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61" r:id="rId3"/>
    <p:sldId id="312" r:id="rId4"/>
    <p:sldId id="270" r:id="rId5"/>
    <p:sldId id="304" r:id="rId6"/>
    <p:sldId id="311" r:id="rId7"/>
    <p:sldId id="271" r:id="rId8"/>
    <p:sldId id="272" r:id="rId9"/>
    <p:sldId id="273" r:id="rId10"/>
    <p:sldId id="274" r:id="rId11"/>
    <p:sldId id="276" r:id="rId12"/>
    <p:sldId id="277" r:id="rId13"/>
    <p:sldId id="278" r:id="rId14"/>
    <p:sldId id="279" r:id="rId15"/>
    <p:sldId id="280" r:id="rId16"/>
    <p:sldId id="310" r:id="rId17"/>
    <p:sldId id="313" r:id="rId18"/>
    <p:sldId id="263" r:id="rId19"/>
    <p:sldId id="281" r:id="rId20"/>
    <p:sldId id="282" r:id="rId21"/>
    <p:sldId id="283" r:id="rId22"/>
    <p:sldId id="284" r:id="rId23"/>
    <p:sldId id="286" r:id="rId24"/>
    <p:sldId id="285" r:id="rId25"/>
    <p:sldId id="292" r:id="rId26"/>
    <p:sldId id="315" r:id="rId27"/>
    <p:sldId id="316" r:id="rId28"/>
    <p:sldId id="317" r:id="rId29"/>
    <p:sldId id="318" r:id="rId30"/>
    <p:sldId id="296" r:id="rId31"/>
    <p:sldId id="297" r:id="rId32"/>
    <p:sldId id="299" r:id="rId33"/>
    <p:sldId id="301" r:id="rId34"/>
    <p:sldId id="300"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BF5"/>
    <a:srgbClr val="FF0000"/>
    <a:srgbClr val="FF033E"/>
    <a:srgbClr val="FF4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73"/>
    <p:restoredTop sz="96405"/>
  </p:normalViewPr>
  <p:slideViewPr>
    <p:cSldViewPr snapToGrid="0">
      <p:cViewPr>
        <p:scale>
          <a:sx n="118" d="100"/>
          <a:sy n="118" d="100"/>
        </p:scale>
        <p:origin x="752" y="376"/>
      </p:cViewPr>
      <p:guideLst/>
    </p:cSldViewPr>
  </p:slideViewPr>
  <p:outlineViewPr>
    <p:cViewPr>
      <p:scale>
        <a:sx n="33" d="100"/>
        <a:sy n="33" d="100"/>
      </p:scale>
      <p:origin x="0" y="-383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DB5423-E678-FA46-8A42-2EAA1B3DD146}" type="datetimeFigureOut">
              <a:rPr lang="fr-FR" smtClean="0"/>
              <a:t>16/06/2025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71BB52-81E2-3845-8D09-B523D82D5D5F}" type="slidenum">
              <a:rPr lang="fr-FR" smtClean="0"/>
              <a:t>‹N°›</a:t>
            </a:fld>
            <a:endParaRPr lang="fr-FR"/>
          </a:p>
        </p:txBody>
      </p:sp>
    </p:spTree>
    <p:extLst>
      <p:ext uri="{BB962C8B-B14F-4D97-AF65-F5344CB8AC3E}">
        <p14:creationId xmlns:p14="http://schemas.microsoft.com/office/powerpoint/2010/main" val="129287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371BB52-81E2-3845-8D09-B523D82D5D5F}" type="slidenum">
              <a:rPr lang="fr-FR" smtClean="0"/>
              <a:t>13</a:t>
            </a:fld>
            <a:endParaRPr lang="fr-FR"/>
          </a:p>
        </p:txBody>
      </p:sp>
    </p:spTree>
    <p:extLst>
      <p:ext uri="{BB962C8B-B14F-4D97-AF65-F5344CB8AC3E}">
        <p14:creationId xmlns:p14="http://schemas.microsoft.com/office/powerpoint/2010/main" val="2433244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CAF82-81DC-73B7-DAF5-0895757C19E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CE06D6F-E0B1-2DF1-53B0-627749E6747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192B1B0-2AD7-F3F9-0FC6-73087E6DB2E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A52B782-BF3C-D43A-4A37-E33A202AB151}"/>
              </a:ext>
            </a:extLst>
          </p:cNvPr>
          <p:cNvSpPr>
            <a:spLocks noGrp="1"/>
          </p:cNvSpPr>
          <p:nvPr>
            <p:ph type="sldNum" sz="quarter" idx="5"/>
          </p:nvPr>
        </p:nvSpPr>
        <p:spPr/>
        <p:txBody>
          <a:bodyPr/>
          <a:lstStyle/>
          <a:p>
            <a:fld id="{F371BB52-81E2-3845-8D09-B523D82D5D5F}" type="slidenum">
              <a:rPr lang="fr-FR" smtClean="0"/>
              <a:t>28</a:t>
            </a:fld>
            <a:endParaRPr lang="fr-FR"/>
          </a:p>
        </p:txBody>
      </p:sp>
    </p:spTree>
    <p:extLst>
      <p:ext uri="{BB962C8B-B14F-4D97-AF65-F5344CB8AC3E}">
        <p14:creationId xmlns:p14="http://schemas.microsoft.com/office/powerpoint/2010/main" val="3766953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B8A0C-45B0-F9A6-FF48-1B44F90AAC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2C0340E-F591-3F72-AC38-8C81A2A65C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657F49B-F59F-243E-28DC-D77444EF5E3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E7D7C582-34A9-8264-1E24-030EC4F275D8}"/>
              </a:ext>
            </a:extLst>
          </p:cNvPr>
          <p:cNvSpPr>
            <a:spLocks noGrp="1"/>
          </p:cNvSpPr>
          <p:nvPr>
            <p:ph type="sldNum" sz="quarter" idx="5"/>
          </p:nvPr>
        </p:nvSpPr>
        <p:spPr/>
        <p:txBody>
          <a:bodyPr/>
          <a:lstStyle/>
          <a:p>
            <a:fld id="{F371BB52-81E2-3845-8D09-B523D82D5D5F}" type="slidenum">
              <a:rPr lang="fr-FR" smtClean="0"/>
              <a:t>29</a:t>
            </a:fld>
            <a:endParaRPr lang="fr-FR"/>
          </a:p>
        </p:txBody>
      </p:sp>
    </p:spTree>
    <p:extLst>
      <p:ext uri="{BB962C8B-B14F-4D97-AF65-F5344CB8AC3E}">
        <p14:creationId xmlns:p14="http://schemas.microsoft.com/office/powerpoint/2010/main" val="3151512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371BB52-81E2-3845-8D09-B523D82D5D5F}" type="slidenum">
              <a:rPr lang="fr-FR" smtClean="0"/>
              <a:t>19</a:t>
            </a:fld>
            <a:endParaRPr lang="fr-FR"/>
          </a:p>
        </p:txBody>
      </p:sp>
    </p:spTree>
    <p:extLst>
      <p:ext uri="{BB962C8B-B14F-4D97-AF65-F5344CB8AC3E}">
        <p14:creationId xmlns:p14="http://schemas.microsoft.com/office/powerpoint/2010/main" val="598379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371BB52-81E2-3845-8D09-B523D82D5D5F}" type="slidenum">
              <a:rPr lang="fr-FR" smtClean="0"/>
              <a:t>20</a:t>
            </a:fld>
            <a:endParaRPr lang="fr-FR"/>
          </a:p>
        </p:txBody>
      </p:sp>
    </p:spTree>
    <p:extLst>
      <p:ext uri="{BB962C8B-B14F-4D97-AF65-F5344CB8AC3E}">
        <p14:creationId xmlns:p14="http://schemas.microsoft.com/office/powerpoint/2010/main" val="2887136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371BB52-81E2-3845-8D09-B523D82D5D5F}" type="slidenum">
              <a:rPr lang="fr-FR" smtClean="0"/>
              <a:t>21</a:t>
            </a:fld>
            <a:endParaRPr lang="fr-FR"/>
          </a:p>
        </p:txBody>
      </p:sp>
    </p:spTree>
    <p:extLst>
      <p:ext uri="{BB962C8B-B14F-4D97-AF65-F5344CB8AC3E}">
        <p14:creationId xmlns:p14="http://schemas.microsoft.com/office/powerpoint/2010/main" val="309278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371BB52-81E2-3845-8D09-B523D82D5D5F}" type="slidenum">
              <a:rPr lang="fr-FR" smtClean="0"/>
              <a:t>22</a:t>
            </a:fld>
            <a:endParaRPr lang="fr-FR"/>
          </a:p>
        </p:txBody>
      </p:sp>
    </p:spTree>
    <p:extLst>
      <p:ext uri="{BB962C8B-B14F-4D97-AF65-F5344CB8AC3E}">
        <p14:creationId xmlns:p14="http://schemas.microsoft.com/office/powerpoint/2010/main" val="3058847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371BB52-81E2-3845-8D09-B523D82D5D5F}" type="slidenum">
              <a:rPr lang="fr-FR" smtClean="0"/>
              <a:t>23</a:t>
            </a:fld>
            <a:endParaRPr lang="fr-FR"/>
          </a:p>
        </p:txBody>
      </p:sp>
    </p:spTree>
    <p:extLst>
      <p:ext uri="{BB962C8B-B14F-4D97-AF65-F5344CB8AC3E}">
        <p14:creationId xmlns:p14="http://schemas.microsoft.com/office/powerpoint/2010/main" val="1233850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371BB52-81E2-3845-8D09-B523D82D5D5F}" type="slidenum">
              <a:rPr lang="fr-FR" smtClean="0"/>
              <a:t>24</a:t>
            </a:fld>
            <a:endParaRPr lang="fr-FR"/>
          </a:p>
        </p:txBody>
      </p:sp>
    </p:spTree>
    <p:extLst>
      <p:ext uri="{BB962C8B-B14F-4D97-AF65-F5344CB8AC3E}">
        <p14:creationId xmlns:p14="http://schemas.microsoft.com/office/powerpoint/2010/main" val="2822075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98A1D-6E0B-AA3C-35D7-994BF70478A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774FE85-0C61-65C1-F26F-89014A2C8A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399E03-ECB2-FDC5-D3C4-6524219EF169}"/>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6F7933B-429E-8D00-ED55-A3C4E0B9A1B9}"/>
              </a:ext>
            </a:extLst>
          </p:cNvPr>
          <p:cNvSpPr>
            <a:spLocks noGrp="1"/>
          </p:cNvSpPr>
          <p:nvPr>
            <p:ph type="sldNum" sz="quarter" idx="5"/>
          </p:nvPr>
        </p:nvSpPr>
        <p:spPr/>
        <p:txBody>
          <a:bodyPr/>
          <a:lstStyle/>
          <a:p>
            <a:fld id="{F371BB52-81E2-3845-8D09-B523D82D5D5F}" type="slidenum">
              <a:rPr lang="fr-FR" smtClean="0"/>
              <a:t>26</a:t>
            </a:fld>
            <a:endParaRPr lang="fr-FR"/>
          </a:p>
        </p:txBody>
      </p:sp>
    </p:spTree>
    <p:extLst>
      <p:ext uri="{BB962C8B-B14F-4D97-AF65-F5344CB8AC3E}">
        <p14:creationId xmlns:p14="http://schemas.microsoft.com/office/powerpoint/2010/main" val="567652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7691A-D90A-D542-D30B-DD81F3A19C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8FAD45D-7FCB-938F-CFC9-EF396204D8E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621A77-C19E-6FB6-CAFC-E8A005FF5853}"/>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E6F9B18-3D32-33C1-ED1F-D39532D2F043}"/>
              </a:ext>
            </a:extLst>
          </p:cNvPr>
          <p:cNvSpPr>
            <a:spLocks noGrp="1"/>
          </p:cNvSpPr>
          <p:nvPr>
            <p:ph type="sldNum" sz="quarter" idx="5"/>
          </p:nvPr>
        </p:nvSpPr>
        <p:spPr/>
        <p:txBody>
          <a:bodyPr/>
          <a:lstStyle/>
          <a:p>
            <a:fld id="{F371BB52-81E2-3845-8D09-B523D82D5D5F}" type="slidenum">
              <a:rPr lang="fr-FR" smtClean="0"/>
              <a:t>27</a:t>
            </a:fld>
            <a:endParaRPr lang="fr-FR"/>
          </a:p>
        </p:txBody>
      </p:sp>
    </p:spTree>
    <p:extLst>
      <p:ext uri="{BB962C8B-B14F-4D97-AF65-F5344CB8AC3E}">
        <p14:creationId xmlns:p14="http://schemas.microsoft.com/office/powerpoint/2010/main" val="3191515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37D4F-3CF7-D42F-6F73-0BE6ABCF2C9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2F46F78-EDBC-8B40-F554-D56A83D7CB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D276830-D691-2FE1-AF21-BF9FCF2263D6}"/>
              </a:ext>
            </a:extLst>
          </p:cNvPr>
          <p:cNvSpPr>
            <a:spLocks noGrp="1"/>
          </p:cNvSpPr>
          <p:nvPr>
            <p:ph type="dt" sz="half" idx="10"/>
          </p:nvPr>
        </p:nvSpPr>
        <p:spPr/>
        <p:txBody>
          <a:bodyPr/>
          <a:lstStyle/>
          <a:p>
            <a:fld id="{135FAD21-ED9E-064B-8E88-A392CD302339}" type="datetimeFigureOut">
              <a:rPr lang="fr-FR" smtClean="0"/>
              <a:t>16/06/2025</a:t>
            </a:fld>
            <a:endParaRPr lang="fr-FR"/>
          </a:p>
        </p:txBody>
      </p:sp>
      <p:sp>
        <p:nvSpPr>
          <p:cNvPr id="5" name="Espace réservé du pied de page 4">
            <a:extLst>
              <a:ext uri="{FF2B5EF4-FFF2-40B4-BE49-F238E27FC236}">
                <a16:creationId xmlns:a16="http://schemas.microsoft.com/office/drawing/2014/main" id="{03644C50-0F22-532D-3C74-BE1A3461C1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7B50F85-FA20-D9F8-BBBF-E7B6C4A11528}"/>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2539703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B0F3A5-92BE-AA6B-9167-D2E4907A5D3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4967062-B4F9-705C-BB27-07B2DD144E6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1E0B33-A78A-283B-D08C-166EDA2D04C7}"/>
              </a:ext>
            </a:extLst>
          </p:cNvPr>
          <p:cNvSpPr>
            <a:spLocks noGrp="1"/>
          </p:cNvSpPr>
          <p:nvPr>
            <p:ph type="dt" sz="half" idx="10"/>
          </p:nvPr>
        </p:nvSpPr>
        <p:spPr/>
        <p:txBody>
          <a:bodyPr/>
          <a:lstStyle/>
          <a:p>
            <a:fld id="{135FAD21-ED9E-064B-8E88-A392CD302339}" type="datetimeFigureOut">
              <a:rPr lang="fr-FR" smtClean="0"/>
              <a:t>16/06/2025</a:t>
            </a:fld>
            <a:endParaRPr lang="fr-FR"/>
          </a:p>
        </p:txBody>
      </p:sp>
      <p:sp>
        <p:nvSpPr>
          <p:cNvPr id="5" name="Espace réservé du pied de page 4">
            <a:extLst>
              <a:ext uri="{FF2B5EF4-FFF2-40B4-BE49-F238E27FC236}">
                <a16:creationId xmlns:a16="http://schemas.microsoft.com/office/drawing/2014/main" id="{822F1E30-95BC-5D20-7CDC-5734232C23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DFA1BA-0FE8-BBB0-40C0-1586E0C5521E}"/>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4184418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5CC3580-40BC-5CC0-55A6-95BD23208BB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FE3EC0D-A35E-6739-FC94-8C64CC0A3DF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86FF10E-E6B4-98B0-EA47-0DD5E0D52C9C}"/>
              </a:ext>
            </a:extLst>
          </p:cNvPr>
          <p:cNvSpPr>
            <a:spLocks noGrp="1"/>
          </p:cNvSpPr>
          <p:nvPr>
            <p:ph type="dt" sz="half" idx="10"/>
          </p:nvPr>
        </p:nvSpPr>
        <p:spPr/>
        <p:txBody>
          <a:bodyPr/>
          <a:lstStyle/>
          <a:p>
            <a:fld id="{135FAD21-ED9E-064B-8E88-A392CD302339}" type="datetimeFigureOut">
              <a:rPr lang="fr-FR" smtClean="0"/>
              <a:t>16/06/2025</a:t>
            </a:fld>
            <a:endParaRPr lang="fr-FR"/>
          </a:p>
        </p:txBody>
      </p:sp>
      <p:sp>
        <p:nvSpPr>
          <p:cNvPr id="5" name="Espace réservé du pied de page 4">
            <a:extLst>
              <a:ext uri="{FF2B5EF4-FFF2-40B4-BE49-F238E27FC236}">
                <a16:creationId xmlns:a16="http://schemas.microsoft.com/office/drawing/2014/main" id="{020B72A3-8AAE-10E3-D620-FA9F58BF40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D08EE7F-626A-3456-90AF-43BD0D42EB17}"/>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1504386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9D3C4D-935C-CFC1-95A4-35A9FAEC679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405F361-A763-210D-DA29-F06C144CA0B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39CDF8F-406B-0501-5BE5-8AEAF09550C7}"/>
              </a:ext>
            </a:extLst>
          </p:cNvPr>
          <p:cNvSpPr>
            <a:spLocks noGrp="1"/>
          </p:cNvSpPr>
          <p:nvPr>
            <p:ph type="dt" sz="half" idx="10"/>
          </p:nvPr>
        </p:nvSpPr>
        <p:spPr/>
        <p:txBody>
          <a:bodyPr/>
          <a:lstStyle/>
          <a:p>
            <a:fld id="{135FAD21-ED9E-064B-8E88-A392CD302339}" type="datetimeFigureOut">
              <a:rPr lang="fr-FR" smtClean="0"/>
              <a:t>16/06/2025</a:t>
            </a:fld>
            <a:endParaRPr lang="fr-FR"/>
          </a:p>
        </p:txBody>
      </p:sp>
      <p:sp>
        <p:nvSpPr>
          <p:cNvPr id="5" name="Espace réservé du pied de page 4">
            <a:extLst>
              <a:ext uri="{FF2B5EF4-FFF2-40B4-BE49-F238E27FC236}">
                <a16:creationId xmlns:a16="http://schemas.microsoft.com/office/drawing/2014/main" id="{A1D4E4D6-3D21-8A44-3777-F4F9AA37BE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9170600-76C1-D102-E9BD-08BC468167F3}"/>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1229388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2855B6-8219-C862-6393-41125964EB5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142CBBF-62B4-DC63-0A62-0A658234F0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D16352A-453C-E5F3-5423-8FCFCC09FE2B}"/>
              </a:ext>
            </a:extLst>
          </p:cNvPr>
          <p:cNvSpPr>
            <a:spLocks noGrp="1"/>
          </p:cNvSpPr>
          <p:nvPr>
            <p:ph type="dt" sz="half" idx="10"/>
          </p:nvPr>
        </p:nvSpPr>
        <p:spPr/>
        <p:txBody>
          <a:bodyPr/>
          <a:lstStyle/>
          <a:p>
            <a:fld id="{135FAD21-ED9E-064B-8E88-A392CD302339}" type="datetimeFigureOut">
              <a:rPr lang="fr-FR" smtClean="0"/>
              <a:t>16/06/2025</a:t>
            </a:fld>
            <a:endParaRPr lang="fr-FR"/>
          </a:p>
        </p:txBody>
      </p:sp>
      <p:sp>
        <p:nvSpPr>
          <p:cNvPr id="5" name="Espace réservé du pied de page 4">
            <a:extLst>
              <a:ext uri="{FF2B5EF4-FFF2-40B4-BE49-F238E27FC236}">
                <a16:creationId xmlns:a16="http://schemas.microsoft.com/office/drawing/2014/main" id="{81C65C8B-5A05-C4EF-DDC0-E30F6380BC5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ADB2E0C-F209-AF5F-0688-0A660DD2813D}"/>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3987059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8804A-574A-156C-B9D0-5F8DCADE3F9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67943E8-772E-AE0C-8003-8800CC89B04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4BE8CBE-6A0A-B55F-09B3-BFE911C0C25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ECE940A-1F50-EBAD-61C1-DDED94C91915}"/>
              </a:ext>
            </a:extLst>
          </p:cNvPr>
          <p:cNvSpPr>
            <a:spLocks noGrp="1"/>
          </p:cNvSpPr>
          <p:nvPr>
            <p:ph type="dt" sz="half" idx="10"/>
          </p:nvPr>
        </p:nvSpPr>
        <p:spPr/>
        <p:txBody>
          <a:bodyPr/>
          <a:lstStyle/>
          <a:p>
            <a:fld id="{135FAD21-ED9E-064B-8E88-A392CD302339}" type="datetimeFigureOut">
              <a:rPr lang="fr-FR" smtClean="0"/>
              <a:t>16/06/2025</a:t>
            </a:fld>
            <a:endParaRPr lang="fr-FR"/>
          </a:p>
        </p:txBody>
      </p:sp>
      <p:sp>
        <p:nvSpPr>
          <p:cNvPr id="6" name="Espace réservé du pied de page 5">
            <a:extLst>
              <a:ext uri="{FF2B5EF4-FFF2-40B4-BE49-F238E27FC236}">
                <a16:creationId xmlns:a16="http://schemas.microsoft.com/office/drawing/2014/main" id="{DE6CCDB1-8965-712D-4070-C8BAAFFE8FD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8799B3A-580A-A879-1F77-43366D107F1B}"/>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102239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D3218B-A67F-8D04-AF29-0444609BF13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A98CAC9-F90A-50AC-9C98-07C7E61977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2A014E5-B129-DAC9-F875-AB34231B523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788608F-8822-7D79-4886-5D49023087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B6B89A3-B2E2-D55F-BCCE-8BA538D0FC2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D9B7AF9-F739-22B2-4CAE-8514729F4C7A}"/>
              </a:ext>
            </a:extLst>
          </p:cNvPr>
          <p:cNvSpPr>
            <a:spLocks noGrp="1"/>
          </p:cNvSpPr>
          <p:nvPr>
            <p:ph type="dt" sz="half" idx="10"/>
          </p:nvPr>
        </p:nvSpPr>
        <p:spPr/>
        <p:txBody>
          <a:bodyPr/>
          <a:lstStyle/>
          <a:p>
            <a:fld id="{135FAD21-ED9E-064B-8E88-A392CD302339}" type="datetimeFigureOut">
              <a:rPr lang="fr-FR" smtClean="0"/>
              <a:t>16/06/2025</a:t>
            </a:fld>
            <a:endParaRPr lang="fr-FR"/>
          </a:p>
        </p:txBody>
      </p:sp>
      <p:sp>
        <p:nvSpPr>
          <p:cNvPr id="8" name="Espace réservé du pied de page 7">
            <a:extLst>
              <a:ext uri="{FF2B5EF4-FFF2-40B4-BE49-F238E27FC236}">
                <a16:creationId xmlns:a16="http://schemas.microsoft.com/office/drawing/2014/main" id="{07FCC8E2-B3E6-FAA7-B83B-A533F2011BF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95F6E30-BDFE-F28E-90B1-E437A0B23FFA}"/>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3080207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405589-38D7-0E29-C469-3A6B85DF076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151FE4C-174E-5B68-B23E-5CCCD59F35F4}"/>
              </a:ext>
            </a:extLst>
          </p:cNvPr>
          <p:cNvSpPr>
            <a:spLocks noGrp="1"/>
          </p:cNvSpPr>
          <p:nvPr>
            <p:ph type="dt" sz="half" idx="10"/>
          </p:nvPr>
        </p:nvSpPr>
        <p:spPr/>
        <p:txBody>
          <a:bodyPr/>
          <a:lstStyle/>
          <a:p>
            <a:fld id="{135FAD21-ED9E-064B-8E88-A392CD302339}" type="datetimeFigureOut">
              <a:rPr lang="fr-FR" smtClean="0"/>
              <a:t>16/06/2025</a:t>
            </a:fld>
            <a:endParaRPr lang="fr-FR"/>
          </a:p>
        </p:txBody>
      </p:sp>
      <p:sp>
        <p:nvSpPr>
          <p:cNvPr id="4" name="Espace réservé du pied de page 3">
            <a:extLst>
              <a:ext uri="{FF2B5EF4-FFF2-40B4-BE49-F238E27FC236}">
                <a16:creationId xmlns:a16="http://schemas.microsoft.com/office/drawing/2014/main" id="{9DE39B62-420C-F88E-0BB2-AC344472997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ED08286-2185-5168-9A51-CD6FBD42C3B8}"/>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4058245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1CD0EA2-D030-B8B8-9B77-1FD0243722E2}"/>
              </a:ext>
            </a:extLst>
          </p:cNvPr>
          <p:cNvSpPr>
            <a:spLocks noGrp="1"/>
          </p:cNvSpPr>
          <p:nvPr>
            <p:ph type="dt" sz="half" idx="10"/>
          </p:nvPr>
        </p:nvSpPr>
        <p:spPr/>
        <p:txBody>
          <a:bodyPr/>
          <a:lstStyle/>
          <a:p>
            <a:fld id="{135FAD21-ED9E-064B-8E88-A392CD302339}" type="datetimeFigureOut">
              <a:rPr lang="fr-FR" smtClean="0"/>
              <a:t>16/06/2025</a:t>
            </a:fld>
            <a:endParaRPr lang="fr-FR"/>
          </a:p>
        </p:txBody>
      </p:sp>
      <p:sp>
        <p:nvSpPr>
          <p:cNvPr id="3" name="Espace réservé du pied de page 2">
            <a:extLst>
              <a:ext uri="{FF2B5EF4-FFF2-40B4-BE49-F238E27FC236}">
                <a16:creationId xmlns:a16="http://schemas.microsoft.com/office/drawing/2014/main" id="{7328417F-6762-6AC5-3453-F06F21E8459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1716AAA-368D-D823-8005-127E8CA2CC4D}"/>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1857246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A57021-0A89-58D2-FAFF-37188E97852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8C1FF56-9D57-41DC-5892-E0B3C3090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80DDF94-CCDA-58DA-4B61-F97F31174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E490315-713C-9F2B-1D9D-D7DB7A759028}"/>
              </a:ext>
            </a:extLst>
          </p:cNvPr>
          <p:cNvSpPr>
            <a:spLocks noGrp="1"/>
          </p:cNvSpPr>
          <p:nvPr>
            <p:ph type="dt" sz="half" idx="10"/>
          </p:nvPr>
        </p:nvSpPr>
        <p:spPr/>
        <p:txBody>
          <a:bodyPr/>
          <a:lstStyle/>
          <a:p>
            <a:fld id="{135FAD21-ED9E-064B-8E88-A392CD302339}" type="datetimeFigureOut">
              <a:rPr lang="fr-FR" smtClean="0"/>
              <a:t>16/06/2025</a:t>
            </a:fld>
            <a:endParaRPr lang="fr-FR"/>
          </a:p>
        </p:txBody>
      </p:sp>
      <p:sp>
        <p:nvSpPr>
          <p:cNvPr id="6" name="Espace réservé du pied de page 5">
            <a:extLst>
              <a:ext uri="{FF2B5EF4-FFF2-40B4-BE49-F238E27FC236}">
                <a16:creationId xmlns:a16="http://schemas.microsoft.com/office/drawing/2014/main" id="{011EFCC5-9E62-C437-05A8-5CF1872A80F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0E6E5D3-03B4-BB95-71C4-63FB2322BB0D}"/>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3186007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5429AF-8121-2610-DEB1-CAF5332DCC3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029346D-4984-9AF0-E87F-123D2AD9D4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E38F772-24C2-EEA3-1461-A5EA3D98D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2187FE6-6DEF-5201-70F6-649263F43BF7}"/>
              </a:ext>
            </a:extLst>
          </p:cNvPr>
          <p:cNvSpPr>
            <a:spLocks noGrp="1"/>
          </p:cNvSpPr>
          <p:nvPr>
            <p:ph type="dt" sz="half" idx="10"/>
          </p:nvPr>
        </p:nvSpPr>
        <p:spPr/>
        <p:txBody>
          <a:bodyPr/>
          <a:lstStyle/>
          <a:p>
            <a:fld id="{135FAD21-ED9E-064B-8E88-A392CD302339}" type="datetimeFigureOut">
              <a:rPr lang="fr-FR" smtClean="0"/>
              <a:t>16/06/2025</a:t>
            </a:fld>
            <a:endParaRPr lang="fr-FR"/>
          </a:p>
        </p:txBody>
      </p:sp>
      <p:sp>
        <p:nvSpPr>
          <p:cNvPr id="6" name="Espace réservé du pied de page 5">
            <a:extLst>
              <a:ext uri="{FF2B5EF4-FFF2-40B4-BE49-F238E27FC236}">
                <a16:creationId xmlns:a16="http://schemas.microsoft.com/office/drawing/2014/main" id="{98685522-4228-161A-5AFD-BB6F55B3D10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D4067CF-9E0F-9E91-AFDF-E188EBF3FBB0}"/>
              </a:ext>
            </a:extLst>
          </p:cNvPr>
          <p:cNvSpPr>
            <a:spLocks noGrp="1"/>
          </p:cNvSpPr>
          <p:nvPr>
            <p:ph type="sldNum" sz="quarter" idx="12"/>
          </p:nvPr>
        </p:nvSpPr>
        <p:spPr/>
        <p:txBody>
          <a:bodyPr/>
          <a:lstStyle/>
          <a:p>
            <a:fld id="{8CD88E63-39BC-6F45-A4A8-DC3389DFB75F}" type="slidenum">
              <a:rPr lang="fr-FR" smtClean="0"/>
              <a:t>‹N°›</a:t>
            </a:fld>
            <a:endParaRPr lang="fr-FR"/>
          </a:p>
        </p:txBody>
      </p:sp>
    </p:spTree>
    <p:extLst>
      <p:ext uri="{BB962C8B-B14F-4D97-AF65-F5344CB8AC3E}">
        <p14:creationId xmlns:p14="http://schemas.microsoft.com/office/powerpoint/2010/main" val="2238649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A70E75B-001A-DFD9-0609-C81C23E009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FEBE2D2-BC5B-F678-1BA4-DB320F08DA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5E8297-D715-6DF2-01B0-1BFBF517EC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FAD21-ED9E-064B-8E88-A392CD302339}" type="datetimeFigureOut">
              <a:rPr lang="fr-FR" smtClean="0"/>
              <a:t>16/06/2025</a:t>
            </a:fld>
            <a:endParaRPr lang="fr-FR"/>
          </a:p>
        </p:txBody>
      </p:sp>
      <p:sp>
        <p:nvSpPr>
          <p:cNvPr id="5" name="Espace réservé du pied de page 4">
            <a:extLst>
              <a:ext uri="{FF2B5EF4-FFF2-40B4-BE49-F238E27FC236}">
                <a16:creationId xmlns:a16="http://schemas.microsoft.com/office/drawing/2014/main" id="{A2498F4D-97FA-DFD5-9EE1-8C9EDE39CD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C2E1C9F-9B5C-588B-C80D-0816F545C1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88E63-39BC-6F45-A4A8-DC3389DFB75F}" type="slidenum">
              <a:rPr lang="fr-FR" smtClean="0"/>
              <a:t>‹N°›</a:t>
            </a:fld>
            <a:endParaRPr lang="fr-FR"/>
          </a:p>
        </p:txBody>
      </p:sp>
    </p:spTree>
    <p:extLst>
      <p:ext uri="{BB962C8B-B14F-4D97-AF65-F5344CB8AC3E}">
        <p14:creationId xmlns:p14="http://schemas.microsoft.com/office/powerpoint/2010/main" val="1896153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180DE06-7362-4888-AADA-7AADD57AC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A80024A-C40E-2C77-5850-FBA8C8371B01}"/>
              </a:ext>
            </a:extLst>
          </p:cNvPr>
          <p:cNvSpPr>
            <a:spLocks noGrp="1"/>
          </p:cNvSpPr>
          <p:nvPr>
            <p:ph type="ctrTitle"/>
          </p:nvPr>
        </p:nvSpPr>
        <p:spPr>
          <a:xfrm>
            <a:off x="7331384" y="679730"/>
            <a:ext cx="4171994" cy="3932729"/>
          </a:xfrm>
        </p:spPr>
        <p:txBody>
          <a:bodyPr>
            <a:normAutofit/>
          </a:bodyPr>
          <a:lstStyle/>
          <a:p>
            <a:pPr algn="l"/>
            <a:r>
              <a:rPr lang="fr-FR" dirty="0">
                <a:solidFill>
                  <a:schemeClr val="bg1"/>
                </a:solidFill>
              </a:rPr>
              <a:t>Atrophie de la main:</a:t>
            </a:r>
            <a:br>
              <a:rPr lang="fr-FR" dirty="0">
                <a:solidFill>
                  <a:schemeClr val="bg1"/>
                </a:solidFill>
              </a:rPr>
            </a:br>
            <a:r>
              <a:rPr lang="fr-FR" dirty="0">
                <a:solidFill>
                  <a:schemeClr val="bg1"/>
                </a:solidFill>
              </a:rPr>
              <a:t>diagnostic différentiel</a:t>
            </a:r>
          </a:p>
        </p:txBody>
      </p:sp>
      <p:grpSp>
        <p:nvGrpSpPr>
          <p:cNvPr id="19"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ous-titre 2">
            <a:extLst>
              <a:ext uri="{FF2B5EF4-FFF2-40B4-BE49-F238E27FC236}">
                <a16:creationId xmlns:a16="http://schemas.microsoft.com/office/drawing/2014/main" id="{2EDD4E92-6943-95B0-72F0-1A89A75D5B12}"/>
              </a:ext>
            </a:extLst>
          </p:cNvPr>
          <p:cNvSpPr>
            <a:spLocks noGrp="1"/>
          </p:cNvSpPr>
          <p:nvPr>
            <p:ph type="subTitle" idx="1"/>
          </p:nvPr>
        </p:nvSpPr>
        <p:spPr>
          <a:xfrm>
            <a:off x="7331383" y="5227455"/>
            <a:ext cx="3876085" cy="857461"/>
          </a:xfrm>
        </p:spPr>
        <p:txBody>
          <a:bodyPr>
            <a:normAutofit/>
          </a:bodyPr>
          <a:lstStyle/>
          <a:p>
            <a:pPr algn="l"/>
            <a:r>
              <a:rPr lang="fr-FR" sz="2200" dirty="0">
                <a:solidFill>
                  <a:schemeClr val="bg1"/>
                </a:solidFill>
              </a:rPr>
              <a:t>Raul </a:t>
            </a:r>
            <a:r>
              <a:rPr lang="fr-FR" sz="2200" dirty="0" err="1">
                <a:solidFill>
                  <a:schemeClr val="bg1"/>
                </a:solidFill>
              </a:rPr>
              <a:t>Juntas</a:t>
            </a:r>
            <a:r>
              <a:rPr lang="fr-FR" sz="2200" dirty="0">
                <a:solidFill>
                  <a:schemeClr val="bg1"/>
                </a:solidFill>
              </a:rPr>
              <a:t> Morales</a:t>
            </a:r>
          </a:p>
          <a:p>
            <a:pPr algn="l"/>
            <a:r>
              <a:rPr lang="fr-FR" sz="2200" dirty="0">
                <a:solidFill>
                  <a:schemeClr val="bg1"/>
                </a:solidFill>
              </a:rPr>
              <a:t>François Wang</a:t>
            </a:r>
          </a:p>
        </p:txBody>
      </p:sp>
      <p:sp>
        <p:nvSpPr>
          <p:cNvPr id="21" name="Rectangle 2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2D7608C4-0676-EC6F-AC44-65BB04A0D5AE}"/>
              </a:ext>
            </a:extLst>
          </p:cNvPr>
          <p:cNvPicPr>
            <a:picLocks noChangeAspect="1"/>
          </p:cNvPicPr>
          <p:nvPr/>
        </p:nvPicPr>
        <p:blipFill>
          <a:blip r:embed="rId2"/>
          <a:stretch>
            <a:fillRect/>
          </a:stretch>
        </p:blipFill>
        <p:spPr>
          <a:xfrm>
            <a:off x="2028979" y="612553"/>
            <a:ext cx="3436065" cy="5632894"/>
          </a:xfrm>
          <a:prstGeom prst="rect">
            <a:avLst/>
          </a:prstGeom>
        </p:spPr>
      </p:pic>
    </p:spTree>
    <p:extLst>
      <p:ext uri="{BB962C8B-B14F-4D97-AF65-F5344CB8AC3E}">
        <p14:creationId xmlns:p14="http://schemas.microsoft.com/office/powerpoint/2010/main" val="119172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2" name="Picture 4" descr="rachis 087">
            <a:extLst>
              <a:ext uri="{FF2B5EF4-FFF2-40B4-BE49-F238E27FC236}">
                <a16:creationId xmlns:a16="http://schemas.microsoft.com/office/drawing/2014/main" id="{6F129839-C709-C86E-AE03-0F721AE30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2818" y="-1654111"/>
            <a:ext cx="8085691" cy="103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5B4ABDB-484B-6016-E02D-1D57102161BC}"/>
              </a:ext>
            </a:extLst>
          </p:cNvPr>
          <p:cNvSpPr/>
          <p:nvPr/>
        </p:nvSpPr>
        <p:spPr>
          <a:xfrm>
            <a:off x="4306957" y="-679987"/>
            <a:ext cx="9409043" cy="206733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8F546B8F-ED7C-FFB5-1C1F-59802CCC2D53}"/>
              </a:ext>
            </a:extLst>
          </p:cNvPr>
          <p:cNvSpPr/>
          <p:nvPr/>
        </p:nvSpPr>
        <p:spPr>
          <a:xfrm>
            <a:off x="4512365" y="3587213"/>
            <a:ext cx="9409043" cy="340580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13811">
            <a:extLst>
              <a:ext uri="{FF2B5EF4-FFF2-40B4-BE49-F238E27FC236}">
                <a16:creationId xmlns:a16="http://schemas.microsoft.com/office/drawing/2014/main" id="{2E1DCD1F-69DC-B6A4-3576-A8626EE77671}"/>
              </a:ext>
            </a:extLst>
          </p:cNvPr>
          <p:cNvPicPr/>
          <p:nvPr/>
        </p:nvPicPr>
        <p:blipFill>
          <a:blip r:embed="rId3"/>
          <a:stretch>
            <a:fillRect/>
          </a:stretch>
        </p:blipFill>
        <p:spPr>
          <a:xfrm>
            <a:off x="7459039" y="3718729"/>
            <a:ext cx="3104877" cy="3538329"/>
          </a:xfrm>
          <a:prstGeom prst="rect">
            <a:avLst/>
          </a:prstGeom>
        </p:spPr>
      </p:pic>
      <p:sp>
        <p:nvSpPr>
          <p:cNvPr id="5" name="Ellipse 4">
            <a:extLst>
              <a:ext uri="{FF2B5EF4-FFF2-40B4-BE49-F238E27FC236}">
                <a16:creationId xmlns:a16="http://schemas.microsoft.com/office/drawing/2014/main" id="{44F14E6F-8B78-1CE2-7014-387D19AAAC93}"/>
              </a:ext>
            </a:extLst>
          </p:cNvPr>
          <p:cNvSpPr/>
          <p:nvPr/>
        </p:nvSpPr>
        <p:spPr>
          <a:xfrm>
            <a:off x="7351986" y="2148509"/>
            <a:ext cx="1354692" cy="136251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7375102F-BB62-9076-3D74-BA4EA1E9057F}"/>
              </a:ext>
            </a:extLst>
          </p:cNvPr>
          <p:cNvSpPr txBox="1"/>
          <p:nvPr/>
        </p:nvSpPr>
        <p:spPr>
          <a:xfrm>
            <a:off x="502605" y="3511025"/>
            <a:ext cx="6512261" cy="2308324"/>
          </a:xfrm>
          <a:prstGeom prst="rect">
            <a:avLst/>
          </a:prstGeom>
          <a:noFill/>
        </p:spPr>
        <p:txBody>
          <a:bodyPr wrap="square" rtlCol="0">
            <a:spAutoFit/>
          </a:bodyPr>
          <a:lstStyle/>
          <a:p>
            <a:r>
              <a:rPr lang="fr-FR" sz="2400" u="sng" dirty="0" err="1">
                <a:solidFill>
                  <a:schemeClr val="bg1"/>
                </a:solidFill>
              </a:rPr>
              <a:t>Comte-rendu</a:t>
            </a:r>
            <a:r>
              <a:rPr lang="fr-FR" sz="2400" u="sng" dirty="0">
                <a:solidFill>
                  <a:schemeClr val="bg1"/>
                </a:solidFill>
              </a:rPr>
              <a:t> opératoire</a:t>
            </a:r>
            <a:r>
              <a:rPr lang="fr-FR" sz="2400" dirty="0">
                <a:solidFill>
                  <a:schemeClr val="bg1"/>
                </a:solidFill>
              </a:rPr>
              <a:t>:</a:t>
            </a:r>
          </a:p>
          <a:p>
            <a:br>
              <a:rPr lang="fr-FR" sz="2400" dirty="0">
                <a:solidFill>
                  <a:schemeClr val="bg1"/>
                </a:solidFill>
              </a:rPr>
            </a:br>
            <a:r>
              <a:rPr lang="fr-FR" sz="2400" dirty="0">
                <a:solidFill>
                  <a:schemeClr val="bg1"/>
                </a:solidFill>
              </a:rPr>
              <a:t>« </a:t>
            </a:r>
            <a:r>
              <a:rPr lang="fr-FR" dirty="0">
                <a:solidFill>
                  <a:schemeClr val="bg1"/>
                </a:solidFill>
              </a:rPr>
              <a:t>Ouverture du rétinaculum des fléchisseurs de façon très prudente et qui permet de retrouver effectivement un rameau thénarien qui est en position inhabituelle puisque émergeant en </a:t>
            </a:r>
          </a:p>
          <a:p>
            <a:r>
              <a:rPr lang="fr-FR" dirty="0">
                <a:solidFill>
                  <a:schemeClr val="bg1"/>
                </a:solidFill>
              </a:rPr>
              <a:t>position ulnaire par rapport au canal carpien et revenant  en radial après coude bien visible »</a:t>
            </a:r>
          </a:p>
        </p:txBody>
      </p:sp>
      <p:sp>
        <p:nvSpPr>
          <p:cNvPr id="10" name="ZoneTexte 9">
            <a:extLst>
              <a:ext uri="{FF2B5EF4-FFF2-40B4-BE49-F238E27FC236}">
                <a16:creationId xmlns:a16="http://schemas.microsoft.com/office/drawing/2014/main" id="{C1F90083-F9C1-DEB7-F851-A9FF659CDF11}"/>
              </a:ext>
            </a:extLst>
          </p:cNvPr>
          <p:cNvSpPr txBox="1"/>
          <p:nvPr/>
        </p:nvSpPr>
        <p:spPr>
          <a:xfrm>
            <a:off x="458332" y="226984"/>
            <a:ext cx="8108066" cy="1077218"/>
          </a:xfrm>
          <a:prstGeom prst="rect">
            <a:avLst/>
          </a:prstGeom>
          <a:noFill/>
        </p:spPr>
        <p:txBody>
          <a:bodyPr wrap="square">
            <a:spAutoFit/>
          </a:bodyPr>
          <a:lstStyle/>
          <a:p>
            <a:r>
              <a:rPr lang="fr-FR" sz="3200" b="1" dirty="0">
                <a:solidFill>
                  <a:srgbClr val="FFFF00"/>
                </a:solidFill>
              </a:rPr>
              <a:t>Syndrome du canal carpien moteur </a:t>
            </a:r>
          </a:p>
          <a:p>
            <a:r>
              <a:rPr lang="fr-FR" sz="3200" b="1" dirty="0">
                <a:solidFill>
                  <a:srgbClr val="FFFF00"/>
                </a:solidFill>
              </a:rPr>
              <a:t>Atteinte de la branche thénarienne</a:t>
            </a:r>
          </a:p>
        </p:txBody>
      </p:sp>
      <p:sp>
        <p:nvSpPr>
          <p:cNvPr id="6" name="ZoneTexte 5">
            <a:extLst>
              <a:ext uri="{FF2B5EF4-FFF2-40B4-BE49-F238E27FC236}">
                <a16:creationId xmlns:a16="http://schemas.microsoft.com/office/drawing/2014/main" id="{B3EEFBF3-E0D1-37AD-F0BC-06497267AEE2}"/>
              </a:ext>
            </a:extLst>
          </p:cNvPr>
          <p:cNvSpPr txBox="1"/>
          <p:nvPr/>
        </p:nvSpPr>
        <p:spPr>
          <a:xfrm>
            <a:off x="457520" y="6430745"/>
            <a:ext cx="6099858" cy="369332"/>
          </a:xfrm>
          <a:prstGeom prst="rect">
            <a:avLst/>
          </a:prstGeom>
          <a:noFill/>
        </p:spPr>
        <p:txBody>
          <a:bodyPr wrap="square">
            <a:spAutoFit/>
          </a:bodyPr>
          <a:lstStyle/>
          <a:p>
            <a:r>
              <a:rPr lang="fr-FR" sz="1800" b="1" dirty="0">
                <a:solidFill>
                  <a:srgbClr val="FF0000"/>
                </a:solidFill>
              </a:rPr>
              <a:t>(Thierry </a:t>
            </a:r>
            <a:r>
              <a:rPr lang="fr-FR" sz="1800" b="1" dirty="0" err="1">
                <a:solidFill>
                  <a:srgbClr val="FF0000"/>
                </a:solidFill>
              </a:rPr>
              <a:t>Maisonobe</a:t>
            </a:r>
            <a:r>
              <a:rPr lang="fr-FR" sz="1800" b="1" dirty="0">
                <a:solidFill>
                  <a:srgbClr val="FF0000"/>
                </a:solidFill>
              </a:rPr>
              <a:t>)</a:t>
            </a:r>
            <a:endParaRPr lang="fr-FR" b="1" dirty="0">
              <a:solidFill>
                <a:srgbClr val="FF0000"/>
              </a:solidFill>
            </a:endParaRPr>
          </a:p>
        </p:txBody>
      </p:sp>
    </p:spTree>
    <p:extLst>
      <p:ext uri="{BB962C8B-B14F-4D97-AF65-F5344CB8AC3E}">
        <p14:creationId xmlns:p14="http://schemas.microsoft.com/office/powerpoint/2010/main" val="2288456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F7D0A64E-F990-41B2-1A52-EED7A1EAA46D}"/>
              </a:ext>
            </a:extLst>
          </p:cNvPr>
          <p:cNvSpPr txBox="1"/>
          <p:nvPr/>
        </p:nvSpPr>
        <p:spPr>
          <a:xfrm>
            <a:off x="235490" y="715083"/>
            <a:ext cx="7182580" cy="3046988"/>
          </a:xfrm>
          <a:prstGeom prst="rect">
            <a:avLst/>
          </a:prstGeom>
          <a:noFill/>
        </p:spPr>
        <p:txBody>
          <a:bodyPr wrap="square" rtlCol="0">
            <a:spAutoFit/>
          </a:bodyPr>
          <a:lstStyle/>
          <a:p>
            <a:r>
              <a:rPr lang="fr-FR" sz="2400" dirty="0">
                <a:solidFill>
                  <a:schemeClr val="bg1"/>
                </a:solidFill>
              </a:rPr>
              <a:t>- Madame JM, 84 ans, 1 m 62</a:t>
            </a:r>
          </a:p>
          <a:p>
            <a:r>
              <a:rPr lang="fr-FR" sz="2400" dirty="0">
                <a:solidFill>
                  <a:schemeClr val="bg1"/>
                </a:solidFill>
              </a:rPr>
              <a:t>- Diabète de type 2 (ADO)</a:t>
            </a:r>
          </a:p>
          <a:p>
            <a:pPr>
              <a:tabLst>
                <a:tab pos="169863" algn="l"/>
                <a:tab pos="350838" algn="l"/>
              </a:tabLst>
            </a:pPr>
            <a:r>
              <a:rPr lang="fr-FR" sz="2400" dirty="0">
                <a:solidFill>
                  <a:schemeClr val="bg1"/>
                </a:solidFill>
              </a:rPr>
              <a:t>- </a:t>
            </a:r>
            <a:r>
              <a:rPr lang="fr-FR" sz="2400" dirty="0" err="1">
                <a:solidFill>
                  <a:schemeClr val="bg1"/>
                </a:solidFill>
              </a:rPr>
              <a:t>Dactylolyse</a:t>
            </a:r>
            <a:r>
              <a:rPr lang="fr-FR" sz="2400" dirty="0">
                <a:solidFill>
                  <a:schemeClr val="bg1"/>
                </a:solidFill>
              </a:rPr>
              <a:t> de R3 à droite, survenue spontanément 	sans douleur (constriction de l’articulation IPP -&gt; 	évolution nécrotique -&gt; perte osseuse en 5 mois)</a:t>
            </a:r>
            <a:br>
              <a:rPr lang="fr-FR" sz="2400" dirty="0">
                <a:solidFill>
                  <a:schemeClr val="bg1"/>
                </a:solidFill>
              </a:rPr>
            </a:br>
            <a:r>
              <a:rPr lang="fr-FR" sz="2400" dirty="0">
                <a:solidFill>
                  <a:schemeClr val="bg1"/>
                </a:solidFill>
              </a:rPr>
              <a:t>	= </a:t>
            </a:r>
            <a:r>
              <a:rPr lang="fr-FR" sz="2400" b="1" dirty="0">
                <a:solidFill>
                  <a:srgbClr val="FF0000"/>
                </a:solidFill>
              </a:rPr>
              <a:t>Pseudo-</a:t>
            </a:r>
            <a:r>
              <a:rPr lang="fr-FR" sz="2400" b="1" dirty="0" err="1">
                <a:solidFill>
                  <a:srgbClr val="FF0000"/>
                </a:solidFill>
              </a:rPr>
              <a:t>aïnhum</a:t>
            </a:r>
            <a:r>
              <a:rPr lang="fr-FR" sz="2400" dirty="0">
                <a:solidFill>
                  <a:schemeClr val="bg1"/>
                </a:solidFill>
              </a:rPr>
              <a:t> </a:t>
            </a:r>
          </a:p>
          <a:p>
            <a:pPr>
              <a:tabLst>
                <a:tab pos="169863" algn="l"/>
                <a:tab pos="350838" algn="l"/>
              </a:tabLst>
            </a:pPr>
            <a:r>
              <a:rPr lang="fr-FR" sz="2400" dirty="0">
                <a:solidFill>
                  <a:schemeClr val="bg1"/>
                </a:solidFill>
              </a:rPr>
              <a:t>- </a:t>
            </a:r>
            <a:r>
              <a:rPr lang="fr-FR" sz="2400" b="1" dirty="0">
                <a:solidFill>
                  <a:srgbClr val="FFFF00"/>
                </a:solidFill>
              </a:rPr>
              <a:t>Amyotrophie thénarienne bilatéralement</a:t>
            </a:r>
            <a:endParaRPr lang="fr-FR" sz="2400" b="1" dirty="0">
              <a:solidFill>
                <a:schemeClr val="bg1"/>
              </a:solidFill>
            </a:endParaRPr>
          </a:p>
          <a:p>
            <a:r>
              <a:rPr lang="fr-FR" sz="2400" dirty="0">
                <a:solidFill>
                  <a:schemeClr val="bg1"/>
                </a:solidFill>
              </a:rPr>
              <a:t>- Avis ENMG : PNP ? TC ?</a:t>
            </a:r>
            <a:endParaRPr lang="fr-FR" sz="2400" dirty="0">
              <a:solidFill>
                <a:srgbClr val="FFFF00"/>
              </a:solidFill>
            </a:endParaRPr>
          </a:p>
        </p:txBody>
      </p:sp>
      <p:sp>
        <p:nvSpPr>
          <p:cNvPr id="3" name="ZoneTexte 2">
            <a:extLst>
              <a:ext uri="{FF2B5EF4-FFF2-40B4-BE49-F238E27FC236}">
                <a16:creationId xmlns:a16="http://schemas.microsoft.com/office/drawing/2014/main" id="{62D39E93-F482-8435-1B72-DEFB17BFFBE3}"/>
              </a:ext>
            </a:extLst>
          </p:cNvPr>
          <p:cNvSpPr txBox="1"/>
          <p:nvPr/>
        </p:nvSpPr>
        <p:spPr>
          <a:xfrm>
            <a:off x="235490" y="147677"/>
            <a:ext cx="6099348" cy="461665"/>
          </a:xfrm>
          <a:prstGeom prst="rect">
            <a:avLst/>
          </a:prstGeom>
          <a:noFill/>
        </p:spPr>
        <p:txBody>
          <a:bodyPr wrap="square">
            <a:spAutoFit/>
          </a:bodyPr>
          <a:lstStyle/>
          <a:p>
            <a:r>
              <a:rPr lang="fr-FR" sz="2400" b="1">
                <a:solidFill>
                  <a:srgbClr val="FF0000"/>
                </a:solidFill>
              </a:rPr>
              <a:t>Vignette n°2</a:t>
            </a:r>
            <a:endParaRPr lang="fr-FR" sz="2400" b="1" dirty="0">
              <a:solidFill>
                <a:srgbClr val="FF0000"/>
              </a:solidFill>
            </a:endParaRPr>
          </a:p>
        </p:txBody>
      </p:sp>
      <p:pic>
        <p:nvPicPr>
          <p:cNvPr id="6" name="Image 5">
            <a:extLst>
              <a:ext uri="{FF2B5EF4-FFF2-40B4-BE49-F238E27FC236}">
                <a16:creationId xmlns:a16="http://schemas.microsoft.com/office/drawing/2014/main" id="{3381377B-A85C-3B60-0F8E-055E748C900A}"/>
              </a:ext>
            </a:extLst>
          </p:cNvPr>
          <p:cNvPicPr>
            <a:picLocks noChangeAspect="1"/>
          </p:cNvPicPr>
          <p:nvPr/>
        </p:nvPicPr>
        <p:blipFill>
          <a:blip r:embed="rId2"/>
          <a:stretch>
            <a:fillRect/>
          </a:stretch>
        </p:blipFill>
        <p:spPr>
          <a:xfrm>
            <a:off x="7611845" y="0"/>
            <a:ext cx="3857625" cy="6858000"/>
          </a:xfrm>
          <a:prstGeom prst="rect">
            <a:avLst/>
          </a:prstGeom>
        </p:spPr>
      </p:pic>
      <p:pic>
        <p:nvPicPr>
          <p:cNvPr id="2" name="Image 1">
            <a:extLst>
              <a:ext uri="{FF2B5EF4-FFF2-40B4-BE49-F238E27FC236}">
                <a16:creationId xmlns:a16="http://schemas.microsoft.com/office/drawing/2014/main" id="{7ECE86AE-D913-2259-962E-4233AFA16819}"/>
              </a:ext>
            </a:extLst>
          </p:cNvPr>
          <p:cNvPicPr>
            <a:picLocks noChangeAspect="1"/>
          </p:cNvPicPr>
          <p:nvPr/>
        </p:nvPicPr>
        <p:blipFill>
          <a:blip r:embed="rId3"/>
          <a:stretch>
            <a:fillRect/>
          </a:stretch>
        </p:blipFill>
        <p:spPr>
          <a:xfrm>
            <a:off x="436571" y="4829025"/>
            <a:ext cx="1564064" cy="1165691"/>
          </a:xfrm>
          <a:prstGeom prst="rect">
            <a:avLst/>
          </a:prstGeom>
        </p:spPr>
      </p:pic>
      <p:pic>
        <p:nvPicPr>
          <p:cNvPr id="4" name="Image 3">
            <a:extLst>
              <a:ext uri="{FF2B5EF4-FFF2-40B4-BE49-F238E27FC236}">
                <a16:creationId xmlns:a16="http://schemas.microsoft.com/office/drawing/2014/main" id="{6A17FBF1-1F6D-7CC9-527E-4A8B106B3E2E}"/>
              </a:ext>
            </a:extLst>
          </p:cNvPr>
          <p:cNvPicPr>
            <a:picLocks noChangeAspect="1"/>
          </p:cNvPicPr>
          <p:nvPr/>
        </p:nvPicPr>
        <p:blipFill>
          <a:blip r:embed="rId4"/>
          <a:stretch>
            <a:fillRect/>
          </a:stretch>
        </p:blipFill>
        <p:spPr>
          <a:xfrm>
            <a:off x="2194410" y="4829025"/>
            <a:ext cx="1434688" cy="1165691"/>
          </a:xfrm>
          <a:prstGeom prst="rect">
            <a:avLst/>
          </a:prstGeom>
        </p:spPr>
      </p:pic>
      <p:pic>
        <p:nvPicPr>
          <p:cNvPr id="5" name="Image 4">
            <a:extLst>
              <a:ext uri="{FF2B5EF4-FFF2-40B4-BE49-F238E27FC236}">
                <a16:creationId xmlns:a16="http://schemas.microsoft.com/office/drawing/2014/main" id="{4F494550-ECDA-4618-C691-A1A891DBD3AB}"/>
              </a:ext>
            </a:extLst>
          </p:cNvPr>
          <p:cNvPicPr>
            <a:picLocks noChangeAspect="1"/>
          </p:cNvPicPr>
          <p:nvPr/>
        </p:nvPicPr>
        <p:blipFill>
          <a:blip r:embed="rId5"/>
          <a:stretch>
            <a:fillRect/>
          </a:stretch>
        </p:blipFill>
        <p:spPr>
          <a:xfrm>
            <a:off x="3822873" y="4829024"/>
            <a:ext cx="1335542" cy="1165691"/>
          </a:xfrm>
          <a:prstGeom prst="rect">
            <a:avLst/>
          </a:prstGeom>
        </p:spPr>
      </p:pic>
      <p:pic>
        <p:nvPicPr>
          <p:cNvPr id="7" name="Image 6">
            <a:extLst>
              <a:ext uri="{FF2B5EF4-FFF2-40B4-BE49-F238E27FC236}">
                <a16:creationId xmlns:a16="http://schemas.microsoft.com/office/drawing/2014/main" id="{393DEC11-A305-39DD-51EE-34005C0D0DBF}"/>
              </a:ext>
            </a:extLst>
          </p:cNvPr>
          <p:cNvPicPr>
            <a:picLocks noChangeAspect="1"/>
          </p:cNvPicPr>
          <p:nvPr/>
        </p:nvPicPr>
        <p:blipFill>
          <a:blip r:embed="rId6"/>
          <a:stretch>
            <a:fillRect/>
          </a:stretch>
        </p:blipFill>
        <p:spPr>
          <a:xfrm>
            <a:off x="5355378" y="4829023"/>
            <a:ext cx="1380908" cy="1165692"/>
          </a:xfrm>
          <a:prstGeom prst="rect">
            <a:avLst/>
          </a:prstGeom>
        </p:spPr>
      </p:pic>
    </p:spTree>
    <p:extLst>
      <p:ext uri="{BB962C8B-B14F-4D97-AF65-F5344CB8AC3E}">
        <p14:creationId xmlns:p14="http://schemas.microsoft.com/office/powerpoint/2010/main" val="599539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381377B-A85C-3B60-0F8E-055E748C900A}"/>
              </a:ext>
            </a:extLst>
          </p:cNvPr>
          <p:cNvPicPr>
            <a:picLocks noChangeAspect="1"/>
          </p:cNvPicPr>
          <p:nvPr/>
        </p:nvPicPr>
        <p:blipFill>
          <a:blip r:embed="rId2"/>
          <a:stretch>
            <a:fillRect/>
          </a:stretch>
        </p:blipFill>
        <p:spPr>
          <a:xfrm>
            <a:off x="7611845" y="0"/>
            <a:ext cx="3857625" cy="6858000"/>
          </a:xfrm>
          <a:prstGeom prst="rect">
            <a:avLst/>
          </a:prstGeom>
        </p:spPr>
      </p:pic>
      <p:graphicFrame>
        <p:nvGraphicFramePr>
          <p:cNvPr id="5" name="Tableau 4">
            <a:extLst>
              <a:ext uri="{FF2B5EF4-FFF2-40B4-BE49-F238E27FC236}">
                <a16:creationId xmlns:a16="http://schemas.microsoft.com/office/drawing/2014/main" id="{8DA6CD70-811B-439E-4EB8-803C0DF13CE4}"/>
              </a:ext>
            </a:extLst>
          </p:cNvPr>
          <p:cNvGraphicFramePr>
            <a:graphicFrameLocks noGrp="1"/>
          </p:cNvGraphicFramePr>
          <p:nvPr>
            <p:extLst>
              <p:ext uri="{D42A27DB-BD31-4B8C-83A1-F6EECF244321}">
                <p14:modId xmlns:p14="http://schemas.microsoft.com/office/powerpoint/2010/main" val="4068009535"/>
              </p:ext>
            </p:extLst>
          </p:nvPr>
        </p:nvGraphicFramePr>
        <p:xfrm>
          <a:off x="828995" y="430845"/>
          <a:ext cx="4099878" cy="212344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228217">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0" kern="1200" dirty="0">
                          <a:solidFill>
                            <a:schemeClr val="tx1"/>
                          </a:solidFill>
                          <a:latin typeface="+mn-lt"/>
                          <a:ea typeface="+mn-ea"/>
                          <a:cs typeface="+mn-cs"/>
                        </a:rPr>
                        <a:t>4,4</a:t>
                      </a:r>
                    </a:p>
                  </a:txBody>
                  <a:tcPr/>
                </a:tc>
                <a:tc>
                  <a:txBody>
                    <a:bodyPr/>
                    <a:lstStyle/>
                    <a:p>
                      <a:pPr marL="0" algn="ctr" defTabSz="914400" rtl="0" eaLnBrk="1" latinLnBrk="0" hangingPunct="1"/>
                      <a:r>
                        <a:rPr lang="fr-FR" sz="1800" b="0" kern="1200" dirty="0">
                          <a:solidFill>
                            <a:schemeClr val="tx1"/>
                          </a:solidFill>
                          <a:latin typeface="+mn-lt"/>
                          <a:ea typeface="+mn-ea"/>
                          <a:cs typeface="+mn-cs"/>
                        </a:rPr>
                        <a:t>0,8</a:t>
                      </a:r>
                    </a:p>
                  </a:txBody>
                  <a:tcPr/>
                </a:tc>
                <a:tc>
                  <a:txBody>
                    <a:bodyPr/>
                    <a:lstStyle/>
                    <a:p>
                      <a:pPr algn="ctr"/>
                      <a:endParaRPr lang="fr-FR" b="0" dirty="0">
                        <a:solidFill>
                          <a:schemeClr val="tx1"/>
                        </a:solidFill>
                      </a:endParaRPr>
                    </a:p>
                  </a:txBody>
                  <a:tcPr/>
                </a:tc>
                <a:tc>
                  <a:txBody>
                    <a:bodyPr/>
                    <a:lstStyle/>
                    <a:p>
                      <a:pPr algn="ctr"/>
                      <a:endParaRPr lang="fr-FR" b="0" dirty="0">
                        <a:solidFill>
                          <a:schemeClr val="tx1"/>
                        </a:solidFill>
                      </a:endParaRP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dirty="0"/>
                        <a:t>4,8</a:t>
                      </a:r>
                    </a:p>
                  </a:txBody>
                  <a:tcPr/>
                </a:tc>
                <a:tc>
                  <a:txBody>
                    <a:bodyPr/>
                    <a:lstStyle/>
                    <a:p>
                      <a:pPr algn="ctr"/>
                      <a:r>
                        <a:rPr lang="fr-FR" dirty="0"/>
                        <a:t>0,9</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algn="ctr"/>
                      <a:r>
                        <a:rPr lang="fr-FR" dirty="0"/>
                        <a:t>2,7</a:t>
                      </a:r>
                    </a:p>
                  </a:txBody>
                  <a:tcPr/>
                </a:tc>
                <a:tc>
                  <a:txBody>
                    <a:bodyPr/>
                    <a:lstStyle/>
                    <a:p>
                      <a:pPr algn="ctr"/>
                      <a:r>
                        <a:rPr lang="fr-FR" dirty="0"/>
                        <a:t>6,6</a:t>
                      </a:r>
                    </a:p>
                  </a:txBody>
                  <a:tcPr/>
                </a:tc>
                <a:tc>
                  <a:txBody>
                    <a:bodyPr/>
                    <a:lstStyle/>
                    <a:p>
                      <a:pPr algn="ctr"/>
                      <a:endParaRPr lang="fr-FR" dirty="0"/>
                    </a:p>
                  </a:txBody>
                  <a:tcPr/>
                </a:tc>
                <a:tc>
                  <a:txBody>
                    <a:bodyPr/>
                    <a:lstStyle/>
                    <a:p>
                      <a:pPr algn="ctr"/>
                      <a:r>
                        <a:rPr lang="fr-FR" dirty="0"/>
                        <a:t>25,4</a:t>
                      </a:r>
                    </a:p>
                  </a:txBody>
                  <a:tcPr/>
                </a:tc>
                <a:extLst>
                  <a:ext uri="{0D108BD9-81ED-4DB2-BD59-A6C34878D82A}">
                    <a16:rowId xmlns:a16="http://schemas.microsoft.com/office/drawing/2014/main" val="595823157"/>
                  </a:ext>
                </a:extLst>
              </a:tr>
              <a:tr h="370840">
                <a:tc>
                  <a:txBody>
                    <a:bodyPr/>
                    <a:lstStyle/>
                    <a:p>
                      <a:r>
                        <a:rPr lang="fr-FR" dirty="0"/>
                        <a:t>Ulnaire Dr</a:t>
                      </a:r>
                    </a:p>
                  </a:txBody>
                  <a:tcPr/>
                </a:tc>
                <a:tc>
                  <a:txBody>
                    <a:bodyPr/>
                    <a:lstStyle/>
                    <a:p>
                      <a:pPr algn="ctr"/>
                      <a:r>
                        <a:rPr lang="fr-FR" dirty="0"/>
                        <a:t>2,5</a:t>
                      </a:r>
                    </a:p>
                  </a:txBody>
                  <a:tcPr/>
                </a:tc>
                <a:tc>
                  <a:txBody>
                    <a:bodyPr/>
                    <a:lstStyle/>
                    <a:p>
                      <a:pPr algn="ctr"/>
                      <a:r>
                        <a:rPr lang="fr-FR" dirty="0"/>
                        <a:t>7,0</a:t>
                      </a:r>
                    </a:p>
                  </a:txBody>
                  <a:tcPr/>
                </a:tc>
                <a:tc>
                  <a:txBody>
                    <a:bodyPr/>
                    <a:lstStyle/>
                    <a:p>
                      <a:pPr algn="ctr"/>
                      <a:endParaRPr lang="fr-FR" dirty="0"/>
                    </a:p>
                  </a:txBody>
                  <a:tcPr/>
                </a:tc>
                <a:tc>
                  <a:txBody>
                    <a:bodyPr/>
                    <a:lstStyle/>
                    <a:p>
                      <a:pPr algn="ctr"/>
                      <a:r>
                        <a:rPr lang="fr-FR" dirty="0"/>
                        <a:t>25,9</a:t>
                      </a:r>
                    </a:p>
                  </a:txBody>
                  <a:tcPr/>
                </a:tc>
                <a:extLst>
                  <a:ext uri="{0D108BD9-81ED-4DB2-BD59-A6C34878D82A}">
                    <a16:rowId xmlns:a16="http://schemas.microsoft.com/office/drawing/2014/main" val="4256257301"/>
                  </a:ext>
                </a:extLst>
              </a:tr>
            </a:tbl>
          </a:graphicData>
        </a:graphic>
      </p:graphicFrame>
      <p:graphicFrame>
        <p:nvGraphicFramePr>
          <p:cNvPr id="7" name="Tableau 6">
            <a:extLst>
              <a:ext uri="{FF2B5EF4-FFF2-40B4-BE49-F238E27FC236}">
                <a16:creationId xmlns:a16="http://schemas.microsoft.com/office/drawing/2014/main" id="{A7BEE756-3E44-DDBB-13A7-435E429A5F37}"/>
              </a:ext>
            </a:extLst>
          </p:cNvPr>
          <p:cNvGraphicFramePr>
            <a:graphicFrameLocks noGrp="1"/>
          </p:cNvGraphicFramePr>
          <p:nvPr>
            <p:extLst>
              <p:ext uri="{D42A27DB-BD31-4B8C-83A1-F6EECF244321}">
                <p14:modId xmlns:p14="http://schemas.microsoft.com/office/powerpoint/2010/main" val="2011604012"/>
              </p:ext>
            </p:extLst>
          </p:nvPr>
        </p:nvGraphicFramePr>
        <p:xfrm>
          <a:off x="822041" y="3052488"/>
          <a:ext cx="5031233" cy="286512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sensitifs</a:t>
                      </a:r>
                    </a:p>
                    <a:p>
                      <a:pPr algn="ctr"/>
                      <a:r>
                        <a:rPr lang="fr-FR" dirty="0"/>
                        <a:t>&amp;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endParaRPr lang="fr-FR" dirty="0"/>
                    </a:p>
                  </a:txBody>
                  <a:tcPr/>
                </a:tc>
                <a:tc>
                  <a:txBody>
                    <a:bodyPr/>
                    <a:lstStyle/>
                    <a:p>
                      <a:pPr algn="ctr"/>
                      <a:r>
                        <a:rPr lang="fr-FR" dirty="0"/>
                        <a:t>0,0</a:t>
                      </a:r>
                    </a:p>
                  </a:txBody>
                  <a:tcPr/>
                </a:tc>
                <a:tc>
                  <a:txBody>
                    <a:bodyPr/>
                    <a:lstStyle/>
                    <a:p>
                      <a:pPr algn="ctr"/>
                      <a:endParaRPr lang="fr-FR" dirty="0"/>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endParaRPr lang="fr-FR" dirty="0"/>
                    </a:p>
                  </a:txBody>
                  <a:tcPr/>
                </a:tc>
                <a:tc>
                  <a:txBody>
                    <a:bodyPr/>
                    <a:lstStyle/>
                    <a:p>
                      <a:pPr algn="ctr"/>
                      <a:r>
                        <a:rPr lang="fr-FR" dirty="0"/>
                        <a:t>0,0</a:t>
                      </a:r>
                    </a:p>
                  </a:txBody>
                  <a:tcPr/>
                </a:tc>
                <a:tc>
                  <a:txBody>
                    <a:bodyPr/>
                    <a:lstStyle/>
                    <a:p>
                      <a:pPr algn="ctr"/>
                      <a:endParaRPr lang="fr-FR" dirty="0"/>
                    </a:p>
                  </a:txBody>
                  <a:tcPr/>
                </a:tc>
                <a:extLst>
                  <a:ext uri="{0D108BD9-81ED-4DB2-BD59-A6C34878D82A}">
                    <a16:rowId xmlns:a16="http://schemas.microsoft.com/office/drawing/2014/main" val="2796038292"/>
                  </a:ext>
                </a:extLst>
              </a:tr>
              <a:tr h="370840">
                <a:tc>
                  <a:txBody>
                    <a:bodyPr/>
                    <a:lstStyle/>
                    <a:p>
                      <a:r>
                        <a:rPr lang="fr-FR" dirty="0"/>
                        <a:t>Radial G</a:t>
                      </a:r>
                    </a:p>
                  </a:txBody>
                  <a:tcPr/>
                </a:tc>
                <a:tc>
                  <a:txBody>
                    <a:bodyPr/>
                    <a:lstStyle/>
                    <a:p>
                      <a:pPr algn="ctr"/>
                      <a:r>
                        <a:rPr lang="fr-FR" dirty="0"/>
                        <a:t>AB/Poignet</a:t>
                      </a:r>
                    </a:p>
                  </a:txBody>
                  <a:tcPr/>
                </a:tc>
                <a:tc>
                  <a:txBody>
                    <a:bodyPr/>
                    <a:lstStyle/>
                    <a:p>
                      <a:pPr algn="ctr"/>
                      <a:r>
                        <a:rPr lang="fr-FR" dirty="0"/>
                        <a:t>1,3</a:t>
                      </a:r>
                    </a:p>
                  </a:txBody>
                  <a:tcPr/>
                </a:tc>
                <a:tc>
                  <a:txBody>
                    <a:bodyPr/>
                    <a:lstStyle/>
                    <a:p>
                      <a:pPr algn="ctr"/>
                      <a:r>
                        <a:rPr lang="fr-FR" b="0" dirty="0">
                          <a:solidFill>
                            <a:schemeClr val="tx1"/>
                          </a:solidFill>
                        </a:rPr>
                        <a:t>29,9</a:t>
                      </a:r>
                    </a:p>
                  </a:txBody>
                  <a:tcPr/>
                </a:tc>
                <a:tc>
                  <a:txBody>
                    <a:bodyPr/>
                    <a:lstStyle/>
                    <a:p>
                      <a:pPr algn="ctr"/>
                      <a:r>
                        <a:rPr lang="fr-FR" dirty="0"/>
                        <a:t>62</a:t>
                      </a:r>
                    </a:p>
                  </a:txBody>
                  <a:tcPr/>
                </a:tc>
                <a:extLst>
                  <a:ext uri="{0D108BD9-81ED-4DB2-BD59-A6C34878D82A}">
                    <a16:rowId xmlns:a16="http://schemas.microsoft.com/office/drawing/2014/main" val="1407862843"/>
                  </a:ext>
                </a:extLst>
              </a:tr>
              <a:tr h="370840">
                <a:tc>
                  <a:txBody>
                    <a:bodyPr/>
                    <a:lstStyle/>
                    <a:p>
                      <a:r>
                        <a:rPr lang="fr-FR" dirty="0"/>
                        <a:t>Radial Dr</a:t>
                      </a:r>
                    </a:p>
                  </a:txBody>
                  <a:tcPr/>
                </a:tc>
                <a:tc>
                  <a:txBody>
                    <a:bodyPr/>
                    <a:lstStyle/>
                    <a:p>
                      <a:pPr algn="ct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28,3</a:t>
                      </a:r>
                    </a:p>
                  </a:txBody>
                  <a:tcPr/>
                </a:tc>
                <a:tc>
                  <a:txBody>
                    <a:bodyPr/>
                    <a:lstStyle/>
                    <a:p>
                      <a:pPr algn="ctr"/>
                      <a:r>
                        <a:rPr lang="fr-FR" dirty="0"/>
                        <a:t>56</a:t>
                      </a:r>
                    </a:p>
                  </a:txBody>
                  <a:tcPr/>
                </a:tc>
                <a:extLst>
                  <a:ext uri="{0D108BD9-81ED-4DB2-BD59-A6C34878D82A}">
                    <a16:rowId xmlns:a16="http://schemas.microsoft.com/office/drawing/2014/main" val="2647892947"/>
                  </a:ext>
                </a:extLst>
              </a:tr>
              <a:tr h="370840">
                <a:tc>
                  <a:txBody>
                    <a:bodyPr/>
                    <a:lstStyle/>
                    <a:p>
                      <a:r>
                        <a:rPr lang="fr-FR" dirty="0"/>
                        <a:t>CABM Dr</a:t>
                      </a:r>
                    </a:p>
                  </a:txBody>
                  <a:tcPr/>
                </a:tc>
                <a:tc>
                  <a:txBody>
                    <a:bodyPr/>
                    <a:lstStyle/>
                    <a:p>
                      <a:pPr algn="ctr"/>
                      <a:r>
                        <a:rPr lang="fr-FR" dirty="0"/>
                        <a:t>Coude</a:t>
                      </a:r>
                    </a:p>
                  </a:txBody>
                  <a:tcPr/>
                </a:tc>
                <a:tc>
                  <a:txBody>
                    <a:bodyPr/>
                    <a:lstStyle/>
                    <a:p>
                      <a:pPr algn="ctr"/>
                      <a:r>
                        <a:rPr lang="fr-FR" dirty="0"/>
                        <a:t>1,3</a:t>
                      </a:r>
                    </a:p>
                  </a:txBody>
                  <a:tcPr/>
                </a:tc>
                <a:tc>
                  <a:txBody>
                    <a:bodyPr/>
                    <a:lstStyle/>
                    <a:p>
                      <a:pPr algn="ctr"/>
                      <a:r>
                        <a:rPr lang="fr-FR" b="0" dirty="0">
                          <a:solidFill>
                            <a:schemeClr val="tx1"/>
                          </a:solidFill>
                        </a:rPr>
                        <a:t>11,0</a:t>
                      </a:r>
                    </a:p>
                  </a:txBody>
                  <a:tcPr/>
                </a:tc>
                <a:tc>
                  <a:txBody>
                    <a:bodyPr/>
                    <a:lstStyle/>
                    <a:p>
                      <a:pPr algn="ctr"/>
                      <a:r>
                        <a:rPr lang="fr-FR" dirty="0"/>
                        <a:t>60</a:t>
                      </a:r>
                    </a:p>
                  </a:txBody>
                  <a:tcPr/>
                </a:tc>
                <a:extLst>
                  <a:ext uri="{0D108BD9-81ED-4DB2-BD59-A6C34878D82A}">
                    <a16:rowId xmlns:a16="http://schemas.microsoft.com/office/drawing/2014/main" val="2047630976"/>
                  </a:ext>
                </a:extLst>
              </a:tr>
              <a:tr h="370840">
                <a:tc>
                  <a:txBody>
                    <a:bodyPr/>
                    <a:lstStyle/>
                    <a:p>
                      <a:r>
                        <a:rPr lang="fr-FR" dirty="0"/>
                        <a:t>Sural G</a:t>
                      </a:r>
                    </a:p>
                  </a:txBody>
                  <a:tcPr/>
                </a:tc>
                <a:tc>
                  <a:txBody>
                    <a:bodyPr/>
                    <a:lstStyle/>
                    <a:p>
                      <a:pPr algn="ctr"/>
                      <a:r>
                        <a:rPr lang="fr-FR" dirty="0"/>
                        <a:t>Jambe/cheville</a:t>
                      </a:r>
                    </a:p>
                  </a:txBody>
                  <a:tcPr/>
                </a:tc>
                <a:tc>
                  <a:txBody>
                    <a:bodyPr/>
                    <a:lstStyle/>
                    <a:p>
                      <a:pPr algn="ctr"/>
                      <a:r>
                        <a:rPr lang="fr-FR" dirty="0"/>
                        <a:t>1,3</a:t>
                      </a:r>
                    </a:p>
                  </a:txBody>
                  <a:tcPr/>
                </a:tc>
                <a:tc>
                  <a:txBody>
                    <a:bodyPr/>
                    <a:lstStyle/>
                    <a:p>
                      <a:pPr algn="ctr"/>
                      <a:r>
                        <a:rPr lang="fr-FR" b="0" dirty="0">
                          <a:solidFill>
                            <a:schemeClr val="tx1"/>
                          </a:solidFill>
                        </a:rPr>
                        <a:t>9,1</a:t>
                      </a:r>
                    </a:p>
                  </a:txBody>
                  <a:tcPr/>
                </a:tc>
                <a:tc>
                  <a:txBody>
                    <a:bodyPr/>
                    <a:lstStyle/>
                    <a:p>
                      <a:pPr algn="ctr"/>
                      <a:r>
                        <a:rPr lang="fr-FR" dirty="0"/>
                        <a:t>60,2</a:t>
                      </a:r>
                    </a:p>
                  </a:txBody>
                  <a:tcPr/>
                </a:tc>
                <a:extLst>
                  <a:ext uri="{0D108BD9-81ED-4DB2-BD59-A6C34878D82A}">
                    <a16:rowId xmlns:a16="http://schemas.microsoft.com/office/drawing/2014/main" val="2550166905"/>
                  </a:ext>
                </a:extLst>
              </a:tr>
            </a:tbl>
          </a:graphicData>
        </a:graphic>
      </p:graphicFrame>
      <p:sp>
        <p:nvSpPr>
          <p:cNvPr id="8" name="ZoneTexte 7">
            <a:extLst>
              <a:ext uri="{FF2B5EF4-FFF2-40B4-BE49-F238E27FC236}">
                <a16:creationId xmlns:a16="http://schemas.microsoft.com/office/drawing/2014/main" id="{01FB1492-124A-FCBF-54F8-BC693FB5FA9F}"/>
              </a:ext>
            </a:extLst>
          </p:cNvPr>
          <p:cNvSpPr txBox="1"/>
          <p:nvPr/>
        </p:nvSpPr>
        <p:spPr>
          <a:xfrm>
            <a:off x="4094704" y="6199912"/>
            <a:ext cx="3357656" cy="461665"/>
          </a:xfrm>
          <a:prstGeom prst="rect">
            <a:avLst/>
          </a:prstGeom>
          <a:noFill/>
        </p:spPr>
        <p:txBody>
          <a:bodyPr wrap="square">
            <a:spAutoFit/>
          </a:bodyPr>
          <a:lstStyle/>
          <a:p>
            <a:r>
              <a:rPr lang="fr-FR" sz="2400" b="1" dirty="0">
                <a:solidFill>
                  <a:srgbClr val="FFFF00"/>
                </a:solidFill>
              </a:rPr>
              <a:t>Qu’en pensez-vous ?</a:t>
            </a:r>
          </a:p>
        </p:txBody>
      </p:sp>
    </p:spTree>
    <p:extLst>
      <p:ext uri="{BB962C8B-B14F-4D97-AF65-F5344CB8AC3E}">
        <p14:creationId xmlns:p14="http://schemas.microsoft.com/office/powerpoint/2010/main" val="3953717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381377B-A85C-3B60-0F8E-055E748C900A}"/>
              </a:ext>
            </a:extLst>
          </p:cNvPr>
          <p:cNvPicPr>
            <a:picLocks noChangeAspect="1"/>
          </p:cNvPicPr>
          <p:nvPr/>
        </p:nvPicPr>
        <p:blipFill>
          <a:blip r:embed="rId3"/>
          <a:stretch>
            <a:fillRect/>
          </a:stretch>
        </p:blipFill>
        <p:spPr>
          <a:xfrm>
            <a:off x="7611845" y="0"/>
            <a:ext cx="3857625" cy="6858000"/>
          </a:xfrm>
          <a:prstGeom prst="rect">
            <a:avLst/>
          </a:prstGeom>
        </p:spPr>
      </p:pic>
      <p:graphicFrame>
        <p:nvGraphicFramePr>
          <p:cNvPr id="5" name="Tableau 4">
            <a:extLst>
              <a:ext uri="{FF2B5EF4-FFF2-40B4-BE49-F238E27FC236}">
                <a16:creationId xmlns:a16="http://schemas.microsoft.com/office/drawing/2014/main" id="{8DA6CD70-811B-439E-4EB8-803C0DF13CE4}"/>
              </a:ext>
            </a:extLst>
          </p:cNvPr>
          <p:cNvGraphicFramePr>
            <a:graphicFrameLocks noGrp="1"/>
          </p:cNvGraphicFramePr>
          <p:nvPr>
            <p:extLst>
              <p:ext uri="{D42A27DB-BD31-4B8C-83A1-F6EECF244321}">
                <p14:modId xmlns:p14="http://schemas.microsoft.com/office/powerpoint/2010/main" val="4133537452"/>
              </p:ext>
            </p:extLst>
          </p:nvPr>
        </p:nvGraphicFramePr>
        <p:xfrm>
          <a:off x="828995" y="430845"/>
          <a:ext cx="4099878" cy="212344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228217">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1" kern="1200" dirty="0">
                          <a:solidFill>
                            <a:srgbClr val="FF0000"/>
                          </a:solidFill>
                          <a:latin typeface="+mn-lt"/>
                          <a:ea typeface="+mn-ea"/>
                          <a:cs typeface="+mn-cs"/>
                        </a:rPr>
                        <a:t>4,4</a:t>
                      </a:r>
                    </a:p>
                  </a:txBody>
                  <a:tcPr/>
                </a:tc>
                <a:tc>
                  <a:txBody>
                    <a:bodyPr/>
                    <a:lstStyle/>
                    <a:p>
                      <a:pPr marL="0" algn="ctr" defTabSz="914400" rtl="0" eaLnBrk="1" latinLnBrk="0" hangingPunct="1"/>
                      <a:r>
                        <a:rPr lang="fr-FR" sz="1800" b="1" kern="1200" dirty="0">
                          <a:solidFill>
                            <a:srgbClr val="FF0000"/>
                          </a:solidFill>
                          <a:latin typeface="+mn-lt"/>
                          <a:ea typeface="+mn-ea"/>
                          <a:cs typeface="+mn-cs"/>
                        </a:rPr>
                        <a:t>0,8</a:t>
                      </a:r>
                    </a:p>
                  </a:txBody>
                  <a:tcPr/>
                </a:tc>
                <a:tc>
                  <a:txBody>
                    <a:bodyPr/>
                    <a:lstStyle/>
                    <a:p>
                      <a:pPr algn="ctr"/>
                      <a:endParaRPr lang="fr-FR" b="0" dirty="0">
                        <a:solidFill>
                          <a:schemeClr val="tx1"/>
                        </a:solidFill>
                      </a:endParaRPr>
                    </a:p>
                  </a:txBody>
                  <a:tcPr/>
                </a:tc>
                <a:tc>
                  <a:txBody>
                    <a:bodyPr/>
                    <a:lstStyle/>
                    <a:p>
                      <a:pPr algn="ctr"/>
                      <a:endParaRPr lang="fr-FR" b="0" dirty="0">
                        <a:solidFill>
                          <a:schemeClr val="tx1"/>
                        </a:solidFill>
                      </a:endParaRP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1" dirty="0">
                          <a:solidFill>
                            <a:srgbClr val="FF0000"/>
                          </a:solidFill>
                        </a:rPr>
                        <a:t>4,8</a:t>
                      </a:r>
                    </a:p>
                  </a:txBody>
                  <a:tcPr/>
                </a:tc>
                <a:tc>
                  <a:txBody>
                    <a:bodyPr/>
                    <a:lstStyle/>
                    <a:p>
                      <a:pPr algn="ctr"/>
                      <a:r>
                        <a:rPr lang="fr-FR" b="1" dirty="0">
                          <a:solidFill>
                            <a:srgbClr val="FF0000"/>
                          </a:solidFill>
                        </a:rPr>
                        <a:t>0,9</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algn="ctr"/>
                      <a:r>
                        <a:rPr lang="fr-FR" dirty="0"/>
                        <a:t>2,7</a:t>
                      </a:r>
                    </a:p>
                  </a:txBody>
                  <a:tcPr/>
                </a:tc>
                <a:tc>
                  <a:txBody>
                    <a:bodyPr/>
                    <a:lstStyle/>
                    <a:p>
                      <a:pPr algn="ctr"/>
                      <a:r>
                        <a:rPr lang="fr-FR" dirty="0"/>
                        <a:t>6,6</a:t>
                      </a:r>
                    </a:p>
                  </a:txBody>
                  <a:tcPr/>
                </a:tc>
                <a:tc>
                  <a:txBody>
                    <a:bodyPr/>
                    <a:lstStyle/>
                    <a:p>
                      <a:pPr algn="ctr"/>
                      <a:endParaRPr lang="fr-FR" dirty="0"/>
                    </a:p>
                  </a:txBody>
                  <a:tcPr/>
                </a:tc>
                <a:tc>
                  <a:txBody>
                    <a:bodyPr/>
                    <a:lstStyle/>
                    <a:p>
                      <a:pPr algn="ctr"/>
                      <a:r>
                        <a:rPr lang="fr-FR" dirty="0"/>
                        <a:t>25,4</a:t>
                      </a:r>
                    </a:p>
                  </a:txBody>
                  <a:tcPr/>
                </a:tc>
                <a:extLst>
                  <a:ext uri="{0D108BD9-81ED-4DB2-BD59-A6C34878D82A}">
                    <a16:rowId xmlns:a16="http://schemas.microsoft.com/office/drawing/2014/main" val="595823157"/>
                  </a:ext>
                </a:extLst>
              </a:tr>
              <a:tr h="370840">
                <a:tc>
                  <a:txBody>
                    <a:bodyPr/>
                    <a:lstStyle/>
                    <a:p>
                      <a:r>
                        <a:rPr lang="fr-FR" dirty="0"/>
                        <a:t>Ulnaire Dr</a:t>
                      </a:r>
                    </a:p>
                  </a:txBody>
                  <a:tcPr/>
                </a:tc>
                <a:tc>
                  <a:txBody>
                    <a:bodyPr/>
                    <a:lstStyle/>
                    <a:p>
                      <a:pPr algn="ctr"/>
                      <a:r>
                        <a:rPr lang="fr-FR" dirty="0"/>
                        <a:t>2,5</a:t>
                      </a:r>
                    </a:p>
                  </a:txBody>
                  <a:tcPr/>
                </a:tc>
                <a:tc>
                  <a:txBody>
                    <a:bodyPr/>
                    <a:lstStyle/>
                    <a:p>
                      <a:pPr algn="ctr"/>
                      <a:r>
                        <a:rPr lang="fr-FR" dirty="0"/>
                        <a:t>7,0</a:t>
                      </a:r>
                    </a:p>
                  </a:txBody>
                  <a:tcPr/>
                </a:tc>
                <a:tc>
                  <a:txBody>
                    <a:bodyPr/>
                    <a:lstStyle/>
                    <a:p>
                      <a:pPr algn="ctr"/>
                      <a:endParaRPr lang="fr-FR" dirty="0"/>
                    </a:p>
                  </a:txBody>
                  <a:tcPr/>
                </a:tc>
                <a:tc>
                  <a:txBody>
                    <a:bodyPr/>
                    <a:lstStyle/>
                    <a:p>
                      <a:pPr algn="ctr"/>
                      <a:r>
                        <a:rPr lang="fr-FR" dirty="0"/>
                        <a:t>25,9</a:t>
                      </a:r>
                    </a:p>
                  </a:txBody>
                  <a:tcPr/>
                </a:tc>
                <a:extLst>
                  <a:ext uri="{0D108BD9-81ED-4DB2-BD59-A6C34878D82A}">
                    <a16:rowId xmlns:a16="http://schemas.microsoft.com/office/drawing/2014/main" val="4256257301"/>
                  </a:ext>
                </a:extLst>
              </a:tr>
            </a:tbl>
          </a:graphicData>
        </a:graphic>
      </p:graphicFrame>
      <p:graphicFrame>
        <p:nvGraphicFramePr>
          <p:cNvPr id="7" name="Tableau 6">
            <a:extLst>
              <a:ext uri="{FF2B5EF4-FFF2-40B4-BE49-F238E27FC236}">
                <a16:creationId xmlns:a16="http://schemas.microsoft.com/office/drawing/2014/main" id="{A7BEE756-3E44-DDBB-13A7-435E429A5F37}"/>
              </a:ext>
            </a:extLst>
          </p:cNvPr>
          <p:cNvGraphicFramePr>
            <a:graphicFrameLocks noGrp="1"/>
          </p:cNvGraphicFramePr>
          <p:nvPr>
            <p:extLst>
              <p:ext uri="{D42A27DB-BD31-4B8C-83A1-F6EECF244321}">
                <p14:modId xmlns:p14="http://schemas.microsoft.com/office/powerpoint/2010/main" val="3808649315"/>
              </p:ext>
            </p:extLst>
          </p:nvPr>
        </p:nvGraphicFramePr>
        <p:xfrm>
          <a:off x="822041" y="3052488"/>
          <a:ext cx="5031233" cy="286512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sensitifs</a:t>
                      </a:r>
                    </a:p>
                    <a:p>
                      <a:pPr algn="ctr"/>
                      <a:r>
                        <a:rPr lang="fr-FR" dirty="0"/>
                        <a:t>&amp;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endParaRPr lang="fr-FR" dirty="0"/>
                    </a:p>
                  </a:txBody>
                  <a:tcPr/>
                </a:tc>
                <a:tc>
                  <a:txBody>
                    <a:bodyPr/>
                    <a:lstStyle/>
                    <a:p>
                      <a:pPr algn="ctr"/>
                      <a:r>
                        <a:rPr lang="fr-FR" b="1" dirty="0">
                          <a:solidFill>
                            <a:srgbClr val="FF0000"/>
                          </a:solidFill>
                        </a:rPr>
                        <a:t>0,0</a:t>
                      </a:r>
                    </a:p>
                  </a:txBody>
                  <a:tcPr/>
                </a:tc>
                <a:tc>
                  <a:txBody>
                    <a:bodyPr/>
                    <a:lstStyle/>
                    <a:p>
                      <a:pPr algn="ctr"/>
                      <a:endParaRPr lang="fr-FR" dirty="0"/>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endParaRPr lang="fr-FR" dirty="0"/>
                    </a:p>
                  </a:txBody>
                  <a:tcPr/>
                </a:tc>
                <a:tc>
                  <a:txBody>
                    <a:bodyPr/>
                    <a:lstStyle/>
                    <a:p>
                      <a:pPr algn="ctr"/>
                      <a:r>
                        <a:rPr lang="fr-FR" b="1" dirty="0">
                          <a:solidFill>
                            <a:srgbClr val="FF0000"/>
                          </a:solidFill>
                        </a:rPr>
                        <a:t>0,0</a:t>
                      </a:r>
                    </a:p>
                  </a:txBody>
                  <a:tcPr/>
                </a:tc>
                <a:tc>
                  <a:txBody>
                    <a:bodyPr/>
                    <a:lstStyle/>
                    <a:p>
                      <a:pPr algn="ctr"/>
                      <a:endParaRPr lang="fr-FR" dirty="0"/>
                    </a:p>
                  </a:txBody>
                  <a:tcPr/>
                </a:tc>
                <a:extLst>
                  <a:ext uri="{0D108BD9-81ED-4DB2-BD59-A6C34878D82A}">
                    <a16:rowId xmlns:a16="http://schemas.microsoft.com/office/drawing/2014/main" val="2796038292"/>
                  </a:ext>
                </a:extLst>
              </a:tr>
              <a:tr h="370840">
                <a:tc>
                  <a:txBody>
                    <a:bodyPr/>
                    <a:lstStyle/>
                    <a:p>
                      <a:r>
                        <a:rPr lang="fr-FR" dirty="0"/>
                        <a:t>Radial G</a:t>
                      </a:r>
                    </a:p>
                  </a:txBody>
                  <a:tcPr/>
                </a:tc>
                <a:tc>
                  <a:txBody>
                    <a:bodyPr/>
                    <a:lstStyle/>
                    <a:p>
                      <a:pPr algn="ctr"/>
                      <a:r>
                        <a:rPr lang="fr-FR" dirty="0"/>
                        <a:t>AB/Poignet</a:t>
                      </a:r>
                    </a:p>
                  </a:txBody>
                  <a:tcPr/>
                </a:tc>
                <a:tc>
                  <a:txBody>
                    <a:bodyPr/>
                    <a:lstStyle/>
                    <a:p>
                      <a:pPr algn="ctr"/>
                      <a:r>
                        <a:rPr lang="fr-FR" dirty="0"/>
                        <a:t>1,3</a:t>
                      </a:r>
                    </a:p>
                  </a:txBody>
                  <a:tcPr/>
                </a:tc>
                <a:tc>
                  <a:txBody>
                    <a:bodyPr/>
                    <a:lstStyle/>
                    <a:p>
                      <a:pPr algn="ctr"/>
                      <a:r>
                        <a:rPr lang="fr-FR" b="0" dirty="0">
                          <a:solidFill>
                            <a:schemeClr val="tx1"/>
                          </a:solidFill>
                        </a:rPr>
                        <a:t>29,9</a:t>
                      </a:r>
                    </a:p>
                  </a:txBody>
                  <a:tcPr/>
                </a:tc>
                <a:tc>
                  <a:txBody>
                    <a:bodyPr/>
                    <a:lstStyle/>
                    <a:p>
                      <a:pPr algn="ctr"/>
                      <a:r>
                        <a:rPr lang="fr-FR" dirty="0"/>
                        <a:t>62</a:t>
                      </a:r>
                    </a:p>
                  </a:txBody>
                  <a:tcPr/>
                </a:tc>
                <a:extLst>
                  <a:ext uri="{0D108BD9-81ED-4DB2-BD59-A6C34878D82A}">
                    <a16:rowId xmlns:a16="http://schemas.microsoft.com/office/drawing/2014/main" val="1407862843"/>
                  </a:ext>
                </a:extLst>
              </a:tr>
              <a:tr h="370840">
                <a:tc>
                  <a:txBody>
                    <a:bodyPr/>
                    <a:lstStyle/>
                    <a:p>
                      <a:r>
                        <a:rPr lang="fr-FR" dirty="0"/>
                        <a:t>Radial Dr</a:t>
                      </a:r>
                    </a:p>
                  </a:txBody>
                  <a:tcPr/>
                </a:tc>
                <a:tc>
                  <a:txBody>
                    <a:bodyPr/>
                    <a:lstStyle/>
                    <a:p>
                      <a:pPr algn="ct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28,3</a:t>
                      </a:r>
                    </a:p>
                  </a:txBody>
                  <a:tcPr/>
                </a:tc>
                <a:tc>
                  <a:txBody>
                    <a:bodyPr/>
                    <a:lstStyle/>
                    <a:p>
                      <a:pPr algn="ctr"/>
                      <a:r>
                        <a:rPr lang="fr-FR" dirty="0"/>
                        <a:t>56</a:t>
                      </a:r>
                    </a:p>
                  </a:txBody>
                  <a:tcPr/>
                </a:tc>
                <a:extLst>
                  <a:ext uri="{0D108BD9-81ED-4DB2-BD59-A6C34878D82A}">
                    <a16:rowId xmlns:a16="http://schemas.microsoft.com/office/drawing/2014/main" val="2647892947"/>
                  </a:ext>
                </a:extLst>
              </a:tr>
              <a:tr h="370840">
                <a:tc>
                  <a:txBody>
                    <a:bodyPr/>
                    <a:lstStyle/>
                    <a:p>
                      <a:r>
                        <a:rPr lang="fr-FR" dirty="0"/>
                        <a:t>CABM Dr</a:t>
                      </a:r>
                    </a:p>
                  </a:txBody>
                  <a:tcPr/>
                </a:tc>
                <a:tc>
                  <a:txBody>
                    <a:bodyPr/>
                    <a:lstStyle/>
                    <a:p>
                      <a:pPr algn="ctr"/>
                      <a:r>
                        <a:rPr lang="fr-FR" dirty="0"/>
                        <a:t>Coude</a:t>
                      </a:r>
                    </a:p>
                  </a:txBody>
                  <a:tcPr/>
                </a:tc>
                <a:tc>
                  <a:txBody>
                    <a:bodyPr/>
                    <a:lstStyle/>
                    <a:p>
                      <a:pPr algn="ctr"/>
                      <a:r>
                        <a:rPr lang="fr-FR" dirty="0"/>
                        <a:t>1,3</a:t>
                      </a:r>
                    </a:p>
                  </a:txBody>
                  <a:tcPr/>
                </a:tc>
                <a:tc>
                  <a:txBody>
                    <a:bodyPr/>
                    <a:lstStyle/>
                    <a:p>
                      <a:pPr algn="ctr"/>
                      <a:r>
                        <a:rPr lang="fr-FR" b="0" dirty="0">
                          <a:solidFill>
                            <a:schemeClr val="tx1"/>
                          </a:solidFill>
                        </a:rPr>
                        <a:t>11,0</a:t>
                      </a:r>
                    </a:p>
                  </a:txBody>
                  <a:tcPr/>
                </a:tc>
                <a:tc>
                  <a:txBody>
                    <a:bodyPr/>
                    <a:lstStyle/>
                    <a:p>
                      <a:pPr algn="ctr"/>
                      <a:r>
                        <a:rPr lang="fr-FR" dirty="0"/>
                        <a:t>60</a:t>
                      </a:r>
                    </a:p>
                  </a:txBody>
                  <a:tcPr/>
                </a:tc>
                <a:extLst>
                  <a:ext uri="{0D108BD9-81ED-4DB2-BD59-A6C34878D82A}">
                    <a16:rowId xmlns:a16="http://schemas.microsoft.com/office/drawing/2014/main" val="2047630976"/>
                  </a:ext>
                </a:extLst>
              </a:tr>
              <a:tr h="370840">
                <a:tc>
                  <a:txBody>
                    <a:bodyPr/>
                    <a:lstStyle/>
                    <a:p>
                      <a:r>
                        <a:rPr lang="fr-FR" dirty="0"/>
                        <a:t>Sural G</a:t>
                      </a:r>
                    </a:p>
                  </a:txBody>
                  <a:tcPr/>
                </a:tc>
                <a:tc>
                  <a:txBody>
                    <a:bodyPr/>
                    <a:lstStyle/>
                    <a:p>
                      <a:pPr algn="ctr"/>
                      <a:r>
                        <a:rPr lang="fr-FR" dirty="0"/>
                        <a:t>Jambe/cheville</a:t>
                      </a:r>
                    </a:p>
                  </a:txBody>
                  <a:tcPr/>
                </a:tc>
                <a:tc>
                  <a:txBody>
                    <a:bodyPr/>
                    <a:lstStyle/>
                    <a:p>
                      <a:pPr algn="ctr"/>
                      <a:r>
                        <a:rPr lang="fr-FR" dirty="0"/>
                        <a:t>1,3</a:t>
                      </a:r>
                    </a:p>
                  </a:txBody>
                  <a:tcPr/>
                </a:tc>
                <a:tc>
                  <a:txBody>
                    <a:bodyPr/>
                    <a:lstStyle/>
                    <a:p>
                      <a:pPr algn="ctr"/>
                      <a:r>
                        <a:rPr lang="fr-FR" b="1" dirty="0">
                          <a:solidFill>
                            <a:srgbClr val="FF0000"/>
                          </a:solidFill>
                        </a:rPr>
                        <a:t>9,1</a:t>
                      </a:r>
                    </a:p>
                  </a:txBody>
                  <a:tcPr/>
                </a:tc>
                <a:tc>
                  <a:txBody>
                    <a:bodyPr/>
                    <a:lstStyle/>
                    <a:p>
                      <a:pPr algn="ctr"/>
                      <a:r>
                        <a:rPr lang="fr-FR" dirty="0"/>
                        <a:t>60,2</a:t>
                      </a:r>
                    </a:p>
                  </a:txBody>
                  <a:tcPr/>
                </a:tc>
                <a:extLst>
                  <a:ext uri="{0D108BD9-81ED-4DB2-BD59-A6C34878D82A}">
                    <a16:rowId xmlns:a16="http://schemas.microsoft.com/office/drawing/2014/main" val="2550166905"/>
                  </a:ext>
                </a:extLst>
              </a:tr>
            </a:tbl>
          </a:graphicData>
        </a:graphic>
      </p:graphicFrame>
      <p:sp>
        <p:nvSpPr>
          <p:cNvPr id="3" name="ZoneTexte 2">
            <a:extLst>
              <a:ext uri="{FF2B5EF4-FFF2-40B4-BE49-F238E27FC236}">
                <a16:creationId xmlns:a16="http://schemas.microsoft.com/office/drawing/2014/main" id="{86AC2E13-D69E-6549-F143-8ED309CDCB1E}"/>
              </a:ext>
            </a:extLst>
          </p:cNvPr>
          <p:cNvSpPr txBox="1"/>
          <p:nvPr/>
        </p:nvSpPr>
        <p:spPr>
          <a:xfrm>
            <a:off x="4580156" y="6196322"/>
            <a:ext cx="2861309" cy="461665"/>
          </a:xfrm>
          <a:prstGeom prst="rect">
            <a:avLst/>
          </a:prstGeom>
          <a:noFill/>
        </p:spPr>
        <p:txBody>
          <a:bodyPr wrap="square">
            <a:spAutoFit/>
          </a:bodyPr>
          <a:lstStyle/>
          <a:p>
            <a:r>
              <a:rPr lang="fr-FR" sz="2400" b="1" dirty="0">
                <a:solidFill>
                  <a:srgbClr val="FFFF00"/>
                </a:solidFill>
              </a:rPr>
              <a:t>Que faites-vous ?</a:t>
            </a:r>
          </a:p>
        </p:txBody>
      </p:sp>
    </p:spTree>
    <p:extLst>
      <p:ext uri="{BB962C8B-B14F-4D97-AF65-F5344CB8AC3E}">
        <p14:creationId xmlns:p14="http://schemas.microsoft.com/office/powerpoint/2010/main" val="1605108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6AC2E13-D69E-6549-F143-8ED309CDCB1E}"/>
              </a:ext>
            </a:extLst>
          </p:cNvPr>
          <p:cNvSpPr txBox="1"/>
          <p:nvPr/>
        </p:nvSpPr>
        <p:spPr>
          <a:xfrm>
            <a:off x="3874428" y="5294833"/>
            <a:ext cx="2861309" cy="461665"/>
          </a:xfrm>
          <a:prstGeom prst="rect">
            <a:avLst/>
          </a:prstGeom>
          <a:noFill/>
        </p:spPr>
        <p:txBody>
          <a:bodyPr wrap="square">
            <a:spAutoFit/>
          </a:bodyPr>
          <a:lstStyle/>
          <a:p>
            <a:r>
              <a:rPr lang="fr-FR" sz="2400" b="1" dirty="0">
                <a:solidFill>
                  <a:srgbClr val="FFFF00"/>
                </a:solidFill>
              </a:rPr>
              <a:t>Que faites-vous ?</a:t>
            </a:r>
          </a:p>
        </p:txBody>
      </p:sp>
      <p:graphicFrame>
        <p:nvGraphicFramePr>
          <p:cNvPr id="2" name="Tableau 1">
            <a:extLst>
              <a:ext uri="{FF2B5EF4-FFF2-40B4-BE49-F238E27FC236}">
                <a16:creationId xmlns:a16="http://schemas.microsoft.com/office/drawing/2014/main" id="{BE8943C4-984C-A058-6018-F0DBBA0D766C}"/>
              </a:ext>
            </a:extLst>
          </p:cNvPr>
          <p:cNvGraphicFramePr>
            <a:graphicFrameLocks noGrp="1"/>
          </p:cNvGraphicFramePr>
          <p:nvPr>
            <p:extLst>
              <p:ext uri="{D42A27DB-BD31-4B8C-83A1-F6EECF244321}">
                <p14:modId xmlns:p14="http://schemas.microsoft.com/office/powerpoint/2010/main" val="1539870978"/>
              </p:ext>
            </p:extLst>
          </p:nvPr>
        </p:nvGraphicFramePr>
        <p:xfrm>
          <a:off x="551995" y="2142086"/>
          <a:ext cx="6644866" cy="212344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337495">
                  <a:extLst>
                    <a:ext uri="{9D8B030D-6E8A-4147-A177-3AD203B41FA5}">
                      <a16:colId xmlns:a16="http://schemas.microsoft.com/office/drawing/2014/main" val="717250422"/>
                    </a:ext>
                  </a:extLst>
                </a:gridCol>
                <a:gridCol w="2180209">
                  <a:extLst>
                    <a:ext uri="{9D8B030D-6E8A-4147-A177-3AD203B41FA5}">
                      <a16:colId xmlns:a16="http://schemas.microsoft.com/office/drawing/2014/main" val="2384488337"/>
                    </a:ext>
                  </a:extLst>
                </a:gridCol>
                <a:gridCol w="793840">
                  <a:extLst>
                    <a:ext uri="{9D8B030D-6E8A-4147-A177-3AD203B41FA5}">
                      <a16:colId xmlns:a16="http://schemas.microsoft.com/office/drawing/2014/main" val="4169567121"/>
                    </a:ext>
                  </a:extLst>
                </a:gridCol>
                <a:gridCol w="799027">
                  <a:extLst>
                    <a:ext uri="{9D8B030D-6E8A-4147-A177-3AD203B41FA5}">
                      <a16:colId xmlns:a16="http://schemas.microsoft.com/office/drawing/2014/main" val="1200765263"/>
                    </a:ext>
                  </a:extLst>
                </a:gridCol>
                <a:gridCol w="813063">
                  <a:extLst>
                    <a:ext uri="{9D8B030D-6E8A-4147-A177-3AD203B41FA5}">
                      <a16:colId xmlns:a16="http://schemas.microsoft.com/office/drawing/2014/main" val="1369199128"/>
                    </a:ext>
                  </a:extLst>
                </a:gridCol>
                <a:gridCol w="721232">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Segment</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Poignet - lombrical</a:t>
                      </a:r>
                    </a:p>
                  </a:txBody>
                  <a:tcPr/>
                </a:tc>
                <a:tc>
                  <a:txBody>
                    <a:bodyPr/>
                    <a:lstStyle/>
                    <a:p>
                      <a:pPr algn="ctr"/>
                      <a:r>
                        <a:rPr lang="fr-FR" b="1" dirty="0">
                          <a:solidFill>
                            <a:srgbClr val="FF0000"/>
                          </a:solidFill>
                        </a:rPr>
                        <a:t>10,7*</a:t>
                      </a:r>
                    </a:p>
                  </a:txBody>
                  <a:tcPr/>
                </a:tc>
                <a:tc>
                  <a:txBody>
                    <a:bodyPr/>
                    <a:lstStyle/>
                    <a:p>
                      <a:pPr algn="ctr"/>
                      <a:r>
                        <a:rPr lang="fr-FR" b="1" dirty="0">
                          <a:solidFill>
                            <a:srgbClr val="FF0000"/>
                          </a:solidFill>
                        </a:rPr>
                        <a:t>0,06</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595823157"/>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Poignet - lombrical</a:t>
                      </a:r>
                    </a:p>
                  </a:txBody>
                  <a:tcPr/>
                </a:tc>
                <a:tc>
                  <a:txBody>
                    <a:bodyPr/>
                    <a:lstStyle/>
                    <a:p>
                      <a:pPr algn="ctr"/>
                      <a:r>
                        <a:rPr lang="fr-FR" b="1" dirty="0">
                          <a:solidFill>
                            <a:srgbClr val="FF0000"/>
                          </a:solidFill>
                        </a:rPr>
                        <a:t>10,1*</a:t>
                      </a:r>
                    </a:p>
                  </a:txBody>
                  <a:tcPr/>
                </a:tc>
                <a:tc>
                  <a:txBody>
                    <a:bodyPr/>
                    <a:lstStyle/>
                    <a:p>
                      <a:pPr algn="ctr"/>
                      <a:r>
                        <a:rPr lang="fr-FR" b="1" dirty="0">
                          <a:solidFill>
                            <a:srgbClr val="FF0000"/>
                          </a:solidFill>
                        </a:rPr>
                        <a:t>0,13</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940596582"/>
                  </a:ext>
                </a:extLst>
              </a:tr>
              <a:tr h="370840">
                <a:tc>
                  <a:txBody>
                    <a:bodyPr/>
                    <a:lstStyle/>
                    <a:p>
                      <a:r>
                        <a:rPr lang="fr-FR" dirty="0"/>
                        <a:t>Ulnaire G</a:t>
                      </a:r>
                    </a:p>
                  </a:txBody>
                  <a:tcPr/>
                </a:tc>
                <a:tc>
                  <a:txBody>
                    <a:bodyPr/>
                    <a:lstStyle/>
                    <a:p>
                      <a:pPr algn="ctr"/>
                      <a:r>
                        <a:rPr lang="fr-FR" dirty="0"/>
                        <a:t>Poignet - interosseux</a:t>
                      </a:r>
                    </a:p>
                  </a:txBody>
                  <a:tcPr/>
                </a:tc>
                <a:tc>
                  <a:txBody>
                    <a:bodyPr/>
                    <a:lstStyle/>
                    <a:p>
                      <a:pPr algn="ctr"/>
                      <a:r>
                        <a:rPr lang="fr-FR" dirty="0"/>
                        <a:t>2,9</a:t>
                      </a:r>
                    </a:p>
                  </a:txBody>
                  <a:tcPr/>
                </a:tc>
                <a:tc>
                  <a:txBody>
                    <a:bodyPr/>
                    <a:lstStyle/>
                    <a:p>
                      <a:pPr algn="ctr"/>
                      <a:r>
                        <a:rPr lang="fr-FR" dirty="0"/>
                        <a:t>3,7</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4256257301"/>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Poignet - interosseux</a:t>
                      </a:r>
                    </a:p>
                  </a:txBody>
                  <a:tcPr/>
                </a:tc>
                <a:tc>
                  <a:txBody>
                    <a:bodyPr/>
                    <a:lstStyle/>
                    <a:p>
                      <a:pPr algn="ctr"/>
                      <a:r>
                        <a:rPr lang="fr-FR" dirty="0"/>
                        <a:t>3,2</a:t>
                      </a:r>
                    </a:p>
                  </a:txBody>
                  <a:tcPr/>
                </a:tc>
                <a:tc>
                  <a:txBody>
                    <a:bodyPr/>
                    <a:lstStyle/>
                    <a:p>
                      <a:pPr algn="ctr"/>
                      <a:r>
                        <a:rPr lang="fr-FR" dirty="0"/>
                        <a:t>3,6</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120340835"/>
                  </a:ext>
                </a:extLst>
              </a:tr>
            </a:tbl>
          </a:graphicData>
        </a:graphic>
      </p:graphicFrame>
      <p:pic>
        <p:nvPicPr>
          <p:cNvPr id="4" name="Picture 2" descr="2L2IOMed">
            <a:extLst>
              <a:ext uri="{FF2B5EF4-FFF2-40B4-BE49-F238E27FC236}">
                <a16:creationId xmlns:a16="http://schemas.microsoft.com/office/drawing/2014/main" id="{52985FEF-E793-9980-3854-54083C5BAE44}"/>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7959793" y="781024"/>
            <a:ext cx="3873500" cy="228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2L2IOCub">
            <a:extLst>
              <a:ext uri="{FF2B5EF4-FFF2-40B4-BE49-F238E27FC236}">
                <a16:creationId xmlns:a16="http://schemas.microsoft.com/office/drawing/2014/main" id="{531D6466-42C4-518F-EC02-EC049CF5B36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7959793" y="3429000"/>
            <a:ext cx="3873500" cy="232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1">
            <a:extLst>
              <a:ext uri="{FF2B5EF4-FFF2-40B4-BE49-F238E27FC236}">
                <a16:creationId xmlns:a16="http://schemas.microsoft.com/office/drawing/2014/main" id="{8364B568-7592-1C14-7D0B-55ED8BE29E12}"/>
              </a:ext>
            </a:extLst>
          </p:cNvPr>
          <p:cNvSpPr txBox="1">
            <a:spLocks noChangeArrowheads="1"/>
          </p:cNvSpPr>
          <p:nvPr/>
        </p:nvSpPr>
        <p:spPr bwMode="auto">
          <a:xfrm>
            <a:off x="8138054" y="6121359"/>
            <a:ext cx="3695239" cy="38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8" rIns="91432" bIns="45718">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fr-FR" altLang="fr-FR" sz="1500" dirty="0">
                <a:solidFill>
                  <a:schemeClr val="bg1"/>
                </a:solidFill>
              </a:rPr>
              <a:t>(Photo Pr Jean-Philippe </a:t>
            </a:r>
            <a:r>
              <a:rPr lang="fr-FR" altLang="fr-FR" sz="1500" dirty="0" err="1">
                <a:solidFill>
                  <a:schemeClr val="bg1"/>
                </a:solidFill>
              </a:rPr>
              <a:t>Camdessanché</a:t>
            </a:r>
            <a:r>
              <a:rPr lang="fr-FR" altLang="fr-FR" sz="1900" dirty="0">
                <a:solidFill>
                  <a:schemeClr val="bg1"/>
                </a:solidFill>
              </a:rPr>
              <a:t>)</a:t>
            </a:r>
          </a:p>
        </p:txBody>
      </p:sp>
      <p:sp>
        <p:nvSpPr>
          <p:cNvPr id="6" name="ZoneTexte 5">
            <a:extLst>
              <a:ext uri="{FF2B5EF4-FFF2-40B4-BE49-F238E27FC236}">
                <a16:creationId xmlns:a16="http://schemas.microsoft.com/office/drawing/2014/main" id="{FD940D18-03B4-4CCB-2CE2-5156496ADB21}"/>
              </a:ext>
            </a:extLst>
          </p:cNvPr>
          <p:cNvSpPr txBox="1"/>
          <p:nvPr/>
        </p:nvSpPr>
        <p:spPr>
          <a:xfrm>
            <a:off x="551995" y="4428699"/>
            <a:ext cx="2049022" cy="369332"/>
          </a:xfrm>
          <a:prstGeom prst="rect">
            <a:avLst/>
          </a:prstGeom>
          <a:noFill/>
        </p:spPr>
        <p:txBody>
          <a:bodyPr wrap="none" rtlCol="0">
            <a:spAutoFit/>
          </a:bodyPr>
          <a:lstStyle/>
          <a:p>
            <a:r>
              <a:rPr lang="fr-FR" b="1" dirty="0">
                <a:solidFill>
                  <a:srgbClr val="FF0000"/>
                </a:solidFill>
              </a:rPr>
              <a:t>* Recueil à l’aiguille</a:t>
            </a:r>
          </a:p>
        </p:txBody>
      </p:sp>
    </p:spTree>
    <p:extLst>
      <p:ext uri="{BB962C8B-B14F-4D97-AF65-F5344CB8AC3E}">
        <p14:creationId xmlns:p14="http://schemas.microsoft.com/office/powerpoint/2010/main" val="165979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E68B65D-2B60-DF50-21F2-C44D96DA1E7A}"/>
              </a:ext>
            </a:extLst>
          </p:cNvPr>
          <p:cNvPicPr>
            <a:picLocks noChangeAspect="1"/>
          </p:cNvPicPr>
          <p:nvPr/>
        </p:nvPicPr>
        <p:blipFill>
          <a:blip r:embed="rId2"/>
          <a:stretch>
            <a:fillRect/>
          </a:stretch>
        </p:blipFill>
        <p:spPr>
          <a:xfrm>
            <a:off x="1105395" y="1559650"/>
            <a:ext cx="7772400" cy="4838757"/>
          </a:xfrm>
          <a:prstGeom prst="rect">
            <a:avLst/>
          </a:prstGeom>
        </p:spPr>
      </p:pic>
      <p:sp>
        <p:nvSpPr>
          <p:cNvPr id="2" name="Titre 1">
            <a:extLst>
              <a:ext uri="{FF2B5EF4-FFF2-40B4-BE49-F238E27FC236}">
                <a16:creationId xmlns:a16="http://schemas.microsoft.com/office/drawing/2014/main" id="{CE3AB73C-6973-53A4-3260-C3F4FAEF0DF2}"/>
              </a:ext>
            </a:extLst>
          </p:cNvPr>
          <p:cNvSpPr>
            <a:spLocks noGrp="1"/>
          </p:cNvSpPr>
          <p:nvPr>
            <p:ph type="ctrTitle"/>
          </p:nvPr>
        </p:nvSpPr>
        <p:spPr>
          <a:xfrm>
            <a:off x="899160" y="287082"/>
            <a:ext cx="10393680" cy="909637"/>
          </a:xfrm>
        </p:spPr>
        <p:txBody>
          <a:bodyPr>
            <a:normAutofit fontScale="90000"/>
          </a:bodyPr>
          <a:lstStyle/>
          <a:p>
            <a:r>
              <a:rPr lang="fr-FR" b="1" dirty="0">
                <a:solidFill>
                  <a:srgbClr val="FFFF00"/>
                </a:solidFill>
              </a:rPr>
              <a:t>Syndrome du canal carpien stade 5</a:t>
            </a:r>
          </a:p>
        </p:txBody>
      </p:sp>
      <p:sp>
        <p:nvSpPr>
          <p:cNvPr id="3" name="ZoneTexte 2">
            <a:extLst>
              <a:ext uri="{FF2B5EF4-FFF2-40B4-BE49-F238E27FC236}">
                <a16:creationId xmlns:a16="http://schemas.microsoft.com/office/drawing/2014/main" id="{28F50FD7-459B-34EF-05F1-6FE3D21EDDAB}"/>
              </a:ext>
            </a:extLst>
          </p:cNvPr>
          <p:cNvSpPr txBox="1"/>
          <p:nvPr/>
        </p:nvSpPr>
        <p:spPr>
          <a:xfrm>
            <a:off x="6965132" y="2711106"/>
            <a:ext cx="3744196" cy="1938992"/>
          </a:xfrm>
          <a:prstGeom prst="rect">
            <a:avLst/>
          </a:prstGeom>
          <a:noFill/>
        </p:spPr>
        <p:txBody>
          <a:bodyPr wrap="square">
            <a:spAutoFit/>
          </a:bodyPr>
          <a:lstStyle/>
          <a:p>
            <a:r>
              <a:rPr lang="fr-FR" sz="2400" b="1" u="sng" cap="all" dirty="0">
                <a:solidFill>
                  <a:schemeClr val="bg1"/>
                </a:solidFill>
              </a:rPr>
              <a:t>é</a:t>
            </a:r>
            <a:r>
              <a:rPr lang="fr-FR" sz="2400" b="1" u="sng" dirty="0">
                <a:solidFill>
                  <a:schemeClr val="bg1"/>
                </a:solidFill>
              </a:rPr>
              <a:t>chographie</a:t>
            </a:r>
          </a:p>
          <a:p>
            <a:r>
              <a:rPr lang="fr-FR" sz="2400" b="1" dirty="0">
                <a:solidFill>
                  <a:schemeClr val="bg1"/>
                </a:solidFill>
              </a:rPr>
              <a:t>- nerf médian </a:t>
            </a:r>
            <a:r>
              <a:rPr lang="fr-FR" sz="2400" b="1" i="1" dirty="0">
                <a:solidFill>
                  <a:schemeClr val="bg1"/>
                </a:solidFill>
              </a:rPr>
              <a:t>bi partita</a:t>
            </a:r>
            <a:br>
              <a:rPr lang="fr-FR" sz="2400" b="1" i="1" dirty="0">
                <a:solidFill>
                  <a:schemeClr val="bg1"/>
                </a:solidFill>
              </a:rPr>
            </a:br>
            <a:r>
              <a:rPr lang="fr-FR" sz="2400" b="1" dirty="0">
                <a:solidFill>
                  <a:schemeClr val="bg1"/>
                </a:solidFill>
              </a:rPr>
              <a:t>- surface transversale à l’entrée du canal carpien : </a:t>
            </a:r>
            <a:r>
              <a:rPr lang="fr-FR" sz="2400" b="1" dirty="0">
                <a:solidFill>
                  <a:srgbClr val="FF0000"/>
                </a:solidFill>
              </a:rPr>
              <a:t>24,7 mm</a:t>
            </a:r>
            <a:r>
              <a:rPr lang="fr-FR" sz="2400" b="1" baseline="30000" dirty="0">
                <a:solidFill>
                  <a:srgbClr val="FF0000"/>
                </a:solidFill>
              </a:rPr>
              <a:t>2</a:t>
            </a:r>
            <a:r>
              <a:rPr lang="fr-FR" sz="2400" b="1" dirty="0">
                <a:solidFill>
                  <a:srgbClr val="FF0000"/>
                </a:solidFill>
              </a:rPr>
              <a:t> </a:t>
            </a:r>
            <a:r>
              <a:rPr lang="fr-FR" sz="2400" b="1" dirty="0">
                <a:solidFill>
                  <a:schemeClr val="bg1"/>
                </a:solidFill>
              </a:rPr>
              <a:t>(</a:t>
            </a:r>
            <a:r>
              <a:rPr lang="fr-FR" sz="2400" b="1" dirty="0">
                <a:solidFill>
                  <a:srgbClr val="FFFF00"/>
                </a:solidFill>
              </a:rPr>
              <a:t>LSN : 11 mm</a:t>
            </a:r>
            <a:r>
              <a:rPr lang="fr-FR" sz="2400" b="1" baseline="30000" dirty="0">
                <a:solidFill>
                  <a:srgbClr val="FFFF00"/>
                </a:solidFill>
              </a:rPr>
              <a:t>2</a:t>
            </a:r>
            <a:r>
              <a:rPr lang="fr-FR" sz="2400" b="1" dirty="0">
                <a:solidFill>
                  <a:schemeClr val="bg1"/>
                </a:solidFill>
              </a:rPr>
              <a:t>) </a:t>
            </a:r>
          </a:p>
        </p:txBody>
      </p:sp>
    </p:spTree>
    <p:extLst>
      <p:ext uri="{BB962C8B-B14F-4D97-AF65-F5344CB8AC3E}">
        <p14:creationId xmlns:p14="http://schemas.microsoft.com/office/powerpoint/2010/main" val="2180438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Titre 5">
            <a:extLst>
              <a:ext uri="{FF2B5EF4-FFF2-40B4-BE49-F238E27FC236}">
                <a16:creationId xmlns:a16="http://schemas.microsoft.com/office/drawing/2014/main" id="{1256BD7B-D934-ABDC-CBDA-73897CD04502}"/>
              </a:ext>
            </a:extLst>
          </p:cNvPr>
          <p:cNvSpPr>
            <a:spLocks noGrp="1"/>
          </p:cNvSpPr>
          <p:nvPr>
            <p:ph type="ctrTitle"/>
          </p:nvPr>
        </p:nvSpPr>
        <p:spPr>
          <a:xfrm>
            <a:off x="421240" y="3228565"/>
            <a:ext cx="11770760" cy="2387600"/>
          </a:xfrm>
        </p:spPr>
        <p:txBody>
          <a:bodyPr>
            <a:noAutofit/>
          </a:bodyPr>
          <a:lstStyle/>
          <a:p>
            <a:pPr algn="l"/>
            <a: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Le </a:t>
            </a:r>
            <a:r>
              <a:rPr lang="fr-BE" sz="2400" b="1" dirty="0">
                <a:solidFill>
                  <a:schemeClr val="bg1"/>
                </a:solidFill>
                <a:effectLst/>
                <a:highlight>
                  <a:srgbClr val="FF0000"/>
                </a:highlight>
                <a:latin typeface="Calibri" panose="020F0502020204030204" pitchFamily="34" charset="0"/>
                <a:ea typeface="Calibri" panose="020F0502020204030204" pitchFamily="34" charset="0"/>
                <a:cs typeface="Arial" panose="020B0604020202020204" pitchFamily="34" charset="0"/>
              </a:rPr>
              <a:t>pseudo-</a:t>
            </a:r>
            <a:r>
              <a:rPr lang="fr-BE" sz="2400" b="1" dirty="0" err="1">
                <a:solidFill>
                  <a:schemeClr val="bg1"/>
                </a:solidFill>
                <a:effectLst/>
                <a:highlight>
                  <a:srgbClr val="FF0000"/>
                </a:highlight>
                <a:latin typeface="Calibri" panose="020F0502020204030204" pitchFamily="34" charset="0"/>
                <a:ea typeface="Calibri" panose="020F0502020204030204" pitchFamily="34" charset="0"/>
                <a:cs typeface="Arial" panose="020B0604020202020204" pitchFamily="34" charset="0"/>
              </a:rPr>
              <a:t>aïnhum</a:t>
            </a:r>
            <a: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également connu sous le nom de </a:t>
            </a:r>
            <a:r>
              <a:rPr lang="fr-BE" sz="2400" b="1" i="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Dactylolysis</a:t>
            </a:r>
            <a:r>
              <a:rPr lang="fr-BE" sz="2400" b="1"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r>
              <a:rPr lang="fr-BE" sz="2400" b="1" i="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Spontanea</a:t>
            </a:r>
            <a: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est une maladie dermatologique rarissime caractérisée par l’apparition d’une bande fibreuse constrictive se développant au niveau des doigts et résultant en une auto-</a:t>
            </a:r>
            <a:r>
              <a:rPr lang="fr-BE" sz="2400" b="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dactylolyse</a:t>
            </a:r>
            <a: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spontanée. Le « vrai » </a:t>
            </a:r>
            <a:r>
              <a:rPr lang="fr-BE" sz="2400" b="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aïnhum</a:t>
            </a:r>
            <a: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est idiopathique et affecte uniquement les personnes d’origine africaine, contrairement au pseudo-</a:t>
            </a:r>
            <a:r>
              <a:rPr lang="fr-BE" sz="2400" b="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aïnhum</a:t>
            </a:r>
            <a: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qui peut affecter également d’autres populations et présente des facteurs favorisants:</a:t>
            </a:r>
            <a:b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fr-FR" sz="2400" b="1" dirty="0">
                <a:solidFill>
                  <a:schemeClr val="bg1"/>
                </a:solidFill>
              </a:rPr>
              <a:t>surtout au cours des :</a:t>
            </a:r>
            <a:br>
              <a:rPr lang="fr-FR" sz="2400" b="1" dirty="0">
                <a:solidFill>
                  <a:schemeClr val="bg1"/>
                </a:solidFill>
              </a:rPr>
            </a:br>
            <a:r>
              <a:rPr lang="fr-FR" sz="2400" b="1" dirty="0">
                <a:solidFill>
                  <a:schemeClr val="bg1"/>
                </a:solidFill>
              </a:rPr>
              <a:t>	- kératodermies ou d’anomalies de la kératinisation</a:t>
            </a:r>
            <a:br>
              <a:rPr lang="fr-FR" sz="2400" b="1" dirty="0">
                <a:solidFill>
                  <a:schemeClr val="bg1"/>
                </a:solidFill>
              </a:rPr>
            </a:br>
            <a:r>
              <a:rPr lang="fr-FR" sz="2400" b="1" dirty="0">
                <a:solidFill>
                  <a:schemeClr val="bg1"/>
                </a:solidFill>
              </a:rPr>
              <a:t>	- maladies de système à tropisme vasculaire et articulaire (PR, sclérodermie, lupus)</a:t>
            </a:r>
            <a:br>
              <a:rPr lang="fr-FR" sz="2400" b="1" dirty="0">
                <a:solidFill>
                  <a:schemeClr val="bg1"/>
                </a:solidFill>
              </a:rPr>
            </a:br>
            <a:r>
              <a:rPr lang="fr-FR" sz="2400" b="1" dirty="0">
                <a:solidFill>
                  <a:schemeClr val="bg1"/>
                </a:solidFill>
              </a:rPr>
              <a:t>	- </a:t>
            </a:r>
            <a:r>
              <a:rPr lang="fr-FR" sz="2400" b="1" dirty="0">
                <a:highlight>
                  <a:srgbClr val="FFFF00"/>
                </a:highlight>
              </a:rPr>
              <a:t>neuropathies périphériques </a:t>
            </a:r>
            <a:r>
              <a:rPr lang="fr-FR" sz="2400" b="1" dirty="0">
                <a:solidFill>
                  <a:schemeClr val="bg1"/>
                </a:solidFill>
              </a:rPr>
              <a:t>(diabète, alcool)</a:t>
            </a:r>
            <a:br>
              <a:rPr lang="fr-FR" sz="2400" b="1" dirty="0">
                <a:solidFill>
                  <a:schemeClr val="bg1"/>
                </a:solidFill>
              </a:rPr>
            </a:br>
            <a:r>
              <a:rPr lang="fr-FR" sz="2400" b="1" dirty="0">
                <a:solidFill>
                  <a:schemeClr val="bg1"/>
                </a:solidFill>
              </a:rPr>
              <a:t>	- lymphœdème (enfant psychotique), lèpre …</a:t>
            </a:r>
            <a:br>
              <a:rPr lang="fr-FR" sz="2400" b="1" dirty="0">
                <a:solidFill>
                  <a:schemeClr val="bg1"/>
                </a:solidFill>
              </a:rPr>
            </a:br>
            <a:b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b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fr-BE" sz="24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endParaRPr lang="fr-FR" sz="2400" b="1" dirty="0">
              <a:solidFill>
                <a:schemeClr val="bg1"/>
              </a:solidFill>
            </a:endParaRPr>
          </a:p>
        </p:txBody>
      </p:sp>
    </p:spTree>
    <p:extLst>
      <p:ext uri="{BB962C8B-B14F-4D97-AF65-F5344CB8AC3E}">
        <p14:creationId xmlns:p14="http://schemas.microsoft.com/office/powerpoint/2010/main" val="4126399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634DA9D7-ABD7-6EEC-6F85-6DCF8A3FB8A5}"/>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A836FB92-1AE3-7D64-F855-B09EA0461A7B}"/>
              </a:ext>
            </a:extLst>
          </p:cNvPr>
          <p:cNvSpPr txBox="1"/>
          <p:nvPr/>
        </p:nvSpPr>
        <p:spPr>
          <a:xfrm>
            <a:off x="201685" y="131503"/>
            <a:ext cx="6512261" cy="461665"/>
          </a:xfrm>
          <a:prstGeom prst="rect">
            <a:avLst/>
          </a:prstGeom>
          <a:noFill/>
        </p:spPr>
        <p:txBody>
          <a:bodyPr wrap="square" rtlCol="0">
            <a:spAutoFit/>
          </a:bodyPr>
          <a:lstStyle/>
          <a:p>
            <a:r>
              <a:rPr lang="fr-FR" sz="2400" b="1" cap="all" dirty="0">
                <a:solidFill>
                  <a:srgbClr val="FFFF00"/>
                </a:solidFill>
              </a:rPr>
              <a:t>Agénésie thénarienne</a:t>
            </a:r>
            <a:endParaRPr lang="fr-FR" sz="2400" b="1" dirty="0">
              <a:solidFill>
                <a:srgbClr val="FFFF00"/>
              </a:solidFill>
            </a:endParaRPr>
          </a:p>
        </p:txBody>
      </p:sp>
      <p:pic>
        <p:nvPicPr>
          <p:cNvPr id="8" name="Image 7">
            <a:extLst>
              <a:ext uri="{FF2B5EF4-FFF2-40B4-BE49-F238E27FC236}">
                <a16:creationId xmlns:a16="http://schemas.microsoft.com/office/drawing/2014/main" id="{1A7C8CE2-9FD2-3E36-6A72-F0EB97E713D5}"/>
              </a:ext>
            </a:extLst>
          </p:cNvPr>
          <p:cNvPicPr>
            <a:picLocks noChangeAspect="1"/>
          </p:cNvPicPr>
          <p:nvPr/>
        </p:nvPicPr>
        <p:blipFill>
          <a:blip r:embed="rId2"/>
          <a:stretch>
            <a:fillRect/>
          </a:stretch>
        </p:blipFill>
        <p:spPr>
          <a:xfrm>
            <a:off x="8955913" y="0"/>
            <a:ext cx="3851413" cy="6858000"/>
          </a:xfrm>
          <a:prstGeom prst="rect">
            <a:avLst/>
          </a:prstGeom>
        </p:spPr>
      </p:pic>
      <p:pic>
        <p:nvPicPr>
          <p:cNvPr id="6" name="Image 5">
            <a:extLst>
              <a:ext uri="{FF2B5EF4-FFF2-40B4-BE49-F238E27FC236}">
                <a16:creationId xmlns:a16="http://schemas.microsoft.com/office/drawing/2014/main" id="{E650B95E-92FD-3EE9-94E3-F6767EDE1E64}"/>
              </a:ext>
            </a:extLst>
          </p:cNvPr>
          <p:cNvPicPr>
            <a:picLocks noChangeAspect="1"/>
          </p:cNvPicPr>
          <p:nvPr/>
        </p:nvPicPr>
        <p:blipFill>
          <a:blip r:embed="rId3"/>
          <a:stretch>
            <a:fillRect/>
          </a:stretch>
        </p:blipFill>
        <p:spPr>
          <a:xfrm>
            <a:off x="5823242" y="0"/>
            <a:ext cx="3851413" cy="6858000"/>
          </a:xfrm>
          <a:prstGeom prst="rect">
            <a:avLst/>
          </a:prstGeom>
        </p:spPr>
      </p:pic>
      <p:graphicFrame>
        <p:nvGraphicFramePr>
          <p:cNvPr id="2" name="Tableau 1">
            <a:extLst>
              <a:ext uri="{FF2B5EF4-FFF2-40B4-BE49-F238E27FC236}">
                <a16:creationId xmlns:a16="http://schemas.microsoft.com/office/drawing/2014/main" id="{557DF6FD-ACED-889F-7A9A-EC19880D246F}"/>
              </a:ext>
            </a:extLst>
          </p:cNvPr>
          <p:cNvGraphicFramePr>
            <a:graphicFrameLocks noGrp="1"/>
          </p:cNvGraphicFramePr>
          <p:nvPr>
            <p:extLst>
              <p:ext uri="{D42A27DB-BD31-4B8C-83A1-F6EECF244321}">
                <p14:modId xmlns:p14="http://schemas.microsoft.com/office/powerpoint/2010/main" val="2266557053"/>
              </p:ext>
            </p:extLst>
          </p:nvPr>
        </p:nvGraphicFramePr>
        <p:xfrm>
          <a:off x="293408" y="693485"/>
          <a:ext cx="4099878" cy="138176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228217">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b="1" dirty="0">
                          <a:solidFill>
                            <a:srgbClr val="FF0000"/>
                          </a:solidFill>
                        </a:rPr>
                        <a:t>0</a:t>
                      </a:r>
                    </a:p>
                  </a:txBody>
                  <a:tcPr/>
                </a:tc>
                <a:tc>
                  <a:txBody>
                    <a:bodyPr/>
                    <a:lstStyle/>
                    <a:p>
                      <a:pPr algn="ctr"/>
                      <a:r>
                        <a:rPr lang="fr-FR" b="1" dirty="0">
                          <a:solidFill>
                            <a:srgbClr val="FF0000"/>
                          </a:solidFill>
                        </a:rPr>
                        <a:t>0</a:t>
                      </a:r>
                    </a:p>
                  </a:txBody>
                  <a:tcPr/>
                </a:tc>
                <a:tc>
                  <a:txBody>
                    <a:bodyPr/>
                    <a:lstStyle/>
                    <a:p>
                      <a:pPr algn="ctr"/>
                      <a:r>
                        <a:rPr lang="fr-FR" b="1" dirty="0">
                          <a:solidFill>
                            <a:srgbClr val="FF0000"/>
                          </a:solidFill>
                        </a:rPr>
                        <a:t>0</a:t>
                      </a:r>
                    </a:p>
                  </a:txBody>
                  <a:tcPr/>
                </a:tc>
                <a:tc>
                  <a:txBody>
                    <a:bodyPr/>
                    <a:lstStyle/>
                    <a:p>
                      <a:pPr algn="ctr"/>
                      <a:r>
                        <a:rPr lang="fr-FR" b="1" dirty="0">
                          <a:solidFill>
                            <a:srgbClr val="FF0000"/>
                          </a:solidFill>
                        </a:rPr>
                        <a:t>0</a:t>
                      </a:r>
                    </a:p>
                  </a:txBody>
                  <a:tcPr/>
                </a:tc>
                <a:extLst>
                  <a:ext uri="{0D108BD9-81ED-4DB2-BD59-A6C34878D82A}">
                    <a16:rowId xmlns:a16="http://schemas.microsoft.com/office/drawing/2014/main" val="1527789890"/>
                  </a:ext>
                </a:extLst>
              </a:tr>
              <a:tr h="370840">
                <a:tc>
                  <a:txBody>
                    <a:bodyPr/>
                    <a:lstStyle/>
                    <a:p>
                      <a:r>
                        <a:rPr lang="fr-FR" dirty="0"/>
                        <a:t>Ulnaire G</a:t>
                      </a:r>
                    </a:p>
                  </a:txBody>
                  <a:tcPr>
                    <a:solidFill>
                      <a:srgbClr val="E9EBF5"/>
                    </a:solidFill>
                  </a:tcPr>
                </a:tc>
                <a:tc>
                  <a:txBody>
                    <a:bodyPr/>
                    <a:lstStyle/>
                    <a:p>
                      <a:pPr algn="ctr"/>
                      <a:r>
                        <a:rPr lang="fr-FR" b="0" dirty="0">
                          <a:solidFill>
                            <a:schemeClr val="tx1"/>
                          </a:solidFill>
                        </a:rPr>
                        <a:t>2,9</a:t>
                      </a:r>
                    </a:p>
                  </a:txBody>
                  <a:tcPr>
                    <a:solidFill>
                      <a:srgbClr val="E9EBF5"/>
                    </a:solidFill>
                  </a:tcPr>
                </a:tc>
                <a:tc>
                  <a:txBody>
                    <a:bodyPr/>
                    <a:lstStyle/>
                    <a:p>
                      <a:pPr algn="ctr"/>
                      <a:r>
                        <a:rPr lang="fr-FR" b="0" dirty="0">
                          <a:solidFill>
                            <a:schemeClr val="tx1"/>
                          </a:solidFill>
                        </a:rPr>
                        <a:t>9,6</a:t>
                      </a:r>
                    </a:p>
                  </a:txBody>
                  <a:tcPr>
                    <a:solidFill>
                      <a:srgbClr val="E9EBF5"/>
                    </a:solidFill>
                  </a:tcPr>
                </a:tc>
                <a:tc>
                  <a:txBody>
                    <a:bodyPr/>
                    <a:lstStyle/>
                    <a:p>
                      <a:pPr algn="ctr"/>
                      <a:r>
                        <a:rPr lang="fr-FR" b="0" dirty="0">
                          <a:solidFill>
                            <a:schemeClr val="tx1"/>
                          </a:solidFill>
                        </a:rPr>
                        <a:t>63/56</a:t>
                      </a:r>
                    </a:p>
                  </a:txBody>
                  <a:tcPr>
                    <a:solidFill>
                      <a:srgbClr val="E9EBF5"/>
                    </a:solidFill>
                  </a:tcPr>
                </a:tc>
                <a:tc>
                  <a:txBody>
                    <a:bodyPr/>
                    <a:lstStyle/>
                    <a:p>
                      <a:pPr algn="ctr"/>
                      <a:r>
                        <a:rPr lang="fr-FR" b="0" dirty="0">
                          <a:solidFill>
                            <a:schemeClr val="tx1"/>
                          </a:solidFill>
                        </a:rPr>
                        <a:t>22,5</a:t>
                      </a:r>
                    </a:p>
                  </a:txBody>
                  <a:tcPr>
                    <a:solidFill>
                      <a:srgbClr val="E9EBF5"/>
                    </a:solidFill>
                  </a:tcPr>
                </a:tc>
                <a:extLst>
                  <a:ext uri="{0D108BD9-81ED-4DB2-BD59-A6C34878D82A}">
                    <a16:rowId xmlns:a16="http://schemas.microsoft.com/office/drawing/2014/main" val="1375950027"/>
                  </a:ext>
                </a:extLst>
              </a:tr>
            </a:tbl>
          </a:graphicData>
        </a:graphic>
      </p:graphicFrame>
      <p:graphicFrame>
        <p:nvGraphicFramePr>
          <p:cNvPr id="4" name="Tableau 3">
            <a:extLst>
              <a:ext uri="{FF2B5EF4-FFF2-40B4-BE49-F238E27FC236}">
                <a16:creationId xmlns:a16="http://schemas.microsoft.com/office/drawing/2014/main" id="{0B021962-7491-6706-794C-4B9DBCDDC013}"/>
              </a:ext>
            </a:extLst>
          </p:cNvPr>
          <p:cNvGraphicFramePr>
            <a:graphicFrameLocks noGrp="1"/>
          </p:cNvGraphicFramePr>
          <p:nvPr>
            <p:extLst>
              <p:ext uri="{D42A27DB-BD31-4B8C-83A1-F6EECF244321}">
                <p14:modId xmlns:p14="http://schemas.microsoft.com/office/powerpoint/2010/main" val="419533096"/>
              </p:ext>
            </p:extLst>
          </p:nvPr>
        </p:nvGraphicFramePr>
        <p:xfrm>
          <a:off x="361002" y="2800940"/>
          <a:ext cx="3562336" cy="212344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228217">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871396">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F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2,9</a:t>
                      </a:r>
                    </a:p>
                  </a:txBody>
                  <a:tcPr/>
                </a:tc>
                <a:tc>
                  <a:txBody>
                    <a:bodyPr/>
                    <a:lstStyle/>
                    <a:p>
                      <a:pPr algn="ctr"/>
                      <a:r>
                        <a:rPr lang="fr-FR" b="1" dirty="0">
                          <a:solidFill>
                            <a:srgbClr val="FF0000"/>
                          </a:solidFill>
                        </a:rPr>
                        <a:t>1,26</a:t>
                      </a:r>
                    </a:p>
                  </a:txBody>
                  <a:tcPr/>
                </a:tc>
                <a:tc>
                  <a:txBody>
                    <a:bodyPr/>
                    <a:lstStyle/>
                    <a:p>
                      <a:pPr algn="ctr"/>
                      <a:endParaRPr lang="fr-FR" b="0" dirty="0">
                        <a:solidFill>
                          <a:schemeClr val="tx1"/>
                        </a:solidFill>
                      </a:endParaRP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dirty="0"/>
                        <a:t>3,1</a:t>
                      </a:r>
                    </a:p>
                  </a:txBody>
                  <a:tcPr/>
                </a:tc>
                <a:tc>
                  <a:txBody>
                    <a:bodyPr/>
                    <a:lstStyle/>
                    <a:p>
                      <a:pPr algn="ctr"/>
                      <a:r>
                        <a:rPr lang="fr-FR" b="1" dirty="0">
                          <a:solidFill>
                            <a:srgbClr val="FF0000"/>
                          </a:solidFill>
                        </a:rPr>
                        <a:t>0,42</a:t>
                      </a:r>
                    </a:p>
                  </a:txBody>
                  <a:tcPr/>
                </a:tc>
                <a:tc>
                  <a:txBody>
                    <a:bodyPr/>
                    <a:lstStyle/>
                    <a:p>
                      <a:pPr algn="ctr"/>
                      <a:endParaRPr lang="fr-FR" dirty="0"/>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algn="ctr"/>
                      <a:r>
                        <a:rPr lang="fr-FR" dirty="0"/>
                        <a:t>1,96</a:t>
                      </a:r>
                    </a:p>
                  </a:txBody>
                  <a:tcPr/>
                </a:tc>
                <a:tc>
                  <a:txBody>
                    <a:bodyPr/>
                    <a:lstStyle/>
                    <a:p>
                      <a:pPr algn="ctr"/>
                      <a:r>
                        <a:rPr lang="fr-FR" dirty="0"/>
                        <a:t>5,7</a:t>
                      </a:r>
                    </a:p>
                  </a:txBody>
                  <a:tcPr/>
                </a:tc>
                <a:tc>
                  <a:txBody>
                    <a:bodyPr/>
                    <a:lstStyle/>
                    <a:p>
                      <a:pPr algn="ctr"/>
                      <a:r>
                        <a:rPr lang="fr-FR" dirty="0"/>
                        <a:t>16</a:t>
                      </a:r>
                    </a:p>
                  </a:txBody>
                  <a:tcPr/>
                </a:tc>
                <a:extLst>
                  <a:ext uri="{0D108BD9-81ED-4DB2-BD59-A6C34878D82A}">
                    <a16:rowId xmlns:a16="http://schemas.microsoft.com/office/drawing/2014/main" val="595823157"/>
                  </a:ext>
                </a:extLst>
              </a:tr>
              <a:tr h="370840">
                <a:tc>
                  <a:txBody>
                    <a:bodyPr/>
                    <a:lstStyle/>
                    <a:p>
                      <a:r>
                        <a:rPr lang="fr-FR" dirty="0"/>
                        <a:t>Ulnaire Dr</a:t>
                      </a:r>
                    </a:p>
                  </a:txBody>
                  <a:tcPr/>
                </a:tc>
                <a:tc>
                  <a:txBody>
                    <a:bodyPr/>
                    <a:lstStyle/>
                    <a:p>
                      <a:pPr algn="ctr"/>
                      <a:r>
                        <a:rPr lang="fr-FR" dirty="0"/>
                        <a:t>1,85</a:t>
                      </a:r>
                    </a:p>
                  </a:txBody>
                  <a:tcPr/>
                </a:tc>
                <a:tc>
                  <a:txBody>
                    <a:bodyPr/>
                    <a:lstStyle/>
                    <a:p>
                      <a:pPr algn="ctr"/>
                      <a:r>
                        <a:rPr lang="fr-FR" dirty="0"/>
                        <a:t>8,7</a:t>
                      </a:r>
                    </a:p>
                  </a:txBody>
                  <a:tcPr/>
                </a:tc>
                <a:tc>
                  <a:txBody>
                    <a:bodyPr/>
                    <a:lstStyle/>
                    <a:p>
                      <a:pPr algn="ctr"/>
                      <a:r>
                        <a:rPr lang="fr-FR" dirty="0"/>
                        <a:t>16</a:t>
                      </a:r>
                    </a:p>
                  </a:txBody>
                  <a:tcPr/>
                </a:tc>
                <a:extLst>
                  <a:ext uri="{0D108BD9-81ED-4DB2-BD59-A6C34878D82A}">
                    <a16:rowId xmlns:a16="http://schemas.microsoft.com/office/drawing/2014/main" val="4256257301"/>
                  </a:ext>
                </a:extLst>
              </a:tr>
            </a:tbl>
          </a:graphicData>
        </a:graphic>
      </p:graphicFrame>
      <p:sp>
        <p:nvSpPr>
          <p:cNvPr id="5" name="ZoneTexte 4">
            <a:extLst>
              <a:ext uri="{FF2B5EF4-FFF2-40B4-BE49-F238E27FC236}">
                <a16:creationId xmlns:a16="http://schemas.microsoft.com/office/drawing/2014/main" id="{E392A6B2-AA5A-BBC1-2682-E63E9F1EFE9B}"/>
              </a:ext>
            </a:extLst>
          </p:cNvPr>
          <p:cNvSpPr txBox="1"/>
          <p:nvPr/>
        </p:nvSpPr>
        <p:spPr>
          <a:xfrm>
            <a:off x="2045455" y="2304459"/>
            <a:ext cx="593432" cy="461665"/>
          </a:xfrm>
          <a:prstGeom prst="rect">
            <a:avLst/>
          </a:prstGeom>
          <a:noFill/>
        </p:spPr>
        <p:txBody>
          <a:bodyPr wrap="none" rtlCol="0">
            <a:spAutoFit/>
          </a:bodyPr>
          <a:lstStyle/>
          <a:p>
            <a:r>
              <a:rPr lang="fr-FR" sz="2400" b="1" dirty="0">
                <a:solidFill>
                  <a:schemeClr val="bg1"/>
                </a:solidFill>
              </a:rPr>
              <a:t>OU</a:t>
            </a:r>
          </a:p>
        </p:txBody>
      </p:sp>
      <p:pic>
        <p:nvPicPr>
          <p:cNvPr id="7" name="Image 6">
            <a:extLst>
              <a:ext uri="{FF2B5EF4-FFF2-40B4-BE49-F238E27FC236}">
                <a16:creationId xmlns:a16="http://schemas.microsoft.com/office/drawing/2014/main" id="{948BFA4B-8EAB-267B-2613-EC79E4551D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1189" y="4687113"/>
            <a:ext cx="3218426" cy="2008091"/>
          </a:xfrm>
          <a:prstGeom prst="rect">
            <a:avLst/>
          </a:prstGeom>
          <a:noFill/>
          <a:ln w="38100">
            <a:solidFill>
              <a:srgbClr val="FF0000"/>
            </a:solidFill>
          </a:ln>
        </p:spPr>
      </p:pic>
      <p:sp>
        <p:nvSpPr>
          <p:cNvPr id="9" name="ZoneTexte 8">
            <a:extLst>
              <a:ext uri="{FF2B5EF4-FFF2-40B4-BE49-F238E27FC236}">
                <a16:creationId xmlns:a16="http://schemas.microsoft.com/office/drawing/2014/main" id="{AF482CAF-9650-43F1-3F4D-66ED386790DA}"/>
              </a:ext>
            </a:extLst>
          </p:cNvPr>
          <p:cNvSpPr txBox="1"/>
          <p:nvPr/>
        </p:nvSpPr>
        <p:spPr>
          <a:xfrm>
            <a:off x="7315200" y="6019652"/>
            <a:ext cx="1640713" cy="461665"/>
          </a:xfrm>
          <a:prstGeom prst="rect">
            <a:avLst/>
          </a:prstGeom>
          <a:noFill/>
        </p:spPr>
        <p:txBody>
          <a:bodyPr wrap="square" rtlCol="0">
            <a:spAutoFit/>
          </a:bodyPr>
          <a:lstStyle/>
          <a:p>
            <a:r>
              <a:rPr lang="fr-FR" sz="2400" dirty="0">
                <a:solidFill>
                  <a:schemeClr val="bg1"/>
                </a:solidFill>
              </a:rPr>
              <a:t>28,38 mm</a:t>
            </a:r>
            <a:r>
              <a:rPr lang="fr-FR" sz="2400" baseline="30000" dirty="0">
                <a:solidFill>
                  <a:schemeClr val="bg1"/>
                </a:solidFill>
              </a:rPr>
              <a:t>2</a:t>
            </a:r>
          </a:p>
        </p:txBody>
      </p:sp>
      <p:graphicFrame>
        <p:nvGraphicFramePr>
          <p:cNvPr id="10" name="Tableau 9">
            <a:extLst>
              <a:ext uri="{FF2B5EF4-FFF2-40B4-BE49-F238E27FC236}">
                <a16:creationId xmlns:a16="http://schemas.microsoft.com/office/drawing/2014/main" id="{A7752963-7F24-92B1-6C99-CE469C39CB1C}"/>
              </a:ext>
            </a:extLst>
          </p:cNvPr>
          <p:cNvGraphicFramePr>
            <a:graphicFrameLocks noGrp="1"/>
          </p:cNvGraphicFramePr>
          <p:nvPr>
            <p:extLst>
              <p:ext uri="{D42A27DB-BD31-4B8C-83A1-F6EECF244321}">
                <p14:modId xmlns:p14="http://schemas.microsoft.com/office/powerpoint/2010/main" val="243760265"/>
              </p:ext>
            </p:extLst>
          </p:nvPr>
        </p:nvGraphicFramePr>
        <p:xfrm>
          <a:off x="361002" y="5235880"/>
          <a:ext cx="4284600" cy="138176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tblGrid>
              <a:tr h="370840">
                <a:tc>
                  <a:txBody>
                    <a:bodyPr/>
                    <a:lstStyle/>
                    <a:p>
                      <a:pPr algn="ctr"/>
                      <a:r>
                        <a:rPr lang="fr-FR" dirty="0"/>
                        <a:t>N sensitifs</a:t>
                      </a:r>
                    </a:p>
                    <a:p>
                      <a:pPr algn="ctr"/>
                      <a:r>
                        <a:rPr lang="fr-FR" dirty="0"/>
                        <a:t>&amp;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1,8</a:t>
                      </a:r>
                    </a:p>
                  </a:txBody>
                  <a:tcPr/>
                </a:tc>
                <a:tc>
                  <a:txBody>
                    <a:bodyPr/>
                    <a:lstStyle/>
                    <a:p>
                      <a:pPr algn="ctr"/>
                      <a:r>
                        <a:rPr lang="fr-FR" b="0" dirty="0">
                          <a:solidFill>
                            <a:schemeClr val="tx1"/>
                          </a:solidFill>
                        </a:rPr>
                        <a:t>46,1</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1,8</a:t>
                      </a:r>
                    </a:p>
                  </a:txBody>
                  <a:tcPr/>
                </a:tc>
                <a:tc>
                  <a:txBody>
                    <a:bodyPr/>
                    <a:lstStyle/>
                    <a:p>
                      <a:pPr algn="ctr"/>
                      <a:r>
                        <a:rPr lang="fr-FR" b="0" dirty="0">
                          <a:solidFill>
                            <a:schemeClr val="tx1"/>
                          </a:solidFill>
                        </a:rPr>
                        <a:t>38,0</a:t>
                      </a:r>
                    </a:p>
                  </a:txBody>
                  <a:tcPr/>
                </a:tc>
                <a:extLst>
                  <a:ext uri="{0D108BD9-81ED-4DB2-BD59-A6C34878D82A}">
                    <a16:rowId xmlns:a16="http://schemas.microsoft.com/office/drawing/2014/main" val="2796038292"/>
                  </a:ext>
                </a:extLst>
              </a:tr>
            </a:tbl>
          </a:graphicData>
        </a:graphic>
      </p:graphicFrame>
      <p:graphicFrame>
        <p:nvGraphicFramePr>
          <p:cNvPr id="11" name="Tableau 10">
            <a:extLst>
              <a:ext uri="{FF2B5EF4-FFF2-40B4-BE49-F238E27FC236}">
                <a16:creationId xmlns:a16="http://schemas.microsoft.com/office/drawing/2014/main" id="{080C1D8C-95C8-58E1-D73F-7C8AE839E924}"/>
              </a:ext>
            </a:extLst>
          </p:cNvPr>
          <p:cNvGraphicFramePr>
            <a:graphicFrameLocks noGrp="1"/>
          </p:cNvGraphicFramePr>
          <p:nvPr>
            <p:extLst>
              <p:ext uri="{D42A27DB-BD31-4B8C-83A1-F6EECF244321}">
                <p14:modId xmlns:p14="http://schemas.microsoft.com/office/powerpoint/2010/main" val="1155918988"/>
              </p:ext>
            </p:extLst>
          </p:nvPr>
        </p:nvGraphicFramePr>
        <p:xfrm>
          <a:off x="4756092" y="690284"/>
          <a:ext cx="705650" cy="138176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705650">
                  <a:extLst>
                    <a:ext uri="{9D8B030D-6E8A-4147-A177-3AD203B41FA5}">
                      <a16:colId xmlns:a16="http://schemas.microsoft.com/office/drawing/2014/main" val="2062803038"/>
                    </a:ext>
                  </a:extLst>
                </a:gridCol>
              </a:tblGrid>
              <a:tr h="370840">
                <a:tc>
                  <a:txBody>
                    <a:bodyPr/>
                    <a:lstStyle/>
                    <a:p>
                      <a:pPr algn="ctr"/>
                      <a:r>
                        <a:rPr lang="fr-FR" dirty="0" err="1"/>
                        <a:t>Amp</a:t>
                      </a:r>
                      <a:r>
                        <a:rPr lang="fr-FR" dirty="0"/>
                        <a:t> </a:t>
                      </a:r>
                    </a:p>
                    <a:p>
                      <a:pPr algn="ctr"/>
                      <a:r>
                        <a:rPr lang="fr-FR" dirty="0"/>
                        <a:t>(</a:t>
                      </a:r>
                      <a:r>
                        <a:rPr lang="fr-FR" dirty="0" err="1"/>
                        <a:t>μV</a:t>
                      </a:r>
                      <a:r>
                        <a:rPr lang="fr-FR" dirty="0"/>
                        <a:t>)</a:t>
                      </a:r>
                    </a:p>
                  </a:txBody>
                  <a:tcPr/>
                </a:tc>
                <a:extLst>
                  <a:ext uri="{0D108BD9-81ED-4DB2-BD59-A6C34878D82A}">
                    <a16:rowId xmlns:a16="http://schemas.microsoft.com/office/drawing/2014/main" val="329663904"/>
                  </a:ext>
                </a:extLst>
              </a:tr>
              <a:tr h="370840">
                <a:tc>
                  <a:txBody>
                    <a:bodyPr/>
                    <a:lstStyle/>
                    <a:p>
                      <a:pPr algn="ctr"/>
                      <a:r>
                        <a:rPr lang="fr-FR" b="1" dirty="0">
                          <a:solidFill>
                            <a:srgbClr val="FF0000"/>
                          </a:solidFill>
                        </a:rPr>
                        <a:t>0</a:t>
                      </a:r>
                    </a:p>
                  </a:txBody>
                  <a:tcPr/>
                </a:tc>
                <a:extLst>
                  <a:ext uri="{0D108BD9-81ED-4DB2-BD59-A6C34878D82A}">
                    <a16:rowId xmlns:a16="http://schemas.microsoft.com/office/drawing/2014/main" val="4191951966"/>
                  </a:ext>
                </a:extLst>
              </a:tr>
              <a:tr h="370840">
                <a:tc>
                  <a:txBody>
                    <a:bodyPr/>
                    <a:lstStyle/>
                    <a:p>
                      <a:pPr algn="ctr"/>
                      <a:r>
                        <a:rPr lang="fr-FR" b="0" dirty="0">
                          <a:solidFill>
                            <a:schemeClr val="tx1"/>
                          </a:solidFill>
                        </a:rPr>
                        <a:t>12,8</a:t>
                      </a:r>
                    </a:p>
                  </a:txBody>
                  <a:tcPr>
                    <a:solidFill>
                      <a:srgbClr val="E9EBF5"/>
                    </a:solidFill>
                  </a:tcPr>
                </a:tc>
                <a:extLst>
                  <a:ext uri="{0D108BD9-81ED-4DB2-BD59-A6C34878D82A}">
                    <a16:rowId xmlns:a16="http://schemas.microsoft.com/office/drawing/2014/main" val="2044005726"/>
                  </a:ext>
                </a:extLst>
              </a:tr>
            </a:tbl>
          </a:graphicData>
        </a:graphic>
      </p:graphicFrame>
      <p:sp>
        <p:nvSpPr>
          <p:cNvPr id="12" name="ZoneTexte 11">
            <a:extLst>
              <a:ext uri="{FF2B5EF4-FFF2-40B4-BE49-F238E27FC236}">
                <a16:creationId xmlns:a16="http://schemas.microsoft.com/office/drawing/2014/main" id="{D050F4A1-5E3D-08F5-8B41-37C86BCDA7ED}"/>
              </a:ext>
            </a:extLst>
          </p:cNvPr>
          <p:cNvSpPr txBox="1"/>
          <p:nvPr/>
        </p:nvSpPr>
        <p:spPr>
          <a:xfrm>
            <a:off x="4103915" y="2896968"/>
            <a:ext cx="1719327" cy="369332"/>
          </a:xfrm>
          <a:prstGeom prst="rect">
            <a:avLst/>
          </a:prstGeom>
          <a:noFill/>
        </p:spPr>
        <p:txBody>
          <a:bodyPr wrap="square" rtlCol="0">
            <a:spAutoFit/>
          </a:bodyPr>
          <a:lstStyle/>
          <a:p>
            <a:r>
              <a:rPr lang="fr-FR" dirty="0">
                <a:solidFill>
                  <a:schemeClr val="bg1"/>
                </a:solidFill>
              </a:rPr>
              <a:t>7 ans ; 1,20 m</a:t>
            </a:r>
          </a:p>
        </p:txBody>
      </p:sp>
      <p:sp>
        <p:nvSpPr>
          <p:cNvPr id="13" name="ZoneTexte 12">
            <a:extLst>
              <a:ext uri="{FF2B5EF4-FFF2-40B4-BE49-F238E27FC236}">
                <a16:creationId xmlns:a16="http://schemas.microsoft.com/office/drawing/2014/main" id="{42190B40-059F-CD34-01F9-91A070E7EAAB}"/>
              </a:ext>
            </a:extLst>
          </p:cNvPr>
          <p:cNvSpPr txBox="1"/>
          <p:nvPr/>
        </p:nvSpPr>
        <p:spPr>
          <a:xfrm>
            <a:off x="4013627" y="86128"/>
            <a:ext cx="1719327" cy="369332"/>
          </a:xfrm>
          <a:prstGeom prst="rect">
            <a:avLst/>
          </a:prstGeom>
          <a:noFill/>
        </p:spPr>
        <p:txBody>
          <a:bodyPr wrap="square" rtlCol="0">
            <a:spAutoFit/>
          </a:bodyPr>
          <a:lstStyle/>
          <a:p>
            <a:r>
              <a:rPr lang="fr-FR" dirty="0">
                <a:solidFill>
                  <a:schemeClr val="bg1"/>
                </a:solidFill>
              </a:rPr>
              <a:t>70 ans ; 1,58 m</a:t>
            </a:r>
          </a:p>
        </p:txBody>
      </p:sp>
    </p:spTree>
    <p:extLst>
      <p:ext uri="{BB962C8B-B14F-4D97-AF65-F5344CB8AC3E}">
        <p14:creationId xmlns:p14="http://schemas.microsoft.com/office/powerpoint/2010/main" val="1366902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80024A-C40E-2C77-5850-FBA8C8371B01}"/>
              </a:ext>
            </a:extLst>
          </p:cNvPr>
          <p:cNvSpPr>
            <a:spLocks noGrp="1"/>
          </p:cNvSpPr>
          <p:nvPr>
            <p:ph type="ctrTitle"/>
          </p:nvPr>
        </p:nvSpPr>
        <p:spPr>
          <a:xfrm>
            <a:off x="1524000" y="1061830"/>
            <a:ext cx="9144000" cy="943105"/>
          </a:xfrm>
        </p:spPr>
        <p:txBody>
          <a:bodyPr>
            <a:normAutofit fontScale="90000"/>
          </a:bodyPr>
          <a:lstStyle/>
          <a:p>
            <a:r>
              <a:rPr lang="fr-FR" dirty="0"/>
              <a:t>Rien en dehors de la main et de l’avant-bras</a:t>
            </a:r>
          </a:p>
        </p:txBody>
      </p:sp>
      <p:sp>
        <p:nvSpPr>
          <p:cNvPr id="3" name="Sous-titre 2">
            <a:extLst>
              <a:ext uri="{FF2B5EF4-FFF2-40B4-BE49-F238E27FC236}">
                <a16:creationId xmlns:a16="http://schemas.microsoft.com/office/drawing/2014/main" id="{2EDD4E92-6943-95B0-72F0-1A89A75D5B12}"/>
              </a:ext>
            </a:extLst>
          </p:cNvPr>
          <p:cNvSpPr>
            <a:spLocks noGrp="1"/>
          </p:cNvSpPr>
          <p:nvPr>
            <p:ph type="subTitle" idx="1"/>
          </p:nvPr>
        </p:nvSpPr>
        <p:spPr>
          <a:xfrm>
            <a:off x="1610061" y="2321878"/>
            <a:ext cx="9144000" cy="3347402"/>
          </a:xfrm>
        </p:spPr>
        <p:txBody>
          <a:bodyPr>
            <a:normAutofit/>
          </a:bodyPr>
          <a:lstStyle/>
          <a:p>
            <a:pPr algn="l"/>
            <a:r>
              <a:rPr lang="fr-FR" dirty="0"/>
              <a:t>Ulnaire au coude</a:t>
            </a:r>
          </a:p>
          <a:p>
            <a:pPr algn="l"/>
            <a:r>
              <a:rPr lang="fr-FR" dirty="0"/>
              <a:t>Atteinte du PB : tronc inférieur (TOS neurologique)/faisceau interne</a:t>
            </a:r>
          </a:p>
          <a:p>
            <a:pPr algn="l"/>
            <a:r>
              <a:rPr lang="fr-FR" dirty="0"/>
              <a:t>Maladie d’</a:t>
            </a:r>
            <a:r>
              <a:rPr lang="fr-FR" dirty="0" err="1"/>
              <a:t>Hirayama</a:t>
            </a:r>
            <a:endParaRPr lang="fr-FR" dirty="0"/>
          </a:p>
          <a:p>
            <a:pPr algn="l"/>
            <a:r>
              <a:rPr lang="fr-FR" dirty="0"/>
              <a:t>Forme focale de neuropathie dysimmunitaire</a:t>
            </a:r>
          </a:p>
          <a:p>
            <a:pPr algn="l"/>
            <a:r>
              <a:rPr lang="fr-FR" dirty="0"/>
              <a:t>C8/D1 vs </a:t>
            </a:r>
            <a:r>
              <a:rPr lang="fr-FR"/>
              <a:t>ischémie centro-médullaire</a:t>
            </a:r>
            <a:endParaRPr lang="fr-FR" dirty="0"/>
          </a:p>
          <a:p>
            <a:pPr algn="l"/>
            <a:r>
              <a:rPr lang="fr-FR" dirty="0"/>
              <a:t>SLA (parfois au début)</a:t>
            </a:r>
          </a:p>
          <a:p>
            <a:pPr algn="l"/>
            <a:r>
              <a:rPr lang="fr-FR" dirty="0"/>
              <a:t>Syringomyélie </a:t>
            </a:r>
          </a:p>
        </p:txBody>
      </p:sp>
    </p:spTree>
    <p:extLst>
      <p:ext uri="{BB962C8B-B14F-4D97-AF65-F5344CB8AC3E}">
        <p14:creationId xmlns:p14="http://schemas.microsoft.com/office/powerpoint/2010/main" val="989041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3B23A61-F932-7A6C-A71D-BF42F35619D3}"/>
              </a:ext>
            </a:extLst>
          </p:cNvPr>
          <p:cNvSpPr txBox="1"/>
          <p:nvPr/>
        </p:nvSpPr>
        <p:spPr>
          <a:xfrm>
            <a:off x="317988" y="553715"/>
            <a:ext cx="6099348" cy="461665"/>
          </a:xfrm>
          <a:prstGeom prst="rect">
            <a:avLst/>
          </a:prstGeom>
          <a:noFill/>
        </p:spPr>
        <p:txBody>
          <a:bodyPr wrap="square">
            <a:spAutoFit/>
          </a:bodyPr>
          <a:lstStyle/>
          <a:p>
            <a:r>
              <a:rPr lang="fr-FR" sz="2400" b="1" dirty="0">
                <a:solidFill>
                  <a:srgbClr val="FF0000"/>
                </a:solidFill>
              </a:rPr>
              <a:t>Vignette n°3</a:t>
            </a:r>
          </a:p>
        </p:txBody>
      </p:sp>
      <p:sp>
        <p:nvSpPr>
          <p:cNvPr id="3" name="ZoneTexte 2">
            <a:extLst>
              <a:ext uri="{FF2B5EF4-FFF2-40B4-BE49-F238E27FC236}">
                <a16:creationId xmlns:a16="http://schemas.microsoft.com/office/drawing/2014/main" id="{1F2B4D16-D47C-AB75-B229-EB37F94B5C3B}"/>
              </a:ext>
            </a:extLst>
          </p:cNvPr>
          <p:cNvSpPr txBox="1"/>
          <p:nvPr/>
        </p:nvSpPr>
        <p:spPr>
          <a:xfrm>
            <a:off x="317988" y="1316646"/>
            <a:ext cx="6985567" cy="5262979"/>
          </a:xfrm>
          <a:prstGeom prst="rect">
            <a:avLst/>
          </a:prstGeom>
          <a:noFill/>
        </p:spPr>
        <p:txBody>
          <a:bodyPr wrap="none" rtlCol="0">
            <a:spAutoFit/>
          </a:bodyPr>
          <a:lstStyle/>
          <a:p>
            <a:pPr>
              <a:tabLst>
                <a:tab pos="174625" algn="l"/>
              </a:tabLst>
            </a:pPr>
            <a:r>
              <a:rPr lang="fr-FR" sz="2400" dirty="0">
                <a:solidFill>
                  <a:schemeClr val="bg1"/>
                </a:solidFill>
              </a:rPr>
              <a:t>- Madame ND, 42 ans, 1m69</a:t>
            </a:r>
          </a:p>
          <a:p>
            <a:pPr>
              <a:tabLst>
                <a:tab pos="174625" algn="l"/>
              </a:tabLst>
            </a:pPr>
            <a:r>
              <a:rPr lang="fr-FR" sz="2400" dirty="0">
                <a:solidFill>
                  <a:schemeClr val="bg1"/>
                </a:solidFill>
              </a:rPr>
              <a:t>- </a:t>
            </a:r>
            <a:r>
              <a:rPr lang="fr-FR" sz="2400" dirty="0" err="1">
                <a:solidFill>
                  <a:schemeClr val="bg1"/>
                </a:solidFill>
              </a:rPr>
              <a:t>Cervicobrachialgies</a:t>
            </a:r>
            <a:r>
              <a:rPr lang="fr-FR" sz="2400" dirty="0">
                <a:solidFill>
                  <a:schemeClr val="bg1"/>
                </a:solidFill>
              </a:rPr>
              <a:t> bilatérales</a:t>
            </a:r>
          </a:p>
          <a:p>
            <a:pPr>
              <a:tabLst>
                <a:tab pos="174625" algn="l"/>
              </a:tabLst>
            </a:pPr>
            <a:r>
              <a:rPr lang="fr-FR" sz="2400" dirty="0">
                <a:solidFill>
                  <a:schemeClr val="bg1"/>
                </a:solidFill>
              </a:rPr>
              <a:t>- Difficultés à fléchir les doigts de la main Dr </a:t>
            </a:r>
            <a:br>
              <a:rPr lang="fr-FR" sz="2400" dirty="0">
                <a:solidFill>
                  <a:schemeClr val="bg1"/>
                </a:solidFill>
              </a:rPr>
            </a:br>
            <a:r>
              <a:rPr lang="fr-FR" sz="2400" dirty="0">
                <a:solidFill>
                  <a:schemeClr val="bg1"/>
                </a:solidFill>
              </a:rPr>
              <a:t>	+ douleurs importantes rachis cervical et tête</a:t>
            </a:r>
          </a:p>
          <a:p>
            <a:pPr>
              <a:tabLst>
                <a:tab pos="174625" algn="l"/>
              </a:tabLst>
            </a:pPr>
            <a:r>
              <a:rPr lang="fr-FR" sz="2400" dirty="0">
                <a:solidFill>
                  <a:schemeClr val="bg1"/>
                </a:solidFill>
              </a:rPr>
              <a:t>- </a:t>
            </a:r>
            <a:r>
              <a:rPr lang="fr-FR" sz="2400" b="1" dirty="0">
                <a:solidFill>
                  <a:srgbClr val="FFFF00"/>
                </a:solidFill>
              </a:rPr>
              <a:t>Amyotrophie des muscles interosseux </a:t>
            </a:r>
            <a:r>
              <a:rPr lang="fr-FR" sz="2400" b="1">
                <a:solidFill>
                  <a:srgbClr val="FFFF00"/>
                </a:solidFill>
              </a:rPr>
              <a:t>à droite</a:t>
            </a:r>
            <a:endParaRPr lang="fr-FR" sz="2400" b="1" dirty="0">
              <a:solidFill>
                <a:srgbClr val="FFFF00"/>
              </a:solidFill>
            </a:endParaRPr>
          </a:p>
          <a:p>
            <a:pPr>
              <a:tabLst>
                <a:tab pos="174625" algn="l"/>
              </a:tabLst>
            </a:pPr>
            <a:r>
              <a:rPr lang="fr-FR" sz="2400" dirty="0">
                <a:solidFill>
                  <a:schemeClr val="bg1"/>
                </a:solidFill>
              </a:rPr>
              <a:t>- Mise au point antérieure (avis rhumato, BIO, </a:t>
            </a:r>
            <a:br>
              <a:rPr lang="fr-FR" sz="2400" dirty="0">
                <a:solidFill>
                  <a:schemeClr val="bg1"/>
                </a:solidFill>
              </a:rPr>
            </a:br>
            <a:r>
              <a:rPr lang="fr-FR" sz="2400" dirty="0">
                <a:solidFill>
                  <a:schemeClr val="bg1"/>
                </a:solidFill>
              </a:rPr>
              <a:t>	</a:t>
            </a:r>
            <a:r>
              <a:rPr lang="fr-FR" sz="2400" dirty="0" err="1">
                <a:solidFill>
                  <a:schemeClr val="bg1"/>
                </a:solidFill>
              </a:rPr>
              <a:t>Rx</a:t>
            </a:r>
            <a:r>
              <a:rPr lang="fr-FR" sz="2400" dirty="0">
                <a:solidFill>
                  <a:schemeClr val="bg1"/>
                </a:solidFill>
              </a:rPr>
              <a:t> cervicale, ENMG) -&gt; atteintes des nerfs ulnaires</a:t>
            </a:r>
            <a:br>
              <a:rPr lang="fr-FR" sz="2400" dirty="0">
                <a:solidFill>
                  <a:schemeClr val="bg1"/>
                </a:solidFill>
              </a:rPr>
            </a:br>
            <a:r>
              <a:rPr lang="fr-FR" sz="2400" dirty="0">
                <a:solidFill>
                  <a:schemeClr val="bg1"/>
                </a:solidFill>
              </a:rPr>
              <a:t>	aux coudes -&gt; neurolyse à droite </a:t>
            </a:r>
            <a:br>
              <a:rPr lang="fr-FR" sz="2400" dirty="0">
                <a:solidFill>
                  <a:schemeClr val="bg1"/>
                </a:solidFill>
              </a:rPr>
            </a:br>
            <a:r>
              <a:rPr lang="fr-FR" sz="2400" dirty="0">
                <a:solidFill>
                  <a:schemeClr val="bg1"/>
                </a:solidFill>
              </a:rPr>
              <a:t>	-&gt; pas d’amélioration -&gt; hypoesthésie du bord cubital</a:t>
            </a:r>
            <a:br>
              <a:rPr lang="fr-FR" sz="2400" dirty="0">
                <a:solidFill>
                  <a:schemeClr val="bg1"/>
                </a:solidFill>
              </a:rPr>
            </a:br>
            <a:r>
              <a:rPr lang="fr-FR" sz="2400" dirty="0">
                <a:solidFill>
                  <a:schemeClr val="bg1"/>
                </a:solidFill>
              </a:rPr>
              <a:t>	de la main Dr, endormissement des MS quand ils </a:t>
            </a:r>
            <a:br>
              <a:rPr lang="fr-FR" sz="2400" dirty="0">
                <a:solidFill>
                  <a:schemeClr val="bg1"/>
                </a:solidFill>
              </a:rPr>
            </a:br>
            <a:r>
              <a:rPr lang="fr-FR" sz="2400" dirty="0">
                <a:solidFill>
                  <a:schemeClr val="bg1"/>
                </a:solidFill>
              </a:rPr>
              <a:t>	sont maintenus en l’air -&gt; Lyrica (+) et kiné pour la</a:t>
            </a:r>
            <a:br>
              <a:rPr lang="fr-FR" sz="2400" dirty="0">
                <a:solidFill>
                  <a:schemeClr val="bg1"/>
                </a:solidFill>
              </a:rPr>
            </a:br>
            <a:r>
              <a:rPr lang="fr-FR" sz="2400" dirty="0">
                <a:solidFill>
                  <a:schemeClr val="bg1"/>
                </a:solidFill>
              </a:rPr>
              <a:t>	nuque (-)</a:t>
            </a:r>
          </a:p>
          <a:p>
            <a:pPr>
              <a:tabLst>
                <a:tab pos="174625" algn="l"/>
              </a:tabLst>
            </a:pPr>
            <a:endParaRPr lang="fr-FR" sz="2400" dirty="0">
              <a:solidFill>
                <a:schemeClr val="bg1"/>
              </a:solidFill>
            </a:endParaRPr>
          </a:p>
          <a:p>
            <a:pPr>
              <a:tabLst>
                <a:tab pos="174625" algn="l"/>
              </a:tabLst>
            </a:pPr>
            <a:r>
              <a:rPr lang="fr-FR" sz="2400" dirty="0">
                <a:solidFill>
                  <a:schemeClr val="bg1"/>
                </a:solidFill>
              </a:rPr>
              <a:t>- ENMG (24/05/12)</a:t>
            </a:r>
          </a:p>
        </p:txBody>
      </p:sp>
      <p:pic>
        <p:nvPicPr>
          <p:cNvPr id="4" name="Image 3">
            <a:extLst>
              <a:ext uri="{FF2B5EF4-FFF2-40B4-BE49-F238E27FC236}">
                <a16:creationId xmlns:a16="http://schemas.microsoft.com/office/drawing/2014/main" id="{07851F59-B16C-56BC-8355-C934B913A81C}"/>
              </a:ext>
            </a:extLst>
          </p:cNvPr>
          <p:cNvPicPr>
            <a:picLocks noChangeAspect="1"/>
          </p:cNvPicPr>
          <p:nvPr/>
        </p:nvPicPr>
        <p:blipFill>
          <a:blip r:embed="rId3"/>
          <a:stretch>
            <a:fillRect/>
          </a:stretch>
        </p:blipFill>
        <p:spPr>
          <a:xfrm>
            <a:off x="8630643" y="1"/>
            <a:ext cx="2664953" cy="3260034"/>
          </a:xfrm>
          <a:prstGeom prst="rect">
            <a:avLst/>
          </a:prstGeom>
        </p:spPr>
      </p:pic>
      <p:pic>
        <p:nvPicPr>
          <p:cNvPr id="5" name="Image 4">
            <a:extLst>
              <a:ext uri="{FF2B5EF4-FFF2-40B4-BE49-F238E27FC236}">
                <a16:creationId xmlns:a16="http://schemas.microsoft.com/office/drawing/2014/main" id="{4EB913A8-05A2-0669-93A0-18A3D17134E3}"/>
              </a:ext>
            </a:extLst>
          </p:cNvPr>
          <p:cNvPicPr>
            <a:picLocks noChangeAspect="1"/>
          </p:cNvPicPr>
          <p:nvPr/>
        </p:nvPicPr>
        <p:blipFill>
          <a:blip r:embed="rId4"/>
          <a:stretch>
            <a:fillRect/>
          </a:stretch>
        </p:blipFill>
        <p:spPr>
          <a:xfrm>
            <a:off x="8630643" y="3260035"/>
            <a:ext cx="2664953" cy="3597965"/>
          </a:xfrm>
          <a:prstGeom prst="rect">
            <a:avLst/>
          </a:prstGeom>
        </p:spPr>
      </p:pic>
    </p:spTree>
    <p:extLst>
      <p:ext uri="{BB962C8B-B14F-4D97-AF65-F5344CB8AC3E}">
        <p14:creationId xmlns:p14="http://schemas.microsoft.com/office/powerpoint/2010/main" val="2983317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E4559E7-3EB0-DC30-8178-C9E28A64F92E}"/>
              </a:ext>
            </a:extLst>
          </p:cNvPr>
          <p:cNvSpPr txBox="1"/>
          <p:nvPr/>
        </p:nvSpPr>
        <p:spPr>
          <a:xfrm rot="20709634">
            <a:off x="6716742" y="980427"/>
            <a:ext cx="3684142" cy="461665"/>
          </a:xfrm>
          <a:prstGeom prst="rect">
            <a:avLst/>
          </a:prstGeom>
          <a:solidFill>
            <a:schemeClr val="accent4">
              <a:lumMod val="40000"/>
              <a:lumOff val="60000"/>
            </a:schemeClr>
          </a:solidFill>
          <a:ln w="50800">
            <a:solidFill>
              <a:schemeClr val="accent4">
                <a:lumMod val="60000"/>
                <a:lumOff val="40000"/>
              </a:schemeClr>
            </a:solidFill>
          </a:ln>
        </p:spPr>
        <p:txBody>
          <a:bodyPr wrap="square">
            <a:spAutoFit/>
          </a:bodyPr>
          <a:lstStyle/>
          <a:p>
            <a:pPr algn="l"/>
            <a:r>
              <a:rPr lang="fr-FR" sz="2400" dirty="0"/>
              <a:t>Syndrome du canal carpien</a:t>
            </a:r>
          </a:p>
        </p:txBody>
      </p:sp>
      <p:sp>
        <p:nvSpPr>
          <p:cNvPr id="8" name="ZoneTexte 7">
            <a:extLst>
              <a:ext uri="{FF2B5EF4-FFF2-40B4-BE49-F238E27FC236}">
                <a16:creationId xmlns:a16="http://schemas.microsoft.com/office/drawing/2014/main" id="{AAB772C2-7E34-4A2E-B846-908A0092BB86}"/>
              </a:ext>
            </a:extLst>
          </p:cNvPr>
          <p:cNvSpPr txBox="1"/>
          <p:nvPr/>
        </p:nvSpPr>
        <p:spPr>
          <a:xfrm rot="20709634">
            <a:off x="2411857" y="4434813"/>
            <a:ext cx="5637633" cy="461665"/>
          </a:xfrm>
          <a:prstGeom prst="rect">
            <a:avLst/>
          </a:prstGeom>
          <a:solidFill>
            <a:schemeClr val="accent4">
              <a:lumMod val="20000"/>
              <a:lumOff val="80000"/>
            </a:schemeClr>
          </a:solidFill>
          <a:ln w="50800">
            <a:solidFill>
              <a:schemeClr val="accent4">
                <a:lumMod val="60000"/>
                <a:lumOff val="40000"/>
              </a:schemeClr>
            </a:solidFill>
          </a:ln>
        </p:spPr>
        <p:txBody>
          <a:bodyPr wrap="square">
            <a:spAutoFit/>
          </a:bodyPr>
          <a:lstStyle/>
          <a:p>
            <a:pPr algn="l"/>
            <a:r>
              <a:rPr lang="fr-FR" sz="2400" dirty="0"/>
              <a:t>Atteinte élective de la branche thénarienne</a:t>
            </a:r>
          </a:p>
        </p:txBody>
      </p:sp>
      <p:sp>
        <p:nvSpPr>
          <p:cNvPr id="9" name="ZoneTexte 8">
            <a:extLst>
              <a:ext uri="{FF2B5EF4-FFF2-40B4-BE49-F238E27FC236}">
                <a16:creationId xmlns:a16="http://schemas.microsoft.com/office/drawing/2014/main" id="{6219587D-793E-ACE3-DDA1-5830D66B684B}"/>
              </a:ext>
            </a:extLst>
          </p:cNvPr>
          <p:cNvSpPr txBox="1"/>
          <p:nvPr/>
        </p:nvSpPr>
        <p:spPr>
          <a:xfrm rot="20709634">
            <a:off x="2497919" y="5737139"/>
            <a:ext cx="3833608" cy="461665"/>
          </a:xfrm>
          <a:prstGeom prst="rect">
            <a:avLst/>
          </a:prstGeom>
          <a:solidFill>
            <a:schemeClr val="accent2">
              <a:lumMod val="40000"/>
              <a:lumOff val="60000"/>
            </a:schemeClr>
          </a:solidFill>
        </p:spPr>
        <p:txBody>
          <a:bodyPr wrap="square">
            <a:spAutoFit/>
          </a:bodyPr>
          <a:lstStyle/>
          <a:p>
            <a:pPr algn="l"/>
            <a:r>
              <a:rPr lang="fr-FR" sz="2400" dirty="0"/>
              <a:t>Syndrome du canal de Guyon</a:t>
            </a:r>
          </a:p>
        </p:txBody>
      </p:sp>
      <p:sp>
        <p:nvSpPr>
          <p:cNvPr id="10" name="ZoneTexte 9">
            <a:extLst>
              <a:ext uri="{FF2B5EF4-FFF2-40B4-BE49-F238E27FC236}">
                <a16:creationId xmlns:a16="http://schemas.microsoft.com/office/drawing/2014/main" id="{2F38127E-92D3-F002-5EE0-370B86888915}"/>
              </a:ext>
            </a:extLst>
          </p:cNvPr>
          <p:cNvSpPr txBox="1"/>
          <p:nvPr/>
        </p:nvSpPr>
        <p:spPr>
          <a:xfrm rot="20709634">
            <a:off x="16403782" y="2147455"/>
            <a:ext cx="184731" cy="369332"/>
          </a:xfrm>
          <a:prstGeom prst="rect">
            <a:avLst/>
          </a:prstGeom>
          <a:solidFill>
            <a:schemeClr val="accent2">
              <a:lumMod val="40000"/>
              <a:lumOff val="60000"/>
            </a:schemeClr>
          </a:solidFill>
        </p:spPr>
        <p:txBody>
          <a:bodyPr wrap="none" rtlCol="0">
            <a:spAutoFit/>
          </a:bodyPr>
          <a:lstStyle/>
          <a:p>
            <a:endParaRPr lang="fr-FR" dirty="0"/>
          </a:p>
        </p:txBody>
      </p:sp>
      <p:sp>
        <p:nvSpPr>
          <p:cNvPr id="11" name="ZoneTexte 10">
            <a:extLst>
              <a:ext uri="{FF2B5EF4-FFF2-40B4-BE49-F238E27FC236}">
                <a16:creationId xmlns:a16="http://schemas.microsoft.com/office/drawing/2014/main" id="{7A4C6CC3-3223-0D5B-0E4F-50E0D08CF389}"/>
              </a:ext>
            </a:extLst>
          </p:cNvPr>
          <p:cNvSpPr txBox="1"/>
          <p:nvPr/>
        </p:nvSpPr>
        <p:spPr>
          <a:xfrm rot="20709634">
            <a:off x="1237156" y="894860"/>
            <a:ext cx="6937026" cy="461665"/>
          </a:xfrm>
          <a:prstGeom prst="rect">
            <a:avLst/>
          </a:prstGeom>
          <a:solidFill>
            <a:schemeClr val="accent2">
              <a:lumMod val="20000"/>
              <a:lumOff val="80000"/>
            </a:schemeClr>
          </a:solidFill>
        </p:spPr>
        <p:txBody>
          <a:bodyPr wrap="square">
            <a:spAutoFit/>
          </a:bodyPr>
          <a:lstStyle/>
          <a:p>
            <a:pPr algn="l"/>
            <a:r>
              <a:rPr lang="fr-FR" sz="2400" dirty="0"/>
              <a:t>Atteinte isolée de la branche profonde du nerf ulnaire</a:t>
            </a:r>
          </a:p>
        </p:txBody>
      </p:sp>
      <p:sp>
        <p:nvSpPr>
          <p:cNvPr id="14" name="ZoneTexte 13">
            <a:extLst>
              <a:ext uri="{FF2B5EF4-FFF2-40B4-BE49-F238E27FC236}">
                <a16:creationId xmlns:a16="http://schemas.microsoft.com/office/drawing/2014/main" id="{C7A442E7-905A-2C82-0A6A-289A71F9E72C}"/>
              </a:ext>
            </a:extLst>
          </p:cNvPr>
          <p:cNvSpPr txBox="1"/>
          <p:nvPr/>
        </p:nvSpPr>
        <p:spPr>
          <a:xfrm rot="20709634">
            <a:off x="1112464" y="2528753"/>
            <a:ext cx="2351172" cy="461665"/>
          </a:xfrm>
          <a:prstGeom prst="rect">
            <a:avLst/>
          </a:prstGeom>
          <a:solidFill>
            <a:schemeClr val="accent2">
              <a:lumMod val="60000"/>
              <a:lumOff val="40000"/>
            </a:schemeClr>
          </a:solidFill>
          <a:ln w="50800">
            <a:solidFill>
              <a:schemeClr val="accent2"/>
            </a:solidFill>
          </a:ln>
        </p:spPr>
        <p:txBody>
          <a:bodyPr wrap="square">
            <a:spAutoFit/>
          </a:bodyPr>
          <a:lstStyle/>
          <a:p>
            <a:pPr algn="l"/>
            <a:r>
              <a:rPr lang="fr-FR" sz="2400" dirty="0"/>
              <a:t>Ulnaire au coude</a:t>
            </a:r>
          </a:p>
        </p:txBody>
      </p:sp>
      <p:sp>
        <p:nvSpPr>
          <p:cNvPr id="15" name="ZoneTexte 14">
            <a:extLst>
              <a:ext uri="{FF2B5EF4-FFF2-40B4-BE49-F238E27FC236}">
                <a16:creationId xmlns:a16="http://schemas.microsoft.com/office/drawing/2014/main" id="{5EB3C7F3-B788-8219-2AF9-AD834173994C}"/>
              </a:ext>
            </a:extLst>
          </p:cNvPr>
          <p:cNvSpPr txBox="1"/>
          <p:nvPr/>
        </p:nvSpPr>
        <p:spPr>
          <a:xfrm rot="20709634">
            <a:off x="5894609" y="2694475"/>
            <a:ext cx="6022625" cy="461665"/>
          </a:xfrm>
          <a:prstGeom prst="rect">
            <a:avLst/>
          </a:prstGeom>
          <a:solidFill>
            <a:srgbClr val="FFC000"/>
          </a:solidFill>
          <a:ln w="50800">
            <a:solidFill>
              <a:schemeClr val="accent2">
                <a:lumMod val="75000"/>
              </a:schemeClr>
            </a:solidFill>
          </a:ln>
        </p:spPr>
        <p:txBody>
          <a:bodyPr wrap="square">
            <a:spAutoFit/>
          </a:bodyPr>
          <a:lstStyle/>
          <a:p>
            <a:pPr algn="l"/>
            <a:r>
              <a:rPr lang="fr-FR" sz="2400" dirty="0"/>
              <a:t>Tronc inférieur ou faisceau interne du PB (TOS)</a:t>
            </a:r>
          </a:p>
        </p:txBody>
      </p:sp>
      <p:sp>
        <p:nvSpPr>
          <p:cNvPr id="16" name="ZoneTexte 15">
            <a:extLst>
              <a:ext uri="{FF2B5EF4-FFF2-40B4-BE49-F238E27FC236}">
                <a16:creationId xmlns:a16="http://schemas.microsoft.com/office/drawing/2014/main" id="{2DAAA0FD-387D-65D4-338F-937CD4281DF8}"/>
              </a:ext>
            </a:extLst>
          </p:cNvPr>
          <p:cNvSpPr txBox="1"/>
          <p:nvPr/>
        </p:nvSpPr>
        <p:spPr>
          <a:xfrm rot="20709634">
            <a:off x="5153890" y="2111599"/>
            <a:ext cx="5791200" cy="461665"/>
          </a:xfrm>
          <a:prstGeom prst="rect">
            <a:avLst/>
          </a:prstGeom>
          <a:solidFill>
            <a:schemeClr val="accent1">
              <a:lumMod val="40000"/>
              <a:lumOff val="60000"/>
            </a:schemeClr>
          </a:solidFill>
          <a:ln w="50800">
            <a:solidFill>
              <a:schemeClr val="accent5">
                <a:lumMod val="75000"/>
              </a:schemeClr>
            </a:solidFill>
          </a:ln>
        </p:spPr>
        <p:txBody>
          <a:bodyPr wrap="square">
            <a:spAutoFit/>
          </a:bodyPr>
          <a:lstStyle/>
          <a:p>
            <a:pPr algn="l"/>
            <a:r>
              <a:rPr lang="fr-FR" sz="2400" dirty="0"/>
              <a:t>Forme focale de neuropathie dysimmunitaire</a:t>
            </a:r>
          </a:p>
        </p:txBody>
      </p:sp>
      <p:sp>
        <p:nvSpPr>
          <p:cNvPr id="17" name="ZoneTexte 16">
            <a:extLst>
              <a:ext uri="{FF2B5EF4-FFF2-40B4-BE49-F238E27FC236}">
                <a16:creationId xmlns:a16="http://schemas.microsoft.com/office/drawing/2014/main" id="{25F37ABD-5C1E-1DD4-573F-0E373EB1F0E3}"/>
              </a:ext>
            </a:extLst>
          </p:cNvPr>
          <p:cNvSpPr txBox="1"/>
          <p:nvPr/>
        </p:nvSpPr>
        <p:spPr>
          <a:xfrm rot="20709634">
            <a:off x="872836" y="3859294"/>
            <a:ext cx="4488874" cy="461665"/>
          </a:xfrm>
          <a:prstGeom prst="rect">
            <a:avLst/>
          </a:prstGeom>
          <a:solidFill>
            <a:schemeClr val="accent1">
              <a:lumMod val="50000"/>
            </a:schemeClr>
          </a:solidFill>
        </p:spPr>
        <p:txBody>
          <a:bodyPr wrap="square">
            <a:spAutoFit/>
          </a:bodyPr>
          <a:lstStyle/>
          <a:p>
            <a:pPr algn="l"/>
            <a:r>
              <a:rPr lang="fr-FR" sz="2400" b="1" dirty="0">
                <a:solidFill>
                  <a:schemeClr val="bg1"/>
                </a:solidFill>
              </a:rPr>
              <a:t>Neuropathie périphérique diffuse</a:t>
            </a:r>
          </a:p>
        </p:txBody>
      </p:sp>
      <p:sp>
        <p:nvSpPr>
          <p:cNvPr id="18" name="ZoneTexte 17">
            <a:extLst>
              <a:ext uri="{FF2B5EF4-FFF2-40B4-BE49-F238E27FC236}">
                <a16:creationId xmlns:a16="http://schemas.microsoft.com/office/drawing/2014/main" id="{02B80A97-534A-797C-B594-98EF85028352}"/>
              </a:ext>
            </a:extLst>
          </p:cNvPr>
          <p:cNvSpPr txBox="1"/>
          <p:nvPr/>
        </p:nvSpPr>
        <p:spPr>
          <a:xfrm rot="20709634">
            <a:off x="7260948" y="5163536"/>
            <a:ext cx="2519194" cy="461665"/>
          </a:xfrm>
          <a:prstGeom prst="rect">
            <a:avLst/>
          </a:prstGeom>
          <a:solidFill>
            <a:srgbClr val="FF4767"/>
          </a:solidFill>
        </p:spPr>
        <p:txBody>
          <a:bodyPr wrap="square">
            <a:spAutoFit/>
          </a:bodyPr>
          <a:lstStyle/>
          <a:p>
            <a:pPr algn="l"/>
            <a:r>
              <a:rPr lang="fr-FR" sz="2400" dirty="0"/>
              <a:t>Radiculaire C8/D1</a:t>
            </a:r>
          </a:p>
        </p:txBody>
      </p:sp>
      <p:sp>
        <p:nvSpPr>
          <p:cNvPr id="19" name="ZoneTexte 18">
            <a:extLst>
              <a:ext uri="{FF2B5EF4-FFF2-40B4-BE49-F238E27FC236}">
                <a16:creationId xmlns:a16="http://schemas.microsoft.com/office/drawing/2014/main" id="{EFD0BE0B-E973-FE13-CF75-BCD7FB7ABC6D}"/>
              </a:ext>
            </a:extLst>
          </p:cNvPr>
          <p:cNvSpPr txBox="1"/>
          <p:nvPr/>
        </p:nvSpPr>
        <p:spPr>
          <a:xfrm rot="20709634">
            <a:off x="9186730" y="5737139"/>
            <a:ext cx="2769744" cy="461665"/>
          </a:xfrm>
          <a:prstGeom prst="rect">
            <a:avLst/>
          </a:prstGeom>
          <a:solidFill>
            <a:srgbClr val="FF033E"/>
          </a:solidFill>
          <a:ln w="50800">
            <a:solidFill>
              <a:srgbClr val="C00000"/>
            </a:solidFill>
          </a:ln>
        </p:spPr>
        <p:txBody>
          <a:bodyPr wrap="square">
            <a:spAutoFit/>
          </a:bodyPr>
          <a:lstStyle/>
          <a:p>
            <a:pPr algn="l"/>
            <a:r>
              <a:rPr lang="fr-FR" sz="2400" b="1" dirty="0">
                <a:solidFill>
                  <a:schemeClr val="bg1"/>
                </a:solidFill>
              </a:rPr>
              <a:t>Maladie d’</a:t>
            </a:r>
            <a:r>
              <a:rPr lang="fr-FR" sz="2400" b="1" dirty="0" err="1">
                <a:solidFill>
                  <a:schemeClr val="bg1"/>
                </a:solidFill>
              </a:rPr>
              <a:t>Hirayama</a:t>
            </a:r>
            <a:endParaRPr lang="fr-FR" sz="2400" b="1" dirty="0">
              <a:solidFill>
                <a:schemeClr val="bg1"/>
              </a:solidFill>
            </a:endParaRPr>
          </a:p>
        </p:txBody>
      </p:sp>
      <p:sp>
        <p:nvSpPr>
          <p:cNvPr id="20" name="ZoneTexte 19">
            <a:extLst>
              <a:ext uri="{FF2B5EF4-FFF2-40B4-BE49-F238E27FC236}">
                <a16:creationId xmlns:a16="http://schemas.microsoft.com/office/drawing/2014/main" id="{99EA44E3-5921-39DB-BF1E-3102AEDD2B02}"/>
              </a:ext>
            </a:extLst>
          </p:cNvPr>
          <p:cNvSpPr txBox="1"/>
          <p:nvPr/>
        </p:nvSpPr>
        <p:spPr>
          <a:xfrm rot="20709634">
            <a:off x="2481292" y="2986362"/>
            <a:ext cx="1995055" cy="461665"/>
          </a:xfrm>
          <a:prstGeom prst="rect">
            <a:avLst/>
          </a:prstGeom>
          <a:solidFill>
            <a:srgbClr val="FF0000"/>
          </a:solidFill>
          <a:ln w="50800">
            <a:solidFill>
              <a:srgbClr val="C00000"/>
            </a:solidFill>
          </a:ln>
        </p:spPr>
        <p:txBody>
          <a:bodyPr wrap="square">
            <a:spAutoFit/>
          </a:bodyPr>
          <a:lstStyle/>
          <a:p>
            <a:pPr algn="l"/>
            <a:r>
              <a:rPr lang="fr-FR" sz="2400" b="1" dirty="0">
                <a:solidFill>
                  <a:schemeClr val="bg1"/>
                </a:solidFill>
              </a:rPr>
              <a:t>Syringomyélie</a:t>
            </a:r>
          </a:p>
        </p:txBody>
      </p:sp>
      <p:sp>
        <p:nvSpPr>
          <p:cNvPr id="21" name="ZoneTexte 20">
            <a:extLst>
              <a:ext uri="{FF2B5EF4-FFF2-40B4-BE49-F238E27FC236}">
                <a16:creationId xmlns:a16="http://schemas.microsoft.com/office/drawing/2014/main" id="{AE4A8DB8-9521-0797-730F-9FF791710DA0}"/>
              </a:ext>
            </a:extLst>
          </p:cNvPr>
          <p:cNvSpPr txBox="1"/>
          <p:nvPr/>
        </p:nvSpPr>
        <p:spPr>
          <a:xfrm rot="20709634">
            <a:off x="8167921" y="3800467"/>
            <a:ext cx="3684141" cy="461665"/>
          </a:xfrm>
          <a:prstGeom prst="rect">
            <a:avLst/>
          </a:prstGeom>
          <a:solidFill>
            <a:srgbClr val="FF0000"/>
          </a:solidFill>
        </p:spPr>
        <p:txBody>
          <a:bodyPr wrap="square">
            <a:spAutoFit/>
          </a:bodyPr>
          <a:lstStyle/>
          <a:p>
            <a:pPr algn="l"/>
            <a:r>
              <a:rPr lang="fr-FR" sz="2400" b="1" dirty="0">
                <a:solidFill>
                  <a:schemeClr val="bg1"/>
                </a:solidFill>
              </a:rPr>
              <a:t>Ischémie centro-médullaire</a:t>
            </a:r>
          </a:p>
        </p:txBody>
      </p:sp>
      <p:sp>
        <p:nvSpPr>
          <p:cNvPr id="22" name="ZoneTexte 21">
            <a:extLst>
              <a:ext uri="{FF2B5EF4-FFF2-40B4-BE49-F238E27FC236}">
                <a16:creationId xmlns:a16="http://schemas.microsoft.com/office/drawing/2014/main" id="{0553D590-ACC9-2140-C993-1D9F8E0CC109}"/>
              </a:ext>
            </a:extLst>
          </p:cNvPr>
          <p:cNvSpPr txBox="1"/>
          <p:nvPr/>
        </p:nvSpPr>
        <p:spPr>
          <a:xfrm rot="20709634">
            <a:off x="773027" y="5394368"/>
            <a:ext cx="678874" cy="461665"/>
          </a:xfrm>
          <a:prstGeom prst="rect">
            <a:avLst/>
          </a:prstGeom>
          <a:solidFill>
            <a:schemeClr val="bg1"/>
          </a:solidFill>
          <a:ln w="50800">
            <a:solidFill>
              <a:schemeClr val="tx1"/>
            </a:solidFill>
          </a:ln>
        </p:spPr>
        <p:txBody>
          <a:bodyPr wrap="square">
            <a:spAutoFit/>
          </a:bodyPr>
          <a:lstStyle/>
          <a:p>
            <a:pPr algn="l"/>
            <a:r>
              <a:rPr lang="fr-FR" sz="2400" b="1" dirty="0">
                <a:solidFill>
                  <a:srgbClr val="FF0000"/>
                </a:solidFill>
              </a:rPr>
              <a:t>SLA</a:t>
            </a:r>
          </a:p>
        </p:txBody>
      </p:sp>
      <p:sp>
        <p:nvSpPr>
          <p:cNvPr id="2" name="ZoneTexte 1">
            <a:extLst>
              <a:ext uri="{FF2B5EF4-FFF2-40B4-BE49-F238E27FC236}">
                <a16:creationId xmlns:a16="http://schemas.microsoft.com/office/drawing/2014/main" id="{D95CA57E-022A-A0E0-DB47-D78589C0CCCF}"/>
              </a:ext>
            </a:extLst>
          </p:cNvPr>
          <p:cNvSpPr txBox="1"/>
          <p:nvPr/>
        </p:nvSpPr>
        <p:spPr>
          <a:xfrm rot="20709634">
            <a:off x="450005" y="744887"/>
            <a:ext cx="2631340" cy="461665"/>
          </a:xfrm>
          <a:prstGeom prst="rect">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algn="l"/>
            <a:r>
              <a:rPr lang="fr-FR" sz="2400" b="1" dirty="0"/>
              <a:t>Myopathie distale</a:t>
            </a:r>
          </a:p>
        </p:txBody>
      </p:sp>
    </p:spTree>
    <p:extLst>
      <p:ext uri="{BB962C8B-B14F-4D97-AF65-F5344CB8AC3E}">
        <p14:creationId xmlns:p14="http://schemas.microsoft.com/office/powerpoint/2010/main" val="4246580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8DA6CD70-811B-439E-4EB8-803C0DF13CE4}"/>
              </a:ext>
            </a:extLst>
          </p:cNvPr>
          <p:cNvGraphicFramePr>
            <a:graphicFrameLocks noGrp="1"/>
          </p:cNvGraphicFramePr>
          <p:nvPr>
            <p:extLst>
              <p:ext uri="{D42A27DB-BD31-4B8C-83A1-F6EECF244321}">
                <p14:modId xmlns:p14="http://schemas.microsoft.com/office/powerpoint/2010/main" val="3204269276"/>
              </p:ext>
            </p:extLst>
          </p:nvPr>
        </p:nvGraphicFramePr>
        <p:xfrm>
          <a:off x="679908" y="1017254"/>
          <a:ext cx="4813682" cy="286512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942021">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0" kern="1200" dirty="0">
                          <a:solidFill>
                            <a:schemeClr val="tx1"/>
                          </a:solidFill>
                          <a:latin typeface="+mn-lt"/>
                          <a:ea typeface="+mn-ea"/>
                          <a:cs typeface="+mn-cs"/>
                        </a:rPr>
                        <a:t>3,0</a:t>
                      </a:r>
                    </a:p>
                  </a:txBody>
                  <a:tcPr/>
                </a:tc>
                <a:tc>
                  <a:txBody>
                    <a:bodyPr/>
                    <a:lstStyle/>
                    <a:p>
                      <a:pPr marL="0" algn="ctr" defTabSz="914400" rtl="0" eaLnBrk="1" latinLnBrk="0" hangingPunct="1"/>
                      <a:r>
                        <a:rPr lang="fr-FR" sz="1800" b="0" kern="1200" dirty="0">
                          <a:solidFill>
                            <a:schemeClr val="tx1"/>
                          </a:solidFill>
                          <a:latin typeface="+mn-lt"/>
                          <a:ea typeface="+mn-ea"/>
                          <a:cs typeface="+mn-cs"/>
                        </a:rPr>
                        <a:t>8,9</a:t>
                      </a:r>
                    </a:p>
                  </a:txBody>
                  <a:tcPr/>
                </a:tc>
                <a:tc>
                  <a:txBody>
                    <a:bodyPr/>
                    <a:lstStyle/>
                    <a:p>
                      <a:pPr algn="ctr"/>
                      <a:endParaRPr lang="fr-FR" b="0" dirty="0">
                        <a:solidFill>
                          <a:schemeClr val="tx1"/>
                        </a:solidFill>
                      </a:endParaRPr>
                    </a:p>
                  </a:txBody>
                  <a:tcPr/>
                </a:tc>
                <a:tc>
                  <a:txBody>
                    <a:bodyPr/>
                    <a:lstStyle/>
                    <a:p>
                      <a:pPr algn="ctr"/>
                      <a:r>
                        <a:rPr lang="fr-FR" b="0" dirty="0">
                          <a:solidFill>
                            <a:schemeClr val="tx1"/>
                          </a:solidFill>
                        </a:rPr>
                        <a:t>23,0</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0" dirty="0">
                          <a:solidFill>
                            <a:schemeClr val="tx1"/>
                          </a:solidFill>
                        </a:rPr>
                        <a:t>3,0</a:t>
                      </a:r>
                    </a:p>
                  </a:txBody>
                  <a:tcPr/>
                </a:tc>
                <a:tc>
                  <a:txBody>
                    <a:bodyPr/>
                    <a:lstStyle/>
                    <a:p>
                      <a:pPr algn="ctr"/>
                      <a:r>
                        <a:rPr lang="fr-FR" b="0" dirty="0">
                          <a:solidFill>
                            <a:schemeClr val="tx1"/>
                          </a:solidFill>
                        </a:rPr>
                        <a:t>9,9</a:t>
                      </a:r>
                    </a:p>
                  </a:txBody>
                  <a:tcPr/>
                </a:tc>
                <a:tc>
                  <a:txBody>
                    <a:bodyPr/>
                    <a:lstStyle/>
                    <a:p>
                      <a:pPr algn="ctr"/>
                      <a:endParaRPr lang="fr-FR" dirty="0"/>
                    </a:p>
                  </a:txBody>
                  <a:tcPr/>
                </a:tc>
                <a:tc>
                  <a:txBody>
                    <a:bodyPr/>
                    <a:lstStyle/>
                    <a:p>
                      <a:pPr algn="ctr"/>
                      <a:r>
                        <a:rPr lang="fr-FR" dirty="0"/>
                        <a:t>23,2</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2,8</a:t>
                      </a:r>
                    </a:p>
                  </a:txBody>
                  <a:tcPr/>
                </a:tc>
                <a:tc>
                  <a:txBody>
                    <a:bodyPr/>
                    <a:lstStyle/>
                    <a:p>
                      <a:pPr algn="ctr"/>
                      <a:r>
                        <a:rPr lang="fr-FR" dirty="0"/>
                        <a:t>7,5</a:t>
                      </a:r>
                    </a:p>
                  </a:txBody>
                  <a:tcPr/>
                </a:tc>
                <a:tc>
                  <a:txBody>
                    <a:bodyPr/>
                    <a:lstStyle/>
                    <a:p>
                      <a:pPr algn="ctr"/>
                      <a:r>
                        <a:rPr lang="fr-FR" dirty="0"/>
                        <a:t>56/35</a:t>
                      </a:r>
                    </a:p>
                  </a:txBody>
                  <a:tcPr/>
                </a:tc>
                <a:tc>
                  <a:txBody>
                    <a:bodyPr/>
                    <a:lstStyle/>
                    <a:p>
                      <a:pPr algn="ctr"/>
                      <a:r>
                        <a:rPr lang="fr-FR" dirty="0"/>
                        <a:t>27,5</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2,8</a:t>
                      </a:r>
                    </a:p>
                  </a:txBody>
                  <a:tcPr/>
                </a:tc>
                <a:tc>
                  <a:txBody>
                    <a:bodyPr/>
                    <a:lstStyle/>
                    <a:p>
                      <a:pPr algn="ctr"/>
                      <a:r>
                        <a:rPr lang="fr-FR" dirty="0"/>
                        <a:t>5,1</a:t>
                      </a:r>
                    </a:p>
                  </a:txBody>
                  <a:tcPr/>
                </a:tc>
                <a:tc>
                  <a:txBody>
                    <a:bodyPr/>
                    <a:lstStyle/>
                    <a:p>
                      <a:pPr algn="ctr"/>
                      <a:r>
                        <a:rPr lang="fr-FR" dirty="0"/>
                        <a:t>56/36</a:t>
                      </a:r>
                    </a:p>
                  </a:txBody>
                  <a:tcPr/>
                </a:tc>
                <a:tc>
                  <a:txBody>
                    <a:bodyPr/>
                    <a:lstStyle/>
                    <a:p>
                      <a:pPr algn="ctr"/>
                      <a:r>
                        <a:rPr lang="fr-FR" dirty="0"/>
                        <a:t>26,5</a:t>
                      </a:r>
                    </a:p>
                  </a:txBody>
                  <a:tcPr/>
                </a:tc>
                <a:extLst>
                  <a:ext uri="{0D108BD9-81ED-4DB2-BD59-A6C34878D82A}">
                    <a16:rowId xmlns:a16="http://schemas.microsoft.com/office/drawing/2014/main" val="2421859494"/>
                  </a:ext>
                </a:extLst>
              </a:tr>
              <a:tr h="370840">
                <a:tc>
                  <a:txBody>
                    <a:bodyPr/>
                    <a:lstStyle/>
                    <a:p>
                      <a:r>
                        <a:rPr lang="fr-FR" dirty="0"/>
                        <a:t>Ulnaire G (1er IO)</a:t>
                      </a:r>
                    </a:p>
                  </a:txBody>
                  <a:tcPr/>
                </a:tc>
                <a:tc>
                  <a:txBody>
                    <a:bodyPr/>
                    <a:lstStyle/>
                    <a:p>
                      <a:pPr algn="ctr"/>
                      <a:r>
                        <a:rPr lang="fr-FR" dirty="0"/>
                        <a:t>3,6</a:t>
                      </a:r>
                    </a:p>
                  </a:txBody>
                  <a:tcPr/>
                </a:tc>
                <a:tc>
                  <a:txBody>
                    <a:bodyPr/>
                    <a:lstStyle/>
                    <a:p>
                      <a:pPr algn="ctr"/>
                      <a:r>
                        <a:rPr lang="fr-FR" dirty="0"/>
                        <a:t>8,2</a:t>
                      </a:r>
                    </a:p>
                  </a:txBody>
                  <a:tcPr/>
                </a:tc>
                <a:tc>
                  <a:txBody>
                    <a:bodyPr/>
                    <a:lstStyle/>
                    <a:p>
                      <a:pPr algn="ctr"/>
                      <a:r>
                        <a:rPr lang="fr-FR" dirty="0"/>
                        <a:t>58/35</a:t>
                      </a:r>
                    </a:p>
                  </a:txBody>
                  <a:tcPr/>
                </a:tc>
                <a:tc>
                  <a:txBody>
                    <a:bodyPr/>
                    <a:lstStyle/>
                    <a:p>
                      <a:pPr algn="ctr"/>
                      <a:r>
                        <a:rPr lang="fr-FR" dirty="0"/>
                        <a:t>26,5</a:t>
                      </a:r>
                    </a:p>
                  </a:txBody>
                  <a:tcPr/>
                </a:tc>
                <a:extLst>
                  <a:ext uri="{0D108BD9-81ED-4DB2-BD59-A6C34878D82A}">
                    <a16:rowId xmlns:a16="http://schemas.microsoft.com/office/drawing/2014/main" val="42562573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(1er IO)</a:t>
                      </a:r>
                    </a:p>
                  </a:txBody>
                  <a:tcPr/>
                </a:tc>
                <a:tc>
                  <a:txBody>
                    <a:bodyPr/>
                    <a:lstStyle/>
                    <a:p>
                      <a:pPr algn="ctr"/>
                      <a:r>
                        <a:rPr lang="fr-FR" dirty="0"/>
                        <a:t>3,9</a:t>
                      </a:r>
                    </a:p>
                  </a:txBody>
                  <a:tcPr/>
                </a:tc>
                <a:tc>
                  <a:txBody>
                    <a:bodyPr/>
                    <a:lstStyle/>
                    <a:p>
                      <a:pPr algn="ctr"/>
                      <a:r>
                        <a:rPr lang="fr-FR" dirty="0"/>
                        <a:t>5,4</a:t>
                      </a:r>
                    </a:p>
                  </a:txBody>
                  <a:tcPr/>
                </a:tc>
                <a:tc>
                  <a:txBody>
                    <a:bodyPr/>
                    <a:lstStyle/>
                    <a:p>
                      <a:pPr algn="ctr"/>
                      <a:r>
                        <a:rPr lang="fr-FR" dirty="0"/>
                        <a:t>59/36</a:t>
                      </a:r>
                    </a:p>
                  </a:txBody>
                  <a:tcPr/>
                </a:tc>
                <a:tc>
                  <a:txBody>
                    <a:bodyPr/>
                    <a:lstStyle/>
                    <a:p>
                      <a:pPr algn="ctr"/>
                      <a:r>
                        <a:rPr lang="fr-FR" dirty="0"/>
                        <a:t>25,7</a:t>
                      </a:r>
                    </a:p>
                  </a:txBody>
                  <a:tcPr/>
                </a:tc>
                <a:extLst>
                  <a:ext uri="{0D108BD9-81ED-4DB2-BD59-A6C34878D82A}">
                    <a16:rowId xmlns:a16="http://schemas.microsoft.com/office/drawing/2014/main" val="2160818434"/>
                  </a:ext>
                </a:extLst>
              </a:tr>
            </a:tbl>
          </a:graphicData>
        </a:graphic>
      </p:graphicFrame>
      <p:graphicFrame>
        <p:nvGraphicFramePr>
          <p:cNvPr id="7" name="Tableau 6">
            <a:extLst>
              <a:ext uri="{FF2B5EF4-FFF2-40B4-BE49-F238E27FC236}">
                <a16:creationId xmlns:a16="http://schemas.microsoft.com/office/drawing/2014/main" id="{A7BEE756-3E44-DDBB-13A7-435E429A5F37}"/>
              </a:ext>
            </a:extLst>
          </p:cNvPr>
          <p:cNvGraphicFramePr>
            <a:graphicFrameLocks noGrp="1"/>
          </p:cNvGraphicFramePr>
          <p:nvPr>
            <p:extLst>
              <p:ext uri="{D42A27DB-BD31-4B8C-83A1-F6EECF244321}">
                <p14:modId xmlns:p14="http://schemas.microsoft.com/office/powerpoint/2010/main" val="1768380292"/>
              </p:ext>
            </p:extLst>
          </p:nvPr>
        </p:nvGraphicFramePr>
        <p:xfrm>
          <a:off x="6391407" y="1017254"/>
          <a:ext cx="5031233" cy="360680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sensitifs</a:t>
                      </a:r>
                    </a:p>
                    <a:p>
                      <a:pPr algn="ctr"/>
                      <a:r>
                        <a:rPr lang="fr-FR" dirty="0"/>
                        <a:t>&amp;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1,2</a:t>
                      </a:r>
                    </a:p>
                  </a:txBody>
                  <a:tcPr/>
                </a:tc>
                <a:tc>
                  <a:txBody>
                    <a:bodyPr/>
                    <a:lstStyle/>
                    <a:p>
                      <a:pPr algn="ctr"/>
                      <a:r>
                        <a:rPr lang="fr-FR" b="0" dirty="0">
                          <a:solidFill>
                            <a:schemeClr val="tx1"/>
                          </a:solidFill>
                        </a:rPr>
                        <a:t>33,1</a:t>
                      </a:r>
                    </a:p>
                  </a:txBody>
                  <a:tcPr/>
                </a:tc>
                <a:tc>
                  <a:txBody>
                    <a:bodyPr/>
                    <a:lstStyle/>
                    <a:p>
                      <a:pPr algn="ctr"/>
                      <a:r>
                        <a:rPr lang="fr-FR" dirty="0"/>
                        <a:t>66</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0" dirty="0">
                          <a:solidFill>
                            <a:schemeClr val="tx1"/>
                          </a:solidFill>
                        </a:rPr>
                        <a:t>26,8</a:t>
                      </a:r>
                    </a:p>
                  </a:txBody>
                  <a:tcPr/>
                </a:tc>
                <a:tc>
                  <a:txBody>
                    <a:bodyPr/>
                    <a:lstStyle/>
                    <a:p>
                      <a:pPr algn="ctr"/>
                      <a:r>
                        <a:rPr lang="fr-FR" dirty="0"/>
                        <a:t>64</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1,2</a:t>
                      </a:r>
                    </a:p>
                  </a:txBody>
                  <a:tcPr/>
                </a:tc>
                <a:tc>
                  <a:txBody>
                    <a:bodyPr/>
                    <a:lstStyle/>
                    <a:p>
                      <a:pPr algn="ctr"/>
                      <a:r>
                        <a:rPr lang="fr-FR" b="0" dirty="0">
                          <a:solidFill>
                            <a:schemeClr val="tx1"/>
                          </a:solidFill>
                        </a:rPr>
                        <a:t>7,9</a:t>
                      </a:r>
                    </a:p>
                  </a:txBody>
                  <a:tcPr/>
                </a:tc>
                <a:tc>
                  <a:txBody>
                    <a:bodyPr/>
                    <a:lstStyle/>
                    <a:p>
                      <a:pPr algn="ctr"/>
                      <a:r>
                        <a:rPr lang="fr-FR" dirty="0"/>
                        <a:t>66</a:t>
                      </a:r>
                    </a:p>
                  </a:txBody>
                  <a:tcPr/>
                </a:tc>
                <a:extLst>
                  <a:ext uri="{0D108BD9-81ED-4DB2-BD59-A6C34878D82A}">
                    <a16:rowId xmlns:a16="http://schemas.microsoft.com/office/drawing/2014/main" val="1407862843"/>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0" dirty="0">
                          <a:solidFill>
                            <a:schemeClr val="tx1"/>
                          </a:solidFill>
                        </a:rPr>
                        <a:t>6,0</a:t>
                      </a:r>
                    </a:p>
                  </a:txBody>
                  <a:tcPr/>
                </a:tc>
                <a:tc>
                  <a:txBody>
                    <a:bodyPr/>
                    <a:lstStyle/>
                    <a:p>
                      <a:pPr algn="ctr"/>
                      <a:r>
                        <a:rPr lang="fr-FR" dirty="0"/>
                        <a:t>64</a:t>
                      </a:r>
                    </a:p>
                  </a:txBody>
                  <a:tcPr/>
                </a:tc>
                <a:extLst>
                  <a:ext uri="{0D108BD9-81ED-4DB2-BD59-A6C34878D82A}">
                    <a16:rowId xmlns:a16="http://schemas.microsoft.com/office/drawing/2014/main" val="2647892947"/>
                  </a:ext>
                </a:extLst>
              </a:tr>
              <a:tr h="370840">
                <a:tc>
                  <a:txBody>
                    <a:bodyPr/>
                    <a:lstStyle/>
                    <a:p>
                      <a:r>
                        <a:rPr lang="fr-FR" dirty="0"/>
                        <a:t>Radial G</a:t>
                      </a:r>
                    </a:p>
                  </a:txBody>
                  <a:tcPr/>
                </a:tc>
                <a:tc>
                  <a:txBody>
                    <a:bodyPr/>
                    <a:lstStyle/>
                    <a:p>
                      <a:pPr algn="ctr"/>
                      <a:r>
                        <a:rPr lang="fr-FR" dirty="0"/>
                        <a:t>AB/Poignet</a:t>
                      </a:r>
                    </a:p>
                  </a:txBody>
                  <a:tcPr/>
                </a:tc>
                <a:tc>
                  <a:txBody>
                    <a:bodyPr/>
                    <a:lstStyle/>
                    <a:p>
                      <a:pPr algn="ctr"/>
                      <a:r>
                        <a:rPr lang="fr-FR" dirty="0"/>
                        <a:t>1,3</a:t>
                      </a:r>
                    </a:p>
                  </a:txBody>
                  <a:tcPr/>
                </a:tc>
                <a:tc>
                  <a:txBody>
                    <a:bodyPr/>
                    <a:lstStyle/>
                    <a:p>
                      <a:pPr algn="ctr"/>
                      <a:r>
                        <a:rPr lang="fr-FR" b="0" dirty="0">
                          <a:solidFill>
                            <a:schemeClr val="tx1"/>
                          </a:solidFill>
                        </a:rPr>
                        <a:t>30,8</a:t>
                      </a:r>
                    </a:p>
                  </a:txBody>
                  <a:tcPr/>
                </a:tc>
                <a:tc>
                  <a:txBody>
                    <a:bodyPr/>
                    <a:lstStyle/>
                    <a:p>
                      <a:pPr algn="ctr"/>
                      <a:r>
                        <a:rPr lang="fr-FR" dirty="0"/>
                        <a:t>64</a:t>
                      </a:r>
                    </a:p>
                  </a:txBody>
                  <a:tcPr/>
                </a:tc>
                <a:extLst>
                  <a:ext uri="{0D108BD9-81ED-4DB2-BD59-A6C34878D82A}">
                    <a16:rowId xmlns:a16="http://schemas.microsoft.com/office/drawing/2014/main" val="2047630976"/>
                  </a:ext>
                </a:extLst>
              </a:tr>
              <a:tr h="370840">
                <a:tc>
                  <a:txBody>
                    <a:bodyPr/>
                    <a:lstStyle/>
                    <a:p>
                      <a:r>
                        <a:rPr lang="fr-FR" dirty="0"/>
                        <a:t>Radial Dr</a:t>
                      </a:r>
                    </a:p>
                  </a:txBody>
                  <a:tcPr/>
                </a:tc>
                <a:tc>
                  <a:txBody>
                    <a:bodyPr/>
                    <a:lstStyle/>
                    <a:p>
                      <a:pPr algn="ct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28,3</a:t>
                      </a:r>
                    </a:p>
                  </a:txBody>
                  <a:tcPr/>
                </a:tc>
                <a:tc>
                  <a:txBody>
                    <a:bodyPr/>
                    <a:lstStyle/>
                    <a:p>
                      <a:pPr algn="ctr"/>
                      <a:r>
                        <a:rPr lang="fr-FR" dirty="0"/>
                        <a:t>66</a:t>
                      </a:r>
                    </a:p>
                  </a:txBody>
                  <a:tcPr/>
                </a:tc>
                <a:extLst>
                  <a:ext uri="{0D108BD9-81ED-4DB2-BD59-A6C34878D82A}">
                    <a16:rowId xmlns:a16="http://schemas.microsoft.com/office/drawing/2014/main" val="2550166905"/>
                  </a:ext>
                </a:extLst>
              </a:tr>
              <a:tr h="370840">
                <a:tc>
                  <a:txBody>
                    <a:bodyPr/>
                    <a:lstStyle/>
                    <a:p>
                      <a:r>
                        <a:rPr lang="fr-FR" dirty="0"/>
                        <a:t>CABM G</a:t>
                      </a:r>
                    </a:p>
                  </a:txBody>
                  <a:tcPr/>
                </a:tc>
                <a:tc>
                  <a:txBody>
                    <a:bodyPr/>
                    <a:lstStyle/>
                    <a:p>
                      <a:pPr algn="ctr"/>
                      <a:r>
                        <a:rPr lang="fr-FR" dirty="0"/>
                        <a:t>Coude</a:t>
                      </a:r>
                    </a:p>
                  </a:txBody>
                  <a:tcPr/>
                </a:tc>
                <a:tc>
                  <a:txBody>
                    <a:bodyPr/>
                    <a:lstStyle/>
                    <a:p>
                      <a:pPr algn="ctr"/>
                      <a:r>
                        <a:rPr lang="fr-FR" dirty="0"/>
                        <a:t>1,2</a:t>
                      </a:r>
                    </a:p>
                  </a:txBody>
                  <a:tcPr/>
                </a:tc>
                <a:tc>
                  <a:txBody>
                    <a:bodyPr/>
                    <a:lstStyle/>
                    <a:p>
                      <a:pPr algn="ctr"/>
                      <a:r>
                        <a:rPr lang="fr-FR" b="0" dirty="0">
                          <a:solidFill>
                            <a:schemeClr val="tx1"/>
                          </a:solidFill>
                        </a:rPr>
                        <a:t>18,0</a:t>
                      </a:r>
                    </a:p>
                  </a:txBody>
                  <a:tcPr/>
                </a:tc>
                <a:tc>
                  <a:txBody>
                    <a:bodyPr/>
                    <a:lstStyle/>
                    <a:p>
                      <a:pPr algn="ctr"/>
                      <a:r>
                        <a:rPr lang="fr-FR" dirty="0"/>
                        <a:t>68</a:t>
                      </a:r>
                    </a:p>
                  </a:txBody>
                  <a:tcPr/>
                </a:tc>
                <a:extLst>
                  <a:ext uri="{0D108BD9-81ED-4DB2-BD59-A6C34878D82A}">
                    <a16:rowId xmlns:a16="http://schemas.microsoft.com/office/drawing/2014/main" val="2161934104"/>
                  </a:ext>
                </a:extLst>
              </a:tr>
              <a:tr h="370840">
                <a:tc>
                  <a:txBody>
                    <a:bodyPr/>
                    <a:lstStyle/>
                    <a:p>
                      <a:r>
                        <a:rPr lang="fr-FR" dirty="0"/>
                        <a:t>CABM Dr</a:t>
                      </a:r>
                    </a:p>
                  </a:txBody>
                  <a:tcPr/>
                </a:tc>
                <a:tc>
                  <a:txBody>
                    <a:bodyPr/>
                    <a:lstStyle/>
                    <a:p>
                      <a:pPr algn="ctr"/>
                      <a:r>
                        <a:rPr lang="fr-FR" dirty="0"/>
                        <a:t>Coude</a:t>
                      </a:r>
                    </a:p>
                  </a:txBody>
                  <a:tcPr/>
                </a:tc>
                <a:tc>
                  <a:txBody>
                    <a:bodyPr/>
                    <a:lstStyle/>
                    <a:p>
                      <a:pPr algn="ctr"/>
                      <a:r>
                        <a:rPr lang="fr-FR" dirty="0"/>
                        <a:t>1,1</a:t>
                      </a:r>
                    </a:p>
                  </a:txBody>
                  <a:tcPr/>
                </a:tc>
                <a:tc>
                  <a:txBody>
                    <a:bodyPr/>
                    <a:lstStyle/>
                    <a:p>
                      <a:pPr algn="ctr"/>
                      <a:r>
                        <a:rPr lang="fr-FR" b="0" dirty="0">
                          <a:solidFill>
                            <a:schemeClr val="tx1"/>
                          </a:solidFill>
                        </a:rPr>
                        <a:t>20,6</a:t>
                      </a:r>
                    </a:p>
                  </a:txBody>
                  <a:tcPr/>
                </a:tc>
                <a:tc>
                  <a:txBody>
                    <a:bodyPr/>
                    <a:lstStyle/>
                    <a:p>
                      <a:pPr algn="ctr"/>
                      <a:r>
                        <a:rPr lang="fr-FR" dirty="0"/>
                        <a:t>70</a:t>
                      </a:r>
                    </a:p>
                  </a:txBody>
                  <a:tcPr/>
                </a:tc>
                <a:extLst>
                  <a:ext uri="{0D108BD9-81ED-4DB2-BD59-A6C34878D82A}">
                    <a16:rowId xmlns:a16="http://schemas.microsoft.com/office/drawing/2014/main" val="2146955380"/>
                  </a:ext>
                </a:extLst>
              </a:tr>
            </a:tbl>
          </a:graphicData>
        </a:graphic>
      </p:graphicFrame>
      <p:sp>
        <p:nvSpPr>
          <p:cNvPr id="2" name="ZoneTexte 1">
            <a:extLst>
              <a:ext uri="{FF2B5EF4-FFF2-40B4-BE49-F238E27FC236}">
                <a16:creationId xmlns:a16="http://schemas.microsoft.com/office/drawing/2014/main" id="{BF6FC9FC-F817-9527-324F-C34E98E92683}"/>
              </a:ext>
            </a:extLst>
          </p:cNvPr>
          <p:cNvSpPr txBox="1"/>
          <p:nvPr/>
        </p:nvSpPr>
        <p:spPr>
          <a:xfrm>
            <a:off x="4417172" y="5609913"/>
            <a:ext cx="3357656" cy="461665"/>
          </a:xfrm>
          <a:prstGeom prst="rect">
            <a:avLst/>
          </a:prstGeom>
          <a:noFill/>
        </p:spPr>
        <p:txBody>
          <a:bodyPr wrap="square">
            <a:spAutoFit/>
          </a:bodyPr>
          <a:lstStyle/>
          <a:p>
            <a:r>
              <a:rPr lang="fr-FR" sz="2400" b="1" dirty="0">
                <a:solidFill>
                  <a:srgbClr val="FFFF00"/>
                </a:solidFill>
              </a:rPr>
              <a:t>Qu’en pensez-vous ?</a:t>
            </a:r>
          </a:p>
        </p:txBody>
      </p:sp>
    </p:spTree>
    <p:extLst>
      <p:ext uri="{BB962C8B-B14F-4D97-AF65-F5344CB8AC3E}">
        <p14:creationId xmlns:p14="http://schemas.microsoft.com/office/powerpoint/2010/main" val="2662859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8DA6CD70-811B-439E-4EB8-803C0DF13CE4}"/>
              </a:ext>
            </a:extLst>
          </p:cNvPr>
          <p:cNvGraphicFramePr>
            <a:graphicFrameLocks noGrp="1"/>
          </p:cNvGraphicFramePr>
          <p:nvPr>
            <p:extLst>
              <p:ext uri="{D42A27DB-BD31-4B8C-83A1-F6EECF244321}">
                <p14:modId xmlns:p14="http://schemas.microsoft.com/office/powerpoint/2010/main" val="880820668"/>
              </p:ext>
            </p:extLst>
          </p:nvPr>
        </p:nvGraphicFramePr>
        <p:xfrm>
          <a:off x="679908" y="1017254"/>
          <a:ext cx="4813682" cy="286512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942021">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0" kern="1200" dirty="0">
                          <a:solidFill>
                            <a:schemeClr val="tx1"/>
                          </a:solidFill>
                          <a:latin typeface="+mn-lt"/>
                          <a:ea typeface="+mn-ea"/>
                          <a:cs typeface="+mn-cs"/>
                        </a:rPr>
                        <a:t>3,0</a:t>
                      </a:r>
                    </a:p>
                  </a:txBody>
                  <a:tcPr/>
                </a:tc>
                <a:tc>
                  <a:txBody>
                    <a:bodyPr/>
                    <a:lstStyle/>
                    <a:p>
                      <a:pPr marL="0" algn="ctr" defTabSz="914400" rtl="0" eaLnBrk="1" latinLnBrk="0" hangingPunct="1"/>
                      <a:r>
                        <a:rPr lang="fr-FR" sz="1800" b="0" kern="1200" dirty="0">
                          <a:solidFill>
                            <a:schemeClr val="tx1"/>
                          </a:solidFill>
                          <a:latin typeface="+mn-lt"/>
                          <a:ea typeface="+mn-ea"/>
                          <a:cs typeface="+mn-cs"/>
                        </a:rPr>
                        <a:t>8,9</a:t>
                      </a:r>
                    </a:p>
                  </a:txBody>
                  <a:tcPr/>
                </a:tc>
                <a:tc>
                  <a:txBody>
                    <a:bodyPr/>
                    <a:lstStyle/>
                    <a:p>
                      <a:pPr algn="ctr"/>
                      <a:endParaRPr lang="fr-FR" b="0" dirty="0">
                        <a:solidFill>
                          <a:schemeClr val="tx1"/>
                        </a:solidFill>
                      </a:endParaRPr>
                    </a:p>
                  </a:txBody>
                  <a:tcPr/>
                </a:tc>
                <a:tc>
                  <a:txBody>
                    <a:bodyPr/>
                    <a:lstStyle/>
                    <a:p>
                      <a:pPr algn="ctr"/>
                      <a:r>
                        <a:rPr lang="fr-FR" b="0" dirty="0">
                          <a:solidFill>
                            <a:schemeClr val="tx1"/>
                          </a:solidFill>
                        </a:rPr>
                        <a:t>23,0</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0" dirty="0">
                          <a:solidFill>
                            <a:schemeClr val="tx1"/>
                          </a:solidFill>
                        </a:rPr>
                        <a:t>3,0</a:t>
                      </a:r>
                    </a:p>
                  </a:txBody>
                  <a:tcPr/>
                </a:tc>
                <a:tc>
                  <a:txBody>
                    <a:bodyPr/>
                    <a:lstStyle/>
                    <a:p>
                      <a:pPr algn="ctr"/>
                      <a:r>
                        <a:rPr lang="fr-FR" b="0" dirty="0">
                          <a:solidFill>
                            <a:schemeClr val="tx1"/>
                          </a:solidFill>
                        </a:rPr>
                        <a:t>9,9</a:t>
                      </a:r>
                    </a:p>
                  </a:txBody>
                  <a:tcPr/>
                </a:tc>
                <a:tc>
                  <a:txBody>
                    <a:bodyPr/>
                    <a:lstStyle/>
                    <a:p>
                      <a:pPr algn="ctr"/>
                      <a:endParaRPr lang="fr-FR" dirty="0"/>
                    </a:p>
                  </a:txBody>
                  <a:tcPr/>
                </a:tc>
                <a:tc>
                  <a:txBody>
                    <a:bodyPr/>
                    <a:lstStyle/>
                    <a:p>
                      <a:pPr algn="ctr"/>
                      <a:r>
                        <a:rPr lang="fr-FR" dirty="0"/>
                        <a:t>23,2</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2,8</a:t>
                      </a:r>
                    </a:p>
                  </a:txBody>
                  <a:tcPr/>
                </a:tc>
                <a:tc>
                  <a:txBody>
                    <a:bodyPr/>
                    <a:lstStyle/>
                    <a:p>
                      <a:pPr algn="ctr"/>
                      <a:r>
                        <a:rPr lang="fr-FR" dirty="0"/>
                        <a:t>7,5</a:t>
                      </a:r>
                    </a:p>
                  </a:txBody>
                  <a:tcPr/>
                </a:tc>
                <a:tc>
                  <a:txBody>
                    <a:bodyPr/>
                    <a:lstStyle/>
                    <a:p>
                      <a:pPr algn="ctr"/>
                      <a:r>
                        <a:rPr lang="fr-FR" dirty="0"/>
                        <a:t>56/</a:t>
                      </a:r>
                      <a:r>
                        <a:rPr lang="fr-FR" b="1" dirty="0">
                          <a:solidFill>
                            <a:srgbClr val="FF0000"/>
                          </a:solidFill>
                        </a:rPr>
                        <a:t>35</a:t>
                      </a:r>
                    </a:p>
                  </a:txBody>
                  <a:tcPr/>
                </a:tc>
                <a:tc>
                  <a:txBody>
                    <a:bodyPr/>
                    <a:lstStyle/>
                    <a:p>
                      <a:pPr algn="ctr"/>
                      <a:r>
                        <a:rPr lang="fr-FR" b="1" dirty="0">
                          <a:solidFill>
                            <a:srgbClr val="FF0000"/>
                          </a:solidFill>
                        </a:rPr>
                        <a:t>27,5</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2,8</a:t>
                      </a:r>
                    </a:p>
                  </a:txBody>
                  <a:tcPr/>
                </a:tc>
                <a:tc>
                  <a:txBody>
                    <a:bodyPr/>
                    <a:lstStyle/>
                    <a:p>
                      <a:pPr algn="ctr"/>
                      <a:r>
                        <a:rPr lang="fr-FR" b="1" dirty="0">
                          <a:solidFill>
                            <a:srgbClr val="FF0000"/>
                          </a:solidFill>
                        </a:rPr>
                        <a:t>5,1</a:t>
                      </a:r>
                    </a:p>
                  </a:txBody>
                  <a:tcPr/>
                </a:tc>
                <a:tc>
                  <a:txBody>
                    <a:bodyPr/>
                    <a:lstStyle/>
                    <a:p>
                      <a:pPr algn="ctr"/>
                      <a:r>
                        <a:rPr lang="fr-FR" dirty="0"/>
                        <a:t>56/</a:t>
                      </a:r>
                      <a:r>
                        <a:rPr lang="fr-FR" b="1" dirty="0">
                          <a:solidFill>
                            <a:srgbClr val="FF0000"/>
                          </a:solidFill>
                        </a:rPr>
                        <a:t>36</a:t>
                      </a:r>
                    </a:p>
                  </a:txBody>
                  <a:tcPr/>
                </a:tc>
                <a:tc>
                  <a:txBody>
                    <a:bodyPr/>
                    <a:lstStyle/>
                    <a:p>
                      <a:pPr algn="ctr"/>
                      <a:r>
                        <a:rPr lang="fr-FR" b="1" dirty="0">
                          <a:solidFill>
                            <a:srgbClr val="FF0000"/>
                          </a:solidFill>
                        </a:rPr>
                        <a:t>26,5</a:t>
                      </a:r>
                    </a:p>
                  </a:txBody>
                  <a:tcPr/>
                </a:tc>
                <a:extLst>
                  <a:ext uri="{0D108BD9-81ED-4DB2-BD59-A6C34878D82A}">
                    <a16:rowId xmlns:a16="http://schemas.microsoft.com/office/drawing/2014/main" val="2421859494"/>
                  </a:ext>
                </a:extLst>
              </a:tr>
              <a:tr h="370840">
                <a:tc>
                  <a:txBody>
                    <a:bodyPr/>
                    <a:lstStyle/>
                    <a:p>
                      <a:r>
                        <a:rPr lang="fr-FR" dirty="0"/>
                        <a:t>Ulnaire G (1er IO)</a:t>
                      </a:r>
                    </a:p>
                  </a:txBody>
                  <a:tcPr/>
                </a:tc>
                <a:tc>
                  <a:txBody>
                    <a:bodyPr/>
                    <a:lstStyle/>
                    <a:p>
                      <a:pPr algn="ctr"/>
                      <a:r>
                        <a:rPr lang="fr-FR" dirty="0"/>
                        <a:t>3,6</a:t>
                      </a:r>
                    </a:p>
                  </a:txBody>
                  <a:tcPr/>
                </a:tc>
                <a:tc>
                  <a:txBody>
                    <a:bodyPr/>
                    <a:lstStyle/>
                    <a:p>
                      <a:pPr algn="ctr"/>
                      <a:r>
                        <a:rPr lang="fr-FR" dirty="0"/>
                        <a:t>8,2</a:t>
                      </a:r>
                    </a:p>
                  </a:txBody>
                  <a:tcPr/>
                </a:tc>
                <a:tc>
                  <a:txBody>
                    <a:bodyPr/>
                    <a:lstStyle/>
                    <a:p>
                      <a:pPr algn="ctr"/>
                      <a:r>
                        <a:rPr lang="fr-FR" dirty="0"/>
                        <a:t>58/</a:t>
                      </a:r>
                      <a:r>
                        <a:rPr lang="fr-FR" b="1" dirty="0">
                          <a:solidFill>
                            <a:srgbClr val="FF0000"/>
                          </a:solidFill>
                        </a:rPr>
                        <a:t>35</a:t>
                      </a:r>
                    </a:p>
                  </a:txBody>
                  <a:tcPr/>
                </a:tc>
                <a:tc>
                  <a:txBody>
                    <a:bodyPr/>
                    <a:lstStyle/>
                    <a:p>
                      <a:pPr algn="ctr"/>
                      <a:r>
                        <a:rPr lang="fr-FR" b="1" dirty="0">
                          <a:solidFill>
                            <a:srgbClr val="FF0000"/>
                          </a:solidFill>
                        </a:rPr>
                        <a:t>26,5</a:t>
                      </a:r>
                    </a:p>
                  </a:txBody>
                  <a:tcPr/>
                </a:tc>
                <a:extLst>
                  <a:ext uri="{0D108BD9-81ED-4DB2-BD59-A6C34878D82A}">
                    <a16:rowId xmlns:a16="http://schemas.microsoft.com/office/drawing/2014/main" val="42562573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(1er IO)</a:t>
                      </a:r>
                    </a:p>
                  </a:txBody>
                  <a:tcPr/>
                </a:tc>
                <a:tc>
                  <a:txBody>
                    <a:bodyPr/>
                    <a:lstStyle/>
                    <a:p>
                      <a:pPr algn="ctr"/>
                      <a:r>
                        <a:rPr lang="fr-FR" dirty="0"/>
                        <a:t>3,9</a:t>
                      </a:r>
                    </a:p>
                  </a:txBody>
                  <a:tcPr/>
                </a:tc>
                <a:tc>
                  <a:txBody>
                    <a:bodyPr/>
                    <a:lstStyle/>
                    <a:p>
                      <a:pPr algn="ctr"/>
                      <a:r>
                        <a:rPr lang="fr-FR" b="1" dirty="0">
                          <a:solidFill>
                            <a:srgbClr val="FF0000"/>
                          </a:solidFill>
                        </a:rPr>
                        <a:t>5,4</a:t>
                      </a:r>
                    </a:p>
                  </a:txBody>
                  <a:tcPr/>
                </a:tc>
                <a:tc>
                  <a:txBody>
                    <a:bodyPr/>
                    <a:lstStyle/>
                    <a:p>
                      <a:pPr algn="ctr"/>
                      <a:r>
                        <a:rPr lang="fr-FR" dirty="0"/>
                        <a:t>59/</a:t>
                      </a:r>
                      <a:r>
                        <a:rPr lang="fr-FR" b="1" dirty="0">
                          <a:solidFill>
                            <a:srgbClr val="FF0000"/>
                          </a:solidFill>
                        </a:rPr>
                        <a:t>36</a:t>
                      </a:r>
                    </a:p>
                  </a:txBody>
                  <a:tcPr/>
                </a:tc>
                <a:tc>
                  <a:txBody>
                    <a:bodyPr/>
                    <a:lstStyle/>
                    <a:p>
                      <a:pPr algn="ctr"/>
                      <a:r>
                        <a:rPr lang="fr-FR" b="1" dirty="0">
                          <a:solidFill>
                            <a:srgbClr val="FF0000"/>
                          </a:solidFill>
                        </a:rPr>
                        <a:t>25,7</a:t>
                      </a:r>
                    </a:p>
                  </a:txBody>
                  <a:tcPr/>
                </a:tc>
                <a:extLst>
                  <a:ext uri="{0D108BD9-81ED-4DB2-BD59-A6C34878D82A}">
                    <a16:rowId xmlns:a16="http://schemas.microsoft.com/office/drawing/2014/main" val="2160818434"/>
                  </a:ext>
                </a:extLst>
              </a:tr>
            </a:tbl>
          </a:graphicData>
        </a:graphic>
      </p:graphicFrame>
      <p:graphicFrame>
        <p:nvGraphicFramePr>
          <p:cNvPr id="7" name="Tableau 6">
            <a:extLst>
              <a:ext uri="{FF2B5EF4-FFF2-40B4-BE49-F238E27FC236}">
                <a16:creationId xmlns:a16="http://schemas.microsoft.com/office/drawing/2014/main" id="{A7BEE756-3E44-DDBB-13A7-435E429A5F37}"/>
              </a:ext>
            </a:extLst>
          </p:cNvPr>
          <p:cNvGraphicFramePr>
            <a:graphicFrameLocks noGrp="1"/>
          </p:cNvGraphicFramePr>
          <p:nvPr>
            <p:extLst>
              <p:ext uri="{D42A27DB-BD31-4B8C-83A1-F6EECF244321}">
                <p14:modId xmlns:p14="http://schemas.microsoft.com/office/powerpoint/2010/main" val="1692601192"/>
              </p:ext>
            </p:extLst>
          </p:nvPr>
        </p:nvGraphicFramePr>
        <p:xfrm>
          <a:off x="6391407" y="1017254"/>
          <a:ext cx="5031233" cy="360680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sensitifs</a:t>
                      </a:r>
                    </a:p>
                    <a:p>
                      <a:pPr algn="ctr"/>
                      <a:r>
                        <a:rPr lang="fr-FR" dirty="0"/>
                        <a:t>&amp;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1,2</a:t>
                      </a:r>
                    </a:p>
                  </a:txBody>
                  <a:tcPr/>
                </a:tc>
                <a:tc>
                  <a:txBody>
                    <a:bodyPr/>
                    <a:lstStyle/>
                    <a:p>
                      <a:pPr algn="ctr"/>
                      <a:r>
                        <a:rPr lang="fr-FR" b="0" dirty="0">
                          <a:solidFill>
                            <a:schemeClr val="tx1"/>
                          </a:solidFill>
                        </a:rPr>
                        <a:t>33,1</a:t>
                      </a:r>
                    </a:p>
                  </a:txBody>
                  <a:tcPr/>
                </a:tc>
                <a:tc>
                  <a:txBody>
                    <a:bodyPr/>
                    <a:lstStyle/>
                    <a:p>
                      <a:pPr algn="ctr"/>
                      <a:r>
                        <a:rPr lang="fr-FR" dirty="0"/>
                        <a:t>66</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0" dirty="0">
                          <a:solidFill>
                            <a:schemeClr val="tx1"/>
                          </a:solidFill>
                        </a:rPr>
                        <a:t>26,8</a:t>
                      </a:r>
                    </a:p>
                  </a:txBody>
                  <a:tcPr/>
                </a:tc>
                <a:tc>
                  <a:txBody>
                    <a:bodyPr/>
                    <a:lstStyle/>
                    <a:p>
                      <a:pPr algn="ctr"/>
                      <a:r>
                        <a:rPr lang="fr-FR" dirty="0"/>
                        <a:t>64</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1,2</a:t>
                      </a:r>
                    </a:p>
                  </a:txBody>
                  <a:tcPr/>
                </a:tc>
                <a:tc>
                  <a:txBody>
                    <a:bodyPr/>
                    <a:lstStyle/>
                    <a:p>
                      <a:pPr algn="ctr"/>
                      <a:r>
                        <a:rPr lang="fr-FR" b="1" dirty="0">
                          <a:solidFill>
                            <a:srgbClr val="FF0000"/>
                          </a:solidFill>
                        </a:rPr>
                        <a:t>7,9</a:t>
                      </a:r>
                    </a:p>
                  </a:txBody>
                  <a:tcPr/>
                </a:tc>
                <a:tc>
                  <a:txBody>
                    <a:bodyPr/>
                    <a:lstStyle/>
                    <a:p>
                      <a:pPr algn="ctr"/>
                      <a:r>
                        <a:rPr lang="fr-FR" dirty="0"/>
                        <a:t>66</a:t>
                      </a:r>
                    </a:p>
                  </a:txBody>
                  <a:tcPr/>
                </a:tc>
                <a:extLst>
                  <a:ext uri="{0D108BD9-81ED-4DB2-BD59-A6C34878D82A}">
                    <a16:rowId xmlns:a16="http://schemas.microsoft.com/office/drawing/2014/main" val="1407862843"/>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1" dirty="0">
                          <a:solidFill>
                            <a:srgbClr val="FF0000"/>
                          </a:solidFill>
                        </a:rPr>
                        <a:t>6,0</a:t>
                      </a:r>
                    </a:p>
                  </a:txBody>
                  <a:tcPr/>
                </a:tc>
                <a:tc>
                  <a:txBody>
                    <a:bodyPr/>
                    <a:lstStyle/>
                    <a:p>
                      <a:pPr algn="ctr"/>
                      <a:r>
                        <a:rPr lang="fr-FR" dirty="0"/>
                        <a:t>64</a:t>
                      </a:r>
                    </a:p>
                  </a:txBody>
                  <a:tcPr/>
                </a:tc>
                <a:extLst>
                  <a:ext uri="{0D108BD9-81ED-4DB2-BD59-A6C34878D82A}">
                    <a16:rowId xmlns:a16="http://schemas.microsoft.com/office/drawing/2014/main" val="2647892947"/>
                  </a:ext>
                </a:extLst>
              </a:tr>
              <a:tr h="370840">
                <a:tc>
                  <a:txBody>
                    <a:bodyPr/>
                    <a:lstStyle/>
                    <a:p>
                      <a:r>
                        <a:rPr lang="fr-FR" dirty="0"/>
                        <a:t>Radial G</a:t>
                      </a:r>
                    </a:p>
                  </a:txBody>
                  <a:tcPr/>
                </a:tc>
                <a:tc>
                  <a:txBody>
                    <a:bodyPr/>
                    <a:lstStyle/>
                    <a:p>
                      <a:pPr algn="ctr"/>
                      <a:r>
                        <a:rPr lang="fr-FR" dirty="0"/>
                        <a:t>AB/Poignet</a:t>
                      </a:r>
                    </a:p>
                  </a:txBody>
                  <a:tcPr/>
                </a:tc>
                <a:tc>
                  <a:txBody>
                    <a:bodyPr/>
                    <a:lstStyle/>
                    <a:p>
                      <a:pPr algn="ctr"/>
                      <a:r>
                        <a:rPr lang="fr-FR" dirty="0"/>
                        <a:t>1,3</a:t>
                      </a:r>
                    </a:p>
                  </a:txBody>
                  <a:tcPr/>
                </a:tc>
                <a:tc>
                  <a:txBody>
                    <a:bodyPr/>
                    <a:lstStyle/>
                    <a:p>
                      <a:pPr algn="ctr"/>
                      <a:r>
                        <a:rPr lang="fr-FR" b="0" dirty="0">
                          <a:solidFill>
                            <a:schemeClr val="tx1"/>
                          </a:solidFill>
                        </a:rPr>
                        <a:t>30,8</a:t>
                      </a:r>
                    </a:p>
                  </a:txBody>
                  <a:tcPr/>
                </a:tc>
                <a:tc>
                  <a:txBody>
                    <a:bodyPr/>
                    <a:lstStyle/>
                    <a:p>
                      <a:pPr algn="ctr"/>
                      <a:r>
                        <a:rPr lang="fr-FR" dirty="0"/>
                        <a:t>64</a:t>
                      </a:r>
                    </a:p>
                  </a:txBody>
                  <a:tcPr/>
                </a:tc>
                <a:extLst>
                  <a:ext uri="{0D108BD9-81ED-4DB2-BD59-A6C34878D82A}">
                    <a16:rowId xmlns:a16="http://schemas.microsoft.com/office/drawing/2014/main" val="2047630976"/>
                  </a:ext>
                </a:extLst>
              </a:tr>
              <a:tr h="370840">
                <a:tc>
                  <a:txBody>
                    <a:bodyPr/>
                    <a:lstStyle/>
                    <a:p>
                      <a:r>
                        <a:rPr lang="fr-FR" dirty="0"/>
                        <a:t>Radial Dr</a:t>
                      </a:r>
                    </a:p>
                  </a:txBody>
                  <a:tcPr/>
                </a:tc>
                <a:tc>
                  <a:txBody>
                    <a:bodyPr/>
                    <a:lstStyle/>
                    <a:p>
                      <a:pPr algn="ct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28,3</a:t>
                      </a:r>
                    </a:p>
                  </a:txBody>
                  <a:tcPr/>
                </a:tc>
                <a:tc>
                  <a:txBody>
                    <a:bodyPr/>
                    <a:lstStyle/>
                    <a:p>
                      <a:pPr algn="ctr"/>
                      <a:r>
                        <a:rPr lang="fr-FR" dirty="0"/>
                        <a:t>66</a:t>
                      </a:r>
                    </a:p>
                  </a:txBody>
                  <a:tcPr/>
                </a:tc>
                <a:extLst>
                  <a:ext uri="{0D108BD9-81ED-4DB2-BD59-A6C34878D82A}">
                    <a16:rowId xmlns:a16="http://schemas.microsoft.com/office/drawing/2014/main" val="2550166905"/>
                  </a:ext>
                </a:extLst>
              </a:tr>
              <a:tr h="370840">
                <a:tc>
                  <a:txBody>
                    <a:bodyPr/>
                    <a:lstStyle/>
                    <a:p>
                      <a:r>
                        <a:rPr lang="fr-FR" dirty="0"/>
                        <a:t>CABM G</a:t>
                      </a:r>
                    </a:p>
                  </a:txBody>
                  <a:tcPr/>
                </a:tc>
                <a:tc>
                  <a:txBody>
                    <a:bodyPr/>
                    <a:lstStyle/>
                    <a:p>
                      <a:pPr algn="ctr"/>
                      <a:r>
                        <a:rPr lang="fr-FR" dirty="0"/>
                        <a:t>Coude</a:t>
                      </a:r>
                    </a:p>
                  </a:txBody>
                  <a:tcPr/>
                </a:tc>
                <a:tc>
                  <a:txBody>
                    <a:bodyPr/>
                    <a:lstStyle/>
                    <a:p>
                      <a:pPr algn="ctr"/>
                      <a:r>
                        <a:rPr lang="fr-FR" dirty="0"/>
                        <a:t>1,2</a:t>
                      </a:r>
                    </a:p>
                  </a:txBody>
                  <a:tcPr/>
                </a:tc>
                <a:tc>
                  <a:txBody>
                    <a:bodyPr/>
                    <a:lstStyle/>
                    <a:p>
                      <a:pPr algn="ctr"/>
                      <a:r>
                        <a:rPr lang="fr-FR" b="0" dirty="0">
                          <a:solidFill>
                            <a:schemeClr val="tx1"/>
                          </a:solidFill>
                        </a:rPr>
                        <a:t>18,0</a:t>
                      </a:r>
                    </a:p>
                  </a:txBody>
                  <a:tcPr/>
                </a:tc>
                <a:tc>
                  <a:txBody>
                    <a:bodyPr/>
                    <a:lstStyle/>
                    <a:p>
                      <a:pPr algn="ctr"/>
                      <a:r>
                        <a:rPr lang="fr-FR" dirty="0"/>
                        <a:t>68</a:t>
                      </a:r>
                    </a:p>
                  </a:txBody>
                  <a:tcPr/>
                </a:tc>
                <a:extLst>
                  <a:ext uri="{0D108BD9-81ED-4DB2-BD59-A6C34878D82A}">
                    <a16:rowId xmlns:a16="http://schemas.microsoft.com/office/drawing/2014/main" val="2161934104"/>
                  </a:ext>
                </a:extLst>
              </a:tr>
              <a:tr h="370840">
                <a:tc>
                  <a:txBody>
                    <a:bodyPr/>
                    <a:lstStyle/>
                    <a:p>
                      <a:r>
                        <a:rPr lang="fr-FR" dirty="0"/>
                        <a:t>CABM Dr</a:t>
                      </a:r>
                    </a:p>
                  </a:txBody>
                  <a:tcPr/>
                </a:tc>
                <a:tc>
                  <a:txBody>
                    <a:bodyPr/>
                    <a:lstStyle/>
                    <a:p>
                      <a:pPr algn="ctr"/>
                      <a:r>
                        <a:rPr lang="fr-FR" dirty="0"/>
                        <a:t>Coude</a:t>
                      </a:r>
                    </a:p>
                  </a:txBody>
                  <a:tcPr/>
                </a:tc>
                <a:tc>
                  <a:txBody>
                    <a:bodyPr/>
                    <a:lstStyle/>
                    <a:p>
                      <a:pPr algn="ctr"/>
                      <a:r>
                        <a:rPr lang="fr-FR" dirty="0"/>
                        <a:t>1,1</a:t>
                      </a:r>
                    </a:p>
                  </a:txBody>
                  <a:tcPr/>
                </a:tc>
                <a:tc>
                  <a:txBody>
                    <a:bodyPr/>
                    <a:lstStyle/>
                    <a:p>
                      <a:pPr algn="ctr"/>
                      <a:r>
                        <a:rPr lang="fr-FR" b="0" dirty="0">
                          <a:solidFill>
                            <a:schemeClr val="tx1"/>
                          </a:solidFill>
                        </a:rPr>
                        <a:t>20,6</a:t>
                      </a:r>
                    </a:p>
                  </a:txBody>
                  <a:tcPr/>
                </a:tc>
                <a:tc>
                  <a:txBody>
                    <a:bodyPr/>
                    <a:lstStyle/>
                    <a:p>
                      <a:pPr algn="ctr"/>
                      <a:r>
                        <a:rPr lang="fr-FR" dirty="0"/>
                        <a:t>70</a:t>
                      </a:r>
                    </a:p>
                  </a:txBody>
                  <a:tcPr/>
                </a:tc>
                <a:extLst>
                  <a:ext uri="{0D108BD9-81ED-4DB2-BD59-A6C34878D82A}">
                    <a16:rowId xmlns:a16="http://schemas.microsoft.com/office/drawing/2014/main" val="2146955380"/>
                  </a:ext>
                </a:extLst>
              </a:tr>
            </a:tbl>
          </a:graphicData>
        </a:graphic>
      </p:graphicFrame>
      <p:sp>
        <p:nvSpPr>
          <p:cNvPr id="3" name="ZoneTexte 2">
            <a:extLst>
              <a:ext uri="{FF2B5EF4-FFF2-40B4-BE49-F238E27FC236}">
                <a16:creationId xmlns:a16="http://schemas.microsoft.com/office/drawing/2014/main" id="{149F94B7-D448-60FF-61B6-88F960DE7BFF}"/>
              </a:ext>
            </a:extLst>
          </p:cNvPr>
          <p:cNvSpPr txBox="1"/>
          <p:nvPr/>
        </p:nvSpPr>
        <p:spPr>
          <a:xfrm>
            <a:off x="9058746" y="5680595"/>
            <a:ext cx="3357656" cy="461665"/>
          </a:xfrm>
          <a:prstGeom prst="rect">
            <a:avLst/>
          </a:prstGeom>
          <a:noFill/>
        </p:spPr>
        <p:txBody>
          <a:bodyPr wrap="square">
            <a:spAutoFit/>
          </a:bodyPr>
          <a:lstStyle/>
          <a:p>
            <a:r>
              <a:rPr lang="fr-FR" sz="2400" b="1" dirty="0">
                <a:solidFill>
                  <a:srgbClr val="FFFF00"/>
                </a:solidFill>
              </a:rPr>
              <a:t>Que faire de plus ?</a:t>
            </a:r>
          </a:p>
        </p:txBody>
      </p:sp>
      <p:sp>
        <p:nvSpPr>
          <p:cNvPr id="4" name="ZoneTexte 3">
            <a:extLst>
              <a:ext uri="{FF2B5EF4-FFF2-40B4-BE49-F238E27FC236}">
                <a16:creationId xmlns:a16="http://schemas.microsoft.com/office/drawing/2014/main" id="{08374F15-6B5E-B4C0-F0B5-41D5AE770DDE}"/>
              </a:ext>
            </a:extLst>
          </p:cNvPr>
          <p:cNvSpPr txBox="1"/>
          <p:nvPr/>
        </p:nvSpPr>
        <p:spPr>
          <a:xfrm>
            <a:off x="218292" y="4341768"/>
            <a:ext cx="5496708" cy="1569660"/>
          </a:xfrm>
          <a:prstGeom prst="rect">
            <a:avLst/>
          </a:prstGeom>
          <a:noFill/>
        </p:spPr>
        <p:txBody>
          <a:bodyPr wrap="square">
            <a:spAutoFit/>
          </a:bodyPr>
          <a:lstStyle/>
          <a:p>
            <a:pPr marL="342900" indent="-342900">
              <a:buFont typeface="Arial" panose="020B0604020202020204" pitchFamily="34" charset="0"/>
              <a:buChar char="•"/>
            </a:pPr>
            <a:r>
              <a:rPr lang="fr-FR" sz="2400" b="1" dirty="0">
                <a:solidFill>
                  <a:srgbClr val="FFFF00"/>
                </a:solidFill>
              </a:rPr>
              <a:t>VCM ulnaire au coude &gt; 50 m/s</a:t>
            </a:r>
          </a:p>
          <a:p>
            <a:pPr marL="342900" indent="-342900">
              <a:buFont typeface="Arial" panose="020B0604020202020204" pitchFamily="34" charset="0"/>
              <a:buChar char="•"/>
            </a:pPr>
            <a:r>
              <a:rPr lang="fr-FR" sz="2400" b="1" dirty="0">
                <a:solidFill>
                  <a:srgbClr val="FFFF00"/>
                </a:solidFill>
              </a:rPr>
              <a:t>Différence de VCM AB/Coude &lt; 15 m/s</a:t>
            </a:r>
          </a:p>
          <a:p>
            <a:pPr marL="342900" indent="-342900">
              <a:buFont typeface="Arial" panose="020B0604020202020204" pitchFamily="34" charset="0"/>
              <a:buChar char="•"/>
            </a:pPr>
            <a:r>
              <a:rPr lang="fr-FR" sz="2400" b="1" dirty="0">
                <a:solidFill>
                  <a:srgbClr val="FFFF00"/>
                </a:solidFill>
              </a:rPr>
              <a:t>Différence F-M ulnaire/médian &lt; 2 ms</a:t>
            </a:r>
          </a:p>
          <a:p>
            <a:pPr marL="342900" indent="-342900">
              <a:buFont typeface="Arial" panose="020B0604020202020204" pitchFamily="34" charset="0"/>
              <a:buChar char="•"/>
            </a:pPr>
            <a:r>
              <a:rPr lang="fr-FR" sz="2400" b="1" dirty="0" err="1">
                <a:solidFill>
                  <a:srgbClr val="FFFF00"/>
                </a:solidFill>
              </a:rPr>
              <a:t>Amp</a:t>
            </a:r>
            <a:r>
              <a:rPr lang="fr-FR" sz="2400" b="1" dirty="0">
                <a:solidFill>
                  <a:srgbClr val="FFFF00"/>
                </a:solidFill>
              </a:rPr>
              <a:t> ulnaire (paume/poignet) &gt; 10 </a:t>
            </a:r>
            <a:r>
              <a:rPr lang="fr-FR" sz="2400" b="1" dirty="0" err="1">
                <a:solidFill>
                  <a:srgbClr val="FFFF00"/>
                </a:solidFill>
              </a:rPr>
              <a:t>μV</a:t>
            </a:r>
            <a:r>
              <a:rPr lang="fr-FR" sz="2400" b="1" dirty="0">
                <a:solidFill>
                  <a:srgbClr val="FFFF00"/>
                </a:solidFill>
              </a:rPr>
              <a:t> </a:t>
            </a:r>
          </a:p>
        </p:txBody>
      </p:sp>
    </p:spTree>
    <p:extLst>
      <p:ext uri="{BB962C8B-B14F-4D97-AF65-F5344CB8AC3E}">
        <p14:creationId xmlns:p14="http://schemas.microsoft.com/office/powerpoint/2010/main" val="3599921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A852EF3-4922-93BA-40B3-39F4C623A82F}"/>
              </a:ext>
            </a:extLst>
          </p:cNvPr>
          <p:cNvPicPr>
            <a:picLocks noChangeAspect="1"/>
          </p:cNvPicPr>
          <p:nvPr/>
        </p:nvPicPr>
        <p:blipFill>
          <a:blip r:embed="rId3"/>
          <a:stretch>
            <a:fillRect/>
          </a:stretch>
        </p:blipFill>
        <p:spPr>
          <a:xfrm>
            <a:off x="2650434" y="650848"/>
            <a:ext cx="7149547" cy="3794499"/>
          </a:xfrm>
          <a:prstGeom prst="rect">
            <a:avLst/>
          </a:prstGeom>
        </p:spPr>
      </p:pic>
      <p:sp>
        <p:nvSpPr>
          <p:cNvPr id="6" name="ZoneTexte 5">
            <a:extLst>
              <a:ext uri="{FF2B5EF4-FFF2-40B4-BE49-F238E27FC236}">
                <a16:creationId xmlns:a16="http://schemas.microsoft.com/office/drawing/2014/main" id="{77C532E0-EF63-0441-D818-7FBA1AB63401}"/>
              </a:ext>
            </a:extLst>
          </p:cNvPr>
          <p:cNvSpPr txBox="1"/>
          <p:nvPr/>
        </p:nvSpPr>
        <p:spPr>
          <a:xfrm>
            <a:off x="1945582" y="97811"/>
            <a:ext cx="8997399" cy="523220"/>
          </a:xfrm>
          <a:prstGeom prst="rect">
            <a:avLst/>
          </a:prstGeom>
          <a:noFill/>
        </p:spPr>
        <p:txBody>
          <a:bodyPr wrap="square">
            <a:spAutoFit/>
          </a:bodyPr>
          <a:lstStyle/>
          <a:p>
            <a:r>
              <a:rPr lang="fr-FR" sz="2400" b="1" dirty="0">
                <a:solidFill>
                  <a:srgbClr val="FFFF00"/>
                </a:solidFill>
              </a:rPr>
              <a:t>Med-</a:t>
            </a:r>
            <a:r>
              <a:rPr lang="fr-FR" sz="2400" b="1" dirty="0" err="1">
                <a:solidFill>
                  <a:srgbClr val="FFFF00"/>
                </a:solidFill>
              </a:rPr>
              <a:t>Uln</a:t>
            </a:r>
            <a:r>
              <a:rPr lang="fr-FR" sz="2800" b="1" dirty="0">
                <a:solidFill>
                  <a:srgbClr val="FFFF00"/>
                </a:solidFill>
              </a:rPr>
              <a:t> mixte : stimulation poignet – détection au bras</a:t>
            </a:r>
          </a:p>
        </p:txBody>
      </p:sp>
      <p:pic>
        <p:nvPicPr>
          <p:cNvPr id="8" name="Image 7">
            <a:extLst>
              <a:ext uri="{FF2B5EF4-FFF2-40B4-BE49-F238E27FC236}">
                <a16:creationId xmlns:a16="http://schemas.microsoft.com/office/drawing/2014/main" id="{D753D903-BF4A-F804-20A6-69A3B544E996}"/>
              </a:ext>
            </a:extLst>
          </p:cNvPr>
          <p:cNvPicPr>
            <a:picLocks noChangeAspect="1"/>
          </p:cNvPicPr>
          <p:nvPr/>
        </p:nvPicPr>
        <p:blipFill>
          <a:blip r:embed="rId4"/>
          <a:stretch>
            <a:fillRect/>
          </a:stretch>
        </p:blipFill>
        <p:spPr>
          <a:xfrm>
            <a:off x="2650434" y="4583641"/>
            <a:ext cx="7149547" cy="2095454"/>
          </a:xfrm>
          <a:prstGeom prst="rect">
            <a:avLst/>
          </a:prstGeom>
        </p:spPr>
      </p:pic>
      <p:sp>
        <p:nvSpPr>
          <p:cNvPr id="10" name="ZoneTexte 9">
            <a:extLst>
              <a:ext uri="{FF2B5EF4-FFF2-40B4-BE49-F238E27FC236}">
                <a16:creationId xmlns:a16="http://schemas.microsoft.com/office/drawing/2014/main" id="{88F96BDE-D1C6-10EC-BA9E-CDBF826940AA}"/>
              </a:ext>
            </a:extLst>
          </p:cNvPr>
          <p:cNvSpPr txBox="1"/>
          <p:nvPr/>
        </p:nvSpPr>
        <p:spPr>
          <a:xfrm>
            <a:off x="122582" y="2228671"/>
            <a:ext cx="2216426" cy="1200329"/>
          </a:xfrm>
          <a:prstGeom prst="rect">
            <a:avLst/>
          </a:prstGeom>
          <a:noFill/>
        </p:spPr>
        <p:txBody>
          <a:bodyPr wrap="square">
            <a:spAutoFit/>
          </a:bodyPr>
          <a:lstStyle/>
          <a:p>
            <a:r>
              <a:rPr lang="fr-FR" sz="2400" b="1" dirty="0">
                <a:solidFill>
                  <a:srgbClr val="FFFF00"/>
                </a:solidFill>
              </a:rPr>
              <a:t>Différence </a:t>
            </a:r>
          </a:p>
          <a:p>
            <a:r>
              <a:rPr lang="fr-FR" sz="2400" b="1" dirty="0">
                <a:solidFill>
                  <a:srgbClr val="FFFF00"/>
                </a:solidFill>
              </a:rPr>
              <a:t>Médian/ulnaire</a:t>
            </a:r>
          </a:p>
          <a:p>
            <a:r>
              <a:rPr lang="fr-FR" sz="2400" b="1" dirty="0">
                <a:solidFill>
                  <a:srgbClr val="FFFF00"/>
                </a:solidFill>
              </a:rPr>
              <a:t>&lt; 0,7 ms</a:t>
            </a:r>
          </a:p>
        </p:txBody>
      </p:sp>
      <p:sp>
        <p:nvSpPr>
          <p:cNvPr id="11" name="ZoneTexte 10">
            <a:extLst>
              <a:ext uri="{FF2B5EF4-FFF2-40B4-BE49-F238E27FC236}">
                <a16:creationId xmlns:a16="http://schemas.microsoft.com/office/drawing/2014/main" id="{F7FDA83D-F13D-2AC0-4439-7FF9B05A7707}"/>
              </a:ext>
            </a:extLst>
          </p:cNvPr>
          <p:cNvSpPr txBox="1"/>
          <p:nvPr/>
        </p:nvSpPr>
        <p:spPr>
          <a:xfrm>
            <a:off x="6444281" y="4583641"/>
            <a:ext cx="1970219" cy="369332"/>
          </a:xfrm>
          <a:prstGeom prst="rect">
            <a:avLst/>
          </a:prstGeom>
          <a:noFill/>
        </p:spPr>
        <p:txBody>
          <a:bodyPr wrap="none" rtlCol="0">
            <a:spAutoFit/>
          </a:bodyPr>
          <a:lstStyle/>
          <a:p>
            <a:r>
              <a:rPr lang="fr-FR" b="1" dirty="0">
                <a:solidFill>
                  <a:srgbClr val="FF0000"/>
                </a:solidFill>
              </a:rPr>
              <a:t>Différence : 1,1 ms</a:t>
            </a:r>
          </a:p>
        </p:txBody>
      </p:sp>
      <p:sp>
        <p:nvSpPr>
          <p:cNvPr id="12" name="ZoneTexte 11">
            <a:extLst>
              <a:ext uri="{FF2B5EF4-FFF2-40B4-BE49-F238E27FC236}">
                <a16:creationId xmlns:a16="http://schemas.microsoft.com/office/drawing/2014/main" id="{E1E2FA03-54EE-2596-E606-E3D9E1BA62D2}"/>
              </a:ext>
            </a:extLst>
          </p:cNvPr>
          <p:cNvSpPr txBox="1"/>
          <p:nvPr/>
        </p:nvSpPr>
        <p:spPr>
          <a:xfrm>
            <a:off x="6444281" y="5837820"/>
            <a:ext cx="1970219" cy="369332"/>
          </a:xfrm>
          <a:prstGeom prst="rect">
            <a:avLst/>
          </a:prstGeom>
          <a:noFill/>
        </p:spPr>
        <p:txBody>
          <a:bodyPr wrap="none" rtlCol="0">
            <a:spAutoFit/>
          </a:bodyPr>
          <a:lstStyle/>
          <a:p>
            <a:r>
              <a:rPr lang="fr-FR" b="1" dirty="0">
                <a:solidFill>
                  <a:srgbClr val="FF0000"/>
                </a:solidFill>
              </a:rPr>
              <a:t>Différence : 1,9 ms</a:t>
            </a:r>
          </a:p>
        </p:txBody>
      </p:sp>
      <p:pic>
        <p:nvPicPr>
          <p:cNvPr id="2" name="Image 1">
            <a:extLst>
              <a:ext uri="{FF2B5EF4-FFF2-40B4-BE49-F238E27FC236}">
                <a16:creationId xmlns:a16="http://schemas.microsoft.com/office/drawing/2014/main" id="{81A9E6C4-95FB-C91B-F088-3591767F057B}"/>
              </a:ext>
            </a:extLst>
          </p:cNvPr>
          <p:cNvPicPr>
            <a:picLocks noChangeAspect="1"/>
          </p:cNvPicPr>
          <p:nvPr/>
        </p:nvPicPr>
        <p:blipFill>
          <a:blip r:embed="rId5"/>
          <a:stretch>
            <a:fillRect/>
          </a:stretch>
        </p:blipFill>
        <p:spPr>
          <a:xfrm>
            <a:off x="2650434" y="1951699"/>
            <a:ext cx="7149547" cy="2375593"/>
          </a:xfrm>
          <a:prstGeom prst="rect">
            <a:avLst/>
          </a:prstGeom>
        </p:spPr>
      </p:pic>
    </p:spTree>
    <p:extLst>
      <p:ext uri="{BB962C8B-B14F-4D97-AF65-F5344CB8AC3E}">
        <p14:creationId xmlns:p14="http://schemas.microsoft.com/office/powerpoint/2010/main" val="2850585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7C532E0-EF63-0441-D818-7FBA1AB63401}"/>
              </a:ext>
            </a:extLst>
          </p:cNvPr>
          <p:cNvSpPr txBox="1"/>
          <p:nvPr/>
        </p:nvSpPr>
        <p:spPr>
          <a:xfrm>
            <a:off x="3111754" y="254990"/>
            <a:ext cx="5968490" cy="461665"/>
          </a:xfrm>
          <a:prstGeom prst="rect">
            <a:avLst/>
          </a:prstGeom>
          <a:noFill/>
        </p:spPr>
        <p:txBody>
          <a:bodyPr wrap="square">
            <a:spAutoFit/>
          </a:bodyPr>
          <a:lstStyle/>
          <a:p>
            <a:r>
              <a:rPr lang="fr-FR" sz="2400" b="1" dirty="0">
                <a:solidFill>
                  <a:srgbClr val="FFFF00"/>
                </a:solidFill>
              </a:rPr>
              <a:t>Stimulation étagée au coude tous les 25 mm</a:t>
            </a:r>
            <a:endParaRPr lang="fr-FR" sz="2800" b="1" dirty="0">
              <a:solidFill>
                <a:srgbClr val="FFFF00"/>
              </a:solidFill>
            </a:endParaRPr>
          </a:p>
        </p:txBody>
      </p:sp>
      <p:pic>
        <p:nvPicPr>
          <p:cNvPr id="3" name="Image 2">
            <a:extLst>
              <a:ext uri="{FF2B5EF4-FFF2-40B4-BE49-F238E27FC236}">
                <a16:creationId xmlns:a16="http://schemas.microsoft.com/office/drawing/2014/main" id="{6B92EF10-D63A-AC94-F8D9-E2515BC6D51F}"/>
              </a:ext>
            </a:extLst>
          </p:cNvPr>
          <p:cNvPicPr>
            <a:picLocks noChangeAspect="1"/>
          </p:cNvPicPr>
          <p:nvPr/>
        </p:nvPicPr>
        <p:blipFill>
          <a:blip r:embed="rId3"/>
          <a:stretch>
            <a:fillRect/>
          </a:stretch>
        </p:blipFill>
        <p:spPr>
          <a:xfrm>
            <a:off x="2823195" y="937605"/>
            <a:ext cx="6545609" cy="5547126"/>
          </a:xfrm>
          <a:prstGeom prst="rect">
            <a:avLst/>
          </a:prstGeom>
        </p:spPr>
      </p:pic>
      <p:sp>
        <p:nvSpPr>
          <p:cNvPr id="4" name="ZoneTexte 3">
            <a:extLst>
              <a:ext uri="{FF2B5EF4-FFF2-40B4-BE49-F238E27FC236}">
                <a16:creationId xmlns:a16="http://schemas.microsoft.com/office/drawing/2014/main" id="{BAA09D19-5182-AE55-197B-5BB51A316989}"/>
              </a:ext>
            </a:extLst>
          </p:cNvPr>
          <p:cNvSpPr txBox="1"/>
          <p:nvPr/>
        </p:nvSpPr>
        <p:spPr>
          <a:xfrm>
            <a:off x="3647661" y="3806687"/>
            <a:ext cx="1062855" cy="461665"/>
          </a:xfrm>
          <a:prstGeom prst="rect">
            <a:avLst/>
          </a:prstGeom>
          <a:noFill/>
        </p:spPr>
        <p:txBody>
          <a:bodyPr wrap="none" rtlCol="0">
            <a:spAutoFit/>
          </a:bodyPr>
          <a:lstStyle/>
          <a:p>
            <a:r>
              <a:rPr lang="fr-FR" sz="2400" b="1" dirty="0">
                <a:solidFill>
                  <a:srgbClr val="FF0000"/>
                </a:solidFill>
              </a:rPr>
              <a:t>18 m/s</a:t>
            </a:r>
          </a:p>
        </p:txBody>
      </p:sp>
      <p:sp>
        <p:nvSpPr>
          <p:cNvPr id="5" name="ZoneTexte 4">
            <a:extLst>
              <a:ext uri="{FF2B5EF4-FFF2-40B4-BE49-F238E27FC236}">
                <a16:creationId xmlns:a16="http://schemas.microsoft.com/office/drawing/2014/main" id="{4B12012C-699A-15F9-ED33-AC2904C49952}"/>
              </a:ext>
            </a:extLst>
          </p:cNvPr>
          <p:cNvSpPr txBox="1"/>
          <p:nvPr/>
        </p:nvSpPr>
        <p:spPr>
          <a:xfrm>
            <a:off x="0" y="2228671"/>
            <a:ext cx="2939117" cy="1200329"/>
          </a:xfrm>
          <a:prstGeom prst="rect">
            <a:avLst/>
          </a:prstGeom>
          <a:noFill/>
        </p:spPr>
        <p:txBody>
          <a:bodyPr wrap="square">
            <a:spAutoFit/>
          </a:bodyPr>
          <a:lstStyle/>
          <a:p>
            <a:r>
              <a:rPr lang="fr-FR" sz="2400" b="1" dirty="0">
                <a:solidFill>
                  <a:srgbClr val="FFFF00"/>
                </a:solidFill>
              </a:rPr>
              <a:t>VCM entre </a:t>
            </a:r>
            <a:br>
              <a:rPr lang="fr-FR" sz="2400" b="1" dirty="0">
                <a:solidFill>
                  <a:srgbClr val="FFFF00"/>
                </a:solidFill>
              </a:rPr>
            </a:br>
            <a:r>
              <a:rPr lang="fr-FR" sz="2400" b="1" dirty="0">
                <a:solidFill>
                  <a:srgbClr val="FFFF00"/>
                </a:solidFill>
              </a:rPr>
              <a:t>2 sites de stimulation</a:t>
            </a:r>
          </a:p>
          <a:p>
            <a:r>
              <a:rPr lang="fr-FR" sz="2400" b="1" dirty="0">
                <a:solidFill>
                  <a:srgbClr val="FFFF00"/>
                </a:solidFill>
              </a:rPr>
              <a:t>&gt; 31 m/s </a:t>
            </a:r>
          </a:p>
        </p:txBody>
      </p:sp>
    </p:spTree>
    <p:extLst>
      <p:ext uri="{BB962C8B-B14F-4D97-AF65-F5344CB8AC3E}">
        <p14:creationId xmlns:p14="http://schemas.microsoft.com/office/powerpoint/2010/main" val="1036571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7C532E0-EF63-0441-D818-7FBA1AB63401}"/>
              </a:ext>
            </a:extLst>
          </p:cNvPr>
          <p:cNvSpPr txBox="1"/>
          <p:nvPr/>
        </p:nvSpPr>
        <p:spPr>
          <a:xfrm>
            <a:off x="4996276" y="333711"/>
            <a:ext cx="2199448" cy="461665"/>
          </a:xfrm>
          <a:prstGeom prst="rect">
            <a:avLst/>
          </a:prstGeom>
          <a:noFill/>
        </p:spPr>
        <p:txBody>
          <a:bodyPr wrap="square">
            <a:spAutoFit/>
          </a:bodyPr>
          <a:lstStyle/>
          <a:p>
            <a:r>
              <a:rPr lang="fr-FR" sz="2400" b="1" dirty="0">
                <a:solidFill>
                  <a:srgbClr val="FFFF00"/>
                </a:solidFill>
              </a:rPr>
              <a:t>LDM sur le FUC</a:t>
            </a:r>
            <a:endParaRPr lang="fr-FR" sz="2800" b="1" dirty="0">
              <a:solidFill>
                <a:srgbClr val="FFFF00"/>
              </a:solidFill>
            </a:endParaRPr>
          </a:p>
        </p:txBody>
      </p:sp>
      <p:graphicFrame>
        <p:nvGraphicFramePr>
          <p:cNvPr id="4" name="Tableau 3">
            <a:extLst>
              <a:ext uri="{FF2B5EF4-FFF2-40B4-BE49-F238E27FC236}">
                <a16:creationId xmlns:a16="http://schemas.microsoft.com/office/drawing/2014/main" id="{9884A44C-F5E4-3858-2982-4F5204F4C158}"/>
              </a:ext>
            </a:extLst>
          </p:cNvPr>
          <p:cNvGraphicFramePr>
            <a:graphicFrameLocks noGrp="1"/>
          </p:cNvGraphicFramePr>
          <p:nvPr>
            <p:extLst>
              <p:ext uri="{D42A27DB-BD31-4B8C-83A1-F6EECF244321}">
                <p14:modId xmlns:p14="http://schemas.microsoft.com/office/powerpoint/2010/main" val="1742876882"/>
              </p:ext>
            </p:extLst>
          </p:nvPr>
        </p:nvGraphicFramePr>
        <p:xfrm>
          <a:off x="454903" y="1234440"/>
          <a:ext cx="11282193" cy="4389120"/>
        </p:xfrm>
        <a:graphic>
          <a:graphicData uri="http://schemas.openxmlformats.org/drawingml/2006/table">
            <a:tbl>
              <a:tblPr firstRow="1" firstCol="1" bandRow="1">
                <a:tableStyleId>{5C22544A-7EE6-4342-B048-85BDC9FD1C3A}</a:tableStyleId>
              </a:tblPr>
              <a:tblGrid>
                <a:gridCol w="1970633">
                  <a:extLst>
                    <a:ext uri="{9D8B030D-6E8A-4147-A177-3AD203B41FA5}">
                      <a16:colId xmlns:a16="http://schemas.microsoft.com/office/drawing/2014/main" val="4125409377"/>
                    </a:ext>
                  </a:extLst>
                </a:gridCol>
                <a:gridCol w="9311560">
                  <a:extLst>
                    <a:ext uri="{9D8B030D-6E8A-4147-A177-3AD203B41FA5}">
                      <a16:colId xmlns:a16="http://schemas.microsoft.com/office/drawing/2014/main" val="3804500549"/>
                    </a:ext>
                  </a:extLst>
                </a:gridCol>
              </a:tblGrid>
              <a:tr h="289063">
                <a:tc>
                  <a:txBody>
                    <a:bodyPr/>
                    <a:lstStyle/>
                    <a:p>
                      <a:r>
                        <a:rPr lang="fr-FR" sz="2400">
                          <a:effectLst/>
                        </a:rPr>
                        <a:t>Réglages</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985"/>
                      <a:r>
                        <a:rPr lang="nl-BE" sz="2400">
                          <a:effectLst/>
                        </a:rPr>
                        <a:t>5 mV/D ; 5 ms/D ; 2 Hz – 5 KHz</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5882111"/>
                  </a:ext>
                </a:extLst>
              </a:tr>
              <a:tr h="289063">
                <a:tc>
                  <a:txBody>
                    <a:bodyPr/>
                    <a:lstStyle/>
                    <a:p>
                      <a:r>
                        <a:rPr lang="fr-FR" sz="2400">
                          <a:effectLst/>
                        </a:rPr>
                        <a:t>Anatomie</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985"/>
                      <a:r>
                        <a:rPr lang="fr-FR" sz="2400">
                          <a:effectLst/>
                        </a:rPr>
                        <a:t>&gt; C8 → TPI → TSAI → nerf ulnaire</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1393463"/>
                  </a:ext>
                </a:extLst>
              </a:tr>
              <a:tr h="1156252">
                <a:tc>
                  <a:txBody>
                    <a:bodyPr/>
                    <a:lstStyle/>
                    <a:p>
                      <a:r>
                        <a:rPr lang="fr-FR" sz="2400">
                          <a:effectLst/>
                        </a:rPr>
                        <a:t>Au préalable</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2400">
                          <a:effectLst/>
                        </a:rPr>
                        <a:t>Patient assis AB en supination, tracer 3 repères : </a:t>
                      </a:r>
                      <a:endParaRPr lang="fr-BE" sz="2400">
                        <a:effectLst/>
                      </a:endParaRPr>
                    </a:p>
                    <a:p>
                      <a:pPr marL="342900" lvl="0" indent="-342900">
                        <a:buFont typeface="+mj-lt"/>
                        <a:buAutoNum type="arabicPeriod"/>
                      </a:pPr>
                      <a:r>
                        <a:rPr lang="fr-FR" sz="2400">
                          <a:effectLst/>
                        </a:rPr>
                        <a:t>Epitrochlée</a:t>
                      </a:r>
                      <a:endParaRPr lang="fr-BE" sz="2400">
                        <a:effectLst/>
                      </a:endParaRPr>
                    </a:p>
                    <a:p>
                      <a:pPr marL="342900" lvl="0" indent="-342900">
                        <a:buFont typeface="+mj-lt"/>
                        <a:buAutoNum type="arabicPeriod"/>
                      </a:pPr>
                      <a:r>
                        <a:rPr lang="fr-FR" sz="2400">
                          <a:effectLst/>
                        </a:rPr>
                        <a:t>4 cm proximalement par rapport au 1</a:t>
                      </a:r>
                      <a:r>
                        <a:rPr lang="fr-FR" sz="2400" baseline="30000">
                          <a:effectLst/>
                        </a:rPr>
                        <a:t>er</a:t>
                      </a:r>
                      <a:r>
                        <a:rPr lang="fr-FR" sz="2400">
                          <a:effectLst/>
                        </a:rPr>
                        <a:t> repère</a:t>
                      </a:r>
                      <a:endParaRPr lang="fr-BE" sz="2400">
                        <a:effectLst/>
                      </a:endParaRPr>
                    </a:p>
                    <a:p>
                      <a:pPr marL="342900" lvl="0" indent="-342900">
                        <a:buFont typeface="+mj-lt"/>
                        <a:buAutoNum type="arabicPeriod"/>
                      </a:pPr>
                      <a:r>
                        <a:rPr lang="fr-FR" sz="2400">
                          <a:effectLst/>
                        </a:rPr>
                        <a:t>10 cm distalement par rapport au 1</a:t>
                      </a:r>
                      <a:r>
                        <a:rPr lang="fr-FR" sz="2400" baseline="30000">
                          <a:effectLst/>
                        </a:rPr>
                        <a:t>er</a:t>
                      </a:r>
                      <a:r>
                        <a:rPr lang="fr-FR" sz="2400">
                          <a:effectLst/>
                        </a:rPr>
                        <a:t> repère  </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7566130"/>
                  </a:ext>
                </a:extLst>
              </a:tr>
              <a:tr h="289063">
                <a:tc>
                  <a:txBody>
                    <a:bodyPr/>
                    <a:lstStyle/>
                    <a:p>
                      <a:r>
                        <a:rPr lang="fr-FR" sz="2400">
                          <a:effectLst/>
                        </a:rPr>
                        <a:t>Détection</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2400" dirty="0">
                          <a:effectLst/>
                        </a:rPr>
                        <a:t>Active (E1) à l’AB (troisième repère) ; référence (E2) sur la styloïde cubitale</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2358103"/>
                  </a:ext>
                </a:extLst>
              </a:tr>
              <a:tr h="289063">
                <a:tc>
                  <a:txBody>
                    <a:bodyPr/>
                    <a:lstStyle/>
                    <a:p>
                      <a:r>
                        <a:rPr lang="fr-FR" sz="2400">
                          <a:effectLst/>
                        </a:rPr>
                        <a:t>Stimulation</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2400">
                          <a:effectLst/>
                        </a:rPr>
                        <a:t>Bras (second repère)</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9814593"/>
                  </a:ext>
                </a:extLst>
              </a:tr>
              <a:tr h="867189">
                <a:tc>
                  <a:txBody>
                    <a:bodyPr/>
                    <a:lstStyle/>
                    <a:p>
                      <a:r>
                        <a:rPr lang="fr-FR" sz="2400">
                          <a:effectLst/>
                        </a:rPr>
                        <a:t>Normes</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buFont typeface="Symbol" pitchFamily="2" charset="2"/>
                        <a:buChar char=""/>
                      </a:pPr>
                      <a:r>
                        <a:rPr lang="fr-BE" sz="2400">
                          <a:effectLst/>
                        </a:rPr>
                        <a:t>LDM : &lt; 4,2 ms</a:t>
                      </a:r>
                    </a:p>
                    <a:p>
                      <a:pPr marL="342900" lvl="0" indent="-342900">
                        <a:buFont typeface="Symbol" pitchFamily="2" charset="2"/>
                        <a:buChar char=""/>
                      </a:pPr>
                      <a:r>
                        <a:rPr lang="fr-FR" sz="2400">
                          <a:effectLst/>
                        </a:rPr>
                        <a:t>Différence de LDM G/D &lt; 15%</a:t>
                      </a:r>
                      <a:endParaRPr lang="fr-BE" sz="2400">
                        <a:effectLst/>
                      </a:endParaRPr>
                    </a:p>
                    <a:p>
                      <a:pPr marL="342900" lvl="0" indent="-342900">
                        <a:buFont typeface="Symbol" pitchFamily="2" charset="2"/>
                        <a:buChar char=""/>
                      </a:pPr>
                      <a:r>
                        <a:rPr lang="fr-FR" sz="2400">
                          <a:effectLst/>
                        </a:rPr>
                        <a:t>Différence d’amplitude G/D &lt; 50%</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4493905"/>
                  </a:ext>
                </a:extLst>
              </a:tr>
              <a:tr h="289063">
                <a:tc>
                  <a:txBody>
                    <a:bodyPr/>
                    <a:lstStyle/>
                    <a:p>
                      <a:r>
                        <a:rPr lang="fr-FR" sz="2400">
                          <a:effectLst/>
                        </a:rPr>
                        <a:t>Remarques</a:t>
                      </a:r>
                      <a:endParaRPr lang="fr-B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2400" dirty="0">
                          <a:effectLst/>
                        </a:rPr>
                        <a:t>Particulièrement utile lorsque l’atteinte au niveau de la main est complète</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1060514"/>
                  </a:ext>
                </a:extLst>
              </a:tr>
            </a:tbl>
          </a:graphicData>
        </a:graphic>
      </p:graphicFrame>
    </p:spTree>
    <p:extLst>
      <p:ext uri="{BB962C8B-B14F-4D97-AF65-F5344CB8AC3E}">
        <p14:creationId xmlns:p14="http://schemas.microsoft.com/office/powerpoint/2010/main" val="2525475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810FCF4F-83C2-88ED-766B-F24B0F59BAA2}"/>
              </a:ext>
            </a:extLst>
          </p:cNvPr>
          <p:cNvGrpSpPr/>
          <p:nvPr/>
        </p:nvGrpSpPr>
        <p:grpSpPr>
          <a:xfrm>
            <a:off x="4726549" y="0"/>
            <a:ext cx="7687843" cy="6872983"/>
            <a:chOff x="4525675" y="0"/>
            <a:chExt cx="7687843" cy="6872983"/>
          </a:xfrm>
        </p:grpSpPr>
        <p:pic>
          <p:nvPicPr>
            <p:cNvPr id="6" name="Image 5">
              <a:extLst>
                <a:ext uri="{FF2B5EF4-FFF2-40B4-BE49-F238E27FC236}">
                  <a16:creationId xmlns:a16="http://schemas.microsoft.com/office/drawing/2014/main" id="{71BB9830-237A-A2FD-8EB7-651290CFA538}"/>
                </a:ext>
              </a:extLst>
            </p:cNvPr>
            <p:cNvPicPr>
              <a:picLocks noChangeAspect="1"/>
            </p:cNvPicPr>
            <p:nvPr/>
          </p:nvPicPr>
          <p:blipFill>
            <a:blip r:embed="rId2"/>
            <a:stretch>
              <a:fillRect/>
            </a:stretch>
          </p:blipFill>
          <p:spPr>
            <a:xfrm rot="10800000">
              <a:off x="6331253" y="3428998"/>
              <a:ext cx="5767982" cy="3424489"/>
            </a:xfrm>
            <a:prstGeom prst="rect">
              <a:avLst/>
            </a:prstGeom>
          </p:spPr>
        </p:pic>
        <p:pic>
          <p:nvPicPr>
            <p:cNvPr id="8" name="Image 7">
              <a:extLst>
                <a:ext uri="{FF2B5EF4-FFF2-40B4-BE49-F238E27FC236}">
                  <a16:creationId xmlns:a16="http://schemas.microsoft.com/office/drawing/2014/main" id="{C0B30738-9469-1672-5E25-4657F5BE929E}"/>
                </a:ext>
              </a:extLst>
            </p:cNvPr>
            <p:cNvPicPr>
              <a:picLocks noChangeAspect="1"/>
            </p:cNvPicPr>
            <p:nvPr/>
          </p:nvPicPr>
          <p:blipFill>
            <a:blip r:embed="rId3"/>
            <a:stretch>
              <a:fillRect/>
            </a:stretch>
          </p:blipFill>
          <p:spPr>
            <a:xfrm>
              <a:off x="6003233" y="188778"/>
              <a:ext cx="5767982" cy="3240220"/>
            </a:xfrm>
            <a:prstGeom prst="rect">
              <a:avLst/>
            </a:prstGeom>
          </p:spPr>
        </p:pic>
        <p:sp>
          <p:nvSpPr>
            <p:cNvPr id="9" name="Rectangle 8">
              <a:extLst>
                <a:ext uri="{FF2B5EF4-FFF2-40B4-BE49-F238E27FC236}">
                  <a16:creationId xmlns:a16="http://schemas.microsoft.com/office/drawing/2014/main" id="{C30C29C9-DC83-CE69-458B-ABFDA57F1B2B}"/>
                </a:ext>
              </a:extLst>
            </p:cNvPr>
            <p:cNvSpPr/>
            <p:nvPr/>
          </p:nvSpPr>
          <p:spPr>
            <a:xfrm>
              <a:off x="5817704" y="0"/>
              <a:ext cx="513549" cy="420093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7F16472-D980-B85E-A10A-CE412712A5A8}"/>
                </a:ext>
              </a:extLst>
            </p:cNvPr>
            <p:cNvSpPr/>
            <p:nvPr/>
          </p:nvSpPr>
          <p:spPr>
            <a:xfrm>
              <a:off x="11699969" y="188779"/>
              <a:ext cx="513549" cy="666922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7AAA9C93-F9C0-185B-0F71-D6A11DD76192}"/>
                </a:ext>
              </a:extLst>
            </p:cNvPr>
            <p:cNvSpPr/>
            <p:nvPr/>
          </p:nvSpPr>
          <p:spPr>
            <a:xfrm rot="16200000">
              <a:off x="8210572" y="2984320"/>
              <a:ext cx="203766" cy="757356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91C9553-89A3-551A-D075-CA11E0A5CF84}"/>
                </a:ext>
              </a:extLst>
            </p:cNvPr>
            <p:cNvSpPr/>
            <p:nvPr/>
          </p:nvSpPr>
          <p:spPr>
            <a:xfrm rot="16200000">
              <a:off x="8324855" y="-444850"/>
              <a:ext cx="203766" cy="757356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ZoneTexte 1">
            <a:extLst>
              <a:ext uri="{FF2B5EF4-FFF2-40B4-BE49-F238E27FC236}">
                <a16:creationId xmlns:a16="http://schemas.microsoft.com/office/drawing/2014/main" id="{C3B23A61-F932-7A6C-A71D-BF42F35619D3}"/>
              </a:ext>
            </a:extLst>
          </p:cNvPr>
          <p:cNvSpPr txBox="1"/>
          <p:nvPr/>
        </p:nvSpPr>
        <p:spPr>
          <a:xfrm>
            <a:off x="317988" y="132109"/>
            <a:ext cx="6099348" cy="461665"/>
          </a:xfrm>
          <a:prstGeom prst="rect">
            <a:avLst/>
          </a:prstGeom>
          <a:noFill/>
        </p:spPr>
        <p:txBody>
          <a:bodyPr wrap="square">
            <a:spAutoFit/>
          </a:bodyPr>
          <a:lstStyle/>
          <a:p>
            <a:r>
              <a:rPr lang="fr-FR" sz="2400" b="1" dirty="0">
                <a:solidFill>
                  <a:srgbClr val="FF0000"/>
                </a:solidFill>
              </a:rPr>
              <a:t>Vignette n°4</a:t>
            </a:r>
          </a:p>
        </p:txBody>
      </p:sp>
      <p:sp>
        <p:nvSpPr>
          <p:cNvPr id="4" name="ZoneTexte 3">
            <a:extLst>
              <a:ext uri="{FF2B5EF4-FFF2-40B4-BE49-F238E27FC236}">
                <a16:creationId xmlns:a16="http://schemas.microsoft.com/office/drawing/2014/main" id="{4552B390-5BFF-FA8E-35E5-AD3D540E9B77}"/>
              </a:ext>
            </a:extLst>
          </p:cNvPr>
          <p:cNvSpPr txBox="1"/>
          <p:nvPr/>
        </p:nvSpPr>
        <p:spPr>
          <a:xfrm>
            <a:off x="8563419" y="1899692"/>
            <a:ext cx="1372492" cy="3170099"/>
          </a:xfrm>
          <a:prstGeom prst="rect">
            <a:avLst/>
          </a:prstGeom>
          <a:noFill/>
        </p:spPr>
        <p:txBody>
          <a:bodyPr wrap="none" rtlCol="0">
            <a:spAutoFit/>
          </a:bodyPr>
          <a:lstStyle/>
          <a:p>
            <a:r>
              <a:rPr lang="fr-FR" sz="20000" dirty="0">
                <a:solidFill>
                  <a:schemeClr val="bg1"/>
                </a:solidFill>
              </a:rPr>
              <a:t>?</a:t>
            </a:r>
          </a:p>
        </p:txBody>
      </p:sp>
      <p:sp>
        <p:nvSpPr>
          <p:cNvPr id="16" name="ZoneTexte 15">
            <a:extLst>
              <a:ext uri="{FF2B5EF4-FFF2-40B4-BE49-F238E27FC236}">
                <a16:creationId xmlns:a16="http://schemas.microsoft.com/office/drawing/2014/main" id="{40062D49-8F44-5DE4-A6FD-B3D982DE6408}"/>
              </a:ext>
            </a:extLst>
          </p:cNvPr>
          <p:cNvSpPr txBox="1"/>
          <p:nvPr/>
        </p:nvSpPr>
        <p:spPr>
          <a:xfrm>
            <a:off x="7427027" y="2608003"/>
            <a:ext cx="508473" cy="707886"/>
          </a:xfrm>
          <a:prstGeom prst="rect">
            <a:avLst/>
          </a:prstGeom>
          <a:noFill/>
        </p:spPr>
        <p:txBody>
          <a:bodyPr wrap="none" rtlCol="0">
            <a:spAutoFit/>
          </a:bodyPr>
          <a:lstStyle/>
          <a:p>
            <a:r>
              <a:rPr lang="fr-FR" sz="4000" dirty="0">
                <a:solidFill>
                  <a:schemeClr val="bg1"/>
                </a:solidFill>
              </a:rPr>
              <a:t>G</a:t>
            </a:r>
          </a:p>
        </p:txBody>
      </p:sp>
      <p:sp>
        <p:nvSpPr>
          <p:cNvPr id="17" name="ZoneTexte 16">
            <a:extLst>
              <a:ext uri="{FF2B5EF4-FFF2-40B4-BE49-F238E27FC236}">
                <a16:creationId xmlns:a16="http://schemas.microsoft.com/office/drawing/2014/main" id="{15A66AD0-55F2-4EB7-77F5-5C86A47DFEDD}"/>
              </a:ext>
            </a:extLst>
          </p:cNvPr>
          <p:cNvSpPr txBox="1"/>
          <p:nvPr/>
        </p:nvSpPr>
        <p:spPr>
          <a:xfrm>
            <a:off x="10497470" y="3424485"/>
            <a:ext cx="508473" cy="707886"/>
          </a:xfrm>
          <a:prstGeom prst="rect">
            <a:avLst/>
          </a:prstGeom>
          <a:noFill/>
        </p:spPr>
        <p:txBody>
          <a:bodyPr wrap="none" rtlCol="0">
            <a:spAutoFit/>
          </a:bodyPr>
          <a:lstStyle/>
          <a:p>
            <a:r>
              <a:rPr lang="fr-FR" sz="4000" dirty="0">
                <a:solidFill>
                  <a:schemeClr val="bg1"/>
                </a:solidFill>
              </a:rPr>
              <a:t>G</a:t>
            </a:r>
          </a:p>
        </p:txBody>
      </p:sp>
      <p:sp>
        <p:nvSpPr>
          <p:cNvPr id="18" name="ZoneTexte 17">
            <a:extLst>
              <a:ext uri="{FF2B5EF4-FFF2-40B4-BE49-F238E27FC236}">
                <a16:creationId xmlns:a16="http://schemas.microsoft.com/office/drawing/2014/main" id="{B26BECEB-E5E9-B280-D3C2-9C0BF4CA3009}"/>
              </a:ext>
            </a:extLst>
          </p:cNvPr>
          <p:cNvSpPr txBox="1"/>
          <p:nvPr/>
        </p:nvSpPr>
        <p:spPr>
          <a:xfrm>
            <a:off x="10479562" y="2512665"/>
            <a:ext cx="679994" cy="707886"/>
          </a:xfrm>
          <a:prstGeom prst="rect">
            <a:avLst/>
          </a:prstGeom>
          <a:noFill/>
        </p:spPr>
        <p:txBody>
          <a:bodyPr wrap="none" rtlCol="0">
            <a:spAutoFit/>
          </a:bodyPr>
          <a:lstStyle/>
          <a:p>
            <a:r>
              <a:rPr lang="fr-FR" sz="4000" dirty="0">
                <a:solidFill>
                  <a:schemeClr val="bg1"/>
                </a:solidFill>
              </a:rPr>
              <a:t>Dr</a:t>
            </a:r>
          </a:p>
        </p:txBody>
      </p:sp>
      <p:sp>
        <p:nvSpPr>
          <p:cNvPr id="19" name="ZoneTexte 18">
            <a:extLst>
              <a:ext uri="{FF2B5EF4-FFF2-40B4-BE49-F238E27FC236}">
                <a16:creationId xmlns:a16="http://schemas.microsoft.com/office/drawing/2014/main" id="{55E9314A-FA33-0577-F29D-D76266A85C98}"/>
              </a:ext>
            </a:extLst>
          </p:cNvPr>
          <p:cNvSpPr txBox="1"/>
          <p:nvPr/>
        </p:nvSpPr>
        <p:spPr>
          <a:xfrm>
            <a:off x="7369876" y="3365129"/>
            <a:ext cx="679994" cy="707886"/>
          </a:xfrm>
          <a:prstGeom prst="rect">
            <a:avLst/>
          </a:prstGeom>
          <a:noFill/>
        </p:spPr>
        <p:txBody>
          <a:bodyPr wrap="none" rtlCol="0">
            <a:spAutoFit/>
          </a:bodyPr>
          <a:lstStyle/>
          <a:p>
            <a:r>
              <a:rPr lang="fr-FR" sz="4000" dirty="0">
                <a:solidFill>
                  <a:schemeClr val="bg1"/>
                </a:solidFill>
              </a:rPr>
              <a:t>Dr</a:t>
            </a:r>
          </a:p>
        </p:txBody>
      </p:sp>
      <p:sp>
        <p:nvSpPr>
          <p:cNvPr id="3" name="ZoneTexte 2">
            <a:extLst>
              <a:ext uri="{FF2B5EF4-FFF2-40B4-BE49-F238E27FC236}">
                <a16:creationId xmlns:a16="http://schemas.microsoft.com/office/drawing/2014/main" id="{49CA236F-13BB-73FF-BAB1-826E341E5C59}"/>
              </a:ext>
            </a:extLst>
          </p:cNvPr>
          <p:cNvSpPr txBox="1"/>
          <p:nvPr/>
        </p:nvSpPr>
        <p:spPr>
          <a:xfrm>
            <a:off x="317988" y="730047"/>
            <a:ext cx="6147773" cy="6001643"/>
          </a:xfrm>
          <a:prstGeom prst="rect">
            <a:avLst/>
          </a:prstGeom>
          <a:noFill/>
        </p:spPr>
        <p:txBody>
          <a:bodyPr wrap="none" rtlCol="0">
            <a:spAutoFit/>
          </a:bodyPr>
          <a:lstStyle/>
          <a:p>
            <a:pPr>
              <a:tabLst>
                <a:tab pos="174625" algn="l"/>
              </a:tabLst>
            </a:pPr>
            <a:r>
              <a:rPr lang="fr-FR" sz="2400" dirty="0">
                <a:solidFill>
                  <a:schemeClr val="bg1"/>
                </a:solidFill>
              </a:rPr>
              <a:t>- Monsieur JG, né le 12/07/50, 1 m 80</a:t>
            </a:r>
          </a:p>
          <a:p>
            <a:pPr>
              <a:tabLst>
                <a:tab pos="174625" algn="l"/>
              </a:tabLst>
            </a:pPr>
            <a:r>
              <a:rPr lang="fr-FR" sz="2400" dirty="0">
                <a:solidFill>
                  <a:schemeClr val="bg1"/>
                </a:solidFill>
              </a:rPr>
              <a:t>- Vers 40 ans, difficultés motrices d’installation</a:t>
            </a:r>
            <a:br>
              <a:rPr lang="fr-FR" sz="2400" dirty="0">
                <a:solidFill>
                  <a:schemeClr val="bg1"/>
                </a:solidFill>
              </a:rPr>
            </a:br>
            <a:r>
              <a:rPr lang="fr-FR" sz="2400" dirty="0">
                <a:solidFill>
                  <a:schemeClr val="bg1"/>
                </a:solidFill>
              </a:rPr>
              <a:t>	progressive, nerf ulnaire G -&gt; nerf médian G </a:t>
            </a:r>
            <a:br>
              <a:rPr lang="fr-FR" sz="2400" dirty="0">
                <a:solidFill>
                  <a:schemeClr val="bg1"/>
                </a:solidFill>
              </a:rPr>
            </a:br>
            <a:r>
              <a:rPr lang="fr-FR" sz="2400" dirty="0">
                <a:solidFill>
                  <a:schemeClr val="bg1"/>
                </a:solidFill>
              </a:rPr>
              <a:t>	dans son ensemble</a:t>
            </a:r>
          </a:p>
          <a:p>
            <a:pPr>
              <a:tabLst>
                <a:tab pos="174625" algn="l"/>
              </a:tabLst>
            </a:pPr>
            <a:r>
              <a:rPr lang="fr-FR" sz="2400" dirty="0">
                <a:solidFill>
                  <a:schemeClr val="bg1"/>
                </a:solidFill>
              </a:rPr>
              <a:t>- Puis (?), faiblesse MID (difficultés pour se </a:t>
            </a:r>
            <a:br>
              <a:rPr lang="fr-FR" sz="2400" dirty="0">
                <a:solidFill>
                  <a:schemeClr val="bg1"/>
                </a:solidFill>
              </a:rPr>
            </a:br>
            <a:r>
              <a:rPr lang="fr-FR" sz="2400" dirty="0">
                <a:solidFill>
                  <a:schemeClr val="bg1"/>
                </a:solidFill>
              </a:rPr>
              <a:t>	mettre « en danseuse » à vélo) -&gt; dérobement</a:t>
            </a:r>
            <a:br>
              <a:rPr lang="fr-FR" sz="2400" dirty="0">
                <a:solidFill>
                  <a:schemeClr val="bg1"/>
                </a:solidFill>
              </a:rPr>
            </a:br>
            <a:r>
              <a:rPr lang="fr-FR" sz="2400" dirty="0">
                <a:solidFill>
                  <a:schemeClr val="bg1"/>
                </a:solidFill>
              </a:rPr>
              <a:t>	du genou en station debout</a:t>
            </a:r>
          </a:p>
          <a:p>
            <a:pPr>
              <a:tabLst>
                <a:tab pos="174625" algn="l"/>
              </a:tabLst>
            </a:pPr>
            <a:r>
              <a:rPr lang="fr-FR" sz="2400" dirty="0">
                <a:solidFill>
                  <a:schemeClr val="bg1"/>
                </a:solidFill>
              </a:rPr>
              <a:t>-	Aucune composante sensitive, aucun ATCD</a:t>
            </a:r>
          </a:p>
          <a:p>
            <a:pPr>
              <a:tabLst>
                <a:tab pos="174625" algn="l"/>
              </a:tabLst>
            </a:pPr>
            <a:r>
              <a:rPr lang="fr-FR" sz="2400" dirty="0">
                <a:solidFill>
                  <a:schemeClr val="bg1"/>
                </a:solidFill>
              </a:rPr>
              <a:t>- </a:t>
            </a:r>
            <a:r>
              <a:rPr lang="fr-FR" sz="2400" b="1" dirty="0">
                <a:solidFill>
                  <a:srgbClr val="FFFF00"/>
                </a:solidFill>
              </a:rPr>
              <a:t>Amyotrophie main G qui prédomine </a:t>
            </a:r>
            <a:br>
              <a:rPr lang="fr-FR" sz="2400" b="1" dirty="0">
                <a:solidFill>
                  <a:srgbClr val="FFFF00"/>
                </a:solidFill>
              </a:rPr>
            </a:br>
            <a:r>
              <a:rPr lang="fr-FR" sz="2400" b="1" dirty="0">
                <a:solidFill>
                  <a:srgbClr val="FFFF00"/>
                </a:solidFill>
              </a:rPr>
              <a:t>	nettement dans le territoire ulnaire et </a:t>
            </a:r>
            <a:br>
              <a:rPr lang="fr-FR" sz="2400" b="1" dirty="0">
                <a:solidFill>
                  <a:srgbClr val="FFFF00"/>
                </a:solidFill>
              </a:rPr>
            </a:br>
            <a:r>
              <a:rPr lang="fr-FR" sz="2400" b="1" dirty="0">
                <a:solidFill>
                  <a:srgbClr val="FFFF00"/>
                </a:solidFill>
              </a:rPr>
              <a:t>	quadricipital droit (1999)</a:t>
            </a:r>
          </a:p>
          <a:p>
            <a:pPr>
              <a:tabLst>
                <a:tab pos="174625" algn="l"/>
              </a:tabLst>
            </a:pPr>
            <a:r>
              <a:rPr lang="fr-FR" sz="2400" dirty="0">
                <a:solidFill>
                  <a:schemeClr val="bg1"/>
                </a:solidFill>
              </a:rPr>
              <a:t>- Pas de déficit moteur distal aux MI, mais </a:t>
            </a:r>
            <a:br>
              <a:rPr lang="fr-FR" sz="2400" dirty="0">
                <a:solidFill>
                  <a:schemeClr val="bg1"/>
                </a:solidFill>
              </a:rPr>
            </a:br>
            <a:r>
              <a:rPr lang="fr-FR" sz="2400" dirty="0">
                <a:solidFill>
                  <a:schemeClr val="bg1"/>
                </a:solidFill>
              </a:rPr>
              <a:t>	impossibilité de passer de la position assise à</a:t>
            </a:r>
            <a:br>
              <a:rPr lang="fr-FR" sz="2400" dirty="0">
                <a:solidFill>
                  <a:schemeClr val="bg1"/>
                </a:solidFill>
              </a:rPr>
            </a:br>
            <a:r>
              <a:rPr lang="fr-FR" sz="2400" dirty="0">
                <a:solidFill>
                  <a:schemeClr val="bg1"/>
                </a:solidFill>
              </a:rPr>
              <a:t>	la station debout</a:t>
            </a:r>
          </a:p>
          <a:p>
            <a:pPr>
              <a:tabLst>
                <a:tab pos="174625" algn="l"/>
              </a:tabLst>
            </a:pPr>
            <a:r>
              <a:rPr lang="fr-FR" sz="2400" dirty="0">
                <a:solidFill>
                  <a:schemeClr val="bg1"/>
                </a:solidFill>
              </a:rPr>
              <a:t>-	Pas de déficit sensitif</a:t>
            </a:r>
          </a:p>
          <a:p>
            <a:pPr>
              <a:tabLst>
                <a:tab pos="174625" algn="l"/>
              </a:tabLst>
            </a:pPr>
            <a:r>
              <a:rPr lang="fr-FR" sz="2400" dirty="0">
                <a:solidFill>
                  <a:schemeClr val="bg1"/>
                </a:solidFill>
              </a:rPr>
              <a:t>- ROT stylo-radial Dr et rotulien G abolis</a:t>
            </a:r>
          </a:p>
        </p:txBody>
      </p:sp>
    </p:spTree>
    <p:extLst>
      <p:ext uri="{BB962C8B-B14F-4D97-AF65-F5344CB8AC3E}">
        <p14:creationId xmlns:p14="http://schemas.microsoft.com/office/powerpoint/2010/main" val="1010860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3727931C-1DE8-24A9-4EBE-E46AFBB0979D}"/>
            </a:ext>
          </a:extLst>
        </p:cNvPr>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ED5AA090-7275-8E82-72F3-F48DAC39C30A}"/>
              </a:ext>
            </a:extLst>
          </p:cNvPr>
          <p:cNvGraphicFramePr>
            <a:graphicFrameLocks noGrp="1"/>
          </p:cNvGraphicFramePr>
          <p:nvPr>
            <p:extLst>
              <p:ext uri="{D42A27DB-BD31-4B8C-83A1-F6EECF244321}">
                <p14:modId xmlns:p14="http://schemas.microsoft.com/office/powerpoint/2010/main" val="56788105"/>
              </p:ext>
            </p:extLst>
          </p:nvPr>
        </p:nvGraphicFramePr>
        <p:xfrm>
          <a:off x="456496" y="934720"/>
          <a:ext cx="5440617" cy="286512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2568956">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0" kern="1200" dirty="0">
                          <a:solidFill>
                            <a:schemeClr val="tx1"/>
                          </a:solidFill>
                          <a:latin typeface="+mn-lt"/>
                          <a:ea typeface="+mn-ea"/>
                          <a:cs typeface="+mn-cs"/>
                        </a:rPr>
                        <a:t>4,2</a:t>
                      </a:r>
                    </a:p>
                  </a:txBody>
                  <a:tcPr/>
                </a:tc>
                <a:tc>
                  <a:txBody>
                    <a:bodyPr/>
                    <a:lstStyle/>
                    <a:p>
                      <a:pPr marL="0" algn="ctr" defTabSz="914400" rtl="0" eaLnBrk="1" latinLnBrk="0" hangingPunct="1"/>
                      <a:r>
                        <a:rPr lang="fr-FR" sz="1800" b="0" kern="1200" dirty="0">
                          <a:solidFill>
                            <a:schemeClr val="tx1"/>
                          </a:solidFill>
                          <a:latin typeface="+mn-lt"/>
                          <a:ea typeface="+mn-ea"/>
                          <a:cs typeface="+mn-cs"/>
                        </a:rPr>
                        <a:t>8,2</a:t>
                      </a:r>
                    </a:p>
                  </a:txBody>
                  <a:tcPr/>
                </a:tc>
                <a:tc>
                  <a:txBody>
                    <a:bodyPr/>
                    <a:lstStyle/>
                    <a:p>
                      <a:pPr algn="ctr"/>
                      <a:r>
                        <a:rPr lang="fr-FR" b="0" dirty="0">
                          <a:solidFill>
                            <a:schemeClr val="tx1"/>
                          </a:solidFill>
                        </a:rPr>
                        <a:t>50</a:t>
                      </a:r>
                    </a:p>
                  </a:txBody>
                  <a:tcPr/>
                </a:tc>
                <a:tc>
                  <a:txBody>
                    <a:bodyPr/>
                    <a:lstStyle/>
                    <a:p>
                      <a:pPr algn="ctr"/>
                      <a:r>
                        <a:rPr lang="fr-FR" b="0" dirty="0">
                          <a:solidFill>
                            <a:schemeClr val="tx1"/>
                          </a:solidFill>
                        </a:rPr>
                        <a:t>32,7</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0" dirty="0">
                          <a:solidFill>
                            <a:schemeClr val="tx1"/>
                          </a:solidFill>
                        </a:rPr>
                        <a:t>4,2</a:t>
                      </a:r>
                    </a:p>
                  </a:txBody>
                  <a:tcPr/>
                </a:tc>
                <a:tc>
                  <a:txBody>
                    <a:bodyPr/>
                    <a:lstStyle/>
                    <a:p>
                      <a:pPr algn="ctr"/>
                      <a:r>
                        <a:rPr lang="fr-FR" b="0" dirty="0">
                          <a:solidFill>
                            <a:schemeClr val="tx1"/>
                          </a:solidFill>
                        </a:rPr>
                        <a:t>5,7</a:t>
                      </a:r>
                    </a:p>
                  </a:txBody>
                  <a:tcPr/>
                </a:tc>
                <a:tc>
                  <a:txBody>
                    <a:bodyPr/>
                    <a:lstStyle/>
                    <a:p>
                      <a:pPr algn="ctr"/>
                      <a:r>
                        <a:rPr lang="fr-FR" dirty="0"/>
                        <a:t>17</a:t>
                      </a:r>
                    </a:p>
                  </a:txBody>
                  <a:tcPr/>
                </a:tc>
                <a:tc>
                  <a:txBody>
                    <a:bodyPr/>
                    <a:lstStyle/>
                    <a:p>
                      <a:pPr algn="ctr"/>
                      <a:r>
                        <a:rPr lang="fr-FR" dirty="0"/>
                        <a:t>54,8</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3,7</a:t>
                      </a:r>
                    </a:p>
                  </a:txBody>
                  <a:tcPr/>
                </a:tc>
                <a:tc>
                  <a:txBody>
                    <a:bodyPr/>
                    <a:lstStyle/>
                    <a:p>
                      <a:pPr algn="ctr"/>
                      <a:r>
                        <a:rPr lang="fr-FR" dirty="0"/>
                        <a:t>1,7</a:t>
                      </a:r>
                    </a:p>
                  </a:txBody>
                  <a:tcPr/>
                </a:tc>
                <a:tc>
                  <a:txBody>
                    <a:bodyPr/>
                    <a:lstStyle/>
                    <a:p>
                      <a:pPr algn="ctr"/>
                      <a:r>
                        <a:rPr lang="fr-FR" dirty="0"/>
                        <a:t>45</a:t>
                      </a:r>
                    </a:p>
                  </a:txBody>
                  <a:tcPr/>
                </a:tc>
                <a:tc>
                  <a:txBody>
                    <a:bodyPr/>
                    <a:lstStyle/>
                    <a:p>
                      <a:pPr algn="ctr"/>
                      <a:r>
                        <a:rPr lang="fr-FR" dirty="0"/>
                        <a:t>50,3</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2,9</a:t>
                      </a:r>
                    </a:p>
                  </a:txBody>
                  <a:tcPr/>
                </a:tc>
                <a:tc>
                  <a:txBody>
                    <a:bodyPr/>
                    <a:lstStyle/>
                    <a:p>
                      <a:pPr algn="ctr"/>
                      <a:r>
                        <a:rPr lang="fr-FR" dirty="0"/>
                        <a:t>10,5</a:t>
                      </a:r>
                    </a:p>
                  </a:txBody>
                  <a:tcPr/>
                </a:tc>
                <a:tc>
                  <a:txBody>
                    <a:bodyPr/>
                    <a:lstStyle/>
                    <a:p>
                      <a:pPr algn="ctr"/>
                      <a:r>
                        <a:rPr lang="fr-FR" dirty="0"/>
                        <a:t>47/41</a:t>
                      </a:r>
                    </a:p>
                  </a:txBody>
                  <a:tcPr/>
                </a:tc>
                <a:tc>
                  <a:txBody>
                    <a:bodyPr/>
                    <a:lstStyle/>
                    <a:p>
                      <a:pPr algn="ctr"/>
                      <a:r>
                        <a:rPr lang="fr-FR" dirty="0"/>
                        <a:t>27,2</a:t>
                      </a:r>
                    </a:p>
                  </a:txBody>
                  <a:tcPr/>
                </a:tc>
                <a:extLst>
                  <a:ext uri="{0D108BD9-81ED-4DB2-BD59-A6C34878D82A}">
                    <a16:rowId xmlns:a16="http://schemas.microsoft.com/office/drawing/2014/main" val="24218594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G (EI)</a:t>
                      </a:r>
                    </a:p>
                  </a:txBody>
                  <a:tcPr/>
                </a:tc>
                <a:tc>
                  <a:txBody>
                    <a:bodyPr/>
                    <a:lstStyle/>
                    <a:p>
                      <a:pPr algn="ctr"/>
                      <a:r>
                        <a:rPr lang="fr-FR" dirty="0"/>
                        <a:t>2,5</a:t>
                      </a:r>
                    </a:p>
                  </a:txBody>
                  <a:tcPr/>
                </a:tc>
                <a:tc>
                  <a:txBody>
                    <a:bodyPr/>
                    <a:lstStyle/>
                    <a:p>
                      <a:pPr algn="ctr"/>
                      <a:r>
                        <a:rPr lang="fr-FR" dirty="0"/>
                        <a:t>7,6</a:t>
                      </a:r>
                    </a:p>
                  </a:txBody>
                  <a:tcPr/>
                </a:tc>
                <a:tc>
                  <a:txBody>
                    <a:bodyPr/>
                    <a:lstStyle/>
                    <a:p>
                      <a:pPr algn="ctr"/>
                      <a:r>
                        <a:rPr lang="fr-FR" dirty="0"/>
                        <a:t>49</a:t>
                      </a:r>
                    </a:p>
                  </a:txBody>
                  <a:tcPr/>
                </a:tc>
                <a:tc>
                  <a:txBody>
                    <a:bodyPr/>
                    <a:lstStyle/>
                    <a:p>
                      <a:pPr algn="ctr"/>
                      <a:endParaRPr lang="fr-FR" dirty="0"/>
                    </a:p>
                  </a:txBody>
                  <a:tcPr/>
                </a:tc>
                <a:extLst>
                  <a:ext uri="{0D108BD9-81ED-4DB2-BD59-A6C34878D82A}">
                    <a16:rowId xmlns:a16="http://schemas.microsoft.com/office/drawing/2014/main" val="18513058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Dr (EI)</a:t>
                      </a:r>
                    </a:p>
                  </a:txBody>
                  <a:tcPr/>
                </a:tc>
                <a:tc>
                  <a:txBody>
                    <a:bodyPr/>
                    <a:lstStyle/>
                    <a:p>
                      <a:pPr algn="ctr"/>
                      <a:r>
                        <a:rPr lang="fr-FR" dirty="0"/>
                        <a:t>2,5</a:t>
                      </a:r>
                    </a:p>
                  </a:txBody>
                  <a:tcPr/>
                </a:tc>
                <a:tc>
                  <a:txBody>
                    <a:bodyPr/>
                    <a:lstStyle/>
                    <a:p>
                      <a:pPr algn="ctr"/>
                      <a:r>
                        <a:rPr lang="fr-FR" dirty="0"/>
                        <a:t>7,4</a:t>
                      </a:r>
                    </a:p>
                  </a:txBody>
                  <a:tcPr/>
                </a:tc>
                <a:tc>
                  <a:txBody>
                    <a:bodyPr/>
                    <a:lstStyle/>
                    <a:p>
                      <a:pPr algn="ctr"/>
                      <a:r>
                        <a:rPr lang="fr-FR" dirty="0"/>
                        <a:t>33</a:t>
                      </a:r>
                    </a:p>
                  </a:txBody>
                  <a:tcPr/>
                </a:tc>
                <a:tc>
                  <a:txBody>
                    <a:bodyPr/>
                    <a:lstStyle/>
                    <a:p>
                      <a:pPr algn="ctr"/>
                      <a:endParaRPr lang="fr-FR" dirty="0"/>
                    </a:p>
                  </a:txBody>
                  <a:tcPr/>
                </a:tc>
                <a:extLst>
                  <a:ext uri="{0D108BD9-81ED-4DB2-BD59-A6C34878D82A}">
                    <a16:rowId xmlns:a16="http://schemas.microsoft.com/office/drawing/2014/main" val="2194268106"/>
                  </a:ext>
                </a:extLst>
              </a:tr>
            </a:tbl>
          </a:graphicData>
        </a:graphic>
      </p:graphicFrame>
      <p:graphicFrame>
        <p:nvGraphicFramePr>
          <p:cNvPr id="7" name="Tableau 6">
            <a:extLst>
              <a:ext uri="{FF2B5EF4-FFF2-40B4-BE49-F238E27FC236}">
                <a16:creationId xmlns:a16="http://schemas.microsoft.com/office/drawing/2014/main" id="{0B1655CC-F241-0E2E-8B08-D87CA53627B0}"/>
              </a:ext>
            </a:extLst>
          </p:cNvPr>
          <p:cNvGraphicFramePr>
            <a:graphicFrameLocks noGrp="1"/>
          </p:cNvGraphicFramePr>
          <p:nvPr>
            <p:extLst>
              <p:ext uri="{D42A27DB-BD31-4B8C-83A1-F6EECF244321}">
                <p14:modId xmlns:p14="http://schemas.microsoft.com/office/powerpoint/2010/main" val="112094604"/>
              </p:ext>
            </p:extLst>
          </p:nvPr>
        </p:nvGraphicFramePr>
        <p:xfrm>
          <a:off x="456496" y="4087252"/>
          <a:ext cx="5031233" cy="249428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23</a:t>
                      </a:r>
                    </a:p>
                  </a:txBody>
                  <a:tcPr/>
                </a:tc>
                <a:tc>
                  <a:txBody>
                    <a:bodyPr/>
                    <a:lstStyle/>
                    <a:p>
                      <a:pPr algn="ctr"/>
                      <a:r>
                        <a:rPr lang="fr-FR" dirty="0"/>
                        <a:t>53</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15</a:t>
                      </a:r>
                    </a:p>
                  </a:txBody>
                  <a:tcPr/>
                </a:tc>
                <a:tc>
                  <a:txBody>
                    <a:bodyPr/>
                    <a:lstStyle/>
                    <a:p>
                      <a:pPr algn="ctr"/>
                      <a:r>
                        <a:rPr lang="fr-FR" dirty="0"/>
                        <a:t>53</a:t>
                      </a:r>
                    </a:p>
                  </a:txBody>
                  <a:tcPr/>
                </a:tc>
                <a:extLst>
                  <a:ext uri="{0D108BD9-81ED-4DB2-BD59-A6C34878D82A}">
                    <a16:rowId xmlns:a16="http://schemas.microsoft.com/office/drawing/2014/main" val="1407862843"/>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0" dirty="0">
                          <a:solidFill>
                            <a:schemeClr val="tx1"/>
                          </a:solidFill>
                        </a:rPr>
                        <a:t>17</a:t>
                      </a:r>
                    </a:p>
                  </a:txBody>
                  <a:tcPr/>
                </a:tc>
                <a:tc>
                  <a:txBody>
                    <a:bodyPr/>
                    <a:lstStyle/>
                    <a:p>
                      <a:pPr algn="ctr"/>
                      <a:r>
                        <a:rPr lang="fr-FR" dirty="0"/>
                        <a:t>60</a:t>
                      </a:r>
                    </a:p>
                  </a:txBody>
                  <a:tcPr/>
                </a:tc>
                <a:extLst>
                  <a:ext uri="{0D108BD9-81ED-4DB2-BD59-A6C34878D82A}">
                    <a16:rowId xmlns:a16="http://schemas.microsoft.com/office/drawing/2014/main" val="2647892947"/>
                  </a:ext>
                </a:extLst>
              </a:tr>
              <a:tr h="370840">
                <a:tc>
                  <a:txBody>
                    <a:bodyPr/>
                    <a:lstStyle/>
                    <a:p>
                      <a:r>
                        <a:rPr lang="fr-FR" dirty="0"/>
                        <a:t>Radial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1846743225"/>
                  </a:ext>
                </a:extLst>
              </a:tr>
            </a:tbl>
          </a:graphicData>
        </a:graphic>
      </p:graphicFrame>
      <p:sp>
        <p:nvSpPr>
          <p:cNvPr id="2" name="ZoneTexte 1">
            <a:extLst>
              <a:ext uri="{FF2B5EF4-FFF2-40B4-BE49-F238E27FC236}">
                <a16:creationId xmlns:a16="http://schemas.microsoft.com/office/drawing/2014/main" id="{B1EF2EED-DB7C-E226-1F9B-48B7A05974C1}"/>
              </a:ext>
            </a:extLst>
          </p:cNvPr>
          <p:cNvSpPr txBox="1"/>
          <p:nvPr/>
        </p:nvSpPr>
        <p:spPr>
          <a:xfrm>
            <a:off x="8064984" y="6119867"/>
            <a:ext cx="3357656" cy="461665"/>
          </a:xfrm>
          <a:prstGeom prst="rect">
            <a:avLst/>
          </a:prstGeom>
          <a:noFill/>
        </p:spPr>
        <p:txBody>
          <a:bodyPr wrap="square">
            <a:spAutoFit/>
          </a:bodyPr>
          <a:lstStyle/>
          <a:p>
            <a:r>
              <a:rPr lang="fr-FR" sz="2400" b="1" dirty="0">
                <a:solidFill>
                  <a:srgbClr val="FFFF00"/>
                </a:solidFill>
              </a:rPr>
              <a:t>Qu’en pensez-vous ?</a:t>
            </a:r>
          </a:p>
        </p:txBody>
      </p:sp>
      <p:pic>
        <p:nvPicPr>
          <p:cNvPr id="3" name="Image 2">
            <a:extLst>
              <a:ext uri="{FF2B5EF4-FFF2-40B4-BE49-F238E27FC236}">
                <a16:creationId xmlns:a16="http://schemas.microsoft.com/office/drawing/2014/main" id="{20624E65-9388-E6C3-4B28-C4F61A4130C4}"/>
              </a:ext>
            </a:extLst>
          </p:cNvPr>
          <p:cNvPicPr>
            <a:picLocks noChangeAspect="1"/>
          </p:cNvPicPr>
          <p:nvPr/>
        </p:nvPicPr>
        <p:blipFill>
          <a:blip r:embed="rId3"/>
          <a:stretch>
            <a:fillRect/>
          </a:stretch>
        </p:blipFill>
        <p:spPr>
          <a:xfrm>
            <a:off x="6294889" y="962587"/>
            <a:ext cx="5459776" cy="4563570"/>
          </a:xfrm>
          <a:prstGeom prst="rect">
            <a:avLst/>
          </a:prstGeom>
          <a:effectLst>
            <a:outerShdw blurRad="50800" dist="288778" dir="5400000" algn="ctr" rotWithShape="0">
              <a:srgbClr val="000000">
                <a:alpha val="43137"/>
              </a:srgbClr>
            </a:outerShdw>
          </a:effectLst>
        </p:spPr>
      </p:pic>
      <p:sp>
        <p:nvSpPr>
          <p:cNvPr id="9" name="ZoneTexte 8">
            <a:extLst>
              <a:ext uri="{FF2B5EF4-FFF2-40B4-BE49-F238E27FC236}">
                <a16:creationId xmlns:a16="http://schemas.microsoft.com/office/drawing/2014/main" id="{3C9F7209-D578-7B42-EAF4-CBF8852F72C5}"/>
              </a:ext>
            </a:extLst>
          </p:cNvPr>
          <p:cNvSpPr txBox="1"/>
          <p:nvPr/>
        </p:nvSpPr>
        <p:spPr>
          <a:xfrm>
            <a:off x="7682087" y="1331843"/>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sp>
        <p:nvSpPr>
          <p:cNvPr id="10" name="ZoneTexte 9">
            <a:extLst>
              <a:ext uri="{FF2B5EF4-FFF2-40B4-BE49-F238E27FC236}">
                <a16:creationId xmlns:a16="http://schemas.microsoft.com/office/drawing/2014/main" id="{DDF6024C-7808-F1E7-6C7D-8C149D0D3A58}"/>
              </a:ext>
            </a:extLst>
          </p:cNvPr>
          <p:cNvSpPr txBox="1"/>
          <p:nvPr/>
        </p:nvSpPr>
        <p:spPr>
          <a:xfrm>
            <a:off x="9973733" y="1331842"/>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sp>
        <p:nvSpPr>
          <p:cNvPr id="11" name="ZoneTexte 10">
            <a:extLst>
              <a:ext uri="{FF2B5EF4-FFF2-40B4-BE49-F238E27FC236}">
                <a16:creationId xmlns:a16="http://schemas.microsoft.com/office/drawing/2014/main" id="{AB9784C3-D584-4FD2-347F-AA7969AFE1A1}"/>
              </a:ext>
            </a:extLst>
          </p:cNvPr>
          <p:cNvSpPr txBox="1"/>
          <p:nvPr/>
        </p:nvSpPr>
        <p:spPr>
          <a:xfrm>
            <a:off x="7134578" y="3544464"/>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sp>
        <p:nvSpPr>
          <p:cNvPr id="12" name="ZoneTexte 11">
            <a:extLst>
              <a:ext uri="{FF2B5EF4-FFF2-40B4-BE49-F238E27FC236}">
                <a16:creationId xmlns:a16="http://schemas.microsoft.com/office/drawing/2014/main" id="{68C63924-C016-A37C-8855-F0A77B82BE45}"/>
              </a:ext>
            </a:extLst>
          </p:cNvPr>
          <p:cNvSpPr txBox="1"/>
          <p:nvPr/>
        </p:nvSpPr>
        <p:spPr>
          <a:xfrm>
            <a:off x="10479000" y="3601067"/>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sp>
        <p:nvSpPr>
          <p:cNvPr id="4" name="ZoneTexte 3">
            <a:extLst>
              <a:ext uri="{FF2B5EF4-FFF2-40B4-BE49-F238E27FC236}">
                <a16:creationId xmlns:a16="http://schemas.microsoft.com/office/drawing/2014/main" id="{55C35A28-1107-7009-6AE4-4AABDF121E19}"/>
              </a:ext>
            </a:extLst>
          </p:cNvPr>
          <p:cNvSpPr txBox="1"/>
          <p:nvPr/>
        </p:nvSpPr>
        <p:spPr>
          <a:xfrm>
            <a:off x="332841" y="270677"/>
            <a:ext cx="4101136" cy="461665"/>
          </a:xfrm>
          <a:prstGeom prst="rect">
            <a:avLst/>
          </a:prstGeom>
          <a:noFill/>
        </p:spPr>
        <p:txBody>
          <a:bodyPr wrap="square">
            <a:spAutoFit/>
          </a:bodyPr>
          <a:lstStyle/>
          <a:p>
            <a:r>
              <a:rPr lang="fr-FR" sz="2400" b="1" dirty="0">
                <a:solidFill>
                  <a:srgbClr val="FFFF00"/>
                </a:solidFill>
              </a:rPr>
              <a:t>Examen du 27 novembre 2008</a:t>
            </a:r>
          </a:p>
        </p:txBody>
      </p:sp>
    </p:spTree>
    <p:extLst>
      <p:ext uri="{BB962C8B-B14F-4D97-AF65-F5344CB8AC3E}">
        <p14:creationId xmlns:p14="http://schemas.microsoft.com/office/powerpoint/2010/main" val="11426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A4ED601F-9FBB-597F-A2CA-5A5CF9448E1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8C54015-0BA6-09A4-77E6-69F5996D3FAC}"/>
              </a:ext>
            </a:extLst>
          </p:cNvPr>
          <p:cNvSpPr txBox="1"/>
          <p:nvPr/>
        </p:nvSpPr>
        <p:spPr>
          <a:xfrm>
            <a:off x="8064984" y="6119867"/>
            <a:ext cx="3357656" cy="461665"/>
          </a:xfrm>
          <a:prstGeom prst="rect">
            <a:avLst/>
          </a:prstGeom>
          <a:noFill/>
        </p:spPr>
        <p:txBody>
          <a:bodyPr wrap="square">
            <a:spAutoFit/>
          </a:bodyPr>
          <a:lstStyle/>
          <a:p>
            <a:r>
              <a:rPr lang="fr-FR" sz="2400" b="1" dirty="0">
                <a:solidFill>
                  <a:srgbClr val="FFFF00"/>
                </a:solidFill>
              </a:rPr>
              <a:t>Qu’en pensez-vous ?</a:t>
            </a:r>
          </a:p>
        </p:txBody>
      </p:sp>
      <p:pic>
        <p:nvPicPr>
          <p:cNvPr id="3" name="Image 2">
            <a:extLst>
              <a:ext uri="{FF2B5EF4-FFF2-40B4-BE49-F238E27FC236}">
                <a16:creationId xmlns:a16="http://schemas.microsoft.com/office/drawing/2014/main" id="{42B910C1-D9C2-3FD6-AF95-DBE852E88910}"/>
              </a:ext>
            </a:extLst>
          </p:cNvPr>
          <p:cNvPicPr>
            <a:picLocks noChangeAspect="1"/>
          </p:cNvPicPr>
          <p:nvPr/>
        </p:nvPicPr>
        <p:blipFill>
          <a:blip r:embed="rId3"/>
          <a:stretch>
            <a:fillRect/>
          </a:stretch>
        </p:blipFill>
        <p:spPr>
          <a:xfrm>
            <a:off x="6294889" y="962587"/>
            <a:ext cx="5459776" cy="4563570"/>
          </a:xfrm>
          <a:prstGeom prst="rect">
            <a:avLst/>
          </a:prstGeom>
          <a:effectLst>
            <a:outerShdw blurRad="50800" dist="288778" dir="5400000" algn="ctr" rotWithShape="0">
              <a:srgbClr val="000000">
                <a:alpha val="43137"/>
              </a:srgbClr>
            </a:outerShdw>
          </a:effectLst>
        </p:spPr>
      </p:pic>
      <p:sp>
        <p:nvSpPr>
          <p:cNvPr id="9" name="ZoneTexte 8">
            <a:extLst>
              <a:ext uri="{FF2B5EF4-FFF2-40B4-BE49-F238E27FC236}">
                <a16:creationId xmlns:a16="http://schemas.microsoft.com/office/drawing/2014/main" id="{7A53E247-49B0-FDE3-5BDB-FD1ADE493D72}"/>
              </a:ext>
            </a:extLst>
          </p:cNvPr>
          <p:cNvSpPr txBox="1"/>
          <p:nvPr/>
        </p:nvSpPr>
        <p:spPr>
          <a:xfrm>
            <a:off x="7682087" y="1331843"/>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sp>
        <p:nvSpPr>
          <p:cNvPr id="10" name="ZoneTexte 9">
            <a:extLst>
              <a:ext uri="{FF2B5EF4-FFF2-40B4-BE49-F238E27FC236}">
                <a16:creationId xmlns:a16="http://schemas.microsoft.com/office/drawing/2014/main" id="{07D02D55-742A-35A3-CAF5-5846CE285A31}"/>
              </a:ext>
            </a:extLst>
          </p:cNvPr>
          <p:cNvSpPr txBox="1"/>
          <p:nvPr/>
        </p:nvSpPr>
        <p:spPr>
          <a:xfrm>
            <a:off x="9973733" y="1331842"/>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sp>
        <p:nvSpPr>
          <p:cNvPr id="11" name="ZoneTexte 10">
            <a:extLst>
              <a:ext uri="{FF2B5EF4-FFF2-40B4-BE49-F238E27FC236}">
                <a16:creationId xmlns:a16="http://schemas.microsoft.com/office/drawing/2014/main" id="{B2ECB31F-AE23-98FC-8779-96128BE9BF53}"/>
              </a:ext>
            </a:extLst>
          </p:cNvPr>
          <p:cNvSpPr txBox="1"/>
          <p:nvPr/>
        </p:nvSpPr>
        <p:spPr>
          <a:xfrm>
            <a:off x="7134578" y="3544464"/>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sp>
        <p:nvSpPr>
          <p:cNvPr id="12" name="ZoneTexte 11">
            <a:extLst>
              <a:ext uri="{FF2B5EF4-FFF2-40B4-BE49-F238E27FC236}">
                <a16:creationId xmlns:a16="http://schemas.microsoft.com/office/drawing/2014/main" id="{FB6F2FF5-574B-1FAD-4109-6B1D9B57F3C7}"/>
              </a:ext>
            </a:extLst>
          </p:cNvPr>
          <p:cNvSpPr txBox="1"/>
          <p:nvPr/>
        </p:nvSpPr>
        <p:spPr>
          <a:xfrm>
            <a:off x="10479000" y="3601067"/>
            <a:ext cx="455574" cy="246221"/>
          </a:xfrm>
          <a:prstGeom prst="rect">
            <a:avLst/>
          </a:prstGeom>
          <a:solidFill>
            <a:schemeClr val="bg1"/>
          </a:solidFill>
        </p:spPr>
        <p:txBody>
          <a:bodyPr wrap="none" rtlCol="0">
            <a:spAutoFit/>
          </a:bodyPr>
          <a:lstStyle/>
          <a:p>
            <a:r>
              <a:rPr lang="fr-FR" sz="1000" b="1" dirty="0">
                <a:solidFill>
                  <a:srgbClr val="FF0000"/>
                </a:solidFill>
              </a:rPr>
              <a:t>+2DS</a:t>
            </a:r>
          </a:p>
        </p:txBody>
      </p:sp>
      <p:graphicFrame>
        <p:nvGraphicFramePr>
          <p:cNvPr id="4" name="Tableau 3">
            <a:extLst>
              <a:ext uri="{FF2B5EF4-FFF2-40B4-BE49-F238E27FC236}">
                <a16:creationId xmlns:a16="http://schemas.microsoft.com/office/drawing/2014/main" id="{E31759E9-95EE-B171-B326-F13E52F5F109}"/>
              </a:ext>
            </a:extLst>
          </p:cNvPr>
          <p:cNvGraphicFramePr>
            <a:graphicFrameLocks noGrp="1"/>
          </p:cNvGraphicFramePr>
          <p:nvPr>
            <p:extLst>
              <p:ext uri="{D42A27DB-BD31-4B8C-83A1-F6EECF244321}">
                <p14:modId xmlns:p14="http://schemas.microsoft.com/office/powerpoint/2010/main" val="273462675"/>
              </p:ext>
            </p:extLst>
          </p:nvPr>
        </p:nvGraphicFramePr>
        <p:xfrm>
          <a:off x="456496" y="934720"/>
          <a:ext cx="5440617" cy="286512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2568956">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0" kern="1200" dirty="0">
                          <a:solidFill>
                            <a:schemeClr val="tx1"/>
                          </a:solidFill>
                          <a:latin typeface="+mn-lt"/>
                          <a:ea typeface="+mn-ea"/>
                          <a:cs typeface="+mn-cs"/>
                        </a:rPr>
                        <a:t>4,2</a:t>
                      </a:r>
                    </a:p>
                  </a:txBody>
                  <a:tcPr/>
                </a:tc>
                <a:tc>
                  <a:txBody>
                    <a:bodyPr/>
                    <a:lstStyle/>
                    <a:p>
                      <a:pPr marL="0" algn="ctr" defTabSz="914400" rtl="0" eaLnBrk="1" latinLnBrk="0" hangingPunct="1"/>
                      <a:r>
                        <a:rPr lang="fr-FR" sz="1800" b="0" kern="1200" dirty="0">
                          <a:solidFill>
                            <a:schemeClr val="tx1"/>
                          </a:solidFill>
                          <a:latin typeface="+mn-lt"/>
                          <a:ea typeface="+mn-ea"/>
                          <a:cs typeface="+mn-cs"/>
                        </a:rPr>
                        <a:t>8,2</a:t>
                      </a:r>
                    </a:p>
                  </a:txBody>
                  <a:tcPr/>
                </a:tc>
                <a:tc>
                  <a:txBody>
                    <a:bodyPr/>
                    <a:lstStyle/>
                    <a:p>
                      <a:pPr algn="ctr"/>
                      <a:r>
                        <a:rPr lang="fr-FR" b="0" dirty="0">
                          <a:solidFill>
                            <a:schemeClr val="tx1"/>
                          </a:solidFill>
                        </a:rPr>
                        <a:t>50</a:t>
                      </a:r>
                    </a:p>
                  </a:txBody>
                  <a:tcPr/>
                </a:tc>
                <a:tc>
                  <a:txBody>
                    <a:bodyPr/>
                    <a:lstStyle/>
                    <a:p>
                      <a:pPr algn="ctr"/>
                      <a:r>
                        <a:rPr lang="fr-FR" b="1" dirty="0">
                          <a:solidFill>
                            <a:srgbClr val="FF0000"/>
                          </a:solidFill>
                        </a:rPr>
                        <a:t>32,7</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0" dirty="0">
                          <a:solidFill>
                            <a:schemeClr val="tx1"/>
                          </a:solidFill>
                        </a:rPr>
                        <a:t>4,2</a:t>
                      </a:r>
                    </a:p>
                  </a:txBody>
                  <a:tcPr/>
                </a:tc>
                <a:tc>
                  <a:txBody>
                    <a:bodyPr/>
                    <a:lstStyle/>
                    <a:p>
                      <a:pPr algn="ctr"/>
                      <a:r>
                        <a:rPr lang="fr-FR" b="1" dirty="0">
                          <a:solidFill>
                            <a:srgbClr val="FF0000"/>
                          </a:solidFill>
                        </a:rPr>
                        <a:t>5,7</a:t>
                      </a:r>
                    </a:p>
                  </a:txBody>
                  <a:tcPr/>
                </a:tc>
                <a:tc>
                  <a:txBody>
                    <a:bodyPr/>
                    <a:lstStyle/>
                    <a:p>
                      <a:pPr algn="ctr"/>
                      <a:r>
                        <a:rPr lang="fr-FR" b="1" dirty="0">
                          <a:solidFill>
                            <a:srgbClr val="FF0000"/>
                          </a:solidFill>
                        </a:rPr>
                        <a:t>17</a:t>
                      </a:r>
                    </a:p>
                  </a:txBody>
                  <a:tcPr/>
                </a:tc>
                <a:tc>
                  <a:txBody>
                    <a:bodyPr/>
                    <a:lstStyle/>
                    <a:p>
                      <a:pPr algn="ctr"/>
                      <a:r>
                        <a:rPr lang="fr-FR" b="1" dirty="0">
                          <a:solidFill>
                            <a:srgbClr val="FF0000"/>
                          </a:solidFill>
                        </a:rPr>
                        <a:t>54,8</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3,7</a:t>
                      </a:r>
                    </a:p>
                  </a:txBody>
                  <a:tcPr/>
                </a:tc>
                <a:tc>
                  <a:txBody>
                    <a:bodyPr/>
                    <a:lstStyle/>
                    <a:p>
                      <a:pPr algn="ctr"/>
                      <a:r>
                        <a:rPr lang="fr-FR" b="1" dirty="0">
                          <a:solidFill>
                            <a:srgbClr val="FF0000"/>
                          </a:solidFill>
                        </a:rPr>
                        <a:t>1,7</a:t>
                      </a:r>
                    </a:p>
                  </a:txBody>
                  <a:tcPr/>
                </a:tc>
                <a:tc>
                  <a:txBody>
                    <a:bodyPr/>
                    <a:lstStyle/>
                    <a:p>
                      <a:pPr algn="ctr"/>
                      <a:r>
                        <a:rPr lang="fr-FR" dirty="0"/>
                        <a:t>45</a:t>
                      </a:r>
                    </a:p>
                  </a:txBody>
                  <a:tcPr/>
                </a:tc>
                <a:tc>
                  <a:txBody>
                    <a:bodyPr/>
                    <a:lstStyle/>
                    <a:p>
                      <a:pPr algn="ctr"/>
                      <a:r>
                        <a:rPr lang="fr-FR" b="1" dirty="0">
                          <a:solidFill>
                            <a:srgbClr val="FF0000"/>
                          </a:solidFill>
                        </a:rPr>
                        <a:t>50,3</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2,9</a:t>
                      </a:r>
                    </a:p>
                  </a:txBody>
                  <a:tcPr/>
                </a:tc>
                <a:tc>
                  <a:txBody>
                    <a:bodyPr/>
                    <a:lstStyle/>
                    <a:p>
                      <a:pPr algn="ctr"/>
                      <a:r>
                        <a:rPr lang="fr-FR" dirty="0"/>
                        <a:t>10,5</a:t>
                      </a:r>
                    </a:p>
                  </a:txBody>
                  <a:tcPr/>
                </a:tc>
                <a:tc>
                  <a:txBody>
                    <a:bodyPr/>
                    <a:lstStyle/>
                    <a:p>
                      <a:pPr algn="ctr"/>
                      <a:r>
                        <a:rPr lang="fr-FR" dirty="0"/>
                        <a:t>47/41</a:t>
                      </a:r>
                    </a:p>
                  </a:txBody>
                  <a:tcPr/>
                </a:tc>
                <a:tc>
                  <a:txBody>
                    <a:bodyPr/>
                    <a:lstStyle/>
                    <a:p>
                      <a:pPr algn="ctr"/>
                      <a:r>
                        <a:rPr lang="fr-FR" dirty="0"/>
                        <a:t>27,2</a:t>
                      </a:r>
                    </a:p>
                  </a:txBody>
                  <a:tcPr/>
                </a:tc>
                <a:extLst>
                  <a:ext uri="{0D108BD9-81ED-4DB2-BD59-A6C34878D82A}">
                    <a16:rowId xmlns:a16="http://schemas.microsoft.com/office/drawing/2014/main" val="24218594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G (EI)</a:t>
                      </a:r>
                    </a:p>
                  </a:txBody>
                  <a:tcPr/>
                </a:tc>
                <a:tc>
                  <a:txBody>
                    <a:bodyPr/>
                    <a:lstStyle/>
                    <a:p>
                      <a:pPr algn="ctr"/>
                      <a:r>
                        <a:rPr lang="fr-FR" dirty="0"/>
                        <a:t>2,5</a:t>
                      </a:r>
                    </a:p>
                  </a:txBody>
                  <a:tcPr/>
                </a:tc>
                <a:tc>
                  <a:txBody>
                    <a:bodyPr/>
                    <a:lstStyle/>
                    <a:p>
                      <a:pPr algn="ctr"/>
                      <a:r>
                        <a:rPr lang="fr-FR" dirty="0"/>
                        <a:t>7,6</a:t>
                      </a:r>
                    </a:p>
                  </a:txBody>
                  <a:tcPr/>
                </a:tc>
                <a:tc>
                  <a:txBody>
                    <a:bodyPr/>
                    <a:lstStyle/>
                    <a:p>
                      <a:pPr algn="ctr"/>
                      <a:r>
                        <a:rPr lang="fr-FR" dirty="0"/>
                        <a:t>49</a:t>
                      </a:r>
                    </a:p>
                  </a:txBody>
                  <a:tcPr/>
                </a:tc>
                <a:tc>
                  <a:txBody>
                    <a:bodyPr/>
                    <a:lstStyle/>
                    <a:p>
                      <a:pPr algn="ctr"/>
                      <a:endParaRPr lang="fr-FR" dirty="0"/>
                    </a:p>
                  </a:txBody>
                  <a:tcPr/>
                </a:tc>
                <a:extLst>
                  <a:ext uri="{0D108BD9-81ED-4DB2-BD59-A6C34878D82A}">
                    <a16:rowId xmlns:a16="http://schemas.microsoft.com/office/drawing/2014/main" val="18513058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Dr (EI)</a:t>
                      </a:r>
                    </a:p>
                  </a:txBody>
                  <a:tcPr/>
                </a:tc>
                <a:tc>
                  <a:txBody>
                    <a:bodyPr/>
                    <a:lstStyle/>
                    <a:p>
                      <a:pPr algn="ctr"/>
                      <a:r>
                        <a:rPr lang="fr-FR" dirty="0"/>
                        <a:t>2,5</a:t>
                      </a:r>
                    </a:p>
                  </a:txBody>
                  <a:tcPr/>
                </a:tc>
                <a:tc>
                  <a:txBody>
                    <a:bodyPr/>
                    <a:lstStyle/>
                    <a:p>
                      <a:pPr algn="ctr"/>
                      <a:r>
                        <a:rPr lang="fr-FR" dirty="0"/>
                        <a:t>7,4</a:t>
                      </a:r>
                    </a:p>
                  </a:txBody>
                  <a:tcPr/>
                </a:tc>
                <a:tc>
                  <a:txBody>
                    <a:bodyPr/>
                    <a:lstStyle/>
                    <a:p>
                      <a:pPr algn="ctr"/>
                      <a:r>
                        <a:rPr lang="fr-FR" b="1" dirty="0">
                          <a:solidFill>
                            <a:srgbClr val="FF0000"/>
                          </a:solidFill>
                        </a:rPr>
                        <a:t>33</a:t>
                      </a:r>
                    </a:p>
                  </a:txBody>
                  <a:tcPr/>
                </a:tc>
                <a:tc>
                  <a:txBody>
                    <a:bodyPr/>
                    <a:lstStyle/>
                    <a:p>
                      <a:pPr algn="ctr"/>
                      <a:endParaRPr lang="fr-FR" dirty="0"/>
                    </a:p>
                  </a:txBody>
                  <a:tcPr/>
                </a:tc>
                <a:extLst>
                  <a:ext uri="{0D108BD9-81ED-4DB2-BD59-A6C34878D82A}">
                    <a16:rowId xmlns:a16="http://schemas.microsoft.com/office/drawing/2014/main" val="2194268106"/>
                  </a:ext>
                </a:extLst>
              </a:tr>
            </a:tbl>
          </a:graphicData>
        </a:graphic>
      </p:graphicFrame>
      <p:graphicFrame>
        <p:nvGraphicFramePr>
          <p:cNvPr id="6" name="Tableau 5">
            <a:extLst>
              <a:ext uri="{FF2B5EF4-FFF2-40B4-BE49-F238E27FC236}">
                <a16:creationId xmlns:a16="http://schemas.microsoft.com/office/drawing/2014/main" id="{5E3EF2CB-749F-2E05-A392-DEAEDC132117}"/>
              </a:ext>
            </a:extLst>
          </p:cNvPr>
          <p:cNvGraphicFramePr>
            <a:graphicFrameLocks noGrp="1"/>
          </p:cNvGraphicFramePr>
          <p:nvPr>
            <p:extLst>
              <p:ext uri="{D42A27DB-BD31-4B8C-83A1-F6EECF244321}">
                <p14:modId xmlns:p14="http://schemas.microsoft.com/office/powerpoint/2010/main" val="247760912"/>
              </p:ext>
            </p:extLst>
          </p:nvPr>
        </p:nvGraphicFramePr>
        <p:xfrm>
          <a:off x="456496" y="4087252"/>
          <a:ext cx="5031233" cy="249428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23</a:t>
                      </a:r>
                    </a:p>
                  </a:txBody>
                  <a:tcPr/>
                </a:tc>
                <a:tc>
                  <a:txBody>
                    <a:bodyPr/>
                    <a:lstStyle/>
                    <a:p>
                      <a:pPr algn="ctr"/>
                      <a:r>
                        <a:rPr lang="fr-FR" dirty="0"/>
                        <a:t>53</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15</a:t>
                      </a:r>
                    </a:p>
                  </a:txBody>
                  <a:tcPr/>
                </a:tc>
                <a:tc>
                  <a:txBody>
                    <a:bodyPr/>
                    <a:lstStyle/>
                    <a:p>
                      <a:pPr algn="ctr"/>
                      <a:r>
                        <a:rPr lang="fr-FR" dirty="0"/>
                        <a:t>53</a:t>
                      </a:r>
                    </a:p>
                  </a:txBody>
                  <a:tcPr/>
                </a:tc>
                <a:extLst>
                  <a:ext uri="{0D108BD9-81ED-4DB2-BD59-A6C34878D82A}">
                    <a16:rowId xmlns:a16="http://schemas.microsoft.com/office/drawing/2014/main" val="1407862843"/>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0" dirty="0">
                          <a:solidFill>
                            <a:schemeClr val="tx1"/>
                          </a:solidFill>
                        </a:rPr>
                        <a:t>17</a:t>
                      </a:r>
                    </a:p>
                  </a:txBody>
                  <a:tcPr/>
                </a:tc>
                <a:tc>
                  <a:txBody>
                    <a:bodyPr/>
                    <a:lstStyle/>
                    <a:p>
                      <a:pPr algn="ctr"/>
                      <a:r>
                        <a:rPr lang="fr-FR" dirty="0"/>
                        <a:t>60</a:t>
                      </a:r>
                    </a:p>
                  </a:txBody>
                  <a:tcPr/>
                </a:tc>
                <a:extLst>
                  <a:ext uri="{0D108BD9-81ED-4DB2-BD59-A6C34878D82A}">
                    <a16:rowId xmlns:a16="http://schemas.microsoft.com/office/drawing/2014/main" val="2647892947"/>
                  </a:ext>
                </a:extLst>
              </a:tr>
              <a:tr h="370840">
                <a:tc>
                  <a:txBody>
                    <a:bodyPr/>
                    <a:lstStyle/>
                    <a:p>
                      <a:r>
                        <a:rPr lang="fr-FR" dirty="0"/>
                        <a:t>Radial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1846743225"/>
                  </a:ext>
                </a:extLst>
              </a:tr>
            </a:tbl>
          </a:graphicData>
        </a:graphic>
      </p:graphicFrame>
      <p:sp>
        <p:nvSpPr>
          <p:cNvPr id="8" name="ZoneTexte 7">
            <a:extLst>
              <a:ext uri="{FF2B5EF4-FFF2-40B4-BE49-F238E27FC236}">
                <a16:creationId xmlns:a16="http://schemas.microsoft.com/office/drawing/2014/main" id="{80631FA6-C133-A09A-DDFE-37573D0B2DF7}"/>
              </a:ext>
            </a:extLst>
          </p:cNvPr>
          <p:cNvSpPr txBox="1"/>
          <p:nvPr/>
        </p:nvSpPr>
        <p:spPr>
          <a:xfrm>
            <a:off x="332841" y="270677"/>
            <a:ext cx="4101136" cy="461665"/>
          </a:xfrm>
          <a:prstGeom prst="rect">
            <a:avLst/>
          </a:prstGeom>
          <a:noFill/>
        </p:spPr>
        <p:txBody>
          <a:bodyPr wrap="square">
            <a:spAutoFit/>
          </a:bodyPr>
          <a:lstStyle/>
          <a:p>
            <a:r>
              <a:rPr lang="fr-FR" sz="2400" b="1" dirty="0">
                <a:solidFill>
                  <a:srgbClr val="FFFF00"/>
                </a:solidFill>
              </a:rPr>
              <a:t>Examen du 27 novembre 2008</a:t>
            </a:r>
          </a:p>
        </p:txBody>
      </p:sp>
    </p:spTree>
    <p:extLst>
      <p:ext uri="{BB962C8B-B14F-4D97-AF65-F5344CB8AC3E}">
        <p14:creationId xmlns:p14="http://schemas.microsoft.com/office/powerpoint/2010/main" val="786453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DC821F8B-E3B1-F256-6B37-C0F79D48B76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72A0CE2-A2C0-CE20-D2C9-08CB04797B5D}"/>
              </a:ext>
            </a:extLst>
          </p:cNvPr>
          <p:cNvSpPr txBox="1"/>
          <p:nvPr/>
        </p:nvSpPr>
        <p:spPr>
          <a:xfrm>
            <a:off x="8064984" y="6119867"/>
            <a:ext cx="3357656" cy="461665"/>
          </a:xfrm>
          <a:prstGeom prst="rect">
            <a:avLst/>
          </a:prstGeom>
          <a:noFill/>
        </p:spPr>
        <p:txBody>
          <a:bodyPr wrap="square">
            <a:spAutoFit/>
          </a:bodyPr>
          <a:lstStyle/>
          <a:p>
            <a:r>
              <a:rPr lang="fr-FR" sz="2400" b="1" dirty="0">
                <a:solidFill>
                  <a:srgbClr val="FFFF00"/>
                </a:solidFill>
              </a:rPr>
              <a:t>Qu’en pensez-vous ?</a:t>
            </a:r>
          </a:p>
        </p:txBody>
      </p:sp>
      <p:pic>
        <p:nvPicPr>
          <p:cNvPr id="4" name="Image 3">
            <a:extLst>
              <a:ext uri="{FF2B5EF4-FFF2-40B4-BE49-F238E27FC236}">
                <a16:creationId xmlns:a16="http://schemas.microsoft.com/office/drawing/2014/main" id="{519E3308-A5CE-7013-DE42-943AC2604440}"/>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6294889" y="1440493"/>
            <a:ext cx="5794704" cy="4212064"/>
          </a:xfrm>
          <a:prstGeom prst="rect">
            <a:avLst/>
          </a:prstGeom>
          <a:effectLst>
            <a:outerShdw blurRad="50800" dist="285763" dir="5400000" algn="ctr" rotWithShape="0">
              <a:srgbClr val="000000">
                <a:alpha val="43137"/>
              </a:srgbClr>
            </a:outerShdw>
          </a:effectLst>
        </p:spPr>
      </p:pic>
      <p:graphicFrame>
        <p:nvGraphicFramePr>
          <p:cNvPr id="3" name="Tableau 2">
            <a:extLst>
              <a:ext uri="{FF2B5EF4-FFF2-40B4-BE49-F238E27FC236}">
                <a16:creationId xmlns:a16="http://schemas.microsoft.com/office/drawing/2014/main" id="{81E2124A-AAA0-1F8D-595C-86128EC0DEC3}"/>
              </a:ext>
            </a:extLst>
          </p:cNvPr>
          <p:cNvGraphicFramePr>
            <a:graphicFrameLocks noGrp="1"/>
          </p:cNvGraphicFramePr>
          <p:nvPr>
            <p:extLst>
              <p:ext uri="{D42A27DB-BD31-4B8C-83A1-F6EECF244321}">
                <p14:modId xmlns:p14="http://schemas.microsoft.com/office/powerpoint/2010/main" val="4183654523"/>
              </p:ext>
            </p:extLst>
          </p:nvPr>
        </p:nvGraphicFramePr>
        <p:xfrm>
          <a:off x="456496" y="934720"/>
          <a:ext cx="5440617" cy="286512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2568956">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0" kern="1200" dirty="0">
                          <a:solidFill>
                            <a:schemeClr val="tx1"/>
                          </a:solidFill>
                          <a:latin typeface="+mn-lt"/>
                          <a:ea typeface="+mn-ea"/>
                          <a:cs typeface="+mn-cs"/>
                        </a:rPr>
                        <a:t>4,2</a:t>
                      </a:r>
                    </a:p>
                  </a:txBody>
                  <a:tcPr/>
                </a:tc>
                <a:tc>
                  <a:txBody>
                    <a:bodyPr/>
                    <a:lstStyle/>
                    <a:p>
                      <a:pPr marL="0" algn="ctr" defTabSz="914400" rtl="0" eaLnBrk="1" latinLnBrk="0" hangingPunct="1"/>
                      <a:r>
                        <a:rPr lang="fr-FR" sz="1800" b="0" kern="1200" dirty="0">
                          <a:solidFill>
                            <a:schemeClr val="tx1"/>
                          </a:solidFill>
                          <a:latin typeface="+mn-lt"/>
                          <a:ea typeface="+mn-ea"/>
                          <a:cs typeface="+mn-cs"/>
                        </a:rPr>
                        <a:t>8,2</a:t>
                      </a:r>
                    </a:p>
                  </a:txBody>
                  <a:tcPr/>
                </a:tc>
                <a:tc>
                  <a:txBody>
                    <a:bodyPr/>
                    <a:lstStyle/>
                    <a:p>
                      <a:pPr algn="ctr"/>
                      <a:r>
                        <a:rPr lang="fr-FR" b="0" dirty="0">
                          <a:solidFill>
                            <a:schemeClr val="tx1"/>
                          </a:solidFill>
                        </a:rPr>
                        <a:t>50</a:t>
                      </a:r>
                    </a:p>
                  </a:txBody>
                  <a:tcPr/>
                </a:tc>
                <a:tc>
                  <a:txBody>
                    <a:bodyPr/>
                    <a:lstStyle/>
                    <a:p>
                      <a:pPr algn="ctr"/>
                      <a:r>
                        <a:rPr lang="fr-FR" b="1" dirty="0">
                          <a:solidFill>
                            <a:srgbClr val="FF0000"/>
                          </a:solidFill>
                        </a:rPr>
                        <a:t>32,7</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0" dirty="0">
                          <a:solidFill>
                            <a:schemeClr val="tx1"/>
                          </a:solidFill>
                        </a:rPr>
                        <a:t>4,2</a:t>
                      </a:r>
                    </a:p>
                  </a:txBody>
                  <a:tcPr/>
                </a:tc>
                <a:tc>
                  <a:txBody>
                    <a:bodyPr/>
                    <a:lstStyle/>
                    <a:p>
                      <a:pPr algn="ctr"/>
                      <a:r>
                        <a:rPr lang="fr-FR" b="1" dirty="0">
                          <a:solidFill>
                            <a:srgbClr val="FF0000"/>
                          </a:solidFill>
                        </a:rPr>
                        <a:t>5,7</a:t>
                      </a:r>
                    </a:p>
                  </a:txBody>
                  <a:tcPr/>
                </a:tc>
                <a:tc>
                  <a:txBody>
                    <a:bodyPr/>
                    <a:lstStyle/>
                    <a:p>
                      <a:pPr algn="ctr"/>
                      <a:r>
                        <a:rPr lang="fr-FR" b="1" dirty="0">
                          <a:solidFill>
                            <a:srgbClr val="FF0000"/>
                          </a:solidFill>
                        </a:rPr>
                        <a:t>17</a:t>
                      </a:r>
                    </a:p>
                  </a:txBody>
                  <a:tcPr/>
                </a:tc>
                <a:tc>
                  <a:txBody>
                    <a:bodyPr/>
                    <a:lstStyle/>
                    <a:p>
                      <a:pPr algn="ctr"/>
                      <a:r>
                        <a:rPr lang="fr-FR" b="1" dirty="0">
                          <a:solidFill>
                            <a:srgbClr val="FF0000"/>
                          </a:solidFill>
                        </a:rPr>
                        <a:t>54,8</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3,7</a:t>
                      </a:r>
                    </a:p>
                  </a:txBody>
                  <a:tcPr/>
                </a:tc>
                <a:tc>
                  <a:txBody>
                    <a:bodyPr/>
                    <a:lstStyle/>
                    <a:p>
                      <a:pPr algn="ctr"/>
                      <a:r>
                        <a:rPr lang="fr-FR" b="1" dirty="0">
                          <a:solidFill>
                            <a:srgbClr val="FF0000"/>
                          </a:solidFill>
                        </a:rPr>
                        <a:t>1,7</a:t>
                      </a:r>
                    </a:p>
                  </a:txBody>
                  <a:tcPr/>
                </a:tc>
                <a:tc>
                  <a:txBody>
                    <a:bodyPr/>
                    <a:lstStyle/>
                    <a:p>
                      <a:pPr algn="ctr"/>
                      <a:r>
                        <a:rPr lang="fr-FR" dirty="0"/>
                        <a:t>45</a:t>
                      </a:r>
                    </a:p>
                  </a:txBody>
                  <a:tcPr/>
                </a:tc>
                <a:tc>
                  <a:txBody>
                    <a:bodyPr/>
                    <a:lstStyle/>
                    <a:p>
                      <a:pPr algn="ctr"/>
                      <a:r>
                        <a:rPr lang="fr-FR" b="1" dirty="0">
                          <a:solidFill>
                            <a:srgbClr val="FF0000"/>
                          </a:solidFill>
                        </a:rPr>
                        <a:t>50,3</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2,9</a:t>
                      </a:r>
                    </a:p>
                  </a:txBody>
                  <a:tcPr/>
                </a:tc>
                <a:tc>
                  <a:txBody>
                    <a:bodyPr/>
                    <a:lstStyle/>
                    <a:p>
                      <a:pPr algn="ctr"/>
                      <a:r>
                        <a:rPr lang="fr-FR" dirty="0"/>
                        <a:t>10,5</a:t>
                      </a:r>
                    </a:p>
                  </a:txBody>
                  <a:tcPr/>
                </a:tc>
                <a:tc>
                  <a:txBody>
                    <a:bodyPr/>
                    <a:lstStyle/>
                    <a:p>
                      <a:pPr algn="ctr"/>
                      <a:r>
                        <a:rPr lang="fr-FR" dirty="0"/>
                        <a:t>47/41</a:t>
                      </a:r>
                    </a:p>
                  </a:txBody>
                  <a:tcPr/>
                </a:tc>
                <a:tc>
                  <a:txBody>
                    <a:bodyPr/>
                    <a:lstStyle/>
                    <a:p>
                      <a:pPr algn="ctr"/>
                      <a:r>
                        <a:rPr lang="fr-FR" dirty="0"/>
                        <a:t>27,2</a:t>
                      </a:r>
                    </a:p>
                  </a:txBody>
                  <a:tcPr/>
                </a:tc>
                <a:extLst>
                  <a:ext uri="{0D108BD9-81ED-4DB2-BD59-A6C34878D82A}">
                    <a16:rowId xmlns:a16="http://schemas.microsoft.com/office/drawing/2014/main" val="24218594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G (EI)</a:t>
                      </a:r>
                    </a:p>
                  </a:txBody>
                  <a:tcPr/>
                </a:tc>
                <a:tc>
                  <a:txBody>
                    <a:bodyPr/>
                    <a:lstStyle/>
                    <a:p>
                      <a:pPr algn="ctr"/>
                      <a:r>
                        <a:rPr lang="fr-FR" dirty="0"/>
                        <a:t>2,5</a:t>
                      </a:r>
                    </a:p>
                  </a:txBody>
                  <a:tcPr/>
                </a:tc>
                <a:tc>
                  <a:txBody>
                    <a:bodyPr/>
                    <a:lstStyle/>
                    <a:p>
                      <a:pPr algn="ctr"/>
                      <a:r>
                        <a:rPr lang="fr-FR" dirty="0"/>
                        <a:t>7,6</a:t>
                      </a:r>
                    </a:p>
                  </a:txBody>
                  <a:tcPr/>
                </a:tc>
                <a:tc>
                  <a:txBody>
                    <a:bodyPr/>
                    <a:lstStyle/>
                    <a:p>
                      <a:pPr algn="ctr"/>
                      <a:r>
                        <a:rPr lang="fr-FR" dirty="0"/>
                        <a:t>49</a:t>
                      </a:r>
                    </a:p>
                  </a:txBody>
                  <a:tcPr/>
                </a:tc>
                <a:tc>
                  <a:txBody>
                    <a:bodyPr/>
                    <a:lstStyle/>
                    <a:p>
                      <a:pPr algn="ctr"/>
                      <a:endParaRPr lang="fr-FR" dirty="0"/>
                    </a:p>
                  </a:txBody>
                  <a:tcPr/>
                </a:tc>
                <a:extLst>
                  <a:ext uri="{0D108BD9-81ED-4DB2-BD59-A6C34878D82A}">
                    <a16:rowId xmlns:a16="http://schemas.microsoft.com/office/drawing/2014/main" val="18513058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Dr (EI)</a:t>
                      </a:r>
                    </a:p>
                  </a:txBody>
                  <a:tcPr/>
                </a:tc>
                <a:tc>
                  <a:txBody>
                    <a:bodyPr/>
                    <a:lstStyle/>
                    <a:p>
                      <a:pPr algn="ctr"/>
                      <a:r>
                        <a:rPr lang="fr-FR" dirty="0"/>
                        <a:t>2,5</a:t>
                      </a:r>
                    </a:p>
                  </a:txBody>
                  <a:tcPr/>
                </a:tc>
                <a:tc>
                  <a:txBody>
                    <a:bodyPr/>
                    <a:lstStyle/>
                    <a:p>
                      <a:pPr algn="ctr"/>
                      <a:r>
                        <a:rPr lang="fr-FR" dirty="0"/>
                        <a:t>7,4</a:t>
                      </a:r>
                    </a:p>
                  </a:txBody>
                  <a:tcPr/>
                </a:tc>
                <a:tc>
                  <a:txBody>
                    <a:bodyPr/>
                    <a:lstStyle/>
                    <a:p>
                      <a:pPr algn="ctr"/>
                      <a:r>
                        <a:rPr lang="fr-FR" b="1" dirty="0">
                          <a:solidFill>
                            <a:srgbClr val="FF0000"/>
                          </a:solidFill>
                        </a:rPr>
                        <a:t>33</a:t>
                      </a:r>
                    </a:p>
                  </a:txBody>
                  <a:tcPr/>
                </a:tc>
                <a:tc>
                  <a:txBody>
                    <a:bodyPr/>
                    <a:lstStyle/>
                    <a:p>
                      <a:pPr algn="ctr"/>
                      <a:endParaRPr lang="fr-FR" dirty="0"/>
                    </a:p>
                  </a:txBody>
                  <a:tcPr/>
                </a:tc>
                <a:extLst>
                  <a:ext uri="{0D108BD9-81ED-4DB2-BD59-A6C34878D82A}">
                    <a16:rowId xmlns:a16="http://schemas.microsoft.com/office/drawing/2014/main" val="2194268106"/>
                  </a:ext>
                </a:extLst>
              </a:tr>
            </a:tbl>
          </a:graphicData>
        </a:graphic>
      </p:graphicFrame>
      <p:graphicFrame>
        <p:nvGraphicFramePr>
          <p:cNvPr id="6" name="Tableau 5">
            <a:extLst>
              <a:ext uri="{FF2B5EF4-FFF2-40B4-BE49-F238E27FC236}">
                <a16:creationId xmlns:a16="http://schemas.microsoft.com/office/drawing/2014/main" id="{821C4FA5-D8C6-BB3C-DE17-0B9614129146}"/>
              </a:ext>
            </a:extLst>
          </p:cNvPr>
          <p:cNvGraphicFramePr>
            <a:graphicFrameLocks noGrp="1"/>
          </p:cNvGraphicFramePr>
          <p:nvPr>
            <p:extLst>
              <p:ext uri="{D42A27DB-BD31-4B8C-83A1-F6EECF244321}">
                <p14:modId xmlns:p14="http://schemas.microsoft.com/office/powerpoint/2010/main" val="4183901457"/>
              </p:ext>
            </p:extLst>
          </p:nvPr>
        </p:nvGraphicFramePr>
        <p:xfrm>
          <a:off x="456496" y="4087252"/>
          <a:ext cx="5031233" cy="249428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23</a:t>
                      </a:r>
                    </a:p>
                  </a:txBody>
                  <a:tcPr/>
                </a:tc>
                <a:tc>
                  <a:txBody>
                    <a:bodyPr/>
                    <a:lstStyle/>
                    <a:p>
                      <a:pPr algn="ctr"/>
                      <a:r>
                        <a:rPr lang="fr-FR" dirty="0"/>
                        <a:t>53</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15</a:t>
                      </a:r>
                    </a:p>
                  </a:txBody>
                  <a:tcPr/>
                </a:tc>
                <a:tc>
                  <a:txBody>
                    <a:bodyPr/>
                    <a:lstStyle/>
                    <a:p>
                      <a:pPr algn="ctr"/>
                      <a:r>
                        <a:rPr lang="fr-FR" dirty="0"/>
                        <a:t>53</a:t>
                      </a:r>
                    </a:p>
                  </a:txBody>
                  <a:tcPr/>
                </a:tc>
                <a:extLst>
                  <a:ext uri="{0D108BD9-81ED-4DB2-BD59-A6C34878D82A}">
                    <a16:rowId xmlns:a16="http://schemas.microsoft.com/office/drawing/2014/main" val="1407862843"/>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0" dirty="0">
                          <a:solidFill>
                            <a:schemeClr val="tx1"/>
                          </a:solidFill>
                        </a:rPr>
                        <a:t>17</a:t>
                      </a:r>
                    </a:p>
                  </a:txBody>
                  <a:tcPr/>
                </a:tc>
                <a:tc>
                  <a:txBody>
                    <a:bodyPr/>
                    <a:lstStyle/>
                    <a:p>
                      <a:pPr algn="ctr"/>
                      <a:r>
                        <a:rPr lang="fr-FR" dirty="0"/>
                        <a:t>60</a:t>
                      </a:r>
                    </a:p>
                  </a:txBody>
                  <a:tcPr/>
                </a:tc>
                <a:extLst>
                  <a:ext uri="{0D108BD9-81ED-4DB2-BD59-A6C34878D82A}">
                    <a16:rowId xmlns:a16="http://schemas.microsoft.com/office/drawing/2014/main" val="2647892947"/>
                  </a:ext>
                </a:extLst>
              </a:tr>
              <a:tr h="370840">
                <a:tc>
                  <a:txBody>
                    <a:bodyPr/>
                    <a:lstStyle/>
                    <a:p>
                      <a:r>
                        <a:rPr lang="fr-FR" dirty="0"/>
                        <a:t>Radial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1846743225"/>
                  </a:ext>
                </a:extLst>
              </a:tr>
            </a:tbl>
          </a:graphicData>
        </a:graphic>
      </p:graphicFrame>
      <p:sp>
        <p:nvSpPr>
          <p:cNvPr id="8" name="ZoneTexte 7">
            <a:extLst>
              <a:ext uri="{FF2B5EF4-FFF2-40B4-BE49-F238E27FC236}">
                <a16:creationId xmlns:a16="http://schemas.microsoft.com/office/drawing/2014/main" id="{854565D8-F03B-B8A9-5BFD-3EFA70050B75}"/>
              </a:ext>
            </a:extLst>
          </p:cNvPr>
          <p:cNvSpPr txBox="1"/>
          <p:nvPr/>
        </p:nvSpPr>
        <p:spPr>
          <a:xfrm>
            <a:off x="332841" y="270677"/>
            <a:ext cx="4101136" cy="461665"/>
          </a:xfrm>
          <a:prstGeom prst="rect">
            <a:avLst/>
          </a:prstGeom>
          <a:noFill/>
        </p:spPr>
        <p:txBody>
          <a:bodyPr wrap="square">
            <a:spAutoFit/>
          </a:bodyPr>
          <a:lstStyle/>
          <a:p>
            <a:r>
              <a:rPr lang="fr-FR" sz="2400" b="1" dirty="0">
                <a:solidFill>
                  <a:srgbClr val="FFFF00"/>
                </a:solidFill>
              </a:rPr>
              <a:t>Examen du 27 novembre 2008</a:t>
            </a:r>
          </a:p>
        </p:txBody>
      </p:sp>
    </p:spTree>
    <p:extLst>
      <p:ext uri="{BB962C8B-B14F-4D97-AF65-F5344CB8AC3E}">
        <p14:creationId xmlns:p14="http://schemas.microsoft.com/office/powerpoint/2010/main" val="3730768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10A6BA04-5AE7-8B95-0075-A24CB08F834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355169C-C850-E03B-6B92-70994D79B13D}"/>
              </a:ext>
            </a:extLst>
          </p:cNvPr>
          <p:cNvSpPr txBox="1"/>
          <p:nvPr/>
        </p:nvSpPr>
        <p:spPr>
          <a:xfrm>
            <a:off x="8064984" y="6119867"/>
            <a:ext cx="3357656" cy="461665"/>
          </a:xfrm>
          <a:prstGeom prst="rect">
            <a:avLst/>
          </a:prstGeom>
          <a:noFill/>
        </p:spPr>
        <p:txBody>
          <a:bodyPr wrap="square">
            <a:spAutoFit/>
          </a:bodyPr>
          <a:lstStyle/>
          <a:p>
            <a:r>
              <a:rPr lang="fr-FR" sz="2400" b="1" dirty="0">
                <a:solidFill>
                  <a:srgbClr val="FFFF00"/>
                </a:solidFill>
              </a:rPr>
              <a:t>Qu’en pensez-vous ?</a:t>
            </a:r>
          </a:p>
        </p:txBody>
      </p:sp>
      <p:pic>
        <p:nvPicPr>
          <p:cNvPr id="4" name="Image 3">
            <a:extLst>
              <a:ext uri="{FF2B5EF4-FFF2-40B4-BE49-F238E27FC236}">
                <a16:creationId xmlns:a16="http://schemas.microsoft.com/office/drawing/2014/main" id="{3D583B9F-4A79-0C71-D3B1-096AA77F9957}"/>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6294889" y="1440493"/>
            <a:ext cx="5794704" cy="4212064"/>
          </a:xfrm>
          <a:prstGeom prst="rect">
            <a:avLst/>
          </a:prstGeom>
          <a:effectLst>
            <a:outerShdw blurRad="50800" dist="282004" dir="5400000" algn="ctr" rotWithShape="0">
              <a:srgbClr val="000000">
                <a:alpha val="43137"/>
              </a:srgbClr>
            </a:outerShdw>
          </a:effectLst>
        </p:spPr>
      </p:pic>
      <p:sp>
        <p:nvSpPr>
          <p:cNvPr id="3" name="ZoneTexte 2">
            <a:extLst>
              <a:ext uri="{FF2B5EF4-FFF2-40B4-BE49-F238E27FC236}">
                <a16:creationId xmlns:a16="http://schemas.microsoft.com/office/drawing/2014/main" id="{19F996BF-CB6B-EC74-69C4-04269A04C88F}"/>
              </a:ext>
            </a:extLst>
          </p:cNvPr>
          <p:cNvSpPr txBox="1"/>
          <p:nvPr/>
        </p:nvSpPr>
        <p:spPr>
          <a:xfrm>
            <a:off x="9277423" y="1765607"/>
            <a:ext cx="521297" cy="461665"/>
          </a:xfrm>
          <a:prstGeom prst="rect">
            <a:avLst/>
          </a:prstGeom>
          <a:noFill/>
        </p:spPr>
        <p:txBody>
          <a:bodyPr wrap="none" rtlCol="0">
            <a:spAutoFit/>
          </a:bodyPr>
          <a:lstStyle/>
          <a:p>
            <a:r>
              <a:rPr lang="fr-FR" sz="2400" b="1" dirty="0">
                <a:solidFill>
                  <a:srgbClr val="FF0000"/>
                </a:solidFill>
              </a:rPr>
              <a:t>BC</a:t>
            </a:r>
          </a:p>
        </p:txBody>
      </p:sp>
      <p:sp>
        <p:nvSpPr>
          <p:cNvPr id="6" name="ZoneTexte 5">
            <a:extLst>
              <a:ext uri="{FF2B5EF4-FFF2-40B4-BE49-F238E27FC236}">
                <a16:creationId xmlns:a16="http://schemas.microsoft.com/office/drawing/2014/main" id="{7F9F018C-EB0E-69A0-9EE5-B5920BF299A8}"/>
              </a:ext>
            </a:extLst>
          </p:cNvPr>
          <p:cNvSpPr txBox="1"/>
          <p:nvPr/>
        </p:nvSpPr>
        <p:spPr>
          <a:xfrm>
            <a:off x="9277423" y="2618382"/>
            <a:ext cx="1532214" cy="461665"/>
          </a:xfrm>
          <a:prstGeom prst="rect">
            <a:avLst/>
          </a:prstGeom>
          <a:noFill/>
        </p:spPr>
        <p:txBody>
          <a:bodyPr wrap="none" rtlCol="0">
            <a:spAutoFit/>
          </a:bodyPr>
          <a:lstStyle/>
          <a:p>
            <a:r>
              <a:rPr lang="fr-FR" sz="2400" b="1" dirty="0">
                <a:solidFill>
                  <a:srgbClr val="FF0000"/>
                </a:solidFill>
              </a:rPr>
              <a:t>Dispersion</a:t>
            </a:r>
          </a:p>
        </p:txBody>
      </p:sp>
      <p:sp>
        <p:nvSpPr>
          <p:cNvPr id="8" name="ZoneTexte 7">
            <a:extLst>
              <a:ext uri="{FF2B5EF4-FFF2-40B4-BE49-F238E27FC236}">
                <a16:creationId xmlns:a16="http://schemas.microsoft.com/office/drawing/2014/main" id="{CC705131-39E5-692D-9E0B-F2CE9F3F5B3A}"/>
              </a:ext>
            </a:extLst>
          </p:cNvPr>
          <p:cNvSpPr txBox="1"/>
          <p:nvPr/>
        </p:nvSpPr>
        <p:spPr>
          <a:xfrm>
            <a:off x="9307303" y="3569008"/>
            <a:ext cx="1743811" cy="461665"/>
          </a:xfrm>
          <a:prstGeom prst="rect">
            <a:avLst/>
          </a:prstGeom>
          <a:noFill/>
        </p:spPr>
        <p:txBody>
          <a:bodyPr wrap="none" rtlCol="0">
            <a:spAutoFit/>
          </a:bodyPr>
          <a:lstStyle/>
          <a:p>
            <a:r>
              <a:rPr lang="fr-FR" sz="2400" b="1" dirty="0">
                <a:solidFill>
                  <a:srgbClr val="FF0000"/>
                </a:solidFill>
              </a:rPr>
              <a:t>Dispersion ?</a:t>
            </a:r>
          </a:p>
        </p:txBody>
      </p:sp>
      <p:graphicFrame>
        <p:nvGraphicFramePr>
          <p:cNvPr id="9" name="Tableau 8">
            <a:extLst>
              <a:ext uri="{FF2B5EF4-FFF2-40B4-BE49-F238E27FC236}">
                <a16:creationId xmlns:a16="http://schemas.microsoft.com/office/drawing/2014/main" id="{B3A290C1-7F03-FD9F-0EDE-2688C0877B42}"/>
              </a:ext>
            </a:extLst>
          </p:cNvPr>
          <p:cNvGraphicFramePr>
            <a:graphicFrameLocks noGrp="1"/>
          </p:cNvGraphicFramePr>
          <p:nvPr>
            <p:extLst>
              <p:ext uri="{D42A27DB-BD31-4B8C-83A1-F6EECF244321}">
                <p14:modId xmlns:p14="http://schemas.microsoft.com/office/powerpoint/2010/main" val="4183654523"/>
              </p:ext>
            </p:extLst>
          </p:nvPr>
        </p:nvGraphicFramePr>
        <p:xfrm>
          <a:off x="456496" y="934720"/>
          <a:ext cx="5440617" cy="286512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2568956">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0" kern="1200" dirty="0">
                          <a:solidFill>
                            <a:schemeClr val="tx1"/>
                          </a:solidFill>
                          <a:latin typeface="+mn-lt"/>
                          <a:ea typeface="+mn-ea"/>
                          <a:cs typeface="+mn-cs"/>
                        </a:rPr>
                        <a:t>4,2</a:t>
                      </a:r>
                    </a:p>
                  </a:txBody>
                  <a:tcPr/>
                </a:tc>
                <a:tc>
                  <a:txBody>
                    <a:bodyPr/>
                    <a:lstStyle/>
                    <a:p>
                      <a:pPr marL="0" algn="ctr" defTabSz="914400" rtl="0" eaLnBrk="1" latinLnBrk="0" hangingPunct="1"/>
                      <a:r>
                        <a:rPr lang="fr-FR" sz="1800" b="0" kern="1200" dirty="0">
                          <a:solidFill>
                            <a:schemeClr val="tx1"/>
                          </a:solidFill>
                          <a:latin typeface="+mn-lt"/>
                          <a:ea typeface="+mn-ea"/>
                          <a:cs typeface="+mn-cs"/>
                        </a:rPr>
                        <a:t>8,2</a:t>
                      </a:r>
                    </a:p>
                  </a:txBody>
                  <a:tcPr/>
                </a:tc>
                <a:tc>
                  <a:txBody>
                    <a:bodyPr/>
                    <a:lstStyle/>
                    <a:p>
                      <a:pPr algn="ctr"/>
                      <a:r>
                        <a:rPr lang="fr-FR" b="0" dirty="0">
                          <a:solidFill>
                            <a:schemeClr val="tx1"/>
                          </a:solidFill>
                        </a:rPr>
                        <a:t>50</a:t>
                      </a:r>
                    </a:p>
                  </a:txBody>
                  <a:tcPr/>
                </a:tc>
                <a:tc>
                  <a:txBody>
                    <a:bodyPr/>
                    <a:lstStyle/>
                    <a:p>
                      <a:pPr algn="ctr"/>
                      <a:r>
                        <a:rPr lang="fr-FR" b="1" dirty="0">
                          <a:solidFill>
                            <a:srgbClr val="FF0000"/>
                          </a:solidFill>
                        </a:rPr>
                        <a:t>32,7</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0" dirty="0">
                          <a:solidFill>
                            <a:schemeClr val="tx1"/>
                          </a:solidFill>
                        </a:rPr>
                        <a:t>4,2</a:t>
                      </a:r>
                    </a:p>
                  </a:txBody>
                  <a:tcPr/>
                </a:tc>
                <a:tc>
                  <a:txBody>
                    <a:bodyPr/>
                    <a:lstStyle/>
                    <a:p>
                      <a:pPr algn="ctr"/>
                      <a:r>
                        <a:rPr lang="fr-FR" b="1" dirty="0">
                          <a:solidFill>
                            <a:srgbClr val="FF0000"/>
                          </a:solidFill>
                        </a:rPr>
                        <a:t>5,7</a:t>
                      </a:r>
                    </a:p>
                  </a:txBody>
                  <a:tcPr/>
                </a:tc>
                <a:tc>
                  <a:txBody>
                    <a:bodyPr/>
                    <a:lstStyle/>
                    <a:p>
                      <a:pPr algn="ctr"/>
                      <a:r>
                        <a:rPr lang="fr-FR" b="1" dirty="0">
                          <a:solidFill>
                            <a:srgbClr val="FF0000"/>
                          </a:solidFill>
                        </a:rPr>
                        <a:t>17</a:t>
                      </a:r>
                    </a:p>
                  </a:txBody>
                  <a:tcPr/>
                </a:tc>
                <a:tc>
                  <a:txBody>
                    <a:bodyPr/>
                    <a:lstStyle/>
                    <a:p>
                      <a:pPr algn="ctr"/>
                      <a:r>
                        <a:rPr lang="fr-FR" b="1" dirty="0">
                          <a:solidFill>
                            <a:srgbClr val="FF0000"/>
                          </a:solidFill>
                        </a:rPr>
                        <a:t>54,8</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3,7</a:t>
                      </a:r>
                    </a:p>
                  </a:txBody>
                  <a:tcPr/>
                </a:tc>
                <a:tc>
                  <a:txBody>
                    <a:bodyPr/>
                    <a:lstStyle/>
                    <a:p>
                      <a:pPr algn="ctr"/>
                      <a:r>
                        <a:rPr lang="fr-FR" b="1" dirty="0">
                          <a:solidFill>
                            <a:srgbClr val="FF0000"/>
                          </a:solidFill>
                        </a:rPr>
                        <a:t>1,7</a:t>
                      </a:r>
                    </a:p>
                  </a:txBody>
                  <a:tcPr/>
                </a:tc>
                <a:tc>
                  <a:txBody>
                    <a:bodyPr/>
                    <a:lstStyle/>
                    <a:p>
                      <a:pPr algn="ctr"/>
                      <a:r>
                        <a:rPr lang="fr-FR" dirty="0"/>
                        <a:t>45</a:t>
                      </a:r>
                    </a:p>
                  </a:txBody>
                  <a:tcPr/>
                </a:tc>
                <a:tc>
                  <a:txBody>
                    <a:bodyPr/>
                    <a:lstStyle/>
                    <a:p>
                      <a:pPr algn="ctr"/>
                      <a:r>
                        <a:rPr lang="fr-FR" b="1" dirty="0">
                          <a:solidFill>
                            <a:srgbClr val="FF0000"/>
                          </a:solidFill>
                        </a:rPr>
                        <a:t>50,3</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2,9</a:t>
                      </a:r>
                    </a:p>
                  </a:txBody>
                  <a:tcPr/>
                </a:tc>
                <a:tc>
                  <a:txBody>
                    <a:bodyPr/>
                    <a:lstStyle/>
                    <a:p>
                      <a:pPr algn="ctr"/>
                      <a:r>
                        <a:rPr lang="fr-FR" dirty="0"/>
                        <a:t>10,5</a:t>
                      </a:r>
                    </a:p>
                  </a:txBody>
                  <a:tcPr/>
                </a:tc>
                <a:tc>
                  <a:txBody>
                    <a:bodyPr/>
                    <a:lstStyle/>
                    <a:p>
                      <a:pPr algn="ctr"/>
                      <a:r>
                        <a:rPr lang="fr-FR" dirty="0"/>
                        <a:t>47/41</a:t>
                      </a:r>
                    </a:p>
                  </a:txBody>
                  <a:tcPr/>
                </a:tc>
                <a:tc>
                  <a:txBody>
                    <a:bodyPr/>
                    <a:lstStyle/>
                    <a:p>
                      <a:pPr algn="ctr"/>
                      <a:r>
                        <a:rPr lang="fr-FR" dirty="0"/>
                        <a:t>27,2</a:t>
                      </a:r>
                    </a:p>
                  </a:txBody>
                  <a:tcPr/>
                </a:tc>
                <a:extLst>
                  <a:ext uri="{0D108BD9-81ED-4DB2-BD59-A6C34878D82A}">
                    <a16:rowId xmlns:a16="http://schemas.microsoft.com/office/drawing/2014/main" val="24218594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G (EI)</a:t>
                      </a:r>
                    </a:p>
                  </a:txBody>
                  <a:tcPr/>
                </a:tc>
                <a:tc>
                  <a:txBody>
                    <a:bodyPr/>
                    <a:lstStyle/>
                    <a:p>
                      <a:pPr algn="ctr"/>
                      <a:r>
                        <a:rPr lang="fr-FR" dirty="0"/>
                        <a:t>2,5</a:t>
                      </a:r>
                    </a:p>
                  </a:txBody>
                  <a:tcPr/>
                </a:tc>
                <a:tc>
                  <a:txBody>
                    <a:bodyPr/>
                    <a:lstStyle/>
                    <a:p>
                      <a:pPr algn="ctr"/>
                      <a:r>
                        <a:rPr lang="fr-FR" dirty="0"/>
                        <a:t>7,6</a:t>
                      </a:r>
                    </a:p>
                  </a:txBody>
                  <a:tcPr/>
                </a:tc>
                <a:tc>
                  <a:txBody>
                    <a:bodyPr/>
                    <a:lstStyle/>
                    <a:p>
                      <a:pPr algn="ctr"/>
                      <a:r>
                        <a:rPr lang="fr-FR" dirty="0"/>
                        <a:t>49</a:t>
                      </a:r>
                    </a:p>
                  </a:txBody>
                  <a:tcPr/>
                </a:tc>
                <a:tc>
                  <a:txBody>
                    <a:bodyPr/>
                    <a:lstStyle/>
                    <a:p>
                      <a:pPr algn="ctr"/>
                      <a:endParaRPr lang="fr-FR" dirty="0"/>
                    </a:p>
                  </a:txBody>
                  <a:tcPr/>
                </a:tc>
                <a:extLst>
                  <a:ext uri="{0D108BD9-81ED-4DB2-BD59-A6C34878D82A}">
                    <a16:rowId xmlns:a16="http://schemas.microsoft.com/office/drawing/2014/main" val="18513058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Radial Dr (EI)</a:t>
                      </a:r>
                    </a:p>
                  </a:txBody>
                  <a:tcPr/>
                </a:tc>
                <a:tc>
                  <a:txBody>
                    <a:bodyPr/>
                    <a:lstStyle/>
                    <a:p>
                      <a:pPr algn="ctr"/>
                      <a:r>
                        <a:rPr lang="fr-FR" dirty="0"/>
                        <a:t>2,5</a:t>
                      </a:r>
                    </a:p>
                  </a:txBody>
                  <a:tcPr/>
                </a:tc>
                <a:tc>
                  <a:txBody>
                    <a:bodyPr/>
                    <a:lstStyle/>
                    <a:p>
                      <a:pPr algn="ctr"/>
                      <a:r>
                        <a:rPr lang="fr-FR" dirty="0"/>
                        <a:t>7,4</a:t>
                      </a:r>
                    </a:p>
                  </a:txBody>
                  <a:tcPr/>
                </a:tc>
                <a:tc>
                  <a:txBody>
                    <a:bodyPr/>
                    <a:lstStyle/>
                    <a:p>
                      <a:pPr algn="ctr"/>
                      <a:r>
                        <a:rPr lang="fr-FR" b="1" dirty="0">
                          <a:solidFill>
                            <a:srgbClr val="FF0000"/>
                          </a:solidFill>
                        </a:rPr>
                        <a:t>33</a:t>
                      </a:r>
                    </a:p>
                  </a:txBody>
                  <a:tcPr/>
                </a:tc>
                <a:tc>
                  <a:txBody>
                    <a:bodyPr/>
                    <a:lstStyle/>
                    <a:p>
                      <a:pPr algn="ctr"/>
                      <a:endParaRPr lang="fr-FR" dirty="0"/>
                    </a:p>
                  </a:txBody>
                  <a:tcPr/>
                </a:tc>
                <a:extLst>
                  <a:ext uri="{0D108BD9-81ED-4DB2-BD59-A6C34878D82A}">
                    <a16:rowId xmlns:a16="http://schemas.microsoft.com/office/drawing/2014/main" val="2194268106"/>
                  </a:ext>
                </a:extLst>
              </a:tr>
            </a:tbl>
          </a:graphicData>
        </a:graphic>
      </p:graphicFrame>
      <p:graphicFrame>
        <p:nvGraphicFramePr>
          <p:cNvPr id="10" name="Tableau 9">
            <a:extLst>
              <a:ext uri="{FF2B5EF4-FFF2-40B4-BE49-F238E27FC236}">
                <a16:creationId xmlns:a16="http://schemas.microsoft.com/office/drawing/2014/main" id="{AB1D93CA-1868-5A49-D8B0-892EFF5E0F34}"/>
              </a:ext>
            </a:extLst>
          </p:cNvPr>
          <p:cNvGraphicFramePr>
            <a:graphicFrameLocks noGrp="1"/>
          </p:cNvGraphicFramePr>
          <p:nvPr>
            <p:extLst>
              <p:ext uri="{D42A27DB-BD31-4B8C-83A1-F6EECF244321}">
                <p14:modId xmlns:p14="http://schemas.microsoft.com/office/powerpoint/2010/main" val="4183901457"/>
              </p:ext>
            </p:extLst>
          </p:nvPr>
        </p:nvGraphicFramePr>
        <p:xfrm>
          <a:off x="456496" y="4087252"/>
          <a:ext cx="5031233" cy="249428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23</a:t>
                      </a:r>
                    </a:p>
                  </a:txBody>
                  <a:tcPr/>
                </a:tc>
                <a:tc>
                  <a:txBody>
                    <a:bodyPr/>
                    <a:lstStyle/>
                    <a:p>
                      <a:pPr algn="ctr"/>
                      <a:r>
                        <a:rPr lang="fr-FR" dirty="0"/>
                        <a:t>53</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1,5</a:t>
                      </a:r>
                    </a:p>
                  </a:txBody>
                  <a:tcPr/>
                </a:tc>
                <a:tc>
                  <a:txBody>
                    <a:bodyPr/>
                    <a:lstStyle/>
                    <a:p>
                      <a:pPr algn="ctr"/>
                      <a:r>
                        <a:rPr lang="fr-FR" b="0" dirty="0">
                          <a:solidFill>
                            <a:schemeClr val="tx1"/>
                          </a:solidFill>
                        </a:rPr>
                        <a:t>15</a:t>
                      </a:r>
                    </a:p>
                  </a:txBody>
                  <a:tcPr/>
                </a:tc>
                <a:tc>
                  <a:txBody>
                    <a:bodyPr/>
                    <a:lstStyle/>
                    <a:p>
                      <a:pPr algn="ctr"/>
                      <a:r>
                        <a:rPr lang="fr-FR" dirty="0"/>
                        <a:t>53</a:t>
                      </a:r>
                    </a:p>
                  </a:txBody>
                  <a:tcPr/>
                </a:tc>
                <a:extLst>
                  <a:ext uri="{0D108BD9-81ED-4DB2-BD59-A6C34878D82A}">
                    <a16:rowId xmlns:a16="http://schemas.microsoft.com/office/drawing/2014/main" val="1407862843"/>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b="0" dirty="0">
                          <a:solidFill>
                            <a:schemeClr val="tx1"/>
                          </a:solidFill>
                        </a:rPr>
                        <a:t>17</a:t>
                      </a:r>
                    </a:p>
                  </a:txBody>
                  <a:tcPr/>
                </a:tc>
                <a:tc>
                  <a:txBody>
                    <a:bodyPr/>
                    <a:lstStyle/>
                    <a:p>
                      <a:pPr algn="ctr"/>
                      <a:r>
                        <a:rPr lang="fr-FR" dirty="0"/>
                        <a:t>60</a:t>
                      </a:r>
                    </a:p>
                  </a:txBody>
                  <a:tcPr/>
                </a:tc>
                <a:extLst>
                  <a:ext uri="{0D108BD9-81ED-4DB2-BD59-A6C34878D82A}">
                    <a16:rowId xmlns:a16="http://schemas.microsoft.com/office/drawing/2014/main" val="2647892947"/>
                  </a:ext>
                </a:extLst>
              </a:tr>
              <a:tr h="370840">
                <a:tc>
                  <a:txBody>
                    <a:bodyPr/>
                    <a:lstStyle/>
                    <a:p>
                      <a:r>
                        <a:rPr lang="fr-FR" dirty="0"/>
                        <a:t>Radial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AB/Poignet</a:t>
                      </a:r>
                    </a:p>
                  </a:txBody>
                  <a:tcPr/>
                </a:tc>
                <a:tc>
                  <a:txBody>
                    <a:bodyPr/>
                    <a:lstStyle/>
                    <a:p>
                      <a:pPr algn="ctr"/>
                      <a:r>
                        <a:rPr lang="fr-FR" dirty="0"/>
                        <a:t>1,4</a:t>
                      </a:r>
                    </a:p>
                  </a:txBody>
                  <a:tcPr/>
                </a:tc>
                <a:tc>
                  <a:txBody>
                    <a:bodyPr/>
                    <a:lstStyle/>
                    <a:p>
                      <a:pPr algn="ctr"/>
                      <a:r>
                        <a:rPr lang="fr-FR" b="0" dirty="0">
                          <a:solidFill>
                            <a:schemeClr val="tx1"/>
                          </a:solidFill>
                        </a:rPr>
                        <a:t>25</a:t>
                      </a:r>
                    </a:p>
                  </a:txBody>
                  <a:tcPr/>
                </a:tc>
                <a:tc>
                  <a:txBody>
                    <a:bodyPr/>
                    <a:lstStyle/>
                    <a:p>
                      <a:pPr algn="ctr"/>
                      <a:r>
                        <a:rPr lang="fr-FR" dirty="0"/>
                        <a:t>57</a:t>
                      </a:r>
                    </a:p>
                  </a:txBody>
                  <a:tcPr/>
                </a:tc>
                <a:extLst>
                  <a:ext uri="{0D108BD9-81ED-4DB2-BD59-A6C34878D82A}">
                    <a16:rowId xmlns:a16="http://schemas.microsoft.com/office/drawing/2014/main" val="1846743225"/>
                  </a:ext>
                </a:extLst>
              </a:tr>
            </a:tbl>
          </a:graphicData>
        </a:graphic>
      </p:graphicFrame>
      <p:sp>
        <p:nvSpPr>
          <p:cNvPr id="11" name="ZoneTexte 10">
            <a:extLst>
              <a:ext uri="{FF2B5EF4-FFF2-40B4-BE49-F238E27FC236}">
                <a16:creationId xmlns:a16="http://schemas.microsoft.com/office/drawing/2014/main" id="{BECEB572-FF82-B2A5-7FC6-ACBBABC75DD1}"/>
              </a:ext>
            </a:extLst>
          </p:cNvPr>
          <p:cNvSpPr txBox="1"/>
          <p:nvPr/>
        </p:nvSpPr>
        <p:spPr>
          <a:xfrm>
            <a:off x="332841" y="270677"/>
            <a:ext cx="4101136" cy="461665"/>
          </a:xfrm>
          <a:prstGeom prst="rect">
            <a:avLst/>
          </a:prstGeom>
          <a:noFill/>
        </p:spPr>
        <p:txBody>
          <a:bodyPr wrap="square">
            <a:spAutoFit/>
          </a:bodyPr>
          <a:lstStyle/>
          <a:p>
            <a:r>
              <a:rPr lang="fr-FR" sz="2400" b="1" dirty="0">
                <a:solidFill>
                  <a:srgbClr val="FFFF00"/>
                </a:solidFill>
              </a:rPr>
              <a:t>Examen du 27 novembre 2008</a:t>
            </a:r>
          </a:p>
        </p:txBody>
      </p:sp>
    </p:spTree>
    <p:extLst>
      <p:ext uri="{BB962C8B-B14F-4D97-AF65-F5344CB8AC3E}">
        <p14:creationId xmlns:p14="http://schemas.microsoft.com/office/powerpoint/2010/main" val="4250549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B7261B-40E1-0102-7CCA-F0DF960920C6}"/>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 3">
            <a:extLst>
              <a:ext uri="{FF2B5EF4-FFF2-40B4-BE49-F238E27FC236}">
                <a16:creationId xmlns:a16="http://schemas.microsoft.com/office/drawing/2014/main" id="{BDF7527C-2D0F-9BA5-3DA4-5F8C034859CD}"/>
              </a:ext>
            </a:extLst>
          </p:cNvPr>
          <p:cNvPicPr>
            <a:picLocks noChangeAspect="1"/>
          </p:cNvPicPr>
          <p:nvPr/>
        </p:nvPicPr>
        <p:blipFill>
          <a:blip r:embed="rId2"/>
          <a:stretch>
            <a:fillRect/>
          </a:stretch>
        </p:blipFill>
        <p:spPr>
          <a:xfrm flipH="1">
            <a:off x="10846572" y="4379893"/>
            <a:ext cx="1549667" cy="956407"/>
          </a:xfrm>
          <a:prstGeom prst="rect">
            <a:avLst/>
          </a:prstGeom>
        </p:spPr>
      </p:pic>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e 10">
            <a:extLst>
              <a:ext uri="{FF2B5EF4-FFF2-40B4-BE49-F238E27FC236}">
                <a16:creationId xmlns:a16="http://schemas.microsoft.com/office/drawing/2014/main" id="{0CB90DDE-86DA-10F8-98F5-97C908D369E3}"/>
              </a:ext>
            </a:extLst>
          </p:cNvPr>
          <p:cNvGrpSpPr/>
          <p:nvPr/>
        </p:nvGrpSpPr>
        <p:grpSpPr>
          <a:xfrm>
            <a:off x="1141189" y="643467"/>
            <a:ext cx="9909622" cy="5571065"/>
            <a:chOff x="0" y="1906"/>
            <a:chExt cx="12192000" cy="6854189"/>
          </a:xfrm>
        </p:grpSpPr>
        <p:pic>
          <p:nvPicPr>
            <p:cNvPr id="8" name="Image 7">
              <a:extLst>
                <a:ext uri="{FF2B5EF4-FFF2-40B4-BE49-F238E27FC236}">
                  <a16:creationId xmlns:a16="http://schemas.microsoft.com/office/drawing/2014/main" id="{A6859D8C-E118-A458-B46E-603DEB7E8104}"/>
                </a:ext>
              </a:extLst>
            </p:cNvPr>
            <p:cNvPicPr>
              <a:picLocks noChangeAspect="1"/>
            </p:cNvPicPr>
            <p:nvPr/>
          </p:nvPicPr>
          <p:blipFill>
            <a:blip r:embed="rId3"/>
            <a:stretch>
              <a:fillRect/>
            </a:stretch>
          </p:blipFill>
          <p:spPr>
            <a:xfrm>
              <a:off x="0" y="1906"/>
              <a:ext cx="12192000" cy="6854189"/>
            </a:xfrm>
            <a:prstGeom prst="rect">
              <a:avLst/>
            </a:prstGeom>
          </p:spPr>
        </p:pic>
        <p:sp>
          <p:nvSpPr>
            <p:cNvPr id="9" name="Flèche vers le haut 8">
              <a:extLst>
                <a:ext uri="{FF2B5EF4-FFF2-40B4-BE49-F238E27FC236}">
                  <a16:creationId xmlns:a16="http://schemas.microsoft.com/office/drawing/2014/main" id="{E5582EC6-37E1-F2B4-C0B7-98594BDD2F48}"/>
                </a:ext>
              </a:extLst>
            </p:cNvPr>
            <p:cNvSpPr/>
            <p:nvPr/>
          </p:nvSpPr>
          <p:spPr>
            <a:xfrm>
              <a:off x="9183757" y="5698435"/>
              <a:ext cx="484632" cy="69599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569C880A-EFC3-55B2-44AF-2ACBF73EC098}"/>
                </a:ext>
              </a:extLst>
            </p:cNvPr>
            <p:cNvSpPr txBox="1"/>
            <p:nvPr/>
          </p:nvSpPr>
          <p:spPr>
            <a:xfrm>
              <a:off x="9084601" y="6394429"/>
              <a:ext cx="682944" cy="461665"/>
            </a:xfrm>
            <a:prstGeom prst="rect">
              <a:avLst/>
            </a:prstGeom>
            <a:noFill/>
          </p:spPr>
          <p:txBody>
            <a:bodyPr wrap="none" rtlCol="0">
              <a:spAutoFit/>
            </a:bodyPr>
            <a:lstStyle/>
            <a:p>
              <a:pPr defTabSz="740664">
                <a:spcAft>
                  <a:spcPts val="600"/>
                </a:spcAft>
              </a:pPr>
              <a:r>
                <a:rPr lang="fr-FR" sz="1944" b="1" kern="1200">
                  <a:solidFill>
                    <a:srgbClr val="B30000"/>
                  </a:solidFill>
                  <a:latin typeface="+mn-lt"/>
                  <a:ea typeface="+mn-ea"/>
                  <a:cs typeface="+mn-cs"/>
                </a:rPr>
                <a:t>TOS</a:t>
              </a:r>
              <a:endParaRPr lang="fr-FR" sz="2400" b="1">
                <a:solidFill>
                  <a:srgbClr val="FF0000"/>
                </a:solidFill>
              </a:endParaRPr>
            </a:p>
          </p:txBody>
        </p:sp>
      </p:grpSp>
      <p:sp>
        <p:nvSpPr>
          <p:cNvPr id="2" name="ZoneTexte 1">
            <a:extLst>
              <a:ext uri="{FF2B5EF4-FFF2-40B4-BE49-F238E27FC236}">
                <a16:creationId xmlns:a16="http://schemas.microsoft.com/office/drawing/2014/main" id="{0874AA07-7066-40A3-0459-E85FC43E2197}"/>
              </a:ext>
            </a:extLst>
          </p:cNvPr>
          <p:cNvSpPr txBox="1"/>
          <p:nvPr/>
        </p:nvSpPr>
        <p:spPr>
          <a:xfrm>
            <a:off x="164640" y="3938953"/>
            <a:ext cx="997389" cy="369332"/>
          </a:xfrm>
          <a:prstGeom prst="rect">
            <a:avLst/>
          </a:prstGeom>
          <a:noFill/>
        </p:spPr>
        <p:txBody>
          <a:bodyPr wrap="none" rtlCol="0">
            <a:spAutoFit/>
          </a:bodyPr>
          <a:lstStyle/>
          <a:p>
            <a:r>
              <a:rPr lang="fr-FR" b="1" dirty="0"/>
              <a:t>MEDIAN</a:t>
            </a:r>
          </a:p>
        </p:txBody>
      </p:sp>
      <p:sp>
        <p:nvSpPr>
          <p:cNvPr id="3" name="ZoneTexte 2">
            <a:extLst>
              <a:ext uri="{FF2B5EF4-FFF2-40B4-BE49-F238E27FC236}">
                <a16:creationId xmlns:a16="http://schemas.microsoft.com/office/drawing/2014/main" id="{3D3A08AE-00B6-6F6F-856D-85B4679A111D}"/>
              </a:ext>
            </a:extLst>
          </p:cNvPr>
          <p:cNvSpPr txBox="1"/>
          <p:nvPr/>
        </p:nvSpPr>
        <p:spPr>
          <a:xfrm>
            <a:off x="134182" y="5511854"/>
            <a:ext cx="1027845" cy="369332"/>
          </a:xfrm>
          <a:prstGeom prst="rect">
            <a:avLst/>
          </a:prstGeom>
          <a:noFill/>
        </p:spPr>
        <p:txBody>
          <a:bodyPr wrap="none" rtlCol="0">
            <a:spAutoFit/>
          </a:bodyPr>
          <a:lstStyle/>
          <a:p>
            <a:r>
              <a:rPr lang="fr-FR" b="1" dirty="0"/>
              <a:t>ULNAIRE</a:t>
            </a:r>
          </a:p>
        </p:txBody>
      </p:sp>
    </p:spTree>
    <p:extLst>
      <p:ext uri="{BB962C8B-B14F-4D97-AF65-F5344CB8AC3E}">
        <p14:creationId xmlns:p14="http://schemas.microsoft.com/office/powerpoint/2010/main" val="3270872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A37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A80024A-C40E-2C77-5850-FBA8C8371B01}"/>
              </a:ext>
            </a:extLst>
          </p:cNvPr>
          <p:cNvSpPr>
            <a:spLocks noGrp="1"/>
          </p:cNvSpPr>
          <p:nvPr>
            <p:ph type="ctrTitle"/>
          </p:nvPr>
        </p:nvSpPr>
        <p:spPr>
          <a:xfrm>
            <a:off x="271463" y="1743075"/>
            <a:ext cx="3657599" cy="3629025"/>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r>
              <a:rPr lang="en-US" sz="2400" kern="1200" dirty="0">
                <a:solidFill>
                  <a:srgbClr val="FFFFFF"/>
                </a:solidFill>
                <a:latin typeface="+mj-lt"/>
                <a:ea typeface="+mj-ea"/>
                <a:cs typeface="+mj-cs"/>
              </a:rPr>
              <a:t>Syndrome de la main </a:t>
            </a:r>
            <a:r>
              <a:rPr lang="en-US" sz="2400" kern="1200" dirty="0" err="1">
                <a:solidFill>
                  <a:srgbClr val="FFFFFF"/>
                </a:solidFill>
                <a:latin typeface="+mj-lt"/>
                <a:ea typeface="+mj-ea"/>
                <a:cs typeface="+mj-cs"/>
              </a:rPr>
              <a:t>partagée</a:t>
            </a:r>
            <a:r>
              <a:rPr lang="en-US" sz="2400" kern="1200" dirty="0">
                <a:solidFill>
                  <a:srgbClr val="FFFFFF"/>
                </a:solidFill>
                <a:latin typeface="+mj-lt"/>
                <a:ea typeface="+mj-ea"/>
                <a:cs typeface="+mj-cs"/>
              </a:rPr>
              <a:t> </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a:t>
            </a:r>
            <a:r>
              <a:rPr lang="en-US" sz="2400" i="1" kern="1200" dirty="0">
                <a:solidFill>
                  <a:srgbClr val="FFFFFF"/>
                </a:solidFill>
                <a:latin typeface="+mj-lt"/>
                <a:ea typeface="+mj-ea"/>
                <a:cs typeface="+mj-cs"/>
              </a:rPr>
              <a:t>Split Hand</a:t>
            </a:r>
            <a:r>
              <a:rPr lang="en-US" sz="2400" kern="1200" dirty="0">
                <a:solidFill>
                  <a:srgbClr val="FFFFFF"/>
                </a:solidFill>
                <a:latin typeface="+mj-lt"/>
                <a:ea typeface="+mj-ea"/>
                <a:cs typeface="+mj-cs"/>
              </a:rPr>
              <a:t>) ?</a:t>
            </a:r>
            <a:br>
              <a:rPr lang="en-US" sz="2400" kern="1200" dirty="0">
                <a:solidFill>
                  <a:srgbClr val="FFFFFF"/>
                </a:solidFill>
                <a:latin typeface="+mj-lt"/>
                <a:ea typeface="+mj-ea"/>
                <a:cs typeface="+mj-cs"/>
              </a:rPr>
            </a:br>
            <a:r>
              <a:rPr lang="en-US" sz="2400" kern="1200" dirty="0" err="1">
                <a:solidFill>
                  <a:srgbClr val="FFFFFF"/>
                </a:solidFill>
                <a:latin typeface="+mj-lt"/>
                <a:ea typeface="+mj-ea"/>
                <a:cs typeface="+mj-cs"/>
              </a:rPr>
              <a:t>ou</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Syndrome de la main </a:t>
            </a:r>
            <a:r>
              <a:rPr lang="en-US" sz="2400" kern="1200" dirty="0" err="1">
                <a:solidFill>
                  <a:srgbClr val="FFFFFF"/>
                </a:solidFill>
                <a:latin typeface="+mj-lt"/>
                <a:ea typeface="+mj-ea"/>
                <a:cs typeface="+mj-cs"/>
              </a:rPr>
              <a:t>partagée</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inversée</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a:t>
            </a:r>
            <a:r>
              <a:rPr lang="en-US" sz="2400" i="1" kern="1200" dirty="0">
                <a:solidFill>
                  <a:srgbClr val="FFFFFF"/>
                </a:solidFill>
                <a:latin typeface="+mj-lt"/>
                <a:ea typeface="+mj-ea"/>
                <a:cs typeface="+mj-cs"/>
              </a:rPr>
              <a:t>Reverse Split Hand</a:t>
            </a:r>
            <a:r>
              <a:rPr lang="en-US" sz="2400" kern="1200" dirty="0">
                <a:solidFill>
                  <a:srgbClr val="FFFFFF"/>
                </a:solidFill>
                <a:latin typeface="+mj-lt"/>
                <a:ea typeface="+mj-ea"/>
                <a:cs typeface="+mj-cs"/>
              </a:rPr>
              <a:t>)?</a:t>
            </a:r>
          </a:p>
        </p:txBody>
      </p:sp>
      <p:pic>
        <p:nvPicPr>
          <p:cNvPr id="3" name="Image 2">
            <a:extLst>
              <a:ext uri="{FF2B5EF4-FFF2-40B4-BE49-F238E27FC236}">
                <a16:creationId xmlns:a16="http://schemas.microsoft.com/office/drawing/2014/main" id="{DF3FF245-A445-9323-FEAB-304F9C089C8D}"/>
              </a:ext>
            </a:extLst>
          </p:cNvPr>
          <p:cNvPicPr>
            <a:picLocks noChangeAspect="1"/>
          </p:cNvPicPr>
          <p:nvPr/>
        </p:nvPicPr>
        <p:blipFill>
          <a:blip r:embed="rId2"/>
          <a:stretch>
            <a:fillRect/>
          </a:stretch>
        </p:blipFill>
        <p:spPr>
          <a:xfrm>
            <a:off x="4732338" y="1743075"/>
            <a:ext cx="7188199" cy="4241036"/>
          </a:xfrm>
          <a:prstGeom prst="rect">
            <a:avLst/>
          </a:prstGeom>
        </p:spPr>
      </p:pic>
      <p:sp>
        <p:nvSpPr>
          <p:cNvPr id="5" name="ZoneTexte 4">
            <a:extLst>
              <a:ext uri="{FF2B5EF4-FFF2-40B4-BE49-F238E27FC236}">
                <a16:creationId xmlns:a16="http://schemas.microsoft.com/office/drawing/2014/main" id="{690BBDD7-DA14-91AE-324D-4E0DDB342F2A}"/>
              </a:ext>
            </a:extLst>
          </p:cNvPr>
          <p:cNvSpPr txBox="1"/>
          <p:nvPr/>
        </p:nvSpPr>
        <p:spPr>
          <a:xfrm>
            <a:off x="4947138" y="6236389"/>
            <a:ext cx="6096000" cy="369332"/>
          </a:xfrm>
          <a:prstGeom prst="rect">
            <a:avLst/>
          </a:prstGeom>
          <a:noFill/>
        </p:spPr>
        <p:txBody>
          <a:bodyPr wrap="square">
            <a:spAutoFit/>
          </a:bodyPr>
          <a:lstStyle/>
          <a:p>
            <a:r>
              <a:rPr lang="fr-FR" sz="1800" dirty="0"/>
              <a:t>Menon </a:t>
            </a:r>
            <a:r>
              <a:rPr lang="fr-FR" sz="1800" i="1" dirty="0"/>
              <a:t>et al </a:t>
            </a:r>
            <a:r>
              <a:rPr lang="fr-FR" sz="1800" dirty="0"/>
              <a:t>; 2013 </a:t>
            </a:r>
            <a:endParaRPr lang="fr-FR" dirty="0"/>
          </a:p>
        </p:txBody>
      </p:sp>
    </p:spTree>
    <p:extLst>
      <p:ext uri="{BB962C8B-B14F-4D97-AF65-F5344CB8AC3E}">
        <p14:creationId xmlns:p14="http://schemas.microsoft.com/office/powerpoint/2010/main" val="2908756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2E2E0CA-9C8E-AA43-9A7B-C3D152A42C97}"/>
              </a:ext>
            </a:extLst>
          </p:cNvPr>
          <p:cNvPicPr>
            <a:picLocks noChangeAspect="1"/>
          </p:cNvPicPr>
          <p:nvPr/>
        </p:nvPicPr>
        <p:blipFill>
          <a:blip r:embed="rId2"/>
          <a:stretch>
            <a:fillRect/>
          </a:stretch>
        </p:blipFill>
        <p:spPr>
          <a:xfrm>
            <a:off x="-269170" y="766455"/>
            <a:ext cx="7772400" cy="5325090"/>
          </a:xfrm>
          <a:prstGeom prst="rect">
            <a:avLst/>
          </a:prstGeom>
        </p:spPr>
      </p:pic>
      <p:grpSp>
        <p:nvGrpSpPr>
          <p:cNvPr id="10" name="Groupe 9">
            <a:extLst>
              <a:ext uri="{FF2B5EF4-FFF2-40B4-BE49-F238E27FC236}">
                <a16:creationId xmlns:a16="http://schemas.microsoft.com/office/drawing/2014/main" id="{C47CAA0C-EE87-DB92-A3B7-11058B44AEF0}"/>
              </a:ext>
            </a:extLst>
          </p:cNvPr>
          <p:cNvGrpSpPr/>
          <p:nvPr/>
        </p:nvGrpSpPr>
        <p:grpSpPr>
          <a:xfrm>
            <a:off x="7212483" y="866254"/>
            <a:ext cx="4627536" cy="1569660"/>
            <a:chOff x="7456678" y="5453136"/>
            <a:chExt cx="4627536" cy="1569660"/>
          </a:xfrm>
        </p:grpSpPr>
        <p:sp>
          <p:nvSpPr>
            <p:cNvPr id="2" name="ZoneTexte 1">
              <a:extLst>
                <a:ext uri="{FF2B5EF4-FFF2-40B4-BE49-F238E27FC236}">
                  <a16:creationId xmlns:a16="http://schemas.microsoft.com/office/drawing/2014/main" id="{2A866CAB-6277-6225-5FDA-2E9D77E73B2C}"/>
                </a:ext>
              </a:extLst>
            </p:cNvPr>
            <p:cNvSpPr txBox="1"/>
            <p:nvPr/>
          </p:nvSpPr>
          <p:spPr>
            <a:xfrm>
              <a:off x="7456678" y="5453136"/>
              <a:ext cx="4627536" cy="1569660"/>
            </a:xfrm>
            <a:prstGeom prst="rect">
              <a:avLst/>
            </a:prstGeom>
            <a:noFill/>
            <a:ln w="25400">
              <a:solidFill>
                <a:srgbClr val="FF0000"/>
              </a:solidFill>
            </a:ln>
          </p:spPr>
          <p:txBody>
            <a:bodyPr wrap="square" rtlCol="0">
              <a:spAutoFit/>
            </a:bodyPr>
            <a:lstStyle/>
            <a:p>
              <a:r>
                <a:rPr lang="fr-FR" sz="1600" dirty="0" err="1"/>
                <a:t>Lyu</a:t>
              </a:r>
              <a:r>
                <a:rPr lang="fr-FR" sz="1600" dirty="0"/>
                <a:t> </a:t>
              </a:r>
              <a:r>
                <a:rPr lang="fr-FR" sz="1600" i="1" dirty="0"/>
                <a:t>et al </a:t>
              </a:r>
              <a:r>
                <a:rPr lang="fr-FR" sz="1600" dirty="0"/>
                <a:t>; 2011 (AA</a:t>
              </a:r>
              <a:r>
                <a:rPr lang="fr-FR" sz="1600" baseline="-25000" dirty="0"/>
                <a:t>CMAP</a:t>
              </a:r>
              <a:r>
                <a:rPr lang="fr-FR" sz="1600" dirty="0"/>
                <a:t>) : </a:t>
              </a:r>
            </a:p>
            <a:p>
              <a:endParaRPr lang="fr-FR" sz="1600" dirty="0"/>
            </a:p>
            <a:p>
              <a:endParaRPr lang="fr-FR" sz="1600" dirty="0"/>
            </a:p>
            <a:p>
              <a:r>
                <a:rPr lang="fr-FR" sz="1600" dirty="0"/>
                <a:t>Sujets sains : 0,6 -1,7</a:t>
              </a:r>
            </a:p>
            <a:p>
              <a:r>
                <a:rPr lang="fr-FR" sz="1600" dirty="0"/>
                <a:t>SLA, défilé IS : </a:t>
              </a:r>
              <a:r>
                <a:rPr lang="fr-FR" sz="1600" b="1" dirty="0">
                  <a:solidFill>
                    <a:srgbClr val="FF0000"/>
                  </a:solidFill>
                </a:rPr>
                <a:t>&gt; 1,7 </a:t>
              </a:r>
              <a:r>
                <a:rPr lang="fr-FR" sz="1600" dirty="0"/>
                <a:t>(1/60 &lt; 0,6 chez des patients SLA</a:t>
              </a:r>
            </a:p>
            <a:p>
              <a:r>
                <a:rPr lang="fr-FR" sz="1600" dirty="0" err="1"/>
                <a:t>Hirayama</a:t>
              </a:r>
              <a:r>
                <a:rPr lang="fr-FR" sz="1600" dirty="0"/>
                <a:t> : </a:t>
              </a:r>
              <a:r>
                <a:rPr lang="fr-FR" sz="1600" b="1" dirty="0">
                  <a:solidFill>
                    <a:srgbClr val="FF0000"/>
                  </a:solidFill>
                </a:rPr>
                <a:t>&lt; 0,6 </a:t>
              </a:r>
              <a:r>
                <a:rPr lang="fr-FR" sz="1600" dirty="0"/>
                <a:t>(34/36 chez des patients </a:t>
              </a:r>
              <a:r>
                <a:rPr lang="fr-FR" sz="1600" dirty="0" err="1"/>
                <a:t>Hirayama</a:t>
              </a:r>
              <a:r>
                <a:rPr lang="fr-FR" sz="1600" dirty="0"/>
                <a:t>)</a:t>
              </a:r>
            </a:p>
          </p:txBody>
        </p:sp>
        <p:grpSp>
          <p:nvGrpSpPr>
            <p:cNvPr id="9" name="Groupe 8">
              <a:extLst>
                <a:ext uri="{FF2B5EF4-FFF2-40B4-BE49-F238E27FC236}">
                  <a16:creationId xmlns:a16="http://schemas.microsoft.com/office/drawing/2014/main" id="{F318D685-CD1E-0E38-8DA7-1C8FE119B6E3}"/>
                </a:ext>
              </a:extLst>
            </p:cNvPr>
            <p:cNvGrpSpPr/>
            <p:nvPr/>
          </p:nvGrpSpPr>
          <p:grpSpPr>
            <a:xfrm>
              <a:off x="9881955" y="5453136"/>
              <a:ext cx="2053191" cy="830997"/>
              <a:chOff x="7347244" y="5429825"/>
              <a:chExt cx="2053191" cy="830997"/>
            </a:xfrm>
          </p:grpSpPr>
          <p:sp>
            <p:nvSpPr>
              <p:cNvPr id="3" name="ZoneTexte 2">
                <a:extLst>
                  <a:ext uri="{FF2B5EF4-FFF2-40B4-BE49-F238E27FC236}">
                    <a16:creationId xmlns:a16="http://schemas.microsoft.com/office/drawing/2014/main" id="{099FFEBB-8D80-DD0C-E44C-34B400829677}"/>
                  </a:ext>
                </a:extLst>
              </p:cNvPr>
              <p:cNvSpPr txBox="1"/>
              <p:nvPr/>
            </p:nvSpPr>
            <p:spPr>
              <a:xfrm>
                <a:off x="7347244" y="5429825"/>
                <a:ext cx="2053191" cy="830997"/>
              </a:xfrm>
              <a:prstGeom prst="rect">
                <a:avLst/>
              </a:prstGeom>
              <a:noFill/>
              <a:ln w="25400">
                <a:noFill/>
              </a:ln>
            </p:spPr>
            <p:txBody>
              <a:bodyPr wrap="none" rtlCol="0">
                <a:spAutoFit/>
              </a:bodyPr>
              <a:lstStyle/>
              <a:p>
                <a:r>
                  <a:rPr lang="fr-FR" sz="1600" dirty="0" err="1"/>
                  <a:t>Ampl</a:t>
                </a:r>
                <a:r>
                  <a:rPr lang="fr-FR" sz="1600" dirty="0"/>
                  <a:t> du PAGM </a:t>
                </a:r>
                <a:r>
                  <a:rPr lang="fr-FR" sz="1600" dirty="0" err="1">
                    <a:solidFill>
                      <a:srgbClr val="FF0000"/>
                    </a:solidFill>
                  </a:rPr>
                  <a:t>abd</a:t>
                </a:r>
                <a:r>
                  <a:rPr lang="fr-FR" sz="1600" dirty="0">
                    <a:solidFill>
                      <a:srgbClr val="FF0000"/>
                    </a:solidFill>
                  </a:rPr>
                  <a:t> V</a:t>
                </a:r>
              </a:p>
              <a:p>
                <a:endParaRPr lang="fr-FR" sz="1600" dirty="0"/>
              </a:p>
              <a:p>
                <a:r>
                  <a:rPr lang="fr-FR" sz="1600" dirty="0" err="1"/>
                  <a:t>Ampl</a:t>
                </a:r>
                <a:r>
                  <a:rPr lang="fr-FR" sz="1600" dirty="0"/>
                  <a:t> du PAGM </a:t>
                </a:r>
                <a:r>
                  <a:rPr lang="fr-FR" sz="1600" dirty="0">
                    <a:solidFill>
                      <a:srgbClr val="FF0000"/>
                    </a:solidFill>
                  </a:rPr>
                  <a:t>C </a:t>
                </a:r>
                <a:r>
                  <a:rPr lang="fr-FR" sz="1600" dirty="0" err="1">
                    <a:solidFill>
                      <a:srgbClr val="FF0000"/>
                    </a:solidFill>
                  </a:rPr>
                  <a:t>abd</a:t>
                </a:r>
                <a:r>
                  <a:rPr lang="fr-FR" sz="1600" dirty="0">
                    <a:solidFill>
                      <a:srgbClr val="FF0000"/>
                    </a:solidFill>
                  </a:rPr>
                  <a:t> I</a:t>
                </a:r>
              </a:p>
            </p:txBody>
          </p:sp>
          <p:cxnSp>
            <p:nvCxnSpPr>
              <p:cNvPr id="8" name="Connecteur droit 7">
                <a:extLst>
                  <a:ext uri="{FF2B5EF4-FFF2-40B4-BE49-F238E27FC236}">
                    <a16:creationId xmlns:a16="http://schemas.microsoft.com/office/drawing/2014/main" id="{46A5570C-5114-23E8-30B1-20D2E307481F}"/>
                  </a:ext>
                </a:extLst>
              </p:cNvPr>
              <p:cNvCxnSpPr>
                <a:cxnSpLocks/>
              </p:cNvCxnSpPr>
              <p:nvPr/>
            </p:nvCxnSpPr>
            <p:spPr>
              <a:xfrm>
                <a:off x="7447479" y="5880290"/>
                <a:ext cx="18245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e 10">
            <a:extLst>
              <a:ext uri="{FF2B5EF4-FFF2-40B4-BE49-F238E27FC236}">
                <a16:creationId xmlns:a16="http://schemas.microsoft.com/office/drawing/2014/main" id="{EE0FD83C-1A66-508C-243D-6BF1E67D4E21}"/>
              </a:ext>
            </a:extLst>
          </p:cNvPr>
          <p:cNvGrpSpPr/>
          <p:nvPr/>
        </p:nvGrpSpPr>
        <p:grpSpPr>
          <a:xfrm>
            <a:off x="7212483" y="2767280"/>
            <a:ext cx="4717957" cy="1323439"/>
            <a:chOff x="7456678" y="5453136"/>
            <a:chExt cx="4717957" cy="1323439"/>
          </a:xfrm>
        </p:grpSpPr>
        <p:sp>
          <p:nvSpPr>
            <p:cNvPr id="12" name="ZoneTexte 11">
              <a:extLst>
                <a:ext uri="{FF2B5EF4-FFF2-40B4-BE49-F238E27FC236}">
                  <a16:creationId xmlns:a16="http://schemas.microsoft.com/office/drawing/2014/main" id="{A694CC2E-23CA-68FC-9822-1E6C6367C216}"/>
                </a:ext>
              </a:extLst>
            </p:cNvPr>
            <p:cNvSpPr txBox="1"/>
            <p:nvPr/>
          </p:nvSpPr>
          <p:spPr>
            <a:xfrm>
              <a:off x="7456678" y="5453136"/>
              <a:ext cx="4627536" cy="1323439"/>
            </a:xfrm>
            <a:prstGeom prst="rect">
              <a:avLst/>
            </a:prstGeom>
            <a:noFill/>
            <a:ln w="25400">
              <a:solidFill>
                <a:srgbClr val="FF0000"/>
              </a:solidFill>
            </a:ln>
          </p:spPr>
          <p:txBody>
            <a:bodyPr wrap="square" rtlCol="0">
              <a:spAutoFit/>
            </a:bodyPr>
            <a:lstStyle/>
            <a:p>
              <a:r>
                <a:rPr lang="fr-FR" sz="1600" dirty="0"/>
                <a:t>Hu </a:t>
              </a:r>
              <a:r>
                <a:rPr lang="fr-FR" sz="1600" i="1" dirty="0"/>
                <a:t>et al </a:t>
              </a:r>
              <a:r>
                <a:rPr lang="fr-FR" sz="1600" dirty="0"/>
                <a:t>; 2021 (SI</a:t>
              </a:r>
              <a:r>
                <a:rPr lang="fr-FR" sz="1600" baseline="-25000" dirty="0"/>
                <a:t>CMAP</a:t>
              </a:r>
              <a:r>
                <a:rPr lang="fr-FR" sz="1600" dirty="0"/>
                <a:t>) : </a:t>
              </a:r>
            </a:p>
            <a:p>
              <a:endParaRPr lang="fr-FR" sz="1600" dirty="0"/>
            </a:p>
            <a:p>
              <a:endParaRPr lang="fr-FR" sz="1600" dirty="0"/>
            </a:p>
            <a:p>
              <a:r>
                <a:rPr lang="fr-FR" sz="1600" dirty="0"/>
                <a:t>Sujets sains : &gt; 8 (5,2 – 11,8)</a:t>
              </a:r>
            </a:p>
            <a:p>
              <a:r>
                <a:rPr lang="fr-FR" sz="1600" dirty="0"/>
                <a:t>SLA : </a:t>
              </a:r>
              <a:r>
                <a:rPr lang="fr-FR" sz="1600" b="1" dirty="0">
                  <a:solidFill>
                    <a:srgbClr val="FF0000"/>
                  </a:solidFill>
                </a:rPr>
                <a:t>&lt; 8 (5,2 – 11,8)</a:t>
              </a:r>
              <a:endParaRPr lang="fr-FR" sz="1600" dirty="0"/>
            </a:p>
          </p:txBody>
        </p:sp>
        <p:grpSp>
          <p:nvGrpSpPr>
            <p:cNvPr id="13" name="Groupe 12">
              <a:extLst>
                <a:ext uri="{FF2B5EF4-FFF2-40B4-BE49-F238E27FC236}">
                  <a16:creationId xmlns:a16="http://schemas.microsoft.com/office/drawing/2014/main" id="{19DBF2AD-836B-7C3D-5D18-51F3672CBB14}"/>
                </a:ext>
              </a:extLst>
            </p:cNvPr>
            <p:cNvGrpSpPr/>
            <p:nvPr/>
          </p:nvGrpSpPr>
          <p:grpSpPr>
            <a:xfrm>
              <a:off x="9440168" y="5459531"/>
              <a:ext cx="2734467" cy="830997"/>
              <a:chOff x="6905457" y="5436220"/>
              <a:chExt cx="2734467" cy="830997"/>
            </a:xfrm>
          </p:grpSpPr>
          <p:sp>
            <p:nvSpPr>
              <p:cNvPr id="14" name="ZoneTexte 13">
                <a:extLst>
                  <a:ext uri="{FF2B5EF4-FFF2-40B4-BE49-F238E27FC236}">
                    <a16:creationId xmlns:a16="http://schemas.microsoft.com/office/drawing/2014/main" id="{2D13ADDC-AB46-B519-756B-296228C6ED02}"/>
                  </a:ext>
                </a:extLst>
              </p:cNvPr>
              <p:cNvSpPr txBox="1"/>
              <p:nvPr/>
            </p:nvSpPr>
            <p:spPr>
              <a:xfrm>
                <a:off x="6905457" y="5436220"/>
                <a:ext cx="2734467" cy="830997"/>
              </a:xfrm>
              <a:prstGeom prst="rect">
                <a:avLst/>
              </a:prstGeom>
              <a:noFill/>
              <a:ln w="25400">
                <a:noFill/>
              </a:ln>
            </p:spPr>
            <p:txBody>
              <a:bodyPr wrap="none" rtlCol="0">
                <a:spAutoFit/>
              </a:bodyPr>
              <a:lstStyle/>
              <a:p>
                <a:r>
                  <a:rPr lang="fr-FR" sz="1600" dirty="0" err="1"/>
                  <a:t>Ampl</a:t>
                </a:r>
                <a:r>
                  <a:rPr lang="fr-FR" sz="1600" dirty="0"/>
                  <a:t> du PAGM </a:t>
                </a:r>
                <a:r>
                  <a:rPr lang="fr-FR" sz="1600" dirty="0">
                    <a:solidFill>
                      <a:srgbClr val="FF0000"/>
                    </a:solidFill>
                  </a:rPr>
                  <a:t>C </a:t>
                </a:r>
                <a:r>
                  <a:rPr lang="fr-FR" sz="1600" dirty="0" err="1">
                    <a:solidFill>
                      <a:srgbClr val="FF0000"/>
                    </a:solidFill>
                  </a:rPr>
                  <a:t>abd</a:t>
                </a:r>
                <a:r>
                  <a:rPr lang="fr-FR" sz="1600" dirty="0">
                    <a:solidFill>
                      <a:srgbClr val="FF0000"/>
                    </a:solidFill>
                  </a:rPr>
                  <a:t> I X 1</a:t>
                </a:r>
                <a:r>
                  <a:rPr lang="fr-FR" sz="1600" baseline="30000" dirty="0">
                    <a:solidFill>
                      <a:srgbClr val="FF0000"/>
                    </a:solidFill>
                  </a:rPr>
                  <a:t>er</a:t>
                </a:r>
                <a:r>
                  <a:rPr lang="fr-FR" sz="1600" dirty="0">
                    <a:solidFill>
                      <a:srgbClr val="FF0000"/>
                    </a:solidFill>
                  </a:rPr>
                  <a:t> IO</a:t>
                </a:r>
              </a:p>
              <a:p>
                <a:endParaRPr lang="fr-FR" sz="1600" dirty="0"/>
              </a:p>
              <a:p>
                <a:r>
                  <a:rPr lang="fr-FR" sz="1600" dirty="0"/>
                  <a:t>     </a:t>
                </a:r>
                <a:r>
                  <a:rPr lang="fr-FR" sz="1600" dirty="0" err="1"/>
                  <a:t>Ampl</a:t>
                </a:r>
                <a:r>
                  <a:rPr lang="fr-FR" sz="1600" dirty="0"/>
                  <a:t> du PAGM </a:t>
                </a:r>
                <a:r>
                  <a:rPr lang="fr-FR" sz="1600" dirty="0" err="1">
                    <a:solidFill>
                      <a:srgbClr val="FF0000"/>
                    </a:solidFill>
                  </a:rPr>
                  <a:t>abd</a:t>
                </a:r>
                <a:r>
                  <a:rPr lang="fr-FR" sz="1600" dirty="0">
                    <a:solidFill>
                      <a:srgbClr val="FF0000"/>
                    </a:solidFill>
                  </a:rPr>
                  <a:t> V</a:t>
                </a:r>
              </a:p>
            </p:txBody>
          </p:sp>
          <p:cxnSp>
            <p:nvCxnSpPr>
              <p:cNvPr id="15" name="Connecteur droit 14">
                <a:extLst>
                  <a:ext uri="{FF2B5EF4-FFF2-40B4-BE49-F238E27FC236}">
                    <a16:creationId xmlns:a16="http://schemas.microsoft.com/office/drawing/2014/main" id="{E32EBE5D-ADD4-6047-1816-EF68774A6259}"/>
                  </a:ext>
                </a:extLst>
              </p:cNvPr>
              <p:cNvCxnSpPr>
                <a:cxnSpLocks/>
              </p:cNvCxnSpPr>
              <p:nvPr/>
            </p:nvCxnSpPr>
            <p:spPr>
              <a:xfrm>
                <a:off x="6989636" y="5875029"/>
                <a:ext cx="248794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 name="ZoneTexte 3">
            <a:extLst>
              <a:ext uri="{FF2B5EF4-FFF2-40B4-BE49-F238E27FC236}">
                <a16:creationId xmlns:a16="http://schemas.microsoft.com/office/drawing/2014/main" id="{551C9ADC-FA03-F3F0-6F19-BE05B3F6E2B2}"/>
              </a:ext>
            </a:extLst>
          </p:cNvPr>
          <p:cNvSpPr txBox="1"/>
          <p:nvPr/>
        </p:nvSpPr>
        <p:spPr>
          <a:xfrm>
            <a:off x="7333091" y="4233686"/>
            <a:ext cx="4597349" cy="2308324"/>
          </a:xfrm>
          <a:prstGeom prst="rect">
            <a:avLst/>
          </a:prstGeom>
          <a:noFill/>
        </p:spPr>
        <p:txBody>
          <a:bodyPr wrap="none" rtlCol="0">
            <a:spAutoFit/>
          </a:bodyPr>
          <a:lstStyle/>
          <a:p>
            <a:r>
              <a:rPr lang="fr-FR" b="1" dirty="0" err="1">
                <a:solidFill>
                  <a:srgbClr val="00B050"/>
                </a:solidFill>
              </a:rPr>
              <a:t>Hirayama</a:t>
            </a:r>
            <a:r>
              <a:rPr lang="fr-FR" dirty="0"/>
              <a:t> : microtraumatismes médullaires </a:t>
            </a:r>
            <a:br>
              <a:rPr lang="fr-FR" dirty="0"/>
            </a:br>
            <a:r>
              <a:rPr lang="fr-FR" dirty="0"/>
              <a:t>avec composante vasculaire -&gt; C8 &gt; D1</a:t>
            </a:r>
          </a:p>
          <a:p>
            <a:r>
              <a:rPr lang="fr-FR" b="1" dirty="0">
                <a:solidFill>
                  <a:srgbClr val="00B050"/>
                </a:solidFill>
              </a:rPr>
              <a:t>TOS</a:t>
            </a:r>
            <a:r>
              <a:rPr lang="fr-FR" dirty="0"/>
              <a:t> : microtraumatismes mécaniques </a:t>
            </a:r>
            <a:r>
              <a:rPr lang="fr-FR" dirty="0" err="1"/>
              <a:t>plexuels</a:t>
            </a:r>
            <a:r>
              <a:rPr lang="fr-FR" dirty="0"/>
              <a:t> </a:t>
            </a:r>
            <a:br>
              <a:rPr lang="fr-FR" dirty="0"/>
            </a:br>
            <a:r>
              <a:rPr lang="fr-FR" dirty="0"/>
              <a:t>-&gt; D1 &gt; C8</a:t>
            </a:r>
          </a:p>
          <a:p>
            <a:pPr>
              <a:tabLst>
                <a:tab pos="522288" algn="l"/>
              </a:tabLst>
            </a:pPr>
            <a:r>
              <a:rPr lang="fr-FR" b="1" dirty="0">
                <a:solidFill>
                  <a:srgbClr val="00B050"/>
                </a:solidFill>
              </a:rPr>
              <a:t>SLA</a:t>
            </a:r>
            <a:r>
              <a:rPr lang="fr-FR" dirty="0"/>
              <a:t> : hypothèse corticale</a:t>
            </a:r>
            <a:br>
              <a:rPr lang="fr-FR" dirty="0"/>
            </a:br>
            <a:r>
              <a:rPr lang="fr-FR" dirty="0"/>
              <a:t>	hypothèse médullaire (D1 &gt; C8)</a:t>
            </a:r>
            <a:br>
              <a:rPr lang="fr-FR" dirty="0"/>
            </a:br>
            <a:r>
              <a:rPr lang="fr-FR" dirty="0"/>
              <a:t>	hypothèse périphérique (JNM)</a:t>
            </a:r>
            <a:br>
              <a:rPr lang="fr-FR" dirty="0"/>
            </a:br>
            <a:r>
              <a:rPr lang="fr-FR" dirty="0"/>
              <a:t>-&gt; thénariens et 1</a:t>
            </a:r>
            <a:r>
              <a:rPr lang="fr-FR" baseline="30000" dirty="0"/>
              <a:t>er</a:t>
            </a:r>
            <a:r>
              <a:rPr lang="fr-FR" dirty="0"/>
              <a:t> IO &gt; hypothénariens</a:t>
            </a:r>
          </a:p>
        </p:txBody>
      </p:sp>
    </p:spTree>
    <p:extLst>
      <p:ext uri="{BB962C8B-B14F-4D97-AF65-F5344CB8AC3E}">
        <p14:creationId xmlns:p14="http://schemas.microsoft.com/office/powerpoint/2010/main" val="1313795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3B23A61-F932-7A6C-A71D-BF42F35619D3}"/>
              </a:ext>
            </a:extLst>
          </p:cNvPr>
          <p:cNvSpPr txBox="1"/>
          <p:nvPr/>
        </p:nvSpPr>
        <p:spPr>
          <a:xfrm>
            <a:off x="377949" y="201298"/>
            <a:ext cx="6099348" cy="461665"/>
          </a:xfrm>
          <a:prstGeom prst="rect">
            <a:avLst/>
          </a:prstGeom>
          <a:noFill/>
        </p:spPr>
        <p:txBody>
          <a:bodyPr wrap="square">
            <a:spAutoFit/>
          </a:bodyPr>
          <a:lstStyle/>
          <a:p>
            <a:r>
              <a:rPr lang="fr-FR" sz="2400" b="1" dirty="0">
                <a:solidFill>
                  <a:srgbClr val="FF0000"/>
                </a:solidFill>
              </a:rPr>
              <a:t>TOS neurologique</a:t>
            </a:r>
          </a:p>
        </p:txBody>
      </p:sp>
      <p:sp>
        <p:nvSpPr>
          <p:cNvPr id="8" name="ZoneTexte 7">
            <a:extLst>
              <a:ext uri="{FF2B5EF4-FFF2-40B4-BE49-F238E27FC236}">
                <a16:creationId xmlns:a16="http://schemas.microsoft.com/office/drawing/2014/main" id="{CB453ABB-FC44-8722-7474-68BB228E4887}"/>
              </a:ext>
            </a:extLst>
          </p:cNvPr>
          <p:cNvSpPr txBox="1"/>
          <p:nvPr/>
        </p:nvSpPr>
        <p:spPr>
          <a:xfrm>
            <a:off x="8157003" y="3250551"/>
            <a:ext cx="2056973" cy="523220"/>
          </a:xfrm>
          <a:prstGeom prst="rect">
            <a:avLst/>
          </a:prstGeom>
          <a:noFill/>
        </p:spPr>
        <p:txBody>
          <a:bodyPr wrap="none" rtlCol="0">
            <a:spAutoFit/>
          </a:bodyPr>
          <a:lstStyle/>
          <a:p>
            <a:r>
              <a:rPr lang="fr-FR" sz="2800" b="1" dirty="0">
                <a:solidFill>
                  <a:srgbClr val="FFFF00"/>
                </a:solidFill>
              </a:rPr>
              <a:t>7,4/3,4 = 2,2</a:t>
            </a:r>
          </a:p>
        </p:txBody>
      </p:sp>
      <p:cxnSp>
        <p:nvCxnSpPr>
          <p:cNvPr id="11" name="Connecteur droit avec flèche 10">
            <a:extLst>
              <a:ext uri="{FF2B5EF4-FFF2-40B4-BE49-F238E27FC236}">
                <a16:creationId xmlns:a16="http://schemas.microsoft.com/office/drawing/2014/main" id="{D7361D09-924F-64FA-B5B4-D7A01039E29C}"/>
              </a:ext>
            </a:extLst>
          </p:cNvPr>
          <p:cNvCxnSpPr>
            <a:cxnSpLocks/>
          </p:cNvCxnSpPr>
          <p:nvPr/>
        </p:nvCxnSpPr>
        <p:spPr>
          <a:xfrm flipH="1" flipV="1">
            <a:off x="5476408" y="2758187"/>
            <a:ext cx="2543330" cy="753974"/>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Tableau 15">
            <a:extLst>
              <a:ext uri="{FF2B5EF4-FFF2-40B4-BE49-F238E27FC236}">
                <a16:creationId xmlns:a16="http://schemas.microsoft.com/office/drawing/2014/main" id="{2A3CACA3-E283-2A1D-943D-B1D58A2AA1EE}"/>
              </a:ext>
            </a:extLst>
          </p:cNvPr>
          <p:cNvGraphicFramePr>
            <a:graphicFrameLocks noGrp="1"/>
          </p:cNvGraphicFramePr>
          <p:nvPr>
            <p:extLst>
              <p:ext uri="{D42A27DB-BD31-4B8C-83A1-F6EECF244321}">
                <p14:modId xmlns:p14="http://schemas.microsoft.com/office/powerpoint/2010/main" val="2965155044"/>
              </p:ext>
            </p:extLst>
          </p:nvPr>
        </p:nvGraphicFramePr>
        <p:xfrm>
          <a:off x="991833" y="1006007"/>
          <a:ext cx="4099878" cy="212344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228217">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r>
                        <a:rPr lang="fr-FR" dirty="0"/>
                        <a:t>LDM </a:t>
                      </a:r>
                    </a:p>
                    <a:p>
                      <a:r>
                        <a:rPr lang="fr-FR" dirty="0"/>
                        <a:t>(ms)</a:t>
                      </a:r>
                    </a:p>
                  </a:txBody>
                  <a:tcPr/>
                </a:tc>
                <a:tc>
                  <a:txBody>
                    <a:bodyPr/>
                    <a:lstStyle/>
                    <a:p>
                      <a:r>
                        <a:rPr lang="fr-FR" dirty="0" err="1"/>
                        <a:t>Amp</a:t>
                      </a:r>
                      <a:r>
                        <a:rPr lang="fr-FR" dirty="0"/>
                        <a:t> </a:t>
                      </a:r>
                    </a:p>
                    <a:p>
                      <a:r>
                        <a:rPr lang="fr-FR" dirty="0"/>
                        <a:t>(mV)</a:t>
                      </a:r>
                    </a:p>
                  </a:txBody>
                  <a:tcPr/>
                </a:tc>
                <a:tc>
                  <a:txBody>
                    <a:bodyPr/>
                    <a:lstStyle/>
                    <a:p>
                      <a:r>
                        <a:rPr lang="fr-FR" dirty="0"/>
                        <a:t>VCM </a:t>
                      </a:r>
                    </a:p>
                    <a:p>
                      <a:r>
                        <a:rPr lang="fr-FR" dirty="0"/>
                        <a:t>(m/s)</a:t>
                      </a:r>
                    </a:p>
                  </a:txBody>
                  <a:tcPr/>
                </a:tc>
                <a:tc>
                  <a:txBody>
                    <a:bodyPr/>
                    <a:lstStyle/>
                    <a:p>
                      <a:r>
                        <a:rPr lang="fr-FR" dirty="0"/>
                        <a:t>F-M </a:t>
                      </a:r>
                    </a:p>
                    <a:p>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4,2</a:t>
                      </a:r>
                    </a:p>
                  </a:txBody>
                  <a:tcPr/>
                </a:tc>
                <a:tc>
                  <a:txBody>
                    <a:bodyPr/>
                    <a:lstStyle/>
                    <a:p>
                      <a:pPr algn="ctr"/>
                      <a:r>
                        <a:rPr lang="fr-FR" b="1" dirty="0">
                          <a:solidFill>
                            <a:srgbClr val="FF0000"/>
                          </a:solidFill>
                        </a:rPr>
                        <a:t>3,4</a:t>
                      </a:r>
                    </a:p>
                  </a:txBody>
                  <a:tcPr/>
                </a:tc>
                <a:tc>
                  <a:txBody>
                    <a:bodyPr/>
                    <a:lstStyle/>
                    <a:p>
                      <a:pPr algn="ctr"/>
                      <a:endParaRPr lang="fr-FR" b="1" dirty="0">
                        <a:solidFill>
                          <a:srgbClr val="FF0000"/>
                        </a:solidFill>
                      </a:endParaRPr>
                    </a:p>
                  </a:txBody>
                  <a:tcPr/>
                </a:tc>
                <a:tc>
                  <a:txBody>
                    <a:bodyPr/>
                    <a:lstStyle/>
                    <a:p>
                      <a:pPr algn="ctr"/>
                      <a:r>
                        <a:rPr lang="fr-FR" b="1" dirty="0">
                          <a:solidFill>
                            <a:srgbClr val="FF0000"/>
                          </a:solidFill>
                        </a:rPr>
                        <a:t>29,3</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dirty="0"/>
                        <a:t>4,0</a:t>
                      </a:r>
                    </a:p>
                  </a:txBody>
                  <a:tcPr/>
                </a:tc>
                <a:tc>
                  <a:txBody>
                    <a:bodyPr/>
                    <a:lstStyle/>
                    <a:p>
                      <a:pPr algn="ctr"/>
                      <a:r>
                        <a:rPr lang="fr-FR" dirty="0"/>
                        <a:t>8,0</a:t>
                      </a:r>
                    </a:p>
                  </a:txBody>
                  <a:tcPr/>
                </a:tc>
                <a:tc>
                  <a:txBody>
                    <a:bodyPr/>
                    <a:lstStyle/>
                    <a:p>
                      <a:pPr algn="ctr"/>
                      <a:endParaRPr lang="fr-FR" dirty="0"/>
                    </a:p>
                  </a:txBody>
                  <a:tcPr/>
                </a:tc>
                <a:tc>
                  <a:txBody>
                    <a:bodyPr/>
                    <a:lstStyle/>
                    <a:p>
                      <a:pPr algn="ctr"/>
                      <a:r>
                        <a:rPr lang="fr-FR" dirty="0"/>
                        <a:t>24,3</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algn="ctr"/>
                      <a:r>
                        <a:rPr lang="fr-FR" dirty="0"/>
                        <a:t>3,9</a:t>
                      </a:r>
                    </a:p>
                  </a:txBody>
                  <a:tcPr/>
                </a:tc>
                <a:tc>
                  <a:txBody>
                    <a:bodyPr/>
                    <a:lstStyle/>
                    <a:p>
                      <a:pPr algn="ctr"/>
                      <a:r>
                        <a:rPr lang="fr-FR" dirty="0"/>
                        <a:t>7,4</a:t>
                      </a:r>
                    </a:p>
                  </a:txBody>
                  <a:tcPr/>
                </a:tc>
                <a:tc>
                  <a:txBody>
                    <a:bodyPr/>
                    <a:lstStyle/>
                    <a:p>
                      <a:pPr algn="ctr"/>
                      <a:endParaRPr lang="fr-FR" dirty="0"/>
                    </a:p>
                  </a:txBody>
                  <a:tcPr/>
                </a:tc>
                <a:tc>
                  <a:txBody>
                    <a:bodyPr/>
                    <a:lstStyle/>
                    <a:p>
                      <a:pPr algn="ctr"/>
                      <a:r>
                        <a:rPr lang="fr-FR" dirty="0"/>
                        <a:t>23,5</a:t>
                      </a:r>
                    </a:p>
                  </a:txBody>
                  <a:tcPr/>
                </a:tc>
                <a:extLst>
                  <a:ext uri="{0D108BD9-81ED-4DB2-BD59-A6C34878D82A}">
                    <a16:rowId xmlns:a16="http://schemas.microsoft.com/office/drawing/2014/main" val="595823157"/>
                  </a:ext>
                </a:extLst>
              </a:tr>
              <a:tr h="370840">
                <a:tc>
                  <a:txBody>
                    <a:bodyPr/>
                    <a:lstStyle/>
                    <a:p>
                      <a:r>
                        <a:rPr lang="fr-FR" dirty="0"/>
                        <a:t>Ulnaire Dr</a:t>
                      </a:r>
                    </a:p>
                  </a:txBody>
                  <a:tcPr/>
                </a:tc>
                <a:tc>
                  <a:txBody>
                    <a:bodyPr/>
                    <a:lstStyle/>
                    <a:p>
                      <a:pPr algn="ctr"/>
                      <a:r>
                        <a:rPr lang="fr-FR" dirty="0"/>
                        <a:t>3,3</a:t>
                      </a:r>
                    </a:p>
                  </a:txBody>
                  <a:tcPr/>
                </a:tc>
                <a:tc>
                  <a:txBody>
                    <a:bodyPr/>
                    <a:lstStyle/>
                    <a:p>
                      <a:pPr algn="ctr"/>
                      <a:r>
                        <a:rPr lang="fr-FR" dirty="0"/>
                        <a:t>9,1</a:t>
                      </a:r>
                    </a:p>
                  </a:txBody>
                  <a:tcPr/>
                </a:tc>
                <a:tc>
                  <a:txBody>
                    <a:bodyPr/>
                    <a:lstStyle/>
                    <a:p>
                      <a:pPr algn="ctr"/>
                      <a:endParaRPr lang="fr-FR" dirty="0"/>
                    </a:p>
                  </a:txBody>
                  <a:tcPr/>
                </a:tc>
                <a:tc>
                  <a:txBody>
                    <a:bodyPr/>
                    <a:lstStyle/>
                    <a:p>
                      <a:pPr algn="ctr"/>
                      <a:r>
                        <a:rPr lang="fr-FR" dirty="0"/>
                        <a:t>25,5</a:t>
                      </a:r>
                    </a:p>
                  </a:txBody>
                  <a:tcPr/>
                </a:tc>
                <a:extLst>
                  <a:ext uri="{0D108BD9-81ED-4DB2-BD59-A6C34878D82A}">
                    <a16:rowId xmlns:a16="http://schemas.microsoft.com/office/drawing/2014/main" val="4256257301"/>
                  </a:ext>
                </a:extLst>
              </a:tr>
            </a:tbl>
          </a:graphicData>
        </a:graphic>
      </p:graphicFrame>
      <p:graphicFrame>
        <p:nvGraphicFramePr>
          <p:cNvPr id="17" name="Tableau 16">
            <a:extLst>
              <a:ext uri="{FF2B5EF4-FFF2-40B4-BE49-F238E27FC236}">
                <a16:creationId xmlns:a16="http://schemas.microsoft.com/office/drawing/2014/main" id="{5DED2E02-D972-3CC6-A846-723796F6AD89}"/>
              </a:ext>
            </a:extLst>
          </p:cNvPr>
          <p:cNvGraphicFramePr>
            <a:graphicFrameLocks noGrp="1"/>
          </p:cNvGraphicFramePr>
          <p:nvPr>
            <p:extLst>
              <p:ext uri="{D42A27DB-BD31-4B8C-83A1-F6EECF244321}">
                <p14:modId xmlns:p14="http://schemas.microsoft.com/office/powerpoint/2010/main" val="2485492253"/>
              </p:ext>
            </p:extLst>
          </p:nvPr>
        </p:nvGraphicFramePr>
        <p:xfrm>
          <a:off x="991831" y="3526513"/>
          <a:ext cx="5280927" cy="286512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470799">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153066088"/>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r>
                        <a:rPr lang="fr-FR" dirty="0"/>
                        <a:t>N sensitifs</a:t>
                      </a:r>
                    </a:p>
                    <a:p>
                      <a:r>
                        <a:rPr lang="fr-FR" dirty="0"/>
                        <a:t>&amp; mixtes</a:t>
                      </a:r>
                    </a:p>
                  </a:txBody>
                  <a:tcPr/>
                </a:tc>
                <a:tc>
                  <a:txBody>
                    <a:bodyPr/>
                    <a:lstStyle/>
                    <a:p>
                      <a:r>
                        <a:rPr lang="fr-FR" dirty="0"/>
                        <a:t>Segments</a:t>
                      </a:r>
                    </a:p>
                  </a:txBody>
                  <a:tcPr/>
                </a:tc>
                <a:tc>
                  <a:txBody>
                    <a:bodyPr/>
                    <a:lstStyle/>
                    <a:p>
                      <a:r>
                        <a:rPr lang="fr-FR" dirty="0"/>
                        <a:t>LD </a:t>
                      </a:r>
                    </a:p>
                    <a:p>
                      <a:r>
                        <a:rPr lang="fr-FR" dirty="0"/>
                        <a:t>(ms)</a:t>
                      </a:r>
                    </a:p>
                  </a:txBody>
                  <a:tcPr/>
                </a:tc>
                <a:tc>
                  <a:txBody>
                    <a:bodyPr/>
                    <a:lstStyle/>
                    <a:p>
                      <a:r>
                        <a:rPr lang="fr-FR" dirty="0" err="1"/>
                        <a:t>Amp</a:t>
                      </a:r>
                      <a:r>
                        <a:rPr lang="fr-FR" dirty="0"/>
                        <a:t> </a:t>
                      </a:r>
                    </a:p>
                    <a:p>
                      <a:r>
                        <a:rPr lang="fr-FR" dirty="0"/>
                        <a:t>(</a:t>
                      </a:r>
                      <a:r>
                        <a:rPr lang="fr-FR" dirty="0" err="1"/>
                        <a:t>μV</a:t>
                      </a:r>
                      <a:r>
                        <a:rPr lang="fr-FR" dirty="0"/>
                        <a:t>)</a:t>
                      </a:r>
                    </a:p>
                  </a:txBody>
                  <a:tcPr/>
                </a:tc>
                <a:tc>
                  <a:txBody>
                    <a:bodyPr/>
                    <a:lstStyle/>
                    <a:p>
                      <a:r>
                        <a:rPr lang="fr-FR" dirty="0"/>
                        <a:t>VCS </a:t>
                      </a:r>
                    </a:p>
                    <a:p>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1,4</a:t>
                      </a:r>
                    </a:p>
                  </a:txBody>
                  <a:tcPr/>
                </a:tc>
                <a:tc>
                  <a:txBody>
                    <a:bodyPr/>
                    <a:lstStyle/>
                    <a:p>
                      <a:pPr algn="ctr"/>
                      <a:r>
                        <a:rPr lang="fr-FR" dirty="0"/>
                        <a:t>65,6</a:t>
                      </a:r>
                    </a:p>
                  </a:txBody>
                  <a:tcPr/>
                </a:tc>
                <a:tc>
                  <a:txBody>
                    <a:bodyPr/>
                    <a:lstStyle/>
                    <a:p>
                      <a:pPr algn="ctr"/>
                      <a:r>
                        <a:rPr lang="fr-FR" dirty="0"/>
                        <a:t>56</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1,5</a:t>
                      </a:r>
                    </a:p>
                  </a:txBody>
                  <a:tcPr/>
                </a:tc>
                <a:tc>
                  <a:txBody>
                    <a:bodyPr/>
                    <a:lstStyle/>
                    <a:p>
                      <a:pPr algn="ctr"/>
                      <a:r>
                        <a:rPr lang="fr-FR" dirty="0"/>
                        <a:t>47,5</a:t>
                      </a:r>
                    </a:p>
                  </a:txBody>
                  <a:tcPr/>
                </a:tc>
                <a:tc>
                  <a:txBody>
                    <a:bodyPr/>
                    <a:lstStyle/>
                    <a:p>
                      <a:pPr algn="ctr"/>
                      <a:r>
                        <a:rPr lang="fr-FR" dirty="0"/>
                        <a:t>53</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1,3</a:t>
                      </a:r>
                    </a:p>
                  </a:txBody>
                  <a:tcPr/>
                </a:tc>
                <a:tc>
                  <a:txBody>
                    <a:bodyPr/>
                    <a:lstStyle/>
                    <a:p>
                      <a:pPr algn="ctr"/>
                      <a:r>
                        <a:rPr lang="fr-FR" dirty="0"/>
                        <a:t>17,3</a:t>
                      </a:r>
                    </a:p>
                  </a:txBody>
                  <a:tcPr/>
                </a:tc>
                <a:tc>
                  <a:txBody>
                    <a:bodyPr/>
                    <a:lstStyle/>
                    <a:p>
                      <a:pPr algn="ctr"/>
                      <a:r>
                        <a:rPr lang="fr-FR" dirty="0"/>
                        <a:t>62</a:t>
                      </a:r>
                    </a:p>
                  </a:txBody>
                  <a:tcPr/>
                </a:tc>
                <a:extLst>
                  <a:ext uri="{0D108BD9-81ED-4DB2-BD59-A6C34878D82A}">
                    <a16:rowId xmlns:a16="http://schemas.microsoft.com/office/drawing/2014/main" val="595823157"/>
                  </a:ext>
                </a:extLst>
              </a:tr>
              <a:tr h="370840">
                <a:tc>
                  <a:txBody>
                    <a:bodyPr/>
                    <a:lstStyle/>
                    <a:p>
                      <a:r>
                        <a:rPr lang="fr-FR" dirty="0"/>
                        <a:t>Ulnaire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1,4</a:t>
                      </a:r>
                    </a:p>
                  </a:txBody>
                  <a:tcPr/>
                </a:tc>
                <a:tc>
                  <a:txBody>
                    <a:bodyPr/>
                    <a:lstStyle/>
                    <a:p>
                      <a:pPr algn="ctr"/>
                      <a:r>
                        <a:rPr lang="fr-FR" dirty="0"/>
                        <a:t>20,9</a:t>
                      </a:r>
                    </a:p>
                  </a:txBody>
                  <a:tcPr/>
                </a:tc>
                <a:tc>
                  <a:txBody>
                    <a:bodyPr/>
                    <a:lstStyle/>
                    <a:p>
                      <a:pPr algn="ctr"/>
                      <a:r>
                        <a:rPr lang="fr-FR" dirty="0"/>
                        <a:t>57</a:t>
                      </a:r>
                    </a:p>
                  </a:txBody>
                  <a:tcPr/>
                </a:tc>
                <a:extLst>
                  <a:ext uri="{0D108BD9-81ED-4DB2-BD59-A6C34878D82A}">
                    <a16:rowId xmlns:a16="http://schemas.microsoft.com/office/drawing/2014/main" val="4256257301"/>
                  </a:ext>
                </a:extLst>
              </a:tr>
              <a:tr h="370840">
                <a:tc>
                  <a:txBody>
                    <a:bodyPr/>
                    <a:lstStyle/>
                    <a:p>
                      <a:r>
                        <a:rPr lang="fr-FR" dirty="0"/>
                        <a:t>CABM G</a:t>
                      </a:r>
                    </a:p>
                  </a:txBody>
                  <a:tcPr/>
                </a:tc>
                <a:tc>
                  <a:txBody>
                    <a:bodyPr/>
                    <a:lstStyle/>
                    <a:p>
                      <a:pPr algn="ctr"/>
                      <a:r>
                        <a:rPr lang="fr-FR" dirty="0"/>
                        <a:t>Coude</a:t>
                      </a:r>
                    </a:p>
                  </a:txBody>
                  <a:tcPr/>
                </a:tc>
                <a:tc>
                  <a:txBody>
                    <a:bodyPr/>
                    <a:lstStyle/>
                    <a:p>
                      <a:pPr algn="ctr"/>
                      <a:endParaRPr lang="fr-FR" dirty="0"/>
                    </a:p>
                  </a:txBody>
                  <a:tcPr/>
                </a:tc>
                <a:tc>
                  <a:txBody>
                    <a:bodyPr/>
                    <a:lstStyle/>
                    <a:p>
                      <a:pPr algn="ctr"/>
                      <a:r>
                        <a:rPr lang="fr-FR" b="1" dirty="0">
                          <a:solidFill>
                            <a:srgbClr val="FF0000"/>
                          </a:solidFill>
                        </a:rPr>
                        <a:t>0,0</a:t>
                      </a:r>
                    </a:p>
                  </a:txBody>
                  <a:tcPr/>
                </a:tc>
                <a:tc>
                  <a:txBody>
                    <a:bodyPr/>
                    <a:lstStyle/>
                    <a:p>
                      <a:pPr algn="ctr"/>
                      <a:endParaRPr lang="fr-FR" dirty="0"/>
                    </a:p>
                  </a:txBody>
                  <a:tcPr/>
                </a:tc>
                <a:extLst>
                  <a:ext uri="{0D108BD9-81ED-4DB2-BD59-A6C34878D82A}">
                    <a16:rowId xmlns:a16="http://schemas.microsoft.com/office/drawing/2014/main" val="1407862843"/>
                  </a:ext>
                </a:extLst>
              </a:tr>
              <a:tr h="370840">
                <a:tc>
                  <a:txBody>
                    <a:bodyPr/>
                    <a:lstStyle/>
                    <a:p>
                      <a:r>
                        <a:rPr lang="fr-FR" dirty="0"/>
                        <a:t>CABM Dr</a:t>
                      </a:r>
                    </a:p>
                  </a:txBody>
                  <a:tcPr/>
                </a:tc>
                <a:tc>
                  <a:txBody>
                    <a:bodyPr/>
                    <a:lstStyle/>
                    <a:p>
                      <a:pPr algn="ctr"/>
                      <a:r>
                        <a:rPr lang="fr-FR" dirty="0"/>
                        <a:t>Coude</a:t>
                      </a:r>
                    </a:p>
                  </a:txBody>
                  <a:tcPr/>
                </a:tc>
                <a:tc>
                  <a:txBody>
                    <a:bodyPr/>
                    <a:lstStyle/>
                    <a:p>
                      <a:pPr algn="ctr"/>
                      <a:endParaRPr lang="fr-FR" dirty="0"/>
                    </a:p>
                  </a:txBody>
                  <a:tcPr/>
                </a:tc>
                <a:tc>
                  <a:txBody>
                    <a:bodyPr/>
                    <a:lstStyle/>
                    <a:p>
                      <a:pPr algn="ctr"/>
                      <a:r>
                        <a:rPr lang="fr-FR" b="1" dirty="0">
                          <a:solidFill>
                            <a:srgbClr val="FF0000"/>
                          </a:solidFill>
                        </a:rPr>
                        <a:t>0,0</a:t>
                      </a:r>
                    </a:p>
                  </a:txBody>
                  <a:tcPr/>
                </a:tc>
                <a:tc>
                  <a:txBody>
                    <a:bodyPr/>
                    <a:lstStyle/>
                    <a:p>
                      <a:pPr algn="ctr"/>
                      <a:endParaRPr lang="fr-FR" dirty="0"/>
                    </a:p>
                  </a:txBody>
                  <a:tcPr/>
                </a:tc>
                <a:extLst>
                  <a:ext uri="{0D108BD9-81ED-4DB2-BD59-A6C34878D82A}">
                    <a16:rowId xmlns:a16="http://schemas.microsoft.com/office/drawing/2014/main" val="2647892947"/>
                  </a:ext>
                </a:extLst>
              </a:tr>
            </a:tbl>
          </a:graphicData>
        </a:graphic>
      </p:graphicFrame>
      <p:grpSp>
        <p:nvGrpSpPr>
          <p:cNvPr id="12" name="Groupe 11">
            <a:extLst>
              <a:ext uri="{FF2B5EF4-FFF2-40B4-BE49-F238E27FC236}">
                <a16:creationId xmlns:a16="http://schemas.microsoft.com/office/drawing/2014/main" id="{2FFCF06E-B4AB-B6A8-BF0B-4FB62BDC05D8}"/>
              </a:ext>
            </a:extLst>
          </p:cNvPr>
          <p:cNvGrpSpPr/>
          <p:nvPr/>
        </p:nvGrpSpPr>
        <p:grpSpPr>
          <a:xfrm>
            <a:off x="7384760" y="866254"/>
            <a:ext cx="4627536" cy="1569660"/>
            <a:chOff x="7456678" y="5453136"/>
            <a:chExt cx="4627536" cy="1569660"/>
          </a:xfrm>
        </p:grpSpPr>
        <p:sp>
          <p:nvSpPr>
            <p:cNvPr id="13" name="ZoneTexte 12">
              <a:extLst>
                <a:ext uri="{FF2B5EF4-FFF2-40B4-BE49-F238E27FC236}">
                  <a16:creationId xmlns:a16="http://schemas.microsoft.com/office/drawing/2014/main" id="{AFAE0B2F-1CB1-DDA1-BDB4-18595B48726F}"/>
                </a:ext>
              </a:extLst>
            </p:cNvPr>
            <p:cNvSpPr txBox="1"/>
            <p:nvPr/>
          </p:nvSpPr>
          <p:spPr>
            <a:xfrm>
              <a:off x="7456678" y="5453136"/>
              <a:ext cx="4627536" cy="1569660"/>
            </a:xfrm>
            <a:prstGeom prst="rect">
              <a:avLst/>
            </a:prstGeom>
            <a:noFill/>
            <a:ln w="25400">
              <a:solidFill>
                <a:srgbClr val="FF0000"/>
              </a:solidFill>
            </a:ln>
          </p:spPr>
          <p:txBody>
            <a:bodyPr wrap="square" rtlCol="0">
              <a:spAutoFit/>
            </a:bodyPr>
            <a:lstStyle/>
            <a:p>
              <a:r>
                <a:rPr lang="fr-FR" sz="1600" dirty="0" err="1">
                  <a:solidFill>
                    <a:schemeClr val="bg1"/>
                  </a:solidFill>
                </a:rPr>
                <a:t>Lyu</a:t>
              </a:r>
              <a:r>
                <a:rPr lang="fr-FR" sz="1600" dirty="0">
                  <a:solidFill>
                    <a:schemeClr val="bg1"/>
                  </a:solidFill>
                </a:rPr>
                <a:t> </a:t>
              </a:r>
              <a:r>
                <a:rPr lang="fr-FR" sz="1600" i="1" dirty="0">
                  <a:solidFill>
                    <a:schemeClr val="bg1"/>
                  </a:solidFill>
                </a:rPr>
                <a:t>et al </a:t>
              </a:r>
              <a:r>
                <a:rPr lang="fr-FR" sz="1600" dirty="0">
                  <a:solidFill>
                    <a:schemeClr val="bg1"/>
                  </a:solidFill>
                </a:rPr>
                <a:t>; 2011 (AA</a:t>
              </a:r>
              <a:r>
                <a:rPr lang="fr-FR" sz="1600" baseline="-25000" dirty="0">
                  <a:solidFill>
                    <a:schemeClr val="bg1"/>
                  </a:solidFill>
                </a:rPr>
                <a:t>CMAP</a:t>
              </a:r>
              <a:r>
                <a:rPr lang="fr-FR" sz="1600" dirty="0">
                  <a:solidFill>
                    <a:schemeClr val="bg1"/>
                  </a:solidFill>
                </a:rPr>
                <a:t>) : </a:t>
              </a:r>
            </a:p>
            <a:p>
              <a:endParaRPr lang="fr-FR" sz="1600" dirty="0">
                <a:solidFill>
                  <a:schemeClr val="bg1"/>
                </a:solidFill>
              </a:endParaRPr>
            </a:p>
            <a:p>
              <a:endParaRPr lang="fr-FR" sz="1600" dirty="0">
                <a:solidFill>
                  <a:schemeClr val="bg1"/>
                </a:solidFill>
              </a:endParaRPr>
            </a:p>
            <a:p>
              <a:r>
                <a:rPr lang="fr-FR" sz="1600" dirty="0">
                  <a:solidFill>
                    <a:schemeClr val="bg1"/>
                  </a:solidFill>
                </a:rPr>
                <a:t>Sujets sains : 0,6 -1,7</a:t>
              </a:r>
            </a:p>
            <a:p>
              <a:r>
                <a:rPr lang="fr-FR" sz="1600" dirty="0">
                  <a:solidFill>
                    <a:schemeClr val="bg1"/>
                  </a:solidFill>
                </a:rPr>
                <a:t>SLA, défilé IS : </a:t>
              </a:r>
              <a:r>
                <a:rPr lang="fr-FR" sz="1600" b="1" dirty="0">
                  <a:solidFill>
                    <a:srgbClr val="FF0000"/>
                  </a:solidFill>
                </a:rPr>
                <a:t>&gt; 1,7 </a:t>
              </a:r>
              <a:r>
                <a:rPr lang="fr-FR" sz="1600" dirty="0">
                  <a:solidFill>
                    <a:schemeClr val="bg1"/>
                  </a:solidFill>
                </a:rPr>
                <a:t>(1/60 &lt; 0,6 chez des patients SLA</a:t>
              </a:r>
            </a:p>
            <a:p>
              <a:r>
                <a:rPr lang="fr-FR" sz="1600" dirty="0" err="1">
                  <a:solidFill>
                    <a:schemeClr val="bg1"/>
                  </a:solidFill>
                </a:rPr>
                <a:t>Hirayama</a:t>
              </a:r>
              <a:r>
                <a:rPr lang="fr-FR" sz="1600" dirty="0">
                  <a:solidFill>
                    <a:schemeClr val="bg1"/>
                  </a:solidFill>
                </a:rPr>
                <a:t> : </a:t>
              </a:r>
              <a:r>
                <a:rPr lang="fr-FR" sz="1600" b="1" dirty="0">
                  <a:solidFill>
                    <a:srgbClr val="FF0000"/>
                  </a:solidFill>
                </a:rPr>
                <a:t>&lt; 0,6 </a:t>
              </a:r>
              <a:r>
                <a:rPr lang="fr-FR" sz="1600" dirty="0">
                  <a:solidFill>
                    <a:schemeClr val="bg1"/>
                  </a:solidFill>
                </a:rPr>
                <a:t>(34/36 chez des patients </a:t>
              </a:r>
              <a:r>
                <a:rPr lang="fr-FR" sz="1600" dirty="0" err="1">
                  <a:solidFill>
                    <a:schemeClr val="bg1"/>
                  </a:solidFill>
                </a:rPr>
                <a:t>Hirayama</a:t>
              </a:r>
              <a:r>
                <a:rPr lang="fr-FR" sz="1600" dirty="0">
                  <a:solidFill>
                    <a:schemeClr val="bg1"/>
                  </a:solidFill>
                </a:rPr>
                <a:t>)</a:t>
              </a:r>
            </a:p>
          </p:txBody>
        </p:sp>
        <p:grpSp>
          <p:nvGrpSpPr>
            <p:cNvPr id="14" name="Groupe 13">
              <a:extLst>
                <a:ext uri="{FF2B5EF4-FFF2-40B4-BE49-F238E27FC236}">
                  <a16:creationId xmlns:a16="http://schemas.microsoft.com/office/drawing/2014/main" id="{E6047C27-1310-8BA5-586C-629B5D11352C}"/>
                </a:ext>
              </a:extLst>
            </p:cNvPr>
            <p:cNvGrpSpPr/>
            <p:nvPr/>
          </p:nvGrpSpPr>
          <p:grpSpPr>
            <a:xfrm>
              <a:off x="9881955" y="5453136"/>
              <a:ext cx="2053191" cy="830997"/>
              <a:chOff x="7347244" y="5429825"/>
              <a:chExt cx="2053191" cy="830997"/>
            </a:xfrm>
          </p:grpSpPr>
          <p:sp>
            <p:nvSpPr>
              <p:cNvPr id="15" name="ZoneTexte 14">
                <a:extLst>
                  <a:ext uri="{FF2B5EF4-FFF2-40B4-BE49-F238E27FC236}">
                    <a16:creationId xmlns:a16="http://schemas.microsoft.com/office/drawing/2014/main" id="{5BAAB9E0-BEE3-59A5-1021-2A38872F7622}"/>
                  </a:ext>
                </a:extLst>
              </p:cNvPr>
              <p:cNvSpPr txBox="1"/>
              <p:nvPr/>
            </p:nvSpPr>
            <p:spPr>
              <a:xfrm>
                <a:off x="7347244" y="5429825"/>
                <a:ext cx="2053191" cy="830997"/>
              </a:xfrm>
              <a:prstGeom prst="rect">
                <a:avLst/>
              </a:prstGeom>
              <a:noFill/>
              <a:ln w="25400">
                <a:noFill/>
              </a:ln>
            </p:spPr>
            <p:txBody>
              <a:bodyPr wrap="none" rtlCol="0">
                <a:spAutoFit/>
              </a:bodyPr>
              <a:lstStyle/>
              <a:p>
                <a:r>
                  <a:rPr lang="fr-FR" sz="1600" dirty="0" err="1">
                    <a:solidFill>
                      <a:schemeClr val="bg1"/>
                    </a:solidFill>
                  </a:rPr>
                  <a:t>Ampl</a:t>
                </a:r>
                <a:r>
                  <a:rPr lang="fr-FR" sz="1600" dirty="0">
                    <a:solidFill>
                      <a:schemeClr val="bg1"/>
                    </a:solidFill>
                  </a:rPr>
                  <a:t> du PAGM </a:t>
                </a:r>
                <a:r>
                  <a:rPr lang="fr-FR" sz="1600" dirty="0" err="1">
                    <a:solidFill>
                      <a:srgbClr val="FFFF00"/>
                    </a:solidFill>
                  </a:rPr>
                  <a:t>abd</a:t>
                </a:r>
                <a:r>
                  <a:rPr lang="fr-FR" sz="1600" dirty="0">
                    <a:solidFill>
                      <a:srgbClr val="FFFF00"/>
                    </a:solidFill>
                  </a:rPr>
                  <a:t> V</a:t>
                </a:r>
              </a:p>
              <a:p>
                <a:endParaRPr lang="fr-FR" sz="1600" dirty="0">
                  <a:solidFill>
                    <a:schemeClr val="bg1"/>
                  </a:solidFill>
                </a:endParaRPr>
              </a:p>
              <a:p>
                <a:r>
                  <a:rPr lang="fr-FR" sz="1600" dirty="0" err="1">
                    <a:solidFill>
                      <a:schemeClr val="bg1"/>
                    </a:solidFill>
                  </a:rPr>
                  <a:t>Ampl</a:t>
                </a:r>
                <a:r>
                  <a:rPr lang="fr-FR" sz="1600" dirty="0">
                    <a:solidFill>
                      <a:schemeClr val="bg1"/>
                    </a:solidFill>
                  </a:rPr>
                  <a:t> du PAGM </a:t>
                </a:r>
                <a:r>
                  <a:rPr lang="fr-FR" sz="1600" dirty="0">
                    <a:solidFill>
                      <a:srgbClr val="FFFF00"/>
                    </a:solidFill>
                  </a:rPr>
                  <a:t>C </a:t>
                </a:r>
                <a:r>
                  <a:rPr lang="fr-FR" sz="1600" dirty="0" err="1">
                    <a:solidFill>
                      <a:srgbClr val="FFFF00"/>
                    </a:solidFill>
                  </a:rPr>
                  <a:t>abd</a:t>
                </a:r>
                <a:r>
                  <a:rPr lang="fr-FR" sz="1600" dirty="0">
                    <a:solidFill>
                      <a:srgbClr val="FFFF00"/>
                    </a:solidFill>
                  </a:rPr>
                  <a:t> I</a:t>
                </a:r>
              </a:p>
            </p:txBody>
          </p:sp>
          <p:cxnSp>
            <p:nvCxnSpPr>
              <p:cNvPr id="18" name="Connecteur droit 17">
                <a:extLst>
                  <a:ext uri="{FF2B5EF4-FFF2-40B4-BE49-F238E27FC236}">
                    <a16:creationId xmlns:a16="http://schemas.microsoft.com/office/drawing/2014/main" id="{B36DAFED-BB4D-CF69-6E27-F02DBD612328}"/>
                  </a:ext>
                </a:extLst>
              </p:cNvPr>
              <p:cNvCxnSpPr>
                <a:cxnSpLocks/>
              </p:cNvCxnSpPr>
              <p:nvPr/>
            </p:nvCxnSpPr>
            <p:spPr>
              <a:xfrm>
                <a:off x="7447479" y="5880290"/>
                <a:ext cx="18245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2" name="Groupe 21">
            <a:extLst>
              <a:ext uri="{FF2B5EF4-FFF2-40B4-BE49-F238E27FC236}">
                <a16:creationId xmlns:a16="http://schemas.microsoft.com/office/drawing/2014/main" id="{CECF4AED-40E3-9996-34C2-7D445A036480}"/>
              </a:ext>
            </a:extLst>
          </p:cNvPr>
          <p:cNvGrpSpPr/>
          <p:nvPr/>
        </p:nvGrpSpPr>
        <p:grpSpPr>
          <a:xfrm>
            <a:off x="7384760" y="4668307"/>
            <a:ext cx="4717957" cy="1323439"/>
            <a:chOff x="7456678" y="5453136"/>
            <a:chExt cx="4717957" cy="1323439"/>
          </a:xfrm>
        </p:grpSpPr>
        <p:sp>
          <p:nvSpPr>
            <p:cNvPr id="23" name="ZoneTexte 22">
              <a:extLst>
                <a:ext uri="{FF2B5EF4-FFF2-40B4-BE49-F238E27FC236}">
                  <a16:creationId xmlns:a16="http://schemas.microsoft.com/office/drawing/2014/main" id="{828228FB-D6FF-AEBE-57B8-0D8DC3E4AAAA}"/>
                </a:ext>
              </a:extLst>
            </p:cNvPr>
            <p:cNvSpPr txBox="1"/>
            <p:nvPr/>
          </p:nvSpPr>
          <p:spPr>
            <a:xfrm>
              <a:off x="7456678" y="5453136"/>
              <a:ext cx="4627536" cy="1323439"/>
            </a:xfrm>
            <a:prstGeom prst="rect">
              <a:avLst/>
            </a:prstGeom>
            <a:noFill/>
            <a:ln w="25400">
              <a:solidFill>
                <a:srgbClr val="FF0000"/>
              </a:solidFill>
            </a:ln>
          </p:spPr>
          <p:txBody>
            <a:bodyPr wrap="square" rtlCol="0">
              <a:spAutoFit/>
            </a:bodyPr>
            <a:lstStyle/>
            <a:p>
              <a:r>
                <a:rPr lang="fr-FR" sz="1600" dirty="0">
                  <a:solidFill>
                    <a:schemeClr val="bg1"/>
                  </a:solidFill>
                </a:rPr>
                <a:t>Hu </a:t>
              </a:r>
              <a:r>
                <a:rPr lang="fr-FR" sz="1600" i="1" dirty="0">
                  <a:solidFill>
                    <a:schemeClr val="bg1"/>
                  </a:solidFill>
                </a:rPr>
                <a:t>et al </a:t>
              </a:r>
              <a:r>
                <a:rPr lang="fr-FR" sz="1600" dirty="0">
                  <a:solidFill>
                    <a:schemeClr val="bg1"/>
                  </a:solidFill>
                </a:rPr>
                <a:t>; 2021 (SI</a:t>
              </a:r>
              <a:r>
                <a:rPr lang="fr-FR" sz="1600" baseline="-25000" dirty="0">
                  <a:solidFill>
                    <a:schemeClr val="bg1"/>
                  </a:solidFill>
                </a:rPr>
                <a:t>CMAP</a:t>
              </a:r>
              <a:r>
                <a:rPr lang="fr-FR" sz="1600" dirty="0">
                  <a:solidFill>
                    <a:schemeClr val="bg1"/>
                  </a:solidFill>
                </a:rPr>
                <a:t>) : </a:t>
              </a:r>
            </a:p>
            <a:p>
              <a:endParaRPr lang="fr-FR" sz="1600" dirty="0">
                <a:solidFill>
                  <a:schemeClr val="bg1"/>
                </a:solidFill>
              </a:endParaRPr>
            </a:p>
            <a:p>
              <a:endParaRPr lang="fr-FR" sz="1600" dirty="0">
                <a:solidFill>
                  <a:schemeClr val="bg1"/>
                </a:solidFill>
              </a:endParaRPr>
            </a:p>
            <a:p>
              <a:r>
                <a:rPr lang="fr-FR" sz="1600" dirty="0">
                  <a:solidFill>
                    <a:schemeClr val="bg1"/>
                  </a:solidFill>
                </a:rPr>
                <a:t>Sujets sains : &gt; 8 (5,2 – 11,8)</a:t>
              </a:r>
            </a:p>
            <a:p>
              <a:r>
                <a:rPr lang="fr-FR" sz="1600" dirty="0">
                  <a:solidFill>
                    <a:schemeClr val="bg1"/>
                  </a:solidFill>
                </a:rPr>
                <a:t>SLA : </a:t>
              </a:r>
              <a:r>
                <a:rPr lang="fr-FR" sz="1600" b="1" dirty="0">
                  <a:solidFill>
                    <a:srgbClr val="FF0000"/>
                  </a:solidFill>
                </a:rPr>
                <a:t>&lt; 8 (5,2 – 11,8)</a:t>
              </a:r>
              <a:endParaRPr lang="fr-FR" sz="1600" dirty="0">
                <a:solidFill>
                  <a:srgbClr val="FF0000"/>
                </a:solidFill>
              </a:endParaRPr>
            </a:p>
          </p:txBody>
        </p:sp>
        <p:grpSp>
          <p:nvGrpSpPr>
            <p:cNvPr id="24" name="Groupe 23">
              <a:extLst>
                <a:ext uri="{FF2B5EF4-FFF2-40B4-BE49-F238E27FC236}">
                  <a16:creationId xmlns:a16="http://schemas.microsoft.com/office/drawing/2014/main" id="{4F7276EF-9F43-B914-2A89-77657AB8D46B}"/>
                </a:ext>
              </a:extLst>
            </p:cNvPr>
            <p:cNvGrpSpPr/>
            <p:nvPr/>
          </p:nvGrpSpPr>
          <p:grpSpPr>
            <a:xfrm>
              <a:off x="9440168" y="5459531"/>
              <a:ext cx="2734467" cy="830997"/>
              <a:chOff x="6905457" y="5436220"/>
              <a:chExt cx="2734467" cy="830997"/>
            </a:xfrm>
          </p:grpSpPr>
          <p:sp>
            <p:nvSpPr>
              <p:cNvPr id="25" name="ZoneTexte 24">
                <a:extLst>
                  <a:ext uri="{FF2B5EF4-FFF2-40B4-BE49-F238E27FC236}">
                    <a16:creationId xmlns:a16="http://schemas.microsoft.com/office/drawing/2014/main" id="{C45E7F47-13E4-7264-D5DA-87F9A53FCF75}"/>
                  </a:ext>
                </a:extLst>
              </p:cNvPr>
              <p:cNvSpPr txBox="1"/>
              <p:nvPr/>
            </p:nvSpPr>
            <p:spPr>
              <a:xfrm>
                <a:off x="6905457" y="5436220"/>
                <a:ext cx="2734467" cy="830997"/>
              </a:xfrm>
              <a:prstGeom prst="rect">
                <a:avLst/>
              </a:prstGeom>
              <a:noFill/>
              <a:ln w="25400">
                <a:noFill/>
              </a:ln>
            </p:spPr>
            <p:txBody>
              <a:bodyPr wrap="none" rtlCol="0">
                <a:spAutoFit/>
              </a:bodyPr>
              <a:lstStyle/>
              <a:p>
                <a:r>
                  <a:rPr lang="fr-FR" sz="1600" dirty="0" err="1">
                    <a:solidFill>
                      <a:schemeClr val="bg1"/>
                    </a:solidFill>
                  </a:rPr>
                  <a:t>Ampl</a:t>
                </a:r>
                <a:r>
                  <a:rPr lang="fr-FR" sz="1600" dirty="0">
                    <a:solidFill>
                      <a:schemeClr val="bg1"/>
                    </a:solidFill>
                  </a:rPr>
                  <a:t> du PAGM </a:t>
                </a:r>
                <a:r>
                  <a:rPr lang="fr-FR" sz="1600" dirty="0">
                    <a:solidFill>
                      <a:srgbClr val="FFFF00"/>
                    </a:solidFill>
                  </a:rPr>
                  <a:t>C </a:t>
                </a:r>
                <a:r>
                  <a:rPr lang="fr-FR" sz="1600" dirty="0" err="1">
                    <a:solidFill>
                      <a:srgbClr val="FFFF00"/>
                    </a:solidFill>
                  </a:rPr>
                  <a:t>abd</a:t>
                </a:r>
                <a:r>
                  <a:rPr lang="fr-FR" sz="1600" dirty="0">
                    <a:solidFill>
                      <a:srgbClr val="FFFF00"/>
                    </a:solidFill>
                  </a:rPr>
                  <a:t> I X 1</a:t>
                </a:r>
                <a:r>
                  <a:rPr lang="fr-FR" sz="1600" baseline="30000" dirty="0">
                    <a:solidFill>
                      <a:srgbClr val="FFFF00"/>
                    </a:solidFill>
                  </a:rPr>
                  <a:t>er</a:t>
                </a:r>
                <a:r>
                  <a:rPr lang="fr-FR" sz="1600" dirty="0">
                    <a:solidFill>
                      <a:srgbClr val="FFFF00"/>
                    </a:solidFill>
                  </a:rPr>
                  <a:t> IO</a:t>
                </a:r>
              </a:p>
              <a:p>
                <a:endParaRPr lang="fr-FR" sz="1600" dirty="0">
                  <a:solidFill>
                    <a:schemeClr val="bg1"/>
                  </a:solidFill>
                </a:endParaRPr>
              </a:p>
              <a:p>
                <a:r>
                  <a:rPr lang="fr-FR" sz="1600" dirty="0">
                    <a:solidFill>
                      <a:schemeClr val="bg1"/>
                    </a:solidFill>
                  </a:rPr>
                  <a:t>     </a:t>
                </a:r>
                <a:r>
                  <a:rPr lang="fr-FR" sz="1600" dirty="0" err="1">
                    <a:solidFill>
                      <a:schemeClr val="bg1"/>
                    </a:solidFill>
                  </a:rPr>
                  <a:t>Ampl</a:t>
                </a:r>
                <a:r>
                  <a:rPr lang="fr-FR" sz="1600" dirty="0">
                    <a:solidFill>
                      <a:schemeClr val="bg1"/>
                    </a:solidFill>
                  </a:rPr>
                  <a:t> du PAGM </a:t>
                </a:r>
                <a:r>
                  <a:rPr lang="fr-FR" sz="1600" dirty="0" err="1">
                    <a:solidFill>
                      <a:srgbClr val="FFFF00"/>
                    </a:solidFill>
                  </a:rPr>
                  <a:t>abd</a:t>
                </a:r>
                <a:r>
                  <a:rPr lang="fr-FR" sz="1600" dirty="0">
                    <a:solidFill>
                      <a:srgbClr val="FFFF00"/>
                    </a:solidFill>
                  </a:rPr>
                  <a:t> V</a:t>
                </a:r>
              </a:p>
            </p:txBody>
          </p:sp>
          <p:cxnSp>
            <p:nvCxnSpPr>
              <p:cNvPr id="26" name="Connecteur droit 25">
                <a:extLst>
                  <a:ext uri="{FF2B5EF4-FFF2-40B4-BE49-F238E27FC236}">
                    <a16:creationId xmlns:a16="http://schemas.microsoft.com/office/drawing/2014/main" id="{6889A890-F85C-7173-F66B-D4B1839D0B34}"/>
                  </a:ext>
                </a:extLst>
              </p:cNvPr>
              <p:cNvCxnSpPr>
                <a:cxnSpLocks/>
              </p:cNvCxnSpPr>
              <p:nvPr/>
            </p:nvCxnSpPr>
            <p:spPr>
              <a:xfrm>
                <a:off x="6989636" y="5875029"/>
                <a:ext cx="248794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30280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3B23A61-F932-7A6C-A71D-BF42F35619D3}"/>
              </a:ext>
            </a:extLst>
          </p:cNvPr>
          <p:cNvSpPr txBox="1"/>
          <p:nvPr/>
        </p:nvSpPr>
        <p:spPr>
          <a:xfrm>
            <a:off x="377949" y="201298"/>
            <a:ext cx="6099348" cy="461665"/>
          </a:xfrm>
          <a:prstGeom prst="rect">
            <a:avLst/>
          </a:prstGeom>
          <a:noFill/>
        </p:spPr>
        <p:txBody>
          <a:bodyPr wrap="square">
            <a:spAutoFit/>
          </a:bodyPr>
          <a:lstStyle/>
          <a:p>
            <a:r>
              <a:rPr lang="fr-FR" sz="2400" b="1" dirty="0" err="1">
                <a:solidFill>
                  <a:srgbClr val="FF0000"/>
                </a:solidFill>
              </a:rPr>
              <a:t>Hirayama</a:t>
            </a:r>
            <a:r>
              <a:rPr lang="fr-FR" sz="2400" b="1" dirty="0">
                <a:solidFill>
                  <a:srgbClr val="FF0000"/>
                </a:solidFill>
              </a:rPr>
              <a:t> probable</a:t>
            </a:r>
          </a:p>
        </p:txBody>
      </p:sp>
      <p:graphicFrame>
        <p:nvGraphicFramePr>
          <p:cNvPr id="6" name="Tableau 5">
            <a:extLst>
              <a:ext uri="{FF2B5EF4-FFF2-40B4-BE49-F238E27FC236}">
                <a16:creationId xmlns:a16="http://schemas.microsoft.com/office/drawing/2014/main" id="{7F7CC9B9-5C60-5B0D-B6D1-17E68A859161}"/>
              </a:ext>
            </a:extLst>
          </p:cNvPr>
          <p:cNvGraphicFramePr>
            <a:graphicFrameLocks noGrp="1"/>
          </p:cNvGraphicFramePr>
          <p:nvPr/>
        </p:nvGraphicFramePr>
        <p:xfrm>
          <a:off x="486477" y="3560749"/>
          <a:ext cx="5440617" cy="286512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2568956">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1" kern="1200" dirty="0">
                          <a:solidFill>
                            <a:srgbClr val="FF0000"/>
                          </a:solidFill>
                          <a:latin typeface="+mn-lt"/>
                          <a:ea typeface="+mn-ea"/>
                          <a:cs typeface="+mn-cs"/>
                        </a:rPr>
                        <a:t>4,5</a:t>
                      </a:r>
                    </a:p>
                  </a:txBody>
                  <a:tcPr/>
                </a:tc>
                <a:tc>
                  <a:txBody>
                    <a:bodyPr/>
                    <a:lstStyle/>
                    <a:p>
                      <a:pPr marL="0" algn="ctr" defTabSz="914400" rtl="0" eaLnBrk="1" latinLnBrk="0" hangingPunct="1"/>
                      <a:r>
                        <a:rPr lang="fr-FR" sz="1800" b="1" kern="1200" dirty="0">
                          <a:solidFill>
                            <a:srgbClr val="FF0000"/>
                          </a:solidFill>
                          <a:latin typeface="+mn-lt"/>
                          <a:ea typeface="+mn-ea"/>
                          <a:cs typeface="+mn-cs"/>
                        </a:rPr>
                        <a:t>2,5</a:t>
                      </a:r>
                    </a:p>
                  </a:txBody>
                  <a:tcPr/>
                </a:tc>
                <a:tc>
                  <a:txBody>
                    <a:bodyPr/>
                    <a:lstStyle/>
                    <a:p>
                      <a:pPr algn="ctr"/>
                      <a:endParaRPr lang="fr-FR" b="0" dirty="0">
                        <a:solidFill>
                          <a:schemeClr val="tx1"/>
                        </a:solidFill>
                      </a:endParaRPr>
                    </a:p>
                  </a:txBody>
                  <a:tcPr/>
                </a:tc>
                <a:tc>
                  <a:txBody>
                    <a:bodyPr/>
                    <a:lstStyle/>
                    <a:p>
                      <a:pPr marL="0" algn="ctr" defTabSz="914400" rtl="0" eaLnBrk="1" latinLnBrk="0" hangingPunct="1"/>
                      <a:r>
                        <a:rPr lang="fr-FR" sz="1800" b="1" kern="1200" dirty="0">
                          <a:solidFill>
                            <a:srgbClr val="FF0000"/>
                          </a:solidFill>
                          <a:latin typeface="+mn-lt"/>
                          <a:ea typeface="+mn-ea"/>
                          <a:cs typeface="+mn-cs"/>
                        </a:rPr>
                        <a:t>NO</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0" dirty="0">
                          <a:solidFill>
                            <a:schemeClr val="tx1"/>
                          </a:solidFill>
                        </a:rPr>
                        <a:t>3,5</a:t>
                      </a:r>
                    </a:p>
                  </a:txBody>
                  <a:tcPr/>
                </a:tc>
                <a:tc>
                  <a:txBody>
                    <a:bodyPr/>
                    <a:lstStyle/>
                    <a:p>
                      <a:pPr algn="ctr"/>
                      <a:r>
                        <a:rPr lang="fr-FR" b="0" dirty="0">
                          <a:solidFill>
                            <a:schemeClr val="tx1"/>
                          </a:solidFill>
                        </a:rPr>
                        <a:t>8,9</a:t>
                      </a:r>
                    </a:p>
                  </a:txBody>
                  <a:tcPr/>
                </a:tc>
                <a:tc>
                  <a:txBody>
                    <a:bodyPr/>
                    <a:lstStyle/>
                    <a:p>
                      <a:pPr algn="ctr"/>
                      <a:endParaRPr lang="fr-FR" dirty="0"/>
                    </a:p>
                  </a:txBody>
                  <a:tcPr/>
                </a:tc>
                <a:tc>
                  <a:txBody>
                    <a:bodyPr/>
                    <a:lstStyle/>
                    <a:p>
                      <a:pPr algn="ctr"/>
                      <a:r>
                        <a:rPr lang="fr-FR" dirty="0"/>
                        <a:t>22,8</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2,8</a:t>
                      </a:r>
                    </a:p>
                  </a:txBody>
                  <a:tcPr/>
                </a:tc>
                <a:tc>
                  <a:txBody>
                    <a:bodyPr/>
                    <a:lstStyle/>
                    <a:p>
                      <a:pPr marL="0" algn="ctr" defTabSz="914400" rtl="0" eaLnBrk="1" latinLnBrk="0" hangingPunct="1"/>
                      <a:r>
                        <a:rPr lang="fr-FR" sz="1800" b="1" kern="1200" dirty="0">
                          <a:solidFill>
                            <a:srgbClr val="FF0000"/>
                          </a:solidFill>
                          <a:latin typeface="+mn-lt"/>
                          <a:ea typeface="+mn-ea"/>
                          <a:cs typeface="+mn-cs"/>
                        </a:rPr>
                        <a:t>1,5</a:t>
                      </a:r>
                    </a:p>
                  </a:txBody>
                  <a:tcPr/>
                </a:tc>
                <a:tc>
                  <a:txBody>
                    <a:bodyPr/>
                    <a:lstStyle/>
                    <a:p>
                      <a:pPr algn="ctr"/>
                      <a:endParaRPr lang="fr-FR" dirty="0"/>
                    </a:p>
                  </a:txBody>
                  <a:tcPr/>
                </a:tc>
                <a:tc>
                  <a:txBody>
                    <a:bodyPr/>
                    <a:lstStyle/>
                    <a:p>
                      <a:pPr marL="0" algn="ctr" defTabSz="914400" rtl="0" eaLnBrk="1" latinLnBrk="0" hangingPunct="1"/>
                      <a:r>
                        <a:rPr lang="fr-FR" sz="1800" b="1" kern="1200" dirty="0">
                          <a:solidFill>
                            <a:srgbClr val="FF0000"/>
                          </a:solidFill>
                          <a:latin typeface="+mn-lt"/>
                          <a:ea typeface="+mn-ea"/>
                          <a:cs typeface="+mn-cs"/>
                        </a:rPr>
                        <a:t>27,0</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3,0</a:t>
                      </a:r>
                    </a:p>
                  </a:txBody>
                  <a:tcPr/>
                </a:tc>
                <a:tc>
                  <a:txBody>
                    <a:bodyPr/>
                    <a:lstStyle/>
                    <a:p>
                      <a:pPr algn="ctr"/>
                      <a:r>
                        <a:rPr lang="fr-FR" dirty="0"/>
                        <a:t>6,2</a:t>
                      </a:r>
                    </a:p>
                  </a:txBody>
                  <a:tcPr/>
                </a:tc>
                <a:tc>
                  <a:txBody>
                    <a:bodyPr/>
                    <a:lstStyle/>
                    <a:p>
                      <a:pPr algn="ctr"/>
                      <a:endParaRPr lang="fr-FR" dirty="0"/>
                    </a:p>
                  </a:txBody>
                  <a:tcPr/>
                </a:tc>
                <a:tc>
                  <a:txBody>
                    <a:bodyPr/>
                    <a:lstStyle/>
                    <a:p>
                      <a:pPr algn="ctr"/>
                      <a:r>
                        <a:rPr lang="fr-FR" dirty="0"/>
                        <a:t>24,7</a:t>
                      </a:r>
                    </a:p>
                  </a:txBody>
                  <a:tcPr/>
                </a:tc>
                <a:extLst>
                  <a:ext uri="{0D108BD9-81ED-4DB2-BD59-A6C34878D82A}">
                    <a16:rowId xmlns:a16="http://schemas.microsoft.com/office/drawing/2014/main" val="2421859494"/>
                  </a:ext>
                </a:extLst>
              </a:tr>
              <a:tr h="370840">
                <a:tc>
                  <a:txBody>
                    <a:bodyPr/>
                    <a:lstStyle/>
                    <a:p>
                      <a:r>
                        <a:rPr lang="fr-FR" dirty="0"/>
                        <a:t>Radial G (EI et F anconé)</a:t>
                      </a:r>
                    </a:p>
                  </a:txBody>
                  <a:tcPr/>
                </a:tc>
                <a:tc>
                  <a:txBody>
                    <a:bodyPr/>
                    <a:lstStyle/>
                    <a:p>
                      <a:pPr algn="ctr"/>
                      <a:r>
                        <a:rPr lang="fr-FR" dirty="0"/>
                        <a:t>2,1</a:t>
                      </a:r>
                    </a:p>
                  </a:txBody>
                  <a:tcPr/>
                </a:tc>
                <a:tc>
                  <a:txBody>
                    <a:bodyPr/>
                    <a:lstStyle/>
                    <a:p>
                      <a:pPr marL="0" algn="ctr" defTabSz="914400" rtl="0" eaLnBrk="1" latinLnBrk="0" hangingPunct="1"/>
                      <a:r>
                        <a:rPr lang="fr-FR" sz="1800" b="1" kern="1200" dirty="0">
                          <a:solidFill>
                            <a:srgbClr val="FF0000"/>
                          </a:solidFill>
                          <a:latin typeface="+mn-lt"/>
                          <a:ea typeface="+mn-ea"/>
                          <a:cs typeface="+mn-cs"/>
                        </a:rPr>
                        <a:t>3,2</a:t>
                      </a:r>
                    </a:p>
                  </a:txBody>
                  <a:tcPr/>
                </a:tc>
                <a:tc>
                  <a:txBody>
                    <a:bodyPr/>
                    <a:lstStyle/>
                    <a:p>
                      <a:pPr algn="ctr"/>
                      <a:endParaRPr lang="fr-FR" dirty="0"/>
                    </a:p>
                  </a:txBody>
                  <a:tcPr/>
                </a:tc>
                <a:tc>
                  <a:txBody>
                    <a:bodyPr/>
                    <a:lstStyle/>
                    <a:p>
                      <a:pPr algn="ctr"/>
                      <a:r>
                        <a:rPr lang="fr-FR" dirty="0"/>
                        <a:t>19,8</a:t>
                      </a:r>
                    </a:p>
                  </a:txBody>
                  <a:tcPr/>
                </a:tc>
                <a:extLst>
                  <a:ext uri="{0D108BD9-81ED-4DB2-BD59-A6C34878D82A}">
                    <a16:rowId xmlns:a16="http://schemas.microsoft.com/office/drawing/2014/main" val="4256257301"/>
                  </a:ext>
                </a:extLst>
              </a:tr>
              <a:tr h="370840">
                <a:tc>
                  <a:txBody>
                    <a:bodyPr/>
                    <a:lstStyle/>
                    <a:p>
                      <a:r>
                        <a:rPr lang="fr-FR" dirty="0"/>
                        <a:t>Radial Dr (EI et F anconé)</a:t>
                      </a:r>
                    </a:p>
                  </a:txBody>
                  <a:tcPr/>
                </a:tc>
                <a:tc>
                  <a:txBody>
                    <a:bodyPr/>
                    <a:lstStyle/>
                    <a:p>
                      <a:pPr algn="ctr"/>
                      <a:r>
                        <a:rPr lang="fr-FR" dirty="0"/>
                        <a:t>2,2</a:t>
                      </a:r>
                    </a:p>
                  </a:txBody>
                  <a:tcPr/>
                </a:tc>
                <a:tc>
                  <a:txBody>
                    <a:bodyPr/>
                    <a:lstStyle/>
                    <a:p>
                      <a:pPr algn="ctr"/>
                      <a:r>
                        <a:rPr lang="fr-FR" dirty="0"/>
                        <a:t>7,9</a:t>
                      </a:r>
                    </a:p>
                  </a:txBody>
                  <a:tcPr/>
                </a:tc>
                <a:tc>
                  <a:txBody>
                    <a:bodyPr/>
                    <a:lstStyle/>
                    <a:p>
                      <a:pPr algn="ctr"/>
                      <a:endParaRPr lang="fr-FR" dirty="0"/>
                    </a:p>
                  </a:txBody>
                  <a:tcPr/>
                </a:tc>
                <a:tc>
                  <a:txBody>
                    <a:bodyPr/>
                    <a:lstStyle/>
                    <a:p>
                      <a:pPr algn="ctr"/>
                      <a:r>
                        <a:rPr lang="fr-FR" dirty="0"/>
                        <a:t>19,3</a:t>
                      </a:r>
                    </a:p>
                  </a:txBody>
                  <a:tcPr/>
                </a:tc>
                <a:extLst>
                  <a:ext uri="{0D108BD9-81ED-4DB2-BD59-A6C34878D82A}">
                    <a16:rowId xmlns:a16="http://schemas.microsoft.com/office/drawing/2014/main" val="2160818434"/>
                  </a:ext>
                </a:extLst>
              </a:tr>
            </a:tbl>
          </a:graphicData>
        </a:graphic>
      </p:graphicFrame>
      <p:graphicFrame>
        <p:nvGraphicFramePr>
          <p:cNvPr id="7" name="Tableau 6">
            <a:extLst>
              <a:ext uri="{FF2B5EF4-FFF2-40B4-BE49-F238E27FC236}">
                <a16:creationId xmlns:a16="http://schemas.microsoft.com/office/drawing/2014/main" id="{EED3F585-83C3-33EE-C779-AE3B71E6BBBC}"/>
              </a:ext>
            </a:extLst>
          </p:cNvPr>
          <p:cNvGraphicFramePr>
            <a:graphicFrameLocks noGrp="1"/>
          </p:cNvGraphicFramePr>
          <p:nvPr/>
        </p:nvGraphicFramePr>
        <p:xfrm>
          <a:off x="486477" y="968326"/>
          <a:ext cx="5440617" cy="175260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2568956">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 : </a:t>
                      </a:r>
                      <a:r>
                        <a:rPr lang="fr-FR" dirty="0">
                          <a:solidFill>
                            <a:srgbClr val="FFFF00"/>
                          </a:solidFill>
                        </a:rPr>
                        <a:t>2 ans avant</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1" kern="1200" dirty="0">
                          <a:solidFill>
                            <a:srgbClr val="FF0000"/>
                          </a:solidFill>
                          <a:latin typeface="+mn-lt"/>
                          <a:ea typeface="+mn-ea"/>
                          <a:cs typeface="+mn-cs"/>
                        </a:rPr>
                        <a:t>5,8</a:t>
                      </a:r>
                    </a:p>
                  </a:txBody>
                  <a:tcPr/>
                </a:tc>
                <a:tc>
                  <a:txBody>
                    <a:bodyPr/>
                    <a:lstStyle/>
                    <a:p>
                      <a:pPr marL="0" algn="ctr" defTabSz="914400" rtl="0" eaLnBrk="1" latinLnBrk="0" hangingPunct="1"/>
                      <a:r>
                        <a:rPr lang="fr-FR" sz="1800" b="0" kern="1200" dirty="0">
                          <a:solidFill>
                            <a:schemeClr val="tx1"/>
                          </a:solidFill>
                          <a:latin typeface="+mn-lt"/>
                          <a:ea typeface="+mn-ea"/>
                          <a:cs typeface="+mn-cs"/>
                        </a:rPr>
                        <a:t>6,0</a:t>
                      </a:r>
                    </a:p>
                  </a:txBody>
                  <a:tcPr/>
                </a:tc>
                <a:tc>
                  <a:txBody>
                    <a:bodyPr/>
                    <a:lstStyle/>
                    <a:p>
                      <a:pPr algn="ctr"/>
                      <a:r>
                        <a:rPr lang="fr-FR" b="0" dirty="0">
                          <a:solidFill>
                            <a:schemeClr val="tx1"/>
                          </a:solidFill>
                        </a:rPr>
                        <a:t>47</a:t>
                      </a:r>
                    </a:p>
                  </a:txBody>
                  <a:tcPr/>
                </a:tc>
                <a:tc>
                  <a:txBody>
                    <a:bodyPr/>
                    <a:lstStyle/>
                    <a:p>
                      <a:pPr marL="0" algn="ctr" defTabSz="914400" rtl="0" eaLnBrk="1" latinLnBrk="0" hangingPunct="1"/>
                      <a:r>
                        <a:rPr lang="fr-FR" sz="1800" b="0" kern="1200" dirty="0">
                          <a:solidFill>
                            <a:schemeClr val="tx1"/>
                          </a:solidFill>
                          <a:latin typeface="+mn-lt"/>
                          <a:ea typeface="+mn-ea"/>
                          <a:cs typeface="+mn-cs"/>
                        </a:rPr>
                        <a:t>30,0</a:t>
                      </a:r>
                    </a:p>
                  </a:txBody>
                  <a:tcPr/>
                </a:tc>
                <a:extLst>
                  <a:ext uri="{0D108BD9-81ED-4DB2-BD59-A6C34878D82A}">
                    <a16:rowId xmlns:a16="http://schemas.microsoft.com/office/drawing/2014/main" val="1527789890"/>
                  </a:ext>
                </a:extLst>
              </a:tr>
              <a:tr h="370840">
                <a:tc>
                  <a:txBody>
                    <a:bodyPr/>
                    <a:lstStyle/>
                    <a:p>
                      <a:r>
                        <a:rPr lang="fr-FR" dirty="0"/>
                        <a:t>Ulnaire G (</a:t>
                      </a:r>
                      <a:r>
                        <a:rPr lang="fr-FR" dirty="0" err="1"/>
                        <a:t>Abd</a:t>
                      </a:r>
                      <a:r>
                        <a:rPr lang="fr-FR" dirty="0"/>
                        <a:t> V)</a:t>
                      </a:r>
                    </a:p>
                  </a:txBody>
                  <a:tcPr/>
                </a:tc>
                <a:tc>
                  <a:txBody>
                    <a:bodyPr/>
                    <a:lstStyle/>
                    <a:p>
                      <a:pPr algn="ctr"/>
                      <a:r>
                        <a:rPr lang="fr-FR" b="1" dirty="0">
                          <a:solidFill>
                            <a:srgbClr val="FF0000"/>
                          </a:solidFill>
                        </a:rPr>
                        <a:t>3,6</a:t>
                      </a:r>
                    </a:p>
                  </a:txBody>
                  <a:tcPr/>
                </a:tc>
                <a:tc>
                  <a:txBody>
                    <a:bodyPr/>
                    <a:lstStyle/>
                    <a:p>
                      <a:pPr marL="0" algn="ctr" defTabSz="914400" rtl="0" eaLnBrk="1" latinLnBrk="0" hangingPunct="1"/>
                      <a:r>
                        <a:rPr lang="fr-FR" sz="1800" b="1" kern="1200" dirty="0">
                          <a:solidFill>
                            <a:srgbClr val="FF0000"/>
                          </a:solidFill>
                          <a:latin typeface="+mn-lt"/>
                          <a:ea typeface="+mn-ea"/>
                          <a:cs typeface="+mn-cs"/>
                        </a:rPr>
                        <a:t>2,3</a:t>
                      </a:r>
                    </a:p>
                  </a:txBody>
                  <a:tcPr/>
                </a:tc>
                <a:tc>
                  <a:txBody>
                    <a:bodyPr/>
                    <a:lstStyle/>
                    <a:p>
                      <a:pPr algn="ctr"/>
                      <a:r>
                        <a:rPr lang="fr-FR" dirty="0"/>
                        <a:t>55</a:t>
                      </a:r>
                    </a:p>
                  </a:txBody>
                  <a:tcPr/>
                </a:tc>
                <a:tc>
                  <a:txBody>
                    <a:bodyPr/>
                    <a:lstStyle/>
                    <a:p>
                      <a:pPr marL="0" algn="ctr" defTabSz="914400" rtl="0" eaLnBrk="1" latinLnBrk="0" hangingPunct="1"/>
                      <a:r>
                        <a:rPr lang="fr-FR" sz="1800" b="1" kern="1200" dirty="0">
                          <a:solidFill>
                            <a:srgbClr val="FF0000"/>
                          </a:solidFill>
                          <a:latin typeface="+mn-lt"/>
                          <a:ea typeface="+mn-ea"/>
                          <a:cs typeface="+mn-cs"/>
                        </a:rPr>
                        <a:t>NO</a:t>
                      </a:r>
                    </a:p>
                  </a:txBody>
                  <a:tcPr/>
                </a:tc>
                <a:extLst>
                  <a:ext uri="{0D108BD9-81ED-4DB2-BD59-A6C34878D82A}">
                    <a16:rowId xmlns:a16="http://schemas.microsoft.com/office/drawing/2014/main" val="595823157"/>
                  </a:ext>
                </a:extLst>
              </a:tr>
              <a:tr h="370840">
                <a:tc>
                  <a:txBody>
                    <a:bodyPr/>
                    <a:lstStyle/>
                    <a:p>
                      <a:r>
                        <a:rPr lang="fr-FR" dirty="0"/>
                        <a:t>Radial G (?)</a:t>
                      </a:r>
                    </a:p>
                  </a:txBody>
                  <a:tcPr/>
                </a:tc>
                <a:tc>
                  <a:txBody>
                    <a:bodyPr/>
                    <a:lstStyle/>
                    <a:p>
                      <a:pPr algn="ctr"/>
                      <a:r>
                        <a:rPr lang="fr-FR" dirty="0"/>
                        <a:t>1,6</a:t>
                      </a:r>
                    </a:p>
                  </a:txBody>
                  <a:tcPr/>
                </a:tc>
                <a:tc>
                  <a:txBody>
                    <a:bodyPr/>
                    <a:lstStyle/>
                    <a:p>
                      <a:pPr algn="ctr"/>
                      <a:r>
                        <a:rPr lang="fr-FR" dirty="0"/>
                        <a:t>9,3</a:t>
                      </a:r>
                    </a:p>
                  </a:txBody>
                  <a:tcPr/>
                </a:tc>
                <a:tc>
                  <a:txBody>
                    <a:bodyPr/>
                    <a:lstStyle/>
                    <a:p>
                      <a:pPr algn="ctr"/>
                      <a:r>
                        <a:rPr lang="fr-FR" dirty="0"/>
                        <a:t>7</a:t>
                      </a:r>
                    </a:p>
                  </a:txBody>
                  <a:tcPr/>
                </a:tc>
                <a:tc>
                  <a:txBody>
                    <a:bodyPr/>
                    <a:lstStyle/>
                    <a:p>
                      <a:pPr algn="ctr"/>
                      <a:endParaRPr lang="fr-FR" dirty="0"/>
                    </a:p>
                  </a:txBody>
                  <a:tcPr/>
                </a:tc>
                <a:extLst>
                  <a:ext uri="{0D108BD9-81ED-4DB2-BD59-A6C34878D82A}">
                    <a16:rowId xmlns:a16="http://schemas.microsoft.com/office/drawing/2014/main" val="4256257301"/>
                  </a:ext>
                </a:extLst>
              </a:tr>
            </a:tbl>
          </a:graphicData>
        </a:graphic>
      </p:graphicFrame>
      <p:sp>
        <p:nvSpPr>
          <p:cNvPr id="8" name="ZoneTexte 7">
            <a:extLst>
              <a:ext uri="{FF2B5EF4-FFF2-40B4-BE49-F238E27FC236}">
                <a16:creationId xmlns:a16="http://schemas.microsoft.com/office/drawing/2014/main" id="{CB453ABB-FC44-8722-7474-68BB228E4887}"/>
              </a:ext>
            </a:extLst>
          </p:cNvPr>
          <p:cNvSpPr txBox="1"/>
          <p:nvPr/>
        </p:nvSpPr>
        <p:spPr>
          <a:xfrm>
            <a:off x="8157003" y="2905780"/>
            <a:ext cx="1963999" cy="523220"/>
          </a:xfrm>
          <a:prstGeom prst="rect">
            <a:avLst/>
          </a:prstGeom>
          <a:noFill/>
        </p:spPr>
        <p:txBody>
          <a:bodyPr wrap="none" rtlCol="0">
            <a:spAutoFit/>
          </a:bodyPr>
          <a:lstStyle/>
          <a:p>
            <a:r>
              <a:rPr lang="fr-FR" sz="2800" b="1" dirty="0">
                <a:solidFill>
                  <a:srgbClr val="FFFF00"/>
                </a:solidFill>
              </a:rPr>
              <a:t>2,3/6 = 0,38</a:t>
            </a:r>
          </a:p>
        </p:txBody>
      </p:sp>
      <p:sp>
        <p:nvSpPr>
          <p:cNvPr id="9" name="ZoneTexte 8">
            <a:extLst>
              <a:ext uri="{FF2B5EF4-FFF2-40B4-BE49-F238E27FC236}">
                <a16:creationId xmlns:a16="http://schemas.microsoft.com/office/drawing/2014/main" id="{70094B8F-8219-B660-E9BD-02FDD4227B98}"/>
              </a:ext>
            </a:extLst>
          </p:cNvPr>
          <p:cNvSpPr txBox="1"/>
          <p:nvPr/>
        </p:nvSpPr>
        <p:spPr>
          <a:xfrm>
            <a:off x="8157003" y="4023625"/>
            <a:ext cx="2056973" cy="523220"/>
          </a:xfrm>
          <a:prstGeom prst="rect">
            <a:avLst/>
          </a:prstGeom>
          <a:noFill/>
        </p:spPr>
        <p:txBody>
          <a:bodyPr wrap="none" rtlCol="0">
            <a:spAutoFit/>
          </a:bodyPr>
          <a:lstStyle/>
          <a:p>
            <a:r>
              <a:rPr lang="fr-FR" sz="2800" b="1" dirty="0">
                <a:solidFill>
                  <a:srgbClr val="FFFF00"/>
                </a:solidFill>
              </a:rPr>
              <a:t>1,5/2,5 = 0,6</a:t>
            </a:r>
          </a:p>
        </p:txBody>
      </p:sp>
      <p:cxnSp>
        <p:nvCxnSpPr>
          <p:cNvPr id="11" name="Connecteur droit avec flèche 10">
            <a:extLst>
              <a:ext uri="{FF2B5EF4-FFF2-40B4-BE49-F238E27FC236}">
                <a16:creationId xmlns:a16="http://schemas.microsoft.com/office/drawing/2014/main" id="{D7361D09-924F-64FA-B5B4-D7A01039E29C}"/>
              </a:ext>
            </a:extLst>
          </p:cNvPr>
          <p:cNvCxnSpPr/>
          <p:nvPr/>
        </p:nvCxnSpPr>
        <p:spPr>
          <a:xfrm flipH="1" flipV="1">
            <a:off x="6096000" y="2720926"/>
            <a:ext cx="1923738" cy="446464"/>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F8A6BB0-48A8-3A01-1E12-A991CC82CD85}"/>
              </a:ext>
            </a:extLst>
          </p:cNvPr>
          <p:cNvCxnSpPr>
            <a:cxnSpLocks/>
          </p:cNvCxnSpPr>
          <p:nvPr/>
        </p:nvCxnSpPr>
        <p:spPr>
          <a:xfrm flipH="1">
            <a:off x="6096000" y="4296166"/>
            <a:ext cx="1923738" cy="482723"/>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032847E9-8927-271C-B26F-05568FBB3F63}"/>
              </a:ext>
            </a:extLst>
          </p:cNvPr>
          <p:cNvGrpSpPr/>
          <p:nvPr/>
        </p:nvGrpSpPr>
        <p:grpSpPr>
          <a:xfrm>
            <a:off x="7384760" y="866254"/>
            <a:ext cx="4627536" cy="1569660"/>
            <a:chOff x="7456678" y="5453136"/>
            <a:chExt cx="4627536" cy="1569660"/>
          </a:xfrm>
        </p:grpSpPr>
        <p:sp>
          <p:nvSpPr>
            <p:cNvPr id="10" name="ZoneTexte 9">
              <a:extLst>
                <a:ext uri="{FF2B5EF4-FFF2-40B4-BE49-F238E27FC236}">
                  <a16:creationId xmlns:a16="http://schemas.microsoft.com/office/drawing/2014/main" id="{3469EDA3-5287-EFE2-E967-08BAD282B8F0}"/>
                </a:ext>
              </a:extLst>
            </p:cNvPr>
            <p:cNvSpPr txBox="1"/>
            <p:nvPr/>
          </p:nvSpPr>
          <p:spPr>
            <a:xfrm>
              <a:off x="7456678" y="5453136"/>
              <a:ext cx="4627536" cy="1569660"/>
            </a:xfrm>
            <a:prstGeom prst="rect">
              <a:avLst/>
            </a:prstGeom>
            <a:noFill/>
            <a:ln w="25400">
              <a:solidFill>
                <a:srgbClr val="FF0000"/>
              </a:solidFill>
            </a:ln>
          </p:spPr>
          <p:txBody>
            <a:bodyPr wrap="square" rtlCol="0">
              <a:spAutoFit/>
            </a:bodyPr>
            <a:lstStyle/>
            <a:p>
              <a:r>
                <a:rPr lang="fr-FR" sz="1600" dirty="0" err="1">
                  <a:solidFill>
                    <a:schemeClr val="bg1"/>
                  </a:solidFill>
                </a:rPr>
                <a:t>Lyu</a:t>
              </a:r>
              <a:r>
                <a:rPr lang="fr-FR" sz="1600" dirty="0">
                  <a:solidFill>
                    <a:schemeClr val="bg1"/>
                  </a:solidFill>
                </a:rPr>
                <a:t> </a:t>
              </a:r>
              <a:r>
                <a:rPr lang="fr-FR" sz="1600" i="1" dirty="0">
                  <a:solidFill>
                    <a:schemeClr val="bg1"/>
                  </a:solidFill>
                </a:rPr>
                <a:t>et al </a:t>
              </a:r>
              <a:r>
                <a:rPr lang="fr-FR" sz="1600" dirty="0">
                  <a:solidFill>
                    <a:schemeClr val="bg1"/>
                  </a:solidFill>
                </a:rPr>
                <a:t>; 2011 (AA</a:t>
              </a:r>
              <a:r>
                <a:rPr lang="fr-FR" sz="1600" baseline="-25000" dirty="0">
                  <a:solidFill>
                    <a:schemeClr val="bg1"/>
                  </a:solidFill>
                </a:rPr>
                <a:t>CMAP</a:t>
              </a:r>
              <a:r>
                <a:rPr lang="fr-FR" sz="1600" dirty="0">
                  <a:solidFill>
                    <a:schemeClr val="bg1"/>
                  </a:solidFill>
                </a:rPr>
                <a:t>) : </a:t>
              </a:r>
            </a:p>
            <a:p>
              <a:endParaRPr lang="fr-FR" sz="1600" dirty="0">
                <a:solidFill>
                  <a:schemeClr val="bg1"/>
                </a:solidFill>
              </a:endParaRPr>
            </a:p>
            <a:p>
              <a:endParaRPr lang="fr-FR" sz="1600" dirty="0">
                <a:solidFill>
                  <a:schemeClr val="bg1"/>
                </a:solidFill>
              </a:endParaRPr>
            </a:p>
            <a:p>
              <a:r>
                <a:rPr lang="fr-FR" sz="1600" dirty="0">
                  <a:solidFill>
                    <a:schemeClr val="bg1"/>
                  </a:solidFill>
                </a:rPr>
                <a:t>Sujets sains : 0,6 -1,7</a:t>
              </a:r>
            </a:p>
            <a:p>
              <a:r>
                <a:rPr lang="fr-FR" sz="1600" dirty="0">
                  <a:solidFill>
                    <a:schemeClr val="bg1"/>
                  </a:solidFill>
                </a:rPr>
                <a:t>SLA, défilé IS : </a:t>
              </a:r>
              <a:r>
                <a:rPr lang="fr-FR" sz="1600" b="1" dirty="0">
                  <a:solidFill>
                    <a:srgbClr val="FF0000"/>
                  </a:solidFill>
                </a:rPr>
                <a:t>&gt; 1,7 </a:t>
              </a:r>
              <a:r>
                <a:rPr lang="fr-FR" sz="1600" dirty="0">
                  <a:solidFill>
                    <a:schemeClr val="bg1"/>
                  </a:solidFill>
                </a:rPr>
                <a:t>(1/60 &lt; 0,6 chez des patients SLA</a:t>
              </a:r>
            </a:p>
            <a:p>
              <a:r>
                <a:rPr lang="fr-FR" sz="1600" dirty="0" err="1">
                  <a:solidFill>
                    <a:schemeClr val="bg1"/>
                  </a:solidFill>
                </a:rPr>
                <a:t>Hirayama</a:t>
              </a:r>
              <a:r>
                <a:rPr lang="fr-FR" sz="1600" dirty="0">
                  <a:solidFill>
                    <a:schemeClr val="bg1"/>
                  </a:solidFill>
                </a:rPr>
                <a:t> : </a:t>
              </a:r>
              <a:r>
                <a:rPr lang="fr-FR" sz="1600" b="1" dirty="0">
                  <a:solidFill>
                    <a:srgbClr val="FF0000"/>
                  </a:solidFill>
                </a:rPr>
                <a:t>&lt; 0,6 </a:t>
              </a:r>
              <a:r>
                <a:rPr lang="fr-FR" sz="1600" dirty="0">
                  <a:solidFill>
                    <a:schemeClr val="bg1"/>
                  </a:solidFill>
                </a:rPr>
                <a:t>(34/36 chez des patients </a:t>
              </a:r>
              <a:r>
                <a:rPr lang="fr-FR" sz="1600" dirty="0" err="1">
                  <a:solidFill>
                    <a:schemeClr val="bg1"/>
                  </a:solidFill>
                </a:rPr>
                <a:t>Hirayama</a:t>
              </a:r>
              <a:r>
                <a:rPr lang="fr-FR" sz="1600" dirty="0">
                  <a:solidFill>
                    <a:schemeClr val="bg1"/>
                  </a:solidFill>
                </a:rPr>
                <a:t>)</a:t>
              </a:r>
            </a:p>
          </p:txBody>
        </p:sp>
        <p:grpSp>
          <p:nvGrpSpPr>
            <p:cNvPr id="13" name="Groupe 12">
              <a:extLst>
                <a:ext uri="{FF2B5EF4-FFF2-40B4-BE49-F238E27FC236}">
                  <a16:creationId xmlns:a16="http://schemas.microsoft.com/office/drawing/2014/main" id="{78F2F89E-663E-2A9C-6740-AA2724894616}"/>
                </a:ext>
              </a:extLst>
            </p:cNvPr>
            <p:cNvGrpSpPr/>
            <p:nvPr/>
          </p:nvGrpSpPr>
          <p:grpSpPr>
            <a:xfrm>
              <a:off x="9881955" y="5453136"/>
              <a:ext cx="2053191" cy="830997"/>
              <a:chOff x="7347244" y="5429825"/>
              <a:chExt cx="2053191" cy="830997"/>
            </a:xfrm>
          </p:grpSpPr>
          <p:sp>
            <p:nvSpPr>
              <p:cNvPr id="14" name="ZoneTexte 13">
                <a:extLst>
                  <a:ext uri="{FF2B5EF4-FFF2-40B4-BE49-F238E27FC236}">
                    <a16:creationId xmlns:a16="http://schemas.microsoft.com/office/drawing/2014/main" id="{87FDE4F6-9A78-C87F-7BAD-805949672CB5}"/>
                  </a:ext>
                </a:extLst>
              </p:cNvPr>
              <p:cNvSpPr txBox="1"/>
              <p:nvPr/>
            </p:nvSpPr>
            <p:spPr>
              <a:xfrm>
                <a:off x="7347244" y="5429825"/>
                <a:ext cx="2053191" cy="830997"/>
              </a:xfrm>
              <a:prstGeom prst="rect">
                <a:avLst/>
              </a:prstGeom>
              <a:noFill/>
              <a:ln w="25400">
                <a:noFill/>
              </a:ln>
            </p:spPr>
            <p:txBody>
              <a:bodyPr wrap="none" rtlCol="0">
                <a:spAutoFit/>
              </a:bodyPr>
              <a:lstStyle/>
              <a:p>
                <a:r>
                  <a:rPr lang="fr-FR" sz="1600" dirty="0" err="1">
                    <a:solidFill>
                      <a:schemeClr val="bg1"/>
                    </a:solidFill>
                  </a:rPr>
                  <a:t>Ampl</a:t>
                </a:r>
                <a:r>
                  <a:rPr lang="fr-FR" sz="1600" dirty="0">
                    <a:solidFill>
                      <a:schemeClr val="bg1"/>
                    </a:solidFill>
                  </a:rPr>
                  <a:t> du PAGM </a:t>
                </a:r>
                <a:r>
                  <a:rPr lang="fr-FR" sz="1600" dirty="0" err="1">
                    <a:solidFill>
                      <a:srgbClr val="FFFF00"/>
                    </a:solidFill>
                  </a:rPr>
                  <a:t>abd</a:t>
                </a:r>
                <a:r>
                  <a:rPr lang="fr-FR" sz="1600" dirty="0">
                    <a:solidFill>
                      <a:srgbClr val="FFFF00"/>
                    </a:solidFill>
                  </a:rPr>
                  <a:t> V</a:t>
                </a:r>
              </a:p>
              <a:p>
                <a:endParaRPr lang="fr-FR" sz="1600" dirty="0">
                  <a:solidFill>
                    <a:schemeClr val="bg1"/>
                  </a:solidFill>
                </a:endParaRPr>
              </a:p>
              <a:p>
                <a:r>
                  <a:rPr lang="fr-FR" sz="1600" dirty="0" err="1">
                    <a:solidFill>
                      <a:schemeClr val="bg1"/>
                    </a:solidFill>
                  </a:rPr>
                  <a:t>Ampl</a:t>
                </a:r>
                <a:r>
                  <a:rPr lang="fr-FR" sz="1600" dirty="0">
                    <a:solidFill>
                      <a:schemeClr val="bg1"/>
                    </a:solidFill>
                  </a:rPr>
                  <a:t> du PAGM </a:t>
                </a:r>
                <a:r>
                  <a:rPr lang="fr-FR" sz="1600" dirty="0">
                    <a:solidFill>
                      <a:srgbClr val="FFFF00"/>
                    </a:solidFill>
                  </a:rPr>
                  <a:t>C </a:t>
                </a:r>
                <a:r>
                  <a:rPr lang="fr-FR" sz="1600" dirty="0" err="1">
                    <a:solidFill>
                      <a:srgbClr val="FFFF00"/>
                    </a:solidFill>
                  </a:rPr>
                  <a:t>abd</a:t>
                </a:r>
                <a:r>
                  <a:rPr lang="fr-FR" sz="1600" dirty="0">
                    <a:solidFill>
                      <a:srgbClr val="FFFF00"/>
                    </a:solidFill>
                  </a:rPr>
                  <a:t> I</a:t>
                </a:r>
              </a:p>
            </p:txBody>
          </p:sp>
          <p:cxnSp>
            <p:nvCxnSpPr>
              <p:cNvPr id="15" name="Connecteur droit 14">
                <a:extLst>
                  <a:ext uri="{FF2B5EF4-FFF2-40B4-BE49-F238E27FC236}">
                    <a16:creationId xmlns:a16="http://schemas.microsoft.com/office/drawing/2014/main" id="{A8E4A6B7-F23C-EA2B-055E-CCCB3E71F7CC}"/>
                  </a:ext>
                </a:extLst>
              </p:cNvPr>
              <p:cNvCxnSpPr>
                <a:cxnSpLocks/>
              </p:cNvCxnSpPr>
              <p:nvPr/>
            </p:nvCxnSpPr>
            <p:spPr>
              <a:xfrm>
                <a:off x="7447479" y="5880290"/>
                <a:ext cx="18245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 name="Groupe 3">
            <a:extLst>
              <a:ext uri="{FF2B5EF4-FFF2-40B4-BE49-F238E27FC236}">
                <a16:creationId xmlns:a16="http://schemas.microsoft.com/office/drawing/2014/main" id="{CF3FEA3F-B756-1350-D9F2-C740DCD00921}"/>
              </a:ext>
            </a:extLst>
          </p:cNvPr>
          <p:cNvGrpSpPr/>
          <p:nvPr/>
        </p:nvGrpSpPr>
        <p:grpSpPr>
          <a:xfrm>
            <a:off x="7384760" y="4668307"/>
            <a:ext cx="4717957" cy="1323439"/>
            <a:chOff x="7456678" y="5453136"/>
            <a:chExt cx="4717957" cy="1323439"/>
          </a:xfrm>
        </p:grpSpPr>
        <p:sp>
          <p:nvSpPr>
            <p:cNvPr id="5" name="ZoneTexte 4">
              <a:extLst>
                <a:ext uri="{FF2B5EF4-FFF2-40B4-BE49-F238E27FC236}">
                  <a16:creationId xmlns:a16="http://schemas.microsoft.com/office/drawing/2014/main" id="{5BC60612-A2E8-9DF8-04F6-21FD15516BCE}"/>
                </a:ext>
              </a:extLst>
            </p:cNvPr>
            <p:cNvSpPr txBox="1"/>
            <p:nvPr/>
          </p:nvSpPr>
          <p:spPr>
            <a:xfrm>
              <a:off x="7456678" y="5453136"/>
              <a:ext cx="4627536" cy="1323439"/>
            </a:xfrm>
            <a:prstGeom prst="rect">
              <a:avLst/>
            </a:prstGeom>
            <a:noFill/>
            <a:ln w="25400">
              <a:solidFill>
                <a:srgbClr val="FF0000"/>
              </a:solidFill>
            </a:ln>
          </p:spPr>
          <p:txBody>
            <a:bodyPr wrap="square" rtlCol="0">
              <a:spAutoFit/>
            </a:bodyPr>
            <a:lstStyle/>
            <a:p>
              <a:r>
                <a:rPr lang="fr-FR" sz="1600" dirty="0">
                  <a:solidFill>
                    <a:schemeClr val="bg1"/>
                  </a:solidFill>
                </a:rPr>
                <a:t>Hu </a:t>
              </a:r>
              <a:r>
                <a:rPr lang="fr-FR" sz="1600" i="1" dirty="0">
                  <a:solidFill>
                    <a:schemeClr val="bg1"/>
                  </a:solidFill>
                </a:rPr>
                <a:t>et al </a:t>
              </a:r>
              <a:r>
                <a:rPr lang="fr-FR" sz="1600" dirty="0">
                  <a:solidFill>
                    <a:schemeClr val="bg1"/>
                  </a:solidFill>
                </a:rPr>
                <a:t>; 2021 (SI</a:t>
              </a:r>
              <a:r>
                <a:rPr lang="fr-FR" sz="1600" baseline="-25000" dirty="0">
                  <a:solidFill>
                    <a:schemeClr val="bg1"/>
                  </a:solidFill>
                </a:rPr>
                <a:t>CMAP</a:t>
              </a:r>
              <a:r>
                <a:rPr lang="fr-FR" sz="1600" dirty="0">
                  <a:solidFill>
                    <a:schemeClr val="bg1"/>
                  </a:solidFill>
                </a:rPr>
                <a:t>) : </a:t>
              </a:r>
            </a:p>
            <a:p>
              <a:endParaRPr lang="fr-FR" sz="1600" dirty="0">
                <a:solidFill>
                  <a:schemeClr val="bg1"/>
                </a:solidFill>
              </a:endParaRPr>
            </a:p>
            <a:p>
              <a:endParaRPr lang="fr-FR" sz="1600" dirty="0">
                <a:solidFill>
                  <a:schemeClr val="bg1"/>
                </a:solidFill>
              </a:endParaRPr>
            </a:p>
            <a:p>
              <a:r>
                <a:rPr lang="fr-FR" sz="1600" dirty="0">
                  <a:solidFill>
                    <a:schemeClr val="bg1"/>
                  </a:solidFill>
                </a:rPr>
                <a:t>Sujets sains : &gt; 8 (5,2 – 11,8)</a:t>
              </a:r>
            </a:p>
            <a:p>
              <a:r>
                <a:rPr lang="fr-FR" sz="1600" dirty="0">
                  <a:solidFill>
                    <a:schemeClr val="bg1"/>
                  </a:solidFill>
                </a:rPr>
                <a:t>SLA : </a:t>
              </a:r>
              <a:r>
                <a:rPr lang="fr-FR" sz="1600" b="1" dirty="0">
                  <a:solidFill>
                    <a:srgbClr val="FF0000"/>
                  </a:solidFill>
                </a:rPr>
                <a:t>&lt; 8 (5,2 – 11,8)</a:t>
              </a:r>
              <a:endParaRPr lang="fr-FR" sz="1600" dirty="0">
                <a:solidFill>
                  <a:srgbClr val="FF0000"/>
                </a:solidFill>
              </a:endParaRPr>
            </a:p>
          </p:txBody>
        </p:sp>
        <p:grpSp>
          <p:nvGrpSpPr>
            <p:cNvPr id="21" name="Groupe 20">
              <a:extLst>
                <a:ext uri="{FF2B5EF4-FFF2-40B4-BE49-F238E27FC236}">
                  <a16:creationId xmlns:a16="http://schemas.microsoft.com/office/drawing/2014/main" id="{0349A83D-C36B-713E-13E7-0846D884ACD9}"/>
                </a:ext>
              </a:extLst>
            </p:cNvPr>
            <p:cNvGrpSpPr/>
            <p:nvPr/>
          </p:nvGrpSpPr>
          <p:grpSpPr>
            <a:xfrm>
              <a:off x="9440168" y="5459531"/>
              <a:ext cx="2734467" cy="830997"/>
              <a:chOff x="6905457" y="5436220"/>
              <a:chExt cx="2734467" cy="830997"/>
            </a:xfrm>
          </p:grpSpPr>
          <p:sp>
            <p:nvSpPr>
              <p:cNvPr id="22" name="ZoneTexte 21">
                <a:extLst>
                  <a:ext uri="{FF2B5EF4-FFF2-40B4-BE49-F238E27FC236}">
                    <a16:creationId xmlns:a16="http://schemas.microsoft.com/office/drawing/2014/main" id="{8BE58618-7DE4-0EF3-23D3-02AA1B6D5BA9}"/>
                  </a:ext>
                </a:extLst>
              </p:cNvPr>
              <p:cNvSpPr txBox="1"/>
              <p:nvPr/>
            </p:nvSpPr>
            <p:spPr>
              <a:xfrm>
                <a:off x="6905457" y="5436220"/>
                <a:ext cx="2734467" cy="830997"/>
              </a:xfrm>
              <a:prstGeom prst="rect">
                <a:avLst/>
              </a:prstGeom>
              <a:noFill/>
              <a:ln w="25400">
                <a:noFill/>
              </a:ln>
            </p:spPr>
            <p:txBody>
              <a:bodyPr wrap="none" rtlCol="0">
                <a:spAutoFit/>
              </a:bodyPr>
              <a:lstStyle/>
              <a:p>
                <a:r>
                  <a:rPr lang="fr-FR" sz="1600" dirty="0" err="1">
                    <a:solidFill>
                      <a:schemeClr val="bg1"/>
                    </a:solidFill>
                  </a:rPr>
                  <a:t>Ampl</a:t>
                </a:r>
                <a:r>
                  <a:rPr lang="fr-FR" sz="1600" dirty="0">
                    <a:solidFill>
                      <a:schemeClr val="bg1"/>
                    </a:solidFill>
                  </a:rPr>
                  <a:t> du PAGM </a:t>
                </a:r>
                <a:r>
                  <a:rPr lang="fr-FR" sz="1600" dirty="0">
                    <a:solidFill>
                      <a:srgbClr val="FFFF00"/>
                    </a:solidFill>
                  </a:rPr>
                  <a:t>C </a:t>
                </a:r>
                <a:r>
                  <a:rPr lang="fr-FR" sz="1600" dirty="0" err="1">
                    <a:solidFill>
                      <a:srgbClr val="FFFF00"/>
                    </a:solidFill>
                  </a:rPr>
                  <a:t>abd</a:t>
                </a:r>
                <a:r>
                  <a:rPr lang="fr-FR" sz="1600" dirty="0">
                    <a:solidFill>
                      <a:srgbClr val="FFFF00"/>
                    </a:solidFill>
                  </a:rPr>
                  <a:t> I X 1</a:t>
                </a:r>
                <a:r>
                  <a:rPr lang="fr-FR" sz="1600" baseline="30000" dirty="0">
                    <a:solidFill>
                      <a:srgbClr val="FFFF00"/>
                    </a:solidFill>
                  </a:rPr>
                  <a:t>er</a:t>
                </a:r>
                <a:r>
                  <a:rPr lang="fr-FR" sz="1600" dirty="0">
                    <a:solidFill>
                      <a:srgbClr val="FFFF00"/>
                    </a:solidFill>
                  </a:rPr>
                  <a:t> IO</a:t>
                </a:r>
              </a:p>
              <a:p>
                <a:endParaRPr lang="fr-FR" sz="1600" dirty="0">
                  <a:solidFill>
                    <a:schemeClr val="bg1"/>
                  </a:solidFill>
                </a:endParaRPr>
              </a:p>
              <a:p>
                <a:r>
                  <a:rPr lang="fr-FR" sz="1600" dirty="0">
                    <a:solidFill>
                      <a:schemeClr val="bg1"/>
                    </a:solidFill>
                  </a:rPr>
                  <a:t>     </a:t>
                </a:r>
                <a:r>
                  <a:rPr lang="fr-FR" sz="1600" dirty="0" err="1">
                    <a:solidFill>
                      <a:schemeClr val="bg1"/>
                    </a:solidFill>
                  </a:rPr>
                  <a:t>Ampl</a:t>
                </a:r>
                <a:r>
                  <a:rPr lang="fr-FR" sz="1600" dirty="0">
                    <a:solidFill>
                      <a:schemeClr val="bg1"/>
                    </a:solidFill>
                  </a:rPr>
                  <a:t> du PAGM </a:t>
                </a:r>
                <a:r>
                  <a:rPr lang="fr-FR" sz="1600" dirty="0" err="1">
                    <a:solidFill>
                      <a:srgbClr val="FFFF00"/>
                    </a:solidFill>
                  </a:rPr>
                  <a:t>abd</a:t>
                </a:r>
                <a:r>
                  <a:rPr lang="fr-FR" sz="1600" dirty="0">
                    <a:solidFill>
                      <a:srgbClr val="FFFF00"/>
                    </a:solidFill>
                  </a:rPr>
                  <a:t> V</a:t>
                </a:r>
              </a:p>
            </p:txBody>
          </p:sp>
          <p:cxnSp>
            <p:nvCxnSpPr>
              <p:cNvPr id="23" name="Connecteur droit 22">
                <a:extLst>
                  <a:ext uri="{FF2B5EF4-FFF2-40B4-BE49-F238E27FC236}">
                    <a16:creationId xmlns:a16="http://schemas.microsoft.com/office/drawing/2014/main" id="{BABF9EC6-D046-8D65-59EF-98DE604371D7}"/>
                  </a:ext>
                </a:extLst>
              </p:cNvPr>
              <p:cNvCxnSpPr>
                <a:cxnSpLocks/>
              </p:cNvCxnSpPr>
              <p:nvPr/>
            </p:nvCxnSpPr>
            <p:spPr>
              <a:xfrm>
                <a:off x="6989636" y="5875029"/>
                <a:ext cx="248794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1079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3B23A61-F932-7A6C-A71D-BF42F35619D3}"/>
              </a:ext>
            </a:extLst>
          </p:cNvPr>
          <p:cNvSpPr txBox="1"/>
          <p:nvPr/>
        </p:nvSpPr>
        <p:spPr>
          <a:xfrm>
            <a:off x="377949" y="201298"/>
            <a:ext cx="6099348" cy="461665"/>
          </a:xfrm>
          <a:prstGeom prst="rect">
            <a:avLst/>
          </a:prstGeom>
          <a:noFill/>
        </p:spPr>
        <p:txBody>
          <a:bodyPr wrap="square">
            <a:spAutoFit/>
          </a:bodyPr>
          <a:lstStyle/>
          <a:p>
            <a:r>
              <a:rPr lang="fr-FR" sz="2400" b="1" dirty="0">
                <a:solidFill>
                  <a:srgbClr val="FF0000"/>
                </a:solidFill>
              </a:rPr>
              <a:t>SLA bulbaire</a:t>
            </a:r>
          </a:p>
        </p:txBody>
      </p:sp>
      <p:graphicFrame>
        <p:nvGraphicFramePr>
          <p:cNvPr id="6" name="Tableau 5">
            <a:extLst>
              <a:ext uri="{FF2B5EF4-FFF2-40B4-BE49-F238E27FC236}">
                <a16:creationId xmlns:a16="http://schemas.microsoft.com/office/drawing/2014/main" id="{7F7CC9B9-5C60-5B0D-B6D1-17E68A859161}"/>
              </a:ext>
            </a:extLst>
          </p:cNvPr>
          <p:cNvGraphicFramePr>
            <a:graphicFrameLocks noGrp="1"/>
          </p:cNvGraphicFramePr>
          <p:nvPr>
            <p:extLst>
              <p:ext uri="{D42A27DB-BD31-4B8C-83A1-F6EECF244321}">
                <p14:modId xmlns:p14="http://schemas.microsoft.com/office/powerpoint/2010/main" val="3416108211"/>
              </p:ext>
            </p:extLst>
          </p:nvPr>
        </p:nvGraphicFramePr>
        <p:xfrm>
          <a:off x="518118" y="1288366"/>
          <a:ext cx="5440617" cy="323596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2568956">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F-M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marL="0" algn="ctr" defTabSz="914400" rtl="0" eaLnBrk="1" latinLnBrk="0" hangingPunct="1"/>
                      <a:r>
                        <a:rPr lang="fr-FR" sz="1800" b="1" kern="1200" dirty="0">
                          <a:solidFill>
                            <a:srgbClr val="FF0000"/>
                          </a:solidFill>
                          <a:latin typeface="+mn-lt"/>
                          <a:ea typeface="+mn-ea"/>
                          <a:cs typeface="+mn-cs"/>
                        </a:rPr>
                        <a:t>9,6</a:t>
                      </a:r>
                    </a:p>
                  </a:txBody>
                  <a:tcPr/>
                </a:tc>
                <a:tc>
                  <a:txBody>
                    <a:bodyPr/>
                    <a:lstStyle/>
                    <a:p>
                      <a:pPr marL="0" algn="ctr" defTabSz="914400" rtl="0" eaLnBrk="1" latinLnBrk="0" hangingPunct="1"/>
                      <a:r>
                        <a:rPr lang="fr-FR" sz="1800" b="1" kern="1200" dirty="0">
                          <a:solidFill>
                            <a:srgbClr val="FF0000"/>
                          </a:solidFill>
                          <a:latin typeface="+mn-lt"/>
                          <a:ea typeface="+mn-ea"/>
                          <a:cs typeface="+mn-cs"/>
                        </a:rPr>
                        <a:t>1,3</a:t>
                      </a:r>
                    </a:p>
                  </a:txBody>
                  <a:tcPr/>
                </a:tc>
                <a:tc>
                  <a:txBody>
                    <a:bodyPr/>
                    <a:lstStyle/>
                    <a:p>
                      <a:pPr algn="ctr"/>
                      <a:endParaRPr lang="fr-FR" b="0" dirty="0">
                        <a:solidFill>
                          <a:schemeClr val="tx1"/>
                        </a:solidFill>
                      </a:endParaRPr>
                    </a:p>
                  </a:txBody>
                  <a:tcPr/>
                </a:tc>
                <a:tc>
                  <a:txBody>
                    <a:bodyPr/>
                    <a:lstStyle/>
                    <a:p>
                      <a:pPr marL="0" algn="ctr" defTabSz="914400" rtl="0" eaLnBrk="1" latinLnBrk="0" hangingPunct="1"/>
                      <a:r>
                        <a:rPr lang="fr-FR" sz="1800" b="1" kern="1200" dirty="0">
                          <a:solidFill>
                            <a:srgbClr val="FF0000"/>
                          </a:solidFill>
                          <a:latin typeface="+mn-lt"/>
                          <a:ea typeface="+mn-ea"/>
                          <a:cs typeface="+mn-cs"/>
                        </a:rPr>
                        <a:t>26,8</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b="1" dirty="0">
                          <a:solidFill>
                            <a:srgbClr val="FF0000"/>
                          </a:solidFill>
                        </a:rPr>
                        <a:t>5,7</a:t>
                      </a:r>
                    </a:p>
                  </a:txBody>
                  <a:tcPr/>
                </a:tc>
                <a:tc>
                  <a:txBody>
                    <a:bodyPr/>
                    <a:lstStyle/>
                    <a:p>
                      <a:pPr algn="ctr"/>
                      <a:r>
                        <a:rPr lang="fr-FR" b="0" dirty="0">
                          <a:solidFill>
                            <a:schemeClr val="tx1"/>
                          </a:solidFill>
                        </a:rPr>
                        <a:t>4,8</a:t>
                      </a:r>
                    </a:p>
                  </a:txBody>
                  <a:tcPr/>
                </a:tc>
                <a:tc>
                  <a:txBody>
                    <a:bodyPr/>
                    <a:lstStyle/>
                    <a:p>
                      <a:pPr algn="ctr"/>
                      <a:r>
                        <a:rPr lang="fr-FR" dirty="0"/>
                        <a:t>52</a:t>
                      </a:r>
                    </a:p>
                  </a:txBody>
                  <a:tcPr/>
                </a:tc>
                <a:tc>
                  <a:txBody>
                    <a:bodyPr/>
                    <a:lstStyle/>
                    <a:p>
                      <a:pPr algn="ctr"/>
                      <a:r>
                        <a:rPr lang="fr-FR" dirty="0"/>
                        <a:t>23,4</a:t>
                      </a:r>
                    </a:p>
                  </a:txBody>
                  <a:tcPr/>
                </a:tc>
                <a:extLst>
                  <a:ext uri="{0D108BD9-81ED-4DB2-BD59-A6C34878D82A}">
                    <a16:rowId xmlns:a16="http://schemas.microsoft.com/office/drawing/2014/main" val="2796038292"/>
                  </a:ext>
                </a:extLst>
              </a:tr>
              <a:tr h="370840">
                <a:tc>
                  <a:txBody>
                    <a:bodyPr/>
                    <a:lstStyle/>
                    <a:p>
                      <a:r>
                        <a:rPr lang="fr-FR" dirty="0"/>
                        <a:t>Ulnaire G (</a:t>
                      </a:r>
                      <a:r>
                        <a:rPr lang="fr-FR" dirty="0" err="1"/>
                        <a:t>Abd</a:t>
                      </a:r>
                      <a:r>
                        <a:rPr lang="fr-FR" dirty="0"/>
                        <a:t> V)</a:t>
                      </a:r>
                    </a:p>
                  </a:txBody>
                  <a:tcPr/>
                </a:tc>
                <a:tc>
                  <a:txBody>
                    <a:bodyPr/>
                    <a:lstStyle/>
                    <a:p>
                      <a:pPr algn="ctr"/>
                      <a:r>
                        <a:rPr lang="fr-FR" dirty="0"/>
                        <a:t>4,3</a:t>
                      </a:r>
                    </a:p>
                  </a:txBody>
                  <a:tcPr/>
                </a:tc>
                <a:tc>
                  <a:txBody>
                    <a:bodyPr/>
                    <a:lstStyle/>
                    <a:p>
                      <a:pPr marL="0" algn="ctr" defTabSz="914400" rtl="0" eaLnBrk="1" latinLnBrk="0" hangingPunct="1"/>
                      <a:r>
                        <a:rPr lang="fr-FR" sz="1800" b="0" kern="1200" dirty="0">
                          <a:solidFill>
                            <a:schemeClr val="tx1"/>
                          </a:solidFill>
                          <a:latin typeface="+mn-lt"/>
                          <a:ea typeface="+mn-ea"/>
                          <a:cs typeface="+mn-cs"/>
                        </a:rPr>
                        <a:t>6,9</a:t>
                      </a:r>
                    </a:p>
                  </a:txBody>
                  <a:tcPr/>
                </a:tc>
                <a:tc>
                  <a:txBody>
                    <a:bodyPr/>
                    <a:lstStyle/>
                    <a:p>
                      <a:pPr algn="ctr"/>
                      <a:endParaRPr lang="fr-FR" dirty="0"/>
                    </a:p>
                  </a:txBody>
                  <a:tcPr/>
                </a:tc>
                <a:tc>
                  <a:txBody>
                    <a:bodyPr/>
                    <a:lstStyle/>
                    <a:p>
                      <a:pPr marL="0" algn="ctr" defTabSz="914400" rtl="0" eaLnBrk="1" latinLnBrk="0" hangingPunct="1"/>
                      <a:r>
                        <a:rPr lang="fr-FR" sz="1800" b="1" kern="1200" dirty="0">
                          <a:solidFill>
                            <a:srgbClr val="FF0000"/>
                          </a:solidFill>
                          <a:latin typeface="+mn-lt"/>
                          <a:ea typeface="+mn-ea"/>
                          <a:cs typeface="+mn-cs"/>
                        </a:rPr>
                        <a:t>28,1</a:t>
                      </a:r>
                    </a:p>
                  </a:txBody>
                  <a:tcPr/>
                </a:tc>
                <a:extLst>
                  <a:ext uri="{0D108BD9-81ED-4DB2-BD59-A6C34878D82A}">
                    <a16:rowId xmlns:a16="http://schemas.microsoft.com/office/drawing/2014/main" val="595823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Ulnaire Dr (</a:t>
                      </a:r>
                      <a:r>
                        <a:rPr lang="fr-FR" dirty="0" err="1"/>
                        <a:t>Abd</a:t>
                      </a:r>
                      <a:r>
                        <a:rPr lang="fr-FR" dirty="0"/>
                        <a:t> V)</a:t>
                      </a:r>
                    </a:p>
                  </a:txBody>
                  <a:tcPr/>
                </a:tc>
                <a:tc>
                  <a:txBody>
                    <a:bodyPr/>
                    <a:lstStyle/>
                    <a:p>
                      <a:pPr algn="ctr"/>
                      <a:r>
                        <a:rPr lang="fr-FR" dirty="0"/>
                        <a:t>4,3</a:t>
                      </a:r>
                    </a:p>
                  </a:txBody>
                  <a:tcPr/>
                </a:tc>
                <a:tc>
                  <a:txBody>
                    <a:bodyPr/>
                    <a:lstStyle/>
                    <a:p>
                      <a:pPr algn="ctr"/>
                      <a:r>
                        <a:rPr lang="fr-FR" dirty="0"/>
                        <a:t>7,1</a:t>
                      </a:r>
                    </a:p>
                  </a:txBody>
                  <a:tcPr/>
                </a:tc>
                <a:tc>
                  <a:txBody>
                    <a:bodyPr/>
                    <a:lstStyle/>
                    <a:p>
                      <a:pPr algn="ctr"/>
                      <a:endParaRPr lang="fr-FR" dirty="0"/>
                    </a:p>
                  </a:txBody>
                  <a:tcPr/>
                </a:tc>
                <a:tc>
                  <a:txBody>
                    <a:bodyPr/>
                    <a:lstStyle/>
                    <a:p>
                      <a:pPr algn="ctr"/>
                      <a:r>
                        <a:rPr lang="fr-FR" b="1" dirty="0">
                          <a:solidFill>
                            <a:srgbClr val="FF0000"/>
                          </a:solidFill>
                        </a:rPr>
                        <a:t>27,6</a:t>
                      </a:r>
                    </a:p>
                  </a:txBody>
                  <a:tcPr/>
                </a:tc>
                <a:extLst>
                  <a:ext uri="{0D108BD9-81ED-4DB2-BD59-A6C34878D82A}">
                    <a16:rowId xmlns:a16="http://schemas.microsoft.com/office/drawing/2014/main" val="2421859494"/>
                  </a:ext>
                </a:extLst>
              </a:tr>
              <a:tr h="370840">
                <a:tc>
                  <a:txBody>
                    <a:bodyPr/>
                    <a:lstStyle/>
                    <a:p>
                      <a:r>
                        <a:rPr lang="fr-FR" dirty="0"/>
                        <a:t>Unaire G (Ier IO)</a:t>
                      </a:r>
                    </a:p>
                  </a:txBody>
                  <a:tcPr/>
                </a:tc>
                <a:tc>
                  <a:txBody>
                    <a:bodyPr/>
                    <a:lstStyle/>
                    <a:p>
                      <a:pPr algn="ctr"/>
                      <a:r>
                        <a:rPr lang="fr-FR" dirty="0"/>
                        <a:t>5,5</a:t>
                      </a:r>
                    </a:p>
                  </a:txBody>
                  <a:tcPr/>
                </a:tc>
                <a:tc>
                  <a:txBody>
                    <a:bodyPr/>
                    <a:lstStyle/>
                    <a:p>
                      <a:pPr marL="0" algn="ctr" defTabSz="914400" rtl="0" eaLnBrk="1" latinLnBrk="0" hangingPunct="1"/>
                      <a:r>
                        <a:rPr lang="fr-FR" sz="1800" b="1" kern="1200" dirty="0">
                          <a:solidFill>
                            <a:srgbClr val="FF0000"/>
                          </a:solidFill>
                          <a:latin typeface="+mn-lt"/>
                          <a:ea typeface="+mn-ea"/>
                          <a:cs typeface="+mn-cs"/>
                        </a:rPr>
                        <a:t>1,9</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4256257301"/>
                  </a:ext>
                </a:extLst>
              </a:tr>
              <a:tr h="370840">
                <a:tc>
                  <a:txBody>
                    <a:bodyPr/>
                    <a:lstStyle/>
                    <a:p>
                      <a:r>
                        <a:rPr lang="fr-FR" dirty="0"/>
                        <a:t>Fibulaire profond G (TA)</a:t>
                      </a:r>
                    </a:p>
                  </a:txBody>
                  <a:tcPr/>
                </a:tc>
                <a:tc>
                  <a:txBody>
                    <a:bodyPr/>
                    <a:lstStyle/>
                    <a:p>
                      <a:pPr algn="ctr"/>
                      <a:r>
                        <a:rPr lang="fr-FR" b="1" dirty="0">
                          <a:solidFill>
                            <a:srgbClr val="FF0000"/>
                          </a:solidFill>
                        </a:rPr>
                        <a:t>5,3</a:t>
                      </a:r>
                    </a:p>
                  </a:txBody>
                  <a:tcPr/>
                </a:tc>
                <a:tc>
                  <a:txBody>
                    <a:bodyPr/>
                    <a:lstStyle/>
                    <a:p>
                      <a:pPr algn="ctr"/>
                      <a:r>
                        <a:rPr lang="fr-FR" b="1" dirty="0">
                          <a:solidFill>
                            <a:srgbClr val="FF0000"/>
                          </a:solidFill>
                        </a:rPr>
                        <a:t>1,4</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21608184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Fibulaire profond Dr (TA)</a:t>
                      </a:r>
                    </a:p>
                  </a:txBody>
                  <a:tcPr/>
                </a:tc>
                <a:tc>
                  <a:txBody>
                    <a:bodyPr/>
                    <a:lstStyle/>
                    <a:p>
                      <a:pPr algn="ctr"/>
                      <a:r>
                        <a:rPr lang="fr-FR" b="0" dirty="0">
                          <a:solidFill>
                            <a:schemeClr val="tx1"/>
                          </a:solidFill>
                        </a:rPr>
                        <a:t>4,8</a:t>
                      </a:r>
                    </a:p>
                  </a:txBody>
                  <a:tcPr/>
                </a:tc>
                <a:tc>
                  <a:txBody>
                    <a:bodyPr/>
                    <a:lstStyle/>
                    <a:p>
                      <a:pPr algn="ctr"/>
                      <a:r>
                        <a:rPr lang="fr-FR" b="1" dirty="0">
                          <a:solidFill>
                            <a:srgbClr val="FF0000"/>
                          </a:solidFill>
                        </a:rPr>
                        <a:t>1,4</a:t>
                      </a:r>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889668952"/>
                  </a:ext>
                </a:extLst>
              </a:tr>
            </a:tbl>
          </a:graphicData>
        </a:graphic>
      </p:graphicFrame>
      <p:sp>
        <p:nvSpPr>
          <p:cNvPr id="8" name="ZoneTexte 7">
            <a:extLst>
              <a:ext uri="{FF2B5EF4-FFF2-40B4-BE49-F238E27FC236}">
                <a16:creationId xmlns:a16="http://schemas.microsoft.com/office/drawing/2014/main" id="{CB453ABB-FC44-8722-7474-68BB228E4887}"/>
              </a:ext>
            </a:extLst>
          </p:cNvPr>
          <p:cNvSpPr txBox="1"/>
          <p:nvPr/>
        </p:nvSpPr>
        <p:spPr>
          <a:xfrm>
            <a:off x="8157003" y="3139195"/>
            <a:ext cx="2056973" cy="523220"/>
          </a:xfrm>
          <a:prstGeom prst="rect">
            <a:avLst/>
          </a:prstGeom>
          <a:noFill/>
        </p:spPr>
        <p:txBody>
          <a:bodyPr wrap="none" rtlCol="0">
            <a:spAutoFit/>
          </a:bodyPr>
          <a:lstStyle/>
          <a:p>
            <a:r>
              <a:rPr lang="fr-FR" sz="2800" b="1" dirty="0">
                <a:solidFill>
                  <a:srgbClr val="FFFF00"/>
                </a:solidFill>
              </a:rPr>
              <a:t>6,9/1,3 = 5,3</a:t>
            </a:r>
          </a:p>
        </p:txBody>
      </p:sp>
      <p:sp>
        <p:nvSpPr>
          <p:cNvPr id="9" name="ZoneTexte 8">
            <a:extLst>
              <a:ext uri="{FF2B5EF4-FFF2-40B4-BE49-F238E27FC236}">
                <a16:creationId xmlns:a16="http://schemas.microsoft.com/office/drawing/2014/main" id="{70094B8F-8219-B660-E9BD-02FDD4227B98}"/>
              </a:ext>
            </a:extLst>
          </p:cNvPr>
          <p:cNvSpPr txBox="1"/>
          <p:nvPr/>
        </p:nvSpPr>
        <p:spPr>
          <a:xfrm>
            <a:off x="7838004" y="3541654"/>
            <a:ext cx="2694969" cy="523220"/>
          </a:xfrm>
          <a:prstGeom prst="rect">
            <a:avLst/>
          </a:prstGeom>
          <a:noFill/>
        </p:spPr>
        <p:txBody>
          <a:bodyPr wrap="none" rtlCol="0">
            <a:spAutoFit/>
          </a:bodyPr>
          <a:lstStyle/>
          <a:p>
            <a:r>
              <a:rPr lang="fr-FR" sz="2800" b="1" dirty="0">
                <a:solidFill>
                  <a:srgbClr val="FFFF00"/>
                </a:solidFill>
              </a:rPr>
              <a:t>1,3*1,9/6,9 = 0,4</a:t>
            </a:r>
          </a:p>
        </p:txBody>
      </p:sp>
      <p:cxnSp>
        <p:nvCxnSpPr>
          <p:cNvPr id="11" name="Connecteur droit avec flèche 10">
            <a:extLst>
              <a:ext uri="{FF2B5EF4-FFF2-40B4-BE49-F238E27FC236}">
                <a16:creationId xmlns:a16="http://schemas.microsoft.com/office/drawing/2014/main" id="{D7361D09-924F-64FA-B5B4-D7A01039E29C}"/>
              </a:ext>
            </a:extLst>
          </p:cNvPr>
          <p:cNvCxnSpPr>
            <a:cxnSpLocks/>
          </p:cNvCxnSpPr>
          <p:nvPr/>
        </p:nvCxnSpPr>
        <p:spPr>
          <a:xfrm flipV="1">
            <a:off x="9139003" y="2495539"/>
            <a:ext cx="0" cy="60555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F8A6BB0-48A8-3A01-1E12-A991CC82CD85}"/>
              </a:ext>
            </a:extLst>
          </p:cNvPr>
          <p:cNvCxnSpPr>
            <a:cxnSpLocks/>
          </p:cNvCxnSpPr>
          <p:nvPr/>
        </p:nvCxnSpPr>
        <p:spPr>
          <a:xfrm>
            <a:off x="9124013" y="4066544"/>
            <a:ext cx="0" cy="45571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e 3">
            <a:extLst>
              <a:ext uri="{FF2B5EF4-FFF2-40B4-BE49-F238E27FC236}">
                <a16:creationId xmlns:a16="http://schemas.microsoft.com/office/drawing/2014/main" id="{E22FEF18-7CB5-E374-D5C8-57D31FE9DD34}"/>
              </a:ext>
            </a:extLst>
          </p:cNvPr>
          <p:cNvGrpSpPr/>
          <p:nvPr/>
        </p:nvGrpSpPr>
        <p:grpSpPr>
          <a:xfrm>
            <a:off x="7384760" y="866254"/>
            <a:ext cx="4627536" cy="1569660"/>
            <a:chOff x="7456678" y="5453136"/>
            <a:chExt cx="4627536" cy="1569660"/>
          </a:xfrm>
        </p:grpSpPr>
        <p:sp>
          <p:nvSpPr>
            <p:cNvPr id="5" name="ZoneTexte 4">
              <a:extLst>
                <a:ext uri="{FF2B5EF4-FFF2-40B4-BE49-F238E27FC236}">
                  <a16:creationId xmlns:a16="http://schemas.microsoft.com/office/drawing/2014/main" id="{C876E264-EB4F-D2CA-A421-456605DAE08A}"/>
                </a:ext>
              </a:extLst>
            </p:cNvPr>
            <p:cNvSpPr txBox="1"/>
            <p:nvPr/>
          </p:nvSpPr>
          <p:spPr>
            <a:xfrm>
              <a:off x="7456678" y="5453136"/>
              <a:ext cx="4627536" cy="1569660"/>
            </a:xfrm>
            <a:prstGeom prst="rect">
              <a:avLst/>
            </a:prstGeom>
            <a:noFill/>
            <a:ln w="25400">
              <a:solidFill>
                <a:srgbClr val="FF0000"/>
              </a:solidFill>
            </a:ln>
          </p:spPr>
          <p:txBody>
            <a:bodyPr wrap="square" rtlCol="0">
              <a:spAutoFit/>
            </a:bodyPr>
            <a:lstStyle/>
            <a:p>
              <a:r>
                <a:rPr lang="fr-FR" sz="1600" dirty="0" err="1">
                  <a:solidFill>
                    <a:schemeClr val="bg1"/>
                  </a:solidFill>
                </a:rPr>
                <a:t>Lyu</a:t>
              </a:r>
              <a:r>
                <a:rPr lang="fr-FR" sz="1600" dirty="0">
                  <a:solidFill>
                    <a:schemeClr val="bg1"/>
                  </a:solidFill>
                </a:rPr>
                <a:t> </a:t>
              </a:r>
              <a:r>
                <a:rPr lang="fr-FR" sz="1600" i="1" dirty="0">
                  <a:solidFill>
                    <a:schemeClr val="bg1"/>
                  </a:solidFill>
                </a:rPr>
                <a:t>et al </a:t>
              </a:r>
              <a:r>
                <a:rPr lang="fr-FR" sz="1600" dirty="0">
                  <a:solidFill>
                    <a:schemeClr val="bg1"/>
                  </a:solidFill>
                </a:rPr>
                <a:t>; 2011 (AA</a:t>
              </a:r>
              <a:r>
                <a:rPr lang="fr-FR" sz="1600" baseline="-25000" dirty="0">
                  <a:solidFill>
                    <a:schemeClr val="bg1"/>
                  </a:solidFill>
                </a:rPr>
                <a:t>CMAP</a:t>
              </a:r>
              <a:r>
                <a:rPr lang="fr-FR" sz="1600" dirty="0">
                  <a:solidFill>
                    <a:schemeClr val="bg1"/>
                  </a:solidFill>
                </a:rPr>
                <a:t>) : </a:t>
              </a:r>
            </a:p>
            <a:p>
              <a:endParaRPr lang="fr-FR" sz="1600" dirty="0">
                <a:solidFill>
                  <a:schemeClr val="bg1"/>
                </a:solidFill>
              </a:endParaRPr>
            </a:p>
            <a:p>
              <a:endParaRPr lang="fr-FR" sz="1600" dirty="0">
                <a:solidFill>
                  <a:schemeClr val="bg1"/>
                </a:solidFill>
              </a:endParaRPr>
            </a:p>
            <a:p>
              <a:r>
                <a:rPr lang="fr-FR" sz="1600" dirty="0">
                  <a:solidFill>
                    <a:schemeClr val="bg1"/>
                  </a:solidFill>
                </a:rPr>
                <a:t>Sujets sains : 0,6 -1,7</a:t>
              </a:r>
            </a:p>
            <a:p>
              <a:r>
                <a:rPr lang="fr-FR" sz="1600" dirty="0">
                  <a:solidFill>
                    <a:schemeClr val="bg1"/>
                  </a:solidFill>
                </a:rPr>
                <a:t>SLA, défilé IS : </a:t>
              </a:r>
              <a:r>
                <a:rPr lang="fr-FR" sz="1600" b="1" dirty="0">
                  <a:solidFill>
                    <a:srgbClr val="FF0000"/>
                  </a:solidFill>
                </a:rPr>
                <a:t>&gt; 1,7 </a:t>
              </a:r>
              <a:r>
                <a:rPr lang="fr-FR" sz="1600" dirty="0">
                  <a:solidFill>
                    <a:schemeClr val="bg1"/>
                  </a:solidFill>
                </a:rPr>
                <a:t>(1/60 &lt; 0,6 chez des patients SLA</a:t>
              </a:r>
            </a:p>
            <a:p>
              <a:r>
                <a:rPr lang="fr-FR" sz="1600" dirty="0" err="1">
                  <a:solidFill>
                    <a:schemeClr val="bg1"/>
                  </a:solidFill>
                </a:rPr>
                <a:t>Hirayama</a:t>
              </a:r>
              <a:r>
                <a:rPr lang="fr-FR" sz="1600" dirty="0">
                  <a:solidFill>
                    <a:schemeClr val="bg1"/>
                  </a:solidFill>
                </a:rPr>
                <a:t> : </a:t>
              </a:r>
              <a:r>
                <a:rPr lang="fr-FR" sz="1600" b="1" dirty="0">
                  <a:solidFill>
                    <a:srgbClr val="FF0000"/>
                  </a:solidFill>
                </a:rPr>
                <a:t>&lt; 0,6 </a:t>
              </a:r>
              <a:r>
                <a:rPr lang="fr-FR" sz="1600" dirty="0">
                  <a:solidFill>
                    <a:schemeClr val="bg1"/>
                  </a:solidFill>
                </a:rPr>
                <a:t>(34/36 chez des patients </a:t>
              </a:r>
              <a:r>
                <a:rPr lang="fr-FR" sz="1600" dirty="0" err="1">
                  <a:solidFill>
                    <a:schemeClr val="bg1"/>
                  </a:solidFill>
                </a:rPr>
                <a:t>Hirayama</a:t>
              </a:r>
              <a:r>
                <a:rPr lang="fr-FR" sz="1600" dirty="0">
                  <a:solidFill>
                    <a:schemeClr val="bg1"/>
                  </a:solidFill>
                </a:rPr>
                <a:t>)</a:t>
              </a:r>
            </a:p>
          </p:txBody>
        </p:sp>
        <p:grpSp>
          <p:nvGrpSpPr>
            <p:cNvPr id="20" name="Groupe 19">
              <a:extLst>
                <a:ext uri="{FF2B5EF4-FFF2-40B4-BE49-F238E27FC236}">
                  <a16:creationId xmlns:a16="http://schemas.microsoft.com/office/drawing/2014/main" id="{B036D318-6BBF-BA93-BB0D-43F6CECE8468}"/>
                </a:ext>
              </a:extLst>
            </p:cNvPr>
            <p:cNvGrpSpPr/>
            <p:nvPr/>
          </p:nvGrpSpPr>
          <p:grpSpPr>
            <a:xfrm>
              <a:off x="9881955" y="5453136"/>
              <a:ext cx="2053191" cy="830997"/>
              <a:chOff x="7347244" y="5429825"/>
              <a:chExt cx="2053191" cy="830997"/>
            </a:xfrm>
          </p:grpSpPr>
          <p:sp>
            <p:nvSpPr>
              <p:cNvPr id="21" name="ZoneTexte 20">
                <a:extLst>
                  <a:ext uri="{FF2B5EF4-FFF2-40B4-BE49-F238E27FC236}">
                    <a16:creationId xmlns:a16="http://schemas.microsoft.com/office/drawing/2014/main" id="{E5B7450A-A6D6-4A0C-771A-BB9C8632CD49}"/>
                  </a:ext>
                </a:extLst>
              </p:cNvPr>
              <p:cNvSpPr txBox="1"/>
              <p:nvPr/>
            </p:nvSpPr>
            <p:spPr>
              <a:xfrm>
                <a:off x="7347244" y="5429825"/>
                <a:ext cx="2053191" cy="830997"/>
              </a:xfrm>
              <a:prstGeom prst="rect">
                <a:avLst/>
              </a:prstGeom>
              <a:noFill/>
              <a:ln w="25400">
                <a:noFill/>
              </a:ln>
            </p:spPr>
            <p:txBody>
              <a:bodyPr wrap="none" rtlCol="0">
                <a:spAutoFit/>
              </a:bodyPr>
              <a:lstStyle/>
              <a:p>
                <a:r>
                  <a:rPr lang="fr-FR" sz="1600" dirty="0" err="1">
                    <a:solidFill>
                      <a:schemeClr val="bg1"/>
                    </a:solidFill>
                  </a:rPr>
                  <a:t>Ampl</a:t>
                </a:r>
                <a:r>
                  <a:rPr lang="fr-FR" sz="1600" dirty="0">
                    <a:solidFill>
                      <a:schemeClr val="bg1"/>
                    </a:solidFill>
                  </a:rPr>
                  <a:t> du PAGM </a:t>
                </a:r>
                <a:r>
                  <a:rPr lang="fr-FR" sz="1600" dirty="0" err="1">
                    <a:solidFill>
                      <a:srgbClr val="FFFF00"/>
                    </a:solidFill>
                  </a:rPr>
                  <a:t>abd</a:t>
                </a:r>
                <a:r>
                  <a:rPr lang="fr-FR" sz="1600" dirty="0">
                    <a:solidFill>
                      <a:srgbClr val="FFFF00"/>
                    </a:solidFill>
                  </a:rPr>
                  <a:t> V</a:t>
                </a:r>
              </a:p>
              <a:p>
                <a:endParaRPr lang="fr-FR" sz="1600" dirty="0">
                  <a:solidFill>
                    <a:schemeClr val="bg1"/>
                  </a:solidFill>
                </a:endParaRPr>
              </a:p>
              <a:p>
                <a:r>
                  <a:rPr lang="fr-FR" sz="1600" dirty="0" err="1">
                    <a:solidFill>
                      <a:schemeClr val="bg1"/>
                    </a:solidFill>
                  </a:rPr>
                  <a:t>Ampl</a:t>
                </a:r>
                <a:r>
                  <a:rPr lang="fr-FR" sz="1600" dirty="0">
                    <a:solidFill>
                      <a:schemeClr val="bg1"/>
                    </a:solidFill>
                  </a:rPr>
                  <a:t> du PAGM </a:t>
                </a:r>
                <a:r>
                  <a:rPr lang="fr-FR" sz="1600" dirty="0">
                    <a:solidFill>
                      <a:srgbClr val="FFFF00"/>
                    </a:solidFill>
                  </a:rPr>
                  <a:t>C </a:t>
                </a:r>
                <a:r>
                  <a:rPr lang="fr-FR" sz="1600" dirty="0" err="1">
                    <a:solidFill>
                      <a:srgbClr val="FFFF00"/>
                    </a:solidFill>
                  </a:rPr>
                  <a:t>abd</a:t>
                </a:r>
                <a:r>
                  <a:rPr lang="fr-FR" sz="1600" dirty="0">
                    <a:solidFill>
                      <a:srgbClr val="FFFF00"/>
                    </a:solidFill>
                  </a:rPr>
                  <a:t> I</a:t>
                </a:r>
              </a:p>
            </p:txBody>
          </p:sp>
          <p:cxnSp>
            <p:nvCxnSpPr>
              <p:cNvPr id="22" name="Connecteur droit 21">
                <a:extLst>
                  <a:ext uri="{FF2B5EF4-FFF2-40B4-BE49-F238E27FC236}">
                    <a16:creationId xmlns:a16="http://schemas.microsoft.com/office/drawing/2014/main" id="{5D2C5A1E-4A08-F381-A99C-995E9F446C5F}"/>
                  </a:ext>
                </a:extLst>
              </p:cNvPr>
              <p:cNvCxnSpPr>
                <a:cxnSpLocks/>
              </p:cNvCxnSpPr>
              <p:nvPr/>
            </p:nvCxnSpPr>
            <p:spPr>
              <a:xfrm>
                <a:off x="7447479" y="5880290"/>
                <a:ext cx="182452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3" name="Groupe 22">
            <a:extLst>
              <a:ext uri="{FF2B5EF4-FFF2-40B4-BE49-F238E27FC236}">
                <a16:creationId xmlns:a16="http://schemas.microsoft.com/office/drawing/2014/main" id="{B2C40A85-5620-0F18-D399-401E8F6C8009}"/>
              </a:ext>
            </a:extLst>
          </p:cNvPr>
          <p:cNvGrpSpPr/>
          <p:nvPr/>
        </p:nvGrpSpPr>
        <p:grpSpPr>
          <a:xfrm>
            <a:off x="7384760" y="4668307"/>
            <a:ext cx="4717957" cy="1323439"/>
            <a:chOff x="7456678" y="5453136"/>
            <a:chExt cx="4717957" cy="1323439"/>
          </a:xfrm>
        </p:grpSpPr>
        <p:sp>
          <p:nvSpPr>
            <p:cNvPr id="24" name="ZoneTexte 23">
              <a:extLst>
                <a:ext uri="{FF2B5EF4-FFF2-40B4-BE49-F238E27FC236}">
                  <a16:creationId xmlns:a16="http://schemas.microsoft.com/office/drawing/2014/main" id="{043F5269-EFDF-3365-6742-F808DC327872}"/>
                </a:ext>
              </a:extLst>
            </p:cNvPr>
            <p:cNvSpPr txBox="1"/>
            <p:nvPr/>
          </p:nvSpPr>
          <p:spPr>
            <a:xfrm>
              <a:off x="7456678" y="5453136"/>
              <a:ext cx="4627536" cy="1323439"/>
            </a:xfrm>
            <a:prstGeom prst="rect">
              <a:avLst/>
            </a:prstGeom>
            <a:noFill/>
            <a:ln w="25400">
              <a:solidFill>
                <a:srgbClr val="FF0000"/>
              </a:solidFill>
            </a:ln>
          </p:spPr>
          <p:txBody>
            <a:bodyPr wrap="square" rtlCol="0">
              <a:spAutoFit/>
            </a:bodyPr>
            <a:lstStyle/>
            <a:p>
              <a:r>
                <a:rPr lang="fr-FR" sz="1600" dirty="0">
                  <a:solidFill>
                    <a:schemeClr val="bg1"/>
                  </a:solidFill>
                </a:rPr>
                <a:t>Hu </a:t>
              </a:r>
              <a:r>
                <a:rPr lang="fr-FR" sz="1600" i="1" dirty="0">
                  <a:solidFill>
                    <a:schemeClr val="bg1"/>
                  </a:solidFill>
                </a:rPr>
                <a:t>et al </a:t>
              </a:r>
              <a:r>
                <a:rPr lang="fr-FR" sz="1600" dirty="0">
                  <a:solidFill>
                    <a:schemeClr val="bg1"/>
                  </a:solidFill>
                </a:rPr>
                <a:t>; 2021 (SI</a:t>
              </a:r>
              <a:r>
                <a:rPr lang="fr-FR" sz="1600" baseline="-25000" dirty="0">
                  <a:solidFill>
                    <a:schemeClr val="bg1"/>
                  </a:solidFill>
                </a:rPr>
                <a:t>CMAP</a:t>
              </a:r>
              <a:r>
                <a:rPr lang="fr-FR" sz="1600" dirty="0">
                  <a:solidFill>
                    <a:schemeClr val="bg1"/>
                  </a:solidFill>
                </a:rPr>
                <a:t>) : </a:t>
              </a:r>
            </a:p>
            <a:p>
              <a:endParaRPr lang="fr-FR" sz="1600" dirty="0">
                <a:solidFill>
                  <a:schemeClr val="bg1"/>
                </a:solidFill>
              </a:endParaRPr>
            </a:p>
            <a:p>
              <a:endParaRPr lang="fr-FR" sz="1600" dirty="0">
                <a:solidFill>
                  <a:schemeClr val="bg1"/>
                </a:solidFill>
              </a:endParaRPr>
            </a:p>
            <a:p>
              <a:r>
                <a:rPr lang="fr-FR" sz="1600" dirty="0">
                  <a:solidFill>
                    <a:schemeClr val="bg1"/>
                  </a:solidFill>
                </a:rPr>
                <a:t>Sujets sains : &gt; 8 (5,2 – 11,8)</a:t>
              </a:r>
            </a:p>
            <a:p>
              <a:r>
                <a:rPr lang="fr-FR" sz="1600" dirty="0">
                  <a:solidFill>
                    <a:schemeClr val="bg1"/>
                  </a:solidFill>
                </a:rPr>
                <a:t>SLA : </a:t>
              </a:r>
              <a:r>
                <a:rPr lang="fr-FR" sz="1600" b="1" dirty="0">
                  <a:solidFill>
                    <a:srgbClr val="FF0000"/>
                  </a:solidFill>
                </a:rPr>
                <a:t>&lt; 8 (5,2 – 11,8)</a:t>
              </a:r>
              <a:endParaRPr lang="fr-FR" sz="1600" dirty="0">
                <a:solidFill>
                  <a:srgbClr val="FF0000"/>
                </a:solidFill>
              </a:endParaRPr>
            </a:p>
          </p:txBody>
        </p:sp>
        <p:grpSp>
          <p:nvGrpSpPr>
            <p:cNvPr id="25" name="Groupe 24">
              <a:extLst>
                <a:ext uri="{FF2B5EF4-FFF2-40B4-BE49-F238E27FC236}">
                  <a16:creationId xmlns:a16="http://schemas.microsoft.com/office/drawing/2014/main" id="{A3EB8D26-8F03-0F3C-07A4-7862BDACC810}"/>
                </a:ext>
              </a:extLst>
            </p:cNvPr>
            <p:cNvGrpSpPr/>
            <p:nvPr/>
          </p:nvGrpSpPr>
          <p:grpSpPr>
            <a:xfrm>
              <a:off x="9440168" y="5459531"/>
              <a:ext cx="2734467" cy="830997"/>
              <a:chOff x="6905457" y="5436220"/>
              <a:chExt cx="2734467" cy="830997"/>
            </a:xfrm>
          </p:grpSpPr>
          <p:sp>
            <p:nvSpPr>
              <p:cNvPr id="26" name="ZoneTexte 25">
                <a:extLst>
                  <a:ext uri="{FF2B5EF4-FFF2-40B4-BE49-F238E27FC236}">
                    <a16:creationId xmlns:a16="http://schemas.microsoft.com/office/drawing/2014/main" id="{0E4D143F-16F7-2333-DFE2-3A9765142320}"/>
                  </a:ext>
                </a:extLst>
              </p:cNvPr>
              <p:cNvSpPr txBox="1"/>
              <p:nvPr/>
            </p:nvSpPr>
            <p:spPr>
              <a:xfrm>
                <a:off x="6905457" y="5436220"/>
                <a:ext cx="2734467" cy="830997"/>
              </a:xfrm>
              <a:prstGeom prst="rect">
                <a:avLst/>
              </a:prstGeom>
              <a:noFill/>
              <a:ln w="25400">
                <a:noFill/>
              </a:ln>
            </p:spPr>
            <p:txBody>
              <a:bodyPr wrap="none" rtlCol="0">
                <a:spAutoFit/>
              </a:bodyPr>
              <a:lstStyle/>
              <a:p>
                <a:r>
                  <a:rPr lang="fr-FR" sz="1600" dirty="0" err="1">
                    <a:solidFill>
                      <a:schemeClr val="bg1"/>
                    </a:solidFill>
                  </a:rPr>
                  <a:t>Ampl</a:t>
                </a:r>
                <a:r>
                  <a:rPr lang="fr-FR" sz="1600" dirty="0">
                    <a:solidFill>
                      <a:schemeClr val="bg1"/>
                    </a:solidFill>
                  </a:rPr>
                  <a:t> du PAGM </a:t>
                </a:r>
                <a:r>
                  <a:rPr lang="fr-FR" sz="1600" dirty="0">
                    <a:solidFill>
                      <a:srgbClr val="FFFF00"/>
                    </a:solidFill>
                  </a:rPr>
                  <a:t>C </a:t>
                </a:r>
                <a:r>
                  <a:rPr lang="fr-FR" sz="1600" dirty="0" err="1">
                    <a:solidFill>
                      <a:srgbClr val="FFFF00"/>
                    </a:solidFill>
                  </a:rPr>
                  <a:t>abd</a:t>
                </a:r>
                <a:r>
                  <a:rPr lang="fr-FR" sz="1600" dirty="0">
                    <a:solidFill>
                      <a:srgbClr val="FFFF00"/>
                    </a:solidFill>
                  </a:rPr>
                  <a:t> I X 1</a:t>
                </a:r>
                <a:r>
                  <a:rPr lang="fr-FR" sz="1600" baseline="30000" dirty="0">
                    <a:solidFill>
                      <a:srgbClr val="FFFF00"/>
                    </a:solidFill>
                  </a:rPr>
                  <a:t>er</a:t>
                </a:r>
                <a:r>
                  <a:rPr lang="fr-FR" sz="1600" dirty="0">
                    <a:solidFill>
                      <a:srgbClr val="FFFF00"/>
                    </a:solidFill>
                  </a:rPr>
                  <a:t> IO</a:t>
                </a:r>
              </a:p>
              <a:p>
                <a:endParaRPr lang="fr-FR" sz="1600" dirty="0">
                  <a:solidFill>
                    <a:schemeClr val="bg1"/>
                  </a:solidFill>
                </a:endParaRPr>
              </a:p>
              <a:p>
                <a:r>
                  <a:rPr lang="fr-FR" sz="1600" dirty="0">
                    <a:solidFill>
                      <a:schemeClr val="bg1"/>
                    </a:solidFill>
                  </a:rPr>
                  <a:t>     </a:t>
                </a:r>
                <a:r>
                  <a:rPr lang="fr-FR" sz="1600" dirty="0" err="1">
                    <a:solidFill>
                      <a:schemeClr val="bg1"/>
                    </a:solidFill>
                  </a:rPr>
                  <a:t>Ampl</a:t>
                </a:r>
                <a:r>
                  <a:rPr lang="fr-FR" sz="1600" dirty="0">
                    <a:solidFill>
                      <a:schemeClr val="bg1"/>
                    </a:solidFill>
                  </a:rPr>
                  <a:t> du PAGM </a:t>
                </a:r>
                <a:r>
                  <a:rPr lang="fr-FR" sz="1600" dirty="0" err="1">
                    <a:solidFill>
                      <a:srgbClr val="FFFF00"/>
                    </a:solidFill>
                  </a:rPr>
                  <a:t>abd</a:t>
                </a:r>
                <a:r>
                  <a:rPr lang="fr-FR" sz="1600" dirty="0">
                    <a:solidFill>
                      <a:srgbClr val="FFFF00"/>
                    </a:solidFill>
                  </a:rPr>
                  <a:t> V</a:t>
                </a:r>
              </a:p>
            </p:txBody>
          </p:sp>
          <p:cxnSp>
            <p:nvCxnSpPr>
              <p:cNvPr id="27" name="Connecteur droit 26">
                <a:extLst>
                  <a:ext uri="{FF2B5EF4-FFF2-40B4-BE49-F238E27FC236}">
                    <a16:creationId xmlns:a16="http://schemas.microsoft.com/office/drawing/2014/main" id="{B3F97233-2DE7-0DFB-FDFC-24304283D805}"/>
                  </a:ext>
                </a:extLst>
              </p:cNvPr>
              <p:cNvCxnSpPr>
                <a:cxnSpLocks/>
              </p:cNvCxnSpPr>
              <p:nvPr/>
            </p:nvCxnSpPr>
            <p:spPr>
              <a:xfrm>
                <a:off x="6989636" y="5875029"/>
                <a:ext cx="248794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53598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27ED6ED-065F-5D12-89B1-F87E273951E2}"/>
              </a:ext>
            </a:extLst>
          </p:cNvPr>
          <p:cNvPicPr>
            <a:picLocks noChangeAspect="1"/>
          </p:cNvPicPr>
          <p:nvPr/>
        </p:nvPicPr>
        <p:blipFill>
          <a:blip r:embed="rId2"/>
          <a:stretch>
            <a:fillRect/>
          </a:stretch>
        </p:blipFill>
        <p:spPr>
          <a:xfrm>
            <a:off x="8955913" y="0"/>
            <a:ext cx="3851413" cy="6858000"/>
          </a:xfrm>
          <a:prstGeom prst="rect">
            <a:avLst/>
          </a:prstGeom>
        </p:spPr>
      </p:pic>
      <p:pic>
        <p:nvPicPr>
          <p:cNvPr id="6" name="Image 5">
            <a:extLst>
              <a:ext uri="{FF2B5EF4-FFF2-40B4-BE49-F238E27FC236}">
                <a16:creationId xmlns:a16="http://schemas.microsoft.com/office/drawing/2014/main" id="{70D364DE-1427-F37C-AFDA-3346C0101533}"/>
              </a:ext>
            </a:extLst>
          </p:cNvPr>
          <p:cNvPicPr>
            <a:picLocks noChangeAspect="1"/>
          </p:cNvPicPr>
          <p:nvPr/>
        </p:nvPicPr>
        <p:blipFill>
          <a:blip r:embed="rId3"/>
          <a:stretch>
            <a:fillRect/>
          </a:stretch>
        </p:blipFill>
        <p:spPr>
          <a:xfrm>
            <a:off x="5823242" y="0"/>
            <a:ext cx="3851413" cy="6858000"/>
          </a:xfrm>
          <a:prstGeom prst="rect">
            <a:avLst/>
          </a:prstGeom>
        </p:spPr>
      </p:pic>
      <p:pic>
        <p:nvPicPr>
          <p:cNvPr id="2" name="Image 1">
            <a:extLst>
              <a:ext uri="{FF2B5EF4-FFF2-40B4-BE49-F238E27FC236}">
                <a16:creationId xmlns:a16="http://schemas.microsoft.com/office/drawing/2014/main" id="{2ED74B8E-678B-45F2-BFED-212431CFB7F4}"/>
              </a:ext>
            </a:extLst>
          </p:cNvPr>
          <p:cNvPicPr>
            <a:picLocks noChangeAspect="1"/>
          </p:cNvPicPr>
          <p:nvPr/>
        </p:nvPicPr>
        <p:blipFill>
          <a:blip r:embed="rId4"/>
          <a:stretch>
            <a:fillRect/>
          </a:stretch>
        </p:blipFill>
        <p:spPr>
          <a:xfrm>
            <a:off x="755970" y="1152938"/>
            <a:ext cx="3857625" cy="6858000"/>
          </a:xfrm>
          <a:prstGeom prst="rect">
            <a:avLst/>
          </a:prstGeom>
        </p:spPr>
      </p:pic>
      <p:sp>
        <p:nvSpPr>
          <p:cNvPr id="4" name="ZoneTexte 3">
            <a:extLst>
              <a:ext uri="{FF2B5EF4-FFF2-40B4-BE49-F238E27FC236}">
                <a16:creationId xmlns:a16="http://schemas.microsoft.com/office/drawing/2014/main" id="{08FC776F-F258-C9AE-6963-62F84FE8EFCB}"/>
              </a:ext>
            </a:extLst>
          </p:cNvPr>
          <p:cNvSpPr txBox="1"/>
          <p:nvPr/>
        </p:nvSpPr>
        <p:spPr>
          <a:xfrm>
            <a:off x="1197002" y="1233208"/>
            <a:ext cx="2111027" cy="461665"/>
          </a:xfrm>
          <a:prstGeom prst="rect">
            <a:avLst/>
          </a:prstGeom>
          <a:noFill/>
        </p:spPr>
        <p:txBody>
          <a:bodyPr wrap="none" rtlCol="0">
            <a:spAutoFit/>
          </a:bodyPr>
          <a:lstStyle/>
          <a:p>
            <a:r>
              <a:rPr lang="fr-FR" sz="2400" b="1" dirty="0"/>
              <a:t>AMYOTROPHIE</a:t>
            </a:r>
          </a:p>
        </p:txBody>
      </p:sp>
      <p:sp>
        <p:nvSpPr>
          <p:cNvPr id="5" name="ZoneTexte 4">
            <a:extLst>
              <a:ext uri="{FF2B5EF4-FFF2-40B4-BE49-F238E27FC236}">
                <a16:creationId xmlns:a16="http://schemas.microsoft.com/office/drawing/2014/main" id="{6331FA4D-7817-4502-45D5-C644A7F02136}"/>
              </a:ext>
            </a:extLst>
          </p:cNvPr>
          <p:cNvSpPr txBox="1"/>
          <p:nvPr/>
        </p:nvSpPr>
        <p:spPr>
          <a:xfrm>
            <a:off x="6612158" y="92050"/>
            <a:ext cx="1441036" cy="461665"/>
          </a:xfrm>
          <a:prstGeom prst="rect">
            <a:avLst/>
          </a:prstGeom>
          <a:noFill/>
        </p:spPr>
        <p:txBody>
          <a:bodyPr wrap="none" rtlCol="0">
            <a:spAutoFit/>
          </a:bodyPr>
          <a:lstStyle/>
          <a:p>
            <a:r>
              <a:rPr lang="fr-FR" sz="2400" b="1" cap="all" dirty="0"/>
              <a:t>Agénésie</a:t>
            </a:r>
          </a:p>
        </p:txBody>
      </p:sp>
      <p:sp>
        <p:nvSpPr>
          <p:cNvPr id="7" name="ZoneTexte 6">
            <a:extLst>
              <a:ext uri="{FF2B5EF4-FFF2-40B4-BE49-F238E27FC236}">
                <a16:creationId xmlns:a16="http://schemas.microsoft.com/office/drawing/2014/main" id="{9438FF8E-CE15-9200-9929-D2DA972465A4}"/>
              </a:ext>
            </a:extLst>
          </p:cNvPr>
          <p:cNvSpPr txBox="1"/>
          <p:nvPr/>
        </p:nvSpPr>
        <p:spPr>
          <a:xfrm>
            <a:off x="4968366" y="1274693"/>
            <a:ext cx="593432" cy="461665"/>
          </a:xfrm>
          <a:prstGeom prst="rect">
            <a:avLst/>
          </a:prstGeom>
          <a:noFill/>
        </p:spPr>
        <p:txBody>
          <a:bodyPr wrap="none" rtlCol="0">
            <a:spAutoFit/>
          </a:bodyPr>
          <a:lstStyle/>
          <a:p>
            <a:r>
              <a:rPr lang="fr-FR" sz="2400" b="1" dirty="0">
                <a:solidFill>
                  <a:schemeClr val="bg1"/>
                </a:solidFill>
              </a:rPr>
              <a:t>OU</a:t>
            </a:r>
          </a:p>
        </p:txBody>
      </p:sp>
      <p:sp>
        <p:nvSpPr>
          <p:cNvPr id="9" name="Forme libre 8">
            <a:extLst>
              <a:ext uri="{FF2B5EF4-FFF2-40B4-BE49-F238E27FC236}">
                <a16:creationId xmlns:a16="http://schemas.microsoft.com/office/drawing/2014/main" id="{7F79AA25-6A70-A616-7FA8-4C74A956B157}"/>
              </a:ext>
            </a:extLst>
          </p:cNvPr>
          <p:cNvSpPr/>
          <p:nvPr/>
        </p:nvSpPr>
        <p:spPr>
          <a:xfrm rot="20673958">
            <a:off x="1884080" y="2636491"/>
            <a:ext cx="1013538" cy="521053"/>
          </a:xfrm>
          <a:custGeom>
            <a:avLst/>
            <a:gdLst>
              <a:gd name="connsiteX0" fmla="*/ 0 w 1009705"/>
              <a:gd name="connsiteY0" fmla="*/ 719592 h 719592"/>
              <a:gd name="connsiteX1" fmla="*/ 653143 w 1009705"/>
              <a:gd name="connsiteY1" fmla="*/ 1135 h 719592"/>
              <a:gd name="connsiteX2" fmla="*/ 990600 w 1009705"/>
              <a:gd name="connsiteY2" fmla="*/ 556306 h 719592"/>
              <a:gd name="connsiteX3" fmla="*/ 97972 w 1009705"/>
              <a:gd name="connsiteY3" fmla="*/ 676049 h 719592"/>
              <a:gd name="connsiteX0" fmla="*/ 0 w 1009705"/>
              <a:gd name="connsiteY0" fmla="*/ 719592 h 734521"/>
              <a:gd name="connsiteX1" fmla="*/ 653143 w 1009705"/>
              <a:gd name="connsiteY1" fmla="*/ 1135 h 734521"/>
              <a:gd name="connsiteX2" fmla="*/ 990600 w 1009705"/>
              <a:gd name="connsiteY2" fmla="*/ 556306 h 734521"/>
              <a:gd name="connsiteX3" fmla="*/ 14755 w 1009705"/>
              <a:gd name="connsiteY3" fmla="*/ 734521 h 734521"/>
              <a:gd name="connsiteX0" fmla="*/ 0 w 1014469"/>
              <a:gd name="connsiteY0" fmla="*/ 544691 h 733398"/>
              <a:gd name="connsiteX1" fmla="*/ 657866 w 1014469"/>
              <a:gd name="connsiteY1" fmla="*/ 12 h 733398"/>
              <a:gd name="connsiteX2" fmla="*/ 995323 w 1014469"/>
              <a:gd name="connsiteY2" fmla="*/ 555183 h 733398"/>
              <a:gd name="connsiteX3" fmla="*/ 19478 w 1014469"/>
              <a:gd name="connsiteY3" fmla="*/ 733398 h 733398"/>
              <a:gd name="connsiteX0" fmla="*/ 0 w 1014469"/>
              <a:gd name="connsiteY0" fmla="*/ 544691 h 602405"/>
              <a:gd name="connsiteX1" fmla="*/ 657866 w 1014469"/>
              <a:gd name="connsiteY1" fmla="*/ 12 h 602405"/>
              <a:gd name="connsiteX2" fmla="*/ 995323 w 1014469"/>
              <a:gd name="connsiteY2" fmla="*/ 555183 h 602405"/>
              <a:gd name="connsiteX3" fmla="*/ 3859 w 1014469"/>
              <a:gd name="connsiteY3" fmla="*/ 547029 h 602405"/>
              <a:gd name="connsiteX0" fmla="*/ 0 w 1013538"/>
              <a:gd name="connsiteY0" fmla="*/ 463339 h 521053"/>
              <a:gd name="connsiteX1" fmla="*/ 640195 w 1013538"/>
              <a:gd name="connsiteY1" fmla="*/ 19 h 521053"/>
              <a:gd name="connsiteX2" fmla="*/ 995323 w 1013538"/>
              <a:gd name="connsiteY2" fmla="*/ 473831 h 521053"/>
              <a:gd name="connsiteX3" fmla="*/ 3859 w 1013538"/>
              <a:gd name="connsiteY3" fmla="*/ 465677 h 521053"/>
            </a:gdLst>
            <a:ahLst/>
            <a:cxnLst>
              <a:cxn ang="0">
                <a:pos x="connsiteX0" y="connsiteY0"/>
              </a:cxn>
              <a:cxn ang="0">
                <a:pos x="connsiteX1" y="connsiteY1"/>
              </a:cxn>
              <a:cxn ang="0">
                <a:pos x="connsiteX2" y="connsiteY2"/>
              </a:cxn>
              <a:cxn ang="0">
                <a:pos x="connsiteX3" y="connsiteY3"/>
              </a:cxn>
            </a:cxnLst>
            <a:rect l="l" t="t" r="r" b="b"/>
            <a:pathLst>
              <a:path w="1013538" h="521053">
                <a:moveTo>
                  <a:pt x="0" y="463339"/>
                </a:moveTo>
                <a:cubicBezTo>
                  <a:pt x="244021" y="117717"/>
                  <a:pt x="474308" y="-1730"/>
                  <a:pt x="640195" y="19"/>
                </a:cubicBezTo>
                <a:cubicBezTo>
                  <a:pt x="806082" y="1768"/>
                  <a:pt x="1087852" y="361345"/>
                  <a:pt x="995323" y="473831"/>
                </a:cubicBezTo>
                <a:cubicBezTo>
                  <a:pt x="902794" y="586317"/>
                  <a:pt x="403908" y="462048"/>
                  <a:pt x="3859" y="46567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DCBA4CE9-B3CC-465B-875A-830CB774A10F}"/>
              </a:ext>
            </a:extLst>
          </p:cNvPr>
          <p:cNvSpPr txBox="1"/>
          <p:nvPr/>
        </p:nvSpPr>
        <p:spPr>
          <a:xfrm>
            <a:off x="4802909" y="1694873"/>
            <a:ext cx="184731" cy="369332"/>
          </a:xfrm>
          <a:prstGeom prst="rect">
            <a:avLst/>
          </a:prstGeom>
          <a:noFill/>
        </p:spPr>
        <p:txBody>
          <a:bodyPr wrap="none" rtlCol="0">
            <a:spAutoFit/>
          </a:bodyPr>
          <a:lstStyle/>
          <a:p>
            <a:endParaRPr lang="fr-FR" dirty="0"/>
          </a:p>
        </p:txBody>
      </p:sp>
      <p:sp>
        <p:nvSpPr>
          <p:cNvPr id="11" name="Rectangle 10">
            <a:extLst>
              <a:ext uri="{FF2B5EF4-FFF2-40B4-BE49-F238E27FC236}">
                <a16:creationId xmlns:a16="http://schemas.microsoft.com/office/drawing/2014/main" id="{C46B8714-1DFC-98E8-C446-802A2159384B}"/>
              </a:ext>
            </a:extLst>
          </p:cNvPr>
          <p:cNvSpPr/>
          <p:nvPr/>
        </p:nvSpPr>
        <p:spPr>
          <a:xfrm>
            <a:off x="755970" y="5467030"/>
            <a:ext cx="3857625" cy="254390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04202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80024A-C40E-2C77-5850-FBA8C8371B01}"/>
              </a:ext>
            </a:extLst>
          </p:cNvPr>
          <p:cNvSpPr>
            <a:spLocks noGrp="1"/>
          </p:cNvSpPr>
          <p:nvPr>
            <p:ph type="ctrTitle"/>
          </p:nvPr>
        </p:nvSpPr>
        <p:spPr>
          <a:xfrm>
            <a:off x="1524000" y="657095"/>
            <a:ext cx="9144000" cy="943105"/>
          </a:xfrm>
        </p:spPr>
        <p:txBody>
          <a:bodyPr/>
          <a:lstStyle/>
          <a:p>
            <a:r>
              <a:rPr lang="fr-FR" dirty="0"/>
              <a:t>Rien en dehors de la main</a:t>
            </a:r>
          </a:p>
        </p:txBody>
      </p:sp>
      <p:sp>
        <p:nvSpPr>
          <p:cNvPr id="3" name="Sous-titre 2">
            <a:extLst>
              <a:ext uri="{FF2B5EF4-FFF2-40B4-BE49-F238E27FC236}">
                <a16:creationId xmlns:a16="http://schemas.microsoft.com/office/drawing/2014/main" id="{2EDD4E92-6943-95B0-72F0-1A89A75D5B12}"/>
              </a:ext>
            </a:extLst>
          </p:cNvPr>
          <p:cNvSpPr>
            <a:spLocks noGrp="1"/>
          </p:cNvSpPr>
          <p:nvPr>
            <p:ph type="subTitle" idx="1"/>
          </p:nvPr>
        </p:nvSpPr>
        <p:spPr>
          <a:xfrm>
            <a:off x="1610061" y="2321878"/>
            <a:ext cx="9144000" cy="1655762"/>
          </a:xfrm>
        </p:spPr>
        <p:txBody>
          <a:bodyPr>
            <a:normAutofit lnSpcReduction="10000"/>
          </a:bodyPr>
          <a:lstStyle/>
          <a:p>
            <a:pPr marL="342900" indent="-342900" algn="l">
              <a:buFont typeface="Arial" panose="020B0604020202020204" pitchFamily="34" charset="0"/>
              <a:buChar char="•"/>
            </a:pPr>
            <a:r>
              <a:rPr lang="fr-FR" dirty="0"/>
              <a:t>Syndrome du canal carpien</a:t>
            </a:r>
          </a:p>
          <a:p>
            <a:pPr marL="342900" indent="-342900" algn="l">
              <a:buFont typeface="Arial" panose="020B0604020202020204" pitchFamily="34" charset="0"/>
              <a:buChar char="•"/>
            </a:pPr>
            <a:r>
              <a:rPr lang="fr-FR" dirty="0"/>
              <a:t>Atteinte élective de la branche thénarienne </a:t>
            </a:r>
          </a:p>
          <a:p>
            <a:pPr marL="342900" indent="-342900" algn="l">
              <a:buFont typeface="Arial" panose="020B0604020202020204" pitchFamily="34" charset="0"/>
              <a:buChar char="•"/>
            </a:pPr>
            <a:r>
              <a:rPr lang="fr-FR" dirty="0"/>
              <a:t>Syndrome du canal de Guyon ou branche profonde isolée</a:t>
            </a:r>
          </a:p>
          <a:p>
            <a:pPr marL="342900" indent="-342900" algn="l">
              <a:buFont typeface="Arial" panose="020B0604020202020204" pitchFamily="34" charset="0"/>
              <a:buChar char="•"/>
            </a:pPr>
            <a:r>
              <a:rPr lang="fr-FR" dirty="0"/>
              <a:t>Ulnaire au coude (sauf fléchisseur ulnaire du carpe)</a:t>
            </a:r>
          </a:p>
        </p:txBody>
      </p:sp>
    </p:spTree>
    <p:extLst>
      <p:ext uri="{BB962C8B-B14F-4D97-AF65-F5344CB8AC3E}">
        <p14:creationId xmlns:p14="http://schemas.microsoft.com/office/powerpoint/2010/main" val="270248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27270D56-527F-9216-F6B1-4B57F6572AA7}"/>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894A3589-444A-BF3E-B814-7606C5293FAD}"/>
              </a:ext>
            </a:extLst>
          </p:cNvPr>
          <p:cNvSpPr txBox="1"/>
          <p:nvPr/>
        </p:nvSpPr>
        <p:spPr>
          <a:xfrm>
            <a:off x="212630" y="1166841"/>
            <a:ext cx="6512261" cy="4154984"/>
          </a:xfrm>
          <a:prstGeom prst="rect">
            <a:avLst/>
          </a:prstGeom>
          <a:noFill/>
        </p:spPr>
        <p:txBody>
          <a:bodyPr wrap="square" rtlCol="0">
            <a:spAutoFit/>
          </a:bodyPr>
          <a:lstStyle/>
          <a:p>
            <a:r>
              <a:rPr lang="fr-FR" sz="2400" dirty="0">
                <a:solidFill>
                  <a:schemeClr val="bg1"/>
                </a:solidFill>
              </a:rPr>
              <a:t>- Madame R, 49 ans</a:t>
            </a:r>
          </a:p>
          <a:p>
            <a:r>
              <a:rPr lang="fr-FR" sz="2400" dirty="0">
                <a:solidFill>
                  <a:schemeClr val="bg1"/>
                </a:solidFill>
              </a:rPr>
              <a:t>- Pr. d’endocrinologie</a:t>
            </a:r>
          </a:p>
          <a:p>
            <a:r>
              <a:rPr lang="fr-FR" sz="2400" dirty="0">
                <a:solidFill>
                  <a:schemeClr val="bg1"/>
                </a:solidFill>
              </a:rPr>
              <a:t>- Pas d’ATCD notable</a:t>
            </a:r>
          </a:p>
          <a:p>
            <a:r>
              <a:rPr lang="fr-FR" sz="2400" dirty="0">
                <a:solidFill>
                  <a:schemeClr val="bg1"/>
                </a:solidFill>
              </a:rPr>
              <a:t>- S’est aperçue depuis quelques semaines d’une</a:t>
            </a:r>
            <a:br>
              <a:rPr lang="fr-FR" sz="2400" dirty="0">
                <a:solidFill>
                  <a:schemeClr val="bg1"/>
                </a:solidFill>
              </a:rPr>
            </a:br>
            <a:r>
              <a:rPr lang="fr-FR" sz="2400" dirty="0">
                <a:solidFill>
                  <a:schemeClr val="bg1"/>
                </a:solidFill>
              </a:rPr>
              <a:t>	gène de la main gauche</a:t>
            </a:r>
          </a:p>
          <a:p>
            <a:r>
              <a:rPr lang="fr-FR" sz="2400" dirty="0">
                <a:solidFill>
                  <a:schemeClr val="bg1"/>
                </a:solidFill>
              </a:rPr>
              <a:t>- </a:t>
            </a:r>
            <a:r>
              <a:rPr lang="fr-FR" sz="2400" b="1" cap="all" dirty="0">
                <a:solidFill>
                  <a:srgbClr val="FFFF00"/>
                </a:solidFill>
              </a:rPr>
              <a:t>é</a:t>
            </a:r>
            <a:r>
              <a:rPr lang="fr-FR" sz="2400" b="1" dirty="0">
                <a:solidFill>
                  <a:srgbClr val="FFFF00"/>
                </a:solidFill>
              </a:rPr>
              <a:t>minence thénar moins charnue</a:t>
            </a:r>
          </a:p>
          <a:p>
            <a:r>
              <a:rPr lang="fr-FR" sz="2400" dirty="0">
                <a:solidFill>
                  <a:schemeClr val="bg1"/>
                </a:solidFill>
              </a:rPr>
              <a:t>- Aucune douleur</a:t>
            </a:r>
          </a:p>
          <a:p>
            <a:r>
              <a:rPr lang="fr-FR" sz="2400" dirty="0">
                <a:solidFill>
                  <a:schemeClr val="bg1"/>
                </a:solidFill>
              </a:rPr>
              <a:t>- Aucun trouble sensitif</a:t>
            </a:r>
          </a:p>
          <a:p>
            <a:r>
              <a:rPr lang="fr-FR" sz="2400" dirty="0">
                <a:solidFill>
                  <a:schemeClr val="bg1"/>
                </a:solidFill>
              </a:rPr>
              <a:t>- Examen : déficit limité au C. </a:t>
            </a:r>
            <a:r>
              <a:rPr lang="fr-FR" sz="2400" dirty="0" err="1">
                <a:solidFill>
                  <a:schemeClr val="bg1"/>
                </a:solidFill>
              </a:rPr>
              <a:t>Abd</a:t>
            </a:r>
            <a:r>
              <a:rPr lang="fr-FR" sz="2400" dirty="0">
                <a:solidFill>
                  <a:schemeClr val="bg1"/>
                </a:solidFill>
              </a:rPr>
              <a:t>. I </a:t>
            </a:r>
          </a:p>
          <a:p>
            <a:r>
              <a:rPr lang="fr-FR" sz="2400" dirty="0">
                <a:solidFill>
                  <a:schemeClr val="bg1"/>
                </a:solidFill>
              </a:rPr>
              <a:t>- Pas de déficit sensitif</a:t>
            </a:r>
          </a:p>
          <a:p>
            <a:r>
              <a:rPr lang="fr-FR" sz="2400" dirty="0">
                <a:solidFill>
                  <a:schemeClr val="bg1"/>
                </a:solidFill>
              </a:rPr>
              <a:t>- ROT présents</a:t>
            </a:r>
          </a:p>
        </p:txBody>
      </p:sp>
      <p:sp>
        <p:nvSpPr>
          <p:cNvPr id="4" name="ZoneTexte 3">
            <a:extLst>
              <a:ext uri="{FF2B5EF4-FFF2-40B4-BE49-F238E27FC236}">
                <a16:creationId xmlns:a16="http://schemas.microsoft.com/office/drawing/2014/main" id="{8891675F-00CB-4A65-4A56-EE935E09BE24}"/>
              </a:ext>
            </a:extLst>
          </p:cNvPr>
          <p:cNvSpPr txBox="1"/>
          <p:nvPr/>
        </p:nvSpPr>
        <p:spPr>
          <a:xfrm>
            <a:off x="212630" y="5809412"/>
            <a:ext cx="6099858" cy="369332"/>
          </a:xfrm>
          <a:prstGeom prst="rect">
            <a:avLst/>
          </a:prstGeom>
          <a:noFill/>
        </p:spPr>
        <p:txBody>
          <a:bodyPr wrap="square">
            <a:spAutoFit/>
          </a:bodyPr>
          <a:lstStyle/>
          <a:p>
            <a:r>
              <a:rPr lang="fr-FR" sz="1800" b="1" dirty="0">
                <a:solidFill>
                  <a:srgbClr val="FF0000"/>
                </a:solidFill>
              </a:rPr>
              <a:t>(Thierry </a:t>
            </a:r>
            <a:r>
              <a:rPr lang="fr-FR" sz="1800" b="1" dirty="0" err="1">
                <a:solidFill>
                  <a:srgbClr val="FF0000"/>
                </a:solidFill>
              </a:rPr>
              <a:t>Maisonobe</a:t>
            </a:r>
            <a:r>
              <a:rPr lang="fr-FR" sz="1800" b="1" dirty="0">
                <a:solidFill>
                  <a:srgbClr val="FF0000"/>
                </a:solidFill>
              </a:rPr>
              <a:t>)</a:t>
            </a:r>
            <a:endParaRPr lang="fr-FR" b="1" dirty="0">
              <a:solidFill>
                <a:srgbClr val="FF0000"/>
              </a:solidFill>
            </a:endParaRPr>
          </a:p>
        </p:txBody>
      </p:sp>
      <p:pic>
        <p:nvPicPr>
          <p:cNvPr id="5" name="Picture 4" descr="rachis 087">
            <a:extLst>
              <a:ext uri="{FF2B5EF4-FFF2-40B4-BE49-F238E27FC236}">
                <a16:creationId xmlns:a16="http://schemas.microsoft.com/office/drawing/2014/main" id="{C83BB169-0933-F018-6274-2E5FF929C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406" y="311943"/>
            <a:ext cx="4879606" cy="62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1D3B5FB9-AD9E-16C9-059C-A5C36A4075A0}"/>
              </a:ext>
            </a:extLst>
          </p:cNvPr>
          <p:cNvSpPr txBox="1"/>
          <p:nvPr/>
        </p:nvSpPr>
        <p:spPr>
          <a:xfrm>
            <a:off x="317988" y="553715"/>
            <a:ext cx="6099348" cy="461665"/>
          </a:xfrm>
          <a:prstGeom prst="rect">
            <a:avLst/>
          </a:prstGeom>
          <a:noFill/>
        </p:spPr>
        <p:txBody>
          <a:bodyPr wrap="square">
            <a:spAutoFit/>
          </a:bodyPr>
          <a:lstStyle/>
          <a:p>
            <a:r>
              <a:rPr lang="fr-FR" sz="2400" b="1" dirty="0">
                <a:solidFill>
                  <a:srgbClr val="FF0000"/>
                </a:solidFill>
              </a:rPr>
              <a:t>Vignette n°1</a:t>
            </a:r>
          </a:p>
        </p:txBody>
      </p:sp>
    </p:spTree>
    <p:extLst>
      <p:ext uri="{BB962C8B-B14F-4D97-AF65-F5344CB8AC3E}">
        <p14:creationId xmlns:p14="http://schemas.microsoft.com/office/powerpoint/2010/main" val="3721009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DB51DA37-D98D-5CB6-CDAC-D848EF7D1037}"/>
              </a:ext>
            </a:extLst>
          </p:cNvPr>
          <p:cNvGraphicFramePr>
            <a:graphicFrameLocks noGrp="1"/>
          </p:cNvGraphicFramePr>
          <p:nvPr>
            <p:extLst>
              <p:ext uri="{D42A27DB-BD31-4B8C-83A1-F6EECF244321}">
                <p14:modId xmlns:p14="http://schemas.microsoft.com/office/powerpoint/2010/main" val="1744859519"/>
              </p:ext>
            </p:extLst>
          </p:nvPr>
        </p:nvGraphicFramePr>
        <p:xfrm>
          <a:off x="991833" y="311943"/>
          <a:ext cx="4099878" cy="212344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228217">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4,0</a:t>
                      </a:r>
                    </a:p>
                  </a:txBody>
                  <a:tcPr/>
                </a:tc>
                <a:tc>
                  <a:txBody>
                    <a:bodyPr/>
                    <a:lstStyle/>
                    <a:p>
                      <a:pPr algn="ctr"/>
                      <a:r>
                        <a:rPr lang="fr-FR" b="0" dirty="0">
                          <a:solidFill>
                            <a:schemeClr val="tx1"/>
                          </a:solidFill>
                        </a:rPr>
                        <a:t>4,1</a:t>
                      </a:r>
                    </a:p>
                  </a:txBody>
                  <a:tcPr/>
                </a:tc>
                <a:tc>
                  <a:txBody>
                    <a:bodyPr/>
                    <a:lstStyle/>
                    <a:p>
                      <a:pPr algn="ctr"/>
                      <a:r>
                        <a:rPr lang="fr-FR" b="0" dirty="0">
                          <a:solidFill>
                            <a:schemeClr val="tx1"/>
                          </a:solidFill>
                        </a:rPr>
                        <a:t>47</a:t>
                      </a:r>
                    </a:p>
                  </a:txBody>
                  <a:tcPr/>
                </a:tc>
                <a:tc>
                  <a:txBody>
                    <a:bodyPr/>
                    <a:lstStyle/>
                    <a:p>
                      <a:pPr algn="ctr"/>
                      <a:r>
                        <a:rPr lang="fr-FR" b="0" dirty="0">
                          <a:solidFill>
                            <a:schemeClr val="tx1"/>
                          </a:solidFill>
                        </a:rPr>
                        <a:t>21,5</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dirty="0"/>
                        <a:t>3,3</a:t>
                      </a:r>
                    </a:p>
                  </a:txBody>
                  <a:tcPr/>
                </a:tc>
                <a:tc>
                  <a:txBody>
                    <a:bodyPr/>
                    <a:lstStyle/>
                    <a:p>
                      <a:pPr algn="ctr"/>
                      <a:r>
                        <a:rPr lang="fr-FR" dirty="0"/>
                        <a:t>12,7</a:t>
                      </a:r>
                    </a:p>
                  </a:txBody>
                  <a:tcPr/>
                </a:tc>
                <a:tc>
                  <a:txBody>
                    <a:bodyPr/>
                    <a:lstStyle/>
                    <a:p>
                      <a:pPr algn="ctr"/>
                      <a:r>
                        <a:rPr lang="fr-FR" dirty="0"/>
                        <a:t>54</a:t>
                      </a:r>
                    </a:p>
                  </a:txBody>
                  <a:tcPr/>
                </a:tc>
                <a:tc>
                  <a:txBody>
                    <a:bodyPr/>
                    <a:lstStyle/>
                    <a:p>
                      <a:pPr algn="ctr"/>
                      <a:r>
                        <a:rPr lang="fr-FR" dirty="0"/>
                        <a:t>22,7</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algn="ctr"/>
                      <a:r>
                        <a:rPr lang="fr-FR" dirty="0"/>
                        <a:t>2,6</a:t>
                      </a:r>
                    </a:p>
                  </a:txBody>
                  <a:tcPr/>
                </a:tc>
                <a:tc>
                  <a:txBody>
                    <a:bodyPr/>
                    <a:lstStyle/>
                    <a:p>
                      <a:pPr algn="ctr"/>
                      <a:r>
                        <a:rPr lang="fr-FR" dirty="0"/>
                        <a:t>7,8</a:t>
                      </a:r>
                    </a:p>
                  </a:txBody>
                  <a:tcPr/>
                </a:tc>
                <a:tc>
                  <a:txBody>
                    <a:bodyPr/>
                    <a:lstStyle/>
                    <a:p>
                      <a:pPr algn="ctr"/>
                      <a:r>
                        <a:rPr lang="fr-FR" dirty="0"/>
                        <a:t>61/52</a:t>
                      </a:r>
                    </a:p>
                  </a:txBody>
                  <a:tcPr/>
                </a:tc>
                <a:tc>
                  <a:txBody>
                    <a:bodyPr/>
                    <a:lstStyle/>
                    <a:p>
                      <a:pPr algn="ctr"/>
                      <a:r>
                        <a:rPr lang="fr-FR" dirty="0"/>
                        <a:t>22,9</a:t>
                      </a:r>
                    </a:p>
                  </a:txBody>
                  <a:tcPr/>
                </a:tc>
                <a:extLst>
                  <a:ext uri="{0D108BD9-81ED-4DB2-BD59-A6C34878D82A}">
                    <a16:rowId xmlns:a16="http://schemas.microsoft.com/office/drawing/2014/main" val="595823157"/>
                  </a:ext>
                </a:extLst>
              </a:tr>
              <a:tr h="370840">
                <a:tc>
                  <a:txBody>
                    <a:bodyPr/>
                    <a:lstStyle/>
                    <a:p>
                      <a:r>
                        <a:rPr lang="fr-FR" dirty="0"/>
                        <a:t>Ulnaire Dr</a:t>
                      </a:r>
                    </a:p>
                  </a:txBody>
                  <a:tcPr/>
                </a:tc>
                <a:tc>
                  <a:txBody>
                    <a:bodyPr/>
                    <a:lstStyle/>
                    <a:p>
                      <a:pPr algn="ctr"/>
                      <a:r>
                        <a:rPr lang="fr-FR" dirty="0"/>
                        <a:t>2,7</a:t>
                      </a:r>
                    </a:p>
                  </a:txBody>
                  <a:tcPr/>
                </a:tc>
                <a:tc>
                  <a:txBody>
                    <a:bodyPr/>
                    <a:lstStyle/>
                    <a:p>
                      <a:pPr algn="ctr"/>
                      <a:r>
                        <a:rPr lang="fr-FR" dirty="0"/>
                        <a:t>9,5</a:t>
                      </a:r>
                    </a:p>
                  </a:txBody>
                  <a:tcPr/>
                </a:tc>
                <a:tc>
                  <a:txBody>
                    <a:bodyPr/>
                    <a:lstStyle/>
                    <a:p>
                      <a:pPr algn="ctr"/>
                      <a:r>
                        <a:rPr lang="fr-FR" dirty="0"/>
                        <a:t>65/68</a:t>
                      </a:r>
                    </a:p>
                  </a:txBody>
                  <a:tcPr/>
                </a:tc>
                <a:tc>
                  <a:txBody>
                    <a:bodyPr/>
                    <a:lstStyle/>
                    <a:p>
                      <a:pPr algn="ctr"/>
                      <a:r>
                        <a:rPr lang="fr-FR" dirty="0"/>
                        <a:t>23,8</a:t>
                      </a:r>
                    </a:p>
                  </a:txBody>
                  <a:tcPr/>
                </a:tc>
                <a:extLst>
                  <a:ext uri="{0D108BD9-81ED-4DB2-BD59-A6C34878D82A}">
                    <a16:rowId xmlns:a16="http://schemas.microsoft.com/office/drawing/2014/main" val="4256257301"/>
                  </a:ext>
                </a:extLst>
              </a:tr>
            </a:tbl>
          </a:graphicData>
        </a:graphic>
      </p:graphicFrame>
      <p:graphicFrame>
        <p:nvGraphicFramePr>
          <p:cNvPr id="7" name="Tableau 6">
            <a:extLst>
              <a:ext uri="{FF2B5EF4-FFF2-40B4-BE49-F238E27FC236}">
                <a16:creationId xmlns:a16="http://schemas.microsoft.com/office/drawing/2014/main" id="{68442A72-EB9F-18BD-E403-8826779FC17A}"/>
              </a:ext>
            </a:extLst>
          </p:cNvPr>
          <p:cNvGraphicFramePr>
            <a:graphicFrameLocks noGrp="1"/>
          </p:cNvGraphicFramePr>
          <p:nvPr>
            <p:extLst>
              <p:ext uri="{D42A27DB-BD31-4B8C-83A1-F6EECF244321}">
                <p14:modId xmlns:p14="http://schemas.microsoft.com/office/powerpoint/2010/main" val="4146050220"/>
              </p:ext>
            </p:extLst>
          </p:nvPr>
        </p:nvGraphicFramePr>
        <p:xfrm>
          <a:off x="991832" y="2990058"/>
          <a:ext cx="5031233" cy="286512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sensitifs</a:t>
                      </a:r>
                    </a:p>
                    <a:p>
                      <a:pPr algn="ctr"/>
                      <a:r>
                        <a:rPr lang="fr-FR" dirty="0"/>
                        <a:t>&amp;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1,6</a:t>
                      </a:r>
                    </a:p>
                  </a:txBody>
                  <a:tcPr/>
                </a:tc>
                <a:tc>
                  <a:txBody>
                    <a:bodyPr/>
                    <a:lstStyle/>
                    <a:p>
                      <a:pPr algn="ctr"/>
                      <a:r>
                        <a:rPr lang="fr-FR" dirty="0"/>
                        <a:t>78,9</a:t>
                      </a:r>
                    </a:p>
                  </a:txBody>
                  <a:tcPr/>
                </a:tc>
                <a:tc>
                  <a:txBody>
                    <a:bodyPr/>
                    <a:lstStyle/>
                    <a:p>
                      <a:pPr algn="ctr"/>
                      <a:r>
                        <a:rPr lang="fr-FR" dirty="0"/>
                        <a:t>51</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1,8</a:t>
                      </a:r>
                    </a:p>
                  </a:txBody>
                  <a:tcPr/>
                </a:tc>
                <a:tc>
                  <a:txBody>
                    <a:bodyPr/>
                    <a:lstStyle/>
                    <a:p>
                      <a:pPr algn="ctr"/>
                      <a:r>
                        <a:rPr lang="fr-FR" dirty="0"/>
                        <a:t>60,3</a:t>
                      </a:r>
                    </a:p>
                  </a:txBody>
                  <a:tcPr/>
                </a:tc>
                <a:tc>
                  <a:txBody>
                    <a:bodyPr/>
                    <a:lstStyle/>
                    <a:p>
                      <a:pPr algn="ctr"/>
                      <a:r>
                        <a:rPr lang="fr-FR" dirty="0"/>
                        <a:t>47</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algn="ctr"/>
                      <a:r>
                        <a:rPr lang="fr-FR" dirty="0"/>
                        <a:t>IV/poignet</a:t>
                      </a:r>
                    </a:p>
                  </a:txBody>
                  <a:tcPr/>
                </a:tc>
                <a:tc>
                  <a:txBody>
                    <a:bodyPr/>
                    <a:lstStyle/>
                    <a:p>
                      <a:pPr algn="ctr"/>
                      <a:r>
                        <a:rPr lang="fr-FR" dirty="0"/>
                        <a:t>3,4</a:t>
                      </a:r>
                    </a:p>
                  </a:txBody>
                  <a:tcPr/>
                </a:tc>
                <a:tc>
                  <a:txBody>
                    <a:bodyPr/>
                    <a:lstStyle/>
                    <a:p>
                      <a:pPr algn="ctr"/>
                      <a:r>
                        <a:rPr lang="fr-FR" dirty="0"/>
                        <a:t>17,5</a:t>
                      </a:r>
                    </a:p>
                  </a:txBody>
                  <a:tcPr/>
                </a:tc>
                <a:tc>
                  <a:txBody>
                    <a:bodyPr/>
                    <a:lstStyle/>
                    <a:p>
                      <a:pPr algn="ctr"/>
                      <a:endParaRPr lang="fr-FR" dirty="0"/>
                    </a:p>
                  </a:txBody>
                  <a:tcPr/>
                </a:tc>
                <a:extLst>
                  <a:ext uri="{0D108BD9-81ED-4DB2-BD59-A6C34878D82A}">
                    <a16:rowId xmlns:a16="http://schemas.microsoft.com/office/drawing/2014/main" val="595823157"/>
                  </a:ext>
                </a:extLst>
              </a:tr>
              <a:tr h="370840">
                <a:tc>
                  <a:txBody>
                    <a:bodyPr/>
                    <a:lstStyle/>
                    <a:p>
                      <a:r>
                        <a:rPr lang="fr-FR" dirty="0"/>
                        <a:t>Ulnaire G</a:t>
                      </a:r>
                    </a:p>
                  </a:txBody>
                  <a:tcPr/>
                </a:tc>
                <a:tc>
                  <a:txBody>
                    <a:bodyPr/>
                    <a:lstStyle/>
                    <a:p>
                      <a:pPr algn="ctr"/>
                      <a:r>
                        <a:rPr lang="fr-FR" dirty="0"/>
                        <a:t>V/poignet</a:t>
                      </a:r>
                    </a:p>
                  </a:txBody>
                  <a:tcPr/>
                </a:tc>
                <a:tc>
                  <a:txBody>
                    <a:bodyPr/>
                    <a:lstStyle/>
                    <a:p>
                      <a:pPr algn="ctr"/>
                      <a:r>
                        <a:rPr lang="fr-FR" dirty="0"/>
                        <a:t>2,9</a:t>
                      </a:r>
                    </a:p>
                  </a:txBody>
                  <a:tcPr/>
                </a:tc>
                <a:tc>
                  <a:txBody>
                    <a:bodyPr/>
                    <a:lstStyle/>
                    <a:p>
                      <a:pPr algn="ctr"/>
                      <a:r>
                        <a:rPr lang="fr-FR" dirty="0"/>
                        <a:t>26,3</a:t>
                      </a:r>
                    </a:p>
                  </a:txBody>
                  <a:tcPr/>
                </a:tc>
                <a:tc>
                  <a:txBody>
                    <a:bodyPr/>
                    <a:lstStyle/>
                    <a:p>
                      <a:pPr algn="ctr"/>
                      <a:endParaRPr lang="fr-FR" dirty="0"/>
                    </a:p>
                  </a:txBody>
                  <a:tcPr/>
                </a:tc>
                <a:extLst>
                  <a:ext uri="{0D108BD9-81ED-4DB2-BD59-A6C34878D82A}">
                    <a16:rowId xmlns:a16="http://schemas.microsoft.com/office/drawing/2014/main" val="4256257301"/>
                  </a:ext>
                </a:extLst>
              </a:tr>
              <a:tr h="370840">
                <a:tc>
                  <a:txBody>
                    <a:bodyPr/>
                    <a:lstStyle/>
                    <a:p>
                      <a:r>
                        <a:rPr lang="fr-FR" dirty="0"/>
                        <a:t>CABM G</a:t>
                      </a:r>
                    </a:p>
                  </a:txBody>
                  <a:tcPr/>
                </a:tc>
                <a:tc>
                  <a:txBody>
                    <a:bodyPr/>
                    <a:lstStyle/>
                    <a:p>
                      <a:pPr algn="ctr"/>
                      <a:r>
                        <a:rPr lang="fr-FR" dirty="0"/>
                        <a:t>Coude</a:t>
                      </a:r>
                    </a:p>
                  </a:txBody>
                  <a:tcPr/>
                </a:tc>
                <a:tc>
                  <a:txBody>
                    <a:bodyPr/>
                    <a:lstStyle/>
                    <a:p>
                      <a:pPr algn="ctr"/>
                      <a:r>
                        <a:rPr lang="fr-FR" dirty="0"/>
                        <a:t>2,8</a:t>
                      </a:r>
                    </a:p>
                  </a:txBody>
                  <a:tcPr/>
                </a:tc>
                <a:tc>
                  <a:txBody>
                    <a:bodyPr/>
                    <a:lstStyle/>
                    <a:p>
                      <a:pPr algn="ctr"/>
                      <a:r>
                        <a:rPr lang="fr-FR" b="0" dirty="0">
                          <a:solidFill>
                            <a:schemeClr val="tx1"/>
                          </a:solidFill>
                        </a:rPr>
                        <a:t>41,5</a:t>
                      </a:r>
                    </a:p>
                  </a:txBody>
                  <a:tcPr/>
                </a:tc>
                <a:tc>
                  <a:txBody>
                    <a:bodyPr/>
                    <a:lstStyle/>
                    <a:p>
                      <a:pPr algn="ctr"/>
                      <a:endParaRPr lang="fr-FR" dirty="0"/>
                    </a:p>
                  </a:txBody>
                  <a:tcPr/>
                </a:tc>
                <a:extLst>
                  <a:ext uri="{0D108BD9-81ED-4DB2-BD59-A6C34878D82A}">
                    <a16:rowId xmlns:a16="http://schemas.microsoft.com/office/drawing/2014/main" val="1407862843"/>
                  </a:ext>
                </a:extLst>
              </a:tr>
              <a:tr h="370840">
                <a:tc>
                  <a:txBody>
                    <a:bodyPr/>
                    <a:lstStyle/>
                    <a:p>
                      <a:r>
                        <a:rPr lang="fr-FR" dirty="0"/>
                        <a:t>CABM Dr</a:t>
                      </a:r>
                    </a:p>
                  </a:txBody>
                  <a:tcPr/>
                </a:tc>
                <a:tc>
                  <a:txBody>
                    <a:bodyPr/>
                    <a:lstStyle/>
                    <a:p>
                      <a:pPr algn="ctr"/>
                      <a:r>
                        <a:rPr lang="fr-FR" dirty="0"/>
                        <a:t>Coude</a:t>
                      </a:r>
                    </a:p>
                  </a:txBody>
                  <a:tcPr/>
                </a:tc>
                <a:tc>
                  <a:txBody>
                    <a:bodyPr/>
                    <a:lstStyle/>
                    <a:p>
                      <a:pPr algn="ctr"/>
                      <a:r>
                        <a:rPr lang="fr-FR" dirty="0"/>
                        <a:t>2,9</a:t>
                      </a:r>
                    </a:p>
                  </a:txBody>
                  <a:tcPr/>
                </a:tc>
                <a:tc>
                  <a:txBody>
                    <a:bodyPr/>
                    <a:lstStyle/>
                    <a:p>
                      <a:pPr algn="ctr"/>
                      <a:r>
                        <a:rPr lang="fr-FR" b="0" dirty="0">
                          <a:solidFill>
                            <a:schemeClr val="tx1"/>
                          </a:solidFill>
                        </a:rPr>
                        <a:t>39,8</a:t>
                      </a:r>
                    </a:p>
                  </a:txBody>
                  <a:tcPr/>
                </a:tc>
                <a:tc>
                  <a:txBody>
                    <a:bodyPr/>
                    <a:lstStyle/>
                    <a:p>
                      <a:pPr algn="ctr"/>
                      <a:endParaRPr lang="fr-FR" dirty="0"/>
                    </a:p>
                  </a:txBody>
                  <a:tcPr/>
                </a:tc>
                <a:extLst>
                  <a:ext uri="{0D108BD9-81ED-4DB2-BD59-A6C34878D82A}">
                    <a16:rowId xmlns:a16="http://schemas.microsoft.com/office/drawing/2014/main" val="2647892947"/>
                  </a:ext>
                </a:extLst>
              </a:tr>
            </a:tbl>
          </a:graphicData>
        </a:graphic>
      </p:graphicFrame>
      <p:pic>
        <p:nvPicPr>
          <p:cNvPr id="12" name="Picture 4" descr="rachis 087">
            <a:extLst>
              <a:ext uri="{FF2B5EF4-FFF2-40B4-BE49-F238E27FC236}">
                <a16:creationId xmlns:a16="http://schemas.microsoft.com/office/drawing/2014/main" id="{6F129839-C709-C86E-AE03-0F721AE30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406" y="311943"/>
            <a:ext cx="4879606" cy="62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184704DA-C2FE-38FA-4F2B-A3A1F2403435}"/>
              </a:ext>
            </a:extLst>
          </p:cNvPr>
          <p:cNvSpPr txBox="1"/>
          <p:nvPr/>
        </p:nvSpPr>
        <p:spPr>
          <a:xfrm>
            <a:off x="457520" y="6430745"/>
            <a:ext cx="6099858" cy="369332"/>
          </a:xfrm>
          <a:prstGeom prst="rect">
            <a:avLst/>
          </a:prstGeom>
          <a:noFill/>
        </p:spPr>
        <p:txBody>
          <a:bodyPr wrap="square">
            <a:spAutoFit/>
          </a:bodyPr>
          <a:lstStyle/>
          <a:p>
            <a:r>
              <a:rPr lang="fr-FR" sz="1800" b="1" dirty="0">
                <a:solidFill>
                  <a:srgbClr val="FF0000"/>
                </a:solidFill>
              </a:rPr>
              <a:t>(Thierry </a:t>
            </a:r>
            <a:r>
              <a:rPr lang="fr-FR" sz="1800" b="1" dirty="0" err="1">
                <a:solidFill>
                  <a:srgbClr val="FF0000"/>
                </a:solidFill>
              </a:rPr>
              <a:t>Maisonobe</a:t>
            </a:r>
            <a:r>
              <a:rPr lang="fr-FR" sz="1800" b="1" dirty="0">
                <a:solidFill>
                  <a:srgbClr val="FF0000"/>
                </a:solidFill>
              </a:rPr>
              <a:t>)</a:t>
            </a:r>
            <a:endParaRPr lang="fr-FR" b="1" dirty="0">
              <a:solidFill>
                <a:srgbClr val="FF0000"/>
              </a:solidFill>
            </a:endParaRPr>
          </a:p>
        </p:txBody>
      </p:sp>
      <p:sp>
        <p:nvSpPr>
          <p:cNvPr id="5" name="ZoneTexte 4">
            <a:extLst>
              <a:ext uri="{FF2B5EF4-FFF2-40B4-BE49-F238E27FC236}">
                <a16:creationId xmlns:a16="http://schemas.microsoft.com/office/drawing/2014/main" id="{8DB0F92A-BE08-90AA-682C-194FC52F8770}"/>
              </a:ext>
            </a:extLst>
          </p:cNvPr>
          <p:cNvSpPr txBox="1"/>
          <p:nvPr/>
        </p:nvSpPr>
        <p:spPr>
          <a:xfrm>
            <a:off x="4094704" y="6199912"/>
            <a:ext cx="6099348" cy="461665"/>
          </a:xfrm>
          <a:prstGeom prst="rect">
            <a:avLst/>
          </a:prstGeom>
          <a:noFill/>
        </p:spPr>
        <p:txBody>
          <a:bodyPr wrap="square">
            <a:spAutoFit/>
          </a:bodyPr>
          <a:lstStyle/>
          <a:p>
            <a:r>
              <a:rPr lang="fr-FR" sz="2400" b="1" dirty="0">
                <a:solidFill>
                  <a:srgbClr val="FFFF00"/>
                </a:solidFill>
              </a:rPr>
              <a:t>Qu’en pensez-vous ?</a:t>
            </a:r>
          </a:p>
        </p:txBody>
      </p:sp>
    </p:spTree>
    <p:extLst>
      <p:ext uri="{BB962C8B-B14F-4D97-AF65-F5344CB8AC3E}">
        <p14:creationId xmlns:p14="http://schemas.microsoft.com/office/powerpoint/2010/main" val="4152877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49F1D37-E3D3-5256-74C4-32502A7943F6}"/>
              </a:ext>
            </a:extLst>
          </p:cNvPr>
          <p:cNvSpPr txBox="1"/>
          <p:nvPr/>
        </p:nvSpPr>
        <p:spPr>
          <a:xfrm>
            <a:off x="6432304" y="806440"/>
            <a:ext cx="5759696" cy="4154984"/>
          </a:xfrm>
          <a:prstGeom prst="rect">
            <a:avLst/>
          </a:prstGeom>
          <a:noFill/>
        </p:spPr>
        <p:txBody>
          <a:bodyPr wrap="square" rtlCol="0">
            <a:spAutoFit/>
          </a:bodyPr>
          <a:lstStyle/>
          <a:p>
            <a:r>
              <a:rPr lang="fr-FR" sz="2400" dirty="0">
                <a:solidFill>
                  <a:schemeClr val="bg1"/>
                </a:solidFill>
              </a:rPr>
              <a:t>- Atteinte isolée de la branche motrice</a:t>
            </a:r>
            <a:br>
              <a:rPr lang="fr-FR" sz="2400" dirty="0">
                <a:solidFill>
                  <a:schemeClr val="bg1"/>
                </a:solidFill>
              </a:rPr>
            </a:br>
            <a:r>
              <a:rPr lang="fr-FR" sz="2400" dirty="0">
                <a:solidFill>
                  <a:schemeClr val="bg1"/>
                </a:solidFill>
              </a:rPr>
              <a:t>	thénarienne ?</a:t>
            </a:r>
          </a:p>
          <a:p>
            <a:r>
              <a:rPr lang="fr-FR" sz="2400" dirty="0">
                <a:solidFill>
                  <a:schemeClr val="bg1"/>
                </a:solidFill>
              </a:rPr>
              <a:t>- Syndrome du canal carpien moteur ?</a:t>
            </a:r>
          </a:p>
          <a:p>
            <a:r>
              <a:rPr lang="fr-FR" sz="2400" dirty="0">
                <a:solidFill>
                  <a:schemeClr val="bg1"/>
                </a:solidFill>
              </a:rPr>
              <a:t>- Atteinte du n. médian au-dessus du coude</a:t>
            </a:r>
          </a:p>
          <a:p>
            <a:r>
              <a:rPr lang="fr-FR" sz="2400" dirty="0">
                <a:solidFill>
                  <a:schemeClr val="bg1"/>
                </a:solidFill>
              </a:rPr>
              <a:t>- Atteinte plexique ? </a:t>
            </a:r>
          </a:p>
          <a:p>
            <a:r>
              <a:rPr lang="fr-FR" sz="2400" dirty="0">
                <a:solidFill>
                  <a:schemeClr val="bg1"/>
                </a:solidFill>
              </a:rPr>
              <a:t>- Atteinte radiculaire (C8)D1 ? </a:t>
            </a:r>
          </a:p>
          <a:p>
            <a:r>
              <a:rPr lang="fr-FR" sz="2400" dirty="0">
                <a:solidFill>
                  <a:schemeClr val="bg1"/>
                </a:solidFill>
              </a:rPr>
              <a:t>- Motoneurone ?</a:t>
            </a:r>
          </a:p>
          <a:p>
            <a:r>
              <a:rPr lang="fr-FR" sz="2400" dirty="0">
                <a:solidFill>
                  <a:schemeClr val="bg1"/>
                </a:solidFill>
              </a:rPr>
              <a:t>- Variante anatomique (AMG, RC) ?</a:t>
            </a:r>
          </a:p>
          <a:p>
            <a:endParaRPr lang="fr-FR" sz="2400" dirty="0">
              <a:solidFill>
                <a:schemeClr val="bg1"/>
              </a:solidFill>
            </a:endParaRPr>
          </a:p>
          <a:p>
            <a:r>
              <a:rPr lang="fr-FR" sz="2400" b="1" dirty="0">
                <a:solidFill>
                  <a:srgbClr val="FFFF00"/>
                </a:solidFill>
              </a:rPr>
              <a:t>Que faites-vous ?</a:t>
            </a:r>
          </a:p>
          <a:p>
            <a:endParaRPr lang="fr-FR" sz="2400" dirty="0">
              <a:solidFill>
                <a:schemeClr val="bg1"/>
              </a:solidFill>
            </a:endParaRPr>
          </a:p>
        </p:txBody>
      </p:sp>
      <p:graphicFrame>
        <p:nvGraphicFramePr>
          <p:cNvPr id="3" name="Tableau 2">
            <a:extLst>
              <a:ext uri="{FF2B5EF4-FFF2-40B4-BE49-F238E27FC236}">
                <a16:creationId xmlns:a16="http://schemas.microsoft.com/office/drawing/2014/main" id="{DDBCB0B7-0EB2-DD88-6758-E523AFDF0842}"/>
              </a:ext>
            </a:extLst>
          </p:cNvPr>
          <p:cNvGraphicFramePr>
            <a:graphicFrameLocks noGrp="1"/>
          </p:cNvGraphicFramePr>
          <p:nvPr>
            <p:extLst>
              <p:ext uri="{D42A27DB-BD31-4B8C-83A1-F6EECF244321}">
                <p14:modId xmlns:p14="http://schemas.microsoft.com/office/powerpoint/2010/main" val="3416367345"/>
              </p:ext>
            </p:extLst>
          </p:nvPr>
        </p:nvGraphicFramePr>
        <p:xfrm>
          <a:off x="991833" y="311943"/>
          <a:ext cx="4099878" cy="212344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228217">
                  <a:extLst>
                    <a:ext uri="{9D8B030D-6E8A-4147-A177-3AD203B41FA5}">
                      <a16:colId xmlns:a16="http://schemas.microsoft.com/office/drawing/2014/main" val="717250422"/>
                    </a:ext>
                  </a:extLst>
                </a:gridCol>
                <a:gridCol w="728980">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gridCol w="662305">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b="1" dirty="0">
                          <a:solidFill>
                            <a:srgbClr val="FF0000"/>
                          </a:solidFill>
                        </a:rPr>
                        <a:t>4,0</a:t>
                      </a:r>
                    </a:p>
                  </a:txBody>
                  <a:tcPr/>
                </a:tc>
                <a:tc>
                  <a:txBody>
                    <a:bodyPr/>
                    <a:lstStyle/>
                    <a:p>
                      <a:pPr algn="ctr"/>
                      <a:r>
                        <a:rPr lang="fr-FR" b="1" dirty="0">
                          <a:solidFill>
                            <a:srgbClr val="FF0000"/>
                          </a:solidFill>
                        </a:rPr>
                        <a:t>4,1</a:t>
                      </a:r>
                    </a:p>
                  </a:txBody>
                  <a:tcPr/>
                </a:tc>
                <a:tc>
                  <a:txBody>
                    <a:bodyPr/>
                    <a:lstStyle/>
                    <a:p>
                      <a:pPr algn="ctr"/>
                      <a:r>
                        <a:rPr lang="fr-FR" b="0" dirty="0">
                          <a:solidFill>
                            <a:schemeClr val="tx1"/>
                          </a:solidFill>
                        </a:rPr>
                        <a:t>47</a:t>
                      </a:r>
                    </a:p>
                  </a:txBody>
                  <a:tcPr/>
                </a:tc>
                <a:tc>
                  <a:txBody>
                    <a:bodyPr/>
                    <a:lstStyle/>
                    <a:p>
                      <a:pPr algn="ctr"/>
                      <a:r>
                        <a:rPr lang="fr-FR" b="0" dirty="0">
                          <a:solidFill>
                            <a:schemeClr val="tx1"/>
                          </a:solidFill>
                        </a:rPr>
                        <a:t>21,5</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algn="ctr"/>
                      <a:r>
                        <a:rPr lang="fr-FR" dirty="0"/>
                        <a:t>3,3</a:t>
                      </a:r>
                    </a:p>
                  </a:txBody>
                  <a:tcPr/>
                </a:tc>
                <a:tc>
                  <a:txBody>
                    <a:bodyPr/>
                    <a:lstStyle/>
                    <a:p>
                      <a:pPr algn="ctr"/>
                      <a:r>
                        <a:rPr lang="fr-FR" dirty="0"/>
                        <a:t>12,7</a:t>
                      </a:r>
                    </a:p>
                  </a:txBody>
                  <a:tcPr/>
                </a:tc>
                <a:tc>
                  <a:txBody>
                    <a:bodyPr/>
                    <a:lstStyle/>
                    <a:p>
                      <a:pPr algn="ctr"/>
                      <a:r>
                        <a:rPr lang="fr-FR" dirty="0"/>
                        <a:t>54</a:t>
                      </a:r>
                    </a:p>
                  </a:txBody>
                  <a:tcPr/>
                </a:tc>
                <a:tc>
                  <a:txBody>
                    <a:bodyPr/>
                    <a:lstStyle/>
                    <a:p>
                      <a:pPr algn="ctr"/>
                      <a:r>
                        <a:rPr lang="fr-FR" dirty="0"/>
                        <a:t>22,7</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algn="ctr"/>
                      <a:r>
                        <a:rPr lang="fr-FR" dirty="0"/>
                        <a:t>2,6</a:t>
                      </a:r>
                    </a:p>
                  </a:txBody>
                  <a:tcPr/>
                </a:tc>
                <a:tc>
                  <a:txBody>
                    <a:bodyPr/>
                    <a:lstStyle/>
                    <a:p>
                      <a:pPr algn="ctr"/>
                      <a:r>
                        <a:rPr lang="fr-FR" dirty="0"/>
                        <a:t>7,8</a:t>
                      </a:r>
                    </a:p>
                  </a:txBody>
                  <a:tcPr/>
                </a:tc>
                <a:tc>
                  <a:txBody>
                    <a:bodyPr/>
                    <a:lstStyle/>
                    <a:p>
                      <a:pPr algn="ctr"/>
                      <a:r>
                        <a:rPr lang="fr-FR" dirty="0"/>
                        <a:t>61/52</a:t>
                      </a:r>
                    </a:p>
                  </a:txBody>
                  <a:tcPr/>
                </a:tc>
                <a:tc>
                  <a:txBody>
                    <a:bodyPr/>
                    <a:lstStyle/>
                    <a:p>
                      <a:pPr algn="ctr"/>
                      <a:r>
                        <a:rPr lang="fr-FR" dirty="0"/>
                        <a:t>22,9</a:t>
                      </a:r>
                    </a:p>
                  </a:txBody>
                  <a:tcPr/>
                </a:tc>
                <a:extLst>
                  <a:ext uri="{0D108BD9-81ED-4DB2-BD59-A6C34878D82A}">
                    <a16:rowId xmlns:a16="http://schemas.microsoft.com/office/drawing/2014/main" val="595823157"/>
                  </a:ext>
                </a:extLst>
              </a:tr>
              <a:tr h="370840">
                <a:tc>
                  <a:txBody>
                    <a:bodyPr/>
                    <a:lstStyle/>
                    <a:p>
                      <a:r>
                        <a:rPr lang="fr-FR" dirty="0"/>
                        <a:t>Ulnaire Dr</a:t>
                      </a:r>
                    </a:p>
                  </a:txBody>
                  <a:tcPr/>
                </a:tc>
                <a:tc>
                  <a:txBody>
                    <a:bodyPr/>
                    <a:lstStyle/>
                    <a:p>
                      <a:pPr algn="ctr"/>
                      <a:r>
                        <a:rPr lang="fr-FR" dirty="0"/>
                        <a:t>2,7</a:t>
                      </a:r>
                    </a:p>
                  </a:txBody>
                  <a:tcPr/>
                </a:tc>
                <a:tc>
                  <a:txBody>
                    <a:bodyPr/>
                    <a:lstStyle/>
                    <a:p>
                      <a:pPr algn="ctr"/>
                      <a:r>
                        <a:rPr lang="fr-FR" dirty="0"/>
                        <a:t>9,5</a:t>
                      </a:r>
                    </a:p>
                  </a:txBody>
                  <a:tcPr/>
                </a:tc>
                <a:tc>
                  <a:txBody>
                    <a:bodyPr/>
                    <a:lstStyle/>
                    <a:p>
                      <a:pPr algn="ctr"/>
                      <a:r>
                        <a:rPr lang="fr-FR" dirty="0"/>
                        <a:t>65/68</a:t>
                      </a:r>
                    </a:p>
                  </a:txBody>
                  <a:tcPr/>
                </a:tc>
                <a:tc>
                  <a:txBody>
                    <a:bodyPr/>
                    <a:lstStyle/>
                    <a:p>
                      <a:pPr algn="ctr"/>
                      <a:r>
                        <a:rPr lang="fr-FR" dirty="0"/>
                        <a:t>23,8</a:t>
                      </a:r>
                    </a:p>
                  </a:txBody>
                  <a:tcPr/>
                </a:tc>
                <a:extLst>
                  <a:ext uri="{0D108BD9-81ED-4DB2-BD59-A6C34878D82A}">
                    <a16:rowId xmlns:a16="http://schemas.microsoft.com/office/drawing/2014/main" val="4256257301"/>
                  </a:ext>
                </a:extLst>
              </a:tr>
            </a:tbl>
          </a:graphicData>
        </a:graphic>
      </p:graphicFrame>
      <p:graphicFrame>
        <p:nvGraphicFramePr>
          <p:cNvPr id="5" name="Tableau 4">
            <a:extLst>
              <a:ext uri="{FF2B5EF4-FFF2-40B4-BE49-F238E27FC236}">
                <a16:creationId xmlns:a16="http://schemas.microsoft.com/office/drawing/2014/main" id="{A6D541A4-5418-DF3C-5D6B-FB180CDBDA28}"/>
              </a:ext>
            </a:extLst>
          </p:cNvPr>
          <p:cNvGraphicFramePr>
            <a:graphicFrameLocks noGrp="1"/>
          </p:cNvGraphicFramePr>
          <p:nvPr>
            <p:extLst>
              <p:ext uri="{D42A27DB-BD31-4B8C-83A1-F6EECF244321}">
                <p14:modId xmlns:p14="http://schemas.microsoft.com/office/powerpoint/2010/main" val="361719660"/>
              </p:ext>
            </p:extLst>
          </p:nvPr>
        </p:nvGraphicFramePr>
        <p:xfrm>
          <a:off x="991832" y="2990058"/>
          <a:ext cx="5031233" cy="2865120"/>
        </p:xfrm>
        <a:graphic>
          <a:graphicData uri="http://schemas.openxmlformats.org/drawingml/2006/table">
            <a:tbl>
              <a:tblPr firstRow="1" bandRow="1">
                <a:effectLst>
                  <a:outerShdw blurRad="50800" dist="278243" dir="3480000" algn="tl" rotWithShape="0">
                    <a:prstClr val="black">
                      <a:alpha val="40000"/>
                    </a:prstClr>
                  </a:outerShdw>
                </a:effectLst>
                <a:tableStyleId>{5C22544A-7EE6-4342-B048-85BDC9FD1C3A}</a:tableStyleId>
              </a:tblPr>
              <a:tblGrid>
                <a:gridCol w="1221105">
                  <a:extLst>
                    <a:ext uri="{9D8B030D-6E8A-4147-A177-3AD203B41FA5}">
                      <a16:colId xmlns:a16="http://schemas.microsoft.com/office/drawing/2014/main" val="717250422"/>
                    </a:ext>
                  </a:extLst>
                </a:gridCol>
                <a:gridCol w="1675384">
                  <a:extLst>
                    <a:ext uri="{9D8B030D-6E8A-4147-A177-3AD203B41FA5}">
                      <a16:colId xmlns:a16="http://schemas.microsoft.com/office/drawing/2014/main" val="3568972356"/>
                    </a:ext>
                  </a:extLst>
                </a:gridCol>
                <a:gridCol w="654368">
                  <a:extLst>
                    <a:ext uri="{9D8B030D-6E8A-4147-A177-3AD203B41FA5}">
                      <a16:colId xmlns:a16="http://schemas.microsoft.com/office/drawing/2014/main" val="4169567121"/>
                    </a:ext>
                  </a:extLst>
                </a:gridCol>
                <a:gridCol w="733743">
                  <a:extLst>
                    <a:ext uri="{9D8B030D-6E8A-4147-A177-3AD203B41FA5}">
                      <a16:colId xmlns:a16="http://schemas.microsoft.com/office/drawing/2014/main" val="1200765263"/>
                    </a:ext>
                  </a:extLst>
                </a:gridCol>
                <a:gridCol w="746633">
                  <a:extLst>
                    <a:ext uri="{9D8B030D-6E8A-4147-A177-3AD203B41FA5}">
                      <a16:colId xmlns:a16="http://schemas.microsoft.com/office/drawing/2014/main" val="1369199128"/>
                    </a:ext>
                  </a:extLst>
                </a:gridCol>
              </a:tblGrid>
              <a:tr h="370840">
                <a:tc>
                  <a:txBody>
                    <a:bodyPr/>
                    <a:lstStyle/>
                    <a:p>
                      <a:pPr algn="ctr"/>
                      <a:r>
                        <a:rPr lang="fr-FR" dirty="0"/>
                        <a:t>N sensitifs</a:t>
                      </a:r>
                    </a:p>
                    <a:p>
                      <a:pPr algn="ctr"/>
                      <a:r>
                        <a:rPr lang="fr-FR" dirty="0"/>
                        <a:t>&amp; mixtes</a:t>
                      </a:r>
                    </a:p>
                  </a:txBody>
                  <a:tcPr/>
                </a:tc>
                <a:tc>
                  <a:txBody>
                    <a:bodyPr/>
                    <a:lstStyle/>
                    <a:p>
                      <a:pPr algn="ctr"/>
                      <a:r>
                        <a:rPr lang="fr-FR" dirty="0"/>
                        <a:t>Segments</a:t>
                      </a:r>
                    </a:p>
                  </a:txBody>
                  <a:tcPr/>
                </a:tc>
                <a:tc>
                  <a:txBody>
                    <a:bodyPr/>
                    <a:lstStyle/>
                    <a:p>
                      <a:pPr algn="ctr"/>
                      <a:r>
                        <a:rPr lang="fr-FR" dirty="0"/>
                        <a:t>LD </a:t>
                      </a:r>
                    </a:p>
                    <a:p>
                      <a:pPr algn="ctr"/>
                      <a:r>
                        <a:rPr lang="fr-FR" dirty="0"/>
                        <a:t>(ms)</a:t>
                      </a:r>
                    </a:p>
                  </a:txBody>
                  <a:tcPr/>
                </a:tc>
                <a:tc>
                  <a:txBody>
                    <a:bodyPr/>
                    <a:lstStyle/>
                    <a:p>
                      <a:pPr algn="ctr"/>
                      <a:r>
                        <a:rPr lang="fr-FR" dirty="0" err="1"/>
                        <a:t>Amp</a:t>
                      </a:r>
                      <a:r>
                        <a:rPr lang="fr-FR" dirty="0"/>
                        <a:t> </a:t>
                      </a:r>
                    </a:p>
                    <a:p>
                      <a:pPr algn="ctr"/>
                      <a:r>
                        <a:rPr lang="fr-FR" dirty="0"/>
                        <a:t>(</a:t>
                      </a:r>
                      <a:r>
                        <a:rPr lang="fr-FR" dirty="0" err="1"/>
                        <a:t>μV</a:t>
                      </a:r>
                      <a:r>
                        <a:rPr lang="fr-FR" dirty="0"/>
                        <a:t>)</a:t>
                      </a:r>
                    </a:p>
                  </a:txBody>
                  <a:tcPr/>
                </a:tc>
                <a:tc>
                  <a:txBody>
                    <a:bodyPr/>
                    <a:lstStyle/>
                    <a:p>
                      <a:pPr algn="ctr"/>
                      <a:r>
                        <a:rPr lang="fr-FR" dirty="0"/>
                        <a:t>VCS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dirty="0"/>
                        <a:t>Paume/poignet</a:t>
                      </a:r>
                    </a:p>
                  </a:txBody>
                  <a:tcPr/>
                </a:tc>
                <a:tc>
                  <a:txBody>
                    <a:bodyPr/>
                    <a:lstStyle/>
                    <a:p>
                      <a:pPr algn="ctr"/>
                      <a:r>
                        <a:rPr lang="fr-FR" dirty="0"/>
                        <a:t>1,6</a:t>
                      </a:r>
                    </a:p>
                  </a:txBody>
                  <a:tcPr/>
                </a:tc>
                <a:tc>
                  <a:txBody>
                    <a:bodyPr/>
                    <a:lstStyle/>
                    <a:p>
                      <a:pPr algn="ctr"/>
                      <a:r>
                        <a:rPr lang="fr-FR" dirty="0"/>
                        <a:t>78,9</a:t>
                      </a:r>
                    </a:p>
                  </a:txBody>
                  <a:tcPr/>
                </a:tc>
                <a:tc>
                  <a:txBody>
                    <a:bodyPr/>
                    <a:lstStyle/>
                    <a:p>
                      <a:pPr algn="ctr"/>
                      <a:r>
                        <a:rPr lang="fr-FR" dirty="0"/>
                        <a:t>51</a:t>
                      </a: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Paume/poignet</a:t>
                      </a:r>
                    </a:p>
                  </a:txBody>
                  <a:tcPr/>
                </a:tc>
                <a:tc>
                  <a:txBody>
                    <a:bodyPr/>
                    <a:lstStyle/>
                    <a:p>
                      <a:pPr algn="ctr"/>
                      <a:r>
                        <a:rPr lang="fr-FR" dirty="0"/>
                        <a:t>1,8</a:t>
                      </a:r>
                    </a:p>
                  </a:txBody>
                  <a:tcPr/>
                </a:tc>
                <a:tc>
                  <a:txBody>
                    <a:bodyPr/>
                    <a:lstStyle/>
                    <a:p>
                      <a:pPr algn="ctr"/>
                      <a:r>
                        <a:rPr lang="fr-FR" dirty="0"/>
                        <a:t>60,3</a:t>
                      </a:r>
                    </a:p>
                  </a:txBody>
                  <a:tcPr/>
                </a:tc>
                <a:tc>
                  <a:txBody>
                    <a:bodyPr/>
                    <a:lstStyle/>
                    <a:p>
                      <a:pPr algn="ctr"/>
                      <a:r>
                        <a:rPr lang="fr-FR" dirty="0"/>
                        <a:t>47</a:t>
                      </a:r>
                    </a:p>
                  </a:txBody>
                  <a:tcPr/>
                </a:tc>
                <a:extLst>
                  <a:ext uri="{0D108BD9-81ED-4DB2-BD59-A6C34878D82A}">
                    <a16:rowId xmlns:a16="http://schemas.microsoft.com/office/drawing/2014/main" val="2796038292"/>
                  </a:ext>
                </a:extLst>
              </a:tr>
              <a:tr h="370840">
                <a:tc>
                  <a:txBody>
                    <a:bodyPr/>
                    <a:lstStyle/>
                    <a:p>
                      <a:r>
                        <a:rPr lang="fr-FR" dirty="0"/>
                        <a:t>Ulnaire G</a:t>
                      </a:r>
                    </a:p>
                  </a:txBody>
                  <a:tcPr/>
                </a:tc>
                <a:tc>
                  <a:txBody>
                    <a:bodyPr/>
                    <a:lstStyle/>
                    <a:p>
                      <a:pPr algn="ctr"/>
                      <a:r>
                        <a:rPr lang="fr-FR" dirty="0"/>
                        <a:t>IV/poignet</a:t>
                      </a:r>
                    </a:p>
                  </a:txBody>
                  <a:tcPr/>
                </a:tc>
                <a:tc>
                  <a:txBody>
                    <a:bodyPr/>
                    <a:lstStyle/>
                    <a:p>
                      <a:pPr algn="ctr"/>
                      <a:r>
                        <a:rPr lang="fr-FR" dirty="0"/>
                        <a:t>3,4</a:t>
                      </a:r>
                    </a:p>
                  </a:txBody>
                  <a:tcPr/>
                </a:tc>
                <a:tc>
                  <a:txBody>
                    <a:bodyPr/>
                    <a:lstStyle/>
                    <a:p>
                      <a:pPr algn="ctr"/>
                      <a:r>
                        <a:rPr lang="fr-FR" dirty="0"/>
                        <a:t>17,5</a:t>
                      </a:r>
                    </a:p>
                  </a:txBody>
                  <a:tcPr/>
                </a:tc>
                <a:tc>
                  <a:txBody>
                    <a:bodyPr/>
                    <a:lstStyle/>
                    <a:p>
                      <a:pPr algn="ctr"/>
                      <a:endParaRPr lang="fr-FR" dirty="0"/>
                    </a:p>
                  </a:txBody>
                  <a:tcPr/>
                </a:tc>
                <a:extLst>
                  <a:ext uri="{0D108BD9-81ED-4DB2-BD59-A6C34878D82A}">
                    <a16:rowId xmlns:a16="http://schemas.microsoft.com/office/drawing/2014/main" val="595823157"/>
                  </a:ext>
                </a:extLst>
              </a:tr>
              <a:tr h="370840">
                <a:tc>
                  <a:txBody>
                    <a:bodyPr/>
                    <a:lstStyle/>
                    <a:p>
                      <a:r>
                        <a:rPr lang="fr-FR" dirty="0"/>
                        <a:t>Ulnaire G</a:t>
                      </a:r>
                    </a:p>
                  </a:txBody>
                  <a:tcPr/>
                </a:tc>
                <a:tc>
                  <a:txBody>
                    <a:bodyPr/>
                    <a:lstStyle/>
                    <a:p>
                      <a:pPr algn="ctr"/>
                      <a:r>
                        <a:rPr lang="fr-FR" dirty="0"/>
                        <a:t>V/poignet</a:t>
                      </a:r>
                    </a:p>
                  </a:txBody>
                  <a:tcPr/>
                </a:tc>
                <a:tc>
                  <a:txBody>
                    <a:bodyPr/>
                    <a:lstStyle/>
                    <a:p>
                      <a:pPr algn="ctr"/>
                      <a:r>
                        <a:rPr lang="fr-FR" dirty="0"/>
                        <a:t>2,9</a:t>
                      </a:r>
                    </a:p>
                  </a:txBody>
                  <a:tcPr/>
                </a:tc>
                <a:tc>
                  <a:txBody>
                    <a:bodyPr/>
                    <a:lstStyle/>
                    <a:p>
                      <a:pPr algn="ctr"/>
                      <a:r>
                        <a:rPr lang="fr-FR" dirty="0"/>
                        <a:t>26,3</a:t>
                      </a:r>
                    </a:p>
                  </a:txBody>
                  <a:tcPr/>
                </a:tc>
                <a:tc>
                  <a:txBody>
                    <a:bodyPr/>
                    <a:lstStyle/>
                    <a:p>
                      <a:pPr algn="ctr"/>
                      <a:endParaRPr lang="fr-FR" dirty="0"/>
                    </a:p>
                  </a:txBody>
                  <a:tcPr/>
                </a:tc>
                <a:extLst>
                  <a:ext uri="{0D108BD9-81ED-4DB2-BD59-A6C34878D82A}">
                    <a16:rowId xmlns:a16="http://schemas.microsoft.com/office/drawing/2014/main" val="4256257301"/>
                  </a:ext>
                </a:extLst>
              </a:tr>
              <a:tr h="370840">
                <a:tc>
                  <a:txBody>
                    <a:bodyPr/>
                    <a:lstStyle/>
                    <a:p>
                      <a:r>
                        <a:rPr lang="fr-FR" dirty="0"/>
                        <a:t>CABM G</a:t>
                      </a:r>
                    </a:p>
                  </a:txBody>
                  <a:tcPr/>
                </a:tc>
                <a:tc>
                  <a:txBody>
                    <a:bodyPr/>
                    <a:lstStyle/>
                    <a:p>
                      <a:pPr algn="ctr"/>
                      <a:r>
                        <a:rPr lang="fr-FR" dirty="0"/>
                        <a:t>Coude</a:t>
                      </a:r>
                    </a:p>
                  </a:txBody>
                  <a:tcPr/>
                </a:tc>
                <a:tc>
                  <a:txBody>
                    <a:bodyPr/>
                    <a:lstStyle/>
                    <a:p>
                      <a:pPr algn="ctr"/>
                      <a:r>
                        <a:rPr lang="fr-FR" dirty="0"/>
                        <a:t>2,8</a:t>
                      </a:r>
                    </a:p>
                  </a:txBody>
                  <a:tcPr/>
                </a:tc>
                <a:tc>
                  <a:txBody>
                    <a:bodyPr/>
                    <a:lstStyle/>
                    <a:p>
                      <a:pPr algn="ctr"/>
                      <a:r>
                        <a:rPr lang="fr-FR" b="0" dirty="0">
                          <a:solidFill>
                            <a:schemeClr val="tx1"/>
                          </a:solidFill>
                        </a:rPr>
                        <a:t>41,5</a:t>
                      </a:r>
                    </a:p>
                  </a:txBody>
                  <a:tcPr/>
                </a:tc>
                <a:tc>
                  <a:txBody>
                    <a:bodyPr/>
                    <a:lstStyle/>
                    <a:p>
                      <a:pPr algn="ctr"/>
                      <a:endParaRPr lang="fr-FR" dirty="0"/>
                    </a:p>
                  </a:txBody>
                  <a:tcPr/>
                </a:tc>
                <a:extLst>
                  <a:ext uri="{0D108BD9-81ED-4DB2-BD59-A6C34878D82A}">
                    <a16:rowId xmlns:a16="http://schemas.microsoft.com/office/drawing/2014/main" val="1407862843"/>
                  </a:ext>
                </a:extLst>
              </a:tr>
              <a:tr h="370840">
                <a:tc>
                  <a:txBody>
                    <a:bodyPr/>
                    <a:lstStyle/>
                    <a:p>
                      <a:r>
                        <a:rPr lang="fr-FR" dirty="0"/>
                        <a:t>CABM Dr</a:t>
                      </a:r>
                    </a:p>
                  </a:txBody>
                  <a:tcPr/>
                </a:tc>
                <a:tc>
                  <a:txBody>
                    <a:bodyPr/>
                    <a:lstStyle/>
                    <a:p>
                      <a:pPr algn="ctr"/>
                      <a:r>
                        <a:rPr lang="fr-FR" dirty="0"/>
                        <a:t>Coude</a:t>
                      </a:r>
                    </a:p>
                  </a:txBody>
                  <a:tcPr/>
                </a:tc>
                <a:tc>
                  <a:txBody>
                    <a:bodyPr/>
                    <a:lstStyle/>
                    <a:p>
                      <a:pPr algn="ctr"/>
                      <a:r>
                        <a:rPr lang="fr-FR" dirty="0"/>
                        <a:t>2,9</a:t>
                      </a:r>
                    </a:p>
                  </a:txBody>
                  <a:tcPr/>
                </a:tc>
                <a:tc>
                  <a:txBody>
                    <a:bodyPr/>
                    <a:lstStyle/>
                    <a:p>
                      <a:pPr algn="ctr"/>
                      <a:r>
                        <a:rPr lang="fr-FR" b="0" dirty="0">
                          <a:solidFill>
                            <a:schemeClr val="tx1"/>
                          </a:solidFill>
                        </a:rPr>
                        <a:t>39,8</a:t>
                      </a:r>
                    </a:p>
                  </a:txBody>
                  <a:tcPr/>
                </a:tc>
                <a:tc>
                  <a:txBody>
                    <a:bodyPr/>
                    <a:lstStyle/>
                    <a:p>
                      <a:pPr algn="ctr"/>
                      <a:endParaRPr lang="fr-FR" dirty="0"/>
                    </a:p>
                  </a:txBody>
                  <a:tcPr/>
                </a:tc>
                <a:extLst>
                  <a:ext uri="{0D108BD9-81ED-4DB2-BD59-A6C34878D82A}">
                    <a16:rowId xmlns:a16="http://schemas.microsoft.com/office/drawing/2014/main" val="2647892947"/>
                  </a:ext>
                </a:extLst>
              </a:tr>
            </a:tbl>
          </a:graphicData>
        </a:graphic>
      </p:graphicFrame>
      <p:sp>
        <p:nvSpPr>
          <p:cNvPr id="8" name="ZoneTexte 7">
            <a:extLst>
              <a:ext uri="{FF2B5EF4-FFF2-40B4-BE49-F238E27FC236}">
                <a16:creationId xmlns:a16="http://schemas.microsoft.com/office/drawing/2014/main" id="{1AC80287-4D6A-986E-7421-20EE17E11A05}"/>
              </a:ext>
            </a:extLst>
          </p:cNvPr>
          <p:cNvSpPr txBox="1"/>
          <p:nvPr/>
        </p:nvSpPr>
        <p:spPr>
          <a:xfrm>
            <a:off x="457520" y="6430745"/>
            <a:ext cx="2159950" cy="369332"/>
          </a:xfrm>
          <a:prstGeom prst="rect">
            <a:avLst/>
          </a:prstGeom>
          <a:noFill/>
        </p:spPr>
        <p:txBody>
          <a:bodyPr wrap="square">
            <a:spAutoFit/>
          </a:bodyPr>
          <a:lstStyle/>
          <a:p>
            <a:r>
              <a:rPr lang="fr-FR" sz="1800" b="1" dirty="0">
                <a:solidFill>
                  <a:srgbClr val="FF0000"/>
                </a:solidFill>
              </a:rPr>
              <a:t>(Thierry </a:t>
            </a:r>
            <a:r>
              <a:rPr lang="fr-FR" sz="1800" b="1" dirty="0" err="1">
                <a:solidFill>
                  <a:srgbClr val="FF0000"/>
                </a:solidFill>
              </a:rPr>
              <a:t>Maisonobe</a:t>
            </a:r>
            <a:r>
              <a:rPr lang="fr-FR" sz="1800" b="1" dirty="0">
                <a:solidFill>
                  <a:srgbClr val="FF0000"/>
                </a:solidFill>
              </a:rPr>
              <a:t>)</a:t>
            </a:r>
            <a:endParaRPr lang="fr-FR" b="1" dirty="0">
              <a:solidFill>
                <a:srgbClr val="FF0000"/>
              </a:solidFill>
            </a:endParaRPr>
          </a:p>
        </p:txBody>
      </p:sp>
    </p:spTree>
    <p:extLst>
      <p:ext uri="{BB962C8B-B14F-4D97-AF65-F5344CB8AC3E}">
        <p14:creationId xmlns:p14="http://schemas.microsoft.com/office/powerpoint/2010/main" val="4064996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DB51DA37-D98D-5CB6-CDAC-D848EF7D1037}"/>
              </a:ext>
            </a:extLst>
          </p:cNvPr>
          <p:cNvGraphicFramePr>
            <a:graphicFrameLocks noGrp="1"/>
          </p:cNvGraphicFramePr>
          <p:nvPr>
            <p:extLst>
              <p:ext uri="{D42A27DB-BD31-4B8C-83A1-F6EECF244321}">
                <p14:modId xmlns:p14="http://schemas.microsoft.com/office/powerpoint/2010/main" val="3857119242"/>
              </p:ext>
            </p:extLst>
          </p:nvPr>
        </p:nvGraphicFramePr>
        <p:xfrm>
          <a:off x="551995" y="2142086"/>
          <a:ext cx="6644866" cy="2123440"/>
        </p:xfrm>
        <a:graphic>
          <a:graphicData uri="http://schemas.openxmlformats.org/drawingml/2006/table">
            <a:tbl>
              <a:tblPr firstRow="1" bandRow="1">
                <a:effectLst>
                  <a:outerShdw blurRad="50800" dist="276522" dir="3482299" algn="tl" rotWithShape="0">
                    <a:schemeClr val="tx1">
                      <a:alpha val="40000"/>
                    </a:schemeClr>
                  </a:outerShdw>
                </a:effectLst>
                <a:tableStyleId>{5C22544A-7EE6-4342-B048-85BDC9FD1C3A}</a:tableStyleId>
              </a:tblPr>
              <a:tblGrid>
                <a:gridCol w="1337495">
                  <a:extLst>
                    <a:ext uri="{9D8B030D-6E8A-4147-A177-3AD203B41FA5}">
                      <a16:colId xmlns:a16="http://schemas.microsoft.com/office/drawing/2014/main" val="717250422"/>
                    </a:ext>
                  </a:extLst>
                </a:gridCol>
                <a:gridCol w="2180209">
                  <a:extLst>
                    <a:ext uri="{9D8B030D-6E8A-4147-A177-3AD203B41FA5}">
                      <a16:colId xmlns:a16="http://schemas.microsoft.com/office/drawing/2014/main" val="2384488337"/>
                    </a:ext>
                  </a:extLst>
                </a:gridCol>
                <a:gridCol w="793840">
                  <a:extLst>
                    <a:ext uri="{9D8B030D-6E8A-4147-A177-3AD203B41FA5}">
                      <a16:colId xmlns:a16="http://schemas.microsoft.com/office/drawing/2014/main" val="4169567121"/>
                    </a:ext>
                  </a:extLst>
                </a:gridCol>
                <a:gridCol w="799027">
                  <a:extLst>
                    <a:ext uri="{9D8B030D-6E8A-4147-A177-3AD203B41FA5}">
                      <a16:colId xmlns:a16="http://schemas.microsoft.com/office/drawing/2014/main" val="1200765263"/>
                    </a:ext>
                  </a:extLst>
                </a:gridCol>
                <a:gridCol w="813063">
                  <a:extLst>
                    <a:ext uri="{9D8B030D-6E8A-4147-A177-3AD203B41FA5}">
                      <a16:colId xmlns:a16="http://schemas.microsoft.com/office/drawing/2014/main" val="1369199128"/>
                    </a:ext>
                  </a:extLst>
                </a:gridCol>
                <a:gridCol w="721232">
                  <a:extLst>
                    <a:ext uri="{9D8B030D-6E8A-4147-A177-3AD203B41FA5}">
                      <a16:colId xmlns:a16="http://schemas.microsoft.com/office/drawing/2014/main" val="3232592601"/>
                    </a:ext>
                  </a:extLst>
                </a:gridCol>
              </a:tblGrid>
              <a:tr h="370840">
                <a:tc>
                  <a:txBody>
                    <a:bodyPr/>
                    <a:lstStyle/>
                    <a:p>
                      <a:r>
                        <a:rPr lang="fr-FR" dirty="0"/>
                        <a:t>N moteurs</a:t>
                      </a:r>
                    </a:p>
                  </a:txBody>
                  <a:tcPr/>
                </a:tc>
                <a:tc>
                  <a:txBody>
                    <a:bodyPr/>
                    <a:lstStyle/>
                    <a:p>
                      <a:pPr algn="ctr"/>
                      <a:r>
                        <a:rPr lang="fr-FR" dirty="0"/>
                        <a:t>Segment</a:t>
                      </a:r>
                    </a:p>
                  </a:txBody>
                  <a:tcPr/>
                </a:tc>
                <a:tc>
                  <a:txBody>
                    <a:bodyPr/>
                    <a:lstStyle/>
                    <a:p>
                      <a:pPr algn="ctr"/>
                      <a:r>
                        <a:rPr lang="fr-FR" dirty="0"/>
                        <a:t>LDM </a:t>
                      </a:r>
                    </a:p>
                    <a:p>
                      <a:pPr algn="ctr"/>
                      <a:r>
                        <a:rPr lang="fr-FR" dirty="0"/>
                        <a:t>(ms)</a:t>
                      </a:r>
                    </a:p>
                  </a:txBody>
                  <a:tcPr/>
                </a:tc>
                <a:tc>
                  <a:txBody>
                    <a:bodyPr/>
                    <a:lstStyle/>
                    <a:p>
                      <a:pPr algn="ctr"/>
                      <a:r>
                        <a:rPr lang="fr-FR" dirty="0" err="1"/>
                        <a:t>Amp</a:t>
                      </a:r>
                      <a:r>
                        <a:rPr lang="fr-FR" dirty="0"/>
                        <a:t> </a:t>
                      </a:r>
                    </a:p>
                    <a:p>
                      <a:pPr algn="ctr"/>
                      <a:r>
                        <a:rPr lang="fr-FR" dirty="0"/>
                        <a:t>(mV)</a:t>
                      </a:r>
                    </a:p>
                  </a:txBody>
                  <a:tcPr/>
                </a:tc>
                <a:tc>
                  <a:txBody>
                    <a:bodyPr/>
                    <a:lstStyle/>
                    <a:p>
                      <a:pPr algn="ctr"/>
                      <a:r>
                        <a:rPr lang="fr-FR" dirty="0"/>
                        <a:t>VCM </a:t>
                      </a:r>
                    </a:p>
                    <a:p>
                      <a:pPr algn="ctr"/>
                      <a:r>
                        <a:rPr lang="fr-FR" dirty="0"/>
                        <a:t>(m/s)</a:t>
                      </a:r>
                    </a:p>
                  </a:txBody>
                  <a:tcPr/>
                </a:tc>
                <a:tc>
                  <a:txBody>
                    <a:bodyPr/>
                    <a:lstStyle/>
                    <a:p>
                      <a:pPr algn="ctr"/>
                      <a:r>
                        <a:rPr lang="fr-FR" dirty="0"/>
                        <a:t>F </a:t>
                      </a:r>
                    </a:p>
                    <a:p>
                      <a:pPr algn="ctr"/>
                      <a:r>
                        <a:rPr lang="fr-FR" dirty="0"/>
                        <a:t>(ms)</a:t>
                      </a:r>
                    </a:p>
                  </a:txBody>
                  <a:tcPr/>
                </a:tc>
                <a:extLst>
                  <a:ext uri="{0D108BD9-81ED-4DB2-BD59-A6C34878D82A}">
                    <a16:rowId xmlns:a16="http://schemas.microsoft.com/office/drawing/2014/main" val="1880191629"/>
                  </a:ext>
                </a:extLst>
              </a:tr>
              <a:tr h="370840">
                <a:tc>
                  <a:txBody>
                    <a:bodyPr/>
                    <a:lstStyle/>
                    <a:p>
                      <a:r>
                        <a:rPr lang="fr-FR" dirty="0"/>
                        <a:t>Médian G</a:t>
                      </a:r>
                    </a:p>
                  </a:txBody>
                  <a:tcPr/>
                </a:tc>
                <a:tc>
                  <a:txBody>
                    <a:bodyPr/>
                    <a:lstStyle/>
                    <a:p>
                      <a:pPr algn="ctr"/>
                      <a:r>
                        <a:rPr lang="fr-FR" b="0" dirty="0">
                          <a:solidFill>
                            <a:schemeClr val="tx1"/>
                          </a:solidFill>
                        </a:rPr>
                        <a:t>Poignet/paume</a:t>
                      </a:r>
                    </a:p>
                  </a:txBody>
                  <a:tcPr/>
                </a:tc>
                <a:tc>
                  <a:txBody>
                    <a:bodyPr/>
                    <a:lstStyle/>
                    <a:p>
                      <a:pPr algn="ctr"/>
                      <a:r>
                        <a:rPr lang="fr-FR" b="1" dirty="0">
                          <a:solidFill>
                            <a:srgbClr val="FF0000"/>
                          </a:solidFill>
                        </a:rPr>
                        <a:t>2,4</a:t>
                      </a:r>
                    </a:p>
                  </a:txBody>
                  <a:tcPr/>
                </a:tc>
                <a:tc>
                  <a:txBody>
                    <a:bodyPr/>
                    <a:lstStyle/>
                    <a:p>
                      <a:pPr algn="ctr"/>
                      <a:r>
                        <a:rPr lang="fr-FR" b="1" dirty="0">
                          <a:solidFill>
                            <a:srgbClr val="FF0000"/>
                          </a:solidFill>
                        </a:rPr>
                        <a:t>4,1</a:t>
                      </a:r>
                    </a:p>
                  </a:txBody>
                  <a:tcPr/>
                </a:tc>
                <a:tc>
                  <a:txBody>
                    <a:bodyPr/>
                    <a:lstStyle/>
                    <a:p>
                      <a:pPr algn="ctr"/>
                      <a:r>
                        <a:rPr lang="fr-FR" b="1" dirty="0">
                          <a:solidFill>
                            <a:srgbClr val="FF0000"/>
                          </a:solidFill>
                        </a:rPr>
                        <a:t>30</a:t>
                      </a:r>
                    </a:p>
                  </a:txBody>
                  <a:tcPr/>
                </a:tc>
                <a:tc>
                  <a:txBody>
                    <a:bodyPr/>
                    <a:lstStyle/>
                    <a:p>
                      <a:pPr algn="ctr"/>
                      <a:endParaRPr lang="fr-FR" b="0" dirty="0">
                        <a:solidFill>
                          <a:schemeClr val="tx1"/>
                        </a:solidFill>
                      </a:endParaRPr>
                    </a:p>
                  </a:txBody>
                  <a:tcPr/>
                </a:tc>
                <a:extLst>
                  <a:ext uri="{0D108BD9-81ED-4DB2-BD59-A6C34878D82A}">
                    <a16:rowId xmlns:a16="http://schemas.microsoft.com/office/drawing/2014/main" val="1527789890"/>
                  </a:ext>
                </a:extLst>
              </a:tr>
              <a:tr h="370840">
                <a:tc>
                  <a:txBody>
                    <a:bodyPr/>
                    <a:lstStyle/>
                    <a:p>
                      <a:r>
                        <a:rPr lang="fr-FR" dirty="0"/>
                        <a:t>Médian Dr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0" dirty="0">
                          <a:solidFill>
                            <a:schemeClr val="tx1"/>
                          </a:solidFill>
                        </a:rPr>
                        <a:t>Poignet/paume</a:t>
                      </a:r>
                    </a:p>
                  </a:txBody>
                  <a:tcPr/>
                </a:tc>
                <a:tc>
                  <a:txBody>
                    <a:bodyPr/>
                    <a:lstStyle/>
                    <a:p>
                      <a:pPr algn="ctr"/>
                      <a:r>
                        <a:rPr lang="fr-FR" dirty="0"/>
                        <a:t>1,9</a:t>
                      </a:r>
                    </a:p>
                  </a:txBody>
                  <a:tcPr/>
                </a:tc>
                <a:tc>
                  <a:txBody>
                    <a:bodyPr/>
                    <a:lstStyle/>
                    <a:p>
                      <a:pPr algn="ctr"/>
                      <a:r>
                        <a:rPr lang="fr-FR" dirty="0"/>
                        <a:t>12,5</a:t>
                      </a:r>
                    </a:p>
                  </a:txBody>
                  <a:tcPr/>
                </a:tc>
                <a:tc>
                  <a:txBody>
                    <a:bodyPr/>
                    <a:lstStyle/>
                    <a:p>
                      <a:pPr algn="ctr"/>
                      <a:r>
                        <a:rPr lang="fr-FR" dirty="0"/>
                        <a:t>43</a:t>
                      </a:r>
                    </a:p>
                  </a:txBody>
                  <a:tcPr/>
                </a:tc>
                <a:tc>
                  <a:txBody>
                    <a:bodyPr/>
                    <a:lstStyle/>
                    <a:p>
                      <a:pPr algn="ctr"/>
                      <a:endParaRPr lang="fr-FR" dirty="0"/>
                    </a:p>
                  </a:txBody>
                  <a:tcPr/>
                </a:tc>
                <a:extLst>
                  <a:ext uri="{0D108BD9-81ED-4DB2-BD59-A6C34878D82A}">
                    <a16:rowId xmlns:a16="http://schemas.microsoft.com/office/drawing/2014/main" val="2796038292"/>
                  </a:ext>
                </a:extLst>
              </a:tr>
              <a:tr h="370840">
                <a:tc>
                  <a:txBody>
                    <a:bodyPr/>
                    <a:lstStyle/>
                    <a:p>
                      <a:r>
                        <a:rPr lang="fr-FR" dirty="0"/>
                        <a:t>Médian G</a:t>
                      </a:r>
                    </a:p>
                  </a:txBody>
                  <a:tcPr/>
                </a:tc>
                <a:tc>
                  <a:txBody>
                    <a:bodyPr/>
                    <a:lstStyle/>
                    <a:p>
                      <a:pPr algn="ctr"/>
                      <a:r>
                        <a:rPr lang="fr-FR" dirty="0"/>
                        <a:t>Poignet - lombrical</a:t>
                      </a:r>
                    </a:p>
                  </a:txBody>
                  <a:tcPr/>
                </a:tc>
                <a:tc>
                  <a:txBody>
                    <a:bodyPr/>
                    <a:lstStyle/>
                    <a:p>
                      <a:pPr algn="ctr"/>
                      <a:r>
                        <a:rPr lang="fr-FR" b="1" dirty="0">
                          <a:solidFill>
                            <a:srgbClr val="FF0000"/>
                          </a:solidFill>
                        </a:rPr>
                        <a:t>4,9</a:t>
                      </a:r>
                    </a:p>
                  </a:txBody>
                  <a:tcPr/>
                </a:tc>
                <a:tc>
                  <a:txBody>
                    <a:bodyPr/>
                    <a:lstStyle/>
                    <a:p>
                      <a:pPr algn="ctr"/>
                      <a:endParaRPr lang="fr-FR" dirty="0"/>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595823157"/>
                  </a:ext>
                </a:extLst>
              </a:tr>
              <a:tr h="370840">
                <a:tc>
                  <a:txBody>
                    <a:bodyPr/>
                    <a:lstStyle/>
                    <a:p>
                      <a:r>
                        <a:rPr lang="fr-FR" dirty="0"/>
                        <a:t>Ulnaire G</a:t>
                      </a:r>
                    </a:p>
                  </a:txBody>
                  <a:tcPr/>
                </a:tc>
                <a:tc>
                  <a:txBody>
                    <a:bodyPr/>
                    <a:lstStyle/>
                    <a:p>
                      <a:pPr algn="ctr"/>
                      <a:r>
                        <a:rPr lang="fr-FR" dirty="0"/>
                        <a:t>Poignet - interosseux</a:t>
                      </a:r>
                    </a:p>
                  </a:txBody>
                  <a:tcPr/>
                </a:tc>
                <a:tc>
                  <a:txBody>
                    <a:bodyPr/>
                    <a:lstStyle/>
                    <a:p>
                      <a:pPr algn="ctr"/>
                      <a:r>
                        <a:rPr lang="fr-FR" dirty="0"/>
                        <a:t>3,7</a:t>
                      </a:r>
                    </a:p>
                  </a:txBody>
                  <a:tcPr/>
                </a:tc>
                <a:tc>
                  <a:txBody>
                    <a:bodyPr/>
                    <a:lstStyle/>
                    <a:p>
                      <a:pPr algn="ctr"/>
                      <a:endParaRPr lang="fr-FR" dirty="0"/>
                    </a:p>
                  </a:txBody>
                  <a:tcPr/>
                </a:tc>
                <a:tc>
                  <a:txBody>
                    <a:bodyPr/>
                    <a:lstStyle/>
                    <a:p>
                      <a:pPr algn="ctr"/>
                      <a:endParaRPr lang="fr-FR" dirty="0"/>
                    </a:p>
                  </a:txBody>
                  <a:tcPr/>
                </a:tc>
                <a:tc>
                  <a:txBody>
                    <a:bodyPr/>
                    <a:lstStyle/>
                    <a:p>
                      <a:pPr algn="ctr"/>
                      <a:endParaRPr lang="fr-FR" dirty="0"/>
                    </a:p>
                  </a:txBody>
                  <a:tcPr/>
                </a:tc>
                <a:extLst>
                  <a:ext uri="{0D108BD9-81ED-4DB2-BD59-A6C34878D82A}">
                    <a16:rowId xmlns:a16="http://schemas.microsoft.com/office/drawing/2014/main" val="4256257301"/>
                  </a:ext>
                </a:extLst>
              </a:tr>
            </a:tbl>
          </a:graphicData>
        </a:graphic>
      </p:graphicFrame>
      <p:pic>
        <p:nvPicPr>
          <p:cNvPr id="8" name="Picture 2" descr="2L2IOMed">
            <a:extLst>
              <a:ext uri="{FF2B5EF4-FFF2-40B4-BE49-F238E27FC236}">
                <a16:creationId xmlns:a16="http://schemas.microsoft.com/office/drawing/2014/main" id="{7D42191F-BAAF-5F34-9508-81008D77A9C4}"/>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7959793" y="781024"/>
            <a:ext cx="3873500" cy="228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2L2IOCub">
            <a:extLst>
              <a:ext uri="{FF2B5EF4-FFF2-40B4-BE49-F238E27FC236}">
                <a16:creationId xmlns:a16="http://schemas.microsoft.com/office/drawing/2014/main" id="{8ACF7EC2-680E-DCA4-B6C8-F763E3B359B1}"/>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7959793" y="3429000"/>
            <a:ext cx="3873500" cy="232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a:extLst>
              <a:ext uri="{FF2B5EF4-FFF2-40B4-BE49-F238E27FC236}">
                <a16:creationId xmlns:a16="http://schemas.microsoft.com/office/drawing/2014/main" id="{D74511AE-D604-E74D-39F6-6E4C36021818}"/>
              </a:ext>
            </a:extLst>
          </p:cNvPr>
          <p:cNvSpPr txBox="1"/>
          <p:nvPr/>
        </p:nvSpPr>
        <p:spPr>
          <a:xfrm>
            <a:off x="551995" y="4777944"/>
            <a:ext cx="7114146" cy="1200329"/>
          </a:xfrm>
          <a:prstGeom prst="rect">
            <a:avLst/>
          </a:prstGeom>
          <a:noFill/>
        </p:spPr>
        <p:txBody>
          <a:bodyPr wrap="square" rtlCol="0">
            <a:spAutoFit/>
          </a:bodyPr>
          <a:lstStyle/>
          <a:p>
            <a:r>
              <a:rPr lang="fr-FR" sz="2400" b="1" dirty="0">
                <a:solidFill>
                  <a:srgbClr val="FFFF00"/>
                </a:solidFill>
              </a:rPr>
              <a:t>VCM </a:t>
            </a:r>
            <a:r>
              <a:rPr lang="fr-FR" sz="2400" b="1" dirty="0" err="1">
                <a:solidFill>
                  <a:srgbClr val="FFFF00"/>
                </a:solidFill>
              </a:rPr>
              <a:t>transcanalaire</a:t>
            </a:r>
            <a:r>
              <a:rPr lang="fr-FR" sz="2400" b="1" dirty="0">
                <a:solidFill>
                  <a:srgbClr val="FFFF00"/>
                </a:solidFill>
              </a:rPr>
              <a:t> : &gt; 40 m/s</a:t>
            </a:r>
          </a:p>
          <a:p>
            <a:r>
              <a:rPr lang="fr-FR" sz="2400" b="1" dirty="0">
                <a:solidFill>
                  <a:srgbClr val="FFFF00"/>
                </a:solidFill>
              </a:rPr>
              <a:t>Différence lombrical (médian) – IO (ulnaire) &lt; 0,5 ms</a:t>
            </a:r>
            <a:br>
              <a:rPr lang="fr-FR" sz="2400" b="1" dirty="0">
                <a:solidFill>
                  <a:srgbClr val="FFFF00"/>
                </a:solidFill>
              </a:rPr>
            </a:br>
            <a:r>
              <a:rPr lang="fr-FR" sz="2400" b="1" dirty="0">
                <a:solidFill>
                  <a:srgbClr val="FFFF00"/>
                </a:solidFill>
              </a:rPr>
              <a:t>	</a:t>
            </a:r>
          </a:p>
        </p:txBody>
      </p:sp>
      <p:sp>
        <p:nvSpPr>
          <p:cNvPr id="12" name="ZoneTexte 1">
            <a:extLst>
              <a:ext uri="{FF2B5EF4-FFF2-40B4-BE49-F238E27FC236}">
                <a16:creationId xmlns:a16="http://schemas.microsoft.com/office/drawing/2014/main" id="{C0CD0CD0-ABF5-993D-0E3A-4C97D07B7410}"/>
              </a:ext>
            </a:extLst>
          </p:cNvPr>
          <p:cNvSpPr txBox="1">
            <a:spLocks noChangeArrowheads="1"/>
          </p:cNvSpPr>
          <p:nvPr/>
        </p:nvSpPr>
        <p:spPr bwMode="auto">
          <a:xfrm>
            <a:off x="8138054" y="6121359"/>
            <a:ext cx="3695239" cy="38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8" rIns="91432" bIns="45718">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fr-FR" altLang="fr-FR" sz="1500" dirty="0">
                <a:solidFill>
                  <a:schemeClr val="bg1"/>
                </a:solidFill>
              </a:rPr>
              <a:t>(Photo Pr Jean-Philippe </a:t>
            </a:r>
            <a:r>
              <a:rPr lang="fr-FR" altLang="fr-FR" sz="1500" dirty="0" err="1">
                <a:solidFill>
                  <a:schemeClr val="bg1"/>
                </a:solidFill>
              </a:rPr>
              <a:t>Camdessanché</a:t>
            </a:r>
            <a:r>
              <a:rPr lang="fr-FR" altLang="fr-FR" sz="1900" dirty="0">
                <a:solidFill>
                  <a:schemeClr val="bg1"/>
                </a:solidFill>
              </a:rPr>
              <a:t>)</a:t>
            </a:r>
          </a:p>
        </p:txBody>
      </p:sp>
      <p:sp>
        <p:nvSpPr>
          <p:cNvPr id="14" name="ZoneTexte 13">
            <a:extLst>
              <a:ext uri="{FF2B5EF4-FFF2-40B4-BE49-F238E27FC236}">
                <a16:creationId xmlns:a16="http://schemas.microsoft.com/office/drawing/2014/main" id="{C7F8BBED-A3D3-5E89-5EB3-3C9D1D3CF337}"/>
              </a:ext>
            </a:extLst>
          </p:cNvPr>
          <p:cNvSpPr txBox="1"/>
          <p:nvPr/>
        </p:nvSpPr>
        <p:spPr>
          <a:xfrm>
            <a:off x="502605" y="635464"/>
            <a:ext cx="8108066" cy="584775"/>
          </a:xfrm>
          <a:prstGeom prst="rect">
            <a:avLst/>
          </a:prstGeom>
          <a:noFill/>
        </p:spPr>
        <p:txBody>
          <a:bodyPr wrap="square">
            <a:spAutoFit/>
          </a:bodyPr>
          <a:lstStyle/>
          <a:p>
            <a:r>
              <a:rPr lang="fr-FR" sz="3200" dirty="0">
                <a:solidFill>
                  <a:schemeClr val="bg1"/>
                </a:solidFill>
              </a:rPr>
              <a:t>Syndrome du canal carpien moteur ?</a:t>
            </a:r>
            <a:endParaRPr lang="fr-FR" sz="3200" dirty="0"/>
          </a:p>
        </p:txBody>
      </p:sp>
      <p:sp>
        <p:nvSpPr>
          <p:cNvPr id="2" name="ZoneTexte 1">
            <a:extLst>
              <a:ext uri="{FF2B5EF4-FFF2-40B4-BE49-F238E27FC236}">
                <a16:creationId xmlns:a16="http://schemas.microsoft.com/office/drawing/2014/main" id="{5BBD251A-F3D4-1103-84BE-E53C2649576E}"/>
              </a:ext>
            </a:extLst>
          </p:cNvPr>
          <p:cNvSpPr txBox="1"/>
          <p:nvPr/>
        </p:nvSpPr>
        <p:spPr>
          <a:xfrm>
            <a:off x="457520" y="6430745"/>
            <a:ext cx="6099858" cy="369332"/>
          </a:xfrm>
          <a:prstGeom prst="rect">
            <a:avLst/>
          </a:prstGeom>
          <a:noFill/>
        </p:spPr>
        <p:txBody>
          <a:bodyPr wrap="square">
            <a:spAutoFit/>
          </a:bodyPr>
          <a:lstStyle/>
          <a:p>
            <a:r>
              <a:rPr lang="fr-FR" sz="1800" b="1" dirty="0">
                <a:solidFill>
                  <a:srgbClr val="FF0000"/>
                </a:solidFill>
              </a:rPr>
              <a:t>(Thierry </a:t>
            </a:r>
            <a:r>
              <a:rPr lang="fr-FR" sz="1800" b="1" dirty="0" err="1">
                <a:solidFill>
                  <a:srgbClr val="FF0000"/>
                </a:solidFill>
              </a:rPr>
              <a:t>Maisonobe</a:t>
            </a:r>
            <a:r>
              <a:rPr lang="fr-FR" sz="1800" b="1" dirty="0">
                <a:solidFill>
                  <a:srgbClr val="FF0000"/>
                </a:solidFill>
              </a:rPr>
              <a:t>)</a:t>
            </a:r>
            <a:endParaRPr lang="fr-FR" b="1" dirty="0">
              <a:solidFill>
                <a:srgbClr val="FF0000"/>
              </a:solidFill>
            </a:endParaRPr>
          </a:p>
        </p:txBody>
      </p:sp>
    </p:spTree>
    <p:extLst>
      <p:ext uri="{BB962C8B-B14F-4D97-AF65-F5344CB8AC3E}">
        <p14:creationId xmlns:p14="http://schemas.microsoft.com/office/powerpoint/2010/main" val="129673634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18195</TotalTime>
  <Words>3343</Words>
  <Application>Microsoft Macintosh PowerPoint</Application>
  <PresentationFormat>Grand écran</PresentationFormat>
  <Paragraphs>1218</Paragraphs>
  <Slides>34</Slides>
  <Notes>11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34</vt:i4>
      </vt:variant>
    </vt:vector>
  </HeadingPairs>
  <TitlesOfParts>
    <vt:vector size="39" baseType="lpstr">
      <vt:lpstr>Arial</vt:lpstr>
      <vt:lpstr>Calibri</vt:lpstr>
      <vt:lpstr>Calibri Light</vt:lpstr>
      <vt:lpstr>Symbol</vt:lpstr>
      <vt:lpstr>Thème Office</vt:lpstr>
      <vt:lpstr>Atrophie de la main: diagnostic différentiel</vt:lpstr>
      <vt:lpstr>Présentation PowerPoint</vt:lpstr>
      <vt:lpstr>Présentation PowerPoint</vt:lpstr>
      <vt:lpstr>Présentation PowerPoint</vt:lpstr>
      <vt:lpstr>Rien en dehors de la main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Syndrome du canal carpien stade 5</vt:lpstr>
      <vt:lpstr>Le pseudo-aïnhum, également connu sous le nom de Dactylolysis Spontanea, est une maladie dermatologique rarissime caractérisée par l’apparition d’une bande fibreuse constrictive se développant au niveau des doigts et résultant en une auto-dactylolyse spontanée. Le « vrai » aïnhum est idiopathique et affecte uniquement les personnes d’origine africaine, contrairement au pseudo-aïnhum qui peut affecter également d’autres populations et présente des facteurs favorisants: surtout au cours des :  - kératodermies ou d’anomalies de la kératinisation  - maladies de système à tropisme vasculaire et articulaire (PR, sclérodermie, lupus)  - neuropathies périphériques (diabète, alcool)  - lymphœdème (enfant psychotique), lèpre …    </vt:lpstr>
      <vt:lpstr>Présentation PowerPoint</vt:lpstr>
      <vt:lpstr>Rien en dehors de la main et de l’avant-bras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Syndrome de la main partagée  (Split Hand) ? ou Syndrome de la main partagée inversée (Reverse Split Hand)?</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Amyotrophie de la main</dc:title>
  <dc:creator>François Wang</dc:creator>
  <cp:lastModifiedBy>François Wang</cp:lastModifiedBy>
  <cp:revision>83</cp:revision>
  <cp:lastPrinted>2025-06-16T16:49:38Z</cp:lastPrinted>
  <dcterms:created xsi:type="dcterms:W3CDTF">2023-11-16T14:41:18Z</dcterms:created>
  <dcterms:modified xsi:type="dcterms:W3CDTF">2025-06-18T16:51:31Z</dcterms:modified>
</cp:coreProperties>
</file>