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3" r:id="rId3"/>
    <p:sldId id="259" r:id="rId4"/>
    <p:sldId id="258" r:id="rId5"/>
    <p:sldId id="257" r:id="rId6"/>
    <p:sldId id="280" r:id="rId7"/>
    <p:sldId id="281" r:id="rId8"/>
    <p:sldId id="260" r:id="rId9"/>
    <p:sldId id="277" r:id="rId10"/>
    <p:sldId id="282" r:id="rId11"/>
    <p:sldId id="261" r:id="rId12"/>
    <p:sldId id="283" r:id="rId13"/>
    <p:sldId id="262" r:id="rId14"/>
    <p:sldId id="284" r:id="rId15"/>
    <p:sldId id="264" r:id="rId16"/>
    <p:sldId id="285" r:id="rId17"/>
    <p:sldId id="263" r:id="rId18"/>
    <p:sldId id="279" r:id="rId19"/>
    <p:sldId id="286" r:id="rId20"/>
    <p:sldId id="266" r:id="rId21"/>
    <p:sldId id="287" r:id="rId22"/>
    <p:sldId id="265" r:id="rId23"/>
    <p:sldId id="267" r:id="rId24"/>
    <p:sldId id="288" r:id="rId25"/>
    <p:sldId id="273" r:id="rId26"/>
    <p:sldId id="268" r:id="rId27"/>
    <p:sldId id="270" r:id="rId28"/>
    <p:sldId id="291" r:id="rId29"/>
    <p:sldId id="292" r:id="rId30"/>
    <p:sldId id="271" r:id="rId31"/>
    <p:sldId id="275" r:id="rId32"/>
    <p:sldId id="278" r:id="rId33"/>
    <p:sldId id="289" r:id="rId34"/>
    <p:sldId id="276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>
      <p:cViewPr>
        <p:scale>
          <a:sx n="95" d="100"/>
          <a:sy n="95" d="100"/>
        </p:scale>
        <p:origin x="1120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BF1A-8543-8618-297F24B584D9}"/>
              </c:ext>
            </c:extLst>
          </c:dPt>
          <c:dPt>
            <c:idx val="5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BF1A-8543-8618-297F24B584D9}"/>
              </c:ext>
            </c:extLst>
          </c:dPt>
          <c:trendline>
            <c:spPr>
              <a:ln w="25400" cap="rnd">
                <a:solidFill>
                  <a:schemeClr val="tx1"/>
                </a:solidFill>
                <a:prstDash val="solid"/>
              </a:ln>
              <a:effectLst/>
            </c:spPr>
            <c:trendlineType val="power"/>
            <c:dispRSqr val="0"/>
            <c:dispEq val="0"/>
          </c:trendline>
          <c:xVal>
            <c:numRef>
              <c:f>Feuil1!$H$11:$M$11</c:f>
              <c:numCache>
                <c:formatCode>General</c:formatCode>
                <c:ptCount val="6"/>
                <c:pt idx="0">
                  <c:v>3</c:v>
                </c:pt>
                <c:pt idx="1">
                  <c:v>1</c:v>
                </c:pt>
                <c:pt idx="2">
                  <c:v>0.7</c:v>
                </c:pt>
                <c:pt idx="3">
                  <c:v>0.5</c:v>
                </c:pt>
                <c:pt idx="4">
                  <c:v>0.2</c:v>
                </c:pt>
                <c:pt idx="5">
                  <c:v>0.1</c:v>
                </c:pt>
              </c:numCache>
            </c:numRef>
          </c:xVal>
          <c:yVal>
            <c:numRef>
              <c:f>Feuil1!$H$16:$M$16</c:f>
              <c:numCache>
                <c:formatCode>General</c:formatCode>
                <c:ptCount val="6"/>
                <c:pt idx="0">
                  <c:v>3.79</c:v>
                </c:pt>
                <c:pt idx="1">
                  <c:v>5.0999999999999996</c:v>
                </c:pt>
                <c:pt idx="2">
                  <c:v>5.7</c:v>
                </c:pt>
                <c:pt idx="3">
                  <c:v>6.5</c:v>
                </c:pt>
                <c:pt idx="4">
                  <c:v>10.3</c:v>
                </c:pt>
                <c:pt idx="5">
                  <c:v>13.5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F1A-8543-8618-297F24B584D9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solidFill>
                  <a:schemeClr val="tx1"/>
                </a:solidFill>
              </a:ln>
              <a:effectLst/>
            </c:spPr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4-BF1A-8543-8618-297F24B584D9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5-BF1A-8543-8618-297F24B584D9}"/>
              </c:ext>
            </c:extLst>
          </c:dPt>
          <c:xVal>
            <c:numRef>
              <c:f>Feuil1!$I$15:$L$15</c:f>
              <c:numCache>
                <c:formatCode>General</c:formatCode>
                <c:ptCount val="4"/>
                <c:pt idx="0">
                  <c:v>1</c:v>
                </c:pt>
                <c:pt idx="1">
                  <c:v>0.7</c:v>
                </c:pt>
                <c:pt idx="2">
                  <c:v>0.5</c:v>
                </c:pt>
                <c:pt idx="3">
                  <c:v>0.2</c:v>
                </c:pt>
              </c:numCache>
            </c:numRef>
          </c:xVal>
          <c:yVal>
            <c:numRef>
              <c:f>Feuil1!$I$16:$L$16</c:f>
              <c:numCache>
                <c:formatCode>General</c:formatCode>
                <c:ptCount val="4"/>
                <c:pt idx="0">
                  <c:v>5.0999999999999996</c:v>
                </c:pt>
                <c:pt idx="1">
                  <c:v>5.7</c:v>
                </c:pt>
                <c:pt idx="2">
                  <c:v>6.5</c:v>
                </c:pt>
                <c:pt idx="3">
                  <c:v>10.3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F1A-8543-8618-297F24B584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97639040"/>
        <c:axId val="1998100592"/>
      </c:scatterChart>
      <c:valAx>
        <c:axId val="1997639040"/>
        <c:scaling>
          <c:orientation val="minMax"/>
          <c:max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98100592"/>
        <c:crosses val="autoZero"/>
        <c:crossBetween val="midCat"/>
        <c:majorUnit val="1"/>
      </c:valAx>
      <c:valAx>
        <c:axId val="199810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97639040"/>
        <c:crosses val="autoZero"/>
        <c:crossBetween val="midCat"/>
        <c:majorUnit val="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0.23788495258051898"/>
                  <c:y val="0.3901669582968795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>
                        <a:solidFill>
                          <a:schemeClr val="tx1"/>
                        </a:solidFill>
                      </a:rPr>
                      <a:t>y = 3,79  x + 1,326</a:t>
                    </a:r>
                    <a:endParaRPr lang="en-US" sz="1400" dirty="0">
                      <a:solidFill>
                        <a:schemeClr val="tx1"/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Feuil1!$I$13:$M$13</c:f>
              <c:numCache>
                <c:formatCode>General</c:formatCode>
                <c:ptCount val="5"/>
                <c:pt idx="0">
                  <c:v>1</c:v>
                </c:pt>
                <c:pt idx="1">
                  <c:v>0.7</c:v>
                </c:pt>
                <c:pt idx="2">
                  <c:v>0.5</c:v>
                </c:pt>
                <c:pt idx="3">
                  <c:v>0.2</c:v>
                </c:pt>
                <c:pt idx="4" formatCode="0.00">
                  <c:v>-0.35</c:v>
                </c:pt>
              </c:numCache>
            </c:numRef>
          </c:xVal>
          <c:yVal>
            <c:numRef>
              <c:f>Feuil1!$P$16:$T$16</c:f>
              <c:numCache>
                <c:formatCode>General</c:formatCode>
                <c:ptCount val="5"/>
                <c:pt idx="0">
                  <c:v>5.0999999999999996</c:v>
                </c:pt>
                <c:pt idx="1">
                  <c:v>3.9899999999999998</c:v>
                </c:pt>
                <c:pt idx="2">
                  <c:v>3.25</c:v>
                </c:pt>
                <c:pt idx="3">
                  <c:v>2.06</c:v>
                </c:pt>
                <c:pt idx="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64E-E443-A539-7C6D25910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1486784"/>
        <c:axId val="2030499216"/>
      </c:scatterChart>
      <c:valAx>
        <c:axId val="2071486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0499216"/>
        <c:crosses val="autoZero"/>
        <c:crossBetween val="midCat"/>
      </c:valAx>
      <c:valAx>
        <c:axId val="20304992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1486784"/>
        <c:crosses val="autoZero"/>
        <c:crossBetween val="midCat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0.12268</cdr:x>
      <cdr:y>0.32903</cdr:y>
    </cdr:from>
    <cdr:to>
      <cdr:x>0.15723</cdr:x>
      <cdr:y>0.37324</cdr:y>
    </cdr:to>
    <cdr:sp macro="" textlink="">
      <cdr:nvSpPr>
        <cdr:cNvPr id="2" name="Ellipse 1">
          <a:extLst xmlns:a="http://schemas.openxmlformats.org/drawingml/2006/main">
            <a:ext uri="{FF2B5EF4-FFF2-40B4-BE49-F238E27FC236}">
              <a16:creationId xmlns:a16="http://schemas.microsoft.com/office/drawing/2014/main" id="{EEFE7B97-149A-5365-52CF-E2429C7D9830}"/>
            </a:ext>
          </a:extLst>
        </cdr:cNvPr>
        <cdr:cNvSpPr/>
      </cdr:nvSpPr>
      <cdr:spPr>
        <a:xfrm xmlns:a="http://schemas.openxmlformats.org/drawingml/2006/main">
          <a:off x="430808" y="902587"/>
          <a:ext cx="121298" cy="12129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0.22048</cdr:x>
      <cdr:y>0.5142</cdr:y>
    </cdr:from>
    <cdr:to>
      <cdr:x>0.25502</cdr:x>
      <cdr:y>0.55842</cdr:y>
    </cdr:to>
    <cdr:sp macro="" textlink="">
      <cdr:nvSpPr>
        <cdr:cNvPr id="3" name="Ellipse 2">
          <a:extLst xmlns:a="http://schemas.openxmlformats.org/drawingml/2006/main">
            <a:ext uri="{FF2B5EF4-FFF2-40B4-BE49-F238E27FC236}">
              <a16:creationId xmlns:a16="http://schemas.microsoft.com/office/drawing/2014/main" id="{9567F204-692D-998C-0E0B-6BD4FB829AD1}"/>
            </a:ext>
          </a:extLst>
        </cdr:cNvPr>
        <cdr:cNvSpPr/>
      </cdr:nvSpPr>
      <cdr:spPr>
        <a:xfrm xmlns:a="http://schemas.openxmlformats.org/drawingml/2006/main">
          <a:off x="774226" y="1410557"/>
          <a:ext cx="121298" cy="12129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0.27661</cdr:x>
      <cdr:y>0.55646</cdr:y>
    </cdr:from>
    <cdr:to>
      <cdr:x>0.31115</cdr:x>
      <cdr:y>0.60068</cdr:y>
    </cdr:to>
    <cdr:sp macro="" textlink="">
      <cdr:nvSpPr>
        <cdr:cNvPr id="4" name="Ellipse 3">
          <a:extLst xmlns:a="http://schemas.openxmlformats.org/drawingml/2006/main">
            <a:ext uri="{FF2B5EF4-FFF2-40B4-BE49-F238E27FC236}">
              <a16:creationId xmlns:a16="http://schemas.microsoft.com/office/drawing/2014/main" id="{23A72C46-8C55-D77F-DCDD-E0D2A782C396}"/>
            </a:ext>
          </a:extLst>
        </cdr:cNvPr>
        <cdr:cNvSpPr/>
      </cdr:nvSpPr>
      <cdr:spPr>
        <a:xfrm xmlns:a="http://schemas.openxmlformats.org/drawingml/2006/main">
          <a:off x="971336" y="1526477"/>
          <a:ext cx="121298" cy="12129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0.35889</cdr:x>
      <cdr:y>0.59465</cdr:y>
    </cdr:from>
    <cdr:to>
      <cdr:x>0.39343</cdr:x>
      <cdr:y>0.63887</cdr:y>
    </cdr:to>
    <cdr:sp macro="" textlink="">
      <cdr:nvSpPr>
        <cdr:cNvPr id="5" name="Ellipse 4">
          <a:extLst xmlns:a="http://schemas.openxmlformats.org/drawingml/2006/main">
            <a:ext uri="{FF2B5EF4-FFF2-40B4-BE49-F238E27FC236}">
              <a16:creationId xmlns:a16="http://schemas.microsoft.com/office/drawing/2014/main" id="{50AB8078-22D3-6B08-3F0F-860D0A614769}"/>
            </a:ext>
          </a:extLst>
        </cdr:cNvPr>
        <cdr:cNvSpPr/>
      </cdr:nvSpPr>
      <cdr:spPr>
        <a:xfrm xmlns:a="http://schemas.openxmlformats.org/drawingml/2006/main">
          <a:off x="1260261" y="1631252"/>
          <a:ext cx="121298" cy="12129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704ED-ED60-B406-7212-10FCB54DA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6AE17B-A8C0-E3F6-D02F-3B43339E2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822D41-1465-C375-8542-BDAB42B1F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2290-DCD0-F444-A6A6-144A5A4EB107}" type="datetimeFigureOut">
              <a:rPr lang="fr-FR" smtClean="0"/>
              <a:t>02/06/2024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0377DD-39AC-3D88-4C47-48FECA930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4662B3-E4FC-3E7D-5E86-0B004DBB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60363-15A1-0946-AD0A-13520039741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4473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0F3BC-D3B2-1E08-9D18-FDC531EE2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AB015F-A0CD-59FC-E8A0-5D2F648FF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8A772A-EA60-93EE-A884-CB05F8B33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2290-DCD0-F444-A6A6-144A5A4EB107}" type="datetimeFigureOut">
              <a:rPr lang="fr-FR" smtClean="0"/>
              <a:t>02/06/2024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C671BE-0DF1-4682-9134-C42BBB8F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93F1B5-6964-4B23-9706-9AD048F7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60363-15A1-0946-AD0A-13520039741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897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5BE9B7D-13D3-D044-0B3C-EE3F535DEF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A095E68-742E-127A-AAD0-DFC373804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A14C46-822C-8FEB-6E2D-9A4EEEDB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2290-DCD0-F444-A6A6-144A5A4EB107}" type="datetimeFigureOut">
              <a:rPr lang="fr-FR" smtClean="0"/>
              <a:t>02/06/2024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DE1C57-54E2-6756-E543-B1FA6C314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ABF4F5-7E3F-1A28-620A-D818CA5C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60363-15A1-0946-AD0A-13520039741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9934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66D955-557F-5BBA-EA0B-576BF8AF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CDA6F6-C94C-E4A6-988A-F521C7F58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5A3729-9FC7-5FC5-6F7E-9F7729328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2290-DCD0-F444-A6A6-144A5A4EB107}" type="datetimeFigureOut">
              <a:rPr lang="fr-FR" smtClean="0"/>
              <a:t>02/06/2024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CA0BD6-E2C2-5BAF-4668-E0E4BD69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30F83C-E2D9-E284-DC3C-E72BF20F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60363-15A1-0946-AD0A-13520039741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7447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A2CDEF-3A7B-9777-EFAE-B5C5B2A0B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085B2C-A2B9-A322-AAC8-A8686E3F8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53AE5E-491A-44E8-61D0-940D7CD29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2290-DCD0-F444-A6A6-144A5A4EB107}" type="datetimeFigureOut">
              <a:rPr lang="fr-FR" smtClean="0"/>
              <a:t>02/06/2024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F2D2AB-5EBE-4FF0-CE1E-958DEBDF8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185A6A-6A21-4FD9-3891-167A50672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60363-15A1-0946-AD0A-13520039741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561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64A9FD-A70B-AD42-33B5-A6C04292E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DFE558-40C6-DA15-27DE-CFD5BAA6E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7E633D-1223-918E-10BF-C1CA37CC7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3F8EB5C-EE5C-05EF-ADDF-8EBEC36C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2290-DCD0-F444-A6A6-144A5A4EB107}" type="datetimeFigureOut">
              <a:rPr lang="fr-FR" smtClean="0"/>
              <a:t>02/06/2024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D79199-F5D4-9C7D-CBB4-D5B43AFC3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469B8A-A012-5D89-2F83-1C70E8B69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60363-15A1-0946-AD0A-13520039741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834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2136B-9E73-C047-F724-E951AD7A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105569-8E80-FE0E-CFD2-DDFD8470F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EB0E45-3FC3-9854-B1F9-F1C6C599C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CEE15B1-EB24-00EE-72C9-5D7E94B29E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D15CFFF-C232-AC77-F8C4-19C04FE3E2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6478B0-708E-C9B4-8410-5F12B70BE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2290-DCD0-F444-A6A6-144A5A4EB107}" type="datetimeFigureOut">
              <a:rPr lang="fr-FR" smtClean="0"/>
              <a:t>02/06/2024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899D4FE-656B-072C-B6FF-CA1D3864F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AA4D04C-86B8-D741-8732-08BC44FC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60363-15A1-0946-AD0A-13520039741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7517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0BF84C-0158-C30C-1702-6CDB65BAA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A20A82-566E-55CE-D121-CCF29683D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2290-DCD0-F444-A6A6-144A5A4EB107}" type="datetimeFigureOut">
              <a:rPr lang="fr-FR" smtClean="0"/>
              <a:t>02/06/2024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1DD5C0E-8EBD-FFC5-0C08-761923CCC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83C221-5F50-8D06-6ECC-4E1A40529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60363-15A1-0946-AD0A-13520039741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717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FC04FD5-6DA3-F788-381D-B23C8D7AB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2290-DCD0-F444-A6A6-144A5A4EB107}" type="datetimeFigureOut">
              <a:rPr lang="fr-FR" smtClean="0"/>
              <a:t>02/06/2024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026B7DA-989A-6DF3-A22D-11FF224E1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34C0B7-A110-CB0B-60F1-1524F56F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60363-15A1-0946-AD0A-13520039741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178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0F333A-D32B-8DE1-1AA6-B1DB999E6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ADAAEE-5CC0-4264-7440-530546AC9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74AAE8-5B78-B6B3-38BC-838A37CC6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EF108F-B452-4C38-D567-F87283E39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2290-DCD0-F444-A6A6-144A5A4EB107}" type="datetimeFigureOut">
              <a:rPr lang="fr-FR" smtClean="0"/>
              <a:t>02/06/2024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7315D6-30EE-3DA3-3E6F-635B652EE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6608AF-E359-0489-5111-8FDFAFDB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60363-15A1-0946-AD0A-13520039741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212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3DBC77-42BE-7B63-9E4E-88C7AC60C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C6E2273-E6CA-3815-B490-C0CF1FD2A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6C5283-3CB7-601C-97BE-1BA455988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9F06D5-A532-07A1-42D1-38310FDDB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2290-DCD0-F444-A6A6-144A5A4EB107}" type="datetimeFigureOut">
              <a:rPr lang="fr-FR" smtClean="0"/>
              <a:t>02/06/2024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40439E-D1DC-2CBD-A998-46019B04A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9DC3F8-8AAE-27DA-67B7-BE0B9508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60363-15A1-0946-AD0A-13520039741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113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63C2690-FC3E-482A-9975-D423F631F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D43891-383E-AF1D-5595-6B3C88A69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CCB1A1-0665-7BE9-DC2B-457BFDBC4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92290-DCD0-F444-A6A6-144A5A4EB107}" type="datetimeFigureOut">
              <a:rPr lang="fr-FR" smtClean="0"/>
              <a:t>02/06/2024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B67189-2777-3EC7-B866-92A6F29B0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066233-AEFF-C6C8-086B-A358B90D6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60363-15A1-0946-AD0A-13520039741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499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8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microsoft.com/office/2007/relationships/hdphoto" Target="../media/hdphoto4.wdp"/><Relationship Id="rId9" Type="http://schemas.microsoft.com/office/2007/relationships/hdphoto" Target="../media/hdphoto7.wdp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2A4CE74-C587-1DA1-4B75-248B40CC5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234" y="2009155"/>
            <a:ext cx="6121102" cy="328371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D941E32-89DE-6983-123C-D06DB9744CB8}"/>
              </a:ext>
            </a:extLst>
          </p:cNvPr>
          <p:cNvSpPr txBox="1"/>
          <p:nvPr/>
        </p:nvSpPr>
        <p:spPr>
          <a:xfrm>
            <a:off x="1531517" y="139854"/>
            <a:ext cx="99200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/>
              <a:t>10 raisons de pratiquer l’EN(M)G </a:t>
            </a:r>
          </a:p>
          <a:p>
            <a:pPr algn="ctr"/>
            <a:r>
              <a:rPr lang="fr-FR" sz="5400"/>
              <a:t>hors-piste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B261831-3BAC-16FA-FA7F-28E4FFDB83D2}"/>
              </a:ext>
            </a:extLst>
          </p:cNvPr>
          <p:cNvSpPr txBox="1"/>
          <p:nvPr/>
        </p:nvSpPr>
        <p:spPr>
          <a:xfrm>
            <a:off x="5418958" y="5487372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F Wang – 7 juin 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996C00-417C-2F68-2672-F43E56519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02994"/>
            <a:ext cx="3029233" cy="13993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9F25DA-41BD-79F4-B775-63EF25A17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767" y="2029649"/>
            <a:ext cx="3029233" cy="139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78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AC9684-FCBD-7A2E-55CB-9296ECCEAFF2}"/>
              </a:ext>
            </a:extLst>
          </p:cNvPr>
          <p:cNvSpPr txBox="1"/>
          <p:nvPr/>
        </p:nvSpPr>
        <p:spPr>
          <a:xfrm>
            <a:off x="96819" y="1153572"/>
            <a:ext cx="3915783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Stimulation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9E7273-4CC2-82DB-0674-557197818B78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 b="1">
                <a:solidFill>
                  <a:srgbClr val="FF0000"/>
                </a:solidFill>
              </a:rPr>
              <a:t>Et si, je faisais une stimulation monopolaire ?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1 seul point de stimulation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Stimuler en profondeur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63833DD-D90A-C0D0-4893-B17214068CD8}"/>
              </a:ext>
            </a:extLst>
          </p:cNvPr>
          <p:cNvGrpSpPr/>
          <p:nvPr/>
        </p:nvGrpSpPr>
        <p:grpSpPr>
          <a:xfrm>
            <a:off x="1432629" y="1557901"/>
            <a:ext cx="559397" cy="584775"/>
            <a:chOff x="5314278" y="219945"/>
            <a:chExt cx="559397" cy="58477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556B9DD-A372-E607-9A7F-AD6B413D6277}"/>
                </a:ext>
              </a:extLst>
            </p:cNvPr>
            <p:cNvSpPr/>
            <p:nvPr/>
          </p:nvSpPr>
          <p:spPr>
            <a:xfrm>
              <a:off x="5314278" y="247426"/>
              <a:ext cx="559397" cy="53788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7563DC8-9CB8-CB94-2C16-6569E5FC92CA}"/>
                </a:ext>
              </a:extLst>
            </p:cNvPr>
            <p:cNvSpPr txBox="1"/>
            <p:nvPr/>
          </p:nvSpPr>
          <p:spPr>
            <a:xfrm>
              <a:off x="5397448" y="21994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7965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1309520-8A42-698D-BFD8-D9D6C0A3F67A}"/>
              </a:ext>
            </a:extLst>
          </p:cNvPr>
          <p:cNvSpPr txBox="1"/>
          <p:nvPr/>
        </p:nvSpPr>
        <p:spPr>
          <a:xfrm>
            <a:off x="-942056" y="112918"/>
            <a:ext cx="8417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Stimuler en profondeur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AF94BDA-78CC-399E-2ED6-D2AED230E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550" y="173579"/>
            <a:ext cx="5809078" cy="37221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DD9E85-BB6E-B32B-4FCD-A3F7BD255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85" y="1447800"/>
            <a:ext cx="5092700" cy="3962400"/>
          </a:xfrm>
          <a:prstGeom prst="rect">
            <a:avLst/>
          </a:prstGeom>
        </p:spPr>
      </p:pic>
      <p:pic>
        <p:nvPicPr>
          <p:cNvPr id="6" name="Image 14">
            <a:extLst>
              <a:ext uri="{FF2B5EF4-FFF2-40B4-BE49-F238E27FC236}">
                <a16:creationId xmlns:a16="http://schemas.microsoft.com/office/drawing/2014/main" id="{A4B867A2-0E63-8D38-57E2-E37CD42BAC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3472" y="3895725"/>
            <a:ext cx="35083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stim monopol">
            <a:extLst>
              <a:ext uri="{FF2B5EF4-FFF2-40B4-BE49-F238E27FC236}">
                <a16:creationId xmlns:a16="http://schemas.microsoft.com/office/drawing/2014/main" id="{C000221C-D570-B998-3027-AB89B522B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408242" y="5676565"/>
            <a:ext cx="516433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52D0EF2-5126-C49C-11BC-CB8E2B5FC106}"/>
              </a:ext>
            </a:extLst>
          </p:cNvPr>
          <p:cNvSpPr txBox="1"/>
          <p:nvPr/>
        </p:nvSpPr>
        <p:spPr>
          <a:xfrm>
            <a:off x="1271903" y="731736"/>
            <a:ext cx="4127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Stimulation bipolaire vs monopolaire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76A85E-8A8C-0AA7-49BB-D72B8AD5DE7A}"/>
              </a:ext>
            </a:extLst>
          </p:cNvPr>
          <p:cNvSpPr txBox="1"/>
          <p:nvPr/>
        </p:nvSpPr>
        <p:spPr>
          <a:xfrm>
            <a:off x="6641142" y="6397303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Comic Sans MS" panose="030F0902030302020204" pitchFamily="66" charset="0"/>
              </a:rPr>
              <a:t>Monnier &amp; </a:t>
            </a:r>
            <a:r>
              <a:rPr lang="fr-FR" b="1" i="1" dirty="0" err="1">
                <a:latin typeface="Comic Sans MS" panose="030F0902030302020204" pitchFamily="66" charset="0"/>
              </a:rPr>
              <a:t>Ochsner</a:t>
            </a:r>
            <a:endParaRPr lang="fr-FR" b="1" i="1" dirty="0">
              <a:latin typeface="Comic Sans MS" panose="030F0902030302020204" pitchFamily="66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0E3DAA-19A7-CE86-D87C-E253D0DDC957}"/>
              </a:ext>
            </a:extLst>
          </p:cNvPr>
          <p:cNvSpPr txBox="1"/>
          <p:nvPr/>
        </p:nvSpPr>
        <p:spPr>
          <a:xfrm>
            <a:off x="720385" y="5040868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>
                <a:latin typeface="Comic Sans MS" panose="030F0902030302020204" pitchFamily="66" charset="0"/>
              </a:rPr>
              <a:t>Guihéneuc</a:t>
            </a:r>
            <a:endParaRPr lang="fr-FR" b="1" i="1" dirty="0">
              <a:latin typeface="Comic Sans MS" panose="030F0902030302020204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F7C489-DBEC-108F-388D-0E1469394400}"/>
              </a:ext>
            </a:extLst>
          </p:cNvPr>
          <p:cNvSpPr txBox="1"/>
          <p:nvPr/>
        </p:nvSpPr>
        <p:spPr>
          <a:xfrm>
            <a:off x="6294473" y="294351"/>
            <a:ext cx="3279833" cy="5078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700" b="1" dirty="0">
                <a:solidFill>
                  <a:schemeClr val="bg1"/>
                </a:solidFill>
              </a:rPr>
              <a:t>WHAT IS YOUR BMI ?</a:t>
            </a:r>
          </a:p>
        </p:txBody>
      </p:sp>
    </p:spTree>
    <p:extLst>
      <p:ext uri="{BB962C8B-B14F-4D97-AF65-F5344CB8AC3E}">
        <p14:creationId xmlns:p14="http://schemas.microsoft.com/office/powerpoint/2010/main" val="3872082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AC9684-FCBD-7A2E-55CB-9296ECCEAFF2}"/>
              </a:ext>
            </a:extLst>
          </p:cNvPr>
          <p:cNvSpPr txBox="1"/>
          <p:nvPr/>
        </p:nvSpPr>
        <p:spPr>
          <a:xfrm>
            <a:off x="96819" y="1153572"/>
            <a:ext cx="3915783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Stimulation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9E7273-4CC2-82DB-0674-557197818B78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 b="1">
                <a:solidFill>
                  <a:srgbClr val="FF0000"/>
                </a:solidFill>
              </a:rPr>
              <a:t>Et si, je ne stimulais pas de façon supramaximale ? 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1 seul point de stimulation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Comptage des unites motrices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63833DD-D90A-C0D0-4893-B17214068CD8}"/>
              </a:ext>
            </a:extLst>
          </p:cNvPr>
          <p:cNvGrpSpPr/>
          <p:nvPr/>
        </p:nvGrpSpPr>
        <p:grpSpPr>
          <a:xfrm>
            <a:off x="1432629" y="1557901"/>
            <a:ext cx="559397" cy="584775"/>
            <a:chOff x="5314278" y="219945"/>
            <a:chExt cx="559397" cy="58477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556B9DD-A372-E607-9A7F-AD6B413D6277}"/>
                </a:ext>
              </a:extLst>
            </p:cNvPr>
            <p:cNvSpPr/>
            <p:nvPr/>
          </p:nvSpPr>
          <p:spPr>
            <a:xfrm>
              <a:off x="5314278" y="247426"/>
              <a:ext cx="559397" cy="53788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7563DC8-9CB8-CB94-2C16-6569E5FC92CA}"/>
                </a:ext>
              </a:extLst>
            </p:cNvPr>
            <p:cNvSpPr txBox="1"/>
            <p:nvPr/>
          </p:nvSpPr>
          <p:spPr>
            <a:xfrm>
              <a:off x="5397448" y="21994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7240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1309520-8A42-698D-BFD8-D9D6C0A3F67A}"/>
              </a:ext>
            </a:extLst>
          </p:cNvPr>
          <p:cNvSpPr txBox="1"/>
          <p:nvPr/>
        </p:nvSpPr>
        <p:spPr>
          <a:xfrm>
            <a:off x="195053" y="196019"/>
            <a:ext cx="8417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/>
              <a:t>Etudier des unités motrices isolées et les compter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2D0EF2-5126-C49C-11BC-CB8E2B5FC106}"/>
              </a:ext>
            </a:extLst>
          </p:cNvPr>
          <p:cNvSpPr txBox="1"/>
          <p:nvPr/>
        </p:nvSpPr>
        <p:spPr>
          <a:xfrm>
            <a:off x="752666" y="666916"/>
            <a:ext cx="522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</a:rPr>
              <a:t>Stimulations inframaximales ou juste liminaires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074316-EE60-9930-5E6D-583C5CE81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547" y="3429000"/>
            <a:ext cx="1844187" cy="23859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83778C5-7261-D385-CD40-E523DF67E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52" y="1423830"/>
            <a:ext cx="3143238" cy="52422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3791A1-4EC8-E24C-9B5E-597595384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312" y="289984"/>
            <a:ext cx="2491425" cy="334562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C0634EA-7B67-D659-7F45-E117AA29ACD5}"/>
              </a:ext>
            </a:extLst>
          </p:cNvPr>
          <p:cNvSpPr txBox="1"/>
          <p:nvPr/>
        </p:nvSpPr>
        <p:spPr>
          <a:xfrm>
            <a:off x="3679115" y="1488148"/>
            <a:ext cx="4353436" cy="150810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fr-FR" sz="2000" b="1"/>
              <a:t>Principe du comptage d’unités motrices</a:t>
            </a:r>
          </a:p>
          <a:p>
            <a:pPr marL="342900" indent="-342900">
              <a:buFont typeface="+mj-lt"/>
              <a:buAutoNum type="arabicPeriod"/>
            </a:pPr>
            <a:r>
              <a:rPr lang="fr-FR"/>
              <a:t>Estimer la taille moyenne des UM </a:t>
            </a:r>
            <a:br>
              <a:rPr lang="fr-FR"/>
            </a:br>
            <a:r>
              <a:rPr lang="fr-FR"/>
              <a:t>&gt; échantillon de 10-20 PUMs</a:t>
            </a:r>
          </a:p>
          <a:p>
            <a:pPr marL="342900" indent="-342900">
              <a:buFont typeface="+mj-lt"/>
              <a:buAutoNum type="arabicPeriod"/>
            </a:pPr>
            <a:r>
              <a:rPr lang="fr-FR"/>
              <a:t>Diviser la taille du PAGM maximal par </a:t>
            </a:r>
            <a:br>
              <a:rPr lang="fr-FR"/>
            </a:br>
            <a:r>
              <a:rPr lang="fr-FR"/>
              <a:t>l’estimation de la taille moyenne des UM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D23A67-814F-BD17-623A-598D4CB3EA34}"/>
              </a:ext>
            </a:extLst>
          </p:cNvPr>
          <p:cNvSpPr txBox="1"/>
          <p:nvPr/>
        </p:nvSpPr>
        <p:spPr>
          <a:xfrm>
            <a:off x="8032551" y="4782912"/>
            <a:ext cx="4029436" cy="178510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Stimulation incrémentale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bg1"/>
                </a:solidFill>
              </a:rPr>
              <a:t>Très faible intensité augmentée par</a:t>
            </a:r>
            <a:br>
              <a:rPr lang="fr-FR">
                <a:solidFill>
                  <a:schemeClr val="bg1"/>
                </a:solidFill>
              </a:rPr>
            </a:br>
            <a:r>
              <a:rPr lang="fr-FR">
                <a:solidFill>
                  <a:schemeClr val="bg1"/>
                </a:solidFill>
              </a:rPr>
              <a:t>incréments de 0,1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bg1"/>
                </a:solidFill>
              </a:rPr>
              <a:t>Durée de stimulation = 50 μs</a:t>
            </a:r>
          </a:p>
          <a:p>
            <a:r>
              <a:rPr lang="fr-FR">
                <a:solidFill>
                  <a:schemeClr val="bg1"/>
                </a:solidFill>
              </a:rPr>
              <a:t>=&gt; activation individuelle et séquentielle </a:t>
            </a:r>
          </a:p>
          <a:p>
            <a:r>
              <a:rPr lang="fr-FR">
                <a:solidFill>
                  <a:schemeClr val="bg1"/>
                </a:solidFill>
              </a:rPr>
              <a:t>des axones moteurs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62D3A31-6B1A-5EF0-1F20-E9EE685AE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032" y="3429000"/>
            <a:ext cx="1389237" cy="21190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AAC9523-5D75-71F7-8D8D-D82502BDFB0B}"/>
              </a:ext>
            </a:extLst>
          </p:cNvPr>
          <p:cNvSpPr txBox="1"/>
          <p:nvPr/>
        </p:nvSpPr>
        <p:spPr>
          <a:xfrm>
            <a:off x="6245554" y="5548066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>
                <a:latin typeface="Comic Sans MS" panose="030F0902030302020204" pitchFamily="66" charset="0"/>
              </a:rPr>
              <a:t>McComas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5EA819-B6AC-B5BE-8362-6CAFFBD2CB1B}"/>
              </a:ext>
            </a:extLst>
          </p:cNvPr>
          <p:cNvSpPr txBox="1"/>
          <p:nvPr/>
        </p:nvSpPr>
        <p:spPr>
          <a:xfrm>
            <a:off x="9163025" y="3689528"/>
            <a:ext cx="2032351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Ondes F unitaires</a:t>
            </a:r>
            <a:endParaRPr lang="fr-FR">
              <a:solidFill>
                <a:schemeClr val="bg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4E325DF-B130-6559-414A-03B933BE2F78}"/>
              </a:ext>
            </a:extLst>
          </p:cNvPr>
          <p:cNvCxnSpPr>
            <a:cxnSpLocks/>
          </p:cNvCxnSpPr>
          <p:nvPr/>
        </p:nvCxnSpPr>
        <p:spPr>
          <a:xfrm flipH="1">
            <a:off x="1204332" y="5701990"/>
            <a:ext cx="438614" cy="1202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8899FBD5-0302-62E2-3E38-0554A3204519}"/>
              </a:ext>
            </a:extLst>
          </p:cNvPr>
          <p:cNvSpPr txBox="1"/>
          <p:nvPr/>
        </p:nvSpPr>
        <p:spPr>
          <a:xfrm>
            <a:off x="1642946" y="5517324"/>
            <a:ext cx="1265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rgbClr val="FF0000"/>
                </a:solidFill>
              </a:rPr>
              <a:t>3 unités motrices</a:t>
            </a:r>
          </a:p>
        </p:txBody>
      </p:sp>
    </p:spTree>
    <p:extLst>
      <p:ext uri="{BB962C8B-B14F-4D97-AF65-F5344CB8AC3E}">
        <p14:creationId xmlns:p14="http://schemas.microsoft.com/office/powerpoint/2010/main" val="4294535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AC9684-FCBD-7A2E-55CB-9296ECCEAFF2}"/>
              </a:ext>
            </a:extLst>
          </p:cNvPr>
          <p:cNvSpPr txBox="1"/>
          <p:nvPr/>
        </p:nvSpPr>
        <p:spPr>
          <a:xfrm>
            <a:off x="96819" y="1153572"/>
            <a:ext cx="3915783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Stimulation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9E7273-4CC2-82DB-0674-557197818B78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 b="1">
                <a:solidFill>
                  <a:srgbClr val="FF0000"/>
                </a:solidFill>
              </a:rPr>
              <a:t>Et si, je stimulais en 2 points simultanément ? </a:t>
            </a:r>
            <a:br>
              <a:rPr lang="fr-FR" sz="4000" b="1">
                <a:solidFill>
                  <a:srgbClr val="FF0000"/>
                </a:solidFill>
              </a:rPr>
            </a:br>
            <a:r>
              <a:rPr lang="fr-FR" sz="4000" b="1">
                <a:solidFill>
                  <a:srgbClr val="FF0000"/>
                </a:solidFill>
              </a:rPr>
              <a:t>-&gt; collision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Détection thénarienne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Évaluer un BC proximal sur le nerf médian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63833DD-D90A-C0D0-4893-B17214068CD8}"/>
              </a:ext>
            </a:extLst>
          </p:cNvPr>
          <p:cNvGrpSpPr/>
          <p:nvPr/>
        </p:nvGrpSpPr>
        <p:grpSpPr>
          <a:xfrm>
            <a:off x="1432629" y="1557901"/>
            <a:ext cx="559397" cy="584775"/>
            <a:chOff x="5314278" y="219945"/>
            <a:chExt cx="559397" cy="58477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556B9DD-A372-E607-9A7F-AD6B413D6277}"/>
                </a:ext>
              </a:extLst>
            </p:cNvPr>
            <p:cNvSpPr/>
            <p:nvPr/>
          </p:nvSpPr>
          <p:spPr>
            <a:xfrm>
              <a:off x="5314278" y="247426"/>
              <a:ext cx="559397" cy="53788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7563DC8-9CB8-CB94-2C16-6569E5FC92CA}"/>
                </a:ext>
              </a:extLst>
            </p:cNvPr>
            <p:cNvSpPr txBox="1"/>
            <p:nvPr/>
          </p:nvSpPr>
          <p:spPr>
            <a:xfrm>
              <a:off x="5397448" y="21994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764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D999785E-7F27-80AB-E436-B889CCDE66BA}"/>
              </a:ext>
            </a:extLst>
          </p:cNvPr>
          <p:cNvSpPr/>
          <p:nvPr/>
        </p:nvSpPr>
        <p:spPr>
          <a:xfrm>
            <a:off x="487665" y="1585374"/>
            <a:ext cx="3698574" cy="38334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309520-8A42-698D-BFD8-D9D6C0A3F67A}"/>
              </a:ext>
            </a:extLst>
          </p:cNvPr>
          <p:cNvSpPr txBox="1"/>
          <p:nvPr/>
        </p:nvSpPr>
        <p:spPr>
          <a:xfrm>
            <a:off x="487664" y="144038"/>
            <a:ext cx="8417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Évaluer un BC proximal sur le nerf médian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2D0EF2-5126-C49C-11BC-CB8E2B5FC106}"/>
              </a:ext>
            </a:extLst>
          </p:cNvPr>
          <p:cNvSpPr txBox="1"/>
          <p:nvPr/>
        </p:nvSpPr>
        <p:spPr>
          <a:xfrm>
            <a:off x="1605272" y="592905"/>
            <a:ext cx="9686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Collision entre les influx descendants du point d’Erb et les influx montants du nerf ulnaire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D6B4388F-C3A8-7ED1-B584-9E0F1569417B}"/>
              </a:ext>
            </a:extLst>
          </p:cNvPr>
          <p:cNvCxnSpPr>
            <a:cxnSpLocks/>
          </p:cNvCxnSpPr>
          <p:nvPr/>
        </p:nvCxnSpPr>
        <p:spPr>
          <a:xfrm>
            <a:off x="862132" y="2489100"/>
            <a:ext cx="0" cy="2243232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E09619E9-AC80-E27C-C68D-9970D80C1414}"/>
              </a:ext>
            </a:extLst>
          </p:cNvPr>
          <p:cNvCxnSpPr>
            <a:cxnSpLocks/>
          </p:cNvCxnSpPr>
          <p:nvPr/>
        </p:nvCxnSpPr>
        <p:spPr>
          <a:xfrm>
            <a:off x="1157123" y="2475541"/>
            <a:ext cx="0" cy="2256791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Image 74">
            <a:extLst>
              <a:ext uri="{FF2B5EF4-FFF2-40B4-BE49-F238E27FC236}">
                <a16:creationId xmlns:a16="http://schemas.microsoft.com/office/drawing/2014/main" id="{4D56B93A-8F25-27C7-CF91-BC5FB9F09E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00FF00">
                <a:tint val="45000"/>
                <a:satMod val="400000"/>
              </a:srgbClr>
            </a:duotone>
          </a:blip>
          <a:srcRect l="70833" t="24496" r="12500" b="63162"/>
          <a:stretch>
            <a:fillRect/>
          </a:stretch>
        </p:blipFill>
        <p:spPr>
          <a:xfrm>
            <a:off x="535448" y="1758879"/>
            <a:ext cx="1524000" cy="485775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3CF97309-5084-47F7-253E-FDF017A2F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282" y="1187773"/>
            <a:ext cx="5328438" cy="26385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F1FE58E3-2D2C-904D-6635-E566135A9782}"/>
              </a:ext>
            </a:extLst>
          </p:cNvPr>
          <p:cNvSpPr txBox="1"/>
          <p:nvPr/>
        </p:nvSpPr>
        <p:spPr>
          <a:xfrm>
            <a:off x="6106871" y="3432400"/>
            <a:ext cx="89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Poignet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1DC93E8C-A5C8-AD81-62C1-4EAFB036CF44}"/>
              </a:ext>
            </a:extLst>
          </p:cNvPr>
          <p:cNvSpPr txBox="1"/>
          <p:nvPr/>
        </p:nvSpPr>
        <p:spPr>
          <a:xfrm>
            <a:off x="7499054" y="343240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Coude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A04930A7-25F0-8397-DCAD-DDC1414A0705}"/>
              </a:ext>
            </a:extLst>
          </p:cNvPr>
          <p:cNvSpPr txBox="1"/>
          <p:nvPr/>
        </p:nvSpPr>
        <p:spPr>
          <a:xfrm>
            <a:off x="8551568" y="3432400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Erb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A36CA941-5873-8329-6DE2-2F0731EC4A5E}"/>
              </a:ext>
            </a:extLst>
          </p:cNvPr>
          <p:cNvSpPr txBox="1"/>
          <p:nvPr/>
        </p:nvSpPr>
        <p:spPr>
          <a:xfrm>
            <a:off x="5782282" y="1193056"/>
            <a:ext cx="2309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Détection thénarienne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DFAAF3C2-FA12-24C6-92A9-C70CA7A3A332}"/>
              </a:ext>
            </a:extLst>
          </p:cNvPr>
          <p:cNvSpPr txBox="1"/>
          <p:nvPr/>
        </p:nvSpPr>
        <p:spPr>
          <a:xfrm>
            <a:off x="626208" y="2137918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NM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4EF11815-38E6-7658-AD4E-3DF0FE7453B7}"/>
              </a:ext>
            </a:extLst>
          </p:cNvPr>
          <p:cNvSpPr txBox="1"/>
          <p:nvPr/>
        </p:nvSpPr>
        <p:spPr>
          <a:xfrm>
            <a:off x="943998" y="2137917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NU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F32FEADE-C800-81A6-673F-FC6EEF24D6E6}"/>
              </a:ext>
            </a:extLst>
          </p:cNvPr>
          <p:cNvSpPr txBox="1"/>
          <p:nvPr/>
        </p:nvSpPr>
        <p:spPr>
          <a:xfrm>
            <a:off x="535448" y="4710003"/>
            <a:ext cx="1620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PAGM des </a:t>
            </a:r>
            <a:br>
              <a:rPr lang="fr-FR" sz="1400" b="1" dirty="0">
                <a:solidFill>
                  <a:srgbClr val="FF0000"/>
                </a:solidFill>
              </a:rPr>
            </a:br>
            <a:r>
              <a:rPr lang="fr-FR" sz="1400" b="1" dirty="0">
                <a:solidFill>
                  <a:srgbClr val="FF0000"/>
                </a:solidFill>
              </a:rPr>
              <a:t>muscles thénariens</a:t>
            </a:r>
          </a:p>
          <a:p>
            <a:r>
              <a:rPr lang="fr-FR" sz="1400" b="1" dirty="0">
                <a:solidFill>
                  <a:srgbClr val="FF0000"/>
                </a:solidFill>
              </a:rPr>
              <a:t>&gt; NM &amp; NU</a:t>
            </a:r>
          </a:p>
        </p:txBody>
      </p: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656C7E10-F8F1-A8C2-496B-CE018113AAD0}"/>
              </a:ext>
            </a:extLst>
          </p:cNvPr>
          <p:cNvGrpSpPr/>
          <p:nvPr/>
        </p:nvGrpSpPr>
        <p:grpSpPr>
          <a:xfrm>
            <a:off x="976228" y="1675439"/>
            <a:ext cx="210104" cy="334610"/>
            <a:chOff x="1707399" y="694618"/>
            <a:chExt cx="303070" cy="461666"/>
          </a:xfrm>
        </p:grpSpPr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45D6DEA6-E416-0145-3BAB-A8345BA97194}"/>
                </a:ext>
              </a:extLst>
            </p:cNvPr>
            <p:cNvSpPr/>
            <p:nvPr/>
          </p:nvSpPr>
          <p:spPr>
            <a:xfrm>
              <a:off x="1794424" y="938623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364ACBA4-789A-063A-D148-22CCD355F9EF}"/>
                </a:ext>
              </a:extLst>
            </p:cNvPr>
            <p:cNvSpPr txBox="1"/>
            <p:nvPr/>
          </p:nvSpPr>
          <p:spPr>
            <a:xfrm>
              <a:off x="1707399" y="694618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99D8B855-0C7F-6CBB-2A43-E31BFCC82F7D}"/>
              </a:ext>
            </a:extLst>
          </p:cNvPr>
          <p:cNvGrpSpPr/>
          <p:nvPr/>
        </p:nvGrpSpPr>
        <p:grpSpPr>
          <a:xfrm>
            <a:off x="2468783" y="1703228"/>
            <a:ext cx="8646827" cy="5010734"/>
            <a:chOff x="2468783" y="1703228"/>
            <a:chExt cx="8646827" cy="5010734"/>
          </a:xfrm>
        </p:grpSpPr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F5EF57E9-38F2-6DD9-DB60-486C143A4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87172" y="3903495"/>
              <a:ext cx="5328438" cy="2727448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418B7265-BB5E-17E3-AE7A-D5ABDA773410}"/>
                </a:ext>
              </a:extLst>
            </p:cNvPr>
            <p:cNvGrpSpPr/>
            <p:nvPr/>
          </p:nvGrpSpPr>
          <p:grpSpPr>
            <a:xfrm>
              <a:off x="2468783" y="1703228"/>
              <a:ext cx="2517922" cy="5010734"/>
              <a:chOff x="2468783" y="1703228"/>
              <a:chExt cx="2517922" cy="5010734"/>
            </a:xfrm>
          </p:grpSpPr>
          <p:grpSp>
            <p:nvGrpSpPr>
              <p:cNvPr id="134" name="Groupe 133">
                <a:extLst>
                  <a:ext uri="{FF2B5EF4-FFF2-40B4-BE49-F238E27FC236}">
                    <a16:creationId xmlns:a16="http://schemas.microsoft.com/office/drawing/2014/main" id="{D8BA2A76-E1F3-561F-F510-DAC37E45DF88}"/>
                  </a:ext>
                </a:extLst>
              </p:cNvPr>
              <p:cNvGrpSpPr/>
              <p:nvPr/>
            </p:nvGrpSpPr>
            <p:grpSpPr>
              <a:xfrm>
                <a:off x="2468783" y="1703228"/>
                <a:ext cx="1524000" cy="3216275"/>
                <a:chOff x="2468783" y="1864593"/>
                <a:chExt cx="1524000" cy="3216275"/>
              </a:xfrm>
            </p:grpSpPr>
            <p:cxnSp>
              <p:nvCxnSpPr>
                <p:cNvPr id="11" name="Connecteur droit avec flèche 10">
                  <a:extLst>
                    <a:ext uri="{FF2B5EF4-FFF2-40B4-BE49-F238E27FC236}">
                      <a16:creationId xmlns:a16="http://schemas.microsoft.com/office/drawing/2014/main" id="{013CDC2D-DF7B-26D0-1BAD-9888FA265EDC}"/>
                    </a:ext>
                  </a:extLst>
                </p:cNvPr>
                <p:cNvCxnSpPr>
                  <a:cxnSpLocks/>
                  <a:endCxn id="67" idx="5"/>
                </p:cNvCxnSpPr>
                <p:nvPr/>
              </p:nvCxnSpPr>
              <p:spPr>
                <a:xfrm flipV="1">
                  <a:off x="3105313" y="3805336"/>
                  <a:ext cx="0" cy="613154"/>
                </a:xfrm>
                <a:prstGeom prst="straightConnector1">
                  <a:avLst/>
                </a:prstGeom>
                <a:ln w="38100">
                  <a:solidFill>
                    <a:srgbClr val="FFFFFF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cteur droit avec flèche 88">
                  <a:extLst>
                    <a:ext uri="{FF2B5EF4-FFF2-40B4-BE49-F238E27FC236}">
                      <a16:creationId xmlns:a16="http://schemas.microsoft.com/office/drawing/2014/main" id="{CD6C523F-DEAF-E7FB-991C-3E2726CF1D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90458" y="2650465"/>
                  <a:ext cx="6232" cy="1259194"/>
                </a:xfrm>
                <a:prstGeom prst="straightConnector1">
                  <a:avLst/>
                </a:prstGeom>
                <a:ln w="38100">
                  <a:solidFill>
                    <a:srgbClr val="00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90" name="Image 89">
                  <a:extLst>
                    <a:ext uri="{FF2B5EF4-FFF2-40B4-BE49-F238E27FC236}">
                      <a16:creationId xmlns:a16="http://schemas.microsoft.com/office/drawing/2014/main" id="{1EB88E91-2195-2BF7-792B-EC5A898B84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rgbClr val="00FF00">
                      <a:tint val="45000"/>
                      <a:satMod val="400000"/>
                    </a:srgbClr>
                  </a:duotone>
                </a:blip>
                <a:srcRect l="70833" t="24496" r="12500" b="63162"/>
                <a:stretch>
                  <a:fillRect/>
                </a:stretch>
              </p:blipFill>
              <p:spPr>
                <a:xfrm>
                  <a:off x="2468783" y="1933803"/>
                  <a:ext cx="1524000" cy="485775"/>
                </a:xfrm>
                <a:prstGeom prst="rect">
                  <a:avLst/>
                </a:prstGeom>
              </p:spPr>
            </p:pic>
            <p:sp>
              <p:nvSpPr>
                <p:cNvPr id="91" name="ZoneTexte 90">
                  <a:extLst>
                    <a:ext uri="{FF2B5EF4-FFF2-40B4-BE49-F238E27FC236}">
                      <a16:creationId xmlns:a16="http://schemas.microsoft.com/office/drawing/2014/main" id="{CEFA1D5D-FAD0-B82E-CE45-E2945AD91299}"/>
                    </a:ext>
                  </a:extLst>
                </p:cNvPr>
                <p:cNvSpPr txBox="1"/>
                <p:nvPr/>
              </p:nvSpPr>
              <p:spPr>
                <a:xfrm>
                  <a:off x="2559543" y="2312842"/>
                  <a:ext cx="46038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b="1" dirty="0">
                      <a:solidFill>
                        <a:srgbClr val="FF0000"/>
                      </a:solidFill>
                    </a:rPr>
                    <a:t>NM</a:t>
                  </a:r>
                </a:p>
              </p:txBody>
            </p:sp>
            <p:sp>
              <p:nvSpPr>
                <p:cNvPr id="92" name="ZoneTexte 91">
                  <a:extLst>
                    <a:ext uri="{FF2B5EF4-FFF2-40B4-BE49-F238E27FC236}">
                      <a16:creationId xmlns:a16="http://schemas.microsoft.com/office/drawing/2014/main" id="{9F4764E2-AA90-280E-89D0-3F601BB7C419}"/>
                    </a:ext>
                  </a:extLst>
                </p:cNvPr>
                <p:cNvSpPr txBox="1"/>
                <p:nvPr/>
              </p:nvSpPr>
              <p:spPr>
                <a:xfrm>
                  <a:off x="2877333" y="2312841"/>
                  <a:ext cx="42030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b="1" dirty="0">
                      <a:solidFill>
                        <a:srgbClr val="FF0000"/>
                      </a:solidFill>
                    </a:rPr>
                    <a:t>NU</a:t>
                  </a:r>
                </a:p>
              </p:txBody>
            </p:sp>
            <p:pic>
              <p:nvPicPr>
                <p:cNvPr id="95" name="Image 94">
                  <a:extLst>
                    <a:ext uri="{FF2B5EF4-FFF2-40B4-BE49-F238E27FC236}">
                      <a16:creationId xmlns:a16="http://schemas.microsoft.com/office/drawing/2014/main" id="{26868114-C40C-56C5-C2DF-82593FF427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rgbClr val="0080FF">
                      <a:tint val="45000"/>
                      <a:satMod val="400000"/>
                    </a:srgbClr>
                  </a:duotone>
                </a:blip>
                <a:srcRect l="64722" t="57891" r="27361" b="20329"/>
                <a:stretch/>
              </p:blipFill>
              <p:spPr>
                <a:xfrm>
                  <a:off x="2776970" y="4434742"/>
                  <a:ext cx="545617" cy="646126"/>
                </a:xfrm>
                <a:prstGeom prst="rect">
                  <a:avLst/>
                </a:prstGeom>
              </p:spPr>
            </p:pic>
            <p:cxnSp>
              <p:nvCxnSpPr>
                <p:cNvPr id="13" name="Connecteur droit avec flèche 12">
                  <a:extLst>
                    <a:ext uri="{FF2B5EF4-FFF2-40B4-BE49-F238E27FC236}">
                      <a16:creationId xmlns:a16="http://schemas.microsoft.com/office/drawing/2014/main" id="{5B538C9D-3AB8-67AC-44A9-BD699C938E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96690" y="4434742"/>
                  <a:ext cx="8623" cy="458955"/>
                </a:xfrm>
                <a:prstGeom prst="straightConnector1">
                  <a:avLst/>
                </a:prstGeom>
                <a:ln w="38100">
                  <a:solidFill>
                    <a:schemeClr val="bg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avec flèche 87">
                  <a:extLst>
                    <a:ext uri="{FF2B5EF4-FFF2-40B4-BE49-F238E27FC236}">
                      <a16:creationId xmlns:a16="http://schemas.microsoft.com/office/drawing/2014/main" id="{74F697B6-D4CB-A93F-E0C5-E8E6D362BD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78311" y="2664024"/>
                  <a:ext cx="17156" cy="2229673"/>
                </a:xfrm>
                <a:prstGeom prst="straightConnector1">
                  <a:avLst/>
                </a:prstGeom>
                <a:ln w="38100">
                  <a:solidFill>
                    <a:srgbClr val="00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Étoile à 6 branches 66">
                  <a:extLst>
                    <a:ext uri="{FF2B5EF4-FFF2-40B4-BE49-F238E27FC236}">
                      <a16:creationId xmlns:a16="http://schemas.microsoft.com/office/drawing/2014/main" id="{95C67349-CC3A-1304-0059-5C2ABA38BB77}"/>
                    </a:ext>
                  </a:extLst>
                </p:cNvPr>
                <p:cNvSpPr/>
                <p:nvPr/>
              </p:nvSpPr>
              <p:spPr>
                <a:xfrm>
                  <a:off x="2995585" y="3805336"/>
                  <a:ext cx="219456" cy="178308"/>
                </a:xfrm>
                <a:prstGeom prst="star6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grpSp>
              <p:nvGrpSpPr>
                <p:cNvPr id="122" name="Groupe 121">
                  <a:extLst>
                    <a:ext uri="{FF2B5EF4-FFF2-40B4-BE49-F238E27FC236}">
                      <a16:creationId xmlns:a16="http://schemas.microsoft.com/office/drawing/2014/main" id="{71D5AAA4-A1D9-673A-8F85-32233DF36F49}"/>
                    </a:ext>
                  </a:extLst>
                </p:cNvPr>
                <p:cNvGrpSpPr/>
                <p:nvPr/>
              </p:nvGrpSpPr>
              <p:grpSpPr>
                <a:xfrm>
                  <a:off x="3038420" y="4356927"/>
                  <a:ext cx="210104" cy="334610"/>
                  <a:chOff x="1707399" y="694618"/>
                  <a:chExt cx="303070" cy="461666"/>
                </a:xfrm>
              </p:grpSpPr>
              <p:sp>
                <p:nvSpPr>
                  <p:cNvPr id="123" name="Ellipse 122">
                    <a:extLst>
                      <a:ext uri="{FF2B5EF4-FFF2-40B4-BE49-F238E27FC236}">
                        <a16:creationId xmlns:a16="http://schemas.microsoft.com/office/drawing/2014/main" id="{286F495A-AD5F-431E-0429-0F8D56D75B04}"/>
                      </a:ext>
                    </a:extLst>
                  </p:cNvPr>
                  <p:cNvSpPr/>
                  <p:nvPr/>
                </p:nvSpPr>
                <p:spPr>
                  <a:xfrm>
                    <a:off x="1794424" y="938623"/>
                    <a:ext cx="216045" cy="21766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24" name="ZoneTexte 123">
                    <a:extLst>
                      <a:ext uri="{FF2B5EF4-FFF2-40B4-BE49-F238E27FC236}">
                        <a16:creationId xmlns:a16="http://schemas.microsoft.com/office/drawing/2014/main" id="{21AC9D39-413E-3D1C-55D0-D3E4E422C8E6}"/>
                      </a:ext>
                    </a:extLst>
                  </p:cNvPr>
                  <p:cNvSpPr txBox="1"/>
                  <p:nvPr/>
                </p:nvSpPr>
                <p:spPr>
                  <a:xfrm>
                    <a:off x="1707399" y="694618"/>
                    <a:ext cx="27924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>
                        <a:solidFill>
                          <a:schemeClr val="bg1"/>
                        </a:solidFill>
                      </a:rPr>
                      <a:t>-</a:t>
                    </a:r>
                  </a:p>
                </p:txBody>
              </p:sp>
            </p:grpSp>
            <p:grpSp>
              <p:nvGrpSpPr>
                <p:cNvPr id="125" name="Groupe 124">
                  <a:extLst>
                    <a:ext uri="{FF2B5EF4-FFF2-40B4-BE49-F238E27FC236}">
                      <a16:creationId xmlns:a16="http://schemas.microsoft.com/office/drawing/2014/main" id="{94F080A0-A482-5A72-B6B1-38AC6C717B50}"/>
                    </a:ext>
                  </a:extLst>
                </p:cNvPr>
                <p:cNvGrpSpPr/>
                <p:nvPr/>
              </p:nvGrpSpPr>
              <p:grpSpPr>
                <a:xfrm>
                  <a:off x="3038420" y="4253462"/>
                  <a:ext cx="287258" cy="338554"/>
                  <a:chOff x="1722663" y="214389"/>
                  <a:chExt cx="389829" cy="493932"/>
                </a:xfrm>
              </p:grpSpPr>
              <p:sp>
                <p:nvSpPr>
                  <p:cNvPr id="126" name="Ellipse 125">
                    <a:extLst>
                      <a:ext uri="{FF2B5EF4-FFF2-40B4-BE49-F238E27FC236}">
                        <a16:creationId xmlns:a16="http://schemas.microsoft.com/office/drawing/2014/main" id="{4160C3ED-69AC-67AC-2A3B-D13530425D04}"/>
                      </a:ext>
                    </a:extLst>
                  </p:cNvPr>
                  <p:cNvSpPr/>
                  <p:nvPr/>
                </p:nvSpPr>
                <p:spPr>
                  <a:xfrm>
                    <a:off x="1794424" y="363781"/>
                    <a:ext cx="216045" cy="21766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27" name="ZoneTexte 126">
                    <a:extLst>
                      <a:ext uri="{FF2B5EF4-FFF2-40B4-BE49-F238E27FC236}">
                        <a16:creationId xmlns:a16="http://schemas.microsoft.com/office/drawing/2014/main" id="{F4A83005-FE9F-9734-E26A-5E66FEBA0798}"/>
                      </a:ext>
                    </a:extLst>
                  </p:cNvPr>
                  <p:cNvSpPr txBox="1"/>
                  <p:nvPr/>
                </p:nvSpPr>
                <p:spPr>
                  <a:xfrm>
                    <a:off x="1722663" y="214389"/>
                    <a:ext cx="389829" cy="4939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600" b="1" dirty="0">
                        <a:solidFill>
                          <a:schemeClr val="bg1"/>
                        </a:solidFill>
                      </a:rPr>
                      <a:t>+</a:t>
                    </a:r>
                  </a:p>
                </p:txBody>
              </p:sp>
            </p:grpSp>
            <p:grpSp>
              <p:nvGrpSpPr>
                <p:cNvPr id="128" name="Groupe 127">
                  <a:extLst>
                    <a:ext uri="{FF2B5EF4-FFF2-40B4-BE49-F238E27FC236}">
                      <a16:creationId xmlns:a16="http://schemas.microsoft.com/office/drawing/2014/main" id="{E9C3ABC9-9B22-23B7-A313-189257BB2AE4}"/>
                    </a:ext>
                  </a:extLst>
                </p:cNvPr>
                <p:cNvGrpSpPr/>
                <p:nvPr/>
              </p:nvGrpSpPr>
              <p:grpSpPr>
                <a:xfrm>
                  <a:off x="2944726" y="1864593"/>
                  <a:ext cx="210104" cy="334610"/>
                  <a:chOff x="1707399" y="694618"/>
                  <a:chExt cx="303070" cy="461666"/>
                </a:xfrm>
              </p:grpSpPr>
              <p:sp>
                <p:nvSpPr>
                  <p:cNvPr id="129" name="Ellipse 128">
                    <a:extLst>
                      <a:ext uri="{FF2B5EF4-FFF2-40B4-BE49-F238E27FC236}">
                        <a16:creationId xmlns:a16="http://schemas.microsoft.com/office/drawing/2014/main" id="{F6B24C18-EC98-B683-4A94-BFCBC29DF99C}"/>
                      </a:ext>
                    </a:extLst>
                  </p:cNvPr>
                  <p:cNvSpPr/>
                  <p:nvPr/>
                </p:nvSpPr>
                <p:spPr>
                  <a:xfrm>
                    <a:off x="1794424" y="938623"/>
                    <a:ext cx="216045" cy="21766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30" name="ZoneTexte 129">
                    <a:extLst>
                      <a:ext uri="{FF2B5EF4-FFF2-40B4-BE49-F238E27FC236}">
                        <a16:creationId xmlns:a16="http://schemas.microsoft.com/office/drawing/2014/main" id="{9F033B82-321E-EB9C-F0B2-2C8EB47588D6}"/>
                      </a:ext>
                    </a:extLst>
                  </p:cNvPr>
                  <p:cNvSpPr txBox="1"/>
                  <p:nvPr/>
                </p:nvSpPr>
                <p:spPr>
                  <a:xfrm>
                    <a:off x="1707399" y="694618"/>
                    <a:ext cx="27924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>
                        <a:solidFill>
                          <a:schemeClr val="bg1"/>
                        </a:solidFill>
                      </a:rPr>
                      <a:t>-</a:t>
                    </a:r>
                  </a:p>
                </p:txBody>
              </p:sp>
            </p:grpSp>
          </p:grpSp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7BF56C7F-1ACB-01D1-C85F-311CA0214C7B}"/>
                  </a:ext>
                </a:extLst>
              </p:cNvPr>
              <p:cNvGrpSpPr/>
              <p:nvPr/>
            </p:nvGrpSpPr>
            <p:grpSpPr>
              <a:xfrm>
                <a:off x="3135213" y="5619697"/>
                <a:ext cx="1851492" cy="1094265"/>
                <a:chOff x="3135213" y="5619697"/>
                <a:chExt cx="1851492" cy="1094265"/>
              </a:xfrm>
            </p:grpSpPr>
            <p:pic>
              <p:nvPicPr>
                <p:cNvPr id="135" name="Image 134">
                  <a:extLst>
                    <a:ext uri="{FF2B5EF4-FFF2-40B4-BE49-F238E27FC236}">
                      <a16:creationId xmlns:a16="http://schemas.microsoft.com/office/drawing/2014/main" id="{D81D4B14-4914-BCF7-C82F-53419EEE7F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35213" y="5619697"/>
                  <a:ext cx="1754042" cy="1094265"/>
                </a:xfrm>
                <a:prstGeom prst="rect">
                  <a:avLst/>
                </a:prstGeom>
              </p:spPr>
            </p:pic>
            <p:sp>
              <p:nvSpPr>
                <p:cNvPr id="2" name="ZoneTexte 1">
                  <a:extLst>
                    <a:ext uri="{FF2B5EF4-FFF2-40B4-BE49-F238E27FC236}">
                      <a16:creationId xmlns:a16="http://schemas.microsoft.com/office/drawing/2014/main" id="{B5E8C7F0-F590-418E-99B4-7D2B8A14140D}"/>
                    </a:ext>
                  </a:extLst>
                </p:cNvPr>
                <p:cNvSpPr txBox="1"/>
                <p:nvPr/>
              </p:nvSpPr>
              <p:spPr>
                <a:xfrm>
                  <a:off x="3209267" y="5777345"/>
                  <a:ext cx="5341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DIN</a:t>
                  </a:r>
                </a:p>
              </p:txBody>
            </p:sp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68444210-2E40-DC5C-EF31-A3C09B47F3E5}"/>
                    </a:ext>
                  </a:extLst>
                </p:cNvPr>
                <p:cNvSpPr txBox="1"/>
                <p:nvPr/>
              </p:nvSpPr>
              <p:spPr>
                <a:xfrm>
                  <a:off x="4088702" y="6265095"/>
                  <a:ext cx="89800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1,5 mm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1252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AC9684-FCBD-7A2E-55CB-9296ECCEAFF2}"/>
              </a:ext>
            </a:extLst>
          </p:cNvPr>
          <p:cNvSpPr txBox="1"/>
          <p:nvPr/>
        </p:nvSpPr>
        <p:spPr>
          <a:xfrm>
            <a:off x="96819" y="1153572"/>
            <a:ext cx="3915783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Stimulation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9E7273-4CC2-82DB-0674-557197818B78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 b="1">
                <a:solidFill>
                  <a:srgbClr val="FF0000"/>
                </a:solidFill>
              </a:rPr>
              <a:t>Et si, je faisais varier la durée de stimulation ?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1 seul point de stimulation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Mesurer la chronaxie et la rhéobase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63833DD-D90A-C0D0-4893-B17214068CD8}"/>
              </a:ext>
            </a:extLst>
          </p:cNvPr>
          <p:cNvGrpSpPr/>
          <p:nvPr/>
        </p:nvGrpSpPr>
        <p:grpSpPr>
          <a:xfrm>
            <a:off x="1432629" y="1557901"/>
            <a:ext cx="559397" cy="584775"/>
            <a:chOff x="5314278" y="219945"/>
            <a:chExt cx="559397" cy="58477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556B9DD-A372-E607-9A7F-AD6B413D6277}"/>
                </a:ext>
              </a:extLst>
            </p:cNvPr>
            <p:cNvSpPr/>
            <p:nvPr/>
          </p:nvSpPr>
          <p:spPr>
            <a:xfrm>
              <a:off x="5314278" y="247426"/>
              <a:ext cx="559397" cy="53788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7563DC8-9CB8-CB94-2C16-6569E5FC92CA}"/>
                </a:ext>
              </a:extLst>
            </p:cNvPr>
            <p:cNvSpPr txBox="1"/>
            <p:nvPr/>
          </p:nvSpPr>
          <p:spPr>
            <a:xfrm>
              <a:off x="5397448" y="21994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>
                  <a:solidFill>
                    <a:schemeClr val="bg1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738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1309520-8A42-698D-BFD8-D9D6C0A3F67A}"/>
              </a:ext>
            </a:extLst>
          </p:cNvPr>
          <p:cNvSpPr txBox="1"/>
          <p:nvPr/>
        </p:nvSpPr>
        <p:spPr>
          <a:xfrm>
            <a:off x="-725637" y="177270"/>
            <a:ext cx="8417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Mesurer la chronaxie nerveuse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2D0EF2-5126-C49C-11BC-CB8E2B5FC106}"/>
              </a:ext>
            </a:extLst>
          </p:cNvPr>
          <p:cNvSpPr txBox="1"/>
          <p:nvPr/>
        </p:nvSpPr>
        <p:spPr>
          <a:xfrm>
            <a:off x="1171121" y="665479"/>
            <a:ext cx="4151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Faire varier la durée de la stimulation</a:t>
            </a: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AA11A8EA-98D5-5765-56C8-D10CD15379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859544"/>
              </p:ext>
            </p:extLst>
          </p:nvPr>
        </p:nvGraphicFramePr>
        <p:xfrm>
          <a:off x="1750645" y="1685265"/>
          <a:ext cx="35115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FDCCC317-B873-8E47-F2D4-6B11E625F6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7663204"/>
              </p:ext>
            </p:extLst>
          </p:nvPr>
        </p:nvGraphicFramePr>
        <p:xfrm>
          <a:off x="6221887" y="1685265"/>
          <a:ext cx="342074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Ellipse 16">
            <a:extLst>
              <a:ext uri="{FF2B5EF4-FFF2-40B4-BE49-F238E27FC236}">
                <a16:creationId xmlns:a16="http://schemas.microsoft.com/office/drawing/2014/main" id="{E75B87CD-1369-062C-C67D-2E75591C2AE5}"/>
              </a:ext>
            </a:extLst>
          </p:cNvPr>
          <p:cNvSpPr/>
          <p:nvPr/>
        </p:nvSpPr>
        <p:spPr>
          <a:xfrm>
            <a:off x="7438077" y="3266790"/>
            <a:ext cx="121298" cy="1212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E4854B0-F656-1FF1-976C-AE2A9957D96A}"/>
              </a:ext>
            </a:extLst>
          </p:cNvPr>
          <p:cNvSpPr/>
          <p:nvPr/>
        </p:nvSpPr>
        <p:spPr>
          <a:xfrm>
            <a:off x="7878445" y="2837354"/>
            <a:ext cx="121298" cy="1212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14677EE-7AEE-F9F4-AE76-17FE1783C2FC}"/>
              </a:ext>
            </a:extLst>
          </p:cNvPr>
          <p:cNvSpPr/>
          <p:nvPr/>
        </p:nvSpPr>
        <p:spPr>
          <a:xfrm>
            <a:off x="8197559" y="2519042"/>
            <a:ext cx="121298" cy="1212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D3091A4-6FF5-3EB6-1BB6-011980F21E26}"/>
              </a:ext>
            </a:extLst>
          </p:cNvPr>
          <p:cNvSpPr/>
          <p:nvPr/>
        </p:nvSpPr>
        <p:spPr>
          <a:xfrm>
            <a:off x="8631313" y="2096386"/>
            <a:ext cx="121298" cy="1212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FAA51BD-ADA4-2B33-A6CE-D76F71C11719}"/>
              </a:ext>
            </a:extLst>
          </p:cNvPr>
          <p:cNvSpPr txBox="1"/>
          <p:nvPr/>
        </p:nvSpPr>
        <p:spPr>
          <a:xfrm>
            <a:off x="1919292" y="4181894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F5FFFE9-E579-8FF2-F536-0C3158F935A7}"/>
              </a:ext>
            </a:extLst>
          </p:cNvPr>
          <p:cNvSpPr txBox="1"/>
          <p:nvPr/>
        </p:nvSpPr>
        <p:spPr>
          <a:xfrm>
            <a:off x="1750645" y="3978004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z="1400" dirty="0"/>
              <a:t>0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0D020FA-92AB-22A7-CAD9-10C1741C65B3}"/>
              </a:ext>
            </a:extLst>
          </p:cNvPr>
          <p:cNvSpPr txBox="1"/>
          <p:nvPr/>
        </p:nvSpPr>
        <p:spPr>
          <a:xfrm>
            <a:off x="2934657" y="4181894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450BFAA-A487-50F8-4832-FBD640CBEB95}"/>
              </a:ext>
            </a:extLst>
          </p:cNvPr>
          <p:cNvSpPr txBox="1"/>
          <p:nvPr/>
        </p:nvSpPr>
        <p:spPr>
          <a:xfrm>
            <a:off x="3943262" y="4181894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BF8974C-0639-D1BE-1D00-B02186454806}"/>
              </a:ext>
            </a:extLst>
          </p:cNvPr>
          <p:cNvSpPr txBox="1"/>
          <p:nvPr/>
        </p:nvSpPr>
        <p:spPr>
          <a:xfrm>
            <a:off x="4955322" y="4181894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3FBE679-04E3-8E2C-4D65-C293D7F7A768}"/>
              </a:ext>
            </a:extLst>
          </p:cNvPr>
          <p:cNvSpPr txBox="1"/>
          <p:nvPr/>
        </p:nvSpPr>
        <p:spPr>
          <a:xfrm>
            <a:off x="6221887" y="4181894"/>
            <a:ext cx="4667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-0.5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B6B7411-3A0A-0AAE-D973-0F5F541600BF}"/>
              </a:ext>
            </a:extLst>
          </p:cNvPr>
          <p:cNvSpPr txBox="1"/>
          <p:nvPr/>
        </p:nvSpPr>
        <p:spPr>
          <a:xfrm>
            <a:off x="7056106" y="4181894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0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0C88BAB-EE2A-71ED-4798-75D8D6F76B64}"/>
              </a:ext>
            </a:extLst>
          </p:cNvPr>
          <p:cNvSpPr txBox="1"/>
          <p:nvPr/>
        </p:nvSpPr>
        <p:spPr>
          <a:xfrm>
            <a:off x="6893294" y="3978004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0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9F65925-9EC0-BB44-BEAD-1281A46EF454}"/>
              </a:ext>
            </a:extLst>
          </p:cNvPr>
          <p:cNvSpPr txBox="1"/>
          <p:nvPr/>
        </p:nvSpPr>
        <p:spPr>
          <a:xfrm>
            <a:off x="7735877" y="4181894"/>
            <a:ext cx="41229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0.5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01A1AE2-D248-7F90-A4A1-4DAB382F0285}"/>
              </a:ext>
            </a:extLst>
          </p:cNvPr>
          <p:cNvSpPr txBox="1"/>
          <p:nvPr/>
        </p:nvSpPr>
        <p:spPr>
          <a:xfrm>
            <a:off x="8551902" y="4181894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522C9A7-7F3D-71F5-7BC4-63E12BC4CEB4}"/>
              </a:ext>
            </a:extLst>
          </p:cNvPr>
          <p:cNvSpPr txBox="1"/>
          <p:nvPr/>
        </p:nvSpPr>
        <p:spPr>
          <a:xfrm>
            <a:off x="9220243" y="4181894"/>
            <a:ext cx="41229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1.5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172A7FD-3D2A-5EBD-099F-5AECBE575F67}"/>
              </a:ext>
            </a:extLst>
          </p:cNvPr>
          <p:cNvSpPr txBox="1"/>
          <p:nvPr/>
        </p:nvSpPr>
        <p:spPr>
          <a:xfrm>
            <a:off x="6893294" y="3216031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EDF70B6-C81A-1234-B1D6-B1BD56C68A70}"/>
              </a:ext>
            </a:extLst>
          </p:cNvPr>
          <p:cNvSpPr txBox="1"/>
          <p:nvPr/>
        </p:nvSpPr>
        <p:spPr>
          <a:xfrm>
            <a:off x="6892553" y="2439690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7336AE9-F52F-1968-21CA-49665E96C0E9}"/>
              </a:ext>
            </a:extLst>
          </p:cNvPr>
          <p:cNvSpPr txBox="1"/>
          <p:nvPr/>
        </p:nvSpPr>
        <p:spPr>
          <a:xfrm>
            <a:off x="6892553" y="1684561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6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07A6A31-E34D-7C57-7A9C-36D9BD8A45D6}"/>
              </a:ext>
            </a:extLst>
          </p:cNvPr>
          <p:cNvSpPr txBox="1"/>
          <p:nvPr/>
        </p:nvSpPr>
        <p:spPr>
          <a:xfrm>
            <a:off x="1750645" y="3407518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z="1400" dirty="0"/>
              <a:t>4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D649CEC-FF68-BCE7-CE6A-CD040C0F55CA}"/>
              </a:ext>
            </a:extLst>
          </p:cNvPr>
          <p:cNvSpPr txBox="1"/>
          <p:nvPr/>
        </p:nvSpPr>
        <p:spPr>
          <a:xfrm>
            <a:off x="1750645" y="2825330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z="1400" dirty="0"/>
              <a:t>8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3F542A7-F139-C7AD-19D1-DC881D0C1566}"/>
              </a:ext>
            </a:extLst>
          </p:cNvPr>
          <p:cNvSpPr txBox="1"/>
          <p:nvPr/>
        </p:nvSpPr>
        <p:spPr>
          <a:xfrm>
            <a:off x="1659275" y="2247968"/>
            <a:ext cx="36740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z="1400" dirty="0"/>
              <a:t>12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82C29AF-0FF9-75CC-4C4A-777891EA96F9}"/>
              </a:ext>
            </a:extLst>
          </p:cNvPr>
          <p:cNvSpPr txBox="1"/>
          <p:nvPr/>
        </p:nvSpPr>
        <p:spPr>
          <a:xfrm>
            <a:off x="1659275" y="1691606"/>
            <a:ext cx="36740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z="1400" dirty="0"/>
              <a:t>16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D8FF7BF-DA16-70D1-91A0-24898988ED72}"/>
              </a:ext>
            </a:extLst>
          </p:cNvPr>
          <p:cNvSpPr txBox="1"/>
          <p:nvPr/>
        </p:nvSpPr>
        <p:spPr>
          <a:xfrm>
            <a:off x="4424100" y="4428464"/>
            <a:ext cx="3978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ms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B474513-3FC0-EE7C-B9BB-E43EA58745B5}"/>
              </a:ext>
            </a:extLst>
          </p:cNvPr>
          <p:cNvSpPr txBox="1"/>
          <p:nvPr/>
        </p:nvSpPr>
        <p:spPr>
          <a:xfrm>
            <a:off x="2832277" y="4722202"/>
            <a:ext cx="193072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Durée de stimulation (</a:t>
            </a:r>
            <a:r>
              <a:rPr lang="fr-FR" sz="1400" dirty="0" err="1"/>
              <a:t>t</a:t>
            </a:r>
            <a:r>
              <a:rPr lang="fr-FR" sz="1400" dirty="0"/>
              <a:t>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5F1F575-B5CB-ABE2-EACB-A9339C5DF624}"/>
              </a:ext>
            </a:extLst>
          </p:cNvPr>
          <p:cNvSpPr txBox="1"/>
          <p:nvPr/>
        </p:nvSpPr>
        <p:spPr>
          <a:xfrm>
            <a:off x="7554963" y="4718270"/>
            <a:ext cx="193072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Durée de stimulation (</a:t>
            </a:r>
            <a:r>
              <a:rPr lang="fr-FR" sz="1400" dirty="0" err="1"/>
              <a:t>t</a:t>
            </a:r>
            <a:r>
              <a:rPr lang="fr-FR" sz="1400" dirty="0"/>
              <a:t>)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BEAEBFE-D02C-4239-2D0F-918CFDEB48B8}"/>
              </a:ext>
            </a:extLst>
          </p:cNvPr>
          <p:cNvSpPr txBox="1"/>
          <p:nvPr/>
        </p:nvSpPr>
        <p:spPr>
          <a:xfrm>
            <a:off x="8905247" y="4428465"/>
            <a:ext cx="3978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ms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751B2FA-8B74-77E6-8E37-64AF4598F6C5}"/>
              </a:ext>
            </a:extLst>
          </p:cNvPr>
          <p:cNvSpPr/>
          <p:nvPr/>
        </p:nvSpPr>
        <p:spPr>
          <a:xfrm>
            <a:off x="8321763" y="3133107"/>
            <a:ext cx="360948" cy="23581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D3A958AB-3468-D23D-5942-157E1808A856}"/>
              </a:ext>
            </a:extLst>
          </p:cNvPr>
          <p:cNvCxnSpPr/>
          <p:nvPr/>
        </p:nvCxnSpPr>
        <p:spPr>
          <a:xfrm>
            <a:off x="8502237" y="3407518"/>
            <a:ext cx="0" cy="307777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68A5804E-3D0E-D37C-7489-6ECCABF9903C}"/>
              </a:ext>
            </a:extLst>
          </p:cNvPr>
          <p:cNvSpPr txBox="1"/>
          <p:nvPr/>
        </p:nvSpPr>
        <p:spPr>
          <a:xfrm>
            <a:off x="8056623" y="3662607"/>
            <a:ext cx="914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Rhéobase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08593983-9BB9-257F-93B7-D5E9C6C9EE7B}"/>
              </a:ext>
            </a:extLst>
          </p:cNvPr>
          <p:cNvCxnSpPr/>
          <p:nvPr/>
        </p:nvCxnSpPr>
        <p:spPr>
          <a:xfrm>
            <a:off x="2485354" y="4216570"/>
            <a:ext cx="0" cy="307777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4F12A40E-EA57-D3D5-B813-A03834F95D8E}"/>
              </a:ext>
            </a:extLst>
          </p:cNvPr>
          <p:cNvSpPr txBox="1"/>
          <p:nvPr/>
        </p:nvSpPr>
        <p:spPr>
          <a:xfrm>
            <a:off x="1992358" y="4471659"/>
            <a:ext cx="9693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Chronaxie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D541065-B6B7-F5FA-892B-0B3126BDAA98}"/>
              </a:ext>
            </a:extLst>
          </p:cNvPr>
          <p:cNvSpPr txBox="1"/>
          <p:nvPr/>
        </p:nvSpPr>
        <p:spPr>
          <a:xfrm rot="16200000">
            <a:off x="867199" y="2596713"/>
            <a:ext cx="12227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Intensité (mA)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20640C4-A2EA-13D2-0E68-09E9CE35E9E3}"/>
              </a:ext>
            </a:extLst>
          </p:cNvPr>
          <p:cNvSpPr txBox="1"/>
          <p:nvPr/>
        </p:nvSpPr>
        <p:spPr>
          <a:xfrm rot="16200000">
            <a:off x="5530235" y="2795452"/>
            <a:ext cx="94057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Charge (C)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9C7B445C-A8BA-53B7-A8AE-CA874E81F0B1}"/>
              </a:ext>
            </a:extLst>
          </p:cNvPr>
          <p:cNvCxnSpPr/>
          <p:nvPr/>
        </p:nvCxnSpPr>
        <p:spPr>
          <a:xfrm flipH="1">
            <a:off x="2057311" y="3659106"/>
            <a:ext cx="303603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93F305B5-73A5-BB03-2D9E-FDC81ABF6D60}"/>
              </a:ext>
            </a:extLst>
          </p:cNvPr>
          <p:cNvSpPr txBox="1"/>
          <p:nvPr/>
        </p:nvSpPr>
        <p:spPr>
          <a:xfrm>
            <a:off x="862132" y="3485562"/>
            <a:ext cx="11894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Rhéobase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3E035CAB-9896-59D0-D583-B269D78D7E97}"/>
              </a:ext>
            </a:extLst>
          </p:cNvPr>
          <p:cNvCxnSpPr>
            <a:cxnSpLocks/>
          </p:cNvCxnSpPr>
          <p:nvPr/>
        </p:nvCxnSpPr>
        <p:spPr>
          <a:xfrm flipH="1">
            <a:off x="1714554" y="3661174"/>
            <a:ext cx="280440" cy="0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179EC919-D07D-CA3C-882D-96EF93EC3A93}"/>
              </a:ext>
            </a:extLst>
          </p:cNvPr>
          <p:cNvCxnSpPr>
            <a:cxnSpLocks/>
          </p:cNvCxnSpPr>
          <p:nvPr/>
        </p:nvCxnSpPr>
        <p:spPr>
          <a:xfrm>
            <a:off x="2478135" y="3100810"/>
            <a:ext cx="0" cy="1045368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4373F205-7E8C-5441-0EB8-D71BD2B22D5B}"/>
              </a:ext>
            </a:extLst>
          </p:cNvPr>
          <p:cNvCxnSpPr/>
          <p:nvPr/>
        </p:nvCxnSpPr>
        <p:spPr>
          <a:xfrm>
            <a:off x="6695601" y="4219044"/>
            <a:ext cx="0" cy="307777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F9151480-677D-4B77-C490-A9537C91430A}"/>
              </a:ext>
            </a:extLst>
          </p:cNvPr>
          <p:cNvSpPr txBox="1"/>
          <p:nvPr/>
        </p:nvSpPr>
        <p:spPr>
          <a:xfrm>
            <a:off x="6264157" y="4524449"/>
            <a:ext cx="9693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Chronaxie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E390EC9-E8D4-765A-F442-F2151F5F3755}"/>
              </a:ext>
            </a:extLst>
          </p:cNvPr>
          <p:cNvSpPr txBox="1"/>
          <p:nvPr/>
        </p:nvSpPr>
        <p:spPr>
          <a:xfrm>
            <a:off x="5624459" y="1684561"/>
            <a:ext cx="752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Q = It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1F1116DF-9337-FF17-7612-D6F7DFBC5B30}"/>
              </a:ext>
            </a:extLst>
          </p:cNvPr>
          <p:cNvSpPr txBox="1"/>
          <p:nvPr/>
        </p:nvSpPr>
        <p:spPr>
          <a:xfrm>
            <a:off x="1338359" y="1696276"/>
            <a:ext cx="248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I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DAAA559-D2B0-970D-0DDD-4D67591EF98E}"/>
              </a:ext>
            </a:extLst>
          </p:cNvPr>
          <p:cNvSpPr txBox="1"/>
          <p:nvPr/>
        </p:nvSpPr>
        <p:spPr>
          <a:xfrm>
            <a:off x="5448013" y="5318713"/>
            <a:ext cx="67521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/>
              <a:t>Fixer un seuil d’amplitude du PAGM (ex. 2 mV)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/>
              <a:t>Tester 4 durées de stimulation : 1,0 ; 0,7 ; 0,5 et 0,2 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/>
              <a:t>déterminer la charge (It) nécessaire pour atteindre le seuil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/>
              <a:t>Feuille Excel et établir la droite passant par les 4 points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BE902594-BEA4-F145-3386-20AF7108419B}"/>
              </a:ext>
            </a:extLst>
          </p:cNvPr>
          <p:cNvSpPr txBox="1"/>
          <p:nvPr/>
        </p:nvSpPr>
        <p:spPr>
          <a:xfrm>
            <a:off x="6616269" y="367832"/>
            <a:ext cx="4886190" cy="92333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fr-BE" sz="1800" dirty="0">
                <a:effectLst/>
                <a:latin typeface="Calibri" panose="020F0502020204030204" pitchFamily="34" charset="0"/>
              </a:rPr>
              <a:t>La </a:t>
            </a:r>
            <a:r>
              <a:rPr lang="fr-BE" sz="1800" b="1" dirty="0">
                <a:effectLst/>
                <a:latin typeface="Calibri" panose="020F0502020204030204" pitchFamily="34" charset="0"/>
              </a:rPr>
              <a:t>rhéobase</a:t>
            </a:r>
            <a:r>
              <a:rPr lang="fr-BE" sz="1800" dirty="0">
                <a:effectLst/>
                <a:latin typeface="Calibri" panose="020F0502020204030204" pitchFamily="34" charset="0"/>
              </a:rPr>
              <a:t> </a:t>
            </a:r>
            <a:r>
              <a:rPr lang="fr-BE" dirty="0">
                <a:latin typeface="Calibri" panose="020F0502020204030204" pitchFamily="34" charset="0"/>
              </a:rPr>
              <a:t>é</a:t>
            </a:r>
            <a:r>
              <a:rPr lang="fr-BE" sz="1800" dirty="0">
                <a:effectLst/>
                <a:latin typeface="Calibri" panose="020F0502020204030204" pitchFamily="34" charset="0"/>
              </a:rPr>
              <a:t>tant l’intensit</a:t>
            </a:r>
            <a:r>
              <a:rPr lang="fr-BE" dirty="0">
                <a:latin typeface="Calibri" panose="020F0502020204030204" pitchFamily="34" charset="0"/>
              </a:rPr>
              <a:t>é</a:t>
            </a:r>
            <a:r>
              <a:rPr lang="fr-BE" sz="1800" dirty="0">
                <a:effectLst/>
                <a:latin typeface="Calibri" panose="020F0502020204030204" pitchFamily="34" charset="0"/>
              </a:rPr>
              <a:t> minimale de courant </a:t>
            </a:r>
            <a:br>
              <a:rPr lang="fr-BE" sz="1800" dirty="0">
                <a:effectLst/>
                <a:latin typeface="Calibri" panose="020F0502020204030204" pitchFamily="34" charset="0"/>
              </a:rPr>
            </a:br>
            <a:r>
              <a:rPr lang="fr-BE" sz="1800" dirty="0">
                <a:effectLst/>
                <a:latin typeface="Calibri" panose="020F0502020204030204" pitchFamily="34" charset="0"/>
              </a:rPr>
              <a:t>permettant de stimuler la fibre nerveuse lorsque </a:t>
            </a:r>
            <a:br>
              <a:rPr lang="fr-BE" sz="1800" dirty="0">
                <a:effectLst/>
                <a:latin typeface="Calibri" panose="020F0502020204030204" pitchFamily="34" charset="0"/>
              </a:rPr>
            </a:br>
            <a:r>
              <a:rPr lang="fr-BE" sz="1800" dirty="0">
                <a:effectLst/>
                <a:latin typeface="Calibri" panose="020F0502020204030204" pitchFamily="34" charset="0"/>
              </a:rPr>
              <a:t>la durée du stimulus est infinie. </a:t>
            </a:r>
            <a:endParaRPr lang="fr-BE" dirty="0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419815A5-0D4C-052A-79CD-C0E640FDA860}"/>
              </a:ext>
            </a:extLst>
          </p:cNvPr>
          <p:cNvSpPr txBox="1"/>
          <p:nvPr/>
        </p:nvSpPr>
        <p:spPr>
          <a:xfrm>
            <a:off x="207151" y="5380269"/>
            <a:ext cx="4886190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fr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La </a:t>
            </a:r>
            <a:r>
              <a:rPr lang="fr-BE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chronaxie</a:t>
            </a:r>
            <a:r>
              <a:rPr lang="fr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correspond à la durée du stimulus juste nécessaire pour stimuler la fibre nerveuse lorsque l’intensit</a:t>
            </a:r>
            <a:r>
              <a:rPr lang="fr-BE" dirty="0">
                <a:solidFill>
                  <a:schemeClr val="bg1"/>
                </a:solidFill>
                <a:latin typeface="Calibri" panose="020F0502020204030204" pitchFamily="34" charset="0"/>
              </a:rPr>
              <a:t>é</a:t>
            </a:r>
            <a:r>
              <a:rPr lang="fr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de courant est </a:t>
            </a:r>
            <a:r>
              <a:rPr lang="fr-BE" dirty="0">
                <a:solidFill>
                  <a:schemeClr val="bg1"/>
                </a:solidFill>
                <a:latin typeface="Calibri" panose="020F0502020204030204" pitchFamily="34" charset="0"/>
              </a:rPr>
              <a:t>é</a:t>
            </a:r>
            <a:r>
              <a:rPr lang="fr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gale à 2 fois la valeur de la rhéobase . 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14B35C21-9DAD-27ED-7933-CE6ED2EFEE42}"/>
              </a:ext>
            </a:extLst>
          </p:cNvPr>
          <p:cNvSpPr txBox="1"/>
          <p:nvPr/>
        </p:nvSpPr>
        <p:spPr>
          <a:xfrm>
            <a:off x="9733735" y="3066350"/>
            <a:ext cx="2367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1,326 / 3,79 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= chronaxie = 0,350 ms</a:t>
            </a:r>
          </a:p>
        </p:txBody>
      </p:sp>
    </p:spTree>
    <p:extLst>
      <p:ext uri="{BB962C8B-B14F-4D97-AF65-F5344CB8AC3E}">
        <p14:creationId xmlns:p14="http://schemas.microsoft.com/office/powerpoint/2010/main" val="3340512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6A43E0E-F28F-A143-5C49-59E3429296A4}"/>
              </a:ext>
            </a:extLst>
          </p:cNvPr>
          <p:cNvSpPr txBox="1"/>
          <p:nvPr/>
        </p:nvSpPr>
        <p:spPr>
          <a:xfrm>
            <a:off x="4206700" y="290286"/>
            <a:ext cx="3778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SLA </a:t>
            </a:r>
            <a:r>
              <a:rPr lang="fr-FR" sz="4000" b="1" i="1" dirty="0">
                <a:solidFill>
                  <a:schemeClr val="bg1"/>
                </a:solidFill>
              </a:rPr>
              <a:t>versus</a:t>
            </a:r>
            <a:r>
              <a:rPr lang="fr-FR" sz="4000" b="1" dirty="0">
                <a:solidFill>
                  <a:schemeClr val="bg1"/>
                </a:solidFill>
              </a:rPr>
              <a:t> MMN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367E08-130B-BC50-1B36-C877ECFAB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971" y="1856014"/>
            <a:ext cx="4724400" cy="3987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AF6BF7A-9AFB-D883-F9BC-3057E8086817}"/>
              </a:ext>
            </a:extLst>
          </p:cNvPr>
          <p:cNvSpPr txBox="1"/>
          <p:nvPr/>
        </p:nvSpPr>
        <p:spPr>
          <a:xfrm>
            <a:off x="10058400" y="6023428"/>
            <a:ext cx="173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Kanai </a:t>
            </a:r>
            <a:r>
              <a:rPr lang="fr-FR" i="1" dirty="0">
                <a:solidFill>
                  <a:schemeClr val="bg1"/>
                </a:solidFill>
              </a:rPr>
              <a:t>et al</a:t>
            </a:r>
            <a:r>
              <a:rPr lang="fr-FR" dirty="0">
                <a:solidFill>
                  <a:schemeClr val="bg1"/>
                </a:solidFill>
              </a:rPr>
              <a:t>, 2012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2471E61-C8B7-2D84-6F6F-4C336E8C7313}"/>
              </a:ext>
            </a:extLst>
          </p:cNvPr>
          <p:cNvSpPr txBox="1"/>
          <p:nvPr/>
        </p:nvSpPr>
        <p:spPr>
          <a:xfrm>
            <a:off x="366486" y="2180717"/>
            <a:ext cx="5396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SLA : chronaxie normale ou </a:t>
            </a:r>
            <a:r>
              <a:rPr lang="fr-FR" sz="2400" b="1" dirty="0">
                <a:solidFill>
                  <a:srgbClr val="FFFF00"/>
                </a:solidFill>
              </a:rPr>
              <a:t>augmentée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MMN : chronaxie normale ou </a:t>
            </a:r>
            <a:r>
              <a:rPr lang="fr-FR" sz="2400" b="1" dirty="0">
                <a:solidFill>
                  <a:srgbClr val="FFFF00"/>
                </a:solidFill>
              </a:rPr>
              <a:t>diminuée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BC3D1D-4E1A-F137-56C1-466E7CBEB56F}"/>
              </a:ext>
            </a:extLst>
          </p:cNvPr>
          <p:cNvSpPr txBox="1"/>
          <p:nvPr/>
        </p:nvSpPr>
        <p:spPr>
          <a:xfrm>
            <a:off x="366485" y="3778760"/>
            <a:ext cx="5610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SLA : rhéobase </a:t>
            </a:r>
            <a:r>
              <a:rPr lang="fr-FR" sz="2400" b="1" dirty="0">
                <a:solidFill>
                  <a:srgbClr val="FFFF00"/>
                </a:solidFill>
              </a:rPr>
              <a:t>normale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MMN : rhéobase normale ou </a:t>
            </a:r>
            <a:r>
              <a:rPr lang="fr-FR" sz="2400" b="1" dirty="0">
                <a:solidFill>
                  <a:srgbClr val="FFFF00"/>
                </a:solidFill>
              </a:rPr>
              <a:t>augmentée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94112-0D95-10DE-816C-C91B017573E4}"/>
              </a:ext>
            </a:extLst>
          </p:cNvPr>
          <p:cNvSpPr/>
          <p:nvPr/>
        </p:nvSpPr>
        <p:spPr>
          <a:xfrm>
            <a:off x="6955971" y="1856014"/>
            <a:ext cx="446315" cy="324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448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AC9684-FCBD-7A2E-55CB-9296ECCEAFF2}"/>
              </a:ext>
            </a:extLst>
          </p:cNvPr>
          <p:cNvSpPr txBox="1"/>
          <p:nvPr/>
        </p:nvSpPr>
        <p:spPr>
          <a:xfrm>
            <a:off x="96819" y="1153572"/>
            <a:ext cx="3915783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Stimulation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9E7273-4CC2-82DB-0674-557197818B78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 b="1">
                <a:solidFill>
                  <a:srgbClr val="FF0000"/>
                </a:solidFill>
              </a:rPr>
              <a:t>Et si, je m’intéressais à l’intensité ?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1 seul point de stimulation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Mesurer l’excitabilité nerveuse : iMAX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63833DD-D90A-C0D0-4893-B17214068CD8}"/>
              </a:ext>
            </a:extLst>
          </p:cNvPr>
          <p:cNvGrpSpPr/>
          <p:nvPr/>
        </p:nvGrpSpPr>
        <p:grpSpPr>
          <a:xfrm>
            <a:off x="1432629" y="1557901"/>
            <a:ext cx="559397" cy="584775"/>
            <a:chOff x="5314278" y="219945"/>
            <a:chExt cx="559397" cy="58477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556B9DD-A372-E607-9A7F-AD6B413D6277}"/>
                </a:ext>
              </a:extLst>
            </p:cNvPr>
            <p:cNvSpPr/>
            <p:nvPr/>
          </p:nvSpPr>
          <p:spPr>
            <a:xfrm>
              <a:off x="5314278" y="247426"/>
              <a:ext cx="559397" cy="53788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7563DC8-9CB8-CB94-2C16-6569E5FC92CA}"/>
                </a:ext>
              </a:extLst>
            </p:cNvPr>
            <p:cNvSpPr txBox="1"/>
            <p:nvPr/>
          </p:nvSpPr>
          <p:spPr>
            <a:xfrm>
              <a:off x="5397448" y="21994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>
                  <a:solidFill>
                    <a:schemeClr val="bg1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568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2EF953F-C2BC-D0DE-DB49-03D683BB98D7}"/>
              </a:ext>
            </a:extLst>
          </p:cNvPr>
          <p:cNvSpPr txBox="1"/>
          <p:nvPr/>
        </p:nvSpPr>
        <p:spPr>
          <a:xfrm>
            <a:off x="1531517" y="215153"/>
            <a:ext cx="99200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/>
              <a:t>10 raisons de pratiquer l’EN(M)G </a:t>
            </a:r>
          </a:p>
          <a:p>
            <a:pPr algn="ctr"/>
            <a:r>
              <a:rPr lang="fr-FR" sz="5400" dirty="0"/>
              <a:t>hors-piste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B384B3-5724-6D17-2358-1EDE27738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243" y="2323651"/>
            <a:ext cx="3628721" cy="370277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127000" dist="56758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523D67C-575C-B5D5-2A58-9788432BB0C1}"/>
              </a:ext>
            </a:extLst>
          </p:cNvPr>
          <p:cNvSpPr txBox="1"/>
          <p:nvPr/>
        </p:nvSpPr>
        <p:spPr>
          <a:xfrm>
            <a:off x="611477" y="2657138"/>
            <a:ext cx="79701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Je déclare n’avoir</a:t>
            </a:r>
          </a:p>
          <a:p>
            <a:r>
              <a:rPr lang="fr-FR" sz="4000" dirty="0"/>
              <a:t>aucun conflit d’intérêt</a:t>
            </a:r>
          </a:p>
          <a:p>
            <a:r>
              <a:rPr lang="fr-FR" sz="4000" dirty="0"/>
              <a:t>concernant </a:t>
            </a:r>
          </a:p>
          <a:p>
            <a:r>
              <a:rPr lang="fr-FR" sz="4000" dirty="0"/>
              <a:t>cette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431078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1309520-8A42-698D-BFD8-D9D6C0A3F67A}"/>
              </a:ext>
            </a:extLst>
          </p:cNvPr>
          <p:cNvSpPr txBox="1"/>
          <p:nvPr/>
        </p:nvSpPr>
        <p:spPr>
          <a:xfrm>
            <a:off x="350131" y="191960"/>
            <a:ext cx="8417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Évaluer l’excitabilité des axones moteurs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2D0EF2-5126-C49C-11BC-CB8E2B5FC106}"/>
              </a:ext>
            </a:extLst>
          </p:cNvPr>
          <p:cNvSpPr txBox="1"/>
          <p:nvPr/>
        </p:nvSpPr>
        <p:spPr>
          <a:xfrm>
            <a:off x="1601428" y="665479"/>
            <a:ext cx="10314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iMAX : </a:t>
            </a:r>
            <a:r>
              <a:rPr lang="fr-FR" sz="2000" b="1" dirty="0"/>
              <a:t>intensité juste nécessaire pour évoquer un PAGM maximal avec une précision de 0,1 mA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F98F1EA-1ED6-AE6E-B7FB-97C83A83F1CC}"/>
              </a:ext>
            </a:extLst>
          </p:cNvPr>
          <p:cNvGrpSpPr/>
          <p:nvPr/>
        </p:nvGrpSpPr>
        <p:grpSpPr>
          <a:xfrm>
            <a:off x="194218" y="4045300"/>
            <a:ext cx="4184320" cy="2352971"/>
            <a:chOff x="121462" y="841642"/>
            <a:chExt cx="4245884" cy="258735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772FE7A-5397-672E-C322-E71052D72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462" y="841642"/>
              <a:ext cx="4245884" cy="2587358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EC0697F-6367-937F-50D1-059081646AB1}"/>
                </a:ext>
              </a:extLst>
            </p:cNvPr>
            <p:cNvSpPr txBox="1"/>
            <p:nvPr/>
          </p:nvSpPr>
          <p:spPr>
            <a:xfrm>
              <a:off x="804742" y="3092076"/>
              <a:ext cx="63350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CNRF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0EEFE7B-06A1-5AC9-E49A-F3A554C4C450}"/>
                </a:ext>
              </a:extLst>
            </p:cNvPr>
            <p:cNvSpPr txBox="1"/>
            <p:nvPr/>
          </p:nvSpPr>
          <p:spPr>
            <a:xfrm>
              <a:off x="1660501" y="3091736"/>
              <a:ext cx="773260" cy="2861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Liège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15AD498-6F3A-D34C-89F9-1984BE05C7BA}"/>
                </a:ext>
              </a:extLst>
            </p:cNvPr>
            <p:cNvSpPr txBox="1"/>
            <p:nvPr/>
          </p:nvSpPr>
          <p:spPr>
            <a:xfrm>
              <a:off x="2433761" y="3102176"/>
              <a:ext cx="8014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Marseille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CBD45-8559-FEFB-A968-C8B2990EEE91}"/>
                </a:ext>
              </a:extLst>
            </p:cNvPr>
            <p:cNvSpPr txBox="1"/>
            <p:nvPr/>
          </p:nvSpPr>
          <p:spPr>
            <a:xfrm>
              <a:off x="3470245" y="3100837"/>
              <a:ext cx="47699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Nice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2BD84423-3E53-2523-14F1-F085FE439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394" y="3872162"/>
            <a:ext cx="5758255" cy="261348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85057C2-4BA9-AB50-8F07-135D1AB2C92C}"/>
              </a:ext>
            </a:extLst>
          </p:cNvPr>
          <p:cNvSpPr txBox="1"/>
          <p:nvPr/>
        </p:nvSpPr>
        <p:spPr>
          <a:xfrm>
            <a:off x="5542505" y="3963888"/>
            <a:ext cx="15106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Seuil-Médian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18A6BF89-9D9E-C43B-FE3C-99975B5D2F53}"/>
              </a:ext>
            </a:extLst>
          </p:cNvPr>
          <p:cNvSpPr txBox="1"/>
          <p:nvPr/>
        </p:nvSpPr>
        <p:spPr>
          <a:xfrm>
            <a:off x="8093577" y="3963888"/>
            <a:ext cx="15106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iMAX-Médian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6D539502-6419-3AD2-DAD5-81590FAE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18" y="1195914"/>
            <a:ext cx="7317768" cy="261348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8643AD4D-CCE6-DB02-BBED-E606D6C6BF45}"/>
              </a:ext>
            </a:extLst>
          </p:cNvPr>
          <p:cNvSpPr/>
          <p:nvPr/>
        </p:nvSpPr>
        <p:spPr>
          <a:xfrm>
            <a:off x="194218" y="3066158"/>
            <a:ext cx="995626" cy="2939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7F454B6-A111-BFDB-A1D4-BFFFCB285D54}"/>
              </a:ext>
            </a:extLst>
          </p:cNvPr>
          <p:cNvSpPr/>
          <p:nvPr/>
        </p:nvSpPr>
        <p:spPr>
          <a:xfrm>
            <a:off x="5517958" y="3072214"/>
            <a:ext cx="284321" cy="29399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246219E-A2FC-1CE6-4522-B3C90B0FF7BA}"/>
              </a:ext>
            </a:extLst>
          </p:cNvPr>
          <p:cNvSpPr/>
          <p:nvPr/>
        </p:nvSpPr>
        <p:spPr>
          <a:xfrm>
            <a:off x="194218" y="2772167"/>
            <a:ext cx="995626" cy="29399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68C8EA1C-FC71-8EBC-CCB2-03F87C045179}"/>
              </a:ext>
            </a:extLst>
          </p:cNvPr>
          <p:cNvSpPr/>
          <p:nvPr/>
        </p:nvSpPr>
        <p:spPr>
          <a:xfrm>
            <a:off x="5517957" y="2727274"/>
            <a:ext cx="284321" cy="293991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AB12B19C-972D-A035-D7E5-B497D71D3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492" y="1732273"/>
            <a:ext cx="5442704" cy="1944822"/>
          </a:xfrm>
          <a:prstGeom prst="rect">
            <a:avLst/>
          </a:prstGeom>
        </p:spPr>
      </p:pic>
      <p:sp>
        <p:nvSpPr>
          <p:cNvPr id="71" name="ZoneTexte 70">
            <a:extLst>
              <a:ext uri="{FF2B5EF4-FFF2-40B4-BE49-F238E27FC236}">
                <a16:creationId xmlns:a16="http://schemas.microsoft.com/office/drawing/2014/main" id="{2084D26C-954B-BFED-F673-2D83B22999C4}"/>
              </a:ext>
            </a:extLst>
          </p:cNvPr>
          <p:cNvSpPr txBox="1"/>
          <p:nvPr/>
        </p:nvSpPr>
        <p:spPr>
          <a:xfrm>
            <a:off x="8580216" y="1128348"/>
            <a:ext cx="15766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+ Seuil et </a:t>
            </a:r>
            <a:r>
              <a:rPr lang="fr-FR" sz="2000" b="1" dirty="0" err="1">
                <a:solidFill>
                  <a:srgbClr val="FF0000"/>
                </a:solidFill>
              </a:rPr>
              <a:t>iUP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72902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AC9684-FCBD-7A2E-55CB-9296ECCEAFF2}"/>
              </a:ext>
            </a:extLst>
          </p:cNvPr>
          <p:cNvSpPr txBox="1"/>
          <p:nvPr/>
        </p:nvSpPr>
        <p:spPr>
          <a:xfrm>
            <a:off x="96819" y="1153572"/>
            <a:ext cx="3915783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Stimulation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9E7273-4CC2-82DB-0674-557197818B78}"/>
              </a:ext>
            </a:extLst>
          </p:cNvPr>
          <p:cNvSpPr txBox="1"/>
          <p:nvPr/>
        </p:nvSpPr>
        <p:spPr>
          <a:xfrm>
            <a:off x="4447308" y="591344"/>
            <a:ext cx="7364588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 b="1">
                <a:solidFill>
                  <a:srgbClr val="FF0000"/>
                </a:solidFill>
              </a:rPr>
              <a:t>Et si, je stimulais 2 fois avec un intervalle de 10 ms ?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1 seul point de stimulation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Distinguer RAM et DDI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63833DD-D90A-C0D0-4893-B17214068CD8}"/>
              </a:ext>
            </a:extLst>
          </p:cNvPr>
          <p:cNvGrpSpPr/>
          <p:nvPr/>
        </p:nvGrpSpPr>
        <p:grpSpPr>
          <a:xfrm>
            <a:off x="1432629" y="1557901"/>
            <a:ext cx="559397" cy="584775"/>
            <a:chOff x="5314278" y="219945"/>
            <a:chExt cx="559397" cy="58477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556B9DD-A372-E607-9A7F-AD6B413D6277}"/>
                </a:ext>
              </a:extLst>
            </p:cNvPr>
            <p:cNvSpPr/>
            <p:nvPr/>
          </p:nvSpPr>
          <p:spPr>
            <a:xfrm>
              <a:off x="5314278" y="247426"/>
              <a:ext cx="559397" cy="53788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7563DC8-9CB8-CB94-2C16-6569E5FC92CA}"/>
                </a:ext>
              </a:extLst>
            </p:cNvPr>
            <p:cNvSpPr txBox="1"/>
            <p:nvPr/>
          </p:nvSpPr>
          <p:spPr>
            <a:xfrm>
              <a:off x="5397448" y="21994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>
                  <a:solidFill>
                    <a:schemeClr val="bg1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36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e 42">
            <a:extLst>
              <a:ext uri="{FF2B5EF4-FFF2-40B4-BE49-F238E27FC236}">
                <a16:creationId xmlns:a16="http://schemas.microsoft.com/office/drawing/2014/main" id="{5452DAFC-3358-EF82-F1A1-F1B810396D97}"/>
              </a:ext>
            </a:extLst>
          </p:cNvPr>
          <p:cNvGrpSpPr/>
          <p:nvPr/>
        </p:nvGrpSpPr>
        <p:grpSpPr>
          <a:xfrm>
            <a:off x="725460" y="5489607"/>
            <a:ext cx="7645391" cy="642257"/>
            <a:chOff x="304800" y="1110343"/>
            <a:chExt cx="7645391" cy="642257"/>
          </a:xfrm>
        </p:grpSpPr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DA3FC56F-D97C-C1F0-A7BF-9F490494A7F6}"/>
                </a:ext>
              </a:extLst>
            </p:cNvPr>
            <p:cNvCxnSpPr/>
            <p:nvPr/>
          </p:nvCxnSpPr>
          <p:spPr>
            <a:xfrm>
              <a:off x="304800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D1503300-EA0B-2703-E3D1-40D3D3268BC6}"/>
                </a:ext>
              </a:extLst>
            </p:cNvPr>
            <p:cNvCxnSpPr/>
            <p:nvPr/>
          </p:nvCxnSpPr>
          <p:spPr>
            <a:xfrm>
              <a:off x="446314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C510AA83-3B90-AADD-71DC-233FBF25BF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8BF3213B-9D29-8C38-5AC4-9D1AF64650EA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45F60A02-71A4-BAB7-058F-C6F80F896C7C}"/>
              </a:ext>
            </a:extLst>
          </p:cNvPr>
          <p:cNvGrpSpPr/>
          <p:nvPr/>
        </p:nvGrpSpPr>
        <p:grpSpPr>
          <a:xfrm>
            <a:off x="964945" y="4731772"/>
            <a:ext cx="7405906" cy="435052"/>
            <a:chOff x="544285" y="1213945"/>
            <a:chExt cx="7405906" cy="435052"/>
          </a:xfrm>
        </p:grpSpPr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558C78FA-CF59-E224-6008-F87CA6A342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FAC8A063-A4D5-D000-4078-ABE9AD922DBD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F27BF62-F496-9C47-6854-F23C0EE8EF49}"/>
              </a:ext>
            </a:extLst>
          </p:cNvPr>
          <p:cNvGrpSpPr/>
          <p:nvPr/>
        </p:nvGrpSpPr>
        <p:grpSpPr>
          <a:xfrm>
            <a:off x="725460" y="3970896"/>
            <a:ext cx="7645391" cy="642257"/>
            <a:chOff x="304800" y="1110343"/>
            <a:chExt cx="7645391" cy="642257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9A1157CA-0731-8341-1A80-85E4ABA7475E}"/>
                </a:ext>
              </a:extLst>
            </p:cNvPr>
            <p:cNvCxnSpPr/>
            <p:nvPr/>
          </p:nvCxnSpPr>
          <p:spPr>
            <a:xfrm>
              <a:off x="304800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A6BE2E5-A0F2-113A-7AD7-E031EF8EF412}"/>
                </a:ext>
              </a:extLst>
            </p:cNvPr>
            <p:cNvCxnSpPr/>
            <p:nvPr/>
          </p:nvCxnSpPr>
          <p:spPr>
            <a:xfrm>
              <a:off x="446314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C877E528-2C70-5E4F-D901-5D1D342AC1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C3FC00A-0DA4-A8D7-A7F1-2A005510E0FA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E19BF2CC-C9D8-F1A8-232D-DB22FE4078D3}"/>
              </a:ext>
            </a:extLst>
          </p:cNvPr>
          <p:cNvGrpSpPr/>
          <p:nvPr/>
        </p:nvGrpSpPr>
        <p:grpSpPr>
          <a:xfrm>
            <a:off x="964945" y="2937287"/>
            <a:ext cx="7405906" cy="435052"/>
            <a:chOff x="544285" y="1213945"/>
            <a:chExt cx="7405906" cy="435052"/>
          </a:xfrm>
        </p:grpSpPr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50ED4D32-8FF6-4F45-CEE5-F46DD2BD59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CF2C43A6-B4A0-82B1-D3DB-C5107B5395F7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DAC90741-041D-F687-457A-C9EBFC8440F8}"/>
              </a:ext>
            </a:extLst>
          </p:cNvPr>
          <p:cNvGrpSpPr/>
          <p:nvPr/>
        </p:nvGrpSpPr>
        <p:grpSpPr>
          <a:xfrm>
            <a:off x="725460" y="2138639"/>
            <a:ext cx="7645391" cy="642257"/>
            <a:chOff x="304800" y="1110343"/>
            <a:chExt cx="7645391" cy="642257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87F05052-564E-AB79-41D7-A7516A9D2876}"/>
                </a:ext>
              </a:extLst>
            </p:cNvPr>
            <p:cNvCxnSpPr/>
            <p:nvPr/>
          </p:nvCxnSpPr>
          <p:spPr>
            <a:xfrm>
              <a:off x="304800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7B1198C-074A-FF81-F333-1B5B32AC3AA9}"/>
                </a:ext>
              </a:extLst>
            </p:cNvPr>
            <p:cNvCxnSpPr/>
            <p:nvPr/>
          </p:nvCxnSpPr>
          <p:spPr>
            <a:xfrm>
              <a:off x="446314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4AAB97D-3DF4-38C4-BD63-563FD66E56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7A4557E6-2A34-9404-7828-1C898F5CFBCB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1309520-8A42-698D-BFD8-D9D6C0A3F67A}"/>
              </a:ext>
            </a:extLst>
          </p:cNvPr>
          <p:cNvSpPr txBox="1"/>
          <p:nvPr/>
        </p:nvSpPr>
        <p:spPr>
          <a:xfrm>
            <a:off x="-881725" y="155851"/>
            <a:ext cx="8417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Distinguer RAM et DDI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2D0EF2-5126-C49C-11BC-CB8E2B5FC106}"/>
              </a:ext>
            </a:extLst>
          </p:cNvPr>
          <p:cNvSpPr txBox="1"/>
          <p:nvPr/>
        </p:nvSpPr>
        <p:spPr>
          <a:xfrm>
            <a:off x="1606460" y="567024"/>
            <a:ext cx="3758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Doubles chocs serrés (IIS = 10 ms)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CB90C8C-63B5-8651-6380-18319CDEB19A}"/>
              </a:ext>
            </a:extLst>
          </p:cNvPr>
          <p:cNvSpPr txBox="1"/>
          <p:nvPr/>
        </p:nvSpPr>
        <p:spPr>
          <a:xfrm>
            <a:off x="3190741" y="983472"/>
            <a:ext cx="5435099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chemeClr val="bg1"/>
                </a:solidFill>
                <a:latin typeface="ComicSansMS" panose="030F0702030302020204" pitchFamily="66" charset="0"/>
              </a:rPr>
              <a:t>Lorsque 2 trains se suivent sur une voie unique, le premier ne peut pas faire demi-tour sans entrer en collision avec le second </a:t>
            </a:r>
            <a:br>
              <a:rPr lang="fr-BE" b="1" dirty="0">
                <a:latin typeface="ComicSansMS" panose="030F0702030302020204" pitchFamily="66" charset="0"/>
              </a:rPr>
            </a:br>
            <a:r>
              <a:rPr lang="fr-BE" b="1" dirty="0">
                <a:latin typeface="ComicSansMS" panose="030F0702030302020204" pitchFamily="66" charset="0"/>
              </a:rPr>
              <a:t>                                                     </a:t>
            </a:r>
            <a:r>
              <a:rPr lang="fr-BE" b="1" i="1" dirty="0">
                <a:latin typeface="ComicSansMS" panose="030F0702030302020204" pitchFamily="66" charset="0"/>
              </a:rPr>
              <a:t>Pierre Soichot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705EE1-22A1-CE42-DC33-5247320B00C6}"/>
              </a:ext>
            </a:extLst>
          </p:cNvPr>
          <p:cNvSpPr txBox="1"/>
          <p:nvPr/>
        </p:nvSpPr>
        <p:spPr>
          <a:xfrm>
            <a:off x="137283" y="1571355"/>
            <a:ext cx="7847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Stimulation simple distale</a:t>
            </a:r>
            <a:endParaRPr lang="fr-FR" b="1" dirty="0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78073885-BC83-3E76-9E3C-5260F262A408}"/>
              </a:ext>
            </a:extLst>
          </p:cNvPr>
          <p:cNvSpPr/>
          <p:nvPr/>
        </p:nvSpPr>
        <p:spPr>
          <a:xfrm rot="19182194">
            <a:off x="1660519" y="2310831"/>
            <a:ext cx="304800" cy="281545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138BDC1-EDA2-E47B-2B66-A4D4DF6D1EE9}"/>
              </a:ext>
            </a:extLst>
          </p:cNvPr>
          <p:cNvCxnSpPr>
            <a:cxnSpLocks/>
          </p:cNvCxnSpPr>
          <p:nvPr/>
        </p:nvCxnSpPr>
        <p:spPr>
          <a:xfrm>
            <a:off x="2362328" y="2471008"/>
            <a:ext cx="343715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2B1C052-E695-FFD1-0489-461605869323}"/>
              </a:ext>
            </a:extLst>
          </p:cNvPr>
          <p:cNvCxnSpPr>
            <a:cxnSpLocks/>
          </p:cNvCxnSpPr>
          <p:nvPr/>
        </p:nvCxnSpPr>
        <p:spPr>
          <a:xfrm flipH="1">
            <a:off x="1008658" y="2468405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0C4E645A-13AF-E8AC-BF69-72B9E55104B9}"/>
              </a:ext>
            </a:extLst>
          </p:cNvPr>
          <p:cNvSpPr txBox="1"/>
          <p:nvPr/>
        </p:nvSpPr>
        <p:spPr>
          <a:xfrm>
            <a:off x="956144" y="1997232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8A50FC9-F223-AB2F-7138-93D7C89B9CEE}"/>
              </a:ext>
            </a:extLst>
          </p:cNvPr>
          <p:cNvSpPr txBox="1"/>
          <p:nvPr/>
        </p:nvSpPr>
        <p:spPr>
          <a:xfrm>
            <a:off x="103111" y="2212574"/>
            <a:ext cx="37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5C4429C-7E34-7C81-E8BF-6C8C96D3AA14}"/>
              </a:ext>
            </a:extLst>
          </p:cNvPr>
          <p:cNvSpPr txBox="1"/>
          <p:nvPr/>
        </p:nvSpPr>
        <p:spPr>
          <a:xfrm>
            <a:off x="103111" y="4047885"/>
            <a:ext cx="37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0B73324-070D-7B5A-021B-81CC9DF3FD92}"/>
              </a:ext>
            </a:extLst>
          </p:cNvPr>
          <p:cNvCxnSpPr>
            <a:cxnSpLocks/>
          </p:cNvCxnSpPr>
          <p:nvPr/>
        </p:nvCxnSpPr>
        <p:spPr>
          <a:xfrm>
            <a:off x="716696" y="2829387"/>
            <a:ext cx="0" cy="642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685D8F8-1E8C-4DD2-8D53-FF2A778720C4}"/>
              </a:ext>
            </a:extLst>
          </p:cNvPr>
          <p:cNvCxnSpPr>
            <a:cxnSpLocks/>
          </p:cNvCxnSpPr>
          <p:nvPr/>
        </p:nvCxnSpPr>
        <p:spPr>
          <a:xfrm>
            <a:off x="858210" y="2829387"/>
            <a:ext cx="0" cy="642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1D4CAB35-6913-2540-ADDE-01D02E87E30E}"/>
              </a:ext>
            </a:extLst>
          </p:cNvPr>
          <p:cNvSpPr/>
          <p:nvPr/>
        </p:nvSpPr>
        <p:spPr>
          <a:xfrm rot="19182194">
            <a:off x="1672042" y="4143088"/>
            <a:ext cx="304800" cy="281545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3B2BC4E-3738-3009-FE96-15FB814185C7}"/>
              </a:ext>
            </a:extLst>
          </p:cNvPr>
          <p:cNvCxnSpPr>
            <a:cxnSpLocks/>
          </p:cNvCxnSpPr>
          <p:nvPr/>
        </p:nvCxnSpPr>
        <p:spPr>
          <a:xfrm>
            <a:off x="2373851" y="4299062"/>
            <a:ext cx="343715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DC2E3E0-3F84-4C85-CF82-EB51D9BEECE9}"/>
              </a:ext>
            </a:extLst>
          </p:cNvPr>
          <p:cNvCxnSpPr>
            <a:cxnSpLocks/>
          </p:cNvCxnSpPr>
          <p:nvPr/>
        </p:nvCxnSpPr>
        <p:spPr>
          <a:xfrm flipH="1">
            <a:off x="1020181" y="4296459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EF64CF84-3001-154C-2A1F-5E2F18DDABB4}"/>
              </a:ext>
            </a:extLst>
          </p:cNvPr>
          <p:cNvSpPr txBox="1"/>
          <p:nvPr/>
        </p:nvSpPr>
        <p:spPr>
          <a:xfrm>
            <a:off x="967667" y="3829489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b="1" dirty="0">
              <a:solidFill>
                <a:srgbClr val="00B050"/>
              </a:solidFill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BF037461-865B-4F88-AED1-CAF27A63A3AE}"/>
              </a:ext>
            </a:extLst>
          </p:cNvPr>
          <p:cNvCxnSpPr>
            <a:cxnSpLocks/>
          </p:cNvCxnSpPr>
          <p:nvPr/>
        </p:nvCxnSpPr>
        <p:spPr>
          <a:xfrm>
            <a:off x="715862" y="4661644"/>
            <a:ext cx="0" cy="642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81BA3B3D-9733-800E-D689-CB04796DC966}"/>
              </a:ext>
            </a:extLst>
          </p:cNvPr>
          <p:cNvCxnSpPr>
            <a:cxnSpLocks/>
          </p:cNvCxnSpPr>
          <p:nvPr/>
        </p:nvCxnSpPr>
        <p:spPr>
          <a:xfrm>
            <a:off x="857376" y="4661644"/>
            <a:ext cx="0" cy="642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Étoile à 5 branches 47">
            <a:extLst>
              <a:ext uri="{FF2B5EF4-FFF2-40B4-BE49-F238E27FC236}">
                <a16:creationId xmlns:a16="http://schemas.microsoft.com/office/drawing/2014/main" id="{86106B57-D66D-4367-D1F8-C5B5C28C93CF}"/>
              </a:ext>
            </a:extLst>
          </p:cNvPr>
          <p:cNvSpPr/>
          <p:nvPr/>
        </p:nvSpPr>
        <p:spPr>
          <a:xfrm rot="19182194">
            <a:off x="1712863" y="5661799"/>
            <a:ext cx="304800" cy="281545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A895ECDB-463D-8775-EED9-4D03C723E126}"/>
              </a:ext>
            </a:extLst>
          </p:cNvPr>
          <p:cNvCxnSpPr>
            <a:cxnSpLocks/>
          </p:cNvCxnSpPr>
          <p:nvPr/>
        </p:nvCxnSpPr>
        <p:spPr>
          <a:xfrm>
            <a:off x="3279650" y="5821161"/>
            <a:ext cx="343715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5ECCE6F8-8BC8-0167-7BDC-1B116847D1A3}"/>
              </a:ext>
            </a:extLst>
          </p:cNvPr>
          <p:cNvCxnSpPr>
            <a:cxnSpLocks/>
          </p:cNvCxnSpPr>
          <p:nvPr/>
        </p:nvCxnSpPr>
        <p:spPr>
          <a:xfrm flipH="1">
            <a:off x="1061002" y="5822216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BA7C6E4F-BAC9-0498-3008-8E846FE5BE2F}"/>
              </a:ext>
            </a:extLst>
          </p:cNvPr>
          <p:cNvSpPr txBox="1"/>
          <p:nvPr/>
        </p:nvSpPr>
        <p:spPr>
          <a:xfrm>
            <a:off x="1008488" y="5348200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M2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707916CE-5685-1988-69E8-1781C9F8B4AF}"/>
              </a:ext>
            </a:extLst>
          </p:cNvPr>
          <p:cNvSpPr txBox="1"/>
          <p:nvPr/>
        </p:nvSpPr>
        <p:spPr>
          <a:xfrm>
            <a:off x="137283" y="3526734"/>
            <a:ext cx="7847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Stimulation double serrée (IIS = 10 ms) distale</a:t>
            </a:r>
            <a:endParaRPr lang="fr-FR" b="1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039DF73D-B1D2-A9B5-56FA-286D49302DA9}"/>
              </a:ext>
            </a:extLst>
          </p:cNvPr>
          <p:cNvSpPr txBox="1"/>
          <p:nvPr/>
        </p:nvSpPr>
        <p:spPr>
          <a:xfrm>
            <a:off x="137283" y="5527555"/>
            <a:ext cx="37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8567E51-7F15-B29C-521D-9044C0C2AE31}"/>
              </a:ext>
            </a:extLst>
          </p:cNvPr>
          <p:cNvSpPr txBox="1"/>
          <p:nvPr/>
        </p:nvSpPr>
        <p:spPr>
          <a:xfrm>
            <a:off x="-75889" y="5895102"/>
            <a:ext cx="130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+10 ms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7305D57-B330-791E-26DA-505CA5A52E6C}"/>
              </a:ext>
            </a:extLst>
          </p:cNvPr>
          <p:cNvSpPr txBox="1"/>
          <p:nvPr/>
        </p:nvSpPr>
        <p:spPr>
          <a:xfrm>
            <a:off x="678910" y="107706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highlight>
                  <a:srgbClr val="FFFF00"/>
                </a:highlight>
                <a:latin typeface="ComicSansMS" panose="030F0702030302020204" pitchFamily="66" charset="0"/>
              </a:rPr>
              <a:t>DDI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4A6CBCE-9C05-8368-08A1-7B38404CDD51}"/>
              </a:ext>
            </a:extLst>
          </p:cNvPr>
          <p:cNvSpPr txBox="1"/>
          <p:nvPr/>
        </p:nvSpPr>
        <p:spPr>
          <a:xfrm>
            <a:off x="5961155" y="2731717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A1</a:t>
            </a:r>
            <a:endParaRPr lang="fr-FR" b="1" dirty="0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D59CD69-4FB1-EFE4-34EC-31239C85C61A}"/>
              </a:ext>
            </a:extLst>
          </p:cNvPr>
          <p:cNvCxnSpPr>
            <a:cxnSpLocks/>
          </p:cNvCxnSpPr>
          <p:nvPr/>
        </p:nvCxnSpPr>
        <p:spPr>
          <a:xfrm flipH="1">
            <a:off x="5931418" y="3165338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id="{0BCAFEC4-7DC1-D4CE-28D2-3CF508A283EC}"/>
              </a:ext>
            </a:extLst>
          </p:cNvPr>
          <p:cNvSpPr txBox="1"/>
          <p:nvPr/>
        </p:nvSpPr>
        <p:spPr>
          <a:xfrm>
            <a:off x="5991397" y="4526202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A1</a:t>
            </a:r>
            <a:endParaRPr lang="fr-FR" b="1" dirty="0"/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DECA2A27-FDEF-0FE4-5DA3-8D7770E12799}"/>
              </a:ext>
            </a:extLst>
          </p:cNvPr>
          <p:cNvCxnSpPr>
            <a:cxnSpLocks/>
          </p:cNvCxnSpPr>
          <p:nvPr/>
        </p:nvCxnSpPr>
        <p:spPr>
          <a:xfrm flipH="1">
            <a:off x="5961660" y="4955805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ZoneTexte 93">
            <a:extLst>
              <a:ext uri="{FF2B5EF4-FFF2-40B4-BE49-F238E27FC236}">
                <a16:creationId xmlns:a16="http://schemas.microsoft.com/office/drawing/2014/main" id="{82E6659A-9FA5-ABD3-8C8D-EB6B0B4B1751}"/>
              </a:ext>
            </a:extLst>
          </p:cNvPr>
          <p:cNvSpPr txBox="1"/>
          <p:nvPr/>
        </p:nvSpPr>
        <p:spPr>
          <a:xfrm>
            <a:off x="3443345" y="5348200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strike="dblStrike" dirty="0">
                <a:latin typeface="ComicSansMS" panose="030F0702030302020204" pitchFamily="66" charset="0"/>
              </a:rPr>
              <a:t>A1</a:t>
            </a:r>
            <a:endParaRPr lang="fr-FR" b="1" strike="dblStrike" dirty="0"/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842FB9F4-8FE1-219B-9FFE-2ECDFAC6A903}"/>
              </a:ext>
            </a:extLst>
          </p:cNvPr>
          <p:cNvCxnSpPr>
            <a:cxnSpLocks/>
          </p:cNvCxnSpPr>
          <p:nvPr/>
        </p:nvCxnSpPr>
        <p:spPr>
          <a:xfrm flipH="1">
            <a:off x="3643504" y="5821666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Image 96">
            <a:extLst>
              <a:ext uri="{FF2B5EF4-FFF2-40B4-BE49-F238E27FC236}">
                <a16:creationId xmlns:a16="http://schemas.microsoft.com/office/drawing/2014/main" id="{D20AA3FA-3A2C-975E-88BA-E859DD92A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792" y="28399"/>
            <a:ext cx="3376809" cy="33562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4455EAB5-EB3A-09BD-CA58-D66A26C12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957" y="3432416"/>
            <a:ext cx="3376810" cy="34255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0" name="ZoneTexte 99">
            <a:extLst>
              <a:ext uri="{FF2B5EF4-FFF2-40B4-BE49-F238E27FC236}">
                <a16:creationId xmlns:a16="http://schemas.microsoft.com/office/drawing/2014/main" id="{70AD48AD-7C1E-FC91-4A35-4D0111B6CF23}"/>
              </a:ext>
            </a:extLst>
          </p:cNvPr>
          <p:cNvSpPr txBox="1"/>
          <p:nvPr/>
        </p:nvSpPr>
        <p:spPr>
          <a:xfrm>
            <a:off x="8836576" y="964458"/>
            <a:ext cx="522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sz="1400" b="1" dirty="0">
              <a:solidFill>
                <a:srgbClr val="00B050"/>
              </a:solidFill>
            </a:endParaRP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C956F520-F301-9493-547A-16CE69A7A2E8}"/>
              </a:ext>
            </a:extLst>
          </p:cNvPr>
          <p:cNvSpPr txBox="1"/>
          <p:nvPr/>
        </p:nvSpPr>
        <p:spPr>
          <a:xfrm>
            <a:off x="10903953" y="1029297"/>
            <a:ext cx="12956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b="1" dirty="0">
                <a:solidFill>
                  <a:srgbClr val="FF0000"/>
                </a:solidFill>
                <a:latin typeface="ComicSansMS" panose="030F0702030302020204" pitchFamily="66" charset="0"/>
              </a:rPr>
              <a:t>F1 = 60,5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1B41C29E-6C07-BEE9-A54D-23E554B94E2C}"/>
              </a:ext>
            </a:extLst>
          </p:cNvPr>
          <p:cNvSpPr txBox="1"/>
          <p:nvPr/>
        </p:nvSpPr>
        <p:spPr>
          <a:xfrm>
            <a:off x="10478516" y="1005438"/>
            <a:ext cx="522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b="1" dirty="0">
                <a:latin typeface="ComicSansMS" panose="030F0702030302020204" pitchFamily="66" charset="0"/>
              </a:rPr>
              <a:t>A1</a:t>
            </a:r>
            <a:endParaRPr lang="fr-FR" sz="1400" b="1" dirty="0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500183BA-A0E5-4910-8D35-8BF620A58499}"/>
              </a:ext>
            </a:extLst>
          </p:cNvPr>
          <p:cNvSpPr txBox="1"/>
          <p:nvPr/>
        </p:nvSpPr>
        <p:spPr>
          <a:xfrm>
            <a:off x="8866897" y="4423995"/>
            <a:ext cx="522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sz="1400" b="1" dirty="0">
              <a:solidFill>
                <a:srgbClr val="00B050"/>
              </a:solidFill>
            </a:endParaRP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7CC8B59D-53AA-99A1-4B4B-7233F1BC1E7B}"/>
              </a:ext>
            </a:extLst>
          </p:cNvPr>
          <p:cNvSpPr txBox="1"/>
          <p:nvPr/>
        </p:nvSpPr>
        <p:spPr>
          <a:xfrm>
            <a:off x="9202859" y="4429878"/>
            <a:ext cx="522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b="1" dirty="0">
                <a:solidFill>
                  <a:srgbClr val="00B050"/>
                </a:solidFill>
                <a:latin typeface="ComicSansMS" panose="030F0702030302020204" pitchFamily="66" charset="0"/>
              </a:rPr>
              <a:t>M2</a:t>
            </a:r>
            <a:endParaRPr lang="fr-FR" sz="1400" b="1" dirty="0">
              <a:solidFill>
                <a:srgbClr val="00B050"/>
              </a:solidFill>
            </a:endParaRP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0087FD37-A60B-07FA-BAC8-96DDA420E3AD}"/>
              </a:ext>
            </a:extLst>
          </p:cNvPr>
          <p:cNvSpPr txBox="1"/>
          <p:nvPr/>
        </p:nvSpPr>
        <p:spPr>
          <a:xfrm>
            <a:off x="11279208" y="4406705"/>
            <a:ext cx="1072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b="1" dirty="0">
                <a:solidFill>
                  <a:srgbClr val="FF0000"/>
                </a:solidFill>
                <a:latin typeface="ComicSansMS" panose="030F0702030302020204" pitchFamily="66" charset="0"/>
              </a:rPr>
              <a:t>F2 = 71,9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8007A3D3-D113-944B-E0B3-ABD792A6BBAC}"/>
              </a:ext>
            </a:extLst>
          </p:cNvPr>
          <p:cNvSpPr txBox="1"/>
          <p:nvPr/>
        </p:nvSpPr>
        <p:spPr>
          <a:xfrm>
            <a:off x="10881099" y="4403090"/>
            <a:ext cx="5845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b="1" strike="dblStrike" dirty="0">
                <a:solidFill>
                  <a:srgbClr val="FF0000"/>
                </a:solidFill>
                <a:latin typeface="ComicSansMS" panose="030F0702030302020204" pitchFamily="66" charset="0"/>
              </a:rPr>
              <a:t>F1</a:t>
            </a:r>
            <a:endParaRPr lang="fr-FR" sz="1400" b="1" strike="dblStrike" dirty="0">
              <a:solidFill>
                <a:srgbClr val="FF0000"/>
              </a:solidFill>
            </a:endParaRP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3EC3F20E-FA42-8CFA-4B24-AD90A4BCD1FE}"/>
              </a:ext>
            </a:extLst>
          </p:cNvPr>
          <p:cNvSpPr txBox="1"/>
          <p:nvPr/>
        </p:nvSpPr>
        <p:spPr>
          <a:xfrm>
            <a:off x="10478516" y="4403091"/>
            <a:ext cx="522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b="1" strike="dblStrike" dirty="0">
                <a:latin typeface="ComicSansMS" panose="030F0702030302020204" pitchFamily="66" charset="0"/>
              </a:rPr>
              <a:t>A1</a:t>
            </a:r>
            <a:endParaRPr lang="fr-FR" sz="1400" b="1" strike="dblStrike" dirty="0"/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0D2FF5A5-7B56-8581-83C3-85A2B1832D32}"/>
              </a:ext>
            </a:extLst>
          </p:cNvPr>
          <p:cNvCxnSpPr>
            <a:cxnSpLocks/>
          </p:cNvCxnSpPr>
          <p:nvPr/>
        </p:nvCxnSpPr>
        <p:spPr>
          <a:xfrm>
            <a:off x="8780015" y="5503642"/>
            <a:ext cx="34835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ZoneTexte 109">
            <a:extLst>
              <a:ext uri="{FF2B5EF4-FFF2-40B4-BE49-F238E27FC236}">
                <a16:creationId xmlns:a16="http://schemas.microsoft.com/office/drawing/2014/main" id="{9DE0D526-B79A-694C-F320-8B713FBE334C}"/>
              </a:ext>
            </a:extLst>
          </p:cNvPr>
          <p:cNvSpPr txBox="1"/>
          <p:nvPr/>
        </p:nvSpPr>
        <p:spPr>
          <a:xfrm>
            <a:off x="8712046" y="5527555"/>
            <a:ext cx="5515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00" b="1" dirty="0">
                <a:latin typeface="ComicSansMS" panose="030F0702030302020204" pitchFamily="66" charset="0"/>
              </a:rPr>
              <a:t>10 ms</a:t>
            </a:r>
            <a:endParaRPr lang="fr-FR" sz="1000" b="1" dirty="0"/>
          </a:p>
        </p:txBody>
      </p: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39A6BE3E-6D8F-05B2-DD31-21DA5EAE014E}"/>
              </a:ext>
            </a:extLst>
          </p:cNvPr>
          <p:cNvCxnSpPr>
            <a:cxnSpLocks/>
          </p:cNvCxnSpPr>
          <p:nvPr/>
        </p:nvCxnSpPr>
        <p:spPr>
          <a:xfrm>
            <a:off x="9040588" y="4843242"/>
            <a:ext cx="34835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B28CE3C8-22C7-BEED-5A36-5B0D012C01F4}"/>
              </a:ext>
            </a:extLst>
          </p:cNvPr>
          <p:cNvCxnSpPr>
            <a:cxnSpLocks/>
          </p:cNvCxnSpPr>
          <p:nvPr/>
        </p:nvCxnSpPr>
        <p:spPr>
          <a:xfrm>
            <a:off x="11000561" y="3305387"/>
            <a:ext cx="34835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Étoile à 5 branches 137">
            <a:extLst>
              <a:ext uri="{FF2B5EF4-FFF2-40B4-BE49-F238E27FC236}">
                <a16:creationId xmlns:a16="http://schemas.microsoft.com/office/drawing/2014/main" id="{B09DA0CD-6EF0-7D51-F36D-6EBF2BA1AEB0}"/>
              </a:ext>
            </a:extLst>
          </p:cNvPr>
          <p:cNvSpPr/>
          <p:nvPr/>
        </p:nvSpPr>
        <p:spPr>
          <a:xfrm rot="19182194">
            <a:off x="6302732" y="3108337"/>
            <a:ext cx="120563" cy="114002"/>
          </a:xfrm>
          <a:prstGeom prst="star5">
            <a:avLst/>
          </a:prstGeom>
          <a:solidFill>
            <a:srgbClr val="FFFF00"/>
          </a:solidFill>
          <a:ln w="444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Étoile à 5 branches 139">
            <a:extLst>
              <a:ext uri="{FF2B5EF4-FFF2-40B4-BE49-F238E27FC236}">
                <a16:creationId xmlns:a16="http://schemas.microsoft.com/office/drawing/2014/main" id="{5517E873-490F-0EAF-705F-896D42E27F7A}"/>
              </a:ext>
            </a:extLst>
          </p:cNvPr>
          <p:cNvSpPr/>
          <p:nvPr/>
        </p:nvSpPr>
        <p:spPr>
          <a:xfrm rot="19182194">
            <a:off x="6329901" y="4898804"/>
            <a:ext cx="120563" cy="114002"/>
          </a:xfrm>
          <a:prstGeom prst="star5">
            <a:avLst/>
          </a:prstGeom>
          <a:solidFill>
            <a:srgbClr val="FFFF00"/>
          </a:solidFill>
          <a:ln w="444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Étoile à 5 branches 140">
            <a:extLst>
              <a:ext uri="{FF2B5EF4-FFF2-40B4-BE49-F238E27FC236}">
                <a16:creationId xmlns:a16="http://schemas.microsoft.com/office/drawing/2014/main" id="{B47F1798-86EC-FBEF-0B8E-56D27A3161E1}"/>
              </a:ext>
            </a:extLst>
          </p:cNvPr>
          <p:cNvSpPr/>
          <p:nvPr/>
        </p:nvSpPr>
        <p:spPr>
          <a:xfrm rot="19182194">
            <a:off x="6325930" y="5764160"/>
            <a:ext cx="120563" cy="114002"/>
          </a:xfrm>
          <a:prstGeom prst="star5">
            <a:avLst/>
          </a:prstGeom>
          <a:solidFill>
            <a:srgbClr val="FFFF00"/>
          </a:solidFill>
          <a:ln w="444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847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 76">
            <a:extLst>
              <a:ext uri="{FF2B5EF4-FFF2-40B4-BE49-F238E27FC236}">
                <a16:creationId xmlns:a16="http://schemas.microsoft.com/office/drawing/2014/main" id="{DEBC0B98-0824-7027-E690-0DAE8212A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759" y="3063864"/>
            <a:ext cx="4787900" cy="4965700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C8C34008-3368-A081-2B28-90950CF4C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759" y="-1482384"/>
            <a:ext cx="4787900" cy="496570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E1D7DEE8-46C7-A75C-EDAB-BDFC50F7F221}"/>
              </a:ext>
            </a:extLst>
          </p:cNvPr>
          <p:cNvSpPr/>
          <p:nvPr/>
        </p:nvSpPr>
        <p:spPr>
          <a:xfrm>
            <a:off x="7292982" y="1211535"/>
            <a:ext cx="1068958" cy="1693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5C4429C-7E34-7C81-E8BF-6C8C96D3AA14}"/>
              </a:ext>
            </a:extLst>
          </p:cNvPr>
          <p:cNvSpPr txBox="1"/>
          <p:nvPr/>
        </p:nvSpPr>
        <p:spPr>
          <a:xfrm>
            <a:off x="189608" y="3640105"/>
            <a:ext cx="37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F27BF62-F496-9C47-6854-F23C0EE8EF49}"/>
              </a:ext>
            </a:extLst>
          </p:cNvPr>
          <p:cNvGrpSpPr/>
          <p:nvPr/>
        </p:nvGrpSpPr>
        <p:grpSpPr>
          <a:xfrm>
            <a:off x="771136" y="3563116"/>
            <a:ext cx="7645391" cy="642257"/>
            <a:chOff x="304800" y="1110343"/>
            <a:chExt cx="7645391" cy="642257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9A1157CA-0731-8341-1A80-85E4ABA7475E}"/>
                </a:ext>
              </a:extLst>
            </p:cNvPr>
            <p:cNvCxnSpPr/>
            <p:nvPr/>
          </p:nvCxnSpPr>
          <p:spPr>
            <a:xfrm>
              <a:off x="304800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A6BE2E5-A0F2-113A-7AD7-E031EF8EF412}"/>
                </a:ext>
              </a:extLst>
            </p:cNvPr>
            <p:cNvCxnSpPr/>
            <p:nvPr/>
          </p:nvCxnSpPr>
          <p:spPr>
            <a:xfrm>
              <a:off x="446314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C877E528-2C70-5E4F-D901-5D1D342AC1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C3FC00A-0DA4-A8D7-A7F1-2A005510E0FA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1D4CAB35-6913-2540-ADDE-01D02E87E30E}"/>
              </a:ext>
            </a:extLst>
          </p:cNvPr>
          <p:cNvSpPr/>
          <p:nvPr/>
        </p:nvSpPr>
        <p:spPr>
          <a:xfrm rot="19182194">
            <a:off x="1758539" y="3735308"/>
            <a:ext cx="304800" cy="281545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3B2BC4E-3738-3009-FE96-15FB814185C7}"/>
              </a:ext>
            </a:extLst>
          </p:cNvPr>
          <p:cNvCxnSpPr>
            <a:cxnSpLocks/>
          </p:cNvCxnSpPr>
          <p:nvPr/>
        </p:nvCxnSpPr>
        <p:spPr>
          <a:xfrm>
            <a:off x="2460348" y="3892564"/>
            <a:ext cx="343715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DC2E3E0-3F84-4C85-CF82-EB51D9BEECE9}"/>
              </a:ext>
            </a:extLst>
          </p:cNvPr>
          <p:cNvCxnSpPr>
            <a:cxnSpLocks/>
          </p:cNvCxnSpPr>
          <p:nvPr/>
        </p:nvCxnSpPr>
        <p:spPr>
          <a:xfrm flipH="1">
            <a:off x="1106678" y="3889961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EF64CF84-3001-154C-2A1F-5E2F18DDABB4}"/>
              </a:ext>
            </a:extLst>
          </p:cNvPr>
          <p:cNvSpPr txBox="1"/>
          <p:nvPr/>
        </p:nvSpPr>
        <p:spPr>
          <a:xfrm>
            <a:off x="1054164" y="3421709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C668D28-02FB-002F-01B2-FEEDC98770BE}"/>
              </a:ext>
            </a:extLst>
          </p:cNvPr>
          <p:cNvSpPr txBox="1"/>
          <p:nvPr/>
        </p:nvSpPr>
        <p:spPr>
          <a:xfrm>
            <a:off x="2562202" y="4143837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A1</a:t>
            </a:r>
            <a:endParaRPr lang="fr-FR" b="1" dirty="0"/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0DC34D69-72ED-4C68-B4CB-4ADE2DE6163E}"/>
              </a:ext>
            </a:extLst>
          </p:cNvPr>
          <p:cNvCxnSpPr>
            <a:cxnSpLocks/>
          </p:cNvCxnSpPr>
          <p:nvPr/>
        </p:nvCxnSpPr>
        <p:spPr>
          <a:xfrm>
            <a:off x="4095790" y="3884244"/>
            <a:ext cx="0" cy="6907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BEDC842-9FFF-CBFB-61CE-9AC345E0ACF2}"/>
              </a:ext>
            </a:extLst>
          </p:cNvPr>
          <p:cNvCxnSpPr>
            <a:cxnSpLocks/>
          </p:cNvCxnSpPr>
          <p:nvPr/>
        </p:nvCxnSpPr>
        <p:spPr>
          <a:xfrm flipH="1">
            <a:off x="1036678" y="4574992"/>
            <a:ext cx="30591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BF037461-865B-4F88-AED1-CAF27A63A3AE}"/>
              </a:ext>
            </a:extLst>
          </p:cNvPr>
          <p:cNvCxnSpPr/>
          <p:nvPr/>
        </p:nvCxnSpPr>
        <p:spPr>
          <a:xfrm>
            <a:off x="777645" y="4253864"/>
            <a:ext cx="0" cy="642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81BA3B3D-9733-800E-D689-CB04796DC966}"/>
              </a:ext>
            </a:extLst>
          </p:cNvPr>
          <p:cNvCxnSpPr/>
          <p:nvPr/>
        </p:nvCxnSpPr>
        <p:spPr>
          <a:xfrm>
            <a:off x="919159" y="4253864"/>
            <a:ext cx="0" cy="642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81581E27-2F6F-0EED-528D-FE345DCAA116}"/>
              </a:ext>
            </a:extLst>
          </p:cNvPr>
          <p:cNvCxnSpPr>
            <a:cxnSpLocks/>
          </p:cNvCxnSpPr>
          <p:nvPr/>
        </p:nvCxnSpPr>
        <p:spPr>
          <a:xfrm flipH="1">
            <a:off x="2532465" y="4574992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5452DAFC-3358-EF82-F1A1-F1B810396D97}"/>
              </a:ext>
            </a:extLst>
          </p:cNvPr>
          <p:cNvGrpSpPr/>
          <p:nvPr/>
        </p:nvGrpSpPr>
        <p:grpSpPr>
          <a:xfrm>
            <a:off x="811957" y="5081827"/>
            <a:ext cx="7645391" cy="642257"/>
            <a:chOff x="304800" y="1110343"/>
            <a:chExt cx="7645391" cy="642257"/>
          </a:xfrm>
        </p:grpSpPr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DA3FC56F-D97C-C1F0-A7BF-9F490494A7F6}"/>
                </a:ext>
              </a:extLst>
            </p:cNvPr>
            <p:cNvCxnSpPr/>
            <p:nvPr/>
          </p:nvCxnSpPr>
          <p:spPr>
            <a:xfrm>
              <a:off x="304800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D1503300-EA0B-2703-E3D1-40D3D3268BC6}"/>
                </a:ext>
              </a:extLst>
            </p:cNvPr>
            <p:cNvCxnSpPr/>
            <p:nvPr/>
          </p:nvCxnSpPr>
          <p:spPr>
            <a:xfrm>
              <a:off x="446314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C510AA83-3B90-AADD-71DC-233FBF25BF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8BF3213B-9D29-8C38-5AC4-9D1AF64650EA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8" name="Étoile à 5 branches 47">
            <a:extLst>
              <a:ext uri="{FF2B5EF4-FFF2-40B4-BE49-F238E27FC236}">
                <a16:creationId xmlns:a16="http://schemas.microsoft.com/office/drawing/2014/main" id="{86106B57-D66D-4367-D1F8-C5B5C28C93CF}"/>
              </a:ext>
            </a:extLst>
          </p:cNvPr>
          <p:cNvSpPr/>
          <p:nvPr/>
        </p:nvSpPr>
        <p:spPr>
          <a:xfrm rot="19182194">
            <a:off x="1799360" y="5254019"/>
            <a:ext cx="304800" cy="281545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A895ECDB-463D-8775-EED9-4D03C723E126}"/>
              </a:ext>
            </a:extLst>
          </p:cNvPr>
          <p:cNvCxnSpPr>
            <a:cxnSpLocks/>
          </p:cNvCxnSpPr>
          <p:nvPr/>
        </p:nvCxnSpPr>
        <p:spPr>
          <a:xfrm>
            <a:off x="2501169" y="5411275"/>
            <a:ext cx="343715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5ECCE6F8-8BC8-0167-7BDC-1B116847D1A3}"/>
              </a:ext>
            </a:extLst>
          </p:cNvPr>
          <p:cNvCxnSpPr>
            <a:cxnSpLocks/>
          </p:cNvCxnSpPr>
          <p:nvPr/>
        </p:nvCxnSpPr>
        <p:spPr>
          <a:xfrm flipH="1">
            <a:off x="1147499" y="5408672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BA7C6E4F-BAC9-0498-3008-8E846FE5BE2F}"/>
              </a:ext>
            </a:extLst>
          </p:cNvPr>
          <p:cNvSpPr txBox="1"/>
          <p:nvPr/>
        </p:nvSpPr>
        <p:spPr>
          <a:xfrm>
            <a:off x="1094985" y="4940420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M2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68DB5B1B-33EB-6DAB-69BD-527017125D7E}"/>
              </a:ext>
            </a:extLst>
          </p:cNvPr>
          <p:cNvSpPr txBox="1"/>
          <p:nvPr/>
        </p:nvSpPr>
        <p:spPr>
          <a:xfrm>
            <a:off x="2603023" y="5662548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A2</a:t>
            </a:r>
            <a:endParaRPr lang="fr-FR" b="1" dirty="0"/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86C5509-1B13-8473-A723-2BC3268381DD}"/>
              </a:ext>
            </a:extLst>
          </p:cNvPr>
          <p:cNvCxnSpPr>
            <a:cxnSpLocks/>
          </p:cNvCxnSpPr>
          <p:nvPr/>
        </p:nvCxnSpPr>
        <p:spPr>
          <a:xfrm>
            <a:off x="4136611" y="5402955"/>
            <a:ext cx="0" cy="6907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8283DC68-A14F-6194-3086-81D236B147CB}"/>
              </a:ext>
            </a:extLst>
          </p:cNvPr>
          <p:cNvCxnSpPr>
            <a:cxnSpLocks/>
          </p:cNvCxnSpPr>
          <p:nvPr/>
        </p:nvCxnSpPr>
        <p:spPr>
          <a:xfrm flipH="1">
            <a:off x="1077499" y="6093703"/>
            <a:ext cx="30591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D53F4A6B-F7C1-E1E7-6AC7-C7213715DECE}"/>
              </a:ext>
            </a:extLst>
          </p:cNvPr>
          <p:cNvCxnSpPr/>
          <p:nvPr/>
        </p:nvCxnSpPr>
        <p:spPr>
          <a:xfrm>
            <a:off x="818466" y="5772575"/>
            <a:ext cx="0" cy="642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05909DEB-B4B9-D26C-C346-B0F76D8CAC7B}"/>
              </a:ext>
            </a:extLst>
          </p:cNvPr>
          <p:cNvCxnSpPr/>
          <p:nvPr/>
        </p:nvCxnSpPr>
        <p:spPr>
          <a:xfrm>
            <a:off x="959980" y="5772575"/>
            <a:ext cx="0" cy="642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A4977254-16E2-8568-1406-849706C4C0CB}"/>
              </a:ext>
            </a:extLst>
          </p:cNvPr>
          <p:cNvCxnSpPr>
            <a:cxnSpLocks/>
          </p:cNvCxnSpPr>
          <p:nvPr/>
        </p:nvCxnSpPr>
        <p:spPr>
          <a:xfrm flipH="1">
            <a:off x="2573286" y="6093703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707916CE-5685-1988-69E8-1781C9F8B4AF}"/>
              </a:ext>
            </a:extLst>
          </p:cNvPr>
          <p:cNvSpPr txBox="1"/>
          <p:nvPr/>
        </p:nvSpPr>
        <p:spPr>
          <a:xfrm>
            <a:off x="223780" y="3108540"/>
            <a:ext cx="7847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Stimulation double serrée (IIS = 10 ms) distale</a:t>
            </a:r>
            <a:endParaRPr lang="fr-FR" b="1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039DF73D-B1D2-A9B5-56FA-286D49302DA9}"/>
              </a:ext>
            </a:extLst>
          </p:cNvPr>
          <p:cNvSpPr txBox="1"/>
          <p:nvPr/>
        </p:nvSpPr>
        <p:spPr>
          <a:xfrm>
            <a:off x="223780" y="5119775"/>
            <a:ext cx="37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8567E51-7F15-B29C-521D-9044C0C2AE31}"/>
              </a:ext>
            </a:extLst>
          </p:cNvPr>
          <p:cNvSpPr txBox="1"/>
          <p:nvPr/>
        </p:nvSpPr>
        <p:spPr>
          <a:xfrm>
            <a:off x="10608" y="5487322"/>
            <a:ext cx="130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+10 ms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8FB5865-52A0-4202-1494-FE890559F8AE}"/>
              </a:ext>
            </a:extLst>
          </p:cNvPr>
          <p:cNvSpPr/>
          <p:nvPr/>
        </p:nvSpPr>
        <p:spPr>
          <a:xfrm>
            <a:off x="7260897" y="5856654"/>
            <a:ext cx="1068958" cy="1693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C668B8D-E1A2-B9D4-EBDE-11436EC54A0C}"/>
              </a:ext>
            </a:extLst>
          </p:cNvPr>
          <p:cNvSpPr/>
          <p:nvPr/>
        </p:nvSpPr>
        <p:spPr>
          <a:xfrm>
            <a:off x="10442641" y="561454"/>
            <a:ext cx="567203" cy="767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18A1C2D-2AE7-419B-E842-994A8AB5A14E}"/>
              </a:ext>
            </a:extLst>
          </p:cNvPr>
          <p:cNvSpPr/>
          <p:nvPr/>
        </p:nvSpPr>
        <p:spPr>
          <a:xfrm>
            <a:off x="9768431" y="444370"/>
            <a:ext cx="567203" cy="767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DF312E6-AFA1-158A-C587-7DE663BF3A00}"/>
              </a:ext>
            </a:extLst>
          </p:cNvPr>
          <p:cNvSpPr/>
          <p:nvPr/>
        </p:nvSpPr>
        <p:spPr>
          <a:xfrm>
            <a:off x="8976883" y="312033"/>
            <a:ext cx="567203" cy="767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A01F828-A1FB-F83F-DABA-4983C82F8785}"/>
              </a:ext>
            </a:extLst>
          </p:cNvPr>
          <p:cNvSpPr/>
          <p:nvPr/>
        </p:nvSpPr>
        <p:spPr>
          <a:xfrm>
            <a:off x="7515655" y="0"/>
            <a:ext cx="4676345" cy="767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53 V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9E6B5B37-4898-6CB9-0718-83ECB1906540}"/>
              </a:ext>
            </a:extLst>
          </p:cNvPr>
          <p:cNvSpPr txBox="1"/>
          <p:nvPr/>
        </p:nvSpPr>
        <p:spPr>
          <a:xfrm>
            <a:off x="9768431" y="2043823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103 V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A7A33B7-CA75-1337-12EF-93A0A184EA32}"/>
              </a:ext>
            </a:extLst>
          </p:cNvPr>
          <p:cNvSpPr/>
          <p:nvPr/>
        </p:nvSpPr>
        <p:spPr>
          <a:xfrm>
            <a:off x="7651094" y="5837016"/>
            <a:ext cx="4605565" cy="1030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i="1" dirty="0">
                <a:solidFill>
                  <a:schemeClr val="tx1"/>
                </a:solidFill>
                <a:latin typeface="Comic Sans MS" panose="030F0902030302020204" pitchFamily="66" charset="0"/>
              </a:rPr>
              <a:t>Pierre Soichot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A9F12C8-387E-FEE8-C47A-6E023DF23709}"/>
              </a:ext>
            </a:extLst>
          </p:cNvPr>
          <p:cNvSpPr/>
          <p:nvPr/>
        </p:nvSpPr>
        <p:spPr>
          <a:xfrm>
            <a:off x="9487150" y="5264897"/>
            <a:ext cx="281281" cy="1030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5C511DF-8DA3-A2A8-1B61-5C96659B6A55}"/>
              </a:ext>
            </a:extLst>
          </p:cNvPr>
          <p:cNvSpPr/>
          <p:nvPr/>
        </p:nvSpPr>
        <p:spPr>
          <a:xfrm>
            <a:off x="8563382" y="3429000"/>
            <a:ext cx="3693277" cy="24276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7305D57-B330-791E-26DA-505CA5A52E6C}"/>
              </a:ext>
            </a:extLst>
          </p:cNvPr>
          <p:cNvSpPr txBox="1"/>
          <p:nvPr/>
        </p:nvSpPr>
        <p:spPr>
          <a:xfrm>
            <a:off x="10950577" y="281763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highlight>
                  <a:srgbClr val="FFFF00"/>
                </a:highlight>
                <a:latin typeface="ComicSansMS" panose="030F0702030302020204" pitchFamily="66" charset="0"/>
              </a:rPr>
              <a:t>RAM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AC90741-041D-F687-457A-C9EBFC8440F8}"/>
              </a:ext>
            </a:extLst>
          </p:cNvPr>
          <p:cNvGrpSpPr/>
          <p:nvPr/>
        </p:nvGrpSpPr>
        <p:grpSpPr>
          <a:xfrm>
            <a:off x="759613" y="276128"/>
            <a:ext cx="7645391" cy="642257"/>
            <a:chOff x="304800" y="1110343"/>
            <a:chExt cx="7645391" cy="642257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87F05052-564E-AB79-41D7-A7516A9D2876}"/>
                </a:ext>
              </a:extLst>
            </p:cNvPr>
            <p:cNvCxnSpPr/>
            <p:nvPr/>
          </p:nvCxnSpPr>
          <p:spPr>
            <a:xfrm>
              <a:off x="304800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7B1198C-074A-FF81-F333-1B5B32AC3AA9}"/>
                </a:ext>
              </a:extLst>
            </p:cNvPr>
            <p:cNvCxnSpPr/>
            <p:nvPr/>
          </p:nvCxnSpPr>
          <p:spPr>
            <a:xfrm>
              <a:off x="446314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4AAB97D-3DF4-38C4-BD63-563FD66E56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7A4557E6-2A34-9404-7828-1C898F5CFBCB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78073885-BC83-3E76-9E3C-5260F262A408}"/>
              </a:ext>
            </a:extLst>
          </p:cNvPr>
          <p:cNvSpPr/>
          <p:nvPr/>
        </p:nvSpPr>
        <p:spPr>
          <a:xfrm rot="19182194">
            <a:off x="1747016" y="448320"/>
            <a:ext cx="304800" cy="281545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138BDC1-EDA2-E47B-2B66-A4D4DF6D1EE9}"/>
              </a:ext>
            </a:extLst>
          </p:cNvPr>
          <p:cNvCxnSpPr>
            <a:cxnSpLocks/>
          </p:cNvCxnSpPr>
          <p:nvPr/>
        </p:nvCxnSpPr>
        <p:spPr>
          <a:xfrm>
            <a:off x="2448825" y="605576"/>
            <a:ext cx="343715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2B1C052-E695-FFD1-0489-461605869323}"/>
              </a:ext>
            </a:extLst>
          </p:cNvPr>
          <p:cNvCxnSpPr>
            <a:cxnSpLocks/>
          </p:cNvCxnSpPr>
          <p:nvPr/>
        </p:nvCxnSpPr>
        <p:spPr>
          <a:xfrm flipH="1">
            <a:off x="1095155" y="602973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0C4E645A-13AF-E8AC-BF69-72B9E55104B9}"/>
              </a:ext>
            </a:extLst>
          </p:cNvPr>
          <p:cNvSpPr txBox="1"/>
          <p:nvPr/>
        </p:nvSpPr>
        <p:spPr>
          <a:xfrm>
            <a:off x="1042641" y="134721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4A6CBCE-9C05-8368-08A1-7B38404CDD51}"/>
              </a:ext>
            </a:extLst>
          </p:cNvPr>
          <p:cNvSpPr txBox="1"/>
          <p:nvPr/>
        </p:nvSpPr>
        <p:spPr>
          <a:xfrm>
            <a:off x="2550679" y="856849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A1</a:t>
            </a:r>
            <a:endParaRPr lang="fr-FR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8A50FC9-F223-AB2F-7138-93D7C89B9CEE}"/>
              </a:ext>
            </a:extLst>
          </p:cNvPr>
          <p:cNvSpPr txBox="1"/>
          <p:nvPr/>
        </p:nvSpPr>
        <p:spPr>
          <a:xfrm>
            <a:off x="189608" y="350063"/>
            <a:ext cx="37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30A04B3-E255-8A79-360D-797C6A4CF4EF}"/>
              </a:ext>
            </a:extLst>
          </p:cNvPr>
          <p:cNvCxnSpPr>
            <a:cxnSpLocks/>
          </p:cNvCxnSpPr>
          <p:nvPr/>
        </p:nvCxnSpPr>
        <p:spPr>
          <a:xfrm>
            <a:off x="4084267" y="597256"/>
            <a:ext cx="0" cy="6907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D5A27292-2F2F-AC46-4BC0-AD9F1923F9F8}"/>
              </a:ext>
            </a:extLst>
          </p:cNvPr>
          <p:cNvCxnSpPr>
            <a:cxnSpLocks/>
          </p:cNvCxnSpPr>
          <p:nvPr/>
        </p:nvCxnSpPr>
        <p:spPr>
          <a:xfrm flipH="1">
            <a:off x="1025155" y="1288004"/>
            <a:ext cx="30591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0B73324-070D-7B5A-021B-81CC9DF3FD92}"/>
              </a:ext>
            </a:extLst>
          </p:cNvPr>
          <p:cNvCxnSpPr/>
          <p:nvPr/>
        </p:nvCxnSpPr>
        <p:spPr>
          <a:xfrm>
            <a:off x="766122" y="966876"/>
            <a:ext cx="0" cy="642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685D8F8-1E8C-4DD2-8D53-FF2A778720C4}"/>
              </a:ext>
            </a:extLst>
          </p:cNvPr>
          <p:cNvCxnSpPr/>
          <p:nvPr/>
        </p:nvCxnSpPr>
        <p:spPr>
          <a:xfrm>
            <a:off x="907636" y="966876"/>
            <a:ext cx="0" cy="642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D59CD69-4FB1-EFE4-34EC-31239C85C61A}"/>
              </a:ext>
            </a:extLst>
          </p:cNvPr>
          <p:cNvCxnSpPr>
            <a:cxnSpLocks/>
          </p:cNvCxnSpPr>
          <p:nvPr/>
        </p:nvCxnSpPr>
        <p:spPr>
          <a:xfrm flipH="1">
            <a:off x="2520942" y="1288004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FF6810CB-7BAA-AEB5-4232-CC212C3FF25E}"/>
              </a:ext>
            </a:extLst>
          </p:cNvPr>
          <p:cNvGrpSpPr/>
          <p:nvPr/>
        </p:nvGrpSpPr>
        <p:grpSpPr>
          <a:xfrm>
            <a:off x="759613" y="1758779"/>
            <a:ext cx="7645391" cy="642257"/>
            <a:chOff x="304800" y="1110343"/>
            <a:chExt cx="7645391" cy="642257"/>
          </a:xfrm>
        </p:grpSpPr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D6F7BED1-1FC0-7A76-4B39-E402EB562D8A}"/>
                </a:ext>
              </a:extLst>
            </p:cNvPr>
            <p:cNvCxnSpPr/>
            <p:nvPr/>
          </p:nvCxnSpPr>
          <p:spPr>
            <a:xfrm>
              <a:off x="304800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118487EA-4624-010A-A559-6F712B6D4F89}"/>
                </a:ext>
              </a:extLst>
            </p:cNvPr>
            <p:cNvCxnSpPr/>
            <p:nvPr/>
          </p:nvCxnSpPr>
          <p:spPr>
            <a:xfrm>
              <a:off x="446314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DEA71E0E-6680-1DA1-2BF2-ABCD3D0A28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469FE0D6-30B4-09DD-D612-67B861BE9274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8" name="Étoile à 5 branches 97">
            <a:extLst>
              <a:ext uri="{FF2B5EF4-FFF2-40B4-BE49-F238E27FC236}">
                <a16:creationId xmlns:a16="http://schemas.microsoft.com/office/drawing/2014/main" id="{97210B7D-A5DB-F3C4-0543-EF2DABDCB857}"/>
              </a:ext>
            </a:extLst>
          </p:cNvPr>
          <p:cNvSpPr/>
          <p:nvPr/>
        </p:nvSpPr>
        <p:spPr>
          <a:xfrm rot="19182194">
            <a:off x="1747016" y="1930971"/>
            <a:ext cx="304800" cy="281545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5F664BFB-8200-2D12-BC4C-88E990F16BBF}"/>
              </a:ext>
            </a:extLst>
          </p:cNvPr>
          <p:cNvCxnSpPr>
            <a:cxnSpLocks/>
          </p:cNvCxnSpPr>
          <p:nvPr/>
        </p:nvCxnSpPr>
        <p:spPr>
          <a:xfrm>
            <a:off x="2448825" y="2088227"/>
            <a:ext cx="343715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FE3A509B-35FE-2A84-A4F0-718F7B76A57E}"/>
              </a:ext>
            </a:extLst>
          </p:cNvPr>
          <p:cNvCxnSpPr>
            <a:cxnSpLocks/>
          </p:cNvCxnSpPr>
          <p:nvPr/>
        </p:nvCxnSpPr>
        <p:spPr>
          <a:xfrm flipH="1">
            <a:off x="1095155" y="2085624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FBE3D49D-9453-1A1A-6896-A92C3C73F1AC}"/>
              </a:ext>
            </a:extLst>
          </p:cNvPr>
          <p:cNvSpPr txBox="1"/>
          <p:nvPr/>
        </p:nvSpPr>
        <p:spPr>
          <a:xfrm>
            <a:off x="1042641" y="1617372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4D48F7A5-1660-21F9-E003-CAB3C605BB27}"/>
              </a:ext>
            </a:extLst>
          </p:cNvPr>
          <p:cNvSpPr txBox="1"/>
          <p:nvPr/>
        </p:nvSpPr>
        <p:spPr>
          <a:xfrm>
            <a:off x="2550679" y="2339500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strike="dblStrike" dirty="0">
                <a:latin typeface="ComicSansMS" panose="030F0702030302020204" pitchFamily="66" charset="0"/>
              </a:rPr>
              <a:t>A1</a:t>
            </a:r>
            <a:endParaRPr lang="fr-FR" b="1" strike="dblStrike" dirty="0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F4189B46-5CE0-6753-8A20-19B5E247BDBB}"/>
              </a:ext>
            </a:extLst>
          </p:cNvPr>
          <p:cNvSpPr txBox="1"/>
          <p:nvPr/>
        </p:nvSpPr>
        <p:spPr>
          <a:xfrm>
            <a:off x="189608" y="1832714"/>
            <a:ext cx="37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</a:t>
            </a:r>
          </a:p>
        </p:txBody>
      </p: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A9F7E80D-364D-8CC5-E141-FF4805330DFA}"/>
              </a:ext>
            </a:extLst>
          </p:cNvPr>
          <p:cNvCxnSpPr>
            <a:cxnSpLocks/>
          </p:cNvCxnSpPr>
          <p:nvPr/>
        </p:nvCxnSpPr>
        <p:spPr>
          <a:xfrm>
            <a:off x="4084267" y="2079907"/>
            <a:ext cx="0" cy="6907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36FE4266-A6B6-DF0C-5B2D-892A45FC8590}"/>
              </a:ext>
            </a:extLst>
          </p:cNvPr>
          <p:cNvCxnSpPr>
            <a:cxnSpLocks/>
          </p:cNvCxnSpPr>
          <p:nvPr/>
        </p:nvCxnSpPr>
        <p:spPr>
          <a:xfrm flipH="1">
            <a:off x="1025155" y="2770655"/>
            <a:ext cx="30591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5D1B0193-F593-C14A-6E27-9481473A3302}"/>
              </a:ext>
            </a:extLst>
          </p:cNvPr>
          <p:cNvCxnSpPr/>
          <p:nvPr/>
        </p:nvCxnSpPr>
        <p:spPr>
          <a:xfrm>
            <a:off x="766122" y="2449527"/>
            <a:ext cx="0" cy="642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BFF88C8B-2A70-1A54-B8BC-35D87F5C1279}"/>
              </a:ext>
            </a:extLst>
          </p:cNvPr>
          <p:cNvCxnSpPr/>
          <p:nvPr/>
        </p:nvCxnSpPr>
        <p:spPr>
          <a:xfrm>
            <a:off x="907636" y="2449527"/>
            <a:ext cx="0" cy="642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FE7BB226-59EE-12D4-7684-715641ABC509}"/>
              </a:ext>
            </a:extLst>
          </p:cNvPr>
          <p:cNvCxnSpPr>
            <a:cxnSpLocks/>
          </p:cNvCxnSpPr>
          <p:nvPr/>
        </p:nvCxnSpPr>
        <p:spPr>
          <a:xfrm flipH="1">
            <a:off x="2520942" y="2770655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Étoile à 5 branches 109">
            <a:extLst>
              <a:ext uri="{FF2B5EF4-FFF2-40B4-BE49-F238E27FC236}">
                <a16:creationId xmlns:a16="http://schemas.microsoft.com/office/drawing/2014/main" id="{A6C41B96-5585-46C9-8BB0-F6860C9DBD8D}"/>
              </a:ext>
            </a:extLst>
          </p:cNvPr>
          <p:cNvSpPr/>
          <p:nvPr/>
        </p:nvSpPr>
        <p:spPr>
          <a:xfrm rot="19182194">
            <a:off x="1749811" y="2599603"/>
            <a:ext cx="304800" cy="281545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3B1B2A85-AE31-D967-8F88-839AD5DB1330}"/>
              </a:ext>
            </a:extLst>
          </p:cNvPr>
          <p:cNvCxnSpPr>
            <a:cxnSpLocks/>
          </p:cNvCxnSpPr>
          <p:nvPr/>
        </p:nvCxnSpPr>
        <p:spPr>
          <a:xfrm>
            <a:off x="2188750" y="2770655"/>
            <a:ext cx="343715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BC888085-2FC3-08D3-B357-FD6B0F274634}"/>
              </a:ext>
            </a:extLst>
          </p:cNvPr>
          <p:cNvCxnSpPr>
            <a:cxnSpLocks/>
          </p:cNvCxnSpPr>
          <p:nvPr/>
        </p:nvCxnSpPr>
        <p:spPr>
          <a:xfrm flipH="1">
            <a:off x="1089192" y="2773171"/>
            <a:ext cx="358588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ZoneTexte 112">
            <a:extLst>
              <a:ext uri="{FF2B5EF4-FFF2-40B4-BE49-F238E27FC236}">
                <a16:creationId xmlns:a16="http://schemas.microsoft.com/office/drawing/2014/main" id="{93E6F8A3-C420-8727-66DB-5F6D58E30A92}"/>
              </a:ext>
            </a:extLst>
          </p:cNvPr>
          <p:cNvSpPr txBox="1"/>
          <p:nvPr/>
        </p:nvSpPr>
        <p:spPr>
          <a:xfrm>
            <a:off x="1036678" y="2304919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B91194D4-085D-E834-66AD-676B0E99DC56}"/>
              </a:ext>
            </a:extLst>
          </p:cNvPr>
          <p:cNvSpPr txBox="1"/>
          <p:nvPr/>
        </p:nvSpPr>
        <p:spPr>
          <a:xfrm>
            <a:off x="5241226" y="1521845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103 V</a:t>
            </a: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0E1721C1-87CA-95AF-9716-79C7F90A1616}"/>
              </a:ext>
            </a:extLst>
          </p:cNvPr>
          <p:cNvSpPr txBox="1"/>
          <p:nvPr/>
        </p:nvSpPr>
        <p:spPr>
          <a:xfrm>
            <a:off x="5247911" y="100955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53 V</a:t>
            </a: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74293986-2025-0534-5659-518D8A4518C9}"/>
              </a:ext>
            </a:extLst>
          </p:cNvPr>
          <p:cNvSpPr txBox="1"/>
          <p:nvPr/>
        </p:nvSpPr>
        <p:spPr>
          <a:xfrm>
            <a:off x="10749867" y="932858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A1</a:t>
            </a:r>
            <a:endParaRPr lang="fr-FR" b="1" dirty="0"/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5E1109EB-EF9E-F535-9514-348D61333F48}"/>
              </a:ext>
            </a:extLst>
          </p:cNvPr>
          <p:cNvSpPr txBox="1"/>
          <p:nvPr/>
        </p:nvSpPr>
        <p:spPr>
          <a:xfrm>
            <a:off x="10749332" y="2240615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strike="dblStrike" dirty="0">
                <a:latin typeface="ComicSansMS" panose="030F0702030302020204" pitchFamily="66" charset="0"/>
              </a:rPr>
              <a:t>A1</a:t>
            </a:r>
            <a:endParaRPr lang="fr-FR" b="1" strike="dblStrike" dirty="0"/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8315E650-BAB7-04B6-F1DF-3DB14B447A1E}"/>
              </a:ext>
            </a:extLst>
          </p:cNvPr>
          <p:cNvSpPr txBox="1"/>
          <p:nvPr/>
        </p:nvSpPr>
        <p:spPr>
          <a:xfrm>
            <a:off x="10746084" y="3440652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A1</a:t>
            </a:r>
            <a:endParaRPr lang="fr-FR" b="1" dirty="0"/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66A80794-D1BD-7DAC-4760-46F1E6F57D41}"/>
              </a:ext>
            </a:extLst>
          </p:cNvPr>
          <p:cNvSpPr txBox="1"/>
          <p:nvPr/>
        </p:nvSpPr>
        <p:spPr>
          <a:xfrm>
            <a:off x="9024892" y="643286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2E4F6E1D-539E-DD9B-840E-3469A2A96CC5}"/>
              </a:ext>
            </a:extLst>
          </p:cNvPr>
          <p:cNvSpPr txBox="1"/>
          <p:nvPr/>
        </p:nvSpPr>
        <p:spPr>
          <a:xfrm>
            <a:off x="9030442" y="1963750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1A258CC4-ED40-A6B3-CEE3-28313D0C8575}"/>
              </a:ext>
            </a:extLst>
          </p:cNvPr>
          <p:cNvSpPr txBox="1"/>
          <p:nvPr/>
        </p:nvSpPr>
        <p:spPr>
          <a:xfrm>
            <a:off x="9787033" y="3434617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32412DDA-84F5-187F-2F95-91DB9939108C}"/>
              </a:ext>
            </a:extLst>
          </p:cNvPr>
          <p:cNvSpPr txBox="1"/>
          <p:nvPr/>
        </p:nvSpPr>
        <p:spPr>
          <a:xfrm>
            <a:off x="9617729" y="4240347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480A9E9A-2B00-2D42-8D5C-1D90834F3C39}"/>
              </a:ext>
            </a:extLst>
          </p:cNvPr>
          <p:cNvSpPr txBox="1"/>
          <p:nvPr/>
        </p:nvSpPr>
        <p:spPr>
          <a:xfrm>
            <a:off x="10442641" y="4205660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M2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BB38577E-0860-7619-04E0-3616D382D0A6}"/>
              </a:ext>
            </a:extLst>
          </p:cNvPr>
          <p:cNvSpPr txBox="1"/>
          <p:nvPr/>
        </p:nvSpPr>
        <p:spPr>
          <a:xfrm>
            <a:off x="10692199" y="5394791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A1</a:t>
            </a:r>
            <a:endParaRPr lang="fr-FR" b="1" dirty="0"/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059AECD3-CDFD-B9CC-3E8B-4B5BAFE4D90A}"/>
              </a:ext>
            </a:extLst>
          </p:cNvPr>
          <p:cNvSpPr txBox="1"/>
          <p:nvPr/>
        </p:nvSpPr>
        <p:spPr>
          <a:xfrm>
            <a:off x="11397334" y="5415357"/>
            <a:ext cx="55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A2</a:t>
            </a:r>
            <a:endParaRPr lang="fr-FR" b="1" dirty="0"/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B4B02480-7E55-7B4B-A2E8-AB84872C9AC5}"/>
              </a:ext>
            </a:extLst>
          </p:cNvPr>
          <p:cNvSpPr txBox="1"/>
          <p:nvPr/>
        </p:nvSpPr>
        <p:spPr>
          <a:xfrm>
            <a:off x="5247911" y="3393172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53 V</a:t>
            </a: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87DD942A-B5A3-BEE0-A6A7-F55399911DA1}"/>
              </a:ext>
            </a:extLst>
          </p:cNvPr>
          <p:cNvSpPr txBox="1"/>
          <p:nvPr/>
        </p:nvSpPr>
        <p:spPr>
          <a:xfrm>
            <a:off x="5247911" y="4911882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53 V</a:t>
            </a:r>
          </a:p>
        </p:txBody>
      </p:sp>
    </p:spTree>
    <p:extLst>
      <p:ext uri="{BB962C8B-B14F-4D97-AF65-F5344CB8AC3E}">
        <p14:creationId xmlns:p14="http://schemas.microsoft.com/office/powerpoint/2010/main" val="561423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AC9684-FCBD-7A2E-55CB-9296ECCEAFF2}"/>
              </a:ext>
            </a:extLst>
          </p:cNvPr>
          <p:cNvSpPr txBox="1"/>
          <p:nvPr/>
        </p:nvSpPr>
        <p:spPr>
          <a:xfrm>
            <a:off x="34134" y="1557901"/>
            <a:ext cx="3915783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Stimulation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&amp;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Détection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9E7273-4CC2-82DB-0674-557197818B78}"/>
              </a:ext>
            </a:extLst>
          </p:cNvPr>
          <p:cNvSpPr txBox="1"/>
          <p:nvPr/>
        </p:nvSpPr>
        <p:spPr>
          <a:xfrm>
            <a:off x="4447308" y="591344"/>
            <a:ext cx="7364588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 b="1">
                <a:solidFill>
                  <a:srgbClr val="FF0000"/>
                </a:solidFill>
              </a:rPr>
              <a:t>Et si, je stimulais un nerf et que je détectais les réponses motrices dans un autre territoire nerveux ?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1 seul point de stimulation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Reconnaître les variantes d’innervation motrice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63833DD-D90A-C0D0-4893-B17214068CD8}"/>
              </a:ext>
            </a:extLst>
          </p:cNvPr>
          <p:cNvGrpSpPr/>
          <p:nvPr/>
        </p:nvGrpSpPr>
        <p:grpSpPr>
          <a:xfrm>
            <a:off x="1432629" y="1557901"/>
            <a:ext cx="559397" cy="584775"/>
            <a:chOff x="5314278" y="219945"/>
            <a:chExt cx="559397" cy="58477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556B9DD-A372-E607-9A7F-AD6B413D6277}"/>
                </a:ext>
              </a:extLst>
            </p:cNvPr>
            <p:cNvSpPr/>
            <p:nvPr/>
          </p:nvSpPr>
          <p:spPr>
            <a:xfrm>
              <a:off x="5314278" y="247426"/>
              <a:ext cx="559397" cy="53788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7563DC8-9CB8-CB94-2C16-6569E5FC92CA}"/>
                </a:ext>
              </a:extLst>
            </p:cNvPr>
            <p:cNvSpPr txBox="1"/>
            <p:nvPr/>
          </p:nvSpPr>
          <p:spPr>
            <a:xfrm>
              <a:off x="5397448" y="21994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>
                  <a:solidFill>
                    <a:schemeClr val="bg1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4114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3E13F39-60B7-A42C-3DCA-C8281DB03068}"/>
              </a:ext>
            </a:extLst>
          </p:cNvPr>
          <p:cNvGrpSpPr/>
          <p:nvPr/>
        </p:nvGrpSpPr>
        <p:grpSpPr>
          <a:xfrm>
            <a:off x="3963451" y="269326"/>
            <a:ext cx="3550023" cy="6223298"/>
            <a:chOff x="1106897" y="479178"/>
            <a:chExt cx="3550023" cy="622329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8F8674-62A8-E9EC-F7BD-B06B366E362D}"/>
                </a:ext>
              </a:extLst>
            </p:cNvPr>
            <p:cNvSpPr/>
            <p:nvPr/>
          </p:nvSpPr>
          <p:spPr>
            <a:xfrm>
              <a:off x="1564097" y="5788076"/>
              <a:ext cx="914400" cy="9144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8F379E-4AEA-4901-ADC2-842D3CFD807F}"/>
                </a:ext>
              </a:extLst>
            </p:cNvPr>
            <p:cNvSpPr/>
            <p:nvPr/>
          </p:nvSpPr>
          <p:spPr>
            <a:xfrm>
              <a:off x="1106897" y="5104965"/>
              <a:ext cx="914400" cy="9144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56691D-20DC-93A0-81FF-133473E61E29}"/>
                </a:ext>
              </a:extLst>
            </p:cNvPr>
            <p:cNvSpPr/>
            <p:nvPr/>
          </p:nvSpPr>
          <p:spPr>
            <a:xfrm>
              <a:off x="4258887" y="5104965"/>
              <a:ext cx="398033" cy="159751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3D6B6D8B-FFBD-1D2C-D3F4-207A486453C1}"/>
                </a:ext>
              </a:extLst>
            </p:cNvPr>
            <p:cNvCxnSpPr>
              <a:cxnSpLocks/>
            </p:cNvCxnSpPr>
            <p:nvPr/>
          </p:nvCxnSpPr>
          <p:spPr>
            <a:xfrm>
              <a:off x="2941076" y="479178"/>
              <a:ext cx="0" cy="4819426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0653712A-15A7-7559-9949-17A2839B37BD}"/>
                </a:ext>
              </a:extLst>
            </p:cNvPr>
            <p:cNvCxnSpPr>
              <a:cxnSpLocks/>
            </p:cNvCxnSpPr>
            <p:nvPr/>
          </p:nvCxnSpPr>
          <p:spPr>
            <a:xfrm>
              <a:off x="3930526" y="502020"/>
              <a:ext cx="14706" cy="4900051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2479A555-046B-A59A-629B-5673AD90012F}"/>
                </a:ext>
              </a:extLst>
            </p:cNvPr>
            <p:cNvCxnSpPr>
              <a:cxnSpLocks/>
            </p:cNvCxnSpPr>
            <p:nvPr/>
          </p:nvCxnSpPr>
          <p:spPr>
            <a:xfrm>
              <a:off x="1912821" y="5298604"/>
              <a:ext cx="1059629" cy="0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E6F977F9-BB9C-3EDA-EC3C-6897BC69F2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4171" y="6166388"/>
              <a:ext cx="1636818" cy="5379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368E905F-738D-95FE-906B-1C3F2BB20178}"/>
                </a:ext>
              </a:extLst>
            </p:cNvPr>
            <p:cNvCxnSpPr>
              <a:cxnSpLocks/>
            </p:cNvCxnSpPr>
            <p:nvPr/>
          </p:nvCxnSpPr>
          <p:spPr>
            <a:xfrm>
              <a:off x="3869817" y="502020"/>
              <a:ext cx="0" cy="566390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0BCE9A93-5FA2-B025-79AB-2574358455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527" y="5648231"/>
              <a:ext cx="8649" cy="517694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962F5EB8-4089-9FB2-2AA3-6A987AD08C22}"/>
                </a:ext>
              </a:extLst>
            </p:cNvPr>
            <p:cNvCxnSpPr>
              <a:cxnSpLocks/>
            </p:cNvCxnSpPr>
            <p:nvPr/>
          </p:nvCxnSpPr>
          <p:spPr>
            <a:xfrm>
              <a:off x="3918379" y="5407513"/>
              <a:ext cx="505722" cy="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ZoneTexte 115">
            <a:extLst>
              <a:ext uri="{FF2B5EF4-FFF2-40B4-BE49-F238E27FC236}">
                <a16:creationId xmlns:a16="http://schemas.microsoft.com/office/drawing/2014/main" id="{A600E8CE-4DFC-B5B3-C24B-09DA2685CDD3}"/>
              </a:ext>
            </a:extLst>
          </p:cNvPr>
          <p:cNvSpPr txBox="1"/>
          <p:nvPr/>
        </p:nvSpPr>
        <p:spPr>
          <a:xfrm>
            <a:off x="2692681" y="3651521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Muscles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thénariens</a:t>
            </a: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DAAA973D-305C-BF5D-F413-7FDCBA76AC9B}"/>
              </a:ext>
            </a:extLst>
          </p:cNvPr>
          <p:cNvSpPr txBox="1"/>
          <p:nvPr/>
        </p:nvSpPr>
        <p:spPr>
          <a:xfrm>
            <a:off x="1743561" y="5956073"/>
            <a:ext cx="1475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Muscle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1</a:t>
            </a:r>
            <a:r>
              <a:rPr lang="fr-FR" sz="2000" b="1" baseline="30000" dirty="0">
                <a:solidFill>
                  <a:schemeClr val="bg1"/>
                </a:solidFill>
              </a:rPr>
              <a:t>er</a:t>
            </a:r>
            <a:r>
              <a:rPr lang="fr-FR" sz="2000" b="1" dirty="0">
                <a:solidFill>
                  <a:schemeClr val="bg1"/>
                </a:solidFill>
              </a:rPr>
              <a:t> IO dorsal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64B3D963-94A8-B953-F618-DBB4DB3A60B7}"/>
              </a:ext>
            </a:extLst>
          </p:cNvPr>
          <p:cNvSpPr txBox="1"/>
          <p:nvPr/>
        </p:nvSpPr>
        <p:spPr>
          <a:xfrm>
            <a:off x="8732685" y="4737063"/>
            <a:ext cx="1947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Muscles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hypothénariens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79B84307-F2E4-AB80-F78B-BE795D880E3E}"/>
              </a:ext>
            </a:extLst>
          </p:cNvPr>
          <p:cNvSpPr txBox="1"/>
          <p:nvPr/>
        </p:nvSpPr>
        <p:spPr>
          <a:xfrm>
            <a:off x="3637440" y="1060245"/>
            <a:ext cx="1213794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N médian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7FF78DC5-3051-04D4-7D63-6DD7503B86AC}"/>
              </a:ext>
            </a:extLst>
          </p:cNvPr>
          <p:cNvSpPr txBox="1"/>
          <p:nvPr/>
        </p:nvSpPr>
        <p:spPr>
          <a:xfrm>
            <a:off x="7608207" y="1087541"/>
            <a:ext cx="115608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N ulnaire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4D844545-A924-5B9D-F207-326FB018097E}"/>
              </a:ext>
            </a:extLst>
          </p:cNvPr>
          <p:cNvSpPr txBox="1"/>
          <p:nvPr/>
        </p:nvSpPr>
        <p:spPr>
          <a:xfrm>
            <a:off x="5473629" y="6071181"/>
            <a:ext cx="110818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Br. profonde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E0315CDB-57D8-80A0-57EB-FE5DA64434C8}"/>
              </a:ext>
            </a:extLst>
          </p:cNvPr>
          <p:cNvSpPr txBox="1"/>
          <p:nvPr/>
        </p:nvSpPr>
        <p:spPr>
          <a:xfrm>
            <a:off x="4995075" y="5192219"/>
            <a:ext cx="120577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Br. récurrente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F98CB90A-B6B4-6A26-FB7E-176323463188}"/>
              </a:ext>
            </a:extLst>
          </p:cNvPr>
          <p:cNvCxnSpPr/>
          <p:nvPr/>
        </p:nvCxnSpPr>
        <p:spPr>
          <a:xfrm>
            <a:off x="4877851" y="1260300"/>
            <a:ext cx="77725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EBCB0CBD-5BBE-90C6-3A34-E61994F1FC9E}"/>
              </a:ext>
            </a:extLst>
          </p:cNvPr>
          <p:cNvCxnSpPr>
            <a:cxnSpLocks/>
          </p:cNvCxnSpPr>
          <p:nvPr/>
        </p:nvCxnSpPr>
        <p:spPr>
          <a:xfrm flipH="1">
            <a:off x="6910458" y="1294576"/>
            <a:ext cx="71926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48EA0C1D-AFEA-229B-C13E-C70BFEE970B6}"/>
              </a:ext>
            </a:extLst>
          </p:cNvPr>
          <p:cNvCxnSpPr>
            <a:cxnSpLocks/>
          </p:cNvCxnSpPr>
          <p:nvPr/>
        </p:nvCxnSpPr>
        <p:spPr>
          <a:xfrm flipV="1">
            <a:off x="3357286" y="6225069"/>
            <a:ext cx="953699" cy="8494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8FA8C2FD-3066-BC54-7E20-5C9B9DFE7F69}"/>
              </a:ext>
            </a:extLst>
          </p:cNvPr>
          <p:cNvCxnSpPr>
            <a:cxnSpLocks/>
          </p:cNvCxnSpPr>
          <p:nvPr/>
        </p:nvCxnSpPr>
        <p:spPr>
          <a:xfrm>
            <a:off x="3467873" y="4359407"/>
            <a:ext cx="410060" cy="72934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6F4023E7-6CAB-4387-6F9D-EDDD181B1CBB}"/>
              </a:ext>
            </a:extLst>
          </p:cNvPr>
          <p:cNvCxnSpPr>
            <a:cxnSpLocks/>
          </p:cNvCxnSpPr>
          <p:nvPr/>
        </p:nvCxnSpPr>
        <p:spPr>
          <a:xfrm flipH="1">
            <a:off x="7646230" y="5192219"/>
            <a:ext cx="959833" cy="61729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322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1309520-8A42-698D-BFD8-D9D6C0A3F67A}"/>
              </a:ext>
            </a:extLst>
          </p:cNvPr>
          <p:cNvSpPr txBox="1"/>
          <p:nvPr/>
        </p:nvSpPr>
        <p:spPr>
          <a:xfrm>
            <a:off x="1088512" y="138713"/>
            <a:ext cx="10462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Reconnaître les variantes d’innervation motrice pour éviter les pièges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2D0EF2-5126-C49C-11BC-CB8E2B5FC106}"/>
              </a:ext>
            </a:extLst>
          </p:cNvPr>
          <p:cNvSpPr txBox="1"/>
          <p:nvPr/>
        </p:nvSpPr>
        <p:spPr>
          <a:xfrm>
            <a:off x="1587304" y="661933"/>
            <a:ext cx="9693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Stimuler un tronc nerveux et </a:t>
            </a:r>
            <a:br>
              <a:rPr lang="fr-FR" sz="2000" b="1" dirty="0">
                <a:solidFill>
                  <a:srgbClr val="FF0000"/>
                </a:solidFill>
              </a:rPr>
            </a:br>
            <a:r>
              <a:rPr lang="fr-FR" sz="2000" b="1" dirty="0">
                <a:solidFill>
                  <a:srgbClr val="FF0000"/>
                </a:solidFill>
              </a:rPr>
              <a:t>détecter les réponses motrices au niveau de muscles dépendant d’un autre tronc nerveux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685330F-1452-DFC2-0A4B-FE7CD7EA4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371" y="1423609"/>
            <a:ext cx="9225032" cy="53400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A5E9999-4B8D-10C1-A005-2EA0D3A80695}"/>
              </a:ext>
            </a:extLst>
          </p:cNvPr>
          <p:cNvSpPr txBox="1"/>
          <p:nvPr/>
        </p:nvSpPr>
        <p:spPr>
          <a:xfrm>
            <a:off x="7401262" y="6265930"/>
            <a:ext cx="2585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Conduction en volume</a:t>
            </a:r>
          </a:p>
        </p:txBody>
      </p:sp>
    </p:spTree>
    <p:extLst>
      <p:ext uri="{BB962C8B-B14F-4D97-AF65-F5344CB8AC3E}">
        <p14:creationId xmlns:p14="http://schemas.microsoft.com/office/powerpoint/2010/main" val="2387296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A2ACC127-4397-8E72-4D12-654D070EBE2E}"/>
              </a:ext>
            </a:extLst>
          </p:cNvPr>
          <p:cNvGrpSpPr/>
          <p:nvPr/>
        </p:nvGrpSpPr>
        <p:grpSpPr>
          <a:xfrm>
            <a:off x="2131809" y="376726"/>
            <a:ext cx="3550023" cy="6223298"/>
            <a:chOff x="1106897" y="479178"/>
            <a:chExt cx="3550023" cy="622329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0ECA48-077B-E02F-1235-084F5B0DBE9A}"/>
                </a:ext>
              </a:extLst>
            </p:cNvPr>
            <p:cNvSpPr/>
            <p:nvPr/>
          </p:nvSpPr>
          <p:spPr>
            <a:xfrm>
              <a:off x="1564097" y="5788076"/>
              <a:ext cx="914400" cy="9144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97D25A-1BCE-03E2-1F78-738E1F1D65A3}"/>
                </a:ext>
              </a:extLst>
            </p:cNvPr>
            <p:cNvSpPr/>
            <p:nvPr/>
          </p:nvSpPr>
          <p:spPr>
            <a:xfrm>
              <a:off x="1106897" y="5104965"/>
              <a:ext cx="914400" cy="9144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7199BB-D108-0F40-000E-1B73E200892E}"/>
                </a:ext>
              </a:extLst>
            </p:cNvPr>
            <p:cNvSpPr/>
            <p:nvPr/>
          </p:nvSpPr>
          <p:spPr>
            <a:xfrm>
              <a:off x="4258887" y="5104965"/>
              <a:ext cx="398033" cy="159751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91D9807F-8B29-CFEC-5DC9-1EE77C111DD4}"/>
                </a:ext>
              </a:extLst>
            </p:cNvPr>
            <p:cNvCxnSpPr>
              <a:cxnSpLocks/>
            </p:cNvCxnSpPr>
            <p:nvPr/>
          </p:nvCxnSpPr>
          <p:spPr>
            <a:xfrm>
              <a:off x="2941076" y="479178"/>
              <a:ext cx="0" cy="4819426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AF650717-95C0-1443-E3D4-9D1319A939B3}"/>
                </a:ext>
              </a:extLst>
            </p:cNvPr>
            <p:cNvCxnSpPr>
              <a:cxnSpLocks/>
            </p:cNvCxnSpPr>
            <p:nvPr/>
          </p:nvCxnSpPr>
          <p:spPr>
            <a:xfrm>
              <a:off x="3930526" y="502020"/>
              <a:ext cx="2046" cy="5657196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996BC1EC-542A-4D71-BA1E-B4AA3E0848EF}"/>
                </a:ext>
              </a:extLst>
            </p:cNvPr>
            <p:cNvCxnSpPr>
              <a:cxnSpLocks/>
            </p:cNvCxnSpPr>
            <p:nvPr/>
          </p:nvCxnSpPr>
          <p:spPr>
            <a:xfrm>
              <a:off x="1912821" y="5298604"/>
              <a:ext cx="1059629" cy="0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4246845F-22BC-EA9B-CB88-2896A6005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4171" y="6166388"/>
              <a:ext cx="1636818" cy="5379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CF45D6FF-02D7-CAEB-E3E3-677887159D5D}"/>
                </a:ext>
              </a:extLst>
            </p:cNvPr>
            <p:cNvSpPr/>
            <p:nvPr/>
          </p:nvSpPr>
          <p:spPr>
            <a:xfrm>
              <a:off x="2801478" y="4436200"/>
              <a:ext cx="269371" cy="25639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4040E98F-8555-4AE7-26B6-03104FF19D88}"/>
                </a:ext>
              </a:extLst>
            </p:cNvPr>
            <p:cNvSpPr/>
            <p:nvPr/>
          </p:nvSpPr>
          <p:spPr>
            <a:xfrm>
              <a:off x="2801478" y="1159129"/>
              <a:ext cx="269371" cy="25639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B9AB31FC-BF1E-BE65-0D2F-038E6C954BCC}"/>
                </a:ext>
              </a:extLst>
            </p:cNvPr>
            <p:cNvCxnSpPr>
              <a:cxnSpLocks/>
            </p:cNvCxnSpPr>
            <p:nvPr/>
          </p:nvCxnSpPr>
          <p:spPr>
            <a:xfrm>
              <a:off x="3869817" y="502020"/>
              <a:ext cx="0" cy="566390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86C91604-C714-7C70-F20D-D0C0435D86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527" y="5648231"/>
              <a:ext cx="8649" cy="517694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E779E5CA-8648-22C9-BD5E-3D1742AAE97A}"/>
                </a:ext>
              </a:extLst>
            </p:cNvPr>
            <p:cNvCxnSpPr>
              <a:cxnSpLocks/>
            </p:cNvCxnSpPr>
            <p:nvPr/>
          </p:nvCxnSpPr>
          <p:spPr>
            <a:xfrm>
              <a:off x="3905853" y="5654940"/>
              <a:ext cx="505722" cy="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933EB980-63CA-A6D0-8991-B6E4216D9D42}"/>
              </a:ext>
            </a:extLst>
          </p:cNvPr>
          <p:cNvGrpSpPr/>
          <p:nvPr/>
        </p:nvGrpSpPr>
        <p:grpSpPr>
          <a:xfrm>
            <a:off x="9915735" y="388747"/>
            <a:ext cx="1334733" cy="5296877"/>
            <a:chOff x="9794171" y="464838"/>
            <a:chExt cx="1334733" cy="5296877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813E3B35-47E9-6396-2535-88E03D46E232}"/>
                </a:ext>
              </a:extLst>
            </p:cNvPr>
            <p:cNvCxnSpPr>
              <a:cxnSpLocks/>
            </p:cNvCxnSpPr>
            <p:nvPr/>
          </p:nvCxnSpPr>
          <p:spPr>
            <a:xfrm>
              <a:off x="10540500" y="3039497"/>
              <a:ext cx="7004" cy="272221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11AFCD4-7A91-C2B0-60EE-96F78529C32C}"/>
                </a:ext>
              </a:extLst>
            </p:cNvPr>
            <p:cNvCxnSpPr>
              <a:cxnSpLocks/>
            </p:cNvCxnSpPr>
            <p:nvPr/>
          </p:nvCxnSpPr>
          <p:spPr>
            <a:xfrm>
              <a:off x="9794171" y="2517118"/>
              <a:ext cx="743173" cy="539669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50EA83DA-3533-8778-AF2D-284FC791A8CB}"/>
                </a:ext>
              </a:extLst>
            </p:cNvPr>
            <p:cNvCxnSpPr>
              <a:cxnSpLocks/>
            </p:cNvCxnSpPr>
            <p:nvPr/>
          </p:nvCxnSpPr>
          <p:spPr>
            <a:xfrm>
              <a:off x="10537344" y="5746304"/>
              <a:ext cx="59156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202183FE-9028-B3BD-5479-B9DA2D300A23}"/>
                </a:ext>
              </a:extLst>
            </p:cNvPr>
            <p:cNvCxnSpPr>
              <a:cxnSpLocks/>
            </p:cNvCxnSpPr>
            <p:nvPr/>
          </p:nvCxnSpPr>
          <p:spPr>
            <a:xfrm>
              <a:off x="9794171" y="464838"/>
              <a:ext cx="0" cy="206546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5D7E2D91-20BC-B9C5-6767-0DB79E3CE6B8}"/>
              </a:ext>
            </a:extLst>
          </p:cNvPr>
          <p:cNvGrpSpPr/>
          <p:nvPr/>
        </p:nvGrpSpPr>
        <p:grpSpPr>
          <a:xfrm>
            <a:off x="7996991" y="399568"/>
            <a:ext cx="3550023" cy="6223298"/>
            <a:chOff x="1106897" y="479178"/>
            <a:chExt cx="3550023" cy="622329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6B873F6-68A3-64AC-44FD-77BDF1CA56D8}"/>
                </a:ext>
              </a:extLst>
            </p:cNvPr>
            <p:cNvSpPr/>
            <p:nvPr/>
          </p:nvSpPr>
          <p:spPr>
            <a:xfrm>
              <a:off x="1564097" y="5788076"/>
              <a:ext cx="914400" cy="9144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3699759-A105-6FD6-B91A-6BBC700B23CA}"/>
                </a:ext>
              </a:extLst>
            </p:cNvPr>
            <p:cNvSpPr/>
            <p:nvPr/>
          </p:nvSpPr>
          <p:spPr>
            <a:xfrm>
              <a:off x="1106897" y="5104965"/>
              <a:ext cx="914400" cy="9144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7B751AB-DB9F-9C28-2E59-359B3A162239}"/>
                </a:ext>
              </a:extLst>
            </p:cNvPr>
            <p:cNvSpPr/>
            <p:nvPr/>
          </p:nvSpPr>
          <p:spPr>
            <a:xfrm>
              <a:off x="4258887" y="5104965"/>
              <a:ext cx="398033" cy="159751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079DBA8F-977F-4909-CA63-DB337BD6396E}"/>
                </a:ext>
              </a:extLst>
            </p:cNvPr>
            <p:cNvCxnSpPr>
              <a:cxnSpLocks/>
            </p:cNvCxnSpPr>
            <p:nvPr/>
          </p:nvCxnSpPr>
          <p:spPr>
            <a:xfrm>
              <a:off x="2941076" y="479178"/>
              <a:ext cx="0" cy="4819426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9292628C-E2BC-5CF6-6E8C-D532F369DC54}"/>
                </a:ext>
              </a:extLst>
            </p:cNvPr>
            <p:cNvCxnSpPr>
              <a:cxnSpLocks/>
            </p:cNvCxnSpPr>
            <p:nvPr/>
          </p:nvCxnSpPr>
          <p:spPr>
            <a:xfrm>
              <a:off x="3930526" y="502020"/>
              <a:ext cx="2046" cy="5657196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07B9BCC5-4654-BB36-50C6-1E748441474C}"/>
                </a:ext>
              </a:extLst>
            </p:cNvPr>
            <p:cNvCxnSpPr>
              <a:cxnSpLocks/>
            </p:cNvCxnSpPr>
            <p:nvPr/>
          </p:nvCxnSpPr>
          <p:spPr>
            <a:xfrm>
              <a:off x="1912821" y="5298604"/>
              <a:ext cx="1059629" cy="0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3B5422DA-9230-220B-1082-9A27F8D6FB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4171" y="6166388"/>
              <a:ext cx="1636818" cy="5379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85F9166C-72D1-7BA1-5AB2-873F8337D9E3}"/>
                </a:ext>
              </a:extLst>
            </p:cNvPr>
            <p:cNvSpPr/>
            <p:nvPr/>
          </p:nvSpPr>
          <p:spPr>
            <a:xfrm>
              <a:off x="2801478" y="4436200"/>
              <a:ext cx="269371" cy="25639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2246B92D-C7FC-AC29-81CB-971B44E869CF}"/>
                </a:ext>
              </a:extLst>
            </p:cNvPr>
            <p:cNvSpPr/>
            <p:nvPr/>
          </p:nvSpPr>
          <p:spPr>
            <a:xfrm>
              <a:off x="2801478" y="1159129"/>
              <a:ext cx="269371" cy="25639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8FF32367-A275-0067-D889-FC4E18F0668F}"/>
                </a:ext>
              </a:extLst>
            </p:cNvPr>
            <p:cNvCxnSpPr>
              <a:cxnSpLocks/>
            </p:cNvCxnSpPr>
            <p:nvPr/>
          </p:nvCxnSpPr>
          <p:spPr>
            <a:xfrm>
              <a:off x="3869817" y="502020"/>
              <a:ext cx="0" cy="566390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BFBD92DD-BD12-C7F8-0673-1414E13EEB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4410" y="5648231"/>
              <a:ext cx="1591" cy="517694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974C3B5D-F3D7-7275-3648-134EA397C94E}"/>
                </a:ext>
              </a:extLst>
            </p:cNvPr>
            <p:cNvCxnSpPr>
              <a:cxnSpLocks/>
            </p:cNvCxnSpPr>
            <p:nvPr/>
          </p:nvCxnSpPr>
          <p:spPr>
            <a:xfrm>
              <a:off x="3905853" y="5654940"/>
              <a:ext cx="505722" cy="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B2C11974-9872-0CAE-7FB1-2D60885183F2}"/>
              </a:ext>
            </a:extLst>
          </p:cNvPr>
          <p:cNvCxnSpPr>
            <a:cxnSpLocks/>
          </p:cNvCxnSpPr>
          <p:nvPr/>
        </p:nvCxnSpPr>
        <p:spPr>
          <a:xfrm flipV="1">
            <a:off x="10669068" y="5612473"/>
            <a:ext cx="0" cy="39841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840A453D-FAFA-DE93-27BE-B8CA206FA72A}"/>
              </a:ext>
            </a:extLst>
          </p:cNvPr>
          <p:cNvCxnSpPr>
            <a:cxnSpLocks/>
          </p:cNvCxnSpPr>
          <p:nvPr/>
        </p:nvCxnSpPr>
        <p:spPr>
          <a:xfrm flipV="1">
            <a:off x="9368591" y="6000387"/>
            <a:ext cx="1330611" cy="104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638776E4-51A4-0AA6-1E09-423E34E48BA9}"/>
              </a:ext>
            </a:extLst>
          </p:cNvPr>
          <p:cNvGrpSpPr/>
          <p:nvPr/>
        </p:nvGrpSpPr>
        <p:grpSpPr>
          <a:xfrm rot="19579798">
            <a:off x="2780155" y="6106016"/>
            <a:ext cx="524437" cy="473874"/>
            <a:chOff x="2400300" y="1684907"/>
            <a:chExt cx="524437" cy="473874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AF82FE97-30BB-1367-18F1-C848526CBB33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489CB473-3CCB-7398-5F18-9A0C338D3AFD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B13D07E-DF15-FEB6-CD83-32503E4F6DC4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425C49F-9319-6C0B-80BE-5BB1006B14A8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A67586CC-6A30-EDE3-5A06-A3BA6CBBBA91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25BEFF19-E5BE-AB82-7DFD-3192EBA8F1A8}"/>
              </a:ext>
            </a:extLst>
          </p:cNvPr>
          <p:cNvGrpSpPr/>
          <p:nvPr/>
        </p:nvGrpSpPr>
        <p:grpSpPr>
          <a:xfrm rot="19579798">
            <a:off x="8646861" y="6116513"/>
            <a:ext cx="524437" cy="473874"/>
            <a:chOff x="2400300" y="1684907"/>
            <a:chExt cx="524437" cy="473874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2EE7D142-9B60-5AE2-C112-8A829AE11577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634E514B-8FE8-1C03-C147-D79EC60372DF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502CA95-69CA-BC7E-1CD1-99776CA7B3D2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CD76821-2E73-1D4A-BF0F-BFF687AC0B4B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B423F8C8-AB75-2DAB-A80D-A3C145ABE84C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62808066-3CAF-AF7B-627A-67F5528D07E7}"/>
              </a:ext>
            </a:extLst>
          </p:cNvPr>
          <p:cNvGrpSpPr/>
          <p:nvPr/>
        </p:nvGrpSpPr>
        <p:grpSpPr>
          <a:xfrm rot="3178222">
            <a:off x="5224215" y="5605125"/>
            <a:ext cx="524437" cy="473874"/>
            <a:chOff x="2400300" y="1684907"/>
            <a:chExt cx="524437" cy="473874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7B2653F2-FFB2-A841-CC5D-F223961E890A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C7E912B2-2149-150C-9551-A6F1AD903975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B15C090-9D39-341D-4975-55E0D3DECFBE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92A2433-2938-FA25-B6A8-51E838AE7345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C6B35049-BFE0-DE36-7DEA-B334538C49A1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46F1B719-88BF-76B7-E4C0-34FC3302414A}"/>
              </a:ext>
            </a:extLst>
          </p:cNvPr>
          <p:cNvGrpSpPr/>
          <p:nvPr/>
        </p:nvGrpSpPr>
        <p:grpSpPr>
          <a:xfrm rot="3178222">
            <a:off x="11100158" y="5594418"/>
            <a:ext cx="524437" cy="473874"/>
            <a:chOff x="2400300" y="1684907"/>
            <a:chExt cx="524437" cy="473874"/>
          </a:xfrm>
        </p:grpSpPr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C453BFD5-600B-488C-582C-EDD2B85D9048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C2467B6F-0D95-4E9C-9256-57B976651893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9BA47C1-8C2E-B71A-9F39-7679CA8380BB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ADFA627-2824-35B4-59B9-E026C17FB028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97300AA7-8C17-32EA-134B-F88B0B2C9761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25" name="ZoneTexte 124">
            <a:extLst>
              <a:ext uri="{FF2B5EF4-FFF2-40B4-BE49-F238E27FC236}">
                <a16:creationId xmlns:a16="http://schemas.microsoft.com/office/drawing/2014/main" id="{29671A23-ADA3-533C-16E2-74C822267A40}"/>
              </a:ext>
            </a:extLst>
          </p:cNvPr>
          <p:cNvSpPr txBox="1"/>
          <p:nvPr/>
        </p:nvSpPr>
        <p:spPr>
          <a:xfrm>
            <a:off x="8118675" y="42241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highlight>
                  <a:srgbClr val="FFFF00"/>
                </a:highlight>
                <a:latin typeface="ComicSansMS" panose="030F0702030302020204" pitchFamily="66" charset="0"/>
              </a:rPr>
              <a:t>AMG</a:t>
            </a: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B3F3A88C-E8FB-58D8-FE86-B3295FC53B23}"/>
              </a:ext>
            </a:extLst>
          </p:cNvPr>
          <p:cNvSpPr txBox="1"/>
          <p:nvPr/>
        </p:nvSpPr>
        <p:spPr>
          <a:xfrm>
            <a:off x="10778258" y="5683823"/>
            <a:ext cx="359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376DA614-DF9C-D267-0490-86B2B904195A}"/>
              </a:ext>
            </a:extLst>
          </p:cNvPr>
          <p:cNvSpPr txBox="1"/>
          <p:nvPr/>
        </p:nvSpPr>
        <p:spPr>
          <a:xfrm>
            <a:off x="9725854" y="5431980"/>
            <a:ext cx="359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2B04C5EF-E699-4CCD-DF12-B77F3BF85C77}"/>
              </a:ext>
            </a:extLst>
          </p:cNvPr>
          <p:cNvSpPr txBox="1"/>
          <p:nvPr/>
        </p:nvSpPr>
        <p:spPr>
          <a:xfrm>
            <a:off x="3375626" y="4284730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02E9451D-DDEE-D218-4A16-3F1C8EFA1C58}"/>
              </a:ext>
            </a:extLst>
          </p:cNvPr>
          <p:cNvSpPr txBox="1"/>
          <p:nvPr/>
        </p:nvSpPr>
        <p:spPr>
          <a:xfrm>
            <a:off x="3372567" y="984817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8C962F81-251A-F312-6655-359B1F5BC910}"/>
              </a:ext>
            </a:extLst>
          </p:cNvPr>
          <p:cNvSpPr txBox="1"/>
          <p:nvPr/>
        </p:nvSpPr>
        <p:spPr>
          <a:xfrm>
            <a:off x="9267410" y="4280888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DD04893C-4097-0834-7D6B-8CFB7DA131AE}"/>
              </a:ext>
            </a:extLst>
          </p:cNvPr>
          <p:cNvSpPr txBox="1"/>
          <p:nvPr/>
        </p:nvSpPr>
        <p:spPr>
          <a:xfrm>
            <a:off x="9264351" y="980975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C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C440345-66D6-64D6-6105-7D80C0864A54}"/>
              </a:ext>
            </a:extLst>
          </p:cNvPr>
          <p:cNvCxnSpPr>
            <a:cxnSpLocks/>
          </p:cNvCxnSpPr>
          <p:nvPr/>
        </p:nvCxnSpPr>
        <p:spPr>
          <a:xfrm flipH="1">
            <a:off x="10791083" y="5670213"/>
            <a:ext cx="18433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C3C133DE-5B14-C4C2-E466-702A70B7D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35" y="1273286"/>
            <a:ext cx="2711037" cy="308391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E047672-2400-AC0D-1DEE-40EF44DE5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643" y="1181030"/>
            <a:ext cx="2924130" cy="331685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44614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552D0EF2-5126-C49C-11BC-CB8E2B5FC106}"/>
              </a:ext>
            </a:extLst>
          </p:cNvPr>
          <p:cNvSpPr txBox="1"/>
          <p:nvPr/>
        </p:nvSpPr>
        <p:spPr>
          <a:xfrm>
            <a:off x="1587304" y="661933"/>
            <a:ext cx="9693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Stimuler un tronc nerveux et </a:t>
            </a:r>
            <a:br>
              <a:rPr lang="fr-FR" sz="2000" b="1" dirty="0">
                <a:solidFill>
                  <a:srgbClr val="FF0000"/>
                </a:solidFill>
              </a:rPr>
            </a:br>
            <a:r>
              <a:rPr lang="fr-FR" sz="2000" b="1" dirty="0">
                <a:solidFill>
                  <a:srgbClr val="FF0000"/>
                </a:solidFill>
              </a:rPr>
              <a:t>détecter les réponses motrices au niveau de muscles dépendant d’un autre tronc nerveux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22CCFE2-B910-7F82-1C85-DF96FBFBF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729" y="1387370"/>
            <a:ext cx="9242315" cy="53400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F807AAD-369E-B7A1-2CF7-31ABBF375449}"/>
              </a:ext>
            </a:extLst>
          </p:cNvPr>
          <p:cNvSpPr txBox="1"/>
          <p:nvPr/>
        </p:nvSpPr>
        <p:spPr>
          <a:xfrm>
            <a:off x="1088512" y="138713"/>
            <a:ext cx="10462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Reconnaître les variantes d’innervation motrice pour éviter les pièges</a:t>
            </a:r>
          </a:p>
        </p:txBody>
      </p:sp>
    </p:spTree>
    <p:extLst>
      <p:ext uri="{BB962C8B-B14F-4D97-AF65-F5344CB8AC3E}">
        <p14:creationId xmlns:p14="http://schemas.microsoft.com/office/powerpoint/2010/main" val="145603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552D0EF2-5126-C49C-11BC-CB8E2B5FC106}"/>
              </a:ext>
            </a:extLst>
          </p:cNvPr>
          <p:cNvSpPr txBox="1"/>
          <p:nvPr/>
        </p:nvSpPr>
        <p:spPr>
          <a:xfrm>
            <a:off x="1587304" y="661933"/>
            <a:ext cx="9693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Stimuler un tronc nerveux et </a:t>
            </a:r>
            <a:br>
              <a:rPr lang="fr-FR" sz="2000" b="1" dirty="0">
                <a:solidFill>
                  <a:srgbClr val="FF0000"/>
                </a:solidFill>
              </a:rPr>
            </a:br>
            <a:r>
              <a:rPr lang="fr-FR" sz="2000" b="1" dirty="0">
                <a:solidFill>
                  <a:srgbClr val="FF0000"/>
                </a:solidFill>
              </a:rPr>
              <a:t>détecter les réponses motrices au niveau de muscles dépendant d’un autre tronc nerveux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674707-E08D-9275-962D-B33D7A411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186" y="1369819"/>
            <a:ext cx="9234708" cy="534000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3CD39E9-767F-E988-2DDA-0954E9DCE3EA}"/>
              </a:ext>
            </a:extLst>
          </p:cNvPr>
          <p:cNvSpPr txBox="1"/>
          <p:nvPr/>
        </p:nvSpPr>
        <p:spPr>
          <a:xfrm>
            <a:off x="1088512" y="138713"/>
            <a:ext cx="10462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Reconnaître les variantes d’innervation motrice pour éviter les pièges</a:t>
            </a:r>
          </a:p>
        </p:txBody>
      </p:sp>
    </p:spTree>
    <p:extLst>
      <p:ext uri="{BB962C8B-B14F-4D97-AF65-F5344CB8AC3E}">
        <p14:creationId xmlns:p14="http://schemas.microsoft.com/office/powerpoint/2010/main" val="166139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4ED03CA-6B84-421E-F134-CBC72879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6" y="6600"/>
            <a:ext cx="4757057" cy="685800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1EFCF673-B30D-623D-FA5D-EC8C6D2DBA7F}"/>
              </a:ext>
            </a:extLst>
          </p:cNvPr>
          <p:cNvGrpSpPr/>
          <p:nvPr/>
        </p:nvGrpSpPr>
        <p:grpSpPr>
          <a:xfrm>
            <a:off x="2400300" y="1589907"/>
            <a:ext cx="524437" cy="473874"/>
            <a:chOff x="2400300" y="1684907"/>
            <a:chExt cx="524437" cy="473874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6D4BF5BA-A112-058F-5466-53CC81BF5807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7B520DE-2A1D-86BF-D54E-C7D2CDA18EFB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8F59C6-C4E6-ECA9-E978-E2A3384DAF6A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D54C9C-6D7A-6833-E54C-8568C1007DF0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5D486D1C-81D4-4860-27EE-D30C835AAC94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31C0478-211D-8C63-183C-20762FC4AC7C}"/>
              </a:ext>
            </a:extLst>
          </p:cNvPr>
          <p:cNvGrpSpPr/>
          <p:nvPr/>
        </p:nvGrpSpPr>
        <p:grpSpPr>
          <a:xfrm rot="1873434">
            <a:off x="3546999" y="2542617"/>
            <a:ext cx="524437" cy="473874"/>
            <a:chOff x="2400300" y="1684907"/>
            <a:chExt cx="524437" cy="47387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868038A-0F61-FBBC-2989-19D56B229618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142F9D2-33C1-BE8B-66E8-40C975689079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4C2B8A-866E-3F61-C9B1-EDBB3B6640E3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5BE504-0545-ACFC-D0A6-6832925CA7A2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32BAE717-44D2-F4DB-E9B2-8FB0645971A6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4D0BB9D3-7081-C366-EA67-462A833D5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221" y="2371580"/>
            <a:ext cx="645392" cy="702069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97DD4C5E-D577-252D-E2F7-142EFD78519C}"/>
              </a:ext>
            </a:extLst>
          </p:cNvPr>
          <p:cNvGrpSpPr/>
          <p:nvPr/>
        </p:nvGrpSpPr>
        <p:grpSpPr>
          <a:xfrm>
            <a:off x="1768791" y="684661"/>
            <a:ext cx="279244" cy="461665"/>
            <a:chOff x="1768791" y="796171"/>
            <a:chExt cx="279244" cy="461665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B49A28E-0118-9986-F58B-571B39D198FE}"/>
                </a:ext>
              </a:extLst>
            </p:cNvPr>
            <p:cNvSpPr/>
            <p:nvPr/>
          </p:nvSpPr>
          <p:spPr>
            <a:xfrm>
              <a:off x="1794424" y="938623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74CDFD22-D017-0DB5-C460-85042272C258}"/>
                </a:ext>
              </a:extLst>
            </p:cNvPr>
            <p:cNvSpPr txBox="1"/>
            <p:nvPr/>
          </p:nvSpPr>
          <p:spPr>
            <a:xfrm>
              <a:off x="1768791" y="796171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B1C62D9-DCCE-ED97-E7BB-CD9ED1098A8F}"/>
              </a:ext>
            </a:extLst>
          </p:cNvPr>
          <p:cNvGrpSpPr/>
          <p:nvPr/>
        </p:nvGrpSpPr>
        <p:grpSpPr>
          <a:xfrm>
            <a:off x="1750623" y="151967"/>
            <a:ext cx="312906" cy="400110"/>
            <a:chOff x="1750623" y="263477"/>
            <a:chExt cx="312906" cy="40011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8EA970B5-8DAC-E740-D473-C330EAA4E3D2}"/>
                </a:ext>
              </a:extLst>
            </p:cNvPr>
            <p:cNvSpPr/>
            <p:nvPr/>
          </p:nvSpPr>
          <p:spPr>
            <a:xfrm>
              <a:off x="1794424" y="363781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B6221F8-8FB8-5ABC-3862-C7DC0438530D}"/>
                </a:ext>
              </a:extLst>
            </p:cNvPr>
            <p:cNvSpPr txBox="1"/>
            <p:nvPr/>
          </p:nvSpPr>
          <p:spPr>
            <a:xfrm>
              <a:off x="1750623" y="263477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8374A3E7-AAC8-79D8-E230-DC98E5378E1A}"/>
              </a:ext>
            </a:extLst>
          </p:cNvPr>
          <p:cNvSpPr txBox="1"/>
          <p:nvPr/>
        </p:nvSpPr>
        <p:spPr>
          <a:xfrm>
            <a:off x="2139368" y="191748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E1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5055688-A66D-F9C9-7188-FFB73A663687}"/>
              </a:ext>
            </a:extLst>
          </p:cNvPr>
          <p:cNvSpPr txBox="1"/>
          <p:nvPr/>
        </p:nvSpPr>
        <p:spPr>
          <a:xfrm>
            <a:off x="3150558" y="257137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E1F9A1C-F540-EE6F-640E-DBE2D1547624}"/>
              </a:ext>
            </a:extLst>
          </p:cNvPr>
          <p:cNvSpPr txBox="1"/>
          <p:nvPr/>
        </p:nvSpPr>
        <p:spPr>
          <a:xfrm>
            <a:off x="5039447" y="2563930"/>
            <a:ext cx="28271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6000" dirty="0"/>
              <a:t>EN(M)G</a:t>
            </a:r>
          </a:p>
          <a:p>
            <a:r>
              <a:rPr lang="fr-FR" sz="6000" dirty="0"/>
              <a:t> en piste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052ADF9-FC6D-B643-78E2-BA6E02516406}"/>
              </a:ext>
            </a:extLst>
          </p:cNvPr>
          <p:cNvSpPr txBox="1"/>
          <p:nvPr/>
        </p:nvSpPr>
        <p:spPr>
          <a:xfrm>
            <a:off x="3479453" y="337944"/>
            <a:ext cx="4309321" cy="156966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Détection bipolaire de surface</a:t>
            </a:r>
            <a:br>
              <a:rPr lang="fr-FR" sz="2400" b="1" dirty="0"/>
            </a:br>
            <a:r>
              <a:rPr lang="fr-FR" sz="2400" b="1" dirty="0"/>
              <a:t>- E1 = électrode active</a:t>
            </a:r>
            <a:br>
              <a:rPr lang="fr-FR" sz="2400" b="1" dirty="0"/>
            </a:br>
            <a:r>
              <a:rPr lang="fr-FR" sz="2400" b="1" dirty="0"/>
              <a:t>- E2 = électrode de référence</a:t>
            </a:r>
            <a:br>
              <a:rPr lang="fr-FR" sz="2400" b="1" dirty="0"/>
            </a:br>
            <a:r>
              <a:rPr lang="fr-FR" sz="2400" b="1" dirty="0"/>
              <a:t>- E0 = électrode terre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B3F85FFE-26EC-795D-8F49-812A7DEB623D}"/>
              </a:ext>
            </a:extLst>
          </p:cNvPr>
          <p:cNvSpPr/>
          <p:nvPr/>
        </p:nvSpPr>
        <p:spPr>
          <a:xfrm rot="19383187">
            <a:off x="2130866" y="4417081"/>
            <a:ext cx="975251" cy="787427"/>
          </a:xfrm>
          <a:prstGeom prst="arc">
            <a:avLst>
              <a:gd name="adj1" fmla="val 15992769"/>
              <a:gd name="adj2" fmla="val 0"/>
            </a:avLst>
          </a:prstGeom>
          <a:ln w="2540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30854698-1C42-A00D-A3FF-B65BA1D16C0E}"/>
              </a:ext>
            </a:extLst>
          </p:cNvPr>
          <p:cNvSpPr/>
          <p:nvPr/>
        </p:nvSpPr>
        <p:spPr>
          <a:xfrm rot="19383187">
            <a:off x="2202492" y="5315461"/>
            <a:ext cx="826415" cy="680869"/>
          </a:xfrm>
          <a:prstGeom prst="arc">
            <a:avLst>
              <a:gd name="adj1" fmla="val 16178089"/>
              <a:gd name="adj2" fmla="val 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06D88468-347E-A20C-884B-1F77D81216EA}"/>
              </a:ext>
            </a:extLst>
          </p:cNvPr>
          <p:cNvSpPr/>
          <p:nvPr/>
        </p:nvSpPr>
        <p:spPr>
          <a:xfrm rot="18986771" flipH="1" flipV="1">
            <a:off x="2273866" y="3827196"/>
            <a:ext cx="857629" cy="843430"/>
          </a:xfrm>
          <a:prstGeom prst="arc">
            <a:avLst>
              <a:gd name="adj1" fmla="val 15872768"/>
              <a:gd name="adj2" fmla="val 355354"/>
            </a:avLst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2CF20BCA-2669-6D58-ED2D-71DEB13075A6}"/>
              </a:ext>
            </a:extLst>
          </p:cNvPr>
          <p:cNvSpPr/>
          <p:nvPr/>
        </p:nvSpPr>
        <p:spPr>
          <a:xfrm rot="18986771" flipH="1" flipV="1">
            <a:off x="2301816" y="4746924"/>
            <a:ext cx="752849" cy="760636"/>
          </a:xfrm>
          <a:prstGeom prst="arc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BABC2FD-4814-4BB6-9B69-8A954642E907}"/>
              </a:ext>
            </a:extLst>
          </p:cNvPr>
          <p:cNvSpPr txBox="1"/>
          <p:nvPr/>
        </p:nvSpPr>
        <p:spPr>
          <a:xfrm>
            <a:off x="2457260" y="3935978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DD9BDFA-6CCE-390A-7978-D6812C27FDC5}"/>
              </a:ext>
            </a:extLst>
          </p:cNvPr>
          <p:cNvSpPr txBox="1"/>
          <p:nvPr/>
        </p:nvSpPr>
        <p:spPr>
          <a:xfrm>
            <a:off x="2417098" y="541782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E2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42D643A-1309-85DC-3B6B-48755F0B4ACA}"/>
              </a:ext>
            </a:extLst>
          </p:cNvPr>
          <p:cNvSpPr txBox="1"/>
          <p:nvPr/>
        </p:nvSpPr>
        <p:spPr>
          <a:xfrm>
            <a:off x="1036264" y="8444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E0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1C9EBD8-90F4-134F-26EA-7F6F895A9024}"/>
              </a:ext>
            </a:extLst>
          </p:cNvPr>
          <p:cNvSpPr txBox="1"/>
          <p:nvPr/>
        </p:nvSpPr>
        <p:spPr>
          <a:xfrm>
            <a:off x="5097578" y="5319727"/>
            <a:ext cx="6569362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/>
                </a:solidFill>
              </a:rPr>
              <a:t>Stimulation bipolaire de surface supramaximale</a:t>
            </a:r>
            <a:br>
              <a:rPr lang="fr-FR" sz="2400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- cathode (-) =&gt; courant dépolarisant</a:t>
            </a:r>
            <a:br>
              <a:rPr lang="fr-FR" sz="2400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- anode (+) =&gt; courant hyperpolarisant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0D92EAA-2C3F-B565-1194-8514BD094A61}"/>
              </a:ext>
            </a:extLst>
          </p:cNvPr>
          <p:cNvSpPr txBox="1"/>
          <p:nvPr/>
        </p:nvSpPr>
        <p:spPr>
          <a:xfrm>
            <a:off x="1045715" y="782054"/>
            <a:ext cx="800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Cathode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9B2555E-CF08-9BCC-B275-E6EE303E4B7A}"/>
              </a:ext>
            </a:extLst>
          </p:cNvPr>
          <p:cNvSpPr txBox="1"/>
          <p:nvPr/>
        </p:nvSpPr>
        <p:spPr>
          <a:xfrm>
            <a:off x="1963585" y="196890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Anode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4BC75C1B-9F6D-82AC-CBE1-46A04EFFB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809" y="361101"/>
            <a:ext cx="4101353" cy="4535698"/>
          </a:xfrm>
          <a:prstGeom prst="rect">
            <a:avLst/>
          </a:prstGeom>
        </p:spPr>
      </p:pic>
      <p:sp>
        <p:nvSpPr>
          <p:cNvPr id="2" name="Forme libre 1">
            <a:extLst>
              <a:ext uri="{FF2B5EF4-FFF2-40B4-BE49-F238E27FC236}">
                <a16:creationId xmlns:a16="http://schemas.microsoft.com/office/drawing/2014/main" id="{2636BC4E-699A-FF09-2737-72AAF2FC43CB}"/>
              </a:ext>
            </a:extLst>
          </p:cNvPr>
          <p:cNvSpPr/>
          <p:nvPr/>
        </p:nvSpPr>
        <p:spPr>
          <a:xfrm>
            <a:off x="2721685" y="1192747"/>
            <a:ext cx="710004" cy="506961"/>
          </a:xfrm>
          <a:custGeom>
            <a:avLst/>
            <a:gdLst>
              <a:gd name="connsiteX0" fmla="*/ 96819 w 710004"/>
              <a:gd name="connsiteY0" fmla="*/ 506961 h 506961"/>
              <a:gd name="connsiteX1" fmla="*/ 107576 w 710004"/>
              <a:gd name="connsiteY1" fmla="*/ 399385 h 506961"/>
              <a:gd name="connsiteX2" fmla="*/ 86061 w 710004"/>
              <a:gd name="connsiteY2" fmla="*/ 377869 h 506961"/>
              <a:gd name="connsiteX3" fmla="*/ 75303 w 710004"/>
              <a:gd name="connsiteY3" fmla="*/ 345597 h 506961"/>
              <a:gd name="connsiteX4" fmla="*/ 10757 w 710004"/>
              <a:gd name="connsiteY4" fmla="*/ 302566 h 506961"/>
              <a:gd name="connsiteX5" fmla="*/ 0 w 710004"/>
              <a:gd name="connsiteY5" fmla="*/ 270293 h 506961"/>
              <a:gd name="connsiteX6" fmla="*/ 32273 w 710004"/>
              <a:gd name="connsiteY6" fmla="*/ 216505 h 506961"/>
              <a:gd name="connsiteX7" fmla="*/ 139849 w 710004"/>
              <a:gd name="connsiteY7" fmla="*/ 184232 h 506961"/>
              <a:gd name="connsiteX8" fmla="*/ 172122 w 710004"/>
              <a:gd name="connsiteY8" fmla="*/ 162717 h 506961"/>
              <a:gd name="connsiteX9" fmla="*/ 204395 w 710004"/>
              <a:gd name="connsiteY9" fmla="*/ 130444 h 506961"/>
              <a:gd name="connsiteX10" fmla="*/ 247426 w 710004"/>
              <a:gd name="connsiteY10" fmla="*/ 108928 h 506961"/>
              <a:gd name="connsiteX11" fmla="*/ 355002 w 710004"/>
              <a:gd name="connsiteY11" fmla="*/ 119686 h 506961"/>
              <a:gd name="connsiteX12" fmla="*/ 387275 w 710004"/>
              <a:gd name="connsiteY12" fmla="*/ 141201 h 506961"/>
              <a:gd name="connsiteX13" fmla="*/ 419548 w 710004"/>
              <a:gd name="connsiteY13" fmla="*/ 151959 h 506961"/>
              <a:gd name="connsiteX14" fmla="*/ 451821 w 710004"/>
              <a:gd name="connsiteY14" fmla="*/ 87413 h 506961"/>
              <a:gd name="connsiteX15" fmla="*/ 462579 w 710004"/>
              <a:gd name="connsiteY15" fmla="*/ 33625 h 506961"/>
              <a:gd name="connsiteX16" fmla="*/ 527124 w 710004"/>
              <a:gd name="connsiteY16" fmla="*/ 1352 h 506961"/>
              <a:gd name="connsiteX17" fmla="*/ 710004 w 710004"/>
              <a:gd name="connsiteY17" fmla="*/ 1352 h 50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0004" h="506961">
                <a:moveTo>
                  <a:pt x="96819" y="506961"/>
                </a:moveTo>
                <a:cubicBezTo>
                  <a:pt x="128781" y="432380"/>
                  <a:pt x="146797" y="448412"/>
                  <a:pt x="107576" y="399385"/>
                </a:cubicBezTo>
                <a:cubicBezTo>
                  <a:pt x="101240" y="391465"/>
                  <a:pt x="93233" y="385041"/>
                  <a:pt x="86061" y="377869"/>
                </a:cubicBezTo>
                <a:cubicBezTo>
                  <a:pt x="82475" y="367112"/>
                  <a:pt x="83321" y="353615"/>
                  <a:pt x="75303" y="345597"/>
                </a:cubicBezTo>
                <a:cubicBezTo>
                  <a:pt x="57018" y="327313"/>
                  <a:pt x="10757" y="302566"/>
                  <a:pt x="10757" y="302566"/>
                </a:cubicBezTo>
                <a:cubicBezTo>
                  <a:pt x="7171" y="291808"/>
                  <a:pt x="0" y="281633"/>
                  <a:pt x="0" y="270293"/>
                </a:cubicBezTo>
                <a:cubicBezTo>
                  <a:pt x="0" y="251888"/>
                  <a:pt x="15229" y="225027"/>
                  <a:pt x="32273" y="216505"/>
                </a:cubicBezTo>
                <a:cubicBezTo>
                  <a:pt x="58469" y="203407"/>
                  <a:pt x="108961" y="191954"/>
                  <a:pt x="139849" y="184232"/>
                </a:cubicBezTo>
                <a:cubicBezTo>
                  <a:pt x="150607" y="177060"/>
                  <a:pt x="162190" y="170994"/>
                  <a:pt x="172122" y="162717"/>
                </a:cubicBezTo>
                <a:cubicBezTo>
                  <a:pt x="183809" y="152978"/>
                  <a:pt x="192015" y="139287"/>
                  <a:pt x="204395" y="130444"/>
                </a:cubicBezTo>
                <a:cubicBezTo>
                  <a:pt x="217445" y="121123"/>
                  <a:pt x="233082" y="116100"/>
                  <a:pt x="247426" y="108928"/>
                </a:cubicBezTo>
                <a:cubicBezTo>
                  <a:pt x="283285" y="112514"/>
                  <a:pt x="319887" y="111583"/>
                  <a:pt x="355002" y="119686"/>
                </a:cubicBezTo>
                <a:cubicBezTo>
                  <a:pt x="367600" y="122593"/>
                  <a:pt x="375711" y="135419"/>
                  <a:pt x="387275" y="141201"/>
                </a:cubicBezTo>
                <a:cubicBezTo>
                  <a:pt x="397417" y="146272"/>
                  <a:pt x="408790" y="148373"/>
                  <a:pt x="419548" y="151959"/>
                </a:cubicBezTo>
                <a:cubicBezTo>
                  <a:pt x="440582" y="120408"/>
                  <a:pt x="442913" y="123043"/>
                  <a:pt x="451821" y="87413"/>
                </a:cubicBezTo>
                <a:cubicBezTo>
                  <a:pt x="456256" y="69675"/>
                  <a:pt x="453508" y="49500"/>
                  <a:pt x="462579" y="33625"/>
                </a:cubicBezTo>
                <a:cubicBezTo>
                  <a:pt x="469246" y="21958"/>
                  <a:pt x="513318" y="2042"/>
                  <a:pt x="527124" y="1352"/>
                </a:cubicBezTo>
                <a:cubicBezTo>
                  <a:pt x="588008" y="-1692"/>
                  <a:pt x="649044" y="1352"/>
                  <a:pt x="710004" y="135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Forme libre 2">
            <a:extLst>
              <a:ext uri="{FF2B5EF4-FFF2-40B4-BE49-F238E27FC236}">
                <a16:creationId xmlns:a16="http://schemas.microsoft.com/office/drawing/2014/main" id="{778CD799-AFD5-820C-36E5-753ECD29BD74}"/>
              </a:ext>
            </a:extLst>
          </p:cNvPr>
          <p:cNvSpPr/>
          <p:nvPr/>
        </p:nvSpPr>
        <p:spPr>
          <a:xfrm>
            <a:off x="3863646" y="2365829"/>
            <a:ext cx="918167" cy="406400"/>
          </a:xfrm>
          <a:custGeom>
            <a:avLst/>
            <a:gdLst>
              <a:gd name="connsiteX0" fmla="*/ 0 w 841828"/>
              <a:gd name="connsiteY0" fmla="*/ 406400 h 406400"/>
              <a:gd name="connsiteX1" fmla="*/ 87085 w 841828"/>
              <a:gd name="connsiteY1" fmla="*/ 304800 h 406400"/>
              <a:gd name="connsiteX2" fmla="*/ 130628 w 841828"/>
              <a:gd name="connsiteY2" fmla="*/ 290285 h 406400"/>
              <a:gd name="connsiteX3" fmla="*/ 290285 w 841828"/>
              <a:gd name="connsiteY3" fmla="*/ 261257 h 406400"/>
              <a:gd name="connsiteX4" fmla="*/ 377371 w 841828"/>
              <a:gd name="connsiteY4" fmla="*/ 217714 h 406400"/>
              <a:gd name="connsiteX5" fmla="*/ 420914 w 841828"/>
              <a:gd name="connsiteY5" fmla="*/ 246742 h 406400"/>
              <a:gd name="connsiteX6" fmla="*/ 464457 w 841828"/>
              <a:gd name="connsiteY6" fmla="*/ 261257 h 406400"/>
              <a:gd name="connsiteX7" fmla="*/ 478971 w 841828"/>
              <a:gd name="connsiteY7" fmla="*/ 217714 h 406400"/>
              <a:gd name="connsiteX8" fmla="*/ 449942 w 841828"/>
              <a:gd name="connsiteY8" fmla="*/ 87085 h 406400"/>
              <a:gd name="connsiteX9" fmla="*/ 522514 w 841828"/>
              <a:gd name="connsiteY9" fmla="*/ 72571 h 406400"/>
              <a:gd name="connsiteX10" fmla="*/ 609600 w 841828"/>
              <a:gd name="connsiteY10" fmla="*/ 43542 h 406400"/>
              <a:gd name="connsiteX11" fmla="*/ 653142 w 841828"/>
              <a:gd name="connsiteY11" fmla="*/ 29028 h 406400"/>
              <a:gd name="connsiteX12" fmla="*/ 696685 w 841828"/>
              <a:gd name="connsiteY12" fmla="*/ 14514 h 406400"/>
              <a:gd name="connsiteX13" fmla="*/ 740228 w 841828"/>
              <a:gd name="connsiteY13" fmla="*/ 0 h 406400"/>
              <a:gd name="connsiteX14" fmla="*/ 841828 w 841828"/>
              <a:gd name="connsiteY14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1828" h="406400">
                <a:moveTo>
                  <a:pt x="0" y="406400"/>
                </a:moveTo>
                <a:cubicBezTo>
                  <a:pt x="29028" y="372533"/>
                  <a:pt x="53747" y="334434"/>
                  <a:pt x="87085" y="304800"/>
                </a:cubicBezTo>
                <a:cubicBezTo>
                  <a:pt x="98520" y="294635"/>
                  <a:pt x="115785" y="293996"/>
                  <a:pt x="130628" y="290285"/>
                </a:cubicBezTo>
                <a:cubicBezTo>
                  <a:pt x="171193" y="280144"/>
                  <a:pt x="251471" y="267726"/>
                  <a:pt x="290285" y="261257"/>
                </a:cubicBezTo>
                <a:cubicBezTo>
                  <a:pt x="305449" y="251147"/>
                  <a:pt x="353333" y="213708"/>
                  <a:pt x="377371" y="217714"/>
                </a:cubicBezTo>
                <a:cubicBezTo>
                  <a:pt x="394578" y="220582"/>
                  <a:pt x="405312" y="238941"/>
                  <a:pt x="420914" y="246742"/>
                </a:cubicBezTo>
                <a:cubicBezTo>
                  <a:pt x="434598" y="253584"/>
                  <a:pt x="449943" y="256419"/>
                  <a:pt x="464457" y="261257"/>
                </a:cubicBezTo>
                <a:cubicBezTo>
                  <a:pt x="469295" y="246743"/>
                  <a:pt x="478971" y="233013"/>
                  <a:pt x="478971" y="217714"/>
                </a:cubicBezTo>
                <a:cubicBezTo>
                  <a:pt x="478971" y="166622"/>
                  <a:pt x="464911" y="131989"/>
                  <a:pt x="449942" y="87085"/>
                </a:cubicBezTo>
                <a:cubicBezTo>
                  <a:pt x="474133" y="82247"/>
                  <a:pt x="498714" y="79062"/>
                  <a:pt x="522514" y="72571"/>
                </a:cubicBezTo>
                <a:cubicBezTo>
                  <a:pt x="552035" y="64520"/>
                  <a:pt x="580571" y="53218"/>
                  <a:pt x="609600" y="43542"/>
                </a:cubicBezTo>
                <a:lnTo>
                  <a:pt x="653142" y="29028"/>
                </a:lnTo>
                <a:lnTo>
                  <a:pt x="696685" y="14514"/>
                </a:lnTo>
                <a:cubicBezTo>
                  <a:pt x="711199" y="9676"/>
                  <a:pt x="724929" y="0"/>
                  <a:pt x="740228" y="0"/>
                </a:cubicBezTo>
                <a:lnTo>
                  <a:pt x="841828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0652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A2ACC127-4397-8E72-4D12-654D070EBE2E}"/>
              </a:ext>
            </a:extLst>
          </p:cNvPr>
          <p:cNvGrpSpPr/>
          <p:nvPr/>
        </p:nvGrpSpPr>
        <p:grpSpPr>
          <a:xfrm>
            <a:off x="7778069" y="376726"/>
            <a:ext cx="3550023" cy="6223298"/>
            <a:chOff x="1106897" y="479178"/>
            <a:chExt cx="3550023" cy="622329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0ECA48-077B-E02F-1235-084F5B0DBE9A}"/>
                </a:ext>
              </a:extLst>
            </p:cNvPr>
            <p:cNvSpPr/>
            <p:nvPr/>
          </p:nvSpPr>
          <p:spPr>
            <a:xfrm>
              <a:off x="1564097" y="5788076"/>
              <a:ext cx="914400" cy="9144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97D25A-1BCE-03E2-1F78-738E1F1D65A3}"/>
                </a:ext>
              </a:extLst>
            </p:cNvPr>
            <p:cNvSpPr/>
            <p:nvPr/>
          </p:nvSpPr>
          <p:spPr>
            <a:xfrm>
              <a:off x="1106897" y="5104965"/>
              <a:ext cx="914400" cy="9144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7199BB-D108-0F40-000E-1B73E200892E}"/>
                </a:ext>
              </a:extLst>
            </p:cNvPr>
            <p:cNvSpPr/>
            <p:nvPr/>
          </p:nvSpPr>
          <p:spPr>
            <a:xfrm>
              <a:off x="4258887" y="5104965"/>
              <a:ext cx="398033" cy="159751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91D9807F-8B29-CFEC-5DC9-1EE77C111DD4}"/>
                </a:ext>
              </a:extLst>
            </p:cNvPr>
            <p:cNvCxnSpPr>
              <a:cxnSpLocks/>
            </p:cNvCxnSpPr>
            <p:nvPr/>
          </p:nvCxnSpPr>
          <p:spPr>
            <a:xfrm>
              <a:off x="2941076" y="479178"/>
              <a:ext cx="0" cy="4819426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AF650717-95C0-1443-E3D4-9D1319A939B3}"/>
                </a:ext>
              </a:extLst>
            </p:cNvPr>
            <p:cNvCxnSpPr>
              <a:cxnSpLocks/>
            </p:cNvCxnSpPr>
            <p:nvPr/>
          </p:nvCxnSpPr>
          <p:spPr>
            <a:xfrm>
              <a:off x="3930526" y="502020"/>
              <a:ext cx="2046" cy="5657196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996BC1EC-542A-4D71-BA1E-B4AA3E0848EF}"/>
                </a:ext>
              </a:extLst>
            </p:cNvPr>
            <p:cNvCxnSpPr>
              <a:cxnSpLocks/>
            </p:cNvCxnSpPr>
            <p:nvPr/>
          </p:nvCxnSpPr>
          <p:spPr>
            <a:xfrm>
              <a:off x="1912821" y="5298604"/>
              <a:ext cx="1023342" cy="0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CF45D6FF-02D7-CAEB-E3E3-677887159D5D}"/>
                </a:ext>
              </a:extLst>
            </p:cNvPr>
            <p:cNvSpPr/>
            <p:nvPr/>
          </p:nvSpPr>
          <p:spPr>
            <a:xfrm>
              <a:off x="2801478" y="4436200"/>
              <a:ext cx="269371" cy="25639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4040E98F-8555-4AE7-26B6-03104FF19D88}"/>
                </a:ext>
              </a:extLst>
            </p:cNvPr>
            <p:cNvSpPr/>
            <p:nvPr/>
          </p:nvSpPr>
          <p:spPr>
            <a:xfrm>
              <a:off x="2801478" y="1159129"/>
              <a:ext cx="269371" cy="25639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B9AB31FC-BF1E-BE65-0D2F-038E6C954BCC}"/>
                </a:ext>
              </a:extLst>
            </p:cNvPr>
            <p:cNvCxnSpPr>
              <a:cxnSpLocks/>
            </p:cNvCxnSpPr>
            <p:nvPr/>
          </p:nvCxnSpPr>
          <p:spPr>
            <a:xfrm>
              <a:off x="3869817" y="502020"/>
              <a:ext cx="0" cy="566390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86C91604-C714-7C70-F20D-D0C0435D86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527" y="5648231"/>
              <a:ext cx="8649" cy="517694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E779E5CA-8648-22C9-BD5E-3D1742AAE97A}"/>
                </a:ext>
              </a:extLst>
            </p:cNvPr>
            <p:cNvCxnSpPr>
              <a:cxnSpLocks/>
            </p:cNvCxnSpPr>
            <p:nvPr/>
          </p:nvCxnSpPr>
          <p:spPr>
            <a:xfrm>
              <a:off x="3905853" y="5654940"/>
              <a:ext cx="505722" cy="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638776E4-51A4-0AA6-1E09-423E34E48BA9}"/>
              </a:ext>
            </a:extLst>
          </p:cNvPr>
          <p:cNvGrpSpPr/>
          <p:nvPr/>
        </p:nvGrpSpPr>
        <p:grpSpPr>
          <a:xfrm rot="19579798">
            <a:off x="7973439" y="5343605"/>
            <a:ext cx="524437" cy="473874"/>
            <a:chOff x="2400300" y="1684907"/>
            <a:chExt cx="524437" cy="473874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AF82FE97-30BB-1367-18F1-C848526CBB33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489CB473-3CCB-7398-5F18-9A0C338D3AFD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B13D07E-DF15-FEB6-CD83-32503E4F6DC4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425C49F-9319-6C0B-80BE-5BB1006B14A8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A67586CC-6A30-EDE3-5A06-A3BA6CBBBA91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28" name="ZoneTexte 127">
            <a:extLst>
              <a:ext uri="{FF2B5EF4-FFF2-40B4-BE49-F238E27FC236}">
                <a16:creationId xmlns:a16="http://schemas.microsoft.com/office/drawing/2014/main" id="{2B04C5EF-E699-4CCD-DF12-B77F3BF85C77}"/>
              </a:ext>
            </a:extLst>
          </p:cNvPr>
          <p:cNvSpPr txBox="1"/>
          <p:nvPr/>
        </p:nvSpPr>
        <p:spPr>
          <a:xfrm>
            <a:off x="9021886" y="4284730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02E9451D-DDEE-D218-4A16-3F1C8EFA1C58}"/>
              </a:ext>
            </a:extLst>
          </p:cNvPr>
          <p:cNvSpPr txBox="1"/>
          <p:nvPr/>
        </p:nvSpPr>
        <p:spPr>
          <a:xfrm>
            <a:off x="9018827" y="984817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5117D59-61BD-73E9-825B-DAB2E60FAF85}"/>
              </a:ext>
            </a:extLst>
          </p:cNvPr>
          <p:cNvSpPr txBox="1"/>
          <p:nvPr/>
        </p:nvSpPr>
        <p:spPr>
          <a:xfrm>
            <a:off x="6917084" y="422410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highlight>
                  <a:srgbClr val="FFFF00"/>
                </a:highlight>
                <a:latin typeface="ComicSansMS" panose="030F0702030302020204" pitchFamily="66" charset="0"/>
              </a:rPr>
              <a:t>Riché-Cannieu</a:t>
            </a:r>
            <a:endParaRPr lang="fr-FR" b="1" dirty="0">
              <a:highlight>
                <a:srgbClr val="FFFF00"/>
              </a:highlight>
              <a:latin typeface="ComicSansMS" panose="030F0702030302020204" pitchFamily="66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8DD6EA-DFDF-7F4B-A8EE-D33EE0418066}"/>
              </a:ext>
            </a:extLst>
          </p:cNvPr>
          <p:cNvSpPr txBox="1"/>
          <p:nvPr/>
        </p:nvSpPr>
        <p:spPr>
          <a:xfrm>
            <a:off x="9676395" y="5345724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Paume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5A6979-1014-3518-E414-832A60796346}"/>
              </a:ext>
            </a:extLst>
          </p:cNvPr>
          <p:cNvSpPr/>
          <p:nvPr/>
        </p:nvSpPr>
        <p:spPr>
          <a:xfrm>
            <a:off x="9271595" y="5196152"/>
            <a:ext cx="420666" cy="1105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9C4C9D1-0FBD-230A-A61A-BFA2C3E48513}"/>
              </a:ext>
            </a:extLst>
          </p:cNvPr>
          <p:cNvCxnSpPr>
            <a:cxnSpLocks/>
          </p:cNvCxnSpPr>
          <p:nvPr/>
        </p:nvCxnSpPr>
        <p:spPr>
          <a:xfrm>
            <a:off x="8680635" y="5238622"/>
            <a:ext cx="604685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64DB9DE-5096-7025-6B4F-3C2E2C820ECA}"/>
              </a:ext>
            </a:extLst>
          </p:cNvPr>
          <p:cNvCxnSpPr>
            <a:cxnSpLocks/>
          </p:cNvCxnSpPr>
          <p:nvPr/>
        </p:nvCxnSpPr>
        <p:spPr>
          <a:xfrm>
            <a:off x="9248775" y="5219572"/>
            <a:ext cx="669925" cy="843901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EE2C9C34-BECD-A815-E6CE-D0C35CD4AFC4}"/>
              </a:ext>
            </a:extLst>
          </p:cNvPr>
          <p:cNvSpPr/>
          <p:nvPr/>
        </p:nvSpPr>
        <p:spPr>
          <a:xfrm>
            <a:off x="9469380" y="5523084"/>
            <a:ext cx="269371" cy="2563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38BDBC-D4F5-2B82-8148-430AE84C15FF}"/>
              </a:ext>
            </a:extLst>
          </p:cNvPr>
          <p:cNvSpPr txBox="1"/>
          <p:nvPr/>
        </p:nvSpPr>
        <p:spPr>
          <a:xfrm>
            <a:off x="1267334" y="3228945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1E6CAB-81C9-07B3-98F5-4E89FCE8BFD6}"/>
              </a:ext>
            </a:extLst>
          </p:cNvPr>
          <p:cNvSpPr txBox="1"/>
          <p:nvPr/>
        </p:nvSpPr>
        <p:spPr>
          <a:xfrm>
            <a:off x="1267334" y="4684840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4A7685B-5161-BF43-A1E0-D435CD9A6B7D}"/>
              </a:ext>
            </a:extLst>
          </p:cNvPr>
          <p:cNvSpPr txBox="1"/>
          <p:nvPr/>
        </p:nvSpPr>
        <p:spPr>
          <a:xfrm>
            <a:off x="3671830" y="1231039"/>
            <a:ext cx="1670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STIMULATION</a:t>
            </a:r>
          </a:p>
          <a:p>
            <a:r>
              <a:rPr lang="fr-FR" sz="2000" b="1" dirty="0">
                <a:solidFill>
                  <a:srgbClr val="FF0000"/>
                </a:solidFill>
              </a:rPr>
              <a:t>A LA PAUME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8BF6A1-A86E-94F3-2E35-E22B94B1BF3E}"/>
              </a:ext>
            </a:extLst>
          </p:cNvPr>
          <p:cNvSpPr txBox="1"/>
          <p:nvPr/>
        </p:nvSpPr>
        <p:spPr>
          <a:xfrm>
            <a:off x="5614979" y="1384927"/>
            <a:ext cx="62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APB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85C8A6A-9ED9-1F5F-D135-F4A92B8B5252}"/>
              </a:ext>
            </a:extLst>
          </p:cNvPr>
          <p:cNvSpPr txBox="1"/>
          <p:nvPr/>
        </p:nvSpPr>
        <p:spPr>
          <a:xfrm>
            <a:off x="5622578" y="3228945"/>
            <a:ext cx="62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APB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C3C5ED-0D73-1131-4E3B-B9E367398038}"/>
              </a:ext>
            </a:extLst>
          </p:cNvPr>
          <p:cNvSpPr txBox="1"/>
          <p:nvPr/>
        </p:nvSpPr>
        <p:spPr>
          <a:xfrm>
            <a:off x="5639831" y="4672853"/>
            <a:ext cx="62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APB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7C7D776-4F12-4B5E-1101-B3F612996263}"/>
              </a:ext>
            </a:extLst>
          </p:cNvPr>
          <p:cNvGrpSpPr/>
          <p:nvPr/>
        </p:nvGrpSpPr>
        <p:grpSpPr>
          <a:xfrm>
            <a:off x="3521575" y="4484785"/>
            <a:ext cx="667355" cy="627504"/>
            <a:chOff x="2049517" y="1686785"/>
            <a:chExt cx="667355" cy="627504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D69C9A9-E5D7-A91B-3A7F-F00557504A25}"/>
                </a:ext>
              </a:extLst>
            </p:cNvPr>
            <p:cNvSpPr txBox="1"/>
            <p:nvPr/>
          </p:nvSpPr>
          <p:spPr>
            <a:xfrm>
              <a:off x="2296458" y="1686785"/>
              <a:ext cx="420414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solidFill>
                    <a:schemeClr val="bg1"/>
                  </a:solidFill>
                </a:rPr>
                <a:t>Dr</a:t>
              </a:r>
              <a:endParaRPr lang="fr-FR" dirty="0"/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11AEC226-9B13-1BF0-F053-AC5DF83329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17" y="2056117"/>
              <a:ext cx="246941" cy="2581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DCAE36B-97D7-0107-CAE4-15148703176D}"/>
              </a:ext>
            </a:extLst>
          </p:cNvPr>
          <p:cNvGrpSpPr/>
          <p:nvPr/>
        </p:nvGrpSpPr>
        <p:grpSpPr>
          <a:xfrm>
            <a:off x="3047056" y="3004409"/>
            <a:ext cx="667355" cy="627504"/>
            <a:chOff x="2049517" y="1686785"/>
            <a:chExt cx="667355" cy="627504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0824BCA0-F38D-7CE9-E8F3-A2245A1CBB2E}"/>
                </a:ext>
              </a:extLst>
            </p:cNvPr>
            <p:cNvSpPr txBox="1"/>
            <p:nvPr/>
          </p:nvSpPr>
          <p:spPr>
            <a:xfrm>
              <a:off x="2296458" y="1686785"/>
              <a:ext cx="420414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solidFill>
                    <a:schemeClr val="bg1"/>
                  </a:solidFill>
                </a:rPr>
                <a:t>Dr</a:t>
              </a:r>
              <a:endParaRPr lang="fr-FR" dirty="0"/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E72593C5-5CB0-76E4-6F10-A41EE3F6DE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17" y="2056117"/>
              <a:ext cx="246941" cy="2581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052D7DF7-852C-A285-7F24-096E14145BAD}"/>
              </a:ext>
            </a:extLst>
          </p:cNvPr>
          <p:cNvGrpSpPr/>
          <p:nvPr/>
        </p:nvGrpSpPr>
        <p:grpSpPr>
          <a:xfrm>
            <a:off x="2615406" y="1211508"/>
            <a:ext cx="667355" cy="627504"/>
            <a:chOff x="2049517" y="1686785"/>
            <a:chExt cx="667355" cy="627504"/>
          </a:xfrm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45CC7CB3-9A27-6E9C-49FB-AC1943A5DFC6}"/>
                </a:ext>
              </a:extLst>
            </p:cNvPr>
            <p:cNvSpPr txBox="1"/>
            <p:nvPr/>
          </p:nvSpPr>
          <p:spPr>
            <a:xfrm>
              <a:off x="2296458" y="1686785"/>
              <a:ext cx="420414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solidFill>
                    <a:schemeClr val="bg1"/>
                  </a:solidFill>
                </a:rPr>
                <a:t>Dr</a:t>
              </a:r>
              <a:endParaRPr lang="fr-FR" dirty="0"/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8314C344-77BE-C0AF-6C75-9C207D4FBA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17" y="2056117"/>
              <a:ext cx="246941" cy="2581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706122B-3AAF-C5AD-FD17-061461F0E60D}"/>
              </a:ext>
            </a:extLst>
          </p:cNvPr>
          <p:cNvCxnSpPr>
            <a:cxnSpLocks/>
          </p:cNvCxnSpPr>
          <p:nvPr/>
        </p:nvCxnSpPr>
        <p:spPr>
          <a:xfrm flipV="1">
            <a:off x="8935343" y="6063936"/>
            <a:ext cx="1636818" cy="5379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196C9A06-6C5F-F29C-076B-B3F41E553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10" y="376726"/>
            <a:ext cx="5138364" cy="611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61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A2ACC127-4397-8E72-4D12-654D070EBE2E}"/>
              </a:ext>
            </a:extLst>
          </p:cNvPr>
          <p:cNvGrpSpPr/>
          <p:nvPr/>
        </p:nvGrpSpPr>
        <p:grpSpPr>
          <a:xfrm>
            <a:off x="7778069" y="376726"/>
            <a:ext cx="3550023" cy="6223298"/>
            <a:chOff x="1106897" y="479178"/>
            <a:chExt cx="3550023" cy="622329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0ECA48-077B-E02F-1235-084F5B0DBE9A}"/>
                </a:ext>
              </a:extLst>
            </p:cNvPr>
            <p:cNvSpPr/>
            <p:nvPr/>
          </p:nvSpPr>
          <p:spPr>
            <a:xfrm>
              <a:off x="1564097" y="5788076"/>
              <a:ext cx="914400" cy="9144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97D25A-1BCE-03E2-1F78-738E1F1D65A3}"/>
                </a:ext>
              </a:extLst>
            </p:cNvPr>
            <p:cNvSpPr/>
            <p:nvPr/>
          </p:nvSpPr>
          <p:spPr>
            <a:xfrm>
              <a:off x="1106897" y="5104965"/>
              <a:ext cx="914400" cy="9144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7199BB-D108-0F40-000E-1B73E200892E}"/>
                </a:ext>
              </a:extLst>
            </p:cNvPr>
            <p:cNvSpPr/>
            <p:nvPr/>
          </p:nvSpPr>
          <p:spPr>
            <a:xfrm>
              <a:off x="4258887" y="5104965"/>
              <a:ext cx="398033" cy="159751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91D9807F-8B29-CFEC-5DC9-1EE77C111DD4}"/>
                </a:ext>
              </a:extLst>
            </p:cNvPr>
            <p:cNvCxnSpPr>
              <a:cxnSpLocks/>
            </p:cNvCxnSpPr>
            <p:nvPr/>
          </p:nvCxnSpPr>
          <p:spPr>
            <a:xfrm>
              <a:off x="2941076" y="479178"/>
              <a:ext cx="0" cy="4819426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AF650717-95C0-1443-E3D4-9D1319A939B3}"/>
                </a:ext>
              </a:extLst>
            </p:cNvPr>
            <p:cNvCxnSpPr>
              <a:cxnSpLocks/>
            </p:cNvCxnSpPr>
            <p:nvPr/>
          </p:nvCxnSpPr>
          <p:spPr>
            <a:xfrm>
              <a:off x="3930526" y="502020"/>
              <a:ext cx="2046" cy="5657196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996BC1EC-542A-4D71-BA1E-B4AA3E0848EF}"/>
                </a:ext>
              </a:extLst>
            </p:cNvPr>
            <p:cNvCxnSpPr>
              <a:cxnSpLocks/>
            </p:cNvCxnSpPr>
            <p:nvPr/>
          </p:nvCxnSpPr>
          <p:spPr>
            <a:xfrm>
              <a:off x="1912821" y="5298604"/>
              <a:ext cx="1023342" cy="0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B9AB31FC-BF1E-BE65-0D2F-038E6C954BCC}"/>
                </a:ext>
              </a:extLst>
            </p:cNvPr>
            <p:cNvCxnSpPr>
              <a:cxnSpLocks/>
            </p:cNvCxnSpPr>
            <p:nvPr/>
          </p:nvCxnSpPr>
          <p:spPr>
            <a:xfrm>
              <a:off x="3869817" y="502020"/>
              <a:ext cx="0" cy="566390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86C91604-C714-7C70-F20D-D0C0435D86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527" y="5648231"/>
              <a:ext cx="8649" cy="517694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E779E5CA-8648-22C9-BD5E-3D1742AAE97A}"/>
                </a:ext>
              </a:extLst>
            </p:cNvPr>
            <p:cNvCxnSpPr>
              <a:cxnSpLocks/>
            </p:cNvCxnSpPr>
            <p:nvPr/>
          </p:nvCxnSpPr>
          <p:spPr>
            <a:xfrm>
              <a:off x="3905853" y="5654940"/>
              <a:ext cx="505722" cy="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CF45D6FF-02D7-CAEB-E3E3-677887159D5D}"/>
                </a:ext>
              </a:extLst>
            </p:cNvPr>
            <p:cNvSpPr/>
            <p:nvPr/>
          </p:nvSpPr>
          <p:spPr>
            <a:xfrm>
              <a:off x="3745863" y="4436200"/>
              <a:ext cx="269371" cy="25639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638776E4-51A4-0AA6-1E09-423E34E48BA9}"/>
              </a:ext>
            </a:extLst>
          </p:cNvPr>
          <p:cNvGrpSpPr/>
          <p:nvPr/>
        </p:nvGrpSpPr>
        <p:grpSpPr>
          <a:xfrm rot="19579798">
            <a:off x="7973439" y="5343605"/>
            <a:ext cx="524437" cy="473874"/>
            <a:chOff x="2400300" y="1684907"/>
            <a:chExt cx="524437" cy="473874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AF82FE97-30BB-1367-18F1-C848526CBB33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489CB473-3CCB-7398-5F18-9A0C338D3AFD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B13D07E-DF15-FEB6-CD83-32503E4F6DC4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425C49F-9319-6C0B-80BE-5BB1006B14A8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A67586CC-6A30-EDE3-5A06-A3BA6CBBBA91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28" name="ZoneTexte 127">
            <a:extLst>
              <a:ext uri="{FF2B5EF4-FFF2-40B4-BE49-F238E27FC236}">
                <a16:creationId xmlns:a16="http://schemas.microsoft.com/office/drawing/2014/main" id="{2B04C5EF-E699-4CCD-DF12-B77F3BF85C77}"/>
              </a:ext>
            </a:extLst>
          </p:cNvPr>
          <p:cNvSpPr txBox="1"/>
          <p:nvPr/>
        </p:nvSpPr>
        <p:spPr>
          <a:xfrm>
            <a:off x="10101175" y="4284730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5117D59-61BD-73E9-825B-DAB2E60FAF85}"/>
              </a:ext>
            </a:extLst>
          </p:cNvPr>
          <p:cNvSpPr txBox="1"/>
          <p:nvPr/>
        </p:nvSpPr>
        <p:spPr>
          <a:xfrm>
            <a:off x="6917084" y="422410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highlight>
                  <a:srgbClr val="FFFF00"/>
                </a:highlight>
                <a:latin typeface="ComicSansMS" panose="030F0702030302020204" pitchFamily="66" charset="0"/>
              </a:rPr>
              <a:t>Riche-</a:t>
            </a:r>
            <a:r>
              <a:rPr lang="fr-FR" b="1" dirty="0" err="1">
                <a:highlight>
                  <a:srgbClr val="FFFF00"/>
                </a:highlight>
                <a:latin typeface="ComicSansMS" panose="030F0702030302020204" pitchFamily="66" charset="0"/>
              </a:rPr>
              <a:t>Cannieu</a:t>
            </a:r>
            <a:endParaRPr lang="fr-FR" b="1" dirty="0">
              <a:highlight>
                <a:srgbClr val="FFFF00"/>
              </a:highlight>
              <a:latin typeface="ComicSansMS" panose="030F0702030302020204" pitchFamily="66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8DD6EA-DFDF-7F4B-A8EE-D33EE0418066}"/>
              </a:ext>
            </a:extLst>
          </p:cNvPr>
          <p:cNvSpPr txBox="1"/>
          <p:nvPr/>
        </p:nvSpPr>
        <p:spPr>
          <a:xfrm>
            <a:off x="9676395" y="5345724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Paume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5A6979-1014-3518-E414-832A60796346}"/>
              </a:ext>
            </a:extLst>
          </p:cNvPr>
          <p:cNvSpPr/>
          <p:nvPr/>
        </p:nvSpPr>
        <p:spPr>
          <a:xfrm>
            <a:off x="9271595" y="5196152"/>
            <a:ext cx="420666" cy="1105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64DB9DE-5096-7025-6B4F-3C2E2C820ECA}"/>
              </a:ext>
            </a:extLst>
          </p:cNvPr>
          <p:cNvCxnSpPr>
            <a:cxnSpLocks/>
          </p:cNvCxnSpPr>
          <p:nvPr/>
        </p:nvCxnSpPr>
        <p:spPr>
          <a:xfrm>
            <a:off x="9250344" y="5230734"/>
            <a:ext cx="703044" cy="832739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9C4C9D1-0FBD-230A-A61A-BFA2C3E48513}"/>
              </a:ext>
            </a:extLst>
          </p:cNvPr>
          <p:cNvCxnSpPr>
            <a:cxnSpLocks/>
          </p:cNvCxnSpPr>
          <p:nvPr/>
        </p:nvCxnSpPr>
        <p:spPr>
          <a:xfrm>
            <a:off x="8680635" y="5238622"/>
            <a:ext cx="604685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FA08A84-81DE-A2F6-7B71-D4FB8E5CBB28}"/>
              </a:ext>
            </a:extLst>
          </p:cNvPr>
          <p:cNvSpPr txBox="1"/>
          <p:nvPr/>
        </p:nvSpPr>
        <p:spPr>
          <a:xfrm>
            <a:off x="4967176" y="1251234"/>
            <a:ext cx="62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APB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EFDF327-DCFC-2FC6-AB86-E82786C77B62}"/>
              </a:ext>
            </a:extLst>
          </p:cNvPr>
          <p:cNvSpPr txBox="1"/>
          <p:nvPr/>
        </p:nvSpPr>
        <p:spPr>
          <a:xfrm>
            <a:off x="4995514" y="3198451"/>
            <a:ext cx="62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APB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03E37ED0-BEAD-220E-6CAC-13F9BA0BBBB6}"/>
              </a:ext>
            </a:extLst>
          </p:cNvPr>
          <p:cNvCxnSpPr>
            <a:cxnSpLocks/>
          </p:cNvCxnSpPr>
          <p:nvPr/>
        </p:nvCxnSpPr>
        <p:spPr>
          <a:xfrm flipV="1">
            <a:off x="8935343" y="6063936"/>
            <a:ext cx="1636818" cy="5379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1A3324F-02F3-36F8-EE84-FF15547E1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10" y="376726"/>
            <a:ext cx="5138364" cy="611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61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06AADD-CD77-9F6A-7498-9FE9B4B3933C}"/>
              </a:ext>
            </a:extLst>
          </p:cNvPr>
          <p:cNvSpPr txBox="1"/>
          <p:nvPr/>
        </p:nvSpPr>
        <p:spPr>
          <a:xfrm>
            <a:off x="708660" y="594360"/>
            <a:ext cx="6050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Stimulation du nerf médian</a:t>
            </a:r>
          </a:p>
          <a:p>
            <a:r>
              <a:rPr lang="fr-FR" sz="2400" dirty="0">
                <a:solidFill>
                  <a:schemeClr val="bg1"/>
                </a:solidFill>
              </a:rPr>
              <a:t>Détection sur le muscle </a:t>
            </a:r>
            <a:r>
              <a:rPr lang="fr-FR" sz="2400" i="1" dirty="0" err="1">
                <a:solidFill>
                  <a:schemeClr val="bg1"/>
                </a:solidFill>
              </a:rPr>
              <a:t>abductor</a:t>
            </a:r>
            <a:r>
              <a:rPr lang="fr-FR" sz="2400" i="1" dirty="0">
                <a:solidFill>
                  <a:schemeClr val="bg1"/>
                </a:solidFill>
              </a:rPr>
              <a:t> </a:t>
            </a:r>
            <a:r>
              <a:rPr lang="fr-FR" sz="2400" i="1" dirty="0" err="1">
                <a:solidFill>
                  <a:schemeClr val="bg1"/>
                </a:solidFill>
              </a:rPr>
              <a:t>pollicis</a:t>
            </a:r>
            <a:r>
              <a:rPr lang="fr-FR" sz="2400" i="1" dirty="0">
                <a:solidFill>
                  <a:schemeClr val="bg1"/>
                </a:solidFill>
              </a:rPr>
              <a:t> </a:t>
            </a:r>
            <a:r>
              <a:rPr lang="fr-FR" sz="2400" i="1" dirty="0" err="1">
                <a:solidFill>
                  <a:schemeClr val="bg1"/>
                </a:solidFill>
              </a:rPr>
              <a:t>brevis</a:t>
            </a:r>
            <a:endParaRPr lang="fr-FR" sz="2400" i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998098-5302-580B-3735-BA2F9FDBC984}"/>
              </a:ext>
            </a:extLst>
          </p:cNvPr>
          <p:cNvSpPr txBox="1"/>
          <p:nvPr/>
        </p:nvSpPr>
        <p:spPr>
          <a:xfrm>
            <a:off x="1615641" y="1752363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Paume</a:t>
            </a:r>
            <a:endParaRPr lang="fr-FR" sz="2400" b="1" i="1" dirty="0">
              <a:solidFill>
                <a:srgbClr val="FFFF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E3CD717-21E2-CAE7-2932-090F1414C6EB}"/>
              </a:ext>
            </a:extLst>
          </p:cNvPr>
          <p:cNvSpPr txBox="1"/>
          <p:nvPr/>
        </p:nvSpPr>
        <p:spPr>
          <a:xfrm>
            <a:off x="3871161" y="1752362"/>
            <a:ext cx="115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Poignet</a:t>
            </a:r>
            <a:endParaRPr lang="fr-FR" sz="2400" b="1" i="1" dirty="0">
              <a:solidFill>
                <a:srgbClr val="FFFF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8B17DE-1BCE-942C-351B-DD363A3E5588}"/>
              </a:ext>
            </a:extLst>
          </p:cNvPr>
          <p:cNvSpPr txBox="1"/>
          <p:nvPr/>
        </p:nvSpPr>
        <p:spPr>
          <a:xfrm>
            <a:off x="6511491" y="1752362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Coude</a:t>
            </a:r>
            <a:endParaRPr lang="fr-FR" sz="2400" b="1" i="1" dirty="0">
              <a:solidFill>
                <a:srgbClr val="FFFF00"/>
              </a:solidFill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0EEDBC6C-1D6F-FD50-952C-0F02ABBB880B}"/>
              </a:ext>
            </a:extLst>
          </p:cNvPr>
          <p:cNvSpPr/>
          <p:nvPr/>
        </p:nvSpPr>
        <p:spPr>
          <a:xfrm>
            <a:off x="1615641" y="3021568"/>
            <a:ext cx="1060704" cy="914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B2DDEAED-9DE3-DE6E-DDCA-63A32650C7CD}"/>
              </a:ext>
            </a:extLst>
          </p:cNvPr>
          <p:cNvSpPr/>
          <p:nvPr/>
        </p:nvSpPr>
        <p:spPr>
          <a:xfrm>
            <a:off x="3961891" y="3021566"/>
            <a:ext cx="1060704" cy="914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E87FC83-3655-AAC9-B2E2-C7FE9F86C356}"/>
              </a:ext>
            </a:extLst>
          </p:cNvPr>
          <p:cNvSpPr/>
          <p:nvPr/>
        </p:nvSpPr>
        <p:spPr>
          <a:xfrm>
            <a:off x="6308141" y="2541032"/>
            <a:ext cx="1356575" cy="139493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A68E2D-F58E-2C8C-700C-0D0CBAACE92C}"/>
              </a:ext>
            </a:extLst>
          </p:cNvPr>
          <p:cNvSpPr txBox="1"/>
          <p:nvPr/>
        </p:nvSpPr>
        <p:spPr>
          <a:xfrm>
            <a:off x="8605448" y="3198167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=&gt; AMG</a:t>
            </a: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6AFD3FB-28F5-4734-BA59-91732D1A5FC6}"/>
              </a:ext>
            </a:extLst>
          </p:cNvPr>
          <p:cNvSpPr/>
          <p:nvPr/>
        </p:nvSpPr>
        <p:spPr>
          <a:xfrm>
            <a:off x="1666186" y="4743507"/>
            <a:ext cx="1060704" cy="914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9DB525F7-EF5F-3389-6E94-548C22ADD9C1}"/>
              </a:ext>
            </a:extLst>
          </p:cNvPr>
          <p:cNvSpPr/>
          <p:nvPr/>
        </p:nvSpPr>
        <p:spPr>
          <a:xfrm>
            <a:off x="4103876" y="5063490"/>
            <a:ext cx="765304" cy="59441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6C23379D-A218-1F29-5A6B-3279097BE84C}"/>
              </a:ext>
            </a:extLst>
          </p:cNvPr>
          <p:cNvSpPr/>
          <p:nvPr/>
        </p:nvSpPr>
        <p:spPr>
          <a:xfrm>
            <a:off x="6672795" y="5063488"/>
            <a:ext cx="765304" cy="59441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6D271C3-CD36-3908-71F2-9690923122BD}"/>
              </a:ext>
            </a:extLst>
          </p:cNvPr>
          <p:cNvSpPr txBox="1"/>
          <p:nvPr/>
        </p:nvSpPr>
        <p:spPr>
          <a:xfrm>
            <a:off x="8485383" y="4835179"/>
            <a:ext cx="3506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=&gt; </a:t>
            </a:r>
            <a:r>
              <a:rPr lang="fr-FR" sz="2400" b="1" dirty="0" err="1">
                <a:solidFill>
                  <a:srgbClr val="FF0000"/>
                </a:solidFill>
              </a:rPr>
              <a:t>Riché-Cannieu</a:t>
            </a:r>
            <a:r>
              <a:rPr lang="fr-FR" sz="2400" b="1" dirty="0">
                <a:solidFill>
                  <a:srgbClr val="FF0000"/>
                </a:solidFill>
              </a:rPr>
              <a:t> ou main</a:t>
            </a:r>
            <a:br>
              <a:rPr lang="fr-FR" sz="2400" b="1" dirty="0">
                <a:solidFill>
                  <a:srgbClr val="FF0000"/>
                </a:solidFill>
              </a:rPr>
            </a:br>
            <a:r>
              <a:rPr lang="fr-FR" sz="2400" b="1" dirty="0">
                <a:solidFill>
                  <a:srgbClr val="FF0000"/>
                </a:solidFill>
              </a:rPr>
              <a:t>	ulnaire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C2D63AC-3F47-969F-7D13-17181F8AF365}"/>
              </a:ext>
            </a:extLst>
          </p:cNvPr>
          <p:cNvSpPr txBox="1"/>
          <p:nvPr/>
        </p:nvSpPr>
        <p:spPr>
          <a:xfrm>
            <a:off x="8605448" y="5657904"/>
            <a:ext cx="2351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ou BC au poignet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82289CD-2E8C-95FE-4636-80EA430783FB}"/>
              </a:ext>
            </a:extLst>
          </p:cNvPr>
          <p:cNvSpPr txBox="1"/>
          <p:nvPr/>
        </p:nvSpPr>
        <p:spPr>
          <a:xfrm>
            <a:off x="8641676" y="6115101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=&gt; stimuler le n. ulnaire</a:t>
            </a:r>
          </a:p>
        </p:txBody>
      </p:sp>
    </p:spTree>
    <p:extLst>
      <p:ext uri="{BB962C8B-B14F-4D97-AF65-F5344CB8AC3E}">
        <p14:creationId xmlns:p14="http://schemas.microsoft.com/office/powerpoint/2010/main" val="1817769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AC9684-FCBD-7A2E-55CB-9296ECCEAFF2}"/>
              </a:ext>
            </a:extLst>
          </p:cNvPr>
          <p:cNvSpPr txBox="1"/>
          <p:nvPr/>
        </p:nvSpPr>
        <p:spPr>
          <a:xfrm>
            <a:off x="34134" y="1557901"/>
            <a:ext cx="3915783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Stimulation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&amp;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Détection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9E7273-4CC2-82DB-0674-557197818B78}"/>
              </a:ext>
            </a:extLst>
          </p:cNvPr>
          <p:cNvSpPr txBox="1"/>
          <p:nvPr/>
        </p:nvSpPr>
        <p:spPr>
          <a:xfrm>
            <a:off x="4447308" y="591344"/>
            <a:ext cx="7364588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 b="1">
                <a:solidFill>
                  <a:srgbClr val="FF0000"/>
                </a:solidFill>
              </a:rPr>
              <a:t>Et si, je stimulais un nerf et que je détectais les réponses sensitives dans un autre territoire nerveux ?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1 seul point de stimulation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Reconnaître les variantes d’innervation sensitive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63833DD-D90A-C0D0-4893-B17214068CD8}"/>
              </a:ext>
            </a:extLst>
          </p:cNvPr>
          <p:cNvGrpSpPr/>
          <p:nvPr/>
        </p:nvGrpSpPr>
        <p:grpSpPr>
          <a:xfrm>
            <a:off x="1418977" y="1557901"/>
            <a:ext cx="601447" cy="584775"/>
            <a:chOff x="5300626" y="219945"/>
            <a:chExt cx="601447" cy="58477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556B9DD-A372-E607-9A7F-AD6B413D6277}"/>
                </a:ext>
              </a:extLst>
            </p:cNvPr>
            <p:cNvSpPr/>
            <p:nvPr/>
          </p:nvSpPr>
          <p:spPr>
            <a:xfrm>
              <a:off x="5314278" y="247426"/>
              <a:ext cx="559397" cy="53788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7563DC8-9CB8-CB94-2C16-6569E5FC92CA}"/>
                </a:ext>
              </a:extLst>
            </p:cNvPr>
            <p:cNvSpPr txBox="1"/>
            <p:nvPr/>
          </p:nvSpPr>
          <p:spPr>
            <a:xfrm>
              <a:off x="5300626" y="219945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>
                  <a:solidFill>
                    <a:schemeClr val="bg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2831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 70">
            <a:extLst>
              <a:ext uri="{FF2B5EF4-FFF2-40B4-BE49-F238E27FC236}">
                <a16:creationId xmlns:a16="http://schemas.microsoft.com/office/drawing/2014/main" id="{8ADCBBE0-DBA2-994A-59F8-37E958FBA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50000" detail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7304" y="1372996"/>
            <a:ext cx="4409512" cy="439918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A72CD89-D2A3-ACF5-DE3D-6181EF7E1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11" y="0"/>
            <a:ext cx="4757057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1309520-8A42-698D-BFD8-D9D6C0A3F67A}"/>
              </a:ext>
            </a:extLst>
          </p:cNvPr>
          <p:cNvSpPr txBox="1"/>
          <p:nvPr/>
        </p:nvSpPr>
        <p:spPr>
          <a:xfrm>
            <a:off x="4866102" y="25964"/>
            <a:ext cx="732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Reconnaître les variantes d’innervation sensitive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2D0EF2-5126-C49C-11BC-CB8E2B5FC106}"/>
              </a:ext>
            </a:extLst>
          </p:cNvPr>
          <p:cNvSpPr txBox="1"/>
          <p:nvPr/>
        </p:nvSpPr>
        <p:spPr>
          <a:xfrm>
            <a:off x="6171403" y="552335"/>
            <a:ext cx="5447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Stimuler un tronc nerveux et détecter les réponses sensitives sur un autre tronc nerveux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AA6CB6C2-FFC4-C466-0F11-7EA69B15D933}"/>
              </a:ext>
            </a:extLst>
          </p:cNvPr>
          <p:cNvSpPr txBox="1"/>
          <p:nvPr/>
        </p:nvSpPr>
        <p:spPr>
          <a:xfrm>
            <a:off x="4858310" y="6106835"/>
            <a:ext cx="5384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Anastomose de </a:t>
            </a:r>
            <a:r>
              <a:rPr lang="fr-FR" dirty="0" err="1">
                <a:highlight>
                  <a:srgbClr val="FFFF00"/>
                </a:highlight>
              </a:rPr>
              <a:t>Berettinni</a:t>
            </a:r>
            <a:r>
              <a:rPr lang="fr-FR" dirty="0">
                <a:highlight>
                  <a:srgbClr val="FFFF00"/>
                </a:highlight>
              </a:rPr>
              <a:t> </a:t>
            </a:r>
            <a:endParaRPr lang="fr-FR" dirty="0"/>
          </a:p>
          <a:p>
            <a:r>
              <a:rPr lang="fr-FR" dirty="0"/>
              <a:t>Ou nerf ulnaire innervant directement partiellement R3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701DFA6-9E41-4A4B-8E67-2DD2E61D1530}"/>
              </a:ext>
            </a:extLst>
          </p:cNvPr>
          <p:cNvGrpSpPr/>
          <p:nvPr/>
        </p:nvGrpSpPr>
        <p:grpSpPr>
          <a:xfrm>
            <a:off x="6176607" y="5299206"/>
            <a:ext cx="1198463" cy="766557"/>
            <a:chOff x="5761713" y="5729523"/>
            <a:chExt cx="1198463" cy="766557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81DFA7C-9E1F-3C09-F4C5-A552540E43B3}"/>
                </a:ext>
              </a:extLst>
            </p:cNvPr>
            <p:cNvGrpSpPr/>
            <p:nvPr/>
          </p:nvGrpSpPr>
          <p:grpSpPr>
            <a:xfrm>
              <a:off x="5931382" y="5729523"/>
              <a:ext cx="412905" cy="433631"/>
              <a:chOff x="4047884" y="3725619"/>
              <a:chExt cx="412905" cy="433631"/>
            </a:xfrm>
          </p:grpSpPr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7B1E1D8B-0F46-A953-A36F-30E383E6B2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0789" y="3725619"/>
                <a:ext cx="0" cy="433631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4D331D17-9372-2B45-1FB7-2EBF20BA0D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47884" y="4143375"/>
                <a:ext cx="412905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2F5677A-83B9-05C3-A7D9-A4D799650994}"/>
                </a:ext>
              </a:extLst>
            </p:cNvPr>
            <p:cNvSpPr txBox="1"/>
            <p:nvPr/>
          </p:nvSpPr>
          <p:spPr>
            <a:xfrm>
              <a:off x="5761713" y="6188303"/>
              <a:ext cx="6719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0,5 ms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4C93E7F-81CB-29C6-E130-90BAC45DE278}"/>
                </a:ext>
              </a:extLst>
            </p:cNvPr>
            <p:cNvSpPr txBox="1"/>
            <p:nvPr/>
          </p:nvSpPr>
          <p:spPr>
            <a:xfrm>
              <a:off x="6345905" y="5729523"/>
              <a:ext cx="6142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20 </a:t>
              </a:r>
              <a:r>
                <a:rPr lang="fr-FR" sz="1400" b="1" dirty="0" err="1"/>
                <a:t>μV</a:t>
              </a:r>
              <a:endParaRPr lang="fr-FR" sz="1400" b="1" dirty="0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82863696-22AA-909E-BF7A-EC916CD6FBE9}"/>
              </a:ext>
            </a:extLst>
          </p:cNvPr>
          <p:cNvGrpSpPr/>
          <p:nvPr/>
        </p:nvGrpSpPr>
        <p:grpSpPr>
          <a:xfrm>
            <a:off x="1690807" y="966274"/>
            <a:ext cx="279244" cy="461665"/>
            <a:chOff x="1768791" y="796171"/>
            <a:chExt cx="279244" cy="461665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CAF3F0D5-FBD3-6C1F-EFD9-FAC24C68586B}"/>
                </a:ext>
              </a:extLst>
            </p:cNvPr>
            <p:cNvSpPr/>
            <p:nvPr/>
          </p:nvSpPr>
          <p:spPr>
            <a:xfrm>
              <a:off x="1794424" y="938623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51E6A9A3-5F2E-7EFF-A84E-E44F05350898}"/>
                </a:ext>
              </a:extLst>
            </p:cNvPr>
            <p:cNvSpPr txBox="1"/>
            <p:nvPr/>
          </p:nvSpPr>
          <p:spPr>
            <a:xfrm>
              <a:off x="1768791" y="796171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C247EE17-5A88-14EA-0ED7-8F49EEF01A01}"/>
              </a:ext>
            </a:extLst>
          </p:cNvPr>
          <p:cNvGrpSpPr/>
          <p:nvPr/>
        </p:nvGrpSpPr>
        <p:grpSpPr>
          <a:xfrm>
            <a:off x="1672639" y="433580"/>
            <a:ext cx="312906" cy="400110"/>
            <a:chOff x="1750623" y="263477"/>
            <a:chExt cx="312906" cy="400110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8895B3CD-5DF1-D968-039C-6AF186B1DFB7}"/>
                </a:ext>
              </a:extLst>
            </p:cNvPr>
            <p:cNvSpPr/>
            <p:nvPr/>
          </p:nvSpPr>
          <p:spPr>
            <a:xfrm>
              <a:off x="1794424" y="363781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83957C9E-B75C-1379-0F53-9E5EC101C976}"/>
                </a:ext>
              </a:extLst>
            </p:cNvPr>
            <p:cNvSpPr txBox="1"/>
            <p:nvPr/>
          </p:nvSpPr>
          <p:spPr>
            <a:xfrm>
              <a:off x="1750623" y="263477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877151D2-9EC1-FE30-786B-83E0F69F5B63}"/>
              </a:ext>
            </a:extLst>
          </p:cNvPr>
          <p:cNvGrpSpPr/>
          <p:nvPr/>
        </p:nvGrpSpPr>
        <p:grpSpPr>
          <a:xfrm>
            <a:off x="1058377" y="1003622"/>
            <a:ext cx="279244" cy="461665"/>
            <a:chOff x="1768791" y="796171"/>
            <a:chExt cx="279244" cy="461665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39D08DFD-4FDE-1217-D6D4-53CBD90D0631}"/>
                </a:ext>
              </a:extLst>
            </p:cNvPr>
            <p:cNvSpPr/>
            <p:nvPr/>
          </p:nvSpPr>
          <p:spPr>
            <a:xfrm>
              <a:off x="1794424" y="938623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28E3B0B0-19B0-B60F-663C-C09E8EBFA2A7}"/>
                </a:ext>
              </a:extLst>
            </p:cNvPr>
            <p:cNvSpPr txBox="1"/>
            <p:nvPr/>
          </p:nvSpPr>
          <p:spPr>
            <a:xfrm>
              <a:off x="1768791" y="796171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2D2C3E2F-0223-B404-05D0-BA93426B91F3}"/>
              </a:ext>
            </a:extLst>
          </p:cNvPr>
          <p:cNvGrpSpPr/>
          <p:nvPr/>
        </p:nvGrpSpPr>
        <p:grpSpPr>
          <a:xfrm>
            <a:off x="1040209" y="470928"/>
            <a:ext cx="312906" cy="400110"/>
            <a:chOff x="1750623" y="263477"/>
            <a:chExt cx="312906" cy="400110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0C94A8C0-5601-0637-9811-1DC9B2538818}"/>
                </a:ext>
              </a:extLst>
            </p:cNvPr>
            <p:cNvSpPr/>
            <p:nvPr/>
          </p:nvSpPr>
          <p:spPr>
            <a:xfrm>
              <a:off x="1794424" y="363781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1D244359-3A8A-FC60-9B5F-4E0CE7E84F7C}"/>
                </a:ext>
              </a:extLst>
            </p:cNvPr>
            <p:cNvSpPr txBox="1"/>
            <p:nvPr/>
          </p:nvSpPr>
          <p:spPr>
            <a:xfrm>
              <a:off x="1750623" y="263477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66" name="ZoneTexte 65">
            <a:extLst>
              <a:ext uri="{FF2B5EF4-FFF2-40B4-BE49-F238E27FC236}">
                <a16:creationId xmlns:a16="http://schemas.microsoft.com/office/drawing/2014/main" id="{1D94EE48-D72F-A9E8-0F07-030F34E07798}"/>
              </a:ext>
            </a:extLst>
          </p:cNvPr>
          <p:cNvSpPr txBox="1"/>
          <p:nvPr/>
        </p:nvSpPr>
        <p:spPr>
          <a:xfrm>
            <a:off x="1311414" y="740185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ou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8C7B549-4313-F608-AF0A-9692F5B96789}"/>
              </a:ext>
            </a:extLst>
          </p:cNvPr>
          <p:cNvSpPr txBox="1"/>
          <p:nvPr/>
        </p:nvSpPr>
        <p:spPr>
          <a:xfrm>
            <a:off x="11303390" y="4038504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R5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FE87967A-7B13-EFAE-27A0-B0D7E63F8B04}"/>
              </a:ext>
            </a:extLst>
          </p:cNvPr>
          <p:cNvSpPr txBox="1"/>
          <p:nvPr/>
        </p:nvSpPr>
        <p:spPr>
          <a:xfrm>
            <a:off x="11290232" y="2855621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R4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B76EB7A2-B1B0-6F67-8D45-2A9CFACDC146}"/>
              </a:ext>
            </a:extLst>
          </p:cNvPr>
          <p:cNvSpPr txBox="1"/>
          <p:nvPr/>
        </p:nvSpPr>
        <p:spPr>
          <a:xfrm>
            <a:off x="11298006" y="1730727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R3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C2302445-F695-2526-7A11-1EBD635377E8}"/>
              </a:ext>
            </a:extLst>
          </p:cNvPr>
          <p:cNvSpPr txBox="1"/>
          <p:nvPr/>
        </p:nvSpPr>
        <p:spPr>
          <a:xfrm>
            <a:off x="4858310" y="2539402"/>
            <a:ext cx="2484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Stimulation n. ulnaire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4A86024-645C-8566-98E9-137E970D7B70}"/>
              </a:ext>
            </a:extLst>
          </p:cNvPr>
          <p:cNvSpPr txBox="1"/>
          <p:nvPr/>
        </p:nvSpPr>
        <p:spPr>
          <a:xfrm>
            <a:off x="4858310" y="3426524"/>
            <a:ext cx="2484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Stimulation n. ulnaire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35927EE1-D10D-D2AE-8823-5AA8D96A4588}"/>
              </a:ext>
            </a:extLst>
          </p:cNvPr>
          <p:cNvSpPr txBox="1"/>
          <p:nvPr/>
        </p:nvSpPr>
        <p:spPr>
          <a:xfrm>
            <a:off x="4858310" y="4814561"/>
            <a:ext cx="2484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Stimulation n. ulnaire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5F6303F0-63B8-6A71-4379-D1855DB132E9}"/>
              </a:ext>
            </a:extLst>
          </p:cNvPr>
          <p:cNvSpPr txBox="1"/>
          <p:nvPr/>
        </p:nvSpPr>
        <p:spPr>
          <a:xfrm>
            <a:off x="4800922" y="1881938"/>
            <a:ext cx="2541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Stimulation n. médian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19326EFD-05CC-0F0E-8E61-1ECEE21D6648}"/>
              </a:ext>
            </a:extLst>
          </p:cNvPr>
          <p:cNvSpPr txBox="1"/>
          <p:nvPr/>
        </p:nvSpPr>
        <p:spPr>
          <a:xfrm>
            <a:off x="4800922" y="4120971"/>
            <a:ext cx="2541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Stimulation n. médian</a:t>
            </a:r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D1F3B32C-1D71-8A5F-9BA2-4455A27659B8}"/>
              </a:ext>
            </a:extLst>
          </p:cNvPr>
          <p:cNvCxnSpPr>
            <a:cxnSpLocks/>
          </p:cNvCxnSpPr>
          <p:nvPr/>
        </p:nvCxnSpPr>
        <p:spPr>
          <a:xfrm flipH="1">
            <a:off x="10159337" y="2282048"/>
            <a:ext cx="245427" cy="25817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19">
            <a:extLst>
              <a:ext uri="{FF2B5EF4-FFF2-40B4-BE49-F238E27FC236}">
                <a16:creationId xmlns:a16="http://schemas.microsoft.com/office/drawing/2014/main" id="{93F3856C-D9B5-0F15-4095-BBFF77D9C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2" name="Rectangle 20">
            <a:extLst>
              <a:ext uri="{FF2B5EF4-FFF2-40B4-BE49-F238E27FC236}">
                <a16:creationId xmlns:a16="http://schemas.microsoft.com/office/drawing/2014/main" id="{D8EF0835-EDB2-DEF9-2DDD-045A29E3E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3" name="Line 3">
            <a:extLst>
              <a:ext uri="{FF2B5EF4-FFF2-40B4-BE49-F238E27FC236}">
                <a16:creationId xmlns:a16="http://schemas.microsoft.com/office/drawing/2014/main" id="{DFD497E6-7118-E562-4F64-7B323E9CF7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78950" y="23625175"/>
            <a:ext cx="1588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4" name="Line 4">
            <a:extLst>
              <a:ext uri="{FF2B5EF4-FFF2-40B4-BE49-F238E27FC236}">
                <a16:creationId xmlns:a16="http://schemas.microsoft.com/office/drawing/2014/main" id="{9B8D86F0-9C5A-0A20-2294-F1A48CD208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82125" y="23625175"/>
            <a:ext cx="1588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5" name="Line 5">
            <a:extLst>
              <a:ext uri="{FF2B5EF4-FFF2-40B4-BE49-F238E27FC236}">
                <a16:creationId xmlns:a16="http://schemas.microsoft.com/office/drawing/2014/main" id="{9FCEFD1F-F6E0-E1CA-AE06-F9C1C2E079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80538" y="23625175"/>
            <a:ext cx="0" cy="47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6" name="Line 6">
            <a:extLst>
              <a:ext uri="{FF2B5EF4-FFF2-40B4-BE49-F238E27FC236}">
                <a16:creationId xmlns:a16="http://schemas.microsoft.com/office/drawing/2014/main" id="{0C7FF679-2563-5786-33A3-F4A75C6A9D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80538" y="23629938"/>
            <a:ext cx="0" cy="476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7" name="Line 3">
            <a:extLst>
              <a:ext uri="{FF2B5EF4-FFF2-40B4-BE49-F238E27FC236}">
                <a16:creationId xmlns:a16="http://schemas.microsoft.com/office/drawing/2014/main" id="{7D6F4D8A-1B43-E83C-8BC9-8741E0BF01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78950" y="23634700"/>
            <a:ext cx="1588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8" name="Line 4">
            <a:extLst>
              <a:ext uri="{FF2B5EF4-FFF2-40B4-BE49-F238E27FC236}">
                <a16:creationId xmlns:a16="http://schemas.microsoft.com/office/drawing/2014/main" id="{95999C6B-C896-A7C2-6D70-45A3E889DB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82125" y="23634700"/>
            <a:ext cx="1588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9" name="Line 5">
            <a:extLst>
              <a:ext uri="{FF2B5EF4-FFF2-40B4-BE49-F238E27FC236}">
                <a16:creationId xmlns:a16="http://schemas.microsoft.com/office/drawing/2014/main" id="{B886712B-F75C-8F22-A2B1-FD84443ADA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80538" y="23634700"/>
            <a:ext cx="0" cy="47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0" name="Line 6">
            <a:extLst>
              <a:ext uri="{FF2B5EF4-FFF2-40B4-BE49-F238E27FC236}">
                <a16:creationId xmlns:a16="http://schemas.microsoft.com/office/drawing/2014/main" id="{1B029F7D-9438-557B-1897-E24B4863A9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80538" y="23639463"/>
            <a:ext cx="0" cy="476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1" name="Line 38">
            <a:extLst>
              <a:ext uri="{FF2B5EF4-FFF2-40B4-BE49-F238E27FC236}">
                <a16:creationId xmlns:a16="http://schemas.microsoft.com/office/drawing/2014/main" id="{CBF55AB3-8B87-F72A-23C2-C36CD3DCF9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59531250"/>
            <a:ext cx="31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" name="Line 39">
            <a:extLst>
              <a:ext uri="{FF2B5EF4-FFF2-40B4-BE49-F238E27FC236}">
                <a16:creationId xmlns:a16="http://schemas.microsoft.com/office/drawing/2014/main" id="{26B4D9B7-5008-C000-7C20-A446FD8516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30988" y="59531250"/>
            <a:ext cx="158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" name="Line 40">
            <a:extLst>
              <a:ext uri="{FF2B5EF4-FFF2-40B4-BE49-F238E27FC236}">
                <a16:creationId xmlns:a16="http://schemas.microsoft.com/office/drawing/2014/main" id="{48FD7DE4-CA4C-4690-D7C9-B73EC3A7D7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30988" y="59531250"/>
            <a:ext cx="0" cy="15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" name="Line 41">
            <a:extLst>
              <a:ext uri="{FF2B5EF4-FFF2-40B4-BE49-F238E27FC236}">
                <a16:creationId xmlns:a16="http://schemas.microsoft.com/office/drawing/2014/main" id="{5461F88A-05BB-0590-AFFD-E5D174457F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30988" y="59532838"/>
            <a:ext cx="0" cy="15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5" name="Line 38">
            <a:extLst>
              <a:ext uri="{FF2B5EF4-FFF2-40B4-BE49-F238E27FC236}">
                <a16:creationId xmlns:a16="http://schemas.microsoft.com/office/drawing/2014/main" id="{3F283802-A3F0-1FE7-FFE0-A92407631D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59534425"/>
            <a:ext cx="31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" name="Line 39">
            <a:extLst>
              <a:ext uri="{FF2B5EF4-FFF2-40B4-BE49-F238E27FC236}">
                <a16:creationId xmlns:a16="http://schemas.microsoft.com/office/drawing/2014/main" id="{219B4C35-16E2-D51C-1E8E-70CB0A5F40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30988" y="59534425"/>
            <a:ext cx="158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" name="Line 40">
            <a:extLst>
              <a:ext uri="{FF2B5EF4-FFF2-40B4-BE49-F238E27FC236}">
                <a16:creationId xmlns:a16="http://schemas.microsoft.com/office/drawing/2014/main" id="{0CD0C251-CF47-5156-224A-E7C233265B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30988" y="59534425"/>
            <a:ext cx="0" cy="15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8" name="Line 41">
            <a:extLst>
              <a:ext uri="{FF2B5EF4-FFF2-40B4-BE49-F238E27FC236}">
                <a16:creationId xmlns:a16="http://schemas.microsoft.com/office/drawing/2014/main" id="{51FE6C65-C381-5A6E-3D53-AE1EF34527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30988" y="59536013"/>
            <a:ext cx="0" cy="15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9" name="Forme libre 108">
            <a:extLst>
              <a:ext uri="{FF2B5EF4-FFF2-40B4-BE49-F238E27FC236}">
                <a16:creationId xmlns:a16="http://schemas.microsoft.com/office/drawing/2014/main" id="{7200E03C-98C4-04B7-FE7B-258D8B207992}"/>
              </a:ext>
            </a:extLst>
          </p:cNvPr>
          <p:cNvSpPr/>
          <p:nvPr/>
        </p:nvSpPr>
        <p:spPr>
          <a:xfrm>
            <a:off x="1811236" y="1326387"/>
            <a:ext cx="2398846" cy="2417477"/>
          </a:xfrm>
          <a:custGeom>
            <a:avLst/>
            <a:gdLst>
              <a:gd name="connsiteX0" fmla="*/ 0 w 2510287"/>
              <a:gd name="connsiteY0" fmla="*/ 0 h 2398143"/>
              <a:gd name="connsiteX1" fmla="*/ 405442 w 2510287"/>
              <a:gd name="connsiteY1" fmla="*/ 612475 h 2398143"/>
              <a:gd name="connsiteX2" fmla="*/ 1423358 w 2510287"/>
              <a:gd name="connsiteY2" fmla="*/ 957532 h 2398143"/>
              <a:gd name="connsiteX3" fmla="*/ 1992702 w 2510287"/>
              <a:gd name="connsiteY3" fmla="*/ 1639019 h 2398143"/>
              <a:gd name="connsiteX4" fmla="*/ 2510287 w 2510287"/>
              <a:gd name="connsiteY4" fmla="*/ 2398143 h 239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0287" h="2398143">
                <a:moveTo>
                  <a:pt x="0" y="0"/>
                </a:moveTo>
                <a:cubicBezTo>
                  <a:pt x="84108" y="226443"/>
                  <a:pt x="168216" y="452886"/>
                  <a:pt x="405442" y="612475"/>
                </a:cubicBezTo>
                <a:cubicBezTo>
                  <a:pt x="642668" y="772064"/>
                  <a:pt x="1158815" y="786441"/>
                  <a:pt x="1423358" y="957532"/>
                </a:cubicBezTo>
                <a:cubicBezTo>
                  <a:pt x="1687901" y="1128623"/>
                  <a:pt x="1811547" y="1398917"/>
                  <a:pt x="1992702" y="1639019"/>
                </a:cubicBezTo>
                <a:cubicBezTo>
                  <a:pt x="2173857" y="1879121"/>
                  <a:pt x="2342072" y="2138632"/>
                  <a:pt x="2510287" y="239814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>
            <a:extLst>
              <a:ext uri="{FF2B5EF4-FFF2-40B4-BE49-F238E27FC236}">
                <a16:creationId xmlns:a16="http://schemas.microsoft.com/office/drawing/2014/main" id="{2F96F920-AB0E-F84A-1623-AE94CD7084D1}"/>
              </a:ext>
            </a:extLst>
          </p:cNvPr>
          <p:cNvSpPr/>
          <p:nvPr/>
        </p:nvSpPr>
        <p:spPr>
          <a:xfrm>
            <a:off x="1811236" y="1343641"/>
            <a:ext cx="2243180" cy="2572752"/>
          </a:xfrm>
          <a:custGeom>
            <a:avLst/>
            <a:gdLst>
              <a:gd name="connsiteX0" fmla="*/ 0 w 2234241"/>
              <a:gd name="connsiteY0" fmla="*/ 0 h 2562045"/>
              <a:gd name="connsiteX1" fmla="*/ 310551 w 2234241"/>
              <a:gd name="connsiteY1" fmla="*/ 854015 h 2562045"/>
              <a:gd name="connsiteX2" fmla="*/ 1181818 w 2234241"/>
              <a:gd name="connsiteY2" fmla="*/ 1406106 h 2562045"/>
              <a:gd name="connsiteX3" fmla="*/ 1639018 w 2234241"/>
              <a:gd name="connsiteY3" fmla="*/ 2018581 h 2562045"/>
              <a:gd name="connsiteX4" fmla="*/ 2234241 w 2234241"/>
              <a:gd name="connsiteY4" fmla="*/ 2562045 h 25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4241" h="2562045">
                <a:moveTo>
                  <a:pt x="0" y="0"/>
                </a:moveTo>
                <a:cubicBezTo>
                  <a:pt x="56790" y="309832"/>
                  <a:pt x="113581" y="619664"/>
                  <a:pt x="310551" y="854015"/>
                </a:cubicBezTo>
                <a:cubicBezTo>
                  <a:pt x="507521" y="1088366"/>
                  <a:pt x="960407" y="1212012"/>
                  <a:pt x="1181818" y="1406106"/>
                </a:cubicBezTo>
                <a:cubicBezTo>
                  <a:pt x="1403229" y="1600200"/>
                  <a:pt x="1463614" y="1825925"/>
                  <a:pt x="1639018" y="2018581"/>
                </a:cubicBezTo>
                <a:cubicBezTo>
                  <a:pt x="1814422" y="2211238"/>
                  <a:pt x="2024331" y="2386641"/>
                  <a:pt x="2234241" y="256204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Forme libre 111">
            <a:extLst>
              <a:ext uri="{FF2B5EF4-FFF2-40B4-BE49-F238E27FC236}">
                <a16:creationId xmlns:a16="http://schemas.microsoft.com/office/drawing/2014/main" id="{E63E5F0E-5D66-BC2C-4252-6C3D5E73C349}"/>
              </a:ext>
            </a:extLst>
          </p:cNvPr>
          <p:cNvSpPr/>
          <p:nvPr/>
        </p:nvSpPr>
        <p:spPr>
          <a:xfrm>
            <a:off x="1743054" y="1345721"/>
            <a:ext cx="1188608" cy="4382219"/>
          </a:xfrm>
          <a:custGeom>
            <a:avLst/>
            <a:gdLst>
              <a:gd name="connsiteX0" fmla="*/ 59867 w 1162687"/>
              <a:gd name="connsiteY0" fmla="*/ 0 h 4330461"/>
              <a:gd name="connsiteX1" fmla="*/ 111625 w 1162687"/>
              <a:gd name="connsiteY1" fmla="*/ 1397479 h 4330461"/>
              <a:gd name="connsiteX2" fmla="*/ 1077784 w 1162687"/>
              <a:gd name="connsiteY2" fmla="*/ 2579298 h 4330461"/>
              <a:gd name="connsiteX3" fmla="*/ 1051904 w 1162687"/>
              <a:gd name="connsiteY3" fmla="*/ 4330461 h 433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687" h="4330461">
                <a:moveTo>
                  <a:pt x="59867" y="0"/>
                </a:moveTo>
                <a:cubicBezTo>
                  <a:pt x="919" y="483798"/>
                  <a:pt x="-58028" y="967596"/>
                  <a:pt x="111625" y="1397479"/>
                </a:cubicBezTo>
                <a:cubicBezTo>
                  <a:pt x="281278" y="1827362"/>
                  <a:pt x="921071" y="2090468"/>
                  <a:pt x="1077784" y="2579298"/>
                </a:cubicBezTo>
                <a:cubicBezTo>
                  <a:pt x="1234497" y="3068128"/>
                  <a:pt x="1143200" y="3699294"/>
                  <a:pt x="1051904" y="433046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Forme libre 112">
            <a:extLst>
              <a:ext uri="{FF2B5EF4-FFF2-40B4-BE49-F238E27FC236}">
                <a16:creationId xmlns:a16="http://schemas.microsoft.com/office/drawing/2014/main" id="{796D8252-B25A-5B84-9386-A7F0A0BF7908}"/>
              </a:ext>
            </a:extLst>
          </p:cNvPr>
          <p:cNvSpPr/>
          <p:nvPr/>
        </p:nvSpPr>
        <p:spPr>
          <a:xfrm>
            <a:off x="1758596" y="1397479"/>
            <a:ext cx="771428" cy="4420647"/>
          </a:xfrm>
          <a:custGeom>
            <a:avLst/>
            <a:gdLst>
              <a:gd name="connsiteX0" fmla="*/ 59867 w 1162687"/>
              <a:gd name="connsiteY0" fmla="*/ 0 h 4330461"/>
              <a:gd name="connsiteX1" fmla="*/ 111625 w 1162687"/>
              <a:gd name="connsiteY1" fmla="*/ 1397479 h 4330461"/>
              <a:gd name="connsiteX2" fmla="*/ 1077784 w 1162687"/>
              <a:gd name="connsiteY2" fmla="*/ 2579298 h 4330461"/>
              <a:gd name="connsiteX3" fmla="*/ 1051904 w 1162687"/>
              <a:gd name="connsiteY3" fmla="*/ 4330461 h 433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687" h="4330461">
                <a:moveTo>
                  <a:pt x="59867" y="0"/>
                </a:moveTo>
                <a:cubicBezTo>
                  <a:pt x="919" y="483798"/>
                  <a:pt x="-58028" y="967596"/>
                  <a:pt x="111625" y="1397479"/>
                </a:cubicBezTo>
                <a:cubicBezTo>
                  <a:pt x="281278" y="1827362"/>
                  <a:pt x="921071" y="2090468"/>
                  <a:pt x="1077784" y="2579298"/>
                </a:cubicBezTo>
                <a:cubicBezTo>
                  <a:pt x="1234497" y="3068128"/>
                  <a:pt x="1143200" y="3699294"/>
                  <a:pt x="1051904" y="433046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Forme libre 113">
            <a:extLst>
              <a:ext uri="{FF2B5EF4-FFF2-40B4-BE49-F238E27FC236}">
                <a16:creationId xmlns:a16="http://schemas.microsoft.com/office/drawing/2014/main" id="{D8C214DD-BA15-8D48-353D-D98F3AF20D63}"/>
              </a:ext>
            </a:extLst>
          </p:cNvPr>
          <p:cNvSpPr/>
          <p:nvPr/>
        </p:nvSpPr>
        <p:spPr>
          <a:xfrm>
            <a:off x="715992" y="1397479"/>
            <a:ext cx="496212" cy="3407434"/>
          </a:xfrm>
          <a:custGeom>
            <a:avLst/>
            <a:gdLst>
              <a:gd name="connsiteX0" fmla="*/ 483080 w 496212"/>
              <a:gd name="connsiteY0" fmla="*/ 0 h 3407434"/>
              <a:gd name="connsiteX1" fmla="*/ 448574 w 496212"/>
              <a:gd name="connsiteY1" fmla="*/ 1052423 h 3407434"/>
              <a:gd name="connsiteX2" fmla="*/ 94891 w 496212"/>
              <a:gd name="connsiteY2" fmla="*/ 2337759 h 3407434"/>
              <a:gd name="connsiteX3" fmla="*/ 0 w 496212"/>
              <a:gd name="connsiteY3" fmla="*/ 3407434 h 3407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212" h="3407434">
                <a:moveTo>
                  <a:pt x="483080" y="0"/>
                </a:moveTo>
                <a:cubicBezTo>
                  <a:pt x="498176" y="331398"/>
                  <a:pt x="513272" y="662797"/>
                  <a:pt x="448574" y="1052423"/>
                </a:cubicBezTo>
                <a:cubicBezTo>
                  <a:pt x="383876" y="1442049"/>
                  <a:pt x="169653" y="1945257"/>
                  <a:pt x="94891" y="2337759"/>
                </a:cubicBezTo>
                <a:cubicBezTo>
                  <a:pt x="20129" y="2730261"/>
                  <a:pt x="10064" y="3068847"/>
                  <a:pt x="0" y="340743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Forme libre 115">
            <a:extLst>
              <a:ext uri="{FF2B5EF4-FFF2-40B4-BE49-F238E27FC236}">
                <a16:creationId xmlns:a16="http://schemas.microsoft.com/office/drawing/2014/main" id="{460A966C-2AC9-9807-6D39-BDD834E6EA46}"/>
              </a:ext>
            </a:extLst>
          </p:cNvPr>
          <p:cNvSpPr/>
          <p:nvPr/>
        </p:nvSpPr>
        <p:spPr>
          <a:xfrm>
            <a:off x="974709" y="2009955"/>
            <a:ext cx="345961" cy="2743200"/>
          </a:xfrm>
          <a:custGeom>
            <a:avLst/>
            <a:gdLst>
              <a:gd name="connsiteX0" fmla="*/ 250242 w 345961"/>
              <a:gd name="connsiteY0" fmla="*/ 0 h 2743200"/>
              <a:gd name="connsiteX1" fmla="*/ 336506 w 345961"/>
              <a:gd name="connsiteY1" fmla="*/ 966158 h 2743200"/>
              <a:gd name="connsiteX2" fmla="*/ 51834 w 345961"/>
              <a:gd name="connsiteY2" fmla="*/ 1958196 h 2743200"/>
              <a:gd name="connsiteX3" fmla="*/ 76 w 345961"/>
              <a:gd name="connsiteY3" fmla="*/ 2743200 h 2743200"/>
              <a:gd name="connsiteX4" fmla="*/ 76 w 345961"/>
              <a:gd name="connsiteY4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61" h="2743200">
                <a:moveTo>
                  <a:pt x="250242" y="0"/>
                </a:moveTo>
                <a:cubicBezTo>
                  <a:pt x="309908" y="319896"/>
                  <a:pt x="369574" y="639792"/>
                  <a:pt x="336506" y="966158"/>
                </a:cubicBezTo>
                <a:cubicBezTo>
                  <a:pt x="303438" y="1292524"/>
                  <a:pt x="107906" y="1662022"/>
                  <a:pt x="51834" y="1958196"/>
                </a:cubicBezTo>
                <a:cubicBezTo>
                  <a:pt x="-4238" y="2254370"/>
                  <a:pt x="76" y="2743200"/>
                  <a:pt x="76" y="2743200"/>
                </a:cubicBezTo>
                <a:lnTo>
                  <a:pt x="76" y="274320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Forme libre 116">
            <a:extLst>
              <a:ext uri="{FF2B5EF4-FFF2-40B4-BE49-F238E27FC236}">
                <a16:creationId xmlns:a16="http://schemas.microsoft.com/office/drawing/2014/main" id="{F502349F-A938-942B-68FD-0FFB68DB545F}"/>
              </a:ext>
            </a:extLst>
          </p:cNvPr>
          <p:cNvSpPr/>
          <p:nvPr/>
        </p:nvSpPr>
        <p:spPr>
          <a:xfrm>
            <a:off x="1164566" y="3303917"/>
            <a:ext cx="293483" cy="2053087"/>
          </a:xfrm>
          <a:custGeom>
            <a:avLst/>
            <a:gdLst>
              <a:gd name="connsiteX0" fmla="*/ 86264 w 293483"/>
              <a:gd name="connsiteY0" fmla="*/ 0 h 2053087"/>
              <a:gd name="connsiteX1" fmla="*/ 293298 w 293483"/>
              <a:gd name="connsiteY1" fmla="*/ 603849 h 2053087"/>
              <a:gd name="connsiteX2" fmla="*/ 120770 w 293483"/>
              <a:gd name="connsiteY2" fmla="*/ 1319841 h 2053087"/>
              <a:gd name="connsiteX3" fmla="*/ 0 w 293483"/>
              <a:gd name="connsiteY3" fmla="*/ 2053087 h 2053087"/>
              <a:gd name="connsiteX4" fmla="*/ 0 w 293483"/>
              <a:gd name="connsiteY4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83" h="2053087">
                <a:moveTo>
                  <a:pt x="86264" y="0"/>
                </a:moveTo>
                <a:cubicBezTo>
                  <a:pt x="186905" y="191938"/>
                  <a:pt x="287547" y="383876"/>
                  <a:pt x="293298" y="603849"/>
                </a:cubicBezTo>
                <a:cubicBezTo>
                  <a:pt x="299049" y="823822"/>
                  <a:pt x="169653" y="1078301"/>
                  <a:pt x="120770" y="1319841"/>
                </a:cubicBezTo>
                <a:cubicBezTo>
                  <a:pt x="71887" y="1561381"/>
                  <a:pt x="0" y="2053087"/>
                  <a:pt x="0" y="2053087"/>
                </a:cubicBezTo>
                <a:lnTo>
                  <a:pt x="0" y="2053087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Forme libre 119">
            <a:extLst>
              <a:ext uri="{FF2B5EF4-FFF2-40B4-BE49-F238E27FC236}">
                <a16:creationId xmlns:a16="http://schemas.microsoft.com/office/drawing/2014/main" id="{4FAA755C-4346-FAE6-235B-ED131EEE38A4}"/>
              </a:ext>
            </a:extLst>
          </p:cNvPr>
          <p:cNvSpPr/>
          <p:nvPr/>
        </p:nvSpPr>
        <p:spPr>
          <a:xfrm>
            <a:off x="1759789" y="3700732"/>
            <a:ext cx="595222" cy="2053087"/>
          </a:xfrm>
          <a:custGeom>
            <a:avLst/>
            <a:gdLst>
              <a:gd name="connsiteX0" fmla="*/ 595222 w 595222"/>
              <a:gd name="connsiteY0" fmla="*/ 0 h 2053087"/>
              <a:gd name="connsiteX1" fmla="*/ 362309 w 595222"/>
              <a:gd name="connsiteY1" fmla="*/ 491706 h 2053087"/>
              <a:gd name="connsiteX2" fmla="*/ 293298 w 595222"/>
              <a:gd name="connsiteY2" fmla="*/ 1319842 h 2053087"/>
              <a:gd name="connsiteX3" fmla="*/ 0 w 595222"/>
              <a:gd name="connsiteY3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222" h="2053087">
                <a:moveTo>
                  <a:pt x="595222" y="0"/>
                </a:moveTo>
                <a:cubicBezTo>
                  <a:pt x="503926" y="135866"/>
                  <a:pt x="412630" y="271732"/>
                  <a:pt x="362309" y="491706"/>
                </a:cubicBezTo>
                <a:cubicBezTo>
                  <a:pt x="311988" y="711680"/>
                  <a:pt x="353683" y="1059612"/>
                  <a:pt x="293298" y="1319842"/>
                </a:cubicBezTo>
                <a:cubicBezTo>
                  <a:pt x="232913" y="1580072"/>
                  <a:pt x="116456" y="1816579"/>
                  <a:pt x="0" y="205308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45D04FAB-D2DC-0E51-9B34-3F3130891C06}"/>
              </a:ext>
            </a:extLst>
          </p:cNvPr>
          <p:cNvGrpSpPr/>
          <p:nvPr/>
        </p:nvGrpSpPr>
        <p:grpSpPr>
          <a:xfrm rot="3624363">
            <a:off x="636319" y="3965027"/>
            <a:ext cx="524437" cy="473874"/>
            <a:chOff x="2400300" y="1684907"/>
            <a:chExt cx="524437" cy="473874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DE6EE946-A366-24F7-4EBF-94008D0FAC04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6740A67A-C4DF-99FB-DAA9-47C78A236B1E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A271BD4-7F33-23D8-D4CB-460BD46D0EC8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DB06B31-32EB-6BFA-A955-44575FACEB10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876BA800-D4CA-83D6-3283-D9982C1A9CB0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25" name="ZoneTexte 124">
            <a:extLst>
              <a:ext uri="{FF2B5EF4-FFF2-40B4-BE49-F238E27FC236}">
                <a16:creationId xmlns:a16="http://schemas.microsoft.com/office/drawing/2014/main" id="{71BFC62C-D87E-8A92-15F3-CC60B9944CEA}"/>
              </a:ext>
            </a:extLst>
          </p:cNvPr>
          <p:cNvSpPr txBox="1"/>
          <p:nvPr/>
        </p:nvSpPr>
        <p:spPr>
          <a:xfrm>
            <a:off x="4800922" y="3001454"/>
            <a:ext cx="2541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Stimulation n. médian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955109-C41C-67C9-1B39-6F1CB1C71F3E}"/>
              </a:ext>
            </a:extLst>
          </p:cNvPr>
          <p:cNvSpPr txBox="1"/>
          <p:nvPr/>
        </p:nvSpPr>
        <p:spPr>
          <a:xfrm>
            <a:off x="7819582" y="5838799"/>
            <a:ext cx="3584956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Superposition des courbes G/Dr</a:t>
            </a:r>
          </a:p>
        </p:txBody>
      </p:sp>
      <p:sp>
        <p:nvSpPr>
          <p:cNvPr id="25" name="Forme libre 24">
            <a:extLst>
              <a:ext uri="{FF2B5EF4-FFF2-40B4-BE49-F238E27FC236}">
                <a16:creationId xmlns:a16="http://schemas.microsoft.com/office/drawing/2014/main" id="{EC521FAD-D60E-6AAC-BE73-25A2A5FD880A}"/>
              </a:ext>
            </a:extLst>
          </p:cNvPr>
          <p:cNvSpPr/>
          <p:nvPr/>
        </p:nvSpPr>
        <p:spPr>
          <a:xfrm rot="1089205">
            <a:off x="1091425" y="1396463"/>
            <a:ext cx="1149340" cy="4020558"/>
          </a:xfrm>
          <a:custGeom>
            <a:avLst/>
            <a:gdLst>
              <a:gd name="connsiteX0" fmla="*/ 59867 w 1162687"/>
              <a:gd name="connsiteY0" fmla="*/ 0 h 4330461"/>
              <a:gd name="connsiteX1" fmla="*/ 111625 w 1162687"/>
              <a:gd name="connsiteY1" fmla="*/ 1397479 h 4330461"/>
              <a:gd name="connsiteX2" fmla="*/ 1077784 w 1162687"/>
              <a:gd name="connsiteY2" fmla="*/ 2579298 h 4330461"/>
              <a:gd name="connsiteX3" fmla="*/ 1051904 w 1162687"/>
              <a:gd name="connsiteY3" fmla="*/ 4330461 h 433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687" h="4330461">
                <a:moveTo>
                  <a:pt x="59867" y="0"/>
                </a:moveTo>
                <a:cubicBezTo>
                  <a:pt x="919" y="483798"/>
                  <a:pt x="-58028" y="967596"/>
                  <a:pt x="111625" y="1397479"/>
                </a:cubicBezTo>
                <a:cubicBezTo>
                  <a:pt x="281278" y="1827362"/>
                  <a:pt x="921071" y="2090468"/>
                  <a:pt x="1077784" y="2579298"/>
                </a:cubicBezTo>
                <a:cubicBezTo>
                  <a:pt x="1234497" y="3068128"/>
                  <a:pt x="1143200" y="3699294"/>
                  <a:pt x="1051904" y="433046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>
            <a:extLst>
              <a:ext uri="{FF2B5EF4-FFF2-40B4-BE49-F238E27FC236}">
                <a16:creationId xmlns:a16="http://schemas.microsoft.com/office/drawing/2014/main" id="{825B1787-D2C9-9615-A1B8-01AB65CFF6DF}"/>
              </a:ext>
            </a:extLst>
          </p:cNvPr>
          <p:cNvSpPr/>
          <p:nvPr/>
        </p:nvSpPr>
        <p:spPr>
          <a:xfrm rot="165615">
            <a:off x="1260408" y="3542109"/>
            <a:ext cx="609172" cy="1984118"/>
          </a:xfrm>
          <a:custGeom>
            <a:avLst/>
            <a:gdLst>
              <a:gd name="connsiteX0" fmla="*/ 595222 w 595222"/>
              <a:gd name="connsiteY0" fmla="*/ 0 h 2053087"/>
              <a:gd name="connsiteX1" fmla="*/ 362309 w 595222"/>
              <a:gd name="connsiteY1" fmla="*/ 491706 h 2053087"/>
              <a:gd name="connsiteX2" fmla="*/ 293298 w 595222"/>
              <a:gd name="connsiteY2" fmla="*/ 1319842 h 2053087"/>
              <a:gd name="connsiteX3" fmla="*/ 0 w 595222"/>
              <a:gd name="connsiteY3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222" h="2053087">
                <a:moveTo>
                  <a:pt x="595222" y="0"/>
                </a:moveTo>
                <a:cubicBezTo>
                  <a:pt x="503926" y="135866"/>
                  <a:pt x="412630" y="271732"/>
                  <a:pt x="362309" y="491706"/>
                </a:cubicBezTo>
                <a:cubicBezTo>
                  <a:pt x="311988" y="711680"/>
                  <a:pt x="353683" y="1059612"/>
                  <a:pt x="293298" y="1319842"/>
                </a:cubicBezTo>
                <a:cubicBezTo>
                  <a:pt x="232913" y="1580072"/>
                  <a:pt x="116456" y="1816579"/>
                  <a:pt x="0" y="205308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16712AA-9023-BD10-F5D2-67D1D16987C2}"/>
              </a:ext>
            </a:extLst>
          </p:cNvPr>
          <p:cNvGrpSpPr/>
          <p:nvPr/>
        </p:nvGrpSpPr>
        <p:grpSpPr>
          <a:xfrm rot="3624363">
            <a:off x="1164849" y="4365746"/>
            <a:ext cx="524437" cy="473874"/>
            <a:chOff x="2400300" y="1684907"/>
            <a:chExt cx="524437" cy="473874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7FCA965F-B303-C9D8-EE72-BF72B52D3570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57C35C68-0B45-4768-363B-183166CF589B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8291A88-CB0B-62A6-E790-5CB183A9BAA9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DC48B42-7F86-638F-8996-B8A0120539B2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E55E4A27-6516-F29C-C3B7-B8619196608C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C832141-D13E-40A2-052C-FE25C31C331F}"/>
              </a:ext>
            </a:extLst>
          </p:cNvPr>
          <p:cNvGrpSpPr/>
          <p:nvPr/>
        </p:nvGrpSpPr>
        <p:grpSpPr>
          <a:xfrm rot="3624363">
            <a:off x="1738259" y="4346645"/>
            <a:ext cx="524437" cy="473874"/>
            <a:chOff x="2400300" y="1684907"/>
            <a:chExt cx="524437" cy="473874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A4A6D98D-8652-19FF-43C7-15BC40895E4C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E652BE-A18E-5017-43CA-DCE6B513029E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116BEB4-CB60-B982-F305-861F83398298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C7943CD-CA77-5809-E86D-8E7F20DC1752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B609F915-FC9E-CD4E-8096-5182E86F250C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" name="Forme libre 3">
            <a:extLst>
              <a:ext uri="{FF2B5EF4-FFF2-40B4-BE49-F238E27FC236}">
                <a16:creationId xmlns:a16="http://schemas.microsoft.com/office/drawing/2014/main" id="{5DA1B77B-C1F2-CD98-88B2-8921A8F87E71}"/>
              </a:ext>
            </a:extLst>
          </p:cNvPr>
          <p:cNvSpPr/>
          <p:nvPr/>
        </p:nvSpPr>
        <p:spPr>
          <a:xfrm>
            <a:off x="1421437" y="3648933"/>
            <a:ext cx="572042" cy="515704"/>
          </a:xfrm>
          <a:custGeom>
            <a:avLst/>
            <a:gdLst>
              <a:gd name="connsiteX0" fmla="*/ 0 w 572042"/>
              <a:gd name="connsiteY0" fmla="*/ 0 h 515704"/>
              <a:gd name="connsiteX1" fmla="*/ 377027 w 572042"/>
              <a:gd name="connsiteY1" fmla="*/ 104007 h 515704"/>
              <a:gd name="connsiteX2" fmla="*/ 572042 w 572042"/>
              <a:gd name="connsiteY2" fmla="*/ 515704 h 515704"/>
              <a:gd name="connsiteX3" fmla="*/ 572042 w 572042"/>
              <a:gd name="connsiteY3" fmla="*/ 515704 h 51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42" h="515704">
                <a:moveTo>
                  <a:pt x="0" y="0"/>
                </a:moveTo>
                <a:cubicBezTo>
                  <a:pt x="140843" y="9028"/>
                  <a:pt x="281687" y="18056"/>
                  <a:pt x="377027" y="104007"/>
                </a:cubicBezTo>
                <a:cubicBezTo>
                  <a:pt x="472367" y="189958"/>
                  <a:pt x="572042" y="515704"/>
                  <a:pt x="572042" y="515704"/>
                </a:cubicBezTo>
                <a:lnTo>
                  <a:pt x="572042" y="515704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55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71B0B59-850D-9E48-E4E3-1FFD0C15F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50000" detail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7950" y="2302075"/>
            <a:ext cx="3737707" cy="2501538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1D55B8E-5CDF-9347-61EC-69857E42A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50000" detail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3850" y="2796928"/>
            <a:ext cx="3593394" cy="284278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ED03CA-6B84-421E-F134-CBC728794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56" y="6600"/>
            <a:ext cx="4757057" cy="685800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1EFCF673-B30D-623D-FA5D-EC8C6D2DBA7F}"/>
              </a:ext>
            </a:extLst>
          </p:cNvPr>
          <p:cNvGrpSpPr/>
          <p:nvPr/>
        </p:nvGrpSpPr>
        <p:grpSpPr>
          <a:xfrm>
            <a:off x="2400300" y="1589907"/>
            <a:ext cx="524437" cy="473874"/>
            <a:chOff x="2400300" y="1684907"/>
            <a:chExt cx="524437" cy="473874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6D4BF5BA-A112-058F-5466-53CC81BF5807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7B520DE-2A1D-86BF-D54E-C7D2CDA18EFB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8F59C6-C4E6-ECA9-E978-E2A3384DAF6A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D54C9C-6D7A-6833-E54C-8568C1007DF0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5D486D1C-81D4-4860-27EE-D30C835AAC94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31C0478-211D-8C63-183C-20762FC4AC7C}"/>
              </a:ext>
            </a:extLst>
          </p:cNvPr>
          <p:cNvGrpSpPr/>
          <p:nvPr/>
        </p:nvGrpSpPr>
        <p:grpSpPr>
          <a:xfrm rot="1873434">
            <a:off x="3546999" y="2542617"/>
            <a:ext cx="524437" cy="473874"/>
            <a:chOff x="2400300" y="1684907"/>
            <a:chExt cx="524437" cy="47387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868038A-0F61-FBBC-2989-19D56B229618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142F9D2-33C1-BE8B-66E8-40C975689079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4C2B8A-866E-3F61-C9B1-EDBB3B6640E3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5BE504-0545-ACFC-D0A6-6832925CA7A2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32BAE717-44D2-F4DB-E9B2-8FB0645971A6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4D0BB9D3-7081-C366-EA67-462A833D5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7842" y="2371580"/>
            <a:ext cx="660771" cy="702069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97DD4C5E-D577-252D-E2F7-142EFD78519C}"/>
              </a:ext>
            </a:extLst>
          </p:cNvPr>
          <p:cNvGrpSpPr/>
          <p:nvPr/>
        </p:nvGrpSpPr>
        <p:grpSpPr>
          <a:xfrm>
            <a:off x="1768791" y="684661"/>
            <a:ext cx="279244" cy="461665"/>
            <a:chOff x="1768791" y="796171"/>
            <a:chExt cx="279244" cy="461665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B49A28E-0118-9986-F58B-571B39D198FE}"/>
                </a:ext>
              </a:extLst>
            </p:cNvPr>
            <p:cNvSpPr/>
            <p:nvPr/>
          </p:nvSpPr>
          <p:spPr>
            <a:xfrm>
              <a:off x="1794424" y="938623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74CDFD22-D017-0DB5-C460-85042272C258}"/>
                </a:ext>
              </a:extLst>
            </p:cNvPr>
            <p:cNvSpPr txBox="1"/>
            <p:nvPr/>
          </p:nvSpPr>
          <p:spPr>
            <a:xfrm>
              <a:off x="1768791" y="796171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B1C62D9-DCCE-ED97-E7BB-CD9ED1098A8F}"/>
              </a:ext>
            </a:extLst>
          </p:cNvPr>
          <p:cNvGrpSpPr/>
          <p:nvPr/>
        </p:nvGrpSpPr>
        <p:grpSpPr>
          <a:xfrm>
            <a:off x="1750623" y="151967"/>
            <a:ext cx="312906" cy="400110"/>
            <a:chOff x="1750623" y="263477"/>
            <a:chExt cx="312906" cy="40011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8EA970B5-8DAC-E740-D473-C330EAA4E3D2}"/>
                </a:ext>
              </a:extLst>
            </p:cNvPr>
            <p:cNvSpPr/>
            <p:nvPr/>
          </p:nvSpPr>
          <p:spPr>
            <a:xfrm>
              <a:off x="1794424" y="363781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B6221F8-8FB8-5ABC-3862-C7DC0438530D}"/>
                </a:ext>
              </a:extLst>
            </p:cNvPr>
            <p:cNvSpPr txBox="1"/>
            <p:nvPr/>
          </p:nvSpPr>
          <p:spPr>
            <a:xfrm>
              <a:off x="1750623" y="263477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8374A3E7-AAC8-79D8-E230-DC98E5378E1A}"/>
              </a:ext>
            </a:extLst>
          </p:cNvPr>
          <p:cNvSpPr txBox="1"/>
          <p:nvPr/>
        </p:nvSpPr>
        <p:spPr>
          <a:xfrm>
            <a:off x="2139368" y="191748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E1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5055688-A66D-F9C9-7188-FFB73A663687}"/>
              </a:ext>
            </a:extLst>
          </p:cNvPr>
          <p:cNvSpPr txBox="1"/>
          <p:nvPr/>
        </p:nvSpPr>
        <p:spPr>
          <a:xfrm>
            <a:off x="3150558" y="257137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E2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052ADF9-FC6D-B643-78E2-BA6E02516406}"/>
              </a:ext>
            </a:extLst>
          </p:cNvPr>
          <p:cNvSpPr txBox="1"/>
          <p:nvPr/>
        </p:nvSpPr>
        <p:spPr>
          <a:xfrm>
            <a:off x="3431689" y="611500"/>
            <a:ext cx="4309321" cy="156966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Détection bipolaire de surface</a:t>
            </a:r>
            <a:br>
              <a:rPr lang="fr-FR" sz="2400" b="1" dirty="0"/>
            </a:br>
            <a:r>
              <a:rPr lang="fr-FR" sz="2400" b="1" dirty="0"/>
              <a:t>- E1 = électrode active</a:t>
            </a:r>
            <a:br>
              <a:rPr lang="fr-FR" sz="2400" b="1" dirty="0"/>
            </a:br>
            <a:r>
              <a:rPr lang="fr-FR" sz="2400" b="1" dirty="0"/>
              <a:t>- E2 = électrode de référence</a:t>
            </a:r>
            <a:br>
              <a:rPr lang="fr-FR" sz="2400" b="1" dirty="0"/>
            </a:br>
            <a:r>
              <a:rPr lang="fr-FR" sz="2400" b="1" dirty="0"/>
              <a:t>- E0 = électrode terre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B3F85FFE-26EC-795D-8F49-812A7DEB623D}"/>
              </a:ext>
            </a:extLst>
          </p:cNvPr>
          <p:cNvSpPr/>
          <p:nvPr/>
        </p:nvSpPr>
        <p:spPr>
          <a:xfrm rot="19383187">
            <a:off x="2130866" y="4417081"/>
            <a:ext cx="975251" cy="787427"/>
          </a:xfrm>
          <a:prstGeom prst="arc">
            <a:avLst/>
          </a:prstGeom>
          <a:ln w="2540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30854698-1C42-A00D-A3FF-B65BA1D16C0E}"/>
              </a:ext>
            </a:extLst>
          </p:cNvPr>
          <p:cNvSpPr/>
          <p:nvPr/>
        </p:nvSpPr>
        <p:spPr>
          <a:xfrm rot="19383187">
            <a:off x="2236546" y="5253118"/>
            <a:ext cx="778800" cy="710085"/>
          </a:xfrm>
          <a:prstGeom prst="arc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06D88468-347E-A20C-884B-1F77D81216EA}"/>
              </a:ext>
            </a:extLst>
          </p:cNvPr>
          <p:cNvSpPr/>
          <p:nvPr/>
        </p:nvSpPr>
        <p:spPr>
          <a:xfrm rot="18986771" flipH="1" flipV="1">
            <a:off x="2273866" y="3827196"/>
            <a:ext cx="857629" cy="843430"/>
          </a:xfrm>
          <a:prstGeom prst="arc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2CF20BCA-2669-6D58-ED2D-71DEB13075A6}"/>
              </a:ext>
            </a:extLst>
          </p:cNvPr>
          <p:cNvSpPr/>
          <p:nvPr/>
        </p:nvSpPr>
        <p:spPr>
          <a:xfrm rot="18986771" flipH="1" flipV="1">
            <a:off x="2301816" y="4746924"/>
            <a:ext cx="752849" cy="760636"/>
          </a:xfrm>
          <a:prstGeom prst="arc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BABC2FD-4814-4BB6-9B69-8A954642E907}"/>
              </a:ext>
            </a:extLst>
          </p:cNvPr>
          <p:cNvSpPr txBox="1"/>
          <p:nvPr/>
        </p:nvSpPr>
        <p:spPr>
          <a:xfrm>
            <a:off x="2457260" y="3935978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DD9BDFA-6CCE-390A-7978-D6812C27FDC5}"/>
              </a:ext>
            </a:extLst>
          </p:cNvPr>
          <p:cNvSpPr txBox="1"/>
          <p:nvPr/>
        </p:nvSpPr>
        <p:spPr>
          <a:xfrm>
            <a:off x="2417098" y="541782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E2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42D643A-1309-85DC-3B6B-48755F0B4ACA}"/>
              </a:ext>
            </a:extLst>
          </p:cNvPr>
          <p:cNvSpPr txBox="1"/>
          <p:nvPr/>
        </p:nvSpPr>
        <p:spPr>
          <a:xfrm>
            <a:off x="1036264" y="8444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E0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1C9EBD8-90F4-134F-26EA-7F6F895A9024}"/>
              </a:ext>
            </a:extLst>
          </p:cNvPr>
          <p:cNvSpPr txBox="1"/>
          <p:nvPr/>
        </p:nvSpPr>
        <p:spPr>
          <a:xfrm>
            <a:off x="5097578" y="5459577"/>
            <a:ext cx="6569362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/>
                </a:solidFill>
              </a:rPr>
              <a:t>Stimulation bipolaire de surface supramaximale</a:t>
            </a:r>
            <a:br>
              <a:rPr lang="fr-FR" sz="2400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- cathode (-) =&gt; courant dépolarisant</a:t>
            </a:r>
            <a:br>
              <a:rPr lang="fr-FR" sz="2400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- anode (+) =&gt; courant hyperpolarisant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0D92EAA-2C3F-B565-1194-8514BD094A61}"/>
              </a:ext>
            </a:extLst>
          </p:cNvPr>
          <p:cNvSpPr txBox="1"/>
          <p:nvPr/>
        </p:nvSpPr>
        <p:spPr>
          <a:xfrm>
            <a:off x="1045715" y="782054"/>
            <a:ext cx="800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Cathode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9B2555E-CF08-9BCC-B275-E6EE303E4B7A}"/>
              </a:ext>
            </a:extLst>
          </p:cNvPr>
          <p:cNvSpPr txBox="1"/>
          <p:nvPr/>
        </p:nvSpPr>
        <p:spPr>
          <a:xfrm>
            <a:off x="1963585" y="196890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Anode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B04D6A-30B9-E3AC-AABB-554DD285F6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0633" y="1276648"/>
            <a:ext cx="1817635" cy="15402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35E22DA-F742-F6D4-3F8D-A4CD512842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8551" y="2304525"/>
            <a:ext cx="1635025" cy="1538248"/>
          </a:xfrm>
          <a:prstGeom prst="rect">
            <a:avLst/>
          </a:prstGeom>
        </p:spPr>
      </p:pic>
      <p:sp>
        <p:nvSpPr>
          <p:cNvPr id="14" name="Forme libre 13">
            <a:extLst>
              <a:ext uri="{FF2B5EF4-FFF2-40B4-BE49-F238E27FC236}">
                <a16:creationId xmlns:a16="http://schemas.microsoft.com/office/drawing/2014/main" id="{868E804E-D485-4766-E3FC-B878675B5814}"/>
              </a:ext>
            </a:extLst>
          </p:cNvPr>
          <p:cNvSpPr/>
          <p:nvPr/>
        </p:nvSpPr>
        <p:spPr>
          <a:xfrm>
            <a:off x="2721685" y="1192747"/>
            <a:ext cx="710004" cy="506961"/>
          </a:xfrm>
          <a:custGeom>
            <a:avLst/>
            <a:gdLst>
              <a:gd name="connsiteX0" fmla="*/ 96819 w 710004"/>
              <a:gd name="connsiteY0" fmla="*/ 506961 h 506961"/>
              <a:gd name="connsiteX1" fmla="*/ 107576 w 710004"/>
              <a:gd name="connsiteY1" fmla="*/ 399385 h 506961"/>
              <a:gd name="connsiteX2" fmla="*/ 86061 w 710004"/>
              <a:gd name="connsiteY2" fmla="*/ 377869 h 506961"/>
              <a:gd name="connsiteX3" fmla="*/ 75303 w 710004"/>
              <a:gd name="connsiteY3" fmla="*/ 345597 h 506961"/>
              <a:gd name="connsiteX4" fmla="*/ 10757 w 710004"/>
              <a:gd name="connsiteY4" fmla="*/ 302566 h 506961"/>
              <a:gd name="connsiteX5" fmla="*/ 0 w 710004"/>
              <a:gd name="connsiteY5" fmla="*/ 270293 h 506961"/>
              <a:gd name="connsiteX6" fmla="*/ 32273 w 710004"/>
              <a:gd name="connsiteY6" fmla="*/ 216505 h 506961"/>
              <a:gd name="connsiteX7" fmla="*/ 139849 w 710004"/>
              <a:gd name="connsiteY7" fmla="*/ 184232 h 506961"/>
              <a:gd name="connsiteX8" fmla="*/ 172122 w 710004"/>
              <a:gd name="connsiteY8" fmla="*/ 162717 h 506961"/>
              <a:gd name="connsiteX9" fmla="*/ 204395 w 710004"/>
              <a:gd name="connsiteY9" fmla="*/ 130444 h 506961"/>
              <a:gd name="connsiteX10" fmla="*/ 247426 w 710004"/>
              <a:gd name="connsiteY10" fmla="*/ 108928 h 506961"/>
              <a:gd name="connsiteX11" fmla="*/ 355002 w 710004"/>
              <a:gd name="connsiteY11" fmla="*/ 119686 h 506961"/>
              <a:gd name="connsiteX12" fmla="*/ 387275 w 710004"/>
              <a:gd name="connsiteY12" fmla="*/ 141201 h 506961"/>
              <a:gd name="connsiteX13" fmla="*/ 419548 w 710004"/>
              <a:gd name="connsiteY13" fmla="*/ 151959 h 506961"/>
              <a:gd name="connsiteX14" fmla="*/ 451821 w 710004"/>
              <a:gd name="connsiteY14" fmla="*/ 87413 h 506961"/>
              <a:gd name="connsiteX15" fmla="*/ 462579 w 710004"/>
              <a:gd name="connsiteY15" fmla="*/ 33625 h 506961"/>
              <a:gd name="connsiteX16" fmla="*/ 527124 w 710004"/>
              <a:gd name="connsiteY16" fmla="*/ 1352 h 506961"/>
              <a:gd name="connsiteX17" fmla="*/ 710004 w 710004"/>
              <a:gd name="connsiteY17" fmla="*/ 1352 h 50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0004" h="506961">
                <a:moveTo>
                  <a:pt x="96819" y="506961"/>
                </a:moveTo>
                <a:cubicBezTo>
                  <a:pt x="128781" y="432380"/>
                  <a:pt x="146797" y="448412"/>
                  <a:pt x="107576" y="399385"/>
                </a:cubicBezTo>
                <a:cubicBezTo>
                  <a:pt x="101240" y="391465"/>
                  <a:pt x="93233" y="385041"/>
                  <a:pt x="86061" y="377869"/>
                </a:cubicBezTo>
                <a:cubicBezTo>
                  <a:pt x="82475" y="367112"/>
                  <a:pt x="83321" y="353615"/>
                  <a:pt x="75303" y="345597"/>
                </a:cubicBezTo>
                <a:cubicBezTo>
                  <a:pt x="57018" y="327313"/>
                  <a:pt x="10757" y="302566"/>
                  <a:pt x="10757" y="302566"/>
                </a:cubicBezTo>
                <a:cubicBezTo>
                  <a:pt x="7171" y="291808"/>
                  <a:pt x="0" y="281633"/>
                  <a:pt x="0" y="270293"/>
                </a:cubicBezTo>
                <a:cubicBezTo>
                  <a:pt x="0" y="251888"/>
                  <a:pt x="15229" y="225027"/>
                  <a:pt x="32273" y="216505"/>
                </a:cubicBezTo>
                <a:cubicBezTo>
                  <a:pt x="58469" y="203407"/>
                  <a:pt x="108961" y="191954"/>
                  <a:pt x="139849" y="184232"/>
                </a:cubicBezTo>
                <a:cubicBezTo>
                  <a:pt x="150607" y="177060"/>
                  <a:pt x="162190" y="170994"/>
                  <a:pt x="172122" y="162717"/>
                </a:cubicBezTo>
                <a:cubicBezTo>
                  <a:pt x="183809" y="152978"/>
                  <a:pt x="192015" y="139287"/>
                  <a:pt x="204395" y="130444"/>
                </a:cubicBezTo>
                <a:cubicBezTo>
                  <a:pt x="217445" y="121123"/>
                  <a:pt x="233082" y="116100"/>
                  <a:pt x="247426" y="108928"/>
                </a:cubicBezTo>
                <a:cubicBezTo>
                  <a:pt x="283285" y="112514"/>
                  <a:pt x="319887" y="111583"/>
                  <a:pt x="355002" y="119686"/>
                </a:cubicBezTo>
                <a:cubicBezTo>
                  <a:pt x="367600" y="122593"/>
                  <a:pt x="375711" y="135419"/>
                  <a:pt x="387275" y="141201"/>
                </a:cubicBezTo>
                <a:cubicBezTo>
                  <a:pt x="397417" y="146272"/>
                  <a:pt x="408790" y="148373"/>
                  <a:pt x="419548" y="151959"/>
                </a:cubicBezTo>
                <a:cubicBezTo>
                  <a:pt x="440582" y="120408"/>
                  <a:pt x="442913" y="123043"/>
                  <a:pt x="451821" y="87413"/>
                </a:cubicBezTo>
                <a:cubicBezTo>
                  <a:pt x="456256" y="69675"/>
                  <a:pt x="453508" y="49500"/>
                  <a:pt x="462579" y="33625"/>
                </a:cubicBezTo>
                <a:cubicBezTo>
                  <a:pt x="469246" y="21958"/>
                  <a:pt x="513318" y="2042"/>
                  <a:pt x="527124" y="1352"/>
                </a:cubicBezTo>
                <a:cubicBezTo>
                  <a:pt x="588008" y="-1692"/>
                  <a:pt x="649044" y="1352"/>
                  <a:pt x="710004" y="135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Forme libre 41">
            <a:extLst>
              <a:ext uri="{FF2B5EF4-FFF2-40B4-BE49-F238E27FC236}">
                <a16:creationId xmlns:a16="http://schemas.microsoft.com/office/drawing/2014/main" id="{3A4E77A0-A2A0-1065-8D55-D477FFDD394B}"/>
              </a:ext>
            </a:extLst>
          </p:cNvPr>
          <p:cNvSpPr/>
          <p:nvPr/>
        </p:nvSpPr>
        <p:spPr>
          <a:xfrm>
            <a:off x="3829756" y="2365829"/>
            <a:ext cx="959276" cy="406400"/>
          </a:xfrm>
          <a:custGeom>
            <a:avLst/>
            <a:gdLst>
              <a:gd name="connsiteX0" fmla="*/ 0 w 841828"/>
              <a:gd name="connsiteY0" fmla="*/ 406400 h 406400"/>
              <a:gd name="connsiteX1" fmla="*/ 87085 w 841828"/>
              <a:gd name="connsiteY1" fmla="*/ 304800 h 406400"/>
              <a:gd name="connsiteX2" fmla="*/ 130628 w 841828"/>
              <a:gd name="connsiteY2" fmla="*/ 290285 h 406400"/>
              <a:gd name="connsiteX3" fmla="*/ 290285 w 841828"/>
              <a:gd name="connsiteY3" fmla="*/ 261257 h 406400"/>
              <a:gd name="connsiteX4" fmla="*/ 377371 w 841828"/>
              <a:gd name="connsiteY4" fmla="*/ 217714 h 406400"/>
              <a:gd name="connsiteX5" fmla="*/ 420914 w 841828"/>
              <a:gd name="connsiteY5" fmla="*/ 246742 h 406400"/>
              <a:gd name="connsiteX6" fmla="*/ 464457 w 841828"/>
              <a:gd name="connsiteY6" fmla="*/ 261257 h 406400"/>
              <a:gd name="connsiteX7" fmla="*/ 478971 w 841828"/>
              <a:gd name="connsiteY7" fmla="*/ 217714 h 406400"/>
              <a:gd name="connsiteX8" fmla="*/ 449942 w 841828"/>
              <a:gd name="connsiteY8" fmla="*/ 87085 h 406400"/>
              <a:gd name="connsiteX9" fmla="*/ 522514 w 841828"/>
              <a:gd name="connsiteY9" fmla="*/ 72571 h 406400"/>
              <a:gd name="connsiteX10" fmla="*/ 609600 w 841828"/>
              <a:gd name="connsiteY10" fmla="*/ 43542 h 406400"/>
              <a:gd name="connsiteX11" fmla="*/ 653142 w 841828"/>
              <a:gd name="connsiteY11" fmla="*/ 29028 h 406400"/>
              <a:gd name="connsiteX12" fmla="*/ 696685 w 841828"/>
              <a:gd name="connsiteY12" fmla="*/ 14514 h 406400"/>
              <a:gd name="connsiteX13" fmla="*/ 740228 w 841828"/>
              <a:gd name="connsiteY13" fmla="*/ 0 h 406400"/>
              <a:gd name="connsiteX14" fmla="*/ 841828 w 841828"/>
              <a:gd name="connsiteY14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1828" h="406400">
                <a:moveTo>
                  <a:pt x="0" y="406400"/>
                </a:moveTo>
                <a:cubicBezTo>
                  <a:pt x="29028" y="372533"/>
                  <a:pt x="53747" y="334434"/>
                  <a:pt x="87085" y="304800"/>
                </a:cubicBezTo>
                <a:cubicBezTo>
                  <a:pt x="98520" y="294635"/>
                  <a:pt x="115785" y="293996"/>
                  <a:pt x="130628" y="290285"/>
                </a:cubicBezTo>
                <a:cubicBezTo>
                  <a:pt x="171193" y="280144"/>
                  <a:pt x="251471" y="267726"/>
                  <a:pt x="290285" y="261257"/>
                </a:cubicBezTo>
                <a:cubicBezTo>
                  <a:pt x="305449" y="251147"/>
                  <a:pt x="353333" y="213708"/>
                  <a:pt x="377371" y="217714"/>
                </a:cubicBezTo>
                <a:cubicBezTo>
                  <a:pt x="394578" y="220582"/>
                  <a:pt x="405312" y="238941"/>
                  <a:pt x="420914" y="246742"/>
                </a:cubicBezTo>
                <a:cubicBezTo>
                  <a:pt x="434598" y="253584"/>
                  <a:pt x="449943" y="256419"/>
                  <a:pt x="464457" y="261257"/>
                </a:cubicBezTo>
                <a:cubicBezTo>
                  <a:pt x="469295" y="246743"/>
                  <a:pt x="478971" y="233013"/>
                  <a:pt x="478971" y="217714"/>
                </a:cubicBezTo>
                <a:cubicBezTo>
                  <a:pt x="478971" y="166622"/>
                  <a:pt x="464911" y="131989"/>
                  <a:pt x="449942" y="87085"/>
                </a:cubicBezTo>
                <a:cubicBezTo>
                  <a:pt x="474133" y="82247"/>
                  <a:pt x="498714" y="79062"/>
                  <a:pt x="522514" y="72571"/>
                </a:cubicBezTo>
                <a:cubicBezTo>
                  <a:pt x="552035" y="64520"/>
                  <a:pt x="580571" y="53218"/>
                  <a:pt x="609600" y="43542"/>
                </a:cubicBezTo>
                <a:lnTo>
                  <a:pt x="653142" y="29028"/>
                </a:lnTo>
                <a:lnTo>
                  <a:pt x="696685" y="14514"/>
                </a:lnTo>
                <a:cubicBezTo>
                  <a:pt x="711199" y="9676"/>
                  <a:pt x="724929" y="0"/>
                  <a:pt x="740228" y="0"/>
                </a:cubicBezTo>
                <a:lnTo>
                  <a:pt x="841828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0EC4909-BD81-455C-B11C-F0DF97C4981D}"/>
              </a:ext>
            </a:extLst>
          </p:cNvPr>
          <p:cNvSpPr txBox="1"/>
          <p:nvPr/>
        </p:nvSpPr>
        <p:spPr>
          <a:xfrm>
            <a:off x="5901071" y="6600"/>
            <a:ext cx="5267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« Le fil rouge sur le bouton rouge »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7605A3C-5955-C69E-E504-3FBE39498CDF}"/>
              </a:ext>
            </a:extLst>
          </p:cNvPr>
          <p:cNvSpPr/>
          <p:nvPr/>
        </p:nvSpPr>
        <p:spPr>
          <a:xfrm>
            <a:off x="8582552" y="3118101"/>
            <a:ext cx="3593394" cy="22745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5796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AC9684-FCBD-7A2E-55CB-9296ECCEAFF2}"/>
              </a:ext>
            </a:extLst>
          </p:cNvPr>
          <p:cNvSpPr txBox="1"/>
          <p:nvPr/>
        </p:nvSpPr>
        <p:spPr>
          <a:xfrm>
            <a:off x="96819" y="1153572"/>
            <a:ext cx="3790415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Détection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9E7273-4CC2-82DB-0674-557197818B78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 b="1">
                <a:solidFill>
                  <a:srgbClr val="FF0000"/>
                </a:solidFill>
              </a:rPr>
              <a:t>Et si, E1 devenait E2 et inversement ?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1 seul point de stimulation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Étude de 2 segments d’un même nerf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63833DD-D90A-C0D0-4893-B17214068CD8}"/>
              </a:ext>
            </a:extLst>
          </p:cNvPr>
          <p:cNvGrpSpPr/>
          <p:nvPr/>
        </p:nvGrpSpPr>
        <p:grpSpPr>
          <a:xfrm>
            <a:off x="1432629" y="1557901"/>
            <a:ext cx="559397" cy="584775"/>
            <a:chOff x="5314278" y="219945"/>
            <a:chExt cx="559397" cy="58477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556B9DD-A372-E607-9A7F-AD6B413D6277}"/>
                </a:ext>
              </a:extLst>
            </p:cNvPr>
            <p:cNvSpPr/>
            <p:nvPr/>
          </p:nvSpPr>
          <p:spPr>
            <a:xfrm>
              <a:off x="5314278" y="247426"/>
              <a:ext cx="559397" cy="53788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7563DC8-9CB8-CB94-2C16-6569E5FC92CA}"/>
                </a:ext>
              </a:extLst>
            </p:cNvPr>
            <p:cNvSpPr txBox="1"/>
            <p:nvPr/>
          </p:nvSpPr>
          <p:spPr>
            <a:xfrm>
              <a:off x="5397448" y="21994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1802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A36A220-B22C-60CB-D80F-29B921E1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6" y="6600"/>
            <a:ext cx="4757057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1309520-8A42-698D-BFD8-D9D6C0A3F67A}"/>
              </a:ext>
            </a:extLst>
          </p:cNvPr>
          <p:cNvSpPr txBox="1"/>
          <p:nvPr/>
        </p:nvSpPr>
        <p:spPr>
          <a:xfrm>
            <a:off x="6767437" y="28387"/>
            <a:ext cx="42739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Étudier simultanément </a:t>
            </a:r>
            <a:br>
              <a:rPr lang="fr-FR" sz="2800" dirty="0"/>
            </a:br>
            <a:r>
              <a:rPr lang="fr-FR" sz="2800" dirty="0"/>
              <a:t>2 segments d’un même nerf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764B19C-4CCE-6EAA-3898-1A8208D1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23" y="2147369"/>
            <a:ext cx="5548886" cy="420519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B5BA73F7-BF36-AFE9-2E26-8A6BA2F0A47B}"/>
              </a:ext>
            </a:extLst>
          </p:cNvPr>
          <p:cNvGrpSpPr/>
          <p:nvPr/>
        </p:nvGrpSpPr>
        <p:grpSpPr>
          <a:xfrm>
            <a:off x="1851918" y="4392137"/>
            <a:ext cx="279244" cy="461665"/>
            <a:chOff x="1768791" y="796171"/>
            <a:chExt cx="279244" cy="461665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FFB24A5-55A7-619E-5F06-0EB844627326}"/>
                </a:ext>
              </a:extLst>
            </p:cNvPr>
            <p:cNvSpPr/>
            <p:nvPr/>
          </p:nvSpPr>
          <p:spPr>
            <a:xfrm>
              <a:off x="1794424" y="938623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80A53540-53A0-C2A9-4EBA-000593BA3705}"/>
                </a:ext>
              </a:extLst>
            </p:cNvPr>
            <p:cNvSpPr txBox="1"/>
            <p:nvPr/>
          </p:nvSpPr>
          <p:spPr>
            <a:xfrm>
              <a:off x="1768791" y="796171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0DCD896E-E815-7830-A354-B2827E2573FC}"/>
              </a:ext>
            </a:extLst>
          </p:cNvPr>
          <p:cNvGrpSpPr/>
          <p:nvPr/>
        </p:nvGrpSpPr>
        <p:grpSpPr>
          <a:xfrm>
            <a:off x="1672667" y="5122978"/>
            <a:ext cx="312906" cy="400110"/>
            <a:chOff x="1750623" y="263477"/>
            <a:chExt cx="312906" cy="400110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1498047A-9056-B9EB-65DA-606C665C99A9}"/>
                </a:ext>
              </a:extLst>
            </p:cNvPr>
            <p:cNvSpPr/>
            <p:nvPr/>
          </p:nvSpPr>
          <p:spPr>
            <a:xfrm>
              <a:off x="1794424" y="363781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E94596E-9CAE-3150-40C5-E88E533739BB}"/>
                </a:ext>
              </a:extLst>
            </p:cNvPr>
            <p:cNvSpPr txBox="1"/>
            <p:nvPr/>
          </p:nvSpPr>
          <p:spPr>
            <a:xfrm>
              <a:off x="1750623" y="263477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F640D31A-8215-431C-C79A-F0D46F394654}"/>
              </a:ext>
            </a:extLst>
          </p:cNvPr>
          <p:cNvGrpSpPr/>
          <p:nvPr/>
        </p:nvGrpSpPr>
        <p:grpSpPr>
          <a:xfrm rot="19579798">
            <a:off x="1615332" y="911879"/>
            <a:ext cx="524437" cy="473874"/>
            <a:chOff x="2400300" y="1684907"/>
            <a:chExt cx="524437" cy="473874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56AD1918-5B9E-EEC5-AC9A-8742E005B7D5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C00AADDD-DD81-4EBE-CF58-77D08621276E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063916F-42CA-6506-F7FC-3898EC59F718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B3E3D2-924E-6B5F-34F5-664CD74D748A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FC20E9D8-5D9E-5CBE-3CD8-533E7FCCCCF8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6CB04119-6E87-0B68-7EB4-BF5B0DA0EE09}"/>
              </a:ext>
            </a:extLst>
          </p:cNvPr>
          <p:cNvGrpSpPr/>
          <p:nvPr/>
        </p:nvGrpSpPr>
        <p:grpSpPr>
          <a:xfrm rot="19579798">
            <a:off x="1615331" y="2698229"/>
            <a:ext cx="524437" cy="473874"/>
            <a:chOff x="2400300" y="1684907"/>
            <a:chExt cx="524437" cy="473874"/>
          </a:xfrm>
        </p:grpSpPr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B9E30D83-95CC-0480-28F6-D7B2FD730EEF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BDF42B83-563B-75DB-2215-78F243D97227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307DAEF-0C7F-A6D7-E366-B6F2B5BF491E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4AA448A-CC3C-653B-1E10-BE98C5480D24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3AEF3B2-F003-D96C-D932-9EAAB9C75FC4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8" name="Oval 9">
            <a:extLst>
              <a:ext uri="{FF2B5EF4-FFF2-40B4-BE49-F238E27FC236}">
                <a16:creationId xmlns:a16="http://schemas.microsoft.com/office/drawing/2014/main" id="{B39CBE49-230D-E72C-6415-617AD912B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4465" y="4129589"/>
            <a:ext cx="904875" cy="8763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59" name="Oval 11">
            <a:extLst>
              <a:ext uri="{FF2B5EF4-FFF2-40B4-BE49-F238E27FC236}">
                <a16:creationId xmlns:a16="http://schemas.microsoft.com/office/drawing/2014/main" id="{5B9481B0-B736-40C2-1940-886810D46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3703" y="4805150"/>
            <a:ext cx="904875" cy="8763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60" name="Line 12">
            <a:extLst>
              <a:ext uri="{FF2B5EF4-FFF2-40B4-BE49-F238E27FC236}">
                <a16:creationId xmlns:a16="http://schemas.microsoft.com/office/drawing/2014/main" id="{C368F2F9-2C0E-A016-7EB0-D5434B340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1944" y="3008185"/>
            <a:ext cx="5082521" cy="166806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65CD87FB-1820-45CF-7051-F360E17236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7714" y="1288369"/>
            <a:ext cx="6609046" cy="3516781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2" name="Text Box 14">
            <a:extLst>
              <a:ext uri="{FF2B5EF4-FFF2-40B4-BE49-F238E27FC236}">
                <a16:creationId xmlns:a16="http://schemas.microsoft.com/office/drawing/2014/main" id="{E714A207-D461-B0F7-9511-02C6389DA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0762" y="3578455"/>
            <a:ext cx="7393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BE" altLang="fr-FR" sz="1600" b="1" dirty="0">
                <a:latin typeface="Trebuchet MS" panose="020B0703020202090204" pitchFamily="34" charset="0"/>
              </a:rPr>
              <a:t>PIC 1</a:t>
            </a:r>
          </a:p>
          <a:p>
            <a:pPr algn="ctr"/>
            <a:r>
              <a:rPr lang="fr-BE" altLang="fr-FR" sz="1600" b="1" dirty="0">
                <a:latin typeface="Trebuchet MS" panose="020B0703020202090204" pitchFamily="34" charset="0"/>
              </a:rPr>
              <a:t>E1/E2</a:t>
            </a:r>
            <a:endParaRPr lang="fr-FR" altLang="fr-FR" sz="1600" b="1" dirty="0">
              <a:latin typeface="Trebuchet MS" panose="020B0703020202090204" pitchFamily="34" charset="0"/>
            </a:endParaRPr>
          </a:p>
        </p:txBody>
      </p:sp>
      <p:sp>
        <p:nvSpPr>
          <p:cNvPr id="63" name="Text Box 15">
            <a:extLst>
              <a:ext uri="{FF2B5EF4-FFF2-40B4-BE49-F238E27FC236}">
                <a16:creationId xmlns:a16="http://schemas.microsoft.com/office/drawing/2014/main" id="{35A4A162-69DC-9711-E602-6F65A4027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748" y="5734513"/>
            <a:ext cx="7393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BE" altLang="fr-FR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PIC 2</a:t>
            </a:r>
          </a:p>
          <a:p>
            <a:pPr algn="ctr"/>
            <a:r>
              <a:rPr lang="fr-BE" altLang="fr-FR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E2/E1</a:t>
            </a:r>
            <a:endParaRPr lang="fr-FR" altLang="fr-FR" sz="1600" b="1" dirty="0">
              <a:solidFill>
                <a:srgbClr val="0070C0"/>
              </a:solidFill>
              <a:latin typeface="Trebuchet MS" panose="020B0703020202090204" pitchFamily="34" charset="0"/>
            </a:endParaRPr>
          </a:p>
        </p:txBody>
      </p:sp>
      <p:sp>
        <p:nvSpPr>
          <p:cNvPr id="64" name="Text Box 16">
            <a:extLst>
              <a:ext uri="{FF2B5EF4-FFF2-40B4-BE49-F238E27FC236}">
                <a16:creationId xmlns:a16="http://schemas.microsoft.com/office/drawing/2014/main" id="{CF613FBE-6D03-D8D0-179D-D947E31D4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0189" y="2503275"/>
            <a:ext cx="234950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BE" altLang="fr-FR" sz="1600" b="1" dirty="0">
                <a:latin typeface="Trebuchet MS" panose="020B0703020202090204" pitchFamily="34" charset="0"/>
              </a:rPr>
              <a:t>PIC 2/PIC 1</a:t>
            </a:r>
          </a:p>
          <a:p>
            <a:pPr algn="ctr"/>
            <a:r>
              <a:rPr lang="fr-BE" altLang="fr-FR" sz="1600" b="1" dirty="0">
                <a:latin typeface="Trebuchet MS" panose="020B0703020202090204" pitchFamily="34" charset="0"/>
              </a:rPr>
              <a:t>3.2 ms/1.52 ms = 2.11</a:t>
            </a:r>
            <a:endParaRPr lang="fr-FR" altLang="fr-FR" sz="1600" b="1" dirty="0">
              <a:latin typeface="Trebuchet MS" panose="020B0703020202090204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33748FB-D924-FCC0-AD81-FEDD58868044}"/>
              </a:ext>
            </a:extLst>
          </p:cNvPr>
          <p:cNvSpPr txBox="1"/>
          <p:nvPr/>
        </p:nvSpPr>
        <p:spPr>
          <a:xfrm>
            <a:off x="1128754" y="2691870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E1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004B9F42-EAA0-478C-016E-39EB8F7C89C5}"/>
              </a:ext>
            </a:extLst>
          </p:cNvPr>
          <p:cNvSpPr txBox="1"/>
          <p:nvPr/>
        </p:nvSpPr>
        <p:spPr>
          <a:xfrm>
            <a:off x="1128754" y="913078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E2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CB794959-4506-ACFF-4F6A-0ED2DFA81D91}"/>
              </a:ext>
            </a:extLst>
          </p:cNvPr>
          <p:cNvSpPr txBox="1"/>
          <p:nvPr/>
        </p:nvSpPr>
        <p:spPr>
          <a:xfrm>
            <a:off x="1036264" y="8444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E0</a:t>
            </a: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27F7BD73-1BA5-B3C1-0A05-853E5BA3DFB9}"/>
              </a:ext>
            </a:extLst>
          </p:cNvPr>
          <p:cNvCxnSpPr/>
          <p:nvPr/>
        </p:nvCxnSpPr>
        <p:spPr>
          <a:xfrm>
            <a:off x="1879168" y="1127836"/>
            <a:ext cx="0" cy="1786350"/>
          </a:xfrm>
          <a:prstGeom prst="straightConnector1">
            <a:avLst/>
          </a:prstGeom>
          <a:ln w="222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1C5271FC-E7CE-B5AF-DDAC-37C585E92CD5}"/>
              </a:ext>
            </a:extLst>
          </p:cNvPr>
          <p:cNvCxnSpPr>
            <a:cxnSpLocks/>
          </p:cNvCxnSpPr>
          <p:nvPr/>
        </p:nvCxnSpPr>
        <p:spPr>
          <a:xfrm>
            <a:off x="1883973" y="2889895"/>
            <a:ext cx="101600" cy="1786350"/>
          </a:xfrm>
          <a:prstGeom prst="straightConnector1">
            <a:avLst/>
          </a:prstGeom>
          <a:ln w="222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id="{9CF05868-B037-D516-001A-752A07192024}"/>
              </a:ext>
            </a:extLst>
          </p:cNvPr>
          <p:cNvSpPr txBox="1"/>
          <p:nvPr/>
        </p:nvSpPr>
        <p:spPr>
          <a:xfrm>
            <a:off x="1147815" y="1931509"/>
            <a:ext cx="758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altLang="fr-FR" sz="1800" b="1" dirty="0">
                <a:solidFill>
                  <a:schemeClr val="bg1"/>
                </a:solidFill>
                <a:latin typeface="Trebuchet MS" panose="020B0703020202090204" pitchFamily="34" charset="0"/>
              </a:rPr>
              <a:t>7 CM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902F1B52-ED22-76AE-D3D2-AF8BE44416A5}"/>
              </a:ext>
            </a:extLst>
          </p:cNvPr>
          <p:cNvSpPr txBox="1"/>
          <p:nvPr/>
        </p:nvSpPr>
        <p:spPr>
          <a:xfrm>
            <a:off x="1173936" y="3433302"/>
            <a:ext cx="758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altLang="fr-FR" sz="1800" b="1" dirty="0">
                <a:solidFill>
                  <a:schemeClr val="bg1"/>
                </a:solidFill>
                <a:latin typeface="Trebuchet MS" panose="020B0703020202090204" pitchFamily="34" charset="0"/>
              </a:rPr>
              <a:t>7 CM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5" name="Oval 9">
            <a:extLst>
              <a:ext uri="{FF2B5EF4-FFF2-40B4-BE49-F238E27FC236}">
                <a16:creationId xmlns:a16="http://schemas.microsoft.com/office/drawing/2014/main" id="{B201FD47-C261-0B99-93AC-E76923CF4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657" y="2467649"/>
            <a:ext cx="1039056" cy="97502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76" name="Oval 11">
            <a:extLst>
              <a:ext uri="{FF2B5EF4-FFF2-40B4-BE49-F238E27FC236}">
                <a16:creationId xmlns:a16="http://schemas.microsoft.com/office/drawing/2014/main" id="{FB7D1D6B-A319-7AE8-D107-921E15791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224" y="690216"/>
            <a:ext cx="1031062" cy="975021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E936C785-E263-3A17-A088-F99865F5255C}"/>
              </a:ext>
            </a:extLst>
          </p:cNvPr>
          <p:cNvSpPr txBox="1"/>
          <p:nvPr/>
        </p:nvSpPr>
        <p:spPr>
          <a:xfrm>
            <a:off x="5008235" y="927062"/>
            <a:ext cx="70452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PIC 1 dépend de la conduction sensitive extra-canalaire</a:t>
            </a:r>
            <a:br>
              <a:rPr lang="fr-FR" dirty="0"/>
            </a:br>
            <a:r>
              <a:rPr lang="fr-FR" dirty="0"/>
              <a:t>	(segment de </a:t>
            </a:r>
            <a:r>
              <a:rPr lang="fr-FR" b="1" dirty="0">
                <a:solidFill>
                  <a:srgbClr val="FF0000"/>
                </a:solidFill>
              </a:rPr>
              <a:t>7 cm</a:t>
            </a:r>
            <a:r>
              <a:rPr lang="fr-FR" dirty="0"/>
              <a:t>)</a:t>
            </a:r>
          </a:p>
          <a:p>
            <a:r>
              <a:rPr lang="fr-FR" dirty="0"/>
              <a:t>PIC 2 dépend de la conduction sensitive extra-canalaire </a:t>
            </a:r>
            <a:r>
              <a:rPr lang="fr-FR" b="1" dirty="0">
                <a:solidFill>
                  <a:srgbClr val="FF0000"/>
                </a:solidFill>
              </a:rPr>
              <a:t>et</a:t>
            </a:r>
            <a:r>
              <a:rPr lang="fr-FR" dirty="0"/>
              <a:t> trans-canalaire</a:t>
            </a:r>
            <a:br>
              <a:rPr lang="fr-FR" dirty="0"/>
            </a:br>
            <a:r>
              <a:rPr lang="fr-FR" dirty="0"/>
              <a:t>	(segment de </a:t>
            </a:r>
            <a:r>
              <a:rPr lang="fr-FR" b="1" dirty="0">
                <a:solidFill>
                  <a:srgbClr val="FF0000"/>
                </a:solidFill>
              </a:rPr>
              <a:t>14 cm</a:t>
            </a:r>
            <a:r>
              <a:rPr lang="fr-FR" dirty="0"/>
              <a:t>)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449F16-47AF-41A0-F83B-9A706E848114}"/>
              </a:ext>
            </a:extLst>
          </p:cNvPr>
          <p:cNvSpPr txBox="1"/>
          <p:nvPr/>
        </p:nvSpPr>
        <p:spPr>
          <a:xfrm>
            <a:off x="7766902" y="6319288"/>
            <a:ext cx="2650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E2 devient E1 et inversement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AF726B8-075C-72A5-C44E-08DD4B113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813" y="5257776"/>
            <a:ext cx="1635025" cy="15382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E2FD9E4-4E96-D77E-0B4D-5553B6B1D0C5}"/>
              </a:ext>
            </a:extLst>
          </p:cNvPr>
          <p:cNvSpPr txBox="1"/>
          <p:nvPr/>
        </p:nvSpPr>
        <p:spPr>
          <a:xfrm>
            <a:off x="2935962" y="4611494"/>
            <a:ext cx="1938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chemeClr val="bg1"/>
                </a:solidFill>
              </a:rPr>
              <a:t>« Le fil rouge sur </a:t>
            </a:r>
          </a:p>
          <a:p>
            <a:pPr algn="ctr"/>
            <a:r>
              <a:rPr lang="fr-FR" sz="1800" dirty="0">
                <a:solidFill>
                  <a:schemeClr val="bg1"/>
                </a:solidFill>
              </a:rPr>
              <a:t>le bouton rouge »</a:t>
            </a:r>
          </a:p>
        </p:txBody>
      </p:sp>
    </p:spTree>
    <p:extLst>
      <p:ext uri="{BB962C8B-B14F-4D97-AF65-F5344CB8AC3E}">
        <p14:creationId xmlns:p14="http://schemas.microsoft.com/office/powerpoint/2010/main" val="2671122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AC9684-FCBD-7A2E-55CB-9296ECCEAFF2}"/>
              </a:ext>
            </a:extLst>
          </p:cNvPr>
          <p:cNvSpPr txBox="1"/>
          <p:nvPr/>
        </p:nvSpPr>
        <p:spPr>
          <a:xfrm>
            <a:off x="96819" y="1153572"/>
            <a:ext cx="3790415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Détection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9E7273-4CC2-82DB-0674-557197818B78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 b="1">
                <a:solidFill>
                  <a:srgbClr val="FF0000"/>
                </a:solidFill>
              </a:rPr>
              <a:t>Et si, je déplaçais E2 ?</a:t>
            </a:r>
            <a:br>
              <a:rPr lang="fr-FR" sz="4000" b="1">
                <a:solidFill>
                  <a:srgbClr val="FF0000"/>
                </a:solidFill>
              </a:rPr>
            </a:br>
            <a:r>
              <a:rPr lang="fr-FR" sz="4000" b="1">
                <a:solidFill>
                  <a:srgbClr val="FF0000"/>
                </a:solidFill>
              </a:rPr>
              <a:t>-&gt; membre controlatéral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1 seul point de stimulation</a:t>
            </a:r>
          </a:p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000"/>
              <a:t>Évaluer la participation de E2 dans le PAGM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63833DD-D90A-C0D0-4893-B17214068CD8}"/>
              </a:ext>
            </a:extLst>
          </p:cNvPr>
          <p:cNvGrpSpPr/>
          <p:nvPr/>
        </p:nvGrpSpPr>
        <p:grpSpPr>
          <a:xfrm>
            <a:off x="1432629" y="1557901"/>
            <a:ext cx="559397" cy="584775"/>
            <a:chOff x="5314278" y="219945"/>
            <a:chExt cx="559397" cy="58477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556B9DD-A372-E607-9A7F-AD6B413D6277}"/>
                </a:ext>
              </a:extLst>
            </p:cNvPr>
            <p:cNvSpPr/>
            <p:nvPr/>
          </p:nvSpPr>
          <p:spPr>
            <a:xfrm>
              <a:off x="5314278" y="247426"/>
              <a:ext cx="559397" cy="53788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7563DC8-9CB8-CB94-2C16-6569E5FC92CA}"/>
                </a:ext>
              </a:extLst>
            </p:cNvPr>
            <p:cNvSpPr txBox="1"/>
            <p:nvPr/>
          </p:nvSpPr>
          <p:spPr>
            <a:xfrm>
              <a:off x="5397448" y="21994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7420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1309520-8A42-698D-BFD8-D9D6C0A3F67A}"/>
              </a:ext>
            </a:extLst>
          </p:cNvPr>
          <p:cNvSpPr txBox="1"/>
          <p:nvPr/>
        </p:nvSpPr>
        <p:spPr>
          <a:xfrm>
            <a:off x="3399160" y="105637"/>
            <a:ext cx="8417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Évaluer la participation de E2 dans le PAGM </a:t>
            </a: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023F52B9-C7F6-CD23-B5DC-8E2C1E6669FA}"/>
              </a:ext>
            </a:extLst>
          </p:cNvPr>
          <p:cNvGrpSpPr/>
          <p:nvPr/>
        </p:nvGrpSpPr>
        <p:grpSpPr>
          <a:xfrm>
            <a:off x="-7550" y="-55693"/>
            <a:ext cx="1708279" cy="2192537"/>
            <a:chOff x="9064" y="-151625"/>
            <a:chExt cx="4686504" cy="708180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7074296-7EB2-6FD5-2DE9-1D39071F7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4" y="0"/>
              <a:ext cx="4686504" cy="6930184"/>
            </a:xfrm>
            <a:prstGeom prst="rect">
              <a:avLst/>
            </a:prstGeom>
          </p:spPr>
        </p:pic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CB794959-4506-ACFF-4F6A-0ED2DFA81D91}"/>
                </a:ext>
              </a:extLst>
            </p:cNvPr>
            <p:cNvSpPr txBox="1"/>
            <p:nvPr/>
          </p:nvSpPr>
          <p:spPr>
            <a:xfrm>
              <a:off x="3028386" y="-151625"/>
              <a:ext cx="821687" cy="772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E0</a:t>
              </a: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E67A9CA-31F7-B287-6A04-01A4CC2AD42B}"/>
                </a:ext>
              </a:extLst>
            </p:cNvPr>
            <p:cNvGrpSpPr/>
            <p:nvPr/>
          </p:nvGrpSpPr>
          <p:grpSpPr>
            <a:xfrm rot="15903256">
              <a:off x="1831437" y="2726729"/>
              <a:ext cx="524437" cy="473874"/>
              <a:chOff x="2400300" y="1684907"/>
              <a:chExt cx="524437" cy="473874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8187A7D1-4CC4-2D81-7D29-013CC84F9E29}"/>
                  </a:ext>
                </a:extLst>
              </p:cNvPr>
              <p:cNvSpPr/>
              <p:nvPr/>
            </p:nvSpPr>
            <p:spPr>
              <a:xfrm>
                <a:off x="2506533" y="1767462"/>
                <a:ext cx="418204" cy="3913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9E01AC02-27DE-130C-3C5D-279938799283}"/>
                  </a:ext>
                </a:extLst>
              </p:cNvPr>
              <p:cNvSpPr/>
              <p:nvPr/>
            </p:nvSpPr>
            <p:spPr>
              <a:xfrm>
                <a:off x="2400300" y="1684907"/>
                <a:ext cx="418204" cy="3913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4BDC1B3-8207-0B9B-ADEE-2D830264F652}"/>
                  </a:ext>
                </a:extLst>
              </p:cNvPr>
              <p:cNvSpPr/>
              <p:nvPr/>
            </p:nvSpPr>
            <p:spPr>
              <a:xfrm rot="18379867">
                <a:off x="2503577" y="1915617"/>
                <a:ext cx="176463" cy="185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93A47F6-B0BB-4FD4-0FDD-DD145175F212}"/>
                  </a:ext>
                </a:extLst>
              </p:cNvPr>
              <p:cNvSpPr/>
              <p:nvPr/>
            </p:nvSpPr>
            <p:spPr>
              <a:xfrm rot="18379867">
                <a:off x="2633786" y="1732391"/>
                <a:ext cx="176463" cy="185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59228DE5-C6D2-A7A8-130F-7E5B5B199DFF}"/>
                  </a:ext>
                </a:extLst>
              </p:cNvPr>
              <p:cNvSpPr/>
              <p:nvPr/>
            </p:nvSpPr>
            <p:spPr>
              <a:xfrm>
                <a:off x="2506532" y="1764254"/>
                <a:ext cx="311972" cy="31197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3E04F004-E24C-4E6A-FDFC-F4EFF1F7D61B}"/>
                </a:ext>
              </a:extLst>
            </p:cNvPr>
            <p:cNvGrpSpPr/>
            <p:nvPr/>
          </p:nvGrpSpPr>
          <p:grpSpPr>
            <a:xfrm rot="16744265">
              <a:off x="839591" y="3025385"/>
              <a:ext cx="524437" cy="473874"/>
              <a:chOff x="2400300" y="1684907"/>
              <a:chExt cx="524437" cy="47387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E322B573-FB30-83ED-FD32-50F65F8D00F4}"/>
                  </a:ext>
                </a:extLst>
              </p:cNvPr>
              <p:cNvSpPr/>
              <p:nvPr/>
            </p:nvSpPr>
            <p:spPr>
              <a:xfrm>
                <a:off x="2506533" y="1767462"/>
                <a:ext cx="418204" cy="3913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8DB2260A-2F93-EE42-8EE1-E31E8E49A295}"/>
                  </a:ext>
                </a:extLst>
              </p:cNvPr>
              <p:cNvSpPr/>
              <p:nvPr/>
            </p:nvSpPr>
            <p:spPr>
              <a:xfrm>
                <a:off x="2400300" y="1684907"/>
                <a:ext cx="418204" cy="3913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4CC5C13-4D60-D459-6C5B-67A4FACF87F0}"/>
                  </a:ext>
                </a:extLst>
              </p:cNvPr>
              <p:cNvSpPr/>
              <p:nvPr/>
            </p:nvSpPr>
            <p:spPr>
              <a:xfrm rot="18379867">
                <a:off x="2503577" y="1915617"/>
                <a:ext cx="176463" cy="185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9C175D2-0389-CAFA-F9F8-74B745A52046}"/>
                  </a:ext>
                </a:extLst>
              </p:cNvPr>
              <p:cNvSpPr/>
              <p:nvPr/>
            </p:nvSpPr>
            <p:spPr>
              <a:xfrm rot="18379867">
                <a:off x="2633786" y="1732391"/>
                <a:ext cx="176463" cy="185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72EBF805-2E76-084A-2F7C-91A0AC3D96F7}"/>
                  </a:ext>
                </a:extLst>
              </p:cNvPr>
              <p:cNvSpPr/>
              <p:nvPr/>
            </p:nvSpPr>
            <p:spPr>
              <a:xfrm>
                <a:off x="2506532" y="1764254"/>
                <a:ext cx="311972" cy="31197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F2767F1B-7536-0F45-83C8-0D3CD9A52E25}"/>
                </a:ext>
              </a:extLst>
            </p:cNvPr>
            <p:cNvGrpSpPr/>
            <p:nvPr/>
          </p:nvGrpSpPr>
          <p:grpSpPr>
            <a:xfrm rot="14644143">
              <a:off x="1882471" y="4601284"/>
              <a:ext cx="524437" cy="473874"/>
              <a:chOff x="2400300" y="1684907"/>
              <a:chExt cx="524437" cy="473874"/>
            </a:xfrm>
          </p:grpSpPr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AE273B7B-26E5-84F5-9B6C-DF9DE707539C}"/>
                  </a:ext>
                </a:extLst>
              </p:cNvPr>
              <p:cNvSpPr/>
              <p:nvPr/>
            </p:nvSpPr>
            <p:spPr>
              <a:xfrm>
                <a:off x="2506533" y="1767462"/>
                <a:ext cx="418204" cy="3913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D74899EB-F288-CAAA-47A3-EF59E46A8A77}"/>
                  </a:ext>
                </a:extLst>
              </p:cNvPr>
              <p:cNvSpPr/>
              <p:nvPr/>
            </p:nvSpPr>
            <p:spPr>
              <a:xfrm>
                <a:off x="2400300" y="1684907"/>
                <a:ext cx="418204" cy="3913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FEC1863-0061-35E8-7286-D641CDEE330D}"/>
                  </a:ext>
                </a:extLst>
              </p:cNvPr>
              <p:cNvSpPr/>
              <p:nvPr/>
            </p:nvSpPr>
            <p:spPr>
              <a:xfrm rot="18379867">
                <a:off x="2503577" y="1915617"/>
                <a:ext cx="176463" cy="185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9873303-BAD3-8E5A-428A-A4BB6133E40C}"/>
                  </a:ext>
                </a:extLst>
              </p:cNvPr>
              <p:cNvSpPr/>
              <p:nvPr/>
            </p:nvSpPr>
            <p:spPr>
              <a:xfrm rot="18379867">
                <a:off x="2633786" y="1732391"/>
                <a:ext cx="176463" cy="185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910219E-93C8-8936-4C3C-CC67C4421B55}"/>
                  </a:ext>
                </a:extLst>
              </p:cNvPr>
              <p:cNvSpPr/>
              <p:nvPr/>
            </p:nvSpPr>
            <p:spPr>
              <a:xfrm>
                <a:off x="2506532" y="1764254"/>
                <a:ext cx="311972" cy="31197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5EE7C80E-FB13-08D3-E2E7-CE99C4AE4D18}"/>
                </a:ext>
              </a:extLst>
            </p:cNvPr>
            <p:cNvGrpSpPr/>
            <p:nvPr/>
          </p:nvGrpSpPr>
          <p:grpSpPr>
            <a:xfrm rot="14119003">
              <a:off x="2605990" y="5006530"/>
              <a:ext cx="524437" cy="473874"/>
              <a:chOff x="2400300" y="1684907"/>
              <a:chExt cx="524437" cy="473874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4F2E4D3-28D8-1DB8-0D7A-C13FB9091FCC}"/>
                  </a:ext>
                </a:extLst>
              </p:cNvPr>
              <p:cNvSpPr/>
              <p:nvPr/>
            </p:nvSpPr>
            <p:spPr>
              <a:xfrm>
                <a:off x="2506533" y="1767462"/>
                <a:ext cx="418204" cy="3913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96E07C10-E582-1181-2F48-BA6186BC15B8}"/>
                  </a:ext>
                </a:extLst>
              </p:cNvPr>
              <p:cNvSpPr/>
              <p:nvPr/>
            </p:nvSpPr>
            <p:spPr>
              <a:xfrm>
                <a:off x="2400300" y="1684907"/>
                <a:ext cx="418204" cy="3913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618B4A7-27FF-2546-7417-D72F13D8E6D4}"/>
                  </a:ext>
                </a:extLst>
              </p:cNvPr>
              <p:cNvSpPr/>
              <p:nvPr/>
            </p:nvSpPr>
            <p:spPr>
              <a:xfrm rot="18379867">
                <a:off x="2503577" y="1915617"/>
                <a:ext cx="176463" cy="185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463C7DE-0AAD-7516-1D09-DC57D173D7D0}"/>
                  </a:ext>
                </a:extLst>
              </p:cNvPr>
              <p:cNvSpPr/>
              <p:nvPr/>
            </p:nvSpPr>
            <p:spPr>
              <a:xfrm rot="18379867">
                <a:off x="2633786" y="1732391"/>
                <a:ext cx="176463" cy="185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204543C9-C03E-6BDB-677A-21779ABB1C89}"/>
                  </a:ext>
                </a:extLst>
              </p:cNvPr>
              <p:cNvSpPr/>
              <p:nvPr/>
            </p:nvSpPr>
            <p:spPr>
              <a:xfrm>
                <a:off x="2506532" y="1764254"/>
                <a:ext cx="311972" cy="31197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90DC17C3-D705-169F-A062-BC37B1F5ED32}"/>
                </a:ext>
              </a:extLst>
            </p:cNvPr>
            <p:cNvGrpSpPr/>
            <p:nvPr/>
          </p:nvGrpSpPr>
          <p:grpSpPr>
            <a:xfrm rot="13603148">
              <a:off x="3280349" y="4977468"/>
              <a:ext cx="524437" cy="473874"/>
              <a:chOff x="2400300" y="1684907"/>
              <a:chExt cx="524437" cy="473874"/>
            </a:xfrm>
          </p:grpSpPr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BB91EDAC-B418-367C-DFF5-24C1DD7F3035}"/>
                  </a:ext>
                </a:extLst>
              </p:cNvPr>
              <p:cNvSpPr/>
              <p:nvPr/>
            </p:nvSpPr>
            <p:spPr>
              <a:xfrm>
                <a:off x="2506533" y="1767462"/>
                <a:ext cx="418204" cy="3913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2225B071-A63B-5EA0-0CFA-CA5BF74D51EF}"/>
                  </a:ext>
                </a:extLst>
              </p:cNvPr>
              <p:cNvSpPr/>
              <p:nvPr/>
            </p:nvSpPr>
            <p:spPr>
              <a:xfrm>
                <a:off x="2400300" y="1684907"/>
                <a:ext cx="418204" cy="3913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2D17F96-7ADB-BDD8-2F3A-C808F80FBC1E}"/>
                  </a:ext>
                </a:extLst>
              </p:cNvPr>
              <p:cNvSpPr/>
              <p:nvPr/>
            </p:nvSpPr>
            <p:spPr>
              <a:xfrm rot="18379867">
                <a:off x="2503577" y="1915617"/>
                <a:ext cx="176463" cy="185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AA83EAF-DED5-6D27-C82E-FC74D90EBF37}"/>
                  </a:ext>
                </a:extLst>
              </p:cNvPr>
              <p:cNvSpPr/>
              <p:nvPr/>
            </p:nvSpPr>
            <p:spPr>
              <a:xfrm rot="18379867">
                <a:off x="2633786" y="1732391"/>
                <a:ext cx="176463" cy="185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163C6B29-7F33-293C-4FC8-C479A801043B}"/>
                  </a:ext>
                </a:extLst>
              </p:cNvPr>
              <p:cNvSpPr/>
              <p:nvPr/>
            </p:nvSpPr>
            <p:spPr>
              <a:xfrm>
                <a:off x="2506532" y="1764254"/>
                <a:ext cx="311972" cy="31197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4A6B407A-17C5-703A-A399-877125800EBB}"/>
                </a:ext>
              </a:extLst>
            </p:cNvPr>
            <p:cNvGrpSpPr/>
            <p:nvPr/>
          </p:nvGrpSpPr>
          <p:grpSpPr>
            <a:xfrm rot="13066202">
              <a:off x="3892215" y="4717873"/>
              <a:ext cx="524437" cy="473874"/>
              <a:chOff x="2400300" y="1684907"/>
              <a:chExt cx="524437" cy="473874"/>
            </a:xfrm>
          </p:grpSpPr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DEB0A666-F098-A0B7-BE81-A842B373713E}"/>
                  </a:ext>
                </a:extLst>
              </p:cNvPr>
              <p:cNvSpPr/>
              <p:nvPr/>
            </p:nvSpPr>
            <p:spPr>
              <a:xfrm>
                <a:off x="2506533" y="1767462"/>
                <a:ext cx="418204" cy="3913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A73028D9-0D72-BD75-2386-AAD7E3E48469}"/>
                  </a:ext>
                </a:extLst>
              </p:cNvPr>
              <p:cNvSpPr/>
              <p:nvPr/>
            </p:nvSpPr>
            <p:spPr>
              <a:xfrm>
                <a:off x="2400300" y="1684907"/>
                <a:ext cx="418204" cy="3913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121AF5C-CCE3-87D9-525D-24A4062B21CA}"/>
                  </a:ext>
                </a:extLst>
              </p:cNvPr>
              <p:cNvSpPr/>
              <p:nvPr/>
            </p:nvSpPr>
            <p:spPr>
              <a:xfrm rot="18379867">
                <a:off x="2503577" y="1915617"/>
                <a:ext cx="176463" cy="185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7844CBA-AF83-C428-E0D1-5A8A98686415}"/>
                  </a:ext>
                </a:extLst>
              </p:cNvPr>
              <p:cNvSpPr/>
              <p:nvPr/>
            </p:nvSpPr>
            <p:spPr>
              <a:xfrm rot="18379867">
                <a:off x="2633786" y="1732391"/>
                <a:ext cx="176463" cy="185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756386B9-25E0-7994-A293-C786BF52FCC0}"/>
                  </a:ext>
                </a:extLst>
              </p:cNvPr>
              <p:cNvSpPr/>
              <p:nvPr/>
            </p:nvSpPr>
            <p:spPr>
              <a:xfrm>
                <a:off x="2506532" y="1764254"/>
                <a:ext cx="311972" cy="31197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pic>
        <p:nvPicPr>
          <p:cNvPr id="83" name="Image 82">
            <a:extLst>
              <a:ext uri="{FF2B5EF4-FFF2-40B4-BE49-F238E27FC236}">
                <a16:creationId xmlns:a16="http://schemas.microsoft.com/office/drawing/2014/main" id="{01434359-673E-9B9E-D2B5-C7D390676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27" y="2113009"/>
            <a:ext cx="1708279" cy="2390663"/>
          </a:xfrm>
          <a:prstGeom prst="rect">
            <a:avLst/>
          </a:prstGeom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71CE5275-CBBD-C1A3-EB67-8A102E38176D}"/>
              </a:ext>
            </a:extLst>
          </p:cNvPr>
          <p:cNvSpPr txBox="1"/>
          <p:nvPr/>
        </p:nvSpPr>
        <p:spPr>
          <a:xfrm>
            <a:off x="1088947" y="2060704"/>
            <a:ext cx="299513" cy="266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E0</a:t>
            </a:r>
          </a:p>
        </p:txBody>
      </p: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757811BC-C933-E63A-7E4E-FEBC9C58A0B4}"/>
              </a:ext>
            </a:extLst>
          </p:cNvPr>
          <p:cNvGrpSpPr/>
          <p:nvPr/>
        </p:nvGrpSpPr>
        <p:grpSpPr>
          <a:xfrm rot="13777216">
            <a:off x="150959" y="2500201"/>
            <a:ext cx="180912" cy="172732"/>
            <a:chOff x="2400300" y="1684907"/>
            <a:chExt cx="524437" cy="473874"/>
          </a:xfrm>
        </p:grpSpPr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3E2D0C24-240E-4147-EE7C-CDCBCD0B9844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42A3ADBB-0041-26AB-FE45-0B1915067BAA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EC4E155-2087-51C9-2C87-03ED92E19E17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EBCD171-01CF-5E2C-AC65-549374E5870E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76069783-1AAD-171F-EF80-5AF476510740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5F4F133B-1B4F-BE47-7FBE-92E0BA1C8623}"/>
              </a:ext>
            </a:extLst>
          </p:cNvPr>
          <p:cNvGrpSpPr/>
          <p:nvPr/>
        </p:nvGrpSpPr>
        <p:grpSpPr>
          <a:xfrm rot="16744265">
            <a:off x="296234" y="3152026"/>
            <a:ext cx="180912" cy="172732"/>
            <a:chOff x="2400300" y="1684907"/>
            <a:chExt cx="524437" cy="473874"/>
          </a:xfrm>
        </p:grpSpPr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EC5F2C7E-DCC0-F260-946E-3EA8BAB1DA1E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A87CC0ED-024D-7619-53B2-B64A27222949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22C599E-E15A-7808-00B9-03E77F84CBBE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4CE58D2-157B-DF3D-AD46-48BD9A0A3FF5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B7ADBB8F-A694-5B6B-4A15-294442EB377D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580FA760-8C7D-5618-1C01-3AD7C7578D2D}"/>
              </a:ext>
            </a:extLst>
          </p:cNvPr>
          <p:cNvGrpSpPr/>
          <p:nvPr/>
        </p:nvGrpSpPr>
        <p:grpSpPr>
          <a:xfrm rot="14644143">
            <a:off x="676375" y="3695654"/>
            <a:ext cx="180912" cy="172732"/>
            <a:chOff x="2400300" y="1684907"/>
            <a:chExt cx="524437" cy="473874"/>
          </a:xfrm>
        </p:grpSpPr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EF6E7863-95E7-3DF2-BFA3-5C4A12CFC921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7A5A32DC-5369-82C1-CF42-50DC1D2618DF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79C193B-67DE-1571-01A4-CDB1C8CB8A42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5F3A51B-F26B-9DE3-9EDD-9B1BC487620F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5C66304A-818D-7DDC-02F7-F8F6AF136868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470E113E-8CB4-01A8-586C-6615F3EFC933}"/>
              </a:ext>
            </a:extLst>
          </p:cNvPr>
          <p:cNvGrpSpPr/>
          <p:nvPr/>
        </p:nvGrpSpPr>
        <p:grpSpPr>
          <a:xfrm rot="14119003">
            <a:off x="940105" y="3835450"/>
            <a:ext cx="180912" cy="172732"/>
            <a:chOff x="2400300" y="1684907"/>
            <a:chExt cx="524437" cy="473874"/>
          </a:xfrm>
        </p:grpSpPr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66881ADD-5ADB-DD69-6D8F-1AC9A898945A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6D74594D-169B-6545-5BDE-458C6DC29CF5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16A505C-1323-3D19-39F7-9A2DD6C84A6D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97FB592-9993-1C92-AA5D-B2BEE4B51A77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75FBCFDB-D81B-56F3-ED8A-B2D377744B9E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F0259311-2FCB-467E-E240-86D5E8C4523D}"/>
              </a:ext>
            </a:extLst>
          </p:cNvPr>
          <p:cNvGrpSpPr/>
          <p:nvPr/>
        </p:nvGrpSpPr>
        <p:grpSpPr>
          <a:xfrm rot="13603148">
            <a:off x="1185916" y="3825424"/>
            <a:ext cx="180912" cy="172732"/>
            <a:chOff x="2400300" y="1684907"/>
            <a:chExt cx="524437" cy="473874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233FD7FF-FAE5-860D-F1F7-CAC6792DE067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F456F3FA-5231-0033-BD7B-A73B7D57FBA1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87732BA-E470-C2F2-A0F9-21FFB737B6B1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EB135B7-4F56-84B5-768C-434F4D7309D2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805D549B-5427-57BA-4E89-0F6AC746D7CF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C93B2CAB-77AE-FEAB-5A6B-692AA354D91B}"/>
              </a:ext>
            </a:extLst>
          </p:cNvPr>
          <p:cNvGrpSpPr/>
          <p:nvPr/>
        </p:nvGrpSpPr>
        <p:grpSpPr>
          <a:xfrm rot="13066202">
            <a:off x="1403822" y="3740505"/>
            <a:ext cx="191163" cy="163469"/>
            <a:chOff x="2400300" y="1684907"/>
            <a:chExt cx="524437" cy="473874"/>
          </a:xfrm>
        </p:grpSpPr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3FE04C64-03B8-2A05-3D03-10691B21DB71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D0489D30-43D1-F8F6-CFBC-F925ABEB9FA0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402E62B-D1FE-2C7F-FC42-B556AA99C698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DE8FBD8-9A30-D4D3-4F06-1C7EB07DBB0E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941DEB6B-B029-64C5-2D33-7616A1A7882C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22" name="Image 121">
            <a:extLst>
              <a:ext uri="{FF2B5EF4-FFF2-40B4-BE49-F238E27FC236}">
                <a16:creationId xmlns:a16="http://schemas.microsoft.com/office/drawing/2014/main" id="{00DE18C0-CE9A-1B76-21B2-86BD13902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25" y="4478524"/>
            <a:ext cx="1708279" cy="2390663"/>
          </a:xfrm>
          <a:prstGeom prst="rect">
            <a:avLst/>
          </a:prstGeom>
        </p:spPr>
      </p:pic>
      <p:sp>
        <p:nvSpPr>
          <p:cNvPr id="123" name="ZoneTexte 122">
            <a:extLst>
              <a:ext uri="{FF2B5EF4-FFF2-40B4-BE49-F238E27FC236}">
                <a16:creationId xmlns:a16="http://schemas.microsoft.com/office/drawing/2014/main" id="{35161630-3777-3404-2F20-C6EEE08447FF}"/>
              </a:ext>
            </a:extLst>
          </p:cNvPr>
          <p:cNvSpPr txBox="1"/>
          <p:nvPr/>
        </p:nvSpPr>
        <p:spPr>
          <a:xfrm>
            <a:off x="1088949" y="4426219"/>
            <a:ext cx="299513" cy="266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E0</a:t>
            </a:r>
          </a:p>
        </p:txBody>
      </p: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12AEDB3A-162F-B078-BD4E-B0BAF6247458}"/>
              </a:ext>
            </a:extLst>
          </p:cNvPr>
          <p:cNvGrpSpPr/>
          <p:nvPr/>
        </p:nvGrpSpPr>
        <p:grpSpPr>
          <a:xfrm rot="14177275">
            <a:off x="946019" y="5994814"/>
            <a:ext cx="180912" cy="172732"/>
            <a:chOff x="2400300" y="1684907"/>
            <a:chExt cx="524437" cy="473874"/>
          </a:xfrm>
        </p:grpSpPr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9F1AFB0B-AFD6-00DE-8FB2-C78C3957E5CA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6818E410-D857-7E5A-03D1-183F9D86151F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C33DCAC6-9010-DF9B-26D3-1760AF184875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375407B-7B23-DC72-2A73-583D4A6DEA54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7573CB96-CA77-92D5-1BA5-06012877D74F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91261D7A-F247-78CC-2E26-B1112DB6B7F2}"/>
              </a:ext>
            </a:extLst>
          </p:cNvPr>
          <p:cNvGrpSpPr/>
          <p:nvPr/>
        </p:nvGrpSpPr>
        <p:grpSpPr>
          <a:xfrm rot="13987800">
            <a:off x="934444" y="6266965"/>
            <a:ext cx="180912" cy="172732"/>
            <a:chOff x="2400300" y="1684907"/>
            <a:chExt cx="524437" cy="473874"/>
          </a:xfrm>
        </p:grpSpPr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0C323B84-2D12-4217-3F41-8473C13352D9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38C6FA5B-857D-98E0-9D0E-AC1F903A6AA6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3428051-6589-2FCD-BDC1-6FF3BB84FA86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FE56D9E3-4BCD-CEF4-136F-55E4DB9D0B72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68F72AD1-2A16-273F-301F-57B2C0254593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60" name="Image 159">
            <a:extLst>
              <a:ext uri="{FF2B5EF4-FFF2-40B4-BE49-F238E27FC236}">
                <a16:creationId xmlns:a16="http://schemas.microsoft.com/office/drawing/2014/main" id="{1F409DA5-45C8-4287-905C-8AE6DA97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6652" y="0"/>
            <a:ext cx="1599212" cy="2120474"/>
          </a:xfrm>
          <a:prstGeom prst="rect">
            <a:avLst/>
          </a:prstGeom>
        </p:spPr>
      </p:pic>
      <p:sp>
        <p:nvSpPr>
          <p:cNvPr id="161" name="ZoneTexte 160">
            <a:extLst>
              <a:ext uri="{FF2B5EF4-FFF2-40B4-BE49-F238E27FC236}">
                <a16:creationId xmlns:a16="http://schemas.microsoft.com/office/drawing/2014/main" id="{7C1C23B1-4AF7-83C6-0D39-B0C85F91CC6E}"/>
              </a:ext>
            </a:extLst>
          </p:cNvPr>
          <p:cNvSpPr txBox="1"/>
          <p:nvPr/>
        </p:nvSpPr>
        <p:spPr>
          <a:xfrm>
            <a:off x="130535" y="93517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1</a:t>
            </a:r>
          </a:p>
        </p:txBody>
      </p:sp>
      <p:sp>
        <p:nvSpPr>
          <p:cNvPr id="162" name="ZoneTexte 161">
            <a:extLst>
              <a:ext uri="{FF2B5EF4-FFF2-40B4-BE49-F238E27FC236}">
                <a16:creationId xmlns:a16="http://schemas.microsoft.com/office/drawing/2014/main" id="{DE7C0E09-4282-BDC8-6B75-4E95FB3EBAD9}"/>
              </a:ext>
            </a:extLst>
          </p:cNvPr>
          <p:cNvSpPr txBox="1"/>
          <p:nvPr/>
        </p:nvSpPr>
        <p:spPr>
          <a:xfrm>
            <a:off x="613553" y="151198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2</a:t>
            </a:r>
          </a:p>
        </p:txBody>
      </p:sp>
      <p:sp>
        <p:nvSpPr>
          <p:cNvPr id="163" name="ZoneTexte 162">
            <a:extLst>
              <a:ext uri="{FF2B5EF4-FFF2-40B4-BE49-F238E27FC236}">
                <a16:creationId xmlns:a16="http://schemas.microsoft.com/office/drawing/2014/main" id="{E89BF172-85BE-4AC4-9C0F-985A2F94FB66}"/>
              </a:ext>
            </a:extLst>
          </p:cNvPr>
          <p:cNvSpPr txBox="1"/>
          <p:nvPr/>
        </p:nvSpPr>
        <p:spPr>
          <a:xfrm>
            <a:off x="904460" y="163671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3</a:t>
            </a:r>
          </a:p>
        </p:txBody>
      </p:sp>
      <p:sp>
        <p:nvSpPr>
          <p:cNvPr id="164" name="ZoneTexte 163">
            <a:extLst>
              <a:ext uri="{FF2B5EF4-FFF2-40B4-BE49-F238E27FC236}">
                <a16:creationId xmlns:a16="http://schemas.microsoft.com/office/drawing/2014/main" id="{D2F0B9C6-E6D2-C18C-9C83-CD2F127B7835}"/>
              </a:ext>
            </a:extLst>
          </p:cNvPr>
          <p:cNvSpPr txBox="1"/>
          <p:nvPr/>
        </p:nvSpPr>
        <p:spPr>
          <a:xfrm>
            <a:off x="1165437" y="161496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4</a:t>
            </a:r>
          </a:p>
        </p:txBody>
      </p:sp>
      <p:sp>
        <p:nvSpPr>
          <p:cNvPr id="165" name="ZoneTexte 164">
            <a:extLst>
              <a:ext uri="{FF2B5EF4-FFF2-40B4-BE49-F238E27FC236}">
                <a16:creationId xmlns:a16="http://schemas.microsoft.com/office/drawing/2014/main" id="{23745E52-1B95-EF7E-CCE5-3633829A6B2D}"/>
              </a:ext>
            </a:extLst>
          </p:cNvPr>
          <p:cNvSpPr txBox="1"/>
          <p:nvPr/>
        </p:nvSpPr>
        <p:spPr>
          <a:xfrm>
            <a:off x="1423991" y="153046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5</a:t>
            </a:r>
          </a:p>
        </p:txBody>
      </p:sp>
      <p:pic>
        <p:nvPicPr>
          <p:cNvPr id="166" name="Image 165">
            <a:extLst>
              <a:ext uri="{FF2B5EF4-FFF2-40B4-BE49-F238E27FC236}">
                <a16:creationId xmlns:a16="http://schemas.microsoft.com/office/drawing/2014/main" id="{F2E94A45-DD3F-B514-13DF-2A882499B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8839" y="2120474"/>
            <a:ext cx="1621110" cy="2341679"/>
          </a:xfrm>
          <a:prstGeom prst="rect">
            <a:avLst/>
          </a:prstGeom>
        </p:spPr>
      </p:pic>
      <p:sp>
        <p:nvSpPr>
          <p:cNvPr id="167" name="ZoneTexte 166">
            <a:extLst>
              <a:ext uri="{FF2B5EF4-FFF2-40B4-BE49-F238E27FC236}">
                <a16:creationId xmlns:a16="http://schemas.microsoft.com/office/drawing/2014/main" id="{B1428CE0-6B24-746B-B1D3-E2427BFD9603}"/>
              </a:ext>
            </a:extLst>
          </p:cNvPr>
          <p:cNvSpPr txBox="1"/>
          <p:nvPr/>
        </p:nvSpPr>
        <p:spPr>
          <a:xfrm>
            <a:off x="-100194" y="2096798"/>
            <a:ext cx="107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E2 </a:t>
            </a:r>
            <a:r>
              <a:rPr lang="fr-FR" b="1" dirty="0" err="1">
                <a:solidFill>
                  <a:schemeClr val="bg1"/>
                </a:solidFill>
              </a:rPr>
              <a:t>contro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68" name="Image 167">
            <a:extLst>
              <a:ext uri="{FF2B5EF4-FFF2-40B4-BE49-F238E27FC236}">
                <a16:creationId xmlns:a16="http://schemas.microsoft.com/office/drawing/2014/main" id="{0736C3ED-94DC-DDAD-EF9D-35EF4EE43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3820" y="4635930"/>
            <a:ext cx="1658150" cy="2059972"/>
          </a:xfrm>
          <a:prstGeom prst="rect">
            <a:avLst/>
          </a:prstGeom>
        </p:spPr>
      </p:pic>
      <p:grpSp>
        <p:nvGrpSpPr>
          <p:cNvPr id="169" name="Groupe 168">
            <a:extLst>
              <a:ext uri="{FF2B5EF4-FFF2-40B4-BE49-F238E27FC236}">
                <a16:creationId xmlns:a16="http://schemas.microsoft.com/office/drawing/2014/main" id="{154FF0DF-BFD2-3253-453C-FCA0F08F2100}"/>
              </a:ext>
            </a:extLst>
          </p:cNvPr>
          <p:cNvGrpSpPr/>
          <p:nvPr/>
        </p:nvGrpSpPr>
        <p:grpSpPr>
          <a:xfrm rot="13777216">
            <a:off x="134398" y="4865799"/>
            <a:ext cx="180912" cy="172732"/>
            <a:chOff x="2400300" y="1684907"/>
            <a:chExt cx="524437" cy="473874"/>
          </a:xfrm>
        </p:grpSpPr>
        <p:sp>
          <p:nvSpPr>
            <p:cNvPr id="170" name="Ellipse 169">
              <a:extLst>
                <a:ext uri="{FF2B5EF4-FFF2-40B4-BE49-F238E27FC236}">
                  <a16:creationId xmlns:a16="http://schemas.microsoft.com/office/drawing/2014/main" id="{B99D6693-9DCB-35B1-9B20-B3C403149368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1" name="Ellipse 170">
              <a:extLst>
                <a:ext uri="{FF2B5EF4-FFF2-40B4-BE49-F238E27FC236}">
                  <a16:creationId xmlns:a16="http://schemas.microsoft.com/office/drawing/2014/main" id="{C8A92962-AE5D-E567-BA82-19F62744F5A8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4E2A09C-2CD7-28CD-9539-2E70CBB1BDEF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839720C5-E038-F22D-0430-4E559BE610C8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4" name="Ellipse 173">
              <a:extLst>
                <a:ext uri="{FF2B5EF4-FFF2-40B4-BE49-F238E27FC236}">
                  <a16:creationId xmlns:a16="http://schemas.microsoft.com/office/drawing/2014/main" id="{71D33C03-177C-7203-1E76-97726029BF77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75" name="ZoneTexte 174">
            <a:extLst>
              <a:ext uri="{FF2B5EF4-FFF2-40B4-BE49-F238E27FC236}">
                <a16:creationId xmlns:a16="http://schemas.microsoft.com/office/drawing/2014/main" id="{BCF03BD2-5AE7-F0B4-9C5C-9873E514129B}"/>
              </a:ext>
            </a:extLst>
          </p:cNvPr>
          <p:cNvSpPr txBox="1"/>
          <p:nvPr/>
        </p:nvSpPr>
        <p:spPr>
          <a:xfrm>
            <a:off x="-116755" y="4462396"/>
            <a:ext cx="107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E2 </a:t>
            </a:r>
            <a:r>
              <a:rPr lang="fr-FR" b="1" dirty="0" err="1">
                <a:solidFill>
                  <a:schemeClr val="bg1"/>
                </a:solidFill>
              </a:rPr>
              <a:t>contro</a:t>
            </a:r>
            <a:endParaRPr lang="fr-FR" b="1" dirty="0">
              <a:solidFill>
                <a:schemeClr val="bg1"/>
              </a:solidFill>
            </a:endParaRPr>
          </a:p>
        </p:txBody>
      </p:sp>
      <p:grpSp>
        <p:nvGrpSpPr>
          <p:cNvPr id="176" name="Groupe 175">
            <a:extLst>
              <a:ext uri="{FF2B5EF4-FFF2-40B4-BE49-F238E27FC236}">
                <a16:creationId xmlns:a16="http://schemas.microsoft.com/office/drawing/2014/main" id="{E802C8AD-8AF0-ACE6-6AAD-1962ABD57839}"/>
              </a:ext>
            </a:extLst>
          </p:cNvPr>
          <p:cNvGrpSpPr/>
          <p:nvPr/>
        </p:nvGrpSpPr>
        <p:grpSpPr>
          <a:xfrm rot="13664992">
            <a:off x="947699" y="6511758"/>
            <a:ext cx="180912" cy="172732"/>
            <a:chOff x="2400300" y="1684907"/>
            <a:chExt cx="524437" cy="473874"/>
          </a:xfrm>
        </p:grpSpPr>
        <p:sp>
          <p:nvSpPr>
            <p:cNvPr id="177" name="Ellipse 176">
              <a:extLst>
                <a:ext uri="{FF2B5EF4-FFF2-40B4-BE49-F238E27FC236}">
                  <a16:creationId xmlns:a16="http://schemas.microsoft.com/office/drawing/2014/main" id="{B945E085-79D9-AE8C-9E19-3922C164BF9E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8" name="Ellipse 177">
              <a:extLst>
                <a:ext uri="{FF2B5EF4-FFF2-40B4-BE49-F238E27FC236}">
                  <a16:creationId xmlns:a16="http://schemas.microsoft.com/office/drawing/2014/main" id="{189EDD1D-F12A-2AD4-5691-C60A54FC3A94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6DA0CAFC-1C68-4CA7-D869-4C86207F04AA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8E1E6F10-EC69-0EE3-5B1F-53CA6F91ECCA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1" name="Ellipse 180">
              <a:extLst>
                <a:ext uri="{FF2B5EF4-FFF2-40B4-BE49-F238E27FC236}">
                  <a16:creationId xmlns:a16="http://schemas.microsoft.com/office/drawing/2014/main" id="{0834562A-9C3F-804C-E160-A46454204E80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82" name="ZoneTexte 181">
            <a:extLst>
              <a:ext uri="{FF2B5EF4-FFF2-40B4-BE49-F238E27FC236}">
                <a16:creationId xmlns:a16="http://schemas.microsoft.com/office/drawing/2014/main" id="{A34E2814-D2DF-90DA-39FF-A9019305DCE4}"/>
              </a:ext>
            </a:extLst>
          </p:cNvPr>
          <p:cNvSpPr txBox="1"/>
          <p:nvPr/>
        </p:nvSpPr>
        <p:spPr>
          <a:xfrm>
            <a:off x="-100194" y="-62879"/>
            <a:ext cx="103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Bipolaire</a:t>
            </a:r>
          </a:p>
        </p:txBody>
      </p:sp>
      <p:pic>
        <p:nvPicPr>
          <p:cNvPr id="183" name="Image 182">
            <a:extLst>
              <a:ext uri="{FF2B5EF4-FFF2-40B4-BE49-F238E27FC236}">
                <a16:creationId xmlns:a16="http://schemas.microsoft.com/office/drawing/2014/main" id="{F55C5A25-794A-3DF5-0E44-DAD51E93D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9979" y="1601889"/>
            <a:ext cx="3342507" cy="4431995"/>
          </a:xfrm>
          <a:prstGeom prst="rect">
            <a:avLst/>
          </a:prstGeom>
        </p:spPr>
      </p:pic>
      <p:sp>
        <p:nvSpPr>
          <p:cNvPr id="184" name="ZoneTexte 183">
            <a:extLst>
              <a:ext uri="{FF2B5EF4-FFF2-40B4-BE49-F238E27FC236}">
                <a16:creationId xmlns:a16="http://schemas.microsoft.com/office/drawing/2014/main" id="{3DCEE140-D39D-327C-4F9E-99C04ADBE10A}"/>
              </a:ext>
            </a:extLst>
          </p:cNvPr>
          <p:cNvSpPr txBox="1"/>
          <p:nvPr/>
        </p:nvSpPr>
        <p:spPr>
          <a:xfrm>
            <a:off x="3563865" y="777104"/>
            <a:ext cx="3414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Stimulation ulnaire au poignet</a:t>
            </a:r>
          </a:p>
        </p:txBody>
      </p:sp>
      <p:sp>
        <p:nvSpPr>
          <p:cNvPr id="185" name="ZoneTexte 184">
            <a:extLst>
              <a:ext uri="{FF2B5EF4-FFF2-40B4-BE49-F238E27FC236}">
                <a16:creationId xmlns:a16="http://schemas.microsoft.com/office/drawing/2014/main" id="{1799558A-C104-43F7-B07D-740A31AC3BFE}"/>
              </a:ext>
            </a:extLst>
          </p:cNvPr>
          <p:cNvSpPr txBox="1"/>
          <p:nvPr/>
        </p:nvSpPr>
        <p:spPr>
          <a:xfrm>
            <a:off x="2484305" y="6104773"/>
            <a:ext cx="83599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>
                <a:solidFill>
                  <a:srgbClr val="FF0000"/>
                </a:solidFill>
                <a:latin typeface="Times"/>
              </a:rPr>
              <a:t>O</a:t>
            </a:r>
            <a:r>
              <a:rPr lang="fr-BE" sz="2000" b="1" dirty="0">
                <a:solidFill>
                  <a:srgbClr val="FF0000"/>
                </a:solidFill>
                <a:effectLst/>
                <a:latin typeface="Times"/>
              </a:rPr>
              <a:t>nde stationnaire </a:t>
            </a:r>
            <a:r>
              <a:rPr lang="fr-BE" sz="2000" b="1" dirty="0">
                <a:effectLst/>
                <a:latin typeface="Times"/>
              </a:rPr>
              <a:t>de champ proche générée aux jonctions </a:t>
            </a:r>
            <a:br>
              <a:rPr lang="fr-BE" sz="2000" b="1" dirty="0">
                <a:effectLst/>
                <a:latin typeface="Times"/>
              </a:rPr>
            </a:br>
            <a:r>
              <a:rPr lang="fr-BE" sz="2000" b="1" dirty="0" err="1">
                <a:effectLst/>
                <a:latin typeface="Times"/>
              </a:rPr>
              <a:t>myo-tendineuses</a:t>
            </a:r>
            <a:r>
              <a:rPr lang="fr-BE" sz="2000" b="1" dirty="0">
                <a:effectLst/>
                <a:latin typeface="Times"/>
              </a:rPr>
              <a:t> des différents muscles activés par la stimulation nerveuse </a:t>
            </a:r>
            <a:endParaRPr lang="fr-BE" sz="2000" b="1" dirty="0"/>
          </a:p>
        </p:txBody>
      </p:sp>
      <p:pic>
        <p:nvPicPr>
          <p:cNvPr id="186" name="Image 185">
            <a:extLst>
              <a:ext uri="{FF2B5EF4-FFF2-40B4-BE49-F238E27FC236}">
                <a16:creationId xmlns:a16="http://schemas.microsoft.com/office/drawing/2014/main" id="{29C168B8-75CA-EA21-3261-7B6E419821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0061" y="1576113"/>
            <a:ext cx="5075577" cy="36682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</p:pic>
      <p:sp>
        <p:nvSpPr>
          <p:cNvPr id="187" name="Ellipse 186">
            <a:extLst>
              <a:ext uri="{FF2B5EF4-FFF2-40B4-BE49-F238E27FC236}">
                <a16:creationId xmlns:a16="http://schemas.microsoft.com/office/drawing/2014/main" id="{68B9892D-4CD6-337B-5AA1-585CAC146946}"/>
              </a:ext>
            </a:extLst>
          </p:cNvPr>
          <p:cNvSpPr/>
          <p:nvPr/>
        </p:nvSpPr>
        <p:spPr>
          <a:xfrm>
            <a:off x="7273329" y="5590070"/>
            <a:ext cx="387457" cy="4086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ZoneTexte 187">
            <a:extLst>
              <a:ext uri="{FF2B5EF4-FFF2-40B4-BE49-F238E27FC236}">
                <a16:creationId xmlns:a16="http://schemas.microsoft.com/office/drawing/2014/main" id="{8B86FBA6-DC9F-D81C-ED0B-89BD7EC5EFFC}"/>
              </a:ext>
            </a:extLst>
          </p:cNvPr>
          <p:cNvSpPr txBox="1"/>
          <p:nvPr/>
        </p:nvSpPr>
        <p:spPr>
          <a:xfrm>
            <a:off x="7794183" y="5581914"/>
            <a:ext cx="2052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= début du PAGM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DDA7991-D283-0E42-C613-569917B09BAC}"/>
              </a:ext>
            </a:extLst>
          </p:cNvPr>
          <p:cNvSpPr/>
          <p:nvPr/>
        </p:nvSpPr>
        <p:spPr>
          <a:xfrm>
            <a:off x="1903142" y="628858"/>
            <a:ext cx="163354" cy="1742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DBE1DDE-74B1-1730-5F60-640B856051F5}"/>
              </a:ext>
            </a:extLst>
          </p:cNvPr>
          <p:cNvCxnSpPr>
            <a:cxnSpLocks/>
          </p:cNvCxnSpPr>
          <p:nvPr/>
        </p:nvCxnSpPr>
        <p:spPr>
          <a:xfrm>
            <a:off x="1947746" y="364273"/>
            <a:ext cx="0" cy="8340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79EADFC-C919-5473-0F11-D0AD229031B3}"/>
              </a:ext>
            </a:extLst>
          </p:cNvPr>
          <p:cNvCxnSpPr/>
          <p:nvPr/>
        </p:nvCxnSpPr>
        <p:spPr>
          <a:xfrm>
            <a:off x="1989021" y="706479"/>
            <a:ext cx="0" cy="706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>
            <a:extLst>
              <a:ext uri="{FF2B5EF4-FFF2-40B4-BE49-F238E27FC236}">
                <a16:creationId xmlns:a16="http://schemas.microsoft.com/office/drawing/2014/main" id="{4F1ECE79-6D20-5BAB-C452-F003BDE69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 flipV="1">
            <a:off x="1959125" y="984307"/>
            <a:ext cx="45719" cy="116424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A7749188-7334-92DC-3AA9-F3312B209A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 flipV="1">
            <a:off x="1949045" y="1304706"/>
            <a:ext cx="45719" cy="11642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663B42B-C31F-E4B3-5D9E-573DA35DE8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 flipV="1">
            <a:off x="1887256" y="1610754"/>
            <a:ext cx="45719" cy="116424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7B590D38-614E-040A-3CBA-2D3728F19B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 flipV="1">
            <a:off x="4089913" y="2330501"/>
            <a:ext cx="80013" cy="203755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109723D9-B778-63D5-7726-AC1F4FF8F0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 flipV="1">
            <a:off x="4163596" y="3024833"/>
            <a:ext cx="80013" cy="203755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B092A5AD-DC44-9FA6-3909-6F6CEE7113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 flipV="1">
            <a:off x="4154070" y="3688306"/>
            <a:ext cx="80013" cy="20375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392A8382-57F1-F9B7-64ED-C33FB1620A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 flipV="1">
            <a:off x="4136269" y="4351290"/>
            <a:ext cx="80013" cy="203755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43E92C7-1E0B-CB90-6CA8-BFB6BAFA2A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 flipV="1">
            <a:off x="4018956" y="4992478"/>
            <a:ext cx="80013" cy="203755"/>
          </a:xfrm>
          <a:prstGeom prst="rect">
            <a:avLst/>
          </a:prstGeom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id="{7D5ABF4F-B57D-3E4C-D4E5-D26B0FD8E6CD}"/>
              </a:ext>
            </a:extLst>
          </p:cNvPr>
          <p:cNvSpPr/>
          <p:nvPr/>
        </p:nvSpPr>
        <p:spPr>
          <a:xfrm>
            <a:off x="4037613" y="2927490"/>
            <a:ext cx="334362" cy="3633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DB15DCD-E6D1-F3CA-D481-B74D5F550897}"/>
              </a:ext>
            </a:extLst>
          </p:cNvPr>
          <p:cNvSpPr/>
          <p:nvPr/>
        </p:nvSpPr>
        <p:spPr>
          <a:xfrm>
            <a:off x="7827223" y="2365161"/>
            <a:ext cx="231129" cy="2294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828604C-5BD7-F5B2-9117-25B2B9C2BA1D}"/>
              </a:ext>
            </a:extLst>
          </p:cNvPr>
          <p:cNvSpPr/>
          <p:nvPr/>
        </p:nvSpPr>
        <p:spPr>
          <a:xfrm>
            <a:off x="7823992" y="3343712"/>
            <a:ext cx="231129" cy="2294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47514407-A2BA-E490-B79A-2055EE9680C8}"/>
              </a:ext>
            </a:extLst>
          </p:cNvPr>
          <p:cNvSpPr/>
          <p:nvPr/>
        </p:nvSpPr>
        <p:spPr>
          <a:xfrm>
            <a:off x="7817529" y="3864713"/>
            <a:ext cx="231129" cy="2294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6F0C3EE6-7161-B4DA-E04E-91A5E759000E}"/>
              </a:ext>
            </a:extLst>
          </p:cNvPr>
          <p:cNvSpPr/>
          <p:nvPr/>
        </p:nvSpPr>
        <p:spPr>
          <a:xfrm>
            <a:off x="10286625" y="4578136"/>
            <a:ext cx="231129" cy="2294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2958A13-1554-D80C-D9FB-1C85100BB706}"/>
              </a:ext>
            </a:extLst>
          </p:cNvPr>
          <p:cNvSpPr/>
          <p:nvPr/>
        </p:nvSpPr>
        <p:spPr>
          <a:xfrm>
            <a:off x="10286625" y="3126974"/>
            <a:ext cx="231129" cy="2294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01F6D24F-6EE9-EE7E-3361-80DC92F42D9C}"/>
              </a:ext>
            </a:extLst>
          </p:cNvPr>
          <p:cNvCxnSpPr/>
          <p:nvPr/>
        </p:nvCxnSpPr>
        <p:spPr>
          <a:xfrm>
            <a:off x="7943087" y="1999652"/>
            <a:ext cx="0" cy="28619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F58C0A02-CAF7-C354-4F7F-8E9DE32F3509}"/>
              </a:ext>
            </a:extLst>
          </p:cNvPr>
          <p:cNvCxnSpPr>
            <a:cxnSpLocks/>
          </p:cNvCxnSpPr>
          <p:nvPr/>
        </p:nvCxnSpPr>
        <p:spPr>
          <a:xfrm>
            <a:off x="10402189" y="3050354"/>
            <a:ext cx="46" cy="18999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B2E2058-A2D1-36AD-5182-2BBCB4445058}"/>
              </a:ext>
            </a:extLst>
          </p:cNvPr>
          <p:cNvCxnSpPr/>
          <p:nvPr/>
        </p:nvCxnSpPr>
        <p:spPr>
          <a:xfrm>
            <a:off x="4048371" y="2354128"/>
            <a:ext cx="0" cy="28619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E6F49431-CD82-19FA-3045-27BD32B07F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358" y="3998087"/>
            <a:ext cx="547913" cy="4643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17F7F01-2CE2-BCFA-2285-B0FC1C5BA0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3938" y="6400197"/>
            <a:ext cx="567493" cy="4809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8D458F4-65F3-DAEF-3690-8740D02841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6822" y="1566489"/>
            <a:ext cx="575694" cy="54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42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ZoneTexte 74">
            <a:extLst>
              <a:ext uri="{FF2B5EF4-FFF2-40B4-BE49-F238E27FC236}">
                <a16:creationId xmlns:a16="http://schemas.microsoft.com/office/drawing/2014/main" id="{B1FEF9E2-CD9E-21D4-716D-D37D87FDF4B6}"/>
              </a:ext>
            </a:extLst>
          </p:cNvPr>
          <p:cNvSpPr txBox="1"/>
          <p:nvPr/>
        </p:nvSpPr>
        <p:spPr>
          <a:xfrm>
            <a:off x="3259032" y="4831701"/>
            <a:ext cx="593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b="1" dirty="0">
                <a:solidFill>
                  <a:schemeClr val="bg1"/>
                </a:solidFill>
              </a:rPr>
              <a:t>Stimulation du nerf ulnaire au poignet</a:t>
            </a:r>
          </a:p>
          <a:p>
            <a:r>
              <a:rPr lang="fr-FR" sz="2300" b="1" dirty="0">
                <a:solidFill>
                  <a:schemeClr val="bg1"/>
                </a:solidFill>
              </a:rPr>
              <a:t>Détection sur le muscle </a:t>
            </a:r>
            <a:r>
              <a:rPr lang="fr-FR" sz="2300" b="1" i="1" dirty="0" err="1">
                <a:solidFill>
                  <a:schemeClr val="bg1"/>
                </a:solidFill>
              </a:rPr>
              <a:t>abductor</a:t>
            </a:r>
            <a:r>
              <a:rPr lang="fr-FR" sz="2300" b="1" i="1" dirty="0">
                <a:solidFill>
                  <a:schemeClr val="bg1"/>
                </a:solidFill>
              </a:rPr>
              <a:t> </a:t>
            </a:r>
            <a:r>
              <a:rPr lang="fr-FR" sz="2300" b="1" i="1" dirty="0" err="1">
                <a:solidFill>
                  <a:schemeClr val="bg1"/>
                </a:solidFill>
              </a:rPr>
              <a:t>digiti</a:t>
            </a:r>
            <a:r>
              <a:rPr lang="fr-FR" sz="2300" b="1" i="1" dirty="0">
                <a:solidFill>
                  <a:schemeClr val="bg1"/>
                </a:solidFill>
              </a:rPr>
              <a:t> minimi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F5F501-68D2-E021-E64C-3BB4C1C81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50000" detail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5874" y="137163"/>
            <a:ext cx="5600252" cy="333670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3C5EB0E9-150C-83B0-13C8-2ACF5545F870}"/>
              </a:ext>
            </a:extLst>
          </p:cNvPr>
          <p:cNvSpPr txBox="1"/>
          <p:nvPr/>
        </p:nvSpPr>
        <p:spPr>
          <a:xfrm>
            <a:off x="7128770" y="468326"/>
            <a:ext cx="16262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Enregistrement</a:t>
            </a:r>
            <a:br>
              <a:rPr lang="fr-FR" dirty="0"/>
            </a:br>
            <a:r>
              <a:rPr lang="fr-FR" dirty="0"/>
              <a:t>bipolaire</a:t>
            </a:r>
          </a:p>
          <a:p>
            <a:r>
              <a:rPr lang="fr-FR" dirty="0"/>
              <a:t>classique</a:t>
            </a:r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533335AF-D288-71FA-B0A6-DE14B036CEEE}"/>
              </a:ext>
            </a:extLst>
          </p:cNvPr>
          <p:cNvGrpSpPr/>
          <p:nvPr/>
        </p:nvGrpSpPr>
        <p:grpSpPr>
          <a:xfrm>
            <a:off x="3304752" y="1063129"/>
            <a:ext cx="5600252" cy="5469611"/>
            <a:chOff x="3304752" y="923277"/>
            <a:chExt cx="5600252" cy="546961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897B38F-907A-42E7-6469-3F4F90D79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50000" detail="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04752" y="3632200"/>
              <a:ext cx="5600252" cy="2760688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90605906-E12B-10CF-6A99-808D433406C7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48" y="923277"/>
              <a:ext cx="0" cy="325810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17096C2B-867C-B131-B38E-B62C57A1E364}"/>
                </a:ext>
              </a:extLst>
            </p:cNvPr>
            <p:cNvSpPr txBox="1"/>
            <p:nvPr/>
          </p:nvSpPr>
          <p:spPr>
            <a:xfrm>
              <a:off x="7128770" y="4089214"/>
              <a:ext cx="16262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Enregistrement</a:t>
              </a:r>
              <a:br>
                <a:rPr lang="fr-FR" dirty="0"/>
              </a:br>
              <a:r>
                <a:rPr lang="fr-FR" dirty="0"/>
                <a:t>monopolaire</a:t>
              </a:r>
            </a:p>
          </p:txBody>
        </p:sp>
      </p:grpSp>
      <p:sp>
        <p:nvSpPr>
          <p:cNvPr id="63" name="ZoneTexte 62">
            <a:extLst>
              <a:ext uri="{FF2B5EF4-FFF2-40B4-BE49-F238E27FC236}">
                <a16:creationId xmlns:a16="http://schemas.microsoft.com/office/drawing/2014/main" id="{1C0ABC06-EB92-DB3C-534D-EAC22ED6FF04}"/>
              </a:ext>
            </a:extLst>
          </p:cNvPr>
          <p:cNvSpPr txBox="1"/>
          <p:nvPr/>
        </p:nvSpPr>
        <p:spPr>
          <a:xfrm>
            <a:off x="3504989" y="283660"/>
            <a:ext cx="75693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b="1" baseline="30000" dirty="0">
                <a:solidFill>
                  <a:schemeClr val="bg1"/>
                </a:solidFill>
              </a:rPr>
              <a:t>er</a:t>
            </a:r>
            <a:r>
              <a:rPr lang="fr-FR" b="1" dirty="0">
                <a:solidFill>
                  <a:schemeClr val="bg1"/>
                </a:solidFill>
              </a:rPr>
              <a:t> pic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C7600C1E-32F9-E5E5-6A2F-989D8D480E8B}"/>
              </a:ext>
            </a:extLst>
          </p:cNvPr>
          <p:cNvSpPr txBox="1"/>
          <p:nvPr/>
        </p:nvSpPr>
        <p:spPr>
          <a:xfrm>
            <a:off x="5063231" y="306779"/>
            <a:ext cx="83227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b="1" baseline="30000" dirty="0">
                <a:solidFill>
                  <a:schemeClr val="bg1"/>
                </a:solidFill>
              </a:rPr>
              <a:t>nd </a:t>
            </a:r>
            <a:r>
              <a:rPr lang="fr-FR" b="1" dirty="0">
                <a:solidFill>
                  <a:schemeClr val="bg1"/>
                </a:solidFill>
              </a:rPr>
              <a:t> pic</a:t>
            </a: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7E877F0A-BBC4-4C2C-FEAC-FADE65CA88A6}"/>
              </a:ext>
            </a:extLst>
          </p:cNvPr>
          <p:cNvCxnSpPr/>
          <p:nvPr/>
        </p:nvCxnSpPr>
        <p:spPr>
          <a:xfrm>
            <a:off x="3771569" y="642307"/>
            <a:ext cx="399495" cy="43500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F5822909-82A2-1D86-A6B7-7CBA8E4239F4}"/>
              </a:ext>
            </a:extLst>
          </p:cNvPr>
          <p:cNvCxnSpPr>
            <a:cxnSpLocks/>
          </p:cNvCxnSpPr>
          <p:nvPr/>
        </p:nvCxnSpPr>
        <p:spPr>
          <a:xfrm flipH="1">
            <a:off x="4856085" y="652992"/>
            <a:ext cx="479395" cy="27699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23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3399</TotalTime>
  <Words>1306</Words>
  <Application>Microsoft Macintosh PowerPoint</Application>
  <PresentationFormat>Grand écran</PresentationFormat>
  <Paragraphs>350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ComicSansMS</vt:lpstr>
      <vt:lpstr>Times</vt:lpstr>
      <vt:lpstr>Trebuchet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Wang</dc:creator>
  <cp:lastModifiedBy>François Wang</cp:lastModifiedBy>
  <cp:revision>67</cp:revision>
  <cp:lastPrinted>2024-01-30T16:23:21Z</cp:lastPrinted>
  <dcterms:created xsi:type="dcterms:W3CDTF">2024-01-17T11:46:50Z</dcterms:created>
  <dcterms:modified xsi:type="dcterms:W3CDTF">2024-06-02T13:30:20Z</dcterms:modified>
</cp:coreProperties>
</file>