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75" r:id="rId3"/>
    <p:sldId id="289" r:id="rId4"/>
    <p:sldId id="290" r:id="rId5"/>
    <p:sldId id="291" r:id="rId6"/>
    <p:sldId id="292" r:id="rId7"/>
    <p:sldId id="293" r:id="rId8"/>
    <p:sldId id="294" r:id="rId9"/>
    <p:sldId id="28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E8331-95F5-45A1-AD8B-1CCC5B3D3D53}" type="datetimeFigureOut">
              <a:rPr lang="fr-BE" smtClean="0"/>
              <a:t>27-05-24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4427E-DB5A-41E6-8F47-A8602AD7C41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920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E1BC-7700-4CDC-AF65-9379D7AB5BDF}" type="datetime1">
              <a:rPr lang="fr-BE" smtClean="0"/>
              <a:t>27-05-24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4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F6C4-7F59-40C4-A4A5-A71FFE413A75}" type="datetime1">
              <a:rPr lang="fr-BE" smtClean="0"/>
              <a:t>27-05-24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9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C66A-94F4-4AB3-B804-DF33A7768999}" type="datetime1">
              <a:rPr lang="fr-BE" smtClean="0"/>
              <a:t>27-05-24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3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C449F64D-92A4-4401-931E-566584EB1CBC}" type="datetime1">
              <a:rPr lang="fr-BE" smtClean="0"/>
              <a:t>27-05-24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3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2387-F71B-4A2E-B2B9-D9CABAD17E66}" type="datetime1">
              <a:rPr lang="fr-BE" smtClean="0"/>
              <a:t>27-05-24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7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AB25-F61D-4682-AFFC-4E8CB38323FE}" type="datetime1">
              <a:rPr lang="fr-BE" smtClean="0"/>
              <a:t>27-05-24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9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4F3E-16D7-4B6D-B347-BC7D19005A40}" type="datetime1">
              <a:rPr lang="fr-BE" smtClean="0"/>
              <a:t>27-05-24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0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4874-1AE4-4A2E-953B-B37C20F365BB}" type="datetime1">
              <a:rPr lang="fr-BE" smtClean="0"/>
              <a:t>27-05-24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5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D86-20F9-44E1-9633-55123697AA8B}" type="datetime1">
              <a:rPr lang="fr-BE" smtClean="0"/>
              <a:t>27-05-24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02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6F0-CAAF-48B5-B5D0-A6697FD9BBC8}" type="datetime1">
              <a:rPr lang="fr-BE" smtClean="0"/>
              <a:t>27-05-24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9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66F5E67F-CA42-4B5A-9807-618258137CF1}" type="datetime1">
              <a:rPr lang="fr-BE" smtClean="0"/>
              <a:t>27-05-24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2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6C73-CACB-49E3-A213-BAFA6D7C90CA}" type="datetime1">
              <a:rPr lang="fr-BE" smtClean="0"/>
              <a:t>27-05-24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458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eclere@Uliege.be" TargetMode="Externa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hyperlink" Target="mailto:antoine.leclere@vub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7.png"/><Relationship Id="rId2" Type="http://schemas.openxmlformats.org/officeDocument/2006/relationships/tags" Target="../tags/tag16.xml"/><Relationship Id="rId16" Type="http://schemas.openxmlformats.org/officeDocument/2006/relationships/image" Target="../media/image2.emf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1.jp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slideLayout" Target="../slideLayouts/slideLayout8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image" Target="../media/image2.emf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19" Type="http://schemas.openxmlformats.org/officeDocument/2006/relationships/image" Target="../media/image1.jp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eclere@Uliege.be" TargetMode="External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jp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4.png"/><Relationship Id="rId5" Type="http://schemas.openxmlformats.org/officeDocument/2006/relationships/tags" Target="../tags/tag58.xml"/><Relationship Id="rId10" Type="http://schemas.openxmlformats.org/officeDocument/2006/relationships/image" Target="../media/image3.png"/><Relationship Id="rId4" Type="http://schemas.openxmlformats.org/officeDocument/2006/relationships/tags" Target="../tags/tag57.xml"/><Relationship Id="rId9" Type="http://schemas.openxmlformats.org/officeDocument/2006/relationships/hyperlink" Target="mailto:antoine.leclere@vub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8747D-564B-6CE7-51FB-4F60F556F93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73827" y="887454"/>
            <a:ext cx="11044345" cy="2004334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Le droit constitutionnel révolutionnaire entre innovation, influence et tradition : le cas des idées constitutionnelles dans les Pays-Bas autrichiens et la principauté de Liège (1772-1804)</a:t>
            </a:r>
            <a:endParaRPr lang="fr-BE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C7EB7C-9B80-2AD0-BF70-1CE831FD4B5F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8654" y="3429000"/>
            <a:ext cx="9865471" cy="127635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Atelier doctoral sur l’histoire des relations internationales (Bruxelles : 30-31 mai 2024)</a:t>
            </a:r>
            <a:endParaRPr lang="fr-BE" dirty="0"/>
          </a:p>
          <a:p>
            <a:r>
              <a:rPr lang="fr-BE" dirty="0"/>
              <a:t>Contact : </a:t>
            </a:r>
            <a:r>
              <a:rPr lang="fr-BE" dirty="0">
                <a:hlinkClick r:id="rId8"/>
              </a:rPr>
              <a:t>antoine.leclere@Uliege.be</a:t>
            </a:r>
            <a:r>
              <a:rPr lang="fr-BE" dirty="0"/>
              <a:t>/</a:t>
            </a:r>
            <a:r>
              <a:rPr lang="fr-BE" dirty="0">
                <a:hlinkClick r:id="rId9"/>
              </a:rPr>
              <a:t>antoine.leclere@vub.be</a:t>
            </a:r>
            <a:r>
              <a:rPr lang="fr-BE" dirty="0"/>
              <a:t> </a:t>
            </a:r>
          </a:p>
          <a:p>
            <a:r>
              <a:rPr lang="fr-BE" dirty="0"/>
              <a:t>Antoine Leclère : Aspirant du Fonds de la recherche scientifique — F.N.R.S — ULiège — VUB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114E1-85C6-F046-9087-7C13375D6BE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314"/>
            <a:ext cx="2792361" cy="13557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80C618-EC3C-1890-FECC-75437552BA9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4855350"/>
            <a:ext cx="1769221" cy="1115196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A02EE03-56EA-966D-3004-013AC903E72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1</a:t>
            </a:fld>
            <a:endParaRPr lang="fr-BE"/>
          </a:p>
        </p:txBody>
      </p:sp>
      <p:pic>
        <p:nvPicPr>
          <p:cNvPr id="5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FE821C4-6847-5415-4351-3653046558F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39" y="4772642"/>
            <a:ext cx="4594119" cy="12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0057E7B-ACD4-39C7-AC8E-F04BB0238E3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0625" y="845714"/>
            <a:ext cx="3978680" cy="1510403"/>
          </a:xfrm>
        </p:spPr>
        <p:txBody>
          <a:bodyPr anchor="ctr">
            <a:norm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droit public révolutionnaire de la principauté de Liège et la présence diplomatique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43A096F1-CA81-3DAA-60C3-F5A5AAE690FF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9" y="844111"/>
            <a:ext cx="7311872" cy="5169778"/>
          </a:xfr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C6D5CD-E288-F35C-9541-C1C04ABC688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19549" y="2462980"/>
            <a:ext cx="4079755" cy="344244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Thématique peu abordée par l’historiographie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(Dubois, 2012, p. 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361).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Forte présence diplomatique dans la principauté avant et pendant la Révolution.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Liens forts entre la Révolution brabançonne et la Révolution liégeoise.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54112-D22F-F8AD-11E1-E73ADFA6868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73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0057E7B-ACD4-39C7-AC8E-F04BB0238E3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0625" y="845714"/>
            <a:ext cx="3978680" cy="1510403"/>
          </a:xfrm>
        </p:spPr>
        <p:txBody>
          <a:bodyPr anchor="ctr">
            <a:norm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présence diplomatique pendant et après la Révolution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43A096F1-CA81-3DAA-60C3-F5A5AAE690FF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9" y="844111"/>
            <a:ext cx="7311872" cy="5169778"/>
          </a:xfr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C6D5CD-E288-F35C-9541-C1C04ABC688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19549" y="2462980"/>
            <a:ext cx="4079755" cy="344244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Importance de la Prusse et de la France sur la régence autoproclamée.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Installation d’une commission impériale avec le chargé d’affaires de Bruxelles.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Maintien de diplomates liégeois après l’annexion de 1795.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54112-D22F-F8AD-11E1-E73ADFA6868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88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1030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cxnSp>
        <p:nvCxnSpPr>
          <p:cNvPr id="1048" name="Straight Connector 1034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9" name="Picture 1036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0057E7B-ACD4-39C7-AC8E-F04BB0238E3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5916" y="948706"/>
            <a:ext cx="5372819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/>
              <a:t>La survivance du droit public </a:t>
            </a:r>
            <a:r>
              <a:rPr lang="en-US" sz="3200" dirty="0" err="1"/>
              <a:t>liégeois</a:t>
            </a:r>
            <a:r>
              <a:rPr lang="en-US" sz="3200" dirty="0"/>
              <a:t> après </a:t>
            </a:r>
            <a:r>
              <a:rPr lang="en-US" sz="3200" dirty="0" err="1"/>
              <a:t>l’annexion</a:t>
            </a:r>
            <a:r>
              <a:rPr lang="en-US" sz="3200" dirty="0"/>
              <a:t> de 1795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54112-D22F-F8AD-11E1-E73ADFA6868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4810849" y="137408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FA30DC2-E5CF-4A0A-AD8A-1829D6B7765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043" name="Picture 1042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C6D5CD-E288-F35C-9541-C1C04ABC688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255916" y="2466710"/>
            <a:ext cx="4960442" cy="32991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Période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transitoire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entre 1795 et 1799.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Présence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révolutionnaires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liégeois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dans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l’appareil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Pressions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exercées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par le prince-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évêque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exil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Vienne.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Ourthe (département) — Wikipédia">
            <a:extLst>
              <a:ext uri="{FF2B5EF4-FFF2-40B4-BE49-F238E27FC236}">
                <a16:creationId xmlns:a16="http://schemas.microsoft.com/office/drawing/2014/main" id="{77BCBB59-8BAE-169D-A526-72028A78E653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965771"/>
            <a:ext cx="4960442" cy="43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1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0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1030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cxnSp>
        <p:nvCxnSpPr>
          <p:cNvPr id="1048" name="Straight Connector 1034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9" name="Picture 1036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0057E7B-ACD4-39C7-AC8E-F04BB0238E3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5916" y="948706"/>
            <a:ext cx="11219804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Corpus </a:t>
            </a:r>
            <a:r>
              <a:rPr lang="en-US" sz="3200" dirty="0" err="1"/>
              <a:t>documentaires</a:t>
            </a:r>
            <a:r>
              <a:rPr lang="en-US" sz="3200" dirty="0"/>
              <a:t> </a:t>
            </a:r>
            <a:r>
              <a:rPr lang="en-US" sz="3200" dirty="0" err="1"/>
              <a:t>spécifiques</a:t>
            </a:r>
            <a:r>
              <a:rPr lang="en-US" sz="3200" dirty="0"/>
              <a:t> à la </a:t>
            </a:r>
            <a:r>
              <a:rPr lang="en-US" sz="3200" dirty="0" err="1"/>
              <a:t>présence</a:t>
            </a:r>
            <a:r>
              <a:rPr lang="en-US" sz="3200" dirty="0"/>
              <a:t> diplomatique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54112-D22F-F8AD-11E1-E73ADFA6868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4810849" y="137408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FA30DC2-E5CF-4A0A-AD8A-1829D6B7765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043" name="Picture 1042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C6D5CD-E288-F35C-9541-C1C04ABC688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255916" y="2477878"/>
            <a:ext cx="7077572" cy="32991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Correspondance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politique française propre à la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principauté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de Liège entre 1772 et 1812 (Paris, Archives du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ministère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des Affaires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étrangères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Correspondance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politique, </a:t>
            </a:r>
            <a:r>
              <a:rPr lang="en-US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varias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et repertoires des 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Haus-, Hof, u. </a:t>
            </a:r>
            <a:r>
              <a:rPr lang="en-US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Staatarchiv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de Vienne entre 1772 et 1795.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Correspondance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politique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liégeoise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(affaires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courantes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 et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négociations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(affaires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particulières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 entre 1772 et 1794.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Correspondance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nonciature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de Cologne et de la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nonciature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empêchée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Bruxelles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(Rome – AAV)</a:t>
            </a:r>
          </a:p>
          <a:p>
            <a:pPr marL="57150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1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D2C7BE5-7C26-99AF-9A90-1A5BB72BE4DB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7333488" y="2724912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13F57DF-54C1-29F3-1E35-03397F1EE73D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7242048" y="3828288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FEDFF51-ED4E-56EB-5010-14E24A42040C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6885432" y="4587240"/>
            <a:ext cx="1499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4D71421-E188-8F59-0323-5637A5D361F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586216" y="2493119"/>
            <a:ext cx="3148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Microfilms (AÈL) + Originaux (Paris)</a:t>
            </a:r>
          </a:p>
          <a:p>
            <a:endParaRPr lang="fr-FR" dirty="0"/>
          </a:p>
          <a:p>
            <a:endParaRPr lang="fr-FR" dirty="0"/>
          </a:p>
          <a:p>
            <a:r>
              <a:rPr lang="fr-BE" dirty="0"/>
              <a:t>Microfilms (ULiège) + Originaux (Vienne)</a:t>
            </a:r>
          </a:p>
          <a:p>
            <a:endParaRPr lang="fr-BE" dirty="0"/>
          </a:p>
          <a:p>
            <a:r>
              <a:rPr lang="fr-FR" dirty="0"/>
              <a:t>Originaux (AÈL)</a:t>
            </a:r>
          </a:p>
          <a:p>
            <a:endParaRPr lang="fr-FR" dirty="0"/>
          </a:p>
          <a:p>
            <a:r>
              <a:rPr lang="fr-FR" dirty="0"/>
              <a:t>Aucun dépouillement à ce jour pour la période concernée</a:t>
            </a:r>
            <a:endParaRPr lang="fr-BE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2288718-3A09-265A-6A71-38596601E01A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7086600" y="5260848"/>
            <a:ext cx="117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0057E7B-ACD4-39C7-AC8E-F04BB0238E3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0624" y="845715"/>
            <a:ext cx="11128247" cy="5807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Résultats préliminaires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Avant la Révolution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C6D5CD-E288-F35C-9541-C1C04ABC688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19549" y="1631194"/>
            <a:ext cx="11631659" cy="405637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Prépondérance française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Nomination tardive d’un agent bruxellois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Importance du lien vassalique propre au Saint-Empire dans la définition du droit public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Faiblesse relative de l’influence néerlandaise et prussienne jusqu’en 1788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Influence marquée du nonce apostolique empêché des Flandres (exil à Liège)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54112-D22F-F8AD-11E1-E73ADFA6868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53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0057E7B-ACD4-39C7-AC8E-F04BB0238E3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0624" y="845715"/>
            <a:ext cx="11128247" cy="5807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Résultats préliminaires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Pendant la Révolution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C6D5CD-E288-F35C-9541-C1C04ABC688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19549" y="1631195"/>
            <a:ext cx="11741387" cy="349858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Effondrement de la diplomatie française en ce compris après l’intervention du général Dumouriez (1792)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Occupation prussienne (fin 1789) et direction des affaires depuis Berlin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Réduction du poids de l’Autriche et de Bruxelles jusqu’à l’intervention du Cercle de Bourgogne (1791)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Neutralisation mutuelle des influences en matière juridique et politique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54112-D22F-F8AD-11E1-E73ADFA6868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59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0057E7B-ACD4-39C7-AC8E-F04BB0238E3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0624" y="845715"/>
            <a:ext cx="11128247" cy="5807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Résultats préliminaires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Après la Révolution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C6D5CD-E288-F35C-9541-C1C04ABC688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19549" y="1631195"/>
            <a:ext cx="11741387" cy="416610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Fuite de Michel-Nicolas Jolivet, dernier chargé d’affaires de France, en 1793.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Décès et non-remplacement du chargé d’affaire de Bruxelles en 1794.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Arrestation du ministre plénipotentiaire de Prusse et abandon du poste par le ministre néerlandais.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Maintien du nonce apostolique et de l’agent britannique.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Présence de mouvements visant la restauration des autorités en exil à Liège.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54112-D22F-F8AD-11E1-E73ADFA6868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64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8747D-564B-6CE7-51FB-4F60F556F93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73827" y="887454"/>
            <a:ext cx="11044345" cy="2004334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Le droit constitutionnel révolutionnaire entre innovation, influence et tradition : le cas des idées constitutionnelles dans les Pays-Bas autrichiens et la principauté de Liège (1772-1804)</a:t>
            </a:r>
            <a:endParaRPr lang="fr-BE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C7EB7C-9B80-2AD0-BF70-1CE831FD4B5F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8654" y="3429000"/>
            <a:ext cx="9865471" cy="127635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Atelier doctoral sur l’histoire des relations internationales (Bruxelles : 30-31 mai 2024)</a:t>
            </a:r>
            <a:endParaRPr lang="fr-BE" dirty="0"/>
          </a:p>
          <a:p>
            <a:r>
              <a:rPr lang="fr-BE" dirty="0"/>
              <a:t>Contact : </a:t>
            </a:r>
            <a:r>
              <a:rPr lang="fr-BE" dirty="0">
                <a:hlinkClick r:id="rId8"/>
              </a:rPr>
              <a:t>antoine.leclere@Uliege.be</a:t>
            </a:r>
            <a:r>
              <a:rPr lang="fr-BE" dirty="0"/>
              <a:t>/</a:t>
            </a:r>
            <a:r>
              <a:rPr lang="fr-BE" dirty="0">
                <a:hlinkClick r:id="rId9"/>
              </a:rPr>
              <a:t>antoine.leclere@vub.be</a:t>
            </a:r>
            <a:r>
              <a:rPr lang="fr-BE" dirty="0"/>
              <a:t> </a:t>
            </a:r>
          </a:p>
          <a:p>
            <a:r>
              <a:rPr lang="fr-BE" dirty="0"/>
              <a:t>Antoine Leclère : Aspirant du Fonds de la recherche scientifique — F.N.R.S — ULiège — VUB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114E1-85C6-F046-9087-7C13375D6BE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314"/>
            <a:ext cx="2792361" cy="13557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80C618-EC3C-1890-FECC-75437552BA9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4855350"/>
            <a:ext cx="1769221" cy="1115196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A02EE03-56EA-966D-3004-013AC903E72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9</a:t>
            </a:fld>
            <a:endParaRPr lang="fr-BE"/>
          </a:p>
        </p:txBody>
      </p:sp>
      <p:pic>
        <p:nvPicPr>
          <p:cNvPr id="5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FE821C4-6847-5415-4351-3653046558F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39" y="4772642"/>
            <a:ext cx="4594119" cy="12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1636</TotalTime>
  <Words>591</Words>
  <Application>Microsoft Office PowerPoint</Application>
  <PresentationFormat>Grand écran</PresentationFormat>
  <Paragraphs>76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Galerie</vt:lpstr>
      <vt:lpstr>Le droit constitutionnel révolutionnaire entre innovation, influence et tradition : le cas des idées constitutionnelles dans les Pays-Bas autrichiens et la principauté de Liège (1772-1804)</vt:lpstr>
      <vt:lpstr>Le droit public révolutionnaire de la principauté de Liège et la présence diplomatique</vt:lpstr>
      <vt:lpstr>La présence diplomatique pendant et après la Révolution</vt:lpstr>
      <vt:lpstr>La survivance du droit public liégeois après l’annexion de 1795</vt:lpstr>
      <vt:lpstr>Corpus documentaires spécifiques à la présence diplomatique</vt:lpstr>
      <vt:lpstr>Résultats préliminaires Avant la Révolution</vt:lpstr>
      <vt:lpstr>Résultats préliminaires Pendant la Révolution</vt:lpstr>
      <vt:lpstr>Résultats préliminaires Après la Révolution</vt:lpstr>
      <vt:lpstr>Le droit constitutionnel révolutionnaire entre innovation, influence et tradition : le cas des idées constitutionnelles dans les Pays-Bas autrichiens et la principauté de Liège (1772-1804)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Velbrück : ses origines, ses projets et ses limites.</dc:title>
  <dc:creator>Antoine Leclère</dc:creator>
  <cp:lastModifiedBy>Antoine Leclère</cp:lastModifiedBy>
  <cp:revision>82</cp:revision>
  <dcterms:created xsi:type="dcterms:W3CDTF">2023-02-08T16:32:22Z</dcterms:created>
  <dcterms:modified xsi:type="dcterms:W3CDTF">2024-05-27T15:35:38Z</dcterms:modified>
</cp:coreProperties>
</file>