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19"/>
  </p:notesMasterIdLst>
  <p:handoutMasterIdLst>
    <p:handoutMasterId r:id="rId20"/>
  </p:handoutMasterIdLst>
  <p:sldIdLst>
    <p:sldId id="370" r:id="rId3"/>
    <p:sldId id="374" r:id="rId4"/>
    <p:sldId id="377" r:id="rId5"/>
    <p:sldId id="379" r:id="rId6"/>
    <p:sldId id="380" r:id="rId7"/>
    <p:sldId id="386" r:id="rId8"/>
    <p:sldId id="381" r:id="rId9"/>
    <p:sldId id="382" r:id="rId10"/>
    <p:sldId id="383" r:id="rId11"/>
    <p:sldId id="385" r:id="rId12"/>
    <p:sldId id="384" r:id="rId13"/>
    <p:sldId id="387" r:id="rId14"/>
    <p:sldId id="388" r:id="rId15"/>
    <p:sldId id="372" r:id="rId16"/>
    <p:sldId id="389" r:id="rId17"/>
    <p:sldId id="390" r:id="rId18"/>
  </p:sldIdLst>
  <p:sldSz cx="9144000" cy="6858000" type="screen4x3"/>
  <p:notesSz cx="6794500" cy="99314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4" autoAdjust="0"/>
    <p:restoredTop sz="93985" autoAdjust="0"/>
  </p:normalViewPr>
  <p:slideViewPr>
    <p:cSldViewPr>
      <p:cViewPr varScale="1">
        <p:scale>
          <a:sx n="62" d="100"/>
          <a:sy n="62" d="100"/>
        </p:scale>
        <p:origin x="126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02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E04D3-5153-49A0-B290-6FA42BF214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D9D6A-C64F-4505-94DF-9FA9C9C83F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697E9C1-0EE7-4D9B-94CA-9376DA31F276}" type="datetimeFigureOut">
              <a:rPr lang="nl-BE"/>
              <a:pPr>
                <a:defRPr/>
              </a:pPr>
              <a:t>7/07/2023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585BE-5CD6-499B-BAC5-F39B1BD1B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7787B-514D-4FC3-9D01-8E400B635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F0DE025-AFB3-4743-88C1-B9AC0F353900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72B9DD-1E3F-4BE2-A51B-7832249D7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7D189-E159-42E9-9B61-A06A07AF61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8F91F5-E6F4-4A75-8BB9-6C29CF8EDFFF}" type="datetimeFigureOut">
              <a:rPr lang="nl-BE"/>
              <a:pPr>
                <a:defRPr/>
              </a:pPr>
              <a:t>7/07/2023</a:t>
            </a:fld>
            <a:endParaRPr lang="nl-B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CF9145-14CD-40E1-8D37-83C4B5EF7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9C0BE4-CF86-42CD-AE5F-5DEE6B152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B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E2726-2CD9-41A4-9D4A-3710628293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E41CC-56EF-4230-AF1D-3A36F4993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186D92-0E1D-4632-95E7-7059ACBACE2F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B8C8FECF-3216-4F7E-B88D-E5E209D12B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17E5F06F-6682-45FA-B1FE-F169A023F3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7B3FA992-34BC-41CB-9961-5D97349DC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4685B7-0D00-48FB-8191-5458311F8241}" type="slidenum">
              <a:rPr lang="fr-BE" altLang="en-BE"/>
              <a:pPr>
                <a:spcBef>
                  <a:spcPct val="0"/>
                </a:spcBef>
              </a:pPr>
              <a:t>1</a:t>
            </a:fld>
            <a:endParaRPr lang="fr-BE" altLang="en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6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273913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11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38453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682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0888BA3-ECCB-52FB-36A2-AA9247AD16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2664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A0645E-4186-A2AF-8335-1D9C439FB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292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6834A97-FB86-4127-B106-8B466EFAA5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57788"/>
            <a:ext cx="22098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51688" y="6077712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313688" y="6083808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2075688" y="6080760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5AB7-F1B4-47E6-8493-BA80EDDCE9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233863" y="4038600"/>
            <a:ext cx="4681537" cy="685800"/>
          </a:xfrm>
          <a:prstGeom prst="rect">
            <a:avLst/>
          </a:prstGeom>
        </p:spPr>
        <p:txBody>
          <a:bodyPr/>
          <a:lstStyle>
            <a:lvl1pPr algn="l" eaLnBrk="1" fontAlgn="base" hangingPunct="1">
              <a:spcBef>
                <a:spcPct val="0"/>
              </a:spcBef>
              <a:spcAft>
                <a:spcPct val="0"/>
              </a:spcAft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sz="1900"/>
              <a:t>SUBTITLE</a:t>
            </a:r>
          </a:p>
          <a:p>
            <a:pPr>
              <a:defRPr/>
            </a:pPr>
            <a:r>
              <a:rPr lang="nl-BE"/>
              <a:t>Authors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6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CC318054-DC15-4837-ACEE-382CF6B0A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F95B1-9FED-412B-BAF6-B51826210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294C-5B0B-445A-9774-7544F1E3A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C87FA-C561-4279-BA00-E4689D221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A36BC4-463F-4D8D-A527-67037A8C0634}" type="slidenum">
              <a:rPr lang="fr-FR" altLang="en-BE"/>
              <a:pPr>
                <a:defRPr/>
              </a:pPr>
              <a:t>‹#›</a:t>
            </a:fld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1424129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F268497C-A253-4B92-A9B2-FC5C6CF3F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4A4A5-7BF6-42B2-A350-B8CEC07D20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93E00-303E-416D-B479-2E3BFBD26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D7D5-311C-41F2-9572-2A3C5E388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8FB7A74-168F-47A5-A978-402E4E880AD1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522114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CAC5C-501D-4D7F-8B04-30530F67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793D-2D86-4046-BD4D-E84A85D2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1EE4E-4E9F-41AE-AF89-8758660F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1E4BEB-E570-4724-8F66-8E220001C0C3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3470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E898B-BBD7-466E-8A53-CBE06009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1E961-B749-475C-8A6F-8A4CA2BA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C19E0-317C-4E92-8BD9-D7C370C3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06A224-E36B-43FF-BC8E-E38012F65D87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27921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1FD6C-98A6-46D1-8FF2-162D53BD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08A7-E6A7-4D41-B626-F2B804B1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FCB63-7AD7-40C7-B3F4-AE8A6046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597C27-9ECC-43D3-81D6-3183F659ED9F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1031737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88" y="112474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3DEB8-C88D-4672-BAD9-3E8741CE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AB09-19E0-4FF6-9187-7E289B7F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05ED4-BDE0-4028-B06B-F6ECBBBE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612B51-A6DF-4013-B8CE-18EE7259514B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2766183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B28F2-4614-4DD5-8742-26AFA919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69632-0F85-478A-9EB0-34C810FE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54B3-EFAA-489A-AA9A-C704484F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C8DDFC-6B0E-410F-904C-F34193E1C728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71345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E594CBF-6536-2918-FF4D-BDEE2057C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80549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1557338"/>
            <a:ext cx="2057400" cy="456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557338"/>
            <a:ext cx="6019800" cy="456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E00A-F0EF-4702-AB88-FC113A79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14BB1-C279-41D3-A95F-4E06A1E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327F5-C093-4AFC-BA39-3DBF0C4D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489F6E-CD66-4A84-BD86-F6DBBFA073B3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87330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422185-023B-02CD-A1BA-33735C7D81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9682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4330106-4D7C-3B87-FD66-C41B2681F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1193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0152141-65D6-022C-03B9-CCBF2F8372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3158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F1CA043-9CA1-5106-A260-6811A41D50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708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1BA3E1A-ADBD-E597-A12F-A5129B416A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051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3413937-A712-CC04-D777-80B5AD301C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1914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D6854A3-2DA7-BABE-FEA1-541A4C204F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0432" y="6381751"/>
            <a:ext cx="504056" cy="201612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&lt;#&gt;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6507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C011C-CE1C-4B97-B401-1863E026A9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91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title style</a:t>
            </a:r>
            <a:endParaRPr lang="nl-BE" altLang="nl-B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C6AFED-E23F-4BCB-9CCC-C87DD3EF2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91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8186D1D-BA7F-4F22-BB71-B95058BF937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9875" cy="1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04BAFE4F-F662-4A07-8181-79227F98B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052513"/>
            <a:ext cx="82296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fr-FR" altLang="en-US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B31E86C-507A-4A32-A34B-DE74729F8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844675"/>
            <a:ext cx="82296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fr-FR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DF8465-EA3D-4757-A787-97981D8107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050" y="6381750"/>
            <a:ext cx="1457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11DB14-F0DF-4EB2-AF03-130932B95D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381750"/>
            <a:ext cx="43195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9A96A-6774-4A1F-AC00-0DE65119BA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4388" y="6381750"/>
            <a:ext cx="15224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  <p:pic>
        <p:nvPicPr>
          <p:cNvPr id="2056" name="Picture 18" descr="logobelspo">
            <a:extLst>
              <a:ext uri="{FF2B5EF4-FFF2-40B4-BE49-F238E27FC236}">
                <a16:creationId xmlns:a16="http://schemas.microsoft.com/office/drawing/2014/main" id="{C7A4CC48-A973-444A-B99B-9607B84E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>
            <a:extLst>
              <a:ext uri="{FF2B5EF4-FFF2-40B4-BE49-F238E27FC236}">
                <a16:creationId xmlns:a16="http://schemas.microsoft.com/office/drawing/2014/main" id="{A1F89ED9-D9E5-4B2F-9094-8A035A88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165850"/>
            <a:ext cx="466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SSvry2">
            <a:extLst>
              <a:ext uri="{FF2B5EF4-FFF2-40B4-BE49-F238E27FC236}">
                <a16:creationId xmlns:a16="http://schemas.microsoft.com/office/drawing/2014/main" id="{88FE0D8A-8D04-464D-B093-F7943BA5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1016">
            <a:off x="468313" y="131763"/>
            <a:ext cx="11874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p8543_3aa8ed0ae6c0228f99c794a4a936bd57picard_200">
            <a:extLst>
              <a:ext uri="{FF2B5EF4-FFF2-40B4-BE49-F238E27FC236}">
                <a16:creationId xmlns:a16="http://schemas.microsoft.com/office/drawing/2014/main" id="{6081FBEE-D055-4E74-B751-63F519A8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0900">
            <a:off x="7667625" y="17463"/>
            <a:ext cx="72548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soleil_1">
            <a:extLst>
              <a:ext uri="{FF2B5EF4-FFF2-40B4-BE49-F238E27FC236}">
                <a16:creationId xmlns:a16="http://schemas.microsoft.com/office/drawing/2014/main" id="{50001D9A-822F-4AEC-8577-A9AF29CD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t="16920" r="21921" b="18459"/>
          <a:stretch>
            <a:fillRect/>
          </a:stretch>
        </p:blipFill>
        <p:spPr bwMode="auto">
          <a:xfrm>
            <a:off x="8534400" y="17463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BUSOC-invert">
            <a:extLst>
              <a:ext uri="{FF2B5EF4-FFF2-40B4-BE49-F238E27FC236}">
                <a16:creationId xmlns:a16="http://schemas.microsoft.com/office/drawing/2014/main" id="{775CCB87-BB9E-4520-BE5D-664E170B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7463"/>
            <a:ext cx="9350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>
            <a:extLst>
              <a:ext uri="{FF2B5EF4-FFF2-40B4-BE49-F238E27FC236}">
                <a16:creationId xmlns:a16="http://schemas.microsoft.com/office/drawing/2014/main" id="{91C5E802-936A-4238-BA6B-E5892470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BE" altLang="en-US" sz="1600" i="1">
              <a:solidFill>
                <a:srgbClr val="33CCFF"/>
              </a:solidFill>
              <a:latin typeface="Nasalization Rg"/>
            </a:endParaRPr>
          </a:p>
          <a:p>
            <a:pPr algn="ctr" eaLnBrk="1" hangingPunct="1">
              <a:defRPr/>
            </a:pPr>
            <a:r>
              <a:rPr lang="fr-BE" altLang="en-US" sz="1600" b="1">
                <a:solidFill>
                  <a:srgbClr val="FFFFFF"/>
                </a:solidFill>
                <a:latin typeface="Nasalization Rg"/>
              </a:rPr>
              <a:t> Belgian User Support &amp; Operations Centre</a:t>
            </a:r>
            <a:endParaRPr lang="fr-FR" altLang="en-US" sz="1600" b="1">
              <a:solidFill>
                <a:srgbClr val="FFFFFF"/>
              </a:solidFill>
              <a:latin typeface="Nasalization Rg"/>
            </a:endParaRPr>
          </a:p>
        </p:txBody>
      </p:sp>
      <p:pic>
        <p:nvPicPr>
          <p:cNvPr id="2063" name="Picture 22" descr="mars_hubble">
            <a:extLst>
              <a:ext uri="{FF2B5EF4-FFF2-40B4-BE49-F238E27FC236}">
                <a16:creationId xmlns:a16="http://schemas.microsoft.com/office/drawing/2014/main" id="{D2D13E81-C815-4203-83AA-63603583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1" descr="logo-sa">
            <a:extLst>
              <a:ext uri="{FF2B5EF4-FFF2-40B4-BE49-F238E27FC236}">
                <a16:creationId xmlns:a16="http://schemas.microsoft.com/office/drawing/2014/main" id="{12C39EE9-DA70-479D-A3FE-A3676C34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006850"/>
            <a:ext cx="6397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Placeholder 18">
            <a:extLst>
              <a:ext uri="{FF2B5EF4-FFF2-40B4-BE49-F238E27FC236}">
                <a16:creationId xmlns:a16="http://schemas.microsoft.com/office/drawing/2014/main" id="{ADC54690-A2D4-41FA-A947-97750530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133"/>
          <a:stretch>
            <a:fillRect/>
          </a:stretch>
        </p:blipFill>
        <p:spPr bwMode="auto">
          <a:xfrm>
            <a:off x="0" y="0"/>
            <a:ext cx="9144000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sky, airplane, outdoor, nature&#10;&#10;Description automatically generated">
            <a:extLst>
              <a:ext uri="{FF2B5EF4-FFF2-40B4-BE49-F238E27FC236}">
                <a16:creationId xmlns:a16="http://schemas.microsoft.com/office/drawing/2014/main" id="{6B397D69-B8CF-2C0A-E588-43A2F0E8E1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7"/>
          <a:stretch/>
        </p:blipFill>
        <p:spPr>
          <a:xfrm>
            <a:off x="0" y="0"/>
            <a:ext cx="9144000" cy="4080278"/>
          </a:xfrm>
          <a:prstGeom prst="rect">
            <a:avLst/>
          </a:prstGeom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14960C74-76A7-4E92-8076-AC4087469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606675"/>
            <a:ext cx="3049587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Placeholder 10">
            <a:extLst>
              <a:ext uri="{FF2B5EF4-FFF2-40B4-BE49-F238E27FC236}">
                <a16:creationId xmlns:a16="http://schemas.microsoft.com/office/drawing/2014/main" id="{1B1A699D-2B5D-4288-A88F-4D22BFCFFD79}"/>
              </a:ext>
            </a:extLst>
          </p:cNvPr>
          <p:cNvSpPr txBox="1">
            <a:spLocks/>
          </p:cNvSpPr>
          <p:nvPr/>
        </p:nvSpPr>
        <p:spPr bwMode="auto">
          <a:xfrm>
            <a:off x="1400175" y="3482975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FFFFFF"/>
                </a:solidFill>
                <a:ea typeface="Open Sans" panose="020B0606030504020204" pitchFamily="34" charset="0"/>
              </a:rPr>
              <a:t>PhD day</a:t>
            </a:r>
          </a:p>
        </p:txBody>
      </p:sp>
      <p:sp>
        <p:nvSpPr>
          <p:cNvPr id="17413" name="Slide Number Placeholder 5">
            <a:extLst>
              <a:ext uri="{FF2B5EF4-FFF2-40B4-BE49-F238E27FC236}">
                <a16:creationId xmlns:a16="http://schemas.microsoft.com/office/drawing/2014/main" id="{FF2446F3-2B58-4C19-B7CC-9A984A394AE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xfrm>
            <a:off x="3995738" y="4267200"/>
            <a:ext cx="5148262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Assessing changes in the middle atmosphere using stratospheric observations, chemistry transport models and data assimilation</a:t>
            </a:r>
            <a:endParaRPr lang="nl-NL" altLang="en-US" sz="20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en-US" sz="1600" dirty="0">
                <a:solidFill>
                  <a:srgbClr val="254F77"/>
                </a:solidFill>
              </a:rPr>
              <a:t>Sarah Vervalcke</a:t>
            </a:r>
            <a:endParaRPr lang="en-US" altLang="en-US" sz="1600" dirty="0">
              <a:solidFill>
                <a:srgbClr val="254F77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389A54-BBB7-1E60-B911-42EA17996F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516C1-B4A3-6FC9-93BF-8A52A2B0D7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3200" dirty="0"/>
              <a:t>SF</a:t>
            </a:r>
            <a:r>
              <a:rPr lang="en-US" sz="3200" baseline="-25000" dirty="0"/>
              <a:t>6</a:t>
            </a:r>
            <a:r>
              <a:rPr lang="en-US" sz="3200" dirty="0"/>
              <a:t> profiles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7B9F72-16F0-A28C-7EC3-0332C4EA79F8}"/>
              </a:ext>
            </a:extLst>
          </p:cNvPr>
          <p:cNvGrpSpPr>
            <a:grpSpLocks noChangeAspect="1"/>
          </p:cNvGrpSpPr>
          <p:nvPr/>
        </p:nvGrpSpPr>
        <p:grpSpPr>
          <a:xfrm>
            <a:off x="38819" y="3835691"/>
            <a:ext cx="9164639" cy="2401621"/>
            <a:chOff x="0" y="2710411"/>
            <a:chExt cx="12363910" cy="3240000"/>
          </a:xfrm>
        </p:grpSpPr>
        <p:pic>
          <p:nvPicPr>
            <p:cNvPr id="5" name="Picture 4" descr="A picture containing text, diagram, line, plot&#10;&#10;Description automatically generated">
              <a:extLst>
                <a:ext uri="{FF2B5EF4-FFF2-40B4-BE49-F238E27FC236}">
                  <a16:creationId xmlns:a16="http://schemas.microsoft.com/office/drawing/2014/main" id="{BB33A5A0-205A-6FD0-07DD-0E2392120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10411"/>
              <a:ext cx="4320000" cy="3240000"/>
            </a:xfrm>
            <a:prstGeom prst="rect">
              <a:avLst/>
            </a:prstGeom>
          </p:spPr>
        </p:pic>
        <p:pic>
          <p:nvPicPr>
            <p:cNvPr id="6" name="Picture 5" descr="A picture containing text, diagram, line, plot&#10;&#10;Description automatically generated">
              <a:extLst>
                <a:ext uri="{FF2B5EF4-FFF2-40B4-BE49-F238E27FC236}">
                  <a16:creationId xmlns:a16="http://schemas.microsoft.com/office/drawing/2014/main" id="{3210F487-8C54-EED0-D95F-7B4C0512B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241" y="2710411"/>
              <a:ext cx="4355686" cy="3240000"/>
            </a:xfrm>
            <a:prstGeom prst="rect">
              <a:avLst/>
            </a:prstGeom>
          </p:spPr>
        </p:pic>
        <p:pic>
          <p:nvPicPr>
            <p:cNvPr id="7" name="Picture 6" descr="A picture containing text, diagram, line, plot&#10;&#10;Description automatically generated">
              <a:extLst>
                <a:ext uri="{FF2B5EF4-FFF2-40B4-BE49-F238E27FC236}">
                  <a16:creationId xmlns:a16="http://schemas.microsoft.com/office/drawing/2014/main" id="{8F5E4C7E-2839-BF76-3DB5-B85AEA69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128" y="2712075"/>
              <a:ext cx="4317782" cy="3238336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480B8B-E598-0FF9-640B-AC9179A64338}"/>
              </a:ext>
            </a:extLst>
          </p:cNvPr>
          <p:cNvSpPr txBox="1">
            <a:spLocks/>
          </p:cNvSpPr>
          <p:nvPr/>
        </p:nvSpPr>
        <p:spPr bwMode="auto">
          <a:xfrm>
            <a:off x="467544" y="2037021"/>
            <a:ext cx="105156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Comparing with satellite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observations: MIPAS</a:t>
            </a:r>
          </a:p>
          <a:p>
            <a:r>
              <a:rPr lang="en-US" sz="2400" dirty="0">
                <a:solidFill>
                  <a:schemeClr val="tx2"/>
                </a:solidFill>
              </a:rPr>
              <a:t>Interpolate the model</a:t>
            </a:r>
          </a:p>
          <a:p>
            <a:r>
              <a:rPr lang="en-US" sz="2400" dirty="0">
                <a:solidFill>
                  <a:schemeClr val="tx2"/>
                </a:solidFill>
              </a:rPr>
              <a:t>Over estimation of SF6 in the middle atmosphere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FC5902-4F00-035F-E99F-C079077A6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4344" y="1222763"/>
            <a:ext cx="3420144" cy="17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9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88640"/>
            <a:ext cx="6408738" cy="696913"/>
          </a:xfrm>
        </p:spPr>
        <p:txBody>
          <a:bodyPr/>
          <a:lstStyle/>
          <a:p>
            <a:r>
              <a:rPr lang="en-US" sz="3200" dirty="0"/>
              <a:t>Model output and the effect of </a:t>
            </a:r>
            <a:br>
              <a:rPr lang="en-US" sz="3200" dirty="0"/>
            </a:br>
            <a:r>
              <a:rPr lang="en-US" sz="3200" dirty="0"/>
              <a:t>sampling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D5270F-99F7-9E3D-CE1D-ED32719D5EF2}"/>
              </a:ext>
            </a:extLst>
          </p:cNvPr>
          <p:cNvGrpSpPr>
            <a:grpSpLocks noChangeAspect="1"/>
          </p:cNvGrpSpPr>
          <p:nvPr/>
        </p:nvGrpSpPr>
        <p:grpSpPr>
          <a:xfrm>
            <a:off x="101153" y="1936478"/>
            <a:ext cx="9049197" cy="2442808"/>
            <a:chOff x="279400" y="3668073"/>
            <a:chExt cx="11816844" cy="3189927"/>
          </a:xfrm>
        </p:grpSpPr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4DD242D7-F59D-20AA-835E-ADAE363A3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64"/>
            <a:stretch/>
          </p:blipFill>
          <p:spPr>
            <a:xfrm>
              <a:off x="4104628" y="3668073"/>
              <a:ext cx="3557264" cy="3189927"/>
            </a:xfrm>
            <a:prstGeom prst="rect">
              <a:avLst/>
            </a:prstGeom>
          </p:spPr>
        </p:pic>
        <p:pic>
          <p:nvPicPr>
            <p:cNvPr id="6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93475DDD-86B9-B1D8-9061-7CF67E6DF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856" y="3668073"/>
              <a:ext cx="4166388" cy="3124791"/>
            </a:xfrm>
            <a:prstGeom prst="rect">
              <a:avLst/>
            </a:prstGeom>
          </p:spPr>
        </p:pic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384907C8-B8A4-1359-CA5F-DEB02B764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63"/>
            <a:stretch/>
          </p:blipFill>
          <p:spPr>
            <a:xfrm>
              <a:off x="279400" y="3668073"/>
              <a:ext cx="3557264" cy="3189927"/>
            </a:xfrm>
            <a:prstGeom prst="rect">
              <a:avLst/>
            </a:prstGeom>
          </p:spPr>
        </p:pic>
      </p:grpSp>
      <p:pic>
        <p:nvPicPr>
          <p:cNvPr id="18" name="Picture 17" descr="A picture containing text, screenshot, graphics&#10;&#10;Description automatically generated">
            <a:extLst>
              <a:ext uri="{FF2B5EF4-FFF2-40B4-BE49-F238E27FC236}">
                <a16:creationId xmlns:a16="http://schemas.microsoft.com/office/drawing/2014/main" id="{CD188FE5-6997-1DEA-1321-53A08B4A34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0"/>
          <a:stretch/>
        </p:blipFill>
        <p:spPr>
          <a:xfrm>
            <a:off x="67218" y="4299192"/>
            <a:ext cx="2758045" cy="2460484"/>
          </a:xfrm>
          <a:prstGeom prst="rect">
            <a:avLst/>
          </a:prstGeom>
        </p:spPr>
      </p:pic>
      <p:pic>
        <p:nvPicPr>
          <p:cNvPr id="20" name="Picture 19" descr="A picture containing text, screenshot, graphics, diagram&#10;&#10;Description automatically generated">
            <a:extLst>
              <a:ext uri="{FF2B5EF4-FFF2-40B4-BE49-F238E27FC236}">
                <a16:creationId xmlns:a16="http://schemas.microsoft.com/office/drawing/2014/main" id="{4E1703FC-4971-BB9C-ADA8-18375032FF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66" y="4299192"/>
            <a:ext cx="3280645" cy="24604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B9BD9D-7185-8C01-82DE-F4EA29AD7D80}"/>
              </a:ext>
            </a:extLst>
          </p:cNvPr>
          <p:cNvSpPr txBox="1"/>
          <p:nvPr/>
        </p:nvSpPr>
        <p:spPr>
          <a:xfrm>
            <a:off x="6490381" y="4970832"/>
            <a:ext cx="249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of JJA in 2011</a:t>
            </a:r>
          </a:p>
          <a:p>
            <a:r>
              <a:rPr lang="en-US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Top: ERA5</a:t>
            </a:r>
          </a:p>
          <a:p>
            <a:r>
              <a:rPr lang="en-US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Bottom: MERRA2</a:t>
            </a:r>
            <a:endParaRPr lang="en-BE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3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3200" dirty="0"/>
              <a:t>First results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7F0C58-5EBD-B44C-449F-DAFF350DC571}"/>
              </a:ext>
            </a:extLst>
          </p:cNvPr>
          <p:cNvSpPr txBox="1">
            <a:spLocks/>
          </p:cNvSpPr>
          <p:nvPr/>
        </p:nvSpPr>
        <p:spPr>
          <a:xfrm>
            <a:off x="395536" y="2057400"/>
            <a:ext cx="37546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Meetings with CAIRT about </a:t>
            </a:r>
            <a:r>
              <a:rPr lang="en-US" sz="2400" dirty="0" err="1">
                <a:solidFill>
                  <a:schemeClr val="tx2"/>
                </a:solidFill>
              </a:rPr>
              <a:t>AoA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Communication with G. Stiller about </a:t>
            </a:r>
            <a:r>
              <a:rPr lang="en-US" sz="2400" dirty="0" err="1">
                <a:solidFill>
                  <a:schemeClr val="tx2"/>
                </a:solidFill>
              </a:rPr>
              <a:t>AoA</a:t>
            </a:r>
            <a:r>
              <a:rPr lang="en-US" sz="2400" dirty="0">
                <a:solidFill>
                  <a:schemeClr val="tx2"/>
                </a:solidFill>
              </a:rPr>
              <a:t> correction method</a:t>
            </a:r>
          </a:p>
          <a:p>
            <a:r>
              <a:rPr lang="en-US" sz="2400" dirty="0">
                <a:solidFill>
                  <a:schemeClr val="tx2"/>
                </a:solidFill>
              </a:rPr>
              <a:t>Online discussion with T. </a:t>
            </a:r>
            <a:r>
              <a:rPr lang="en-US" sz="2400" dirty="0" err="1">
                <a:solidFill>
                  <a:schemeClr val="tx2"/>
                </a:solidFill>
              </a:rPr>
              <a:t>Reddmann</a:t>
            </a:r>
            <a:r>
              <a:rPr lang="en-US" sz="2400" dirty="0">
                <a:solidFill>
                  <a:schemeClr val="tx2"/>
                </a:solidFill>
              </a:rPr>
              <a:t> and R. </a:t>
            </a:r>
            <a:r>
              <a:rPr lang="en-US" sz="2400" dirty="0" err="1">
                <a:solidFill>
                  <a:schemeClr val="tx2"/>
                </a:solidFill>
              </a:rPr>
              <a:t>Eichinger</a:t>
            </a:r>
            <a:r>
              <a:rPr lang="en-US" sz="2400" dirty="0">
                <a:solidFill>
                  <a:schemeClr val="tx2"/>
                </a:solidFill>
              </a:rPr>
              <a:t> about BASCOE model results</a:t>
            </a:r>
          </a:p>
          <a:p>
            <a:r>
              <a:rPr lang="en-US" sz="2400" dirty="0">
                <a:solidFill>
                  <a:schemeClr val="tx2"/>
                </a:solidFill>
              </a:rPr>
              <a:t>Poster at EGU23 conference in Vienna and the Limb workshop 2023 in Brussels</a:t>
            </a:r>
            <a:endParaRPr lang="en-BE" sz="2400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422FAD-625F-C313-D7F4-36461B100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209" y="2119850"/>
            <a:ext cx="5072260" cy="358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511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3200" dirty="0"/>
              <a:t>What’s next?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3D5C5-A161-B8FC-4B02-2D9D3DB3E616}"/>
              </a:ext>
            </a:extLst>
          </p:cNvPr>
          <p:cNvSpPr txBox="1">
            <a:spLocks/>
          </p:cNvSpPr>
          <p:nvPr/>
        </p:nvSpPr>
        <p:spPr bwMode="auto">
          <a:xfrm>
            <a:off x="395536" y="2122598"/>
            <a:ext cx="835317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Calculating the lifetime of SF</a:t>
            </a:r>
            <a:r>
              <a:rPr lang="en-US" sz="2400" baseline="-25000" dirty="0">
                <a:solidFill>
                  <a:schemeClr val="tx2"/>
                </a:solidFill>
              </a:rPr>
              <a:t>6 </a:t>
            </a:r>
          </a:p>
          <a:p>
            <a:r>
              <a:rPr lang="en-US" sz="2400" dirty="0">
                <a:solidFill>
                  <a:schemeClr val="tx2"/>
                </a:solidFill>
              </a:rPr>
              <a:t>Quantifying the sampling bias. Calculating trends.</a:t>
            </a:r>
          </a:p>
          <a:p>
            <a:r>
              <a:rPr lang="en-US" sz="2400" dirty="0">
                <a:solidFill>
                  <a:schemeClr val="tx2"/>
                </a:solidFill>
              </a:rPr>
              <a:t>Comparing to other observations, e.g. in-situ data.</a:t>
            </a:r>
          </a:p>
          <a:p>
            <a:r>
              <a:rPr lang="en-US" sz="2400" dirty="0">
                <a:solidFill>
                  <a:schemeClr val="tx2"/>
                </a:solidFill>
              </a:rPr>
              <a:t>Understanding the differences between the reanalysis data sets.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Study of water </a:t>
            </a:r>
            <a:r>
              <a:rPr lang="en-US" sz="2400" dirty="0" err="1">
                <a:solidFill>
                  <a:schemeClr val="tx2"/>
                </a:solidFill>
              </a:rPr>
              <a:t>vapour</a:t>
            </a:r>
            <a:r>
              <a:rPr lang="en-US" sz="2400" dirty="0">
                <a:solidFill>
                  <a:schemeClr val="tx2"/>
                </a:solidFill>
              </a:rPr>
              <a:t> signal after </a:t>
            </a:r>
            <a:r>
              <a:rPr lang="en-US" sz="2400" dirty="0" err="1">
                <a:solidFill>
                  <a:schemeClr val="tx2"/>
                </a:solidFill>
              </a:rPr>
              <a:t>Hunga</a:t>
            </a:r>
            <a:r>
              <a:rPr lang="en-US" sz="2400" dirty="0">
                <a:solidFill>
                  <a:schemeClr val="tx2"/>
                </a:solidFill>
              </a:rPr>
              <a:t> Tonga eruption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Running the model at different resolutions</a:t>
            </a:r>
          </a:p>
          <a:p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9538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276C68D7-37A5-4783-8EB8-A0F1B31B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6" r="25078" b="21704"/>
          <a:stretch>
            <a:fillRect/>
          </a:stretch>
        </p:blipFill>
        <p:spPr bwMode="auto">
          <a:xfrm>
            <a:off x="0" y="0"/>
            <a:ext cx="9144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D3F7FEF2-D30D-460E-A034-085BE3484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344613"/>
            <a:ext cx="4059237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91A30-5DF5-4F92-95B3-92CEF0C04B0A}"/>
              </a:ext>
            </a:extLst>
          </p:cNvPr>
          <p:cNvSpPr txBox="1"/>
          <p:nvPr/>
        </p:nvSpPr>
        <p:spPr>
          <a:xfrm>
            <a:off x="3262317" y="2767013"/>
            <a:ext cx="277652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 </a:t>
            </a:r>
            <a:b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4000" cap="small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nl-BE" sz="4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A832463E-2C29-4FF8-1295-43D250636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728" y="5649685"/>
            <a:ext cx="51657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>
                <a:solidFill>
                  <a:schemeClr val="tx2"/>
                </a:solidFill>
                <a:ea typeface="Open Sans" panose="020B0606030504020204" pitchFamily="34" charset="0"/>
              </a:rPr>
              <a:t>sarah.vervalcke@student.uliège.be</a:t>
            </a:r>
            <a:br>
              <a:rPr lang="en-US" altLang="nl-BE" sz="2800" dirty="0">
                <a:solidFill>
                  <a:schemeClr val="tx2"/>
                </a:solidFill>
                <a:ea typeface="Open Sans" panose="020B0606030504020204" pitchFamily="34" charset="0"/>
              </a:rPr>
            </a:br>
            <a:endParaRPr lang="en-US" altLang="nl-BE" sz="1000" dirty="0">
              <a:solidFill>
                <a:schemeClr val="tx2"/>
              </a:solidFill>
              <a:ea typeface="Open Sans" panose="020B0606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2000" b="1" dirty="0">
                <a:solidFill>
                  <a:schemeClr val="tx2"/>
                </a:solidFill>
                <a:ea typeface="Open Sans" panose="020B0606030504020204" pitchFamily="34" charset="0"/>
              </a:rPr>
              <a:t>sarah.vervalcke@aeronomie.be</a:t>
            </a:r>
            <a:endParaRPr lang="en-US" altLang="en-US" sz="2000" b="1" dirty="0">
              <a:ea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A4F8BC4C-9F69-3CD5-4138-17161DA67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37" y="4184564"/>
            <a:ext cx="3605963" cy="2704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8DC161-04FE-4675-A563-DAEEA9E9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</a:t>
            </a:r>
            <a:r>
              <a:rPr lang="en-US" dirty="0" err="1"/>
              <a:t>AoA</a:t>
            </a:r>
            <a:r>
              <a:rPr lang="en-US" dirty="0"/>
              <a:t> correction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E0949-1A53-8C95-B6ED-994EEEA88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Iterative procedure using a convolution of the age spectrum and the tropospheric reference</a:t>
            </a:r>
            <a:endParaRPr lang="en-BE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BD410-E782-2411-0074-3FFD9ABAB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348880"/>
            <a:ext cx="5414883" cy="866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A711D-7B20-4CE4-B505-8AC319AE0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45742"/>
            <a:ext cx="5080837" cy="1043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7C42A0-32CB-5C1B-EB4C-635DC7CC45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40" b="16471"/>
          <a:stretch/>
        </p:blipFill>
        <p:spPr>
          <a:xfrm>
            <a:off x="405564" y="4535156"/>
            <a:ext cx="3758699" cy="4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4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4816-C86E-8B7E-289A-DC4B0751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</a:t>
            </a:r>
            <a:r>
              <a:rPr lang="en-US" dirty="0" err="1"/>
              <a:t>AoA</a:t>
            </a:r>
            <a:r>
              <a:rPr lang="en-US" dirty="0"/>
              <a:t> </a:t>
            </a:r>
            <a:r>
              <a:rPr lang="en-US" dirty="0" err="1"/>
              <a:t>lat</a:t>
            </a:r>
            <a:r>
              <a:rPr lang="en-US" dirty="0"/>
              <a:t>-lev plots</a:t>
            </a:r>
            <a:endParaRPr lang="en-BE" dirty="0"/>
          </a:p>
        </p:txBody>
      </p:sp>
      <p:pic>
        <p:nvPicPr>
          <p:cNvPr id="5" name="Content Placeholder 4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7483BCC5-332F-9D76-BC51-222145050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0011" y="1289904"/>
            <a:ext cx="3283200" cy="24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text, screenshot, map, graphics&#10;&#10;Description automatically generated">
            <a:extLst>
              <a:ext uri="{FF2B5EF4-FFF2-40B4-BE49-F238E27FC236}">
                <a16:creationId xmlns:a16="http://schemas.microsoft.com/office/drawing/2014/main" id="{ABFAF23C-7210-4D7C-2326-B520B6A46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6"/>
          <a:stretch/>
        </p:blipFill>
        <p:spPr>
          <a:xfrm>
            <a:off x="176845" y="3852205"/>
            <a:ext cx="2698590" cy="2462400"/>
          </a:xfrm>
          <a:prstGeom prst="rect">
            <a:avLst/>
          </a:prstGeom>
        </p:spPr>
      </p:pic>
      <p:pic>
        <p:nvPicPr>
          <p:cNvPr id="7" name="Picture 6" descr="A picture containing tex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50886268-16AA-BE7A-E643-4D12F19EC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33" y="3872753"/>
            <a:ext cx="3283200" cy="2462400"/>
          </a:xfrm>
          <a:prstGeom prst="rect">
            <a:avLst/>
          </a:prstGeom>
        </p:spPr>
      </p:pic>
      <p:pic>
        <p:nvPicPr>
          <p:cNvPr id="8" name="Picture 7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58E07B87-CAEB-9008-2A24-D91CB3B2C6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4"/>
          <a:stretch/>
        </p:blipFill>
        <p:spPr>
          <a:xfrm>
            <a:off x="120789" y="1289904"/>
            <a:ext cx="2688822" cy="2462400"/>
          </a:xfrm>
          <a:prstGeom prst="rect">
            <a:avLst/>
          </a:prstGeom>
        </p:spPr>
      </p:pic>
      <p:pic>
        <p:nvPicPr>
          <p:cNvPr id="9" name="Picture 8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59B97F27-8C0A-DCD3-9DF1-F7AA24D312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4"/>
          <a:stretch/>
        </p:blipFill>
        <p:spPr>
          <a:xfrm>
            <a:off x="2930400" y="1289904"/>
            <a:ext cx="2688822" cy="246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37D68D-80F9-F4F6-4256-A7728B0AE8EC}"/>
              </a:ext>
            </a:extLst>
          </p:cNvPr>
          <p:cNvSpPr txBox="1"/>
          <p:nvPr/>
        </p:nvSpPr>
        <p:spPr>
          <a:xfrm>
            <a:off x="6244732" y="4477568"/>
            <a:ext cx="249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of JJA in 2011</a:t>
            </a:r>
          </a:p>
          <a:p>
            <a:r>
              <a:rPr lang="en-US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Top: ERA5</a:t>
            </a:r>
          </a:p>
          <a:p>
            <a:r>
              <a:rPr lang="en-US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Bottom: MERRA2</a:t>
            </a:r>
            <a:endParaRPr lang="en-BE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8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413A312A-A0D8-4B25-BF11-C1444371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438" y="512763"/>
            <a:ext cx="6264275" cy="755650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Content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3668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84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-31750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6" name="Group 5">
            <a:extLst>
              <a:ext uri="{FF2B5EF4-FFF2-40B4-BE49-F238E27FC236}">
                <a16:creationId xmlns:a16="http://schemas.microsoft.com/office/drawing/2014/main" id="{3D086CD2-2422-40D1-8787-1C97AE6519CB}"/>
              </a:ext>
            </a:extLst>
          </p:cNvPr>
          <p:cNvGrpSpPr>
            <a:grpSpLocks/>
          </p:cNvGrpSpPr>
          <p:nvPr/>
        </p:nvGrpSpPr>
        <p:grpSpPr bwMode="auto">
          <a:xfrm>
            <a:off x="631744" y="1853818"/>
            <a:ext cx="1611394" cy="1481138"/>
            <a:chOff x="96371411" y="101146472"/>
            <a:chExt cx="7437100" cy="6881649"/>
          </a:xfrm>
        </p:grpSpPr>
        <p:pic>
          <p:nvPicPr>
            <p:cNvPr id="93190" name="Picture 6">
              <a:extLst>
                <a:ext uri="{FF2B5EF4-FFF2-40B4-BE49-F238E27FC236}">
                  <a16:creationId xmlns:a16="http://schemas.microsoft.com/office/drawing/2014/main" id="{9BC05F4D-C50D-4F4E-8310-557E2EBACE8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7" r="15767"/>
            <a:stretch/>
          </p:blipFill>
          <p:spPr bwMode="auto">
            <a:xfrm>
              <a:off x="96371411" y="101146472"/>
              <a:ext cx="6835271" cy="6881649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A0AA3C8A-8B19-40BF-819A-FC8B62F68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8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pic>
        <p:nvPicPr>
          <p:cNvPr id="93193" name="Picture 9">
            <a:extLst>
              <a:ext uri="{FF2B5EF4-FFF2-40B4-BE49-F238E27FC236}">
                <a16:creationId xmlns:a16="http://schemas.microsoft.com/office/drawing/2014/main" id="{DD54CF87-DA35-4CA7-BCD1-886A160C6C1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r="14803"/>
          <a:stretch/>
        </p:blipFill>
        <p:spPr bwMode="auto">
          <a:xfrm>
            <a:off x="631743" y="3533775"/>
            <a:ext cx="1480275" cy="1479550"/>
          </a:xfrm>
          <a:prstGeom prst="ellipse">
            <a:avLst/>
          </a:prstGeom>
          <a:noFill/>
          <a:ln w="19050" algn="ctr">
            <a:solidFill>
              <a:srgbClr val="DD7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92" name="Picture 10">
            <a:extLst>
              <a:ext uri="{FF2B5EF4-FFF2-40B4-BE49-F238E27FC236}">
                <a16:creationId xmlns:a16="http://schemas.microsoft.com/office/drawing/2014/main" id="{5A5B2F76-6C40-409D-88D5-439E770A6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22" y="4180183"/>
            <a:ext cx="240826" cy="22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1905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8" name="Group 14">
            <a:extLst>
              <a:ext uri="{FF2B5EF4-FFF2-40B4-BE49-F238E27FC236}">
                <a16:creationId xmlns:a16="http://schemas.microsoft.com/office/drawing/2014/main" id="{3C0DB011-214C-4324-8BC5-CC7BEB4E3881}"/>
              </a:ext>
            </a:extLst>
          </p:cNvPr>
          <p:cNvGrpSpPr>
            <a:grpSpLocks/>
          </p:cNvGrpSpPr>
          <p:nvPr/>
        </p:nvGrpSpPr>
        <p:grpSpPr bwMode="auto">
          <a:xfrm>
            <a:off x="631741" y="5202085"/>
            <a:ext cx="1639402" cy="1481138"/>
            <a:chOff x="97270475" y="101735436"/>
            <a:chExt cx="6750036" cy="6881647"/>
          </a:xfrm>
        </p:grpSpPr>
        <p:pic>
          <p:nvPicPr>
            <p:cNvPr id="93199" name="Picture 15">
              <a:extLst>
                <a:ext uri="{FF2B5EF4-FFF2-40B4-BE49-F238E27FC236}">
                  <a16:creationId xmlns:a16="http://schemas.microsoft.com/office/drawing/2014/main" id="{E636E06F-E90B-40EB-B52B-FC470A2620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 bwMode="auto">
            <a:xfrm>
              <a:off x="97270475" y="101735436"/>
              <a:ext cx="6094607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0" name="Picture 16">
              <a:extLst>
                <a:ext uri="{FF2B5EF4-FFF2-40B4-BE49-F238E27FC236}">
                  <a16:creationId xmlns:a16="http://schemas.microsoft.com/office/drawing/2014/main" id="{983CFE0A-B9C0-4845-B7EC-0D7399DB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1" y="275870"/>
            <a:ext cx="1480216" cy="1479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438" y="2120463"/>
            <a:ext cx="4392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Circulation in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Age of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Trace gases and SF</a:t>
            </a:r>
            <a:r>
              <a:rPr lang="en-US" sz="2400" baseline="-25000" dirty="0">
                <a:solidFill>
                  <a:schemeClr val="tx2"/>
                </a:solidFill>
              </a:rPr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The BASCOE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First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What’s next?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1A4D477-09A2-DA8F-4DB6-69EED8B7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6277346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D9812C8-A598-7BAB-5324-60E67BF4AE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8FC0B75-66D2-BE19-105C-1CE5AA4E4A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088C742-16F2-EC96-2700-C544EF3DD1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3850C3-AE9A-B1E4-D916-963BEC279DA2}"/>
              </a:ext>
            </a:extLst>
          </p:cNvPr>
          <p:cNvSpPr txBox="1">
            <a:spLocks/>
          </p:cNvSpPr>
          <p:nvPr/>
        </p:nvSpPr>
        <p:spPr>
          <a:xfrm>
            <a:off x="5387581" y="332469"/>
            <a:ext cx="3763764" cy="6971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sz="2800" dirty="0"/>
              <a:t>Atmospheric science</a:t>
            </a:r>
            <a:endParaRPr lang="en-BE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37DA33-58EB-936B-4AD2-CF1AFFECBFC6}"/>
              </a:ext>
            </a:extLst>
          </p:cNvPr>
          <p:cNvSpPr txBox="1">
            <a:spLocks/>
          </p:cNvSpPr>
          <p:nvPr/>
        </p:nvSpPr>
        <p:spPr>
          <a:xfrm>
            <a:off x="5022921" y="1556792"/>
            <a:ext cx="4128424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Troposphere: air quality, weather, greenhouse gas emissions, surface interactions… </a:t>
            </a:r>
          </a:p>
          <a:p>
            <a:r>
              <a:rPr lang="en-US" sz="2400" dirty="0">
                <a:solidFill>
                  <a:schemeClr val="tx2"/>
                </a:solidFill>
              </a:rPr>
              <a:t>Stratosphere: Important circulations. Not a lot of measurements.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The “</a:t>
            </a:r>
            <a:r>
              <a:rPr lang="en-US" sz="2400" dirty="0" err="1">
                <a:solidFill>
                  <a:schemeClr val="tx2"/>
                </a:solidFill>
              </a:rPr>
              <a:t>ignorosphere</a:t>
            </a:r>
            <a:r>
              <a:rPr lang="en-US" sz="2400" dirty="0">
                <a:solidFill>
                  <a:schemeClr val="tx2"/>
                </a:solidFill>
              </a:rPr>
              <a:t>”</a:t>
            </a:r>
          </a:p>
          <a:p>
            <a:r>
              <a:rPr lang="en-US" sz="2400" dirty="0">
                <a:solidFill>
                  <a:schemeClr val="tx2"/>
                </a:solidFill>
              </a:rPr>
              <a:t>Mesosphere: deep branch of the Brewer-Dobson circulation</a:t>
            </a:r>
            <a:endParaRPr lang="en-BE" sz="24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769EC-B23F-EA66-7145-EC918C05C18F}"/>
              </a:ext>
            </a:extLst>
          </p:cNvPr>
          <p:cNvSpPr txBox="1"/>
          <p:nvPr/>
        </p:nvSpPr>
        <p:spPr>
          <a:xfrm>
            <a:off x="3663380" y="6488668"/>
            <a:ext cx="16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Figure from ESA</a:t>
            </a:r>
            <a:endParaRPr lang="en-BE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68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2800" dirty="0"/>
              <a:t>Circulation in the atmosphere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111FE-1A69-7687-0047-3F62B5FEA9AF}"/>
              </a:ext>
            </a:extLst>
          </p:cNvPr>
          <p:cNvSpPr txBox="1">
            <a:spLocks/>
          </p:cNvSpPr>
          <p:nvPr/>
        </p:nvSpPr>
        <p:spPr>
          <a:xfrm>
            <a:off x="323528" y="1953628"/>
            <a:ext cx="4032448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Brewer-Dobson circulation (BDC)</a:t>
            </a:r>
          </a:p>
          <a:p>
            <a:r>
              <a:rPr lang="en-US" sz="2400" dirty="0">
                <a:solidFill>
                  <a:schemeClr val="tx2"/>
                </a:solidFill>
              </a:rPr>
              <a:t>Upwelling of air in the tropics, downwelling at the Poles</a:t>
            </a:r>
          </a:p>
          <a:p>
            <a:r>
              <a:rPr lang="en-US" sz="2400" dirty="0">
                <a:solidFill>
                  <a:schemeClr val="tx2"/>
                </a:solidFill>
              </a:rPr>
              <a:t>Deep branch + shallow branch</a:t>
            </a:r>
          </a:p>
          <a:p>
            <a:r>
              <a:rPr lang="en-US" sz="2400" dirty="0">
                <a:solidFill>
                  <a:schemeClr val="tx2"/>
                </a:solidFill>
              </a:rPr>
              <a:t>Climate models predict: </a:t>
            </a:r>
            <a:r>
              <a:rPr lang="en-US" sz="2400" b="1" dirty="0">
                <a:solidFill>
                  <a:schemeClr val="tx2"/>
                </a:solidFill>
              </a:rPr>
              <a:t>BDC speeds up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=&gt; How to quantify?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87EA373-6EBC-AD57-BE27-9CD6AAC81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87" y="1380686"/>
            <a:ext cx="5042413" cy="46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5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2800" dirty="0"/>
              <a:t>Age of air (</a:t>
            </a:r>
            <a:r>
              <a:rPr lang="en-US" sz="2800" dirty="0" err="1"/>
              <a:t>AoA</a:t>
            </a:r>
            <a:r>
              <a:rPr lang="en-US" sz="2800" dirty="0"/>
              <a:t>)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D42773-EBBC-AB62-D6E4-EF585770EFA7}"/>
              </a:ext>
            </a:extLst>
          </p:cNvPr>
          <p:cNvSpPr txBox="1">
            <a:spLocks/>
          </p:cNvSpPr>
          <p:nvPr/>
        </p:nvSpPr>
        <p:spPr bwMode="auto">
          <a:xfrm>
            <a:off x="215752" y="1937340"/>
            <a:ext cx="532859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A measure for transit time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across the tropopause</a:t>
            </a:r>
          </a:p>
          <a:p>
            <a:r>
              <a:rPr lang="en-US" sz="2400" dirty="0">
                <a:solidFill>
                  <a:schemeClr val="tx2"/>
                </a:solidFill>
              </a:rPr>
              <a:t>Computed from trace-gas measurements</a:t>
            </a:r>
          </a:p>
          <a:p>
            <a:r>
              <a:rPr lang="en-US" sz="2400" dirty="0">
                <a:solidFill>
                  <a:schemeClr val="tx2"/>
                </a:solidFill>
              </a:rPr>
              <a:t>Can be computed from models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2"/>
                </a:solidFill>
              </a:rPr>
              <a:t>Concept: </a:t>
            </a:r>
            <a:r>
              <a:rPr lang="en-US" sz="2400" dirty="0">
                <a:solidFill>
                  <a:schemeClr val="tx2"/>
                </a:solidFill>
              </a:rPr>
              <a:t>air parcels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 Lots of air molecules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BE" sz="2400" b="1" dirty="0">
                <a:solidFill>
                  <a:schemeClr val="tx2"/>
                </a:solidFill>
              </a:rPr>
              <a:t>±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Uniform properties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Mix of ages! =&gt; age spectrum</a:t>
            </a:r>
          </a:p>
          <a:p>
            <a:pPr>
              <a:buFont typeface="Wingdings" panose="05000000000000000000" pitchFamily="2" charset="2"/>
              <a:buChar char="Ø"/>
            </a:pPr>
            <a:endParaRPr lang="en-BE" dirty="0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32E5BCF9-A8FD-EB74-9551-591CF1A39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09" y="1068924"/>
            <a:ext cx="3987441" cy="4827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564BE-4A0F-F6AD-1810-7F4EEF6651C1}"/>
              </a:ext>
            </a:extLst>
          </p:cNvPr>
          <p:cNvSpPr txBox="1"/>
          <p:nvPr/>
        </p:nvSpPr>
        <p:spPr>
          <a:xfrm>
            <a:off x="5792502" y="6012418"/>
            <a:ext cx="33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Waugh &amp; Hall. 2002 review paper</a:t>
            </a:r>
            <a:endParaRPr lang="en-BE" i="1" dirty="0"/>
          </a:p>
        </p:txBody>
      </p:sp>
    </p:spTree>
    <p:extLst>
      <p:ext uri="{BB962C8B-B14F-4D97-AF65-F5344CB8AC3E}">
        <p14:creationId xmlns:p14="http://schemas.microsoft.com/office/powerpoint/2010/main" val="197201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3200" dirty="0"/>
              <a:t>Age of air trends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6A594B-8D72-C9F4-C238-A5F81A372E48}"/>
              </a:ext>
            </a:extLst>
          </p:cNvPr>
          <p:cNvSpPr txBox="1">
            <a:spLocks/>
          </p:cNvSpPr>
          <p:nvPr/>
        </p:nvSpPr>
        <p:spPr>
          <a:xfrm>
            <a:off x="755576" y="1974156"/>
            <a:ext cx="7478216" cy="130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tx2"/>
                </a:solidFill>
              </a:rPr>
              <a:t>AoA</a:t>
            </a:r>
            <a:r>
              <a:rPr lang="en-US" sz="2400" dirty="0">
                <a:solidFill>
                  <a:schemeClr val="tx2"/>
                </a:solidFill>
              </a:rPr>
              <a:t> predicted to decrease</a:t>
            </a:r>
          </a:p>
          <a:p>
            <a:r>
              <a:rPr lang="en-US" sz="2400" dirty="0">
                <a:solidFill>
                  <a:schemeClr val="tx2"/>
                </a:solidFill>
              </a:rPr>
              <a:t>No agreement between model simulations!</a:t>
            </a:r>
          </a:p>
          <a:p>
            <a:r>
              <a:rPr lang="en-US" sz="2400" dirty="0">
                <a:solidFill>
                  <a:schemeClr val="tx2"/>
                </a:solidFill>
              </a:rPr>
              <a:t>Trends in </a:t>
            </a:r>
            <a:r>
              <a:rPr lang="en-US" sz="2400" dirty="0" err="1">
                <a:solidFill>
                  <a:schemeClr val="tx2"/>
                </a:solidFill>
              </a:rPr>
              <a:t>AoA</a:t>
            </a:r>
            <a:r>
              <a:rPr lang="en-US" sz="2400" dirty="0">
                <a:solidFill>
                  <a:schemeClr val="tx2"/>
                </a:solidFill>
              </a:rPr>
              <a:t> might not mean trends in the BDC…</a:t>
            </a:r>
            <a:endParaRPr lang="en-BE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56590-B7BB-F50D-593B-1667EE57A7AE}"/>
              </a:ext>
            </a:extLst>
          </p:cNvPr>
          <p:cNvSpPr txBox="1"/>
          <p:nvPr/>
        </p:nvSpPr>
        <p:spPr>
          <a:xfrm>
            <a:off x="7033003" y="4322323"/>
            <a:ext cx="2123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Left: Li et al.(2012). Right: </a:t>
            </a:r>
            <a:r>
              <a:rPr lang="en-US" dirty="0" err="1">
                <a:solidFill>
                  <a:schemeClr val="tx2"/>
                </a:solidFill>
              </a:rPr>
              <a:t>Chabrillat</a:t>
            </a:r>
            <a:r>
              <a:rPr lang="en-US" dirty="0">
                <a:solidFill>
                  <a:schemeClr val="tx2"/>
                </a:solidFill>
              </a:rPr>
              <a:t> et al. (2018)</a:t>
            </a:r>
            <a:endParaRPr lang="en-BE" dirty="0">
              <a:solidFill>
                <a:schemeClr val="tx2"/>
              </a:solidFill>
            </a:endParaRPr>
          </a:p>
        </p:txBody>
      </p:sp>
      <p:pic>
        <p:nvPicPr>
          <p:cNvPr id="6" name="Picture 5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8381EB2C-DB57-D865-87E5-51A85C4B8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5" y="3170335"/>
            <a:ext cx="2626493" cy="3121486"/>
          </a:xfrm>
          <a:prstGeom prst="rect">
            <a:avLst/>
          </a:prstGeom>
        </p:spPr>
      </p:pic>
      <p:pic>
        <p:nvPicPr>
          <p:cNvPr id="11" name="Picture 10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D86C5522-2094-DAF6-D671-CB1B3C890D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"/>
          <a:stretch/>
        </p:blipFill>
        <p:spPr>
          <a:xfrm>
            <a:off x="3238053" y="3122003"/>
            <a:ext cx="3782219" cy="31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58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2800" dirty="0"/>
              <a:t>Tracer requirements?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600DD9-8853-2444-8EBC-D3E46CCB9E8C}"/>
              </a:ext>
            </a:extLst>
          </p:cNvPr>
          <p:cNvSpPr txBox="1">
            <a:spLocks/>
          </p:cNvSpPr>
          <p:nvPr/>
        </p:nvSpPr>
        <p:spPr bwMode="auto">
          <a:xfrm>
            <a:off x="186660" y="1928019"/>
            <a:ext cx="475331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Linear increase in the troposphere</a:t>
            </a:r>
          </a:p>
          <a:p>
            <a:r>
              <a:rPr lang="en-US" sz="2400" dirty="0">
                <a:solidFill>
                  <a:schemeClr val="tx2"/>
                </a:solidFill>
              </a:rPr>
              <a:t>No sinks or sources in the rest of the atmosphere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(long lifetime)</a:t>
            </a:r>
          </a:p>
          <a:p>
            <a:r>
              <a:rPr lang="en-US" sz="2400" dirty="0">
                <a:solidFill>
                  <a:schemeClr val="tx2"/>
                </a:solidFill>
              </a:rPr>
              <a:t>Clock tracers (model)</a:t>
            </a:r>
          </a:p>
          <a:p>
            <a:r>
              <a:rPr lang="en-US" sz="2400" dirty="0">
                <a:solidFill>
                  <a:schemeClr val="tx2"/>
                </a:solidFill>
              </a:rPr>
              <a:t>CO</a:t>
            </a:r>
            <a:r>
              <a:rPr lang="en-US" sz="2400" baseline="-25000" dirty="0">
                <a:solidFill>
                  <a:schemeClr val="tx2"/>
                </a:solidFill>
              </a:rPr>
              <a:t>2</a:t>
            </a:r>
            <a:r>
              <a:rPr lang="en-US" sz="2400" dirty="0">
                <a:solidFill>
                  <a:schemeClr val="tx2"/>
                </a:solidFill>
              </a:rPr>
              <a:t>, N</a:t>
            </a:r>
            <a:r>
              <a:rPr lang="en-US" sz="2400" baseline="-25000" dirty="0">
                <a:solidFill>
                  <a:schemeClr val="tx2"/>
                </a:solidFill>
              </a:rPr>
              <a:t>2</a:t>
            </a:r>
            <a:r>
              <a:rPr lang="en-US" sz="2400" dirty="0">
                <a:solidFill>
                  <a:schemeClr val="tx2"/>
                </a:solidFill>
              </a:rPr>
              <a:t>O, CFC-11…</a:t>
            </a:r>
          </a:p>
          <a:p>
            <a:r>
              <a:rPr lang="en-US" sz="2400" dirty="0">
                <a:solidFill>
                  <a:schemeClr val="tx2"/>
                </a:solidFill>
              </a:rPr>
              <a:t>SF</a:t>
            </a:r>
            <a:r>
              <a:rPr lang="en-US" sz="2400" baseline="-25000" dirty="0">
                <a:solidFill>
                  <a:schemeClr val="tx2"/>
                </a:solidFill>
              </a:rPr>
              <a:t>6</a:t>
            </a:r>
            <a:r>
              <a:rPr lang="en-US" sz="2400" dirty="0">
                <a:solidFill>
                  <a:schemeClr val="tx2"/>
                </a:solidFill>
              </a:rPr>
              <a:t> (sulfur hexafluoride)</a:t>
            </a:r>
          </a:p>
          <a:p>
            <a:r>
              <a:rPr lang="en-US" sz="2400" dirty="0">
                <a:solidFill>
                  <a:schemeClr val="tx2"/>
                </a:solidFill>
              </a:rPr>
              <a:t>Important greenhouse gas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BE" sz="2400" dirty="0">
              <a:solidFill>
                <a:schemeClr val="tx2"/>
              </a:solidFill>
            </a:endParaRP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BF81290-979A-B723-8581-D6A2DF59C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8799"/>
            <a:ext cx="4564063" cy="34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1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2800" dirty="0"/>
              <a:t>Which trace gases?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85B0B-1321-A675-8604-201DE75EC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615" y="1934988"/>
            <a:ext cx="7800448" cy="431411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FB66CD-9AF2-79C8-559C-BE1A48240BC3}"/>
              </a:ext>
            </a:extLst>
          </p:cNvPr>
          <p:cNvCxnSpPr/>
          <p:nvPr/>
        </p:nvCxnSpPr>
        <p:spPr>
          <a:xfrm>
            <a:off x="383115" y="5589240"/>
            <a:ext cx="9525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04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743" y="-4045743"/>
            <a:ext cx="1052513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333375"/>
            <a:ext cx="6408738" cy="696913"/>
          </a:xfrm>
        </p:spPr>
        <p:txBody>
          <a:bodyPr/>
          <a:lstStyle/>
          <a:p>
            <a:r>
              <a:rPr lang="en-US" sz="3200" dirty="0"/>
              <a:t>SF</a:t>
            </a:r>
            <a:r>
              <a:rPr lang="en-US" sz="3200" baseline="-25000" dirty="0"/>
              <a:t>6</a:t>
            </a:r>
            <a:r>
              <a:rPr lang="en-US" sz="3200" dirty="0"/>
              <a:t> in the </a:t>
            </a:r>
            <a:r>
              <a:rPr lang="en-US" sz="3200" b="1" dirty="0"/>
              <a:t>BASCOE</a:t>
            </a:r>
            <a:r>
              <a:rPr lang="en-US" sz="3200" dirty="0"/>
              <a:t> model</a:t>
            </a:r>
            <a:endParaRPr lang="en-BE" sz="2800" dirty="0"/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59313F5B-5A1A-425F-B113-7195606D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8318" y="2039144"/>
            <a:ext cx="479425" cy="916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1512" name="Picture 3" descr="Ligne_orange">
            <a:extLst>
              <a:ext uri="{FF2B5EF4-FFF2-40B4-BE49-F238E27FC236}">
                <a16:creationId xmlns:a16="http://schemas.microsoft.com/office/drawing/2014/main" id="{D8558D21-20EF-498D-9B35-33DFF6CBF24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391275"/>
            <a:ext cx="9144001" cy="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1498"/>
            <a:ext cx="1656184" cy="165485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FA121-4289-BF0C-DF34-6668A2D8D9B8}"/>
              </a:ext>
            </a:extLst>
          </p:cNvPr>
          <p:cNvSpPr txBox="1">
            <a:spLocks/>
          </p:cNvSpPr>
          <p:nvPr/>
        </p:nvSpPr>
        <p:spPr bwMode="auto">
          <a:xfrm>
            <a:off x="179513" y="1963381"/>
            <a:ext cx="410445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BASCOE = Belgian Assimilation System for Chemical </a:t>
            </a:r>
            <a:r>
              <a:rPr lang="en-US" sz="2400" dirty="0" err="1">
                <a:solidFill>
                  <a:schemeClr val="tx2"/>
                </a:solidFill>
              </a:rPr>
              <a:t>ObsErvations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Chemical transport model (CTM)</a:t>
            </a:r>
          </a:p>
          <a:p>
            <a:r>
              <a:rPr lang="en-US" sz="2400" dirty="0">
                <a:solidFill>
                  <a:schemeClr val="tx2"/>
                </a:solidFill>
              </a:rPr>
              <a:t>Driven by a </a:t>
            </a:r>
            <a:r>
              <a:rPr lang="en-US" sz="2400" b="1" dirty="0">
                <a:solidFill>
                  <a:schemeClr val="tx2"/>
                </a:solidFill>
              </a:rPr>
              <a:t>reanalysis data set: </a:t>
            </a:r>
            <a:r>
              <a:rPr lang="en-US" sz="2400" dirty="0">
                <a:solidFill>
                  <a:schemeClr val="tx2"/>
                </a:solidFill>
              </a:rPr>
              <a:t>winds</a:t>
            </a:r>
          </a:p>
          <a:p>
            <a:r>
              <a:rPr lang="en-US" sz="2400" dirty="0">
                <a:solidFill>
                  <a:schemeClr val="tx2"/>
                </a:solidFill>
              </a:rPr>
              <a:t>ERA5, MERRA2</a:t>
            </a:r>
          </a:p>
          <a:p>
            <a:r>
              <a:rPr lang="en-US" sz="2400" dirty="0">
                <a:solidFill>
                  <a:schemeClr val="tx2"/>
                </a:solidFill>
              </a:rPr>
              <a:t>SF</a:t>
            </a:r>
            <a:r>
              <a:rPr lang="en-US" sz="2400" baseline="-25000" dirty="0">
                <a:solidFill>
                  <a:schemeClr val="tx2"/>
                </a:solidFill>
              </a:rPr>
              <a:t>6</a:t>
            </a:r>
            <a:r>
              <a:rPr lang="en-US" sz="2400" dirty="0">
                <a:solidFill>
                  <a:schemeClr val="tx2"/>
                </a:solidFill>
              </a:rPr>
              <a:t> has sinks in the </a:t>
            </a:r>
            <a:r>
              <a:rPr lang="en-US" sz="2400" b="1" dirty="0">
                <a:solidFill>
                  <a:schemeClr val="tx2"/>
                </a:solidFill>
              </a:rPr>
              <a:t>mesosphere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FF5A7B-72B9-A07D-D494-BE6940FF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09" y="1995159"/>
            <a:ext cx="4995862" cy="346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009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RA-IASB">
      <a:dk1>
        <a:srgbClr val="231F20"/>
      </a:dk1>
      <a:lt1>
        <a:sysClr val="window" lastClr="FFFFFF"/>
      </a:lt1>
      <a:dk2>
        <a:srgbClr val="1F497D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_Template2018_4-3.ppt  -  Compatibility Mode" id="{37EC530C-5523-45A4-81E5-1C211CD8EA90}" vid="{4772F63A-5D2C-479C-AFE0-0B6EC4EE0890}"/>
    </a:ext>
  </a:extLst>
</a:theme>
</file>

<file path=ppt/theme/theme2.xml><?xml version="1.0" encoding="utf-8"?>
<a:theme xmlns:a="http://schemas.openxmlformats.org/drawingml/2006/main" name="B.USOC_template_V1.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Nasalization Rg"/>
        <a:ea typeface=""/>
        <a:cs typeface="Arial"/>
      </a:majorFont>
      <a:minorFont>
        <a:latin typeface="Nasalization Rg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RA-IASB_Template2018_4-3.ppt  -  Compatibility Mode" id="{37EC530C-5523-45A4-81E5-1C211CD8EA90}" vid="{B485C4B8-2457-4CE6-9410-19A3D001A6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00000001002_BIRA-IASB_Template2018_4-3</Template>
  <TotalTime>1163</TotalTime>
  <Words>488</Words>
  <Application>Microsoft Office PowerPoint</Application>
  <PresentationFormat>On-screen Show (4:3)</PresentationFormat>
  <Paragraphs>83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Gill Sans MT</vt:lpstr>
      <vt:lpstr>Nasalization Rg</vt:lpstr>
      <vt:lpstr>Open Sans</vt:lpstr>
      <vt:lpstr>Verdana</vt:lpstr>
      <vt:lpstr>Wingdings</vt:lpstr>
      <vt:lpstr>Office Theme</vt:lpstr>
      <vt:lpstr>B.USOC_template_V1.0</vt:lpstr>
      <vt:lpstr>PowerPoint Presentation</vt:lpstr>
      <vt:lpstr>Content</vt:lpstr>
      <vt:lpstr>PowerPoint Presentation</vt:lpstr>
      <vt:lpstr>Circulation in the atmosphere</vt:lpstr>
      <vt:lpstr>Age of air (AoA)</vt:lpstr>
      <vt:lpstr>Age of air trends</vt:lpstr>
      <vt:lpstr>Tracer requirements?</vt:lpstr>
      <vt:lpstr>Which trace gases?</vt:lpstr>
      <vt:lpstr>SF6 in the BASCOE model</vt:lpstr>
      <vt:lpstr>SF6 profiles</vt:lpstr>
      <vt:lpstr>Model output and the effect of  sampling</vt:lpstr>
      <vt:lpstr>First results</vt:lpstr>
      <vt:lpstr>What’s next?</vt:lpstr>
      <vt:lpstr>PowerPoint Presentation</vt:lpstr>
      <vt:lpstr>Appendix: AoA correction</vt:lpstr>
      <vt:lpstr>Appendix: AoA lat-lev plots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 Lamort</dc:creator>
  <cp:lastModifiedBy>Sarah Vervalcke</cp:lastModifiedBy>
  <cp:revision>52</cp:revision>
  <cp:lastPrinted>2018-02-05T11:38:42Z</cp:lastPrinted>
  <dcterms:created xsi:type="dcterms:W3CDTF">2019-10-07T07:49:04Z</dcterms:created>
  <dcterms:modified xsi:type="dcterms:W3CDTF">2023-07-07T13:25:49Z</dcterms:modified>
</cp:coreProperties>
</file>