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5" r:id="rId2"/>
  </p:sldMasterIdLst>
  <p:notesMasterIdLst>
    <p:notesMasterId r:id="rId48"/>
  </p:notesMasterIdLst>
  <p:handoutMasterIdLst>
    <p:handoutMasterId r:id="rId49"/>
  </p:handoutMasterIdLst>
  <p:sldIdLst>
    <p:sldId id="369" r:id="rId3"/>
    <p:sldId id="375" r:id="rId4"/>
    <p:sldId id="377" r:id="rId5"/>
    <p:sldId id="452" r:id="rId6"/>
    <p:sldId id="423" r:id="rId7"/>
    <p:sldId id="378" r:id="rId8"/>
    <p:sldId id="451" r:id="rId9"/>
    <p:sldId id="379" r:id="rId10"/>
    <p:sldId id="458" r:id="rId11"/>
    <p:sldId id="380" r:id="rId12"/>
    <p:sldId id="381" r:id="rId13"/>
    <p:sldId id="383" r:id="rId14"/>
    <p:sldId id="448" r:id="rId15"/>
    <p:sldId id="426" r:id="rId16"/>
    <p:sldId id="444" r:id="rId17"/>
    <p:sldId id="425" r:id="rId18"/>
    <p:sldId id="384" r:id="rId19"/>
    <p:sldId id="415" r:id="rId20"/>
    <p:sldId id="421" r:id="rId21"/>
    <p:sldId id="424" r:id="rId22"/>
    <p:sldId id="385" r:id="rId23"/>
    <p:sldId id="445" r:id="rId24"/>
    <p:sldId id="386" r:id="rId25"/>
    <p:sldId id="431" r:id="rId26"/>
    <p:sldId id="427" r:id="rId27"/>
    <p:sldId id="456" r:id="rId28"/>
    <p:sldId id="432" r:id="rId29"/>
    <p:sldId id="446" r:id="rId30"/>
    <p:sldId id="433" r:id="rId31"/>
    <p:sldId id="459" r:id="rId32"/>
    <p:sldId id="436" r:id="rId33"/>
    <p:sldId id="435" r:id="rId34"/>
    <p:sldId id="437" r:id="rId35"/>
    <p:sldId id="438" r:id="rId36"/>
    <p:sldId id="440" r:id="rId37"/>
    <p:sldId id="447" r:id="rId38"/>
    <p:sldId id="441" r:id="rId39"/>
    <p:sldId id="442" r:id="rId40"/>
    <p:sldId id="460" r:id="rId41"/>
    <p:sldId id="372" r:id="rId42"/>
    <p:sldId id="449" r:id="rId43"/>
    <p:sldId id="461" r:id="rId44"/>
    <p:sldId id="450" r:id="rId45"/>
    <p:sldId id="455" r:id="rId46"/>
    <p:sldId id="454" r:id="rId47"/>
  </p:sldIdLst>
  <p:sldSz cx="12192000" cy="6858000"/>
  <p:notesSz cx="6794500" cy="99314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A6B6C1-AD6C-6BBA-1A90-0CDC6BA02033}" name="Sarah Vervalcke" initials="SV" userId="S::sarah.vervalcke@aeronomie.be::860bc682-8511-42cc-ba60-1c4087dc1f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05" autoAdjust="0"/>
  </p:normalViewPr>
  <p:slideViewPr>
    <p:cSldViewPr>
      <p:cViewPr varScale="1">
        <p:scale>
          <a:sx n="72" d="100"/>
          <a:sy n="72" d="100"/>
        </p:scale>
        <p:origin x="4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02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E04D3-5153-49A0-B290-6FA42BF214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D9D6A-C64F-4505-94DF-9FA9C9C83F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697E9C1-0EE7-4D9B-94CA-9376DA31F276}" type="datetimeFigureOut">
              <a:rPr lang="nl-BE"/>
              <a:pPr>
                <a:defRPr/>
              </a:pPr>
              <a:t>31/05/2024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585BE-5CD6-499B-BAC5-F39B1BD1B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7787B-514D-4FC3-9D01-8E400B635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F0DE025-AFB3-4743-88C1-B9AC0F353900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72B9DD-1E3F-4BE2-A51B-7832249D7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7D189-E159-42E9-9B61-A06A07AF61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8F91F5-E6F4-4A75-8BB9-6C29CF8EDFFF}" type="datetimeFigureOut">
              <a:rPr lang="nl-BE"/>
              <a:pPr>
                <a:defRPr/>
              </a:pPr>
              <a:t>31/05/2024</a:t>
            </a:fld>
            <a:endParaRPr lang="nl-B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CF9145-14CD-40E1-8D37-83C4B5EF7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9C0BE4-CF86-42CD-AE5F-5DEE6B152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B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E2726-2CD9-41A4-9D4A-3710628293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E41CC-56EF-4230-AF1D-3A36F4993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186D92-0E1D-4632-95E7-7059ACBACE2F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99B658C-05BE-48BE-A524-AF10FF125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3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12FA4E7C-CB32-479A-A534-906E5A5E94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F6FAA17-1663-4901-BA1E-16850A4D4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123DEC-BD27-44A3-86B3-780539C6A14D}" type="slidenum">
              <a:rPr lang="fr-BE" altLang="en-BE"/>
              <a:pPr>
                <a:spcBef>
                  <a:spcPct val="0"/>
                </a:spcBef>
              </a:pPr>
              <a:t>1</a:t>
            </a:fld>
            <a:endParaRPr lang="fr-BE" altLang="en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added three new species! We need all the reaction rate constants for KPP.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17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773558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19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83917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Skip (too technical)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21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855150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24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2317399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27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206175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33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456423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 and P are computed by KPP and outputted by BASCOE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34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405466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35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692023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 (Mod at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obs</a:t>
            </a:r>
            <a:r>
              <a:rPr lang="en-US" sz="1800" dirty="0">
                <a:effectLst/>
                <a:latin typeface="Calibri" panose="020F0502020204030204" pitchFamily="34" charset="0"/>
              </a:rPr>
              <a:t> - full model) / mod at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obs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37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58397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2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09335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Why/What</a:t>
            </a:r>
            <a:br>
              <a:rPr lang="en-US" dirty="0"/>
            </a:br>
            <a:r>
              <a:rPr lang="en-US" dirty="0"/>
              <a:t>transition branch in the tropical tropopause region?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5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29708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6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56383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Figure: Increase in both deep and shallow branch, but shallow branch has a stronger increase (from model intercomparison). Mass flux anomalies are </a:t>
            </a:r>
            <a:r>
              <a:rPr lang="en-US" dirty="0" err="1"/>
              <a:t>wrt</a:t>
            </a:r>
            <a:r>
              <a:rPr lang="en-US" dirty="0"/>
              <a:t> a 1980-2009 climatology. Upward shift of the BDC due to tropopause lift. To keep things simple: introduce age of air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7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17951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diagnosed, because at this moment no clear conclusions from </a:t>
            </a:r>
            <a:r>
              <a:rPr lang="en-US" dirty="0" err="1"/>
              <a:t>AoA</a:t>
            </a:r>
            <a:r>
              <a:rPr lang="en-US" dirty="0"/>
              <a:t> trends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8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262643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 difference between model </a:t>
            </a:r>
            <a:r>
              <a:rPr lang="en-US" dirty="0" err="1"/>
              <a:t>AoA</a:t>
            </a:r>
            <a:r>
              <a:rPr lang="en-US" dirty="0"/>
              <a:t> and </a:t>
            </a:r>
            <a:r>
              <a:rPr lang="en-US" dirty="0" err="1"/>
              <a:t>AoA</a:t>
            </a:r>
            <a:r>
              <a:rPr lang="en-US" dirty="0"/>
              <a:t> computed from real tracers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9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04934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CAIRT in phase A of development</a:t>
            </a:r>
            <a:br>
              <a:rPr lang="en-US" dirty="0"/>
            </a:br>
            <a:r>
              <a:rPr lang="en-US" dirty="0"/>
              <a:t>Gif: case of ozone around 20 km during the development of the ozone hole above the South Pole. The animation period is between September 1 (image 0/120) and October 1 (image 120/120), 2008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13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045490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CTM is different from a chemistry climate model in that it cannot compute meteorology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14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12652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D43FF-0074-AC25-F9B6-3EE9D5899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91D08-FF49-E1BE-3547-C50B93F5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153682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C490-2734-ECE7-04C1-6DBF85804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56BD4-5AA4-B428-AE61-29DE0D99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422664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34B4B-3942-E28A-21AD-22190309E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6A33E-F245-4C1E-6BB3-62EFD4A2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8292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251FC56-75F0-4AF5-B02B-D422134B00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157788"/>
            <a:ext cx="29464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735584" y="6077712"/>
            <a:ext cx="85344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751584" y="6083808"/>
            <a:ext cx="85344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2767584" y="6080760"/>
            <a:ext cx="85344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7FD3A-8AA4-4B09-8B73-405FF74F8C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645156" y="4038600"/>
            <a:ext cx="6242049" cy="685800"/>
          </a:xfrm>
          <a:prstGeom prst="rect">
            <a:avLst/>
          </a:prstGeom>
        </p:spPr>
        <p:txBody>
          <a:bodyPr/>
          <a:lstStyle>
            <a:lvl1pPr algn="l" eaLnBrk="1" fontAlgn="base" hangingPunct="1">
              <a:spcBef>
                <a:spcPct val="0"/>
              </a:spcBef>
              <a:spcAft>
                <a:spcPct val="0"/>
              </a:spcAft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sz="1900"/>
              <a:t>SUBTITLE</a:t>
            </a:r>
          </a:p>
          <a:p>
            <a:pPr>
              <a:defRPr/>
            </a:pPr>
            <a:r>
              <a:rPr lang="nl-BE"/>
              <a:t>Authors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19A27-2C48-818A-1EB3-924B1C7ABA3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108359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50869" y="6021288"/>
            <a:ext cx="936625" cy="6478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75525" y="6019057"/>
            <a:ext cx="936625" cy="6478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000182" y="6019057"/>
            <a:ext cx="936625" cy="6478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3C5EA-3B1B-D2B7-0CD1-9E5F75B9D1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F5834-9E0E-BE00-4843-C98429B593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210557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CC318054-DC15-4837-ACEE-382CF6B0A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96731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C232DB6-9206-4289-CC01-EF20F8C8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BA6DCF-ECAC-6BE1-8161-B996D2D6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8EFF28-23F7-127B-04A9-F324A349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1424129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F268497C-A253-4B92-A9B2-FC5C6CF3F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96731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4A4A5-7BF6-42B2-A350-B8CEC07D20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93E00-303E-416D-B479-2E3BFBD26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D7D5-311C-41F2-9572-2A3C5E388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522114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CAC5C-501D-4D7F-8B04-30530F67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793D-2D86-4046-BD4D-E84A85D2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1EE4E-4E9F-41AE-AF89-8758660F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3470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E898B-BBD7-466E-8A53-CBE06009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1E961-B749-475C-8A6F-8A4CA2BA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C19E0-317C-4E92-8BD9-D7C370C3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2792180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844831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844831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1FD6C-98A6-46D1-8FF2-162D53BD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08A7-E6A7-4D41-B626-F2B804B1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FCB63-7AD7-40C7-B3F4-AE8A6046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1031737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5229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584" y="112474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805264"/>
            <a:ext cx="73152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3DEB8-C88D-4672-BAD9-3E8741CE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AB09-19E0-4FF6-9187-7E289B7F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05ED4-BDE0-4028-B06B-F6ECBBBE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27661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1055019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002B3-2D80-1679-316D-9D07528B3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7539E-3EDE-1CB3-FAA5-D66CB717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1880549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B28F2-4614-4DD5-8742-26AFA919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69632-0F85-478A-9EB0-34C810FE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54B3-EFAA-489A-AA9A-C704484F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713452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4017" y="1557345"/>
            <a:ext cx="2743200" cy="456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4417" y="1557345"/>
            <a:ext cx="8026400" cy="456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E00A-F0EF-4702-AB88-FC113A79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14BB1-C279-41D3-A95F-4E06A1E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327F5-C093-4AFC-BA39-3DBF0C4D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87330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CDFB6-7DC1-9D53-E00B-BD7240180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26E1A-C970-6899-B15C-FA9689A1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99682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66D46-108C-4242-8434-69509DE02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558CC-BF96-63BA-CF04-904D0BF0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211193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7ED15-A3B7-3C46-066D-0A8DBD1EE7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5E839-D7C0-8F75-C76A-A13C643D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323158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DB6D6-ABDE-8713-2208-FEABA9CC4A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0603F-572D-1369-5334-246FF3E2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39708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5E94A-801B-D6D0-3D5C-3DC5E136C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77104-E440-766D-EBBE-E96951FD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12051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8058F-4956-4863-8B0B-82EB5E10E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E1827-8DC1-D774-DE47-7EF9060D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211914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E241F-F146-DF82-24F2-282769C64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C19FE-E533-7F34-C3BB-1D8D0D61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  <p:extLst>
      <p:ext uri="{BB962C8B-B14F-4D97-AF65-F5344CB8AC3E}">
        <p14:creationId xmlns:p14="http://schemas.microsoft.com/office/powerpoint/2010/main" val="276507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png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C011C-CE1C-4B97-B401-1863E026A9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5" y="274638"/>
            <a:ext cx="1105535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title style</a:t>
            </a:r>
            <a:endParaRPr lang="nl-BE" altLang="nl-B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C6AFED-E23F-4BCB-9CCC-C87DD3EF2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  <a:endParaRPr lang="nl-BE" alt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D20FB-2795-128D-BE05-EE68E2AB9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83756" y="6453336"/>
            <a:ext cx="1949896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AE501-4389-4B51-8C1E-C64EFBBEF06F}" type="slidenum">
              <a:rPr lang="en-BE" smtClean="0"/>
              <a:pPr/>
              <a:t>‹#›</a:t>
            </a:fld>
            <a:r>
              <a:rPr lang="en-US" dirty="0"/>
              <a:t>/40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E4CE5-D705-DBCF-16AC-7C9907399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BE"/>
              <a:t>31/05/2024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90" r:id="rId12"/>
    <p:sldLayoutId id="2147483889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8186D1D-BA7F-4F22-BB71-B95058BF937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26988"/>
            <a:ext cx="12213167" cy="1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04BAFE4F-F662-4A07-8181-79227F98B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1052520"/>
            <a:ext cx="109728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fr-FR" altLang="en-US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B31E86C-507A-4A32-A34B-DE74729F8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844675"/>
            <a:ext cx="109728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fr-FR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DF8465-EA3D-4757-A787-97981D8107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41403" y="6381757"/>
            <a:ext cx="1943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11DB14-F0DF-4EB2-AF03-130932B95D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15222" y="6381757"/>
            <a:ext cx="575944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31/05/2024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9A96A-6774-4A1F-AC00-0DE65119BA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2517" y="6381757"/>
            <a:ext cx="202988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r>
              <a:rPr lang="fr-FR" altLang="en-BE" dirty="0"/>
              <a:t>/40</a:t>
            </a:r>
          </a:p>
        </p:txBody>
      </p:sp>
      <p:pic>
        <p:nvPicPr>
          <p:cNvPr id="2056" name="Picture 18" descr="logobelspo">
            <a:extLst>
              <a:ext uri="{FF2B5EF4-FFF2-40B4-BE49-F238E27FC236}">
                <a16:creationId xmlns:a16="http://schemas.microsoft.com/office/drawing/2014/main" id="{C7A4CC48-A973-444A-B99B-9607B84E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96731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>
            <a:extLst>
              <a:ext uri="{FF2B5EF4-FFF2-40B4-BE49-F238E27FC236}">
                <a16:creationId xmlns:a16="http://schemas.microsoft.com/office/drawing/2014/main" id="{A1F89ED9-D9E5-4B2F-9094-8A035A88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703" y="6165850"/>
            <a:ext cx="622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SSvry2">
            <a:extLst>
              <a:ext uri="{FF2B5EF4-FFF2-40B4-BE49-F238E27FC236}">
                <a16:creationId xmlns:a16="http://schemas.microsoft.com/office/drawing/2014/main" id="{88FE0D8A-8D04-464D-B093-F7943BA5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1016">
            <a:off x="624417" y="131763"/>
            <a:ext cx="158326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p8543_3aa8ed0ae6c0228f99c794a4a936bd57picard_200">
            <a:extLst>
              <a:ext uri="{FF2B5EF4-FFF2-40B4-BE49-F238E27FC236}">
                <a16:creationId xmlns:a16="http://schemas.microsoft.com/office/drawing/2014/main" id="{6081FBEE-D055-4E74-B751-63F519A8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0900">
            <a:off x="10223500" y="17463"/>
            <a:ext cx="96731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soleil_1">
            <a:extLst>
              <a:ext uri="{FF2B5EF4-FFF2-40B4-BE49-F238E27FC236}">
                <a16:creationId xmlns:a16="http://schemas.microsoft.com/office/drawing/2014/main" id="{50001D9A-822F-4AEC-8577-A9AF29CD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t="16920" r="21921" b="18459"/>
          <a:stretch>
            <a:fillRect/>
          </a:stretch>
        </p:blipFill>
        <p:spPr bwMode="auto">
          <a:xfrm>
            <a:off x="11379200" y="17470"/>
            <a:ext cx="812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BUSOC-invert">
            <a:extLst>
              <a:ext uri="{FF2B5EF4-FFF2-40B4-BE49-F238E27FC236}">
                <a16:creationId xmlns:a16="http://schemas.microsoft.com/office/drawing/2014/main" id="{775CCB87-BB9E-4520-BE5D-664E170B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8" y="17463"/>
            <a:ext cx="124671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>
            <a:extLst>
              <a:ext uri="{FF2B5EF4-FFF2-40B4-BE49-F238E27FC236}">
                <a16:creationId xmlns:a16="http://schemas.microsoft.com/office/drawing/2014/main" id="{91C5E802-936A-4238-BA6B-E5892470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20"/>
            <a:ext cx="1219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BE" altLang="en-US" sz="1600" i="1">
              <a:solidFill>
                <a:srgbClr val="33CCFF"/>
              </a:solidFill>
              <a:latin typeface="Nasalization Rg"/>
            </a:endParaRPr>
          </a:p>
          <a:p>
            <a:pPr algn="ctr" eaLnBrk="1" hangingPunct="1">
              <a:defRPr/>
            </a:pPr>
            <a:r>
              <a:rPr lang="fr-BE" altLang="en-US" sz="1600" b="1">
                <a:solidFill>
                  <a:srgbClr val="FFFFFF"/>
                </a:solidFill>
                <a:latin typeface="Nasalization Rg"/>
              </a:rPr>
              <a:t> Belgian User Support &amp; Operations Centre</a:t>
            </a:r>
            <a:endParaRPr lang="fr-FR" altLang="en-US" sz="1600" b="1">
              <a:solidFill>
                <a:srgbClr val="FFFFFF"/>
              </a:solidFill>
              <a:latin typeface="Nasalization Rg"/>
            </a:endParaRPr>
          </a:p>
        </p:txBody>
      </p:sp>
      <p:pic>
        <p:nvPicPr>
          <p:cNvPr id="2063" name="Picture 22" descr="mars_hubble">
            <a:extLst>
              <a:ext uri="{FF2B5EF4-FFF2-40B4-BE49-F238E27FC236}">
                <a16:creationId xmlns:a16="http://schemas.microsoft.com/office/drawing/2014/main" id="{D2D13E81-C815-4203-83AA-63603583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67733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1" descr="logo-sa">
            <a:extLst>
              <a:ext uri="{FF2B5EF4-FFF2-40B4-BE49-F238E27FC236}">
                <a16:creationId xmlns:a16="http://schemas.microsoft.com/office/drawing/2014/main" id="{12C39EE9-DA70-479D-A3FE-A3676C34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4" y="4006850"/>
            <a:ext cx="853016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6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0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9.png"/><Relationship Id="rId3" Type="http://schemas.openxmlformats.org/officeDocument/2006/relationships/image" Target="../media/image16.emf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17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5.sv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6.emf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2013RG000448" TargetMode="External"/><Relationship Id="rId2" Type="http://schemas.openxmlformats.org/officeDocument/2006/relationships/hyperlink" Target="https://doi.org/10.5194/acp-11-3937-2011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1029/2001JD000465" TargetMode="External"/><Relationship Id="rId4" Type="http://schemas.openxmlformats.org/officeDocument/2006/relationships/hyperlink" Target="https://doi.org/10.1029/2012JD018813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o.aeronomie.be/bascoe" TargetMode="External"/><Relationship Id="rId2" Type="http://schemas.openxmlformats.org/officeDocument/2006/relationships/hyperlink" Target="https://www.aoml.noaa.gov/qosap/osse-checklist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cied.ucar.edu/learning-zone/atmosphere/thermosphere" TargetMode="External"/><Relationship Id="rId4" Type="http://schemas.openxmlformats.org/officeDocument/2006/relationships/hyperlink" Target="https://gml.noaa.gov/hats/combined/SF6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00JD900700" TargetMode="External"/><Relationship Id="rId2" Type="http://schemas.openxmlformats.org/officeDocument/2006/relationships/hyperlink" Target="https://doi.org/10.5194/acp-22-1175-2022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5194/acp-18-14715-2018" TargetMode="External"/><Relationship Id="rId4" Type="http://schemas.openxmlformats.org/officeDocument/2006/relationships/hyperlink" Target="https://doi.org/10.5194/acp-12-3311-2012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17.png"/><Relationship Id="rId7" Type="http://schemas.openxmlformats.org/officeDocument/2006/relationships/image" Target="../media/image94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36.png"/><Relationship Id="rId10" Type="http://schemas.openxmlformats.org/officeDocument/2006/relationships/image" Target="../media/image69.svg"/><Relationship Id="rId4" Type="http://schemas.openxmlformats.org/officeDocument/2006/relationships/image" Target="../media/image92.png"/><Relationship Id="rId9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17.png"/><Relationship Id="rId7" Type="http://schemas.openxmlformats.org/officeDocument/2006/relationships/image" Target="../media/image9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69.svg"/><Relationship Id="rId4" Type="http://schemas.openxmlformats.org/officeDocument/2006/relationships/image" Target="../media/image36.png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>
            <a:extLst>
              <a:ext uri="{FF2B5EF4-FFF2-40B4-BE49-F238E27FC236}">
                <a16:creationId xmlns:a16="http://schemas.microsoft.com/office/drawing/2014/main" id="{8AF86D1E-DF2B-4842-81D9-EA6716B257A0}"/>
              </a:ext>
            </a:extLst>
          </p:cNvPr>
          <p:cNvGrpSpPr>
            <a:grpSpLocks/>
          </p:cNvGrpSpPr>
          <p:nvPr/>
        </p:nvGrpSpPr>
        <p:grpSpPr bwMode="auto">
          <a:xfrm>
            <a:off x="0" y="-458788"/>
            <a:ext cx="12192000" cy="5327948"/>
            <a:chOff x="92483" y="-122346"/>
            <a:chExt cx="8933633" cy="4170579"/>
          </a:xfrm>
        </p:grpSpPr>
        <p:pic>
          <p:nvPicPr>
            <p:cNvPr id="15369" name="Picture 6" descr="NASA2">
              <a:extLst>
                <a:ext uri="{FF2B5EF4-FFF2-40B4-BE49-F238E27FC236}">
                  <a16:creationId xmlns:a16="http://schemas.microsoft.com/office/drawing/2014/main" id="{7869A388-429A-4FEE-84AB-22DCAA611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31023" r="29178" b="37860"/>
            <a:stretch>
              <a:fillRect/>
            </a:stretch>
          </p:blipFill>
          <p:spPr bwMode="auto">
            <a:xfrm>
              <a:off x="92483" y="-122346"/>
              <a:ext cx="8933633" cy="417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0" name="Picture 7" descr="ORB_bulle">
              <a:extLst>
                <a:ext uri="{FF2B5EF4-FFF2-40B4-BE49-F238E27FC236}">
                  <a16:creationId xmlns:a16="http://schemas.microsoft.com/office/drawing/2014/main" id="{E33326F1-EC8A-4ADE-B16E-9B704B4E1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128588"/>
              <a:ext cx="2882900" cy="286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1" name="Picture 8" descr="IASB_Bulle">
              <a:extLst>
                <a:ext uri="{FF2B5EF4-FFF2-40B4-BE49-F238E27FC236}">
                  <a16:creationId xmlns:a16="http://schemas.microsoft.com/office/drawing/2014/main" id="{84B65759-9FEA-4729-BAD1-7C847933E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75" y="1786944"/>
              <a:ext cx="2162175" cy="215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2" name="Picture 9" descr="IRM_Bulle">
              <a:extLst>
                <a:ext uri="{FF2B5EF4-FFF2-40B4-BE49-F238E27FC236}">
                  <a16:creationId xmlns:a16="http://schemas.microsoft.com/office/drawing/2014/main" id="{B60AF757-E053-4E71-A766-B61C11A94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7200">
              <a:off x="4262438" y="739775"/>
              <a:ext cx="2008187" cy="199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5363" name="Picture 5">
            <a:extLst>
              <a:ext uri="{FF2B5EF4-FFF2-40B4-BE49-F238E27FC236}">
                <a16:creationId xmlns:a16="http://schemas.microsoft.com/office/drawing/2014/main" id="{24E385ED-69A0-4A0D-87F9-425564B3F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996951"/>
            <a:ext cx="3049587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Placeholder 10">
            <a:extLst>
              <a:ext uri="{FF2B5EF4-FFF2-40B4-BE49-F238E27FC236}">
                <a16:creationId xmlns:a16="http://schemas.microsoft.com/office/drawing/2014/main" id="{269C196B-16F1-469A-98A9-06BD493D6903}"/>
              </a:ext>
            </a:extLst>
          </p:cNvPr>
          <p:cNvSpPr txBox="1">
            <a:spLocks/>
          </p:cNvSpPr>
          <p:nvPr/>
        </p:nvSpPr>
        <p:spPr bwMode="auto">
          <a:xfrm>
            <a:off x="978862" y="3871664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FFFFFF"/>
                </a:solidFill>
                <a:ea typeface="Open Sans" panose="020B0606030504020204" pitchFamily="34" charset="0"/>
              </a:rPr>
              <a:t>SF</a:t>
            </a:r>
            <a:r>
              <a:rPr lang="en-US" altLang="en-US" sz="2400" baseline="-25000" dirty="0">
                <a:solidFill>
                  <a:srgbClr val="FFFFFF"/>
                </a:solidFill>
                <a:ea typeface="Open Sans" panose="020B0606030504020204" pitchFamily="34" charset="0"/>
              </a:rPr>
              <a:t>6</a:t>
            </a:r>
            <a:r>
              <a:rPr lang="en-US" altLang="en-US" sz="2400" dirty="0">
                <a:solidFill>
                  <a:srgbClr val="FFFFFF"/>
                </a:solidFill>
                <a:ea typeface="Open Sans" panose="020B0606030504020204" pitchFamily="34" charset="0"/>
              </a:rPr>
              <a:t> in BASCOE</a:t>
            </a:r>
          </a:p>
        </p:txBody>
      </p:sp>
      <p:sp>
        <p:nvSpPr>
          <p:cNvPr id="15366" name="Picture Placeholder 1">
            <a:extLst>
              <a:ext uri="{FF2B5EF4-FFF2-40B4-BE49-F238E27FC236}">
                <a16:creationId xmlns:a16="http://schemas.microsoft.com/office/drawing/2014/main" id="{5209A301-AFD8-403C-B85C-A69B10F460B2}"/>
              </a:ext>
            </a:extLst>
          </p:cNvPr>
          <p:cNvSpPr>
            <a:spLocks noGrp="1" noTextEdit="1"/>
          </p:cNvSpPr>
          <p:nvPr>
            <p:ph type="pic" sz="quarter" idx="15"/>
          </p:nvPr>
        </p:nvSpPr>
        <p:spPr>
          <a:xfrm>
            <a:off x="263352" y="6076954"/>
            <a:ext cx="639763" cy="641351"/>
          </a:xfrm>
        </p:spPr>
        <p:txBody>
          <a:bodyPr/>
          <a:lstStyle/>
          <a:p>
            <a:endParaRPr lang="en-BE"/>
          </a:p>
        </p:txBody>
      </p:sp>
      <p:sp>
        <p:nvSpPr>
          <p:cNvPr id="15367" name="Picture Placeholder 2">
            <a:extLst>
              <a:ext uri="{FF2B5EF4-FFF2-40B4-BE49-F238E27FC236}">
                <a16:creationId xmlns:a16="http://schemas.microsoft.com/office/drawing/2014/main" id="{24C9FEEA-74D9-44C7-8EB9-BCFDF46C9E3B}"/>
              </a:ext>
            </a:extLst>
          </p:cNvPr>
          <p:cNvSpPr>
            <a:spLocks noGrp="1" noTextEdit="1"/>
          </p:cNvSpPr>
          <p:nvPr>
            <p:ph type="pic" sz="quarter" idx="16"/>
          </p:nvPr>
        </p:nvSpPr>
        <p:spPr>
          <a:xfrm>
            <a:off x="1025352" y="6083305"/>
            <a:ext cx="639763" cy="641351"/>
          </a:xfrm>
        </p:spPr>
        <p:txBody>
          <a:bodyPr/>
          <a:lstStyle/>
          <a:p>
            <a:endParaRPr lang="en-BE"/>
          </a:p>
        </p:txBody>
      </p:sp>
      <p:sp>
        <p:nvSpPr>
          <p:cNvPr id="15368" name="Picture Placeholder 3">
            <a:extLst>
              <a:ext uri="{FF2B5EF4-FFF2-40B4-BE49-F238E27FC236}">
                <a16:creationId xmlns:a16="http://schemas.microsoft.com/office/drawing/2014/main" id="{DA4ED73A-6292-49B3-8342-53C804D09752}"/>
              </a:ext>
            </a:extLst>
          </p:cNvPr>
          <p:cNvSpPr>
            <a:spLocks noGrp="1" noTextEdit="1"/>
          </p:cNvSpPr>
          <p:nvPr>
            <p:ph type="pic" sz="quarter" idx="17"/>
          </p:nvPr>
        </p:nvSpPr>
        <p:spPr>
          <a:xfrm>
            <a:off x="1787352" y="6080130"/>
            <a:ext cx="639763" cy="641351"/>
          </a:xfrm>
        </p:spPr>
        <p:txBody>
          <a:bodyPr/>
          <a:lstStyle/>
          <a:p>
            <a:endParaRPr lang="en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4058A-4FD9-54DD-AB76-358549ABB7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544132" y="5074468"/>
            <a:ext cx="7540159" cy="6858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CAIRT development support: SF</a:t>
            </a:r>
            <a:r>
              <a:rPr lang="en-US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 the Belgian Assimilation System for Chemical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ObsErvations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(BASCOE) </a:t>
            </a:r>
          </a:p>
          <a:p>
            <a:pPr>
              <a:defRPr/>
            </a:pPr>
            <a:r>
              <a:rPr lang="nl-BE" dirty="0"/>
              <a:t>Sarah Vervalcke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039C1-D145-743E-382A-DF09EB5EC0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BE"/>
              <a:t>31/05/2024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745D3736-9184-6FB6-2548-0730FD19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" y="2471815"/>
            <a:ext cx="11801475" cy="3886200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Age of air trends 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Observations,  models and </a:t>
            </a:r>
            <a:r>
              <a:rPr lang="en-US" sz="2400" dirty="0" err="1"/>
              <a:t>reanalyses</a:t>
            </a:r>
            <a:r>
              <a:rPr lang="en-US" sz="2400" dirty="0"/>
              <a:t> do not agree on </a:t>
            </a:r>
            <a:r>
              <a:rPr lang="en-US" sz="2400" dirty="0" err="1"/>
              <a:t>AoA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trends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DD98B-B32B-8266-95EF-EDD70D8C8511}"/>
              </a:ext>
            </a:extLst>
          </p:cNvPr>
          <p:cNvSpPr txBox="1"/>
          <p:nvPr/>
        </p:nvSpPr>
        <p:spPr>
          <a:xfrm>
            <a:off x="609600" y="6454939"/>
            <a:ext cx="663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ESA (2023) CAIRT report for Assessment (credit: M. </a:t>
            </a:r>
            <a:r>
              <a:rPr lang="en-US" dirty="0" err="1"/>
              <a:t>Abalos</a:t>
            </a:r>
            <a:r>
              <a:rPr lang="en-US" dirty="0"/>
              <a:t>, H. </a:t>
            </a:r>
            <a:r>
              <a:rPr lang="en-US" dirty="0" err="1"/>
              <a:t>Garny</a:t>
            </a:r>
            <a:r>
              <a:rPr lang="en-US" dirty="0"/>
              <a:t>)</a:t>
            </a:r>
            <a:endParaRPr lang="en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DAD96-A631-DF74-7EBB-15466A13E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10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022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planet in space&#10;&#10;Description automatically generated">
            <a:extLst>
              <a:ext uri="{FF2B5EF4-FFF2-40B4-BE49-F238E27FC236}">
                <a16:creationId xmlns:a16="http://schemas.microsoft.com/office/drawing/2014/main" id="{A4F7BBEF-5F2A-2E10-C5F4-B281E18CE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" b="18468"/>
          <a:stretch/>
        </p:blipFill>
        <p:spPr>
          <a:xfrm>
            <a:off x="-312712" y="0"/>
            <a:ext cx="12504712" cy="6858000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CAIRT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16" y="1446674"/>
            <a:ext cx="5760640" cy="508736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Changing Atmosphere Infra-Red Tomography Explorer: a candidate mission for ESA Earth Explorer 11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Diagnosing the circulation using </a:t>
            </a:r>
            <a:r>
              <a:rPr lang="en-US" sz="2400" dirty="0" err="1">
                <a:solidFill>
                  <a:schemeClr val="bg1"/>
                </a:solidFill>
              </a:rPr>
              <a:t>AoA</a:t>
            </a:r>
            <a:r>
              <a:rPr lang="en-US" sz="2400" dirty="0">
                <a:solidFill>
                  <a:schemeClr val="bg1"/>
                </a:solidFill>
              </a:rPr>
              <a:t> is one of the scientific objectives of CAIRT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High resolution trace gas measurements to determine </a:t>
            </a:r>
            <a:r>
              <a:rPr lang="en-US" sz="2400" b="1" dirty="0">
                <a:solidFill>
                  <a:schemeClr val="bg1"/>
                </a:solidFill>
              </a:rPr>
              <a:t>absolute single profile </a:t>
            </a:r>
            <a:r>
              <a:rPr lang="en-US" sz="2400" b="1" dirty="0" err="1">
                <a:solidFill>
                  <a:schemeClr val="bg1"/>
                </a:solidFill>
              </a:rPr>
              <a:t>AoA</a:t>
            </a:r>
            <a:r>
              <a:rPr lang="en-US" sz="2400" dirty="0">
                <a:solidFill>
                  <a:schemeClr val="bg1"/>
                </a:solidFill>
              </a:rPr>
              <a:t> within 0.5 years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EB480-4F42-F71B-38DE-F07B446C0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11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9362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CAIRT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836CDD-6DA1-C0AA-D97A-4C67BBE51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19235" y="1231318"/>
            <a:ext cx="9460294" cy="53075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CEE02D-B1A4-9C1F-6D24-983823E63272}"/>
              </a:ext>
            </a:extLst>
          </p:cNvPr>
          <p:cNvSpPr txBox="1"/>
          <p:nvPr/>
        </p:nvSpPr>
        <p:spPr>
          <a:xfrm>
            <a:off x="8472264" y="5481652"/>
            <a:ext cx="346832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17: seminar by Quentin </a:t>
            </a:r>
            <a:r>
              <a:rPr lang="en-US" dirty="0" err="1">
                <a:solidFill>
                  <a:schemeClr val="bg1"/>
                </a:solidFill>
              </a:rPr>
              <a:t>Errera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3F16C-E80C-EB1D-F288-431A8EBE8D1F}"/>
              </a:ext>
            </a:extLst>
          </p:cNvPr>
          <p:cNvSpPr txBox="1"/>
          <p:nvPr/>
        </p:nvSpPr>
        <p:spPr>
          <a:xfrm rot="739281">
            <a:off x="6819509" y="3332425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~400km</a:t>
            </a:r>
            <a:endParaRPr lang="en-BE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7792E-1065-A5D2-08F7-D4D6FAC74A1C}"/>
              </a:ext>
            </a:extLst>
          </p:cNvPr>
          <p:cNvSpPr txBox="1"/>
          <p:nvPr/>
        </p:nvSpPr>
        <p:spPr>
          <a:xfrm rot="16874205">
            <a:off x="5373960" y="3715837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5-115km</a:t>
            </a:r>
            <a:endParaRPr lang="en-B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FA391-3C35-D1EA-D84C-68C396F994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12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82360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66529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What I will do for CAIRT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1D601F-900F-0BB1-7627-EFCC0FBFB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40767"/>
            <a:ext cx="11557719" cy="3335073"/>
          </a:xfrm>
        </p:spPr>
        <p:txBody>
          <a:bodyPr numCol="2"/>
          <a:lstStyle/>
          <a:p>
            <a:pPr marL="0" indent="0">
              <a:buNone/>
            </a:pPr>
            <a:r>
              <a:rPr lang="en-US" sz="2000" dirty="0"/>
              <a:t>CAIRT validation via an Observing System Simulation Experiment (OSSE).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dirty="0"/>
              <a:t>NR: nature run (produces synthetic observations)</a:t>
            </a:r>
          </a:p>
          <a:p>
            <a:pPr marL="0" indent="0">
              <a:buNone/>
            </a:pPr>
            <a:r>
              <a:rPr lang="en-US" sz="1600" dirty="0"/>
              <a:t>DA: data assimilation (see gif below)</a:t>
            </a:r>
          </a:p>
          <a:p>
            <a:pPr marL="0" indent="0">
              <a:buNone/>
            </a:pPr>
            <a:r>
              <a:rPr lang="en-US" sz="2000" dirty="0"/>
              <a:t>Profiles of chemical species simulated by </a:t>
            </a:r>
            <a:r>
              <a:rPr lang="en-US" sz="2000" dirty="0" err="1"/>
              <a:t>CLaMS</a:t>
            </a:r>
            <a:r>
              <a:rPr lang="en-US" sz="2000" baseline="30000" dirty="0"/>
              <a:t>*</a:t>
            </a:r>
            <a:r>
              <a:rPr lang="en-US" sz="2000" dirty="0"/>
              <a:t> will be assimilated by BASCOE, developed at BIRA-IASB.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baseline="30000" dirty="0"/>
              <a:t>* </a:t>
            </a:r>
            <a:r>
              <a:rPr lang="en-US" sz="1800" i="1" dirty="0"/>
              <a:t>The Chemical </a:t>
            </a:r>
            <a:r>
              <a:rPr lang="en-US" sz="1800" i="1" dirty="0" err="1"/>
              <a:t>Lagrangian</a:t>
            </a:r>
            <a:r>
              <a:rPr lang="en-US" sz="1800" i="1" dirty="0"/>
              <a:t> Model of the Stratosphere 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5" descr="A close up of a planet&#10;&#10;Description automatically generated">
            <a:extLst>
              <a:ext uri="{FF2B5EF4-FFF2-40B4-BE49-F238E27FC236}">
                <a16:creationId xmlns:a16="http://schemas.microsoft.com/office/drawing/2014/main" id="{76575F5D-2790-072C-45C1-6A10C5410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8" y="4776446"/>
            <a:ext cx="10992544" cy="1691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0A6D9-E12A-3794-A5C2-D9E1F1DCF980}"/>
              </a:ext>
            </a:extLst>
          </p:cNvPr>
          <p:cNvSpPr txBox="1"/>
          <p:nvPr/>
        </p:nvSpPr>
        <p:spPr>
          <a:xfrm>
            <a:off x="6240016" y="3411744"/>
            <a:ext cx="576064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goal: see if we can constrain age of air enough to have an accuracy of 0.5 years.</a:t>
            </a:r>
            <a:endParaRPr lang="en-BE" sz="2000" dirty="0"/>
          </a:p>
        </p:txBody>
      </p:sp>
      <p:pic>
        <p:nvPicPr>
          <p:cNvPr id="4" name="Picture 3" descr="A diagram of a flowchart&#10;&#10;Description automatically generated">
            <a:extLst>
              <a:ext uri="{FF2B5EF4-FFF2-40B4-BE49-F238E27FC236}">
                <a16:creationId xmlns:a16="http://schemas.microsoft.com/office/drawing/2014/main" id="{E1307229-C09F-79F9-BAA8-2C644DE3E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5" y="2288334"/>
            <a:ext cx="5205398" cy="14401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DDD33-A55D-9DC6-157D-D17C4B968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13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71910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Updating BASCOE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72542"/>
            <a:ext cx="11226284" cy="3600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Belgian Assimilation System for Chemical </a:t>
            </a:r>
            <a:r>
              <a:rPr lang="en-US" sz="2000" dirty="0" err="1"/>
              <a:t>ObsErvations</a:t>
            </a:r>
            <a:r>
              <a:rPr lang="en-US" sz="2000" dirty="0"/>
              <a:t> (BASCOE)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Based on a chemistry transport model (CTM)</a:t>
            </a:r>
          </a:p>
          <a:p>
            <a:pPr lvl="1"/>
            <a:r>
              <a:rPr lang="en-US" sz="2000" dirty="0"/>
              <a:t>Needs input meteorology (winds, temperature) </a:t>
            </a:r>
          </a:p>
          <a:p>
            <a:pPr lvl="1"/>
            <a:r>
              <a:rPr lang="en-US" sz="2000" dirty="0"/>
              <a:t>Needs initial conditions and (upper &amp; lower) boundary conditions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Includes ~58 chemical species</a:t>
            </a:r>
          </a:p>
          <a:p>
            <a:pPr lvl="1"/>
            <a:r>
              <a:rPr lang="en-US" sz="2000" dirty="0"/>
              <a:t>Kinetic </a:t>
            </a:r>
            <a:r>
              <a:rPr lang="en-US" sz="2000" dirty="0" err="1"/>
              <a:t>PreProcessor</a:t>
            </a:r>
            <a:r>
              <a:rPr lang="en-US" sz="2000" dirty="0"/>
              <a:t> (KPP) computes the chemistry</a:t>
            </a:r>
          </a:p>
          <a:p>
            <a:pPr lvl="1"/>
            <a:r>
              <a:rPr lang="en-US" sz="2000" dirty="0"/>
              <a:t>More than 200 chemical reactions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Already includes several important trace gases useful to study the BDC: CO</a:t>
            </a:r>
            <a:r>
              <a:rPr lang="en-US" sz="2000" baseline="-25000" dirty="0"/>
              <a:t>2</a:t>
            </a:r>
            <a:r>
              <a:rPr lang="en-US" sz="2000" dirty="0"/>
              <a:t>, CFC’s, N</a:t>
            </a:r>
            <a:r>
              <a:rPr lang="en-US" sz="2000" baseline="-25000" dirty="0"/>
              <a:t>2</a:t>
            </a:r>
            <a:r>
              <a:rPr lang="en-US" sz="2000" dirty="0"/>
              <a:t>O … </a:t>
            </a:r>
          </a:p>
          <a:p>
            <a:pPr marL="0" indent="0">
              <a:buNone/>
            </a:pPr>
            <a:r>
              <a:rPr lang="en-US" sz="2000" dirty="0"/>
              <a:t>Not yet SF</a:t>
            </a:r>
            <a:r>
              <a:rPr lang="en-US" sz="2000" baseline="-25000" dirty="0"/>
              <a:t>6 </a:t>
            </a:r>
            <a:r>
              <a:rPr lang="en-US" sz="2000" dirty="0"/>
              <a:t>!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2EF53CE-0E77-B720-18ED-CD4756276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1544" y="5824638"/>
            <a:ext cx="895084" cy="7627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05BA7D-E851-CE65-AD13-BB5916622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3148" y="-265525"/>
            <a:ext cx="2228850" cy="1295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E92CF-DE7D-F516-278C-4ED16D31E4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14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75431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413A312A-A0D8-4B25-BF11-C1444371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91" y="404664"/>
            <a:ext cx="7492965" cy="811454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2" y="-4366"/>
            <a:ext cx="13668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84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81" y="-31750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6" name="Group 5">
            <a:extLst>
              <a:ext uri="{FF2B5EF4-FFF2-40B4-BE49-F238E27FC236}">
                <a16:creationId xmlns:a16="http://schemas.microsoft.com/office/drawing/2014/main" id="{3D086CD2-2422-40D1-8787-1C97AE651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1569454"/>
            <a:ext cx="1174979" cy="1080000"/>
            <a:chOff x="96371406" y="101146442"/>
            <a:chExt cx="7437105" cy="6881647"/>
          </a:xfrm>
        </p:grpSpPr>
        <p:pic>
          <p:nvPicPr>
            <p:cNvPr id="93190" name="Picture 6">
              <a:extLst>
                <a:ext uri="{FF2B5EF4-FFF2-40B4-BE49-F238E27FC236}">
                  <a16:creationId xmlns:a16="http://schemas.microsoft.com/office/drawing/2014/main" id="{9BC05F4D-C50D-4F4E-8310-557E2EBACE8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" b="3120"/>
            <a:stretch/>
          </p:blipFill>
          <p:spPr bwMode="auto">
            <a:xfrm>
              <a:off x="96371406" y="101146442"/>
              <a:ext cx="6835271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A0AA3C8A-8B19-40BF-819A-FC8B62F6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7" name="Group 8">
            <a:extLst>
              <a:ext uri="{FF2B5EF4-FFF2-40B4-BE49-F238E27FC236}">
                <a16:creationId xmlns:a16="http://schemas.microsoft.com/office/drawing/2014/main" id="{708E1D49-D839-432D-9CF6-5D67FD1A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930" y="2885420"/>
            <a:ext cx="1151794" cy="1080000"/>
            <a:chOff x="96778396" y="101632929"/>
            <a:chExt cx="7003113" cy="6881648"/>
          </a:xfrm>
        </p:grpSpPr>
        <p:pic>
          <p:nvPicPr>
            <p:cNvPr id="93193" name="Picture 9">
              <a:extLst>
                <a:ext uri="{FF2B5EF4-FFF2-40B4-BE49-F238E27FC236}">
                  <a16:creationId xmlns:a16="http://schemas.microsoft.com/office/drawing/2014/main" id="{DD54CF87-DA35-4CA7-BCD1-886A160C6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" r="3396"/>
            <a:stretch/>
          </p:blipFill>
          <p:spPr bwMode="auto">
            <a:xfrm>
              <a:off x="96778396" y="101632929"/>
              <a:ext cx="6569809" cy="6881648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2" name="Picture 10">
              <a:extLst>
                <a:ext uri="{FF2B5EF4-FFF2-40B4-BE49-F238E27FC236}">
                  <a16:creationId xmlns:a16="http://schemas.microsoft.com/office/drawing/2014/main" id="{5A5B2F76-6C40-409D-88D5-439E770A6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2667" y="104639492"/>
              <a:ext cx="1068842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8" name="Group 14">
            <a:extLst>
              <a:ext uri="{FF2B5EF4-FFF2-40B4-BE49-F238E27FC236}">
                <a16:creationId xmlns:a16="http://schemas.microsoft.com/office/drawing/2014/main" id="{3C0DB011-214C-4324-8BC5-CC7BEB4E38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4201386"/>
            <a:ext cx="1195402" cy="1080000"/>
            <a:chOff x="97270475" y="101735436"/>
            <a:chExt cx="6750036" cy="6881647"/>
          </a:xfrm>
        </p:grpSpPr>
        <p:pic>
          <p:nvPicPr>
            <p:cNvPr id="93199" name="Picture 15">
              <a:extLst>
                <a:ext uri="{FF2B5EF4-FFF2-40B4-BE49-F238E27FC236}">
                  <a16:creationId xmlns:a16="http://schemas.microsoft.com/office/drawing/2014/main" id="{E636E06F-E90B-40EB-B52B-FC470A2620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" r="5738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0" name="Picture 16">
              <a:extLst>
                <a:ext uri="{FF2B5EF4-FFF2-40B4-BE49-F238E27FC236}">
                  <a16:creationId xmlns:a16="http://schemas.microsoft.com/office/drawing/2014/main" id="{983CFE0A-B9C0-4845-B7EC-0D7399DB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173EFFE4-8DA7-826E-FCA2-AB649B6FE551}"/>
              </a:ext>
            </a:extLst>
          </p:cNvPr>
          <p:cNvSpPr txBox="1">
            <a:spLocks/>
          </p:cNvSpPr>
          <p:nvPr/>
        </p:nvSpPr>
        <p:spPr bwMode="auto">
          <a:xfrm>
            <a:off x="2190791" y="1700808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b="1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b="1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296E3AB-84B6-EDC9-6200-CB00B0ABAD3A}"/>
              </a:ext>
            </a:extLst>
          </p:cNvPr>
          <p:cNvSpPr txBox="1">
            <a:spLocks/>
          </p:cNvSpPr>
          <p:nvPr/>
        </p:nvSpPr>
        <p:spPr bwMode="auto">
          <a:xfrm>
            <a:off x="2166383" y="3023273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978686E-8BA5-B44E-05A6-9F01F0703A71}"/>
              </a:ext>
            </a:extLst>
          </p:cNvPr>
          <p:cNvSpPr txBox="1">
            <a:spLocks/>
          </p:cNvSpPr>
          <p:nvPr/>
        </p:nvSpPr>
        <p:spPr bwMode="auto">
          <a:xfrm>
            <a:off x="2190791" y="5461504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Sampling bias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4323B4A-19E3-64F3-1A89-13D899601F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253488"/>
            <a:ext cx="1174978" cy="1080000"/>
            <a:chOff x="96371406" y="101146442"/>
            <a:chExt cx="7437105" cy="688164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477C3F7-CD7E-3027-A38F-802EA81C15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r="1928"/>
            <a:stretch/>
          </p:blipFill>
          <p:spPr bwMode="auto">
            <a:xfrm>
              <a:off x="96371406" y="101146442"/>
              <a:ext cx="6835272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7130FDA1-CEFF-2CBF-AE1A-C59497C4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4">
            <a:extLst>
              <a:ext uri="{FF2B5EF4-FFF2-40B4-BE49-F238E27FC236}">
                <a16:creationId xmlns:a16="http://schemas.microsoft.com/office/drawing/2014/main" id="{9BB4263F-2327-06A1-CA4C-E5FD74480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5517352"/>
            <a:ext cx="1195402" cy="1080000"/>
            <a:chOff x="97270475" y="101735436"/>
            <a:chExt cx="6750036" cy="6881647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181A244-9159-BB67-2EE3-4CA5DE3059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3" r="12523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55A2D75-6B60-1D70-D9BD-D13F6A997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B4C2CD8-DAED-BB00-24E9-C9080A0631C5}"/>
              </a:ext>
            </a:extLst>
          </p:cNvPr>
          <p:cNvSpPr txBox="1">
            <a:spLocks/>
          </p:cNvSpPr>
          <p:nvPr/>
        </p:nvSpPr>
        <p:spPr bwMode="auto">
          <a:xfrm>
            <a:off x="2190791" y="4280659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of simulation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24414-2F2F-E4A5-7106-541CFBE3A7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15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84543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78" y="4320111"/>
            <a:ext cx="5824000" cy="297424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Inert in the stratosphere but </a:t>
            </a:r>
            <a:r>
              <a:rPr lang="en-US" sz="1800" dirty="0">
                <a:solidFill>
                  <a:schemeClr val="accent1"/>
                </a:solidFill>
              </a:rPr>
              <a:t>destroyed in the mesosphere</a:t>
            </a:r>
            <a:r>
              <a:rPr lang="en-US" sz="1800" dirty="0"/>
              <a:t> by electron attachment.</a:t>
            </a:r>
          </a:p>
          <a:p>
            <a:pPr marL="0" indent="0">
              <a:buNone/>
            </a:pPr>
            <a:endParaRPr lang="en-US" sz="1800" baseline="30000" dirty="0"/>
          </a:p>
          <a:p>
            <a:pPr marL="0" indent="0">
              <a:buNone/>
            </a:pPr>
            <a:r>
              <a:rPr lang="en-US" sz="1800" dirty="0"/>
              <a:t>Include sink reaction and several recovery reactions in BASCOE chemistry module.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Chemistry scheme follows </a:t>
            </a:r>
            <a:r>
              <a:rPr lang="en-US" sz="1600" dirty="0" err="1"/>
              <a:t>Loeffel</a:t>
            </a:r>
            <a:r>
              <a:rPr lang="en-US" sz="1600" dirty="0"/>
              <a:t> et al. (2022) EGU ACP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7" descr="A graph of a graph showing the growth of the number of companies&#10;&#10;Description automatically generated with medium confidence">
            <a:extLst>
              <a:ext uri="{FF2B5EF4-FFF2-40B4-BE49-F238E27FC236}">
                <a16:creationId xmlns:a16="http://schemas.microsoft.com/office/drawing/2014/main" id="{484587A8-8C2B-32DE-644B-57B33BA62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28079"/>
            <a:ext cx="4848148" cy="2931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60150A-9CE5-DEBE-DC49-1561B4947B05}"/>
                  </a:ext>
                </a:extLst>
              </p:cNvPr>
              <p:cNvSpPr txBox="1"/>
              <p:nvPr/>
            </p:nvSpPr>
            <p:spPr>
              <a:xfrm>
                <a:off x="5526768" y="1898940"/>
                <a:ext cx="6106884" cy="70788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Sulfur hexafluoride (SF</a:t>
                </a:r>
                <a:r>
                  <a:rPr lang="en-US" sz="2000" baseline="-25000" dirty="0"/>
                  <a:t>6</a:t>
                </a:r>
                <a:r>
                  <a:rPr lang="en-US" sz="2000" dirty="0"/>
                  <a:t>) has </a:t>
                </a:r>
                <a:r>
                  <a:rPr lang="en-US" sz="2000" b="1" dirty="0"/>
                  <a:t>almost</a:t>
                </a:r>
                <a:r>
                  <a:rPr lang="en-US" sz="2000" dirty="0"/>
                  <a:t> linear increase in the troposphere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popular </a:t>
                </a:r>
                <a:r>
                  <a:rPr lang="en-US" sz="2000" dirty="0" err="1"/>
                  <a:t>AoA</a:t>
                </a:r>
                <a:r>
                  <a:rPr lang="en-US" sz="2000" dirty="0"/>
                  <a:t> tracer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60150A-9CE5-DEBE-DC49-1561B4947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768" y="1898940"/>
                <a:ext cx="6106884" cy="707886"/>
              </a:xfrm>
              <a:prstGeom prst="rect">
                <a:avLst/>
              </a:prstGeom>
              <a:blipFill>
                <a:blip r:embed="rId5"/>
                <a:stretch>
                  <a:fillRect l="-1099" t="-5172" r="-1598" b="-1465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0211443-33C4-1AC0-9731-E6516D41D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78" y="3024069"/>
            <a:ext cx="5824000" cy="3405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9B326-7C86-8B28-FF89-35E333F711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16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77237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60465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Reaction rates taken from </a:t>
            </a:r>
            <a:r>
              <a:rPr lang="en-US" sz="1800" dirty="0" err="1"/>
              <a:t>Reddmann</a:t>
            </a:r>
            <a:r>
              <a:rPr lang="en-US" sz="1800" dirty="0"/>
              <a:t> et al. (2001) AGU JGR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AF546E-48FE-9485-0CCE-194CB5906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7600" y="2536860"/>
            <a:ext cx="752475" cy="7239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0302EDD-B647-76D9-C252-22E73CE7F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51353">
            <a:off x="2718684" y="2086977"/>
            <a:ext cx="990600" cy="118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AF45A9-5ABA-5640-3494-74679B1F9BF5}"/>
              </a:ext>
            </a:extLst>
          </p:cNvPr>
          <p:cNvSpPr txBox="1"/>
          <p:nvPr/>
        </p:nvSpPr>
        <p:spPr>
          <a:xfrm>
            <a:off x="419456" y="3126414"/>
            <a:ext cx="25741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Need for electron density</a:t>
            </a:r>
            <a:endParaRPr lang="en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7FE22DF-2E8F-278C-F14D-B8E94C080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5179839"/>
            <a:ext cx="2558511" cy="7952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80A29D-46E1-C6C2-007C-7A65DAFFF689}"/>
              </a:ext>
            </a:extLst>
          </p:cNvPr>
          <p:cNvSpPr txBox="1"/>
          <p:nvPr/>
        </p:nvSpPr>
        <p:spPr>
          <a:xfrm>
            <a:off x="7446114" y="4475375"/>
            <a:ext cx="420474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Computation of the </a:t>
            </a:r>
            <a:r>
              <a:rPr lang="en-US" dirty="0" err="1"/>
              <a:t>photodetachment</a:t>
            </a:r>
            <a:r>
              <a:rPr lang="en-US" dirty="0"/>
              <a:t> rate</a:t>
            </a:r>
          </a:p>
          <a:p>
            <a:r>
              <a:rPr lang="en-US" dirty="0"/>
              <a:t>with the photolysis module in BASCOE</a:t>
            </a:r>
            <a:endParaRPr lang="en-BE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BCE831B-2681-5FFF-5C8A-6852A23A5C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95945" y="5225020"/>
            <a:ext cx="581025" cy="704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1ACEA-5F87-3DC2-584B-10524E45BBD6}"/>
              </a:ext>
            </a:extLst>
          </p:cNvPr>
          <p:cNvSpPr txBox="1"/>
          <p:nvPr/>
        </p:nvSpPr>
        <p:spPr>
          <a:xfrm>
            <a:off x="357399" y="5776067"/>
            <a:ext cx="3163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UV-photolysis not </a:t>
            </a:r>
          </a:p>
          <a:p>
            <a:r>
              <a:rPr lang="en-US" sz="1600" dirty="0"/>
              <a:t>included (negligible!)</a:t>
            </a:r>
            <a:endParaRPr lang="en-BE" sz="1600" dirty="0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53333F-529F-6CFF-1A25-4B7526B083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74" y="2591227"/>
            <a:ext cx="5709455" cy="33386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FDFAE-D160-8186-FB63-AD1894A05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17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9543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0616878-470A-33BE-0828-5543ECE59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2" y="-99392"/>
            <a:ext cx="12230841" cy="6981323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68" y="142610"/>
            <a:ext cx="8699200" cy="696913"/>
          </a:xfrm>
        </p:spPr>
        <p:txBody>
          <a:bodyPr/>
          <a:lstStyle/>
          <a:p>
            <a:r>
              <a:rPr lang="en-US" altLang="en-BE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Electron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2ED2C-1A4A-A937-5150-EF5A420D2BA9}"/>
              </a:ext>
            </a:extLst>
          </p:cNvPr>
          <p:cNvSpPr txBox="1"/>
          <p:nvPr/>
        </p:nvSpPr>
        <p:spPr>
          <a:xfrm>
            <a:off x="179094" y="1171193"/>
            <a:ext cx="7974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 module: </a:t>
            </a:r>
            <a:r>
              <a:rPr lang="fr-BE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climatology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EMAC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(ECHAM/</a:t>
            </a:r>
            <a:r>
              <a:rPr lang="fr-BE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MESSy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Atmospheric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Chemistry) and </a:t>
            </a:r>
            <a:r>
              <a:rPr lang="fr-BE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KASIMA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fr-BE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Kouker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al. 1999, Karlsruhe Simulation model of the Middle </a:t>
            </a:r>
            <a:r>
              <a:rPr lang="fr-BE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Atmosphere</a:t>
            </a:r>
            <a:r>
              <a:rPr lang="fr-B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F9AF5-5A51-43B2-4FDB-6FF736F77C71}"/>
              </a:ext>
            </a:extLst>
          </p:cNvPr>
          <p:cNvSpPr txBox="1"/>
          <p:nvPr/>
        </p:nvSpPr>
        <p:spPr>
          <a:xfrm>
            <a:off x="191344" y="2024381"/>
            <a:ext cx="475252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D-region electrons (60km to 90-95km)</a:t>
            </a:r>
          </a:p>
          <a:p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Electrons produced by photo-ionization and cosmic rays </a:t>
            </a:r>
          </a:p>
          <a:p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Assumption of photochemical equilibrium</a:t>
            </a:r>
          </a:p>
          <a:p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Ionization of NO, N</a:t>
            </a:r>
            <a:r>
              <a:rPr lang="en-US" sz="20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</a:t>
            </a:r>
            <a:r>
              <a:rPr lang="en-US" sz="20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 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O</a:t>
            </a:r>
          </a:p>
          <a:p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all of these components are included. </a:t>
            </a:r>
            <a:b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only relevant above 80 km or concentrations not known</a:t>
            </a:r>
          </a:p>
          <a:p>
            <a:endParaRPr lang="en-US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5A1D3-EA93-D7CD-D17F-34EAC8AC636D}"/>
              </a:ext>
            </a:extLst>
          </p:cNvPr>
          <p:cNvSpPr txBox="1"/>
          <p:nvPr/>
        </p:nvSpPr>
        <p:spPr>
          <a:xfrm>
            <a:off x="8694222" y="4715852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BASCOE model top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2AC21-ED4B-04F1-CCF5-31B7157218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18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14939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69920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Electron density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7" name="Picture 6" descr="A graph of electrons&#10;&#10;Description automatically generated">
            <a:extLst>
              <a:ext uri="{FF2B5EF4-FFF2-40B4-BE49-F238E27FC236}">
                <a16:creationId xmlns:a16="http://schemas.microsoft.com/office/drawing/2014/main" id="{9DF9C88D-6E17-6C05-FE4C-6B7A1B593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60" y="1482040"/>
            <a:ext cx="7086600" cy="4552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CF9AF5-5A51-43B2-4FDB-6FF736F77C71}"/>
              </a:ext>
            </a:extLst>
          </p:cNvPr>
          <p:cNvSpPr txBox="1"/>
          <p:nvPr/>
        </p:nvSpPr>
        <p:spPr>
          <a:xfrm>
            <a:off x="224136" y="1268760"/>
            <a:ext cx="47525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Ionization of NO, N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O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climatology = analytical function of the O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column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Cosmics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contribution = constant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 with dependence 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Altitude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 of year (in NO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 height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Latitude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zenith angle to determine day/night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density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electron attachment to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electrons needed up to about 80km</a:t>
            </a:r>
          </a:p>
          <a:p>
            <a:endParaRPr lang="en-US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28FC5-061E-FA22-4E0B-9C329E4AD307}"/>
              </a:ext>
            </a:extLst>
          </p:cNvPr>
          <p:cNvSpPr txBox="1"/>
          <p:nvPr/>
        </p:nvSpPr>
        <p:spPr>
          <a:xfrm>
            <a:off x="6574464" y="5991671"/>
            <a:ext cx="5393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7.3 from Brasseur &amp; Solomon (2005)</a:t>
            </a:r>
          </a:p>
          <a:p>
            <a:r>
              <a:rPr lang="en-US" dirty="0"/>
              <a:t>Wallops Island, Virginia 38°N, ZA=60°, different seasons</a:t>
            </a:r>
            <a:endParaRPr lang="en-BE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F91DE0-A164-8242-C0F1-181DB84F9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19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118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middle atmosphere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500" y="1370740"/>
            <a:ext cx="6821151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Upper troposphere (tropopause region) + stratosphere + mesosphere + lower thermosphere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Ca 10-100km</a:t>
            </a:r>
          </a:p>
          <a:p>
            <a:pPr marL="0" indent="0">
              <a:buNone/>
            </a:pPr>
            <a:br>
              <a:rPr lang="en-US" sz="2000" dirty="0"/>
            </a:br>
            <a:r>
              <a:rPr lang="en-US" sz="2000" dirty="0"/>
              <a:t>Contains the ozone layer.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Brewer-Dobson circulation from Tropics to Poles.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br>
              <a:rPr lang="en-US" sz="2400" dirty="0"/>
            </a:br>
            <a:endParaRPr lang="en-BE" sz="2400" dirty="0"/>
          </a:p>
        </p:txBody>
      </p:sp>
      <p:pic>
        <p:nvPicPr>
          <p:cNvPr id="3" name="Picture 2" descr="A diagram of the height of the earth&#10;&#10;Description automatically generated">
            <a:extLst>
              <a:ext uri="{FF2B5EF4-FFF2-40B4-BE49-F238E27FC236}">
                <a16:creationId xmlns:a16="http://schemas.microsoft.com/office/drawing/2014/main" id="{8748AC69-2B41-F203-3EF2-CF927CBB2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5" y="1143952"/>
            <a:ext cx="4305846" cy="571404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B160E5-6920-FA1B-8D61-57850DB46210}"/>
              </a:ext>
            </a:extLst>
          </p:cNvPr>
          <p:cNvCxnSpPr/>
          <p:nvPr/>
        </p:nvCxnSpPr>
        <p:spPr>
          <a:xfrm>
            <a:off x="4418601" y="1268760"/>
            <a:ext cx="0" cy="458222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943EE07-4212-524C-BD8A-209BE49E11FE}"/>
              </a:ext>
            </a:extLst>
          </p:cNvPr>
          <p:cNvSpPr/>
          <p:nvPr/>
        </p:nvSpPr>
        <p:spPr>
          <a:xfrm>
            <a:off x="753510" y="5085184"/>
            <a:ext cx="3038234" cy="50405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629EA-FA4E-696B-EE11-5559D00CC8B6}"/>
              </a:ext>
            </a:extLst>
          </p:cNvPr>
          <p:cNvSpPr txBox="1"/>
          <p:nvPr/>
        </p:nvSpPr>
        <p:spPr>
          <a:xfrm>
            <a:off x="2261944" y="5085184"/>
            <a:ext cx="131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Ozone layer</a:t>
            </a:r>
            <a:endParaRPr lang="en-BE" b="1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C481BA-E5FD-D879-35D2-380AE44974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</a:t>
            </a:fld>
            <a:r>
              <a:rPr lang="en-US"/>
              <a:t>/40</a:t>
            </a:r>
            <a:endParaRPr lang="en-B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69920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Electron density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486ED-4ABA-4A80-4B27-D4EC4FA317B8}"/>
              </a:ext>
            </a:extLst>
          </p:cNvPr>
          <p:cNvSpPr txBox="1"/>
          <p:nvPr/>
        </p:nvSpPr>
        <p:spPr>
          <a:xfrm>
            <a:off x="407368" y="1329880"/>
            <a:ext cx="1000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implementing the electron function, we check the computed electron density:</a:t>
            </a:r>
            <a:endParaRPr lang="en-B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graph of a graph showing the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CABEE42E-D519-18F2-5F9F-9742AC9F1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751818"/>
            <a:ext cx="6768752" cy="5076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5926D-78D7-946E-CC62-03EC0AD5E27F}"/>
              </a:ext>
            </a:extLst>
          </p:cNvPr>
          <p:cNvSpPr txBox="1"/>
          <p:nvPr/>
        </p:nvSpPr>
        <p:spPr>
          <a:xfrm>
            <a:off x="0" y="6453336"/>
            <a:ext cx="610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Curve from Brasseur &amp; Solomon (2005):  38°N</a:t>
            </a:r>
            <a:endParaRPr lang="en-BE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C82C7-478B-9BB9-9536-22989A280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20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1054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photodeodial energy&#10;&#10;Description automatically generated with medium confidence">
            <a:extLst>
              <a:ext uri="{FF2B5EF4-FFF2-40B4-BE49-F238E27FC236}">
                <a16:creationId xmlns:a16="http://schemas.microsoft.com/office/drawing/2014/main" id="{5FCACC35-758E-FA3A-FBFC-2B1C0F87D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26" y="1052514"/>
            <a:ext cx="5994708" cy="5829600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42FE12-0DAE-4A72-90FE-20FF4A2E398E}"/>
                  </a:ext>
                </a:extLst>
              </p:cNvPr>
              <p:cNvSpPr txBox="1"/>
              <p:nvPr/>
            </p:nvSpPr>
            <p:spPr>
              <a:xfrm>
                <a:off x="609600" y="2623979"/>
                <a:ext cx="5630416" cy="5485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Photodetachment is computed like a photolysis rate </a:t>
                </a:r>
              </a:p>
              <a:p>
                <a:endPara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𝐽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𝜆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𝜆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𝜃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Open Sans" panose="020B0606030504020204" pitchFamily="34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Open Sans" panose="020B0606030504020204" pitchFamily="34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using cross sections </a:t>
                </a:r>
                <a:r>
                  <a:rPr lang="el-GR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σ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from </a:t>
                </a:r>
                <a:r>
                  <a:rPr lang="en-US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Datskos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et al. (1995), CPL. </a:t>
                </a:r>
                <a:r>
                  <a:rPr lang="az-Cyrl-AZ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Ф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is the quantum yield and </a:t>
                </a:r>
                <a:r>
                  <a:rPr lang="en-US" sz="2000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 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 the solar irradiance </a:t>
                </a:r>
              </a:p>
              <a:p>
                <a:endPara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Update for BASCOE: read file with cross sections</a:t>
                </a:r>
              </a:p>
              <a:p>
                <a:endPara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sz="2000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US" sz="2000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42FE12-0DAE-4A72-90FE-20FF4A2E3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23979"/>
                <a:ext cx="5630416" cy="5485541"/>
              </a:xfrm>
              <a:prstGeom prst="rect">
                <a:avLst/>
              </a:prstGeom>
              <a:blipFill>
                <a:blip r:embed="rId6"/>
                <a:stretch>
                  <a:fillRect l="-1082" t="-55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CC39E5-6D2D-25FF-90BC-D625356C09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64"/>
          <a:stretch/>
        </p:blipFill>
        <p:spPr>
          <a:xfrm>
            <a:off x="263352" y="1544380"/>
            <a:ext cx="6276574" cy="6473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6BC81E-2166-2031-E67C-9A93613EA3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21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59726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413A312A-A0D8-4B25-BF11-C1444371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91" y="404664"/>
            <a:ext cx="7492965" cy="811454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2" y="-4366"/>
            <a:ext cx="13668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84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81" y="-31750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6" name="Group 5">
            <a:extLst>
              <a:ext uri="{FF2B5EF4-FFF2-40B4-BE49-F238E27FC236}">
                <a16:creationId xmlns:a16="http://schemas.microsoft.com/office/drawing/2014/main" id="{3D086CD2-2422-40D1-8787-1C97AE651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1569454"/>
            <a:ext cx="1174979" cy="1080000"/>
            <a:chOff x="96371406" y="101146442"/>
            <a:chExt cx="7437105" cy="6881647"/>
          </a:xfrm>
        </p:grpSpPr>
        <p:pic>
          <p:nvPicPr>
            <p:cNvPr id="93190" name="Picture 6">
              <a:extLst>
                <a:ext uri="{FF2B5EF4-FFF2-40B4-BE49-F238E27FC236}">
                  <a16:creationId xmlns:a16="http://schemas.microsoft.com/office/drawing/2014/main" id="{9BC05F4D-C50D-4F4E-8310-557E2EBACE8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" b="3120"/>
            <a:stretch/>
          </p:blipFill>
          <p:spPr bwMode="auto">
            <a:xfrm>
              <a:off x="96371406" y="101146442"/>
              <a:ext cx="6835271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A0AA3C8A-8B19-40BF-819A-FC8B62F6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7" name="Group 8">
            <a:extLst>
              <a:ext uri="{FF2B5EF4-FFF2-40B4-BE49-F238E27FC236}">
                <a16:creationId xmlns:a16="http://schemas.microsoft.com/office/drawing/2014/main" id="{708E1D49-D839-432D-9CF6-5D67FD1A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930" y="2885420"/>
            <a:ext cx="1151794" cy="1080000"/>
            <a:chOff x="96778396" y="101632929"/>
            <a:chExt cx="7003113" cy="6881648"/>
          </a:xfrm>
        </p:grpSpPr>
        <p:pic>
          <p:nvPicPr>
            <p:cNvPr id="93193" name="Picture 9">
              <a:extLst>
                <a:ext uri="{FF2B5EF4-FFF2-40B4-BE49-F238E27FC236}">
                  <a16:creationId xmlns:a16="http://schemas.microsoft.com/office/drawing/2014/main" id="{DD54CF87-DA35-4CA7-BCD1-886A160C6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" r="3396"/>
            <a:stretch/>
          </p:blipFill>
          <p:spPr bwMode="auto">
            <a:xfrm>
              <a:off x="96778396" y="101632929"/>
              <a:ext cx="6569809" cy="6881648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2" name="Picture 10">
              <a:extLst>
                <a:ext uri="{FF2B5EF4-FFF2-40B4-BE49-F238E27FC236}">
                  <a16:creationId xmlns:a16="http://schemas.microsoft.com/office/drawing/2014/main" id="{5A5B2F76-6C40-409D-88D5-439E770A6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2667" y="104639492"/>
              <a:ext cx="1068842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8" name="Group 14">
            <a:extLst>
              <a:ext uri="{FF2B5EF4-FFF2-40B4-BE49-F238E27FC236}">
                <a16:creationId xmlns:a16="http://schemas.microsoft.com/office/drawing/2014/main" id="{3C0DB011-214C-4324-8BC5-CC7BEB4E38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4201386"/>
            <a:ext cx="1195402" cy="1080000"/>
            <a:chOff x="97270475" y="101735436"/>
            <a:chExt cx="6750036" cy="6881647"/>
          </a:xfrm>
        </p:grpSpPr>
        <p:pic>
          <p:nvPicPr>
            <p:cNvPr id="93199" name="Picture 15">
              <a:extLst>
                <a:ext uri="{FF2B5EF4-FFF2-40B4-BE49-F238E27FC236}">
                  <a16:creationId xmlns:a16="http://schemas.microsoft.com/office/drawing/2014/main" id="{E636E06F-E90B-40EB-B52B-FC470A2620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" r="5738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0" name="Picture 16">
              <a:extLst>
                <a:ext uri="{FF2B5EF4-FFF2-40B4-BE49-F238E27FC236}">
                  <a16:creationId xmlns:a16="http://schemas.microsoft.com/office/drawing/2014/main" id="{983CFE0A-B9C0-4845-B7EC-0D7399DB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173EFFE4-8DA7-826E-FCA2-AB649B6FE551}"/>
              </a:ext>
            </a:extLst>
          </p:cNvPr>
          <p:cNvSpPr txBox="1">
            <a:spLocks/>
          </p:cNvSpPr>
          <p:nvPr/>
        </p:nvSpPr>
        <p:spPr bwMode="auto">
          <a:xfrm>
            <a:off x="2190791" y="1700808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296E3AB-84B6-EDC9-6200-CB00B0ABAD3A}"/>
              </a:ext>
            </a:extLst>
          </p:cNvPr>
          <p:cNvSpPr txBox="1">
            <a:spLocks/>
          </p:cNvSpPr>
          <p:nvPr/>
        </p:nvSpPr>
        <p:spPr bwMode="auto">
          <a:xfrm>
            <a:off x="2166383" y="3023273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b="1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978686E-8BA5-B44E-05A6-9F01F0703A71}"/>
              </a:ext>
            </a:extLst>
          </p:cNvPr>
          <p:cNvSpPr txBox="1">
            <a:spLocks/>
          </p:cNvSpPr>
          <p:nvPr/>
        </p:nvSpPr>
        <p:spPr bwMode="auto">
          <a:xfrm>
            <a:off x="2190791" y="5461504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Sampling bias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4323B4A-19E3-64F3-1A89-13D899601F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253488"/>
            <a:ext cx="1174978" cy="1080000"/>
            <a:chOff x="96371406" y="101146442"/>
            <a:chExt cx="7437105" cy="688164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477C3F7-CD7E-3027-A38F-802EA81C15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r="1928"/>
            <a:stretch/>
          </p:blipFill>
          <p:spPr bwMode="auto">
            <a:xfrm>
              <a:off x="96371406" y="101146442"/>
              <a:ext cx="6835272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7130FDA1-CEFF-2CBF-AE1A-C59497C4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4">
            <a:extLst>
              <a:ext uri="{FF2B5EF4-FFF2-40B4-BE49-F238E27FC236}">
                <a16:creationId xmlns:a16="http://schemas.microsoft.com/office/drawing/2014/main" id="{9BB4263F-2327-06A1-CA4C-E5FD74480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5517352"/>
            <a:ext cx="1195402" cy="1080000"/>
            <a:chOff x="97270475" y="101735436"/>
            <a:chExt cx="6750036" cy="6881647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181A244-9159-BB67-2EE3-4CA5DE3059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3" r="12523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55A2D75-6B60-1D70-D9BD-D13F6A997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B4C2CD8-DAED-BB00-24E9-C9080A0631C5}"/>
              </a:ext>
            </a:extLst>
          </p:cNvPr>
          <p:cNvSpPr txBox="1">
            <a:spLocks/>
          </p:cNvSpPr>
          <p:nvPr/>
        </p:nvSpPr>
        <p:spPr bwMode="auto">
          <a:xfrm>
            <a:off x="2190791" y="4280659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of simulation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65236-A941-ACF6-FA41-52337400A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22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58673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BASCOE uses input meteorology from reanalysis data sets: ERA5 and MERRA2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Reanalyses</a:t>
            </a:r>
            <a:r>
              <a:rPr lang="en-US" sz="2400" dirty="0"/>
              <a:t> have their own native grid. Large horizontal resolution is reduced to a 2° x 2,5° </a:t>
            </a:r>
            <a:r>
              <a:rPr lang="en-US" sz="2400" dirty="0" err="1"/>
              <a:t>lat-lon</a:t>
            </a:r>
            <a:r>
              <a:rPr lang="en-US" sz="2400" dirty="0"/>
              <a:t> grid.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ERA5: 137 vertical levels</a:t>
            </a:r>
          </a:p>
          <a:p>
            <a:pPr marL="0" indent="0">
              <a:buNone/>
            </a:pPr>
            <a:r>
              <a:rPr lang="en-US" sz="2400" dirty="0"/>
              <a:t>MERRA2: 72 vertical levels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Find appropriate subsets of the native vertical grids.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7D0BAD4-180E-CF0A-873A-23372C893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416" y="4797152"/>
            <a:ext cx="3000375" cy="5619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411EC1E-56E6-C775-F383-8E5A2AF1F3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154513"/>
            <a:ext cx="647700" cy="866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F0D845-CC63-3819-94CD-3014822EEAD2}"/>
              </a:ext>
            </a:extLst>
          </p:cNvPr>
          <p:cNvSpPr txBox="1"/>
          <p:nvPr/>
        </p:nvSpPr>
        <p:spPr>
          <a:xfrm>
            <a:off x="4727848" y="4335983"/>
            <a:ext cx="471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Computationally too expensive!</a:t>
            </a:r>
            <a:endParaRPr lang="en-BE" sz="24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8ABDA-AE2C-B76C-E690-4AEC17555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23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21292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New vertical grids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36" y="1484784"/>
            <a:ext cx="4406280" cy="555387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Construct grids close to the original vertical resolution: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A priori for the vertical interval (</a:t>
            </a:r>
            <a:r>
              <a:rPr lang="en-US" sz="2000" dirty="0" err="1"/>
              <a:t>dz</a:t>
            </a:r>
            <a:r>
              <a:rPr lang="en-US" sz="2000" dirty="0"/>
              <a:t>)</a:t>
            </a:r>
          </a:p>
          <a:p>
            <a:r>
              <a:rPr lang="en-US" sz="2000" dirty="0"/>
              <a:t>Fit a polynomial to </a:t>
            </a:r>
            <a:r>
              <a:rPr lang="en-US" sz="2000" dirty="0" err="1"/>
              <a:t>dz</a:t>
            </a:r>
            <a:endParaRPr lang="en-US" sz="2000" dirty="0"/>
          </a:p>
          <a:p>
            <a:r>
              <a:rPr lang="en-US" sz="2000" dirty="0"/>
              <a:t>Integrate vertically to find the vertical levels, starting at the surface</a:t>
            </a:r>
          </a:p>
          <a:p>
            <a:r>
              <a:rPr lang="en-US" sz="2000" dirty="0"/>
              <a:t>Ensure that the top 2 levels of the new grid match the levels of the reanalysis!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5D5053-57B2-8CB2-5E1F-FA64B7651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24</a:t>
            </a:fld>
            <a:r>
              <a:rPr lang="en-US"/>
              <a:t>/40</a:t>
            </a:r>
            <a:endParaRPr lang="en-BE" dirty="0"/>
          </a:p>
        </p:txBody>
      </p:sp>
      <p:pic>
        <p:nvPicPr>
          <p:cNvPr id="5" name="Picture 4" descr="A comparison of vertical resolution and pressure&#10;&#10;Description automatically generated">
            <a:extLst>
              <a:ext uri="{FF2B5EF4-FFF2-40B4-BE49-F238E27FC236}">
                <a16:creationId xmlns:a16="http://schemas.microsoft.com/office/drawing/2014/main" id="{782727E3-C973-75E5-74B2-E4A725280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79" y="1086936"/>
            <a:ext cx="7154905" cy="53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7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Perpetual QBO simulations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4406280" cy="555387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To determine if reduced grids are good: </a:t>
            </a:r>
          </a:p>
          <a:p>
            <a:pPr marL="0" indent="0">
              <a:buNone/>
            </a:pPr>
            <a:r>
              <a:rPr lang="en-US" sz="2000" dirty="0"/>
              <a:t>compare </a:t>
            </a:r>
            <a:r>
              <a:rPr lang="en-US" sz="2000" b="1" dirty="0"/>
              <a:t>model </a:t>
            </a:r>
            <a:r>
              <a:rPr lang="en-US" sz="2000" b="1" dirty="0" err="1"/>
              <a:t>AoA</a:t>
            </a:r>
            <a:r>
              <a:rPr lang="en-US" sz="2000" b="1" dirty="0"/>
              <a:t> </a:t>
            </a:r>
            <a:r>
              <a:rPr lang="en-US" sz="2000" dirty="0"/>
              <a:t>on different grids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 chemistry calculation needed (fast!)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Only two years of reanalysis data (1980-1981) that are used in loop.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AoA_ei00_16_v6">
            <a:hlinkClick r:id="" action="ppaction://media"/>
            <a:extLst>
              <a:ext uri="{FF2B5EF4-FFF2-40B4-BE49-F238E27FC236}">
                <a16:creationId xmlns:a16="http://schemas.microsoft.com/office/drawing/2014/main" id="{82F2B3C6-19D2-678C-F947-94B17BF7A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5920" y="1201802"/>
            <a:ext cx="6624736" cy="4968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4784E-E9A0-7E04-95DD-0F2121103ADD}"/>
              </a:ext>
            </a:extLst>
          </p:cNvPr>
          <p:cNvSpPr txBox="1"/>
          <p:nvPr/>
        </p:nvSpPr>
        <p:spPr>
          <a:xfrm>
            <a:off x="7634722" y="6268670"/>
            <a:ext cx="2242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CAIRT UCM presentation</a:t>
            </a:r>
            <a:endParaRPr lang="en-B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D6D8E3-5AD0-F255-9CA7-71296603E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25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977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>
                <a:latin typeface="Verdana" panose="020B0604030504040204" pitchFamily="34" charset="0"/>
                <a:ea typeface="Verdana" panose="020B0604030504040204" pitchFamily="34" charset="0"/>
              </a:rPr>
              <a:t>Perpetual QBO 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simulations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94663"/>
            <a:ext cx="10657184" cy="24283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To determine if reduced grids are good: </a:t>
            </a:r>
          </a:p>
          <a:p>
            <a:pPr marL="0" indent="0">
              <a:buNone/>
            </a:pPr>
            <a:r>
              <a:rPr lang="en-US" sz="2000" dirty="0"/>
              <a:t>compare </a:t>
            </a:r>
            <a:r>
              <a:rPr lang="en-US" sz="2000" b="1" dirty="0"/>
              <a:t>model </a:t>
            </a:r>
            <a:r>
              <a:rPr lang="en-US" sz="2000" b="1" dirty="0" err="1"/>
              <a:t>AoA</a:t>
            </a:r>
            <a:r>
              <a:rPr lang="en-US" sz="2000" b="1" dirty="0"/>
              <a:t> </a:t>
            </a:r>
            <a:r>
              <a:rPr lang="en-US" sz="2000" dirty="0"/>
              <a:t>on different grids.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Plots for June in the last year of the simulation.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Graphic 4">
            <a:hlinkClick r:id="rId4" action="ppaction://hlinksldjump"/>
            <a:extLst>
              <a:ext uri="{FF2B5EF4-FFF2-40B4-BE49-F238E27FC236}">
                <a16:creationId xmlns:a16="http://schemas.microsoft.com/office/drawing/2014/main" id="{F8C02303-C581-EE6D-3D08-668C76AB7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28" y="6365130"/>
            <a:ext cx="419100" cy="3762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2652EA-F702-E50C-0C1B-802C9AC15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26</a:t>
            </a:fld>
            <a:r>
              <a:rPr lang="en-US"/>
              <a:t>/40</a:t>
            </a:r>
            <a:endParaRPr lang="en-BE" dirty="0"/>
          </a:p>
        </p:txBody>
      </p:sp>
      <p:pic>
        <p:nvPicPr>
          <p:cNvPr id="7" name="Picture 6" descr="A graph showing the growt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FD703338-472D-370C-C577-2DC9086E0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" y="3089287"/>
            <a:ext cx="12192000" cy="320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09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74" y="1365092"/>
            <a:ext cx="11024052" cy="46923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Finally: run BASCOE with ERA5 on 61 vertical levels and MERRA2 on 49 vertical levels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Horizontal resolution 2° x 2.5° </a:t>
            </a:r>
            <a:r>
              <a:rPr lang="en-US" sz="2400" dirty="0" err="1"/>
              <a:t>lat-lon</a:t>
            </a:r>
            <a:r>
              <a:rPr lang="en-US" sz="2400" dirty="0"/>
              <a:t>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Start: 1997</a:t>
            </a:r>
          </a:p>
          <a:p>
            <a:pPr marL="0" indent="0">
              <a:buNone/>
            </a:pPr>
            <a:r>
              <a:rPr lang="en-US" sz="2400" dirty="0"/>
              <a:t>End: 2012 (now extended)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Initial condition for SF</a:t>
            </a:r>
            <a:r>
              <a:rPr lang="en-US" sz="2400" baseline="-25000" dirty="0"/>
              <a:t>6</a:t>
            </a:r>
            <a:r>
              <a:rPr lang="en-US" sz="2400" dirty="0"/>
              <a:t>: EMAC monthly mean simulation results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Lower boundary conditions: Gidden et al. (2019) GMD and </a:t>
            </a:r>
            <a:r>
              <a:rPr lang="en-US" sz="2400" dirty="0" err="1"/>
              <a:t>Meinshausen</a:t>
            </a:r>
            <a:r>
              <a:rPr lang="en-US" sz="2400" dirty="0"/>
              <a:t> et al. (2016) GMD</a:t>
            </a:r>
          </a:p>
        </p:txBody>
      </p:sp>
      <p:pic>
        <p:nvPicPr>
          <p:cNvPr id="3" name="Picture 2" descr="A chart of a weather forecast&#10;&#10;Description automatically generated">
            <a:extLst>
              <a:ext uri="{FF2B5EF4-FFF2-40B4-BE49-F238E27FC236}">
                <a16:creationId xmlns:a16="http://schemas.microsoft.com/office/drawing/2014/main" id="{B29F1870-A05D-65F9-A3F5-9E413F8DF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142696"/>
            <a:ext cx="3430142" cy="257260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0ACFD52-A8A4-5589-7AC4-DC1D35064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270620" flipV="1">
            <a:off x="7529188" y="3853268"/>
            <a:ext cx="1438275" cy="914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3A6B9F7-517B-3878-D376-427E78B321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5837" y="3249288"/>
            <a:ext cx="366713" cy="9239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FEE210-8A51-4DC7-71FF-41523264FF57}"/>
              </a:ext>
            </a:extLst>
          </p:cNvPr>
          <p:cNvSpPr txBox="1"/>
          <p:nvPr/>
        </p:nvSpPr>
        <p:spPr>
          <a:xfrm>
            <a:off x="4841000" y="3526585"/>
            <a:ext cx="281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MIPAS 2002/07 – 2012/04</a:t>
            </a:r>
            <a:endParaRPr lang="en-BE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2295E-56A9-69ED-F56B-D14971C43D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27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96564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413A312A-A0D8-4B25-BF11-C1444371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91" y="404664"/>
            <a:ext cx="7492965" cy="811454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2" y="-4366"/>
            <a:ext cx="13668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84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81" y="-31750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6" name="Group 5">
            <a:extLst>
              <a:ext uri="{FF2B5EF4-FFF2-40B4-BE49-F238E27FC236}">
                <a16:creationId xmlns:a16="http://schemas.microsoft.com/office/drawing/2014/main" id="{3D086CD2-2422-40D1-8787-1C97AE651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1569454"/>
            <a:ext cx="1174979" cy="1080000"/>
            <a:chOff x="96371406" y="101146442"/>
            <a:chExt cx="7437105" cy="6881647"/>
          </a:xfrm>
        </p:grpSpPr>
        <p:pic>
          <p:nvPicPr>
            <p:cNvPr id="93190" name="Picture 6">
              <a:extLst>
                <a:ext uri="{FF2B5EF4-FFF2-40B4-BE49-F238E27FC236}">
                  <a16:creationId xmlns:a16="http://schemas.microsoft.com/office/drawing/2014/main" id="{9BC05F4D-C50D-4F4E-8310-557E2EBACE8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" b="3120"/>
            <a:stretch/>
          </p:blipFill>
          <p:spPr bwMode="auto">
            <a:xfrm>
              <a:off x="96371406" y="101146442"/>
              <a:ext cx="6835271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A0AA3C8A-8B19-40BF-819A-FC8B62F6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7" name="Group 8">
            <a:extLst>
              <a:ext uri="{FF2B5EF4-FFF2-40B4-BE49-F238E27FC236}">
                <a16:creationId xmlns:a16="http://schemas.microsoft.com/office/drawing/2014/main" id="{708E1D49-D839-432D-9CF6-5D67FD1A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930" y="2885420"/>
            <a:ext cx="1151794" cy="1080000"/>
            <a:chOff x="96778396" y="101632929"/>
            <a:chExt cx="7003113" cy="6881648"/>
          </a:xfrm>
        </p:grpSpPr>
        <p:pic>
          <p:nvPicPr>
            <p:cNvPr id="93193" name="Picture 9">
              <a:extLst>
                <a:ext uri="{FF2B5EF4-FFF2-40B4-BE49-F238E27FC236}">
                  <a16:creationId xmlns:a16="http://schemas.microsoft.com/office/drawing/2014/main" id="{DD54CF87-DA35-4CA7-BCD1-886A160C6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" r="3396"/>
            <a:stretch/>
          </p:blipFill>
          <p:spPr bwMode="auto">
            <a:xfrm>
              <a:off x="96778396" y="101632929"/>
              <a:ext cx="6569809" cy="6881648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2" name="Picture 10">
              <a:extLst>
                <a:ext uri="{FF2B5EF4-FFF2-40B4-BE49-F238E27FC236}">
                  <a16:creationId xmlns:a16="http://schemas.microsoft.com/office/drawing/2014/main" id="{5A5B2F76-6C40-409D-88D5-439E770A6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2667" y="104639492"/>
              <a:ext cx="1068842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8" name="Group 14">
            <a:extLst>
              <a:ext uri="{FF2B5EF4-FFF2-40B4-BE49-F238E27FC236}">
                <a16:creationId xmlns:a16="http://schemas.microsoft.com/office/drawing/2014/main" id="{3C0DB011-214C-4324-8BC5-CC7BEB4E38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4201386"/>
            <a:ext cx="1195402" cy="1080000"/>
            <a:chOff x="97270475" y="101735436"/>
            <a:chExt cx="6750036" cy="6881647"/>
          </a:xfrm>
        </p:grpSpPr>
        <p:pic>
          <p:nvPicPr>
            <p:cNvPr id="93199" name="Picture 15">
              <a:extLst>
                <a:ext uri="{FF2B5EF4-FFF2-40B4-BE49-F238E27FC236}">
                  <a16:creationId xmlns:a16="http://schemas.microsoft.com/office/drawing/2014/main" id="{E636E06F-E90B-40EB-B52B-FC470A2620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" r="5738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0" name="Picture 16">
              <a:extLst>
                <a:ext uri="{FF2B5EF4-FFF2-40B4-BE49-F238E27FC236}">
                  <a16:creationId xmlns:a16="http://schemas.microsoft.com/office/drawing/2014/main" id="{983CFE0A-B9C0-4845-B7EC-0D7399DB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173EFFE4-8DA7-826E-FCA2-AB649B6FE551}"/>
              </a:ext>
            </a:extLst>
          </p:cNvPr>
          <p:cNvSpPr txBox="1">
            <a:spLocks/>
          </p:cNvSpPr>
          <p:nvPr/>
        </p:nvSpPr>
        <p:spPr bwMode="auto">
          <a:xfrm>
            <a:off x="2190791" y="1700808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296E3AB-84B6-EDC9-6200-CB00B0ABAD3A}"/>
              </a:ext>
            </a:extLst>
          </p:cNvPr>
          <p:cNvSpPr txBox="1">
            <a:spLocks/>
          </p:cNvSpPr>
          <p:nvPr/>
        </p:nvSpPr>
        <p:spPr bwMode="auto">
          <a:xfrm>
            <a:off x="2166383" y="3023273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978686E-8BA5-B44E-05A6-9F01F0703A71}"/>
              </a:ext>
            </a:extLst>
          </p:cNvPr>
          <p:cNvSpPr txBox="1">
            <a:spLocks/>
          </p:cNvSpPr>
          <p:nvPr/>
        </p:nvSpPr>
        <p:spPr bwMode="auto">
          <a:xfrm>
            <a:off x="2190791" y="5461504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Sampling bias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4323B4A-19E3-64F3-1A89-13D899601F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253488"/>
            <a:ext cx="1174978" cy="1080000"/>
            <a:chOff x="96371406" y="101146442"/>
            <a:chExt cx="7437105" cy="688164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477C3F7-CD7E-3027-A38F-802EA81C15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r="1928"/>
            <a:stretch/>
          </p:blipFill>
          <p:spPr bwMode="auto">
            <a:xfrm>
              <a:off x="96371406" y="101146442"/>
              <a:ext cx="6835272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7130FDA1-CEFF-2CBF-AE1A-C59497C4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4">
            <a:extLst>
              <a:ext uri="{FF2B5EF4-FFF2-40B4-BE49-F238E27FC236}">
                <a16:creationId xmlns:a16="http://schemas.microsoft.com/office/drawing/2014/main" id="{9BB4263F-2327-06A1-CA4C-E5FD74480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5517352"/>
            <a:ext cx="1195402" cy="1080000"/>
            <a:chOff x="97270475" y="101735436"/>
            <a:chExt cx="6750036" cy="6881647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181A244-9159-BB67-2EE3-4CA5DE3059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3" r="12523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55A2D75-6B60-1D70-D9BD-D13F6A997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B4C2CD8-DAED-BB00-24E9-C9080A0631C5}"/>
              </a:ext>
            </a:extLst>
          </p:cNvPr>
          <p:cNvSpPr txBox="1">
            <a:spLocks/>
          </p:cNvSpPr>
          <p:nvPr/>
        </p:nvSpPr>
        <p:spPr bwMode="auto">
          <a:xfrm>
            <a:off x="2190791" y="4280659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b="1" dirty="0">
                <a:latin typeface="Verdana" panose="020B0604030504040204" pitchFamily="34" charset="0"/>
                <a:ea typeface="Verdana" panose="020B0604030504040204" pitchFamily="34" charset="0"/>
              </a:rPr>
              <a:t>Validation of simulation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B975B-73CC-49B1-42F5-E3D25B1A8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28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0907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A3C6EB-7990-D652-6001-B5DCE20A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2" y="118169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To compare with satellite data: get the model in observation space</a:t>
            </a:r>
          </a:p>
          <a:p>
            <a:pPr lvl="1"/>
            <a:r>
              <a:rPr lang="en-US" sz="1800" dirty="0"/>
              <a:t>BASCOE interpolates model output at the locations of available observations (MIPAS, ACE-FTS) during runtime</a:t>
            </a:r>
          </a:p>
          <a:p>
            <a:pPr marL="0" indent="0">
              <a:buNone/>
            </a:pPr>
            <a:r>
              <a:rPr lang="en-US" sz="1800" dirty="0"/>
              <a:t>MIPAS (Michelson Interferometer for Passive Atmospheric Sounding): Fourier Transform spectrometer operational between 2002-07 and 2012-04 with failure in 2004.</a:t>
            </a:r>
          </a:p>
          <a:p>
            <a:pPr marL="0" indent="0">
              <a:buNone/>
            </a:pPr>
            <a:endParaRPr lang="en-US" sz="2000" dirty="0"/>
          </a:p>
          <a:p>
            <a:pPr marL="457188" lvl="1" indent="0">
              <a:buNone/>
            </a:pPr>
            <a:endParaRPr lang="en-US" sz="2000" dirty="0"/>
          </a:p>
          <a:p>
            <a:pPr marL="457188" lvl="1" indent="0">
              <a:buNone/>
            </a:pPr>
            <a:endParaRPr lang="en-US" sz="2000" dirty="0"/>
          </a:p>
          <a:p>
            <a:pPr marL="457188" lvl="1" indent="0">
              <a:buNone/>
            </a:pPr>
            <a:endParaRPr lang="en-US" sz="2000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part 1: comparison with observations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4E5873E-AFAE-3B0B-CAF8-349E14C3E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1752"/>
            <a:ext cx="4180800" cy="3135600"/>
          </a:xfrm>
          <a:prstGeom prst="rect">
            <a:avLst/>
          </a:prstGeom>
        </p:spPr>
      </p:pic>
      <p:pic>
        <p:nvPicPr>
          <p:cNvPr id="8" name="Picture 7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2361D188-633A-A77F-8ED8-7020484D0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00" y="3461752"/>
            <a:ext cx="4180800" cy="3135600"/>
          </a:xfrm>
          <a:prstGeom prst="rect">
            <a:avLst/>
          </a:prstGeom>
        </p:spPr>
      </p:pic>
      <p:pic>
        <p:nvPicPr>
          <p:cNvPr id="12" name="Picture 11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C05266E-EA95-B2ED-71E7-749B88B3D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00" y="3461752"/>
            <a:ext cx="4180800" cy="3135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BD4B4-30F2-85AA-C017-EC04B6599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29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0514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413A312A-A0D8-4B25-BF11-C1444371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91" y="404664"/>
            <a:ext cx="7492965" cy="811454"/>
          </a:xfrm>
        </p:spPr>
        <p:txBody>
          <a:bodyPr/>
          <a:lstStyle/>
          <a:p>
            <a:r>
              <a:rPr lang="en-US" altLang="en-BE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2" y="-4366"/>
            <a:ext cx="13668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84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81" y="-31750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6" name="Group 5">
            <a:extLst>
              <a:ext uri="{FF2B5EF4-FFF2-40B4-BE49-F238E27FC236}">
                <a16:creationId xmlns:a16="http://schemas.microsoft.com/office/drawing/2014/main" id="{3D086CD2-2422-40D1-8787-1C97AE651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1569454"/>
            <a:ext cx="1174979" cy="1080000"/>
            <a:chOff x="96371406" y="101146442"/>
            <a:chExt cx="7437105" cy="6881647"/>
          </a:xfrm>
        </p:grpSpPr>
        <p:pic>
          <p:nvPicPr>
            <p:cNvPr id="93190" name="Picture 6">
              <a:extLst>
                <a:ext uri="{FF2B5EF4-FFF2-40B4-BE49-F238E27FC236}">
                  <a16:creationId xmlns:a16="http://schemas.microsoft.com/office/drawing/2014/main" id="{9BC05F4D-C50D-4F4E-8310-557E2EBACE8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" b="3120"/>
            <a:stretch/>
          </p:blipFill>
          <p:spPr bwMode="auto">
            <a:xfrm>
              <a:off x="96371406" y="101146442"/>
              <a:ext cx="6835271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A0AA3C8A-8B19-40BF-819A-FC8B62F6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7" name="Group 8">
            <a:extLst>
              <a:ext uri="{FF2B5EF4-FFF2-40B4-BE49-F238E27FC236}">
                <a16:creationId xmlns:a16="http://schemas.microsoft.com/office/drawing/2014/main" id="{708E1D49-D839-432D-9CF6-5D67FD1A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930" y="2885420"/>
            <a:ext cx="1151794" cy="1080000"/>
            <a:chOff x="96778396" y="101632929"/>
            <a:chExt cx="7003113" cy="6881648"/>
          </a:xfrm>
        </p:grpSpPr>
        <p:pic>
          <p:nvPicPr>
            <p:cNvPr id="93193" name="Picture 9">
              <a:extLst>
                <a:ext uri="{FF2B5EF4-FFF2-40B4-BE49-F238E27FC236}">
                  <a16:creationId xmlns:a16="http://schemas.microsoft.com/office/drawing/2014/main" id="{DD54CF87-DA35-4CA7-BCD1-886A160C6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" r="3396"/>
            <a:stretch/>
          </p:blipFill>
          <p:spPr bwMode="auto">
            <a:xfrm>
              <a:off x="96778396" y="101632929"/>
              <a:ext cx="6569809" cy="6881648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2" name="Picture 10">
              <a:extLst>
                <a:ext uri="{FF2B5EF4-FFF2-40B4-BE49-F238E27FC236}">
                  <a16:creationId xmlns:a16="http://schemas.microsoft.com/office/drawing/2014/main" id="{5A5B2F76-6C40-409D-88D5-439E770A6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2667" y="104639492"/>
              <a:ext cx="1068842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8" name="Group 14">
            <a:extLst>
              <a:ext uri="{FF2B5EF4-FFF2-40B4-BE49-F238E27FC236}">
                <a16:creationId xmlns:a16="http://schemas.microsoft.com/office/drawing/2014/main" id="{3C0DB011-214C-4324-8BC5-CC7BEB4E38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4201386"/>
            <a:ext cx="1195402" cy="1080000"/>
            <a:chOff x="97270475" y="101735436"/>
            <a:chExt cx="6750036" cy="6881647"/>
          </a:xfrm>
        </p:grpSpPr>
        <p:pic>
          <p:nvPicPr>
            <p:cNvPr id="93199" name="Picture 15">
              <a:extLst>
                <a:ext uri="{FF2B5EF4-FFF2-40B4-BE49-F238E27FC236}">
                  <a16:creationId xmlns:a16="http://schemas.microsoft.com/office/drawing/2014/main" id="{E636E06F-E90B-40EB-B52B-FC470A2620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" r="5738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0" name="Picture 16">
              <a:extLst>
                <a:ext uri="{FF2B5EF4-FFF2-40B4-BE49-F238E27FC236}">
                  <a16:creationId xmlns:a16="http://schemas.microsoft.com/office/drawing/2014/main" id="{983CFE0A-B9C0-4845-B7EC-0D7399DB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173EFFE4-8DA7-826E-FCA2-AB649B6FE551}"/>
              </a:ext>
            </a:extLst>
          </p:cNvPr>
          <p:cNvSpPr txBox="1">
            <a:spLocks/>
          </p:cNvSpPr>
          <p:nvPr/>
        </p:nvSpPr>
        <p:spPr bwMode="auto">
          <a:xfrm>
            <a:off x="2190791" y="1700808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296E3AB-84B6-EDC9-6200-CB00B0ABAD3A}"/>
              </a:ext>
            </a:extLst>
          </p:cNvPr>
          <p:cNvSpPr txBox="1">
            <a:spLocks/>
          </p:cNvSpPr>
          <p:nvPr/>
        </p:nvSpPr>
        <p:spPr bwMode="auto">
          <a:xfrm>
            <a:off x="2166383" y="3023273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978686E-8BA5-B44E-05A6-9F01F0703A71}"/>
              </a:ext>
            </a:extLst>
          </p:cNvPr>
          <p:cNvSpPr txBox="1">
            <a:spLocks/>
          </p:cNvSpPr>
          <p:nvPr/>
        </p:nvSpPr>
        <p:spPr bwMode="auto">
          <a:xfrm>
            <a:off x="2190791" y="5461504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Sampling bias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4323B4A-19E3-64F3-1A89-13D899601F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253488"/>
            <a:ext cx="1174978" cy="1080000"/>
            <a:chOff x="96371406" y="101146442"/>
            <a:chExt cx="7437105" cy="688164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477C3F7-CD7E-3027-A38F-802EA81C15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r="1928"/>
            <a:stretch/>
          </p:blipFill>
          <p:spPr bwMode="auto">
            <a:xfrm>
              <a:off x="96371406" y="101146442"/>
              <a:ext cx="6835272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7130FDA1-CEFF-2CBF-AE1A-C59497C4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4">
            <a:extLst>
              <a:ext uri="{FF2B5EF4-FFF2-40B4-BE49-F238E27FC236}">
                <a16:creationId xmlns:a16="http://schemas.microsoft.com/office/drawing/2014/main" id="{9BB4263F-2327-06A1-CA4C-E5FD74480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5517352"/>
            <a:ext cx="1195402" cy="1080000"/>
            <a:chOff x="97270475" y="101735436"/>
            <a:chExt cx="6750036" cy="6881647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181A244-9159-BB67-2EE3-4CA5DE3059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3" r="12523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55A2D75-6B60-1D70-D9BD-D13F6A997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B4C2CD8-DAED-BB00-24E9-C9080A0631C5}"/>
              </a:ext>
            </a:extLst>
          </p:cNvPr>
          <p:cNvSpPr txBox="1">
            <a:spLocks/>
          </p:cNvSpPr>
          <p:nvPr/>
        </p:nvSpPr>
        <p:spPr bwMode="auto">
          <a:xfrm>
            <a:off x="2190791" y="4280659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of simulation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50C6E-54E6-D30F-346D-6E824C426C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46563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A3C6EB-7990-D652-6001-B5DCE20A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52" y="118169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To compare with satellite data: get the model in observation space</a:t>
            </a:r>
          </a:p>
          <a:p>
            <a:pPr lvl="1"/>
            <a:r>
              <a:rPr lang="en-US" sz="1800" dirty="0"/>
              <a:t>BASCOE interpolates model output at the locations of available observations (MIPAS, ACE-FTS) during runtime</a:t>
            </a:r>
          </a:p>
          <a:p>
            <a:pPr marL="0" indent="0">
              <a:buNone/>
            </a:pPr>
            <a:r>
              <a:rPr lang="en-US" sz="1800" dirty="0"/>
              <a:t>MIPAS (Michelson Interferometer for Passive Atmospheric Sounding): Fourier Transform spectrometer operational between 2002-07 and 2012-04 with failure in 2004.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</a:rPr>
              <a:t>(it’s not as bad as it looks)</a:t>
            </a:r>
          </a:p>
          <a:p>
            <a:pPr marL="457188" lvl="1" indent="0">
              <a:buNone/>
            </a:pPr>
            <a:endParaRPr lang="en-US" sz="2000" dirty="0"/>
          </a:p>
          <a:p>
            <a:pPr marL="457188" lvl="1" indent="0">
              <a:buNone/>
            </a:pPr>
            <a:endParaRPr lang="en-US" sz="2000" dirty="0"/>
          </a:p>
          <a:p>
            <a:pPr marL="457188" lvl="1" indent="0">
              <a:buNone/>
            </a:pPr>
            <a:endParaRPr lang="en-US" sz="2000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part 1: comparison with observations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3" name="Picture 2" descr="A graph of 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F6B7673D-7BDA-F8E2-C1DE-C2F71B748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180800" cy="3135600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C49E558A-743D-13A6-DC88-B367009DF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00" y="3501008"/>
            <a:ext cx="4180800" cy="3135600"/>
          </a:xfrm>
          <a:prstGeom prst="rect">
            <a:avLst/>
          </a:prstGeom>
        </p:spPr>
      </p:pic>
      <p:pic>
        <p:nvPicPr>
          <p:cNvPr id="11" name="Picture 10" descr="A graph of 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436A5582-DBE4-8F9F-ADC7-15ADC9E5E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00" y="3501008"/>
            <a:ext cx="4180800" cy="3135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BE2063-CB11-F2FD-FDEC-9AC526EAFD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30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537288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0DE4A939-EEC8-469C-8FC6-9BFCAED28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013691"/>
            <a:ext cx="8352928" cy="5818047"/>
          </a:xfr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part 1: comparison with observations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6BADE3-6E6B-C128-7AE5-7980F358BAE6}"/>
              </a:ext>
            </a:extLst>
          </p:cNvPr>
          <p:cNvSpPr txBox="1"/>
          <p:nvPr/>
        </p:nvSpPr>
        <p:spPr>
          <a:xfrm>
            <a:off x="9980063" y="1859474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Bias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E06A4-0536-8928-BF1D-1CD5E654A844}"/>
              </a:ext>
            </a:extLst>
          </p:cNvPr>
          <p:cNvSpPr txBox="1"/>
          <p:nvPr/>
        </p:nvSpPr>
        <p:spPr>
          <a:xfrm>
            <a:off x="9980063" y="3429000"/>
            <a:ext cx="1338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deviation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09D9E-B823-454E-C8AF-4BF258A56ECB}"/>
              </a:ext>
            </a:extLst>
          </p:cNvPr>
          <p:cNvSpPr txBox="1"/>
          <p:nvPr/>
        </p:nvSpPr>
        <p:spPr>
          <a:xfrm>
            <a:off x="9980063" y="5373216"/>
            <a:ext cx="164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Correlations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D912A-735B-9BB4-7358-E1C235774F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31</a:t>
            </a:fld>
            <a:r>
              <a:rPr lang="en-US"/>
              <a:t>/40</a:t>
            </a:r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5FCD6-0D41-8DB2-46AC-0E68386579D9}"/>
              </a:ext>
            </a:extLst>
          </p:cNvPr>
          <p:cNvSpPr txBox="1"/>
          <p:nvPr/>
        </p:nvSpPr>
        <p:spPr>
          <a:xfrm>
            <a:off x="8832304" y="6607980"/>
            <a:ext cx="218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(For MIPAS: only 2005-2012)</a:t>
            </a:r>
            <a:endParaRPr lang="en-BE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99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part 2: atmospheric lifetime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3974" y="1365092"/>
                <a:ext cx="11024052" cy="46923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Why?</a:t>
                </a:r>
              </a:p>
              <a:p>
                <a:r>
                  <a:rPr lang="en-US" sz="2000" dirty="0"/>
                  <a:t>Test for the implementation of the chemistry</a:t>
                </a:r>
              </a:p>
              <a:p>
                <a:r>
                  <a:rPr lang="en-US" sz="2000" dirty="0"/>
                  <a:t>Big uncertainty about SF</a:t>
                </a:r>
                <a:r>
                  <a:rPr lang="en-US" sz="2000" baseline="-25000" dirty="0"/>
                  <a:t>6</a:t>
                </a:r>
                <a:r>
                  <a:rPr lang="en-US" sz="2000" dirty="0"/>
                  <a:t> global lifetime. Contribute!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Global atmospheric lifetime is determined by chemical lifetime and  transport.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atmospheric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burden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atmospheric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loss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rate</m:t>
                        </m:r>
                      </m:den>
                    </m:f>
                  </m:oMath>
                </a14:m>
                <a:r>
                  <a:rPr lang="en-US" sz="2000" dirty="0"/>
                  <a:t>   </a:t>
                </a:r>
                <a:r>
                  <a:rPr lang="fr-BE" sz="2000" dirty="0">
                    <a:solidFill>
                      <a:schemeClr val="accent1"/>
                    </a:solidFill>
                  </a:rPr>
                  <a:t>(SPARC lifetime report 2013)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fr-BE" sz="20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Burden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 total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number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molecules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your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species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 the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atmosphere</a:t>
                </a:r>
                <a:endParaRPr lang="fr-BE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>
                  <a:buNone/>
                </a:pPr>
                <a:r>
                  <a:rPr lang="fr-BE" sz="20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Loss</a:t>
                </a:r>
                <a:r>
                  <a:rPr lang="fr-BE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rate 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 NET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loss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rate of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your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species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molecules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/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yr</a:t>
                </a:r>
                <a:endParaRPr lang="fr-BE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3974" y="1365092"/>
                <a:ext cx="11024052" cy="4692320"/>
              </a:xfrm>
              <a:blipFill>
                <a:blip r:embed="rId4"/>
                <a:stretch>
                  <a:fillRect l="-608" t="-779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2D9D6D-CF7D-776A-C242-D1C0DF09E3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32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16129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AEF47434-A4EF-C173-93A5-71F79352F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153DE-5609-E190-F31F-66221E31E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93" y="663083"/>
            <a:ext cx="11291813" cy="5924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73E4AD-0140-FB7C-970F-650A938F8057}"/>
              </a:ext>
            </a:extLst>
          </p:cNvPr>
          <p:cNvSpPr txBox="1"/>
          <p:nvPr/>
        </p:nvSpPr>
        <p:spPr>
          <a:xfrm>
            <a:off x="2711624" y="1063682"/>
            <a:ext cx="8339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BE" sz="2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C4B18-BAB1-F691-50F7-444246F1C096}"/>
              </a:ext>
            </a:extLst>
          </p:cNvPr>
          <p:cNvSpPr txBox="1"/>
          <p:nvPr/>
        </p:nvSpPr>
        <p:spPr>
          <a:xfrm>
            <a:off x="375240" y="171075"/>
            <a:ext cx="1129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Literature overview of the published values of SF</a:t>
            </a:r>
            <a:r>
              <a:rPr lang="en-US" sz="20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lifetime</a:t>
            </a:r>
            <a:endParaRPr lang="en-BE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C031C-BE4B-A4AE-9931-ECEC4C341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33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3243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part 2: atmospheric lifetime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3974" y="1365092"/>
                <a:ext cx="11024052" cy="469232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atmospheric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burden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atmospheric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loss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rate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Burden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SF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SF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𝑐𝑑𝑉</m:t>
                        </m:r>
                      </m:e>
                    </m:nary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Loss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𝑆𝐹</m:t>
                          </m:r>
                          <m:r>
                            <a:rPr lang="en-US" sz="24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000" dirty="0"/>
                  <a:t>With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1 −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where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000" dirty="0"/>
                  <a:t>Or equivalently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𝑆𝐹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/>
                  <a:t>, </a:t>
                </a:r>
                <a:r>
                  <a:rPr lang="en-US" sz="2000" dirty="0"/>
                  <a:t>where </a:t>
                </a:r>
                <a:r>
                  <a:rPr lang="en-US" sz="2000" i="1" dirty="0"/>
                  <a:t>L</a:t>
                </a:r>
                <a:r>
                  <a:rPr lang="en-US" sz="2000" dirty="0"/>
                  <a:t> is the local loss rate and </a:t>
                </a:r>
                <a:r>
                  <a:rPr lang="en-US" sz="2000" i="1" dirty="0"/>
                  <a:t>P </a:t>
                </a:r>
                <a:r>
                  <a:rPr lang="en-US" sz="2000" dirty="0"/>
                  <a:t>is the local production rate</a:t>
                </a:r>
              </a:p>
              <a:p>
                <a:pPr marL="0" indent="0">
                  <a:buNone/>
                </a:pPr>
                <a:endParaRPr lang="en-US" sz="2000" baseline="-25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3974" y="1365092"/>
                <a:ext cx="11024052" cy="4692320"/>
              </a:xfrm>
              <a:blipFill>
                <a:blip r:embed="rId5"/>
                <a:stretch>
                  <a:fillRect l="-60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204B3-2FD0-8548-34BE-02FF36432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34</a:t>
            </a:fld>
            <a:r>
              <a:rPr lang="en-US"/>
              <a:t>/40</a:t>
            </a:r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4A460-31CE-A835-CA97-60DD53B08272}"/>
              </a:ext>
            </a:extLst>
          </p:cNvPr>
          <p:cNvSpPr txBox="1"/>
          <p:nvPr/>
        </p:nvSpPr>
        <p:spPr>
          <a:xfrm>
            <a:off x="9264352" y="1576412"/>
            <a:ext cx="2686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 from a snapshot</a:t>
            </a:r>
            <a:endParaRPr lang="en-BE" sz="16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26C2892-3149-D3FD-2AE3-1AE10121A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77296">
            <a:off x="8405468" y="1300068"/>
            <a:ext cx="7429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80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4B8BE617-FAA9-5462-EAE3-70044E74E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32" y="1086936"/>
            <a:ext cx="7338140" cy="5503605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part 2: atmospheric lifetime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74" y="1365091"/>
            <a:ext cx="4143874" cy="499103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CHEME5 = BASCOE run with ERA5 on 61 levels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CHEMM2 = BASCOE run with MERRA2 on 49 levels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For SF</a:t>
            </a:r>
            <a:r>
              <a:rPr lang="en-US" sz="2000" baseline="-25000" dirty="0"/>
              <a:t>6</a:t>
            </a:r>
            <a:r>
              <a:rPr lang="en-US" sz="2000" dirty="0"/>
              <a:t>: large difference between ERA5 and MERRA2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Hatched = stratospheric lifetime (troposphere not included in the loss rates)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9DFE2-9D8A-5BB1-9904-D845F8676A05}"/>
              </a:ext>
            </a:extLst>
          </p:cNvPr>
          <p:cNvSpPr/>
          <p:nvPr/>
        </p:nvSpPr>
        <p:spPr>
          <a:xfrm>
            <a:off x="7271487" y="1365091"/>
            <a:ext cx="4824537" cy="4752528"/>
          </a:xfrm>
          <a:prstGeom prst="rect">
            <a:avLst/>
          </a:prstGeom>
          <a:solidFill>
            <a:schemeClr val="l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Graphic 1">
            <a:hlinkClick r:id="rId6" action="ppaction://hlinksldjump"/>
            <a:extLst>
              <a:ext uri="{FF2B5EF4-FFF2-40B4-BE49-F238E27FC236}">
                <a16:creationId xmlns:a16="http://schemas.microsoft.com/office/drawing/2014/main" id="{008CA49D-97ED-5C36-8752-5965AC289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8" y="6365130"/>
            <a:ext cx="419100" cy="3762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9551E7-0388-0C69-2A87-006E712C1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35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680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413A312A-A0D8-4B25-BF11-C1444371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91" y="404664"/>
            <a:ext cx="7492965" cy="811454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2" y="-4366"/>
            <a:ext cx="13668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84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81" y="-31750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6" name="Group 5">
            <a:extLst>
              <a:ext uri="{FF2B5EF4-FFF2-40B4-BE49-F238E27FC236}">
                <a16:creationId xmlns:a16="http://schemas.microsoft.com/office/drawing/2014/main" id="{3D086CD2-2422-40D1-8787-1C97AE651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1569454"/>
            <a:ext cx="1174979" cy="1080000"/>
            <a:chOff x="96371406" y="101146442"/>
            <a:chExt cx="7437105" cy="6881647"/>
          </a:xfrm>
        </p:grpSpPr>
        <p:pic>
          <p:nvPicPr>
            <p:cNvPr id="93190" name="Picture 6">
              <a:extLst>
                <a:ext uri="{FF2B5EF4-FFF2-40B4-BE49-F238E27FC236}">
                  <a16:creationId xmlns:a16="http://schemas.microsoft.com/office/drawing/2014/main" id="{9BC05F4D-C50D-4F4E-8310-557E2EBACE8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" b="3120"/>
            <a:stretch/>
          </p:blipFill>
          <p:spPr bwMode="auto">
            <a:xfrm>
              <a:off x="96371406" y="101146442"/>
              <a:ext cx="6835271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A0AA3C8A-8B19-40BF-819A-FC8B62F6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7" name="Group 8">
            <a:extLst>
              <a:ext uri="{FF2B5EF4-FFF2-40B4-BE49-F238E27FC236}">
                <a16:creationId xmlns:a16="http://schemas.microsoft.com/office/drawing/2014/main" id="{708E1D49-D839-432D-9CF6-5D67FD1A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930" y="2885420"/>
            <a:ext cx="1151794" cy="1080000"/>
            <a:chOff x="96778396" y="101632929"/>
            <a:chExt cx="7003113" cy="6881648"/>
          </a:xfrm>
        </p:grpSpPr>
        <p:pic>
          <p:nvPicPr>
            <p:cNvPr id="93193" name="Picture 9">
              <a:extLst>
                <a:ext uri="{FF2B5EF4-FFF2-40B4-BE49-F238E27FC236}">
                  <a16:creationId xmlns:a16="http://schemas.microsoft.com/office/drawing/2014/main" id="{DD54CF87-DA35-4CA7-BCD1-886A160C6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" r="3396"/>
            <a:stretch/>
          </p:blipFill>
          <p:spPr bwMode="auto">
            <a:xfrm>
              <a:off x="96778396" y="101632929"/>
              <a:ext cx="6569809" cy="6881648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2" name="Picture 10">
              <a:extLst>
                <a:ext uri="{FF2B5EF4-FFF2-40B4-BE49-F238E27FC236}">
                  <a16:creationId xmlns:a16="http://schemas.microsoft.com/office/drawing/2014/main" id="{5A5B2F76-6C40-409D-88D5-439E770A6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2667" y="104639492"/>
              <a:ext cx="1068842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8" name="Group 14">
            <a:extLst>
              <a:ext uri="{FF2B5EF4-FFF2-40B4-BE49-F238E27FC236}">
                <a16:creationId xmlns:a16="http://schemas.microsoft.com/office/drawing/2014/main" id="{3C0DB011-214C-4324-8BC5-CC7BEB4E38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4201386"/>
            <a:ext cx="1195402" cy="1080000"/>
            <a:chOff x="97270475" y="101735436"/>
            <a:chExt cx="6750036" cy="6881647"/>
          </a:xfrm>
        </p:grpSpPr>
        <p:pic>
          <p:nvPicPr>
            <p:cNvPr id="93199" name="Picture 15">
              <a:extLst>
                <a:ext uri="{FF2B5EF4-FFF2-40B4-BE49-F238E27FC236}">
                  <a16:creationId xmlns:a16="http://schemas.microsoft.com/office/drawing/2014/main" id="{E636E06F-E90B-40EB-B52B-FC470A2620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" r="5738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0" name="Picture 16">
              <a:extLst>
                <a:ext uri="{FF2B5EF4-FFF2-40B4-BE49-F238E27FC236}">
                  <a16:creationId xmlns:a16="http://schemas.microsoft.com/office/drawing/2014/main" id="{983CFE0A-B9C0-4845-B7EC-0D7399DB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173EFFE4-8DA7-826E-FCA2-AB649B6FE551}"/>
              </a:ext>
            </a:extLst>
          </p:cNvPr>
          <p:cNvSpPr txBox="1">
            <a:spLocks/>
          </p:cNvSpPr>
          <p:nvPr/>
        </p:nvSpPr>
        <p:spPr bwMode="auto">
          <a:xfrm>
            <a:off x="2190791" y="1700808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296E3AB-84B6-EDC9-6200-CB00B0ABAD3A}"/>
              </a:ext>
            </a:extLst>
          </p:cNvPr>
          <p:cNvSpPr txBox="1">
            <a:spLocks/>
          </p:cNvSpPr>
          <p:nvPr/>
        </p:nvSpPr>
        <p:spPr bwMode="auto">
          <a:xfrm>
            <a:off x="2166383" y="3023273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978686E-8BA5-B44E-05A6-9F01F0703A71}"/>
              </a:ext>
            </a:extLst>
          </p:cNvPr>
          <p:cNvSpPr txBox="1">
            <a:spLocks/>
          </p:cNvSpPr>
          <p:nvPr/>
        </p:nvSpPr>
        <p:spPr bwMode="auto">
          <a:xfrm>
            <a:off x="2190791" y="5461504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b="1" dirty="0">
                <a:latin typeface="Verdana" panose="020B0604030504040204" pitchFamily="34" charset="0"/>
                <a:ea typeface="Verdana" panose="020B0604030504040204" pitchFamily="34" charset="0"/>
              </a:rPr>
              <a:t>Sampling bias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4323B4A-19E3-64F3-1A89-13D899601F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253488"/>
            <a:ext cx="1174978" cy="1080000"/>
            <a:chOff x="96371406" y="101146442"/>
            <a:chExt cx="7437105" cy="688164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477C3F7-CD7E-3027-A38F-802EA81C15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r="1928"/>
            <a:stretch/>
          </p:blipFill>
          <p:spPr bwMode="auto">
            <a:xfrm>
              <a:off x="96371406" y="101146442"/>
              <a:ext cx="6835272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7130FDA1-CEFF-2CBF-AE1A-C59497C4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4">
            <a:extLst>
              <a:ext uri="{FF2B5EF4-FFF2-40B4-BE49-F238E27FC236}">
                <a16:creationId xmlns:a16="http://schemas.microsoft.com/office/drawing/2014/main" id="{9BB4263F-2327-06A1-CA4C-E5FD74480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5517352"/>
            <a:ext cx="1195402" cy="1080000"/>
            <a:chOff x="97270475" y="101735436"/>
            <a:chExt cx="6750036" cy="6881647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181A244-9159-BB67-2EE3-4CA5DE3059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3" r="12523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55A2D75-6B60-1D70-D9BD-D13F6A997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B4C2CD8-DAED-BB00-24E9-C9080A0631C5}"/>
              </a:ext>
            </a:extLst>
          </p:cNvPr>
          <p:cNvSpPr txBox="1">
            <a:spLocks/>
          </p:cNvSpPr>
          <p:nvPr/>
        </p:nvSpPr>
        <p:spPr bwMode="auto">
          <a:xfrm>
            <a:off x="2190791" y="4280659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of simulation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F312A-6F9B-F65D-1C05-6A125BFDC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36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57522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blue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909747CC-757F-1FE1-C86B-D518FC904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228266"/>
            <a:ext cx="5852172" cy="4389129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Sampling bias (work in progress)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98" y="1359011"/>
            <a:ext cx="11344674" cy="49274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Normalized difference between the model “in model space” and the model “in observation space” (e.g. at MIPAS locations), </a:t>
            </a:r>
            <a:r>
              <a:rPr lang="en-US" sz="2000" dirty="0">
                <a:solidFill>
                  <a:schemeClr val="accent1"/>
                </a:solidFill>
              </a:rPr>
              <a:t>computed from SF</a:t>
            </a:r>
            <a:r>
              <a:rPr lang="en-US" sz="2000" baseline="-25000" dirty="0">
                <a:solidFill>
                  <a:schemeClr val="accent1"/>
                </a:solidFill>
              </a:rPr>
              <a:t>6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1FDD9-8433-151D-962F-63E8480E9140}"/>
              </a:ext>
            </a:extLst>
          </p:cNvPr>
          <p:cNvSpPr txBox="1"/>
          <p:nvPr/>
        </p:nvSpPr>
        <p:spPr>
          <a:xfrm>
            <a:off x="8201018" y="4149080"/>
            <a:ext cx="373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Bias computed per month, then averaged over the MIPAS observation period (2002-2012) per season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2BACB-49DC-76CD-E97A-D8F9AF459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37</a:t>
            </a:fld>
            <a:r>
              <a:rPr lang="en-US"/>
              <a:t>/40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8A0F11-FA93-8F04-C596-7BE3C62DFBB3}"/>
                  </a:ext>
                </a:extLst>
              </p:cNvPr>
              <p:cNvSpPr txBox="1"/>
              <p:nvPr/>
            </p:nvSpPr>
            <p:spPr>
              <a:xfrm>
                <a:off x="8116764" y="2841974"/>
                <a:ext cx="3797835" cy="559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sampling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bias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B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mod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at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den>
                      </m:f>
                    </m:oMath>
                  </m:oMathPara>
                </a14:m>
                <a:endParaRPr lang="en-BE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8A0F11-FA93-8F04-C596-7BE3C62DF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764" y="2841974"/>
                <a:ext cx="3797835" cy="559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398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red and blue squares&#10;&#10;Description automatically generated">
            <a:extLst>
              <a:ext uri="{FF2B5EF4-FFF2-40B4-BE49-F238E27FC236}">
                <a16:creationId xmlns:a16="http://schemas.microsoft.com/office/drawing/2014/main" id="{068D6AF4-E8C1-C787-9BDC-91CFC1E8A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89" y="2176822"/>
            <a:ext cx="5852172" cy="4389129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Sampling bias (work in progress)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964" y="1230010"/>
            <a:ext cx="11344674" cy="49274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Difference between the model “in model space” and the model “in observation space”, computed from mean age of air. Bias of 0.25 years important for CAIRT?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 descr="A group of blue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2A76B821-55F0-6E82-039F-D43589A43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" y="2254584"/>
            <a:ext cx="5852172" cy="4389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343ED-136F-42C8-3161-22809F228E0B}"/>
              </a:ext>
            </a:extLst>
          </p:cNvPr>
          <p:cNvSpPr txBox="1"/>
          <p:nvPr/>
        </p:nvSpPr>
        <p:spPr>
          <a:xfrm>
            <a:off x="210070" y="2176822"/>
            <a:ext cx="114024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en-BE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7F750A-0FCA-92DA-BB97-A1D36FB0CA5D}"/>
              </a:ext>
            </a:extLst>
          </p:cNvPr>
          <p:cNvSpPr txBox="1"/>
          <p:nvPr/>
        </p:nvSpPr>
        <p:spPr>
          <a:xfrm>
            <a:off x="6011489" y="2176822"/>
            <a:ext cx="123803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AoA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CC77F-A2DA-3A2A-6DC5-D4DC7A1326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38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61018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9201C78F-CD6B-AF28-01F3-C37CAECE5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3"/>
          <a:stretch/>
        </p:blipFill>
        <p:spPr>
          <a:xfrm>
            <a:off x="2704" y="1"/>
            <a:ext cx="12194728" cy="6858000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50" y="965282"/>
            <a:ext cx="10921702" cy="5488054"/>
          </a:xfrm>
          <a:solidFill>
            <a:schemeClr val="bg2">
              <a:lumMod val="10000"/>
              <a:alpha val="77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GCM predict increase in BDC strength due to rising GHG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BDC studies via trace gases in the middle atmosphere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Age of air as BDC diagnostic: computed from long lived trace gases with linear increase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SF</a:t>
            </a:r>
            <a:r>
              <a:rPr lang="en-US" sz="2000" baseline="-25000" dirty="0">
                <a:solidFill>
                  <a:schemeClr val="bg1"/>
                </a:solidFill>
              </a:rPr>
              <a:t>6</a:t>
            </a:r>
            <a:r>
              <a:rPr lang="en-US" sz="2000" dirty="0">
                <a:solidFill>
                  <a:schemeClr val="bg1"/>
                </a:solidFill>
              </a:rPr>
              <a:t> included in BASCOE chemistry transport model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Check implementation: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Compare with satellite observations (MIPAS, ACE-FTS)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</a:rPr>
              <a:t>Compute global atmospheric lifetime of SF</a:t>
            </a:r>
            <a:r>
              <a:rPr lang="en-US" sz="1600" baseline="-25000" dirty="0">
                <a:solidFill>
                  <a:schemeClr val="bg1"/>
                </a:solidFill>
              </a:rPr>
              <a:t>6</a:t>
            </a:r>
            <a:r>
              <a:rPr lang="en-US" sz="1600" dirty="0">
                <a:solidFill>
                  <a:schemeClr val="bg1"/>
                </a:solidFill>
              </a:rPr>
              <a:t>: works good for other species as well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Compute mean age of air from SF</a:t>
            </a:r>
            <a:r>
              <a:rPr lang="en-US" sz="2000" baseline="-25000" dirty="0">
                <a:solidFill>
                  <a:schemeClr val="bg1"/>
                </a:solidFill>
              </a:rPr>
              <a:t>6</a:t>
            </a:r>
            <a:r>
              <a:rPr lang="en-US" sz="2000" dirty="0">
                <a:solidFill>
                  <a:schemeClr val="bg1"/>
                </a:solidFill>
              </a:rPr>
              <a:t> (nonlinearity correction)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Look at sampling bias: origin not yet known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What’s next: OSSE for CAIRT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F6EDC-4E63-1622-99B2-2A866C2B0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39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0400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413A312A-A0D8-4B25-BF11-C1444371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91" y="404664"/>
            <a:ext cx="7492965" cy="811454"/>
          </a:xfrm>
        </p:spPr>
        <p:txBody>
          <a:bodyPr/>
          <a:lstStyle/>
          <a:p>
            <a:r>
              <a:rPr lang="en-US" altLang="en-BE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A122127D-7255-4757-AA89-326A6AE9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2" y="-4366"/>
            <a:ext cx="13668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20484" name="Picture 3" descr="Ligne_orange">
            <a:extLst>
              <a:ext uri="{FF2B5EF4-FFF2-40B4-BE49-F238E27FC236}">
                <a16:creationId xmlns:a16="http://schemas.microsoft.com/office/drawing/2014/main" id="{02DA6624-9A3F-438A-9157-7A56FAC20C5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81" y="-31750"/>
            <a:ext cx="18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grpSp>
        <p:nvGrpSpPr>
          <p:cNvPr id="20486" name="Group 5">
            <a:extLst>
              <a:ext uri="{FF2B5EF4-FFF2-40B4-BE49-F238E27FC236}">
                <a16:creationId xmlns:a16="http://schemas.microsoft.com/office/drawing/2014/main" id="{3D086CD2-2422-40D1-8787-1C97AE6519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1569454"/>
            <a:ext cx="1174979" cy="1080000"/>
            <a:chOff x="96371406" y="101146442"/>
            <a:chExt cx="7437105" cy="6881647"/>
          </a:xfrm>
        </p:grpSpPr>
        <p:pic>
          <p:nvPicPr>
            <p:cNvPr id="93190" name="Picture 6">
              <a:extLst>
                <a:ext uri="{FF2B5EF4-FFF2-40B4-BE49-F238E27FC236}">
                  <a16:creationId xmlns:a16="http://schemas.microsoft.com/office/drawing/2014/main" id="{9BC05F4D-C50D-4F4E-8310-557E2EBACE8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" b="3120"/>
            <a:stretch/>
          </p:blipFill>
          <p:spPr bwMode="auto">
            <a:xfrm>
              <a:off x="96371406" y="101146442"/>
              <a:ext cx="6835271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A0AA3C8A-8B19-40BF-819A-FC8B62F6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7" name="Group 8">
            <a:extLst>
              <a:ext uri="{FF2B5EF4-FFF2-40B4-BE49-F238E27FC236}">
                <a16:creationId xmlns:a16="http://schemas.microsoft.com/office/drawing/2014/main" id="{708E1D49-D839-432D-9CF6-5D67FD1A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930" y="2885420"/>
            <a:ext cx="1151794" cy="1080000"/>
            <a:chOff x="96778396" y="101632929"/>
            <a:chExt cx="7003113" cy="6881648"/>
          </a:xfrm>
        </p:grpSpPr>
        <p:pic>
          <p:nvPicPr>
            <p:cNvPr id="93193" name="Picture 9">
              <a:extLst>
                <a:ext uri="{FF2B5EF4-FFF2-40B4-BE49-F238E27FC236}">
                  <a16:creationId xmlns:a16="http://schemas.microsoft.com/office/drawing/2014/main" id="{DD54CF87-DA35-4CA7-BCD1-886A160C6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" r="3396"/>
            <a:stretch/>
          </p:blipFill>
          <p:spPr bwMode="auto">
            <a:xfrm>
              <a:off x="96778396" y="101632929"/>
              <a:ext cx="6569809" cy="6881648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2" name="Picture 10">
              <a:extLst>
                <a:ext uri="{FF2B5EF4-FFF2-40B4-BE49-F238E27FC236}">
                  <a16:creationId xmlns:a16="http://schemas.microsoft.com/office/drawing/2014/main" id="{5A5B2F76-6C40-409D-88D5-439E770A6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2667" y="104639492"/>
              <a:ext cx="1068842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0488" name="Group 14">
            <a:extLst>
              <a:ext uri="{FF2B5EF4-FFF2-40B4-BE49-F238E27FC236}">
                <a16:creationId xmlns:a16="http://schemas.microsoft.com/office/drawing/2014/main" id="{3C0DB011-214C-4324-8BC5-CC7BEB4E38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4201386"/>
            <a:ext cx="1195402" cy="1080000"/>
            <a:chOff x="97270475" y="101735436"/>
            <a:chExt cx="6750036" cy="6881647"/>
          </a:xfrm>
        </p:grpSpPr>
        <p:pic>
          <p:nvPicPr>
            <p:cNvPr id="93199" name="Picture 15">
              <a:extLst>
                <a:ext uri="{FF2B5EF4-FFF2-40B4-BE49-F238E27FC236}">
                  <a16:creationId xmlns:a16="http://schemas.microsoft.com/office/drawing/2014/main" id="{E636E06F-E90B-40EB-B52B-FC470A2620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" r="5738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20490" name="Picture 16">
              <a:extLst>
                <a:ext uri="{FF2B5EF4-FFF2-40B4-BE49-F238E27FC236}">
                  <a16:creationId xmlns:a16="http://schemas.microsoft.com/office/drawing/2014/main" id="{983CFE0A-B9C0-4845-B7EC-0D7399DBF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173EFFE4-8DA7-826E-FCA2-AB649B6FE551}"/>
              </a:ext>
            </a:extLst>
          </p:cNvPr>
          <p:cNvSpPr txBox="1">
            <a:spLocks/>
          </p:cNvSpPr>
          <p:nvPr/>
        </p:nvSpPr>
        <p:spPr bwMode="auto">
          <a:xfrm>
            <a:off x="2190791" y="1700808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r>
              <a:rPr lang="en-US" altLang="en-BE" sz="32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 chemistry in BASCOE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296E3AB-84B6-EDC9-6200-CB00B0ABAD3A}"/>
              </a:ext>
            </a:extLst>
          </p:cNvPr>
          <p:cNvSpPr txBox="1">
            <a:spLocks/>
          </p:cNvSpPr>
          <p:nvPr/>
        </p:nvSpPr>
        <p:spPr bwMode="auto">
          <a:xfrm>
            <a:off x="2166383" y="3023273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978686E-8BA5-B44E-05A6-9F01F0703A71}"/>
              </a:ext>
            </a:extLst>
          </p:cNvPr>
          <p:cNvSpPr txBox="1">
            <a:spLocks/>
          </p:cNvSpPr>
          <p:nvPr/>
        </p:nvSpPr>
        <p:spPr bwMode="auto">
          <a:xfrm>
            <a:off x="2190791" y="5461504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Sampling bias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4323B4A-19E3-64F3-1A89-13D899601F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338" y="253488"/>
            <a:ext cx="1174978" cy="1080000"/>
            <a:chOff x="96371406" y="101146442"/>
            <a:chExt cx="7437105" cy="688164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477C3F7-CD7E-3027-A38F-802EA81C15A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r="1928"/>
            <a:stretch/>
          </p:blipFill>
          <p:spPr bwMode="auto">
            <a:xfrm>
              <a:off x="96371406" y="101146442"/>
              <a:ext cx="6835272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7130FDA1-CEFF-2CBF-AE1A-C59497C4C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9672" y="104115719"/>
              <a:ext cx="1068839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1905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4">
            <a:extLst>
              <a:ext uri="{FF2B5EF4-FFF2-40B4-BE49-F238E27FC236}">
                <a16:creationId xmlns:a16="http://schemas.microsoft.com/office/drawing/2014/main" id="{9BB4263F-2327-06A1-CA4C-E5FD744808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26" y="5517352"/>
            <a:ext cx="1195402" cy="1080000"/>
            <a:chOff x="97270475" y="101735436"/>
            <a:chExt cx="6750036" cy="6881647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181A244-9159-BB67-2EE3-4CA5DE3059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3" r="12523"/>
            <a:stretch/>
          </p:blipFill>
          <p:spPr bwMode="auto">
            <a:xfrm>
              <a:off x="97270475" y="101735436"/>
              <a:ext cx="6094605" cy="6881647"/>
            </a:xfrm>
            <a:prstGeom prst="ellipse">
              <a:avLst/>
            </a:prstGeom>
            <a:noFill/>
            <a:ln w="19050" algn="ctr">
              <a:solidFill>
                <a:srgbClr val="DD76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255A2D75-6B60-1D70-D9BD-D13F6A997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51673" y="104825807"/>
              <a:ext cx="1068838" cy="105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BB3CA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688CB1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2B4C2CD8-DAED-BB00-24E9-C9080A0631C5}"/>
              </a:ext>
            </a:extLst>
          </p:cNvPr>
          <p:cNvSpPr txBox="1">
            <a:spLocks/>
          </p:cNvSpPr>
          <p:nvPr/>
        </p:nvSpPr>
        <p:spPr bwMode="auto">
          <a:xfrm>
            <a:off x="2190791" y="4280659"/>
            <a:ext cx="7492965" cy="8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002060"/>
                </a:solidFill>
                <a:latin typeface="Open Sans" pitchFamily="34" charset="0"/>
                <a:cs typeface="Open Sans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Validation of simulation results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0342263-4C55-D2A4-0018-D7563C720D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74124" y="1929440"/>
            <a:ext cx="1066644" cy="28399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F2E09E-65E4-11FD-EA21-2E30A56BF4DB}"/>
              </a:ext>
            </a:extLst>
          </p:cNvPr>
          <p:cNvSpPr txBox="1"/>
          <p:nvPr/>
        </p:nvSpPr>
        <p:spPr>
          <a:xfrm>
            <a:off x="9740967" y="623866"/>
            <a:ext cx="1815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Motivation</a:t>
            </a:r>
            <a:endParaRPr lang="en-BE" sz="2800" b="1" cap="small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B60B01-EBE6-B8C3-0B92-4DAD1A87A92A}"/>
              </a:ext>
            </a:extLst>
          </p:cNvPr>
          <p:cNvSpPr txBox="1"/>
          <p:nvPr/>
        </p:nvSpPr>
        <p:spPr>
          <a:xfrm>
            <a:off x="9716360" y="3218468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Modelling</a:t>
            </a:r>
            <a:endParaRPr lang="en-BE" b="1" cap="small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F66CCA-C0BA-E400-98B6-3206154B1926}"/>
              </a:ext>
            </a:extLst>
          </p:cNvPr>
          <p:cNvSpPr txBox="1"/>
          <p:nvPr/>
        </p:nvSpPr>
        <p:spPr>
          <a:xfrm>
            <a:off x="9048328" y="5562128"/>
            <a:ext cx="3088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cap="small" dirty="0">
                <a:solidFill>
                  <a:schemeClr val="accent1"/>
                </a:solidFill>
              </a:rPr>
              <a:t>Science</a:t>
            </a:r>
            <a:r>
              <a:rPr lang="en-US" b="1" cap="small" dirty="0">
                <a:solidFill>
                  <a:schemeClr val="accent1"/>
                </a:solidFill>
              </a:rPr>
              <a:t> </a:t>
            </a:r>
            <a:r>
              <a:rPr lang="en-US" sz="2800" b="1" cap="small" dirty="0">
                <a:solidFill>
                  <a:schemeClr val="accent1"/>
                </a:solidFill>
              </a:rPr>
              <a:t>(in progress)</a:t>
            </a:r>
            <a:endParaRPr lang="en-BE" b="1" cap="small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7E43-0F54-BE03-590F-DEE730C9B6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4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68713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276C68D7-37A5-4783-8EB8-A0F1B31B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3" b="26033"/>
          <a:stretch/>
        </p:blipFill>
        <p:spPr bwMode="auto">
          <a:xfrm>
            <a:off x="0" y="-51365"/>
            <a:ext cx="12192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D3F7FEF2-D30D-460E-A034-085BE3484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8" y="1344619"/>
            <a:ext cx="4059237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91A30-5DF5-4F92-95B3-92CEF0C04B0A}"/>
              </a:ext>
            </a:extLst>
          </p:cNvPr>
          <p:cNvSpPr txBox="1"/>
          <p:nvPr/>
        </p:nvSpPr>
        <p:spPr>
          <a:xfrm>
            <a:off x="4786321" y="3075057"/>
            <a:ext cx="277652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 </a:t>
            </a:r>
            <a:endParaRPr lang="nl-BE" sz="4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3AB74-6786-082E-CFEC-C14033BEA1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40</a:t>
            </a:fld>
            <a:r>
              <a:rPr lang="en-US"/>
              <a:t>/40</a:t>
            </a:r>
            <a:endParaRPr lang="en-B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659F92-AC43-CEE7-820C-83F1E786D2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904F1-6EDB-E5EA-D36C-1A12F9BB2A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F2FF42-AF65-3EE0-22D1-67D64BFB3C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F354A-BFC5-35CA-7881-E7A12BF96241}"/>
              </a:ext>
            </a:extLst>
          </p:cNvPr>
          <p:cNvSpPr txBox="1"/>
          <p:nvPr/>
        </p:nvSpPr>
        <p:spPr>
          <a:xfrm>
            <a:off x="191345" y="980732"/>
            <a:ext cx="11442307" cy="550920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2: Holton, J. R., Andrews, D. G., &amp;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Leovy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C. B. (1987).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Middle Atmosphere Dynamics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(Vol. 40). Academic Press Inc.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5: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Bönisch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H., Engel, A.,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Birner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T., Hoor, P.,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Tarasick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 W., &amp; Ray, E. A. (2011). On the structural changes in the Brewer-Dobson circulation after 2000.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Atmospheric Chemistry and Physics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(8), 3937–3948.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https://doi.org/10.5194/acp-11-3937-2011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6: Butchart, N. (2014). The Brewer-Dobson circulation.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Reviews of Geophysics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(2), 157–184.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https://doi.org/10.1002/2013RG000448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7: Lin, P., &amp; Fu, Q. (2013). Changes in various branches of the Brewer-Dobson circulation from an ensemble of chemistry climate models.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Journal of Geophysical Research Atmospheres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118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(1), 73–84.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https://doi.org/10.1029/2012JD018813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8: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Newman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 A., Ko, M. K.,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Reimann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Strahan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 E., Atlas, E. L.,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Burkholder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 B., ... &amp;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Stolarski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 S. (2013, December).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Lifetimes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stratospheric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ozone-depleting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substances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replacements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related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species. In 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AGU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Meeting Abstracts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(Vol. 2013, pp. A23F-0354).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9: </a:t>
            </a:r>
            <a:r>
              <a:rPr lang="nl-BE" sz="16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ESA (2023). Report </a:t>
            </a:r>
            <a:r>
              <a:rPr lang="nl-BE" sz="1600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BE" sz="16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Assessment: Earth Explorer 11 Candidate Mission CAIRT, European Space Agency, Noordwijk, The Netherlands, ESA-EOPSM-CAIR-RP-4372, 122pp</a:t>
            </a:r>
            <a:br>
              <a:rPr lang="nl-BE" sz="16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BE" sz="16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Andrews, A. E.,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Boering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K. A., Daube, B. C.,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Wofsy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 C.,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Loewenstein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M., Jost, H.,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Podolske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 R., Webster, C. R., Herman, R. L., Scott, D. C.,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Flesch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G. J., Moyer, E. J.,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Elkins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 W., Dutton, G. S.,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Hurst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 F., Moore, F. L., Ray, E. A.,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Romashkin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 A., &amp;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Strahan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 E. (2001).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stratospheric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air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derived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situ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observations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CO2, CH4,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N2O. 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Journal of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Geophysical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Research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Atmospheres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106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(D23), 32295–32314. 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https://doi.org/10.1029/2001JD000465</a:t>
            </a:r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10: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Lahoz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W. A., &amp; Schneider, P. (2014). Data assimilation: making sense of Earth Observation.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Frontiers in Environmental Science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40909-7FDE-A1BD-5970-22C972F79272}"/>
              </a:ext>
            </a:extLst>
          </p:cNvPr>
          <p:cNvSpPr txBox="1"/>
          <p:nvPr/>
        </p:nvSpPr>
        <p:spPr>
          <a:xfrm>
            <a:off x="539037" y="260648"/>
            <a:ext cx="3960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 (figures)</a:t>
            </a:r>
            <a:endParaRPr lang="en-B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67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659F92-AC43-CEE7-820C-83F1E786D2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904F1-6EDB-E5EA-D36C-1A12F9BB2A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F2FF42-AF65-3EE0-22D1-67D64BFB3C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F354A-BFC5-35CA-7881-E7A12BF96241}"/>
              </a:ext>
            </a:extLst>
          </p:cNvPr>
          <p:cNvSpPr txBox="1"/>
          <p:nvPr/>
        </p:nvSpPr>
        <p:spPr>
          <a:xfrm>
            <a:off x="539037" y="980728"/>
            <a:ext cx="11317604" cy="482453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13: NOAA (n.d.) The OSSE checklist, a supplement to Future Observing System Simulation Experiments by Ross N. Hoffman and Robert Atlas.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https://www.aoml.noaa.gov/qosap/osse-checklist/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assimilation: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https://strato.aeronomie.be/bascoe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16: NOAA (n.d.).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Sulfur hexafluoride (SF6) - Combined Dataset.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Global Monitoring Laboratory.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NOAA Global Monitoring Laboratory - Halocarbons and other Atmospheric Trace Species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18: UCAR (n.d.).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Thermosphere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Center for science education.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The Thermosphere | Center for Science Education (ucar.edu)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19: Brasseur, G. P., &amp; Solomon, S. (2005).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Aeronomy of the Middle Atmosphere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21: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Datskos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 G., Carter, J. G., &amp;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Christophorou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L. G. (1995).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Photodetachment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SF6−.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Chemical physics letters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239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(1-3), 38-43.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25: From CAIRT User Consultation Meeting presentation</a:t>
            </a:r>
          </a:p>
          <a:p>
            <a:endParaRPr lang="en-US" dirty="0"/>
          </a:p>
          <a:p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40909-7FDE-A1BD-5970-22C972F79272}"/>
              </a:ext>
            </a:extLst>
          </p:cNvPr>
          <p:cNvSpPr txBox="1"/>
          <p:nvPr/>
        </p:nvSpPr>
        <p:spPr>
          <a:xfrm>
            <a:off x="539037" y="260648"/>
            <a:ext cx="3960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 (figures)</a:t>
            </a:r>
            <a:endParaRPr lang="en-B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2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659F92-AC43-CEE7-820C-83F1E786D2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904F1-6EDB-E5EA-D36C-1A12F9BB2A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F2FF42-AF65-3EE0-22D1-67D64BFB3C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F354A-BFC5-35CA-7881-E7A12BF96241}"/>
              </a:ext>
            </a:extLst>
          </p:cNvPr>
          <p:cNvSpPr txBox="1"/>
          <p:nvPr/>
        </p:nvSpPr>
        <p:spPr>
          <a:xfrm>
            <a:off x="539036" y="980728"/>
            <a:ext cx="11389612" cy="475252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Loeffel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Eichinger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Garny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Reddmann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Fritsch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Versick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Stiller, G., &amp;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Haenel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F. (2022). The impact of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sulfur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hexafluoride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(SF6)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sinks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air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climatologies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trends.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Atmospheric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Chemistry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(2), 1175–1193. 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https://doi.org/10.5194/acp-22-1175-2022</a:t>
            </a:r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Reddmann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T.,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Ruhnke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R., &amp;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Kouker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W. (2001). Three-dimensional model simulations of SF6 with mesospheric chemistry.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Journal of Geophysical Research Atmospheres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106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(D13), 14525–14537.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https://doi.org/10.1029/2000JD900700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Stiller, G. P.,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Clarmann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Haenel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Funke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Glatthor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N., Grabowski, U.,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Kellmann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Kiefer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M., Linden, A.,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Lossow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&amp; López-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Puertas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 (2012).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temporal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evolution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stratospheric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air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2002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2010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period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Atmospheric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Chemistry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(7), 3311–3331. 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https://doi.org/10.5194/acp-12-3311-2012</a:t>
            </a:r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Oberländer‐Hayn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Gerber, E. P.,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Abalichin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Akiyoshi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Kerschbaumer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Kubin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... &amp; Oman, L. D. (2016). Is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Brewer‐Dobson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circulation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increasing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moving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upward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?.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Geophysical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Research Letters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(4), 1772-1779.</a:t>
            </a:r>
          </a:p>
          <a:p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Chabrillat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Vigouroux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C., Christophe, Y., Engel, A.,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Errera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Q.,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Minganti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D.,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Monge-Sanz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B. M., Segers, A., &amp; Mahieu, E. (2018).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air in five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reanalyses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BASCOE transport model.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Atmospheric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Chemistry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BE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Physics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BE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(19), 14715–14735. </a:t>
            </a:r>
            <a:r>
              <a:rPr lang="nl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https://doi.org/10.5194/acp-18-14715-2018</a:t>
            </a:r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BE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40909-7FDE-A1BD-5970-22C972F79272}"/>
              </a:ext>
            </a:extLst>
          </p:cNvPr>
          <p:cNvSpPr txBox="1"/>
          <p:nvPr/>
        </p:nvSpPr>
        <p:spPr>
          <a:xfrm>
            <a:off x="539037" y="260648"/>
            <a:ext cx="230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  <a:endParaRPr lang="en-B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28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Appendix 1: Age of air computation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98" y="1359011"/>
            <a:ext cx="11344674" cy="4927435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0A752AA-CFEE-72A7-0E07-CE7A983E1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76" y="2374131"/>
            <a:ext cx="4943557" cy="370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6C554-CCD1-6D69-8500-C7D010460C18}"/>
              </a:ext>
            </a:extLst>
          </p:cNvPr>
          <p:cNvSpPr txBox="1"/>
          <p:nvPr/>
        </p:nvSpPr>
        <p:spPr>
          <a:xfrm>
            <a:off x="5509850" y="1648577"/>
            <a:ext cx="6255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SF</a:t>
            </a:r>
            <a:r>
              <a:rPr lang="en-US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emission not perfectly linear…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 method: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lag time with a tropospheric reference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age spectrum with first guess 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Γ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new (“propagated”)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new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matched original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then 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Γ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mean age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C8F03-0C2B-CBEC-1CCA-D86C559FA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535" y="3645024"/>
            <a:ext cx="4735572" cy="972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05241-FD42-7989-F886-87FD809A6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952" y="4654862"/>
            <a:ext cx="5287518" cy="846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0C699-42C8-E60C-3070-11BBC1EC3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270" y="5540284"/>
            <a:ext cx="3175205" cy="574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F7F855-FCDF-1ED9-76C7-660915B228AB}"/>
              </a:ext>
            </a:extLst>
          </p:cNvPr>
          <p:cNvSpPr txBox="1"/>
          <p:nvPr/>
        </p:nvSpPr>
        <p:spPr>
          <a:xfrm>
            <a:off x="304927" y="1421303"/>
            <a:ext cx="485496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global mean tropospheric SF</a:t>
            </a:r>
            <a:r>
              <a:rPr lang="en-US" baseline="-25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 as a reference for the age of air.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hlinkClick r:id="rId8" action="ppaction://hlinksldjump"/>
            <a:extLst>
              <a:ext uri="{FF2B5EF4-FFF2-40B4-BE49-F238E27FC236}">
                <a16:creationId xmlns:a16="http://schemas.microsoft.com/office/drawing/2014/main" id="{BD43F22F-B303-20D0-F5D4-7C0267CDF4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328" y="6365130"/>
            <a:ext cx="419100" cy="3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6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Appendix 1: Age of air computation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98" y="1359011"/>
            <a:ext cx="11344674" cy="4927435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6C554-CCD1-6D69-8500-C7D010460C18}"/>
              </a:ext>
            </a:extLst>
          </p:cNvPr>
          <p:cNvSpPr txBox="1"/>
          <p:nvPr/>
        </p:nvSpPr>
        <p:spPr>
          <a:xfrm>
            <a:off x="5509850" y="1648577"/>
            <a:ext cx="6255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SF</a:t>
            </a:r>
            <a:r>
              <a:rPr lang="en-US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emission not perfectly linear…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 method: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lag time with a tropospheric reference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age spectrum with first guess 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Γ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new (“propagated”)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new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matched original SF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then 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Γ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mean age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C8F03-0C2B-CBEC-1CCA-D86C559F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535" y="3645024"/>
            <a:ext cx="4735572" cy="972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0C699-42C8-E60C-3070-11BBC1EC3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270" y="5540284"/>
            <a:ext cx="3175205" cy="574761"/>
          </a:xfrm>
          <a:prstGeom prst="rect">
            <a:avLst/>
          </a:prstGeom>
        </p:spPr>
      </p:pic>
      <p:pic>
        <p:nvPicPr>
          <p:cNvPr id="10" name="Picture 9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CADD3F3B-2C6B-260D-247E-82681263C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4" y="2374131"/>
            <a:ext cx="4944000" cy="37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577E1-A3A9-34B6-6359-7407532E4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952" y="4653136"/>
            <a:ext cx="5287518" cy="8464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Graphic 11">
            <a:hlinkClick r:id="rId8" action="ppaction://hlinksldjump"/>
            <a:extLst>
              <a:ext uri="{FF2B5EF4-FFF2-40B4-BE49-F238E27FC236}">
                <a16:creationId xmlns:a16="http://schemas.microsoft.com/office/drawing/2014/main" id="{EB045A73-9628-FAA2-EF4E-FE8703D56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328" y="6365130"/>
            <a:ext cx="419100" cy="3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0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252" y="1541596"/>
            <a:ext cx="54864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The Brewer-Dobson circulation (BDC) is a global circulation in the middle atmosphere.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BDC is driven by breaking planetary waves and gravity waves.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BDC is the combined effect of </a:t>
            </a:r>
            <a:r>
              <a:rPr lang="en-US" sz="1800" dirty="0">
                <a:solidFill>
                  <a:schemeClr val="accent1"/>
                </a:solidFill>
              </a:rPr>
              <a:t>the residual circulation</a:t>
            </a:r>
            <a:r>
              <a:rPr lang="en-US" sz="1800" dirty="0"/>
              <a:t> and </a:t>
            </a:r>
            <a:r>
              <a:rPr lang="en-US" sz="1800" dirty="0">
                <a:solidFill>
                  <a:schemeClr val="accent1"/>
                </a:solidFill>
              </a:rPr>
              <a:t>mixing</a:t>
            </a:r>
            <a:r>
              <a:rPr lang="en-US" sz="1800" dirty="0"/>
              <a:t> in the stratosphere and the mesosphere.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residual circulation consists of 2 stratospheric branches: deep (slow) and shallow (fast)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Picture 7" descr="Diagram of a weather diagram&#10;&#10;Description automatically generated">
            <a:extLst>
              <a:ext uri="{FF2B5EF4-FFF2-40B4-BE49-F238E27FC236}">
                <a16:creationId xmlns:a16="http://schemas.microsoft.com/office/drawing/2014/main" id="{DB220C1A-9634-3572-C98C-815BA77E8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31659"/>
            <a:ext cx="5774604" cy="5589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92ED7-E0D0-FDD5-B707-34A616ED7968}"/>
              </a:ext>
            </a:extLst>
          </p:cNvPr>
          <p:cNvSpPr txBox="1"/>
          <p:nvPr/>
        </p:nvSpPr>
        <p:spPr>
          <a:xfrm>
            <a:off x="2311445" y="1507957"/>
            <a:ext cx="13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deep branch</a:t>
            </a:r>
            <a:endParaRPr lang="en-BE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6C04D-DD1C-E0E4-AB8A-B1B825AE8C92}"/>
              </a:ext>
            </a:extLst>
          </p:cNvPr>
          <p:cNvSpPr txBox="1"/>
          <p:nvPr/>
        </p:nvSpPr>
        <p:spPr>
          <a:xfrm>
            <a:off x="2382157" y="4728375"/>
            <a:ext cx="16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shallow branch</a:t>
            </a:r>
            <a:endParaRPr lang="en-BE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E870B-9A8F-5422-3307-B56E8DB6F408}"/>
              </a:ext>
            </a:extLst>
          </p:cNvPr>
          <p:cNvSpPr txBox="1"/>
          <p:nvPr/>
        </p:nvSpPr>
        <p:spPr>
          <a:xfrm>
            <a:off x="1559496" y="3804578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mixing</a:t>
            </a:r>
            <a:endParaRPr lang="en-BE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327F0-A537-A0DC-E0BE-39CD159F52CF}"/>
              </a:ext>
            </a:extLst>
          </p:cNvPr>
          <p:cNvSpPr txBox="1"/>
          <p:nvPr/>
        </p:nvSpPr>
        <p:spPr>
          <a:xfrm>
            <a:off x="4073582" y="3943753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mixing</a:t>
            </a:r>
            <a:endParaRPr lang="en-BE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11DEC-7EF0-0FC5-3EA5-F34AAA53DD05}"/>
              </a:ext>
            </a:extLst>
          </p:cNvPr>
          <p:cNvSpPr txBox="1"/>
          <p:nvPr/>
        </p:nvSpPr>
        <p:spPr>
          <a:xfrm>
            <a:off x="1747881" y="2529696"/>
            <a:ext cx="13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deep branch</a:t>
            </a:r>
            <a:endParaRPr lang="en-BE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B3285-C7FF-956F-86CC-C2C0AFFB2B5C}"/>
              </a:ext>
            </a:extLst>
          </p:cNvPr>
          <p:cNvSpPr txBox="1"/>
          <p:nvPr/>
        </p:nvSpPr>
        <p:spPr>
          <a:xfrm>
            <a:off x="3651136" y="2880143"/>
            <a:ext cx="13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deep branch</a:t>
            </a:r>
            <a:endParaRPr lang="en-BE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54EBF-4B4D-678F-CBDD-880011E9FD9E}"/>
              </a:ext>
            </a:extLst>
          </p:cNvPr>
          <p:cNvSpPr txBox="1"/>
          <p:nvPr/>
        </p:nvSpPr>
        <p:spPr>
          <a:xfrm>
            <a:off x="592436" y="6192793"/>
            <a:ext cx="2310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Bönisch</a:t>
            </a:r>
            <a:r>
              <a:rPr lang="en-US" sz="1600" dirty="0"/>
              <a:t> et al. (2011), ACP</a:t>
            </a:r>
            <a:endParaRPr lang="en-BE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A7F54D-9891-79B7-0527-F60C29A364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5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89097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trend&#10;&#10;Description automatically generated">
            <a:extLst>
              <a:ext uri="{FF2B5EF4-FFF2-40B4-BE49-F238E27FC236}">
                <a16:creationId xmlns:a16="http://schemas.microsoft.com/office/drawing/2014/main" id="{F9301C2D-1A04-C6BB-8BCA-839B0374C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521896"/>
            <a:ext cx="5128152" cy="4003904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52128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 &amp; climate change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6"/>
                <a:ext cx="6710536" cy="50170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General climate models (GCM) predict a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strengthening of the BDC </a:t>
                </a:r>
                <a:r>
                  <a:rPr lang="en-US" sz="2000" dirty="0"/>
                  <a:t>due to increases in greenhouse gas (GHG) concentrations.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The primary driver of BDC acceleration is an increase in the wave activity due to tropospheric warming.</a:t>
                </a:r>
              </a:p>
              <a:p>
                <a:pPr marL="0" indent="0">
                  <a:buNone/>
                </a:pPr>
                <a:r>
                  <a:rPr lang="en-US" sz="2000" dirty="0"/>
                  <a:t>(</a:t>
                </a:r>
                <a:r>
                  <a:rPr lang="en-US" sz="2000" dirty="0" err="1"/>
                  <a:t>Oberländer</a:t>
                </a:r>
                <a:r>
                  <a:rPr lang="en-US" sz="2000" dirty="0"/>
                  <a:t> et al. 2013, JGR)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The BDC determines the distribution of greenhouse gases and thus the radiative forcing at different locations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understanding the BDC is important</a:t>
                </a:r>
                <a:br>
                  <a:rPr lang="en-US" sz="2000" dirty="0"/>
                </a:br>
                <a:br>
                  <a:rPr lang="en-US" sz="2000" dirty="0"/>
                </a:br>
                <a:br>
                  <a:rPr lang="en-US" sz="2400" dirty="0"/>
                </a:br>
                <a:br>
                  <a:rPr lang="en-US" sz="2400" dirty="0"/>
                </a:br>
                <a:endParaRPr lang="en-BE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6"/>
                <a:ext cx="6710536" cy="5017063"/>
              </a:xfrm>
              <a:blipFill>
                <a:blip r:embed="rId6"/>
                <a:stretch>
                  <a:fillRect l="-908" t="-729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88C6852-D524-E310-3F45-D042DCCBFC68}"/>
              </a:ext>
            </a:extLst>
          </p:cNvPr>
          <p:cNvSpPr txBox="1"/>
          <p:nvPr/>
        </p:nvSpPr>
        <p:spPr>
          <a:xfrm>
            <a:off x="7741840" y="5534561"/>
            <a:ext cx="4258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Butchart (2014) Rev. Geo., Hardiman et al. (2013) Q. J. R. </a:t>
            </a:r>
            <a:r>
              <a:rPr lang="en-US" sz="1400" dirty="0" err="1"/>
              <a:t>Meteorol</a:t>
            </a:r>
            <a:r>
              <a:rPr lang="en-US" sz="1400" dirty="0"/>
              <a:t>. Soc.</a:t>
            </a:r>
          </a:p>
          <a:p>
            <a:r>
              <a:rPr lang="en-US" sz="1400" dirty="0"/>
              <a:t>Linear fit to 2006-2099 for 8 different models (colored lines).</a:t>
            </a:r>
            <a:br>
              <a:rPr lang="en-US" sz="1400" dirty="0"/>
            </a:br>
            <a:r>
              <a:rPr lang="en-US" sz="1400" dirty="0"/>
              <a:t>Black line: multi model mean</a:t>
            </a:r>
            <a:endParaRPr lang="en-BE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67BEEF-D8F2-D865-8B55-4B465ED5E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6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4846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FFCFBC0-CDCD-52F7-AF20-3C3EBE648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1" y="1535982"/>
            <a:ext cx="5581650" cy="4343400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52128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The Brewer-Dobson circulation &amp; climate change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376" y="1613629"/>
                <a:ext cx="6494512" cy="45038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Strengthening of the deep branch? Strengthening of the shallow branch? Both?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It is complicated:</a:t>
                </a:r>
              </a:p>
              <a:p>
                <a:r>
                  <a:rPr lang="en-US" sz="2000" dirty="0"/>
                  <a:t>Acceleration can also be due to an upward shift </a:t>
                </a:r>
                <a:br>
                  <a:rPr lang="en-US" sz="2000" dirty="0"/>
                </a:br>
                <a:r>
                  <a:rPr lang="en-US" sz="2000" dirty="0"/>
                  <a:t>of the BDC</a:t>
                </a:r>
                <a:r>
                  <a:rPr lang="en-US" sz="1600" dirty="0"/>
                  <a:t>… (</a:t>
                </a:r>
                <a:r>
                  <a:rPr lang="en-US" sz="1600" dirty="0" err="1"/>
                  <a:t>Oberländer-Hayn</a:t>
                </a:r>
                <a:r>
                  <a:rPr lang="en-US" sz="1600" dirty="0"/>
                  <a:t> et al., 2016, GRL)</a:t>
                </a:r>
              </a:p>
              <a:p>
                <a:r>
                  <a:rPr lang="en-US" sz="2000" dirty="0"/>
                  <a:t>Variability in the strength of the BDC due to the Quasi-Biennial Oscillation (QBO)</a:t>
                </a:r>
              </a:p>
              <a:p>
                <a:r>
                  <a:rPr lang="en-US" sz="2000" dirty="0"/>
                  <a:t>BDC strength cannot be measured directly (too </a:t>
                </a:r>
                <a:br>
                  <a:rPr lang="en-US" sz="2000" dirty="0"/>
                </a:br>
                <a:r>
                  <a:rPr lang="en-US" sz="2000" dirty="0"/>
                  <a:t>slow) </a:t>
                </a:r>
              </a:p>
              <a:p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introducing: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age of air</a:t>
                </a:r>
                <a:endParaRPr lang="en-BE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613629"/>
                <a:ext cx="6494512" cy="4503896"/>
              </a:xfrm>
              <a:blipFill>
                <a:blip r:embed="rId6"/>
                <a:stretch>
                  <a:fillRect l="-1033" t="-812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534C71-F5FD-77A4-D70C-8833CCDCFE1A}"/>
              </a:ext>
            </a:extLst>
          </p:cNvPr>
          <p:cNvSpPr txBox="1"/>
          <p:nvPr/>
        </p:nvSpPr>
        <p:spPr>
          <a:xfrm>
            <a:off x="7348532" y="5933200"/>
            <a:ext cx="4083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 &amp; Fu (2013), JGR</a:t>
            </a:r>
          </a:p>
          <a:p>
            <a:r>
              <a:rPr lang="en-US" dirty="0"/>
              <a:t>Chemistry climate models from CCMVal-2</a:t>
            </a:r>
            <a:endParaRPr lang="en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BFDFFA-4300-03AB-BEB8-F6C35C0B2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7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5891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 of a diagram of a transport&#10;&#10;Description automatically generated">
            <a:extLst>
              <a:ext uri="{FF2B5EF4-FFF2-40B4-BE49-F238E27FC236}">
                <a16:creationId xmlns:a16="http://schemas.microsoft.com/office/drawing/2014/main" id="{2FC93CFC-129F-141F-7E28-DC90B3BE8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86" y="3859229"/>
            <a:ext cx="5388837" cy="259410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306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u="sng" cap="small" dirty="0"/>
              <a:t>Definition</a:t>
            </a:r>
            <a:r>
              <a:rPr lang="en-US" sz="1800" dirty="0"/>
              <a:t>: A measure of the transport time of an air parcel </a:t>
            </a:r>
          </a:p>
          <a:p>
            <a:pPr marL="0" indent="0">
              <a:buNone/>
            </a:pPr>
            <a:r>
              <a:rPr lang="en-US" sz="1800" dirty="0"/>
              <a:t>travelling from the tropopause/surface to a certain location in the </a:t>
            </a:r>
          </a:p>
          <a:p>
            <a:pPr marL="0" indent="0">
              <a:buNone/>
            </a:pPr>
            <a:r>
              <a:rPr lang="en-US" sz="1800" dirty="0"/>
              <a:t>stratosphere (Stiller, 2008, ACP; Waugh &amp; Hall, 2002, Rev. Geo.)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∴ </a:t>
            </a:r>
            <a:r>
              <a:rPr lang="en-US" sz="1800" dirty="0" err="1"/>
              <a:t>AoA</a:t>
            </a:r>
            <a:r>
              <a:rPr lang="en-US" sz="1800" dirty="0"/>
              <a:t> = measure for the strength of the BDC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Due to mixing air parcels have a distribution of ages!</a:t>
            </a:r>
            <a:br>
              <a:rPr lang="en-US" sz="1800" dirty="0"/>
            </a:br>
            <a:r>
              <a:rPr lang="en-US" sz="1800" dirty="0"/>
              <a:t>We are interested in the </a:t>
            </a:r>
            <a:r>
              <a:rPr lang="en-US" sz="1800" dirty="0">
                <a:solidFill>
                  <a:schemeClr val="accent1"/>
                </a:solidFill>
              </a:rPr>
              <a:t>mean age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Age spectrum described by an “inverse Gaussian”: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Where Γ = mean age and</a:t>
            </a:r>
          </a:p>
          <a:p>
            <a:pPr marL="0" indent="0">
              <a:buNone/>
            </a:pPr>
            <a:r>
              <a:rPr lang="en-US" sz="1800" dirty="0"/>
              <a:t>Δ = width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Age of air (</a:t>
            </a:r>
            <a:r>
              <a:rPr lang="en-US" altLang="en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AoA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6FCE4A-C652-80A6-F1DE-9D188180F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344" y="1277729"/>
            <a:ext cx="555050" cy="1398437"/>
          </a:xfrm>
          <a:prstGeom prst="rect">
            <a:avLst/>
          </a:prstGeom>
        </p:spPr>
      </p:pic>
      <p:pic>
        <p:nvPicPr>
          <p:cNvPr id="7" name="Picture 6" descr="A diagram of the earth's atmosphere&#10;&#10;Description automatically generated">
            <a:extLst>
              <a:ext uri="{FF2B5EF4-FFF2-40B4-BE49-F238E27FC236}">
                <a16:creationId xmlns:a16="http://schemas.microsoft.com/office/drawing/2014/main" id="{82713F02-E370-E37D-FFB3-747ED3D32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608" y="1141378"/>
            <a:ext cx="3375909" cy="2487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16A6C-BD04-1DE8-517D-97A213469DB2}"/>
              </a:ext>
            </a:extLst>
          </p:cNvPr>
          <p:cNvSpPr txBox="1"/>
          <p:nvPr/>
        </p:nvSpPr>
        <p:spPr>
          <a:xfrm>
            <a:off x="9242005" y="3475937"/>
            <a:ext cx="229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SPARC lifetime report (2013) </a:t>
            </a:r>
            <a:endParaRPr lang="en-BE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E8F6-8005-622D-851B-1E3BCC9B89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130" y="4727879"/>
            <a:ext cx="4735572" cy="972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17F471-4223-22C0-0D3E-532CFEAA1CAA}"/>
              </a:ext>
            </a:extLst>
          </p:cNvPr>
          <p:cNvSpPr txBox="1"/>
          <p:nvPr/>
        </p:nvSpPr>
        <p:spPr>
          <a:xfrm>
            <a:off x="8686189" y="6423664"/>
            <a:ext cx="1595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Credit: F.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Ploeger</a:t>
            </a:r>
            <a:endParaRPr lang="en-B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E3F666-7B06-B803-C444-5DA55C044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8</a:t>
            </a:fld>
            <a:r>
              <a:rPr lang="en-US"/>
              <a:t>/40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4434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2E37F-7A56-9AE8-1EA6-65488AA2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93069"/>
            <a:ext cx="7984008" cy="312590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When I say “age of air”, I mean </a:t>
            </a:r>
            <a:r>
              <a:rPr lang="en-US" sz="1800" dirty="0">
                <a:solidFill>
                  <a:schemeClr val="accent1"/>
                </a:solidFill>
              </a:rPr>
              <a:t>“mean age of air”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AoA</a:t>
            </a:r>
            <a:r>
              <a:rPr lang="en-US" sz="1800" dirty="0"/>
              <a:t> is simulated in a </a:t>
            </a:r>
            <a:r>
              <a:rPr lang="en-US" sz="1800" dirty="0">
                <a:solidFill>
                  <a:schemeClr val="accent1"/>
                </a:solidFill>
              </a:rPr>
              <a:t>model</a:t>
            </a:r>
            <a:r>
              <a:rPr lang="en-US" sz="1800" dirty="0"/>
              <a:t> (from clock tracer, transport only) or computed from </a:t>
            </a:r>
            <a:r>
              <a:rPr lang="en-US" sz="1800" dirty="0">
                <a:solidFill>
                  <a:schemeClr val="accent1"/>
                </a:solidFill>
              </a:rPr>
              <a:t>real chemical compounds</a:t>
            </a:r>
            <a:r>
              <a:rPr lang="en-US" sz="1800" dirty="0"/>
              <a:t> (modelled or measured) such as CO</a:t>
            </a:r>
            <a:r>
              <a:rPr lang="en-US" sz="1800" baseline="-25000" dirty="0"/>
              <a:t>2</a:t>
            </a:r>
            <a:r>
              <a:rPr lang="en-US" sz="1800" dirty="0"/>
              <a:t> and SF</a:t>
            </a:r>
            <a:r>
              <a:rPr lang="en-US" sz="1800" baseline="-25000" dirty="0"/>
              <a:t>6</a:t>
            </a:r>
            <a:r>
              <a:rPr lang="en-US" sz="1800" dirty="0"/>
              <a:t> 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AoA</a:t>
            </a:r>
            <a:r>
              <a:rPr lang="en-US" sz="1800" dirty="0"/>
              <a:t> is independent of the species, but: need </a:t>
            </a:r>
            <a:r>
              <a:rPr lang="en-US" sz="1800" dirty="0">
                <a:solidFill>
                  <a:schemeClr val="accent1"/>
                </a:solidFill>
              </a:rPr>
              <a:t>linear increase* </a:t>
            </a:r>
            <a:r>
              <a:rPr lang="en-US" sz="1800" dirty="0"/>
              <a:t>and </a:t>
            </a:r>
            <a:r>
              <a:rPr lang="en-US" sz="1800" dirty="0">
                <a:solidFill>
                  <a:schemeClr val="accent1"/>
                </a:solidFill>
              </a:rPr>
              <a:t>inertness</a:t>
            </a:r>
            <a:r>
              <a:rPr lang="en-US" sz="1800" dirty="0"/>
              <a:t> (longevity).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600" dirty="0"/>
              <a:t>*If it is </a:t>
            </a:r>
            <a:r>
              <a:rPr lang="en-US" sz="1600" i="1" dirty="0"/>
              <a:t>slightly</a:t>
            </a:r>
            <a:r>
              <a:rPr lang="en-US" sz="1600" dirty="0"/>
              <a:t> nonlinear, this can be corrected!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22E2968-AB0A-4345-A8AE-613CC48F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7402" y="-5582082"/>
            <a:ext cx="1052513" cy="122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8280920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Age of air (</a:t>
            </a:r>
            <a:r>
              <a:rPr lang="en-US" altLang="en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AoA</a:t>
            </a:r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pic>
        <p:nvPicPr>
          <p:cNvPr id="21509" name="Picture 3" descr="Ligne_orange">
            <a:extLst>
              <a:ext uri="{FF2B5EF4-FFF2-40B4-BE49-F238E27FC236}">
                <a16:creationId xmlns:a16="http://schemas.microsoft.com/office/drawing/2014/main" id="{8FDB1B3D-6BD1-4B63-8473-62C27F7DF9B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4680" y="1007016"/>
            <a:ext cx="1221667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BB3CA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31F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688CB1"/>
                  </a:outerShdw>
                </a:effectLst>
              </a14:hiddenEffects>
            </a:ext>
          </a:extLst>
        </p:spPr>
      </p:pic>
      <p:pic>
        <p:nvPicPr>
          <p:cNvPr id="7" name="Picture 6" descr="A diagram of the earth's atmosphere&#10;&#10;Description automatically generated">
            <a:extLst>
              <a:ext uri="{FF2B5EF4-FFF2-40B4-BE49-F238E27FC236}">
                <a16:creationId xmlns:a16="http://schemas.microsoft.com/office/drawing/2014/main" id="{82713F02-E370-E37D-FFB3-747ED3D32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608" y="1141378"/>
            <a:ext cx="3375909" cy="2487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16A6C-BD04-1DE8-517D-97A213469DB2}"/>
              </a:ext>
            </a:extLst>
          </p:cNvPr>
          <p:cNvSpPr txBox="1"/>
          <p:nvPr/>
        </p:nvSpPr>
        <p:spPr>
          <a:xfrm>
            <a:off x="9242005" y="3475937"/>
            <a:ext cx="229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SPARC lifetime report (2013) </a:t>
            </a:r>
            <a:endParaRPr lang="en-BE" sz="1400" dirty="0"/>
          </a:p>
        </p:txBody>
      </p:sp>
      <p:pic>
        <p:nvPicPr>
          <p:cNvPr id="4" name="Picture 3" descr="A graph of a graph showing the growt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E6F0D6C0-6D9A-75E7-90AD-6DF613092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65" y="3872440"/>
            <a:ext cx="3685152" cy="2629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65FD6C-CED5-FF4D-252D-A6BE821ED788}"/>
              </a:ext>
            </a:extLst>
          </p:cNvPr>
          <p:cNvSpPr txBox="1"/>
          <p:nvPr/>
        </p:nvSpPr>
        <p:spPr>
          <a:xfrm>
            <a:off x="8977812" y="6413698"/>
            <a:ext cx="2298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Andrews et al. 2001a, JGR</a:t>
            </a:r>
            <a:endParaRPr lang="en-B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1F02F-0F78-B9F4-70AD-209F96EC88B0}"/>
              </a:ext>
            </a:extLst>
          </p:cNvPr>
          <p:cNvSpPr txBox="1"/>
          <p:nvPr/>
        </p:nvSpPr>
        <p:spPr>
          <a:xfrm>
            <a:off x="609601" y="5338071"/>
            <a:ext cx="721459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BDC change could in theory be diagnosed from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AoA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trends computed from observations.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D701A-6F97-63DF-7BB6-009D8977BA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9</a:t>
            </a:fld>
            <a:r>
              <a:rPr lang="en-US"/>
              <a:t>/40</a:t>
            </a:r>
            <a:endParaRPr lang="en-BE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43E7C59-4584-32C7-1925-62E619BAF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287771"/>
            <a:ext cx="453065" cy="43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857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RA-IASB">
      <a:dk1>
        <a:srgbClr val="231F20"/>
      </a:dk1>
      <a:lt1>
        <a:sysClr val="window" lastClr="FFFFFF"/>
      </a:lt1>
      <a:dk2>
        <a:srgbClr val="1F497D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_Template2018_4-3.ppt  -  Compatibility Mode" id="{37EC530C-5523-45A4-81E5-1C211CD8EA90}" vid="{4772F63A-5D2C-479C-AFE0-0B6EC4EE0890}"/>
    </a:ext>
  </a:extLst>
</a:theme>
</file>

<file path=ppt/theme/theme2.xml><?xml version="1.0" encoding="utf-8"?>
<a:theme xmlns:a="http://schemas.openxmlformats.org/drawingml/2006/main" name="B.USOC_template_V1.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Nasalization Rg"/>
        <a:ea typeface=""/>
        <a:cs typeface="Arial"/>
      </a:majorFont>
      <a:minorFont>
        <a:latin typeface="Nasalization Rg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RA-IASB_Template2018_4-3.ppt  -  Compatibility Mode" id="{37EC530C-5523-45A4-81E5-1C211CD8EA90}" vid="{B485C4B8-2457-4CE6-9410-19A3D001A6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00000001002_BIRA-IASB_Template2018_4-3</Template>
  <TotalTime>7671</TotalTime>
  <Words>3450</Words>
  <Application>Microsoft Office PowerPoint</Application>
  <PresentationFormat>Widescreen</PresentationFormat>
  <Paragraphs>450</Paragraphs>
  <Slides>45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 Math</vt:lpstr>
      <vt:lpstr>Gill Sans MT</vt:lpstr>
      <vt:lpstr>Nasalization Rg</vt:lpstr>
      <vt:lpstr>Open Sans</vt:lpstr>
      <vt:lpstr>Verdana</vt:lpstr>
      <vt:lpstr>Office Theme</vt:lpstr>
      <vt:lpstr>B.USOC_template_V1.0</vt:lpstr>
      <vt:lpstr>PowerPoint Presentation</vt:lpstr>
      <vt:lpstr>The middle atmosphere</vt:lpstr>
      <vt:lpstr>The Brewer-Dobson circulation</vt:lpstr>
      <vt:lpstr>The Brewer-Dobson circulation</vt:lpstr>
      <vt:lpstr>The Brewer-Dobson circulation</vt:lpstr>
      <vt:lpstr>The Brewer-Dobson circulation &amp; climate change</vt:lpstr>
      <vt:lpstr>The Brewer-Dobson circulation &amp; climate change</vt:lpstr>
      <vt:lpstr>Age of air (AoA)</vt:lpstr>
      <vt:lpstr>Age of air (AoA)</vt:lpstr>
      <vt:lpstr>Age of air trends </vt:lpstr>
      <vt:lpstr>CAIRT</vt:lpstr>
      <vt:lpstr>CAIRT</vt:lpstr>
      <vt:lpstr>What I will do for CAIRT</vt:lpstr>
      <vt:lpstr>Updating BASCOE</vt:lpstr>
      <vt:lpstr>The Brewer-Dobson circulation</vt:lpstr>
      <vt:lpstr>SF6 chemistry in BASCOE</vt:lpstr>
      <vt:lpstr>SF6 chemistry in BASCOE</vt:lpstr>
      <vt:lpstr>Electron density</vt:lpstr>
      <vt:lpstr>Electron density</vt:lpstr>
      <vt:lpstr>Electron density</vt:lpstr>
      <vt:lpstr>SF6 chemistry in BASCOE</vt:lpstr>
      <vt:lpstr>The Brewer-Dobson circulation</vt:lpstr>
      <vt:lpstr>BASCOE simulations</vt:lpstr>
      <vt:lpstr>New vertical grids</vt:lpstr>
      <vt:lpstr>Perpetual QBO simulations</vt:lpstr>
      <vt:lpstr>Perpetual QBO simulations</vt:lpstr>
      <vt:lpstr>BASCOE simulations</vt:lpstr>
      <vt:lpstr>The Brewer-Dobson circulation</vt:lpstr>
      <vt:lpstr>Validation part 1: comparison with observations</vt:lpstr>
      <vt:lpstr>Validation part 1: comparison with observations</vt:lpstr>
      <vt:lpstr>Validation part 1: comparison with observations</vt:lpstr>
      <vt:lpstr>Validation part 2: atmospheric lifetime</vt:lpstr>
      <vt:lpstr>PowerPoint Presentation</vt:lpstr>
      <vt:lpstr>Validation part 2: atmospheric lifetime</vt:lpstr>
      <vt:lpstr>Validation part 2: atmospheric lifetime</vt:lpstr>
      <vt:lpstr>The Brewer-Dobson circulation</vt:lpstr>
      <vt:lpstr>Sampling bias (work in progress)</vt:lpstr>
      <vt:lpstr>Sampling bias (work in progress)</vt:lpstr>
      <vt:lpstr>Summary</vt:lpstr>
      <vt:lpstr>PowerPoint Presentation</vt:lpstr>
      <vt:lpstr>PowerPoint Presentation</vt:lpstr>
      <vt:lpstr>PowerPoint Presentation</vt:lpstr>
      <vt:lpstr>PowerPoint Presentation</vt:lpstr>
      <vt:lpstr>Appendix 1: Age of air computation</vt:lpstr>
      <vt:lpstr>Appendix 1: Age of air computation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 Lamort</dc:creator>
  <cp:lastModifiedBy>Sarah Vervalcke</cp:lastModifiedBy>
  <cp:revision>431</cp:revision>
  <cp:lastPrinted>2018-02-05T11:38:42Z</cp:lastPrinted>
  <dcterms:created xsi:type="dcterms:W3CDTF">2019-10-07T07:49:04Z</dcterms:created>
  <dcterms:modified xsi:type="dcterms:W3CDTF">2024-05-31T13:40:45Z</dcterms:modified>
</cp:coreProperties>
</file>