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42803763"/>
  <p:notesSz cx="6797675" cy="9926638"/>
  <p:defaultTextStyle>
    <a:defPPr>
      <a:defRPr lang="nl-NL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000000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4" autoAdjust="0"/>
    <p:restoredTop sz="94653" autoAdjust="0"/>
  </p:normalViewPr>
  <p:slideViewPr>
    <p:cSldViewPr snapToGrid="0" showGuides="1">
      <p:cViewPr>
        <p:scale>
          <a:sx n="50" d="100"/>
          <a:sy n="50" d="100"/>
        </p:scale>
        <p:origin x="36" y="-684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08EC-A1AE-4647-8742-37BB07B04832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1216-4139-473B-9716-328169175E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25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01AB-C13E-4081-B55E-2DF3CD72FA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0BF7-AE69-4E13-A54D-27B46DD8D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BF7-AE69-4E13-A54D-27B46DD8D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- more facul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7976" y="2826523"/>
            <a:ext cx="27920250" cy="2717416"/>
          </a:xfrm>
        </p:spPr>
        <p:txBody>
          <a:bodyPr anchor="t" anchorCtr="0">
            <a:normAutofit/>
          </a:bodyPr>
          <a:lstStyle>
            <a:lvl1pPr algn="l">
              <a:lnSpc>
                <a:spcPts val="10490"/>
              </a:lnSpc>
              <a:defRPr sz="10000" u="sng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  <a:r>
              <a:rPr lang="en-GB" dirty="0"/>
              <a:t> (max. 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9601" y="357012"/>
            <a:ext cx="27918626" cy="1023150"/>
          </a:xfrm>
          <a:prstGeom prst="rect">
            <a:avLst/>
          </a:prstGeom>
        </p:spPr>
        <p:txBody>
          <a:bodyPr bIns="0" numCol="1" anchor="b" anchorCtr="0">
            <a:normAutofit/>
          </a:bodyPr>
          <a:lstStyle>
            <a:lvl1pPr marL="0" indent="0" algn="l">
              <a:lnSpc>
                <a:spcPts val="5700"/>
              </a:lnSpc>
              <a:buNone/>
              <a:defRPr sz="5000" b="0" u="none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 Medium" panose="02000606040000040003" pitchFamily="2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 noProof="0"/>
              <a:t>click to add research group </a:t>
            </a:r>
            <a:r>
              <a:rPr lang="en-GB" noProof="0" dirty="0"/>
              <a:t>(</a:t>
            </a:r>
            <a:r>
              <a:rPr lang="en-GB" noProof="0"/>
              <a:t>1 line)</a:t>
            </a:r>
            <a:endParaRPr lang="en-GB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9600" y="1445955"/>
            <a:ext cx="27918626" cy="1165508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lnSpc>
                <a:spcPts val="4470"/>
              </a:lnSpc>
              <a:buNone/>
              <a:defRPr sz="5000" baseline="0">
                <a:solidFill>
                  <a:schemeClr val="tx1"/>
                </a:solidFill>
                <a:latin typeface="UGent Panno Text SemiBold" panose="02000706040000040003" pitchFamily="2" charset="0"/>
              </a:defRPr>
            </a:lvl1pPr>
          </a:lstStyle>
          <a:p>
            <a:pPr lvl="0"/>
            <a:r>
              <a:rPr lang="en-GB" noProof="0"/>
              <a:t>Click to add authors</a:t>
            </a:r>
            <a:endParaRPr lang="en-GB" noProof="0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511300" y="6267450"/>
            <a:ext cx="27887613" cy="32558611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20783550" y="34499550"/>
            <a:ext cx="8358450" cy="4200450"/>
          </a:xfrm>
          <a:prstGeom prst="rect">
            <a:avLst/>
          </a:prstGeom>
          <a:solidFill>
            <a:srgbClr val="1E64C8"/>
          </a:solidFill>
        </p:spPr>
        <p:txBody>
          <a:bodyPr tIns="46800" bIns="46800" numCol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812800" algn="l"/>
              </a:tabLst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contact en e-mail in te voegen</a:t>
            </a:r>
          </a:p>
        </p:txBody>
      </p:sp>
      <p:sp>
        <p:nvSpPr>
          <p:cNvPr id="9" name="Subtitle, Authors Position" hidden="1"/>
          <p:cNvSpPr/>
          <p:nvPr userDrawn="1"/>
        </p:nvSpPr>
        <p:spPr>
          <a:xfrm>
            <a:off x="1512000" y="756000"/>
            <a:ext cx="28008000" cy="113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Position" hidden="1"/>
          <p:cNvSpPr/>
          <p:nvPr userDrawn="1"/>
        </p:nvSpPr>
        <p:spPr>
          <a:xfrm>
            <a:off x="1512000" y="3024000"/>
            <a:ext cx="28008000" cy="3402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5"/>
          <p:cNvSpPr>
            <a:spLocks noGrp="1"/>
          </p:cNvSpPr>
          <p:nvPr>
            <p:ph type="pic" sz="quarter" idx="17" hasCustomPrompt="1"/>
          </p:nvPr>
        </p:nvSpPr>
        <p:spPr>
          <a:xfrm>
            <a:off x="1547876" y="10080000"/>
            <a:ext cx="18255600" cy="9270000"/>
          </a:xfrm>
          <a:prstGeom prst="rect">
            <a:avLst/>
          </a:prstGeom>
        </p:spPr>
        <p:txBody>
          <a:bodyPr numCol="1"/>
          <a:lstStyle>
            <a:lvl1pPr marL="0" marR="0" indent="0" algn="ctr" defTabSz="3027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3027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below to insert picture. </a:t>
            </a:r>
            <a:br>
              <a:rPr lang="en-GB" noProof="0"/>
            </a:br>
            <a:r>
              <a:rPr lang="en-GB" noProof="0"/>
              <a:t>Move picture to desired position and type white lines behind picture box.</a:t>
            </a:r>
            <a:br>
              <a:rPr lang="en-GB" noProof="0"/>
            </a:br>
            <a:r>
              <a:rPr lang="en-GB" noProof="0"/>
              <a:t>By using function 'Crop' you can change size and offset of the inserted picture inside the window.</a:t>
            </a:r>
          </a:p>
        </p:txBody>
      </p:sp>
      <p:sp>
        <p:nvSpPr>
          <p:cNvPr id="11" name="Tijdelijke aanduiding voor afbeelding 5"/>
          <p:cNvSpPr>
            <a:spLocks noGrp="1"/>
          </p:cNvSpPr>
          <p:nvPr>
            <p:ph type="pic" sz="quarter" idx="18" hasCustomPrompt="1"/>
          </p:nvPr>
        </p:nvSpPr>
        <p:spPr>
          <a:xfrm>
            <a:off x="11073600" y="25200000"/>
            <a:ext cx="8730000" cy="9090000"/>
          </a:xfrm>
          <a:prstGeom prst="rect">
            <a:avLst/>
          </a:prstGeom>
        </p:spPr>
        <p:txBody>
          <a:bodyPr numCol="1"/>
          <a:lstStyle>
            <a:lvl1pPr algn="ctr">
              <a:lnSpc>
                <a:spcPct val="100000"/>
              </a:lnSpc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icon below to insert picture. </a:t>
            </a:r>
            <a:br>
              <a:rPr lang="en-GB" noProof="0"/>
            </a:br>
            <a:r>
              <a:rPr lang="en-GB" noProof="0"/>
              <a:t>Move picture to desired position and type white lines behind picture box.</a:t>
            </a:r>
            <a:br>
              <a:rPr lang="en-GB" noProof="0"/>
            </a:br>
            <a:r>
              <a:rPr lang="en-GB" noProof="0"/>
              <a:t>By using function 'Crop' you can change size and offset of the inserted picture inside the window.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97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5955"/>
            <a:ext cx="4496184" cy="2997808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759600" y="0"/>
            <a:ext cx="29520000" cy="39780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0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9600" y="3466800"/>
            <a:ext cx="28047242" cy="2774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00" y="6267450"/>
            <a:ext cx="28014843" cy="32848549"/>
          </a:xfrm>
          <a:custGeom>
            <a:avLst/>
            <a:gdLst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8008000 w 28008000"/>
              <a:gd name="connsiteY2" fmla="*/ 32159600 h 32159600"/>
              <a:gd name="connsiteX3" fmla="*/ 0 w 28008000"/>
              <a:gd name="connsiteY3" fmla="*/ 32159600 h 32159600"/>
              <a:gd name="connsiteX4" fmla="*/ 0 w 28008000"/>
              <a:gd name="connsiteY4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28008000 w 28008000"/>
              <a:gd name="connsiteY3" fmla="*/ 32159600 h 32159600"/>
              <a:gd name="connsiteX4" fmla="*/ 0 w 28008000"/>
              <a:gd name="connsiteY4" fmla="*/ 32159600 h 32159600"/>
              <a:gd name="connsiteX5" fmla="*/ 0 w 28008000"/>
              <a:gd name="connsiteY5" fmla="*/ 0 h 32159600"/>
              <a:gd name="connsiteX0" fmla="*/ 0 w 28008000"/>
              <a:gd name="connsiteY0" fmla="*/ 0 h 32163508"/>
              <a:gd name="connsiteX1" fmla="*/ 28008000 w 28008000"/>
              <a:gd name="connsiteY1" fmla="*/ 0 h 32163508"/>
              <a:gd name="connsiteX2" fmla="*/ 27994985 w 28008000"/>
              <a:gd name="connsiteY2" fmla="*/ 28013538 h 32163508"/>
              <a:gd name="connsiteX3" fmla="*/ 28008000 w 28008000"/>
              <a:gd name="connsiteY3" fmla="*/ 32159600 h 32163508"/>
              <a:gd name="connsiteX4" fmla="*/ 18850985 w 28008000"/>
              <a:gd name="connsiteY4" fmla="*/ 32163508 h 32163508"/>
              <a:gd name="connsiteX5" fmla="*/ 0 w 28008000"/>
              <a:gd name="connsiteY5" fmla="*/ 32159600 h 32163508"/>
              <a:gd name="connsiteX6" fmla="*/ 0 w 28008000"/>
              <a:gd name="connsiteY6" fmla="*/ 0 h 32163508"/>
              <a:gd name="connsiteX0" fmla="*/ 0 w 28008000"/>
              <a:gd name="connsiteY0" fmla="*/ 0 h 32163508"/>
              <a:gd name="connsiteX1" fmla="*/ 28008000 w 28008000"/>
              <a:gd name="connsiteY1" fmla="*/ 0 h 32163508"/>
              <a:gd name="connsiteX2" fmla="*/ 27994985 w 28008000"/>
              <a:gd name="connsiteY2" fmla="*/ 28013538 h 32163508"/>
              <a:gd name="connsiteX3" fmla="*/ 18934338 w 28008000"/>
              <a:gd name="connsiteY3" fmla="*/ 28115139 h 32163508"/>
              <a:gd name="connsiteX4" fmla="*/ 18850985 w 28008000"/>
              <a:gd name="connsiteY4" fmla="*/ 32163508 h 32163508"/>
              <a:gd name="connsiteX5" fmla="*/ 0 w 28008000"/>
              <a:gd name="connsiteY5" fmla="*/ 32159600 h 32163508"/>
              <a:gd name="connsiteX6" fmla="*/ 0 w 28008000"/>
              <a:gd name="connsiteY6" fmla="*/ 0 h 32163508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009632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7597035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34338 w 28014843"/>
              <a:gd name="connsiteY3" fmla="*/ 27597035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53388 w 28014843"/>
              <a:gd name="connsiteY3" fmla="*/ 27578281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15288 w 28014843"/>
              <a:gd name="connsiteY3" fmla="*/ 27578281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4843" h="32159600">
                <a:moveTo>
                  <a:pt x="0" y="0"/>
                </a:moveTo>
                <a:lnTo>
                  <a:pt x="28008000" y="0"/>
                </a:lnTo>
                <a:cubicBezTo>
                  <a:pt x="28003662" y="9337846"/>
                  <a:pt x="28018372" y="18225585"/>
                  <a:pt x="28014034" y="27563431"/>
                </a:cubicBezTo>
                <a:lnTo>
                  <a:pt x="18915288" y="27578281"/>
                </a:lnTo>
                <a:cubicBezTo>
                  <a:pt x="18910949" y="28916014"/>
                  <a:pt x="18925661" y="30790606"/>
                  <a:pt x="18921322" y="32128339"/>
                </a:cubicBezTo>
                <a:lnTo>
                  <a:pt x="0" y="321596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0" rIns="91440" bIns="90000" numCol="3" spcCol="72000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6" name="Colophon Position" hidden="1"/>
          <p:cNvSpPr/>
          <p:nvPr/>
        </p:nvSpPr>
        <p:spPr>
          <a:xfrm>
            <a:off x="20527199" y="6803999"/>
            <a:ext cx="8999643" cy="28008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postion" hidden="1"/>
          <p:cNvSpPr/>
          <p:nvPr/>
        </p:nvSpPr>
        <p:spPr>
          <a:xfrm>
            <a:off x="1508175" y="6433200"/>
            <a:ext cx="27975824" cy="756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027487" rtl="0" eaLnBrk="1" latinLnBrk="1" hangingPunct="1">
        <a:lnSpc>
          <a:spcPts val="10490"/>
        </a:lnSpc>
        <a:spcBef>
          <a:spcPct val="0"/>
        </a:spcBef>
        <a:buNone/>
        <a:defRPr sz="10000" u="sng" kern="1200" cap="all" baseline="0">
          <a:solidFill>
            <a:srgbClr val="1E64C8"/>
          </a:solidFill>
          <a:latin typeface="+mj-lt"/>
          <a:ea typeface="+mj-ea"/>
          <a:cs typeface="+mj-cs"/>
        </a:defRPr>
      </a:lvl1pPr>
    </p:titleStyle>
    <p:bodyStyle>
      <a:lvl1pPr marL="0" indent="0" algn="l" defTabSz="3027487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800" b="1" kern="1200" baseline="0">
          <a:solidFill>
            <a:srgbClr val="1E64C8"/>
          </a:solidFill>
          <a:latin typeface="UGent Panno Text SemiBold" panose="02000706040000040003" pitchFamily="2" charset="0"/>
          <a:ea typeface="+mn-ea"/>
          <a:cs typeface="+mn-cs"/>
        </a:defRPr>
      </a:lvl1pPr>
      <a:lvl2pPr marL="0" indent="0" algn="l" defTabSz="3027487" rtl="0" eaLnBrk="1" latinLnBrk="1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UGent Panno Text SemiBold" panose="02000706040000040003" pitchFamily="2" charset="0"/>
          <a:ea typeface="+mn-ea"/>
          <a:cs typeface="+mn-cs"/>
        </a:defRPr>
      </a:lvl2pPr>
      <a:lvl3pPr marL="0" indent="0" algn="l" defTabSz="3027487" rtl="0" eaLnBrk="1" latinLnBrk="1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3027487" rtl="0" eaLnBrk="1" latinLnBrk="1" hangingPunct="1">
        <a:lnSpc>
          <a:spcPct val="100000"/>
        </a:lnSpc>
        <a:spcBef>
          <a:spcPts val="300"/>
        </a:spcBef>
        <a:buFont typeface="UGent Panno Text SemiBold" panose="02000706040000040003" pitchFamily="2" charset="0"/>
        <a:buChar char="–"/>
        <a:defRPr sz="28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4pPr>
      <a:lvl5pPr marL="360000" indent="-360000" algn="l" defTabSz="3027487" rtl="0" eaLnBrk="1" latinLnBrk="1" hangingPunct="1">
        <a:lnSpc>
          <a:spcPct val="100000"/>
        </a:lnSpc>
        <a:spcBef>
          <a:spcPts val="300"/>
        </a:spcBef>
        <a:buFont typeface="UGent Panno Text SemiBold" panose="02000706040000040003" pitchFamily="2" charset="0"/>
        <a:buChar char="–"/>
        <a:defRPr sz="2800" kern="1200">
          <a:solidFill>
            <a:schemeClr val="tx1"/>
          </a:solidFill>
          <a:latin typeface="UGent Panno Text" panose="02000506040000040003" pitchFamily="2" charset="0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7000" b="1" dirty="0"/>
              <a:t>Impact of u2-type introns on splice site prediction in </a:t>
            </a:r>
            <a:r>
              <a:rPr lang="nl-NL" sz="7000" b="1" i="1" dirty="0"/>
              <a:t>arabidopsis </a:t>
            </a:r>
            <a:r>
              <a:rPr lang="nl-NL" sz="7000" b="1" i="1" dirty="0" smtClean="0"/>
              <a:t>thaliana</a:t>
            </a:r>
            <a:r>
              <a:rPr lang="nl-NL" sz="7000" b="1" dirty="0" smtClean="0"/>
              <a:t> using </a:t>
            </a:r>
            <a:r>
              <a:rPr lang="nl-NL" sz="7000" b="1" dirty="0"/>
              <a:t>deep learning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CENTER FOR BIOSYSTEMS AND BIOTECH DATA SCIENCE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Espoir Kabanga</a:t>
            </a:r>
            <a:r>
              <a:rPr lang="nl-NL" dirty="0" smtClean="0"/>
              <a:t>, Soeun Yun, </a:t>
            </a:r>
            <a:r>
              <a:rPr lang="nl-NL" dirty="0"/>
              <a:t>Arnout Van Messem, Wesley De Neve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Abstract</a:t>
            </a:r>
          </a:p>
          <a:p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1547875" y="7105058"/>
            <a:ext cx="28727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In this study, </a:t>
            </a:r>
            <a:r>
              <a:rPr lang="en-US" sz="3200" dirty="0" smtClean="0"/>
              <a:t>we use deep learning to </a:t>
            </a:r>
            <a:r>
              <a:rPr lang="en-US" sz="3200" dirty="0"/>
              <a:t>explore how intron characteristics affect the accuracy of splice site predictions in </a:t>
            </a:r>
            <a:r>
              <a:rPr lang="en-US" sz="3200" i="1" dirty="0"/>
              <a:t>Arabidopsis </a:t>
            </a:r>
            <a:r>
              <a:rPr lang="en-US" sz="3200" i="1" dirty="0" smtClean="0"/>
              <a:t>thaliana</a:t>
            </a:r>
            <a:r>
              <a:rPr lang="en-US" sz="3200" dirty="0" smtClean="0"/>
              <a:t>. </a:t>
            </a:r>
            <a:r>
              <a:rPr lang="en-US" sz="3200" dirty="0"/>
              <a:t>Focusing on U2-type introns due to their prevalence in plant genomes and their relevance for large-scale data analysis, we demonstrate that both </a:t>
            </a:r>
            <a:r>
              <a:rPr lang="en-US" sz="3200" b="1" dirty="0"/>
              <a:t>the length of </a:t>
            </a:r>
            <a:r>
              <a:rPr lang="en-US" sz="3200" b="1" dirty="0" smtClean="0"/>
              <a:t>U2-type </a:t>
            </a:r>
            <a:r>
              <a:rPr lang="en-US" sz="3200" b="1" dirty="0"/>
              <a:t>introns and the number </a:t>
            </a:r>
            <a:r>
              <a:rPr lang="en-US" sz="3200" b="1" dirty="0" smtClean="0"/>
              <a:t>of U2-type </a:t>
            </a:r>
            <a:r>
              <a:rPr lang="en-US" sz="3200" b="1" dirty="0"/>
              <a:t>introns</a:t>
            </a:r>
            <a:r>
              <a:rPr lang="en-US" sz="3200" dirty="0"/>
              <a:t> </a:t>
            </a:r>
            <a:r>
              <a:rPr lang="en-US" sz="3200" b="1" dirty="0"/>
              <a:t>present in a DNA sequence</a:t>
            </a:r>
            <a:r>
              <a:rPr lang="en-US" sz="3200" dirty="0"/>
              <a:t> substantially influence prediction outcomes. Our findings highlight that deep learning models trained on data with shorter introns or multiple introns per sequence produce better predictions. Moreover, </a:t>
            </a:r>
            <a:r>
              <a:rPr lang="en-US" sz="3200" dirty="0" smtClean="0"/>
              <a:t>these </a:t>
            </a:r>
            <a:r>
              <a:rPr lang="en-US" sz="3200" dirty="0"/>
              <a:t>findings align with observations from </a:t>
            </a:r>
            <a:r>
              <a:rPr lang="en-US" sz="3200"/>
              <a:t>laboratory </a:t>
            </a:r>
            <a:r>
              <a:rPr lang="en-US" sz="3200" smtClean="0"/>
              <a:t>experiments, </a:t>
            </a:r>
            <a:r>
              <a:rPr lang="en-US" sz="3200" dirty="0"/>
              <a:t>suggesting the practical value of computational approaches in understanding gene splicing.</a:t>
            </a:r>
          </a:p>
        </p:txBody>
      </p:sp>
      <p:sp>
        <p:nvSpPr>
          <p:cNvPr id="14" name="Tijdelijke aanduiding voor afbeelding 6"/>
          <p:cNvSpPr txBox="1">
            <a:spLocks/>
          </p:cNvSpPr>
          <p:nvPr/>
        </p:nvSpPr>
        <p:spPr>
          <a:xfrm>
            <a:off x="14697819" y="13735987"/>
            <a:ext cx="18255600" cy="9270000"/>
          </a:xfrm>
          <a:prstGeom prst="rect">
            <a:avLst/>
          </a:prstGeom>
        </p:spPr>
        <p:txBody>
          <a:bodyPr vert="horz" lIns="91440" tIns="0" rIns="91440" bIns="90000" numCol="1" spcCol="720000" rtlCol="0">
            <a:normAutofit/>
          </a:bodyPr>
          <a:lstStyle>
            <a:lvl1pPr marL="0" marR="0" indent="0" algn="ctr" defTabSz="3027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="0" kern="1200" baseline="0">
                <a:solidFill>
                  <a:schemeClr val="bg1">
                    <a:lumMod val="50000"/>
                  </a:schemeClr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1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2pPr>
            <a:lvl3pPr marL="0" indent="0" algn="l" defTabSz="3027487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1" hangingPunct="1">
              <a:lnSpc>
                <a:spcPct val="100000"/>
              </a:lnSpc>
              <a:spcBef>
                <a:spcPts val="30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UGent Panno Text" panose="02000506040000040003" pitchFamily="2" charset="0"/>
                <a:ea typeface="+mn-ea"/>
                <a:cs typeface="+mn-cs"/>
              </a:defRPr>
            </a:lvl4pPr>
            <a:lvl5pPr marL="360000" indent="-360000" algn="l" defTabSz="3027487" rtl="0" eaLnBrk="1" latinLnBrk="1" hangingPunct="1">
              <a:lnSpc>
                <a:spcPct val="100000"/>
              </a:lnSpc>
              <a:spcBef>
                <a:spcPts val="30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UGent Panno Text" panose="02000506040000040003" pitchFamily="2" charset="0"/>
                <a:ea typeface="+mn-ea"/>
                <a:cs typeface="+mn-cs"/>
              </a:defRPr>
            </a:lvl5pPr>
            <a:lvl6pPr marL="8325589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5" name="Tijdelijke aanduiding voor afbeelding 6"/>
          <p:cNvSpPr txBox="1">
            <a:spLocks/>
          </p:cNvSpPr>
          <p:nvPr/>
        </p:nvSpPr>
        <p:spPr>
          <a:xfrm>
            <a:off x="1305180" y="20770694"/>
            <a:ext cx="18255600" cy="9270000"/>
          </a:xfrm>
          <a:prstGeom prst="rect">
            <a:avLst/>
          </a:prstGeom>
        </p:spPr>
        <p:txBody>
          <a:bodyPr vert="horz" lIns="91440" tIns="0" rIns="91440" bIns="90000" numCol="1" spcCol="720000" rtlCol="0">
            <a:normAutofit/>
          </a:bodyPr>
          <a:lstStyle>
            <a:lvl1pPr marL="0" marR="0" indent="0" algn="ctr" defTabSz="3027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="0" kern="1200" baseline="0">
                <a:solidFill>
                  <a:schemeClr val="bg1">
                    <a:lumMod val="50000"/>
                  </a:schemeClr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1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2pPr>
            <a:lvl3pPr marL="0" indent="0" algn="l" defTabSz="3027487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1" hangingPunct="1">
              <a:lnSpc>
                <a:spcPct val="100000"/>
              </a:lnSpc>
              <a:spcBef>
                <a:spcPts val="30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UGent Panno Text" panose="02000506040000040003" pitchFamily="2" charset="0"/>
                <a:ea typeface="+mn-ea"/>
                <a:cs typeface="+mn-cs"/>
              </a:defRPr>
            </a:lvl4pPr>
            <a:lvl5pPr marL="360000" indent="-360000" algn="l" defTabSz="3027487" rtl="0" eaLnBrk="1" latinLnBrk="1" hangingPunct="1">
              <a:lnSpc>
                <a:spcPct val="100000"/>
              </a:lnSpc>
              <a:spcBef>
                <a:spcPts val="30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UGent Panno Text" panose="02000506040000040003" pitchFamily="2" charset="0"/>
                <a:ea typeface="+mn-ea"/>
                <a:cs typeface="+mn-cs"/>
              </a:defRPr>
            </a:lvl5pPr>
            <a:lvl6pPr marL="8325589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47875" y="9758359"/>
            <a:ext cx="5276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1E64C8"/>
                </a:solidFill>
                <a:latin typeface="+mj-lt"/>
              </a:rPr>
              <a:t>Splicing mechanism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97819" y="9758359"/>
            <a:ext cx="83283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1E64C8"/>
                </a:solidFill>
                <a:latin typeface="+mj-lt"/>
              </a:rPr>
              <a:t>Hypotheses and data description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76" y="18205558"/>
            <a:ext cx="12812930" cy="75365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7976" y="17531848"/>
            <a:ext cx="83283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1E64C8"/>
                </a:solidFill>
                <a:latin typeface="+mj-lt"/>
              </a:rPr>
              <a:t>U2-type intron length distribution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50245" y="17531848"/>
            <a:ext cx="3756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E64C8"/>
                </a:solidFill>
                <a:latin typeface="+mj-lt"/>
              </a:rPr>
              <a:t>Study workflow</a:t>
            </a:r>
          </a:p>
        </p:txBody>
      </p:sp>
      <p:sp>
        <p:nvSpPr>
          <p:cNvPr id="32" name="Tekstvak 12"/>
          <p:cNvSpPr txBox="1"/>
          <p:nvPr/>
        </p:nvSpPr>
        <p:spPr>
          <a:xfrm>
            <a:off x="11736417" y="26449614"/>
            <a:ext cx="7957733" cy="7607356"/>
          </a:xfrm>
          <a:prstGeom prst="rect">
            <a:avLst/>
          </a:prstGeom>
          <a:solidFill>
            <a:srgbClr val="FFD200"/>
          </a:solidFill>
        </p:spPr>
        <p:txBody>
          <a:bodyPr wrap="square" rtlCol="0">
            <a:spAutoFit/>
          </a:bodyPr>
          <a:lstStyle/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Higher effectiveness in predicting splice sites </a:t>
            </a:r>
            <a:r>
              <a:rPr lang="nl-NL" sz="2800" dirty="0" smtClean="0">
                <a:solidFill>
                  <a:srgbClr val="000000"/>
                </a:solidFill>
              </a:rPr>
              <a:t>on datasets </a:t>
            </a:r>
            <a:r>
              <a:rPr lang="nl-NL" sz="2800" dirty="0">
                <a:solidFill>
                  <a:srgbClr val="000000"/>
                </a:solidFill>
              </a:rPr>
              <a:t>with short U2-type introns</a:t>
            </a: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000"/>
              </a:solidFill>
            </a:endParaRP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Higher effectiveness in predicting splice sites </a:t>
            </a:r>
            <a:r>
              <a:rPr lang="nl-NL" sz="2800" dirty="0" smtClean="0">
                <a:solidFill>
                  <a:srgbClr val="000000"/>
                </a:solidFill>
              </a:rPr>
              <a:t>on datasets </a:t>
            </a:r>
            <a:r>
              <a:rPr lang="nl-NL" sz="2800" dirty="0">
                <a:solidFill>
                  <a:srgbClr val="000000"/>
                </a:solidFill>
              </a:rPr>
              <a:t>with multiple U2-type introns per sequence</a:t>
            </a: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000"/>
              </a:solidFill>
            </a:endParaRP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Models are capable of distinguishing short U2-type introns from long U2-introns within a sequence</a:t>
            </a: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000"/>
              </a:solidFill>
            </a:endParaRP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Models are capable of distinguishing sequences with single U2-type introns from sequences with multiple U2-type introns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495" y="35306531"/>
            <a:ext cx="10039269" cy="4369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0" y="35306530"/>
            <a:ext cx="10058400" cy="4369708"/>
          </a:xfrm>
          <a:prstGeom prst="rect">
            <a:avLst/>
          </a:prstGeom>
        </p:spPr>
      </p:pic>
      <p:sp>
        <p:nvSpPr>
          <p:cNvPr id="39" name="Tekstvak 12"/>
          <p:cNvSpPr txBox="1"/>
          <p:nvPr/>
        </p:nvSpPr>
        <p:spPr>
          <a:xfrm>
            <a:off x="11734801" y="34714058"/>
            <a:ext cx="7959350" cy="4253592"/>
          </a:xfrm>
          <a:prstGeom prst="rect">
            <a:avLst/>
          </a:prstGeom>
          <a:solidFill>
            <a:srgbClr val="FFD200"/>
          </a:solidFill>
        </p:spPr>
        <p:txBody>
          <a:bodyPr wrap="square" rtlCol="0">
            <a:spAutoFit/>
          </a:bodyPr>
          <a:lstStyle/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work highlights the complexity and importance of intron characteristics in splice site prediction</a:t>
            </a:r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39763" indent="-457200" defTabSz="302748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work demonstrates the necessity of advanced models to capture nuanced biological signals for accurate splice site prediction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757147" y="25772506"/>
            <a:ext cx="5395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E64C8"/>
                </a:solidFill>
                <a:latin typeface="+mj-lt"/>
              </a:rPr>
              <a:t>Description of results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07375" y="34056970"/>
            <a:ext cx="31757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E64C8"/>
                </a:solidFill>
                <a:latin typeface="+mj-lt"/>
              </a:rPr>
              <a:t>Conclusions</a:t>
            </a:r>
          </a:p>
        </p:txBody>
      </p:sp>
      <p:sp>
        <p:nvSpPr>
          <p:cNvPr id="44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21916762" y="39774382"/>
            <a:ext cx="8358450" cy="72031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nl-NL" dirty="0"/>
              <a:t>Contact: espoir.kabanga@ghent.ac.kr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l="9174" t="19399" r="13242" b="17725"/>
          <a:stretch/>
        </p:blipFill>
        <p:spPr>
          <a:xfrm>
            <a:off x="8412250" y="41151785"/>
            <a:ext cx="4099883" cy="12121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584" y="40873792"/>
            <a:ext cx="4722406" cy="153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40" y="40506651"/>
            <a:ext cx="2951560" cy="18572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00430" y="25869660"/>
            <a:ext cx="804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64C8"/>
                </a:solidFill>
                <a:latin typeface="+mj-lt"/>
              </a:rPr>
              <a:t>Short versus long U2-type intron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76467" y="25868022"/>
            <a:ext cx="89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64C8"/>
                </a:solidFill>
                <a:latin typeface="+mj-lt"/>
              </a:rPr>
              <a:t>Single versus multiple U2-type intron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7100" y="41151785"/>
            <a:ext cx="11526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</a:t>
            </a:r>
            <a:r>
              <a:rPr lang="en-US" sz="1800" dirty="0"/>
              <a:t>1] Dewey et al., Compensatory relationship between splice sites and </a:t>
            </a:r>
            <a:r>
              <a:rPr lang="en-US" sz="1800" dirty="0" err="1"/>
              <a:t>exonic</a:t>
            </a:r>
            <a:r>
              <a:rPr lang="en-US" sz="1800" dirty="0"/>
              <a:t> splicing signals depending on the length of vertebrate introns, BMC Bioinformatics, </a:t>
            </a:r>
            <a:r>
              <a:rPr lang="en-US" sz="1800" dirty="0" smtClean="0"/>
              <a:t>2006</a:t>
            </a:r>
          </a:p>
          <a:p>
            <a:endParaRPr lang="en-US" sz="1800" dirty="0" smtClean="0"/>
          </a:p>
          <a:p>
            <a:r>
              <a:rPr lang="en-US" sz="1800" dirty="0"/>
              <a:t>[2] </a:t>
            </a:r>
            <a:r>
              <a:rPr lang="en-US" sz="1800" dirty="0" err="1"/>
              <a:t>Crabb</a:t>
            </a:r>
            <a:r>
              <a:rPr lang="en-US" sz="1800" dirty="0"/>
              <a:t> et al., Retention of </a:t>
            </a:r>
            <a:r>
              <a:rPr lang="en-US" sz="1800" dirty="0" err="1"/>
              <a:t>spliceosomal</a:t>
            </a:r>
            <a:r>
              <a:rPr lang="en-US" sz="1800" dirty="0"/>
              <a:t> components along ligated exons ensures efficient removal of multiple introns, RNA, 2010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76" y="10440189"/>
            <a:ext cx="12798230" cy="7065211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815" y="10440189"/>
            <a:ext cx="15560802" cy="706521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527" y="18212880"/>
            <a:ext cx="15014448" cy="7559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0" y="26454283"/>
            <a:ext cx="10140184" cy="4056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0" y="30843954"/>
            <a:ext cx="10134614" cy="4053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50" y="26449614"/>
            <a:ext cx="10134614" cy="40538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484" y="30843954"/>
            <a:ext cx="10135280" cy="4054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381" y="26387922"/>
            <a:ext cx="240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Donor splice sites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074381" y="30815391"/>
            <a:ext cx="272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Acceptor splice sites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518539" y="26413428"/>
            <a:ext cx="240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Donor splice sites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632839" y="30840897"/>
            <a:ext cx="272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Acceptor splice sites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3270260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A0_UGent_EN_CK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UGent Panno Text SemiBold"/>
        <a:ea typeface=""/>
        <a:cs typeface=""/>
      </a:majorFont>
      <a:minorFont>
        <a:latin typeface="UGent Panno Tex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64C8"/>
        </a:solidFill>
      </a:spPr>
      <a:bodyPr rtlCol="0" anchor="ctr"/>
      <a:lstStyle>
        <a:defPPr algn="ctr">
          <a:defRPr sz="2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ster-Corporate-UK_1_1_15.potx" id="{8AB84EEC-AB11-49DD-A183-483638CB019E}" vid="{07864BC7-6D7B-45BE-8C4D-19C69D41E2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posterA0_UGent_EN_GlobalCampus</Template>
  <TotalTime>2192</TotalTime>
  <Words>332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UGent Panno Text</vt:lpstr>
      <vt:lpstr>UGent Panno Text Medium</vt:lpstr>
      <vt:lpstr>UGent Panno Text SemiBold</vt:lpstr>
      <vt:lpstr>Arial</vt:lpstr>
      <vt:lpstr>Calibri</vt:lpstr>
      <vt:lpstr>posterA0_UGent_EN_CK</vt:lpstr>
      <vt:lpstr>Impact of u2-type introns on splice site prediction in arabidopsis thaliana using deep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Jiyoung Yoo</dc:creator>
  <cp:lastModifiedBy>Espoir Kabanga</cp:lastModifiedBy>
  <cp:revision>34</cp:revision>
  <cp:lastPrinted>2024-04-22T01:10:00Z</cp:lastPrinted>
  <dcterms:created xsi:type="dcterms:W3CDTF">2024-03-22T04:27:31Z</dcterms:created>
  <dcterms:modified xsi:type="dcterms:W3CDTF">2024-04-24T14:27:59Z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Universiteit Gent</vt:lpwstr>
  </property>
  <property fmtid="{D5CDD505-2E9C-101B-9397-08002B2CF9AE}" pid="3" name="Developed by">
    <vt:lpwstr>12 Dozijn</vt:lpwstr>
  </property>
  <property fmtid="{D5CDD505-2E9C-101B-9397-08002B2CF9AE}" pid="4" name="Author">
    <vt:lpwstr>Hans Gouman</vt:lpwstr>
  </property>
  <property fmtid="{D5CDD505-2E9C-101B-9397-08002B2CF9AE}" pid="5" name="Date">
    <vt:filetime>2016-12-15T23:00:00Z</vt:filetime>
  </property>
  <property fmtid="{D5CDD505-2E9C-101B-9397-08002B2CF9AE}" pid="6" name="Version">
    <vt:lpwstr>1.1</vt:lpwstr>
  </property>
  <property fmtid="{D5CDD505-2E9C-101B-9397-08002B2CF9AE}" pid="7" name="Build">
    <vt:i4>15</vt:i4>
  </property>
  <property fmtid="{D5CDD505-2E9C-101B-9397-08002B2CF9AE}" pid="8" name="Status">
    <vt:lpwstr>Final</vt:lpwstr>
  </property>
  <property fmtid="{D5CDD505-2E9C-101B-9397-08002B2CF9AE}" pid="9" name="Cmt 1-2">
    <vt:lpwstr>zero creation</vt:lpwstr>
  </property>
  <property fmtid="{D5CDD505-2E9C-101B-9397-08002B2CF9AE}" pid="10" name="Cmt 3">
    <vt:lpwstr>building...</vt:lpwstr>
  </property>
  <property fmtid="{D5CDD505-2E9C-101B-9397-08002B2CF9AE}" pid="11" name="Cmt 4">
    <vt:lpwstr>picture controls slides added</vt:lpwstr>
  </property>
  <property fmtid="{D5CDD505-2E9C-101B-9397-08002B2CF9AE}" pid="12" name="Cmt 5">
    <vt:lpwstr>author box 1 column</vt:lpwstr>
  </property>
  <property fmtid="{D5CDD505-2E9C-101B-9397-08002B2CF9AE}" pid="13" name="Cmt 6">
    <vt:lpwstr>line spacing changed</vt:lpwstr>
  </property>
  <property fmtid="{D5CDD505-2E9C-101B-9397-08002B2CF9AE}" pid="14" name="Cmt 7 ">
    <vt:lpwstr>no font embedding</vt:lpwstr>
  </property>
  <property fmtid="{D5CDD505-2E9C-101B-9397-08002B2CF9AE}" pid="15" name="Cmt 8">
    <vt:lpwstr>socmed editable</vt:lpwstr>
  </property>
  <property fmtid="{D5CDD505-2E9C-101B-9397-08002B2CF9AE}" pid="16" name="Cmt 10">
    <vt:lpwstr>comments feedback</vt:lpwstr>
  </property>
  <property fmtid="{D5CDD505-2E9C-101B-9397-08002B2CF9AE}" pid="17" name="Cmt 11">
    <vt:lpwstr>position text box slide 1 and 2</vt:lpwstr>
  </property>
  <property fmtid="{D5CDD505-2E9C-101B-9397-08002B2CF9AE}" pid="18" name="Cmt 12">
    <vt:lpwstr>comments UG/AZ 16.11.25</vt:lpwstr>
  </property>
  <property fmtid="{D5CDD505-2E9C-101B-9397-08002B2CF9AE}" pid="19" name="Cmt 13">
    <vt:lpwstr>slide 2 deleted</vt:lpwstr>
  </property>
  <property fmtid="{D5CDD505-2E9C-101B-9397-08002B2CF9AE}" pid="20" name="Cmt 14">
    <vt:lpwstr>slide text cleaned up</vt:lpwstr>
  </property>
  <property fmtid="{D5CDD505-2E9C-101B-9397-08002B2CF9AE}" pid="21" name="Cmt 15">
    <vt:lpwstr>'Contact' editable</vt:lpwstr>
  </property>
</Properties>
</file>