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77" r:id="rId3"/>
    <p:sldId id="278" r:id="rId4"/>
    <p:sldId id="257" r:id="rId5"/>
    <p:sldId id="258" r:id="rId6"/>
    <p:sldId id="259" r:id="rId7"/>
    <p:sldId id="260" r:id="rId8"/>
    <p:sldId id="261" r:id="rId9"/>
    <p:sldId id="263" r:id="rId10"/>
    <p:sldId id="279" r:id="rId11"/>
    <p:sldId id="264" r:id="rId12"/>
    <p:sldId id="280" r:id="rId13"/>
    <p:sldId id="265" r:id="rId14"/>
    <p:sldId id="266" r:id="rId15"/>
    <p:sldId id="274" r:id="rId16"/>
    <p:sldId id="267" r:id="rId17"/>
    <p:sldId id="268" r:id="rId18"/>
    <p:sldId id="275" r:id="rId19"/>
    <p:sldId id="269" r:id="rId20"/>
    <p:sldId id="270" r:id="rId21"/>
    <p:sldId id="276" r:id="rId22"/>
    <p:sldId id="271" r:id="rId23"/>
    <p:sldId id="281" r:id="rId24"/>
    <p:sldId id="273" r:id="rId25"/>
    <p:sldId id="272" r:id="rId26"/>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B67E06E-E75E-C144-8384-1E1CC10E9E57}">
          <p14:sldIdLst>
            <p14:sldId id="256"/>
            <p14:sldId id="277"/>
            <p14:sldId id="278"/>
            <p14:sldId id="257"/>
            <p14:sldId id="258"/>
          </p14:sldIdLst>
        </p14:section>
        <p14:section name="Une évolution technologique" id="{2D806F75-95DD-8347-8E6B-D9C3511D949C}">
          <p14:sldIdLst>
            <p14:sldId id="259"/>
          </p14:sldIdLst>
        </p14:section>
        <p14:section name="Une évolution du marché des services juridiques &#13;Une évolution du marché des services juridiques &#13;une évolution du marché des services juridiques" id="{DDB60525-F58E-5A43-B274-0A92422B0158}">
          <p14:sldIdLst>
            <p14:sldId id="260"/>
          </p14:sldIdLst>
        </p14:section>
        <p14:section name="Une évolution du droit et des normes" id="{93AA9AB0-7C87-104D-B0E8-BF9E2D433A32}">
          <p14:sldIdLst>
            <p14:sldId id="261"/>
          </p14:sldIdLst>
        </p14:section>
        <p14:section name="Une évolution des pratiques professionnelles" id="{65348E85-D8EE-5048-9E7E-A49E0EAA57EA}">
          <p14:sldIdLst>
            <p14:sldId id="263"/>
            <p14:sldId id="279"/>
            <p14:sldId id="264"/>
          </p14:sldIdLst>
        </p14:section>
        <p14:section name="2 cas concrets" id="{567AF8F3-57F8-074C-8EAC-7B066E264C3E}">
          <p14:sldIdLst>
            <p14:sldId id="280"/>
            <p14:sldId id="265"/>
          </p14:sldIdLst>
        </p14:section>
        <p14:section name="Notaires" id="{A1935588-DF57-E64C-B2FB-129807216FDD}">
          <p14:sldIdLst>
            <p14:sldId id="266"/>
            <p14:sldId id="274"/>
          </p14:sldIdLst>
        </p14:section>
        <p14:section name="e-registration" id="{C2B07E01-C054-F844-9D7D-11AE438AFAE9}">
          <p14:sldIdLst>
            <p14:sldId id="267"/>
          </p14:sldIdLst>
        </p14:section>
        <p14:section name="Biddit" id="{8B9719BD-A8E3-9140-9227-D841C9967F45}">
          <p14:sldIdLst>
            <p14:sldId id="268"/>
            <p14:sldId id="275"/>
          </p14:sldIdLst>
        </p14:section>
        <p14:section name="Avocats" id="{FC235E07-8882-BD4C-BFA2-CA59C8F74788}">
          <p14:sldIdLst>
            <p14:sldId id="269"/>
          </p14:sldIdLst>
        </p14:section>
        <p14:section name="Dpa-regsol" id="{E1BC4A0F-5BBE-DC4A-8EBC-894E6D71EE6D}">
          <p14:sldIdLst>
            <p14:sldId id="270"/>
            <p14:sldId id="276"/>
          </p14:sldIdLst>
        </p14:section>
        <p14:section name="legaltechs" id="{5FA54CAA-ECFA-3843-8231-F71BCB7FDE8E}">
          <p14:sldIdLst>
            <p14:sldId id="271"/>
            <p14:sldId id="281"/>
            <p14:sldId id="273"/>
            <p14:sldId id="272"/>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3458176-9D47-5905-FD27-68D6B9C3E1F1}" name="Dubois Christophe" initials="CD" userId="S::C.Dubois@uliege.be::40652a4e-8170-4a62-aeda-a882e48b289d"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930"/>
    <p:restoredTop sz="71644"/>
  </p:normalViewPr>
  <p:slideViewPr>
    <p:cSldViewPr snapToGrid="0">
      <p:cViewPr varScale="1">
        <p:scale>
          <a:sx n="80" d="100"/>
          <a:sy n="80" d="100"/>
        </p:scale>
        <p:origin x="212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B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917C41-C1CE-E543-803E-053ACCBE95D9}" type="datetimeFigureOut">
              <a:rPr lang="en-BE" smtClean="0"/>
              <a:t>25/05/2024</a:t>
            </a:fld>
            <a:endParaRPr lang="en-B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B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B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AD4745-144F-C045-BB27-DE527E3EA9EA}" type="slidenum">
              <a:rPr lang="en-BE" smtClean="0"/>
              <a:t>‹#›</a:t>
            </a:fld>
            <a:endParaRPr lang="en-BE"/>
          </a:p>
        </p:txBody>
      </p:sp>
    </p:spTree>
    <p:extLst>
      <p:ext uri="{BB962C8B-B14F-4D97-AF65-F5344CB8AC3E}">
        <p14:creationId xmlns:p14="http://schemas.microsoft.com/office/powerpoint/2010/main" val="40843628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Qu’est-ce</a:t>
            </a:r>
            <a:r>
              <a:rPr lang="en-GB" dirty="0"/>
              <a:t> que la </a:t>
            </a:r>
            <a:r>
              <a:rPr lang="en-GB" dirty="0" err="1"/>
              <a:t>numérisation</a:t>
            </a:r>
            <a:r>
              <a:rPr lang="en-GB" dirty="0"/>
              <a:t> des services </a:t>
            </a:r>
            <a:r>
              <a:rPr lang="en-GB" dirty="0" err="1"/>
              <a:t>juridiques</a:t>
            </a:r>
            <a:r>
              <a:rPr lang="en-GB" dirty="0"/>
              <a:t>: e-discovery , les </a:t>
            </a:r>
            <a:r>
              <a:rPr lang="en-GB" dirty="0" err="1"/>
              <a:t>platerforme</a:t>
            </a:r>
            <a:r>
              <a:rPr lang="en-GB" dirty="0"/>
              <a:t> de </a:t>
            </a:r>
            <a:r>
              <a:rPr lang="en-GB" dirty="0" err="1"/>
              <a:t>règlements</a:t>
            </a:r>
            <a:r>
              <a:rPr lang="en-GB" dirty="0"/>
              <a:t> de </a:t>
            </a:r>
            <a:r>
              <a:rPr lang="en-GB" dirty="0" err="1"/>
              <a:t>litiges</a:t>
            </a:r>
            <a:r>
              <a:rPr lang="en-GB" dirty="0"/>
              <a:t> </a:t>
            </a:r>
            <a:r>
              <a:rPr lang="en-GB" dirty="0" err="1"/>
              <a:t>en</a:t>
            </a:r>
            <a:r>
              <a:rPr lang="en-GB" dirty="0"/>
              <a:t> </a:t>
            </a:r>
            <a:r>
              <a:rPr lang="en-GB" dirty="0" err="1"/>
              <a:t>ligne</a:t>
            </a:r>
            <a:r>
              <a:rPr lang="en-GB" dirty="0"/>
              <a:t> (ODR), </a:t>
            </a:r>
            <a:r>
              <a:rPr lang="en-GB" dirty="0" err="1"/>
              <a:t>automatisation</a:t>
            </a:r>
            <a:r>
              <a:rPr lang="en-GB" dirty="0"/>
              <a:t>, </a:t>
            </a:r>
            <a:r>
              <a:rPr lang="en-GB" dirty="0" err="1"/>
              <a:t>legaltechs</a:t>
            </a:r>
            <a:r>
              <a:rPr lang="en-GB" dirty="0"/>
              <a:t>, intelligence </a:t>
            </a:r>
            <a:r>
              <a:rPr lang="en-GB" dirty="0" err="1"/>
              <a:t>artificielle</a:t>
            </a:r>
            <a:r>
              <a:rPr lang="en-GB" dirty="0"/>
              <a:t>, gestion et stockage des </a:t>
            </a:r>
            <a:r>
              <a:rPr lang="en-GB" dirty="0" err="1"/>
              <a:t>données</a:t>
            </a:r>
            <a:r>
              <a:rPr lang="en-GB" dirty="0"/>
              <a:t>, analyse et diffusion de </a:t>
            </a:r>
            <a:r>
              <a:rPr lang="en-GB" dirty="0" err="1"/>
              <a:t>l'information</a:t>
            </a:r>
            <a:r>
              <a:rPr lang="en-GB" dirty="0"/>
              <a:t> , analyses </a:t>
            </a:r>
            <a:r>
              <a:rPr lang="en-GB" dirty="0" err="1"/>
              <a:t>prédictives</a:t>
            </a:r>
            <a:r>
              <a:rPr lang="en-GB" dirty="0"/>
              <a:t> , </a:t>
            </a:r>
            <a:r>
              <a:rPr lang="en-GB" dirty="0" err="1"/>
              <a:t>openlaw</a:t>
            </a:r>
            <a:r>
              <a:rPr lang="en-GB" dirty="0"/>
              <a:t>, des </a:t>
            </a:r>
            <a:r>
              <a:rPr lang="en-GB" dirty="0" err="1"/>
              <a:t>outils</a:t>
            </a:r>
            <a:r>
              <a:rPr lang="en-GB" dirty="0"/>
              <a:t> </a:t>
            </a:r>
            <a:r>
              <a:rPr lang="en-GB" dirty="0" err="1"/>
              <a:t>d’aide</a:t>
            </a:r>
            <a:r>
              <a:rPr lang="en-GB" dirty="0"/>
              <a:t> </a:t>
            </a:r>
            <a:r>
              <a:rPr lang="en-GB" dirty="0" err="1"/>
              <a:t>à</a:t>
            </a:r>
            <a:r>
              <a:rPr lang="en-GB" dirty="0"/>
              <a:t> la decision. </a:t>
            </a:r>
          </a:p>
          <a:p>
            <a:endParaRPr lang="en-GB" dirty="0"/>
          </a:p>
          <a:p>
            <a:r>
              <a:rPr lang="en-GB" dirty="0" err="1"/>
              <a:t>L’idée</a:t>
            </a:r>
            <a:r>
              <a:rPr lang="en-GB" dirty="0"/>
              <a:t> </a:t>
            </a:r>
            <a:r>
              <a:rPr lang="en-GB" dirty="0" err="1"/>
              <a:t>est</a:t>
            </a:r>
            <a:r>
              <a:rPr lang="en-GB" dirty="0"/>
              <a:t> </a:t>
            </a:r>
            <a:r>
              <a:rPr lang="en-GB" dirty="0" err="1"/>
              <a:t>d’intégrer</a:t>
            </a:r>
            <a:r>
              <a:rPr lang="en-GB" dirty="0"/>
              <a:t> des </a:t>
            </a:r>
            <a:r>
              <a:rPr lang="en-GB" dirty="0" err="1"/>
              <a:t>outils</a:t>
            </a:r>
            <a:r>
              <a:rPr lang="en-GB" dirty="0"/>
              <a:t> </a:t>
            </a:r>
            <a:r>
              <a:rPr lang="en-GB" dirty="0" err="1"/>
              <a:t>numériques</a:t>
            </a:r>
            <a:r>
              <a:rPr lang="en-GB" dirty="0"/>
              <a:t> </a:t>
            </a:r>
            <a:r>
              <a:rPr lang="en-BE" sz="1800" dirty="0">
                <a:effectLst/>
                <a:latin typeface="Calibri" panose="020F0502020204030204" pitchFamily="34" charset="0"/>
                <a:ea typeface="Calibri" panose="020F0502020204030204" pitchFamily="34" charset="0"/>
                <a:cs typeface="Times New Roman" panose="02020603050405020304" pitchFamily="18" charset="0"/>
              </a:rPr>
              <a:t>dans la prestation de services juridiques</a:t>
            </a:r>
            <a:r>
              <a:rPr lang="en-BE" dirty="0">
                <a:effectLst/>
              </a:rPr>
              <a:t> pour </a:t>
            </a:r>
            <a:r>
              <a:rPr lang="en-BE" sz="1800" dirty="0">
                <a:effectLst/>
                <a:latin typeface="Calibri" panose="020F0502020204030204" pitchFamily="34" charset="0"/>
                <a:ea typeface="Calibri" panose="020F0502020204030204" pitchFamily="34" charset="0"/>
                <a:cs typeface="Times New Roman" panose="02020603050405020304" pitchFamily="18" charset="0"/>
              </a:rPr>
              <a:t>rendre ces services plus efficaces, accessibles et adaptés aux besoins évolutifs de la société</a:t>
            </a:r>
            <a:r>
              <a:rPr lang="en-BE" dirty="0">
                <a:effectLst/>
              </a:rPr>
              <a:t> </a:t>
            </a:r>
          </a:p>
          <a:p>
            <a:endParaRPr lang="en-BE" dirty="0">
              <a:effectLst/>
            </a:endParaRPr>
          </a:p>
          <a:p>
            <a:endParaRPr lang="en-BE" dirty="0">
              <a:effectLst/>
            </a:endParaRPr>
          </a:p>
          <a:p>
            <a:endParaRPr lang="en-BE" dirty="0">
              <a:effectLst/>
            </a:endParaRPr>
          </a:p>
          <a:p>
            <a:r>
              <a:rPr lang="en-BE" sz="1800" baseline="30000" dirty="0">
                <a:effectLst/>
                <a:latin typeface="Utopia"/>
                <a:ea typeface="Times New Roman" panose="02020603050405020304" pitchFamily="18" charset="0"/>
              </a:rPr>
              <a:t>La procédure de </a:t>
            </a:r>
            <a:r>
              <a:rPr lang="en-BE" sz="1800" i="1" baseline="30000" dirty="0">
                <a:effectLst/>
                <a:latin typeface="Utopia"/>
                <a:ea typeface="Times New Roman" panose="02020603050405020304" pitchFamily="18" charset="0"/>
              </a:rPr>
              <a:t>discovery</a:t>
            </a:r>
            <a:r>
              <a:rPr lang="en-BE" sz="1800" baseline="30000" dirty="0">
                <a:effectLst/>
                <a:latin typeface="Utopia"/>
                <a:ea typeface="Times New Roman" panose="02020603050405020304" pitchFamily="18" charset="0"/>
              </a:rPr>
              <a:t>, pratiquée aux États-Unis, permet à une partie de demander que la totalité des informations disponibles et pertinentes pour le litige soit transmise par la partie adverse, même si ces éléments lui sont défavorables. L’</a:t>
            </a:r>
            <a:r>
              <a:rPr lang="en-BE" sz="1800" i="1" baseline="30000" dirty="0">
                <a:effectLst/>
                <a:latin typeface="Utopia"/>
                <a:ea typeface="Times New Roman" panose="02020603050405020304" pitchFamily="18" charset="0"/>
              </a:rPr>
              <a:t>e-discovery </a:t>
            </a:r>
            <a:r>
              <a:rPr lang="en-BE" sz="1800" baseline="30000" dirty="0">
                <a:effectLst/>
                <a:latin typeface="Utopia"/>
                <a:ea typeface="Times New Roman" panose="02020603050405020304" pitchFamily="18" charset="0"/>
              </a:rPr>
              <a:t>est traduite en français par le terme d’investigation informa- tique que la commission d’enrichissement de la langue française définit comme un « processus par lequel des informations ou documents électroniques sont recherchés, identifiés et rassemblés pour la production d’éléments de preuve » (source : &lt;http://www.culture.fr/franceterme/terme/INFO806&gt;).</a:t>
            </a:r>
            <a:endParaRPr lang="en-BE" sz="1800" baseline="30000" dirty="0">
              <a:effectLst/>
              <a:latin typeface="Times New Roman" panose="02020603050405020304" pitchFamily="18" charset="0"/>
              <a:ea typeface="Times New Roman" panose="02020603050405020304" pitchFamily="18" charset="0"/>
            </a:endParaRPr>
          </a:p>
          <a:p>
            <a:r>
              <a:rPr lang="en-BE" sz="1800" dirty="0">
                <a:effectLst/>
                <a:latin typeface="Utopia"/>
                <a:ea typeface="Calibri" panose="020F0502020204030204" pitchFamily="34" charset="0"/>
                <a:cs typeface="Times New Roman" panose="02020603050405020304" pitchFamily="18" charset="0"/>
              </a:rPr>
              <a:t>Il s’agit de la transposition de l’idéologie de l’</a:t>
            </a:r>
            <a:r>
              <a:rPr lang="en-BE" sz="1800" i="1" dirty="0">
                <a:effectLst/>
                <a:latin typeface="Utopia"/>
                <a:ea typeface="Calibri" panose="020F0502020204030204" pitchFamily="34" charset="0"/>
                <a:cs typeface="Times New Roman" panose="02020603050405020304" pitchFamily="18" charset="0"/>
              </a:rPr>
              <a:t>Open Access </a:t>
            </a:r>
            <a:r>
              <a:rPr lang="en-BE" sz="1800" dirty="0">
                <a:effectLst/>
                <a:latin typeface="Utopia"/>
                <a:ea typeface="Calibri" panose="020F0502020204030204" pitchFamily="34" charset="0"/>
                <a:cs typeface="Times New Roman" panose="02020603050405020304" pitchFamily="18" charset="0"/>
              </a:rPr>
              <a:t>au domaine du droit, visant à proposer un accès ouvert, libre et global aux sources juridiques (dispositions légales, doctrinales et jurisprudentielles) sans médiation des éditeurs juridiques, dans le but, notamment, de stimuler l’innovation collaborative.</a:t>
            </a:r>
            <a:r>
              <a:rPr lang="en-BE" dirty="0">
                <a:effectLst/>
              </a:rPr>
              <a:t> </a:t>
            </a:r>
            <a:endParaRPr lang="en-BE" dirty="0"/>
          </a:p>
        </p:txBody>
      </p:sp>
      <p:sp>
        <p:nvSpPr>
          <p:cNvPr id="4" name="Slide Number Placeholder 3"/>
          <p:cNvSpPr>
            <a:spLocks noGrp="1"/>
          </p:cNvSpPr>
          <p:nvPr>
            <p:ph type="sldNum" sz="quarter" idx="5"/>
          </p:nvPr>
        </p:nvSpPr>
        <p:spPr/>
        <p:txBody>
          <a:bodyPr/>
          <a:lstStyle/>
          <a:p>
            <a:fld id="{C9AD4745-144F-C045-BB27-DE527E3EA9EA}" type="slidenum">
              <a:rPr lang="en-BE" smtClean="0"/>
              <a:t>4</a:t>
            </a:fld>
            <a:endParaRPr lang="en-BE"/>
          </a:p>
        </p:txBody>
      </p:sp>
    </p:spTree>
    <p:extLst>
      <p:ext uri="{BB962C8B-B14F-4D97-AF65-F5344CB8AC3E}">
        <p14:creationId xmlns:p14="http://schemas.microsoft.com/office/powerpoint/2010/main" val="39068898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DejaVuSerif"/>
                <a:ea typeface="Times New Roman" panose="02020603050405020304" pitchFamily="18" charset="0"/>
              </a:rPr>
              <a:t>En réponse à une demande de l’administration des finances, Fednot a pris l’initiative de développer une plateforme d’enregistrement électronique des actes notariés</a:t>
            </a:r>
            <a:r>
              <a:rPr lang="fr-BE" sz="1800" dirty="0">
                <a:effectLst/>
                <a:latin typeface="DejaVuSerif"/>
                <a:ea typeface="Times New Roman" panose="02020603050405020304" pitchFamily="18" charset="0"/>
              </a:rPr>
              <a:t>. </a:t>
            </a:r>
            <a:r>
              <a:rPr lang="en-BE" sz="1800" dirty="0">
                <a:effectLst/>
                <a:latin typeface="DejaVuSerif"/>
                <a:ea typeface="Times New Roman" panose="02020603050405020304" pitchFamily="18" charset="0"/>
              </a:rPr>
              <a:t>Ce projet d’enregistrement électronique des actes a été porté et développé par Fednot. Il s’inscrit dans l’objectif de créer des applications permettant de fluidifier les interactions entre l'État digital (cadastre, registre national, etc.) et les notaires. Son ambition est de créer une interface unique où les études se connectent et accèdent à plusieurs applications les renvoyant directement vers les différentes bases de données de l'État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BE" sz="1800" dirty="0">
              <a:effectLst/>
              <a:latin typeface="DejaVuSerif"/>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dirty="0">
                <a:effectLst/>
                <a:latin typeface="DejaVuSerif"/>
                <a:ea typeface="Times New Roman" panose="02020603050405020304" pitchFamily="18" charset="0"/>
              </a:rPr>
              <a:t>I</a:t>
            </a:r>
            <a:r>
              <a:rPr lang="en-BE" sz="1800" dirty="0">
                <a:effectLst/>
                <a:latin typeface="DejaVuSerif"/>
                <a:ea typeface="Times New Roman" panose="02020603050405020304" pitchFamily="18" charset="0"/>
              </a:rPr>
              <a:t>mplémentation assez brutale : </a:t>
            </a:r>
            <a:r>
              <a:rPr lang="fr-BE" sz="1800" dirty="0">
                <a:effectLst/>
                <a:latin typeface="DejaVuSerif"/>
                <a:ea typeface="Times New Roman" panose="02020603050405020304" pitchFamily="18" charset="0"/>
              </a:rPr>
              <a:t>Les notaires</a:t>
            </a:r>
            <a:r>
              <a:rPr lang="en-BE" sz="1800" dirty="0">
                <a:effectLst/>
                <a:latin typeface="DejaVuSerif"/>
                <a:ea typeface="Times New Roman" panose="02020603050405020304" pitchFamily="18" charset="0"/>
              </a:rPr>
              <a:t> ont dû enregistrer leurs actes électroniquement du jour au lendemain. </a:t>
            </a:r>
            <a:endParaRPr lang="en-BE" sz="1800" dirty="0">
              <a:effectLst/>
              <a:latin typeface="Times New Roman" panose="02020603050405020304" pitchFamily="18" charset="0"/>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BE" sz="1800" dirty="0">
                <a:effectLst/>
                <a:latin typeface="DejaVuSerif"/>
                <a:ea typeface="Times New Roman" panose="02020603050405020304" pitchFamily="18" charset="0"/>
              </a:rPr>
              <a:t>L’activité auparavant réalisée directement par le notaire est maintenant effectuée par les collaborateurs au sein de l’étude notariale, de manière automatisée </a:t>
            </a:r>
            <a:r>
              <a:rPr lang="fr-BE" sz="1800" dirty="0">
                <a:effectLst/>
                <a:latin typeface="Times New Roman" panose="02020603050405020304" pitchFamily="18" charset="0"/>
                <a:ea typeface="Times New Roman" panose="02020603050405020304" pitchFamily="18" charset="0"/>
              </a:rPr>
              <a:t>. </a:t>
            </a:r>
            <a:r>
              <a:rPr lang="en-BE" sz="1800" dirty="0">
                <a:effectLst/>
                <a:latin typeface="DejaVuSerif"/>
                <a:ea typeface="Times New Roman" panose="02020603050405020304" pitchFamily="18" charset="0"/>
              </a:rPr>
              <a:t>Si un tel changement a permis de libérer du temps aux notaires, il a impliqué le recrutement de plus de personnel administratif au sein des études notariales. </a:t>
            </a:r>
            <a:endParaRPr lang="en-BE" sz="1800" dirty="0">
              <a:effectLst/>
              <a:latin typeface="Times New Roman" panose="02020603050405020304" pitchFamily="18" charset="0"/>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BE" sz="1800" dirty="0">
                <a:effectLst/>
                <a:latin typeface="DejaVuSerif"/>
                <a:ea typeface="Times New Roman" panose="02020603050405020304" pitchFamily="18" charset="0"/>
              </a:rPr>
              <a:t>les notaires sont conscients de devenir aussi « </a:t>
            </a:r>
            <a:r>
              <a:rPr lang="en-BE" sz="1800" i="1" dirty="0">
                <a:effectLst/>
                <a:latin typeface="DejaVuSerif"/>
                <a:ea typeface="Times New Roman" panose="02020603050405020304" pitchFamily="18" charset="0"/>
              </a:rPr>
              <a:t>une partie intégrante du système </a:t>
            </a:r>
            <a:r>
              <a:rPr lang="en-BE" sz="1800" dirty="0">
                <a:effectLst/>
                <a:latin typeface="DejaVuSerif"/>
                <a:ea typeface="Times New Roman" panose="02020603050405020304" pitchFamily="18" charset="0"/>
              </a:rPr>
              <a:t>» en devenant les seuls à maitriser le processus d’enregistrement (puisque l’outil est exploité par Fednot et utilisé uniquement par les notaires et leurs collaborateurs). Ce faisant, ils deviennent indispensables pour l'administration. </a:t>
            </a:r>
            <a:endParaRPr lang="en-BE" sz="1800" dirty="0">
              <a:effectLst/>
              <a:latin typeface="Times New Roman" panose="02020603050405020304" pitchFamily="18" charset="0"/>
              <a:ea typeface="Times New Roman" panose="02020603050405020304" pitchFamily="18" charset="0"/>
            </a:endParaRPr>
          </a:p>
          <a:p>
            <a:endParaRPr lang="en-BE" dirty="0"/>
          </a:p>
        </p:txBody>
      </p:sp>
      <p:sp>
        <p:nvSpPr>
          <p:cNvPr id="4" name="Slide Number Placeholder 3"/>
          <p:cNvSpPr>
            <a:spLocks noGrp="1"/>
          </p:cNvSpPr>
          <p:nvPr>
            <p:ph type="sldNum" sz="quarter" idx="5"/>
          </p:nvPr>
        </p:nvSpPr>
        <p:spPr/>
        <p:txBody>
          <a:bodyPr/>
          <a:lstStyle/>
          <a:p>
            <a:fld id="{C9AD4745-144F-C045-BB27-DE527E3EA9EA}" type="slidenum">
              <a:rPr lang="en-BE" smtClean="0"/>
              <a:t>16</a:t>
            </a:fld>
            <a:endParaRPr lang="en-BE"/>
          </a:p>
        </p:txBody>
      </p:sp>
    </p:spTree>
    <p:extLst>
      <p:ext uri="{BB962C8B-B14F-4D97-AF65-F5344CB8AC3E}">
        <p14:creationId xmlns:p14="http://schemas.microsoft.com/office/powerpoint/2010/main" val="27623453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BE" sz="1800" dirty="0">
                <a:effectLst/>
                <a:latin typeface="DejaVuSerif"/>
                <a:ea typeface="Calibri" panose="020F0502020204030204" pitchFamily="34" charset="0"/>
                <a:cs typeface="Times New Roman" panose="02020603050405020304" pitchFamily="18" charset="0"/>
              </a:rPr>
              <a:t>la plateforme a un aspect administratif contraignant (charge de travail accrue pour les collaborateurs du notaire en amont de la vente</a:t>
            </a:r>
            <a:r>
              <a:rPr lang="en-BE" dirty="0">
                <a:effectLst/>
              </a:rPr>
              <a:t> </a:t>
            </a:r>
            <a:endParaRPr lang="en-BE" dirty="0"/>
          </a:p>
          <a:p>
            <a:endParaRPr lang="en-BE" sz="1800" dirty="0">
              <a:effectLst/>
              <a:latin typeface="DejaVuSerif"/>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BE" sz="1800" dirty="0">
                <a:effectLst/>
                <a:latin typeface="DejaVuSerif"/>
                <a:ea typeface="Times New Roman" panose="02020603050405020304" pitchFamily="18" charset="0"/>
              </a:rPr>
              <a:t>Sur le principe, la plateforme </a:t>
            </a:r>
            <a:r>
              <a:rPr lang="en-BE" sz="1800" i="1" dirty="0">
                <a:effectLst/>
                <a:latin typeface="DejaVuSerif"/>
                <a:ea typeface="Times New Roman" panose="02020603050405020304" pitchFamily="18" charset="0"/>
              </a:rPr>
              <a:t>Biddit </a:t>
            </a:r>
            <a:r>
              <a:rPr lang="en-BE" sz="1800" dirty="0">
                <a:effectLst/>
                <a:latin typeface="DejaVuSerif"/>
                <a:ea typeface="Times New Roman" panose="02020603050405020304" pitchFamily="18" charset="0"/>
              </a:rPr>
              <a:t>ne permet pas seulement de réaliser des ventes aux enchères en ligne, elle se pose en véritable bascule symbolique concernant le rôle du notaire dans les ventes publiques. D’un rôle classique de commissaire-priseur très influent sur la vente, le notaire devient coordinateur d’échanges qui ont lieu en ligne, sur une plateforme. </a:t>
            </a:r>
            <a:endParaRPr lang="en-BE" sz="1800" dirty="0">
              <a:effectLst/>
              <a:latin typeface="Times New Roman" panose="02020603050405020304" pitchFamily="18" charset="0"/>
              <a:ea typeface="Times New Roman" panose="02020603050405020304" pitchFamily="18" charset="0"/>
            </a:endParaRPr>
          </a:p>
          <a:p>
            <a:endParaRPr lang="en-BE" sz="1800" dirty="0">
              <a:effectLst/>
              <a:latin typeface="DejaVuSerif"/>
              <a:ea typeface="Times New Roman" panose="02020603050405020304" pitchFamily="18" charset="0"/>
            </a:endParaRPr>
          </a:p>
          <a:p>
            <a:pPr marL="285750" indent="-285750">
              <a:buFont typeface="Arial" panose="020B0604020202020204" pitchFamily="34" charset="0"/>
              <a:buChar char="•"/>
            </a:pPr>
            <a:r>
              <a:rPr lang="en-BE" sz="1800" dirty="0">
                <a:effectLst/>
                <a:latin typeface="DejaVuSerif"/>
                <a:ea typeface="Calibri" panose="020F0502020204030204" pitchFamily="34" charset="0"/>
                <a:cs typeface="Times New Roman" panose="02020603050405020304" pitchFamily="18" charset="0"/>
              </a:rPr>
              <a:t>nombreux notaires utilisent Biddit en raison de l’image positive qui est associée à la plateforme, plus que pour la finalité prévue de l’outil. </a:t>
            </a:r>
            <a:endParaRPr lang="en-BE" sz="1800" dirty="0">
              <a:effectLst/>
              <a:latin typeface="DejaVuSerif"/>
              <a:ea typeface="Times New Roman" panose="02020603050405020304" pitchFamily="18" charset="0"/>
            </a:endParaRPr>
          </a:p>
          <a:p>
            <a:pPr marL="285750" indent="-285750">
              <a:buFont typeface="Arial" panose="020B0604020202020204" pitchFamily="34" charset="0"/>
              <a:buChar char="•"/>
            </a:pPr>
            <a:r>
              <a:rPr lang="en-BE" sz="1800" dirty="0">
                <a:effectLst/>
                <a:latin typeface="DejaVuSerif"/>
                <a:ea typeface="Times New Roman" panose="02020603050405020304" pitchFamily="18" charset="0"/>
              </a:rPr>
              <a:t>En étant les premiers à avoir développé la vente publique électronique avec enchères en ligne pour des biens immobiliers, les notaires ont gagné des parts de marché dans cette activité particulièrement rémunératrice. </a:t>
            </a:r>
            <a:endParaRPr lang="en-BE" sz="1800" dirty="0">
              <a:effectLst/>
              <a:latin typeface="Times New Roman" panose="02020603050405020304" pitchFamily="18" charset="0"/>
              <a:ea typeface="Times New Roman" panose="02020603050405020304" pitchFamily="18" charset="0"/>
            </a:endParaRPr>
          </a:p>
          <a:p>
            <a:r>
              <a:rPr lang="en-BE" sz="1800" dirty="0">
                <a:effectLst/>
                <a:latin typeface="DejaVuSerif"/>
                <a:ea typeface="Calibri" panose="020F0502020204030204" pitchFamily="34" charset="0"/>
                <a:cs typeface="Times New Roman" panose="02020603050405020304" pitchFamily="18" charset="0"/>
              </a:rPr>
              <a:t>Avec Biddit, les notaires et Fednot renforcent leur position de pionnier du développement digital</a:t>
            </a:r>
            <a:r>
              <a:rPr lang="en-BE" dirty="0">
                <a:effectLst/>
              </a:rPr>
              <a:t> </a:t>
            </a:r>
            <a:endParaRPr lang="en-BE" dirty="0"/>
          </a:p>
        </p:txBody>
      </p:sp>
      <p:sp>
        <p:nvSpPr>
          <p:cNvPr id="4" name="Slide Number Placeholder 3"/>
          <p:cNvSpPr>
            <a:spLocks noGrp="1"/>
          </p:cNvSpPr>
          <p:nvPr>
            <p:ph type="sldNum" sz="quarter" idx="5"/>
          </p:nvPr>
        </p:nvSpPr>
        <p:spPr/>
        <p:txBody>
          <a:bodyPr/>
          <a:lstStyle/>
          <a:p>
            <a:fld id="{C9AD4745-144F-C045-BB27-DE527E3EA9EA}" type="slidenum">
              <a:rPr lang="en-BE" smtClean="0"/>
              <a:t>17</a:t>
            </a:fld>
            <a:endParaRPr lang="en-BE"/>
          </a:p>
        </p:txBody>
      </p:sp>
    </p:spTree>
    <p:extLst>
      <p:ext uri="{BB962C8B-B14F-4D97-AF65-F5344CB8AC3E}">
        <p14:creationId xmlns:p14="http://schemas.microsoft.com/office/powerpoint/2010/main" val="3069680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BE" sz="1800" dirty="0">
                <a:effectLst/>
                <a:latin typeface="Utopia"/>
                <a:ea typeface="Calibri" panose="020F0502020204030204" pitchFamily="34" charset="0"/>
                <a:cs typeface="Times New Roman" panose="02020603050405020304" pitchFamily="18" charset="0"/>
              </a:rPr>
              <a:t>Dans le prolongement de ce plan, le ministre a ratifié, en juin 2016, avec les associations professionnelles des huissiers de justice, des avocats et des notaires, un protocole de coopération pour développer des outils digi- taux. Depuis lors, les huissiers de justice ont mis en place le registre central pour le re- couvrement des dettes d’argent non contestées entre professionnels 46 ; les notaires ont créé une banque des actes notariés 47 ; et les avocats ont, notamment, mis sur pieds un registre central de la solvabilité </a:t>
            </a:r>
            <a:r>
              <a:rPr lang="en-BE" sz="1800" i="1" dirty="0">
                <a:effectLst/>
                <a:latin typeface="Utopia"/>
                <a:ea typeface="Calibri" panose="020F0502020204030204" pitchFamily="34" charset="0"/>
                <a:cs typeface="Times New Roman" panose="02020603050405020304" pitchFamily="18" charset="0"/>
              </a:rPr>
              <a:t>(Regsol) </a:t>
            </a:r>
            <a:r>
              <a:rPr lang="en-BE" sz="1800" dirty="0">
                <a:effectLst/>
                <a:latin typeface="Utopia"/>
                <a:ea typeface="Calibri" panose="020F0502020204030204" pitchFamily="34" charset="0"/>
                <a:cs typeface="Times New Roman" panose="02020603050405020304" pitchFamily="18" charset="0"/>
              </a:rPr>
              <a:t>et une plateforme leur permettant de se con- necter aux différents services de justice dématérialisés </a:t>
            </a:r>
            <a:r>
              <a:rPr lang="en-BE" sz="1800" i="1" dirty="0">
                <a:effectLst/>
                <a:latin typeface="Utopia"/>
                <a:ea typeface="Calibri" panose="020F0502020204030204" pitchFamily="34" charset="0"/>
                <a:cs typeface="Times New Roman" panose="02020603050405020304" pitchFamily="18" charset="0"/>
              </a:rPr>
              <a:t>(DPA-deposit</a:t>
            </a:r>
            <a:r>
              <a:rPr lang="en-BE" dirty="0">
                <a:effectLst/>
              </a:rPr>
              <a:t> </a:t>
            </a:r>
            <a:endParaRPr lang="en-BE" dirty="0"/>
          </a:p>
        </p:txBody>
      </p:sp>
      <p:sp>
        <p:nvSpPr>
          <p:cNvPr id="4" name="Slide Number Placeholder 3"/>
          <p:cNvSpPr>
            <a:spLocks noGrp="1"/>
          </p:cNvSpPr>
          <p:nvPr>
            <p:ph type="sldNum" sz="quarter" idx="5"/>
          </p:nvPr>
        </p:nvSpPr>
        <p:spPr/>
        <p:txBody>
          <a:bodyPr/>
          <a:lstStyle/>
          <a:p>
            <a:fld id="{C9AD4745-144F-C045-BB27-DE527E3EA9EA}" type="slidenum">
              <a:rPr lang="en-BE" smtClean="0"/>
              <a:t>18</a:t>
            </a:fld>
            <a:endParaRPr lang="en-BE"/>
          </a:p>
        </p:txBody>
      </p:sp>
    </p:spTree>
    <p:extLst>
      <p:ext uri="{BB962C8B-B14F-4D97-AF65-F5344CB8AC3E}">
        <p14:creationId xmlns:p14="http://schemas.microsoft.com/office/powerpoint/2010/main" val="37162869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BE" sz="1800" i="1" dirty="0">
                <a:effectLst/>
                <a:latin typeface="Utopia"/>
                <a:ea typeface="Times New Roman" panose="02020603050405020304" pitchFamily="18" charset="0"/>
              </a:rPr>
              <a:t>Regsol </a:t>
            </a:r>
            <a:r>
              <a:rPr lang="en-BE" sz="1800" dirty="0">
                <a:effectLst/>
                <a:latin typeface="Utopia"/>
                <a:ea typeface="Times New Roman" panose="02020603050405020304" pitchFamily="18" charset="0"/>
              </a:rPr>
              <a:t>est le premier outil issu de la coopération entre Avocats.be et l’OVB. Depuis le 1er avril 2017, les parties prenantes des procédures de faillites interagissent </a:t>
            </a:r>
            <a:r>
              <a:rPr lang="en-BE" sz="1800" i="1" dirty="0">
                <a:effectLst/>
                <a:latin typeface="Utopia"/>
                <a:ea typeface="Times New Roman" panose="02020603050405020304" pitchFamily="18" charset="0"/>
              </a:rPr>
              <a:t>via </a:t>
            </a:r>
            <a:r>
              <a:rPr lang="en-BE" sz="1800" dirty="0">
                <a:effectLst/>
                <a:latin typeface="Utopia"/>
                <a:ea typeface="Times New Roman" panose="02020603050405020304" pitchFamily="18" charset="0"/>
              </a:rPr>
              <a:t>cette plateforme qui permet notamment l’échange et le traitement de nombreux documents ainsi que la signature et l’enregistrement automatique de jugements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BE" sz="1800" i="1" dirty="0">
              <a:effectLst/>
              <a:latin typeface="Utopia"/>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BE" sz="1800" i="1" dirty="0">
                <a:effectLst/>
                <a:latin typeface="Utopia"/>
                <a:ea typeface="Times New Roman" panose="02020603050405020304" pitchFamily="18" charset="0"/>
              </a:rPr>
              <a:t>D</a:t>
            </a:r>
            <a:r>
              <a:rPr lang="en-BE" sz="1800" i="1" dirty="0">
                <a:effectLst/>
                <a:latin typeface="Utopia"/>
                <a:ea typeface="Times New Roman" panose="02020603050405020304" pitchFamily="18" charset="0"/>
              </a:rPr>
              <a:t>PA-deposit </a:t>
            </a:r>
            <a:r>
              <a:rPr lang="en-BE" sz="1800" dirty="0">
                <a:effectLst/>
                <a:latin typeface="Utopia"/>
                <a:ea typeface="Times New Roman" panose="02020603050405020304" pitchFamily="18" charset="0"/>
              </a:rPr>
              <a:t>permet aux avocats d’accéder à </a:t>
            </a:r>
            <a:r>
              <a:rPr lang="en-BE" sz="1800" i="1" dirty="0">
                <a:effectLst/>
                <a:latin typeface="Utopia"/>
                <a:ea typeface="Times New Roman" panose="02020603050405020304" pitchFamily="18" charset="0"/>
              </a:rPr>
              <a:t>e-deposit</a:t>
            </a:r>
            <a:r>
              <a:rPr lang="en-BE" sz="1800" dirty="0">
                <a:effectLst/>
                <a:latin typeface="Utopia"/>
                <a:ea typeface="Times New Roman" panose="02020603050405020304" pitchFamily="18" charset="0"/>
              </a:rPr>
              <a:t>, le canal d’accès au flux numé- rique des dossiers électroniques pour les cours et tribunaux. Lancée le 18 janvier 2018, cette </a:t>
            </a:r>
            <a:r>
              <a:rPr lang="en-BE" sz="1800" i="1" dirty="0">
                <a:effectLst/>
                <a:latin typeface="Utopia"/>
                <a:ea typeface="Times New Roman" panose="02020603050405020304" pitchFamily="18" charset="0"/>
              </a:rPr>
              <a:t>Digital Platform for Attorneys </a:t>
            </a:r>
            <a:r>
              <a:rPr lang="en-BE" sz="1800" dirty="0">
                <a:effectLst/>
                <a:latin typeface="Utopia"/>
                <a:ea typeface="Times New Roman" panose="02020603050405020304" pitchFamily="18" charset="0"/>
              </a:rPr>
              <a:t>permet aux avocats de déposer électroniquement leurs conclusions et autres pièces du dossier auprès de plus de 500 juridictions, ainsi que d’envoyer des documents à un confrère </a:t>
            </a:r>
            <a:r>
              <a:rPr lang="en-BE" sz="1800" i="1" dirty="0">
                <a:effectLst/>
                <a:latin typeface="Utopia"/>
                <a:ea typeface="Times New Roman" panose="02020603050405020304" pitchFamily="18" charset="0"/>
              </a:rPr>
              <a:t>via DPA-Box</a:t>
            </a:r>
            <a:r>
              <a:rPr lang="en-BE" sz="1800" dirty="0">
                <a:effectLst/>
                <a:latin typeface="Utopia"/>
                <a:ea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BE" sz="1800" dirty="0">
              <a:effectLst/>
              <a:latin typeface="Utopia"/>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Utopia"/>
                <a:ea typeface="Times New Roman" panose="02020603050405020304" pitchFamily="18" charset="0"/>
              </a:rPr>
              <a:t>Dans le développement de ces outils, l’engagement des Ordres a pris plusieurs formes :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BE" sz="1800" dirty="0">
                <a:effectLst/>
                <a:latin typeface="Utopia"/>
                <a:ea typeface="Calibri" panose="020F0502020204030204" pitchFamily="34" charset="0"/>
                <a:cs typeface="Times New Roman" panose="02020603050405020304" pitchFamily="18" charset="0"/>
              </a:rPr>
              <a:t>. Il est d’ordre politique tout d’abord dans la mesure où ils s’entendent avec le ministre sur le problème à traiter : il s’agit de moderniser la justice par le biais de sa digitalisation. Les ordres adoptent ainsi une posture d’</a:t>
            </a:r>
            <a:r>
              <a:rPr lang="en-BE" sz="1800" i="1" dirty="0">
                <a:effectLst/>
                <a:latin typeface="Utopia"/>
                <a:ea typeface="Calibri" panose="020F0502020204030204" pitchFamily="34" charset="0"/>
                <a:cs typeface="Times New Roman" panose="02020603050405020304" pitchFamily="18" charset="0"/>
              </a:rPr>
              <a:t>entrepreneurs politiques </a:t>
            </a:r>
            <a:r>
              <a:rPr lang="en-BE" sz="1800" dirty="0">
                <a:effectLst/>
                <a:latin typeface="Utopia"/>
                <a:ea typeface="Calibri" panose="020F0502020204030204" pitchFamily="34" charset="0"/>
                <a:cs typeface="Times New Roman" panose="02020603050405020304" pitchFamily="18" charset="0"/>
              </a:rPr>
              <a:t>73 : ils partagent l’orientation de sens à conférer à la politique judiciaire du ministre et saisissent cette fenêtre d’opportunité pour développer leur expertise et leurs propositions en la matière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BE" sz="1800" dirty="0">
                <a:effectLst/>
                <a:latin typeface="Utopia"/>
                <a:ea typeface="Times New Roman" panose="02020603050405020304" pitchFamily="18" charset="0"/>
              </a:rPr>
              <a:t>Entrepreneurs financiers : </a:t>
            </a:r>
            <a:r>
              <a:rPr lang="en-BE" sz="1800" dirty="0">
                <a:effectLst/>
                <a:latin typeface="Utopia"/>
                <a:ea typeface="Times New Roman" panose="02020603050405020304" pitchFamily="18" charset="0"/>
              </a:rPr>
              <a:t>Leur engagement est ensuite d’ordre financier. Pour assurer la mise en œuvre de la politique de digitalisation, ils ont investi leurs ressources – en temps, énergie, réputation et argent – et se sont érigés avec succès en porte-parole de leurs adhérents, de leurs potentiels clients, mais aussi en porte-parole d’une politique publique de modernisation redéfinie en termes de digitalisation et de financement privé. En effet, en proposant une alternative au financement public d’une politique basée sur des solutions informatiques développées principalement par la cellule ICT du SPF Justice, les ordres se substituent en partie à l’administration fédérale. À cet égard, leurs inves- tissements financiers constituent une véritable révolution. </a:t>
            </a:r>
            <a:endParaRPr lang="en-BE" sz="1800" dirty="0">
              <a:effectLst/>
              <a:latin typeface="Times New Roman" panose="02020603050405020304" pitchFamily="18" charset="0"/>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BE" sz="1800" dirty="0">
                <a:effectLst/>
                <a:latin typeface="Utopia"/>
                <a:ea typeface="Times New Roman" panose="02020603050405020304" pitchFamily="18" charset="0"/>
              </a:rPr>
              <a:t>Entrepreneurs moraux : l</a:t>
            </a:r>
            <a:r>
              <a:rPr lang="en-BE" sz="1800" dirty="0">
                <a:effectLst/>
                <a:latin typeface="Utopia"/>
                <a:ea typeface="Times New Roman" panose="02020603050405020304" pitchFamily="18" charset="0"/>
              </a:rPr>
              <a:t>es ordres ont récemment adopté différentes stratégies pour convaincre leurs membres et les faire adhérer à la politique de digitalisation telle qu’ils l’ont imaginée et organisée en concertation avec le ministre. En montrant aux avocats, à leurs clients et aux professions judiciaires « la » voie à suivre, c’est-à-dire celle d’une justice électronique </a:t>
            </a:r>
            <a:endParaRPr lang="en-BE" sz="1800" dirty="0">
              <a:effectLst/>
              <a:latin typeface="Times New Roman" panose="02020603050405020304" pitchFamily="18" charset="0"/>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BE" sz="1800" dirty="0">
              <a:effectLst/>
              <a:latin typeface="Utopia"/>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BE" sz="1800" dirty="0">
              <a:effectLst/>
              <a:latin typeface="Times New Roman" panose="02020603050405020304" pitchFamily="18" charset="0"/>
              <a:ea typeface="Times New Roman" panose="02020603050405020304" pitchFamily="18" charset="0"/>
            </a:endParaRPr>
          </a:p>
          <a:p>
            <a:endParaRPr lang="en-BE" dirty="0"/>
          </a:p>
        </p:txBody>
      </p:sp>
      <p:sp>
        <p:nvSpPr>
          <p:cNvPr id="4" name="Slide Number Placeholder 3"/>
          <p:cNvSpPr>
            <a:spLocks noGrp="1"/>
          </p:cNvSpPr>
          <p:nvPr>
            <p:ph type="sldNum" sz="quarter" idx="5"/>
          </p:nvPr>
        </p:nvSpPr>
        <p:spPr/>
        <p:txBody>
          <a:bodyPr/>
          <a:lstStyle/>
          <a:p>
            <a:fld id="{C9AD4745-144F-C045-BB27-DE527E3EA9EA}" type="slidenum">
              <a:rPr lang="en-BE" smtClean="0"/>
              <a:t>20</a:t>
            </a:fld>
            <a:endParaRPr lang="en-BE"/>
          </a:p>
        </p:txBody>
      </p:sp>
    </p:spTree>
    <p:extLst>
      <p:ext uri="{BB962C8B-B14F-4D97-AF65-F5344CB8AC3E}">
        <p14:creationId xmlns:p14="http://schemas.microsoft.com/office/powerpoint/2010/main" val="28763139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800" kern="100" dirty="0">
                <a:effectLst/>
                <a:latin typeface="Calibri" panose="020F0502020204030204" pitchFamily="34" charset="0"/>
                <a:ea typeface="Calibri" panose="020F0502020204030204" pitchFamily="34" charset="0"/>
                <a:cs typeface="Times New Roman" panose="02020603050405020304" pitchFamily="18" charset="0"/>
              </a:rPr>
              <a:t>Parmi les nombreux entrepreneurs belges actifs dans le secteur des </a:t>
            </a:r>
            <a:r>
              <a:rPr lang="fr-BE" sz="1800" kern="100" dirty="0" err="1">
                <a:effectLst/>
                <a:latin typeface="Calibri" panose="020F0502020204030204" pitchFamily="34" charset="0"/>
                <a:ea typeface="Calibri" panose="020F0502020204030204" pitchFamily="34" charset="0"/>
                <a:cs typeface="Times New Roman" panose="02020603050405020304" pitchFamily="18" charset="0"/>
              </a:rPr>
              <a:t>legaltechs</a:t>
            </a:r>
            <a:r>
              <a:rPr lang="fr-BE" sz="1800" kern="100" dirty="0">
                <a:effectLst/>
                <a:latin typeface="Calibri" panose="020F0502020204030204" pitchFamily="34" charset="0"/>
                <a:ea typeface="Calibri" panose="020F0502020204030204" pitchFamily="34" charset="0"/>
                <a:cs typeface="Times New Roman" panose="02020603050405020304" pitchFamily="18" charset="0"/>
              </a:rPr>
              <a:t> figurent de jeunes avocats évoluant dans des structures de petite taille</a:t>
            </a:r>
            <a:endParaRPr lang="en-BE"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BE" dirty="0"/>
          </a:p>
          <a:p>
            <a:r>
              <a:rPr lang="en-BE" dirty="0"/>
              <a:t>Ici, nous nous concentrons sur des initiatives personnelles de certains avocats plutot que sur le rôle des Ordres </a:t>
            </a:r>
          </a:p>
          <a:p>
            <a:endParaRPr lang="en-BE" dirty="0"/>
          </a:p>
          <a:p>
            <a:r>
              <a:rPr lang="en-BE" dirty="0"/>
              <a:t>Cette analyse est basée sur l’étude de 3 legals techs développées par 3 avocats: </a:t>
            </a:r>
          </a:p>
          <a:p>
            <a:pPr marL="171450" indent="-171450">
              <a:buFont typeface="Arial" panose="020B0604020202020204" pitchFamily="34" charset="0"/>
              <a:buChar char="•"/>
            </a:pPr>
            <a:r>
              <a:rPr lang="fr-BE" sz="1800" dirty="0">
                <a:effectLst/>
                <a:latin typeface="Calibri" panose="020F0502020204030204" pitchFamily="34" charset="0"/>
                <a:ea typeface="Calibri" panose="020F0502020204030204" pitchFamily="34" charset="0"/>
                <a:cs typeface="Times New Roman" panose="02020603050405020304" pitchFamily="18" charset="0"/>
              </a:rPr>
              <a:t>chaque projet repose sur l'existence d'un cabinet d'avocats spécifique</a:t>
            </a:r>
            <a:r>
              <a:rPr lang="fr-BE" sz="1800" baseline="30000" dirty="0">
                <a:effectLst/>
                <a:latin typeface="Calibri" panose="020F0502020204030204" pitchFamily="34" charset="0"/>
                <a:ea typeface="Calibri" panose="020F0502020204030204" pitchFamily="34" charset="0"/>
                <a:cs typeface="Times New Roman" panose="02020603050405020304" pitchFamily="18" charset="0"/>
              </a:rPr>
              <a:t>14</a:t>
            </a:r>
            <a:r>
              <a:rPr lang="fr-BE" sz="1800" dirty="0">
                <a:effectLst/>
                <a:latin typeface="Calibri" panose="020F0502020204030204" pitchFamily="34" charset="0"/>
                <a:ea typeface="Calibri" panose="020F0502020204030204" pitchFamily="34" charset="0"/>
                <a:cs typeface="Times New Roman" panose="02020603050405020304" pitchFamily="18" charset="0"/>
              </a:rPr>
              <a:t>, chacun permettant au projet de démarrer sans être immédiatement rentable.</a:t>
            </a:r>
            <a:r>
              <a:rPr lang="en-BE" dirty="0">
                <a:effectLst/>
              </a:rPr>
              <a:t> </a:t>
            </a:r>
          </a:p>
          <a:p>
            <a:pPr marL="171450" indent="-171450">
              <a:buFont typeface="Arial" panose="020B0604020202020204" pitchFamily="34" charset="0"/>
              <a:buChar char="•"/>
            </a:pPr>
            <a:r>
              <a:rPr lang="fr-BE" sz="1800" dirty="0">
                <a:effectLst/>
                <a:latin typeface="Calibri" panose="020F0502020204030204" pitchFamily="34" charset="0"/>
                <a:ea typeface="Calibri" panose="020F0502020204030204" pitchFamily="34" charset="0"/>
                <a:cs typeface="Times New Roman" panose="02020603050405020304" pitchFamily="18" charset="0"/>
              </a:rPr>
              <a:t>les trois projets étudiés ont émergé petit à petit, dans des contextes d’action collective, bien plus qu’ils ne résultaient d’un éclair de génie soudain</a:t>
            </a:r>
            <a:r>
              <a:rPr lang="en-BE" dirty="0">
                <a:effectLst/>
              </a:rPr>
              <a:t> </a:t>
            </a:r>
          </a:p>
          <a:p>
            <a:pPr marL="171450" indent="-171450">
              <a:buFont typeface="Arial" panose="020B0604020202020204" pitchFamily="34" charset="0"/>
              <a:buChar char="•"/>
            </a:pPr>
            <a:endParaRPr lang="en-BE" dirty="0">
              <a:effectLst/>
            </a:endParaRPr>
          </a:p>
          <a:p>
            <a:pPr marL="0" indent="0">
              <a:buFont typeface="Arial" panose="020B0604020202020204" pitchFamily="34" charset="0"/>
              <a:buNone/>
            </a:pPr>
            <a:r>
              <a:rPr lang="en-BE" dirty="0">
                <a:effectLst/>
              </a:rPr>
              <a:t>3 constats : </a:t>
            </a:r>
          </a:p>
          <a:p>
            <a:pPr marL="171450" indent="-171450">
              <a:buFont typeface="Arial" panose="020B0604020202020204" pitchFamily="34" charset="0"/>
              <a:buChar char="•"/>
            </a:pPr>
            <a:r>
              <a:rPr lang="en-BE" dirty="0"/>
              <a:t>Innovation expérimentale et incrémentale : </a:t>
            </a:r>
            <a:r>
              <a:rPr lang="fr-BE" sz="1800" kern="100" dirty="0">
                <a:effectLst/>
                <a:latin typeface="Calibri" panose="020F0502020204030204" pitchFamily="34" charset="0"/>
                <a:ea typeface="Calibri" panose="020F0502020204030204" pitchFamily="34" charset="0"/>
                <a:cs typeface="Times New Roman" panose="02020603050405020304" pitchFamily="18" charset="0"/>
              </a:rPr>
              <a:t>Le développement de chaque projet a comporté des risques, en particulier des risques financiers et, dans une moindre mesure, des risques de réputation, pour chaque cabinet d'avocats</a:t>
            </a:r>
            <a:endParaRPr lang="en-BE"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BE" sz="1800" kern="100" dirty="0">
                <a:effectLst/>
                <a:latin typeface="Calibri" panose="020F0502020204030204" pitchFamily="34" charset="0"/>
                <a:ea typeface="Calibri" panose="020F0502020204030204" pitchFamily="34" charset="0"/>
                <a:cs typeface="Times New Roman" panose="02020603050405020304" pitchFamily="18" charset="0"/>
              </a:rPr>
              <a:t>Il apparaît ici que l'ingénierie et le développement d'un projet </a:t>
            </a:r>
            <a:r>
              <a:rPr lang="fr-BE" sz="1800" kern="100" dirty="0" err="1">
                <a:effectLst/>
                <a:latin typeface="Calibri" panose="020F0502020204030204" pitchFamily="34" charset="0"/>
                <a:ea typeface="Calibri" panose="020F0502020204030204" pitchFamily="34" charset="0"/>
                <a:cs typeface="Times New Roman" panose="02020603050405020304" pitchFamily="18" charset="0"/>
              </a:rPr>
              <a:t>Legaltech</a:t>
            </a:r>
            <a:r>
              <a:rPr lang="fr-BE" sz="1800" kern="100" dirty="0">
                <a:effectLst/>
                <a:latin typeface="Calibri" panose="020F0502020204030204" pitchFamily="34" charset="0"/>
                <a:ea typeface="Calibri" panose="020F0502020204030204" pitchFamily="34" charset="0"/>
                <a:cs typeface="Times New Roman" panose="02020603050405020304" pitchFamily="18" charset="0"/>
              </a:rPr>
              <a:t> par des avocats ne s'inscrit pas dans un plan prédéfini. Les juristes étudiés ici sont devenus entrepreneurs progressivement, au fil des rencontres et des expériences, de manière assez empirique, au prix de risques plus ou moins calculés. Ils partagent tous des logiques d'innovation incrémentales et expérimentales, qui éclairent le caractère contingent de leurs projet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BE" sz="1800" kern="100" dirty="0">
                <a:effectLst/>
                <a:latin typeface="Calibri" panose="020F0502020204030204" pitchFamily="34" charset="0"/>
                <a:ea typeface="Calibri" panose="020F0502020204030204" pitchFamily="34" charset="0"/>
                <a:cs typeface="Times New Roman" panose="02020603050405020304" pitchFamily="18" charset="0"/>
              </a:rPr>
              <a:t>les juristes entrepreneurs adoptent certaines stratégies marchandes telles que l'internationalisation et la déterritorialisation, le référencement et la marque blanche.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BE" sz="1800" dirty="0">
                <a:effectLst/>
                <a:latin typeface="Times New Roman" panose="02020603050405020304" pitchFamily="18" charset="0"/>
                <a:ea typeface="Times New Roman" panose="02020603050405020304" pitchFamily="18" charset="0"/>
              </a:rPr>
              <a:t>En incorporant, en mettant en œuvre et en inscrivant des connaissances hybrides (juridiques, informatiques et commerciales) dans leurs projets, plateformes, organisations et services, ils indiquent que le système professionnel auquel ils appartiennent est capable de s’adapter aux changements tout en faisant partie d’un espace professionnel attentif à la déontologie</a:t>
            </a:r>
            <a:endParaRPr lang="en-BE" sz="1800" dirty="0">
              <a:effectLst/>
              <a:latin typeface="Times New Roman" panose="02020603050405020304" pitchFamily="18" charset="0"/>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B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B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BE" dirty="0"/>
          </a:p>
          <a:p>
            <a:pPr marL="0" indent="0">
              <a:buFont typeface="Arial" panose="020B0604020202020204" pitchFamily="34" charset="0"/>
              <a:buNone/>
            </a:pPr>
            <a:endParaRPr lang="en-BE" dirty="0">
              <a:effectLst/>
            </a:endParaRPr>
          </a:p>
        </p:txBody>
      </p:sp>
      <p:sp>
        <p:nvSpPr>
          <p:cNvPr id="4" name="Slide Number Placeholder 3"/>
          <p:cNvSpPr>
            <a:spLocks noGrp="1"/>
          </p:cNvSpPr>
          <p:nvPr>
            <p:ph type="sldNum" sz="quarter" idx="5"/>
          </p:nvPr>
        </p:nvSpPr>
        <p:spPr/>
        <p:txBody>
          <a:bodyPr/>
          <a:lstStyle/>
          <a:p>
            <a:fld id="{C9AD4745-144F-C045-BB27-DE527E3EA9EA}" type="slidenum">
              <a:rPr lang="en-BE" smtClean="0"/>
              <a:t>22</a:t>
            </a:fld>
            <a:endParaRPr lang="en-BE"/>
          </a:p>
        </p:txBody>
      </p:sp>
    </p:spTree>
    <p:extLst>
      <p:ext uri="{BB962C8B-B14F-4D97-AF65-F5344CB8AC3E}">
        <p14:creationId xmlns:p14="http://schemas.microsoft.com/office/powerpoint/2010/main" val="35333116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DejaVuSerif"/>
                <a:ea typeface="Times New Roman" panose="02020603050405020304" pitchFamily="18" charset="0"/>
              </a:rPr>
              <a:t>Ces deux études cas éclairent 3 constats : </a:t>
            </a:r>
          </a:p>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DejaVuSerif"/>
                <a:ea typeface="Times New Roman" panose="02020603050405020304" pitchFamily="18" charset="0"/>
              </a:rPr>
              <a:t>1° </a:t>
            </a:r>
            <a:r>
              <a:rPr lang="en-BE" sz="1800" dirty="0">
                <a:effectLst/>
                <a:ea typeface="Times New Roman" panose="02020603050405020304" pitchFamily="18" charset="0"/>
              </a:rPr>
              <a:t>La digitalisation s’est alors progressivement imposée comme une nécessité pour l’avenir de la profession.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DejaVuSerif"/>
                <a:ea typeface="Times New Roman" panose="02020603050405020304" pitchFamily="18" charset="0"/>
              </a:rPr>
              <a:t>Par d</a:t>
            </a:r>
            <a:r>
              <a:rPr lang="en-BE" sz="1800" b="1" dirty="0">
                <a:effectLst/>
                <a:latin typeface="DejaVuSerif"/>
                <a:ea typeface="Times New Roman" panose="02020603050405020304" pitchFamily="18" charset="0"/>
              </a:rPr>
              <a:t>eux moyens différents </a:t>
            </a:r>
            <a:r>
              <a:rPr lang="en-BE" sz="1800" dirty="0">
                <a:effectLst/>
                <a:latin typeface="DejaVuSerif"/>
                <a:ea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DejaVuSerif"/>
                <a:ea typeface="Times New Roman" panose="02020603050405020304" pitchFamily="18" charset="0"/>
              </a:rPr>
              <a:t>2) </a:t>
            </a:r>
            <a:r>
              <a:rPr lang="en-BE" sz="2800" dirty="0"/>
              <a:t>Une première explication réside dans la capacité des fédérations professionnelles (Fednot et les Ordres) à “faire corps” et à agir de manière unifié, </a:t>
            </a:r>
            <a:r>
              <a:rPr lang="en-BE" sz="1800" dirty="0">
                <a:effectLst/>
                <a:latin typeface="DejaVuSerif"/>
                <a:ea typeface="Times New Roman" panose="02020603050405020304" pitchFamily="18" charset="0"/>
              </a:rPr>
              <a:t>qui a saisi l’importance d’entrainer tous les notaires dans et les avocats dans la digitalisation. Pour que les applications digitales aient un impact réel sur le système juridique, Fednot et les Ordres mettent tout en oeuvre pour qu’elles soient utilisées par l’ensemble des études notariales et des avocats. Leurs stratégies est de développer en interne des applications destinées à faciliter la vie des administrations et des juridictions, tout en s’assurant que les notaires/ avocats et leurs équipes soient les seuls à maitriser leur utilisation. Les études notariales et cabinets d’avocats deviennent alors indispensables pour la réalisation de processus essentiels au fonctionnement des administrations de l’État. Une telle stratégie dote les notaires et les avocats d’une place incontournable dans l’organigramme juridique belge </a:t>
            </a:r>
            <a:r>
              <a:rPr lang="en-BE" dirty="0">
                <a:sym typeface="Wingdings" pitchFamily="2" charset="2"/>
              </a:rPr>
              <a:t> </a:t>
            </a:r>
            <a:r>
              <a:rPr lang="en-GB" dirty="0">
                <a:sym typeface="Wingdings" pitchFamily="2" charset="2"/>
              </a:rPr>
              <a:t>E</a:t>
            </a:r>
            <a:r>
              <a:rPr lang="en-BE" dirty="0">
                <a:sym typeface="Wingdings" pitchFamily="2" charset="2"/>
              </a:rPr>
              <a:t>ntraine le notariat et l’avocature vers une forme plus entrepreneuriale</a:t>
            </a:r>
            <a:endParaRPr lang="en-BE"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BE" dirty="0"/>
          </a:p>
        </p:txBody>
      </p:sp>
      <p:sp>
        <p:nvSpPr>
          <p:cNvPr id="4" name="Slide Number Placeholder 3"/>
          <p:cNvSpPr>
            <a:spLocks noGrp="1"/>
          </p:cNvSpPr>
          <p:nvPr>
            <p:ph type="sldNum" sz="quarter" idx="5"/>
          </p:nvPr>
        </p:nvSpPr>
        <p:spPr/>
        <p:txBody>
          <a:bodyPr/>
          <a:lstStyle/>
          <a:p>
            <a:fld id="{C9AD4745-144F-C045-BB27-DE527E3EA9EA}" type="slidenum">
              <a:rPr lang="en-BE" smtClean="0"/>
              <a:t>24</a:t>
            </a:fld>
            <a:endParaRPr lang="en-BE"/>
          </a:p>
        </p:txBody>
      </p:sp>
    </p:spTree>
    <p:extLst>
      <p:ext uri="{BB962C8B-B14F-4D97-AF65-F5344CB8AC3E}">
        <p14:creationId xmlns:p14="http://schemas.microsoft.com/office/powerpoint/2010/main" val="981351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800" dirty="0">
                <a:effectLst/>
                <a:latin typeface="Times New Roman" panose="02020603050405020304" pitchFamily="18" charset="0"/>
                <a:ea typeface="Times New Roman" panose="02020603050405020304" pitchFamily="18" charset="0"/>
              </a:rPr>
              <a:t>Présentation des technologie comme rupture ou révolution, qui </a:t>
            </a:r>
            <a:r>
              <a:rPr lang="en-BE" sz="1800" dirty="0">
                <a:effectLst/>
                <a:latin typeface="Utopia"/>
                <a:ea typeface="Times New Roman" panose="02020603050405020304" pitchFamily="18" charset="0"/>
              </a:rPr>
              <a:t>ivisent à nous convaincre que les technologies vont être de plus en plus capables de travailler pour nous et à notre place, qu’on le veuille ou non, avec ou sans notre concours.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BE" sz="1800" dirty="0">
              <a:effectLst/>
              <a:latin typeface="Utopia"/>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Utopia"/>
                <a:ea typeface="Calibri" panose="020F0502020204030204" pitchFamily="34" charset="0"/>
                <a:cs typeface="Times New Roman" panose="02020603050405020304" pitchFamily="18" charset="0"/>
              </a:rPr>
              <a:t>Qu’en est-il toutefois de ces discours ? L’introduction des technologies sur le marché de l’application du droit provoque-t-elle l’effet de rupture annoncé ? </a:t>
            </a:r>
            <a:endParaRPr lang="en-BE" sz="1800" dirty="0">
              <a:effectLst/>
              <a:latin typeface="Times New Roman" panose="02020603050405020304" pitchFamily="18" charset="0"/>
              <a:ea typeface="Times New Roman" panose="02020603050405020304" pitchFamily="18" charset="0"/>
            </a:endParaRPr>
          </a:p>
          <a:p>
            <a:endParaRPr lang="en-BE" dirty="0"/>
          </a:p>
        </p:txBody>
      </p:sp>
      <p:sp>
        <p:nvSpPr>
          <p:cNvPr id="4" name="Slide Number Placeholder 3"/>
          <p:cNvSpPr>
            <a:spLocks noGrp="1"/>
          </p:cNvSpPr>
          <p:nvPr>
            <p:ph type="sldNum" sz="quarter" idx="5"/>
          </p:nvPr>
        </p:nvSpPr>
        <p:spPr/>
        <p:txBody>
          <a:bodyPr/>
          <a:lstStyle/>
          <a:p>
            <a:fld id="{C9AD4745-144F-C045-BB27-DE527E3EA9EA}" type="slidenum">
              <a:rPr lang="en-BE" smtClean="0"/>
              <a:t>6</a:t>
            </a:fld>
            <a:endParaRPr lang="en-BE"/>
          </a:p>
        </p:txBody>
      </p:sp>
    </p:spTree>
    <p:extLst>
      <p:ext uri="{BB962C8B-B14F-4D97-AF65-F5344CB8AC3E}">
        <p14:creationId xmlns:p14="http://schemas.microsoft.com/office/powerpoint/2010/main" val="13844786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Utopia"/>
                <a:ea typeface="Times New Roman" panose="02020603050405020304" pitchFamily="18" charset="0"/>
              </a:rPr>
              <a:t>Le marché de « l’application du droit » s’est ainsi peu à peu mué en marché des services juridiques. L’actuelle vague de digitalisation voit l’apparition de nouveaux acteurs essentiellement issus du secteur privé  utilisant la technologie pour automatiser certaines tâches simples, répéti- tives et de faible valeur ajoutée telles que la gestion administrative, la rédaction de contrats, la réponse à certaines questions juridiques, etc.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BE" sz="1800" dirty="0">
              <a:effectLst/>
              <a:latin typeface="Utopia"/>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BE" sz="18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Utopia"/>
                <a:ea typeface="Times New Roman" panose="02020603050405020304" pitchFamily="18" charset="0"/>
              </a:rPr>
              <a:t>L</a:t>
            </a:r>
            <a:r>
              <a:rPr lang="en-BE" sz="1800" dirty="0">
                <a:effectLst/>
                <a:latin typeface="DejaVuSerif"/>
                <a:ea typeface="Calibri" panose="020F0502020204030204" pitchFamily="34" charset="0"/>
                <a:cs typeface="Times New Roman" panose="02020603050405020304" pitchFamily="18" charset="0"/>
              </a:rPr>
              <a:t>e domaine, auparavant assez hermétique à la loi du marché, s’est vu investi par un ensemble de nouveaux acteurs, proposant services et produits dans une véritable logique marchande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BE" sz="1800" dirty="0">
              <a:effectLst/>
              <a:latin typeface="DejaVuSerif"/>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Utopia"/>
                <a:ea typeface="Times New Roman" panose="02020603050405020304" pitchFamily="18" charset="0"/>
              </a:rPr>
              <a:t>Cette forme de désintermédiation doit permettre de faciliter l’accès des citoyens et des entreprises à l’information juridique mais aussi à des conseils juridiques rapides, à des contrats commerciaux, à des statuts de société, etc.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BE" sz="1800" dirty="0">
              <a:effectLst/>
              <a:latin typeface="Utopia"/>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Utopia"/>
                <a:ea typeface="Times New Roman" panose="02020603050405020304" pitchFamily="18" charset="0"/>
              </a:rPr>
              <a:t>En fin de compte, ces innovations permettent-elles systématiquement aux clients d’être mieux conseillés ? Les contrats sont-ils mieux rédigés et plus fiables ? Les solutions juridiques offertes sont-elles optimales ? Ces innovations permettent- elles effectivement à leurs concepteurs et à leurs usagers de réaliser des économies ? Permettent-elles de résoudre certains problèmes sans en faire émerger de nouveaux ? Les réponses à ces questions restent encore incertaines à l’heure actuelle et des études empiriques sont nécessaires dans ce nouveau champ dessiné par les nou- velles technologies juridiques. </a:t>
            </a:r>
            <a:endParaRPr lang="en-BE" sz="18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BE" sz="18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BE" sz="1800" dirty="0">
              <a:effectLst/>
              <a:latin typeface="Times New Roman" panose="02020603050405020304" pitchFamily="18" charset="0"/>
              <a:ea typeface="Times New Roman" panose="02020603050405020304" pitchFamily="18" charset="0"/>
            </a:endParaRPr>
          </a:p>
          <a:p>
            <a:endParaRPr lang="en-BE" dirty="0"/>
          </a:p>
        </p:txBody>
      </p:sp>
      <p:sp>
        <p:nvSpPr>
          <p:cNvPr id="4" name="Slide Number Placeholder 3"/>
          <p:cNvSpPr>
            <a:spLocks noGrp="1"/>
          </p:cNvSpPr>
          <p:nvPr>
            <p:ph type="sldNum" sz="quarter" idx="5"/>
          </p:nvPr>
        </p:nvSpPr>
        <p:spPr/>
        <p:txBody>
          <a:bodyPr/>
          <a:lstStyle/>
          <a:p>
            <a:fld id="{C9AD4745-144F-C045-BB27-DE527E3EA9EA}" type="slidenum">
              <a:rPr lang="en-BE" smtClean="0"/>
              <a:t>7</a:t>
            </a:fld>
            <a:endParaRPr lang="en-BE"/>
          </a:p>
        </p:txBody>
      </p:sp>
    </p:spTree>
    <p:extLst>
      <p:ext uri="{BB962C8B-B14F-4D97-AF65-F5344CB8AC3E}">
        <p14:creationId xmlns:p14="http://schemas.microsoft.com/office/powerpoint/2010/main" val="1298716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BE" sz="1800" dirty="0">
                <a:effectLst/>
                <a:latin typeface="Utopia"/>
                <a:ea typeface="Calibri" panose="020F0502020204030204" pitchFamily="34" charset="0"/>
                <a:cs typeface="Times New Roman" panose="02020603050405020304" pitchFamily="18" charset="0"/>
              </a:rPr>
              <a:t>Lorsque l’on se penche sur ces outils, il convient de distinguer deux types de régulation normative. D’une part, la régulation par le code repose sur des algorithmes auto-exécutoires. Ainsi, les systèmes de stockage indiquent que la définition de normes contribue à modifier le comportement des articles et des manuten- tionnaires chez Amazon. D’autre part, la régulation par les données repose sur des algorithmes consistant essentiellement en des déductions41 basées sur l’analyse répétée et entraînée – avec le </a:t>
            </a:r>
            <a:r>
              <a:rPr lang="en-BE" sz="1800" i="1" dirty="0">
                <a:effectLst/>
                <a:latin typeface="Utopia"/>
                <a:ea typeface="Calibri" panose="020F0502020204030204" pitchFamily="34" charset="0"/>
                <a:cs typeface="Times New Roman" panose="02020603050405020304" pitchFamily="18" charset="0"/>
              </a:rPr>
              <a:t>machine learning </a:t>
            </a:r>
            <a:r>
              <a:rPr lang="en-BE" sz="1800" dirty="0">
                <a:effectLst/>
                <a:latin typeface="Utopia"/>
                <a:ea typeface="Calibri" panose="020F0502020204030204" pitchFamily="34" charset="0"/>
                <a:cs typeface="Times New Roman" panose="02020603050405020304" pitchFamily="18" charset="0"/>
              </a:rPr>
              <a:t>42 – de données massives et sur la mise en évidence de corrélations. Il convient toutefois de relever qu’elles reposent sur des algorithmes souvent opaques 43 et ne proposent pas d’explications causales, encore moins des justifications, mais permettent de fournir une aide à la décision et des conseils fondés. Ainsi, la régulation par les données est à l’œuvre dans les algorithmes </a:t>
            </a:r>
            <a:r>
              <a:rPr lang="en-BE" sz="1800" i="1" dirty="0">
                <a:effectLst/>
                <a:latin typeface="Utopia"/>
                <a:ea typeface="Calibri" panose="020F0502020204030204" pitchFamily="34" charset="0"/>
                <a:cs typeface="Times New Roman" panose="02020603050405020304" pitchFamily="18" charset="0"/>
              </a:rPr>
              <a:t>page rank </a:t>
            </a:r>
            <a:r>
              <a:rPr lang="en-BE" sz="1800" dirty="0">
                <a:effectLst/>
                <a:latin typeface="Utopia"/>
                <a:ea typeface="Calibri" panose="020F0502020204030204" pitchFamily="34" charset="0"/>
                <a:cs typeface="Times New Roman" panose="02020603050405020304" pitchFamily="18" charset="0"/>
              </a:rPr>
              <a:t>des moteurs de recherche qui font remonter les résultats les plus consultés sans tenir compte de la véracité des informations et indépendam- ment des causes exactes de la recherche 44. Elle opère également dans le désormais fameux logiciel Compas – et ses biais – utilisé par plusieurs tribunaux américains pour prédire les risques de récidives des détenus en fin de peine </a:t>
            </a:r>
          </a:p>
          <a:p>
            <a:endParaRPr lang="en-BE" sz="1800" dirty="0">
              <a:effectLst/>
              <a:latin typeface="Utopia"/>
              <a:cs typeface="Times New Roman" panose="02020603050405020304" pitchFamily="18" charset="0"/>
            </a:endParaRPr>
          </a:p>
          <a:p>
            <a:r>
              <a:rPr lang="en-BE" sz="1800" dirty="0">
                <a:effectLst/>
                <a:latin typeface="Utopia"/>
                <a:ea typeface="Calibri" panose="020F0502020204030204" pitchFamily="34" charset="0"/>
                <a:cs typeface="Times New Roman" panose="02020603050405020304" pitchFamily="18" charset="0"/>
              </a:rPr>
              <a:t>En étudiant ces instructions algorithmiques inscrites dans les lignes de codes, Larry Lessig 36 établit en 2006 que « </a:t>
            </a:r>
            <a:r>
              <a:rPr lang="en-BE" sz="1800" i="1" dirty="0">
                <a:effectLst/>
                <a:latin typeface="Utopia"/>
                <a:ea typeface="Calibri" panose="020F0502020204030204" pitchFamily="34" charset="0"/>
                <a:cs typeface="Times New Roman" panose="02020603050405020304" pitchFamily="18" charset="0"/>
              </a:rPr>
              <a:t>Code is Law »</a:t>
            </a:r>
            <a:r>
              <a:rPr lang="en-BE" sz="1800" dirty="0">
                <a:effectLst/>
                <a:latin typeface="Utopia"/>
                <a:ea typeface="Calibri" panose="020F0502020204030204" pitchFamily="34" charset="0"/>
                <a:cs typeface="Times New Roman" panose="02020603050405020304" pitchFamily="18" charset="0"/>
              </a:rPr>
              <a:t>. En effet, le code informatique fait Loi dans un espace physique de plus en plus digital 37. Dans un tel contexte, la régulation des informations et des comportements dépend davantage de l’infrastructure tech- nique des plateformes, des applications et des logiciels que des normes juridiques. </a:t>
            </a:r>
            <a:endParaRPr lang="en-BE" dirty="0"/>
          </a:p>
        </p:txBody>
      </p:sp>
      <p:sp>
        <p:nvSpPr>
          <p:cNvPr id="4" name="Slide Number Placeholder 3"/>
          <p:cNvSpPr>
            <a:spLocks noGrp="1"/>
          </p:cNvSpPr>
          <p:nvPr>
            <p:ph type="sldNum" sz="quarter" idx="5"/>
          </p:nvPr>
        </p:nvSpPr>
        <p:spPr/>
        <p:txBody>
          <a:bodyPr/>
          <a:lstStyle/>
          <a:p>
            <a:fld id="{C9AD4745-144F-C045-BB27-DE527E3EA9EA}" type="slidenum">
              <a:rPr lang="en-BE" smtClean="0"/>
              <a:t>8</a:t>
            </a:fld>
            <a:endParaRPr lang="en-BE"/>
          </a:p>
        </p:txBody>
      </p:sp>
    </p:spTree>
    <p:extLst>
      <p:ext uri="{BB962C8B-B14F-4D97-AF65-F5344CB8AC3E}">
        <p14:creationId xmlns:p14="http://schemas.microsoft.com/office/powerpoint/2010/main" val="25098365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Utopia"/>
                <a:ea typeface="Times New Roman" panose="02020603050405020304" pitchFamily="18" charset="0"/>
              </a:rPr>
              <a:t>Les technologies permettent aussi de concevoir de nouvelles formes d’intégration du travail, </a:t>
            </a:r>
            <a:endParaRPr lang="en-BE" sz="1800" dirty="0">
              <a:effectLst/>
              <a:latin typeface="Times New Roman" panose="02020603050405020304" pitchFamily="18" charset="0"/>
              <a:ea typeface="Times New Roman" panose="02020603050405020304" pitchFamily="18" charset="0"/>
            </a:endParaRPr>
          </a:p>
          <a:p>
            <a:endParaRPr lang="en-BE" dirty="0"/>
          </a:p>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Utopia"/>
                <a:ea typeface="Times New Roman" panose="02020603050405020304" pitchFamily="18" charset="0"/>
              </a:rPr>
              <a:t>2 objectifs : L’automatisation est la première. Elle a pour objectif d’accroître la rapidité, la quantité et l’efficience de tâches routinières telles que le triage d’appels téléphoniques et leur redirection vers le point de contact opportun, la traduction de documents, la reconnaissance d’images et de signatures, etc. La seconde prétention des systèmes d’apprentissage automatique consiste à améliorer, outre l’efficience des décisions, leur qualité, notamment en réduisant les risques d’erreurs et de biais humains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BE" sz="1800" dirty="0">
              <a:effectLst/>
              <a:latin typeface="Utopia"/>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Utopia"/>
                <a:ea typeface="Calibri" panose="020F0502020204030204" pitchFamily="34" charset="0"/>
                <a:cs typeface="Times New Roman" panose="02020603050405020304" pitchFamily="18" charset="0"/>
              </a:rPr>
              <a:t>deux éléments saillants de la pratique juridique doivent être considérés car ils éclairent certaines limites des technologies d’automatisation et d’augmentation du travail juridique : celui-ci porte sur l’ambigüité des normes (qu’il s’agit d’appréhender) et sur le sens (qu’il s’agit de dégager) 51. En effet, ce travail suppose tout d’abord que les juristes connaissent les innombrables sources de droit, mais aussi qu’ils comprennent les multiples normes existantes et les tout aussi nombreux problèmes à résoudre. Pour trouver la solution à un problème jur</a:t>
            </a:r>
            <a:r>
              <a:rPr lang="fr-BE" sz="1800" dirty="0">
                <a:effectLst/>
                <a:latin typeface="Utopia"/>
                <a:ea typeface="Calibri" panose="020F0502020204030204" pitchFamily="34" charset="0"/>
                <a:cs typeface="Times New Roman" panose="02020603050405020304" pitchFamily="18" charset="0"/>
              </a:rPr>
              <a:t>i</a:t>
            </a:r>
            <a:r>
              <a:rPr lang="en-BE" sz="1800" dirty="0">
                <a:effectLst/>
                <a:latin typeface="Utopia"/>
                <a:ea typeface="Calibri" panose="020F0502020204030204" pitchFamily="34" charset="0"/>
                <a:cs typeface="Times New Roman" panose="02020603050405020304" pitchFamily="18" charset="0"/>
              </a:rPr>
              <a:t>dique, les juristes peuvent notamment s’appuyer sur certaines règles de logique 52, sur certaines règles de langage 53 et sur leur pouvoir d’appréciation afin de </a:t>
            </a:r>
            <a:r>
              <a:rPr lang="en-BE" sz="1800" i="1" dirty="0">
                <a:effectLst/>
                <a:latin typeface="Utopia"/>
                <a:ea typeface="Calibri" panose="020F0502020204030204" pitchFamily="34" charset="0"/>
                <a:cs typeface="Times New Roman" panose="02020603050405020304" pitchFamily="18" charset="0"/>
              </a:rPr>
              <a:t>saisir le sens </a:t>
            </a:r>
            <a:r>
              <a:rPr lang="en-BE" sz="1800" dirty="0">
                <a:effectLst/>
                <a:latin typeface="Utopia"/>
                <a:ea typeface="Calibri" panose="020F0502020204030204" pitchFamily="34" charset="0"/>
                <a:cs typeface="Times New Roman" panose="02020603050405020304" pitchFamily="18" charset="0"/>
              </a:rPr>
              <a:t>54 </a:t>
            </a:r>
            <a:r>
              <a:rPr lang="en-BE" sz="1800" i="1" dirty="0">
                <a:effectLst/>
                <a:latin typeface="Utopia"/>
                <a:ea typeface="Calibri" panose="020F0502020204030204" pitchFamily="34" charset="0"/>
                <a:cs typeface="Times New Roman" panose="02020603050405020304" pitchFamily="18" charset="0"/>
              </a:rPr>
              <a:t>– </a:t>
            </a:r>
            <a:r>
              <a:rPr lang="en-BE" sz="1800" dirty="0">
                <a:effectLst/>
                <a:latin typeface="Utopia"/>
                <a:ea typeface="Calibri" panose="020F0502020204030204" pitchFamily="34" charset="0"/>
                <a:cs typeface="Times New Roman" panose="02020603050405020304" pitchFamily="18" charset="0"/>
              </a:rPr>
              <a:t>souvent ambigu et donc mouvant – des normes. Enfin, il leur incombe aussi de </a:t>
            </a:r>
            <a:r>
              <a:rPr lang="en-BE" sz="1800" i="1" dirty="0">
                <a:effectLst/>
                <a:latin typeface="Utopia"/>
                <a:ea typeface="Calibri" panose="020F0502020204030204" pitchFamily="34" charset="0"/>
                <a:cs typeface="Times New Roman" panose="02020603050405020304" pitchFamily="18" charset="0"/>
              </a:rPr>
              <a:t>sélectionner les faits pertinents </a:t>
            </a:r>
            <a:r>
              <a:rPr lang="en-BE" sz="1800" dirty="0">
                <a:effectLst/>
                <a:latin typeface="Utopia"/>
                <a:ea typeface="Calibri" panose="020F0502020204030204" pitchFamily="34" charset="0"/>
                <a:cs typeface="Times New Roman" panose="02020603050405020304" pitchFamily="18" charset="0"/>
              </a:rPr>
              <a:t>et de les établir sur les plans physiques et juri- diques en tenant compte de diverses données contextuelles, singulières et inhérentes à chaque cas juridique</a:t>
            </a:r>
            <a:r>
              <a:rPr lang="en-BE" sz="2800" dirty="0">
                <a:effectLst/>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BE" sz="28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Utopia"/>
                <a:ea typeface="Calibri" panose="020F0502020204030204" pitchFamily="34" charset="0"/>
                <a:cs typeface="Times New Roman" panose="02020603050405020304" pitchFamily="18" charset="0"/>
              </a:rPr>
              <a:t>Il semble donc utopique d’attendre que l’informatisation, les algorithmes et le </a:t>
            </a:r>
            <a:r>
              <a:rPr lang="en-BE" sz="1800" i="1" dirty="0">
                <a:effectLst/>
                <a:latin typeface="Utopia"/>
                <a:ea typeface="Calibri" panose="020F0502020204030204" pitchFamily="34" charset="0"/>
                <a:cs typeface="Times New Roman" panose="02020603050405020304" pitchFamily="18" charset="0"/>
              </a:rPr>
              <a:t>machine learning </a:t>
            </a:r>
            <a:r>
              <a:rPr lang="en-BE" sz="1800" dirty="0">
                <a:effectLst/>
                <a:latin typeface="Utopia"/>
                <a:ea typeface="Calibri" panose="020F0502020204030204" pitchFamily="34" charset="0"/>
                <a:cs typeface="Times New Roman" panose="02020603050405020304" pitchFamily="18" charset="0"/>
              </a:rPr>
              <a:t>fournissent une solution automatique et définitive à tous les problèmes juridiques. De plus en plus de travaux 56 soulignent toutefois </a:t>
            </a:r>
            <a:r>
              <a:rPr lang="en-BE" sz="2800" dirty="0">
                <a:effectLst/>
                <a:latin typeface="Times New Roman" panose="02020603050405020304" pitchFamily="18" charset="0"/>
                <a:ea typeface="Calibri" panose="020F0502020204030204" pitchFamily="34" charset="0"/>
                <a:cs typeface="Times New Roman" panose="02020603050405020304" pitchFamily="18" charset="0"/>
              </a:rPr>
              <a:t>que les </a:t>
            </a:r>
            <a:r>
              <a:rPr lang="en-BE" sz="1800" dirty="0">
                <a:effectLst/>
                <a:latin typeface="Utopia"/>
                <a:ea typeface="Calibri" panose="020F0502020204030204" pitchFamily="34" charset="0"/>
                <a:cs typeface="Times New Roman" panose="02020603050405020304" pitchFamily="18" charset="0"/>
              </a:rPr>
              <a:t>technologies permettent aux juristes de mieux maîtriser la diversité des problèmes juridiques et la complexité des normes destinées à les résoudre</a:t>
            </a:r>
            <a:r>
              <a:rPr lang="en-BE" sz="2800" dirty="0">
                <a:effectLst/>
              </a:rPr>
              <a:t> </a:t>
            </a:r>
            <a:endParaRPr lang="en-BE" sz="1800" dirty="0">
              <a:effectLst/>
              <a:latin typeface="Times New Roman" panose="02020603050405020304" pitchFamily="18" charset="0"/>
              <a:ea typeface="Times New Roman" panose="02020603050405020304" pitchFamily="18" charset="0"/>
            </a:endParaRPr>
          </a:p>
          <a:p>
            <a:endParaRPr lang="en-BE" dirty="0"/>
          </a:p>
        </p:txBody>
      </p:sp>
      <p:sp>
        <p:nvSpPr>
          <p:cNvPr id="4" name="Slide Number Placeholder 3"/>
          <p:cNvSpPr>
            <a:spLocks noGrp="1"/>
          </p:cNvSpPr>
          <p:nvPr>
            <p:ph type="sldNum" sz="quarter" idx="5"/>
          </p:nvPr>
        </p:nvSpPr>
        <p:spPr/>
        <p:txBody>
          <a:bodyPr/>
          <a:lstStyle/>
          <a:p>
            <a:fld id="{C9AD4745-144F-C045-BB27-DE527E3EA9EA}" type="slidenum">
              <a:rPr lang="en-BE" smtClean="0"/>
              <a:t>9</a:t>
            </a:fld>
            <a:endParaRPr lang="en-BE"/>
          </a:p>
        </p:txBody>
      </p:sp>
    </p:spTree>
    <p:extLst>
      <p:ext uri="{BB962C8B-B14F-4D97-AF65-F5344CB8AC3E}">
        <p14:creationId xmlns:p14="http://schemas.microsoft.com/office/powerpoint/2010/main" val="32079050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800" dirty="0">
                <a:effectLst/>
                <a:latin typeface="Utopia"/>
                <a:ea typeface="Times New Roman" panose="02020603050405020304" pitchFamily="18" charset="0"/>
              </a:rPr>
              <a:t>C’est autant de questions que nous tentons de répondre au sein du CRIS dans le monde de la justice (juridictions et outils) et du droit (</a:t>
            </a:r>
            <a:r>
              <a:rPr lang="fr-BE" sz="1800" dirty="0" err="1">
                <a:effectLst/>
                <a:latin typeface="Utopia"/>
                <a:ea typeface="Times New Roman" panose="02020603050405020304" pitchFamily="18" charset="0"/>
              </a:rPr>
              <a:t>legaltechs</a:t>
            </a:r>
            <a:r>
              <a:rPr lang="fr-BE" sz="1800" dirty="0">
                <a:effectLst/>
                <a:latin typeface="Utopia"/>
                <a:ea typeface="Times New Roman" panose="02020603050405020304" pitchFamily="18" charset="0"/>
              </a:rPr>
              <a:t>, notaires, éditeurs) </a:t>
            </a:r>
            <a:endParaRPr lang="en-BE" sz="1800" dirty="0">
              <a:effectLst/>
              <a:latin typeface="Times New Roman" panose="02020603050405020304" pitchFamily="18" charset="0"/>
              <a:ea typeface="Times New Roman" panose="02020603050405020304" pitchFamily="18" charset="0"/>
            </a:endParaRPr>
          </a:p>
          <a:p>
            <a:endParaRPr lang="en-BE" dirty="0"/>
          </a:p>
        </p:txBody>
      </p:sp>
      <p:sp>
        <p:nvSpPr>
          <p:cNvPr id="4" name="Slide Number Placeholder 3"/>
          <p:cNvSpPr>
            <a:spLocks noGrp="1"/>
          </p:cNvSpPr>
          <p:nvPr>
            <p:ph type="sldNum" sz="quarter" idx="5"/>
          </p:nvPr>
        </p:nvSpPr>
        <p:spPr/>
        <p:txBody>
          <a:bodyPr/>
          <a:lstStyle/>
          <a:p>
            <a:fld id="{C9AD4745-144F-C045-BB27-DE527E3EA9EA}" type="slidenum">
              <a:rPr lang="en-BE" smtClean="0"/>
              <a:t>11</a:t>
            </a:fld>
            <a:endParaRPr lang="en-BE"/>
          </a:p>
        </p:txBody>
      </p:sp>
    </p:spTree>
    <p:extLst>
      <p:ext uri="{BB962C8B-B14F-4D97-AF65-F5344CB8AC3E}">
        <p14:creationId xmlns:p14="http://schemas.microsoft.com/office/powerpoint/2010/main" val="3680711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BE" sz="1800" dirty="0">
                <a:effectLst/>
                <a:latin typeface="Utopia"/>
                <a:ea typeface="Calibri" panose="020F0502020204030204" pitchFamily="34" charset="0"/>
                <a:cs typeface="Times New Roman" panose="02020603050405020304" pitchFamily="18" charset="0"/>
              </a:rPr>
              <a:t>Dans le prolongement de ce plan, le ministre a ratifié, en juin 2016, avec les associations professionnelles des huissiers de justice, des avocats et des notaires, un protocole de coopération pour développer des outils digi- taux. Depuis lors, les huissiers de justice ont mis en place le registre central pour le re- couvrement des dettes d’argent non contestées entre professionnels 46 ; les notaires ont créé une banque des actes notariés 47 ; et les avocats ont, notamment, mis sur pieds un registre central de la solvabilité </a:t>
            </a:r>
            <a:r>
              <a:rPr lang="en-BE" sz="1800" i="1" dirty="0">
                <a:effectLst/>
                <a:latin typeface="Utopia"/>
                <a:ea typeface="Calibri" panose="020F0502020204030204" pitchFamily="34" charset="0"/>
                <a:cs typeface="Times New Roman" panose="02020603050405020304" pitchFamily="18" charset="0"/>
              </a:rPr>
              <a:t>(Regsol) </a:t>
            </a:r>
            <a:r>
              <a:rPr lang="en-BE" sz="1800" dirty="0">
                <a:effectLst/>
                <a:latin typeface="Utopia"/>
                <a:ea typeface="Calibri" panose="020F0502020204030204" pitchFamily="34" charset="0"/>
                <a:cs typeface="Times New Roman" panose="02020603050405020304" pitchFamily="18" charset="0"/>
              </a:rPr>
              <a:t>et une plateforme leur permettant de se con- necter aux différents services de justice dématérialisés </a:t>
            </a:r>
            <a:r>
              <a:rPr lang="en-BE" sz="1800" i="1" dirty="0">
                <a:effectLst/>
                <a:latin typeface="Utopia"/>
                <a:ea typeface="Calibri" panose="020F0502020204030204" pitchFamily="34" charset="0"/>
                <a:cs typeface="Times New Roman" panose="02020603050405020304" pitchFamily="18" charset="0"/>
              </a:rPr>
              <a:t>(DPA-deposit</a:t>
            </a:r>
            <a:r>
              <a:rPr lang="en-BE" dirty="0">
                <a:effectLst/>
              </a:rPr>
              <a:t> </a:t>
            </a:r>
            <a:endParaRPr lang="en-BE" dirty="0"/>
          </a:p>
        </p:txBody>
      </p:sp>
      <p:sp>
        <p:nvSpPr>
          <p:cNvPr id="4" name="Slide Number Placeholder 3"/>
          <p:cNvSpPr>
            <a:spLocks noGrp="1"/>
          </p:cNvSpPr>
          <p:nvPr>
            <p:ph type="sldNum" sz="quarter" idx="5"/>
          </p:nvPr>
        </p:nvSpPr>
        <p:spPr/>
        <p:txBody>
          <a:bodyPr/>
          <a:lstStyle/>
          <a:p>
            <a:fld id="{C9AD4745-144F-C045-BB27-DE527E3EA9EA}" type="slidenum">
              <a:rPr lang="en-BE" smtClean="0"/>
              <a:t>13</a:t>
            </a:fld>
            <a:endParaRPr lang="en-BE"/>
          </a:p>
        </p:txBody>
      </p:sp>
    </p:spTree>
    <p:extLst>
      <p:ext uri="{BB962C8B-B14F-4D97-AF65-F5344CB8AC3E}">
        <p14:creationId xmlns:p14="http://schemas.microsoft.com/office/powerpoint/2010/main" val="2112345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DejaVuSerif"/>
                <a:ea typeface="Times New Roman" panose="02020603050405020304" pitchFamily="18" charset="0"/>
              </a:rPr>
              <a:t>Fednot joue le rôle de catalyseur entre la pression du marché caractérisée par la progression de la concurrence, et la volonté de l’État de « digitaliser » les services publics. Ce faisant, Fednot se positionne en intermédiaire digital entre les études notariales et l’État, en se reposant sur une stratégie qui consiste 1) à internaliser le développement des innovations grâce à un département ICT performant, et 2) à diffuser ces innovations en mobilisant les notaires particulièrement intéressés par la digitalisation (les ambassadeurs). </a:t>
            </a:r>
            <a:endParaRPr lang="en-BE" sz="1800" dirty="0">
              <a:effectLst/>
              <a:latin typeface="Times New Roman" panose="02020603050405020304" pitchFamily="18" charset="0"/>
              <a:ea typeface="Times New Roman" panose="02020603050405020304" pitchFamily="18" charset="0"/>
            </a:endParaRPr>
          </a:p>
          <a:p>
            <a:endParaRPr lang="en-BE" dirty="0"/>
          </a:p>
          <a:p>
            <a:endParaRPr lang="en-BE" dirty="0"/>
          </a:p>
          <a:p>
            <a:r>
              <a:rPr lang="en-BE" sz="1800" dirty="0">
                <a:effectLst/>
                <a:latin typeface="DejaVuSerif"/>
                <a:ea typeface="Calibri" panose="020F0502020204030204" pitchFamily="34" charset="0"/>
                <a:cs typeface="Times New Roman" panose="02020603050405020304" pitchFamily="18" charset="0"/>
              </a:rPr>
              <a:t>Les deux applications digitales présentées permettent d’illustrer ce rôle d’intermédiaire joué par Fednot</a:t>
            </a:r>
            <a:r>
              <a:rPr lang="en-BE" dirty="0">
                <a:effectLst/>
              </a:rPr>
              <a:t> </a:t>
            </a:r>
            <a:endParaRPr lang="en-BE" dirty="0"/>
          </a:p>
        </p:txBody>
      </p:sp>
      <p:sp>
        <p:nvSpPr>
          <p:cNvPr id="4" name="Slide Number Placeholder 3"/>
          <p:cNvSpPr>
            <a:spLocks noGrp="1"/>
          </p:cNvSpPr>
          <p:nvPr>
            <p:ph type="sldNum" sz="quarter" idx="5"/>
          </p:nvPr>
        </p:nvSpPr>
        <p:spPr/>
        <p:txBody>
          <a:bodyPr/>
          <a:lstStyle/>
          <a:p>
            <a:fld id="{C9AD4745-144F-C045-BB27-DE527E3EA9EA}" type="slidenum">
              <a:rPr lang="en-BE" smtClean="0"/>
              <a:t>14</a:t>
            </a:fld>
            <a:endParaRPr lang="en-BE"/>
          </a:p>
        </p:txBody>
      </p:sp>
    </p:spTree>
    <p:extLst>
      <p:ext uri="{BB962C8B-B14F-4D97-AF65-F5344CB8AC3E}">
        <p14:creationId xmlns:p14="http://schemas.microsoft.com/office/powerpoint/2010/main" val="1350688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BE" sz="1800" dirty="0">
                <a:effectLst/>
                <a:latin typeface="DejaVuSerif"/>
                <a:ea typeface="Times New Roman" panose="02020603050405020304" pitchFamily="18" charset="0"/>
              </a:rPr>
              <a:t>Fednot joue le rôle de catalyseur entre la pression du marché caractérisée par la progression de la concurrence, et la volonté de l’État de « digitaliser » les services publics. Ce faisant, Fednot se positionne en intermédiaire digital entre les études notariales et l’État, en se reposant sur une stratégie qui consiste 1) à internaliser le développement des innovations grâce à un département ICT performant, et 2) à diffuser ces innovations en mobilisant les notaires particulièrement intéressés par la digitalisation (les ambassadeurs). </a:t>
            </a:r>
            <a:endParaRPr lang="en-BE" sz="1800" dirty="0">
              <a:effectLst/>
              <a:latin typeface="Times New Roman" panose="02020603050405020304" pitchFamily="18" charset="0"/>
              <a:ea typeface="Times New Roman" panose="02020603050405020304" pitchFamily="18" charset="0"/>
            </a:endParaRPr>
          </a:p>
          <a:p>
            <a:endParaRPr lang="en-BE" dirty="0"/>
          </a:p>
          <a:p>
            <a:endParaRPr lang="en-BE" dirty="0"/>
          </a:p>
          <a:p>
            <a:r>
              <a:rPr lang="en-BE" sz="1800" dirty="0">
                <a:effectLst/>
                <a:latin typeface="DejaVuSerif"/>
                <a:ea typeface="Calibri" panose="020F0502020204030204" pitchFamily="34" charset="0"/>
                <a:cs typeface="Times New Roman" panose="02020603050405020304" pitchFamily="18" charset="0"/>
              </a:rPr>
              <a:t>Les deux applications digitales présentées permettent d’illustrer ce rôle d’intermédiaire joué par Fednot</a:t>
            </a:r>
            <a:r>
              <a:rPr lang="en-BE" dirty="0">
                <a:effectLst/>
              </a:rPr>
              <a:t> </a:t>
            </a:r>
            <a:endParaRPr lang="en-BE" dirty="0"/>
          </a:p>
        </p:txBody>
      </p:sp>
      <p:sp>
        <p:nvSpPr>
          <p:cNvPr id="4" name="Slide Number Placeholder 3"/>
          <p:cNvSpPr>
            <a:spLocks noGrp="1"/>
          </p:cNvSpPr>
          <p:nvPr>
            <p:ph type="sldNum" sz="quarter" idx="5"/>
          </p:nvPr>
        </p:nvSpPr>
        <p:spPr/>
        <p:txBody>
          <a:bodyPr/>
          <a:lstStyle/>
          <a:p>
            <a:fld id="{C9AD4745-144F-C045-BB27-DE527E3EA9EA}" type="slidenum">
              <a:rPr lang="en-BE" smtClean="0"/>
              <a:t>15</a:t>
            </a:fld>
            <a:endParaRPr lang="en-BE"/>
          </a:p>
        </p:txBody>
      </p:sp>
    </p:spTree>
    <p:extLst>
      <p:ext uri="{BB962C8B-B14F-4D97-AF65-F5344CB8AC3E}">
        <p14:creationId xmlns:p14="http://schemas.microsoft.com/office/powerpoint/2010/main" val="7580081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84944-D09D-3FAA-646D-F000780C6C1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CA095834-B9B8-4B20-79A0-6EDE884DF5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69FA7D04-6F2B-2C22-9A4C-0CC8D055C4A2}"/>
              </a:ext>
            </a:extLst>
          </p:cNvPr>
          <p:cNvSpPr>
            <a:spLocks noGrp="1"/>
          </p:cNvSpPr>
          <p:nvPr>
            <p:ph type="dt" sz="half" idx="10"/>
          </p:nvPr>
        </p:nvSpPr>
        <p:spPr/>
        <p:txBody>
          <a:bodyPr/>
          <a:lstStyle/>
          <a:p>
            <a:fld id="{47CBC5F0-E10E-2A44-A6CC-58389F24D349}" type="datetimeFigureOut">
              <a:rPr lang="en-BE" smtClean="0"/>
              <a:t>25/05/2024</a:t>
            </a:fld>
            <a:endParaRPr lang="en-BE"/>
          </a:p>
        </p:txBody>
      </p:sp>
      <p:sp>
        <p:nvSpPr>
          <p:cNvPr id="5" name="Footer Placeholder 4">
            <a:extLst>
              <a:ext uri="{FF2B5EF4-FFF2-40B4-BE49-F238E27FC236}">
                <a16:creationId xmlns:a16="http://schemas.microsoft.com/office/drawing/2014/main" id="{889241CD-190A-3A08-F926-105EA68CB57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A5B05898-694D-0385-3297-A37FFC3E735D}"/>
              </a:ext>
            </a:extLst>
          </p:cNvPr>
          <p:cNvSpPr>
            <a:spLocks noGrp="1"/>
          </p:cNvSpPr>
          <p:nvPr>
            <p:ph type="sldNum" sz="quarter" idx="12"/>
          </p:nvPr>
        </p:nvSpPr>
        <p:spPr/>
        <p:txBody>
          <a:bodyPr/>
          <a:lstStyle/>
          <a:p>
            <a:fld id="{855412CC-8E78-9D4C-86D9-AF3E8DC443AF}" type="slidenum">
              <a:rPr lang="en-BE" smtClean="0"/>
              <a:t>‹#›</a:t>
            </a:fld>
            <a:endParaRPr lang="en-BE"/>
          </a:p>
        </p:txBody>
      </p:sp>
    </p:spTree>
    <p:extLst>
      <p:ext uri="{BB962C8B-B14F-4D97-AF65-F5344CB8AC3E}">
        <p14:creationId xmlns:p14="http://schemas.microsoft.com/office/powerpoint/2010/main" val="3478274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85DAE-6C81-C1D2-EB3A-C9CD314980A9}"/>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BF8E4B71-BB74-F648-8A2D-24EBF418AF5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BBFEEA0-461D-3D9B-E5C3-EBB29A4C0600}"/>
              </a:ext>
            </a:extLst>
          </p:cNvPr>
          <p:cNvSpPr>
            <a:spLocks noGrp="1"/>
          </p:cNvSpPr>
          <p:nvPr>
            <p:ph type="dt" sz="half" idx="10"/>
          </p:nvPr>
        </p:nvSpPr>
        <p:spPr/>
        <p:txBody>
          <a:bodyPr/>
          <a:lstStyle/>
          <a:p>
            <a:fld id="{47CBC5F0-E10E-2A44-A6CC-58389F24D349}" type="datetimeFigureOut">
              <a:rPr lang="en-BE" smtClean="0"/>
              <a:t>25/05/2024</a:t>
            </a:fld>
            <a:endParaRPr lang="en-BE"/>
          </a:p>
        </p:txBody>
      </p:sp>
      <p:sp>
        <p:nvSpPr>
          <p:cNvPr id="5" name="Footer Placeholder 4">
            <a:extLst>
              <a:ext uri="{FF2B5EF4-FFF2-40B4-BE49-F238E27FC236}">
                <a16:creationId xmlns:a16="http://schemas.microsoft.com/office/drawing/2014/main" id="{389D8CD5-C2A7-CBCB-9DED-1F9CC39D63D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B2A64787-889A-FA79-EAAB-F4355C13A930}"/>
              </a:ext>
            </a:extLst>
          </p:cNvPr>
          <p:cNvSpPr>
            <a:spLocks noGrp="1"/>
          </p:cNvSpPr>
          <p:nvPr>
            <p:ph type="sldNum" sz="quarter" idx="12"/>
          </p:nvPr>
        </p:nvSpPr>
        <p:spPr/>
        <p:txBody>
          <a:bodyPr/>
          <a:lstStyle/>
          <a:p>
            <a:fld id="{855412CC-8E78-9D4C-86D9-AF3E8DC443AF}" type="slidenum">
              <a:rPr lang="en-BE" smtClean="0"/>
              <a:t>‹#›</a:t>
            </a:fld>
            <a:endParaRPr lang="en-BE"/>
          </a:p>
        </p:txBody>
      </p:sp>
    </p:spTree>
    <p:extLst>
      <p:ext uri="{BB962C8B-B14F-4D97-AF65-F5344CB8AC3E}">
        <p14:creationId xmlns:p14="http://schemas.microsoft.com/office/powerpoint/2010/main" val="163262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C43392-2AC6-0555-16CA-D4C5F23EC6F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2A950BC2-33D4-681A-B719-A4A2AFD35BB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FD99369D-5686-F024-E4A8-7B137DCA52F3}"/>
              </a:ext>
            </a:extLst>
          </p:cNvPr>
          <p:cNvSpPr>
            <a:spLocks noGrp="1"/>
          </p:cNvSpPr>
          <p:nvPr>
            <p:ph type="dt" sz="half" idx="10"/>
          </p:nvPr>
        </p:nvSpPr>
        <p:spPr/>
        <p:txBody>
          <a:bodyPr/>
          <a:lstStyle/>
          <a:p>
            <a:fld id="{47CBC5F0-E10E-2A44-A6CC-58389F24D349}" type="datetimeFigureOut">
              <a:rPr lang="en-BE" smtClean="0"/>
              <a:t>25/05/2024</a:t>
            </a:fld>
            <a:endParaRPr lang="en-BE"/>
          </a:p>
        </p:txBody>
      </p:sp>
      <p:sp>
        <p:nvSpPr>
          <p:cNvPr id="5" name="Footer Placeholder 4">
            <a:extLst>
              <a:ext uri="{FF2B5EF4-FFF2-40B4-BE49-F238E27FC236}">
                <a16:creationId xmlns:a16="http://schemas.microsoft.com/office/drawing/2014/main" id="{203F4671-C90A-27D6-909C-65E4F4D7A57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EBA6A55E-D937-C744-B8E4-917DB448F919}"/>
              </a:ext>
            </a:extLst>
          </p:cNvPr>
          <p:cNvSpPr>
            <a:spLocks noGrp="1"/>
          </p:cNvSpPr>
          <p:nvPr>
            <p:ph type="sldNum" sz="quarter" idx="12"/>
          </p:nvPr>
        </p:nvSpPr>
        <p:spPr/>
        <p:txBody>
          <a:bodyPr/>
          <a:lstStyle/>
          <a:p>
            <a:fld id="{855412CC-8E78-9D4C-86D9-AF3E8DC443AF}" type="slidenum">
              <a:rPr lang="en-BE" smtClean="0"/>
              <a:t>‹#›</a:t>
            </a:fld>
            <a:endParaRPr lang="en-BE"/>
          </a:p>
        </p:txBody>
      </p:sp>
    </p:spTree>
    <p:extLst>
      <p:ext uri="{BB962C8B-B14F-4D97-AF65-F5344CB8AC3E}">
        <p14:creationId xmlns:p14="http://schemas.microsoft.com/office/powerpoint/2010/main" val="762942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96547-F669-74D8-BC66-877906FE629B}"/>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B2E0E663-8A2C-2076-8CD9-25C9C4617F7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9A3D11CE-357A-E09D-5CE1-3FB5C5604F6F}"/>
              </a:ext>
            </a:extLst>
          </p:cNvPr>
          <p:cNvSpPr>
            <a:spLocks noGrp="1"/>
          </p:cNvSpPr>
          <p:nvPr>
            <p:ph type="dt" sz="half" idx="10"/>
          </p:nvPr>
        </p:nvSpPr>
        <p:spPr/>
        <p:txBody>
          <a:bodyPr/>
          <a:lstStyle/>
          <a:p>
            <a:fld id="{47CBC5F0-E10E-2A44-A6CC-58389F24D349}" type="datetimeFigureOut">
              <a:rPr lang="en-BE" smtClean="0"/>
              <a:t>25/05/2024</a:t>
            </a:fld>
            <a:endParaRPr lang="en-BE"/>
          </a:p>
        </p:txBody>
      </p:sp>
      <p:sp>
        <p:nvSpPr>
          <p:cNvPr id="5" name="Footer Placeholder 4">
            <a:extLst>
              <a:ext uri="{FF2B5EF4-FFF2-40B4-BE49-F238E27FC236}">
                <a16:creationId xmlns:a16="http://schemas.microsoft.com/office/drawing/2014/main" id="{592FF702-0474-2806-F10A-AC067793C1EF}"/>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88E0942-6EDC-C429-3634-3E8E4AF48783}"/>
              </a:ext>
            </a:extLst>
          </p:cNvPr>
          <p:cNvSpPr>
            <a:spLocks noGrp="1"/>
          </p:cNvSpPr>
          <p:nvPr>
            <p:ph type="sldNum" sz="quarter" idx="12"/>
          </p:nvPr>
        </p:nvSpPr>
        <p:spPr/>
        <p:txBody>
          <a:bodyPr/>
          <a:lstStyle/>
          <a:p>
            <a:fld id="{855412CC-8E78-9D4C-86D9-AF3E8DC443AF}" type="slidenum">
              <a:rPr lang="en-BE" smtClean="0"/>
              <a:t>‹#›</a:t>
            </a:fld>
            <a:endParaRPr lang="en-BE"/>
          </a:p>
        </p:txBody>
      </p:sp>
    </p:spTree>
    <p:extLst>
      <p:ext uri="{BB962C8B-B14F-4D97-AF65-F5344CB8AC3E}">
        <p14:creationId xmlns:p14="http://schemas.microsoft.com/office/powerpoint/2010/main" val="1384839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A13A4-9CC4-062F-BE10-161BA7DAC67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C2A5B4F4-1522-6980-3CD9-3F8D925CA1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1527CD0-916E-8FF9-97FA-DDE9665BBC5A}"/>
              </a:ext>
            </a:extLst>
          </p:cNvPr>
          <p:cNvSpPr>
            <a:spLocks noGrp="1"/>
          </p:cNvSpPr>
          <p:nvPr>
            <p:ph type="dt" sz="half" idx="10"/>
          </p:nvPr>
        </p:nvSpPr>
        <p:spPr/>
        <p:txBody>
          <a:bodyPr/>
          <a:lstStyle/>
          <a:p>
            <a:fld id="{47CBC5F0-E10E-2A44-A6CC-58389F24D349}" type="datetimeFigureOut">
              <a:rPr lang="en-BE" smtClean="0"/>
              <a:t>25/05/2024</a:t>
            </a:fld>
            <a:endParaRPr lang="en-BE"/>
          </a:p>
        </p:txBody>
      </p:sp>
      <p:sp>
        <p:nvSpPr>
          <p:cNvPr id="5" name="Footer Placeholder 4">
            <a:extLst>
              <a:ext uri="{FF2B5EF4-FFF2-40B4-BE49-F238E27FC236}">
                <a16:creationId xmlns:a16="http://schemas.microsoft.com/office/drawing/2014/main" id="{0EE75A51-0451-6E7D-607F-DA7E1F796315}"/>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68EA28AE-449F-0457-FDB5-94B3F0CE4FC2}"/>
              </a:ext>
            </a:extLst>
          </p:cNvPr>
          <p:cNvSpPr>
            <a:spLocks noGrp="1"/>
          </p:cNvSpPr>
          <p:nvPr>
            <p:ph type="sldNum" sz="quarter" idx="12"/>
          </p:nvPr>
        </p:nvSpPr>
        <p:spPr/>
        <p:txBody>
          <a:bodyPr/>
          <a:lstStyle/>
          <a:p>
            <a:fld id="{855412CC-8E78-9D4C-86D9-AF3E8DC443AF}" type="slidenum">
              <a:rPr lang="en-BE" smtClean="0"/>
              <a:t>‹#›</a:t>
            </a:fld>
            <a:endParaRPr lang="en-BE"/>
          </a:p>
        </p:txBody>
      </p:sp>
    </p:spTree>
    <p:extLst>
      <p:ext uri="{BB962C8B-B14F-4D97-AF65-F5344CB8AC3E}">
        <p14:creationId xmlns:p14="http://schemas.microsoft.com/office/powerpoint/2010/main" val="4807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98E7D-D5AB-EE1A-F81A-B0D286EA16D8}"/>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84EB4DA2-7535-D3EF-4BA0-12687F36B92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2DC4D191-B5F9-477D-071F-DE91855B05E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0B63F2F8-A695-7715-9A9C-608608C6A8F5}"/>
              </a:ext>
            </a:extLst>
          </p:cNvPr>
          <p:cNvSpPr>
            <a:spLocks noGrp="1"/>
          </p:cNvSpPr>
          <p:nvPr>
            <p:ph type="dt" sz="half" idx="10"/>
          </p:nvPr>
        </p:nvSpPr>
        <p:spPr/>
        <p:txBody>
          <a:bodyPr/>
          <a:lstStyle/>
          <a:p>
            <a:fld id="{47CBC5F0-E10E-2A44-A6CC-58389F24D349}" type="datetimeFigureOut">
              <a:rPr lang="en-BE" smtClean="0"/>
              <a:t>25/05/2024</a:t>
            </a:fld>
            <a:endParaRPr lang="en-BE"/>
          </a:p>
        </p:txBody>
      </p:sp>
      <p:sp>
        <p:nvSpPr>
          <p:cNvPr id="6" name="Footer Placeholder 5">
            <a:extLst>
              <a:ext uri="{FF2B5EF4-FFF2-40B4-BE49-F238E27FC236}">
                <a16:creationId xmlns:a16="http://schemas.microsoft.com/office/drawing/2014/main" id="{DD27F5BB-4DB2-4B66-054C-84D3425D56BC}"/>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5E418428-6532-ED80-8AC4-190DF16055B9}"/>
              </a:ext>
            </a:extLst>
          </p:cNvPr>
          <p:cNvSpPr>
            <a:spLocks noGrp="1"/>
          </p:cNvSpPr>
          <p:nvPr>
            <p:ph type="sldNum" sz="quarter" idx="12"/>
          </p:nvPr>
        </p:nvSpPr>
        <p:spPr/>
        <p:txBody>
          <a:bodyPr/>
          <a:lstStyle/>
          <a:p>
            <a:fld id="{855412CC-8E78-9D4C-86D9-AF3E8DC443AF}" type="slidenum">
              <a:rPr lang="en-BE" smtClean="0"/>
              <a:t>‹#›</a:t>
            </a:fld>
            <a:endParaRPr lang="en-BE"/>
          </a:p>
        </p:txBody>
      </p:sp>
    </p:spTree>
    <p:extLst>
      <p:ext uri="{BB962C8B-B14F-4D97-AF65-F5344CB8AC3E}">
        <p14:creationId xmlns:p14="http://schemas.microsoft.com/office/powerpoint/2010/main" val="423420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29817-F4C2-CFFC-A374-70C54BFB51A9}"/>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A50244F9-DB90-B2A6-7735-E8C56DADBE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CE09DC0-63A2-6300-1474-8F14D2EA67A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C20317E9-084F-5CD7-A072-6A5D51B078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B0AE307-FE4E-C75C-E4F5-D8E86873803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23A4FCE3-13CD-CB15-3DE0-EFE6D6BAF6F7}"/>
              </a:ext>
            </a:extLst>
          </p:cNvPr>
          <p:cNvSpPr>
            <a:spLocks noGrp="1"/>
          </p:cNvSpPr>
          <p:nvPr>
            <p:ph type="dt" sz="half" idx="10"/>
          </p:nvPr>
        </p:nvSpPr>
        <p:spPr/>
        <p:txBody>
          <a:bodyPr/>
          <a:lstStyle/>
          <a:p>
            <a:fld id="{47CBC5F0-E10E-2A44-A6CC-58389F24D349}" type="datetimeFigureOut">
              <a:rPr lang="en-BE" smtClean="0"/>
              <a:t>25/05/2024</a:t>
            </a:fld>
            <a:endParaRPr lang="en-BE"/>
          </a:p>
        </p:txBody>
      </p:sp>
      <p:sp>
        <p:nvSpPr>
          <p:cNvPr id="8" name="Footer Placeholder 7">
            <a:extLst>
              <a:ext uri="{FF2B5EF4-FFF2-40B4-BE49-F238E27FC236}">
                <a16:creationId xmlns:a16="http://schemas.microsoft.com/office/drawing/2014/main" id="{87E5AD2A-A5F3-C034-523A-0358780DDD4A}"/>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419D40BD-8176-45B8-1283-5CDE216C501C}"/>
              </a:ext>
            </a:extLst>
          </p:cNvPr>
          <p:cNvSpPr>
            <a:spLocks noGrp="1"/>
          </p:cNvSpPr>
          <p:nvPr>
            <p:ph type="sldNum" sz="quarter" idx="12"/>
          </p:nvPr>
        </p:nvSpPr>
        <p:spPr/>
        <p:txBody>
          <a:bodyPr/>
          <a:lstStyle/>
          <a:p>
            <a:fld id="{855412CC-8E78-9D4C-86D9-AF3E8DC443AF}" type="slidenum">
              <a:rPr lang="en-BE" smtClean="0"/>
              <a:t>‹#›</a:t>
            </a:fld>
            <a:endParaRPr lang="en-BE"/>
          </a:p>
        </p:txBody>
      </p:sp>
    </p:spTree>
    <p:extLst>
      <p:ext uri="{BB962C8B-B14F-4D97-AF65-F5344CB8AC3E}">
        <p14:creationId xmlns:p14="http://schemas.microsoft.com/office/powerpoint/2010/main" val="4073953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7712B-412C-A874-7E28-2D82DB0D1E3C}"/>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610BE2AC-7119-A412-9D5E-272E810120B8}"/>
              </a:ext>
            </a:extLst>
          </p:cNvPr>
          <p:cNvSpPr>
            <a:spLocks noGrp="1"/>
          </p:cNvSpPr>
          <p:nvPr>
            <p:ph type="dt" sz="half" idx="10"/>
          </p:nvPr>
        </p:nvSpPr>
        <p:spPr/>
        <p:txBody>
          <a:bodyPr/>
          <a:lstStyle/>
          <a:p>
            <a:fld id="{47CBC5F0-E10E-2A44-A6CC-58389F24D349}" type="datetimeFigureOut">
              <a:rPr lang="en-BE" smtClean="0"/>
              <a:t>25/05/2024</a:t>
            </a:fld>
            <a:endParaRPr lang="en-BE"/>
          </a:p>
        </p:txBody>
      </p:sp>
      <p:sp>
        <p:nvSpPr>
          <p:cNvPr id="4" name="Footer Placeholder 3">
            <a:extLst>
              <a:ext uri="{FF2B5EF4-FFF2-40B4-BE49-F238E27FC236}">
                <a16:creationId xmlns:a16="http://schemas.microsoft.com/office/drawing/2014/main" id="{882FA5CA-85AE-FE83-5AA1-88C8297DAB08}"/>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B69CA4B6-BD2B-9A06-BF63-8F8F3D74053E}"/>
              </a:ext>
            </a:extLst>
          </p:cNvPr>
          <p:cNvSpPr>
            <a:spLocks noGrp="1"/>
          </p:cNvSpPr>
          <p:nvPr>
            <p:ph type="sldNum" sz="quarter" idx="12"/>
          </p:nvPr>
        </p:nvSpPr>
        <p:spPr/>
        <p:txBody>
          <a:bodyPr/>
          <a:lstStyle/>
          <a:p>
            <a:fld id="{855412CC-8E78-9D4C-86D9-AF3E8DC443AF}" type="slidenum">
              <a:rPr lang="en-BE" smtClean="0"/>
              <a:t>‹#›</a:t>
            </a:fld>
            <a:endParaRPr lang="en-BE"/>
          </a:p>
        </p:txBody>
      </p:sp>
    </p:spTree>
    <p:extLst>
      <p:ext uri="{BB962C8B-B14F-4D97-AF65-F5344CB8AC3E}">
        <p14:creationId xmlns:p14="http://schemas.microsoft.com/office/powerpoint/2010/main" val="2812566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C382EB8-5AF6-B9FC-00C3-DA7975CD7C86}"/>
              </a:ext>
            </a:extLst>
          </p:cNvPr>
          <p:cNvSpPr>
            <a:spLocks noGrp="1"/>
          </p:cNvSpPr>
          <p:nvPr>
            <p:ph type="dt" sz="half" idx="10"/>
          </p:nvPr>
        </p:nvSpPr>
        <p:spPr/>
        <p:txBody>
          <a:bodyPr/>
          <a:lstStyle/>
          <a:p>
            <a:fld id="{47CBC5F0-E10E-2A44-A6CC-58389F24D349}" type="datetimeFigureOut">
              <a:rPr lang="en-BE" smtClean="0"/>
              <a:t>25/05/2024</a:t>
            </a:fld>
            <a:endParaRPr lang="en-BE"/>
          </a:p>
        </p:txBody>
      </p:sp>
      <p:sp>
        <p:nvSpPr>
          <p:cNvPr id="3" name="Footer Placeholder 2">
            <a:extLst>
              <a:ext uri="{FF2B5EF4-FFF2-40B4-BE49-F238E27FC236}">
                <a16:creationId xmlns:a16="http://schemas.microsoft.com/office/drawing/2014/main" id="{EFA442B4-13F0-994A-D97F-AFC0665537B2}"/>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9CA97E78-99CC-82A0-B09F-42AA5FDC170B}"/>
              </a:ext>
            </a:extLst>
          </p:cNvPr>
          <p:cNvSpPr>
            <a:spLocks noGrp="1"/>
          </p:cNvSpPr>
          <p:nvPr>
            <p:ph type="sldNum" sz="quarter" idx="12"/>
          </p:nvPr>
        </p:nvSpPr>
        <p:spPr/>
        <p:txBody>
          <a:bodyPr/>
          <a:lstStyle/>
          <a:p>
            <a:fld id="{855412CC-8E78-9D4C-86D9-AF3E8DC443AF}" type="slidenum">
              <a:rPr lang="en-BE" smtClean="0"/>
              <a:t>‹#›</a:t>
            </a:fld>
            <a:endParaRPr lang="en-BE"/>
          </a:p>
        </p:txBody>
      </p:sp>
    </p:spTree>
    <p:extLst>
      <p:ext uri="{BB962C8B-B14F-4D97-AF65-F5344CB8AC3E}">
        <p14:creationId xmlns:p14="http://schemas.microsoft.com/office/powerpoint/2010/main" val="218121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AD9EE-7BE4-9DC7-ED8F-F69A37C3C64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E75171AA-2377-E267-1966-A4F52D5397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F65C9941-604F-49D6-7F89-2F8030B927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F77CCF9-6981-FD87-C908-F76A524D2546}"/>
              </a:ext>
            </a:extLst>
          </p:cNvPr>
          <p:cNvSpPr>
            <a:spLocks noGrp="1"/>
          </p:cNvSpPr>
          <p:nvPr>
            <p:ph type="dt" sz="half" idx="10"/>
          </p:nvPr>
        </p:nvSpPr>
        <p:spPr/>
        <p:txBody>
          <a:bodyPr/>
          <a:lstStyle/>
          <a:p>
            <a:fld id="{47CBC5F0-E10E-2A44-A6CC-58389F24D349}" type="datetimeFigureOut">
              <a:rPr lang="en-BE" smtClean="0"/>
              <a:t>25/05/2024</a:t>
            </a:fld>
            <a:endParaRPr lang="en-BE"/>
          </a:p>
        </p:txBody>
      </p:sp>
      <p:sp>
        <p:nvSpPr>
          <p:cNvPr id="6" name="Footer Placeholder 5">
            <a:extLst>
              <a:ext uri="{FF2B5EF4-FFF2-40B4-BE49-F238E27FC236}">
                <a16:creationId xmlns:a16="http://schemas.microsoft.com/office/drawing/2014/main" id="{8ED15F6A-D318-1C7D-BBD6-2BA3E9B02477}"/>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DA44CD21-FA48-BDB0-69DC-7E6C8A7C3446}"/>
              </a:ext>
            </a:extLst>
          </p:cNvPr>
          <p:cNvSpPr>
            <a:spLocks noGrp="1"/>
          </p:cNvSpPr>
          <p:nvPr>
            <p:ph type="sldNum" sz="quarter" idx="12"/>
          </p:nvPr>
        </p:nvSpPr>
        <p:spPr/>
        <p:txBody>
          <a:bodyPr/>
          <a:lstStyle/>
          <a:p>
            <a:fld id="{855412CC-8E78-9D4C-86D9-AF3E8DC443AF}" type="slidenum">
              <a:rPr lang="en-BE" smtClean="0"/>
              <a:t>‹#›</a:t>
            </a:fld>
            <a:endParaRPr lang="en-BE"/>
          </a:p>
        </p:txBody>
      </p:sp>
    </p:spTree>
    <p:extLst>
      <p:ext uri="{BB962C8B-B14F-4D97-AF65-F5344CB8AC3E}">
        <p14:creationId xmlns:p14="http://schemas.microsoft.com/office/powerpoint/2010/main" val="3712051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9FB5D-67BB-FE45-DE6B-117C86912A4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69EAA56C-F0D4-70E5-247A-74C29F3F1A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C142DB55-AF61-AE48-660C-84E9BFFC07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0E22117-CBF6-CA42-3513-C8A6062E34CF}"/>
              </a:ext>
            </a:extLst>
          </p:cNvPr>
          <p:cNvSpPr>
            <a:spLocks noGrp="1"/>
          </p:cNvSpPr>
          <p:nvPr>
            <p:ph type="dt" sz="half" idx="10"/>
          </p:nvPr>
        </p:nvSpPr>
        <p:spPr/>
        <p:txBody>
          <a:bodyPr/>
          <a:lstStyle/>
          <a:p>
            <a:fld id="{47CBC5F0-E10E-2A44-A6CC-58389F24D349}" type="datetimeFigureOut">
              <a:rPr lang="en-BE" smtClean="0"/>
              <a:t>25/05/2024</a:t>
            </a:fld>
            <a:endParaRPr lang="en-BE"/>
          </a:p>
        </p:txBody>
      </p:sp>
      <p:sp>
        <p:nvSpPr>
          <p:cNvPr id="6" name="Footer Placeholder 5">
            <a:extLst>
              <a:ext uri="{FF2B5EF4-FFF2-40B4-BE49-F238E27FC236}">
                <a16:creationId xmlns:a16="http://schemas.microsoft.com/office/drawing/2014/main" id="{F0D87F7E-4E55-4661-8CBF-2322A09D084B}"/>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DDDEE75A-3E6E-8EF8-4A27-0EFA31578DDA}"/>
              </a:ext>
            </a:extLst>
          </p:cNvPr>
          <p:cNvSpPr>
            <a:spLocks noGrp="1"/>
          </p:cNvSpPr>
          <p:nvPr>
            <p:ph type="sldNum" sz="quarter" idx="12"/>
          </p:nvPr>
        </p:nvSpPr>
        <p:spPr/>
        <p:txBody>
          <a:bodyPr/>
          <a:lstStyle/>
          <a:p>
            <a:fld id="{855412CC-8E78-9D4C-86D9-AF3E8DC443AF}" type="slidenum">
              <a:rPr lang="en-BE" smtClean="0"/>
              <a:t>‹#›</a:t>
            </a:fld>
            <a:endParaRPr lang="en-BE"/>
          </a:p>
        </p:txBody>
      </p:sp>
    </p:spTree>
    <p:extLst>
      <p:ext uri="{BB962C8B-B14F-4D97-AF65-F5344CB8AC3E}">
        <p14:creationId xmlns:p14="http://schemas.microsoft.com/office/powerpoint/2010/main" val="964387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D7203F-5F11-E3D8-FDDF-8D58365C63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153C3E97-8D9E-F76B-F55A-73F3DA8A78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8642F572-B55D-4B2E-4860-0AB16E08AB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CBC5F0-E10E-2A44-A6CC-58389F24D349}" type="datetimeFigureOut">
              <a:rPr lang="en-BE" smtClean="0"/>
              <a:t>25/05/2024</a:t>
            </a:fld>
            <a:endParaRPr lang="en-BE"/>
          </a:p>
        </p:txBody>
      </p:sp>
      <p:sp>
        <p:nvSpPr>
          <p:cNvPr id="5" name="Footer Placeholder 4">
            <a:extLst>
              <a:ext uri="{FF2B5EF4-FFF2-40B4-BE49-F238E27FC236}">
                <a16:creationId xmlns:a16="http://schemas.microsoft.com/office/drawing/2014/main" id="{75A2C17D-D15E-C045-0C85-D61C3C2AE4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8125C45F-C02D-55A7-E74A-35D84DE3AE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5412CC-8E78-9D4C-86D9-AF3E8DC443AF}" type="slidenum">
              <a:rPr lang="en-BE" smtClean="0"/>
              <a:t>‹#›</a:t>
            </a:fld>
            <a:endParaRPr lang="en-BE"/>
          </a:p>
        </p:txBody>
      </p:sp>
    </p:spTree>
    <p:extLst>
      <p:ext uri="{BB962C8B-B14F-4D97-AF65-F5344CB8AC3E}">
        <p14:creationId xmlns:p14="http://schemas.microsoft.com/office/powerpoint/2010/main" val="1665712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30.png"/><Relationship Id="rId5" Type="http://schemas.openxmlformats.org/officeDocument/2006/relationships/slide" Target="slide12.xml"/><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slide" Target="slide14.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slide" Target="slide17.xml"/><Relationship Id="rId4" Type="http://schemas.openxmlformats.org/officeDocument/2006/relationships/image" Target="../media/image16.png"/></Relationships>
</file>

<file path=ppt/slides/_rels/slide1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7.png"/><Relationship Id="rId7" Type="http://schemas.openxmlformats.org/officeDocument/2006/relationships/image" Target="../media/image180.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slide" Target="slide16.xml"/><Relationship Id="rId5" Type="http://schemas.openxmlformats.org/officeDocument/2006/relationships/image" Target="../media/image18.png"/><Relationship Id="rId10" Type="http://schemas.openxmlformats.org/officeDocument/2006/relationships/image" Target="../media/image16.png"/><Relationship Id="rId4" Type="http://schemas.openxmlformats.org/officeDocument/2006/relationships/image" Target="../media/image15.png"/><Relationship Id="rId9" Type="http://schemas.openxmlformats.org/officeDocument/2006/relationships/slide" Target="slide17.xml"/></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png"/></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23.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19.png"/></Relationships>
</file>

<file path=ppt/slides/_rels/slide1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24.png"/><Relationship Id="rId4" Type="http://schemas.openxmlformats.org/officeDocument/2006/relationships/slide" Target="slide19.xml"/></Relationships>
</file>

<file path=ppt/slides/_rels/slide19.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28.pn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slide" Target="slide20.xml"/><Relationship Id="rId5" Type="http://schemas.openxmlformats.org/officeDocument/2006/relationships/image" Target="../media/image28.png"/><Relationship Id="rId4" Type="http://schemas.openxmlformats.org/officeDocument/2006/relationships/image" Target="../media/image2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29.png"/></Relationships>
</file>

<file path=ppt/slides/_rels/slide21.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26.png"/><Relationship Id="rId7" Type="http://schemas.openxmlformats.org/officeDocument/2006/relationships/image" Target="../media/image28.pn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slide" Target="slide20.xml"/><Relationship Id="rId5" Type="http://schemas.openxmlformats.org/officeDocument/2006/relationships/image" Target="../media/image28.png"/><Relationship Id="rId10" Type="http://schemas.openxmlformats.org/officeDocument/2006/relationships/image" Target="../media/image33.png"/><Relationship Id="rId4" Type="http://schemas.openxmlformats.org/officeDocument/2006/relationships/image" Target="../media/image27.jpeg"/><Relationship Id="rId9" Type="http://schemas.openxmlformats.org/officeDocument/2006/relationships/slide" Target="slide22.xml"/></Relationships>
</file>

<file path=ppt/slides/_rels/slide22.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50.png"/><Relationship Id="rId3" Type="http://schemas.openxmlformats.org/officeDocument/2006/relationships/slide" Target="slide6.xml"/><Relationship Id="rId7" Type="http://schemas.openxmlformats.org/officeDocument/2006/relationships/image" Target="../media/image30.png"/><Relationship Id="rId12" Type="http://schemas.openxmlformats.org/officeDocument/2006/relationships/slide" Target="slide9.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image" Target="../media/image8.png"/><Relationship Id="rId5" Type="http://schemas.openxmlformats.org/officeDocument/2006/relationships/image" Target="../media/image6.png"/><Relationship Id="rId10" Type="http://schemas.openxmlformats.org/officeDocument/2006/relationships/image" Target="../media/image40.png"/><Relationship Id="rId4" Type="http://schemas.openxmlformats.org/officeDocument/2006/relationships/image" Target="../media/image25.png"/><Relationship Id="rId9" Type="http://schemas.openxmlformats.org/officeDocument/2006/relationships/slide" Target="slide8.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F0F6E-BC0E-10A1-9295-683AA2C4A50A}"/>
              </a:ext>
            </a:extLst>
          </p:cNvPr>
          <p:cNvSpPr>
            <a:spLocks noGrp="1"/>
          </p:cNvSpPr>
          <p:nvPr>
            <p:ph type="ctrTitle"/>
          </p:nvPr>
        </p:nvSpPr>
        <p:spPr/>
        <p:txBody>
          <a:bodyPr>
            <a:normAutofit fontScale="90000"/>
          </a:bodyPr>
          <a:lstStyle/>
          <a:p>
            <a:r>
              <a:rPr lang="en-GB" dirty="0">
                <a:solidFill>
                  <a:srgbClr val="AD2F18"/>
                </a:solidFill>
                <a:effectLst/>
                <a:latin typeface="Arial" panose="020B0604020202020204" pitchFamily="34" charset="0"/>
              </a:rPr>
              <a:t>La place de </a:t>
            </a:r>
            <a:r>
              <a:rPr lang="en-GB" dirty="0" err="1">
                <a:solidFill>
                  <a:srgbClr val="AD2F18"/>
                </a:solidFill>
                <a:effectLst/>
                <a:latin typeface="Arial" panose="020B0604020202020204" pitchFamily="34" charset="0"/>
              </a:rPr>
              <a:t>l’huissier</a:t>
            </a:r>
            <a:r>
              <a:rPr lang="en-GB" dirty="0">
                <a:solidFill>
                  <a:srgbClr val="AD2F18"/>
                </a:solidFill>
                <a:effectLst/>
                <a:latin typeface="Arial" panose="020B0604020202020204" pitchFamily="34" charset="0"/>
              </a:rPr>
              <a:t> de justice dans le monde</a:t>
            </a:r>
            <a:br>
              <a:rPr lang="en-GB" dirty="0">
                <a:solidFill>
                  <a:srgbClr val="AD2F18"/>
                </a:solidFill>
                <a:effectLst/>
                <a:latin typeface="Arial" panose="020B0604020202020204" pitchFamily="34" charset="0"/>
              </a:rPr>
            </a:br>
            <a:r>
              <a:rPr lang="en-GB" dirty="0">
                <a:solidFill>
                  <a:srgbClr val="AD2F18"/>
                </a:solidFill>
                <a:effectLst/>
                <a:latin typeface="Arial" panose="020B0604020202020204" pitchFamily="34" charset="0"/>
              </a:rPr>
              <a:t>numérique </a:t>
            </a:r>
            <a:r>
              <a:rPr lang="en-GB" dirty="0" err="1">
                <a:solidFill>
                  <a:srgbClr val="AD2F18"/>
                </a:solidFill>
                <a:effectLst/>
                <a:latin typeface="Arial" panose="020B0604020202020204" pitchFamily="34" charset="0"/>
              </a:rPr>
              <a:t>judiciaire</a:t>
            </a:r>
            <a:endParaRPr lang="en-BE" dirty="0"/>
          </a:p>
        </p:txBody>
      </p:sp>
      <p:sp>
        <p:nvSpPr>
          <p:cNvPr id="3" name="Subtitle 2">
            <a:extLst>
              <a:ext uri="{FF2B5EF4-FFF2-40B4-BE49-F238E27FC236}">
                <a16:creationId xmlns:a16="http://schemas.microsoft.com/office/drawing/2014/main" id="{7240A8A5-9A57-B81A-62F8-CA8169D0ED51}"/>
              </a:ext>
            </a:extLst>
          </p:cNvPr>
          <p:cNvSpPr>
            <a:spLocks noGrp="1"/>
          </p:cNvSpPr>
          <p:nvPr>
            <p:ph type="subTitle" idx="1"/>
          </p:nvPr>
        </p:nvSpPr>
        <p:spPr/>
        <p:txBody>
          <a:bodyPr/>
          <a:lstStyle/>
          <a:p>
            <a:r>
              <a:rPr lang="en-BE" dirty="0"/>
              <a:t>Lisa Pelssers</a:t>
            </a:r>
          </a:p>
          <a:p>
            <a:r>
              <a:rPr lang="en-BE" dirty="0"/>
              <a:t>D</a:t>
            </a:r>
            <a:r>
              <a:rPr lang="en-BE"/>
              <a:t>octorante </a:t>
            </a:r>
            <a:r>
              <a:rPr lang="en-BE" dirty="0"/>
              <a:t>en sciences politiques et sociales &amp; Maître de conférence, Université de Liège </a:t>
            </a:r>
          </a:p>
        </p:txBody>
      </p:sp>
      <p:pic>
        <p:nvPicPr>
          <p:cNvPr id="1026" name="Picture 2" descr="Logo Université de Liège | Smart Light-Hub">
            <a:extLst>
              <a:ext uri="{FF2B5EF4-FFF2-40B4-BE49-F238E27FC236}">
                <a16:creationId xmlns:a16="http://schemas.microsoft.com/office/drawing/2014/main" id="{CE04FFE4-01CA-BA65-FBC6-77FE4ACCC2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32544" y="5776800"/>
            <a:ext cx="1870911" cy="90782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FNRS - DAILY SCIENCE">
            <a:extLst>
              <a:ext uri="{FF2B5EF4-FFF2-40B4-BE49-F238E27FC236}">
                <a16:creationId xmlns:a16="http://schemas.microsoft.com/office/drawing/2014/main" id="{DDD482FA-7001-7CBF-14FC-F146674F1C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2853" y="5776800"/>
            <a:ext cx="1433409" cy="90782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31872EF3-CE27-37BE-F87F-0C3D27F2D00A}"/>
              </a:ext>
            </a:extLst>
          </p:cNvPr>
          <p:cNvPicPr>
            <a:picLocks noChangeAspect="1"/>
          </p:cNvPicPr>
          <p:nvPr/>
        </p:nvPicPr>
        <p:blipFill>
          <a:blip r:embed="rId4"/>
          <a:stretch>
            <a:fillRect/>
          </a:stretch>
        </p:blipFill>
        <p:spPr>
          <a:xfrm>
            <a:off x="422442" y="5741763"/>
            <a:ext cx="4064000" cy="977900"/>
          </a:xfrm>
          <a:prstGeom prst="rect">
            <a:avLst/>
          </a:prstGeom>
        </p:spPr>
      </p:pic>
    </p:spTree>
    <p:extLst>
      <p:ext uri="{BB962C8B-B14F-4D97-AF65-F5344CB8AC3E}">
        <p14:creationId xmlns:p14="http://schemas.microsoft.com/office/powerpoint/2010/main" val="2856260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5194D-7A42-E124-A974-75752F50E2FE}"/>
              </a:ext>
            </a:extLst>
          </p:cNvPr>
          <p:cNvSpPr>
            <a:spLocks noGrp="1"/>
          </p:cNvSpPr>
          <p:nvPr>
            <p:ph type="title"/>
          </p:nvPr>
        </p:nvSpPr>
        <p:spPr/>
        <p:txBody>
          <a:bodyPr/>
          <a:lstStyle/>
          <a:p>
            <a:r>
              <a:rPr lang="en-BE" dirty="0"/>
              <a:t>Agenda du jour </a:t>
            </a:r>
          </a:p>
        </p:txBody>
      </p:sp>
      <p:sp>
        <p:nvSpPr>
          <p:cNvPr id="3" name="Content Placeholder 2">
            <a:extLst>
              <a:ext uri="{FF2B5EF4-FFF2-40B4-BE49-F238E27FC236}">
                <a16:creationId xmlns:a16="http://schemas.microsoft.com/office/drawing/2014/main" id="{B3F10B3D-F2D2-0DAF-3584-7B7D1A8C7F17}"/>
              </a:ext>
            </a:extLst>
          </p:cNvPr>
          <p:cNvSpPr>
            <a:spLocks noGrp="1"/>
          </p:cNvSpPr>
          <p:nvPr>
            <p:ph idx="1"/>
          </p:nvPr>
        </p:nvSpPr>
        <p:spPr/>
        <p:txBody>
          <a:bodyPr/>
          <a:lstStyle/>
          <a:p>
            <a:pPr>
              <a:buClr>
                <a:schemeClr val="accent2">
                  <a:lumMod val="75000"/>
                </a:schemeClr>
              </a:buClr>
            </a:pPr>
            <a:r>
              <a:rPr lang="en-GB" dirty="0">
                <a:solidFill>
                  <a:schemeClr val="accent2">
                    <a:lumMod val="60000"/>
                    <a:lumOff val="40000"/>
                  </a:schemeClr>
                </a:solidFill>
              </a:rPr>
              <a:t>N</a:t>
            </a:r>
            <a:r>
              <a:rPr lang="en-BE" dirty="0">
                <a:solidFill>
                  <a:schemeClr val="accent2">
                    <a:lumMod val="60000"/>
                    <a:lumOff val="40000"/>
                  </a:schemeClr>
                </a:solidFill>
              </a:rPr>
              <a:t>umérisation et impacts </a:t>
            </a:r>
          </a:p>
          <a:p>
            <a:pPr marL="0" indent="0">
              <a:buClr>
                <a:schemeClr val="accent2">
                  <a:lumMod val="75000"/>
                </a:schemeClr>
              </a:buClr>
              <a:buNone/>
            </a:pPr>
            <a:endParaRPr lang="en-BE" dirty="0"/>
          </a:p>
          <a:p>
            <a:pPr>
              <a:buClr>
                <a:schemeClr val="accent2">
                  <a:lumMod val="75000"/>
                </a:schemeClr>
              </a:buClr>
            </a:pPr>
            <a:r>
              <a:rPr lang="en-BE" dirty="0">
                <a:solidFill>
                  <a:schemeClr val="accent2">
                    <a:lumMod val="75000"/>
                  </a:schemeClr>
                </a:solidFill>
              </a:rPr>
              <a:t>Les recherches au centre de Recherche et d’Interventions Sociologiques </a:t>
            </a:r>
          </a:p>
          <a:p>
            <a:pPr marL="0" indent="0">
              <a:buClr>
                <a:schemeClr val="accent2">
                  <a:lumMod val="75000"/>
                </a:schemeClr>
              </a:buClr>
              <a:buNone/>
            </a:pPr>
            <a:endParaRPr lang="en-BE" dirty="0"/>
          </a:p>
          <a:p>
            <a:pPr>
              <a:buClr>
                <a:schemeClr val="accent2">
                  <a:lumMod val="75000"/>
                </a:schemeClr>
              </a:buClr>
            </a:pPr>
            <a:r>
              <a:rPr lang="en-BE" dirty="0">
                <a:solidFill>
                  <a:schemeClr val="accent2">
                    <a:lumMod val="60000"/>
                    <a:lumOff val="40000"/>
                  </a:schemeClr>
                </a:solidFill>
              </a:rPr>
              <a:t>2 cas concrets </a:t>
            </a:r>
          </a:p>
          <a:p>
            <a:pPr marL="0" indent="0">
              <a:buClr>
                <a:schemeClr val="accent2">
                  <a:lumMod val="75000"/>
                </a:schemeClr>
              </a:buClr>
              <a:buNone/>
            </a:pPr>
            <a:endParaRPr lang="en-BE" dirty="0">
              <a:solidFill>
                <a:schemeClr val="accent2">
                  <a:lumMod val="60000"/>
                  <a:lumOff val="40000"/>
                </a:schemeClr>
              </a:solidFill>
            </a:endParaRPr>
          </a:p>
          <a:p>
            <a:pPr>
              <a:buClr>
                <a:schemeClr val="accent2">
                  <a:lumMod val="75000"/>
                </a:schemeClr>
              </a:buClr>
            </a:pPr>
            <a:r>
              <a:rPr lang="en-BE" dirty="0">
                <a:solidFill>
                  <a:schemeClr val="accent2">
                    <a:lumMod val="60000"/>
                    <a:lumOff val="40000"/>
                  </a:schemeClr>
                </a:solidFill>
              </a:rPr>
              <a:t>Conclusion  </a:t>
            </a:r>
          </a:p>
          <a:p>
            <a:pPr>
              <a:buClr>
                <a:schemeClr val="accent2">
                  <a:lumMod val="75000"/>
                </a:schemeClr>
              </a:buClr>
            </a:pPr>
            <a:endParaRPr lang="en-BE" dirty="0"/>
          </a:p>
          <a:p>
            <a:pPr>
              <a:buClr>
                <a:schemeClr val="accent2">
                  <a:lumMod val="75000"/>
                </a:schemeClr>
              </a:buClr>
            </a:pPr>
            <a:endParaRPr lang="en-BE" dirty="0"/>
          </a:p>
        </p:txBody>
      </p:sp>
    </p:spTree>
    <p:extLst>
      <p:ext uri="{BB962C8B-B14F-4D97-AF65-F5344CB8AC3E}">
        <p14:creationId xmlns:p14="http://schemas.microsoft.com/office/powerpoint/2010/main" val="1525208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3A38B-EAB2-55AF-8D9E-15BB91D33CA9}"/>
              </a:ext>
            </a:extLst>
          </p:cNvPr>
          <p:cNvSpPr>
            <a:spLocks noGrp="1"/>
          </p:cNvSpPr>
          <p:nvPr>
            <p:ph type="title"/>
          </p:nvPr>
        </p:nvSpPr>
        <p:spPr/>
        <p:txBody>
          <a:bodyPr/>
          <a:lstStyle/>
          <a:p>
            <a:r>
              <a:rPr lang="en-BE" dirty="0"/>
              <a:t>Les recherches au sein du CRIS</a:t>
            </a:r>
          </a:p>
        </p:txBody>
      </p:sp>
      <p:pic>
        <p:nvPicPr>
          <p:cNvPr id="5" name="Content Placeholder 4">
            <a:extLst>
              <a:ext uri="{FF2B5EF4-FFF2-40B4-BE49-F238E27FC236}">
                <a16:creationId xmlns:a16="http://schemas.microsoft.com/office/drawing/2014/main" id="{89DC356C-8A85-1C1F-3B22-F4638497F3EA}"/>
              </a:ext>
            </a:extLst>
          </p:cNvPr>
          <p:cNvPicPr>
            <a:picLocks noGrp="1" noChangeAspect="1"/>
          </p:cNvPicPr>
          <p:nvPr>
            <p:ph idx="1"/>
          </p:nvPr>
        </p:nvPicPr>
        <p:blipFill>
          <a:blip r:embed="rId3"/>
          <a:stretch>
            <a:fillRect/>
          </a:stretch>
        </p:blipFill>
        <p:spPr>
          <a:xfrm>
            <a:off x="9738783" y="365125"/>
            <a:ext cx="2095500" cy="825500"/>
          </a:xfrm>
        </p:spPr>
      </p:pic>
      <p:sp>
        <p:nvSpPr>
          <p:cNvPr id="6" name="TextBox 5">
            <a:extLst>
              <a:ext uri="{FF2B5EF4-FFF2-40B4-BE49-F238E27FC236}">
                <a16:creationId xmlns:a16="http://schemas.microsoft.com/office/drawing/2014/main" id="{3D1D8066-CA8A-0808-B291-E2FB44C88998}"/>
              </a:ext>
            </a:extLst>
          </p:cNvPr>
          <p:cNvSpPr txBox="1"/>
          <p:nvPr/>
        </p:nvSpPr>
        <p:spPr>
          <a:xfrm>
            <a:off x="442906" y="2814932"/>
            <a:ext cx="1369286" cy="400110"/>
          </a:xfrm>
          <a:prstGeom prst="rect">
            <a:avLst/>
          </a:prstGeom>
          <a:noFill/>
        </p:spPr>
        <p:txBody>
          <a:bodyPr wrap="none" rtlCol="0">
            <a:spAutoFit/>
          </a:bodyPr>
          <a:lstStyle/>
          <a:p>
            <a:r>
              <a:rPr lang="en-BE" sz="2000" dirty="0"/>
              <a:t>Juridictions</a:t>
            </a:r>
          </a:p>
        </p:txBody>
      </p:sp>
      <p:sp>
        <p:nvSpPr>
          <p:cNvPr id="7" name="TextBox 6">
            <a:extLst>
              <a:ext uri="{FF2B5EF4-FFF2-40B4-BE49-F238E27FC236}">
                <a16:creationId xmlns:a16="http://schemas.microsoft.com/office/drawing/2014/main" id="{B24E9E9D-8FFB-7104-FBEB-A56E7ACB036C}"/>
              </a:ext>
            </a:extLst>
          </p:cNvPr>
          <p:cNvSpPr txBox="1"/>
          <p:nvPr/>
        </p:nvSpPr>
        <p:spPr>
          <a:xfrm>
            <a:off x="1127549" y="1862667"/>
            <a:ext cx="2704587" cy="461665"/>
          </a:xfrm>
          <a:custGeom>
            <a:avLst/>
            <a:gdLst>
              <a:gd name="connsiteX0" fmla="*/ 0 w 2704587"/>
              <a:gd name="connsiteY0" fmla="*/ 0 h 461665"/>
              <a:gd name="connsiteX1" fmla="*/ 595009 w 2704587"/>
              <a:gd name="connsiteY1" fmla="*/ 0 h 461665"/>
              <a:gd name="connsiteX2" fmla="*/ 1054789 w 2704587"/>
              <a:gd name="connsiteY2" fmla="*/ 0 h 461665"/>
              <a:gd name="connsiteX3" fmla="*/ 1568660 w 2704587"/>
              <a:gd name="connsiteY3" fmla="*/ 0 h 461665"/>
              <a:gd name="connsiteX4" fmla="*/ 2055486 w 2704587"/>
              <a:gd name="connsiteY4" fmla="*/ 0 h 461665"/>
              <a:gd name="connsiteX5" fmla="*/ 2704587 w 2704587"/>
              <a:gd name="connsiteY5" fmla="*/ 0 h 461665"/>
              <a:gd name="connsiteX6" fmla="*/ 2704587 w 2704587"/>
              <a:gd name="connsiteY6" fmla="*/ 461665 h 461665"/>
              <a:gd name="connsiteX7" fmla="*/ 2217761 w 2704587"/>
              <a:gd name="connsiteY7" fmla="*/ 461665 h 461665"/>
              <a:gd name="connsiteX8" fmla="*/ 1757982 w 2704587"/>
              <a:gd name="connsiteY8" fmla="*/ 461665 h 461665"/>
              <a:gd name="connsiteX9" fmla="*/ 1190018 w 2704587"/>
              <a:gd name="connsiteY9" fmla="*/ 461665 h 461665"/>
              <a:gd name="connsiteX10" fmla="*/ 649101 w 2704587"/>
              <a:gd name="connsiteY10" fmla="*/ 461665 h 461665"/>
              <a:gd name="connsiteX11" fmla="*/ 0 w 2704587"/>
              <a:gd name="connsiteY11" fmla="*/ 461665 h 461665"/>
              <a:gd name="connsiteX12" fmla="*/ 0 w 2704587"/>
              <a:gd name="connsiteY12" fmla="*/ 0 h 461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704587" h="461665" extrusionOk="0">
                <a:moveTo>
                  <a:pt x="0" y="0"/>
                </a:moveTo>
                <a:cubicBezTo>
                  <a:pt x="291767" y="-11976"/>
                  <a:pt x="383803" y="24909"/>
                  <a:pt x="595009" y="0"/>
                </a:cubicBezTo>
                <a:cubicBezTo>
                  <a:pt x="806215" y="-24909"/>
                  <a:pt x="935374" y="5951"/>
                  <a:pt x="1054789" y="0"/>
                </a:cubicBezTo>
                <a:cubicBezTo>
                  <a:pt x="1174204" y="-5951"/>
                  <a:pt x="1386482" y="21539"/>
                  <a:pt x="1568660" y="0"/>
                </a:cubicBezTo>
                <a:cubicBezTo>
                  <a:pt x="1750838" y="-21539"/>
                  <a:pt x="1860459" y="31730"/>
                  <a:pt x="2055486" y="0"/>
                </a:cubicBezTo>
                <a:cubicBezTo>
                  <a:pt x="2250513" y="-31730"/>
                  <a:pt x="2561564" y="70556"/>
                  <a:pt x="2704587" y="0"/>
                </a:cubicBezTo>
                <a:cubicBezTo>
                  <a:pt x="2723412" y="101543"/>
                  <a:pt x="2650253" y="315903"/>
                  <a:pt x="2704587" y="461665"/>
                </a:cubicBezTo>
                <a:cubicBezTo>
                  <a:pt x="2593005" y="507457"/>
                  <a:pt x="2402578" y="419051"/>
                  <a:pt x="2217761" y="461665"/>
                </a:cubicBezTo>
                <a:cubicBezTo>
                  <a:pt x="2032944" y="504279"/>
                  <a:pt x="1919868" y="459371"/>
                  <a:pt x="1757982" y="461665"/>
                </a:cubicBezTo>
                <a:cubicBezTo>
                  <a:pt x="1596096" y="463959"/>
                  <a:pt x="1464173" y="426066"/>
                  <a:pt x="1190018" y="461665"/>
                </a:cubicBezTo>
                <a:cubicBezTo>
                  <a:pt x="915863" y="497264"/>
                  <a:pt x="828270" y="453580"/>
                  <a:pt x="649101" y="461665"/>
                </a:cubicBezTo>
                <a:cubicBezTo>
                  <a:pt x="469932" y="469750"/>
                  <a:pt x="172068" y="426309"/>
                  <a:pt x="0" y="461665"/>
                </a:cubicBezTo>
                <a:cubicBezTo>
                  <a:pt x="-28901" y="320286"/>
                  <a:pt x="52748" y="226808"/>
                  <a:pt x="0" y="0"/>
                </a:cubicBezTo>
                <a:close/>
              </a:path>
            </a:pathLst>
          </a:custGeom>
          <a:noFill/>
          <a:ln>
            <a:solidFill>
              <a:schemeClr val="accent2">
                <a:lumMod val="75000"/>
              </a:schemeClr>
            </a:solidFill>
          </a:ln>
        </p:spPr>
        <p:txBody>
          <a:bodyPr wrap="none" rtlCol="0">
            <a:spAutoFit/>
          </a:bodyPr>
          <a:lstStyle/>
          <a:p>
            <a:pPr algn="ctr"/>
            <a:r>
              <a:rPr lang="en-BE" sz="2400" dirty="0"/>
              <a:t>Monde de la justice </a:t>
            </a:r>
          </a:p>
        </p:txBody>
      </p:sp>
      <p:sp>
        <p:nvSpPr>
          <p:cNvPr id="8" name="TextBox 7">
            <a:extLst>
              <a:ext uri="{FF2B5EF4-FFF2-40B4-BE49-F238E27FC236}">
                <a16:creationId xmlns:a16="http://schemas.microsoft.com/office/drawing/2014/main" id="{E246E20E-A7D6-A41C-8931-36C822015744}"/>
              </a:ext>
            </a:extLst>
          </p:cNvPr>
          <p:cNvSpPr txBox="1"/>
          <p:nvPr/>
        </p:nvSpPr>
        <p:spPr>
          <a:xfrm>
            <a:off x="7563078" y="1862667"/>
            <a:ext cx="2217145" cy="461665"/>
          </a:xfrm>
          <a:custGeom>
            <a:avLst/>
            <a:gdLst>
              <a:gd name="connsiteX0" fmla="*/ 0 w 2217145"/>
              <a:gd name="connsiteY0" fmla="*/ 0 h 461665"/>
              <a:gd name="connsiteX1" fmla="*/ 598629 w 2217145"/>
              <a:gd name="connsiteY1" fmla="*/ 0 h 461665"/>
              <a:gd name="connsiteX2" fmla="*/ 1086401 w 2217145"/>
              <a:gd name="connsiteY2" fmla="*/ 0 h 461665"/>
              <a:gd name="connsiteX3" fmla="*/ 1618516 w 2217145"/>
              <a:gd name="connsiteY3" fmla="*/ 0 h 461665"/>
              <a:gd name="connsiteX4" fmla="*/ 2217145 w 2217145"/>
              <a:gd name="connsiteY4" fmla="*/ 0 h 461665"/>
              <a:gd name="connsiteX5" fmla="*/ 2217145 w 2217145"/>
              <a:gd name="connsiteY5" fmla="*/ 461665 h 461665"/>
              <a:gd name="connsiteX6" fmla="*/ 1618516 w 2217145"/>
              <a:gd name="connsiteY6" fmla="*/ 461665 h 461665"/>
              <a:gd name="connsiteX7" fmla="*/ 1086401 w 2217145"/>
              <a:gd name="connsiteY7" fmla="*/ 461665 h 461665"/>
              <a:gd name="connsiteX8" fmla="*/ 598629 w 2217145"/>
              <a:gd name="connsiteY8" fmla="*/ 461665 h 461665"/>
              <a:gd name="connsiteX9" fmla="*/ 0 w 2217145"/>
              <a:gd name="connsiteY9" fmla="*/ 461665 h 461665"/>
              <a:gd name="connsiteX10" fmla="*/ 0 w 2217145"/>
              <a:gd name="connsiteY10" fmla="*/ 0 h 461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17145" h="461665" extrusionOk="0">
                <a:moveTo>
                  <a:pt x="0" y="0"/>
                </a:moveTo>
                <a:cubicBezTo>
                  <a:pt x="263780" y="-52608"/>
                  <a:pt x="300067" y="40429"/>
                  <a:pt x="598629" y="0"/>
                </a:cubicBezTo>
                <a:cubicBezTo>
                  <a:pt x="897191" y="-40429"/>
                  <a:pt x="842911" y="46822"/>
                  <a:pt x="1086401" y="0"/>
                </a:cubicBezTo>
                <a:cubicBezTo>
                  <a:pt x="1329891" y="-46822"/>
                  <a:pt x="1386385" y="38787"/>
                  <a:pt x="1618516" y="0"/>
                </a:cubicBezTo>
                <a:cubicBezTo>
                  <a:pt x="1850648" y="-38787"/>
                  <a:pt x="1945620" y="70772"/>
                  <a:pt x="2217145" y="0"/>
                </a:cubicBezTo>
                <a:cubicBezTo>
                  <a:pt x="2243711" y="172995"/>
                  <a:pt x="2197765" y="252349"/>
                  <a:pt x="2217145" y="461665"/>
                </a:cubicBezTo>
                <a:cubicBezTo>
                  <a:pt x="2031571" y="495355"/>
                  <a:pt x="1812188" y="403110"/>
                  <a:pt x="1618516" y="461665"/>
                </a:cubicBezTo>
                <a:cubicBezTo>
                  <a:pt x="1424844" y="520220"/>
                  <a:pt x="1288846" y="447740"/>
                  <a:pt x="1086401" y="461665"/>
                </a:cubicBezTo>
                <a:cubicBezTo>
                  <a:pt x="883956" y="475590"/>
                  <a:pt x="799338" y="447275"/>
                  <a:pt x="598629" y="461665"/>
                </a:cubicBezTo>
                <a:cubicBezTo>
                  <a:pt x="397920" y="476055"/>
                  <a:pt x="212585" y="452793"/>
                  <a:pt x="0" y="461665"/>
                </a:cubicBezTo>
                <a:cubicBezTo>
                  <a:pt x="-25361" y="249815"/>
                  <a:pt x="23742" y="200207"/>
                  <a:pt x="0" y="0"/>
                </a:cubicBezTo>
                <a:close/>
              </a:path>
            </a:pathLst>
          </a:custGeom>
          <a:noFill/>
          <a:ln>
            <a:solidFill>
              <a:schemeClr val="accent2">
                <a:lumMod val="75000"/>
              </a:schemeClr>
            </a:solidFill>
          </a:ln>
        </p:spPr>
        <p:txBody>
          <a:bodyPr wrap="none" rtlCol="0">
            <a:spAutoFit/>
          </a:bodyPr>
          <a:lstStyle/>
          <a:p>
            <a:pPr algn="ctr"/>
            <a:r>
              <a:rPr lang="en-BE" sz="2400" dirty="0"/>
              <a:t>Monde du droit </a:t>
            </a:r>
          </a:p>
        </p:txBody>
      </p:sp>
      <p:sp>
        <p:nvSpPr>
          <p:cNvPr id="9" name="TextBox 8">
            <a:extLst>
              <a:ext uri="{FF2B5EF4-FFF2-40B4-BE49-F238E27FC236}">
                <a16:creationId xmlns:a16="http://schemas.microsoft.com/office/drawing/2014/main" id="{4D7E57F2-3556-7B3D-17F1-EE47FEB38615}"/>
              </a:ext>
            </a:extLst>
          </p:cNvPr>
          <p:cNvSpPr txBox="1"/>
          <p:nvPr/>
        </p:nvSpPr>
        <p:spPr>
          <a:xfrm>
            <a:off x="7045825" y="2814932"/>
            <a:ext cx="1332929" cy="400110"/>
          </a:xfrm>
          <a:prstGeom prst="rect">
            <a:avLst/>
          </a:prstGeom>
          <a:noFill/>
        </p:spPr>
        <p:txBody>
          <a:bodyPr wrap="none" rtlCol="0">
            <a:spAutoFit/>
          </a:bodyPr>
          <a:lstStyle/>
          <a:p>
            <a:r>
              <a:rPr lang="en-BE" sz="2000" dirty="0"/>
              <a:t>Legaltechs </a:t>
            </a:r>
          </a:p>
        </p:txBody>
      </p:sp>
      <p:sp>
        <p:nvSpPr>
          <p:cNvPr id="10" name="TextBox 9">
            <a:extLst>
              <a:ext uri="{FF2B5EF4-FFF2-40B4-BE49-F238E27FC236}">
                <a16:creationId xmlns:a16="http://schemas.microsoft.com/office/drawing/2014/main" id="{E21CF666-0A30-78D0-D0E1-AA12825C48AF}"/>
              </a:ext>
            </a:extLst>
          </p:cNvPr>
          <p:cNvSpPr txBox="1"/>
          <p:nvPr/>
        </p:nvSpPr>
        <p:spPr>
          <a:xfrm>
            <a:off x="8614886" y="3883203"/>
            <a:ext cx="1123897" cy="400110"/>
          </a:xfrm>
          <a:prstGeom prst="rect">
            <a:avLst/>
          </a:prstGeom>
          <a:noFill/>
        </p:spPr>
        <p:txBody>
          <a:bodyPr wrap="none" rtlCol="0">
            <a:spAutoFit/>
          </a:bodyPr>
          <a:lstStyle/>
          <a:p>
            <a:r>
              <a:rPr lang="en-BE" sz="2000" dirty="0"/>
              <a:t>Notaires </a:t>
            </a:r>
          </a:p>
        </p:txBody>
      </p:sp>
      <p:sp>
        <p:nvSpPr>
          <p:cNvPr id="11" name="TextBox 10">
            <a:extLst>
              <a:ext uri="{FF2B5EF4-FFF2-40B4-BE49-F238E27FC236}">
                <a16:creationId xmlns:a16="http://schemas.microsoft.com/office/drawing/2014/main" id="{0ACB3D78-DACE-B68F-0011-AA8F71D21D7C}"/>
              </a:ext>
            </a:extLst>
          </p:cNvPr>
          <p:cNvSpPr txBox="1"/>
          <p:nvPr/>
        </p:nvSpPr>
        <p:spPr>
          <a:xfrm>
            <a:off x="6867236" y="4418685"/>
            <a:ext cx="2185535" cy="400110"/>
          </a:xfrm>
          <a:prstGeom prst="rect">
            <a:avLst/>
          </a:prstGeom>
          <a:noFill/>
        </p:spPr>
        <p:txBody>
          <a:bodyPr wrap="none" rtlCol="0">
            <a:spAutoFit/>
          </a:bodyPr>
          <a:lstStyle/>
          <a:p>
            <a:r>
              <a:rPr lang="en-GB" sz="2000" dirty="0" err="1"/>
              <a:t>É</a:t>
            </a:r>
            <a:r>
              <a:rPr lang="en-BE" sz="2000" dirty="0"/>
              <a:t>diteurs juridiques </a:t>
            </a:r>
          </a:p>
        </p:txBody>
      </p:sp>
      <p:sp>
        <p:nvSpPr>
          <p:cNvPr id="12" name="TextBox 11">
            <a:extLst>
              <a:ext uri="{FF2B5EF4-FFF2-40B4-BE49-F238E27FC236}">
                <a16:creationId xmlns:a16="http://schemas.microsoft.com/office/drawing/2014/main" id="{5BF55229-01AA-1713-4D73-A7D845F12A1B}"/>
              </a:ext>
            </a:extLst>
          </p:cNvPr>
          <p:cNvSpPr txBox="1"/>
          <p:nvPr/>
        </p:nvSpPr>
        <p:spPr>
          <a:xfrm>
            <a:off x="10784380" y="3462539"/>
            <a:ext cx="1049903" cy="400110"/>
          </a:xfrm>
          <a:prstGeom prst="rect">
            <a:avLst/>
          </a:prstGeom>
          <a:noFill/>
        </p:spPr>
        <p:txBody>
          <a:bodyPr wrap="none" rtlCol="0">
            <a:spAutoFit/>
          </a:bodyPr>
          <a:lstStyle/>
          <a:p>
            <a:r>
              <a:rPr lang="en-BE" sz="2000" dirty="0"/>
              <a:t>Avocats </a:t>
            </a:r>
          </a:p>
        </p:txBody>
      </p:sp>
      <p:cxnSp>
        <p:nvCxnSpPr>
          <p:cNvPr id="14" name="Straight Connector 13">
            <a:extLst>
              <a:ext uri="{FF2B5EF4-FFF2-40B4-BE49-F238E27FC236}">
                <a16:creationId xmlns:a16="http://schemas.microsoft.com/office/drawing/2014/main" id="{7D819526-E46A-6A90-1EB7-7488352D0E30}"/>
              </a:ext>
            </a:extLst>
          </p:cNvPr>
          <p:cNvCxnSpPr>
            <a:cxnSpLocks/>
            <a:stCxn id="2" idx="2"/>
            <a:endCxn id="16" idx="0"/>
          </p:cNvCxnSpPr>
          <p:nvPr/>
        </p:nvCxnSpPr>
        <p:spPr>
          <a:xfrm>
            <a:off x="6096000" y="1690688"/>
            <a:ext cx="0" cy="3996323"/>
          </a:xfrm>
          <a:prstGeom prst="line">
            <a:avLst/>
          </a:prstGeom>
          <a:ln w="28575">
            <a:solidFill>
              <a:schemeClr val="accent2">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3172407B-EED2-FD4C-7511-84966DA9FE99}"/>
              </a:ext>
            </a:extLst>
          </p:cNvPr>
          <p:cNvSpPr txBox="1"/>
          <p:nvPr/>
        </p:nvSpPr>
        <p:spPr>
          <a:xfrm>
            <a:off x="4044989" y="2814932"/>
            <a:ext cx="792205" cy="400110"/>
          </a:xfrm>
          <a:prstGeom prst="rect">
            <a:avLst/>
          </a:prstGeom>
          <a:noFill/>
        </p:spPr>
        <p:txBody>
          <a:bodyPr wrap="none" rtlCol="0">
            <a:spAutoFit/>
          </a:bodyPr>
          <a:lstStyle/>
          <a:p>
            <a:r>
              <a:rPr lang="en-BE" sz="2000" dirty="0"/>
              <a:t>Outils</a:t>
            </a:r>
          </a:p>
        </p:txBody>
      </p:sp>
      <p:sp>
        <p:nvSpPr>
          <p:cNvPr id="16" name="TextBox 15">
            <a:extLst>
              <a:ext uri="{FF2B5EF4-FFF2-40B4-BE49-F238E27FC236}">
                <a16:creationId xmlns:a16="http://schemas.microsoft.com/office/drawing/2014/main" id="{CF6488E1-59BF-B43C-7063-6A9463B543BC}"/>
              </a:ext>
            </a:extLst>
          </p:cNvPr>
          <p:cNvSpPr txBox="1"/>
          <p:nvPr/>
        </p:nvSpPr>
        <p:spPr>
          <a:xfrm>
            <a:off x="509060" y="5687011"/>
            <a:ext cx="11173880" cy="707886"/>
          </a:xfrm>
          <a:prstGeom prst="rect">
            <a:avLst/>
          </a:prstGeom>
          <a:noFill/>
        </p:spPr>
        <p:txBody>
          <a:bodyPr wrap="square" rtlCol="0">
            <a:spAutoFit/>
          </a:bodyPr>
          <a:lstStyle/>
          <a:p>
            <a:pPr algn="ctr"/>
            <a:r>
              <a:rPr lang="en-BE" sz="2000" dirty="0">
                <a:effectLst/>
                <a:ea typeface="Calibri" panose="020F0502020204030204" pitchFamily="34" charset="0"/>
                <a:cs typeface="Times New Roman" panose="02020603050405020304" pitchFamily="18" charset="0"/>
              </a:rPr>
              <a:t>Ils soulignent l’importance des </a:t>
            </a:r>
            <a:r>
              <a:rPr lang="fr-FR" sz="2000" dirty="0">
                <a:effectLst/>
                <a:ea typeface="Calibri" panose="020F0502020204030204" pitchFamily="34" charset="0"/>
                <a:cs typeface="Times New Roman" panose="02020603050405020304" pitchFamily="18" charset="0"/>
              </a:rPr>
              <a:t>interactions </a:t>
            </a:r>
            <a:r>
              <a:rPr lang="en-BE" sz="2000" dirty="0">
                <a:effectLst/>
                <a:ea typeface="Calibri" panose="020F0502020204030204" pitchFamily="34" charset="0"/>
                <a:cs typeface="Times New Roman" panose="02020603050405020304" pitchFamily="18" charset="0"/>
              </a:rPr>
              <a:t>entre professionnels du droit et ceux du monde informatique, sans occulter les difficultés inhérentes à ces interactions</a:t>
            </a:r>
            <a:r>
              <a:rPr lang="en-BE" sz="2000" dirty="0">
                <a:effectLst/>
              </a:rPr>
              <a:t> </a:t>
            </a:r>
            <a:endParaRPr lang="en-BE" sz="2000" dirty="0"/>
          </a:p>
        </p:txBody>
      </p:sp>
      <mc:AlternateContent xmlns:mc="http://schemas.openxmlformats.org/markup-compatibility/2006" xmlns:psez="http://schemas.microsoft.com/office/powerpoint/2016/sectionzoom">
        <mc:Choice Requires="psez">
          <p:graphicFrame>
            <p:nvGraphicFramePr>
              <p:cNvPr id="4" name="Section Zoom 3">
                <a:extLst>
                  <a:ext uri="{FF2B5EF4-FFF2-40B4-BE49-F238E27FC236}">
                    <a16:creationId xmlns:a16="http://schemas.microsoft.com/office/drawing/2014/main" id="{D71034BF-8E02-8352-4B21-416FC97D9FA0}"/>
                  </a:ext>
                </a:extLst>
              </p:cNvPr>
              <p:cNvGraphicFramePr>
                <a:graphicFrameLocks noChangeAspect="1"/>
              </p:cNvGraphicFramePr>
              <p:nvPr>
                <p:extLst>
                  <p:ext uri="{D42A27DB-BD31-4B8C-83A1-F6EECF244321}">
                    <p14:modId xmlns:p14="http://schemas.microsoft.com/office/powerpoint/2010/main" val="393401886"/>
                  </p:ext>
                </p:extLst>
              </p:nvPr>
            </p:nvGraphicFramePr>
            <p:xfrm>
              <a:off x="8775031" y="1978954"/>
              <a:ext cx="337901" cy="190070"/>
            </p:xfrm>
            <a:graphic>
              <a:graphicData uri="http://schemas.microsoft.com/office/powerpoint/2016/sectionzoom">
                <psez:sectionZm>
                  <psez:sectionZmObj sectionId="{567AF8F3-57F8-074C-8EAC-7B066E264C3E}">
                    <psez:zmPr id="{24913899-7E83-BE44-8B11-DD21ECB89FD6}" transitionDur="1000">
                      <p166:blipFill xmlns:p166="http://schemas.microsoft.com/office/powerpoint/2016/6/main">
                        <a:blip r:embed="rId4"/>
                        <a:stretch>
                          <a:fillRect/>
                        </a:stretch>
                      </p166:blipFill>
                      <p166:spPr xmlns:p166="http://schemas.microsoft.com/office/powerpoint/2016/6/main">
                        <a:xfrm>
                          <a:off x="0" y="0"/>
                          <a:ext cx="337901" cy="190070"/>
                        </a:xfrm>
                        <a:prstGeom prst="ellipse">
                          <a:avLst/>
                        </a:prstGeom>
                        <a:ln>
                          <a:noFill/>
                        </a:ln>
                        <a:effectLst>
                          <a:softEdge rad="112500"/>
                        </a:effectLst>
                      </p166:spPr>
                    </psez:zmPr>
                  </psez:sectionZmObj>
                </psez:sectionZm>
              </a:graphicData>
            </a:graphic>
          </p:graphicFrame>
        </mc:Choice>
        <mc:Fallback xmlns="">
          <p:pic>
            <p:nvPicPr>
              <p:cNvPr id="4" name="Section Zoom 3">
                <a:hlinkClick r:id="rId5" action="ppaction://hlinksldjump"/>
                <a:extLst>
                  <a:ext uri="{FF2B5EF4-FFF2-40B4-BE49-F238E27FC236}">
                    <a16:creationId xmlns:a16="http://schemas.microsoft.com/office/drawing/2014/main" id="{D71034BF-8E02-8352-4B21-416FC97D9FA0}"/>
                  </a:ext>
                </a:extLst>
              </p:cNvPr>
              <p:cNvPicPr>
                <a:picLocks noGrp="1" noRot="1" noChangeAspect="1" noMove="1" noResize="1" noEditPoints="1" noAdjustHandles="1" noChangeArrowheads="1" noChangeShapeType="1"/>
              </p:cNvPicPr>
              <p:nvPr/>
            </p:nvPicPr>
            <p:blipFill>
              <a:blip r:embed="rId6"/>
              <a:stretch>
                <a:fillRect/>
              </a:stretch>
            </p:blipFill>
            <p:spPr>
              <a:xfrm>
                <a:off x="8775031" y="1978954"/>
                <a:ext cx="337901" cy="190070"/>
              </a:xfrm>
              <a:prstGeom prst="ellipse">
                <a:avLst/>
              </a:prstGeom>
              <a:ln>
                <a:noFill/>
              </a:ln>
              <a:effectLst>
                <a:softEdge rad="112500"/>
              </a:effectLst>
            </p:spPr>
          </p:pic>
        </mc:Fallback>
      </mc:AlternateContent>
    </p:spTree>
    <p:extLst>
      <p:ext uri="{BB962C8B-B14F-4D97-AF65-F5344CB8AC3E}">
        <p14:creationId xmlns:p14="http://schemas.microsoft.com/office/powerpoint/2010/main" val="2746302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5194D-7A42-E124-A974-75752F50E2FE}"/>
              </a:ext>
            </a:extLst>
          </p:cNvPr>
          <p:cNvSpPr>
            <a:spLocks noGrp="1"/>
          </p:cNvSpPr>
          <p:nvPr>
            <p:ph type="title"/>
          </p:nvPr>
        </p:nvSpPr>
        <p:spPr/>
        <p:txBody>
          <a:bodyPr/>
          <a:lstStyle/>
          <a:p>
            <a:r>
              <a:rPr lang="en-BE" dirty="0"/>
              <a:t>Agenda du jour </a:t>
            </a:r>
          </a:p>
        </p:txBody>
      </p:sp>
      <p:sp>
        <p:nvSpPr>
          <p:cNvPr id="3" name="Content Placeholder 2">
            <a:extLst>
              <a:ext uri="{FF2B5EF4-FFF2-40B4-BE49-F238E27FC236}">
                <a16:creationId xmlns:a16="http://schemas.microsoft.com/office/drawing/2014/main" id="{B3F10B3D-F2D2-0DAF-3584-7B7D1A8C7F17}"/>
              </a:ext>
            </a:extLst>
          </p:cNvPr>
          <p:cNvSpPr>
            <a:spLocks noGrp="1"/>
          </p:cNvSpPr>
          <p:nvPr>
            <p:ph idx="1"/>
          </p:nvPr>
        </p:nvSpPr>
        <p:spPr/>
        <p:txBody>
          <a:bodyPr/>
          <a:lstStyle/>
          <a:p>
            <a:pPr>
              <a:buClr>
                <a:schemeClr val="accent2">
                  <a:lumMod val="75000"/>
                </a:schemeClr>
              </a:buClr>
            </a:pPr>
            <a:r>
              <a:rPr lang="en-GB" dirty="0">
                <a:solidFill>
                  <a:schemeClr val="accent2">
                    <a:lumMod val="60000"/>
                    <a:lumOff val="40000"/>
                  </a:schemeClr>
                </a:solidFill>
              </a:rPr>
              <a:t>N</a:t>
            </a:r>
            <a:r>
              <a:rPr lang="en-BE" dirty="0">
                <a:solidFill>
                  <a:schemeClr val="accent2">
                    <a:lumMod val="60000"/>
                    <a:lumOff val="40000"/>
                  </a:schemeClr>
                </a:solidFill>
              </a:rPr>
              <a:t>umérisation et impacts </a:t>
            </a:r>
          </a:p>
          <a:p>
            <a:pPr marL="0" indent="0">
              <a:buClr>
                <a:schemeClr val="accent2">
                  <a:lumMod val="75000"/>
                </a:schemeClr>
              </a:buClr>
              <a:buNone/>
            </a:pPr>
            <a:endParaRPr lang="en-BE" dirty="0">
              <a:solidFill>
                <a:schemeClr val="accent2">
                  <a:lumMod val="60000"/>
                  <a:lumOff val="40000"/>
                </a:schemeClr>
              </a:solidFill>
            </a:endParaRPr>
          </a:p>
          <a:p>
            <a:pPr>
              <a:buClr>
                <a:schemeClr val="accent2">
                  <a:lumMod val="75000"/>
                </a:schemeClr>
              </a:buClr>
            </a:pPr>
            <a:r>
              <a:rPr lang="en-BE" dirty="0">
                <a:solidFill>
                  <a:schemeClr val="accent2">
                    <a:lumMod val="60000"/>
                    <a:lumOff val="40000"/>
                  </a:schemeClr>
                </a:solidFill>
              </a:rPr>
              <a:t>Les recherches au centre de Recherche et d’Interventions Sociologiques </a:t>
            </a:r>
          </a:p>
          <a:p>
            <a:pPr marL="0" indent="0">
              <a:buClr>
                <a:schemeClr val="accent2">
                  <a:lumMod val="75000"/>
                </a:schemeClr>
              </a:buClr>
              <a:buNone/>
            </a:pPr>
            <a:endParaRPr lang="en-BE" dirty="0"/>
          </a:p>
          <a:p>
            <a:pPr>
              <a:buClr>
                <a:schemeClr val="accent2">
                  <a:lumMod val="75000"/>
                </a:schemeClr>
              </a:buClr>
            </a:pPr>
            <a:r>
              <a:rPr lang="en-BE" dirty="0">
                <a:solidFill>
                  <a:schemeClr val="accent2">
                    <a:lumMod val="75000"/>
                  </a:schemeClr>
                </a:solidFill>
              </a:rPr>
              <a:t>2 cas concrets </a:t>
            </a:r>
          </a:p>
          <a:p>
            <a:pPr marL="0" indent="0">
              <a:buClr>
                <a:schemeClr val="accent2">
                  <a:lumMod val="75000"/>
                </a:schemeClr>
              </a:buClr>
              <a:buNone/>
            </a:pPr>
            <a:endParaRPr lang="en-BE" dirty="0"/>
          </a:p>
          <a:p>
            <a:pPr>
              <a:buClr>
                <a:schemeClr val="accent2">
                  <a:lumMod val="75000"/>
                </a:schemeClr>
              </a:buClr>
            </a:pPr>
            <a:r>
              <a:rPr lang="en-BE" dirty="0">
                <a:solidFill>
                  <a:schemeClr val="accent2">
                    <a:lumMod val="60000"/>
                    <a:lumOff val="40000"/>
                  </a:schemeClr>
                </a:solidFill>
              </a:rPr>
              <a:t>Conclusion</a:t>
            </a:r>
            <a:r>
              <a:rPr lang="en-BE" dirty="0"/>
              <a:t>  </a:t>
            </a:r>
          </a:p>
          <a:p>
            <a:pPr>
              <a:buClr>
                <a:schemeClr val="accent2">
                  <a:lumMod val="75000"/>
                </a:schemeClr>
              </a:buClr>
            </a:pPr>
            <a:endParaRPr lang="en-BE" dirty="0"/>
          </a:p>
          <a:p>
            <a:pPr>
              <a:buClr>
                <a:schemeClr val="accent2">
                  <a:lumMod val="75000"/>
                </a:schemeClr>
              </a:buClr>
            </a:pPr>
            <a:endParaRPr lang="en-BE" dirty="0"/>
          </a:p>
        </p:txBody>
      </p:sp>
    </p:spTree>
    <p:extLst>
      <p:ext uri="{BB962C8B-B14F-4D97-AF65-F5344CB8AC3E}">
        <p14:creationId xmlns:p14="http://schemas.microsoft.com/office/powerpoint/2010/main" val="22370786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1A272-C3BC-35ED-6FD8-9F5C53326DE2}"/>
              </a:ext>
            </a:extLst>
          </p:cNvPr>
          <p:cNvSpPr>
            <a:spLocks noGrp="1"/>
          </p:cNvSpPr>
          <p:nvPr>
            <p:ph type="title"/>
          </p:nvPr>
        </p:nvSpPr>
        <p:spPr/>
        <p:txBody>
          <a:bodyPr/>
          <a:lstStyle/>
          <a:p>
            <a:r>
              <a:rPr lang="en-BE" dirty="0"/>
              <a:t>2 cas concrets </a:t>
            </a:r>
          </a:p>
        </p:txBody>
      </p:sp>
      <p:sp>
        <p:nvSpPr>
          <p:cNvPr id="3" name="Content Placeholder 2">
            <a:extLst>
              <a:ext uri="{FF2B5EF4-FFF2-40B4-BE49-F238E27FC236}">
                <a16:creationId xmlns:a16="http://schemas.microsoft.com/office/drawing/2014/main" id="{B3E42034-D4D5-420C-05B1-3239C2473033}"/>
              </a:ext>
            </a:extLst>
          </p:cNvPr>
          <p:cNvSpPr>
            <a:spLocks noGrp="1"/>
          </p:cNvSpPr>
          <p:nvPr>
            <p:ph idx="1"/>
          </p:nvPr>
        </p:nvSpPr>
        <p:spPr>
          <a:xfrm>
            <a:off x="838200" y="1825625"/>
            <a:ext cx="10515600" cy="663575"/>
          </a:xfrm>
        </p:spPr>
        <p:txBody>
          <a:bodyPr/>
          <a:lstStyle/>
          <a:p>
            <a:pPr marL="0" indent="0" algn="just">
              <a:buNone/>
            </a:pPr>
            <a:r>
              <a:rPr lang="en-BE" sz="2000" dirty="0">
                <a:effectLst/>
                <a:ea typeface="Times New Roman" panose="02020603050405020304" pitchFamily="18" charset="0"/>
              </a:rPr>
              <a:t>En Belgique, ce processus de « digitalisation »  de la Justice </a:t>
            </a:r>
            <a:r>
              <a:rPr lang="fr-FR" sz="2000" dirty="0">
                <a:effectLst/>
                <a:ea typeface="Times New Roman" panose="02020603050405020304" pitchFamily="18" charset="0"/>
              </a:rPr>
              <a:t>repose sur des interactions </a:t>
            </a:r>
            <a:r>
              <a:rPr lang="en-BE" sz="2000" dirty="0">
                <a:effectLst/>
                <a:ea typeface="Times New Roman" panose="02020603050405020304" pitchFamily="18" charset="0"/>
              </a:rPr>
              <a:t>entre l’administration, les pouvoirs publics, et les professionnels du droit </a:t>
            </a:r>
            <a:r>
              <a:rPr lang="en-BE" sz="2000" dirty="0">
                <a:effectLst/>
                <a:ea typeface="Times New Roman" panose="02020603050405020304" pitchFamily="18" charset="0"/>
                <a:sym typeface="Wingdings" pitchFamily="2" charset="2"/>
              </a:rPr>
              <a:t> coopération importantes </a:t>
            </a:r>
            <a:endParaRPr lang="en-BE" sz="2000" dirty="0">
              <a:effectLst/>
              <a:ea typeface="Times New Roman" panose="02020603050405020304" pitchFamily="18" charset="0"/>
            </a:endParaRPr>
          </a:p>
          <a:p>
            <a:pPr marL="0" indent="0" algn="just">
              <a:buNone/>
            </a:pPr>
            <a:endParaRPr lang="en-BE" dirty="0"/>
          </a:p>
        </p:txBody>
      </p:sp>
      <p:sp>
        <p:nvSpPr>
          <p:cNvPr id="6" name="Oval 5">
            <a:extLst>
              <a:ext uri="{FF2B5EF4-FFF2-40B4-BE49-F238E27FC236}">
                <a16:creationId xmlns:a16="http://schemas.microsoft.com/office/drawing/2014/main" id="{FDDB0A1B-9015-7932-351C-64D9D6D1FA7F}"/>
              </a:ext>
            </a:extLst>
          </p:cNvPr>
          <p:cNvSpPr/>
          <p:nvPr/>
        </p:nvSpPr>
        <p:spPr>
          <a:xfrm>
            <a:off x="2120899" y="2878137"/>
            <a:ext cx="2755901" cy="2235730"/>
          </a:xfrm>
          <a:prstGeom prst="ellipse">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BE" sz="2400" dirty="0"/>
              <a:t>Notaires</a:t>
            </a:r>
          </a:p>
        </p:txBody>
      </p:sp>
      <p:sp>
        <p:nvSpPr>
          <p:cNvPr id="9" name="Oval 8">
            <a:extLst>
              <a:ext uri="{FF2B5EF4-FFF2-40B4-BE49-F238E27FC236}">
                <a16:creationId xmlns:a16="http://schemas.microsoft.com/office/drawing/2014/main" id="{A77C8563-2050-C032-9E5A-522507C81302}"/>
              </a:ext>
            </a:extLst>
          </p:cNvPr>
          <p:cNvSpPr/>
          <p:nvPr/>
        </p:nvSpPr>
        <p:spPr>
          <a:xfrm>
            <a:off x="7315200" y="2878137"/>
            <a:ext cx="2755901" cy="2235730"/>
          </a:xfrm>
          <a:prstGeom prst="ellipse">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BE" sz="2400" dirty="0"/>
              <a:t>Avocats</a:t>
            </a:r>
          </a:p>
        </p:txBody>
      </p:sp>
      <mc:AlternateContent xmlns:mc="http://schemas.openxmlformats.org/markup-compatibility/2006" xmlns:psez="http://schemas.microsoft.com/office/powerpoint/2016/sectionzoom">
        <mc:Choice Requires="psez">
          <p:graphicFrame>
            <p:nvGraphicFramePr>
              <p:cNvPr id="5" name="Section Zoom 4">
                <a:extLst>
                  <a:ext uri="{FF2B5EF4-FFF2-40B4-BE49-F238E27FC236}">
                    <a16:creationId xmlns:a16="http://schemas.microsoft.com/office/drawing/2014/main" id="{7498A344-C233-73E7-B99C-CB8637E976D6}"/>
                  </a:ext>
                </a:extLst>
              </p:cNvPr>
              <p:cNvGraphicFramePr>
                <a:graphicFrameLocks noChangeAspect="1"/>
              </p:cNvGraphicFramePr>
              <p:nvPr>
                <p:extLst>
                  <p:ext uri="{D42A27DB-BD31-4B8C-83A1-F6EECF244321}">
                    <p14:modId xmlns:p14="http://schemas.microsoft.com/office/powerpoint/2010/main" val="584657165"/>
                  </p:ext>
                </p:extLst>
              </p:nvPr>
            </p:nvGraphicFramePr>
            <p:xfrm>
              <a:off x="3178007" y="3996002"/>
              <a:ext cx="320842" cy="180473"/>
            </p:xfrm>
            <a:graphic>
              <a:graphicData uri="http://schemas.microsoft.com/office/powerpoint/2016/sectionzoom">
                <psez:sectionZm>
                  <psez:sectionZmObj sectionId="{A1935588-DF57-E64C-B2FB-129807216FDD}">
                    <psez:zmPr id="{AD756C12-A31A-B947-A264-DFFF3E33F616}" transitionDur="1000">
                      <p166:blipFill xmlns:p166="http://schemas.microsoft.com/office/powerpoint/2016/6/main">
                        <a:blip r:embed="rId3"/>
                        <a:stretch>
                          <a:fillRect/>
                        </a:stretch>
                      </p166:blipFill>
                      <p166:spPr xmlns:p166="http://schemas.microsoft.com/office/powerpoint/2016/6/main">
                        <a:xfrm>
                          <a:off x="0" y="0"/>
                          <a:ext cx="320842" cy="180473"/>
                        </a:xfrm>
                        <a:prstGeom prst="ellipse">
                          <a:avLst/>
                        </a:prstGeom>
                        <a:ln>
                          <a:noFill/>
                        </a:ln>
                        <a:effectLst>
                          <a:softEdge rad="112500"/>
                        </a:effectLst>
                      </p166:spPr>
                    </psez:zmPr>
                  </psez:sectionZmObj>
                </psez:sectionZm>
              </a:graphicData>
            </a:graphic>
          </p:graphicFrame>
        </mc:Choice>
        <mc:Fallback xmlns="">
          <p:pic>
            <p:nvPicPr>
              <p:cNvPr id="5" name="Section Zoom 4">
                <a:hlinkClick r:id="rId4" action="ppaction://hlinksldjump"/>
                <a:extLst>
                  <a:ext uri="{FF2B5EF4-FFF2-40B4-BE49-F238E27FC236}">
                    <a16:creationId xmlns:a16="http://schemas.microsoft.com/office/drawing/2014/main" id="{7498A344-C233-73E7-B99C-CB8637E976D6}"/>
                  </a:ext>
                </a:extLst>
              </p:cNvPr>
              <p:cNvPicPr>
                <a:picLocks noGrp="1" noRot="1" noChangeAspect="1" noMove="1" noResize="1" noEditPoints="1" noAdjustHandles="1" noChangeArrowheads="1" noChangeShapeType="1"/>
              </p:cNvPicPr>
              <p:nvPr/>
            </p:nvPicPr>
            <p:blipFill>
              <a:blip r:embed="rId5"/>
              <a:stretch>
                <a:fillRect/>
              </a:stretch>
            </p:blipFill>
            <p:spPr>
              <a:xfrm>
                <a:off x="3178007" y="3996002"/>
                <a:ext cx="320842" cy="180473"/>
              </a:xfrm>
              <a:prstGeom prst="ellipse">
                <a:avLst/>
              </a:prstGeom>
              <a:ln>
                <a:noFill/>
              </a:ln>
              <a:effectLst>
                <a:softEdge rad="112500"/>
              </a:effectLst>
            </p:spPr>
          </p:pic>
        </mc:Fallback>
      </mc:AlternateContent>
    </p:spTree>
    <p:extLst>
      <p:ext uri="{BB962C8B-B14F-4D97-AF65-F5344CB8AC3E}">
        <p14:creationId xmlns:p14="http://schemas.microsoft.com/office/powerpoint/2010/main" val="3462408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DF634-C23D-0DD8-A856-232D44F036CA}"/>
              </a:ext>
            </a:extLst>
          </p:cNvPr>
          <p:cNvSpPr>
            <a:spLocks noGrp="1"/>
          </p:cNvSpPr>
          <p:nvPr>
            <p:ph type="title"/>
          </p:nvPr>
        </p:nvSpPr>
        <p:spPr/>
        <p:txBody>
          <a:bodyPr/>
          <a:lstStyle/>
          <a:p>
            <a:r>
              <a:rPr lang="en-BE" dirty="0"/>
              <a:t>Focus sur les notaires* </a:t>
            </a:r>
          </a:p>
        </p:txBody>
      </p:sp>
      <p:sp>
        <p:nvSpPr>
          <p:cNvPr id="6" name="Oval 5">
            <a:extLst>
              <a:ext uri="{FF2B5EF4-FFF2-40B4-BE49-F238E27FC236}">
                <a16:creationId xmlns:a16="http://schemas.microsoft.com/office/drawing/2014/main" id="{191659EB-936C-60DA-2193-3B6D484F65B9}"/>
              </a:ext>
            </a:extLst>
          </p:cNvPr>
          <p:cNvSpPr/>
          <p:nvPr/>
        </p:nvSpPr>
        <p:spPr>
          <a:xfrm>
            <a:off x="10181167" y="365124"/>
            <a:ext cx="1773768" cy="1325564"/>
          </a:xfrm>
          <a:prstGeom prst="ellipse">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BE" sz="2400" dirty="0"/>
              <a:t>Notaires</a:t>
            </a:r>
          </a:p>
        </p:txBody>
      </p:sp>
      <p:pic>
        <p:nvPicPr>
          <p:cNvPr id="9" name="Picture 8">
            <a:extLst>
              <a:ext uri="{FF2B5EF4-FFF2-40B4-BE49-F238E27FC236}">
                <a16:creationId xmlns:a16="http://schemas.microsoft.com/office/drawing/2014/main" id="{358B9485-AA0B-5B06-2CCD-A6BB111A5A82}"/>
              </a:ext>
            </a:extLst>
          </p:cNvPr>
          <p:cNvPicPr>
            <a:picLocks noChangeAspect="1"/>
          </p:cNvPicPr>
          <p:nvPr/>
        </p:nvPicPr>
        <p:blipFill>
          <a:blip r:embed="rId3"/>
          <a:stretch>
            <a:fillRect/>
          </a:stretch>
        </p:blipFill>
        <p:spPr>
          <a:xfrm>
            <a:off x="5424223" y="1690688"/>
            <a:ext cx="954088" cy="954088"/>
          </a:xfrm>
          <a:prstGeom prst="rect">
            <a:avLst/>
          </a:prstGeom>
        </p:spPr>
      </p:pic>
      <p:sp>
        <p:nvSpPr>
          <p:cNvPr id="10" name="TextBox 9">
            <a:extLst>
              <a:ext uri="{FF2B5EF4-FFF2-40B4-BE49-F238E27FC236}">
                <a16:creationId xmlns:a16="http://schemas.microsoft.com/office/drawing/2014/main" id="{709080F1-33A5-622D-DF30-2D46D77E81B1}"/>
              </a:ext>
            </a:extLst>
          </p:cNvPr>
          <p:cNvSpPr txBox="1"/>
          <p:nvPr/>
        </p:nvSpPr>
        <p:spPr>
          <a:xfrm>
            <a:off x="304800" y="6350932"/>
            <a:ext cx="11192935" cy="646331"/>
          </a:xfrm>
          <a:prstGeom prst="rect">
            <a:avLst/>
          </a:prstGeom>
          <a:noFill/>
        </p:spPr>
        <p:txBody>
          <a:bodyPr wrap="square" rtlCol="0">
            <a:spAutoFit/>
          </a:bodyPr>
          <a:lstStyle/>
          <a:p>
            <a:r>
              <a:rPr lang="en-BE" sz="1200" dirty="0"/>
              <a:t>* </a:t>
            </a:r>
            <a:r>
              <a:rPr lang="en-GB" sz="1200" dirty="0" err="1"/>
              <a:t>Voyez</a:t>
            </a:r>
            <a:r>
              <a:rPr lang="en-GB" sz="1200" dirty="0"/>
              <a:t> </a:t>
            </a:r>
            <a:r>
              <a:rPr lang="en-GB" sz="1200" dirty="0" err="1"/>
              <a:t>Wuidar</a:t>
            </a:r>
            <a:r>
              <a:rPr lang="en-GB" sz="1200" dirty="0"/>
              <a:t>, S., &amp; </a:t>
            </a:r>
            <a:r>
              <a:rPr lang="en-GB" sz="1200" dirty="0" err="1"/>
              <a:t>Flandrin</a:t>
            </a:r>
            <a:r>
              <a:rPr lang="en-GB" sz="1200" dirty="0"/>
              <a:t>, P. (2022). </a:t>
            </a:r>
            <a:r>
              <a:rPr lang="en-GB" sz="1200" dirty="0" err="1"/>
              <a:t>Digitaliser</a:t>
            </a:r>
            <a:r>
              <a:rPr lang="en-GB" sz="1200" dirty="0"/>
              <a:t> le </a:t>
            </a:r>
            <a:r>
              <a:rPr lang="en-GB" sz="1200" dirty="0" err="1"/>
              <a:t>notariat</a:t>
            </a:r>
            <a:r>
              <a:rPr lang="en-GB" sz="1200" dirty="0"/>
              <a:t>, entre </a:t>
            </a:r>
            <a:r>
              <a:rPr lang="en-GB" sz="1200" dirty="0" err="1"/>
              <a:t>évolution</a:t>
            </a:r>
            <a:r>
              <a:rPr lang="en-GB" sz="1200" dirty="0"/>
              <a:t> de </a:t>
            </a:r>
            <a:r>
              <a:rPr lang="en-GB" sz="1200" dirty="0" err="1"/>
              <a:t>l’identité</a:t>
            </a:r>
            <a:r>
              <a:rPr lang="en-GB" sz="1200" dirty="0"/>
              <a:t> </a:t>
            </a:r>
            <a:r>
              <a:rPr lang="en-GB" sz="1200" dirty="0" err="1"/>
              <a:t>professionnelle</a:t>
            </a:r>
            <a:r>
              <a:rPr lang="en-GB" sz="1200" dirty="0"/>
              <a:t> et </a:t>
            </a:r>
            <a:r>
              <a:rPr lang="en-GB" sz="1200" dirty="0" err="1"/>
              <a:t>maintien</a:t>
            </a:r>
            <a:r>
              <a:rPr lang="en-GB" sz="1200" dirty="0"/>
              <a:t> du monopole. </a:t>
            </a:r>
            <a:r>
              <a:rPr lang="en-GB" sz="1200" i="1" dirty="0"/>
              <a:t>Relations </a:t>
            </a:r>
            <a:r>
              <a:rPr lang="en-GB" sz="1200" i="1" dirty="0" err="1"/>
              <a:t>industrielles</a:t>
            </a:r>
            <a:r>
              <a:rPr lang="en-GB" sz="1200" i="1" dirty="0"/>
              <a:t>/Industrial Relations</a:t>
            </a:r>
            <a:r>
              <a:rPr lang="en-GB" sz="1200" dirty="0"/>
              <a:t>, </a:t>
            </a:r>
            <a:r>
              <a:rPr lang="en-GB" sz="1200" i="1" dirty="0"/>
              <a:t>77</a:t>
            </a:r>
            <a:r>
              <a:rPr lang="en-GB" sz="1200" dirty="0"/>
              <a:t>(3).</a:t>
            </a:r>
          </a:p>
          <a:p>
            <a:endParaRPr lang="en-BE" sz="1200" dirty="0"/>
          </a:p>
        </p:txBody>
      </p:sp>
      <p:sp>
        <p:nvSpPr>
          <p:cNvPr id="11" name="TextBox 10">
            <a:extLst>
              <a:ext uri="{FF2B5EF4-FFF2-40B4-BE49-F238E27FC236}">
                <a16:creationId xmlns:a16="http://schemas.microsoft.com/office/drawing/2014/main" id="{4D276117-E2B9-CFA6-C741-E2EB3A547F6C}"/>
              </a:ext>
            </a:extLst>
          </p:cNvPr>
          <p:cNvSpPr txBox="1"/>
          <p:nvPr/>
        </p:nvSpPr>
        <p:spPr>
          <a:xfrm>
            <a:off x="5296101" y="2851268"/>
            <a:ext cx="1210331" cy="461665"/>
          </a:xfrm>
          <a:prstGeom prst="rect">
            <a:avLst/>
          </a:prstGeom>
          <a:noFill/>
        </p:spPr>
        <p:txBody>
          <a:bodyPr wrap="none" rtlCol="0">
            <a:spAutoFit/>
          </a:bodyPr>
          <a:lstStyle/>
          <a:p>
            <a:r>
              <a:rPr lang="en-BE" sz="2400" dirty="0">
                <a:solidFill>
                  <a:schemeClr val="accent2">
                    <a:lumMod val="75000"/>
                  </a:schemeClr>
                </a:solidFill>
              </a:rPr>
              <a:t>FEDNOT</a:t>
            </a:r>
          </a:p>
        </p:txBody>
      </p:sp>
      <p:sp>
        <p:nvSpPr>
          <p:cNvPr id="12" name="TextBox 11">
            <a:extLst>
              <a:ext uri="{FF2B5EF4-FFF2-40B4-BE49-F238E27FC236}">
                <a16:creationId xmlns:a16="http://schemas.microsoft.com/office/drawing/2014/main" id="{8AD5EC5F-B018-0634-EA63-76B2A77BA034}"/>
              </a:ext>
            </a:extLst>
          </p:cNvPr>
          <p:cNvSpPr txBox="1"/>
          <p:nvPr/>
        </p:nvSpPr>
        <p:spPr>
          <a:xfrm>
            <a:off x="3958906" y="1690688"/>
            <a:ext cx="1813315" cy="707886"/>
          </a:xfrm>
          <a:prstGeom prst="rect">
            <a:avLst/>
          </a:prstGeom>
          <a:noFill/>
        </p:spPr>
        <p:txBody>
          <a:bodyPr wrap="square" rtlCol="0">
            <a:spAutoFit/>
          </a:bodyPr>
          <a:lstStyle/>
          <a:p>
            <a:pPr algn="ctr"/>
            <a:r>
              <a:rPr lang="en-GB" sz="2000" dirty="0" err="1">
                <a:solidFill>
                  <a:schemeClr val="accent2">
                    <a:lumMod val="75000"/>
                  </a:schemeClr>
                </a:solidFill>
              </a:rPr>
              <a:t>É</a:t>
            </a:r>
            <a:r>
              <a:rPr lang="en-BE" sz="2000" dirty="0">
                <a:solidFill>
                  <a:schemeClr val="accent2">
                    <a:lumMod val="75000"/>
                  </a:schemeClr>
                </a:solidFill>
              </a:rPr>
              <a:t>tudes notariales</a:t>
            </a:r>
          </a:p>
        </p:txBody>
      </p:sp>
      <p:sp>
        <p:nvSpPr>
          <p:cNvPr id="13" name="TextBox 12">
            <a:extLst>
              <a:ext uri="{FF2B5EF4-FFF2-40B4-BE49-F238E27FC236}">
                <a16:creationId xmlns:a16="http://schemas.microsoft.com/office/drawing/2014/main" id="{9FB90C37-0CF6-95A6-B7BE-4D5AF06A9CCC}"/>
              </a:ext>
            </a:extLst>
          </p:cNvPr>
          <p:cNvSpPr txBox="1"/>
          <p:nvPr/>
        </p:nvSpPr>
        <p:spPr>
          <a:xfrm>
            <a:off x="6378311" y="1767622"/>
            <a:ext cx="828423" cy="400110"/>
          </a:xfrm>
          <a:prstGeom prst="rect">
            <a:avLst/>
          </a:prstGeom>
          <a:noFill/>
        </p:spPr>
        <p:txBody>
          <a:bodyPr wrap="square" rtlCol="0">
            <a:spAutoFit/>
          </a:bodyPr>
          <a:lstStyle/>
          <a:p>
            <a:pPr algn="ctr"/>
            <a:r>
              <a:rPr lang="en-BE" sz="2000" dirty="0">
                <a:solidFill>
                  <a:schemeClr val="accent2">
                    <a:lumMod val="75000"/>
                  </a:schemeClr>
                </a:solidFill>
              </a:rPr>
              <a:t>État</a:t>
            </a:r>
          </a:p>
        </p:txBody>
      </p:sp>
      <p:sp>
        <p:nvSpPr>
          <p:cNvPr id="14" name="TextBox 13">
            <a:extLst>
              <a:ext uri="{FF2B5EF4-FFF2-40B4-BE49-F238E27FC236}">
                <a16:creationId xmlns:a16="http://schemas.microsoft.com/office/drawing/2014/main" id="{A8B5AED8-46CA-A194-0198-3ED84FACB93A}"/>
              </a:ext>
            </a:extLst>
          </p:cNvPr>
          <p:cNvSpPr txBox="1"/>
          <p:nvPr/>
        </p:nvSpPr>
        <p:spPr>
          <a:xfrm>
            <a:off x="3773920" y="3294588"/>
            <a:ext cx="4254691" cy="646331"/>
          </a:xfrm>
          <a:prstGeom prst="rect">
            <a:avLst/>
          </a:prstGeom>
          <a:noFill/>
        </p:spPr>
        <p:txBody>
          <a:bodyPr wrap="none" rtlCol="0">
            <a:spAutoFit/>
          </a:bodyPr>
          <a:lstStyle/>
          <a:p>
            <a:pPr marL="285750" indent="-285750">
              <a:buClr>
                <a:schemeClr val="accent2">
                  <a:lumMod val="75000"/>
                </a:schemeClr>
              </a:buClr>
              <a:buFont typeface="Arial" panose="020B0604020202020204" pitchFamily="34" charset="0"/>
              <a:buChar char="•"/>
            </a:pPr>
            <a:r>
              <a:rPr lang="en-BE" dirty="0"/>
              <a:t>Internaliser grâce à un département ICT </a:t>
            </a:r>
          </a:p>
          <a:p>
            <a:pPr marL="285750" indent="-285750">
              <a:buClr>
                <a:schemeClr val="accent2">
                  <a:lumMod val="75000"/>
                </a:schemeClr>
              </a:buClr>
              <a:buFont typeface="Arial" panose="020B0604020202020204" pitchFamily="34" charset="0"/>
              <a:buChar char="•"/>
            </a:pPr>
            <a:r>
              <a:rPr lang="en-GB" dirty="0"/>
              <a:t>Diffuser </a:t>
            </a:r>
            <a:r>
              <a:rPr lang="en-GB" dirty="0" err="1"/>
              <a:t>en</a:t>
            </a:r>
            <a:r>
              <a:rPr lang="en-GB" dirty="0"/>
              <a:t> m</a:t>
            </a:r>
            <a:r>
              <a:rPr lang="en-BE" dirty="0"/>
              <a:t>obilisant les notaires </a:t>
            </a:r>
          </a:p>
        </p:txBody>
      </p:sp>
      <mc:AlternateContent xmlns:mc="http://schemas.openxmlformats.org/markup-compatibility/2006" xmlns:psez="http://schemas.microsoft.com/office/powerpoint/2016/sectionzoom">
        <mc:Choice Requires="psez">
          <p:graphicFrame>
            <p:nvGraphicFramePr>
              <p:cNvPr id="8" name="Section Zoom 7">
                <a:extLst>
                  <a:ext uri="{FF2B5EF4-FFF2-40B4-BE49-F238E27FC236}">
                    <a16:creationId xmlns:a16="http://schemas.microsoft.com/office/drawing/2014/main" id="{09F94336-55DE-0649-7CFB-DC641FA15EBC}"/>
                  </a:ext>
                </a:extLst>
              </p:cNvPr>
              <p:cNvGraphicFramePr>
                <a:graphicFrameLocks noChangeAspect="1"/>
              </p:cNvGraphicFramePr>
              <p:nvPr>
                <p:extLst>
                  <p:ext uri="{D42A27DB-BD31-4B8C-83A1-F6EECF244321}">
                    <p14:modId xmlns:p14="http://schemas.microsoft.com/office/powerpoint/2010/main" val="539862399"/>
                  </p:ext>
                </p:extLst>
              </p:nvPr>
            </p:nvGraphicFramePr>
            <p:xfrm>
              <a:off x="10812379" y="5002948"/>
              <a:ext cx="212810" cy="119706"/>
            </p:xfrm>
            <a:graphic>
              <a:graphicData uri="http://schemas.microsoft.com/office/powerpoint/2016/sectionzoom">
                <psez:sectionZm>
                  <psez:sectionZmObj sectionId="{8B9719BD-A8E3-9140-9227-D841C9967F45}">
                    <psez:zmPr id="{3203EA18-1E81-0D44-96A7-2C46697BD14A}" transitionDur="1000">
                      <p166:blipFill xmlns:p166="http://schemas.microsoft.com/office/powerpoint/2016/6/main">
                        <a:blip r:embed="rId4"/>
                        <a:stretch>
                          <a:fillRect/>
                        </a:stretch>
                      </p166:blipFill>
                      <p166:spPr xmlns:p166="http://schemas.microsoft.com/office/powerpoint/2016/6/main">
                        <a:xfrm>
                          <a:off x="0" y="0"/>
                          <a:ext cx="212810" cy="119706"/>
                        </a:xfrm>
                        <a:prstGeom prst="ellipse">
                          <a:avLst/>
                        </a:prstGeom>
                        <a:ln>
                          <a:noFill/>
                        </a:ln>
                        <a:effectLst>
                          <a:softEdge rad="112500"/>
                        </a:effectLst>
                      </p166:spPr>
                    </psez:zmPr>
                  </psez:sectionZmObj>
                </psez:sectionZm>
              </a:graphicData>
            </a:graphic>
          </p:graphicFrame>
        </mc:Choice>
        <mc:Fallback xmlns="">
          <p:pic>
            <p:nvPicPr>
              <p:cNvPr id="8" name="Section Zoom 7">
                <a:hlinkClick r:id="rId5" action="ppaction://hlinksldjump"/>
                <a:extLst>
                  <a:ext uri="{FF2B5EF4-FFF2-40B4-BE49-F238E27FC236}">
                    <a16:creationId xmlns:a16="http://schemas.microsoft.com/office/drawing/2014/main" id="{09F94336-55DE-0649-7CFB-DC641FA15EBC}"/>
                  </a:ext>
                </a:extLst>
              </p:cNvPr>
              <p:cNvPicPr>
                <a:picLocks noGrp="1" noRot="1" noChangeAspect="1" noMove="1" noResize="1" noEditPoints="1" noAdjustHandles="1" noChangeArrowheads="1" noChangeShapeType="1"/>
              </p:cNvPicPr>
              <p:nvPr/>
            </p:nvPicPr>
            <p:blipFill>
              <a:blip r:embed="rId6"/>
              <a:stretch>
                <a:fillRect/>
              </a:stretch>
            </p:blipFill>
            <p:spPr>
              <a:xfrm>
                <a:off x="10812379" y="5002948"/>
                <a:ext cx="212810" cy="119706"/>
              </a:xfrm>
              <a:prstGeom prst="ellipse">
                <a:avLst/>
              </a:prstGeom>
              <a:ln>
                <a:noFill/>
              </a:ln>
              <a:effectLst>
                <a:softEdge rad="112500"/>
              </a:effectLst>
            </p:spPr>
          </p:pic>
        </mc:Fallback>
      </mc:AlternateContent>
    </p:spTree>
    <p:extLst>
      <p:ext uri="{BB962C8B-B14F-4D97-AF65-F5344CB8AC3E}">
        <p14:creationId xmlns:p14="http://schemas.microsoft.com/office/powerpoint/2010/main" val="2763808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DF634-C23D-0DD8-A856-232D44F036CA}"/>
              </a:ext>
            </a:extLst>
          </p:cNvPr>
          <p:cNvSpPr>
            <a:spLocks noGrp="1"/>
          </p:cNvSpPr>
          <p:nvPr>
            <p:ph type="title"/>
          </p:nvPr>
        </p:nvSpPr>
        <p:spPr/>
        <p:txBody>
          <a:bodyPr/>
          <a:lstStyle/>
          <a:p>
            <a:r>
              <a:rPr lang="en-BE" dirty="0"/>
              <a:t>Focus sur les notaires* </a:t>
            </a:r>
          </a:p>
        </p:txBody>
      </p:sp>
      <p:sp>
        <p:nvSpPr>
          <p:cNvPr id="6" name="Oval 5">
            <a:extLst>
              <a:ext uri="{FF2B5EF4-FFF2-40B4-BE49-F238E27FC236}">
                <a16:creationId xmlns:a16="http://schemas.microsoft.com/office/drawing/2014/main" id="{191659EB-936C-60DA-2193-3B6D484F65B9}"/>
              </a:ext>
            </a:extLst>
          </p:cNvPr>
          <p:cNvSpPr/>
          <p:nvPr/>
        </p:nvSpPr>
        <p:spPr>
          <a:xfrm>
            <a:off x="10181167" y="365124"/>
            <a:ext cx="1773768" cy="1325564"/>
          </a:xfrm>
          <a:prstGeom prst="ellipse">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BE" sz="2400" dirty="0"/>
              <a:t>Notaires</a:t>
            </a:r>
          </a:p>
        </p:txBody>
      </p:sp>
      <p:sp>
        <p:nvSpPr>
          <p:cNvPr id="7" name="TextBox 6">
            <a:extLst>
              <a:ext uri="{FF2B5EF4-FFF2-40B4-BE49-F238E27FC236}">
                <a16:creationId xmlns:a16="http://schemas.microsoft.com/office/drawing/2014/main" id="{081961A3-BF59-EA51-7EA1-3E77C127496B}"/>
              </a:ext>
            </a:extLst>
          </p:cNvPr>
          <p:cNvSpPr txBox="1"/>
          <p:nvPr/>
        </p:nvSpPr>
        <p:spPr>
          <a:xfrm>
            <a:off x="1015033" y="4583909"/>
            <a:ext cx="2284601" cy="523220"/>
          </a:xfrm>
          <a:prstGeom prst="rect">
            <a:avLst/>
          </a:prstGeom>
          <a:solidFill>
            <a:schemeClr val="accent1">
              <a:lumMod val="50000"/>
            </a:schemeClr>
          </a:solidFill>
          <a:ln>
            <a:solidFill>
              <a:schemeClr val="accent1">
                <a:lumMod val="50000"/>
              </a:schemeClr>
            </a:solidFill>
          </a:ln>
        </p:spPr>
        <p:txBody>
          <a:bodyPr wrap="none" rtlCol="0">
            <a:spAutoFit/>
          </a:bodyPr>
          <a:lstStyle/>
          <a:p>
            <a:pPr algn="ctr"/>
            <a:r>
              <a:rPr lang="en-GB" sz="2800" dirty="0">
                <a:solidFill>
                  <a:schemeClr val="bg1"/>
                </a:solidFill>
              </a:rPr>
              <a:t>E</a:t>
            </a:r>
            <a:r>
              <a:rPr lang="en-BE" sz="2800" dirty="0">
                <a:solidFill>
                  <a:schemeClr val="bg1"/>
                </a:solidFill>
              </a:rPr>
              <a:t>-Registration </a:t>
            </a:r>
          </a:p>
        </p:txBody>
      </p:sp>
      <p:pic>
        <p:nvPicPr>
          <p:cNvPr id="1026" name="Picture 2" descr="Biddit">
            <a:extLst>
              <a:ext uri="{FF2B5EF4-FFF2-40B4-BE49-F238E27FC236}">
                <a16:creationId xmlns:a16="http://schemas.microsoft.com/office/drawing/2014/main" id="{095B25C4-5BAD-DBF7-6D47-1BAD592CBA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55718" y="3936371"/>
            <a:ext cx="1742017" cy="174201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358B9485-AA0B-5B06-2CCD-A6BB111A5A82}"/>
              </a:ext>
            </a:extLst>
          </p:cNvPr>
          <p:cNvPicPr>
            <a:picLocks noChangeAspect="1"/>
          </p:cNvPicPr>
          <p:nvPr/>
        </p:nvPicPr>
        <p:blipFill>
          <a:blip r:embed="rId4"/>
          <a:stretch>
            <a:fillRect/>
          </a:stretch>
        </p:blipFill>
        <p:spPr>
          <a:xfrm>
            <a:off x="5424223" y="1690688"/>
            <a:ext cx="954088" cy="954088"/>
          </a:xfrm>
          <a:prstGeom prst="rect">
            <a:avLst/>
          </a:prstGeom>
        </p:spPr>
      </p:pic>
      <p:sp>
        <p:nvSpPr>
          <p:cNvPr id="10" name="TextBox 9">
            <a:extLst>
              <a:ext uri="{FF2B5EF4-FFF2-40B4-BE49-F238E27FC236}">
                <a16:creationId xmlns:a16="http://schemas.microsoft.com/office/drawing/2014/main" id="{709080F1-33A5-622D-DF30-2D46D77E81B1}"/>
              </a:ext>
            </a:extLst>
          </p:cNvPr>
          <p:cNvSpPr txBox="1"/>
          <p:nvPr/>
        </p:nvSpPr>
        <p:spPr>
          <a:xfrm>
            <a:off x="304800" y="6350932"/>
            <a:ext cx="11192935" cy="646331"/>
          </a:xfrm>
          <a:prstGeom prst="rect">
            <a:avLst/>
          </a:prstGeom>
          <a:noFill/>
        </p:spPr>
        <p:txBody>
          <a:bodyPr wrap="square" rtlCol="0">
            <a:spAutoFit/>
          </a:bodyPr>
          <a:lstStyle/>
          <a:p>
            <a:r>
              <a:rPr lang="en-BE" sz="1200" dirty="0"/>
              <a:t>* </a:t>
            </a:r>
            <a:r>
              <a:rPr lang="en-GB" sz="1200" dirty="0" err="1"/>
              <a:t>Voyez</a:t>
            </a:r>
            <a:r>
              <a:rPr lang="en-GB" sz="1200" dirty="0"/>
              <a:t> </a:t>
            </a:r>
            <a:r>
              <a:rPr lang="en-GB" sz="1200" dirty="0" err="1"/>
              <a:t>Wuidar</a:t>
            </a:r>
            <a:r>
              <a:rPr lang="en-GB" sz="1200" dirty="0"/>
              <a:t>, S., &amp; </a:t>
            </a:r>
            <a:r>
              <a:rPr lang="en-GB" sz="1200" dirty="0" err="1"/>
              <a:t>Flandrin</a:t>
            </a:r>
            <a:r>
              <a:rPr lang="en-GB" sz="1200" dirty="0"/>
              <a:t>, P. (2022). </a:t>
            </a:r>
            <a:r>
              <a:rPr lang="en-GB" sz="1200" dirty="0" err="1"/>
              <a:t>Digitaliser</a:t>
            </a:r>
            <a:r>
              <a:rPr lang="en-GB" sz="1200" dirty="0"/>
              <a:t> le </a:t>
            </a:r>
            <a:r>
              <a:rPr lang="en-GB" sz="1200" dirty="0" err="1"/>
              <a:t>notariat</a:t>
            </a:r>
            <a:r>
              <a:rPr lang="en-GB" sz="1200" dirty="0"/>
              <a:t>, entre </a:t>
            </a:r>
            <a:r>
              <a:rPr lang="en-GB" sz="1200" dirty="0" err="1"/>
              <a:t>évolution</a:t>
            </a:r>
            <a:r>
              <a:rPr lang="en-GB" sz="1200" dirty="0"/>
              <a:t> de </a:t>
            </a:r>
            <a:r>
              <a:rPr lang="en-GB" sz="1200" dirty="0" err="1"/>
              <a:t>l’identité</a:t>
            </a:r>
            <a:r>
              <a:rPr lang="en-GB" sz="1200" dirty="0"/>
              <a:t> </a:t>
            </a:r>
            <a:r>
              <a:rPr lang="en-GB" sz="1200" dirty="0" err="1"/>
              <a:t>professionnelle</a:t>
            </a:r>
            <a:r>
              <a:rPr lang="en-GB" sz="1200" dirty="0"/>
              <a:t> et </a:t>
            </a:r>
            <a:r>
              <a:rPr lang="en-GB" sz="1200" dirty="0" err="1"/>
              <a:t>maintien</a:t>
            </a:r>
            <a:r>
              <a:rPr lang="en-GB" sz="1200" dirty="0"/>
              <a:t> du monopole. </a:t>
            </a:r>
            <a:r>
              <a:rPr lang="en-GB" sz="1200" i="1" dirty="0"/>
              <a:t>Relations </a:t>
            </a:r>
            <a:r>
              <a:rPr lang="en-GB" sz="1200" i="1" dirty="0" err="1"/>
              <a:t>industrielles</a:t>
            </a:r>
            <a:r>
              <a:rPr lang="en-GB" sz="1200" i="1" dirty="0"/>
              <a:t>/Industrial Relations</a:t>
            </a:r>
            <a:r>
              <a:rPr lang="en-GB" sz="1200" dirty="0"/>
              <a:t>, </a:t>
            </a:r>
            <a:r>
              <a:rPr lang="en-GB" sz="1200" i="1" dirty="0"/>
              <a:t>77</a:t>
            </a:r>
            <a:r>
              <a:rPr lang="en-GB" sz="1200" dirty="0"/>
              <a:t>(3).</a:t>
            </a:r>
          </a:p>
          <a:p>
            <a:endParaRPr lang="en-BE" sz="1200" dirty="0"/>
          </a:p>
        </p:txBody>
      </p:sp>
      <p:sp>
        <p:nvSpPr>
          <p:cNvPr id="11" name="TextBox 10">
            <a:extLst>
              <a:ext uri="{FF2B5EF4-FFF2-40B4-BE49-F238E27FC236}">
                <a16:creationId xmlns:a16="http://schemas.microsoft.com/office/drawing/2014/main" id="{4D276117-E2B9-CFA6-C741-E2EB3A547F6C}"/>
              </a:ext>
            </a:extLst>
          </p:cNvPr>
          <p:cNvSpPr txBox="1"/>
          <p:nvPr/>
        </p:nvSpPr>
        <p:spPr>
          <a:xfrm>
            <a:off x="5296101" y="2851268"/>
            <a:ext cx="1210331" cy="461665"/>
          </a:xfrm>
          <a:prstGeom prst="rect">
            <a:avLst/>
          </a:prstGeom>
          <a:noFill/>
        </p:spPr>
        <p:txBody>
          <a:bodyPr wrap="none" rtlCol="0">
            <a:spAutoFit/>
          </a:bodyPr>
          <a:lstStyle/>
          <a:p>
            <a:r>
              <a:rPr lang="en-BE" sz="2400" dirty="0">
                <a:solidFill>
                  <a:schemeClr val="accent2">
                    <a:lumMod val="75000"/>
                  </a:schemeClr>
                </a:solidFill>
              </a:rPr>
              <a:t>FEDNOT</a:t>
            </a:r>
          </a:p>
        </p:txBody>
      </p:sp>
      <p:sp>
        <p:nvSpPr>
          <p:cNvPr id="12" name="TextBox 11">
            <a:extLst>
              <a:ext uri="{FF2B5EF4-FFF2-40B4-BE49-F238E27FC236}">
                <a16:creationId xmlns:a16="http://schemas.microsoft.com/office/drawing/2014/main" id="{8AD5EC5F-B018-0634-EA63-76B2A77BA034}"/>
              </a:ext>
            </a:extLst>
          </p:cNvPr>
          <p:cNvSpPr txBox="1"/>
          <p:nvPr/>
        </p:nvSpPr>
        <p:spPr>
          <a:xfrm>
            <a:off x="3958906" y="1690688"/>
            <a:ext cx="1813315" cy="707886"/>
          </a:xfrm>
          <a:prstGeom prst="rect">
            <a:avLst/>
          </a:prstGeom>
          <a:noFill/>
        </p:spPr>
        <p:txBody>
          <a:bodyPr wrap="square" rtlCol="0">
            <a:spAutoFit/>
          </a:bodyPr>
          <a:lstStyle/>
          <a:p>
            <a:pPr algn="ctr"/>
            <a:r>
              <a:rPr lang="en-GB" sz="2000" dirty="0" err="1">
                <a:solidFill>
                  <a:schemeClr val="accent2">
                    <a:lumMod val="75000"/>
                  </a:schemeClr>
                </a:solidFill>
              </a:rPr>
              <a:t>É</a:t>
            </a:r>
            <a:r>
              <a:rPr lang="en-BE" sz="2000" dirty="0">
                <a:solidFill>
                  <a:schemeClr val="accent2">
                    <a:lumMod val="75000"/>
                  </a:schemeClr>
                </a:solidFill>
              </a:rPr>
              <a:t>tudes notariales</a:t>
            </a:r>
          </a:p>
        </p:txBody>
      </p:sp>
      <p:sp>
        <p:nvSpPr>
          <p:cNvPr id="13" name="TextBox 12">
            <a:extLst>
              <a:ext uri="{FF2B5EF4-FFF2-40B4-BE49-F238E27FC236}">
                <a16:creationId xmlns:a16="http://schemas.microsoft.com/office/drawing/2014/main" id="{9FB90C37-0CF6-95A6-B7BE-4D5AF06A9CCC}"/>
              </a:ext>
            </a:extLst>
          </p:cNvPr>
          <p:cNvSpPr txBox="1"/>
          <p:nvPr/>
        </p:nvSpPr>
        <p:spPr>
          <a:xfrm>
            <a:off x="6378311" y="1767622"/>
            <a:ext cx="828423" cy="400110"/>
          </a:xfrm>
          <a:prstGeom prst="rect">
            <a:avLst/>
          </a:prstGeom>
          <a:noFill/>
        </p:spPr>
        <p:txBody>
          <a:bodyPr wrap="square" rtlCol="0">
            <a:spAutoFit/>
          </a:bodyPr>
          <a:lstStyle/>
          <a:p>
            <a:pPr algn="ctr"/>
            <a:r>
              <a:rPr lang="en-BE" sz="2000" dirty="0">
                <a:solidFill>
                  <a:schemeClr val="accent2">
                    <a:lumMod val="75000"/>
                  </a:schemeClr>
                </a:solidFill>
              </a:rPr>
              <a:t>État</a:t>
            </a:r>
          </a:p>
        </p:txBody>
      </p:sp>
      <p:sp>
        <p:nvSpPr>
          <p:cNvPr id="14" name="TextBox 13">
            <a:extLst>
              <a:ext uri="{FF2B5EF4-FFF2-40B4-BE49-F238E27FC236}">
                <a16:creationId xmlns:a16="http://schemas.microsoft.com/office/drawing/2014/main" id="{A8B5AED8-46CA-A194-0198-3ED84FACB93A}"/>
              </a:ext>
            </a:extLst>
          </p:cNvPr>
          <p:cNvSpPr txBox="1"/>
          <p:nvPr/>
        </p:nvSpPr>
        <p:spPr>
          <a:xfrm>
            <a:off x="3773920" y="3294588"/>
            <a:ext cx="4254691" cy="646331"/>
          </a:xfrm>
          <a:prstGeom prst="rect">
            <a:avLst/>
          </a:prstGeom>
          <a:noFill/>
        </p:spPr>
        <p:txBody>
          <a:bodyPr wrap="none" rtlCol="0">
            <a:spAutoFit/>
          </a:bodyPr>
          <a:lstStyle/>
          <a:p>
            <a:pPr marL="285750" indent="-285750">
              <a:buClr>
                <a:schemeClr val="accent2">
                  <a:lumMod val="75000"/>
                </a:schemeClr>
              </a:buClr>
              <a:buFont typeface="Arial" panose="020B0604020202020204" pitchFamily="34" charset="0"/>
              <a:buChar char="•"/>
            </a:pPr>
            <a:r>
              <a:rPr lang="en-BE" dirty="0"/>
              <a:t>Internaliser grâce à un département ICT </a:t>
            </a:r>
          </a:p>
          <a:p>
            <a:pPr marL="285750" indent="-285750">
              <a:buClr>
                <a:schemeClr val="accent2">
                  <a:lumMod val="75000"/>
                </a:schemeClr>
              </a:buClr>
              <a:buFont typeface="Arial" panose="020B0604020202020204" pitchFamily="34" charset="0"/>
              <a:buChar char="•"/>
            </a:pPr>
            <a:r>
              <a:rPr lang="en-GB" dirty="0"/>
              <a:t>Diffuser </a:t>
            </a:r>
            <a:r>
              <a:rPr lang="en-GB" dirty="0" err="1"/>
              <a:t>en</a:t>
            </a:r>
            <a:r>
              <a:rPr lang="en-GB" dirty="0"/>
              <a:t> m</a:t>
            </a:r>
            <a:r>
              <a:rPr lang="en-BE" dirty="0"/>
              <a:t>obilisant les notaires </a:t>
            </a:r>
          </a:p>
        </p:txBody>
      </p:sp>
      <p:cxnSp>
        <p:nvCxnSpPr>
          <p:cNvPr id="16" name="Curved Connector 15">
            <a:extLst>
              <a:ext uri="{FF2B5EF4-FFF2-40B4-BE49-F238E27FC236}">
                <a16:creationId xmlns:a16="http://schemas.microsoft.com/office/drawing/2014/main" id="{27950F48-E003-FD67-BDB5-B2D520171BCB}"/>
              </a:ext>
            </a:extLst>
          </p:cNvPr>
          <p:cNvCxnSpPr>
            <a:stCxn id="11" idx="1"/>
            <a:endCxn id="7" idx="0"/>
          </p:cNvCxnSpPr>
          <p:nvPr/>
        </p:nvCxnSpPr>
        <p:spPr>
          <a:xfrm rot="10800000" flipV="1">
            <a:off x="2157335" y="3082101"/>
            <a:ext cx="3138767" cy="1501808"/>
          </a:xfrm>
          <a:prstGeom prst="curvedConnector2">
            <a:avLst/>
          </a:prstGeom>
          <a:ln>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Curved Connector 16">
            <a:extLst>
              <a:ext uri="{FF2B5EF4-FFF2-40B4-BE49-F238E27FC236}">
                <a16:creationId xmlns:a16="http://schemas.microsoft.com/office/drawing/2014/main" id="{C02DFDFF-B2E5-AD1A-7DB5-C33275619141}"/>
              </a:ext>
            </a:extLst>
          </p:cNvPr>
          <p:cNvCxnSpPr>
            <a:cxnSpLocks/>
            <a:stCxn id="11" idx="3"/>
            <a:endCxn id="1026" idx="0"/>
          </p:cNvCxnSpPr>
          <p:nvPr/>
        </p:nvCxnSpPr>
        <p:spPr>
          <a:xfrm>
            <a:off x="6506432" y="3082101"/>
            <a:ext cx="4120295" cy="854270"/>
          </a:xfrm>
          <a:prstGeom prst="curvedConnector2">
            <a:avLst/>
          </a:prstGeom>
          <a:ln>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psez="http://schemas.microsoft.com/office/powerpoint/2016/sectionzoom">
        <mc:Choice Requires="psez">
          <p:graphicFrame>
            <p:nvGraphicFramePr>
              <p:cNvPr id="4" name="Section Zoom 3">
                <a:extLst>
                  <a:ext uri="{FF2B5EF4-FFF2-40B4-BE49-F238E27FC236}">
                    <a16:creationId xmlns:a16="http://schemas.microsoft.com/office/drawing/2014/main" id="{44D188E7-4EBD-936F-7832-9F1014623F66}"/>
                  </a:ext>
                </a:extLst>
              </p:cNvPr>
              <p:cNvGraphicFramePr>
                <a:graphicFrameLocks noChangeAspect="1"/>
              </p:cNvGraphicFramePr>
              <p:nvPr/>
            </p:nvGraphicFramePr>
            <p:xfrm>
              <a:off x="1798183" y="4814742"/>
              <a:ext cx="359150" cy="202022"/>
            </p:xfrm>
            <a:graphic>
              <a:graphicData uri="http://schemas.microsoft.com/office/powerpoint/2016/sectionzoom">
                <psez:sectionZm>
                  <psez:sectionZmObj sectionId="{C2B07E01-C054-F844-9D7D-11AE438AFAE9}">
                    <psez:zmPr id="{CABEEE1E-CFD0-CE40-98B3-28D41F3682BD}" transitionDur="1000">
                      <p166:blipFill xmlns:p166="http://schemas.microsoft.com/office/powerpoint/2016/6/main">
                        <a:blip r:embed="rId5"/>
                        <a:stretch>
                          <a:fillRect/>
                        </a:stretch>
                      </p166:blipFill>
                      <p166:spPr xmlns:p166="http://schemas.microsoft.com/office/powerpoint/2016/6/main">
                        <a:xfrm>
                          <a:off x="0" y="0"/>
                          <a:ext cx="359150" cy="202022"/>
                        </a:xfrm>
                        <a:prstGeom prst="ellipse">
                          <a:avLst/>
                        </a:prstGeom>
                        <a:ln>
                          <a:noFill/>
                        </a:ln>
                        <a:effectLst>
                          <a:softEdge rad="112500"/>
                        </a:effectLst>
                      </p166:spPr>
                    </psez:zmPr>
                  </psez:sectionZmObj>
                </psez:sectionZm>
              </a:graphicData>
            </a:graphic>
          </p:graphicFrame>
        </mc:Choice>
        <mc:Fallback xmlns="">
          <p:pic>
            <p:nvPicPr>
              <p:cNvPr id="4" name="Section Zoom 3">
                <a:hlinkClick r:id="rId6" action="ppaction://hlinksldjump"/>
                <a:extLst>
                  <a:ext uri="{FF2B5EF4-FFF2-40B4-BE49-F238E27FC236}">
                    <a16:creationId xmlns:a16="http://schemas.microsoft.com/office/drawing/2014/main" id="{44D188E7-4EBD-936F-7832-9F1014623F66}"/>
                  </a:ext>
                </a:extLst>
              </p:cNvPr>
              <p:cNvPicPr>
                <a:picLocks noGrp="1" noRot="1" noChangeAspect="1" noMove="1" noResize="1" noEditPoints="1" noAdjustHandles="1" noChangeArrowheads="1" noChangeShapeType="1"/>
              </p:cNvPicPr>
              <p:nvPr/>
            </p:nvPicPr>
            <p:blipFill>
              <a:blip r:embed="rId7"/>
              <a:stretch>
                <a:fillRect/>
              </a:stretch>
            </p:blipFill>
            <p:spPr>
              <a:xfrm>
                <a:off x="1798183" y="4814742"/>
                <a:ext cx="359150" cy="202022"/>
              </a:xfrm>
              <a:prstGeom prst="ellipse">
                <a:avLst/>
              </a:prstGeom>
              <a:ln>
                <a:noFill/>
              </a:ln>
              <a:effectLst>
                <a:softEdge rad="112500"/>
              </a:effectLst>
            </p:spPr>
          </p:pic>
        </mc:Fallback>
      </mc:AlternateContent>
      <mc:AlternateContent xmlns:mc="http://schemas.openxmlformats.org/markup-compatibility/2006" xmlns:psez="http://schemas.microsoft.com/office/powerpoint/2016/sectionzoom">
        <mc:Choice Requires="psez">
          <p:graphicFrame>
            <p:nvGraphicFramePr>
              <p:cNvPr id="8" name="Section Zoom 7">
                <a:extLst>
                  <a:ext uri="{FF2B5EF4-FFF2-40B4-BE49-F238E27FC236}">
                    <a16:creationId xmlns:a16="http://schemas.microsoft.com/office/drawing/2014/main" id="{09F94336-55DE-0649-7CFB-DC641FA15EBC}"/>
                  </a:ext>
                </a:extLst>
              </p:cNvPr>
              <p:cNvGraphicFramePr>
                <a:graphicFrameLocks noChangeAspect="1"/>
              </p:cNvGraphicFramePr>
              <p:nvPr/>
            </p:nvGraphicFramePr>
            <p:xfrm>
              <a:off x="10812379" y="5002948"/>
              <a:ext cx="212810" cy="119706"/>
            </p:xfrm>
            <a:graphic>
              <a:graphicData uri="http://schemas.microsoft.com/office/powerpoint/2016/sectionzoom">
                <psez:sectionZm>
                  <psez:sectionZmObj sectionId="{8B9719BD-A8E3-9140-9227-D841C9967F45}">
                    <psez:zmPr id="{3203EA18-1E81-0D44-96A7-2C46697BD14A}" transitionDur="1000">
                      <p166:blipFill xmlns:p166="http://schemas.microsoft.com/office/powerpoint/2016/6/main">
                        <a:blip r:embed="rId8"/>
                        <a:stretch>
                          <a:fillRect/>
                        </a:stretch>
                      </p166:blipFill>
                      <p166:spPr xmlns:p166="http://schemas.microsoft.com/office/powerpoint/2016/6/main">
                        <a:xfrm>
                          <a:off x="0" y="0"/>
                          <a:ext cx="212810" cy="119706"/>
                        </a:xfrm>
                        <a:prstGeom prst="ellipse">
                          <a:avLst/>
                        </a:prstGeom>
                        <a:ln>
                          <a:noFill/>
                        </a:ln>
                        <a:effectLst>
                          <a:softEdge rad="112500"/>
                        </a:effectLst>
                      </p166:spPr>
                    </psez:zmPr>
                  </psez:sectionZmObj>
                </psez:sectionZm>
              </a:graphicData>
            </a:graphic>
          </p:graphicFrame>
        </mc:Choice>
        <mc:Fallback xmlns="">
          <p:pic>
            <p:nvPicPr>
              <p:cNvPr id="8" name="Section Zoom 7">
                <a:hlinkClick r:id="rId9" action="ppaction://hlinksldjump"/>
                <a:extLst>
                  <a:ext uri="{FF2B5EF4-FFF2-40B4-BE49-F238E27FC236}">
                    <a16:creationId xmlns:a16="http://schemas.microsoft.com/office/drawing/2014/main" id="{09F94336-55DE-0649-7CFB-DC641FA15EBC}"/>
                  </a:ext>
                </a:extLst>
              </p:cNvPr>
              <p:cNvPicPr>
                <a:picLocks noGrp="1" noRot="1" noChangeAspect="1" noMove="1" noResize="1" noEditPoints="1" noAdjustHandles="1" noChangeArrowheads="1" noChangeShapeType="1"/>
              </p:cNvPicPr>
              <p:nvPr/>
            </p:nvPicPr>
            <p:blipFill>
              <a:blip r:embed="rId10"/>
              <a:stretch>
                <a:fillRect/>
              </a:stretch>
            </p:blipFill>
            <p:spPr>
              <a:xfrm>
                <a:off x="10812379" y="5002948"/>
                <a:ext cx="212810" cy="119706"/>
              </a:xfrm>
              <a:prstGeom prst="ellipse">
                <a:avLst/>
              </a:prstGeom>
              <a:ln>
                <a:noFill/>
              </a:ln>
              <a:effectLst>
                <a:softEdge rad="112500"/>
              </a:effectLst>
            </p:spPr>
          </p:pic>
        </mc:Fallback>
      </mc:AlternateContent>
    </p:spTree>
    <p:extLst>
      <p:ext uri="{BB962C8B-B14F-4D97-AF65-F5344CB8AC3E}">
        <p14:creationId xmlns:p14="http://schemas.microsoft.com/office/powerpoint/2010/main" val="1507566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B5BBF-5C31-B32C-E541-7C43E1A54672}"/>
              </a:ext>
            </a:extLst>
          </p:cNvPr>
          <p:cNvSpPr>
            <a:spLocks noGrp="1"/>
          </p:cNvSpPr>
          <p:nvPr>
            <p:ph type="title"/>
          </p:nvPr>
        </p:nvSpPr>
        <p:spPr/>
        <p:txBody>
          <a:bodyPr/>
          <a:lstStyle/>
          <a:p>
            <a:r>
              <a:rPr lang="en-BE" dirty="0"/>
              <a:t>Focus sur les notaire : e-Registration</a:t>
            </a:r>
          </a:p>
        </p:txBody>
      </p:sp>
      <p:sp>
        <p:nvSpPr>
          <p:cNvPr id="4" name="Oval 3">
            <a:extLst>
              <a:ext uri="{FF2B5EF4-FFF2-40B4-BE49-F238E27FC236}">
                <a16:creationId xmlns:a16="http://schemas.microsoft.com/office/drawing/2014/main" id="{B44D23A1-DB47-147B-3377-74D3AD70F751}"/>
              </a:ext>
            </a:extLst>
          </p:cNvPr>
          <p:cNvSpPr/>
          <p:nvPr/>
        </p:nvSpPr>
        <p:spPr>
          <a:xfrm>
            <a:off x="10181167" y="365124"/>
            <a:ext cx="1773768" cy="1325564"/>
          </a:xfrm>
          <a:prstGeom prst="ellipse">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BE" sz="2400" dirty="0"/>
              <a:t>Notaires</a:t>
            </a:r>
          </a:p>
        </p:txBody>
      </p:sp>
      <p:sp>
        <p:nvSpPr>
          <p:cNvPr id="5" name="TextBox 4">
            <a:extLst>
              <a:ext uri="{FF2B5EF4-FFF2-40B4-BE49-F238E27FC236}">
                <a16:creationId xmlns:a16="http://schemas.microsoft.com/office/drawing/2014/main" id="{B221C4C5-B713-4578-2752-DE2AC2067FD9}"/>
              </a:ext>
            </a:extLst>
          </p:cNvPr>
          <p:cNvSpPr txBox="1"/>
          <p:nvPr/>
        </p:nvSpPr>
        <p:spPr>
          <a:xfrm>
            <a:off x="9670334" y="1474855"/>
            <a:ext cx="2284601" cy="523220"/>
          </a:xfrm>
          <a:prstGeom prst="rect">
            <a:avLst/>
          </a:prstGeom>
          <a:solidFill>
            <a:schemeClr val="accent1">
              <a:lumMod val="50000"/>
            </a:schemeClr>
          </a:solidFill>
          <a:ln>
            <a:solidFill>
              <a:schemeClr val="accent1">
                <a:lumMod val="50000"/>
              </a:schemeClr>
            </a:solidFill>
          </a:ln>
        </p:spPr>
        <p:txBody>
          <a:bodyPr wrap="none" rtlCol="0">
            <a:spAutoFit/>
          </a:bodyPr>
          <a:lstStyle/>
          <a:p>
            <a:pPr algn="ctr"/>
            <a:r>
              <a:rPr lang="en-GB" sz="2800" dirty="0">
                <a:solidFill>
                  <a:schemeClr val="bg1"/>
                </a:solidFill>
              </a:rPr>
              <a:t>E</a:t>
            </a:r>
            <a:r>
              <a:rPr lang="en-BE" sz="2800" dirty="0">
                <a:solidFill>
                  <a:schemeClr val="bg1"/>
                </a:solidFill>
              </a:rPr>
              <a:t>-Registration </a:t>
            </a:r>
          </a:p>
        </p:txBody>
      </p:sp>
      <p:pic>
        <p:nvPicPr>
          <p:cNvPr id="7" name="Picture 6">
            <a:extLst>
              <a:ext uri="{FF2B5EF4-FFF2-40B4-BE49-F238E27FC236}">
                <a16:creationId xmlns:a16="http://schemas.microsoft.com/office/drawing/2014/main" id="{42201385-915C-0542-BE99-53333FF5E25F}"/>
              </a:ext>
            </a:extLst>
          </p:cNvPr>
          <p:cNvPicPr>
            <a:picLocks noChangeAspect="1"/>
          </p:cNvPicPr>
          <p:nvPr/>
        </p:nvPicPr>
        <p:blipFill>
          <a:blip r:embed="rId3"/>
          <a:stretch>
            <a:fillRect/>
          </a:stretch>
        </p:blipFill>
        <p:spPr>
          <a:xfrm>
            <a:off x="942735" y="5264268"/>
            <a:ext cx="858220" cy="858220"/>
          </a:xfrm>
          <a:prstGeom prst="rect">
            <a:avLst/>
          </a:prstGeom>
        </p:spPr>
      </p:pic>
      <p:pic>
        <p:nvPicPr>
          <p:cNvPr id="9" name="Picture 8">
            <a:extLst>
              <a:ext uri="{FF2B5EF4-FFF2-40B4-BE49-F238E27FC236}">
                <a16:creationId xmlns:a16="http://schemas.microsoft.com/office/drawing/2014/main" id="{54A7BAE7-209D-777D-D92B-970343A20837}"/>
              </a:ext>
            </a:extLst>
          </p:cNvPr>
          <p:cNvPicPr>
            <a:picLocks noChangeAspect="1"/>
          </p:cNvPicPr>
          <p:nvPr/>
        </p:nvPicPr>
        <p:blipFill>
          <a:blip r:embed="rId4"/>
          <a:stretch>
            <a:fillRect/>
          </a:stretch>
        </p:blipFill>
        <p:spPr>
          <a:xfrm>
            <a:off x="942735" y="2205390"/>
            <a:ext cx="858220" cy="858220"/>
          </a:xfrm>
          <a:prstGeom prst="rect">
            <a:avLst/>
          </a:prstGeom>
        </p:spPr>
      </p:pic>
      <p:pic>
        <p:nvPicPr>
          <p:cNvPr id="11" name="Picture 10">
            <a:extLst>
              <a:ext uri="{FF2B5EF4-FFF2-40B4-BE49-F238E27FC236}">
                <a16:creationId xmlns:a16="http://schemas.microsoft.com/office/drawing/2014/main" id="{1FB0499D-45B6-3B4B-2D06-86AB2B0575CA}"/>
              </a:ext>
            </a:extLst>
          </p:cNvPr>
          <p:cNvPicPr>
            <a:picLocks noChangeAspect="1"/>
          </p:cNvPicPr>
          <p:nvPr/>
        </p:nvPicPr>
        <p:blipFill>
          <a:blip r:embed="rId5"/>
          <a:stretch>
            <a:fillRect/>
          </a:stretch>
        </p:blipFill>
        <p:spPr>
          <a:xfrm>
            <a:off x="942735" y="3578313"/>
            <a:ext cx="858220" cy="858220"/>
          </a:xfrm>
          <a:prstGeom prst="rect">
            <a:avLst/>
          </a:prstGeom>
        </p:spPr>
      </p:pic>
      <p:sp>
        <p:nvSpPr>
          <p:cNvPr id="12" name="TextBox 11">
            <a:extLst>
              <a:ext uri="{FF2B5EF4-FFF2-40B4-BE49-F238E27FC236}">
                <a16:creationId xmlns:a16="http://schemas.microsoft.com/office/drawing/2014/main" id="{F7034735-BBEC-25B5-0F09-4AB209CA9C7A}"/>
              </a:ext>
            </a:extLst>
          </p:cNvPr>
          <p:cNvSpPr txBox="1"/>
          <p:nvPr/>
        </p:nvSpPr>
        <p:spPr>
          <a:xfrm>
            <a:off x="942735" y="1396824"/>
            <a:ext cx="6745757" cy="400110"/>
          </a:xfrm>
          <a:prstGeom prst="rect">
            <a:avLst/>
          </a:prstGeom>
          <a:noFill/>
        </p:spPr>
        <p:txBody>
          <a:bodyPr wrap="none" rtlCol="0">
            <a:spAutoFit/>
          </a:bodyPr>
          <a:lstStyle/>
          <a:p>
            <a:r>
              <a:rPr lang="en-BE" sz="2000" dirty="0"/>
              <a:t>= plateforme d’enregistrement électronique des actes notariés </a:t>
            </a:r>
          </a:p>
        </p:txBody>
      </p:sp>
      <p:sp>
        <p:nvSpPr>
          <p:cNvPr id="13" name="TextBox 12">
            <a:extLst>
              <a:ext uri="{FF2B5EF4-FFF2-40B4-BE49-F238E27FC236}">
                <a16:creationId xmlns:a16="http://schemas.microsoft.com/office/drawing/2014/main" id="{2D42149D-9971-9AAD-D025-24B54C83685A}"/>
              </a:ext>
            </a:extLst>
          </p:cNvPr>
          <p:cNvSpPr txBox="1"/>
          <p:nvPr/>
        </p:nvSpPr>
        <p:spPr>
          <a:xfrm>
            <a:off x="2201333" y="2459301"/>
            <a:ext cx="3340273" cy="400110"/>
          </a:xfrm>
          <a:prstGeom prst="rect">
            <a:avLst/>
          </a:prstGeom>
          <a:noFill/>
        </p:spPr>
        <p:txBody>
          <a:bodyPr wrap="none" rtlCol="0">
            <a:spAutoFit/>
          </a:bodyPr>
          <a:lstStyle/>
          <a:p>
            <a:r>
              <a:rPr lang="en-BE" sz="2000" dirty="0"/>
              <a:t>Implémentation assez brutale </a:t>
            </a:r>
          </a:p>
        </p:txBody>
      </p:sp>
      <p:sp>
        <p:nvSpPr>
          <p:cNvPr id="15" name="TextBox 14">
            <a:extLst>
              <a:ext uri="{FF2B5EF4-FFF2-40B4-BE49-F238E27FC236}">
                <a16:creationId xmlns:a16="http://schemas.microsoft.com/office/drawing/2014/main" id="{0217A9BE-DF4B-2AD0-38A2-50DE5D0E0DEE}"/>
              </a:ext>
            </a:extLst>
          </p:cNvPr>
          <p:cNvSpPr txBox="1"/>
          <p:nvPr/>
        </p:nvSpPr>
        <p:spPr>
          <a:xfrm>
            <a:off x="2201333" y="3705423"/>
            <a:ext cx="9279467" cy="707886"/>
          </a:xfrm>
          <a:prstGeom prst="rect">
            <a:avLst/>
          </a:prstGeom>
          <a:noFill/>
        </p:spPr>
        <p:txBody>
          <a:bodyPr wrap="square" rtlCol="0">
            <a:spAutoFit/>
          </a:bodyPr>
          <a:lstStyle/>
          <a:p>
            <a:r>
              <a:rPr lang="en-BE" sz="2000" dirty="0">
                <a:effectLst/>
                <a:ea typeface="Tahoma" panose="020B0604030504040204" pitchFamily="34" charset="0"/>
                <a:cs typeface="Tahoma" panose="020B0604030504040204" pitchFamily="34" charset="0"/>
              </a:rPr>
              <a:t>L’activité auparavant réalisée directement par le notaire est maintenant effectuée par les collaborateurs </a:t>
            </a:r>
            <a:endParaRPr lang="en-BE" sz="2000" dirty="0">
              <a:ea typeface="Tahoma" panose="020B0604030504040204" pitchFamily="34" charset="0"/>
              <a:cs typeface="Tahoma" panose="020B0604030504040204" pitchFamily="34" charset="0"/>
            </a:endParaRPr>
          </a:p>
        </p:txBody>
      </p:sp>
      <p:sp>
        <p:nvSpPr>
          <p:cNvPr id="16" name="TextBox 15">
            <a:extLst>
              <a:ext uri="{FF2B5EF4-FFF2-40B4-BE49-F238E27FC236}">
                <a16:creationId xmlns:a16="http://schemas.microsoft.com/office/drawing/2014/main" id="{AB82D7F6-5CA0-7D4F-A05B-063F71CECA03}"/>
              </a:ext>
            </a:extLst>
          </p:cNvPr>
          <p:cNvSpPr txBox="1"/>
          <p:nvPr/>
        </p:nvSpPr>
        <p:spPr>
          <a:xfrm>
            <a:off x="2201333" y="5461176"/>
            <a:ext cx="4065537" cy="400110"/>
          </a:xfrm>
          <a:prstGeom prst="rect">
            <a:avLst/>
          </a:prstGeom>
          <a:noFill/>
        </p:spPr>
        <p:txBody>
          <a:bodyPr wrap="none" rtlCol="0">
            <a:spAutoFit/>
          </a:bodyPr>
          <a:lstStyle/>
          <a:p>
            <a:r>
              <a:rPr lang="en-BE" sz="2000" dirty="0"/>
              <a:t>Ils se rendent indispensable via l’outil</a:t>
            </a:r>
          </a:p>
        </p:txBody>
      </p:sp>
      <p:sp>
        <p:nvSpPr>
          <p:cNvPr id="17" name="TextBox 16">
            <a:extLst>
              <a:ext uri="{FF2B5EF4-FFF2-40B4-BE49-F238E27FC236}">
                <a16:creationId xmlns:a16="http://schemas.microsoft.com/office/drawing/2014/main" id="{403DD1EA-4845-E185-CBE6-E0F9B9640418}"/>
              </a:ext>
            </a:extLst>
          </p:cNvPr>
          <p:cNvSpPr txBox="1"/>
          <p:nvPr/>
        </p:nvSpPr>
        <p:spPr>
          <a:xfrm>
            <a:off x="2133600" y="5860133"/>
            <a:ext cx="9347200" cy="923330"/>
          </a:xfrm>
          <a:prstGeom prst="rect">
            <a:avLst/>
          </a:prstGeom>
          <a:noFill/>
        </p:spPr>
        <p:txBody>
          <a:bodyPr wrap="square" rtlCol="0">
            <a:spAutoFit/>
          </a:bodyPr>
          <a:lstStyle/>
          <a:p>
            <a:r>
              <a:rPr lang="en-BE" sz="1800" i="1" dirty="0">
                <a:effectLst/>
                <a:latin typeface="DejaVuSerif"/>
                <a:ea typeface="Times New Roman" panose="02020603050405020304" pitchFamily="18" charset="0"/>
              </a:rPr>
              <a:t>« L’eRegistration a été développée par le notariat pour l’administration. On a fait leur boulot. [...] C’est quelque chose que l’on donne pour être sûrs qu’on ne nous retire pas autre chose. [...] Grâce à cela, on est sûrs de survivre, on devient incontournables pour l’administration ». </a:t>
            </a:r>
            <a:endParaRPr lang="en-BE"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70926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B3D16-F0D2-35E4-5E3B-779F9A004640}"/>
              </a:ext>
            </a:extLst>
          </p:cNvPr>
          <p:cNvSpPr>
            <a:spLocks noGrp="1"/>
          </p:cNvSpPr>
          <p:nvPr>
            <p:ph type="title"/>
          </p:nvPr>
        </p:nvSpPr>
        <p:spPr/>
        <p:txBody>
          <a:bodyPr/>
          <a:lstStyle/>
          <a:p>
            <a:r>
              <a:rPr lang="en-BE" dirty="0"/>
              <a:t>Focus sur les notaire : Biddit</a:t>
            </a:r>
          </a:p>
        </p:txBody>
      </p:sp>
      <p:sp>
        <p:nvSpPr>
          <p:cNvPr id="4" name="Oval 3">
            <a:extLst>
              <a:ext uri="{FF2B5EF4-FFF2-40B4-BE49-F238E27FC236}">
                <a16:creationId xmlns:a16="http://schemas.microsoft.com/office/drawing/2014/main" id="{85F58356-C123-2E7E-3ED8-8686EEC3F703}"/>
              </a:ext>
            </a:extLst>
          </p:cNvPr>
          <p:cNvSpPr/>
          <p:nvPr/>
        </p:nvSpPr>
        <p:spPr>
          <a:xfrm>
            <a:off x="10181167" y="365124"/>
            <a:ext cx="1773768" cy="1325564"/>
          </a:xfrm>
          <a:prstGeom prst="ellipse">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BE" sz="2400" dirty="0"/>
              <a:t>Notaires</a:t>
            </a:r>
          </a:p>
        </p:txBody>
      </p:sp>
      <p:pic>
        <p:nvPicPr>
          <p:cNvPr id="5" name="Picture 2" descr="Biddit">
            <a:extLst>
              <a:ext uri="{FF2B5EF4-FFF2-40B4-BE49-F238E27FC236}">
                <a16:creationId xmlns:a16="http://schemas.microsoft.com/office/drawing/2014/main" id="{B16A30F4-FC98-BB8B-28EA-FE347D9DE7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75952" y="1350170"/>
            <a:ext cx="878415" cy="87841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ED659B0-3B69-4DD4-1B94-B30EC4A3EB40}"/>
              </a:ext>
            </a:extLst>
          </p:cNvPr>
          <p:cNvSpPr txBox="1"/>
          <p:nvPr/>
        </p:nvSpPr>
        <p:spPr>
          <a:xfrm>
            <a:off x="942736" y="1350170"/>
            <a:ext cx="8793932" cy="707886"/>
          </a:xfrm>
          <a:prstGeom prst="rect">
            <a:avLst/>
          </a:prstGeom>
          <a:noFill/>
        </p:spPr>
        <p:txBody>
          <a:bodyPr wrap="square" rtlCol="0">
            <a:spAutoFit/>
          </a:bodyPr>
          <a:lstStyle/>
          <a:p>
            <a:r>
              <a:rPr lang="en-BE" sz="2000" dirty="0"/>
              <a:t>= </a:t>
            </a:r>
            <a:r>
              <a:rPr lang="en-BE" sz="2000" dirty="0">
                <a:effectLst/>
                <a:latin typeface="DejaVuSerif"/>
                <a:ea typeface="Calibri" panose="020F0502020204030204" pitchFamily="34" charset="0"/>
                <a:cs typeface="Times New Roman" panose="02020603050405020304" pitchFamily="18" charset="0"/>
              </a:rPr>
              <a:t>Biddit est une plateforme Web développée par Fednot, qui permet d’acheter et de vendre des biens immobiliers aux enchères en ligne</a:t>
            </a:r>
            <a:r>
              <a:rPr lang="en-BE" sz="2000" dirty="0">
                <a:effectLst/>
              </a:rPr>
              <a:t> </a:t>
            </a:r>
            <a:endParaRPr lang="en-BE" sz="2000" dirty="0"/>
          </a:p>
        </p:txBody>
      </p:sp>
      <p:pic>
        <p:nvPicPr>
          <p:cNvPr id="7" name="Picture 6">
            <a:extLst>
              <a:ext uri="{FF2B5EF4-FFF2-40B4-BE49-F238E27FC236}">
                <a16:creationId xmlns:a16="http://schemas.microsoft.com/office/drawing/2014/main" id="{1D11A4A5-F8AD-8309-7384-F4BA0DBDC4C4}"/>
              </a:ext>
            </a:extLst>
          </p:cNvPr>
          <p:cNvPicPr>
            <a:picLocks noChangeAspect="1"/>
          </p:cNvPicPr>
          <p:nvPr/>
        </p:nvPicPr>
        <p:blipFill>
          <a:blip r:embed="rId4"/>
          <a:stretch>
            <a:fillRect/>
          </a:stretch>
        </p:blipFill>
        <p:spPr>
          <a:xfrm>
            <a:off x="838200" y="5264267"/>
            <a:ext cx="858220" cy="858220"/>
          </a:xfrm>
          <a:prstGeom prst="rect">
            <a:avLst/>
          </a:prstGeom>
        </p:spPr>
      </p:pic>
      <p:pic>
        <p:nvPicPr>
          <p:cNvPr id="8" name="Picture 7">
            <a:extLst>
              <a:ext uri="{FF2B5EF4-FFF2-40B4-BE49-F238E27FC236}">
                <a16:creationId xmlns:a16="http://schemas.microsoft.com/office/drawing/2014/main" id="{F1E56FCC-8C31-238D-6BC1-61D7EDD5879C}"/>
              </a:ext>
            </a:extLst>
          </p:cNvPr>
          <p:cNvPicPr>
            <a:picLocks noChangeAspect="1"/>
          </p:cNvPicPr>
          <p:nvPr/>
        </p:nvPicPr>
        <p:blipFill>
          <a:blip r:embed="rId5"/>
          <a:stretch>
            <a:fillRect/>
          </a:stretch>
        </p:blipFill>
        <p:spPr>
          <a:xfrm>
            <a:off x="838200" y="3192408"/>
            <a:ext cx="858220" cy="858220"/>
          </a:xfrm>
          <a:prstGeom prst="rect">
            <a:avLst/>
          </a:prstGeom>
        </p:spPr>
      </p:pic>
      <p:sp>
        <p:nvSpPr>
          <p:cNvPr id="9" name="TextBox 8">
            <a:extLst>
              <a:ext uri="{FF2B5EF4-FFF2-40B4-BE49-F238E27FC236}">
                <a16:creationId xmlns:a16="http://schemas.microsoft.com/office/drawing/2014/main" id="{478DAA74-2F6D-1AB0-94CD-C7A210625FD3}"/>
              </a:ext>
            </a:extLst>
          </p:cNvPr>
          <p:cNvSpPr txBox="1"/>
          <p:nvPr/>
        </p:nvSpPr>
        <p:spPr>
          <a:xfrm>
            <a:off x="2082800" y="3476495"/>
            <a:ext cx="6327373" cy="400110"/>
          </a:xfrm>
          <a:prstGeom prst="rect">
            <a:avLst/>
          </a:prstGeom>
          <a:noFill/>
        </p:spPr>
        <p:txBody>
          <a:bodyPr wrap="none" rtlCol="0">
            <a:spAutoFit/>
          </a:bodyPr>
          <a:lstStyle/>
          <a:p>
            <a:r>
              <a:rPr lang="en-GB" sz="2000" dirty="0"/>
              <a:t>D</a:t>
            </a:r>
            <a:r>
              <a:rPr lang="en-BE" sz="2000" dirty="0"/>
              <a:t>e commisseur priseur à coordinateur d’échanges en ligne </a:t>
            </a:r>
          </a:p>
        </p:txBody>
      </p:sp>
      <p:pic>
        <p:nvPicPr>
          <p:cNvPr id="11" name="Picture 10">
            <a:extLst>
              <a:ext uri="{FF2B5EF4-FFF2-40B4-BE49-F238E27FC236}">
                <a16:creationId xmlns:a16="http://schemas.microsoft.com/office/drawing/2014/main" id="{57EA19A4-8A32-5056-46E8-8483FD38C402}"/>
              </a:ext>
            </a:extLst>
          </p:cNvPr>
          <p:cNvPicPr>
            <a:picLocks noChangeAspect="1"/>
          </p:cNvPicPr>
          <p:nvPr/>
        </p:nvPicPr>
        <p:blipFill>
          <a:blip r:embed="rId6"/>
          <a:stretch>
            <a:fillRect/>
          </a:stretch>
        </p:blipFill>
        <p:spPr>
          <a:xfrm>
            <a:off x="838200" y="2089313"/>
            <a:ext cx="858220" cy="858220"/>
          </a:xfrm>
          <a:prstGeom prst="rect">
            <a:avLst/>
          </a:prstGeom>
        </p:spPr>
      </p:pic>
      <p:pic>
        <p:nvPicPr>
          <p:cNvPr id="13" name="Picture 12">
            <a:extLst>
              <a:ext uri="{FF2B5EF4-FFF2-40B4-BE49-F238E27FC236}">
                <a16:creationId xmlns:a16="http://schemas.microsoft.com/office/drawing/2014/main" id="{4611B89B-A389-90DE-AC7A-EBB5863DF465}"/>
              </a:ext>
            </a:extLst>
          </p:cNvPr>
          <p:cNvPicPr>
            <a:picLocks noChangeAspect="1"/>
          </p:cNvPicPr>
          <p:nvPr/>
        </p:nvPicPr>
        <p:blipFill>
          <a:blip r:embed="rId7"/>
          <a:stretch>
            <a:fillRect/>
          </a:stretch>
        </p:blipFill>
        <p:spPr>
          <a:xfrm>
            <a:off x="838199" y="4228337"/>
            <a:ext cx="858221" cy="858221"/>
          </a:xfrm>
          <a:prstGeom prst="rect">
            <a:avLst/>
          </a:prstGeom>
        </p:spPr>
      </p:pic>
      <p:sp>
        <p:nvSpPr>
          <p:cNvPr id="14" name="TextBox 13">
            <a:extLst>
              <a:ext uri="{FF2B5EF4-FFF2-40B4-BE49-F238E27FC236}">
                <a16:creationId xmlns:a16="http://schemas.microsoft.com/office/drawing/2014/main" id="{FF88067B-774C-F4DF-1E51-86483862AB57}"/>
              </a:ext>
            </a:extLst>
          </p:cNvPr>
          <p:cNvSpPr txBox="1"/>
          <p:nvPr/>
        </p:nvSpPr>
        <p:spPr>
          <a:xfrm>
            <a:off x="2082800" y="2440566"/>
            <a:ext cx="4721164" cy="400110"/>
          </a:xfrm>
          <a:prstGeom prst="rect">
            <a:avLst/>
          </a:prstGeom>
          <a:noFill/>
        </p:spPr>
        <p:txBody>
          <a:bodyPr wrap="none" rtlCol="0">
            <a:spAutoFit/>
          </a:bodyPr>
          <a:lstStyle/>
          <a:p>
            <a:r>
              <a:rPr lang="en-BE" sz="2000" dirty="0"/>
              <a:t>Aspect administratif contraignant en amont</a:t>
            </a:r>
          </a:p>
        </p:txBody>
      </p:sp>
      <p:sp>
        <p:nvSpPr>
          <p:cNvPr id="15" name="TextBox 14">
            <a:extLst>
              <a:ext uri="{FF2B5EF4-FFF2-40B4-BE49-F238E27FC236}">
                <a16:creationId xmlns:a16="http://schemas.microsoft.com/office/drawing/2014/main" id="{B6D873BF-F3A1-AD1D-80AD-1A6C6CD5D6BC}"/>
              </a:ext>
            </a:extLst>
          </p:cNvPr>
          <p:cNvSpPr txBox="1"/>
          <p:nvPr/>
        </p:nvSpPr>
        <p:spPr>
          <a:xfrm>
            <a:off x="2082800" y="4582382"/>
            <a:ext cx="9366667" cy="400110"/>
          </a:xfrm>
          <a:prstGeom prst="rect">
            <a:avLst/>
          </a:prstGeom>
          <a:noFill/>
        </p:spPr>
        <p:txBody>
          <a:bodyPr wrap="none" rtlCol="0">
            <a:spAutoFit/>
          </a:bodyPr>
          <a:lstStyle/>
          <a:p>
            <a:r>
              <a:rPr lang="en-BE" sz="2000" dirty="0"/>
              <a:t>Nombreux notaires utilisent Biddit en raison de l’image positive associée à la plateforme</a:t>
            </a:r>
          </a:p>
        </p:txBody>
      </p:sp>
      <p:sp>
        <p:nvSpPr>
          <p:cNvPr id="16" name="TextBox 15">
            <a:extLst>
              <a:ext uri="{FF2B5EF4-FFF2-40B4-BE49-F238E27FC236}">
                <a16:creationId xmlns:a16="http://schemas.microsoft.com/office/drawing/2014/main" id="{1587766A-0EDD-7D20-B341-CAF83B1A9E3C}"/>
              </a:ext>
            </a:extLst>
          </p:cNvPr>
          <p:cNvSpPr txBox="1"/>
          <p:nvPr/>
        </p:nvSpPr>
        <p:spPr>
          <a:xfrm>
            <a:off x="2082800" y="5360936"/>
            <a:ext cx="9366667" cy="707886"/>
          </a:xfrm>
          <a:prstGeom prst="rect">
            <a:avLst/>
          </a:prstGeom>
          <a:noFill/>
        </p:spPr>
        <p:txBody>
          <a:bodyPr wrap="square" rtlCol="0">
            <a:spAutoFit/>
          </a:bodyPr>
          <a:lstStyle/>
          <a:p>
            <a:pPr algn="just"/>
            <a:r>
              <a:rPr lang="en-BE" sz="2000" dirty="0"/>
              <a:t>Premiers à avoir développé la vente publique électronique avec enchères en ligne pour des biens immobiliers</a:t>
            </a:r>
          </a:p>
        </p:txBody>
      </p:sp>
    </p:spTree>
    <p:extLst>
      <p:ext uri="{BB962C8B-B14F-4D97-AF65-F5344CB8AC3E}">
        <p14:creationId xmlns:p14="http://schemas.microsoft.com/office/powerpoint/2010/main" val="34678437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1A272-C3BC-35ED-6FD8-9F5C53326DE2}"/>
              </a:ext>
            </a:extLst>
          </p:cNvPr>
          <p:cNvSpPr>
            <a:spLocks noGrp="1"/>
          </p:cNvSpPr>
          <p:nvPr>
            <p:ph type="title"/>
          </p:nvPr>
        </p:nvSpPr>
        <p:spPr/>
        <p:txBody>
          <a:bodyPr/>
          <a:lstStyle/>
          <a:p>
            <a:r>
              <a:rPr lang="en-BE" dirty="0"/>
              <a:t>2 cas concrets </a:t>
            </a:r>
          </a:p>
        </p:txBody>
      </p:sp>
      <p:sp>
        <p:nvSpPr>
          <p:cNvPr id="3" name="Content Placeholder 2">
            <a:extLst>
              <a:ext uri="{FF2B5EF4-FFF2-40B4-BE49-F238E27FC236}">
                <a16:creationId xmlns:a16="http://schemas.microsoft.com/office/drawing/2014/main" id="{B3E42034-D4D5-420C-05B1-3239C2473033}"/>
              </a:ext>
            </a:extLst>
          </p:cNvPr>
          <p:cNvSpPr>
            <a:spLocks noGrp="1"/>
          </p:cNvSpPr>
          <p:nvPr>
            <p:ph idx="1"/>
          </p:nvPr>
        </p:nvSpPr>
        <p:spPr>
          <a:xfrm>
            <a:off x="838200" y="1825625"/>
            <a:ext cx="10515600" cy="663575"/>
          </a:xfrm>
        </p:spPr>
        <p:txBody>
          <a:bodyPr/>
          <a:lstStyle/>
          <a:p>
            <a:pPr marL="0" indent="0" algn="just">
              <a:buNone/>
            </a:pPr>
            <a:r>
              <a:rPr lang="en-BE" sz="2000" dirty="0">
                <a:effectLst/>
                <a:ea typeface="Times New Roman" panose="02020603050405020304" pitchFamily="18" charset="0"/>
              </a:rPr>
              <a:t>En Belgique, ce processus de « digitalisation »  de la Justice </a:t>
            </a:r>
            <a:r>
              <a:rPr lang="fr-FR" sz="2000" dirty="0">
                <a:effectLst/>
                <a:ea typeface="Times New Roman" panose="02020603050405020304" pitchFamily="18" charset="0"/>
              </a:rPr>
              <a:t>repose sur des interactions </a:t>
            </a:r>
            <a:r>
              <a:rPr lang="en-BE" sz="2000" dirty="0">
                <a:effectLst/>
                <a:ea typeface="Times New Roman" panose="02020603050405020304" pitchFamily="18" charset="0"/>
              </a:rPr>
              <a:t>entre l’administration, les pouvoirs publics, et les professionnels du droit </a:t>
            </a:r>
            <a:r>
              <a:rPr lang="en-BE" sz="2000" dirty="0">
                <a:effectLst/>
                <a:ea typeface="Times New Roman" panose="02020603050405020304" pitchFamily="18" charset="0"/>
                <a:sym typeface="Wingdings" pitchFamily="2" charset="2"/>
              </a:rPr>
              <a:t> coopération importantes </a:t>
            </a:r>
            <a:endParaRPr lang="en-BE" sz="2000" dirty="0">
              <a:effectLst/>
              <a:ea typeface="Times New Roman" panose="02020603050405020304" pitchFamily="18" charset="0"/>
            </a:endParaRPr>
          </a:p>
          <a:p>
            <a:pPr marL="0" indent="0" algn="just">
              <a:buNone/>
            </a:pPr>
            <a:endParaRPr lang="en-BE" dirty="0"/>
          </a:p>
        </p:txBody>
      </p:sp>
      <p:sp>
        <p:nvSpPr>
          <p:cNvPr id="6" name="Oval 5">
            <a:extLst>
              <a:ext uri="{FF2B5EF4-FFF2-40B4-BE49-F238E27FC236}">
                <a16:creationId xmlns:a16="http://schemas.microsoft.com/office/drawing/2014/main" id="{FDDB0A1B-9015-7932-351C-64D9D6D1FA7F}"/>
              </a:ext>
            </a:extLst>
          </p:cNvPr>
          <p:cNvSpPr/>
          <p:nvPr/>
        </p:nvSpPr>
        <p:spPr>
          <a:xfrm>
            <a:off x="2120899" y="2878137"/>
            <a:ext cx="2755901" cy="2235730"/>
          </a:xfrm>
          <a:prstGeom prst="ellipse">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BE" sz="2400" dirty="0"/>
              <a:t>Notaires</a:t>
            </a:r>
          </a:p>
        </p:txBody>
      </p:sp>
      <p:sp>
        <p:nvSpPr>
          <p:cNvPr id="9" name="Oval 8">
            <a:extLst>
              <a:ext uri="{FF2B5EF4-FFF2-40B4-BE49-F238E27FC236}">
                <a16:creationId xmlns:a16="http://schemas.microsoft.com/office/drawing/2014/main" id="{A77C8563-2050-C032-9E5A-522507C81302}"/>
              </a:ext>
            </a:extLst>
          </p:cNvPr>
          <p:cNvSpPr/>
          <p:nvPr/>
        </p:nvSpPr>
        <p:spPr>
          <a:xfrm>
            <a:off x="6540499" y="2878137"/>
            <a:ext cx="2755901" cy="2235730"/>
          </a:xfrm>
          <a:prstGeom prst="ellipse">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BE" sz="2400" dirty="0"/>
              <a:t>Avocats</a:t>
            </a:r>
          </a:p>
        </p:txBody>
      </p:sp>
      <mc:AlternateContent xmlns:mc="http://schemas.openxmlformats.org/markup-compatibility/2006" xmlns:psez="http://schemas.microsoft.com/office/powerpoint/2016/sectionzoom">
        <mc:Choice Requires="psez">
          <p:graphicFrame>
            <p:nvGraphicFramePr>
              <p:cNvPr id="8" name="Section Zoom 7">
                <a:extLst>
                  <a:ext uri="{FF2B5EF4-FFF2-40B4-BE49-F238E27FC236}">
                    <a16:creationId xmlns:a16="http://schemas.microsoft.com/office/drawing/2014/main" id="{A64D064A-D4A7-AF58-D840-6553D6A21D42}"/>
                  </a:ext>
                </a:extLst>
              </p:cNvPr>
              <p:cNvGraphicFramePr>
                <a:graphicFrameLocks noChangeAspect="1"/>
              </p:cNvGraphicFramePr>
              <p:nvPr/>
            </p:nvGraphicFramePr>
            <p:xfrm>
              <a:off x="7918449" y="3996002"/>
              <a:ext cx="366628" cy="206228"/>
            </p:xfrm>
            <a:graphic>
              <a:graphicData uri="http://schemas.microsoft.com/office/powerpoint/2016/sectionzoom">
                <psez:sectionZm>
                  <psez:sectionZmObj sectionId="{FC235E07-8882-BD4C-BFA2-CA59C8F74788}">
                    <psez:zmPr id="{2069FDF0-FE54-5141-B330-2C073B976A5B}" transitionDur="1000">
                      <p166:blipFill xmlns:p166="http://schemas.microsoft.com/office/powerpoint/2016/6/main">
                        <a:blip r:embed="rId3"/>
                        <a:stretch>
                          <a:fillRect/>
                        </a:stretch>
                      </p166:blipFill>
                      <p166:spPr xmlns:p166="http://schemas.microsoft.com/office/powerpoint/2016/6/main">
                        <a:xfrm>
                          <a:off x="0" y="0"/>
                          <a:ext cx="366628" cy="206228"/>
                        </a:xfrm>
                        <a:prstGeom prst="ellipse">
                          <a:avLst/>
                        </a:prstGeom>
                        <a:ln>
                          <a:noFill/>
                        </a:ln>
                        <a:effectLst>
                          <a:softEdge rad="112500"/>
                        </a:effectLst>
                      </p166:spPr>
                    </psez:zmPr>
                  </psez:sectionZmObj>
                </psez:sectionZm>
              </a:graphicData>
            </a:graphic>
          </p:graphicFrame>
        </mc:Choice>
        <mc:Fallback xmlns="">
          <p:pic>
            <p:nvPicPr>
              <p:cNvPr id="8" name="Section Zoom 7">
                <a:hlinkClick r:id="rId4" action="ppaction://hlinksldjump"/>
                <a:extLst>
                  <a:ext uri="{FF2B5EF4-FFF2-40B4-BE49-F238E27FC236}">
                    <a16:creationId xmlns:a16="http://schemas.microsoft.com/office/drawing/2014/main" id="{A64D064A-D4A7-AF58-D840-6553D6A21D42}"/>
                  </a:ext>
                </a:extLst>
              </p:cNvPr>
              <p:cNvPicPr>
                <a:picLocks noGrp="1" noRot="1" noChangeAspect="1" noMove="1" noResize="1" noEditPoints="1" noAdjustHandles="1" noChangeArrowheads="1" noChangeShapeType="1"/>
              </p:cNvPicPr>
              <p:nvPr/>
            </p:nvPicPr>
            <p:blipFill>
              <a:blip r:embed="rId5"/>
              <a:stretch>
                <a:fillRect/>
              </a:stretch>
            </p:blipFill>
            <p:spPr>
              <a:xfrm>
                <a:off x="7918449" y="3996002"/>
                <a:ext cx="366628" cy="206228"/>
              </a:xfrm>
              <a:prstGeom prst="ellipse">
                <a:avLst/>
              </a:prstGeom>
              <a:ln>
                <a:noFill/>
              </a:ln>
              <a:effectLst>
                <a:softEdge rad="112500"/>
              </a:effectLst>
            </p:spPr>
          </p:pic>
        </mc:Fallback>
      </mc:AlternateContent>
    </p:spTree>
    <p:extLst>
      <p:ext uri="{BB962C8B-B14F-4D97-AF65-F5344CB8AC3E}">
        <p14:creationId xmlns:p14="http://schemas.microsoft.com/office/powerpoint/2010/main" val="14354162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DFF26-D6BF-40E0-D46A-BEB0D825999A}"/>
              </a:ext>
            </a:extLst>
          </p:cNvPr>
          <p:cNvSpPr>
            <a:spLocks noGrp="1"/>
          </p:cNvSpPr>
          <p:nvPr>
            <p:ph type="title"/>
          </p:nvPr>
        </p:nvSpPr>
        <p:spPr/>
        <p:txBody>
          <a:bodyPr/>
          <a:lstStyle/>
          <a:p>
            <a:r>
              <a:rPr lang="en-BE" dirty="0"/>
              <a:t>Focus sur les avocats*</a:t>
            </a:r>
          </a:p>
        </p:txBody>
      </p:sp>
      <p:sp>
        <p:nvSpPr>
          <p:cNvPr id="4" name="Oval 3">
            <a:extLst>
              <a:ext uri="{FF2B5EF4-FFF2-40B4-BE49-F238E27FC236}">
                <a16:creationId xmlns:a16="http://schemas.microsoft.com/office/drawing/2014/main" id="{EDDBFF33-0B2B-0E7E-9752-1B0D44B6EF00}"/>
              </a:ext>
            </a:extLst>
          </p:cNvPr>
          <p:cNvSpPr/>
          <p:nvPr/>
        </p:nvSpPr>
        <p:spPr>
          <a:xfrm>
            <a:off x="10181167" y="365124"/>
            <a:ext cx="1773768" cy="1325564"/>
          </a:xfrm>
          <a:prstGeom prst="ellipse">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BE" sz="2400" dirty="0"/>
              <a:t>Avocats</a:t>
            </a:r>
          </a:p>
        </p:txBody>
      </p:sp>
      <p:sp>
        <p:nvSpPr>
          <p:cNvPr id="5" name="TextBox 4">
            <a:extLst>
              <a:ext uri="{FF2B5EF4-FFF2-40B4-BE49-F238E27FC236}">
                <a16:creationId xmlns:a16="http://schemas.microsoft.com/office/drawing/2014/main" id="{CBDE0261-D643-0519-8026-1F710D8F5052}"/>
              </a:ext>
            </a:extLst>
          </p:cNvPr>
          <p:cNvSpPr txBox="1"/>
          <p:nvPr/>
        </p:nvSpPr>
        <p:spPr>
          <a:xfrm>
            <a:off x="304800" y="6350932"/>
            <a:ext cx="11192935" cy="461665"/>
          </a:xfrm>
          <a:prstGeom prst="rect">
            <a:avLst/>
          </a:prstGeom>
          <a:noFill/>
        </p:spPr>
        <p:txBody>
          <a:bodyPr wrap="square" rtlCol="0">
            <a:spAutoFit/>
          </a:bodyPr>
          <a:lstStyle/>
          <a:p>
            <a:r>
              <a:rPr lang="en-BE" sz="1200"/>
              <a:t>* </a:t>
            </a:r>
            <a:r>
              <a:rPr lang="en-GB" sz="1200" dirty="0" err="1"/>
              <a:t>Voyez</a:t>
            </a:r>
            <a:r>
              <a:rPr lang="en-GB" sz="1200" dirty="0"/>
              <a:t> </a:t>
            </a:r>
            <a:r>
              <a:rPr lang="en-GB" sz="1200" dirty="0" err="1"/>
              <a:t>notamment</a:t>
            </a:r>
            <a:r>
              <a:rPr lang="en-GB" sz="1200" dirty="0"/>
              <a:t> Dubois, C., </a:t>
            </a:r>
            <a:r>
              <a:rPr lang="en-GB" sz="1200" dirty="0" err="1"/>
              <a:t>Mansvelt</a:t>
            </a:r>
            <a:r>
              <a:rPr lang="en-GB" sz="1200" dirty="0"/>
              <a:t>, V., &amp; </a:t>
            </a:r>
            <a:r>
              <a:rPr lang="en-GB" sz="1200" dirty="0" err="1"/>
              <a:t>Delvenne</a:t>
            </a:r>
            <a:r>
              <a:rPr lang="en-GB" sz="1200" dirty="0"/>
              <a:t>, P. (2019). Entre </a:t>
            </a:r>
            <a:r>
              <a:rPr lang="en-GB" sz="1200" dirty="0" err="1"/>
              <a:t>nécessité</a:t>
            </a:r>
            <a:r>
              <a:rPr lang="en-GB" sz="1200" dirty="0"/>
              <a:t> et </a:t>
            </a:r>
            <a:r>
              <a:rPr lang="en-GB" sz="1200" dirty="0" err="1"/>
              <a:t>opportunités</a:t>
            </a:r>
            <a:r>
              <a:rPr lang="en-GB" sz="1200" dirty="0"/>
              <a:t>: La digitalisation de la justice </a:t>
            </a:r>
            <a:r>
              <a:rPr lang="en-GB" sz="1200" dirty="0" err="1"/>
              <a:t>belge</a:t>
            </a:r>
            <a:r>
              <a:rPr lang="en-GB" sz="1200" dirty="0"/>
              <a:t> par </a:t>
            </a:r>
            <a:r>
              <a:rPr lang="en-GB" sz="1200" dirty="0" err="1"/>
              <a:t>l’ordre</a:t>
            </a:r>
            <a:r>
              <a:rPr lang="en-GB" sz="1200" dirty="0"/>
              <a:t> des avocats. Droit et société, 103(3), 555-572; </a:t>
            </a:r>
            <a:r>
              <a:rPr lang="en-GB" sz="1200" dirty="0" err="1"/>
              <a:t>Pelssers</a:t>
            </a:r>
            <a:r>
              <a:rPr lang="en-GB" sz="1200" dirty="0"/>
              <a:t>, L., &amp; Dubois, C. (2022). Digitalizing the commercial courts: between promises and pitfalls. </a:t>
            </a:r>
            <a:r>
              <a:rPr lang="en-GB" sz="1200" dirty="0" err="1"/>
              <a:t>Recht</a:t>
            </a:r>
            <a:r>
              <a:rPr lang="en-GB" sz="1200" dirty="0"/>
              <a:t> Der </a:t>
            </a:r>
            <a:r>
              <a:rPr lang="en-GB" sz="1200" dirty="0" err="1"/>
              <a:t>Werkelijkheid</a:t>
            </a:r>
            <a:r>
              <a:rPr lang="en-GB" sz="1200" dirty="0"/>
              <a:t>, 43(2).</a:t>
            </a:r>
            <a:endParaRPr lang="en-BE" sz="1200" dirty="0"/>
          </a:p>
        </p:txBody>
      </p:sp>
      <p:pic>
        <p:nvPicPr>
          <p:cNvPr id="6" name="Picture 5">
            <a:extLst>
              <a:ext uri="{FF2B5EF4-FFF2-40B4-BE49-F238E27FC236}">
                <a16:creationId xmlns:a16="http://schemas.microsoft.com/office/drawing/2014/main" id="{101980D6-2DB1-20F3-84ED-C8804B7A8D99}"/>
              </a:ext>
            </a:extLst>
          </p:cNvPr>
          <p:cNvPicPr>
            <a:picLocks noChangeAspect="1"/>
          </p:cNvPicPr>
          <p:nvPr/>
        </p:nvPicPr>
        <p:blipFill>
          <a:blip r:embed="rId2"/>
          <a:stretch>
            <a:fillRect/>
          </a:stretch>
        </p:blipFill>
        <p:spPr>
          <a:xfrm>
            <a:off x="5424223" y="1690688"/>
            <a:ext cx="954088" cy="954088"/>
          </a:xfrm>
          <a:prstGeom prst="rect">
            <a:avLst/>
          </a:prstGeom>
        </p:spPr>
      </p:pic>
      <p:sp>
        <p:nvSpPr>
          <p:cNvPr id="7" name="TextBox 6">
            <a:extLst>
              <a:ext uri="{FF2B5EF4-FFF2-40B4-BE49-F238E27FC236}">
                <a16:creationId xmlns:a16="http://schemas.microsoft.com/office/drawing/2014/main" id="{3C2EF7FC-DED0-2D4E-9601-AD08BE8FAF02}"/>
              </a:ext>
            </a:extLst>
          </p:cNvPr>
          <p:cNvSpPr txBox="1"/>
          <p:nvPr/>
        </p:nvSpPr>
        <p:spPr>
          <a:xfrm>
            <a:off x="5296101" y="2851268"/>
            <a:ext cx="1029449" cy="461665"/>
          </a:xfrm>
          <a:prstGeom prst="rect">
            <a:avLst/>
          </a:prstGeom>
          <a:noFill/>
        </p:spPr>
        <p:txBody>
          <a:bodyPr wrap="none" rtlCol="0">
            <a:spAutoFit/>
          </a:bodyPr>
          <a:lstStyle/>
          <a:p>
            <a:r>
              <a:rPr lang="en-BE" sz="2400" dirty="0">
                <a:solidFill>
                  <a:schemeClr val="accent2">
                    <a:lumMod val="75000"/>
                  </a:schemeClr>
                </a:solidFill>
              </a:rPr>
              <a:t>Ordres</a:t>
            </a:r>
          </a:p>
        </p:txBody>
      </p:sp>
      <p:sp>
        <p:nvSpPr>
          <p:cNvPr id="9" name="TextBox 8">
            <a:extLst>
              <a:ext uri="{FF2B5EF4-FFF2-40B4-BE49-F238E27FC236}">
                <a16:creationId xmlns:a16="http://schemas.microsoft.com/office/drawing/2014/main" id="{B18326E2-2564-FFC2-0989-78DC926984F2}"/>
              </a:ext>
            </a:extLst>
          </p:cNvPr>
          <p:cNvSpPr txBox="1"/>
          <p:nvPr/>
        </p:nvSpPr>
        <p:spPr>
          <a:xfrm>
            <a:off x="6378311" y="1767622"/>
            <a:ext cx="828423" cy="400110"/>
          </a:xfrm>
          <a:prstGeom prst="rect">
            <a:avLst/>
          </a:prstGeom>
          <a:noFill/>
        </p:spPr>
        <p:txBody>
          <a:bodyPr wrap="square" rtlCol="0">
            <a:spAutoFit/>
          </a:bodyPr>
          <a:lstStyle/>
          <a:p>
            <a:pPr algn="ctr"/>
            <a:r>
              <a:rPr lang="en-BE" sz="2000" dirty="0">
                <a:solidFill>
                  <a:schemeClr val="accent2">
                    <a:lumMod val="75000"/>
                  </a:schemeClr>
                </a:solidFill>
              </a:rPr>
              <a:t>État</a:t>
            </a:r>
          </a:p>
        </p:txBody>
      </p:sp>
      <p:sp>
        <p:nvSpPr>
          <p:cNvPr id="10" name="TextBox 9">
            <a:extLst>
              <a:ext uri="{FF2B5EF4-FFF2-40B4-BE49-F238E27FC236}">
                <a16:creationId xmlns:a16="http://schemas.microsoft.com/office/drawing/2014/main" id="{C2FBF252-0A68-3A0F-6EC3-BA9ED00B2477}"/>
              </a:ext>
            </a:extLst>
          </p:cNvPr>
          <p:cNvSpPr txBox="1"/>
          <p:nvPr/>
        </p:nvSpPr>
        <p:spPr>
          <a:xfrm>
            <a:off x="2319036" y="3240445"/>
            <a:ext cx="7164462" cy="923330"/>
          </a:xfrm>
          <a:prstGeom prst="rect">
            <a:avLst/>
          </a:prstGeom>
          <a:noFill/>
        </p:spPr>
        <p:txBody>
          <a:bodyPr wrap="none" rtlCol="0">
            <a:spAutoFit/>
          </a:bodyPr>
          <a:lstStyle/>
          <a:p>
            <a:pPr marL="285750" indent="-285750">
              <a:buClr>
                <a:schemeClr val="accent2">
                  <a:lumMod val="75000"/>
                </a:schemeClr>
              </a:buClr>
              <a:buFont typeface="Arial" panose="020B0604020202020204" pitchFamily="34" charset="0"/>
              <a:buChar char="•"/>
            </a:pPr>
            <a:r>
              <a:rPr lang="en-BE" dirty="0"/>
              <a:t>Création de </a:t>
            </a:r>
            <a:r>
              <a:rPr lang="en-BE" i="1" dirty="0"/>
              <a:t>Diplad</a:t>
            </a:r>
            <a:r>
              <a:rPr lang="en-BE" dirty="0"/>
              <a:t> : structure indépendante chargée de la digitalisation</a:t>
            </a:r>
          </a:p>
          <a:p>
            <a:pPr marL="285750" indent="-285750">
              <a:buClr>
                <a:schemeClr val="accent2">
                  <a:lumMod val="75000"/>
                </a:schemeClr>
              </a:buClr>
              <a:buFont typeface="Arial" panose="020B0604020202020204" pitchFamily="34" charset="0"/>
              <a:buChar char="•"/>
            </a:pPr>
            <a:r>
              <a:rPr lang="nl-BE" dirty="0"/>
              <a:t>Adoptent un rôle de mobilisateurs </a:t>
            </a:r>
          </a:p>
          <a:p>
            <a:pPr marL="285750" indent="-285750">
              <a:buClr>
                <a:schemeClr val="accent2">
                  <a:lumMod val="75000"/>
                </a:schemeClr>
              </a:buClr>
              <a:buFont typeface="Arial" panose="020B0604020202020204" pitchFamily="34" charset="0"/>
              <a:buChar char="•"/>
            </a:pPr>
            <a:r>
              <a:rPr lang="nl-BE" dirty="0"/>
              <a:t>Ont investi des millions dans la digitalisation depuis 2015</a:t>
            </a:r>
            <a:endParaRPr lang="en-BE" dirty="0"/>
          </a:p>
        </p:txBody>
      </p:sp>
      <p:cxnSp>
        <p:nvCxnSpPr>
          <p:cNvPr id="11" name="Curved Connector 10">
            <a:extLst>
              <a:ext uri="{FF2B5EF4-FFF2-40B4-BE49-F238E27FC236}">
                <a16:creationId xmlns:a16="http://schemas.microsoft.com/office/drawing/2014/main" id="{961C66DB-A5B4-2B5D-12FF-0E7B160E5160}"/>
              </a:ext>
            </a:extLst>
          </p:cNvPr>
          <p:cNvCxnSpPr>
            <a:cxnSpLocks/>
            <a:stCxn id="7" idx="1"/>
          </p:cNvCxnSpPr>
          <p:nvPr/>
        </p:nvCxnSpPr>
        <p:spPr>
          <a:xfrm rot="10800000" flipV="1">
            <a:off x="2523067" y="3082101"/>
            <a:ext cx="2773034" cy="1503630"/>
          </a:xfrm>
          <a:prstGeom prst="curvedConnector3">
            <a:avLst>
              <a:gd name="adj1" fmla="val 138543"/>
            </a:avLst>
          </a:prstGeom>
          <a:ln>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Curved Connector 11">
            <a:extLst>
              <a:ext uri="{FF2B5EF4-FFF2-40B4-BE49-F238E27FC236}">
                <a16:creationId xmlns:a16="http://schemas.microsoft.com/office/drawing/2014/main" id="{AF1EEDBF-5362-0043-8124-F199B35E9647}"/>
              </a:ext>
            </a:extLst>
          </p:cNvPr>
          <p:cNvCxnSpPr>
            <a:cxnSpLocks/>
          </p:cNvCxnSpPr>
          <p:nvPr/>
        </p:nvCxnSpPr>
        <p:spPr>
          <a:xfrm>
            <a:off x="6506432" y="3082101"/>
            <a:ext cx="4127701" cy="1272788"/>
          </a:xfrm>
          <a:prstGeom prst="curvedConnector3">
            <a:avLst>
              <a:gd name="adj1" fmla="val 106613"/>
            </a:avLst>
          </a:prstGeom>
          <a:ln>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4098" name="Picture 2" descr="RegSol">
            <a:extLst>
              <a:ext uri="{FF2B5EF4-FFF2-40B4-BE49-F238E27FC236}">
                <a16:creationId xmlns:a16="http://schemas.microsoft.com/office/drawing/2014/main" id="{2CCD482E-4E05-516E-1AF3-A01703D269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239" y="4502265"/>
            <a:ext cx="3386667" cy="1190625"/>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LegalTech belgium | DigitalWallonia.be">
            <a:extLst>
              <a:ext uri="{FF2B5EF4-FFF2-40B4-BE49-F238E27FC236}">
                <a16:creationId xmlns:a16="http://schemas.microsoft.com/office/drawing/2014/main" id="{88E4B669-CEC0-B72F-F202-2B956B07FB3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32288" y="4502265"/>
            <a:ext cx="1621512" cy="1621512"/>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psez="http://schemas.microsoft.com/office/powerpoint/2016/sectionzoom">
        <mc:Choice Requires="psez">
          <p:graphicFrame>
            <p:nvGraphicFramePr>
              <p:cNvPr id="13" name="Section Zoom 12">
                <a:extLst>
                  <a:ext uri="{FF2B5EF4-FFF2-40B4-BE49-F238E27FC236}">
                    <a16:creationId xmlns:a16="http://schemas.microsoft.com/office/drawing/2014/main" id="{30C372C4-EDB2-DE60-6890-C7865BE79358}"/>
                  </a:ext>
                </a:extLst>
              </p:cNvPr>
              <p:cNvGraphicFramePr>
                <a:graphicFrameLocks noChangeAspect="1"/>
              </p:cNvGraphicFramePr>
              <p:nvPr>
                <p:extLst>
                  <p:ext uri="{D42A27DB-BD31-4B8C-83A1-F6EECF244321}">
                    <p14:modId xmlns:p14="http://schemas.microsoft.com/office/powerpoint/2010/main" val="4275856001"/>
                  </p:ext>
                </p:extLst>
              </p:nvPr>
            </p:nvGraphicFramePr>
            <p:xfrm>
              <a:off x="2319036" y="5075524"/>
              <a:ext cx="317307" cy="178485"/>
            </p:xfrm>
            <a:graphic>
              <a:graphicData uri="http://schemas.microsoft.com/office/powerpoint/2016/sectionzoom">
                <psez:sectionZm>
                  <psez:sectionZmObj sectionId="{E1BC4A0F-5BBE-DC4A-8EBC-894E6D71EE6D}">
                    <psez:zmPr id="{D06E8301-E4A3-A546-AC48-323530332C59}" transitionDur="1000">
                      <p166:blipFill xmlns:p166="http://schemas.microsoft.com/office/powerpoint/2016/6/main">
                        <a:blip r:embed="rId5"/>
                        <a:stretch>
                          <a:fillRect/>
                        </a:stretch>
                      </p166:blipFill>
                      <p166:spPr xmlns:p166="http://schemas.microsoft.com/office/powerpoint/2016/6/main">
                        <a:xfrm>
                          <a:off x="0" y="0"/>
                          <a:ext cx="317307" cy="178485"/>
                        </a:xfrm>
                        <a:prstGeom prst="ellipse">
                          <a:avLst/>
                        </a:prstGeom>
                        <a:ln>
                          <a:noFill/>
                        </a:ln>
                        <a:effectLst>
                          <a:softEdge rad="112500"/>
                        </a:effectLst>
                      </p166:spPr>
                    </psez:zmPr>
                  </psez:sectionZmObj>
                </psez:sectionZm>
              </a:graphicData>
            </a:graphic>
          </p:graphicFrame>
        </mc:Choice>
        <mc:Fallback xmlns="">
          <p:pic>
            <p:nvPicPr>
              <p:cNvPr id="13" name="Section Zoom 12">
                <a:hlinkClick r:id="rId6" action="ppaction://hlinksldjump"/>
                <a:extLst>
                  <a:ext uri="{FF2B5EF4-FFF2-40B4-BE49-F238E27FC236}">
                    <a16:creationId xmlns:a16="http://schemas.microsoft.com/office/drawing/2014/main" id="{30C372C4-EDB2-DE60-6890-C7865BE79358}"/>
                  </a:ext>
                </a:extLst>
              </p:cNvPr>
              <p:cNvPicPr>
                <a:picLocks noGrp="1" noRot="1" noChangeAspect="1" noMove="1" noResize="1" noEditPoints="1" noAdjustHandles="1" noChangeArrowheads="1" noChangeShapeType="1"/>
              </p:cNvPicPr>
              <p:nvPr/>
            </p:nvPicPr>
            <p:blipFill>
              <a:blip r:embed="rId7"/>
              <a:stretch>
                <a:fillRect/>
              </a:stretch>
            </p:blipFill>
            <p:spPr>
              <a:xfrm>
                <a:off x="2319036" y="5075524"/>
                <a:ext cx="317307" cy="178485"/>
              </a:xfrm>
              <a:prstGeom prst="ellipse">
                <a:avLst/>
              </a:prstGeom>
              <a:ln>
                <a:noFill/>
              </a:ln>
              <a:effectLst>
                <a:softEdge rad="112500"/>
              </a:effectLst>
            </p:spPr>
          </p:pic>
        </mc:Fallback>
      </mc:AlternateContent>
      <p:sp>
        <p:nvSpPr>
          <p:cNvPr id="16" name="TextBox 15">
            <a:extLst>
              <a:ext uri="{FF2B5EF4-FFF2-40B4-BE49-F238E27FC236}">
                <a16:creationId xmlns:a16="http://schemas.microsoft.com/office/drawing/2014/main" id="{4C988C77-F3A5-6C63-63AC-2EB7BC35E65B}"/>
              </a:ext>
            </a:extLst>
          </p:cNvPr>
          <p:cNvSpPr txBox="1"/>
          <p:nvPr/>
        </p:nvSpPr>
        <p:spPr>
          <a:xfrm>
            <a:off x="3909583" y="1767622"/>
            <a:ext cx="1813315" cy="400110"/>
          </a:xfrm>
          <a:prstGeom prst="rect">
            <a:avLst/>
          </a:prstGeom>
          <a:noFill/>
        </p:spPr>
        <p:txBody>
          <a:bodyPr wrap="square" rtlCol="0">
            <a:spAutoFit/>
          </a:bodyPr>
          <a:lstStyle/>
          <a:p>
            <a:pPr algn="ctr"/>
            <a:r>
              <a:rPr lang="nl-BE" sz="2000" dirty="0">
                <a:solidFill>
                  <a:schemeClr val="accent2">
                    <a:lumMod val="75000"/>
                  </a:schemeClr>
                </a:solidFill>
              </a:rPr>
              <a:t>Avocats</a:t>
            </a:r>
            <a:endParaRPr lang="en-BE" sz="2000" dirty="0">
              <a:solidFill>
                <a:schemeClr val="accent2">
                  <a:lumMod val="75000"/>
                </a:schemeClr>
              </a:solidFill>
            </a:endParaRPr>
          </a:p>
        </p:txBody>
      </p:sp>
    </p:spTree>
    <p:extLst>
      <p:ext uri="{BB962C8B-B14F-4D97-AF65-F5344CB8AC3E}">
        <p14:creationId xmlns:p14="http://schemas.microsoft.com/office/powerpoint/2010/main" val="3281094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5194D-7A42-E124-A974-75752F50E2FE}"/>
              </a:ext>
            </a:extLst>
          </p:cNvPr>
          <p:cNvSpPr>
            <a:spLocks noGrp="1"/>
          </p:cNvSpPr>
          <p:nvPr>
            <p:ph type="title"/>
          </p:nvPr>
        </p:nvSpPr>
        <p:spPr/>
        <p:txBody>
          <a:bodyPr/>
          <a:lstStyle/>
          <a:p>
            <a:r>
              <a:rPr lang="en-BE" dirty="0"/>
              <a:t>Agenda du jour </a:t>
            </a:r>
          </a:p>
        </p:txBody>
      </p:sp>
      <p:sp>
        <p:nvSpPr>
          <p:cNvPr id="3" name="Content Placeholder 2">
            <a:extLst>
              <a:ext uri="{FF2B5EF4-FFF2-40B4-BE49-F238E27FC236}">
                <a16:creationId xmlns:a16="http://schemas.microsoft.com/office/drawing/2014/main" id="{B3F10B3D-F2D2-0DAF-3584-7B7D1A8C7F17}"/>
              </a:ext>
            </a:extLst>
          </p:cNvPr>
          <p:cNvSpPr>
            <a:spLocks noGrp="1"/>
          </p:cNvSpPr>
          <p:nvPr>
            <p:ph idx="1"/>
          </p:nvPr>
        </p:nvSpPr>
        <p:spPr/>
        <p:txBody>
          <a:bodyPr/>
          <a:lstStyle/>
          <a:p>
            <a:pPr>
              <a:buClr>
                <a:schemeClr val="accent2">
                  <a:lumMod val="75000"/>
                </a:schemeClr>
              </a:buClr>
            </a:pPr>
            <a:r>
              <a:rPr lang="en-GB" dirty="0"/>
              <a:t>N</a:t>
            </a:r>
            <a:r>
              <a:rPr lang="en-BE" dirty="0"/>
              <a:t>umérisation et impacts </a:t>
            </a:r>
          </a:p>
          <a:p>
            <a:pPr marL="0" indent="0">
              <a:buClr>
                <a:schemeClr val="accent2">
                  <a:lumMod val="75000"/>
                </a:schemeClr>
              </a:buClr>
              <a:buNone/>
            </a:pPr>
            <a:endParaRPr lang="en-BE" dirty="0"/>
          </a:p>
          <a:p>
            <a:pPr>
              <a:buClr>
                <a:schemeClr val="accent2">
                  <a:lumMod val="75000"/>
                </a:schemeClr>
              </a:buClr>
            </a:pPr>
            <a:r>
              <a:rPr lang="en-BE" dirty="0"/>
              <a:t>Les recherches au centre de Recherche et d’Interventions Sociologiques </a:t>
            </a:r>
          </a:p>
          <a:p>
            <a:pPr marL="0" indent="0">
              <a:buClr>
                <a:schemeClr val="accent2">
                  <a:lumMod val="75000"/>
                </a:schemeClr>
              </a:buClr>
              <a:buNone/>
            </a:pPr>
            <a:endParaRPr lang="en-BE" dirty="0"/>
          </a:p>
          <a:p>
            <a:pPr>
              <a:buClr>
                <a:schemeClr val="accent2">
                  <a:lumMod val="75000"/>
                </a:schemeClr>
              </a:buClr>
            </a:pPr>
            <a:r>
              <a:rPr lang="en-BE" dirty="0"/>
              <a:t>2 cas concrets </a:t>
            </a:r>
          </a:p>
          <a:p>
            <a:pPr marL="0" indent="0">
              <a:buClr>
                <a:schemeClr val="accent2">
                  <a:lumMod val="75000"/>
                </a:schemeClr>
              </a:buClr>
              <a:buNone/>
            </a:pPr>
            <a:endParaRPr lang="en-BE" dirty="0"/>
          </a:p>
          <a:p>
            <a:pPr>
              <a:buClr>
                <a:schemeClr val="accent2">
                  <a:lumMod val="75000"/>
                </a:schemeClr>
              </a:buClr>
            </a:pPr>
            <a:r>
              <a:rPr lang="en-BE" dirty="0"/>
              <a:t>Conclusion  </a:t>
            </a:r>
          </a:p>
          <a:p>
            <a:pPr>
              <a:buClr>
                <a:schemeClr val="accent2">
                  <a:lumMod val="75000"/>
                </a:schemeClr>
              </a:buClr>
            </a:pPr>
            <a:endParaRPr lang="en-BE" dirty="0"/>
          </a:p>
          <a:p>
            <a:pPr>
              <a:buClr>
                <a:schemeClr val="accent2">
                  <a:lumMod val="75000"/>
                </a:schemeClr>
              </a:buClr>
            </a:pPr>
            <a:endParaRPr lang="en-BE" dirty="0"/>
          </a:p>
        </p:txBody>
      </p:sp>
    </p:spTree>
    <p:extLst>
      <p:ext uri="{BB962C8B-B14F-4D97-AF65-F5344CB8AC3E}">
        <p14:creationId xmlns:p14="http://schemas.microsoft.com/office/powerpoint/2010/main" val="4160750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F577F-E5EC-4807-0A41-FF7B7B60C1A7}"/>
              </a:ext>
            </a:extLst>
          </p:cNvPr>
          <p:cNvSpPr>
            <a:spLocks noGrp="1"/>
          </p:cNvSpPr>
          <p:nvPr>
            <p:ph type="title"/>
          </p:nvPr>
        </p:nvSpPr>
        <p:spPr/>
        <p:txBody>
          <a:bodyPr/>
          <a:lstStyle/>
          <a:p>
            <a:r>
              <a:rPr lang="en-BE" dirty="0"/>
              <a:t>Focus sur les avocats</a:t>
            </a:r>
          </a:p>
        </p:txBody>
      </p:sp>
      <p:sp>
        <p:nvSpPr>
          <p:cNvPr id="4" name="Oval 3">
            <a:extLst>
              <a:ext uri="{FF2B5EF4-FFF2-40B4-BE49-F238E27FC236}">
                <a16:creationId xmlns:a16="http://schemas.microsoft.com/office/drawing/2014/main" id="{20B5094A-3723-1F72-4233-39674342C099}"/>
              </a:ext>
            </a:extLst>
          </p:cNvPr>
          <p:cNvSpPr/>
          <p:nvPr/>
        </p:nvSpPr>
        <p:spPr>
          <a:xfrm>
            <a:off x="10181167" y="365124"/>
            <a:ext cx="1773768" cy="1325564"/>
          </a:xfrm>
          <a:prstGeom prst="ellipse">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BE" sz="2400" dirty="0"/>
              <a:t>Avocats</a:t>
            </a:r>
          </a:p>
        </p:txBody>
      </p:sp>
      <p:pic>
        <p:nvPicPr>
          <p:cNvPr id="5" name="Picture 2" descr="RegSol">
            <a:extLst>
              <a:ext uri="{FF2B5EF4-FFF2-40B4-BE49-F238E27FC236}">
                <a16:creationId xmlns:a16="http://schemas.microsoft.com/office/drawing/2014/main" id="{2C236C50-692A-02AF-607D-07E162A352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57533" y="0"/>
            <a:ext cx="3386667" cy="119062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F5BCF7E-DB7A-1248-DD1D-70CF04CB6D4A}"/>
              </a:ext>
            </a:extLst>
          </p:cNvPr>
          <p:cNvSpPr txBox="1"/>
          <p:nvPr/>
        </p:nvSpPr>
        <p:spPr>
          <a:xfrm>
            <a:off x="751418" y="1497609"/>
            <a:ext cx="9764182" cy="1015663"/>
          </a:xfrm>
          <a:prstGeom prst="rect">
            <a:avLst/>
          </a:prstGeom>
          <a:noFill/>
        </p:spPr>
        <p:txBody>
          <a:bodyPr wrap="square" rtlCol="0">
            <a:spAutoFit/>
          </a:bodyPr>
          <a:lstStyle/>
          <a:p>
            <a:r>
              <a:rPr lang="en-BE" sz="2000" i="1" dirty="0">
                <a:solidFill>
                  <a:schemeClr val="accent2">
                    <a:lumMod val="75000"/>
                  </a:schemeClr>
                </a:solidFill>
                <a:effectLst/>
                <a:ea typeface="Times New Roman" panose="02020603050405020304" pitchFamily="18" charset="0"/>
              </a:rPr>
              <a:t>Regsol</a:t>
            </a:r>
            <a:r>
              <a:rPr lang="en-BE" sz="2000" i="1" dirty="0">
                <a:effectLst/>
                <a:ea typeface="Times New Roman" panose="02020603050405020304" pitchFamily="18" charset="0"/>
              </a:rPr>
              <a:t> </a:t>
            </a:r>
            <a:r>
              <a:rPr lang="en-BE" sz="2000" dirty="0">
                <a:ea typeface="Times New Roman" panose="02020603050405020304" pitchFamily="18" charset="0"/>
              </a:rPr>
              <a:t>permet aux</a:t>
            </a:r>
            <a:r>
              <a:rPr lang="en-BE" sz="2000" dirty="0">
                <a:effectLst/>
                <a:ea typeface="Times New Roman" panose="02020603050405020304" pitchFamily="18" charset="0"/>
              </a:rPr>
              <a:t> parties prenantes des procédures de faillites d’interagir: échange et  traitement de nombreux documents ainsi que la signature et l’enregistrement automatique de jugements. </a:t>
            </a:r>
          </a:p>
        </p:txBody>
      </p:sp>
      <p:sp>
        <p:nvSpPr>
          <p:cNvPr id="7" name="TextBox 6">
            <a:extLst>
              <a:ext uri="{FF2B5EF4-FFF2-40B4-BE49-F238E27FC236}">
                <a16:creationId xmlns:a16="http://schemas.microsoft.com/office/drawing/2014/main" id="{B7B46686-4BAA-56CE-08B5-14B5304ABDE8}"/>
              </a:ext>
            </a:extLst>
          </p:cNvPr>
          <p:cNvSpPr txBox="1"/>
          <p:nvPr/>
        </p:nvSpPr>
        <p:spPr>
          <a:xfrm>
            <a:off x="744008" y="2552858"/>
            <a:ext cx="9429750" cy="707886"/>
          </a:xfrm>
          <a:prstGeom prst="rect">
            <a:avLst/>
          </a:prstGeom>
          <a:noFill/>
        </p:spPr>
        <p:txBody>
          <a:bodyPr wrap="square" rtlCol="0">
            <a:spAutoFit/>
          </a:bodyPr>
          <a:lstStyle/>
          <a:p>
            <a:pPr algn="just"/>
            <a:r>
              <a:rPr lang="fr-BE" sz="2000" i="1" dirty="0">
                <a:solidFill>
                  <a:schemeClr val="accent2">
                    <a:lumMod val="75000"/>
                  </a:schemeClr>
                </a:solidFill>
                <a:effectLst/>
                <a:ea typeface="Times New Roman" panose="02020603050405020304" pitchFamily="18" charset="0"/>
              </a:rPr>
              <a:t>D</a:t>
            </a:r>
            <a:r>
              <a:rPr lang="en-BE" sz="2000" i="1" dirty="0">
                <a:solidFill>
                  <a:schemeClr val="accent2">
                    <a:lumMod val="75000"/>
                  </a:schemeClr>
                </a:solidFill>
                <a:effectLst/>
                <a:ea typeface="Times New Roman" panose="02020603050405020304" pitchFamily="18" charset="0"/>
              </a:rPr>
              <a:t>PA-deposit </a:t>
            </a:r>
            <a:r>
              <a:rPr lang="en-BE" sz="2000" dirty="0">
                <a:effectLst/>
                <a:ea typeface="Times New Roman" panose="02020603050405020304" pitchFamily="18" charset="0"/>
              </a:rPr>
              <a:t>permet aux avocats d’accéder à </a:t>
            </a:r>
            <a:r>
              <a:rPr lang="en-BE" sz="2000" i="1" dirty="0">
                <a:effectLst/>
                <a:ea typeface="Times New Roman" panose="02020603050405020304" pitchFamily="18" charset="0"/>
              </a:rPr>
              <a:t>e-deposit</a:t>
            </a:r>
            <a:r>
              <a:rPr lang="en-BE" sz="2000" dirty="0">
                <a:effectLst/>
                <a:ea typeface="Times New Roman" panose="02020603050405020304" pitchFamily="18" charset="0"/>
              </a:rPr>
              <a:t>, le canal d’accès au flux numérique des dossiers électroniques pour les cours et tribunaux. </a:t>
            </a:r>
          </a:p>
        </p:txBody>
      </p:sp>
      <p:pic>
        <p:nvPicPr>
          <p:cNvPr id="9" name="Picture 8">
            <a:extLst>
              <a:ext uri="{FF2B5EF4-FFF2-40B4-BE49-F238E27FC236}">
                <a16:creationId xmlns:a16="http://schemas.microsoft.com/office/drawing/2014/main" id="{0583B97B-72DB-2307-D122-DDBF8C4D5D61}"/>
              </a:ext>
            </a:extLst>
          </p:cNvPr>
          <p:cNvPicPr>
            <a:picLocks noChangeAspect="1"/>
          </p:cNvPicPr>
          <p:nvPr/>
        </p:nvPicPr>
        <p:blipFill>
          <a:blip r:embed="rId4"/>
          <a:stretch>
            <a:fillRect/>
          </a:stretch>
        </p:blipFill>
        <p:spPr>
          <a:xfrm>
            <a:off x="10134600" y="3549721"/>
            <a:ext cx="1219200" cy="1219200"/>
          </a:xfrm>
          <a:prstGeom prst="rect">
            <a:avLst/>
          </a:prstGeom>
        </p:spPr>
      </p:pic>
      <p:pic>
        <p:nvPicPr>
          <p:cNvPr id="11" name="Picture 10">
            <a:extLst>
              <a:ext uri="{FF2B5EF4-FFF2-40B4-BE49-F238E27FC236}">
                <a16:creationId xmlns:a16="http://schemas.microsoft.com/office/drawing/2014/main" id="{C4CD1B48-5DE5-8F6F-3CA5-BDC9CF6FBB2E}"/>
              </a:ext>
            </a:extLst>
          </p:cNvPr>
          <p:cNvPicPr>
            <a:picLocks noChangeAspect="1"/>
          </p:cNvPicPr>
          <p:nvPr/>
        </p:nvPicPr>
        <p:blipFill>
          <a:blip r:embed="rId5"/>
          <a:stretch>
            <a:fillRect/>
          </a:stretch>
        </p:blipFill>
        <p:spPr>
          <a:xfrm>
            <a:off x="5486400" y="3748394"/>
            <a:ext cx="1219200" cy="1219200"/>
          </a:xfrm>
          <a:prstGeom prst="rect">
            <a:avLst/>
          </a:prstGeom>
        </p:spPr>
      </p:pic>
      <p:pic>
        <p:nvPicPr>
          <p:cNvPr id="13" name="Picture 12">
            <a:extLst>
              <a:ext uri="{FF2B5EF4-FFF2-40B4-BE49-F238E27FC236}">
                <a16:creationId xmlns:a16="http://schemas.microsoft.com/office/drawing/2014/main" id="{7026C041-E803-B3B1-26EE-D4A24702328D}"/>
              </a:ext>
            </a:extLst>
          </p:cNvPr>
          <p:cNvPicPr>
            <a:picLocks noChangeAspect="1"/>
          </p:cNvPicPr>
          <p:nvPr/>
        </p:nvPicPr>
        <p:blipFill>
          <a:blip r:embed="rId6"/>
          <a:stretch>
            <a:fillRect/>
          </a:stretch>
        </p:blipFill>
        <p:spPr>
          <a:xfrm>
            <a:off x="838200" y="3748394"/>
            <a:ext cx="1219200" cy="1219200"/>
          </a:xfrm>
          <a:prstGeom prst="rect">
            <a:avLst/>
          </a:prstGeom>
        </p:spPr>
      </p:pic>
      <p:sp>
        <p:nvSpPr>
          <p:cNvPr id="14" name="TextBox 13">
            <a:extLst>
              <a:ext uri="{FF2B5EF4-FFF2-40B4-BE49-F238E27FC236}">
                <a16:creationId xmlns:a16="http://schemas.microsoft.com/office/drawing/2014/main" id="{318A67D2-DEE2-A2A2-61B7-D7392B7508B7}"/>
              </a:ext>
            </a:extLst>
          </p:cNvPr>
          <p:cNvSpPr txBox="1"/>
          <p:nvPr/>
        </p:nvSpPr>
        <p:spPr>
          <a:xfrm>
            <a:off x="527985" y="5360391"/>
            <a:ext cx="1893315" cy="707886"/>
          </a:xfrm>
          <a:prstGeom prst="rect">
            <a:avLst/>
          </a:prstGeom>
          <a:noFill/>
        </p:spPr>
        <p:txBody>
          <a:bodyPr wrap="square" rtlCol="0">
            <a:spAutoFit/>
          </a:bodyPr>
          <a:lstStyle/>
          <a:p>
            <a:pPr algn="ctr"/>
            <a:r>
              <a:rPr lang="en-BE" sz="2000" dirty="0"/>
              <a:t>Entrepreneurs politiques </a:t>
            </a:r>
          </a:p>
        </p:txBody>
      </p:sp>
      <p:sp>
        <p:nvSpPr>
          <p:cNvPr id="15" name="TextBox 14">
            <a:extLst>
              <a:ext uri="{FF2B5EF4-FFF2-40B4-BE49-F238E27FC236}">
                <a16:creationId xmlns:a16="http://schemas.microsoft.com/office/drawing/2014/main" id="{06515DAB-37E7-FD15-5EAF-957F2D0DB938}"/>
              </a:ext>
            </a:extLst>
          </p:cNvPr>
          <p:cNvSpPr txBox="1"/>
          <p:nvPr/>
        </p:nvSpPr>
        <p:spPr>
          <a:xfrm>
            <a:off x="5174619" y="5374234"/>
            <a:ext cx="1842761" cy="707886"/>
          </a:xfrm>
          <a:prstGeom prst="rect">
            <a:avLst/>
          </a:prstGeom>
          <a:noFill/>
        </p:spPr>
        <p:txBody>
          <a:bodyPr wrap="square" rtlCol="0">
            <a:spAutoFit/>
          </a:bodyPr>
          <a:lstStyle/>
          <a:p>
            <a:pPr algn="ctr"/>
            <a:r>
              <a:rPr lang="en-BE" sz="2000" dirty="0"/>
              <a:t>Entrepreneurs financiers</a:t>
            </a:r>
          </a:p>
        </p:txBody>
      </p:sp>
      <p:sp>
        <p:nvSpPr>
          <p:cNvPr id="16" name="TextBox 15">
            <a:extLst>
              <a:ext uri="{FF2B5EF4-FFF2-40B4-BE49-F238E27FC236}">
                <a16:creationId xmlns:a16="http://schemas.microsoft.com/office/drawing/2014/main" id="{77E5D432-A584-DAE7-A761-11EFEA55EB25}"/>
              </a:ext>
            </a:extLst>
          </p:cNvPr>
          <p:cNvSpPr txBox="1"/>
          <p:nvPr/>
        </p:nvSpPr>
        <p:spPr>
          <a:xfrm>
            <a:off x="9770699" y="5374234"/>
            <a:ext cx="1947002" cy="707886"/>
          </a:xfrm>
          <a:prstGeom prst="rect">
            <a:avLst/>
          </a:prstGeom>
          <a:noFill/>
        </p:spPr>
        <p:txBody>
          <a:bodyPr wrap="square" rtlCol="0">
            <a:spAutoFit/>
          </a:bodyPr>
          <a:lstStyle/>
          <a:p>
            <a:pPr algn="ctr"/>
            <a:r>
              <a:rPr lang="en-BE" sz="2000" dirty="0"/>
              <a:t>Entrepreneurs moraux</a:t>
            </a:r>
          </a:p>
        </p:txBody>
      </p:sp>
    </p:spTree>
    <p:extLst>
      <p:ext uri="{BB962C8B-B14F-4D97-AF65-F5344CB8AC3E}">
        <p14:creationId xmlns:p14="http://schemas.microsoft.com/office/powerpoint/2010/main" val="2801629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DFF26-D6BF-40E0-D46A-BEB0D825999A}"/>
              </a:ext>
            </a:extLst>
          </p:cNvPr>
          <p:cNvSpPr>
            <a:spLocks noGrp="1"/>
          </p:cNvSpPr>
          <p:nvPr>
            <p:ph type="title"/>
          </p:nvPr>
        </p:nvSpPr>
        <p:spPr/>
        <p:txBody>
          <a:bodyPr/>
          <a:lstStyle/>
          <a:p>
            <a:r>
              <a:rPr lang="en-BE" dirty="0"/>
              <a:t>Focus sur les avocats*</a:t>
            </a:r>
          </a:p>
        </p:txBody>
      </p:sp>
      <p:sp>
        <p:nvSpPr>
          <p:cNvPr id="4" name="Oval 3">
            <a:extLst>
              <a:ext uri="{FF2B5EF4-FFF2-40B4-BE49-F238E27FC236}">
                <a16:creationId xmlns:a16="http://schemas.microsoft.com/office/drawing/2014/main" id="{EDDBFF33-0B2B-0E7E-9752-1B0D44B6EF00}"/>
              </a:ext>
            </a:extLst>
          </p:cNvPr>
          <p:cNvSpPr/>
          <p:nvPr/>
        </p:nvSpPr>
        <p:spPr>
          <a:xfrm>
            <a:off x="10181167" y="365124"/>
            <a:ext cx="1773768" cy="1325564"/>
          </a:xfrm>
          <a:prstGeom prst="ellipse">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BE" sz="2400" dirty="0"/>
              <a:t>Avocats</a:t>
            </a:r>
          </a:p>
        </p:txBody>
      </p:sp>
      <p:sp>
        <p:nvSpPr>
          <p:cNvPr id="5" name="TextBox 4">
            <a:extLst>
              <a:ext uri="{FF2B5EF4-FFF2-40B4-BE49-F238E27FC236}">
                <a16:creationId xmlns:a16="http://schemas.microsoft.com/office/drawing/2014/main" id="{CBDE0261-D643-0519-8026-1F710D8F5052}"/>
              </a:ext>
            </a:extLst>
          </p:cNvPr>
          <p:cNvSpPr txBox="1"/>
          <p:nvPr/>
        </p:nvSpPr>
        <p:spPr>
          <a:xfrm>
            <a:off x="304800" y="6350932"/>
            <a:ext cx="11192935" cy="461665"/>
          </a:xfrm>
          <a:prstGeom prst="rect">
            <a:avLst/>
          </a:prstGeom>
          <a:noFill/>
        </p:spPr>
        <p:txBody>
          <a:bodyPr wrap="square" rtlCol="0">
            <a:spAutoFit/>
          </a:bodyPr>
          <a:lstStyle/>
          <a:p>
            <a:r>
              <a:rPr lang="en-BE" sz="1200"/>
              <a:t>* </a:t>
            </a:r>
            <a:r>
              <a:rPr lang="en-GB" sz="1200" dirty="0" err="1"/>
              <a:t>Voyez</a:t>
            </a:r>
            <a:r>
              <a:rPr lang="en-GB" sz="1200" dirty="0"/>
              <a:t> </a:t>
            </a:r>
            <a:r>
              <a:rPr lang="en-GB" sz="1200" dirty="0" err="1"/>
              <a:t>notamment</a:t>
            </a:r>
            <a:r>
              <a:rPr lang="en-GB" sz="1200" dirty="0"/>
              <a:t> Dubois, C., </a:t>
            </a:r>
            <a:r>
              <a:rPr lang="en-GB" sz="1200" dirty="0" err="1"/>
              <a:t>Mansvelt</a:t>
            </a:r>
            <a:r>
              <a:rPr lang="en-GB" sz="1200" dirty="0"/>
              <a:t>, V., &amp; </a:t>
            </a:r>
            <a:r>
              <a:rPr lang="en-GB" sz="1200" dirty="0" err="1"/>
              <a:t>Delvenne</a:t>
            </a:r>
            <a:r>
              <a:rPr lang="en-GB" sz="1200" dirty="0"/>
              <a:t>, P. (2019). Entre </a:t>
            </a:r>
            <a:r>
              <a:rPr lang="en-GB" sz="1200" dirty="0" err="1"/>
              <a:t>nécessité</a:t>
            </a:r>
            <a:r>
              <a:rPr lang="en-GB" sz="1200" dirty="0"/>
              <a:t> et </a:t>
            </a:r>
            <a:r>
              <a:rPr lang="en-GB" sz="1200" dirty="0" err="1"/>
              <a:t>opportunités</a:t>
            </a:r>
            <a:r>
              <a:rPr lang="en-GB" sz="1200" dirty="0"/>
              <a:t>: La digitalisation de la justice </a:t>
            </a:r>
            <a:r>
              <a:rPr lang="en-GB" sz="1200" dirty="0" err="1"/>
              <a:t>belge</a:t>
            </a:r>
            <a:r>
              <a:rPr lang="en-GB" sz="1200" dirty="0"/>
              <a:t> par </a:t>
            </a:r>
            <a:r>
              <a:rPr lang="en-GB" sz="1200" dirty="0" err="1"/>
              <a:t>l’ordre</a:t>
            </a:r>
            <a:r>
              <a:rPr lang="en-GB" sz="1200" dirty="0"/>
              <a:t> des avocats. Droit et société, 103(3), 555-572; </a:t>
            </a:r>
            <a:r>
              <a:rPr lang="en-GB" sz="1200" dirty="0" err="1"/>
              <a:t>Pelssers</a:t>
            </a:r>
            <a:r>
              <a:rPr lang="en-GB" sz="1200" dirty="0"/>
              <a:t>, L., &amp; Dubois, C. (2022). Digitalizing the commercial courts: between promises and pitfalls. </a:t>
            </a:r>
            <a:r>
              <a:rPr lang="en-GB" sz="1200" dirty="0" err="1"/>
              <a:t>Recht</a:t>
            </a:r>
            <a:r>
              <a:rPr lang="en-GB" sz="1200" dirty="0"/>
              <a:t> Der </a:t>
            </a:r>
            <a:r>
              <a:rPr lang="en-GB" sz="1200" dirty="0" err="1"/>
              <a:t>Werkelijkheid</a:t>
            </a:r>
            <a:r>
              <a:rPr lang="en-GB" sz="1200" dirty="0"/>
              <a:t>, 43(2).</a:t>
            </a:r>
            <a:endParaRPr lang="en-BE" sz="1200" dirty="0"/>
          </a:p>
        </p:txBody>
      </p:sp>
      <p:pic>
        <p:nvPicPr>
          <p:cNvPr id="6" name="Picture 5">
            <a:extLst>
              <a:ext uri="{FF2B5EF4-FFF2-40B4-BE49-F238E27FC236}">
                <a16:creationId xmlns:a16="http://schemas.microsoft.com/office/drawing/2014/main" id="{101980D6-2DB1-20F3-84ED-C8804B7A8D99}"/>
              </a:ext>
            </a:extLst>
          </p:cNvPr>
          <p:cNvPicPr>
            <a:picLocks noChangeAspect="1"/>
          </p:cNvPicPr>
          <p:nvPr/>
        </p:nvPicPr>
        <p:blipFill>
          <a:blip r:embed="rId2"/>
          <a:stretch>
            <a:fillRect/>
          </a:stretch>
        </p:blipFill>
        <p:spPr>
          <a:xfrm>
            <a:off x="5424223" y="1690688"/>
            <a:ext cx="954088" cy="954088"/>
          </a:xfrm>
          <a:prstGeom prst="rect">
            <a:avLst/>
          </a:prstGeom>
        </p:spPr>
      </p:pic>
      <p:sp>
        <p:nvSpPr>
          <p:cNvPr id="7" name="TextBox 6">
            <a:extLst>
              <a:ext uri="{FF2B5EF4-FFF2-40B4-BE49-F238E27FC236}">
                <a16:creationId xmlns:a16="http://schemas.microsoft.com/office/drawing/2014/main" id="{3C2EF7FC-DED0-2D4E-9601-AD08BE8FAF02}"/>
              </a:ext>
            </a:extLst>
          </p:cNvPr>
          <p:cNvSpPr txBox="1"/>
          <p:nvPr/>
        </p:nvSpPr>
        <p:spPr>
          <a:xfrm>
            <a:off x="5296101" y="2851268"/>
            <a:ext cx="1029449" cy="461665"/>
          </a:xfrm>
          <a:prstGeom prst="rect">
            <a:avLst/>
          </a:prstGeom>
          <a:noFill/>
        </p:spPr>
        <p:txBody>
          <a:bodyPr wrap="none" rtlCol="0">
            <a:spAutoFit/>
          </a:bodyPr>
          <a:lstStyle/>
          <a:p>
            <a:r>
              <a:rPr lang="en-BE" sz="2400" dirty="0">
                <a:solidFill>
                  <a:schemeClr val="accent2">
                    <a:lumMod val="75000"/>
                  </a:schemeClr>
                </a:solidFill>
              </a:rPr>
              <a:t>Ordres</a:t>
            </a:r>
          </a:p>
        </p:txBody>
      </p:sp>
      <p:sp>
        <p:nvSpPr>
          <p:cNvPr id="8" name="TextBox 7">
            <a:extLst>
              <a:ext uri="{FF2B5EF4-FFF2-40B4-BE49-F238E27FC236}">
                <a16:creationId xmlns:a16="http://schemas.microsoft.com/office/drawing/2014/main" id="{3550DDD0-58BA-3820-D32B-F201E891EFD2}"/>
              </a:ext>
            </a:extLst>
          </p:cNvPr>
          <p:cNvSpPr txBox="1"/>
          <p:nvPr/>
        </p:nvSpPr>
        <p:spPr>
          <a:xfrm>
            <a:off x="3909583" y="1767622"/>
            <a:ext cx="1813315" cy="400110"/>
          </a:xfrm>
          <a:prstGeom prst="rect">
            <a:avLst/>
          </a:prstGeom>
          <a:noFill/>
        </p:spPr>
        <p:txBody>
          <a:bodyPr wrap="square" rtlCol="0">
            <a:spAutoFit/>
          </a:bodyPr>
          <a:lstStyle/>
          <a:p>
            <a:pPr algn="ctr"/>
            <a:r>
              <a:rPr lang="nl-BE" sz="2000" dirty="0">
                <a:solidFill>
                  <a:schemeClr val="accent2">
                    <a:lumMod val="75000"/>
                  </a:schemeClr>
                </a:solidFill>
              </a:rPr>
              <a:t>Avocats</a:t>
            </a:r>
            <a:endParaRPr lang="en-BE" sz="2000" dirty="0">
              <a:solidFill>
                <a:schemeClr val="accent2">
                  <a:lumMod val="75000"/>
                </a:schemeClr>
              </a:solidFill>
            </a:endParaRPr>
          </a:p>
        </p:txBody>
      </p:sp>
      <p:sp>
        <p:nvSpPr>
          <p:cNvPr id="9" name="TextBox 8">
            <a:extLst>
              <a:ext uri="{FF2B5EF4-FFF2-40B4-BE49-F238E27FC236}">
                <a16:creationId xmlns:a16="http://schemas.microsoft.com/office/drawing/2014/main" id="{B18326E2-2564-FFC2-0989-78DC926984F2}"/>
              </a:ext>
            </a:extLst>
          </p:cNvPr>
          <p:cNvSpPr txBox="1"/>
          <p:nvPr/>
        </p:nvSpPr>
        <p:spPr>
          <a:xfrm>
            <a:off x="6378311" y="1767622"/>
            <a:ext cx="828423" cy="400110"/>
          </a:xfrm>
          <a:prstGeom prst="rect">
            <a:avLst/>
          </a:prstGeom>
          <a:noFill/>
        </p:spPr>
        <p:txBody>
          <a:bodyPr wrap="square" rtlCol="0">
            <a:spAutoFit/>
          </a:bodyPr>
          <a:lstStyle/>
          <a:p>
            <a:pPr algn="ctr"/>
            <a:r>
              <a:rPr lang="en-BE" sz="2000" dirty="0">
                <a:solidFill>
                  <a:schemeClr val="accent2">
                    <a:lumMod val="75000"/>
                  </a:schemeClr>
                </a:solidFill>
              </a:rPr>
              <a:t>État</a:t>
            </a:r>
          </a:p>
        </p:txBody>
      </p:sp>
      <p:sp>
        <p:nvSpPr>
          <p:cNvPr id="10" name="TextBox 9">
            <a:extLst>
              <a:ext uri="{FF2B5EF4-FFF2-40B4-BE49-F238E27FC236}">
                <a16:creationId xmlns:a16="http://schemas.microsoft.com/office/drawing/2014/main" id="{C2FBF252-0A68-3A0F-6EC3-BA9ED00B2477}"/>
              </a:ext>
            </a:extLst>
          </p:cNvPr>
          <p:cNvSpPr txBox="1"/>
          <p:nvPr/>
        </p:nvSpPr>
        <p:spPr>
          <a:xfrm>
            <a:off x="2319036" y="3240445"/>
            <a:ext cx="7164462" cy="923330"/>
          </a:xfrm>
          <a:prstGeom prst="rect">
            <a:avLst/>
          </a:prstGeom>
          <a:noFill/>
        </p:spPr>
        <p:txBody>
          <a:bodyPr wrap="none" rtlCol="0">
            <a:spAutoFit/>
          </a:bodyPr>
          <a:lstStyle/>
          <a:p>
            <a:pPr marL="285750" indent="-285750">
              <a:buClr>
                <a:schemeClr val="accent2">
                  <a:lumMod val="75000"/>
                </a:schemeClr>
              </a:buClr>
              <a:buFont typeface="Arial" panose="020B0604020202020204" pitchFamily="34" charset="0"/>
              <a:buChar char="•"/>
            </a:pPr>
            <a:r>
              <a:rPr lang="en-BE" dirty="0"/>
              <a:t>Création de </a:t>
            </a:r>
            <a:r>
              <a:rPr lang="en-BE" i="1" dirty="0"/>
              <a:t>Diplad</a:t>
            </a:r>
            <a:r>
              <a:rPr lang="en-BE" dirty="0"/>
              <a:t> : structure indépendante chargée de la digitalisation</a:t>
            </a:r>
          </a:p>
          <a:p>
            <a:pPr marL="285750" indent="-285750">
              <a:buClr>
                <a:schemeClr val="accent2">
                  <a:lumMod val="75000"/>
                </a:schemeClr>
              </a:buClr>
              <a:buFont typeface="Arial" panose="020B0604020202020204" pitchFamily="34" charset="0"/>
              <a:buChar char="•"/>
            </a:pPr>
            <a:r>
              <a:rPr lang="nl-BE" dirty="0"/>
              <a:t>Adoptent un rôle de mobilisateurs </a:t>
            </a:r>
          </a:p>
          <a:p>
            <a:pPr marL="285750" indent="-285750">
              <a:buClr>
                <a:schemeClr val="accent2">
                  <a:lumMod val="75000"/>
                </a:schemeClr>
              </a:buClr>
              <a:buFont typeface="Arial" panose="020B0604020202020204" pitchFamily="34" charset="0"/>
              <a:buChar char="•"/>
            </a:pPr>
            <a:r>
              <a:rPr lang="nl-BE" dirty="0"/>
              <a:t>Ont investi des millions dans la digitalisation depuis 2015</a:t>
            </a:r>
            <a:endParaRPr lang="en-BE" dirty="0"/>
          </a:p>
        </p:txBody>
      </p:sp>
      <p:cxnSp>
        <p:nvCxnSpPr>
          <p:cNvPr id="11" name="Curved Connector 10">
            <a:extLst>
              <a:ext uri="{FF2B5EF4-FFF2-40B4-BE49-F238E27FC236}">
                <a16:creationId xmlns:a16="http://schemas.microsoft.com/office/drawing/2014/main" id="{961C66DB-A5B4-2B5D-12FF-0E7B160E5160}"/>
              </a:ext>
            </a:extLst>
          </p:cNvPr>
          <p:cNvCxnSpPr>
            <a:cxnSpLocks/>
            <a:stCxn id="7" idx="1"/>
          </p:cNvCxnSpPr>
          <p:nvPr/>
        </p:nvCxnSpPr>
        <p:spPr>
          <a:xfrm rot="10800000" flipV="1">
            <a:off x="2523067" y="3082101"/>
            <a:ext cx="2773034" cy="1503630"/>
          </a:xfrm>
          <a:prstGeom prst="curvedConnector3">
            <a:avLst>
              <a:gd name="adj1" fmla="val 138543"/>
            </a:avLst>
          </a:prstGeom>
          <a:ln>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Curved Connector 11">
            <a:extLst>
              <a:ext uri="{FF2B5EF4-FFF2-40B4-BE49-F238E27FC236}">
                <a16:creationId xmlns:a16="http://schemas.microsoft.com/office/drawing/2014/main" id="{AF1EEDBF-5362-0043-8124-F199B35E9647}"/>
              </a:ext>
            </a:extLst>
          </p:cNvPr>
          <p:cNvCxnSpPr>
            <a:cxnSpLocks/>
          </p:cNvCxnSpPr>
          <p:nvPr/>
        </p:nvCxnSpPr>
        <p:spPr>
          <a:xfrm>
            <a:off x="6506432" y="3082101"/>
            <a:ext cx="4127701" cy="1272788"/>
          </a:xfrm>
          <a:prstGeom prst="curvedConnector3">
            <a:avLst>
              <a:gd name="adj1" fmla="val 106613"/>
            </a:avLst>
          </a:prstGeom>
          <a:ln>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4098" name="Picture 2" descr="RegSol">
            <a:extLst>
              <a:ext uri="{FF2B5EF4-FFF2-40B4-BE49-F238E27FC236}">
                <a16:creationId xmlns:a16="http://schemas.microsoft.com/office/drawing/2014/main" id="{2CCD482E-4E05-516E-1AF3-A01703D269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239" y="4502265"/>
            <a:ext cx="3386667" cy="1190625"/>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LegalTech belgium | DigitalWallonia.be">
            <a:extLst>
              <a:ext uri="{FF2B5EF4-FFF2-40B4-BE49-F238E27FC236}">
                <a16:creationId xmlns:a16="http://schemas.microsoft.com/office/drawing/2014/main" id="{88E4B669-CEC0-B72F-F202-2B956B07FB3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68934" y="4487547"/>
            <a:ext cx="1621512" cy="1621512"/>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psez="http://schemas.microsoft.com/office/powerpoint/2016/sectionzoom">
        <mc:Choice Requires="psez">
          <p:graphicFrame>
            <p:nvGraphicFramePr>
              <p:cNvPr id="13" name="Section Zoom 12">
                <a:extLst>
                  <a:ext uri="{FF2B5EF4-FFF2-40B4-BE49-F238E27FC236}">
                    <a16:creationId xmlns:a16="http://schemas.microsoft.com/office/drawing/2014/main" id="{30C372C4-EDB2-DE60-6890-C7865BE79358}"/>
                  </a:ext>
                </a:extLst>
              </p:cNvPr>
              <p:cNvGraphicFramePr>
                <a:graphicFrameLocks noChangeAspect="1"/>
              </p:cNvGraphicFramePr>
              <p:nvPr/>
            </p:nvGraphicFramePr>
            <p:xfrm>
              <a:off x="2319036" y="5075524"/>
              <a:ext cx="317307" cy="178485"/>
            </p:xfrm>
            <a:graphic>
              <a:graphicData uri="http://schemas.microsoft.com/office/powerpoint/2016/sectionzoom">
                <psez:sectionZm>
                  <psez:sectionZmObj sectionId="{E1BC4A0F-5BBE-DC4A-8EBC-894E6D71EE6D}">
                    <psez:zmPr id="{D06E8301-E4A3-A546-AC48-323530332C59}" transitionDur="1000">
                      <p166:blipFill xmlns:p166="http://schemas.microsoft.com/office/powerpoint/2016/6/main">
                        <a:blip r:embed="rId5"/>
                        <a:stretch>
                          <a:fillRect/>
                        </a:stretch>
                      </p166:blipFill>
                      <p166:spPr xmlns:p166="http://schemas.microsoft.com/office/powerpoint/2016/6/main">
                        <a:xfrm>
                          <a:off x="0" y="0"/>
                          <a:ext cx="317307" cy="178485"/>
                        </a:xfrm>
                        <a:prstGeom prst="ellipse">
                          <a:avLst/>
                        </a:prstGeom>
                        <a:ln>
                          <a:noFill/>
                        </a:ln>
                        <a:effectLst>
                          <a:softEdge rad="112500"/>
                        </a:effectLst>
                      </p166:spPr>
                    </psez:zmPr>
                  </psez:sectionZmObj>
                </psez:sectionZm>
              </a:graphicData>
            </a:graphic>
          </p:graphicFrame>
        </mc:Choice>
        <mc:Fallback xmlns="">
          <p:pic>
            <p:nvPicPr>
              <p:cNvPr id="13" name="Section Zoom 12">
                <a:hlinkClick r:id="rId6" action="ppaction://hlinksldjump"/>
                <a:extLst>
                  <a:ext uri="{FF2B5EF4-FFF2-40B4-BE49-F238E27FC236}">
                    <a16:creationId xmlns:a16="http://schemas.microsoft.com/office/drawing/2014/main" id="{30C372C4-EDB2-DE60-6890-C7865BE79358}"/>
                  </a:ext>
                </a:extLst>
              </p:cNvPr>
              <p:cNvPicPr>
                <a:picLocks noGrp="1" noRot="1" noChangeAspect="1" noMove="1" noResize="1" noEditPoints="1" noAdjustHandles="1" noChangeArrowheads="1" noChangeShapeType="1"/>
              </p:cNvPicPr>
              <p:nvPr/>
            </p:nvPicPr>
            <p:blipFill>
              <a:blip r:embed="rId7"/>
              <a:stretch>
                <a:fillRect/>
              </a:stretch>
            </p:blipFill>
            <p:spPr>
              <a:xfrm>
                <a:off x="2319036" y="5075524"/>
                <a:ext cx="317307" cy="178485"/>
              </a:xfrm>
              <a:prstGeom prst="ellipse">
                <a:avLst/>
              </a:prstGeom>
              <a:ln>
                <a:noFill/>
              </a:ln>
              <a:effectLst>
                <a:softEdge rad="112500"/>
              </a:effectLst>
            </p:spPr>
          </p:pic>
        </mc:Fallback>
      </mc:AlternateContent>
      <mc:AlternateContent xmlns:mc="http://schemas.openxmlformats.org/markup-compatibility/2006" xmlns:psez="http://schemas.microsoft.com/office/powerpoint/2016/sectionzoom">
        <mc:Choice Requires="psez">
          <p:graphicFrame>
            <p:nvGraphicFramePr>
              <p:cNvPr id="15" name="Section Zoom 14">
                <a:extLst>
                  <a:ext uri="{FF2B5EF4-FFF2-40B4-BE49-F238E27FC236}">
                    <a16:creationId xmlns:a16="http://schemas.microsoft.com/office/drawing/2014/main" id="{90523D74-767A-A066-7936-D31588792742}"/>
                  </a:ext>
                </a:extLst>
              </p:cNvPr>
              <p:cNvGraphicFramePr>
                <a:graphicFrameLocks noChangeAspect="1"/>
              </p:cNvGraphicFramePr>
              <p:nvPr/>
            </p:nvGraphicFramePr>
            <p:xfrm>
              <a:off x="10430935" y="5192118"/>
              <a:ext cx="317307" cy="178485"/>
            </p:xfrm>
            <a:graphic>
              <a:graphicData uri="http://schemas.microsoft.com/office/powerpoint/2016/sectionzoom">
                <psez:sectionZm>
                  <psez:sectionZmObj sectionId="{5FA54CAA-ECFA-3843-8231-F71BCB7FDE8E}">
                    <psez:zmPr id="{FD8B04D6-BAD6-1940-826A-CEE6E3E5BC0F}" transitionDur="1000">
                      <p166:blipFill xmlns:p166="http://schemas.microsoft.com/office/powerpoint/2016/6/main">
                        <a:blip r:embed="rId8"/>
                        <a:stretch>
                          <a:fillRect/>
                        </a:stretch>
                      </p166:blipFill>
                      <p166:spPr xmlns:p166="http://schemas.microsoft.com/office/powerpoint/2016/6/main">
                        <a:xfrm>
                          <a:off x="0" y="0"/>
                          <a:ext cx="317307" cy="178485"/>
                        </a:xfrm>
                        <a:prstGeom prst="ellipse">
                          <a:avLst/>
                        </a:prstGeom>
                        <a:ln>
                          <a:noFill/>
                        </a:ln>
                        <a:effectLst>
                          <a:softEdge rad="112500"/>
                        </a:effectLst>
                      </p166:spPr>
                    </psez:zmPr>
                  </psez:sectionZmObj>
                </psez:sectionZm>
              </a:graphicData>
            </a:graphic>
          </p:graphicFrame>
        </mc:Choice>
        <mc:Fallback xmlns="">
          <p:pic>
            <p:nvPicPr>
              <p:cNvPr id="15" name="Section Zoom 14">
                <a:hlinkClick r:id="rId9" action="ppaction://hlinksldjump"/>
                <a:extLst>
                  <a:ext uri="{FF2B5EF4-FFF2-40B4-BE49-F238E27FC236}">
                    <a16:creationId xmlns:a16="http://schemas.microsoft.com/office/drawing/2014/main" id="{90523D74-767A-A066-7936-D31588792742}"/>
                  </a:ext>
                </a:extLst>
              </p:cNvPr>
              <p:cNvPicPr>
                <a:picLocks noGrp="1" noRot="1" noChangeAspect="1" noMove="1" noResize="1" noEditPoints="1" noAdjustHandles="1" noChangeArrowheads="1" noChangeShapeType="1"/>
              </p:cNvPicPr>
              <p:nvPr/>
            </p:nvPicPr>
            <p:blipFill>
              <a:blip r:embed="rId10"/>
              <a:stretch>
                <a:fillRect/>
              </a:stretch>
            </p:blipFill>
            <p:spPr>
              <a:xfrm>
                <a:off x="10430935" y="5192118"/>
                <a:ext cx="317307" cy="178485"/>
              </a:xfrm>
              <a:prstGeom prst="ellipse">
                <a:avLst/>
              </a:prstGeom>
              <a:ln>
                <a:noFill/>
              </a:ln>
              <a:effectLst>
                <a:softEdge rad="112500"/>
              </a:effectLst>
            </p:spPr>
          </p:pic>
        </mc:Fallback>
      </mc:AlternateContent>
    </p:spTree>
    <p:extLst>
      <p:ext uri="{BB962C8B-B14F-4D97-AF65-F5344CB8AC3E}">
        <p14:creationId xmlns:p14="http://schemas.microsoft.com/office/powerpoint/2010/main" val="14038213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egalTech belgium | DigitalWallonia.be">
            <a:extLst>
              <a:ext uri="{FF2B5EF4-FFF2-40B4-BE49-F238E27FC236}">
                <a16:creationId xmlns:a16="http://schemas.microsoft.com/office/drawing/2014/main" id="{566FEE4C-E13F-6AF9-1D34-F00F3B37BC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9103" y="1481453"/>
            <a:ext cx="1621512" cy="1621512"/>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a:extLst>
              <a:ext uri="{FF2B5EF4-FFF2-40B4-BE49-F238E27FC236}">
                <a16:creationId xmlns:a16="http://schemas.microsoft.com/office/drawing/2014/main" id="{80252880-C503-6A3A-C6A5-E345B60A9EEA}"/>
              </a:ext>
            </a:extLst>
          </p:cNvPr>
          <p:cNvSpPr>
            <a:spLocks noGrp="1"/>
          </p:cNvSpPr>
          <p:nvPr>
            <p:ph type="title"/>
          </p:nvPr>
        </p:nvSpPr>
        <p:spPr>
          <a:xfrm>
            <a:off x="838200" y="365125"/>
            <a:ext cx="10515600" cy="1325563"/>
          </a:xfrm>
        </p:spPr>
        <p:txBody>
          <a:bodyPr/>
          <a:lstStyle/>
          <a:p>
            <a:r>
              <a:rPr lang="en-BE" dirty="0"/>
              <a:t>Focus sur les avocats</a:t>
            </a:r>
          </a:p>
        </p:txBody>
      </p:sp>
      <p:sp>
        <p:nvSpPr>
          <p:cNvPr id="5" name="Oval 4">
            <a:extLst>
              <a:ext uri="{FF2B5EF4-FFF2-40B4-BE49-F238E27FC236}">
                <a16:creationId xmlns:a16="http://schemas.microsoft.com/office/drawing/2014/main" id="{6D818D72-1792-3CB8-15ED-450B18CA3DD0}"/>
              </a:ext>
            </a:extLst>
          </p:cNvPr>
          <p:cNvSpPr/>
          <p:nvPr/>
        </p:nvSpPr>
        <p:spPr>
          <a:xfrm>
            <a:off x="10181167" y="365124"/>
            <a:ext cx="1773768" cy="1325564"/>
          </a:xfrm>
          <a:prstGeom prst="ellipse">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BE" sz="2400" dirty="0"/>
              <a:t>Avocats</a:t>
            </a:r>
          </a:p>
        </p:txBody>
      </p:sp>
      <p:sp>
        <p:nvSpPr>
          <p:cNvPr id="7" name="TextBox 6">
            <a:extLst>
              <a:ext uri="{FF2B5EF4-FFF2-40B4-BE49-F238E27FC236}">
                <a16:creationId xmlns:a16="http://schemas.microsoft.com/office/drawing/2014/main" id="{17CBA0C1-04CE-C5E4-A775-5591CDFB1B8F}"/>
              </a:ext>
            </a:extLst>
          </p:cNvPr>
          <p:cNvSpPr txBox="1"/>
          <p:nvPr/>
        </p:nvSpPr>
        <p:spPr>
          <a:xfrm>
            <a:off x="838200" y="1253067"/>
            <a:ext cx="9000067" cy="707886"/>
          </a:xfrm>
          <a:prstGeom prst="rect">
            <a:avLst/>
          </a:prstGeom>
          <a:noFill/>
        </p:spPr>
        <p:txBody>
          <a:bodyPr wrap="square" rtlCol="0">
            <a:spAutoFit/>
          </a:bodyPr>
          <a:lstStyle/>
          <a:p>
            <a:r>
              <a:rPr lang="en-BE" sz="2000" dirty="0"/>
              <a:t>= </a:t>
            </a:r>
            <a:r>
              <a:rPr lang="fr-BE" sz="2000" dirty="0">
                <a:effectLst/>
                <a:ea typeface="Calibri" panose="020F0502020204030204" pitchFamily="34" charset="0"/>
                <a:cs typeface="Times New Roman" panose="02020603050405020304" pitchFamily="18" charset="0"/>
              </a:rPr>
              <a:t>la combinaison de services juridiques préexistants et de technologies numériques innovantes.</a:t>
            </a:r>
            <a:r>
              <a:rPr lang="en-BE" sz="2000" dirty="0">
                <a:effectLst/>
              </a:rPr>
              <a:t> </a:t>
            </a:r>
            <a:endParaRPr lang="en-BE" sz="2000" dirty="0"/>
          </a:p>
        </p:txBody>
      </p:sp>
      <p:sp>
        <p:nvSpPr>
          <p:cNvPr id="8" name="TextBox 7">
            <a:extLst>
              <a:ext uri="{FF2B5EF4-FFF2-40B4-BE49-F238E27FC236}">
                <a16:creationId xmlns:a16="http://schemas.microsoft.com/office/drawing/2014/main" id="{21D7F7B6-3E8D-C030-249A-4F59BCEACA02}"/>
              </a:ext>
            </a:extLst>
          </p:cNvPr>
          <p:cNvSpPr txBox="1"/>
          <p:nvPr/>
        </p:nvSpPr>
        <p:spPr>
          <a:xfrm>
            <a:off x="1566477" y="2488741"/>
            <a:ext cx="9465733" cy="1015663"/>
          </a:xfrm>
          <a:prstGeom prst="rect">
            <a:avLst/>
          </a:prstGeom>
          <a:noFill/>
        </p:spPr>
        <p:txBody>
          <a:bodyPr wrap="square" rtlCol="0">
            <a:spAutoFit/>
          </a:bodyPr>
          <a:lstStyle/>
          <a:p>
            <a:r>
              <a:rPr lang="en-BE" sz="2000" dirty="0">
                <a:solidFill>
                  <a:schemeClr val="accent2">
                    <a:lumMod val="75000"/>
                  </a:schemeClr>
                </a:solidFill>
              </a:rPr>
              <a:t>Innovation expérimentale et incrémentale </a:t>
            </a:r>
            <a:r>
              <a:rPr lang="en-BE" sz="2000" dirty="0"/>
              <a:t>: les projets ne s’inscrivent pas dans un plan prédéfini et impliquent des acteurs indépendants qui sont devenus entrepreneurs progressivement </a:t>
            </a:r>
          </a:p>
        </p:txBody>
      </p:sp>
      <p:sp>
        <p:nvSpPr>
          <p:cNvPr id="9" name="TextBox 8">
            <a:extLst>
              <a:ext uri="{FF2B5EF4-FFF2-40B4-BE49-F238E27FC236}">
                <a16:creationId xmlns:a16="http://schemas.microsoft.com/office/drawing/2014/main" id="{3D6DB089-71E8-6516-5CD8-06EEF601A520}"/>
              </a:ext>
            </a:extLst>
          </p:cNvPr>
          <p:cNvSpPr txBox="1"/>
          <p:nvPr/>
        </p:nvSpPr>
        <p:spPr>
          <a:xfrm>
            <a:off x="1566477" y="3903678"/>
            <a:ext cx="9787323" cy="707886"/>
          </a:xfrm>
          <a:prstGeom prst="rect">
            <a:avLst/>
          </a:prstGeom>
          <a:noFill/>
        </p:spPr>
        <p:txBody>
          <a:bodyPr wrap="square" rtlCol="0">
            <a:spAutoFit/>
          </a:bodyPr>
          <a:lstStyle/>
          <a:p>
            <a:r>
              <a:rPr lang="en-BE" sz="2000" dirty="0">
                <a:solidFill>
                  <a:schemeClr val="accent2">
                    <a:lumMod val="75000"/>
                  </a:schemeClr>
                </a:solidFill>
              </a:rPr>
              <a:t>Stratégies marchandes </a:t>
            </a:r>
            <a:r>
              <a:rPr lang="en-BE" sz="2000" dirty="0"/>
              <a:t>: </a:t>
            </a:r>
            <a:r>
              <a:rPr lang="fr-BE" sz="2000" dirty="0">
                <a:effectLst/>
                <a:ea typeface="Calibri" panose="020F0502020204030204" pitchFamily="34" charset="0"/>
                <a:cs typeface="Times New Roman" panose="02020603050405020304" pitchFamily="18" charset="0"/>
              </a:rPr>
              <a:t>les projets sont inspirés par la perspective de vendre de nouveaux services juridiques en ligne (investissements et bénéfices)</a:t>
            </a:r>
            <a:endParaRPr lang="en-BE" sz="2000" dirty="0"/>
          </a:p>
        </p:txBody>
      </p:sp>
      <p:sp>
        <p:nvSpPr>
          <p:cNvPr id="10" name="TextBox 9">
            <a:extLst>
              <a:ext uri="{FF2B5EF4-FFF2-40B4-BE49-F238E27FC236}">
                <a16:creationId xmlns:a16="http://schemas.microsoft.com/office/drawing/2014/main" id="{9F27A724-A301-A834-E18F-5D1135CC0190}"/>
              </a:ext>
            </a:extLst>
          </p:cNvPr>
          <p:cNvSpPr txBox="1"/>
          <p:nvPr/>
        </p:nvSpPr>
        <p:spPr>
          <a:xfrm>
            <a:off x="1566477" y="5104877"/>
            <a:ext cx="9787323" cy="1323439"/>
          </a:xfrm>
          <a:prstGeom prst="rect">
            <a:avLst/>
          </a:prstGeom>
          <a:noFill/>
        </p:spPr>
        <p:txBody>
          <a:bodyPr wrap="square" rtlCol="0">
            <a:spAutoFit/>
          </a:bodyPr>
          <a:lstStyle/>
          <a:p>
            <a:pPr algn="just" fontAlgn="base"/>
            <a:r>
              <a:rPr lang="en-BE" sz="2000" dirty="0">
                <a:solidFill>
                  <a:schemeClr val="accent2">
                    <a:lumMod val="75000"/>
                  </a:schemeClr>
                </a:solidFill>
              </a:rPr>
              <a:t>Stratégies professionnelles </a:t>
            </a:r>
            <a:r>
              <a:rPr lang="en-BE" sz="2000" dirty="0"/>
              <a:t>: </a:t>
            </a:r>
            <a:r>
              <a:rPr lang="fr-BE" sz="2000" dirty="0"/>
              <a:t>l</a:t>
            </a:r>
            <a:r>
              <a:rPr lang="fr-BE" sz="2000" dirty="0">
                <a:effectLst/>
                <a:ea typeface="Times New Roman" panose="02020603050405020304" pitchFamily="18" charset="0"/>
              </a:rPr>
              <a:t>a manière dont les projets sont façonnés indique que le système professionnel auquel ils appartiennent est capable de s’adapter aux changements tout en faisant partie d’un espace professionnel dans lequel les Ordres veillent à la déontologie et à la régulation des stratégies (</a:t>
            </a:r>
            <a:r>
              <a:rPr lang="fr-BE" sz="2000" dirty="0">
                <a:ea typeface="Times New Roman" panose="02020603050405020304" pitchFamily="18" charset="0"/>
              </a:rPr>
              <a:t>marchandes, politiques et organisationnelles)</a:t>
            </a:r>
            <a:endParaRPr lang="en-BE" sz="2000" dirty="0">
              <a:effectLst/>
              <a:ea typeface="Times New Roman" panose="02020603050405020304" pitchFamily="18" charset="0"/>
            </a:endParaRPr>
          </a:p>
        </p:txBody>
      </p:sp>
      <p:pic>
        <p:nvPicPr>
          <p:cNvPr id="12" name="Picture 11">
            <a:extLst>
              <a:ext uri="{FF2B5EF4-FFF2-40B4-BE49-F238E27FC236}">
                <a16:creationId xmlns:a16="http://schemas.microsoft.com/office/drawing/2014/main" id="{195CF136-D963-EC08-7394-08F28E9010C5}"/>
              </a:ext>
            </a:extLst>
          </p:cNvPr>
          <p:cNvPicPr>
            <a:picLocks noChangeAspect="1"/>
          </p:cNvPicPr>
          <p:nvPr/>
        </p:nvPicPr>
        <p:blipFill>
          <a:blip r:embed="rId4"/>
          <a:stretch>
            <a:fillRect/>
          </a:stretch>
        </p:blipFill>
        <p:spPr>
          <a:xfrm>
            <a:off x="447948" y="4923305"/>
            <a:ext cx="1010878" cy="1010878"/>
          </a:xfrm>
          <a:prstGeom prst="rect">
            <a:avLst/>
          </a:prstGeom>
        </p:spPr>
      </p:pic>
      <p:pic>
        <p:nvPicPr>
          <p:cNvPr id="14" name="Picture 13">
            <a:extLst>
              <a:ext uri="{FF2B5EF4-FFF2-40B4-BE49-F238E27FC236}">
                <a16:creationId xmlns:a16="http://schemas.microsoft.com/office/drawing/2014/main" id="{AB87851D-78BB-BFA3-566C-7E7B48FC0051}"/>
              </a:ext>
            </a:extLst>
          </p:cNvPr>
          <p:cNvPicPr>
            <a:picLocks noChangeAspect="1"/>
          </p:cNvPicPr>
          <p:nvPr/>
        </p:nvPicPr>
        <p:blipFill>
          <a:blip r:embed="rId5"/>
          <a:stretch>
            <a:fillRect/>
          </a:stretch>
        </p:blipFill>
        <p:spPr>
          <a:xfrm>
            <a:off x="555599" y="3700936"/>
            <a:ext cx="1010878" cy="1010878"/>
          </a:xfrm>
          <a:prstGeom prst="rect">
            <a:avLst/>
          </a:prstGeom>
        </p:spPr>
      </p:pic>
      <p:pic>
        <p:nvPicPr>
          <p:cNvPr id="16" name="Picture 15">
            <a:extLst>
              <a:ext uri="{FF2B5EF4-FFF2-40B4-BE49-F238E27FC236}">
                <a16:creationId xmlns:a16="http://schemas.microsoft.com/office/drawing/2014/main" id="{6F669972-1560-2E80-A16B-F1EC4A2A1047}"/>
              </a:ext>
            </a:extLst>
          </p:cNvPr>
          <p:cNvPicPr>
            <a:picLocks noChangeAspect="1"/>
          </p:cNvPicPr>
          <p:nvPr/>
        </p:nvPicPr>
        <p:blipFill>
          <a:blip r:embed="rId6"/>
          <a:stretch>
            <a:fillRect/>
          </a:stretch>
        </p:blipFill>
        <p:spPr>
          <a:xfrm>
            <a:off x="555600" y="2325506"/>
            <a:ext cx="1010877" cy="1010877"/>
          </a:xfrm>
          <a:prstGeom prst="rect">
            <a:avLst/>
          </a:prstGeom>
        </p:spPr>
      </p:pic>
    </p:spTree>
    <p:extLst>
      <p:ext uri="{BB962C8B-B14F-4D97-AF65-F5344CB8AC3E}">
        <p14:creationId xmlns:p14="http://schemas.microsoft.com/office/powerpoint/2010/main" val="3549339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5194D-7A42-E124-A974-75752F50E2FE}"/>
              </a:ext>
            </a:extLst>
          </p:cNvPr>
          <p:cNvSpPr>
            <a:spLocks noGrp="1"/>
          </p:cNvSpPr>
          <p:nvPr>
            <p:ph type="title"/>
          </p:nvPr>
        </p:nvSpPr>
        <p:spPr/>
        <p:txBody>
          <a:bodyPr/>
          <a:lstStyle/>
          <a:p>
            <a:r>
              <a:rPr lang="en-BE" dirty="0"/>
              <a:t>Agenda du jour </a:t>
            </a:r>
          </a:p>
        </p:txBody>
      </p:sp>
      <p:sp>
        <p:nvSpPr>
          <p:cNvPr id="3" name="Content Placeholder 2">
            <a:extLst>
              <a:ext uri="{FF2B5EF4-FFF2-40B4-BE49-F238E27FC236}">
                <a16:creationId xmlns:a16="http://schemas.microsoft.com/office/drawing/2014/main" id="{B3F10B3D-F2D2-0DAF-3584-7B7D1A8C7F17}"/>
              </a:ext>
            </a:extLst>
          </p:cNvPr>
          <p:cNvSpPr>
            <a:spLocks noGrp="1"/>
          </p:cNvSpPr>
          <p:nvPr>
            <p:ph idx="1"/>
          </p:nvPr>
        </p:nvSpPr>
        <p:spPr/>
        <p:txBody>
          <a:bodyPr/>
          <a:lstStyle/>
          <a:p>
            <a:pPr>
              <a:buClr>
                <a:schemeClr val="accent2">
                  <a:lumMod val="75000"/>
                </a:schemeClr>
              </a:buClr>
            </a:pPr>
            <a:r>
              <a:rPr lang="en-GB" dirty="0">
                <a:solidFill>
                  <a:schemeClr val="accent2">
                    <a:lumMod val="60000"/>
                    <a:lumOff val="40000"/>
                  </a:schemeClr>
                </a:solidFill>
              </a:rPr>
              <a:t>N</a:t>
            </a:r>
            <a:r>
              <a:rPr lang="en-BE" dirty="0">
                <a:solidFill>
                  <a:schemeClr val="accent2">
                    <a:lumMod val="60000"/>
                    <a:lumOff val="40000"/>
                  </a:schemeClr>
                </a:solidFill>
              </a:rPr>
              <a:t>umérisation et impacts </a:t>
            </a:r>
          </a:p>
          <a:p>
            <a:pPr marL="0" indent="0">
              <a:buClr>
                <a:schemeClr val="accent2">
                  <a:lumMod val="75000"/>
                </a:schemeClr>
              </a:buClr>
              <a:buNone/>
            </a:pPr>
            <a:endParaRPr lang="en-BE" dirty="0">
              <a:solidFill>
                <a:schemeClr val="accent2">
                  <a:lumMod val="60000"/>
                  <a:lumOff val="40000"/>
                </a:schemeClr>
              </a:solidFill>
            </a:endParaRPr>
          </a:p>
          <a:p>
            <a:pPr>
              <a:buClr>
                <a:schemeClr val="accent2">
                  <a:lumMod val="75000"/>
                </a:schemeClr>
              </a:buClr>
            </a:pPr>
            <a:r>
              <a:rPr lang="en-BE" dirty="0">
                <a:solidFill>
                  <a:schemeClr val="accent2">
                    <a:lumMod val="60000"/>
                    <a:lumOff val="40000"/>
                  </a:schemeClr>
                </a:solidFill>
              </a:rPr>
              <a:t>Les recherches au centre de Recherche et d’Interventions Sociologiques </a:t>
            </a:r>
          </a:p>
          <a:p>
            <a:pPr marL="0" indent="0">
              <a:buClr>
                <a:schemeClr val="accent2">
                  <a:lumMod val="75000"/>
                </a:schemeClr>
              </a:buClr>
              <a:buNone/>
            </a:pPr>
            <a:endParaRPr lang="en-BE" dirty="0">
              <a:solidFill>
                <a:schemeClr val="accent2">
                  <a:lumMod val="60000"/>
                  <a:lumOff val="40000"/>
                </a:schemeClr>
              </a:solidFill>
            </a:endParaRPr>
          </a:p>
          <a:p>
            <a:pPr>
              <a:buClr>
                <a:schemeClr val="accent2">
                  <a:lumMod val="75000"/>
                </a:schemeClr>
              </a:buClr>
            </a:pPr>
            <a:r>
              <a:rPr lang="en-BE" dirty="0">
                <a:solidFill>
                  <a:schemeClr val="accent2">
                    <a:lumMod val="60000"/>
                    <a:lumOff val="40000"/>
                  </a:schemeClr>
                </a:solidFill>
              </a:rPr>
              <a:t>2 cas concrets </a:t>
            </a:r>
          </a:p>
          <a:p>
            <a:pPr marL="0" indent="0">
              <a:buClr>
                <a:schemeClr val="accent2">
                  <a:lumMod val="75000"/>
                </a:schemeClr>
              </a:buClr>
              <a:buNone/>
            </a:pPr>
            <a:endParaRPr lang="en-BE" dirty="0"/>
          </a:p>
          <a:p>
            <a:pPr>
              <a:buClr>
                <a:schemeClr val="accent2">
                  <a:lumMod val="75000"/>
                </a:schemeClr>
              </a:buClr>
            </a:pPr>
            <a:r>
              <a:rPr lang="en-BE" dirty="0">
                <a:solidFill>
                  <a:schemeClr val="accent2">
                    <a:lumMod val="75000"/>
                  </a:schemeClr>
                </a:solidFill>
              </a:rPr>
              <a:t>Conclusion</a:t>
            </a:r>
            <a:r>
              <a:rPr lang="en-BE" dirty="0"/>
              <a:t>  </a:t>
            </a:r>
          </a:p>
          <a:p>
            <a:pPr>
              <a:buClr>
                <a:schemeClr val="accent2">
                  <a:lumMod val="75000"/>
                </a:schemeClr>
              </a:buClr>
            </a:pPr>
            <a:endParaRPr lang="en-BE" dirty="0"/>
          </a:p>
          <a:p>
            <a:pPr>
              <a:buClr>
                <a:schemeClr val="accent2">
                  <a:lumMod val="75000"/>
                </a:schemeClr>
              </a:buClr>
            </a:pPr>
            <a:endParaRPr lang="en-BE" dirty="0"/>
          </a:p>
        </p:txBody>
      </p:sp>
    </p:spTree>
    <p:extLst>
      <p:ext uri="{BB962C8B-B14F-4D97-AF65-F5344CB8AC3E}">
        <p14:creationId xmlns:p14="http://schemas.microsoft.com/office/powerpoint/2010/main" val="6798994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3662F-701C-484E-2423-6D62C8795DDB}"/>
              </a:ext>
            </a:extLst>
          </p:cNvPr>
          <p:cNvSpPr>
            <a:spLocks noGrp="1"/>
          </p:cNvSpPr>
          <p:nvPr>
            <p:ph type="title"/>
          </p:nvPr>
        </p:nvSpPr>
        <p:spPr/>
        <p:txBody>
          <a:bodyPr/>
          <a:lstStyle/>
          <a:p>
            <a:r>
              <a:rPr lang="en-BE" dirty="0"/>
              <a:t>Conclusion </a:t>
            </a:r>
          </a:p>
        </p:txBody>
      </p:sp>
      <p:sp>
        <p:nvSpPr>
          <p:cNvPr id="4" name="Oval 3">
            <a:extLst>
              <a:ext uri="{FF2B5EF4-FFF2-40B4-BE49-F238E27FC236}">
                <a16:creationId xmlns:a16="http://schemas.microsoft.com/office/drawing/2014/main" id="{07881626-1A8E-85CB-26B3-A31B40803D5C}"/>
              </a:ext>
            </a:extLst>
          </p:cNvPr>
          <p:cNvSpPr/>
          <p:nvPr/>
        </p:nvSpPr>
        <p:spPr>
          <a:xfrm>
            <a:off x="1117378" y="3318175"/>
            <a:ext cx="743507" cy="705853"/>
          </a:xfrm>
          <a:prstGeom prst="ellipse">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BE" sz="2400" dirty="0"/>
              <a:t>1</a:t>
            </a:r>
          </a:p>
        </p:txBody>
      </p:sp>
      <p:sp>
        <p:nvSpPr>
          <p:cNvPr id="5" name="TextBox 4">
            <a:extLst>
              <a:ext uri="{FF2B5EF4-FFF2-40B4-BE49-F238E27FC236}">
                <a16:creationId xmlns:a16="http://schemas.microsoft.com/office/drawing/2014/main" id="{C0553FEB-6346-6885-9BA9-59B365A85C0E}"/>
              </a:ext>
            </a:extLst>
          </p:cNvPr>
          <p:cNvSpPr txBox="1"/>
          <p:nvPr/>
        </p:nvSpPr>
        <p:spPr>
          <a:xfrm>
            <a:off x="838200" y="2288944"/>
            <a:ext cx="10984832" cy="707886"/>
          </a:xfrm>
          <a:prstGeom prst="rect">
            <a:avLst/>
          </a:prstGeom>
          <a:noFill/>
        </p:spPr>
        <p:txBody>
          <a:bodyPr wrap="square" rtlCol="0">
            <a:spAutoFit/>
          </a:bodyPr>
          <a:lstStyle/>
          <a:p>
            <a:r>
              <a:rPr lang="en-BE" sz="2000" dirty="0">
                <a:effectLst/>
                <a:ea typeface="Times New Roman" panose="02020603050405020304" pitchFamily="18" charset="0"/>
              </a:rPr>
              <a:t>La digitalisation s’est alors progressivement imposée comme une nécessité pour l’avenir de la profession par </a:t>
            </a:r>
            <a:r>
              <a:rPr lang="en-BE" sz="2000" dirty="0">
                <a:solidFill>
                  <a:schemeClr val="accent2">
                    <a:lumMod val="75000"/>
                  </a:schemeClr>
                </a:solidFill>
                <a:effectLst/>
                <a:ea typeface="Times New Roman" panose="02020603050405020304" pitchFamily="18" charset="0"/>
              </a:rPr>
              <a:t>2 moyens </a:t>
            </a:r>
            <a:r>
              <a:rPr lang="en-BE" sz="2000" dirty="0">
                <a:effectLst/>
                <a:ea typeface="Times New Roman" panose="02020603050405020304" pitchFamily="18" charset="0"/>
              </a:rPr>
              <a:t>différents : </a:t>
            </a:r>
          </a:p>
        </p:txBody>
      </p:sp>
      <p:sp>
        <p:nvSpPr>
          <p:cNvPr id="6" name="TextBox 5">
            <a:extLst>
              <a:ext uri="{FF2B5EF4-FFF2-40B4-BE49-F238E27FC236}">
                <a16:creationId xmlns:a16="http://schemas.microsoft.com/office/drawing/2014/main" id="{705DED4C-A29A-378A-1A5D-AA9E812DABC1}"/>
              </a:ext>
            </a:extLst>
          </p:cNvPr>
          <p:cNvSpPr txBox="1"/>
          <p:nvPr/>
        </p:nvSpPr>
        <p:spPr>
          <a:xfrm>
            <a:off x="1989222" y="3163271"/>
            <a:ext cx="9476874" cy="1015663"/>
          </a:xfrm>
          <a:prstGeom prst="rect">
            <a:avLst/>
          </a:prstGeom>
          <a:noFill/>
        </p:spPr>
        <p:txBody>
          <a:bodyPr wrap="square" rtlCol="0">
            <a:spAutoFit/>
          </a:bodyPr>
          <a:lstStyle/>
          <a:p>
            <a:r>
              <a:rPr lang="en-BE" sz="2000" dirty="0"/>
              <a:t>Une </a:t>
            </a:r>
            <a:r>
              <a:rPr lang="en-BE" sz="2000" dirty="0">
                <a:solidFill>
                  <a:schemeClr val="accent2">
                    <a:lumMod val="75000"/>
                  </a:schemeClr>
                </a:solidFill>
              </a:rPr>
              <a:t>première</a:t>
            </a:r>
            <a:r>
              <a:rPr lang="en-BE" sz="2000" dirty="0"/>
              <a:t> explication réside dans la capacité des fédérations professionnelles (Fednot et les Ordres) à “faire corps” et à agir de manière unifiée. </a:t>
            </a:r>
          </a:p>
          <a:p>
            <a:r>
              <a:rPr lang="en-BE" sz="2000" dirty="0">
                <a:sym typeface="Wingdings" pitchFamily="2" charset="2"/>
              </a:rPr>
              <a:t> </a:t>
            </a:r>
            <a:r>
              <a:rPr lang="en-GB" sz="2000" dirty="0">
                <a:sym typeface="Wingdings" pitchFamily="2" charset="2"/>
              </a:rPr>
              <a:t>E</a:t>
            </a:r>
            <a:r>
              <a:rPr lang="en-BE" sz="2000" dirty="0">
                <a:sym typeface="Wingdings" pitchFamily="2" charset="2"/>
              </a:rPr>
              <a:t>ntraine le notariat et l’avocature vers une forme plus entrepreneuriale</a:t>
            </a:r>
            <a:endParaRPr lang="en-BE" sz="2000" dirty="0"/>
          </a:p>
        </p:txBody>
      </p:sp>
      <p:sp>
        <p:nvSpPr>
          <p:cNvPr id="7" name="TextBox 6">
            <a:extLst>
              <a:ext uri="{FF2B5EF4-FFF2-40B4-BE49-F238E27FC236}">
                <a16:creationId xmlns:a16="http://schemas.microsoft.com/office/drawing/2014/main" id="{FD164871-BB0F-72E3-28B4-EFEF24AA677E}"/>
              </a:ext>
            </a:extLst>
          </p:cNvPr>
          <p:cNvSpPr txBox="1"/>
          <p:nvPr/>
        </p:nvSpPr>
        <p:spPr>
          <a:xfrm>
            <a:off x="2181726" y="4732421"/>
            <a:ext cx="9284370" cy="1015663"/>
          </a:xfrm>
          <a:prstGeom prst="rect">
            <a:avLst/>
          </a:prstGeom>
          <a:noFill/>
        </p:spPr>
        <p:txBody>
          <a:bodyPr wrap="square" rtlCol="0">
            <a:spAutoFit/>
          </a:bodyPr>
          <a:lstStyle/>
          <a:p>
            <a:r>
              <a:rPr lang="en-BE" sz="2000" dirty="0"/>
              <a:t>Une </a:t>
            </a:r>
            <a:r>
              <a:rPr lang="en-BE" sz="2000" dirty="0">
                <a:solidFill>
                  <a:schemeClr val="accent2">
                    <a:lumMod val="75000"/>
                  </a:schemeClr>
                </a:solidFill>
              </a:rPr>
              <a:t>seconde</a:t>
            </a:r>
            <a:r>
              <a:rPr lang="en-BE" sz="2000" dirty="0"/>
              <a:t> explication tient à la volonté des notaires et avocats eux-mêmes à renouveler leur image, à détecter certains besoins spécifiques à leur contexte de travail et à s’intéresser (même se passionner) aux technologies de l’information  </a:t>
            </a:r>
          </a:p>
        </p:txBody>
      </p:sp>
      <p:sp>
        <p:nvSpPr>
          <p:cNvPr id="8" name="TextBox 7">
            <a:extLst>
              <a:ext uri="{FF2B5EF4-FFF2-40B4-BE49-F238E27FC236}">
                <a16:creationId xmlns:a16="http://schemas.microsoft.com/office/drawing/2014/main" id="{D79CB223-5C14-E62C-B31C-2BB60C31DCC3}"/>
              </a:ext>
            </a:extLst>
          </p:cNvPr>
          <p:cNvSpPr txBox="1"/>
          <p:nvPr/>
        </p:nvSpPr>
        <p:spPr>
          <a:xfrm>
            <a:off x="4934952" y="1027906"/>
            <a:ext cx="6888080" cy="923330"/>
          </a:xfrm>
          <a:prstGeom prst="rect">
            <a:avLst/>
          </a:prstGeom>
          <a:noFill/>
        </p:spPr>
        <p:txBody>
          <a:bodyPr wrap="square" rtlCol="0">
            <a:spAutoFit/>
          </a:bodyPr>
          <a:lstStyle/>
          <a:p>
            <a:r>
              <a:rPr lang="en-BE" sz="1800" i="1" dirty="0">
                <a:effectLst/>
                <a:ea typeface="Times New Roman" panose="02020603050405020304" pitchFamily="18" charset="0"/>
              </a:rPr>
              <a:t>« Si on n’évolue pas, on sera remplacé. Ce n’est pas un drame, dans toutes les civilisations, il y a eu des sociétés qui ont disparu. Mais si on ne veut pas disparaitre, il faudra s’adapter » </a:t>
            </a:r>
            <a:endParaRPr lang="en-BE" sz="1800" dirty="0">
              <a:effectLst/>
              <a:ea typeface="Times New Roman" panose="02020603050405020304" pitchFamily="18" charset="0"/>
            </a:endParaRPr>
          </a:p>
        </p:txBody>
      </p:sp>
      <p:sp>
        <p:nvSpPr>
          <p:cNvPr id="12" name="Oval 11">
            <a:extLst>
              <a:ext uri="{FF2B5EF4-FFF2-40B4-BE49-F238E27FC236}">
                <a16:creationId xmlns:a16="http://schemas.microsoft.com/office/drawing/2014/main" id="{AA3B488A-0A15-2138-7C4C-90EC6EFF00CD}"/>
              </a:ext>
            </a:extLst>
          </p:cNvPr>
          <p:cNvSpPr/>
          <p:nvPr/>
        </p:nvSpPr>
        <p:spPr>
          <a:xfrm>
            <a:off x="1117377" y="4887325"/>
            <a:ext cx="743507" cy="705853"/>
          </a:xfrm>
          <a:prstGeom prst="ellipse">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BE" sz="2400" dirty="0"/>
              <a:t>2</a:t>
            </a:r>
          </a:p>
        </p:txBody>
      </p:sp>
    </p:spTree>
    <p:extLst>
      <p:ext uri="{BB962C8B-B14F-4D97-AF65-F5344CB8AC3E}">
        <p14:creationId xmlns:p14="http://schemas.microsoft.com/office/powerpoint/2010/main" val="11559321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19B20-AA1F-ED2C-3D66-EF7DD68E2CDD}"/>
              </a:ext>
            </a:extLst>
          </p:cNvPr>
          <p:cNvSpPr>
            <a:spLocks noGrp="1"/>
          </p:cNvSpPr>
          <p:nvPr>
            <p:ph type="title"/>
          </p:nvPr>
        </p:nvSpPr>
        <p:spPr/>
        <p:txBody>
          <a:bodyPr/>
          <a:lstStyle/>
          <a:p>
            <a:r>
              <a:rPr lang="en-BE" dirty="0"/>
              <a:t>Conclusion </a:t>
            </a:r>
          </a:p>
        </p:txBody>
      </p:sp>
      <p:pic>
        <p:nvPicPr>
          <p:cNvPr id="7" name="Picture 6">
            <a:extLst>
              <a:ext uri="{FF2B5EF4-FFF2-40B4-BE49-F238E27FC236}">
                <a16:creationId xmlns:a16="http://schemas.microsoft.com/office/drawing/2014/main" id="{D0F3405E-B6D9-2563-0EA2-99193B942597}"/>
              </a:ext>
            </a:extLst>
          </p:cNvPr>
          <p:cNvPicPr>
            <a:picLocks noChangeAspect="1"/>
          </p:cNvPicPr>
          <p:nvPr/>
        </p:nvPicPr>
        <p:blipFill>
          <a:blip r:embed="rId2"/>
          <a:stretch>
            <a:fillRect/>
          </a:stretch>
        </p:blipFill>
        <p:spPr>
          <a:xfrm>
            <a:off x="3657599" y="2466473"/>
            <a:ext cx="4876800" cy="4876800"/>
          </a:xfrm>
          <a:prstGeom prst="rect">
            <a:avLst/>
          </a:prstGeom>
        </p:spPr>
      </p:pic>
      <p:sp>
        <p:nvSpPr>
          <p:cNvPr id="8" name="TextBox 7">
            <a:extLst>
              <a:ext uri="{FF2B5EF4-FFF2-40B4-BE49-F238E27FC236}">
                <a16:creationId xmlns:a16="http://schemas.microsoft.com/office/drawing/2014/main" id="{39D2AC13-F571-4A5A-5FA1-5A42822E81C8}"/>
              </a:ext>
            </a:extLst>
          </p:cNvPr>
          <p:cNvSpPr txBox="1"/>
          <p:nvPr/>
        </p:nvSpPr>
        <p:spPr>
          <a:xfrm>
            <a:off x="1203158" y="3941909"/>
            <a:ext cx="2454442" cy="2246769"/>
          </a:xfrm>
          <a:prstGeom prst="rect">
            <a:avLst/>
          </a:prstGeom>
          <a:noFill/>
        </p:spPr>
        <p:txBody>
          <a:bodyPr wrap="square" rtlCol="0">
            <a:spAutoFit/>
          </a:bodyPr>
          <a:lstStyle/>
          <a:p>
            <a:pPr algn="ctr"/>
            <a:r>
              <a:rPr lang="en-GB" sz="2000" dirty="0" err="1">
                <a:solidFill>
                  <a:srgbClr val="000000"/>
                </a:solidFill>
              </a:rPr>
              <a:t>Q</a:t>
            </a:r>
            <a:r>
              <a:rPr lang="en-GB" sz="2000" dirty="0" err="1">
                <a:solidFill>
                  <a:srgbClr val="000000"/>
                </a:solidFill>
                <a:effectLst/>
              </a:rPr>
              <a:t>uelles</a:t>
            </a:r>
            <a:r>
              <a:rPr lang="en-GB" sz="2000" dirty="0">
                <a:solidFill>
                  <a:srgbClr val="000000"/>
                </a:solidFill>
                <a:effectLst/>
              </a:rPr>
              <a:t> </a:t>
            </a:r>
            <a:r>
              <a:rPr lang="en-GB" sz="2000" dirty="0" err="1">
                <a:solidFill>
                  <a:srgbClr val="000000"/>
                </a:solidFill>
                <a:effectLst/>
              </a:rPr>
              <a:t>sont</a:t>
            </a:r>
            <a:r>
              <a:rPr lang="en-GB" sz="2000" dirty="0">
                <a:solidFill>
                  <a:srgbClr val="000000"/>
                </a:solidFill>
                <a:effectLst/>
              </a:rPr>
              <a:t> les attitudes </a:t>
            </a:r>
            <a:r>
              <a:rPr lang="en-GB" sz="2000" dirty="0" err="1">
                <a:solidFill>
                  <a:srgbClr val="000000"/>
                </a:solidFill>
                <a:effectLst/>
              </a:rPr>
              <a:t>personnelles</a:t>
            </a:r>
            <a:r>
              <a:rPr lang="en-GB" sz="2000" dirty="0">
                <a:solidFill>
                  <a:srgbClr val="000000"/>
                </a:solidFill>
                <a:effectLst/>
              </a:rPr>
              <a:t> des </a:t>
            </a:r>
            <a:r>
              <a:rPr lang="en-GB" sz="2000" dirty="0" err="1">
                <a:solidFill>
                  <a:srgbClr val="000000"/>
                </a:solidFill>
                <a:effectLst/>
              </a:rPr>
              <a:t>huissiers</a:t>
            </a:r>
            <a:r>
              <a:rPr lang="en-GB" sz="2000" dirty="0">
                <a:solidFill>
                  <a:srgbClr val="000000"/>
                </a:solidFill>
                <a:effectLst/>
              </a:rPr>
              <a:t>  par rapports aux </a:t>
            </a:r>
            <a:r>
              <a:rPr lang="en-GB" sz="2000" dirty="0" err="1">
                <a:solidFill>
                  <a:srgbClr val="000000"/>
                </a:solidFill>
                <a:effectLst/>
              </a:rPr>
              <a:t>discours</a:t>
            </a:r>
            <a:r>
              <a:rPr lang="en-GB" sz="2000" dirty="0">
                <a:solidFill>
                  <a:srgbClr val="000000"/>
                </a:solidFill>
                <a:effectLst/>
              </a:rPr>
              <a:t> </a:t>
            </a:r>
            <a:r>
              <a:rPr lang="en-GB" sz="2000" dirty="0" err="1">
                <a:solidFill>
                  <a:srgbClr val="000000"/>
                </a:solidFill>
                <a:effectLst/>
              </a:rPr>
              <a:t>relatifs</a:t>
            </a:r>
            <a:r>
              <a:rPr lang="en-GB" sz="2000" dirty="0">
                <a:solidFill>
                  <a:srgbClr val="000000"/>
                </a:solidFill>
                <a:effectLst/>
              </a:rPr>
              <a:t> au numérique? </a:t>
            </a:r>
          </a:p>
        </p:txBody>
      </p:sp>
      <p:sp>
        <p:nvSpPr>
          <p:cNvPr id="9" name="TextBox 8">
            <a:extLst>
              <a:ext uri="{FF2B5EF4-FFF2-40B4-BE49-F238E27FC236}">
                <a16:creationId xmlns:a16="http://schemas.microsoft.com/office/drawing/2014/main" id="{C6E8D6A9-F0F4-255A-FABE-8A14CABD219B}"/>
              </a:ext>
            </a:extLst>
          </p:cNvPr>
          <p:cNvSpPr txBox="1"/>
          <p:nvPr/>
        </p:nvSpPr>
        <p:spPr>
          <a:xfrm>
            <a:off x="3433010" y="1499127"/>
            <a:ext cx="5325979" cy="1323439"/>
          </a:xfrm>
          <a:prstGeom prst="rect">
            <a:avLst/>
          </a:prstGeom>
          <a:noFill/>
        </p:spPr>
        <p:txBody>
          <a:bodyPr wrap="square" rtlCol="0">
            <a:spAutoFit/>
          </a:bodyPr>
          <a:lstStyle/>
          <a:p>
            <a:pPr algn="ctr"/>
            <a:r>
              <a:rPr lang="en-GB" sz="2000" dirty="0" err="1">
                <a:solidFill>
                  <a:srgbClr val="000000"/>
                </a:solidFill>
                <a:effectLst/>
              </a:rPr>
              <a:t>Quelles</a:t>
            </a:r>
            <a:r>
              <a:rPr lang="en-GB" sz="2000" dirty="0">
                <a:solidFill>
                  <a:srgbClr val="000000"/>
                </a:solidFill>
                <a:effectLst/>
              </a:rPr>
              <a:t> </a:t>
            </a:r>
            <a:r>
              <a:rPr lang="en-GB" sz="2000" dirty="0" err="1">
                <a:solidFill>
                  <a:srgbClr val="000000"/>
                </a:solidFill>
                <a:effectLst/>
              </a:rPr>
              <a:t>sont</a:t>
            </a:r>
            <a:r>
              <a:rPr lang="en-GB" sz="2000" dirty="0">
                <a:solidFill>
                  <a:srgbClr val="000000"/>
                </a:solidFill>
                <a:effectLst/>
              </a:rPr>
              <a:t> </a:t>
            </a:r>
            <a:r>
              <a:rPr lang="en-GB" sz="2000" dirty="0" err="1">
                <a:solidFill>
                  <a:srgbClr val="000000"/>
                </a:solidFill>
                <a:effectLst/>
              </a:rPr>
              <a:t>leurs</a:t>
            </a:r>
            <a:r>
              <a:rPr lang="en-GB" sz="2000" dirty="0">
                <a:solidFill>
                  <a:srgbClr val="000000"/>
                </a:solidFill>
                <a:effectLst/>
              </a:rPr>
              <a:t> </a:t>
            </a:r>
            <a:r>
              <a:rPr lang="en-GB" sz="2000" dirty="0" err="1">
                <a:solidFill>
                  <a:srgbClr val="000000"/>
                </a:solidFill>
                <a:effectLst/>
              </a:rPr>
              <a:t>comportement</a:t>
            </a:r>
            <a:r>
              <a:rPr lang="en-GB" sz="2000" dirty="0" err="1">
                <a:solidFill>
                  <a:srgbClr val="000000"/>
                </a:solidFill>
              </a:rPr>
              <a:t>s</a:t>
            </a:r>
            <a:r>
              <a:rPr lang="en-GB" sz="2000" dirty="0">
                <a:solidFill>
                  <a:srgbClr val="000000"/>
                </a:solidFill>
              </a:rPr>
              <a:t> </a:t>
            </a:r>
            <a:r>
              <a:rPr lang="en-GB" sz="2000" dirty="0" err="1">
                <a:solidFill>
                  <a:srgbClr val="000000"/>
                </a:solidFill>
              </a:rPr>
              <a:t>individuels</a:t>
            </a:r>
            <a:r>
              <a:rPr lang="en-GB" sz="2000" dirty="0">
                <a:solidFill>
                  <a:srgbClr val="000000"/>
                </a:solidFill>
              </a:rPr>
              <a:t> et </a:t>
            </a:r>
            <a:r>
              <a:rPr lang="en-GB" sz="2000" dirty="0" err="1">
                <a:solidFill>
                  <a:srgbClr val="000000"/>
                </a:solidFill>
              </a:rPr>
              <a:t>collectifs</a:t>
            </a:r>
            <a:r>
              <a:rPr lang="en-GB" sz="2000" dirty="0">
                <a:solidFill>
                  <a:srgbClr val="000000"/>
                </a:solidFill>
                <a:effectLst/>
              </a:rPr>
              <a:t> vis-à-vis des </a:t>
            </a:r>
            <a:r>
              <a:rPr lang="en-GB" sz="2000" dirty="0" err="1">
                <a:solidFill>
                  <a:srgbClr val="000000"/>
                </a:solidFill>
                <a:effectLst/>
              </a:rPr>
              <a:t>outils</a:t>
            </a:r>
            <a:r>
              <a:rPr lang="en-GB" sz="2000" dirty="0">
                <a:solidFill>
                  <a:srgbClr val="000000"/>
                </a:solidFill>
                <a:effectLst/>
              </a:rPr>
              <a:t> </a:t>
            </a:r>
            <a:r>
              <a:rPr lang="en-GB" sz="2000" dirty="0" err="1">
                <a:solidFill>
                  <a:srgbClr val="000000"/>
                </a:solidFill>
                <a:effectLst/>
              </a:rPr>
              <a:t>numériques</a:t>
            </a:r>
            <a:r>
              <a:rPr lang="en-GB" sz="2000" dirty="0">
                <a:solidFill>
                  <a:srgbClr val="000000"/>
                </a:solidFill>
                <a:effectLst/>
              </a:rPr>
              <a:t> et </a:t>
            </a:r>
            <a:r>
              <a:rPr lang="en-GB" sz="2000" dirty="0" err="1">
                <a:solidFill>
                  <a:srgbClr val="000000"/>
                </a:solidFill>
                <a:effectLst/>
              </a:rPr>
              <a:t>leur</a:t>
            </a:r>
            <a:r>
              <a:rPr lang="en-GB" sz="2000" dirty="0">
                <a:solidFill>
                  <a:srgbClr val="000000"/>
                </a:solidFill>
                <a:effectLst/>
              </a:rPr>
              <a:t> </a:t>
            </a:r>
            <a:r>
              <a:rPr lang="en-GB" sz="2000" dirty="0" err="1">
                <a:solidFill>
                  <a:srgbClr val="000000"/>
                </a:solidFill>
                <a:effectLst/>
              </a:rPr>
              <a:t>expérience</a:t>
            </a:r>
            <a:r>
              <a:rPr lang="en-GB" sz="2000" dirty="0">
                <a:solidFill>
                  <a:srgbClr val="000000"/>
                </a:solidFill>
                <a:effectLst/>
              </a:rPr>
              <a:t> vis-à-vis des </a:t>
            </a:r>
            <a:r>
              <a:rPr lang="en-GB" sz="2000" dirty="0" err="1">
                <a:solidFill>
                  <a:srgbClr val="000000"/>
                </a:solidFill>
                <a:effectLst/>
              </a:rPr>
              <a:t>nouvelles</a:t>
            </a:r>
            <a:r>
              <a:rPr lang="en-GB" sz="2000" dirty="0">
                <a:solidFill>
                  <a:srgbClr val="000000"/>
                </a:solidFill>
                <a:effectLst/>
              </a:rPr>
              <a:t> </a:t>
            </a:r>
            <a:r>
              <a:rPr lang="en-GB" sz="2000" dirty="0" err="1">
                <a:solidFill>
                  <a:srgbClr val="000000"/>
                </a:solidFill>
                <a:effectLst/>
              </a:rPr>
              <a:t>normes</a:t>
            </a:r>
            <a:r>
              <a:rPr lang="en-GB" sz="2000" dirty="0">
                <a:solidFill>
                  <a:srgbClr val="000000"/>
                </a:solidFill>
                <a:effectLst/>
              </a:rPr>
              <a:t> qui </a:t>
            </a:r>
            <a:r>
              <a:rPr lang="en-GB" sz="2000" dirty="0" err="1">
                <a:solidFill>
                  <a:srgbClr val="000000"/>
                </a:solidFill>
                <a:effectLst/>
              </a:rPr>
              <a:t>émergent</a:t>
            </a:r>
            <a:r>
              <a:rPr lang="en-GB" sz="2000" dirty="0">
                <a:solidFill>
                  <a:srgbClr val="000000"/>
                </a:solidFill>
                <a:effectLst/>
              </a:rPr>
              <a:t> de </a:t>
            </a:r>
            <a:r>
              <a:rPr lang="en-GB" sz="2000" dirty="0" err="1">
                <a:solidFill>
                  <a:srgbClr val="000000"/>
                </a:solidFill>
                <a:effectLst/>
              </a:rPr>
              <a:t>ces</a:t>
            </a:r>
            <a:r>
              <a:rPr lang="en-GB" sz="2000" dirty="0">
                <a:solidFill>
                  <a:srgbClr val="000000"/>
                </a:solidFill>
                <a:effectLst/>
              </a:rPr>
              <a:t> usages? </a:t>
            </a:r>
          </a:p>
        </p:txBody>
      </p:sp>
      <p:sp>
        <p:nvSpPr>
          <p:cNvPr id="10" name="TextBox 9">
            <a:extLst>
              <a:ext uri="{FF2B5EF4-FFF2-40B4-BE49-F238E27FC236}">
                <a16:creationId xmlns:a16="http://schemas.microsoft.com/office/drawing/2014/main" id="{204A270A-289B-BF2A-8A26-D6FEC047B8AC}"/>
              </a:ext>
            </a:extLst>
          </p:cNvPr>
          <p:cNvSpPr txBox="1"/>
          <p:nvPr/>
        </p:nvSpPr>
        <p:spPr>
          <a:xfrm>
            <a:off x="8979569" y="3630553"/>
            <a:ext cx="2374231" cy="2862322"/>
          </a:xfrm>
          <a:prstGeom prst="rect">
            <a:avLst/>
          </a:prstGeom>
          <a:noFill/>
        </p:spPr>
        <p:txBody>
          <a:bodyPr wrap="square" rtlCol="0">
            <a:spAutoFit/>
          </a:bodyPr>
          <a:lstStyle/>
          <a:p>
            <a:pPr algn="ctr"/>
            <a:r>
              <a:rPr lang="en-GB" sz="2000" dirty="0" err="1">
                <a:solidFill>
                  <a:srgbClr val="000000"/>
                </a:solidFill>
                <a:effectLst/>
              </a:rPr>
              <a:t>Quelles</a:t>
            </a:r>
            <a:r>
              <a:rPr lang="en-GB" sz="2000" dirty="0">
                <a:solidFill>
                  <a:srgbClr val="000000"/>
                </a:solidFill>
                <a:effectLst/>
              </a:rPr>
              <a:t> </a:t>
            </a:r>
            <a:r>
              <a:rPr lang="en-GB" sz="2000" dirty="0" err="1">
                <a:solidFill>
                  <a:srgbClr val="000000"/>
                </a:solidFill>
                <a:effectLst/>
              </a:rPr>
              <a:t>stratégies</a:t>
            </a:r>
            <a:r>
              <a:rPr lang="en-GB" sz="2000" dirty="0">
                <a:solidFill>
                  <a:srgbClr val="000000"/>
                </a:solidFill>
                <a:effectLst/>
              </a:rPr>
              <a:t> </a:t>
            </a:r>
            <a:r>
              <a:rPr lang="en-GB" sz="2000" dirty="0" err="1">
                <a:solidFill>
                  <a:srgbClr val="000000"/>
                </a:solidFill>
                <a:effectLst/>
              </a:rPr>
              <a:t>attendent-ils</a:t>
            </a:r>
            <a:r>
              <a:rPr lang="en-GB" sz="2000" dirty="0">
                <a:solidFill>
                  <a:srgbClr val="000000"/>
                </a:solidFill>
                <a:effectLst/>
              </a:rPr>
              <a:t> de </a:t>
            </a:r>
            <a:r>
              <a:rPr lang="en-GB" sz="2000" dirty="0" err="1">
                <a:solidFill>
                  <a:srgbClr val="000000"/>
                </a:solidFill>
                <a:effectLst/>
              </a:rPr>
              <a:t>leur</a:t>
            </a:r>
            <a:r>
              <a:rPr lang="en-GB" sz="2000" dirty="0">
                <a:solidFill>
                  <a:srgbClr val="000000"/>
                </a:solidFill>
                <a:effectLst/>
              </a:rPr>
              <a:t> corps </a:t>
            </a:r>
            <a:r>
              <a:rPr lang="en-GB" sz="2000" dirty="0" err="1">
                <a:solidFill>
                  <a:srgbClr val="000000"/>
                </a:solidFill>
                <a:effectLst/>
              </a:rPr>
              <a:t>professionnel</a:t>
            </a:r>
            <a:r>
              <a:rPr lang="en-GB" sz="2000" dirty="0">
                <a:solidFill>
                  <a:srgbClr val="000000"/>
                </a:solidFill>
                <a:effectLst/>
              </a:rPr>
              <a:t> </a:t>
            </a:r>
            <a:r>
              <a:rPr lang="en-GB" sz="2000" dirty="0" err="1">
                <a:solidFill>
                  <a:srgbClr val="000000"/>
                </a:solidFill>
                <a:effectLst/>
              </a:rPr>
              <a:t>en</a:t>
            </a:r>
            <a:r>
              <a:rPr lang="en-GB" sz="2000" dirty="0">
                <a:solidFill>
                  <a:srgbClr val="000000"/>
                </a:solidFill>
                <a:effectLst/>
              </a:rPr>
              <a:t> la matière (innovation, </a:t>
            </a:r>
            <a:r>
              <a:rPr lang="en-GB" sz="2000" dirty="0" err="1">
                <a:solidFill>
                  <a:srgbClr val="000000"/>
                </a:solidFill>
                <a:effectLst/>
              </a:rPr>
              <a:t>régulation</a:t>
            </a:r>
            <a:r>
              <a:rPr lang="en-GB" sz="2000" dirty="0">
                <a:solidFill>
                  <a:srgbClr val="000000"/>
                </a:solidFill>
                <a:effectLst/>
              </a:rPr>
              <a:t>, </a:t>
            </a:r>
            <a:r>
              <a:rPr lang="en-GB" sz="2000" dirty="0" err="1">
                <a:solidFill>
                  <a:srgbClr val="000000"/>
                </a:solidFill>
                <a:effectLst/>
              </a:rPr>
              <a:t>automatisation</a:t>
            </a:r>
            <a:r>
              <a:rPr lang="en-GB" sz="2000" dirty="0">
                <a:solidFill>
                  <a:srgbClr val="000000"/>
                </a:solidFill>
                <a:effectLst/>
              </a:rPr>
              <a:t>, gestion de </a:t>
            </a:r>
            <a:r>
              <a:rPr lang="en-GB" sz="2000" dirty="0" err="1">
                <a:solidFill>
                  <a:srgbClr val="000000"/>
                </a:solidFill>
                <a:effectLst/>
              </a:rPr>
              <a:t>données</a:t>
            </a:r>
            <a:r>
              <a:rPr lang="en-GB" sz="2000" dirty="0">
                <a:solidFill>
                  <a:srgbClr val="000000"/>
                </a:solidFill>
                <a:effectLst/>
              </a:rPr>
              <a:t>, etc.)? </a:t>
            </a:r>
          </a:p>
        </p:txBody>
      </p:sp>
    </p:spTree>
    <p:extLst>
      <p:ext uri="{BB962C8B-B14F-4D97-AF65-F5344CB8AC3E}">
        <p14:creationId xmlns:p14="http://schemas.microsoft.com/office/powerpoint/2010/main" val="3245547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5194D-7A42-E124-A974-75752F50E2FE}"/>
              </a:ext>
            </a:extLst>
          </p:cNvPr>
          <p:cNvSpPr>
            <a:spLocks noGrp="1"/>
          </p:cNvSpPr>
          <p:nvPr>
            <p:ph type="title"/>
          </p:nvPr>
        </p:nvSpPr>
        <p:spPr/>
        <p:txBody>
          <a:bodyPr/>
          <a:lstStyle/>
          <a:p>
            <a:r>
              <a:rPr lang="en-BE" dirty="0"/>
              <a:t>Agenda du jour </a:t>
            </a:r>
          </a:p>
        </p:txBody>
      </p:sp>
      <p:sp>
        <p:nvSpPr>
          <p:cNvPr id="3" name="Content Placeholder 2">
            <a:extLst>
              <a:ext uri="{FF2B5EF4-FFF2-40B4-BE49-F238E27FC236}">
                <a16:creationId xmlns:a16="http://schemas.microsoft.com/office/drawing/2014/main" id="{B3F10B3D-F2D2-0DAF-3584-7B7D1A8C7F17}"/>
              </a:ext>
            </a:extLst>
          </p:cNvPr>
          <p:cNvSpPr>
            <a:spLocks noGrp="1"/>
          </p:cNvSpPr>
          <p:nvPr>
            <p:ph idx="1"/>
          </p:nvPr>
        </p:nvSpPr>
        <p:spPr/>
        <p:txBody>
          <a:bodyPr/>
          <a:lstStyle/>
          <a:p>
            <a:pPr>
              <a:buClr>
                <a:schemeClr val="accent2">
                  <a:lumMod val="75000"/>
                </a:schemeClr>
              </a:buClr>
            </a:pPr>
            <a:r>
              <a:rPr lang="en-GB" dirty="0">
                <a:solidFill>
                  <a:schemeClr val="accent2">
                    <a:lumMod val="75000"/>
                  </a:schemeClr>
                </a:solidFill>
              </a:rPr>
              <a:t>N</a:t>
            </a:r>
            <a:r>
              <a:rPr lang="en-BE" dirty="0">
                <a:solidFill>
                  <a:schemeClr val="accent2">
                    <a:lumMod val="75000"/>
                  </a:schemeClr>
                </a:solidFill>
              </a:rPr>
              <a:t>umérisation et impacts </a:t>
            </a:r>
          </a:p>
          <a:p>
            <a:pPr marL="0" indent="0">
              <a:buClr>
                <a:schemeClr val="accent2">
                  <a:lumMod val="75000"/>
                </a:schemeClr>
              </a:buClr>
              <a:buNone/>
            </a:pPr>
            <a:endParaRPr lang="en-BE" dirty="0"/>
          </a:p>
          <a:p>
            <a:pPr>
              <a:buClr>
                <a:schemeClr val="accent2">
                  <a:lumMod val="75000"/>
                </a:schemeClr>
              </a:buClr>
            </a:pPr>
            <a:r>
              <a:rPr lang="en-BE" dirty="0">
                <a:solidFill>
                  <a:schemeClr val="accent2">
                    <a:lumMod val="60000"/>
                    <a:lumOff val="40000"/>
                  </a:schemeClr>
                </a:solidFill>
              </a:rPr>
              <a:t>Les recherches au centre de Recherche et d’Interventions Sociologiques </a:t>
            </a:r>
          </a:p>
          <a:p>
            <a:pPr marL="0" indent="0">
              <a:buClr>
                <a:schemeClr val="accent2">
                  <a:lumMod val="75000"/>
                </a:schemeClr>
              </a:buClr>
              <a:buNone/>
            </a:pPr>
            <a:endParaRPr lang="en-BE" dirty="0">
              <a:solidFill>
                <a:schemeClr val="accent2">
                  <a:lumMod val="60000"/>
                  <a:lumOff val="40000"/>
                </a:schemeClr>
              </a:solidFill>
            </a:endParaRPr>
          </a:p>
          <a:p>
            <a:pPr>
              <a:buClr>
                <a:schemeClr val="accent2">
                  <a:lumMod val="75000"/>
                </a:schemeClr>
              </a:buClr>
            </a:pPr>
            <a:r>
              <a:rPr lang="en-BE" dirty="0">
                <a:solidFill>
                  <a:schemeClr val="accent2">
                    <a:lumMod val="60000"/>
                    <a:lumOff val="40000"/>
                  </a:schemeClr>
                </a:solidFill>
              </a:rPr>
              <a:t>2 cas concrets </a:t>
            </a:r>
          </a:p>
          <a:p>
            <a:pPr marL="0" indent="0">
              <a:buClr>
                <a:schemeClr val="accent2">
                  <a:lumMod val="75000"/>
                </a:schemeClr>
              </a:buClr>
              <a:buNone/>
            </a:pPr>
            <a:endParaRPr lang="en-BE" dirty="0">
              <a:solidFill>
                <a:schemeClr val="accent2">
                  <a:lumMod val="60000"/>
                  <a:lumOff val="40000"/>
                </a:schemeClr>
              </a:solidFill>
            </a:endParaRPr>
          </a:p>
          <a:p>
            <a:pPr>
              <a:buClr>
                <a:schemeClr val="accent2">
                  <a:lumMod val="75000"/>
                </a:schemeClr>
              </a:buClr>
            </a:pPr>
            <a:r>
              <a:rPr lang="en-BE" dirty="0">
                <a:solidFill>
                  <a:schemeClr val="accent2">
                    <a:lumMod val="60000"/>
                    <a:lumOff val="40000"/>
                  </a:schemeClr>
                </a:solidFill>
              </a:rPr>
              <a:t>Conclusion  </a:t>
            </a:r>
          </a:p>
          <a:p>
            <a:pPr>
              <a:buClr>
                <a:schemeClr val="accent2">
                  <a:lumMod val="75000"/>
                </a:schemeClr>
              </a:buClr>
            </a:pPr>
            <a:endParaRPr lang="en-BE" dirty="0"/>
          </a:p>
          <a:p>
            <a:pPr>
              <a:buClr>
                <a:schemeClr val="accent2">
                  <a:lumMod val="75000"/>
                </a:schemeClr>
              </a:buClr>
            </a:pPr>
            <a:endParaRPr lang="en-BE" dirty="0"/>
          </a:p>
        </p:txBody>
      </p:sp>
    </p:spTree>
    <p:extLst>
      <p:ext uri="{BB962C8B-B14F-4D97-AF65-F5344CB8AC3E}">
        <p14:creationId xmlns:p14="http://schemas.microsoft.com/office/powerpoint/2010/main" val="4121596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2F542-F0C6-ADC3-2358-93CB93B86E5C}"/>
              </a:ext>
            </a:extLst>
          </p:cNvPr>
          <p:cNvSpPr>
            <a:spLocks noGrp="1"/>
          </p:cNvSpPr>
          <p:nvPr>
            <p:ph type="title"/>
          </p:nvPr>
        </p:nvSpPr>
        <p:spPr/>
        <p:txBody>
          <a:bodyPr/>
          <a:lstStyle/>
          <a:p>
            <a:r>
              <a:rPr lang="en-BE" dirty="0"/>
              <a:t>La notion de numérisation</a:t>
            </a:r>
          </a:p>
        </p:txBody>
      </p:sp>
      <p:pic>
        <p:nvPicPr>
          <p:cNvPr id="7" name="Picture 6">
            <a:extLst>
              <a:ext uri="{FF2B5EF4-FFF2-40B4-BE49-F238E27FC236}">
                <a16:creationId xmlns:a16="http://schemas.microsoft.com/office/drawing/2014/main" id="{5C788704-33DC-B374-D6FF-0B78117A1D87}"/>
              </a:ext>
            </a:extLst>
          </p:cNvPr>
          <p:cNvPicPr>
            <a:picLocks noChangeAspect="1"/>
          </p:cNvPicPr>
          <p:nvPr/>
        </p:nvPicPr>
        <p:blipFill>
          <a:blip r:embed="rId3"/>
          <a:stretch>
            <a:fillRect/>
          </a:stretch>
        </p:blipFill>
        <p:spPr>
          <a:xfrm>
            <a:off x="1201823" y="1405663"/>
            <a:ext cx="9788353" cy="5249137"/>
          </a:xfrm>
          <a:prstGeom prst="rect">
            <a:avLst/>
          </a:prstGeom>
        </p:spPr>
      </p:pic>
    </p:spTree>
    <p:extLst>
      <p:ext uri="{BB962C8B-B14F-4D97-AF65-F5344CB8AC3E}">
        <p14:creationId xmlns:p14="http://schemas.microsoft.com/office/powerpoint/2010/main" val="801282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C07FD-FA29-1C06-EE60-71874B318F49}"/>
              </a:ext>
            </a:extLst>
          </p:cNvPr>
          <p:cNvSpPr>
            <a:spLocks noGrp="1"/>
          </p:cNvSpPr>
          <p:nvPr>
            <p:ph type="title"/>
          </p:nvPr>
        </p:nvSpPr>
        <p:spPr/>
        <p:txBody>
          <a:bodyPr/>
          <a:lstStyle/>
          <a:p>
            <a:r>
              <a:rPr lang="en-BE" dirty="0"/>
              <a:t>Avec quels </a:t>
            </a:r>
            <a:r>
              <a:rPr lang="en-BE"/>
              <a:t>impacts ?</a:t>
            </a:r>
            <a:r>
              <a:rPr lang="fr-FR" dirty="0"/>
              <a:t> </a:t>
            </a:r>
            <a:endParaRPr lang="en-BE" dirty="0"/>
          </a:p>
        </p:txBody>
      </p:sp>
      <p:sp>
        <p:nvSpPr>
          <p:cNvPr id="8" name="Rounded Rectangle 7">
            <a:extLst>
              <a:ext uri="{FF2B5EF4-FFF2-40B4-BE49-F238E27FC236}">
                <a16:creationId xmlns:a16="http://schemas.microsoft.com/office/drawing/2014/main" id="{4516FECE-04D3-DA61-1F31-FEAE58F587AC}"/>
              </a:ext>
            </a:extLst>
          </p:cNvPr>
          <p:cNvSpPr/>
          <p:nvPr/>
        </p:nvSpPr>
        <p:spPr>
          <a:xfrm>
            <a:off x="558800" y="2782443"/>
            <a:ext cx="2370667" cy="914400"/>
          </a:xfrm>
          <a:prstGeom prst="roundRect">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4" name="TextBox 3">
            <a:extLst>
              <a:ext uri="{FF2B5EF4-FFF2-40B4-BE49-F238E27FC236}">
                <a16:creationId xmlns:a16="http://schemas.microsoft.com/office/drawing/2014/main" id="{02DFD3E5-6A1F-16B4-D856-8B510296ACF5}"/>
              </a:ext>
            </a:extLst>
          </p:cNvPr>
          <p:cNvSpPr txBox="1"/>
          <p:nvPr/>
        </p:nvSpPr>
        <p:spPr>
          <a:xfrm>
            <a:off x="558799" y="2885700"/>
            <a:ext cx="2370667" cy="707886"/>
          </a:xfrm>
          <a:prstGeom prst="rect">
            <a:avLst/>
          </a:prstGeom>
          <a:noFill/>
        </p:spPr>
        <p:txBody>
          <a:bodyPr wrap="square" rtlCol="0">
            <a:spAutoFit/>
          </a:bodyPr>
          <a:lstStyle/>
          <a:p>
            <a:pPr algn="ctr"/>
            <a:r>
              <a:rPr lang="en-BE" sz="2000" dirty="0"/>
              <a:t>Une évolution technologique </a:t>
            </a:r>
          </a:p>
        </p:txBody>
      </p:sp>
      <p:sp>
        <p:nvSpPr>
          <p:cNvPr id="12" name="Rounded Rectangle 11">
            <a:extLst>
              <a:ext uri="{FF2B5EF4-FFF2-40B4-BE49-F238E27FC236}">
                <a16:creationId xmlns:a16="http://schemas.microsoft.com/office/drawing/2014/main" id="{25014CFF-8D3F-2C56-5471-A90DF665901F}"/>
              </a:ext>
            </a:extLst>
          </p:cNvPr>
          <p:cNvSpPr/>
          <p:nvPr/>
        </p:nvSpPr>
        <p:spPr>
          <a:xfrm>
            <a:off x="3473747" y="2782443"/>
            <a:ext cx="2370667" cy="914400"/>
          </a:xfrm>
          <a:prstGeom prst="roundRect">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13" name="Rounded Rectangle 12">
            <a:extLst>
              <a:ext uri="{FF2B5EF4-FFF2-40B4-BE49-F238E27FC236}">
                <a16:creationId xmlns:a16="http://schemas.microsoft.com/office/drawing/2014/main" id="{CD024FD1-9366-FC30-34D1-9E5BDC1FFDE5}"/>
              </a:ext>
            </a:extLst>
          </p:cNvPr>
          <p:cNvSpPr/>
          <p:nvPr/>
        </p:nvSpPr>
        <p:spPr>
          <a:xfrm>
            <a:off x="6388695" y="2782443"/>
            <a:ext cx="2370667" cy="914400"/>
          </a:xfrm>
          <a:prstGeom prst="roundRect">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14" name="Rounded Rectangle 13">
            <a:extLst>
              <a:ext uri="{FF2B5EF4-FFF2-40B4-BE49-F238E27FC236}">
                <a16:creationId xmlns:a16="http://schemas.microsoft.com/office/drawing/2014/main" id="{A0D0779A-AF7C-5E15-8A1E-C6C4E3E2AD6F}"/>
              </a:ext>
            </a:extLst>
          </p:cNvPr>
          <p:cNvSpPr/>
          <p:nvPr/>
        </p:nvSpPr>
        <p:spPr>
          <a:xfrm>
            <a:off x="9262533" y="2782443"/>
            <a:ext cx="2370667" cy="914400"/>
          </a:xfrm>
          <a:prstGeom prst="roundRect">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5" name="TextBox 4">
            <a:extLst>
              <a:ext uri="{FF2B5EF4-FFF2-40B4-BE49-F238E27FC236}">
                <a16:creationId xmlns:a16="http://schemas.microsoft.com/office/drawing/2014/main" id="{D909DC43-DA74-5035-4F44-3DE362C0DDA7}"/>
              </a:ext>
            </a:extLst>
          </p:cNvPr>
          <p:cNvSpPr txBox="1"/>
          <p:nvPr/>
        </p:nvSpPr>
        <p:spPr>
          <a:xfrm>
            <a:off x="3432637" y="2731811"/>
            <a:ext cx="2370667" cy="1015663"/>
          </a:xfrm>
          <a:prstGeom prst="rect">
            <a:avLst/>
          </a:prstGeom>
          <a:noFill/>
        </p:spPr>
        <p:txBody>
          <a:bodyPr wrap="square" rtlCol="0">
            <a:spAutoFit/>
          </a:bodyPr>
          <a:lstStyle/>
          <a:p>
            <a:pPr algn="ctr"/>
            <a:r>
              <a:rPr lang="en-BE" sz="2000" dirty="0"/>
              <a:t>Une évolution du marché des services juridiques </a:t>
            </a:r>
          </a:p>
        </p:txBody>
      </p:sp>
      <p:sp>
        <p:nvSpPr>
          <p:cNvPr id="6" name="TextBox 5">
            <a:extLst>
              <a:ext uri="{FF2B5EF4-FFF2-40B4-BE49-F238E27FC236}">
                <a16:creationId xmlns:a16="http://schemas.microsoft.com/office/drawing/2014/main" id="{B8D967B6-C608-E647-92C0-B69F13319B00}"/>
              </a:ext>
            </a:extLst>
          </p:cNvPr>
          <p:cNvSpPr txBox="1"/>
          <p:nvPr/>
        </p:nvSpPr>
        <p:spPr>
          <a:xfrm>
            <a:off x="6347585" y="2885700"/>
            <a:ext cx="2411778" cy="707886"/>
          </a:xfrm>
          <a:prstGeom prst="rect">
            <a:avLst/>
          </a:prstGeom>
          <a:noFill/>
        </p:spPr>
        <p:txBody>
          <a:bodyPr wrap="square" rtlCol="0">
            <a:spAutoFit/>
          </a:bodyPr>
          <a:lstStyle/>
          <a:p>
            <a:pPr algn="ctr"/>
            <a:r>
              <a:rPr lang="en-GB" sz="2000" dirty="0"/>
              <a:t>U</a:t>
            </a:r>
            <a:r>
              <a:rPr lang="en-BE" sz="2000" dirty="0"/>
              <a:t>ne évolution du droit et des normes </a:t>
            </a:r>
          </a:p>
        </p:txBody>
      </p:sp>
      <p:sp>
        <p:nvSpPr>
          <p:cNvPr id="7" name="TextBox 6">
            <a:extLst>
              <a:ext uri="{FF2B5EF4-FFF2-40B4-BE49-F238E27FC236}">
                <a16:creationId xmlns:a16="http://schemas.microsoft.com/office/drawing/2014/main" id="{C67FAB11-C758-53E5-A4ED-EF2F6F061566}"/>
              </a:ext>
            </a:extLst>
          </p:cNvPr>
          <p:cNvSpPr txBox="1"/>
          <p:nvPr/>
        </p:nvSpPr>
        <p:spPr>
          <a:xfrm>
            <a:off x="9303643" y="2750584"/>
            <a:ext cx="2370668" cy="1015663"/>
          </a:xfrm>
          <a:prstGeom prst="rect">
            <a:avLst/>
          </a:prstGeom>
          <a:noFill/>
        </p:spPr>
        <p:txBody>
          <a:bodyPr wrap="square" rtlCol="0">
            <a:spAutoFit/>
          </a:bodyPr>
          <a:lstStyle/>
          <a:p>
            <a:pPr algn="ctr"/>
            <a:r>
              <a:rPr lang="en-GB" sz="2000" dirty="0"/>
              <a:t>U</a:t>
            </a:r>
            <a:r>
              <a:rPr lang="en-BE" sz="2000" dirty="0"/>
              <a:t>ne évolution des pratiques professionnelles</a:t>
            </a:r>
          </a:p>
        </p:txBody>
      </p:sp>
      <mc:AlternateContent xmlns:mc="http://schemas.openxmlformats.org/markup-compatibility/2006" xmlns:psez="http://schemas.microsoft.com/office/powerpoint/2016/sectionzoom">
        <mc:Choice Requires="psez">
          <p:graphicFrame>
            <p:nvGraphicFramePr>
              <p:cNvPr id="16" name="Section Zoom 15">
                <a:extLst>
                  <a:ext uri="{FF2B5EF4-FFF2-40B4-BE49-F238E27FC236}">
                    <a16:creationId xmlns:a16="http://schemas.microsoft.com/office/drawing/2014/main" id="{F086ADD0-6DA0-7FE5-8FE3-DA2C9A1E7E59}"/>
                  </a:ext>
                </a:extLst>
              </p:cNvPr>
              <p:cNvGraphicFramePr>
                <a:graphicFrameLocks noChangeAspect="1"/>
              </p:cNvGraphicFramePr>
              <p:nvPr>
                <p:extLst>
                  <p:ext uri="{D42A27DB-BD31-4B8C-83A1-F6EECF244321}">
                    <p14:modId xmlns:p14="http://schemas.microsoft.com/office/powerpoint/2010/main" val="3356663045"/>
                  </p:ext>
                </p:extLst>
              </p:nvPr>
            </p:nvGraphicFramePr>
            <p:xfrm>
              <a:off x="1672912" y="3234267"/>
              <a:ext cx="295008" cy="165942"/>
            </p:xfrm>
            <a:graphic>
              <a:graphicData uri="http://schemas.microsoft.com/office/powerpoint/2016/sectionzoom">
                <psez:sectionZm>
                  <psez:sectionZmObj sectionId="{2D806F75-95DD-8347-8E6B-D9C3511D949C}">
                    <psez:zmPr id="{28A51C6D-C283-E94E-910E-F667B2BEA812}" transitionDur="1000">
                      <p166:blipFill xmlns:p166="http://schemas.microsoft.com/office/powerpoint/2016/6/main">
                        <a:blip r:embed="rId2"/>
                        <a:stretch>
                          <a:fillRect/>
                        </a:stretch>
                      </p166:blipFill>
                      <p166:spPr xmlns:p166="http://schemas.microsoft.com/office/powerpoint/2016/6/main">
                        <a:xfrm>
                          <a:off x="0" y="0"/>
                          <a:ext cx="295008" cy="165942"/>
                        </a:xfrm>
                        <a:prstGeom prst="ellipse">
                          <a:avLst/>
                        </a:prstGeom>
                        <a:ln>
                          <a:noFill/>
                        </a:ln>
                        <a:effectLst>
                          <a:softEdge rad="112500"/>
                        </a:effectLst>
                      </p166:spPr>
                    </psez:zmPr>
                  </psez:sectionZmObj>
                </psez:sectionZm>
              </a:graphicData>
            </a:graphic>
          </p:graphicFrame>
        </mc:Choice>
        <mc:Fallback xmlns="">
          <p:pic>
            <p:nvPicPr>
              <p:cNvPr id="16" name="Section Zoom 15">
                <a:hlinkClick r:id="rId3" action="ppaction://hlinksldjump"/>
                <a:extLst>
                  <a:ext uri="{FF2B5EF4-FFF2-40B4-BE49-F238E27FC236}">
                    <a16:creationId xmlns:a16="http://schemas.microsoft.com/office/drawing/2014/main" id="{F086ADD0-6DA0-7FE5-8FE3-DA2C9A1E7E59}"/>
                  </a:ext>
                </a:extLst>
              </p:cNvPr>
              <p:cNvPicPr>
                <a:picLocks noGrp="1" noRot="1" noChangeAspect="1" noMove="1" noResize="1" noEditPoints="1" noAdjustHandles="1" noChangeArrowheads="1" noChangeShapeType="1"/>
              </p:cNvPicPr>
              <p:nvPr/>
            </p:nvPicPr>
            <p:blipFill>
              <a:blip r:embed="rId4"/>
              <a:stretch>
                <a:fillRect/>
              </a:stretch>
            </p:blipFill>
            <p:spPr>
              <a:xfrm>
                <a:off x="1672912" y="3234267"/>
                <a:ext cx="295008" cy="165942"/>
              </a:xfrm>
              <a:prstGeom prst="ellipse">
                <a:avLst/>
              </a:prstGeom>
              <a:ln>
                <a:noFill/>
              </a:ln>
              <a:effectLst>
                <a:softEdge rad="112500"/>
              </a:effectLst>
            </p:spPr>
          </p:pic>
        </mc:Fallback>
      </mc:AlternateContent>
      <mc:AlternateContent xmlns:mc="http://schemas.openxmlformats.org/markup-compatibility/2006" xmlns:psez="http://schemas.microsoft.com/office/powerpoint/2016/sectionzoom">
        <mc:Choice Requires="psez">
          <p:graphicFrame>
            <p:nvGraphicFramePr>
              <p:cNvPr id="18" name="Section Zoom 17">
                <a:extLst>
                  <a:ext uri="{FF2B5EF4-FFF2-40B4-BE49-F238E27FC236}">
                    <a16:creationId xmlns:a16="http://schemas.microsoft.com/office/drawing/2014/main" id="{E36BE5A5-FDC8-54C8-DB45-AA64F25043B1}"/>
                  </a:ext>
                </a:extLst>
              </p:cNvPr>
              <p:cNvGraphicFramePr>
                <a:graphicFrameLocks noChangeAspect="1"/>
              </p:cNvGraphicFramePr>
              <p:nvPr>
                <p:extLst>
                  <p:ext uri="{D42A27DB-BD31-4B8C-83A1-F6EECF244321}">
                    <p14:modId xmlns:p14="http://schemas.microsoft.com/office/powerpoint/2010/main" val="1136966524"/>
                  </p:ext>
                </p:extLst>
              </p:nvPr>
            </p:nvGraphicFramePr>
            <p:xfrm>
              <a:off x="4588933" y="3185887"/>
              <a:ext cx="381016" cy="214321"/>
            </p:xfrm>
            <a:graphic>
              <a:graphicData uri="http://schemas.microsoft.com/office/powerpoint/2016/sectionzoom">
                <psez:sectionZm>
                  <psez:sectionZmObj sectionId="{DDB60525-F58E-5A43-B274-0A92422B0158}">
                    <psez:zmPr id="{A10135DF-2C68-5848-9305-726A06025D3E}" transitionDur="1000">
                      <p166:blipFill xmlns:p166="http://schemas.microsoft.com/office/powerpoint/2016/6/main">
                        <a:blip r:embed="rId5"/>
                        <a:stretch>
                          <a:fillRect/>
                        </a:stretch>
                      </p166:blipFill>
                      <p166:spPr xmlns:p166="http://schemas.microsoft.com/office/powerpoint/2016/6/main">
                        <a:xfrm>
                          <a:off x="0" y="0"/>
                          <a:ext cx="381016" cy="214321"/>
                        </a:xfrm>
                        <a:prstGeom prst="ellipse">
                          <a:avLst/>
                        </a:prstGeom>
                        <a:ln>
                          <a:noFill/>
                        </a:ln>
                        <a:effectLst>
                          <a:softEdge rad="112500"/>
                        </a:effectLst>
                      </p166:spPr>
                    </psez:zmPr>
                  </psez:sectionZmObj>
                </psez:sectionZm>
              </a:graphicData>
            </a:graphic>
          </p:graphicFrame>
        </mc:Choice>
        <mc:Fallback xmlns="">
          <p:pic>
            <p:nvPicPr>
              <p:cNvPr id="18" name="Section Zoom 17">
                <a:hlinkClick r:id="rId6" action="ppaction://hlinksldjump"/>
                <a:extLst>
                  <a:ext uri="{FF2B5EF4-FFF2-40B4-BE49-F238E27FC236}">
                    <a16:creationId xmlns:a16="http://schemas.microsoft.com/office/drawing/2014/main" id="{E36BE5A5-FDC8-54C8-DB45-AA64F25043B1}"/>
                  </a:ext>
                </a:extLst>
              </p:cNvPr>
              <p:cNvPicPr>
                <a:picLocks noGrp="1" noRot="1" noChangeAspect="1" noMove="1" noResize="1" noEditPoints="1" noAdjustHandles="1" noChangeArrowheads="1" noChangeShapeType="1"/>
              </p:cNvPicPr>
              <p:nvPr/>
            </p:nvPicPr>
            <p:blipFill>
              <a:blip r:embed="rId7"/>
              <a:stretch>
                <a:fillRect/>
              </a:stretch>
            </p:blipFill>
            <p:spPr>
              <a:xfrm>
                <a:off x="4588933" y="3185887"/>
                <a:ext cx="381016" cy="214321"/>
              </a:xfrm>
              <a:prstGeom prst="ellipse">
                <a:avLst/>
              </a:prstGeom>
              <a:ln>
                <a:noFill/>
              </a:ln>
              <a:effectLst>
                <a:softEdge rad="112500"/>
              </a:effectLst>
            </p:spPr>
          </p:pic>
        </mc:Fallback>
      </mc:AlternateContent>
      <mc:AlternateContent xmlns:mc="http://schemas.openxmlformats.org/markup-compatibility/2006" xmlns:psez="http://schemas.microsoft.com/office/powerpoint/2016/sectionzoom">
        <mc:Choice Requires="psez">
          <p:graphicFrame>
            <p:nvGraphicFramePr>
              <p:cNvPr id="20" name="Section Zoom 19">
                <a:extLst>
                  <a:ext uri="{FF2B5EF4-FFF2-40B4-BE49-F238E27FC236}">
                    <a16:creationId xmlns:a16="http://schemas.microsoft.com/office/drawing/2014/main" id="{F31B6A46-1E6C-1843-836C-D8F51A744F67}"/>
                  </a:ext>
                </a:extLst>
              </p:cNvPr>
              <p:cNvGraphicFramePr>
                <a:graphicFrameLocks noChangeAspect="1"/>
              </p:cNvGraphicFramePr>
              <p:nvPr>
                <p:extLst>
                  <p:ext uri="{D42A27DB-BD31-4B8C-83A1-F6EECF244321}">
                    <p14:modId xmlns:p14="http://schemas.microsoft.com/office/powerpoint/2010/main" val="777710085"/>
                  </p:ext>
                </p:extLst>
              </p:nvPr>
            </p:nvGraphicFramePr>
            <p:xfrm>
              <a:off x="7376485" y="3153880"/>
              <a:ext cx="312867" cy="175988"/>
            </p:xfrm>
            <a:graphic>
              <a:graphicData uri="http://schemas.microsoft.com/office/powerpoint/2016/sectionzoom">
                <psez:sectionZm>
                  <psez:sectionZmObj sectionId="{93AA9AB0-7C87-104D-B0E8-BF9E2D433A32}">
                    <psez:zmPr id="{58E621A1-C841-6B43-ADE8-1D68BBDBCDE4}" transitionDur="1000">
                      <p166:blipFill xmlns:p166="http://schemas.microsoft.com/office/powerpoint/2016/6/main">
                        <a:blip r:embed="rId8"/>
                        <a:stretch>
                          <a:fillRect/>
                        </a:stretch>
                      </p166:blipFill>
                      <p166:spPr xmlns:p166="http://schemas.microsoft.com/office/powerpoint/2016/6/main">
                        <a:xfrm>
                          <a:off x="0" y="0"/>
                          <a:ext cx="312867" cy="175988"/>
                        </a:xfrm>
                        <a:prstGeom prst="ellipse">
                          <a:avLst/>
                        </a:prstGeom>
                        <a:ln>
                          <a:noFill/>
                        </a:ln>
                        <a:effectLst>
                          <a:softEdge rad="112500"/>
                        </a:effectLst>
                      </p166:spPr>
                    </psez:zmPr>
                  </psez:sectionZmObj>
                </psez:sectionZm>
              </a:graphicData>
            </a:graphic>
          </p:graphicFrame>
        </mc:Choice>
        <mc:Fallback xmlns="">
          <p:pic>
            <p:nvPicPr>
              <p:cNvPr id="20" name="Section Zoom 19">
                <a:hlinkClick r:id="rId9" action="ppaction://hlinksldjump"/>
                <a:extLst>
                  <a:ext uri="{FF2B5EF4-FFF2-40B4-BE49-F238E27FC236}">
                    <a16:creationId xmlns:a16="http://schemas.microsoft.com/office/drawing/2014/main" id="{F31B6A46-1E6C-1843-836C-D8F51A744F67}"/>
                  </a:ext>
                </a:extLst>
              </p:cNvPr>
              <p:cNvPicPr>
                <a:picLocks noGrp="1" noRot="1" noChangeAspect="1" noMove="1" noResize="1" noEditPoints="1" noAdjustHandles="1" noChangeArrowheads="1" noChangeShapeType="1"/>
              </p:cNvPicPr>
              <p:nvPr/>
            </p:nvPicPr>
            <p:blipFill>
              <a:blip r:embed="rId10"/>
              <a:stretch>
                <a:fillRect/>
              </a:stretch>
            </p:blipFill>
            <p:spPr>
              <a:xfrm>
                <a:off x="7376485" y="3153880"/>
                <a:ext cx="312867" cy="175988"/>
              </a:xfrm>
              <a:prstGeom prst="ellipse">
                <a:avLst/>
              </a:prstGeom>
              <a:ln>
                <a:noFill/>
              </a:ln>
              <a:effectLst>
                <a:softEdge rad="112500"/>
              </a:effectLst>
            </p:spPr>
          </p:pic>
        </mc:Fallback>
      </mc:AlternateContent>
      <mc:AlternateContent xmlns:mc="http://schemas.openxmlformats.org/markup-compatibility/2006" xmlns:psez="http://schemas.microsoft.com/office/powerpoint/2016/sectionzoom">
        <mc:Choice Requires="psez">
          <p:graphicFrame>
            <p:nvGraphicFramePr>
              <p:cNvPr id="22" name="Section Zoom 21">
                <a:extLst>
                  <a:ext uri="{FF2B5EF4-FFF2-40B4-BE49-F238E27FC236}">
                    <a16:creationId xmlns:a16="http://schemas.microsoft.com/office/drawing/2014/main" id="{18ED111C-6656-3BF0-8ABE-F7D5B05FB9E4}"/>
                  </a:ext>
                </a:extLst>
              </p:cNvPr>
              <p:cNvGraphicFramePr>
                <a:graphicFrameLocks noChangeAspect="1"/>
              </p:cNvGraphicFramePr>
              <p:nvPr>
                <p:extLst>
                  <p:ext uri="{D42A27DB-BD31-4B8C-83A1-F6EECF244321}">
                    <p14:modId xmlns:p14="http://schemas.microsoft.com/office/powerpoint/2010/main" val="2503055024"/>
                  </p:ext>
                </p:extLst>
              </p:nvPr>
            </p:nvGraphicFramePr>
            <p:xfrm>
              <a:off x="10500839" y="3234267"/>
              <a:ext cx="328086" cy="184548"/>
            </p:xfrm>
            <a:graphic>
              <a:graphicData uri="http://schemas.microsoft.com/office/powerpoint/2016/sectionzoom">
                <psez:sectionZm>
                  <psez:sectionZmObj sectionId="{65348E85-D8EE-5048-9E7E-A49E0EAA57EA}">
                    <psez:zmPr id="{736B3C7C-9820-1A48-93C2-F37A5B148ECA}" transitionDur="1000">
                      <p166:blipFill xmlns:p166="http://schemas.microsoft.com/office/powerpoint/2016/6/main">
                        <a:blip r:embed="rId11"/>
                        <a:stretch>
                          <a:fillRect/>
                        </a:stretch>
                      </p166:blipFill>
                      <p166:spPr xmlns:p166="http://schemas.microsoft.com/office/powerpoint/2016/6/main">
                        <a:xfrm>
                          <a:off x="0" y="0"/>
                          <a:ext cx="328086" cy="184548"/>
                        </a:xfrm>
                        <a:prstGeom prst="ellipse">
                          <a:avLst/>
                        </a:prstGeom>
                        <a:ln>
                          <a:noFill/>
                        </a:ln>
                        <a:effectLst>
                          <a:softEdge rad="112500"/>
                        </a:effectLst>
                      </p166:spPr>
                    </psez:zmPr>
                  </psez:sectionZmObj>
                </psez:sectionZm>
              </a:graphicData>
            </a:graphic>
          </p:graphicFrame>
        </mc:Choice>
        <mc:Fallback xmlns="">
          <p:pic>
            <p:nvPicPr>
              <p:cNvPr id="22" name="Section Zoom 21">
                <a:hlinkClick r:id="rId12" action="ppaction://hlinksldjump"/>
                <a:extLst>
                  <a:ext uri="{FF2B5EF4-FFF2-40B4-BE49-F238E27FC236}">
                    <a16:creationId xmlns:a16="http://schemas.microsoft.com/office/drawing/2014/main" id="{18ED111C-6656-3BF0-8ABE-F7D5B05FB9E4}"/>
                  </a:ext>
                </a:extLst>
              </p:cNvPr>
              <p:cNvPicPr>
                <a:picLocks noGrp="1" noRot="1" noChangeAspect="1" noMove="1" noResize="1" noEditPoints="1" noAdjustHandles="1" noChangeArrowheads="1" noChangeShapeType="1"/>
              </p:cNvPicPr>
              <p:nvPr/>
            </p:nvPicPr>
            <p:blipFill>
              <a:blip r:embed="rId13"/>
              <a:stretch>
                <a:fillRect/>
              </a:stretch>
            </p:blipFill>
            <p:spPr>
              <a:xfrm>
                <a:off x="10500839" y="3234267"/>
                <a:ext cx="328086" cy="184548"/>
              </a:xfrm>
              <a:prstGeom prst="ellipse">
                <a:avLst/>
              </a:prstGeom>
              <a:ln>
                <a:noFill/>
              </a:ln>
              <a:effectLst>
                <a:softEdge rad="112500"/>
              </a:effectLst>
            </p:spPr>
          </p:pic>
        </mc:Fallback>
      </mc:AlternateContent>
    </p:spTree>
    <p:extLst>
      <p:ext uri="{BB962C8B-B14F-4D97-AF65-F5344CB8AC3E}">
        <p14:creationId xmlns:p14="http://schemas.microsoft.com/office/powerpoint/2010/main" val="1830254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6C16D-DC3C-3796-E8B7-9167B6301BF2}"/>
              </a:ext>
            </a:extLst>
          </p:cNvPr>
          <p:cNvSpPr>
            <a:spLocks noGrp="1"/>
          </p:cNvSpPr>
          <p:nvPr>
            <p:ph type="title"/>
          </p:nvPr>
        </p:nvSpPr>
        <p:spPr/>
        <p:txBody>
          <a:bodyPr/>
          <a:lstStyle/>
          <a:p>
            <a:r>
              <a:rPr lang="en-BE" dirty="0"/>
              <a:t>Une évolution technologique </a:t>
            </a:r>
          </a:p>
        </p:txBody>
      </p:sp>
      <p:sp>
        <p:nvSpPr>
          <p:cNvPr id="4" name="TextBox 3">
            <a:extLst>
              <a:ext uri="{FF2B5EF4-FFF2-40B4-BE49-F238E27FC236}">
                <a16:creationId xmlns:a16="http://schemas.microsoft.com/office/drawing/2014/main" id="{309B2EB2-E8AF-256D-897E-1EF9139552BF}"/>
              </a:ext>
            </a:extLst>
          </p:cNvPr>
          <p:cNvSpPr txBox="1"/>
          <p:nvPr/>
        </p:nvSpPr>
        <p:spPr>
          <a:xfrm>
            <a:off x="2185121" y="1825625"/>
            <a:ext cx="7821757" cy="461665"/>
          </a:xfrm>
          <a:prstGeom prst="rect">
            <a:avLst/>
          </a:prstGeom>
          <a:solidFill>
            <a:schemeClr val="accent2">
              <a:lumMod val="60000"/>
              <a:lumOff val="40000"/>
            </a:schemeClr>
          </a:solidFill>
          <a:ln>
            <a:solidFill>
              <a:schemeClr val="accent2">
                <a:lumMod val="75000"/>
              </a:schemeClr>
            </a:solidFill>
          </a:ln>
        </p:spPr>
        <p:txBody>
          <a:bodyPr wrap="none" rtlCol="0">
            <a:spAutoFit/>
          </a:bodyPr>
          <a:lstStyle/>
          <a:p>
            <a:r>
              <a:rPr lang="en-BE" sz="2400" dirty="0"/>
              <a:t>Présentation de la technologie comme rupture ou révolution </a:t>
            </a:r>
          </a:p>
        </p:txBody>
      </p:sp>
      <p:sp>
        <p:nvSpPr>
          <p:cNvPr id="6" name="TextBox 5">
            <a:extLst>
              <a:ext uri="{FF2B5EF4-FFF2-40B4-BE49-F238E27FC236}">
                <a16:creationId xmlns:a16="http://schemas.microsoft.com/office/drawing/2014/main" id="{931FA09B-4DBC-270F-5B92-723A1F057D8C}"/>
              </a:ext>
            </a:extLst>
          </p:cNvPr>
          <p:cNvSpPr txBox="1"/>
          <p:nvPr/>
        </p:nvSpPr>
        <p:spPr>
          <a:xfrm>
            <a:off x="4110923" y="3433490"/>
            <a:ext cx="2201332" cy="400110"/>
          </a:xfrm>
          <a:prstGeom prst="rect">
            <a:avLst/>
          </a:prstGeom>
          <a:noFill/>
        </p:spPr>
        <p:txBody>
          <a:bodyPr wrap="square" rtlCol="0">
            <a:spAutoFit/>
          </a:bodyPr>
          <a:lstStyle/>
          <a:p>
            <a:r>
              <a:rPr lang="en-BE" sz="2000" i="1" dirty="0">
                <a:effectLst/>
                <a:ea typeface="Calibri" panose="020F0502020204030204" pitchFamily="34" charset="0"/>
                <a:cs typeface="Times New Roman" panose="02020603050405020304" pitchFamily="18" charset="0"/>
              </a:rPr>
              <a:t>The End of Lawyers</a:t>
            </a:r>
            <a:endParaRPr lang="en-BE" sz="2000" dirty="0"/>
          </a:p>
        </p:txBody>
      </p:sp>
      <p:sp>
        <p:nvSpPr>
          <p:cNvPr id="7" name="TextBox 6">
            <a:extLst>
              <a:ext uri="{FF2B5EF4-FFF2-40B4-BE49-F238E27FC236}">
                <a16:creationId xmlns:a16="http://schemas.microsoft.com/office/drawing/2014/main" id="{0CAD7A50-B15D-7522-BC4E-72012B305C40}"/>
              </a:ext>
            </a:extLst>
          </p:cNvPr>
          <p:cNvSpPr txBox="1"/>
          <p:nvPr/>
        </p:nvSpPr>
        <p:spPr>
          <a:xfrm>
            <a:off x="1320800" y="2772667"/>
            <a:ext cx="2790123" cy="400110"/>
          </a:xfrm>
          <a:prstGeom prst="rect">
            <a:avLst/>
          </a:prstGeom>
          <a:noFill/>
        </p:spPr>
        <p:txBody>
          <a:bodyPr wrap="none" rtlCol="0">
            <a:spAutoFit/>
          </a:bodyPr>
          <a:lstStyle/>
          <a:p>
            <a:r>
              <a:rPr lang="en-BE" sz="2000" i="1" dirty="0">
                <a:effectLst/>
                <a:ea typeface="Calibri" panose="020F0502020204030204" pitchFamily="34" charset="0"/>
                <a:cs typeface="Times New Roman" panose="02020603050405020304" pitchFamily="18" charset="0"/>
              </a:rPr>
              <a:t>The Future of Professions</a:t>
            </a:r>
            <a:endParaRPr lang="en-BE" sz="2000" dirty="0"/>
          </a:p>
        </p:txBody>
      </p:sp>
      <p:sp>
        <p:nvSpPr>
          <p:cNvPr id="8" name="TextBox 7">
            <a:extLst>
              <a:ext uri="{FF2B5EF4-FFF2-40B4-BE49-F238E27FC236}">
                <a16:creationId xmlns:a16="http://schemas.microsoft.com/office/drawing/2014/main" id="{50B73486-49D5-B461-47F6-297C7649BC3E}"/>
              </a:ext>
            </a:extLst>
          </p:cNvPr>
          <p:cNvSpPr txBox="1"/>
          <p:nvPr/>
        </p:nvSpPr>
        <p:spPr>
          <a:xfrm>
            <a:off x="7196667" y="3736020"/>
            <a:ext cx="3243580" cy="400110"/>
          </a:xfrm>
          <a:prstGeom prst="rect">
            <a:avLst/>
          </a:prstGeom>
          <a:noFill/>
        </p:spPr>
        <p:txBody>
          <a:bodyPr wrap="none" rtlCol="0">
            <a:spAutoFit/>
          </a:bodyPr>
          <a:lstStyle/>
          <a:p>
            <a:r>
              <a:rPr lang="en-BE" sz="2000" dirty="0">
                <a:effectLst/>
                <a:ea typeface="Calibri" panose="020F0502020204030204" pitchFamily="34" charset="0"/>
                <a:cs typeface="Times New Roman" panose="02020603050405020304" pitchFamily="18" charset="0"/>
              </a:rPr>
              <a:t> </a:t>
            </a:r>
            <a:r>
              <a:rPr lang="en-BE" sz="2000" i="1" dirty="0">
                <a:effectLst/>
                <a:ea typeface="Calibri" panose="020F0502020204030204" pitchFamily="34" charset="0"/>
                <a:cs typeface="Times New Roman" panose="02020603050405020304" pitchFamily="18" charset="0"/>
              </a:rPr>
              <a:t>Delawyering the Corporation</a:t>
            </a:r>
            <a:endParaRPr lang="en-BE" sz="2000" dirty="0"/>
          </a:p>
        </p:txBody>
      </p:sp>
      <p:sp>
        <p:nvSpPr>
          <p:cNvPr id="9" name="TextBox 8">
            <a:extLst>
              <a:ext uri="{FF2B5EF4-FFF2-40B4-BE49-F238E27FC236}">
                <a16:creationId xmlns:a16="http://schemas.microsoft.com/office/drawing/2014/main" id="{39035111-4C9B-F254-B229-4586AEE455FC}"/>
              </a:ext>
            </a:extLst>
          </p:cNvPr>
          <p:cNvSpPr txBox="1"/>
          <p:nvPr/>
        </p:nvSpPr>
        <p:spPr>
          <a:xfrm>
            <a:off x="322239" y="3719091"/>
            <a:ext cx="3725764" cy="400110"/>
          </a:xfrm>
          <a:prstGeom prst="rect">
            <a:avLst/>
          </a:prstGeom>
          <a:noFill/>
        </p:spPr>
        <p:txBody>
          <a:bodyPr wrap="none" rtlCol="0">
            <a:spAutoFit/>
          </a:bodyPr>
          <a:lstStyle/>
          <a:p>
            <a:r>
              <a:rPr lang="en-BE" sz="2000" i="1" dirty="0">
                <a:effectLst/>
                <a:ea typeface="Calibri" panose="020F0502020204030204" pitchFamily="34" charset="0"/>
                <a:cs typeface="Times New Roman" panose="02020603050405020304" pitchFamily="18" charset="0"/>
              </a:rPr>
              <a:t>La grande transformation du droit</a:t>
            </a:r>
            <a:endParaRPr lang="en-BE" sz="2000" dirty="0"/>
          </a:p>
        </p:txBody>
      </p:sp>
      <p:sp>
        <p:nvSpPr>
          <p:cNvPr id="10" name="TextBox 9">
            <a:extLst>
              <a:ext uri="{FF2B5EF4-FFF2-40B4-BE49-F238E27FC236}">
                <a16:creationId xmlns:a16="http://schemas.microsoft.com/office/drawing/2014/main" id="{9938BBD0-88E5-D265-00F5-C720E47C81BD}"/>
              </a:ext>
            </a:extLst>
          </p:cNvPr>
          <p:cNvSpPr txBox="1"/>
          <p:nvPr/>
        </p:nvSpPr>
        <p:spPr>
          <a:xfrm>
            <a:off x="6692173" y="2955789"/>
            <a:ext cx="2777812" cy="400110"/>
          </a:xfrm>
          <a:prstGeom prst="rect">
            <a:avLst/>
          </a:prstGeom>
          <a:noFill/>
        </p:spPr>
        <p:txBody>
          <a:bodyPr wrap="none" rtlCol="0">
            <a:spAutoFit/>
          </a:bodyPr>
          <a:lstStyle/>
          <a:p>
            <a:r>
              <a:rPr lang="en-BE" sz="2000" i="1" dirty="0">
                <a:effectLst/>
                <a:ea typeface="Calibri" panose="020F0502020204030204" pitchFamily="34" charset="0"/>
                <a:cs typeface="Times New Roman" panose="02020603050405020304" pitchFamily="18" charset="0"/>
              </a:rPr>
              <a:t>The Second Machine Age</a:t>
            </a:r>
            <a:endParaRPr lang="en-BE" sz="2000" dirty="0"/>
          </a:p>
        </p:txBody>
      </p:sp>
      <p:sp>
        <p:nvSpPr>
          <p:cNvPr id="11" name="TextBox 10">
            <a:extLst>
              <a:ext uri="{FF2B5EF4-FFF2-40B4-BE49-F238E27FC236}">
                <a16:creationId xmlns:a16="http://schemas.microsoft.com/office/drawing/2014/main" id="{1A2DFD93-8BCE-F1E3-BD02-F78F16FBEF87}"/>
              </a:ext>
            </a:extLst>
          </p:cNvPr>
          <p:cNvSpPr txBox="1"/>
          <p:nvPr/>
        </p:nvSpPr>
        <p:spPr>
          <a:xfrm>
            <a:off x="8910461" y="2575668"/>
            <a:ext cx="3281539" cy="400110"/>
          </a:xfrm>
          <a:prstGeom prst="rect">
            <a:avLst/>
          </a:prstGeom>
          <a:noFill/>
        </p:spPr>
        <p:txBody>
          <a:bodyPr wrap="none" rtlCol="0">
            <a:spAutoFit/>
          </a:bodyPr>
          <a:lstStyle/>
          <a:p>
            <a:r>
              <a:rPr lang="en-BE" sz="2000" i="1" dirty="0">
                <a:effectLst/>
                <a:ea typeface="Calibri" panose="020F0502020204030204" pitchFamily="34" charset="0"/>
                <a:cs typeface="Times New Roman" panose="02020603050405020304" pitchFamily="18" charset="0"/>
              </a:rPr>
              <a:t>Law’s information revolution</a:t>
            </a:r>
            <a:endParaRPr lang="en-BE" sz="2000" dirty="0"/>
          </a:p>
        </p:txBody>
      </p:sp>
      <p:sp>
        <p:nvSpPr>
          <p:cNvPr id="12" name="TextBox 11">
            <a:extLst>
              <a:ext uri="{FF2B5EF4-FFF2-40B4-BE49-F238E27FC236}">
                <a16:creationId xmlns:a16="http://schemas.microsoft.com/office/drawing/2014/main" id="{DF17E917-E3E8-483C-82B2-200A31ADFBEF}"/>
              </a:ext>
            </a:extLst>
          </p:cNvPr>
          <p:cNvSpPr txBox="1"/>
          <p:nvPr/>
        </p:nvSpPr>
        <p:spPr>
          <a:xfrm>
            <a:off x="1634444" y="5685939"/>
            <a:ext cx="10408619" cy="461665"/>
          </a:xfrm>
          <a:custGeom>
            <a:avLst/>
            <a:gdLst>
              <a:gd name="connsiteX0" fmla="*/ 0 w 8079648"/>
              <a:gd name="connsiteY0" fmla="*/ 0 h 461665"/>
              <a:gd name="connsiteX1" fmla="*/ 334728 w 8079648"/>
              <a:gd name="connsiteY1" fmla="*/ 0 h 461665"/>
              <a:gd name="connsiteX2" fmla="*/ 992642 w 8079648"/>
              <a:gd name="connsiteY2" fmla="*/ 0 h 461665"/>
              <a:gd name="connsiteX3" fmla="*/ 1569760 w 8079648"/>
              <a:gd name="connsiteY3" fmla="*/ 0 h 461665"/>
              <a:gd name="connsiteX4" fmla="*/ 2308471 w 8079648"/>
              <a:gd name="connsiteY4" fmla="*/ 0 h 461665"/>
              <a:gd name="connsiteX5" fmla="*/ 2966385 w 8079648"/>
              <a:gd name="connsiteY5" fmla="*/ 0 h 461665"/>
              <a:gd name="connsiteX6" fmla="*/ 3624299 w 8079648"/>
              <a:gd name="connsiteY6" fmla="*/ 0 h 461665"/>
              <a:gd name="connsiteX7" fmla="*/ 4282213 w 8079648"/>
              <a:gd name="connsiteY7" fmla="*/ 0 h 461665"/>
              <a:gd name="connsiteX8" fmla="*/ 4697738 w 8079648"/>
              <a:gd name="connsiteY8" fmla="*/ 0 h 461665"/>
              <a:gd name="connsiteX9" fmla="*/ 5194059 w 8079648"/>
              <a:gd name="connsiteY9" fmla="*/ 0 h 461665"/>
              <a:gd name="connsiteX10" fmla="*/ 5771177 w 8079648"/>
              <a:gd name="connsiteY10" fmla="*/ 0 h 461665"/>
              <a:gd name="connsiteX11" fmla="*/ 6429091 w 8079648"/>
              <a:gd name="connsiteY11" fmla="*/ 0 h 461665"/>
              <a:gd name="connsiteX12" fmla="*/ 7006209 w 8079648"/>
              <a:gd name="connsiteY12" fmla="*/ 0 h 461665"/>
              <a:gd name="connsiteX13" fmla="*/ 7340937 w 8079648"/>
              <a:gd name="connsiteY13" fmla="*/ 0 h 461665"/>
              <a:gd name="connsiteX14" fmla="*/ 8079648 w 8079648"/>
              <a:gd name="connsiteY14" fmla="*/ 0 h 461665"/>
              <a:gd name="connsiteX15" fmla="*/ 8079648 w 8079648"/>
              <a:gd name="connsiteY15" fmla="*/ 461665 h 461665"/>
              <a:gd name="connsiteX16" fmla="*/ 7502530 w 8079648"/>
              <a:gd name="connsiteY16" fmla="*/ 461665 h 461665"/>
              <a:gd name="connsiteX17" fmla="*/ 7167802 w 8079648"/>
              <a:gd name="connsiteY17" fmla="*/ 461665 h 461665"/>
              <a:gd name="connsiteX18" fmla="*/ 6671481 w 8079648"/>
              <a:gd name="connsiteY18" fmla="*/ 461665 h 461665"/>
              <a:gd name="connsiteX19" fmla="*/ 6255956 w 8079648"/>
              <a:gd name="connsiteY19" fmla="*/ 461665 h 461665"/>
              <a:gd name="connsiteX20" fmla="*/ 5840431 w 8079648"/>
              <a:gd name="connsiteY20" fmla="*/ 461665 h 461665"/>
              <a:gd name="connsiteX21" fmla="*/ 5424907 w 8079648"/>
              <a:gd name="connsiteY21" fmla="*/ 461665 h 461665"/>
              <a:gd name="connsiteX22" fmla="*/ 5009382 w 8079648"/>
              <a:gd name="connsiteY22" fmla="*/ 461665 h 461665"/>
              <a:gd name="connsiteX23" fmla="*/ 4593857 w 8079648"/>
              <a:gd name="connsiteY23" fmla="*/ 461665 h 461665"/>
              <a:gd name="connsiteX24" fmla="*/ 3935943 w 8079648"/>
              <a:gd name="connsiteY24" fmla="*/ 461665 h 461665"/>
              <a:gd name="connsiteX25" fmla="*/ 3601215 w 8079648"/>
              <a:gd name="connsiteY25" fmla="*/ 461665 h 461665"/>
              <a:gd name="connsiteX26" fmla="*/ 3185690 w 8079648"/>
              <a:gd name="connsiteY26" fmla="*/ 461665 h 461665"/>
              <a:gd name="connsiteX27" fmla="*/ 2689369 w 8079648"/>
              <a:gd name="connsiteY27" fmla="*/ 461665 h 461665"/>
              <a:gd name="connsiteX28" fmla="*/ 2193047 w 8079648"/>
              <a:gd name="connsiteY28" fmla="*/ 461665 h 461665"/>
              <a:gd name="connsiteX29" fmla="*/ 1454337 w 8079648"/>
              <a:gd name="connsiteY29" fmla="*/ 461665 h 461665"/>
              <a:gd name="connsiteX30" fmla="*/ 715626 w 8079648"/>
              <a:gd name="connsiteY30" fmla="*/ 461665 h 461665"/>
              <a:gd name="connsiteX31" fmla="*/ 0 w 8079648"/>
              <a:gd name="connsiteY31" fmla="*/ 461665 h 461665"/>
              <a:gd name="connsiteX32" fmla="*/ 0 w 8079648"/>
              <a:gd name="connsiteY32" fmla="*/ 0 h 461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8079648" h="461665" extrusionOk="0">
                <a:moveTo>
                  <a:pt x="0" y="0"/>
                </a:moveTo>
                <a:cubicBezTo>
                  <a:pt x="162961" y="-10566"/>
                  <a:pt x="192583" y="28816"/>
                  <a:pt x="334728" y="0"/>
                </a:cubicBezTo>
                <a:cubicBezTo>
                  <a:pt x="476873" y="-28816"/>
                  <a:pt x="825897" y="11281"/>
                  <a:pt x="992642" y="0"/>
                </a:cubicBezTo>
                <a:cubicBezTo>
                  <a:pt x="1159387" y="-11281"/>
                  <a:pt x="1390476" y="59288"/>
                  <a:pt x="1569760" y="0"/>
                </a:cubicBezTo>
                <a:cubicBezTo>
                  <a:pt x="1749044" y="-59288"/>
                  <a:pt x="1994511" y="48167"/>
                  <a:pt x="2308471" y="0"/>
                </a:cubicBezTo>
                <a:cubicBezTo>
                  <a:pt x="2622431" y="-48167"/>
                  <a:pt x="2770116" y="69133"/>
                  <a:pt x="2966385" y="0"/>
                </a:cubicBezTo>
                <a:cubicBezTo>
                  <a:pt x="3162654" y="-69133"/>
                  <a:pt x="3410804" y="13215"/>
                  <a:pt x="3624299" y="0"/>
                </a:cubicBezTo>
                <a:cubicBezTo>
                  <a:pt x="3837794" y="-13215"/>
                  <a:pt x="4077230" y="8"/>
                  <a:pt x="4282213" y="0"/>
                </a:cubicBezTo>
                <a:cubicBezTo>
                  <a:pt x="4487196" y="-8"/>
                  <a:pt x="4584459" y="3312"/>
                  <a:pt x="4697738" y="0"/>
                </a:cubicBezTo>
                <a:cubicBezTo>
                  <a:pt x="4811018" y="-3312"/>
                  <a:pt x="5006740" y="56315"/>
                  <a:pt x="5194059" y="0"/>
                </a:cubicBezTo>
                <a:cubicBezTo>
                  <a:pt x="5381378" y="-56315"/>
                  <a:pt x="5539525" y="44286"/>
                  <a:pt x="5771177" y="0"/>
                </a:cubicBezTo>
                <a:cubicBezTo>
                  <a:pt x="6002829" y="-44286"/>
                  <a:pt x="6261809" y="40824"/>
                  <a:pt x="6429091" y="0"/>
                </a:cubicBezTo>
                <a:cubicBezTo>
                  <a:pt x="6596373" y="-40824"/>
                  <a:pt x="6812679" y="37061"/>
                  <a:pt x="7006209" y="0"/>
                </a:cubicBezTo>
                <a:cubicBezTo>
                  <a:pt x="7199739" y="-37061"/>
                  <a:pt x="7217828" y="18230"/>
                  <a:pt x="7340937" y="0"/>
                </a:cubicBezTo>
                <a:cubicBezTo>
                  <a:pt x="7464046" y="-18230"/>
                  <a:pt x="7714686" y="61896"/>
                  <a:pt x="8079648" y="0"/>
                </a:cubicBezTo>
                <a:cubicBezTo>
                  <a:pt x="8131714" y="156907"/>
                  <a:pt x="8043399" y="287442"/>
                  <a:pt x="8079648" y="461665"/>
                </a:cubicBezTo>
                <a:cubicBezTo>
                  <a:pt x="7840521" y="465377"/>
                  <a:pt x="7623959" y="425730"/>
                  <a:pt x="7502530" y="461665"/>
                </a:cubicBezTo>
                <a:cubicBezTo>
                  <a:pt x="7381101" y="497600"/>
                  <a:pt x="7245475" y="448243"/>
                  <a:pt x="7167802" y="461665"/>
                </a:cubicBezTo>
                <a:cubicBezTo>
                  <a:pt x="7090129" y="475087"/>
                  <a:pt x="6878296" y="459618"/>
                  <a:pt x="6671481" y="461665"/>
                </a:cubicBezTo>
                <a:cubicBezTo>
                  <a:pt x="6464666" y="463712"/>
                  <a:pt x="6388828" y="412186"/>
                  <a:pt x="6255956" y="461665"/>
                </a:cubicBezTo>
                <a:cubicBezTo>
                  <a:pt x="6123084" y="511144"/>
                  <a:pt x="5991559" y="460139"/>
                  <a:pt x="5840431" y="461665"/>
                </a:cubicBezTo>
                <a:cubicBezTo>
                  <a:pt x="5689303" y="463191"/>
                  <a:pt x="5596552" y="456101"/>
                  <a:pt x="5424907" y="461665"/>
                </a:cubicBezTo>
                <a:cubicBezTo>
                  <a:pt x="5253262" y="467229"/>
                  <a:pt x="5164580" y="458418"/>
                  <a:pt x="5009382" y="461665"/>
                </a:cubicBezTo>
                <a:cubicBezTo>
                  <a:pt x="4854184" y="464912"/>
                  <a:pt x="4790985" y="442524"/>
                  <a:pt x="4593857" y="461665"/>
                </a:cubicBezTo>
                <a:cubicBezTo>
                  <a:pt x="4396730" y="480806"/>
                  <a:pt x="4129566" y="458093"/>
                  <a:pt x="3935943" y="461665"/>
                </a:cubicBezTo>
                <a:cubicBezTo>
                  <a:pt x="3742320" y="465237"/>
                  <a:pt x="3718015" y="431904"/>
                  <a:pt x="3601215" y="461665"/>
                </a:cubicBezTo>
                <a:cubicBezTo>
                  <a:pt x="3484415" y="491426"/>
                  <a:pt x="3270239" y="455745"/>
                  <a:pt x="3185690" y="461665"/>
                </a:cubicBezTo>
                <a:cubicBezTo>
                  <a:pt x="3101142" y="467585"/>
                  <a:pt x="2875925" y="433542"/>
                  <a:pt x="2689369" y="461665"/>
                </a:cubicBezTo>
                <a:cubicBezTo>
                  <a:pt x="2502813" y="489788"/>
                  <a:pt x="2429138" y="416820"/>
                  <a:pt x="2193047" y="461665"/>
                </a:cubicBezTo>
                <a:cubicBezTo>
                  <a:pt x="1956956" y="506510"/>
                  <a:pt x="1728886" y="384069"/>
                  <a:pt x="1454337" y="461665"/>
                </a:cubicBezTo>
                <a:cubicBezTo>
                  <a:pt x="1179788" y="539261"/>
                  <a:pt x="905718" y="380692"/>
                  <a:pt x="715626" y="461665"/>
                </a:cubicBezTo>
                <a:cubicBezTo>
                  <a:pt x="525534" y="542638"/>
                  <a:pt x="159972" y="400310"/>
                  <a:pt x="0" y="461665"/>
                </a:cubicBezTo>
                <a:cubicBezTo>
                  <a:pt x="-13479" y="367598"/>
                  <a:pt x="43949" y="116333"/>
                  <a:pt x="0" y="0"/>
                </a:cubicBezTo>
                <a:close/>
              </a:path>
            </a:pathLst>
          </a:custGeom>
          <a:noFill/>
          <a:ln>
            <a:noFill/>
          </a:ln>
        </p:spPr>
        <p:txBody>
          <a:bodyPr wrap="none" rtlCol="0">
            <a:spAutoFit/>
          </a:bodyPr>
          <a:lstStyle/>
          <a:p>
            <a:r>
              <a:rPr lang="en-BE" sz="2400" dirty="0"/>
              <a:t>Ces technologies provoquent-elles</a:t>
            </a:r>
            <a:r>
              <a:rPr lang="fr-FR" sz="2400" dirty="0"/>
              <a:t> automatiquement</a:t>
            </a:r>
            <a:r>
              <a:rPr lang="en-BE" sz="2400" dirty="0"/>
              <a:t> l’effet de rupture annoncé ? </a:t>
            </a:r>
          </a:p>
        </p:txBody>
      </p:sp>
      <p:pic>
        <p:nvPicPr>
          <p:cNvPr id="14" name="Picture 13">
            <a:extLst>
              <a:ext uri="{FF2B5EF4-FFF2-40B4-BE49-F238E27FC236}">
                <a16:creationId xmlns:a16="http://schemas.microsoft.com/office/drawing/2014/main" id="{45E822C4-9AF3-6D3D-ADB4-E86BDB0AFB40}"/>
              </a:ext>
            </a:extLst>
          </p:cNvPr>
          <p:cNvPicPr>
            <a:picLocks noChangeAspect="1"/>
          </p:cNvPicPr>
          <p:nvPr/>
        </p:nvPicPr>
        <p:blipFill>
          <a:blip r:embed="rId3"/>
          <a:stretch>
            <a:fillRect/>
          </a:stretch>
        </p:blipFill>
        <p:spPr>
          <a:xfrm>
            <a:off x="986371" y="5582342"/>
            <a:ext cx="668858" cy="668858"/>
          </a:xfrm>
          <a:prstGeom prst="rect">
            <a:avLst/>
          </a:prstGeom>
        </p:spPr>
      </p:pic>
    </p:spTree>
    <p:extLst>
      <p:ext uri="{BB962C8B-B14F-4D97-AF65-F5344CB8AC3E}">
        <p14:creationId xmlns:p14="http://schemas.microsoft.com/office/powerpoint/2010/main" val="4196642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54701-E199-B058-544B-AEF06D8BF506}"/>
              </a:ext>
            </a:extLst>
          </p:cNvPr>
          <p:cNvSpPr>
            <a:spLocks noGrp="1"/>
          </p:cNvSpPr>
          <p:nvPr>
            <p:ph type="title"/>
          </p:nvPr>
        </p:nvSpPr>
        <p:spPr/>
        <p:txBody>
          <a:bodyPr/>
          <a:lstStyle/>
          <a:p>
            <a:r>
              <a:rPr lang="en-BE" dirty="0"/>
              <a:t>Une évolution du marché des services juridiques</a:t>
            </a:r>
          </a:p>
        </p:txBody>
      </p:sp>
      <p:sp>
        <p:nvSpPr>
          <p:cNvPr id="4" name="TextBox 3">
            <a:extLst>
              <a:ext uri="{FF2B5EF4-FFF2-40B4-BE49-F238E27FC236}">
                <a16:creationId xmlns:a16="http://schemas.microsoft.com/office/drawing/2014/main" id="{06B03382-3DB7-3D0D-7A52-94CDA892B751}"/>
              </a:ext>
            </a:extLst>
          </p:cNvPr>
          <p:cNvSpPr txBox="1"/>
          <p:nvPr/>
        </p:nvSpPr>
        <p:spPr>
          <a:xfrm>
            <a:off x="1188850" y="2251625"/>
            <a:ext cx="2912533" cy="830997"/>
          </a:xfrm>
          <a:prstGeom prst="rect">
            <a:avLst/>
          </a:prstGeom>
          <a:noFill/>
          <a:ln>
            <a:solidFill>
              <a:schemeClr val="accent2">
                <a:lumMod val="75000"/>
              </a:schemeClr>
            </a:solidFill>
          </a:ln>
        </p:spPr>
        <p:txBody>
          <a:bodyPr wrap="square" rtlCol="0">
            <a:spAutoFit/>
          </a:bodyPr>
          <a:lstStyle/>
          <a:p>
            <a:pPr algn="ctr"/>
            <a:r>
              <a:rPr lang="en-BE" sz="2400" dirty="0"/>
              <a:t>Marché de l’application du droit </a:t>
            </a:r>
          </a:p>
        </p:txBody>
      </p:sp>
      <p:sp>
        <p:nvSpPr>
          <p:cNvPr id="5" name="TextBox 4">
            <a:extLst>
              <a:ext uri="{FF2B5EF4-FFF2-40B4-BE49-F238E27FC236}">
                <a16:creationId xmlns:a16="http://schemas.microsoft.com/office/drawing/2014/main" id="{B11AB9FE-6A9C-0A9C-8262-1F340BFC4818}"/>
              </a:ext>
            </a:extLst>
          </p:cNvPr>
          <p:cNvSpPr txBox="1"/>
          <p:nvPr/>
        </p:nvSpPr>
        <p:spPr>
          <a:xfrm>
            <a:off x="8090619" y="2251625"/>
            <a:ext cx="2580638" cy="830997"/>
          </a:xfrm>
          <a:prstGeom prst="rect">
            <a:avLst/>
          </a:prstGeom>
          <a:noFill/>
          <a:ln>
            <a:solidFill>
              <a:schemeClr val="accent2">
                <a:lumMod val="75000"/>
              </a:schemeClr>
            </a:solidFill>
          </a:ln>
        </p:spPr>
        <p:txBody>
          <a:bodyPr wrap="square" rtlCol="0">
            <a:spAutoFit/>
          </a:bodyPr>
          <a:lstStyle/>
          <a:p>
            <a:pPr algn="ctr"/>
            <a:r>
              <a:rPr lang="en-BE" sz="2400" dirty="0"/>
              <a:t>Marché </a:t>
            </a:r>
            <a:r>
              <a:rPr lang="fr-FR" sz="2400" dirty="0"/>
              <a:t>des</a:t>
            </a:r>
            <a:r>
              <a:rPr lang="en-BE" sz="2400" dirty="0"/>
              <a:t> services juridique</a:t>
            </a:r>
            <a:r>
              <a:rPr lang="fr-FR" sz="2400" dirty="0"/>
              <a:t>s</a:t>
            </a:r>
            <a:r>
              <a:rPr lang="en-BE" sz="2400" dirty="0"/>
              <a:t> </a:t>
            </a:r>
          </a:p>
        </p:txBody>
      </p:sp>
      <p:sp>
        <p:nvSpPr>
          <p:cNvPr id="6" name="Right Arrow 5">
            <a:extLst>
              <a:ext uri="{FF2B5EF4-FFF2-40B4-BE49-F238E27FC236}">
                <a16:creationId xmlns:a16="http://schemas.microsoft.com/office/drawing/2014/main" id="{07346737-2ACE-B6FF-845C-D52AB8BD4CFB}"/>
              </a:ext>
            </a:extLst>
          </p:cNvPr>
          <p:cNvSpPr/>
          <p:nvPr/>
        </p:nvSpPr>
        <p:spPr>
          <a:xfrm>
            <a:off x="4805682" y="2465050"/>
            <a:ext cx="2580638" cy="484632"/>
          </a:xfrm>
          <a:prstGeom prst="rightArrow">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7" name="TextBox 6">
            <a:extLst>
              <a:ext uri="{FF2B5EF4-FFF2-40B4-BE49-F238E27FC236}">
                <a16:creationId xmlns:a16="http://schemas.microsoft.com/office/drawing/2014/main" id="{2B078162-F969-EA39-1F8F-B6018746B086}"/>
              </a:ext>
            </a:extLst>
          </p:cNvPr>
          <p:cNvSpPr txBox="1"/>
          <p:nvPr/>
        </p:nvSpPr>
        <p:spPr>
          <a:xfrm>
            <a:off x="6884836" y="3757156"/>
            <a:ext cx="3786421" cy="830997"/>
          </a:xfrm>
          <a:prstGeom prst="rect">
            <a:avLst/>
          </a:prstGeom>
          <a:noFill/>
        </p:spPr>
        <p:txBody>
          <a:bodyPr wrap="none" rtlCol="0">
            <a:spAutoFit/>
          </a:bodyPr>
          <a:lstStyle/>
          <a:p>
            <a:pPr marL="285750" indent="-285750">
              <a:buClr>
                <a:schemeClr val="accent2">
                  <a:lumMod val="75000"/>
                </a:schemeClr>
              </a:buClr>
              <a:buFont typeface="Arial" panose="020B0604020202020204" pitchFamily="34" charset="0"/>
              <a:buChar char="•"/>
            </a:pPr>
            <a:r>
              <a:rPr lang="en-BE" sz="2400" dirty="0"/>
              <a:t>Nouveaux acteurs (privés) </a:t>
            </a:r>
          </a:p>
          <a:p>
            <a:pPr marL="285750" indent="-285750">
              <a:buClr>
                <a:schemeClr val="accent2">
                  <a:lumMod val="75000"/>
                </a:schemeClr>
              </a:buClr>
              <a:buFont typeface="Arial" panose="020B0604020202020204" pitchFamily="34" charset="0"/>
              <a:buChar char="•"/>
            </a:pPr>
            <a:r>
              <a:rPr lang="en-BE" sz="2400" dirty="0"/>
              <a:t>Logique marchande </a:t>
            </a:r>
          </a:p>
        </p:txBody>
      </p:sp>
      <p:cxnSp>
        <p:nvCxnSpPr>
          <p:cNvPr id="9" name="Curved Connector 8">
            <a:extLst>
              <a:ext uri="{FF2B5EF4-FFF2-40B4-BE49-F238E27FC236}">
                <a16:creationId xmlns:a16="http://schemas.microsoft.com/office/drawing/2014/main" id="{AA64AEFD-EEBC-31EB-39A1-DC9FA7DC0530}"/>
              </a:ext>
            </a:extLst>
          </p:cNvPr>
          <p:cNvCxnSpPr>
            <a:cxnSpLocks/>
            <a:endCxn id="7" idx="1"/>
          </p:cNvCxnSpPr>
          <p:nvPr/>
        </p:nvCxnSpPr>
        <p:spPr>
          <a:xfrm rot="16200000" flipH="1">
            <a:off x="6005932" y="3293750"/>
            <a:ext cx="1222973" cy="534836"/>
          </a:xfrm>
          <a:prstGeom prst="curvedConnector2">
            <a:avLst/>
          </a:prstGeom>
          <a:ln>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26112EC-E930-9B42-D160-8C039705E905}"/>
              </a:ext>
            </a:extLst>
          </p:cNvPr>
          <p:cNvSpPr txBox="1"/>
          <p:nvPr/>
        </p:nvSpPr>
        <p:spPr>
          <a:xfrm>
            <a:off x="1523279" y="5063197"/>
            <a:ext cx="4005648" cy="400110"/>
          </a:xfrm>
          <a:prstGeom prst="rect">
            <a:avLst/>
          </a:prstGeom>
          <a:noFill/>
        </p:spPr>
        <p:txBody>
          <a:bodyPr wrap="none" rtlCol="0">
            <a:spAutoFit/>
          </a:bodyPr>
          <a:lstStyle/>
          <a:p>
            <a:r>
              <a:rPr lang="en-BE" sz="2000" dirty="0">
                <a:effectLst/>
                <a:ea typeface="Calibri" panose="020F0502020204030204" pitchFamily="34" charset="0"/>
                <a:cs typeface="Times New Roman" panose="02020603050405020304" pitchFamily="18" charset="0"/>
              </a:rPr>
              <a:t>Accès facilité aux services juridiques </a:t>
            </a:r>
            <a:endParaRPr lang="en-BE" sz="2000" dirty="0"/>
          </a:p>
        </p:txBody>
      </p:sp>
      <p:pic>
        <p:nvPicPr>
          <p:cNvPr id="15" name="Picture 14">
            <a:extLst>
              <a:ext uri="{FF2B5EF4-FFF2-40B4-BE49-F238E27FC236}">
                <a16:creationId xmlns:a16="http://schemas.microsoft.com/office/drawing/2014/main" id="{4396FD83-C8B8-AF9F-EDC1-DE12631D9AF2}"/>
              </a:ext>
            </a:extLst>
          </p:cNvPr>
          <p:cNvPicPr>
            <a:picLocks noChangeAspect="1"/>
          </p:cNvPicPr>
          <p:nvPr/>
        </p:nvPicPr>
        <p:blipFill>
          <a:blip r:embed="rId3"/>
          <a:stretch>
            <a:fillRect/>
          </a:stretch>
        </p:blipFill>
        <p:spPr>
          <a:xfrm>
            <a:off x="854421" y="5824017"/>
            <a:ext cx="668858" cy="668858"/>
          </a:xfrm>
          <a:prstGeom prst="rect">
            <a:avLst/>
          </a:prstGeom>
        </p:spPr>
      </p:pic>
      <p:pic>
        <p:nvPicPr>
          <p:cNvPr id="17" name="Picture 16">
            <a:extLst>
              <a:ext uri="{FF2B5EF4-FFF2-40B4-BE49-F238E27FC236}">
                <a16:creationId xmlns:a16="http://schemas.microsoft.com/office/drawing/2014/main" id="{17F1D944-6CA4-4917-ECE5-22B0155883F3}"/>
              </a:ext>
            </a:extLst>
          </p:cNvPr>
          <p:cNvPicPr>
            <a:picLocks noChangeAspect="1"/>
          </p:cNvPicPr>
          <p:nvPr/>
        </p:nvPicPr>
        <p:blipFill>
          <a:blip r:embed="rId4"/>
          <a:stretch>
            <a:fillRect/>
          </a:stretch>
        </p:blipFill>
        <p:spPr>
          <a:xfrm>
            <a:off x="854421" y="4980584"/>
            <a:ext cx="668859" cy="668859"/>
          </a:xfrm>
          <a:prstGeom prst="rect">
            <a:avLst/>
          </a:prstGeom>
        </p:spPr>
      </p:pic>
      <p:sp>
        <p:nvSpPr>
          <p:cNvPr id="18" name="TextBox 17">
            <a:extLst>
              <a:ext uri="{FF2B5EF4-FFF2-40B4-BE49-F238E27FC236}">
                <a16:creationId xmlns:a16="http://schemas.microsoft.com/office/drawing/2014/main" id="{B72B98DF-6B0F-A596-6113-53324A239022}"/>
              </a:ext>
            </a:extLst>
          </p:cNvPr>
          <p:cNvSpPr txBox="1"/>
          <p:nvPr/>
        </p:nvSpPr>
        <p:spPr>
          <a:xfrm>
            <a:off x="1523278" y="5545920"/>
            <a:ext cx="10515599" cy="1015663"/>
          </a:xfrm>
          <a:prstGeom prst="rect">
            <a:avLst/>
          </a:prstGeom>
          <a:noFill/>
        </p:spPr>
        <p:txBody>
          <a:bodyPr wrap="square" rtlCol="0">
            <a:spAutoFit/>
          </a:bodyPr>
          <a:lstStyle/>
          <a:p>
            <a:r>
              <a:rPr lang="en-BE" sz="2000" dirty="0">
                <a:ea typeface="Times New Roman" panose="02020603050405020304" pitchFamily="18" charset="0"/>
              </a:rPr>
              <a:t>C</a:t>
            </a:r>
            <a:r>
              <a:rPr lang="en-BE" sz="2000" dirty="0">
                <a:effectLst/>
                <a:ea typeface="Times New Roman" panose="02020603050405020304" pitchFamily="18" charset="0"/>
              </a:rPr>
              <a:t>es innovations permettent-elles systématiquement aux clients d’être mieux conseillés ? Les contrats sont-ils mieux rédigés et plus fiables ? Les solutions juridiques offertes sont-elles optimales ? Permettent-elles de résoudre certains problèmes sans en faire émerger de nouveaux ? </a:t>
            </a:r>
            <a:endParaRPr lang="en-BE" sz="2000" dirty="0"/>
          </a:p>
        </p:txBody>
      </p:sp>
    </p:spTree>
    <p:extLst>
      <p:ext uri="{BB962C8B-B14F-4D97-AF65-F5344CB8AC3E}">
        <p14:creationId xmlns:p14="http://schemas.microsoft.com/office/powerpoint/2010/main" val="2935202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96538-BFE4-A929-0B65-AA5BCF4F487C}"/>
              </a:ext>
            </a:extLst>
          </p:cNvPr>
          <p:cNvSpPr>
            <a:spLocks noGrp="1"/>
          </p:cNvSpPr>
          <p:nvPr>
            <p:ph type="title"/>
          </p:nvPr>
        </p:nvSpPr>
        <p:spPr/>
        <p:txBody>
          <a:bodyPr/>
          <a:lstStyle/>
          <a:p>
            <a:r>
              <a:rPr lang="en-BE" dirty="0"/>
              <a:t>Une évolution du droit et des normes </a:t>
            </a:r>
          </a:p>
        </p:txBody>
      </p:sp>
      <p:sp>
        <p:nvSpPr>
          <p:cNvPr id="4" name="TextBox 3">
            <a:extLst>
              <a:ext uri="{FF2B5EF4-FFF2-40B4-BE49-F238E27FC236}">
                <a16:creationId xmlns:a16="http://schemas.microsoft.com/office/drawing/2014/main" id="{702A6F28-53B0-E1E4-6994-2ED5B9029F41}"/>
              </a:ext>
            </a:extLst>
          </p:cNvPr>
          <p:cNvSpPr txBox="1"/>
          <p:nvPr/>
        </p:nvSpPr>
        <p:spPr>
          <a:xfrm>
            <a:off x="7492061" y="3272952"/>
            <a:ext cx="3429000" cy="1754326"/>
          </a:xfrm>
          <a:prstGeom prst="rect">
            <a:avLst/>
          </a:prstGeom>
          <a:noFill/>
        </p:spPr>
        <p:txBody>
          <a:bodyPr wrap="square" rtlCol="0">
            <a:spAutoFit/>
          </a:bodyPr>
          <a:lstStyle/>
          <a:p>
            <a:pPr algn="just"/>
            <a:r>
              <a:rPr lang="en-BE" dirty="0">
                <a:solidFill>
                  <a:schemeClr val="accent2">
                    <a:lumMod val="60000"/>
                    <a:lumOff val="40000"/>
                  </a:schemeClr>
                </a:solidFill>
                <a:sym typeface="Wingdings" pitchFamily="2" charset="2"/>
              </a:rPr>
              <a:t>Exemple</a:t>
            </a:r>
            <a:r>
              <a:rPr lang="en-BE" dirty="0">
                <a:sym typeface="Wingdings" pitchFamily="2" charset="2"/>
              </a:rPr>
              <a:t> : logiciel Compas dans les tribunaux américains pour </a:t>
            </a:r>
            <a:r>
              <a:rPr lang="en-BE" sz="1800" dirty="0">
                <a:effectLst/>
                <a:latin typeface="Utopia"/>
                <a:ea typeface="Calibri" panose="020F0502020204030204" pitchFamily="34" charset="0"/>
                <a:cs typeface="Times New Roman" panose="02020603050405020304" pitchFamily="18" charset="0"/>
              </a:rPr>
              <a:t>prédire les risques de récidives des détenus en fin de peine </a:t>
            </a:r>
            <a:r>
              <a:rPr lang="en-BE" sz="1800" dirty="0">
                <a:effectLst/>
                <a:latin typeface="Utopia"/>
                <a:ea typeface="Calibri" panose="020F0502020204030204" pitchFamily="34" charset="0"/>
                <a:cs typeface="Times New Roman" panose="02020603050405020304" pitchFamily="18" charset="0"/>
                <a:sym typeface="Wingdings" pitchFamily="2" charset="2"/>
              </a:rPr>
              <a:t>qui modifie </a:t>
            </a:r>
            <a:r>
              <a:rPr lang="en-BE" dirty="0">
                <a:latin typeface="Utopia"/>
                <a:ea typeface="Calibri" panose="020F0502020204030204" pitchFamily="34" charset="0"/>
                <a:cs typeface="Times New Roman" panose="02020603050405020304" pitchFamily="18" charset="0"/>
                <a:sym typeface="Wingdings" pitchFamily="2" charset="2"/>
              </a:rPr>
              <a:t>le comportement des juges </a:t>
            </a:r>
            <a:endParaRPr lang="en-BE" dirty="0"/>
          </a:p>
        </p:txBody>
      </p:sp>
      <p:sp>
        <p:nvSpPr>
          <p:cNvPr id="5" name="TextBox 4">
            <a:extLst>
              <a:ext uri="{FF2B5EF4-FFF2-40B4-BE49-F238E27FC236}">
                <a16:creationId xmlns:a16="http://schemas.microsoft.com/office/drawing/2014/main" id="{1ADD7A7D-676E-A62D-8B30-B5961341C786}"/>
              </a:ext>
            </a:extLst>
          </p:cNvPr>
          <p:cNvSpPr txBox="1"/>
          <p:nvPr/>
        </p:nvSpPr>
        <p:spPr>
          <a:xfrm>
            <a:off x="1778000" y="5501192"/>
            <a:ext cx="1415772" cy="400110"/>
          </a:xfrm>
          <a:prstGeom prst="rect">
            <a:avLst/>
          </a:prstGeom>
          <a:noFill/>
        </p:spPr>
        <p:txBody>
          <a:bodyPr wrap="none" rtlCol="0">
            <a:spAutoFit/>
          </a:bodyPr>
          <a:lstStyle/>
          <a:p>
            <a:r>
              <a:rPr lang="en-BE" sz="2000" dirty="0"/>
              <a:t>Code is law </a:t>
            </a:r>
          </a:p>
        </p:txBody>
      </p:sp>
      <p:pic>
        <p:nvPicPr>
          <p:cNvPr id="6" name="Picture 5">
            <a:extLst>
              <a:ext uri="{FF2B5EF4-FFF2-40B4-BE49-F238E27FC236}">
                <a16:creationId xmlns:a16="http://schemas.microsoft.com/office/drawing/2014/main" id="{411B1E2E-B8C3-4C9B-2E9C-7F1228CE97C4}"/>
              </a:ext>
            </a:extLst>
          </p:cNvPr>
          <p:cNvPicPr>
            <a:picLocks noChangeAspect="1"/>
          </p:cNvPicPr>
          <p:nvPr/>
        </p:nvPicPr>
        <p:blipFill>
          <a:blip r:embed="rId3"/>
          <a:stretch>
            <a:fillRect/>
          </a:stretch>
        </p:blipFill>
        <p:spPr>
          <a:xfrm>
            <a:off x="854421" y="5366818"/>
            <a:ext cx="668858" cy="668858"/>
          </a:xfrm>
          <a:prstGeom prst="rect">
            <a:avLst/>
          </a:prstGeom>
        </p:spPr>
      </p:pic>
      <p:sp>
        <p:nvSpPr>
          <p:cNvPr id="7" name="TextBox 6">
            <a:extLst>
              <a:ext uri="{FF2B5EF4-FFF2-40B4-BE49-F238E27FC236}">
                <a16:creationId xmlns:a16="http://schemas.microsoft.com/office/drawing/2014/main" id="{60D89F09-632B-9E83-7D7D-48FB95DBCF5E}"/>
              </a:ext>
            </a:extLst>
          </p:cNvPr>
          <p:cNvSpPr txBox="1"/>
          <p:nvPr/>
        </p:nvSpPr>
        <p:spPr>
          <a:xfrm>
            <a:off x="1778000" y="2139495"/>
            <a:ext cx="3057247" cy="400110"/>
          </a:xfrm>
          <a:prstGeom prst="rect">
            <a:avLst/>
          </a:prstGeom>
          <a:noFill/>
          <a:ln>
            <a:solidFill>
              <a:schemeClr val="accent2">
                <a:lumMod val="75000"/>
              </a:schemeClr>
            </a:solidFill>
          </a:ln>
        </p:spPr>
        <p:txBody>
          <a:bodyPr wrap="none" rtlCol="0">
            <a:spAutoFit/>
          </a:bodyPr>
          <a:lstStyle/>
          <a:p>
            <a:r>
              <a:rPr lang="en-BE" sz="2000" dirty="0"/>
              <a:t>Régulation par les </a:t>
            </a:r>
            <a:r>
              <a:rPr lang="en-BE" sz="2000" dirty="0">
                <a:solidFill>
                  <a:schemeClr val="accent2">
                    <a:lumMod val="75000"/>
                  </a:schemeClr>
                </a:solidFill>
              </a:rPr>
              <a:t>données</a:t>
            </a:r>
            <a:r>
              <a:rPr lang="en-BE" sz="2000" dirty="0"/>
              <a:t> </a:t>
            </a:r>
          </a:p>
        </p:txBody>
      </p:sp>
      <p:sp>
        <p:nvSpPr>
          <p:cNvPr id="8" name="TextBox 7">
            <a:extLst>
              <a:ext uri="{FF2B5EF4-FFF2-40B4-BE49-F238E27FC236}">
                <a16:creationId xmlns:a16="http://schemas.microsoft.com/office/drawing/2014/main" id="{A2415C7B-0454-2F5F-637A-A1EBE2A3F2F3}"/>
              </a:ext>
            </a:extLst>
          </p:cNvPr>
          <p:cNvSpPr txBox="1"/>
          <p:nvPr/>
        </p:nvSpPr>
        <p:spPr>
          <a:xfrm>
            <a:off x="7924800" y="2118967"/>
            <a:ext cx="2563522" cy="400110"/>
          </a:xfrm>
          <a:prstGeom prst="rect">
            <a:avLst/>
          </a:prstGeom>
          <a:noFill/>
          <a:ln>
            <a:solidFill>
              <a:schemeClr val="accent2">
                <a:lumMod val="75000"/>
              </a:schemeClr>
            </a:solidFill>
          </a:ln>
        </p:spPr>
        <p:txBody>
          <a:bodyPr wrap="none" rtlCol="0">
            <a:spAutoFit/>
          </a:bodyPr>
          <a:lstStyle/>
          <a:p>
            <a:r>
              <a:rPr lang="en-BE" sz="2000" dirty="0"/>
              <a:t>Régulation par le </a:t>
            </a:r>
            <a:r>
              <a:rPr lang="en-BE" sz="2000" dirty="0">
                <a:solidFill>
                  <a:schemeClr val="accent2">
                    <a:lumMod val="75000"/>
                  </a:schemeClr>
                </a:solidFill>
              </a:rPr>
              <a:t>code</a:t>
            </a:r>
            <a:r>
              <a:rPr lang="en-BE" sz="2000" dirty="0"/>
              <a:t> </a:t>
            </a:r>
          </a:p>
        </p:txBody>
      </p:sp>
      <p:sp>
        <p:nvSpPr>
          <p:cNvPr id="9" name="TextBox 8">
            <a:extLst>
              <a:ext uri="{FF2B5EF4-FFF2-40B4-BE49-F238E27FC236}">
                <a16:creationId xmlns:a16="http://schemas.microsoft.com/office/drawing/2014/main" id="{5AC038CB-57A4-53DC-5447-A3BEF504EA7C}"/>
              </a:ext>
            </a:extLst>
          </p:cNvPr>
          <p:cNvSpPr txBox="1"/>
          <p:nvPr/>
        </p:nvSpPr>
        <p:spPr>
          <a:xfrm>
            <a:off x="1778000" y="2644085"/>
            <a:ext cx="2282997" cy="369332"/>
          </a:xfrm>
          <a:prstGeom prst="rect">
            <a:avLst/>
          </a:prstGeom>
          <a:noFill/>
        </p:spPr>
        <p:txBody>
          <a:bodyPr wrap="none" rtlCol="0">
            <a:spAutoFit/>
          </a:bodyPr>
          <a:lstStyle/>
          <a:p>
            <a:r>
              <a:rPr lang="en-BE" dirty="0">
                <a:sym typeface="Wingdings" pitchFamily="2" charset="2"/>
              </a:rPr>
              <a:t> </a:t>
            </a:r>
            <a:r>
              <a:rPr lang="en-GB" dirty="0">
                <a:sym typeface="Wingdings" pitchFamily="2" charset="2"/>
              </a:rPr>
              <a:t>E</a:t>
            </a:r>
            <a:r>
              <a:rPr lang="en-BE" dirty="0">
                <a:sym typeface="Wingdings" pitchFamily="2" charset="2"/>
              </a:rPr>
              <a:t>xplication causale </a:t>
            </a:r>
            <a:endParaRPr lang="en-BE" dirty="0"/>
          </a:p>
        </p:txBody>
      </p:sp>
      <p:sp>
        <p:nvSpPr>
          <p:cNvPr id="10" name="TextBox 9">
            <a:extLst>
              <a:ext uri="{FF2B5EF4-FFF2-40B4-BE49-F238E27FC236}">
                <a16:creationId xmlns:a16="http://schemas.microsoft.com/office/drawing/2014/main" id="{221C5512-FEE6-7D13-43A6-A02574D68E1B}"/>
              </a:ext>
            </a:extLst>
          </p:cNvPr>
          <p:cNvSpPr txBox="1"/>
          <p:nvPr/>
        </p:nvSpPr>
        <p:spPr>
          <a:xfrm>
            <a:off x="7924800" y="2644085"/>
            <a:ext cx="2151551" cy="369332"/>
          </a:xfrm>
          <a:prstGeom prst="rect">
            <a:avLst/>
          </a:prstGeom>
          <a:noFill/>
        </p:spPr>
        <p:txBody>
          <a:bodyPr wrap="none" rtlCol="0">
            <a:spAutoFit/>
          </a:bodyPr>
          <a:lstStyle/>
          <a:p>
            <a:r>
              <a:rPr lang="en-BE" dirty="0">
                <a:sym typeface="Wingdings" pitchFamily="2" charset="2"/>
              </a:rPr>
              <a:t> </a:t>
            </a:r>
            <a:r>
              <a:rPr lang="en-GB" dirty="0">
                <a:sym typeface="Wingdings" pitchFamily="2" charset="2"/>
              </a:rPr>
              <a:t>M</a:t>
            </a:r>
            <a:r>
              <a:rPr lang="en-BE" dirty="0">
                <a:sym typeface="Wingdings" pitchFamily="2" charset="2"/>
              </a:rPr>
              <a:t>achine learning </a:t>
            </a:r>
            <a:endParaRPr lang="en-BE" dirty="0"/>
          </a:p>
        </p:txBody>
      </p:sp>
      <p:sp>
        <p:nvSpPr>
          <p:cNvPr id="11" name="TextBox 10">
            <a:extLst>
              <a:ext uri="{FF2B5EF4-FFF2-40B4-BE49-F238E27FC236}">
                <a16:creationId xmlns:a16="http://schemas.microsoft.com/office/drawing/2014/main" id="{FBBBABB0-B092-4230-8118-7CBEA7510697}"/>
              </a:ext>
            </a:extLst>
          </p:cNvPr>
          <p:cNvSpPr txBox="1"/>
          <p:nvPr/>
        </p:nvSpPr>
        <p:spPr>
          <a:xfrm>
            <a:off x="1778000" y="3549950"/>
            <a:ext cx="3057247" cy="1200329"/>
          </a:xfrm>
          <a:prstGeom prst="rect">
            <a:avLst/>
          </a:prstGeom>
          <a:noFill/>
        </p:spPr>
        <p:txBody>
          <a:bodyPr wrap="square" rtlCol="0">
            <a:spAutoFit/>
          </a:bodyPr>
          <a:lstStyle/>
          <a:p>
            <a:pPr algn="just"/>
            <a:r>
              <a:rPr lang="en-BE" dirty="0">
                <a:solidFill>
                  <a:schemeClr val="accent2">
                    <a:lumMod val="60000"/>
                    <a:lumOff val="40000"/>
                  </a:schemeClr>
                </a:solidFill>
                <a:sym typeface="Wingdings" pitchFamily="2" charset="2"/>
              </a:rPr>
              <a:t>Exemple</a:t>
            </a:r>
            <a:r>
              <a:rPr lang="en-BE" dirty="0">
                <a:sym typeface="Wingdings" pitchFamily="2" charset="2"/>
              </a:rPr>
              <a:t> : système de stockage modifie le comportement des manutentionnaires chez Amazon </a:t>
            </a:r>
            <a:endParaRPr lang="en-BE" dirty="0"/>
          </a:p>
        </p:txBody>
      </p:sp>
    </p:spTree>
    <p:extLst>
      <p:ext uri="{BB962C8B-B14F-4D97-AF65-F5344CB8AC3E}">
        <p14:creationId xmlns:p14="http://schemas.microsoft.com/office/powerpoint/2010/main" val="4166863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3C382-28E2-89EF-7B6A-C07F14138134}"/>
              </a:ext>
            </a:extLst>
          </p:cNvPr>
          <p:cNvSpPr>
            <a:spLocks noGrp="1"/>
          </p:cNvSpPr>
          <p:nvPr>
            <p:ph type="title"/>
          </p:nvPr>
        </p:nvSpPr>
        <p:spPr/>
        <p:txBody>
          <a:bodyPr/>
          <a:lstStyle/>
          <a:p>
            <a:r>
              <a:rPr lang="en-BE" dirty="0"/>
              <a:t>Une évolution des pratiques professionnelles</a:t>
            </a:r>
          </a:p>
        </p:txBody>
      </p:sp>
      <p:sp>
        <p:nvSpPr>
          <p:cNvPr id="5" name="TextBox 4">
            <a:extLst>
              <a:ext uri="{FF2B5EF4-FFF2-40B4-BE49-F238E27FC236}">
                <a16:creationId xmlns:a16="http://schemas.microsoft.com/office/drawing/2014/main" id="{D6F73AE5-6915-9398-76F8-BB9F4AA38CF2}"/>
              </a:ext>
            </a:extLst>
          </p:cNvPr>
          <p:cNvSpPr txBox="1"/>
          <p:nvPr/>
        </p:nvSpPr>
        <p:spPr>
          <a:xfrm>
            <a:off x="1912035" y="1825062"/>
            <a:ext cx="6096000" cy="400110"/>
          </a:xfrm>
          <a:prstGeom prst="rect">
            <a:avLst/>
          </a:prstGeom>
          <a:noFill/>
        </p:spPr>
        <p:txBody>
          <a:bodyPr wrap="square">
            <a:spAutoFit/>
          </a:bodyPr>
          <a:lstStyle/>
          <a:p>
            <a:r>
              <a:rPr lang="en-BE" sz="2000" dirty="0">
                <a:ea typeface="Calibri" panose="020F0502020204030204" pitchFamily="34" charset="0"/>
                <a:cs typeface="Times New Roman" panose="02020603050405020304" pitchFamily="18" charset="0"/>
              </a:rPr>
              <a:t>A</a:t>
            </a:r>
            <a:r>
              <a:rPr lang="en-BE" sz="2000" dirty="0">
                <a:effectLst/>
                <a:ea typeface="Calibri" panose="020F0502020204030204" pitchFamily="34" charset="0"/>
                <a:cs typeface="Times New Roman" panose="02020603050405020304" pitchFamily="18" charset="0"/>
              </a:rPr>
              <a:t>utomatisation et augmentation du travail juridique </a:t>
            </a:r>
            <a:endParaRPr lang="en-BE" sz="2000" dirty="0"/>
          </a:p>
        </p:txBody>
      </p:sp>
      <p:pic>
        <p:nvPicPr>
          <p:cNvPr id="6" name="Picture 5">
            <a:extLst>
              <a:ext uri="{FF2B5EF4-FFF2-40B4-BE49-F238E27FC236}">
                <a16:creationId xmlns:a16="http://schemas.microsoft.com/office/drawing/2014/main" id="{0BB0CC3C-7FD4-B7E8-65C3-03BA5022ACC6}"/>
              </a:ext>
            </a:extLst>
          </p:cNvPr>
          <p:cNvPicPr>
            <a:picLocks noChangeAspect="1"/>
          </p:cNvPicPr>
          <p:nvPr/>
        </p:nvPicPr>
        <p:blipFill>
          <a:blip r:embed="rId3"/>
          <a:stretch>
            <a:fillRect/>
          </a:stretch>
        </p:blipFill>
        <p:spPr>
          <a:xfrm>
            <a:off x="1040688" y="1690688"/>
            <a:ext cx="668859" cy="668859"/>
          </a:xfrm>
          <a:prstGeom prst="rect">
            <a:avLst/>
          </a:prstGeom>
        </p:spPr>
      </p:pic>
      <p:pic>
        <p:nvPicPr>
          <p:cNvPr id="8" name="Picture 7">
            <a:extLst>
              <a:ext uri="{FF2B5EF4-FFF2-40B4-BE49-F238E27FC236}">
                <a16:creationId xmlns:a16="http://schemas.microsoft.com/office/drawing/2014/main" id="{4FC39CCD-7303-E5C8-D057-2F9A99369DDE}"/>
              </a:ext>
            </a:extLst>
          </p:cNvPr>
          <p:cNvPicPr>
            <a:picLocks noChangeAspect="1"/>
          </p:cNvPicPr>
          <p:nvPr/>
        </p:nvPicPr>
        <p:blipFill>
          <a:blip r:embed="rId4"/>
          <a:stretch>
            <a:fillRect/>
          </a:stretch>
        </p:blipFill>
        <p:spPr>
          <a:xfrm>
            <a:off x="1040688" y="3016251"/>
            <a:ext cx="668859" cy="668859"/>
          </a:xfrm>
          <a:prstGeom prst="rect">
            <a:avLst/>
          </a:prstGeom>
        </p:spPr>
      </p:pic>
      <p:pic>
        <p:nvPicPr>
          <p:cNvPr id="9" name="Picture 8">
            <a:extLst>
              <a:ext uri="{FF2B5EF4-FFF2-40B4-BE49-F238E27FC236}">
                <a16:creationId xmlns:a16="http://schemas.microsoft.com/office/drawing/2014/main" id="{E872254E-4585-B668-FCB0-646F74A2810B}"/>
              </a:ext>
            </a:extLst>
          </p:cNvPr>
          <p:cNvPicPr>
            <a:picLocks noChangeAspect="1"/>
          </p:cNvPicPr>
          <p:nvPr/>
        </p:nvPicPr>
        <p:blipFill>
          <a:blip r:embed="rId5"/>
          <a:stretch>
            <a:fillRect/>
          </a:stretch>
        </p:blipFill>
        <p:spPr>
          <a:xfrm>
            <a:off x="1040689" y="4676243"/>
            <a:ext cx="668858" cy="668858"/>
          </a:xfrm>
          <a:prstGeom prst="rect">
            <a:avLst/>
          </a:prstGeom>
        </p:spPr>
      </p:pic>
      <p:sp>
        <p:nvSpPr>
          <p:cNvPr id="10" name="TextBox 9">
            <a:extLst>
              <a:ext uri="{FF2B5EF4-FFF2-40B4-BE49-F238E27FC236}">
                <a16:creationId xmlns:a16="http://schemas.microsoft.com/office/drawing/2014/main" id="{BC7B785E-4556-1385-9DE2-B890C18D884F}"/>
              </a:ext>
            </a:extLst>
          </p:cNvPr>
          <p:cNvSpPr txBox="1"/>
          <p:nvPr/>
        </p:nvSpPr>
        <p:spPr>
          <a:xfrm>
            <a:off x="1912035" y="2996737"/>
            <a:ext cx="4583306" cy="707886"/>
          </a:xfrm>
          <a:prstGeom prst="rect">
            <a:avLst/>
          </a:prstGeom>
          <a:noFill/>
        </p:spPr>
        <p:txBody>
          <a:bodyPr wrap="none" rtlCol="0">
            <a:spAutoFit/>
          </a:bodyPr>
          <a:lstStyle/>
          <a:p>
            <a:pPr marL="285750" indent="-285750">
              <a:buClr>
                <a:schemeClr val="accent2">
                  <a:lumMod val="75000"/>
                </a:schemeClr>
              </a:buClr>
              <a:buFont typeface="Arial" panose="020B0604020202020204" pitchFamily="34" charset="0"/>
              <a:buChar char="•"/>
            </a:pPr>
            <a:r>
              <a:rPr lang="en-GB" sz="2000" dirty="0"/>
              <a:t>L</a:t>
            </a:r>
            <a:r>
              <a:rPr lang="en-BE" sz="2000" dirty="0"/>
              <a:t>’ambiguité des normes à appréhender </a:t>
            </a:r>
          </a:p>
          <a:p>
            <a:pPr marL="285750" indent="-285750">
              <a:buClr>
                <a:schemeClr val="accent2">
                  <a:lumMod val="75000"/>
                </a:schemeClr>
              </a:buClr>
              <a:buFont typeface="Arial" panose="020B0604020202020204" pitchFamily="34" charset="0"/>
              <a:buChar char="•"/>
            </a:pPr>
            <a:r>
              <a:rPr lang="en-GB" sz="2000" dirty="0"/>
              <a:t>L</a:t>
            </a:r>
            <a:r>
              <a:rPr lang="en-BE" sz="2000" dirty="0"/>
              <a:t>e sens des normes à dégager </a:t>
            </a:r>
          </a:p>
        </p:txBody>
      </p:sp>
      <p:sp>
        <p:nvSpPr>
          <p:cNvPr id="11" name="TextBox 10">
            <a:extLst>
              <a:ext uri="{FF2B5EF4-FFF2-40B4-BE49-F238E27FC236}">
                <a16:creationId xmlns:a16="http://schemas.microsoft.com/office/drawing/2014/main" id="{4A7E9E66-BE7E-9C42-56C3-6CE0C99D3836}"/>
              </a:ext>
            </a:extLst>
          </p:cNvPr>
          <p:cNvSpPr txBox="1"/>
          <p:nvPr/>
        </p:nvSpPr>
        <p:spPr>
          <a:xfrm>
            <a:off x="1912035" y="4195064"/>
            <a:ext cx="9441765" cy="1631216"/>
          </a:xfrm>
          <a:prstGeom prst="rect">
            <a:avLst/>
          </a:prstGeom>
          <a:noFill/>
        </p:spPr>
        <p:txBody>
          <a:bodyPr wrap="square" rtlCol="0">
            <a:spAutoFit/>
          </a:bodyPr>
          <a:lstStyle/>
          <a:p>
            <a:r>
              <a:rPr lang="en-BE" sz="2000" dirty="0">
                <a:effectLst/>
                <a:ea typeface="Calibri" panose="020F0502020204030204" pitchFamily="34" charset="0"/>
                <a:cs typeface="Times New Roman" panose="02020603050405020304" pitchFamily="18" charset="0"/>
              </a:rPr>
              <a:t>Par conséquent, le travail juridique en général, et plus particulièrement le raisonnement juridique, sont-ils réductibles à la digitalisation ? Et les algorithmes, aussi développés soient-ils, peuvent-ils rencontrer les exigences de discrétion, de délibération et de motivation de la décision judiciaire, trois exigences typiques d’un droit fondé sur le langage humain ?</a:t>
            </a:r>
            <a:endParaRPr lang="en-BE" sz="2000" dirty="0"/>
          </a:p>
        </p:txBody>
      </p:sp>
    </p:spTree>
    <p:extLst>
      <p:ext uri="{BB962C8B-B14F-4D97-AF65-F5344CB8AC3E}">
        <p14:creationId xmlns:p14="http://schemas.microsoft.com/office/powerpoint/2010/main" val="42335475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544</TotalTime>
  <Words>4348</Words>
  <Application>Microsoft Macintosh PowerPoint</Application>
  <PresentationFormat>Widescreen</PresentationFormat>
  <Paragraphs>267</Paragraphs>
  <Slides>25</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Calibri Light</vt:lpstr>
      <vt:lpstr>DejaVuSerif</vt:lpstr>
      <vt:lpstr>Times New Roman</vt:lpstr>
      <vt:lpstr>Utopia</vt:lpstr>
      <vt:lpstr>Office Theme</vt:lpstr>
      <vt:lpstr>La place de l’huissier de justice dans le monde numérique judiciaire</vt:lpstr>
      <vt:lpstr>Agenda du jour </vt:lpstr>
      <vt:lpstr>Agenda du jour </vt:lpstr>
      <vt:lpstr>La notion de numérisation</vt:lpstr>
      <vt:lpstr>Avec quels impacts ? </vt:lpstr>
      <vt:lpstr>Une évolution technologique </vt:lpstr>
      <vt:lpstr>Une évolution du marché des services juridiques</vt:lpstr>
      <vt:lpstr>Une évolution du droit et des normes </vt:lpstr>
      <vt:lpstr>Une évolution des pratiques professionnelles</vt:lpstr>
      <vt:lpstr>Agenda du jour </vt:lpstr>
      <vt:lpstr>Les recherches au sein du CRIS</vt:lpstr>
      <vt:lpstr>Agenda du jour </vt:lpstr>
      <vt:lpstr>2 cas concrets </vt:lpstr>
      <vt:lpstr>Focus sur les notaires* </vt:lpstr>
      <vt:lpstr>Focus sur les notaires* </vt:lpstr>
      <vt:lpstr>Focus sur les notaire : e-Registration</vt:lpstr>
      <vt:lpstr>Focus sur les notaire : Biddit</vt:lpstr>
      <vt:lpstr>2 cas concrets </vt:lpstr>
      <vt:lpstr>Focus sur les avocats*</vt:lpstr>
      <vt:lpstr>Focus sur les avocats</vt:lpstr>
      <vt:lpstr>Focus sur les avocats*</vt:lpstr>
      <vt:lpstr>Focus sur les avocats</vt:lpstr>
      <vt:lpstr>Agenda du jour </vt:lpstr>
      <vt:lpstr>Conclusion </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Lisa Pelssers</dc:creator>
  <cp:lastModifiedBy>Lisa Pelssers</cp:lastModifiedBy>
  <cp:revision>17</cp:revision>
  <dcterms:created xsi:type="dcterms:W3CDTF">2024-05-21T09:36:50Z</dcterms:created>
  <dcterms:modified xsi:type="dcterms:W3CDTF">2024-05-25T10:13:14Z</dcterms:modified>
</cp:coreProperties>
</file>