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372" r:id="rId3"/>
    <p:sldId id="370" r:id="rId4"/>
    <p:sldId id="371" r:id="rId5"/>
    <p:sldId id="346" r:id="rId6"/>
    <p:sldId id="307" r:id="rId7"/>
    <p:sldId id="344" r:id="rId8"/>
    <p:sldId id="308" r:id="rId9"/>
    <p:sldId id="393" r:id="rId10"/>
    <p:sldId id="341" r:id="rId11"/>
    <p:sldId id="309" r:id="rId12"/>
    <p:sldId id="405" r:id="rId13"/>
    <p:sldId id="311" r:id="rId14"/>
    <p:sldId id="373" r:id="rId15"/>
    <p:sldId id="395" r:id="rId16"/>
    <p:sldId id="375" r:id="rId17"/>
    <p:sldId id="376" r:id="rId18"/>
    <p:sldId id="358" r:id="rId19"/>
    <p:sldId id="399" r:id="rId20"/>
    <p:sldId id="407" r:id="rId21"/>
    <p:sldId id="356" r:id="rId22"/>
    <p:sldId id="361" r:id="rId23"/>
    <p:sldId id="368" r:id="rId24"/>
    <p:sldId id="362" r:id="rId25"/>
    <p:sldId id="396" r:id="rId26"/>
    <p:sldId id="363" r:id="rId27"/>
    <p:sldId id="364" r:id="rId28"/>
    <p:sldId id="397" r:id="rId29"/>
    <p:sldId id="409" r:id="rId30"/>
    <p:sldId id="366" r:id="rId31"/>
    <p:sldId id="400" r:id="rId32"/>
    <p:sldId id="398" r:id="rId33"/>
    <p:sldId id="367" r:id="rId34"/>
    <p:sldId id="403" r:id="rId35"/>
    <p:sldId id="401" r:id="rId36"/>
    <p:sldId id="402"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2DBE89-B9F0-2AB0-95C0-440CB219BF30}" name="Damien Ernst" initials="DE" userId="aaa096e45af43957" providerId="Windows Live"/>
  <p188:author id="{5EF95FDA-F71C-545E-28C5-5B7DB635989B}" name="Thibaut Techy" initials="TT" userId="711b2cbd23ba362e" providerId="Windows Live"/>
  <p188:author id="{EB3681F1-41B0-17E7-BF75-FCC9D91D9789}" name="Habran Maxime" initials="HM" userId="S::MH0009@Belgrid.net::0039c355-e6ef-4706-ac16-5a9cdaf561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1E1"/>
    <a:srgbClr val="F44336"/>
    <a:srgbClr val="00B050"/>
    <a:srgbClr val="0E941B"/>
    <a:srgbClr val="FFC000"/>
    <a:srgbClr val="92D050"/>
    <a:srgbClr val="91D969"/>
    <a:srgbClr val="F68222"/>
    <a:srgbClr val="EE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89020" autoAdjust="0"/>
  </p:normalViewPr>
  <p:slideViewPr>
    <p:cSldViewPr snapToGrid="0" showGuides="1">
      <p:cViewPr>
        <p:scale>
          <a:sx n="100" d="100"/>
          <a:sy n="100" d="100"/>
        </p:scale>
        <p:origin x="1085" y="-29"/>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11b2cbd23ba362e/Solar%20Xpo.od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d.docs.live.net/711b2cbd23ba362e/Solar%20Xpo.od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thiba\AppData\Roaming\Microsoft\Excel\Solar%2520Xpo%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https://d.docs.live.net/711b2cbd23ba362e/Solar%20Xpo.od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thiba\AppData\Roaming\Microsoft\Excel\Solar%2520Xpo%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thiba\AppData\Roaming\Microsoft\Excel\Solar%2520Xpo%20(version%201).xlsb"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82252903318594E-2"/>
          <c:y val="5.0925925925925923E-2"/>
          <c:w val="0.8592104411606083"/>
          <c:h val="0.8233639545056867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78B"/>
              </a:solidFill>
              <a:ln>
                <a:noFill/>
              </a:ln>
              <a:effectLst/>
            </c:spPr>
            <c:extLst>
              <c:ext xmlns:c16="http://schemas.microsoft.com/office/drawing/2014/chart" uri="{C3380CC4-5D6E-409C-BE32-E72D297353CC}">
                <c16:uniqueId val="{00000003-F668-4DD2-B8F9-19ED9FF707B4}"/>
              </c:ext>
            </c:extLst>
          </c:dPt>
          <c:dPt>
            <c:idx val="1"/>
            <c:invertIfNegative val="0"/>
            <c:bubble3D val="0"/>
            <c:spPr>
              <a:solidFill>
                <a:srgbClr val="28A899"/>
              </a:solidFill>
              <a:ln>
                <a:noFill/>
              </a:ln>
              <a:effectLst/>
            </c:spPr>
            <c:extLst>
              <c:ext xmlns:c16="http://schemas.microsoft.com/office/drawing/2014/chart" uri="{C3380CC4-5D6E-409C-BE32-E72D297353CC}">
                <c16:uniqueId val="{00000002-F668-4DD2-B8F9-19ED9FF707B4}"/>
              </c:ext>
            </c:extLst>
          </c:dPt>
          <c:dPt>
            <c:idx val="2"/>
            <c:invertIfNegative val="0"/>
            <c:bubble3D val="0"/>
            <c:spPr>
              <a:solidFill>
                <a:srgbClr val="FFC000"/>
              </a:solidFill>
              <a:ln>
                <a:noFill/>
              </a:ln>
              <a:effectLst/>
            </c:spPr>
            <c:extLst>
              <c:ext xmlns:c16="http://schemas.microsoft.com/office/drawing/2014/chart" uri="{C3380CC4-5D6E-409C-BE32-E72D297353CC}">
                <c16:uniqueId val="{00000001-F668-4DD2-B8F9-19ED9FF707B4}"/>
              </c:ext>
            </c:extLst>
          </c:dPt>
          <c:dPt>
            <c:idx val="3"/>
            <c:invertIfNegative val="0"/>
            <c:bubble3D val="0"/>
            <c:spPr>
              <a:solidFill>
                <a:srgbClr val="46B1E1"/>
              </a:solidFill>
              <a:ln>
                <a:noFill/>
              </a:ln>
              <a:effectLst/>
            </c:spPr>
            <c:extLst>
              <c:ext xmlns:c16="http://schemas.microsoft.com/office/drawing/2014/chart" uri="{C3380CC4-5D6E-409C-BE32-E72D297353CC}">
                <c16:uniqueId val="{00000000-F668-4DD2-B8F9-19ED9FF707B4}"/>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'[Solar Xpo.ods]Feuil2'!$B$3:$B$6</c:f>
              <c:strCache>
                <c:ptCount val="4"/>
                <c:pt idx="0">
                  <c:v>Éolien en mer</c:v>
                </c:pt>
                <c:pt idx="1">
                  <c:v>Éolien terrestre</c:v>
                </c:pt>
                <c:pt idx="2">
                  <c:v>Photovoltaïque</c:v>
                </c:pt>
                <c:pt idx="3">
                  <c:v>Nucléaire</c:v>
                </c:pt>
              </c:strCache>
            </c:strRef>
          </c:cat>
          <c:val>
            <c:numRef>
              <c:f>'[Solar Xpo.ods]Feuil2'!$C$3:$C$6</c:f>
              <c:numCache>
                <c:formatCode>General</c:formatCode>
                <c:ptCount val="4"/>
                <c:pt idx="0">
                  <c:v>2.2610000000000001</c:v>
                </c:pt>
                <c:pt idx="1">
                  <c:v>3.2469999999999999</c:v>
                </c:pt>
                <c:pt idx="2">
                  <c:v>8.33</c:v>
                </c:pt>
                <c:pt idx="3">
                  <c:v>3.9289999999999998</c:v>
                </c:pt>
              </c:numCache>
            </c:numRef>
          </c:val>
          <c:extLst>
            <c:ext xmlns:c16="http://schemas.microsoft.com/office/drawing/2014/chart" uri="{C3380CC4-5D6E-409C-BE32-E72D297353CC}">
              <c16:uniqueId val="{00000000-A11D-42E8-A7B6-5A813B28E102}"/>
            </c:ext>
          </c:extLst>
        </c:ser>
        <c:dLbls>
          <c:showLegendKey val="0"/>
          <c:showVal val="0"/>
          <c:showCatName val="0"/>
          <c:showSerName val="0"/>
          <c:showPercent val="0"/>
          <c:showBubbleSize val="0"/>
        </c:dLbls>
        <c:gapWidth val="219"/>
        <c:overlap val="-27"/>
        <c:axId val="562064815"/>
        <c:axId val="562061935"/>
      </c:barChart>
      <c:catAx>
        <c:axId val="56206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62061935"/>
        <c:crosses val="autoZero"/>
        <c:auto val="1"/>
        <c:lblAlgn val="ctr"/>
        <c:lblOffset val="100"/>
        <c:noMultiLvlLbl val="0"/>
      </c:catAx>
      <c:valAx>
        <c:axId val="5620619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620648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39934968106154"/>
          <c:y val="5.488929218745027E-2"/>
          <c:w val="0.68272442870448269"/>
          <c:h val="0.89022141562509949"/>
        </c:manualLayout>
      </c:layout>
      <c:barChart>
        <c:barDir val="bar"/>
        <c:grouping val="percentStacked"/>
        <c:varyColors val="0"/>
        <c:ser>
          <c:idx val="0"/>
          <c:order val="0"/>
          <c:spPr>
            <a:solidFill>
              <a:srgbClr val="46B1E1"/>
            </a:solidFill>
            <a:ln>
              <a:noFill/>
            </a:ln>
          </c:spPr>
          <c:invertIfNegative val="0"/>
          <c:dPt>
            <c:idx val="0"/>
            <c:invertIfNegative val="0"/>
            <c:bubble3D val="0"/>
            <c:spPr>
              <a:solidFill>
                <a:srgbClr val="FFC000"/>
              </a:solidFill>
              <a:ln>
                <a:noFill/>
              </a:ln>
            </c:spPr>
            <c:extLst>
              <c:ext xmlns:c16="http://schemas.microsoft.com/office/drawing/2014/chart" uri="{C3380CC4-5D6E-409C-BE32-E72D297353CC}">
                <c16:uniqueId val="{00000004-D539-42E3-BE25-F9DE16B8073B}"/>
              </c:ext>
            </c:extLst>
          </c:dPt>
          <c:dPt>
            <c:idx val="1"/>
            <c:invertIfNegative val="0"/>
            <c:bubble3D val="0"/>
            <c:spPr>
              <a:solidFill>
                <a:srgbClr val="28A899"/>
              </a:solidFill>
              <a:ln>
                <a:noFill/>
              </a:ln>
            </c:spPr>
            <c:extLst>
              <c:ext xmlns:c16="http://schemas.microsoft.com/office/drawing/2014/chart" uri="{C3380CC4-5D6E-409C-BE32-E72D297353CC}">
                <c16:uniqueId val="{00000003-D539-42E3-BE25-F9DE16B8073B}"/>
              </c:ext>
            </c:extLst>
          </c:dPt>
          <c:dPt>
            <c:idx val="2"/>
            <c:invertIfNegative val="0"/>
            <c:bubble3D val="0"/>
            <c:spPr>
              <a:solidFill>
                <a:srgbClr val="00778B"/>
              </a:solidFill>
              <a:ln>
                <a:noFill/>
              </a:ln>
            </c:spPr>
            <c:extLst>
              <c:ext xmlns:c16="http://schemas.microsoft.com/office/drawing/2014/chart" uri="{C3380CC4-5D6E-409C-BE32-E72D297353CC}">
                <c16:uniqueId val="{00000002-D539-42E3-BE25-F9DE16B8073B}"/>
              </c:ext>
            </c:extLst>
          </c:dPt>
          <c:cat>
            <c:strRef>
              <c:f>'[Solar Xpo.ods]Feuil2'!$E$15:$E$18</c:f>
              <c:strCache>
                <c:ptCount val="4"/>
                <c:pt idx="0">
                  <c:v>solaire</c:v>
                </c:pt>
                <c:pt idx="1">
                  <c:v>éolien terrestre</c:v>
                </c:pt>
                <c:pt idx="2">
                  <c:v>éolien en mer</c:v>
                </c:pt>
                <c:pt idx="3">
                  <c:v>nucléaire</c:v>
                </c:pt>
              </c:strCache>
            </c:strRef>
          </c:cat>
          <c:val>
            <c:numRef>
              <c:f>'[Solar Xpo.ods]Feuil2'!$F$15:$F$18</c:f>
              <c:numCache>
                <c:formatCode>0%</c:formatCode>
                <c:ptCount val="4"/>
                <c:pt idx="0">
                  <c:v>0.11</c:v>
                </c:pt>
                <c:pt idx="1">
                  <c:v>0.24</c:v>
                </c:pt>
                <c:pt idx="2">
                  <c:v>0.4</c:v>
                </c:pt>
                <c:pt idx="3">
                  <c:v>0.89</c:v>
                </c:pt>
              </c:numCache>
            </c:numRef>
          </c:val>
          <c:extLst>
            <c:ext xmlns:c16="http://schemas.microsoft.com/office/drawing/2014/chart" uri="{C3380CC4-5D6E-409C-BE32-E72D297353CC}">
              <c16:uniqueId val="{00000000-D539-42E3-BE25-F9DE16B8073B}"/>
            </c:ext>
          </c:extLst>
        </c:ser>
        <c:ser>
          <c:idx val="1"/>
          <c:order val="1"/>
          <c:spPr>
            <a:pattFill prst="wdUpDiag">
              <a:fgClr>
                <a:schemeClr val="bg1">
                  <a:lumMod val="85000"/>
                </a:schemeClr>
              </a:fgClr>
              <a:bgClr>
                <a:schemeClr val="bg1"/>
              </a:bgClr>
            </a:pattFill>
            <a:ln>
              <a:noFill/>
            </a:ln>
          </c:spPr>
          <c:invertIfNegative val="0"/>
          <c:cat>
            <c:strRef>
              <c:f>'[Solar Xpo.ods]Feuil2'!$E$15:$E$18</c:f>
              <c:strCache>
                <c:ptCount val="4"/>
                <c:pt idx="0">
                  <c:v>solaire</c:v>
                </c:pt>
                <c:pt idx="1">
                  <c:v>éolien terrestre</c:v>
                </c:pt>
                <c:pt idx="2">
                  <c:v>éolien en mer</c:v>
                </c:pt>
                <c:pt idx="3">
                  <c:v>nucléaire</c:v>
                </c:pt>
              </c:strCache>
            </c:strRef>
          </c:cat>
          <c:val>
            <c:numRef>
              <c:f>'[Solar Xpo.ods]Feuil2'!$G$15:$G$18</c:f>
              <c:numCache>
                <c:formatCode>0%</c:formatCode>
                <c:ptCount val="4"/>
                <c:pt idx="0">
                  <c:v>0.9</c:v>
                </c:pt>
                <c:pt idx="1">
                  <c:v>0.8</c:v>
                </c:pt>
                <c:pt idx="2">
                  <c:v>0.6</c:v>
                </c:pt>
                <c:pt idx="3">
                  <c:v>0.15</c:v>
                </c:pt>
              </c:numCache>
            </c:numRef>
          </c:val>
          <c:extLst>
            <c:ext xmlns:c16="http://schemas.microsoft.com/office/drawing/2014/chart" uri="{C3380CC4-5D6E-409C-BE32-E72D297353CC}">
              <c16:uniqueId val="{00000001-D539-42E3-BE25-F9DE16B8073B}"/>
            </c:ext>
          </c:extLst>
        </c:ser>
        <c:dLbls>
          <c:showLegendKey val="0"/>
          <c:showVal val="0"/>
          <c:showCatName val="0"/>
          <c:showSerName val="0"/>
          <c:showPercent val="0"/>
          <c:showBubbleSize val="0"/>
        </c:dLbls>
        <c:gapWidth val="48"/>
        <c:overlap val="100"/>
        <c:axId val="2021613343"/>
        <c:axId val="2021621023"/>
      </c:barChart>
      <c:valAx>
        <c:axId val="2021621023"/>
        <c:scaling>
          <c:orientation val="minMax"/>
        </c:scaling>
        <c:delete val="1"/>
        <c:axPos val="b"/>
        <c:majorGridlines>
          <c:spPr>
            <a:ln w="9528" cap="flat">
              <a:solidFill>
                <a:srgbClr val="D9D9D9"/>
              </a:solidFill>
              <a:prstDash val="solid"/>
              <a:round/>
            </a:ln>
          </c:spPr>
        </c:majorGridlines>
        <c:numFmt formatCode="0%" sourceLinked="1"/>
        <c:majorTickMark val="none"/>
        <c:minorTickMark val="none"/>
        <c:tickLblPos val="nextTo"/>
        <c:crossAx val="2021613343"/>
        <c:crosses val="autoZero"/>
        <c:crossBetween val="between"/>
      </c:valAx>
      <c:catAx>
        <c:axId val="2021613343"/>
        <c:scaling>
          <c:orientation val="minMax"/>
        </c:scaling>
        <c:delete val="0"/>
        <c:axPos val="l"/>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1200" b="0" i="0" u="none" strike="noStrike" kern="1200" baseline="0">
                <a:solidFill>
                  <a:schemeClr val="tx1"/>
                </a:solidFill>
                <a:latin typeface="Arial" panose="020B0604020202020204" pitchFamily="34" charset="0"/>
                <a:cs typeface="Arial" panose="020B0604020202020204" pitchFamily="34" charset="0"/>
              </a:defRPr>
            </a:pPr>
            <a:endParaRPr lang="fr-FR"/>
          </a:p>
        </c:txPr>
        <c:crossAx val="2021621023"/>
        <c:crosses val="autoZero"/>
        <c:auto val="1"/>
        <c:lblAlgn val="ctr"/>
        <c:lblOffset val="100"/>
        <c:noMultiLvlLbl val="0"/>
      </c:catAx>
      <c:spPr>
        <a:noFill/>
        <a:ln>
          <a:noFill/>
        </a:ln>
      </c:spPr>
    </c:plotArea>
    <c:plotVisOnly val="1"/>
    <c:dispBlanksAs val="gap"/>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85470177036183E-2"/>
          <c:y val="2.635537006461439E-2"/>
          <c:w val="0.88009856174839973"/>
          <c:h val="0.8584950620332843"/>
        </c:manualLayout>
      </c:layout>
      <c:barChart>
        <c:barDir val="col"/>
        <c:grouping val="clustered"/>
        <c:varyColors val="0"/>
        <c:ser>
          <c:idx val="0"/>
          <c:order val="0"/>
          <c:tx>
            <c:strRef>
              <c:f>Feuil2!$C$7</c:f>
              <c:strCache>
                <c:ptCount val="1"/>
                <c:pt idx="0">
                  <c:v>2023</c:v>
                </c:pt>
              </c:strCache>
            </c:strRef>
          </c:tx>
          <c:spPr>
            <a:solidFill>
              <a:srgbClr val="00778B"/>
            </a:solidFill>
            <a:ln>
              <a:noFill/>
            </a:ln>
            <a:effectLst/>
          </c:spPr>
          <c:invertIfNegative val="0"/>
          <c:dPt>
            <c:idx val="1"/>
            <c:invertIfNegative val="0"/>
            <c:bubble3D val="0"/>
            <c:spPr>
              <a:solidFill>
                <a:srgbClr val="28A899"/>
              </a:solidFill>
              <a:ln>
                <a:noFill/>
              </a:ln>
              <a:effectLst/>
            </c:spPr>
            <c:extLst>
              <c:ext xmlns:c16="http://schemas.microsoft.com/office/drawing/2014/chart" uri="{C3380CC4-5D6E-409C-BE32-E72D297353CC}">
                <c16:uniqueId val="{00000001-7999-4A3A-8CEB-91EBB30302FF}"/>
              </c:ext>
            </c:extLst>
          </c:dPt>
          <c:dPt>
            <c:idx val="2"/>
            <c:invertIfNegative val="0"/>
            <c:bubble3D val="0"/>
            <c:spPr>
              <a:solidFill>
                <a:srgbClr val="FFC000"/>
              </a:solidFill>
              <a:ln>
                <a:noFill/>
              </a:ln>
              <a:effectLst/>
            </c:spPr>
            <c:extLst>
              <c:ext xmlns:c16="http://schemas.microsoft.com/office/drawing/2014/chart" uri="{C3380CC4-5D6E-409C-BE32-E72D297353CC}">
                <c16:uniqueId val="{00000002-7999-4A3A-8CEB-91EBB30302FF}"/>
              </c:ext>
            </c:extLst>
          </c:dPt>
          <c:dPt>
            <c:idx val="3"/>
            <c:invertIfNegative val="0"/>
            <c:bubble3D val="0"/>
            <c:spPr>
              <a:solidFill>
                <a:srgbClr val="46B1E1"/>
              </a:solidFill>
              <a:ln>
                <a:noFill/>
              </a:ln>
              <a:effectLst/>
            </c:spPr>
            <c:extLst>
              <c:ext xmlns:c16="http://schemas.microsoft.com/office/drawing/2014/chart" uri="{C3380CC4-5D6E-409C-BE32-E72D297353CC}">
                <c16:uniqueId val="{00000003-7999-4A3A-8CEB-91EBB30302FF}"/>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Feuil2!$B$8:$B$11</c:f>
              <c:strCache>
                <c:ptCount val="4"/>
                <c:pt idx="0">
                  <c:v>Éolien en mer</c:v>
                </c:pt>
                <c:pt idx="1">
                  <c:v>Éolien terrestre</c:v>
                </c:pt>
                <c:pt idx="2">
                  <c:v>Photovoltaïque</c:v>
                </c:pt>
                <c:pt idx="3">
                  <c:v>Nucléaire</c:v>
                </c:pt>
              </c:strCache>
            </c:strRef>
          </c:cat>
          <c:val>
            <c:numRef>
              <c:f>Feuil2!$C$8:$C$11</c:f>
              <c:numCache>
                <c:formatCode>0.0</c:formatCode>
                <c:ptCount val="4"/>
                <c:pt idx="0">
                  <c:v>7.9225440000000003</c:v>
                </c:pt>
                <c:pt idx="1">
                  <c:v>6.8264927999999996</c:v>
                </c:pt>
                <c:pt idx="2">
                  <c:v>8.0267879999999998</c:v>
                </c:pt>
                <c:pt idx="3">
                  <c:v>30.632055599999997</c:v>
                </c:pt>
              </c:numCache>
            </c:numRef>
          </c:val>
          <c:extLst>
            <c:ext xmlns:c16="http://schemas.microsoft.com/office/drawing/2014/chart" uri="{C3380CC4-5D6E-409C-BE32-E72D297353CC}">
              <c16:uniqueId val="{00000000-7999-4A3A-8CEB-91EBB30302FF}"/>
            </c:ext>
          </c:extLst>
        </c:ser>
        <c:dLbls>
          <c:showLegendKey val="0"/>
          <c:showVal val="0"/>
          <c:showCatName val="0"/>
          <c:showSerName val="0"/>
          <c:showPercent val="0"/>
          <c:showBubbleSize val="0"/>
        </c:dLbls>
        <c:gapWidth val="95"/>
        <c:overlap val="-27"/>
        <c:axId val="443306399"/>
        <c:axId val="443298719"/>
      </c:barChart>
      <c:catAx>
        <c:axId val="443306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443298719"/>
        <c:crosses val="autoZero"/>
        <c:auto val="1"/>
        <c:lblAlgn val="ctr"/>
        <c:lblOffset val="100"/>
        <c:noMultiLvlLbl val="0"/>
      </c:catAx>
      <c:valAx>
        <c:axId val="443298719"/>
        <c:scaling>
          <c:orientation val="minMax"/>
          <c:max val="3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443306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'[Solar Xpo.ods]Feuil2'!$A$3</c:f>
              <c:strCache>
                <c:ptCount val="1"/>
                <c:pt idx="0">
                  <c:v>ENR</c:v>
                </c:pt>
              </c:strCache>
            </c:strRef>
          </c:tx>
          <c:spPr>
            <a:solidFill>
              <a:srgbClr val="00778B"/>
            </a:solidFill>
            <a:ln>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'[Solar Xpo.ods]Feuil2'!$C$7:$G$7</c:f>
              <c:numCache>
                <c:formatCode>General</c:formatCode>
                <c:ptCount val="5"/>
                <c:pt idx="0">
                  <c:v>2023</c:v>
                </c:pt>
                <c:pt idx="1">
                  <c:v>2024</c:v>
                </c:pt>
                <c:pt idx="2">
                  <c:v>2025</c:v>
                </c:pt>
                <c:pt idx="3">
                  <c:v>2026</c:v>
                </c:pt>
                <c:pt idx="4">
                  <c:v>2027</c:v>
                </c:pt>
              </c:numCache>
            </c:numRef>
          </c:cat>
          <c:val>
            <c:numRef>
              <c:f>'[Solar Xpo.ods]Feuil2'!$C$3:$G$3</c:f>
              <c:numCache>
                <c:formatCode>General</c:formatCode>
                <c:ptCount val="5"/>
                <c:pt idx="0">
                  <c:v>2.2610000000000001</c:v>
                </c:pt>
                <c:pt idx="1">
                  <c:v>2.2610000000000001</c:v>
                </c:pt>
                <c:pt idx="2">
                  <c:v>2.2610000000000001</c:v>
                </c:pt>
                <c:pt idx="3">
                  <c:v>2.2610000000000001</c:v>
                </c:pt>
                <c:pt idx="4">
                  <c:v>2.2610000000000001</c:v>
                </c:pt>
              </c:numCache>
            </c:numRef>
          </c:val>
          <c:extLst>
            <c:ext xmlns:c16="http://schemas.microsoft.com/office/drawing/2014/chart" uri="{C3380CC4-5D6E-409C-BE32-E72D297353CC}">
              <c16:uniqueId val="{00000000-2D69-4869-89DA-1327810615EF}"/>
            </c:ext>
          </c:extLst>
        </c:ser>
        <c:ser>
          <c:idx val="1"/>
          <c:order val="1"/>
          <c:tx>
            <c:strRef>
              <c:f>'[Solar Xpo.ods]Feuil2'!$A$4</c:f>
              <c:strCache>
                <c:ptCount val="1"/>
              </c:strCache>
            </c:strRef>
          </c:tx>
          <c:spPr>
            <a:solidFill>
              <a:srgbClr val="28A899"/>
            </a:solidFill>
            <a:ln>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'[Solar Xpo.ods]Feuil2'!$C$7:$G$7</c:f>
              <c:numCache>
                <c:formatCode>General</c:formatCode>
                <c:ptCount val="5"/>
                <c:pt idx="0">
                  <c:v>2023</c:v>
                </c:pt>
                <c:pt idx="1">
                  <c:v>2024</c:v>
                </c:pt>
                <c:pt idx="2">
                  <c:v>2025</c:v>
                </c:pt>
                <c:pt idx="3">
                  <c:v>2026</c:v>
                </c:pt>
                <c:pt idx="4">
                  <c:v>2027</c:v>
                </c:pt>
              </c:numCache>
            </c:numRef>
          </c:cat>
          <c:val>
            <c:numRef>
              <c:f>'[Solar Xpo.ods]Feuil2'!$C$4:$G$4</c:f>
              <c:numCache>
                <c:formatCode>General</c:formatCode>
                <c:ptCount val="5"/>
                <c:pt idx="0">
                  <c:v>3.2469999999999999</c:v>
                </c:pt>
                <c:pt idx="1">
                  <c:v>3.5979999999999999</c:v>
                </c:pt>
                <c:pt idx="2">
                  <c:v>3.9279999999999999</c:v>
                </c:pt>
                <c:pt idx="3">
                  <c:v>4.258</c:v>
                </c:pt>
                <c:pt idx="4">
                  <c:v>4.5880000000000001</c:v>
                </c:pt>
              </c:numCache>
            </c:numRef>
          </c:val>
          <c:extLst>
            <c:ext xmlns:c16="http://schemas.microsoft.com/office/drawing/2014/chart" uri="{C3380CC4-5D6E-409C-BE32-E72D297353CC}">
              <c16:uniqueId val="{00000001-2D69-4869-89DA-1327810615EF}"/>
            </c:ext>
          </c:extLst>
        </c:ser>
        <c:ser>
          <c:idx val="2"/>
          <c:order val="2"/>
          <c:tx>
            <c:strRef>
              <c:f>'[Solar Xpo.ods]Feuil2'!$A$5</c:f>
              <c:strCache>
                <c:ptCount val="1"/>
              </c:strCache>
            </c:strRef>
          </c:tx>
          <c:spPr>
            <a:solidFill>
              <a:srgbClr val="FFC000"/>
            </a:solidFill>
            <a:ln>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'[Solar Xpo.ods]Feuil2'!$C$7:$G$7</c:f>
              <c:numCache>
                <c:formatCode>General</c:formatCode>
                <c:ptCount val="5"/>
                <c:pt idx="0">
                  <c:v>2023</c:v>
                </c:pt>
                <c:pt idx="1">
                  <c:v>2024</c:v>
                </c:pt>
                <c:pt idx="2">
                  <c:v>2025</c:v>
                </c:pt>
                <c:pt idx="3">
                  <c:v>2026</c:v>
                </c:pt>
                <c:pt idx="4">
                  <c:v>2027</c:v>
                </c:pt>
              </c:numCache>
            </c:numRef>
          </c:cat>
          <c:val>
            <c:numRef>
              <c:f>'[Solar Xpo.ods]Feuil2'!$C$5:$G$5</c:f>
              <c:numCache>
                <c:formatCode>General</c:formatCode>
                <c:ptCount val="5"/>
                <c:pt idx="0">
                  <c:v>8.33</c:v>
                </c:pt>
                <c:pt idx="1">
                  <c:v>9.2100000000000009</c:v>
                </c:pt>
                <c:pt idx="2">
                  <c:v>10.09</c:v>
                </c:pt>
                <c:pt idx="3">
                  <c:v>10.97</c:v>
                </c:pt>
                <c:pt idx="4">
                  <c:v>11.85</c:v>
                </c:pt>
              </c:numCache>
            </c:numRef>
          </c:val>
          <c:extLst>
            <c:ext xmlns:c16="http://schemas.microsoft.com/office/drawing/2014/chart" uri="{C3380CC4-5D6E-409C-BE32-E72D297353CC}">
              <c16:uniqueId val="{00000002-2D69-4869-89DA-1327810615EF}"/>
            </c:ext>
          </c:extLst>
        </c:ser>
        <c:ser>
          <c:idx val="3"/>
          <c:order val="3"/>
          <c:tx>
            <c:strRef>
              <c:f>'[Solar Xpo.ods]Feuil2'!$A$6</c:f>
              <c:strCache>
                <c:ptCount val="1"/>
                <c:pt idx="0">
                  <c:v>Nucléaire</c:v>
                </c:pt>
              </c:strCache>
            </c:strRef>
          </c:tx>
          <c:spPr>
            <a:solidFill>
              <a:srgbClr val="46B1E1"/>
            </a:solidFill>
            <a:ln>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'[Solar Xpo.ods]Feuil2'!$C$7:$G$7</c:f>
              <c:numCache>
                <c:formatCode>General</c:formatCode>
                <c:ptCount val="5"/>
                <c:pt idx="0">
                  <c:v>2023</c:v>
                </c:pt>
                <c:pt idx="1">
                  <c:v>2024</c:v>
                </c:pt>
                <c:pt idx="2">
                  <c:v>2025</c:v>
                </c:pt>
                <c:pt idx="3">
                  <c:v>2026</c:v>
                </c:pt>
                <c:pt idx="4">
                  <c:v>2027</c:v>
                </c:pt>
              </c:numCache>
            </c:numRef>
          </c:cat>
          <c:val>
            <c:numRef>
              <c:f>'[Solar Xpo.ods]Feuil2'!$C$6:$G$6</c:f>
              <c:numCache>
                <c:formatCode>General</c:formatCode>
                <c:ptCount val="5"/>
                <c:pt idx="0">
                  <c:v>3.9289999999999998</c:v>
                </c:pt>
                <c:pt idx="1">
                  <c:v>3.9289999999999998</c:v>
                </c:pt>
                <c:pt idx="2">
                  <c:v>2.101</c:v>
                </c:pt>
                <c:pt idx="3">
                  <c:v>2.101</c:v>
                </c:pt>
                <c:pt idx="4">
                  <c:v>2.101</c:v>
                </c:pt>
              </c:numCache>
            </c:numRef>
          </c:val>
          <c:extLst>
            <c:ext xmlns:c16="http://schemas.microsoft.com/office/drawing/2014/chart" uri="{C3380CC4-5D6E-409C-BE32-E72D297353CC}">
              <c16:uniqueId val="{00000003-2D69-4869-89DA-1327810615EF}"/>
            </c:ext>
          </c:extLst>
        </c:ser>
        <c:dLbls>
          <c:dLblPos val="outEnd"/>
          <c:showLegendKey val="0"/>
          <c:showVal val="1"/>
          <c:showCatName val="0"/>
          <c:showSerName val="0"/>
          <c:showPercent val="0"/>
          <c:showBubbleSize val="0"/>
        </c:dLbls>
        <c:gapWidth val="150"/>
        <c:axId val="2021619583"/>
        <c:axId val="2021612863"/>
      </c:barChart>
      <c:valAx>
        <c:axId val="2021612863"/>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chemeClr val="tx1"/>
                </a:solidFill>
                <a:latin typeface="Aptos Narrow"/>
              </a:defRPr>
            </a:pPr>
            <a:endParaRPr lang="fr-FR"/>
          </a:p>
        </c:txPr>
        <c:crossAx val="2021619583"/>
        <c:crosses val="autoZero"/>
        <c:crossBetween val="between"/>
      </c:valAx>
      <c:catAx>
        <c:axId val="2021619583"/>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chemeClr val="tx1"/>
                </a:solidFill>
                <a:latin typeface="Arial" panose="020B0604020202020204" pitchFamily="34" charset="0"/>
                <a:cs typeface="Arial" panose="020B0604020202020204" pitchFamily="34" charset="0"/>
              </a:defRPr>
            </a:pPr>
            <a:endParaRPr lang="fr-FR"/>
          </a:p>
        </c:txPr>
        <c:crossAx val="2021612863"/>
        <c:crosses val="autoZero"/>
        <c:auto val="1"/>
        <c:lblAlgn val="ctr"/>
        <c:lblOffset val="100"/>
        <c:noMultiLvlLbl val="0"/>
      </c:catAx>
      <c:spPr>
        <a:noFill/>
        <a:ln>
          <a:noFill/>
        </a:ln>
      </c:spPr>
    </c:plotArea>
    <c:plotVisOnly val="1"/>
    <c:dispBlanksAs val="gap"/>
    <c:showDLblsOverMax val="0"/>
  </c:chart>
  <c:spPr>
    <a:solidFill>
      <a:srgbClr val="FFFFFF"/>
    </a:solidFill>
    <a:ln w="9528" cap="flat">
      <a:no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Aptos Narrow"/>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Feuil2!$B$8</c:f>
              <c:strCache>
                <c:ptCount val="1"/>
                <c:pt idx="0">
                  <c:v>Éolien en mer</c:v>
                </c:pt>
              </c:strCache>
            </c:strRef>
          </c:tx>
          <c:spPr>
            <a:solidFill>
              <a:srgbClr val="0077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Feuil2!$C$7:$G$7</c:f>
              <c:numCache>
                <c:formatCode>General</c:formatCode>
                <c:ptCount val="5"/>
                <c:pt idx="0">
                  <c:v>2023</c:v>
                </c:pt>
                <c:pt idx="1">
                  <c:v>2024</c:v>
                </c:pt>
                <c:pt idx="2">
                  <c:v>2025</c:v>
                </c:pt>
                <c:pt idx="3">
                  <c:v>2026</c:v>
                </c:pt>
                <c:pt idx="4">
                  <c:v>2027</c:v>
                </c:pt>
              </c:numCache>
            </c:numRef>
          </c:cat>
          <c:val>
            <c:numRef>
              <c:f>Feuil2!$C$8:$G$8</c:f>
              <c:numCache>
                <c:formatCode>0.0</c:formatCode>
                <c:ptCount val="5"/>
                <c:pt idx="0">
                  <c:v>7.9225440000000003</c:v>
                </c:pt>
                <c:pt idx="1">
                  <c:v>7.9225440000000003</c:v>
                </c:pt>
                <c:pt idx="2">
                  <c:v>7.9225440000000003</c:v>
                </c:pt>
                <c:pt idx="3">
                  <c:v>7.9225440000000003</c:v>
                </c:pt>
                <c:pt idx="4">
                  <c:v>7.9225440000000003</c:v>
                </c:pt>
              </c:numCache>
            </c:numRef>
          </c:val>
          <c:extLst>
            <c:ext xmlns:c16="http://schemas.microsoft.com/office/drawing/2014/chart" uri="{C3380CC4-5D6E-409C-BE32-E72D297353CC}">
              <c16:uniqueId val="{00000000-3FF8-4705-9961-6F0E626E62B4}"/>
            </c:ext>
          </c:extLst>
        </c:ser>
        <c:ser>
          <c:idx val="1"/>
          <c:order val="1"/>
          <c:tx>
            <c:strRef>
              <c:f>Feuil2!$B$9</c:f>
              <c:strCache>
                <c:ptCount val="1"/>
                <c:pt idx="0">
                  <c:v>Éolien terrestre</c:v>
                </c:pt>
              </c:strCache>
            </c:strRef>
          </c:tx>
          <c:spPr>
            <a:solidFill>
              <a:srgbClr val="28A8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Feuil2!$C$7:$G$7</c:f>
              <c:numCache>
                <c:formatCode>General</c:formatCode>
                <c:ptCount val="5"/>
                <c:pt idx="0">
                  <c:v>2023</c:v>
                </c:pt>
                <c:pt idx="1">
                  <c:v>2024</c:v>
                </c:pt>
                <c:pt idx="2">
                  <c:v>2025</c:v>
                </c:pt>
                <c:pt idx="3">
                  <c:v>2026</c:v>
                </c:pt>
                <c:pt idx="4">
                  <c:v>2027</c:v>
                </c:pt>
              </c:numCache>
            </c:numRef>
          </c:cat>
          <c:val>
            <c:numRef>
              <c:f>Feuil2!$C$9:$G$9</c:f>
              <c:numCache>
                <c:formatCode>0.0</c:formatCode>
                <c:ptCount val="5"/>
                <c:pt idx="0">
                  <c:v>6.8264927999999996</c:v>
                </c:pt>
                <c:pt idx="1">
                  <c:v>7.5644351999999992</c:v>
                </c:pt>
                <c:pt idx="2">
                  <c:v>8.2582272000000003</c:v>
                </c:pt>
                <c:pt idx="3">
                  <c:v>8.9520191999999987</c:v>
                </c:pt>
                <c:pt idx="4" formatCode="0">
                  <c:v>9.6458111999999989</c:v>
                </c:pt>
              </c:numCache>
            </c:numRef>
          </c:val>
          <c:extLst>
            <c:ext xmlns:c16="http://schemas.microsoft.com/office/drawing/2014/chart" uri="{C3380CC4-5D6E-409C-BE32-E72D297353CC}">
              <c16:uniqueId val="{00000001-3FF8-4705-9961-6F0E626E62B4}"/>
            </c:ext>
          </c:extLst>
        </c:ser>
        <c:ser>
          <c:idx val="2"/>
          <c:order val="2"/>
          <c:tx>
            <c:strRef>
              <c:f>Feuil2!$B$10</c:f>
              <c:strCache>
                <c:ptCount val="1"/>
                <c:pt idx="0">
                  <c:v>Photovoltaïque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Feuil2!$C$7:$G$7</c:f>
              <c:numCache>
                <c:formatCode>General</c:formatCode>
                <c:ptCount val="5"/>
                <c:pt idx="0">
                  <c:v>2023</c:v>
                </c:pt>
                <c:pt idx="1">
                  <c:v>2024</c:v>
                </c:pt>
                <c:pt idx="2">
                  <c:v>2025</c:v>
                </c:pt>
                <c:pt idx="3">
                  <c:v>2026</c:v>
                </c:pt>
                <c:pt idx="4">
                  <c:v>2027</c:v>
                </c:pt>
              </c:numCache>
            </c:numRef>
          </c:cat>
          <c:val>
            <c:numRef>
              <c:f>Feuil2!$C$10:$G$10</c:f>
              <c:numCache>
                <c:formatCode>0.0</c:formatCode>
                <c:ptCount val="5"/>
                <c:pt idx="0">
                  <c:v>8.0267879999999998</c:v>
                </c:pt>
                <c:pt idx="1">
                  <c:v>8.8747560000000014</c:v>
                </c:pt>
                <c:pt idx="2">
                  <c:v>9.7227239999999995</c:v>
                </c:pt>
                <c:pt idx="3">
                  <c:v>10.570692000000001</c:v>
                </c:pt>
                <c:pt idx="4">
                  <c:v>11.418659999999999</c:v>
                </c:pt>
              </c:numCache>
            </c:numRef>
          </c:val>
          <c:extLst>
            <c:ext xmlns:c16="http://schemas.microsoft.com/office/drawing/2014/chart" uri="{C3380CC4-5D6E-409C-BE32-E72D297353CC}">
              <c16:uniqueId val="{00000002-3FF8-4705-9961-6F0E626E62B4}"/>
            </c:ext>
          </c:extLst>
        </c:ser>
        <c:ser>
          <c:idx val="3"/>
          <c:order val="3"/>
          <c:tx>
            <c:strRef>
              <c:f>Feuil2!$B$11</c:f>
              <c:strCache>
                <c:ptCount val="1"/>
                <c:pt idx="0">
                  <c:v>Nucléaire</c:v>
                </c:pt>
              </c:strCache>
            </c:strRef>
          </c:tx>
          <c:spPr>
            <a:solidFill>
              <a:srgbClr val="46B1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Feuil2!$C$7:$G$7</c:f>
              <c:numCache>
                <c:formatCode>General</c:formatCode>
                <c:ptCount val="5"/>
                <c:pt idx="0">
                  <c:v>2023</c:v>
                </c:pt>
                <c:pt idx="1">
                  <c:v>2024</c:v>
                </c:pt>
                <c:pt idx="2">
                  <c:v>2025</c:v>
                </c:pt>
                <c:pt idx="3">
                  <c:v>2026</c:v>
                </c:pt>
                <c:pt idx="4">
                  <c:v>2027</c:v>
                </c:pt>
              </c:numCache>
            </c:numRef>
          </c:cat>
          <c:val>
            <c:numRef>
              <c:f>Feuil2!$C$11:$G$11</c:f>
              <c:numCache>
                <c:formatCode>0.0</c:formatCode>
                <c:ptCount val="5"/>
                <c:pt idx="0">
                  <c:v>30.632055599999997</c:v>
                </c:pt>
                <c:pt idx="1">
                  <c:v>30.632055599999997</c:v>
                </c:pt>
                <c:pt idx="2">
                  <c:v>16.380236400000001</c:v>
                </c:pt>
                <c:pt idx="3">
                  <c:v>16.380236400000001</c:v>
                </c:pt>
                <c:pt idx="4">
                  <c:v>16.380236400000001</c:v>
                </c:pt>
              </c:numCache>
            </c:numRef>
          </c:val>
          <c:extLst>
            <c:ext xmlns:c16="http://schemas.microsoft.com/office/drawing/2014/chart" uri="{C3380CC4-5D6E-409C-BE32-E72D297353CC}">
              <c16:uniqueId val="{00000003-3FF8-4705-9961-6F0E626E62B4}"/>
            </c:ext>
          </c:extLst>
        </c:ser>
        <c:dLbls>
          <c:dLblPos val="outEnd"/>
          <c:showLegendKey val="0"/>
          <c:showVal val="1"/>
          <c:showCatName val="0"/>
          <c:showSerName val="0"/>
          <c:showPercent val="0"/>
          <c:showBubbleSize val="0"/>
        </c:dLbls>
        <c:gapWidth val="110"/>
        <c:axId val="574976655"/>
        <c:axId val="575001615"/>
      </c:barChart>
      <c:catAx>
        <c:axId val="574976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75001615"/>
        <c:crosses val="autoZero"/>
        <c:auto val="1"/>
        <c:lblAlgn val="ctr"/>
        <c:lblOffset val="100"/>
        <c:noMultiLvlLbl val="0"/>
      </c:catAx>
      <c:valAx>
        <c:axId val="5750016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749766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BE" dirty="0">
                <a:solidFill>
                  <a:schemeClr val="bg1"/>
                </a:solidFill>
              </a:rPr>
              <a:t>Titre du graphique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0"/>
          <c:order val="0"/>
          <c:tx>
            <c:strRef>
              <c:f>Feuil1!$B$27</c:f>
              <c:strCache>
                <c:ptCount val="1"/>
                <c:pt idx="0">
                  <c:v>Existing usages and losses</c:v>
                </c:pt>
              </c:strCache>
            </c:strRef>
          </c:tx>
          <c:spPr>
            <a:solidFill>
              <a:srgbClr val="E46C0A"/>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Feuil1!$C$27:$G$27</c:f>
              <c:numCache>
                <c:formatCode>General</c:formatCode>
                <c:ptCount val="5"/>
                <c:pt idx="0">
                  <c:v>81.600000000000009</c:v>
                </c:pt>
                <c:pt idx="1">
                  <c:v>82.1</c:v>
                </c:pt>
                <c:pt idx="2">
                  <c:v>83.6</c:v>
                </c:pt>
                <c:pt idx="3">
                  <c:v>86.1</c:v>
                </c:pt>
                <c:pt idx="4">
                  <c:v>86.7</c:v>
                </c:pt>
              </c:numCache>
            </c:numRef>
          </c:val>
          <c:extLst>
            <c:ext xmlns:c16="http://schemas.microsoft.com/office/drawing/2014/chart" uri="{C3380CC4-5D6E-409C-BE32-E72D297353CC}">
              <c16:uniqueId val="{00000000-9857-42F2-92F8-99D4E48A3E46}"/>
            </c:ext>
          </c:extLst>
        </c:ser>
        <c:ser>
          <c:idx val="1"/>
          <c:order val="1"/>
          <c:tx>
            <c:strRef>
              <c:f>Feuil1!$B$28</c:f>
              <c:strCache>
                <c:ptCount val="1"/>
                <c:pt idx="0">
                  <c:v>Add HP</c:v>
                </c:pt>
              </c:strCache>
            </c:strRef>
          </c:tx>
          <c:spPr>
            <a:solidFill>
              <a:srgbClr val="A30D31"/>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Feuil1!$C$28:$G$28</c:f>
              <c:numCache>
                <c:formatCode>General</c:formatCode>
                <c:ptCount val="5"/>
                <c:pt idx="0">
                  <c:v>0.1</c:v>
                </c:pt>
                <c:pt idx="1">
                  <c:v>0.3</c:v>
                </c:pt>
                <c:pt idx="2">
                  <c:v>0.5</c:v>
                </c:pt>
                <c:pt idx="3">
                  <c:v>0.8</c:v>
                </c:pt>
                <c:pt idx="4">
                  <c:v>1</c:v>
                </c:pt>
              </c:numCache>
            </c:numRef>
          </c:val>
          <c:extLst>
            <c:ext xmlns:c16="http://schemas.microsoft.com/office/drawing/2014/chart" uri="{C3380CC4-5D6E-409C-BE32-E72D297353CC}">
              <c16:uniqueId val="{00000001-9857-42F2-92F8-99D4E48A3E46}"/>
            </c:ext>
          </c:extLst>
        </c:ser>
        <c:ser>
          <c:idx val="2"/>
          <c:order val="2"/>
          <c:tx>
            <c:strRef>
              <c:f>Feuil1!$B$29</c:f>
              <c:strCache>
                <c:ptCount val="1"/>
                <c:pt idx="0">
                  <c:v>Add EV</c:v>
                </c:pt>
              </c:strCache>
            </c:strRef>
          </c:tx>
          <c:spPr>
            <a:solidFill>
              <a:srgbClr val="28A899"/>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Feuil1!$C$29:$G$29</c:f>
              <c:numCache>
                <c:formatCode>General</c:formatCode>
                <c:ptCount val="5"/>
                <c:pt idx="0">
                  <c:v>0.3</c:v>
                </c:pt>
                <c:pt idx="1">
                  <c:v>0.8</c:v>
                </c:pt>
                <c:pt idx="2">
                  <c:v>1.6</c:v>
                </c:pt>
                <c:pt idx="3">
                  <c:v>2.6</c:v>
                </c:pt>
                <c:pt idx="4">
                  <c:v>3.7</c:v>
                </c:pt>
              </c:numCache>
            </c:numRef>
          </c:val>
          <c:extLst>
            <c:ext xmlns:c16="http://schemas.microsoft.com/office/drawing/2014/chart" uri="{C3380CC4-5D6E-409C-BE32-E72D297353CC}">
              <c16:uniqueId val="{00000002-9857-42F2-92F8-99D4E48A3E46}"/>
            </c:ext>
          </c:extLst>
        </c:ser>
        <c:ser>
          <c:idx val="3"/>
          <c:order val="3"/>
          <c:tx>
            <c:strRef>
              <c:f>Feuil1!$B$30</c:f>
              <c:strCache>
                <c:ptCount val="1"/>
                <c:pt idx="0">
                  <c:v>Electrification of industry</c:v>
                </c:pt>
              </c:strCache>
            </c:strRef>
          </c:tx>
          <c:spPr>
            <a:solidFill>
              <a:srgbClr val="C04F15"/>
            </a:solidFill>
            <a:ln>
              <a:noFill/>
            </a:ln>
            <a:effectLst/>
          </c:spPr>
          <c:cat>
            <c:numRef>
              <c:f>Feuil1!$C$26:$G$26</c:f>
              <c:numCache>
                <c:formatCode>General</c:formatCode>
                <c:ptCount val="5"/>
                <c:pt idx="0">
                  <c:v>2023</c:v>
                </c:pt>
                <c:pt idx="1">
                  <c:v>2024</c:v>
                </c:pt>
                <c:pt idx="2">
                  <c:v>2025</c:v>
                </c:pt>
                <c:pt idx="3">
                  <c:v>2026</c:v>
                </c:pt>
                <c:pt idx="4">
                  <c:v>2027</c:v>
                </c:pt>
              </c:numCache>
            </c:numRef>
          </c:cat>
          <c:val>
            <c:numRef>
              <c:f>Feuil1!$C$30:$G$30</c:f>
              <c:numCache>
                <c:formatCode>General</c:formatCode>
                <c:ptCount val="5"/>
                <c:pt idx="0">
                  <c:v>0.5</c:v>
                </c:pt>
                <c:pt idx="1">
                  <c:v>1.2999999999999998</c:v>
                </c:pt>
                <c:pt idx="2">
                  <c:v>2.8</c:v>
                </c:pt>
                <c:pt idx="3">
                  <c:v>6.1</c:v>
                </c:pt>
                <c:pt idx="4">
                  <c:v>8.1</c:v>
                </c:pt>
              </c:numCache>
            </c:numRef>
          </c:val>
          <c:extLst>
            <c:ext xmlns:c16="http://schemas.microsoft.com/office/drawing/2014/chart" uri="{C3380CC4-5D6E-409C-BE32-E72D297353CC}">
              <c16:uniqueId val="{00000003-9857-42F2-92F8-99D4E48A3E46}"/>
            </c:ext>
          </c:extLst>
        </c:ser>
        <c:dLbls>
          <c:showLegendKey val="0"/>
          <c:showVal val="0"/>
          <c:showCatName val="0"/>
          <c:showSerName val="0"/>
          <c:showPercent val="0"/>
          <c:showBubbleSize val="0"/>
        </c:dLbls>
        <c:axId val="443320319"/>
        <c:axId val="443304959"/>
      </c:areaChart>
      <c:lineChart>
        <c:grouping val="standard"/>
        <c:varyColors val="0"/>
        <c:ser>
          <c:idx val="4"/>
          <c:order val="4"/>
          <c:tx>
            <c:strRef>
              <c:f>Feuil1!$B$31</c:f>
              <c:strCache>
                <c:ptCount val="1"/>
                <c:pt idx="0">
                  <c:v>Production nette</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t" anchorCtr="1">
                <a:spAutoFit/>
              </a:bodyPr>
              <a:lstStyle/>
              <a:p>
                <a:pPr>
                  <a:defRPr sz="1000" b="1" i="0" u="none" strike="noStrike" kern="1200" baseline="0">
                    <a:solidFill>
                      <a:schemeClr val="tx1">
                        <a:lumMod val="75000"/>
                        <a:lumOff val="25000"/>
                      </a:schemeClr>
                    </a:solidFill>
                    <a:highlight>
                      <a:srgbClr val="FFFFFF"/>
                    </a:highlight>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Feuil1!$C$26:$G$26</c:f>
              <c:numCache>
                <c:formatCode>General</c:formatCode>
                <c:ptCount val="5"/>
                <c:pt idx="0">
                  <c:v>2023</c:v>
                </c:pt>
                <c:pt idx="1">
                  <c:v>2024</c:v>
                </c:pt>
                <c:pt idx="2">
                  <c:v>2025</c:v>
                </c:pt>
                <c:pt idx="3">
                  <c:v>2026</c:v>
                </c:pt>
                <c:pt idx="4">
                  <c:v>2027</c:v>
                </c:pt>
              </c:numCache>
            </c:numRef>
          </c:cat>
          <c:val>
            <c:numRef>
              <c:f>Feuil1!$C$31:$G$31</c:f>
              <c:numCache>
                <c:formatCode>0.0</c:formatCode>
                <c:ptCount val="5"/>
                <c:pt idx="0">
                  <c:v>53.407880399999996</c:v>
                </c:pt>
                <c:pt idx="1">
                  <c:v>54.993790799999999</c:v>
                </c:pt>
                <c:pt idx="2">
                  <c:v>42.283731600000003</c:v>
                </c:pt>
                <c:pt idx="3">
                  <c:v>43.825491599999999</c:v>
                </c:pt>
                <c:pt idx="4">
                  <c:v>45.367251600000003</c:v>
                </c:pt>
              </c:numCache>
            </c:numRef>
          </c:val>
          <c:smooth val="0"/>
          <c:extLst>
            <c:ext xmlns:c16="http://schemas.microsoft.com/office/drawing/2014/chart" uri="{C3380CC4-5D6E-409C-BE32-E72D297353CC}">
              <c16:uniqueId val="{00000004-9857-42F2-92F8-99D4E48A3E46}"/>
            </c:ext>
          </c:extLst>
        </c:ser>
        <c:ser>
          <c:idx val="5"/>
          <c:order val="5"/>
          <c:tx>
            <c:strRef>
              <c:f>Feuil1!$B$32</c:f>
              <c:strCache>
                <c:ptCount val="1"/>
                <c:pt idx="0">
                  <c:v>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46C0A"/>
                    </a:solidFill>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Feuil1!$C$26:$G$26</c:f>
              <c:numCache>
                <c:formatCode>General</c:formatCode>
                <c:ptCount val="5"/>
                <c:pt idx="0">
                  <c:v>2023</c:v>
                </c:pt>
                <c:pt idx="1">
                  <c:v>2024</c:v>
                </c:pt>
                <c:pt idx="2">
                  <c:v>2025</c:v>
                </c:pt>
                <c:pt idx="3">
                  <c:v>2026</c:v>
                </c:pt>
                <c:pt idx="4">
                  <c:v>2027</c:v>
                </c:pt>
              </c:numCache>
            </c:numRef>
          </c:cat>
          <c:val>
            <c:numRef>
              <c:f>Feuil1!$C$32:$G$32</c:f>
              <c:numCache>
                <c:formatCode>General</c:formatCode>
                <c:ptCount val="5"/>
                <c:pt idx="0">
                  <c:v>82.5</c:v>
                </c:pt>
                <c:pt idx="1">
                  <c:v>84.499999999999986</c:v>
                </c:pt>
                <c:pt idx="2">
                  <c:v>88.499999999999986</c:v>
                </c:pt>
                <c:pt idx="3">
                  <c:v>95.59999999999998</c:v>
                </c:pt>
                <c:pt idx="4">
                  <c:v>99.5</c:v>
                </c:pt>
              </c:numCache>
            </c:numRef>
          </c:val>
          <c:smooth val="0"/>
          <c:extLst>
            <c:ext xmlns:c16="http://schemas.microsoft.com/office/drawing/2014/chart" uri="{C3380CC4-5D6E-409C-BE32-E72D297353CC}">
              <c16:uniqueId val="{00000005-9857-42F2-92F8-99D4E48A3E46}"/>
            </c:ext>
          </c:extLst>
        </c:ser>
        <c:dLbls>
          <c:showLegendKey val="0"/>
          <c:showVal val="0"/>
          <c:showCatName val="0"/>
          <c:showSerName val="0"/>
          <c:showPercent val="0"/>
          <c:showBubbleSize val="0"/>
        </c:dLbls>
        <c:marker val="1"/>
        <c:smooth val="0"/>
        <c:axId val="443320319"/>
        <c:axId val="443304959"/>
      </c:lineChart>
      <c:catAx>
        <c:axId val="443320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443304959"/>
        <c:crosses val="autoZero"/>
        <c:auto val="1"/>
        <c:lblAlgn val="ctr"/>
        <c:lblOffset val="100"/>
        <c:noMultiLvlLbl val="0"/>
      </c:catAx>
      <c:valAx>
        <c:axId val="443304959"/>
        <c:scaling>
          <c:orientation val="minMax"/>
          <c:max val="10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443320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5C5A7-2F38-44E3-AA08-CEEB3C722B35}" type="datetimeFigureOut">
              <a:rPr lang="fr-BE" smtClean="0"/>
              <a:t>22-05-24</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FA2D8-0833-491A-900F-38BAB60F8C62}" type="slidenum">
              <a:rPr lang="fr-BE" smtClean="0"/>
              <a:t>‹N°›</a:t>
            </a:fld>
            <a:endParaRPr lang="fr-BE" dirty="0"/>
          </a:p>
        </p:txBody>
      </p:sp>
    </p:spTree>
    <p:extLst>
      <p:ext uri="{BB962C8B-B14F-4D97-AF65-F5344CB8AC3E}">
        <p14:creationId xmlns:p14="http://schemas.microsoft.com/office/powerpoint/2010/main" val="391877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En Belgique, Un projet éolien sur 10 voit le jour</a:t>
            </a:r>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5</a:t>
            </a:fld>
            <a:endParaRPr lang="fr-BE" dirty="0"/>
          </a:p>
        </p:txBody>
      </p:sp>
    </p:spTree>
    <p:extLst>
      <p:ext uri="{BB962C8B-B14F-4D97-AF65-F5344CB8AC3E}">
        <p14:creationId xmlns:p14="http://schemas.microsoft.com/office/powerpoint/2010/main" val="3983120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dirty="0">
                <a:latin typeface="Arial" panose="020B0604020202020204" pitchFamily="34" charset="0"/>
                <a:cs typeface="Arial" panose="020B0604020202020204" pitchFamily="34" charset="0"/>
              </a:rPr>
              <a:t>https://damien-ernst.be/2023/05/24/politisation-de-boucle-hainaut-compromet-lavenir-de-province-pays-climat/</a:t>
            </a:r>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29</a:t>
            </a:fld>
            <a:endParaRPr lang="fr-BE" dirty="0"/>
          </a:p>
        </p:txBody>
      </p:sp>
    </p:spTree>
    <p:extLst>
      <p:ext uri="{BB962C8B-B14F-4D97-AF65-F5344CB8AC3E}">
        <p14:creationId xmlns:p14="http://schemas.microsoft.com/office/powerpoint/2010/main" val="17977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34</a:t>
            </a:fld>
            <a:endParaRPr lang="fr-BE" dirty="0"/>
          </a:p>
        </p:txBody>
      </p:sp>
    </p:spTree>
    <p:extLst>
      <p:ext uri="{BB962C8B-B14F-4D97-AF65-F5344CB8AC3E}">
        <p14:creationId xmlns:p14="http://schemas.microsoft.com/office/powerpoint/2010/main" val="1763055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36</a:t>
            </a:fld>
            <a:endParaRPr lang="fr-BE" dirty="0"/>
          </a:p>
        </p:txBody>
      </p:sp>
    </p:spTree>
    <p:extLst>
      <p:ext uri="{BB962C8B-B14F-4D97-AF65-F5344CB8AC3E}">
        <p14:creationId xmlns:p14="http://schemas.microsoft.com/office/powerpoint/2010/main" val="307649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7</a:t>
            </a:fld>
            <a:endParaRPr lang="fr-BE" dirty="0"/>
          </a:p>
        </p:txBody>
      </p:sp>
    </p:spTree>
    <p:extLst>
      <p:ext uri="{BB962C8B-B14F-4D97-AF65-F5344CB8AC3E}">
        <p14:creationId xmlns:p14="http://schemas.microsoft.com/office/powerpoint/2010/main" val="206951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10</a:t>
            </a:fld>
            <a:endParaRPr lang="fr-BE" dirty="0"/>
          </a:p>
        </p:txBody>
      </p:sp>
    </p:spTree>
    <p:extLst>
      <p:ext uri="{BB962C8B-B14F-4D97-AF65-F5344CB8AC3E}">
        <p14:creationId xmlns:p14="http://schemas.microsoft.com/office/powerpoint/2010/main" val="7938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13</a:t>
            </a:fld>
            <a:endParaRPr lang="fr-BE" dirty="0"/>
          </a:p>
        </p:txBody>
      </p:sp>
    </p:spTree>
    <p:extLst>
      <p:ext uri="{BB962C8B-B14F-4D97-AF65-F5344CB8AC3E}">
        <p14:creationId xmlns:p14="http://schemas.microsoft.com/office/powerpoint/2010/main" val="414826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18</a:t>
            </a:fld>
            <a:endParaRPr lang="fr-BE" dirty="0"/>
          </a:p>
        </p:txBody>
      </p:sp>
    </p:spTree>
    <p:extLst>
      <p:ext uri="{BB962C8B-B14F-4D97-AF65-F5344CB8AC3E}">
        <p14:creationId xmlns:p14="http://schemas.microsoft.com/office/powerpoint/2010/main" val="7215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3200" dirty="0"/>
              <a:t>FOCUS SITE ANVERS ou tu prends une place sur le port pour mettre un SMR.</a:t>
            </a:r>
          </a:p>
          <a:p>
            <a:r>
              <a:rPr lang="en-US" sz="3200" dirty="0"/>
              <a:t>Tu ajoutes que le port a des besoins d h2 et de chaleur</a:t>
            </a:r>
            <a:endParaRPr lang="en-BE" sz="3200" dirty="0"/>
          </a:p>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23</a:t>
            </a:fld>
            <a:endParaRPr lang="fr-BE" dirty="0"/>
          </a:p>
        </p:txBody>
      </p:sp>
    </p:spTree>
    <p:extLst>
      <p:ext uri="{BB962C8B-B14F-4D97-AF65-F5344CB8AC3E}">
        <p14:creationId xmlns:p14="http://schemas.microsoft.com/office/powerpoint/2010/main" val="257425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25</a:t>
            </a:fld>
            <a:endParaRPr lang="fr-BE" dirty="0"/>
          </a:p>
        </p:txBody>
      </p:sp>
    </p:spTree>
    <p:extLst>
      <p:ext uri="{BB962C8B-B14F-4D97-AF65-F5344CB8AC3E}">
        <p14:creationId xmlns:p14="http://schemas.microsoft.com/office/powerpoint/2010/main" val="203234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(Promotion des tarifs dynamiques pour charger les EVs lorsque l'électricité est moins chère, ça réduit la pression sur le réseau pendant les heures de pointe.)</a:t>
            </a:r>
          </a:p>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26</a:t>
            </a:fld>
            <a:endParaRPr lang="fr-BE" dirty="0"/>
          </a:p>
        </p:txBody>
      </p:sp>
    </p:spTree>
    <p:extLst>
      <p:ext uri="{BB962C8B-B14F-4D97-AF65-F5344CB8AC3E}">
        <p14:creationId xmlns:p14="http://schemas.microsoft.com/office/powerpoint/2010/main" val="287823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D0D0D"/>
                </a:solidFill>
                <a:effectLst/>
                <a:highlight>
                  <a:srgbClr val="FFFFFF"/>
                </a:highlight>
                <a:latin typeface="Söhne"/>
              </a:rPr>
              <a:t>Les prix variables sont mis à jour mensuellement en fonction de la moyenne pondérée des prix du marché spot.</a:t>
            </a:r>
          </a:p>
          <a:p>
            <a:endParaRPr lang="fr-BE" dirty="0"/>
          </a:p>
          <a:p>
            <a:endParaRPr lang="fr-BE" dirty="0"/>
          </a:p>
        </p:txBody>
      </p:sp>
      <p:sp>
        <p:nvSpPr>
          <p:cNvPr id="4" name="Espace réservé du numéro de diapositive 3"/>
          <p:cNvSpPr>
            <a:spLocks noGrp="1"/>
          </p:cNvSpPr>
          <p:nvPr>
            <p:ph type="sldNum" sz="quarter" idx="5"/>
          </p:nvPr>
        </p:nvSpPr>
        <p:spPr/>
        <p:txBody>
          <a:bodyPr/>
          <a:lstStyle/>
          <a:p>
            <a:fld id="{05FFA2D8-0833-491A-900F-38BAB60F8C62}" type="slidenum">
              <a:rPr lang="fr-BE" smtClean="0"/>
              <a:t>27</a:t>
            </a:fld>
            <a:endParaRPr lang="fr-BE" dirty="0"/>
          </a:p>
        </p:txBody>
      </p:sp>
    </p:spTree>
    <p:extLst>
      <p:ext uri="{BB962C8B-B14F-4D97-AF65-F5344CB8AC3E}">
        <p14:creationId xmlns:p14="http://schemas.microsoft.com/office/powerpoint/2010/main" val="642987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0350E8D-5D26-496F-BFCF-36F1096B6BE1}" type="datetime1">
              <a:rPr lang="fr-FR" smtClean="0"/>
              <a:t>22/05/2024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908FD1-164F-BE43-AC52-2EE186B47BF4}" type="slidenum">
              <a:rPr lang="fr-FR" smtClean="0"/>
              <a:t>‹N°›</a:t>
            </a:fld>
            <a:endParaRPr lang="fr-FR" dirty="0"/>
          </a:p>
        </p:txBody>
      </p:sp>
      <p:pic>
        <p:nvPicPr>
          <p:cNvPr id="7" name="Image 6">
            <a:extLst>
              <a:ext uri="{FF2B5EF4-FFF2-40B4-BE49-F238E27FC236}">
                <a16:creationId xmlns:a16="http://schemas.microsoft.com/office/drawing/2014/main" id="{1D7C8AC8-F44D-80F7-AD58-3C1ABDDED087}"/>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61860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7002 -0.19125" pathEditMode="relative" ptsTypes="AA">
                                      <p:cBhvr>
                                        <p:cTn id="6" dur="30000" fill="hold"/>
                                        <p:tgtEl>
                                          <p:spTgt spid="7"/>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7"/>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7002 -0.19125 L 0 0" pathEditMode="relative" ptsTypes="AA">
                                      <p:cBhvr>
                                        <p:cTn id="11" dur="30000" fill="hold"/>
                                        <p:tgtEl>
                                          <p:spTgt spid="7"/>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7"/>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74AA7BF-069F-47E2-A69E-EBAE126480EA}" type="datetime1">
              <a:rPr lang="fr-FR" smtClean="0"/>
              <a:t>22/05/2024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169335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3B99EA0-728A-4DB4-810E-4F9D1152ACCC}" type="datetime1">
              <a:rPr lang="fr-FR" smtClean="0"/>
              <a:t>22/05/2024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182639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0E29606-6BE4-43EE-B57D-4740C26B62A3}" type="datetime1">
              <a:rPr lang="fr-FR" smtClean="0"/>
              <a:t>22/05/2024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1868133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F2354E1-6932-4488-8733-CA75C92A01AB}" type="datetime1">
              <a:rPr lang="fr-FR" smtClean="0"/>
              <a:t>22/05/2024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2922060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5CEEE20-3495-4006-A091-EC22EF7EFF8C}" type="datetime1">
              <a:rPr lang="fr-FR" smtClean="0"/>
              <a:t>22/05/2024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82916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19F81D-04C2-42EC-B015-CFB190CC8646}" type="datetime1">
              <a:rPr lang="fr-FR" smtClean="0"/>
              <a:t>22/05/2024</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215401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132C26C-A4E4-4522-ADC5-FDC59C4B2C5C}" type="datetime1">
              <a:rPr lang="fr-FR" smtClean="0"/>
              <a:t>22/05/2024</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220929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73A9A-90F3-4610-B4EA-4C60DB4401AD}" type="datetime1">
              <a:rPr lang="fr-FR" smtClean="0"/>
              <a:t>22/05/2024</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2393676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BB9E83C-CBD0-42E1-98D3-7354448FDD71}" type="datetime1">
              <a:rPr lang="fr-FR" smtClean="0"/>
              <a:t>22/05/2024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246849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20351B-9F20-4191-A2AF-D87BE1C487F8}" type="datetime1">
              <a:rPr lang="fr-FR" smtClean="0"/>
              <a:t>22/05/2024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F908FD1-164F-BE43-AC52-2EE186B47BF4}" type="slidenum">
              <a:rPr lang="fr-FR" smtClean="0"/>
              <a:t>‹N°›</a:t>
            </a:fld>
            <a:endParaRPr lang="fr-FR" dirty="0"/>
          </a:p>
        </p:txBody>
      </p:sp>
    </p:spTree>
    <p:extLst>
      <p:ext uri="{BB962C8B-B14F-4D97-AF65-F5344CB8AC3E}">
        <p14:creationId xmlns:p14="http://schemas.microsoft.com/office/powerpoint/2010/main" val="209981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2A81518-8DFA-4A3B-8DDC-DBB76F4D1597}" type="datetime1">
              <a:rPr lang="fr-FR" smtClean="0"/>
              <a:t>22/05/2024</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908FD1-164F-BE43-AC52-2EE186B47BF4}" type="slidenum">
              <a:rPr lang="fr-FR" smtClean="0"/>
              <a:t>‹N°›</a:t>
            </a:fld>
            <a:endParaRPr lang="fr-FR" dirty="0"/>
          </a:p>
        </p:txBody>
      </p:sp>
    </p:spTree>
    <p:extLst>
      <p:ext uri="{BB962C8B-B14F-4D97-AF65-F5344CB8AC3E}">
        <p14:creationId xmlns:p14="http://schemas.microsoft.com/office/powerpoint/2010/main" val="2093308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B27F53FE-C7B3-D750-8366-F5850B30892A}"/>
              </a:ext>
            </a:extLst>
          </p:cNvPr>
          <p:cNvSpPr>
            <a:spLocks noGrp="1"/>
          </p:cNvSpPr>
          <p:nvPr>
            <p:ph type="subTitle" idx="1"/>
          </p:nvPr>
        </p:nvSpPr>
        <p:spPr>
          <a:xfrm>
            <a:off x="1143000" y="2871921"/>
            <a:ext cx="6858000" cy="413379"/>
          </a:xfrm>
        </p:spPr>
        <p:txBody>
          <a:bodyPr/>
          <a:lstStyle/>
          <a:p>
            <a:r>
              <a:rPr lang="fr-FR" dirty="0">
                <a:latin typeface="Arial" panose="020B0604020202020204" pitchFamily="34" charset="0"/>
                <a:cs typeface="Arial" panose="020B0604020202020204" pitchFamily="34" charset="0"/>
              </a:rPr>
              <a:t>Prof. Damien ERNST – ULiège</a:t>
            </a:r>
          </a:p>
        </p:txBody>
      </p:sp>
      <p:sp>
        <p:nvSpPr>
          <p:cNvPr id="4" name="TextBox 5">
            <a:extLst>
              <a:ext uri="{FF2B5EF4-FFF2-40B4-BE49-F238E27FC236}">
                <a16:creationId xmlns:a16="http://schemas.microsoft.com/office/drawing/2014/main" id="{3FBA5B39-66AB-3E69-5B06-1A4252E5554C}"/>
              </a:ext>
            </a:extLst>
          </p:cNvPr>
          <p:cNvSpPr txBox="1"/>
          <p:nvPr/>
        </p:nvSpPr>
        <p:spPr>
          <a:xfrm>
            <a:off x="512538" y="1522933"/>
            <a:ext cx="8118924" cy="1176797"/>
          </a:xfrm>
          <a:prstGeom prst="rect">
            <a:avLst/>
          </a:prstGeom>
          <a:noFill/>
        </p:spPr>
        <p:txBody>
          <a:bodyPr wrap="square">
            <a:spAutoFit/>
          </a:bodyPr>
          <a:lstStyle/>
          <a:p>
            <a:pPr algn="ctr">
              <a:lnSpc>
                <a:spcPct val="115000"/>
              </a:lnSpc>
              <a:spcAft>
                <a:spcPts val="512"/>
              </a:spcAft>
            </a:pPr>
            <a:r>
              <a:rPr lang="fr-BE" sz="3200" kern="100" dirty="0">
                <a:latin typeface="Arial" panose="020B0604020202020204" pitchFamily="34" charset="0"/>
                <a:ea typeface="Aptos" panose="020B0004020202020204" pitchFamily="34" charset="0"/>
                <a:cs typeface="Arial" panose="020B0604020202020204" pitchFamily="34" charset="0"/>
              </a:rPr>
              <a:t>Mix Électrique Renouvelable + Nucléaire : </a:t>
            </a:r>
            <a:r>
              <a:rPr lang="fr-BE" sz="3200" b="1" kern="100" dirty="0">
                <a:latin typeface="Arial" panose="020B0604020202020204" pitchFamily="34" charset="0"/>
                <a:ea typeface="Aptos" panose="020B0004020202020204" pitchFamily="34" charset="0"/>
                <a:cs typeface="Arial" panose="020B0604020202020204" pitchFamily="34" charset="0"/>
              </a:rPr>
              <a:t>10 Actions pour la Réussite</a:t>
            </a:r>
          </a:p>
        </p:txBody>
      </p:sp>
      <p:pic>
        <p:nvPicPr>
          <p:cNvPr id="1026" name="Picture 2" descr="S'inscrire à l'ULiège">
            <a:extLst>
              <a:ext uri="{FF2B5EF4-FFF2-40B4-BE49-F238E27FC236}">
                <a16:creationId xmlns:a16="http://schemas.microsoft.com/office/drawing/2014/main" id="{AA5F3E30-A8D5-1305-A9F1-403DCBAD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72" t="10318" r="7560" b="10336"/>
          <a:stretch/>
        </p:blipFill>
        <p:spPr bwMode="auto">
          <a:xfrm>
            <a:off x="3905908" y="3374125"/>
            <a:ext cx="1332183" cy="599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96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1E1D095-3AEB-9EE0-04D7-DCF84A732972}"/>
              </a:ext>
            </a:extLst>
          </p:cNvPr>
          <p:cNvSpPr txBox="1"/>
          <p:nvPr/>
        </p:nvSpPr>
        <p:spPr>
          <a:xfrm>
            <a:off x="657489" y="883853"/>
            <a:ext cx="7635169" cy="4089133"/>
          </a:xfrm>
          <a:prstGeom prst="rect">
            <a:avLst/>
          </a:prstGeom>
          <a:noFill/>
        </p:spPr>
        <p:txBody>
          <a:bodyPr wrap="square">
            <a:spAutoFit/>
          </a:bodyPr>
          <a:lstStyle/>
          <a:p>
            <a:pPr>
              <a:lnSpc>
                <a:spcPct val="150000"/>
              </a:lnSpc>
              <a:spcAft>
                <a:spcPts val="512"/>
              </a:spcAft>
            </a:pPr>
            <a:r>
              <a:rPr lang="fr-BE" sz="1500" kern="150" dirty="0">
                <a:latin typeface="Arial" panose="020B0604020202020204" pitchFamily="34" charset="0"/>
                <a:ea typeface="Aptos" panose="020B0004020202020204" pitchFamily="34" charset="0"/>
                <a:cs typeface="Arial" panose="020B0604020202020204" pitchFamily="34" charset="0"/>
              </a:rPr>
              <a:t>Suppression de la loi de sortie nucléaire de 2003</a:t>
            </a:r>
          </a:p>
          <a:p>
            <a:pPr>
              <a:lnSpc>
                <a:spcPct val="150000"/>
              </a:lnSpc>
              <a:spcAft>
                <a:spcPts val="512"/>
              </a:spcAft>
            </a:pPr>
            <a:r>
              <a:rPr lang="fr-BE" sz="1500" kern="150" dirty="0">
                <a:latin typeface="Arial" panose="020B0604020202020204" pitchFamily="34" charset="0"/>
                <a:ea typeface="Aptos" panose="020B0004020202020204" pitchFamily="34" charset="0"/>
                <a:cs typeface="Arial" panose="020B0604020202020204" pitchFamily="34" charset="0"/>
              </a:rPr>
              <a:t>Prolongation de l’activité des réacteurs nucléaires existants</a:t>
            </a:r>
          </a:p>
          <a:p>
            <a:pPr>
              <a:lnSpc>
                <a:spcPct val="150000"/>
              </a:lnSpc>
              <a:spcAft>
                <a:spcPts val="512"/>
              </a:spcAft>
            </a:pPr>
            <a:r>
              <a:rPr lang="fr-BE" sz="1500" dirty="0">
                <a:latin typeface="Arial" panose="020B0604020202020204" pitchFamily="34" charset="0"/>
                <a:cs typeface="Arial" panose="020B0604020202020204" pitchFamily="34" charset="0"/>
              </a:rPr>
              <a:t>Plan pour la construction de nouveaux réacteurs nucléaires de grande taille</a:t>
            </a:r>
          </a:p>
          <a:p>
            <a:pPr>
              <a:lnSpc>
                <a:spcPct val="150000"/>
              </a:lnSpc>
              <a:spcAft>
                <a:spcPts val="512"/>
              </a:spcAft>
            </a:pPr>
            <a:r>
              <a:rPr lang="fr-BE" sz="1500" dirty="0">
                <a:latin typeface="Arial" panose="020B0604020202020204" pitchFamily="34" charset="0"/>
                <a:cs typeface="Arial" panose="020B0604020202020204" pitchFamily="34" charset="0"/>
              </a:rPr>
              <a:t>Construction de petits réacteurs modulaires SMR 4</a:t>
            </a:r>
            <a:r>
              <a:rPr lang="fr-BE" sz="1500" baseline="30000" dirty="0">
                <a:latin typeface="Arial" panose="020B0604020202020204" pitchFamily="34" charset="0"/>
                <a:cs typeface="Arial" panose="020B0604020202020204" pitchFamily="34" charset="0"/>
              </a:rPr>
              <a:t>e</a:t>
            </a:r>
            <a:r>
              <a:rPr lang="fr-BE" sz="1500" dirty="0">
                <a:latin typeface="Arial" panose="020B0604020202020204" pitchFamily="34" charset="0"/>
                <a:cs typeface="Arial" panose="020B0604020202020204" pitchFamily="34" charset="0"/>
              </a:rPr>
              <a:t> génération</a:t>
            </a:r>
          </a:p>
          <a:p>
            <a:pPr>
              <a:lnSpc>
                <a:spcPct val="150000"/>
              </a:lnSpc>
              <a:spcAft>
                <a:spcPts val="512"/>
              </a:spcAft>
            </a:pPr>
            <a:r>
              <a:rPr lang="fr-BE" sz="1500" kern="150" dirty="0">
                <a:effectLst/>
                <a:latin typeface="Arial" panose="020B0604020202020204" pitchFamily="34" charset="0"/>
                <a:ea typeface="Aptos" panose="020B0004020202020204" pitchFamily="34" charset="0"/>
                <a:cs typeface="Arial" panose="020B0604020202020204" pitchFamily="34" charset="0"/>
              </a:rPr>
              <a:t>Développement des plateformes de flexibilité locale</a:t>
            </a:r>
          </a:p>
          <a:p>
            <a:pPr>
              <a:lnSpc>
                <a:spcPct val="150000"/>
              </a:lnSpc>
              <a:spcAft>
                <a:spcPts val="512"/>
              </a:spcAft>
            </a:pPr>
            <a:r>
              <a:rPr lang="fr-FR" sz="1500" kern="150" dirty="0">
                <a:solidFill>
                  <a:srgbClr val="000000"/>
                </a:solidFill>
                <a:effectLst/>
                <a:latin typeface="Arial" panose="020B0604020202020204" pitchFamily="34" charset="0"/>
                <a:ea typeface="Aptos" panose="020B0004020202020204" pitchFamily="34" charset="0"/>
                <a:cs typeface="Arial" panose="020B0604020202020204" pitchFamily="34" charset="0"/>
              </a:rPr>
              <a:t>Accélération du déploiement des compteurs communicants</a:t>
            </a:r>
          </a:p>
          <a:p>
            <a:pPr>
              <a:lnSpc>
                <a:spcPct val="150000"/>
              </a:lnSpc>
              <a:spcAft>
                <a:spcPts val="512"/>
              </a:spcAft>
            </a:pPr>
            <a:r>
              <a:rPr lang="fr-BE" sz="1500" kern="150" dirty="0">
                <a:effectLst/>
                <a:latin typeface="Arial" panose="020B0604020202020204" pitchFamily="34" charset="0"/>
                <a:ea typeface="Aptos" panose="020B0004020202020204" pitchFamily="34" charset="0"/>
                <a:cs typeface="Arial" panose="020B0604020202020204" pitchFamily="34" charset="0"/>
              </a:rPr>
              <a:t>Exploitatio</a:t>
            </a:r>
            <a:r>
              <a:rPr lang="fr-BE" sz="1500" kern="150" dirty="0">
                <a:latin typeface="Arial" panose="020B0604020202020204" pitchFamily="34" charset="0"/>
                <a:ea typeface="Aptos" panose="020B0004020202020204" pitchFamily="34" charset="0"/>
                <a:cs typeface="Arial" panose="020B0604020202020204" pitchFamily="34" charset="0"/>
              </a:rPr>
              <a:t>n de la flexibilité domestique au moyen de contrats d’électricité innovants</a:t>
            </a:r>
          </a:p>
          <a:p>
            <a:pPr>
              <a:lnSpc>
                <a:spcPct val="150000"/>
              </a:lnSpc>
              <a:spcAft>
                <a:spcPts val="512"/>
              </a:spcAft>
            </a:pPr>
            <a:r>
              <a:rPr lang="fr-BE" sz="1500" kern="150" dirty="0">
                <a:solidFill>
                  <a:srgbClr val="000000"/>
                </a:solidFill>
                <a:effectLst/>
                <a:latin typeface="Arial" panose="020B0604020202020204" pitchFamily="34" charset="0"/>
                <a:ea typeface="Aptos" panose="020B0004020202020204" pitchFamily="34" charset="0"/>
                <a:cs typeface="Arial" panose="020B0604020202020204" pitchFamily="34" charset="0"/>
              </a:rPr>
              <a:t>Réalisation du projet de la Boucle-du-Hainaut</a:t>
            </a:r>
          </a:p>
          <a:p>
            <a:pPr>
              <a:lnSpc>
                <a:spcPct val="150000"/>
              </a:lnSpc>
              <a:spcAft>
                <a:spcPts val="512"/>
              </a:spcAft>
            </a:pPr>
            <a:r>
              <a:rPr lang="fr-BE" sz="1500" kern="150" dirty="0">
                <a:effectLst/>
                <a:latin typeface="Arial" panose="020B0604020202020204" pitchFamily="34" charset="0"/>
                <a:ea typeface="Aptos" panose="020B0004020202020204" pitchFamily="34" charset="0"/>
                <a:cs typeface="Arial" panose="020B0604020202020204" pitchFamily="34" charset="0"/>
              </a:rPr>
              <a:t>Développement des Centres d’</a:t>
            </a:r>
            <a:r>
              <a:rPr lang="fr-FR" sz="1500" i="0" dirty="0">
                <a:solidFill>
                  <a:srgbClr val="000000"/>
                </a:solidFill>
                <a:effectLst/>
                <a:highlight>
                  <a:srgbClr val="FFFFFF"/>
                </a:highlight>
                <a:latin typeface="Arial" panose="020B0604020202020204" pitchFamily="34" charset="0"/>
                <a:cs typeface="Arial" panose="020B0604020202020204" pitchFamily="34" charset="0"/>
              </a:rPr>
              <a:t>É</a:t>
            </a:r>
            <a:r>
              <a:rPr lang="fr-BE" sz="1500" kern="150" dirty="0">
                <a:effectLst/>
                <a:latin typeface="Arial" panose="020B0604020202020204" pitchFamily="34" charset="0"/>
                <a:ea typeface="Aptos" panose="020B0004020202020204" pitchFamily="34" charset="0"/>
                <a:cs typeface="Arial" panose="020B0604020202020204" pitchFamily="34" charset="0"/>
              </a:rPr>
              <a:t>nergie </a:t>
            </a:r>
            <a:r>
              <a:rPr lang="fr-BE" sz="1500" kern="150" dirty="0">
                <a:latin typeface="Arial" panose="020B0604020202020204" pitchFamily="34" charset="0"/>
                <a:ea typeface="Aptos" panose="020B0004020202020204" pitchFamily="34" charset="0"/>
                <a:cs typeface="Arial" panose="020B0604020202020204" pitchFamily="34" charset="0"/>
              </a:rPr>
              <a:t>R</a:t>
            </a:r>
            <a:r>
              <a:rPr lang="fr-BE" sz="1500" kern="150" dirty="0">
                <a:effectLst/>
                <a:latin typeface="Arial" panose="020B0604020202020204" pitchFamily="34" charset="0"/>
                <a:ea typeface="Aptos" panose="020B0004020202020204" pitchFamily="34" charset="0"/>
                <a:cs typeface="Arial" panose="020B0604020202020204" pitchFamily="34" charset="0"/>
              </a:rPr>
              <a:t>enouvelable </a:t>
            </a:r>
            <a:r>
              <a:rPr lang="fr-BE" sz="1500" kern="150" dirty="0">
                <a:latin typeface="Arial" panose="020B0604020202020204" pitchFamily="34" charset="0"/>
                <a:ea typeface="Aptos" panose="020B0004020202020204" pitchFamily="34" charset="0"/>
                <a:cs typeface="Arial" panose="020B0604020202020204" pitchFamily="34" charset="0"/>
              </a:rPr>
              <a:t>D</a:t>
            </a:r>
            <a:r>
              <a:rPr lang="fr-BE" sz="1500" kern="150" dirty="0">
                <a:effectLst/>
                <a:latin typeface="Arial" panose="020B0604020202020204" pitchFamily="34" charset="0"/>
                <a:ea typeface="Aptos" panose="020B0004020202020204" pitchFamily="34" charset="0"/>
                <a:cs typeface="Arial" panose="020B0604020202020204" pitchFamily="34" charset="0"/>
              </a:rPr>
              <a:t>istants (CERD)</a:t>
            </a:r>
          </a:p>
          <a:p>
            <a:pPr>
              <a:lnSpc>
                <a:spcPct val="150000"/>
              </a:lnSpc>
              <a:spcAft>
                <a:spcPts val="512"/>
              </a:spcAft>
            </a:pPr>
            <a:r>
              <a:rPr lang="fr-BE" sz="1500" kern="150" dirty="0">
                <a:effectLst/>
                <a:latin typeface="Arial" panose="020B0604020202020204" pitchFamily="34" charset="0"/>
                <a:ea typeface="Aptos" panose="020B0004020202020204" pitchFamily="34" charset="0"/>
                <a:cs typeface="Arial" panose="020B0604020202020204" pitchFamily="34" charset="0"/>
              </a:rPr>
              <a:t>Investissement dans les technologies </a:t>
            </a:r>
            <a:r>
              <a:rPr lang="fr-BE" sz="1500" kern="150" dirty="0">
                <a:latin typeface="Arial" panose="020B0604020202020204" pitchFamily="34" charset="0"/>
                <a:ea typeface="Aptos" panose="020B0004020202020204" pitchFamily="34" charset="0"/>
                <a:cs typeface="Arial" panose="020B0604020202020204" pitchFamily="34" charset="0"/>
              </a:rPr>
              <a:t>du futur : </a:t>
            </a:r>
            <a:r>
              <a:rPr lang="fr-FR" sz="1500" kern="150" dirty="0">
                <a:solidFill>
                  <a:srgbClr val="000000"/>
                </a:solidFill>
                <a:highlight>
                  <a:srgbClr val="FFFFFF"/>
                </a:highlight>
                <a:latin typeface="Arial" panose="020B0604020202020204" pitchFamily="34" charset="0"/>
                <a:ea typeface="Aptos" panose="020B0004020202020204" pitchFamily="34" charset="0"/>
                <a:cs typeface="Arial" panose="020B0604020202020204" pitchFamily="34" charset="0"/>
              </a:rPr>
              <a:t>é</a:t>
            </a:r>
            <a:r>
              <a:rPr lang="fr-BE" sz="1500" kern="150" dirty="0">
                <a:effectLst/>
                <a:latin typeface="Arial" panose="020B0604020202020204" pitchFamily="34" charset="0"/>
                <a:ea typeface="Aptos" panose="020B0004020202020204" pitchFamily="34" charset="0"/>
                <a:cs typeface="Arial" panose="020B0604020202020204" pitchFamily="34" charset="0"/>
              </a:rPr>
              <a:t>oliennes mobiles flottantes </a:t>
            </a:r>
            <a:endParaRPr lang="fr-BE" sz="1500" dirty="0">
              <a:latin typeface="Arial" panose="020B0604020202020204" pitchFamily="34" charset="0"/>
              <a:cs typeface="Arial" panose="020B0604020202020204" pitchFamily="34" charset="0"/>
            </a:endParaRPr>
          </a:p>
        </p:txBody>
      </p:sp>
      <p:sp>
        <p:nvSpPr>
          <p:cNvPr id="8" name="Ellipse 7">
            <a:extLst>
              <a:ext uri="{FF2B5EF4-FFF2-40B4-BE49-F238E27FC236}">
                <a16:creationId xmlns:a16="http://schemas.microsoft.com/office/drawing/2014/main" id="{5E6ABA72-CB5E-63E2-82EE-3FEAC006EDD2}"/>
              </a:ext>
            </a:extLst>
          </p:cNvPr>
          <p:cNvSpPr/>
          <p:nvPr/>
        </p:nvSpPr>
        <p:spPr>
          <a:xfrm>
            <a:off x="285094" y="963903"/>
            <a:ext cx="291115" cy="297946"/>
          </a:xfrm>
          <a:prstGeom prst="ellipse">
            <a:avLst/>
          </a:prstGeom>
          <a:solidFill>
            <a:schemeClr val="bg1"/>
          </a:solidFill>
          <a:ln w="381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Ellipse 8">
            <a:extLst>
              <a:ext uri="{FF2B5EF4-FFF2-40B4-BE49-F238E27FC236}">
                <a16:creationId xmlns:a16="http://schemas.microsoft.com/office/drawing/2014/main" id="{6E545321-6776-C95B-DED0-7DD614C15CBB}"/>
              </a:ext>
            </a:extLst>
          </p:cNvPr>
          <p:cNvSpPr/>
          <p:nvPr/>
        </p:nvSpPr>
        <p:spPr>
          <a:xfrm>
            <a:off x="280064" y="1368910"/>
            <a:ext cx="291115" cy="297946"/>
          </a:xfrm>
          <a:prstGeom prst="ellipse">
            <a:avLst/>
          </a:prstGeom>
          <a:solidFill>
            <a:schemeClr val="bg1"/>
          </a:solidFill>
          <a:ln w="381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Ellipse 9">
            <a:extLst>
              <a:ext uri="{FF2B5EF4-FFF2-40B4-BE49-F238E27FC236}">
                <a16:creationId xmlns:a16="http://schemas.microsoft.com/office/drawing/2014/main" id="{635F3A9B-498E-350B-63AE-F1DF0F21AAEA}"/>
              </a:ext>
            </a:extLst>
          </p:cNvPr>
          <p:cNvSpPr/>
          <p:nvPr/>
        </p:nvSpPr>
        <p:spPr>
          <a:xfrm>
            <a:off x="280063" y="1773917"/>
            <a:ext cx="291115" cy="297946"/>
          </a:xfrm>
          <a:prstGeom prst="ellipse">
            <a:avLst/>
          </a:prstGeom>
          <a:solidFill>
            <a:schemeClr val="bg1"/>
          </a:solidFill>
          <a:ln w="381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Ellipse 10">
            <a:extLst>
              <a:ext uri="{FF2B5EF4-FFF2-40B4-BE49-F238E27FC236}">
                <a16:creationId xmlns:a16="http://schemas.microsoft.com/office/drawing/2014/main" id="{B0C8F19F-776C-E100-46C1-B7406FD417F2}"/>
              </a:ext>
            </a:extLst>
          </p:cNvPr>
          <p:cNvSpPr/>
          <p:nvPr/>
        </p:nvSpPr>
        <p:spPr>
          <a:xfrm>
            <a:off x="280062" y="2178924"/>
            <a:ext cx="291115" cy="297946"/>
          </a:xfrm>
          <a:prstGeom prst="ellipse">
            <a:avLst/>
          </a:prstGeom>
          <a:solidFill>
            <a:schemeClr val="bg1"/>
          </a:solidFill>
          <a:ln w="381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Ellipse 11">
            <a:extLst>
              <a:ext uri="{FF2B5EF4-FFF2-40B4-BE49-F238E27FC236}">
                <a16:creationId xmlns:a16="http://schemas.microsoft.com/office/drawing/2014/main" id="{5A11B535-0953-1333-7A58-7EA1059A0991}"/>
              </a:ext>
            </a:extLst>
          </p:cNvPr>
          <p:cNvSpPr/>
          <p:nvPr/>
        </p:nvSpPr>
        <p:spPr>
          <a:xfrm>
            <a:off x="280061" y="2583931"/>
            <a:ext cx="291115" cy="297946"/>
          </a:xfrm>
          <a:prstGeom prst="ellipse">
            <a:avLst/>
          </a:prstGeom>
          <a:solidFill>
            <a:schemeClr val="bg1"/>
          </a:solidFill>
          <a:ln w="381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Ellipse 12">
            <a:extLst>
              <a:ext uri="{FF2B5EF4-FFF2-40B4-BE49-F238E27FC236}">
                <a16:creationId xmlns:a16="http://schemas.microsoft.com/office/drawing/2014/main" id="{E1075489-0FE8-AB71-9496-16482592AF0C}"/>
              </a:ext>
            </a:extLst>
          </p:cNvPr>
          <p:cNvSpPr/>
          <p:nvPr/>
        </p:nvSpPr>
        <p:spPr>
          <a:xfrm>
            <a:off x="280061" y="2988938"/>
            <a:ext cx="291115" cy="297946"/>
          </a:xfrm>
          <a:prstGeom prst="ellipse">
            <a:avLst/>
          </a:prstGeom>
          <a:solidFill>
            <a:schemeClr val="bg1"/>
          </a:solidFill>
          <a:ln w="381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Ellipse 13">
            <a:extLst>
              <a:ext uri="{FF2B5EF4-FFF2-40B4-BE49-F238E27FC236}">
                <a16:creationId xmlns:a16="http://schemas.microsoft.com/office/drawing/2014/main" id="{3F8C84D9-2C41-1702-00B3-32133237DE27}"/>
              </a:ext>
            </a:extLst>
          </p:cNvPr>
          <p:cNvSpPr/>
          <p:nvPr/>
        </p:nvSpPr>
        <p:spPr>
          <a:xfrm>
            <a:off x="275031" y="3393945"/>
            <a:ext cx="291115" cy="297946"/>
          </a:xfrm>
          <a:prstGeom prst="ellipse">
            <a:avLst/>
          </a:prstGeom>
          <a:solidFill>
            <a:schemeClr val="bg1"/>
          </a:solidFill>
          <a:ln w="381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5" name="Ellipse 14">
            <a:extLst>
              <a:ext uri="{FF2B5EF4-FFF2-40B4-BE49-F238E27FC236}">
                <a16:creationId xmlns:a16="http://schemas.microsoft.com/office/drawing/2014/main" id="{3075E859-CD7C-F0B2-77A8-591656B047DC}"/>
              </a:ext>
            </a:extLst>
          </p:cNvPr>
          <p:cNvSpPr/>
          <p:nvPr/>
        </p:nvSpPr>
        <p:spPr>
          <a:xfrm>
            <a:off x="275030" y="3798952"/>
            <a:ext cx="291115" cy="297946"/>
          </a:xfrm>
          <a:prstGeom prst="ellipse">
            <a:avLst/>
          </a:prstGeom>
          <a:solidFill>
            <a:schemeClr val="bg1"/>
          </a:solidFill>
          <a:ln w="381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Ellipse 15">
            <a:extLst>
              <a:ext uri="{FF2B5EF4-FFF2-40B4-BE49-F238E27FC236}">
                <a16:creationId xmlns:a16="http://schemas.microsoft.com/office/drawing/2014/main" id="{17A148AB-ABD0-CD75-745B-ACE6363095E8}"/>
              </a:ext>
            </a:extLst>
          </p:cNvPr>
          <p:cNvSpPr/>
          <p:nvPr/>
        </p:nvSpPr>
        <p:spPr>
          <a:xfrm>
            <a:off x="275029" y="4203959"/>
            <a:ext cx="291115" cy="297946"/>
          </a:xfrm>
          <a:prstGeom prst="ellipse">
            <a:avLst/>
          </a:prstGeom>
          <a:solidFill>
            <a:schemeClr val="bg1"/>
          </a:solidFill>
          <a:ln w="381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7" name="Ellipse 16">
            <a:extLst>
              <a:ext uri="{FF2B5EF4-FFF2-40B4-BE49-F238E27FC236}">
                <a16:creationId xmlns:a16="http://schemas.microsoft.com/office/drawing/2014/main" id="{B0FDD0ED-E7C3-533C-5E72-FDEB51C0817F}"/>
              </a:ext>
            </a:extLst>
          </p:cNvPr>
          <p:cNvSpPr/>
          <p:nvPr/>
        </p:nvSpPr>
        <p:spPr>
          <a:xfrm>
            <a:off x="275028" y="4608966"/>
            <a:ext cx="291115" cy="297946"/>
          </a:xfrm>
          <a:prstGeom prst="ellipse">
            <a:avLst/>
          </a:prstGeom>
          <a:solidFill>
            <a:schemeClr val="bg1"/>
          </a:solidFill>
          <a:ln w="381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0" name="ZoneTexte 19">
            <a:extLst>
              <a:ext uri="{FF2B5EF4-FFF2-40B4-BE49-F238E27FC236}">
                <a16:creationId xmlns:a16="http://schemas.microsoft.com/office/drawing/2014/main" id="{3A21220D-1A01-8805-3078-F7EF493F4F6F}"/>
              </a:ext>
            </a:extLst>
          </p:cNvPr>
          <p:cNvSpPr txBox="1"/>
          <p:nvPr/>
        </p:nvSpPr>
        <p:spPr>
          <a:xfrm>
            <a:off x="314542" y="928210"/>
            <a:ext cx="232217" cy="369332"/>
          </a:xfrm>
          <a:prstGeom prst="rect">
            <a:avLst/>
          </a:prstGeom>
          <a:noFill/>
        </p:spPr>
        <p:txBody>
          <a:bodyPr wrap="square" rtlCol="0">
            <a:spAutoFit/>
          </a:bodyPr>
          <a:lstStyle/>
          <a:p>
            <a:pPr algn="ctr"/>
            <a:r>
              <a:rPr lang="fr-BE" dirty="0"/>
              <a:t>1</a:t>
            </a:r>
          </a:p>
        </p:txBody>
      </p:sp>
      <p:sp>
        <p:nvSpPr>
          <p:cNvPr id="21" name="ZoneTexte 20">
            <a:extLst>
              <a:ext uri="{FF2B5EF4-FFF2-40B4-BE49-F238E27FC236}">
                <a16:creationId xmlns:a16="http://schemas.microsoft.com/office/drawing/2014/main" id="{C1FB3648-763F-8C73-C55A-50505BDFDB49}"/>
              </a:ext>
            </a:extLst>
          </p:cNvPr>
          <p:cNvSpPr txBox="1"/>
          <p:nvPr/>
        </p:nvSpPr>
        <p:spPr>
          <a:xfrm>
            <a:off x="309064" y="1328497"/>
            <a:ext cx="232217" cy="369332"/>
          </a:xfrm>
          <a:prstGeom prst="rect">
            <a:avLst/>
          </a:prstGeom>
          <a:noFill/>
        </p:spPr>
        <p:txBody>
          <a:bodyPr wrap="square" rtlCol="0">
            <a:spAutoFit/>
          </a:bodyPr>
          <a:lstStyle/>
          <a:p>
            <a:pPr algn="ctr"/>
            <a:r>
              <a:rPr lang="fr-BE" dirty="0"/>
              <a:t>2</a:t>
            </a:r>
          </a:p>
        </p:txBody>
      </p:sp>
      <p:sp>
        <p:nvSpPr>
          <p:cNvPr id="22" name="ZoneTexte 21">
            <a:extLst>
              <a:ext uri="{FF2B5EF4-FFF2-40B4-BE49-F238E27FC236}">
                <a16:creationId xmlns:a16="http://schemas.microsoft.com/office/drawing/2014/main" id="{96B6F685-5496-C4D0-D91E-96ACB8F3E8CD}"/>
              </a:ext>
            </a:extLst>
          </p:cNvPr>
          <p:cNvSpPr txBox="1"/>
          <p:nvPr/>
        </p:nvSpPr>
        <p:spPr>
          <a:xfrm>
            <a:off x="309064" y="1738224"/>
            <a:ext cx="232217" cy="369332"/>
          </a:xfrm>
          <a:prstGeom prst="rect">
            <a:avLst/>
          </a:prstGeom>
          <a:noFill/>
        </p:spPr>
        <p:txBody>
          <a:bodyPr wrap="square" rtlCol="0">
            <a:spAutoFit/>
          </a:bodyPr>
          <a:lstStyle/>
          <a:p>
            <a:pPr algn="ctr"/>
            <a:r>
              <a:rPr lang="fr-BE" dirty="0"/>
              <a:t>3</a:t>
            </a:r>
          </a:p>
        </p:txBody>
      </p:sp>
      <p:sp>
        <p:nvSpPr>
          <p:cNvPr id="23" name="ZoneTexte 22">
            <a:extLst>
              <a:ext uri="{FF2B5EF4-FFF2-40B4-BE49-F238E27FC236}">
                <a16:creationId xmlns:a16="http://schemas.microsoft.com/office/drawing/2014/main" id="{E08A619F-DF8D-7670-57AC-F010017A6865}"/>
              </a:ext>
            </a:extLst>
          </p:cNvPr>
          <p:cNvSpPr txBox="1"/>
          <p:nvPr/>
        </p:nvSpPr>
        <p:spPr>
          <a:xfrm>
            <a:off x="306528" y="2143231"/>
            <a:ext cx="232217" cy="369332"/>
          </a:xfrm>
          <a:prstGeom prst="rect">
            <a:avLst/>
          </a:prstGeom>
          <a:noFill/>
        </p:spPr>
        <p:txBody>
          <a:bodyPr wrap="square" rtlCol="0">
            <a:spAutoFit/>
          </a:bodyPr>
          <a:lstStyle/>
          <a:p>
            <a:pPr algn="ctr"/>
            <a:r>
              <a:rPr lang="fr-BE" dirty="0"/>
              <a:t>4</a:t>
            </a:r>
          </a:p>
        </p:txBody>
      </p:sp>
      <p:sp>
        <p:nvSpPr>
          <p:cNvPr id="24" name="ZoneTexte 23">
            <a:extLst>
              <a:ext uri="{FF2B5EF4-FFF2-40B4-BE49-F238E27FC236}">
                <a16:creationId xmlns:a16="http://schemas.microsoft.com/office/drawing/2014/main" id="{5830C98D-253C-01FB-37ED-A7273DE254D9}"/>
              </a:ext>
            </a:extLst>
          </p:cNvPr>
          <p:cNvSpPr txBox="1"/>
          <p:nvPr/>
        </p:nvSpPr>
        <p:spPr>
          <a:xfrm>
            <a:off x="315385" y="2548238"/>
            <a:ext cx="232217" cy="369332"/>
          </a:xfrm>
          <a:prstGeom prst="rect">
            <a:avLst/>
          </a:prstGeom>
          <a:noFill/>
        </p:spPr>
        <p:txBody>
          <a:bodyPr wrap="square" rtlCol="0">
            <a:spAutoFit/>
          </a:bodyPr>
          <a:lstStyle/>
          <a:p>
            <a:pPr algn="ctr"/>
            <a:r>
              <a:rPr lang="fr-BE" dirty="0"/>
              <a:t>5</a:t>
            </a:r>
          </a:p>
        </p:txBody>
      </p:sp>
      <p:sp>
        <p:nvSpPr>
          <p:cNvPr id="25" name="ZoneTexte 24">
            <a:extLst>
              <a:ext uri="{FF2B5EF4-FFF2-40B4-BE49-F238E27FC236}">
                <a16:creationId xmlns:a16="http://schemas.microsoft.com/office/drawing/2014/main" id="{4D56811E-5518-B958-C231-26AFEED33418}"/>
              </a:ext>
            </a:extLst>
          </p:cNvPr>
          <p:cNvSpPr txBox="1"/>
          <p:nvPr/>
        </p:nvSpPr>
        <p:spPr>
          <a:xfrm>
            <a:off x="309064" y="2947767"/>
            <a:ext cx="232217" cy="369332"/>
          </a:xfrm>
          <a:prstGeom prst="rect">
            <a:avLst/>
          </a:prstGeom>
          <a:noFill/>
        </p:spPr>
        <p:txBody>
          <a:bodyPr wrap="square" rtlCol="0">
            <a:spAutoFit/>
          </a:bodyPr>
          <a:lstStyle/>
          <a:p>
            <a:pPr algn="ctr"/>
            <a:r>
              <a:rPr lang="fr-BE" dirty="0"/>
              <a:t>6</a:t>
            </a:r>
          </a:p>
        </p:txBody>
      </p:sp>
      <p:sp>
        <p:nvSpPr>
          <p:cNvPr id="26" name="ZoneTexte 25">
            <a:extLst>
              <a:ext uri="{FF2B5EF4-FFF2-40B4-BE49-F238E27FC236}">
                <a16:creationId xmlns:a16="http://schemas.microsoft.com/office/drawing/2014/main" id="{AE7C8540-7274-E4BD-760C-5951A6151C4D}"/>
              </a:ext>
            </a:extLst>
          </p:cNvPr>
          <p:cNvSpPr txBox="1"/>
          <p:nvPr/>
        </p:nvSpPr>
        <p:spPr>
          <a:xfrm>
            <a:off x="311348" y="3363062"/>
            <a:ext cx="232217" cy="369332"/>
          </a:xfrm>
          <a:prstGeom prst="rect">
            <a:avLst/>
          </a:prstGeom>
          <a:noFill/>
        </p:spPr>
        <p:txBody>
          <a:bodyPr wrap="square" rtlCol="0">
            <a:spAutoFit/>
          </a:bodyPr>
          <a:lstStyle/>
          <a:p>
            <a:pPr algn="ctr"/>
            <a:r>
              <a:rPr lang="fr-BE" dirty="0"/>
              <a:t>7</a:t>
            </a:r>
          </a:p>
        </p:txBody>
      </p:sp>
      <p:sp>
        <p:nvSpPr>
          <p:cNvPr id="27" name="ZoneTexte 26">
            <a:extLst>
              <a:ext uri="{FF2B5EF4-FFF2-40B4-BE49-F238E27FC236}">
                <a16:creationId xmlns:a16="http://schemas.microsoft.com/office/drawing/2014/main" id="{BDB85497-33F8-FFDB-6D9F-D563D40E2B9A}"/>
              </a:ext>
            </a:extLst>
          </p:cNvPr>
          <p:cNvSpPr txBox="1"/>
          <p:nvPr/>
        </p:nvSpPr>
        <p:spPr>
          <a:xfrm>
            <a:off x="312638" y="3763259"/>
            <a:ext cx="232217" cy="369332"/>
          </a:xfrm>
          <a:prstGeom prst="rect">
            <a:avLst/>
          </a:prstGeom>
          <a:noFill/>
        </p:spPr>
        <p:txBody>
          <a:bodyPr wrap="square" rtlCol="0">
            <a:spAutoFit/>
          </a:bodyPr>
          <a:lstStyle/>
          <a:p>
            <a:pPr algn="ctr"/>
            <a:r>
              <a:rPr lang="fr-BE" dirty="0"/>
              <a:t>8</a:t>
            </a:r>
          </a:p>
        </p:txBody>
      </p:sp>
      <p:sp>
        <p:nvSpPr>
          <p:cNvPr id="28" name="ZoneTexte 27">
            <a:extLst>
              <a:ext uri="{FF2B5EF4-FFF2-40B4-BE49-F238E27FC236}">
                <a16:creationId xmlns:a16="http://schemas.microsoft.com/office/drawing/2014/main" id="{26B4230A-973B-B751-6E56-24738010F0A4}"/>
              </a:ext>
            </a:extLst>
          </p:cNvPr>
          <p:cNvSpPr txBox="1"/>
          <p:nvPr/>
        </p:nvSpPr>
        <p:spPr>
          <a:xfrm>
            <a:off x="309092" y="4168266"/>
            <a:ext cx="232217" cy="369332"/>
          </a:xfrm>
          <a:prstGeom prst="rect">
            <a:avLst/>
          </a:prstGeom>
          <a:noFill/>
        </p:spPr>
        <p:txBody>
          <a:bodyPr wrap="square" rtlCol="0">
            <a:spAutoFit/>
          </a:bodyPr>
          <a:lstStyle/>
          <a:p>
            <a:pPr algn="ctr"/>
            <a:r>
              <a:rPr lang="fr-BE" dirty="0"/>
              <a:t>9</a:t>
            </a:r>
          </a:p>
        </p:txBody>
      </p:sp>
      <p:sp>
        <p:nvSpPr>
          <p:cNvPr id="29" name="ZoneTexte 28">
            <a:extLst>
              <a:ext uri="{FF2B5EF4-FFF2-40B4-BE49-F238E27FC236}">
                <a16:creationId xmlns:a16="http://schemas.microsoft.com/office/drawing/2014/main" id="{6CD90EC7-14D9-8C62-6D42-0A1544C1A3EA}"/>
              </a:ext>
            </a:extLst>
          </p:cNvPr>
          <p:cNvSpPr txBox="1"/>
          <p:nvPr/>
        </p:nvSpPr>
        <p:spPr>
          <a:xfrm>
            <a:off x="166159" y="4575519"/>
            <a:ext cx="506827" cy="353943"/>
          </a:xfrm>
          <a:prstGeom prst="rect">
            <a:avLst/>
          </a:prstGeom>
          <a:noFill/>
        </p:spPr>
        <p:txBody>
          <a:bodyPr wrap="square" rtlCol="0">
            <a:spAutoFit/>
          </a:bodyPr>
          <a:lstStyle/>
          <a:p>
            <a:pPr algn="ctr"/>
            <a:r>
              <a:rPr lang="fr-BE" sz="1700" dirty="0"/>
              <a:t>10</a:t>
            </a:r>
          </a:p>
        </p:txBody>
      </p:sp>
      <p:sp>
        <p:nvSpPr>
          <p:cNvPr id="30" name="Rectangle : coins arrondis 29">
            <a:extLst>
              <a:ext uri="{FF2B5EF4-FFF2-40B4-BE49-F238E27FC236}">
                <a16:creationId xmlns:a16="http://schemas.microsoft.com/office/drawing/2014/main" id="{D248D4A1-486F-5B9E-4537-BA49A9992689}"/>
              </a:ext>
            </a:extLst>
          </p:cNvPr>
          <p:cNvSpPr/>
          <p:nvPr/>
        </p:nvSpPr>
        <p:spPr>
          <a:xfrm>
            <a:off x="1090336" y="243207"/>
            <a:ext cx="6963328" cy="563547"/>
          </a:xfrm>
          <a:prstGeom prst="roundRect">
            <a:avLst>
              <a:gd name="adj" fmla="val 49999"/>
            </a:avLst>
          </a:prstGeom>
          <a:solidFill>
            <a:schemeClr val="bg1"/>
          </a:solid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
        <p:nvSpPr>
          <p:cNvPr id="4" name="ZoneTexte 3">
            <a:extLst>
              <a:ext uri="{FF2B5EF4-FFF2-40B4-BE49-F238E27FC236}">
                <a16:creationId xmlns:a16="http://schemas.microsoft.com/office/drawing/2014/main" id="{76258D73-3F26-1B6E-A6CB-AA7D5F2B69D5}"/>
              </a:ext>
            </a:extLst>
          </p:cNvPr>
          <p:cNvSpPr txBox="1"/>
          <p:nvPr/>
        </p:nvSpPr>
        <p:spPr>
          <a:xfrm>
            <a:off x="3100032" y="311467"/>
            <a:ext cx="2943935" cy="416204"/>
          </a:xfrm>
          <a:prstGeom prst="rect">
            <a:avLst/>
          </a:prstGeom>
          <a:noFill/>
        </p:spPr>
        <p:txBody>
          <a:bodyPr wrap="square">
            <a:spAutoFit/>
          </a:bodyPr>
          <a:lstStyle/>
          <a:p>
            <a:pPr algn="ctr">
              <a:lnSpc>
                <a:spcPct val="115000"/>
              </a:lnSpc>
              <a:spcAft>
                <a:spcPts val="512"/>
              </a:spcAft>
            </a:pPr>
            <a:r>
              <a:rPr lang="fr-BE" sz="2000" b="1" kern="150" dirty="0">
                <a:latin typeface="Arial" panose="020B0604020202020204" pitchFamily="34" charset="0"/>
                <a:ea typeface="Aptos" panose="020B0004020202020204" pitchFamily="34" charset="0"/>
                <a:cs typeface="Arial" panose="020B0604020202020204" pitchFamily="34" charset="0"/>
              </a:rPr>
              <a:t>Mon plan d’action</a:t>
            </a:r>
          </a:p>
        </p:txBody>
      </p:sp>
      <p:sp>
        <p:nvSpPr>
          <p:cNvPr id="31" name="Rectangle 30">
            <a:extLst>
              <a:ext uri="{FF2B5EF4-FFF2-40B4-BE49-F238E27FC236}">
                <a16:creationId xmlns:a16="http://schemas.microsoft.com/office/drawing/2014/main" id="{1A415BE8-329E-AD53-9075-DEE465D7C400}"/>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Espace réservé du numéro de diapositive 3">
            <a:extLst>
              <a:ext uri="{FF2B5EF4-FFF2-40B4-BE49-F238E27FC236}">
                <a16:creationId xmlns:a16="http://schemas.microsoft.com/office/drawing/2014/main" id="{3B30A997-7FF9-DF34-6CF4-2AA4A5E04433}"/>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10</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287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29B1D991-FAF5-39C1-7EE8-D68148F75713}"/>
              </a:ext>
            </a:extLst>
          </p:cNvPr>
          <p:cNvSpPr txBox="1"/>
          <p:nvPr/>
        </p:nvSpPr>
        <p:spPr>
          <a:xfrm>
            <a:off x="390600" y="2531697"/>
            <a:ext cx="4088853" cy="784830"/>
          </a:xfrm>
          <a:prstGeom prst="rect">
            <a:avLst/>
          </a:prstGeom>
          <a:noFill/>
        </p:spPr>
        <p:txBody>
          <a:bodyPr wrap="square">
            <a:spAutoFit/>
          </a:bodyPr>
          <a:lstStyle/>
          <a:p>
            <a:pPr algn="ctr"/>
            <a:r>
              <a:rPr lang="fr-FR" sz="1500" i="1" dirty="0">
                <a:solidFill>
                  <a:srgbClr val="010106"/>
                </a:solidFill>
                <a:latin typeface="Arial" panose="020B0604020202020204" pitchFamily="34" charset="0"/>
                <a:cs typeface="Arial" panose="020B0604020202020204" pitchFamily="34" charset="0"/>
              </a:rPr>
              <a:t>« Les centrales nucléaires sont désactivées aux dates définies et ne peuvent plus produire d'électricité dès cet instant. »</a:t>
            </a:r>
          </a:p>
        </p:txBody>
      </p:sp>
      <p:pic>
        <p:nvPicPr>
          <p:cNvPr id="32" name="Image 31" descr="Une image contenant symbole, ligne, Caractère coloré, conception&#10;&#10;Description générée automatiquement">
            <a:extLst>
              <a:ext uri="{FF2B5EF4-FFF2-40B4-BE49-F238E27FC236}">
                <a16:creationId xmlns:a16="http://schemas.microsoft.com/office/drawing/2014/main" id="{A7EFE157-AD76-886F-6F9E-F375338EEBDB}"/>
              </a:ext>
            </a:extLst>
          </p:cNvPr>
          <p:cNvPicPr>
            <a:picLocks noChangeAspect="1"/>
          </p:cNvPicPr>
          <p:nvPr/>
        </p:nvPicPr>
        <p:blipFill>
          <a:blip r:embed="rId2" cstate="print">
            <a:alphaModFix amt="41000"/>
            <a:extLst>
              <a:ext uri="{28A0092B-C50C-407E-A947-70E740481C1C}">
                <a14:useLocalDpi xmlns:a14="http://schemas.microsoft.com/office/drawing/2010/main" val="0"/>
              </a:ext>
            </a:extLst>
          </a:blip>
          <a:stretch>
            <a:fillRect/>
          </a:stretch>
        </p:blipFill>
        <p:spPr>
          <a:xfrm>
            <a:off x="2019940" y="2521721"/>
            <a:ext cx="804782" cy="804782"/>
          </a:xfrm>
          <a:prstGeom prst="rect">
            <a:avLst/>
          </a:prstGeom>
          <a:effectLst>
            <a:glow rad="139700">
              <a:schemeClr val="accent1">
                <a:alpha val="0"/>
              </a:schemeClr>
            </a:glow>
            <a:outerShdw blurRad="50800" dist="50800" dir="5400000" algn="ctr" rotWithShape="0">
              <a:srgbClr val="000000">
                <a:alpha val="0"/>
              </a:srgbClr>
            </a:outerShdw>
          </a:effectLst>
        </p:spPr>
      </p:pic>
      <p:sp>
        <p:nvSpPr>
          <p:cNvPr id="5" name="ZoneTexte 4">
            <a:extLst>
              <a:ext uri="{FF2B5EF4-FFF2-40B4-BE49-F238E27FC236}">
                <a16:creationId xmlns:a16="http://schemas.microsoft.com/office/drawing/2014/main" id="{5D4EBF16-5D4F-B14B-C703-3A6CA84D1BFA}"/>
              </a:ext>
            </a:extLst>
          </p:cNvPr>
          <p:cNvSpPr txBox="1"/>
          <p:nvPr/>
        </p:nvSpPr>
        <p:spPr>
          <a:xfrm>
            <a:off x="1091067" y="231318"/>
            <a:ext cx="6961866" cy="383823"/>
          </a:xfrm>
          <a:prstGeom prst="rect">
            <a:avLst/>
          </a:prstGeom>
          <a:noFill/>
        </p:spPr>
        <p:txBody>
          <a:bodyPr wrap="square">
            <a:spAutoFit/>
          </a:bodyPr>
          <a:lstStyle/>
          <a:p>
            <a:pPr algn="ctr">
              <a:lnSpc>
                <a:spcPct val="115000"/>
              </a:lnSpc>
              <a:spcAft>
                <a:spcPts val="512"/>
              </a:spcAft>
            </a:pPr>
            <a:r>
              <a:rPr lang="fr-BE" b="1" kern="150" dirty="0">
                <a:latin typeface="Arial" panose="020B0604020202020204" pitchFamily="34" charset="0"/>
                <a:ea typeface="Aptos" panose="020B0004020202020204" pitchFamily="34" charset="0"/>
                <a:cs typeface="Arial" panose="020B0604020202020204" pitchFamily="34" charset="0"/>
              </a:rPr>
              <a:t>Suppression de la loi de sortie nucléaire de 2003</a:t>
            </a:r>
            <a:endParaRPr lang="fr-BE" kern="150" dirty="0">
              <a:latin typeface="Arial" panose="020B0604020202020204" pitchFamily="34" charset="0"/>
              <a:ea typeface="Aptos" panose="020B00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9B462D1-9B77-0E79-7C0D-A1DAA15456E7}"/>
              </a:ext>
            </a:extLst>
          </p:cNvPr>
          <p:cNvSpPr txBox="1"/>
          <p:nvPr/>
        </p:nvSpPr>
        <p:spPr>
          <a:xfrm>
            <a:off x="228354" y="3684278"/>
            <a:ext cx="4387954" cy="1015663"/>
          </a:xfrm>
          <a:prstGeom prst="rect">
            <a:avLst/>
          </a:prstGeom>
          <a:noFill/>
        </p:spPr>
        <p:txBody>
          <a:bodyPr wrap="square">
            <a:spAutoFit/>
          </a:bodyPr>
          <a:lstStyle/>
          <a:p>
            <a:pPr algn="ctr"/>
            <a:r>
              <a:rPr lang="fr-BE" sz="1500" i="1" dirty="0">
                <a:latin typeface="Arial" panose="020B0604020202020204" pitchFamily="34" charset="0"/>
                <a:cs typeface="Arial" panose="020B0604020202020204" pitchFamily="34" charset="0"/>
              </a:rPr>
              <a:t>« Aucune nouvelle centrale nucléaire destinée à la production industrielle d'électricité à partir de la fission de combustibles nucléaires, ne peut être créée et/ou mise en exploitation. »</a:t>
            </a:r>
          </a:p>
        </p:txBody>
      </p:sp>
      <p:sp>
        <p:nvSpPr>
          <p:cNvPr id="13" name="ZoneTexte 12">
            <a:extLst>
              <a:ext uri="{FF2B5EF4-FFF2-40B4-BE49-F238E27FC236}">
                <a16:creationId xmlns:a16="http://schemas.microsoft.com/office/drawing/2014/main" id="{38352A95-74EF-D54B-EE0C-1A9123E82BD7}"/>
              </a:ext>
            </a:extLst>
          </p:cNvPr>
          <p:cNvSpPr txBox="1"/>
          <p:nvPr/>
        </p:nvSpPr>
        <p:spPr>
          <a:xfrm>
            <a:off x="3967513" y="1015073"/>
            <a:ext cx="4013062" cy="1000274"/>
          </a:xfrm>
          <a:prstGeom prst="rect">
            <a:avLst/>
          </a:prstGeom>
          <a:noFill/>
        </p:spPr>
        <p:txBody>
          <a:bodyPr wrap="square">
            <a:spAutoFit/>
          </a:bodyPr>
          <a:lstStyle/>
          <a:p>
            <a:pPr algn="ctr"/>
            <a:r>
              <a:rPr lang="fr-FR" sz="1500" b="1" dirty="0">
                <a:solidFill>
                  <a:srgbClr val="000000"/>
                </a:solidFill>
                <a:latin typeface="Arial" panose="020B0604020202020204" pitchFamily="34" charset="0"/>
                <a:cs typeface="Arial" panose="020B0604020202020204" pitchFamily="34" charset="0"/>
              </a:rPr>
              <a:t>Loi sur la sortie progressive</a:t>
            </a:r>
          </a:p>
          <a:p>
            <a:pPr algn="ctr"/>
            <a:r>
              <a:rPr lang="fr-FR" sz="1500" b="1" dirty="0">
                <a:solidFill>
                  <a:srgbClr val="000000"/>
                </a:solidFill>
                <a:latin typeface="Arial" panose="020B0604020202020204" pitchFamily="34" charset="0"/>
                <a:cs typeface="Arial" panose="020B0604020202020204" pitchFamily="34" charset="0"/>
              </a:rPr>
              <a:t>de l'énergie nucléaire du 31 janvier 2003 :</a:t>
            </a:r>
          </a:p>
          <a:p>
            <a:pPr algn="ctr"/>
            <a:endParaRPr lang="fr-FR" sz="900" b="1" dirty="0">
              <a:solidFill>
                <a:srgbClr val="000000"/>
              </a:solidFill>
              <a:latin typeface="Arial" panose="020B0604020202020204" pitchFamily="34" charset="0"/>
              <a:cs typeface="Arial" panose="020B0604020202020204" pitchFamily="34" charset="0"/>
            </a:endParaRPr>
          </a:p>
          <a:p>
            <a:pPr algn="ctr"/>
            <a:r>
              <a:rPr lang="fr-FR" sz="2000" b="1" dirty="0">
                <a:solidFill>
                  <a:srgbClr val="EE0000"/>
                </a:solidFill>
                <a:latin typeface="Arial" panose="020B0604020202020204" pitchFamily="34" charset="0"/>
                <a:cs typeface="Arial" panose="020B0604020202020204" pitchFamily="34" charset="0"/>
              </a:rPr>
              <a:t>À abroger !</a:t>
            </a:r>
          </a:p>
        </p:txBody>
      </p:sp>
      <p:sp>
        <p:nvSpPr>
          <p:cNvPr id="23" name="ZoneTexte 22">
            <a:extLst>
              <a:ext uri="{FF2B5EF4-FFF2-40B4-BE49-F238E27FC236}">
                <a16:creationId xmlns:a16="http://schemas.microsoft.com/office/drawing/2014/main" id="{F020BB38-38DD-C269-59A7-098351DF4585}"/>
              </a:ext>
            </a:extLst>
          </p:cNvPr>
          <p:cNvSpPr txBox="1"/>
          <p:nvPr/>
        </p:nvSpPr>
        <p:spPr>
          <a:xfrm>
            <a:off x="5517589" y="2518302"/>
            <a:ext cx="3093015" cy="784830"/>
          </a:xfrm>
          <a:prstGeom prst="rect">
            <a:avLst/>
          </a:prstGeom>
          <a:noFill/>
        </p:spPr>
        <p:txBody>
          <a:bodyPr wrap="square" rtlCol="0">
            <a:spAutoFit/>
          </a:bodyPr>
          <a:lstStyle/>
          <a:p>
            <a:pPr algn="ctr"/>
            <a:r>
              <a:rPr lang="fr-BE" sz="1500" dirty="0">
                <a:latin typeface="Arial" panose="020B0604020202020204" pitchFamily="34" charset="0"/>
                <a:cs typeface="Arial" panose="020B0604020202020204" pitchFamily="34" charset="0"/>
              </a:rPr>
              <a:t>On doit permettre la prolongation de toutes les centrales qui peuvent être prolongées.</a:t>
            </a:r>
          </a:p>
        </p:txBody>
      </p:sp>
      <p:sp>
        <p:nvSpPr>
          <p:cNvPr id="24" name="ZoneTexte 23">
            <a:extLst>
              <a:ext uri="{FF2B5EF4-FFF2-40B4-BE49-F238E27FC236}">
                <a16:creationId xmlns:a16="http://schemas.microsoft.com/office/drawing/2014/main" id="{FD4007A9-D200-861F-2007-04769C01AA4D}"/>
              </a:ext>
            </a:extLst>
          </p:cNvPr>
          <p:cNvSpPr txBox="1"/>
          <p:nvPr/>
        </p:nvSpPr>
        <p:spPr>
          <a:xfrm>
            <a:off x="5517588" y="3918478"/>
            <a:ext cx="3093016" cy="553998"/>
          </a:xfrm>
          <a:prstGeom prst="rect">
            <a:avLst/>
          </a:prstGeom>
          <a:noFill/>
        </p:spPr>
        <p:txBody>
          <a:bodyPr wrap="square" rtlCol="0">
            <a:spAutoFit/>
          </a:bodyPr>
          <a:lstStyle/>
          <a:p>
            <a:pPr algn="ctr"/>
            <a:r>
              <a:rPr lang="fr-BE" sz="1500" dirty="0">
                <a:latin typeface="Arial" panose="020B0604020202020204" pitchFamily="34" charset="0"/>
                <a:cs typeface="Arial" panose="020B0604020202020204" pitchFamily="34" charset="0"/>
              </a:rPr>
              <a:t>On doit permettre la construction de nouvelles centrales.</a:t>
            </a:r>
          </a:p>
        </p:txBody>
      </p:sp>
      <p:sp>
        <p:nvSpPr>
          <p:cNvPr id="4" name="ZoneTexte 3">
            <a:extLst>
              <a:ext uri="{FF2B5EF4-FFF2-40B4-BE49-F238E27FC236}">
                <a16:creationId xmlns:a16="http://schemas.microsoft.com/office/drawing/2014/main" id="{5509FF9B-AE10-FE85-6159-10E331951DFA}"/>
              </a:ext>
            </a:extLst>
          </p:cNvPr>
          <p:cNvSpPr txBox="1"/>
          <p:nvPr/>
        </p:nvSpPr>
        <p:spPr>
          <a:xfrm>
            <a:off x="256176" y="156849"/>
            <a:ext cx="484761" cy="646331"/>
          </a:xfrm>
          <a:prstGeom prst="rect">
            <a:avLst/>
          </a:prstGeom>
          <a:noFill/>
        </p:spPr>
        <p:txBody>
          <a:bodyPr wrap="square" rtlCol="0">
            <a:spAutoFit/>
          </a:bodyPr>
          <a:lstStyle/>
          <a:p>
            <a:r>
              <a:rPr lang="fr-BE" sz="3600" dirty="0">
                <a:cs typeface="Arial" panose="020B0604020202020204" pitchFamily="34" charset="0"/>
              </a:rPr>
              <a:t>1</a:t>
            </a:r>
          </a:p>
        </p:txBody>
      </p:sp>
      <p:pic>
        <p:nvPicPr>
          <p:cNvPr id="7" name="Image 6" descr="Une image contenant symbole, ligne, Caractère coloré, conception&#10;&#10;Description générée automatiquement">
            <a:extLst>
              <a:ext uri="{FF2B5EF4-FFF2-40B4-BE49-F238E27FC236}">
                <a16:creationId xmlns:a16="http://schemas.microsoft.com/office/drawing/2014/main" id="{D92AA2D4-FA4B-2F57-C461-B87367147606}"/>
              </a:ext>
            </a:extLst>
          </p:cNvPr>
          <p:cNvPicPr>
            <a:picLocks noChangeAspect="1"/>
          </p:cNvPicPr>
          <p:nvPr/>
        </p:nvPicPr>
        <p:blipFill>
          <a:blip r:embed="rId2" cstate="print">
            <a:alphaModFix amt="41000"/>
            <a:extLst>
              <a:ext uri="{28A0092B-C50C-407E-A947-70E740481C1C}">
                <a14:useLocalDpi xmlns:a14="http://schemas.microsoft.com/office/drawing/2010/main" val="0"/>
              </a:ext>
            </a:extLst>
          </a:blip>
          <a:stretch>
            <a:fillRect/>
          </a:stretch>
        </p:blipFill>
        <p:spPr>
          <a:xfrm>
            <a:off x="2019940" y="3789719"/>
            <a:ext cx="804782" cy="804782"/>
          </a:xfrm>
          <a:prstGeom prst="rect">
            <a:avLst/>
          </a:prstGeom>
          <a:effectLst>
            <a:glow rad="139700">
              <a:schemeClr val="accent1">
                <a:alpha val="0"/>
              </a:schemeClr>
            </a:glow>
            <a:outerShdw blurRad="50800" dist="50800" dir="5400000" algn="ctr" rotWithShape="0">
              <a:srgbClr val="000000">
                <a:alpha val="0"/>
              </a:srgbClr>
            </a:outerShdw>
          </a:effectLst>
        </p:spPr>
      </p:pic>
      <p:sp>
        <p:nvSpPr>
          <p:cNvPr id="8" name="Flèche : droite 7">
            <a:extLst>
              <a:ext uri="{FF2B5EF4-FFF2-40B4-BE49-F238E27FC236}">
                <a16:creationId xmlns:a16="http://schemas.microsoft.com/office/drawing/2014/main" id="{FFE48C5D-DCC1-240B-8596-7BFFD5C39109}"/>
              </a:ext>
            </a:extLst>
          </p:cNvPr>
          <p:cNvSpPr/>
          <p:nvPr/>
        </p:nvSpPr>
        <p:spPr>
          <a:xfrm>
            <a:off x="4834473" y="2813115"/>
            <a:ext cx="434897" cy="221994"/>
          </a:xfrm>
          <a:prstGeom prst="rightArrow">
            <a:avLst>
              <a:gd name="adj1" fmla="val 42326"/>
              <a:gd name="adj2" fmla="val 50000"/>
            </a:avLst>
          </a:prstGeom>
          <a:noFill/>
          <a:ln w="28575">
            <a:solidFill>
              <a:srgbClr val="F4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Flèche : droite 8">
            <a:extLst>
              <a:ext uri="{FF2B5EF4-FFF2-40B4-BE49-F238E27FC236}">
                <a16:creationId xmlns:a16="http://schemas.microsoft.com/office/drawing/2014/main" id="{05A966DF-179F-1A3B-7E6C-AD45585FCE37}"/>
              </a:ext>
            </a:extLst>
          </p:cNvPr>
          <p:cNvSpPr/>
          <p:nvPr/>
        </p:nvSpPr>
        <p:spPr>
          <a:xfrm>
            <a:off x="4834472" y="4081112"/>
            <a:ext cx="434897" cy="221994"/>
          </a:xfrm>
          <a:prstGeom prst="rightArrow">
            <a:avLst>
              <a:gd name="adj1" fmla="val 42326"/>
              <a:gd name="adj2" fmla="val 50000"/>
            </a:avLst>
          </a:prstGeom>
          <a:noFill/>
          <a:ln w="28575">
            <a:solidFill>
              <a:srgbClr val="F443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Ellipse 9">
            <a:extLst>
              <a:ext uri="{FF2B5EF4-FFF2-40B4-BE49-F238E27FC236}">
                <a16:creationId xmlns:a16="http://schemas.microsoft.com/office/drawing/2014/main" id="{E721649E-49D3-DA7B-3D3C-9D4865756C07}"/>
              </a:ext>
            </a:extLst>
          </p:cNvPr>
          <p:cNvSpPr/>
          <p:nvPr/>
        </p:nvSpPr>
        <p:spPr>
          <a:xfrm>
            <a:off x="184046" y="193952"/>
            <a:ext cx="567754" cy="581076"/>
          </a:xfrm>
          <a:prstGeom prst="ellipse">
            <a:avLst/>
          </a:prstGeom>
          <a:noFill/>
          <a:ln w="762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73F54A72-F72A-81ED-3E81-B5D628E9B4E7}"/>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 coins arrondis 2">
            <a:extLst>
              <a:ext uri="{FF2B5EF4-FFF2-40B4-BE49-F238E27FC236}">
                <a16:creationId xmlns:a16="http://schemas.microsoft.com/office/drawing/2014/main" id="{E0E9364F-2CFD-5651-95BB-147862EF5C4B}"/>
              </a:ext>
            </a:extLst>
          </p:cNvPr>
          <p:cNvSpPr/>
          <p:nvPr/>
        </p:nvSpPr>
        <p:spPr>
          <a:xfrm>
            <a:off x="911017" y="881747"/>
            <a:ext cx="7321966" cy="1255409"/>
          </a:xfrm>
          <a:prstGeom prst="roundRect">
            <a:avLst>
              <a:gd name="adj" fmla="val 31162"/>
            </a:avLst>
          </a:prstGeom>
          <a:no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
        <p:nvSpPr>
          <p:cNvPr id="6" name="Espace réservé du numéro de diapositive 3">
            <a:extLst>
              <a:ext uri="{FF2B5EF4-FFF2-40B4-BE49-F238E27FC236}">
                <a16:creationId xmlns:a16="http://schemas.microsoft.com/office/drawing/2014/main" id="{51E27FD3-1C28-E711-5D62-EC38D867DEB8}"/>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11</a:t>
            </a:fld>
            <a:endParaRPr lang="fr-FR" sz="1000" dirty="0">
              <a:solidFill>
                <a:schemeClr val="tx1"/>
              </a:solidFill>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A081C7BE-0EF0-2D92-06EF-D37B28E76D6E}"/>
              </a:ext>
            </a:extLst>
          </p:cNvPr>
          <p:cNvPicPr>
            <a:picLocks noChangeAspect="1"/>
          </p:cNvPicPr>
          <p:nvPr/>
        </p:nvPicPr>
        <p:blipFill rotWithShape="1">
          <a:blip r:embed="rId3"/>
          <a:srcRect b="76785"/>
          <a:stretch/>
        </p:blipFill>
        <p:spPr>
          <a:xfrm>
            <a:off x="1090336" y="1139632"/>
            <a:ext cx="2849028" cy="741414"/>
          </a:xfrm>
          <a:prstGeom prst="rect">
            <a:avLst/>
          </a:prstGeom>
        </p:spPr>
      </p:pic>
      <p:pic>
        <p:nvPicPr>
          <p:cNvPr id="27" name="Image 26" descr="Une image contenant symbole, ligne, Caractère coloré, conception&#10;&#10;Description générée automatiquement">
            <a:extLst>
              <a:ext uri="{FF2B5EF4-FFF2-40B4-BE49-F238E27FC236}">
                <a16:creationId xmlns:a16="http://schemas.microsoft.com/office/drawing/2014/main" id="{49F71462-39F6-75F7-7362-2AEE44821D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7146" y="1100744"/>
            <a:ext cx="850371" cy="798215"/>
          </a:xfrm>
          <a:prstGeom prst="rect">
            <a:avLst/>
          </a:prstGeom>
        </p:spPr>
      </p:pic>
    </p:spTree>
    <p:extLst>
      <p:ext uri="{BB962C8B-B14F-4D97-AF65-F5344CB8AC3E}">
        <p14:creationId xmlns:p14="http://schemas.microsoft.com/office/powerpoint/2010/main" val="118910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A681C8F-5F73-757B-ADF6-FEA293BA884F}"/>
              </a:ext>
            </a:extLst>
          </p:cNvPr>
          <p:cNvPicPr>
            <a:picLocks noChangeAspect="1"/>
          </p:cNvPicPr>
          <p:nvPr/>
        </p:nvPicPr>
        <p:blipFill rotWithShape="1">
          <a:blip r:embed="rId2"/>
          <a:srcRect b="25637"/>
          <a:stretch/>
        </p:blipFill>
        <p:spPr>
          <a:xfrm>
            <a:off x="1989325" y="643183"/>
            <a:ext cx="4458768" cy="1731867"/>
          </a:xfrm>
          <a:prstGeom prst="rect">
            <a:avLst/>
          </a:prstGeom>
        </p:spPr>
      </p:pic>
      <p:pic>
        <p:nvPicPr>
          <p:cNvPr id="7" name="Image 6">
            <a:extLst>
              <a:ext uri="{FF2B5EF4-FFF2-40B4-BE49-F238E27FC236}">
                <a16:creationId xmlns:a16="http://schemas.microsoft.com/office/drawing/2014/main" id="{5F001A1F-3578-49D9-E1CE-08FAE78E3D1B}"/>
              </a:ext>
            </a:extLst>
          </p:cNvPr>
          <p:cNvPicPr>
            <a:picLocks noChangeAspect="1"/>
          </p:cNvPicPr>
          <p:nvPr/>
        </p:nvPicPr>
        <p:blipFill rotWithShape="1">
          <a:blip r:embed="rId2"/>
          <a:srcRect t="72653"/>
          <a:stretch/>
        </p:blipFill>
        <p:spPr>
          <a:xfrm>
            <a:off x="1989325" y="2495662"/>
            <a:ext cx="4458768" cy="450253"/>
          </a:xfrm>
          <a:prstGeom prst="rect">
            <a:avLst/>
          </a:prstGeom>
        </p:spPr>
      </p:pic>
      <p:sp>
        <p:nvSpPr>
          <p:cNvPr id="9" name="ZoneTexte 8">
            <a:extLst>
              <a:ext uri="{FF2B5EF4-FFF2-40B4-BE49-F238E27FC236}">
                <a16:creationId xmlns:a16="http://schemas.microsoft.com/office/drawing/2014/main" id="{FF1F6A57-A534-BB94-5A3A-93D228E0CFB2}"/>
              </a:ext>
            </a:extLst>
          </p:cNvPr>
          <p:cNvSpPr txBox="1"/>
          <p:nvPr/>
        </p:nvSpPr>
        <p:spPr>
          <a:xfrm>
            <a:off x="751112" y="697091"/>
            <a:ext cx="1281648" cy="1615827"/>
          </a:xfrm>
          <a:prstGeom prst="rect">
            <a:avLst/>
          </a:prstGeom>
          <a:noFill/>
        </p:spPr>
        <p:txBody>
          <a:bodyPr wrap="square" rtlCol="0">
            <a:spAutoFit/>
          </a:bodyPr>
          <a:lstStyle/>
          <a:p>
            <a:pPr algn="r"/>
            <a:r>
              <a:rPr lang="fr-BE" sz="1100" b="1" dirty="0">
                <a:latin typeface="Arial" panose="020B0604020202020204" pitchFamily="34" charset="0"/>
                <a:cs typeface="Arial" panose="020B0604020202020204" pitchFamily="34" charset="0"/>
              </a:rPr>
              <a:t>D3</a:t>
            </a:r>
            <a:r>
              <a:rPr lang="fr-BE" sz="1100" dirty="0">
                <a:latin typeface="Arial" panose="020B0604020202020204" pitchFamily="34" charset="0"/>
                <a:cs typeface="Arial" panose="020B0604020202020204" pitchFamily="34" charset="0"/>
              </a:rPr>
              <a:t> (1.006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T2</a:t>
            </a:r>
            <a:r>
              <a:rPr lang="fr-BE" sz="1100" dirty="0">
                <a:latin typeface="Arial" panose="020B0604020202020204" pitchFamily="34" charset="0"/>
                <a:cs typeface="Arial" panose="020B0604020202020204" pitchFamily="34" charset="0"/>
              </a:rPr>
              <a:t> (1.008 MWe)</a:t>
            </a:r>
          </a:p>
          <a:p>
            <a:pPr algn="r"/>
            <a:endParaRPr lang="fr-BE" sz="3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D1</a:t>
            </a:r>
            <a:r>
              <a:rPr lang="fr-BE" sz="1100" dirty="0">
                <a:latin typeface="Arial" panose="020B0604020202020204" pitchFamily="34" charset="0"/>
                <a:cs typeface="Arial" panose="020B0604020202020204" pitchFamily="34" charset="0"/>
              </a:rPr>
              <a:t> (445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D2</a:t>
            </a:r>
            <a:r>
              <a:rPr lang="fr-BE" sz="1100" dirty="0">
                <a:latin typeface="Arial" panose="020B0604020202020204" pitchFamily="34" charset="0"/>
                <a:cs typeface="Arial" panose="020B0604020202020204" pitchFamily="34" charset="0"/>
              </a:rPr>
              <a:t> (433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T1</a:t>
            </a:r>
            <a:r>
              <a:rPr lang="fr-BE" sz="1100" dirty="0">
                <a:latin typeface="Arial" panose="020B0604020202020204" pitchFamily="34" charset="0"/>
                <a:cs typeface="Arial" panose="020B0604020202020204" pitchFamily="34" charset="0"/>
              </a:rPr>
              <a:t> (962 MWe)</a:t>
            </a:r>
          </a:p>
          <a:p>
            <a:pPr algn="r"/>
            <a:endParaRPr lang="fr-BE" sz="3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D4</a:t>
            </a:r>
            <a:r>
              <a:rPr lang="fr-BE" sz="1100" dirty="0">
                <a:latin typeface="Arial" panose="020B0604020202020204" pitchFamily="34" charset="0"/>
                <a:cs typeface="Arial" panose="020B0604020202020204" pitchFamily="34" charset="0"/>
              </a:rPr>
              <a:t> (1.039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T3</a:t>
            </a:r>
            <a:r>
              <a:rPr lang="fr-BE" sz="1100" dirty="0">
                <a:latin typeface="Arial" panose="020B0604020202020204" pitchFamily="34" charset="0"/>
                <a:cs typeface="Arial" panose="020B0604020202020204" pitchFamily="34" charset="0"/>
              </a:rPr>
              <a:t> (1.038 MWe)</a:t>
            </a:r>
            <a:endParaRPr lang="fr-BE" sz="1153"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DCDB16E9-58F0-D56A-BEB2-102D744D0790}"/>
              </a:ext>
            </a:extLst>
          </p:cNvPr>
          <p:cNvSpPr txBox="1"/>
          <p:nvPr/>
        </p:nvSpPr>
        <p:spPr>
          <a:xfrm>
            <a:off x="523196" y="2506354"/>
            <a:ext cx="1718933" cy="477054"/>
          </a:xfrm>
          <a:prstGeom prst="rect">
            <a:avLst/>
          </a:prstGeom>
          <a:noFill/>
        </p:spPr>
        <p:txBody>
          <a:bodyPr wrap="square" rtlCol="0">
            <a:spAutoFit/>
          </a:bodyPr>
          <a:lstStyle/>
          <a:p>
            <a:r>
              <a:rPr lang="fr-BE" sz="1100" b="1" dirty="0">
                <a:latin typeface="Arial" panose="020B0604020202020204" pitchFamily="34" charset="0"/>
                <a:cs typeface="Arial" panose="020B0604020202020204" pitchFamily="34" charset="0"/>
              </a:rPr>
              <a:t>Sans prolongation :</a:t>
            </a:r>
          </a:p>
          <a:p>
            <a:endParaRPr lang="fr-BE" sz="200" b="1" dirty="0">
              <a:latin typeface="Arial" panose="020B0604020202020204" pitchFamily="34" charset="0"/>
              <a:cs typeface="Arial" panose="020B0604020202020204" pitchFamily="34" charset="0"/>
            </a:endParaRPr>
          </a:p>
          <a:p>
            <a:r>
              <a:rPr lang="fr-BE" sz="1100" b="1" dirty="0">
                <a:latin typeface="Arial" panose="020B0604020202020204" pitchFamily="34" charset="0"/>
                <a:cs typeface="Arial" panose="020B0604020202020204" pitchFamily="34" charset="0"/>
              </a:rPr>
              <a:t>Avec prolongation :</a:t>
            </a:r>
          </a:p>
        </p:txBody>
      </p:sp>
      <p:sp>
        <p:nvSpPr>
          <p:cNvPr id="11" name="ZoneTexte 10">
            <a:extLst>
              <a:ext uri="{FF2B5EF4-FFF2-40B4-BE49-F238E27FC236}">
                <a16:creationId xmlns:a16="http://schemas.microsoft.com/office/drawing/2014/main" id="{B8C2CD5F-AF59-B4A9-C916-6F4BFC2C0F60}"/>
              </a:ext>
            </a:extLst>
          </p:cNvPr>
          <p:cNvSpPr txBox="1"/>
          <p:nvPr/>
        </p:nvSpPr>
        <p:spPr>
          <a:xfrm>
            <a:off x="171909" y="3104045"/>
            <a:ext cx="8305498" cy="538609"/>
          </a:xfrm>
          <a:prstGeom prst="rect">
            <a:avLst/>
          </a:prstGeom>
          <a:noFill/>
        </p:spPr>
        <p:txBody>
          <a:bodyPr wrap="square">
            <a:spAutoFit/>
          </a:bodyPr>
          <a:lstStyle/>
          <a:p>
            <a:r>
              <a:rPr lang="fr-BE" sz="1400" dirty="0">
                <a:latin typeface="Arial" panose="020B0604020202020204" pitchFamily="34" charset="0"/>
                <a:cs typeface="Arial" panose="020B0604020202020204" pitchFamily="34" charset="0"/>
              </a:rPr>
              <a:t>Les réacteurs Doel 3 et Tihange 2 n’ont pas encore été démontés.                                         Reconstruction des salles des machines + mise en règle </a:t>
            </a:r>
            <a:r>
              <a:rPr lang="fr-BE" sz="1400" b="1" dirty="0">
                <a:latin typeface="Arial" panose="020B0604020202020204" pitchFamily="34" charset="0"/>
                <a:ea typeface="Calibri" panose="020F0502020204030204" pitchFamily="34" charset="0"/>
                <a:cs typeface="Arial" panose="020B0604020202020204" pitchFamily="34" charset="0"/>
              </a:rPr>
              <a:t>→</a:t>
            </a:r>
            <a:r>
              <a:rPr lang="fr-BE" sz="1400" dirty="0">
                <a:latin typeface="Arial" panose="020B0604020202020204" pitchFamily="34" charset="0"/>
                <a:ea typeface="Calibri" panose="020F0502020204030204" pitchFamily="34" charset="0"/>
                <a:cs typeface="Arial" panose="020B0604020202020204" pitchFamily="34" charset="0"/>
              </a:rPr>
              <a:t> </a:t>
            </a:r>
            <a:r>
              <a:rPr lang="fr-BE" sz="1400" b="1" dirty="0">
                <a:latin typeface="Arial" panose="020B0604020202020204" pitchFamily="34" charset="0"/>
                <a:ea typeface="Calibri" panose="020F0502020204030204" pitchFamily="34" charset="0"/>
                <a:cs typeface="Arial" panose="020B0604020202020204" pitchFamily="34" charset="0"/>
              </a:rPr>
              <a:t>Remettre en opération dès 2030</a:t>
            </a:r>
            <a:r>
              <a:rPr lang="fr-BE" sz="1500" dirty="0">
                <a:latin typeface="Arial" panose="020B0604020202020204" pitchFamily="34" charset="0"/>
                <a:ea typeface="Calibri" panose="020F0502020204030204" pitchFamily="34" charset="0"/>
                <a:cs typeface="Arial" panose="020B0604020202020204" pitchFamily="34" charset="0"/>
              </a:rPr>
              <a:t>.</a:t>
            </a:r>
            <a:endParaRPr lang="fr-BE" sz="15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D25A1F0-1D72-2B61-55FD-866DC1153E96}"/>
              </a:ext>
            </a:extLst>
          </p:cNvPr>
          <p:cNvSpPr txBox="1"/>
          <p:nvPr/>
        </p:nvSpPr>
        <p:spPr>
          <a:xfrm>
            <a:off x="178475" y="3683130"/>
            <a:ext cx="8548109" cy="738664"/>
          </a:xfrm>
          <a:prstGeom prst="rect">
            <a:avLst/>
          </a:prstGeom>
          <a:noFill/>
        </p:spPr>
        <p:txBody>
          <a:bodyPr wrap="square">
            <a:spAutoFit/>
          </a:bodyPr>
          <a:lstStyle/>
          <a:p>
            <a:r>
              <a:rPr lang="fr-BE" sz="1400" dirty="0">
                <a:latin typeface="Arial" panose="020B0604020202020204" pitchFamily="34" charset="0"/>
                <a:cs typeface="Arial" panose="020B0604020202020204" pitchFamily="34" charset="0"/>
              </a:rPr>
              <a:t>Le réacteur Tihange 1 et ses équipements ont déjà été remplacés pour permettre une prolongation                                de 10 ans jusque 2025. La majorité des nouveaux auxiliaires ont une durée de vie de 20 voire 30 ans.</a:t>
            </a:r>
          </a:p>
          <a:p>
            <a:r>
              <a:rPr lang="fr-BE" sz="1400" dirty="0">
                <a:latin typeface="Arial" panose="020B0604020202020204" pitchFamily="34" charset="0"/>
                <a:ea typeface="Calibri" panose="020F0502020204030204" pitchFamily="34" charset="0"/>
                <a:cs typeface="Arial" panose="020B0604020202020204" pitchFamily="34" charset="0"/>
              </a:rPr>
              <a:t>→ </a:t>
            </a:r>
            <a:r>
              <a:rPr lang="fr-BE" sz="1400" b="1" dirty="0">
                <a:latin typeface="Arial" panose="020B0604020202020204" pitchFamily="34" charset="0"/>
                <a:ea typeface="Calibri" panose="020F0502020204030204" pitchFamily="34" charset="0"/>
                <a:cs typeface="Arial" panose="020B0604020202020204" pitchFamily="34" charset="0"/>
              </a:rPr>
              <a:t>Prolonger l’exploitation jusque 2035</a:t>
            </a:r>
            <a:r>
              <a:rPr lang="fr-BE" sz="1400" dirty="0">
                <a:latin typeface="Arial" panose="020B0604020202020204" pitchFamily="34" charset="0"/>
                <a:ea typeface="Calibri" panose="020F0502020204030204" pitchFamily="34" charset="0"/>
                <a:cs typeface="Arial" panose="020B0604020202020204" pitchFamily="34" charset="0"/>
              </a:rPr>
              <a:t>.</a:t>
            </a:r>
            <a:endParaRPr lang="fr-BE" sz="14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5E9CFC15-701E-9879-9AD6-7C0B6467044C}"/>
              </a:ext>
            </a:extLst>
          </p:cNvPr>
          <p:cNvSpPr txBox="1"/>
          <p:nvPr/>
        </p:nvSpPr>
        <p:spPr>
          <a:xfrm>
            <a:off x="178475" y="4463431"/>
            <a:ext cx="8894950" cy="523220"/>
          </a:xfrm>
          <a:prstGeom prst="rect">
            <a:avLst/>
          </a:prstGeom>
          <a:noFill/>
        </p:spPr>
        <p:txBody>
          <a:bodyPr wrap="square">
            <a:spAutoFit/>
          </a:bodyPr>
          <a:lstStyle/>
          <a:p>
            <a:r>
              <a:rPr lang="fr-BE" sz="1400" dirty="0">
                <a:latin typeface="Arial" panose="020B0604020202020204" pitchFamily="34" charset="0"/>
                <a:cs typeface="Arial" panose="020B0604020202020204" pitchFamily="34" charset="0"/>
              </a:rPr>
              <a:t>Révision des équipements et maintenance de Doel 4 et Tihange 3 en continu pendant leur fonctionnement.            </a:t>
            </a:r>
            <a:r>
              <a:rPr lang="fr-BE" sz="1400" dirty="0">
                <a:latin typeface="Arial" panose="020B0604020202020204" pitchFamily="34" charset="0"/>
                <a:ea typeface="Calibri" panose="020F0502020204030204" pitchFamily="34" charset="0"/>
                <a:cs typeface="Arial" panose="020B0604020202020204" pitchFamily="34" charset="0"/>
              </a:rPr>
              <a:t>→ </a:t>
            </a:r>
            <a:r>
              <a:rPr lang="fr-BE" sz="1400" b="1" dirty="0">
                <a:latin typeface="Arial" panose="020B0604020202020204" pitchFamily="34" charset="0"/>
                <a:ea typeface="Calibri" panose="020F0502020204030204" pitchFamily="34" charset="0"/>
                <a:cs typeface="Arial" panose="020B0604020202020204" pitchFamily="34" charset="0"/>
              </a:rPr>
              <a:t>Prolonger l’exploitation jusque 2045.</a:t>
            </a:r>
            <a:endParaRPr lang="fr-BE" sz="1400" b="1"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FE18F10D-ECB0-E43E-A34D-0B9678764A0D}"/>
              </a:ext>
            </a:extLst>
          </p:cNvPr>
          <p:cNvSpPr txBox="1"/>
          <p:nvPr/>
        </p:nvSpPr>
        <p:spPr>
          <a:xfrm>
            <a:off x="574297" y="183950"/>
            <a:ext cx="8210849" cy="383823"/>
          </a:xfrm>
          <a:prstGeom prst="rect">
            <a:avLst/>
          </a:prstGeom>
          <a:noFill/>
        </p:spPr>
        <p:txBody>
          <a:bodyPr wrap="square">
            <a:spAutoFit/>
          </a:bodyPr>
          <a:lstStyle/>
          <a:p>
            <a:pPr algn="ctr">
              <a:lnSpc>
                <a:spcPct val="115000"/>
              </a:lnSpc>
              <a:spcAft>
                <a:spcPts val="512"/>
              </a:spcAft>
            </a:pPr>
            <a:r>
              <a:rPr lang="fr-BE" b="1" kern="150" dirty="0">
                <a:latin typeface="Arial" panose="020B0604020202020204" pitchFamily="34" charset="0"/>
                <a:ea typeface="Aptos" panose="020B0004020202020204" pitchFamily="34" charset="0"/>
                <a:cs typeface="Arial" panose="020B0604020202020204" pitchFamily="34" charset="0"/>
              </a:rPr>
              <a:t>Prolongation de l’activité des réacteurs nucléaires existants</a:t>
            </a:r>
            <a:endParaRPr lang="fr-BE" kern="150" dirty="0">
              <a:latin typeface="Arial" panose="020B0604020202020204" pitchFamily="34" charset="0"/>
              <a:ea typeface="Aptos" panose="020B0004020202020204" pitchFamily="34" charset="0"/>
              <a:cs typeface="Arial" panose="020B0604020202020204" pitchFamily="34" charset="0"/>
            </a:endParaRPr>
          </a:p>
        </p:txBody>
      </p:sp>
      <p:sp>
        <p:nvSpPr>
          <p:cNvPr id="17" name="Ellipse 16">
            <a:extLst>
              <a:ext uri="{FF2B5EF4-FFF2-40B4-BE49-F238E27FC236}">
                <a16:creationId xmlns:a16="http://schemas.microsoft.com/office/drawing/2014/main" id="{BB591CAB-E36A-551F-6DEF-7CF2A10538EF}"/>
              </a:ext>
            </a:extLst>
          </p:cNvPr>
          <p:cNvSpPr/>
          <p:nvPr/>
        </p:nvSpPr>
        <p:spPr>
          <a:xfrm>
            <a:off x="184046" y="193952"/>
            <a:ext cx="567754" cy="581076"/>
          </a:xfrm>
          <a:prstGeom prst="ellipse">
            <a:avLst/>
          </a:prstGeom>
          <a:noFill/>
          <a:ln w="762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 name="Rectangle 17">
            <a:extLst>
              <a:ext uri="{FF2B5EF4-FFF2-40B4-BE49-F238E27FC236}">
                <a16:creationId xmlns:a16="http://schemas.microsoft.com/office/drawing/2014/main" id="{EDC405C4-0CD5-8DA5-C7BD-D0DFA1DF908C}"/>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D5FB3D4F-BA3D-90EE-0E61-780E7B63F503}"/>
              </a:ext>
            </a:extLst>
          </p:cNvPr>
          <p:cNvSpPr txBox="1"/>
          <p:nvPr/>
        </p:nvSpPr>
        <p:spPr>
          <a:xfrm>
            <a:off x="1789531" y="2304725"/>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2020</a:t>
            </a:r>
          </a:p>
        </p:txBody>
      </p:sp>
      <p:sp>
        <p:nvSpPr>
          <p:cNvPr id="20" name="ZoneTexte 19">
            <a:extLst>
              <a:ext uri="{FF2B5EF4-FFF2-40B4-BE49-F238E27FC236}">
                <a16:creationId xmlns:a16="http://schemas.microsoft.com/office/drawing/2014/main" id="{0C41297F-6BE0-8B16-8FBA-E5694F7914BE}"/>
              </a:ext>
            </a:extLst>
          </p:cNvPr>
          <p:cNvSpPr txBox="1"/>
          <p:nvPr/>
        </p:nvSpPr>
        <p:spPr>
          <a:xfrm>
            <a:off x="2870159" y="2303505"/>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2025</a:t>
            </a:r>
          </a:p>
        </p:txBody>
      </p:sp>
      <p:sp>
        <p:nvSpPr>
          <p:cNvPr id="21" name="ZoneTexte 20">
            <a:extLst>
              <a:ext uri="{FF2B5EF4-FFF2-40B4-BE49-F238E27FC236}">
                <a16:creationId xmlns:a16="http://schemas.microsoft.com/office/drawing/2014/main" id="{C724C3B1-25B0-A092-E59B-D09B12598D55}"/>
              </a:ext>
            </a:extLst>
          </p:cNvPr>
          <p:cNvSpPr txBox="1"/>
          <p:nvPr/>
        </p:nvSpPr>
        <p:spPr>
          <a:xfrm>
            <a:off x="3943960" y="2304725"/>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2030</a:t>
            </a:r>
          </a:p>
        </p:txBody>
      </p:sp>
      <p:sp>
        <p:nvSpPr>
          <p:cNvPr id="22" name="ZoneTexte 21">
            <a:extLst>
              <a:ext uri="{FF2B5EF4-FFF2-40B4-BE49-F238E27FC236}">
                <a16:creationId xmlns:a16="http://schemas.microsoft.com/office/drawing/2014/main" id="{A6914AAF-04EF-9E21-5162-E1586A450249}"/>
              </a:ext>
            </a:extLst>
          </p:cNvPr>
          <p:cNvSpPr txBox="1"/>
          <p:nvPr/>
        </p:nvSpPr>
        <p:spPr>
          <a:xfrm>
            <a:off x="5025644" y="2299863"/>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2035</a:t>
            </a:r>
          </a:p>
        </p:txBody>
      </p:sp>
      <p:sp>
        <p:nvSpPr>
          <p:cNvPr id="23" name="ZoneTexte 22">
            <a:extLst>
              <a:ext uri="{FF2B5EF4-FFF2-40B4-BE49-F238E27FC236}">
                <a16:creationId xmlns:a16="http://schemas.microsoft.com/office/drawing/2014/main" id="{746BB0DE-262C-FDE8-BFEA-BA366715C95A}"/>
              </a:ext>
            </a:extLst>
          </p:cNvPr>
          <p:cNvSpPr txBox="1"/>
          <p:nvPr/>
        </p:nvSpPr>
        <p:spPr>
          <a:xfrm>
            <a:off x="6098389" y="2316228"/>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2040</a:t>
            </a:r>
          </a:p>
        </p:txBody>
      </p:sp>
      <p:sp>
        <p:nvSpPr>
          <p:cNvPr id="24" name="ZoneTexte 23">
            <a:extLst>
              <a:ext uri="{FF2B5EF4-FFF2-40B4-BE49-F238E27FC236}">
                <a16:creationId xmlns:a16="http://schemas.microsoft.com/office/drawing/2014/main" id="{D169245B-A408-7389-E466-CFF18EF5E0F2}"/>
              </a:ext>
            </a:extLst>
          </p:cNvPr>
          <p:cNvSpPr txBox="1"/>
          <p:nvPr/>
        </p:nvSpPr>
        <p:spPr>
          <a:xfrm>
            <a:off x="264643" y="156849"/>
            <a:ext cx="484761" cy="646331"/>
          </a:xfrm>
          <a:prstGeom prst="rect">
            <a:avLst/>
          </a:prstGeom>
          <a:noFill/>
        </p:spPr>
        <p:txBody>
          <a:bodyPr wrap="square" rtlCol="0">
            <a:spAutoFit/>
          </a:bodyPr>
          <a:lstStyle/>
          <a:p>
            <a:r>
              <a:rPr lang="fr-BE" sz="3600" dirty="0">
                <a:cs typeface="Arial" panose="020B0604020202020204" pitchFamily="34" charset="0"/>
              </a:rPr>
              <a:t>2</a:t>
            </a:r>
          </a:p>
        </p:txBody>
      </p:sp>
      <p:grpSp>
        <p:nvGrpSpPr>
          <p:cNvPr id="32" name="Groupe 31">
            <a:extLst>
              <a:ext uri="{FF2B5EF4-FFF2-40B4-BE49-F238E27FC236}">
                <a16:creationId xmlns:a16="http://schemas.microsoft.com/office/drawing/2014/main" id="{2E9ED12A-B1DF-9FBF-F084-2EB33C5DFF9E}"/>
              </a:ext>
            </a:extLst>
          </p:cNvPr>
          <p:cNvGrpSpPr/>
          <p:nvPr/>
        </p:nvGrpSpPr>
        <p:grpSpPr>
          <a:xfrm>
            <a:off x="6507036" y="1008340"/>
            <a:ext cx="2317266" cy="456898"/>
            <a:chOff x="6544855" y="919037"/>
            <a:chExt cx="2317266" cy="456898"/>
          </a:xfrm>
        </p:grpSpPr>
        <p:pic>
          <p:nvPicPr>
            <p:cNvPr id="25" name="Image 24">
              <a:extLst>
                <a:ext uri="{FF2B5EF4-FFF2-40B4-BE49-F238E27FC236}">
                  <a16:creationId xmlns:a16="http://schemas.microsoft.com/office/drawing/2014/main" id="{9DAD2DBF-0CBF-6B9E-CC9A-35755D0CA1C4}"/>
                </a:ext>
              </a:extLst>
            </p:cNvPr>
            <p:cNvPicPr>
              <a:picLocks noChangeAspect="1"/>
            </p:cNvPicPr>
            <p:nvPr/>
          </p:nvPicPr>
          <p:blipFill>
            <a:blip r:embed="rId3"/>
            <a:stretch>
              <a:fillRect/>
            </a:stretch>
          </p:blipFill>
          <p:spPr>
            <a:xfrm>
              <a:off x="6658089" y="919037"/>
              <a:ext cx="2071524" cy="304788"/>
            </a:xfrm>
            <a:prstGeom prst="rect">
              <a:avLst/>
            </a:prstGeom>
          </p:spPr>
        </p:pic>
        <p:sp>
          <p:nvSpPr>
            <p:cNvPr id="26" name="ZoneTexte 25">
              <a:extLst>
                <a:ext uri="{FF2B5EF4-FFF2-40B4-BE49-F238E27FC236}">
                  <a16:creationId xmlns:a16="http://schemas.microsoft.com/office/drawing/2014/main" id="{5DD3935C-4A81-35EF-FC04-2012C7E4BD37}"/>
                </a:ext>
              </a:extLst>
            </p:cNvPr>
            <p:cNvSpPr txBox="1"/>
            <p:nvPr/>
          </p:nvSpPr>
          <p:spPr>
            <a:xfrm>
              <a:off x="6544855"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0</a:t>
              </a:r>
            </a:p>
          </p:txBody>
        </p:sp>
        <p:sp>
          <p:nvSpPr>
            <p:cNvPr id="27" name="ZoneTexte 26">
              <a:extLst>
                <a:ext uri="{FF2B5EF4-FFF2-40B4-BE49-F238E27FC236}">
                  <a16:creationId xmlns:a16="http://schemas.microsoft.com/office/drawing/2014/main" id="{FC20E4AC-F75B-C734-52C3-82890D6570C3}"/>
                </a:ext>
              </a:extLst>
            </p:cNvPr>
            <p:cNvSpPr txBox="1"/>
            <p:nvPr/>
          </p:nvSpPr>
          <p:spPr>
            <a:xfrm>
              <a:off x="6786155"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10</a:t>
              </a:r>
            </a:p>
          </p:txBody>
        </p:sp>
        <p:sp>
          <p:nvSpPr>
            <p:cNvPr id="28" name="ZoneTexte 27">
              <a:extLst>
                <a:ext uri="{FF2B5EF4-FFF2-40B4-BE49-F238E27FC236}">
                  <a16:creationId xmlns:a16="http://schemas.microsoft.com/office/drawing/2014/main" id="{47230408-B0A7-86A1-9187-9521F6DD2807}"/>
                </a:ext>
              </a:extLst>
            </p:cNvPr>
            <p:cNvSpPr txBox="1"/>
            <p:nvPr/>
          </p:nvSpPr>
          <p:spPr>
            <a:xfrm>
              <a:off x="7035075"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20</a:t>
              </a:r>
            </a:p>
          </p:txBody>
        </p:sp>
        <p:sp>
          <p:nvSpPr>
            <p:cNvPr id="29" name="ZoneTexte 28">
              <a:extLst>
                <a:ext uri="{FF2B5EF4-FFF2-40B4-BE49-F238E27FC236}">
                  <a16:creationId xmlns:a16="http://schemas.microsoft.com/office/drawing/2014/main" id="{08635281-AC74-B9ED-3364-8624E819A7CF}"/>
                </a:ext>
              </a:extLst>
            </p:cNvPr>
            <p:cNvSpPr txBox="1"/>
            <p:nvPr/>
          </p:nvSpPr>
          <p:spPr>
            <a:xfrm>
              <a:off x="7533639"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40</a:t>
              </a:r>
            </a:p>
          </p:txBody>
        </p:sp>
        <p:sp>
          <p:nvSpPr>
            <p:cNvPr id="30" name="ZoneTexte 29">
              <a:extLst>
                <a:ext uri="{FF2B5EF4-FFF2-40B4-BE49-F238E27FC236}">
                  <a16:creationId xmlns:a16="http://schemas.microsoft.com/office/drawing/2014/main" id="{1E0B7783-EDFD-4753-3C9D-F133912DD0CC}"/>
                </a:ext>
              </a:extLst>
            </p:cNvPr>
            <p:cNvSpPr txBox="1"/>
            <p:nvPr/>
          </p:nvSpPr>
          <p:spPr>
            <a:xfrm>
              <a:off x="8025012" y="1157258"/>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60</a:t>
              </a:r>
            </a:p>
          </p:txBody>
        </p:sp>
        <p:sp>
          <p:nvSpPr>
            <p:cNvPr id="31" name="ZoneTexte 30">
              <a:extLst>
                <a:ext uri="{FF2B5EF4-FFF2-40B4-BE49-F238E27FC236}">
                  <a16:creationId xmlns:a16="http://schemas.microsoft.com/office/drawing/2014/main" id="{D881B0D0-AD7D-BC71-758F-218C382B6F3A}"/>
                </a:ext>
              </a:extLst>
            </p:cNvPr>
            <p:cNvSpPr txBox="1"/>
            <p:nvPr/>
          </p:nvSpPr>
          <p:spPr>
            <a:xfrm>
              <a:off x="8521036" y="1157258"/>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80</a:t>
              </a:r>
            </a:p>
          </p:txBody>
        </p:sp>
      </p:grpSp>
      <p:sp>
        <p:nvSpPr>
          <p:cNvPr id="33" name="ZoneTexte 32">
            <a:extLst>
              <a:ext uri="{FF2B5EF4-FFF2-40B4-BE49-F238E27FC236}">
                <a16:creationId xmlns:a16="http://schemas.microsoft.com/office/drawing/2014/main" id="{CFC6BFB4-4197-B200-335F-0EB12F089E8A}"/>
              </a:ext>
            </a:extLst>
          </p:cNvPr>
          <p:cNvSpPr txBox="1"/>
          <p:nvPr/>
        </p:nvSpPr>
        <p:spPr>
          <a:xfrm>
            <a:off x="6496584" y="679101"/>
            <a:ext cx="2337053" cy="3693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Production annuelle d’électricité (TWh) issue du nucléaire</a:t>
            </a:r>
          </a:p>
        </p:txBody>
      </p:sp>
      <p:sp>
        <p:nvSpPr>
          <p:cNvPr id="34" name="Espace réservé du numéro de diapositive 3">
            <a:extLst>
              <a:ext uri="{FF2B5EF4-FFF2-40B4-BE49-F238E27FC236}">
                <a16:creationId xmlns:a16="http://schemas.microsoft.com/office/drawing/2014/main" id="{C319611D-3377-7DE8-82AC-9AC9B825834F}"/>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12</a:t>
            </a:fld>
            <a:endParaRPr lang="fr-FR" sz="1000" dirty="0">
              <a:solidFill>
                <a:schemeClr val="tx1"/>
              </a:solidFill>
              <a:latin typeface="Arial" panose="020B0604020202020204" pitchFamily="34" charset="0"/>
              <a:cs typeface="Arial" panose="020B0604020202020204" pitchFamily="34" charset="0"/>
            </a:endParaRPr>
          </a:p>
        </p:txBody>
      </p:sp>
      <p:pic>
        <p:nvPicPr>
          <p:cNvPr id="35" name="Image 34">
            <a:extLst>
              <a:ext uri="{FF2B5EF4-FFF2-40B4-BE49-F238E27FC236}">
                <a16:creationId xmlns:a16="http://schemas.microsoft.com/office/drawing/2014/main" id="{EB03D6E3-5018-4B21-95E8-4826497AD7ED}"/>
              </a:ext>
            </a:extLst>
          </p:cNvPr>
          <p:cNvPicPr>
            <a:picLocks noChangeAspect="1"/>
          </p:cNvPicPr>
          <p:nvPr/>
        </p:nvPicPr>
        <p:blipFill>
          <a:blip r:embed="rId4"/>
          <a:stretch>
            <a:fillRect/>
          </a:stretch>
        </p:blipFill>
        <p:spPr>
          <a:xfrm>
            <a:off x="6629643" y="1522549"/>
            <a:ext cx="360616" cy="1313353"/>
          </a:xfrm>
          <a:prstGeom prst="rect">
            <a:avLst/>
          </a:prstGeom>
        </p:spPr>
      </p:pic>
      <p:sp>
        <p:nvSpPr>
          <p:cNvPr id="36" name="ZoneTexte 35">
            <a:extLst>
              <a:ext uri="{FF2B5EF4-FFF2-40B4-BE49-F238E27FC236}">
                <a16:creationId xmlns:a16="http://schemas.microsoft.com/office/drawing/2014/main" id="{5C792B55-DCBC-A258-1E99-24B895F1367E}"/>
              </a:ext>
            </a:extLst>
          </p:cNvPr>
          <p:cNvSpPr txBox="1"/>
          <p:nvPr/>
        </p:nvSpPr>
        <p:spPr>
          <a:xfrm>
            <a:off x="6904634" y="1497841"/>
            <a:ext cx="1812418" cy="369332"/>
          </a:xfrm>
          <a:prstGeom prst="rect">
            <a:avLst/>
          </a:prstGeom>
          <a:noFill/>
        </p:spPr>
        <p:txBody>
          <a:bodyPr wrap="square" rtlCol="0">
            <a:spAutoFit/>
          </a:bodyPr>
          <a:lstStyle/>
          <a:p>
            <a:r>
              <a:rPr lang="fr-BE" sz="900" dirty="0">
                <a:latin typeface="Arial" panose="020B0604020202020204" pitchFamily="34" charset="0"/>
                <a:cs typeface="Arial" panose="020B0604020202020204" pitchFamily="34" charset="0"/>
              </a:rPr>
              <a:t>Centrale nucléaire en opération selon la législation actuelle</a:t>
            </a:r>
          </a:p>
        </p:txBody>
      </p:sp>
      <p:sp>
        <p:nvSpPr>
          <p:cNvPr id="37" name="ZoneTexte 36">
            <a:extLst>
              <a:ext uri="{FF2B5EF4-FFF2-40B4-BE49-F238E27FC236}">
                <a16:creationId xmlns:a16="http://schemas.microsoft.com/office/drawing/2014/main" id="{E9F8B0A1-B48A-7BAD-8027-EA0D0DD63EC1}"/>
              </a:ext>
            </a:extLst>
          </p:cNvPr>
          <p:cNvSpPr txBox="1"/>
          <p:nvPr/>
        </p:nvSpPr>
        <p:spPr>
          <a:xfrm>
            <a:off x="6904634" y="1929435"/>
            <a:ext cx="2101024" cy="369332"/>
          </a:xfrm>
          <a:prstGeom prst="rect">
            <a:avLst/>
          </a:prstGeom>
          <a:noFill/>
        </p:spPr>
        <p:txBody>
          <a:bodyPr wrap="square" rtlCol="0">
            <a:spAutoFit/>
          </a:bodyPr>
          <a:lstStyle/>
          <a:p>
            <a:r>
              <a:rPr lang="fr-BE" sz="900" dirty="0">
                <a:latin typeface="Arial" panose="020B0604020202020204" pitchFamily="34" charset="0"/>
                <a:cs typeface="Arial" panose="020B0604020202020204" pitchFamily="34" charset="0"/>
              </a:rPr>
              <a:t>Centrale nucléaire en opération selon le prolongement du plan d’action</a:t>
            </a:r>
          </a:p>
        </p:txBody>
      </p:sp>
      <p:sp>
        <p:nvSpPr>
          <p:cNvPr id="38" name="ZoneTexte 37">
            <a:extLst>
              <a:ext uri="{FF2B5EF4-FFF2-40B4-BE49-F238E27FC236}">
                <a16:creationId xmlns:a16="http://schemas.microsoft.com/office/drawing/2014/main" id="{E0D705ED-F910-B062-0ED1-EE4C91559A59}"/>
              </a:ext>
            </a:extLst>
          </p:cNvPr>
          <p:cNvSpPr txBox="1"/>
          <p:nvPr/>
        </p:nvSpPr>
        <p:spPr>
          <a:xfrm>
            <a:off x="6904634" y="2356604"/>
            <a:ext cx="1973008" cy="369332"/>
          </a:xfrm>
          <a:prstGeom prst="rect">
            <a:avLst/>
          </a:prstGeom>
          <a:noFill/>
        </p:spPr>
        <p:txBody>
          <a:bodyPr wrap="square" rtlCol="0">
            <a:spAutoFit/>
          </a:bodyPr>
          <a:lstStyle/>
          <a:p>
            <a:r>
              <a:rPr lang="fr-BE" sz="900" dirty="0">
                <a:latin typeface="Arial" panose="020B0604020202020204" pitchFamily="34" charset="0"/>
                <a:cs typeface="Arial" panose="020B0604020202020204" pitchFamily="34" charset="0"/>
              </a:rPr>
              <a:t>Construction et/ou mise en règle de la centrale nucléaire</a:t>
            </a:r>
          </a:p>
        </p:txBody>
      </p:sp>
    </p:spTree>
    <p:extLst>
      <p:ext uri="{BB962C8B-B14F-4D97-AF65-F5344CB8AC3E}">
        <p14:creationId xmlns:p14="http://schemas.microsoft.com/office/powerpoint/2010/main" val="3617628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658762-22EF-857F-8EF6-D3A6F4FD16A6}"/>
              </a:ext>
            </a:extLst>
          </p:cNvPr>
          <p:cNvSpPr txBox="1"/>
          <p:nvPr/>
        </p:nvSpPr>
        <p:spPr>
          <a:xfrm>
            <a:off x="1932928" y="203390"/>
            <a:ext cx="5278140" cy="646331"/>
          </a:xfrm>
          <a:prstGeom prst="rect">
            <a:avLst/>
          </a:prstGeom>
          <a:noFill/>
        </p:spPr>
        <p:txBody>
          <a:bodyPr wrap="square">
            <a:spAutoFit/>
          </a:bodyPr>
          <a:lstStyle/>
          <a:p>
            <a:pPr algn="ctr"/>
            <a:r>
              <a:rPr lang="fr-BE" b="1" dirty="0">
                <a:latin typeface="Arial" panose="020B0604020202020204" pitchFamily="34" charset="0"/>
                <a:cs typeface="Arial" panose="020B0604020202020204" pitchFamily="34" charset="0"/>
              </a:rPr>
              <a:t>Plan pour la construction de nouveaux réacteurs nucléaires de grande taille</a:t>
            </a:r>
            <a:endParaRPr lang="fr-BE"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CE9DEEE-1753-A91F-7509-C5C2F6B44BDB}"/>
              </a:ext>
            </a:extLst>
          </p:cNvPr>
          <p:cNvSpPr txBox="1"/>
          <p:nvPr/>
        </p:nvSpPr>
        <p:spPr>
          <a:xfrm>
            <a:off x="184045" y="926103"/>
            <a:ext cx="8350355" cy="1569660"/>
          </a:xfrm>
          <a:prstGeom prst="rect">
            <a:avLst/>
          </a:prstGeom>
          <a:noFill/>
        </p:spPr>
        <p:txBody>
          <a:bodyPr wrap="square">
            <a:spAutoFit/>
          </a:bodyPr>
          <a:lstStyle/>
          <a:p>
            <a:r>
              <a:rPr lang="fr-FR" sz="1500" b="1" dirty="0">
                <a:solidFill>
                  <a:srgbClr val="0D0D0D"/>
                </a:solidFill>
                <a:highlight>
                  <a:srgbClr val="FFFFFF"/>
                </a:highlight>
                <a:latin typeface="Arial" panose="020B0604020202020204" pitchFamily="34" charset="0"/>
                <a:cs typeface="Arial" panose="020B0604020202020204" pitchFamily="34" charset="0"/>
              </a:rPr>
              <a:t>Disponibilité de 3 modèles</a:t>
            </a:r>
            <a:r>
              <a:rPr lang="fr-FR" sz="1500" b="1" i="0" dirty="0">
                <a:solidFill>
                  <a:srgbClr val="0D0D0D"/>
                </a:solidFill>
                <a:effectLst/>
                <a:highlight>
                  <a:srgbClr val="FFFFFF"/>
                </a:highlight>
                <a:latin typeface="Arial" panose="020B0604020202020204" pitchFamily="34" charset="0"/>
                <a:cs typeface="Arial" panose="020B0604020202020204" pitchFamily="34" charset="0"/>
              </a:rPr>
              <a:t> de réacteurs nucléaires PWR* nouvelle génération :</a:t>
            </a:r>
          </a:p>
          <a:p>
            <a:endParaRPr lang="fr-FR" sz="300" b="1" i="0" dirty="0">
              <a:solidFill>
                <a:srgbClr val="0D0D0D"/>
              </a:solidFill>
              <a:effectLst/>
              <a:highlight>
                <a:srgbClr val="FFFFFF"/>
              </a:highlight>
              <a:latin typeface="Arial" panose="020B0604020202020204" pitchFamily="34" charset="0"/>
              <a:cs typeface="Arial" panose="020B0604020202020204" pitchFamily="34" charset="0"/>
            </a:endParaRPr>
          </a:p>
          <a:p>
            <a:pPr marL="342900" indent="-342900">
              <a:buAutoNum type="arabicPeriod"/>
            </a:pPr>
            <a:r>
              <a:rPr lang="fr-FR" sz="1500" dirty="0">
                <a:solidFill>
                  <a:srgbClr val="0D0D0D"/>
                </a:solidFill>
                <a:highlight>
                  <a:srgbClr val="FFFFFF"/>
                </a:highlight>
                <a:latin typeface="Arial" panose="020B0604020202020204" pitchFamily="34" charset="0"/>
                <a:cs typeface="Arial" panose="020B0604020202020204" pitchFamily="34" charset="0"/>
              </a:rPr>
              <a:t>p</a:t>
            </a:r>
            <a:r>
              <a:rPr lang="fr-FR" sz="1500" b="0" i="0" dirty="0">
                <a:solidFill>
                  <a:srgbClr val="0D0D0D"/>
                </a:solidFill>
                <a:effectLst/>
                <a:highlight>
                  <a:srgbClr val="FFFFFF"/>
                </a:highlight>
                <a:latin typeface="Arial" panose="020B0604020202020204" pitchFamily="34" charset="0"/>
                <a:cs typeface="Arial" panose="020B0604020202020204" pitchFamily="34" charset="0"/>
              </a:rPr>
              <a:t>lus sûres ; </a:t>
            </a:r>
            <a:endParaRPr lang="fr-FR" sz="1500" dirty="0">
              <a:solidFill>
                <a:srgbClr val="0D0D0D"/>
              </a:solidFill>
              <a:highlight>
                <a:srgbClr val="FFFFFF"/>
              </a:highlight>
              <a:latin typeface="Arial" panose="020B0604020202020204" pitchFamily="34" charset="0"/>
              <a:cs typeface="Arial" panose="020B0604020202020204" pitchFamily="34" charset="0"/>
            </a:endParaRPr>
          </a:p>
          <a:p>
            <a:pPr marL="342900" indent="-342900">
              <a:buAutoNum type="arabicPeriod"/>
            </a:pPr>
            <a:r>
              <a:rPr lang="fr-FR" sz="1500" b="0" i="0" dirty="0">
                <a:solidFill>
                  <a:srgbClr val="0D0D0D"/>
                </a:solidFill>
                <a:effectLst/>
                <a:highlight>
                  <a:srgbClr val="FFFFFF"/>
                </a:highlight>
                <a:latin typeface="Arial" panose="020B0604020202020204" pitchFamily="34" charset="0"/>
                <a:cs typeface="Arial" panose="020B0604020202020204" pitchFamily="34" charset="0"/>
              </a:rPr>
              <a:t>plus efficaces ;</a:t>
            </a:r>
          </a:p>
          <a:p>
            <a:pPr marL="342900" indent="-342900">
              <a:buAutoNum type="arabicPeriod"/>
            </a:pPr>
            <a:r>
              <a:rPr lang="fr-FR" sz="1500" dirty="0">
                <a:solidFill>
                  <a:srgbClr val="0D0D0D"/>
                </a:solidFill>
                <a:highlight>
                  <a:srgbClr val="FFFFFF"/>
                </a:highlight>
                <a:latin typeface="Arial" panose="020B0604020202020204" pitchFamily="34" charset="0"/>
                <a:cs typeface="Arial" panose="020B0604020202020204" pitchFamily="34" charset="0"/>
              </a:rPr>
              <a:t>i</a:t>
            </a:r>
            <a:r>
              <a:rPr lang="fr-FR" sz="1500" b="0" i="0" dirty="0">
                <a:solidFill>
                  <a:srgbClr val="0D0D0D"/>
                </a:solidFill>
                <a:effectLst/>
                <a:highlight>
                  <a:srgbClr val="FFFFFF"/>
                </a:highlight>
                <a:latin typeface="Arial" panose="020B0604020202020204" pitchFamily="34" charset="0"/>
                <a:cs typeface="Arial" panose="020B0604020202020204" pitchFamily="34" charset="0"/>
              </a:rPr>
              <a:t>ls proviennent de pays démocratiques respectant les normes européennes ;</a:t>
            </a:r>
          </a:p>
          <a:p>
            <a:pPr marL="342900" indent="-342900">
              <a:buAutoNum type="arabicPeriod"/>
            </a:pPr>
            <a:r>
              <a:rPr lang="fr-FR" sz="1500" dirty="0">
                <a:solidFill>
                  <a:srgbClr val="0D0D0D"/>
                </a:solidFill>
                <a:highlight>
                  <a:srgbClr val="FFFFFF"/>
                </a:highlight>
                <a:latin typeface="Arial" panose="020B0604020202020204" pitchFamily="34" charset="0"/>
                <a:cs typeface="Arial" panose="020B0604020202020204" pitchFamily="34" charset="0"/>
              </a:rPr>
              <a:t>d</a:t>
            </a:r>
            <a:r>
              <a:rPr lang="fr-FR" sz="1500" dirty="0">
                <a:latin typeface="Arial" panose="020B0604020202020204" pitchFamily="34" charset="0"/>
                <a:cs typeface="Arial" panose="020B0604020202020204" pitchFamily="34" charset="0"/>
              </a:rPr>
              <a:t>eux modèles sont déjà en opération, tandis que le troisième, une version simplifiée d'un modèle en opération, est actuellement en construction.</a:t>
            </a:r>
            <a:endParaRPr lang="fr-FR" sz="1500" dirty="0">
              <a:solidFill>
                <a:srgbClr val="0D0D0D"/>
              </a:solidFill>
              <a:highlight>
                <a:srgbClr val="FFFFFF"/>
              </a:highlight>
              <a:latin typeface="Arial" panose="020B0604020202020204" pitchFamily="34" charset="0"/>
              <a:cs typeface="Arial" panose="020B0604020202020204" pitchFamily="34" charset="0"/>
            </a:endParaRPr>
          </a:p>
        </p:txBody>
      </p:sp>
      <p:pic>
        <p:nvPicPr>
          <p:cNvPr id="1034" name="Picture 10" descr="Four Additional Westinghouse AP1000® Reactors to be Built in China">
            <a:extLst>
              <a:ext uri="{FF2B5EF4-FFF2-40B4-BE49-F238E27FC236}">
                <a16:creationId xmlns:a16="http://schemas.microsoft.com/office/drawing/2014/main" id="{ADF83F88-D48B-F746-5E4B-659ECE7C7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91" t="18034" r="14005" b="1266"/>
          <a:stretch/>
        </p:blipFill>
        <p:spPr bwMode="auto">
          <a:xfrm>
            <a:off x="256909" y="2548520"/>
            <a:ext cx="2772170" cy="16688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orea, UAE in talks on additional reactors in Barakah - Pulse by Maeil  Business News Korea">
            <a:extLst>
              <a:ext uri="{FF2B5EF4-FFF2-40B4-BE49-F238E27FC236}">
                <a16:creationId xmlns:a16="http://schemas.microsoft.com/office/drawing/2014/main" id="{064E964D-A767-95FB-2BDD-F8FF5FA71B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92" t="10261" b="7907"/>
          <a:stretch/>
        </p:blipFill>
        <p:spPr bwMode="auto">
          <a:xfrm>
            <a:off x="3198714" y="2553635"/>
            <a:ext cx="2763805" cy="16637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DF prépare Penly à l'arrivée de deux EPR">
            <a:extLst>
              <a:ext uri="{FF2B5EF4-FFF2-40B4-BE49-F238E27FC236}">
                <a16:creationId xmlns:a16="http://schemas.microsoft.com/office/drawing/2014/main" id="{6D4CF61E-6841-036E-CDB4-3D20F09DE9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3594" b="13038"/>
          <a:stretch/>
        </p:blipFill>
        <p:spPr bwMode="auto">
          <a:xfrm>
            <a:off x="6126350" y="2548520"/>
            <a:ext cx="2763804" cy="166376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F1C2099-7D08-3365-B0A0-78005A955466}"/>
              </a:ext>
            </a:extLst>
          </p:cNvPr>
          <p:cNvSpPr/>
          <p:nvPr/>
        </p:nvSpPr>
        <p:spPr>
          <a:xfrm>
            <a:off x="170849" y="2624399"/>
            <a:ext cx="8802299" cy="233134"/>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DDC1C136-D7A7-104A-E69B-1DBD4A284DE6}"/>
              </a:ext>
            </a:extLst>
          </p:cNvPr>
          <p:cNvSpPr txBox="1"/>
          <p:nvPr/>
        </p:nvSpPr>
        <p:spPr>
          <a:xfrm>
            <a:off x="265274" y="2608200"/>
            <a:ext cx="2763806" cy="276999"/>
          </a:xfrm>
          <a:prstGeom prst="rect">
            <a:avLst/>
          </a:prstGeom>
          <a:noFill/>
        </p:spPr>
        <p:txBody>
          <a:bodyPr wrap="square">
            <a:spAutoFit/>
          </a:bodyPr>
          <a:lstStyle/>
          <a:p>
            <a:pPr algn="ctr"/>
            <a:r>
              <a:rPr lang="fr-FR" sz="1200" dirty="0">
                <a:solidFill>
                  <a:srgbClr val="0D0D0D"/>
                </a:solidFill>
                <a:latin typeface="Arial" panose="020B0604020202020204" pitchFamily="34" charset="0"/>
                <a:cs typeface="Arial" panose="020B0604020202020204" pitchFamily="34" charset="0"/>
              </a:rPr>
              <a:t>Sanmen, Chine (2 x 1.100 MWe)</a:t>
            </a:r>
            <a:endParaRPr lang="fr-BE" sz="12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65998B6C-BC22-1E53-3B8C-3879A26264BE}"/>
              </a:ext>
            </a:extLst>
          </p:cNvPr>
          <p:cNvSpPr txBox="1"/>
          <p:nvPr/>
        </p:nvSpPr>
        <p:spPr>
          <a:xfrm>
            <a:off x="6126350" y="2608117"/>
            <a:ext cx="2763804" cy="276999"/>
          </a:xfrm>
          <a:prstGeom prst="rect">
            <a:avLst/>
          </a:prstGeom>
          <a:noFill/>
        </p:spPr>
        <p:txBody>
          <a:bodyPr wrap="square">
            <a:spAutoFit/>
          </a:bodyPr>
          <a:lstStyle/>
          <a:p>
            <a:pPr algn="ctr"/>
            <a:r>
              <a:rPr lang="fr-FR" sz="1200" dirty="0">
                <a:solidFill>
                  <a:srgbClr val="0D0D0D"/>
                </a:solidFill>
                <a:latin typeface="Arial" panose="020B0604020202020204" pitchFamily="34" charset="0"/>
                <a:cs typeface="Arial" panose="020B0604020202020204" pitchFamily="34" charset="0"/>
              </a:rPr>
              <a:t>Penly, France (2 x 1.670 MWe)</a:t>
            </a:r>
          </a:p>
        </p:txBody>
      </p:sp>
      <p:sp>
        <p:nvSpPr>
          <p:cNvPr id="11" name="ZoneTexte 10">
            <a:extLst>
              <a:ext uri="{FF2B5EF4-FFF2-40B4-BE49-F238E27FC236}">
                <a16:creationId xmlns:a16="http://schemas.microsoft.com/office/drawing/2014/main" id="{8777F1FC-558E-37A9-D386-E6D00DC672AB}"/>
              </a:ext>
            </a:extLst>
          </p:cNvPr>
          <p:cNvSpPr txBox="1"/>
          <p:nvPr/>
        </p:nvSpPr>
        <p:spPr>
          <a:xfrm>
            <a:off x="256910" y="4233936"/>
            <a:ext cx="2772170" cy="523220"/>
          </a:xfrm>
          <a:prstGeom prst="rect">
            <a:avLst/>
          </a:prstGeom>
          <a:solidFill>
            <a:schemeClr val="bg1"/>
          </a:solidFill>
        </p:spPr>
        <p:txBody>
          <a:bodyPr wrap="square">
            <a:spAutoFit/>
          </a:bodyPr>
          <a:lstStyle/>
          <a:p>
            <a:pPr algn="ctr"/>
            <a:r>
              <a:rPr lang="fr-FR" sz="1400" b="1" dirty="0">
                <a:solidFill>
                  <a:srgbClr val="0D0D0D"/>
                </a:solidFill>
                <a:highlight>
                  <a:srgbClr val="FFFFFF"/>
                </a:highlight>
                <a:latin typeface="Arial" panose="020B0604020202020204" pitchFamily="34" charset="0"/>
                <a:cs typeface="Arial" panose="020B0604020202020204" pitchFamily="34" charset="0"/>
              </a:rPr>
              <a:t>AP1000</a:t>
            </a:r>
          </a:p>
          <a:p>
            <a:pPr algn="ctr"/>
            <a:r>
              <a:rPr lang="fr-FR" sz="1400" dirty="0">
                <a:solidFill>
                  <a:srgbClr val="0D0D0D"/>
                </a:solidFill>
                <a:highlight>
                  <a:srgbClr val="FFFFFF"/>
                </a:highlight>
                <a:latin typeface="Arial" panose="020B0604020202020204" pitchFamily="34" charset="0"/>
                <a:cs typeface="Arial" panose="020B0604020202020204" pitchFamily="34" charset="0"/>
              </a:rPr>
              <a:t>Conçu par </a:t>
            </a:r>
            <a:r>
              <a:rPr lang="fr-FR" sz="1400" dirty="0">
                <a:latin typeface="Arial" panose="020B0604020202020204" pitchFamily="34" charset="0"/>
                <a:cs typeface="Arial" panose="020B0604020202020204" pitchFamily="34" charset="0"/>
              </a:rPr>
              <a:t>Westinghouse (USA).</a:t>
            </a:r>
            <a:r>
              <a:rPr lang="fr-FR" sz="1400" dirty="0">
                <a:solidFill>
                  <a:srgbClr val="0D0D0D"/>
                </a:solidFill>
                <a:highlight>
                  <a:srgbClr val="FFFFFF"/>
                </a:highlight>
                <a:latin typeface="Arial" panose="020B0604020202020204" pitchFamily="34" charset="0"/>
                <a:cs typeface="Arial" panose="020B0604020202020204" pitchFamily="34" charset="0"/>
              </a:rPr>
              <a:t> </a:t>
            </a:r>
          </a:p>
        </p:txBody>
      </p:sp>
      <p:sp>
        <p:nvSpPr>
          <p:cNvPr id="3" name="ZoneTexte 2">
            <a:extLst>
              <a:ext uri="{FF2B5EF4-FFF2-40B4-BE49-F238E27FC236}">
                <a16:creationId xmlns:a16="http://schemas.microsoft.com/office/drawing/2014/main" id="{174AAA66-F522-8327-2DBF-DD8628FB247F}"/>
              </a:ext>
            </a:extLst>
          </p:cNvPr>
          <p:cNvSpPr txBox="1"/>
          <p:nvPr/>
        </p:nvSpPr>
        <p:spPr>
          <a:xfrm>
            <a:off x="264643" y="156849"/>
            <a:ext cx="484761" cy="646331"/>
          </a:xfrm>
          <a:prstGeom prst="rect">
            <a:avLst/>
          </a:prstGeom>
          <a:noFill/>
        </p:spPr>
        <p:txBody>
          <a:bodyPr wrap="square" rtlCol="0">
            <a:spAutoFit/>
          </a:bodyPr>
          <a:lstStyle/>
          <a:p>
            <a:r>
              <a:rPr lang="fr-BE" sz="3600" dirty="0">
                <a:cs typeface="Arial" panose="020B0604020202020204" pitchFamily="34" charset="0"/>
              </a:rPr>
              <a:t>3</a:t>
            </a:r>
          </a:p>
        </p:txBody>
      </p:sp>
      <p:sp>
        <p:nvSpPr>
          <p:cNvPr id="5" name="Ellipse 4">
            <a:extLst>
              <a:ext uri="{FF2B5EF4-FFF2-40B4-BE49-F238E27FC236}">
                <a16:creationId xmlns:a16="http://schemas.microsoft.com/office/drawing/2014/main" id="{FEBCD8CE-705A-3AF6-C6CE-320F0F91E773}"/>
              </a:ext>
            </a:extLst>
          </p:cNvPr>
          <p:cNvSpPr/>
          <p:nvPr/>
        </p:nvSpPr>
        <p:spPr>
          <a:xfrm>
            <a:off x="184046" y="193952"/>
            <a:ext cx="567754" cy="581076"/>
          </a:xfrm>
          <a:prstGeom prst="ellipse">
            <a:avLst/>
          </a:prstGeom>
          <a:noFill/>
          <a:ln w="762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EE72601F-FE6D-A78C-CC35-F5E3CA03BAAE}"/>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Rectangle 18">
            <a:extLst>
              <a:ext uri="{FF2B5EF4-FFF2-40B4-BE49-F238E27FC236}">
                <a16:creationId xmlns:a16="http://schemas.microsoft.com/office/drawing/2014/main" id="{D0301C65-E633-7877-BE54-DFCCB44B918B}"/>
              </a:ext>
            </a:extLst>
          </p:cNvPr>
          <p:cNvSpPr/>
          <p:nvPr/>
        </p:nvSpPr>
        <p:spPr>
          <a:xfrm>
            <a:off x="3198713" y="2857389"/>
            <a:ext cx="2763805" cy="200877"/>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ZoneTexte 8">
            <a:extLst>
              <a:ext uri="{FF2B5EF4-FFF2-40B4-BE49-F238E27FC236}">
                <a16:creationId xmlns:a16="http://schemas.microsoft.com/office/drawing/2014/main" id="{4B03A308-2C0F-7A85-951C-AFDB08DFD357}"/>
              </a:ext>
            </a:extLst>
          </p:cNvPr>
          <p:cNvSpPr txBox="1"/>
          <p:nvPr/>
        </p:nvSpPr>
        <p:spPr>
          <a:xfrm>
            <a:off x="3470797" y="2613232"/>
            <a:ext cx="2219637" cy="461665"/>
          </a:xfrm>
          <a:prstGeom prst="rect">
            <a:avLst/>
          </a:prstGeom>
          <a:noFill/>
        </p:spPr>
        <p:txBody>
          <a:bodyPr wrap="square">
            <a:spAutoFit/>
          </a:bodyPr>
          <a:lstStyle/>
          <a:p>
            <a:pPr algn="ctr"/>
            <a:r>
              <a:rPr lang="fr-FR" sz="1200" dirty="0">
                <a:solidFill>
                  <a:srgbClr val="0D0D0D"/>
                </a:solidFill>
                <a:latin typeface="Arial" panose="020B0604020202020204" pitchFamily="34" charset="0"/>
                <a:cs typeface="Arial" panose="020B0604020202020204" pitchFamily="34" charset="0"/>
              </a:rPr>
              <a:t>Barakah, Émirats arabes unis (4 x 1.400 MWe)</a:t>
            </a:r>
            <a:endParaRPr lang="fr-BE" sz="1200" dirty="0">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09C5F897-9650-AF44-A9D3-3467EB59430E}"/>
              </a:ext>
            </a:extLst>
          </p:cNvPr>
          <p:cNvSpPr txBox="1"/>
          <p:nvPr/>
        </p:nvSpPr>
        <p:spPr>
          <a:xfrm>
            <a:off x="3151157" y="4238553"/>
            <a:ext cx="2862820" cy="523220"/>
          </a:xfrm>
          <a:prstGeom prst="rect">
            <a:avLst/>
          </a:prstGeom>
          <a:solidFill>
            <a:schemeClr val="bg1"/>
          </a:solidFill>
        </p:spPr>
        <p:txBody>
          <a:bodyPr wrap="square">
            <a:spAutoFit/>
          </a:bodyPr>
          <a:lstStyle/>
          <a:p>
            <a:pPr algn="ctr"/>
            <a:r>
              <a:rPr lang="fr-FR" sz="1400" b="1" dirty="0">
                <a:solidFill>
                  <a:srgbClr val="0D0D0D"/>
                </a:solidFill>
                <a:highlight>
                  <a:srgbClr val="FFFFFF"/>
                </a:highlight>
                <a:latin typeface="Arial" panose="020B0604020202020204" pitchFamily="34" charset="0"/>
                <a:cs typeface="Arial" panose="020B0604020202020204" pitchFamily="34" charset="0"/>
              </a:rPr>
              <a:t>APR1400</a:t>
            </a:r>
          </a:p>
          <a:p>
            <a:pPr algn="ctr"/>
            <a:r>
              <a:rPr lang="fr-FR" sz="1400" dirty="0">
                <a:solidFill>
                  <a:srgbClr val="0D0D0D"/>
                </a:solidFill>
                <a:highlight>
                  <a:srgbClr val="FFFFFF"/>
                </a:highlight>
                <a:latin typeface="Arial" panose="020B0604020202020204" pitchFamily="34" charset="0"/>
                <a:cs typeface="Arial" panose="020B0604020202020204" pitchFamily="34" charset="0"/>
              </a:rPr>
              <a:t>Conçu par </a:t>
            </a:r>
            <a:r>
              <a:rPr lang="fr-FR" sz="1400" dirty="0">
                <a:latin typeface="Arial" panose="020B0604020202020204" pitchFamily="34" charset="0"/>
                <a:cs typeface="Arial" panose="020B0604020202020204" pitchFamily="34" charset="0"/>
              </a:rPr>
              <a:t>Kepco (Corée du Sud).</a:t>
            </a:r>
            <a:r>
              <a:rPr lang="fr-FR" sz="1400" dirty="0">
                <a:solidFill>
                  <a:srgbClr val="0D0D0D"/>
                </a:solidFill>
                <a:highlight>
                  <a:srgbClr val="FFFFFF"/>
                </a:highlight>
                <a:latin typeface="Arial" panose="020B0604020202020204" pitchFamily="34" charset="0"/>
                <a:cs typeface="Arial" panose="020B0604020202020204" pitchFamily="34" charset="0"/>
              </a:rPr>
              <a:t> </a:t>
            </a:r>
          </a:p>
        </p:txBody>
      </p:sp>
      <p:sp>
        <p:nvSpPr>
          <p:cNvPr id="21" name="ZoneTexte 20">
            <a:extLst>
              <a:ext uri="{FF2B5EF4-FFF2-40B4-BE49-F238E27FC236}">
                <a16:creationId xmlns:a16="http://schemas.microsoft.com/office/drawing/2014/main" id="{CA793DF2-D50C-CF74-157A-BC191BD10839}"/>
              </a:ext>
            </a:extLst>
          </p:cNvPr>
          <p:cNvSpPr txBox="1"/>
          <p:nvPr/>
        </p:nvSpPr>
        <p:spPr>
          <a:xfrm>
            <a:off x="6076842" y="4230083"/>
            <a:ext cx="2862820" cy="738664"/>
          </a:xfrm>
          <a:prstGeom prst="rect">
            <a:avLst/>
          </a:prstGeom>
          <a:solidFill>
            <a:schemeClr val="bg1"/>
          </a:solidFill>
        </p:spPr>
        <p:txBody>
          <a:bodyPr wrap="square">
            <a:spAutoFit/>
          </a:bodyPr>
          <a:lstStyle/>
          <a:p>
            <a:pPr algn="ctr"/>
            <a:r>
              <a:rPr lang="fr-FR" sz="1400" b="1" dirty="0">
                <a:solidFill>
                  <a:srgbClr val="0D0D0D"/>
                </a:solidFill>
                <a:highlight>
                  <a:srgbClr val="FFFFFF"/>
                </a:highlight>
                <a:latin typeface="Arial" panose="020B0604020202020204" pitchFamily="34" charset="0"/>
                <a:cs typeface="Arial" panose="020B0604020202020204" pitchFamily="34" charset="0"/>
              </a:rPr>
              <a:t>EPR2</a:t>
            </a:r>
          </a:p>
          <a:p>
            <a:pPr algn="ctr"/>
            <a:r>
              <a:rPr lang="fr-FR" sz="1400" dirty="0">
                <a:solidFill>
                  <a:srgbClr val="0D0D0D"/>
                </a:solidFill>
                <a:highlight>
                  <a:srgbClr val="FFFFFF"/>
                </a:highlight>
                <a:latin typeface="Arial" panose="020B0604020202020204" pitchFamily="34" charset="0"/>
                <a:cs typeface="Arial" panose="020B0604020202020204" pitchFamily="34" charset="0"/>
              </a:rPr>
              <a:t>Conçu par EDF</a:t>
            </a:r>
            <a:r>
              <a:rPr lang="fr-FR" sz="1400" dirty="0">
                <a:latin typeface="Arial" panose="020B0604020202020204" pitchFamily="34" charset="0"/>
                <a:cs typeface="Arial" panose="020B0604020202020204" pitchFamily="34" charset="0"/>
              </a:rPr>
              <a:t> (France), amélioration de l’EPR.</a:t>
            </a:r>
            <a:r>
              <a:rPr lang="fr-FR" sz="1400" dirty="0">
                <a:solidFill>
                  <a:srgbClr val="0D0D0D"/>
                </a:solidFill>
                <a:highlight>
                  <a:srgbClr val="FFFFFF"/>
                </a:highlight>
                <a:latin typeface="Arial" panose="020B0604020202020204" pitchFamily="34" charset="0"/>
                <a:cs typeface="Arial" panose="020B0604020202020204" pitchFamily="34" charset="0"/>
              </a:rPr>
              <a:t> </a:t>
            </a:r>
          </a:p>
        </p:txBody>
      </p:sp>
      <p:sp>
        <p:nvSpPr>
          <p:cNvPr id="22" name="Espace réservé du numéro de diapositive 3">
            <a:extLst>
              <a:ext uri="{FF2B5EF4-FFF2-40B4-BE49-F238E27FC236}">
                <a16:creationId xmlns:a16="http://schemas.microsoft.com/office/drawing/2014/main" id="{C4DD74CE-7DE1-0CC6-750E-0D313AD7F157}"/>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13</a:t>
            </a:fld>
            <a:endParaRPr lang="fr-FR" sz="1000" dirty="0">
              <a:solidFill>
                <a:schemeClr val="tx1"/>
              </a:solidFill>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7C4E8227-58DA-51F4-4082-A1A5A68C8A0B}"/>
              </a:ext>
            </a:extLst>
          </p:cNvPr>
          <p:cNvSpPr txBox="1"/>
          <p:nvPr/>
        </p:nvSpPr>
        <p:spPr>
          <a:xfrm>
            <a:off x="38100" y="4812397"/>
            <a:ext cx="4617720" cy="261610"/>
          </a:xfrm>
          <a:prstGeom prst="rect">
            <a:avLst/>
          </a:prstGeom>
          <a:noFill/>
        </p:spPr>
        <p:txBody>
          <a:bodyPr wrap="square" rtlCol="0">
            <a:spAutoFit/>
          </a:bodyPr>
          <a:lstStyle/>
          <a:p>
            <a:r>
              <a:rPr lang="fr-BE" sz="1100" dirty="0">
                <a:latin typeface="Arial" panose="020B0604020202020204" pitchFamily="34" charset="0"/>
                <a:cs typeface="Arial" panose="020B0604020202020204" pitchFamily="34" charset="0"/>
              </a:rPr>
              <a:t>*Réacteur contenant de l’eau sous pression.</a:t>
            </a:r>
          </a:p>
        </p:txBody>
      </p:sp>
    </p:spTree>
    <p:extLst>
      <p:ext uri="{BB962C8B-B14F-4D97-AF65-F5344CB8AC3E}">
        <p14:creationId xmlns:p14="http://schemas.microsoft.com/office/powerpoint/2010/main" val="1677358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DF003266-D9BB-692A-B7F6-454CC4B98E03}"/>
              </a:ext>
            </a:extLst>
          </p:cNvPr>
          <p:cNvSpPr txBox="1"/>
          <p:nvPr/>
        </p:nvSpPr>
        <p:spPr>
          <a:xfrm>
            <a:off x="370477" y="2571750"/>
            <a:ext cx="8580396" cy="2108269"/>
          </a:xfrm>
          <a:prstGeom prst="rect">
            <a:avLst/>
          </a:prstGeom>
          <a:noFill/>
        </p:spPr>
        <p:txBody>
          <a:bodyPr wrap="square">
            <a:spAutoFit/>
          </a:bodyPr>
          <a:lstStyle/>
          <a:p>
            <a:r>
              <a:rPr lang="fr-FR" sz="1500" b="0" i="0" dirty="0">
                <a:solidFill>
                  <a:srgbClr val="222222"/>
                </a:solidFill>
                <a:effectLst/>
                <a:highlight>
                  <a:srgbClr val="FFFFFF"/>
                </a:highlight>
                <a:latin typeface="Arial" panose="020B0604020202020204" pitchFamily="34" charset="0"/>
                <a:cs typeface="Arial" panose="020B0604020202020204" pitchFamily="34" charset="0"/>
              </a:rPr>
              <a:t>Il faudrait une surface au sol d’environ </a:t>
            </a:r>
            <a:r>
              <a:rPr lang="fr-FR" sz="1500" b="1" i="0" dirty="0">
                <a:solidFill>
                  <a:srgbClr val="222222"/>
                </a:solidFill>
                <a:effectLst/>
                <a:highlight>
                  <a:srgbClr val="FFFFFF"/>
                </a:highlight>
                <a:latin typeface="Arial" panose="020B0604020202020204" pitchFamily="34" charset="0"/>
                <a:cs typeface="Arial" panose="020B0604020202020204" pitchFamily="34" charset="0"/>
              </a:rPr>
              <a:t>44 hectares </a:t>
            </a:r>
            <a:r>
              <a:rPr lang="fr-FR" sz="1500" b="0" i="0" dirty="0">
                <a:solidFill>
                  <a:srgbClr val="222222"/>
                </a:solidFill>
                <a:effectLst/>
                <a:highlight>
                  <a:srgbClr val="FFFFFF"/>
                </a:highlight>
                <a:latin typeface="Arial" panose="020B0604020202020204" pitchFamily="34" charset="0"/>
                <a:cs typeface="Arial" panose="020B0604020202020204" pitchFamily="34" charset="0"/>
              </a:rPr>
              <a:t>pour l’installation.</a:t>
            </a:r>
          </a:p>
          <a:p>
            <a:endParaRPr lang="fr-FR" sz="1400" dirty="0">
              <a:solidFill>
                <a:srgbClr val="222222"/>
              </a:solidFill>
              <a:highlight>
                <a:srgbClr val="FFFFFF"/>
              </a:highlight>
              <a:latin typeface="Arial" panose="020B0604020202020204" pitchFamily="34" charset="0"/>
              <a:cs typeface="Arial" panose="020B0604020202020204" pitchFamily="34" charset="0"/>
            </a:endParaRPr>
          </a:p>
          <a:p>
            <a:endParaRPr lang="fr-FR" sz="1400" dirty="0">
              <a:solidFill>
                <a:srgbClr val="222222"/>
              </a:solidFill>
              <a:highlight>
                <a:srgbClr val="FFFFFF"/>
              </a:highlight>
              <a:latin typeface="Arial" panose="020B0604020202020204" pitchFamily="34" charset="0"/>
              <a:cs typeface="Arial" panose="020B0604020202020204" pitchFamily="34" charset="0"/>
            </a:endParaRPr>
          </a:p>
          <a:p>
            <a:r>
              <a:rPr lang="fr-FR" sz="1500" u="sng" dirty="0">
                <a:solidFill>
                  <a:srgbClr val="222222"/>
                </a:solidFill>
                <a:highlight>
                  <a:srgbClr val="FFFFFF"/>
                </a:highlight>
                <a:latin typeface="Arial" panose="020B0604020202020204" pitchFamily="34" charset="0"/>
                <a:cs typeface="Arial" panose="020B0604020202020204" pitchFamily="34" charset="0"/>
              </a:rPr>
              <a:t>D’où viennent les </a:t>
            </a:r>
            <a:r>
              <a:rPr lang="fr-FR" sz="1500" b="0" i="0" u="sng" dirty="0">
                <a:solidFill>
                  <a:srgbClr val="222222"/>
                </a:solidFill>
                <a:effectLst/>
                <a:highlight>
                  <a:srgbClr val="FFFFFF"/>
                </a:highlight>
                <a:latin typeface="Arial" panose="020B0604020202020204" pitchFamily="34" charset="0"/>
                <a:cs typeface="Arial" panose="020B0604020202020204" pitchFamily="34" charset="0"/>
              </a:rPr>
              <a:t>44 hectares ?</a:t>
            </a:r>
          </a:p>
          <a:p>
            <a:endParaRPr lang="fr-FR" sz="200" b="0" i="0" u="sng" dirty="0">
              <a:solidFill>
                <a:srgbClr val="222222"/>
              </a:solidFill>
              <a:effectLst/>
              <a:highlight>
                <a:srgbClr val="FFFFFF"/>
              </a:highlight>
              <a:latin typeface="Arial" panose="020B0604020202020204" pitchFamily="34" charset="0"/>
              <a:cs typeface="Arial" panose="020B0604020202020204" pitchFamily="34" charset="0"/>
            </a:endParaRPr>
          </a:p>
          <a:p>
            <a:endParaRPr lang="fr-FR" sz="500" dirty="0">
              <a:solidFill>
                <a:srgbClr val="222222"/>
              </a:solidFill>
              <a:highlight>
                <a:srgbClr val="FFFFFF"/>
              </a:highlight>
              <a:latin typeface="Arial" panose="020B0604020202020204" pitchFamily="34" charset="0"/>
              <a:cs typeface="Arial" panose="020B0604020202020204" pitchFamily="34" charset="0"/>
            </a:endParaRPr>
          </a:p>
          <a:p>
            <a:r>
              <a:rPr lang="fr-FR" sz="1500" b="1" i="1" dirty="0">
                <a:solidFill>
                  <a:srgbClr val="222222"/>
                </a:solidFill>
                <a:highlight>
                  <a:srgbClr val="FFFFFF"/>
                </a:highlight>
                <a:latin typeface="Arial" panose="020B0604020202020204" pitchFamily="34" charset="0"/>
                <a:cs typeface="Arial" panose="020B0604020202020204" pitchFamily="34" charset="0"/>
              </a:rPr>
              <a:t>Hypothèse : </a:t>
            </a:r>
            <a:r>
              <a:rPr lang="fr-FR" sz="1500" dirty="0">
                <a:solidFill>
                  <a:srgbClr val="222222"/>
                </a:solidFill>
                <a:highlight>
                  <a:srgbClr val="FFFFFF"/>
                </a:highlight>
                <a:latin typeface="Arial" panose="020B0604020202020204" pitchFamily="34" charset="0"/>
                <a:cs typeface="Arial" panose="020B0604020202020204" pitchFamily="34" charset="0"/>
              </a:rPr>
              <a:t>Pour une centrale avec un réacteur PWR et les</a:t>
            </a:r>
            <a:r>
              <a:rPr lang="fr-FR" sz="1500" b="0" i="0" dirty="0">
                <a:solidFill>
                  <a:srgbClr val="222222"/>
                </a:solidFill>
                <a:effectLst/>
                <a:highlight>
                  <a:srgbClr val="FFFFFF"/>
                </a:highlight>
                <a:latin typeface="Arial" panose="020B0604020202020204" pitchFamily="34" charset="0"/>
                <a:cs typeface="Arial" panose="020B0604020202020204" pitchFamily="34" charset="0"/>
              </a:rPr>
              <a:t> auxiliaires nécessaires à son</a:t>
            </a:r>
          </a:p>
          <a:p>
            <a:r>
              <a:rPr lang="fr-FR" sz="1500" dirty="0">
                <a:solidFill>
                  <a:srgbClr val="222222"/>
                </a:solidFill>
                <a:highlight>
                  <a:srgbClr val="FFFFFF"/>
                </a:highlight>
                <a:latin typeface="Arial" panose="020B0604020202020204" pitchFamily="34" charset="0"/>
                <a:cs typeface="Arial" panose="020B0604020202020204" pitchFamily="34" charset="0"/>
              </a:rPr>
              <a:t>                      </a:t>
            </a:r>
            <a:r>
              <a:rPr lang="fr-FR" sz="1500" b="0" i="0" dirty="0">
                <a:solidFill>
                  <a:srgbClr val="222222"/>
                </a:solidFill>
                <a:effectLst/>
                <a:highlight>
                  <a:srgbClr val="FFFFFF"/>
                </a:highlight>
                <a:latin typeface="Arial" panose="020B0604020202020204" pitchFamily="34" charset="0"/>
                <a:cs typeface="Arial" panose="020B0604020202020204" pitchFamily="34" charset="0"/>
              </a:rPr>
              <a:t>exploitation, on considère </a:t>
            </a:r>
            <a:r>
              <a:rPr lang="fr-FR" sz="1500" i="0" dirty="0">
                <a:solidFill>
                  <a:srgbClr val="222222"/>
                </a:solidFill>
                <a:effectLst/>
                <a:highlight>
                  <a:srgbClr val="FFFFFF"/>
                </a:highlight>
                <a:latin typeface="Arial" panose="020B0604020202020204" pitchFamily="34" charset="0"/>
                <a:cs typeface="Arial" panose="020B0604020202020204" pitchFamily="34" charset="0"/>
              </a:rPr>
              <a:t>200 m² / </a:t>
            </a:r>
            <a:r>
              <a:rPr lang="fr-FR" sz="1500" dirty="0">
                <a:solidFill>
                  <a:srgbClr val="222222"/>
                </a:solidFill>
                <a:highlight>
                  <a:srgbClr val="FFFFFF"/>
                </a:highlight>
                <a:latin typeface="Arial" panose="020B0604020202020204" pitchFamily="34" charset="0"/>
                <a:cs typeface="Arial" panose="020B0604020202020204" pitchFamily="34" charset="0"/>
              </a:rPr>
              <a:t>M</a:t>
            </a:r>
            <a:r>
              <a:rPr lang="fr-FR" sz="1500" i="0" dirty="0">
                <a:solidFill>
                  <a:srgbClr val="222222"/>
                </a:solidFill>
                <a:effectLst/>
                <a:highlight>
                  <a:srgbClr val="FFFFFF"/>
                </a:highlight>
                <a:latin typeface="Arial" panose="020B0604020202020204" pitchFamily="34" charset="0"/>
                <a:cs typeface="Arial" panose="020B0604020202020204" pitchFamily="34" charset="0"/>
              </a:rPr>
              <a:t>We net.</a:t>
            </a:r>
          </a:p>
          <a:p>
            <a:endParaRPr lang="fr-FR" sz="500" dirty="0">
              <a:solidFill>
                <a:srgbClr val="222222"/>
              </a:solidFill>
              <a:highlight>
                <a:srgbClr val="FFFFFF"/>
              </a:highlight>
              <a:latin typeface="Arial" panose="020B0604020202020204" pitchFamily="34" charset="0"/>
              <a:cs typeface="Arial" panose="020B0604020202020204" pitchFamily="34" charset="0"/>
            </a:endParaRPr>
          </a:p>
          <a:p>
            <a:r>
              <a:rPr lang="fr-FR" sz="1500" b="1" i="1" dirty="0">
                <a:solidFill>
                  <a:srgbClr val="222222"/>
                </a:solidFill>
                <a:highlight>
                  <a:srgbClr val="FFFFFF"/>
                </a:highlight>
                <a:latin typeface="Arial" panose="020B0604020202020204" pitchFamily="34" charset="0"/>
                <a:cs typeface="Arial" panose="020B0604020202020204" pitchFamily="34" charset="0"/>
              </a:rPr>
              <a:t>Calcul : </a:t>
            </a:r>
            <a:r>
              <a:rPr lang="fr-BE" sz="1500" b="0" i="0" dirty="0">
                <a:solidFill>
                  <a:srgbClr val="202122"/>
                </a:solidFill>
                <a:effectLst/>
                <a:highlight>
                  <a:srgbClr val="FFFFFF"/>
                </a:highlight>
                <a:latin typeface="Arial" panose="020B0604020202020204" pitchFamily="34" charset="0"/>
              </a:rPr>
              <a:t>2 AP1000 = 2 x 1.100 MWe net = 2.200 MWe net</a:t>
            </a:r>
          </a:p>
          <a:p>
            <a:r>
              <a:rPr lang="fr-BE" sz="1500" dirty="0">
                <a:solidFill>
                  <a:srgbClr val="202122"/>
                </a:solidFill>
                <a:highlight>
                  <a:srgbClr val="FFFFFF"/>
                </a:highlight>
                <a:latin typeface="Arial" panose="020B0604020202020204" pitchFamily="34" charset="0"/>
              </a:rPr>
              <a:t>             </a:t>
            </a:r>
            <a:r>
              <a:rPr lang="fr-BE" sz="1600" dirty="0">
                <a:solidFill>
                  <a:srgbClr val="202122"/>
                </a:solidFill>
                <a:highlight>
                  <a:srgbClr val="FFFFFF"/>
                </a:highlight>
                <a:latin typeface="Arial" panose="020B0604020202020204" pitchFamily="34" charset="0"/>
              </a:rPr>
              <a:t> </a:t>
            </a:r>
            <a:r>
              <a:rPr lang="fr-BE" sz="1500" b="0" i="0" dirty="0">
                <a:solidFill>
                  <a:srgbClr val="202122"/>
                </a:solidFill>
                <a:effectLst/>
                <a:highlight>
                  <a:srgbClr val="FFFFFF"/>
                </a:highlight>
                <a:latin typeface="Arial" panose="020B0604020202020204" pitchFamily="34" charset="0"/>
              </a:rPr>
              <a:t>2.200 MWe net x 200 m</a:t>
            </a:r>
            <a:r>
              <a:rPr lang="fr-FR" sz="1500" b="1" i="0" dirty="0">
                <a:solidFill>
                  <a:srgbClr val="222222"/>
                </a:solidFill>
                <a:effectLst/>
                <a:highlight>
                  <a:srgbClr val="FFFFFF"/>
                </a:highlight>
                <a:latin typeface="Arial" panose="020B0604020202020204" pitchFamily="34" charset="0"/>
                <a:cs typeface="Arial" panose="020B0604020202020204" pitchFamily="34" charset="0"/>
              </a:rPr>
              <a:t>² </a:t>
            </a:r>
            <a:r>
              <a:rPr lang="fr-FR" sz="1500" i="0" dirty="0">
                <a:solidFill>
                  <a:srgbClr val="222222"/>
                </a:solidFill>
                <a:effectLst/>
                <a:highlight>
                  <a:srgbClr val="FFFFFF"/>
                </a:highlight>
                <a:latin typeface="Arial" panose="020B0604020202020204" pitchFamily="34" charset="0"/>
                <a:cs typeface="Arial" panose="020B0604020202020204" pitchFamily="34" charset="0"/>
              </a:rPr>
              <a:t>= 440.000 </a:t>
            </a:r>
            <a:r>
              <a:rPr lang="fr-BE" sz="1500" b="0" i="0" dirty="0">
                <a:solidFill>
                  <a:srgbClr val="202122"/>
                </a:solidFill>
                <a:effectLst/>
                <a:highlight>
                  <a:srgbClr val="FFFFFF"/>
                </a:highlight>
                <a:latin typeface="Arial" panose="020B0604020202020204" pitchFamily="34" charset="0"/>
              </a:rPr>
              <a:t>m</a:t>
            </a:r>
            <a:r>
              <a:rPr lang="fr-FR" sz="1500" b="1" i="0" dirty="0">
                <a:solidFill>
                  <a:srgbClr val="222222"/>
                </a:solidFill>
                <a:effectLst/>
                <a:highlight>
                  <a:srgbClr val="FFFFFF"/>
                </a:highlight>
                <a:latin typeface="Arial" panose="020B0604020202020204" pitchFamily="34" charset="0"/>
                <a:cs typeface="Arial" panose="020B0604020202020204" pitchFamily="34" charset="0"/>
              </a:rPr>
              <a:t>² </a:t>
            </a:r>
            <a:r>
              <a:rPr lang="fr-FR" sz="1500" i="0" dirty="0">
                <a:solidFill>
                  <a:srgbClr val="222222"/>
                </a:solidFill>
                <a:effectLst/>
                <a:highlight>
                  <a:srgbClr val="FFFFFF"/>
                </a:highlight>
                <a:latin typeface="Arial" panose="020B0604020202020204" pitchFamily="34" charset="0"/>
                <a:cs typeface="Arial" panose="020B0604020202020204" pitchFamily="34" charset="0"/>
              </a:rPr>
              <a:t>= 44 hectares</a:t>
            </a:r>
            <a:endParaRPr lang="fr-BE" sz="1500" dirty="0">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E268A954-402A-5D22-D6F5-AE843CDAB3BB}"/>
              </a:ext>
            </a:extLst>
          </p:cNvPr>
          <p:cNvSpPr txBox="1"/>
          <p:nvPr/>
        </p:nvSpPr>
        <p:spPr>
          <a:xfrm>
            <a:off x="884714" y="271699"/>
            <a:ext cx="7374572" cy="369332"/>
          </a:xfrm>
          <a:prstGeom prst="rect">
            <a:avLst/>
          </a:prstGeom>
          <a:noFill/>
        </p:spPr>
        <p:txBody>
          <a:bodyPr wrap="square">
            <a:spAutoFit/>
          </a:bodyPr>
          <a:lstStyle/>
          <a:p>
            <a:pPr algn="ctr"/>
            <a:r>
              <a:rPr lang="fr-FR" b="1" dirty="0">
                <a:solidFill>
                  <a:srgbClr val="0D0D0D"/>
                </a:solidFill>
                <a:highlight>
                  <a:srgbClr val="FFFFFF"/>
                </a:highlight>
                <a:latin typeface="Arial" panose="020B0604020202020204" pitchFamily="34" charset="0"/>
                <a:cs typeface="Arial" panose="020B0604020202020204" pitchFamily="34" charset="0"/>
              </a:rPr>
              <a:t>Installation de 2 réacteurs AP1000 près ou sur le site de Tihange </a:t>
            </a:r>
            <a:endParaRPr lang="fr-BE" dirty="0"/>
          </a:p>
        </p:txBody>
      </p:sp>
      <p:sp>
        <p:nvSpPr>
          <p:cNvPr id="9" name="Rectangle 8">
            <a:extLst>
              <a:ext uri="{FF2B5EF4-FFF2-40B4-BE49-F238E27FC236}">
                <a16:creationId xmlns:a16="http://schemas.microsoft.com/office/drawing/2014/main" id="{9A7F7B4B-91E0-B27D-0D7A-EED3DEA72698}"/>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3">
            <a:extLst>
              <a:ext uri="{FF2B5EF4-FFF2-40B4-BE49-F238E27FC236}">
                <a16:creationId xmlns:a16="http://schemas.microsoft.com/office/drawing/2014/main" id="{8F7D51F4-9EAF-CC77-1738-13D336101BDC}"/>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14</a:t>
            </a:fld>
            <a:endParaRPr lang="fr-FR" sz="1000" dirty="0">
              <a:solidFill>
                <a:schemeClr val="tx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18F3AD7C-742F-D6E6-6EFE-426D10F56339}"/>
              </a:ext>
            </a:extLst>
          </p:cNvPr>
          <p:cNvSpPr txBox="1"/>
          <p:nvPr/>
        </p:nvSpPr>
        <p:spPr>
          <a:xfrm>
            <a:off x="370477" y="935786"/>
            <a:ext cx="8278224" cy="1323439"/>
          </a:xfrm>
          <a:prstGeom prst="rect">
            <a:avLst/>
          </a:prstGeom>
          <a:noFill/>
        </p:spPr>
        <p:txBody>
          <a:bodyPr wrap="square">
            <a:spAutoFit/>
          </a:bodyPr>
          <a:lstStyle/>
          <a:p>
            <a:r>
              <a:rPr lang="fr-BE" sz="1500" dirty="0">
                <a:latin typeface="Arial" panose="020B0604020202020204" pitchFamily="34" charset="0"/>
                <a:cs typeface="Arial" panose="020B0604020202020204" pitchFamily="34" charset="0"/>
              </a:rPr>
              <a:t>Proposition d’installer 2 réacteurs AP1000 à proximité ou sur le site de Tihange                                     pour plusieurs raisons :</a:t>
            </a:r>
          </a:p>
          <a:p>
            <a:endParaRPr lang="fr-BE" sz="500" dirty="0">
              <a:latin typeface="Arial" panose="020B0604020202020204" pitchFamily="34" charset="0"/>
              <a:cs typeface="Arial" panose="020B0604020202020204" pitchFamily="34" charset="0"/>
            </a:endParaRPr>
          </a:p>
          <a:p>
            <a:r>
              <a:rPr lang="fr-BE" sz="1500" b="1" dirty="0">
                <a:latin typeface="Arial" panose="020B0604020202020204" pitchFamily="34" charset="0"/>
                <a:cs typeface="Arial" panose="020B0604020202020204" pitchFamily="34" charset="0"/>
              </a:rPr>
              <a:t>1.    </a:t>
            </a:r>
            <a:r>
              <a:rPr lang="fr-BE" sz="1500" dirty="0">
                <a:latin typeface="Arial" panose="020B0604020202020204" pitchFamily="34" charset="0"/>
                <a:cs typeface="Arial" panose="020B0604020202020204" pitchFamily="34" charset="0"/>
              </a:rPr>
              <a:t>la présence de personnel qualifié dans la région,</a:t>
            </a:r>
          </a:p>
          <a:p>
            <a:r>
              <a:rPr lang="fr-BE" sz="1500" b="1" dirty="0">
                <a:latin typeface="Arial" panose="020B0604020202020204" pitchFamily="34" charset="0"/>
                <a:cs typeface="Arial" panose="020B0604020202020204" pitchFamily="34" charset="0"/>
              </a:rPr>
              <a:t>2.    </a:t>
            </a:r>
            <a:r>
              <a:rPr lang="fr-BE" sz="1500" dirty="0">
                <a:latin typeface="Arial" panose="020B0604020202020204" pitchFamily="34" charset="0"/>
                <a:cs typeface="Arial" panose="020B0604020202020204" pitchFamily="34" charset="0"/>
              </a:rPr>
              <a:t>la disponibilité d'une source d'eau pour le refroidissement,</a:t>
            </a:r>
          </a:p>
          <a:p>
            <a:r>
              <a:rPr lang="fr-BE" sz="1500" b="1" dirty="0">
                <a:latin typeface="Arial" panose="020B0604020202020204" pitchFamily="34" charset="0"/>
                <a:cs typeface="Arial" panose="020B0604020202020204" pitchFamily="34" charset="0"/>
              </a:rPr>
              <a:t>3.    </a:t>
            </a:r>
            <a:r>
              <a:rPr lang="fr-BE" sz="1500" dirty="0">
                <a:latin typeface="Arial" panose="020B0604020202020204" pitchFamily="34" charset="0"/>
                <a:cs typeface="Arial" panose="020B0604020202020204" pitchFamily="34" charset="0"/>
              </a:rPr>
              <a:t>la possibilité de réutiliser l'infrastructure électrique existante.</a:t>
            </a:r>
          </a:p>
        </p:txBody>
      </p:sp>
    </p:spTree>
    <p:extLst>
      <p:ext uri="{BB962C8B-B14F-4D97-AF65-F5344CB8AC3E}">
        <p14:creationId xmlns:p14="http://schemas.microsoft.com/office/powerpoint/2010/main" val="2799392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45B027-0C43-5BA3-D48F-405A1174728C}"/>
              </a:ext>
            </a:extLst>
          </p:cNvPr>
          <p:cNvPicPr>
            <a:picLocks noChangeAspect="1"/>
          </p:cNvPicPr>
          <p:nvPr/>
        </p:nvPicPr>
        <p:blipFill rotWithShape="1">
          <a:blip r:embed="rId2"/>
          <a:srcRect l="9360" t="4319" r="5405" b="4319"/>
          <a:stretch/>
        </p:blipFill>
        <p:spPr>
          <a:xfrm>
            <a:off x="4934627" y="1426820"/>
            <a:ext cx="3452277" cy="2949635"/>
          </a:xfrm>
          <a:prstGeom prst="rect">
            <a:avLst/>
          </a:prstGeom>
        </p:spPr>
      </p:pic>
      <p:pic>
        <p:nvPicPr>
          <p:cNvPr id="6" name="Image 5" descr="Une image contenant boisson gazeuse, dessin humoristique, illustration&#10;&#10;Description générée automatiquement">
            <a:extLst>
              <a:ext uri="{FF2B5EF4-FFF2-40B4-BE49-F238E27FC236}">
                <a16:creationId xmlns:a16="http://schemas.microsoft.com/office/drawing/2014/main" id="{F52011B7-F797-5082-95DA-18622297200C}"/>
              </a:ext>
            </a:extLst>
          </p:cNvPr>
          <p:cNvPicPr>
            <a:picLocks noChangeAspect="1"/>
          </p:cNvPicPr>
          <p:nvPr/>
        </p:nvPicPr>
        <p:blipFill>
          <a:blip r:embed="rId3"/>
          <a:stretch>
            <a:fillRect/>
          </a:stretch>
        </p:blipFill>
        <p:spPr>
          <a:xfrm>
            <a:off x="6080780" y="1953090"/>
            <a:ext cx="669161" cy="589616"/>
          </a:xfrm>
          <a:prstGeom prst="rect">
            <a:avLst/>
          </a:prstGeom>
        </p:spPr>
      </p:pic>
      <p:pic>
        <p:nvPicPr>
          <p:cNvPr id="7" name="Image 6" descr="Une image contenant boisson gazeuse, dessin humoristique, illustration&#10;&#10;Description générée automatiquement">
            <a:extLst>
              <a:ext uri="{FF2B5EF4-FFF2-40B4-BE49-F238E27FC236}">
                <a16:creationId xmlns:a16="http://schemas.microsoft.com/office/drawing/2014/main" id="{B35EC1EE-53CD-5FB5-5940-97CCFDEAAC0E}"/>
              </a:ext>
            </a:extLst>
          </p:cNvPr>
          <p:cNvPicPr>
            <a:picLocks noChangeAspect="1"/>
          </p:cNvPicPr>
          <p:nvPr/>
        </p:nvPicPr>
        <p:blipFill>
          <a:blip r:embed="rId3"/>
          <a:stretch>
            <a:fillRect/>
          </a:stretch>
        </p:blipFill>
        <p:spPr>
          <a:xfrm>
            <a:off x="6176405" y="2566605"/>
            <a:ext cx="669161" cy="589616"/>
          </a:xfrm>
          <a:prstGeom prst="rect">
            <a:avLst/>
          </a:prstGeom>
        </p:spPr>
      </p:pic>
      <p:sp>
        <p:nvSpPr>
          <p:cNvPr id="8" name="ZoneTexte 7">
            <a:extLst>
              <a:ext uri="{FF2B5EF4-FFF2-40B4-BE49-F238E27FC236}">
                <a16:creationId xmlns:a16="http://schemas.microsoft.com/office/drawing/2014/main" id="{FC8DC7FB-D8B7-3D08-AF1B-2BFA3B6C73B1}"/>
              </a:ext>
            </a:extLst>
          </p:cNvPr>
          <p:cNvSpPr txBox="1"/>
          <p:nvPr/>
        </p:nvSpPr>
        <p:spPr>
          <a:xfrm>
            <a:off x="5312662" y="2974456"/>
            <a:ext cx="725254" cy="338554"/>
          </a:xfrm>
          <a:prstGeom prst="rect">
            <a:avLst/>
          </a:prstGeom>
          <a:solidFill>
            <a:schemeClr val="bg1">
              <a:alpha val="71000"/>
            </a:schemeClr>
          </a:solidFill>
        </p:spPr>
        <p:txBody>
          <a:bodyPr wrap="square" rtlCol="0">
            <a:spAutoFit/>
          </a:bodyPr>
          <a:lstStyle/>
          <a:p>
            <a:pPr algn="ctr"/>
            <a:r>
              <a:rPr lang="fr-BE" sz="1600" b="1" dirty="0">
                <a:solidFill>
                  <a:srgbClr val="00B050"/>
                </a:solidFill>
                <a:latin typeface="Arial" panose="020B0604020202020204" pitchFamily="34" charset="0"/>
                <a:cs typeface="Arial" panose="020B0604020202020204" pitchFamily="34" charset="0"/>
              </a:rPr>
              <a:t>44 ha</a:t>
            </a:r>
          </a:p>
        </p:txBody>
      </p:sp>
      <p:pic>
        <p:nvPicPr>
          <p:cNvPr id="9" name="Image 8">
            <a:extLst>
              <a:ext uri="{FF2B5EF4-FFF2-40B4-BE49-F238E27FC236}">
                <a16:creationId xmlns:a16="http://schemas.microsoft.com/office/drawing/2014/main" id="{E1461AD4-9D5B-6196-40AF-85C3A9FEA6F9}"/>
              </a:ext>
            </a:extLst>
          </p:cNvPr>
          <p:cNvPicPr>
            <a:picLocks noChangeAspect="1"/>
          </p:cNvPicPr>
          <p:nvPr/>
        </p:nvPicPr>
        <p:blipFill rotWithShape="1">
          <a:blip r:embed="rId4"/>
          <a:srcRect l="6333" r="2845"/>
          <a:stretch/>
        </p:blipFill>
        <p:spPr>
          <a:xfrm>
            <a:off x="726937" y="1426820"/>
            <a:ext cx="3958995" cy="2317494"/>
          </a:xfrm>
          <a:prstGeom prst="rect">
            <a:avLst/>
          </a:prstGeom>
        </p:spPr>
      </p:pic>
      <p:sp>
        <p:nvSpPr>
          <p:cNvPr id="10" name="Forme libre : forme 9">
            <a:extLst>
              <a:ext uri="{FF2B5EF4-FFF2-40B4-BE49-F238E27FC236}">
                <a16:creationId xmlns:a16="http://schemas.microsoft.com/office/drawing/2014/main" id="{9A0F5A81-90EA-4FBA-534D-23959890EBFA}"/>
              </a:ext>
            </a:extLst>
          </p:cNvPr>
          <p:cNvSpPr/>
          <p:nvPr/>
        </p:nvSpPr>
        <p:spPr>
          <a:xfrm>
            <a:off x="1015632" y="2988581"/>
            <a:ext cx="934720" cy="381000"/>
          </a:xfrm>
          <a:custGeom>
            <a:avLst/>
            <a:gdLst>
              <a:gd name="connsiteX0" fmla="*/ 144780 w 934720"/>
              <a:gd name="connsiteY0" fmla="*/ 27940 h 381000"/>
              <a:gd name="connsiteX1" fmla="*/ 149860 w 934720"/>
              <a:gd name="connsiteY1" fmla="*/ 93980 h 381000"/>
              <a:gd name="connsiteX2" fmla="*/ 0 w 934720"/>
              <a:gd name="connsiteY2" fmla="*/ 111760 h 381000"/>
              <a:gd name="connsiteX3" fmla="*/ 218440 w 934720"/>
              <a:gd name="connsiteY3" fmla="*/ 294640 h 381000"/>
              <a:gd name="connsiteX4" fmla="*/ 485140 w 934720"/>
              <a:gd name="connsiteY4" fmla="*/ 381000 h 381000"/>
              <a:gd name="connsiteX5" fmla="*/ 833120 w 934720"/>
              <a:gd name="connsiteY5" fmla="*/ 317500 h 381000"/>
              <a:gd name="connsiteX6" fmla="*/ 866140 w 934720"/>
              <a:gd name="connsiteY6" fmla="*/ 205740 h 381000"/>
              <a:gd name="connsiteX7" fmla="*/ 934720 w 934720"/>
              <a:gd name="connsiteY7" fmla="*/ 172720 h 381000"/>
              <a:gd name="connsiteX8" fmla="*/ 911860 w 934720"/>
              <a:gd name="connsiteY8" fmla="*/ 93980 h 381000"/>
              <a:gd name="connsiteX9" fmla="*/ 668020 w 934720"/>
              <a:gd name="connsiteY9" fmla="*/ 17780 h 381000"/>
              <a:gd name="connsiteX10" fmla="*/ 431800 w 934720"/>
              <a:gd name="connsiteY10" fmla="*/ 0 h 381000"/>
              <a:gd name="connsiteX11" fmla="*/ 144780 w 934720"/>
              <a:gd name="connsiteY11" fmla="*/ 2794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4720" h="381000">
                <a:moveTo>
                  <a:pt x="144780" y="27940"/>
                </a:moveTo>
                <a:lnTo>
                  <a:pt x="149860" y="93980"/>
                </a:lnTo>
                <a:lnTo>
                  <a:pt x="0" y="111760"/>
                </a:lnTo>
                <a:lnTo>
                  <a:pt x="218440" y="294640"/>
                </a:lnTo>
                <a:lnTo>
                  <a:pt x="485140" y="381000"/>
                </a:lnTo>
                <a:lnTo>
                  <a:pt x="833120" y="317500"/>
                </a:lnTo>
                <a:lnTo>
                  <a:pt x="866140" y="205740"/>
                </a:lnTo>
                <a:lnTo>
                  <a:pt x="934720" y="172720"/>
                </a:lnTo>
                <a:lnTo>
                  <a:pt x="911860" y="93980"/>
                </a:lnTo>
                <a:lnTo>
                  <a:pt x="668020" y="17780"/>
                </a:lnTo>
                <a:lnTo>
                  <a:pt x="431800" y="0"/>
                </a:lnTo>
                <a:lnTo>
                  <a:pt x="144780" y="27940"/>
                </a:lnTo>
                <a:close/>
              </a:path>
            </a:pathLst>
          </a:custGeom>
          <a:solidFill>
            <a:srgbClr val="C00000">
              <a:alpha val="15000"/>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Forme libre : forme 10">
            <a:extLst>
              <a:ext uri="{FF2B5EF4-FFF2-40B4-BE49-F238E27FC236}">
                <a16:creationId xmlns:a16="http://schemas.microsoft.com/office/drawing/2014/main" id="{0EDE1EA3-6023-B3B3-AF74-9CDFD3292B15}"/>
              </a:ext>
            </a:extLst>
          </p:cNvPr>
          <p:cNvSpPr/>
          <p:nvPr/>
        </p:nvSpPr>
        <p:spPr>
          <a:xfrm>
            <a:off x="4091572" y="1784621"/>
            <a:ext cx="419100" cy="571500"/>
          </a:xfrm>
          <a:custGeom>
            <a:avLst/>
            <a:gdLst>
              <a:gd name="connsiteX0" fmla="*/ 49530 w 419100"/>
              <a:gd name="connsiteY0" fmla="*/ 558165 h 571500"/>
              <a:gd name="connsiteX1" fmla="*/ 0 w 419100"/>
              <a:gd name="connsiteY1" fmla="*/ 274320 h 571500"/>
              <a:gd name="connsiteX2" fmla="*/ 0 w 419100"/>
              <a:gd name="connsiteY2" fmla="*/ 68580 h 571500"/>
              <a:gd name="connsiteX3" fmla="*/ 127635 w 419100"/>
              <a:gd name="connsiteY3" fmla="*/ 0 h 571500"/>
              <a:gd name="connsiteX4" fmla="*/ 255270 w 419100"/>
              <a:gd name="connsiteY4" fmla="*/ 3810 h 571500"/>
              <a:gd name="connsiteX5" fmla="*/ 369570 w 419100"/>
              <a:gd name="connsiteY5" fmla="*/ 220980 h 571500"/>
              <a:gd name="connsiteX6" fmla="*/ 419100 w 419100"/>
              <a:gd name="connsiteY6" fmla="*/ 451485 h 571500"/>
              <a:gd name="connsiteX7" fmla="*/ 280035 w 419100"/>
              <a:gd name="connsiteY7" fmla="*/ 567690 h 571500"/>
              <a:gd name="connsiteX8" fmla="*/ 213360 w 419100"/>
              <a:gd name="connsiteY8" fmla="*/ 520065 h 571500"/>
              <a:gd name="connsiteX9" fmla="*/ 123825 w 419100"/>
              <a:gd name="connsiteY9" fmla="*/ 571500 h 571500"/>
              <a:gd name="connsiteX10" fmla="*/ 49530 w 419100"/>
              <a:gd name="connsiteY10" fmla="*/ 55816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571500">
                <a:moveTo>
                  <a:pt x="49530" y="558165"/>
                </a:moveTo>
                <a:lnTo>
                  <a:pt x="0" y="274320"/>
                </a:lnTo>
                <a:lnTo>
                  <a:pt x="0" y="68580"/>
                </a:lnTo>
                <a:lnTo>
                  <a:pt x="127635" y="0"/>
                </a:lnTo>
                <a:lnTo>
                  <a:pt x="255270" y="3810"/>
                </a:lnTo>
                <a:lnTo>
                  <a:pt x="369570" y="220980"/>
                </a:lnTo>
                <a:lnTo>
                  <a:pt x="419100" y="451485"/>
                </a:lnTo>
                <a:lnTo>
                  <a:pt x="280035" y="567690"/>
                </a:lnTo>
                <a:lnTo>
                  <a:pt x="213360" y="520065"/>
                </a:lnTo>
                <a:lnTo>
                  <a:pt x="123825" y="571500"/>
                </a:lnTo>
                <a:lnTo>
                  <a:pt x="49530" y="558165"/>
                </a:lnTo>
                <a:close/>
              </a:path>
            </a:pathLst>
          </a:custGeom>
          <a:solidFill>
            <a:srgbClr val="00B050">
              <a:alpha val="15000"/>
            </a:srgbClr>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cxnSp>
        <p:nvCxnSpPr>
          <p:cNvPr id="12" name="Connecteur droit avec flèche 11">
            <a:extLst>
              <a:ext uri="{FF2B5EF4-FFF2-40B4-BE49-F238E27FC236}">
                <a16:creationId xmlns:a16="http://schemas.microsoft.com/office/drawing/2014/main" id="{41AF0DE4-EEF5-E331-D643-48A63C74ACDD}"/>
              </a:ext>
            </a:extLst>
          </p:cNvPr>
          <p:cNvCxnSpPr>
            <a:cxnSpLocks/>
          </p:cNvCxnSpPr>
          <p:nvPr/>
        </p:nvCxnSpPr>
        <p:spPr>
          <a:xfrm flipV="1">
            <a:off x="1523632" y="2074181"/>
            <a:ext cx="2735580" cy="108966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E3FDFAAE-4829-822C-CA5E-ECE95E127CFC}"/>
              </a:ext>
            </a:extLst>
          </p:cNvPr>
          <p:cNvSpPr txBox="1"/>
          <p:nvPr/>
        </p:nvSpPr>
        <p:spPr>
          <a:xfrm rot="20328091">
            <a:off x="2450963" y="2364906"/>
            <a:ext cx="713278" cy="307777"/>
          </a:xfrm>
          <a:prstGeom prst="rect">
            <a:avLst/>
          </a:prstGeom>
          <a:noFill/>
        </p:spPr>
        <p:txBody>
          <a:bodyPr wrap="square" rtlCol="0">
            <a:spAutoFit/>
          </a:bodyPr>
          <a:lstStyle/>
          <a:p>
            <a:pPr algn="ctr"/>
            <a:r>
              <a:rPr lang="fr-BE" sz="1400" b="1" dirty="0">
                <a:solidFill>
                  <a:schemeClr val="bg1"/>
                </a:solidFill>
                <a:latin typeface="Arial" panose="020B0604020202020204" pitchFamily="34" charset="0"/>
                <a:cs typeface="Arial" panose="020B0604020202020204" pitchFamily="34" charset="0"/>
              </a:rPr>
              <a:t>5 km</a:t>
            </a:r>
          </a:p>
        </p:txBody>
      </p:sp>
      <p:sp>
        <p:nvSpPr>
          <p:cNvPr id="14" name="ZoneTexte 13">
            <a:extLst>
              <a:ext uri="{FF2B5EF4-FFF2-40B4-BE49-F238E27FC236}">
                <a16:creationId xmlns:a16="http://schemas.microsoft.com/office/drawing/2014/main" id="{C3E065CA-D4AC-90AA-FB86-20D67D8E5494}"/>
              </a:ext>
            </a:extLst>
          </p:cNvPr>
          <p:cNvSpPr txBox="1"/>
          <p:nvPr/>
        </p:nvSpPr>
        <p:spPr>
          <a:xfrm>
            <a:off x="1161005" y="2523913"/>
            <a:ext cx="725254" cy="338554"/>
          </a:xfrm>
          <a:prstGeom prst="rect">
            <a:avLst/>
          </a:prstGeom>
          <a:solidFill>
            <a:schemeClr val="bg1">
              <a:alpha val="71000"/>
            </a:schemeClr>
          </a:solidFill>
        </p:spPr>
        <p:txBody>
          <a:bodyPr wrap="square" rtlCol="0">
            <a:spAutoFit/>
          </a:bodyPr>
          <a:lstStyle/>
          <a:p>
            <a:pPr algn="ctr"/>
            <a:r>
              <a:rPr lang="fr-BE" sz="1600" b="1" dirty="0">
                <a:solidFill>
                  <a:srgbClr val="A30D32"/>
                </a:solidFill>
                <a:latin typeface="Arial" panose="020B0604020202020204" pitchFamily="34" charset="0"/>
                <a:cs typeface="Arial" panose="020B0604020202020204" pitchFamily="34" charset="0"/>
              </a:rPr>
              <a:t>70 ha</a:t>
            </a:r>
          </a:p>
        </p:txBody>
      </p:sp>
      <p:sp>
        <p:nvSpPr>
          <p:cNvPr id="15" name="Rectangle : coins arrondis 14">
            <a:extLst>
              <a:ext uri="{FF2B5EF4-FFF2-40B4-BE49-F238E27FC236}">
                <a16:creationId xmlns:a16="http://schemas.microsoft.com/office/drawing/2014/main" id="{9A2EAF43-5AF0-3AF8-1272-578B099B4A97}"/>
              </a:ext>
            </a:extLst>
          </p:cNvPr>
          <p:cNvSpPr/>
          <p:nvPr/>
        </p:nvSpPr>
        <p:spPr>
          <a:xfrm>
            <a:off x="2049076" y="319359"/>
            <a:ext cx="5039128" cy="485592"/>
          </a:xfrm>
          <a:prstGeom prst="roundRect">
            <a:avLst>
              <a:gd name="adj" fmla="val 49999"/>
            </a:avLst>
          </a:prstGeom>
          <a:solidFill>
            <a:schemeClr val="bg1"/>
          </a:solid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b="1" dirty="0">
                <a:solidFill>
                  <a:schemeClr val="tx1"/>
                </a:solidFill>
                <a:latin typeface="Arial" panose="020B0604020202020204" pitchFamily="34" charset="0"/>
                <a:cs typeface="Arial" panose="020B0604020202020204" pitchFamily="34" charset="0"/>
              </a:rPr>
              <a:t>1</a:t>
            </a:r>
            <a:r>
              <a:rPr lang="fr-BE" b="1" baseline="30000" dirty="0">
                <a:solidFill>
                  <a:schemeClr val="tx1"/>
                </a:solidFill>
                <a:latin typeface="Arial" panose="020B0604020202020204" pitchFamily="34" charset="0"/>
                <a:cs typeface="Arial" panose="020B0604020202020204" pitchFamily="34" charset="0"/>
              </a:rPr>
              <a:t>ère</a:t>
            </a:r>
            <a:r>
              <a:rPr lang="fr-BE" b="1" dirty="0">
                <a:solidFill>
                  <a:schemeClr val="tx1"/>
                </a:solidFill>
                <a:latin typeface="Arial" panose="020B0604020202020204" pitchFamily="34" charset="0"/>
                <a:cs typeface="Arial" panose="020B0604020202020204" pitchFamily="34" charset="0"/>
              </a:rPr>
              <a:t> proposition – Nouveau site à Amay</a:t>
            </a:r>
          </a:p>
        </p:txBody>
      </p:sp>
      <p:sp>
        <p:nvSpPr>
          <p:cNvPr id="21" name="ZoneTexte 20">
            <a:extLst>
              <a:ext uri="{FF2B5EF4-FFF2-40B4-BE49-F238E27FC236}">
                <a16:creationId xmlns:a16="http://schemas.microsoft.com/office/drawing/2014/main" id="{80020F13-10AD-259A-653F-F65057C134FC}"/>
              </a:ext>
            </a:extLst>
          </p:cNvPr>
          <p:cNvSpPr txBox="1"/>
          <p:nvPr/>
        </p:nvSpPr>
        <p:spPr>
          <a:xfrm>
            <a:off x="950173" y="3323272"/>
            <a:ext cx="1065638" cy="261610"/>
          </a:xfrm>
          <a:prstGeom prst="rect">
            <a:avLst/>
          </a:prstGeom>
          <a:noFill/>
        </p:spPr>
        <p:txBody>
          <a:bodyPr wrap="square" rtlCol="0">
            <a:spAutoFit/>
          </a:bodyPr>
          <a:lstStyle/>
          <a:p>
            <a:r>
              <a:rPr lang="fr-BE" sz="1100" dirty="0">
                <a:solidFill>
                  <a:schemeClr val="bg1"/>
                </a:solidFill>
                <a:latin typeface="Arial" panose="020B0604020202020204" pitchFamily="34" charset="0"/>
                <a:cs typeface="Arial" panose="020B0604020202020204" pitchFamily="34" charset="0"/>
              </a:rPr>
              <a:t>Tihange</a:t>
            </a:r>
          </a:p>
        </p:txBody>
      </p:sp>
      <p:sp>
        <p:nvSpPr>
          <p:cNvPr id="22" name="ZoneTexte 21">
            <a:extLst>
              <a:ext uri="{FF2B5EF4-FFF2-40B4-BE49-F238E27FC236}">
                <a16:creationId xmlns:a16="http://schemas.microsoft.com/office/drawing/2014/main" id="{CA386278-DDEE-F9EF-84DB-76B9BABAEB61}"/>
              </a:ext>
            </a:extLst>
          </p:cNvPr>
          <p:cNvSpPr txBox="1"/>
          <p:nvPr/>
        </p:nvSpPr>
        <p:spPr>
          <a:xfrm>
            <a:off x="3196126" y="2450289"/>
            <a:ext cx="1065638" cy="261610"/>
          </a:xfrm>
          <a:prstGeom prst="rect">
            <a:avLst/>
          </a:prstGeom>
          <a:noFill/>
        </p:spPr>
        <p:txBody>
          <a:bodyPr wrap="square" rtlCol="0">
            <a:spAutoFit/>
          </a:bodyPr>
          <a:lstStyle/>
          <a:p>
            <a:r>
              <a:rPr lang="fr-BE" sz="1100" dirty="0">
                <a:solidFill>
                  <a:schemeClr val="bg1"/>
                </a:solidFill>
                <a:latin typeface="Arial" panose="020B0604020202020204" pitchFamily="34" charset="0"/>
                <a:cs typeface="Arial" panose="020B0604020202020204" pitchFamily="34" charset="0"/>
              </a:rPr>
              <a:t>Amay</a:t>
            </a:r>
          </a:p>
        </p:txBody>
      </p:sp>
      <p:sp>
        <p:nvSpPr>
          <p:cNvPr id="23" name="ZoneTexte 22">
            <a:extLst>
              <a:ext uri="{FF2B5EF4-FFF2-40B4-BE49-F238E27FC236}">
                <a16:creationId xmlns:a16="http://schemas.microsoft.com/office/drawing/2014/main" id="{2418E51B-EEDB-C976-593D-D4AAB6A604EC}"/>
              </a:ext>
            </a:extLst>
          </p:cNvPr>
          <p:cNvSpPr txBox="1"/>
          <p:nvPr/>
        </p:nvSpPr>
        <p:spPr>
          <a:xfrm>
            <a:off x="3676555" y="1536986"/>
            <a:ext cx="1065638" cy="261610"/>
          </a:xfrm>
          <a:prstGeom prst="rect">
            <a:avLst/>
          </a:prstGeom>
          <a:noFill/>
        </p:spPr>
        <p:txBody>
          <a:bodyPr wrap="square" rtlCol="0">
            <a:spAutoFit/>
          </a:bodyPr>
          <a:lstStyle/>
          <a:p>
            <a:r>
              <a:rPr lang="fr-BE" sz="1100" dirty="0">
                <a:solidFill>
                  <a:schemeClr val="bg1"/>
                </a:solidFill>
                <a:latin typeface="Arial" panose="020B0604020202020204" pitchFamily="34" charset="0"/>
                <a:cs typeface="Arial" panose="020B0604020202020204" pitchFamily="34" charset="0"/>
              </a:rPr>
              <a:t>Flône</a:t>
            </a:r>
          </a:p>
        </p:txBody>
      </p:sp>
      <p:sp>
        <p:nvSpPr>
          <p:cNvPr id="2" name="Rectangle 1">
            <a:extLst>
              <a:ext uri="{FF2B5EF4-FFF2-40B4-BE49-F238E27FC236}">
                <a16:creationId xmlns:a16="http://schemas.microsoft.com/office/drawing/2014/main" id="{96DF7DA7-838B-28F1-BC1D-5134D91EDB3E}"/>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Espace réservé du numéro de diapositive 3">
            <a:extLst>
              <a:ext uri="{FF2B5EF4-FFF2-40B4-BE49-F238E27FC236}">
                <a16:creationId xmlns:a16="http://schemas.microsoft.com/office/drawing/2014/main" id="{5E71B728-B74F-B4E3-DE85-381C14F0DB95}"/>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15</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91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24A564-AFC7-5C52-7D2F-89FD167E97E1}"/>
              </a:ext>
            </a:extLst>
          </p:cNvPr>
          <p:cNvPicPr>
            <a:picLocks noChangeAspect="1"/>
          </p:cNvPicPr>
          <p:nvPr/>
        </p:nvPicPr>
        <p:blipFill rotWithShape="1">
          <a:blip r:embed="rId2"/>
          <a:srcRect l="9288" t="6035" r="12938" b="12297"/>
          <a:stretch/>
        </p:blipFill>
        <p:spPr>
          <a:xfrm>
            <a:off x="2286250" y="1602294"/>
            <a:ext cx="4571500" cy="3038082"/>
          </a:xfrm>
          <a:prstGeom prst="rect">
            <a:avLst/>
          </a:prstGeom>
        </p:spPr>
      </p:pic>
      <p:sp>
        <p:nvSpPr>
          <p:cNvPr id="15" name="Rectangle 14">
            <a:extLst>
              <a:ext uri="{FF2B5EF4-FFF2-40B4-BE49-F238E27FC236}">
                <a16:creationId xmlns:a16="http://schemas.microsoft.com/office/drawing/2014/main" id="{7380256F-4B3A-68AE-4CC7-D5BE7145B4B9}"/>
              </a:ext>
            </a:extLst>
          </p:cNvPr>
          <p:cNvSpPr/>
          <p:nvPr/>
        </p:nvSpPr>
        <p:spPr>
          <a:xfrm>
            <a:off x="70945" y="65032"/>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Rectangle : coins arrondis 15">
            <a:extLst>
              <a:ext uri="{FF2B5EF4-FFF2-40B4-BE49-F238E27FC236}">
                <a16:creationId xmlns:a16="http://schemas.microsoft.com/office/drawing/2014/main" id="{7BE90DD0-5661-CDCE-B253-4FF1E0F90612}"/>
              </a:ext>
            </a:extLst>
          </p:cNvPr>
          <p:cNvSpPr/>
          <p:nvPr/>
        </p:nvSpPr>
        <p:spPr>
          <a:xfrm>
            <a:off x="1551529" y="317536"/>
            <a:ext cx="6040942" cy="795204"/>
          </a:xfrm>
          <a:prstGeom prst="roundRect">
            <a:avLst>
              <a:gd name="adj" fmla="val 49999"/>
            </a:avLst>
          </a:prstGeom>
          <a:solidFill>
            <a:schemeClr val="bg1"/>
          </a:solid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b="1" dirty="0">
                <a:solidFill>
                  <a:schemeClr val="tx1"/>
                </a:solidFill>
                <a:latin typeface="Arial" panose="020B0604020202020204" pitchFamily="34" charset="0"/>
                <a:cs typeface="Arial" panose="020B0604020202020204" pitchFamily="34" charset="0"/>
              </a:rPr>
              <a:t>2</a:t>
            </a:r>
            <a:r>
              <a:rPr lang="fr-BE" b="1" baseline="30000" dirty="0">
                <a:solidFill>
                  <a:schemeClr val="tx1"/>
                </a:solidFill>
                <a:latin typeface="Arial" panose="020B0604020202020204" pitchFamily="34" charset="0"/>
                <a:cs typeface="Arial" panose="020B0604020202020204" pitchFamily="34" charset="0"/>
              </a:rPr>
              <a:t>ème</a:t>
            </a:r>
            <a:r>
              <a:rPr lang="fr-BE" b="1" dirty="0">
                <a:solidFill>
                  <a:schemeClr val="tx1"/>
                </a:solidFill>
                <a:latin typeface="Arial" panose="020B0604020202020204" pitchFamily="34" charset="0"/>
                <a:cs typeface="Arial" panose="020B0604020202020204" pitchFamily="34" charset="0"/>
              </a:rPr>
              <a:t> proposition – </a:t>
            </a:r>
            <a:r>
              <a:rPr lang="fr-FR" b="1" dirty="0">
                <a:solidFill>
                  <a:srgbClr val="222222"/>
                </a:solidFill>
                <a:highlight>
                  <a:srgbClr val="FFFFFF"/>
                </a:highlight>
                <a:latin typeface="Arial" panose="020B0604020202020204" pitchFamily="34" charset="0"/>
                <a:cs typeface="Arial" panose="020B0604020202020204" pitchFamily="34" charset="0"/>
              </a:rPr>
              <a:t>Extension du site de Tihange</a:t>
            </a:r>
          </a:p>
          <a:p>
            <a:pPr algn="ctr"/>
            <a:r>
              <a:rPr lang="fr-FR" b="1" dirty="0">
                <a:solidFill>
                  <a:srgbClr val="222222"/>
                </a:solidFill>
                <a:highlight>
                  <a:srgbClr val="FFFFFF"/>
                </a:highlight>
                <a:latin typeface="Arial" panose="020B0604020202020204" pitchFamily="34" charset="0"/>
                <a:cs typeface="Arial" panose="020B0604020202020204" pitchFamily="34" charset="0"/>
              </a:rPr>
              <a:t>Rive droite de la Meuse</a:t>
            </a:r>
            <a:endParaRPr lang="fr-BE" b="1" dirty="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1384F890-DB8E-4D3B-CB62-1339C51DB2E9}"/>
              </a:ext>
            </a:extLst>
          </p:cNvPr>
          <p:cNvPicPr>
            <a:picLocks noChangeAspect="1"/>
          </p:cNvPicPr>
          <p:nvPr/>
        </p:nvPicPr>
        <p:blipFill>
          <a:blip r:embed="rId3"/>
          <a:stretch>
            <a:fillRect/>
          </a:stretch>
        </p:blipFill>
        <p:spPr>
          <a:xfrm>
            <a:off x="2286251" y="1602294"/>
            <a:ext cx="4571499" cy="3038082"/>
          </a:xfrm>
          <a:prstGeom prst="rect">
            <a:avLst/>
          </a:prstGeom>
        </p:spPr>
      </p:pic>
      <p:sp>
        <p:nvSpPr>
          <p:cNvPr id="18" name="Forme libre : forme 17">
            <a:extLst>
              <a:ext uri="{FF2B5EF4-FFF2-40B4-BE49-F238E27FC236}">
                <a16:creationId xmlns:a16="http://schemas.microsoft.com/office/drawing/2014/main" id="{0EC080BB-04AD-A57B-B2DB-E23563CA142F}"/>
              </a:ext>
            </a:extLst>
          </p:cNvPr>
          <p:cNvSpPr/>
          <p:nvPr/>
        </p:nvSpPr>
        <p:spPr>
          <a:xfrm>
            <a:off x="2819439" y="2077810"/>
            <a:ext cx="2606040" cy="1097280"/>
          </a:xfrm>
          <a:custGeom>
            <a:avLst/>
            <a:gdLst>
              <a:gd name="connsiteX0" fmla="*/ 426720 w 2606040"/>
              <a:gd name="connsiteY0" fmla="*/ 15240 h 1097280"/>
              <a:gd name="connsiteX1" fmla="*/ 406400 w 2606040"/>
              <a:gd name="connsiteY1" fmla="*/ 172720 h 1097280"/>
              <a:gd name="connsiteX2" fmla="*/ 0 w 2606040"/>
              <a:gd name="connsiteY2" fmla="*/ 294640 h 1097280"/>
              <a:gd name="connsiteX3" fmla="*/ 675640 w 2606040"/>
              <a:gd name="connsiteY3" fmla="*/ 868680 h 1097280"/>
              <a:gd name="connsiteX4" fmla="*/ 1524000 w 2606040"/>
              <a:gd name="connsiteY4" fmla="*/ 1097280 h 1097280"/>
              <a:gd name="connsiteX5" fmla="*/ 2433320 w 2606040"/>
              <a:gd name="connsiteY5" fmla="*/ 934720 h 1097280"/>
              <a:gd name="connsiteX6" fmla="*/ 2606040 w 2606040"/>
              <a:gd name="connsiteY6" fmla="*/ 381000 h 1097280"/>
              <a:gd name="connsiteX7" fmla="*/ 2534920 w 2606040"/>
              <a:gd name="connsiteY7" fmla="*/ 345440 h 1097280"/>
              <a:gd name="connsiteX8" fmla="*/ 2534920 w 2606040"/>
              <a:gd name="connsiteY8" fmla="*/ 208280 h 1097280"/>
              <a:gd name="connsiteX9" fmla="*/ 1854200 w 2606040"/>
              <a:gd name="connsiteY9" fmla="*/ 20320 h 1097280"/>
              <a:gd name="connsiteX10" fmla="*/ 807720 w 2606040"/>
              <a:gd name="connsiteY10" fmla="*/ 0 h 1097280"/>
              <a:gd name="connsiteX11" fmla="*/ 426720 w 2606040"/>
              <a:gd name="connsiteY11" fmla="*/ 1524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06040" h="1097280">
                <a:moveTo>
                  <a:pt x="426720" y="15240"/>
                </a:moveTo>
                <a:lnTo>
                  <a:pt x="406400" y="172720"/>
                </a:lnTo>
                <a:lnTo>
                  <a:pt x="0" y="294640"/>
                </a:lnTo>
                <a:lnTo>
                  <a:pt x="675640" y="868680"/>
                </a:lnTo>
                <a:lnTo>
                  <a:pt x="1524000" y="1097280"/>
                </a:lnTo>
                <a:lnTo>
                  <a:pt x="2433320" y="934720"/>
                </a:lnTo>
                <a:lnTo>
                  <a:pt x="2606040" y="381000"/>
                </a:lnTo>
                <a:lnTo>
                  <a:pt x="2534920" y="345440"/>
                </a:lnTo>
                <a:lnTo>
                  <a:pt x="2534920" y="208280"/>
                </a:lnTo>
                <a:lnTo>
                  <a:pt x="1854200" y="20320"/>
                </a:lnTo>
                <a:lnTo>
                  <a:pt x="807720" y="0"/>
                </a:lnTo>
                <a:lnTo>
                  <a:pt x="426720" y="15240"/>
                </a:lnTo>
                <a:close/>
              </a:path>
            </a:pathLst>
          </a:custGeom>
          <a:solidFill>
            <a:srgbClr val="C00000">
              <a:alpha val="15000"/>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Forme libre : forme 18">
            <a:extLst>
              <a:ext uri="{FF2B5EF4-FFF2-40B4-BE49-F238E27FC236}">
                <a16:creationId xmlns:a16="http://schemas.microsoft.com/office/drawing/2014/main" id="{34461E11-A101-9591-3F0B-5D0072071483}"/>
              </a:ext>
            </a:extLst>
          </p:cNvPr>
          <p:cNvSpPr/>
          <p:nvPr/>
        </p:nvSpPr>
        <p:spPr>
          <a:xfrm>
            <a:off x="4881919" y="2293710"/>
            <a:ext cx="1478280" cy="1849120"/>
          </a:xfrm>
          <a:custGeom>
            <a:avLst/>
            <a:gdLst>
              <a:gd name="connsiteX0" fmla="*/ 1478280 w 1478280"/>
              <a:gd name="connsiteY0" fmla="*/ 411480 h 1849120"/>
              <a:gd name="connsiteX1" fmla="*/ 1310640 w 1478280"/>
              <a:gd name="connsiteY1" fmla="*/ 487680 h 1849120"/>
              <a:gd name="connsiteX2" fmla="*/ 1407160 w 1478280"/>
              <a:gd name="connsiteY2" fmla="*/ 1112520 h 1849120"/>
              <a:gd name="connsiteX3" fmla="*/ 883920 w 1478280"/>
              <a:gd name="connsiteY3" fmla="*/ 1087120 h 1849120"/>
              <a:gd name="connsiteX4" fmla="*/ 843280 w 1478280"/>
              <a:gd name="connsiteY4" fmla="*/ 1082040 h 1849120"/>
              <a:gd name="connsiteX5" fmla="*/ 1041400 w 1478280"/>
              <a:gd name="connsiteY5" fmla="*/ 1742440 h 1849120"/>
              <a:gd name="connsiteX6" fmla="*/ 650240 w 1478280"/>
              <a:gd name="connsiteY6" fmla="*/ 1849120 h 1849120"/>
              <a:gd name="connsiteX7" fmla="*/ 589280 w 1478280"/>
              <a:gd name="connsiteY7" fmla="*/ 1762760 h 1849120"/>
              <a:gd name="connsiteX8" fmla="*/ 182880 w 1478280"/>
              <a:gd name="connsiteY8" fmla="*/ 1808480 h 1849120"/>
              <a:gd name="connsiteX9" fmla="*/ 0 w 1478280"/>
              <a:gd name="connsiteY9" fmla="*/ 1605280 h 1849120"/>
              <a:gd name="connsiteX10" fmla="*/ 30480 w 1478280"/>
              <a:gd name="connsiteY10" fmla="*/ 822960 h 1849120"/>
              <a:gd name="connsiteX11" fmla="*/ 441960 w 1478280"/>
              <a:gd name="connsiteY11" fmla="*/ 731520 h 1849120"/>
              <a:gd name="connsiteX12" fmla="*/ 568960 w 1478280"/>
              <a:gd name="connsiteY12" fmla="*/ 147320 h 1849120"/>
              <a:gd name="connsiteX13" fmla="*/ 508000 w 1478280"/>
              <a:gd name="connsiteY13" fmla="*/ 106680 h 1849120"/>
              <a:gd name="connsiteX14" fmla="*/ 508000 w 1478280"/>
              <a:gd name="connsiteY14" fmla="*/ 0 h 1849120"/>
              <a:gd name="connsiteX15" fmla="*/ 1478280 w 1478280"/>
              <a:gd name="connsiteY15" fmla="*/ 411480 h 184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8280" h="1849120">
                <a:moveTo>
                  <a:pt x="1478280" y="411480"/>
                </a:moveTo>
                <a:lnTo>
                  <a:pt x="1310640" y="487680"/>
                </a:lnTo>
                <a:lnTo>
                  <a:pt x="1407160" y="1112520"/>
                </a:lnTo>
                <a:lnTo>
                  <a:pt x="883920" y="1087120"/>
                </a:lnTo>
                <a:lnTo>
                  <a:pt x="843280" y="1082040"/>
                </a:lnTo>
                <a:lnTo>
                  <a:pt x="1041400" y="1742440"/>
                </a:lnTo>
                <a:lnTo>
                  <a:pt x="650240" y="1849120"/>
                </a:lnTo>
                <a:lnTo>
                  <a:pt x="589280" y="1762760"/>
                </a:lnTo>
                <a:lnTo>
                  <a:pt x="182880" y="1808480"/>
                </a:lnTo>
                <a:lnTo>
                  <a:pt x="0" y="1605280"/>
                </a:lnTo>
                <a:lnTo>
                  <a:pt x="30480" y="822960"/>
                </a:lnTo>
                <a:lnTo>
                  <a:pt x="441960" y="731520"/>
                </a:lnTo>
                <a:lnTo>
                  <a:pt x="568960" y="147320"/>
                </a:lnTo>
                <a:lnTo>
                  <a:pt x="508000" y="106680"/>
                </a:lnTo>
                <a:lnTo>
                  <a:pt x="508000" y="0"/>
                </a:lnTo>
                <a:lnTo>
                  <a:pt x="1478280" y="411480"/>
                </a:lnTo>
                <a:close/>
              </a:path>
            </a:pathLst>
          </a:custGeom>
          <a:solidFill>
            <a:srgbClr val="00B050">
              <a:alpha val="25000"/>
            </a:srgbClr>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20" name="Image 19" descr="Une image contenant boisson gazeuse, dessin humoristique, illustration&#10;&#10;Description générée automatiquement">
            <a:extLst>
              <a:ext uri="{FF2B5EF4-FFF2-40B4-BE49-F238E27FC236}">
                <a16:creationId xmlns:a16="http://schemas.microsoft.com/office/drawing/2014/main" id="{6D3728D4-A8AC-BC08-E72D-1D9B2C934D0F}"/>
              </a:ext>
            </a:extLst>
          </p:cNvPr>
          <p:cNvPicPr>
            <a:picLocks noChangeAspect="1"/>
          </p:cNvPicPr>
          <p:nvPr/>
        </p:nvPicPr>
        <p:blipFill>
          <a:blip r:embed="rId4"/>
          <a:stretch>
            <a:fillRect/>
          </a:stretch>
        </p:blipFill>
        <p:spPr>
          <a:xfrm>
            <a:off x="5331880" y="2077810"/>
            <a:ext cx="669161" cy="589616"/>
          </a:xfrm>
          <a:prstGeom prst="rect">
            <a:avLst/>
          </a:prstGeom>
        </p:spPr>
      </p:pic>
      <p:pic>
        <p:nvPicPr>
          <p:cNvPr id="21" name="Image 20" descr="Une image contenant boisson gazeuse, dessin humoristique, illustration&#10;&#10;Description générée automatiquement">
            <a:extLst>
              <a:ext uri="{FF2B5EF4-FFF2-40B4-BE49-F238E27FC236}">
                <a16:creationId xmlns:a16="http://schemas.microsoft.com/office/drawing/2014/main" id="{61CA77C2-7763-6F39-E5C8-98388DC4FAD7}"/>
              </a:ext>
            </a:extLst>
          </p:cNvPr>
          <p:cNvPicPr>
            <a:picLocks noChangeAspect="1"/>
          </p:cNvPicPr>
          <p:nvPr/>
        </p:nvPicPr>
        <p:blipFill>
          <a:blip r:embed="rId4"/>
          <a:stretch>
            <a:fillRect/>
          </a:stretch>
        </p:blipFill>
        <p:spPr>
          <a:xfrm>
            <a:off x="5633303" y="2372618"/>
            <a:ext cx="669161" cy="589616"/>
          </a:xfrm>
          <a:prstGeom prst="rect">
            <a:avLst/>
          </a:prstGeom>
        </p:spPr>
      </p:pic>
      <p:sp>
        <p:nvSpPr>
          <p:cNvPr id="22" name="ZoneTexte 21">
            <a:extLst>
              <a:ext uri="{FF2B5EF4-FFF2-40B4-BE49-F238E27FC236}">
                <a16:creationId xmlns:a16="http://schemas.microsoft.com/office/drawing/2014/main" id="{D6FB8BBF-615F-94F0-27C0-2A13086A3606}"/>
              </a:ext>
            </a:extLst>
          </p:cNvPr>
          <p:cNvSpPr txBox="1"/>
          <p:nvPr/>
        </p:nvSpPr>
        <p:spPr>
          <a:xfrm>
            <a:off x="5978404" y="3584098"/>
            <a:ext cx="725254" cy="338554"/>
          </a:xfrm>
          <a:prstGeom prst="rect">
            <a:avLst/>
          </a:prstGeom>
          <a:solidFill>
            <a:schemeClr val="bg1">
              <a:alpha val="71000"/>
            </a:schemeClr>
          </a:solidFill>
        </p:spPr>
        <p:txBody>
          <a:bodyPr wrap="square" rtlCol="0">
            <a:spAutoFit/>
          </a:bodyPr>
          <a:lstStyle/>
          <a:p>
            <a:pPr algn="ctr"/>
            <a:r>
              <a:rPr lang="fr-BE" sz="1600" b="1" dirty="0">
                <a:solidFill>
                  <a:srgbClr val="00B050"/>
                </a:solidFill>
                <a:latin typeface="Arial" panose="020B0604020202020204" pitchFamily="34" charset="0"/>
                <a:cs typeface="Arial" panose="020B0604020202020204" pitchFamily="34" charset="0"/>
              </a:rPr>
              <a:t>44 ha</a:t>
            </a:r>
          </a:p>
        </p:txBody>
      </p:sp>
      <p:sp>
        <p:nvSpPr>
          <p:cNvPr id="23" name="ZoneTexte 22">
            <a:extLst>
              <a:ext uri="{FF2B5EF4-FFF2-40B4-BE49-F238E27FC236}">
                <a16:creationId xmlns:a16="http://schemas.microsoft.com/office/drawing/2014/main" id="{276E1EB1-E51D-BC43-8B43-24F6D589D990}"/>
              </a:ext>
            </a:extLst>
          </p:cNvPr>
          <p:cNvSpPr txBox="1"/>
          <p:nvPr/>
        </p:nvSpPr>
        <p:spPr>
          <a:xfrm>
            <a:off x="2866451" y="3134125"/>
            <a:ext cx="725254" cy="338554"/>
          </a:xfrm>
          <a:prstGeom prst="rect">
            <a:avLst/>
          </a:prstGeom>
          <a:solidFill>
            <a:schemeClr val="bg1">
              <a:alpha val="71000"/>
            </a:schemeClr>
          </a:solidFill>
        </p:spPr>
        <p:txBody>
          <a:bodyPr wrap="square" rtlCol="0">
            <a:spAutoFit/>
          </a:bodyPr>
          <a:lstStyle/>
          <a:p>
            <a:pPr algn="ctr"/>
            <a:r>
              <a:rPr lang="fr-BE" sz="1600" b="1" dirty="0">
                <a:solidFill>
                  <a:srgbClr val="A30D32"/>
                </a:solidFill>
                <a:latin typeface="Arial" panose="020B0604020202020204" pitchFamily="34" charset="0"/>
                <a:cs typeface="Arial" panose="020B0604020202020204" pitchFamily="34" charset="0"/>
              </a:rPr>
              <a:t>70 ha</a:t>
            </a:r>
          </a:p>
        </p:txBody>
      </p:sp>
      <p:sp>
        <p:nvSpPr>
          <p:cNvPr id="3" name="Espace réservé du numéro de diapositive 3">
            <a:extLst>
              <a:ext uri="{FF2B5EF4-FFF2-40B4-BE49-F238E27FC236}">
                <a16:creationId xmlns:a16="http://schemas.microsoft.com/office/drawing/2014/main" id="{DD18BE20-AEB3-F102-9976-BE17A2B85731}"/>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16</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36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4B1D9AD-113A-6626-2B8F-8018AA2E9B66}"/>
              </a:ext>
            </a:extLst>
          </p:cNvPr>
          <p:cNvPicPr>
            <a:picLocks noChangeAspect="1"/>
          </p:cNvPicPr>
          <p:nvPr/>
        </p:nvPicPr>
        <p:blipFill rotWithShape="1">
          <a:blip r:embed="rId2"/>
          <a:srcRect l="9288" t="6035" r="12938" b="12297"/>
          <a:stretch/>
        </p:blipFill>
        <p:spPr>
          <a:xfrm>
            <a:off x="2286250" y="1602294"/>
            <a:ext cx="4571500" cy="3038082"/>
          </a:xfrm>
          <a:prstGeom prst="rect">
            <a:avLst/>
          </a:prstGeom>
        </p:spPr>
      </p:pic>
      <p:sp>
        <p:nvSpPr>
          <p:cNvPr id="8" name="ZoneTexte 7">
            <a:extLst>
              <a:ext uri="{FF2B5EF4-FFF2-40B4-BE49-F238E27FC236}">
                <a16:creationId xmlns:a16="http://schemas.microsoft.com/office/drawing/2014/main" id="{20F70F30-569D-6FFF-4447-32DBE5563BE4}"/>
              </a:ext>
            </a:extLst>
          </p:cNvPr>
          <p:cNvSpPr txBox="1"/>
          <p:nvPr/>
        </p:nvSpPr>
        <p:spPr>
          <a:xfrm>
            <a:off x="5140545" y="2063245"/>
            <a:ext cx="725254" cy="338554"/>
          </a:xfrm>
          <a:prstGeom prst="rect">
            <a:avLst/>
          </a:prstGeom>
          <a:solidFill>
            <a:schemeClr val="bg1">
              <a:alpha val="71000"/>
            </a:schemeClr>
          </a:solidFill>
        </p:spPr>
        <p:txBody>
          <a:bodyPr wrap="square" rtlCol="0">
            <a:spAutoFit/>
          </a:bodyPr>
          <a:lstStyle/>
          <a:p>
            <a:pPr algn="ctr"/>
            <a:r>
              <a:rPr lang="fr-BE" sz="1600" b="1" dirty="0">
                <a:solidFill>
                  <a:srgbClr val="00B050"/>
                </a:solidFill>
                <a:latin typeface="Arial" panose="020B0604020202020204" pitchFamily="34" charset="0"/>
                <a:cs typeface="Arial" panose="020B0604020202020204" pitchFamily="34" charset="0"/>
              </a:rPr>
              <a:t>44 ha</a:t>
            </a:r>
          </a:p>
        </p:txBody>
      </p:sp>
      <p:sp>
        <p:nvSpPr>
          <p:cNvPr id="9" name="ZoneTexte 8">
            <a:extLst>
              <a:ext uri="{FF2B5EF4-FFF2-40B4-BE49-F238E27FC236}">
                <a16:creationId xmlns:a16="http://schemas.microsoft.com/office/drawing/2014/main" id="{C1B761F3-D5E6-E302-AE04-1B4A11D3BE0A}"/>
              </a:ext>
            </a:extLst>
          </p:cNvPr>
          <p:cNvSpPr txBox="1"/>
          <p:nvPr/>
        </p:nvSpPr>
        <p:spPr>
          <a:xfrm>
            <a:off x="3307080" y="3775293"/>
            <a:ext cx="725254" cy="338554"/>
          </a:xfrm>
          <a:prstGeom prst="rect">
            <a:avLst/>
          </a:prstGeom>
          <a:solidFill>
            <a:schemeClr val="bg1">
              <a:alpha val="71000"/>
            </a:schemeClr>
          </a:solidFill>
        </p:spPr>
        <p:txBody>
          <a:bodyPr wrap="square" rtlCol="0">
            <a:spAutoFit/>
          </a:bodyPr>
          <a:lstStyle/>
          <a:p>
            <a:pPr algn="ctr"/>
            <a:r>
              <a:rPr lang="fr-BE" sz="1600" b="1" dirty="0">
                <a:solidFill>
                  <a:srgbClr val="A30D32"/>
                </a:solidFill>
                <a:latin typeface="Arial" panose="020B0604020202020204" pitchFamily="34" charset="0"/>
                <a:cs typeface="Arial" panose="020B0604020202020204" pitchFamily="34" charset="0"/>
              </a:rPr>
              <a:t>70 ha</a:t>
            </a:r>
          </a:p>
        </p:txBody>
      </p:sp>
      <p:pic>
        <p:nvPicPr>
          <p:cNvPr id="10" name="Image 9" descr="Une image contenant boisson gazeuse, dessin humoristique, illustration&#10;&#10;Description générée automatiquement">
            <a:extLst>
              <a:ext uri="{FF2B5EF4-FFF2-40B4-BE49-F238E27FC236}">
                <a16:creationId xmlns:a16="http://schemas.microsoft.com/office/drawing/2014/main" id="{BA8109C1-5C25-CCC0-BA14-734786108A2F}"/>
              </a:ext>
            </a:extLst>
          </p:cNvPr>
          <p:cNvPicPr>
            <a:picLocks noChangeAspect="1"/>
          </p:cNvPicPr>
          <p:nvPr/>
        </p:nvPicPr>
        <p:blipFill>
          <a:blip r:embed="rId3"/>
          <a:stretch>
            <a:fillRect/>
          </a:stretch>
        </p:blipFill>
        <p:spPr>
          <a:xfrm>
            <a:off x="3850528" y="2156803"/>
            <a:ext cx="669161" cy="589616"/>
          </a:xfrm>
          <a:prstGeom prst="rect">
            <a:avLst/>
          </a:prstGeom>
        </p:spPr>
      </p:pic>
      <p:pic>
        <p:nvPicPr>
          <p:cNvPr id="11" name="Image 10" descr="Une image contenant boisson gazeuse, dessin humoristique, illustration&#10;&#10;Description générée automatiquement">
            <a:extLst>
              <a:ext uri="{FF2B5EF4-FFF2-40B4-BE49-F238E27FC236}">
                <a16:creationId xmlns:a16="http://schemas.microsoft.com/office/drawing/2014/main" id="{DC4E4260-EB05-53A7-38EF-B5CDC9A2A4F6}"/>
              </a:ext>
            </a:extLst>
          </p:cNvPr>
          <p:cNvPicPr>
            <a:picLocks noChangeAspect="1"/>
          </p:cNvPicPr>
          <p:nvPr/>
        </p:nvPicPr>
        <p:blipFill>
          <a:blip r:embed="rId3"/>
          <a:stretch>
            <a:fillRect/>
          </a:stretch>
        </p:blipFill>
        <p:spPr>
          <a:xfrm>
            <a:off x="3378817" y="2156803"/>
            <a:ext cx="669161" cy="589616"/>
          </a:xfrm>
          <a:prstGeom prst="rect">
            <a:avLst/>
          </a:prstGeom>
        </p:spPr>
      </p:pic>
      <p:sp>
        <p:nvSpPr>
          <p:cNvPr id="16" name="Rectangle 15">
            <a:extLst>
              <a:ext uri="{FF2B5EF4-FFF2-40B4-BE49-F238E27FC236}">
                <a16:creationId xmlns:a16="http://schemas.microsoft.com/office/drawing/2014/main" id="{77F40F59-522E-6422-98CA-C1E1CC2E69AC}"/>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 coins arrondis 2">
            <a:extLst>
              <a:ext uri="{FF2B5EF4-FFF2-40B4-BE49-F238E27FC236}">
                <a16:creationId xmlns:a16="http://schemas.microsoft.com/office/drawing/2014/main" id="{6F7072AD-F5EC-5F0C-7843-376CFAF5B679}"/>
              </a:ext>
            </a:extLst>
          </p:cNvPr>
          <p:cNvSpPr/>
          <p:nvPr/>
        </p:nvSpPr>
        <p:spPr>
          <a:xfrm>
            <a:off x="1544870" y="315922"/>
            <a:ext cx="6054260" cy="795204"/>
          </a:xfrm>
          <a:prstGeom prst="roundRect">
            <a:avLst>
              <a:gd name="adj" fmla="val 49999"/>
            </a:avLst>
          </a:prstGeom>
          <a:solidFill>
            <a:schemeClr val="bg1"/>
          </a:solid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b="1" dirty="0">
                <a:solidFill>
                  <a:schemeClr val="tx1"/>
                </a:solidFill>
                <a:latin typeface="Arial" panose="020B0604020202020204" pitchFamily="34" charset="0"/>
                <a:cs typeface="Arial" panose="020B0604020202020204" pitchFamily="34" charset="0"/>
              </a:rPr>
              <a:t>3</a:t>
            </a:r>
            <a:r>
              <a:rPr lang="fr-BE" b="1" baseline="30000" dirty="0">
                <a:solidFill>
                  <a:schemeClr val="tx1"/>
                </a:solidFill>
                <a:latin typeface="Arial" panose="020B0604020202020204" pitchFamily="34" charset="0"/>
                <a:cs typeface="Arial" panose="020B0604020202020204" pitchFamily="34" charset="0"/>
              </a:rPr>
              <a:t>ème</a:t>
            </a:r>
            <a:r>
              <a:rPr lang="fr-BE" b="1" dirty="0">
                <a:solidFill>
                  <a:schemeClr val="tx1"/>
                </a:solidFill>
                <a:latin typeface="Arial" panose="020B0604020202020204" pitchFamily="34" charset="0"/>
                <a:cs typeface="Arial" panose="020B0604020202020204" pitchFamily="34" charset="0"/>
              </a:rPr>
              <a:t> proposition – </a:t>
            </a:r>
            <a:r>
              <a:rPr lang="fr-FR" b="1" dirty="0">
                <a:solidFill>
                  <a:srgbClr val="222222"/>
                </a:solidFill>
                <a:highlight>
                  <a:srgbClr val="FFFFFF"/>
                </a:highlight>
                <a:latin typeface="Arial" panose="020B0604020202020204" pitchFamily="34" charset="0"/>
                <a:cs typeface="Arial" panose="020B0604020202020204" pitchFamily="34" charset="0"/>
              </a:rPr>
              <a:t>Extension du site de Tihange</a:t>
            </a:r>
          </a:p>
          <a:p>
            <a:pPr algn="ctr"/>
            <a:r>
              <a:rPr lang="fr-FR" b="1" dirty="0">
                <a:solidFill>
                  <a:srgbClr val="222222"/>
                </a:solidFill>
                <a:highlight>
                  <a:srgbClr val="FFFFFF"/>
                </a:highlight>
                <a:latin typeface="Arial" panose="020B0604020202020204" pitchFamily="34" charset="0"/>
                <a:cs typeface="Arial" panose="020B0604020202020204" pitchFamily="34" charset="0"/>
              </a:rPr>
              <a:t>Rive gauche de la Meuse</a:t>
            </a:r>
            <a:endParaRPr lang="fr-BE" b="1"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5517D911-804A-5959-1078-5922C149F6C3}"/>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17</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947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EBC582D-7CEB-D32B-E53D-B1A553FE4D3D}"/>
              </a:ext>
            </a:extLst>
          </p:cNvPr>
          <p:cNvSpPr txBox="1"/>
          <p:nvPr/>
        </p:nvSpPr>
        <p:spPr>
          <a:xfrm>
            <a:off x="1508720" y="244549"/>
            <a:ext cx="6126559" cy="369332"/>
          </a:xfrm>
          <a:prstGeom prst="rect">
            <a:avLst/>
          </a:prstGeom>
          <a:noFill/>
        </p:spPr>
        <p:txBody>
          <a:bodyPr wrap="square">
            <a:spAutoFit/>
          </a:bodyPr>
          <a:lstStyle/>
          <a:p>
            <a:pPr algn="ctr"/>
            <a:r>
              <a:rPr lang="fr-FR" b="1" dirty="0">
                <a:solidFill>
                  <a:srgbClr val="0D0D0D"/>
                </a:solidFill>
                <a:highlight>
                  <a:srgbClr val="FFFFFF"/>
                </a:highlight>
                <a:latin typeface="Arial" panose="020B0604020202020204" pitchFamily="34" charset="0"/>
                <a:cs typeface="Arial" panose="020B0604020202020204" pitchFamily="34" charset="0"/>
              </a:rPr>
              <a:t>Installation de 2 réacteurs EPR2 sur le site de Doel</a:t>
            </a:r>
            <a:endParaRPr lang="fr-BE" dirty="0"/>
          </a:p>
        </p:txBody>
      </p:sp>
      <p:sp>
        <p:nvSpPr>
          <p:cNvPr id="14" name="Rectangle 13">
            <a:extLst>
              <a:ext uri="{FF2B5EF4-FFF2-40B4-BE49-F238E27FC236}">
                <a16:creationId xmlns:a16="http://schemas.microsoft.com/office/drawing/2014/main" id="{60F333B2-5ADF-F132-5D47-F54B9BDAEABA}"/>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ZoneTexte 2">
            <a:extLst>
              <a:ext uri="{FF2B5EF4-FFF2-40B4-BE49-F238E27FC236}">
                <a16:creationId xmlns:a16="http://schemas.microsoft.com/office/drawing/2014/main" id="{190181A5-3833-0BFB-EF2A-BD247620B4B3}"/>
              </a:ext>
            </a:extLst>
          </p:cNvPr>
          <p:cNvSpPr txBox="1"/>
          <p:nvPr/>
        </p:nvSpPr>
        <p:spPr>
          <a:xfrm>
            <a:off x="329586" y="1031110"/>
            <a:ext cx="8621287" cy="1092607"/>
          </a:xfrm>
          <a:prstGeom prst="rect">
            <a:avLst/>
          </a:prstGeom>
          <a:noFill/>
        </p:spPr>
        <p:txBody>
          <a:bodyPr wrap="square">
            <a:spAutoFit/>
          </a:bodyPr>
          <a:lstStyle/>
          <a:p>
            <a:r>
              <a:rPr lang="fr-FR" sz="1500" i="0" dirty="0">
                <a:solidFill>
                  <a:srgbClr val="222222"/>
                </a:solidFill>
                <a:effectLst/>
                <a:highlight>
                  <a:srgbClr val="FFFFFF"/>
                </a:highlight>
                <a:latin typeface="Arial" panose="020B0604020202020204" pitchFamily="34" charset="0"/>
                <a:cs typeface="Arial" panose="020B0604020202020204" pitchFamily="34" charset="0"/>
              </a:rPr>
              <a:t>Le site de Doel est idéal pour une extension pour plusieurs raisons :</a:t>
            </a:r>
          </a:p>
          <a:p>
            <a:endParaRPr lang="fr-FR" sz="500" i="0" dirty="0">
              <a:solidFill>
                <a:srgbClr val="222222"/>
              </a:solidFill>
              <a:effectLst/>
              <a:highlight>
                <a:srgbClr val="FFFFFF"/>
              </a:highlight>
              <a:latin typeface="Arial" panose="020B0604020202020204" pitchFamily="34" charset="0"/>
              <a:cs typeface="Arial" panose="020B0604020202020204" pitchFamily="34" charset="0"/>
            </a:endParaRPr>
          </a:p>
          <a:p>
            <a:pPr marL="342900" indent="-342900">
              <a:buFont typeface="+mj-lt"/>
              <a:buAutoNum type="arabicPeriod"/>
            </a:pPr>
            <a:r>
              <a:rPr lang="fr-FR" sz="1500" dirty="0">
                <a:solidFill>
                  <a:srgbClr val="222222"/>
                </a:solidFill>
                <a:highlight>
                  <a:srgbClr val="FFFFFF"/>
                </a:highlight>
                <a:latin typeface="Arial" panose="020B0604020202020204" pitchFamily="34" charset="0"/>
                <a:cs typeface="Arial" panose="020B0604020202020204" pitchFamily="34" charset="0"/>
              </a:rPr>
              <a:t>suffisamment d’espace</a:t>
            </a:r>
            <a:r>
              <a:rPr lang="fr-FR" sz="1500" i="0" dirty="0">
                <a:solidFill>
                  <a:srgbClr val="222222"/>
                </a:solidFill>
                <a:effectLst/>
                <a:highlight>
                  <a:srgbClr val="FFFFFF"/>
                </a:highlight>
                <a:latin typeface="Arial" panose="020B0604020202020204" pitchFamily="34" charset="0"/>
                <a:cs typeface="Arial" panose="020B0604020202020204" pitchFamily="34" charset="0"/>
              </a:rPr>
              <a:t>,</a:t>
            </a:r>
          </a:p>
          <a:p>
            <a:pPr marL="342900" indent="-342900">
              <a:buFont typeface="+mj-lt"/>
              <a:buAutoNum type="arabicPeriod"/>
            </a:pPr>
            <a:r>
              <a:rPr lang="fr-FR" sz="1500" i="0" dirty="0">
                <a:solidFill>
                  <a:srgbClr val="222222"/>
                </a:solidFill>
                <a:effectLst/>
                <a:highlight>
                  <a:srgbClr val="FFFFFF"/>
                </a:highlight>
                <a:latin typeface="Arial" panose="020B0604020202020204" pitchFamily="34" charset="0"/>
                <a:cs typeface="Arial" panose="020B0604020202020204" pitchFamily="34" charset="0"/>
              </a:rPr>
              <a:t>pas d'habitants à proximité,</a:t>
            </a:r>
          </a:p>
          <a:p>
            <a:pPr marL="342900" indent="-342900">
              <a:buFont typeface="+mj-lt"/>
              <a:buAutoNum type="arabicPeriod"/>
            </a:pPr>
            <a:r>
              <a:rPr lang="fr-FR" sz="1500" i="0" dirty="0">
                <a:solidFill>
                  <a:srgbClr val="222222"/>
                </a:solidFill>
                <a:effectLst/>
                <a:highlight>
                  <a:srgbClr val="FFFFFF"/>
                </a:highlight>
                <a:latin typeface="Arial" panose="020B0604020202020204" pitchFamily="34" charset="0"/>
                <a:cs typeface="Arial" panose="020B0604020202020204" pitchFamily="34" charset="0"/>
              </a:rPr>
              <a:t>infrastructure électrique déjà en place.</a:t>
            </a:r>
          </a:p>
        </p:txBody>
      </p:sp>
      <p:sp>
        <p:nvSpPr>
          <p:cNvPr id="5" name="Espace réservé du numéro de diapositive 3">
            <a:extLst>
              <a:ext uri="{FF2B5EF4-FFF2-40B4-BE49-F238E27FC236}">
                <a16:creationId xmlns:a16="http://schemas.microsoft.com/office/drawing/2014/main" id="{5D2730D2-E0D7-9333-BFF4-5EC282817519}"/>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18</a:t>
            </a:fld>
            <a:endParaRPr lang="fr-FR" sz="1000" dirty="0">
              <a:solidFill>
                <a:schemeClr val="tx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747A35C-782D-0812-E5BE-53079212B285}"/>
              </a:ext>
            </a:extLst>
          </p:cNvPr>
          <p:cNvSpPr txBox="1"/>
          <p:nvPr/>
        </p:nvSpPr>
        <p:spPr>
          <a:xfrm>
            <a:off x="329586" y="2537518"/>
            <a:ext cx="8580396" cy="2169825"/>
          </a:xfrm>
          <a:prstGeom prst="rect">
            <a:avLst/>
          </a:prstGeom>
          <a:noFill/>
        </p:spPr>
        <p:txBody>
          <a:bodyPr wrap="square">
            <a:spAutoFit/>
          </a:bodyPr>
          <a:lstStyle/>
          <a:p>
            <a:r>
              <a:rPr lang="fr-FR" sz="1500" b="0" i="0" dirty="0">
                <a:solidFill>
                  <a:srgbClr val="222222"/>
                </a:solidFill>
                <a:effectLst/>
                <a:highlight>
                  <a:srgbClr val="FFFFFF"/>
                </a:highlight>
                <a:latin typeface="Arial" panose="020B0604020202020204" pitchFamily="34" charset="0"/>
                <a:cs typeface="Arial" panose="020B0604020202020204" pitchFamily="34" charset="0"/>
              </a:rPr>
              <a:t>Il faudrait une surface au sol d’environ </a:t>
            </a:r>
            <a:r>
              <a:rPr lang="fr-FR" sz="1500" b="1" dirty="0">
                <a:solidFill>
                  <a:srgbClr val="222222"/>
                </a:solidFill>
                <a:highlight>
                  <a:srgbClr val="FFFFFF"/>
                </a:highlight>
                <a:latin typeface="Arial" panose="020B0604020202020204" pitchFamily="34" charset="0"/>
                <a:cs typeface="Arial" panose="020B0604020202020204" pitchFamily="34" charset="0"/>
              </a:rPr>
              <a:t>67</a:t>
            </a:r>
            <a:r>
              <a:rPr lang="fr-FR" sz="1500" b="1" i="0" dirty="0">
                <a:solidFill>
                  <a:srgbClr val="222222"/>
                </a:solidFill>
                <a:effectLst/>
                <a:highlight>
                  <a:srgbClr val="FFFFFF"/>
                </a:highlight>
                <a:latin typeface="Arial" panose="020B0604020202020204" pitchFamily="34" charset="0"/>
                <a:cs typeface="Arial" panose="020B0604020202020204" pitchFamily="34" charset="0"/>
              </a:rPr>
              <a:t> hectares </a:t>
            </a:r>
            <a:r>
              <a:rPr lang="fr-FR" sz="1500" b="0" i="0" dirty="0">
                <a:solidFill>
                  <a:srgbClr val="222222"/>
                </a:solidFill>
                <a:effectLst/>
                <a:highlight>
                  <a:srgbClr val="FFFFFF"/>
                </a:highlight>
                <a:latin typeface="Arial" panose="020B0604020202020204" pitchFamily="34" charset="0"/>
                <a:cs typeface="Arial" panose="020B0604020202020204" pitchFamily="34" charset="0"/>
              </a:rPr>
              <a:t>pour l’installation</a:t>
            </a:r>
            <a:r>
              <a:rPr lang="fr-FR" sz="1500" dirty="0">
                <a:solidFill>
                  <a:srgbClr val="222222"/>
                </a:solidFill>
                <a:highlight>
                  <a:srgbClr val="FFFFFF"/>
                </a:highlight>
                <a:latin typeface="Arial" panose="020B0604020202020204" pitchFamily="34" charset="0"/>
                <a:cs typeface="Arial" panose="020B0604020202020204" pitchFamily="34" charset="0"/>
              </a:rPr>
              <a:t>.</a:t>
            </a:r>
          </a:p>
          <a:p>
            <a:endParaRPr lang="fr-FR" sz="1600" u="sng" dirty="0">
              <a:solidFill>
                <a:srgbClr val="222222"/>
              </a:solidFill>
              <a:highlight>
                <a:srgbClr val="FFFFFF"/>
              </a:highlight>
              <a:latin typeface="Arial" panose="020B0604020202020204" pitchFamily="34" charset="0"/>
              <a:cs typeface="Arial" panose="020B0604020202020204" pitchFamily="34" charset="0"/>
            </a:endParaRPr>
          </a:p>
          <a:p>
            <a:endParaRPr lang="fr-FR" sz="1600" u="sng" dirty="0">
              <a:solidFill>
                <a:srgbClr val="222222"/>
              </a:solidFill>
              <a:highlight>
                <a:srgbClr val="FFFFFF"/>
              </a:highlight>
              <a:latin typeface="Arial" panose="020B0604020202020204" pitchFamily="34" charset="0"/>
              <a:cs typeface="Arial" panose="020B0604020202020204" pitchFamily="34" charset="0"/>
            </a:endParaRPr>
          </a:p>
          <a:p>
            <a:r>
              <a:rPr lang="fr-FR" sz="1500" u="sng" dirty="0">
                <a:solidFill>
                  <a:srgbClr val="222222"/>
                </a:solidFill>
                <a:highlight>
                  <a:srgbClr val="FFFFFF"/>
                </a:highlight>
                <a:latin typeface="Arial" panose="020B0604020202020204" pitchFamily="34" charset="0"/>
                <a:cs typeface="Arial" panose="020B0604020202020204" pitchFamily="34" charset="0"/>
              </a:rPr>
              <a:t>D’où viennent les 67</a:t>
            </a:r>
            <a:r>
              <a:rPr lang="fr-FR" sz="1500" b="0" i="0" u="sng" dirty="0">
                <a:solidFill>
                  <a:srgbClr val="222222"/>
                </a:solidFill>
                <a:effectLst/>
                <a:highlight>
                  <a:srgbClr val="FFFFFF"/>
                </a:highlight>
                <a:latin typeface="Arial" panose="020B0604020202020204" pitchFamily="34" charset="0"/>
                <a:cs typeface="Arial" panose="020B0604020202020204" pitchFamily="34" charset="0"/>
              </a:rPr>
              <a:t> hectares ?</a:t>
            </a:r>
          </a:p>
          <a:p>
            <a:endParaRPr lang="fr-FR" sz="700" dirty="0">
              <a:solidFill>
                <a:srgbClr val="222222"/>
              </a:solidFill>
              <a:highlight>
                <a:srgbClr val="FFFFFF"/>
              </a:highlight>
              <a:latin typeface="Arial" panose="020B0604020202020204" pitchFamily="34" charset="0"/>
              <a:cs typeface="Arial" panose="020B0604020202020204" pitchFamily="34" charset="0"/>
            </a:endParaRPr>
          </a:p>
          <a:p>
            <a:r>
              <a:rPr lang="fr-FR" sz="1500" b="1" i="1" dirty="0">
                <a:solidFill>
                  <a:srgbClr val="222222"/>
                </a:solidFill>
                <a:highlight>
                  <a:srgbClr val="FFFFFF"/>
                </a:highlight>
                <a:latin typeface="Arial" panose="020B0604020202020204" pitchFamily="34" charset="0"/>
                <a:cs typeface="Arial" panose="020B0604020202020204" pitchFamily="34" charset="0"/>
              </a:rPr>
              <a:t>Hypothèse : </a:t>
            </a:r>
            <a:r>
              <a:rPr lang="fr-FR" sz="1500" dirty="0">
                <a:solidFill>
                  <a:srgbClr val="222222"/>
                </a:solidFill>
                <a:highlight>
                  <a:srgbClr val="FFFFFF"/>
                </a:highlight>
                <a:latin typeface="Arial" panose="020B0604020202020204" pitchFamily="34" charset="0"/>
                <a:cs typeface="Arial" panose="020B0604020202020204" pitchFamily="34" charset="0"/>
              </a:rPr>
              <a:t>Pour une centrale avec un réacteur PWR et les</a:t>
            </a:r>
            <a:r>
              <a:rPr lang="fr-FR" sz="1500" b="0" i="0" dirty="0">
                <a:solidFill>
                  <a:srgbClr val="222222"/>
                </a:solidFill>
                <a:effectLst/>
                <a:highlight>
                  <a:srgbClr val="FFFFFF"/>
                </a:highlight>
                <a:latin typeface="Arial" panose="020B0604020202020204" pitchFamily="34" charset="0"/>
                <a:cs typeface="Arial" panose="020B0604020202020204" pitchFamily="34" charset="0"/>
              </a:rPr>
              <a:t> auxiliaires nécessaires à son</a:t>
            </a:r>
          </a:p>
          <a:p>
            <a:r>
              <a:rPr lang="fr-FR" sz="1500" dirty="0">
                <a:solidFill>
                  <a:srgbClr val="222222"/>
                </a:solidFill>
                <a:highlight>
                  <a:srgbClr val="FFFFFF"/>
                </a:highlight>
                <a:latin typeface="Arial" panose="020B0604020202020204" pitchFamily="34" charset="0"/>
                <a:cs typeface="Arial" panose="020B0604020202020204" pitchFamily="34" charset="0"/>
              </a:rPr>
              <a:t>                      </a:t>
            </a:r>
            <a:r>
              <a:rPr lang="fr-FR" sz="1500" b="0" i="0" dirty="0">
                <a:solidFill>
                  <a:srgbClr val="222222"/>
                </a:solidFill>
                <a:effectLst/>
                <a:highlight>
                  <a:srgbClr val="FFFFFF"/>
                </a:highlight>
                <a:latin typeface="Arial" panose="020B0604020202020204" pitchFamily="34" charset="0"/>
                <a:cs typeface="Arial" panose="020B0604020202020204" pitchFamily="34" charset="0"/>
              </a:rPr>
              <a:t>exploitation, on considère </a:t>
            </a:r>
            <a:r>
              <a:rPr lang="fr-FR" sz="1500" i="0" dirty="0">
                <a:solidFill>
                  <a:srgbClr val="222222"/>
                </a:solidFill>
                <a:effectLst/>
                <a:highlight>
                  <a:srgbClr val="FFFFFF"/>
                </a:highlight>
                <a:latin typeface="Arial" panose="020B0604020202020204" pitchFamily="34" charset="0"/>
                <a:cs typeface="Arial" panose="020B0604020202020204" pitchFamily="34" charset="0"/>
              </a:rPr>
              <a:t>200 m² / </a:t>
            </a:r>
            <a:r>
              <a:rPr lang="fr-FR" sz="1500" dirty="0">
                <a:solidFill>
                  <a:srgbClr val="222222"/>
                </a:solidFill>
                <a:highlight>
                  <a:srgbClr val="FFFFFF"/>
                </a:highlight>
                <a:latin typeface="Arial" panose="020B0604020202020204" pitchFamily="34" charset="0"/>
                <a:cs typeface="Arial" panose="020B0604020202020204" pitchFamily="34" charset="0"/>
              </a:rPr>
              <a:t>M</a:t>
            </a:r>
            <a:r>
              <a:rPr lang="fr-FR" sz="1500" i="0" dirty="0">
                <a:solidFill>
                  <a:srgbClr val="222222"/>
                </a:solidFill>
                <a:effectLst/>
                <a:highlight>
                  <a:srgbClr val="FFFFFF"/>
                </a:highlight>
                <a:latin typeface="Arial" panose="020B0604020202020204" pitchFamily="34" charset="0"/>
                <a:cs typeface="Arial" panose="020B0604020202020204" pitchFamily="34" charset="0"/>
              </a:rPr>
              <a:t>We net.</a:t>
            </a:r>
          </a:p>
          <a:p>
            <a:endParaRPr lang="fr-FR" sz="500" dirty="0">
              <a:solidFill>
                <a:srgbClr val="222222"/>
              </a:solidFill>
              <a:highlight>
                <a:srgbClr val="FFFFFF"/>
              </a:highlight>
              <a:latin typeface="Arial" panose="020B0604020202020204" pitchFamily="34" charset="0"/>
              <a:cs typeface="Arial" panose="020B0604020202020204" pitchFamily="34" charset="0"/>
            </a:endParaRPr>
          </a:p>
          <a:p>
            <a:r>
              <a:rPr lang="fr-FR" sz="1500" b="1" i="1" dirty="0">
                <a:solidFill>
                  <a:srgbClr val="222222"/>
                </a:solidFill>
                <a:highlight>
                  <a:srgbClr val="FFFFFF"/>
                </a:highlight>
                <a:latin typeface="Arial" panose="020B0604020202020204" pitchFamily="34" charset="0"/>
                <a:cs typeface="Arial" panose="020B0604020202020204" pitchFamily="34" charset="0"/>
              </a:rPr>
              <a:t>Calcul : </a:t>
            </a:r>
            <a:r>
              <a:rPr lang="fr-BE" sz="1500" b="0" i="0" dirty="0">
                <a:solidFill>
                  <a:srgbClr val="202122"/>
                </a:solidFill>
                <a:effectLst/>
                <a:highlight>
                  <a:srgbClr val="FFFFFF"/>
                </a:highlight>
                <a:latin typeface="Arial" panose="020B0604020202020204" pitchFamily="34" charset="0"/>
              </a:rPr>
              <a:t>2 EPR2 = 2 x 1.670 MWe net = 3.340 MWe net</a:t>
            </a:r>
          </a:p>
          <a:p>
            <a:r>
              <a:rPr lang="fr-BE" sz="1500" dirty="0">
                <a:solidFill>
                  <a:srgbClr val="202122"/>
                </a:solidFill>
                <a:highlight>
                  <a:srgbClr val="FFFFFF"/>
                </a:highlight>
                <a:latin typeface="Arial" panose="020B0604020202020204" pitchFamily="34" charset="0"/>
              </a:rPr>
              <a:t>             </a:t>
            </a:r>
            <a:r>
              <a:rPr lang="fr-BE" sz="1600" dirty="0">
                <a:solidFill>
                  <a:srgbClr val="202122"/>
                </a:solidFill>
                <a:highlight>
                  <a:srgbClr val="FFFFFF"/>
                </a:highlight>
                <a:latin typeface="Arial" panose="020B0604020202020204" pitchFamily="34" charset="0"/>
              </a:rPr>
              <a:t> </a:t>
            </a:r>
            <a:r>
              <a:rPr lang="fr-BE" sz="1500" dirty="0">
                <a:solidFill>
                  <a:srgbClr val="202122"/>
                </a:solidFill>
                <a:highlight>
                  <a:srgbClr val="FFFFFF"/>
                </a:highlight>
                <a:latin typeface="Arial" panose="020B0604020202020204" pitchFamily="34" charset="0"/>
              </a:rPr>
              <a:t>3.340</a:t>
            </a:r>
            <a:r>
              <a:rPr lang="fr-BE" sz="1500" b="0" i="0" dirty="0">
                <a:solidFill>
                  <a:srgbClr val="202122"/>
                </a:solidFill>
                <a:effectLst/>
                <a:highlight>
                  <a:srgbClr val="FFFFFF"/>
                </a:highlight>
                <a:latin typeface="Arial" panose="020B0604020202020204" pitchFamily="34" charset="0"/>
              </a:rPr>
              <a:t> MWe net x 200 m</a:t>
            </a:r>
            <a:r>
              <a:rPr lang="fr-FR" sz="1500" b="1" i="0" dirty="0">
                <a:solidFill>
                  <a:srgbClr val="222222"/>
                </a:solidFill>
                <a:effectLst/>
                <a:highlight>
                  <a:srgbClr val="FFFFFF"/>
                </a:highlight>
                <a:latin typeface="Arial" panose="020B0604020202020204" pitchFamily="34" charset="0"/>
                <a:cs typeface="Arial" panose="020B0604020202020204" pitchFamily="34" charset="0"/>
              </a:rPr>
              <a:t>² </a:t>
            </a:r>
            <a:r>
              <a:rPr lang="fr-FR" sz="1500" i="0" dirty="0">
                <a:solidFill>
                  <a:srgbClr val="222222"/>
                </a:solidFill>
                <a:effectLst/>
                <a:highlight>
                  <a:srgbClr val="FFFFFF"/>
                </a:highlight>
                <a:latin typeface="Arial" panose="020B0604020202020204" pitchFamily="34" charset="0"/>
                <a:cs typeface="Arial" panose="020B0604020202020204" pitchFamily="34" charset="0"/>
              </a:rPr>
              <a:t>= 668.000 </a:t>
            </a:r>
            <a:r>
              <a:rPr lang="fr-BE" sz="1500" b="0" i="0" dirty="0">
                <a:solidFill>
                  <a:srgbClr val="202122"/>
                </a:solidFill>
                <a:effectLst/>
                <a:highlight>
                  <a:srgbClr val="FFFFFF"/>
                </a:highlight>
                <a:latin typeface="Arial" panose="020B0604020202020204" pitchFamily="34" charset="0"/>
              </a:rPr>
              <a:t>m</a:t>
            </a:r>
            <a:r>
              <a:rPr lang="fr-FR" sz="1500" b="1" i="0" dirty="0">
                <a:solidFill>
                  <a:srgbClr val="222222"/>
                </a:solidFill>
                <a:effectLst/>
                <a:highlight>
                  <a:srgbClr val="FFFFFF"/>
                </a:highlight>
                <a:latin typeface="Arial" panose="020B0604020202020204" pitchFamily="34" charset="0"/>
                <a:cs typeface="Arial" panose="020B0604020202020204" pitchFamily="34" charset="0"/>
              </a:rPr>
              <a:t>² </a:t>
            </a:r>
            <a:r>
              <a:rPr lang="fr-FR" sz="1500" i="0" dirty="0">
                <a:solidFill>
                  <a:srgbClr val="222222"/>
                </a:solidFill>
                <a:effectLst/>
                <a:highlight>
                  <a:srgbClr val="FFFFFF"/>
                </a:highlight>
                <a:latin typeface="Arial" panose="020B0604020202020204" pitchFamily="34" charset="0"/>
                <a:cs typeface="Arial" panose="020B0604020202020204" pitchFamily="34" charset="0"/>
              </a:rPr>
              <a:t>≈ 67 hectares</a:t>
            </a:r>
            <a:endParaRPr lang="fr-BE"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259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42A08CAB-BFFD-9D56-C3AF-8A865CE7E6CE}"/>
              </a:ext>
            </a:extLst>
          </p:cNvPr>
          <p:cNvGrpSpPr/>
          <p:nvPr/>
        </p:nvGrpSpPr>
        <p:grpSpPr>
          <a:xfrm>
            <a:off x="2670642" y="1517219"/>
            <a:ext cx="3819647" cy="3093317"/>
            <a:chOff x="4419598" y="1828797"/>
            <a:chExt cx="3452277" cy="2855924"/>
          </a:xfrm>
        </p:grpSpPr>
        <p:grpSp>
          <p:nvGrpSpPr>
            <p:cNvPr id="6" name="Groupe 5">
              <a:extLst>
                <a:ext uri="{FF2B5EF4-FFF2-40B4-BE49-F238E27FC236}">
                  <a16:creationId xmlns:a16="http://schemas.microsoft.com/office/drawing/2014/main" id="{B27F67AC-9CBA-F442-3159-C41095C5C83C}"/>
                </a:ext>
              </a:extLst>
            </p:cNvPr>
            <p:cNvGrpSpPr/>
            <p:nvPr/>
          </p:nvGrpSpPr>
          <p:grpSpPr>
            <a:xfrm>
              <a:off x="4419598" y="1828797"/>
              <a:ext cx="3452277" cy="2855924"/>
              <a:chOff x="3411498" y="1375868"/>
              <a:chExt cx="3167527" cy="2620363"/>
            </a:xfrm>
          </p:grpSpPr>
          <p:sp>
            <p:nvSpPr>
              <p:cNvPr id="9" name="AutoShape 2" descr="Vue aérienne de la centrale nucléaire de Tihange ( avec le pylonne couché par une rafale descendente lors de l'orage du 14 juillet )">
                <a:extLst>
                  <a:ext uri="{FF2B5EF4-FFF2-40B4-BE49-F238E27FC236}">
                    <a16:creationId xmlns:a16="http://schemas.microsoft.com/office/drawing/2014/main" id="{89877BAF-9630-8325-2267-F4B428A2C1F4}"/>
                  </a:ext>
                </a:extLst>
              </p:cNvPr>
              <p:cNvSpPr>
                <a:spLocks noChangeAspect="1" noChangeArrowheads="1"/>
              </p:cNvSpPr>
              <p:nvPr/>
            </p:nvSpPr>
            <p:spPr bwMode="auto">
              <a:xfrm>
                <a:off x="5196840" y="2533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dirty="0"/>
              </a:p>
            </p:txBody>
          </p:sp>
          <p:pic>
            <p:nvPicPr>
              <p:cNvPr id="10" name="Image 9">
                <a:extLst>
                  <a:ext uri="{FF2B5EF4-FFF2-40B4-BE49-F238E27FC236}">
                    <a16:creationId xmlns:a16="http://schemas.microsoft.com/office/drawing/2014/main" id="{22079C36-427E-BFC4-9A50-B35B2867FCD5}"/>
                  </a:ext>
                </a:extLst>
              </p:cNvPr>
              <p:cNvPicPr>
                <a:picLocks noChangeAspect="1"/>
              </p:cNvPicPr>
              <p:nvPr/>
            </p:nvPicPr>
            <p:blipFill rotWithShape="1">
              <a:blip r:embed="rId2"/>
              <a:srcRect r="11897"/>
              <a:stretch/>
            </p:blipFill>
            <p:spPr>
              <a:xfrm>
                <a:off x="3411498" y="1375868"/>
                <a:ext cx="3167527" cy="2620363"/>
              </a:xfrm>
              <a:prstGeom prst="rect">
                <a:avLst/>
              </a:prstGeom>
            </p:spPr>
          </p:pic>
          <p:sp>
            <p:nvSpPr>
              <p:cNvPr id="11" name="Forme libre : forme 10">
                <a:extLst>
                  <a:ext uri="{FF2B5EF4-FFF2-40B4-BE49-F238E27FC236}">
                    <a16:creationId xmlns:a16="http://schemas.microsoft.com/office/drawing/2014/main" id="{350A2CB4-5040-77A8-257F-33071A6D7BFD}"/>
                  </a:ext>
                </a:extLst>
              </p:cNvPr>
              <p:cNvSpPr/>
              <p:nvPr/>
            </p:nvSpPr>
            <p:spPr>
              <a:xfrm>
                <a:off x="4286250" y="2145030"/>
                <a:ext cx="1741170" cy="1497330"/>
              </a:xfrm>
              <a:custGeom>
                <a:avLst/>
                <a:gdLst>
                  <a:gd name="connsiteX0" fmla="*/ 0 w 1741170"/>
                  <a:gd name="connsiteY0" fmla="*/ 944880 h 1497330"/>
                  <a:gd name="connsiteX1" fmla="*/ 396240 w 1741170"/>
                  <a:gd name="connsiteY1" fmla="*/ 697230 h 1497330"/>
                  <a:gd name="connsiteX2" fmla="*/ 297180 w 1741170"/>
                  <a:gd name="connsiteY2" fmla="*/ 529590 h 1497330"/>
                  <a:gd name="connsiteX3" fmla="*/ 457200 w 1741170"/>
                  <a:gd name="connsiteY3" fmla="*/ 411480 h 1497330"/>
                  <a:gd name="connsiteX4" fmla="*/ 396240 w 1741170"/>
                  <a:gd name="connsiteY4" fmla="*/ 308610 h 1497330"/>
                  <a:gd name="connsiteX5" fmla="*/ 647700 w 1741170"/>
                  <a:gd name="connsiteY5" fmla="*/ 19050 h 1497330"/>
                  <a:gd name="connsiteX6" fmla="*/ 788670 w 1741170"/>
                  <a:gd name="connsiteY6" fmla="*/ 102870 h 1497330"/>
                  <a:gd name="connsiteX7" fmla="*/ 1207770 w 1741170"/>
                  <a:gd name="connsiteY7" fmla="*/ 0 h 1497330"/>
                  <a:gd name="connsiteX8" fmla="*/ 1333500 w 1741170"/>
                  <a:gd name="connsiteY8" fmla="*/ 464820 h 1497330"/>
                  <a:gd name="connsiteX9" fmla="*/ 1375410 w 1741170"/>
                  <a:gd name="connsiteY9" fmla="*/ 1040130 h 1497330"/>
                  <a:gd name="connsiteX10" fmla="*/ 1737360 w 1741170"/>
                  <a:gd name="connsiteY10" fmla="*/ 963930 h 1497330"/>
                  <a:gd name="connsiteX11" fmla="*/ 1741170 w 1741170"/>
                  <a:gd name="connsiteY11" fmla="*/ 1032510 h 1497330"/>
                  <a:gd name="connsiteX12" fmla="*/ 1367790 w 1741170"/>
                  <a:gd name="connsiteY12" fmla="*/ 1089660 h 1497330"/>
                  <a:gd name="connsiteX13" fmla="*/ 1318260 w 1741170"/>
                  <a:gd name="connsiteY13" fmla="*/ 1463040 h 1497330"/>
                  <a:gd name="connsiteX14" fmla="*/ 922020 w 1741170"/>
                  <a:gd name="connsiteY14" fmla="*/ 1200150 h 1497330"/>
                  <a:gd name="connsiteX15" fmla="*/ 933450 w 1741170"/>
                  <a:gd name="connsiteY15" fmla="*/ 1497330 h 1497330"/>
                  <a:gd name="connsiteX16" fmla="*/ 701040 w 1741170"/>
                  <a:gd name="connsiteY16" fmla="*/ 1493520 h 1497330"/>
                  <a:gd name="connsiteX17" fmla="*/ 636270 w 1741170"/>
                  <a:gd name="connsiteY17" fmla="*/ 1295400 h 1497330"/>
                  <a:gd name="connsiteX18" fmla="*/ 537210 w 1741170"/>
                  <a:gd name="connsiteY18" fmla="*/ 1322070 h 1497330"/>
                  <a:gd name="connsiteX19" fmla="*/ 468630 w 1741170"/>
                  <a:gd name="connsiteY19" fmla="*/ 1066800 h 1497330"/>
                  <a:gd name="connsiteX20" fmla="*/ 182880 w 1741170"/>
                  <a:gd name="connsiteY20" fmla="*/ 1226820 h 1497330"/>
                  <a:gd name="connsiteX21" fmla="*/ 0 w 1741170"/>
                  <a:gd name="connsiteY21" fmla="*/ 944880 h 14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170" h="1497330">
                    <a:moveTo>
                      <a:pt x="0" y="944880"/>
                    </a:moveTo>
                    <a:lnTo>
                      <a:pt x="396240" y="697230"/>
                    </a:lnTo>
                    <a:lnTo>
                      <a:pt x="297180" y="529590"/>
                    </a:lnTo>
                    <a:lnTo>
                      <a:pt x="457200" y="411480"/>
                    </a:lnTo>
                    <a:lnTo>
                      <a:pt x="396240" y="308610"/>
                    </a:lnTo>
                    <a:lnTo>
                      <a:pt x="647700" y="19050"/>
                    </a:lnTo>
                    <a:lnTo>
                      <a:pt x="788670" y="102870"/>
                    </a:lnTo>
                    <a:lnTo>
                      <a:pt x="1207770" y="0"/>
                    </a:lnTo>
                    <a:lnTo>
                      <a:pt x="1333500" y="464820"/>
                    </a:lnTo>
                    <a:lnTo>
                      <a:pt x="1375410" y="1040130"/>
                    </a:lnTo>
                    <a:lnTo>
                      <a:pt x="1737360" y="963930"/>
                    </a:lnTo>
                    <a:lnTo>
                      <a:pt x="1741170" y="1032510"/>
                    </a:lnTo>
                    <a:lnTo>
                      <a:pt x="1367790" y="1089660"/>
                    </a:lnTo>
                    <a:lnTo>
                      <a:pt x="1318260" y="1463040"/>
                    </a:lnTo>
                    <a:lnTo>
                      <a:pt x="922020" y="1200150"/>
                    </a:lnTo>
                    <a:lnTo>
                      <a:pt x="933450" y="1497330"/>
                    </a:lnTo>
                    <a:lnTo>
                      <a:pt x="701040" y="1493520"/>
                    </a:lnTo>
                    <a:lnTo>
                      <a:pt x="636270" y="1295400"/>
                    </a:lnTo>
                    <a:lnTo>
                      <a:pt x="537210" y="1322070"/>
                    </a:lnTo>
                    <a:lnTo>
                      <a:pt x="468630" y="1066800"/>
                    </a:lnTo>
                    <a:lnTo>
                      <a:pt x="182880" y="1226820"/>
                    </a:lnTo>
                    <a:lnTo>
                      <a:pt x="0" y="944880"/>
                    </a:lnTo>
                    <a:close/>
                  </a:path>
                </a:pathLst>
              </a:custGeom>
              <a:solidFill>
                <a:srgbClr val="C00000">
                  <a:alpha val="15000"/>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pic>
          <p:nvPicPr>
            <p:cNvPr id="7" name="Image 6" descr="Une image contenant boisson gazeuse, dessin humoristique, illustration&#10;&#10;Description générée automatiquement">
              <a:extLst>
                <a:ext uri="{FF2B5EF4-FFF2-40B4-BE49-F238E27FC236}">
                  <a16:creationId xmlns:a16="http://schemas.microsoft.com/office/drawing/2014/main" id="{352E6654-F624-19C7-16B7-896FD3E6A401}"/>
                </a:ext>
              </a:extLst>
            </p:cNvPr>
            <p:cNvPicPr>
              <a:picLocks noChangeAspect="1"/>
            </p:cNvPicPr>
            <p:nvPr/>
          </p:nvPicPr>
          <p:blipFill>
            <a:blip r:embed="rId3"/>
            <a:stretch>
              <a:fillRect/>
            </a:stretch>
          </p:blipFill>
          <p:spPr>
            <a:xfrm>
              <a:off x="5704943" y="1862814"/>
              <a:ext cx="615093" cy="541975"/>
            </a:xfrm>
            <a:prstGeom prst="rect">
              <a:avLst/>
            </a:prstGeom>
          </p:spPr>
        </p:pic>
        <p:pic>
          <p:nvPicPr>
            <p:cNvPr id="8" name="Image 7" descr="Une image contenant boisson gazeuse, dessin humoristique, illustration&#10;&#10;Description générée automatiquement">
              <a:extLst>
                <a:ext uri="{FF2B5EF4-FFF2-40B4-BE49-F238E27FC236}">
                  <a16:creationId xmlns:a16="http://schemas.microsoft.com/office/drawing/2014/main" id="{67865C17-FE34-5BD6-3E5A-60E37E9E5E7F}"/>
                </a:ext>
              </a:extLst>
            </p:cNvPr>
            <p:cNvPicPr>
              <a:picLocks noChangeAspect="1"/>
            </p:cNvPicPr>
            <p:nvPr/>
          </p:nvPicPr>
          <p:blipFill>
            <a:blip r:embed="rId3"/>
            <a:stretch>
              <a:fillRect/>
            </a:stretch>
          </p:blipFill>
          <p:spPr>
            <a:xfrm>
              <a:off x="6051140" y="2105441"/>
              <a:ext cx="615093" cy="541975"/>
            </a:xfrm>
            <a:prstGeom prst="rect">
              <a:avLst/>
            </a:prstGeom>
          </p:spPr>
        </p:pic>
      </p:grpSp>
      <p:sp>
        <p:nvSpPr>
          <p:cNvPr id="12" name="ZoneTexte 11">
            <a:extLst>
              <a:ext uri="{FF2B5EF4-FFF2-40B4-BE49-F238E27FC236}">
                <a16:creationId xmlns:a16="http://schemas.microsoft.com/office/drawing/2014/main" id="{B157A76A-260D-5803-BE2A-6F62D0B3B2A5}"/>
              </a:ext>
            </a:extLst>
          </p:cNvPr>
          <p:cNvSpPr txBox="1"/>
          <p:nvPr/>
        </p:nvSpPr>
        <p:spPr>
          <a:xfrm>
            <a:off x="3469851" y="4005048"/>
            <a:ext cx="802431" cy="338554"/>
          </a:xfrm>
          <a:prstGeom prst="rect">
            <a:avLst/>
          </a:prstGeom>
          <a:solidFill>
            <a:schemeClr val="bg1">
              <a:alpha val="71000"/>
            </a:schemeClr>
          </a:solidFill>
        </p:spPr>
        <p:txBody>
          <a:bodyPr wrap="square" rtlCol="0">
            <a:spAutoFit/>
          </a:bodyPr>
          <a:lstStyle/>
          <a:p>
            <a:pPr algn="ctr"/>
            <a:r>
              <a:rPr lang="fr-BE" sz="1600" b="1" dirty="0">
                <a:solidFill>
                  <a:srgbClr val="C00000"/>
                </a:solidFill>
                <a:latin typeface="Arial" panose="020B0604020202020204" pitchFamily="34" charset="0"/>
                <a:cs typeface="Arial" panose="020B0604020202020204" pitchFamily="34" charset="0"/>
              </a:rPr>
              <a:t>63 ha</a:t>
            </a:r>
          </a:p>
        </p:txBody>
      </p:sp>
      <p:sp>
        <p:nvSpPr>
          <p:cNvPr id="13" name="ZoneTexte 12">
            <a:extLst>
              <a:ext uri="{FF2B5EF4-FFF2-40B4-BE49-F238E27FC236}">
                <a16:creationId xmlns:a16="http://schemas.microsoft.com/office/drawing/2014/main" id="{E0F20A3B-37D5-2B71-93BE-119E88039446}"/>
              </a:ext>
            </a:extLst>
          </p:cNvPr>
          <p:cNvSpPr txBox="1"/>
          <p:nvPr/>
        </p:nvSpPr>
        <p:spPr>
          <a:xfrm>
            <a:off x="5105091" y="1827236"/>
            <a:ext cx="802431" cy="338554"/>
          </a:xfrm>
          <a:prstGeom prst="rect">
            <a:avLst/>
          </a:prstGeom>
          <a:solidFill>
            <a:schemeClr val="bg1">
              <a:alpha val="71000"/>
            </a:schemeClr>
          </a:solidFill>
        </p:spPr>
        <p:txBody>
          <a:bodyPr wrap="square" rtlCol="0">
            <a:spAutoFit/>
          </a:bodyPr>
          <a:lstStyle/>
          <a:p>
            <a:pPr algn="ctr"/>
            <a:r>
              <a:rPr lang="fr-BE" sz="1600" b="1" dirty="0">
                <a:solidFill>
                  <a:srgbClr val="00B050"/>
                </a:solidFill>
                <a:latin typeface="Arial" panose="020B0604020202020204" pitchFamily="34" charset="0"/>
                <a:cs typeface="Arial" panose="020B0604020202020204" pitchFamily="34" charset="0"/>
              </a:rPr>
              <a:t>67 ha</a:t>
            </a:r>
          </a:p>
        </p:txBody>
      </p:sp>
      <p:sp>
        <p:nvSpPr>
          <p:cNvPr id="14" name="Forme libre : forme 13">
            <a:extLst>
              <a:ext uri="{FF2B5EF4-FFF2-40B4-BE49-F238E27FC236}">
                <a16:creationId xmlns:a16="http://schemas.microsoft.com/office/drawing/2014/main" id="{5C6D5476-7673-D9BE-26F1-98286D340B39}"/>
              </a:ext>
            </a:extLst>
          </p:cNvPr>
          <p:cNvSpPr/>
          <p:nvPr/>
        </p:nvSpPr>
        <p:spPr>
          <a:xfrm>
            <a:off x="2963590" y="1743138"/>
            <a:ext cx="2189480" cy="1767840"/>
          </a:xfrm>
          <a:custGeom>
            <a:avLst/>
            <a:gdLst>
              <a:gd name="connsiteX0" fmla="*/ 2189480 w 2189480"/>
              <a:gd name="connsiteY0" fmla="*/ 629920 h 1767840"/>
              <a:gd name="connsiteX1" fmla="*/ 1894840 w 2189480"/>
              <a:gd name="connsiteY1" fmla="*/ 289560 h 1767840"/>
              <a:gd name="connsiteX2" fmla="*/ 1391920 w 2189480"/>
              <a:gd name="connsiteY2" fmla="*/ 0 h 1767840"/>
              <a:gd name="connsiteX3" fmla="*/ 1005840 w 2189480"/>
              <a:gd name="connsiteY3" fmla="*/ 294640 h 1767840"/>
              <a:gd name="connsiteX4" fmla="*/ 655320 w 2189480"/>
              <a:gd name="connsiteY4" fmla="*/ 127000 h 1767840"/>
              <a:gd name="connsiteX5" fmla="*/ 0 w 2189480"/>
              <a:gd name="connsiteY5" fmla="*/ 543560 h 1767840"/>
              <a:gd name="connsiteX6" fmla="*/ 746760 w 2189480"/>
              <a:gd name="connsiteY6" fmla="*/ 1767840 h 1767840"/>
              <a:gd name="connsiteX7" fmla="*/ 1183640 w 2189480"/>
              <a:gd name="connsiteY7" fmla="*/ 1488440 h 1767840"/>
              <a:gd name="connsiteX8" fmla="*/ 1061720 w 2189480"/>
              <a:gd name="connsiteY8" fmla="*/ 1275080 h 1767840"/>
              <a:gd name="connsiteX9" fmla="*/ 1259840 w 2189480"/>
              <a:gd name="connsiteY9" fmla="*/ 1153160 h 1767840"/>
              <a:gd name="connsiteX10" fmla="*/ 1178560 w 2189480"/>
              <a:gd name="connsiteY10" fmla="*/ 1026160 h 1767840"/>
              <a:gd name="connsiteX11" fmla="*/ 1508760 w 2189480"/>
              <a:gd name="connsiteY11" fmla="*/ 650240 h 1767840"/>
              <a:gd name="connsiteX12" fmla="*/ 1717040 w 2189480"/>
              <a:gd name="connsiteY12" fmla="*/ 746760 h 1767840"/>
              <a:gd name="connsiteX13" fmla="*/ 2189480 w 2189480"/>
              <a:gd name="connsiteY13" fmla="*/ 629920 h 17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9480" h="1767840">
                <a:moveTo>
                  <a:pt x="2189480" y="629920"/>
                </a:moveTo>
                <a:lnTo>
                  <a:pt x="1894840" y="289560"/>
                </a:lnTo>
                <a:lnTo>
                  <a:pt x="1391920" y="0"/>
                </a:lnTo>
                <a:lnTo>
                  <a:pt x="1005840" y="294640"/>
                </a:lnTo>
                <a:lnTo>
                  <a:pt x="655320" y="127000"/>
                </a:lnTo>
                <a:lnTo>
                  <a:pt x="0" y="543560"/>
                </a:lnTo>
                <a:lnTo>
                  <a:pt x="746760" y="1767840"/>
                </a:lnTo>
                <a:lnTo>
                  <a:pt x="1183640" y="1488440"/>
                </a:lnTo>
                <a:lnTo>
                  <a:pt x="1061720" y="1275080"/>
                </a:lnTo>
                <a:lnTo>
                  <a:pt x="1259840" y="1153160"/>
                </a:lnTo>
                <a:lnTo>
                  <a:pt x="1178560" y="1026160"/>
                </a:lnTo>
                <a:lnTo>
                  <a:pt x="1508760" y="650240"/>
                </a:lnTo>
                <a:lnTo>
                  <a:pt x="1717040" y="746760"/>
                </a:lnTo>
                <a:lnTo>
                  <a:pt x="2189480" y="629920"/>
                </a:lnTo>
                <a:close/>
              </a:path>
            </a:pathLst>
          </a:custGeom>
          <a:solidFill>
            <a:srgbClr val="00B050">
              <a:alpha val="25000"/>
            </a:srgbClr>
          </a:solid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5" name="Rectangle : coins arrondis 14">
            <a:extLst>
              <a:ext uri="{FF2B5EF4-FFF2-40B4-BE49-F238E27FC236}">
                <a16:creationId xmlns:a16="http://schemas.microsoft.com/office/drawing/2014/main" id="{3D5790F6-0DA3-F242-702C-974110B1090B}"/>
              </a:ext>
            </a:extLst>
          </p:cNvPr>
          <p:cNvSpPr/>
          <p:nvPr/>
        </p:nvSpPr>
        <p:spPr>
          <a:xfrm>
            <a:off x="1949301" y="296877"/>
            <a:ext cx="5245397" cy="603126"/>
          </a:xfrm>
          <a:prstGeom prst="roundRect">
            <a:avLst>
              <a:gd name="adj" fmla="val 49999"/>
            </a:avLst>
          </a:prstGeom>
          <a:solidFill>
            <a:schemeClr val="bg1"/>
          </a:solid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b="1" dirty="0">
                <a:solidFill>
                  <a:schemeClr val="tx1"/>
                </a:solidFill>
                <a:latin typeface="Arial" panose="020B0604020202020204" pitchFamily="34" charset="0"/>
                <a:cs typeface="Arial" panose="020B0604020202020204" pitchFamily="34" charset="0"/>
              </a:rPr>
              <a:t>Proposition – </a:t>
            </a:r>
            <a:r>
              <a:rPr lang="fr-FR" b="1" dirty="0">
                <a:solidFill>
                  <a:srgbClr val="222222"/>
                </a:solidFill>
                <a:highlight>
                  <a:srgbClr val="FFFFFF"/>
                </a:highlight>
                <a:latin typeface="Arial" panose="020B0604020202020204" pitchFamily="34" charset="0"/>
                <a:cs typeface="Arial" panose="020B0604020202020204" pitchFamily="34" charset="0"/>
              </a:rPr>
              <a:t>Extension du site de Doel</a:t>
            </a:r>
          </a:p>
        </p:txBody>
      </p:sp>
      <p:pic>
        <p:nvPicPr>
          <p:cNvPr id="17" name="Image 16">
            <a:extLst>
              <a:ext uri="{FF2B5EF4-FFF2-40B4-BE49-F238E27FC236}">
                <a16:creationId xmlns:a16="http://schemas.microsoft.com/office/drawing/2014/main" id="{45D08F79-67ED-BF94-50A9-BE58183D75C5}"/>
              </a:ext>
            </a:extLst>
          </p:cNvPr>
          <p:cNvPicPr>
            <a:picLocks noChangeAspect="1"/>
          </p:cNvPicPr>
          <p:nvPr/>
        </p:nvPicPr>
        <p:blipFill>
          <a:blip r:embed="rId4"/>
          <a:stretch>
            <a:fillRect/>
          </a:stretch>
        </p:blipFill>
        <p:spPr>
          <a:xfrm>
            <a:off x="2268211" y="1207565"/>
            <a:ext cx="4658375" cy="3639058"/>
          </a:xfrm>
          <a:prstGeom prst="rect">
            <a:avLst/>
          </a:prstGeom>
        </p:spPr>
      </p:pic>
      <p:sp>
        <p:nvSpPr>
          <p:cNvPr id="18" name="Rectangle 17">
            <a:extLst>
              <a:ext uri="{FF2B5EF4-FFF2-40B4-BE49-F238E27FC236}">
                <a16:creationId xmlns:a16="http://schemas.microsoft.com/office/drawing/2014/main" id="{F6287413-0B28-4364-E4E1-ECB17257EB57}"/>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Espace réservé du numéro de diapositive 3">
            <a:extLst>
              <a:ext uri="{FF2B5EF4-FFF2-40B4-BE49-F238E27FC236}">
                <a16:creationId xmlns:a16="http://schemas.microsoft.com/office/drawing/2014/main" id="{4A3DF858-633B-9721-FFEE-6457FB59EF99}"/>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19</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082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F63801-3BA1-4F07-014D-64FB5F81740F}"/>
              </a:ext>
            </a:extLst>
          </p:cNvPr>
          <p:cNvPicPr>
            <a:picLocks noChangeAspect="1"/>
          </p:cNvPicPr>
          <p:nvPr/>
        </p:nvPicPr>
        <p:blipFill rotWithShape="1">
          <a:blip r:embed="rId2"/>
          <a:srcRect l="4176" t="10169"/>
          <a:stretch/>
        </p:blipFill>
        <p:spPr>
          <a:xfrm>
            <a:off x="7023768" y="3894074"/>
            <a:ext cx="2118360" cy="1249426"/>
          </a:xfrm>
          <a:prstGeom prst="rect">
            <a:avLst/>
          </a:prstGeom>
        </p:spPr>
      </p:pic>
      <p:sp>
        <p:nvSpPr>
          <p:cNvPr id="5" name="ZoneTexte 4">
            <a:extLst>
              <a:ext uri="{FF2B5EF4-FFF2-40B4-BE49-F238E27FC236}">
                <a16:creationId xmlns:a16="http://schemas.microsoft.com/office/drawing/2014/main" id="{2A633623-A3C1-AD68-4B95-97F7DBA8DD3E}"/>
              </a:ext>
            </a:extLst>
          </p:cNvPr>
          <p:cNvSpPr txBox="1"/>
          <p:nvPr/>
        </p:nvSpPr>
        <p:spPr>
          <a:xfrm>
            <a:off x="5564592" y="1987899"/>
            <a:ext cx="3257675" cy="1554272"/>
          </a:xfrm>
          <a:prstGeom prst="rect">
            <a:avLst/>
          </a:prstGeom>
          <a:noFill/>
        </p:spPr>
        <p:txBody>
          <a:bodyPr wrap="square">
            <a:spAutoFit/>
          </a:bodyPr>
          <a:lstStyle/>
          <a:p>
            <a:r>
              <a:rPr lang="fr-BE" sz="1500" b="1" i="1" dirty="0">
                <a:latin typeface="Arial" panose="020B0604020202020204" pitchFamily="34" charset="0"/>
                <a:cs typeface="Arial" panose="020B0604020202020204" pitchFamily="34" charset="0"/>
              </a:rPr>
              <a:t>Observation :</a:t>
            </a:r>
          </a:p>
          <a:p>
            <a:endParaRPr lang="fr-FR" sz="500" i="1" dirty="0">
              <a:highlight>
                <a:srgbClr val="FFFFFF"/>
              </a:highlight>
              <a:latin typeface="Arial" panose="020B0604020202020204" pitchFamily="34" charset="0"/>
              <a:cs typeface="Arial" panose="020B0604020202020204" pitchFamily="34" charset="0"/>
            </a:endParaRPr>
          </a:p>
          <a:p>
            <a:r>
              <a:rPr lang="fr-FR" sz="1500" dirty="0">
                <a:highlight>
                  <a:srgbClr val="FFFFFF"/>
                </a:highlight>
                <a:latin typeface="Arial" panose="020B0604020202020204" pitchFamily="34" charset="0"/>
                <a:cs typeface="Arial" panose="020B0604020202020204" pitchFamily="34" charset="0"/>
              </a:rPr>
              <a:t>La capacité installée du nucléaire est relativement faible (3,929 GW) comparée à la capacité installée totale de l’ensemble des énergies renouvelables (13,838 GW).</a:t>
            </a:r>
          </a:p>
        </p:txBody>
      </p:sp>
      <p:graphicFrame>
        <p:nvGraphicFramePr>
          <p:cNvPr id="6" name="Graphique 5">
            <a:extLst>
              <a:ext uri="{FF2B5EF4-FFF2-40B4-BE49-F238E27FC236}">
                <a16:creationId xmlns:a16="http://schemas.microsoft.com/office/drawing/2014/main" id="{D5BFCBA3-3D5E-4121-C262-FC1DADB4BF3A}"/>
              </a:ext>
            </a:extLst>
          </p:cNvPr>
          <p:cNvGraphicFramePr>
            <a:graphicFrameLocks/>
          </p:cNvGraphicFramePr>
          <p:nvPr>
            <p:extLst>
              <p:ext uri="{D42A27DB-BD31-4B8C-83A1-F6EECF244321}">
                <p14:modId xmlns:p14="http://schemas.microsoft.com/office/powerpoint/2010/main" val="2848457186"/>
              </p:ext>
            </p:extLst>
          </p:nvPr>
        </p:nvGraphicFramePr>
        <p:xfrm>
          <a:off x="490045" y="1031072"/>
          <a:ext cx="5398376"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D4E25275-3262-1D67-EF56-C169D9E000A3}"/>
              </a:ext>
            </a:extLst>
          </p:cNvPr>
          <p:cNvSpPr txBox="1"/>
          <p:nvPr/>
        </p:nvSpPr>
        <p:spPr>
          <a:xfrm>
            <a:off x="1060766" y="131906"/>
            <a:ext cx="7022465" cy="646331"/>
          </a:xfrm>
          <a:prstGeom prst="rect">
            <a:avLst/>
          </a:prstGeom>
          <a:noFill/>
        </p:spPr>
        <p:txBody>
          <a:bodyPr wrap="square">
            <a:spAutoFit/>
          </a:bodyPr>
          <a:lstStyle/>
          <a:p>
            <a:pPr algn="ctr"/>
            <a:r>
              <a:rPr lang="fr-FR" b="1" kern="150" dirty="0">
                <a:latin typeface="Arial" panose="020B0604020202020204" pitchFamily="34" charset="0"/>
                <a:ea typeface="Aptos" panose="020B0004020202020204" pitchFamily="34" charset="0"/>
                <a:cs typeface="Arial" panose="020B0604020202020204" pitchFamily="34" charset="0"/>
              </a:rPr>
              <a:t>Capacité des sources d’électricité décarbonées</a:t>
            </a:r>
          </a:p>
          <a:p>
            <a:pPr algn="ctr"/>
            <a:r>
              <a:rPr lang="fr-FR" b="1" kern="150" dirty="0">
                <a:latin typeface="Arial" panose="020B0604020202020204" pitchFamily="34" charset="0"/>
                <a:ea typeface="Aptos" panose="020B0004020202020204" pitchFamily="34" charset="0"/>
                <a:cs typeface="Arial" panose="020B0604020202020204" pitchFamily="34" charset="0"/>
              </a:rPr>
              <a:t>en Belgique à la fin de 2023</a:t>
            </a:r>
            <a:endParaRPr lang="fr-BE" dirty="0"/>
          </a:p>
        </p:txBody>
      </p:sp>
      <p:sp>
        <p:nvSpPr>
          <p:cNvPr id="12" name="ZoneTexte 11">
            <a:extLst>
              <a:ext uri="{FF2B5EF4-FFF2-40B4-BE49-F238E27FC236}">
                <a16:creationId xmlns:a16="http://schemas.microsoft.com/office/drawing/2014/main" id="{15A8D747-2144-1C63-87AD-ADF05BCA5CA7}"/>
              </a:ext>
            </a:extLst>
          </p:cNvPr>
          <p:cNvSpPr txBox="1"/>
          <p:nvPr/>
        </p:nvSpPr>
        <p:spPr>
          <a:xfrm>
            <a:off x="380081" y="816773"/>
            <a:ext cx="708660" cy="276999"/>
          </a:xfrm>
          <a:prstGeom prst="rect">
            <a:avLst/>
          </a:prstGeom>
          <a:noFill/>
        </p:spPr>
        <p:txBody>
          <a:bodyPr wrap="square" rtlCol="0">
            <a:spAutoFit/>
          </a:bodyPr>
          <a:lstStyle/>
          <a:p>
            <a:r>
              <a:rPr lang="fr-BE" sz="1200" dirty="0">
                <a:latin typeface="Arial" panose="020B0604020202020204" pitchFamily="34" charset="0"/>
                <a:cs typeface="Arial" panose="020B0604020202020204" pitchFamily="34" charset="0"/>
              </a:rPr>
              <a:t>GW</a:t>
            </a:r>
          </a:p>
        </p:txBody>
      </p:sp>
      <p:sp>
        <p:nvSpPr>
          <p:cNvPr id="9" name="ZoneTexte 8">
            <a:extLst>
              <a:ext uri="{FF2B5EF4-FFF2-40B4-BE49-F238E27FC236}">
                <a16:creationId xmlns:a16="http://schemas.microsoft.com/office/drawing/2014/main" id="{3833C031-1954-077F-27DB-D176D4690E01}"/>
              </a:ext>
            </a:extLst>
          </p:cNvPr>
          <p:cNvSpPr txBox="1"/>
          <p:nvPr/>
        </p:nvSpPr>
        <p:spPr>
          <a:xfrm>
            <a:off x="1683344" y="4069758"/>
            <a:ext cx="5777306" cy="553998"/>
          </a:xfrm>
          <a:prstGeom prst="rect">
            <a:avLst/>
          </a:prstGeom>
          <a:noFill/>
        </p:spPr>
        <p:txBody>
          <a:bodyPr wrap="square">
            <a:spAutoFit/>
          </a:bodyPr>
          <a:lstStyle/>
          <a:p>
            <a:pPr algn="ctr"/>
            <a:r>
              <a:rPr lang="fr-FR" sz="1500" dirty="0">
                <a:highlight>
                  <a:srgbClr val="FFFFFF"/>
                </a:highlight>
                <a:latin typeface="Arial" panose="020B0604020202020204" pitchFamily="34" charset="0"/>
                <a:cs typeface="Arial" panose="020B0604020202020204" pitchFamily="34" charset="0"/>
              </a:rPr>
              <a:t>Vu ces chiffres, le nucléaire est-il vraiment important pour la production d’électricité décarbonée en Belgique ?</a:t>
            </a:r>
            <a:endParaRPr lang="fr-BE" sz="1500" dirty="0">
              <a:latin typeface="Arial" panose="020B0604020202020204" pitchFamily="34" charset="0"/>
              <a:cs typeface="Arial" panose="020B0604020202020204" pitchFamily="34" charset="0"/>
            </a:endParaRPr>
          </a:p>
        </p:txBody>
      </p:sp>
      <p:sp>
        <p:nvSpPr>
          <p:cNvPr id="3" name="Espace réservé du numéro de diapositive 3">
            <a:extLst>
              <a:ext uri="{FF2B5EF4-FFF2-40B4-BE49-F238E27FC236}">
                <a16:creationId xmlns:a16="http://schemas.microsoft.com/office/drawing/2014/main" id="{560EE256-F6AF-C00E-8CE9-C51F44412399}"/>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2</a:t>
            </a:fld>
            <a:endParaRPr lang="fr-FR" sz="1000" b="1" dirty="0">
              <a:solidFill>
                <a:schemeClr val="bg1"/>
              </a:solidFill>
              <a:latin typeface="Arial" panose="020B0604020202020204" pitchFamily="34" charset="0"/>
              <a:cs typeface="Arial" panose="020B0604020202020204" pitchFamily="34" charset="0"/>
            </a:endParaRPr>
          </a:p>
        </p:txBody>
      </p:sp>
      <p:sp>
        <p:nvSpPr>
          <p:cNvPr id="7" name="Rectangle : coins arrondis 6">
            <a:extLst>
              <a:ext uri="{FF2B5EF4-FFF2-40B4-BE49-F238E27FC236}">
                <a16:creationId xmlns:a16="http://schemas.microsoft.com/office/drawing/2014/main" id="{45CBBD72-A3EB-E194-BDD8-8C640DABF35E}"/>
              </a:ext>
            </a:extLst>
          </p:cNvPr>
          <p:cNvSpPr/>
          <p:nvPr/>
        </p:nvSpPr>
        <p:spPr>
          <a:xfrm>
            <a:off x="1451184" y="3961189"/>
            <a:ext cx="6241627" cy="771136"/>
          </a:xfrm>
          <a:prstGeom prst="roundRect">
            <a:avLst>
              <a:gd name="adj" fmla="val 3067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Tree>
    <p:extLst>
      <p:ext uri="{BB962C8B-B14F-4D97-AF65-F5344CB8AC3E}">
        <p14:creationId xmlns:p14="http://schemas.microsoft.com/office/powerpoint/2010/main" val="2597348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1E363D-375D-DE45-351D-89CC08FB2FD3}"/>
              </a:ext>
            </a:extLst>
          </p:cNvPr>
          <p:cNvPicPr>
            <a:picLocks noChangeAspect="1"/>
          </p:cNvPicPr>
          <p:nvPr/>
        </p:nvPicPr>
        <p:blipFill rotWithShape="1">
          <a:blip r:embed="rId2"/>
          <a:srcRect b="16388"/>
          <a:stretch/>
        </p:blipFill>
        <p:spPr>
          <a:xfrm>
            <a:off x="1975451" y="865639"/>
            <a:ext cx="4494400" cy="2231602"/>
          </a:xfrm>
          <a:prstGeom prst="rect">
            <a:avLst/>
          </a:prstGeom>
        </p:spPr>
      </p:pic>
      <p:sp>
        <p:nvSpPr>
          <p:cNvPr id="9" name="ZoneTexte 8">
            <a:extLst>
              <a:ext uri="{FF2B5EF4-FFF2-40B4-BE49-F238E27FC236}">
                <a16:creationId xmlns:a16="http://schemas.microsoft.com/office/drawing/2014/main" id="{FF1F6A57-A534-BB94-5A3A-93D228E0CFB2}"/>
              </a:ext>
            </a:extLst>
          </p:cNvPr>
          <p:cNvSpPr txBox="1"/>
          <p:nvPr/>
        </p:nvSpPr>
        <p:spPr>
          <a:xfrm>
            <a:off x="751112" y="925694"/>
            <a:ext cx="1281648" cy="1615827"/>
          </a:xfrm>
          <a:prstGeom prst="rect">
            <a:avLst/>
          </a:prstGeom>
          <a:noFill/>
        </p:spPr>
        <p:txBody>
          <a:bodyPr wrap="square" rtlCol="0">
            <a:spAutoFit/>
          </a:bodyPr>
          <a:lstStyle/>
          <a:p>
            <a:pPr algn="r"/>
            <a:r>
              <a:rPr lang="fr-BE" sz="1100" b="1" dirty="0">
                <a:latin typeface="Arial" panose="020B0604020202020204" pitchFamily="34" charset="0"/>
                <a:cs typeface="Arial" panose="020B0604020202020204" pitchFamily="34" charset="0"/>
              </a:rPr>
              <a:t>D3</a:t>
            </a:r>
            <a:r>
              <a:rPr lang="fr-BE" sz="1100" dirty="0">
                <a:latin typeface="Arial" panose="020B0604020202020204" pitchFamily="34" charset="0"/>
                <a:cs typeface="Arial" panose="020B0604020202020204" pitchFamily="34" charset="0"/>
              </a:rPr>
              <a:t> (1.006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T2</a:t>
            </a:r>
            <a:r>
              <a:rPr lang="fr-BE" sz="1100" dirty="0">
                <a:latin typeface="Arial" panose="020B0604020202020204" pitchFamily="34" charset="0"/>
                <a:cs typeface="Arial" panose="020B0604020202020204" pitchFamily="34" charset="0"/>
              </a:rPr>
              <a:t> (1.008 MWe)</a:t>
            </a:r>
          </a:p>
          <a:p>
            <a:pPr algn="r"/>
            <a:endParaRPr lang="fr-BE" sz="3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D1</a:t>
            </a:r>
            <a:r>
              <a:rPr lang="fr-BE" sz="1100" dirty="0">
                <a:latin typeface="Arial" panose="020B0604020202020204" pitchFamily="34" charset="0"/>
                <a:cs typeface="Arial" panose="020B0604020202020204" pitchFamily="34" charset="0"/>
              </a:rPr>
              <a:t> (445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D2</a:t>
            </a:r>
            <a:r>
              <a:rPr lang="fr-BE" sz="1100" dirty="0">
                <a:latin typeface="Arial" panose="020B0604020202020204" pitchFamily="34" charset="0"/>
                <a:cs typeface="Arial" panose="020B0604020202020204" pitchFamily="34" charset="0"/>
              </a:rPr>
              <a:t> (433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T1</a:t>
            </a:r>
            <a:r>
              <a:rPr lang="fr-BE" sz="1100" dirty="0">
                <a:latin typeface="Arial" panose="020B0604020202020204" pitchFamily="34" charset="0"/>
                <a:cs typeface="Arial" panose="020B0604020202020204" pitchFamily="34" charset="0"/>
              </a:rPr>
              <a:t> (962 MWe)</a:t>
            </a:r>
          </a:p>
          <a:p>
            <a:pPr algn="r"/>
            <a:endParaRPr lang="fr-BE" sz="3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D4</a:t>
            </a:r>
            <a:r>
              <a:rPr lang="fr-BE" sz="1100" dirty="0">
                <a:latin typeface="Arial" panose="020B0604020202020204" pitchFamily="34" charset="0"/>
                <a:cs typeface="Arial" panose="020B0604020202020204" pitchFamily="34" charset="0"/>
              </a:rPr>
              <a:t> (1.039 MWe)</a:t>
            </a:r>
          </a:p>
          <a:p>
            <a:pPr algn="r"/>
            <a:endParaRPr lang="fr-BE" sz="400"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T3</a:t>
            </a:r>
            <a:r>
              <a:rPr lang="fr-BE" sz="1100" dirty="0">
                <a:latin typeface="Arial" panose="020B0604020202020204" pitchFamily="34" charset="0"/>
                <a:cs typeface="Arial" panose="020B0604020202020204" pitchFamily="34" charset="0"/>
              </a:rPr>
              <a:t> (1.038 MWe)</a:t>
            </a:r>
            <a:endParaRPr lang="fr-BE" sz="1153"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DC405C4-0CD5-8DA5-C7BD-D0DFA1DF908C}"/>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D5FB3D4F-BA3D-90EE-0E61-780E7B63F503}"/>
              </a:ext>
            </a:extLst>
          </p:cNvPr>
          <p:cNvSpPr txBox="1"/>
          <p:nvPr/>
        </p:nvSpPr>
        <p:spPr>
          <a:xfrm>
            <a:off x="1789531" y="3024395"/>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2020</a:t>
            </a:r>
          </a:p>
        </p:txBody>
      </p:sp>
      <p:sp>
        <p:nvSpPr>
          <p:cNvPr id="20" name="ZoneTexte 19">
            <a:extLst>
              <a:ext uri="{FF2B5EF4-FFF2-40B4-BE49-F238E27FC236}">
                <a16:creationId xmlns:a16="http://schemas.microsoft.com/office/drawing/2014/main" id="{0C41297F-6BE0-8B16-8FBA-E5694F7914BE}"/>
              </a:ext>
            </a:extLst>
          </p:cNvPr>
          <p:cNvSpPr txBox="1"/>
          <p:nvPr/>
        </p:nvSpPr>
        <p:spPr>
          <a:xfrm>
            <a:off x="2870159" y="3023175"/>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2025</a:t>
            </a:r>
          </a:p>
        </p:txBody>
      </p:sp>
      <p:sp>
        <p:nvSpPr>
          <p:cNvPr id="21" name="ZoneTexte 20">
            <a:extLst>
              <a:ext uri="{FF2B5EF4-FFF2-40B4-BE49-F238E27FC236}">
                <a16:creationId xmlns:a16="http://schemas.microsoft.com/office/drawing/2014/main" id="{C724C3B1-25B0-A092-E59B-D09B12598D55}"/>
              </a:ext>
            </a:extLst>
          </p:cNvPr>
          <p:cNvSpPr txBox="1"/>
          <p:nvPr/>
        </p:nvSpPr>
        <p:spPr>
          <a:xfrm>
            <a:off x="3943960" y="3024395"/>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2030</a:t>
            </a:r>
          </a:p>
        </p:txBody>
      </p:sp>
      <p:sp>
        <p:nvSpPr>
          <p:cNvPr id="22" name="ZoneTexte 21">
            <a:extLst>
              <a:ext uri="{FF2B5EF4-FFF2-40B4-BE49-F238E27FC236}">
                <a16:creationId xmlns:a16="http://schemas.microsoft.com/office/drawing/2014/main" id="{A6914AAF-04EF-9E21-5162-E1586A450249}"/>
              </a:ext>
            </a:extLst>
          </p:cNvPr>
          <p:cNvSpPr txBox="1"/>
          <p:nvPr/>
        </p:nvSpPr>
        <p:spPr>
          <a:xfrm>
            <a:off x="5025644" y="3019533"/>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2035</a:t>
            </a:r>
          </a:p>
        </p:txBody>
      </p:sp>
      <p:sp>
        <p:nvSpPr>
          <p:cNvPr id="23" name="ZoneTexte 22">
            <a:extLst>
              <a:ext uri="{FF2B5EF4-FFF2-40B4-BE49-F238E27FC236}">
                <a16:creationId xmlns:a16="http://schemas.microsoft.com/office/drawing/2014/main" id="{746BB0DE-262C-FDE8-BFEA-BA366715C95A}"/>
              </a:ext>
            </a:extLst>
          </p:cNvPr>
          <p:cNvSpPr txBox="1"/>
          <p:nvPr/>
        </p:nvSpPr>
        <p:spPr>
          <a:xfrm>
            <a:off x="6098389" y="3022202"/>
            <a:ext cx="559700" cy="261610"/>
          </a:xfrm>
          <a:prstGeom prst="rect">
            <a:avLst/>
          </a:prstGeom>
          <a:noFill/>
        </p:spPr>
        <p:txBody>
          <a:bodyPr wrap="square" rtlCol="0">
            <a:spAutoFit/>
          </a:bodyPr>
          <a:lstStyle/>
          <a:p>
            <a:pPr algn="ctr"/>
            <a:r>
              <a:rPr lang="fr-BE" sz="1100" dirty="0">
                <a:latin typeface="Arial" panose="020B0604020202020204" pitchFamily="34" charset="0"/>
                <a:cs typeface="Arial" panose="020B0604020202020204" pitchFamily="34" charset="0"/>
              </a:rPr>
              <a:t>2040</a:t>
            </a:r>
          </a:p>
        </p:txBody>
      </p:sp>
      <p:pic>
        <p:nvPicPr>
          <p:cNvPr id="4" name="Image 3">
            <a:extLst>
              <a:ext uri="{FF2B5EF4-FFF2-40B4-BE49-F238E27FC236}">
                <a16:creationId xmlns:a16="http://schemas.microsoft.com/office/drawing/2014/main" id="{A83F075F-4FE2-25D0-01C4-D0AF53A79171}"/>
              </a:ext>
            </a:extLst>
          </p:cNvPr>
          <p:cNvPicPr>
            <a:picLocks noChangeAspect="1"/>
          </p:cNvPicPr>
          <p:nvPr/>
        </p:nvPicPr>
        <p:blipFill rotWithShape="1">
          <a:blip r:embed="rId2"/>
          <a:srcRect t="86766"/>
          <a:stretch/>
        </p:blipFill>
        <p:spPr>
          <a:xfrm>
            <a:off x="1967567" y="3266186"/>
            <a:ext cx="4502283" cy="257911"/>
          </a:xfrm>
          <a:prstGeom prst="rect">
            <a:avLst/>
          </a:prstGeom>
        </p:spPr>
      </p:pic>
      <p:sp>
        <p:nvSpPr>
          <p:cNvPr id="14" name="ZoneTexte 13">
            <a:extLst>
              <a:ext uri="{FF2B5EF4-FFF2-40B4-BE49-F238E27FC236}">
                <a16:creationId xmlns:a16="http://schemas.microsoft.com/office/drawing/2014/main" id="{EAF50A17-7378-DB08-52C0-08DD10ABB836}"/>
              </a:ext>
            </a:extLst>
          </p:cNvPr>
          <p:cNvSpPr txBox="1"/>
          <p:nvPr/>
        </p:nvSpPr>
        <p:spPr>
          <a:xfrm>
            <a:off x="264642" y="2533240"/>
            <a:ext cx="1768117" cy="492443"/>
          </a:xfrm>
          <a:prstGeom prst="rect">
            <a:avLst/>
          </a:prstGeom>
          <a:noFill/>
        </p:spPr>
        <p:txBody>
          <a:bodyPr wrap="square">
            <a:spAutoFit/>
          </a:bodyPr>
          <a:lstStyle/>
          <a:p>
            <a:pPr algn="r"/>
            <a:r>
              <a:rPr lang="fr-BE" sz="1100" b="1" dirty="0">
                <a:latin typeface="Arial" panose="020B0604020202020204" pitchFamily="34" charset="0"/>
                <a:cs typeface="Arial" panose="020B0604020202020204" pitchFamily="34" charset="0"/>
              </a:rPr>
              <a:t>AP1000 x2</a:t>
            </a:r>
            <a:r>
              <a:rPr lang="fr-BE" sz="1100" dirty="0">
                <a:latin typeface="Arial" panose="020B0604020202020204" pitchFamily="34" charset="0"/>
                <a:cs typeface="Arial" panose="020B0604020202020204" pitchFamily="34" charset="0"/>
              </a:rPr>
              <a:t> (2.200 MWe)</a:t>
            </a:r>
          </a:p>
          <a:p>
            <a:pPr algn="r"/>
            <a:endParaRPr lang="fr-BE" sz="400" b="1" dirty="0">
              <a:latin typeface="Arial" panose="020B0604020202020204" pitchFamily="34" charset="0"/>
              <a:cs typeface="Arial" panose="020B0604020202020204" pitchFamily="34" charset="0"/>
            </a:endParaRPr>
          </a:p>
          <a:p>
            <a:pPr algn="r"/>
            <a:r>
              <a:rPr lang="fr-BE" sz="1100" b="1" dirty="0">
                <a:latin typeface="Arial" panose="020B0604020202020204" pitchFamily="34" charset="0"/>
                <a:cs typeface="Arial" panose="020B0604020202020204" pitchFamily="34" charset="0"/>
              </a:rPr>
              <a:t>EPR2 x2</a:t>
            </a:r>
            <a:r>
              <a:rPr lang="fr-BE" sz="1100" dirty="0">
                <a:latin typeface="Arial" panose="020B0604020202020204" pitchFamily="34" charset="0"/>
                <a:cs typeface="Arial" panose="020B0604020202020204" pitchFamily="34" charset="0"/>
              </a:rPr>
              <a:t> (3.340 MWe)</a:t>
            </a:r>
          </a:p>
        </p:txBody>
      </p:sp>
      <p:sp>
        <p:nvSpPr>
          <p:cNvPr id="15" name="ZoneTexte 14">
            <a:extLst>
              <a:ext uri="{FF2B5EF4-FFF2-40B4-BE49-F238E27FC236}">
                <a16:creationId xmlns:a16="http://schemas.microsoft.com/office/drawing/2014/main" id="{90A64050-7B45-3DF6-9942-1943360CF59E}"/>
              </a:ext>
            </a:extLst>
          </p:cNvPr>
          <p:cNvSpPr txBox="1"/>
          <p:nvPr/>
        </p:nvSpPr>
        <p:spPr>
          <a:xfrm>
            <a:off x="196850" y="3621316"/>
            <a:ext cx="8763088" cy="1308050"/>
          </a:xfrm>
          <a:prstGeom prst="rect">
            <a:avLst/>
          </a:prstGeom>
          <a:noFill/>
        </p:spPr>
        <p:txBody>
          <a:bodyPr wrap="square" rtlCol="0">
            <a:spAutoFit/>
          </a:bodyPr>
          <a:lstStyle/>
          <a:p>
            <a:r>
              <a:rPr lang="fr-BE" sz="1400" dirty="0">
                <a:latin typeface="Arial" panose="020B0604020202020204" pitchFamily="34" charset="0"/>
                <a:cs typeface="Arial" panose="020B0604020202020204" pitchFamily="34" charset="0"/>
              </a:rPr>
              <a:t>Démarrer les travaux des 4 réacteurs dès 2025 pour une mise en opération à partir de 2035.</a:t>
            </a:r>
            <a:r>
              <a:rPr lang="fr-BE" sz="700" dirty="0">
                <a:latin typeface="Arial" panose="020B0604020202020204" pitchFamily="34" charset="0"/>
                <a:cs typeface="Arial" panose="020B0604020202020204" pitchFamily="34" charset="0"/>
              </a:rPr>
              <a:t> </a:t>
            </a:r>
            <a:r>
              <a:rPr lang="fr-BE" sz="1500" dirty="0">
                <a:latin typeface="Arial" panose="020B0604020202020204" pitchFamily="34" charset="0"/>
                <a:cs typeface="Arial" panose="020B0604020202020204" pitchFamily="34" charset="0"/>
              </a:rPr>
              <a:t>La d</a:t>
            </a:r>
            <a:r>
              <a:rPr lang="fr-BE" sz="1400" dirty="0">
                <a:latin typeface="Arial" panose="020B0604020202020204" pitchFamily="34" charset="0"/>
                <a:cs typeface="Arial" panose="020B0604020202020204" pitchFamily="34" charset="0"/>
              </a:rPr>
              <a:t>urée des travaux des APR1400 à Barakah étaient de 8 ans pour chaque réacteur, en partant sans expérience</a:t>
            </a:r>
            <a:r>
              <a:rPr lang="fr-BE" sz="1400" b="1" dirty="0">
                <a:latin typeface="Arial" panose="020B0604020202020204" pitchFamily="34" charset="0"/>
                <a:cs typeface="Arial" panose="020B0604020202020204" pitchFamily="34" charset="0"/>
              </a:rPr>
              <a:t>.</a:t>
            </a:r>
            <a:endParaRPr lang="fr-BE" sz="400" dirty="0">
              <a:latin typeface="Arial" panose="020B0604020202020204" pitchFamily="34" charset="0"/>
              <a:cs typeface="Arial" panose="020B0604020202020204" pitchFamily="34" charset="0"/>
            </a:endParaRPr>
          </a:p>
          <a:p>
            <a:r>
              <a:rPr lang="fr-BE" sz="1400" dirty="0">
                <a:latin typeface="Arial" panose="020B0604020202020204" pitchFamily="34" charset="0"/>
                <a:ea typeface="Calibri" panose="020F0502020204030204" pitchFamily="34" charset="0"/>
                <a:cs typeface="Arial" panose="020B0604020202020204" pitchFamily="34" charset="0"/>
              </a:rPr>
              <a:t>→</a:t>
            </a:r>
            <a:r>
              <a:rPr lang="fr-BE" sz="1400" dirty="0">
                <a:latin typeface="Arial" panose="020B0604020202020204" pitchFamily="34" charset="0"/>
                <a:cs typeface="Arial" panose="020B0604020202020204" pitchFamily="34" charset="0"/>
              </a:rPr>
              <a:t> </a:t>
            </a:r>
            <a:r>
              <a:rPr lang="fr-BE" sz="1400" b="1" dirty="0">
                <a:latin typeface="Arial" panose="020B0604020202020204" pitchFamily="34" charset="0"/>
                <a:cs typeface="Arial" panose="020B0604020202020204" pitchFamily="34" charset="0"/>
              </a:rPr>
              <a:t>Ambitieux, mais pas impossible !</a:t>
            </a:r>
          </a:p>
          <a:p>
            <a:endParaRPr lang="fr-BE" sz="8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À partir de 2035, il est possible d'atteindre une production annuelle de 82,6 TWh d'électricité d'origine nucléaire au moyen d’une capacité totale de 9.550 MWe, soit plus que ce que la Belgique n'a jamais eu.</a:t>
            </a:r>
            <a:endParaRPr lang="fr-BE" sz="1400" dirty="0">
              <a:latin typeface="Arial" panose="020B0604020202020204" pitchFamily="34" charset="0"/>
              <a:cs typeface="Arial" panose="020B0604020202020204" pitchFamily="34" charset="0"/>
            </a:endParaRPr>
          </a:p>
        </p:txBody>
      </p:sp>
      <p:sp>
        <p:nvSpPr>
          <p:cNvPr id="36" name="ZoneTexte 35">
            <a:extLst>
              <a:ext uri="{FF2B5EF4-FFF2-40B4-BE49-F238E27FC236}">
                <a16:creationId xmlns:a16="http://schemas.microsoft.com/office/drawing/2014/main" id="{F694A0DD-D60D-23F6-E655-1BD6249C229A}"/>
              </a:ext>
            </a:extLst>
          </p:cNvPr>
          <p:cNvSpPr txBox="1"/>
          <p:nvPr/>
        </p:nvSpPr>
        <p:spPr>
          <a:xfrm>
            <a:off x="1967940" y="210737"/>
            <a:ext cx="5208119" cy="646331"/>
          </a:xfrm>
          <a:prstGeom prst="rect">
            <a:avLst/>
          </a:prstGeom>
          <a:noFill/>
        </p:spPr>
        <p:txBody>
          <a:bodyPr wrap="square">
            <a:spAutoFit/>
          </a:bodyPr>
          <a:lstStyle/>
          <a:p>
            <a:pPr algn="ctr"/>
            <a:r>
              <a:rPr lang="fr-BE" b="1" dirty="0">
                <a:latin typeface="Arial" panose="020B0604020202020204" pitchFamily="34" charset="0"/>
                <a:cs typeface="Arial" panose="020B0604020202020204" pitchFamily="34" charset="0"/>
              </a:rPr>
              <a:t>C</a:t>
            </a:r>
            <a:r>
              <a:rPr lang="fr-BE" sz="1800" b="1" dirty="0">
                <a:latin typeface="Arial" panose="020B0604020202020204" pitchFamily="34" charset="0"/>
                <a:cs typeface="Arial" panose="020B0604020202020204" pitchFamily="34" charset="0"/>
              </a:rPr>
              <a:t>alendrier des disponibilités du nucléaire         en considérant les nouveaux investissements</a:t>
            </a:r>
            <a:endParaRPr lang="fr-BE" b="1" dirty="0"/>
          </a:p>
        </p:txBody>
      </p:sp>
      <p:grpSp>
        <p:nvGrpSpPr>
          <p:cNvPr id="37" name="Groupe 36">
            <a:extLst>
              <a:ext uri="{FF2B5EF4-FFF2-40B4-BE49-F238E27FC236}">
                <a16:creationId xmlns:a16="http://schemas.microsoft.com/office/drawing/2014/main" id="{8060D95F-7C53-8E6F-DBAA-F10E275E108B}"/>
              </a:ext>
            </a:extLst>
          </p:cNvPr>
          <p:cNvGrpSpPr/>
          <p:nvPr/>
        </p:nvGrpSpPr>
        <p:grpSpPr>
          <a:xfrm>
            <a:off x="6461316" y="1229320"/>
            <a:ext cx="2317266" cy="456898"/>
            <a:chOff x="6544855" y="919037"/>
            <a:chExt cx="2317266" cy="456898"/>
          </a:xfrm>
        </p:grpSpPr>
        <p:pic>
          <p:nvPicPr>
            <p:cNvPr id="38" name="Image 37">
              <a:extLst>
                <a:ext uri="{FF2B5EF4-FFF2-40B4-BE49-F238E27FC236}">
                  <a16:creationId xmlns:a16="http://schemas.microsoft.com/office/drawing/2014/main" id="{0DB7AB90-770A-7621-AC90-BF95805E3112}"/>
                </a:ext>
              </a:extLst>
            </p:cNvPr>
            <p:cNvPicPr>
              <a:picLocks noChangeAspect="1"/>
            </p:cNvPicPr>
            <p:nvPr/>
          </p:nvPicPr>
          <p:blipFill>
            <a:blip r:embed="rId3"/>
            <a:stretch>
              <a:fillRect/>
            </a:stretch>
          </p:blipFill>
          <p:spPr>
            <a:xfrm>
              <a:off x="6658089" y="919037"/>
              <a:ext cx="2071524" cy="304788"/>
            </a:xfrm>
            <a:prstGeom prst="rect">
              <a:avLst/>
            </a:prstGeom>
          </p:spPr>
        </p:pic>
        <p:sp>
          <p:nvSpPr>
            <p:cNvPr id="39" name="ZoneTexte 38">
              <a:extLst>
                <a:ext uri="{FF2B5EF4-FFF2-40B4-BE49-F238E27FC236}">
                  <a16:creationId xmlns:a16="http://schemas.microsoft.com/office/drawing/2014/main" id="{3DAB50F8-252C-2940-E533-595CBBB082C8}"/>
                </a:ext>
              </a:extLst>
            </p:cNvPr>
            <p:cNvSpPr txBox="1"/>
            <p:nvPr/>
          </p:nvSpPr>
          <p:spPr>
            <a:xfrm>
              <a:off x="6544855"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0</a:t>
              </a:r>
            </a:p>
          </p:txBody>
        </p:sp>
        <p:sp>
          <p:nvSpPr>
            <p:cNvPr id="40" name="ZoneTexte 39">
              <a:extLst>
                <a:ext uri="{FF2B5EF4-FFF2-40B4-BE49-F238E27FC236}">
                  <a16:creationId xmlns:a16="http://schemas.microsoft.com/office/drawing/2014/main" id="{4F254083-1F2C-263F-492B-644017770CE8}"/>
                </a:ext>
              </a:extLst>
            </p:cNvPr>
            <p:cNvSpPr txBox="1"/>
            <p:nvPr/>
          </p:nvSpPr>
          <p:spPr>
            <a:xfrm>
              <a:off x="6786155"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10</a:t>
              </a:r>
            </a:p>
          </p:txBody>
        </p:sp>
        <p:sp>
          <p:nvSpPr>
            <p:cNvPr id="41" name="ZoneTexte 40">
              <a:extLst>
                <a:ext uri="{FF2B5EF4-FFF2-40B4-BE49-F238E27FC236}">
                  <a16:creationId xmlns:a16="http://schemas.microsoft.com/office/drawing/2014/main" id="{05337C34-E103-E7AC-DFF3-C735B53F128A}"/>
                </a:ext>
              </a:extLst>
            </p:cNvPr>
            <p:cNvSpPr txBox="1"/>
            <p:nvPr/>
          </p:nvSpPr>
          <p:spPr>
            <a:xfrm>
              <a:off x="7035075"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20</a:t>
              </a:r>
            </a:p>
          </p:txBody>
        </p:sp>
        <p:sp>
          <p:nvSpPr>
            <p:cNvPr id="42" name="ZoneTexte 41">
              <a:extLst>
                <a:ext uri="{FF2B5EF4-FFF2-40B4-BE49-F238E27FC236}">
                  <a16:creationId xmlns:a16="http://schemas.microsoft.com/office/drawing/2014/main" id="{94E90122-AB3E-AF82-1424-91B6642B2D82}"/>
                </a:ext>
              </a:extLst>
            </p:cNvPr>
            <p:cNvSpPr txBox="1"/>
            <p:nvPr/>
          </p:nvSpPr>
          <p:spPr>
            <a:xfrm>
              <a:off x="7533639" y="1160491"/>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40</a:t>
              </a:r>
            </a:p>
          </p:txBody>
        </p:sp>
        <p:sp>
          <p:nvSpPr>
            <p:cNvPr id="43" name="ZoneTexte 42">
              <a:extLst>
                <a:ext uri="{FF2B5EF4-FFF2-40B4-BE49-F238E27FC236}">
                  <a16:creationId xmlns:a16="http://schemas.microsoft.com/office/drawing/2014/main" id="{11843339-9375-5EB0-CCE6-80DC1FD251DB}"/>
                </a:ext>
              </a:extLst>
            </p:cNvPr>
            <p:cNvSpPr txBox="1"/>
            <p:nvPr/>
          </p:nvSpPr>
          <p:spPr>
            <a:xfrm>
              <a:off x="8025012" y="1157258"/>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60</a:t>
              </a:r>
            </a:p>
          </p:txBody>
        </p:sp>
        <p:sp>
          <p:nvSpPr>
            <p:cNvPr id="44" name="ZoneTexte 43">
              <a:extLst>
                <a:ext uri="{FF2B5EF4-FFF2-40B4-BE49-F238E27FC236}">
                  <a16:creationId xmlns:a16="http://schemas.microsoft.com/office/drawing/2014/main" id="{E6B688DD-5298-8639-086B-E2D2F20587D0}"/>
                </a:ext>
              </a:extLst>
            </p:cNvPr>
            <p:cNvSpPr txBox="1"/>
            <p:nvPr/>
          </p:nvSpPr>
          <p:spPr>
            <a:xfrm>
              <a:off x="8521036" y="1157258"/>
              <a:ext cx="341085" cy="215444"/>
            </a:xfrm>
            <a:prstGeom prst="rect">
              <a:avLst/>
            </a:prstGeom>
            <a:noFill/>
          </p:spPr>
          <p:txBody>
            <a:bodyPr wrap="square" rtlCol="0">
              <a:spAutoFit/>
            </a:bodyPr>
            <a:lstStyle/>
            <a:p>
              <a:pPr algn="ctr"/>
              <a:r>
                <a:rPr lang="fr-BE" sz="800" dirty="0">
                  <a:latin typeface="Arial" panose="020B0604020202020204" pitchFamily="34" charset="0"/>
                  <a:cs typeface="Arial" panose="020B0604020202020204" pitchFamily="34" charset="0"/>
                </a:rPr>
                <a:t>80</a:t>
              </a:r>
            </a:p>
          </p:txBody>
        </p:sp>
      </p:grpSp>
      <p:sp>
        <p:nvSpPr>
          <p:cNvPr id="45" name="ZoneTexte 44">
            <a:extLst>
              <a:ext uri="{FF2B5EF4-FFF2-40B4-BE49-F238E27FC236}">
                <a16:creationId xmlns:a16="http://schemas.microsoft.com/office/drawing/2014/main" id="{895A4770-6335-7C0F-3FED-02834A65E66F}"/>
              </a:ext>
            </a:extLst>
          </p:cNvPr>
          <p:cNvSpPr txBox="1"/>
          <p:nvPr/>
        </p:nvSpPr>
        <p:spPr>
          <a:xfrm>
            <a:off x="6450864" y="900081"/>
            <a:ext cx="2337053" cy="3693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Production annuelle d’électricité (TWh) issue du nucléaire</a:t>
            </a:r>
          </a:p>
        </p:txBody>
      </p:sp>
      <p:pic>
        <p:nvPicPr>
          <p:cNvPr id="46" name="Image 45">
            <a:extLst>
              <a:ext uri="{FF2B5EF4-FFF2-40B4-BE49-F238E27FC236}">
                <a16:creationId xmlns:a16="http://schemas.microsoft.com/office/drawing/2014/main" id="{E5801478-F744-6B0C-66F6-020598A8168B}"/>
              </a:ext>
            </a:extLst>
          </p:cNvPr>
          <p:cNvPicPr>
            <a:picLocks noChangeAspect="1"/>
          </p:cNvPicPr>
          <p:nvPr/>
        </p:nvPicPr>
        <p:blipFill>
          <a:blip r:embed="rId4"/>
          <a:stretch>
            <a:fillRect/>
          </a:stretch>
        </p:blipFill>
        <p:spPr>
          <a:xfrm>
            <a:off x="6583923" y="1743529"/>
            <a:ext cx="360616" cy="1313353"/>
          </a:xfrm>
          <a:prstGeom prst="rect">
            <a:avLst/>
          </a:prstGeom>
        </p:spPr>
      </p:pic>
      <p:sp>
        <p:nvSpPr>
          <p:cNvPr id="47" name="ZoneTexte 46">
            <a:extLst>
              <a:ext uri="{FF2B5EF4-FFF2-40B4-BE49-F238E27FC236}">
                <a16:creationId xmlns:a16="http://schemas.microsoft.com/office/drawing/2014/main" id="{E2257581-D2ED-6340-5FF0-4EF2A2385D68}"/>
              </a:ext>
            </a:extLst>
          </p:cNvPr>
          <p:cNvSpPr txBox="1"/>
          <p:nvPr/>
        </p:nvSpPr>
        <p:spPr>
          <a:xfrm>
            <a:off x="6858914" y="1718821"/>
            <a:ext cx="1812418" cy="369332"/>
          </a:xfrm>
          <a:prstGeom prst="rect">
            <a:avLst/>
          </a:prstGeom>
          <a:noFill/>
        </p:spPr>
        <p:txBody>
          <a:bodyPr wrap="square" rtlCol="0">
            <a:spAutoFit/>
          </a:bodyPr>
          <a:lstStyle/>
          <a:p>
            <a:r>
              <a:rPr lang="fr-BE" sz="900" dirty="0">
                <a:latin typeface="Arial" panose="020B0604020202020204" pitchFamily="34" charset="0"/>
                <a:cs typeface="Arial" panose="020B0604020202020204" pitchFamily="34" charset="0"/>
              </a:rPr>
              <a:t>Centrale nucléaire en opération selon la législation actuelle</a:t>
            </a:r>
          </a:p>
        </p:txBody>
      </p:sp>
      <p:sp>
        <p:nvSpPr>
          <p:cNvPr id="48" name="ZoneTexte 47">
            <a:extLst>
              <a:ext uri="{FF2B5EF4-FFF2-40B4-BE49-F238E27FC236}">
                <a16:creationId xmlns:a16="http://schemas.microsoft.com/office/drawing/2014/main" id="{9DCCF36A-74C9-ABF8-3A32-F2E329467443}"/>
              </a:ext>
            </a:extLst>
          </p:cNvPr>
          <p:cNvSpPr txBox="1"/>
          <p:nvPr/>
        </p:nvSpPr>
        <p:spPr>
          <a:xfrm>
            <a:off x="6858914" y="2150415"/>
            <a:ext cx="2101024" cy="369332"/>
          </a:xfrm>
          <a:prstGeom prst="rect">
            <a:avLst/>
          </a:prstGeom>
          <a:noFill/>
        </p:spPr>
        <p:txBody>
          <a:bodyPr wrap="square" rtlCol="0">
            <a:spAutoFit/>
          </a:bodyPr>
          <a:lstStyle/>
          <a:p>
            <a:r>
              <a:rPr lang="fr-BE" sz="900" dirty="0">
                <a:latin typeface="Arial" panose="020B0604020202020204" pitchFamily="34" charset="0"/>
                <a:cs typeface="Arial" panose="020B0604020202020204" pitchFamily="34" charset="0"/>
              </a:rPr>
              <a:t>Centrale nucléaire en opération selon le prolongement du plan d’action</a:t>
            </a:r>
          </a:p>
        </p:txBody>
      </p:sp>
      <p:sp>
        <p:nvSpPr>
          <p:cNvPr id="49" name="ZoneTexte 48">
            <a:extLst>
              <a:ext uri="{FF2B5EF4-FFF2-40B4-BE49-F238E27FC236}">
                <a16:creationId xmlns:a16="http://schemas.microsoft.com/office/drawing/2014/main" id="{D0096145-5375-49B7-2590-8AA718C47F55}"/>
              </a:ext>
            </a:extLst>
          </p:cNvPr>
          <p:cNvSpPr txBox="1"/>
          <p:nvPr/>
        </p:nvSpPr>
        <p:spPr>
          <a:xfrm>
            <a:off x="6858914" y="2577584"/>
            <a:ext cx="1973008" cy="369332"/>
          </a:xfrm>
          <a:prstGeom prst="rect">
            <a:avLst/>
          </a:prstGeom>
          <a:noFill/>
        </p:spPr>
        <p:txBody>
          <a:bodyPr wrap="square" rtlCol="0">
            <a:spAutoFit/>
          </a:bodyPr>
          <a:lstStyle/>
          <a:p>
            <a:r>
              <a:rPr lang="fr-BE" sz="900" dirty="0">
                <a:latin typeface="Arial" panose="020B0604020202020204" pitchFamily="34" charset="0"/>
                <a:cs typeface="Arial" panose="020B0604020202020204" pitchFamily="34" charset="0"/>
              </a:rPr>
              <a:t>Construction et/ou mise en règle de la centrale nucléaire</a:t>
            </a:r>
          </a:p>
        </p:txBody>
      </p:sp>
      <p:sp>
        <p:nvSpPr>
          <p:cNvPr id="50" name="Espace réservé du numéro de diapositive 3">
            <a:extLst>
              <a:ext uri="{FF2B5EF4-FFF2-40B4-BE49-F238E27FC236}">
                <a16:creationId xmlns:a16="http://schemas.microsoft.com/office/drawing/2014/main" id="{7754C169-A47B-F511-5C43-9B494C71BC14}"/>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20</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808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6EADA30-C361-23C9-B27D-29BE9DA96551}"/>
              </a:ext>
            </a:extLst>
          </p:cNvPr>
          <p:cNvSpPr txBox="1"/>
          <p:nvPr/>
        </p:nvSpPr>
        <p:spPr>
          <a:xfrm>
            <a:off x="713698" y="209718"/>
            <a:ext cx="7716598" cy="369332"/>
          </a:xfrm>
          <a:prstGeom prst="rect">
            <a:avLst/>
          </a:prstGeom>
          <a:noFill/>
        </p:spPr>
        <p:txBody>
          <a:bodyPr wrap="square">
            <a:spAutoFit/>
          </a:bodyPr>
          <a:lstStyle/>
          <a:p>
            <a:pPr algn="ctr"/>
            <a:r>
              <a:rPr lang="fr-BE" b="1" dirty="0">
                <a:latin typeface="Arial" panose="020B0604020202020204" pitchFamily="34" charset="0"/>
                <a:cs typeface="Arial" panose="020B0604020202020204" pitchFamily="34" charset="0"/>
              </a:rPr>
              <a:t>Construction de petits réacteurs modulaires SMR 4</a:t>
            </a:r>
            <a:r>
              <a:rPr lang="fr-BE" b="1" baseline="30000" dirty="0">
                <a:latin typeface="Arial" panose="020B0604020202020204" pitchFamily="34" charset="0"/>
                <a:cs typeface="Arial" panose="020B0604020202020204" pitchFamily="34" charset="0"/>
              </a:rPr>
              <a:t>e</a:t>
            </a:r>
            <a:r>
              <a:rPr lang="fr-BE" b="1" dirty="0">
                <a:latin typeface="Arial" panose="020B0604020202020204" pitchFamily="34" charset="0"/>
                <a:cs typeface="Arial" panose="020B0604020202020204" pitchFamily="34" charset="0"/>
              </a:rPr>
              <a:t> génération</a:t>
            </a:r>
            <a:endParaRPr lang="fr-BE"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94F82562-2FB8-44B2-FC1A-46F30A568EAC}"/>
              </a:ext>
            </a:extLst>
          </p:cNvPr>
          <p:cNvSpPr txBox="1"/>
          <p:nvPr/>
        </p:nvSpPr>
        <p:spPr>
          <a:xfrm>
            <a:off x="1464976" y="1250156"/>
            <a:ext cx="6261704" cy="3093154"/>
          </a:xfrm>
          <a:prstGeom prst="rect">
            <a:avLst/>
          </a:prstGeom>
          <a:noFill/>
        </p:spPr>
        <p:txBody>
          <a:bodyPr wrap="square" rtlCol="0">
            <a:spAutoFit/>
          </a:bodyPr>
          <a:lstStyle/>
          <a:p>
            <a:pPr algn="ctr"/>
            <a:r>
              <a:rPr lang="fr-BE" sz="1600" b="1" dirty="0">
                <a:highlight>
                  <a:srgbClr val="FFFFFF"/>
                </a:highlight>
                <a:latin typeface="Arial" panose="020B0604020202020204" pitchFamily="34" charset="0"/>
                <a:cs typeface="Arial" panose="020B0604020202020204" pitchFamily="34" charset="0"/>
              </a:rPr>
              <a:t>Small Modular Reactor (SMR) 4</a:t>
            </a:r>
            <a:r>
              <a:rPr lang="fr-BE" sz="1600" b="1" baseline="30000" dirty="0">
                <a:highlight>
                  <a:srgbClr val="FFFFFF"/>
                </a:highlight>
                <a:latin typeface="Arial" panose="020B0604020202020204" pitchFamily="34" charset="0"/>
                <a:cs typeface="Arial" panose="020B0604020202020204" pitchFamily="34" charset="0"/>
              </a:rPr>
              <a:t>e</a:t>
            </a:r>
            <a:r>
              <a:rPr lang="fr-BE" sz="1600" b="1" dirty="0">
                <a:highlight>
                  <a:srgbClr val="FFFFFF"/>
                </a:highlight>
                <a:latin typeface="Arial" panose="020B0604020202020204" pitchFamily="34" charset="0"/>
                <a:cs typeface="Arial" panose="020B0604020202020204" pitchFamily="34" charset="0"/>
              </a:rPr>
              <a:t> génération</a:t>
            </a:r>
          </a:p>
          <a:p>
            <a:pPr algn="ctr"/>
            <a:endParaRPr lang="fr-BE" sz="900" b="1" dirty="0">
              <a:highlight>
                <a:srgbClr val="FFFFFF"/>
              </a:highlight>
              <a:latin typeface="Arial" panose="020B0604020202020204" pitchFamily="34" charset="0"/>
              <a:cs typeface="Arial" panose="020B0604020202020204" pitchFamily="34" charset="0"/>
            </a:endParaRPr>
          </a:p>
          <a:p>
            <a:pPr algn="ctr"/>
            <a:endParaRPr lang="fr-BE" sz="1000" dirty="0">
              <a:highlight>
                <a:srgbClr val="FFFFFF"/>
              </a:highlight>
              <a:latin typeface="Arial" panose="020B0604020202020204" pitchFamily="34" charset="0"/>
              <a:cs typeface="Arial" panose="020B0604020202020204" pitchFamily="34" charset="0"/>
            </a:endParaRPr>
          </a:p>
          <a:p>
            <a:r>
              <a:rPr lang="fr-FR" sz="1500" b="1" i="1" dirty="0">
                <a:solidFill>
                  <a:srgbClr val="000000"/>
                </a:solidFill>
                <a:effectLst/>
                <a:highlight>
                  <a:srgbClr val="FFFFFF"/>
                </a:highlight>
                <a:latin typeface="Arial" panose="020B0604020202020204" pitchFamily="34" charset="0"/>
                <a:cs typeface="Arial" panose="020B0604020202020204" pitchFamily="34" charset="0"/>
              </a:rPr>
              <a:t>É</a:t>
            </a:r>
            <a:r>
              <a:rPr lang="fr-BE" sz="1500" b="1" i="1" dirty="0">
                <a:highlight>
                  <a:srgbClr val="FFFFFF"/>
                </a:highlight>
                <a:latin typeface="Arial" panose="020B0604020202020204" pitchFamily="34" charset="0"/>
                <a:cs typeface="Arial" panose="020B0604020202020204" pitchFamily="34" charset="0"/>
              </a:rPr>
              <a:t>tat d’avancement : </a:t>
            </a:r>
            <a:r>
              <a:rPr lang="fr-BE" sz="1500" dirty="0">
                <a:highlight>
                  <a:srgbClr val="FFFFFF"/>
                </a:highlight>
                <a:latin typeface="Arial" panose="020B0604020202020204" pitchFamily="34" charset="0"/>
                <a:cs typeface="Arial" panose="020B0604020202020204" pitchFamily="34" charset="0"/>
              </a:rPr>
              <a:t>Recherche/prototype industriel.</a:t>
            </a:r>
          </a:p>
          <a:p>
            <a:endParaRPr lang="fr-BE" sz="1000" dirty="0">
              <a:highlight>
                <a:srgbClr val="FFFFFF"/>
              </a:highlight>
              <a:latin typeface="Arial" panose="020B0604020202020204" pitchFamily="34" charset="0"/>
              <a:cs typeface="Arial" panose="020B0604020202020204" pitchFamily="34" charset="0"/>
            </a:endParaRPr>
          </a:p>
          <a:p>
            <a:r>
              <a:rPr lang="fr-BE" sz="1500" b="1" i="1" dirty="0">
                <a:highlight>
                  <a:srgbClr val="FFFFFF"/>
                </a:highlight>
                <a:latin typeface="Arial" panose="020B0604020202020204" pitchFamily="34" charset="0"/>
                <a:cs typeface="Arial" panose="020B0604020202020204" pitchFamily="34" charset="0"/>
              </a:rPr>
              <a:t>Consommation d’uranium : </a:t>
            </a:r>
            <a:r>
              <a:rPr lang="fr-BE" sz="1500" dirty="0">
                <a:highlight>
                  <a:srgbClr val="FFFFFF"/>
                </a:highlight>
                <a:latin typeface="Arial" panose="020B0604020202020204" pitchFamily="34" charset="0"/>
                <a:cs typeface="Arial" panose="020B0604020202020204" pitchFamily="34" charset="0"/>
              </a:rPr>
              <a:t>50 à 100 fois plus d’électricité avec                       la même quantité de minerai d’uranium car il s’agit d’un réacteur à neutrons rapides permettant de « brûler » également l’U238.</a:t>
            </a:r>
          </a:p>
          <a:p>
            <a:endParaRPr lang="fr-BE" sz="1000" dirty="0">
              <a:highlight>
                <a:srgbClr val="FFFFFF"/>
              </a:highlight>
              <a:latin typeface="Arial" panose="020B0604020202020204" pitchFamily="34" charset="0"/>
              <a:cs typeface="Arial" panose="020B0604020202020204" pitchFamily="34" charset="0"/>
            </a:endParaRPr>
          </a:p>
          <a:p>
            <a:r>
              <a:rPr lang="fr-BE" sz="1500" b="1" i="1" dirty="0">
                <a:highlight>
                  <a:srgbClr val="FFFFFF"/>
                </a:highlight>
                <a:latin typeface="Arial" panose="020B0604020202020204" pitchFamily="34" charset="0"/>
                <a:cs typeface="Arial" panose="020B0604020202020204" pitchFamily="34" charset="0"/>
              </a:rPr>
              <a:t>Capacité : </a:t>
            </a:r>
            <a:r>
              <a:rPr lang="fr-BE" sz="1500" dirty="0">
                <a:highlight>
                  <a:srgbClr val="FFFFFF"/>
                </a:highlight>
                <a:latin typeface="Arial" panose="020B0604020202020204" pitchFamily="34" charset="0"/>
                <a:cs typeface="Arial" panose="020B0604020202020204" pitchFamily="34" charset="0"/>
              </a:rPr>
              <a:t>De 50 à 300 MWe, capacité modulaire.</a:t>
            </a:r>
          </a:p>
          <a:p>
            <a:endParaRPr lang="fr-BE" sz="1000" dirty="0">
              <a:highlight>
                <a:srgbClr val="FFFFFF"/>
              </a:highlight>
              <a:latin typeface="Arial" panose="020B0604020202020204" pitchFamily="34" charset="0"/>
              <a:cs typeface="Arial" panose="020B0604020202020204" pitchFamily="34" charset="0"/>
            </a:endParaRPr>
          </a:p>
          <a:p>
            <a:r>
              <a:rPr lang="fr-BE" sz="1500" b="1" i="1" dirty="0">
                <a:highlight>
                  <a:srgbClr val="FFFFFF"/>
                </a:highlight>
                <a:latin typeface="Arial" panose="020B0604020202020204" pitchFamily="34" charset="0"/>
                <a:cs typeface="Arial" panose="020B0604020202020204" pitchFamily="34" charset="0"/>
              </a:rPr>
              <a:t>Sécurité :  </a:t>
            </a:r>
            <a:r>
              <a:rPr lang="fr-BE" sz="1500" dirty="0">
                <a:highlight>
                  <a:srgbClr val="FFFFFF"/>
                </a:highlight>
                <a:latin typeface="Arial" panose="020B0604020202020204" pitchFamily="34" charset="0"/>
                <a:cs typeface="Arial" panose="020B0604020202020204" pitchFamily="34" charset="0"/>
              </a:rPr>
              <a:t>Systèmes de sécurité passifs supplémentaires.</a:t>
            </a:r>
          </a:p>
          <a:p>
            <a:endParaRPr lang="fr-BE" sz="1000" dirty="0">
              <a:highlight>
                <a:srgbClr val="FFFFFF"/>
              </a:highlight>
              <a:latin typeface="Arial" panose="020B0604020202020204" pitchFamily="34" charset="0"/>
              <a:cs typeface="Arial" panose="020B0604020202020204" pitchFamily="34" charset="0"/>
            </a:endParaRPr>
          </a:p>
          <a:p>
            <a:r>
              <a:rPr lang="fr-BE" sz="1500" b="1" i="1" dirty="0">
                <a:highlight>
                  <a:srgbClr val="FFFFFF"/>
                </a:highlight>
                <a:latin typeface="Arial" panose="020B0604020202020204" pitchFamily="34" charset="0"/>
                <a:cs typeface="Arial" panose="020B0604020202020204" pitchFamily="34" charset="0"/>
              </a:rPr>
              <a:t>Production d’autres commodités :</a:t>
            </a:r>
            <a:r>
              <a:rPr lang="fr-BE" sz="1500" b="1" dirty="0">
                <a:highlight>
                  <a:srgbClr val="FFFFFF"/>
                </a:highlight>
                <a:latin typeface="Arial" panose="020B0604020202020204" pitchFamily="34" charset="0"/>
                <a:cs typeface="Arial" panose="020B0604020202020204" pitchFamily="34" charset="0"/>
              </a:rPr>
              <a:t> </a:t>
            </a:r>
            <a:r>
              <a:rPr lang="fr-BE" sz="1500" dirty="0">
                <a:highlight>
                  <a:srgbClr val="FFFFFF"/>
                </a:highlight>
                <a:latin typeface="Arial" panose="020B0604020202020204" pitchFamily="34" charset="0"/>
                <a:cs typeface="Arial" panose="020B0604020202020204" pitchFamily="34" charset="0"/>
              </a:rPr>
              <a:t>Chaleur et hydrogène.                          La valorisation de ces commodités permet une meilleure rentabilité.</a:t>
            </a:r>
          </a:p>
        </p:txBody>
      </p:sp>
      <p:sp>
        <p:nvSpPr>
          <p:cNvPr id="2" name="ZoneTexte 1">
            <a:extLst>
              <a:ext uri="{FF2B5EF4-FFF2-40B4-BE49-F238E27FC236}">
                <a16:creationId xmlns:a16="http://schemas.microsoft.com/office/drawing/2014/main" id="{210FE3DB-1314-1D85-F782-7318C81DCABF}"/>
              </a:ext>
            </a:extLst>
          </p:cNvPr>
          <p:cNvSpPr txBox="1"/>
          <p:nvPr/>
        </p:nvSpPr>
        <p:spPr>
          <a:xfrm>
            <a:off x="256176" y="156849"/>
            <a:ext cx="484761" cy="646331"/>
          </a:xfrm>
          <a:prstGeom prst="rect">
            <a:avLst/>
          </a:prstGeom>
          <a:noFill/>
        </p:spPr>
        <p:txBody>
          <a:bodyPr wrap="square" rtlCol="0">
            <a:spAutoFit/>
          </a:bodyPr>
          <a:lstStyle/>
          <a:p>
            <a:r>
              <a:rPr lang="fr-BE" sz="3600" dirty="0">
                <a:cs typeface="Arial" panose="020B0604020202020204" pitchFamily="34" charset="0"/>
              </a:rPr>
              <a:t>4</a:t>
            </a:r>
          </a:p>
        </p:txBody>
      </p:sp>
      <p:sp>
        <p:nvSpPr>
          <p:cNvPr id="3" name="Ellipse 2">
            <a:extLst>
              <a:ext uri="{FF2B5EF4-FFF2-40B4-BE49-F238E27FC236}">
                <a16:creationId xmlns:a16="http://schemas.microsoft.com/office/drawing/2014/main" id="{0E77E1CB-0A74-C225-5CBD-736CE2E5E56B}"/>
              </a:ext>
            </a:extLst>
          </p:cNvPr>
          <p:cNvSpPr/>
          <p:nvPr/>
        </p:nvSpPr>
        <p:spPr>
          <a:xfrm>
            <a:off x="184046" y="193952"/>
            <a:ext cx="567754" cy="581076"/>
          </a:xfrm>
          <a:prstGeom prst="ellipse">
            <a:avLst/>
          </a:prstGeom>
          <a:noFill/>
          <a:ln w="762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Rectangle 3">
            <a:extLst>
              <a:ext uri="{FF2B5EF4-FFF2-40B4-BE49-F238E27FC236}">
                <a16:creationId xmlns:a16="http://schemas.microsoft.com/office/drawing/2014/main" id="{3ADFB946-5A23-5C43-2DA6-929B458242F5}"/>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 coins arrondis 8">
            <a:extLst>
              <a:ext uri="{FF2B5EF4-FFF2-40B4-BE49-F238E27FC236}">
                <a16:creationId xmlns:a16="http://schemas.microsoft.com/office/drawing/2014/main" id="{9144E5DE-F07C-5ED6-249A-A4DAAF7F30CD}"/>
              </a:ext>
            </a:extLst>
          </p:cNvPr>
          <p:cNvSpPr/>
          <p:nvPr/>
        </p:nvSpPr>
        <p:spPr>
          <a:xfrm>
            <a:off x="1118921" y="1032932"/>
            <a:ext cx="6906151" cy="3527602"/>
          </a:xfrm>
          <a:prstGeom prst="roundRect">
            <a:avLst>
              <a:gd name="adj" fmla="val 12524"/>
            </a:avLst>
          </a:prstGeom>
          <a:no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
        <p:nvSpPr>
          <p:cNvPr id="6" name="Espace réservé du numéro de diapositive 3">
            <a:extLst>
              <a:ext uri="{FF2B5EF4-FFF2-40B4-BE49-F238E27FC236}">
                <a16:creationId xmlns:a16="http://schemas.microsoft.com/office/drawing/2014/main" id="{CC4D4038-B440-EEFD-84C2-EA3E99C0B7BE}"/>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21</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07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D83B25-16AF-CACA-0C97-8C37AAE5746D}"/>
              </a:ext>
            </a:extLst>
          </p:cNvPr>
          <p:cNvPicPr>
            <a:picLocks noChangeAspect="1"/>
          </p:cNvPicPr>
          <p:nvPr/>
        </p:nvPicPr>
        <p:blipFill>
          <a:blip r:embed="rId2"/>
          <a:stretch>
            <a:fillRect/>
          </a:stretch>
        </p:blipFill>
        <p:spPr>
          <a:xfrm>
            <a:off x="2619235" y="1875327"/>
            <a:ext cx="3905530" cy="3109869"/>
          </a:xfrm>
          <a:prstGeom prst="rect">
            <a:avLst/>
          </a:prstGeom>
        </p:spPr>
      </p:pic>
      <p:sp>
        <p:nvSpPr>
          <p:cNvPr id="7" name="ZoneTexte 6">
            <a:extLst>
              <a:ext uri="{FF2B5EF4-FFF2-40B4-BE49-F238E27FC236}">
                <a16:creationId xmlns:a16="http://schemas.microsoft.com/office/drawing/2014/main" id="{64CB576C-A6DD-A7A4-616D-C43707B1AC57}"/>
              </a:ext>
            </a:extLst>
          </p:cNvPr>
          <p:cNvSpPr txBox="1"/>
          <p:nvPr/>
        </p:nvSpPr>
        <p:spPr>
          <a:xfrm>
            <a:off x="1711930" y="673936"/>
            <a:ext cx="5720140" cy="1169551"/>
          </a:xfrm>
          <a:prstGeom prst="rect">
            <a:avLst/>
          </a:prstGeom>
          <a:noFill/>
        </p:spPr>
        <p:txBody>
          <a:bodyPr wrap="square">
            <a:spAutoFit/>
          </a:bodyPr>
          <a:lstStyle/>
          <a:p>
            <a:pPr algn="ctr"/>
            <a:r>
              <a:rPr lang="fr-FR" sz="1500" dirty="0">
                <a:solidFill>
                  <a:srgbClr val="0D0D0D"/>
                </a:solidFill>
                <a:latin typeface="Arial" panose="020B0604020202020204" pitchFamily="34" charset="0"/>
                <a:cs typeface="Arial" panose="020B0604020202020204" pitchFamily="34" charset="0"/>
              </a:rPr>
              <a:t>Niveau de tension pour connecter les SMRs </a:t>
            </a:r>
            <a:r>
              <a:rPr lang="fr-FR" sz="1500" b="0" i="0" dirty="0">
                <a:solidFill>
                  <a:srgbClr val="0D0D0D"/>
                </a:solidFill>
                <a:effectLst/>
                <a:latin typeface="Arial" panose="020B0604020202020204" pitchFamily="34" charset="0"/>
                <a:cs typeface="Arial" panose="020B0604020202020204" pitchFamily="34" charset="0"/>
              </a:rPr>
              <a:t>: à partir de 150 </a:t>
            </a:r>
            <a:r>
              <a:rPr lang="fr-FR" sz="1500" dirty="0">
                <a:solidFill>
                  <a:srgbClr val="0D0D0D"/>
                </a:solidFill>
                <a:latin typeface="Arial" panose="020B0604020202020204" pitchFamily="34" charset="0"/>
                <a:cs typeface="Arial" panose="020B0604020202020204" pitchFamily="34" charset="0"/>
              </a:rPr>
              <a:t>kV</a:t>
            </a:r>
            <a:r>
              <a:rPr lang="fr-FR" sz="1500" b="0" i="0" dirty="0">
                <a:solidFill>
                  <a:srgbClr val="0D0D0D"/>
                </a:solidFill>
                <a:effectLst/>
                <a:latin typeface="Arial" panose="020B0604020202020204" pitchFamily="34" charset="0"/>
                <a:cs typeface="Arial" panose="020B0604020202020204" pitchFamily="34" charset="0"/>
              </a:rPr>
              <a:t>.</a:t>
            </a:r>
          </a:p>
          <a:p>
            <a:pPr algn="ctr"/>
            <a:r>
              <a:rPr lang="fr-FR" sz="15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r>
              <a:rPr lang="fr-FR" sz="1500" b="0" i="0" dirty="0">
                <a:solidFill>
                  <a:srgbClr val="0D0D0D"/>
                </a:solidFill>
                <a:effectLst/>
                <a:latin typeface="Arial" panose="020B0604020202020204" pitchFamily="34" charset="0"/>
                <a:cs typeface="Arial" panose="020B0604020202020204" pitchFamily="34" charset="0"/>
              </a:rPr>
              <a:t>Peu de contraintes liées aux réseaux. </a:t>
            </a:r>
          </a:p>
          <a:p>
            <a:pPr algn="ctr"/>
            <a:endParaRPr lang="fr-FR" sz="1000" b="0" i="0" dirty="0">
              <a:solidFill>
                <a:srgbClr val="0D0D0D"/>
              </a:solidFill>
              <a:effectLst/>
              <a:latin typeface="Arial" panose="020B0604020202020204" pitchFamily="34" charset="0"/>
              <a:cs typeface="Arial" panose="020B0604020202020204" pitchFamily="34" charset="0"/>
            </a:endParaRPr>
          </a:p>
          <a:p>
            <a:pPr algn="ctr"/>
            <a:r>
              <a:rPr lang="fr-FR" sz="1500" dirty="0">
                <a:solidFill>
                  <a:srgbClr val="7030A0"/>
                </a:solidFill>
                <a:latin typeface="Arial" panose="020B0604020202020204" pitchFamily="34" charset="0"/>
                <a:cs typeface="Arial" panose="020B0604020202020204" pitchFamily="34" charset="0"/>
              </a:rPr>
              <a:t>Zones industrielles </a:t>
            </a:r>
            <a:r>
              <a:rPr lang="fr-FR" sz="1500" dirty="0">
                <a:solidFill>
                  <a:srgbClr val="0D0D0D"/>
                </a:solidFill>
                <a:latin typeface="Arial" panose="020B0604020202020204" pitchFamily="34" charset="0"/>
                <a:cs typeface="Arial" panose="020B0604020202020204" pitchFamily="34" charset="0"/>
              </a:rPr>
              <a:t>à privilégier pour simplifier la valorisation de la chaleur et la consommation d’hydrogène.</a:t>
            </a:r>
            <a:endParaRPr lang="fr-FR" sz="1500" b="0" i="0" dirty="0">
              <a:solidFill>
                <a:srgbClr val="0D0D0D"/>
              </a:solidFill>
              <a:effectLst/>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45AE332C-16D3-563B-3775-2D7B5646AA6B}"/>
              </a:ext>
            </a:extLst>
          </p:cNvPr>
          <p:cNvSpPr txBox="1"/>
          <p:nvPr/>
        </p:nvSpPr>
        <p:spPr>
          <a:xfrm>
            <a:off x="633538" y="207209"/>
            <a:ext cx="7876924" cy="369332"/>
          </a:xfrm>
          <a:prstGeom prst="rect">
            <a:avLst/>
          </a:prstGeom>
          <a:noFill/>
        </p:spPr>
        <p:txBody>
          <a:bodyPr wrap="square">
            <a:spAutoFit/>
          </a:bodyPr>
          <a:lstStyle/>
          <a:p>
            <a:pPr algn="ctr"/>
            <a:r>
              <a:rPr lang="fr-BE" b="1" dirty="0">
                <a:latin typeface="Arial" panose="020B0604020202020204" pitchFamily="34" charset="0"/>
                <a:cs typeface="Arial" panose="020B0604020202020204" pitchFamily="34" charset="0"/>
              </a:rPr>
              <a:t>Choix des sites pour l’installation des SMR 4</a:t>
            </a:r>
            <a:r>
              <a:rPr lang="fr-BE" b="1" baseline="30000" dirty="0">
                <a:latin typeface="Arial" panose="020B0604020202020204" pitchFamily="34" charset="0"/>
                <a:cs typeface="Arial" panose="020B0604020202020204" pitchFamily="34" charset="0"/>
              </a:rPr>
              <a:t>e</a:t>
            </a:r>
            <a:r>
              <a:rPr lang="fr-BE" b="1" dirty="0">
                <a:latin typeface="Arial" panose="020B0604020202020204" pitchFamily="34" charset="0"/>
                <a:cs typeface="Arial" panose="020B0604020202020204" pitchFamily="34" charset="0"/>
              </a:rPr>
              <a:t> génération en Belgique</a:t>
            </a:r>
            <a:endParaRPr lang="fr-BE"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7E643B-D2B0-0F4D-A02E-19671FAF863F}"/>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3">
            <a:extLst>
              <a:ext uri="{FF2B5EF4-FFF2-40B4-BE49-F238E27FC236}">
                <a16:creationId xmlns:a16="http://schemas.microsoft.com/office/drawing/2014/main" id="{04373612-A222-FFEC-1EE8-6139E38C066F}"/>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22</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597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4C62BCE9-BC07-6301-FC85-DD37ED623E7F}"/>
              </a:ext>
            </a:extLst>
          </p:cNvPr>
          <p:cNvPicPr>
            <a:picLocks noChangeAspect="1"/>
          </p:cNvPicPr>
          <p:nvPr/>
        </p:nvPicPr>
        <p:blipFill>
          <a:blip r:embed="rId3"/>
          <a:stretch>
            <a:fillRect/>
          </a:stretch>
        </p:blipFill>
        <p:spPr>
          <a:xfrm>
            <a:off x="1088117" y="2078687"/>
            <a:ext cx="2573550" cy="2659334"/>
          </a:xfrm>
          <a:prstGeom prst="rect">
            <a:avLst/>
          </a:prstGeom>
        </p:spPr>
      </p:pic>
      <p:pic>
        <p:nvPicPr>
          <p:cNvPr id="38" name="Image 37">
            <a:extLst>
              <a:ext uri="{FF2B5EF4-FFF2-40B4-BE49-F238E27FC236}">
                <a16:creationId xmlns:a16="http://schemas.microsoft.com/office/drawing/2014/main" id="{838DF22D-BF78-58C7-2594-1CDFEE62B526}"/>
              </a:ext>
            </a:extLst>
          </p:cNvPr>
          <p:cNvPicPr>
            <a:picLocks noChangeAspect="1"/>
          </p:cNvPicPr>
          <p:nvPr/>
        </p:nvPicPr>
        <p:blipFill rotWithShape="1">
          <a:blip r:embed="rId4"/>
          <a:srcRect l="6475" t="1845"/>
          <a:stretch/>
        </p:blipFill>
        <p:spPr>
          <a:xfrm>
            <a:off x="4900517" y="1996363"/>
            <a:ext cx="3069766" cy="2823983"/>
          </a:xfrm>
          <a:prstGeom prst="rect">
            <a:avLst/>
          </a:prstGeom>
          <a:ln w="22225">
            <a:solidFill>
              <a:srgbClr val="FF0000"/>
            </a:solidFill>
          </a:ln>
        </p:spPr>
      </p:pic>
      <p:sp>
        <p:nvSpPr>
          <p:cNvPr id="39" name="Ellipse 38">
            <a:extLst>
              <a:ext uri="{FF2B5EF4-FFF2-40B4-BE49-F238E27FC236}">
                <a16:creationId xmlns:a16="http://schemas.microsoft.com/office/drawing/2014/main" id="{136578AE-CA58-C9E5-D983-B27F868E424F}"/>
              </a:ext>
            </a:extLst>
          </p:cNvPr>
          <p:cNvSpPr/>
          <p:nvPr/>
        </p:nvSpPr>
        <p:spPr>
          <a:xfrm>
            <a:off x="2225318" y="3335002"/>
            <a:ext cx="569058" cy="5520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cxnSp>
        <p:nvCxnSpPr>
          <p:cNvPr id="42" name="Connecteur droit 41">
            <a:extLst>
              <a:ext uri="{FF2B5EF4-FFF2-40B4-BE49-F238E27FC236}">
                <a16:creationId xmlns:a16="http://schemas.microsoft.com/office/drawing/2014/main" id="{4B80454E-6764-1345-2346-0E94547E9B2C}"/>
              </a:ext>
            </a:extLst>
          </p:cNvPr>
          <p:cNvCxnSpPr>
            <a:cxnSpLocks/>
            <a:endCxn id="39" idx="0"/>
          </p:cNvCxnSpPr>
          <p:nvPr/>
        </p:nvCxnSpPr>
        <p:spPr>
          <a:xfrm flipH="1">
            <a:off x="2509847" y="1996363"/>
            <a:ext cx="2361025" cy="13386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1DE1F515-F6FF-CE93-D1CE-A3E44E3C6E02}"/>
              </a:ext>
            </a:extLst>
          </p:cNvPr>
          <p:cNvCxnSpPr>
            <a:cxnSpLocks/>
            <a:endCxn id="39" idx="4"/>
          </p:cNvCxnSpPr>
          <p:nvPr/>
        </p:nvCxnSpPr>
        <p:spPr>
          <a:xfrm flipH="1" flipV="1">
            <a:off x="2509847" y="3887073"/>
            <a:ext cx="2361025" cy="93327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D8B3E3E7-5225-05FB-223B-B66F48344925}"/>
              </a:ext>
            </a:extLst>
          </p:cNvPr>
          <p:cNvSpPr txBox="1"/>
          <p:nvPr/>
        </p:nvSpPr>
        <p:spPr>
          <a:xfrm>
            <a:off x="633538" y="201513"/>
            <a:ext cx="7876924" cy="369332"/>
          </a:xfrm>
          <a:prstGeom prst="rect">
            <a:avLst/>
          </a:prstGeom>
          <a:noFill/>
        </p:spPr>
        <p:txBody>
          <a:bodyPr wrap="square">
            <a:spAutoFit/>
          </a:bodyPr>
          <a:lstStyle/>
          <a:p>
            <a:pPr algn="ctr"/>
            <a:r>
              <a:rPr lang="fr-BE" b="1" dirty="0">
                <a:latin typeface="Arial" panose="020B0604020202020204" pitchFamily="34" charset="0"/>
                <a:cs typeface="Arial" panose="020B0604020202020204" pitchFamily="34" charset="0"/>
              </a:rPr>
              <a:t>Focus sur le port d’Anvers</a:t>
            </a:r>
            <a:endParaRPr lang="fr-BE" dirty="0">
              <a:latin typeface="Arial" panose="020B0604020202020204" pitchFamily="34" charset="0"/>
              <a:cs typeface="Arial" panose="020B0604020202020204" pitchFamily="34" charset="0"/>
            </a:endParaRPr>
          </a:p>
        </p:txBody>
      </p:sp>
      <p:sp>
        <p:nvSpPr>
          <p:cNvPr id="51" name="ZoneTexte 50">
            <a:extLst>
              <a:ext uri="{FF2B5EF4-FFF2-40B4-BE49-F238E27FC236}">
                <a16:creationId xmlns:a16="http://schemas.microsoft.com/office/drawing/2014/main" id="{762A3058-3824-3721-EADE-2579C32CE641}"/>
              </a:ext>
            </a:extLst>
          </p:cNvPr>
          <p:cNvSpPr txBox="1"/>
          <p:nvPr/>
        </p:nvSpPr>
        <p:spPr>
          <a:xfrm>
            <a:off x="351883" y="661510"/>
            <a:ext cx="8401919" cy="1200329"/>
          </a:xfrm>
          <a:prstGeom prst="rect">
            <a:avLst/>
          </a:prstGeom>
          <a:noFill/>
        </p:spPr>
        <p:txBody>
          <a:bodyPr wrap="square">
            <a:spAutoFit/>
          </a:bodyPr>
          <a:lstStyle/>
          <a:p>
            <a:r>
              <a:rPr lang="fr-FR" sz="1500" b="1" i="1" dirty="0">
                <a:solidFill>
                  <a:srgbClr val="0D0D0D"/>
                </a:solidFill>
                <a:highlight>
                  <a:srgbClr val="FFFFFF"/>
                </a:highlight>
                <a:latin typeface="Arial" panose="020B0604020202020204" pitchFamily="34" charset="0"/>
                <a:cs typeface="Arial" panose="020B0604020202020204" pitchFamily="34" charset="0"/>
              </a:rPr>
              <a:t>Pourquoi installer des SMRs au port d’Anvers ? </a:t>
            </a:r>
          </a:p>
          <a:p>
            <a:endParaRPr lang="fr-FR" sz="500" b="1" i="1" dirty="0">
              <a:solidFill>
                <a:srgbClr val="0D0D0D"/>
              </a:solidFill>
              <a:highlight>
                <a:srgbClr val="FFFFFF"/>
              </a:highlight>
              <a:latin typeface="Arial" panose="020B0604020202020204" pitchFamily="34" charset="0"/>
              <a:cs typeface="Arial" panose="020B0604020202020204" pitchFamily="34" charset="0"/>
            </a:endParaRPr>
          </a:p>
          <a:p>
            <a:r>
              <a:rPr lang="fr-FR" sz="1500" dirty="0">
                <a:solidFill>
                  <a:srgbClr val="0D0D0D"/>
                </a:solidFill>
                <a:highlight>
                  <a:srgbClr val="FFFFFF"/>
                </a:highlight>
                <a:latin typeface="Arial" panose="020B0604020202020204" pitchFamily="34" charset="0"/>
                <a:cs typeface="Arial" panose="020B0604020202020204" pitchFamily="34" charset="0"/>
              </a:rPr>
              <a:t>Il s’y trouve de n</a:t>
            </a:r>
            <a:r>
              <a:rPr lang="fr-FR" sz="1500" b="0" i="0" dirty="0">
                <a:solidFill>
                  <a:srgbClr val="0D0D0D"/>
                </a:solidFill>
                <a:effectLst/>
                <a:highlight>
                  <a:srgbClr val="FFFFFF"/>
                </a:highlight>
                <a:latin typeface="Arial" panose="020B0604020202020204" pitchFamily="34" charset="0"/>
                <a:cs typeface="Arial" panose="020B0604020202020204" pitchFamily="34" charset="0"/>
              </a:rPr>
              <a:t>ombreuses industries chimiques et manufacturières qui nécessitent de grandes quantités de chaleur pour leurs processus de production.</a:t>
            </a:r>
          </a:p>
          <a:p>
            <a:endParaRPr lang="fr-FR" sz="500" b="0" i="0" dirty="0">
              <a:solidFill>
                <a:srgbClr val="0D0D0D"/>
              </a:solidFill>
              <a:effectLst/>
              <a:highlight>
                <a:srgbClr val="FFFFFF"/>
              </a:highlight>
              <a:latin typeface="Arial" panose="020B0604020202020204" pitchFamily="34" charset="0"/>
              <a:cs typeface="Arial" panose="020B0604020202020204" pitchFamily="34" charset="0"/>
            </a:endParaRPr>
          </a:p>
          <a:p>
            <a:r>
              <a:rPr lang="fr-FR" sz="1500" dirty="0">
                <a:solidFill>
                  <a:srgbClr val="0D0D0D"/>
                </a:solidFill>
                <a:highlight>
                  <a:srgbClr val="FFFFFF"/>
                </a:highlight>
                <a:latin typeface="Arial" panose="020B0604020202020204" pitchFamily="34" charset="0"/>
                <a:cs typeface="Arial" panose="020B0604020202020204" pitchFamily="34" charset="0"/>
              </a:rPr>
              <a:t>L’hydrogène peut également être utilisé dans des usines localisées dans le port.</a:t>
            </a:r>
            <a:endParaRPr lang="fr-BE" sz="1500" dirty="0">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87FB08F5-7927-ECD3-6E78-BDC36C6311DB}"/>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3">
            <a:extLst>
              <a:ext uri="{FF2B5EF4-FFF2-40B4-BE49-F238E27FC236}">
                <a16:creationId xmlns:a16="http://schemas.microsoft.com/office/drawing/2014/main" id="{590744EF-A2C3-AE3D-4979-5DA7DA16F5E6}"/>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23</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141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503B549-FBC5-D788-E366-9BF15796B0DC}"/>
              </a:ext>
            </a:extLst>
          </p:cNvPr>
          <p:cNvSpPr txBox="1"/>
          <p:nvPr/>
        </p:nvSpPr>
        <p:spPr>
          <a:xfrm>
            <a:off x="235019" y="2433815"/>
            <a:ext cx="6200268" cy="323165"/>
          </a:xfrm>
          <a:prstGeom prst="rect">
            <a:avLst/>
          </a:prstGeom>
          <a:noFill/>
        </p:spPr>
        <p:txBody>
          <a:bodyPr wrap="square">
            <a:spAutoFit/>
          </a:bodyPr>
          <a:lstStyle/>
          <a:p>
            <a:r>
              <a:rPr lang="fr-BE" sz="1500" b="1" i="1" dirty="0">
                <a:latin typeface="Arial" panose="020B0604020202020204" pitchFamily="34" charset="0"/>
                <a:cs typeface="Arial" panose="020B0604020202020204" pitchFamily="34" charset="0"/>
              </a:rPr>
              <a:t>Un exemple de fonctionnement en 3 étapes clés :</a:t>
            </a:r>
            <a:r>
              <a:rPr lang="fr-BE" sz="1500" b="1" dirty="0">
                <a:latin typeface="Arial" panose="020B0604020202020204" pitchFamily="34" charset="0"/>
                <a:cs typeface="Arial" panose="020B0604020202020204" pitchFamily="34" charset="0"/>
              </a:rPr>
              <a:t> </a:t>
            </a:r>
          </a:p>
        </p:txBody>
      </p:sp>
      <p:sp>
        <p:nvSpPr>
          <p:cNvPr id="3" name="ZoneTexte 2">
            <a:extLst>
              <a:ext uri="{FF2B5EF4-FFF2-40B4-BE49-F238E27FC236}">
                <a16:creationId xmlns:a16="http://schemas.microsoft.com/office/drawing/2014/main" id="{3CBD95D6-AD2E-B7F7-459D-213F75F40F8C}"/>
              </a:ext>
            </a:extLst>
          </p:cNvPr>
          <p:cNvSpPr txBox="1"/>
          <p:nvPr/>
        </p:nvSpPr>
        <p:spPr>
          <a:xfrm>
            <a:off x="1325991" y="1067661"/>
            <a:ext cx="6492011" cy="892552"/>
          </a:xfrm>
          <a:prstGeom prst="rect">
            <a:avLst/>
          </a:prstGeom>
          <a:noFill/>
        </p:spPr>
        <p:txBody>
          <a:bodyPr wrap="square">
            <a:spAutoFit/>
          </a:bodyPr>
          <a:lstStyle/>
          <a:p>
            <a:pPr algn="ctr"/>
            <a:r>
              <a:rPr lang="fr-BE" sz="1500" b="1" kern="150" dirty="0">
                <a:effectLst/>
                <a:latin typeface="Arial" panose="020B0604020202020204" pitchFamily="34" charset="0"/>
                <a:ea typeface="Aptos" panose="020B0004020202020204" pitchFamily="34" charset="0"/>
                <a:cs typeface="Arial" panose="020B0604020202020204" pitchFamily="34" charset="0"/>
              </a:rPr>
              <a:t>Plateforme de flexibilité locale :</a:t>
            </a:r>
          </a:p>
          <a:p>
            <a:pPr algn="ctr"/>
            <a:endParaRPr lang="fr-FR" sz="600" dirty="0">
              <a:solidFill>
                <a:srgbClr val="0D0D0D"/>
              </a:solidFill>
              <a:highlight>
                <a:srgbClr val="FFFFFF"/>
              </a:highlight>
              <a:latin typeface="Arial" panose="020B0604020202020204" pitchFamily="34" charset="0"/>
              <a:cs typeface="Arial" panose="020B0604020202020204" pitchFamily="34" charset="0"/>
            </a:endParaRPr>
          </a:p>
          <a:p>
            <a:pPr algn="ctr"/>
            <a:r>
              <a:rPr lang="fr-FR" sz="1500" dirty="0">
                <a:solidFill>
                  <a:srgbClr val="0D0D0D"/>
                </a:solidFill>
                <a:highlight>
                  <a:srgbClr val="FFFFFF"/>
                </a:highlight>
                <a:latin typeface="Arial" panose="020B0604020202020204" pitchFamily="34" charset="0"/>
                <a:cs typeface="Arial" panose="020B0604020202020204" pitchFamily="34" charset="0"/>
              </a:rPr>
              <a:t>G</a:t>
            </a:r>
            <a:r>
              <a:rPr lang="fr-FR" sz="1500" b="0" i="0" dirty="0">
                <a:solidFill>
                  <a:srgbClr val="0D0D0D"/>
                </a:solidFill>
                <a:effectLst/>
                <a:highlight>
                  <a:srgbClr val="FFFFFF"/>
                </a:highlight>
                <a:latin typeface="Arial" panose="020B0604020202020204" pitchFamily="34" charset="0"/>
                <a:cs typeface="Arial" panose="020B0604020202020204" pitchFamily="34" charset="0"/>
              </a:rPr>
              <a:t>estion décentralisée et proactive de la demande et de l'offre d'électricité à une échelle locale pour éviter les problèmes sur le réseau.</a:t>
            </a:r>
            <a:endParaRPr lang="fr-BE" sz="1500" dirty="0">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1FB3E5A5-5C5F-3073-C222-BE9B1628C1E6}"/>
              </a:ext>
            </a:extLst>
          </p:cNvPr>
          <p:cNvSpPr txBox="1"/>
          <p:nvPr/>
        </p:nvSpPr>
        <p:spPr>
          <a:xfrm>
            <a:off x="242902" y="2884023"/>
            <a:ext cx="8404486" cy="1708160"/>
          </a:xfrm>
          <a:prstGeom prst="rect">
            <a:avLst/>
          </a:prstGeom>
          <a:noFill/>
        </p:spPr>
        <p:txBody>
          <a:bodyPr wrap="square" rtlCol="0">
            <a:spAutoFit/>
          </a:bodyPr>
          <a:lstStyle/>
          <a:p>
            <a:r>
              <a:rPr lang="fr-BE" sz="1500" b="1" dirty="0">
                <a:latin typeface="Arial" panose="020B0604020202020204" pitchFamily="34" charset="0"/>
                <a:cs typeface="Arial" panose="020B0604020202020204" pitchFamily="34" charset="0"/>
              </a:rPr>
              <a:t>1.    </a:t>
            </a:r>
            <a:r>
              <a:rPr lang="fr-BE" sz="1500" dirty="0">
                <a:latin typeface="Arial" panose="020B0604020202020204" pitchFamily="34" charset="0"/>
                <a:cs typeface="Arial" panose="020B0604020202020204" pitchFamily="34" charset="0"/>
              </a:rPr>
              <a:t>Le gestionnaire du réseau de distribution (GRD) alerte d’un problème sur le réseau de</a:t>
            </a:r>
          </a:p>
          <a:p>
            <a:r>
              <a:rPr lang="fr-BE" sz="1500" dirty="0">
                <a:latin typeface="Arial" panose="020B0604020202020204" pitchFamily="34" charset="0"/>
                <a:cs typeface="Arial" panose="020B0604020202020204" pitchFamily="34" charset="0"/>
              </a:rPr>
              <a:t>       distribution et envoie des consignes de modulations aux utilisateurs du réseau pour l’éviter.</a:t>
            </a:r>
          </a:p>
          <a:p>
            <a:endParaRPr lang="fr-BE" sz="1500" dirty="0">
              <a:latin typeface="Arial" panose="020B0604020202020204" pitchFamily="34" charset="0"/>
              <a:cs typeface="Arial" panose="020B0604020202020204" pitchFamily="34" charset="0"/>
            </a:endParaRPr>
          </a:p>
          <a:p>
            <a:r>
              <a:rPr lang="fr-BE" sz="1500" b="1" dirty="0">
                <a:latin typeface="Arial" panose="020B0604020202020204" pitchFamily="34" charset="0"/>
                <a:cs typeface="Arial" panose="020B0604020202020204" pitchFamily="34" charset="0"/>
              </a:rPr>
              <a:t>2.    </a:t>
            </a:r>
            <a:r>
              <a:rPr lang="fr-BE" sz="1500" kern="150" dirty="0">
                <a:solidFill>
                  <a:srgbClr val="000000"/>
                </a:solidFill>
                <a:highlight>
                  <a:srgbClr val="FFFFFF"/>
                </a:highlight>
                <a:latin typeface="Arial" panose="020B0604020202020204" pitchFamily="34" charset="0"/>
                <a:ea typeface="Aptos" panose="020B0004020202020204" pitchFamily="34" charset="0"/>
                <a:cs typeface="Arial" panose="020B0604020202020204" pitchFamily="34" charset="0"/>
              </a:rPr>
              <a:t>Les utilisateurs peuvent suivre ces consignes ou chercher une solution sur une plateforme </a:t>
            </a:r>
          </a:p>
          <a:p>
            <a:r>
              <a:rPr lang="fr-BE" sz="1500" kern="150" dirty="0">
                <a:solidFill>
                  <a:srgbClr val="000000"/>
                </a:solidFill>
                <a:highlight>
                  <a:srgbClr val="FFFFFF"/>
                </a:highlight>
                <a:latin typeface="Arial" panose="020B0604020202020204" pitchFamily="34" charset="0"/>
                <a:ea typeface="Aptos" panose="020B0004020202020204" pitchFamily="34" charset="0"/>
                <a:cs typeface="Arial" panose="020B0604020202020204" pitchFamily="34" charset="0"/>
              </a:rPr>
              <a:t>       de flexibilité locale.</a:t>
            </a:r>
          </a:p>
          <a:p>
            <a:endParaRPr lang="fr-BE" sz="1500" kern="150" dirty="0">
              <a:solidFill>
                <a:srgbClr val="000000"/>
              </a:solidFill>
              <a:highlight>
                <a:srgbClr val="FFFFFF"/>
              </a:highlight>
              <a:latin typeface="Arial" panose="020B0604020202020204" pitchFamily="34" charset="0"/>
              <a:ea typeface="Aptos" panose="020B0004020202020204" pitchFamily="34" charset="0"/>
              <a:cs typeface="Arial" panose="020B0604020202020204" pitchFamily="34" charset="0"/>
            </a:endParaRPr>
          </a:p>
          <a:p>
            <a:r>
              <a:rPr lang="fr-BE" sz="1500" b="1" kern="150" dirty="0">
                <a:solidFill>
                  <a:srgbClr val="000000"/>
                </a:solidFill>
                <a:highlight>
                  <a:srgbClr val="FFFFFF"/>
                </a:highlight>
                <a:latin typeface="Arial" panose="020B0604020202020204" pitchFamily="34" charset="0"/>
                <a:ea typeface="Aptos" panose="020B0004020202020204" pitchFamily="34" charset="0"/>
                <a:cs typeface="Arial" panose="020B0604020202020204" pitchFamily="34" charset="0"/>
              </a:rPr>
              <a:t>3.    </a:t>
            </a:r>
            <a:r>
              <a:rPr lang="fr-BE" sz="1500" kern="150" dirty="0">
                <a:solidFill>
                  <a:srgbClr val="000000"/>
                </a:solidFill>
                <a:highlight>
                  <a:srgbClr val="FFFFFF"/>
                </a:highlight>
                <a:latin typeface="Arial" panose="020B0604020202020204" pitchFamily="34" charset="0"/>
                <a:ea typeface="Aptos" panose="020B0004020202020204" pitchFamily="34" charset="0"/>
                <a:cs typeface="Arial" panose="020B0604020202020204" pitchFamily="34" charset="0"/>
              </a:rPr>
              <a:t>Les utilisateurs qui apportent une solution sont rémunérés par la plateforme.</a:t>
            </a:r>
            <a:endParaRPr lang="fr-BE" sz="1500" dirty="0"/>
          </a:p>
        </p:txBody>
      </p:sp>
      <p:sp>
        <p:nvSpPr>
          <p:cNvPr id="33" name="ZoneTexte 32">
            <a:extLst>
              <a:ext uri="{FF2B5EF4-FFF2-40B4-BE49-F238E27FC236}">
                <a16:creationId xmlns:a16="http://schemas.microsoft.com/office/drawing/2014/main" id="{B86AAB52-4599-1871-F23A-4FA05B3EAA47}"/>
              </a:ext>
            </a:extLst>
          </p:cNvPr>
          <p:cNvSpPr txBox="1"/>
          <p:nvPr/>
        </p:nvSpPr>
        <p:spPr>
          <a:xfrm>
            <a:off x="256176" y="156849"/>
            <a:ext cx="484761" cy="646331"/>
          </a:xfrm>
          <a:prstGeom prst="rect">
            <a:avLst/>
          </a:prstGeom>
          <a:noFill/>
        </p:spPr>
        <p:txBody>
          <a:bodyPr wrap="square" rtlCol="0">
            <a:spAutoFit/>
          </a:bodyPr>
          <a:lstStyle/>
          <a:p>
            <a:r>
              <a:rPr lang="fr-BE" sz="3600" dirty="0">
                <a:cs typeface="Arial" panose="020B0604020202020204" pitchFamily="34" charset="0"/>
              </a:rPr>
              <a:t>5</a:t>
            </a:r>
          </a:p>
        </p:txBody>
      </p:sp>
      <p:sp>
        <p:nvSpPr>
          <p:cNvPr id="34" name="Ellipse 33">
            <a:extLst>
              <a:ext uri="{FF2B5EF4-FFF2-40B4-BE49-F238E27FC236}">
                <a16:creationId xmlns:a16="http://schemas.microsoft.com/office/drawing/2014/main" id="{69833FDE-C089-DAD0-F04E-90CD8C8301F7}"/>
              </a:ext>
            </a:extLst>
          </p:cNvPr>
          <p:cNvSpPr/>
          <p:nvPr/>
        </p:nvSpPr>
        <p:spPr>
          <a:xfrm>
            <a:off x="184046" y="193952"/>
            <a:ext cx="567754" cy="581076"/>
          </a:xfrm>
          <a:prstGeom prst="ellipse">
            <a:avLst/>
          </a:prstGeom>
          <a:noFill/>
          <a:ln w="762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5" name="Rectangle 34">
            <a:extLst>
              <a:ext uri="{FF2B5EF4-FFF2-40B4-BE49-F238E27FC236}">
                <a16:creationId xmlns:a16="http://schemas.microsoft.com/office/drawing/2014/main" id="{59E86B52-6255-DFA4-1C21-736ABE444ED1}"/>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6" name="Rectangle : coins arrondis 35">
            <a:extLst>
              <a:ext uri="{FF2B5EF4-FFF2-40B4-BE49-F238E27FC236}">
                <a16:creationId xmlns:a16="http://schemas.microsoft.com/office/drawing/2014/main" id="{7A683A46-9146-3989-9667-2D9A5AB5182C}"/>
              </a:ext>
            </a:extLst>
          </p:cNvPr>
          <p:cNvSpPr/>
          <p:nvPr/>
        </p:nvSpPr>
        <p:spPr>
          <a:xfrm>
            <a:off x="1020813" y="943992"/>
            <a:ext cx="7102365" cy="1132927"/>
          </a:xfrm>
          <a:prstGeom prst="roundRect">
            <a:avLst>
              <a:gd name="adj" fmla="val 29458"/>
            </a:avLst>
          </a:prstGeom>
          <a:no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
        <p:nvSpPr>
          <p:cNvPr id="4" name="ZoneTexte 3">
            <a:extLst>
              <a:ext uri="{FF2B5EF4-FFF2-40B4-BE49-F238E27FC236}">
                <a16:creationId xmlns:a16="http://schemas.microsoft.com/office/drawing/2014/main" id="{F4D07786-E8B2-737F-9F05-4FDCE332DCF7}"/>
              </a:ext>
            </a:extLst>
          </p:cNvPr>
          <p:cNvSpPr txBox="1"/>
          <p:nvPr/>
        </p:nvSpPr>
        <p:spPr>
          <a:xfrm>
            <a:off x="1347456" y="175417"/>
            <a:ext cx="6449078" cy="456535"/>
          </a:xfrm>
          <a:prstGeom prst="rect">
            <a:avLst/>
          </a:prstGeom>
          <a:noFill/>
        </p:spPr>
        <p:txBody>
          <a:bodyPr wrap="square">
            <a:spAutoFit/>
          </a:bodyPr>
          <a:lstStyle/>
          <a:p>
            <a:pPr algn="ctr">
              <a:lnSpc>
                <a:spcPct val="150000"/>
              </a:lnSpc>
              <a:spcAft>
                <a:spcPts val="512"/>
              </a:spcAft>
            </a:pPr>
            <a:r>
              <a:rPr lang="fr-BE" sz="1800" b="1" kern="150" dirty="0">
                <a:effectLst/>
                <a:latin typeface="Arial" panose="020B0604020202020204" pitchFamily="34" charset="0"/>
                <a:ea typeface="Aptos" panose="020B0004020202020204" pitchFamily="34" charset="0"/>
                <a:cs typeface="Arial" panose="020B0604020202020204" pitchFamily="34" charset="0"/>
              </a:rPr>
              <a:t>Développement des </a:t>
            </a:r>
            <a:r>
              <a:rPr lang="fr-BE" b="1" kern="150" dirty="0">
                <a:latin typeface="Arial" panose="020B0604020202020204" pitchFamily="34" charset="0"/>
                <a:ea typeface="Aptos" panose="020B0004020202020204" pitchFamily="34" charset="0"/>
                <a:cs typeface="Arial" panose="020B0604020202020204" pitchFamily="34" charset="0"/>
              </a:rPr>
              <a:t>plateformes </a:t>
            </a:r>
            <a:r>
              <a:rPr lang="fr-BE" sz="1800" b="1" kern="150" dirty="0">
                <a:effectLst/>
                <a:latin typeface="Arial" panose="020B0604020202020204" pitchFamily="34" charset="0"/>
                <a:ea typeface="Aptos" panose="020B0004020202020204" pitchFamily="34" charset="0"/>
                <a:cs typeface="Arial" panose="020B0604020202020204" pitchFamily="34" charset="0"/>
              </a:rPr>
              <a:t>de flexibilité locale</a:t>
            </a:r>
          </a:p>
        </p:txBody>
      </p:sp>
      <p:sp>
        <p:nvSpPr>
          <p:cNvPr id="2" name="Espace réservé du numéro de diapositive 3">
            <a:extLst>
              <a:ext uri="{FF2B5EF4-FFF2-40B4-BE49-F238E27FC236}">
                <a16:creationId xmlns:a16="http://schemas.microsoft.com/office/drawing/2014/main" id="{8C8E507B-BC06-7D6B-9453-6BA4EF60581E}"/>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24</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910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F2FF14-167E-B807-6B66-13741D24C73B}"/>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ZoneTexte 8">
            <a:extLst>
              <a:ext uri="{FF2B5EF4-FFF2-40B4-BE49-F238E27FC236}">
                <a16:creationId xmlns:a16="http://schemas.microsoft.com/office/drawing/2014/main" id="{3BC16994-28EB-FF28-70AC-EB0BE05B505D}"/>
              </a:ext>
            </a:extLst>
          </p:cNvPr>
          <p:cNvSpPr txBox="1"/>
          <p:nvPr/>
        </p:nvSpPr>
        <p:spPr>
          <a:xfrm>
            <a:off x="1054146" y="168354"/>
            <a:ext cx="7035707" cy="456535"/>
          </a:xfrm>
          <a:prstGeom prst="rect">
            <a:avLst/>
          </a:prstGeom>
          <a:noFill/>
        </p:spPr>
        <p:txBody>
          <a:bodyPr wrap="square">
            <a:spAutoFit/>
          </a:bodyPr>
          <a:lstStyle/>
          <a:p>
            <a:pPr algn="ctr">
              <a:lnSpc>
                <a:spcPct val="150000"/>
              </a:lnSpc>
              <a:spcAft>
                <a:spcPts val="512"/>
              </a:spcAft>
            </a:pPr>
            <a:r>
              <a:rPr lang="fr-BE" sz="1800" b="1" kern="150" dirty="0">
                <a:effectLst/>
                <a:latin typeface="Arial" panose="020B0604020202020204" pitchFamily="34" charset="0"/>
                <a:ea typeface="Aptos" panose="020B0004020202020204" pitchFamily="34" charset="0"/>
                <a:cs typeface="Arial" panose="020B0604020202020204" pitchFamily="34" charset="0"/>
              </a:rPr>
              <a:t>Exemple d’application d’une plateforme de flexibilité locale</a:t>
            </a:r>
          </a:p>
        </p:txBody>
      </p:sp>
      <p:sp>
        <p:nvSpPr>
          <p:cNvPr id="11" name="ZoneTexte 10">
            <a:extLst>
              <a:ext uri="{FF2B5EF4-FFF2-40B4-BE49-F238E27FC236}">
                <a16:creationId xmlns:a16="http://schemas.microsoft.com/office/drawing/2014/main" id="{4C41DAA8-CA78-21E9-F0B2-AD550995C79B}"/>
              </a:ext>
            </a:extLst>
          </p:cNvPr>
          <p:cNvSpPr txBox="1"/>
          <p:nvPr/>
        </p:nvSpPr>
        <p:spPr>
          <a:xfrm>
            <a:off x="270592" y="709512"/>
            <a:ext cx="8602813" cy="1246495"/>
          </a:xfrm>
          <a:prstGeom prst="rect">
            <a:avLst/>
          </a:prstGeom>
          <a:noFill/>
        </p:spPr>
        <p:txBody>
          <a:bodyPr wrap="square">
            <a:spAutoFit/>
          </a:bodyPr>
          <a:lstStyle/>
          <a:p>
            <a:r>
              <a:rPr lang="fr-BE" sz="1500" dirty="0">
                <a:latin typeface="Arial" panose="020B0604020202020204" pitchFamily="34" charset="0"/>
                <a:cs typeface="Arial" panose="020B0604020202020204" pitchFamily="34" charset="0"/>
              </a:rPr>
              <a:t>Un parc éolien produit trop d’électricité, ce qui cause une congestion sur le transformateur MT/HT. Le GRD demande au propriétaire du parc de réduire la production de ses éoliennes de 1 MW.                  Celui-ci consulte la plateforme de flexibilité locale et découvre sur cette dernière qu’un parking de voitures électriques (EV) peut consommer 1 MW supplémentaire. Il décide d’acheter ce service pour éviter la réduction de production de son parc éolien.</a:t>
            </a:r>
          </a:p>
        </p:txBody>
      </p:sp>
      <p:sp>
        <p:nvSpPr>
          <p:cNvPr id="2" name="Espace réservé du numéro de diapositive 3">
            <a:extLst>
              <a:ext uri="{FF2B5EF4-FFF2-40B4-BE49-F238E27FC236}">
                <a16:creationId xmlns:a16="http://schemas.microsoft.com/office/drawing/2014/main" id="{086636DC-F2D9-627C-3FEA-B8794C63BE9D}"/>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25</a:t>
            </a:fld>
            <a:endParaRPr lang="fr-FR" sz="1000" dirty="0">
              <a:solidFill>
                <a:schemeClr val="tx1"/>
              </a:solidFill>
              <a:latin typeface="Arial" panose="020B0604020202020204" pitchFamily="34" charset="0"/>
              <a:cs typeface="Arial" panose="020B0604020202020204" pitchFamily="34" charset="0"/>
            </a:endParaRPr>
          </a:p>
        </p:txBody>
      </p:sp>
      <p:pic>
        <p:nvPicPr>
          <p:cNvPr id="15" name="Image 14" descr="Une image contenant noir, obscurité&#10;&#10;Description générée automatiquement">
            <a:extLst>
              <a:ext uri="{FF2B5EF4-FFF2-40B4-BE49-F238E27FC236}">
                <a16:creationId xmlns:a16="http://schemas.microsoft.com/office/drawing/2014/main" id="{EAC8E618-7903-A719-5259-4E1A4861BA91}"/>
              </a:ext>
            </a:extLst>
          </p:cNvPr>
          <p:cNvPicPr>
            <a:picLocks noChangeAspect="1"/>
          </p:cNvPicPr>
          <p:nvPr/>
        </p:nvPicPr>
        <p:blipFill rotWithShape="1">
          <a:blip r:embed="rId3"/>
          <a:srcRect t="12057" b="20805"/>
          <a:stretch/>
        </p:blipFill>
        <p:spPr>
          <a:xfrm>
            <a:off x="3205255" y="2872157"/>
            <a:ext cx="1171971" cy="786842"/>
          </a:xfrm>
          <a:prstGeom prst="rect">
            <a:avLst/>
          </a:prstGeom>
        </p:spPr>
      </p:pic>
      <p:sp>
        <p:nvSpPr>
          <p:cNvPr id="17" name="Ellipse 16">
            <a:extLst>
              <a:ext uri="{FF2B5EF4-FFF2-40B4-BE49-F238E27FC236}">
                <a16:creationId xmlns:a16="http://schemas.microsoft.com/office/drawing/2014/main" id="{1BE7537C-5B8C-E18C-58DF-703EAB05C522}"/>
              </a:ext>
            </a:extLst>
          </p:cNvPr>
          <p:cNvSpPr/>
          <p:nvPr/>
        </p:nvSpPr>
        <p:spPr>
          <a:xfrm>
            <a:off x="2664853" y="3162977"/>
            <a:ext cx="195028" cy="21336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 name="Ellipse 17">
            <a:extLst>
              <a:ext uri="{FF2B5EF4-FFF2-40B4-BE49-F238E27FC236}">
                <a16:creationId xmlns:a16="http://schemas.microsoft.com/office/drawing/2014/main" id="{7DD28830-8BD3-336A-DAFE-BE1E5EF34437}"/>
              </a:ext>
            </a:extLst>
          </p:cNvPr>
          <p:cNvSpPr/>
          <p:nvPr/>
        </p:nvSpPr>
        <p:spPr>
          <a:xfrm>
            <a:off x="2762367" y="3162977"/>
            <a:ext cx="195028" cy="213360"/>
          </a:xfrm>
          <a:prstGeom prst="ellipse">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9" name="Image 18" descr="Une image contenant noir, obscurité&#10;&#10;Description générée automatiquement">
            <a:extLst>
              <a:ext uri="{FF2B5EF4-FFF2-40B4-BE49-F238E27FC236}">
                <a16:creationId xmlns:a16="http://schemas.microsoft.com/office/drawing/2014/main" id="{9C59FE7A-2852-C4CC-C836-918BAA416B8E}"/>
              </a:ext>
            </a:extLst>
          </p:cNvPr>
          <p:cNvPicPr>
            <a:picLocks noChangeAspect="1"/>
          </p:cNvPicPr>
          <p:nvPr/>
        </p:nvPicPr>
        <p:blipFill rotWithShape="1">
          <a:blip r:embed="rId4"/>
          <a:srcRect t="6896" b="21379"/>
          <a:stretch/>
        </p:blipFill>
        <p:spPr>
          <a:xfrm flipH="1">
            <a:off x="1557693" y="3985626"/>
            <a:ext cx="757247" cy="528199"/>
          </a:xfrm>
          <a:prstGeom prst="rect">
            <a:avLst/>
          </a:prstGeom>
        </p:spPr>
      </p:pic>
      <p:cxnSp>
        <p:nvCxnSpPr>
          <p:cNvPr id="23" name="Connecteur droit 22">
            <a:extLst>
              <a:ext uri="{FF2B5EF4-FFF2-40B4-BE49-F238E27FC236}">
                <a16:creationId xmlns:a16="http://schemas.microsoft.com/office/drawing/2014/main" id="{DB58F10F-B939-BC30-BD19-40D034770BD4}"/>
              </a:ext>
            </a:extLst>
          </p:cNvPr>
          <p:cNvCxnSpPr>
            <a:cxnSpLocks/>
            <a:stCxn id="26" idx="3"/>
            <a:endCxn id="17" idx="2"/>
          </p:cNvCxnSpPr>
          <p:nvPr/>
        </p:nvCxnSpPr>
        <p:spPr>
          <a:xfrm flipV="1">
            <a:off x="1242057" y="3269657"/>
            <a:ext cx="1422796" cy="91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DFB9BA0-B444-D6DC-60CE-F62C89C0C9E8}"/>
              </a:ext>
            </a:extLst>
          </p:cNvPr>
          <p:cNvCxnSpPr>
            <a:cxnSpLocks/>
            <a:stCxn id="18" idx="6"/>
            <a:endCxn id="15" idx="1"/>
          </p:cNvCxnSpPr>
          <p:nvPr/>
        </p:nvCxnSpPr>
        <p:spPr>
          <a:xfrm flipV="1">
            <a:off x="2957395" y="3265578"/>
            <a:ext cx="247860" cy="40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A4320BC3-0CA4-D25A-04CE-0164D1F830E8}"/>
              </a:ext>
            </a:extLst>
          </p:cNvPr>
          <p:cNvCxnSpPr>
            <a:cxnSpLocks/>
            <a:stCxn id="19" idx="0"/>
          </p:cNvCxnSpPr>
          <p:nvPr/>
        </p:nvCxnSpPr>
        <p:spPr>
          <a:xfrm flipV="1">
            <a:off x="1936316" y="3278801"/>
            <a:ext cx="0" cy="7068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6" name="Image 25" descr="Une image contenant noir, obscurité&#10;&#10;Description générée automatiquement">
            <a:extLst>
              <a:ext uri="{FF2B5EF4-FFF2-40B4-BE49-F238E27FC236}">
                <a16:creationId xmlns:a16="http://schemas.microsoft.com/office/drawing/2014/main" id="{3CD40322-FADE-4BD5-D424-10982915116E}"/>
              </a:ext>
            </a:extLst>
          </p:cNvPr>
          <p:cNvPicPr>
            <a:picLocks noChangeAspect="1"/>
          </p:cNvPicPr>
          <p:nvPr/>
        </p:nvPicPr>
        <p:blipFill rotWithShape="1">
          <a:blip r:embed="rId5"/>
          <a:srcRect l="8694" r="6946" b="17929"/>
          <a:stretch/>
        </p:blipFill>
        <p:spPr>
          <a:xfrm>
            <a:off x="519334" y="2927244"/>
            <a:ext cx="722723" cy="703113"/>
          </a:xfrm>
          <a:prstGeom prst="rect">
            <a:avLst/>
          </a:prstGeom>
        </p:spPr>
      </p:pic>
      <p:sp>
        <p:nvSpPr>
          <p:cNvPr id="28" name="ZoneTexte 27">
            <a:extLst>
              <a:ext uri="{FF2B5EF4-FFF2-40B4-BE49-F238E27FC236}">
                <a16:creationId xmlns:a16="http://schemas.microsoft.com/office/drawing/2014/main" id="{CBF3A0AB-AFF9-15EF-8956-B30240426D24}"/>
              </a:ext>
            </a:extLst>
          </p:cNvPr>
          <p:cNvSpPr txBox="1"/>
          <p:nvPr/>
        </p:nvSpPr>
        <p:spPr>
          <a:xfrm>
            <a:off x="1970394" y="3011516"/>
            <a:ext cx="774191" cy="253916"/>
          </a:xfrm>
          <a:prstGeom prst="rect">
            <a:avLst/>
          </a:prstGeom>
          <a:noFill/>
        </p:spPr>
        <p:txBody>
          <a:bodyPr wrap="square" rtlCol="0">
            <a:spAutoFit/>
          </a:bodyPr>
          <a:lstStyle/>
          <a:p>
            <a:pPr algn="ctr"/>
            <a:r>
              <a:rPr lang="fr-BE" sz="1050" b="1" dirty="0">
                <a:solidFill>
                  <a:srgbClr val="4472C4"/>
                </a:solidFill>
                <a:latin typeface="Arial" panose="020B0604020202020204" pitchFamily="34" charset="0"/>
                <a:cs typeface="Arial" panose="020B0604020202020204" pitchFamily="34" charset="0"/>
              </a:rPr>
              <a:t>5,5 MW</a:t>
            </a:r>
          </a:p>
        </p:txBody>
      </p:sp>
      <p:pic>
        <p:nvPicPr>
          <p:cNvPr id="29" name="Picture 2" descr="Warning Icon transparent PNG - StickPNG">
            <a:extLst>
              <a:ext uri="{FF2B5EF4-FFF2-40B4-BE49-F238E27FC236}">
                <a16:creationId xmlns:a16="http://schemas.microsoft.com/office/drawing/2014/main" id="{7C80F662-8B13-072E-E441-DF366D1437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22"/>
          <a:stretch/>
        </p:blipFill>
        <p:spPr bwMode="auto">
          <a:xfrm>
            <a:off x="2649670" y="2829876"/>
            <a:ext cx="330437" cy="306904"/>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FB3D8143-25A1-56E2-04B1-17D584F8C483}"/>
              </a:ext>
            </a:extLst>
          </p:cNvPr>
          <p:cNvSpPr txBox="1"/>
          <p:nvPr/>
        </p:nvSpPr>
        <p:spPr>
          <a:xfrm>
            <a:off x="2405535" y="3341962"/>
            <a:ext cx="866333" cy="3693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Transfo MT/HT</a:t>
            </a:r>
          </a:p>
        </p:txBody>
      </p:sp>
      <p:sp>
        <p:nvSpPr>
          <p:cNvPr id="33" name="ZoneTexte 32">
            <a:extLst>
              <a:ext uri="{FF2B5EF4-FFF2-40B4-BE49-F238E27FC236}">
                <a16:creationId xmlns:a16="http://schemas.microsoft.com/office/drawing/2014/main" id="{D95CFDC9-BF3D-36BE-69A1-D07CD5A21788}"/>
              </a:ext>
            </a:extLst>
          </p:cNvPr>
          <p:cNvSpPr txBox="1"/>
          <p:nvPr/>
        </p:nvSpPr>
        <p:spPr>
          <a:xfrm>
            <a:off x="3356462" y="3575195"/>
            <a:ext cx="866333" cy="3693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Réseau de transmission</a:t>
            </a:r>
          </a:p>
        </p:txBody>
      </p:sp>
      <p:sp>
        <p:nvSpPr>
          <p:cNvPr id="35" name="ZoneTexte 34">
            <a:extLst>
              <a:ext uri="{FF2B5EF4-FFF2-40B4-BE49-F238E27FC236}">
                <a16:creationId xmlns:a16="http://schemas.microsoft.com/office/drawing/2014/main" id="{E742E2F7-9DCD-A8BA-8AE0-9CC99AD6F07B}"/>
              </a:ext>
            </a:extLst>
          </p:cNvPr>
          <p:cNvSpPr txBox="1"/>
          <p:nvPr/>
        </p:nvSpPr>
        <p:spPr>
          <a:xfrm>
            <a:off x="1498800" y="4480788"/>
            <a:ext cx="866333" cy="2308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Parking EVs</a:t>
            </a:r>
          </a:p>
        </p:txBody>
      </p:sp>
      <p:sp>
        <p:nvSpPr>
          <p:cNvPr id="36" name="ZoneTexte 35">
            <a:extLst>
              <a:ext uri="{FF2B5EF4-FFF2-40B4-BE49-F238E27FC236}">
                <a16:creationId xmlns:a16="http://schemas.microsoft.com/office/drawing/2014/main" id="{B524A49B-3E79-CFA2-EFEB-6C60D5E98FE8}"/>
              </a:ext>
            </a:extLst>
          </p:cNvPr>
          <p:cNvSpPr txBox="1"/>
          <p:nvPr/>
        </p:nvSpPr>
        <p:spPr>
          <a:xfrm>
            <a:off x="447527" y="3623220"/>
            <a:ext cx="866333" cy="2308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Parc éolien</a:t>
            </a:r>
          </a:p>
        </p:txBody>
      </p:sp>
      <p:sp>
        <p:nvSpPr>
          <p:cNvPr id="37" name="ZoneTexte 36">
            <a:extLst>
              <a:ext uri="{FF2B5EF4-FFF2-40B4-BE49-F238E27FC236}">
                <a16:creationId xmlns:a16="http://schemas.microsoft.com/office/drawing/2014/main" id="{E5C6011A-8FC4-46FE-85ED-5D2C89A9B65A}"/>
              </a:ext>
            </a:extLst>
          </p:cNvPr>
          <p:cNvSpPr txBox="1"/>
          <p:nvPr/>
        </p:nvSpPr>
        <p:spPr>
          <a:xfrm>
            <a:off x="1610837" y="2438060"/>
            <a:ext cx="2408101" cy="400110"/>
          </a:xfrm>
          <a:prstGeom prst="rect">
            <a:avLst/>
          </a:prstGeom>
          <a:noFill/>
        </p:spPr>
        <p:txBody>
          <a:bodyPr wrap="square" rtlCol="0">
            <a:spAutoFit/>
          </a:bodyPr>
          <a:lstStyle/>
          <a:p>
            <a:pPr algn="ctr"/>
            <a:r>
              <a:rPr lang="fr-BE" sz="1000" b="1" dirty="0">
                <a:highlight>
                  <a:srgbClr val="FFD42A"/>
                </a:highlight>
              </a:rPr>
              <a:t>Congestion</a:t>
            </a:r>
          </a:p>
          <a:p>
            <a:pPr algn="ctr"/>
            <a:r>
              <a:rPr lang="fr-BE" sz="1000" b="1" dirty="0">
                <a:highlight>
                  <a:srgbClr val="FFD42A"/>
                </a:highlight>
              </a:rPr>
              <a:t>Capacité maximale du transfo = 4,5 MW</a:t>
            </a:r>
          </a:p>
        </p:txBody>
      </p:sp>
      <p:sp>
        <p:nvSpPr>
          <p:cNvPr id="62" name="ZoneTexte 61">
            <a:extLst>
              <a:ext uri="{FF2B5EF4-FFF2-40B4-BE49-F238E27FC236}">
                <a16:creationId xmlns:a16="http://schemas.microsoft.com/office/drawing/2014/main" id="{FF1EEDB2-6F0B-C9FD-BAB0-D148A86F065F}"/>
              </a:ext>
            </a:extLst>
          </p:cNvPr>
          <p:cNvSpPr txBox="1"/>
          <p:nvPr/>
        </p:nvSpPr>
        <p:spPr>
          <a:xfrm>
            <a:off x="1160309" y="3011516"/>
            <a:ext cx="774191" cy="253916"/>
          </a:xfrm>
          <a:prstGeom prst="rect">
            <a:avLst/>
          </a:prstGeom>
          <a:noFill/>
        </p:spPr>
        <p:txBody>
          <a:bodyPr wrap="square" rtlCol="0">
            <a:spAutoFit/>
          </a:bodyPr>
          <a:lstStyle/>
          <a:p>
            <a:pPr algn="ctr"/>
            <a:r>
              <a:rPr lang="fr-BE" sz="1050" b="1" dirty="0">
                <a:solidFill>
                  <a:srgbClr val="4472C4"/>
                </a:solidFill>
                <a:latin typeface="Arial" panose="020B0604020202020204" pitchFamily="34" charset="0"/>
                <a:cs typeface="Arial" panose="020B0604020202020204" pitchFamily="34" charset="0"/>
              </a:rPr>
              <a:t>6 MW</a:t>
            </a:r>
          </a:p>
        </p:txBody>
      </p:sp>
      <p:pic>
        <p:nvPicPr>
          <p:cNvPr id="63" name="Image 62" descr="Une image contenant noir, obscurité&#10;&#10;Description générée automatiquement">
            <a:extLst>
              <a:ext uri="{FF2B5EF4-FFF2-40B4-BE49-F238E27FC236}">
                <a16:creationId xmlns:a16="http://schemas.microsoft.com/office/drawing/2014/main" id="{13A7A892-BC0F-4959-9D20-62A9C7ACAC0E}"/>
              </a:ext>
            </a:extLst>
          </p:cNvPr>
          <p:cNvPicPr>
            <a:picLocks noChangeAspect="1"/>
          </p:cNvPicPr>
          <p:nvPr/>
        </p:nvPicPr>
        <p:blipFill rotWithShape="1">
          <a:blip r:embed="rId3"/>
          <a:srcRect t="12057" b="20805"/>
          <a:stretch/>
        </p:blipFill>
        <p:spPr>
          <a:xfrm>
            <a:off x="7555659" y="2886516"/>
            <a:ext cx="1129197" cy="758124"/>
          </a:xfrm>
          <a:prstGeom prst="rect">
            <a:avLst/>
          </a:prstGeom>
        </p:spPr>
      </p:pic>
      <p:sp>
        <p:nvSpPr>
          <p:cNvPr id="64" name="Ellipse 63">
            <a:extLst>
              <a:ext uri="{FF2B5EF4-FFF2-40B4-BE49-F238E27FC236}">
                <a16:creationId xmlns:a16="http://schemas.microsoft.com/office/drawing/2014/main" id="{259FB666-2585-AF5B-FBEB-30365592A654}"/>
              </a:ext>
            </a:extLst>
          </p:cNvPr>
          <p:cNvSpPr/>
          <p:nvPr/>
        </p:nvSpPr>
        <p:spPr>
          <a:xfrm>
            <a:off x="6972484" y="3162977"/>
            <a:ext cx="195028" cy="21336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5" name="Ellipse 64">
            <a:extLst>
              <a:ext uri="{FF2B5EF4-FFF2-40B4-BE49-F238E27FC236}">
                <a16:creationId xmlns:a16="http://schemas.microsoft.com/office/drawing/2014/main" id="{9593C66A-F3F1-6496-5D64-9AD4A003A2C6}"/>
              </a:ext>
            </a:extLst>
          </p:cNvPr>
          <p:cNvSpPr/>
          <p:nvPr/>
        </p:nvSpPr>
        <p:spPr>
          <a:xfrm>
            <a:off x="7069998" y="3162977"/>
            <a:ext cx="195028" cy="213360"/>
          </a:xfrm>
          <a:prstGeom prst="ellipse">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66" name="Image 65" descr="Une image contenant noir, obscurité&#10;&#10;Description générée automatiquement">
            <a:extLst>
              <a:ext uri="{FF2B5EF4-FFF2-40B4-BE49-F238E27FC236}">
                <a16:creationId xmlns:a16="http://schemas.microsoft.com/office/drawing/2014/main" id="{7B2C94BB-A56B-4C29-DFFE-A083CA4EFA68}"/>
              </a:ext>
            </a:extLst>
          </p:cNvPr>
          <p:cNvPicPr>
            <a:picLocks noChangeAspect="1"/>
          </p:cNvPicPr>
          <p:nvPr/>
        </p:nvPicPr>
        <p:blipFill rotWithShape="1">
          <a:blip r:embed="rId4"/>
          <a:srcRect t="6896" b="21379"/>
          <a:stretch/>
        </p:blipFill>
        <p:spPr>
          <a:xfrm flipH="1">
            <a:off x="5865324" y="3985626"/>
            <a:ext cx="757247" cy="528199"/>
          </a:xfrm>
          <a:prstGeom prst="rect">
            <a:avLst/>
          </a:prstGeom>
        </p:spPr>
      </p:pic>
      <p:cxnSp>
        <p:nvCxnSpPr>
          <p:cNvPr id="67" name="Connecteur droit 66">
            <a:extLst>
              <a:ext uri="{FF2B5EF4-FFF2-40B4-BE49-F238E27FC236}">
                <a16:creationId xmlns:a16="http://schemas.microsoft.com/office/drawing/2014/main" id="{2E93A568-BFDC-4FB6-E5C2-FB3B36184D9B}"/>
              </a:ext>
            </a:extLst>
          </p:cNvPr>
          <p:cNvCxnSpPr>
            <a:cxnSpLocks/>
            <a:stCxn id="70" idx="3"/>
            <a:endCxn id="64" idx="2"/>
          </p:cNvCxnSpPr>
          <p:nvPr/>
        </p:nvCxnSpPr>
        <p:spPr>
          <a:xfrm flipV="1">
            <a:off x="5549688" y="3269657"/>
            <a:ext cx="1422796" cy="91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0EC31880-C753-DAA9-50C8-0848C688833B}"/>
              </a:ext>
            </a:extLst>
          </p:cNvPr>
          <p:cNvCxnSpPr>
            <a:cxnSpLocks/>
            <a:stCxn id="65" idx="6"/>
            <a:endCxn id="63" idx="1"/>
          </p:cNvCxnSpPr>
          <p:nvPr/>
        </p:nvCxnSpPr>
        <p:spPr>
          <a:xfrm flipV="1">
            <a:off x="7265026" y="3265578"/>
            <a:ext cx="290633" cy="407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6A55C91C-ECEA-919A-9AB8-0E5227F02565}"/>
              </a:ext>
            </a:extLst>
          </p:cNvPr>
          <p:cNvCxnSpPr>
            <a:cxnSpLocks/>
            <a:stCxn id="66" idx="0"/>
          </p:cNvCxnSpPr>
          <p:nvPr/>
        </p:nvCxnSpPr>
        <p:spPr>
          <a:xfrm flipV="1">
            <a:off x="6243947" y="3278801"/>
            <a:ext cx="0" cy="70682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0" name="Image 69" descr="Une image contenant noir, obscurité&#10;&#10;Description générée automatiquement">
            <a:extLst>
              <a:ext uri="{FF2B5EF4-FFF2-40B4-BE49-F238E27FC236}">
                <a16:creationId xmlns:a16="http://schemas.microsoft.com/office/drawing/2014/main" id="{E30980AC-D9FA-0659-27D0-870A1A47F6D2}"/>
              </a:ext>
            </a:extLst>
          </p:cNvPr>
          <p:cNvPicPr>
            <a:picLocks noChangeAspect="1"/>
          </p:cNvPicPr>
          <p:nvPr/>
        </p:nvPicPr>
        <p:blipFill rotWithShape="1">
          <a:blip r:embed="rId5"/>
          <a:srcRect l="8694" r="6946" b="17929"/>
          <a:stretch/>
        </p:blipFill>
        <p:spPr>
          <a:xfrm>
            <a:off x="4826965" y="2927244"/>
            <a:ext cx="722723" cy="703113"/>
          </a:xfrm>
          <a:prstGeom prst="rect">
            <a:avLst/>
          </a:prstGeom>
        </p:spPr>
      </p:pic>
      <p:sp>
        <p:nvSpPr>
          <p:cNvPr id="71" name="ZoneTexte 70">
            <a:extLst>
              <a:ext uri="{FF2B5EF4-FFF2-40B4-BE49-F238E27FC236}">
                <a16:creationId xmlns:a16="http://schemas.microsoft.com/office/drawing/2014/main" id="{38001E09-3CB0-6DBE-5B80-C47F48988DCD}"/>
              </a:ext>
            </a:extLst>
          </p:cNvPr>
          <p:cNvSpPr txBox="1"/>
          <p:nvPr/>
        </p:nvSpPr>
        <p:spPr>
          <a:xfrm>
            <a:off x="6211684" y="3011516"/>
            <a:ext cx="774191" cy="253916"/>
          </a:xfrm>
          <a:prstGeom prst="rect">
            <a:avLst/>
          </a:prstGeom>
          <a:noFill/>
        </p:spPr>
        <p:txBody>
          <a:bodyPr wrap="square" rtlCol="0">
            <a:spAutoFit/>
          </a:bodyPr>
          <a:lstStyle/>
          <a:p>
            <a:pPr algn="ctr"/>
            <a:r>
              <a:rPr lang="fr-BE" sz="1050" b="1" dirty="0">
                <a:solidFill>
                  <a:srgbClr val="4472C4"/>
                </a:solidFill>
                <a:latin typeface="Arial" panose="020B0604020202020204" pitchFamily="34" charset="0"/>
                <a:cs typeface="Arial" panose="020B0604020202020204" pitchFamily="34" charset="0"/>
              </a:rPr>
              <a:t>4,5 MW</a:t>
            </a:r>
          </a:p>
        </p:txBody>
      </p:sp>
      <p:sp>
        <p:nvSpPr>
          <p:cNvPr id="73" name="ZoneTexte 72">
            <a:extLst>
              <a:ext uri="{FF2B5EF4-FFF2-40B4-BE49-F238E27FC236}">
                <a16:creationId xmlns:a16="http://schemas.microsoft.com/office/drawing/2014/main" id="{87A33BED-5D1D-9221-B8A2-4ECEDEA11F8F}"/>
              </a:ext>
            </a:extLst>
          </p:cNvPr>
          <p:cNvSpPr txBox="1"/>
          <p:nvPr/>
        </p:nvSpPr>
        <p:spPr>
          <a:xfrm>
            <a:off x="6713166" y="3341962"/>
            <a:ext cx="866333" cy="3693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Transfo MT/HT</a:t>
            </a:r>
          </a:p>
        </p:txBody>
      </p:sp>
      <p:sp>
        <p:nvSpPr>
          <p:cNvPr id="74" name="ZoneTexte 73">
            <a:extLst>
              <a:ext uri="{FF2B5EF4-FFF2-40B4-BE49-F238E27FC236}">
                <a16:creationId xmlns:a16="http://schemas.microsoft.com/office/drawing/2014/main" id="{4AD3D440-E30B-2C5D-AC59-D57B8155BEF4}"/>
              </a:ext>
            </a:extLst>
          </p:cNvPr>
          <p:cNvSpPr txBox="1"/>
          <p:nvPr/>
        </p:nvSpPr>
        <p:spPr>
          <a:xfrm>
            <a:off x="7685053" y="3575195"/>
            <a:ext cx="866333" cy="3693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Réseau de transmission</a:t>
            </a:r>
          </a:p>
        </p:txBody>
      </p:sp>
      <p:sp>
        <p:nvSpPr>
          <p:cNvPr id="75" name="ZoneTexte 74">
            <a:extLst>
              <a:ext uri="{FF2B5EF4-FFF2-40B4-BE49-F238E27FC236}">
                <a16:creationId xmlns:a16="http://schemas.microsoft.com/office/drawing/2014/main" id="{3D3E0526-F29E-258E-AEF5-5FD4CCDF20DA}"/>
              </a:ext>
            </a:extLst>
          </p:cNvPr>
          <p:cNvSpPr txBox="1"/>
          <p:nvPr/>
        </p:nvSpPr>
        <p:spPr>
          <a:xfrm>
            <a:off x="5806431" y="4480788"/>
            <a:ext cx="866333" cy="2308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Parking EVs</a:t>
            </a:r>
          </a:p>
        </p:txBody>
      </p:sp>
      <p:sp>
        <p:nvSpPr>
          <p:cNvPr id="76" name="ZoneTexte 75">
            <a:extLst>
              <a:ext uri="{FF2B5EF4-FFF2-40B4-BE49-F238E27FC236}">
                <a16:creationId xmlns:a16="http://schemas.microsoft.com/office/drawing/2014/main" id="{D1AFB852-E459-99D0-C14B-D6AD59BD5E25}"/>
              </a:ext>
            </a:extLst>
          </p:cNvPr>
          <p:cNvSpPr txBox="1"/>
          <p:nvPr/>
        </p:nvSpPr>
        <p:spPr>
          <a:xfrm>
            <a:off x="4755158" y="3623220"/>
            <a:ext cx="866333" cy="230832"/>
          </a:xfrm>
          <a:prstGeom prst="rect">
            <a:avLst/>
          </a:prstGeom>
          <a:noFill/>
        </p:spPr>
        <p:txBody>
          <a:bodyPr wrap="square" rtlCol="0">
            <a:spAutoFit/>
          </a:bodyPr>
          <a:lstStyle/>
          <a:p>
            <a:pPr algn="ctr"/>
            <a:r>
              <a:rPr lang="fr-BE" sz="900" dirty="0">
                <a:latin typeface="Arial" panose="020B0604020202020204" pitchFamily="34" charset="0"/>
                <a:cs typeface="Arial" panose="020B0604020202020204" pitchFamily="34" charset="0"/>
              </a:rPr>
              <a:t>Parc éolien</a:t>
            </a:r>
          </a:p>
        </p:txBody>
      </p:sp>
      <p:sp>
        <p:nvSpPr>
          <p:cNvPr id="78" name="ZoneTexte 77">
            <a:extLst>
              <a:ext uri="{FF2B5EF4-FFF2-40B4-BE49-F238E27FC236}">
                <a16:creationId xmlns:a16="http://schemas.microsoft.com/office/drawing/2014/main" id="{9B33B853-8552-8CBC-B2E8-32BF4394D13A}"/>
              </a:ext>
            </a:extLst>
          </p:cNvPr>
          <p:cNvSpPr txBox="1"/>
          <p:nvPr/>
        </p:nvSpPr>
        <p:spPr>
          <a:xfrm>
            <a:off x="5475391" y="3011516"/>
            <a:ext cx="774191" cy="253916"/>
          </a:xfrm>
          <a:prstGeom prst="rect">
            <a:avLst/>
          </a:prstGeom>
          <a:noFill/>
        </p:spPr>
        <p:txBody>
          <a:bodyPr wrap="square" rtlCol="0">
            <a:spAutoFit/>
          </a:bodyPr>
          <a:lstStyle/>
          <a:p>
            <a:pPr algn="ctr"/>
            <a:r>
              <a:rPr lang="fr-BE" sz="1050" b="1" dirty="0">
                <a:solidFill>
                  <a:srgbClr val="4472C4"/>
                </a:solidFill>
                <a:latin typeface="Arial" panose="020B0604020202020204" pitchFamily="34" charset="0"/>
                <a:cs typeface="Arial" panose="020B0604020202020204" pitchFamily="34" charset="0"/>
              </a:rPr>
              <a:t>6 MW</a:t>
            </a:r>
          </a:p>
        </p:txBody>
      </p:sp>
      <p:sp>
        <p:nvSpPr>
          <p:cNvPr id="84" name="ZoneTexte 83">
            <a:extLst>
              <a:ext uri="{FF2B5EF4-FFF2-40B4-BE49-F238E27FC236}">
                <a16:creationId xmlns:a16="http://schemas.microsoft.com/office/drawing/2014/main" id="{3B77A635-49E1-1D0E-B835-9092C4BE8211}"/>
              </a:ext>
            </a:extLst>
          </p:cNvPr>
          <p:cNvSpPr txBox="1"/>
          <p:nvPr/>
        </p:nvSpPr>
        <p:spPr>
          <a:xfrm>
            <a:off x="6119074" y="3685030"/>
            <a:ext cx="774191" cy="253916"/>
          </a:xfrm>
          <a:prstGeom prst="rect">
            <a:avLst/>
          </a:prstGeom>
          <a:noFill/>
        </p:spPr>
        <p:txBody>
          <a:bodyPr wrap="square" rtlCol="0">
            <a:spAutoFit/>
          </a:bodyPr>
          <a:lstStyle/>
          <a:p>
            <a:pPr algn="ctr"/>
            <a:r>
              <a:rPr lang="fr-BE" sz="1050" b="1" dirty="0">
                <a:solidFill>
                  <a:srgbClr val="4472C4"/>
                </a:solidFill>
                <a:latin typeface="Arial" panose="020B0604020202020204" pitchFamily="34" charset="0"/>
                <a:cs typeface="Arial" panose="020B0604020202020204" pitchFamily="34" charset="0"/>
              </a:rPr>
              <a:t>1,5 MW</a:t>
            </a:r>
          </a:p>
        </p:txBody>
      </p:sp>
      <p:sp>
        <p:nvSpPr>
          <p:cNvPr id="90" name="Rectangle : coins arrondis 89">
            <a:extLst>
              <a:ext uri="{FF2B5EF4-FFF2-40B4-BE49-F238E27FC236}">
                <a16:creationId xmlns:a16="http://schemas.microsoft.com/office/drawing/2014/main" id="{D8FBA402-1B5B-FE40-DD8B-8C401676381D}"/>
              </a:ext>
            </a:extLst>
          </p:cNvPr>
          <p:cNvSpPr/>
          <p:nvPr/>
        </p:nvSpPr>
        <p:spPr>
          <a:xfrm>
            <a:off x="360434" y="2387807"/>
            <a:ext cx="4070511" cy="2374775"/>
          </a:xfrm>
          <a:prstGeom prst="roundRect">
            <a:avLst>
              <a:gd name="adj" fmla="val 9741"/>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1" name="Rectangle : coins arrondis 90">
            <a:extLst>
              <a:ext uri="{FF2B5EF4-FFF2-40B4-BE49-F238E27FC236}">
                <a16:creationId xmlns:a16="http://schemas.microsoft.com/office/drawing/2014/main" id="{4E538A2B-41C0-6897-747B-DB4FFD05633C}"/>
              </a:ext>
            </a:extLst>
          </p:cNvPr>
          <p:cNvSpPr/>
          <p:nvPr/>
        </p:nvSpPr>
        <p:spPr>
          <a:xfrm>
            <a:off x="4698468" y="2403288"/>
            <a:ext cx="4070511" cy="2374775"/>
          </a:xfrm>
          <a:prstGeom prst="roundRect">
            <a:avLst>
              <a:gd name="adj" fmla="val 9741"/>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2" name="ZoneTexte 91">
            <a:extLst>
              <a:ext uri="{FF2B5EF4-FFF2-40B4-BE49-F238E27FC236}">
                <a16:creationId xmlns:a16="http://schemas.microsoft.com/office/drawing/2014/main" id="{E0F1FC31-5726-15E7-F5C9-09822BFECF3B}"/>
              </a:ext>
            </a:extLst>
          </p:cNvPr>
          <p:cNvSpPr txBox="1"/>
          <p:nvPr/>
        </p:nvSpPr>
        <p:spPr>
          <a:xfrm>
            <a:off x="360434" y="2031000"/>
            <a:ext cx="4070511" cy="323165"/>
          </a:xfrm>
          <a:prstGeom prst="rect">
            <a:avLst/>
          </a:prstGeom>
          <a:noFill/>
        </p:spPr>
        <p:txBody>
          <a:bodyPr wrap="square" rtlCol="0">
            <a:spAutoFit/>
          </a:bodyPr>
          <a:lstStyle/>
          <a:p>
            <a:pPr algn="ctr"/>
            <a:r>
              <a:rPr lang="fr-BE" sz="1500" b="1" dirty="0">
                <a:solidFill>
                  <a:srgbClr val="C00000"/>
                </a:solidFill>
                <a:latin typeface="Arial" panose="020B0604020202020204" pitchFamily="34" charset="0"/>
                <a:cs typeface="Arial" panose="020B0604020202020204" pitchFamily="34" charset="0"/>
              </a:rPr>
              <a:t>Problème de congestion</a:t>
            </a:r>
          </a:p>
        </p:txBody>
      </p:sp>
      <p:sp>
        <p:nvSpPr>
          <p:cNvPr id="93" name="ZoneTexte 92">
            <a:extLst>
              <a:ext uri="{FF2B5EF4-FFF2-40B4-BE49-F238E27FC236}">
                <a16:creationId xmlns:a16="http://schemas.microsoft.com/office/drawing/2014/main" id="{A8D15937-7AFD-B976-7C58-E67788012DD9}"/>
              </a:ext>
            </a:extLst>
          </p:cNvPr>
          <p:cNvSpPr txBox="1"/>
          <p:nvPr/>
        </p:nvSpPr>
        <p:spPr>
          <a:xfrm>
            <a:off x="4698468" y="2048356"/>
            <a:ext cx="4070511" cy="323165"/>
          </a:xfrm>
          <a:prstGeom prst="rect">
            <a:avLst/>
          </a:prstGeom>
          <a:noFill/>
        </p:spPr>
        <p:txBody>
          <a:bodyPr wrap="square" rtlCol="0">
            <a:spAutoFit/>
          </a:bodyPr>
          <a:lstStyle/>
          <a:p>
            <a:pPr algn="ctr"/>
            <a:r>
              <a:rPr lang="fr-BE" sz="1500" b="1" dirty="0">
                <a:solidFill>
                  <a:schemeClr val="accent6"/>
                </a:solidFill>
                <a:latin typeface="Arial" panose="020B0604020202020204" pitchFamily="34" charset="0"/>
                <a:cs typeface="Arial" panose="020B0604020202020204" pitchFamily="34" charset="0"/>
              </a:rPr>
              <a:t>Résolution du problème de congestion</a:t>
            </a:r>
          </a:p>
        </p:txBody>
      </p:sp>
      <p:sp>
        <p:nvSpPr>
          <p:cNvPr id="3" name="ZoneTexte 2">
            <a:extLst>
              <a:ext uri="{FF2B5EF4-FFF2-40B4-BE49-F238E27FC236}">
                <a16:creationId xmlns:a16="http://schemas.microsoft.com/office/drawing/2014/main" id="{56A4C7B9-43BA-6780-2196-E14F37D65C90}"/>
              </a:ext>
            </a:extLst>
          </p:cNvPr>
          <p:cNvSpPr txBox="1"/>
          <p:nvPr/>
        </p:nvSpPr>
        <p:spPr>
          <a:xfrm>
            <a:off x="1848046" y="3701331"/>
            <a:ext cx="774191" cy="253916"/>
          </a:xfrm>
          <a:prstGeom prst="rect">
            <a:avLst/>
          </a:prstGeom>
          <a:noFill/>
        </p:spPr>
        <p:txBody>
          <a:bodyPr wrap="square" rtlCol="0">
            <a:spAutoFit/>
          </a:bodyPr>
          <a:lstStyle/>
          <a:p>
            <a:pPr algn="ctr"/>
            <a:r>
              <a:rPr lang="fr-BE" sz="1050" b="1" dirty="0">
                <a:solidFill>
                  <a:srgbClr val="4472C4"/>
                </a:solidFill>
                <a:latin typeface="Arial" panose="020B0604020202020204" pitchFamily="34" charset="0"/>
                <a:cs typeface="Arial" panose="020B0604020202020204" pitchFamily="34" charset="0"/>
              </a:rPr>
              <a:t>0,5 MW</a:t>
            </a:r>
          </a:p>
        </p:txBody>
      </p:sp>
      <p:sp>
        <p:nvSpPr>
          <p:cNvPr id="4" name="Triangle isocèle 3">
            <a:extLst>
              <a:ext uri="{FF2B5EF4-FFF2-40B4-BE49-F238E27FC236}">
                <a16:creationId xmlns:a16="http://schemas.microsoft.com/office/drawing/2014/main" id="{3406CDE9-6ABA-E3A0-0884-58684C938562}"/>
              </a:ext>
            </a:extLst>
          </p:cNvPr>
          <p:cNvSpPr/>
          <p:nvPr/>
        </p:nvSpPr>
        <p:spPr>
          <a:xfrm rot="5400000">
            <a:off x="5842320" y="3233557"/>
            <a:ext cx="110452" cy="86509"/>
          </a:xfrm>
          <a:prstGeom prst="triangl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Triangle isocèle 4">
            <a:extLst>
              <a:ext uri="{FF2B5EF4-FFF2-40B4-BE49-F238E27FC236}">
                <a16:creationId xmlns:a16="http://schemas.microsoft.com/office/drawing/2014/main" id="{43A01A36-3A6E-3EEF-0693-287729C926D4}"/>
              </a:ext>
            </a:extLst>
          </p:cNvPr>
          <p:cNvSpPr/>
          <p:nvPr/>
        </p:nvSpPr>
        <p:spPr>
          <a:xfrm rot="5400000">
            <a:off x="6579787" y="3227000"/>
            <a:ext cx="110452" cy="86509"/>
          </a:xfrm>
          <a:prstGeom prst="triangl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Triangle isocèle 5">
            <a:extLst>
              <a:ext uri="{FF2B5EF4-FFF2-40B4-BE49-F238E27FC236}">
                <a16:creationId xmlns:a16="http://schemas.microsoft.com/office/drawing/2014/main" id="{77D7276F-EB7E-155A-BA14-9791432F11F3}"/>
              </a:ext>
            </a:extLst>
          </p:cNvPr>
          <p:cNvSpPr/>
          <p:nvPr/>
        </p:nvSpPr>
        <p:spPr>
          <a:xfrm rot="10800000">
            <a:off x="6188721" y="3586780"/>
            <a:ext cx="110452" cy="86509"/>
          </a:xfrm>
          <a:prstGeom prst="triangl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Triangle isocèle 11">
            <a:extLst>
              <a:ext uri="{FF2B5EF4-FFF2-40B4-BE49-F238E27FC236}">
                <a16:creationId xmlns:a16="http://schemas.microsoft.com/office/drawing/2014/main" id="{F45A2E02-046E-F229-FF60-1826CAA4AE5B}"/>
              </a:ext>
            </a:extLst>
          </p:cNvPr>
          <p:cNvSpPr/>
          <p:nvPr/>
        </p:nvSpPr>
        <p:spPr>
          <a:xfrm rot="5400000">
            <a:off x="1532355" y="3231220"/>
            <a:ext cx="110452" cy="86509"/>
          </a:xfrm>
          <a:prstGeom prst="triangl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Triangle isocèle 12">
            <a:extLst>
              <a:ext uri="{FF2B5EF4-FFF2-40B4-BE49-F238E27FC236}">
                <a16:creationId xmlns:a16="http://schemas.microsoft.com/office/drawing/2014/main" id="{0529238B-3AD3-4027-A0FD-6D634F2719F6}"/>
              </a:ext>
            </a:extLst>
          </p:cNvPr>
          <p:cNvSpPr/>
          <p:nvPr/>
        </p:nvSpPr>
        <p:spPr>
          <a:xfrm rot="5400000">
            <a:off x="2269822" y="3224663"/>
            <a:ext cx="110452" cy="86509"/>
          </a:xfrm>
          <a:prstGeom prst="triangl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Triangle isocèle 13">
            <a:extLst>
              <a:ext uri="{FF2B5EF4-FFF2-40B4-BE49-F238E27FC236}">
                <a16:creationId xmlns:a16="http://schemas.microsoft.com/office/drawing/2014/main" id="{FBAFEA77-EB07-1FF1-3C98-38FA419317C6}"/>
              </a:ext>
            </a:extLst>
          </p:cNvPr>
          <p:cNvSpPr/>
          <p:nvPr/>
        </p:nvSpPr>
        <p:spPr>
          <a:xfrm rot="10800000">
            <a:off x="1881296" y="3584443"/>
            <a:ext cx="110452" cy="86509"/>
          </a:xfrm>
          <a:prstGeom prst="triangl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401534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luvius orders 3.5m Landis+Gyr smart meters for Belgian counterparts">
            <a:extLst>
              <a:ext uri="{FF2B5EF4-FFF2-40B4-BE49-F238E27FC236}">
                <a16:creationId xmlns:a16="http://schemas.microsoft.com/office/drawing/2014/main" id="{24AC495F-D855-E894-6B49-6032E18E7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66" t="10872" r="28038" b="10287"/>
          <a:stretch/>
        </p:blipFill>
        <p:spPr bwMode="auto">
          <a:xfrm>
            <a:off x="7347018" y="1276235"/>
            <a:ext cx="1394674" cy="167203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918C6B5-3180-E6B0-0708-3E138586D71A}"/>
              </a:ext>
            </a:extLst>
          </p:cNvPr>
          <p:cNvSpPr txBox="1"/>
          <p:nvPr/>
        </p:nvSpPr>
        <p:spPr>
          <a:xfrm>
            <a:off x="961310" y="246213"/>
            <a:ext cx="7221377" cy="369332"/>
          </a:xfrm>
          <a:prstGeom prst="rect">
            <a:avLst/>
          </a:prstGeom>
          <a:noFill/>
        </p:spPr>
        <p:txBody>
          <a:bodyPr wrap="square">
            <a:spAutoFit/>
          </a:bodyPr>
          <a:lstStyle/>
          <a:p>
            <a:pPr algn="ctr"/>
            <a:r>
              <a:rPr lang="fr-FR" b="1" kern="150" dirty="0">
                <a:solidFill>
                  <a:srgbClr val="000000"/>
                </a:solidFill>
                <a:effectLst/>
                <a:latin typeface="Arial" panose="020B0604020202020204" pitchFamily="34" charset="0"/>
                <a:ea typeface="Aptos" panose="020B0004020202020204" pitchFamily="34" charset="0"/>
                <a:cs typeface="Arial" panose="020B0604020202020204" pitchFamily="34" charset="0"/>
              </a:rPr>
              <a:t>Accélération du déploiement des compteurs communicants</a:t>
            </a:r>
            <a:endParaRPr lang="fr-BE"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7BAE35BD-F58D-F6F7-A66F-E707563AC316}"/>
              </a:ext>
            </a:extLst>
          </p:cNvPr>
          <p:cNvSpPr txBox="1"/>
          <p:nvPr/>
        </p:nvSpPr>
        <p:spPr>
          <a:xfrm>
            <a:off x="256176" y="881882"/>
            <a:ext cx="7829490" cy="1923604"/>
          </a:xfrm>
          <a:prstGeom prst="rect">
            <a:avLst/>
          </a:prstGeom>
          <a:noFill/>
        </p:spPr>
        <p:txBody>
          <a:bodyPr wrap="square">
            <a:spAutoFit/>
          </a:bodyPr>
          <a:lstStyle/>
          <a:p>
            <a:r>
              <a:rPr lang="fr-BE" sz="1500" b="1" dirty="0">
                <a:latin typeface="Arial" panose="020B0604020202020204" pitchFamily="34" charset="0"/>
                <a:cs typeface="Arial" panose="020B0604020202020204" pitchFamily="34" charset="0"/>
              </a:rPr>
              <a:t>Le compteur communicant </a:t>
            </a:r>
            <a:r>
              <a:rPr lang="fr-BE" sz="1500" dirty="0">
                <a:latin typeface="Arial" panose="020B0604020202020204" pitchFamily="34" charset="0"/>
                <a:cs typeface="Arial" panose="020B0604020202020204" pitchFamily="34" charset="0"/>
              </a:rPr>
              <a:t>mesure et transmet la consommation d'électricité par période de marché. Il permet à son propriétaire de réduire sa facture, notamment grâce à :</a:t>
            </a:r>
          </a:p>
          <a:p>
            <a:endParaRPr lang="fr-BE"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500" dirty="0">
                <a:latin typeface="Arial" panose="020B0604020202020204" pitchFamily="34" charset="0"/>
                <a:cs typeface="Arial" panose="020B0604020202020204" pitchFamily="34" charset="0"/>
              </a:rPr>
              <a:t>un meilleur contrôle de la consommation ;</a:t>
            </a:r>
          </a:p>
          <a:p>
            <a:endParaRPr lang="fr-BE" sz="3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500" dirty="0">
                <a:latin typeface="Arial" panose="020B0604020202020204" pitchFamily="34" charset="0"/>
                <a:cs typeface="Arial" panose="020B0604020202020204" pitchFamily="34" charset="0"/>
              </a:rPr>
              <a:t>une optimisation de l’autoconsommation ;</a:t>
            </a:r>
          </a:p>
          <a:p>
            <a:pPr marL="285750" indent="-285750">
              <a:buFont typeface="Arial" panose="020B0604020202020204" pitchFamily="34" charset="0"/>
              <a:buChar char="•"/>
            </a:pPr>
            <a:endParaRPr lang="fr-BE" sz="3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500" dirty="0">
                <a:solidFill>
                  <a:srgbClr val="111111"/>
                </a:solidFill>
                <a:highlight>
                  <a:srgbClr val="FFFFFF"/>
                </a:highlight>
                <a:latin typeface="Arial" panose="020B0604020202020204" pitchFamily="34" charset="0"/>
                <a:cs typeface="Arial" panose="020B0604020202020204" pitchFamily="34" charset="0"/>
              </a:rPr>
              <a:t>une </a:t>
            </a:r>
            <a:r>
              <a:rPr lang="fr-FR" sz="1500" b="0" i="0" dirty="0">
                <a:solidFill>
                  <a:srgbClr val="111111"/>
                </a:solidFill>
                <a:effectLst/>
                <a:highlight>
                  <a:srgbClr val="FFFFFF"/>
                </a:highlight>
                <a:latin typeface="Arial" panose="020B0604020202020204" pitchFamily="34" charset="0"/>
                <a:cs typeface="Arial" panose="020B0604020202020204" pitchFamily="34" charset="0"/>
              </a:rPr>
              <a:t>consommation de l’énergie lorsque les tarifs sur le marché sont les plus avantageux</a:t>
            </a:r>
            <a:r>
              <a:rPr lang="fr-FR" sz="1500" dirty="0">
                <a:solidFill>
                  <a:srgbClr val="111111"/>
                </a:solidFill>
                <a:highlight>
                  <a:srgbClr val="FFFFFF"/>
                </a:highlight>
                <a:latin typeface="Arial" panose="020B0604020202020204" pitchFamily="34" charset="0"/>
                <a:cs typeface="Arial" panose="020B0604020202020204" pitchFamily="34" charset="0"/>
              </a:rPr>
              <a:t> ;</a:t>
            </a:r>
            <a:endParaRPr lang="fr-FR" sz="1500" b="0" i="0" dirty="0">
              <a:solidFill>
                <a:srgbClr val="111111"/>
              </a:solidFill>
              <a:effectLst/>
              <a:highlight>
                <a:srgbClr val="FFFFFF"/>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300" b="0" i="0" dirty="0">
              <a:solidFill>
                <a:srgbClr val="111111"/>
              </a:solidFill>
              <a:effectLst/>
              <a:highlight>
                <a:srgbClr val="FFFFFF"/>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500" dirty="0">
                <a:solidFill>
                  <a:srgbClr val="111111"/>
                </a:solidFill>
                <a:highlight>
                  <a:srgbClr val="FFFFFF"/>
                </a:highlight>
                <a:latin typeface="Arial" panose="020B0604020202020204" pitchFamily="34" charset="0"/>
                <a:cs typeface="Arial" panose="020B0604020202020204" pitchFamily="34" charset="0"/>
              </a:rPr>
              <a:t>et éventuellement une </a:t>
            </a:r>
            <a:r>
              <a:rPr lang="fr-BE" sz="1500" dirty="0">
                <a:solidFill>
                  <a:srgbClr val="111111"/>
                </a:solidFill>
                <a:highlight>
                  <a:srgbClr val="FFFFFF"/>
                </a:highlight>
                <a:latin typeface="Arial" panose="020B0604020202020204" pitchFamily="34" charset="0"/>
                <a:cs typeface="Arial" panose="020B0604020202020204" pitchFamily="34" charset="0"/>
              </a:rPr>
              <a:t>future </a:t>
            </a:r>
            <a:r>
              <a:rPr lang="fr-BE" sz="1500" dirty="0">
                <a:latin typeface="Arial" panose="020B0604020202020204" pitchFamily="34" charset="0"/>
                <a:cs typeface="Arial" panose="020B0604020202020204" pitchFamily="34" charset="0"/>
              </a:rPr>
              <a:t>participation aux plateformes de flexibilité locale.</a:t>
            </a:r>
          </a:p>
        </p:txBody>
      </p:sp>
      <p:sp>
        <p:nvSpPr>
          <p:cNvPr id="2" name="ZoneTexte 1">
            <a:extLst>
              <a:ext uri="{FF2B5EF4-FFF2-40B4-BE49-F238E27FC236}">
                <a16:creationId xmlns:a16="http://schemas.microsoft.com/office/drawing/2014/main" id="{783BA2E2-69E5-00E8-A55F-D34599C7534F}"/>
              </a:ext>
            </a:extLst>
          </p:cNvPr>
          <p:cNvSpPr txBox="1"/>
          <p:nvPr/>
        </p:nvSpPr>
        <p:spPr>
          <a:xfrm>
            <a:off x="256176" y="156849"/>
            <a:ext cx="484761" cy="646331"/>
          </a:xfrm>
          <a:prstGeom prst="rect">
            <a:avLst/>
          </a:prstGeom>
          <a:noFill/>
        </p:spPr>
        <p:txBody>
          <a:bodyPr wrap="square" rtlCol="0">
            <a:spAutoFit/>
          </a:bodyPr>
          <a:lstStyle/>
          <a:p>
            <a:r>
              <a:rPr lang="fr-BE" sz="3600" dirty="0">
                <a:cs typeface="Arial" panose="020B0604020202020204" pitchFamily="34" charset="0"/>
              </a:rPr>
              <a:t>6</a:t>
            </a:r>
          </a:p>
        </p:txBody>
      </p:sp>
      <p:sp>
        <p:nvSpPr>
          <p:cNvPr id="3" name="Ellipse 2">
            <a:extLst>
              <a:ext uri="{FF2B5EF4-FFF2-40B4-BE49-F238E27FC236}">
                <a16:creationId xmlns:a16="http://schemas.microsoft.com/office/drawing/2014/main" id="{2AEB252A-9B95-7EE6-A16E-ED74C6C6D9D6}"/>
              </a:ext>
            </a:extLst>
          </p:cNvPr>
          <p:cNvSpPr/>
          <p:nvPr/>
        </p:nvSpPr>
        <p:spPr>
          <a:xfrm>
            <a:off x="184046" y="193952"/>
            <a:ext cx="567754" cy="581076"/>
          </a:xfrm>
          <a:prstGeom prst="ellipse">
            <a:avLst/>
          </a:prstGeom>
          <a:noFill/>
          <a:ln w="762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Rectangle 3">
            <a:extLst>
              <a:ext uri="{FF2B5EF4-FFF2-40B4-BE49-F238E27FC236}">
                <a16:creationId xmlns:a16="http://schemas.microsoft.com/office/drawing/2014/main" id="{B6CDA8B9-EF59-8F5F-D97C-B6DBA59F3709}"/>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Espace réservé du numéro de diapositive 3">
            <a:extLst>
              <a:ext uri="{FF2B5EF4-FFF2-40B4-BE49-F238E27FC236}">
                <a16:creationId xmlns:a16="http://schemas.microsoft.com/office/drawing/2014/main" id="{805D6217-C2DA-30FC-C02D-7FA3B1D2A7C5}"/>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26</a:t>
            </a:fld>
            <a:endParaRPr lang="fr-FR" sz="1000" dirty="0">
              <a:solidFill>
                <a:schemeClr val="tx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2F0CA549-98B1-5A82-929F-46E9A2223489}"/>
              </a:ext>
            </a:extLst>
          </p:cNvPr>
          <p:cNvSpPr txBox="1"/>
          <p:nvPr/>
        </p:nvSpPr>
        <p:spPr>
          <a:xfrm>
            <a:off x="256176" y="2950782"/>
            <a:ext cx="8323976" cy="553998"/>
          </a:xfrm>
          <a:prstGeom prst="rect">
            <a:avLst/>
          </a:prstGeom>
          <a:noFill/>
        </p:spPr>
        <p:txBody>
          <a:bodyPr wrap="square" rtlCol="0">
            <a:spAutoFit/>
          </a:bodyPr>
          <a:lstStyle/>
          <a:p>
            <a:r>
              <a:rPr lang="fr-FR" sz="1500" dirty="0">
                <a:latin typeface="Arial" panose="020B0604020202020204" pitchFamily="34" charset="0"/>
                <a:cs typeface="Arial" panose="020B0604020202020204" pitchFamily="34" charset="0"/>
              </a:rPr>
              <a:t>En février 2023, la Flandre comptait 2 millions de compteurs communicants connectés au réseau, tandis que la Wallonie n'en avait que 155.000.</a:t>
            </a:r>
            <a:endParaRPr lang="fr-BE" sz="15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D80D9AC-48A2-E0DF-71F6-84D260C38A72}"/>
              </a:ext>
            </a:extLst>
          </p:cNvPr>
          <p:cNvSpPr txBox="1"/>
          <p:nvPr/>
        </p:nvSpPr>
        <p:spPr>
          <a:xfrm>
            <a:off x="1502068" y="3789669"/>
            <a:ext cx="6395729" cy="892552"/>
          </a:xfrm>
          <a:prstGeom prst="rect">
            <a:avLst/>
          </a:prstGeom>
          <a:noFill/>
        </p:spPr>
        <p:txBody>
          <a:bodyPr wrap="square" rtlCol="0">
            <a:spAutoFit/>
          </a:bodyPr>
          <a:lstStyle/>
          <a:p>
            <a:pPr algn="ctr"/>
            <a:r>
              <a:rPr lang="fr-BE" sz="1500" b="1" dirty="0">
                <a:latin typeface="Arial" panose="020B0604020202020204" pitchFamily="34" charset="0"/>
                <a:cs typeface="Arial" panose="020B0604020202020204" pitchFamily="34" charset="0"/>
              </a:rPr>
              <a:t>Une Wallonie trop lente !</a:t>
            </a:r>
          </a:p>
          <a:p>
            <a:pPr algn="ctr"/>
            <a:endParaRPr lang="fr-BE" sz="500" b="1" dirty="0">
              <a:latin typeface="Arial" panose="020B0604020202020204" pitchFamily="34" charset="0"/>
              <a:cs typeface="Arial" panose="020B0604020202020204" pitchFamily="34" charset="0"/>
            </a:endParaRPr>
          </a:p>
          <a:p>
            <a:pPr algn="ctr"/>
            <a:r>
              <a:rPr lang="fr-FR" sz="1500" b="0" i="0" dirty="0">
                <a:solidFill>
                  <a:srgbClr val="0D0D0D"/>
                </a:solidFill>
                <a:effectLst/>
                <a:highlight>
                  <a:srgbClr val="FFFFFF"/>
                </a:highlight>
                <a:latin typeface="Arial" panose="020B0604020202020204" pitchFamily="34" charset="0"/>
                <a:cs typeface="Arial" panose="020B0604020202020204" pitchFamily="34" charset="0"/>
              </a:rPr>
              <a:t>Il faut rattraper le retard par rapport à la Flandre et équiper 100%                des clients </a:t>
            </a:r>
            <a:r>
              <a:rPr lang="fr-FR" sz="1500" dirty="0">
                <a:solidFill>
                  <a:srgbClr val="0D0D0D"/>
                </a:solidFill>
                <a:highlight>
                  <a:srgbClr val="FFFFFF"/>
                </a:highlight>
                <a:latin typeface="Arial" panose="020B0604020202020204" pitchFamily="34" charset="0"/>
                <a:cs typeface="Arial" panose="020B0604020202020204" pitchFamily="34" charset="0"/>
              </a:rPr>
              <a:t>belges de compteurs </a:t>
            </a:r>
            <a:r>
              <a:rPr lang="fr-FR" sz="1500" b="0" i="0" dirty="0">
                <a:effectLst/>
                <a:latin typeface="Arial" panose="020B0604020202020204" pitchFamily="34" charset="0"/>
                <a:cs typeface="Arial" panose="020B0604020202020204" pitchFamily="34" charset="0"/>
              </a:rPr>
              <a:t>communicants</a:t>
            </a:r>
            <a:r>
              <a:rPr lang="fr-FR" sz="1500" dirty="0">
                <a:solidFill>
                  <a:srgbClr val="0D0D0D"/>
                </a:solidFill>
                <a:highlight>
                  <a:srgbClr val="FFFFFF"/>
                </a:highlight>
                <a:latin typeface="Arial" panose="020B0604020202020204" pitchFamily="34" charset="0"/>
                <a:cs typeface="Arial" panose="020B0604020202020204" pitchFamily="34" charset="0"/>
              </a:rPr>
              <a:t> le plus tôt possible.</a:t>
            </a:r>
            <a:endParaRPr lang="fr-BE" sz="1500" dirty="0">
              <a:latin typeface="Arial" panose="020B060402020202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9FC20CB5-A12A-06EE-2CCC-635E1D6D8A44}"/>
              </a:ext>
            </a:extLst>
          </p:cNvPr>
          <p:cNvSpPr/>
          <p:nvPr/>
        </p:nvSpPr>
        <p:spPr>
          <a:xfrm>
            <a:off x="1152268" y="3660140"/>
            <a:ext cx="7095328" cy="1158624"/>
          </a:xfrm>
          <a:prstGeom prst="roundRect">
            <a:avLst>
              <a:gd name="adj" fmla="val 29831"/>
            </a:avLst>
          </a:prstGeom>
          <a:no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Tree>
    <p:extLst>
      <p:ext uri="{BB962C8B-B14F-4D97-AF65-F5344CB8AC3E}">
        <p14:creationId xmlns:p14="http://schemas.microsoft.com/office/powerpoint/2010/main" val="1985168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497362D-1A05-CEF9-DBCD-89F1D17644CB}"/>
              </a:ext>
            </a:extLst>
          </p:cNvPr>
          <p:cNvSpPr txBox="1"/>
          <p:nvPr/>
        </p:nvSpPr>
        <p:spPr>
          <a:xfrm>
            <a:off x="1657440" y="215170"/>
            <a:ext cx="5829119" cy="646331"/>
          </a:xfrm>
          <a:prstGeom prst="rect">
            <a:avLst/>
          </a:prstGeom>
          <a:noFill/>
        </p:spPr>
        <p:txBody>
          <a:bodyPr wrap="square">
            <a:spAutoFit/>
          </a:bodyPr>
          <a:lstStyle/>
          <a:p>
            <a:pPr algn="ctr"/>
            <a:r>
              <a:rPr lang="fr-BE" b="1" kern="150" dirty="0">
                <a:effectLst/>
                <a:latin typeface="Arial" panose="020B0604020202020204" pitchFamily="34" charset="0"/>
                <a:ea typeface="Aptos" panose="020B0004020202020204" pitchFamily="34" charset="0"/>
                <a:cs typeface="Arial" panose="020B0604020202020204" pitchFamily="34" charset="0"/>
              </a:rPr>
              <a:t>Exploitatio</a:t>
            </a:r>
            <a:r>
              <a:rPr lang="fr-BE" b="1" kern="150" dirty="0">
                <a:latin typeface="Arial" panose="020B0604020202020204" pitchFamily="34" charset="0"/>
                <a:ea typeface="Aptos" panose="020B0004020202020204" pitchFamily="34" charset="0"/>
                <a:cs typeface="Arial" panose="020B0604020202020204" pitchFamily="34" charset="0"/>
              </a:rPr>
              <a:t>n de la flexibilité domestique au moyen de contrats d’électricité innovants</a:t>
            </a:r>
            <a:endParaRPr lang="fr-BE"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CD5C43C-5ADC-C29E-FE42-0A74879500A1}"/>
              </a:ext>
            </a:extLst>
          </p:cNvPr>
          <p:cNvSpPr txBox="1"/>
          <p:nvPr/>
        </p:nvSpPr>
        <p:spPr>
          <a:xfrm>
            <a:off x="256176" y="1308552"/>
            <a:ext cx="8163795" cy="3447098"/>
          </a:xfrm>
          <a:prstGeom prst="rect">
            <a:avLst/>
          </a:prstGeom>
          <a:noFill/>
        </p:spPr>
        <p:txBody>
          <a:bodyPr wrap="square">
            <a:spAutoFit/>
          </a:bodyPr>
          <a:lstStyle/>
          <a:p>
            <a:pPr algn="l"/>
            <a:r>
              <a:rPr lang="fr-FR" sz="1500" b="1" dirty="0">
                <a:solidFill>
                  <a:srgbClr val="0D0D0D"/>
                </a:solidFill>
                <a:highlight>
                  <a:srgbClr val="FFFFFF"/>
                </a:highlight>
                <a:latin typeface="Arial" panose="020B0604020202020204" pitchFamily="34" charset="0"/>
                <a:cs typeface="Arial" panose="020B0604020202020204" pitchFamily="34" charset="0"/>
              </a:rPr>
              <a:t>C</a:t>
            </a:r>
            <a:r>
              <a:rPr lang="fr-FR" sz="1500" b="1" i="0" dirty="0">
                <a:solidFill>
                  <a:srgbClr val="0D0D0D"/>
                </a:solidFill>
                <a:effectLst/>
                <a:highlight>
                  <a:srgbClr val="FFFFFF"/>
                </a:highlight>
                <a:latin typeface="Arial" panose="020B0604020202020204" pitchFamily="34" charset="0"/>
                <a:cs typeface="Arial" panose="020B0604020202020204" pitchFamily="34" charset="0"/>
              </a:rPr>
              <a:t>ontrats d'électricité actuels : soit à prix fixe, soit à prix variable</a:t>
            </a:r>
            <a:r>
              <a:rPr lang="fr-FR" sz="1500" b="0" i="0" dirty="0">
                <a:solidFill>
                  <a:srgbClr val="0D0D0D"/>
                </a:solidFill>
                <a:effectLst/>
                <a:highlight>
                  <a:srgbClr val="FFFFFF"/>
                </a:highlight>
                <a:latin typeface="Arial" panose="020B0604020202020204" pitchFamily="34" charset="0"/>
                <a:cs typeface="Arial" panose="020B0604020202020204" pitchFamily="34" charset="0"/>
              </a:rPr>
              <a:t>.</a:t>
            </a:r>
          </a:p>
          <a:p>
            <a:pPr algn="l"/>
            <a:endParaRPr lang="fr-FR" sz="700" dirty="0">
              <a:solidFill>
                <a:srgbClr val="0D0D0D"/>
              </a:solidFill>
              <a:highlight>
                <a:srgbClr val="FFFFFF"/>
              </a:highlight>
              <a:latin typeface="Arial" panose="020B0604020202020204" pitchFamily="34" charset="0"/>
              <a:cs typeface="Arial" panose="020B0604020202020204" pitchFamily="34" charset="0"/>
            </a:endParaRPr>
          </a:p>
          <a:p>
            <a:r>
              <a:rPr lang="fr-FR" sz="1500" b="0" i="0" dirty="0">
                <a:solidFill>
                  <a:srgbClr val="0D0D0D"/>
                </a:solidFill>
                <a:effectLst/>
                <a:highlight>
                  <a:srgbClr val="FFFFFF"/>
                </a:highlight>
                <a:latin typeface="Arial" panose="020B0604020202020204" pitchFamily="34" charset="0"/>
                <a:cs typeface="Arial" panose="020B0604020202020204" pitchFamily="34" charset="0"/>
              </a:rPr>
              <a:t>Les prix variables sont mis à jour mensuellement en fonction de la moyenne pondérée                      des prix </a:t>
            </a:r>
            <a:r>
              <a:rPr lang="fr-FR" sz="1500" dirty="0">
                <a:solidFill>
                  <a:srgbClr val="0D0D0D"/>
                </a:solidFill>
                <a:highlight>
                  <a:srgbClr val="FFFFFF"/>
                </a:highlight>
                <a:latin typeface="Arial" panose="020B0604020202020204" pitchFamily="34" charset="0"/>
                <a:cs typeface="Arial" panose="020B0604020202020204" pitchFamily="34" charset="0"/>
              </a:rPr>
              <a:t>horaires</a:t>
            </a:r>
            <a:r>
              <a:rPr lang="fr-FR" sz="1500" b="0" i="0" dirty="0">
                <a:solidFill>
                  <a:srgbClr val="0D0D0D"/>
                </a:solidFill>
                <a:effectLst/>
                <a:highlight>
                  <a:srgbClr val="FFFFFF"/>
                </a:highlight>
                <a:latin typeface="Arial" panose="020B0604020202020204" pitchFamily="34" charset="0"/>
                <a:cs typeface="Arial" panose="020B0604020202020204" pitchFamily="34" charset="0"/>
              </a:rPr>
              <a:t> de référence du marché de l’électricité.</a:t>
            </a:r>
            <a:endParaRPr lang="fr-FR" sz="1500" dirty="0">
              <a:solidFill>
                <a:srgbClr val="0D0D0D"/>
              </a:solidFill>
              <a:highlight>
                <a:srgbClr val="FFFFFF"/>
              </a:highlight>
              <a:latin typeface="Arial" panose="020B0604020202020204" pitchFamily="34" charset="0"/>
              <a:cs typeface="Arial" panose="020B0604020202020204" pitchFamily="34" charset="0"/>
            </a:endParaRPr>
          </a:p>
          <a:p>
            <a:endParaRPr lang="fr-FR" sz="500" b="0" i="0" dirty="0">
              <a:solidFill>
                <a:srgbClr val="0D0D0D"/>
              </a:solidFill>
              <a:effectLst/>
              <a:highlight>
                <a:srgbClr val="FFFFFF"/>
              </a:highlight>
              <a:latin typeface="Arial" panose="020B0604020202020204" pitchFamily="34" charset="0"/>
              <a:cs typeface="Arial" panose="020B0604020202020204" pitchFamily="34" charset="0"/>
            </a:endParaRPr>
          </a:p>
          <a:p>
            <a:r>
              <a:rPr lang="fr-FR" sz="1500" b="0" i="0" dirty="0">
                <a:solidFill>
                  <a:srgbClr val="0D0D0D"/>
                </a:solidFill>
                <a:effectLst/>
                <a:highlight>
                  <a:srgbClr val="FFFFFF"/>
                </a:highlight>
                <a:latin typeface="Arial" panose="020B0604020202020204" pitchFamily="34" charset="0"/>
                <a:cs typeface="Arial" panose="020B0604020202020204" pitchFamily="34" charset="0"/>
              </a:rPr>
              <a:t>Aucun incitant pour consommer au bon moment !</a:t>
            </a:r>
          </a:p>
          <a:p>
            <a:endParaRPr lang="fr-FR" sz="2000" b="0" i="0" dirty="0">
              <a:solidFill>
                <a:srgbClr val="0D0D0D"/>
              </a:solidFill>
              <a:effectLst/>
              <a:highlight>
                <a:srgbClr val="FFFFFF"/>
              </a:highlight>
              <a:latin typeface="Arial" panose="020B0604020202020204" pitchFamily="34" charset="0"/>
              <a:cs typeface="Arial" panose="020B0604020202020204" pitchFamily="34" charset="0"/>
            </a:endParaRPr>
          </a:p>
          <a:p>
            <a:endParaRPr lang="fr-FR" sz="500" b="0" i="0" dirty="0">
              <a:solidFill>
                <a:srgbClr val="0D0D0D"/>
              </a:solidFill>
              <a:effectLst/>
              <a:highlight>
                <a:srgbClr val="FFFFFF"/>
              </a:highlight>
              <a:latin typeface="Arial" panose="020B0604020202020204" pitchFamily="34" charset="0"/>
              <a:cs typeface="Arial" panose="020B0604020202020204" pitchFamily="34" charset="0"/>
            </a:endParaRPr>
          </a:p>
          <a:p>
            <a:pPr algn="l"/>
            <a:r>
              <a:rPr lang="fr-FR" sz="1500" b="1" i="0" dirty="0">
                <a:solidFill>
                  <a:srgbClr val="0D0D0D"/>
                </a:solidFill>
                <a:effectLst/>
                <a:highlight>
                  <a:srgbClr val="FFFFFF"/>
                </a:highlight>
                <a:latin typeface="Arial" panose="020B0604020202020204" pitchFamily="34" charset="0"/>
                <a:cs typeface="Arial" panose="020B0604020202020204" pitchFamily="34" charset="0"/>
              </a:rPr>
              <a:t>Encore trop peu de tarifs dynamiques</a:t>
            </a:r>
            <a:r>
              <a:rPr lang="fr-FR" sz="1500" dirty="0">
                <a:solidFill>
                  <a:srgbClr val="0D0D0D"/>
                </a:solidFill>
                <a:highlight>
                  <a:srgbClr val="FFFFFF"/>
                </a:highlight>
                <a:latin typeface="Arial" panose="020B0604020202020204" pitchFamily="34" charset="0"/>
                <a:cs typeface="Arial" panose="020B0604020202020204" pitchFamily="34" charset="0"/>
              </a:rPr>
              <a:t>.</a:t>
            </a:r>
            <a:endParaRPr lang="fr-FR" sz="1500" b="0" i="0" dirty="0">
              <a:solidFill>
                <a:srgbClr val="0D0D0D"/>
              </a:solidFill>
              <a:effectLst/>
              <a:highlight>
                <a:srgbClr val="FFFFFF"/>
              </a:highlight>
              <a:latin typeface="Arial" panose="020B0604020202020204" pitchFamily="34" charset="0"/>
              <a:cs typeface="Arial" panose="020B0604020202020204" pitchFamily="34" charset="0"/>
            </a:endParaRPr>
          </a:p>
          <a:p>
            <a:pPr algn="l"/>
            <a:endParaRPr lang="fr-FR" sz="700" dirty="0">
              <a:solidFill>
                <a:srgbClr val="0D0D0D"/>
              </a:solidFill>
              <a:highlight>
                <a:srgbClr val="FFFFFF"/>
              </a:highlight>
              <a:latin typeface="Arial" panose="020B0604020202020204" pitchFamily="34" charset="0"/>
              <a:cs typeface="Arial" panose="020B0604020202020204" pitchFamily="34" charset="0"/>
            </a:endParaRPr>
          </a:p>
          <a:p>
            <a:pPr algn="l"/>
            <a:r>
              <a:rPr lang="fr-FR" sz="1500" dirty="0">
                <a:solidFill>
                  <a:srgbClr val="0D0D0D"/>
                </a:solidFill>
                <a:highlight>
                  <a:srgbClr val="FFFFFF"/>
                </a:highlight>
                <a:latin typeface="Arial" panose="020B0604020202020204" pitchFamily="34" charset="0"/>
                <a:cs typeface="Arial" panose="020B0604020202020204" pitchFamily="34" charset="0"/>
              </a:rPr>
              <a:t>Pour les tarifs dynamiques, la facturation de l’électricité consommée se fait en m</a:t>
            </a:r>
            <a:r>
              <a:rPr lang="fr-FR" sz="1500" b="0" i="0" dirty="0">
                <a:solidFill>
                  <a:srgbClr val="0D0D0D"/>
                </a:solidFill>
                <a:effectLst/>
                <a:highlight>
                  <a:srgbClr val="FFFFFF"/>
                </a:highlight>
                <a:latin typeface="Arial" panose="020B0604020202020204" pitchFamily="34" charset="0"/>
                <a:cs typeface="Arial" panose="020B0604020202020204" pitchFamily="34" charset="0"/>
              </a:rPr>
              <a:t>ultipliant la quantité horaire par le prix </a:t>
            </a:r>
            <a:r>
              <a:rPr lang="fr-FR" sz="1500" dirty="0">
                <a:solidFill>
                  <a:srgbClr val="0D0D0D"/>
                </a:solidFill>
                <a:highlight>
                  <a:srgbClr val="FFFFFF"/>
                </a:highlight>
                <a:latin typeface="Arial" panose="020B0604020202020204" pitchFamily="34" charset="0"/>
                <a:cs typeface="Arial" panose="020B0604020202020204" pitchFamily="34" charset="0"/>
              </a:rPr>
              <a:t>horaire correspondant. Des contrats dynamiques inciteraient donc les gens à consommer au bon moment. En effet, le prix horaire de l’électricité est élevé quand le renouvelable est peu disponible.</a:t>
            </a:r>
          </a:p>
          <a:p>
            <a:pPr algn="l"/>
            <a:endParaRPr lang="fr-FR" sz="500" dirty="0">
              <a:solidFill>
                <a:srgbClr val="0D0D0D"/>
              </a:solidFill>
              <a:highlight>
                <a:srgbClr val="FFFFFF"/>
              </a:highlight>
              <a:latin typeface="Arial" panose="020B0604020202020204" pitchFamily="34" charset="0"/>
              <a:cs typeface="Arial" panose="020B0604020202020204" pitchFamily="34" charset="0"/>
            </a:endParaRPr>
          </a:p>
          <a:p>
            <a:pPr algn="l"/>
            <a:r>
              <a:rPr lang="fr-FR" sz="1500" dirty="0">
                <a:solidFill>
                  <a:srgbClr val="0D0D0D"/>
                </a:solidFill>
                <a:highlight>
                  <a:srgbClr val="FFFFFF"/>
                </a:highlight>
                <a:latin typeface="Arial" panose="020B0604020202020204" pitchFamily="34" charset="0"/>
                <a:cs typeface="Arial" panose="020B0604020202020204" pitchFamily="34" charset="0"/>
              </a:rPr>
              <a:t>Mais ces contrats sont bien trop peu répandus, notamment à cause d’un manque de compteurs communicants, qui sont nécessaires dans ce contexte. </a:t>
            </a:r>
            <a:endParaRPr lang="fr-FR" sz="1500" b="0" i="0" dirty="0">
              <a:solidFill>
                <a:srgbClr val="0D0D0D"/>
              </a:solidFill>
              <a:effectLst/>
              <a:highlight>
                <a:srgbClr val="FFFFFF"/>
              </a:highlight>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0AF0757-C29F-060C-0555-A67CB1E53337}"/>
              </a:ext>
            </a:extLst>
          </p:cNvPr>
          <p:cNvSpPr txBox="1"/>
          <p:nvPr/>
        </p:nvSpPr>
        <p:spPr>
          <a:xfrm>
            <a:off x="256176" y="156849"/>
            <a:ext cx="484761" cy="646331"/>
          </a:xfrm>
          <a:prstGeom prst="rect">
            <a:avLst/>
          </a:prstGeom>
          <a:noFill/>
        </p:spPr>
        <p:txBody>
          <a:bodyPr wrap="square" rtlCol="0">
            <a:spAutoFit/>
          </a:bodyPr>
          <a:lstStyle/>
          <a:p>
            <a:r>
              <a:rPr lang="fr-BE" sz="3600" dirty="0">
                <a:cs typeface="Arial" panose="020B0604020202020204" pitchFamily="34" charset="0"/>
              </a:rPr>
              <a:t>7</a:t>
            </a:r>
          </a:p>
        </p:txBody>
      </p:sp>
      <p:sp>
        <p:nvSpPr>
          <p:cNvPr id="3" name="Ellipse 2">
            <a:extLst>
              <a:ext uri="{FF2B5EF4-FFF2-40B4-BE49-F238E27FC236}">
                <a16:creationId xmlns:a16="http://schemas.microsoft.com/office/drawing/2014/main" id="{3BF2791F-F5CF-6C27-2BC5-6DCA90551CB7}"/>
              </a:ext>
            </a:extLst>
          </p:cNvPr>
          <p:cNvSpPr/>
          <p:nvPr/>
        </p:nvSpPr>
        <p:spPr>
          <a:xfrm>
            <a:off x="184046" y="193952"/>
            <a:ext cx="567754" cy="581076"/>
          </a:xfrm>
          <a:prstGeom prst="ellipse">
            <a:avLst/>
          </a:prstGeom>
          <a:noFill/>
          <a:ln w="762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Rectangle 7">
            <a:extLst>
              <a:ext uri="{FF2B5EF4-FFF2-40B4-BE49-F238E27FC236}">
                <a16:creationId xmlns:a16="http://schemas.microsoft.com/office/drawing/2014/main" id="{D15918D3-9122-4A88-0139-8DE94DAEB097}"/>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Espace réservé du numéro de diapositive 3">
            <a:extLst>
              <a:ext uri="{FF2B5EF4-FFF2-40B4-BE49-F238E27FC236}">
                <a16:creationId xmlns:a16="http://schemas.microsoft.com/office/drawing/2014/main" id="{28BCAD64-E251-E3DF-6A6F-0C7C479350A2}"/>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27</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474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92A2ED2-D953-813D-AEB1-C2275CE5F93E}"/>
              </a:ext>
            </a:extLst>
          </p:cNvPr>
          <p:cNvSpPr txBox="1"/>
          <p:nvPr/>
        </p:nvSpPr>
        <p:spPr>
          <a:xfrm>
            <a:off x="241218" y="3378887"/>
            <a:ext cx="8661559" cy="1400383"/>
          </a:xfrm>
          <a:prstGeom prst="rect">
            <a:avLst/>
          </a:prstGeom>
          <a:noFill/>
        </p:spPr>
        <p:txBody>
          <a:bodyPr wrap="square">
            <a:spAutoFit/>
          </a:bodyPr>
          <a:lstStyle/>
          <a:p>
            <a:pPr algn="l"/>
            <a:r>
              <a:rPr lang="fr-FR" sz="1500" dirty="0">
                <a:solidFill>
                  <a:srgbClr val="111111"/>
                </a:solidFill>
                <a:highlight>
                  <a:srgbClr val="FFFFFF"/>
                </a:highlight>
                <a:latin typeface="Arial" panose="020B0604020202020204" pitchFamily="34" charset="0"/>
                <a:cs typeface="Arial" panose="020B0604020202020204" pitchFamily="34" charset="0"/>
              </a:rPr>
              <a:t>Ce genre de contrat permettrait d’e</a:t>
            </a:r>
            <a:r>
              <a:rPr lang="fr-FR" sz="1500" i="0" dirty="0">
                <a:solidFill>
                  <a:srgbClr val="111111"/>
                </a:solidFill>
                <a:effectLst/>
                <a:highlight>
                  <a:srgbClr val="FFFFFF"/>
                </a:highlight>
                <a:latin typeface="Arial" panose="020B0604020202020204" pitchFamily="34" charset="0"/>
                <a:cs typeface="Arial" panose="020B0604020202020204" pitchFamily="34" charset="0"/>
              </a:rPr>
              <a:t>ncourager la consommation d’électricité verte produite localement et de promouvoir l’acceptation des éoliennes locales en établissant des circuits courts entre la production d’éolienne et sa consommation.</a:t>
            </a:r>
          </a:p>
          <a:p>
            <a:pPr algn="l"/>
            <a:endParaRPr lang="fr-FR" sz="1000" i="0" dirty="0">
              <a:solidFill>
                <a:srgbClr val="111111"/>
              </a:solidFill>
              <a:effectLst/>
              <a:highlight>
                <a:srgbClr val="FFFFFF"/>
              </a:highlight>
              <a:latin typeface="Arial" panose="020B0604020202020204" pitchFamily="34" charset="0"/>
              <a:cs typeface="Arial" panose="020B0604020202020204" pitchFamily="34" charset="0"/>
            </a:endParaRPr>
          </a:p>
          <a:p>
            <a:pPr algn="l"/>
            <a:r>
              <a:rPr lang="fr-FR" sz="1500" b="1" i="0" dirty="0">
                <a:solidFill>
                  <a:srgbClr val="111111"/>
                </a:solidFill>
                <a:effectLst/>
                <a:highlight>
                  <a:srgbClr val="FFFFFF"/>
                </a:highlight>
                <a:latin typeface="Arial" panose="020B0604020202020204" pitchFamily="34" charset="0"/>
                <a:cs typeface="Arial" panose="020B0604020202020204" pitchFamily="34" charset="0"/>
              </a:rPr>
              <a:t>Variante : </a:t>
            </a:r>
            <a:r>
              <a:rPr lang="fr-FR" sz="1500" i="0" dirty="0">
                <a:solidFill>
                  <a:srgbClr val="111111"/>
                </a:solidFill>
                <a:effectLst/>
                <a:highlight>
                  <a:srgbClr val="FFFFFF"/>
                </a:highlight>
                <a:latin typeface="Arial" panose="020B0604020202020204" pitchFamily="34" charset="0"/>
                <a:cs typeface="Arial" panose="020B0604020202020204" pitchFamily="34" charset="0"/>
              </a:rPr>
              <a:t>Au lieu d’opter pour un PPA, pourquoi ne pas envisager la propriété partagée d’une</a:t>
            </a:r>
          </a:p>
          <a:p>
            <a:pPr algn="l"/>
            <a:r>
              <a:rPr lang="fr-FR" sz="1500" dirty="0">
                <a:solidFill>
                  <a:srgbClr val="111111"/>
                </a:solidFill>
                <a:highlight>
                  <a:srgbClr val="FFFFFF"/>
                </a:highlight>
                <a:latin typeface="Arial" panose="020B0604020202020204" pitchFamily="34" charset="0"/>
                <a:cs typeface="Arial" panose="020B0604020202020204" pitchFamily="34" charset="0"/>
              </a:rPr>
              <a:t>                 </a:t>
            </a:r>
            <a:r>
              <a:rPr lang="fr-FR" sz="1500" i="0" dirty="0">
                <a:solidFill>
                  <a:srgbClr val="111111"/>
                </a:solidFill>
                <a:effectLst/>
                <a:highlight>
                  <a:srgbClr val="FFFFFF"/>
                </a:highlight>
                <a:latin typeface="Arial" panose="020B0604020202020204" pitchFamily="34" charset="0"/>
                <a:cs typeface="Arial" panose="020B0604020202020204" pitchFamily="34" charset="0"/>
              </a:rPr>
              <a:t>éolienne ? L’acheteur bénéficierait directement d’une partie de sa production.</a:t>
            </a:r>
          </a:p>
        </p:txBody>
      </p:sp>
      <p:sp>
        <p:nvSpPr>
          <p:cNvPr id="10" name="ZoneTexte 9">
            <a:extLst>
              <a:ext uri="{FF2B5EF4-FFF2-40B4-BE49-F238E27FC236}">
                <a16:creationId xmlns:a16="http://schemas.microsoft.com/office/drawing/2014/main" id="{793E3EB1-C7CC-89D4-D98A-857EEFA3BEF8}"/>
              </a:ext>
            </a:extLst>
          </p:cNvPr>
          <p:cNvSpPr txBox="1"/>
          <p:nvPr/>
        </p:nvSpPr>
        <p:spPr>
          <a:xfrm>
            <a:off x="1657440" y="228985"/>
            <a:ext cx="5829119" cy="646331"/>
          </a:xfrm>
          <a:prstGeom prst="rect">
            <a:avLst/>
          </a:prstGeom>
          <a:noFill/>
        </p:spPr>
        <p:txBody>
          <a:bodyPr wrap="square">
            <a:spAutoFit/>
          </a:bodyPr>
          <a:lstStyle/>
          <a:p>
            <a:pPr algn="ctr"/>
            <a:r>
              <a:rPr lang="fr-FR" b="1" dirty="0">
                <a:solidFill>
                  <a:srgbClr val="111111"/>
                </a:solidFill>
                <a:highlight>
                  <a:srgbClr val="FFFFFF"/>
                </a:highlight>
                <a:latin typeface="Arial" panose="020B0604020202020204" pitchFamily="34" charset="0"/>
                <a:cs typeface="Arial" panose="020B0604020202020204" pitchFamily="34" charset="0"/>
              </a:rPr>
              <a:t>A</a:t>
            </a:r>
            <a:r>
              <a:rPr lang="fr-FR" b="1" i="0" dirty="0">
                <a:solidFill>
                  <a:srgbClr val="111111"/>
                </a:solidFill>
                <a:effectLst/>
                <a:highlight>
                  <a:srgbClr val="FFFFFF"/>
                </a:highlight>
                <a:latin typeface="Arial" panose="020B0604020202020204" pitchFamily="34" charset="0"/>
                <a:cs typeface="Arial" panose="020B0604020202020204" pitchFamily="34" charset="0"/>
              </a:rPr>
              <a:t>u-delà du simple contrat à prix dynamique :</a:t>
            </a:r>
          </a:p>
          <a:p>
            <a:pPr algn="ctr"/>
            <a:r>
              <a:rPr lang="fr-FR" b="1" i="0" dirty="0">
                <a:solidFill>
                  <a:srgbClr val="111111"/>
                </a:solidFill>
                <a:effectLst/>
                <a:highlight>
                  <a:srgbClr val="FFFFFF"/>
                </a:highlight>
                <a:latin typeface="Arial" panose="020B0604020202020204" pitchFamily="34" charset="0"/>
                <a:cs typeface="Arial" panose="020B0604020202020204" pitchFamily="34" charset="0"/>
              </a:rPr>
              <a:t> un exemple de contrat plus innovant et plus vert</a:t>
            </a:r>
            <a:endParaRPr lang="fr-BE" b="1" dirty="0">
              <a:highlight>
                <a:srgbClr val="FFFFFF"/>
              </a:highligh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34AEF83-0721-E5A0-D935-53BD856C7C4B}"/>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3">
            <a:extLst>
              <a:ext uri="{FF2B5EF4-FFF2-40B4-BE49-F238E27FC236}">
                <a16:creationId xmlns:a16="http://schemas.microsoft.com/office/drawing/2014/main" id="{BA07EEDA-009F-FDDD-F640-08A9FBA215B6}"/>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28</a:t>
            </a:fld>
            <a:endParaRPr lang="fr-FR" sz="1000" dirty="0">
              <a:solidFill>
                <a:schemeClr val="tx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2C812A4-AD05-3EDE-F441-5D4E0D355F10}"/>
              </a:ext>
            </a:extLst>
          </p:cNvPr>
          <p:cNvSpPr txBox="1"/>
          <p:nvPr/>
        </p:nvSpPr>
        <p:spPr>
          <a:xfrm>
            <a:off x="837877" y="1163234"/>
            <a:ext cx="7468239" cy="1815882"/>
          </a:xfrm>
          <a:prstGeom prst="rect">
            <a:avLst/>
          </a:prstGeom>
          <a:noFill/>
        </p:spPr>
        <p:txBody>
          <a:bodyPr wrap="square">
            <a:spAutoFit/>
          </a:bodyPr>
          <a:lstStyle/>
          <a:p>
            <a:pPr algn="ctr"/>
            <a:r>
              <a:rPr lang="fr-FR" sz="1500" b="1" i="0" dirty="0">
                <a:solidFill>
                  <a:srgbClr val="111111"/>
                </a:solidFill>
                <a:effectLst/>
                <a:highlight>
                  <a:srgbClr val="FFFFFF"/>
                </a:highlight>
                <a:latin typeface="Arial" panose="020B0604020202020204" pitchFamily="34" charset="0"/>
                <a:cs typeface="Arial" panose="020B0604020202020204" pitchFamily="34" charset="0"/>
              </a:rPr>
              <a:t>Contrat d’achat d’électricité </a:t>
            </a:r>
            <a:r>
              <a:rPr lang="fr-FR" sz="1500" b="1" dirty="0">
                <a:solidFill>
                  <a:srgbClr val="111111"/>
                </a:solidFill>
                <a:highlight>
                  <a:srgbClr val="FFFFFF"/>
                </a:highlight>
                <a:latin typeface="Arial" panose="020B0604020202020204" pitchFamily="34" charset="0"/>
                <a:cs typeface="Arial" panose="020B0604020202020204" pitchFamily="34" charset="0"/>
              </a:rPr>
              <a:t>v</a:t>
            </a:r>
            <a:r>
              <a:rPr lang="fr-FR" sz="1500" b="1" i="0" dirty="0">
                <a:solidFill>
                  <a:srgbClr val="111111"/>
                </a:solidFill>
                <a:effectLst/>
                <a:highlight>
                  <a:srgbClr val="FFFFFF"/>
                </a:highlight>
                <a:latin typeface="Arial" panose="020B0604020202020204" pitchFamily="34" charset="0"/>
                <a:cs typeface="Arial" panose="020B0604020202020204" pitchFamily="34" charset="0"/>
              </a:rPr>
              <a:t>erte à long </a:t>
            </a:r>
            <a:r>
              <a:rPr lang="fr-FR" sz="1500" b="1" dirty="0">
                <a:solidFill>
                  <a:srgbClr val="111111"/>
                </a:solidFill>
                <a:highlight>
                  <a:srgbClr val="FFFFFF"/>
                </a:highlight>
                <a:latin typeface="Arial" panose="020B0604020202020204" pitchFamily="34" charset="0"/>
                <a:cs typeface="Arial" panose="020B0604020202020204" pitchFamily="34" charset="0"/>
              </a:rPr>
              <a:t>t</a:t>
            </a:r>
            <a:r>
              <a:rPr lang="fr-FR" sz="1500" b="1" i="0" dirty="0">
                <a:solidFill>
                  <a:srgbClr val="111111"/>
                </a:solidFill>
                <a:effectLst/>
                <a:highlight>
                  <a:srgbClr val="FFFFFF"/>
                </a:highlight>
                <a:latin typeface="Arial" panose="020B0604020202020204" pitchFamily="34" charset="0"/>
                <a:cs typeface="Arial" panose="020B0604020202020204" pitchFamily="34" charset="0"/>
              </a:rPr>
              <a:t>erme :</a:t>
            </a:r>
          </a:p>
          <a:p>
            <a:pPr algn="ctr"/>
            <a:r>
              <a:rPr lang="fr-FR" sz="1500" i="0" dirty="0">
                <a:solidFill>
                  <a:srgbClr val="111111"/>
                </a:solidFill>
                <a:effectLst/>
                <a:highlight>
                  <a:srgbClr val="FFFFFF"/>
                </a:highlight>
                <a:latin typeface="Arial" panose="020B0604020202020204" pitchFamily="34" charset="0"/>
                <a:cs typeface="Arial" panose="020B0604020202020204" pitchFamily="34" charset="0"/>
              </a:rPr>
              <a:t>(Power Purchase Agreement (PPA) en anglais)</a:t>
            </a:r>
          </a:p>
          <a:p>
            <a:pPr algn="ctr"/>
            <a:endParaRPr lang="fr-FR" sz="500" i="0" dirty="0">
              <a:solidFill>
                <a:srgbClr val="111111"/>
              </a:solidFill>
              <a:effectLst/>
              <a:highlight>
                <a:srgbClr val="FFFFFF"/>
              </a:highlight>
              <a:latin typeface="Arial" panose="020B0604020202020204" pitchFamily="34" charset="0"/>
              <a:cs typeface="Arial" panose="020B0604020202020204" pitchFamily="34" charset="0"/>
            </a:endParaRPr>
          </a:p>
          <a:p>
            <a:pPr algn="ctr"/>
            <a:r>
              <a:rPr lang="fr-FR" sz="1500" i="0" dirty="0">
                <a:solidFill>
                  <a:srgbClr val="111111"/>
                </a:solidFill>
                <a:effectLst/>
                <a:highlight>
                  <a:srgbClr val="FFFFFF"/>
                </a:highlight>
                <a:latin typeface="Arial" panose="020B0604020202020204" pitchFamily="34" charset="0"/>
                <a:cs typeface="Arial" panose="020B0604020202020204" pitchFamily="34" charset="0"/>
              </a:rPr>
              <a:t>Ce contrat offre la possibilité, pour chaque période de marché, de bénéficier d’un pourcentage spécifique de la production d’une éolienne.</a:t>
            </a:r>
          </a:p>
          <a:p>
            <a:pPr algn="ctr"/>
            <a:endParaRPr lang="fr-FR" sz="1200" i="0" dirty="0">
              <a:solidFill>
                <a:srgbClr val="111111"/>
              </a:solidFill>
              <a:effectLst/>
              <a:highlight>
                <a:srgbClr val="FFFFFF"/>
              </a:highlight>
              <a:latin typeface="Arial" panose="020B0604020202020204" pitchFamily="34" charset="0"/>
              <a:cs typeface="Arial" panose="020B0604020202020204" pitchFamily="34" charset="0"/>
            </a:endParaRPr>
          </a:p>
          <a:p>
            <a:pPr algn="ctr"/>
            <a:r>
              <a:rPr lang="fr-FR" sz="1500" b="1" i="0" dirty="0">
                <a:solidFill>
                  <a:srgbClr val="111111"/>
                </a:solidFill>
                <a:effectLst/>
                <a:highlight>
                  <a:srgbClr val="FFFFFF"/>
                </a:highlight>
                <a:latin typeface="Arial" panose="020B0604020202020204" pitchFamily="34" charset="0"/>
                <a:cs typeface="Arial" panose="020B0604020202020204" pitchFamily="34" charset="0"/>
              </a:rPr>
              <a:t>Gestion de l’électricité </a:t>
            </a:r>
            <a:r>
              <a:rPr lang="fr-FR" sz="1500" b="1" dirty="0">
                <a:solidFill>
                  <a:srgbClr val="111111"/>
                </a:solidFill>
                <a:highlight>
                  <a:srgbClr val="FFFFFF"/>
                </a:highlight>
                <a:latin typeface="Arial" panose="020B0604020202020204" pitchFamily="34" charset="0"/>
                <a:cs typeface="Arial" panose="020B0604020202020204" pitchFamily="34" charset="0"/>
              </a:rPr>
              <a:t>r</a:t>
            </a:r>
            <a:r>
              <a:rPr lang="fr-FR" sz="1500" b="1" i="0" dirty="0">
                <a:solidFill>
                  <a:srgbClr val="111111"/>
                </a:solidFill>
                <a:effectLst/>
                <a:highlight>
                  <a:srgbClr val="FFFFFF"/>
                </a:highlight>
                <a:latin typeface="Arial" panose="020B0604020202020204" pitchFamily="34" charset="0"/>
                <a:cs typeface="Arial" panose="020B0604020202020204" pitchFamily="34" charset="0"/>
              </a:rPr>
              <a:t>ésiduelle </a:t>
            </a:r>
            <a:r>
              <a:rPr lang="fr-FR" sz="1500" i="0" dirty="0">
                <a:solidFill>
                  <a:srgbClr val="111111"/>
                </a:solidFill>
                <a:effectLst/>
                <a:highlight>
                  <a:srgbClr val="FFFFFF"/>
                </a:highlight>
                <a:latin typeface="Arial" panose="020B0604020202020204" pitchFamily="34" charset="0"/>
                <a:cs typeface="Arial" panose="020B0604020202020204" pitchFamily="34" charset="0"/>
              </a:rPr>
              <a:t>:</a:t>
            </a:r>
          </a:p>
          <a:p>
            <a:pPr algn="ctr"/>
            <a:endParaRPr lang="fr-FR" sz="500" dirty="0">
              <a:solidFill>
                <a:srgbClr val="111111"/>
              </a:solidFill>
              <a:highlight>
                <a:srgbClr val="FFFFFF"/>
              </a:highlight>
              <a:latin typeface="Arial" panose="020B0604020202020204" pitchFamily="34" charset="0"/>
              <a:cs typeface="Arial" panose="020B0604020202020204" pitchFamily="34" charset="0"/>
            </a:endParaRPr>
          </a:p>
          <a:p>
            <a:pPr algn="ctr"/>
            <a:r>
              <a:rPr lang="fr-FR" sz="1500" i="0" dirty="0">
                <a:solidFill>
                  <a:srgbClr val="111111"/>
                </a:solidFill>
                <a:effectLst/>
                <a:highlight>
                  <a:srgbClr val="FFFFFF"/>
                </a:highlight>
                <a:latin typeface="Arial" panose="020B0604020202020204" pitchFamily="34" charset="0"/>
                <a:cs typeface="Arial" panose="020B0604020202020204" pitchFamily="34" charset="0"/>
              </a:rPr>
              <a:t>Cette option permet de vendre ou d’acheter l’électricité résiduelle sur le marché spot.</a:t>
            </a:r>
          </a:p>
        </p:txBody>
      </p:sp>
      <p:sp>
        <p:nvSpPr>
          <p:cNvPr id="7" name="Rectangle : coins arrondis 6">
            <a:extLst>
              <a:ext uri="{FF2B5EF4-FFF2-40B4-BE49-F238E27FC236}">
                <a16:creationId xmlns:a16="http://schemas.microsoft.com/office/drawing/2014/main" id="{19857A28-C56F-D99E-4E3F-FBBF10CC89A0}"/>
              </a:ext>
            </a:extLst>
          </p:cNvPr>
          <p:cNvSpPr/>
          <p:nvPr/>
        </p:nvSpPr>
        <p:spPr>
          <a:xfrm>
            <a:off x="531492" y="1002910"/>
            <a:ext cx="8081008" cy="2136530"/>
          </a:xfrm>
          <a:prstGeom prst="roundRect">
            <a:avLst>
              <a:gd name="adj" fmla="val 21164"/>
            </a:avLst>
          </a:prstGeom>
          <a:no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Tree>
    <p:extLst>
      <p:ext uri="{BB962C8B-B14F-4D97-AF65-F5344CB8AC3E}">
        <p14:creationId xmlns:p14="http://schemas.microsoft.com/office/powerpoint/2010/main" val="1330591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2E4677D-136D-561C-8688-2D49B058E278}"/>
              </a:ext>
            </a:extLst>
          </p:cNvPr>
          <p:cNvSpPr txBox="1"/>
          <p:nvPr/>
        </p:nvSpPr>
        <p:spPr>
          <a:xfrm>
            <a:off x="1763528" y="225221"/>
            <a:ext cx="5616944" cy="369332"/>
          </a:xfrm>
          <a:prstGeom prst="rect">
            <a:avLst/>
          </a:prstGeom>
          <a:noFill/>
        </p:spPr>
        <p:txBody>
          <a:bodyPr wrap="square">
            <a:spAutoFit/>
          </a:bodyPr>
          <a:lstStyle/>
          <a:p>
            <a:pPr algn="ctr"/>
            <a:r>
              <a:rPr lang="fr-BE" b="1" kern="150" dirty="0">
                <a:solidFill>
                  <a:srgbClr val="000000"/>
                </a:solidFill>
                <a:effectLst/>
                <a:latin typeface="Arial" panose="020B0604020202020204" pitchFamily="34" charset="0"/>
                <a:ea typeface="Aptos" panose="020B0004020202020204" pitchFamily="34" charset="0"/>
                <a:cs typeface="Arial" panose="020B0604020202020204" pitchFamily="34" charset="0"/>
              </a:rPr>
              <a:t>Réalisation du projet de la Boucle-du-Hainaut</a:t>
            </a:r>
            <a:endParaRPr lang="fr-BE"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006C5FF-E7E6-1FF1-1972-7CFD032ED8EF}"/>
              </a:ext>
            </a:extLst>
          </p:cNvPr>
          <p:cNvSpPr txBox="1"/>
          <p:nvPr/>
        </p:nvSpPr>
        <p:spPr>
          <a:xfrm>
            <a:off x="256176" y="156849"/>
            <a:ext cx="484761" cy="646331"/>
          </a:xfrm>
          <a:prstGeom prst="rect">
            <a:avLst/>
          </a:prstGeom>
          <a:noFill/>
        </p:spPr>
        <p:txBody>
          <a:bodyPr wrap="square" rtlCol="0">
            <a:spAutoFit/>
          </a:bodyPr>
          <a:lstStyle/>
          <a:p>
            <a:r>
              <a:rPr lang="fr-BE" sz="3600" dirty="0">
                <a:cs typeface="Arial" panose="020B0604020202020204" pitchFamily="34" charset="0"/>
              </a:rPr>
              <a:t>8</a:t>
            </a:r>
          </a:p>
        </p:txBody>
      </p:sp>
      <p:sp>
        <p:nvSpPr>
          <p:cNvPr id="3" name="Ellipse 2">
            <a:extLst>
              <a:ext uri="{FF2B5EF4-FFF2-40B4-BE49-F238E27FC236}">
                <a16:creationId xmlns:a16="http://schemas.microsoft.com/office/drawing/2014/main" id="{FFCD7584-D071-6FA7-B372-9B9A8D051A27}"/>
              </a:ext>
            </a:extLst>
          </p:cNvPr>
          <p:cNvSpPr/>
          <p:nvPr/>
        </p:nvSpPr>
        <p:spPr>
          <a:xfrm>
            <a:off x="184046" y="193952"/>
            <a:ext cx="567754" cy="581076"/>
          </a:xfrm>
          <a:prstGeom prst="ellipse">
            <a:avLst/>
          </a:prstGeom>
          <a:noFill/>
          <a:ln w="762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Rectangle 3">
            <a:extLst>
              <a:ext uri="{FF2B5EF4-FFF2-40B4-BE49-F238E27FC236}">
                <a16:creationId xmlns:a16="http://schemas.microsoft.com/office/drawing/2014/main" id="{3F8BEBD2-7382-F66E-51DC-C832ADA0000F}"/>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3074" name="Picture 2" descr="Elia diffuse sa vidéo officielle relative au projet de Boucle du Hainaut  ces 24 et 25">
            <a:extLst>
              <a:ext uri="{FF2B5EF4-FFF2-40B4-BE49-F238E27FC236}">
                <a16:creationId xmlns:a16="http://schemas.microsoft.com/office/drawing/2014/main" id="{B9AB0824-7921-DF64-02B8-137745CBFC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9" t="15717"/>
          <a:stretch/>
        </p:blipFill>
        <p:spPr bwMode="auto">
          <a:xfrm>
            <a:off x="5493965" y="1560922"/>
            <a:ext cx="3373364" cy="16830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21E058-FD52-7A11-BABC-8DE238D177DC}"/>
              </a:ext>
            </a:extLst>
          </p:cNvPr>
          <p:cNvSpPr/>
          <p:nvPr/>
        </p:nvSpPr>
        <p:spPr>
          <a:xfrm>
            <a:off x="7597140" y="1560922"/>
            <a:ext cx="1270187" cy="461159"/>
          </a:xfrm>
          <a:prstGeom prst="rect">
            <a:avLst/>
          </a:prstGeom>
          <a:solidFill>
            <a:srgbClr val="FFFE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a:extLst>
              <a:ext uri="{FF2B5EF4-FFF2-40B4-BE49-F238E27FC236}">
                <a16:creationId xmlns:a16="http://schemas.microsoft.com/office/drawing/2014/main" id="{7127E081-77CA-A90E-5BB2-ECEFFF2F8AEC}"/>
              </a:ext>
            </a:extLst>
          </p:cNvPr>
          <p:cNvSpPr txBox="1"/>
          <p:nvPr/>
        </p:nvSpPr>
        <p:spPr>
          <a:xfrm>
            <a:off x="276672" y="1252018"/>
            <a:ext cx="5400227" cy="240065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dirty="0">
                <a:ln>
                  <a:noFill/>
                </a:ln>
                <a:solidFill>
                  <a:schemeClr val="tx1"/>
                </a:solidFill>
                <a:effectLst/>
                <a:latin typeface="Arial" panose="020B0604020202020204" pitchFamily="34" charset="0"/>
              </a:rPr>
              <a:t>Qu’est-ce que ce projet implique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a:ln>
                  <a:noFill/>
                </a:ln>
                <a:solidFill>
                  <a:schemeClr val="tx1"/>
                </a:solidFill>
                <a:effectLst/>
                <a:latin typeface="Arial" panose="020B0604020202020204" pitchFamily="34" charset="0"/>
              </a:rPr>
              <a:t>Il s’agit de la mise en place d’une nouvelle liaison aérienne en courant alternatif de 380 kV avec une capacité de 6 GW.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dirty="0">
                <a:ln>
                  <a:noFill/>
                </a:ln>
                <a:solidFill>
                  <a:schemeClr val="tx1"/>
                </a:solidFill>
                <a:effectLst/>
                <a:latin typeface="Arial" panose="020B0604020202020204" pitchFamily="34" charset="0"/>
              </a:rPr>
              <a:t>Pourquoi est-ce que ce projet est important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FR" altLang="fr-FR" sz="1500" dirty="0">
                <a:latin typeface="Arial" panose="020B0604020202020204" pitchFamily="34" charset="0"/>
                <a:cs typeface="Arial" panose="020B0604020202020204" pitchFamily="34" charset="0"/>
              </a:rPr>
              <a:t>I</a:t>
            </a:r>
            <a:r>
              <a:rPr kumimoji="0" lang="fr-FR" altLang="fr-FR" sz="1500" b="0" i="0" u="none" strike="noStrike" cap="none" normalizeH="0" baseline="0" dirty="0">
                <a:ln>
                  <a:noFill/>
                </a:ln>
                <a:effectLst/>
                <a:latin typeface="Arial" panose="020B0604020202020204" pitchFamily="34" charset="0"/>
                <a:cs typeface="Arial" panose="020B0604020202020204" pitchFamily="34" charset="0"/>
              </a:rPr>
              <a:t>mpossible d’augmenter la capacité éolienne en mer de plus de 2 GW sans cette boucle.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FR" sz="1500" dirty="0">
                <a:latin typeface="Arial" panose="020B0604020202020204" pitchFamily="34" charset="0"/>
                <a:cs typeface="Arial" panose="020B0604020202020204" pitchFamily="34" charset="0"/>
              </a:rPr>
              <a:t>C</a:t>
            </a:r>
            <a:r>
              <a:rPr lang="fr-FR" sz="1500" dirty="0">
                <a:effectLst/>
                <a:latin typeface="Arial" panose="020B0604020202020204" pitchFamily="34" charset="0"/>
                <a:cs typeface="Arial" panose="020B0604020202020204" pitchFamily="34" charset="0"/>
              </a:rPr>
              <a:t>hainon indispensable pour garantir la sécurité d'approvisionnement.</a:t>
            </a:r>
            <a:endParaRPr kumimoji="0" lang="fr-FR" altLang="fr-FR" sz="15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A5E480D1-A267-1C67-F98F-C7EB13135A12}"/>
              </a:ext>
            </a:extLst>
          </p:cNvPr>
          <p:cNvSpPr txBox="1"/>
          <p:nvPr/>
        </p:nvSpPr>
        <p:spPr>
          <a:xfrm>
            <a:off x="276672" y="3883644"/>
            <a:ext cx="7815768" cy="7848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a:ln>
                  <a:noFill/>
                </a:ln>
                <a:solidFill>
                  <a:schemeClr val="tx1"/>
                </a:solidFill>
                <a:effectLst/>
                <a:latin typeface="Arial" panose="020B0604020202020204" pitchFamily="34" charset="0"/>
              </a:rPr>
              <a:t>Le dossier n’avance pas assez rapidement, principalement à cause d’un petit groupe d’opposants très actifs et de la politisation du dossier, avec des promesses du type : « </a:t>
            </a:r>
            <a:r>
              <a:rPr kumimoji="0" lang="fr-FR" altLang="fr-FR" sz="1500" b="0" i="1" u="none" strike="noStrike" cap="none" normalizeH="0" baseline="0" dirty="0">
                <a:ln>
                  <a:noFill/>
                </a:ln>
                <a:solidFill>
                  <a:schemeClr val="tx1"/>
                </a:solidFill>
                <a:effectLst/>
                <a:latin typeface="Arial" panose="020B0604020202020204" pitchFamily="34" charset="0"/>
              </a:rPr>
              <a:t>Votez pour moi, je m’oppose à cette horrible ligne électrique </a:t>
            </a:r>
            <a:r>
              <a:rPr kumimoji="0" lang="fr-FR" altLang="fr-FR" sz="1500" b="0" i="0" u="none" strike="noStrike" cap="none" normalizeH="0" baseline="0" dirty="0">
                <a:ln>
                  <a:noFill/>
                </a:ln>
                <a:solidFill>
                  <a:schemeClr val="tx1"/>
                </a:solidFill>
                <a:effectLst/>
                <a:latin typeface="Arial" panose="020B0604020202020204" pitchFamily="34" charset="0"/>
              </a:rPr>
              <a:t>».</a:t>
            </a:r>
          </a:p>
        </p:txBody>
      </p:sp>
      <p:sp>
        <p:nvSpPr>
          <p:cNvPr id="16" name="Espace réservé du numéro de diapositive 3">
            <a:extLst>
              <a:ext uri="{FF2B5EF4-FFF2-40B4-BE49-F238E27FC236}">
                <a16:creationId xmlns:a16="http://schemas.microsoft.com/office/drawing/2014/main" id="{27D3E328-172E-2B04-6E79-898521299F3E}"/>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29</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08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51EE7A-1073-631E-C3D6-9C7E6627DA2E}"/>
              </a:ext>
            </a:extLst>
          </p:cNvPr>
          <p:cNvPicPr>
            <a:picLocks noChangeAspect="1"/>
          </p:cNvPicPr>
          <p:nvPr/>
        </p:nvPicPr>
        <p:blipFill rotWithShape="1">
          <a:blip r:embed="rId2"/>
          <a:srcRect l="4176" t="10169"/>
          <a:stretch/>
        </p:blipFill>
        <p:spPr>
          <a:xfrm>
            <a:off x="7023768" y="3894074"/>
            <a:ext cx="2118360" cy="1249426"/>
          </a:xfrm>
          <a:prstGeom prst="rect">
            <a:avLst/>
          </a:prstGeom>
        </p:spPr>
      </p:pic>
      <p:sp>
        <p:nvSpPr>
          <p:cNvPr id="5" name="ZoneTexte 4">
            <a:extLst>
              <a:ext uri="{FF2B5EF4-FFF2-40B4-BE49-F238E27FC236}">
                <a16:creationId xmlns:a16="http://schemas.microsoft.com/office/drawing/2014/main" id="{5D8062BD-68C9-44DA-C7BA-EF6CE54652FA}"/>
              </a:ext>
            </a:extLst>
          </p:cNvPr>
          <p:cNvSpPr txBox="1"/>
          <p:nvPr/>
        </p:nvSpPr>
        <p:spPr>
          <a:xfrm>
            <a:off x="634988" y="145246"/>
            <a:ext cx="7874023" cy="702372"/>
          </a:xfrm>
          <a:prstGeom prst="rect">
            <a:avLst/>
          </a:prstGeom>
          <a:noFill/>
        </p:spPr>
        <p:txBody>
          <a:bodyPr wrap="square">
            <a:spAutoFit/>
          </a:bodyPr>
          <a:lstStyle/>
          <a:p>
            <a:pPr algn="ctr">
              <a:lnSpc>
                <a:spcPct val="115000"/>
              </a:lnSpc>
              <a:spcAft>
                <a:spcPts val="512"/>
              </a:spcAft>
            </a:pPr>
            <a:r>
              <a:rPr lang="fr-BE" b="1" kern="150" dirty="0">
                <a:latin typeface="Arial" panose="020B0604020202020204" pitchFamily="34" charset="0"/>
                <a:ea typeface="Aptos" panose="020B0004020202020204" pitchFamily="34" charset="0"/>
                <a:cs typeface="Arial" panose="020B0604020202020204" pitchFamily="34" charset="0"/>
              </a:rPr>
              <a:t>Introduction du facteur de charge :                                                                   Passer d’une capacité de production à une quantité d’énergie produite</a:t>
            </a:r>
            <a:endParaRPr lang="fr-BE" kern="150" dirty="0">
              <a:latin typeface="Arial" panose="020B0604020202020204" pitchFamily="34" charset="0"/>
              <a:ea typeface="Aptos" panose="020B0004020202020204" pitchFamily="34" charset="0"/>
              <a:cs typeface="Arial" panose="020B0604020202020204" pitchFamily="34" charset="0"/>
            </a:endParaRPr>
          </a:p>
        </p:txBody>
      </p:sp>
      <p:pic>
        <p:nvPicPr>
          <p:cNvPr id="12" name="Image 11" descr="Une image contenant noir, obscurité&#10;&#10;Description générée automatiquement">
            <a:extLst>
              <a:ext uri="{FF2B5EF4-FFF2-40B4-BE49-F238E27FC236}">
                <a16:creationId xmlns:a16="http://schemas.microsoft.com/office/drawing/2014/main" id="{E0A6902C-76E1-209F-8178-AB696F0973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542"/>
          <a:stretch/>
        </p:blipFill>
        <p:spPr>
          <a:xfrm>
            <a:off x="2263453" y="1765753"/>
            <a:ext cx="1262717" cy="990709"/>
          </a:xfrm>
          <a:prstGeom prst="rect">
            <a:avLst/>
          </a:prstGeom>
        </p:spPr>
      </p:pic>
      <p:sp>
        <p:nvSpPr>
          <p:cNvPr id="13" name="ZoneTexte 12">
            <a:extLst>
              <a:ext uri="{FF2B5EF4-FFF2-40B4-BE49-F238E27FC236}">
                <a16:creationId xmlns:a16="http://schemas.microsoft.com/office/drawing/2014/main" id="{5F096FB6-3B86-1366-A1D6-58A468665D75}"/>
              </a:ext>
            </a:extLst>
          </p:cNvPr>
          <p:cNvSpPr txBox="1"/>
          <p:nvPr/>
        </p:nvSpPr>
        <p:spPr>
          <a:xfrm>
            <a:off x="1404670" y="2805897"/>
            <a:ext cx="2980282" cy="784830"/>
          </a:xfrm>
          <a:prstGeom prst="rect">
            <a:avLst/>
          </a:prstGeom>
          <a:noFill/>
        </p:spPr>
        <p:txBody>
          <a:bodyPr wrap="square">
            <a:spAutoFit/>
          </a:bodyPr>
          <a:lstStyle/>
          <a:p>
            <a:pPr algn="ctr"/>
            <a:r>
              <a:rPr lang="fr-FR" sz="1500" b="1" dirty="0">
                <a:highlight>
                  <a:srgbClr val="FFFFFF"/>
                </a:highlight>
                <a:latin typeface="Arial" panose="020B0604020202020204" pitchFamily="34" charset="0"/>
                <a:cs typeface="Arial" panose="020B0604020202020204" pitchFamily="34" charset="0"/>
              </a:rPr>
              <a:t>la production maximale techniquement possible </a:t>
            </a:r>
            <a:r>
              <a:rPr lang="fr-FR" sz="1500" dirty="0">
                <a:highlight>
                  <a:srgbClr val="FFFFFF"/>
                </a:highlight>
                <a:latin typeface="Arial" panose="020B0604020202020204" pitchFamily="34" charset="0"/>
                <a:cs typeface="Arial" panose="020B0604020202020204" pitchFamily="34" charset="0"/>
              </a:rPr>
              <a:t>sur           la base de la capacité installée</a:t>
            </a:r>
            <a:endParaRPr lang="fr-BE" sz="1500"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952B82FA-FA6C-EBC8-B0FB-F593D5BDEE75}"/>
              </a:ext>
            </a:extLst>
          </p:cNvPr>
          <p:cNvSpPr txBox="1"/>
          <p:nvPr/>
        </p:nvSpPr>
        <p:spPr>
          <a:xfrm>
            <a:off x="5131942" y="2803595"/>
            <a:ext cx="2541269" cy="553998"/>
          </a:xfrm>
          <a:prstGeom prst="rect">
            <a:avLst/>
          </a:prstGeom>
          <a:noFill/>
        </p:spPr>
        <p:txBody>
          <a:bodyPr wrap="square">
            <a:spAutoFit/>
          </a:bodyPr>
          <a:lstStyle/>
          <a:p>
            <a:pPr algn="ctr"/>
            <a:r>
              <a:rPr lang="fr-FR" sz="1500" b="1" dirty="0">
                <a:highlight>
                  <a:srgbClr val="FFFFFF"/>
                </a:highlight>
                <a:latin typeface="Arial" panose="020B0604020202020204" pitchFamily="34" charset="0"/>
                <a:cs typeface="Arial" panose="020B0604020202020204" pitchFamily="34" charset="0"/>
              </a:rPr>
              <a:t>la quantité </a:t>
            </a:r>
            <a:r>
              <a:rPr lang="fr-FR" sz="1500" dirty="0">
                <a:highlight>
                  <a:srgbClr val="FFFFFF"/>
                </a:highlight>
                <a:latin typeface="Arial" panose="020B0604020202020204" pitchFamily="34" charset="0"/>
                <a:cs typeface="Arial" panose="020B0604020202020204" pitchFamily="34" charset="0"/>
              </a:rPr>
              <a:t>d'électricité </a:t>
            </a:r>
            <a:r>
              <a:rPr lang="fr-FR" sz="1500" b="1" dirty="0">
                <a:highlight>
                  <a:srgbClr val="FFFFFF"/>
                </a:highlight>
                <a:latin typeface="Arial" panose="020B0604020202020204" pitchFamily="34" charset="0"/>
                <a:cs typeface="Arial" panose="020B0604020202020204" pitchFamily="34" charset="0"/>
              </a:rPr>
              <a:t>effectivement produite.</a:t>
            </a:r>
            <a:endParaRPr lang="fr-BE" sz="1500" b="1"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0B96C8D8-CA26-0B44-D000-C45100E4A6D4}"/>
              </a:ext>
            </a:extLst>
          </p:cNvPr>
          <p:cNvGrpSpPr/>
          <p:nvPr/>
        </p:nvGrpSpPr>
        <p:grpSpPr>
          <a:xfrm>
            <a:off x="5853226" y="1888258"/>
            <a:ext cx="1027321" cy="869853"/>
            <a:chOff x="6866234" y="1136235"/>
            <a:chExt cx="903973" cy="765122"/>
          </a:xfrm>
        </p:grpSpPr>
        <p:pic>
          <p:nvPicPr>
            <p:cNvPr id="16" name="Image 15" descr="Une image contenant noir, obscurité&#10;&#10;Description générée automatiquement">
              <a:extLst>
                <a:ext uri="{FF2B5EF4-FFF2-40B4-BE49-F238E27FC236}">
                  <a16:creationId xmlns:a16="http://schemas.microsoft.com/office/drawing/2014/main" id="{782A3CDE-B198-3F18-F606-CE2BCC78C5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60"/>
            <a:stretch/>
          </p:blipFill>
          <p:spPr>
            <a:xfrm>
              <a:off x="6866234" y="1136235"/>
              <a:ext cx="903973" cy="765122"/>
            </a:xfrm>
            <a:prstGeom prst="rect">
              <a:avLst/>
            </a:prstGeom>
          </p:spPr>
        </p:pic>
        <p:sp>
          <p:nvSpPr>
            <p:cNvPr id="17" name="Forme libre : forme 16">
              <a:extLst>
                <a:ext uri="{FF2B5EF4-FFF2-40B4-BE49-F238E27FC236}">
                  <a16:creationId xmlns:a16="http://schemas.microsoft.com/office/drawing/2014/main" id="{7B7476FE-AAA1-838F-F7EC-68920BCFCC2C}"/>
                </a:ext>
              </a:extLst>
            </p:cNvPr>
            <p:cNvSpPr/>
            <p:nvPr/>
          </p:nvSpPr>
          <p:spPr>
            <a:xfrm>
              <a:off x="7158988" y="1258848"/>
              <a:ext cx="382369" cy="541635"/>
            </a:xfrm>
            <a:custGeom>
              <a:avLst/>
              <a:gdLst>
                <a:gd name="connsiteX0" fmla="*/ 355600 w 834841"/>
                <a:gd name="connsiteY0" fmla="*/ 81280 h 1209040"/>
                <a:gd name="connsiteX1" fmla="*/ 355600 w 834841"/>
                <a:gd name="connsiteY1" fmla="*/ 81280 h 1209040"/>
                <a:gd name="connsiteX2" fmla="*/ 233680 w 834841"/>
                <a:gd name="connsiteY2" fmla="*/ 223520 h 1209040"/>
                <a:gd name="connsiteX3" fmla="*/ 213360 w 834841"/>
                <a:gd name="connsiteY3" fmla="*/ 264160 h 1209040"/>
                <a:gd name="connsiteX4" fmla="*/ 172720 w 834841"/>
                <a:gd name="connsiteY4" fmla="*/ 325120 h 1209040"/>
                <a:gd name="connsiteX5" fmla="*/ 162560 w 834841"/>
                <a:gd name="connsiteY5" fmla="*/ 375920 h 1209040"/>
                <a:gd name="connsiteX6" fmla="*/ 91440 w 834841"/>
                <a:gd name="connsiteY6" fmla="*/ 497840 h 1209040"/>
                <a:gd name="connsiteX7" fmla="*/ 81280 w 834841"/>
                <a:gd name="connsiteY7" fmla="*/ 548640 h 1209040"/>
                <a:gd name="connsiteX8" fmla="*/ 60960 w 834841"/>
                <a:gd name="connsiteY8" fmla="*/ 589280 h 1209040"/>
                <a:gd name="connsiteX9" fmla="*/ 40640 w 834841"/>
                <a:gd name="connsiteY9" fmla="*/ 690880 h 1209040"/>
                <a:gd name="connsiteX10" fmla="*/ 30480 w 834841"/>
                <a:gd name="connsiteY10" fmla="*/ 731520 h 1209040"/>
                <a:gd name="connsiteX11" fmla="*/ 0 w 834841"/>
                <a:gd name="connsiteY11" fmla="*/ 782320 h 1209040"/>
                <a:gd name="connsiteX12" fmla="*/ 10160 w 834841"/>
                <a:gd name="connsiteY12" fmla="*/ 924560 h 1209040"/>
                <a:gd name="connsiteX13" fmla="*/ 20320 w 834841"/>
                <a:gd name="connsiteY13" fmla="*/ 965200 h 1209040"/>
                <a:gd name="connsiteX14" fmla="*/ 50800 w 834841"/>
                <a:gd name="connsiteY14" fmla="*/ 1036320 h 1209040"/>
                <a:gd name="connsiteX15" fmla="*/ 71120 w 834841"/>
                <a:gd name="connsiteY15" fmla="*/ 1066800 h 1209040"/>
                <a:gd name="connsiteX16" fmla="*/ 111760 w 834841"/>
                <a:gd name="connsiteY16" fmla="*/ 1097280 h 1209040"/>
                <a:gd name="connsiteX17" fmla="*/ 142240 w 834841"/>
                <a:gd name="connsiteY17" fmla="*/ 1127760 h 1209040"/>
                <a:gd name="connsiteX18" fmla="*/ 152400 w 834841"/>
                <a:gd name="connsiteY18" fmla="*/ 1158240 h 1209040"/>
                <a:gd name="connsiteX19" fmla="*/ 182880 w 834841"/>
                <a:gd name="connsiteY19" fmla="*/ 1188720 h 1209040"/>
                <a:gd name="connsiteX20" fmla="*/ 254000 w 834841"/>
                <a:gd name="connsiteY20" fmla="*/ 1209040 h 1209040"/>
                <a:gd name="connsiteX21" fmla="*/ 396240 w 834841"/>
                <a:gd name="connsiteY21" fmla="*/ 1198880 h 1209040"/>
                <a:gd name="connsiteX22" fmla="*/ 436880 w 834841"/>
                <a:gd name="connsiteY22" fmla="*/ 1158240 h 1209040"/>
                <a:gd name="connsiteX23" fmla="*/ 477520 w 834841"/>
                <a:gd name="connsiteY23" fmla="*/ 1137920 h 1209040"/>
                <a:gd name="connsiteX24" fmla="*/ 508000 w 834841"/>
                <a:gd name="connsiteY24" fmla="*/ 1107440 h 1209040"/>
                <a:gd name="connsiteX25" fmla="*/ 538480 w 834841"/>
                <a:gd name="connsiteY25" fmla="*/ 1087120 h 1209040"/>
                <a:gd name="connsiteX26" fmla="*/ 599440 w 834841"/>
                <a:gd name="connsiteY26" fmla="*/ 995680 h 1209040"/>
                <a:gd name="connsiteX27" fmla="*/ 629920 w 834841"/>
                <a:gd name="connsiteY27" fmla="*/ 955040 h 1209040"/>
                <a:gd name="connsiteX28" fmla="*/ 680720 w 834841"/>
                <a:gd name="connsiteY28" fmla="*/ 873760 h 1209040"/>
                <a:gd name="connsiteX29" fmla="*/ 751840 w 834841"/>
                <a:gd name="connsiteY29" fmla="*/ 792480 h 1209040"/>
                <a:gd name="connsiteX30" fmla="*/ 772160 w 834841"/>
                <a:gd name="connsiteY30" fmla="*/ 741680 h 1209040"/>
                <a:gd name="connsiteX31" fmla="*/ 802640 w 834841"/>
                <a:gd name="connsiteY31" fmla="*/ 690880 h 1209040"/>
                <a:gd name="connsiteX32" fmla="*/ 812800 w 834841"/>
                <a:gd name="connsiteY32" fmla="*/ 650240 h 1209040"/>
                <a:gd name="connsiteX33" fmla="*/ 833120 w 834841"/>
                <a:gd name="connsiteY33" fmla="*/ 589280 h 1209040"/>
                <a:gd name="connsiteX34" fmla="*/ 802640 w 834841"/>
                <a:gd name="connsiteY34" fmla="*/ 355600 h 1209040"/>
                <a:gd name="connsiteX35" fmla="*/ 772160 w 834841"/>
                <a:gd name="connsiteY35" fmla="*/ 325120 h 1209040"/>
                <a:gd name="connsiteX36" fmla="*/ 721360 w 834841"/>
                <a:gd name="connsiteY36" fmla="*/ 233680 h 1209040"/>
                <a:gd name="connsiteX37" fmla="*/ 711200 w 834841"/>
                <a:gd name="connsiteY37" fmla="*/ 203200 h 1209040"/>
                <a:gd name="connsiteX38" fmla="*/ 660400 w 834841"/>
                <a:gd name="connsiteY38" fmla="*/ 132080 h 1209040"/>
                <a:gd name="connsiteX39" fmla="*/ 650240 w 834841"/>
                <a:gd name="connsiteY39" fmla="*/ 101600 h 1209040"/>
                <a:gd name="connsiteX40" fmla="*/ 568960 w 834841"/>
                <a:gd name="connsiteY40" fmla="*/ 10160 h 1209040"/>
                <a:gd name="connsiteX41" fmla="*/ 528320 w 834841"/>
                <a:gd name="connsiteY41" fmla="*/ 0 h 1209040"/>
                <a:gd name="connsiteX42" fmla="*/ 355600 w 834841"/>
                <a:gd name="connsiteY42" fmla="*/ 50800 h 1209040"/>
                <a:gd name="connsiteX43" fmla="*/ 345440 w 834841"/>
                <a:gd name="connsiteY43" fmla="*/ 91440 h 1209040"/>
                <a:gd name="connsiteX44" fmla="*/ 355600 w 834841"/>
                <a:gd name="connsiteY44" fmla="*/ 81280 h 120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4841" h="1209040">
                  <a:moveTo>
                    <a:pt x="355600" y="81280"/>
                  </a:moveTo>
                  <a:lnTo>
                    <a:pt x="355600" y="81280"/>
                  </a:lnTo>
                  <a:cubicBezTo>
                    <a:pt x="337689" y="101181"/>
                    <a:pt x="259961" y="181471"/>
                    <a:pt x="233680" y="223520"/>
                  </a:cubicBezTo>
                  <a:cubicBezTo>
                    <a:pt x="225653" y="236363"/>
                    <a:pt x="221152" y="251173"/>
                    <a:pt x="213360" y="264160"/>
                  </a:cubicBezTo>
                  <a:cubicBezTo>
                    <a:pt x="200795" y="285101"/>
                    <a:pt x="172720" y="325120"/>
                    <a:pt x="172720" y="325120"/>
                  </a:cubicBezTo>
                  <a:cubicBezTo>
                    <a:pt x="169333" y="342053"/>
                    <a:pt x="168759" y="359802"/>
                    <a:pt x="162560" y="375920"/>
                  </a:cubicBezTo>
                  <a:cubicBezTo>
                    <a:pt x="137185" y="441895"/>
                    <a:pt x="127328" y="449989"/>
                    <a:pt x="91440" y="497840"/>
                  </a:cubicBezTo>
                  <a:cubicBezTo>
                    <a:pt x="88053" y="514773"/>
                    <a:pt x="86741" y="532257"/>
                    <a:pt x="81280" y="548640"/>
                  </a:cubicBezTo>
                  <a:cubicBezTo>
                    <a:pt x="76491" y="563008"/>
                    <a:pt x="65121" y="574717"/>
                    <a:pt x="60960" y="589280"/>
                  </a:cubicBezTo>
                  <a:cubicBezTo>
                    <a:pt x="51472" y="622488"/>
                    <a:pt x="47877" y="657109"/>
                    <a:pt x="40640" y="690880"/>
                  </a:cubicBezTo>
                  <a:cubicBezTo>
                    <a:pt x="37714" y="704534"/>
                    <a:pt x="36151" y="718760"/>
                    <a:pt x="30480" y="731520"/>
                  </a:cubicBezTo>
                  <a:cubicBezTo>
                    <a:pt x="22460" y="749565"/>
                    <a:pt x="10160" y="765387"/>
                    <a:pt x="0" y="782320"/>
                  </a:cubicBezTo>
                  <a:cubicBezTo>
                    <a:pt x="3387" y="829733"/>
                    <a:pt x="4911" y="877317"/>
                    <a:pt x="10160" y="924560"/>
                  </a:cubicBezTo>
                  <a:cubicBezTo>
                    <a:pt x="11702" y="938438"/>
                    <a:pt x="16484" y="951774"/>
                    <a:pt x="20320" y="965200"/>
                  </a:cubicBezTo>
                  <a:cubicBezTo>
                    <a:pt x="28462" y="993696"/>
                    <a:pt x="35318" y="1009227"/>
                    <a:pt x="50800" y="1036320"/>
                  </a:cubicBezTo>
                  <a:cubicBezTo>
                    <a:pt x="56858" y="1046922"/>
                    <a:pt x="62486" y="1058166"/>
                    <a:pt x="71120" y="1066800"/>
                  </a:cubicBezTo>
                  <a:cubicBezTo>
                    <a:pt x="83094" y="1078774"/>
                    <a:pt x="98903" y="1086260"/>
                    <a:pt x="111760" y="1097280"/>
                  </a:cubicBezTo>
                  <a:cubicBezTo>
                    <a:pt x="122669" y="1106631"/>
                    <a:pt x="132080" y="1117600"/>
                    <a:pt x="142240" y="1127760"/>
                  </a:cubicBezTo>
                  <a:cubicBezTo>
                    <a:pt x="145627" y="1137920"/>
                    <a:pt x="146459" y="1149329"/>
                    <a:pt x="152400" y="1158240"/>
                  </a:cubicBezTo>
                  <a:cubicBezTo>
                    <a:pt x="160370" y="1170195"/>
                    <a:pt x="170925" y="1180750"/>
                    <a:pt x="182880" y="1188720"/>
                  </a:cubicBezTo>
                  <a:cubicBezTo>
                    <a:pt x="191625" y="1194550"/>
                    <a:pt x="248581" y="1207685"/>
                    <a:pt x="254000" y="1209040"/>
                  </a:cubicBezTo>
                  <a:cubicBezTo>
                    <a:pt x="301413" y="1205653"/>
                    <a:pt x="350440" y="1211602"/>
                    <a:pt x="396240" y="1198880"/>
                  </a:cubicBezTo>
                  <a:cubicBezTo>
                    <a:pt x="414699" y="1193753"/>
                    <a:pt x="421554" y="1169735"/>
                    <a:pt x="436880" y="1158240"/>
                  </a:cubicBezTo>
                  <a:cubicBezTo>
                    <a:pt x="448997" y="1149153"/>
                    <a:pt x="465195" y="1146723"/>
                    <a:pt x="477520" y="1137920"/>
                  </a:cubicBezTo>
                  <a:cubicBezTo>
                    <a:pt x="489212" y="1129569"/>
                    <a:pt x="496962" y="1116638"/>
                    <a:pt x="508000" y="1107440"/>
                  </a:cubicBezTo>
                  <a:cubicBezTo>
                    <a:pt x="517381" y="1099623"/>
                    <a:pt x="529846" y="1095754"/>
                    <a:pt x="538480" y="1087120"/>
                  </a:cubicBezTo>
                  <a:cubicBezTo>
                    <a:pt x="596359" y="1029241"/>
                    <a:pt x="563990" y="1052400"/>
                    <a:pt x="599440" y="995680"/>
                  </a:cubicBezTo>
                  <a:cubicBezTo>
                    <a:pt x="608415" y="981321"/>
                    <a:pt x="620527" y="969129"/>
                    <a:pt x="629920" y="955040"/>
                  </a:cubicBezTo>
                  <a:cubicBezTo>
                    <a:pt x="647643" y="928456"/>
                    <a:pt x="661550" y="899320"/>
                    <a:pt x="680720" y="873760"/>
                  </a:cubicBezTo>
                  <a:cubicBezTo>
                    <a:pt x="723426" y="816819"/>
                    <a:pt x="718623" y="852271"/>
                    <a:pt x="751840" y="792480"/>
                  </a:cubicBezTo>
                  <a:cubicBezTo>
                    <a:pt x="760697" y="776537"/>
                    <a:pt x="764004" y="757992"/>
                    <a:pt x="772160" y="741680"/>
                  </a:cubicBezTo>
                  <a:cubicBezTo>
                    <a:pt x="780991" y="724017"/>
                    <a:pt x="792480" y="707813"/>
                    <a:pt x="802640" y="690880"/>
                  </a:cubicBezTo>
                  <a:cubicBezTo>
                    <a:pt x="806027" y="677333"/>
                    <a:pt x="808788" y="663615"/>
                    <a:pt x="812800" y="650240"/>
                  </a:cubicBezTo>
                  <a:cubicBezTo>
                    <a:pt x="818955" y="629724"/>
                    <a:pt x="832228" y="610681"/>
                    <a:pt x="833120" y="589280"/>
                  </a:cubicBezTo>
                  <a:cubicBezTo>
                    <a:pt x="835217" y="538959"/>
                    <a:pt x="841671" y="418050"/>
                    <a:pt x="802640" y="355600"/>
                  </a:cubicBezTo>
                  <a:cubicBezTo>
                    <a:pt x="795025" y="343416"/>
                    <a:pt x="782320" y="335280"/>
                    <a:pt x="772160" y="325120"/>
                  </a:cubicBezTo>
                  <a:cubicBezTo>
                    <a:pt x="720766" y="196635"/>
                    <a:pt x="785795" y="346442"/>
                    <a:pt x="721360" y="233680"/>
                  </a:cubicBezTo>
                  <a:cubicBezTo>
                    <a:pt x="716047" y="224381"/>
                    <a:pt x="715989" y="212779"/>
                    <a:pt x="711200" y="203200"/>
                  </a:cubicBezTo>
                  <a:cubicBezTo>
                    <a:pt x="703772" y="188344"/>
                    <a:pt x="667303" y="141284"/>
                    <a:pt x="660400" y="132080"/>
                  </a:cubicBezTo>
                  <a:cubicBezTo>
                    <a:pt x="657013" y="121920"/>
                    <a:pt x="655029" y="111179"/>
                    <a:pt x="650240" y="101600"/>
                  </a:cubicBezTo>
                  <a:cubicBezTo>
                    <a:pt x="637013" y="75147"/>
                    <a:pt x="584347" y="14007"/>
                    <a:pt x="568960" y="10160"/>
                  </a:cubicBezTo>
                  <a:lnTo>
                    <a:pt x="528320" y="0"/>
                  </a:lnTo>
                  <a:cubicBezTo>
                    <a:pt x="471951" y="8053"/>
                    <a:pt x="389918" y="-9257"/>
                    <a:pt x="355600" y="50800"/>
                  </a:cubicBezTo>
                  <a:cubicBezTo>
                    <a:pt x="348672" y="62924"/>
                    <a:pt x="349856" y="78193"/>
                    <a:pt x="345440" y="91440"/>
                  </a:cubicBezTo>
                  <a:cubicBezTo>
                    <a:pt x="343045" y="98624"/>
                    <a:pt x="353907" y="82973"/>
                    <a:pt x="355600" y="8128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pic>
          <p:nvPicPr>
            <p:cNvPr id="18" name="Image 17" descr="Une image contenant noir, obscurité&#10;&#10;Description générée automatiquement">
              <a:extLst>
                <a:ext uri="{FF2B5EF4-FFF2-40B4-BE49-F238E27FC236}">
                  <a16:creationId xmlns:a16="http://schemas.microsoft.com/office/drawing/2014/main" id="{08E5BA7E-83EE-54A5-A814-16C5ED88E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354" t="48178" r="15127" b="28019"/>
            <a:stretch/>
          </p:blipFill>
          <p:spPr>
            <a:xfrm>
              <a:off x="7158439" y="1333186"/>
              <a:ext cx="382369" cy="371218"/>
            </a:xfrm>
            <a:prstGeom prst="rect">
              <a:avLst/>
            </a:prstGeom>
          </p:spPr>
        </p:pic>
      </p:grpSp>
      <p:sp>
        <p:nvSpPr>
          <p:cNvPr id="19" name="ZoneTexte 18">
            <a:extLst>
              <a:ext uri="{FF2B5EF4-FFF2-40B4-BE49-F238E27FC236}">
                <a16:creationId xmlns:a16="http://schemas.microsoft.com/office/drawing/2014/main" id="{BA8D7A52-D5A6-29E0-5046-F53EE41264A4}"/>
              </a:ext>
            </a:extLst>
          </p:cNvPr>
          <p:cNvSpPr txBox="1"/>
          <p:nvPr/>
        </p:nvSpPr>
        <p:spPr>
          <a:xfrm>
            <a:off x="2133862" y="1348671"/>
            <a:ext cx="4876272" cy="323165"/>
          </a:xfrm>
          <a:prstGeom prst="rect">
            <a:avLst/>
          </a:prstGeom>
          <a:noFill/>
        </p:spPr>
        <p:txBody>
          <a:bodyPr wrap="square">
            <a:spAutoFit/>
          </a:bodyPr>
          <a:lstStyle/>
          <a:p>
            <a:pPr algn="ctr"/>
            <a:r>
              <a:rPr lang="fr-BE" sz="1500" b="1" dirty="0">
                <a:latin typeface="Arial" panose="020B0604020202020204" pitchFamily="34" charset="0"/>
                <a:cs typeface="Arial" panose="020B0604020202020204" pitchFamily="34" charset="0"/>
              </a:rPr>
              <a:t>Le facteur de charge</a:t>
            </a:r>
            <a:r>
              <a:rPr lang="fr-BE" sz="1500" dirty="0">
                <a:latin typeface="Arial" panose="020B0604020202020204" pitchFamily="34" charset="0"/>
                <a:cs typeface="Arial" panose="020B0604020202020204" pitchFamily="34" charset="0"/>
              </a:rPr>
              <a:t>, c’est le rapport entre</a:t>
            </a:r>
          </a:p>
        </p:txBody>
      </p:sp>
      <p:sp>
        <p:nvSpPr>
          <p:cNvPr id="20" name="ZoneTexte 19">
            <a:extLst>
              <a:ext uri="{FF2B5EF4-FFF2-40B4-BE49-F238E27FC236}">
                <a16:creationId xmlns:a16="http://schemas.microsoft.com/office/drawing/2014/main" id="{9C39006C-C436-20C4-45D0-05E3E8D4E200}"/>
              </a:ext>
            </a:extLst>
          </p:cNvPr>
          <p:cNvSpPr txBox="1"/>
          <p:nvPr/>
        </p:nvSpPr>
        <p:spPr>
          <a:xfrm>
            <a:off x="4414614" y="2917441"/>
            <a:ext cx="721168" cy="338554"/>
          </a:xfrm>
          <a:prstGeom prst="rect">
            <a:avLst/>
          </a:prstGeom>
          <a:noFill/>
        </p:spPr>
        <p:txBody>
          <a:bodyPr wrap="square">
            <a:spAutoFit/>
          </a:bodyPr>
          <a:lstStyle/>
          <a:p>
            <a:pPr algn="ctr"/>
            <a:r>
              <a:rPr lang="fr-BE" sz="1600" b="1" dirty="0">
                <a:latin typeface="Arial" panose="020B0604020202020204" pitchFamily="34" charset="0"/>
                <a:cs typeface="Arial" panose="020B0604020202020204" pitchFamily="34" charset="0"/>
              </a:rPr>
              <a:t>et</a:t>
            </a:r>
          </a:p>
        </p:txBody>
      </p:sp>
      <p:sp>
        <p:nvSpPr>
          <p:cNvPr id="21" name="Rectangle : coins arrondis 20">
            <a:extLst>
              <a:ext uri="{FF2B5EF4-FFF2-40B4-BE49-F238E27FC236}">
                <a16:creationId xmlns:a16="http://schemas.microsoft.com/office/drawing/2014/main" id="{208D40CA-5E3C-91A9-4FAB-FE57FD46B05E}"/>
              </a:ext>
            </a:extLst>
          </p:cNvPr>
          <p:cNvSpPr/>
          <p:nvPr/>
        </p:nvSpPr>
        <p:spPr>
          <a:xfrm>
            <a:off x="971695" y="1158862"/>
            <a:ext cx="7200607" cy="2678153"/>
          </a:xfrm>
          <a:prstGeom prst="roundRect">
            <a:avLst>
              <a:gd name="adj" fmla="val 14722"/>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
        <p:nvSpPr>
          <p:cNvPr id="23" name="ZoneTexte 22">
            <a:extLst>
              <a:ext uri="{FF2B5EF4-FFF2-40B4-BE49-F238E27FC236}">
                <a16:creationId xmlns:a16="http://schemas.microsoft.com/office/drawing/2014/main" id="{0D1EF0E2-56CA-B380-8D63-C57F9D7166DF}"/>
              </a:ext>
            </a:extLst>
          </p:cNvPr>
          <p:cNvSpPr txBox="1"/>
          <p:nvPr/>
        </p:nvSpPr>
        <p:spPr>
          <a:xfrm>
            <a:off x="1730235" y="4100833"/>
            <a:ext cx="5683526" cy="553998"/>
          </a:xfrm>
          <a:prstGeom prst="rect">
            <a:avLst/>
          </a:prstGeom>
          <a:noFill/>
        </p:spPr>
        <p:txBody>
          <a:bodyPr wrap="square">
            <a:spAutoFit/>
          </a:bodyPr>
          <a:lstStyle/>
          <a:p>
            <a:pPr algn="ctr"/>
            <a:r>
              <a:rPr lang="fr-FR" sz="1500" b="0" i="0" dirty="0">
                <a:solidFill>
                  <a:srgbClr val="0D0D0D"/>
                </a:solidFill>
                <a:effectLst/>
                <a:highlight>
                  <a:srgbClr val="FFFFFF"/>
                </a:highlight>
                <a:latin typeface="Arial" panose="020B0604020202020204" pitchFamily="34" charset="0"/>
                <a:cs typeface="Arial" panose="020B0604020202020204" pitchFamily="34" charset="0"/>
              </a:rPr>
              <a:t>Un facteur de charge élevé représente une meilleure utilisation de la capacité installée de production d'énergie.</a:t>
            </a:r>
            <a:endParaRPr lang="fr-FR" sz="1500" dirty="0">
              <a:solidFill>
                <a:srgbClr val="0D0D0D"/>
              </a:solidFill>
              <a:highlight>
                <a:srgbClr val="FFFFFF"/>
              </a:highlight>
              <a:latin typeface="Arial" panose="020B0604020202020204" pitchFamily="34" charset="0"/>
              <a:cs typeface="Arial" panose="020B0604020202020204" pitchFamily="34" charset="0"/>
            </a:endParaRPr>
          </a:p>
        </p:txBody>
      </p:sp>
      <p:sp>
        <p:nvSpPr>
          <p:cNvPr id="3" name="Espace réservé du numéro de diapositive 3">
            <a:extLst>
              <a:ext uri="{FF2B5EF4-FFF2-40B4-BE49-F238E27FC236}">
                <a16:creationId xmlns:a16="http://schemas.microsoft.com/office/drawing/2014/main" id="{8860806D-5FD4-E942-DEC2-B0F370E71B95}"/>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3</a:t>
            </a:fld>
            <a:endParaRPr lang="fr-FR"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628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9CAF320-CB8E-C3FB-D382-A63403ADB0D7}"/>
              </a:ext>
            </a:extLst>
          </p:cNvPr>
          <p:cNvSpPr txBox="1"/>
          <p:nvPr/>
        </p:nvSpPr>
        <p:spPr>
          <a:xfrm>
            <a:off x="961155" y="244643"/>
            <a:ext cx="7836543" cy="369332"/>
          </a:xfrm>
          <a:prstGeom prst="rect">
            <a:avLst/>
          </a:prstGeom>
          <a:noFill/>
        </p:spPr>
        <p:txBody>
          <a:bodyPr wrap="square">
            <a:spAutoFit/>
          </a:bodyPr>
          <a:lstStyle/>
          <a:p>
            <a:r>
              <a:rPr lang="fr-BE" b="1" kern="150" dirty="0">
                <a:effectLst/>
                <a:latin typeface="Arial" panose="020B0604020202020204" pitchFamily="34" charset="0"/>
                <a:ea typeface="Aptos" panose="020B0004020202020204" pitchFamily="34" charset="0"/>
                <a:cs typeface="Arial" panose="020B0604020202020204" pitchFamily="34" charset="0"/>
              </a:rPr>
              <a:t>Développement des </a:t>
            </a:r>
            <a:r>
              <a:rPr lang="fr-FR" b="1" i="0" dirty="0">
                <a:solidFill>
                  <a:srgbClr val="000000"/>
                </a:solidFill>
                <a:effectLst/>
                <a:highlight>
                  <a:srgbClr val="FFFFFF"/>
                </a:highlight>
                <a:latin typeface="Arial" panose="020B0604020202020204" pitchFamily="34" charset="0"/>
                <a:cs typeface="Arial" panose="020B0604020202020204" pitchFamily="34" charset="0"/>
              </a:rPr>
              <a:t>Centres d’Énergie Renouvelable Distants (CERD)</a:t>
            </a:r>
            <a:endParaRPr lang="fr-BE" b="1"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9E92E39A-1399-4743-598C-3B956E3F1820}"/>
              </a:ext>
            </a:extLst>
          </p:cNvPr>
          <p:cNvSpPr txBox="1"/>
          <p:nvPr/>
        </p:nvSpPr>
        <p:spPr>
          <a:xfrm>
            <a:off x="265227" y="156849"/>
            <a:ext cx="484761" cy="646331"/>
          </a:xfrm>
          <a:prstGeom prst="rect">
            <a:avLst/>
          </a:prstGeom>
          <a:noFill/>
        </p:spPr>
        <p:txBody>
          <a:bodyPr wrap="square" rtlCol="0">
            <a:spAutoFit/>
          </a:bodyPr>
          <a:lstStyle/>
          <a:p>
            <a:r>
              <a:rPr lang="fr-BE" sz="3600" dirty="0">
                <a:cs typeface="Arial" panose="020B0604020202020204" pitchFamily="34" charset="0"/>
              </a:rPr>
              <a:t>9</a:t>
            </a:r>
          </a:p>
        </p:txBody>
      </p:sp>
      <p:sp>
        <p:nvSpPr>
          <p:cNvPr id="3" name="Ellipse 2">
            <a:extLst>
              <a:ext uri="{FF2B5EF4-FFF2-40B4-BE49-F238E27FC236}">
                <a16:creationId xmlns:a16="http://schemas.microsoft.com/office/drawing/2014/main" id="{E86ED515-3541-215B-9C9F-9A59B880986B}"/>
              </a:ext>
            </a:extLst>
          </p:cNvPr>
          <p:cNvSpPr/>
          <p:nvPr/>
        </p:nvSpPr>
        <p:spPr>
          <a:xfrm>
            <a:off x="184046" y="193952"/>
            <a:ext cx="567754" cy="581076"/>
          </a:xfrm>
          <a:prstGeom prst="ellipse">
            <a:avLst/>
          </a:prstGeom>
          <a:noFill/>
          <a:ln w="76200" cmpd="thickThi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Rectangle 3">
            <a:extLst>
              <a:ext uri="{FF2B5EF4-FFF2-40B4-BE49-F238E27FC236}">
                <a16:creationId xmlns:a16="http://schemas.microsoft.com/office/drawing/2014/main" id="{5FF306D5-F785-1AF1-EC45-8527EB1485A4}"/>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ZoneTexte 13">
            <a:extLst>
              <a:ext uri="{FF2B5EF4-FFF2-40B4-BE49-F238E27FC236}">
                <a16:creationId xmlns:a16="http://schemas.microsoft.com/office/drawing/2014/main" id="{701C38B7-DD2A-ADA8-17BA-5014343C950A}"/>
              </a:ext>
            </a:extLst>
          </p:cNvPr>
          <p:cNvSpPr txBox="1"/>
          <p:nvPr/>
        </p:nvSpPr>
        <p:spPr>
          <a:xfrm>
            <a:off x="256175" y="3010579"/>
            <a:ext cx="6625469" cy="1785104"/>
          </a:xfrm>
          <a:prstGeom prst="rect">
            <a:avLst/>
          </a:prstGeom>
          <a:noFill/>
        </p:spPr>
        <p:txBody>
          <a:bodyPr wrap="square">
            <a:spAutoFit/>
          </a:bodyPr>
          <a:lstStyle/>
          <a:p>
            <a:r>
              <a:rPr lang="fr-FR" sz="1500" b="1" i="1" dirty="0">
                <a:latin typeface="Arial" panose="020B0604020202020204" pitchFamily="34" charset="0"/>
                <a:cs typeface="Arial" panose="020B0604020202020204" pitchFamily="34" charset="0"/>
              </a:rPr>
              <a:t>Exemple : </a:t>
            </a:r>
            <a:r>
              <a:rPr lang="fr-FR" sz="1500" b="1" dirty="0">
                <a:latin typeface="Arial" panose="020B0604020202020204" pitchFamily="34" charset="0"/>
                <a:cs typeface="Arial" panose="020B0604020202020204" pitchFamily="34" charset="0"/>
              </a:rPr>
              <a:t>Un CERD dans le désert de Namibie.</a:t>
            </a:r>
          </a:p>
          <a:p>
            <a:endParaRPr lang="fr-FR" sz="500" dirty="0">
              <a:latin typeface="Arial" panose="020B0604020202020204" pitchFamily="34" charset="0"/>
              <a:cs typeface="Arial" panose="020B0604020202020204" pitchFamily="34" charset="0"/>
            </a:endParaRPr>
          </a:p>
          <a:p>
            <a:r>
              <a:rPr lang="fr-FR" sz="1500" dirty="0">
                <a:latin typeface="Arial" panose="020B0604020202020204" pitchFamily="34" charset="0"/>
                <a:cs typeface="Arial" panose="020B0604020202020204" pitchFamily="34" charset="0"/>
              </a:rPr>
              <a:t>Des panneaux solaires et des éoliennes captent en abondance de l’énergie qui est ensuite transportée vers la côte namibienne via une ligne à haute tension et utilisée pour produire de l'hydrogène par électrolyse de l'eau.</a:t>
            </a:r>
          </a:p>
          <a:p>
            <a:r>
              <a:rPr lang="fr-FR" sz="1500" dirty="0">
                <a:latin typeface="Arial" panose="020B0604020202020204" pitchFamily="34" charset="0"/>
                <a:cs typeface="Arial" panose="020B0604020202020204" pitchFamily="34" charset="0"/>
              </a:rPr>
              <a:t>En combinant cet hydrogène avec du CO</a:t>
            </a:r>
            <a:r>
              <a:rPr lang="fr-FR" sz="1500" baseline="-25000" dirty="0">
                <a:latin typeface="Arial" panose="020B0604020202020204" pitchFamily="34" charset="0"/>
                <a:cs typeface="Arial" panose="020B0604020202020204" pitchFamily="34" charset="0"/>
              </a:rPr>
              <a:t>2</a:t>
            </a:r>
            <a:r>
              <a:rPr lang="fr-FR" sz="1500" dirty="0">
                <a:latin typeface="Arial" panose="020B0604020202020204" pitchFamily="34" charset="0"/>
                <a:cs typeface="Arial" panose="020B0604020202020204" pitchFamily="34" charset="0"/>
              </a:rPr>
              <a:t> capturé dans l'air, du méthane synthétique est produit. Ce gaz est ensuite exporté par pipeline ou par navire jusqu’au terminal LNG de Zeebrugge.</a:t>
            </a:r>
          </a:p>
        </p:txBody>
      </p:sp>
      <p:sp>
        <p:nvSpPr>
          <p:cNvPr id="16" name="ZoneTexte 15">
            <a:extLst>
              <a:ext uri="{FF2B5EF4-FFF2-40B4-BE49-F238E27FC236}">
                <a16:creationId xmlns:a16="http://schemas.microsoft.com/office/drawing/2014/main" id="{C4771EBE-8D51-4BA8-4B12-AD98247F4EBF}"/>
              </a:ext>
            </a:extLst>
          </p:cNvPr>
          <p:cNvSpPr txBox="1"/>
          <p:nvPr/>
        </p:nvSpPr>
        <p:spPr>
          <a:xfrm>
            <a:off x="1470112" y="1141636"/>
            <a:ext cx="6203773" cy="1354217"/>
          </a:xfrm>
          <a:prstGeom prst="rect">
            <a:avLst/>
          </a:prstGeom>
          <a:noFill/>
        </p:spPr>
        <p:txBody>
          <a:bodyPr wrap="square">
            <a:spAutoFit/>
          </a:bodyPr>
          <a:lstStyle/>
          <a:p>
            <a:pPr algn="ctr"/>
            <a:r>
              <a:rPr lang="fr-FR" sz="1500" dirty="0">
                <a:latin typeface="Arial" panose="020B0604020202020204" pitchFamily="34" charset="0"/>
                <a:cs typeface="Arial" panose="020B0604020202020204" pitchFamily="34" charset="0"/>
              </a:rPr>
              <a:t>Une option supplémentaire pour diversifier l'approvisionnement énergétique de la Belgique consiste à </a:t>
            </a:r>
            <a:r>
              <a:rPr lang="fr-FR" sz="1500" b="1" dirty="0">
                <a:latin typeface="Arial" panose="020B0604020202020204" pitchFamily="34" charset="0"/>
                <a:cs typeface="Arial" panose="020B0604020202020204" pitchFamily="34" charset="0"/>
              </a:rPr>
              <a:t>importer du gaz synthétique provenant de Centres d’Énergie Renouvelable Distants (CERD)</a:t>
            </a:r>
            <a:r>
              <a:rPr lang="fr-FR" sz="1500" dirty="0">
                <a:latin typeface="Arial" panose="020B0604020202020204" pitchFamily="34" charset="0"/>
                <a:cs typeface="Arial" panose="020B0604020202020204" pitchFamily="34" charset="0"/>
              </a:rPr>
              <a:t>.</a:t>
            </a:r>
          </a:p>
          <a:p>
            <a:pPr algn="ctr"/>
            <a:endParaRPr lang="fr-FR" sz="500" dirty="0">
              <a:latin typeface="Arial" panose="020B0604020202020204" pitchFamily="34" charset="0"/>
              <a:cs typeface="Arial" panose="020B0604020202020204" pitchFamily="34" charset="0"/>
            </a:endParaRPr>
          </a:p>
          <a:p>
            <a:pPr algn="ctr"/>
            <a:r>
              <a:rPr lang="fr-FR" sz="1500" dirty="0">
                <a:latin typeface="Arial" panose="020B0604020202020204" pitchFamily="34" charset="0"/>
                <a:cs typeface="Arial" panose="020B0604020202020204" pitchFamily="34" charset="0"/>
              </a:rPr>
              <a:t>Ces CERD exploitent l'abondance des sources d'énergie renouvelable dans des régions éloignées.</a:t>
            </a:r>
          </a:p>
        </p:txBody>
      </p:sp>
      <p:sp>
        <p:nvSpPr>
          <p:cNvPr id="17" name="Rectangle : coins arrondis 16">
            <a:extLst>
              <a:ext uri="{FF2B5EF4-FFF2-40B4-BE49-F238E27FC236}">
                <a16:creationId xmlns:a16="http://schemas.microsoft.com/office/drawing/2014/main" id="{77F6B8A1-ED6E-25DD-B821-04C0447E70E1}"/>
              </a:ext>
            </a:extLst>
          </p:cNvPr>
          <p:cNvSpPr/>
          <p:nvPr/>
        </p:nvSpPr>
        <p:spPr>
          <a:xfrm>
            <a:off x="1166648" y="949032"/>
            <a:ext cx="6810702" cy="1733695"/>
          </a:xfrm>
          <a:prstGeom prst="roundRect">
            <a:avLst>
              <a:gd name="adj" fmla="val 27535"/>
            </a:avLst>
          </a:prstGeom>
          <a:noFill/>
          <a:ln w="63500" cmpd="thickThin">
            <a:gradFill>
              <a:gsLst>
                <a:gs pos="0">
                  <a:schemeClr val="accent2">
                    <a:lumMod val="40000"/>
                    <a:lumOff val="60000"/>
                  </a:schemeClr>
                </a:gs>
                <a:gs pos="100000">
                  <a:schemeClr val="accent6">
                    <a:lumMod val="40000"/>
                    <a:lumOff val="60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
        <p:nvSpPr>
          <p:cNvPr id="6" name="Espace réservé du numéro de diapositive 3">
            <a:extLst>
              <a:ext uri="{FF2B5EF4-FFF2-40B4-BE49-F238E27FC236}">
                <a16:creationId xmlns:a16="http://schemas.microsoft.com/office/drawing/2014/main" id="{95705106-2826-CED0-6159-AE49012B33A4}"/>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30</a:t>
            </a:fld>
            <a:endParaRPr lang="fr-FR" sz="1000" dirty="0">
              <a:solidFill>
                <a:schemeClr val="tx1"/>
              </a:solidFill>
              <a:latin typeface="Arial" panose="020B0604020202020204" pitchFamily="34" charset="0"/>
              <a:cs typeface="Arial" panose="020B0604020202020204" pitchFamily="34" charset="0"/>
            </a:endParaRPr>
          </a:p>
        </p:txBody>
      </p:sp>
      <p:pic>
        <p:nvPicPr>
          <p:cNvPr id="1026" name="Picture 2" descr="Namibie — Wikipédia">
            <a:extLst>
              <a:ext uri="{FF2B5EF4-FFF2-40B4-BE49-F238E27FC236}">
                <a16:creationId xmlns:a16="http://schemas.microsoft.com/office/drawing/2014/main" id="{8A5A1473-A64D-C8E3-0F29-D4FD476CE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254" y="3126892"/>
            <a:ext cx="1578455" cy="157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1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9268FB0-87AC-E76D-97D9-1692AA961C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9" r="1047"/>
          <a:stretch/>
        </p:blipFill>
        <p:spPr>
          <a:xfrm>
            <a:off x="1133015" y="903763"/>
            <a:ext cx="6911340" cy="3564571"/>
          </a:xfrm>
          <a:prstGeom prst="rect">
            <a:avLst/>
          </a:prstGeom>
        </p:spPr>
      </p:pic>
      <p:sp>
        <p:nvSpPr>
          <p:cNvPr id="9" name="Rectangle 8">
            <a:extLst>
              <a:ext uri="{FF2B5EF4-FFF2-40B4-BE49-F238E27FC236}">
                <a16:creationId xmlns:a16="http://schemas.microsoft.com/office/drawing/2014/main" id="{32996517-2E64-439A-404C-4D79FDDB5FEE}"/>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C7ED0759-CB70-40B0-69CC-A00180C247B2}"/>
              </a:ext>
            </a:extLst>
          </p:cNvPr>
          <p:cNvSpPr txBox="1"/>
          <p:nvPr/>
        </p:nvSpPr>
        <p:spPr>
          <a:xfrm>
            <a:off x="653726" y="257322"/>
            <a:ext cx="7836543" cy="369332"/>
          </a:xfrm>
          <a:prstGeom prst="rect">
            <a:avLst/>
          </a:prstGeom>
          <a:noFill/>
        </p:spPr>
        <p:txBody>
          <a:bodyPr wrap="square">
            <a:spAutoFit/>
          </a:bodyPr>
          <a:lstStyle/>
          <a:p>
            <a:pPr algn="ctr"/>
            <a:r>
              <a:rPr lang="fr-BE" b="1" kern="150" dirty="0">
                <a:effectLst/>
                <a:latin typeface="Arial" panose="020B0604020202020204" pitchFamily="34" charset="0"/>
                <a:ea typeface="Aptos" panose="020B0004020202020204" pitchFamily="34" charset="0"/>
                <a:cs typeface="Arial" panose="020B0604020202020204" pitchFamily="34" charset="0"/>
              </a:rPr>
              <a:t>Représentation d’un </a:t>
            </a:r>
            <a:r>
              <a:rPr lang="fr-FR" sz="1800" b="1" dirty="0">
                <a:latin typeface="Arial" panose="020B0604020202020204" pitchFamily="34" charset="0"/>
                <a:cs typeface="Arial" panose="020B0604020202020204" pitchFamily="34" charset="0"/>
              </a:rPr>
              <a:t>CERD dans le désert de Namibie</a:t>
            </a:r>
          </a:p>
        </p:txBody>
      </p:sp>
      <p:sp>
        <p:nvSpPr>
          <p:cNvPr id="3" name="ZoneTexte 2">
            <a:extLst>
              <a:ext uri="{FF2B5EF4-FFF2-40B4-BE49-F238E27FC236}">
                <a16:creationId xmlns:a16="http://schemas.microsoft.com/office/drawing/2014/main" id="{3604EE5A-DAE2-FA3B-4FBD-C5F036964E0B}"/>
              </a:ext>
            </a:extLst>
          </p:cNvPr>
          <p:cNvSpPr txBox="1"/>
          <p:nvPr/>
        </p:nvSpPr>
        <p:spPr>
          <a:xfrm>
            <a:off x="931507" y="4462472"/>
            <a:ext cx="7314355" cy="400110"/>
          </a:xfrm>
          <a:prstGeom prst="rect">
            <a:avLst/>
          </a:prstGeom>
          <a:noFill/>
        </p:spPr>
        <p:txBody>
          <a:bodyPr wrap="square">
            <a:spAutoFit/>
          </a:bodyPr>
          <a:lstStyle/>
          <a:p>
            <a:pPr algn="ctr"/>
            <a:r>
              <a:rPr lang="fr-BE" sz="1000" dirty="0">
                <a:latin typeface="Baskerville Old Face" panose="02020602080505020303" pitchFamily="18" charset="0"/>
                <a:cs typeface="Arial" panose="020B0604020202020204" pitchFamily="34" charset="0"/>
              </a:rPr>
              <a:t>Représentation artistique d'une infrastructure où l'énergie solaire et la capture directe de CO</a:t>
            </a:r>
            <a:r>
              <a:rPr lang="fr-BE" sz="1000" baseline="-25000" dirty="0">
                <a:latin typeface="Baskerville Old Face" panose="02020602080505020303" pitchFamily="18" charset="0"/>
                <a:cs typeface="Arial" panose="020B0604020202020204" pitchFamily="34" charset="0"/>
              </a:rPr>
              <a:t>2</a:t>
            </a:r>
            <a:r>
              <a:rPr lang="fr-BE" sz="1000" dirty="0">
                <a:latin typeface="Baskerville Old Face" panose="02020602080505020303" pitchFamily="18" charset="0"/>
                <a:cs typeface="Arial" panose="020B0604020202020204" pitchFamily="34" charset="0"/>
              </a:rPr>
              <a:t> dans l'air sont utilisées pour produire du CH</a:t>
            </a:r>
            <a:r>
              <a:rPr lang="fr-BE" sz="1000" baseline="-25000" dirty="0">
                <a:latin typeface="Baskerville Old Face" panose="02020602080505020303" pitchFamily="18" charset="0"/>
                <a:cs typeface="Arial" panose="020B0604020202020204" pitchFamily="34" charset="0"/>
              </a:rPr>
              <a:t>4</a:t>
            </a:r>
            <a:r>
              <a:rPr lang="fr-BE" sz="1000" dirty="0">
                <a:latin typeface="Baskerville Old Face" panose="02020602080505020303" pitchFamily="18" charset="0"/>
                <a:cs typeface="Arial" panose="020B0604020202020204" pitchFamily="34" charset="0"/>
              </a:rPr>
              <a:t>. Le gaz synthétique est ensuite liquéfié et expédié vers les centres de consommation.</a:t>
            </a:r>
          </a:p>
        </p:txBody>
      </p:sp>
      <p:sp>
        <p:nvSpPr>
          <p:cNvPr id="4" name="Espace réservé du numéro de diapositive 3">
            <a:extLst>
              <a:ext uri="{FF2B5EF4-FFF2-40B4-BE49-F238E27FC236}">
                <a16:creationId xmlns:a16="http://schemas.microsoft.com/office/drawing/2014/main" id="{0CB6FCD2-B7C9-2D9D-A4AA-CA187EC42E7F}"/>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31</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048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9559578-6A79-8260-5533-B42D0F2C06CD}"/>
              </a:ext>
            </a:extLst>
          </p:cNvPr>
          <p:cNvSpPr txBox="1"/>
          <p:nvPr/>
        </p:nvSpPr>
        <p:spPr>
          <a:xfrm>
            <a:off x="653727" y="249133"/>
            <a:ext cx="7836543" cy="369332"/>
          </a:xfrm>
          <a:prstGeom prst="rect">
            <a:avLst/>
          </a:prstGeom>
          <a:noFill/>
        </p:spPr>
        <p:txBody>
          <a:bodyPr wrap="square">
            <a:spAutoFit/>
          </a:bodyPr>
          <a:lstStyle/>
          <a:p>
            <a:pPr algn="ctr"/>
            <a:r>
              <a:rPr lang="fr-BE" b="1" kern="150" dirty="0">
                <a:effectLst/>
                <a:latin typeface="Arial" panose="020B0604020202020204" pitchFamily="34" charset="0"/>
                <a:ea typeface="Aptos" panose="020B0004020202020204" pitchFamily="34" charset="0"/>
                <a:cs typeface="Arial" panose="020B0604020202020204" pitchFamily="34" charset="0"/>
              </a:rPr>
              <a:t>Modélisation d’un </a:t>
            </a:r>
            <a:r>
              <a:rPr lang="fr-FR" sz="1800" b="1" dirty="0">
                <a:latin typeface="Arial" panose="020B0604020202020204" pitchFamily="34" charset="0"/>
                <a:cs typeface="Arial" panose="020B0604020202020204" pitchFamily="34" charset="0"/>
              </a:rPr>
              <a:t>CERD dans le désert du Sahara algérien</a:t>
            </a:r>
          </a:p>
        </p:txBody>
      </p:sp>
      <p:sp>
        <p:nvSpPr>
          <p:cNvPr id="10" name="Rectangle 9">
            <a:extLst>
              <a:ext uri="{FF2B5EF4-FFF2-40B4-BE49-F238E27FC236}">
                <a16:creationId xmlns:a16="http://schemas.microsoft.com/office/drawing/2014/main" id="{B75B42C7-9DFF-DDC1-5C99-719F818DBF69}"/>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3">
            <a:extLst>
              <a:ext uri="{FF2B5EF4-FFF2-40B4-BE49-F238E27FC236}">
                <a16:creationId xmlns:a16="http://schemas.microsoft.com/office/drawing/2014/main" id="{F994059A-0244-AAE7-B6F5-16BF703B2589}"/>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32</a:t>
            </a:fld>
            <a:endParaRPr lang="fr-FR" sz="1000" dirty="0">
              <a:solidFill>
                <a:schemeClr val="tx1"/>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BAD79763-2007-87A0-1F76-E08FF0D10ECD}"/>
              </a:ext>
            </a:extLst>
          </p:cNvPr>
          <p:cNvPicPr>
            <a:picLocks noChangeAspect="1"/>
          </p:cNvPicPr>
          <p:nvPr/>
        </p:nvPicPr>
        <p:blipFill>
          <a:blip r:embed="rId2"/>
          <a:stretch>
            <a:fillRect/>
          </a:stretch>
        </p:blipFill>
        <p:spPr>
          <a:xfrm>
            <a:off x="1600514" y="794683"/>
            <a:ext cx="5942967" cy="3918750"/>
          </a:xfrm>
          <a:prstGeom prst="rect">
            <a:avLst/>
          </a:prstGeom>
        </p:spPr>
      </p:pic>
    </p:spTree>
    <p:extLst>
      <p:ext uri="{BB962C8B-B14F-4D97-AF65-F5344CB8AC3E}">
        <p14:creationId xmlns:p14="http://schemas.microsoft.com/office/powerpoint/2010/main" val="27814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4D55368D-799C-884E-C2BD-A0AB6F904D00}"/>
              </a:ext>
            </a:extLst>
          </p:cNvPr>
          <p:cNvPicPr>
            <a:picLocks noChangeAspect="1"/>
          </p:cNvPicPr>
          <p:nvPr/>
        </p:nvPicPr>
        <p:blipFill rotWithShape="1">
          <a:blip r:embed="rId2"/>
          <a:srcRect t="3260"/>
          <a:stretch/>
        </p:blipFill>
        <p:spPr>
          <a:xfrm>
            <a:off x="6633794" y="1152721"/>
            <a:ext cx="2057400" cy="3370153"/>
          </a:xfrm>
          <a:prstGeom prst="rect">
            <a:avLst/>
          </a:prstGeom>
        </p:spPr>
      </p:pic>
      <p:sp>
        <p:nvSpPr>
          <p:cNvPr id="5" name="ZoneTexte 4">
            <a:extLst>
              <a:ext uri="{FF2B5EF4-FFF2-40B4-BE49-F238E27FC236}">
                <a16:creationId xmlns:a16="http://schemas.microsoft.com/office/drawing/2014/main" id="{46C24B98-F88B-F266-E66E-EE3B4966DC64}"/>
              </a:ext>
            </a:extLst>
          </p:cNvPr>
          <p:cNvSpPr txBox="1"/>
          <p:nvPr/>
        </p:nvSpPr>
        <p:spPr>
          <a:xfrm>
            <a:off x="1828437" y="243582"/>
            <a:ext cx="5487126" cy="646331"/>
          </a:xfrm>
          <a:prstGeom prst="rect">
            <a:avLst/>
          </a:prstGeom>
          <a:noFill/>
        </p:spPr>
        <p:txBody>
          <a:bodyPr wrap="square">
            <a:spAutoFit/>
          </a:bodyPr>
          <a:lstStyle/>
          <a:p>
            <a:pPr algn="ctr"/>
            <a:r>
              <a:rPr lang="fr-BE" b="1" kern="150" dirty="0">
                <a:effectLst/>
                <a:latin typeface="Arial" panose="020B0604020202020204" pitchFamily="34" charset="0"/>
                <a:ea typeface="Aptos" panose="020B0004020202020204" pitchFamily="34" charset="0"/>
                <a:cs typeface="Arial" panose="020B0604020202020204" pitchFamily="34" charset="0"/>
              </a:rPr>
              <a:t>Investissement dans les technologies du futur : </a:t>
            </a:r>
          </a:p>
          <a:p>
            <a:pPr algn="ctr"/>
            <a:r>
              <a:rPr lang="fr-FR" b="1" kern="150" dirty="0">
                <a:solidFill>
                  <a:srgbClr val="000000"/>
                </a:solidFill>
                <a:highlight>
                  <a:srgbClr val="FFFFFF"/>
                </a:highlight>
                <a:latin typeface="Arial" panose="020B0604020202020204" pitchFamily="34" charset="0"/>
                <a:ea typeface="Aptos" panose="020B0004020202020204" pitchFamily="34" charset="0"/>
                <a:cs typeface="Arial" panose="020B0604020202020204" pitchFamily="34" charset="0"/>
              </a:rPr>
              <a:t>é</a:t>
            </a:r>
            <a:r>
              <a:rPr lang="fr-BE" b="1" kern="150" dirty="0">
                <a:effectLst/>
                <a:latin typeface="Arial" panose="020B0604020202020204" pitchFamily="34" charset="0"/>
                <a:ea typeface="Aptos" panose="020B0004020202020204" pitchFamily="34" charset="0"/>
                <a:cs typeface="Arial" panose="020B0604020202020204" pitchFamily="34" charset="0"/>
              </a:rPr>
              <a:t>oliennes flottantes </a:t>
            </a:r>
            <a:r>
              <a:rPr lang="fr-BE" b="1" kern="150" dirty="0">
                <a:latin typeface="Arial" panose="020B0604020202020204" pitchFamily="34" charset="0"/>
                <a:ea typeface="Aptos" panose="020B0004020202020204" pitchFamily="34" charset="0"/>
                <a:cs typeface="Arial" panose="020B0604020202020204" pitchFamily="34" charset="0"/>
              </a:rPr>
              <a:t>mobiles</a:t>
            </a:r>
            <a:endParaRPr lang="fr-BE"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7E434AE8-5633-7C49-2ABF-888EC21BC91B}"/>
              </a:ext>
            </a:extLst>
          </p:cNvPr>
          <p:cNvSpPr txBox="1"/>
          <p:nvPr/>
        </p:nvSpPr>
        <p:spPr>
          <a:xfrm>
            <a:off x="12686" y="193952"/>
            <a:ext cx="894707" cy="584775"/>
          </a:xfrm>
          <a:prstGeom prst="rect">
            <a:avLst/>
          </a:prstGeom>
          <a:noFill/>
        </p:spPr>
        <p:txBody>
          <a:bodyPr wrap="square" rtlCol="0">
            <a:spAutoFit/>
          </a:bodyPr>
          <a:lstStyle/>
          <a:p>
            <a:pPr algn="ctr"/>
            <a:r>
              <a:rPr lang="fr-BE" sz="3200" dirty="0">
                <a:cs typeface="Arial" panose="020B0604020202020204" pitchFamily="34" charset="0"/>
              </a:rPr>
              <a:t>10</a:t>
            </a:r>
          </a:p>
        </p:txBody>
      </p:sp>
      <p:sp>
        <p:nvSpPr>
          <p:cNvPr id="3" name="Ellipse 2">
            <a:extLst>
              <a:ext uri="{FF2B5EF4-FFF2-40B4-BE49-F238E27FC236}">
                <a16:creationId xmlns:a16="http://schemas.microsoft.com/office/drawing/2014/main" id="{D2DC74AE-77CF-9211-D9A5-A5007A5D688E}"/>
              </a:ext>
            </a:extLst>
          </p:cNvPr>
          <p:cNvSpPr/>
          <p:nvPr/>
        </p:nvSpPr>
        <p:spPr>
          <a:xfrm>
            <a:off x="184046" y="193952"/>
            <a:ext cx="567754" cy="581076"/>
          </a:xfrm>
          <a:prstGeom prst="ellipse">
            <a:avLst/>
          </a:prstGeom>
          <a:noFill/>
          <a:ln w="76200" cmpd="thickThi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Rectangle 3">
            <a:extLst>
              <a:ext uri="{FF2B5EF4-FFF2-40B4-BE49-F238E27FC236}">
                <a16:creationId xmlns:a16="http://schemas.microsoft.com/office/drawing/2014/main" id="{B01AA7D8-841E-0E78-B7F5-586A116EB9A1}"/>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ZoneTexte 13">
            <a:extLst>
              <a:ext uri="{FF2B5EF4-FFF2-40B4-BE49-F238E27FC236}">
                <a16:creationId xmlns:a16="http://schemas.microsoft.com/office/drawing/2014/main" id="{221F1776-73D1-B1BD-C3E1-23B21BC9C5EE}"/>
              </a:ext>
            </a:extLst>
          </p:cNvPr>
          <p:cNvSpPr txBox="1"/>
          <p:nvPr/>
        </p:nvSpPr>
        <p:spPr>
          <a:xfrm>
            <a:off x="184046" y="1247719"/>
            <a:ext cx="6429589" cy="3400931"/>
          </a:xfrm>
          <a:prstGeom prst="rect">
            <a:avLst/>
          </a:prstGeom>
          <a:noFill/>
        </p:spPr>
        <p:txBody>
          <a:bodyPr wrap="square">
            <a:spAutoFit/>
          </a:bodyPr>
          <a:lstStyle/>
          <a:p>
            <a:pPr algn="l"/>
            <a:r>
              <a:rPr lang="fr-FR" sz="1500" dirty="0">
                <a:solidFill>
                  <a:srgbClr val="111111"/>
                </a:solidFill>
                <a:highlight>
                  <a:srgbClr val="FFFFFF"/>
                </a:highlight>
                <a:latin typeface="Arial" panose="020B0604020202020204" pitchFamily="34" charset="0"/>
                <a:cs typeface="Arial" panose="020B0604020202020204" pitchFamily="34" charset="0"/>
              </a:rPr>
              <a:t>Les hautes mers sont les zones situées au-delà des eaux territoriales des pays côtiers. L'éolien en haute mer présente de nombreux avantages :</a:t>
            </a:r>
          </a:p>
          <a:p>
            <a:pPr algn="l"/>
            <a:endParaRPr lang="fr-FR" sz="500" dirty="0">
              <a:solidFill>
                <a:srgbClr val="111111"/>
              </a:solidFill>
              <a:highlight>
                <a:srgbClr val="FFFFFF"/>
              </a:highligh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fr-FR" sz="1500" dirty="0">
                <a:solidFill>
                  <a:srgbClr val="111111"/>
                </a:solidFill>
                <a:highlight>
                  <a:srgbClr val="FFFFFF"/>
                </a:highlight>
                <a:latin typeface="Arial" panose="020B0604020202020204" pitchFamily="34" charset="0"/>
                <a:cs typeface="Arial" panose="020B0604020202020204" pitchFamily="34" charset="0"/>
              </a:rPr>
              <a:t>des vitesses de vent excellentes,</a:t>
            </a:r>
          </a:p>
          <a:p>
            <a:pPr marL="285750" indent="-285750" algn="l">
              <a:buFont typeface="Arial" panose="020B0604020202020204" pitchFamily="34" charset="0"/>
              <a:buChar char="•"/>
            </a:pPr>
            <a:r>
              <a:rPr lang="fr-FR" sz="1500" dirty="0">
                <a:solidFill>
                  <a:srgbClr val="111111"/>
                </a:solidFill>
                <a:highlight>
                  <a:srgbClr val="FFFFFF"/>
                </a:highlight>
                <a:latin typeface="Arial" panose="020B0604020202020204" pitchFamily="34" charset="0"/>
                <a:cs typeface="Arial" panose="020B0604020202020204" pitchFamily="34" charset="0"/>
              </a:rPr>
              <a:t>une stabilité géopolitique due à l'absence de contrôle national.</a:t>
            </a:r>
          </a:p>
          <a:p>
            <a:pPr algn="l"/>
            <a:endParaRPr lang="fr-FR" sz="2000" dirty="0">
              <a:solidFill>
                <a:srgbClr val="111111"/>
              </a:solidFill>
              <a:highlight>
                <a:srgbClr val="FFFFFF"/>
              </a:highlight>
              <a:latin typeface="Arial" panose="020B0604020202020204" pitchFamily="34" charset="0"/>
              <a:cs typeface="Arial" panose="020B0604020202020204" pitchFamily="34" charset="0"/>
            </a:endParaRPr>
          </a:p>
          <a:p>
            <a:pPr algn="l"/>
            <a:r>
              <a:rPr lang="fr-FR" sz="1500" b="1" dirty="0">
                <a:solidFill>
                  <a:srgbClr val="111111"/>
                </a:solidFill>
                <a:highlight>
                  <a:srgbClr val="FFFFFF"/>
                </a:highlight>
                <a:latin typeface="Arial" panose="020B0604020202020204" pitchFamily="34" charset="0"/>
                <a:cs typeface="Arial" panose="020B0604020202020204" pitchFamily="34" charset="0"/>
              </a:rPr>
              <a:t>Des éoliennes flottantes</a:t>
            </a:r>
            <a:r>
              <a:rPr lang="fr-FR" sz="1500" dirty="0">
                <a:solidFill>
                  <a:srgbClr val="111111"/>
                </a:solidFill>
                <a:highlight>
                  <a:srgbClr val="FFFFFF"/>
                </a:highlight>
                <a:latin typeface="Arial" panose="020B0604020202020204" pitchFamily="34" charset="0"/>
                <a:cs typeface="Arial" panose="020B0604020202020204" pitchFamily="34" charset="0"/>
              </a:rPr>
              <a:t> </a:t>
            </a:r>
            <a:r>
              <a:rPr lang="fr-FR" sz="1500" b="1" dirty="0">
                <a:solidFill>
                  <a:srgbClr val="111111"/>
                </a:solidFill>
                <a:highlight>
                  <a:srgbClr val="FFFFFF"/>
                </a:highlight>
                <a:latin typeface="Arial" panose="020B0604020202020204" pitchFamily="34" charset="0"/>
                <a:cs typeface="Arial" panose="020B0604020202020204" pitchFamily="34" charset="0"/>
              </a:rPr>
              <a:t>mobiles </a:t>
            </a:r>
            <a:r>
              <a:rPr lang="fr-FR" sz="1500" dirty="0">
                <a:solidFill>
                  <a:srgbClr val="111111"/>
                </a:solidFill>
                <a:highlight>
                  <a:srgbClr val="FFFFFF"/>
                </a:highlight>
                <a:latin typeface="Arial" panose="020B0604020202020204" pitchFamily="34" charset="0"/>
                <a:cs typeface="Arial" panose="020B0604020202020204" pitchFamily="34" charset="0"/>
              </a:rPr>
              <a:t>sont déjà à l’étude pour collecter l’énergie de ce vent en haute mer. Elles pourront être utilisées pour produire des carburants synthétiques comme de l’hydrogène ou du               CH</a:t>
            </a:r>
            <a:r>
              <a:rPr lang="fr-FR" sz="1500" baseline="-25000" dirty="0">
                <a:solidFill>
                  <a:srgbClr val="111111"/>
                </a:solidFill>
                <a:highlight>
                  <a:srgbClr val="FFFFFF"/>
                </a:highlight>
                <a:latin typeface="Arial" panose="020B0604020202020204" pitchFamily="34" charset="0"/>
                <a:cs typeface="Arial" panose="020B0604020202020204" pitchFamily="34" charset="0"/>
              </a:rPr>
              <a:t>4</a:t>
            </a:r>
            <a:r>
              <a:rPr lang="fr-FR" sz="1500" dirty="0">
                <a:solidFill>
                  <a:srgbClr val="111111"/>
                </a:solidFill>
                <a:highlight>
                  <a:srgbClr val="FFFFFF"/>
                </a:highlight>
                <a:latin typeface="Arial" panose="020B0604020202020204" pitchFamily="34" charset="0"/>
                <a:cs typeface="Arial" panose="020B0604020202020204" pitchFamily="34" charset="0"/>
              </a:rPr>
              <a:t> neutre en carbone.</a:t>
            </a:r>
          </a:p>
          <a:p>
            <a:pPr algn="l"/>
            <a:endParaRPr lang="fr-FR" sz="2000" b="0" dirty="0">
              <a:solidFill>
                <a:srgbClr val="111111"/>
              </a:solidFill>
              <a:effectLst/>
              <a:highlight>
                <a:srgbClr val="FFFFFF"/>
              </a:highlight>
              <a:latin typeface="Arial" panose="020B0604020202020204" pitchFamily="34" charset="0"/>
              <a:cs typeface="Arial" panose="020B0604020202020204" pitchFamily="34" charset="0"/>
            </a:endParaRPr>
          </a:p>
          <a:p>
            <a:pPr algn="l"/>
            <a:r>
              <a:rPr lang="fr-FR" sz="1500" b="1" dirty="0">
                <a:solidFill>
                  <a:srgbClr val="111111"/>
                </a:solidFill>
                <a:highlight>
                  <a:srgbClr val="FFFFFF"/>
                </a:highlight>
                <a:latin typeface="Arial" panose="020B0604020202020204" pitchFamily="34" charset="0"/>
                <a:cs typeface="Arial" panose="020B0604020202020204" pitchFamily="34" charset="0"/>
              </a:rPr>
              <a:t>Cependant, aucune considération par notre politique énergétique !</a:t>
            </a:r>
          </a:p>
          <a:p>
            <a:pPr algn="l"/>
            <a:endParaRPr lang="fr-FR" sz="500" dirty="0">
              <a:solidFill>
                <a:srgbClr val="111111"/>
              </a:solidFill>
              <a:highlight>
                <a:srgbClr val="FFFFFF"/>
              </a:highlight>
              <a:latin typeface="Arial" panose="020B0604020202020204" pitchFamily="34" charset="0"/>
              <a:cs typeface="Arial" panose="020B0604020202020204" pitchFamily="34" charset="0"/>
            </a:endParaRPr>
          </a:p>
          <a:p>
            <a:pPr algn="l"/>
            <a:r>
              <a:rPr lang="fr-FR" sz="1500" dirty="0">
                <a:solidFill>
                  <a:srgbClr val="111111"/>
                </a:solidFill>
                <a:highlight>
                  <a:srgbClr val="FFFFFF"/>
                </a:highlight>
                <a:latin typeface="Arial" panose="020B0604020202020204" pitchFamily="34" charset="0"/>
                <a:cs typeface="Arial" panose="020B0604020202020204" pitchFamily="34" charset="0"/>
              </a:rPr>
              <a:t>Il est temps examiner les aspects juridiques, économiques et techniques de l'exploitation de l'énergie renouvelable dans les hautes mers.</a:t>
            </a:r>
          </a:p>
        </p:txBody>
      </p:sp>
      <p:sp>
        <p:nvSpPr>
          <p:cNvPr id="6" name="Espace réservé du numéro de diapositive 3">
            <a:extLst>
              <a:ext uri="{FF2B5EF4-FFF2-40B4-BE49-F238E27FC236}">
                <a16:creationId xmlns:a16="http://schemas.microsoft.com/office/drawing/2014/main" id="{97C9C3B2-7420-3988-1394-8A47ADDB53CE}"/>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33</a:t>
            </a:fld>
            <a:endParaRPr lang="fr-FR"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788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D3D5D36-CD4F-94C3-38AB-51BA9D7B24F3}"/>
              </a:ext>
            </a:extLst>
          </p:cNvPr>
          <p:cNvSpPr txBox="1"/>
          <p:nvPr/>
        </p:nvSpPr>
        <p:spPr>
          <a:xfrm>
            <a:off x="1388192" y="4456662"/>
            <a:ext cx="6367610" cy="553998"/>
          </a:xfrm>
          <a:prstGeom prst="rect">
            <a:avLst/>
          </a:prstGeom>
          <a:noFill/>
        </p:spPr>
        <p:txBody>
          <a:bodyPr wrap="square">
            <a:spAutoFit/>
          </a:bodyPr>
          <a:lstStyle/>
          <a:p>
            <a:pPr algn="ctr"/>
            <a:r>
              <a:rPr lang="fr-BE" sz="1000" dirty="0">
                <a:latin typeface="Baskerville Old Face" panose="02020602080505020303" pitchFamily="18" charset="0"/>
                <a:cs typeface="Arial" panose="020B0604020202020204" pitchFamily="34" charset="0"/>
              </a:rPr>
              <a:t>Représentation artistique d'u</a:t>
            </a:r>
            <a:r>
              <a:rPr lang="fr-FR" sz="1000" dirty="0">
                <a:latin typeface="Baskerville Old Face" panose="02020602080505020303" pitchFamily="18" charset="0"/>
                <a:cs typeface="Arial" panose="020B0604020202020204" pitchFamily="34" charset="0"/>
              </a:rPr>
              <a:t>ne structure flottante mobile sur laquelle est installée une éolienne.</a:t>
            </a:r>
          </a:p>
          <a:p>
            <a:pPr algn="ctr"/>
            <a:r>
              <a:rPr lang="fr-FR" sz="1000" dirty="0">
                <a:latin typeface="Baskerville Old Face" panose="02020602080505020303" pitchFamily="18" charset="0"/>
                <a:cs typeface="Arial" panose="020B0604020202020204" pitchFamily="34" charset="0"/>
              </a:rPr>
              <a:t>Au moyen de l’énergie éolienne, cette mini-usine synthétise de l’hydrogène qui est stocké à l'intérieur de la structure.                 Un navire-citerne vient ensuite récupérer l’hydrogène synthétique.</a:t>
            </a:r>
            <a:endParaRPr lang="fr-BE" sz="1000" dirty="0">
              <a:latin typeface="Baskerville Old Face" panose="02020602080505020303" pitchFamily="18" charset="0"/>
              <a:cs typeface="Arial" panose="020B0604020202020204" pitchFamily="34" charset="0"/>
            </a:endParaRPr>
          </a:p>
        </p:txBody>
      </p:sp>
      <p:sp>
        <p:nvSpPr>
          <p:cNvPr id="3" name="Rectangle 2">
            <a:extLst>
              <a:ext uri="{FF2B5EF4-FFF2-40B4-BE49-F238E27FC236}">
                <a16:creationId xmlns:a16="http://schemas.microsoft.com/office/drawing/2014/main" id="{632F3258-14AC-B573-3A62-C072CD0E70BF}"/>
              </a:ext>
            </a:extLst>
          </p:cNvPr>
          <p:cNvSpPr/>
          <p:nvPr/>
        </p:nvSpPr>
        <p:spPr>
          <a:xfrm>
            <a:off x="70945" y="72915"/>
            <a:ext cx="9002110" cy="499766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Espace réservé du numéro de diapositive 3">
            <a:extLst>
              <a:ext uri="{FF2B5EF4-FFF2-40B4-BE49-F238E27FC236}">
                <a16:creationId xmlns:a16="http://schemas.microsoft.com/office/drawing/2014/main" id="{6D9DFC8D-9CB5-5574-DE45-F81035B7E851}"/>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smtClean="0">
                <a:solidFill>
                  <a:schemeClr val="tx1"/>
                </a:solidFill>
                <a:latin typeface="Arial" panose="020B0604020202020204" pitchFamily="34" charset="0"/>
                <a:cs typeface="Arial" panose="020B0604020202020204" pitchFamily="34" charset="0"/>
              </a:rPr>
              <a:t>34</a:t>
            </a:fld>
            <a:endParaRPr lang="fr-FR" sz="1000" dirty="0">
              <a:solidFill>
                <a:schemeClr val="tx1"/>
              </a:solidFill>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81E80757-F570-76D0-5D6C-65666F2A4202}"/>
              </a:ext>
            </a:extLst>
          </p:cNvPr>
          <p:cNvGrpSpPr/>
          <p:nvPr/>
        </p:nvGrpSpPr>
        <p:grpSpPr>
          <a:xfrm>
            <a:off x="1043940" y="388104"/>
            <a:ext cx="7056119" cy="4054354"/>
            <a:chOff x="1127758" y="444217"/>
            <a:chExt cx="6888481" cy="3876837"/>
          </a:xfrm>
        </p:grpSpPr>
        <p:pic>
          <p:nvPicPr>
            <p:cNvPr id="12" name="Image 11" descr="Une image contenant ciel, plein air, nuage, bateau&#10;&#10;Description générée automatiquement">
              <a:extLst>
                <a:ext uri="{FF2B5EF4-FFF2-40B4-BE49-F238E27FC236}">
                  <a16:creationId xmlns:a16="http://schemas.microsoft.com/office/drawing/2014/main" id="{B938E5F3-C4B1-3D54-8877-434F36FDC437}"/>
                </a:ext>
              </a:extLst>
            </p:cNvPr>
            <p:cNvPicPr>
              <a:picLocks noChangeAspect="1"/>
            </p:cNvPicPr>
            <p:nvPr/>
          </p:nvPicPr>
          <p:blipFill>
            <a:blip r:embed="rId3"/>
            <a:stretch>
              <a:fillRect/>
            </a:stretch>
          </p:blipFill>
          <p:spPr>
            <a:xfrm>
              <a:off x="1127759" y="444217"/>
              <a:ext cx="6888480" cy="3876837"/>
            </a:xfrm>
            <a:prstGeom prst="rect">
              <a:avLst/>
            </a:prstGeom>
          </p:spPr>
        </p:pic>
        <p:sp>
          <p:nvSpPr>
            <p:cNvPr id="13" name="Rectangle 12">
              <a:extLst>
                <a:ext uri="{FF2B5EF4-FFF2-40B4-BE49-F238E27FC236}">
                  <a16:creationId xmlns:a16="http://schemas.microsoft.com/office/drawing/2014/main" id="{8D05F7A3-0309-0248-9BE1-E5CE036DA241}"/>
                </a:ext>
              </a:extLst>
            </p:cNvPr>
            <p:cNvSpPr/>
            <p:nvPr/>
          </p:nvSpPr>
          <p:spPr>
            <a:xfrm>
              <a:off x="1127758" y="444217"/>
              <a:ext cx="6888479" cy="387683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Tree>
    <p:extLst>
      <p:ext uri="{BB962C8B-B14F-4D97-AF65-F5344CB8AC3E}">
        <p14:creationId xmlns:p14="http://schemas.microsoft.com/office/powerpoint/2010/main" val="389568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37B15CB-0036-5D88-ECEB-758F8D9001EC}"/>
              </a:ext>
            </a:extLst>
          </p:cNvPr>
          <p:cNvSpPr txBox="1"/>
          <p:nvPr/>
        </p:nvSpPr>
        <p:spPr>
          <a:xfrm>
            <a:off x="1260136" y="208166"/>
            <a:ext cx="6623727" cy="369332"/>
          </a:xfrm>
          <a:prstGeom prst="rect">
            <a:avLst/>
          </a:prstGeom>
          <a:noFill/>
        </p:spPr>
        <p:txBody>
          <a:bodyPr wrap="square">
            <a:spAutoFit/>
          </a:bodyPr>
          <a:lstStyle/>
          <a:p>
            <a:pPr algn="ctr"/>
            <a:r>
              <a:rPr lang="fr-BE" b="1" kern="150" dirty="0">
                <a:effectLst/>
                <a:latin typeface="Arial" panose="020B0604020202020204" pitchFamily="34" charset="0"/>
                <a:ea typeface="Aptos" panose="020B0004020202020204" pitchFamily="34" charset="0"/>
                <a:cs typeface="Arial" panose="020B0604020202020204" pitchFamily="34" charset="0"/>
              </a:rPr>
              <a:t>Références</a:t>
            </a:r>
            <a:endParaRPr lang="fr-BE"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F9C68459-B332-F795-BD88-E2D35129B9E4}"/>
              </a:ext>
            </a:extLst>
          </p:cNvPr>
          <p:cNvPicPr>
            <a:picLocks noChangeAspect="1"/>
          </p:cNvPicPr>
          <p:nvPr/>
        </p:nvPicPr>
        <p:blipFill rotWithShape="1">
          <a:blip r:embed="rId2"/>
          <a:srcRect l="4176" t="10169"/>
          <a:stretch/>
        </p:blipFill>
        <p:spPr>
          <a:xfrm>
            <a:off x="6240780" y="3431158"/>
            <a:ext cx="2903220" cy="1712342"/>
          </a:xfrm>
          <a:prstGeom prst="rect">
            <a:avLst/>
          </a:prstGeom>
        </p:spPr>
      </p:pic>
      <p:sp>
        <p:nvSpPr>
          <p:cNvPr id="16" name="ZoneTexte 15">
            <a:extLst>
              <a:ext uri="{FF2B5EF4-FFF2-40B4-BE49-F238E27FC236}">
                <a16:creationId xmlns:a16="http://schemas.microsoft.com/office/drawing/2014/main" id="{786387F2-ADE6-A7DF-5359-58CC1E8AE21B}"/>
              </a:ext>
            </a:extLst>
          </p:cNvPr>
          <p:cNvSpPr txBox="1"/>
          <p:nvPr/>
        </p:nvSpPr>
        <p:spPr>
          <a:xfrm>
            <a:off x="403662" y="2533446"/>
            <a:ext cx="8336674" cy="46166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Ernst, D. et Sutera, A. (2023, 1 décembre). </a:t>
            </a:r>
            <a:r>
              <a:rPr kumimoji="0" lang="fr-FR" altLang="fr-FR" sz="12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Rethinking electricity retail contracts for leveraging flexibility</a:t>
            </a:r>
            <a:r>
              <a:rPr kumimoji="0" lang="fr-FR" alt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https://orbi.uliege.be/handle/2268/309281</a:t>
            </a:r>
            <a:endParaRPr kumimoji="0" lang="fr-FR" altLang="fr-FR"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7BC066ED-EEAF-DB4D-56CD-CA8EFB680EFB}"/>
              </a:ext>
            </a:extLst>
          </p:cNvPr>
          <p:cNvSpPr txBox="1"/>
          <p:nvPr/>
        </p:nvSpPr>
        <p:spPr>
          <a:xfrm>
            <a:off x="403662" y="870714"/>
            <a:ext cx="457200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effectLst/>
                <a:latin typeface="Arial" panose="020B0604020202020204" pitchFamily="34" charset="0"/>
                <a:cs typeface="Arial" panose="020B0604020202020204" pitchFamily="34" charset="0"/>
              </a:rPr>
              <a:t>Ernst, D. (2019, 5 novembre). </a:t>
            </a:r>
            <a:r>
              <a:rPr kumimoji="0" lang="fr-FR" altLang="fr-FR" sz="1200" b="0" i="1" u="none" strike="noStrike" cap="none" normalizeH="0" baseline="0" dirty="0">
                <a:ln>
                  <a:noFill/>
                </a:ln>
                <a:effectLst/>
                <a:latin typeface="Arial" panose="020B0604020202020204" pitchFamily="34" charset="0"/>
                <a:cs typeface="Arial" panose="020B0604020202020204" pitchFamily="34" charset="0"/>
              </a:rPr>
              <a:t>Nuclear: the dreaming reality</a:t>
            </a:r>
            <a:r>
              <a:rPr kumimoji="0" lang="fr-FR" altLang="fr-FR" sz="1200" b="0" i="0" u="none" strike="noStrike" cap="none" normalizeH="0" baseline="0" dirty="0">
                <a:ln>
                  <a:noFill/>
                </a:ln>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effectLst/>
                <a:latin typeface="Arial" panose="020B0604020202020204" pitchFamily="34" charset="0"/>
                <a:cs typeface="Arial" panose="020B0604020202020204" pitchFamily="34" charset="0"/>
              </a:rPr>
              <a:t>https://orbi.uliege.be/handle/2268/240858</a:t>
            </a:r>
          </a:p>
        </p:txBody>
      </p:sp>
      <p:sp>
        <p:nvSpPr>
          <p:cNvPr id="4" name="ZoneTexte 3">
            <a:extLst>
              <a:ext uri="{FF2B5EF4-FFF2-40B4-BE49-F238E27FC236}">
                <a16:creationId xmlns:a16="http://schemas.microsoft.com/office/drawing/2014/main" id="{23696D19-727C-EA1E-7FDA-97EBCD0745B7}"/>
              </a:ext>
            </a:extLst>
          </p:cNvPr>
          <p:cNvSpPr txBox="1"/>
          <p:nvPr/>
        </p:nvSpPr>
        <p:spPr>
          <a:xfrm>
            <a:off x="403662" y="1514837"/>
            <a:ext cx="7384504" cy="830997"/>
          </a:xfrm>
          <a:prstGeom prst="rect">
            <a:avLst/>
          </a:prstGeom>
          <a:noFill/>
        </p:spPr>
        <p:txBody>
          <a:bodyPr wrap="square">
            <a:spAutoFit/>
          </a:bodyPr>
          <a:lstStyle/>
          <a:p>
            <a:r>
              <a:rPr lang="fr-BE" sz="1200" i="0" dirty="0">
                <a:solidFill>
                  <a:srgbClr val="000000"/>
                </a:solidFill>
                <a:effectLst/>
                <a:highlight>
                  <a:srgbClr val="FFFFFF"/>
                </a:highlight>
                <a:latin typeface="Arial" panose="020B0604020202020204" pitchFamily="34" charset="0"/>
                <a:cs typeface="Arial" panose="020B0604020202020204" pitchFamily="34" charset="0"/>
              </a:rPr>
              <a:t>Dachet, V., Lokotar, I.</a:t>
            </a:r>
            <a:r>
              <a:rPr lang="fr-BE" sz="1200" dirty="0">
                <a:solidFill>
                  <a:srgbClr val="000000"/>
                </a:solidFill>
                <a:highlight>
                  <a:srgbClr val="FFFFFF"/>
                </a:highlight>
                <a:latin typeface="Arial" panose="020B0604020202020204" pitchFamily="34" charset="0"/>
                <a:cs typeface="Arial" panose="020B0604020202020204" pitchFamily="34" charset="0"/>
              </a:rPr>
              <a:t> et Ernst, D. (2024, 17 mai). </a:t>
            </a:r>
            <a:r>
              <a:rPr lang="fr-FR" sz="1200" i="1" dirty="0">
                <a:solidFill>
                  <a:srgbClr val="000000"/>
                </a:solidFill>
                <a:effectLst/>
                <a:highlight>
                  <a:srgbClr val="FFFFFF"/>
                </a:highlight>
                <a:latin typeface="Arial" panose="020B0604020202020204" pitchFamily="34" charset="0"/>
                <a:cs typeface="Arial" panose="020B0604020202020204" pitchFamily="34" charset="0"/>
              </a:rPr>
              <a:t>Les Centres d’Énergie Renouvelable Distants (CERD). Une opportunité de leadership que l’Europe doit saisir.</a:t>
            </a:r>
            <a:endParaRPr lang="fr-FR" sz="1200" dirty="0">
              <a:solidFill>
                <a:srgbClr val="000000"/>
              </a:solidFill>
              <a:highlight>
                <a:srgbClr val="FFFFFF"/>
              </a:highlight>
              <a:latin typeface="Arial" panose="020B0604020202020204" pitchFamily="34" charset="0"/>
              <a:cs typeface="Arial" panose="020B0604020202020204" pitchFamily="34" charset="0"/>
            </a:endParaRPr>
          </a:p>
          <a:p>
            <a:r>
              <a:rPr lang="fr-FR" sz="1200" i="0" dirty="0">
                <a:solidFill>
                  <a:srgbClr val="000000"/>
                </a:solidFill>
                <a:effectLst/>
                <a:highlight>
                  <a:srgbClr val="FFFFFF"/>
                </a:highlight>
                <a:latin typeface="Arial" panose="020B0604020202020204" pitchFamily="34" charset="0"/>
                <a:cs typeface="Arial" panose="020B0604020202020204" pitchFamily="34" charset="0"/>
              </a:rPr>
              <a:t>https://confrontations.org/les-centres-denergie-renouvelable-distants-cerd-une-opportunite-de-leadership-que-leurope-doit-saisir/</a:t>
            </a:r>
            <a:endParaRPr lang="fr-BE" sz="1200" i="0" dirty="0">
              <a:solidFill>
                <a:srgbClr val="000000"/>
              </a:solidFill>
              <a:effectLst/>
              <a:highlight>
                <a:srgbClr val="FFFFFF"/>
              </a:highlight>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8B29767-1B4E-5DE8-53F4-B78F74B4BF8A}"/>
              </a:ext>
            </a:extLst>
          </p:cNvPr>
          <p:cNvSpPr txBox="1"/>
          <p:nvPr/>
        </p:nvSpPr>
        <p:spPr>
          <a:xfrm>
            <a:off x="403662" y="3176871"/>
            <a:ext cx="7548880" cy="461665"/>
          </a:xfrm>
          <a:prstGeom prst="rect">
            <a:avLst/>
          </a:prstGeom>
          <a:noFill/>
        </p:spPr>
        <p:txBody>
          <a:bodyPr wrap="square">
            <a:spAutoFit/>
          </a:bodyPr>
          <a:lstStyle/>
          <a:p>
            <a:r>
              <a:rPr lang="fr-FR" sz="1200" dirty="0">
                <a:solidFill>
                  <a:srgbClr val="05103E"/>
                </a:solidFill>
                <a:latin typeface="Arial" panose="020B0604020202020204" pitchFamily="34" charset="0"/>
                <a:cs typeface="Arial" panose="020B0604020202020204" pitchFamily="34" charset="0"/>
              </a:rPr>
              <a:t>Ernst, D. </a:t>
            </a:r>
            <a:r>
              <a:rPr lang="fr-FR" sz="1200" b="0" i="0" dirty="0">
                <a:solidFill>
                  <a:srgbClr val="05103E"/>
                </a:solidFill>
                <a:effectLst/>
                <a:latin typeface="Arial" panose="020B0604020202020204" pitchFamily="34" charset="0"/>
                <a:cs typeface="Arial" panose="020B0604020202020204" pitchFamily="34" charset="0"/>
              </a:rPr>
              <a:t>(2024, 30 avril). </a:t>
            </a:r>
            <a:r>
              <a:rPr lang="fr-FR" sz="1200" b="0" i="1" dirty="0">
                <a:solidFill>
                  <a:srgbClr val="05103E"/>
                </a:solidFill>
                <a:effectLst/>
                <a:latin typeface="Arial" panose="020B0604020202020204" pitchFamily="34" charset="0"/>
                <a:cs typeface="Arial" panose="020B0604020202020204" pitchFamily="34" charset="0"/>
              </a:rPr>
              <a:t>La Belgique peut gagner son indépendance énergétique en haute mer</a:t>
            </a:r>
            <a:r>
              <a:rPr lang="fr-FR" sz="1200" b="0" i="0" dirty="0">
                <a:solidFill>
                  <a:srgbClr val="05103E"/>
                </a:solidFill>
                <a:effectLst/>
                <a:latin typeface="Arial" panose="020B0604020202020204" pitchFamily="34" charset="0"/>
                <a:cs typeface="Arial" panose="020B0604020202020204" pitchFamily="34" charset="0"/>
              </a:rPr>
              <a:t>. https://damien-ernst.be/2024/04/30/la-belgique-peut-gagner-son-independance-energetique-en-haute-mer/</a:t>
            </a:r>
            <a:endParaRPr lang="fr-BE" sz="12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6B4DA418-47E5-829C-FF48-CCAA28B6F02B}"/>
              </a:ext>
            </a:extLst>
          </p:cNvPr>
          <p:cNvSpPr txBox="1"/>
          <p:nvPr/>
        </p:nvSpPr>
        <p:spPr>
          <a:xfrm>
            <a:off x="403662" y="3820296"/>
            <a:ext cx="5926193"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u="none" strike="noStrike" cap="none" normalizeH="0" baseline="0" dirty="0">
                <a:ln>
                  <a:noFill/>
                </a:ln>
                <a:effectLst/>
                <a:latin typeface="Arial" panose="020B0604020202020204" pitchFamily="34" charset="0"/>
                <a:cs typeface="Arial" panose="020B0604020202020204" pitchFamily="34" charset="0"/>
              </a:rPr>
              <a:t>Ernst, D. (2023, 24 mai). </a:t>
            </a:r>
            <a:r>
              <a:rPr kumimoji="0" lang="fr-FR" altLang="fr-FR" sz="1200" b="0" i="1" u="none" strike="noStrike" cap="none" normalizeH="0" baseline="0" dirty="0">
                <a:ln>
                  <a:noFill/>
                </a:ln>
                <a:effectLst/>
                <a:latin typeface="Arial" panose="020B0604020202020204" pitchFamily="34" charset="0"/>
                <a:cs typeface="Arial" panose="020B0604020202020204" pitchFamily="34" charset="0"/>
              </a:rPr>
              <a:t>La politisation de la Boucle du Hainaut compromet l’avenir de la province, du pays et du climat.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effectLst/>
                <a:latin typeface="Arial" panose="020B0604020202020204" pitchFamily="34" charset="0"/>
                <a:cs typeface="Arial" panose="020B0604020202020204" pitchFamily="34" charset="0"/>
              </a:rPr>
              <a:t>https://damien-ernst.be/2023/05/24/politisation-de-boucle-hainaut-compromet-lavenir-de-province-pays-climat/</a:t>
            </a:r>
            <a:endParaRPr kumimoji="0" lang="fr-FR" altLang="fr-FR" b="0" i="0" u="none" strike="noStrike" cap="none" normalizeH="0" baseline="0" dirty="0">
              <a:ln>
                <a:noFill/>
              </a:ln>
              <a:effectLst/>
              <a:latin typeface="Arial" panose="020B0604020202020204" pitchFamily="34" charset="0"/>
              <a:cs typeface="Arial" panose="020B0604020202020204" pitchFamily="34" charset="0"/>
            </a:endParaRPr>
          </a:p>
        </p:txBody>
      </p:sp>
      <p:sp>
        <p:nvSpPr>
          <p:cNvPr id="2" name="Espace réservé du numéro de diapositive 3">
            <a:extLst>
              <a:ext uri="{FF2B5EF4-FFF2-40B4-BE49-F238E27FC236}">
                <a16:creationId xmlns:a16="http://schemas.microsoft.com/office/drawing/2014/main" id="{811F6151-4310-D50D-7672-B347F04C485D}"/>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35</a:t>
            </a:fld>
            <a:endParaRPr lang="fr-FR"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489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DCA02B-FE30-94BE-30D8-E510DFA2EE1B}"/>
              </a:ext>
            </a:extLst>
          </p:cNvPr>
          <p:cNvPicPr>
            <a:picLocks noChangeAspect="1"/>
          </p:cNvPicPr>
          <p:nvPr/>
        </p:nvPicPr>
        <p:blipFill rotWithShape="1">
          <a:blip r:embed="rId3"/>
          <a:srcRect l="4176" t="10169"/>
          <a:stretch/>
        </p:blipFill>
        <p:spPr>
          <a:xfrm>
            <a:off x="6240780" y="3431158"/>
            <a:ext cx="2903220" cy="1712342"/>
          </a:xfrm>
          <a:prstGeom prst="rect">
            <a:avLst/>
          </a:prstGeom>
        </p:spPr>
      </p:pic>
      <p:sp>
        <p:nvSpPr>
          <p:cNvPr id="6" name="ZoneTexte 5">
            <a:extLst>
              <a:ext uri="{FF2B5EF4-FFF2-40B4-BE49-F238E27FC236}">
                <a16:creationId xmlns:a16="http://schemas.microsoft.com/office/drawing/2014/main" id="{4C77ECFE-9960-60DB-3ABA-31C2C403A6A8}"/>
              </a:ext>
            </a:extLst>
          </p:cNvPr>
          <p:cNvSpPr txBox="1"/>
          <p:nvPr/>
        </p:nvSpPr>
        <p:spPr>
          <a:xfrm>
            <a:off x="1260136" y="208166"/>
            <a:ext cx="6623727" cy="369332"/>
          </a:xfrm>
          <a:prstGeom prst="rect">
            <a:avLst/>
          </a:prstGeom>
          <a:noFill/>
        </p:spPr>
        <p:txBody>
          <a:bodyPr wrap="square">
            <a:spAutoFit/>
          </a:bodyPr>
          <a:lstStyle/>
          <a:p>
            <a:pPr algn="ctr"/>
            <a:r>
              <a:rPr lang="fr-BE" b="1" kern="150" dirty="0">
                <a:effectLst/>
                <a:latin typeface="Arial" panose="020B0604020202020204" pitchFamily="34" charset="0"/>
                <a:ea typeface="Aptos" panose="020B0004020202020204" pitchFamily="34" charset="0"/>
                <a:cs typeface="Arial" panose="020B0604020202020204" pitchFamily="34" charset="0"/>
              </a:rPr>
              <a:t>Références</a:t>
            </a:r>
            <a:endParaRPr lang="fr-BE"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6B02A17C-F1C0-0E6E-4E82-C693845F31A8}"/>
              </a:ext>
            </a:extLst>
          </p:cNvPr>
          <p:cNvSpPr txBox="1"/>
          <p:nvPr/>
        </p:nvSpPr>
        <p:spPr>
          <a:xfrm>
            <a:off x="454934" y="636767"/>
            <a:ext cx="6326864" cy="461665"/>
          </a:xfrm>
          <a:prstGeom prst="rect">
            <a:avLst/>
          </a:prstGeom>
          <a:noFill/>
        </p:spPr>
        <p:txBody>
          <a:bodyPr wrap="square">
            <a:spAutoFit/>
          </a:bodyPr>
          <a:lstStyle/>
          <a:p>
            <a:r>
              <a:rPr lang="fr-FR" sz="1200" i="0" dirty="0">
                <a:effectLst/>
                <a:highlight>
                  <a:srgbClr val="FFFFFF"/>
                </a:highlight>
                <a:latin typeface="Arial" panose="020B0604020202020204" pitchFamily="34" charset="0"/>
                <a:cs typeface="Arial" panose="020B0604020202020204" pitchFamily="34" charset="0"/>
              </a:rPr>
              <a:t>Loi </a:t>
            </a:r>
            <a:r>
              <a:rPr lang="fr-BE" sz="1200" dirty="0">
                <a:latin typeface="Arial" panose="020B0604020202020204" pitchFamily="34" charset="0"/>
                <a:cs typeface="Arial" panose="020B0604020202020204" pitchFamily="34" charset="0"/>
              </a:rPr>
              <a:t>2022/33914 </a:t>
            </a:r>
            <a:r>
              <a:rPr lang="fr-FR" sz="1200" i="0" dirty="0">
                <a:effectLst/>
                <a:highlight>
                  <a:srgbClr val="FFFFFF"/>
                </a:highlight>
                <a:latin typeface="Arial" panose="020B0604020202020204" pitchFamily="34" charset="0"/>
                <a:cs typeface="Arial" panose="020B0604020202020204" pitchFamily="34" charset="0"/>
              </a:rPr>
              <a:t>du 03 janvier 2022 </a:t>
            </a:r>
            <a:r>
              <a:rPr lang="fr-FR" sz="1200" i="0" dirty="0">
                <a:effectLst/>
                <a:latin typeface="Arial" panose="020B0604020202020204" pitchFamily="34" charset="0"/>
                <a:cs typeface="Arial" panose="020B0604020202020204" pitchFamily="34" charset="0"/>
              </a:rPr>
              <a:t>modifiant la loi du 31 janvier 2003 sur la sortie progressive de l'énergie nucléaire à des fins de production industrielle d'électricité.</a:t>
            </a:r>
          </a:p>
        </p:txBody>
      </p:sp>
      <p:sp>
        <p:nvSpPr>
          <p:cNvPr id="15" name="ZoneTexte 14">
            <a:extLst>
              <a:ext uri="{FF2B5EF4-FFF2-40B4-BE49-F238E27FC236}">
                <a16:creationId xmlns:a16="http://schemas.microsoft.com/office/drawing/2014/main" id="{42638350-9C8A-28F0-D9F9-BA7837BE95F6}"/>
              </a:ext>
            </a:extLst>
          </p:cNvPr>
          <p:cNvSpPr txBox="1"/>
          <p:nvPr/>
        </p:nvSpPr>
        <p:spPr>
          <a:xfrm>
            <a:off x="445345" y="1115711"/>
            <a:ext cx="7177910" cy="461665"/>
          </a:xfrm>
          <a:prstGeom prst="rect">
            <a:avLst/>
          </a:prstGeom>
          <a:noFill/>
        </p:spPr>
        <p:txBody>
          <a:bodyPr wrap="square">
            <a:spAutoFit/>
          </a:bodyPr>
          <a:lstStyle/>
          <a:p>
            <a:r>
              <a:rPr lang="fr-FR" sz="1200" b="0" i="0" dirty="0">
                <a:effectLst/>
                <a:latin typeface="Arial" panose="020B0604020202020204" pitchFamily="34" charset="0"/>
                <a:cs typeface="Arial" panose="020B0604020202020204" pitchFamily="34" charset="0"/>
              </a:rPr>
              <a:t>FEBEG </a:t>
            </a:r>
            <a:r>
              <a:rPr lang="fr-FR" sz="1200" dirty="0">
                <a:latin typeface="Arial" panose="020B0604020202020204" pitchFamily="34" charset="0"/>
                <a:cs typeface="Arial" panose="020B0604020202020204" pitchFamily="34" charset="0"/>
              </a:rPr>
              <a:t>- </a:t>
            </a:r>
            <a:r>
              <a:rPr lang="fr-FR" sz="1200" b="0" i="0" dirty="0">
                <a:effectLst/>
                <a:latin typeface="Arial" panose="020B0604020202020204" pitchFamily="34" charset="0"/>
                <a:cs typeface="Arial" panose="020B0604020202020204" pitchFamily="34" charset="0"/>
              </a:rPr>
              <a:t>Fédération Belge des Entreprises Électriques et Gazières. (2022). </a:t>
            </a:r>
            <a:r>
              <a:rPr lang="fr-FR" sz="1200" b="0" i="1" dirty="0">
                <a:effectLst/>
                <a:latin typeface="Arial" panose="020B0604020202020204" pitchFamily="34" charset="0"/>
                <a:cs typeface="Arial" panose="020B0604020202020204" pitchFamily="34" charset="0"/>
              </a:rPr>
              <a:t>Statistiques électricité.</a:t>
            </a:r>
            <a:endParaRPr lang="fr-FR" sz="1200" dirty="0">
              <a:latin typeface="Arial" panose="020B0604020202020204" pitchFamily="34" charset="0"/>
              <a:cs typeface="Arial" panose="020B0604020202020204" pitchFamily="34" charset="0"/>
            </a:endParaRPr>
          </a:p>
          <a:p>
            <a:r>
              <a:rPr lang="fr-FR" sz="1200" b="0" i="0" dirty="0">
                <a:effectLst/>
                <a:latin typeface="Arial" panose="020B0604020202020204" pitchFamily="34" charset="0"/>
                <a:cs typeface="Arial" panose="020B0604020202020204" pitchFamily="34" charset="0"/>
              </a:rPr>
              <a:t>https://www.febeg.be/fr/statistiques-electricite</a:t>
            </a:r>
            <a:endParaRPr lang="fr-BE" sz="1200"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9FE5B172-E5B1-888B-71BB-4DEB1F2C4C1B}"/>
              </a:ext>
            </a:extLst>
          </p:cNvPr>
          <p:cNvSpPr txBox="1"/>
          <p:nvPr/>
        </p:nvSpPr>
        <p:spPr>
          <a:xfrm>
            <a:off x="445345" y="2082309"/>
            <a:ext cx="6001057"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effectLst/>
                <a:latin typeface="Arial" panose="020B0604020202020204" pitchFamily="34" charset="0"/>
                <a:cs typeface="Arial" panose="020B0604020202020204" pitchFamily="34" charset="0"/>
              </a:rPr>
              <a:t>SPF Economie. (2024). </a:t>
            </a:r>
            <a:r>
              <a:rPr lang="fr-FR" sz="1200" i="1" dirty="0">
                <a:latin typeface="Arial" panose="020B0604020202020204" pitchFamily="34" charset="0"/>
                <a:cs typeface="Arial" panose="020B0604020202020204" pitchFamily="34" charset="0"/>
              </a:rPr>
              <a:t>Rapport de monitoring de la sécurité d’approvisionnement</a:t>
            </a:r>
            <a:r>
              <a:rPr lang="fr-FR" sz="1200" dirty="0">
                <a:latin typeface="Arial" panose="020B0604020202020204" pitchFamily="34" charset="0"/>
                <a:cs typeface="Arial" panose="020B0604020202020204" pitchFamily="34" charset="0"/>
              </a:rPr>
              <a:t>. https://economie.fgov.be/sites/default/files/Files/Energy/epe-2023-version-finale.pdf</a:t>
            </a:r>
            <a:endParaRPr kumimoji="0" lang="fr-FR" altLang="fr-FR" b="0" i="0" u="none" strike="noStrike" cap="none" normalizeH="0" baseline="0" dirty="0">
              <a:ln>
                <a:noFill/>
              </a:ln>
              <a:effectLst/>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F4D1D7D-EA22-D32B-6ED3-B57402D7CE41}"/>
              </a:ext>
            </a:extLst>
          </p:cNvPr>
          <p:cNvSpPr txBox="1"/>
          <p:nvPr/>
        </p:nvSpPr>
        <p:spPr>
          <a:xfrm>
            <a:off x="445345" y="3059119"/>
            <a:ext cx="7989833" cy="461665"/>
          </a:xfrm>
          <a:prstGeom prst="rect">
            <a:avLst/>
          </a:prstGeom>
          <a:noFill/>
        </p:spPr>
        <p:txBody>
          <a:bodyPr wrap="square">
            <a:spAutoFit/>
          </a:bodyPr>
          <a:lstStyle/>
          <a:p>
            <a:r>
              <a:rPr lang="en-US" sz="1200" b="0" i="0" dirty="0">
                <a:effectLst/>
                <a:latin typeface="Arial" panose="020B0604020202020204" pitchFamily="34" charset="0"/>
                <a:cs typeface="Arial" panose="020B0604020202020204" pitchFamily="34" charset="0"/>
              </a:rPr>
              <a:t>Industrial Info Resources (2023, 20 septembre). </a:t>
            </a:r>
            <a:r>
              <a:rPr lang="en-US" sz="1200" b="0" i="1" dirty="0">
                <a:effectLst/>
                <a:latin typeface="Arial" panose="020B0604020202020204" pitchFamily="34" charset="0"/>
                <a:cs typeface="Arial" panose="020B0604020202020204" pitchFamily="34" charset="0"/>
              </a:rPr>
              <a:t>Nuclear Power Purchase Agreements Take Shape in the U.S.</a:t>
            </a:r>
            <a:endParaRPr lang="en-US" sz="1200" dirty="0">
              <a:latin typeface="Arial" panose="020B0604020202020204" pitchFamily="34" charset="0"/>
              <a:cs typeface="Arial" panose="020B0604020202020204" pitchFamily="34" charset="0"/>
            </a:endParaRPr>
          </a:p>
          <a:p>
            <a:r>
              <a:rPr lang="en-US" sz="1200" b="0" i="0" dirty="0">
                <a:effectLst/>
                <a:latin typeface="Arial" panose="020B0604020202020204" pitchFamily="34" charset="0"/>
                <a:cs typeface="Arial" panose="020B0604020202020204" pitchFamily="34" charset="0"/>
              </a:rPr>
              <a:t>https://www.linkedin.com/pulse/nuclear-power-purchase-agreements-take-shape/</a:t>
            </a:r>
            <a:endParaRPr lang="fr-BE" sz="12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5C42514F-6493-3BBF-9101-CA43A84B9A0D}"/>
              </a:ext>
            </a:extLst>
          </p:cNvPr>
          <p:cNvSpPr txBox="1"/>
          <p:nvPr/>
        </p:nvSpPr>
        <p:spPr>
          <a:xfrm>
            <a:off x="445345" y="3546506"/>
            <a:ext cx="8103870" cy="461665"/>
          </a:xfrm>
          <a:prstGeom prst="rect">
            <a:avLst/>
          </a:prstGeom>
          <a:noFill/>
        </p:spPr>
        <p:txBody>
          <a:bodyPr wrap="square">
            <a:spAutoFit/>
          </a:bodyPr>
          <a:lstStyle/>
          <a:p>
            <a:r>
              <a:rPr lang="fr-FR" sz="1200" b="0" dirty="0">
                <a:effectLst/>
                <a:latin typeface="Arial" panose="020B0604020202020204" pitchFamily="34" charset="0"/>
                <a:cs typeface="Arial" panose="020B0604020202020204" pitchFamily="34" charset="0"/>
              </a:rPr>
              <a:t>AFCN - Agence fédérale de contrôle nucléaire </a:t>
            </a:r>
            <a:r>
              <a:rPr lang="fr-FR" sz="1200" b="0" i="0" dirty="0">
                <a:effectLst/>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2024, 27 mars</a:t>
            </a:r>
            <a:r>
              <a:rPr lang="fr-FR" sz="1200" b="0" i="0" dirty="0">
                <a:effectLst/>
                <a:latin typeface="Arial" panose="020B0604020202020204" pitchFamily="34" charset="0"/>
                <a:cs typeface="Arial" panose="020B0604020202020204" pitchFamily="34" charset="0"/>
              </a:rPr>
              <a:t>). </a:t>
            </a:r>
            <a:r>
              <a:rPr lang="fr-FR" sz="1200" b="0" i="1" dirty="0">
                <a:effectLst/>
                <a:latin typeface="Arial" panose="020B0604020202020204" pitchFamily="34" charset="0"/>
                <a:cs typeface="Arial" panose="020B0604020202020204" pitchFamily="34" charset="0"/>
              </a:rPr>
              <a:t>Centrales nucléaires en Belgique.</a:t>
            </a:r>
          </a:p>
          <a:p>
            <a:r>
              <a:rPr lang="fr-FR" sz="1200" b="0" i="0" dirty="0">
                <a:effectLst/>
                <a:latin typeface="Arial" panose="020B0604020202020204" pitchFamily="34" charset="0"/>
                <a:cs typeface="Arial" panose="020B0604020202020204" pitchFamily="34" charset="0"/>
              </a:rPr>
              <a:t>https://afcn.fgov.be/fr/dossiers/centrales-nucleaires-en-belgique</a:t>
            </a:r>
            <a:endParaRPr lang="fr-BE" sz="12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4F47DCB-CA6A-96FA-E651-564C43AB6182}"/>
              </a:ext>
            </a:extLst>
          </p:cNvPr>
          <p:cNvSpPr txBox="1"/>
          <p:nvPr/>
        </p:nvSpPr>
        <p:spPr>
          <a:xfrm>
            <a:off x="445345" y="4534654"/>
            <a:ext cx="7905751" cy="461665"/>
          </a:xfrm>
          <a:prstGeom prst="rect">
            <a:avLst/>
          </a:prstGeom>
          <a:noFill/>
        </p:spPr>
        <p:txBody>
          <a:bodyPr wrap="square">
            <a:spAutoFit/>
          </a:bodyPr>
          <a:lstStyle/>
          <a:p>
            <a:r>
              <a:rPr lang="fr-BE" sz="1200" b="0" i="0" dirty="0">
                <a:effectLst/>
                <a:latin typeface="Arial" panose="020B0604020202020204" pitchFamily="34" charset="0"/>
                <a:cs typeface="Arial" panose="020B0604020202020204" pitchFamily="34" charset="0"/>
              </a:rPr>
              <a:t>Regen (2020, 7 octobre). </a:t>
            </a:r>
            <a:r>
              <a:rPr lang="fr-BE" sz="1200" b="0" i="1" dirty="0">
                <a:effectLst/>
                <a:latin typeface="Arial" panose="020B0604020202020204" pitchFamily="34" charset="0"/>
                <a:cs typeface="Arial" panose="020B0604020202020204" pitchFamily="34" charset="0"/>
              </a:rPr>
              <a:t>Local flexibility markets guide</a:t>
            </a:r>
            <a:r>
              <a:rPr lang="fr-BE" sz="1200" b="0" i="0" dirty="0">
                <a:effectLst/>
                <a:latin typeface="Arial" panose="020B0604020202020204" pitchFamily="34" charset="0"/>
                <a:cs typeface="Arial" panose="020B0604020202020204" pitchFamily="34" charset="0"/>
              </a:rPr>
              <a:t>.</a:t>
            </a:r>
          </a:p>
          <a:p>
            <a:r>
              <a:rPr lang="fr-BE" sz="1200" b="0" i="0" dirty="0">
                <a:effectLst/>
                <a:latin typeface="Arial" panose="020B0604020202020204" pitchFamily="34" charset="0"/>
                <a:cs typeface="Arial" panose="020B0604020202020204" pitchFamily="34" charset="0"/>
              </a:rPr>
              <a:t>https://www.regen.co.uk/publications/local-flexibility-markets-guide/</a:t>
            </a:r>
            <a:endParaRPr lang="fr-BE" sz="12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1C8A2C7C-340B-21C7-61FC-52191AA97C92}"/>
              </a:ext>
            </a:extLst>
          </p:cNvPr>
          <p:cNvSpPr txBox="1"/>
          <p:nvPr/>
        </p:nvSpPr>
        <p:spPr>
          <a:xfrm>
            <a:off x="445345" y="4025181"/>
            <a:ext cx="7177910" cy="46166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Hussein, E. M. (2020, décembre). </a:t>
            </a:r>
            <a:r>
              <a:rPr kumimoji="0" lang="fr-FR" altLang="fr-FR" sz="12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Emerging small modular nuclear power reactors: A critical review</a:t>
            </a:r>
            <a:r>
              <a:rPr kumimoji="0" lang="fr-FR" alt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https://doi.org/10.1016/j.physo.2020.100038</a:t>
            </a:r>
            <a:endParaRPr kumimoji="0" lang="fr-FR" altLang="fr-FR"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5DACA42F-CC7E-EBC6-A4DD-93D127D83E0B}"/>
              </a:ext>
            </a:extLst>
          </p:cNvPr>
          <p:cNvSpPr txBox="1"/>
          <p:nvPr/>
        </p:nvSpPr>
        <p:spPr>
          <a:xfrm>
            <a:off x="454934" y="1599010"/>
            <a:ext cx="6651823"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u="none" strike="noStrike" cap="none" normalizeH="0" baseline="0" dirty="0">
                <a:ln>
                  <a:noFill/>
                </a:ln>
                <a:solidFill>
                  <a:schemeClr val="tx1"/>
                </a:solidFill>
                <a:effectLst/>
                <a:latin typeface="Arial" panose="020B0604020202020204" pitchFamily="34" charset="0"/>
                <a:cs typeface="Arial" panose="020B0604020202020204" pitchFamily="34" charset="0"/>
              </a:rPr>
              <a:t>Forum Nucléaire. (2024). </a:t>
            </a:r>
            <a:r>
              <a:rPr kumimoji="0" lang="fr-FR" altLang="fr-FR" sz="12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Mix électrique belge 2023</a:t>
            </a:r>
            <a:r>
              <a:rPr lang="fr-FR" altLang="fr-FR" sz="1200" i="1" dirty="0">
                <a:latin typeface="Arial" panose="020B0604020202020204" pitchFamily="34" charset="0"/>
                <a:cs typeface="Arial" panose="020B0604020202020204" pitchFamily="34" charset="0"/>
              </a:rPr>
              <a:t> </a:t>
            </a:r>
            <a:r>
              <a:rPr kumimoji="0" lang="fr-FR" altLang="fr-FR" sz="12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chiffres de l’année</a:t>
            </a:r>
            <a:r>
              <a:rPr kumimoji="0" lang="fr-FR" alt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https://www.forumnucleaire.be/actus/mix-electrique-belge-2023-chiffres-de-lannee</a:t>
            </a:r>
            <a:endParaRPr kumimoji="0" lang="fr-FR" altLang="fr-FR"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F0DDDD96-6815-48C7-7B35-F6DA341C8BA1}"/>
              </a:ext>
            </a:extLst>
          </p:cNvPr>
          <p:cNvSpPr txBox="1"/>
          <p:nvPr/>
        </p:nvSpPr>
        <p:spPr>
          <a:xfrm>
            <a:off x="445345" y="2568039"/>
            <a:ext cx="7952477"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effectLst/>
                <a:latin typeface="Arial" panose="020B0604020202020204" pitchFamily="34" charset="0"/>
                <a:cs typeface="Arial" panose="020B0604020202020204" pitchFamily="34" charset="0"/>
              </a:rPr>
              <a:t>Connaissances Des Énergies. (2024, 21 mai). </a:t>
            </a:r>
            <a:r>
              <a:rPr kumimoji="0" lang="fr-FR" altLang="fr-FR" sz="1200" b="0" i="1" u="none" strike="noStrike" cap="none" normalizeH="0" baseline="0" dirty="0">
                <a:ln>
                  <a:noFill/>
                </a:ln>
                <a:effectLst/>
                <a:latin typeface="Arial" panose="020B0604020202020204" pitchFamily="34" charset="0"/>
                <a:cs typeface="Arial" panose="020B0604020202020204" pitchFamily="34" charset="0"/>
              </a:rPr>
              <a:t>SMR : petits réacteurs nucléaires modulaires</a:t>
            </a:r>
            <a:r>
              <a:rPr kumimoji="0" lang="fr-FR" altLang="fr-FR" sz="1200" b="0" i="0" u="none" strike="noStrike" cap="none" normalizeH="0" baseline="0" dirty="0">
                <a:ln>
                  <a:noFill/>
                </a:ln>
                <a:effectLst/>
                <a:latin typeface="Arial" panose="020B0604020202020204" pitchFamily="34" charset="0"/>
                <a:cs typeface="Arial" panose="020B0604020202020204" pitchFamily="34" charset="0"/>
              </a:rPr>
              <a:t>. https://www.connaissancedesenergies.org/fiche-pedagogique/energie-nucleaire-smr-petits-reacteurs-modulaires</a:t>
            </a:r>
            <a:endParaRPr kumimoji="0" lang="fr-FR" altLang="fr-FR" b="0" i="0" u="none" strike="noStrike" cap="none" normalizeH="0" baseline="0" dirty="0">
              <a:ln>
                <a:noFill/>
              </a:ln>
              <a:effectLst/>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D4E22292-4494-719F-1F60-ECE3D4A22A1A}"/>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36</a:t>
            </a:fld>
            <a:endParaRPr lang="fr-FR"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174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E850CD5-E897-064A-F566-F2AD754E4187}"/>
              </a:ext>
            </a:extLst>
          </p:cNvPr>
          <p:cNvPicPr>
            <a:picLocks noChangeAspect="1"/>
          </p:cNvPicPr>
          <p:nvPr/>
        </p:nvPicPr>
        <p:blipFill rotWithShape="1">
          <a:blip r:embed="rId2"/>
          <a:srcRect l="4176" t="10169"/>
          <a:stretch/>
        </p:blipFill>
        <p:spPr>
          <a:xfrm>
            <a:off x="7023768" y="3894074"/>
            <a:ext cx="2118360" cy="1249426"/>
          </a:xfrm>
          <a:prstGeom prst="rect">
            <a:avLst/>
          </a:prstGeom>
        </p:spPr>
      </p:pic>
      <p:graphicFrame>
        <p:nvGraphicFramePr>
          <p:cNvPr id="13" name="Graphique 12">
            <a:extLst>
              <a:ext uri="{FF2B5EF4-FFF2-40B4-BE49-F238E27FC236}">
                <a16:creationId xmlns:a16="http://schemas.microsoft.com/office/drawing/2014/main" id="{C292E5FE-D873-838F-88A0-08D7B8535169}"/>
              </a:ext>
            </a:extLst>
          </p:cNvPr>
          <p:cNvGraphicFramePr>
            <a:graphicFrameLocks/>
          </p:cNvGraphicFramePr>
          <p:nvPr>
            <p:extLst>
              <p:ext uri="{D42A27DB-BD31-4B8C-83A1-F6EECF244321}">
                <p14:modId xmlns:p14="http://schemas.microsoft.com/office/powerpoint/2010/main" val="812015044"/>
              </p:ext>
            </p:extLst>
          </p:nvPr>
        </p:nvGraphicFramePr>
        <p:xfrm>
          <a:off x="220107" y="1215070"/>
          <a:ext cx="4704166" cy="2545123"/>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733B88C0-5079-32E2-F551-CF68592A03EA}"/>
              </a:ext>
            </a:extLst>
          </p:cNvPr>
          <p:cNvSpPr txBox="1"/>
          <p:nvPr/>
        </p:nvSpPr>
        <p:spPr>
          <a:xfrm>
            <a:off x="333560" y="3890465"/>
            <a:ext cx="6314233" cy="861774"/>
          </a:xfrm>
          <a:prstGeom prst="rect">
            <a:avLst/>
          </a:prstGeom>
          <a:noFill/>
        </p:spPr>
        <p:txBody>
          <a:bodyPr wrap="square">
            <a:spAutoFit/>
          </a:bodyPr>
          <a:lstStyle/>
          <a:p>
            <a:r>
              <a:rPr lang="fr-BE" sz="1500" b="1" i="1" dirty="0">
                <a:latin typeface="Arial" panose="020B0604020202020204" pitchFamily="34" charset="0"/>
                <a:cs typeface="Arial" panose="020B0604020202020204" pitchFamily="34" charset="0"/>
              </a:rPr>
              <a:t>Observation :</a:t>
            </a:r>
          </a:p>
          <a:p>
            <a:endParaRPr lang="fr-BE" sz="500" dirty="0">
              <a:latin typeface="Arial" panose="020B0604020202020204" pitchFamily="34" charset="0"/>
              <a:cs typeface="Arial" panose="020B0604020202020204" pitchFamily="34" charset="0"/>
            </a:endParaRPr>
          </a:p>
          <a:p>
            <a:r>
              <a:rPr lang="fr-BE" sz="1500" kern="150" dirty="0">
                <a:latin typeface="Arial" panose="020B0604020202020204" pitchFamily="34" charset="0"/>
                <a:ea typeface="Aptos" panose="020B0004020202020204" pitchFamily="34" charset="0"/>
                <a:cs typeface="Arial" panose="020B0604020202020204" pitchFamily="34" charset="0"/>
              </a:rPr>
              <a:t>Malgré une capacité installée moindre, le nucléaire permet de produire plus d’électricité grâce à son facteur de charge plus élevé</a:t>
            </a:r>
            <a:r>
              <a:rPr lang="fr-BE" sz="1500" dirty="0">
                <a:latin typeface="Arial" panose="020B0604020202020204" pitchFamily="34" charset="0"/>
                <a:cs typeface="Arial" panose="020B0604020202020204" pitchFamily="34" charset="0"/>
              </a:rPr>
              <a:t>.</a:t>
            </a:r>
          </a:p>
        </p:txBody>
      </p:sp>
      <p:sp>
        <p:nvSpPr>
          <p:cNvPr id="8" name="ZoneTexte 7">
            <a:extLst>
              <a:ext uri="{FF2B5EF4-FFF2-40B4-BE49-F238E27FC236}">
                <a16:creationId xmlns:a16="http://schemas.microsoft.com/office/drawing/2014/main" id="{C1E54876-DA36-16BB-5CEF-4D77B25E0660}"/>
              </a:ext>
            </a:extLst>
          </p:cNvPr>
          <p:cNvSpPr txBox="1"/>
          <p:nvPr/>
        </p:nvSpPr>
        <p:spPr>
          <a:xfrm>
            <a:off x="240734" y="137719"/>
            <a:ext cx="8662532" cy="702372"/>
          </a:xfrm>
          <a:prstGeom prst="rect">
            <a:avLst/>
          </a:prstGeom>
          <a:noFill/>
        </p:spPr>
        <p:txBody>
          <a:bodyPr wrap="square">
            <a:spAutoFit/>
          </a:bodyPr>
          <a:lstStyle/>
          <a:p>
            <a:pPr algn="ctr">
              <a:lnSpc>
                <a:spcPct val="115000"/>
              </a:lnSpc>
              <a:spcAft>
                <a:spcPts val="512"/>
              </a:spcAft>
            </a:pPr>
            <a:r>
              <a:rPr lang="fr-FR" b="1" dirty="0">
                <a:latin typeface="Arial" panose="020B0604020202020204" pitchFamily="34" charset="0"/>
                <a:cs typeface="Arial" panose="020B0604020202020204" pitchFamily="34" charset="0"/>
              </a:rPr>
              <a:t>Calcul de la production d'électricité décarbonée en Belgique basée sur la capacité des sources décarbonées à la fin de 2023 et leur facteur de charge</a:t>
            </a:r>
            <a:endParaRPr lang="fr-BE" b="1" kern="150" dirty="0">
              <a:latin typeface="Arial" panose="020B0604020202020204" pitchFamily="34" charset="0"/>
              <a:ea typeface="Aptos" panose="020B00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EB4D21B-487B-ABDA-1A38-F95CDD72717A}"/>
              </a:ext>
            </a:extLst>
          </p:cNvPr>
          <p:cNvSpPr txBox="1"/>
          <p:nvPr/>
        </p:nvSpPr>
        <p:spPr>
          <a:xfrm>
            <a:off x="2037880" y="2001518"/>
            <a:ext cx="1082040" cy="400110"/>
          </a:xfrm>
          <a:prstGeom prst="rect">
            <a:avLst/>
          </a:prstGeom>
          <a:noFill/>
        </p:spPr>
        <p:txBody>
          <a:bodyPr wrap="square" rtlCol="0">
            <a:spAutoFit/>
          </a:bodyPr>
          <a:lstStyle/>
          <a:p>
            <a:r>
              <a:rPr lang="fr-BE" sz="2000" b="1" dirty="0">
                <a:solidFill>
                  <a:schemeClr val="bg1"/>
                </a:solidFill>
                <a:latin typeface="Arial" panose="020B0604020202020204" pitchFamily="34" charset="0"/>
                <a:cs typeface="Arial" panose="020B0604020202020204" pitchFamily="34" charset="0"/>
              </a:rPr>
              <a:t>40%</a:t>
            </a:r>
          </a:p>
        </p:txBody>
      </p:sp>
      <p:sp>
        <p:nvSpPr>
          <p:cNvPr id="10" name="ZoneTexte 9">
            <a:extLst>
              <a:ext uri="{FF2B5EF4-FFF2-40B4-BE49-F238E27FC236}">
                <a16:creationId xmlns:a16="http://schemas.microsoft.com/office/drawing/2014/main" id="{7F8ABFBE-30FD-756D-D8BA-E0B99ECBA435}"/>
              </a:ext>
            </a:extLst>
          </p:cNvPr>
          <p:cNvSpPr txBox="1"/>
          <p:nvPr/>
        </p:nvSpPr>
        <p:spPr>
          <a:xfrm>
            <a:off x="2179777" y="2574235"/>
            <a:ext cx="1082040" cy="400110"/>
          </a:xfrm>
          <a:prstGeom prst="rect">
            <a:avLst/>
          </a:prstGeom>
          <a:noFill/>
        </p:spPr>
        <p:txBody>
          <a:bodyPr wrap="square" rtlCol="0">
            <a:spAutoFit/>
          </a:bodyPr>
          <a:lstStyle/>
          <a:p>
            <a:r>
              <a:rPr lang="fr-BE" sz="2000" b="1" dirty="0">
                <a:latin typeface="Arial" panose="020B0604020202020204" pitchFamily="34" charset="0"/>
                <a:cs typeface="Arial" panose="020B0604020202020204" pitchFamily="34" charset="0"/>
              </a:rPr>
              <a:t>24%</a:t>
            </a:r>
          </a:p>
        </p:txBody>
      </p:sp>
      <p:sp>
        <p:nvSpPr>
          <p:cNvPr id="11" name="ZoneTexte 10">
            <a:extLst>
              <a:ext uri="{FF2B5EF4-FFF2-40B4-BE49-F238E27FC236}">
                <a16:creationId xmlns:a16="http://schemas.microsoft.com/office/drawing/2014/main" id="{8769B35B-E81E-4A6C-66C7-CFAB723D0DE8}"/>
              </a:ext>
            </a:extLst>
          </p:cNvPr>
          <p:cNvSpPr txBox="1"/>
          <p:nvPr/>
        </p:nvSpPr>
        <p:spPr>
          <a:xfrm>
            <a:off x="1784142" y="3150821"/>
            <a:ext cx="1082040" cy="400110"/>
          </a:xfrm>
          <a:prstGeom prst="rect">
            <a:avLst/>
          </a:prstGeom>
          <a:noFill/>
        </p:spPr>
        <p:txBody>
          <a:bodyPr wrap="square" rtlCol="0">
            <a:spAutoFit/>
          </a:bodyPr>
          <a:lstStyle/>
          <a:p>
            <a:r>
              <a:rPr lang="fr-BE" sz="2000" b="1" dirty="0">
                <a:latin typeface="Arial" panose="020B0604020202020204" pitchFamily="34" charset="0"/>
                <a:cs typeface="Arial" panose="020B0604020202020204" pitchFamily="34" charset="0"/>
              </a:rPr>
              <a:t>11%</a:t>
            </a:r>
          </a:p>
        </p:txBody>
      </p:sp>
      <p:sp>
        <p:nvSpPr>
          <p:cNvPr id="3" name="ZoneTexte 2">
            <a:extLst>
              <a:ext uri="{FF2B5EF4-FFF2-40B4-BE49-F238E27FC236}">
                <a16:creationId xmlns:a16="http://schemas.microsoft.com/office/drawing/2014/main" id="{039E2F4A-983D-0DF7-8FA9-87011D12398A}"/>
              </a:ext>
            </a:extLst>
          </p:cNvPr>
          <p:cNvSpPr txBox="1"/>
          <p:nvPr/>
        </p:nvSpPr>
        <p:spPr>
          <a:xfrm>
            <a:off x="3504462" y="1439923"/>
            <a:ext cx="1082040" cy="400110"/>
          </a:xfrm>
          <a:prstGeom prst="rect">
            <a:avLst/>
          </a:prstGeom>
          <a:noFill/>
        </p:spPr>
        <p:txBody>
          <a:bodyPr wrap="square" rtlCol="0">
            <a:spAutoFit/>
          </a:bodyPr>
          <a:lstStyle/>
          <a:p>
            <a:r>
              <a:rPr lang="fr-BE" sz="2000" b="1" dirty="0">
                <a:solidFill>
                  <a:schemeClr val="bg1"/>
                </a:solidFill>
                <a:latin typeface="Arial" panose="020B0604020202020204" pitchFamily="34" charset="0"/>
                <a:cs typeface="Arial" panose="020B0604020202020204" pitchFamily="34" charset="0"/>
              </a:rPr>
              <a:t>89%</a:t>
            </a:r>
          </a:p>
        </p:txBody>
      </p:sp>
      <p:sp>
        <p:nvSpPr>
          <p:cNvPr id="14" name="Espace réservé du numéro de diapositive 3">
            <a:extLst>
              <a:ext uri="{FF2B5EF4-FFF2-40B4-BE49-F238E27FC236}">
                <a16:creationId xmlns:a16="http://schemas.microsoft.com/office/drawing/2014/main" id="{564EA59A-4DEB-1F38-390D-1253BE01D9FB}"/>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4</a:t>
            </a:fld>
            <a:endParaRPr lang="fr-FR" sz="1000" b="1" dirty="0">
              <a:solidFill>
                <a:schemeClr val="bg1"/>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DDE8EDD-DFB3-CAED-A66D-FB1197EEBA79}"/>
              </a:ext>
            </a:extLst>
          </p:cNvPr>
          <p:cNvSpPr txBox="1"/>
          <p:nvPr/>
        </p:nvSpPr>
        <p:spPr>
          <a:xfrm>
            <a:off x="4844917" y="1111274"/>
            <a:ext cx="471637" cy="261610"/>
          </a:xfrm>
          <a:prstGeom prst="rect">
            <a:avLst/>
          </a:prstGeom>
          <a:noFill/>
        </p:spPr>
        <p:txBody>
          <a:bodyPr wrap="square" rtlCol="0">
            <a:spAutoFit/>
          </a:bodyPr>
          <a:lstStyle/>
          <a:p>
            <a:pPr algn="ctr"/>
            <a:r>
              <a:rPr lang="fr-BE" sz="1050" dirty="0">
                <a:latin typeface="Arial" panose="020B0604020202020204" pitchFamily="34" charset="0"/>
                <a:cs typeface="Arial" panose="020B0604020202020204" pitchFamily="34" charset="0"/>
              </a:rPr>
              <a:t>TWh</a:t>
            </a:r>
          </a:p>
        </p:txBody>
      </p:sp>
      <p:graphicFrame>
        <p:nvGraphicFramePr>
          <p:cNvPr id="4" name="Graphique 3">
            <a:extLst>
              <a:ext uri="{FF2B5EF4-FFF2-40B4-BE49-F238E27FC236}">
                <a16:creationId xmlns:a16="http://schemas.microsoft.com/office/drawing/2014/main" id="{098048C9-6696-541B-EBBA-F6E1261925FD}"/>
              </a:ext>
            </a:extLst>
          </p:cNvPr>
          <p:cNvGraphicFramePr>
            <a:graphicFrameLocks/>
          </p:cNvGraphicFramePr>
          <p:nvPr>
            <p:extLst>
              <p:ext uri="{D42A27DB-BD31-4B8C-83A1-F6EECF244321}">
                <p14:modId xmlns:p14="http://schemas.microsoft.com/office/powerpoint/2010/main" val="1980626347"/>
              </p:ext>
            </p:extLst>
          </p:nvPr>
        </p:nvGraphicFramePr>
        <p:xfrm>
          <a:off x="4937693" y="1372884"/>
          <a:ext cx="3733700" cy="24214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1461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ACA8092-03A8-7C48-41D0-58C6C4B849CD}"/>
              </a:ext>
            </a:extLst>
          </p:cNvPr>
          <p:cNvPicPr>
            <a:picLocks noChangeAspect="1"/>
          </p:cNvPicPr>
          <p:nvPr/>
        </p:nvPicPr>
        <p:blipFill rotWithShape="1">
          <a:blip r:embed="rId3"/>
          <a:srcRect l="4176" t="10169"/>
          <a:stretch/>
        </p:blipFill>
        <p:spPr>
          <a:xfrm>
            <a:off x="7023768" y="3894074"/>
            <a:ext cx="2118360" cy="1249426"/>
          </a:xfrm>
          <a:prstGeom prst="rect">
            <a:avLst/>
          </a:prstGeom>
        </p:spPr>
      </p:pic>
      <p:sp>
        <p:nvSpPr>
          <p:cNvPr id="4" name="ZoneTexte 3">
            <a:extLst>
              <a:ext uri="{FF2B5EF4-FFF2-40B4-BE49-F238E27FC236}">
                <a16:creationId xmlns:a16="http://schemas.microsoft.com/office/drawing/2014/main" id="{9EE1B209-B5E3-07A9-AF6D-96A9EF0CF80C}"/>
              </a:ext>
            </a:extLst>
          </p:cNvPr>
          <p:cNvSpPr txBox="1"/>
          <p:nvPr/>
        </p:nvSpPr>
        <p:spPr>
          <a:xfrm>
            <a:off x="882465" y="119785"/>
            <a:ext cx="7379070" cy="702372"/>
          </a:xfrm>
          <a:prstGeom prst="rect">
            <a:avLst/>
          </a:prstGeom>
          <a:noFill/>
        </p:spPr>
        <p:txBody>
          <a:bodyPr wrap="square">
            <a:spAutoFit/>
          </a:bodyPr>
          <a:lstStyle/>
          <a:p>
            <a:pPr algn="ctr">
              <a:lnSpc>
                <a:spcPct val="115000"/>
              </a:lnSpc>
              <a:spcAft>
                <a:spcPts val="512"/>
              </a:spcAft>
            </a:pPr>
            <a:r>
              <a:rPr lang="fr-FR" b="1" dirty="0">
                <a:latin typeface="Arial" panose="020B0604020202020204" pitchFamily="34" charset="0"/>
                <a:cs typeface="Arial" panose="020B0604020202020204" pitchFamily="34" charset="0"/>
              </a:rPr>
              <a:t>Prévision de la capacité des sources d'électricité décarbonées           en Belgique jusqu'à fin 2027</a:t>
            </a:r>
            <a:endParaRPr lang="fr-BE" b="1" kern="150" dirty="0">
              <a:latin typeface="Arial" panose="020B0604020202020204" pitchFamily="34" charset="0"/>
              <a:ea typeface="Aptos" panose="020B00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A48D958E-0641-F91B-46DC-7886D8EFCF62}"/>
              </a:ext>
            </a:extLst>
          </p:cNvPr>
          <p:cNvSpPr txBox="1"/>
          <p:nvPr/>
        </p:nvSpPr>
        <p:spPr>
          <a:xfrm>
            <a:off x="921804" y="817778"/>
            <a:ext cx="708660" cy="276999"/>
          </a:xfrm>
          <a:prstGeom prst="rect">
            <a:avLst/>
          </a:prstGeom>
          <a:noFill/>
        </p:spPr>
        <p:txBody>
          <a:bodyPr wrap="square" rtlCol="0">
            <a:spAutoFit/>
          </a:bodyPr>
          <a:lstStyle/>
          <a:p>
            <a:pPr algn="ctr"/>
            <a:r>
              <a:rPr lang="fr-BE" sz="1200" dirty="0">
                <a:latin typeface="Arial" panose="020B0604020202020204" pitchFamily="34" charset="0"/>
                <a:cs typeface="Arial" panose="020B0604020202020204" pitchFamily="34" charset="0"/>
              </a:rPr>
              <a:t>GW</a:t>
            </a:r>
          </a:p>
        </p:txBody>
      </p:sp>
      <p:graphicFrame>
        <p:nvGraphicFramePr>
          <p:cNvPr id="2" name="Graphique 1">
            <a:extLst>
              <a:ext uri="{FF2B5EF4-FFF2-40B4-BE49-F238E27FC236}">
                <a16:creationId xmlns:a16="http://schemas.microsoft.com/office/drawing/2014/main" id="{F461F9D0-4837-686E-10B0-B6B899EAD6E0}"/>
              </a:ext>
            </a:extLst>
          </p:cNvPr>
          <p:cNvGraphicFramePr>
            <a:graphicFrameLocks/>
          </p:cNvGraphicFramePr>
          <p:nvPr>
            <p:extLst>
              <p:ext uri="{D42A27DB-BD31-4B8C-83A1-F6EECF244321}">
                <p14:modId xmlns:p14="http://schemas.microsoft.com/office/powerpoint/2010/main" val="3582067356"/>
              </p:ext>
            </p:extLst>
          </p:nvPr>
        </p:nvGraphicFramePr>
        <p:xfrm>
          <a:off x="1126910" y="1014404"/>
          <a:ext cx="5648537" cy="2460567"/>
        </p:xfrm>
        <a:graphic>
          <a:graphicData uri="http://schemas.openxmlformats.org/drawingml/2006/chart">
            <c:chart xmlns:c="http://schemas.openxmlformats.org/drawingml/2006/chart" xmlns:r="http://schemas.openxmlformats.org/officeDocument/2006/relationships" r:id="rId4"/>
          </a:graphicData>
        </a:graphic>
      </p:graphicFrame>
      <p:sp>
        <p:nvSpPr>
          <p:cNvPr id="14" name="ZoneTexte 13">
            <a:extLst>
              <a:ext uri="{FF2B5EF4-FFF2-40B4-BE49-F238E27FC236}">
                <a16:creationId xmlns:a16="http://schemas.microsoft.com/office/drawing/2014/main" id="{33D19F00-26AE-0BA4-A0E4-ABDD4FE89A90}"/>
              </a:ext>
            </a:extLst>
          </p:cNvPr>
          <p:cNvSpPr txBox="1"/>
          <p:nvPr/>
        </p:nvSpPr>
        <p:spPr>
          <a:xfrm>
            <a:off x="333560" y="3521460"/>
            <a:ext cx="8858285" cy="1477328"/>
          </a:xfrm>
          <a:prstGeom prst="rect">
            <a:avLst/>
          </a:prstGeom>
          <a:noFill/>
        </p:spPr>
        <p:txBody>
          <a:bodyPr wrap="square" rtlCol="0">
            <a:spAutoFit/>
          </a:bodyPr>
          <a:lstStyle/>
          <a:p>
            <a:r>
              <a:rPr lang="fr-FR" sz="1500" b="1" i="1" dirty="0">
                <a:highlight>
                  <a:srgbClr val="FFFFFF"/>
                </a:highlight>
                <a:latin typeface="Arial" panose="020B0604020202020204" pitchFamily="34" charset="0"/>
                <a:cs typeface="Arial" panose="020B0604020202020204" pitchFamily="34" charset="0"/>
              </a:rPr>
              <a:t>Observations :</a:t>
            </a:r>
          </a:p>
          <a:p>
            <a:pPr marL="285750" indent="-285750">
              <a:buFont typeface="Arial" panose="020B0604020202020204" pitchFamily="34" charset="0"/>
              <a:buChar char="•"/>
            </a:pPr>
            <a:endParaRPr lang="fr-BE"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500" dirty="0">
                <a:latin typeface="Arial" panose="020B0604020202020204" pitchFamily="34" charset="0"/>
                <a:cs typeface="Arial" panose="020B0604020202020204" pitchFamily="34" charset="0"/>
              </a:rPr>
              <a:t>Chute de la capacité du nucléaire à partir de 2025 avec l’arrêt de Doel 1, Doel 2 et Tihange 1.</a:t>
            </a:r>
          </a:p>
          <a:p>
            <a:endParaRPr lang="fr-BE"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500" dirty="0">
                <a:latin typeface="Arial" panose="020B0604020202020204" pitchFamily="34" charset="0"/>
                <a:cs typeface="Arial" panose="020B0604020202020204" pitchFamily="34" charset="0"/>
              </a:rPr>
              <a:t>Stagnation de l’éolien en mer, en raison des limites géographiques et des problèmes                                         de connexion électrique. </a:t>
            </a:r>
          </a:p>
          <a:p>
            <a:endParaRPr lang="fr-BE"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500" dirty="0">
                <a:latin typeface="Arial" panose="020B0604020202020204" pitchFamily="34" charset="0"/>
                <a:cs typeface="Arial" panose="020B0604020202020204" pitchFamily="34" charset="0"/>
              </a:rPr>
              <a:t>Faible progression de l’éolien terrestre (problèmes NIMBY).</a:t>
            </a:r>
          </a:p>
        </p:txBody>
      </p:sp>
      <p:sp>
        <p:nvSpPr>
          <p:cNvPr id="20" name="Espace réservé du numéro de diapositive 3">
            <a:extLst>
              <a:ext uri="{FF2B5EF4-FFF2-40B4-BE49-F238E27FC236}">
                <a16:creationId xmlns:a16="http://schemas.microsoft.com/office/drawing/2014/main" id="{79418118-2E12-B8E2-8401-38B3D5952238}"/>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5</a:t>
            </a:fld>
            <a:endParaRPr lang="fr-FR" sz="1000" b="1" dirty="0">
              <a:solidFill>
                <a:schemeClr val="bg1"/>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D481DE3A-B196-5746-5B70-15BDF2588459}"/>
              </a:ext>
            </a:extLst>
          </p:cNvPr>
          <p:cNvSpPr txBox="1"/>
          <p:nvPr/>
        </p:nvSpPr>
        <p:spPr>
          <a:xfrm>
            <a:off x="1639895" y="3266210"/>
            <a:ext cx="614855" cy="230832"/>
          </a:xfrm>
          <a:prstGeom prst="rect">
            <a:avLst/>
          </a:prstGeom>
          <a:solidFill>
            <a:schemeClr val="bg1"/>
          </a:solidFill>
        </p:spPr>
        <p:txBody>
          <a:bodyPr wrap="square" rtlCol="0">
            <a:spAutoFit/>
          </a:bodyPr>
          <a:lstStyle/>
          <a:p>
            <a:pPr algn="ctr"/>
            <a:r>
              <a:rPr lang="fr-BE" sz="900" dirty="0">
                <a:latin typeface="Arial" panose="020B0604020202020204" pitchFamily="34" charset="0"/>
                <a:cs typeface="Arial" panose="020B0604020202020204" pitchFamily="34" charset="0"/>
              </a:rPr>
              <a:t>fin 2023</a:t>
            </a:r>
          </a:p>
        </p:txBody>
      </p:sp>
      <p:sp>
        <p:nvSpPr>
          <p:cNvPr id="5" name="ZoneTexte 4">
            <a:extLst>
              <a:ext uri="{FF2B5EF4-FFF2-40B4-BE49-F238E27FC236}">
                <a16:creationId xmlns:a16="http://schemas.microsoft.com/office/drawing/2014/main" id="{A6A6C945-4CEB-B9AB-9B38-FA2DD3D525E7}"/>
              </a:ext>
            </a:extLst>
          </p:cNvPr>
          <p:cNvSpPr txBox="1"/>
          <p:nvPr/>
        </p:nvSpPr>
        <p:spPr>
          <a:xfrm>
            <a:off x="2703059" y="3266210"/>
            <a:ext cx="614855" cy="230832"/>
          </a:xfrm>
          <a:prstGeom prst="rect">
            <a:avLst/>
          </a:prstGeom>
          <a:solidFill>
            <a:schemeClr val="bg1"/>
          </a:solidFill>
        </p:spPr>
        <p:txBody>
          <a:bodyPr wrap="square" rtlCol="0">
            <a:spAutoFit/>
          </a:bodyPr>
          <a:lstStyle/>
          <a:p>
            <a:pPr algn="ctr"/>
            <a:r>
              <a:rPr lang="fr-BE" sz="900" dirty="0">
                <a:latin typeface="Arial" panose="020B0604020202020204" pitchFamily="34" charset="0"/>
                <a:cs typeface="Arial" panose="020B0604020202020204" pitchFamily="34" charset="0"/>
              </a:rPr>
              <a:t>fin 2024</a:t>
            </a:r>
          </a:p>
        </p:txBody>
      </p:sp>
      <p:sp>
        <p:nvSpPr>
          <p:cNvPr id="7" name="ZoneTexte 6">
            <a:extLst>
              <a:ext uri="{FF2B5EF4-FFF2-40B4-BE49-F238E27FC236}">
                <a16:creationId xmlns:a16="http://schemas.microsoft.com/office/drawing/2014/main" id="{2F5A2717-A774-A548-B02F-2644E28F2851}"/>
              </a:ext>
            </a:extLst>
          </p:cNvPr>
          <p:cNvSpPr txBox="1"/>
          <p:nvPr/>
        </p:nvSpPr>
        <p:spPr>
          <a:xfrm>
            <a:off x="3726808" y="3265518"/>
            <a:ext cx="614855" cy="230832"/>
          </a:xfrm>
          <a:prstGeom prst="rect">
            <a:avLst/>
          </a:prstGeom>
          <a:solidFill>
            <a:schemeClr val="bg1"/>
          </a:solidFill>
        </p:spPr>
        <p:txBody>
          <a:bodyPr wrap="square" rtlCol="0">
            <a:spAutoFit/>
          </a:bodyPr>
          <a:lstStyle/>
          <a:p>
            <a:pPr algn="ctr"/>
            <a:r>
              <a:rPr lang="fr-BE" sz="900" dirty="0">
                <a:latin typeface="Arial" panose="020B0604020202020204" pitchFamily="34" charset="0"/>
                <a:cs typeface="Arial" panose="020B0604020202020204" pitchFamily="34" charset="0"/>
              </a:rPr>
              <a:t>fin 2025</a:t>
            </a:r>
          </a:p>
        </p:txBody>
      </p:sp>
      <p:sp>
        <p:nvSpPr>
          <p:cNvPr id="8" name="ZoneTexte 7">
            <a:extLst>
              <a:ext uri="{FF2B5EF4-FFF2-40B4-BE49-F238E27FC236}">
                <a16:creationId xmlns:a16="http://schemas.microsoft.com/office/drawing/2014/main" id="{73801E18-0D0B-2436-9FC6-36B22EA6EE2A}"/>
              </a:ext>
            </a:extLst>
          </p:cNvPr>
          <p:cNvSpPr txBox="1"/>
          <p:nvPr/>
        </p:nvSpPr>
        <p:spPr>
          <a:xfrm>
            <a:off x="4762924" y="3272016"/>
            <a:ext cx="614855" cy="230832"/>
          </a:xfrm>
          <a:prstGeom prst="rect">
            <a:avLst/>
          </a:prstGeom>
          <a:solidFill>
            <a:schemeClr val="bg1"/>
          </a:solidFill>
        </p:spPr>
        <p:txBody>
          <a:bodyPr wrap="square" rtlCol="0">
            <a:spAutoFit/>
          </a:bodyPr>
          <a:lstStyle/>
          <a:p>
            <a:pPr algn="ctr"/>
            <a:r>
              <a:rPr lang="fr-BE" sz="900" dirty="0">
                <a:latin typeface="Arial" panose="020B0604020202020204" pitchFamily="34" charset="0"/>
                <a:cs typeface="Arial" panose="020B0604020202020204" pitchFamily="34" charset="0"/>
              </a:rPr>
              <a:t>fin 2026</a:t>
            </a:r>
          </a:p>
        </p:txBody>
      </p:sp>
      <p:sp>
        <p:nvSpPr>
          <p:cNvPr id="9" name="ZoneTexte 8">
            <a:extLst>
              <a:ext uri="{FF2B5EF4-FFF2-40B4-BE49-F238E27FC236}">
                <a16:creationId xmlns:a16="http://schemas.microsoft.com/office/drawing/2014/main" id="{688C2C73-5D72-7CCE-292B-6201BA69836C}"/>
              </a:ext>
            </a:extLst>
          </p:cNvPr>
          <p:cNvSpPr txBox="1"/>
          <p:nvPr/>
        </p:nvSpPr>
        <p:spPr>
          <a:xfrm>
            <a:off x="5806923" y="3265518"/>
            <a:ext cx="614855" cy="230832"/>
          </a:xfrm>
          <a:prstGeom prst="rect">
            <a:avLst/>
          </a:prstGeom>
          <a:solidFill>
            <a:schemeClr val="bg1"/>
          </a:solidFill>
        </p:spPr>
        <p:txBody>
          <a:bodyPr wrap="square" rtlCol="0">
            <a:spAutoFit/>
          </a:bodyPr>
          <a:lstStyle/>
          <a:p>
            <a:pPr algn="ctr"/>
            <a:r>
              <a:rPr lang="fr-BE" sz="900" dirty="0">
                <a:latin typeface="Arial" panose="020B0604020202020204" pitchFamily="34" charset="0"/>
                <a:cs typeface="Arial" panose="020B0604020202020204" pitchFamily="34" charset="0"/>
              </a:rPr>
              <a:t>fin 2027</a:t>
            </a:r>
          </a:p>
        </p:txBody>
      </p:sp>
      <p:grpSp>
        <p:nvGrpSpPr>
          <p:cNvPr id="30" name="Groupe 29">
            <a:extLst>
              <a:ext uri="{FF2B5EF4-FFF2-40B4-BE49-F238E27FC236}">
                <a16:creationId xmlns:a16="http://schemas.microsoft.com/office/drawing/2014/main" id="{C5E3D04D-B8B3-8C29-8F28-8681F32005DD}"/>
              </a:ext>
            </a:extLst>
          </p:cNvPr>
          <p:cNvGrpSpPr/>
          <p:nvPr/>
        </p:nvGrpSpPr>
        <p:grpSpPr>
          <a:xfrm>
            <a:off x="7023768" y="1848475"/>
            <a:ext cx="1843617" cy="1446550"/>
            <a:chOff x="6808470" y="2453336"/>
            <a:chExt cx="1860390" cy="1430865"/>
          </a:xfrm>
        </p:grpSpPr>
        <p:sp>
          <p:nvSpPr>
            <p:cNvPr id="31" name="ZoneTexte 30">
              <a:extLst>
                <a:ext uri="{FF2B5EF4-FFF2-40B4-BE49-F238E27FC236}">
                  <a16:creationId xmlns:a16="http://schemas.microsoft.com/office/drawing/2014/main" id="{AE269B5E-F394-BF22-E512-9D62DCCC1143}"/>
                </a:ext>
              </a:extLst>
            </p:cNvPr>
            <p:cNvSpPr txBox="1"/>
            <p:nvPr/>
          </p:nvSpPr>
          <p:spPr>
            <a:xfrm>
              <a:off x="6808470" y="2453336"/>
              <a:ext cx="1860390" cy="1430865"/>
            </a:xfrm>
            <a:prstGeom prst="rect">
              <a:avLst/>
            </a:prstGeom>
            <a:noFill/>
          </p:spPr>
          <p:txBody>
            <a:bodyPr wrap="square" rtlCol="0">
              <a:spAutoFit/>
            </a:bodyPr>
            <a:lstStyle/>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Éolien en mer</a:t>
              </a:r>
            </a:p>
            <a:p>
              <a:pPr marL="285750" indent="-285750">
                <a:buFont typeface="Arial" panose="020B0604020202020204" pitchFamily="34" charset="0"/>
                <a:buChar char="•"/>
              </a:pPr>
              <a:endParaRPr lang="fr-BE"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Éolien terrestre</a:t>
              </a:r>
            </a:p>
            <a:p>
              <a:pPr marL="285750" indent="-285750">
                <a:buFont typeface="Arial" panose="020B0604020202020204" pitchFamily="34" charset="0"/>
                <a:buChar char="•"/>
              </a:pPr>
              <a:endParaRPr lang="fr-BE"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Photovoltaïque</a:t>
              </a:r>
            </a:p>
            <a:p>
              <a:pPr marL="285750" indent="-285750">
                <a:buFont typeface="Arial" panose="020B0604020202020204" pitchFamily="34" charset="0"/>
                <a:buChar char="•"/>
              </a:pPr>
              <a:endParaRPr lang="fr-BE"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Nucléaire (selon la législation actuelle) </a:t>
              </a:r>
            </a:p>
          </p:txBody>
        </p:sp>
        <p:sp>
          <p:nvSpPr>
            <p:cNvPr id="32" name="Rectangle 31">
              <a:extLst>
                <a:ext uri="{FF2B5EF4-FFF2-40B4-BE49-F238E27FC236}">
                  <a16:creationId xmlns:a16="http://schemas.microsoft.com/office/drawing/2014/main" id="{C5E63C83-0B53-A83B-ADEE-F79B21CFF425}"/>
                </a:ext>
              </a:extLst>
            </p:cNvPr>
            <p:cNvSpPr/>
            <p:nvPr/>
          </p:nvSpPr>
          <p:spPr>
            <a:xfrm>
              <a:off x="6884730" y="2526030"/>
              <a:ext cx="135197" cy="106680"/>
            </a:xfrm>
            <a:prstGeom prst="rect">
              <a:avLst/>
            </a:prstGeom>
            <a:solidFill>
              <a:srgbClr val="007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3" name="Rectangle 32">
              <a:extLst>
                <a:ext uri="{FF2B5EF4-FFF2-40B4-BE49-F238E27FC236}">
                  <a16:creationId xmlns:a16="http://schemas.microsoft.com/office/drawing/2014/main" id="{08B46426-8864-25E5-5E0E-91C261DF29C0}"/>
                </a:ext>
              </a:extLst>
            </p:cNvPr>
            <p:cNvSpPr/>
            <p:nvPr/>
          </p:nvSpPr>
          <p:spPr>
            <a:xfrm>
              <a:off x="6884729" y="2840094"/>
              <a:ext cx="135196" cy="106680"/>
            </a:xfrm>
            <a:prstGeom prst="rect">
              <a:avLst/>
            </a:prstGeom>
            <a:solidFill>
              <a:srgbClr val="28A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4" name="Rectangle 33">
              <a:extLst>
                <a:ext uri="{FF2B5EF4-FFF2-40B4-BE49-F238E27FC236}">
                  <a16:creationId xmlns:a16="http://schemas.microsoft.com/office/drawing/2014/main" id="{E89A278C-D23D-F9F8-2F68-346BBE1454D2}"/>
                </a:ext>
              </a:extLst>
            </p:cNvPr>
            <p:cNvSpPr/>
            <p:nvPr/>
          </p:nvSpPr>
          <p:spPr>
            <a:xfrm>
              <a:off x="6884730" y="3162476"/>
              <a:ext cx="135195" cy="1066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5" name="Rectangle 34">
              <a:extLst>
                <a:ext uri="{FF2B5EF4-FFF2-40B4-BE49-F238E27FC236}">
                  <a16:creationId xmlns:a16="http://schemas.microsoft.com/office/drawing/2014/main" id="{9436DAD6-68A6-BD65-A0D2-4905D47C7021}"/>
                </a:ext>
              </a:extLst>
            </p:cNvPr>
            <p:cNvSpPr/>
            <p:nvPr/>
          </p:nvSpPr>
          <p:spPr>
            <a:xfrm>
              <a:off x="6884729" y="3491340"/>
              <a:ext cx="135194" cy="106680"/>
            </a:xfrm>
            <a:prstGeom prst="rect">
              <a:avLst/>
            </a:prstGeom>
            <a:solidFill>
              <a:srgbClr val="46B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Tree>
    <p:extLst>
      <p:ext uri="{BB962C8B-B14F-4D97-AF65-F5344CB8AC3E}">
        <p14:creationId xmlns:p14="http://schemas.microsoft.com/office/powerpoint/2010/main" val="3357144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8C9A5DC-54B6-8692-4136-9E6A10A389AB}"/>
              </a:ext>
            </a:extLst>
          </p:cNvPr>
          <p:cNvPicPr>
            <a:picLocks noChangeAspect="1"/>
          </p:cNvPicPr>
          <p:nvPr/>
        </p:nvPicPr>
        <p:blipFill rotWithShape="1">
          <a:blip r:embed="rId2"/>
          <a:srcRect l="4176" t="10169"/>
          <a:stretch/>
        </p:blipFill>
        <p:spPr>
          <a:xfrm>
            <a:off x="7023768" y="3894074"/>
            <a:ext cx="2118360" cy="1249426"/>
          </a:xfrm>
          <a:prstGeom prst="rect">
            <a:avLst/>
          </a:prstGeom>
        </p:spPr>
      </p:pic>
      <p:sp>
        <p:nvSpPr>
          <p:cNvPr id="4" name="ZoneTexte 3">
            <a:extLst>
              <a:ext uri="{FF2B5EF4-FFF2-40B4-BE49-F238E27FC236}">
                <a16:creationId xmlns:a16="http://schemas.microsoft.com/office/drawing/2014/main" id="{6521C1DB-726C-D4BA-DB92-09C60D89BF38}"/>
              </a:ext>
            </a:extLst>
          </p:cNvPr>
          <p:cNvSpPr txBox="1"/>
          <p:nvPr/>
        </p:nvSpPr>
        <p:spPr>
          <a:xfrm>
            <a:off x="357781" y="121534"/>
            <a:ext cx="8428437" cy="702372"/>
          </a:xfrm>
          <a:prstGeom prst="rect">
            <a:avLst/>
          </a:prstGeom>
          <a:noFill/>
        </p:spPr>
        <p:txBody>
          <a:bodyPr wrap="square">
            <a:spAutoFit/>
          </a:bodyPr>
          <a:lstStyle/>
          <a:p>
            <a:pPr algn="ctr">
              <a:lnSpc>
                <a:spcPct val="115000"/>
              </a:lnSpc>
              <a:spcAft>
                <a:spcPts val="512"/>
              </a:spcAft>
            </a:pPr>
            <a:r>
              <a:rPr lang="fr-BE" b="1" kern="150" dirty="0">
                <a:latin typeface="Arial" panose="020B0604020202020204" pitchFamily="34" charset="0"/>
                <a:ea typeface="Aptos" panose="020B0004020202020204" pitchFamily="34" charset="0"/>
                <a:cs typeface="Arial" panose="020B0604020202020204" pitchFamily="34" charset="0"/>
              </a:rPr>
              <a:t>Prévision de la production d’électricité décarbonée                                             en Belgique jusqu’à fin 2027</a:t>
            </a:r>
            <a:endParaRPr lang="fr-BE" kern="150" dirty="0">
              <a:latin typeface="Arial" panose="020B0604020202020204" pitchFamily="34" charset="0"/>
              <a:ea typeface="Aptos" panose="020B00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B6566318-1B43-B38E-8CD1-1D9132562373}"/>
              </a:ext>
            </a:extLst>
          </p:cNvPr>
          <p:cNvSpPr txBox="1"/>
          <p:nvPr/>
        </p:nvSpPr>
        <p:spPr>
          <a:xfrm>
            <a:off x="965753" y="779920"/>
            <a:ext cx="708660" cy="276999"/>
          </a:xfrm>
          <a:prstGeom prst="rect">
            <a:avLst/>
          </a:prstGeom>
          <a:noFill/>
        </p:spPr>
        <p:txBody>
          <a:bodyPr wrap="square" rtlCol="0">
            <a:spAutoFit/>
          </a:bodyPr>
          <a:lstStyle/>
          <a:p>
            <a:pPr algn="ctr"/>
            <a:r>
              <a:rPr lang="fr-BE" sz="1200" dirty="0">
                <a:latin typeface="Arial" panose="020B0604020202020204" pitchFamily="34" charset="0"/>
                <a:cs typeface="Arial" panose="020B0604020202020204" pitchFamily="34" charset="0"/>
              </a:rPr>
              <a:t>TWh</a:t>
            </a:r>
          </a:p>
        </p:txBody>
      </p:sp>
      <p:sp>
        <p:nvSpPr>
          <p:cNvPr id="10" name="ZoneTexte 9">
            <a:extLst>
              <a:ext uri="{FF2B5EF4-FFF2-40B4-BE49-F238E27FC236}">
                <a16:creationId xmlns:a16="http://schemas.microsoft.com/office/drawing/2014/main" id="{26BEAD17-E592-EAF2-C814-FDEE05D1481E}"/>
              </a:ext>
            </a:extLst>
          </p:cNvPr>
          <p:cNvSpPr txBox="1"/>
          <p:nvPr/>
        </p:nvSpPr>
        <p:spPr>
          <a:xfrm>
            <a:off x="333560" y="3890465"/>
            <a:ext cx="6554251" cy="1092607"/>
          </a:xfrm>
          <a:prstGeom prst="rect">
            <a:avLst/>
          </a:prstGeom>
          <a:noFill/>
        </p:spPr>
        <p:txBody>
          <a:bodyPr wrap="square">
            <a:spAutoFit/>
          </a:bodyPr>
          <a:lstStyle/>
          <a:p>
            <a:r>
              <a:rPr lang="fr-FR" sz="1500" b="1" i="1" dirty="0">
                <a:highlight>
                  <a:srgbClr val="FFFFFF"/>
                </a:highlight>
                <a:latin typeface="Arial" panose="020B0604020202020204" pitchFamily="34" charset="0"/>
                <a:cs typeface="Arial" panose="020B0604020202020204" pitchFamily="34" charset="0"/>
              </a:rPr>
              <a:t>Observation :</a:t>
            </a:r>
          </a:p>
          <a:p>
            <a:endParaRPr lang="fr-BE" sz="500" dirty="0">
              <a:latin typeface="Arial" panose="020B0604020202020204" pitchFamily="34" charset="0"/>
              <a:cs typeface="Arial" panose="020B0604020202020204" pitchFamily="34" charset="0"/>
            </a:endParaRPr>
          </a:p>
          <a:p>
            <a:r>
              <a:rPr lang="fr-BE" sz="1500" dirty="0">
                <a:latin typeface="Arial" panose="020B0604020202020204" pitchFamily="34" charset="0"/>
                <a:cs typeface="Arial" panose="020B0604020202020204" pitchFamily="34" charset="0"/>
              </a:rPr>
              <a:t>La production totale d’électricité de ces sources d’électricité décarbonées, qui était de 53,4 TWh en 2023, est estimée à 42,3 TWh pour l’année 2025,</a:t>
            </a:r>
          </a:p>
          <a:p>
            <a:r>
              <a:rPr lang="fr-BE" sz="1500" dirty="0">
                <a:latin typeface="Arial" panose="020B0604020202020204" pitchFamily="34" charset="0"/>
                <a:cs typeface="Arial" panose="020B0604020202020204" pitchFamily="34" charset="0"/>
              </a:rPr>
              <a:t>ce qui représente </a:t>
            </a:r>
            <a:r>
              <a:rPr lang="fr-BE" sz="1500" b="1" dirty="0">
                <a:latin typeface="Arial" panose="020B0604020202020204" pitchFamily="34" charset="0"/>
                <a:cs typeface="Arial" panose="020B0604020202020204" pitchFamily="34" charset="0"/>
              </a:rPr>
              <a:t>une diminution d'environ 20%.</a:t>
            </a:r>
          </a:p>
        </p:txBody>
      </p:sp>
      <p:grpSp>
        <p:nvGrpSpPr>
          <p:cNvPr id="16" name="Groupe 15">
            <a:extLst>
              <a:ext uri="{FF2B5EF4-FFF2-40B4-BE49-F238E27FC236}">
                <a16:creationId xmlns:a16="http://schemas.microsoft.com/office/drawing/2014/main" id="{4CBD30DE-846A-2421-FCA2-A8D43E63694D}"/>
              </a:ext>
            </a:extLst>
          </p:cNvPr>
          <p:cNvGrpSpPr/>
          <p:nvPr/>
        </p:nvGrpSpPr>
        <p:grpSpPr>
          <a:xfrm>
            <a:off x="7023768" y="1848475"/>
            <a:ext cx="1843617" cy="1446550"/>
            <a:chOff x="6808470" y="2453336"/>
            <a:chExt cx="1860390" cy="1430865"/>
          </a:xfrm>
        </p:grpSpPr>
        <p:sp>
          <p:nvSpPr>
            <p:cNvPr id="17" name="ZoneTexte 16">
              <a:extLst>
                <a:ext uri="{FF2B5EF4-FFF2-40B4-BE49-F238E27FC236}">
                  <a16:creationId xmlns:a16="http://schemas.microsoft.com/office/drawing/2014/main" id="{696C4CD7-A056-08AB-61D6-CD18B61EB676}"/>
                </a:ext>
              </a:extLst>
            </p:cNvPr>
            <p:cNvSpPr txBox="1"/>
            <p:nvPr/>
          </p:nvSpPr>
          <p:spPr>
            <a:xfrm>
              <a:off x="6808470" y="2453336"/>
              <a:ext cx="1860390" cy="1430865"/>
            </a:xfrm>
            <a:prstGeom prst="rect">
              <a:avLst/>
            </a:prstGeom>
            <a:noFill/>
          </p:spPr>
          <p:txBody>
            <a:bodyPr wrap="square" rtlCol="0">
              <a:spAutoFit/>
            </a:bodyPr>
            <a:lstStyle/>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Éolien en mer</a:t>
              </a:r>
            </a:p>
            <a:p>
              <a:pPr marL="285750" indent="-285750">
                <a:buFont typeface="Arial" panose="020B0604020202020204" pitchFamily="34" charset="0"/>
                <a:buChar char="•"/>
              </a:pPr>
              <a:endParaRPr lang="fr-BE"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Éolien terrestre</a:t>
              </a:r>
            </a:p>
            <a:p>
              <a:pPr marL="285750" indent="-285750">
                <a:buFont typeface="Arial" panose="020B0604020202020204" pitchFamily="34" charset="0"/>
                <a:buChar char="•"/>
              </a:pPr>
              <a:endParaRPr lang="fr-BE"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Photovoltaïque</a:t>
              </a:r>
            </a:p>
            <a:p>
              <a:pPr marL="285750" indent="-285750">
                <a:buFont typeface="Arial" panose="020B0604020202020204" pitchFamily="34" charset="0"/>
                <a:buChar char="•"/>
              </a:pPr>
              <a:endParaRPr lang="fr-BE"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Nucléaire (selon la législation actuelle) </a:t>
              </a:r>
            </a:p>
          </p:txBody>
        </p:sp>
        <p:sp>
          <p:nvSpPr>
            <p:cNvPr id="18" name="Rectangle 17">
              <a:extLst>
                <a:ext uri="{FF2B5EF4-FFF2-40B4-BE49-F238E27FC236}">
                  <a16:creationId xmlns:a16="http://schemas.microsoft.com/office/drawing/2014/main" id="{241E2175-7D6C-ECD7-96A8-B9D96FD180C5}"/>
                </a:ext>
              </a:extLst>
            </p:cNvPr>
            <p:cNvSpPr/>
            <p:nvPr/>
          </p:nvSpPr>
          <p:spPr>
            <a:xfrm>
              <a:off x="6884730" y="2526030"/>
              <a:ext cx="135197" cy="106680"/>
            </a:xfrm>
            <a:prstGeom prst="rect">
              <a:avLst/>
            </a:prstGeom>
            <a:solidFill>
              <a:srgbClr val="007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Rectangle 18">
              <a:extLst>
                <a:ext uri="{FF2B5EF4-FFF2-40B4-BE49-F238E27FC236}">
                  <a16:creationId xmlns:a16="http://schemas.microsoft.com/office/drawing/2014/main" id="{96EECF81-0FC0-4624-C168-C0C708785370}"/>
                </a:ext>
              </a:extLst>
            </p:cNvPr>
            <p:cNvSpPr/>
            <p:nvPr/>
          </p:nvSpPr>
          <p:spPr>
            <a:xfrm>
              <a:off x="6884729" y="2840094"/>
              <a:ext cx="135196" cy="106680"/>
            </a:xfrm>
            <a:prstGeom prst="rect">
              <a:avLst/>
            </a:prstGeom>
            <a:solidFill>
              <a:srgbClr val="28A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0" name="Rectangle 19">
              <a:extLst>
                <a:ext uri="{FF2B5EF4-FFF2-40B4-BE49-F238E27FC236}">
                  <a16:creationId xmlns:a16="http://schemas.microsoft.com/office/drawing/2014/main" id="{8A376311-24AA-DBB5-1C2B-D718627DAA7E}"/>
                </a:ext>
              </a:extLst>
            </p:cNvPr>
            <p:cNvSpPr/>
            <p:nvPr/>
          </p:nvSpPr>
          <p:spPr>
            <a:xfrm>
              <a:off x="6884730" y="3162476"/>
              <a:ext cx="135195" cy="1066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Rectangle 20">
              <a:extLst>
                <a:ext uri="{FF2B5EF4-FFF2-40B4-BE49-F238E27FC236}">
                  <a16:creationId xmlns:a16="http://schemas.microsoft.com/office/drawing/2014/main" id="{3981332C-22D6-228C-259C-AF126F2B215C}"/>
                </a:ext>
              </a:extLst>
            </p:cNvPr>
            <p:cNvSpPr/>
            <p:nvPr/>
          </p:nvSpPr>
          <p:spPr>
            <a:xfrm>
              <a:off x="6884729" y="3491340"/>
              <a:ext cx="135194" cy="106680"/>
            </a:xfrm>
            <a:prstGeom prst="rect">
              <a:avLst/>
            </a:prstGeom>
            <a:solidFill>
              <a:srgbClr val="46B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 name="Espace réservé du numéro de diapositive 3">
            <a:extLst>
              <a:ext uri="{FF2B5EF4-FFF2-40B4-BE49-F238E27FC236}">
                <a16:creationId xmlns:a16="http://schemas.microsoft.com/office/drawing/2014/main" id="{B7D720B7-C68B-37D1-6ACC-18F9B7689555}"/>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6</a:t>
            </a:fld>
            <a:endParaRPr lang="fr-FR" sz="1000" b="1" dirty="0">
              <a:solidFill>
                <a:schemeClr val="bg1"/>
              </a:solidFill>
              <a:latin typeface="Arial" panose="020B0604020202020204" pitchFamily="34" charset="0"/>
              <a:cs typeface="Arial" panose="020B0604020202020204" pitchFamily="34" charset="0"/>
            </a:endParaRPr>
          </a:p>
        </p:txBody>
      </p:sp>
      <p:graphicFrame>
        <p:nvGraphicFramePr>
          <p:cNvPr id="3" name="Graphique 2">
            <a:extLst>
              <a:ext uri="{FF2B5EF4-FFF2-40B4-BE49-F238E27FC236}">
                <a16:creationId xmlns:a16="http://schemas.microsoft.com/office/drawing/2014/main" id="{3CEAAF52-9E66-6394-F9B6-0A1C50563054}"/>
              </a:ext>
            </a:extLst>
          </p:cNvPr>
          <p:cNvGraphicFramePr>
            <a:graphicFrameLocks/>
          </p:cNvGraphicFramePr>
          <p:nvPr>
            <p:extLst>
              <p:ext uri="{D42A27DB-BD31-4B8C-83A1-F6EECF244321}">
                <p14:modId xmlns:p14="http://schemas.microsoft.com/office/powerpoint/2010/main" val="1848596359"/>
              </p:ext>
            </p:extLst>
          </p:nvPr>
        </p:nvGraphicFramePr>
        <p:xfrm>
          <a:off x="1163395" y="983169"/>
          <a:ext cx="5648537" cy="2492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au 8">
            <a:extLst>
              <a:ext uri="{FF2B5EF4-FFF2-40B4-BE49-F238E27FC236}">
                <a16:creationId xmlns:a16="http://schemas.microsoft.com/office/drawing/2014/main" id="{FCC745A3-4551-5D22-D0AF-E3D92A257DFB}"/>
              </a:ext>
            </a:extLst>
          </p:cNvPr>
          <p:cNvGraphicFramePr>
            <a:graphicFrameLocks noGrp="1"/>
          </p:cNvGraphicFramePr>
          <p:nvPr/>
        </p:nvGraphicFramePr>
        <p:xfrm>
          <a:off x="1578318" y="3475320"/>
          <a:ext cx="4984570" cy="243840"/>
        </p:xfrm>
        <a:graphic>
          <a:graphicData uri="http://schemas.openxmlformats.org/drawingml/2006/table">
            <a:tbl>
              <a:tblPr firstRow="1" bandRow="1">
                <a:tableStyleId>{5C22544A-7EE6-4342-B048-85BDC9FD1C3A}</a:tableStyleId>
              </a:tblPr>
              <a:tblGrid>
                <a:gridCol w="824050">
                  <a:extLst>
                    <a:ext uri="{9D8B030D-6E8A-4147-A177-3AD203B41FA5}">
                      <a16:colId xmlns:a16="http://schemas.microsoft.com/office/drawing/2014/main" val="438979796"/>
                    </a:ext>
                  </a:extLst>
                </a:gridCol>
                <a:gridCol w="220980">
                  <a:extLst>
                    <a:ext uri="{9D8B030D-6E8A-4147-A177-3AD203B41FA5}">
                      <a16:colId xmlns:a16="http://schemas.microsoft.com/office/drawing/2014/main" val="2971841889"/>
                    </a:ext>
                  </a:extLst>
                </a:gridCol>
                <a:gridCol w="819150">
                  <a:extLst>
                    <a:ext uri="{9D8B030D-6E8A-4147-A177-3AD203B41FA5}">
                      <a16:colId xmlns:a16="http://schemas.microsoft.com/office/drawing/2014/main" val="603961652"/>
                    </a:ext>
                  </a:extLst>
                </a:gridCol>
                <a:gridCol w="213360">
                  <a:extLst>
                    <a:ext uri="{9D8B030D-6E8A-4147-A177-3AD203B41FA5}">
                      <a16:colId xmlns:a16="http://schemas.microsoft.com/office/drawing/2014/main" val="2245514378"/>
                    </a:ext>
                  </a:extLst>
                </a:gridCol>
                <a:gridCol w="819150">
                  <a:extLst>
                    <a:ext uri="{9D8B030D-6E8A-4147-A177-3AD203B41FA5}">
                      <a16:colId xmlns:a16="http://schemas.microsoft.com/office/drawing/2014/main" val="2883969342"/>
                    </a:ext>
                  </a:extLst>
                </a:gridCol>
                <a:gridCol w="228600">
                  <a:extLst>
                    <a:ext uri="{9D8B030D-6E8A-4147-A177-3AD203B41FA5}">
                      <a16:colId xmlns:a16="http://schemas.microsoft.com/office/drawing/2014/main" val="1768872396"/>
                    </a:ext>
                  </a:extLst>
                </a:gridCol>
                <a:gridCol w="815340">
                  <a:extLst>
                    <a:ext uri="{9D8B030D-6E8A-4147-A177-3AD203B41FA5}">
                      <a16:colId xmlns:a16="http://schemas.microsoft.com/office/drawing/2014/main" val="3065291333"/>
                    </a:ext>
                  </a:extLst>
                </a:gridCol>
                <a:gridCol w="228600">
                  <a:extLst>
                    <a:ext uri="{9D8B030D-6E8A-4147-A177-3AD203B41FA5}">
                      <a16:colId xmlns:a16="http://schemas.microsoft.com/office/drawing/2014/main" val="4220327003"/>
                    </a:ext>
                  </a:extLst>
                </a:gridCol>
                <a:gridCol w="815340">
                  <a:extLst>
                    <a:ext uri="{9D8B030D-6E8A-4147-A177-3AD203B41FA5}">
                      <a16:colId xmlns:a16="http://schemas.microsoft.com/office/drawing/2014/main" val="465055544"/>
                    </a:ext>
                  </a:extLst>
                </a:gridCol>
              </a:tblGrid>
              <a:tr h="219164">
                <a:tc>
                  <a:txBody>
                    <a:bodyPr/>
                    <a:lstStyle/>
                    <a:p>
                      <a:pPr algn="ctr"/>
                      <a:r>
                        <a:rPr lang="fr-BE" sz="1000" dirty="0">
                          <a:solidFill>
                            <a:schemeClr val="tx1"/>
                          </a:solidFill>
                          <a:latin typeface="Arial" panose="020B0604020202020204" pitchFamily="34" charset="0"/>
                          <a:cs typeface="Arial" panose="020B0604020202020204" pitchFamily="34" charset="0"/>
                        </a:rPr>
                        <a:t>53,4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000" dirty="0">
                        <a:solidFill>
                          <a:schemeClr val="tx1"/>
                        </a:solidFill>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chemeClr val="tx1"/>
                          </a:solidFill>
                          <a:latin typeface="Arial" panose="020B0604020202020204" pitchFamily="34" charset="0"/>
                          <a:cs typeface="Arial" panose="020B0604020202020204" pitchFamily="34" charset="0"/>
                        </a:rPr>
                        <a:t>55,0</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000" dirty="0">
                        <a:solidFill>
                          <a:schemeClr val="tx1"/>
                        </a:solidFill>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chemeClr val="tx1"/>
                          </a:solidFill>
                          <a:latin typeface="Arial" panose="020B0604020202020204" pitchFamily="34" charset="0"/>
                          <a:cs typeface="Arial" panose="020B0604020202020204" pitchFamily="34" charset="0"/>
                        </a:rPr>
                        <a:t>42,3</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000" dirty="0">
                        <a:solidFill>
                          <a:schemeClr val="tx1"/>
                        </a:solidFill>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chemeClr val="tx1"/>
                          </a:solidFill>
                          <a:latin typeface="Arial" panose="020B0604020202020204" pitchFamily="34" charset="0"/>
                          <a:cs typeface="Arial" panose="020B0604020202020204" pitchFamily="34" charset="0"/>
                        </a:rPr>
                        <a:t>43,8</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BE" sz="1000" dirty="0">
                        <a:solidFill>
                          <a:schemeClr val="tx1"/>
                        </a:solidFill>
                        <a:latin typeface="Arial" panose="020B0604020202020204" pitchFamily="34" charset="0"/>
                        <a:cs typeface="Arial" panose="020B0604020202020204" pitchFamily="34"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chemeClr val="tx1"/>
                          </a:solidFill>
                          <a:latin typeface="Arial" panose="020B0604020202020204" pitchFamily="34" charset="0"/>
                          <a:cs typeface="Arial" panose="020B0604020202020204" pitchFamily="34" charset="0"/>
                        </a:rPr>
                        <a:t>45,4</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1651896"/>
                  </a:ext>
                </a:extLst>
              </a:tr>
            </a:tbl>
          </a:graphicData>
        </a:graphic>
      </p:graphicFrame>
      <p:sp>
        <p:nvSpPr>
          <p:cNvPr id="14" name="ZoneTexte 13">
            <a:extLst>
              <a:ext uri="{FF2B5EF4-FFF2-40B4-BE49-F238E27FC236}">
                <a16:creationId xmlns:a16="http://schemas.microsoft.com/office/drawing/2014/main" id="{A642304B-88D8-8FEC-AFCC-2DDFADE686AF}"/>
              </a:ext>
            </a:extLst>
          </p:cNvPr>
          <p:cNvSpPr txBox="1"/>
          <p:nvPr/>
        </p:nvSpPr>
        <p:spPr>
          <a:xfrm>
            <a:off x="938880" y="3454203"/>
            <a:ext cx="674664" cy="276999"/>
          </a:xfrm>
          <a:prstGeom prst="rect">
            <a:avLst/>
          </a:prstGeom>
          <a:noFill/>
        </p:spPr>
        <p:txBody>
          <a:bodyPr wrap="square" rtlCol="0">
            <a:spAutoFit/>
          </a:bodyPr>
          <a:lstStyle/>
          <a:p>
            <a:r>
              <a:rPr lang="fr-BE" sz="1200" b="1" dirty="0">
                <a:latin typeface="Arial" panose="020B0604020202020204" pitchFamily="34" charset="0"/>
                <a:cs typeface="Arial" panose="020B0604020202020204" pitchFamily="34" charset="0"/>
              </a:rPr>
              <a:t>Total</a:t>
            </a:r>
          </a:p>
        </p:txBody>
      </p:sp>
    </p:spTree>
    <p:extLst>
      <p:ext uri="{BB962C8B-B14F-4D97-AF65-F5344CB8AC3E}">
        <p14:creationId xmlns:p14="http://schemas.microsoft.com/office/powerpoint/2010/main" val="125919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1EC643-7209-FFB9-1D37-48528F18425A}"/>
              </a:ext>
            </a:extLst>
          </p:cNvPr>
          <p:cNvPicPr>
            <a:picLocks noChangeAspect="1"/>
          </p:cNvPicPr>
          <p:nvPr/>
        </p:nvPicPr>
        <p:blipFill rotWithShape="1">
          <a:blip r:embed="rId3"/>
          <a:srcRect l="4176" t="10169"/>
          <a:stretch/>
        </p:blipFill>
        <p:spPr>
          <a:xfrm>
            <a:off x="7023768" y="3894074"/>
            <a:ext cx="2118360" cy="1249426"/>
          </a:xfrm>
          <a:prstGeom prst="rect">
            <a:avLst/>
          </a:prstGeom>
        </p:spPr>
      </p:pic>
      <p:sp>
        <p:nvSpPr>
          <p:cNvPr id="4" name="ZoneTexte 3">
            <a:extLst>
              <a:ext uri="{FF2B5EF4-FFF2-40B4-BE49-F238E27FC236}">
                <a16:creationId xmlns:a16="http://schemas.microsoft.com/office/drawing/2014/main" id="{813CDF50-065F-42B7-C838-D33C416ECE99}"/>
              </a:ext>
            </a:extLst>
          </p:cNvPr>
          <p:cNvSpPr txBox="1"/>
          <p:nvPr/>
        </p:nvSpPr>
        <p:spPr>
          <a:xfrm>
            <a:off x="1913979" y="141151"/>
            <a:ext cx="5316041" cy="702372"/>
          </a:xfrm>
          <a:prstGeom prst="rect">
            <a:avLst/>
          </a:prstGeom>
          <a:noFill/>
        </p:spPr>
        <p:txBody>
          <a:bodyPr wrap="square">
            <a:spAutoFit/>
          </a:bodyPr>
          <a:lstStyle/>
          <a:p>
            <a:pPr algn="ctr">
              <a:lnSpc>
                <a:spcPct val="115000"/>
              </a:lnSpc>
              <a:spcAft>
                <a:spcPts val="512"/>
              </a:spcAft>
            </a:pPr>
            <a:r>
              <a:rPr lang="fr-BE" b="1" kern="150" dirty="0">
                <a:latin typeface="Arial" panose="020B0604020202020204" pitchFamily="34" charset="0"/>
                <a:ea typeface="Aptos" panose="020B0004020202020204" pitchFamily="34" charset="0"/>
                <a:cs typeface="Arial" panose="020B0604020202020204" pitchFamily="34" charset="0"/>
              </a:rPr>
              <a:t>Prévision de la consommation d’électricité                                                             en Belgique jusqu’à fin 2027</a:t>
            </a:r>
            <a:endParaRPr lang="fr-BE" kern="150" dirty="0">
              <a:latin typeface="Arial" panose="020B0604020202020204" pitchFamily="34" charset="0"/>
              <a:ea typeface="Aptos" panose="020B00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9CC2437E-D02C-C693-0D3F-500D338FDA59}"/>
              </a:ext>
            </a:extLst>
          </p:cNvPr>
          <p:cNvSpPr txBox="1"/>
          <p:nvPr/>
        </p:nvSpPr>
        <p:spPr>
          <a:xfrm>
            <a:off x="414430" y="956341"/>
            <a:ext cx="708660" cy="276999"/>
          </a:xfrm>
          <a:prstGeom prst="rect">
            <a:avLst/>
          </a:prstGeom>
          <a:noFill/>
        </p:spPr>
        <p:txBody>
          <a:bodyPr wrap="square" rtlCol="0">
            <a:spAutoFit/>
          </a:bodyPr>
          <a:lstStyle/>
          <a:p>
            <a:pPr algn="ctr"/>
            <a:r>
              <a:rPr lang="fr-BE" sz="1200" dirty="0">
                <a:latin typeface="Arial" panose="020B0604020202020204" pitchFamily="34" charset="0"/>
                <a:cs typeface="Arial" panose="020B0604020202020204" pitchFamily="34" charset="0"/>
              </a:rPr>
              <a:t>TWh</a:t>
            </a:r>
          </a:p>
        </p:txBody>
      </p:sp>
      <p:grpSp>
        <p:nvGrpSpPr>
          <p:cNvPr id="14" name="Groupe 13">
            <a:extLst>
              <a:ext uri="{FF2B5EF4-FFF2-40B4-BE49-F238E27FC236}">
                <a16:creationId xmlns:a16="http://schemas.microsoft.com/office/drawing/2014/main" id="{7A231F24-C29C-C2E4-2937-12CFD49C9370}"/>
              </a:ext>
            </a:extLst>
          </p:cNvPr>
          <p:cNvGrpSpPr/>
          <p:nvPr/>
        </p:nvGrpSpPr>
        <p:grpSpPr>
          <a:xfrm>
            <a:off x="5922933" y="2057786"/>
            <a:ext cx="2903220" cy="1569660"/>
            <a:chOff x="6808469" y="2444961"/>
            <a:chExt cx="3151938" cy="1552642"/>
          </a:xfrm>
        </p:grpSpPr>
        <p:sp>
          <p:nvSpPr>
            <p:cNvPr id="15" name="ZoneTexte 14">
              <a:extLst>
                <a:ext uri="{FF2B5EF4-FFF2-40B4-BE49-F238E27FC236}">
                  <a16:creationId xmlns:a16="http://schemas.microsoft.com/office/drawing/2014/main" id="{0E653923-8AA3-A394-ACE3-EAE53BD0FC74}"/>
                </a:ext>
              </a:extLst>
            </p:cNvPr>
            <p:cNvSpPr txBox="1"/>
            <p:nvPr/>
          </p:nvSpPr>
          <p:spPr>
            <a:xfrm>
              <a:off x="6808469" y="2444961"/>
              <a:ext cx="3151938" cy="1552642"/>
            </a:xfrm>
            <a:prstGeom prst="rect">
              <a:avLst/>
            </a:prstGeom>
            <a:noFill/>
          </p:spPr>
          <p:txBody>
            <a:bodyPr wrap="square" rtlCol="0">
              <a:spAutoFit/>
            </a:bodyPr>
            <a:lstStyle/>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Usages existants et pertes</a:t>
              </a: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Pompes à chaleur</a:t>
              </a: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Véhicules électriques</a:t>
              </a: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Électrification de l’industrie,                       data centers et électrolyseurs</a:t>
              </a:r>
            </a:p>
            <a:p>
              <a:pPr marL="285750" indent="-285750">
                <a:buFont typeface="Arial" panose="020B0604020202020204" pitchFamily="34" charset="0"/>
                <a:buChar char="•"/>
              </a:pPr>
              <a:endParaRPr lang="fr-BE"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BE" sz="1200" dirty="0">
                  <a:latin typeface="Arial" panose="020B0604020202020204" pitchFamily="34" charset="0"/>
                  <a:cs typeface="Arial" panose="020B0604020202020204" pitchFamily="34" charset="0"/>
                </a:rPr>
                <a:t>Production d’électricité décarbonée (nucléaire, éolien, solaire)</a:t>
              </a:r>
            </a:p>
          </p:txBody>
        </p:sp>
        <p:sp>
          <p:nvSpPr>
            <p:cNvPr id="16" name="Rectangle 15">
              <a:extLst>
                <a:ext uri="{FF2B5EF4-FFF2-40B4-BE49-F238E27FC236}">
                  <a16:creationId xmlns:a16="http://schemas.microsoft.com/office/drawing/2014/main" id="{BC0FC001-27C6-57F0-E5D4-F93BAAA1B45F}"/>
                </a:ext>
              </a:extLst>
            </p:cNvPr>
            <p:cNvSpPr/>
            <p:nvPr/>
          </p:nvSpPr>
          <p:spPr>
            <a:xfrm>
              <a:off x="6873749" y="2520762"/>
              <a:ext cx="132393" cy="106680"/>
            </a:xfrm>
            <a:prstGeom prst="rect">
              <a:avLst/>
            </a:prstGeom>
            <a:solidFill>
              <a:srgbClr val="E46C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7" name="Rectangle 16">
              <a:extLst>
                <a:ext uri="{FF2B5EF4-FFF2-40B4-BE49-F238E27FC236}">
                  <a16:creationId xmlns:a16="http://schemas.microsoft.com/office/drawing/2014/main" id="{44900FC2-C8FF-7F7E-E08E-A4571A470F9B}"/>
                </a:ext>
              </a:extLst>
            </p:cNvPr>
            <p:cNvSpPr/>
            <p:nvPr/>
          </p:nvSpPr>
          <p:spPr>
            <a:xfrm>
              <a:off x="6873749" y="2710525"/>
              <a:ext cx="132391" cy="106680"/>
            </a:xfrm>
            <a:prstGeom prst="rect">
              <a:avLst/>
            </a:prstGeom>
            <a:solidFill>
              <a:srgbClr val="A30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 name="Rectangle 17">
              <a:extLst>
                <a:ext uri="{FF2B5EF4-FFF2-40B4-BE49-F238E27FC236}">
                  <a16:creationId xmlns:a16="http://schemas.microsoft.com/office/drawing/2014/main" id="{52055A53-8466-8C55-A62B-460BA69DFC27}"/>
                </a:ext>
              </a:extLst>
            </p:cNvPr>
            <p:cNvSpPr/>
            <p:nvPr/>
          </p:nvSpPr>
          <p:spPr>
            <a:xfrm>
              <a:off x="6873750" y="2895137"/>
              <a:ext cx="132390" cy="106680"/>
            </a:xfrm>
            <a:prstGeom prst="rect">
              <a:avLst/>
            </a:prstGeom>
            <a:solidFill>
              <a:srgbClr val="28A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Rectangle 18">
              <a:extLst>
                <a:ext uri="{FF2B5EF4-FFF2-40B4-BE49-F238E27FC236}">
                  <a16:creationId xmlns:a16="http://schemas.microsoft.com/office/drawing/2014/main" id="{C4AEBA0A-192F-85EB-3566-9FEE21553AD4}"/>
                </a:ext>
              </a:extLst>
            </p:cNvPr>
            <p:cNvSpPr/>
            <p:nvPr/>
          </p:nvSpPr>
          <p:spPr>
            <a:xfrm>
              <a:off x="6873750" y="3079708"/>
              <a:ext cx="132390" cy="106680"/>
            </a:xfrm>
            <a:prstGeom prst="rect">
              <a:avLst/>
            </a:prstGeom>
            <a:solidFill>
              <a:srgbClr val="C04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0" name="Rectangle 19">
            <a:extLst>
              <a:ext uri="{FF2B5EF4-FFF2-40B4-BE49-F238E27FC236}">
                <a16:creationId xmlns:a16="http://schemas.microsoft.com/office/drawing/2014/main" id="{7C2ABA47-0D05-1BB5-8EC4-06C42FA608D3}"/>
              </a:ext>
            </a:extLst>
          </p:cNvPr>
          <p:cNvSpPr/>
          <p:nvPr/>
        </p:nvSpPr>
        <p:spPr>
          <a:xfrm>
            <a:off x="5936345" y="3270655"/>
            <a:ext cx="233754" cy="457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ZoneTexte 20">
            <a:extLst>
              <a:ext uri="{FF2B5EF4-FFF2-40B4-BE49-F238E27FC236}">
                <a16:creationId xmlns:a16="http://schemas.microsoft.com/office/drawing/2014/main" id="{396F9BFF-7036-5AEE-C02E-D90180005F8B}"/>
              </a:ext>
            </a:extLst>
          </p:cNvPr>
          <p:cNvSpPr txBox="1"/>
          <p:nvPr/>
        </p:nvSpPr>
        <p:spPr>
          <a:xfrm>
            <a:off x="333560" y="3956721"/>
            <a:ext cx="6287988" cy="892552"/>
          </a:xfrm>
          <a:prstGeom prst="rect">
            <a:avLst/>
          </a:prstGeom>
          <a:noFill/>
        </p:spPr>
        <p:txBody>
          <a:bodyPr wrap="square">
            <a:spAutoFit/>
          </a:bodyPr>
          <a:lstStyle/>
          <a:p>
            <a:r>
              <a:rPr lang="fr-FR" sz="1500" b="1" i="1" dirty="0">
                <a:highlight>
                  <a:srgbClr val="FFFFFF"/>
                </a:highlight>
                <a:latin typeface="Arial" panose="020B0604020202020204" pitchFamily="34" charset="0"/>
                <a:cs typeface="Arial" panose="020B0604020202020204" pitchFamily="34" charset="0"/>
              </a:rPr>
              <a:t>Observation :</a:t>
            </a:r>
          </a:p>
          <a:p>
            <a:endParaRPr lang="fr-BE" sz="5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0" i="0" u="none" strike="noStrike" cap="none" normalizeH="0" baseline="0" dirty="0">
                <a:ln>
                  <a:noFill/>
                </a:ln>
                <a:solidFill>
                  <a:schemeClr val="tx1"/>
                </a:solidFill>
                <a:effectLst/>
                <a:latin typeface="Arial" panose="020B0604020202020204" pitchFamily="34" charset="0"/>
              </a:rPr>
              <a:t>Il y a un écart considérable entre la production d’électricité décarbonée et la consommation d’électricité qui ne cesse de croître.</a:t>
            </a:r>
          </a:p>
        </p:txBody>
      </p:sp>
      <p:sp>
        <p:nvSpPr>
          <p:cNvPr id="23" name="Espace réservé du numéro de diapositive 3">
            <a:extLst>
              <a:ext uri="{FF2B5EF4-FFF2-40B4-BE49-F238E27FC236}">
                <a16:creationId xmlns:a16="http://schemas.microsoft.com/office/drawing/2014/main" id="{107BA200-8698-AFEE-9929-BF4E7CEF6093}"/>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7</a:t>
            </a:fld>
            <a:endParaRPr lang="fr-FR" sz="1000" b="1" dirty="0">
              <a:solidFill>
                <a:schemeClr val="bg1"/>
              </a:solidFill>
              <a:latin typeface="Arial" panose="020B0604020202020204" pitchFamily="34" charset="0"/>
              <a:cs typeface="Arial" panose="020B0604020202020204" pitchFamily="34" charset="0"/>
            </a:endParaRPr>
          </a:p>
        </p:txBody>
      </p:sp>
      <p:graphicFrame>
        <p:nvGraphicFramePr>
          <p:cNvPr id="5" name="Graphique 4">
            <a:extLst>
              <a:ext uri="{FF2B5EF4-FFF2-40B4-BE49-F238E27FC236}">
                <a16:creationId xmlns:a16="http://schemas.microsoft.com/office/drawing/2014/main" id="{30171CD3-0BE5-59AE-5855-988CECF86FB5}"/>
              </a:ext>
            </a:extLst>
          </p:cNvPr>
          <p:cNvGraphicFramePr>
            <a:graphicFrameLocks/>
          </p:cNvGraphicFramePr>
          <p:nvPr>
            <p:extLst>
              <p:ext uri="{D42A27DB-BD31-4B8C-83A1-F6EECF244321}">
                <p14:modId xmlns:p14="http://schemas.microsoft.com/office/powerpoint/2010/main" val="1265934821"/>
              </p:ext>
            </p:extLst>
          </p:nvPr>
        </p:nvGraphicFramePr>
        <p:xfrm>
          <a:off x="564630" y="869220"/>
          <a:ext cx="5200220" cy="29486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5608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B49F7A3-F2DA-A1E5-250E-38E2860321A0}"/>
              </a:ext>
            </a:extLst>
          </p:cNvPr>
          <p:cNvPicPr>
            <a:picLocks noChangeAspect="1"/>
          </p:cNvPicPr>
          <p:nvPr/>
        </p:nvPicPr>
        <p:blipFill rotWithShape="1">
          <a:blip r:embed="rId2"/>
          <a:srcRect l="4176" t="10169"/>
          <a:stretch/>
        </p:blipFill>
        <p:spPr>
          <a:xfrm>
            <a:off x="7023768" y="3894074"/>
            <a:ext cx="2118360" cy="1249426"/>
          </a:xfrm>
          <a:prstGeom prst="rect">
            <a:avLst/>
          </a:prstGeom>
        </p:spPr>
      </p:pic>
      <p:sp>
        <p:nvSpPr>
          <p:cNvPr id="8" name="ZoneTexte 7">
            <a:extLst>
              <a:ext uri="{FF2B5EF4-FFF2-40B4-BE49-F238E27FC236}">
                <a16:creationId xmlns:a16="http://schemas.microsoft.com/office/drawing/2014/main" id="{894A7576-3521-3AE2-CD51-EAC5642F143D}"/>
              </a:ext>
            </a:extLst>
          </p:cNvPr>
          <p:cNvSpPr txBox="1"/>
          <p:nvPr/>
        </p:nvSpPr>
        <p:spPr>
          <a:xfrm>
            <a:off x="1380247" y="173136"/>
            <a:ext cx="6383506" cy="702372"/>
          </a:xfrm>
          <a:prstGeom prst="rect">
            <a:avLst/>
          </a:prstGeom>
          <a:noFill/>
        </p:spPr>
        <p:txBody>
          <a:bodyPr wrap="square">
            <a:spAutoFit/>
          </a:bodyPr>
          <a:lstStyle/>
          <a:p>
            <a:pPr algn="ctr">
              <a:lnSpc>
                <a:spcPct val="115000"/>
              </a:lnSpc>
              <a:spcAft>
                <a:spcPts val="512"/>
              </a:spcAft>
            </a:pPr>
            <a:r>
              <a:rPr lang="fr-FR" b="1" kern="150" dirty="0">
                <a:latin typeface="Arial" panose="020B0604020202020204" pitchFamily="34" charset="0"/>
                <a:ea typeface="Aptos" panose="020B0004020202020204" pitchFamily="34" charset="0"/>
                <a:cs typeface="Arial" panose="020B0604020202020204" pitchFamily="34" charset="0"/>
              </a:rPr>
              <a:t>Attention : le problème dépasse celui du déficit annuel de production d'électricité décarbonée !</a:t>
            </a:r>
            <a:endParaRPr lang="fr-BE" b="1" kern="150" dirty="0">
              <a:latin typeface="Arial" panose="020B0604020202020204" pitchFamily="34" charset="0"/>
              <a:ea typeface="Aptos" panose="020B00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CB98A05C-555E-545D-A6A9-2A51931477C6}"/>
              </a:ext>
            </a:extLst>
          </p:cNvPr>
          <p:cNvSpPr txBox="1"/>
          <p:nvPr/>
        </p:nvSpPr>
        <p:spPr>
          <a:xfrm>
            <a:off x="154532" y="1076230"/>
            <a:ext cx="8505663" cy="2554545"/>
          </a:xfrm>
          <a:prstGeom prst="rect">
            <a:avLst/>
          </a:prstGeom>
          <a:noFill/>
        </p:spPr>
        <p:txBody>
          <a:bodyPr wrap="square">
            <a:spAutoFit/>
          </a:bodyPr>
          <a:lstStyle/>
          <a:p>
            <a:r>
              <a:rPr lang="fr-BE" sz="1500" dirty="0">
                <a:latin typeface="Arial" panose="020B0604020202020204" pitchFamily="34" charset="0"/>
                <a:cs typeface="Arial" panose="020B0604020202020204" pitchFamily="34" charset="0"/>
              </a:rPr>
              <a:t>Deux principales raisons :</a:t>
            </a:r>
          </a:p>
          <a:p>
            <a:endParaRPr lang="fr-BE" sz="500" dirty="0">
              <a:latin typeface="Arial" panose="020B0604020202020204" pitchFamily="34" charset="0"/>
              <a:cs typeface="Arial" panose="020B0604020202020204" pitchFamily="34" charset="0"/>
            </a:endParaRPr>
          </a:p>
          <a:p>
            <a:r>
              <a:rPr lang="fr-BE" sz="1500" b="1" dirty="0">
                <a:latin typeface="Arial" panose="020B0604020202020204" pitchFamily="34" charset="0"/>
                <a:cs typeface="Arial" panose="020B0604020202020204" pitchFamily="34" charset="0"/>
              </a:rPr>
              <a:t>1.    </a:t>
            </a:r>
            <a:r>
              <a:rPr lang="fr-BE" sz="1500" dirty="0">
                <a:latin typeface="Arial" panose="020B0604020202020204" pitchFamily="34" charset="0"/>
                <a:cs typeface="Arial" panose="020B0604020202020204" pitchFamily="34" charset="0"/>
              </a:rPr>
              <a:t>Des longues périodes de déficit à cause de la variabilité des énergies renouvelables,  </a:t>
            </a:r>
          </a:p>
          <a:p>
            <a:r>
              <a:rPr lang="fr-BE" sz="1500" dirty="0">
                <a:latin typeface="Arial" panose="020B0604020202020204" pitchFamily="34" charset="0"/>
                <a:cs typeface="Arial" panose="020B0604020202020204" pitchFamily="34" charset="0"/>
              </a:rPr>
              <a:t>       notamment dès l’hiver 2025-2026. Cela nécessiterait d’</a:t>
            </a:r>
            <a:r>
              <a:rPr lang="fr-BE" sz="1500" b="1" dirty="0">
                <a:latin typeface="Arial" panose="020B0604020202020204" pitchFamily="34" charset="0"/>
                <a:cs typeface="Arial" panose="020B0604020202020204" pitchFamily="34" charset="0"/>
              </a:rPr>
              <a:t>investir dans des capacités au gaz</a:t>
            </a:r>
            <a:r>
              <a:rPr lang="fr-BE" sz="1500" dirty="0">
                <a:latin typeface="Arial" panose="020B0604020202020204" pitchFamily="34" charset="0"/>
                <a:cs typeface="Arial" panose="020B0604020202020204" pitchFamily="34" charset="0"/>
              </a:rPr>
              <a:t>.</a:t>
            </a:r>
            <a:endParaRPr lang="fr-BE" sz="500" dirty="0">
              <a:latin typeface="Arial" panose="020B0604020202020204" pitchFamily="34" charset="0"/>
              <a:cs typeface="Arial" panose="020B0604020202020204" pitchFamily="34" charset="0"/>
            </a:endParaRPr>
          </a:p>
          <a:p>
            <a:r>
              <a:rPr lang="fr-BE" sz="1500" dirty="0">
                <a:latin typeface="Arial" panose="020B0604020202020204" pitchFamily="34" charset="0"/>
                <a:cs typeface="Arial" panose="020B0604020202020204" pitchFamily="34" charset="0"/>
              </a:rPr>
              <a:t>       En effet, en cas de Dunkelflaute (période avec très peu voire aucune production solaire et</a:t>
            </a:r>
          </a:p>
          <a:p>
            <a:r>
              <a:rPr lang="fr-BE" sz="1500" dirty="0">
                <a:latin typeface="Arial" panose="020B0604020202020204" pitchFamily="34" charset="0"/>
                <a:cs typeface="Arial" panose="020B0604020202020204" pitchFamily="34" charset="0"/>
              </a:rPr>
              <a:t>       éolienne), il est illusoire de penser que les batteries pourraient suffire à résoudre ces</a:t>
            </a:r>
          </a:p>
          <a:p>
            <a:r>
              <a:rPr lang="fr-BE" sz="1500" dirty="0">
                <a:latin typeface="Arial" panose="020B0604020202020204" pitchFamily="34" charset="0"/>
                <a:cs typeface="Arial" panose="020B0604020202020204" pitchFamily="34" charset="0"/>
              </a:rPr>
              <a:t>       problèmes de déficit.</a:t>
            </a:r>
          </a:p>
          <a:p>
            <a:endParaRPr lang="fr-BE" sz="500" dirty="0">
              <a:latin typeface="Arial" panose="020B0604020202020204" pitchFamily="34" charset="0"/>
              <a:cs typeface="Arial" panose="020B0604020202020204" pitchFamily="34" charset="0"/>
            </a:endParaRPr>
          </a:p>
          <a:p>
            <a:r>
              <a:rPr lang="fr-BE" sz="1500" b="1" dirty="0">
                <a:latin typeface="Arial" panose="020B0604020202020204" pitchFamily="34" charset="0"/>
                <a:cs typeface="Arial" panose="020B0604020202020204" pitchFamily="34" charset="0"/>
              </a:rPr>
              <a:t>2.    </a:t>
            </a:r>
            <a:r>
              <a:rPr lang="fr-BE" sz="1500" dirty="0">
                <a:latin typeface="Arial" panose="020B0604020202020204" pitchFamily="34" charset="0"/>
                <a:cs typeface="Arial" panose="020B0604020202020204" pitchFamily="34" charset="0"/>
              </a:rPr>
              <a:t>Des problèmes physiques au niveau du réseau électrique, tels que </a:t>
            </a:r>
            <a:r>
              <a:rPr lang="fr-BE" sz="1500" b="1" dirty="0">
                <a:latin typeface="Arial" panose="020B0604020202020204" pitchFamily="34" charset="0"/>
                <a:cs typeface="Arial" panose="020B0604020202020204" pitchFamily="34" charset="0"/>
              </a:rPr>
              <a:t>les congestions </a:t>
            </a:r>
            <a:r>
              <a:rPr lang="fr-BE" sz="1500" dirty="0">
                <a:latin typeface="Arial" panose="020B0604020202020204" pitchFamily="34" charset="0"/>
                <a:cs typeface="Arial" panose="020B0604020202020204" pitchFamily="34" charset="0"/>
              </a:rPr>
              <a:t>causées </a:t>
            </a:r>
          </a:p>
          <a:p>
            <a:r>
              <a:rPr lang="fr-BE" sz="1500" dirty="0">
                <a:latin typeface="Arial" panose="020B0604020202020204" pitchFamily="34" charset="0"/>
                <a:cs typeface="Arial" panose="020B0604020202020204" pitchFamily="34" charset="0"/>
              </a:rPr>
              <a:t>       par les éoliennes, </a:t>
            </a:r>
            <a:r>
              <a:rPr lang="fr-BE" sz="1500" b="1" dirty="0">
                <a:latin typeface="Arial" panose="020B0604020202020204" pitchFamily="34" charset="0"/>
                <a:cs typeface="Arial" panose="020B0604020202020204" pitchFamily="34" charset="0"/>
              </a:rPr>
              <a:t>les surtensions </a:t>
            </a:r>
            <a:r>
              <a:rPr lang="fr-BE" sz="1500" dirty="0">
                <a:latin typeface="Arial" panose="020B0604020202020204" pitchFamily="34" charset="0"/>
                <a:cs typeface="Arial" panose="020B0604020202020204" pitchFamily="34" charset="0"/>
              </a:rPr>
              <a:t>liées au photovoltaïque au niveau du réseau basse</a:t>
            </a:r>
          </a:p>
          <a:p>
            <a:r>
              <a:rPr lang="fr-BE" sz="1500" dirty="0">
                <a:latin typeface="Arial" panose="020B0604020202020204" pitchFamily="34" charset="0"/>
                <a:cs typeface="Arial" panose="020B0604020202020204" pitchFamily="34" charset="0"/>
              </a:rPr>
              <a:t>       tension, le risque accru de </a:t>
            </a:r>
            <a:r>
              <a:rPr lang="fr-BE" sz="1500" b="1" dirty="0">
                <a:latin typeface="Arial" panose="020B0604020202020204" pitchFamily="34" charset="0"/>
                <a:cs typeface="Arial" panose="020B0604020202020204" pitchFamily="34" charset="0"/>
              </a:rPr>
              <a:t>rupture de synchronisme </a:t>
            </a:r>
            <a:r>
              <a:rPr lang="fr-BE" sz="1500" dirty="0">
                <a:latin typeface="Arial" panose="020B0604020202020204" pitchFamily="34" charset="0"/>
                <a:cs typeface="Arial" panose="020B0604020202020204" pitchFamily="34" charset="0"/>
              </a:rPr>
              <a:t>ou encore </a:t>
            </a:r>
            <a:r>
              <a:rPr lang="fr-BE" sz="1500" b="1" dirty="0">
                <a:latin typeface="Arial" panose="020B0604020202020204" pitchFamily="34" charset="0"/>
                <a:cs typeface="Arial" panose="020B0604020202020204" pitchFamily="34" charset="0"/>
              </a:rPr>
              <a:t>une fréquence plus</a:t>
            </a:r>
          </a:p>
          <a:p>
            <a:r>
              <a:rPr lang="fr-BE" sz="1500" b="1" dirty="0">
                <a:latin typeface="Arial" panose="020B0604020202020204" pitchFamily="34" charset="0"/>
                <a:cs typeface="Arial" panose="020B0604020202020204" pitchFamily="34" charset="0"/>
              </a:rPr>
              <a:t>       instable </a:t>
            </a:r>
            <a:r>
              <a:rPr lang="fr-BE" sz="1500" dirty="0">
                <a:latin typeface="Arial" panose="020B0604020202020204" pitchFamily="34" charset="0"/>
                <a:cs typeface="Arial" panose="020B0604020202020204" pitchFamily="34" charset="0"/>
              </a:rPr>
              <a:t>due à une perte d’inertie du réseau.</a:t>
            </a:r>
          </a:p>
        </p:txBody>
      </p:sp>
      <p:pic>
        <p:nvPicPr>
          <p:cNvPr id="2050" name="Picture 2" descr="Warning Icon transparent PNG - StickPNG">
            <a:extLst>
              <a:ext uri="{FF2B5EF4-FFF2-40B4-BE49-F238E27FC236}">
                <a16:creationId xmlns:a16="http://schemas.microsoft.com/office/drawing/2014/main" id="{AA7910E4-23BA-1E4B-6517-CB94268562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22"/>
          <a:stretch/>
        </p:blipFill>
        <p:spPr bwMode="auto">
          <a:xfrm>
            <a:off x="455505" y="118683"/>
            <a:ext cx="838964" cy="779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arning Icon transparent PNG - StickPNG">
            <a:extLst>
              <a:ext uri="{FF2B5EF4-FFF2-40B4-BE49-F238E27FC236}">
                <a16:creationId xmlns:a16="http://schemas.microsoft.com/office/drawing/2014/main" id="{36554C29-3E95-30D1-23E0-006F55CD40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22"/>
          <a:stretch/>
        </p:blipFill>
        <p:spPr bwMode="auto">
          <a:xfrm>
            <a:off x="7849531" y="134714"/>
            <a:ext cx="838964" cy="77921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B2EB304D-1409-4853-8426-1FB9FDAB343D}"/>
              </a:ext>
            </a:extLst>
          </p:cNvPr>
          <p:cNvSpPr txBox="1"/>
          <p:nvPr/>
        </p:nvSpPr>
        <p:spPr>
          <a:xfrm>
            <a:off x="1902205" y="3877142"/>
            <a:ext cx="5339590" cy="784830"/>
          </a:xfrm>
          <a:prstGeom prst="rect">
            <a:avLst/>
          </a:prstGeom>
          <a:noFill/>
        </p:spPr>
        <p:txBody>
          <a:bodyPr wrap="square">
            <a:spAutoFit/>
          </a:bodyPr>
          <a:lstStyle/>
          <a:p>
            <a:pPr algn="ctr"/>
            <a:r>
              <a:rPr lang="fr-BE" sz="1500" dirty="0">
                <a:latin typeface="Arial" panose="020B0604020202020204" pitchFamily="34" charset="0"/>
                <a:cs typeface="Arial" panose="020B0604020202020204" pitchFamily="34" charset="0"/>
              </a:rPr>
              <a:t>Les problèmes liés au Dunkelflaute, aux risques de rupture de synchronisme et à l’instabilité de la fréquence pourraient être atténués en misant davantage sur le nucléaire.</a:t>
            </a:r>
          </a:p>
        </p:txBody>
      </p:sp>
      <p:sp>
        <p:nvSpPr>
          <p:cNvPr id="19" name="Rectangle : coins arrondis 18">
            <a:extLst>
              <a:ext uri="{FF2B5EF4-FFF2-40B4-BE49-F238E27FC236}">
                <a16:creationId xmlns:a16="http://schemas.microsoft.com/office/drawing/2014/main" id="{77B82A3C-B47F-F366-BA9D-15FCB504E2F7}"/>
              </a:ext>
            </a:extLst>
          </p:cNvPr>
          <p:cNvSpPr/>
          <p:nvPr/>
        </p:nvSpPr>
        <p:spPr>
          <a:xfrm>
            <a:off x="1615440" y="3781071"/>
            <a:ext cx="5913120" cy="976971"/>
          </a:xfrm>
          <a:prstGeom prst="roundRect">
            <a:avLst>
              <a:gd name="adj" fmla="val 3067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53" dirty="0"/>
          </a:p>
        </p:txBody>
      </p:sp>
      <p:sp>
        <p:nvSpPr>
          <p:cNvPr id="5" name="Espace réservé du numéro de diapositive 3">
            <a:extLst>
              <a:ext uri="{FF2B5EF4-FFF2-40B4-BE49-F238E27FC236}">
                <a16:creationId xmlns:a16="http://schemas.microsoft.com/office/drawing/2014/main" id="{91529B5C-3268-32A5-9D37-D62929DD83E3}"/>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8</a:t>
            </a:fld>
            <a:endParaRPr lang="fr-FR"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86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3CDF589-0F3E-C4CD-76FF-53BAEEF92586}"/>
              </a:ext>
            </a:extLst>
          </p:cNvPr>
          <p:cNvSpPr txBox="1"/>
          <p:nvPr/>
        </p:nvSpPr>
        <p:spPr>
          <a:xfrm>
            <a:off x="585951" y="1432976"/>
            <a:ext cx="7972097" cy="2277547"/>
          </a:xfrm>
          <a:prstGeom prst="rect">
            <a:avLst/>
          </a:prstGeom>
          <a:noFill/>
        </p:spPr>
        <p:txBody>
          <a:bodyPr wrap="square">
            <a:spAutoFit/>
          </a:bodyPr>
          <a:lstStyle/>
          <a:p>
            <a:pPr algn="ctr"/>
            <a:r>
              <a:rPr lang="fr-BE" sz="3200" b="1" dirty="0">
                <a:latin typeface="Arial" panose="020B0604020202020204" pitchFamily="34" charset="0"/>
                <a:cs typeface="Arial" panose="020B0604020202020204" pitchFamily="34" charset="0"/>
              </a:rPr>
              <a:t>Face à cette situation très difficile,              il faut un plan d’action fort.</a:t>
            </a:r>
          </a:p>
          <a:p>
            <a:pPr algn="ctr"/>
            <a:endParaRPr lang="fr-BE" sz="1400" b="1" dirty="0">
              <a:latin typeface="Arial" panose="020B0604020202020204" pitchFamily="34" charset="0"/>
              <a:cs typeface="Arial" panose="020B0604020202020204" pitchFamily="34" charset="0"/>
            </a:endParaRPr>
          </a:p>
          <a:p>
            <a:pPr algn="ctr"/>
            <a:r>
              <a:rPr lang="fr-BE" sz="3200" b="1" dirty="0">
                <a:latin typeface="Arial" panose="020B0604020202020204" pitchFamily="34" charset="0"/>
                <a:cs typeface="Arial" panose="020B0604020202020204" pitchFamily="34" charset="0"/>
              </a:rPr>
              <a:t>Je propose par la suite 10 actions concrètes à implémenter. </a:t>
            </a:r>
          </a:p>
        </p:txBody>
      </p:sp>
      <p:sp>
        <p:nvSpPr>
          <p:cNvPr id="7" name="ZoneTexte 6">
            <a:extLst>
              <a:ext uri="{FF2B5EF4-FFF2-40B4-BE49-F238E27FC236}">
                <a16:creationId xmlns:a16="http://schemas.microsoft.com/office/drawing/2014/main" id="{14CE9C1F-E78C-571B-1239-DDE7F5FB1F89}"/>
              </a:ext>
            </a:extLst>
          </p:cNvPr>
          <p:cNvSpPr txBox="1"/>
          <p:nvPr/>
        </p:nvSpPr>
        <p:spPr>
          <a:xfrm>
            <a:off x="0" y="4312503"/>
            <a:ext cx="2096814" cy="830997"/>
          </a:xfrm>
          <a:prstGeom prst="rect">
            <a:avLst/>
          </a:prstGeom>
          <a:solidFill>
            <a:schemeClr val="bg1"/>
          </a:solidFill>
        </p:spPr>
        <p:txBody>
          <a:bodyPr wrap="square" rtlCol="0">
            <a:spAutoFit/>
          </a:bodyPr>
          <a:lstStyle/>
          <a:p>
            <a:endParaRPr lang="fr-BE" sz="1200" dirty="0"/>
          </a:p>
          <a:p>
            <a:endParaRPr lang="fr-BE" sz="1200" dirty="0"/>
          </a:p>
          <a:p>
            <a:endParaRPr lang="fr-BE" sz="1200" dirty="0"/>
          </a:p>
          <a:p>
            <a:endParaRPr lang="fr-BE" sz="1200" dirty="0"/>
          </a:p>
        </p:txBody>
      </p:sp>
      <p:sp>
        <p:nvSpPr>
          <p:cNvPr id="2" name="Espace réservé du numéro de diapositive 3">
            <a:extLst>
              <a:ext uri="{FF2B5EF4-FFF2-40B4-BE49-F238E27FC236}">
                <a16:creationId xmlns:a16="http://schemas.microsoft.com/office/drawing/2014/main" id="{C210DF42-7FF0-013E-6559-285B0289AF10}"/>
              </a:ext>
            </a:extLst>
          </p:cNvPr>
          <p:cNvSpPr>
            <a:spLocks noGrp="1"/>
          </p:cNvSpPr>
          <p:nvPr>
            <p:ph type="sldNum" sz="quarter" idx="12"/>
          </p:nvPr>
        </p:nvSpPr>
        <p:spPr>
          <a:xfrm>
            <a:off x="7015655" y="4770443"/>
            <a:ext cx="2057400" cy="273844"/>
          </a:xfrm>
        </p:spPr>
        <p:txBody>
          <a:bodyPr/>
          <a:lstStyle/>
          <a:p>
            <a:fld id="{3F908FD1-164F-BE43-AC52-2EE186B47BF4}" type="slidenum">
              <a:rPr lang="fr-FR" sz="1000" b="1" smtClean="0">
                <a:solidFill>
                  <a:schemeClr val="bg1"/>
                </a:solidFill>
                <a:latin typeface="Arial" panose="020B0604020202020204" pitchFamily="34" charset="0"/>
                <a:cs typeface="Arial" panose="020B0604020202020204" pitchFamily="34" charset="0"/>
              </a:rPr>
              <a:t>9</a:t>
            </a:fld>
            <a:endParaRPr lang="fr-FR"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59651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10277</TotalTime>
  <Words>3521</Words>
  <Application>Microsoft Office PowerPoint</Application>
  <PresentationFormat>Affichage à l'écran (16:9)</PresentationFormat>
  <Paragraphs>484</Paragraphs>
  <Slides>36</Slides>
  <Notes>12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Aptos</vt:lpstr>
      <vt:lpstr>Arial</vt:lpstr>
      <vt:lpstr>Baskerville Old Face</vt:lpstr>
      <vt:lpstr>Calibri</vt:lpstr>
      <vt:lpstr>Calibri Light</vt:lpstr>
      <vt:lpstr>Söhne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Wallonie Expo</dc:creator>
  <cp:lastModifiedBy>Thibaut Techy</cp:lastModifiedBy>
  <cp:revision>52</cp:revision>
  <dcterms:created xsi:type="dcterms:W3CDTF">2024-04-25T08:08:18Z</dcterms:created>
  <dcterms:modified xsi:type="dcterms:W3CDTF">2024-05-23T12:01:14Z</dcterms:modified>
</cp:coreProperties>
</file>