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3"/>
  </p:notesMasterIdLst>
  <p:handoutMasterIdLst>
    <p:handoutMasterId r:id="rId24"/>
  </p:handoutMasterIdLst>
  <p:sldIdLst>
    <p:sldId id="256" r:id="rId2"/>
    <p:sldId id="275" r:id="rId3"/>
    <p:sldId id="287" r:id="rId4"/>
    <p:sldId id="288" r:id="rId5"/>
    <p:sldId id="310" r:id="rId6"/>
    <p:sldId id="311" r:id="rId7"/>
    <p:sldId id="302" r:id="rId8"/>
    <p:sldId id="304" r:id="rId9"/>
    <p:sldId id="305" r:id="rId10"/>
    <p:sldId id="289" r:id="rId11"/>
    <p:sldId id="290" r:id="rId12"/>
    <p:sldId id="298" r:id="rId13"/>
    <p:sldId id="277" r:id="rId14"/>
    <p:sldId id="306" r:id="rId15"/>
    <p:sldId id="312" r:id="rId16"/>
    <p:sldId id="313" r:id="rId17"/>
    <p:sldId id="307" r:id="rId18"/>
    <p:sldId id="308" r:id="rId19"/>
    <p:sldId id="300" r:id="rId20"/>
    <p:sldId id="309" r:id="rId21"/>
    <p:sldId id="276" r:id="rId22"/>
  </p:sldIdLst>
  <p:sldSz cx="9144000" cy="6858000" type="screen4x3"/>
  <p:notesSz cx="7099300" cy="9385300"/>
  <p:embeddedFontLst>
    <p:embeddedFont>
      <p:font typeface="Bell MT" panose="02020503060305020303" pitchFamily="18" charset="77"/>
      <p:regular r:id="rId25"/>
      <p:bold r:id="rId26"/>
      <p:italic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Trebuchet MS" panose="020B070302020209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Vergaert" initials="" lastIdx="2" clrIdx="0"/>
  <p:cmAuthor id="1" name="" initials="" lastIdx="1" clrIdx="1"/>
  <p:cmAuthor id="2" name="NICC-INCC@hotmail.com" initials="N" lastIdx="1" clrIdx="2"/>
  <p:cmAuthor id="3" name="Van Praet Sarah" initials="VPS" lastIdx="3" clrIdx="3">
    <p:extLst>
      <p:ext uri="{19B8F6BF-5375-455C-9EA6-DF929625EA0E}">
        <p15:presenceInfo xmlns:p15="http://schemas.microsoft.com/office/powerpoint/2012/main" userId="S-1-5-21-3529176945-3930480886-99279437-184511" providerId="AD"/>
      </p:ext>
    </p:extLst>
  </p:cmAuthor>
  <p:cmAuthor id="4" name="Ravier Isabelle" initials="RI" lastIdx="5" clrIdx="4">
    <p:extLst>
      <p:ext uri="{19B8F6BF-5375-455C-9EA6-DF929625EA0E}">
        <p15:presenceInfo xmlns:p15="http://schemas.microsoft.com/office/powerpoint/2012/main" userId="S-1-5-21-3529176945-3930480886-99279437-18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086"/>
    <a:srgbClr val="ADD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395CA6-5B1A-41FA-8A89-8C58FBABCC66}">
  <a:tblStyle styleId="{9A395CA6-5B1A-41FA-8A89-8C58FBABCC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7" autoAdjust="0"/>
    <p:restoredTop sz="92880" autoAdjust="0"/>
  </p:normalViewPr>
  <p:slideViewPr>
    <p:cSldViewPr snapToGrid="0">
      <p:cViewPr varScale="1">
        <p:scale>
          <a:sx n="100" d="100"/>
          <a:sy n="100" d="100"/>
        </p:scale>
        <p:origin x="1608" y="1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64" y="67"/>
      </p:cViewPr>
      <p:guideLst>
        <p:guide orient="horz" pos="2956"/>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fr-FR"/>
        </a:p>
      </dgm:t>
    </dgm:pt>
    <dgm:pt modelId="{FE218DEF-A6E3-3E4A-9F10-EEF95CE50BC1}">
      <dgm:prSet phldrT="[Texte]"/>
      <dgm:spPr/>
      <dgm:t>
        <a:bodyPr/>
        <a:lstStyle/>
        <a:p>
          <a:r>
            <a:rPr lang="fr-FR" dirty="0"/>
            <a:t>Un terrain en période de Covid-19</a:t>
          </a:r>
        </a:p>
      </dgm:t>
    </dgm:pt>
    <dgm:pt modelId="{4CCD76CC-0B5E-C44E-B4C1-5AAF4B44101B}" type="parTrans" cxnId="{2FECFCC4-25C2-4145-A049-69462049CA0C}">
      <dgm:prSet/>
      <dgm:spPr/>
      <dgm:t>
        <a:bodyPr/>
        <a:lstStyle/>
        <a:p>
          <a:endParaRPr lang="fr-FR"/>
        </a:p>
      </dgm:t>
    </dgm:pt>
    <dgm:pt modelId="{A8E3C397-F502-8D4A-9720-78CB39239DCB}" type="sibTrans" cxnId="{2FECFCC4-25C2-4145-A049-69462049CA0C}">
      <dgm:prSet/>
      <dgm:spPr/>
      <dgm:t>
        <a:bodyPr/>
        <a:lstStyle/>
        <a:p>
          <a:endParaRPr lang="fr-FR"/>
        </a:p>
      </dgm:t>
    </dgm:pt>
    <dgm:pt modelId="{22C25CF2-CE07-7B49-B0F2-8ACFDB7B5902}">
      <dgm:prSet phldrT="[Texte]"/>
      <dgm:spPr/>
      <dgm:t>
        <a:bodyPr/>
        <a:lstStyle/>
        <a:p>
          <a:r>
            <a:rPr lang="fr-FR" dirty="0"/>
            <a:t>Requalification des violences ? </a:t>
          </a:r>
        </a:p>
      </dgm:t>
    </dgm:pt>
    <dgm:pt modelId="{198CF58F-C299-7046-9487-7ED7BC129270}" type="parTrans" cxnId="{404BCFBE-BC84-264B-8E4E-708262B3CF80}">
      <dgm:prSet/>
      <dgm:spPr/>
      <dgm:t>
        <a:bodyPr/>
        <a:lstStyle/>
        <a:p>
          <a:endParaRPr lang="fr-FR"/>
        </a:p>
      </dgm:t>
    </dgm:pt>
    <dgm:pt modelId="{B264C31D-C355-3F4C-9817-B301A3681BBB}" type="sibTrans" cxnId="{404BCFBE-BC84-264B-8E4E-708262B3CF80}">
      <dgm:prSet/>
      <dgm:spPr/>
      <dgm:t>
        <a:bodyPr/>
        <a:lstStyle/>
        <a:p>
          <a:endParaRPr lang="fr-FR"/>
        </a:p>
      </dgm:t>
    </dgm:pt>
    <dgm:pt modelId="{7E7011E8-CFB2-084C-9305-F2D09F593198}">
      <dgm:prSet phldrT="[Texte]"/>
      <dgm:spPr/>
      <dgm:t>
        <a:bodyPr/>
        <a:lstStyle/>
        <a:p>
          <a:r>
            <a:rPr lang="fr-FR" dirty="0"/>
            <a:t>Quelques mots de conclusion</a:t>
          </a:r>
        </a:p>
      </dgm:t>
    </dgm:pt>
    <dgm:pt modelId="{B2DEFB64-301C-454D-9BE1-18530A844793}" type="parTrans" cxnId="{97CF58A0-E020-1943-AB64-4BFB13E38B68}">
      <dgm:prSet/>
      <dgm:spPr/>
      <dgm:t>
        <a:bodyPr/>
        <a:lstStyle/>
        <a:p>
          <a:endParaRPr lang="fr-FR"/>
        </a:p>
      </dgm:t>
    </dgm:pt>
    <dgm:pt modelId="{69BF38ED-EF7D-674B-9A5B-8B26C114B2F9}" type="sibTrans" cxnId="{97CF58A0-E020-1943-AB64-4BFB13E38B68}">
      <dgm:prSet/>
      <dgm:spPr/>
      <dgm:t>
        <a:bodyPr/>
        <a:lstStyle/>
        <a:p>
          <a:endParaRPr lang="fr-FR"/>
        </a:p>
      </dgm:t>
    </dgm:pt>
    <dgm:pt modelId="{96050908-C5A6-414A-9F97-B89564CD45BA}">
      <dgm:prSet phldrT="[Texte]"/>
      <dgm:spPr/>
      <dgm:t>
        <a:bodyPr/>
        <a:lstStyle/>
        <a:p>
          <a:pPr algn="l"/>
          <a:r>
            <a:rPr lang="fr-FR" dirty="0"/>
            <a:t>Le cadre de la recherche</a:t>
          </a:r>
        </a:p>
      </dgm:t>
    </dgm:pt>
    <dgm:pt modelId="{7A4AF972-D2E0-A142-BE14-033C52081860}" type="sibTrans" cxnId="{A8007874-D32C-FE4A-9247-F56B6EC072CF}">
      <dgm:prSet/>
      <dgm:spPr/>
      <dgm:t>
        <a:bodyPr/>
        <a:lstStyle/>
        <a:p>
          <a:endParaRPr lang="fr-FR"/>
        </a:p>
      </dgm:t>
    </dgm:pt>
    <dgm:pt modelId="{B40F8446-9E78-7A4D-B7A3-1AB479EBFAD7}" type="parTrans" cxnId="{A8007874-D32C-FE4A-9247-F56B6EC072CF}">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C16C9A0D-E33E-654F-89C0-ADDF1E553596}" type="pres">
      <dgm:prSet presAssocID="{96050908-C5A6-414A-9F97-B89564CD45BA}" presName="parentLin" presStyleCnt="0"/>
      <dgm:spPr/>
    </dgm:pt>
    <dgm:pt modelId="{693C1B3D-EEBE-694B-9E3C-D8F048C568C0}" type="pres">
      <dgm:prSet presAssocID="{96050908-C5A6-414A-9F97-B89564CD45BA}" presName="parentLeftMargin" presStyleLbl="node1" presStyleIdx="0" presStyleCnt="4"/>
      <dgm:spPr/>
    </dgm:pt>
    <dgm:pt modelId="{81E79AD6-988F-E242-8E66-A9A8431DA593}" type="pres">
      <dgm:prSet presAssocID="{96050908-C5A6-414A-9F97-B89564CD45BA}" presName="parentText" presStyleLbl="node1" presStyleIdx="0" presStyleCnt="4" custScaleX="99484" custScaleY="94980" custLinFactNeighborX="-5941" custLinFactNeighborY="-20058">
        <dgm:presLayoutVars>
          <dgm:chMax val="0"/>
          <dgm:bulletEnabled val="1"/>
        </dgm:presLayoutVars>
      </dgm:prSet>
      <dgm:spPr/>
    </dgm:pt>
    <dgm:pt modelId="{E9EC6D46-D7A6-5042-BC15-9ABD4A2D893C}" type="pres">
      <dgm:prSet presAssocID="{96050908-C5A6-414A-9F97-B89564CD45BA}" presName="negativeSpace" presStyleCnt="0"/>
      <dgm:spPr/>
    </dgm:pt>
    <dgm:pt modelId="{E60A2B7E-A794-6141-993E-2C867D6ED49C}" type="pres">
      <dgm:prSet presAssocID="{96050908-C5A6-414A-9F97-B89564CD45BA}" presName="childText" presStyleLbl="conFgAcc1" presStyleIdx="0" presStyleCnt="4" custLinFactY="-13091" custLinFactNeighborY="-100000">
        <dgm:presLayoutVars>
          <dgm:bulletEnabled val="1"/>
        </dgm:presLayoutVars>
      </dgm:prSet>
      <dgm:spPr/>
    </dgm:pt>
    <dgm:pt modelId="{B3ED6BC6-7FF0-DF43-9F4D-3C1EF18E468C}" type="pres">
      <dgm:prSet presAssocID="{7A4AF972-D2E0-A142-BE14-033C52081860}" presName="spaceBetweenRectangles" presStyleCnt="0"/>
      <dgm:spPr/>
    </dgm:pt>
    <dgm:pt modelId="{B2E05FA4-C5F5-A84E-BF49-0E473D3AB6D4}" type="pres">
      <dgm:prSet presAssocID="{FE218DEF-A6E3-3E4A-9F10-EEF95CE50BC1}" presName="parentLin" presStyleCnt="0"/>
      <dgm:spPr/>
    </dgm:pt>
    <dgm:pt modelId="{8D18C53B-9206-BC4F-8D14-B6F5A6FB9DA9}" type="pres">
      <dgm:prSet presAssocID="{FE218DEF-A6E3-3E4A-9F10-EEF95CE50BC1}" presName="parentLeftMargin" presStyleLbl="node1" presStyleIdx="0" presStyleCnt="4"/>
      <dgm:spPr/>
    </dgm:pt>
    <dgm:pt modelId="{48C244B6-3631-EA45-887C-386C0294BAEE}" type="pres">
      <dgm:prSet presAssocID="{FE218DEF-A6E3-3E4A-9F10-EEF95CE50BC1}" presName="parentText" presStyleLbl="node1" presStyleIdx="1" presStyleCnt="4">
        <dgm:presLayoutVars>
          <dgm:chMax val="0"/>
          <dgm:bulletEnabled val="1"/>
        </dgm:presLayoutVars>
      </dgm:prSet>
      <dgm:spPr/>
    </dgm:pt>
    <dgm:pt modelId="{79BDD754-50F8-8041-B3D3-C050BBC1EF0A}" type="pres">
      <dgm:prSet presAssocID="{FE218DEF-A6E3-3E4A-9F10-EEF95CE50BC1}" presName="negativeSpace" presStyleCnt="0"/>
      <dgm:spPr/>
    </dgm:pt>
    <dgm:pt modelId="{64FDF959-D8A3-894E-8199-E65C53A5C183}" type="pres">
      <dgm:prSet presAssocID="{FE218DEF-A6E3-3E4A-9F10-EEF95CE50BC1}" presName="childText" presStyleLbl="conFgAcc1" presStyleIdx="1" presStyleCnt="4">
        <dgm:presLayoutVars>
          <dgm:bulletEnabled val="1"/>
        </dgm:presLayoutVars>
      </dgm:prSet>
      <dgm:spPr/>
    </dgm:pt>
    <dgm:pt modelId="{93CE7F52-4E02-F44A-9863-444AC6BF917A}" type="pres">
      <dgm:prSet presAssocID="{A8E3C397-F502-8D4A-9720-78CB39239DCB}" presName="spaceBetweenRectangles" presStyleCnt="0"/>
      <dgm:spPr/>
    </dgm:pt>
    <dgm:pt modelId="{F23574DC-46A1-F246-8330-0E054D812144}" type="pres">
      <dgm:prSet presAssocID="{22C25CF2-CE07-7B49-B0F2-8ACFDB7B5902}" presName="parentLin" presStyleCnt="0"/>
      <dgm:spPr/>
    </dgm:pt>
    <dgm:pt modelId="{6A8ADCA6-FC60-C94F-AE30-A8AB0E6CEDE4}" type="pres">
      <dgm:prSet presAssocID="{22C25CF2-CE07-7B49-B0F2-8ACFDB7B5902}" presName="parentLeftMargin" presStyleLbl="node1" presStyleIdx="1" presStyleCnt="4"/>
      <dgm:spPr/>
    </dgm:pt>
    <dgm:pt modelId="{61983D8C-4561-7E48-B0BE-9D8C27BA4732}" type="pres">
      <dgm:prSet presAssocID="{22C25CF2-CE07-7B49-B0F2-8ACFDB7B5902}" presName="parentText" presStyleLbl="node1" presStyleIdx="2" presStyleCnt="4">
        <dgm:presLayoutVars>
          <dgm:chMax val="0"/>
          <dgm:bulletEnabled val="1"/>
        </dgm:presLayoutVars>
      </dgm:prSet>
      <dgm:spPr/>
    </dgm:pt>
    <dgm:pt modelId="{E15C69BE-DAD8-E84A-B7AB-370417A0DFE1}" type="pres">
      <dgm:prSet presAssocID="{22C25CF2-CE07-7B49-B0F2-8ACFDB7B5902}" presName="negativeSpace" presStyleCnt="0"/>
      <dgm:spPr/>
    </dgm:pt>
    <dgm:pt modelId="{BB83A994-1418-FC43-97F2-F39BAF1670BE}" type="pres">
      <dgm:prSet presAssocID="{22C25CF2-CE07-7B49-B0F2-8ACFDB7B5902}" presName="childText" presStyleLbl="conFgAcc1" presStyleIdx="2" presStyleCnt="4">
        <dgm:presLayoutVars>
          <dgm:bulletEnabled val="1"/>
        </dgm:presLayoutVars>
      </dgm:prSet>
      <dgm:spPr/>
    </dgm:pt>
    <dgm:pt modelId="{72C32FF7-241F-1F40-92A5-92C4116B03EB}" type="pres">
      <dgm:prSet presAssocID="{B264C31D-C355-3F4C-9817-B301A3681BBB}" presName="spaceBetweenRectangles" presStyleCnt="0"/>
      <dgm:spPr/>
    </dgm:pt>
    <dgm:pt modelId="{73126438-AF72-9245-AD90-19685DF8D819}" type="pres">
      <dgm:prSet presAssocID="{7E7011E8-CFB2-084C-9305-F2D09F593198}" presName="parentLin" presStyleCnt="0"/>
      <dgm:spPr/>
    </dgm:pt>
    <dgm:pt modelId="{89BF9190-5559-D842-B3AF-91C94EF03A62}" type="pres">
      <dgm:prSet presAssocID="{7E7011E8-CFB2-084C-9305-F2D09F593198}" presName="parentLeftMargin" presStyleLbl="node1" presStyleIdx="2" presStyleCnt="4"/>
      <dgm:spPr/>
    </dgm:pt>
    <dgm:pt modelId="{8A9C3465-6912-0943-8938-7E789E4B3503}" type="pres">
      <dgm:prSet presAssocID="{7E7011E8-CFB2-084C-9305-F2D09F593198}" presName="parentText" presStyleLbl="node1" presStyleIdx="3" presStyleCnt="4">
        <dgm:presLayoutVars>
          <dgm:chMax val="0"/>
          <dgm:bulletEnabled val="1"/>
        </dgm:presLayoutVars>
      </dgm:prSet>
      <dgm:spPr/>
    </dgm:pt>
    <dgm:pt modelId="{5EC5D4CB-A24C-9142-A248-C34146370448}" type="pres">
      <dgm:prSet presAssocID="{7E7011E8-CFB2-084C-9305-F2D09F593198}" presName="negativeSpace" presStyleCnt="0"/>
      <dgm:spPr/>
    </dgm:pt>
    <dgm:pt modelId="{0FF18948-0E23-B549-8F8B-27A5D121DEC9}" type="pres">
      <dgm:prSet presAssocID="{7E7011E8-CFB2-084C-9305-F2D09F593198}" presName="childText" presStyleLbl="conFgAcc1" presStyleIdx="3" presStyleCnt="4">
        <dgm:presLayoutVars>
          <dgm:bulletEnabled val="1"/>
        </dgm:presLayoutVars>
      </dgm:prSet>
      <dgm:spPr/>
    </dgm:pt>
  </dgm:ptLst>
  <dgm:cxnLst>
    <dgm:cxn modelId="{36607905-BD39-784C-8EFF-206227BED9A0}" type="presOf" srcId="{96050908-C5A6-414A-9F97-B89564CD45BA}" destId="{81E79AD6-988F-E242-8E66-A9A8431DA593}" srcOrd="1" destOrd="0" presId="urn:microsoft.com/office/officeart/2005/8/layout/list1"/>
    <dgm:cxn modelId="{5425EE0A-E881-5E41-A9B0-5B1EA54181E2}" type="presOf" srcId="{96050908-C5A6-414A-9F97-B89564CD45BA}" destId="{693C1B3D-EEBE-694B-9E3C-D8F048C568C0}" srcOrd="0" destOrd="0" presId="urn:microsoft.com/office/officeart/2005/8/layout/list1"/>
    <dgm:cxn modelId="{9882FB32-1EE9-BC4D-B2FC-84221FBEA55E}" type="presOf" srcId="{22C25CF2-CE07-7B49-B0F2-8ACFDB7B5902}" destId="{61983D8C-4561-7E48-B0BE-9D8C27BA4732}" srcOrd="1" destOrd="0" presId="urn:microsoft.com/office/officeart/2005/8/layout/list1"/>
    <dgm:cxn modelId="{78D0154A-A7F9-F44E-B976-A20F52739266}" type="presOf" srcId="{FE218DEF-A6E3-3E4A-9F10-EEF95CE50BC1}" destId="{8D18C53B-9206-BC4F-8D14-B6F5A6FB9DA9}" srcOrd="0" destOrd="0" presId="urn:microsoft.com/office/officeart/2005/8/layout/list1"/>
    <dgm:cxn modelId="{A8007874-D32C-FE4A-9247-F56B6EC072CF}" srcId="{4690DFF8-D44F-7C49-864B-CC40FD7936C7}" destId="{96050908-C5A6-414A-9F97-B89564CD45BA}" srcOrd="0" destOrd="0" parTransId="{B40F8446-9E78-7A4D-B7A3-1AB479EBFAD7}" sibTransId="{7A4AF972-D2E0-A142-BE14-033C52081860}"/>
    <dgm:cxn modelId="{97018D75-2223-394C-AA52-41A56F312BD9}" type="presOf" srcId="{7E7011E8-CFB2-084C-9305-F2D09F593198}" destId="{8A9C3465-6912-0943-8938-7E789E4B3503}" srcOrd="1"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F2C2B189-46ED-AC45-8A9F-2FA4D5B86FC8}" type="presOf" srcId="{FE218DEF-A6E3-3E4A-9F10-EEF95CE50BC1}" destId="{48C244B6-3631-EA45-887C-386C0294BAEE}" srcOrd="1" destOrd="0" presId="urn:microsoft.com/office/officeart/2005/8/layout/list1"/>
    <dgm:cxn modelId="{97CF58A0-E020-1943-AB64-4BFB13E38B68}" srcId="{4690DFF8-D44F-7C49-864B-CC40FD7936C7}" destId="{7E7011E8-CFB2-084C-9305-F2D09F593198}" srcOrd="3" destOrd="0" parTransId="{B2DEFB64-301C-454D-9BE1-18530A844793}" sibTransId="{69BF38ED-EF7D-674B-9A5B-8B26C114B2F9}"/>
    <dgm:cxn modelId="{404BCFBE-BC84-264B-8E4E-708262B3CF80}" srcId="{4690DFF8-D44F-7C49-864B-CC40FD7936C7}" destId="{22C25CF2-CE07-7B49-B0F2-8ACFDB7B5902}" srcOrd="2" destOrd="0" parTransId="{198CF58F-C299-7046-9487-7ED7BC129270}" sibTransId="{B264C31D-C355-3F4C-9817-B301A3681BBB}"/>
    <dgm:cxn modelId="{2FECFCC4-25C2-4145-A049-69462049CA0C}" srcId="{4690DFF8-D44F-7C49-864B-CC40FD7936C7}" destId="{FE218DEF-A6E3-3E4A-9F10-EEF95CE50BC1}" srcOrd="1" destOrd="0" parTransId="{4CCD76CC-0B5E-C44E-B4C1-5AAF4B44101B}" sibTransId="{A8E3C397-F502-8D4A-9720-78CB39239DCB}"/>
    <dgm:cxn modelId="{0CE3F8E9-6F35-5340-8D09-2E0AEAE6EFF1}" type="presOf" srcId="{22C25CF2-CE07-7B49-B0F2-8ACFDB7B5902}" destId="{6A8ADCA6-FC60-C94F-AE30-A8AB0E6CEDE4}" srcOrd="0" destOrd="0" presId="urn:microsoft.com/office/officeart/2005/8/layout/list1"/>
    <dgm:cxn modelId="{3108C9EA-3DBC-2044-895D-25D4C71A1141}" type="presOf" srcId="{7E7011E8-CFB2-084C-9305-F2D09F593198}" destId="{89BF9190-5559-D842-B3AF-91C94EF03A62}" srcOrd="0" destOrd="0" presId="urn:microsoft.com/office/officeart/2005/8/layout/list1"/>
    <dgm:cxn modelId="{E1B4DDFF-FF7B-584A-B04D-0D06F1F15043}" type="presParOf" srcId="{A7C90D1C-2A20-5E48-BB07-D7DA0E5460E0}" destId="{C16C9A0D-E33E-654F-89C0-ADDF1E553596}" srcOrd="0" destOrd="0" presId="urn:microsoft.com/office/officeart/2005/8/layout/list1"/>
    <dgm:cxn modelId="{0E00E1B0-0042-954B-83E0-53BC2DD2675C}" type="presParOf" srcId="{C16C9A0D-E33E-654F-89C0-ADDF1E553596}" destId="{693C1B3D-EEBE-694B-9E3C-D8F048C568C0}" srcOrd="0" destOrd="0" presId="urn:microsoft.com/office/officeart/2005/8/layout/list1"/>
    <dgm:cxn modelId="{DB574D07-C08B-9F4E-BB2E-C97C62317718}" type="presParOf" srcId="{C16C9A0D-E33E-654F-89C0-ADDF1E553596}" destId="{81E79AD6-988F-E242-8E66-A9A8431DA593}" srcOrd="1" destOrd="0" presId="urn:microsoft.com/office/officeart/2005/8/layout/list1"/>
    <dgm:cxn modelId="{40B5AD47-423D-E74F-8278-DFCD73236170}" type="presParOf" srcId="{A7C90D1C-2A20-5E48-BB07-D7DA0E5460E0}" destId="{E9EC6D46-D7A6-5042-BC15-9ABD4A2D893C}" srcOrd="1" destOrd="0" presId="urn:microsoft.com/office/officeart/2005/8/layout/list1"/>
    <dgm:cxn modelId="{710B3534-FF00-9941-A850-3838B91EFE6B}" type="presParOf" srcId="{A7C90D1C-2A20-5E48-BB07-D7DA0E5460E0}" destId="{E60A2B7E-A794-6141-993E-2C867D6ED49C}" srcOrd="2" destOrd="0" presId="urn:microsoft.com/office/officeart/2005/8/layout/list1"/>
    <dgm:cxn modelId="{584632B6-0C26-B948-BA6C-3DF2B1FCA53D}" type="presParOf" srcId="{A7C90D1C-2A20-5E48-BB07-D7DA0E5460E0}" destId="{B3ED6BC6-7FF0-DF43-9F4D-3C1EF18E468C}" srcOrd="3" destOrd="0" presId="urn:microsoft.com/office/officeart/2005/8/layout/list1"/>
    <dgm:cxn modelId="{5714032C-E22D-4C46-9DF7-5964055402B8}" type="presParOf" srcId="{A7C90D1C-2A20-5E48-BB07-D7DA0E5460E0}" destId="{B2E05FA4-C5F5-A84E-BF49-0E473D3AB6D4}" srcOrd="4" destOrd="0" presId="urn:microsoft.com/office/officeart/2005/8/layout/list1"/>
    <dgm:cxn modelId="{A4626300-5B62-D24F-88EF-90473DECF4D3}" type="presParOf" srcId="{B2E05FA4-C5F5-A84E-BF49-0E473D3AB6D4}" destId="{8D18C53B-9206-BC4F-8D14-B6F5A6FB9DA9}" srcOrd="0" destOrd="0" presId="urn:microsoft.com/office/officeart/2005/8/layout/list1"/>
    <dgm:cxn modelId="{5F773EDE-1A47-5446-82D7-B582144B0017}" type="presParOf" srcId="{B2E05FA4-C5F5-A84E-BF49-0E473D3AB6D4}" destId="{48C244B6-3631-EA45-887C-386C0294BAEE}" srcOrd="1" destOrd="0" presId="urn:microsoft.com/office/officeart/2005/8/layout/list1"/>
    <dgm:cxn modelId="{E422383B-07B8-EA45-9545-81AC72F8CC6E}" type="presParOf" srcId="{A7C90D1C-2A20-5E48-BB07-D7DA0E5460E0}" destId="{79BDD754-50F8-8041-B3D3-C050BBC1EF0A}" srcOrd="5" destOrd="0" presId="urn:microsoft.com/office/officeart/2005/8/layout/list1"/>
    <dgm:cxn modelId="{74CB1AC6-71D0-E04D-B6FD-8C9CADEC8DE9}" type="presParOf" srcId="{A7C90D1C-2A20-5E48-BB07-D7DA0E5460E0}" destId="{64FDF959-D8A3-894E-8199-E65C53A5C183}" srcOrd="6" destOrd="0" presId="urn:microsoft.com/office/officeart/2005/8/layout/list1"/>
    <dgm:cxn modelId="{A8495AC4-1E87-DC4F-98B3-F5CD7C872FF5}" type="presParOf" srcId="{A7C90D1C-2A20-5E48-BB07-D7DA0E5460E0}" destId="{93CE7F52-4E02-F44A-9863-444AC6BF917A}" srcOrd="7" destOrd="0" presId="urn:microsoft.com/office/officeart/2005/8/layout/list1"/>
    <dgm:cxn modelId="{F603F0CA-CEE5-7949-966D-C458F91EE249}" type="presParOf" srcId="{A7C90D1C-2A20-5E48-BB07-D7DA0E5460E0}" destId="{F23574DC-46A1-F246-8330-0E054D812144}" srcOrd="8" destOrd="0" presId="urn:microsoft.com/office/officeart/2005/8/layout/list1"/>
    <dgm:cxn modelId="{0FA2ACE1-CE2E-1543-AC0E-FCE6E5D8EBD0}" type="presParOf" srcId="{F23574DC-46A1-F246-8330-0E054D812144}" destId="{6A8ADCA6-FC60-C94F-AE30-A8AB0E6CEDE4}" srcOrd="0" destOrd="0" presId="urn:microsoft.com/office/officeart/2005/8/layout/list1"/>
    <dgm:cxn modelId="{927AEB18-4155-FB42-97AB-6243F930B6E7}" type="presParOf" srcId="{F23574DC-46A1-F246-8330-0E054D812144}" destId="{61983D8C-4561-7E48-B0BE-9D8C27BA4732}" srcOrd="1" destOrd="0" presId="urn:microsoft.com/office/officeart/2005/8/layout/list1"/>
    <dgm:cxn modelId="{CD3B98C7-F526-894E-8BF0-F6E7FACB85CC}" type="presParOf" srcId="{A7C90D1C-2A20-5E48-BB07-D7DA0E5460E0}" destId="{E15C69BE-DAD8-E84A-B7AB-370417A0DFE1}" srcOrd="9" destOrd="0" presId="urn:microsoft.com/office/officeart/2005/8/layout/list1"/>
    <dgm:cxn modelId="{31249BCA-C30B-E744-AA08-1E3EADB9CE1E}" type="presParOf" srcId="{A7C90D1C-2A20-5E48-BB07-D7DA0E5460E0}" destId="{BB83A994-1418-FC43-97F2-F39BAF1670BE}" srcOrd="10" destOrd="0" presId="urn:microsoft.com/office/officeart/2005/8/layout/list1"/>
    <dgm:cxn modelId="{12C5E9D7-C482-6E4A-8060-760F955627B1}" type="presParOf" srcId="{A7C90D1C-2A20-5E48-BB07-D7DA0E5460E0}" destId="{72C32FF7-241F-1F40-92A5-92C4116B03EB}" srcOrd="11" destOrd="0" presId="urn:microsoft.com/office/officeart/2005/8/layout/list1"/>
    <dgm:cxn modelId="{417D0398-0247-8542-BA3F-4A90BF01904F}" type="presParOf" srcId="{A7C90D1C-2A20-5E48-BB07-D7DA0E5460E0}" destId="{73126438-AF72-9245-AD90-19685DF8D819}" srcOrd="12" destOrd="0" presId="urn:microsoft.com/office/officeart/2005/8/layout/list1"/>
    <dgm:cxn modelId="{47C2B63E-0CE1-7E41-B0DA-9175408B6695}" type="presParOf" srcId="{73126438-AF72-9245-AD90-19685DF8D819}" destId="{89BF9190-5559-D842-B3AF-91C94EF03A62}" srcOrd="0" destOrd="0" presId="urn:microsoft.com/office/officeart/2005/8/layout/list1"/>
    <dgm:cxn modelId="{617A8C6B-445F-124A-AFFB-10709837FB23}" type="presParOf" srcId="{73126438-AF72-9245-AD90-19685DF8D819}" destId="{8A9C3465-6912-0943-8938-7E789E4B3503}" srcOrd="1" destOrd="0" presId="urn:microsoft.com/office/officeart/2005/8/layout/list1"/>
    <dgm:cxn modelId="{50AB11D7-0B8F-5A45-B148-5F15D98CA0CD}" type="presParOf" srcId="{A7C90D1C-2A20-5E48-BB07-D7DA0E5460E0}" destId="{5EC5D4CB-A24C-9142-A248-C34146370448}" srcOrd="13" destOrd="0" presId="urn:microsoft.com/office/officeart/2005/8/layout/list1"/>
    <dgm:cxn modelId="{677A9E7C-E11F-464F-8D67-3923E9B34E84}" type="presParOf" srcId="{A7C90D1C-2A20-5E48-BB07-D7DA0E5460E0}" destId="{0FF18948-0E23-B549-8F8B-27A5D121DEC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FFC621-7E6A-A54D-8ACD-08226B029140}" type="doc">
      <dgm:prSet loTypeId="urn:microsoft.com/office/officeart/2005/8/layout/chevron1" loCatId="" qsTypeId="urn:microsoft.com/office/officeart/2005/8/quickstyle/simple1" qsCatId="simple" csTypeId="urn:microsoft.com/office/officeart/2005/8/colors/accent2_3" csCatId="accent2" phldr="1"/>
      <dgm:spPr/>
    </dgm:pt>
    <dgm:pt modelId="{AD1F9208-E99E-4B47-8A5C-438C2E33ACA1}">
      <dgm:prSet phldrT="[Texte]" custT="1"/>
      <dgm:spPr/>
      <dgm:t>
        <a:bodyPr/>
        <a:lstStyle/>
        <a:p>
          <a:pPr>
            <a:buFont typeface="Arial" panose="020B0604020202020204" pitchFamily="34" charset="0"/>
            <a:buNone/>
          </a:pPr>
          <a:r>
            <a:rPr lang="fr-FR" sz="2000" dirty="0"/>
            <a:t>Levée des mesures covid</a:t>
          </a:r>
        </a:p>
        <a:p>
          <a:pPr>
            <a:buFont typeface="Arial" panose="020B0604020202020204" pitchFamily="34" charset="0"/>
            <a:buNone/>
          </a:pPr>
          <a:endParaRPr lang="fr-FR" sz="800" dirty="0"/>
        </a:p>
        <a:p>
          <a:pPr>
            <a:buFont typeface="Arial" panose="020B0604020202020204" pitchFamily="34" charset="0"/>
            <a:buNone/>
          </a:pPr>
          <a:r>
            <a:rPr lang="fr-FR" sz="1400" dirty="0"/>
            <a:t>MARS 2022 à nos jours</a:t>
          </a:r>
          <a:endParaRPr lang="fr-FR" sz="900" dirty="0"/>
        </a:p>
      </dgm:t>
    </dgm:pt>
    <dgm:pt modelId="{ACB1F557-4ADE-3C44-8137-9476F3017F4D}" type="parTrans" cxnId="{1B73E5D4-A614-6F49-BB5B-A1C7D02E10C4}">
      <dgm:prSet/>
      <dgm:spPr/>
      <dgm:t>
        <a:bodyPr/>
        <a:lstStyle/>
        <a:p>
          <a:endParaRPr lang="fr-FR"/>
        </a:p>
      </dgm:t>
    </dgm:pt>
    <dgm:pt modelId="{9B85A908-BD3C-5B4F-B44D-6BDCE211CAC6}" type="sibTrans" cxnId="{1B73E5D4-A614-6F49-BB5B-A1C7D02E10C4}">
      <dgm:prSet/>
      <dgm:spPr/>
      <dgm:t>
        <a:bodyPr/>
        <a:lstStyle/>
        <a:p>
          <a:endParaRPr lang="fr-FR"/>
        </a:p>
      </dgm:t>
    </dgm:pt>
    <dgm:pt modelId="{1B1013F3-289D-C24E-A701-DF7D45B82075}" type="pres">
      <dgm:prSet presAssocID="{FBFFC621-7E6A-A54D-8ACD-08226B029140}" presName="Name0" presStyleCnt="0">
        <dgm:presLayoutVars>
          <dgm:dir/>
          <dgm:animLvl val="lvl"/>
          <dgm:resizeHandles val="exact"/>
        </dgm:presLayoutVars>
      </dgm:prSet>
      <dgm:spPr/>
    </dgm:pt>
    <dgm:pt modelId="{75CC590F-A1B7-CD44-B57D-3F36B56E7FC7}" type="pres">
      <dgm:prSet presAssocID="{AD1F9208-E99E-4B47-8A5C-438C2E33ACA1}" presName="parTxOnly" presStyleLbl="node1" presStyleIdx="0" presStyleCnt="1" custScaleX="100000" custScaleY="115069" custLinFactNeighborX="-6000" custLinFactNeighborY="-7240">
        <dgm:presLayoutVars>
          <dgm:chMax val="0"/>
          <dgm:chPref val="0"/>
          <dgm:bulletEnabled val="1"/>
        </dgm:presLayoutVars>
      </dgm:prSet>
      <dgm:spPr/>
    </dgm:pt>
  </dgm:ptLst>
  <dgm:cxnLst>
    <dgm:cxn modelId="{A25071A1-CFA7-F446-98BE-2EF4050ED695}" type="presOf" srcId="{FBFFC621-7E6A-A54D-8ACD-08226B029140}" destId="{1B1013F3-289D-C24E-A701-DF7D45B82075}" srcOrd="0" destOrd="0" presId="urn:microsoft.com/office/officeart/2005/8/layout/chevron1"/>
    <dgm:cxn modelId="{1B73E5D4-A614-6F49-BB5B-A1C7D02E10C4}" srcId="{FBFFC621-7E6A-A54D-8ACD-08226B029140}" destId="{AD1F9208-E99E-4B47-8A5C-438C2E33ACA1}" srcOrd="0" destOrd="0" parTransId="{ACB1F557-4ADE-3C44-8137-9476F3017F4D}" sibTransId="{9B85A908-BD3C-5B4F-B44D-6BDCE211CAC6}"/>
    <dgm:cxn modelId="{5AB3D5DA-971A-674A-91C8-E2241F296D13}" type="presOf" srcId="{AD1F9208-E99E-4B47-8A5C-438C2E33ACA1}" destId="{75CC590F-A1B7-CD44-B57D-3F36B56E7FC7}" srcOrd="0" destOrd="0" presId="urn:microsoft.com/office/officeart/2005/8/layout/chevron1"/>
    <dgm:cxn modelId="{12F30374-62CB-EF45-A650-F0AEF7AD948F}" type="presParOf" srcId="{1B1013F3-289D-C24E-A701-DF7D45B82075}" destId="{75CC590F-A1B7-CD44-B57D-3F36B56E7FC7}"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fr-FR"/>
        </a:p>
      </dgm:t>
    </dgm:pt>
    <dgm:pt modelId="{7E7011E8-CFB2-084C-9305-F2D09F593198}">
      <dgm:prSet phldrT="[Texte]"/>
      <dgm:spPr/>
      <dgm:t>
        <a:bodyPr/>
        <a:lstStyle/>
        <a:p>
          <a:r>
            <a:rPr lang="fr-FR" dirty="0"/>
            <a:t>Quelques mots de conclusion</a:t>
          </a:r>
        </a:p>
      </dgm:t>
    </dgm:pt>
    <dgm:pt modelId="{B2DEFB64-301C-454D-9BE1-18530A844793}" type="parTrans" cxnId="{97CF58A0-E020-1943-AB64-4BFB13E38B68}">
      <dgm:prSet/>
      <dgm:spPr/>
      <dgm:t>
        <a:bodyPr/>
        <a:lstStyle/>
        <a:p>
          <a:endParaRPr lang="fr-FR"/>
        </a:p>
      </dgm:t>
    </dgm:pt>
    <dgm:pt modelId="{69BF38ED-EF7D-674B-9A5B-8B26C114B2F9}" type="sibTrans" cxnId="{97CF58A0-E020-1943-AB64-4BFB13E38B68}">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73126438-AF72-9245-AD90-19685DF8D819}" type="pres">
      <dgm:prSet presAssocID="{7E7011E8-CFB2-084C-9305-F2D09F593198}" presName="parentLin" presStyleCnt="0"/>
      <dgm:spPr/>
    </dgm:pt>
    <dgm:pt modelId="{89BF9190-5559-D842-B3AF-91C94EF03A62}" type="pres">
      <dgm:prSet presAssocID="{7E7011E8-CFB2-084C-9305-F2D09F593198}" presName="parentLeftMargin" presStyleLbl="node1" presStyleIdx="0" presStyleCnt="1"/>
      <dgm:spPr/>
    </dgm:pt>
    <dgm:pt modelId="{8A9C3465-6912-0943-8938-7E789E4B3503}" type="pres">
      <dgm:prSet presAssocID="{7E7011E8-CFB2-084C-9305-F2D09F593198}" presName="parentText" presStyleLbl="node1" presStyleIdx="0" presStyleCnt="1">
        <dgm:presLayoutVars>
          <dgm:chMax val="0"/>
          <dgm:bulletEnabled val="1"/>
        </dgm:presLayoutVars>
      </dgm:prSet>
      <dgm:spPr/>
    </dgm:pt>
    <dgm:pt modelId="{5EC5D4CB-A24C-9142-A248-C34146370448}" type="pres">
      <dgm:prSet presAssocID="{7E7011E8-CFB2-084C-9305-F2D09F593198}" presName="negativeSpace" presStyleCnt="0"/>
      <dgm:spPr/>
    </dgm:pt>
    <dgm:pt modelId="{0FF18948-0E23-B549-8F8B-27A5D121DEC9}" type="pres">
      <dgm:prSet presAssocID="{7E7011E8-CFB2-084C-9305-F2D09F593198}" presName="childText" presStyleLbl="conFgAcc1" presStyleIdx="0" presStyleCnt="1">
        <dgm:presLayoutVars>
          <dgm:bulletEnabled val="1"/>
        </dgm:presLayoutVars>
      </dgm:prSet>
      <dgm:spPr/>
    </dgm:pt>
  </dgm:ptLst>
  <dgm:cxnLst>
    <dgm:cxn modelId="{97018D75-2223-394C-AA52-41A56F312BD9}" type="presOf" srcId="{7E7011E8-CFB2-084C-9305-F2D09F593198}" destId="{8A9C3465-6912-0943-8938-7E789E4B3503}" srcOrd="1"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97CF58A0-E020-1943-AB64-4BFB13E38B68}" srcId="{4690DFF8-D44F-7C49-864B-CC40FD7936C7}" destId="{7E7011E8-CFB2-084C-9305-F2D09F593198}" srcOrd="0" destOrd="0" parTransId="{B2DEFB64-301C-454D-9BE1-18530A844793}" sibTransId="{69BF38ED-EF7D-674B-9A5B-8B26C114B2F9}"/>
    <dgm:cxn modelId="{3108C9EA-3DBC-2044-895D-25D4C71A1141}" type="presOf" srcId="{7E7011E8-CFB2-084C-9305-F2D09F593198}" destId="{89BF9190-5559-D842-B3AF-91C94EF03A62}" srcOrd="0" destOrd="0" presId="urn:microsoft.com/office/officeart/2005/8/layout/list1"/>
    <dgm:cxn modelId="{417D0398-0247-8542-BA3F-4A90BF01904F}" type="presParOf" srcId="{A7C90D1C-2A20-5E48-BB07-D7DA0E5460E0}" destId="{73126438-AF72-9245-AD90-19685DF8D819}" srcOrd="0" destOrd="0" presId="urn:microsoft.com/office/officeart/2005/8/layout/list1"/>
    <dgm:cxn modelId="{47C2B63E-0CE1-7E41-B0DA-9175408B6695}" type="presParOf" srcId="{73126438-AF72-9245-AD90-19685DF8D819}" destId="{89BF9190-5559-D842-B3AF-91C94EF03A62}" srcOrd="0" destOrd="0" presId="urn:microsoft.com/office/officeart/2005/8/layout/list1"/>
    <dgm:cxn modelId="{617A8C6B-445F-124A-AFFB-10709837FB23}" type="presParOf" srcId="{73126438-AF72-9245-AD90-19685DF8D819}" destId="{8A9C3465-6912-0943-8938-7E789E4B3503}" srcOrd="1" destOrd="0" presId="urn:microsoft.com/office/officeart/2005/8/layout/list1"/>
    <dgm:cxn modelId="{50AB11D7-0B8F-5A45-B148-5F15D98CA0CD}" type="presParOf" srcId="{A7C90D1C-2A20-5E48-BB07-D7DA0E5460E0}" destId="{5EC5D4CB-A24C-9142-A248-C34146370448}" srcOrd="1" destOrd="0" presId="urn:microsoft.com/office/officeart/2005/8/layout/list1"/>
    <dgm:cxn modelId="{677A9E7C-E11F-464F-8D67-3923E9B34E84}" type="presParOf" srcId="{A7C90D1C-2A20-5E48-BB07-D7DA0E5460E0}" destId="{0FF18948-0E23-B549-8F8B-27A5D121DE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fr-FR"/>
        </a:p>
      </dgm:t>
    </dgm:pt>
    <dgm:pt modelId="{96050908-C5A6-414A-9F97-B89564CD45BA}">
      <dgm:prSet phldrT="[Texte]" custT="1"/>
      <dgm:spPr/>
      <dgm:t>
        <a:bodyPr/>
        <a:lstStyle/>
        <a:p>
          <a:endParaRPr lang="fr-FR" sz="800" dirty="0"/>
        </a:p>
        <a:p>
          <a:r>
            <a:rPr lang="fr-FR" sz="3600" dirty="0">
              <a:latin typeface="+mn-lt"/>
            </a:rPr>
            <a:t>Le cadre de la recherche </a:t>
          </a:r>
        </a:p>
        <a:p>
          <a:endParaRPr lang="fr-FR" sz="800" dirty="0"/>
        </a:p>
      </dgm:t>
    </dgm:pt>
    <dgm:pt modelId="{B40F8446-9E78-7A4D-B7A3-1AB479EBFAD7}" type="parTrans" cxnId="{A8007874-D32C-FE4A-9247-F56B6EC072CF}">
      <dgm:prSet/>
      <dgm:spPr/>
      <dgm:t>
        <a:bodyPr/>
        <a:lstStyle/>
        <a:p>
          <a:endParaRPr lang="fr-FR"/>
        </a:p>
      </dgm:t>
    </dgm:pt>
    <dgm:pt modelId="{7A4AF972-D2E0-A142-BE14-033C52081860}" type="sibTrans" cxnId="{A8007874-D32C-FE4A-9247-F56B6EC072CF}">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C16C9A0D-E33E-654F-89C0-ADDF1E553596}" type="pres">
      <dgm:prSet presAssocID="{96050908-C5A6-414A-9F97-B89564CD45BA}" presName="parentLin" presStyleCnt="0"/>
      <dgm:spPr/>
    </dgm:pt>
    <dgm:pt modelId="{693C1B3D-EEBE-694B-9E3C-D8F048C568C0}" type="pres">
      <dgm:prSet presAssocID="{96050908-C5A6-414A-9F97-B89564CD45BA}" presName="parentLeftMargin" presStyleLbl="node1" presStyleIdx="0" presStyleCnt="1"/>
      <dgm:spPr/>
    </dgm:pt>
    <dgm:pt modelId="{81E79AD6-988F-E242-8E66-A9A8431DA593}" type="pres">
      <dgm:prSet presAssocID="{96050908-C5A6-414A-9F97-B89564CD45BA}" presName="parentText" presStyleLbl="node1" presStyleIdx="0" presStyleCnt="1" custScaleX="90360" custScaleY="87396">
        <dgm:presLayoutVars>
          <dgm:chMax val="0"/>
          <dgm:bulletEnabled val="1"/>
        </dgm:presLayoutVars>
      </dgm:prSet>
      <dgm:spPr/>
    </dgm:pt>
    <dgm:pt modelId="{E9EC6D46-D7A6-5042-BC15-9ABD4A2D893C}" type="pres">
      <dgm:prSet presAssocID="{96050908-C5A6-414A-9F97-B89564CD45BA}" presName="negativeSpace" presStyleCnt="0"/>
      <dgm:spPr/>
    </dgm:pt>
    <dgm:pt modelId="{E60A2B7E-A794-6141-993E-2C867D6ED49C}" type="pres">
      <dgm:prSet presAssocID="{96050908-C5A6-414A-9F97-B89564CD45BA}" presName="childText" presStyleLbl="conFgAcc1" presStyleIdx="0" presStyleCnt="1" custLinFactY="-13091" custLinFactNeighborY="-100000">
        <dgm:presLayoutVars>
          <dgm:bulletEnabled val="1"/>
        </dgm:presLayoutVars>
      </dgm:prSet>
      <dgm:spPr/>
    </dgm:pt>
  </dgm:ptLst>
  <dgm:cxnLst>
    <dgm:cxn modelId="{36607905-BD39-784C-8EFF-206227BED9A0}" type="presOf" srcId="{96050908-C5A6-414A-9F97-B89564CD45BA}" destId="{81E79AD6-988F-E242-8E66-A9A8431DA593}" srcOrd="1" destOrd="0" presId="urn:microsoft.com/office/officeart/2005/8/layout/list1"/>
    <dgm:cxn modelId="{5425EE0A-E881-5E41-A9B0-5B1EA54181E2}" type="presOf" srcId="{96050908-C5A6-414A-9F97-B89564CD45BA}" destId="{693C1B3D-EEBE-694B-9E3C-D8F048C568C0}" srcOrd="0" destOrd="0" presId="urn:microsoft.com/office/officeart/2005/8/layout/list1"/>
    <dgm:cxn modelId="{A8007874-D32C-FE4A-9247-F56B6EC072CF}" srcId="{4690DFF8-D44F-7C49-864B-CC40FD7936C7}" destId="{96050908-C5A6-414A-9F97-B89564CD45BA}" srcOrd="0" destOrd="0" parTransId="{B40F8446-9E78-7A4D-B7A3-1AB479EBFAD7}" sibTransId="{7A4AF972-D2E0-A142-BE14-033C52081860}"/>
    <dgm:cxn modelId="{600C8F79-3186-AA41-B012-09472A5D0143}" type="presOf" srcId="{4690DFF8-D44F-7C49-864B-CC40FD7936C7}" destId="{A7C90D1C-2A20-5E48-BB07-D7DA0E5460E0}" srcOrd="0" destOrd="0" presId="urn:microsoft.com/office/officeart/2005/8/layout/list1"/>
    <dgm:cxn modelId="{E1B4DDFF-FF7B-584A-B04D-0D06F1F15043}" type="presParOf" srcId="{A7C90D1C-2A20-5E48-BB07-D7DA0E5460E0}" destId="{C16C9A0D-E33E-654F-89C0-ADDF1E553596}" srcOrd="0" destOrd="0" presId="urn:microsoft.com/office/officeart/2005/8/layout/list1"/>
    <dgm:cxn modelId="{0E00E1B0-0042-954B-83E0-53BC2DD2675C}" type="presParOf" srcId="{C16C9A0D-E33E-654F-89C0-ADDF1E553596}" destId="{693C1B3D-EEBE-694B-9E3C-D8F048C568C0}" srcOrd="0" destOrd="0" presId="urn:microsoft.com/office/officeart/2005/8/layout/list1"/>
    <dgm:cxn modelId="{DB574D07-C08B-9F4E-BB2E-C97C62317718}" type="presParOf" srcId="{C16C9A0D-E33E-654F-89C0-ADDF1E553596}" destId="{81E79AD6-988F-E242-8E66-A9A8431DA593}" srcOrd="1" destOrd="0" presId="urn:microsoft.com/office/officeart/2005/8/layout/list1"/>
    <dgm:cxn modelId="{40B5AD47-423D-E74F-8278-DFCD73236170}" type="presParOf" srcId="{A7C90D1C-2A20-5E48-BB07-D7DA0E5460E0}" destId="{E9EC6D46-D7A6-5042-BC15-9ABD4A2D893C}" srcOrd="1" destOrd="0" presId="urn:microsoft.com/office/officeart/2005/8/layout/list1"/>
    <dgm:cxn modelId="{710B3534-FF00-9941-A850-3838B91EFE6B}" type="presParOf" srcId="{A7C90D1C-2A20-5E48-BB07-D7DA0E5460E0}" destId="{E60A2B7E-A794-6141-993E-2C867D6ED49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accent3_2" csCatId="accent3" phldr="1"/>
      <dgm:spPr/>
      <dgm:t>
        <a:bodyPr/>
        <a:lstStyle/>
        <a:p>
          <a:endParaRPr lang="fr-FR"/>
        </a:p>
      </dgm:t>
    </dgm:pt>
    <dgm:pt modelId="{FE218DEF-A6E3-3E4A-9F10-EEF95CE50BC1}">
      <dgm:prSet phldrT="[Texte]"/>
      <dgm:spPr/>
      <dgm:t>
        <a:bodyPr/>
        <a:lstStyle/>
        <a:p>
          <a:r>
            <a:rPr lang="fr-FR" dirty="0"/>
            <a:t>Un terrain en période de pandémie</a:t>
          </a:r>
        </a:p>
      </dgm:t>
    </dgm:pt>
    <dgm:pt modelId="{4CCD76CC-0B5E-C44E-B4C1-5AAF4B44101B}" type="parTrans" cxnId="{2FECFCC4-25C2-4145-A049-69462049CA0C}">
      <dgm:prSet/>
      <dgm:spPr/>
      <dgm:t>
        <a:bodyPr/>
        <a:lstStyle/>
        <a:p>
          <a:endParaRPr lang="fr-FR"/>
        </a:p>
      </dgm:t>
    </dgm:pt>
    <dgm:pt modelId="{A8E3C397-F502-8D4A-9720-78CB39239DCB}" type="sibTrans" cxnId="{2FECFCC4-25C2-4145-A049-69462049CA0C}">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B2E05FA4-C5F5-A84E-BF49-0E473D3AB6D4}" type="pres">
      <dgm:prSet presAssocID="{FE218DEF-A6E3-3E4A-9F10-EEF95CE50BC1}" presName="parentLin" presStyleCnt="0"/>
      <dgm:spPr/>
    </dgm:pt>
    <dgm:pt modelId="{8D18C53B-9206-BC4F-8D14-B6F5A6FB9DA9}" type="pres">
      <dgm:prSet presAssocID="{FE218DEF-A6E3-3E4A-9F10-EEF95CE50BC1}" presName="parentLeftMargin" presStyleLbl="node1" presStyleIdx="0" presStyleCnt="1"/>
      <dgm:spPr/>
    </dgm:pt>
    <dgm:pt modelId="{48C244B6-3631-EA45-887C-386C0294BAEE}" type="pres">
      <dgm:prSet presAssocID="{FE218DEF-A6E3-3E4A-9F10-EEF95CE50BC1}" presName="parentText" presStyleLbl="node1" presStyleIdx="0" presStyleCnt="1" custScaleX="121652" custScaleY="144781">
        <dgm:presLayoutVars>
          <dgm:chMax val="0"/>
          <dgm:bulletEnabled val="1"/>
        </dgm:presLayoutVars>
      </dgm:prSet>
      <dgm:spPr/>
    </dgm:pt>
    <dgm:pt modelId="{79BDD754-50F8-8041-B3D3-C050BBC1EF0A}" type="pres">
      <dgm:prSet presAssocID="{FE218DEF-A6E3-3E4A-9F10-EEF95CE50BC1}" presName="negativeSpace" presStyleCnt="0"/>
      <dgm:spPr/>
    </dgm:pt>
    <dgm:pt modelId="{64FDF959-D8A3-894E-8199-E65C53A5C183}" type="pres">
      <dgm:prSet presAssocID="{FE218DEF-A6E3-3E4A-9F10-EEF95CE50BC1}" presName="childText" presStyleLbl="conFgAcc1" presStyleIdx="0" presStyleCnt="1">
        <dgm:presLayoutVars>
          <dgm:bulletEnabled val="1"/>
        </dgm:presLayoutVars>
      </dgm:prSet>
      <dgm:spPr/>
    </dgm:pt>
  </dgm:ptLst>
  <dgm:cxnLst>
    <dgm:cxn modelId="{78D0154A-A7F9-F44E-B976-A20F52739266}" type="presOf" srcId="{FE218DEF-A6E3-3E4A-9F10-EEF95CE50BC1}" destId="{8D18C53B-9206-BC4F-8D14-B6F5A6FB9DA9}" srcOrd="0"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F2C2B189-46ED-AC45-8A9F-2FA4D5B86FC8}" type="presOf" srcId="{FE218DEF-A6E3-3E4A-9F10-EEF95CE50BC1}" destId="{48C244B6-3631-EA45-887C-386C0294BAEE}" srcOrd="1" destOrd="0" presId="urn:microsoft.com/office/officeart/2005/8/layout/list1"/>
    <dgm:cxn modelId="{2FECFCC4-25C2-4145-A049-69462049CA0C}" srcId="{4690DFF8-D44F-7C49-864B-CC40FD7936C7}" destId="{FE218DEF-A6E3-3E4A-9F10-EEF95CE50BC1}" srcOrd="0" destOrd="0" parTransId="{4CCD76CC-0B5E-C44E-B4C1-5AAF4B44101B}" sibTransId="{A8E3C397-F502-8D4A-9720-78CB39239DCB}"/>
    <dgm:cxn modelId="{5714032C-E22D-4C46-9DF7-5964055402B8}" type="presParOf" srcId="{A7C90D1C-2A20-5E48-BB07-D7DA0E5460E0}" destId="{B2E05FA4-C5F5-A84E-BF49-0E473D3AB6D4}" srcOrd="0" destOrd="0" presId="urn:microsoft.com/office/officeart/2005/8/layout/list1"/>
    <dgm:cxn modelId="{A4626300-5B62-D24F-88EF-90473DECF4D3}" type="presParOf" srcId="{B2E05FA4-C5F5-A84E-BF49-0E473D3AB6D4}" destId="{8D18C53B-9206-BC4F-8D14-B6F5A6FB9DA9}" srcOrd="0" destOrd="0" presId="urn:microsoft.com/office/officeart/2005/8/layout/list1"/>
    <dgm:cxn modelId="{5F773EDE-1A47-5446-82D7-B582144B0017}" type="presParOf" srcId="{B2E05FA4-C5F5-A84E-BF49-0E473D3AB6D4}" destId="{48C244B6-3631-EA45-887C-386C0294BAEE}" srcOrd="1" destOrd="0" presId="urn:microsoft.com/office/officeart/2005/8/layout/list1"/>
    <dgm:cxn modelId="{E422383B-07B8-EA45-9545-81AC72F8CC6E}" type="presParOf" srcId="{A7C90D1C-2A20-5E48-BB07-D7DA0E5460E0}" destId="{79BDD754-50F8-8041-B3D3-C050BBC1EF0A}" srcOrd="1" destOrd="0" presId="urn:microsoft.com/office/officeart/2005/8/layout/list1"/>
    <dgm:cxn modelId="{74CB1AC6-71D0-E04D-B6FD-8C9CADEC8DE9}" type="presParOf" srcId="{A7C90D1C-2A20-5E48-BB07-D7DA0E5460E0}" destId="{64FDF959-D8A3-894E-8199-E65C53A5C18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4" csCatId="colorful" phldr="1"/>
      <dgm:spPr/>
      <dgm:t>
        <a:bodyPr/>
        <a:lstStyle/>
        <a:p>
          <a:endParaRPr lang="fr-FR"/>
        </a:p>
      </dgm:t>
    </dgm:pt>
    <dgm:pt modelId="{22C25CF2-CE07-7B49-B0F2-8ACFDB7B5902}">
      <dgm:prSet phldrT="[Texte]"/>
      <dgm:spPr/>
      <dgm:t>
        <a:bodyPr/>
        <a:lstStyle/>
        <a:p>
          <a:r>
            <a:rPr lang="fr-FR" dirty="0"/>
            <a:t>Requalification des violences ? </a:t>
          </a:r>
        </a:p>
      </dgm:t>
    </dgm:pt>
    <dgm:pt modelId="{198CF58F-C299-7046-9487-7ED7BC129270}" type="parTrans" cxnId="{404BCFBE-BC84-264B-8E4E-708262B3CF80}">
      <dgm:prSet/>
      <dgm:spPr/>
      <dgm:t>
        <a:bodyPr/>
        <a:lstStyle/>
        <a:p>
          <a:endParaRPr lang="fr-FR"/>
        </a:p>
      </dgm:t>
    </dgm:pt>
    <dgm:pt modelId="{B264C31D-C355-3F4C-9817-B301A3681BBB}" type="sibTrans" cxnId="{404BCFBE-BC84-264B-8E4E-708262B3CF80}">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F23574DC-46A1-F246-8330-0E054D812144}" type="pres">
      <dgm:prSet presAssocID="{22C25CF2-CE07-7B49-B0F2-8ACFDB7B5902}" presName="parentLin" presStyleCnt="0"/>
      <dgm:spPr/>
    </dgm:pt>
    <dgm:pt modelId="{6A8ADCA6-FC60-C94F-AE30-A8AB0E6CEDE4}" type="pres">
      <dgm:prSet presAssocID="{22C25CF2-CE07-7B49-B0F2-8ACFDB7B5902}" presName="parentLeftMargin" presStyleLbl="node1" presStyleIdx="0" presStyleCnt="1"/>
      <dgm:spPr/>
    </dgm:pt>
    <dgm:pt modelId="{61983D8C-4561-7E48-B0BE-9D8C27BA4732}" type="pres">
      <dgm:prSet presAssocID="{22C25CF2-CE07-7B49-B0F2-8ACFDB7B5902}" presName="parentText" presStyleLbl="node1" presStyleIdx="0" presStyleCnt="1" custScaleX="131027" custScaleY="119237">
        <dgm:presLayoutVars>
          <dgm:chMax val="0"/>
          <dgm:bulletEnabled val="1"/>
        </dgm:presLayoutVars>
      </dgm:prSet>
      <dgm:spPr/>
    </dgm:pt>
    <dgm:pt modelId="{E15C69BE-DAD8-E84A-B7AB-370417A0DFE1}" type="pres">
      <dgm:prSet presAssocID="{22C25CF2-CE07-7B49-B0F2-8ACFDB7B5902}" presName="negativeSpace" presStyleCnt="0"/>
      <dgm:spPr/>
    </dgm:pt>
    <dgm:pt modelId="{BB83A994-1418-FC43-97F2-F39BAF1670BE}" type="pres">
      <dgm:prSet presAssocID="{22C25CF2-CE07-7B49-B0F2-8ACFDB7B5902}" presName="childText" presStyleLbl="conFgAcc1" presStyleIdx="0" presStyleCnt="1">
        <dgm:presLayoutVars>
          <dgm:bulletEnabled val="1"/>
        </dgm:presLayoutVars>
      </dgm:prSet>
      <dgm:spPr/>
    </dgm:pt>
  </dgm:ptLst>
  <dgm:cxnLst>
    <dgm:cxn modelId="{9882FB32-1EE9-BC4D-B2FC-84221FBEA55E}" type="presOf" srcId="{22C25CF2-CE07-7B49-B0F2-8ACFDB7B5902}" destId="{61983D8C-4561-7E48-B0BE-9D8C27BA4732}" srcOrd="1"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404BCFBE-BC84-264B-8E4E-708262B3CF80}" srcId="{4690DFF8-D44F-7C49-864B-CC40FD7936C7}" destId="{22C25CF2-CE07-7B49-B0F2-8ACFDB7B5902}" srcOrd="0" destOrd="0" parTransId="{198CF58F-C299-7046-9487-7ED7BC129270}" sibTransId="{B264C31D-C355-3F4C-9817-B301A3681BBB}"/>
    <dgm:cxn modelId="{0CE3F8E9-6F35-5340-8D09-2E0AEAE6EFF1}" type="presOf" srcId="{22C25CF2-CE07-7B49-B0F2-8ACFDB7B5902}" destId="{6A8ADCA6-FC60-C94F-AE30-A8AB0E6CEDE4}" srcOrd="0" destOrd="0" presId="urn:microsoft.com/office/officeart/2005/8/layout/list1"/>
    <dgm:cxn modelId="{F603F0CA-CEE5-7949-966D-C458F91EE249}" type="presParOf" srcId="{A7C90D1C-2A20-5E48-BB07-D7DA0E5460E0}" destId="{F23574DC-46A1-F246-8330-0E054D812144}" srcOrd="0" destOrd="0" presId="urn:microsoft.com/office/officeart/2005/8/layout/list1"/>
    <dgm:cxn modelId="{0FA2ACE1-CE2E-1543-AC0E-FCE6E5D8EBD0}" type="presParOf" srcId="{F23574DC-46A1-F246-8330-0E054D812144}" destId="{6A8ADCA6-FC60-C94F-AE30-A8AB0E6CEDE4}" srcOrd="0" destOrd="0" presId="urn:microsoft.com/office/officeart/2005/8/layout/list1"/>
    <dgm:cxn modelId="{927AEB18-4155-FB42-97AB-6243F930B6E7}" type="presParOf" srcId="{F23574DC-46A1-F246-8330-0E054D812144}" destId="{61983D8C-4561-7E48-B0BE-9D8C27BA4732}" srcOrd="1" destOrd="0" presId="urn:microsoft.com/office/officeart/2005/8/layout/list1"/>
    <dgm:cxn modelId="{CD3B98C7-F526-894E-8BF0-F6E7FACB85CC}" type="presParOf" srcId="{A7C90D1C-2A20-5E48-BB07-D7DA0E5460E0}" destId="{E15C69BE-DAD8-E84A-B7AB-370417A0DFE1}" srcOrd="1" destOrd="0" presId="urn:microsoft.com/office/officeart/2005/8/layout/list1"/>
    <dgm:cxn modelId="{31249BCA-C30B-E744-AA08-1E3EADB9CE1E}" type="presParOf" srcId="{A7C90D1C-2A20-5E48-BB07-D7DA0E5460E0}" destId="{BB83A994-1418-FC43-97F2-F39BAF1670B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628FA4-DEEA-3545-A6A5-AECB16B4AAE3}" type="doc">
      <dgm:prSet loTypeId="urn:microsoft.com/office/officeart/2005/8/layout/hChevron3" loCatId="" qsTypeId="urn:microsoft.com/office/officeart/2005/8/quickstyle/simple1" qsCatId="simple" csTypeId="urn:microsoft.com/office/officeart/2005/8/colors/accent2_3" csCatId="accent2" phldr="1"/>
      <dgm:spPr/>
    </dgm:pt>
    <dgm:pt modelId="{F45AFE4E-A5BA-5E46-AFE6-A8215EC21E88}" type="pres">
      <dgm:prSet presAssocID="{A6628FA4-DEEA-3545-A6A5-AECB16B4AAE3}" presName="Name0" presStyleCnt="0">
        <dgm:presLayoutVars>
          <dgm:dir/>
          <dgm:resizeHandles val="exact"/>
        </dgm:presLayoutVars>
      </dgm:prSet>
      <dgm:spPr/>
    </dgm:pt>
  </dgm:ptLst>
  <dgm:cxnLst>
    <dgm:cxn modelId="{B5256CA7-D18C-F84C-B384-0A1F319915DB}" type="presOf" srcId="{A6628FA4-DEEA-3545-A6A5-AECB16B4AAE3}" destId="{F45AFE4E-A5BA-5E46-AFE6-A8215EC21E88}"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FFC621-7E6A-A54D-8ACD-08226B029140}" type="doc">
      <dgm:prSet loTypeId="urn:microsoft.com/office/officeart/2005/8/layout/chevron1" loCatId="" qsTypeId="urn:microsoft.com/office/officeart/2005/8/quickstyle/simple1" qsCatId="simple" csTypeId="urn:microsoft.com/office/officeart/2005/8/colors/accent2_3" csCatId="accent2" phldr="1"/>
      <dgm:spPr/>
    </dgm:pt>
    <dgm:pt modelId="{AD1F9208-E99E-4B47-8A5C-438C2E33ACA1}">
      <dgm:prSet phldrT="[Texte]" custT="1"/>
      <dgm:spPr/>
      <dgm:t>
        <a:bodyPr/>
        <a:lstStyle/>
        <a:p>
          <a:pPr>
            <a:buFont typeface="Arial" panose="020B0604020202020204" pitchFamily="34" charset="0"/>
            <a:buChar char="•"/>
          </a:pPr>
          <a:r>
            <a:rPr lang="fr-FR" sz="2000" dirty="0"/>
            <a:t>Période préalable à la crise sanitaire </a:t>
          </a:r>
        </a:p>
        <a:p>
          <a:pPr>
            <a:buFont typeface="Arial" panose="020B0604020202020204" pitchFamily="34" charset="0"/>
            <a:buChar char="•"/>
          </a:pPr>
          <a:endParaRPr lang="fr-FR" sz="2000" dirty="0"/>
        </a:p>
        <a:p>
          <a:pPr>
            <a:buFont typeface="Arial" panose="020B0604020202020204" pitchFamily="34" charset="0"/>
            <a:buChar char="•"/>
          </a:pPr>
          <a:r>
            <a:rPr lang="fr-FR" sz="1400" dirty="0"/>
            <a:t>PERIODE ANTE-COVID</a:t>
          </a:r>
        </a:p>
      </dgm:t>
    </dgm:pt>
    <dgm:pt modelId="{ACB1F557-4ADE-3C44-8137-9476F3017F4D}" type="parTrans" cxnId="{1B73E5D4-A614-6F49-BB5B-A1C7D02E10C4}">
      <dgm:prSet/>
      <dgm:spPr/>
      <dgm:t>
        <a:bodyPr/>
        <a:lstStyle/>
        <a:p>
          <a:endParaRPr lang="fr-FR"/>
        </a:p>
      </dgm:t>
    </dgm:pt>
    <dgm:pt modelId="{9B85A908-BD3C-5B4F-B44D-6BDCE211CAC6}" type="sibTrans" cxnId="{1B73E5D4-A614-6F49-BB5B-A1C7D02E10C4}">
      <dgm:prSet/>
      <dgm:spPr/>
      <dgm:t>
        <a:bodyPr/>
        <a:lstStyle/>
        <a:p>
          <a:endParaRPr lang="fr-FR"/>
        </a:p>
      </dgm:t>
    </dgm:pt>
    <dgm:pt modelId="{1B1013F3-289D-C24E-A701-DF7D45B82075}" type="pres">
      <dgm:prSet presAssocID="{FBFFC621-7E6A-A54D-8ACD-08226B029140}" presName="Name0" presStyleCnt="0">
        <dgm:presLayoutVars>
          <dgm:dir/>
          <dgm:animLvl val="lvl"/>
          <dgm:resizeHandles val="exact"/>
        </dgm:presLayoutVars>
      </dgm:prSet>
      <dgm:spPr/>
    </dgm:pt>
    <dgm:pt modelId="{75CC590F-A1B7-CD44-B57D-3F36B56E7FC7}" type="pres">
      <dgm:prSet presAssocID="{AD1F9208-E99E-4B47-8A5C-438C2E33ACA1}" presName="parTxOnly" presStyleLbl="node1" presStyleIdx="0" presStyleCnt="1" custScaleX="100000" custScaleY="115069" custLinFactNeighborX="-6000" custLinFactNeighborY="-7240">
        <dgm:presLayoutVars>
          <dgm:chMax val="0"/>
          <dgm:chPref val="0"/>
          <dgm:bulletEnabled val="1"/>
        </dgm:presLayoutVars>
      </dgm:prSet>
      <dgm:spPr/>
    </dgm:pt>
  </dgm:ptLst>
  <dgm:cxnLst>
    <dgm:cxn modelId="{A25071A1-CFA7-F446-98BE-2EF4050ED695}" type="presOf" srcId="{FBFFC621-7E6A-A54D-8ACD-08226B029140}" destId="{1B1013F3-289D-C24E-A701-DF7D45B82075}" srcOrd="0" destOrd="0" presId="urn:microsoft.com/office/officeart/2005/8/layout/chevron1"/>
    <dgm:cxn modelId="{1B73E5D4-A614-6F49-BB5B-A1C7D02E10C4}" srcId="{FBFFC621-7E6A-A54D-8ACD-08226B029140}" destId="{AD1F9208-E99E-4B47-8A5C-438C2E33ACA1}" srcOrd="0" destOrd="0" parTransId="{ACB1F557-4ADE-3C44-8137-9476F3017F4D}" sibTransId="{9B85A908-BD3C-5B4F-B44D-6BDCE211CAC6}"/>
    <dgm:cxn modelId="{5AB3D5DA-971A-674A-91C8-E2241F296D13}" type="presOf" srcId="{AD1F9208-E99E-4B47-8A5C-438C2E33ACA1}" destId="{75CC590F-A1B7-CD44-B57D-3F36B56E7FC7}" srcOrd="0" destOrd="0" presId="urn:microsoft.com/office/officeart/2005/8/layout/chevron1"/>
    <dgm:cxn modelId="{12F30374-62CB-EF45-A650-F0AEF7AD948F}" type="presParOf" srcId="{1B1013F3-289D-C24E-A701-DF7D45B82075}" destId="{75CC590F-A1B7-CD44-B57D-3F36B56E7FC7}"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FFC621-7E6A-A54D-8ACD-08226B029140}" type="doc">
      <dgm:prSet loTypeId="urn:microsoft.com/office/officeart/2005/8/layout/chevron1" loCatId="" qsTypeId="urn:microsoft.com/office/officeart/2005/8/quickstyle/simple1" qsCatId="simple" csTypeId="urn:microsoft.com/office/officeart/2005/8/colors/accent2_3" csCatId="accent2" phldr="1"/>
      <dgm:spPr/>
    </dgm:pt>
    <dgm:pt modelId="{AD1F9208-E99E-4B47-8A5C-438C2E33ACA1}">
      <dgm:prSet phldrT="[Texte]" custT="1"/>
      <dgm:spPr/>
      <dgm:t>
        <a:bodyPr/>
        <a:lstStyle/>
        <a:p>
          <a:pPr>
            <a:buFont typeface="Arial" panose="020B0604020202020204" pitchFamily="34" charset="0"/>
            <a:buNone/>
          </a:pPr>
          <a:r>
            <a:rPr lang="fr-FR" sz="2000" dirty="0"/>
            <a:t>Période de confinement stricte</a:t>
          </a:r>
        </a:p>
        <a:p>
          <a:pPr>
            <a:buFont typeface="Arial" panose="020B0604020202020204" pitchFamily="34" charset="0"/>
            <a:buChar char="•"/>
          </a:pPr>
          <a:r>
            <a:rPr lang="fr-FR" sz="1400" dirty="0"/>
            <a:t>MARS 2020 – MAI 2020</a:t>
          </a:r>
          <a:endParaRPr lang="fr-FR" sz="1100" dirty="0"/>
        </a:p>
      </dgm:t>
    </dgm:pt>
    <dgm:pt modelId="{ACB1F557-4ADE-3C44-8137-9476F3017F4D}" type="parTrans" cxnId="{1B73E5D4-A614-6F49-BB5B-A1C7D02E10C4}">
      <dgm:prSet/>
      <dgm:spPr/>
      <dgm:t>
        <a:bodyPr/>
        <a:lstStyle/>
        <a:p>
          <a:endParaRPr lang="fr-FR"/>
        </a:p>
      </dgm:t>
    </dgm:pt>
    <dgm:pt modelId="{9B85A908-BD3C-5B4F-B44D-6BDCE211CAC6}" type="sibTrans" cxnId="{1B73E5D4-A614-6F49-BB5B-A1C7D02E10C4}">
      <dgm:prSet/>
      <dgm:spPr/>
      <dgm:t>
        <a:bodyPr/>
        <a:lstStyle/>
        <a:p>
          <a:endParaRPr lang="fr-FR"/>
        </a:p>
      </dgm:t>
    </dgm:pt>
    <dgm:pt modelId="{1B1013F3-289D-C24E-A701-DF7D45B82075}" type="pres">
      <dgm:prSet presAssocID="{FBFFC621-7E6A-A54D-8ACD-08226B029140}" presName="Name0" presStyleCnt="0">
        <dgm:presLayoutVars>
          <dgm:dir/>
          <dgm:animLvl val="lvl"/>
          <dgm:resizeHandles val="exact"/>
        </dgm:presLayoutVars>
      </dgm:prSet>
      <dgm:spPr/>
    </dgm:pt>
    <dgm:pt modelId="{75CC590F-A1B7-CD44-B57D-3F36B56E7FC7}" type="pres">
      <dgm:prSet presAssocID="{AD1F9208-E99E-4B47-8A5C-438C2E33ACA1}" presName="parTxOnly" presStyleLbl="node1" presStyleIdx="0" presStyleCnt="1" custScaleX="100000" custScaleY="115069" custLinFactNeighborX="-6000" custLinFactNeighborY="-7240">
        <dgm:presLayoutVars>
          <dgm:chMax val="0"/>
          <dgm:chPref val="0"/>
          <dgm:bulletEnabled val="1"/>
        </dgm:presLayoutVars>
      </dgm:prSet>
      <dgm:spPr/>
    </dgm:pt>
  </dgm:ptLst>
  <dgm:cxnLst>
    <dgm:cxn modelId="{A25071A1-CFA7-F446-98BE-2EF4050ED695}" type="presOf" srcId="{FBFFC621-7E6A-A54D-8ACD-08226B029140}" destId="{1B1013F3-289D-C24E-A701-DF7D45B82075}" srcOrd="0" destOrd="0" presId="urn:microsoft.com/office/officeart/2005/8/layout/chevron1"/>
    <dgm:cxn modelId="{1B73E5D4-A614-6F49-BB5B-A1C7D02E10C4}" srcId="{FBFFC621-7E6A-A54D-8ACD-08226B029140}" destId="{AD1F9208-E99E-4B47-8A5C-438C2E33ACA1}" srcOrd="0" destOrd="0" parTransId="{ACB1F557-4ADE-3C44-8137-9476F3017F4D}" sibTransId="{9B85A908-BD3C-5B4F-B44D-6BDCE211CAC6}"/>
    <dgm:cxn modelId="{5AB3D5DA-971A-674A-91C8-E2241F296D13}" type="presOf" srcId="{AD1F9208-E99E-4B47-8A5C-438C2E33ACA1}" destId="{75CC590F-A1B7-CD44-B57D-3F36B56E7FC7}" srcOrd="0" destOrd="0" presId="urn:microsoft.com/office/officeart/2005/8/layout/chevron1"/>
    <dgm:cxn modelId="{12F30374-62CB-EF45-A650-F0AEF7AD948F}" type="presParOf" srcId="{1B1013F3-289D-C24E-A701-DF7D45B82075}" destId="{75CC590F-A1B7-CD44-B57D-3F36B56E7FC7}"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628FA4-DEEA-3545-A6A5-AECB16B4AAE3}" type="doc">
      <dgm:prSet loTypeId="urn:microsoft.com/office/officeart/2005/8/layout/hChevron3" loCatId="" qsTypeId="urn:microsoft.com/office/officeart/2005/8/quickstyle/simple1" qsCatId="simple" csTypeId="urn:microsoft.com/office/officeart/2005/8/colors/accent2_3" csCatId="accent2" phldr="1"/>
      <dgm:spPr/>
    </dgm:pt>
    <dgm:pt modelId="{F45AFE4E-A5BA-5E46-AFE6-A8215EC21E88}" type="pres">
      <dgm:prSet presAssocID="{A6628FA4-DEEA-3545-A6A5-AECB16B4AAE3}" presName="Name0" presStyleCnt="0">
        <dgm:presLayoutVars>
          <dgm:dir/>
          <dgm:resizeHandles val="exact"/>
        </dgm:presLayoutVars>
      </dgm:prSet>
      <dgm:spPr/>
    </dgm:pt>
  </dgm:ptLst>
  <dgm:cxnLst>
    <dgm:cxn modelId="{B5256CA7-D18C-F84C-B384-0A1F319915DB}" type="presOf" srcId="{A6628FA4-DEEA-3545-A6A5-AECB16B4AAE3}" destId="{F45AFE4E-A5BA-5E46-AFE6-A8215EC21E88}"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FFC621-7E6A-A54D-8ACD-08226B029140}" type="doc">
      <dgm:prSet loTypeId="urn:microsoft.com/office/officeart/2005/8/layout/chevron1" loCatId="" qsTypeId="urn:microsoft.com/office/officeart/2005/8/quickstyle/simple1" qsCatId="simple" csTypeId="urn:microsoft.com/office/officeart/2005/8/colors/accent2_3" csCatId="accent2" phldr="1"/>
      <dgm:spPr/>
    </dgm:pt>
    <dgm:pt modelId="{AD1F9208-E99E-4B47-8A5C-438C2E33ACA1}">
      <dgm:prSet phldrT="[Texte]"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a:t>Période de la pandémie de covid-19</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80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t>OCTOBRE 2020 – FEVRIER 2022</a:t>
          </a:r>
        </a:p>
      </dgm:t>
    </dgm:pt>
    <dgm:pt modelId="{ACB1F557-4ADE-3C44-8137-9476F3017F4D}" type="parTrans" cxnId="{1B73E5D4-A614-6F49-BB5B-A1C7D02E10C4}">
      <dgm:prSet/>
      <dgm:spPr/>
      <dgm:t>
        <a:bodyPr/>
        <a:lstStyle/>
        <a:p>
          <a:endParaRPr lang="fr-FR"/>
        </a:p>
      </dgm:t>
    </dgm:pt>
    <dgm:pt modelId="{9B85A908-BD3C-5B4F-B44D-6BDCE211CAC6}" type="sibTrans" cxnId="{1B73E5D4-A614-6F49-BB5B-A1C7D02E10C4}">
      <dgm:prSet/>
      <dgm:spPr/>
      <dgm:t>
        <a:bodyPr/>
        <a:lstStyle/>
        <a:p>
          <a:endParaRPr lang="fr-FR"/>
        </a:p>
      </dgm:t>
    </dgm:pt>
    <dgm:pt modelId="{1B1013F3-289D-C24E-A701-DF7D45B82075}" type="pres">
      <dgm:prSet presAssocID="{FBFFC621-7E6A-A54D-8ACD-08226B029140}" presName="Name0" presStyleCnt="0">
        <dgm:presLayoutVars>
          <dgm:dir/>
          <dgm:animLvl val="lvl"/>
          <dgm:resizeHandles val="exact"/>
        </dgm:presLayoutVars>
      </dgm:prSet>
      <dgm:spPr/>
    </dgm:pt>
    <dgm:pt modelId="{75CC590F-A1B7-CD44-B57D-3F36B56E7FC7}" type="pres">
      <dgm:prSet presAssocID="{AD1F9208-E99E-4B47-8A5C-438C2E33ACA1}" presName="parTxOnly" presStyleLbl="node1" presStyleIdx="0" presStyleCnt="1" custScaleX="100000" custScaleY="115069" custLinFactNeighborY="-8092">
        <dgm:presLayoutVars>
          <dgm:chMax val="0"/>
          <dgm:chPref val="0"/>
          <dgm:bulletEnabled val="1"/>
        </dgm:presLayoutVars>
      </dgm:prSet>
      <dgm:spPr/>
    </dgm:pt>
  </dgm:ptLst>
  <dgm:cxnLst>
    <dgm:cxn modelId="{A25071A1-CFA7-F446-98BE-2EF4050ED695}" type="presOf" srcId="{FBFFC621-7E6A-A54D-8ACD-08226B029140}" destId="{1B1013F3-289D-C24E-A701-DF7D45B82075}" srcOrd="0" destOrd="0" presId="urn:microsoft.com/office/officeart/2005/8/layout/chevron1"/>
    <dgm:cxn modelId="{1B73E5D4-A614-6F49-BB5B-A1C7D02E10C4}" srcId="{FBFFC621-7E6A-A54D-8ACD-08226B029140}" destId="{AD1F9208-E99E-4B47-8A5C-438C2E33ACA1}" srcOrd="0" destOrd="0" parTransId="{ACB1F557-4ADE-3C44-8137-9476F3017F4D}" sibTransId="{9B85A908-BD3C-5B4F-B44D-6BDCE211CAC6}"/>
    <dgm:cxn modelId="{5AB3D5DA-971A-674A-91C8-E2241F296D13}" type="presOf" srcId="{AD1F9208-E99E-4B47-8A5C-438C2E33ACA1}" destId="{75CC590F-A1B7-CD44-B57D-3F36B56E7FC7}" srcOrd="0" destOrd="0" presId="urn:microsoft.com/office/officeart/2005/8/layout/chevron1"/>
    <dgm:cxn modelId="{12F30374-62CB-EF45-A650-F0AEF7AD948F}" type="presParOf" srcId="{1B1013F3-289D-C24E-A701-DF7D45B82075}" destId="{75CC590F-A1B7-CD44-B57D-3F36B56E7FC7}"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2B7E-A794-6141-993E-2C867D6ED49C}">
      <dsp:nvSpPr>
        <dsp:cNvPr id="0" name=""/>
        <dsp:cNvSpPr/>
      </dsp:nvSpPr>
      <dsp:spPr>
        <a:xfrm>
          <a:off x="0" y="129902"/>
          <a:ext cx="7031736" cy="57959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79AD6-988F-E242-8E66-A9A8431DA593}">
      <dsp:nvSpPr>
        <dsp:cNvPr id="0" name=""/>
        <dsp:cNvSpPr/>
      </dsp:nvSpPr>
      <dsp:spPr>
        <a:xfrm>
          <a:off x="330699" y="0"/>
          <a:ext cx="4896816" cy="6448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048" tIns="0" rIns="186048" bIns="0" numCol="1" spcCol="1270" anchor="ctr" anchorCtr="0">
          <a:noAutofit/>
        </a:bodyPr>
        <a:lstStyle/>
        <a:p>
          <a:pPr marL="0" lvl="0" indent="0" algn="l" defTabSz="1022350">
            <a:lnSpc>
              <a:spcPct val="90000"/>
            </a:lnSpc>
            <a:spcBef>
              <a:spcPct val="0"/>
            </a:spcBef>
            <a:spcAft>
              <a:spcPct val="35000"/>
            </a:spcAft>
            <a:buNone/>
          </a:pPr>
          <a:r>
            <a:rPr lang="fr-FR" sz="2300" kern="1200" dirty="0"/>
            <a:t>Le cadre de la recherche</a:t>
          </a:r>
        </a:p>
      </dsp:txBody>
      <dsp:txXfrm>
        <a:off x="362179" y="31480"/>
        <a:ext cx="4833856" cy="581916"/>
      </dsp:txXfrm>
    </dsp:sp>
    <dsp:sp modelId="{64FDF959-D8A3-894E-8199-E65C53A5C183}">
      <dsp:nvSpPr>
        <dsp:cNvPr id="0" name=""/>
        <dsp:cNvSpPr/>
      </dsp:nvSpPr>
      <dsp:spPr>
        <a:xfrm>
          <a:off x="0" y="1373258"/>
          <a:ext cx="7031736" cy="57959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244B6-3631-EA45-887C-386C0294BAEE}">
      <dsp:nvSpPr>
        <dsp:cNvPr id="0" name=""/>
        <dsp:cNvSpPr/>
      </dsp:nvSpPr>
      <dsp:spPr>
        <a:xfrm>
          <a:off x="351586" y="1033778"/>
          <a:ext cx="4922215"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048" tIns="0" rIns="186048" bIns="0" numCol="1" spcCol="1270" anchor="ctr" anchorCtr="0">
          <a:noAutofit/>
        </a:bodyPr>
        <a:lstStyle/>
        <a:p>
          <a:pPr marL="0" lvl="0" indent="0" algn="l" defTabSz="1022350">
            <a:lnSpc>
              <a:spcPct val="90000"/>
            </a:lnSpc>
            <a:spcBef>
              <a:spcPct val="0"/>
            </a:spcBef>
            <a:spcAft>
              <a:spcPct val="35000"/>
            </a:spcAft>
            <a:buNone/>
          </a:pPr>
          <a:r>
            <a:rPr lang="fr-FR" sz="2300" kern="1200" dirty="0"/>
            <a:t>Un terrain en période de Covid-19</a:t>
          </a:r>
        </a:p>
      </dsp:txBody>
      <dsp:txXfrm>
        <a:off x="384730" y="1066922"/>
        <a:ext cx="4855927" cy="612672"/>
      </dsp:txXfrm>
    </dsp:sp>
    <dsp:sp modelId="{BB83A994-1418-FC43-97F2-F39BAF1670BE}">
      <dsp:nvSpPr>
        <dsp:cNvPr id="0" name=""/>
        <dsp:cNvSpPr/>
      </dsp:nvSpPr>
      <dsp:spPr>
        <a:xfrm>
          <a:off x="0" y="2416538"/>
          <a:ext cx="7031736" cy="579599"/>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83D8C-4561-7E48-B0BE-9D8C27BA4732}">
      <dsp:nvSpPr>
        <dsp:cNvPr id="0" name=""/>
        <dsp:cNvSpPr/>
      </dsp:nvSpPr>
      <dsp:spPr>
        <a:xfrm>
          <a:off x="351586" y="2077058"/>
          <a:ext cx="4922215"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048" tIns="0" rIns="186048" bIns="0" numCol="1" spcCol="1270" anchor="ctr" anchorCtr="0">
          <a:noAutofit/>
        </a:bodyPr>
        <a:lstStyle/>
        <a:p>
          <a:pPr marL="0" lvl="0" indent="0" algn="l" defTabSz="1022350">
            <a:lnSpc>
              <a:spcPct val="90000"/>
            </a:lnSpc>
            <a:spcBef>
              <a:spcPct val="0"/>
            </a:spcBef>
            <a:spcAft>
              <a:spcPct val="35000"/>
            </a:spcAft>
            <a:buNone/>
          </a:pPr>
          <a:r>
            <a:rPr lang="fr-FR" sz="2300" kern="1200" dirty="0"/>
            <a:t>Requalification des violences ? </a:t>
          </a:r>
        </a:p>
      </dsp:txBody>
      <dsp:txXfrm>
        <a:off x="384730" y="2110202"/>
        <a:ext cx="4855927" cy="612672"/>
      </dsp:txXfrm>
    </dsp:sp>
    <dsp:sp modelId="{0FF18948-0E23-B549-8F8B-27A5D121DEC9}">
      <dsp:nvSpPr>
        <dsp:cNvPr id="0" name=""/>
        <dsp:cNvSpPr/>
      </dsp:nvSpPr>
      <dsp:spPr>
        <a:xfrm>
          <a:off x="0" y="3459818"/>
          <a:ext cx="7031736" cy="579599"/>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C3465-6912-0943-8938-7E789E4B3503}">
      <dsp:nvSpPr>
        <dsp:cNvPr id="0" name=""/>
        <dsp:cNvSpPr/>
      </dsp:nvSpPr>
      <dsp:spPr>
        <a:xfrm>
          <a:off x="351586" y="3120338"/>
          <a:ext cx="4922215"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048" tIns="0" rIns="186048" bIns="0" numCol="1" spcCol="1270" anchor="ctr" anchorCtr="0">
          <a:noAutofit/>
        </a:bodyPr>
        <a:lstStyle/>
        <a:p>
          <a:pPr marL="0" lvl="0" indent="0" algn="l" defTabSz="1022350">
            <a:lnSpc>
              <a:spcPct val="90000"/>
            </a:lnSpc>
            <a:spcBef>
              <a:spcPct val="0"/>
            </a:spcBef>
            <a:spcAft>
              <a:spcPct val="35000"/>
            </a:spcAft>
            <a:buNone/>
          </a:pPr>
          <a:r>
            <a:rPr lang="fr-FR" sz="2300" kern="1200" dirty="0"/>
            <a:t>Quelques mots de conclusion</a:t>
          </a:r>
        </a:p>
      </dsp:txBody>
      <dsp:txXfrm>
        <a:off x="384730" y="3153482"/>
        <a:ext cx="4855927" cy="612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C590F-A1B7-CD44-B57D-3F36B56E7FC7}">
      <dsp:nvSpPr>
        <dsp:cNvPr id="0" name=""/>
        <dsp:cNvSpPr/>
      </dsp:nvSpPr>
      <dsp:spPr>
        <a:xfrm>
          <a:off x="0" y="379817"/>
          <a:ext cx="4136136" cy="1903764"/>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fr-FR" sz="2000" kern="1200" dirty="0"/>
            <a:t>Levée des mesures covid</a:t>
          </a:r>
        </a:p>
        <a:p>
          <a:pPr marL="0" lvl="0" indent="0" algn="ctr" defTabSz="889000">
            <a:lnSpc>
              <a:spcPct val="90000"/>
            </a:lnSpc>
            <a:spcBef>
              <a:spcPct val="0"/>
            </a:spcBef>
            <a:spcAft>
              <a:spcPct val="35000"/>
            </a:spcAft>
            <a:buFont typeface="Arial" panose="020B0604020202020204" pitchFamily="34" charset="0"/>
            <a:buNone/>
          </a:pPr>
          <a:endParaRPr lang="fr-FR" sz="800" kern="1200" dirty="0"/>
        </a:p>
        <a:p>
          <a:pPr marL="0" lvl="0" indent="0" algn="ctr" defTabSz="889000">
            <a:lnSpc>
              <a:spcPct val="90000"/>
            </a:lnSpc>
            <a:spcBef>
              <a:spcPct val="0"/>
            </a:spcBef>
            <a:spcAft>
              <a:spcPct val="35000"/>
            </a:spcAft>
            <a:buFont typeface="Arial" panose="020B0604020202020204" pitchFamily="34" charset="0"/>
            <a:buNone/>
          </a:pPr>
          <a:r>
            <a:rPr lang="fr-FR" sz="1400" kern="1200" dirty="0"/>
            <a:t>MARS 2022 à nos jours</a:t>
          </a:r>
          <a:endParaRPr lang="fr-FR" sz="900" kern="1200" dirty="0"/>
        </a:p>
      </dsp:txBody>
      <dsp:txXfrm>
        <a:off x="951882" y="379817"/>
        <a:ext cx="2232372" cy="19037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18948-0E23-B549-8F8B-27A5D121DEC9}">
      <dsp:nvSpPr>
        <dsp:cNvPr id="0" name=""/>
        <dsp:cNvSpPr/>
      </dsp:nvSpPr>
      <dsp:spPr>
        <a:xfrm>
          <a:off x="0" y="1802320"/>
          <a:ext cx="6096000" cy="1108799"/>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C3465-6912-0943-8938-7E789E4B3503}">
      <dsp:nvSpPr>
        <dsp:cNvPr id="0" name=""/>
        <dsp:cNvSpPr/>
      </dsp:nvSpPr>
      <dsp:spPr>
        <a:xfrm>
          <a:off x="304800" y="1152879"/>
          <a:ext cx="4267200" cy="1298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955800">
            <a:lnSpc>
              <a:spcPct val="90000"/>
            </a:lnSpc>
            <a:spcBef>
              <a:spcPct val="0"/>
            </a:spcBef>
            <a:spcAft>
              <a:spcPct val="35000"/>
            </a:spcAft>
            <a:buNone/>
          </a:pPr>
          <a:r>
            <a:rPr lang="fr-FR" sz="4400" kern="1200" dirty="0"/>
            <a:t>Quelques mots de conclusion</a:t>
          </a:r>
        </a:p>
      </dsp:txBody>
      <dsp:txXfrm>
        <a:off x="368206" y="1216285"/>
        <a:ext cx="4140388" cy="1172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2B7E-A794-6141-993E-2C867D6ED49C}">
      <dsp:nvSpPr>
        <dsp:cNvPr id="0" name=""/>
        <dsp:cNvSpPr/>
      </dsp:nvSpPr>
      <dsp:spPr>
        <a:xfrm>
          <a:off x="0" y="36754"/>
          <a:ext cx="7500938" cy="163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79AD6-988F-E242-8E66-A9A8431DA593}">
      <dsp:nvSpPr>
        <dsp:cNvPr id="0" name=""/>
        <dsp:cNvSpPr/>
      </dsp:nvSpPr>
      <dsp:spPr>
        <a:xfrm>
          <a:off x="375046" y="493030"/>
          <a:ext cx="4744493" cy="16769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62" tIns="0" rIns="198462" bIns="0" numCol="1" spcCol="1270" anchor="ctr" anchorCtr="0">
          <a:noAutofit/>
        </a:bodyPr>
        <a:lstStyle/>
        <a:p>
          <a:pPr marL="0" lvl="0" indent="0" algn="l" defTabSz="355600">
            <a:lnSpc>
              <a:spcPct val="90000"/>
            </a:lnSpc>
            <a:spcBef>
              <a:spcPct val="0"/>
            </a:spcBef>
            <a:spcAft>
              <a:spcPct val="35000"/>
            </a:spcAft>
            <a:buNone/>
          </a:pPr>
          <a:endParaRPr lang="fr-FR" sz="800" kern="1200" dirty="0"/>
        </a:p>
        <a:p>
          <a:pPr marL="0" lvl="0" indent="0" algn="l" defTabSz="355600">
            <a:lnSpc>
              <a:spcPct val="90000"/>
            </a:lnSpc>
            <a:spcBef>
              <a:spcPct val="0"/>
            </a:spcBef>
            <a:spcAft>
              <a:spcPct val="35000"/>
            </a:spcAft>
            <a:buNone/>
          </a:pPr>
          <a:r>
            <a:rPr lang="fr-FR" sz="3600" kern="1200" dirty="0">
              <a:latin typeface="+mn-lt"/>
            </a:rPr>
            <a:t>Le cadre de la recherche </a:t>
          </a:r>
        </a:p>
        <a:p>
          <a:pPr marL="0" lvl="0" indent="0" algn="l" defTabSz="355600">
            <a:lnSpc>
              <a:spcPct val="90000"/>
            </a:lnSpc>
            <a:spcBef>
              <a:spcPct val="0"/>
            </a:spcBef>
            <a:spcAft>
              <a:spcPct val="35000"/>
            </a:spcAft>
            <a:buNone/>
          </a:pPr>
          <a:endParaRPr lang="fr-FR" sz="800" kern="1200" dirty="0"/>
        </a:p>
      </dsp:txBody>
      <dsp:txXfrm>
        <a:off x="456908" y="574892"/>
        <a:ext cx="4580769" cy="1513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DF959-D8A3-894E-8199-E65C53A5C183}">
      <dsp:nvSpPr>
        <dsp:cNvPr id="0" name=""/>
        <dsp:cNvSpPr/>
      </dsp:nvSpPr>
      <dsp:spPr>
        <a:xfrm>
          <a:off x="0" y="2076469"/>
          <a:ext cx="6096000" cy="80639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244B6-3631-EA45-887C-386C0294BAEE}">
      <dsp:nvSpPr>
        <dsp:cNvPr id="0" name=""/>
        <dsp:cNvSpPr/>
      </dsp:nvSpPr>
      <dsp:spPr>
        <a:xfrm>
          <a:off x="304800" y="1181130"/>
          <a:ext cx="5191134" cy="13676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422400">
            <a:lnSpc>
              <a:spcPct val="90000"/>
            </a:lnSpc>
            <a:spcBef>
              <a:spcPct val="0"/>
            </a:spcBef>
            <a:spcAft>
              <a:spcPct val="35000"/>
            </a:spcAft>
            <a:buNone/>
          </a:pPr>
          <a:r>
            <a:rPr lang="fr-FR" sz="3200" kern="1200" dirty="0"/>
            <a:t>Un terrain en période de pandémie</a:t>
          </a:r>
        </a:p>
      </dsp:txBody>
      <dsp:txXfrm>
        <a:off x="371564" y="1247894"/>
        <a:ext cx="5057606" cy="1234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3A994-1418-FC43-97F2-F39BAF1670BE}">
      <dsp:nvSpPr>
        <dsp:cNvPr id="0" name=""/>
        <dsp:cNvSpPr/>
      </dsp:nvSpPr>
      <dsp:spPr>
        <a:xfrm>
          <a:off x="0" y="1929633"/>
          <a:ext cx="6096000" cy="108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83D8C-4561-7E48-B0BE-9D8C27BA4732}">
      <dsp:nvSpPr>
        <dsp:cNvPr id="0" name=""/>
        <dsp:cNvSpPr/>
      </dsp:nvSpPr>
      <dsp:spPr>
        <a:xfrm>
          <a:off x="304800" y="1050766"/>
          <a:ext cx="5591184" cy="15135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911350">
            <a:lnSpc>
              <a:spcPct val="90000"/>
            </a:lnSpc>
            <a:spcBef>
              <a:spcPct val="0"/>
            </a:spcBef>
            <a:spcAft>
              <a:spcPct val="35000"/>
            </a:spcAft>
            <a:buNone/>
          </a:pPr>
          <a:r>
            <a:rPr lang="fr-FR" sz="4300" kern="1200" dirty="0"/>
            <a:t>Requalification des violences ? </a:t>
          </a:r>
        </a:p>
      </dsp:txBody>
      <dsp:txXfrm>
        <a:off x="378685" y="1124651"/>
        <a:ext cx="5443414" cy="136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C590F-A1B7-CD44-B57D-3F36B56E7FC7}">
      <dsp:nvSpPr>
        <dsp:cNvPr id="0" name=""/>
        <dsp:cNvSpPr/>
      </dsp:nvSpPr>
      <dsp:spPr>
        <a:xfrm>
          <a:off x="0" y="468229"/>
          <a:ext cx="3966464" cy="1825668"/>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fr-FR" sz="2000" kern="1200" dirty="0"/>
            <a:t>Période préalable à la crise sanitaire </a:t>
          </a:r>
        </a:p>
        <a:p>
          <a:pPr marL="0" lvl="0" indent="0" algn="ctr" defTabSz="889000">
            <a:lnSpc>
              <a:spcPct val="90000"/>
            </a:lnSpc>
            <a:spcBef>
              <a:spcPct val="0"/>
            </a:spcBef>
            <a:spcAft>
              <a:spcPct val="35000"/>
            </a:spcAft>
            <a:buFont typeface="Arial" panose="020B0604020202020204" pitchFamily="34" charset="0"/>
            <a:buNone/>
          </a:pPr>
          <a:endParaRPr lang="fr-FR" sz="2000" kern="1200" dirty="0"/>
        </a:p>
        <a:p>
          <a:pPr marL="0" lvl="0" indent="0" algn="ctr" defTabSz="889000">
            <a:lnSpc>
              <a:spcPct val="90000"/>
            </a:lnSpc>
            <a:spcBef>
              <a:spcPct val="0"/>
            </a:spcBef>
            <a:spcAft>
              <a:spcPct val="35000"/>
            </a:spcAft>
            <a:buFont typeface="Arial" panose="020B0604020202020204" pitchFamily="34" charset="0"/>
            <a:buNone/>
          </a:pPr>
          <a:r>
            <a:rPr lang="fr-FR" sz="1400" kern="1200" dirty="0"/>
            <a:t>PERIODE ANTE-COVID</a:t>
          </a:r>
        </a:p>
      </dsp:txBody>
      <dsp:txXfrm>
        <a:off x="912834" y="468229"/>
        <a:ext cx="2140796" cy="18256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C590F-A1B7-CD44-B57D-3F36B56E7FC7}">
      <dsp:nvSpPr>
        <dsp:cNvPr id="0" name=""/>
        <dsp:cNvSpPr/>
      </dsp:nvSpPr>
      <dsp:spPr>
        <a:xfrm>
          <a:off x="0" y="379817"/>
          <a:ext cx="4136136" cy="1903764"/>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fr-FR" sz="2000" kern="1200" dirty="0"/>
            <a:t>Période de confinement stricte</a:t>
          </a:r>
        </a:p>
        <a:p>
          <a:pPr marL="0" lvl="0" indent="0" algn="ctr" defTabSz="889000">
            <a:lnSpc>
              <a:spcPct val="90000"/>
            </a:lnSpc>
            <a:spcBef>
              <a:spcPct val="0"/>
            </a:spcBef>
            <a:spcAft>
              <a:spcPct val="35000"/>
            </a:spcAft>
            <a:buFont typeface="Arial" panose="020B0604020202020204" pitchFamily="34" charset="0"/>
            <a:buNone/>
          </a:pPr>
          <a:r>
            <a:rPr lang="fr-FR" sz="1400" kern="1200" dirty="0"/>
            <a:t>MARS 2020 – MAI 2020</a:t>
          </a:r>
          <a:endParaRPr lang="fr-FR" sz="1100" kern="1200" dirty="0"/>
        </a:p>
      </dsp:txBody>
      <dsp:txXfrm>
        <a:off x="951882" y="379817"/>
        <a:ext cx="2232372" cy="1903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C590F-A1B7-CD44-B57D-3F36B56E7FC7}">
      <dsp:nvSpPr>
        <dsp:cNvPr id="0" name=""/>
        <dsp:cNvSpPr/>
      </dsp:nvSpPr>
      <dsp:spPr>
        <a:xfrm>
          <a:off x="0" y="454711"/>
          <a:ext cx="3966464" cy="1825668"/>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fr-FR" sz="2000" kern="1200" dirty="0"/>
            <a:t>Période de la pandémie de covid-19</a:t>
          </a: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fr-FR" sz="800" kern="1200" dirty="0"/>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fr-FR" sz="1400" kern="1200" dirty="0"/>
            <a:t>OCTOBRE 2020 – FEVRIER 2022</a:t>
          </a:r>
        </a:p>
      </dsp:txBody>
      <dsp:txXfrm>
        <a:off x="912834" y="454711"/>
        <a:ext cx="2140796" cy="18256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871" cy="469791"/>
          </a:xfrm>
          <a:prstGeom prst="rect">
            <a:avLst/>
          </a:prstGeom>
        </p:spPr>
        <p:txBody>
          <a:bodyPr vert="horz" lIns="91438" tIns="45719" rIns="91438" bIns="45719" rtlCol="0"/>
          <a:lstStyle>
            <a:lvl1pPr algn="l">
              <a:defRPr sz="1200"/>
            </a:lvl1pPr>
          </a:lstStyle>
          <a:p>
            <a:endParaRPr lang="fr-FR"/>
          </a:p>
        </p:txBody>
      </p:sp>
      <p:sp>
        <p:nvSpPr>
          <p:cNvPr id="3" name="Espace réservé de la date 2"/>
          <p:cNvSpPr>
            <a:spLocks noGrp="1"/>
          </p:cNvSpPr>
          <p:nvPr>
            <p:ph type="dt" sz="quarter" idx="1"/>
          </p:nvPr>
        </p:nvSpPr>
        <p:spPr>
          <a:xfrm>
            <a:off x="4020738" y="2"/>
            <a:ext cx="3076870" cy="469791"/>
          </a:xfrm>
          <a:prstGeom prst="rect">
            <a:avLst/>
          </a:prstGeom>
        </p:spPr>
        <p:txBody>
          <a:bodyPr vert="horz" lIns="91438" tIns="45719" rIns="91438" bIns="45719" rtlCol="0"/>
          <a:lstStyle>
            <a:lvl1pPr algn="r">
              <a:defRPr sz="1200"/>
            </a:lvl1pPr>
          </a:lstStyle>
          <a:p>
            <a:r>
              <a:rPr lang="en-US"/>
              <a:t>13/11/2018</a:t>
            </a:r>
            <a:endParaRPr lang="fr-FR"/>
          </a:p>
        </p:txBody>
      </p:sp>
      <p:sp>
        <p:nvSpPr>
          <p:cNvPr id="4" name="Espace réservé du pied de page 3"/>
          <p:cNvSpPr>
            <a:spLocks noGrp="1"/>
          </p:cNvSpPr>
          <p:nvPr>
            <p:ph type="ftr" sz="quarter" idx="2"/>
          </p:nvPr>
        </p:nvSpPr>
        <p:spPr>
          <a:xfrm>
            <a:off x="3" y="8914010"/>
            <a:ext cx="3076871" cy="469790"/>
          </a:xfrm>
          <a:prstGeom prst="rect">
            <a:avLst/>
          </a:prstGeom>
        </p:spPr>
        <p:txBody>
          <a:bodyPr vert="horz" lIns="91438" tIns="45719" rIns="91438" bIns="4571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738" y="8914010"/>
            <a:ext cx="3076870" cy="469790"/>
          </a:xfrm>
          <a:prstGeom prst="rect">
            <a:avLst/>
          </a:prstGeom>
        </p:spPr>
        <p:txBody>
          <a:bodyPr vert="horz" lIns="91438" tIns="45719" rIns="91438" bIns="45719" rtlCol="0" anchor="b"/>
          <a:lstStyle>
            <a:lvl1pPr algn="r">
              <a:defRPr sz="1200"/>
            </a:lvl1pPr>
          </a:lstStyle>
          <a:p>
            <a:fld id="{42FDA034-DC43-4875-A4AF-8162CB98F9EB}" type="slidenum">
              <a:rPr lang="fr-FR" smtClean="0"/>
              <a:t>‹N°›</a:t>
            </a:fld>
            <a:endParaRPr lang="fr-FR"/>
          </a:p>
        </p:txBody>
      </p:sp>
    </p:spTree>
    <p:extLst>
      <p:ext uri="{BB962C8B-B14F-4D97-AF65-F5344CB8AC3E}">
        <p14:creationId xmlns:p14="http://schemas.microsoft.com/office/powerpoint/2010/main" val="35797641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469265"/>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5" y="0"/>
            <a:ext cx="3076363" cy="469265"/>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13/11/2018</a:t>
            </a:r>
            <a:endParaRPr/>
          </a:p>
        </p:txBody>
      </p:sp>
      <p:sp>
        <p:nvSpPr>
          <p:cNvPr id="5" name="Google Shape;5;n"/>
          <p:cNvSpPr>
            <a:spLocks noGrp="1" noRot="1" noChangeAspect="1"/>
          </p:cNvSpPr>
          <p:nvPr>
            <p:ph type="sldImg" idx="3"/>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458019"/>
            <a:ext cx="5679440" cy="4223385"/>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4407"/>
            <a:ext cx="3076363" cy="46926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5" y="8914407"/>
            <a:ext cx="3076363" cy="46926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nl-BE" sz="1200" smtClean="0">
                <a:solidFill>
                  <a:schemeClr val="dk1"/>
                </a:solidFill>
                <a:latin typeface="Calibri"/>
                <a:ea typeface="Calibri"/>
                <a:cs typeface="Calibri"/>
                <a:sym typeface="Calibri"/>
              </a:rPr>
              <a:pPr algn="r">
                <a:buSzPts val="1200"/>
              </a:pPr>
              <a:t>‹N°›</a:t>
            </a:fld>
            <a:endParaRPr lang="nl-B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824465"/>
      </p:ext>
    </p:extLst>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txBox="1">
            <a:spLocks noGrp="1"/>
          </p:cNvSpPr>
          <p:nvPr>
            <p:ph type="body" idx="1"/>
          </p:nvPr>
        </p:nvSpPr>
        <p:spPr>
          <a:xfrm>
            <a:off x="709930" y="4458019"/>
            <a:ext cx="5679440" cy="4223385"/>
          </a:xfrm>
          <a:prstGeom prst="rect">
            <a:avLst/>
          </a:prstGeom>
          <a:noFill/>
          <a:ln>
            <a:noFill/>
          </a:ln>
        </p:spPr>
        <p:txBody>
          <a:bodyPr spcFirstLastPara="1" wrap="square" lIns="91424" tIns="45699" rIns="91424" bIns="45699" anchor="t" anchorCtr="0">
            <a:noAutofit/>
          </a:bodyPr>
          <a:lstStyle/>
          <a:p>
            <a:pPr marL="0" indent="0"/>
            <a:endParaRPr dirty="0"/>
          </a:p>
        </p:txBody>
      </p:sp>
      <p:sp>
        <p:nvSpPr>
          <p:cNvPr id="192" name="Google Shape;192;p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75973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4512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r>
              <a:rPr lang="fr-FR" dirty="0">
                <a:solidFill>
                  <a:srgbClr val="FFFF00"/>
                </a:solidFill>
                <a:latin typeface="Bell MT"/>
                <a:ea typeface="Bell MT"/>
                <a:cs typeface="Bell MT"/>
                <a:sym typeface="Bell MT"/>
              </a:rPr>
              <a:t>- La recherche IPV-DACOVID est lancée pour analyser l’impact de la crise sanitaires sur les </a:t>
            </a:r>
            <a:r>
              <a:rPr lang="fr-FR" dirty="0" err="1">
                <a:solidFill>
                  <a:srgbClr val="FFFF00"/>
                </a:solidFill>
                <a:latin typeface="Bell MT"/>
                <a:ea typeface="Bell MT"/>
                <a:cs typeface="Bell MT"/>
                <a:sym typeface="Bell MT"/>
              </a:rPr>
              <a:t>IPVs</a:t>
            </a:r>
            <a:r>
              <a:rPr lang="fr-FR" dirty="0">
                <a:solidFill>
                  <a:srgbClr val="FFFF00"/>
                </a:solidFill>
                <a:latin typeface="Bell MT"/>
                <a:ea typeface="Bell MT"/>
                <a:cs typeface="Bell MT"/>
                <a:sym typeface="Bell MT"/>
              </a:rPr>
              <a:t>. Elle est pensée pour prendre place dans l’après, la post-crise : on n’a pas encore une vision du temps plus long sur lequel va s’installer la pandémie. Si elle début après le premier et stricte confinement, elle sera finalement une recherche </a:t>
            </a:r>
            <a:r>
              <a:rPr lang="fr-FR" b="1" dirty="0">
                <a:solidFill>
                  <a:srgbClr val="FFFF00"/>
                </a:solidFill>
                <a:latin typeface="Bell MT"/>
                <a:ea typeface="Bell MT"/>
                <a:cs typeface="Bell MT"/>
                <a:sym typeface="Bell MT"/>
              </a:rPr>
              <a:t>pendant et depuis la pandémie</a:t>
            </a:r>
            <a:r>
              <a:rPr lang="fr-FR" dirty="0">
                <a:solidFill>
                  <a:srgbClr val="FFFF00"/>
                </a:solidFill>
                <a:latin typeface="Bell MT"/>
                <a:ea typeface="Bell MT"/>
                <a:cs typeface="Bell MT"/>
                <a:sym typeface="Bell MT"/>
              </a:rPr>
              <a:t>. - Outre le nécessaire changement de perspective : les méthodes de recherche ont du s’adapter : au départ, du distanciel pour revenir plus tard à un accès plus facile au terrain. Cela peut être mis en parallèle avec les </a:t>
            </a:r>
            <a:r>
              <a:rPr lang="fr-FR" dirty="0" err="1">
                <a:solidFill>
                  <a:srgbClr val="FFFF00"/>
                </a:solidFill>
                <a:latin typeface="Bell MT"/>
                <a:ea typeface="Bell MT"/>
                <a:cs typeface="Bell MT"/>
                <a:sym typeface="Bell MT"/>
              </a:rPr>
              <a:t>répondant·es</a:t>
            </a:r>
            <a:r>
              <a:rPr lang="fr-FR" dirty="0">
                <a:solidFill>
                  <a:srgbClr val="FFFF00"/>
                </a:solidFill>
                <a:latin typeface="Bell MT"/>
                <a:ea typeface="Bell MT"/>
                <a:cs typeface="Bell MT"/>
                <a:sym typeface="Bell MT"/>
              </a:rPr>
              <a:t> en entretien qui font part du même phénomène : ils avaient mis en place des dispositifs pensés pour le cours termes et doivent réfléchir à comment les faire perdurer puisque la pandémie s’installe sur la durée.</a:t>
            </a:r>
          </a:p>
          <a:p>
            <a:pPr marL="457192" indent="0" algn="just">
              <a:lnSpc>
                <a:spcPct val="115000"/>
              </a:lnSpc>
            </a:pPr>
            <a:r>
              <a:rPr lang="fr-FR" dirty="0">
                <a:solidFill>
                  <a:srgbClr val="FFFF00"/>
                </a:solidFill>
                <a:latin typeface="Bell MT"/>
                <a:ea typeface="Bell MT"/>
                <a:cs typeface="Bell MT"/>
                <a:sym typeface="Bell MT"/>
              </a:rPr>
              <a:t>- Au de-là de devoir faire preuve d’adaptation, les méthodes utilisées peuvent aussi se voir appropriées par les intervenants : C’est ce qu’on observe en ce qui concerne les entretiens de groupe (Type MAG) qui sont réalisé. Aux vues du fait qu’on est encore dans la crise + le fait qu’aucun/peu de de moment « debriefing » ont été pensés pour les professionnels : nos récoltes de données peuvent devenir des moments de « debriefing » pour les </a:t>
            </a:r>
            <a:r>
              <a:rPr lang="fr-FR" dirty="0" err="1">
                <a:solidFill>
                  <a:srgbClr val="FFFF00"/>
                </a:solidFill>
                <a:latin typeface="Bell MT"/>
                <a:ea typeface="Bell MT"/>
                <a:cs typeface="Bell MT"/>
                <a:sym typeface="Bell MT"/>
              </a:rPr>
              <a:t>professionnel·les</a:t>
            </a:r>
            <a:r>
              <a:rPr lang="fr-FR" dirty="0">
                <a:solidFill>
                  <a:srgbClr val="FFFF00"/>
                </a:solidFill>
                <a:latin typeface="Bell MT"/>
                <a:ea typeface="Bell MT"/>
                <a:cs typeface="Bell MT"/>
                <a:sym typeface="Bell MT"/>
              </a:rPr>
              <a:t> qui viennent avec des récits difficiles. + Volonté d’interroger les acteurs sur l’après crise, le rétablissement mais trop tôt parce que </a:t>
            </a:r>
            <a:r>
              <a:rPr lang="fr-FR" b="1" dirty="0">
                <a:solidFill>
                  <a:srgbClr val="FFFF00"/>
                </a:solidFill>
                <a:latin typeface="Bell MT"/>
                <a:ea typeface="Bell MT"/>
                <a:cs typeface="Bell MT"/>
                <a:sym typeface="Bell MT"/>
              </a:rPr>
              <a:t>encore en crise et/ou encore une fois l’absence de lieux pour déposer sur la crise en elle-même. </a:t>
            </a:r>
            <a:endParaRPr lang="fr-FR" dirty="0">
              <a:solidFill>
                <a:srgbClr val="FFFF00"/>
              </a:solidFill>
              <a:latin typeface="Bell MT"/>
              <a:ea typeface="Bell MT"/>
              <a:cs typeface="Bell MT"/>
              <a:sym typeface="Bell MT"/>
            </a:endParaRPr>
          </a:p>
          <a:p>
            <a:pPr marL="457192" indent="0" algn="just">
              <a:lnSpc>
                <a:spcPct val="115000"/>
              </a:lnSpc>
            </a:pPr>
            <a:r>
              <a:rPr lang="fr-FR" dirty="0">
                <a:solidFill>
                  <a:srgbClr val="FFFF00"/>
                </a:solidFill>
                <a:latin typeface="Bell MT"/>
                <a:ea typeface="Bell MT"/>
                <a:cs typeface="Bell MT"/>
                <a:sym typeface="Bell MT"/>
              </a:rPr>
              <a:t>- Aussi, en étude de cas, il fallait retrouver des personnes qui ont travailler ensemble à un moment donné, un courte période puis sont retournés à leurs activités : médecin qui vient aider à l’hôte, on se souvient plus de manière informelle à l’instant : parfois recomposer un réseau/dispositif qui n’est plus mais les professionnelles sont toujours occupé ++ ailleurs. </a:t>
            </a:r>
          </a:p>
          <a:p>
            <a:pPr marL="457192" indent="0" algn="just">
              <a:lnSpc>
                <a:spcPct val="115000"/>
              </a:lnSpc>
            </a:pPr>
            <a:r>
              <a:rPr lang="fr-FR" dirty="0">
                <a:solidFill>
                  <a:srgbClr val="FFFF00"/>
                </a:solidFill>
                <a:latin typeface="Bell MT"/>
                <a:ea typeface="Bell MT"/>
                <a:cs typeface="Bell MT"/>
                <a:sym typeface="Wingdings" pitchFamily="2" charset="2"/>
              </a:rPr>
              <a:t></a:t>
            </a:r>
            <a:r>
              <a:rPr lang="fr-FR" dirty="0">
                <a:solidFill>
                  <a:srgbClr val="FFFF00"/>
                </a:solidFill>
                <a:latin typeface="Bell MT"/>
                <a:ea typeface="Bell MT"/>
                <a:cs typeface="Bell MT"/>
                <a:sym typeface="Bell MT"/>
              </a:rPr>
              <a:t> Finalement, des méthodes de terrain à adapter à un contexte/des mesures sanitaires MAIS aussi aux </a:t>
            </a:r>
            <a:r>
              <a:rPr lang="fr-FR" dirty="0" err="1">
                <a:solidFill>
                  <a:srgbClr val="FFFF00"/>
                </a:solidFill>
                <a:latin typeface="Bell MT"/>
                <a:ea typeface="Bell MT"/>
                <a:cs typeface="Bell MT"/>
                <a:sym typeface="Bell MT"/>
              </a:rPr>
              <a:t>acteurs·rices</a:t>
            </a:r>
            <a:r>
              <a:rPr lang="fr-FR" dirty="0">
                <a:solidFill>
                  <a:srgbClr val="FFFF00"/>
                </a:solidFill>
                <a:latin typeface="Bell MT"/>
                <a:ea typeface="Bell MT"/>
                <a:cs typeface="Bell MT"/>
                <a:sym typeface="Bell MT"/>
              </a:rPr>
              <a:t> de terrain </a:t>
            </a:r>
            <a:r>
              <a:rPr lang="fr-FR" dirty="0" err="1">
                <a:solidFill>
                  <a:srgbClr val="FFFF00"/>
                </a:solidFill>
                <a:latin typeface="Bell MT"/>
                <a:ea typeface="Bell MT"/>
                <a:cs typeface="Bell MT"/>
                <a:sym typeface="Bell MT"/>
              </a:rPr>
              <a:t>eux·elles</a:t>
            </a:r>
            <a:r>
              <a:rPr lang="fr-FR" dirty="0">
                <a:solidFill>
                  <a:srgbClr val="FFFF00"/>
                </a:solidFill>
                <a:latin typeface="Bell MT"/>
                <a:ea typeface="Bell MT"/>
                <a:cs typeface="Bell MT"/>
                <a:sym typeface="Bell MT"/>
              </a:rPr>
              <a:t> mêmes !! </a:t>
            </a:r>
          </a:p>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257771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639813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r>
              <a:rPr lang="fr-FR" dirty="0">
                <a:solidFill>
                  <a:srgbClr val="FFFF00"/>
                </a:solidFill>
                <a:latin typeface="Bell MT"/>
                <a:ea typeface="Bell MT"/>
                <a:cs typeface="Bell MT"/>
                <a:sym typeface="Bell MT"/>
              </a:rPr>
              <a:t>Pour répondre à cette question, nous avons cherché à nous inscrire sur le temps long, ne pas regarder que le moment de la pandémie : contexte antérieur des IPV. </a:t>
            </a: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70533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r>
              <a:rPr lang="fr-FR" dirty="0">
                <a:solidFill>
                  <a:srgbClr val="FFFF00"/>
                </a:solidFill>
                <a:latin typeface="Bell MT"/>
                <a:ea typeface="Bell MT"/>
                <a:cs typeface="Bell MT"/>
                <a:sym typeface="Bell MT"/>
              </a:rPr>
              <a:t>Ce groupe de </a:t>
            </a:r>
            <a:r>
              <a:rPr lang="fr-FR" dirty="0" err="1">
                <a:solidFill>
                  <a:srgbClr val="FFFF00"/>
                </a:solidFill>
                <a:latin typeface="Bell MT"/>
                <a:ea typeface="Bell MT"/>
                <a:cs typeface="Bell MT"/>
                <a:sym typeface="Bell MT"/>
              </a:rPr>
              <a:t>travial</a:t>
            </a:r>
            <a:r>
              <a:rPr lang="fr-FR" dirty="0">
                <a:solidFill>
                  <a:srgbClr val="FFFF00"/>
                </a:solidFill>
                <a:latin typeface="Bell MT"/>
                <a:ea typeface="Bell MT"/>
                <a:cs typeface="Bell MT"/>
                <a:sym typeface="Bell MT"/>
              </a:rPr>
              <a:t>, la TF, donne lieu à une série de mesures/octrois de budget : lignes téléphonique, centre d’accueil temporaire. </a:t>
            </a:r>
          </a:p>
          <a:p>
            <a:pPr marL="457192" marR="0" lvl="0" indent="0" algn="just" defTabSz="914400" rtl="0" eaLnBrk="1" fontAlgn="auto" latinLnBrk="0" hangingPunct="1">
              <a:lnSpc>
                <a:spcPct val="115000"/>
              </a:lnSpc>
              <a:spcBef>
                <a:spcPts val="0"/>
              </a:spcBef>
              <a:spcAft>
                <a:spcPts val="0"/>
              </a:spcAft>
              <a:buClr>
                <a:srgbClr val="000000"/>
              </a:buClr>
              <a:buSzPts val="1400"/>
              <a:buFont typeface="Arial"/>
              <a:buNone/>
              <a:tabLst/>
              <a:defRPr/>
            </a:pPr>
            <a:r>
              <a:rPr lang="fr-FR" dirty="0">
                <a:solidFill>
                  <a:srgbClr val="FFFF00"/>
                </a:solidFill>
                <a:latin typeface="Bell MT"/>
                <a:ea typeface="Bell MT"/>
                <a:cs typeface="Bell MT"/>
                <a:sym typeface="Wingdings" pitchFamily="2" charset="2"/>
              </a:rPr>
              <a:t></a:t>
            </a:r>
            <a:r>
              <a:rPr lang="fr-FR" dirty="0">
                <a:solidFill>
                  <a:srgbClr val="FFFF00"/>
                </a:solidFill>
                <a:latin typeface="Bell MT"/>
                <a:ea typeface="Bell MT"/>
                <a:cs typeface="Bell MT"/>
                <a:sym typeface="Bell MT"/>
              </a:rPr>
              <a:t> </a:t>
            </a:r>
            <a:r>
              <a:rPr lang="fr-BE" sz="1200" i="1" dirty="0">
                <a:solidFill>
                  <a:srgbClr val="00091A"/>
                </a:solidFill>
              </a:rPr>
              <a:t>« Je pense que cette Task force d’urgence violence covid-19 a vraiment permis un meilleur travail sur le long terme aussi entre tous les acteurs politiques, administratifs ou associatifs engagés dans la lutte des violences faites aux femmes. Ç</a:t>
            </a:r>
            <a:r>
              <a:rPr lang="fr-BE" sz="1200" b="1" i="1" dirty="0">
                <a:solidFill>
                  <a:srgbClr val="00091A"/>
                </a:solidFill>
              </a:rPr>
              <a:t>a, c’est une vraie leçon du covid-19, c’est ce groupe</a:t>
            </a:r>
            <a:r>
              <a:rPr lang="fr-BE" sz="1200" i="1" dirty="0">
                <a:solidFill>
                  <a:srgbClr val="00091A"/>
                </a:solidFill>
              </a:rPr>
              <a:t>. C’est chouette ! C’est vraiment super positif. »</a:t>
            </a:r>
            <a:r>
              <a:rPr lang="fr-BE" sz="1200" dirty="0">
                <a:solidFill>
                  <a:srgbClr val="00091A"/>
                </a:solidFill>
              </a:rPr>
              <a:t> </a:t>
            </a:r>
          </a:p>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18067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r>
              <a:rPr lang="fr-FR" dirty="0">
                <a:solidFill>
                  <a:srgbClr val="FFFF00"/>
                </a:solidFill>
                <a:latin typeface="Bell MT"/>
                <a:ea typeface="Bell MT"/>
                <a:cs typeface="Bell MT"/>
                <a:sym typeface="Bell MT"/>
              </a:rPr>
              <a:t>Pour répondre à cette question, nous avons cherché à nous inscrire sur le temps long, ne pas regarder que le moment de la pandémie : contexte antérieur des IPV. </a:t>
            </a: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516576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r>
              <a:rPr lang="fr-FR" dirty="0">
                <a:solidFill>
                  <a:srgbClr val="FFFF00"/>
                </a:solidFill>
                <a:latin typeface="Bell MT"/>
                <a:ea typeface="Bell MT"/>
                <a:cs typeface="Bell MT"/>
                <a:sym typeface="Bell MT"/>
              </a:rPr>
              <a:t>Pour répondre à cette question, nous avons cherché à nous inscrire sur le temps long, ne pas regarder que le moment de la pandémie : contexte antérieur des IPV. </a:t>
            </a: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52806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r>
              <a:rPr lang="fr-FR" dirty="0"/>
              <a:t>Finalement : les études de cas nous donnent moins des infos sur le nombre/type de violence mais plutôt sur les professionnelles qui ont fait face à la crise, sur le réseau d’aide en lui-même. </a:t>
            </a:r>
          </a:p>
          <a:p>
            <a:r>
              <a:rPr lang="fr-FR" dirty="0"/>
              <a:t>- Si les professionnels ont en commun d’avoir dû s’adapter et se réinventer pendant la pandémie, ils n’ont pas eu la même réalité en ce qui concerne les IPV : - pas la priorité de tous les professionnels, moins d’appel/de demandes. – d’autres </a:t>
            </a:r>
            <a:r>
              <a:rPr lang="fr-FR" dirty="0" err="1"/>
              <a:t>sursolicité</a:t>
            </a:r>
            <a:r>
              <a:rPr lang="fr-FR" dirty="0"/>
              <a:t>, face à des situations plus urgentes. </a:t>
            </a:r>
          </a:p>
          <a:p>
            <a:r>
              <a:rPr lang="fr-FR" dirty="0">
                <a:sym typeface="Wingdings" pitchFamily="2" charset="2"/>
              </a:rPr>
              <a:t> Nos données ne permettent pas de conclure à une hausse ou baisse des violences, elles donnent plutôt à voir l’impact de la pandémie sur des secteurs professionnels variés. </a:t>
            </a:r>
            <a:endParaRPr lang="fr-FR" dirty="0"/>
          </a:p>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965021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r>
              <a:rPr lang="fr-FR" dirty="0"/>
              <a:t>Les réalités de terrain diversifiées rencontrées dans ces études de cas mettent en lumière des enjeux variés : - médiatisation pas adéquate qui peut participer à mettre sous pression, ne rend pas compte de l’investissement et de la réalité de terrain – frontière privée/professionnels impactées pour les professionnels mis en télétravail. – </a:t>
            </a:r>
            <a:r>
              <a:rPr lang="fr-FR" dirty="0" err="1"/>
              <a:t>desmesures</a:t>
            </a:r>
            <a:r>
              <a:rPr lang="fr-FR" dirty="0"/>
              <a:t> top-down pas pensées depuis le terrain : les travailleurs doivent faire imposer des normes avec lesquelles ils ne sont pas forcément d’accord, qu’ils trouvent parfois violente et/ou ne peuvent imposer leur respect complet. – Retour sur le terrain : d’une part se remettre de la mise sous pression, fatigue extrême et refaire équipe/groupe + les crises qui s’enchainent</a:t>
            </a: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48075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32428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823439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37264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27416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r>
              <a:rPr lang="fr-FR" dirty="0" err="1">
                <a:solidFill>
                  <a:srgbClr val="FFFF00"/>
                </a:solidFill>
                <a:latin typeface="Bell MT"/>
                <a:ea typeface="Bell MT"/>
                <a:cs typeface="Bell MT"/>
                <a:sym typeface="Bell MT"/>
              </a:rPr>
              <a:t>Blabla</a:t>
            </a:r>
            <a:r>
              <a:rPr lang="fr-FR" dirty="0">
                <a:solidFill>
                  <a:srgbClr val="FFFF00"/>
                </a:solidFill>
                <a:latin typeface="Bell MT"/>
                <a:ea typeface="Bell MT"/>
                <a:cs typeface="Bell MT"/>
                <a:sym typeface="Bell MT"/>
              </a:rPr>
              <a:t> sur IPV </a:t>
            </a:r>
            <a:r>
              <a:rPr lang="fr-FR" dirty="0" err="1">
                <a:solidFill>
                  <a:srgbClr val="FFFF00"/>
                </a:solidFill>
                <a:latin typeface="Bell MT"/>
                <a:ea typeface="Bell MT"/>
                <a:cs typeface="Bell MT"/>
                <a:sym typeface="Bell MT"/>
              </a:rPr>
              <a:t>Pro&amp;Pol</a:t>
            </a: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17542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17542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81224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94897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r>
              <a:rPr lang="fr-FR" dirty="0">
                <a:solidFill>
                  <a:srgbClr val="FFFF00"/>
                </a:solidFill>
                <a:latin typeface="Bell MT"/>
                <a:ea typeface="Bell MT"/>
                <a:cs typeface="Bell MT"/>
                <a:sym typeface="Bell MT"/>
              </a:rPr>
              <a:t>Partie dont s’est occupé l’équipe du Spiral </a:t>
            </a: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83465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r>
              <a:rPr lang="fr-FR" dirty="0">
                <a:solidFill>
                  <a:srgbClr val="FFFF00"/>
                </a:solidFill>
                <a:latin typeface="Bell MT"/>
                <a:ea typeface="Bell MT"/>
                <a:cs typeface="Bell MT"/>
                <a:sym typeface="Bell MT"/>
              </a:rPr>
              <a:t>Partie dont s’est occupé l’équipe du Spiral : 4 études de cas faite par le Spiral. </a:t>
            </a: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84955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sp>
        <p:nvSpPr>
          <p:cNvPr id="29" name="Google Shape;29;p2"/>
          <p:cNvSpPr/>
          <p:nvPr/>
        </p:nvSpPr>
        <p:spPr>
          <a:xfrm rot="10800000" flipH="1">
            <a:off x="5410182" y="3810000"/>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0" name="Google Shape;30;p2"/>
          <p:cNvSpPr/>
          <p:nvPr/>
        </p:nvSpPr>
        <p:spPr>
          <a:xfrm rot="10800000" flipH="1">
            <a:off x="5410200" y="3897010"/>
            <a:ext cx="3733801" cy="192024"/>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1" name="Google Shape;31;p2"/>
          <p:cNvSpPr/>
          <p:nvPr/>
        </p:nvSpPr>
        <p:spPr>
          <a:xfrm rot="10800000" flipH="1">
            <a:off x="5410200" y="4115167"/>
            <a:ext cx="3733801" cy="9144"/>
          </a:xfrm>
          <a:prstGeom prst="rect">
            <a:avLst/>
          </a:prstGeom>
          <a:solidFill>
            <a:schemeClr val="accent2">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2" name="Google Shape;32;p2"/>
          <p:cNvSpPr/>
          <p:nvPr/>
        </p:nvSpPr>
        <p:spPr>
          <a:xfrm rot="10800000" flipH="1">
            <a:off x="5410200" y="4164403"/>
            <a:ext cx="1965960" cy="18288"/>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3" name="Google Shape;33;p2"/>
          <p:cNvSpPr/>
          <p:nvPr/>
        </p:nvSpPr>
        <p:spPr>
          <a:xfrm rot="10800000" flipH="1">
            <a:off x="5410200" y="4199572"/>
            <a:ext cx="1965960" cy="9144"/>
          </a:xfrm>
          <a:prstGeom prst="rect">
            <a:avLst/>
          </a:prstGeom>
          <a:solidFill>
            <a:schemeClr val="accent2">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4" name="Google Shape;34;p2"/>
          <p:cNvSpPr/>
          <p:nvPr/>
        </p:nvSpPr>
        <p:spPr>
          <a:xfrm>
            <a:off x="5410200" y="3962400"/>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5" name="Google Shape;35;p2"/>
          <p:cNvSpPr/>
          <p:nvPr/>
        </p:nvSpPr>
        <p:spPr>
          <a:xfrm>
            <a:off x="7376507" y="406098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6" name="Google Shape;36;p2"/>
          <p:cNvSpPr/>
          <p:nvPr/>
        </p:nvSpPr>
        <p:spPr>
          <a:xfrm>
            <a:off x="1" y="3649662"/>
            <a:ext cx="9144000" cy="244170"/>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7" name="Google Shape;37;p2"/>
          <p:cNvSpPr/>
          <p:nvPr/>
        </p:nvSpPr>
        <p:spPr>
          <a:xfrm>
            <a:off x="0" y="3675527"/>
            <a:ext cx="9144001" cy="140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8" name="Google Shape;38;p2"/>
          <p:cNvSpPr/>
          <p:nvPr/>
        </p:nvSpPr>
        <p:spPr>
          <a:xfrm rot="10800000" flipH="1">
            <a:off x="6414051" y="3643090"/>
            <a:ext cx="2729950" cy="248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9" name="Google Shape;39;p2"/>
          <p:cNvSpPr/>
          <p:nvPr/>
        </p:nvSpPr>
        <p:spPr>
          <a:xfrm>
            <a:off x="0" y="0"/>
            <a:ext cx="9144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40" name="Google Shape;40;p2"/>
          <p:cNvSpPr txBox="1">
            <a:spLocks noGrp="1"/>
          </p:cNvSpPr>
          <p:nvPr>
            <p:ph type="ctrTitle"/>
          </p:nvPr>
        </p:nvSpPr>
        <p:spPr>
          <a:xfrm>
            <a:off x="457200" y="2401887"/>
            <a:ext cx="8458200" cy="147002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4400"/>
              <a:buFont typeface="Trebuchet MS"/>
              <a:buNone/>
              <a:defRPr sz="4400" b="0" i="0" u="none" strike="noStrike" cap="none">
                <a:solidFill>
                  <a:schemeClr val="lt1"/>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2"/>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lstStyle>
            <a:lvl1pPr marR="0" lvl="0" algn="l">
              <a:lnSpc>
                <a:spcPct val="100000"/>
              </a:lnSpc>
              <a:spcBef>
                <a:spcPts val="300"/>
              </a:spcBef>
              <a:spcAft>
                <a:spcPts val="0"/>
              </a:spcAft>
              <a:buClr>
                <a:schemeClr val="accent3"/>
              </a:buClr>
              <a:buSzPts val="2400"/>
              <a:buFont typeface="Georgia"/>
              <a:buNone/>
              <a:defRPr sz="2400" b="0" i="0" u="none" strike="noStrike" cap="none">
                <a:solidFill>
                  <a:schemeClr val="dk2"/>
                </a:solidFill>
                <a:latin typeface="Georgia"/>
                <a:ea typeface="Georgia"/>
                <a:cs typeface="Georgia"/>
                <a:sym typeface="Georgia"/>
              </a:defRPr>
            </a:lvl1pPr>
            <a:lvl2pPr marR="0" lvl="1" algn="ctr">
              <a:lnSpc>
                <a:spcPct val="100000"/>
              </a:lnSpc>
              <a:spcBef>
                <a:spcPts val="300"/>
              </a:spcBef>
              <a:spcAft>
                <a:spcPts val="0"/>
              </a:spcAft>
              <a:buClr>
                <a:schemeClr val="accent2"/>
              </a:buClr>
              <a:buSzPts val="2600"/>
              <a:buFont typeface="Georgia"/>
              <a:buNone/>
              <a:defRPr sz="2600" b="0" i="0" u="none" strike="noStrike" cap="none">
                <a:solidFill>
                  <a:schemeClr val="accent2"/>
                </a:solidFill>
                <a:latin typeface="Georgia"/>
                <a:ea typeface="Georgia"/>
                <a:cs typeface="Georgia"/>
                <a:sym typeface="Georgia"/>
              </a:defRPr>
            </a:lvl2pPr>
            <a:lvl3pPr marR="0" lvl="2" algn="ctr">
              <a:lnSpc>
                <a:spcPct val="100000"/>
              </a:lnSpc>
              <a:spcBef>
                <a:spcPts val="300"/>
              </a:spcBef>
              <a:spcAft>
                <a:spcPts val="0"/>
              </a:spcAft>
              <a:buClr>
                <a:schemeClr val="accent1"/>
              </a:buClr>
              <a:buSzPts val="2400"/>
              <a:buFont typeface="Noto Sans Symbols"/>
              <a:buNone/>
              <a:defRPr sz="2400" b="0" i="0" u="none" strike="noStrike" cap="none">
                <a:solidFill>
                  <a:schemeClr val="accent1"/>
                </a:solidFill>
                <a:latin typeface="Georgia"/>
                <a:ea typeface="Georgia"/>
                <a:cs typeface="Georgia"/>
                <a:sym typeface="Georgia"/>
              </a:defRPr>
            </a:lvl3pPr>
            <a:lvl4pPr marR="0" lvl="3" algn="ctr">
              <a:lnSpc>
                <a:spcPct val="100000"/>
              </a:lnSpc>
              <a:spcBef>
                <a:spcPts val="300"/>
              </a:spcBef>
              <a:spcAft>
                <a:spcPts val="0"/>
              </a:spcAft>
              <a:buClr>
                <a:schemeClr val="accent1"/>
              </a:buClr>
              <a:buSzPts val="2200"/>
              <a:buFont typeface="Noto Sans Symbols"/>
              <a:buNone/>
              <a:defRPr sz="2200" b="0" i="0" u="none" strike="noStrike" cap="none">
                <a:solidFill>
                  <a:schemeClr val="accent1"/>
                </a:solidFill>
                <a:latin typeface="Georgia"/>
                <a:ea typeface="Georgia"/>
                <a:cs typeface="Georgia"/>
                <a:sym typeface="Georgia"/>
              </a:defRPr>
            </a:lvl4pPr>
            <a:lvl5pPr marR="0" lvl="4" algn="ctr">
              <a:lnSpc>
                <a:spcPct val="100000"/>
              </a:lnSpc>
              <a:spcBef>
                <a:spcPts val="300"/>
              </a:spcBef>
              <a:spcAft>
                <a:spcPts val="0"/>
              </a:spcAft>
              <a:buClr>
                <a:schemeClr val="accent3"/>
              </a:buClr>
              <a:buSzPts val="2000"/>
              <a:buFont typeface="Georgia"/>
              <a:buNone/>
              <a:defRPr sz="2000" b="0" i="0" u="none" strike="noStrike" cap="none">
                <a:solidFill>
                  <a:schemeClr val="accent3"/>
                </a:solidFill>
                <a:latin typeface="Georgia"/>
                <a:ea typeface="Georgia"/>
                <a:cs typeface="Georgia"/>
                <a:sym typeface="Georgia"/>
              </a:defRPr>
            </a:lvl5pPr>
            <a:lvl6pPr marR="0" lvl="5" algn="ctr">
              <a:lnSpc>
                <a:spcPct val="100000"/>
              </a:lnSpc>
              <a:spcBef>
                <a:spcPts val="300"/>
              </a:spcBef>
              <a:spcAft>
                <a:spcPts val="0"/>
              </a:spcAft>
              <a:buClr>
                <a:schemeClr val="accent3"/>
              </a:buClr>
              <a:buSzPts val="1800"/>
              <a:buFont typeface="Georgia"/>
              <a:buNone/>
              <a:defRPr sz="1800" b="0" i="0" u="none" strike="noStrike" cap="none">
                <a:solidFill>
                  <a:schemeClr val="accent3"/>
                </a:solidFill>
                <a:latin typeface="Georgia"/>
                <a:ea typeface="Georgia"/>
                <a:cs typeface="Georgia"/>
                <a:sym typeface="Georgia"/>
              </a:defRPr>
            </a:lvl6pPr>
            <a:lvl7pPr marR="0" lvl="6" algn="ctr">
              <a:lnSpc>
                <a:spcPct val="100000"/>
              </a:lnSpc>
              <a:spcBef>
                <a:spcPts val="300"/>
              </a:spcBef>
              <a:spcAft>
                <a:spcPts val="0"/>
              </a:spcAft>
              <a:buClr>
                <a:schemeClr val="accent3"/>
              </a:buClr>
              <a:buSzPts val="1600"/>
              <a:buFont typeface="Georgia"/>
              <a:buNone/>
              <a:defRPr sz="1600" b="0" i="0" u="none" strike="noStrike" cap="none">
                <a:solidFill>
                  <a:schemeClr val="accent3"/>
                </a:solidFill>
                <a:latin typeface="Georgia"/>
                <a:ea typeface="Georgia"/>
                <a:cs typeface="Georgia"/>
                <a:sym typeface="Georgia"/>
              </a:defRPr>
            </a:lvl7pPr>
            <a:lvl8pPr marR="0" lvl="7" algn="ctr">
              <a:lnSpc>
                <a:spcPct val="100000"/>
              </a:lnSpc>
              <a:spcBef>
                <a:spcPts val="300"/>
              </a:spcBef>
              <a:spcAft>
                <a:spcPts val="0"/>
              </a:spcAft>
              <a:buClr>
                <a:schemeClr val="accent3"/>
              </a:buClr>
              <a:buSzPts val="1500"/>
              <a:buFont typeface="Georgia"/>
              <a:buNone/>
              <a:defRPr sz="1500" b="0" i="0" u="none" strike="noStrike" cap="none">
                <a:solidFill>
                  <a:schemeClr val="accent3"/>
                </a:solidFill>
                <a:latin typeface="Georgia"/>
                <a:ea typeface="Georgia"/>
                <a:cs typeface="Georgia"/>
                <a:sym typeface="Georgia"/>
              </a:defRPr>
            </a:lvl8pPr>
            <a:lvl9pPr marR="0" lvl="8" algn="ctr">
              <a:lnSpc>
                <a:spcPct val="100000"/>
              </a:lnSpc>
              <a:spcBef>
                <a:spcPts val="300"/>
              </a:spcBef>
              <a:spcAft>
                <a:spcPts val="0"/>
              </a:spcAft>
              <a:buClr>
                <a:schemeClr val="accent3"/>
              </a:buClr>
              <a:buSzPts val="1400"/>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42" name="Google Shape;42;p2"/>
          <p:cNvSpPr txBox="1">
            <a:spLocks noGrp="1"/>
          </p:cNvSpPr>
          <p:nvPr>
            <p:ph type="dt" idx="10"/>
          </p:nvPr>
        </p:nvSpPr>
        <p:spPr>
          <a:xfrm>
            <a:off x="6705600" y="4206240"/>
            <a:ext cx="960120"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43" name="Google Shape;43;p2"/>
          <p:cNvSpPr txBox="1">
            <a:spLocks noGrp="1"/>
          </p:cNvSpPr>
          <p:nvPr>
            <p:ph type="ftr" idx="11"/>
          </p:nvPr>
        </p:nvSpPr>
        <p:spPr>
          <a:xfrm>
            <a:off x="5410200" y="4205288"/>
            <a:ext cx="129540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44" name="Google Shape;44;p2"/>
          <p:cNvSpPr txBox="1">
            <a:spLocks noGrp="1"/>
          </p:cNvSpPr>
          <p:nvPr>
            <p:ph type="sldNum" idx="12"/>
          </p:nvPr>
        </p:nvSpPr>
        <p:spPr>
          <a:xfrm>
            <a:off x="8320088" y="1136"/>
            <a:ext cx="747712"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48" name="Google Shape;48;p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49" name="Google Shape;49;p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0" name="Google Shape;50;p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22313" y="1981200"/>
            <a:ext cx="7772400" cy="136207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rgbClr val="FFFFFF"/>
              </a:buClr>
              <a:buSzPts val="4300"/>
              <a:buFont typeface="Trebuchet MS"/>
              <a:buNone/>
              <a:defRPr sz="4300" b="1" i="0" u="none" strike="noStrike" cap="none">
                <a:solidFill>
                  <a:srgbClr val="FFFFFF"/>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4"/>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chemeClr val="accent3"/>
              </a:buClr>
              <a:buSzPts val="2100"/>
              <a:buFont typeface="Georgia"/>
              <a:buNone/>
              <a:defRPr sz="2100" b="0" i="0" u="none" strike="noStrike" cap="none">
                <a:solidFill>
                  <a:schemeClr val="dk2"/>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1800"/>
              <a:buFont typeface="Georgia"/>
              <a:buNone/>
              <a:defRPr sz="1800" b="0" i="0" u="none" strike="noStrike" cap="none">
                <a:solidFill>
                  <a:srgbClr val="888888"/>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4" name="Google Shape;54;p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5" name="Google Shape;55;p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6" name="Google Shape;56;p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6"/>
          <p:cNvSpPr txBox="1">
            <a:spLocks noGrp="1"/>
          </p:cNvSpPr>
          <p:nvPr>
            <p:ph type="body" idx="1"/>
          </p:nvPr>
        </p:nvSpPr>
        <p:spPr>
          <a:xfrm>
            <a:off x="381000" y="2244970"/>
            <a:ext cx="4041648" cy="457200"/>
          </a:xfrm>
          <a:prstGeom prst="rect">
            <a:avLst/>
          </a:prstGeom>
          <a:solidFill>
            <a:srgbClr val="328D96">
              <a:alpha val="23921"/>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a:lnSpc>
                <a:spcPct val="100000"/>
              </a:lnSpc>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7" name="Google Shape;67;p6"/>
          <p:cNvSpPr txBox="1">
            <a:spLocks noGrp="1"/>
          </p:cNvSpPr>
          <p:nvPr>
            <p:ph type="body" idx="2"/>
          </p:nvPr>
        </p:nvSpPr>
        <p:spPr>
          <a:xfrm>
            <a:off x="4721225" y="2244970"/>
            <a:ext cx="4041775" cy="457200"/>
          </a:xfrm>
          <a:prstGeom prst="rect">
            <a:avLst/>
          </a:prstGeom>
          <a:solidFill>
            <a:srgbClr val="328D96">
              <a:alpha val="23921"/>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a:lnSpc>
                <a:spcPct val="100000"/>
              </a:lnSpc>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8" name="Google Shape;68;p6"/>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a:lnSpc>
                <a:spcPct val="100000"/>
              </a:lnSpc>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a:lnSpc>
                <a:spcPct val="100000"/>
              </a:lnSpc>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9" name="Google Shape;69;p6"/>
          <p:cNvSpPr txBox="1">
            <a:spLocks noGrp="1"/>
          </p:cNvSpPr>
          <p:nvPr>
            <p:ph type="body" idx="4"/>
          </p:nvPr>
        </p:nvSpPr>
        <p:spPr>
          <a:xfrm>
            <a:off x="4718304" y="2708519"/>
            <a:ext cx="4041775" cy="3886200"/>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a:lnSpc>
                <a:spcPct val="100000"/>
              </a:lnSpc>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a:lnSpc>
                <a:spcPct val="100000"/>
              </a:lnSpc>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0" name="Google Shape;70;p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71" name="Google Shape;71;p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
        <p:nvSpPr>
          <p:cNvPr id="72" name="Google Shape;72;p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8"/>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0" name="Google Shape;80;p8"/>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1" name="Google Shape;81;p8"/>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5353496" y="1101970"/>
            <a:ext cx="3383280" cy="877824"/>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dk2"/>
              </a:buClr>
              <a:buSzPts val="1800"/>
              <a:buFont typeface="Trebuchet MS"/>
              <a:buNone/>
              <a:defRPr sz="1800" b="1"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9"/>
          <p:cNvSpPr txBox="1">
            <a:spLocks noGrp="1"/>
          </p:cNvSpPr>
          <p:nvPr>
            <p:ph type="body" idx="1"/>
          </p:nvPr>
        </p:nvSpPr>
        <p:spPr>
          <a:xfrm>
            <a:off x="5353496" y="2010727"/>
            <a:ext cx="3383280" cy="461772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chemeClr val="accent3"/>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5" name="Google Shape;85;p9"/>
          <p:cNvSpPr txBox="1">
            <a:spLocks noGrp="1"/>
          </p:cNvSpPr>
          <p:nvPr>
            <p:ph type="body" idx="2"/>
          </p:nvPr>
        </p:nvSpPr>
        <p:spPr>
          <a:xfrm>
            <a:off x="152400" y="776287"/>
            <a:ext cx="5102352" cy="5852160"/>
          </a:xfrm>
          <a:prstGeom prst="rect">
            <a:avLst/>
          </a:prstGeom>
          <a:noFill/>
          <a:ln>
            <a:noFill/>
          </a:ln>
        </p:spPr>
        <p:txBody>
          <a:bodyPr spcFirstLastPara="1" wrap="square" lIns="91425" tIns="45700" rIns="91425" bIns="45700" anchor="t" anchorCtr="0"/>
          <a:lstStyle>
            <a:lvl1pPr marL="457200" marR="0" lvl="0" indent="-431800" algn="l">
              <a:lnSpc>
                <a:spcPct val="100000"/>
              </a:lnSpc>
              <a:spcBef>
                <a:spcPts val="300"/>
              </a:spcBef>
              <a:spcAft>
                <a:spcPts val="0"/>
              </a:spcAft>
              <a:buClr>
                <a:schemeClr val="accent3"/>
              </a:buClr>
              <a:buSzPts val="3200"/>
              <a:buFont typeface="Georgia"/>
              <a:buChar char="•"/>
              <a:defRPr sz="3200" b="0" i="0" u="none" strike="noStrike" cap="none">
                <a:solidFill>
                  <a:schemeClr val="dk1"/>
                </a:solidFill>
                <a:latin typeface="Georgia"/>
                <a:ea typeface="Georgia"/>
                <a:cs typeface="Georgia"/>
                <a:sym typeface="Georgia"/>
              </a:defRPr>
            </a:lvl1pPr>
            <a:lvl2pPr marL="914400" marR="0" lvl="1" indent="-406400" algn="l">
              <a:lnSpc>
                <a:spcPct val="100000"/>
              </a:lnSpc>
              <a:spcBef>
                <a:spcPts val="300"/>
              </a:spcBef>
              <a:spcAft>
                <a:spcPts val="0"/>
              </a:spcAft>
              <a:buClr>
                <a:schemeClr val="accent2"/>
              </a:buClr>
              <a:buSzPts val="2800"/>
              <a:buFont typeface="Georgia"/>
              <a:buChar char="▫"/>
              <a:defRPr sz="28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55600" algn="l">
              <a:lnSpc>
                <a:spcPct val="100000"/>
              </a:lnSpc>
              <a:spcBef>
                <a:spcPts val="300"/>
              </a:spcBef>
              <a:spcAft>
                <a:spcPts val="0"/>
              </a:spcAft>
              <a:buClr>
                <a:schemeClr val="accent1"/>
              </a:buClr>
              <a:buSzPts val="2000"/>
              <a:buFont typeface="Noto Sans Symbols"/>
              <a:buChar char="⚫"/>
              <a:defRPr sz="20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6" name="Google Shape;86;p9"/>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7" name="Google Shape;87;p9"/>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8" name="Google Shape;88;p9"/>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rot="-5400000">
            <a:off x="3393017" y="3156577"/>
            <a:ext cx="4681637" cy="586803"/>
          </a:xfrm>
          <a:prstGeom prst="rect">
            <a:avLst/>
          </a:prstGeom>
          <a:noFill/>
          <a:ln>
            <a:noFill/>
          </a:ln>
        </p:spPr>
        <p:txBody>
          <a:bodyPr spcFirstLastPara="1" wrap="square" lIns="45700" tIns="0" rIns="45700" bIns="45700" anchor="t" anchorCtr="0"/>
          <a:lstStyle>
            <a:lvl1pPr marR="0" lvl="0" algn="ctr">
              <a:lnSpc>
                <a:spcPct val="100000"/>
              </a:lnSpc>
              <a:spcBef>
                <a:spcPts val="0"/>
              </a:spcBef>
              <a:spcAft>
                <a:spcPts val="0"/>
              </a:spcAft>
              <a:buClr>
                <a:schemeClr val="dk2"/>
              </a:buClr>
              <a:buSzPts val="2000"/>
              <a:buFont typeface="Trebuchet MS"/>
              <a:buNone/>
              <a:defRPr sz="2000" b="1"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0"/>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3921"/>
              </a:srgbClr>
            </a:outerShdw>
          </a:effectLst>
        </p:spPr>
        <p:txBody>
          <a:bodyPr spcFirstLastPara="1" wrap="square" lIns="91425" tIns="45700" rIns="91425" bIns="45700" anchor="t" anchorCtr="0"/>
          <a:lstStyle>
            <a:lvl1pPr marR="0" lvl="0" algn="l" rtl="0">
              <a:lnSpc>
                <a:spcPct val="100000"/>
              </a:lnSpc>
              <a:spcBef>
                <a:spcPts val="300"/>
              </a:spcBef>
              <a:spcAft>
                <a:spcPts val="0"/>
              </a:spcAft>
              <a:buClr>
                <a:schemeClr val="accent3"/>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R="0" lvl="5"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2" name="Google Shape;92;p10"/>
          <p:cNvSpPr txBox="1">
            <a:spLocks noGrp="1"/>
          </p:cNvSpPr>
          <p:nvPr>
            <p:ph type="body" idx="1"/>
          </p:nvPr>
        </p:nvSpPr>
        <p:spPr>
          <a:xfrm>
            <a:off x="6088443" y="3274308"/>
            <a:ext cx="2590800" cy="2516489"/>
          </a:xfrm>
          <a:prstGeom prst="rect">
            <a:avLst/>
          </a:prstGeom>
          <a:noFill/>
          <a:ln>
            <a:noFill/>
          </a:ln>
        </p:spPr>
        <p:txBody>
          <a:bodyPr spcFirstLastPara="1" wrap="square" lIns="0" tIns="0" rIns="45700" bIns="45700" anchor="t" anchorCtr="0"/>
          <a:lstStyle>
            <a:lvl1pPr marL="457200" marR="0" lvl="0" indent="-228600" algn="l">
              <a:lnSpc>
                <a:spcPct val="100000"/>
              </a:lnSpc>
              <a:spcBef>
                <a:spcPts val="0"/>
              </a:spcBef>
              <a:spcAft>
                <a:spcPts val="0"/>
              </a:spcAft>
              <a:buClr>
                <a:schemeClr val="accent3"/>
              </a:buClr>
              <a:buSzPts val="1300"/>
              <a:buFont typeface="Georgia"/>
              <a:buNone/>
              <a:defRPr sz="13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3" name="Google Shape;93;p10"/>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94" name="Google Shape;94;p10"/>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95" name="Google Shape;95;p10"/>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1"/>
          <p:cNvSpPr txBox="1">
            <a:spLocks noGrp="1"/>
          </p:cNvSpPr>
          <p:nvPr>
            <p:ph type="body" idx="1"/>
          </p:nvPr>
        </p:nvSpPr>
        <p:spPr>
          <a:xfrm rot="5400000">
            <a:off x="2409444" y="297180"/>
            <a:ext cx="4325112" cy="8229600"/>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9" name="Google Shape;99;p1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0" name="Google Shape;100;p1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1" name="Google Shape;101;p1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12"/>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5" name="Google Shape;105;p12"/>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6" name="Google Shape;106;p12"/>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7" name="Google Shape;107;p12"/>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366818"/>
            <a:ext cx="9144000" cy="84407"/>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 name="Google Shape;11;p1"/>
          <p:cNvSpPr/>
          <p:nvPr/>
        </p:nvSpPr>
        <p:spPr>
          <a:xfrm>
            <a:off x="0" y="-1"/>
            <a:ext cx="9144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2" name="Google Shape;12;p1"/>
          <p:cNvSpPr/>
          <p:nvPr/>
        </p:nvSpPr>
        <p:spPr>
          <a:xfrm>
            <a:off x="0" y="308276"/>
            <a:ext cx="9144001"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 name="Google Shape;13;p1"/>
          <p:cNvSpPr/>
          <p:nvPr/>
        </p:nvSpPr>
        <p:spPr>
          <a:xfrm rot="10800000" flipH="1">
            <a:off x="5410182" y="360246"/>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4" name="Google Shape;14;p1"/>
          <p:cNvSpPr/>
          <p:nvPr/>
        </p:nvSpPr>
        <p:spPr>
          <a:xfrm rot="10800000" flipH="1">
            <a:off x="5410200" y="440112"/>
            <a:ext cx="3733801" cy="180035"/>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 name="Google Shape;15;p1"/>
          <p:cNvSpPr/>
          <p:nvPr/>
        </p:nvSpPr>
        <p:spPr>
          <a:xfrm>
            <a:off x="5407339" y="497504"/>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6" name="Google Shape;16;p1"/>
          <p:cNvSpPr/>
          <p:nvPr/>
        </p:nvSpPr>
        <p:spPr>
          <a:xfrm>
            <a:off x="7373646" y="58894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7" name="Google Shape;17;p1"/>
          <p:cNvSpPr/>
          <p:nvPr/>
        </p:nvSpPr>
        <p:spPr>
          <a:xfrm>
            <a:off x="9084966" y="-2001"/>
            <a:ext cx="57626" cy="621792"/>
          </a:xfrm>
          <a:prstGeom prst="rect">
            <a:avLst/>
          </a:prstGeom>
          <a:solidFill>
            <a:srgbClr val="FFFFFF">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8" name="Google Shape;18;p1"/>
          <p:cNvSpPr/>
          <p:nvPr/>
        </p:nvSpPr>
        <p:spPr>
          <a:xfrm>
            <a:off x="9044481" y="-2001"/>
            <a:ext cx="27432" cy="621792"/>
          </a:xfrm>
          <a:prstGeom prst="rect">
            <a:avLst/>
          </a:prstGeom>
          <a:solidFill>
            <a:srgbClr val="FFFFFF">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9" name="Google Shape;19;p1"/>
          <p:cNvSpPr/>
          <p:nvPr/>
        </p:nvSpPr>
        <p:spPr>
          <a:xfrm>
            <a:off x="9025428" y="-2001"/>
            <a:ext cx="9144"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0" name="Google Shape;20;p1"/>
          <p:cNvSpPr/>
          <p:nvPr/>
        </p:nvSpPr>
        <p:spPr>
          <a:xfrm>
            <a:off x="8975423" y="-2001"/>
            <a:ext cx="27432"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1" name="Google Shape;21;p1"/>
          <p:cNvSpPr/>
          <p:nvPr/>
        </p:nvSpPr>
        <p:spPr>
          <a:xfrm>
            <a:off x="8915677" y="380"/>
            <a:ext cx="54864"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1"/>
          <p:cNvSpPr/>
          <p:nvPr/>
        </p:nvSpPr>
        <p:spPr>
          <a:xfrm>
            <a:off x="8873475" y="380"/>
            <a:ext cx="9144" cy="585216"/>
          </a:xfrm>
          <a:prstGeom prst="rect">
            <a:avLst/>
          </a:prstGeom>
          <a:solidFill>
            <a:srgbClr val="FFFFFF">
              <a:alpha val="2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3" name="Google Shape;23;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Google Shape;25;p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6" name="Google Shape;26;p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7" name="Google Shape;27;p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5.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16.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line.thiry@uliege.be" TargetMode="External"/><Relationship Id="rId7" Type="http://schemas.openxmlformats.org/officeDocument/2006/relationships/image" Target="../media/image3.png"/><Relationship Id="rId2" Type="http://schemas.openxmlformats.org/officeDocument/2006/relationships/hyperlink" Target="mailto:Aline.thiry@uliege.be"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mailto:luce.lebrun@uliege.b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politeia.be/fr/publications/353325-regards+croises+sur+la+violence+entre+partenaires+intimes+papier+sans+abonnement"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belspo.be/belspo/brain2-be/projects/FinalReports/IPV-DACOVID_FinRep.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ctrTitle"/>
          </p:nvPr>
        </p:nvSpPr>
        <p:spPr>
          <a:xfrm>
            <a:off x="609600" y="1565836"/>
            <a:ext cx="8458200" cy="2019121"/>
          </a:xfrm>
          <a:prstGeom prst="rect">
            <a:avLst/>
          </a:prstGeom>
          <a:noFill/>
          <a:ln>
            <a:noFill/>
          </a:ln>
        </p:spPr>
        <p:txBody>
          <a:bodyPr spcFirstLastPara="1" wrap="square" lIns="91425" tIns="45700" rIns="91425" bIns="45700" anchor="b" anchorCtr="0">
            <a:noAutofit/>
          </a:bodyPr>
          <a:lstStyle/>
          <a:p>
            <a:pPr algn="ctr">
              <a:buSzPts val="3600"/>
            </a:pPr>
            <a:r>
              <a:rPr lang="fr-BE" sz="3200" b="1" dirty="0">
                <a:effectLst/>
                <a:latin typeface="Calibri" panose="020F0502020204030204" pitchFamily="34" charset="0"/>
                <a:ea typeface="Calibri" panose="020F0502020204030204" pitchFamily="34" charset="0"/>
                <a:cs typeface="Times New Roman" panose="02020603050405020304" pitchFamily="18" charset="0"/>
              </a:rPr>
              <a:t>La crise de Covid-19 comme occasion de requalification de la prise en charge des IPV ?</a:t>
            </a:r>
            <a:br>
              <a:rPr lang="fr-BE" sz="2800" dirty="0">
                <a:effectLst/>
                <a:latin typeface="Calibri" panose="020F0502020204030204" pitchFamily="34" charset="0"/>
                <a:ea typeface="Calibri" panose="020F0502020204030204" pitchFamily="34" charset="0"/>
                <a:cs typeface="Times New Roman" panose="02020603050405020304" pitchFamily="18" charset="0"/>
              </a:rPr>
            </a:br>
            <a:r>
              <a:rPr lang="fr-BE" sz="2800" i="1" dirty="0">
                <a:effectLst/>
                <a:latin typeface="Calibri" panose="020F0502020204030204" pitchFamily="34" charset="0"/>
                <a:ea typeface="Calibri" panose="020F0502020204030204" pitchFamily="34" charset="0"/>
                <a:cs typeface="Times New Roman" panose="02020603050405020304" pitchFamily="18" charset="0"/>
              </a:rPr>
              <a:t>Un terrain à l’épreuve du Covid-19</a:t>
            </a:r>
            <a:endParaRPr b="1" i="1" u="none" strike="noStrike" cap="none" dirty="0">
              <a:solidFill>
                <a:schemeClr val="lt1"/>
              </a:solidFill>
              <a:latin typeface="Century Gothic"/>
              <a:ea typeface="Century Gothic"/>
              <a:cs typeface="Century Gothic"/>
              <a:sym typeface="Century Gothic"/>
            </a:endParaRPr>
          </a:p>
        </p:txBody>
      </p:sp>
      <p:sp>
        <p:nvSpPr>
          <p:cNvPr id="195" name="Google Shape;195;p24"/>
          <p:cNvSpPr txBox="1">
            <a:spLocks noGrp="1"/>
          </p:cNvSpPr>
          <p:nvPr>
            <p:ph type="subTitle" idx="1"/>
          </p:nvPr>
        </p:nvSpPr>
        <p:spPr>
          <a:xfrm>
            <a:off x="121648" y="4683486"/>
            <a:ext cx="8395170" cy="1719703"/>
          </a:xfrm>
          <a:prstGeom prst="rect">
            <a:avLst/>
          </a:prstGeom>
          <a:noFill/>
          <a:ln>
            <a:noFill/>
          </a:ln>
        </p:spPr>
        <p:txBody>
          <a:bodyPr spcFirstLastPara="1" wrap="square" lIns="91425" tIns="45700" rIns="91425" bIns="45700" anchor="t" anchorCtr="0">
            <a:noAutofit/>
          </a:bodyPr>
          <a:lstStyle/>
          <a:p>
            <a:pPr marL="64008" lvl="0" indent="0">
              <a:spcBef>
                <a:spcPts val="0"/>
              </a:spcBef>
            </a:pPr>
            <a:endParaRPr lang="fr-BE" sz="2600" b="1" dirty="0">
              <a:latin typeface="Arial" panose="020B0604020202020204" pitchFamily="34" charset="0"/>
              <a:cs typeface="Arial" panose="020B0604020202020204" pitchFamily="34" charset="0"/>
            </a:endParaRPr>
          </a:p>
          <a:p>
            <a:pPr marL="64008" marR="0" lvl="0" indent="0" algn="l" rtl="0">
              <a:lnSpc>
                <a:spcPct val="100000"/>
              </a:lnSpc>
              <a:spcBef>
                <a:spcPts val="300"/>
              </a:spcBef>
              <a:spcAft>
                <a:spcPts val="0"/>
              </a:spcAft>
              <a:buClr>
                <a:schemeClr val="accent3"/>
              </a:buClr>
              <a:buSzPts val="2400"/>
              <a:buFont typeface="Georgia"/>
              <a:buNone/>
            </a:pPr>
            <a:r>
              <a:rPr lang="fr-BE" dirty="0">
                <a:latin typeface="Arial" panose="020B0604020202020204" pitchFamily="34" charset="0"/>
                <a:cs typeface="Arial" panose="020B0604020202020204" pitchFamily="34" charset="0"/>
                <a:sym typeface="Bell MT"/>
              </a:rPr>
              <a:t>AICLF –</a:t>
            </a:r>
            <a:r>
              <a:rPr lang="fr-BE" i="1" dirty="0">
                <a:latin typeface="Arial" panose="020B0604020202020204" pitchFamily="34" charset="0"/>
                <a:cs typeface="Arial" panose="020B0604020202020204" pitchFamily="34" charset="0"/>
                <a:sym typeface="Bell MT"/>
              </a:rPr>
              <a:t> 23 mai 2024 </a:t>
            </a:r>
          </a:p>
          <a:p>
            <a:pPr marL="64008" marR="0" lvl="0" indent="0" algn="l" rtl="0">
              <a:lnSpc>
                <a:spcPct val="100000"/>
              </a:lnSpc>
              <a:spcBef>
                <a:spcPts val="300"/>
              </a:spcBef>
              <a:spcAft>
                <a:spcPts val="0"/>
              </a:spcAft>
              <a:buClr>
                <a:schemeClr val="accent3"/>
              </a:buClr>
              <a:buSzPts val="2400"/>
              <a:buFont typeface="Georgia"/>
              <a:buNone/>
            </a:pPr>
            <a:r>
              <a:rPr lang="fr-BE" i="1" dirty="0">
                <a:latin typeface="Arial" panose="020B0604020202020204" pitchFamily="34" charset="0"/>
                <a:ea typeface="Bell MT"/>
                <a:cs typeface="Arial" panose="020B0604020202020204" pitchFamily="34" charset="0"/>
                <a:sym typeface="Bell MT"/>
              </a:rPr>
              <a:t>Aline Thiry &amp; Luce Lebrun, Spiral </a:t>
            </a:r>
            <a:r>
              <a:rPr lang="fr-BE" i="1" dirty="0" err="1">
                <a:latin typeface="Arial" panose="020B0604020202020204" pitchFamily="34" charset="0"/>
                <a:ea typeface="Bell MT"/>
                <a:cs typeface="Arial" panose="020B0604020202020204" pitchFamily="34" charset="0"/>
                <a:sym typeface="Bell MT"/>
              </a:rPr>
              <a:t>ULiège</a:t>
            </a:r>
            <a:endParaRPr lang="fr-BE" sz="2800" i="1" dirty="0">
              <a:latin typeface="Bell MT"/>
              <a:ea typeface="Bell MT"/>
              <a:cs typeface="Bell MT"/>
              <a:sym typeface="Bell MT"/>
            </a:endParaRPr>
          </a:p>
        </p:txBody>
      </p:sp>
      <p:pic>
        <p:nvPicPr>
          <p:cNvPr id="196" name="Google Shape;196;p24"/>
          <p:cNvPicPr preferRelativeResize="0"/>
          <p:nvPr/>
        </p:nvPicPr>
        <p:blipFill rotWithShape="1">
          <a:blip r:embed="rId3">
            <a:alphaModFix/>
          </a:blip>
          <a:srcRect/>
          <a:stretch/>
        </p:blipFill>
        <p:spPr>
          <a:xfrm>
            <a:off x="827947" y="722594"/>
            <a:ext cx="2148210" cy="843242"/>
          </a:xfrm>
          <a:prstGeom prst="rect">
            <a:avLst/>
          </a:prstGeom>
          <a:noFill/>
          <a:ln>
            <a:noFill/>
          </a:ln>
        </p:spPr>
      </p:pic>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a:t>
            </a:fld>
            <a:endParaRPr lang="nl-BE"/>
          </a:p>
        </p:txBody>
      </p:sp>
      <p:pic>
        <p:nvPicPr>
          <p:cNvPr id="2" name="Image 1">
            <a:extLst>
              <a:ext uri="{FF2B5EF4-FFF2-40B4-BE49-F238E27FC236}">
                <a16:creationId xmlns:a16="http://schemas.microsoft.com/office/drawing/2014/main" id="{B7CAC2EA-1E00-2D27-02BE-87BB53CE8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080" y="720296"/>
            <a:ext cx="2278973" cy="847839"/>
          </a:xfrm>
          <a:prstGeom prst="rect">
            <a:avLst/>
          </a:prstGeom>
        </p:spPr>
      </p:pic>
      <p:pic>
        <p:nvPicPr>
          <p:cNvPr id="4" name="Image 3">
            <a:extLst>
              <a:ext uri="{FF2B5EF4-FFF2-40B4-BE49-F238E27FC236}">
                <a16:creationId xmlns:a16="http://schemas.microsoft.com/office/drawing/2014/main" id="{7F7C55D1-CEBC-C8E4-13B7-EB3D7F039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3072" y="401527"/>
            <a:ext cx="1337855" cy="1118534"/>
          </a:xfrm>
          <a:prstGeom prst="rect">
            <a:avLst/>
          </a:prstGeom>
        </p:spPr>
      </p:pic>
      <p:pic>
        <p:nvPicPr>
          <p:cNvPr id="7" name="Image 6">
            <a:extLst>
              <a:ext uri="{FF2B5EF4-FFF2-40B4-BE49-F238E27FC236}">
                <a16:creationId xmlns:a16="http://schemas.microsoft.com/office/drawing/2014/main" id="{3A591DC0-1094-5713-4E52-3962BC9A1FB5}"/>
              </a:ext>
            </a:extLst>
          </p:cNvPr>
          <p:cNvPicPr>
            <a:picLocks noChangeAspect="1"/>
          </p:cNvPicPr>
          <p:nvPr/>
        </p:nvPicPr>
        <p:blipFill>
          <a:blip r:embed="rId6"/>
          <a:stretch>
            <a:fillRect/>
          </a:stretch>
        </p:blipFill>
        <p:spPr>
          <a:xfrm>
            <a:off x="6278418" y="4834009"/>
            <a:ext cx="2704011" cy="116488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10</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1771187317"/>
              </p:ext>
            </p:extLst>
          </p:nvPr>
        </p:nvGraphicFramePr>
        <p:xfrm>
          <a:off x="1524000" y="183374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118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434270"/>
            <a:ext cx="8610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Un terrain en période de pandémie</a:t>
            </a: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11</a:t>
            </a:fld>
            <a:endParaRPr lang="nl-BE"/>
          </a:p>
        </p:txBody>
      </p:sp>
      <p:sp>
        <p:nvSpPr>
          <p:cNvPr id="4" name="Espace réservé du texte 3">
            <a:extLst>
              <a:ext uri="{FF2B5EF4-FFF2-40B4-BE49-F238E27FC236}">
                <a16:creationId xmlns:a16="http://schemas.microsoft.com/office/drawing/2014/main" id="{EBEACA4A-A6A5-D219-B930-1B1A7EEB6B3A}"/>
              </a:ext>
            </a:extLst>
          </p:cNvPr>
          <p:cNvSpPr>
            <a:spLocks noGrp="1"/>
          </p:cNvSpPr>
          <p:nvPr>
            <p:ph type="body" idx="1"/>
          </p:nvPr>
        </p:nvSpPr>
        <p:spPr>
          <a:xfrm>
            <a:off x="332232" y="1513827"/>
            <a:ext cx="8479536" cy="2486674"/>
          </a:xfrm>
        </p:spPr>
        <p:txBody>
          <a:bodyPr/>
          <a:lstStyle/>
          <a:p>
            <a:pPr>
              <a:buFont typeface="Arial" panose="020B0604020202020204" pitchFamily="34" charset="0"/>
              <a:buChar char="•"/>
            </a:pPr>
            <a:r>
              <a:rPr lang="fr-FR" sz="2000" dirty="0"/>
              <a:t>IPV PRO&amp; POL: enquête en ligne en 2021 </a:t>
            </a:r>
            <a:r>
              <a:rPr lang="fr-FR" sz="2000" dirty="0">
                <a:sym typeface="Wingdings" pitchFamily="2" charset="2"/>
              </a:rPr>
              <a:t> période covid/méthode de recherche bien adaptée + dynamique d’apprentissage</a:t>
            </a:r>
          </a:p>
          <a:p>
            <a:pPr>
              <a:buFont typeface="Wingdings" pitchFamily="2" charset="2"/>
              <a:buChar char="Ø"/>
            </a:pPr>
            <a:endParaRPr lang="fr-FR" sz="2000" dirty="0"/>
          </a:p>
          <a:p>
            <a:pPr>
              <a:buFont typeface="Arial" panose="020B0604020202020204" pitchFamily="34" charset="0"/>
              <a:buChar char="•"/>
            </a:pPr>
            <a:r>
              <a:rPr lang="fr-FR" sz="2000" dirty="0"/>
              <a:t>IPV DACOVID : une recherche pensée « post-crise »</a:t>
            </a:r>
          </a:p>
          <a:p>
            <a:pPr marL="50800" indent="0">
              <a:buNone/>
            </a:pPr>
            <a:endParaRPr lang="fr-FR" sz="2000" b="1" dirty="0">
              <a:solidFill>
                <a:schemeClr val="accent2"/>
              </a:solidFill>
            </a:endParaRPr>
          </a:p>
          <a:p>
            <a:pPr marL="50800" indent="0">
              <a:buNone/>
            </a:pPr>
            <a:r>
              <a:rPr lang="fr-FR" sz="2000" dirty="0">
                <a:sym typeface="Wingdings" pitchFamily="2" charset="2"/>
              </a:rPr>
              <a:t> </a:t>
            </a:r>
            <a:r>
              <a:rPr lang="fr-FR" sz="2000" dirty="0"/>
              <a:t>Un changement de perspective : </a:t>
            </a:r>
            <a:r>
              <a:rPr lang="fr-FR" sz="2000" b="1" dirty="0"/>
              <a:t>une recherche pendant/depuis la pandémie </a:t>
            </a:r>
          </a:p>
          <a:p>
            <a:pPr marL="50800" indent="0">
              <a:buNone/>
            </a:pPr>
            <a:endParaRPr lang="fr-FR" sz="2000" b="1" dirty="0"/>
          </a:p>
        </p:txBody>
      </p:sp>
      <p:sp>
        <p:nvSpPr>
          <p:cNvPr id="5" name="Rectangle : coins arrondis 4">
            <a:extLst>
              <a:ext uri="{FF2B5EF4-FFF2-40B4-BE49-F238E27FC236}">
                <a16:creationId xmlns:a16="http://schemas.microsoft.com/office/drawing/2014/main" id="{87A5FF60-FD33-BDF5-352B-A60EB5259DF7}"/>
              </a:ext>
            </a:extLst>
          </p:cNvPr>
          <p:cNvSpPr/>
          <p:nvPr/>
        </p:nvSpPr>
        <p:spPr>
          <a:xfrm>
            <a:off x="556768" y="4234158"/>
            <a:ext cx="8379968" cy="222002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fr-FR" sz="1400" b="1" dirty="0">
                <a:solidFill>
                  <a:schemeClr val="tx1"/>
                </a:solidFill>
              </a:rPr>
              <a:t> </a:t>
            </a:r>
            <a:r>
              <a:rPr lang="fr-FR" sz="1800" b="1" dirty="0">
                <a:solidFill>
                  <a:srgbClr val="438086"/>
                </a:solidFill>
              </a:rPr>
              <a:t>Repenser son terrain en pandémie</a:t>
            </a:r>
          </a:p>
          <a:p>
            <a:pPr marL="50800" indent="0">
              <a:buNone/>
            </a:pPr>
            <a:endParaRPr lang="fr-FR" sz="1600" b="1" dirty="0">
              <a:solidFill>
                <a:schemeClr val="tx1"/>
              </a:solidFill>
            </a:endParaRPr>
          </a:p>
          <a:p>
            <a:pPr marL="285750" indent="-285750">
              <a:buFont typeface="Arial" panose="020B0604020202020204" pitchFamily="34" charset="0"/>
              <a:buChar char="•"/>
            </a:pPr>
            <a:r>
              <a:rPr lang="fr-FR" sz="1600" dirty="0">
                <a:solidFill>
                  <a:schemeClr val="tx1"/>
                </a:solidFill>
              </a:rPr>
              <a:t>Des méthodes de recherche à adapter : distanciel, entretiens de groupe, un terrain à recomposer, etc. </a:t>
            </a:r>
          </a:p>
          <a:p>
            <a:endParaRPr lang="fr-FR" sz="800" dirty="0">
              <a:solidFill>
                <a:schemeClr val="tx1"/>
              </a:solidFill>
            </a:endParaRPr>
          </a:p>
          <a:p>
            <a:pPr marL="285750" indent="-285750">
              <a:buFont typeface="Arial" panose="020B0604020202020204" pitchFamily="34" charset="0"/>
              <a:buChar char="•"/>
            </a:pPr>
            <a:r>
              <a:rPr lang="fr-FR" sz="1600" dirty="0">
                <a:solidFill>
                  <a:schemeClr val="tx1"/>
                </a:solidFill>
              </a:rPr>
              <a:t>Des acteurs de terrain marqués par la pandémie/ débriefings émotionnels</a:t>
            </a:r>
          </a:p>
          <a:p>
            <a:pPr algn="ctr"/>
            <a:endParaRPr lang="fr-FR" dirty="0"/>
          </a:p>
        </p:txBody>
      </p:sp>
    </p:spTree>
    <p:extLst>
      <p:ext uri="{BB962C8B-B14F-4D97-AF65-F5344CB8AC3E}">
        <p14:creationId xmlns:p14="http://schemas.microsoft.com/office/powerpoint/2010/main" val="405951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12</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1414388031"/>
              </p:ext>
            </p:extLst>
          </p:nvPr>
        </p:nvGraphicFramePr>
        <p:xfrm>
          <a:off x="1524000" y="167907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07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751331" y="877253"/>
            <a:ext cx="7637907" cy="3657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fr-BE" sz="2800" b="1" dirty="0">
                <a:effectLst/>
                <a:latin typeface="Calibri" panose="020F0502020204030204" pitchFamily="34" charset="0"/>
                <a:ea typeface="Calibri" panose="020F0502020204030204" pitchFamily="34" charset="0"/>
                <a:cs typeface="Times New Roman" panose="02020603050405020304" pitchFamily="18" charset="0"/>
              </a:rPr>
              <a:t>La crise de Covid-19 comme occasion de requalification de la prise en charge des IPV ?</a:t>
            </a:r>
            <a:br>
              <a:rPr lang="fr-BE" sz="2400" dirty="0">
                <a:effectLst/>
                <a:latin typeface="Calibri" panose="020F0502020204030204" pitchFamily="34" charset="0"/>
                <a:ea typeface="Calibri" panose="020F0502020204030204" pitchFamily="34" charset="0"/>
                <a:cs typeface="Times New Roman" panose="02020603050405020304" pitchFamily="18" charset="0"/>
              </a:rPr>
            </a:br>
            <a:endParaRPr sz="2000" dirty="0"/>
          </a:p>
        </p:txBody>
      </p:sp>
      <p:sp>
        <p:nvSpPr>
          <p:cNvPr id="463" name="Google Shape;463;p43"/>
          <p:cNvSpPr txBox="1">
            <a:spLocks noGrp="1"/>
          </p:cNvSpPr>
          <p:nvPr>
            <p:ph type="body" idx="1"/>
          </p:nvPr>
        </p:nvSpPr>
        <p:spPr>
          <a:xfrm>
            <a:off x="455484" y="1880822"/>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Wingdings" pitchFamily="2" charset="2"/>
              <a:buChar char="Ø"/>
            </a:pPr>
            <a:r>
              <a:rPr lang="fr-FR" sz="2400" b="1" dirty="0">
                <a:solidFill>
                  <a:srgbClr val="438086"/>
                </a:solidFill>
                <a:latin typeface="Georgia" panose="02040502050405020303" pitchFamily="18" charset="0"/>
                <a:cs typeface="Arial" panose="020B0604020202020204" pitchFamily="34" charset="0"/>
              </a:rPr>
              <a:t>Analyse du cadre politico-administratif &amp; cartographie des dispositifs</a:t>
            </a:r>
            <a:r>
              <a:rPr lang="nl-BE" sz="2400" b="1" dirty="0">
                <a:solidFill>
                  <a:srgbClr val="438086"/>
                </a:solidFill>
                <a:latin typeface="Georgia" panose="02040502050405020303" pitchFamily="18" charset="0"/>
                <a:cs typeface="Arial" panose="020B0604020202020204" pitchFamily="34" charset="0"/>
              </a:rPr>
              <a:t> francophones</a:t>
            </a:r>
            <a:endParaRPr lang="fr-FR" sz="2400" b="1" dirty="0">
              <a:solidFill>
                <a:srgbClr val="438086"/>
              </a:solidFill>
              <a:latin typeface="Georgia" panose="02040502050405020303" pitchFamily="18" charset="0"/>
            </a:endParaRPr>
          </a:p>
          <a:p>
            <a:pPr marL="50800" lvl="0" indent="0">
              <a:buClr>
                <a:schemeClr val="accent2"/>
              </a:buClr>
              <a:buNone/>
            </a:pPr>
            <a:endParaRPr lang="fr-FR" sz="2400" b="1" dirty="0">
              <a:solidFill>
                <a:schemeClr val="accent2"/>
              </a:solidFill>
              <a:latin typeface="Arial" panose="020B0604020202020204" pitchFamily="34" charset="0"/>
              <a:cs typeface="Arial" panose="020B0604020202020204" pitchFamily="34" charset="0"/>
            </a:endParaRPr>
          </a:p>
          <a:p>
            <a:pPr marL="50800" lvl="0" indent="0">
              <a:buClr>
                <a:schemeClr val="accent2"/>
              </a:buClr>
              <a:buNone/>
            </a:pPr>
            <a:r>
              <a:rPr lang="fr-FR" sz="2400" b="1" dirty="0">
                <a:solidFill>
                  <a:schemeClr val="tx1"/>
                </a:solidFill>
                <a:latin typeface="Arial" panose="020B0604020202020204" pitchFamily="34" charset="0"/>
                <a:cs typeface="Arial" panose="020B0604020202020204" pitchFamily="34" charset="0"/>
              </a:rPr>
              <a:t>Retour nécessaire sur le contexte préalable </a:t>
            </a:r>
            <a:endParaRPr lang="fr-FR" sz="1200" dirty="0">
              <a:solidFill>
                <a:schemeClr val="tx1"/>
              </a:solidFill>
              <a:latin typeface="Arial" panose="020B0604020202020204" pitchFamily="34" charset="0"/>
              <a:cs typeface="Arial" panose="020B0604020202020204" pitchFamily="34" charset="0"/>
            </a:endParaRPr>
          </a:p>
          <a:p>
            <a:pPr lvl="0" algn="l">
              <a:lnSpc>
                <a:spcPct val="150000"/>
              </a:lnSpc>
            </a:pPr>
            <a:r>
              <a:rPr lang="fr-FR" sz="2000" dirty="0"/>
              <a:t>#</a:t>
            </a:r>
            <a:r>
              <a:rPr lang="fr-FR" sz="2000" dirty="0" err="1"/>
              <a:t>Metoo</a:t>
            </a:r>
            <a:r>
              <a:rPr lang="fr-FR" sz="2000" dirty="0"/>
              <a:t> </a:t>
            </a:r>
          </a:p>
          <a:p>
            <a:pPr lvl="0" algn="l">
              <a:lnSpc>
                <a:spcPct val="150000"/>
              </a:lnSpc>
            </a:pPr>
            <a:r>
              <a:rPr lang="fr-FR" sz="2000" dirty="0"/>
              <a:t>Plans d’Action National depuis les années 2000 </a:t>
            </a:r>
          </a:p>
          <a:p>
            <a:pPr lvl="0" algn="l">
              <a:lnSpc>
                <a:spcPct val="150000"/>
              </a:lnSpc>
            </a:pPr>
            <a:r>
              <a:rPr lang="fr-FR" sz="2000" dirty="0"/>
              <a:t>Istanbul Convention ratifiée en mars 2016</a:t>
            </a:r>
          </a:p>
          <a:p>
            <a:pPr lvl="0" algn="l">
              <a:lnSpc>
                <a:spcPct val="150000"/>
              </a:lnSpc>
            </a:pPr>
            <a:r>
              <a:rPr lang="fr-FR" sz="2000" dirty="0"/>
              <a:t>Rapport du Grevio publié en septembre 2019</a:t>
            </a:r>
          </a:p>
          <a:p>
            <a:pPr lvl="0" algn="l">
              <a:lnSpc>
                <a:spcPct val="150000"/>
              </a:lnSpc>
            </a:pPr>
            <a:r>
              <a:rPr lang="fr-FR" sz="2000" dirty="0"/>
              <a:t>Annoncement de la CIM Droits des femmes en novembre 2019</a:t>
            </a:r>
          </a:p>
          <a:p>
            <a:pPr lvl="0" algn="l">
              <a:lnSpc>
                <a:spcPct val="150000"/>
              </a:lnSpc>
            </a:pPr>
            <a:r>
              <a:rPr lang="fr-FR" sz="2000" dirty="0"/>
              <a:t>Une « législature particulière » (entités francophones) en 2019</a:t>
            </a:r>
          </a:p>
          <a:p>
            <a:pPr marL="50800" lvl="0" indent="0" algn="l">
              <a:lnSpc>
                <a:spcPct val="150000"/>
              </a:lnSpc>
              <a:buNone/>
            </a:pPr>
            <a:endParaRPr lang="fr-FR" sz="2000" dirty="0"/>
          </a:p>
          <a:p>
            <a:pPr marL="50800" lvl="0" indent="0">
              <a:buClr>
                <a:schemeClr val="accent2"/>
              </a:buClr>
              <a:buNone/>
            </a:pP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13</a:t>
            </a:fld>
            <a:endParaRPr lang="nl-BE"/>
          </a:p>
        </p:txBody>
      </p:sp>
    </p:spTree>
    <p:extLst>
      <p:ext uri="{BB962C8B-B14F-4D97-AF65-F5344CB8AC3E}">
        <p14:creationId xmlns:p14="http://schemas.microsoft.com/office/powerpoint/2010/main" val="424550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751331" y="877253"/>
            <a:ext cx="7637907" cy="3657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fr-BE" sz="2800" b="1" dirty="0">
                <a:effectLst/>
                <a:latin typeface="Calibri" panose="020F0502020204030204" pitchFamily="34" charset="0"/>
                <a:ea typeface="Calibri" panose="020F0502020204030204" pitchFamily="34" charset="0"/>
                <a:cs typeface="Times New Roman" panose="02020603050405020304" pitchFamily="18" charset="0"/>
              </a:rPr>
              <a:t>La crise de Covid-19 comme occasion de requalification de la prise en charge des IPV ?</a:t>
            </a:r>
            <a:br>
              <a:rPr lang="fr-BE" sz="2400" dirty="0">
                <a:effectLst/>
                <a:latin typeface="Calibri" panose="020F0502020204030204" pitchFamily="34" charset="0"/>
                <a:ea typeface="Calibri" panose="020F0502020204030204" pitchFamily="34" charset="0"/>
                <a:cs typeface="Times New Roman" panose="02020603050405020304" pitchFamily="18" charset="0"/>
              </a:rPr>
            </a:br>
            <a:endParaRPr sz="2000" dirty="0"/>
          </a:p>
        </p:txBody>
      </p:sp>
      <p:sp>
        <p:nvSpPr>
          <p:cNvPr id="463" name="Google Shape;463;p43"/>
          <p:cNvSpPr txBox="1">
            <a:spLocks noGrp="1"/>
          </p:cNvSpPr>
          <p:nvPr>
            <p:ph type="body" idx="1"/>
          </p:nvPr>
        </p:nvSpPr>
        <p:spPr>
          <a:xfrm>
            <a:off x="326136" y="5609465"/>
            <a:ext cx="8229600" cy="4809885"/>
          </a:xfrm>
          <a:prstGeom prst="rect">
            <a:avLst/>
          </a:prstGeom>
          <a:noFill/>
          <a:ln>
            <a:noFill/>
          </a:ln>
        </p:spPr>
        <p:txBody>
          <a:bodyPr spcFirstLastPara="1" wrap="square" lIns="91425" tIns="45700" rIns="91425" bIns="45700" anchor="t" anchorCtr="0">
            <a:noAutofit/>
          </a:bodyPr>
          <a:lstStyle/>
          <a:p>
            <a:r>
              <a:rPr lang="fr-BE" sz="1600" dirty="0">
                <a:solidFill>
                  <a:srgbClr val="00091A"/>
                </a:solidFill>
                <a:latin typeface="+mn-lt"/>
              </a:rPr>
              <a:t>Mars 2020: des inquiétudes internationales</a:t>
            </a:r>
            <a:endParaRPr lang="fr-BE" sz="1600" dirty="0">
              <a:latin typeface="+mn-lt"/>
            </a:endParaRPr>
          </a:p>
          <a:p>
            <a:r>
              <a:rPr lang="fr-BE" sz="1600" b="1" dirty="0">
                <a:solidFill>
                  <a:srgbClr val="00091A"/>
                </a:solidFill>
                <a:latin typeface="+mn-lt"/>
              </a:rPr>
              <a:t>Task force </a:t>
            </a:r>
            <a:r>
              <a:rPr lang="fr-BE" sz="1600" dirty="0">
                <a:solidFill>
                  <a:srgbClr val="00091A"/>
                </a:solidFill>
                <a:latin typeface="+mn-lt"/>
              </a:rPr>
              <a:t>violences conjugales et intrafamiliales intra francophone (mise en place dès mars 2020 )</a:t>
            </a:r>
          </a:p>
          <a:p>
            <a:r>
              <a:rPr lang="fr-BE" sz="1600" dirty="0">
                <a:solidFill>
                  <a:srgbClr val="00091A"/>
                </a:solidFill>
                <a:latin typeface="+mn-lt"/>
              </a:rPr>
              <a:t>Mise à l’agenda médiatique </a:t>
            </a:r>
          </a:p>
          <a:p>
            <a:pPr marL="50800" lvl="0" indent="0" algn="l">
              <a:lnSpc>
                <a:spcPct val="150000"/>
              </a:lnSpc>
              <a:buNone/>
            </a:pPr>
            <a:endParaRPr lang="fr-FR" sz="2000" dirty="0"/>
          </a:p>
          <a:p>
            <a:pPr marL="50800" lvl="0" indent="0">
              <a:buClr>
                <a:schemeClr val="accent2"/>
              </a:buClr>
              <a:buNone/>
            </a:pP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14</a:t>
            </a:fld>
            <a:endParaRPr lang="nl-BE"/>
          </a:p>
        </p:txBody>
      </p:sp>
      <p:pic>
        <p:nvPicPr>
          <p:cNvPr id="4" name="Image 3" descr="Une image contenant personne, texte, capture d’écran, Membre&#10;&#10;Description générée automatiquement">
            <a:extLst>
              <a:ext uri="{FF2B5EF4-FFF2-40B4-BE49-F238E27FC236}">
                <a16:creationId xmlns:a16="http://schemas.microsoft.com/office/drawing/2014/main" id="{CA8B8C4E-303C-AD4D-9A43-839A69F043C8}"/>
              </a:ext>
            </a:extLst>
          </p:cNvPr>
          <p:cNvPicPr>
            <a:picLocks noChangeAspect="1"/>
          </p:cNvPicPr>
          <p:nvPr/>
        </p:nvPicPr>
        <p:blipFill>
          <a:blip r:embed="rId3"/>
          <a:stretch>
            <a:fillRect/>
          </a:stretch>
        </p:blipFill>
        <p:spPr>
          <a:xfrm>
            <a:off x="5032821" y="1750118"/>
            <a:ext cx="4034404" cy="3450335"/>
          </a:xfrm>
          <a:prstGeom prst="rect">
            <a:avLst/>
          </a:prstGeom>
        </p:spPr>
      </p:pic>
      <p:pic>
        <p:nvPicPr>
          <p:cNvPr id="6" name="Image 5">
            <a:extLst>
              <a:ext uri="{FF2B5EF4-FFF2-40B4-BE49-F238E27FC236}">
                <a16:creationId xmlns:a16="http://schemas.microsoft.com/office/drawing/2014/main" id="{DA5F1E0E-D314-60A8-6B12-EFAD733B9B4C}"/>
              </a:ext>
            </a:extLst>
          </p:cNvPr>
          <p:cNvPicPr>
            <a:picLocks noChangeAspect="1"/>
          </p:cNvPicPr>
          <p:nvPr/>
        </p:nvPicPr>
        <p:blipFill>
          <a:blip r:embed="rId4"/>
          <a:stretch>
            <a:fillRect/>
          </a:stretch>
        </p:blipFill>
        <p:spPr>
          <a:xfrm>
            <a:off x="114301" y="1751642"/>
            <a:ext cx="5129212" cy="2942297"/>
          </a:xfrm>
          <a:prstGeom prst="rect">
            <a:avLst/>
          </a:prstGeom>
        </p:spPr>
      </p:pic>
      <p:pic>
        <p:nvPicPr>
          <p:cNvPr id="8" name="Image 7" descr="Une image contenant texte, capture d’écran, Police&#10;&#10;Description générée automatiquement">
            <a:extLst>
              <a:ext uri="{FF2B5EF4-FFF2-40B4-BE49-F238E27FC236}">
                <a16:creationId xmlns:a16="http://schemas.microsoft.com/office/drawing/2014/main" id="{76836315-AFB1-DC07-DFB8-9A0D53E298D4}"/>
              </a:ext>
            </a:extLst>
          </p:cNvPr>
          <p:cNvPicPr>
            <a:picLocks noChangeAspect="1"/>
          </p:cNvPicPr>
          <p:nvPr/>
        </p:nvPicPr>
        <p:blipFill>
          <a:blip r:embed="rId5"/>
          <a:stretch>
            <a:fillRect/>
          </a:stretch>
        </p:blipFill>
        <p:spPr>
          <a:xfrm>
            <a:off x="76775" y="2633122"/>
            <a:ext cx="6043612" cy="2955210"/>
          </a:xfrm>
          <a:prstGeom prst="rect">
            <a:avLst/>
          </a:prstGeom>
        </p:spPr>
      </p:pic>
    </p:spTree>
    <p:extLst>
      <p:ext uri="{BB962C8B-B14F-4D97-AF65-F5344CB8AC3E}">
        <p14:creationId xmlns:p14="http://schemas.microsoft.com/office/powerpoint/2010/main" val="10972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751331" y="877253"/>
            <a:ext cx="7637907" cy="3657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fr-BE" sz="2800" b="1" dirty="0">
                <a:effectLst/>
                <a:latin typeface="Calibri" panose="020F0502020204030204" pitchFamily="34" charset="0"/>
                <a:ea typeface="Calibri" panose="020F0502020204030204" pitchFamily="34" charset="0"/>
                <a:cs typeface="Times New Roman" panose="02020603050405020304" pitchFamily="18" charset="0"/>
              </a:rPr>
              <a:t>La crise de Covid-19 comme occasion de requalification de la prise en charge des IPV ?</a:t>
            </a:r>
            <a:br>
              <a:rPr lang="fr-BE" sz="2400" dirty="0">
                <a:effectLst/>
                <a:latin typeface="Calibri" panose="020F0502020204030204" pitchFamily="34" charset="0"/>
                <a:ea typeface="Calibri" panose="020F0502020204030204" pitchFamily="34" charset="0"/>
                <a:cs typeface="Times New Roman" panose="02020603050405020304" pitchFamily="18" charset="0"/>
              </a:rPr>
            </a:br>
            <a:endParaRPr sz="2000" dirty="0"/>
          </a:p>
        </p:txBody>
      </p:sp>
      <p:sp>
        <p:nvSpPr>
          <p:cNvPr id="463" name="Google Shape;463;p43"/>
          <p:cNvSpPr txBox="1">
            <a:spLocks noGrp="1"/>
          </p:cNvSpPr>
          <p:nvPr>
            <p:ph type="body" idx="1"/>
          </p:nvPr>
        </p:nvSpPr>
        <p:spPr>
          <a:xfrm>
            <a:off x="707136" y="2223722"/>
            <a:ext cx="8229600" cy="4809885"/>
          </a:xfrm>
          <a:prstGeom prst="rect">
            <a:avLst/>
          </a:prstGeom>
          <a:noFill/>
          <a:ln>
            <a:noFill/>
          </a:ln>
        </p:spPr>
        <p:txBody>
          <a:bodyPr spcFirstLastPara="1" wrap="square" lIns="91425" tIns="45700" rIns="91425" bIns="45700" anchor="t" anchorCtr="0">
            <a:noAutofit/>
          </a:bodyPr>
          <a:lstStyle/>
          <a:p>
            <a:pPr marL="50800" lvl="0" indent="0" algn="l">
              <a:lnSpc>
                <a:spcPct val="150000"/>
              </a:lnSpc>
              <a:buNone/>
            </a:pPr>
            <a:endParaRPr lang="fr-FR" sz="2000" dirty="0"/>
          </a:p>
          <a:p>
            <a:pPr marL="50800" lvl="0" indent="0">
              <a:buClr>
                <a:schemeClr val="accent2"/>
              </a:buClr>
              <a:buNone/>
            </a:pP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15</a:t>
            </a:fld>
            <a:endParaRPr lang="nl-BE"/>
          </a:p>
        </p:txBody>
      </p:sp>
      <p:graphicFrame>
        <p:nvGraphicFramePr>
          <p:cNvPr id="4" name="Diagramme 3">
            <a:extLst>
              <a:ext uri="{FF2B5EF4-FFF2-40B4-BE49-F238E27FC236}">
                <a16:creationId xmlns:a16="http://schemas.microsoft.com/office/drawing/2014/main" id="{DF4EC0E0-2344-C451-38D8-1D0C4BA6EE36}"/>
              </a:ext>
            </a:extLst>
          </p:cNvPr>
          <p:cNvGraphicFramePr/>
          <p:nvPr>
            <p:extLst>
              <p:ext uri="{D42A27DB-BD31-4B8C-83A1-F6EECF244321}">
                <p14:modId xmlns:p14="http://schemas.microsoft.com/office/powerpoint/2010/main" val="2861867885"/>
              </p:ext>
            </p:extLst>
          </p:nvPr>
        </p:nvGraphicFramePr>
        <p:xfrm>
          <a:off x="432392" y="-379030"/>
          <a:ext cx="11759608" cy="3418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a:extLst>
              <a:ext uri="{FF2B5EF4-FFF2-40B4-BE49-F238E27FC236}">
                <a16:creationId xmlns:a16="http://schemas.microsoft.com/office/drawing/2014/main" id="{A9DA4267-EAD4-AAE7-B224-DEB132C83B4C}"/>
              </a:ext>
            </a:extLst>
          </p:cNvPr>
          <p:cNvGraphicFramePr/>
          <p:nvPr>
            <p:extLst>
              <p:ext uri="{D42A27DB-BD31-4B8C-83A1-F6EECF244321}">
                <p14:modId xmlns:p14="http://schemas.microsoft.com/office/powerpoint/2010/main" val="2430761264"/>
              </p:ext>
            </p:extLst>
          </p:nvPr>
        </p:nvGraphicFramePr>
        <p:xfrm>
          <a:off x="855472" y="1483790"/>
          <a:ext cx="3966464" cy="29918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me 8">
            <a:extLst>
              <a:ext uri="{FF2B5EF4-FFF2-40B4-BE49-F238E27FC236}">
                <a16:creationId xmlns:a16="http://schemas.microsoft.com/office/drawing/2014/main" id="{59AAB8E7-0BD7-1A14-40B3-C178A296D6B9}"/>
              </a:ext>
            </a:extLst>
          </p:cNvPr>
          <p:cNvGraphicFramePr/>
          <p:nvPr>
            <p:extLst>
              <p:ext uri="{D42A27DB-BD31-4B8C-83A1-F6EECF244321}">
                <p14:modId xmlns:p14="http://schemas.microsoft.com/office/powerpoint/2010/main" val="3147823848"/>
              </p:ext>
            </p:extLst>
          </p:nvPr>
        </p:nvGraphicFramePr>
        <p:xfrm>
          <a:off x="4300728" y="1528240"/>
          <a:ext cx="4136136" cy="29029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ZoneTexte 9">
            <a:extLst>
              <a:ext uri="{FF2B5EF4-FFF2-40B4-BE49-F238E27FC236}">
                <a16:creationId xmlns:a16="http://schemas.microsoft.com/office/drawing/2014/main" id="{63543403-8720-5ECE-B4C8-EC1322678E39}"/>
              </a:ext>
            </a:extLst>
          </p:cNvPr>
          <p:cNvSpPr txBox="1"/>
          <p:nvPr/>
        </p:nvSpPr>
        <p:spPr>
          <a:xfrm>
            <a:off x="486960" y="3858047"/>
            <a:ext cx="3676396" cy="2893100"/>
          </a:xfrm>
          <a:prstGeom prst="rect">
            <a:avLst/>
          </a:prstGeom>
          <a:noFill/>
        </p:spPr>
        <p:txBody>
          <a:bodyPr wrap="square" rtlCol="0">
            <a:spAutoFit/>
          </a:bodyPr>
          <a:lstStyle/>
          <a:p>
            <a:pPr marL="285750" lvl="0" indent="-285750">
              <a:buFont typeface="Arial" panose="020B0604020202020204" pitchFamily="34" charset="0"/>
              <a:buChar char="•"/>
            </a:pPr>
            <a:r>
              <a:rPr lang="fr-BE" dirty="0"/>
              <a:t>#</a:t>
            </a:r>
            <a:r>
              <a:rPr lang="fr-BE" dirty="0" err="1"/>
              <a:t>Metoo</a:t>
            </a:r>
            <a:endParaRPr lang="fr-BE" dirty="0"/>
          </a:p>
          <a:p>
            <a:pPr marL="285750" lvl="0" indent="-285750">
              <a:buFont typeface="Arial" panose="020B0604020202020204" pitchFamily="34" charset="0"/>
              <a:buChar char="•"/>
            </a:pPr>
            <a:r>
              <a:rPr lang="fr-BE" dirty="0"/>
              <a:t>Convention d’Istanbul ratifiée le 14/03/2016</a:t>
            </a:r>
          </a:p>
          <a:p>
            <a:pPr marL="285750" lvl="0" indent="-285750">
              <a:buFont typeface="Arial" panose="020B0604020202020204" pitchFamily="34" charset="0"/>
              <a:buChar char="•"/>
            </a:pPr>
            <a:r>
              <a:rPr lang="fr-BE" dirty="0"/>
              <a:t>PAN « Non aux violences » 2015-2019</a:t>
            </a:r>
          </a:p>
          <a:p>
            <a:pPr marL="285750" lvl="0" indent="-285750">
              <a:buFont typeface="Arial" panose="020B0604020202020204" pitchFamily="34" charset="0"/>
              <a:buChar char="•"/>
            </a:pPr>
            <a:r>
              <a:rPr lang="fr-BE" dirty="0"/>
              <a:t>Rapport du Grevio, septembre 2019</a:t>
            </a:r>
          </a:p>
          <a:p>
            <a:pPr marL="285750" lvl="0" indent="-285750">
              <a:buFont typeface="Arial" panose="020B0604020202020204" pitchFamily="34" charset="0"/>
              <a:buChar char="•"/>
            </a:pPr>
            <a:r>
              <a:rPr lang="fr-BE" dirty="0"/>
              <a:t>Annonce d’un projet CIM Droits des femmes, novembre 2019</a:t>
            </a:r>
          </a:p>
          <a:p>
            <a:pPr marL="285750" lvl="0" indent="-285750">
              <a:buFont typeface="Arial" panose="020B0604020202020204" pitchFamily="34" charset="0"/>
              <a:buChar char="•"/>
            </a:pPr>
            <a:r>
              <a:rPr lang="fr-BE" dirty="0"/>
              <a:t>Plan Droits des Femmes de la FWB 2020-2024</a:t>
            </a:r>
          </a:p>
          <a:p>
            <a:pPr marL="285750" lvl="0" indent="-285750">
              <a:buFont typeface="Arial" panose="020B0604020202020204" pitchFamily="34" charset="0"/>
              <a:buChar char="•"/>
            </a:pPr>
            <a:r>
              <a:rPr lang="fr-BE" dirty="0"/>
              <a:t>Plan bruxellois de lutte contre les violences faites aux femmes 2020-2024</a:t>
            </a:r>
          </a:p>
          <a:p>
            <a:pPr marL="285750" lvl="0" indent="-285750">
              <a:buFont typeface="Arial" panose="020B0604020202020204" pitchFamily="34" charset="0"/>
              <a:buChar char="•"/>
            </a:pPr>
            <a:r>
              <a:rPr lang="fr-BE" dirty="0"/>
              <a:t>Recherche IPV </a:t>
            </a:r>
            <a:r>
              <a:rPr lang="fr-BE" dirty="0" err="1"/>
              <a:t>Pro&amp;Pol</a:t>
            </a:r>
            <a:r>
              <a:rPr lang="fr-BE" dirty="0"/>
              <a:t> </a:t>
            </a:r>
          </a:p>
          <a:p>
            <a:endParaRPr lang="fr-FR" dirty="0"/>
          </a:p>
        </p:txBody>
      </p:sp>
      <p:sp>
        <p:nvSpPr>
          <p:cNvPr id="11" name="ZoneTexte 10">
            <a:extLst>
              <a:ext uri="{FF2B5EF4-FFF2-40B4-BE49-F238E27FC236}">
                <a16:creationId xmlns:a16="http://schemas.microsoft.com/office/drawing/2014/main" id="{B2CF65A7-C15E-8421-23EB-A42AC9311F0C}"/>
              </a:ext>
            </a:extLst>
          </p:cNvPr>
          <p:cNvSpPr txBox="1"/>
          <p:nvPr/>
        </p:nvSpPr>
        <p:spPr>
          <a:xfrm>
            <a:off x="4438100" y="3819756"/>
            <a:ext cx="4218940" cy="3139321"/>
          </a:xfrm>
          <a:prstGeom prst="rect">
            <a:avLst/>
          </a:prstGeom>
          <a:noFill/>
        </p:spPr>
        <p:txBody>
          <a:bodyPr wrap="square" rtlCol="0">
            <a:spAutoFit/>
          </a:bodyPr>
          <a:lstStyle/>
          <a:p>
            <a:pPr marL="285750" lvl="0" indent="-285750">
              <a:buFont typeface="Arial" panose="020B0604020202020204" pitchFamily="34" charset="0"/>
              <a:buChar char="•"/>
            </a:pPr>
            <a:r>
              <a:rPr lang="fr-FR" dirty="0"/>
              <a:t>Lancement d’une </a:t>
            </a:r>
            <a:r>
              <a:rPr lang="fr-FR" b="1" dirty="0"/>
              <a:t>Task force </a:t>
            </a:r>
          </a:p>
          <a:p>
            <a:pPr marL="285750" lvl="0" indent="-285750">
              <a:buFont typeface="Arial" panose="020B0604020202020204" pitchFamily="34" charset="0"/>
              <a:buChar char="•"/>
            </a:pPr>
            <a:r>
              <a:rPr lang="fr-FR" dirty="0"/>
              <a:t>1ère réunion de la </a:t>
            </a:r>
            <a:r>
              <a:rPr lang="fr-FR" b="1" dirty="0"/>
              <a:t>CIM Droit des femmes</a:t>
            </a:r>
            <a:endParaRPr lang="fr-BE" b="1" dirty="0"/>
          </a:p>
          <a:p>
            <a:pPr marL="285750" lvl="0" indent="-285750">
              <a:buFont typeface="Arial" panose="020B0604020202020204" pitchFamily="34" charset="0"/>
              <a:buChar char="•"/>
            </a:pPr>
            <a:r>
              <a:rPr lang="fr-FR" b="1" dirty="0"/>
              <a:t>Campagne de communication </a:t>
            </a:r>
            <a:r>
              <a:rPr lang="fr-FR" dirty="0"/>
              <a:t>« Rien ne justifie la violence conjugale » 13/04 – 31/05</a:t>
            </a:r>
            <a:endParaRPr lang="fr-BE" dirty="0"/>
          </a:p>
          <a:p>
            <a:pPr marL="285750" lvl="0" indent="-285750">
              <a:buFont typeface="Arial" panose="020B0604020202020204" pitchFamily="34" charset="0"/>
              <a:buChar char="•"/>
            </a:pPr>
            <a:r>
              <a:rPr lang="fr-FR" b="1" dirty="0"/>
              <a:t>Renforcement de la ligne d’écoute</a:t>
            </a:r>
            <a:r>
              <a:rPr lang="fr-FR" dirty="0"/>
              <a:t> 0800/30030</a:t>
            </a:r>
            <a:endParaRPr lang="fr-BE" dirty="0"/>
          </a:p>
          <a:p>
            <a:pPr marL="285750" lvl="0" indent="-285750">
              <a:buFont typeface="Arial" panose="020B0604020202020204" pitchFamily="34" charset="0"/>
              <a:buChar char="•"/>
            </a:pPr>
            <a:r>
              <a:rPr lang="fr-FR" dirty="0"/>
              <a:t>Augmentation </a:t>
            </a:r>
            <a:r>
              <a:rPr lang="fr-FR" b="1" dirty="0"/>
              <a:t>des places d’accueil </a:t>
            </a:r>
            <a:endParaRPr lang="fr-BE" b="1" dirty="0"/>
          </a:p>
          <a:p>
            <a:pPr marL="285750" lvl="0" indent="-285750">
              <a:buFont typeface="Arial" panose="020B0604020202020204" pitchFamily="34" charset="0"/>
              <a:buChar char="•"/>
            </a:pPr>
            <a:r>
              <a:rPr lang="fr-FR" dirty="0"/>
              <a:t>« </a:t>
            </a:r>
            <a:r>
              <a:rPr lang="fr-FR" b="1" dirty="0"/>
              <a:t>Parlez-en à votre pharmacien </a:t>
            </a:r>
            <a:r>
              <a:rPr lang="fr-FR" dirty="0"/>
              <a:t>» </a:t>
            </a:r>
            <a:endParaRPr lang="fr-BE" dirty="0"/>
          </a:p>
          <a:p>
            <a:pPr marL="285750" lvl="0" indent="-285750">
              <a:buFont typeface="Arial" panose="020B0604020202020204" pitchFamily="34" charset="0"/>
              <a:buChar char="•"/>
            </a:pPr>
            <a:r>
              <a:rPr lang="fr-FR" dirty="0"/>
              <a:t>Pratique de la </a:t>
            </a:r>
            <a:r>
              <a:rPr lang="fr-FR" b="1" dirty="0"/>
              <a:t>revisite</a:t>
            </a:r>
            <a:r>
              <a:rPr lang="fr-FR" dirty="0"/>
              <a:t> relayée dans les médias</a:t>
            </a:r>
          </a:p>
          <a:p>
            <a:pPr lvl="0"/>
            <a:endParaRPr lang="fr-FR" dirty="0"/>
          </a:p>
          <a:p>
            <a:pPr lvl="0"/>
            <a:endParaRPr lang="fr-FR" dirty="0"/>
          </a:p>
          <a:p>
            <a:pPr lvl="0"/>
            <a:r>
              <a:rPr lang="fr-FR" dirty="0">
                <a:sym typeface="Wingdings" pitchFamily="2" charset="2"/>
              </a:rPr>
              <a:t> </a:t>
            </a:r>
            <a:r>
              <a:rPr lang="fr-FR" sz="1600" b="1" dirty="0">
                <a:solidFill>
                  <a:srgbClr val="438086"/>
                </a:solidFill>
                <a:sym typeface="Wingdings" pitchFamily="2" charset="2"/>
              </a:rPr>
              <a:t>Mise à l’agenda médiatique et politique </a:t>
            </a:r>
            <a:endParaRPr lang="fr-FR" sz="1600" b="1" dirty="0">
              <a:solidFill>
                <a:srgbClr val="438086"/>
              </a:solidFill>
            </a:endParaRPr>
          </a:p>
          <a:p>
            <a:pPr marL="285750" lvl="0" indent="-285750">
              <a:buFont typeface="Arial" panose="020B0604020202020204" pitchFamily="34" charset="0"/>
              <a:buChar char="•"/>
            </a:pPr>
            <a:endParaRPr lang="fr-BE" dirty="0"/>
          </a:p>
          <a:p>
            <a:pPr lvl="0"/>
            <a:endParaRPr lang="fr-FR" dirty="0"/>
          </a:p>
        </p:txBody>
      </p:sp>
    </p:spTree>
    <p:extLst>
      <p:ext uri="{BB962C8B-B14F-4D97-AF65-F5344CB8AC3E}">
        <p14:creationId xmlns:p14="http://schemas.microsoft.com/office/powerpoint/2010/main" val="279004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3">
        <p:bldAsOne/>
      </p:bldGraphic>
      <p:bldGraphic spid="9" grpId="0">
        <p:bldAsOne/>
      </p:bldGraphic>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751331" y="877253"/>
            <a:ext cx="7637907" cy="3657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fr-BE" sz="2800" b="1" dirty="0">
                <a:effectLst/>
                <a:latin typeface="Calibri" panose="020F0502020204030204" pitchFamily="34" charset="0"/>
                <a:ea typeface="Calibri" panose="020F0502020204030204" pitchFamily="34" charset="0"/>
                <a:cs typeface="Times New Roman" panose="02020603050405020304" pitchFamily="18" charset="0"/>
              </a:rPr>
              <a:t>La crise de Covid-19 comme occasion de requalification de la prise en charge des IPV ?</a:t>
            </a:r>
            <a:br>
              <a:rPr lang="fr-BE" sz="2400" dirty="0">
                <a:effectLst/>
                <a:latin typeface="Calibri" panose="020F0502020204030204" pitchFamily="34" charset="0"/>
                <a:ea typeface="Calibri" panose="020F0502020204030204" pitchFamily="34" charset="0"/>
                <a:cs typeface="Times New Roman" panose="02020603050405020304" pitchFamily="18" charset="0"/>
              </a:rPr>
            </a:br>
            <a:endParaRPr sz="2000" dirty="0"/>
          </a:p>
        </p:txBody>
      </p:sp>
      <p:sp>
        <p:nvSpPr>
          <p:cNvPr id="463" name="Google Shape;463;p43"/>
          <p:cNvSpPr txBox="1">
            <a:spLocks noGrp="1"/>
          </p:cNvSpPr>
          <p:nvPr>
            <p:ph type="body" idx="1"/>
          </p:nvPr>
        </p:nvSpPr>
        <p:spPr>
          <a:xfrm>
            <a:off x="707136" y="2223722"/>
            <a:ext cx="8229600" cy="4809885"/>
          </a:xfrm>
          <a:prstGeom prst="rect">
            <a:avLst/>
          </a:prstGeom>
          <a:noFill/>
          <a:ln>
            <a:noFill/>
          </a:ln>
        </p:spPr>
        <p:txBody>
          <a:bodyPr spcFirstLastPara="1" wrap="square" lIns="91425" tIns="45700" rIns="91425" bIns="45700" anchor="t" anchorCtr="0">
            <a:noAutofit/>
          </a:bodyPr>
          <a:lstStyle/>
          <a:p>
            <a:pPr marL="50800" lvl="0" indent="0" algn="l">
              <a:lnSpc>
                <a:spcPct val="150000"/>
              </a:lnSpc>
              <a:buNone/>
            </a:pPr>
            <a:endParaRPr lang="fr-FR" sz="2000" dirty="0"/>
          </a:p>
          <a:p>
            <a:pPr marL="50800" lvl="0" indent="0">
              <a:buClr>
                <a:schemeClr val="accent2"/>
              </a:buClr>
              <a:buNone/>
            </a:pP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16</a:t>
            </a:fld>
            <a:endParaRPr lang="nl-BE"/>
          </a:p>
        </p:txBody>
      </p:sp>
      <p:graphicFrame>
        <p:nvGraphicFramePr>
          <p:cNvPr id="4" name="Diagramme 3">
            <a:extLst>
              <a:ext uri="{FF2B5EF4-FFF2-40B4-BE49-F238E27FC236}">
                <a16:creationId xmlns:a16="http://schemas.microsoft.com/office/drawing/2014/main" id="{DF4EC0E0-2344-C451-38D8-1D0C4BA6EE36}"/>
              </a:ext>
            </a:extLst>
          </p:cNvPr>
          <p:cNvGraphicFramePr/>
          <p:nvPr/>
        </p:nvGraphicFramePr>
        <p:xfrm>
          <a:off x="432392" y="-379030"/>
          <a:ext cx="11759608" cy="3418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a:extLst>
              <a:ext uri="{FF2B5EF4-FFF2-40B4-BE49-F238E27FC236}">
                <a16:creationId xmlns:a16="http://schemas.microsoft.com/office/drawing/2014/main" id="{A9DA4267-EAD4-AAE7-B224-DEB132C83B4C}"/>
              </a:ext>
            </a:extLst>
          </p:cNvPr>
          <p:cNvGraphicFramePr/>
          <p:nvPr>
            <p:extLst>
              <p:ext uri="{D42A27DB-BD31-4B8C-83A1-F6EECF244321}">
                <p14:modId xmlns:p14="http://schemas.microsoft.com/office/powerpoint/2010/main" val="2793171151"/>
              </p:ext>
            </p:extLst>
          </p:nvPr>
        </p:nvGraphicFramePr>
        <p:xfrm>
          <a:off x="855472" y="1483790"/>
          <a:ext cx="3966464" cy="29918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me 8">
            <a:extLst>
              <a:ext uri="{FF2B5EF4-FFF2-40B4-BE49-F238E27FC236}">
                <a16:creationId xmlns:a16="http://schemas.microsoft.com/office/drawing/2014/main" id="{59AAB8E7-0BD7-1A14-40B3-C178A296D6B9}"/>
              </a:ext>
            </a:extLst>
          </p:cNvPr>
          <p:cNvGraphicFramePr/>
          <p:nvPr>
            <p:extLst>
              <p:ext uri="{D42A27DB-BD31-4B8C-83A1-F6EECF244321}">
                <p14:modId xmlns:p14="http://schemas.microsoft.com/office/powerpoint/2010/main" val="599435909"/>
              </p:ext>
            </p:extLst>
          </p:nvPr>
        </p:nvGraphicFramePr>
        <p:xfrm>
          <a:off x="4300728" y="1528240"/>
          <a:ext cx="4136136" cy="29029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ZoneTexte 9">
            <a:extLst>
              <a:ext uri="{FF2B5EF4-FFF2-40B4-BE49-F238E27FC236}">
                <a16:creationId xmlns:a16="http://schemas.microsoft.com/office/drawing/2014/main" id="{63543403-8720-5ECE-B4C8-EC1322678E39}"/>
              </a:ext>
            </a:extLst>
          </p:cNvPr>
          <p:cNvSpPr txBox="1"/>
          <p:nvPr/>
        </p:nvSpPr>
        <p:spPr>
          <a:xfrm>
            <a:off x="486960" y="4020661"/>
            <a:ext cx="3676396" cy="1600438"/>
          </a:xfrm>
          <a:prstGeom prst="rect">
            <a:avLst/>
          </a:prstGeom>
          <a:noFill/>
        </p:spPr>
        <p:txBody>
          <a:bodyPr wrap="square" rtlCol="0">
            <a:spAutoFit/>
          </a:bodyPr>
          <a:lstStyle/>
          <a:p>
            <a:pPr marL="285750" lvl="0" indent="-285750">
              <a:buFont typeface="Arial" panose="020B0604020202020204" pitchFamily="34" charset="0"/>
              <a:buChar char="•"/>
            </a:pPr>
            <a:r>
              <a:rPr lang="fr-FR" b="1" dirty="0"/>
              <a:t>COL 20/2020 </a:t>
            </a:r>
            <a:r>
              <a:rPr lang="fr-FR" dirty="0"/>
              <a:t>entérine la pratique de la revisite </a:t>
            </a:r>
            <a:endParaRPr lang="fr-BE" dirty="0"/>
          </a:p>
          <a:p>
            <a:pPr marL="285750" lvl="0" indent="-285750">
              <a:buFont typeface="Arial" panose="020B0604020202020204" pitchFamily="34" charset="0"/>
              <a:buChar char="•"/>
            </a:pPr>
            <a:r>
              <a:rPr lang="fr-FR" dirty="0"/>
              <a:t>Lancement de l’application </a:t>
            </a:r>
            <a:r>
              <a:rPr lang="fr-FR" b="1" dirty="0" err="1"/>
              <a:t>App-Elle</a:t>
            </a:r>
            <a:r>
              <a:rPr lang="fr-FR" b="1" dirty="0"/>
              <a:t> </a:t>
            </a:r>
            <a:endParaRPr lang="fr-BE" b="1" dirty="0"/>
          </a:p>
          <a:p>
            <a:pPr marL="285750" lvl="0" indent="-285750">
              <a:buFont typeface="Arial" panose="020B0604020202020204" pitchFamily="34" charset="0"/>
              <a:buChar char="•"/>
            </a:pPr>
            <a:r>
              <a:rPr lang="fr-FR" dirty="0"/>
              <a:t>Lancement de l’outil </a:t>
            </a:r>
            <a:r>
              <a:rPr lang="fr-FR" b="1" dirty="0"/>
              <a:t>EVIVICO </a:t>
            </a:r>
            <a:endParaRPr lang="fr-BE" b="1" dirty="0"/>
          </a:p>
          <a:p>
            <a:pPr marL="285750" lvl="0" indent="-285750">
              <a:buFont typeface="Arial" panose="020B0604020202020204" pitchFamily="34" charset="0"/>
              <a:buChar char="•"/>
            </a:pPr>
            <a:r>
              <a:rPr lang="fr-FR" dirty="0"/>
              <a:t>Professionnalisation de la ligne d’écoute </a:t>
            </a:r>
            <a:endParaRPr lang="fr-BE" dirty="0"/>
          </a:p>
          <a:p>
            <a:endParaRPr lang="en-US" dirty="0"/>
          </a:p>
          <a:p>
            <a:endParaRPr lang="fr-FR" dirty="0"/>
          </a:p>
        </p:txBody>
      </p:sp>
      <p:sp>
        <p:nvSpPr>
          <p:cNvPr id="11" name="ZoneTexte 10">
            <a:extLst>
              <a:ext uri="{FF2B5EF4-FFF2-40B4-BE49-F238E27FC236}">
                <a16:creationId xmlns:a16="http://schemas.microsoft.com/office/drawing/2014/main" id="{B2CF65A7-C15E-8421-23EB-A42AC9311F0C}"/>
              </a:ext>
            </a:extLst>
          </p:cNvPr>
          <p:cNvSpPr txBox="1"/>
          <p:nvPr/>
        </p:nvSpPr>
        <p:spPr>
          <a:xfrm>
            <a:off x="4438100" y="4023933"/>
            <a:ext cx="3410500" cy="1600438"/>
          </a:xfrm>
          <a:prstGeom prst="rect">
            <a:avLst/>
          </a:prstGeom>
          <a:noFill/>
        </p:spPr>
        <p:txBody>
          <a:bodyPr wrap="square" rtlCol="0">
            <a:spAutoFit/>
          </a:bodyPr>
          <a:lstStyle/>
          <a:p>
            <a:pPr marL="285750" indent="-285750">
              <a:buFont typeface="Arial" panose="020B0604020202020204" pitchFamily="34" charset="0"/>
              <a:buChar char="•"/>
            </a:pPr>
            <a:r>
              <a:rPr lang="fr-FR" dirty="0"/>
              <a:t>Professionnalisation de la ligne d’écoute (poursuite)</a:t>
            </a:r>
          </a:p>
          <a:p>
            <a:pPr marL="285750" indent="-285750">
              <a:buFont typeface="Arial" panose="020B0604020202020204" pitchFamily="34" charset="0"/>
              <a:buChar char="•"/>
            </a:pPr>
            <a:r>
              <a:rPr lang="fr-FR" dirty="0"/>
              <a:t>Décision de généraliser </a:t>
            </a:r>
            <a:r>
              <a:rPr lang="fr-FR" b="1" dirty="0"/>
              <a:t>l’alarme harcèlement</a:t>
            </a:r>
          </a:p>
          <a:p>
            <a:pPr marL="285750" indent="-285750">
              <a:buFont typeface="Arial" panose="020B0604020202020204" pitchFamily="34" charset="0"/>
              <a:buChar char="•"/>
            </a:pPr>
            <a:r>
              <a:rPr lang="fr-FR" dirty="0"/>
              <a:t>Concrétisation de l’outil EVIVICO</a:t>
            </a:r>
          </a:p>
          <a:p>
            <a:pPr marL="285750" indent="-285750">
              <a:buFont typeface="Arial" panose="020B0604020202020204" pitchFamily="34" charset="0"/>
              <a:buChar char="•"/>
            </a:pPr>
            <a:r>
              <a:rPr lang="fr-FR" dirty="0"/>
              <a:t>Cellule EVA </a:t>
            </a:r>
            <a:endParaRPr lang="fr-BE" dirty="0"/>
          </a:p>
          <a:p>
            <a:pPr lvl="0"/>
            <a:endParaRPr lang="fr-FR" dirty="0"/>
          </a:p>
        </p:txBody>
      </p:sp>
      <p:sp>
        <p:nvSpPr>
          <p:cNvPr id="6" name="Rectangle : coins arrondis 5">
            <a:extLst>
              <a:ext uri="{FF2B5EF4-FFF2-40B4-BE49-F238E27FC236}">
                <a16:creationId xmlns:a16="http://schemas.microsoft.com/office/drawing/2014/main" id="{D30C202F-6E12-3A51-8B24-265110D74ABF}"/>
              </a:ext>
            </a:extLst>
          </p:cNvPr>
          <p:cNvSpPr/>
          <p:nvPr/>
        </p:nvSpPr>
        <p:spPr>
          <a:xfrm>
            <a:off x="2538284" y="5702181"/>
            <a:ext cx="4064000" cy="5571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dirty="0">
                <a:solidFill>
                  <a:schemeClr val="accent2"/>
                </a:solidFill>
                <a:latin typeface="Arial" panose="020B0604020202020204" pitchFamily="34" charset="0"/>
                <a:cs typeface="Arial" panose="020B0604020202020204" pitchFamily="34" charset="0"/>
              </a:rPr>
              <a:t>La pandémie comme catalyseur </a:t>
            </a:r>
            <a:endParaRPr lang="fr-BE" sz="1800" dirty="0">
              <a:solidFill>
                <a:srgbClr val="00091A"/>
              </a:solidFill>
              <a:latin typeface="+mn-lt"/>
            </a:endParaRPr>
          </a:p>
        </p:txBody>
      </p:sp>
      <p:sp>
        <p:nvSpPr>
          <p:cNvPr id="7" name="ZoneTexte 6">
            <a:extLst>
              <a:ext uri="{FF2B5EF4-FFF2-40B4-BE49-F238E27FC236}">
                <a16:creationId xmlns:a16="http://schemas.microsoft.com/office/drawing/2014/main" id="{23EEA069-0222-9390-74CA-F7F6126D6441}"/>
              </a:ext>
            </a:extLst>
          </p:cNvPr>
          <p:cNvSpPr txBox="1"/>
          <p:nvPr/>
        </p:nvSpPr>
        <p:spPr>
          <a:xfrm>
            <a:off x="355600" y="6489700"/>
            <a:ext cx="184731" cy="307777"/>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145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9" grpId="0">
        <p:bldAsOne/>
      </p:bldGraphic>
      <p:bldP spid="10" grpId="0"/>
      <p:bldP spid="11"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751331" y="877253"/>
            <a:ext cx="7637907" cy="3657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fr-BE" sz="2800" b="1" dirty="0">
                <a:effectLst/>
                <a:latin typeface="Calibri" panose="020F0502020204030204" pitchFamily="34" charset="0"/>
                <a:ea typeface="Calibri" panose="020F0502020204030204" pitchFamily="34" charset="0"/>
                <a:cs typeface="Times New Roman" panose="02020603050405020304" pitchFamily="18" charset="0"/>
              </a:rPr>
              <a:t>La crise de Covid-19 comme occasion de requalification de la prise en charge des IPV ?</a:t>
            </a:r>
            <a:br>
              <a:rPr lang="fr-BE" sz="2400" dirty="0">
                <a:effectLst/>
                <a:latin typeface="Calibri" panose="020F0502020204030204" pitchFamily="34" charset="0"/>
                <a:ea typeface="Calibri" panose="020F0502020204030204" pitchFamily="34" charset="0"/>
                <a:cs typeface="Times New Roman" panose="02020603050405020304" pitchFamily="18" charset="0"/>
              </a:rPr>
            </a:br>
            <a:endParaRPr sz="2000" dirty="0"/>
          </a:p>
        </p:txBody>
      </p:sp>
      <p:sp>
        <p:nvSpPr>
          <p:cNvPr id="463" name="Google Shape;463;p43"/>
          <p:cNvSpPr txBox="1">
            <a:spLocks noGrp="1"/>
          </p:cNvSpPr>
          <p:nvPr>
            <p:ph type="body" idx="1"/>
          </p:nvPr>
        </p:nvSpPr>
        <p:spPr>
          <a:xfrm>
            <a:off x="455484" y="2280872"/>
            <a:ext cx="8481252" cy="480988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sz="2400" b="1" dirty="0">
                <a:solidFill>
                  <a:schemeClr val="accent2"/>
                </a:solidFill>
                <a:latin typeface="Arial" panose="020B0604020202020204" pitchFamily="34" charset="0"/>
                <a:cs typeface="Arial" panose="020B0604020202020204" pitchFamily="34" charset="0"/>
              </a:rPr>
              <a:t>Les études de cas, une réalité contrastée : </a:t>
            </a:r>
          </a:p>
          <a:p>
            <a:pPr marL="50800" lvl="0" indent="0">
              <a:buClr>
                <a:schemeClr val="accent2"/>
              </a:buClr>
              <a:buNone/>
            </a:pPr>
            <a:endParaRPr lang="fr-FR" sz="1200" dirty="0">
              <a:solidFill>
                <a:schemeClr val="tx1"/>
              </a:solidFill>
              <a:latin typeface="Arial" panose="020B0604020202020204" pitchFamily="34" charset="0"/>
              <a:cs typeface="Arial" panose="020B0604020202020204" pitchFamily="34" charset="0"/>
            </a:endParaRPr>
          </a:p>
          <a:p>
            <a:pPr>
              <a:spcBef>
                <a:spcPts val="1200"/>
              </a:spcBef>
              <a:spcAft>
                <a:spcPts val="200"/>
              </a:spcAft>
              <a:buClr>
                <a:schemeClr val="accent1"/>
              </a:buClr>
              <a:buSzPct val="100000"/>
              <a:defRPr/>
            </a:pPr>
            <a:r>
              <a:rPr lang="fr-BE" sz="2000" b="1" dirty="0">
                <a:solidFill>
                  <a:schemeClr val="tx1">
                    <a:lumMod val="75000"/>
                    <a:lumOff val="25000"/>
                  </a:schemeClr>
                </a:solidFill>
                <a:sym typeface="Wingdings" pitchFamily="2" charset="2"/>
              </a:rPr>
              <a:t>Un réseau d’aide fortement sollicité</a:t>
            </a:r>
            <a:endParaRPr lang="fr-BE" sz="2000" b="1" dirty="0">
              <a:solidFill>
                <a:schemeClr val="tx1">
                  <a:lumMod val="75000"/>
                  <a:lumOff val="25000"/>
                </a:schemeClr>
              </a:solidFill>
            </a:endParaRPr>
          </a:p>
          <a:p>
            <a:pPr marL="342900" indent="-342900">
              <a:spcBef>
                <a:spcPts val="1200"/>
              </a:spcBef>
              <a:spcAft>
                <a:spcPts val="200"/>
              </a:spcAft>
              <a:buClr>
                <a:schemeClr val="accent1"/>
              </a:buClr>
              <a:buSzPct val="100000"/>
              <a:defRPr/>
            </a:pPr>
            <a:r>
              <a:rPr lang="fr-BE" sz="2000" dirty="0">
                <a:solidFill>
                  <a:schemeClr val="tx1">
                    <a:lumMod val="75000"/>
                    <a:lumOff val="25000"/>
                  </a:schemeClr>
                </a:solidFill>
              </a:rPr>
              <a:t>Des </a:t>
            </a:r>
            <a:r>
              <a:rPr lang="fr-BE" sz="2000" b="1" dirty="0">
                <a:solidFill>
                  <a:schemeClr val="tx1">
                    <a:lumMod val="75000"/>
                    <a:lumOff val="25000"/>
                  </a:schemeClr>
                </a:solidFill>
              </a:rPr>
              <a:t>réalités de terrain variées </a:t>
            </a:r>
            <a:r>
              <a:rPr lang="fr-BE" sz="2000" dirty="0">
                <a:solidFill>
                  <a:schemeClr val="tx1">
                    <a:lumMod val="75000"/>
                    <a:lumOff val="25000"/>
                  </a:schemeClr>
                </a:solidFill>
              </a:rPr>
              <a:t>selon les secteurs </a:t>
            </a:r>
          </a:p>
          <a:p>
            <a:pPr marL="342900" indent="-342900">
              <a:spcBef>
                <a:spcPts val="1200"/>
              </a:spcBef>
              <a:spcAft>
                <a:spcPts val="200"/>
              </a:spcAft>
              <a:buClr>
                <a:schemeClr val="accent1"/>
              </a:buClr>
              <a:buSzPct val="100000"/>
              <a:defRPr/>
            </a:pPr>
            <a:r>
              <a:rPr lang="fr-BE" sz="2000" dirty="0">
                <a:solidFill>
                  <a:schemeClr val="tx1">
                    <a:lumMod val="75000"/>
                    <a:lumOff val="25000"/>
                  </a:schemeClr>
                </a:solidFill>
              </a:rPr>
              <a:t>Peu d’accessibilité des autres services de 1</a:t>
            </a:r>
            <a:r>
              <a:rPr lang="fr-BE" sz="2000" baseline="30000" dirty="0">
                <a:solidFill>
                  <a:schemeClr val="tx1">
                    <a:lumMod val="75000"/>
                    <a:lumOff val="25000"/>
                  </a:schemeClr>
                </a:solidFill>
              </a:rPr>
              <a:t>ère</a:t>
            </a:r>
            <a:r>
              <a:rPr lang="fr-BE" sz="2000" dirty="0">
                <a:solidFill>
                  <a:schemeClr val="tx1">
                    <a:lumMod val="75000"/>
                    <a:lumOff val="25000"/>
                  </a:schemeClr>
                </a:solidFill>
              </a:rPr>
              <a:t> ligne et de </a:t>
            </a:r>
            <a:r>
              <a:rPr lang="fr-BE" sz="2000" b="1" dirty="0">
                <a:solidFill>
                  <a:schemeClr val="tx1">
                    <a:lumMod val="75000"/>
                    <a:lumOff val="25000"/>
                  </a:schemeClr>
                </a:solidFill>
              </a:rPr>
              <a:t>2</a:t>
            </a:r>
            <a:r>
              <a:rPr lang="fr-BE" sz="2000" b="1" baseline="30000" dirty="0">
                <a:solidFill>
                  <a:schemeClr val="tx1">
                    <a:lumMod val="75000"/>
                    <a:lumOff val="25000"/>
                  </a:schemeClr>
                </a:solidFill>
              </a:rPr>
              <a:t>ème</a:t>
            </a:r>
            <a:r>
              <a:rPr lang="fr-BE" sz="2000" b="1" dirty="0">
                <a:solidFill>
                  <a:schemeClr val="tx1">
                    <a:lumMod val="75000"/>
                    <a:lumOff val="25000"/>
                  </a:schemeClr>
                </a:solidFill>
              </a:rPr>
              <a:t> ligne</a:t>
            </a:r>
          </a:p>
          <a:p>
            <a:pPr marL="342900" indent="-342900">
              <a:spcBef>
                <a:spcPts val="1200"/>
              </a:spcBef>
              <a:spcAft>
                <a:spcPts val="200"/>
              </a:spcAft>
              <a:buClr>
                <a:schemeClr val="accent1"/>
              </a:buClr>
              <a:buSzPct val="100000"/>
              <a:defRPr/>
            </a:pPr>
            <a:r>
              <a:rPr lang="fr-BE" sz="2000" dirty="0">
                <a:solidFill>
                  <a:schemeClr val="tx1">
                    <a:lumMod val="75000"/>
                    <a:lumOff val="25000"/>
                  </a:schemeClr>
                </a:solidFill>
              </a:rPr>
              <a:t>Les </a:t>
            </a:r>
            <a:r>
              <a:rPr lang="fr-BE" sz="2000" b="1" dirty="0">
                <a:solidFill>
                  <a:schemeClr val="tx1">
                    <a:lumMod val="75000"/>
                    <a:lumOff val="25000"/>
                  </a:schemeClr>
                </a:solidFill>
              </a:rPr>
              <a:t>facteurs de risques </a:t>
            </a:r>
            <a:r>
              <a:rPr lang="fr-BE" sz="2000" dirty="0">
                <a:solidFill>
                  <a:schemeClr val="tx1">
                    <a:lumMod val="75000"/>
                    <a:lumOff val="25000"/>
                  </a:schemeClr>
                </a:solidFill>
              </a:rPr>
              <a:t>démultipliés: la crise comme un amplificateur des tensions à tous les niveaux</a:t>
            </a:r>
          </a:p>
          <a:p>
            <a:pPr marL="342900" indent="-342900">
              <a:spcBef>
                <a:spcPts val="1200"/>
              </a:spcBef>
              <a:spcAft>
                <a:spcPts val="200"/>
              </a:spcAft>
              <a:buClr>
                <a:schemeClr val="accent1"/>
              </a:buClr>
              <a:buSzPct val="100000"/>
              <a:defRPr/>
            </a:pPr>
            <a:r>
              <a:rPr lang="fr-BE" sz="2000" dirty="0">
                <a:solidFill>
                  <a:schemeClr val="tx1">
                    <a:lumMod val="75000"/>
                    <a:lumOff val="25000"/>
                  </a:schemeClr>
                </a:solidFill>
              </a:rPr>
              <a:t>Seules les situations « graves » qui arrivent jusqu’aux </a:t>
            </a:r>
            <a:r>
              <a:rPr lang="fr-BE" sz="2000" dirty="0" err="1">
                <a:solidFill>
                  <a:schemeClr val="tx1">
                    <a:lumMod val="75000"/>
                    <a:lumOff val="25000"/>
                  </a:schemeClr>
                </a:solidFill>
              </a:rPr>
              <a:t>professionnel·les</a:t>
            </a:r>
            <a:endParaRPr lang="fr-BE" sz="2000" dirty="0">
              <a:solidFill>
                <a:schemeClr val="tx1">
                  <a:lumMod val="75000"/>
                  <a:lumOff val="25000"/>
                </a:schemeClr>
              </a:solidFill>
            </a:endParaRPr>
          </a:p>
          <a:p>
            <a:pPr marL="0" indent="0">
              <a:spcBef>
                <a:spcPts val="1200"/>
              </a:spcBef>
              <a:spcAft>
                <a:spcPts val="200"/>
              </a:spcAft>
              <a:buClr>
                <a:schemeClr val="accent1"/>
              </a:buClr>
              <a:buSzPct val="100000"/>
              <a:buNone/>
              <a:defRPr/>
            </a:pPr>
            <a:r>
              <a:rPr lang="fr-BE" sz="2000" dirty="0">
                <a:solidFill>
                  <a:schemeClr val="tx1">
                    <a:lumMod val="75000"/>
                    <a:lumOff val="25000"/>
                  </a:schemeClr>
                </a:solidFill>
              </a:rPr>
              <a:t> </a:t>
            </a:r>
          </a:p>
          <a:p>
            <a:pPr marL="50800" lvl="0" indent="0" algn="ctr">
              <a:lnSpc>
                <a:spcPct val="150000"/>
              </a:lnSpc>
              <a:buNone/>
            </a:pPr>
            <a:r>
              <a:rPr lang="fr-FR" sz="2000" dirty="0">
                <a:sym typeface="Wingdings" pitchFamily="2" charset="2"/>
              </a:rPr>
              <a:t> </a:t>
            </a:r>
            <a:r>
              <a:rPr lang="fr-FR" sz="2000" b="1" dirty="0">
                <a:sym typeface="Wingdings" pitchFamily="2" charset="2"/>
              </a:rPr>
              <a:t>Impact sur la prise en charge des violences </a:t>
            </a:r>
            <a:endParaRPr lang="fr-FR" sz="2000" b="1" dirty="0"/>
          </a:p>
          <a:p>
            <a:pPr marL="50800" lvl="0" indent="0">
              <a:buClr>
                <a:schemeClr val="accent2"/>
              </a:buClr>
              <a:buNone/>
            </a:pP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17</a:t>
            </a:fld>
            <a:endParaRPr lang="nl-BE"/>
          </a:p>
        </p:txBody>
      </p:sp>
    </p:spTree>
    <p:extLst>
      <p:ext uri="{BB962C8B-B14F-4D97-AF65-F5344CB8AC3E}">
        <p14:creationId xmlns:p14="http://schemas.microsoft.com/office/powerpoint/2010/main" val="225773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751331" y="877253"/>
            <a:ext cx="7637907" cy="3657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fr-BE" sz="2800" b="1" dirty="0">
                <a:effectLst/>
                <a:latin typeface="Calibri" panose="020F0502020204030204" pitchFamily="34" charset="0"/>
                <a:ea typeface="Calibri" panose="020F0502020204030204" pitchFamily="34" charset="0"/>
                <a:cs typeface="Times New Roman" panose="02020603050405020304" pitchFamily="18" charset="0"/>
              </a:rPr>
              <a:t>La crise de Covid-19 comme occasion de requalification de la prise en charge des IPV ?</a:t>
            </a:r>
            <a:br>
              <a:rPr lang="fr-BE" sz="2400" dirty="0">
                <a:effectLst/>
                <a:latin typeface="Calibri" panose="020F0502020204030204" pitchFamily="34" charset="0"/>
                <a:ea typeface="Calibri" panose="020F0502020204030204" pitchFamily="34" charset="0"/>
                <a:cs typeface="Times New Roman" panose="02020603050405020304" pitchFamily="18" charset="0"/>
              </a:rPr>
            </a:br>
            <a:endParaRPr sz="2000" dirty="0"/>
          </a:p>
        </p:txBody>
      </p:sp>
      <p:sp>
        <p:nvSpPr>
          <p:cNvPr id="463" name="Google Shape;463;p43"/>
          <p:cNvSpPr txBox="1">
            <a:spLocks noGrp="1"/>
          </p:cNvSpPr>
          <p:nvPr>
            <p:ph type="body" idx="1"/>
          </p:nvPr>
        </p:nvSpPr>
        <p:spPr>
          <a:xfrm>
            <a:off x="455484" y="1866535"/>
            <a:ext cx="8481252" cy="323886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sz="2400" b="1" dirty="0">
                <a:solidFill>
                  <a:schemeClr val="accent2"/>
                </a:solidFill>
                <a:latin typeface="Arial" panose="020B0604020202020204" pitchFamily="34" charset="0"/>
                <a:cs typeface="Arial" panose="020B0604020202020204" pitchFamily="34" charset="0"/>
              </a:rPr>
              <a:t>Les études de cas, une réalité contrastée : </a:t>
            </a:r>
          </a:p>
          <a:p>
            <a:pPr marL="50800" lvl="0" indent="0">
              <a:buClr>
                <a:schemeClr val="accent2"/>
              </a:buClr>
              <a:buNone/>
            </a:pPr>
            <a:endParaRPr lang="fr-FR" sz="1200" dirty="0">
              <a:solidFill>
                <a:schemeClr val="tx1"/>
              </a:solidFill>
              <a:latin typeface="Arial" panose="020B0604020202020204" pitchFamily="34" charset="0"/>
              <a:cs typeface="Arial" panose="020B0604020202020204" pitchFamily="34" charset="0"/>
            </a:endParaRPr>
          </a:p>
          <a:p>
            <a:pPr>
              <a:spcBef>
                <a:spcPts val="1200"/>
              </a:spcBef>
              <a:spcAft>
                <a:spcPts val="200"/>
              </a:spcAft>
              <a:buClr>
                <a:schemeClr val="accent1"/>
              </a:buClr>
              <a:buSzPct val="100000"/>
              <a:defRPr/>
            </a:pPr>
            <a:r>
              <a:rPr lang="fr-BE" sz="2000" dirty="0">
                <a:solidFill>
                  <a:schemeClr val="tx1">
                    <a:lumMod val="75000"/>
                    <a:lumOff val="25000"/>
                  </a:schemeClr>
                </a:solidFill>
              </a:rPr>
              <a:t>Vie privée/vie professionnelle </a:t>
            </a:r>
          </a:p>
          <a:p>
            <a:pPr>
              <a:spcBef>
                <a:spcPts val="1200"/>
              </a:spcBef>
              <a:spcAft>
                <a:spcPts val="200"/>
              </a:spcAft>
              <a:buClr>
                <a:schemeClr val="accent1"/>
              </a:buClr>
              <a:buSzPct val="100000"/>
              <a:defRPr/>
            </a:pPr>
            <a:r>
              <a:rPr lang="fr-BE" sz="2000" dirty="0">
                <a:solidFill>
                  <a:schemeClr val="tx1">
                    <a:lumMod val="75000"/>
                    <a:lumOff val="25000"/>
                  </a:schemeClr>
                </a:solidFill>
              </a:rPr>
              <a:t>Médiatisation peu/adaptée au vécu des </a:t>
            </a:r>
            <a:r>
              <a:rPr lang="fr-BE" sz="2000" dirty="0" err="1">
                <a:solidFill>
                  <a:schemeClr val="tx1">
                    <a:lumMod val="75000"/>
                    <a:lumOff val="25000"/>
                  </a:schemeClr>
                </a:solidFill>
              </a:rPr>
              <a:t>professionnel·les</a:t>
            </a:r>
            <a:endParaRPr lang="fr-BE" sz="2000" dirty="0">
              <a:solidFill>
                <a:schemeClr val="tx1">
                  <a:lumMod val="75000"/>
                  <a:lumOff val="25000"/>
                </a:schemeClr>
              </a:solidFill>
            </a:endParaRPr>
          </a:p>
          <a:p>
            <a:pPr marL="342900" indent="-342900">
              <a:spcBef>
                <a:spcPts val="1200"/>
              </a:spcBef>
              <a:spcAft>
                <a:spcPts val="200"/>
              </a:spcAft>
              <a:buClr>
                <a:schemeClr val="accent1"/>
              </a:buClr>
              <a:buSzPct val="100000"/>
              <a:defRPr/>
            </a:pPr>
            <a:r>
              <a:rPr lang="fr-BE" sz="2000" dirty="0">
                <a:solidFill>
                  <a:schemeClr val="tx1">
                    <a:lumMod val="75000"/>
                    <a:lumOff val="25000"/>
                  </a:schemeClr>
                </a:solidFill>
              </a:rPr>
              <a:t>Des mesures sanitaires top-down, peu/pas pensées depuis le terrain: vie en collectivité </a:t>
            </a:r>
          </a:p>
          <a:p>
            <a:pPr marL="342900" indent="-342900">
              <a:spcBef>
                <a:spcPts val="1200"/>
              </a:spcBef>
              <a:spcAft>
                <a:spcPts val="200"/>
              </a:spcAft>
              <a:buClr>
                <a:schemeClr val="accent1"/>
              </a:buClr>
              <a:buSzPct val="100000"/>
              <a:defRPr/>
            </a:pPr>
            <a:r>
              <a:rPr lang="fr-BE" sz="2000" dirty="0">
                <a:solidFill>
                  <a:schemeClr val="tx1">
                    <a:lumMod val="75000"/>
                    <a:lumOff val="25000"/>
                  </a:schemeClr>
                </a:solidFill>
              </a:rPr>
              <a:t>Retour post-crise, refaire équipe</a:t>
            </a:r>
          </a:p>
          <a:p>
            <a:pPr marL="91440" indent="-91440" defTabSz="914400">
              <a:spcBef>
                <a:spcPts val="1200"/>
              </a:spcBef>
              <a:spcAft>
                <a:spcPts val="200"/>
              </a:spcAft>
              <a:buClr>
                <a:schemeClr val="accent1"/>
              </a:buClr>
              <a:buSzPct val="100000"/>
              <a:buFont typeface="Wingdings" panose="05000000000000000000" pitchFamily="2" charset="2"/>
              <a:buChar char="v"/>
              <a:defRPr/>
            </a:pPr>
            <a:endParaRPr lang="fr-BE" sz="2000" dirty="0">
              <a:solidFill>
                <a:schemeClr val="tx1">
                  <a:lumMod val="75000"/>
                  <a:lumOff val="25000"/>
                </a:schemeClr>
              </a:solidFill>
            </a:endParaRPr>
          </a:p>
          <a:p>
            <a:pPr marL="50800" indent="0" algn="ctr">
              <a:buNone/>
            </a:pPr>
            <a:r>
              <a:rPr lang="fr-BE" sz="2000" dirty="0">
                <a:solidFill>
                  <a:schemeClr val="tx1">
                    <a:lumMod val="75000"/>
                    <a:lumOff val="25000"/>
                  </a:schemeClr>
                </a:solidFill>
                <a:sym typeface="Wingdings" pitchFamily="2" charset="2"/>
              </a:rPr>
              <a:t> </a:t>
            </a:r>
            <a:r>
              <a:rPr lang="fr-BE" sz="2000" b="1" dirty="0">
                <a:solidFill>
                  <a:srgbClr val="00091A"/>
                </a:solidFill>
              </a:rPr>
              <a:t>La pandémie donne tout de même lieu</a:t>
            </a:r>
            <a:r>
              <a:rPr lang="fr-BE" sz="2000" b="1" u="sng" dirty="0">
                <a:solidFill>
                  <a:srgbClr val="00091A"/>
                </a:solidFill>
              </a:rPr>
              <a:t> localement a</a:t>
            </a:r>
            <a:r>
              <a:rPr lang="fr-BE" sz="2000" b="1" dirty="0">
                <a:solidFill>
                  <a:srgbClr val="00091A"/>
                </a:solidFill>
              </a:rPr>
              <a:t>u développement/accélération d’initiatives nouvelles</a:t>
            </a: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18</a:t>
            </a:fld>
            <a:endParaRPr lang="nl-BE"/>
          </a:p>
        </p:txBody>
      </p:sp>
    </p:spTree>
    <p:extLst>
      <p:ext uri="{BB962C8B-B14F-4D97-AF65-F5344CB8AC3E}">
        <p14:creationId xmlns:p14="http://schemas.microsoft.com/office/powerpoint/2010/main" val="235254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19</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3676021259"/>
              </p:ext>
            </p:extLst>
          </p:nvPr>
        </p:nvGraphicFramePr>
        <p:xfrm>
          <a:off x="1524000" y="200900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11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Plan de la présentation</a:t>
            </a: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4072006855"/>
              </p:ext>
            </p:extLst>
          </p:nvPr>
        </p:nvGraphicFramePr>
        <p:xfrm>
          <a:off x="1056132" y="2208285"/>
          <a:ext cx="70317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77381" y="877253"/>
            <a:ext cx="8389238" cy="3657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fr-BE" sz="2400" b="1" dirty="0">
                <a:effectLst/>
                <a:latin typeface="Calibri" panose="020F0502020204030204" pitchFamily="34" charset="0"/>
                <a:ea typeface="Calibri" panose="020F0502020204030204" pitchFamily="34" charset="0"/>
                <a:cs typeface="Times New Roman" panose="02020603050405020304" pitchFamily="18" charset="0"/>
              </a:rPr>
              <a:t>La crise de Covid-19 comme occasion de requalification de la prise en charge des IPV ?</a:t>
            </a:r>
            <a:br>
              <a:rPr lang="fr-BE" sz="2000" dirty="0">
                <a:effectLst/>
                <a:latin typeface="Calibri" panose="020F0502020204030204" pitchFamily="34" charset="0"/>
                <a:ea typeface="Calibri" panose="020F0502020204030204" pitchFamily="34" charset="0"/>
                <a:cs typeface="Times New Roman" panose="02020603050405020304" pitchFamily="18" charset="0"/>
              </a:rPr>
            </a:br>
            <a:endParaRPr sz="2000" dirty="0"/>
          </a:p>
        </p:txBody>
      </p:sp>
      <p:sp>
        <p:nvSpPr>
          <p:cNvPr id="463" name="Google Shape;463;p43"/>
          <p:cNvSpPr txBox="1">
            <a:spLocks noGrp="1"/>
          </p:cNvSpPr>
          <p:nvPr>
            <p:ph type="body" idx="1"/>
          </p:nvPr>
        </p:nvSpPr>
        <p:spPr>
          <a:xfrm>
            <a:off x="329658" y="1549035"/>
            <a:ext cx="8814342" cy="4559666"/>
          </a:xfrm>
          <a:prstGeom prst="rect">
            <a:avLst/>
          </a:prstGeom>
          <a:noFill/>
          <a:ln>
            <a:noFill/>
          </a:ln>
        </p:spPr>
        <p:txBody>
          <a:bodyPr spcFirstLastPara="1" wrap="square" lIns="91425" tIns="45700" rIns="91425" bIns="45700" anchor="t" anchorCtr="0">
            <a:noAutofit/>
          </a:bodyPr>
          <a:lstStyle/>
          <a:p>
            <a:pPr>
              <a:buClr>
                <a:schemeClr val="accent2"/>
              </a:buClr>
              <a:buFont typeface="Wingdings" pitchFamily="2" charset="2"/>
              <a:buChar char="Ø"/>
            </a:pPr>
            <a:r>
              <a:rPr lang="fr-FR" sz="2000" b="1" dirty="0">
                <a:solidFill>
                  <a:schemeClr val="tx1"/>
                </a:solidFill>
                <a:latin typeface="Arial" panose="020B0604020202020204" pitchFamily="34" charset="0"/>
                <a:cs typeface="Arial" panose="020B0604020202020204" pitchFamily="34" charset="0"/>
              </a:rPr>
              <a:t>La pandémie comme moment contrasté : </a:t>
            </a:r>
          </a:p>
          <a:p>
            <a:pPr marL="50800" indent="0">
              <a:buClr>
                <a:schemeClr val="accent2"/>
              </a:buClr>
              <a:buNone/>
            </a:pPr>
            <a:endParaRPr lang="fr-FR" sz="800" b="1" dirty="0">
              <a:solidFill>
                <a:schemeClr val="tx1"/>
              </a:solidFill>
              <a:latin typeface="Arial" panose="020B0604020202020204" pitchFamily="34" charset="0"/>
              <a:cs typeface="Arial" panose="020B0604020202020204" pitchFamily="34" charset="0"/>
            </a:endParaRPr>
          </a:p>
          <a:p>
            <a:pPr algn="just">
              <a:buClr>
                <a:schemeClr val="accent2"/>
              </a:buClr>
            </a:pPr>
            <a:r>
              <a:rPr lang="fr-FR" sz="1800" dirty="0">
                <a:solidFill>
                  <a:srgbClr val="000000"/>
                </a:solidFill>
                <a:latin typeface="Arial" panose="020B0604020202020204" pitchFamily="34" charset="0"/>
                <a:cs typeface="Arial" panose="020B0604020202020204" pitchFamily="34" charset="0"/>
              </a:rPr>
              <a:t>Hausse des appels = </a:t>
            </a:r>
            <a:r>
              <a:rPr lang="fr-FR" sz="1800" b="1" dirty="0">
                <a:solidFill>
                  <a:srgbClr val="000000"/>
                </a:solidFill>
                <a:latin typeface="Arial" panose="020B0604020202020204" pitchFamily="34" charset="0"/>
                <a:cs typeface="Arial" panose="020B0604020202020204" pitchFamily="34" charset="0"/>
              </a:rPr>
              <a:t>incitateur</a:t>
            </a:r>
            <a:r>
              <a:rPr lang="fr-FR" sz="1800" dirty="0">
                <a:solidFill>
                  <a:srgbClr val="000000"/>
                </a:solidFill>
                <a:latin typeface="Arial" panose="020B0604020202020204" pitchFamily="34" charset="0"/>
                <a:cs typeface="Arial" panose="020B0604020202020204" pitchFamily="34" charset="0"/>
              </a:rPr>
              <a:t> et </a:t>
            </a:r>
            <a:r>
              <a:rPr lang="fr-FR" sz="1800" u="sng" dirty="0">
                <a:solidFill>
                  <a:srgbClr val="000000"/>
                </a:solidFill>
                <a:latin typeface="Arial" panose="020B0604020202020204" pitchFamily="34" charset="0"/>
                <a:cs typeface="Arial" panose="020B0604020202020204" pitchFamily="34" charset="0"/>
              </a:rPr>
              <a:t>non</a:t>
            </a:r>
            <a:r>
              <a:rPr lang="fr-FR" sz="1800" dirty="0">
                <a:solidFill>
                  <a:srgbClr val="000000"/>
                </a:solidFill>
                <a:latin typeface="Arial" panose="020B0604020202020204" pitchFamily="34" charset="0"/>
                <a:cs typeface="Arial" panose="020B0604020202020204" pitchFamily="34" charset="0"/>
              </a:rPr>
              <a:t> indicateur </a:t>
            </a:r>
          </a:p>
          <a:p>
            <a:pPr marL="50800" indent="0" algn="just">
              <a:buClr>
                <a:schemeClr val="accent2"/>
              </a:buClr>
              <a:buNone/>
            </a:pPr>
            <a:endParaRPr lang="fr-FR" sz="700" dirty="0">
              <a:solidFill>
                <a:srgbClr val="000000"/>
              </a:solidFill>
              <a:latin typeface="Arial" panose="020B0604020202020204" pitchFamily="34" charset="0"/>
              <a:cs typeface="Arial" panose="020B0604020202020204" pitchFamily="34" charset="0"/>
            </a:endParaRPr>
          </a:p>
          <a:p>
            <a:pPr algn="just">
              <a:buClr>
                <a:schemeClr val="accent2"/>
              </a:buClr>
            </a:pPr>
            <a:r>
              <a:rPr lang="fr-FR" sz="1800" dirty="0">
                <a:solidFill>
                  <a:srgbClr val="000000"/>
                </a:solidFill>
                <a:latin typeface="Arial" panose="020B0604020202020204" pitchFamily="34" charset="0"/>
                <a:cs typeface="Arial" panose="020B0604020202020204" pitchFamily="34" charset="0"/>
              </a:rPr>
              <a:t>Impact sur le </a:t>
            </a:r>
            <a:r>
              <a:rPr lang="fr-FR" sz="1800" b="1" dirty="0">
                <a:solidFill>
                  <a:srgbClr val="000000"/>
                </a:solidFill>
                <a:latin typeface="Arial" panose="020B0604020202020204" pitchFamily="34" charset="0"/>
                <a:cs typeface="Arial" panose="020B0604020202020204" pitchFamily="34" charset="0"/>
              </a:rPr>
              <a:t>travail en réseau</a:t>
            </a:r>
            <a:r>
              <a:rPr lang="fr-FR" sz="1800" dirty="0">
                <a:solidFill>
                  <a:srgbClr val="000000"/>
                </a:solidFill>
                <a:latin typeface="Arial" panose="020B0604020202020204" pitchFamily="34" charset="0"/>
                <a:cs typeface="Arial" panose="020B0604020202020204" pitchFamily="34" charset="0"/>
              </a:rPr>
              <a:t>: « services essentiels/non essentiels » + des services qui ne sont pas des services de premières lignes se sont retrouvés en première ligne (FJC)</a:t>
            </a:r>
          </a:p>
          <a:p>
            <a:pPr marL="50800" indent="0" algn="just">
              <a:buClr>
                <a:schemeClr val="accent2"/>
              </a:buClr>
              <a:buNone/>
            </a:pPr>
            <a:endParaRPr lang="fr-FR" sz="700" dirty="0">
              <a:solidFill>
                <a:srgbClr val="000000"/>
              </a:solidFill>
              <a:latin typeface="Arial" panose="020B0604020202020204" pitchFamily="34" charset="0"/>
              <a:cs typeface="Arial" panose="020B0604020202020204" pitchFamily="34" charset="0"/>
            </a:endParaRPr>
          </a:p>
          <a:p>
            <a:pPr algn="just">
              <a:buClr>
                <a:schemeClr val="accent2"/>
              </a:buClr>
            </a:pPr>
            <a:r>
              <a:rPr lang="fr-FR" sz="1800" b="1" dirty="0">
                <a:solidFill>
                  <a:srgbClr val="000000"/>
                </a:solidFill>
                <a:latin typeface="Arial" panose="020B0604020202020204" pitchFamily="34" charset="0"/>
                <a:cs typeface="Arial" panose="020B0604020202020204" pitchFamily="34" charset="0"/>
              </a:rPr>
              <a:t>Décalage</a:t>
            </a:r>
            <a:r>
              <a:rPr lang="fr-FR" sz="1800" dirty="0">
                <a:solidFill>
                  <a:srgbClr val="000000"/>
                </a:solidFill>
                <a:latin typeface="Arial" panose="020B0604020202020204" pitchFamily="34" charset="0"/>
                <a:cs typeface="Arial" panose="020B0604020202020204" pitchFamily="34" charset="0"/>
              </a:rPr>
              <a:t> entre le discours médiatique/politique et les réelles capacités d’action des travailleurs sur le terrain pendant la crise: </a:t>
            </a:r>
          </a:p>
          <a:p>
            <a:pPr algn="just">
              <a:buClr>
                <a:schemeClr val="accent2"/>
              </a:buClr>
              <a:buFont typeface="Wingdings" pitchFamily="2" charset="2"/>
              <a:buChar char="à"/>
            </a:pPr>
            <a:r>
              <a:rPr lang="fr-FR" sz="1800" dirty="0">
                <a:solidFill>
                  <a:srgbClr val="000000"/>
                </a:solidFill>
                <a:latin typeface="Arial" panose="020B0604020202020204" pitchFamily="34" charset="0"/>
                <a:cs typeface="Arial" panose="020B0604020202020204" pitchFamily="34" charset="0"/>
              </a:rPr>
              <a:t>dissonance: il faut intervenir/incapacité à intervenir </a:t>
            </a:r>
          </a:p>
          <a:p>
            <a:pPr marL="50800" indent="0" algn="just">
              <a:buClr>
                <a:schemeClr val="accent2"/>
              </a:buClr>
              <a:buNone/>
            </a:pPr>
            <a:endParaRPr lang="fr-FR" sz="700" dirty="0">
              <a:solidFill>
                <a:srgbClr val="000000"/>
              </a:solidFill>
              <a:latin typeface="Arial" panose="020B0604020202020204" pitchFamily="34" charset="0"/>
              <a:cs typeface="Arial" panose="020B0604020202020204" pitchFamily="34" charset="0"/>
            </a:endParaRPr>
          </a:p>
          <a:p>
            <a:pPr algn="just">
              <a:buClr>
                <a:schemeClr val="accent2"/>
              </a:buClr>
            </a:pPr>
            <a:r>
              <a:rPr lang="fr-FR" sz="1800" dirty="0">
                <a:solidFill>
                  <a:srgbClr val="000000"/>
                </a:solidFill>
                <a:latin typeface="Arial" panose="020B0604020202020204" pitchFamily="34" charset="0"/>
                <a:cs typeface="Arial" panose="020B0604020202020204" pitchFamily="34" charset="0"/>
              </a:rPr>
              <a:t>La pandémie comme </a:t>
            </a:r>
            <a:r>
              <a:rPr lang="fr-FR" sz="1800" b="1" dirty="0">
                <a:solidFill>
                  <a:srgbClr val="000000"/>
                </a:solidFill>
                <a:latin typeface="Arial" panose="020B0604020202020204" pitchFamily="34" charset="0"/>
                <a:cs typeface="Arial" panose="020B0604020202020204" pitchFamily="34" charset="0"/>
              </a:rPr>
              <a:t>amplificateur de vulnérabilités</a:t>
            </a:r>
            <a:endParaRPr lang="fr-FR" sz="700" dirty="0">
              <a:solidFill>
                <a:srgbClr val="000000"/>
              </a:solidFill>
              <a:latin typeface="Arial" panose="020B0604020202020204" pitchFamily="34" charset="0"/>
              <a:cs typeface="Arial" panose="020B0604020202020204" pitchFamily="34" charset="0"/>
            </a:endParaRPr>
          </a:p>
          <a:p>
            <a:pPr marL="50800" indent="0" algn="just">
              <a:buClr>
                <a:schemeClr val="accent2"/>
              </a:buClr>
              <a:buNone/>
            </a:pPr>
            <a:endParaRPr lang="fr-FR" sz="700" dirty="0">
              <a:solidFill>
                <a:srgbClr val="000000"/>
              </a:solidFill>
              <a:latin typeface="Arial" panose="020B0604020202020204" pitchFamily="34" charset="0"/>
              <a:cs typeface="Arial" panose="020B0604020202020204" pitchFamily="34" charset="0"/>
            </a:endParaRPr>
          </a:p>
          <a:p>
            <a:pPr algn="just">
              <a:buClr>
                <a:schemeClr val="accent2"/>
              </a:buClr>
            </a:pPr>
            <a:r>
              <a:rPr lang="fr-FR" sz="1800" dirty="0">
                <a:solidFill>
                  <a:srgbClr val="000000"/>
                </a:solidFill>
                <a:latin typeface="Arial" panose="020B0604020202020204" pitchFamily="34" charset="0"/>
                <a:cs typeface="Arial" panose="020B0604020202020204" pitchFamily="34" charset="0"/>
              </a:rPr>
              <a:t>La post-crise/période de </a:t>
            </a:r>
            <a:r>
              <a:rPr lang="fr-FR" sz="1800" b="1" dirty="0">
                <a:solidFill>
                  <a:srgbClr val="000000"/>
                </a:solidFill>
                <a:latin typeface="Arial" panose="020B0604020202020204" pitchFamily="34" charset="0"/>
                <a:cs typeface="Arial" panose="020B0604020202020204" pitchFamily="34" charset="0"/>
              </a:rPr>
              <a:t>rétablissement</a:t>
            </a:r>
            <a:r>
              <a:rPr lang="fr-FR" sz="1800" dirty="0">
                <a:solidFill>
                  <a:srgbClr val="000000"/>
                </a:solidFill>
                <a:latin typeface="Arial" panose="020B0604020202020204" pitchFamily="34" charset="0"/>
                <a:cs typeface="Arial" panose="020B0604020202020204" pitchFamily="34" charset="0"/>
              </a:rPr>
              <a:t>: peu/pas prise en compte </a:t>
            </a:r>
            <a:r>
              <a:rPr lang="fr-FR" sz="1800" dirty="0">
                <a:solidFill>
                  <a:srgbClr val="000000"/>
                </a:solidFill>
                <a:latin typeface="Arial" panose="020B0604020202020204" pitchFamily="34" charset="0"/>
                <a:cs typeface="Arial" panose="020B0604020202020204" pitchFamily="34" charset="0"/>
                <a:sym typeface="Wingdings" pitchFamily="2" charset="2"/>
              </a:rPr>
              <a:t> la sortie de crise = une crise pour les travailleurs</a:t>
            </a:r>
          </a:p>
          <a:p>
            <a:pPr marL="50800" indent="0" algn="just">
              <a:buClr>
                <a:schemeClr val="accent2"/>
              </a:buClr>
              <a:buNone/>
            </a:pPr>
            <a:endParaRPr lang="fr-FR" sz="800" dirty="0">
              <a:solidFill>
                <a:srgbClr val="000000"/>
              </a:solidFill>
              <a:latin typeface="Arial" panose="020B0604020202020204" pitchFamily="34" charset="0"/>
              <a:cs typeface="Arial" panose="020B0604020202020204" pitchFamily="34" charset="0"/>
              <a:sym typeface="Wingdings" pitchFamily="2" charset="2"/>
            </a:endParaRPr>
          </a:p>
          <a:p>
            <a:pPr marL="50800" indent="0" algn="just">
              <a:buClr>
                <a:schemeClr val="accent2"/>
              </a:buClr>
              <a:buNone/>
            </a:pPr>
            <a:endParaRPr lang="fr-FR" sz="800" dirty="0">
              <a:solidFill>
                <a:srgbClr val="000000"/>
              </a:solidFill>
              <a:latin typeface="Arial" panose="020B0604020202020204" pitchFamily="34" charset="0"/>
              <a:cs typeface="Arial" panose="020B0604020202020204" pitchFamily="34" charset="0"/>
              <a:sym typeface="Wingdings" pitchFamily="2" charset="2"/>
            </a:endParaRPr>
          </a:p>
          <a:p>
            <a:pPr marL="50800" indent="0" algn="ctr">
              <a:buClr>
                <a:schemeClr val="accent2"/>
              </a:buClr>
              <a:buNone/>
            </a:pPr>
            <a:r>
              <a:rPr lang="fr-FR" sz="2000" dirty="0">
                <a:solidFill>
                  <a:schemeClr val="accent2">
                    <a:lumMod val="75000"/>
                  </a:schemeClr>
                </a:solidFill>
                <a:latin typeface="Arial" panose="020B0604020202020204" pitchFamily="34" charset="0"/>
                <a:cs typeface="Arial" panose="020B0604020202020204" pitchFamily="34" charset="0"/>
                <a:sym typeface="Wingdings" pitchFamily="2" charset="2"/>
              </a:rPr>
              <a:t>Requalification sur </a:t>
            </a:r>
            <a:r>
              <a:rPr lang="fr-FR" sz="2000" b="1" dirty="0">
                <a:solidFill>
                  <a:schemeClr val="accent2">
                    <a:lumMod val="75000"/>
                  </a:schemeClr>
                </a:solidFill>
                <a:latin typeface="Arial" panose="020B0604020202020204" pitchFamily="34" charset="0"/>
                <a:cs typeface="Arial" panose="020B0604020202020204" pitchFamily="34" charset="0"/>
                <a:sym typeface="Wingdings" pitchFamily="2" charset="2"/>
              </a:rPr>
              <a:t>le temps long</a:t>
            </a:r>
            <a:r>
              <a:rPr lang="fr-FR" sz="2000" dirty="0">
                <a:solidFill>
                  <a:schemeClr val="accent2">
                    <a:lumMod val="75000"/>
                  </a:schemeClr>
                </a:solidFill>
                <a:latin typeface="Arial" panose="020B0604020202020204" pitchFamily="34" charset="0"/>
                <a:cs typeface="Arial" panose="020B0604020202020204" pitchFamily="34" charset="0"/>
                <a:sym typeface="Wingdings" pitchFamily="2" charset="2"/>
              </a:rPr>
              <a:t>. La pandémie = </a:t>
            </a:r>
            <a:r>
              <a:rPr lang="fr-FR" sz="2000" b="1" dirty="0">
                <a:solidFill>
                  <a:schemeClr val="accent2">
                    <a:lumMod val="75000"/>
                  </a:schemeClr>
                </a:solidFill>
                <a:latin typeface="Arial" panose="020B0604020202020204" pitchFamily="34" charset="0"/>
                <a:cs typeface="Arial" panose="020B0604020202020204" pitchFamily="34" charset="0"/>
                <a:sym typeface="Wingdings" pitchFamily="2" charset="2"/>
              </a:rPr>
              <a:t>UN</a:t>
            </a:r>
            <a:r>
              <a:rPr lang="fr-FR" sz="2000" dirty="0">
                <a:solidFill>
                  <a:schemeClr val="accent2">
                    <a:lumMod val="75000"/>
                  </a:schemeClr>
                </a:solidFill>
                <a:latin typeface="Arial" panose="020B0604020202020204" pitchFamily="34" charset="0"/>
                <a:cs typeface="Arial" panose="020B0604020202020204" pitchFamily="34" charset="0"/>
                <a:sym typeface="Wingdings" pitchFamily="2" charset="2"/>
              </a:rPr>
              <a:t> facteur</a:t>
            </a:r>
            <a:endParaRPr lang="fr-FR" sz="2000" dirty="0">
              <a:solidFill>
                <a:schemeClr val="accent2">
                  <a:lumMod val="75000"/>
                </a:schemeClr>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20</a:t>
            </a:fld>
            <a:endParaRPr lang="nl-BE"/>
          </a:p>
        </p:txBody>
      </p:sp>
      <p:sp>
        <p:nvSpPr>
          <p:cNvPr id="2" name="Rectangle : coins arrondis 1">
            <a:extLst>
              <a:ext uri="{FF2B5EF4-FFF2-40B4-BE49-F238E27FC236}">
                <a16:creationId xmlns:a16="http://schemas.microsoft.com/office/drawing/2014/main" id="{811C9ACC-21DB-BC65-5595-0487103D4142}"/>
              </a:ext>
            </a:extLst>
          </p:cNvPr>
          <p:cNvSpPr/>
          <p:nvPr/>
        </p:nvSpPr>
        <p:spPr>
          <a:xfrm>
            <a:off x="998711" y="5891847"/>
            <a:ext cx="7476236" cy="660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991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6B0F7-5CC7-8B46-9B0A-970FCA7AD118}"/>
              </a:ext>
            </a:extLst>
          </p:cNvPr>
          <p:cNvSpPr>
            <a:spLocks noGrp="1"/>
          </p:cNvSpPr>
          <p:nvPr>
            <p:ph type="title"/>
          </p:nvPr>
        </p:nvSpPr>
        <p:spPr>
          <a:xfrm>
            <a:off x="457200" y="1716024"/>
            <a:ext cx="8229600" cy="1066800"/>
          </a:xfrm>
        </p:spPr>
        <p:txBody>
          <a:bodyPr/>
          <a:lstStyle/>
          <a:p>
            <a:pPr algn="ctr"/>
            <a:r>
              <a:rPr lang="fr-FR" dirty="0">
                <a:solidFill>
                  <a:schemeClr val="tx1"/>
                </a:solidFill>
              </a:rPr>
              <a:t>Merci pour votre attention!</a:t>
            </a:r>
          </a:p>
        </p:txBody>
      </p:sp>
      <p:sp>
        <p:nvSpPr>
          <p:cNvPr id="3" name="Espace réservé du texte 2">
            <a:extLst>
              <a:ext uri="{FF2B5EF4-FFF2-40B4-BE49-F238E27FC236}">
                <a16:creationId xmlns:a16="http://schemas.microsoft.com/office/drawing/2014/main" id="{A55A233D-EC30-8D40-AFFE-D003A048D224}"/>
              </a:ext>
            </a:extLst>
          </p:cNvPr>
          <p:cNvSpPr>
            <a:spLocks noGrp="1"/>
          </p:cNvSpPr>
          <p:nvPr>
            <p:ph type="body" idx="1"/>
          </p:nvPr>
        </p:nvSpPr>
        <p:spPr>
          <a:xfrm>
            <a:off x="228600" y="2532888"/>
            <a:ext cx="8229600" cy="4325112"/>
          </a:xfrm>
        </p:spPr>
        <p:txBody>
          <a:bodyPr/>
          <a:lstStyle/>
          <a:p>
            <a:pPr marL="50800" indent="0">
              <a:buNone/>
            </a:pPr>
            <a:endParaRPr lang="fr-FR" dirty="0">
              <a:solidFill>
                <a:srgbClr val="67AFBD"/>
              </a:solidFill>
              <a:hlinkClick r:id="rId2">
                <a:extLst>
                  <a:ext uri="{A12FA001-AC4F-418D-AE19-62706E023703}">
                    <ahyp:hlinkClr xmlns:ahyp="http://schemas.microsoft.com/office/drawing/2018/hyperlinkcolor" val="tx"/>
                  </a:ext>
                </a:extLst>
              </a:hlinkClick>
            </a:endParaRPr>
          </a:p>
          <a:p>
            <a:pPr marL="50800" indent="0" algn="ctr">
              <a:buNone/>
            </a:pPr>
            <a:r>
              <a:rPr lang="fr-FR" sz="2000" u="sng" dirty="0">
                <a:solidFill>
                  <a:schemeClr val="tx1"/>
                </a:solidFill>
                <a:hlinkClick r:id="rId2">
                  <a:extLst>
                    <a:ext uri="{A12FA001-AC4F-418D-AE19-62706E023703}">
                      <ahyp:hlinkClr xmlns:ahyp="http://schemas.microsoft.com/office/drawing/2018/hyperlinkcolor" val="tx"/>
                    </a:ext>
                  </a:extLst>
                </a:hlinkClick>
              </a:rPr>
              <a:t>Contacts: </a:t>
            </a:r>
            <a:endParaRPr lang="fr-FR" sz="2000" u="sng" dirty="0">
              <a:solidFill>
                <a:schemeClr val="tx1"/>
              </a:solidFill>
            </a:endParaRPr>
          </a:p>
          <a:p>
            <a:pPr marL="50800" indent="0" algn="ctr">
              <a:buNone/>
            </a:pPr>
            <a:r>
              <a:rPr lang="fr-FR" sz="2000" dirty="0">
                <a:hlinkClick r:id="rId3"/>
              </a:rPr>
              <a:t>aline.thiry@uliege.be</a:t>
            </a:r>
            <a:endParaRPr lang="fr-FR" sz="2000" dirty="0"/>
          </a:p>
          <a:p>
            <a:pPr marL="50800" indent="0" algn="ctr">
              <a:buNone/>
            </a:pPr>
            <a:r>
              <a:rPr lang="fr-FR" sz="2000" dirty="0">
                <a:hlinkClick r:id="rId4"/>
              </a:rPr>
              <a:t>luce.lebrun@uliege.be</a:t>
            </a:r>
            <a:r>
              <a:rPr lang="fr-FR" sz="2000" dirty="0"/>
              <a:t> </a:t>
            </a:r>
          </a:p>
          <a:p>
            <a:pPr marL="50800" indent="0" algn="ctr">
              <a:buNone/>
            </a:pPr>
            <a:endParaRPr lang="fr-FR" dirty="0"/>
          </a:p>
        </p:txBody>
      </p:sp>
      <p:sp>
        <p:nvSpPr>
          <p:cNvPr id="4" name="Espace réservé du numéro de diapositive 3">
            <a:extLst>
              <a:ext uri="{FF2B5EF4-FFF2-40B4-BE49-F238E27FC236}">
                <a16:creationId xmlns:a16="http://schemas.microsoft.com/office/drawing/2014/main" id="{B9560471-F021-1147-A480-B795551B27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21</a:t>
            </a:fld>
            <a:endParaRPr lang="nl-BE"/>
          </a:p>
        </p:txBody>
      </p:sp>
      <p:pic>
        <p:nvPicPr>
          <p:cNvPr id="5" name="Google Shape;196;p24">
            <a:extLst>
              <a:ext uri="{FF2B5EF4-FFF2-40B4-BE49-F238E27FC236}">
                <a16:creationId xmlns:a16="http://schemas.microsoft.com/office/drawing/2014/main" id="{92C5517D-17DF-9B12-A64C-C25E5E4852E5}"/>
              </a:ext>
            </a:extLst>
          </p:cNvPr>
          <p:cNvPicPr preferRelativeResize="0"/>
          <p:nvPr/>
        </p:nvPicPr>
        <p:blipFill rotWithShape="1">
          <a:blip r:embed="rId5">
            <a:alphaModFix/>
          </a:blip>
          <a:srcRect/>
          <a:stretch/>
        </p:blipFill>
        <p:spPr>
          <a:xfrm>
            <a:off x="561247" y="5650194"/>
            <a:ext cx="2148210" cy="843242"/>
          </a:xfrm>
          <a:prstGeom prst="rect">
            <a:avLst/>
          </a:prstGeom>
          <a:noFill/>
          <a:ln>
            <a:noFill/>
          </a:ln>
        </p:spPr>
      </p:pic>
      <p:pic>
        <p:nvPicPr>
          <p:cNvPr id="6" name="Image 5">
            <a:extLst>
              <a:ext uri="{FF2B5EF4-FFF2-40B4-BE49-F238E27FC236}">
                <a16:creationId xmlns:a16="http://schemas.microsoft.com/office/drawing/2014/main" id="{A06BD65A-17BA-89C0-1C0F-7FBA3B197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763" y="5645597"/>
            <a:ext cx="2278973" cy="847839"/>
          </a:xfrm>
          <a:prstGeom prst="rect">
            <a:avLst/>
          </a:prstGeom>
        </p:spPr>
      </p:pic>
      <p:pic>
        <p:nvPicPr>
          <p:cNvPr id="7" name="Image 6">
            <a:extLst>
              <a:ext uri="{FF2B5EF4-FFF2-40B4-BE49-F238E27FC236}">
                <a16:creationId xmlns:a16="http://schemas.microsoft.com/office/drawing/2014/main" id="{3202E326-6C35-DEB0-4BB8-91B9365C0B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4472" y="5510249"/>
            <a:ext cx="1337855" cy="1118534"/>
          </a:xfrm>
          <a:prstGeom prst="rect">
            <a:avLst/>
          </a:prstGeom>
        </p:spPr>
      </p:pic>
    </p:spTree>
    <p:extLst>
      <p:ext uri="{BB962C8B-B14F-4D97-AF65-F5344CB8AC3E}">
        <p14:creationId xmlns:p14="http://schemas.microsoft.com/office/powerpoint/2010/main" val="383640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3</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423726703"/>
              </p:ext>
            </p:extLst>
          </p:nvPr>
        </p:nvGraphicFramePr>
        <p:xfrm>
          <a:off x="857250" y="2087635"/>
          <a:ext cx="7500938" cy="3341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88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4</a:t>
            </a:fld>
            <a:endParaRPr lang="nl-BE"/>
          </a:p>
        </p:txBody>
      </p:sp>
      <p:pic>
        <p:nvPicPr>
          <p:cNvPr id="6" name="Image 5">
            <a:extLst>
              <a:ext uri="{FF2B5EF4-FFF2-40B4-BE49-F238E27FC236}">
                <a16:creationId xmlns:a16="http://schemas.microsoft.com/office/drawing/2014/main" id="{7DB0859F-76D5-F29E-DB54-090E064AA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032" y="5791233"/>
            <a:ext cx="1215136" cy="1015933"/>
          </a:xfrm>
          <a:prstGeom prst="rect">
            <a:avLst/>
          </a:prstGeom>
        </p:spPr>
      </p:pic>
      <p:sp>
        <p:nvSpPr>
          <p:cNvPr id="8" name="Espace réservé du texte 7">
            <a:extLst>
              <a:ext uri="{FF2B5EF4-FFF2-40B4-BE49-F238E27FC236}">
                <a16:creationId xmlns:a16="http://schemas.microsoft.com/office/drawing/2014/main" id="{FD3769CD-DE76-0B41-65DA-85B6DAEFBF43}"/>
              </a:ext>
            </a:extLst>
          </p:cNvPr>
          <p:cNvSpPr>
            <a:spLocks noGrp="1"/>
          </p:cNvSpPr>
          <p:nvPr>
            <p:ph type="body" idx="1"/>
          </p:nvPr>
        </p:nvSpPr>
        <p:spPr>
          <a:xfrm>
            <a:off x="635793" y="1391892"/>
            <a:ext cx="8101012" cy="4274701"/>
          </a:xfrm>
        </p:spPr>
        <p:txBody>
          <a:bodyPr/>
          <a:lstStyle/>
          <a:p>
            <a:pPr marL="342900" indent="-342900" algn="just">
              <a:buFont typeface="Wingdings" pitchFamily="2" charset="2"/>
              <a:buChar char="Ø"/>
            </a:pPr>
            <a:r>
              <a:rPr lang="fr-FR" sz="2000" b="1" i="0" u="none" strike="noStrike" baseline="0" dirty="0">
                <a:latin typeface="+mj-lt"/>
              </a:rPr>
              <a:t>Deux projets </a:t>
            </a:r>
            <a:r>
              <a:rPr lang="fr-FR" sz="2000" b="0" i="0" u="none" strike="noStrike" baseline="0" dirty="0">
                <a:latin typeface="+mj-lt"/>
              </a:rPr>
              <a:t>de recherche </a:t>
            </a:r>
            <a:r>
              <a:rPr lang="fr-FR" sz="2000" b="0" i="0" u="none" strike="noStrike" baseline="0" dirty="0" err="1">
                <a:latin typeface="+mj-lt"/>
              </a:rPr>
              <a:t>Belspo</a:t>
            </a:r>
            <a:r>
              <a:rPr lang="fr-FR" sz="2000" b="0" i="0" u="none" strike="noStrike" baseline="0" dirty="0">
                <a:latin typeface="+mj-lt"/>
              </a:rPr>
              <a:t> (politique scientifique fédérale): </a:t>
            </a:r>
          </a:p>
          <a:p>
            <a:pPr marL="0" indent="0" algn="just">
              <a:buNone/>
            </a:pPr>
            <a:endParaRPr lang="fr-FR" sz="2000" b="0" i="0" u="none" strike="noStrike" baseline="0" dirty="0">
              <a:latin typeface="+mj-lt"/>
            </a:endParaRPr>
          </a:p>
          <a:p>
            <a:pPr marL="342900" indent="-342900" algn="just"/>
            <a:r>
              <a:rPr lang="fr-FR" sz="2000" b="0" i="0" u="none" strike="noStrike" baseline="0" dirty="0">
                <a:latin typeface="+mj-lt"/>
              </a:rPr>
              <a:t>Le projet </a:t>
            </a:r>
            <a:r>
              <a:rPr lang="fr-FR" sz="2000" b="1" i="0" u="none" strike="noStrike" baseline="0" dirty="0">
                <a:latin typeface="+mj-lt"/>
              </a:rPr>
              <a:t>IPV PRO&amp;POL </a:t>
            </a:r>
            <a:r>
              <a:rPr lang="fr-FR" sz="2000" b="0" i="0" u="none" strike="noStrike" baseline="0" dirty="0">
                <a:latin typeface="+mj-lt"/>
              </a:rPr>
              <a:t>(2017-2021)</a:t>
            </a:r>
            <a:r>
              <a:rPr lang="fr-BE" sz="1800" dirty="0">
                <a:solidFill>
                  <a:srgbClr val="000000"/>
                </a:solidFill>
                <a:effectLst/>
                <a:latin typeface="+mj-lt"/>
                <a:ea typeface="Times New Roman" panose="02020603050405020304" pitchFamily="18" charset="0"/>
              </a:rPr>
              <a:t> « </a:t>
            </a:r>
            <a:r>
              <a:rPr lang="fr-BE" sz="1800" i="1" dirty="0">
                <a:solidFill>
                  <a:srgbClr val="000000"/>
                </a:solidFill>
                <a:effectLst/>
                <a:latin typeface="+mj-lt"/>
                <a:ea typeface="Times New Roman" panose="02020603050405020304" pitchFamily="18" charset="0"/>
              </a:rPr>
              <a:t>Violences entre partenaires : impact, processus, évolution et politiques publiques</a:t>
            </a:r>
            <a:r>
              <a:rPr lang="fr-BE" sz="1800" dirty="0">
                <a:solidFill>
                  <a:srgbClr val="000000"/>
                </a:solidFill>
                <a:effectLst/>
                <a:latin typeface="+mj-lt"/>
                <a:ea typeface="Times New Roman" panose="02020603050405020304" pitchFamily="18" charset="0"/>
              </a:rPr>
              <a:t> » dont l'objectif est d’étudier les violences entre partenaires tant sous l’angle de l’impact du phénomène et de la complexité des processus en jeux que sous celui des politiques publiques développées en la matière en Belgique. La recherche regroupe quatre équipes scientifiques de la VUB, de l’UCL et de </a:t>
            </a:r>
            <a:r>
              <a:rPr lang="fr-BE" sz="1800" dirty="0" err="1">
                <a:solidFill>
                  <a:srgbClr val="000000"/>
                </a:solidFill>
                <a:effectLst/>
                <a:latin typeface="+mj-lt"/>
                <a:ea typeface="Times New Roman" panose="02020603050405020304" pitchFamily="18" charset="0"/>
              </a:rPr>
              <a:t>ULiège</a:t>
            </a:r>
            <a:r>
              <a:rPr lang="fr-BE" sz="1800" dirty="0">
                <a:solidFill>
                  <a:srgbClr val="000000"/>
                </a:solidFill>
                <a:effectLst/>
                <a:latin typeface="+mj-lt"/>
                <a:ea typeface="Times New Roman" panose="02020603050405020304" pitchFamily="18" charset="0"/>
              </a:rPr>
              <a:t>, sous la coordination de l’INCC (Charlotte </a:t>
            </a:r>
            <a:r>
              <a:rPr lang="fr-BE" sz="1800" dirty="0" err="1">
                <a:solidFill>
                  <a:srgbClr val="000000"/>
                </a:solidFill>
                <a:effectLst/>
                <a:latin typeface="+mj-lt"/>
                <a:ea typeface="Times New Roman" panose="02020603050405020304" pitchFamily="18" charset="0"/>
              </a:rPr>
              <a:t>Vanneste</a:t>
            </a:r>
            <a:r>
              <a:rPr lang="fr-BE" sz="1800" dirty="0">
                <a:solidFill>
                  <a:srgbClr val="000000"/>
                </a:solidFill>
                <a:effectLst/>
                <a:latin typeface="+mj-lt"/>
                <a:ea typeface="Times New Roman" panose="02020603050405020304" pitchFamily="18" charset="0"/>
              </a:rPr>
              <a:t>). </a:t>
            </a:r>
          </a:p>
          <a:p>
            <a:pPr marL="0" indent="0" algn="just">
              <a:buNone/>
            </a:pPr>
            <a:endParaRPr lang="fr-BE" sz="1800" dirty="0">
              <a:effectLst/>
              <a:latin typeface="+mj-lt"/>
              <a:ea typeface="Times New Roman" panose="02020603050405020304" pitchFamily="18" charset="0"/>
            </a:endParaRPr>
          </a:p>
          <a:p>
            <a:pPr marL="342900" indent="-342900" algn="just"/>
            <a:r>
              <a:rPr lang="fr-FR" sz="2000" b="0" i="0" u="none" strike="noStrike" baseline="0" dirty="0">
                <a:latin typeface="+mj-lt"/>
              </a:rPr>
              <a:t>Le centre de recherche Spiral (</a:t>
            </a:r>
            <a:r>
              <a:rPr lang="fr-FR" sz="2000" b="0" i="0" u="none" strike="noStrike" baseline="0" dirty="0" err="1">
                <a:latin typeface="+mj-lt"/>
              </a:rPr>
              <a:t>ULiège</a:t>
            </a:r>
            <a:r>
              <a:rPr lang="fr-FR" sz="2000" b="0" i="0" u="none" strike="noStrike" baseline="0" dirty="0">
                <a:latin typeface="+mj-lt"/>
              </a:rPr>
              <a:t>) est en charge de </a:t>
            </a:r>
            <a:r>
              <a:rPr lang="fr-FR" sz="2000" b="1" i="0" u="none" strike="noStrike" baseline="0" dirty="0">
                <a:latin typeface="+mj-lt"/>
              </a:rPr>
              <a:t>l’enquête Delphi</a:t>
            </a:r>
            <a:r>
              <a:rPr lang="fr-FR" sz="2000" b="0" i="0" u="none" strike="noStrike" baseline="0" dirty="0">
                <a:latin typeface="+mj-lt"/>
              </a:rPr>
              <a:t>: enquête en ligne qui a pour objectif de valider certaines des hypothèses de la recherche.</a:t>
            </a:r>
          </a:p>
          <a:p>
            <a:pPr marL="342900" indent="-342900" algn="just"/>
            <a:endParaRPr lang="fr-FR" sz="2000" dirty="0">
              <a:solidFill>
                <a:srgbClr val="242424"/>
              </a:solidFill>
              <a:effectLst/>
              <a:latin typeface="+mj-lt"/>
            </a:endParaRPr>
          </a:p>
          <a:p>
            <a:pPr marL="50800" indent="0">
              <a:buNone/>
            </a:pPr>
            <a:endParaRPr lang="fr-FR" sz="2000" b="0" i="0" u="none" strike="noStrike" baseline="0" dirty="0">
              <a:latin typeface="+mj-lt"/>
            </a:endParaRPr>
          </a:p>
        </p:txBody>
      </p:sp>
      <p:pic>
        <p:nvPicPr>
          <p:cNvPr id="9" name="Google Shape;196;p24">
            <a:extLst>
              <a:ext uri="{FF2B5EF4-FFF2-40B4-BE49-F238E27FC236}">
                <a16:creationId xmlns:a16="http://schemas.microsoft.com/office/drawing/2014/main" id="{4420C7C1-940F-0760-8867-F4F415E7FDA9}"/>
              </a:ext>
            </a:extLst>
          </p:cNvPr>
          <p:cNvPicPr preferRelativeResize="0"/>
          <p:nvPr/>
        </p:nvPicPr>
        <p:blipFill rotWithShape="1">
          <a:blip r:embed="rId4">
            <a:alphaModFix/>
          </a:blip>
          <a:srcRect/>
          <a:stretch/>
        </p:blipFill>
        <p:spPr>
          <a:xfrm>
            <a:off x="5626100" y="6299200"/>
            <a:ext cx="2046744" cy="558800"/>
          </a:xfrm>
          <a:prstGeom prst="rect">
            <a:avLst/>
          </a:prstGeom>
          <a:noFill/>
          <a:ln>
            <a:noFill/>
          </a:ln>
        </p:spPr>
      </p:pic>
      <p:sp>
        <p:nvSpPr>
          <p:cNvPr id="10" name="ZoneTexte 9">
            <a:extLst>
              <a:ext uri="{FF2B5EF4-FFF2-40B4-BE49-F238E27FC236}">
                <a16:creationId xmlns:a16="http://schemas.microsoft.com/office/drawing/2014/main" id="{314D6C42-DA88-3CF9-7F18-DBB17B0453DB}"/>
              </a:ext>
            </a:extLst>
          </p:cNvPr>
          <p:cNvSpPr txBox="1"/>
          <p:nvPr/>
        </p:nvSpPr>
        <p:spPr>
          <a:xfrm>
            <a:off x="635793" y="620922"/>
            <a:ext cx="8101012" cy="646331"/>
          </a:xfrm>
          <a:prstGeom prst="rect">
            <a:avLst/>
          </a:prstGeom>
          <a:noFill/>
        </p:spPr>
        <p:txBody>
          <a:bodyPr wrap="square" rtlCol="0">
            <a:spAutoFit/>
          </a:bodyPr>
          <a:lstStyle/>
          <a:p>
            <a:pPr algn="ctr"/>
            <a:r>
              <a:rPr lang="fr-FR" sz="3600" b="1" dirty="0"/>
              <a:t>Le cadre de la recherche (1)</a:t>
            </a:r>
          </a:p>
        </p:txBody>
      </p:sp>
      <p:sp>
        <p:nvSpPr>
          <p:cNvPr id="2" name="ZoneTexte 1">
            <a:extLst>
              <a:ext uri="{FF2B5EF4-FFF2-40B4-BE49-F238E27FC236}">
                <a16:creationId xmlns:a16="http://schemas.microsoft.com/office/drawing/2014/main" id="{948B0744-6497-35FF-6306-38F1D90F0DD2}"/>
              </a:ext>
            </a:extLst>
          </p:cNvPr>
          <p:cNvSpPr txBox="1"/>
          <p:nvPr/>
        </p:nvSpPr>
        <p:spPr>
          <a:xfrm>
            <a:off x="11469" y="5683646"/>
            <a:ext cx="7468831" cy="1231106"/>
          </a:xfrm>
          <a:prstGeom prst="rect">
            <a:avLst/>
          </a:prstGeom>
          <a:noFill/>
        </p:spPr>
        <p:txBody>
          <a:bodyPr wrap="square" rtlCol="0">
            <a:spAutoFit/>
          </a:bodyPr>
          <a:lstStyle/>
          <a:p>
            <a:pPr marL="0" indent="0" algn="just">
              <a:buNone/>
            </a:pPr>
            <a:r>
              <a:rPr lang="fr-FR" sz="1200" dirty="0" err="1">
                <a:solidFill>
                  <a:srgbClr val="242424"/>
                </a:solidFill>
                <a:effectLst/>
                <a:latin typeface="AGaramondPro-Regular"/>
              </a:rPr>
              <a:t>Ref</a:t>
            </a:r>
            <a:r>
              <a:rPr lang="fr-FR" sz="1200" dirty="0">
                <a:solidFill>
                  <a:srgbClr val="242424"/>
                </a:solidFill>
                <a:effectLst/>
                <a:latin typeface="AGaramondPro-Regular"/>
              </a:rPr>
              <a:t>: </a:t>
            </a:r>
            <a:r>
              <a:rPr lang="fr-FR" sz="1200" b="0" i="0" dirty="0" err="1">
                <a:solidFill>
                  <a:srgbClr val="242424"/>
                </a:solidFill>
                <a:effectLst/>
                <a:latin typeface="Times New Roman" panose="02020603050405020304" pitchFamily="18" charset="0"/>
              </a:rPr>
              <a:t>Vanneste</a:t>
            </a:r>
            <a:r>
              <a:rPr lang="fr-FR" sz="1200" b="0" i="0" dirty="0">
                <a:solidFill>
                  <a:srgbClr val="242424"/>
                </a:solidFill>
                <a:effectLst/>
                <a:latin typeface="Times New Roman" panose="02020603050405020304" pitchFamily="18" charset="0"/>
              </a:rPr>
              <a:t> C., Fallon C., </a:t>
            </a:r>
            <a:r>
              <a:rPr lang="fr-FR" sz="1200" b="0" i="0" dirty="0" err="1">
                <a:solidFill>
                  <a:srgbClr val="242424"/>
                </a:solidFill>
                <a:effectLst/>
                <a:latin typeface="Times New Roman" panose="02020603050405020304" pitchFamily="18" charset="0"/>
              </a:rPr>
              <a:t>Glowacz</a:t>
            </a:r>
            <a:r>
              <a:rPr lang="fr-FR" sz="1200" b="0" i="0" dirty="0">
                <a:solidFill>
                  <a:srgbClr val="242424"/>
                </a:solidFill>
                <a:effectLst/>
                <a:latin typeface="Times New Roman" panose="02020603050405020304" pitchFamily="18" charset="0"/>
              </a:rPr>
              <a:t> F., </a:t>
            </a:r>
            <a:r>
              <a:rPr lang="fr-FR" sz="1200" b="0" i="0" dirty="0" err="1">
                <a:solidFill>
                  <a:srgbClr val="242424"/>
                </a:solidFill>
                <a:effectLst/>
                <a:latin typeface="Times New Roman" panose="02020603050405020304" pitchFamily="18" charset="0"/>
              </a:rPr>
              <a:t>Lemonne</a:t>
            </a:r>
            <a:r>
              <a:rPr lang="fr-FR" sz="1200" b="0" i="0" dirty="0">
                <a:solidFill>
                  <a:srgbClr val="242424"/>
                </a:solidFill>
                <a:effectLst/>
                <a:latin typeface="Times New Roman" panose="02020603050405020304" pitchFamily="18" charset="0"/>
              </a:rPr>
              <a:t> A. &amp; Ravier I. (</a:t>
            </a:r>
            <a:r>
              <a:rPr lang="fr-FR" sz="1200" b="0" i="0" dirty="0" err="1">
                <a:solidFill>
                  <a:srgbClr val="242424"/>
                </a:solidFill>
                <a:effectLst/>
                <a:latin typeface="Times New Roman" panose="02020603050405020304" pitchFamily="18" charset="0"/>
              </a:rPr>
              <a:t>Eds</a:t>
            </a:r>
            <a:r>
              <a:rPr lang="fr-FR" sz="1200" b="0" i="0" dirty="0">
                <a:solidFill>
                  <a:srgbClr val="242424"/>
                </a:solidFill>
                <a:effectLst/>
                <a:latin typeface="Times New Roman" panose="02020603050405020304" pitchFamily="18" charset="0"/>
              </a:rPr>
              <a:t>) (2022) </a:t>
            </a:r>
            <a:r>
              <a:rPr lang="fr-FR" sz="1200" b="1" i="0" dirty="0">
                <a:solidFill>
                  <a:srgbClr val="242424"/>
                </a:solidFill>
                <a:effectLst/>
                <a:latin typeface="Times New Roman" panose="02020603050405020304" pitchFamily="18" charset="0"/>
              </a:rPr>
              <a:t>Regards croisés sur la violence entre partenaires intimes. À propos des résultats de la recherche ‘Violences entre partenaires : impact, processus, évolution et politiques publiques’ (IPV-PRO&amp;POL), </a:t>
            </a:r>
            <a:r>
              <a:rPr lang="fr-FR" sz="1200" b="0" i="0" dirty="0">
                <a:solidFill>
                  <a:srgbClr val="242424"/>
                </a:solidFill>
                <a:effectLst/>
                <a:latin typeface="Times New Roman" panose="02020603050405020304" pitchFamily="18" charset="0"/>
              </a:rPr>
              <a:t>Editions </a:t>
            </a:r>
            <a:r>
              <a:rPr lang="fr-FR" sz="1200" b="0" i="0" dirty="0" err="1">
                <a:solidFill>
                  <a:srgbClr val="242424"/>
                </a:solidFill>
                <a:effectLst/>
                <a:latin typeface="Times New Roman" panose="02020603050405020304" pitchFamily="18" charset="0"/>
              </a:rPr>
              <a:t>Politeia</a:t>
            </a:r>
            <a:r>
              <a:rPr lang="fr-FR" sz="1200" b="0" i="0" dirty="0">
                <a:solidFill>
                  <a:srgbClr val="242424"/>
                </a:solidFill>
                <a:effectLst/>
                <a:latin typeface="Times New Roman" panose="02020603050405020304" pitchFamily="18" charset="0"/>
              </a:rPr>
              <a:t>, Cahiers du GEPS.</a:t>
            </a:r>
            <a:endParaRPr lang="fr-FR" sz="1200" b="0" i="0" dirty="0">
              <a:solidFill>
                <a:srgbClr val="242424"/>
              </a:solidFill>
              <a:effectLst/>
              <a:latin typeface="Calibri" panose="020F0502020204030204" pitchFamily="34" charset="0"/>
            </a:endParaRPr>
          </a:p>
          <a:p>
            <a:pPr marL="50800" indent="0" algn="l">
              <a:buNone/>
            </a:pPr>
            <a:r>
              <a:rPr lang="fr-FR" sz="1200" b="0" i="0" u="sng" dirty="0">
                <a:solidFill>
                  <a:srgbClr val="0563C1"/>
                </a:solidFill>
                <a:effectLst/>
                <a:latin typeface="Calibri" panose="020F0502020204030204" pitchFamily="34" charset="0"/>
                <a:hlinkClick r:id="rId5"/>
              </a:rPr>
              <a:t>https://www.politeia.be/fr/publications/353325-regards+croises+sur+la+violence+entre+partenaires+intimes+papier+sans+abonnement</a:t>
            </a:r>
            <a:endParaRPr lang="fr-FR" sz="1200" b="0" i="0" dirty="0">
              <a:solidFill>
                <a:srgbClr val="242424"/>
              </a:solidFill>
              <a:effectLst/>
              <a:latin typeface="Calibri" panose="020F0502020204030204" pitchFamily="34" charset="0"/>
            </a:endParaRPr>
          </a:p>
          <a:p>
            <a:endParaRPr lang="fr-FR" dirty="0"/>
          </a:p>
        </p:txBody>
      </p:sp>
    </p:spTree>
    <p:extLst>
      <p:ext uri="{BB962C8B-B14F-4D97-AF65-F5344CB8AC3E}">
        <p14:creationId xmlns:p14="http://schemas.microsoft.com/office/powerpoint/2010/main" val="35342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457200" y="434560"/>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L’enquête Delphi – IPV PRO&amp;POL</a:t>
            </a:r>
            <a:endParaRPr sz="2000" dirty="0"/>
          </a:p>
        </p:txBody>
      </p:sp>
      <p:sp>
        <p:nvSpPr>
          <p:cNvPr id="463" name="Google Shape;463;p43"/>
          <p:cNvSpPr txBox="1">
            <a:spLocks noGrp="1"/>
          </p:cNvSpPr>
          <p:nvPr>
            <p:ph type="body" idx="1"/>
          </p:nvPr>
        </p:nvSpPr>
        <p:spPr>
          <a:xfrm>
            <a:off x="457200" y="1624951"/>
            <a:ext cx="8229600" cy="5091077"/>
          </a:xfrm>
          <a:prstGeom prst="rect">
            <a:avLst/>
          </a:prstGeom>
          <a:noFill/>
          <a:ln>
            <a:noFill/>
          </a:ln>
        </p:spPr>
        <p:txBody>
          <a:bodyPr spcFirstLastPara="1" wrap="square" lIns="91425" tIns="45700" rIns="91425" bIns="45700" anchor="t" anchorCtr="0">
            <a:noAutofit/>
          </a:bodyPr>
          <a:lstStyle/>
          <a:p>
            <a:pPr>
              <a:buClr>
                <a:schemeClr val="accent2"/>
              </a:buClr>
              <a:buFont typeface="Wingdings" pitchFamily="2" charset="2"/>
              <a:buChar char="Ø"/>
            </a:pPr>
            <a:r>
              <a:rPr lang="fr-FR" sz="2400" b="1" dirty="0">
                <a:solidFill>
                  <a:schemeClr val="accent2"/>
                </a:solidFill>
              </a:rPr>
              <a:t>Objectifs</a:t>
            </a:r>
          </a:p>
          <a:p>
            <a:pPr lvl="1">
              <a:buFont typeface="Wingdings" pitchFamily="2" charset="2"/>
              <a:buChar char="§"/>
            </a:pPr>
            <a:r>
              <a:rPr lang="fr-FR" sz="1800" dirty="0">
                <a:solidFill>
                  <a:schemeClr val="tx1"/>
                </a:solidFill>
              </a:rPr>
              <a:t>Phase de </a:t>
            </a:r>
            <a:r>
              <a:rPr lang="fr-FR" sz="1800" b="1" dirty="0">
                <a:solidFill>
                  <a:schemeClr val="tx1"/>
                </a:solidFill>
              </a:rPr>
              <a:t>consolidation</a:t>
            </a:r>
            <a:r>
              <a:rPr lang="fr-FR" sz="1800" dirty="0">
                <a:solidFill>
                  <a:schemeClr val="tx1"/>
                </a:solidFill>
              </a:rPr>
              <a:t> des résultats de recherche (recherche IPV PRO &amp; POL – financée par </a:t>
            </a:r>
            <a:r>
              <a:rPr lang="fr-FR" sz="1800" dirty="0" err="1">
                <a:solidFill>
                  <a:schemeClr val="tx1"/>
                </a:solidFill>
              </a:rPr>
              <a:t>Belspo</a:t>
            </a:r>
            <a:r>
              <a:rPr lang="fr-FR" sz="1800" dirty="0">
                <a:solidFill>
                  <a:schemeClr val="tx1"/>
                </a:solidFill>
              </a:rPr>
              <a:t>)</a:t>
            </a:r>
          </a:p>
          <a:p>
            <a:pPr lvl="1">
              <a:buFont typeface="Wingdings" pitchFamily="2" charset="2"/>
              <a:buChar char="§"/>
            </a:pPr>
            <a:r>
              <a:rPr lang="fr-FR" sz="1800" b="1" dirty="0">
                <a:solidFill>
                  <a:schemeClr val="tx1"/>
                </a:solidFill>
              </a:rPr>
              <a:t>Valider </a:t>
            </a:r>
            <a:r>
              <a:rPr lang="fr-FR" sz="1800" dirty="0">
                <a:solidFill>
                  <a:schemeClr val="tx1"/>
                </a:solidFill>
              </a:rPr>
              <a:t>certaines des hypothèses de la recherche quant au suivi institutionnel en matière de violence entre partenaires intimes. </a:t>
            </a:r>
          </a:p>
          <a:p>
            <a:pPr marL="520700" lvl="1" indent="0">
              <a:buNone/>
            </a:pPr>
            <a:endParaRPr lang="nl-BE" sz="1800" b="1" dirty="0">
              <a:solidFill>
                <a:schemeClr val="tx1"/>
              </a:solidFill>
              <a:latin typeface="Arial" panose="020B0604020202020204" pitchFamily="34" charset="0"/>
              <a:cs typeface="Arial" panose="020B0604020202020204" pitchFamily="34" charset="0"/>
            </a:endParaRPr>
          </a:p>
          <a:p>
            <a:pPr marL="520700" lvl="1" indent="0">
              <a:buNone/>
            </a:pPr>
            <a:endParaRPr lang="nl-BE" sz="1800" b="1" dirty="0">
              <a:solidFill>
                <a:schemeClr val="tx1"/>
              </a:solidFill>
              <a:latin typeface="Arial" panose="020B0604020202020204" pitchFamily="34" charset="0"/>
              <a:cs typeface="Arial" panose="020B0604020202020204" pitchFamily="34" charset="0"/>
            </a:endParaRPr>
          </a:p>
          <a:p>
            <a:pPr lvl="0">
              <a:buClr>
                <a:schemeClr val="accent2"/>
              </a:buClr>
              <a:buFont typeface="Noto Sans Symbols"/>
              <a:buChar char="➢"/>
            </a:pPr>
            <a:r>
              <a:rPr lang="fr-FR" sz="2400" b="1" dirty="0">
                <a:solidFill>
                  <a:srgbClr val="438086"/>
                </a:solidFill>
                <a:latin typeface="Arial" panose="020B0604020202020204" pitchFamily="34" charset="0"/>
                <a:cs typeface="Arial" panose="020B0604020202020204" pitchFamily="34" charset="0"/>
              </a:rPr>
              <a:t>Delphi: </a:t>
            </a:r>
          </a:p>
          <a:p>
            <a:pPr marL="882650" lvl="1" indent="-342900" algn="just">
              <a:lnSpc>
                <a:spcPct val="115000"/>
              </a:lnSpc>
              <a:spcBef>
                <a:spcPts val="0"/>
              </a:spcBef>
              <a:buSzPts val="2300"/>
              <a:buFont typeface="Wingdings" panose="05000000000000000000" pitchFamily="2" charset="2"/>
              <a:buChar char="§"/>
            </a:pPr>
            <a:r>
              <a:rPr lang="fr-FR" sz="1800" dirty="0">
                <a:solidFill>
                  <a:srgbClr val="000000"/>
                </a:solidFill>
                <a:latin typeface="Arial" panose="020B0604020202020204" pitchFamily="34" charset="0"/>
                <a:cs typeface="Arial" panose="020B0604020202020204" pitchFamily="34" charset="0"/>
              </a:rPr>
              <a:t>Enquête </a:t>
            </a:r>
            <a:r>
              <a:rPr lang="fr-FR" sz="1800" b="1" dirty="0">
                <a:solidFill>
                  <a:srgbClr val="000000"/>
                </a:solidFill>
                <a:latin typeface="Arial" panose="020B0604020202020204" pitchFamily="34" charset="0"/>
                <a:cs typeface="Arial" panose="020B0604020202020204" pitchFamily="34" charset="0"/>
              </a:rPr>
              <a:t>en deux tours </a:t>
            </a:r>
            <a:r>
              <a:rPr lang="fr-FR" sz="1800" dirty="0">
                <a:solidFill>
                  <a:srgbClr val="000000"/>
                </a:solidFill>
                <a:latin typeface="Arial" panose="020B0604020202020204" pitchFamily="34" charset="0"/>
                <a:cs typeface="Arial" panose="020B0604020202020204" pitchFamily="34" charset="0"/>
              </a:rPr>
              <a:t>avec feedback aux participants </a:t>
            </a:r>
            <a:r>
              <a:rPr lang="fr-FR" sz="1800" dirty="0">
                <a:solidFill>
                  <a:srgbClr val="000000"/>
                </a:solidFill>
                <a:latin typeface="Arial" panose="020B0604020202020204" pitchFamily="34" charset="0"/>
                <a:cs typeface="Arial" panose="020B0604020202020204" pitchFamily="34" charset="0"/>
                <a:sym typeface="Wingdings" pitchFamily="2" charset="2"/>
              </a:rPr>
              <a:t> approche itérative; </a:t>
            </a:r>
          </a:p>
          <a:p>
            <a:pPr marL="882650" lvl="1" indent="-342900" algn="just">
              <a:lnSpc>
                <a:spcPct val="115000"/>
              </a:lnSpc>
              <a:spcBef>
                <a:spcPts val="0"/>
              </a:spcBef>
              <a:buSzPts val="2300"/>
              <a:buFont typeface="Wingdings" panose="05000000000000000000" pitchFamily="2" charset="2"/>
              <a:buChar char="§"/>
            </a:pPr>
            <a:r>
              <a:rPr lang="fr-FR" sz="1800" dirty="0">
                <a:solidFill>
                  <a:srgbClr val="000000"/>
                </a:solidFill>
                <a:latin typeface="Arial" panose="020B0604020202020204" pitchFamily="34" charset="0"/>
                <a:cs typeface="Arial" panose="020B0604020202020204" pitchFamily="34" charset="0"/>
                <a:sym typeface="Wingdings" pitchFamily="2" charset="2"/>
              </a:rPr>
              <a:t>Approche </a:t>
            </a:r>
            <a:r>
              <a:rPr lang="fr-FR" sz="1800" b="1" dirty="0">
                <a:solidFill>
                  <a:srgbClr val="000000"/>
                </a:solidFill>
                <a:latin typeface="Arial" panose="020B0604020202020204" pitchFamily="34" charset="0"/>
                <a:cs typeface="Arial" panose="020B0604020202020204" pitchFamily="34" charset="0"/>
                <a:sym typeface="Wingdings" pitchFamily="2" charset="2"/>
              </a:rPr>
              <a:t>par les pratiques </a:t>
            </a:r>
            <a:r>
              <a:rPr lang="fr-FR" sz="1800" dirty="0">
                <a:solidFill>
                  <a:srgbClr val="000000"/>
                </a:solidFill>
                <a:latin typeface="Arial" panose="020B0604020202020204" pitchFamily="34" charset="0"/>
                <a:cs typeface="Arial" panose="020B0604020202020204" pitchFamily="34" charset="0"/>
                <a:sym typeface="Wingdings" pitchFamily="2" charset="2"/>
              </a:rPr>
              <a:t> histoires situées / expériences des répondants;</a:t>
            </a:r>
          </a:p>
          <a:p>
            <a:pPr marL="882650" lvl="1" indent="-342900" algn="just">
              <a:lnSpc>
                <a:spcPct val="115000"/>
              </a:lnSpc>
              <a:spcBef>
                <a:spcPts val="0"/>
              </a:spcBef>
              <a:buSzPts val="2300"/>
              <a:buFont typeface="Wingdings" panose="05000000000000000000" pitchFamily="2" charset="2"/>
              <a:buChar char="§"/>
            </a:pPr>
            <a:r>
              <a:rPr lang="fr-FR" sz="1800" dirty="0">
                <a:solidFill>
                  <a:srgbClr val="000000"/>
                </a:solidFill>
                <a:latin typeface="Arial" panose="020B0604020202020204" pitchFamily="34" charset="0"/>
                <a:cs typeface="Arial" panose="020B0604020202020204" pitchFamily="34" charset="0"/>
                <a:sym typeface="Wingdings" pitchFamily="2" charset="2"/>
              </a:rPr>
              <a:t>Dispositifs = points de rencontre entre les professionnels;</a:t>
            </a:r>
          </a:p>
          <a:p>
            <a:pPr marL="882650" lvl="1" indent="-342900" algn="just">
              <a:lnSpc>
                <a:spcPct val="115000"/>
              </a:lnSpc>
              <a:spcBef>
                <a:spcPts val="0"/>
              </a:spcBef>
              <a:buSzPts val="2300"/>
              <a:buFont typeface="Wingdings" panose="05000000000000000000" pitchFamily="2" charset="2"/>
              <a:buChar char="§"/>
            </a:pPr>
            <a:r>
              <a:rPr lang="fr-FR" sz="1800" b="1" dirty="0">
                <a:solidFill>
                  <a:srgbClr val="000000"/>
                </a:solidFill>
                <a:latin typeface="Arial" panose="020B0604020202020204" pitchFamily="34" charset="0"/>
                <a:cs typeface="Arial" panose="020B0604020202020204" pitchFamily="34" charset="0"/>
                <a:sym typeface="Wingdings" pitchFamily="2" charset="2"/>
              </a:rPr>
              <a:t>Dynamique d’apprentissage (contexte </a:t>
            </a:r>
            <a:r>
              <a:rPr lang="fr-FR" sz="1800" b="1" dirty="0" err="1">
                <a:solidFill>
                  <a:srgbClr val="000000"/>
                </a:solidFill>
                <a:latin typeface="Arial" panose="020B0604020202020204" pitchFamily="34" charset="0"/>
                <a:cs typeface="Arial" panose="020B0604020202020204" pitchFamily="34" charset="0"/>
                <a:sym typeface="Wingdings" pitchFamily="2" charset="2"/>
              </a:rPr>
              <a:t>covid</a:t>
            </a:r>
            <a:r>
              <a:rPr lang="fr-FR" sz="1800" b="1" dirty="0">
                <a:solidFill>
                  <a:srgbClr val="000000"/>
                </a:solidFill>
                <a:latin typeface="Arial" panose="020B0604020202020204" pitchFamily="34" charset="0"/>
                <a:cs typeface="Arial" panose="020B0604020202020204" pitchFamily="34" charset="0"/>
                <a:sym typeface="Wingdings" pitchFamily="2" charset="2"/>
              </a:rPr>
              <a:t>)</a:t>
            </a:r>
            <a:endParaRPr lang="fr-FR" sz="1800" b="1"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5</a:t>
            </a:fld>
            <a:endParaRPr lang="nl-BE"/>
          </a:p>
        </p:txBody>
      </p:sp>
      <p:pic>
        <p:nvPicPr>
          <p:cNvPr id="2" name="Google Shape;196;p24">
            <a:extLst>
              <a:ext uri="{FF2B5EF4-FFF2-40B4-BE49-F238E27FC236}">
                <a16:creationId xmlns:a16="http://schemas.microsoft.com/office/drawing/2014/main" id="{595C2C6C-23FF-BC72-1F1C-E23109B7EA5E}"/>
              </a:ext>
            </a:extLst>
          </p:cNvPr>
          <p:cNvPicPr preferRelativeResize="0"/>
          <p:nvPr/>
        </p:nvPicPr>
        <p:blipFill rotWithShape="1">
          <a:blip r:embed="rId3">
            <a:alphaModFix/>
          </a:blip>
          <a:srcRect/>
          <a:stretch/>
        </p:blipFill>
        <p:spPr>
          <a:xfrm>
            <a:off x="6985000" y="6157228"/>
            <a:ext cx="2046744" cy="558800"/>
          </a:xfrm>
          <a:prstGeom prst="rect">
            <a:avLst/>
          </a:prstGeom>
          <a:noFill/>
          <a:ln>
            <a:noFill/>
          </a:ln>
        </p:spPr>
      </p:pic>
    </p:spTree>
    <p:extLst>
      <p:ext uri="{BB962C8B-B14F-4D97-AF65-F5344CB8AC3E}">
        <p14:creationId xmlns:p14="http://schemas.microsoft.com/office/powerpoint/2010/main" val="150105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L’enquête Delphi – IPV PRO&amp;POL</a:t>
            </a: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sz="2400" b="1" dirty="0">
                <a:solidFill>
                  <a:schemeClr val="accent2"/>
                </a:solidFill>
              </a:rPr>
              <a:t>Le questionnaire</a:t>
            </a:r>
          </a:p>
          <a:p>
            <a:pPr marL="50800" lvl="0" indent="0">
              <a:buClr>
                <a:schemeClr val="accent2"/>
              </a:buClr>
              <a:buNone/>
            </a:pPr>
            <a:endParaRPr lang="fr-FR" sz="2400" b="1" dirty="0">
              <a:solidFill>
                <a:schemeClr val="accent2"/>
              </a:solidFill>
            </a:endParaRPr>
          </a:p>
          <a:p>
            <a:pPr lvl="1">
              <a:buFont typeface="Wingdings" pitchFamily="2" charset="2"/>
              <a:buChar char="§"/>
            </a:pPr>
            <a:r>
              <a:rPr lang="fr-FR" sz="1800" dirty="0">
                <a:solidFill>
                  <a:schemeClr val="tx1"/>
                </a:solidFill>
                <a:latin typeface="+mn-lt"/>
              </a:rPr>
              <a:t>Le 1</a:t>
            </a:r>
            <a:r>
              <a:rPr lang="fr-FR" sz="1800" baseline="30000" dirty="0">
                <a:solidFill>
                  <a:schemeClr val="tx1"/>
                </a:solidFill>
                <a:latin typeface="+mn-lt"/>
              </a:rPr>
              <a:t>ier</a:t>
            </a:r>
            <a:r>
              <a:rPr lang="fr-FR" sz="1800" dirty="0">
                <a:solidFill>
                  <a:schemeClr val="tx1"/>
                </a:solidFill>
                <a:latin typeface="+mn-lt"/>
              </a:rPr>
              <a:t> tour du 10/01 au 2/02/2021 / le 2</a:t>
            </a:r>
            <a:r>
              <a:rPr lang="fr-FR" sz="1800" baseline="30000" dirty="0">
                <a:solidFill>
                  <a:schemeClr val="tx1"/>
                </a:solidFill>
                <a:latin typeface="+mn-lt"/>
              </a:rPr>
              <a:t>ième</a:t>
            </a:r>
            <a:r>
              <a:rPr lang="fr-FR" sz="1800" dirty="0">
                <a:solidFill>
                  <a:schemeClr val="tx1"/>
                </a:solidFill>
                <a:latin typeface="+mn-lt"/>
              </a:rPr>
              <a:t> tour du 1/06 au 25/06/2021 (contexte </a:t>
            </a:r>
            <a:r>
              <a:rPr lang="fr-FR" sz="1800" dirty="0" err="1">
                <a:solidFill>
                  <a:schemeClr val="tx1"/>
                </a:solidFill>
                <a:latin typeface="+mn-lt"/>
              </a:rPr>
              <a:t>covid</a:t>
            </a:r>
            <a:r>
              <a:rPr lang="fr-FR" sz="1800" dirty="0">
                <a:solidFill>
                  <a:schemeClr val="tx1"/>
                </a:solidFill>
                <a:latin typeface="+mn-lt"/>
              </a:rPr>
              <a:t>)</a:t>
            </a:r>
          </a:p>
          <a:p>
            <a:pPr lvl="1">
              <a:buFont typeface="Wingdings" pitchFamily="2" charset="2"/>
              <a:buChar char="§"/>
            </a:pPr>
            <a:r>
              <a:rPr lang="fr-FR" sz="1800" dirty="0">
                <a:solidFill>
                  <a:schemeClr val="tx1"/>
                </a:solidFill>
                <a:latin typeface="+mn-lt"/>
              </a:rPr>
              <a:t>Questions </a:t>
            </a:r>
            <a:r>
              <a:rPr lang="fr-FR" sz="1800" b="1" dirty="0">
                <a:solidFill>
                  <a:schemeClr val="tx1"/>
                </a:solidFill>
                <a:latin typeface="+mn-lt"/>
              </a:rPr>
              <a:t>ouvertes;</a:t>
            </a:r>
            <a:r>
              <a:rPr lang="fr-FR" sz="1800" dirty="0">
                <a:solidFill>
                  <a:schemeClr val="tx1"/>
                </a:solidFill>
                <a:latin typeface="+mn-lt"/>
              </a:rPr>
              <a:t> </a:t>
            </a:r>
          </a:p>
          <a:p>
            <a:pPr lvl="1">
              <a:buFont typeface="Wingdings" pitchFamily="2" charset="2"/>
              <a:buChar char="§"/>
            </a:pPr>
            <a:r>
              <a:rPr lang="fr-FR" sz="1800" b="1" dirty="0">
                <a:solidFill>
                  <a:schemeClr val="tx1"/>
                </a:solidFill>
                <a:latin typeface="+mn-lt"/>
              </a:rPr>
              <a:t>Enquête bilingue </a:t>
            </a:r>
            <a:r>
              <a:rPr lang="fr-FR" sz="1800" b="1" dirty="0">
                <a:solidFill>
                  <a:schemeClr val="tx1"/>
                </a:solidFill>
                <a:latin typeface="+mn-lt"/>
                <a:sym typeface="Wingdings" pitchFamily="2" charset="2"/>
              </a:rPr>
              <a:t> territoire Belgique</a:t>
            </a:r>
          </a:p>
          <a:p>
            <a:pPr lvl="1">
              <a:buFont typeface="Wingdings" pitchFamily="2" charset="2"/>
              <a:buChar char="§"/>
            </a:pPr>
            <a:r>
              <a:rPr lang="fr-FR" sz="1800" dirty="0">
                <a:solidFill>
                  <a:schemeClr val="tx1"/>
                </a:solidFill>
                <a:latin typeface="+mn-lt"/>
              </a:rPr>
              <a:t>770 invités / 219 répondants au 1ier tour / 133 répondants au 2 </a:t>
            </a:r>
            <a:r>
              <a:rPr lang="fr-FR" sz="1800" dirty="0" err="1">
                <a:solidFill>
                  <a:schemeClr val="tx1"/>
                </a:solidFill>
                <a:latin typeface="+mn-lt"/>
              </a:rPr>
              <a:t>ième</a:t>
            </a:r>
            <a:r>
              <a:rPr lang="fr-FR" sz="1800" dirty="0">
                <a:solidFill>
                  <a:schemeClr val="tx1"/>
                </a:solidFill>
                <a:latin typeface="+mn-lt"/>
              </a:rPr>
              <a:t> tour</a:t>
            </a:r>
          </a:p>
          <a:p>
            <a:pPr lvl="1">
              <a:buFont typeface="Wingdings" pitchFamily="2" charset="2"/>
              <a:buChar char="§"/>
            </a:pPr>
            <a:r>
              <a:rPr lang="fr-FR" sz="1800" dirty="0">
                <a:solidFill>
                  <a:schemeClr val="tx1"/>
                </a:solidFill>
                <a:latin typeface="+mn-lt"/>
              </a:rPr>
              <a:t>30% de répondants néerlandophones / 70% de répondants francophones</a:t>
            </a:r>
          </a:p>
          <a:p>
            <a:pPr lvl="1">
              <a:buFont typeface="Wingdings" pitchFamily="2" charset="2"/>
              <a:buChar char="§"/>
            </a:pPr>
            <a:r>
              <a:rPr lang="fr-FR" sz="1800" dirty="0">
                <a:solidFill>
                  <a:schemeClr val="tx1"/>
                </a:solidFill>
                <a:latin typeface="+mn-lt"/>
              </a:rPr>
              <a:t>Diversité de profils: par secteurs d’activités (associations, police, justice, médical, etc.) et par arrondissement judiciaire (tout le territoire couvert)</a:t>
            </a:r>
          </a:p>
          <a:p>
            <a:pPr lvl="1">
              <a:buFont typeface="Wingdings" pitchFamily="2" charset="2"/>
              <a:buChar char="§"/>
            </a:pPr>
            <a:endParaRPr lang="fr-FR" sz="2000" dirty="0">
              <a:solidFill>
                <a:schemeClr val="tx1"/>
              </a:solidFill>
              <a:latin typeface="+mn-lt"/>
            </a:endParaRPr>
          </a:p>
          <a:p>
            <a:pPr lvl="1">
              <a:buFont typeface="Wingdings" pitchFamily="2" charset="2"/>
              <a:buChar char="§"/>
            </a:pPr>
            <a:endParaRPr lang="nl-BE" sz="2000" dirty="0">
              <a:solidFill>
                <a:schemeClr val="tx1"/>
              </a:solidFill>
              <a:latin typeface="+mn-lt"/>
            </a:endParaRPr>
          </a:p>
          <a:p>
            <a:pPr marL="50800" lvl="0" indent="0" algn="l" rtl="0">
              <a:lnSpc>
                <a:spcPct val="100000"/>
              </a:lnSpc>
              <a:spcBef>
                <a:spcPts val="300"/>
              </a:spcBef>
              <a:spcAft>
                <a:spcPts val="0"/>
              </a:spcAft>
              <a:buClr>
                <a:schemeClr val="accent2"/>
              </a:buClr>
              <a:buSzPts val="2800"/>
              <a:buNone/>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6</a:t>
            </a:fld>
            <a:endParaRPr lang="nl-BE"/>
          </a:p>
        </p:txBody>
      </p:sp>
      <p:pic>
        <p:nvPicPr>
          <p:cNvPr id="2" name="Google Shape;196;p24">
            <a:extLst>
              <a:ext uri="{FF2B5EF4-FFF2-40B4-BE49-F238E27FC236}">
                <a16:creationId xmlns:a16="http://schemas.microsoft.com/office/drawing/2014/main" id="{BDB41C61-874F-E40D-8CCE-110474F2A2CA}"/>
              </a:ext>
            </a:extLst>
          </p:cNvPr>
          <p:cNvPicPr preferRelativeResize="0"/>
          <p:nvPr/>
        </p:nvPicPr>
        <p:blipFill rotWithShape="1">
          <a:blip r:embed="rId3">
            <a:alphaModFix/>
          </a:blip>
          <a:srcRect/>
          <a:stretch/>
        </p:blipFill>
        <p:spPr>
          <a:xfrm>
            <a:off x="6889992" y="6107549"/>
            <a:ext cx="2046744" cy="558800"/>
          </a:xfrm>
          <a:prstGeom prst="rect">
            <a:avLst/>
          </a:prstGeom>
          <a:noFill/>
          <a:ln>
            <a:noFill/>
          </a:ln>
        </p:spPr>
      </p:pic>
    </p:spTree>
    <p:extLst>
      <p:ext uri="{BB962C8B-B14F-4D97-AF65-F5344CB8AC3E}">
        <p14:creationId xmlns:p14="http://schemas.microsoft.com/office/powerpoint/2010/main" val="389438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7</a:t>
            </a:fld>
            <a:endParaRPr lang="nl-BE"/>
          </a:p>
        </p:txBody>
      </p:sp>
      <p:pic>
        <p:nvPicPr>
          <p:cNvPr id="6" name="Image 5">
            <a:extLst>
              <a:ext uri="{FF2B5EF4-FFF2-40B4-BE49-F238E27FC236}">
                <a16:creationId xmlns:a16="http://schemas.microsoft.com/office/drawing/2014/main" id="{7DB0859F-76D5-F29E-DB54-090E064AA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81" y="5616464"/>
            <a:ext cx="1337855" cy="1118534"/>
          </a:xfrm>
          <a:prstGeom prst="rect">
            <a:avLst/>
          </a:prstGeom>
        </p:spPr>
      </p:pic>
      <p:sp>
        <p:nvSpPr>
          <p:cNvPr id="8" name="Espace réservé du texte 7">
            <a:extLst>
              <a:ext uri="{FF2B5EF4-FFF2-40B4-BE49-F238E27FC236}">
                <a16:creationId xmlns:a16="http://schemas.microsoft.com/office/drawing/2014/main" id="{FD3769CD-DE76-0B41-65DA-85B6DAEFBF43}"/>
              </a:ext>
            </a:extLst>
          </p:cNvPr>
          <p:cNvSpPr>
            <a:spLocks noGrp="1"/>
          </p:cNvSpPr>
          <p:nvPr>
            <p:ph type="body" idx="1"/>
          </p:nvPr>
        </p:nvSpPr>
        <p:spPr>
          <a:xfrm>
            <a:off x="454724" y="1639211"/>
            <a:ext cx="8101012" cy="4445698"/>
          </a:xfrm>
        </p:spPr>
        <p:txBody>
          <a:bodyPr/>
          <a:lstStyle/>
          <a:p>
            <a:pPr marL="0" indent="0" algn="just">
              <a:buFont typeface="Georgia"/>
              <a:buNone/>
            </a:pPr>
            <a:endParaRPr lang="fr-FR" sz="1100" b="1" dirty="0">
              <a:solidFill>
                <a:srgbClr val="00091A"/>
              </a:solidFill>
              <a:latin typeface="+mn-lt"/>
            </a:endParaRPr>
          </a:p>
          <a:p>
            <a:pPr marL="342900" indent="-342900" algn="just"/>
            <a:r>
              <a:rPr lang="fr-FR" sz="2000" dirty="0">
                <a:solidFill>
                  <a:srgbClr val="00091A"/>
                </a:solidFill>
                <a:latin typeface="+mn-lt"/>
              </a:rPr>
              <a:t>Le projet </a:t>
            </a:r>
            <a:r>
              <a:rPr lang="fr-FR" sz="2000" b="1" dirty="0">
                <a:solidFill>
                  <a:srgbClr val="00091A"/>
                </a:solidFill>
                <a:latin typeface="+mn-lt"/>
              </a:rPr>
              <a:t>IPV </a:t>
            </a:r>
            <a:r>
              <a:rPr lang="fr-FR" sz="1800" b="1" dirty="0" err="1">
                <a:solidFill>
                  <a:srgbClr val="00091A"/>
                </a:solidFill>
                <a:latin typeface="+mj-lt"/>
              </a:rPr>
              <a:t>Dacovid</a:t>
            </a:r>
            <a:r>
              <a:rPr lang="fr-FR" sz="1800" b="1" dirty="0">
                <a:solidFill>
                  <a:srgbClr val="00091A"/>
                </a:solidFill>
                <a:latin typeface="+mj-lt"/>
              </a:rPr>
              <a:t> </a:t>
            </a:r>
            <a:r>
              <a:rPr lang="fr-FR" sz="1800" dirty="0">
                <a:solidFill>
                  <a:srgbClr val="00091A"/>
                </a:solidFill>
                <a:latin typeface="+mj-lt"/>
              </a:rPr>
              <a:t>(2021-2023) </a:t>
            </a:r>
            <a:r>
              <a:rPr lang="fr-BE" sz="1600" dirty="0">
                <a:effectLst/>
                <a:latin typeface="+mj-lt"/>
                <a:ea typeface="Times New Roman" panose="02020603050405020304" pitchFamily="18" charset="0"/>
              </a:rPr>
              <a:t>« </a:t>
            </a:r>
            <a:r>
              <a:rPr lang="fr-BE" sz="1600" i="1" dirty="0">
                <a:effectLst/>
                <a:latin typeface="+mj-lt"/>
                <a:ea typeface="Times New Roman" panose="02020603050405020304" pitchFamily="18" charset="0"/>
              </a:rPr>
              <a:t>Violences entre partenaires intimes : pendant et après la crise de covid</a:t>
            </a:r>
            <a:r>
              <a:rPr lang="fr-BE" sz="1600" dirty="0">
                <a:effectLst/>
                <a:latin typeface="+mj-lt"/>
                <a:ea typeface="Times New Roman" panose="02020603050405020304" pitchFamily="18" charset="0"/>
              </a:rPr>
              <a:t>». L’objectif de la recherche est d’évaluer les changements de pratiques, les innovations et les nouveaux dispositifs qui ont été développés pendant la crise du covid-19, maintenus ou abandonnés en cours de ou après la crise. La recherche regroupe trois équipes scientifiques de la VUB, de</a:t>
            </a:r>
            <a:r>
              <a:rPr lang="fr-BE" sz="1600" dirty="0">
                <a:solidFill>
                  <a:srgbClr val="000000"/>
                </a:solidFill>
                <a:effectLst/>
                <a:latin typeface="+mj-lt"/>
                <a:ea typeface="Times New Roman" panose="02020603050405020304" pitchFamily="18" charset="0"/>
              </a:rPr>
              <a:t> </a:t>
            </a:r>
            <a:r>
              <a:rPr lang="fr-BE" sz="1600" dirty="0">
                <a:effectLst/>
                <a:latin typeface="+mj-lt"/>
                <a:ea typeface="Times New Roman" panose="02020603050405020304" pitchFamily="18" charset="0"/>
              </a:rPr>
              <a:t>l’INCC et de </a:t>
            </a:r>
            <a:r>
              <a:rPr lang="fr-BE" sz="1600" dirty="0" err="1">
                <a:effectLst/>
                <a:latin typeface="+mj-lt"/>
                <a:ea typeface="Times New Roman" panose="02020603050405020304" pitchFamily="18" charset="0"/>
              </a:rPr>
              <a:t>ULiège</a:t>
            </a:r>
            <a:r>
              <a:rPr lang="fr-BE" sz="1600" dirty="0">
                <a:effectLst/>
                <a:latin typeface="+mj-lt"/>
                <a:ea typeface="Times New Roman" panose="02020603050405020304" pitchFamily="18" charset="0"/>
              </a:rPr>
              <a:t> (sous la coordination de Fabienne </a:t>
            </a:r>
            <a:r>
              <a:rPr lang="fr-BE" sz="1600" dirty="0" err="1">
                <a:effectLst/>
                <a:latin typeface="+mj-lt"/>
                <a:ea typeface="Times New Roman" panose="02020603050405020304" pitchFamily="18" charset="0"/>
              </a:rPr>
              <a:t>Glowacz</a:t>
            </a:r>
            <a:r>
              <a:rPr lang="fr-BE" sz="1600" dirty="0">
                <a:latin typeface="+mj-lt"/>
                <a:ea typeface="Times New Roman" panose="02020603050405020304" pitchFamily="18" charset="0"/>
              </a:rPr>
              <a:t>, </a:t>
            </a:r>
            <a:r>
              <a:rPr lang="fr-BE" sz="1600" dirty="0" err="1">
                <a:latin typeface="+mj-lt"/>
                <a:ea typeface="Times New Roman" panose="02020603050405020304" pitchFamily="18" charset="0"/>
              </a:rPr>
              <a:t>ULiège</a:t>
            </a:r>
            <a:r>
              <a:rPr lang="fr-BE" sz="1600" dirty="0">
                <a:latin typeface="+mj-lt"/>
                <a:ea typeface="Times New Roman" panose="02020603050405020304" pitchFamily="18" charset="0"/>
              </a:rPr>
              <a:t>)</a:t>
            </a:r>
            <a:r>
              <a:rPr lang="fr-BE" sz="1600" dirty="0">
                <a:effectLst/>
                <a:latin typeface="+mj-lt"/>
                <a:ea typeface="Times New Roman" panose="02020603050405020304" pitchFamily="18" charset="0"/>
              </a:rPr>
              <a:t>. </a:t>
            </a:r>
            <a:endParaRPr lang="fr-BE" sz="1800" dirty="0">
              <a:effectLst/>
              <a:latin typeface="+mj-lt"/>
              <a:ea typeface="Times New Roman" panose="02020603050405020304" pitchFamily="18" charset="0"/>
            </a:endParaRPr>
          </a:p>
          <a:p>
            <a:pPr marL="342900" indent="-342900" algn="just"/>
            <a:endParaRPr lang="fr-FR" sz="2000" dirty="0">
              <a:solidFill>
                <a:srgbClr val="00091A"/>
              </a:solidFill>
              <a:latin typeface="+mn-lt"/>
            </a:endParaRPr>
          </a:p>
          <a:p>
            <a:pPr marL="342900" indent="-342900" algn="just"/>
            <a:r>
              <a:rPr lang="fr-FR" sz="1800" dirty="0">
                <a:latin typeface="+mj-lt"/>
              </a:rPr>
              <a:t>Le centre de recherche Spiral (</a:t>
            </a:r>
            <a:r>
              <a:rPr lang="fr-FR" sz="1800" dirty="0" err="1">
                <a:latin typeface="+mj-lt"/>
              </a:rPr>
              <a:t>ULiège</a:t>
            </a:r>
            <a:r>
              <a:rPr lang="fr-FR" sz="1800" dirty="0">
                <a:latin typeface="+mj-lt"/>
              </a:rPr>
              <a:t>) est en charge de l’analyse du cadre politico-administratif et de la cartographie des dispositifs ainsi que des études de cas. </a:t>
            </a:r>
          </a:p>
          <a:p>
            <a:pPr marL="50800" indent="0" algn="l">
              <a:buNone/>
            </a:pPr>
            <a:r>
              <a:rPr lang="fr-FR" sz="1100" dirty="0">
                <a:solidFill>
                  <a:srgbClr val="242424"/>
                </a:solidFill>
                <a:latin typeface="AGaramondPro-Regular"/>
              </a:rPr>
              <a:t>R</a:t>
            </a:r>
            <a:r>
              <a:rPr lang="fr-FR" sz="1100" dirty="0">
                <a:solidFill>
                  <a:srgbClr val="242424"/>
                </a:solidFill>
                <a:effectLst/>
                <a:latin typeface="AGaramondPro-Regular"/>
              </a:rPr>
              <a:t>apport final disponible sur le site de </a:t>
            </a:r>
            <a:r>
              <a:rPr lang="fr-FR" sz="1100" dirty="0" err="1">
                <a:solidFill>
                  <a:srgbClr val="242424"/>
                </a:solidFill>
                <a:effectLst/>
                <a:latin typeface="AGaramondPro-Regular"/>
              </a:rPr>
              <a:t>Belspo</a:t>
            </a:r>
            <a:r>
              <a:rPr lang="fr-FR" sz="1100" dirty="0">
                <a:solidFill>
                  <a:srgbClr val="242424"/>
                </a:solidFill>
                <a:effectLst/>
                <a:latin typeface="AGaramondPro-Regular"/>
              </a:rPr>
              <a:t>  : </a:t>
            </a:r>
            <a:r>
              <a:rPr lang="fr-FR" sz="1100" dirty="0">
                <a:solidFill>
                  <a:srgbClr val="242424"/>
                </a:solidFill>
                <a:effectLst/>
                <a:latin typeface="AGaramondPro-Regular"/>
                <a:hlinkClick r:id="rId4"/>
              </a:rPr>
              <a:t>https://www.belspo.be/belspo/brain2-be/projects/FinalReports/IPV-DACOVID_FinRep.pdf</a:t>
            </a:r>
            <a:r>
              <a:rPr lang="fr-FR" sz="2400" dirty="0">
                <a:solidFill>
                  <a:srgbClr val="242424"/>
                </a:solidFill>
                <a:effectLst/>
                <a:latin typeface="+mj-lt"/>
              </a:rPr>
              <a:t> </a:t>
            </a:r>
            <a:endParaRPr lang="fr-FR" sz="1100" b="0" i="0" dirty="0">
              <a:solidFill>
                <a:srgbClr val="242424"/>
              </a:solidFill>
              <a:effectLst/>
              <a:latin typeface="Calibri" panose="020F0502020204030204" pitchFamily="34" charset="0"/>
            </a:endParaRPr>
          </a:p>
        </p:txBody>
      </p:sp>
      <p:sp>
        <p:nvSpPr>
          <p:cNvPr id="10" name="ZoneTexte 9">
            <a:extLst>
              <a:ext uri="{FF2B5EF4-FFF2-40B4-BE49-F238E27FC236}">
                <a16:creationId xmlns:a16="http://schemas.microsoft.com/office/drawing/2014/main" id="{314D6C42-DA88-3CF9-7F18-DBB17B0453DB}"/>
              </a:ext>
            </a:extLst>
          </p:cNvPr>
          <p:cNvSpPr txBox="1"/>
          <p:nvPr/>
        </p:nvSpPr>
        <p:spPr>
          <a:xfrm>
            <a:off x="521493" y="847599"/>
            <a:ext cx="8101012" cy="646331"/>
          </a:xfrm>
          <a:prstGeom prst="rect">
            <a:avLst/>
          </a:prstGeom>
          <a:noFill/>
        </p:spPr>
        <p:txBody>
          <a:bodyPr wrap="square" rtlCol="0">
            <a:spAutoFit/>
          </a:bodyPr>
          <a:lstStyle/>
          <a:p>
            <a:pPr algn="ctr"/>
            <a:r>
              <a:rPr lang="fr-FR" sz="3600" b="1" dirty="0"/>
              <a:t>Le cadre de la recherche (2)</a:t>
            </a:r>
          </a:p>
        </p:txBody>
      </p:sp>
      <p:pic>
        <p:nvPicPr>
          <p:cNvPr id="2" name="Image 1">
            <a:extLst>
              <a:ext uri="{FF2B5EF4-FFF2-40B4-BE49-F238E27FC236}">
                <a16:creationId xmlns:a16="http://schemas.microsoft.com/office/drawing/2014/main" id="{AAF08A88-8071-C03A-1BCE-650F5B4748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286" y="5616464"/>
            <a:ext cx="3006595" cy="1118534"/>
          </a:xfrm>
          <a:prstGeom prst="rect">
            <a:avLst/>
          </a:prstGeom>
        </p:spPr>
      </p:pic>
    </p:spTree>
    <p:extLst>
      <p:ext uri="{BB962C8B-B14F-4D97-AF65-F5344CB8AC3E}">
        <p14:creationId xmlns:p14="http://schemas.microsoft.com/office/powerpoint/2010/main" val="322069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8</a:t>
            </a:fld>
            <a:endParaRPr lang="nl-BE"/>
          </a:p>
        </p:txBody>
      </p:sp>
      <p:sp>
        <p:nvSpPr>
          <p:cNvPr id="8" name="Espace réservé du texte 7">
            <a:extLst>
              <a:ext uri="{FF2B5EF4-FFF2-40B4-BE49-F238E27FC236}">
                <a16:creationId xmlns:a16="http://schemas.microsoft.com/office/drawing/2014/main" id="{FD3769CD-DE76-0B41-65DA-85B6DAEFBF43}"/>
              </a:ext>
            </a:extLst>
          </p:cNvPr>
          <p:cNvSpPr>
            <a:spLocks noGrp="1"/>
          </p:cNvSpPr>
          <p:nvPr>
            <p:ph type="body" idx="1"/>
          </p:nvPr>
        </p:nvSpPr>
        <p:spPr>
          <a:xfrm>
            <a:off x="454724" y="1730033"/>
            <a:ext cx="8101012" cy="4445698"/>
          </a:xfrm>
        </p:spPr>
        <p:txBody>
          <a:bodyPr/>
          <a:lstStyle/>
          <a:p>
            <a:pPr marL="565150" indent="-457200">
              <a:buFont typeface="Wingdings" pitchFamily="2" charset="2"/>
              <a:buChar char="Ø"/>
            </a:pPr>
            <a:r>
              <a:rPr lang="fr-FR" sz="2400" b="1" dirty="0">
                <a:solidFill>
                  <a:srgbClr val="438086"/>
                </a:solidFill>
                <a:latin typeface="Georgia" panose="02040502050405020303" pitchFamily="18" charset="0"/>
                <a:cs typeface="Arial" panose="020B0604020202020204" pitchFamily="34" charset="0"/>
              </a:rPr>
              <a:t>Analyse du cadre politico-administratif &amp; cartographie des dispositifs</a:t>
            </a:r>
            <a:r>
              <a:rPr lang="nl-BE" sz="2400" b="1" dirty="0">
                <a:solidFill>
                  <a:srgbClr val="438086"/>
                </a:solidFill>
                <a:latin typeface="Georgia" panose="02040502050405020303" pitchFamily="18" charset="0"/>
                <a:cs typeface="Arial" panose="020B0604020202020204" pitchFamily="34" charset="0"/>
              </a:rPr>
              <a:t> francophones</a:t>
            </a:r>
            <a:endParaRPr lang="fr-FR" sz="2400" b="1" dirty="0">
              <a:solidFill>
                <a:srgbClr val="438086"/>
              </a:solidFill>
              <a:latin typeface="Georgia" panose="02040502050405020303" pitchFamily="18" charset="0"/>
            </a:endParaRPr>
          </a:p>
          <a:p>
            <a:pPr marL="107950" indent="0">
              <a:buNone/>
            </a:pPr>
            <a:endParaRPr lang="fr-FR" sz="1200" b="1" dirty="0">
              <a:solidFill>
                <a:srgbClr val="00091A"/>
              </a:solidFill>
              <a:latin typeface="+mn-lt"/>
            </a:endParaRPr>
          </a:p>
          <a:p>
            <a:pPr marL="107950" indent="0">
              <a:buNone/>
            </a:pPr>
            <a:r>
              <a:rPr lang="fr-FR" sz="2400" b="1" dirty="0">
                <a:solidFill>
                  <a:srgbClr val="00091A"/>
                </a:solidFill>
                <a:latin typeface="+mn-lt"/>
              </a:rPr>
              <a:t>Objectifs </a:t>
            </a:r>
            <a:r>
              <a:rPr lang="fr-FR" sz="2400" dirty="0">
                <a:solidFill>
                  <a:srgbClr val="00091A"/>
                </a:solidFill>
                <a:latin typeface="+mn-lt"/>
              </a:rPr>
              <a:t>: </a:t>
            </a:r>
          </a:p>
          <a:p>
            <a:pPr marL="107950" indent="0">
              <a:buNone/>
            </a:pPr>
            <a:endParaRPr lang="fr-FR" sz="1100" dirty="0">
              <a:solidFill>
                <a:srgbClr val="00091A"/>
              </a:solidFill>
              <a:latin typeface="+mn-lt"/>
            </a:endParaRPr>
          </a:p>
          <a:p>
            <a:pPr marL="393700" indent="-285750"/>
            <a:r>
              <a:rPr lang="fr-FR" sz="1800" dirty="0">
                <a:solidFill>
                  <a:srgbClr val="00091A"/>
                </a:solidFill>
                <a:latin typeface="+mn-lt"/>
              </a:rPr>
              <a:t>Analyse des discours portant sur les IPV depuis mars 2020 (1er confinement)</a:t>
            </a:r>
          </a:p>
          <a:p>
            <a:pPr marL="107950" indent="0">
              <a:buNone/>
            </a:pPr>
            <a:endParaRPr lang="fr-FR" sz="1100" dirty="0">
              <a:solidFill>
                <a:srgbClr val="00091A"/>
              </a:solidFill>
              <a:latin typeface="+mn-lt"/>
            </a:endParaRPr>
          </a:p>
          <a:p>
            <a:pPr marL="393700" indent="-285750"/>
            <a:r>
              <a:rPr lang="fr-FR" sz="1800" dirty="0">
                <a:solidFill>
                  <a:srgbClr val="00091A"/>
                </a:solidFill>
                <a:latin typeface="+mn-lt"/>
              </a:rPr>
              <a:t>Cartographie des dispositifs implémentés </a:t>
            </a:r>
          </a:p>
          <a:p>
            <a:pPr marL="850900" lvl="1" indent="-285750"/>
            <a:r>
              <a:rPr lang="fr-FR" sz="1700" dirty="0">
                <a:solidFill>
                  <a:srgbClr val="00091A"/>
                </a:solidFill>
                <a:latin typeface="+mn-lt"/>
              </a:rPr>
              <a:t>Identifier les éventuels changements de cadrages et de pratiques</a:t>
            </a:r>
          </a:p>
          <a:p>
            <a:pPr marL="63500" indent="0" algn="just">
              <a:buFont typeface="Georgia"/>
              <a:buNone/>
            </a:pPr>
            <a:r>
              <a:rPr lang="fr-FR" sz="2000" dirty="0">
                <a:solidFill>
                  <a:schemeClr val="tx1"/>
                </a:solidFill>
                <a:latin typeface="+mn-lt"/>
              </a:rPr>
              <a:t>. </a:t>
            </a:r>
          </a:p>
          <a:p>
            <a:pPr marL="342900" indent="-342900" algn="just"/>
            <a:endParaRPr lang="fr-FR" sz="2000" dirty="0">
              <a:latin typeface="+mj-lt"/>
            </a:endParaRPr>
          </a:p>
          <a:p>
            <a:pPr marL="50800" indent="0" algn="l">
              <a:buNone/>
            </a:pPr>
            <a:endParaRPr lang="fr-FR" sz="1100" b="0" i="0" dirty="0">
              <a:solidFill>
                <a:srgbClr val="242424"/>
              </a:solidFill>
              <a:effectLst/>
              <a:latin typeface="Calibri" panose="020F0502020204030204" pitchFamily="34" charset="0"/>
            </a:endParaRPr>
          </a:p>
        </p:txBody>
      </p:sp>
      <p:sp>
        <p:nvSpPr>
          <p:cNvPr id="10" name="ZoneTexte 9">
            <a:extLst>
              <a:ext uri="{FF2B5EF4-FFF2-40B4-BE49-F238E27FC236}">
                <a16:creationId xmlns:a16="http://schemas.microsoft.com/office/drawing/2014/main" id="{314D6C42-DA88-3CF9-7F18-DBB17B0453DB}"/>
              </a:ext>
            </a:extLst>
          </p:cNvPr>
          <p:cNvSpPr txBox="1"/>
          <p:nvPr/>
        </p:nvSpPr>
        <p:spPr>
          <a:xfrm>
            <a:off x="521493" y="847599"/>
            <a:ext cx="8101012" cy="646331"/>
          </a:xfrm>
          <a:prstGeom prst="rect">
            <a:avLst/>
          </a:prstGeom>
          <a:noFill/>
        </p:spPr>
        <p:txBody>
          <a:bodyPr wrap="square" rtlCol="0">
            <a:spAutoFit/>
          </a:bodyPr>
          <a:lstStyle/>
          <a:p>
            <a:pPr algn="ctr"/>
            <a:r>
              <a:rPr lang="fr-FR" sz="3600" b="1" dirty="0"/>
              <a:t>IPV DACOVID (2021-2023) </a:t>
            </a:r>
            <a:r>
              <a:rPr lang="fr-FR" sz="3600" b="1" dirty="0" err="1"/>
              <a:t>Belspo</a:t>
            </a:r>
            <a:endParaRPr lang="fr-FR" sz="3600" b="1" dirty="0"/>
          </a:p>
        </p:txBody>
      </p:sp>
      <p:pic>
        <p:nvPicPr>
          <p:cNvPr id="2" name="Image 1">
            <a:extLst>
              <a:ext uri="{FF2B5EF4-FFF2-40B4-BE49-F238E27FC236}">
                <a16:creationId xmlns:a16="http://schemas.microsoft.com/office/drawing/2014/main" id="{AAF08A88-8071-C03A-1BCE-650F5B474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917" y="5950202"/>
            <a:ext cx="2400359" cy="892998"/>
          </a:xfrm>
          <a:prstGeom prst="rect">
            <a:avLst/>
          </a:prstGeom>
        </p:spPr>
      </p:pic>
    </p:spTree>
    <p:extLst>
      <p:ext uri="{BB962C8B-B14F-4D97-AF65-F5344CB8AC3E}">
        <p14:creationId xmlns:p14="http://schemas.microsoft.com/office/powerpoint/2010/main" val="70000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9</a:t>
            </a:fld>
            <a:endParaRPr lang="nl-BE"/>
          </a:p>
        </p:txBody>
      </p:sp>
      <p:sp>
        <p:nvSpPr>
          <p:cNvPr id="8" name="Espace réservé du texte 7">
            <a:extLst>
              <a:ext uri="{FF2B5EF4-FFF2-40B4-BE49-F238E27FC236}">
                <a16:creationId xmlns:a16="http://schemas.microsoft.com/office/drawing/2014/main" id="{FD3769CD-DE76-0B41-65DA-85B6DAEFBF43}"/>
              </a:ext>
            </a:extLst>
          </p:cNvPr>
          <p:cNvSpPr>
            <a:spLocks noGrp="1"/>
          </p:cNvSpPr>
          <p:nvPr>
            <p:ph type="body" idx="1"/>
          </p:nvPr>
        </p:nvSpPr>
        <p:spPr>
          <a:xfrm>
            <a:off x="454724" y="1730032"/>
            <a:ext cx="8101012" cy="4785067"/>
          </a:xfrm>
        </p:spPr>
        <p:txBody>
          <a:bodyPr/>
          <a:lstStyle/>
          <a:p>
            <a:pPr marL="565150" indent="-457200">
              <a:buFont typeface="Wingdings" pitchFamily="2" charset="2"/>
              <a:buChar char="Ø"/>
            </a:pPr>
            <a:r>
              <a:rPr lang="nl-BE" sz="2400" b="1" dirty="0">
                <a:solidFill>
                  <a:srgbClr val="438086"/>
                </a:solidFill>
                <a:latin typeface="Georgia" panose="02040502050405020303" pitchFamily="18" charset="0"/>
                <a:cs typeface="Arial" panose="020B0604020202020204" pitchFamily="34" charset="0"/>
              </a:rPr>
              <a:t>Etudes de cas </a:t>
            </a:r>
            <a:endParaRPr lang="fr-FR" sz="2400" b="1" dirty="0">
              <a:solidFill>
                <a:srgbClr val="438086"/>
              </a:solidFill>
              <a:latin typeface="Georgia" panose="02040502050405020303" pitchFamily="18" charset="0"/>
            </a:endParaRPr>
          </a:p>
          <a:p>
            <a:pPr marL="107950" indent="0">
              <a:buNone/>
            </a:pPr>
            <a:endParaRPr lang="fr-FR" sz="1200" b="1" dirty="0">
              <a:solidFill>
                <a:srgbClr val="00091A"/>
              </a:solidFill>
              <a:latin typeface="+mn-lt"/>
            </a:endParaRPr>
          </a:p>
          <a:p>
            <a:pPr marL="107950" indent="0">
              <a:buNone/>
            </a:pPr>
            <a:r>
              <a:rPr lang="fr-FR" sz="2000" b="1" dirty="0">
                <a:solidFill>
                  <a:srgbClr val="00091A"/>
                </a:solidFill>
                <a:latin typeface="+mn-lt"/>
              </a:rPr>
              <a:t>Objectifs </a:t>
            </a:r>
            <a:r>
              <a:rPr lang="fr-FR" sz="2000" dirty="0">
                <a:solidFill>
                  <a:srgbClr val="00091A"/>
                </a:solidFill>
                <a:latin typeface="+mn-lt"/>
              </a:rPr>
              <a:t>: </a:t>
            </a:r>
          </a:p>
          <a:p>
            <a:pPr marL="107950" indent="0">
              <a:buNone/>
            </a:pPr>
            <a:endParaRPr lang="fr-FR" sz="1100" dirty="0">
              <a:solidFill>
                <a:srgbClr val="00091A"/>
              </a:solidFill>
              <a:latin typeface="+mn-lt"/>
            </a:endParaRPr>
          </a:p>
          <a:p>
            <a:pPr marL="393700" indent="-285750"/>
            <a:r>
              <a:rPr lang="fr-FR" sz="2000" dirty="0">
                <a:solidFill>
                  <a:srgbClr val="00091A"/>
                </a:solidFill>
                <a:latin typeface="+mn-lt"/>
              </a:rPr>
              <a:t>Décrire finement les processus, identifier de manière concrète et détaillée les mécanismes d’action </a:t>
            </a:r>
          </a:p>
          <a:p>
            <a:pPr marL="393700" indent="-285750"/>
            <a:r>
              <a:rPr lang="fr-FR" sz="2000" dirty="0">
                <a:solidFill>
                  <a:srgbClr val="00091A"/>
                </a:solidFill>
                <a:latin typeface="+mn-lt"/>
              </a:rPr>
              <a:t>Une méthode </a:t>
            </a:r>
            <a:r>
              <a:rPr lang="fr-FR" sz="2000" b="1" dirty="0">
                <a:solidFill>
                  <a:srgbClr val="00091A"/>
                </a:solidFill>
                <a:latin typeface="+mn-lt"/>
              </a:rPr>
              <a:t>au plus proche du terrain et des pratiques des professionnels</a:t>
            </a:r>
          </a:p>
          <a:p>
            <a:pPr marL="107950" indent="0">
              <a:buNone/>
            </a:pPr>
            <a:endParaRPr lang="fr-BE" sz="1600" b="1" dirty="0">
              <a:solidFill>
                <a:srgbClr val="00091A"/>
              </a:solidFill>
              <a:latin typeface="+mn-lt"/>
            </a:endParaRPr>
          </a:p>
          <a:p>
            <a:pPr marL="107950" indent="0">
              <a:buNone/>
            </a:pPr>
            <a:r>
              <a:rPr lang="fr-BE" sz="1600" b="1" dirty="0">
                <a:solidFill>
                  <a:srgbClr val="00091A"/>
                </a:solidFill>
                <a:latin typeface="+mn-lt"/>
              </a:rPr>
              <a:t>9 Etudes de cas en cours à Bruxelles, en Flandre et en Wallonie</a:t>
            </a:r>
          </a:p>
          <a:p>
            <a:pPr marL="107950" indent="0">
              <a:buNone/>
            </a:pPr>
            <a:endParaRPr lang="fr-BE" sz="1600" b="1" dirty="0">
              <a:solidFill>
                <a:srgbClr val="00091A"/>
              </a:solidFill>
              <a:latin typeface="+mn-lt"/>
            </a:endParaRPr>
          </a:p>
          <a:p>
            <a:pPr marL="107950" indent="0">
              <a:buNone/>
            </a:pPr>
            <a:r>
              <a:rPr lang="fr-BE" sz="1600" u="sng" dirty="0">
                <a:solidFill>
                  <a:srgbClr val="00091A"/>
                </a:solidFill>
                <a:latin typeface="+mn-lt"/>
              </a:rPr>
              <a:t>3 portes d’entrée </a:t>
            </a:r>
            <a:r>
              <a:rPr lang="fr-BE" sz="1600" dirty="0">
                <a:solidFill>
                  <a:srgbClr val="00091A"/>
                </a:solidFill>
                <a:latin typeface="+mn-lt"/>
              </a:rPr>
              <a:t>:</a:t>
            </a:r>
          </a:p>
          <a:p>
            <a:pPr marL="450850" indent="-342900"/>
            <a:r>
              <a:rPr lang="fr-BE" sz="1600" dirty="0">
                <a:solidFill>
                  <a:srgbClr val="00091A"/>
                </a:solidFill>
                <a:latin typeface="+mn-lt"/>
              </a:rPr>
              <a:t>Associative </a:t>
            </a:r>
          </a:p>
          <a:p>
            <a:pPr marL="450850" indent="-342900"/>
            <a:r>
              <a:rPr lang="fr-BE" sz="1600" dirty="0">
                <a:solidFill>
                  <a:srgbClr val="00091A"/>
                </a:solidFill>
                <a:latin typeface="+mn-lt"/>
              </a:rPr>
              <a:t>Police/justice</a:t>
            </a:r>
          </a:p>
          <a:p>
            <a:pPr marL="450850" indent="-342900"/>
            <a:r>
              <a:rPr lang="fr-BE" sz="1600" dirty="0">
                <a:solidFill>
                  <a:srgbClr val="00091A"/>
                </a:solidFill>
                <a:latin typeface="+mn-lt"/>
              </a:rPr>
              <a:t>Médicale</a:t>
            </a:r>
            <a:r>
              <a:rPr lang="fr-FR" sz="2000" dirty="0">
                <a:solidFill>
                  <a:schemeClr val="tx1"/>
                </a:solidFill>
                <a:latin typeface="+mn-lt"/>
              </a:rPr>
              <a:t> </a:t>
            </a:r>
          </a:p>
          <a:p>
            <a:pPr marL="107950" indent="0">
              <a:buNone/>
            </a:pPr>
            <a:r>
              <a:rPr lang="fr-FR" sz="1800" dirty="0">
                <a:solidFill>
                  <a:schemeClr val="tx1"/>
                </a:solidFill>
                <a:latin typeface="+mn-lt"/>
                <a:sym typeface="Wingdings" pitchFamily="2" charset="2"/>
              </a:rPr>
              <a:t></a:t>
            </a:r>
            <a:r>
              <a:rPr lang="fr-FR" sz="2000" dirty="0">
                <a:solidFill>
                  <a:schemeClr val="tx1"/>
                </a:solidFill>
                <a:latin typeface="+mn-lt"/>
                <a:sym typeface="Wingdings" pitchFamily="2" charset="2"/>
              </a:rPr>
              <a:t> ZP </a:t>
            </a:r>
            <a:r>
              <a:rPr lang="fr-BE" sz="1800" dirty="0" err="1">
                <a:solidFill>
                  <a:srgbClr val="00091A"/>
                </a:solidFill>
                <a:latin typeface="+mn-lt"/>
              </a:rPr>
              <a:t>Secova</a:t>
            </a:r>
            <a:r>
              <a:rPr lang="fr-BE" sz="1800" dirty="0">
                <a:solidFill>
                  <a:srgbClr val="00091A"/>
                </a:solidFill>
                <a:latin typeface="+mn-lt"/>
              </a:rPr>
              <a:t>, Revisite, </a:t>
            </a:r>
            <a:r>
              <a:rPr lang="fr-BE" sz="1800" dirty="0" err="1">
                <a:solidFill>
                  <a:srgbClr val="00091A"/>
                </a:solidFill>
                <a:latin typeface="+mn-lt"/>
              </a:rPr>
              <a:t>Hotel</a:t>
            </a:r>
            <a:r>
              <a:rPr lang="fr-BE" sz="1800" dirty="0">
                <a:solidFill>
                  <a:srgbClr val="00091A"/>
                </a:solidFill>
                <a:latin typeface="+mn-lt"/>
              </a:rPr>
              <a:t> CPVCF, CPVS, Praxis </a:t>
            </a:r>
            <a:endParaRPr lang="fr-FR" sz="2000" dirty="0">
              <a:solidFill>
                <a:schemeClr val="tx1"/>
              </a:solidFill>
              <a:latin typeface="+mn-lt"/>
            </a:endParaRPr>
          </a:p>
          <a:p>
            <a:pPr marL="342900" indent="-342900" algn="just"/>
            <a:endParaRPr lang="fr-FR" sz="2000" dirty="0">
              <a:latin typeface="+mj-lt"/>
            </a:endParaRPr>
          </a:p>
          <a:p>
            <a:pPr marL="50800" indent="0" algn="l">
              <a:buNone/>
            </a:pPr>
            <a:endParaRPr lang="fr-FR" sz="1100" b="0" i="0" dirty="0">
              <a:solidFill>
                <a:srgbClr val="242424"/>
              </a:solidFill>
              <a:effectLst/>
              <a:latin typeface="Calibri" panose="020F0502020204030204" pitchFamily="34" charset="0"/>
            </a:endParaRPr>
          </a:p>
        </p:txBody>
      </p:sp>
      <p:sp>
        <p:nvSpPr>
          <p:cNvPr id="10" name="ZoneTexte 9">
            <a:extLst>
              <a:ext uri="{FF2B5EF4-FFF2-40B4-BE49-F238E27FC236}">
                <a16:creationId xmlns:a16="http://schemas.microsoft.com/office/drawing/2014/main" id="{314D6C42-DA88-3CF9-7F18-DBB17B0453DB}"/>
              </a:ext>
            </a:extLst>
          </p:cNvPr>
          <p:cNvSpPr txBox="1"/>
          <p:nvPr/>
        </p:nvSpPr>
        <p:spPr>
          <a:xfrm>
            <a:off x="521493" y="847599"/>
            <a:ext cx="8101012" cy="646331"/>
          </a:xfrm>
          <a:prstGeom prst="rect">
            <a:avLst/>
          </a:prstGeom>
          <a:noFill/>
        </p:spPr>
        <p:txBody>
          <a:bodyPr wrap="square" rtlCol="0">
            <a:spAutoFit/>
          </a:bodyPr>
          <a:lstStyle/>
          <a:p>
            <a:pPr algn="ctr"/>
            <a:r>
              <a:rPr lang="fr-FR" sz="3600" b="1" dirty="0"/>
              <a:t>IPV DACOVID (2021-2023) </a:t>
            </a:r>
            <a:r>
              <a:rPr lang="fr-FR" sz="3600" b="1" dirty="0" err="1"/>
              <a:t>Belspo</a:t>
            </a:r>
            <a:endParaRPr lang="fr-FR" sz="3600" b="1" dirty="0"/>
          </a:p>
        </p:txBody>
      </p:sp>
      <p:pic>
        <p:nvPicPr>
          <p:cNvPr id="2" name="Image 1">
            <a:extLst>
              <a:ext uri="{FF2B5EF4-FFF2-40B4-BE49-F238E27FC236}">
                <a16:creationId xmlns:a16="http://schemas.microsoft.com/office/drawing/2014/main" id="{AAF08A88-8071-C03A-1BCE-650F5B474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926" y="5925032"/>
            <a:ext cx="2263810" cy="842198"/>
          </a:xfrm>
          <a:prstGeom prst="rect">
            <a:avLst/>
          </a:prstGeom>
        </p:spPr>
      </p:pic>
    </p:spTree>
    <p:extLst>
      <p:ext uri="{BB962C8B-B14F-4D97-AF65-F5344CB8AC3E}">
        <p14:creationId xmlns:p14="http://schemas.microsoft.com/office/powerpoint/2010/main" val="3246542220"/>
      </p:ext>
    </p:extLst>
  </p:cSld>
  <p:clrMapOvr>
    <a:masterClrMapping/>
  </p:clrMapOvr>
</p:sld>
</file>

<file path=ppt/theme/theme1.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TotalTime>
  <Words>2406</Words>
  <Application>Microsoft Macintosh PowerPoint</Application>
  <PresentationFormat>Affichage à l'écran (4:3)</PresentationFormat>
  <Paragraphs>266</Paragraphs>
  <Slides>21</Slides>
  <Notes>20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Calibri</vt:lpstr>
      <vt:lpstr>Georgia</vt:lpstr>
      <vt:lpstr>Trebuchet MS</vt:lpstr>
      <vt:lpstr>Century Gothic</vt:lpstr>
      <vt:lpstr>Wingdings</vt:lpstr>
      <vt:lpstr>AGaramondPro-Regular</vt:lpstr>
      <vt:lpstr>Arial</vt:lpstr>
      <vt:lpstr>Times New Roman</vt:lpstr>
      <vt:lpstr>Bell MT</vt:lpstr>
      <vt:lpstr>Noto Sans Symbols</vt:lpstr>
      <vt:lpstr>Urban</vt:lpstr>
      <vt:lpstr>La crise de Covid-19 comme occasion de requalification de la prise en charge des IPV ? Un terrain à l’épreuve du Covid-19</vt:lpstr>
      <vt:lpstr> Plan de la présentation </vt:lpstr>
      <vt:lpstr>Présentation PowerPoint</vt:lpstr>
      <vt:lpstr>Présentation PowerPoint</vt:lpstr>
      <vt:lpstr> L’enquête Delphi – IPV PRO&amp;POL</vt:lpstr>
      <vt:lpstr> L’enquête Delphi – IPV PRO&amp;POL</vt:lpstr>
      <vt:lpstr>Présentation PowerPoint</vt:lpstr>
      <vt:lpstr>Présentation PowerPoint</vt:lpstr>
      <vt:lpstr>Présentation PowerPoint</vt:lpstr>
      <vt:lpstr>  </vt:lpstr>
      <vt:lpstr> Un terrain en période de pandémie</vt:lpstr>
      <vt:lpstr>  </vt:lpstr>
      <vt:lpstr> La crise de Covid-19 comme occasion de requalification de la prise en charge des IPV ? </vt:lpstr>
      <vt:lpstr> La crise de Covid-19 comme occasion de requalification de la prise en charge des IPV ? </vt:lpstr>
      <vt:lpstr> La crise de Covid-19 comme occasion de requalification de la prise en charge des IPV ? </vt:lpstr>
      <vt:lpstr> La crise de Covid-19 comme occasion de requalification de la prise en charge des IPV ? </vt:lpstr>
      <vt:lpstr> La crise de Covid-19 comme occasion de requalification de la prise en charge des IPV ? </vt:lpstr>
      <vt:lpstr> La crise de Covid-19 comme occasion de requalification de la prise en charge des IPV ? </vt:lpstr>
      <vt:lpstr> </vt:lpstr>
      <vt:lpstr> La crise de Covid-19 comme occasion de requalification de la prise en charge des IPV ? </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Intimate Partner Violence: impact, processes, evolution and related public policies in Belgium</dc:title>
  <dc:creator>Vanneste Charlotte</dc:creator>
  <cp:lastModifiedBy>Luce Lebrun</cp:lastModifiedBy>
  <cp:revision>267</cp:revision>
  <cp:lastPrinted>2020-11-16T16:43:40Z</cp:lastPrinted>
  <dcterms:modified xsi:type="dcterms:W3CDTF">2024-05-23T11:05:45Z</dcterms:modified>
</cp:coreProperties>
</file>