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5" r:id="rId1"/>
  </p:sldMasterIdLst>
  <p:notesMasterIdLst>
    <p:notesMasterId r:id="rId17"/>
  </p:notesMasterIdLst>
  <p:sldIdLst>
    <p:sldId id="380" r:id="rId2"/>
    <p:sldId id="257" r:id="rId3"/>
    <p:sldId id="381" r:id="rId4"/>
    <p:sldId id="382" r:id="rId5"/>
    <p:sldId id="383" r:id="rId6"/>
    <p:sldId id="402" r:id="rId7"/>
    <p:sldId id="385" r:id="rId8"/>
    <p:sldId id="386" r:id="rId9"/>
    <p:sldId id="387" r:id="rId10"/>
    <p:sldId id="388" r:id="rId11"/>
    <p:sldId id="397" r:id="rId12"/>
    <p:sldId id="404" r:id="rId13"/>
    <p:sldId id="398" r:id="rId14"/>
    <p:sldId id="401" r:id="rId15"/>
    <p:sldId id="40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B00"/>
    <a:srgbClr val="00A249"/>
    <a:srgbClr val="FFC000"/>
    <a:srgbClr val="FF0000"/>
    <a:srgbClr val="AA2C2C"/>
    <a:srgbClr val="741E1E"/>
    <a:srgbClr val="00AEC6"/>
    <a:srgbClr val="0926FF"/>
    <a:srgbClr val="F9CC0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7219" autoAdjust="0"/>
  </p:normalViewPr>
  <p:slideViewPr>
    <p:cSldViewPr snapToGrid="0">
      <p:cViewPr varScale="1">
        <p:scale>
          <a:sx n="36" d="100"/>
          <a:sy n="36" d="100"/>
        </p:scale>
        <p:origin x="1844" y="48"/>
      </p:cViewPr>
      <p:guideLst/>
    </p:cSldViewPr>
  </p:slideViewPr>
  <p:outlineViewPr>
    <p:cViewPr>
      <p:scale>
        <a:sx n="33" d="100"/>
        <a:sy n="33" d="100"/>
      </p:scale>
      <p:origin x="0" y="0"/>
    </p:cViewPr>
  </p:outlineViewPr>
  <p:notesTextViewPr>
    <p:cViewPr>
      <p:scale>
        <a:sx n="3" d="2"/>
        <a:sy n="3" d="2"/>
      </p:scale>
      <p:origin x="0" y="-40"/>
    </p:cViewPr>
  </p:notesTextViewPr>
  <p:sorterViewPr>
    <p:cViewPr>
      <p:scale>
        <a:sx n="100" d="100"/>
        <a:sy n="100" d="100"/>
      </p:scale>
      <p:origin x="0" y="0"/>
    </p:cViewPr>
  </p:sorter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A7D665-3004-4EF3-A53C-6E75C71B68B1}" type="datetimeFigureOut">
              <a:rPr lang="en-GB" smtClean="0"/>
              <a:t>30/04/2024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D834AE-FAF1-4C0D-BF7B-2F0F30E04C9B}" type="slidenum">
              <a:rPr lang="en-GB" smtClean="0"/>
              <a:t>‹#›</a:t>
            </a:fld>
            <a:endParaRPr lang="en-GB"/>
          </a:p>
        </p:txBody>
      </p:sp>
    </p:spTree>
    <p:extLst>
      <p:ext uri="{BB962C8B-B14F-4D97-AF65-F5344CB8AC3E}">
        <p14:creationId xmlns:p14="http://schemas.microsoft.com/office/powerpoint/2010/main" val="2725863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buFont typeface="Calibri" panose="020F0502020204030204" pitchFamily="34" charset="0"/>
              <a:buChar char="-"/>
            </a:pPr>
            <a:endParaRPr lang="en-GB" dirty="0"/>
          </a:p>
        </p:txBody>
      </p:sp>
      <p:sp>
        <p:nvSpPr>
          <p:cNvPr id="4" name="Slide Number Placeholder 3"/>
          <p:cNvSpPr>
            <a:spLocks noGrp="1"/>
          </p:cNvSpPr>
          <p:nvPr>
            <p:ph type="sldNum" sz="quarter" idx="5"/>
          </p:nvPr>
        </p:nvSpPr>
        <p:spPr/>
        <p:txBody>
          <a:bodyPr/>
          <a:lstStyle/>
          <a:p>
            <a:fld id="{22D834AE-FAF1-4C0D-BF7B-2F0F30E04C9B}" type="slidenum">
              <a:rPr lang="en-GB" smtClean="0"/>
              <a:t>1</a:t>
            </a:fld>
            <a:endParaRPr lang="en-GB"/>
          </a:p>
        </p:txBody>
      </p:sp>
    </p:spTree>
    <p:extLst>
      <p:ext uri="{BB962C8B-B14F-4D97-AF65-F5344CB8AC3E}">
        <p14:creationId xmlns:p14="http://schemas.microsoft.com/office/powerpoint/2010/main" val="18986195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26586-96CE-1D06-6822-2AA6C1B6C0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D7615-0C5A-521C-5EC8-7EDE6CBBC6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098248-3C9A-9A2C-3A0E-ED9565A57247}"/>
              </a:ext>
            </a:extLst>
          </p:cNvPr>
          <p:cNvSpPr>
            <a:spLocks noGrp="1"/>
          </p:cNvSpPr>
          <p:nvPr>
            <p:ph type="body" idx="1"/>
          </p:nvPr>
        </p:nvSpPr>
        <p:spPr/>
        <p:txBody>
          <a:bodyPr/>
          <a:lstStyle/>
          <a:p>
            <a:r>
              <a:rPr lang="en-GB" dirty="0"/>
              <a:t>Here, we have the brightness of both the extended sodium nebula and the Io plasma torus for the period spanning late 2014 to 2015.</a:t>
            </a:r>
          </a:p>
          <a:p>
            <a:r>
              <a:rPr lang="en-GB" dirty="0"/>
              <a:t>That very bright jet was seen at the start here, and the nebula and plasma torus did… precisely nothing.</a:t>
            </a:r>
          </a:p>
          <a:p>
            <a:r>
              <a:rPr lang="en-GB" dirty="0"/>
              <a:t>Yes, we see a brightening in both of them here, but this is months later following an eruption of </a:t>
            </a:r>
            <a:r>
              <a:rPr lang="en-GB" dirty="0" err="1"/>
              <a:t>Kurdalaegon</a:t>
            </a:r>
            <a:r>
              <a:rPr lang="en-GB" dirty="0"/>
              <a:t>.</a:t>
            </a:r>
          </a:p>
          <a:p>
            <a:r>
              <a:rPr lang="en-GB" dirty="0"/>
              <a:t>The material in the jet is travelling at such speed that it traverses the magnetosphere within days, not months, and so it can’t be a delayed response to this jet.</a:t>
            </a:r>
          </a:p>
          <a:p>
            <a:r>
              <a:rPr lang="en-GB" dirty="0"/>
              <a:t>There were no spectacular jets brought about by this eruption, nor any particular surplus of jets to feed the wider magnetosphere, and so, if these </a:t>
            </a:r>
            <a:r>
              <a:rPr lang="en-GB" dirty="0" err="1"/>
              <a:t>brightenings</a:t>
            </a:r>
            <a:r>
              <a:rPr lang="en-GB" dirty="0"/>
              <a:t> are indeed caused by this eruption, then they must proceed via some other process.</a:t>
            </a:r>
          </a:p>
        </p:txBody>
      </p:sp>
      <p:sp>
        <p:nvSpPr>
          <p:cNvPr id="4" name="Slide Number Placeholder 3">
            <a:extLst>
              <a:ext uri="{FF2B5EF4-FFF2-40B4-BE49-F238E27FC236}">
                <a16:creationId xmlns:a16="http://schemas.microsoft.com/office/drawing/2014/main" id="{303B5E39-21F0-64FE-8649-E79CD9494270}"/>
              </a:ext>
            </a:extLst>
          </p:cNvPr>
          <p:cNvSpPr>
            <a:spLocks noGrp="1"/>
          </p:cNvSpPr>
          <p:nvPr>
            <p:ph type="sldNum" sz="quarter" idx="5"/>
          </p:nvPr>
        </p:nvSpPr>
        <p:spPr/>
        <p:txBody>
          <a:bodyPr/>
          <a:lstStyle/>
          <a:p>
            <a:fld id="{22D834AE-FAF1-4C0D-BF7B-2F0F30E04C9B}" type="slidenum">
              <a:rPr lang="en-GB" smtClean="0"/>
              <a:t>11</a:t>
            </a:fld>
            <a:endParaRPr lang="en-GB"/>
          </a:p>
        </p:txBody>
      </p:sp>
    </p:spTree>
    <p:extLst>
      <p:ext uri="{BB962C8B-B14F-4D97-AF65-F5344CB8AC3E}">
        <p14:creationId xmlns:p14="http://schemas.microsoft.com/office/powerpoint/2010/main" val="4002713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26586-96CE-1D06-6822-2AA6C1B6C0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D7615-0C5A-521C-5EC8-7EDE6CBBC6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098248-3C9A-9A2C-3A0E-ED9565A57247}"/>
              </a:ext>
            </a:extLst>
          </p:cNvPr>
          <p:cNvSpPr>
            <a:spLocks noGrp="1"/>
          </p:cNvSpPr>
          <p:nvPr>
            <p:ph type="body" idx="1"/>
          </p:nvPr>
        </p:nvSpPr>
        <p:spPr/>
        <p:txBody>
          <a:bodyPr/>
          <a:lstStyle/>
          <a:p>
            <a:r>
              <a:rPr lang="en-GB" dirty="0"/>
              <a:t>Here, we have the brightness of both the extended sodium nebula and the Io plasma torus for the period spanning late 2014 to 2015.</a:t>
            </a:r>
          </a:p>
          <a:p>
            <a:r>
              <a:rPr lang="en-GB" dirty="0"/>
              <a:t>That very bright jet was seen at the start here, and the nebula and plasma torus did… precisely nothing.</a:t>
            </a:r>
          </a:p>
          <a:p>
            <a:r>
              <a:rPr lang="en-GB" dirty="0"/>
              <a:t>Yes, we see a brightening in both of them here, but this is months later following an eruption of </a:t>
            </a:r>
            <a:r>
              <a:rPr lang="en-GB" dirty="0" err="1"/>
              <a:t>Kurdalaegon</a:t>
            </a:r>
            <a:r>
              <a:rPr lang="en-GB" dirty="0"/>
              <a:t>.</a:t>
            </a:r>
          </a:p>
          <a:p>
            <a:r>
              <a:rPr lang="en-GB" dirty="0"/>
              <a:t>The material in the jet is travelling at such speed that it traverses the magnetosphere within days, not months, and so it can’t be a delayed response to this jet.</a:t>
            </a:r>
          </a:p>
          <a:p>
            <a:r>
              <a:rPr lang="en-GB" dirty="0"/>
              <a:t>There were no spectacular jets brought about by this eruption, nor any particular surplus of jets to feed the wider magnetosphere, and so, if these </a:t>
            </a:r>
            <a:r>
              <a:rPr lang="en-GB" dirty="0" err="1"/>
              <a:t>brightenings</a:t>
            </a:r>
            <a:r>
              <a:rPr lang="en-GB" dirty="0"/>
              <a:t> are indeed caused by this eruption, AS WAS SUGGESTED BY YOSHIKAWA ET AL AT THE TIME, then they appear to proceed via some other process.</a:t>
            </a:r>
          </a:p>
        </p:txBody>
      </p:sp>
      <p:sp>
        <p:nvSpPr>
          <p:cNvPr id="4" name="Slide Number Placeholder 3">
            <a:extLst>
              <a:ext uri="{FF2B5EF4-FFF2-40B4-BE49-F238E27FC236}">
                <a16:creationId xmlns:a16="http://schemas.microsoft.com/office/drawing/2014/main" id="{303B5E39-21F0-64FE-8649-E79CD9494270}"/>
              </a:ext>
            </a:extLst>
          </p:cNvPr>
          <p:cNvSpPr>
            <a:spLocks noGrp="1"/>
          </p:cNvSpPr>
          <p:nvPr>
            <p:ph type="sldNum" sz="quarter" idx="5"/>
          </p:nvPr>
        </p:nvSpPr>
        <p:spPr/>
        <p:txBody>
          <a:bodyPr/>
          <a:lstStyle/>
          <a:p>
            <a:fld id="{22D834AE-FAF1-4C0D-BF7B-2F0F30E04C9B}" type="slidenum">
              <a:rPr lang="en-GB" smtClean="0"/>
              <a:t>12</a:t>
            </a:fld>
            <a:endParaRPr lang="en-GB"/>
          </a:p>
        </p:txBody>
      </p:sp>
    </p:spTree>
    <p:extLst>
      <p:ext uri="{BB962C8B-B14F-4D97-AF65-F5344CB8AC3E}">
        <p14:creationId xmlns:p14="http://schemas.microsoft.com/office/powerpoint/2010/main" val="17767406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EBFC3-611B-72D5-C4AF-08E9C032AD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B1D0E-EE2E-33CA-3474-E58DF7C2D8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B224A0-4495-F0EC-EDB9-E5CE8D97EF87}"/>
              </a:ext>
            </a:extLst>
          </p:cNvPr>
          <p:cNvSpPr>
            <a:spLocks noGrp="1"/>
          </p:cNvSpPr>
          <p:nvPr>
            <p:ph type="body" idx="1"/>
          </p:nvPr>
        </p:nvSpPr>
        <p:spPr/>
        <p:txBody>
          <a:bodyPr/>
          <a:lstStyle/>
          <a:p>
            <a:pPr marL="0" indent="0">
              <a:buNone/>
            </a:pPr>
            <a:r>
              <a:rPr lang="en-GB" dirty="0"/>
              <a:t>And this really highlights the fact that there are still substantial gaps in our understanding of the relations between the various components of the Io-Jupiter-Magnetosphere system. </a:t>
            </a:r>
          </a:p>
          <a:p>
            <a:pPr marL="0" indent="0">
              <a:buNone/>
            </a:pPr>
            <a:r>
              <a:rPr lang="en-GB" dirty="0"/>
              <a:t>I won’t go over this in detail, since Lorenz Roth’s talk earlier already did so, but in general, we’re still not very sure how the conditions at Io change the brightness of the plasma torus or the extended nebula.</a:t>
            </a:r>
          </a:p>
          <a:p>
            <a:pPr marL="0" indent="0">
              <a:buNone/>
            </a:pPr>
            <a:r>
              <a:rPr lang="en-GB" dirty="0"/>
              <a:t>We can see that the jets too are looking rather isolated in this diagram – they don’t seem to have much of an effect on the rest of the magnetosphere, and the origins of its variable brightness are still a bit of mystery.</a:t>
            </a:r>
          </a:p>
          <a:p>
            <a:pPr marL="0" indent="0">
              <a:buNone/>
            </a:pPr>
            <a:r>
              <a:rPr lang="en-GB"/>
              <a:t>However</a:t>
            </a:r>
            <a:r>
              <a:rPr lang="en-GB" dirty="0"/>
              <a:t>, we do have some ideas, such as volcanic plumes.</a:t>
            </a:r>
          </a:p>
          <a:p>
            <a:pPr marL="228600" indent="-228600">
              <a:buAutoNum type="arabicPeriod"/>
            </a:pPr>
            <a:endParaRPr lang="en-GB" dirty="0"/>
          </a:p>
        </p:txBody>
      </p:sp>
      <p:sp>
        <p:nvSpPr>
          <p:cNvPr id="4" name="Slide Number Placeholder 3">
            <a:extLst>
              <a:ext uri="{FF2B5EF4-FFF2-40B4-BE49-F238E27FC236}">
                <a16:creationId xmlns:a16="http://schemas.microsoft.com/office/drawing/2014/main" id="{D7606903-9837-E550-6C2A-5E71AC406C08}"/>
              </a:ext>
            </a:extLst>
          </p:cNvPr>
          <p:cNvSpPr>
            <a:spLocks noGrp="1"/>
          </p:cNvSpPr>
          <p:nvPr>
            <p:ph type="sldNum" sz="quarter" idx="5"/>
          </p:nvPr>
        </p:nvSpPr>
        <p:spPr/>
        <p:txBody>
          <a:bodyPr/>
          <a:lstStyle/>
          <a:p>
            <a:fld id="{22D834AE-FAF1-4C0D-BF7B-2F0F30E04C9B}" type="slidenum">
              <a:rPr lang="en-GB" smtClean="0"/>
              <a:t>13</a:t>
            </a:fld>
            <a:endParaRPr lang="en-GB"/>
          </a:p>
        </p:txBody>
      </p:sp>
    </p:spTree>
    <p:extLst>
      <p:ext uri="{BB962C8B-B14F-4D97-AF65-F5344CB8AC3E}">
        <p14:creationId xmlns:p14="http://schemas.microsoft.com/office/powerpoint/2010/main" val="12359092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EBFC3-611B-72D5-C4AF-08E9C032AD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B1D0E-EE2E-33CA-3474-E58DF7C2D8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B224A0-4495-F0EC-EDB9-E5CE8D97EF87}"/>
              </a:ext>
            </a:extLst>
          </p:cNvPr>
          <p:cNvSpPr>
            <a:spLocks noGrp="1"/>
          </p:cNvSpPr>
          <p:nvPr>
            <p:ph type="body" idx="1"/>
          </p:nvPr>
        </p:nvSpPr>
        <p:spPr/>
        <p:txBody>
          <a:bodyPr/>
          <a:lstStyle/>
          <a:p>
            <a:pPr marL="0" indent="0">
              <a:buNone/>
            </a:pPr>
            <a:r>
              <a:rPr lang="en-GB" dirty="0"/>
              <a:t>Now, while the particle velocities from volcanic eruptions are not high enough to escape Io ballistically, material that is floated upwards in volcanic plumes does reach the necessary altitude to start interacting with the plasma torus in a meaningful way.</a:t>
            </a:r>
          </a:p>
          <a:p>
            <a:pPr marL="0" indent="0">
              <a:buNone/>
            </a:pPr>
            <a:r>
              <a:rPr lang="en-GB" dirty="0"/>
              <a:t>Sodium in the plume is then fed into the jet via the processes I mentioned earlier.</a:t>
            </a:r>
          </a:p>
          <a:p>
            <a:pPr marL="0" indent="0">
              <a:buNone/>
            </a:pPr>
            <a:r>
              <a:rPr lang="en-GB" dirty="0"/>
              <a:t>The amount of available sodium would be enhanced near the poles of Io due to the thinner atmosphere and the longer exposure to sunlight, leading to more </a:t>
            </a:r>
            <a:r>
              <a:rPr lang="en-GB" dirty="0" err="1"/>
              <a:t>photoionised</a:t>
            </a:r>
            <a:r>
              <a:rPr lang="en-GB" dirty="0"/>
              <a:t> sulphur dioxide ions which charge-exchange with sodium-bearing molecules to generate even more sodium-bearing ions, which enhances the total amount of sodium escaping from Io.</a:t>
            </a:r>
          </a:p>
          <a:p>
            <a:pPr marL="0" indent="0">
              <a:buNone/>
            </a:pPr>
            <a:r>
              <a:rPr lang="en-GB" dirty="0"/>
              <a:t>And so we would expect the jet to be brighter in the presence of volcanic plumes near Io’s poles.</a:t>
            </a:r>
          </a:p>
          <a:p>
            <a:pPr marL="0" indent="0">
              <a:buNone/>
            </a:pPr>
            <a:r>
              <a:rPr lang="en-GB" dirty="0"/>
              <a:t>And we have a little bit of evidence that this is perhaps what’s happening, since we have TRAPPIST images of Io taken during Juno’s latest flybys.</a:t>
            </a:r>
          </a:p>
          <a:p>
            <a:pPr marL="0" indent="0">
              <a:buNone/>
            </a:pPr>
            <a:endParaRPr lang="en-GB" dirty="0"/>
          </a:p>
        </p:txBody>
      </p:sp>
      <p:sp>
        <p:nvSpPr>
          <p:cNvPr id="4" name="Slide Number Placeholder 3">
            <a:extLst>
              <a:ext uri="{FF2B5EF4-FFF2-40B4-BE49-F238E27FC236}">
                <a16:creationId xmlns:a16="http://schemas.microsoft.com/office/drawing/2014/main" id="{D7606903-9837-E550-6C2A-5E71AC406C08}"/>
              </a:ext>
            </a:extLst>
          </p:cNvPr>
          <p:cNvSpPr>
            <a:spLocks noGrp="1"/>
          </p:cNvSpPr>
          <p:nvPr>
            <p:ph type="sldNum" sz="quarter" idx="5"/>
          </p:nvPr>
        </p:nvSpPr>
        <p:spPr/>
        <p:txBody>
          <a:bodyPr/>
          <a:lstStyle/>
          <a:p>
            <a:fld id="{22D834AE-FAF1-4C0D-BF7B-2F0F30E04C9B}" type="slidenum">
              <a:rPr lang="en-GB" smtClean="0"/>
              <a:t>14</a:t>
            </a:fld>
            <a:endParaRPr lang="en-GB"/>
          </a:p>
        </p:txBody>
      </p:sp>
    </p:spTree>
    <p:extLst>
      <p:ext uri="{BB962C8B-B14F-4D97-AF65-F5344CB8AC3E}">
        <p14:creationId xmlns:p14="http://schemas.microsoft.com/office/powerpoint/2010/main" val="3908774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EBFC3-611B-72D5-C4AF-08E9C032AD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8B1D0E-EE2E-33CA-3474-E58DF7C2D8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B224A0-4495-F0EC-EDB9-E5CE8D97EF87}"/>
              </a:ext>
            </a:extLst>
          </p:cNvPr>
          <p:cNvSpPr>
            <a:spLocks noGrp="1"/>
          </p:cNvSpPr>
          <p:nvPr>
            <p:ph type="body" idx="1"/>
          </p:nvPr>
        </p:nvSpPr>
        <p:spPr/>
        <p:txBody>
          <a:bodyPr/>
          <a:lstStyle/>
          <a:p>
            <a:pPr marL="0" indent="0">
              <a:buNone/>
            </a:pPr>
            <a:r>
              <a:rPr lang="en-GB" dirty="0"/>
              <a:t>During the first flyby in October, we saw a plume from Prometheus, which is near Io’s equator</a:t>
            </a:r>
          </a:p>
          <a:p>
            <a:pPr marL="0" indent="0">
              <a:buNone/>
            </a:pPr>
            <a:r>
              <a:rPr lang="en-GB" dirty="0"/>
              <a:t>We saw no jet or perhaps a very small jet, but that’s fine since this is an equatorial volcano, so no enhanced sodium molecule transport</a:t>
            </a:r>
          </a:p>
          <a:p>
            <a:pPr marL="0" indent="0">
              <a:buNone/>
            </a:pPr>
            <a:r>
              <a:rPr lang="en-GB" dirty="0"/>
              <a:t>And we also saw a plume from Prometheus and a very small jet when the Galileo probe was there in the 90s.</a:t>
            </a:r>
          </a:p>
          <a:p>
            <a:pPr marL="0" indent="0">
              <a:buNone/>
            </a:pPr>
            <a:r>
              <a:rPr lang="en-GB" dirty="0"/>
              <a:t>	This really is a very small jet, despite what it looks like.</a:t>
            </a:r>
          </a:p>
          <a:p>
            <a:pPr marL="0" indent="0">
              <a:buNone/>
            </a:pPr>
            <a:r>
              <a:rPr lang="en-GB" dirty="0"/>
              <a:t>Then, in December, no plume was seen.</a:t>
            </a:r>
          </a:p>
          <a:p>
            <a:pPr marL="0" indent="0">
              <a:buNone/>
            </a:pPr>
            <a:r>
              <a:rPr lang="en-GB" dirty="0"/>
              <a:t>But we also didn’t see a jet, so no problem there.</a:t>
            </a:r>
          </a:p>
          <a:p>
            <a:pPr marL="0" indent="0">
              <a:buNone/>
            </a:pPr>
            <a:r>
              <a:rPr lang="en-GB" dirty="0"/>
              <a:t>Then, in February, we saw a polar plume from XXXXX AND a nice strong jet at the same time.</a:t>
            </a:r>
          </a:p>
          <a:p>
            <a:pPr marL="0" indent="0">
              <a:buNone/>
            </a:pPr>
            <a:r>
              <a:rPr lang="en-GB" dirty="0"/>
              <a:t>Obviously, we need to not forget that we’re only seeing part of Io so we may be missing plumes, and also these are only 3 or 4 data points, but so far we haven’t seen anything that contradicts this polar-plume origin for enhancements in the jet.</a:t>
            </a:r>
          </a:p>
          <a:p>
            <a:pPr marL="0" indent="0">
              <a:buNone/>
            </a:pPr>
            <a:r>
              <a:rPr lang="en-GB" dirty="0"/>
              <a:t>There we go, that’s all I wanted to talk about. Thank you very much for listening.</a:t>
            </a:r>
          </a:p>
          <a:p>
            <a:pPr marL="0" indent="0">
              <a:buNone/>
            </a:pPr>
            <a:endParaRPr lang="en-GB" dirty="0"/>
          </a:p>
        </p:txBody>
      </p:sp>
      <p:sp>
        <p:nvSpPr>
          <p:cNvPr id="4" name="Slide Number Placeholder 3">
            <a:extLst>
              <a:ext uri="{FF2B5EF4-FFF2-40B4-BE49-F238E27FC236}">
                <a16:creationId xmlns:a16="http://schemas.microsoft.com/office/drawing/2014/main" id="{D7606903-9837-E550-6C2A-5E71AC406C08}"/>
              </a:ext>
            </a:extLst>
          </p:cNvPr>
          <p:cNvSpPr>
            <a:spLocks noGrp="1"/>
          </p:cNvSpPr>
          <p:nvPr>
            <p:ph type="sldNum" sz="quarter" idx="5"/>
          </p:nvPr>
        </p:nvSpPr>
        <p:spPr/>
        <p:txBody>
          <a:bodyPr/>
          <a:lstStyle/>
          <a:p>
            <a:fld id="{22D834AE-FAF1-4C0D-BF7B-2F0F30E04C9B}" type="slidenum">
              <a:rPr lang="en-GB" smtClean="0"/>
              <a:t>15</a:t>
            </a:fld>
            <a:endParaRPr lang="en-GB"/>
          </a:p>
        </p:txBody>
      </p:sp>
    </p:spTree>
    <p:extLst>
      <p:ext uri="{BB962C8B-B14F-4D97-AF65-F5344CB8AC3E}">
        <p14:creationId xmlns:p14="http://schemas.microsoft.com/office/powerpoint/2010/main" val="860639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today we’re going to be dealing with the neutral cloud of Io</a:t>
            </a:r>
          </a:p>
          <a:p>
            <a:r>
              <a:rPr lang="en-GB" dirty="0"/>
              <a:t>In addition to the famous Io plasma torus, Io also has a cloud of neutral particles surrounding.</a:t>
            </a:r>
          </a:p>
          <a:p>
            <a:r>
              <a:rPr lang="en-GB" dirty="0"/>
              <a:t>These are mainly sulphur dioxide, sulphur </a:t>
            </a:r>
            <a:r>
              <a:rPr lang="en-GB" dirty="0" err="1"/>
              <a:t>monoide</a:t>
            </a:r>
            <a:r>
              <a:rPr lang="en-GB" dirty="0"/>
              <a:t>, or sulphur and oxygen atoms, which in total account for 99% of the mass of the neutral cloud.</a:t>
            </a:r>
          </a:p>
          <a:p>
            <a:r>
              <a:rPr lang="en-GB" dirty="0"/>
              <a:t>One trace element of great importance for us observers here on Earth is neutral sodium, which constitutes about 1% of the neutral cloud.</a:t>
            </a:r>
          </a:p>
          <a:p>
            <a:r>
              <a:rPr lang="en-GB" dirty="0"/>
              <a:t>However, due to sodium’s excellent ability to scatter sunlight, it’s by far the brightest constituent of the neutral cloud and hence the easiest to detect.</a:t>
            </a:r>
          </a:p>
        </p:txBody>
      </p:sp>
      <p:sp>
        <p:nvSpPr>
          <p:cNvPr id="4" name="Slide Number Placeholder 3"/>
          <p:cNvSpPr>
            <a:spLocks noGrp="1"/>
          </p:cNvSpPr>
          <p:nvPr>
            <p:ph type="sldNum" sz="quarter" idx="5"/>
          </p:nvPr>
        </p:nvSpPr>
        <p:spPr/>
        <p:txBody>
          <a:bodyPr/>
          <a:lstStyle/>
          <a:p>
            <a:fld id="{22D834AE-FAF1-4C0D-BF7B-2F0F30E04C9B}" type="slidenum">
              <a:rPr lang="en-GB" smtClean="0"/>
              <a:t>3</a:t>
            </a:fld>
            <a:endParaRPr lang="en-GB"/>
          </a:p>
        </p:txBody>
      </p:sp>
    </p:spTree>
    <p:extLst>
      <p:ext uri="{BB962C8B-B14F-4D97-AF65-F5344CB8AC3E}">
        <p14:creationId xmlns:p14="http://schemas.microsoft.com/office/powerpoint/2010/main" val="2426526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071AD-998A-758F-2388-6C4ACBA2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F333AC-5E06-BCBF-861D-648C67C4D0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2D1D95-B15F-A969-509F-493DBF45173A}"/>
              </a:ext>
            </a:extLst>
          </p:cNvPr>
          <p:cNvSpPr>
            <a:spLocks noGrp="1"/>
          </p:cNvSpPr>
          <p:nvPr>
            <p:ph type="body" idx="1"/>
          </p:nvPr>
        </p:nvSpPr>
        <p:spPr/>
        <p:txBody>
          <a:bodyPr/>
          <a:lstStyle/>
          <a:p>
            <a:r>
              <a:rPr lang="en-GB" dirty="0"/>
              <a:t>Of course, when we’re talking about the sodium cloud, we should really be talking about the sodium </a:t>
            </a:r>
            <a:r>
              <a:rPr lang="en-GB" dirty="0" err="1"/>
              <a:t>cloudS</a:t>
            </a:r>
            <a:r>
              <a:rPr lang="en-GB" dirty="0"/>
              <a:t>, plural</a:t>
            </a:r>
          </a:p>
          <a:p>
            <a:r>
              <a:rPr lang="en-GB" dirty="0"/>
              <a:t>Since actually there are few different sodium clouds, each with different origins; it tends to look a bit like this from Earth.</a:t>
            </a:r>
          </a:p>
          <a:p>
            <a:r>
              <a:rPr lang="en-GB" dirty="0"/>
              <a:t>Here’s an actual image of the sodium emission around Io, where we see the same shape.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this talk, we’ll be concentrating exclusively on the jet, which is this bit 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are caused when neutral particles from Io are ionised by collision with the plasma torus. This causes them to immediately feel the influence of Jupiter’s magnetic field, and basically instantaneously accelerated to corotation velocity.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the case of the jet, these particles are very quickly </a:t>
            </a:r>
            <a:r>
              <a:rPr lang="en-GB" dirty="0" err="1"/>
              <a:t>reneutralised</a:t>
            </a:r>
            <a:r>
              <a:rPr lang="en-GB" dirty="0"/>
              <a:t>, maintaining their gyration velocity, but no longer feeling Jupiter’s magnetic field, and so they are released in the form of the jet, like a stone being released from a sling.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a:p>
            <a:endParaRPr lang="en-GB" dirty="0"/>
          </a:p>
        </p:txBody>
      </p:sp>
      <p:sp>
        <p:nvSpPr>
          <p:cNvPr id="4" name="Slide Number Placeholder 3">
            <a:extLst>
              <a:ext uri="{FF2B5EF4-FFF2-40B4-BE49-F238E27FC236}">
                <a16:creationId xmlns:a16="http://schemas.microsoft.com/office/drawing/2014/main" id="{FD9EBBEC-0A40-ADDA-EF55-5A5D923162B1}"/>
              </a:ext>
            </a:extLst>
          </p:cNvPr>
          <p:cNvSpPr>
            <a:spLocks noGrp="1"/>
          </p:cNvSpPr>
          <p:nvPr>
            <p:ph type="sldNum" sz="quarter" idx="5"/>
          </p:nvPr>
        </p:nvSpPr>
        <p:spPr/>
        <p:txBody>
          <a:bodyPr/>
          <a:lstStyle/>
          <a:p>
            <a:fld id="{22D834AE-FAF1-4C0D-BF7B-2F0F30E04C9B}" type="slidenum">
              <a:rPr lang="en-GB" smtClean="0"/>
              <a:t>4</a:t>
            </a:fld>
            <a:endParaRPr lang="en-GB"/>
          </a:p>
        </p:txBody>
      </p:sp>
    </p:spTree>
    <p:extLst>
      <p:ext uri="{BB962C8B-B14F-4D97-AF65-F5344CB8AC3E}">
        <p14:creationId xmlns:p14="http://schemas.microsoft.com/office/powerpoint/2010/main" val="3520189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FD4BE8-9B14-1BCB-9941-71B2D3E343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EBE9A2-F833-A26F-4F1B-3BF15D37E8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0F5473-B1C4-F30B-247E-EC8A786286F8}"/>
              </a:ext>
            </a:extLst>
          </p:cNvPr>
          <p:cNvSpPr>
            <a:spLocks noGrp="1"/>
          </p:cNvSpPr>
          <p:nvPr>
            <p:ph type="body" idx="1"/>
          </p:nvPr>
        </p:nvSpPr>
        <p:spPr/>
        <p:txBody>
          <a:bodyPr/>
          <a:lstStyle/>
          <a:p>
            <a:r>
              <a:rPr lang="en-GB" dirty="0"/>
              <a:t>If we look at the sodium cloud from above, the different components become a little clearer.</a:t>
            </a:r>
          </a:p>
          <a:p>
            <a:r>
              <a:rPr lang="en-GB" dirty="0"/>
              <a:t>We have, broadly, three main components to the sodium cloud.</a:t>
            </a:r>
          </a:p>
          <a:p>
            <a:r>
              <a:rPr lang="en-GB" dirty="0"/>
              <a:t>The jets, the streams, and the banana</a:t>
            </a:r>
          </a:p>
          <a:p>
            <a:r>
              <a:rPr lang="en-GB" dirty="0"/>
              <a:t>In this talk, we’ll be concentrating exclusively on the jet.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These are caused when neutral particles from Io are ionised by collision with the plasma torus. This causes them to immediately feel the influence of Jupiter’s magnetic field, and basically instantaneously accelerated to corotation velocity.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 the case of the jet, these particles are very quickly </a:t>
            </a:r>
            <a:r>
              <a:rPr lang="en-GB" dirty="0" err="1"/>
              <a:t>reneutralised</a:t>
            </a:r>
            <a:r>
              <a:rPr lang="en-GB" dirty="0"/>
              <a:t>, maintaining their corotation velocity, but no longer feeling Jupiter’s magnetic field, and so they are released in the form the jet, like a rock being released from a sling.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so the jet ends up with this fan-like shape.</a:t>
            </a:r>
          </a:p>
          <a:p>
            <a:endParaRPr lang="en-GB" dirty="0"/>
          </a:p>
        </p:txBody>
      </p:sp>
      <p:sp>
        <p:nvSpPr>
          <p:cNvPr id="4" name="Slide Number Placeholder 3">
            <a:extLst>
              <a:ext uri="{FF2B5EF4-FFF2-40B4-BE49-F238E27FC236}">
                <a16:creationId xmlns:a16="http://schemas.microsoft.com/office/drawing/2014/main" id="{01FA92C0-56B5-3154-162F-52B9985B5363}"/>
              </a:ext>
            </a:extLst>
          </p:cNvPr>
          <p:cNvSpPr>
            <a:spLocks noGrp="1"/>
          </p:cNvSpPr>
          <p:nvPr>
            <p:ph type="sldNum" sz="quarter" idx="5"/>
          </p:nvPr>
        </p:nvSpPr>
        <p:spPr/>
        <p:txBody>
          <a:bodyPr/>
          <a:lstStyle/>
          <a:p>
            <a:fld id="{22D834AE-FAF1-4C0D-BF7B-2F0F30E04C9B}" type="slidenum">
              <a:rPr lang="en-GB" smtClean="0"/>
              <a:t>5</a:t>
            </a:fld>
            <a:endParaRPr lang="en-GB"/>
          </a:p>
        </p:txBody>
      </p:sp>
    </p:spTree>
    <p:extLst>
      <p:ext uri="{BB962C8B-B14F-4D97-AF65-F5344CB8AC3E}">
        <p14:creationId xmlns:p14="http://schemas.microsoft.com/office/powerpoint/2010/main" val="20497871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071AD-998A-758F-2388-6C4ACBA23E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F333AC-5E06-BCBF-861D-648C67C4D0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2D1D95-B15F-A969-509F-493DBF45173A}"/>
              </a:ext>
            </a:extLst>
          </p:cNvPr>
          <p:cNvSpPr>
            <a:spLocks noGrp="1"/>
          </p:cNvSpPr>
          <p:nvPr>
            <p:ph type="body" idx="1"/>
          </p:nvPr>
        </p:nvSpPr>
        <p:spPr/>
        <p:txBody>
          <a:bodyPr/>
          <a:lstStyle/>
          <a:p>
            <a:r>
              <a:rPr lang="en-GB" dirty="0"/>
              <a:t>Now, the wider magnetosphere has a few relevant structures as well.</a:t>
            </a:r>
          </a:p>
          <a:p>
            <a:r>
              <a:rPr lang="en-GB" dirty="0"/>
              <a:t>Firstly, the famous Io Plasma Torus, a donut-shaped ring of plasma originating from Io that corotates with Jupiter’s magnetic field.</a:t>
            </a:r>
          </a:p>
          <a:p>
            <a:r>
              <a:rPr lang="en-GB" dirty="0"/>
              <a:t>And secondly, the extended sodium nebula, which is a very large cloud of neutral sodium surrounding Jupiter, actually one of the largest structures in the solar system.</a:t>
            </a:r>
          </a:p>
          <a:p>
            <a:r>
              <a:rPr lang="en-GB" dirty="0"/>
              <a:t>And with this, we can ask ourselves two unresolved and rather fundamental questions about the jet</a:t>
            </a:r>
          </a:p>
          <a:p>
            <a:r>
              <a:rPr lang="en-GB" dirty="0"/>
              <a:t>Where does it come from?</a:t>
            </a:r>
          </a:p>
          <a:p>
            <a:r>
              <a:rPr lang="en-GB" dirty="0"/>
              <a:t>Where does it go?</a:t>
            </a:r>
          </a:p>
        </p:txBody>
      </p:sp>
      <p:sp>
        <p:nvSpPr>
          <p:cNvPr id="4" name="Slide Number Placeholder 3">
            <a:extLst>
              <a:ext uri="{FF2B5EF4-FFF2-40B4-BE49-F238E27FC236}">
                <a16:creationId xmlns:a16="http://schemas.microsoft.com/office/drawing/2014/main" id="{FD9EBBEC-0A40-ADDA-EF55-5A5D923162B1}"/>
              </a:ext>
            </a:extLst>
          </p:cNvPr>
          <p:cNvSpPr>
            <a:spLocks noGrp="1"/>
          </p:cNvSpPr>
          <p:nvPr>
            <p:ph type="sldNum" sz="quarter" idx="5"/>
          </p:nvPr>
        </p:nvSpPr>
        <p:spPr/>
        <p:txBody>
          <a:bodyPr/>
          <a:lstStyle/>
          <a:p>
            <a:fld id="{22D834AE-FAF1-4C0D-BF7B-2F0F30E04C9B}" type="slidenum">
              <a:rPr lang="en-GB" smtClean="0"/>
              <a:t>6</a:t>
            </a:fld>
            <a:endParaRPr lang="en-GB"/>
          </a:p>
        </p:txBody>
      </p:sp>
    </p:spTree>
    <p:extLst>
      <p:ext uri="{BB962C8B-B14F-4D97-AF65-F5344CB8AC3E}">
        <p14:creationId xmlns:p14="http://schemas.microsoft.com/office/powerpoint/2010/main" val="3171707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2CD6C-0D07-1627-448C-F5CB4DF57D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370D92-8CE2-5698-97C2-5594075C6A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21CAA37-53E6-D2A2-D53D-E3CE6A5BEC56}"/>
              </a:ext>
            </a:extLst>
          </p:cNvPr>
          <p:cNvSpPr>
            <a:spLocks noGrp="1"/>
          </p:cNvSpPr>
          <p:nvPr>
            <p:ph type="body" idx="1"/>
          </p:nvPr>
        </p:nvSpPr>
        <p:spPr/>
        <p:txBody>
          <a:bodyPr/>
          <a:lstStyle/>
          <a:p>
            <a:r>
              <a:rPr lang="en-GB" dirty="0"/>
              <a:t>Now, in an effort to answer these questions, we at the University of Liège have leveraged our possession of two telescopes, the two TRAPPIST telescopes, to perform a monitoring of the neutral sodium emission around Io. </a:t>
            </a:r>
          </a:p>
          <a:p>
            <a:r>
              <a:rPr lang="en-GB" dirty="0"/>
              <a:t>Now, TRAPPIST is not really made to observe the sodium emission around Io, so it has a relatively high brightness threshold for jet detection, but the real advantage of TRAPPIST is we can get time whenever we want, which is obviously useful for monitoring purposes</a:t>
            </a:r>
          </a:p>
        </p:txBody>
      </p:sp>
      <p:sp>
        <p:nvSpPr>
          <p:cNvPr id="4" name="Slide Number Placeholder 3">
            <a:extLst>
              <a:ext uri="{FF2B5EF4-FFF2-40B4-BE49-F238E27FC236}">
                <a16:creationId xmlns:a16="http://schemas.microsoft.com/office/drawing/2014/main" id="{DC2EB596-1DC4-3E73-BBCB-9B2215C59B6E}"/>
              </a:ext>
            </a:extLst>
          </p:cNvPr>
          <p:cNvSpPr>
            <a:spLocks noGrp="1"/>
          </p:cNvSpPr>
          <p:nvPr>
            <p:ph type="sldNum" sz="quarter" idx="5"/>
          </p:nvPr>
        </p:nvSpPr>
        <p:spPr/>
        <p:txBody>
          <a:bodyPr/>
          <a:lstStyle/>
          <a:p>
            <a:fld id="{22D834AE-FAF1-4C0D-BF7B-2F0F30E04C9B}" type="slidenum">
              <a:rPr lang="en-GB" smtClean="0"/>
              <a:t>7</a:t>
            </a:fld>
            <a:endParaRPr lang="en-GB"/>
          </a:p>
        </p:txBody>
      </p:sp>
    </p:spTree>
    <p:extLst>
      <p:ext uri="{BB962C8B-B14F-4D97-AF65-F5344CB8AC3E}">
        <p14:creationId xmlns:p14="http://schemas.microsoft.com/office/powerpoint/2010/main" val="2466434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5938D-0AEE-4C88-AAFA-070DA64EAD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9EB90C-5858-0C13-9926-5EBF71D530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F06FA5-4141-AE68-BC86-2772D5230B26}"/>
              </a:ext>
            </a:extLst>
          </p:cNvPr>
          <p:cNvSpPr>
            <a:spLocks noGrp="1"/>
          </p:cNvSpPr>
          <p:nvPr>
            <p:ph type="body" idx="1"/>
          </p:nvPr>
        </p:nvSpPr>
        <p:spPr/>
        <p:txBody>
          <a:bodyPr/>
          <a:lstStyle/>
          <a:p>
            <a:r>
              <a:rPr lang="en-GB" dirty="0"/>
              <a:t>Here’s an example of one of our images, taken by TRAPPIST-South using its sodium filter. </a:t>
            </a:r>
          </a:p>
          <a:p>
            <a:r>
              <a:rPr lang="en-GB" dirty="0"/>
              <a:t>This is actually the very first image taken by TRAPPIST-South of Io, on the 4</a:t>
            </a:r>
            <a:r>
              <a:rPr lang="en-GB" baseline="30000" dirty="0"/>
              <a:t>th</a:t>
            </a:r>
            <a:r>
              <a:rPr lang="en-GB" dirty="0"/>
              <a:t> December 2014.</a:t>
            </a:r>
          </a:p>
          <a:p>
            <a:r>
              <a:rPr lang="en-GB" dirty="0"/>
              <a:t>We have Jupiter, obviously saturating the detector. </a:t>
            </a:r>
          </a:p>
          <a:p>
            <a:r>
              <a:rPr lang="en-GB" dirty="0"/>
              <a:t>Io is in the middle here.</a:t>
            </a:r>
          </a:p>
          <a:p>
            <a:r>
              <a:rPr lang="en-GB" dirty="0"/>
              <a:t>The background pattern that we see here is the reflection of the telescope mounting apparatus</a:t>
            </a:r>
          </a:p>
          <a:p>
            <a:r>
              <a:rPr lang="en-GB" dirty="0"/>
              <a:t>If we zoom in a bit…</a:t>
            </a:r>
          </a:p>
        </p:txBody>
      </p:sp>
      <p:sp>
        <p:nvSpPr>
          <p:cNvPr id="4" name="Slide Number Placeholder 3">
            <a:extLst>
              <a:ext uri="{FF2B5EF4-FFF2-40B4-BE49-F238E27FC236}">
                <a16:creationId xmlns:a16="http://schemas.microsoft.com/office/drawing/2014/main" id="{8182040A-87DD-3079-55E8-96816F0BA7F4}"/>
              </a:ext>
            </a:extLst>
          </p:cNvPr>
          <p:cNvSpPr>
            <a:spLocks noGrp="1"/>
          </p:cNvSpPr>
          <p:nvPr>
            <p:ph type="sldNum" sz="quarter" idx="5"/>
          </p:nvPr>
        </p:nvSpPr>
        <p:spPr/>
        <p:txBody>
          <a:bodyPr/>
          <a:lstStyle/>
          <a:p>
            <a:fld id="{22D834AE-FAF1-4C0D-BF7B-2F0F30E04C9B}" type="slidenum">
              <a:rPr lang="en-GB" smtClean="0"/>
              <a:t>8</a:t>
            </a:fld>
            <a:endParaRPr lang="en-GB"/>
          </a:p>
        </p:txBody>
      </p:sp>
    </p:spTree>
    <p:extLst>
      <p:ext uri="{BB962C8B-B14F-4D97-AF65-F5344CB8AC3E}">
        <p14:creationId xmlns:p14="http://schemas.microsoft.com/office/powerpoint/2010/main" val="9456171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824BA-BBF3-712C-F516-00AB9E5044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3CBF55-FCD6-E375-691C-34C69E281B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62AEA8-688A-BF1B-CB63-C1374E0528E0}"/>
              </a:ext>
            </a:extLst>
          </p:cNvPr>
          <p:cNvSpPr>
            <a:spLocks noGrp="1"/>
          </p:cNvSpPr>
          <p:nvPr>
            <p:ph type="body" idx="1"/>
          </p:nvPr>
        </p:nvSpPr>
        <p:spPr/>
        <p:txBody>
          <a:bodyPr/>
          <a:lstStyle/>
          <a:p>
            <a:r>
              <a:rPr lang="en-GB" dirty="0"/>
              <a:t>…we can see the jet extending away from Io.</a:t>
            </a:r>
          </a:p>
          <a:p>
            <a:r>
              <a:rPr lang="en-GB" dirty="0"/>
              <a:t>But we can also remove the background pattern to make it even clearer</a:t>
            </a:r>
          </a:p>
        </p:txBody>
      </p:sp>
      <p:sp>
        <p:nvSpPr>
          <p:cNvPr id="4" name="Slide Number Placeholder 3">
            <a:extLst>
              <a:ext uri="{FF2B5EF4-FFF2-40B4-BE49-F238E27FC236}">
                <a16:creationId xmlns:a16="http://schemas.microsoft.com/office/drawing/2014/main" id="{F1ACFE44-6876-96D8-2CC2-3EC462E4BDB0}"/>
              </a:ext>
            </a:extLst>
          </p:cNvPr>
          <p:cNvSpPr>
            <a:spLocks noGrp="1"/>
          </p:cNvSpPr>
          <p:nvPr>
            <p:ph type="sldNum" sz="quarter" idx="5"/>
          </p:nvPr>
        </p:nvSpPr>
        <p:spPr/>
        <p:txBody>
          <a:bodyPr/>
          <a:lstStyle/>
          <a:p>
            <a:fld id="{22D834AE-FAF1-4C0D-BF7B-2F0F30E04C9B}" type="slidenum">
              <a:rPr lang="en-GB" smtClean="0"/>
              <a:t>9</a:t>
            </a:fld>
            <a:endParaRPr lang="en-GB"/>
          </a:p>
        </p:txBody>
      </p:sp>
    </p:spTree>
    <p:extLst>
      <p:ext uri="{BB962C8B-B14F-4D97-AF65-F5344CB8AC3E}">
        <p14:creationId xmlns:p14="http://schemas.microsoft.com/office/powerpoint/2010/main" val="35986082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D1FEE-5735-9781-957C-032A166CA0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36A112-05A9-D897-5F3F-886D3DBDDB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D4C4F7-AFC3-87B6-8838-361CDA843EFD}"/>
              </a:ext>
            </a:extLst>
          </p:cNvPr>
          <p:cNvSpPr>
            <a:spLocks noGrp="1"/>
          </p:cNvSpPr>
          <p:nvPr>
            <p:ph type="body" idx="1"/>
          </p:nvPr>
        </p:nvSpPr>
        <p:spPr/>
        <p:txBody>
          <a:bodyPr/>
          <a:lstStyle/>
          <a:p>
            <a:r>
              <a:rPr lang="en-GB" dirty="0"/>
              <a:t>And when we do that, we get a lovely clear image of the sodium jet. </a:t>
            </a:r>
          </a:p>
          <a:p>
            <a:r>
              <a:rPr lang="en-GB" dirty="0"/>
              <a:t>This is truly a wonderful image, and really proves the capabilities of the TRAPPIST telescopes to monitor the sodium jet.</a:t>
            </a:r>
          </a:p>
          <a:p>
            <a:r>
              <a:rPr lang="en-GB" dirty="0"/>
              <a:t>And so, naturally, we never saw anything like it again.</a:t>
            </a:r>
          </a:p>
          <a:p>
            <a:r>
              <a:rPr lang="en-GB" dirty="0"/>
              <a:t>It wasn’t until the 27</a:t>
            </a:r>
            <a:r>
              <a:rPr lang="en-GB" baseline="30000" dirty="0"/>
              <a:t>th</a:t>
            </a:r>
            <a:r>
              <a:rPr lang="en-GB" dirty="0"/>
              <a:t> February 2024 that we would see anything as clear as this jet, and even then, the positions of the other moons were not as favourable as they are in this image</a:t>
            </a:r>
          </a:p>
          <a:p>
            <a:r>
              <a:rPr lang="en-GB" dirty="0"/>
              <a:t>Now, in the interest of time, I won’t give an exhaustive breakdown of all the jets we saw.</a:t>
            </a:r>
          </a:p>
          <a:p>
            <a:r>
              <a:rPr lang="en-GB" dirty="0"/>
              <a:t>We saw a jet with TRAPPIST on about one-third of the nights that we observed, to give you some kind of idea, and normally these jets are far more modest, like this one.</a:t>
            </a:r>
          </a:p>
          <a:p>
            <a:r>
              <a:rPr lang="en-GB" dirty="0"/>
              <a:t>We’re fairly certain that the jet is always there, to some extent, it’s just that it’s not always bright enough to be seen with TRAPPIST.</a:t>
            </a:r>
          </a:p>
          <a:p>
            <a:r>
              <a:rPr lang="en-GB" dirty="0"/>
              <a:t>But I’d like to focus on these more spectacular jets, and in particular how spectacularly disconnected from the rest of the magnetosphere they appear to be.</a:t>
            </a:r>
          </a:p>
          <a:p>
            <a:endParaRPr lang="en-GB" dirty="0"/>
          </a:p>
        </p:txBody>
      </p:sp>
      <p:sp>
        <p:nvSpPr>
          <p:cNvPr id="4" name="Slide Number Placeholder 3">
            <a:extLst>
              <a:ext uri="{FF2B5EF4-FFF2-40B4-BE49-F238E27FC236}">
                <a16:creationId xmlns:a16="http://schemas.microsoft.com/office/drawing/2014/main" id="{E28F1D0C-9FFD-5D21-096A-9AD376061DF4}"/>
              </a:ext>
            </a:extLst>
          </p:cNvPr>
          <p:cNvSpPr>
            <a:spLocks noGrp="1"/>
          </p:cNvSpPr>
          <p:nvPr>
            <p:ph type="sldNum" sz="quarter" idx="5"/>
          </p:nvPr>
        </p:nvSpPr>
        <p:spPr/>
        <p:txBody>
          <a:bodyPr/>
          <a:lstStyle/>
          <a:p>
            <a:fld id="{22D834AE-FAF1-4C0D-BF7B-2F0F30E04C9B}" type="slidenum">
              <a:rPr lang="en-GB" smtClean="0"/>
              <a:t>10</a:t>
            </a:fld>
            <a:endParaRPr lang="en-GB"/>
          </a:p>
        </p:txBody>
      </p:sp>
    </p:spTree>
    <p:extLst>
      <p:ext uri="{BB962C8B-B14F-4D97-AF65-F5344CB8AC3E}">
        <p14:creationId xmlns:p14="http://schemas.microsoft.com/office/powerpoint/2010/main" val="3085292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DB12C-2B42-7BCB-B162-95DBEC5F6F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FABA115-5F8C-689D-E96C-A31B4EC29A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2D917AD-D528-CA5A-7116-099FD54B19D6}"/>
              </a:ext>
            </a:extLst>
          </p:cNvPr>
          <p:cNvSpPr>
            <a:spLocks noGrp="1"/>
          </p:cNvSpPr>
          <p:nvPr>
            <p:ph type="dt" sz="half" idx="10"/>
          </p:nvPr>
        </p:nvSpPr>
        <p:spPr/>
        <p:txBody>
          <a:bodyPr/>
          <a:lstStyle/>
          <a:p>
            <a:fld id="{B7015E1E-08AE-4ECD-A47B-D2F39DBC64FE}" type="datetimeFigureOut">
              <a:rPr lang="en-GB" smtClean="0"/>
              <a:t>30/04/2024</a:t>
            </a:fld>
            <a:endParaRPr lang="en-GB"/>
          </a:p>
        </p:txBody>
      </p:sp>
      <p:sp>
        <p:nvSpPr>
          <p:cNvPr id="5" name="Footer Placeholder 4">
            <a:extLst>
              <a:ext uri="{FF2B5EF4-FFF2-40B4-BE49-F238E27FC236}">
                <a16:creationId xmlns:a16="http://schemas.microsoft.com/office/drawing/2014/main" id="{A82D3B47-C113-F27D-8D3A-201B18E2E60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55C73D0-B4D8-FA43-49F4-5885DABA8DDF}"/>
              </a:ext>
            </a:extLst>
          </p:cNvPr>
          <p:cNvSpPr>
            <a:spLocks noGrp="1"/>
          </p:cNvSpPr>
          <p:nvPr>
            <p:ph type="sldNum" sz="quarter" idx="12"/>
          </p:nvPr>
        </p:nvSpPr>
        <p:spPr/>
        <p:txBody>
          <a:bodyPr/>
          <a:lstStyle/>
          <a:p>
            <a:fld id="{DCD05462-679E-4383-BDE7-6E25F0EE6C9D}" type="slidenum">
              <a:rPr lang="en-GB" smtClean="0"/>
              <a:t>‹#›</a:t>
            </a:fld>
            <a:endParaRPr lang="en-GB"/>
          </a:p>
        </p:txBody>
      </p:sp>
    </p:spTree>
    <p:extLst>
      <p:ext uri="{BB962C8B-B14F-4D97-AF65-F5344CB8AC3E}">
        <p14:creationId xmlns:p14="http://schemas.microsoft.com/office/powerpoint/2010/main" val="19386758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14E8D-5323-D31C-87A2-D99273188BA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7A7EC8A-C27E-830C-D1FC-B25AA6FA82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F8DEB3-49E8-0785-77F6-FEE291F0CFA6}"/>
              </a:ext>
            </a:extLst>
          </p:cNvPr>
          <p:cNvSpPr>
            <a:spLocks noGrp="1"/>
          </p:cNvSpPr>
          <p:nvPr>
            <p:ph type="dt" sz="half" idx="10"/>
          </p:nvPr>
        </p:nvSpPr>
        <p:spPr/>
        <p:txBody>
          <a:bodyPr/>
          <a:lstStyle/>
          <a:p>
            <a:fld id="{B7015E1E-08AE-4ECD-A47B-D2F39DBC64FE}" type="datetimeFigureOut">
              <a:rPr lang="en-GB" smtClean="0"/>
              <a:t>30/04/2024</a:t>
            </a:fld>
            <a:endParaRPr lang="en-GB"/>
          </a:p>
        </p:txBody>
      </p:sp>
      <p:sp>
        <p:nvSpPr>
          <p:cNvPr id="5" name="Footer Placeholder 4">
            <a:extLst>
              <a:ext uri="{FF2B5EF4-FFF2-40B4-BE49-F238E27FC236}">
                <a16:creationId xmlns:a16="http://schemas.microsoft.com/office/drawing/2014/main" id="{80EFEAEC-AEBD-59CE-BC1E-BAA3D5E682A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546593-D38B-6F66-6B04-3B22EF3336DD}"/>
              </a:ext>
            </a:extLst>
          </p:cNvPr>
          <p:cNvSpPr>
            <a:spLocks noGrp="1"/>
          </p:cNvSpPr>
          <p:nvPr>
            <p:ph type="sldNum" sz="quarter" idx="12"/>
          </p:nvPr>
        </p:nvSpPr>
        <p:spPr/>
        <p:txBody>
          <a:bodyPr/>
          <a:lstStyle/>
          <a:p>
            <a:fld id="{DCD05462-679E-4383-BDE7-6E25F0EE6C9D}" type="slidenum">
              <a:rPr lang="en-GB" smtClean="0"/>
              <a:t>‹#›</a:t>
            </a:fld>
            <a:endParaRPr lang="en-GB"/>
          </a:p>
        </p:txBody>
      </p:sp>
    </p:spTree>
    <p:extLst>
      <p:ext uri="{BB962C8B-B14F-4D97-AF65-F5344CB8AC3E}">
        <p14:creationId xmlns:p14="http://schemas.microsoft.com/office/powerpoint/2010/main" val="611250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B2F217-E700-EED7-D1BE-5CF7B63FF77C}"/>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1FA047C-B404-C6BE-D29E-33B32EDB48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156DEA-C94E-0813-CD02-14E283685A71}"/>
              </a:ext>
            </a:extLst>
          </p:cNvPr>
          <p:cNvSpPr>
            <a:spLocks noGrp="1"/>
          </p:cNvSpPr>
          <p:nvPr>
            <p:ph type="dt" sz="half" idx="10"/>
          </p:nvPr>
        </p:nvSpPr>
        <p:spPr/>
        <p:txBody>
          <a:bodyPr/>
          <a:lstStyle/>
          <a:p>
            <a:fld id="{B7015E1E-08AE-4ECD-A47B-D2F39DBC64FE}" type="datetimeFigureOut">
              <a:rPr lang="en-GB" smtClean="0"/>
              <a:t>30/04/2024</a:t>
            </a:fld>
            <a:endParaRPr lang="en-GB"/>
          </a:p>
        </p:txBody>
      </p:sp>
      <p:sp>
        <p:nvSpPr>
          <p:cNvPr id="5" name="Footer Placeholder 4">
            <a:extLst>
              <a:ext uri="{FF2B5EF4-FFF2-40B4-BE49-F238E27FC236}">
                <a16:creationId xmlns:a16="http://schemas.microsoft.com/office/drawing/2014/main" id="{E601936A-1E4E-DA2C-568F-3FB7E7E2587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3400CA5-6B49-C918-D98C-2E93EE39C42B}"/>
              </a:ext>
            </a:extLst>
          </p:cNvPr>
          <p:cNvSpPr>
            <a:spLocks noGrp="1"/>
          </p:cNvSpPr>
          <p:nvPr>
            <p:ph type="sldNum" sz="quarter" idx="12"/>
          </p:nvPr>
        </p:nvSpPr>
        <p:spPr/>
        <p:txBody>
          <a:bodyPr/>
          <a:lstStyle/>
          <a:p>
            <a:fld id="{DCD05462-679E-4383-BDE7-6E25F0EE6C9D}" type="slidenum">
              <a:rPr lang="en-GB" smtClean="0"/>
              <a:t>‹#›</a:t>
            </a:fld>
            <a:endParaRPr lang="en-GB"/>
          </a:p>
        </p:txBody>
      </p:sp>
    </p:spTree>
    <p:extLst>
      <p:ext uri="{BB962C8B-B14F-4D97-AF65-F5344CB8AC3E}">
        <p14:creationId xmlns:p14="http://schemas.microsoft.com/office/powerpoint/2010/main" val="8025826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FFFE2-1BC1-3D46-546A-538CBAE50F9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269B0A3-A03B-0D43-C7F5-893A9B89788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5CCA01-EA6C-AF80-5208-91B1C02B77EF}"/>
              </a:ext>
            </a:extLst>
          </p:cNvPr>
          <p:cNvSpPr>
            <a:spLocks noGrp="1"/>
          </p:cNvSpPr>
          <p:nvPr>
            <p:ph type="dt" sz="half" idx="10"/>
          </p:nvPr>
        </p:nvSpPr>
        <p:spPr/>
        <p:txBody>
          <a:bodyPr/>
          <a:lstStyle/>
          <a:p>
            <a:fld id="{B7015E1E-08AE-4ECD-A47B-D2F39DBC64FE}" type="datetimeFigureOut">
              <a:rPr lang="en-GB" smtClean="0"/>
              <a:t>30/04/2024</a:t>
            </a:fld>
            <a:endParaRPr lang="en-GB"/>
          </a:p>
        </p:txBody>
      </p:sp>
      <p:sp>
        <p:nvSpPr>
          <p:cNvPr id="5" name="Footer Placeholder 4">
            <a:extLst>
              <a:ext uri="{FF2B5EF4-FFF2-40B4-BE49-F238E27FC236}">
                <a16:creationId xmlns:a16="http://schemas.microsoft.com/office/drawing/2014/main" id="{3635AFC7-4660-86BA-3D01-A5CD5236615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7C1731-DDF0-AFE5-14F0-5FF21D15627F}"/>
              </a:ext>
            </a:extLst>
          </p:cNvPr>
          <p:cNvSpPr>
            <a:spLocks noGrp="1"/>
          </p:cNvSpPr>
          <p:nvPr>
            <p:ph type="sldNum" sz="quarter" idx="12"/>
          </p:nvPr>
        </p:nvSpPr>
        <p:spPr/>
        <p:txBody>
          <a:bodyPr/>
          <a:lstStyle/>
          <a:p>
            <a:fld id="{DCD05462-679E-4383-BDE7-6E25F0EE6C9D}" type="slidenum">
              <a:rPr lang="en-GB" smtClean="0"/>
              <a:t>‹#›</a:t>
            </a:fld>
            <a:endParaRPr lang="en-GB"/>
          </a:p>
        </p:txBody>
      </p:sp>
    </p:spTree>
    <p:extLst>
      <p:ext uri="{BB962C8B-B14F-4D97-AF65-F5344CB8AC3E}">
        <p14:creationId xmlns:p14="http://schemas.microsoft.com/office/powerpoint/2010/main" val="1337762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3CA01-AE87-C409-6054-AB7FEE8D4D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95878F7-1347-12F8-1C39-9FDF9911E5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5D7505D-EA64-9677-71E4-DEA2251720C9}"/>
              </a:ext>
            </a:extLst>
          </p:cNvPr>
          <p:cNvSpPr>
            <a:spLocks noGrp="1"/>
          </p:cNvSpPr>
          <p:nvPr>
            <p:ph type="dt" sz="half" idx="10"/>
          </p:nvPr>
        </p:nvSpPr>
        <p:spPr/>
        <p:txBody>
          <a:bodyPr/>
          <a:lstStyle/>
          <a:p>
            <a:fld id="{B7015E1E-08AE-4ECD-A47B-D2F39DBC64FE}" type="datetimeFigureOut">
              <a:rPr lang="en-GB" smtClean="0"/>
              <a:t>30/04/2024</a:t>
            </a:fld>
            <a:endParaRPr lang="en-GB"/>
          </a:p>
        </p:txBody>
      </p:sp>
      <p:sp>
        <p:nvSpPr>
          <p:cNvPr id="5" name="Footer Placeholder 4">
            <a:extLst>
              <a:ext uri="{FF2B5EF4-FFF2-40B4-BE49-F238E27FC236}">
                <a16:creationId xmlns:a16="http://schemas.microsoft.com/office/drawing/2014/main" id="{6940F04E-CDCD-584A-4C58-1137E8B7F3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94D3912-2EFD-D04F-63C4-DF05F3601828}"/>
              </a:ext>
            </a:extLst>
          </p:cNvPr>
          <p:cNvSpPr>
            <a:spLocks noGrp="1"/>
          </p:cNvSpPr>
          <p:nvPr>
            <p:ph type="sldNum" sz="quarter" idx="12"/>
          </p:nvPr>
        </p:nvSpPr>
        <p:spPr/>
        <p:txBody>
          <a:bodyPr/>
          <a:lstStyle/>
          <a:p>
            <a:fld id="{DCD05462-679E-4383-BDE7-6E25F0EE6C9D}" type="slidenum">
              <a:rPr lang="en-GB" smtClean="0"/>
              <a:t>‹#›</a:t>
            </a:fld>
            <a:endParaRPr lang="en-GB"/>
          </a:p>
        </p:txBody>
      </p:sp>
    </p:spTree>
    <p:extLst>
      <p:ext uri="{BB962C8B-B14F-4D97-AF65-F5344CB8AC3E}">
        <p14:creationId xmlns:p14="http://schemas.microsoft.com/office/powerpoint/2010/main" val="33470694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A96C78-CE55-CCE8-B69B-654F0B93A9F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526456B-5FF7-6EE3-6B79-A24CBCB6FB4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65EE6BF-9923-F24E-D8D3-D7953AED4E4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A6E94DC-17C8-15B1-37AD-5B8D127A026A}"/>
              </a:ext>
            </a:extLst>
          </p:cNvPr>
          <p:cNvSpPr>
            <a:spLocks noGrp="1"/>
          </p:cNvSpPr>
          <p:nvPr>
            <p:ph type="dt" sz="half" idx="10"/>
          </p:nvPr>
        </p:nvSpPr>
        <p:spPr/>
        <p:txBody>
          <a:bodyPr/>
          <a:lstStyle/>
          <a:p>
            <a:fld id="{B7015E1E-08AE-4ECD-A47B-D2F39DBC64FE}" type="datetimeFigureOut">
              <a:rPr lang="en-GB" smtClean="0"/>
              <a:t>30/04/2024</a:t>
            </a:fld>
            <a:endParaRPr lang="en-GB"/>
          </a:p>
        </p:txBody>
      </p:sp>
      <p:sp>
        <p:nvSpPr>
          <p:cNvPr id="6" name="Footer Placeholder 5">
            <a:extLst>
              <a:ext uri="{FF2B5EF4-FFF2-40B4-BE49-F238E27FC236}">
                <a16:creationId xmlns:a16="http://schemas.microsoft.com/office/drawing/2014/main" id="{DCEE4ED9-C00F-84A8-944D-22EC89FFC13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6D01824-DF1E-6B3B-77A5-21740D9D5B6D}"/>
              </a:ext>
            </a:extLst>
          </p:cNvPr>
          <p:cNvSpPr>
            <a:spLocks noGrp="1"/>
          </p:cNvSpPr>
          <p:nvPr>
            <p:ph type="sldNum" sz="quarter" idx="12"/>
          </p:nvPr>
        </p:nvSpPr>
        <p:spPr/>
        <p:txBody>
          <a:bodyPr/>
          <a:lstStyle/>
          <a:p>
            <a:fld id="{DCD05462-679E-4383-BDE7-6E25F0EE6C9D}" type="slidenum">
              <a:rPr lang="en-GB" smtClean="0"/>
              <a:t>‹#›</a:t>
            </a:fld>
            <a:endParaRPr lang="en-GB"/>
          </a:p>
        </p:txBody>
      </p:sp>
    </p:spTree>
    <p:extLst>
      <p:ext uri="{BB962C8B-B14F-4D97-AF65-F5344CB8AC3E}">
        <p14:creationId xmlns:p14="http://schemas.microsoft.com/office/powerpoint/2010/main" val="20967535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FD09-3C49-4F23-846E-37E9738CA28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71D6364-F19F-E592-A753-933D9146DB6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BA45967-6489-6E23-E08F-A636D046A0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89A41FE-E4FD-3D02-2817-A88398FDA3D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91636F9-5DAF-C4AB-91EC-12C3E54C763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8BAC5FF3-30A3-5AD5-0A06-C6715E99914E}"/>
              </a:ext>
            </a:extLst>
          </p:cNvPr>
          <p:cNvSpPr>
            <a:spLocks noGrp="1"/>
          </p:cNvSpPr>
          <p:nvPr>
            <p:ph type="dt" sz="half" idx="10"/>
          </p:nvPr>
        </p:nvSpPr>
        <p:spPr/>
        <p:txBody>
          <a:bodyPr/>
          <a:lstStyle/>
          <a:p>
            <a:fld id="{B7015E1E-08AE-4ECD-A47B-D2F39DBC64FE}" type="datetimeFigureOut">
              <a:rPr lang="en-GB" smtClean="0"/>
              <a:t>30/04/2024</a:t>
            </a:fld>
            <a:endParaRPr lang="en-GB"/>
          </a:p>
        </p:txBody>
      </p:sp>
      <p:sp>
        <p:nvSpPr>
          <p:cNvPr id="8" name="Footer Placeholder 7">
            <a:extLst>
              <a:ext uri="{FF2B5EF4-FFF2-40B4-BE49-F238E27FC236}">
                <a16:creationId xmlns:a16="http://schemas.microsoft.com/office/drawing/2014/main" id="{1C5898F0-75AE-163C-7C95-526AD672BAA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BD2DDA2-0E1D-78C6-B7CE-32CA66E12064}"/>
              </a:ext>
            </a:extLst>
          </p:cNvPr>
          <p:cNvSpPr>
            <a:spLocks noGrp="1"/>
          </p:cNvSpPr>
          <p:nvPr>
            <p:ph type="sldNum" sz="quarter" idx="12"/>
          </p:nvPr>
        </p:nvSpPr>
        <p:spPr/>
        <p:txBody>
          <a:bodyPr/>
          <a:lstStyle/>
          <a:p>
            <a:fld id="{DCD05462-679E-4383-BDE7-6E25F0EE6C9D}" type="slidenum">
              <a:rPr lang="en-GB" smtClean="0"/>
              <a:t>‹#›</a:t>
            </a:fld>
            <a:endParaRPr lang="en-GB"/>
          </a:p>
        </p:txBody>
      </p:sp>
    </p:spTree>
    <p:extLst>
      <p:ext uri="{BB962C8B-B14F-4D97-AF65-F5344CB8AC3E}">
        <p14:creationId xmlns:p14="http://schemas.microsoft.com/office/powerpoint/2010/main" val="384169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51F18-87B4-BE22-AEE1-74BD4E3D8B1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E3C1D1E-8EFC-ACF3-35A9-760A0CE72C8D}"/>
              </a:ext>
            </a:extLst>
          </p:cNvPr>
          <p:cNvSpPr>
            <a:spLocks noGrp="1"/>
          </p:cNvSpPr>
          <p:nvPr>
            <p:ph type="dt" sz="half" idx="10"/>
          </p:nvPr>
        </p:nvSpPr>
        <p:spPr/>
        <p:txBody>
          <a:bodyPr/>
          <a:lstStyle/>
          <a:p>
            <a:fld id="{B7015E1E-08AE-4ECD-A47B-D2F39DBC64FE}" type="datetimeFigureOut">
              <a:rPr lang="en-GB" smtClean="0"/>
              <a:t>30/04/2024</a:t>
            </a:fld>
            <a:endParaRPr lang="en-GB"/>
          </a:p>
        </p:txBody>
      </p:sp>
      <p:sp>
        <p:nvSpPr>
          <p:cNvPr id="4" name="Footer Placeholder 3">
            <a:extLst>
              <a:ext uri="{FF2B5EF4-FFF2-40B4-BE49-F238E27FC236}">
                <a16:creationId xmlns:a16="http://schemas.microsoft.com/office/drawing/2014/main" id="{2E49849F-C5AB-0626-6874-8BE7118894E5}"/>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B1BA8E4-2069-37E0-E676-05AD02FCC319}"/>
              </a:ext>
            </a:extLst>
          </p:cNvPr>
          <p:cNvSpPr>
            <a:spLocks noGrp="1"/>
          </p:cNvSpPr>
          <p:nvPr>
            <p:ph type="sldNum" sz="quarter" idx="12"/>
          </p:nvPr>
        </p:nvSpPr>
        <p:spPr/>
        <p:txBody>
          <a:bodyPr/>
          <a:lstStyle/>
          <a:p>
            <a:fld id="{DCD05462-679E-4383-BDE7-6E25F0EE6C9D}" type="slidenum">
              <a:rPr lang="en-GB" smtClean="0"/>
              <a:t>‹#›</a:t>
            </a:fld>
            <a:endParaRPr lang="en-GB"/>
          </a:p>
        </p:txBody>
      </p:sp>
    </p:spTree>
    <p:extLst>
      <p:ext uri="{BB962C8B-B14F-4D97-AF65-F5344CB8AC3E}">
        <p14:creationId xmlns:p14="http://schemas.microsoft.com/office/powerpoint/2010/main" val="1773026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3698EE-EDAD-444E-3A70-7E6418086160}"/>
              </a:ext>
            </a:extLst>
          </p:cNvPr>
          <p:cNvSpPr>
            <a:spLocks noGrp="1"/>
          </p:cNvSpPr>
          <p:nvPr>
            <p:ph type="dt" sz="half" idx="10"/>
          </p:nvPr>
        </p:nvSpPr>
        <p:spPr/>
        <p:txBody>
          <a:bodyPr/>
          <a:lstStyle/>
          <a:p>
            <a:fld id="{B7015E1E-08AE-4ECD-A47B-D2F39DBC64FE}" type="datetimeFigureOut">
              <a:rPr lang="en-GB" smtClean="0"/>
              <a:t>30/04/2024</a:t>
            </a:fld>
            <a:endParaRPr lang="en-GB"/>
          </a:p>
        </p:txBody>
      </p:sp>
      <p:sp>
        <p:nvSpPr>
          <p:cNvPr id="3" name="Footer Placeholder 2">
            <a:extLst>
              <a:ext uri="{FF2B5EF4-FFF2-40B4-BE49-F238E27FC236}">
                <a16:creationId xmlns:a16="http://schemas.microsoft.com/office/drawing/2014/main" id="{5D0497ED-E4D8-6456-6CEC-18FCA7F71A1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0552FF2-CAF4-9B7D-BBB1-497A8FF9BFF5}"/>
              </a:ext>
            </a:extLst>
          </p:cNvPr>
          <p:cNvSpPr>
            <a:spLocks noGrp="1"/>
          </p:cNvSpPr>
          <p:nvPr>
            <p:ph type="sldNum" sz="quarter" idx="12"/>
          </p:nvPr>
        </p:nvSpPr>
        <p:spPr/>
        <p:txBody>
          <a:bodyPr/>
          <a:lstStyle/>
          <a:p>
            <a:fld id="{DCD05462-679E-4383-BDE7-6E25F0EE6C9D}" type="slidenum">
              <a:rPr lang="en-GB" smtClean="0"/>
              <a:t>‹#›</a:t>
            </a:fld>
            <a:endParaRPr lang="en-GB"/>
          </a:p>
        </p:txBody>
      </p:sp>
    </p:spTree>
    <p:extLst>
      <p:ext uri="{BB962C8B-B14F-4D97-AF65-F5344CB8AC3E}">
        <p14:creationId xmlns:p14="http://schemas.microsoft.com/office/powerpoint/2010/main" val="2196210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80491-0BDC-6E67-9909-7CE344138C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C2FA826-75EC-2CA6-09C3-C700EFEEE9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72ADECB-AA89-D9AC-32D0-B3675B29F1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72B55AE-6CE4-239A-F59B-A22526F53D8D}"/>
              </a:ext>
            </a:extLst>
          </p:cNvPr>
          <p:cNvSpPr>
            <a:spLocks noGrp="1"/>
          </p:cNvSpPr>
          <p:nvPr>
            <p:ph type="dt" sz="half" idx="10"/>
          </p:nvPr>
        </p:nvSpPr>
        <p:spPr/>
        <p:txBody>
          <a:bodyPr/>
          <a:lstStyle/>
          <a:p>
            <a:fld id="{B7015E1E-08AE-4ECD-A47B-D2F39DBC64FE}" type="datetimeFigureOut">
              <a:rPr lang="en-GB" smtClean="0"/>
              <a:t>30/04/2024</a:t>
            </a:fld>
            <a:endParaRPr lang="en-GB"/>
          </a:p>
        </p:txBody>
      </p:sp>
      <p:sp>
        <p:nvSpPr>
          <p:cNvPr id="6" name="Footer Placeholder 5">
            <a:extLst>
              <a:ext uri="{FF2B5EF4-FFF2-40B4-BE49-F238E27FC236}">
                <a16:creationId xmlns:a16="http://schemas.microsoft.com/office/drawing/2014/main" id="{2EB3A086-F2DE-7788-B372-7B6DBF6FA0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5AC4D13-1B8E-0221-645E-C6C92C222B39}"/>
              </a:ext>
            </a:extLst>
          </p:cNvPr>
          <p:cNvSpPr>
            <a:spLocks noGrp="1"/>
          </p:cNvSpPr>
          <p:nvPr>
            <p:ph type="sldNum" sz="quarter" idx="12"/>
          </p:nvPr>
        </p:nvSpPr>
        <p:spPr/>
        <p:txBody>
          <a:bodyPr/>
          <a:lstStyle/>
          <a:p>
            <a:fld id="{DCD05462-679E-4383-BDE7-6E25F0EE6C9D}" type="slidenum">
              <a:rPr lang="en-GB" smtClean="0"/>
              <a:t>‹#›</a:t>
            </a:fld>
            <a:endParaRPr lang="en-GB"/>
          </a:p>
        </p:txBody>
      </p:sp>
    </p:spTree>
    <p:extLst>
      <p:ext uri="{BB962C8B-B14F-4D97-AF65-F5344CB8AC3E}">
        <p14:creationId xmlns:p14="http://schemas.microsoft.com/office/powerpoint/2010/main" val="1480590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0B73-BE4F-27C5-887C-410BEB6166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0EEFB00-CB61-EC33-E60F-AA016B7FF39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9AC980F4-173C-6CD5-5C1A-9602D5DBE2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CD6E48-AB75-301E-C41F-D92B1FF39C4B}"/>
              </a:ext>
            </a:extLst>
          </p:cNvPr>
          <p:cNvSpPr>
            <a:spLocks noGrp="1"/>
          </p:cNvSpPr>
          <p:nvPr>
            <p:ph type="dt" sz="half" idx="10"/>
          </p:nvPr>
        </p:nvSpPr>
        <p:spPr/>
        <p:txBody>
          <a:bodyPr/>
          <a:lstStyle/>
          <a:p>
            <a:fld id="{B7015E1E-08AE-4ECD-A47B-D2F39DBC64FE}" type="datetimeFigureOut">
              <a:rPr lang="en-GB" smtClean="0"/>
              <a:t>30/04/2024</a:t>
            </a:fld>
            <a:endParaRPr lang="en-GB"/>
          </a:p>
        </p:txBody>
      </p:sp>
      <p:sp>
        <p:nvSpPr>
          <p:cNvPr id="6" name="Footer Placeholder 5">
            <a:extLst>
              <a:ext uri="{FF2B5EF4-FFF2-40B4-BE49-F238E27FC236}">
                <a16:creationId xmlns:a16="http://schemas.microsoft.com/office/drawing/2014/main" id="{95C21A97-9074-76E4-4BBF-AF0AC880CD4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96B66291-402B-3ED4-A4F6-A7F3C5CEE94D}"/>
              </a:ext>
            </a:extLst>
          </p:cNvPr>
          <p:cNvSpPr>
            <a:spLocks noGrp="1"/>
          </p:cNvSpPr>
          <p:nvPr>
            <p:ph type="sldNum" sz="quarter" idx="12"/>
          </p:nvPr>
        </p:nvSpPr>
        <p:spPr/>
        <p:txBody>
          <a:bodyPr/>
          <a:lstStyle/>
          <a:p>
            <a:fld id="{DCD05462-679E-4383-BDE7-6E25F0EE6C9D}" type="slidenum">
              <a:rPr lang="en-GB" smtClean="0"/>
              <a:t>‹#›</a:t>
            </a:fld>
            <a:endParaRPr lang="en-GB"/>
          </a:p>
        </p:txBody>
      </p:sp>
    </p:spTree>
    <p:extLst>
      <p:ext uri="{BB962C8B-B14F-4D97-AF65-F5344CB8AC3E}">
        <p14:creationId xmlns:p14="http://schemas.microsoft.com/office/powerpoint/2010/main" val="24296578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AF3B01C-1A07-8032-D8E1-ADBB44EB98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329DFF-8529-C1CD-02A1-6F698E51EE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7EF0B7D-70DE-8C6D-AE61-001E2EDD6A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015E1E-08AE-4ECD-A47B-D2F39DBC64FE}" type="datetimeFigureOut">
              <a:rPr lang="en-GB" smtClean="0"/>
              <a:t>30/04/2024</a:t>
            </a:fld>
            <a:endParaRPr lang="en-GB"/>
          </a:p>
        </p:txBody>
      </p:sp>
      <p:sp>
        <p:nvSpPr>
          <p:cNvPr id="5" name="Footer Placeholder 4">
            <a:extLst>
              <a:ext uri="{FF2B5EF4-FFF2-40B4-BE49-F238E27FC236}">
                <a16:creationId xmlns:a16="http://schemas.microsoft.com/office/drawing/2014/main" id="{D50CF04E-108D-7257-0852-19A538398A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8FE131B-29C1-A876-FD87-DA6C389C54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D05462-679E-4383-BDE7-6E25F0EE6C9D}" type="slidenum">
              <a:rPr lang="en-GB" smtClean="0"/>
              <a:t>‹#›</a:t>
            </a:fld>
            <a:endParaRPr lang="en-GB"/>
          </a:p>
        </p:txBody>
      </p:sp>
    </p:spTree>
    <p:extLst>
      <p:ext uri="{BB962C8B-B14F-4D97-AF65-F5344CB8AC3E}">
        <p14:creationId xmlns:p14="http://schemas.microsoft.com/office/powerpoint/2010/main" val="2200012276"/>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6.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4.png"/><Relationship Id="rId7" Type="http://schemas.openxmlformats.org/officeDocument/2006/relationships/image" Target="../media/image19.jpeg"/><Relationship Id="rId12"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2.png"/><Relationship Id="rId5" Type="http://schemas.openxmlformats.org/officeDocument/2006/relationships/image" Target="../media/image8.png"/><Relationship Id="rId10" Type="http://schemas.microsoft.com/office/2007/relationships/hdphoto" Target="../media/hdphoto4.wdp"/><Relationship Id="rId4" Type="http://schemas.openxmlformats.org/officeDocument/2006/relationships/image" Target="../media/image17.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2.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11.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7DEC-911C-453F-84F1-BF4F43EADD69}"/>
              </a:ext>
            </a:extLst>
          </p:cNvPr>
          <p:cNvSpPr>
            <a:spLocks noGrp="1"/>
          </p:cNvSpPr>
          <p:nvPr>
            <p:ph type="title"/>
          </p:nvPr>
        </p:nvSpPr>
        <p:spPr>
          <a:xfrm>
            <a:off x="6096000" y="0"/>
            <a:ext cx="6096000" cy="3015573"/>
          </a:xfrm>
        </p:spPr>
        <p:txBody>
          <a:bodyPr>
            <a:noAutofit/>
          </a:bodyPr>
          <a:lstStyle/>
          <a:p>
            <a:pPr algn="ctr"/>
            <a:r>
              <a:rPr lang="en-GB" sz="5000" dirty="0">
                <a:solidFill>
                  <a:schemeClr val="bg1"/>
                </a:solidFill>
                <a:latin typeface="Source Sans Pro" panose="020B0503030403020204" pitchFamily="34" charset="0"/>
                <a:ea typeface="Source Sans Pro" panose="020B0503030403020204" pitchFamily="34" charset="0"/>
              </a:rPr>
              <a:t>Investigating Io’s sodium jet with TRAPPIST</a:t>
            </a:r>
            <a:endParaRPr lang="en-GB" sz="3200" b="1" i="1" dirty="0">
              <a:solidFill>
                <a:schemeClr val="bg1"/>
              </a:solidFill>
              <a:latin typeface="Source Sans Pro" panose="020B0503030403020204" pitchFamily="34" charset="0"/>
              <a:ea typeface="Source Sans Pro" panose="020B0503030403020204" pitchFamily="34" charset="0"/>
            </a:endParaRPr>
          </a:p>
        </p:txBody>
      </p:sp>
      <p:pic>
        <p:nvPicPr>
          <p:cNvPr id="7" name="dead-air-61128">
            <a:hlinkClick r:id="" action="ppaction://media"/>
            <a:extLst>
              <a:ext uri="{FF2B5EF4-FFF2-40B4-BE49-F238E27FC236}">
                <a16:creationId xmlns:a16="http://schemas.microsoft.com/office/drawing/2014/main" id="{F3752D27-9E48-023E-EF98-C2862B3C5EB6}"/>
              </a:ext>
            </a:extLst>
          </p:cNvPr>
          <p:cNvPicPr>
            <a:picLocks noChangeAspect="1"/>
          </p:cNvPicPr>
          <p:nvPr>
            <a:audioFile r:link="rId2"/>
            <p:extLst>
              <p:ext uri="{DAA4B4D4-6D71-4841-9C94-3DE7FCFB9230}">
                <p14:media xmlns:p14="http://schemas.microsoft.com/office/powerpoint/2010/main" r:embed="rId1">
                  <p14:bmkLst>
                    <p14:bmk name="Bookmark 1" time="0"/>
                  </p14:bmkLst>
                </p14:media>
              </p:ext>
            </p:extLst>
          </p:nvPr>
        </p:nvPicPr>
        <p:blipFill>
          <a:blip r:embed="rId5"/>
          <a:stretch>
            <a:fillRect/>
          </a:stretch>
        </p:blipFill>
        <p:spPr>
          <a:xfrm>
            <a:off x="6096000" y="21822"/>
            <a:ext cx="609600" cy="609600"/>
          </a:xfrm>
          <a:prstGeom prst="rect">
            <a:avLst/>
          </a:prstGeom>
        </p:spPr>
      </p:pic>
      <p:pic>
        <p:nvPicPr>
          <p:cNvPr id="5" name="Picture 4">
            <a:extLst>
              <a:ext uri="{FF2B5EF4-FFF2-40B4-BE49-F238E27FC236}">
                <a16:creationId xmlns:a16="http://schemas.microsoft.com/office/drawing/2014/main" id="{2863DBE5-53EB-D0D5-BE57-A492C042499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p:blipFill>
        <p:spPr>
          <a:xfrm>
            <a:off x="609600" y="390525"/>
            <a:ext cx="1019125" cy="1024834"/>
          </a:xfrm>
          <a:prstGeom prst="rect">
            <a:avLst/>
          </a:prstGeom>
        </p:spPr>
      </p:pic>
      <p:pic>
        <p:nvPicPr>
          <p:cNvPr id="8" name="Picture 7" descr="A planet with a red spot&#10;&#10;Description automatically generated">
            <a:extLst>
              <a:ext uri="{FF2B5EF4-FFF2-40B4-BE49-F238E27FC236}">
                <a16:creationId xmlns:a16="http://schemas.microsoft.com/office/drawing/2014/main" id="{97F1E854-6873-CBF8-2F46-F8568CF655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668488" flipH="1">
            <a:off x="3392048" y="2497082"/>
            <a:ext cx="18340048" cy="17181730"/>
          </a:xfrm>
          <a:prstGeom prst="rect">
            <a:avLst/>
          </a:prstGeom>
        </p:spPr>
      </p:pic>
      <p:pic>
        <p:nvPicPr>
          <p:cNvPr id="10" name="Picture 9" descr="A planet with orange and yellow spots&#10;&#10;Description automatically generated">
            <a:extLst>
              <a:ext uri="{FF2B5EF4-FFF2-40B4-BE49-F238E27FC236}">
                <a16:creationId xmlns:a16="http://schemas.microsoft.com/office/drawing/2014/main" id="{FCE238E9-A618-AA18-DFF5-D264AD84D1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99937" y="1736865"/>
            <a:ext cx="3060405" cy="3060405"/>
          </a:xfrm>
          <a:prstGeom prst="rect">
            <a:avLst/>
          </a:prstGeom>
        </p:spPr>
      </p:pic>
      <p:sp>
        <p:nvSpPr>
          <p:cNvPr id="4" name="Title 1">
            <a:extLst>
              <a:ext uri="{FF2B5EF4-FFF2-40B4-BE49-F238E27FC236}">
                <a16:creationId xmlns:a16="http://schemas.microsoft.com/office/drawing/2014/main" id="{6D201940-AEDE-56A6-878C-852A0F5BB8C9}"/>
              </a:ext>
            </a:extLst>
          </p:cNvPr>
          <p:cNvSpPr txBox="1">
            <a:spLocks/>
          </p:cNvSpPr>
          <p:nvPr/>
        </p:nvSpPr>
        <p:spPr>
          <a:xfrm>
            <a:off x="1" y="4051005"/>
            <a:ext cx="5103446" cy="28069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800" dirty="0">
                <a:solidFill>
                  <a:schemeClr val="bg1"/>
                </a:solidFill>
                <a:latin typeface="Source Sans Pro" panose="020B0503030403020204" pitchFamily="34" charset="0"/>
                <a:ea typeface="Source Sans Pro" panose="020B0503030403020204" pitchFamily="34" charset="0"/>
              </a:rPr>
              <a:t>Linus Head</a:t>
            </a:r>
          </a:p>
          <a:p>
            <a:pPr algn="ctr"/>
            <a:r>
              <a:rPr lang="fr-BE" sz="2000" dirty="0">
                <a:solidFill>
                  <a:schemeClr val="bg1"/>
                </a:solidFill>
                <a:latin typeface="Source Sans Pro" panose="020B0503030403020204" pitchFamily="34" charset="0"/>
                <a:ea typeface="Source Sans Pro" panose="020B0503030403020204" pitchFamily="34" charset="0"/>
              </a:rPr>
              <a:t>Université de Liège – LPAP</a:t>
            </a:r>
          </a:p>
          <a:p>
            <a:pPr algn="ctr"/>
            <a:endParaRPr lang="fr-BE" sz="2000" dirty="0">
              <a:solidFill>
                <a:schemeClr val="bg1"/>
              </a:solidFill>
              <a:latin typeface="Source Sans Pro" panose="020B0503030403020204" pitchFamily="34" charset="0"/>
              <a:ea typeface="Source Sans Pro" panose="020B0503030403020204" pitchFamily="34" charset="0"/>
            </a:endParaRPr>
          </a:p>
          <a:p>
            <a:pPr algn="ctr"/>
            <a:r>
              <a:rPr lang="fr-BE" sz="1600" i="1" dirty="0">
                <a:solidFill>
                  <a:schemeClr val="bg1"/>
                </a:solidFill>
                <a:latin typeface="Source Sans Pro" panose="020B0503030403020204" pitchFamily="34" charset="0"/>
                <a:ea typeface="Source Sans Pro" panose="020B0503030403020204" pitchFamily="34" charset="0"/>
              </a:rPr>
              <a:t>B. </a:t>
            </a:r>
            <a:r>
              <a:rPr lang="fr-BE" sz="1600" i="1" dirty="0" err="1">
                <a:solidFill>
                  <a:schemeClr val="bg1"/>
                </a:solidFill>
                <a:latin typeface="Source Sans Pro" panose="020B0503030403020204" pitchFamily="34" charset="0"/>
                <a:ea typeface="Source Sans Pro" panose="020B0503030403020204" pitchFamily="34" charset="0"/>
              </a:rPr>
              <a:t>Bonfond</a:t>
            </a:r>
            <a:r>
              <a:rPr lang="fr-BE" sz="1600" i="1" dirty="0">
                <a:solidFill>
                  <a:schemeClr val="bg1"/>
                </a:solidFill>
                <a:latin typeface="Source Sans Pro" panose="020B0503030403020204" pitchFamily="34" charset="0"/>
                <a:ea typeface="Source Sans Pro" panose="020B0503030403020204" pitchFamily="34" charset="0"/>
              </a:rPr>
              <a:t>, D. </a:t>
            </a:r>
            <a:r>
              <a:rPr lang="fr-BE" sz="1600" i="1" dirty="0" err="1">
                <a:solidFill>
                  <a:schemeClr val="bg1"/>
                </a:solidFill>
                <a:latin typeface="Source Sans Pro" panose="020B0503030403020204" pitchFamily="34" charset="0"/>
                <a:ea typeface="Source Sans Pro" panose="020B0503030403020204" pitchFamily="34" charset="0"/>
              </a:rPr>
              <a:t>Grodent</a:t>
            </a:r>
            <a:r>
              <a:rPr lang="fr-BE" sz="1600" i="1" dirty="0">
                <a:solidFill>
                  <a:schemeClr val="bg1"/>
                </a:solidFill>
                <a:latin typeface="Source Sans Pro" panose="020B0503030403020204" pitchFamily="34" charset="0"/>
                <a:ea typeface="Source Sans Pro" panose="020B0503030403020204" pitchFamily="34" charset="0"/>
              </a:rPr>
              <a:t>, E. </a:t>
            </a:r>
            <a:r>
              <a:rPr lang="fr-BE" sz="1600" i="1" dirty="0" err="1">
                <a:solidFill>
                  <a:schemeClr val="bg1"/>
                </a:solidFill>
                <a:latin typeface="Source Sans Pro" panose="020B0503030403020204" pitchFamily="34" charset="0"/>
                <a:ea typeface="Source Sans Pro" panose="020B0503030403020204" pitchFamily="34" charset="0"/>
              </a:rPr>
              <a:t>Jehin</a:t>
            </a:r>
            <a:r>
              <a:rPr lang="fr-BE" sz="1600" i="1" dirty="0">
                <a:solidFill>
                  <a:schemeClr val="bg1"/>
                </a:solidFill>
                <a:latin typeface="Source Sans Pro" panose="020B0503030403020204" pitchFamily="34" charset="0"/>
                <a:ea typeface="Source Sans Pro" panose="020B0503030403020204" pitchFamily="34" charset="0"/>
              </a:rPr>
              <a:t>, J. </a:t>
            </a:r>
            <a:r>
              <a:rPr lang="fr-BE" sz="1600" i="1" dirty="0" err="1">
                <a:solidFill>
                  <a:schemeClr val="bg1"/>
                </a:solidFill>
                <a:latin typeface="Source Sans Pro" panose="020B0503030403020204" pitchFamily="34" charset="0"/>
                <a:ea typeface="Source Sans Pro" panose="020B0503030403020204" pitchFamily="34" charset="0"/>
              </a:rPr>
              <a:t>Manfroid</a:t>
            </a:r>
            <a:r>
              <a:rPr lang="fr-BE" sz="1600" i="1" dirty="0">
                <a:solidFill>
                  <a:schemeClr val="bg1"/>
                </a:solidFill>
                <a:latin typeface="Source Sans Pro" panose="020B0503030403020204" pitchFamily="34" charset="0"/>
                <a:ea typeface="Source Sans Pro" panose="020B0503030403020204" pitchFamily="34" charset="0"/>
              </a:rPr>
              <a:t>, N. Schneider, Z. Yao, B. Zhang</a:t>
            </a:r>
            <a:br>
              <a:rPr lang="fr-BE" sz="1600" i="1" dirty="0">
                <a:solidFill>
                  <a:schemeClr val="bg1"/>
                </a:solidFill>
                <a:latin typeface="Source Sans Pro" panose="020B0503030403020204" pitchFamily="34" charset="0"/>
                <a:ea typeface="Source Sans Pro" panose="020B0503030403020204" pitchFamily="34" charset="0"/>
              </a:rPr>
            </a:br>
            <a:endParaRPr lang="fr-BE" sz="2000" dirty="0">
              <a:solidFill>
                <a:schemeClr val="bg1"/>
              </a:solidFill>
              <a:latin typeface="Source Sans Pro" panose="020B0503030403020204" pitchFamily="34" charset="0"/>
              <a:ea typeface="Source Sans Pro" panose="020B0503030403020204" pitchFamily="34" charset="0"/>
            </a:endParaRPr>
          </a:p>
          <a:p>
            <a:pPr algn="ctr"/>
            <a:r>
              <a:rPr lang="fr-BE" sz="2000" dirty="0">
                <a:solidFill>
                  <a:schemeClr val="bg1"/>
                </a:solidFill>
                <a:latin typeface="Source Sans Pro" panose="020B0503030403020204" pitchFamily="34" charset="0"/>
                <a:ea typeface="Source Sans Pro" panose="020B0503030403020204" pitchFamily="34" charset="0"/>
              </a:rPr>
              <a:t>Thursday 16th May</a:t>
            </a:r>
            <a:r>
              <a:rPr lang="fr-BE" sz="2000" dirty="0">
                <a:solidFill>
                  <a:srgbClr val="FF0000"/>
                </a:solidFill>
                <a:latin typeface="Source Sans Pro" panose="020B0503030403020204" pitchFamily="34" charset="0"/>
                <a:ea typeface="Source Sans Pro" panose="020B0503030403020204" pitchFamily="34" charset="0"/>
              </a:rPr>
              <a:t> </a:t>
            </a:r>
            <a:r>
              <a:rPr lang="fr-BE" sz="2000" dirty="0">
                <a:solidFill>
                  <a:schemeClr val="bg1"/>
                </a:solidFill>
                <a:latin typeface="Source Sans Pro" panose="020B0503030403020204" pitchFamily="34" charset="0"/>
                <a:ea typeface="Source Sans Pro" panose="020B0503030403020204" pitchFamily="34" charset="0"/>
              </a:rPr>
              <a:t>2024</a:t>
            </a:r>
          </a:p>
        </p:txBody>
      </p:sp>
    </p:spTree>
    <p:extLst>
      <p:ext uri="{BB962C8B-B14F-4D97-AF65-F5344CB8AC3E}">
        <p14:creationId xmlns:p14="http://schemas.microsoft.com/office/powerpoint/2010/main" val="2158256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01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mute="1"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FC11E2F-CA28-04F6-B719-7D3F00760B01}"/>
            </a:ext>
          </a:extLst>
        </p:cNvPr>
        <p:cNvGrpSpPr/>
        <p:nvPr/>
      </p:nvGrpSpPr>
      <p:grpSpPr>
        <a:xfrm>
          <a:off x="0" y="0"/>
          <a:ext cx="0" cy="0"/>
          <a:chOff x="0" y="0"/>
          <a:chExt cx="0" cy="0"/>
        </a:xfrm>
      </p:grpSpPr>
      <p:pic>
        <p:nvPicPr>
          <p:cNvPr id="24" name="Picture 23" descr="A planet with a red spot&#10;&#10;Description automatically generated">
            <a:extLst>
              <a:ext uri="{FF2B5EF4-FFF2-40B4-BE49-F238E27FC236}">
                <a16:creationId xmlns:a16="http://schemas.microsoft.com/office/drawing/2014/main" id="{7FF47713-F5F8-1DDC-B97B-62E30CD17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499230" y="3081338"/>
            <a:ext cx="231528" cy="229595"/>
          </a:xfrm>
          <a:prstGeom prst="rect">
            <a:avLst/>
          </a:prstGeom>
        </p:spPr>
      </p:pic>
      <p:pic>
        <p:nvPicPr>
          <p:cNvPr id="8" name="Picture 7" descr="A planet with orange and yellow spots&#10;&#10;Description automatically generated">
            <a:extLst>
              <a:ext uri="{FF2B5EF4-FFF2-40B4-BE49-F238E27FC236}">
                <a16:creationId xmlns:a16="http://schemas.microsoft.com/office/drawing/2014/main" id="{3E323EB5-D9EF-4BC2-7D98-76A256FDD9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flipV="1">
            <a:off x="6063410" y="3402452"/>
            <a:ext cx="45719" cy="45719"/>
          </a:xfrm>
          <a:prstGeom prst="rect">
            <a:avLst/>
          </a:prstGeom>
        </p:spPr>
      </p:pic>
      <p:pic>
        <p:nvPicPr>
          <p:cNvPr id="14" name="Picture 13">
            <a:extLst>
              <a:ext uri="{FF2B5EF4-FFF2-40B4-BE49-F238E27FC236}">
                <a16:creationId xmlns:a16="http://schemas.microsoft.com/office/drawing/2014/main" id="{187E92F8-96DF-F69F-98B4-B3691F956624}"/>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rot="20160000" flipH="1">
            <a:off x="-13886161" y="-16026936"/>
            <a:ext cx="39492742" cy="39191272"/>
          </a:xfrm>
          <a:prstGeom prst="rect">
            <a:avLst/>
          </a:prstGeom>
        </p:spPr>
      </p:pic>
      <p:sp>
        <p:nvSpPr>
          <p:cNvPr id="22" name="Free-form: Shape 21">
            <a:extLst>
              <a:ext uri="{FF2B5EF4-FFF2-40B4-BE49-F238E27FC236}">
                <a16:creationId xmlns:a16="http://schemas.microsoft.com/office/drawing/2014/main" id="{4C6CC317-8622-7F18-D50F-F2A0F38B31A0}"/>
              </a:ext>
            </a:extLst>
          </p:cNvPr>
          <p:cNvSpPr/>
          <p:nvPr/>
        </p:nvSpPr>
        <p:spPr>
          <a:xfrm>
            <a:off x="6263640" y="4076700"/>
            <a:ext cx="11209020" cy="1528919"/>
          </a:xfrm>
          <a:custGeom>
            <a:avLst/>
            <a:gdLst>
              <a:gd name="connsiteX0" fmla="*/ 0 w 11209020"/>
              <a:gd name="connsiteY0" fmla="*/ 0 h 1528919"/>
              <a:gd name="connsiteX1" fmla="*/ 70980 w 11209020"/>
              <a:gd name="connsiteY1" fmla="*/ 0 h 1528919"/>
              <a:gd name="connsiteX2" fmla="*/ 5608179 w 11209020"/>
              <a:gd name="connsiteY2" fmla="*/ 165100 h 1528919"/>
              <a:gd name="connsiteX3" fmla="*/ 11145378 w 11209020"/>
              <a:gd name="connsiteY3" fmla="*/ 0 h 1528919"/>
              <a:gd name="connsiteX4" fmla="*/ 11209020 w 11209020"/>
              <a:gd name="connsiteY4" fmla="*/ 0 h 1528919"/>
              <a:gd name="connsiteX5" fmla="*/ 11209020 w 11209020"/>
              <a:gd name="connsiteY5" fmla="*/ 1528919 h 1528919"/>
              <a:gd name="connsiteX6" fmla="*/ 0 w 11209020"/>
              <a:gd name="connsiteY6" fmla="*/ 1528919 h 1528919"/>
              <a:gd name="connsiteX7" fmla="*/ 0 w 11209020"/>
              <a:gd name="connsiteY7" fmla="*/ 0 h 152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09020" h="1528919">
                <a:moveTo>
                  <a:pt x="0" y="0"/>
                </a:moveTo>
                <a:lnTo>
                  <a:pt x="70980" y="0"/>
                </a:lnTo>
                <a:cubicBezTo>
                  <a:pt x="70980" y="91182"/>
                  <a:pt x="2550068" y="165100"/>
                  <a:pt x="5608179" y="165100"/>
                </a:cubicBezTo>
                <a:cubicBezTo>
                  <a:pt x="8666290" y="165100"/>
                  <a:pt x="11145378" y="91182"/>
                  <a:pt x="11145378" y="0"/>
                </a:cubicBezTo>
                <a:lnTo>
                  <a:pt x="11209020" y="0"/>
                </a:lnTo>
                <a:lnTo>
                  <a:pt x="11209020" y="1528919"/>
                </a:lnTo>
                <a:lnTo>
                  <a:pt x="0" y="1528919"/>
                </a:lnTo>
                <a:lnTo>
                  <a:pt x="0" y="0"/>
                </a:ln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70BCB0AC-3BDB-E09E-AB40-E8ECC309BD3F}"/>
              </a:ext>
            </a:extLst>
          </p:cNvPr>
          <p:cNvSpPr>
            <a:spLocks noGrp="1"/>
          </p:cNvSpPr>
          <p:nvPr>
            <p:ph type="title"/>
          </p:nvPr>
        </p:nvSpPr>
        <p:spPr>
          <a:xfrm>
            <a:off x="346511" y="1"/>
            <a:ext cx="11498744" cy="771784"/>
          </a:xfrm>
        </p:spPr>
        <p:txBody>
          <a:bodyPr anchor="b">
            <a:normAutofit/>
          </a:bodyPr>
          <a:lstStyle/>
          <a:p>
            <a:r>
              <a:rPr lang="en-GB" dirty="0">
                <a:solidFill>
                  <a:schemeClr val="bg1"/>
                </a:solidFill>
                <a:latin typeface="Source Sans Pro" panose="020B0503030403020204" pitchFamily="34" charset="0"/>
                <a:ea typeface="Source Sans Pro" panose="020B0503030403020204" pitchFamily="34" charset="0"/>
              </a:rPr>
              <a:t>4</a:t>
            </a:r>
            <a:r>
              <a:rPr lang="en-GB" baseline="30000" dirty="0">
                <a:solidFill>
                  <a:schemeClr val="bg1"/>
                </a:solidFill>
                <a:latin typeface="Source Sans Pro" panose="020B0503030403020204" pitchFamily="34" charset="0"/>
                <a:ea typeface="Source Sans Pro" panose="020B0503030403020204" pitchFamily="34" charset="0"/>
              </a:rPr>
              <a:t>th</a:t>
            </a:r>
            <a:r>
              <a:rPr lang="en-GB" dirty="0">
                <a:solidFill>
                  <a:schemeClr val="bg1"/>
                </a:solidFill>
                <a:latin typeface="Source Sans Pro" panose="020B0503030403020204" pitchFamily="34" charset="0"/>
                <a:ea typeface="Source Sans Pro" panose="020B0503030403020204" pitchFamily="34" charset="0"/>
              </a:rPr>
              <a:t> December 2014</a:t>
            </a:r>
          </a:p>
        </p:txBody>
      </p:sp>
      <p:grpSp>
        <p:nvGrpSpPr>
          <p:cNvPr id="9" name="Group 8">
            <a:extLst>
              <a:ext uri="{FF2B5EF4-FFF2-40B4-BE49-F238E27FC236}">
                <a16:creationId xmlns:a16="http://schemas.microsoft.com/office/drawing/2014/main" id="{C291F351-68C5-97FA-BF85-A38B55104DD7}"/>
              </a:ext>
            </a:extLst>
          </p:cNvPr>
          <p:cNvGrpSpPr/>
          <p:nvPr/>
        </p:nvGrpSpPr>
        <p:grpSpPr>
          <a:xfrm>
            <a:off x="-1852" y="812764"/>
            <a:ext cx="7346022" cy="152401"/>
            <a:chOff x="0" y="1140435"/>
            <a:chExt cx="7346022" cy="152401"/>
          </a:xfrm>
        </p:grpSpPr>
        <p:cxnSp>
          <p:nvCxnSpPr>
            <p:cNvPr id="6" name="Straight Connector 5">
              <a:extLst>
                <a:ext uri="{FF2B5EF4-FFF2-40B4-BE49-F238E27FC236}">
                  <a16:creationId xmlns:a16="http://schemas.microsoft.com/office/drawing/2014/main" id="{FFB32BDF-90B1-9A7A-BBAB-3C3CD8EE8BC1}"/>
                </a:ext>
              </a:extLst>
            </p:cNvPr>
            <p:cNvCxnSpPr/>
            <p:nvPr/>
          </p:nvCxnSpPr>
          <p:spPr>
            <a:xfrm>
              <a:off x="0" y="1140435"/>
              <a:ext cx="734602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9CF2F42-BCF1-C491-AF4C-4E76F9F492DF}"/>
                </a:ext>
              </a:extLst>
            </p:cNvPr>
            <p:cNvCxnSpPr>
              <a:cxnSpLocks/>
            </p:cNvCxnSpPr>
            <p:nvPr/>
          </p:nvCxnSpPr>
          <p:spPr>
            <a:xfrm>
              <a:off x="0" y="1292836"/>
              <a:ext cx="633915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3B0ECBA6-C017-BD9A-13FE-3F1112E178F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624842" y="-17878755"/>
            <a:ext cx="1305255" cy="1305255"/>
          </a:xfrm>
          <a:prstGeom prst="rect">
            <a:avLst/>
          </a:prstGeom>
        </p:spPr>
      </p:pic>
      <p:pic>
        <p:nvPicPr>
          <p:cNvPr id="5" name="Picture 4" descr="A black diamond with a black diamond in the center&#10;&#10;Description automatically generated">
            <a:extLst>
              <a:ext uri="{FF2B5EF4-FFF2-40B4-BE49-F238E27FC236}">
                <a16:creationId xmlns:a16="http://schemas.microsoft.com/office/drawing/2014/main" id="{3A2A5EA8-8E51-C43C-D088-F7E84D835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160000">
            <a:off x="-1581" y="2077614"/>
            <a:ext cx="5304796" cy="5304796"/>
          </a:xfrm>
          <a:prstGeom prst="rect">
            <a:avLst/>
          </a:prstGeom>
          <a:ln w="38100">
            <a:solidFill>
              <a:schemeClr val="bg1"/>
            </a:solidFill>
          </a:ln>
        </p:spPr>
      </p:pic>
      <p:sp>
        <p:nvSpPr>
          <p:cNvPr id="10" name="TextBox 9">
            <a:extLst>
              <a:ext uri="{FF2B5EF4-FFF2-40B4-BE49-F238E27FC236}">
                <a16:creationId xmlns:a16="http://schemas.microsoft.com/office/drawing/2014/main" id="{C321C577-5564-69F3-F8B4-C79D4747754C}"/>
              </a:ext>
            </a:extLst>
          </p:cNvPr>
          <p:cNvSpPr txBox="1"/>
          <p:nvPr/>
        </p:nvSpPr>
        <p:spPr>
          <a:xfrm>
            <a:off x="1317913" y="2966802"/>
            <a:ext cx="3149988" cy="523220"/>
          </a:xfrm>
          <a:prstGeom prst="rect">
            <a:avLst/>
          </a:prstGeom>
          <a:noFill/>
        </p:spPr>
        <p:txBody>
          <a:bodyPr wrap="square" rtlCol="0">
            <a:spAutoFit/>
          </a:bodyPr>
          <a:lstStyle/>
          <a:p>
            <a:r>
              <a:rPr lang="en-GB" sz="2800" dirty="0">
                <a:solidFill>
                  <a:schemeClr val="bg1"/>
                </a:solidFill>
                <a:latin typeface="Source Sans Pro" panose="020B0503030403020204" pitchFamily="34" charset="0"/>
                <a:ea typeface="Source Sans Pro" panose="020B0503030403020204" pitchFamily="34" charset="0"/>
              </a:rPr>
              <a:t>27</a:t>
            </a:r>
            <a:r>
              <a:rPr lang="en-GB" sz="2800" baseline="30000" dirty="0">
                <a:solidFill>
                  <a:schemeClr val="bg1"/>
                </a:solidFill>
                <a:latin typeface="Source Sans Pro" panose="020B0503030403020204" pitchFamily="34" charset="0"/>
                <a:ea typeface="Source Sans Pro" panose="020B0503030403020204" pitchFamily="34" charset="0"/>
              </a:rPr>
              <a:t>th</a:t>
            </a:r>
            <a:r>
              <a:rPr lang="en-GB" sz="2800" dirty="0">
                <a:solidFill>
                  <a:schemeClr val="bg1"/>
                </a:solidFill>
                <a:latin typeface="Source Sans Pro" panose="020B0503030403020204" pitchFamily="34" charset="0"/>
                <a:ea typeface="Source Sans Pro" panose="020B0503030403020204" pitchFamily="34" charset="0"/>
              </a:rPr>
              <a:t> February 2024</a:t>
            </a:r>
          </a:p>
        </p:txBody>
      </p:sp>
      <p:pic>
        <p:nvPicPr>
          <p:cNvPr id="11" name="Picture 10" descr="A red and black object with a hole in the middle&#10;&#10;Description automatically generated">
            <a:extLst>
              <a:ext uri="{FF2B5EF4-FFF2-40B4-BE49-F238E27FC236}">
                <a16:creationId xmlns:a16="http://schemas.microsoft.com/office/drawing/2014/main" id="{01EB1079-5CDC-6437-39AD-5EE6136080C9}"/>
              </a:ext>
            </a:extLst>
          </p:cNvPr>
          <p:cNvPicPr>
            <a:picLocks noChangeAspect="1"/>
          </p:cNvPicPr>
          <p:nvPr/>
        </p:nvPicPr>
        <p:blipFill rotWithShape="1">
          <a:blip r:embed="rId8">
            <a:extLst>
              <a:ext uri="{28A0092B-C50C-407E-A947-70E740481C1C}">
                <a14:useLocalDpi xmlns:a14="http://schemas.microsoft.com/office/drawing/2010/main" val="0"/>
              </a:ext>
            </a:extLst>
          </a:blip>
          <a:srcRect l="21692" t="23090" r="16992" b="24774"/>
          <a:stretch/>
        </p:blipFill>
        <p:spPr>
          <a:xfrm rot="20160000">
            <a:off x="8700733" y="1386503"/>
            <a:ext cx="2783514" cy="2366798"/>
          </a:xfrm>
          <a:prstGeom prst="rect">
            <a:avLst/>
          </a:prstGeom>
          <a:ln w="38100">
            <a:solidFill>
              <a:schemeClr val="bg1"/>
            </a:solidFill>
          </a:ln>
        </p:spPr>
      </p:pic>
      <p:sp>
        <p:nvSpPr>
          <p:cNvPr id="12" name="TextBox 11">
            <a:extLst>
              <a:ext uri="{FF2B5EF4-FFF2-40B4-BE49-F238E27FC236}">
                <a16:creationId xmlns:a16="http://schemas.microsoft.com/office/drawing/2014/main" id="{1B2739E6-AAD0-E6CA-62BB-68B6599330C3}"/>
              </a:ext>
            </a:extLst>
          </p:cNvPr>
          <p:cNvSpPr txBox="1"/>
          <p:nvPr/>
        </p:nvSpPr>
        <p:spPr>
          <a:xfrm>
            <a:off x="6152731" y="1275942"/>
            <a:ext cx="3136807" cy="523220"/>
          </a:xfrm>
          <a:prstGeom prst="rect">
            <a:avLst/>
          </a:prstGeom>
          <a:noFill/>
        </p:spPr>
        <p:txBody>
          <a:bodyPr wrap="square" rtlCol="0">
            <a:spAutoFit/>
          </a:bodyPr>
          <a:lstStyle/>
          <a:p>
            <a:r>
              <a:rPr lang="en-GB" sz="2800" dirty="0">
                <a:solidFill>
                  <a:schemeClr val="bg1"/>
                </a:solidFill>
                <a:latin typeface="Source Sans Pro" panose="020B0503030403020204" pitchFamily="34" charset="0"/>
                <a:ea typeface="Source Sans Pro" panose="020B0503030403020204" pitchFamily="34" charset="0"/>
              </a:rPr>
              <a:t>15th October 2023</a:t>
            </a:r>
          </a:p>
        </p:txBody>
      </p:sp>
      <p:cxnSp>
        <p:nvCxnSpPr>
          <p:cNvPr id="15" name="Straight Arrow Connector 14">
            <a:extLst>
              <a:ext uri="{FF2B5EF4-FFF2-40B4-BE49-F238E27FC236}">
                <a16:creationId xmlns:a16="http://schemas.microsoft.com/office/drawing/2014/main" id="{F1DAA424-F78F-0ED4-0AEC-BE0ACBE71E5B}"/>
              </a:ext>
            </a:extLst>
          </p:cNvPr>
          <p:cNvCxnSpPr/>
          <p:nvPr/>
        </p:nvCxnSpPr>
        <p:spPr>
          <a:xfrm flipV="1">
            <a:off x="9427671" y="2690176"/>
            <a:ext cx="386256" cy="405638"/>
          </a:xfrm>
          <a:prstGeom prst="straightConnector1">
            <a:avLst/>
          </a:prstGeom>
          <a:ln w="381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914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44C736F-F3E8-0473-9721-9057C23F07F5}"/>
            </a:ext>
          </a:extLst>
        </p:cNvPr>
        <p:cNvGrpSpPr/>
        <p:nvPr/>
      </p:nvGrpSpPr>
      <p:grpSpPr>
        <a:xfrm>
          <a:off x="0" y="0"/>
          <a:ext cx="0" cy="0"/>
          <a:chOff x="0" y="0"/>
          <a:chExt cx="0" cy="0"/>
        </a:xfrm>
      </p:grpSpPr>
      <p:sp>
        <p:nvSpPr>
          <p:cNvPr id="22" name="Free-form: Shape 21">
            <a:extLst>
              <a:ext uri="{FF2B5EF4-FFF2-40B4-BE49-F238E27FC236}">
                <a16:creationId xmlns:a16="http://schemas.microsoft.com/office/drawing/2014/main" id="{A921A8F3-E79E-FB3D-058F-91999C697BC3}"/>
              </a:ext>
            </a:extLst>
          </p:cNvPr>
          <p:cNvSpPr/>
          <p:nvPr/>
        </p:nvSpPr>
        <p:spPr>
          <a:xfrm>
            <a:off x="6263640" y="4076700"/>
            <a:ext cx="11209020" cy="1528919"/>
          </a:xfrm>
          <a:custGeom>
            <a:avLst/>
            <a:gdLst>
              <a:gd name="connsiteX0" fmla="*/ 0 w 11209020"/>
              <a:gd name="connsiteY0" fmla="*/ 0 h 1528919"/>
              <a:gd name="connsiteX1" fmla="*/ 70980 w 11209020"/>
              <a:gd name="connsiteY1" fmla="*/ 0 h 1528919"/>
              <a:gd name="connsiteX2" fmla="*/ 5608179 w 11209020"/>
              <a:gd name="connsiteY2" fmla="*/ 165100 h 1528919"/>
              <a:gd name="connsiteX3" fmla="*/ 11145378 w 11209020"/>
              <a:gd name="connsiteY3" fmla="*/ 0 h 1528919"/>
              <a:gd name="connsiteX4" fmla="*/ 11209020 w 11209020"/>
              <a:gd name="connsiteY4" fmla="*/ 0 h 1528919"/>
              <a:gd name="connsiteX5" fmla="*/ 11209020 w 11209020"/>
              <a:gd name="connsiteY5" fmla="*/ 1528919 h 1528919"/>
              <a:gd name="connsiteX6" fmla="*/ 0 w 11209020"/>
              <a:gd name="connsiteY6" fmla="*/ 1528919 h 1528919"/>
              <a:gd name="connsiteX7" fmla="*/ 0 w 11209020"/>
              <a:gd name="connsiteY7" fmla="*/ 0 h 152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09020" h="1528919">
                <a:moveTo>
                  <a:pt x="0" y="0"/>
                </a:moveTo>
                <a:lnTo>
                  <a:pt x="70980" y="0"/>
                </a:lnTo>
                <a:cubicBezTo>
                  <a:pt x="70980" y="91182"/>
                  <a:pt x="2550068" y="165100"/>
                  <a:pt x="5608179" y="165100"/>
                </a:cubicBezTo>
                <a:cubicBezTo>
                  <a:pt x="8666290" y="165100"/>
                  <a:pt x="11145378" y="91182"/>
                  <a:pt x="11145378" y="0"/>
                </a:cubicBezTo>
                <a:lnTo>
                  <a:pt x="11209020" y="0"/>
                </a:lnTo>
                <a:lnTo>
                  <a:pt x="11209020" y="1528919"/>
                </a:lnTo>
                <a:lnTo>
                  <a:pt x="0" y="1528919"/>
                </a:lnTo>
                <a:lnTo>
                  <a:pt x="0" y="0"/>
                </a:ln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4" name="Picture 3">
            <a:extLst>
              <a:ext uri="{FF2B5EF4-FFF2-40B4-BE49-F238E27FC236}">
                <a16:creationId xmlns:a16="http://schemas.microsoft.com/office/drawing/2014/main" id="{A0176C99-AB80-2987-B27E-06E751AD75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24842" y="-17878755"/>
            <a:ext cx="1305255" cy="1305255"/>
          </a:xfrm>
          <a:prstGeom prst="rect">
            <a:avLst/>
          </a:prstGeom>
        </p:spPr>
      </p:pic>
      <p:pic>
        <p:nvPicPr>
          <p:cNvPr id="5" name="Picture 4" descr="A graph of different colored lines&#10;&#10;Description automatically generated">
            <a:extLst>
              <a:ext uri="{FF2B5EF4-FFF2-40B4-BE49-F238E27FC236}">
                <a16:creationId xmlns:a16="http://schemas.microsoft.com/office/drawing/2014/main" id="{AAFB58A2-EAD5-4374-23CD-7FB0B75FF2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73" y="1117566"/>
            <a:ext cx="8799641" cy="4391886"/>
          </a:xfrm>
          <a:prstGeom prst="rect">
            <a:avLst/>
          </a:prstGeom>
        </p:spPr>
      </p:pic>
      <p:cxnSp>
        <p:nvCxnSpPr>
          <p:cNvPr id="14" name="Straight Connector 13">
            <a:extLst>
              <a:ext uri="{FF2B5EF4-FFF2-40B4-BE49-F238E27FC236}">
                <a16:creationId xmlns:a16="http://schemas.microsoft.com/office/drawing/2014/main" id="{D43A34E0-1F21-EEAE-F98E-E6DB0898486A}"/>
              </a:ext>
            </a:extLst>
          </p:cNvPr>
          <p:cNvCxnSpPr/>
          <p:nvPr/>
        </p:nvCxnSpPr>
        <p:spPr>
          <a:xfrm>
            <a:off x="3442448" y="1252381"/>
            <a:ext cx="0" cy="4640454"/>
          </a:xfrm>
          <a:prstGeom prst="line">
            <a:avLst/>
          </a:prstGeom>
          <a:ln w="381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F17A093-6C83-8BF7-DFF0-21729EB38E3C}"/>
              </a:ext>
            </a:extLst>
          </p:cNvPr>
          <p:cNvSpPr txBox="1"/>
          <p:nvPr/>
        </p:nvSpPr>
        <p:spPr>
          <a:xfrm>
            <a:off x="2586164" y="5814253"/>
            <a:ext cx="1924529" cy="830997"/>
          </a:xfrm>
          <a:prstGeom prst="rect">
            <a:avLst/>
          </a:prstGeom>
          <a:noFill/>
        </p:spPr>
        <p:txBody>
          <a:bodyPr wrap="square" rtlCol="0">
            <a:spAutoFit/>
          </a:bodyPr>
          <a:lstStyle/>
          <a:p>
            <a:pPr algn="ctr"/>
            <a:r>
              <a:rPr lang="en-GB" sz="2400" dirty="0">
                <a:solidFill>
                  <a:srgbClr val="00B0F0"/>
                </a:solidFill>
                <a:latin typeface="Source Sans Pro" panose="020B0503030403020204" pitchFamily="34" charset="0"/>
                <a:ea typeface="Source Sans Pro" panose="020B0503030403020204" pitchFamily="34" charset="0"/>
              </a:rPr>
              <a:t>Eruption!</a:t>
            </a:r>
          </a:p>
          <a:p>
            <a:pPr algn="ctr"/>
            <a:r>
              <a:rPr lang="en-GB" sz="2400" dirty="0">
                <a:solidFill>
                  <a:srgbClr val="00B0F0"/>
                </a:solidFill>
                <a:latin typeface="Source Sans Pro" panose="020B0503030403020204" pitchFamily="34" charset="0"/>
                <a:ea typeface="Source Sans Pro" panose="020B0503030403020204" pitchFamily="34" charset="0"/>
              </a:rPr>
              <a:t>(</a:t>
            </a:r>
            <a:r>
              <a:rPr lang="en-GB" sz="2400" dirty="0" err="1">
                <a:solidFill>
                  <a:srgbClr val="00B0F0"/>
                </a:solidFill>
                <a:latin typeface="Source Sans Pro" panose="020B0503030403020204" pitchFamily="34" charset="0"/>
                <a:ea typeface="Source Sans Pro" panose="020B0503030403020204" pitchFamily="34" charset="0"/>
              </a:rPr>
              <a:t>Kurdalagon</a:t>
            </a:r>
            <a:r>
              <a:rPr lang="en-GB" sz="2400" dirty="0">
                <a:solidFill>
                  <a:srgbClr val="00B0F0"/>
                </a:solidFill>
                <a:latin typeface="Source Sans Pro" panose="020B0503030403020204" pitchFamily="34" charset="0"/>
                <a:ea typeface="Source Sans Pro" panose="020B0503030403020204" pitchFamily="34" charset="0"/>
              </a:rPr>
              <a:t>)</a:t>
            </a:r>
          </a:p>
        </p:txBody>
      </p:sp>
      <p:cxnSp>
        <p:nvCxnSpPr>
          <p:cNvPr id="24" name="Straight Arrow Connector 23">
            <a:extLst>
              <a:ext uri="{FF2B5EF4-FFF2-40B4-BE49-F238E27FC236}">
                <a16:creationId xmlns:a16="http://schemas.microsoft.com/office/drawing/2014/main" id="{FCAAA5AD-ADC7-39E9-1243-A70833012965}"/>
              </a:ext>
            </a:extLst>
          </p:cNvPr>
          <p:cNvCxnSpPr>
            <a:cxnSpLocks/>
          </p:cNvCxnSpPr>
          <p:nvPr/>
        </p:nvCxnSpPr>
        <p:spPr>
          <a:xfrm flipH="1">
            <a:off x="1628775" y="4894845"/>
            <a:ext cx="438230" cy="710774"/>
          </a:xfrm>
          <a:prstGeom prst="straightConnector1">
            <a:avLst/>
          </a:prstGeom>
          <a:ln w="381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58E2DBD-92AF-0952-A306-4FA44ECE08CE}"/>
              </a:ext>
            </a:extLst>
          </p:cNvPr>
          <p:cNvPicPr>
            <a:picLocks noChangeAspect="1"/>
          </p:cNvPicPr>
          <p:nvPr/>
        </p:nvPicPr>
        <p:blipFill>
          <a:blip r:embed="rId5">
            <a:alphaModFix/>
            <a:extLst>
              <a:ext uri="{28A0092B-C50C-407E-A947-70E740481C1C}">
                <a14:useLocalDpi xmlns:a14="http://schemas.microsoft.com/office/drawing/2010/main" val="0"/>
              </a:ext>
            </a:extLst>
          </a:blip>
          <a:srcRect/>
          <a:stretch/>
        </p:blipFill>
        <p:spPr>
          <a:xfrm flipH="1">
            <a:off x="-7126595" y="-2354556"/>
            <a:ext cx="16525560" cy="16399411"/>
          </a:xfrm>
          <a:prstGeom prst="rect">
            <a:avLst/>
          </a:prstGeom>
        </p:spPr>
      </p:pic>
      <p:sp>
        <p:nvSpPr>
          <p:cNvPr id="2" name="Title 1">
            <a:extLst>
              <a:ext uri="{FF2B5EF4-FFF2-40B4-BE49-F238E27FC236}">
                <a16:creationId xmlns:a16="http://schemas.microsoft.com/office/drawing/2014/main" id="{88140CD1-2DA7-99D7-D329-160EDEF07FF4}"/>
              </a:ext>
            </a:extLst>
          </p:cNvPr>
          <p:cNvSpPr>
            <a:spLocks noGrp="1"/>
          </p:cNvSpPr>
          <p:nvPr>
            <p:ph type="title"/>
          </p:nvPr>
        </p:nvSpPr>
        <p:spPr>
          <a:xfrm>
            <a:off x="346511" y="1"/>
            <a:ext cx="11498744" cy="771784"/>
          </a:xfrm>
        </p:spPr>
        <p:txBody>
          <a:bodyPr anchor="b">
            <a:normAutofit/>
          </a:bodyPr>
          <a:lstStyle/>
          <a:p>
            <a:r>
              <a:rPr lang="en-GB" dirty="0">
                <a:solidFill>
                  <a:schemeClr val="bg1"/>
                </a:solidFill>
                <a:latin typeface="Source Sans Pro" panose="020B0503030403020204" pitchFamily="34" charset="0"/>
                <a:ea typeface="Source Sans Pro" panose="020B0503030403020204" pitchFamily="34" charset="0"/>
              </a:rPr>
              <a:t>Magnetospheric Response</a:t>
            </a:r>
          </a:p>
        </p:txBody>
      </p:sp>
      <p:grpSp>
        <p:nvGrpSpPr>
          <p:cNvPr id="9" name="Group 8">
            <a:extLst>
              <a:ext uri="{FF2B5EF4-FFF2-40B4-BE49-F238E27FC236}">
                <a16:creationId xmlns:a16="http://schemas.microsoft.com/office/drawing/2014/main" id="{23060F2D-7327-B3C4-3FF0-26F9E16E6429}"/>
              </a:ext>
            </a:extLst>
          </p:cNvPr>
          <p:cNvGrpSpPr/>
          <p:nvPr/>
        </p:nvGrpSpPr>
        <p:grpSpPr>
          <a:xfrm>
            <a:off x="-1852" y="812764"/>
            <a:ext cx="7346022" cy="152401"/>
            <a:chOff x="0" y="1140435"/>
            <a:chExt cx="7346022" cy="152401"/>
          </a:xfrm>
        </p:grpSpPr>
        <p:cxnSp>
          <p:nvCxnSpPr>
            <p:cNvPr id="6" name="Straight Connector 5">
              <a:extLst>
                <a:ext uri="{FF2B5EF4-FFF2-40B4-BE49-F238E27FC236}">
                  <a16:creationId xmlns:a16="http://schemas.microsoft.com/office/drawing/2014/main" id="{CF92F9C6-0FD6-C9E8-BCD1-B779CAC74EB0}"/>
                </a:ext>
              </a:extLst>
            </p:cNvPr>
            <p:cNvCxnSpPr/>
            <p:nvPr/>
          </p:nvCxnSpPr>
          <p:spPr>
            <a:xfrm>
              <a:off x="0" y="1140435"/>
              <a:ext cx="734602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4828DEB-DF6B-2DFF-E0F3-642B7B3510D1}"/>
                </a:ext>
              </a:extLst>
            </p:cNvPr>
            <p:cNvCxnSpPr>
              <a:cxnSpLocks/>
            </p:cNvCxnSpPr>
            <p:nvPr/>
          </p:nvCxnSpPr>
          <p:spPr>
            <a:xfrm>
              <a:off x="0" y="1292836"/>
              <a:ext cx="633915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34473909"/>
      </p:ext>
    </p:extLst>
  </p:cSld>
  <p:clrMapOvr>
    <a:masterClrMapping/>
  </p:clrMapOvr>
  <mc:AlternateContent xmlns:mc="http://schemas.openxmlformats.org/markup-compatibility/2006" xmlns:p159="http://schemas.microsoft.com/office/powerpoint/2015/09/main">
    <mc:Choice Requires="p159">
      <p:transition spd="slow" advTm="0">
        <p159:morph option="byObject"/>
      </p:transition>
    </mc:Choice>
    <mc:Fallback xmlns="">
      <p:transition spd="slow" advTm="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44C736F-F3E8-0473-9721-9057C23F07F5}"/>
            </a:ext>
          </a:extLst>
        </p:cNvPr>
        <p:cNvGrpSpPr/>
        <p:nvPr/>
      </p:nvGrpSpPr>
      <p:grpSpPr>
        <a:xfrm>
          <a:off x="0" y="0"/>
          <a:ext cx="0" cy="0"/>
          <a:chOff x="0" y="0"/>
          <a:chExt cx="0" cy="0"/>
        </a:xfrm>
      </p:grpSpPr>
      <p:sp>
        <p:nvSpPr>
          <p:cNvPr id="22" name="Free-form: Shape 21">
            <a:extLst>
              <a:ext uri="{FF2B5EF4-FFF2-40B4-BE49-F238E27FC236}">
                <a16:creationId xmlns:a16="http://schemas.microsoft.com/office/drawing/2014/main" id="{A921A8F3-E79E-FB3D-058F-91999C697BC3}"/>
              </a:ext>
            </a:extLst>
          </p:cNvPr>
          <p:cNvSpPr/>
          <p:nvPr/>
        </p:nvSpPr>
        <p:spPr>
          <a:xfrm>
            <a:off x="6263640" y="4076700"/>
            <a:ext cx="11209020" cy="1528919"/>
          </a:xfrm>
          <a:custGeom>
            <a:avLst/>
            <a:gdLst>
              <a:gd name="connsiteX0" fmla="*/ 0 w 11209020"/>
              <a:gd name="connsiteY0" fmla="*/ 0 h 1528919"/>
              <a:gd name="connsiteX1" fmla="*/ 70980 w 11209020"/>
              <a:gd name="connsiteY1" fmla="*/ 0 h 1528919"/>
              <a:gd name="connsiteX2" fmla="*/ 5608179 w 11209020"/>
              <a:gd name="connsiteY2" fmla="*/ 165100 h 1528919"/>
              <a:gd name="connsiteX3" fmla="*/ 11145378 w 11209020"/>
              <a:gd name="connsiteY3" fmla="*/ 0 h 1528919"/>
              <a:gd name="connsiteX4" fmla="*/ 11209020 w 11209020"/>
              <a:gd name="connsiteY4" fmla="*/ 0 h 1528919"/>
              <a:gd name="connsiteX5" fmla="*/ 11209020 w 11209020"/>
              <a:gd name="connsiteY5" fmla="*/ 1528919 h 1528919"/>
              <a:gd name="connsiteX6" fmla="*/ 0 w 11209020"/>
              <a:gd name="connsiteY6" fmla="*/ 1528919 h 1528919"/>
              <a:gd name="connsiteX7" fmla="*/ 0 w 11209020"/>
              <a:gd name="connsiteY7" fmla="*/ 0 h 152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09020" h="1528919">
                <a:moveTo>
                  <a:pt x="0" y="0"/>
                </a:moveTo>
                <a:lnTo>
                  <a:pt x="70980" y="0"/>
                </a:lnTo>
                <a:cubicBezTo>
                  <a:pt x="70980" y="91182"/>
                  <a:pt x="2550068" y="165100"/>
                  <a:pt x="5608179" y="165100"/>
                </a:cubicBezTo>
                <a:cubicBezTo>
                  <a:pt x="8666290" y="165100"/>
                  <a:pt x="11145378" y="91182"/>
                  <a:pt x="11145378" y="0"/>
                </a:cubicBezTo>
                <a:lnTo>
                  <a:pt x="11209020" y="0"/>
                </a:lnTo>
                <a:lnTo>
                  <a:pt x="11209020" y="1528919"/>
                </a:lnTo>
                <a:lnTo>
                  <a:pt x="0" y="1528919"/>
                </a:lnTo>
                <a:lnTo>
                  <a:pt x="0" y="0"/>
                </a:ln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88140CD1-2DA7-99D7-D329-160EDEF07FF4}"/>
              </a:ext>
            </a:extLst>
          </p:cNvPr>
          <p:cNvSpPr>
            <a:spLocks noGrp="1"/>
          </p:cNvSpPr>
          <p:nvPr>
            <p:ph type="title"/>
          </p:nvPr>
        </p:nvSpPr>
        <p:spPr>
          <a:xfrm>
            <a:off x="346511" y="1"/>
            <a:ext cx="11498744" cy="771784"/>
          </a:xfrm>
        </p:spPr>
        <p:txBody>
          <a:bodyPr anchor="b">
            <a:normAutofit/>
          </a:bodyPr>
          <a:lstStyle/>
          <a:p>
            <a:r>
              <a:rPr lang="en-GB" dirty="0">
                <a:solidFill>
                  <a:schemeClr val="bg1"/>
                </a:solidFill>
                <a:latin typeface="Source Sans Pro" panose="020B0503030403020204" pitchFamily="34" charset="0"/>
                <a:ea typeface="Source Sans Pro" panose="020B0503030403020204" pitchFamily="34" charset="0"/>
              </a:rPr>
              <a:t>Magnetospheric Response</a:t>
            </a:r>
          </a:p>
        </p:txBody>
      </p:sp>
      <p:grpSp>
        <p:nvGrpSpPr>
          <p:cNvPr id="9" name="Group 8">
            <a:extLst>
              <a:ext uri="{FF2B5EF4-FFF2-40B4-BE49-F238E27FC236}">
                <a16:creationId xmlns:a16="http://schemas.microsoft.com/office/drawing/2014/main" id="{23060F2D-7327-B3C4-3FF0-26F9E16E6429}"/>
              </a:ext>
            </a:extLst>
          </p:cNvPr>
          <p:cNvGrpSpPr/>
          <p:nvPr/>
        </p:nvGrpSpPr>
        <p:grpSpPr>
          <a:xfrm>
            <a:off x="-1852" y="812764"/>
            <a:ext cx="7346022" cy="152401"/>
            <a:chOff x="0" y="1140435"/>
            <a:chExt cx="7346022" cy="152401"/>
          </a:xfrm>
        </p:grpSpPr>
        <p:cxnSp>
          <p:nvCxnSpPr>
            <p:cNvPr id="6" name="Straight Connector 5">
              <a:extLst>
                <a:ext uri="{FF2B5EF4-FFF2-40B4-BE49-F238E27FC236}">
                  <a16:creationId xmlns:a16="http://schemas.microsoft.com/office/drawing/2014/main" id="{CF92F9C6-0FD6-C9E8-BCD1-B779CAC74EB0}"/>
                </a:ext>
              </a:extLst>
            </p:cNvPr>
            <p:cNvCxnSpPr/>
            <p:nvPr/>
          </p:nvCxnSpPr>
          <p:spPr>
            <a:xfrm>
              <a:off x="0" y="1140435"/>
              <a:ext cx="734602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4828DEB-DF6B-2DFF-E0F3-642B7B3510D1}"/>
                </a:ext>
              </a:extLst>
            </p:cNvPr>
            <p:cNvCxnSpPr>
              <a:cxnSpLocks/>
            </p:cNvCxnSpPr>
            <p:nvPr/>
          </p:nvCxnSpPr>
          <p:spPr>
            <a:xfrm>
              <a:off x="0" y="1292836"/>
              <a:ext cx="633915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A0176C99-AB80-2987-B27E-06E751AD75F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24842" y="-17878755"/>
            <a:ext cx="1305255" cy="1305255"/>
          </a:xfrm>
          <a:prstGeom prst="rect">
            <a:avLst/>
          </a:prstGeom>
        </p:spPr>
      </p:pic>
      <p:pic>
        <p:nvPicPr>
          <p:cNvPr id="5" name="Picture 4" descr="A graph of different colored lines&#10;&#10;Description automatically generated">
            <a:extLst>
              <a:ext uri="{FF2B5EF4-FFF2-40B4-BE49-F238E27FC236}">
                <a16:creationId xmlns:a16="http://schemas.microsoft.com/office/drawing/2014/main" id="{AAFB58A2-EAD5-4374-23CD-7FB0B75FF2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873" y="1117566"/>
            <a:ext cx="8799641" cy="4391886"/>
          </a:xfrm>
          <a:prstGeom prst="rect">
            <a:avLst/>
          </a:prstGeom>
        </p:spPr>
      </p:pic>
      <p:cxnSp>
        <p:nvCxnSpPr>
          <p:cNvPr id="14" name="Straight Connector 13">
            <a:extLst>
              <a:ext uri="{FF2B5EF4-FFF2-40B4-BE49-F238E27FC236}">
                <a16:creationId xmlns:a16="http://schemas.microsoft.com/office/drawing/2014/main" id="{D43A34E0-1F21-EEAE-F98E-E6DB0898486A}"/>
              </a:ext>
            </a:extLst>
          </p:cNvPr>
          <p:cNvCxnSpPr/>
          <p:nvPr/>
        </p:nvCxnSpPr>
        <p:spPr>
          <a:xfrm>
            <a:off x="3442448" y="1252381"/>
            <a:ext cx="0" cy="4640454"/>
          </a:xfrm>
          <a:prstGeom prst="line">
            <a:avLst/>
          </a:prstGeom>
          <a:ln w="38100">
            <a:solidFill>
              <a:srgbClr val="00B0F0"/>
            </a:solidFill>
            <a:prstDash val="sysDash"/>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3F17A093-6C83-8BF7-DFF0-21729EB38E3C}"/>
              </a:ext>
            </a:extLst>
          </p:cNvPr>
          <p:cNvSpPr txBox="1"/>
          <p:nvPr/>
        </p:nvSpPr>
        <p:spPr>
          <a:xfrm>
            <a:off x="2586164" y="5814253"/>
            <a:ext cx="1924529" cy="830997"/>
          </a:xfrm>
          <a:prstGeom prst="rect">
            <a:avLst/>
          </a:prstGeom>
          <a:noFill/>
        </p:spPr>
        <p:txBody>
          <a:bodyPr wrap="square" rtlCol="0">
            <a:spAutoFit/>
          </a:bodyPr>
          <a:lstStyle/>
          <a:p>
            <a:pPr algn="ctr"/>
            <a:r>
              <a:rPr lang="en-GB" sz="2400" dirty="0">
                <a:solidFill>
                  <a:srgbClr val="00B0F0"/>
                </a:solidFill>
                <a:latin typeface="Source Sans Pro" panose="020B0503030403020204" pitchFamily="34" charset="0"/>
                <a:ea typeface="Source Sans Pro" panose="020B0503030403020204" pitchFamily="34" charset="0"/>
              </a:rPr>
              <a:t>Eruption!</a:t>
            </a:r>
          </a:p>
          <a:p>
            <a:pPr algn="ctr"/>
            <a:r>
              <a:rPr lang="en-GB" sz="2400" dirty="0">
                <a:solidFill>
                  <a:srgbClr val="00B0F0"/>
                </a:solidFill>
                <a:latin typeface="Source Sans Pro" panose="020B0503030403020204" pitchFamily="34" charset="0"/>
                <a:ea typeface="Source Sans Pro" panose="020B0503030403020204" pitchFamily="34" charset="0"/>
              </a:rPr>
              <a:t>(</a:t>
            </a:r>
            <a:r>
              <a:rPr lang="en-GB" sz="2400" dirty="0" err="1">
                <a:solidFill>
                  <a:srgbClr val="00B0F0"/>
                </a:solidFill>
                <a:latin typeface="Source Sans Pro" panose="020B0503030403020204" pitchFamily="34" charset="0"/>
                <a:ea typeface="Source Sans Pro" panose="020B0503030403020204" pitchFamily="34" charset="0"/>
              </a:rPr>
              <a:t>Kurdalagon</a:t>
            </a:r>
            <a:r>
              <a:rPr lang="en-GB" sz="2400" dirty="0">
                <a:solidFill>
                  <a:srgbClr val="00B0F0"/>
                </a:solidFill>
                <a:latin typeface="Source Sans Pro" panose="020B0503030403020204" pitchFamily="34" charset="0"/>
                <a:ea typeface="Source Sans Pro" panose="020B0503030403020204" pitchFamily="34" charset="0"/>
              </a:rPr>
              <a:t>)</a:t>
            </a:r>
          </a:p>
        </p:txBody>
      </p:sp>
      <p:sp>
        <p:nvSpPr>
          <p:cNvPr id="18" name="Right Brace 17">
            <a:extLst>
              <a:ext uri="{FF2B5EF4-FFF2-40B4-BE49-F238E27FC236}">
                <a16:creationId xmlns:a16="http://schemas.microsoft.com/office/drawing/2014/main" id="{E15887B4-F805-EE63-E8C0-ED98EAA487A5}"/>
              </a:ext>
            </a:extLst>
          </p:cNvPr>
          <p:cNvSpPr/>
          <p:nvPr/>
        </p:nvSpPr>
        <p:spPr>
          <a:xfrm>
            <a:off x="8998013" y="1252381"/>
            <a:ext cx="522504" cy="1821232"/>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Right Brace 18">
            <a:extLst>
              <a:ext uri="{FF2B5EF4-FFF2-40B4-BE49-F238E27FC236}">
                <a16:creationId xmlns:a16="http://schemas.microsoft.com/office/drawing/2014/main" id="{AA761D61-AE8C-144E-68D3-3A722F517A61}"/>
              </a:ext>
            </a:extLst>
          </p:cNvPr>
          <p:cNvSpPr/>
          <p:nvPr/>
        </p:nvSpPr>
        <p:spPr>
          <a:xfrm>
            <a:off x="8998013" y="3073613"/>
            <a:ext cx="522504" cy="1821232"/>
          </a:xfrm>
          <a:prstGeom prst="rightBrace">
            <a:avLst/>
          </a:prstGeom>
          <a:ln w="38100">
            <a:solidFill>
              <a:srgbClr val="FFC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0" name="TextBox 19">
            <a:extLst>
              <a:ext uri="{FF2B5EF4-FFF2-40B4-BE49-F238E27FC236}">
                <a16:creationId xmlns:a16="http://schemas.microsoft.com/office/drawing/2014/main" id="{3E44C683-6015-6DC7-7FBC-6D8E01830A98}"/>
              </a:ext>
            </a:extLst>
          </p:cNvPr>
          <p:cNvSpPr txBox="1"/>
          <p:nvPr/>
        </p:nvSpPr>
        <p:spPr>
          <a:xfrm>
            <a:off x="9520517" y="1793853"/>
            <a:ext cx="2919934" cy="738664"/>
          </a:xfrm>
          <a:prstGeom prst="rect">
            <a:avLst/>
          </a:prstGeom>
          <a:noFill/>
        </p:spPr>
        <p:txBody>
          <a:bodyPr wrap="square" rtlCol="0">
            <a:spAutoFit/>
          </a:bodyPr>
          <a:lstStyle/>
          <a:p>
            <a:r>
              <a:rPr lang="en-GB" sz="2400" dirty="0">
                <a:solidFill>
                  <a:srgbClr val="FFC000"/>
                </a:solidFill>
                <a:latin typeface="Source Sans Pro" panose="020B0503030403020204" pitchFamily="34" charset="0"/>
                <a:ea typeface="Source Sans Pro" panose="020B0503030403020204" pitchFamily="34" charset="0"/>
              </a:rPr>
              <a:t>Extended nebula</a:t>
            </a:r>
          </a:p>
          <a:p>
            <a:r>
              <a:rPr lang="en-GB" dirty="0">
                <a:solidFill>
                  <a:srgbClr val="FFC000"/>
                </a:solidFill>
                <a:latin typeface="Source Sans Pro" panose="020B0503030403020204" pitchFamily="34" charset="0"/>
                <a:ea typeface="Source Sans Pro" panose="020B0503030403020204" pitchFamily="34" charset="0"/>
              </a:rPr>
              <a:t>(</a:t>
            </a:r>
            <a:r>
              <a:rPr lang="en-GB" dirty="0" err="1">
                <a:solidFill>
                  <a:srgbClr val="FFC000"/>
                </a:solidFill>
                <a:latin typeface="Source Sans Pro" panose="020B0503030403020204" pitchFamily="34" charset="0"/>
                <a:ea typeface="Source Sans Pro" panose="020B0503030403020204" pitchFamily="34" charset="0"/>
              </a:rPr>
              <a:t>Yoneda</a:t>
            </a:r>
            <a:r>
              <a:rPr lang="en-GB" dirty="0">
                <a:solidFill>
                  <a:srgbClr val="FFC000"/>
                </a:solidFill>
                <a:latin typeface="Source Sans Pro" panose="020B0503030403020204" pitchFamily="34" charset="0"/>
                <a:ea typeface="Source Sans Pro" panose="020B0503030403020204" pitchFamily="34" charset="0"/>
              </a:rPr>
              <a:t> et al. 2015)</a:t>
            </a:r>
          </a:p>
        </p:txBody>
      </p:sp>
      <p:sp>
        <p:nvSpPr>
          <p:cNvPr id="21" name="TextBox 20">
            <a:extLst>
              <a:ext uri="{FF2B5EF4-FFF2-40B4-BE49-F238E27FC236}">
                <a16:creationId xmlns:a16="http://schemas.microsoft.com/office/drawing/2014/main" id="{6577FF03-978B-C15B-522E-129ADBD1A8A2}"/>
              </a:ext>
            </a:extLst>
          </p:cNvPr>
          <p:cNvSpPr txBox="1"/>
          <p:nvPr/>
        </p:nvSpPr>
        <p:spPr>
          <a:xfrm>
            <a:off x="9520517" y="3615084"/>
            <a:ext cx="2468402" cy="738664"/>
          </a:xfrm>
          <a:prstGeom prst="rect">
            <a:avLst/>
          </a:prstGeom>
          <a:noFill/>
        </p:spPr>
        <p:txBody>
          <a:bodyPr wrap="square" rtlCol="0">
            <a:spAutoFit/>
          </a:bodyPr>
          <a:lstStyle/>
          <a:p>
            <a:r>
              <a:rPr lang="en-GB" sz="2400" dirty="0">
                <a:solidFill>
                  <a:srgbClr val="FFC000"/>
                </a:solidFill>
                <a:latin typeface="Source Sans Pro" panose="020B0503030403020204" pitchFamily="34" charset="0"/>
                <a:ea typeface="Source Sans Pro" panose="020B0503030403020204" pitchFamily="34" charset="0"/>
              </a:rPr>
              <a:t>Plasma torus</a:t>
            </a:r>
          </a:p>
          <a:p>
            <a:r>
              <a:rPr lang="en-GB" dirty="0">
                <a:solidFill>
                  <a:srgbClr val="FFC000"/>
                </a:solidFill>
                <a:latin typeface="Source Sans Pro" panose="020B0503030403020204" pitchFamily="34" charset="0"/>
                <a:ea typeface="Source Sans Pro" panose="020B0503030403020204" pitchFamily="34" charset="0"/>
              </a:rPr>
              <a:t>(Yoshikawa et al. 2018)</a:t>
            </a:r>
          </a:p>
        </p:txBody>
      </p:sp>
      <p:cxnSp>
        <p:nvCxnSpPr>
          <p:cNvPr id="24" name="Straight Arrow Connector 23">
            <a:extLst>
              <a:ext uri="{FF2B5EF4-FFF2-40B4-BE49-F238E27FC236}">
                <a16:creationId xmlns:a16="http://schemas.microsoft.com/office/drawing/2014/main" id="{FCAAA5AD-ADC7-39E9-1243-A70833012965}"/>
              </a:ext>
            </a:extLst>
          </p:cNvPr>
          <p:cNvCxnSpPr>
            <a:cxnSpLocks/>
          </p:cNvCxnSpPr>
          <p:nvPr/>
        </p:nvCxnSpPr>
        <p:spPr>
          <a:xfrm flipH="1">
            <a:off x="1628775" y="4894845"/>
            <a:ext cx="438230" cy="710774"/>
          </a:xfrm>
          <a:prstGeom prst="straightConnector1">
            <a:avLst/>
          </a:prstGeom>
          <a:ln w="38100">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058E2DBD-92AF-0952-A306-4FA44ECE08CE}"/>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41082" t="48509" r="47736" b="42663"/>
          <a:stretch/>
        </p:blipFill>
        <p:spPr>
          <a:xfrm flipH="1">
            <a:off x="761999" y="5600701"/>
            <a:ext cx="1847850" cy="1447800"/>
          </a:xfrm>
          <a:prstGeom prst="rect">
            <a:avLst/>
          </a:prstGeom>
        </p:spPr>
      </p:pic>
      <p:cxnSp>
        <p:nvCxnSpPr>
          <p:cNvPr id="10" name="Straight Connector 9">
            <a:extLst>
              <a:ext uri="{FF2B5EF4-FFF2-40B4-BE49-F238E27FC236}">
                <a16:creationId xmlns:a16="http://schemas.microsoft.com/office/drawing/2014/main" id="{0CE3A74E-7721-404A-A12D-61DAF0A71E13}"/>
              </a:ext>
            </a:extLst>
          </p:cNvPr>
          <p:cNvCxnSpPr/>
          <p:nvPr/>
        </p:nvCxnSpPr>
        <p:spPr>
          <a:xfrm>
            <a:off x="5791200" y="3982273"/>
            <a:ext cx="0" cy="372298"/>
          </a:xfrm>
          <a:prstGeom prst="line">
            <a:avLst/>
          </a:prstGeom>
          <a:ln w="28575">
            <a:solidFill>
              <a:srgbClr val="00A249"/>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A4116C3-BB79-B7AE-0B4E-225B67B142E9}"/>
              </a:ext>
            </a:extLst>
          </p:cNvPr>
          <p:cNvCxnSpPr/>
          <p:nvPr/>
        </p:nvCxnSpPr>
        <p:spPr>
          <a:xfrm>
            <a:off x="5791200" y="4439473"/>
            <a:ext cx="0" cy="372298"/>
          </a:xfrm>
          <a:prstGeom prst="line">
            <a:avLst/>
          </a:prstGeom>
          <a:ln w="28575">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543C416-3283-F470-4B16-5A44A98060C0}"/>
              </a:ext>
            </a:extLst>
          </p:cNvPr>
          <p:cNvCxnSpPr/>
          <p:nvPr/>
        </p:nvCxnSpPr>
        <p:spPr>
          <a:xfrm>
            <a:off x="5791200" y="3525073"/>
            <a:ext cx="0" cy="372298"/>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E4069EDA-9D93-0CD3-B2EA-6735183F3412}"/>
              </a:ext>
            </a:extLst>
          </p:cNvPr>
          <p:cNvSpPr/>
          <p:nvPr/>
        </p:nvSpPr>
        <p:spPr>
          <a:xfrm>
            <a:off x="5878706" y="3514725"/>
            <a:ext cx="1690254" cy="3722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solidFill>
                  <a:srgbClr val="CC9B00"/>
                </a:solidFill>
                <a:latin typeface="Source Sans Pro" panose="020B0503030403020204" pitchFamily="34" charset="0"/>
                <a:ea typeface="Source Sans Pro" panose="020B0503030403020204" pitchFamily="34" charset="0"/>
              </a:rPr>
              <a:t>Bright jet seen</a:t>
            </a:r>
          </a:p>
        </p:txBody>
      </p:sp>
      <p:sp>
        <p:nvSpPr>
          <p:cNvPr id="25" name="Rectangle 24">
            <a:extLst>
              <a:ext uri="{FF2B5EF4-FFF2-40B4-BE49-F238E27FC236}">
                <a16:creationId xmlns:a16="http://schemas.microsoft.com/office/drawing/2014/main" id="{B133A51A-A82F-AD9A-C2A5-26DB4B0F1CF2}"/>
              </a:ext>
            </a:extLst>
          </p:cNvPr>
          <p:cNvSpPr/>
          <p:nvPr/>
        </p:nvSpPr>
        <p:spPr>
          <a:xfrm>
            <a:off x="5878706" y="3976341"/>
            <a:ext cx="1690245" cy="37229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solidFill>
                  <a:srgbClr val="00A249"/>
                </a:solidFill>
                <a:latin typeface="Source Sans Pro" panose="020B0503030403020204" pitchFamily="34" charset="0"/>
                <a:ea typeface="Source Sans Pro" panose="020B0503030403020204" pitchFamily="34" charset="0"/>
              </a:rPr>
              <a:t>Normal jet seen</a:t>
            </a:r>
          </a:p>
        </p:txBody>
      </p:sp>
      <p:sp>
        <p:nvSpPr>
          <p:cNvPr id="26" name="Rectangle 25">
            <a:extLst>
              <a:ext uri="{FF2B5EF4-FFF2-40B4-BE49-F238E27FC236}">
                <a16:creationId xmlns:a16="http://schemas.microsoft.com/office/drawing/2014/main" id="{D80DD33C-8A8C-A080-3C5C-B567A5AB0528}"/>
              </a:ext>
            </a:extLst>
          </p:cNvPr>
          <p:cNvSpPr/>
          <p:nvPr/>
        </p:nvSpPr>
        <p:spPr>
          <a:xfrm>
            <a:off x="5878707" y="4437955"/>
            <a:ext cx="1690244" cy="3722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solidFill>
                  <a:schemeClr val="bg1">
                    <a:lumMod val="50000"/>
                  </a:schemeClr>
                </a:solidFill>
                <a:latin typeface="Source Sans Pro" panose="020B0503030403020204" pitchFamily="34" charset="0"/>
                <a:ea typeface="Source Sans Pro" panose="020B0503030403020204" pitchFamily="34" charset="0"/>
              </a:rPr>
              <a:t>No jet seen</a:t>
            </a:r>
          </a:p>
        </p:txBody>
      </p:sp>
    </p:spTree>
    <p:extLst>
      <p:ext uri="{BB962C8B-B14F-4D97-AF65-F5344CB8AC3E}">
        <p14:creationId xmlns:p14="http://schemas.microsoft.com/office/powerpoint/2010/main" val="95842692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14F4758-A2AB-03F3-5F52-616B418391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3F3BAD-C179-DAE2-AC76-B3A50F074038}"/>
              </a:ext>
            </a:extLst>
          </p:cNvPr>
          <p:cNvSpPr>
            <a:spLocks noGrp="1"/>
          </p:cNvSpPr>
          <p:nvPr>
            <p:ph type="title"/>
          </p:nvPr>
        </p:nvSpPr>
        <p:spPr>
          <a:xfrm>
            <a:off x="346511" y="1"/>
            <a:ext cx="11498744" cy="771784"/>
          </a:xfrm>
        </p:spPr>
        <p:txBody>
          <a:bodyPr anchor="b">
            <a:normAutofit/>
          </a:bodyPr>
          <a:lstStyle/>
          <a:p>
            <a:r>
              <a:rPr lang="en-GB" dirty="0">
                <a:solidFill>
                  <a:schemeClr val="bg1"/>
                </a:solidFill>
                <a:latin typeface="Source Sans Pro" panose="020B0503030403020204" pitchFamily="34" charset="0"/>
                <a:ea typeface="Source Sans Pro" panose="020B0503030403020204" pitchFamily="34" charset="0"/>
              </a:rPr>
              <a:t>Interaction with Magnetosphere</a:t>
            </a:r>
          </a:p>
        </p:txBody>
      </p:sp>
      <p:grpSp>
        <p:nvGrpSpPr>
          <p:cNvPr id="9" name="Group 8">
            <a:extLst>
              <a:ext uri="{FF2B5EF4-FFF2-40B4-BE49-F238E27FC236}">
                <a16:creationId xmlns:a16="http://schemas.microsoft.com/office/drawing/2014/main" id="{469C3B69-0149-5BDD-E7B6-1CA1CCAEF47E}"/>
              </a:ext>
            </a:extLst>
          </p:cNvPr>
          <p:cNvGrpSpPr/>
          <p:nvPr/>
        </p:nvGrpSpPr>
        <p:grpSpPr>
          <a:xfrm>
            <a:off x="-1852" y="812764"/>
            <a:ext cx="7346022" cy="152401"/>
            <a:chOff x="0" y="1140435"/>
            <a:chExt cx="7346022" cy="152401"/>
          </a:xfrm>
        </p:grpSpPr>
        <p:cxnSp>
          <p:nvCxnSpPr>
            <p:cNvPr id="6" name="Straight Connector 5">
              <a:extLst>
                <a:ext uri="{FF2B5EF4-FFF2-40B4-BE49-F238E27FC236}">
                  <a16:creationId xmlns:a16="http://schemas.microsoft.com/office/drawing/2014/main" id="{71F1F334-1C47-9829-0B39-ED09019F9E06}"/>
                </a:ext>
              </a:extLst>
            </p:cNvPr>
            <p:cNvCxnSpPr/>
            <p:nvPr/>
          </p:nvCxnSpPr>
          <p:spPr>
            <a:xfrm>
              <a:off x="0" y="1140435"/>
              <a:ext cx="734602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5B6DAD1-B95D-E671-B2A9-D10167AB775E}"/>
                </a:ext>
              </a:extLst>
            </p:cNvPr>
            <p:cNvCxnSpPr>
              <a:cxnSpLocks/>
            </p:cNvCxnSpPr>
            <p:nvPr/>
          </p:nvCxnSpPr>
          <p:spPr>
            <a:xfrm>
              <a:off x="0" y="1292836"/>
              <a:ext cx="633915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FF1C00B0-EC71-DE93-386B-1EC2C331A2C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2624842" y="-17878755"/>
            <a:ext cx="1305255" cy="1305255"/>
          </a:xfrm>
          <a:prstGeom prst="rect">
            <a:avLst/>
          </a:prstGeom>
        </p:spPr>
      </p:pic>
      <p:sp>
        <p:nvSpPr>
          <p:cNvPr id="3" name="Rectangle 2">
            <a:extLst>
              <a:ext uri="{FF2B5EF4-FFF2-40B4-BE49-F238E27FC236}">
                <a16:creationId xmlns:a16="http://schemas.microsoft.com/office/drawing/2014/main" id="{37C77573-795A-58C2-F3E5-A9D7B6613AF6}"/>
              </a:ext>
            </a:extLst>
          </p:cNvPr>
          <p:cNvSpPr/>
          <p:nvPr/>
        </p:nvSpPr>
        <p:spPr>
          <a:xfrm>
            <a:off x="467945" y="3507780"/>
            <a:ext cx="1652067" cy="361149"/>
          </a:xfrm>
          <a:prstGeom prst="rect">
            <a:avLst/>
          </a:prstGeom>
          <a:solidFill>
            <a:schemeClr val="tx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Source Sans Pro" panose="020B0503030403020204" pitchFamily="34" charset="0"/>
                <a:ea typeface="Source Sans Pro" panose="020B0503030403020204" pitchFamily="34" charset="0"/>
              </a:rPr>
              <a:t>Volcanism</a:t>
            </a:r>
          </a:p>
        </p:txBody>
      </p:sp>
      <p:sp>
        <p:nvSpPr>
          <p:cNvPr id="8" name="Rectangle 7">
            <a:extLst>
              <a:ext uri="{FF2B5EF4-FFF2-40B4-BE49-F238E27FC236}">
                <a16:creationId xmlns:a16="http://schemas.microsoft.com/office/drawing/2014/main" id="{070D9284-111B-7D7E-6A6D-45732CA0EA66}"/>
              </a:ext>
            </a:extLst>
          </p:cNvPr>
          <p:cNvSpPr/>
          <p:nvPr/>
        </p:nvSpPr>
        <p:spPr>
          <a:xfrm>
            <a:off x="9038468" y="4706985"/>
            <a:ext cx="1959430" cy="361149"/>
          </a:xfrm>
          <a:prstGeom prst="rect">
            <a:avLst/>
          </a:prstGeom>
          <a:solidFill>
            <a:schemeClr val="tx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Source Sans Pro" panose="020B0503030403020204" pitchFamily="34" charset="0"/>
                <a:ea typeface="Source Sans Pro" panose="020B0503030403020204" pitchFamily="34" charset="0"/>
              </a:rPr>
              <a:t>Plasma Torus</a:t>
            </a:r>
          </a:p>
        </p:txBody>
      </p:sp>
      <p:sp>
        <p:nvSpPr>
          <p:cNvPr id="10" name="Rectangle 9">
            <a:extLst>
              <a:ext uri="{FF2B5EF4-FFF2-40B4-BE49-F238E27FC236}">
                <a16:creationId xmlns:a16="http://schemas.microsoft.com/office/drawing/2014/main" id="{67981987-CB19-9E3C-82BB-B6175C024840}"/>
              </a:ext>
            </a:extLst>
          </p:cNvPr>
          <p:cNvSpPr/>
          <p:nvPr/>
        </p:nvSpPr>
        <p:spPr>
          <a:xfrm>
            <a:off x="8852629" y="1336596"/>
            <a:ext cx="2056760" cy="771785"/>
          </a:xfrm>
          <a:prstGeom prst="rect">
            <a:avLst/>
          </a:prstGeom>
          <a:solidFill>
            <a:schemeClr val="tx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Source Sans Pro" panose="020B0503030403020204" pitchFamily="34" charset="0"/>
                <a:ea typeface="Source Sans Pro" panose="020B0503030403020204" pitchFamily="34" charset="0"/>
              </a:rPr>
              <a:t>Extended Sodium Cloud</a:t>
            </a:r>
          </a:p>
        </p:txBody>
      </p:sp>
      <p:sp>
        <p:nvSpPr>
          <p:cNvPr id="11" name="Rectangle 10">
            <a:extLst>
              <a:ext uri="{FF2B5EF4-FFF2-40B4-BE49-F238E27FC236}">
                <a16:creationId xmlns:a16="http://schemas.microsoft.com/office/drawing/2014/main" id="{7117D4E0-7949-2557-B992-82F9DAAB7A5E}"/>
              </a:ext>
            </a:extLst>
          </p:cNvPr>
          <p:cNvSpPr/>
          <p:nvPr/>
        </p:nvSpPr>
        <p:spPr>
          <a:xfrm>
            <a:off x="5455533" y="5330706"/>
            <a:ext cx="808107" cy="361149"/>
          </a:xfrm>
          <a:prstGeom prst="rect">
            <a:avLst/>
          </a:prstGeom>
          <a:solidFill>
            <a:schemeClr val="tx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Source Sans Pro" panose="020B0503030403020204" pitchFamily="34" charset="0"/>
                <a:ea typeface="Source Sans Pro" panose="020B0503030403020204" pitchFamily="34" charset="0"/>
              </a:rPr>
              <a:t>Jets</a:t>
            </a:r>
          </a:p>
        </p:txBody>
      </p:sp>
      <p:cxnSp>
        <p:nvCxnSpPr>
          <p:cNvPr id="13" name="Straight Arrow Connector 12">
            <a:extLst>
              <a:ext uri="{FF2B5EF4-FFF2-40B4-BE49-F238E27FC236}">
                <a16:creationId xmlns:a16="http://schemas.microsoft.com/office/drawing/2014/main" id="{8FE09468-2B85-FD8B-2341-809C7807A02A}"/>
              </a:ext>
            </a:extLst>
          </p:cNvPr>
          <p:cNvCxnSpPr>
            <a:cxnSpLocks/>
            <a:stCxn id="3" idx="3"/>
            <a:endCxn id="8" idx="1"/>
          </p:cNvCxnSpPr>
          <p:nvPr/>
        </p:nvCxnSpPr>
        <p:spPr>
          <a:xfrm>
            <a:off x="2120012" y="3688355"/>
            <a:ext cx="6918456" cy="1199205"/>
          </a:xfrm>
          <a:prstGeom prst="straightConnector1">
            <a:avLst/>
          </a:prstGeom>
          <a:ln w="381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F6E38D78-6E7D-A41C-E353-8227A21EB76C}"/>
              </a:ext>
            </a:extLst>
          </p:cNvPr>
          <p:cNvSpPr txBox="1"/>
          <p:nvPr/>
        </p:nvSpPr>
        <p:spPr>
          <a:xfrm rot="615693">
            <a:off x="7368798" y="4174110"/>
            <a:ext cx="1805748" cy="584775"/>
          </a:xfrm>
          <a:prstGeom prst="rect">
            <a:avLst/>
          </a:prstGeom>
          <a:noFill/>
        </p:spPr>
        <p:txBody>
          <a:bodyPr wrap="square" rtlCol="0">
            <a:spAutoFit/>
          </a:bodyPr>
          <a:lstStyle/>
          <a:p>
            <a:pPr algn="ctr"/>
            <a:r>
              <a:rPr lang="en-GB" sz="1600" dirty="0">
                <a:solidFill>
                  <a:schemeClr val="bg1"/>
                </a:solidFill>
                <a:latin typeface="Source Sans Pro" panose="020B0503030403020204" pitchFamily="34" charset="0"/>
                <a:ea typeface="Source Sans Pro" panose="020B0503030403020204" pitchFamily="34" charset="0"/>
              </a:rPr>
              <a:t>Yoshikawa et al. (2018)</a:t>
            </a:r>
          </a:p>
        </p:txBody>
      </p:sp>
      <p:cxnSp>
        <p:nvCxnSpPr>
          <p:cNvPr id="29" name="Straight Arrow Connector 28">
            <a:extLst>
              <a:ext uri="{FF2B5EF4-FFF2-40B4-BE49-F238E27FC236}">
                <a16:creationId xmlns:a16="http://schemas.microsoft.com/office/drawing/2014/main" id="{8479051B-7DF1-EF08-6C50-3AFE4220A7FC}"/>
              </a:ext>
            </a:extLst>
          </p:cNvPr>
          <p:cNvCxnSpPr>
            <a:cxnSpLocks/>
            <a:stCxn id="3" idx="3"/>
            <a:endCxn id="10" idx="1"/>
          </p:cNvCxnSpPr>
          <p:nvPr/>
        </p:nvCxnSpPr>
        <p:spPr>
          <a:xfrm flipV="1">
            <a:off x="2120012" y="1722489"/>
            <a:ext cx="6732617" cy="1965866"/>
          </a:xfrm>
          <a:prstGeom prst="straightConnector1">
            <a:avLst/>
          </a:prstGeom>
          <a:ln w="381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B5E0077E-6AAE-09A1-F64D-9591AE269AA7}"/>
              </a:ext>
            </a:extLst>
          </p:cNvPr>
          <p:cNvSpPr txBox="1"/>
          <p:nvPr/>
        </p:nvSpPr>
        <p:spPr>
          <a:xfrm rot="1042111">
            <a:off x="1661508" y="1437704"/>
            <a:ext cx="3332310" cy="338554"/>
          </a:xfrm>
          <a:prstGeom prst="rect">
            <a:avLst/>
          </a:prstGeom>
          <a:noFill/>
        </p:spPr>
        <p:txBody>
          <a:bodyPr wrap="square" rtlCol="0">
            <a:spAutoFit/>
          </a:bodyPr>
          <a:lstStyle/>
          <a:p>
            <a:pPr algn="ctr"/>
            <a:r>
              <a:rPr lang="en-GB" sz="1600" dirty="0">
                <a:solidFill>
                  <a:schemeClr val="bg1"/>
                </a:solidFill>
                <a:latin typeface="Source Sans Pro" panose="020B0503030403020204" pitchFamily="34" charset="0"/>
                <a:ea typeface="Source Sans Pro" panose="020B0503030403020204" pitchFamily="34" charset="0"/>
              </a:rPr>
              <a:t>Tsang et al. (2016)</a:t>
            </a:r>
          </a:p>
        </p:txBody>
      </p:sp>
      <p:cxnSp>
        <p:nvCxnSpPr>
          <p:cNvPr id="5" name="Straight Arrow Connector 4">
            <a:extLst>
              <a:ext uri="{FF2B5EF4-FFF2-40B4-BE49-F238E27FC236}">
                <a16:creationId xmlns:a16="http://schemas.microsoft.com/office/drawing/2014/main" id="{AF8B8313-C61C-0096-6AA1-1E5D23F94A9C}"/>
              </a:ext>
            </a:extLst>
          </p:cNvPr>
          <p:cNvCxnSpPr>
            <a:cxnSpLocks/>
            <a:stCxn id="11" idx="0"/>
            <a:endCxn id="10" idx="2"/>
          </p:cNvCxnSpPr>
          <p:nvPr/>
        </p:nvCxnSpPr>
        <p:spPr>
          <a:xfrm flipV="1">
            <a:off x="5859587" y="2108381"/>
            <a:ext cx="4021422" cy="3222325"/>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47667F6-DB0A-0E7F-6998-6CF63BFB3BDC}"/>
              </a:ext>
            </a:extLst>
          </p:cNvPr>
          <p:cNvSpPr txBox="1"/>
          <p:nvPr/>
        </p:nvSpPr>
        <p:spPr>
          <a:xfrm>
            <a:off x="3461760" y="3248531"/>
            <a:ext cx="2172021" cy="584775"/>
          </a:xfrm>
          <a:prstGeom prst="rect">
            <a:avLst/>
          </a:prstGeom>
          <a:noFill/>
        </p:spPr>
        <p:txBody>
          <a:bodyPr wrap="square" rtlCol="0">
            <a:spAutoFit/>
          </a:bodyPr>
          <a:lstStyle/>
          <a:p>
            <a:pPr algn="ctr"/>
            <a:r>
              <a:rPr lang="en-GB" sz="1600" dirty="0">
                <a:solidFill>
                  <a:schemeClr val="bg1"/>
                </a:solidFill>
                <a:latin typeface="Source Sans Pro" panose="020B0503030403020204" pitchFamily="34" charset="0"/>
                <a:ea typeface="Source Sans Pro" panose="020B0503030403020204" pitchFamily="34" charset="0"/>
              </a:rPr>
              <a:t>…but disputed. </a:t>
            </a:r>
          </a:p>
          <a:p>
            <a:pPr algn="ctr"/>
            <a:r>
              <a:rPr lang="en-GB" sz="1600" dirty="0">
                <a:solidFill>
                  <a:schemeClr val="bg1"/>
                </a:solidFill>
                <a:latin typeface="Source Sans Pro" panose="020B0503030403020204" pitchFamily="34" charset="0"/>
                <a:ea typeface="Source Sans Pro" panose="020B0503030403020204" pitchFamily="34" charset="0"/>
              </a:rPr>
              <a:t>Roth et al. (2024)</a:t>
            </a:r>
          </a:p>
        </p:txBody>
      </p:sp>
      <p:sp>
        <p:nvSpPr>
          <p:cNvPr id="35" name="Rectangle 34">
            <a:extLst>
              <a:ext uri="{FF2B5EF4-FFF2-40B4-BE49-F238E27FC236}">
                <a16:creationId xmlns:a16="http://schemas.microsoft.com/office/drawing/2014/main" id="{7BE51D47-4ACC-28C9-3AFA-8463A962615F}"/>
              </a:ext>
            </a:extLst>
          </p:cNvPr>
          <p:cNvSpPr/>
          <p:nvPr/>
        </p:nvSpPr>
        <p:spPr>
          <a:xfrm>
            <a:off x="1653020" y="5531686"/>
            <a:ext cx="1255187" cy="361149"/>
          </a:xfrm>
          <a:prstGeom prst="rect">
            <a:avLst/>
          </a:prstGeom>
          <a:solidFill>
            <a:schemeClr val="tx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Source Sans Pro" panose="020B0503030403020204" pitchFamily="34" charset="0"/>
                <a:ea typeface="Source Sans Pro" panose="020B0503030403020204" pitchFamily="34" charset="0"/>
              </a:rPr>
              <a:t>Plumes</a:t>
            </a:r>
          </a:p>
        </p:txBody>
      </p:sp>
      <p:cxnSp>
        <p:nvCxnSpPr>
          <p:cNvPr id="57" name="Straight Arrow Connector 56">
            <a:extLst>
              <a:ext uri="{FF2B5EF4-FFF2-40B4-BE49-F238E27FC236}">
                <a16:creationId xmlns:a16="http://schemas.microsoft.com/office/drawing/2014/main" id="{8E9B3473-0691-94A9-5E1A-B2B00EC44880}"/>
              </a:ext>
            </a:extLst>
          </p:cNvPr>
          <p:cNvCxnSpPr>
            <a:cxnSpLocks/>
            <a:stCxn id="3" idx="2"/>
            <a:endCxn id="35" idx="0"/>
          </p:cNvCxnSpPr>
          <p:nvPr/>
        </p:nvCxnSpPr>
        <p:spPr>
          <a:xfrm>
            <a:off x="1293979" y="3868929"/>
            <a:ext cx="986635" cy="1662757"/>
          </a:xfrm>
          <a:prstGeom prst="straightConnector1">
            <a:avLst/>
          </a:prstGeom>
          <a:ln w="381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8BC3C7C6-6969-0000-8C6D-E2158DCF2C5B}"/>
              </a:ext>
            </a:extLst>
          </p:cNvPr>
          <p:cNvSpPr txBox="1"/>
          <p:nvPr/>
        </p:nvSpPr>
        <p:spPr>
          <a:xfrm>
            <a:off x="9949596" y="3057832"/>
            <a:ext cx="1670904" cy="584775"/>
          </a:xfrm>
          <a:prstGeom prst="rect">
            <a:avLst/>
          </a:prstGeom>
          <a:noFill/>
        </p:spPr>
        <p:txBody>
          <a:bodyPr wrap="square" rtlCol="0">
            <a:spAutoFit/>
          </a:bodyPr>
          <a:lstStyle/>
          <a:p>
            <a:r>
              <a:rPr lang="en-GB" sz="1600" dirty="0">
                <a:solidFill>
                  <a:schemeClr val="bg1"/>
                </a:solidFill>
                <a:latin typeface="Source Sans Pro" panose="020B0503030403020204" pitchFamily="34" charset="0"/>
                <a:ea typeface="Source Sans Pro" panose="020B0503030403020204" pitchFamily="34" charset="0"/>
              </a:rPr>
              <a:t>Morgenthaler et al. (2024)</a:t>
            </a:r>
          </a:p>
        </p:txBody>
      </p:sp>
      <p:sp>
        <p:nvSpPr>
          <p:cNvPr id="14" name="Rectangle 13">
            <a:extLst>
              <a:ext uri="{FF2B5EF4-FFF2-40B4-BE49-F238E27FC236}">
                <a16:creationId xmlns:a16="http://schemas.microsoft.com/office/drawing/2014/main" id="{A69F2D0A-C606-2E82-DCA8-D3D81AB8B21B}"/>
              </a:ext>
            </a:extLst>
          </p:cNvPr>
          <p:cNvSpPr/>
          <p:nvPr/>
        </p:nvSpPr>
        <p:spPr>
          <a:xfrm>
            <a:off x="4416159" y="1932024"/>
            <a:ext cx="1803972" cy="361149"/>
          </a:xfrm>
          <a:prstGeom prst="rect">
            <a:avLst/>
          </a:prstGeom>
          <a:solidFill>
            <a:schemeClr val="tx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Source Sans Pro" panose="020B0503030403020204" pitchFamily="34" charset="0"/>
                <a:ea typeface="Source Sans Pro" panose="020B0503030403020204" pitchFamily="34" charset="0"/>
              </a:rPr>
              <a:t>Atmosphere</a:t>
            </a:r>
          </a:p>
        </p:txBody>
      </p:sp>
      <p:sp>
        <p:nvSpPr>
          <p:cNvPr id="18" name="Rectangle 17">
            <a:extLst>
              <a:ext uri="{FF2B5EF4-FFF2-40B4-BE49-F238E27FC236}">
                <a16:creationId xmlns:a16="http://schemas.microsoft.com/office/drawing/2014/main" id="{E03103EB-4B26-EBB6-A56B-461F797BE896}"/>
              </a:ext>
            </a:extLst>
          </p:cNvPr>
          <p:cNvSpPr/>
          <p:nvPr/>
        </p:nvSpPr>
        <p:spPr>
          <a:xfrm>
            <a:off x="346511" y="1277753"/>
            <a:ext cx="1934103" cy="361149"/>
          </a:xfrm>
          <a:prstGeom prst="rect">
            <a:avLst/>
          </a:prstGeom>
          <a:solidFill>
            <a:schemeClr val="tx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Source Sans Pro" panose="020B0503030403020204" pitchFamily="34" charset="0"/>
                <a:ea typeface="Source Sans Pro" panose="020B0503030403020204" pitchFamily="34" charset="0"/>
              </a:rPr>
              <a:t>Surface Frost</a:t>
            </a:r>
          </a:p>
        </p:txBody>
      </p:sp>
      <p:cxnSp>
        <p:nvCxnSpPr>
          <p:cNvPr id="36" name="Straight Arrow Connector 35">
            <a:extLst>
              <a:ext uri="{FF2B5EF4-FFF2-40B4-BE49-F238E27FC236}">
                <a16:creationId xmlns:a16="http://schemas.microsoft.com/office/drawing/2014/main" id="{4EC2BC5A-B815-E419-BE99-4B3A5BAFCD5C}"/>
              </a:ext>
            </a:extLst>
          </p:cNvPr>
          <p:cNvCxnSpPr>
            <a:cxnSpLocks/>
            <a:stCxn id="18" idx="3"/>
            <a:endCxn id="14" idx="1"/>
          </p:cNvCxnSpPr>
          <p:nvPr/>
        </p:nvCxnSpPr>
        <p:spPr>
          <a:xfrm>
            <a:off x="2280614" y="1458328"/>
            <a:ext cx="2135545" cy="654271"/>
          </a:xfrm>
          <a:prstGeom prst="straightConnector1">
            <a:avLst/>
          </a:prstGeom>
          <a:ln w="381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9E216A8-4647-7E17-83D4-80CE0C954CF2}"/>
              </a:ext>
            </a:extLst>
          </p:cNvPr>
          <p:cNvCxnSpPr>
            <a:cxnSpLocks/>
            <a:stCxn id="3" idx="3"/>
            <a:endCxn id="14" idx="1"/>
          </p:cNvCxnSpPr>
          <p:nvPr/>
        </p:nvCxnSpPr>
        <p:spPr>
          <a:xfrm flipV="1">
            <a:off x="2120012" y="2112599"/>
            <a:ext cx="2296147" cy="1575756"/>
          </a:xfrm>
          <a:prstGeom prst="straightConnector1">
            <a:avLst/>
          </a:prstGeom>
          <a:ln w="381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E5C33FB-A9A5-473C-88ED-978BD817CD40}"/>
              </a:ext>
            </a:extLst>
          </p:cNvPr>
          <p:cNvCxnSpPr>
            <a:cxnSpLocks/>
            <a:stCxn id="14" idx="2"/>
            <a:endCxn id="11" idx="0"/>
          </p:cNvCxnSpPr>
          <p:nvPr/>
        </p:nvCxnSpPr>
        <p:spPr>
          <a:xfrm>
            <a:off x="5318145" y="2293173"/>
            <a:ext cx="541442" cy="3037533"/>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CDE8B58-2731-0F62-5B52-15D0D5B58807}"/>
              </a:ext>
            </a:extLst>
          </p:cNvPr>
          <p:cNvCxnSpPr>
            <a:cxnSpLocks/>
            <a:stCxn id="35" idx="3"/>
            <a:endCxn id="11" idx="1"/>
          </p:cNvCxnSpPr>
          <p:nvPr/>
        </p:nvCxnSpPr>
        <p:spPr>
          <a:xfrm flipV="1">
            <a:off x="2908207" y="5511281"/>
            <a:ext cx="2547326" cy="200980"/>
          </a:xfrm>
          <a:prstGeom prst="straightConnector1">
            <a:avLst/>
          </a:prstGeom>
          <a:ln w="381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CDF834BB-6852-13AE-1F2D-268F06E3EA72}"/>
              </a:ext>
            </a:extLst>
          </p:cNvPr>
          <p:cNvCxnSpPr>
            <a:cxnSpLocks/>
            <a:stCxn id="14" idx="3"/>
            <a:endCxn id="10" idx="1"/>
          </p:cNvCxnSpPr>
          <p:nvPr/>
        </p:nvCxnSpPr>
        <p:spPr>
          <a:xfrm flipV="1">
            <a:off x="6220131" y="1722489"/>
            <a:ext cx="2632498" cy="390110"/>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0A17BFDC-7025-D3C5-7E3F-BA12B38D4104}"/>
              </a:ext>
            </a:extLst>
          </p:cNvPr>
          <p:cNvCxnSpPr>
            <a:cxnSpLocks/>
            <a:stCxn id="11" idx="3"/>
            <a:endCxn id="8" idx="1"/>
          </p:cNvCxnSpPr>
          <p:nvPr/>
        </p:nvCxnSpPr>
        <p:spPr>
          <a:xfrm flipV="1">
            <a:off x="6263640" y="4887560"/>
            <a:ext cx="2774828" cy="623721"/>
          </a:xfrm>
          <a:prstGeom prst="straightConnector1">
            <a:avLst/>
          </a:prstGeom>
          <a:ln w="38100">
            <a:solidFill>
              <a:srgbClr val="FF0000"/>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a:extLst>
              <a:ext uri="{FF2B5EF4-FFF2-40B4-BE49-F238E27FC236}">
                <a16:creationId xmlns:a16="http://schemas.microsoft.com/office/drawing/2014/main" id="{310A9F2F-EC00-E750-7A9A-3FDEF097C99F}"/>
              </a:ext>
            </a:extLst>
          </p:cNvPr>
          <p:cNvCxnSpPr>
            <a:cxnSpLocks/>
            <a:stCxn id="10" idx="2"/>
            <a:endCxn id="8" idx="0"/>
          </p:cNvCxnSpPr>
          <p:nvPr/>
        </p:nvCxnSpPr>
        <p:spPr>
          <a:xfrm>
            <a:off x="9881009" y="2108381"/>
            <a:ext cx="137174" cy="2598604"/>
          </a:xfrm>
          <a:prstGeom prst="straightConnector1">
            <a:avLst/>
          </a:prstGeom>
          <a:ln w="381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16A3200B-78D7-49DA-BAA9-F98A9ED8A310}"/>
              </a:ext>
            </a:extLst>
          </p:cNvPr>
          <p:cNvCxnSpPr>
            <a:cxnSpLocks/>
            <a:stCxn id="12" idx="0"/>
          </p:cNvCxnSpPr>
          <p:nvPr/>
        </p:nvCxnSpPr>
        <p:spPr>
          <a:xfrm flipH="1" flipV="1">
            <a:off x="4474352" y="3050496"/>
            <a:ext cx="73419" cy="198035"/>
          </a:xfrm>
          <a:prstGeom prst="straightConnector1">
            <a:avLst/>
          </a:prstGeom>
          <a:ln w="381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1288138C-3081-044E-57D5-5E8B03D4736B}"/>
              </a:ext>
            </a:extLst>
          </p:cNvPr>
          <p:cNvCxnSpPr>
            <a:cxnSpLocks/>
            <a:stCxn id="12" idx="2"/>
          </p:cNvCxnSpPr>
          <p:nvPr/>
        </p:nvCxnSpPr>
        <p:spPr>
          <a:xfrm>
            <a:off x="4547771" y="3833306"/>
            <a:ext cx="58193" cy="221800"/>
          </a:xfrm>
          <a:prstGeom prst="straightConnector1">
            <a:avLst/>
          </a:prstGeom>
          <a:ln w="381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07F8986-711B-401C-A86F-DF45F45F2E38}"/>
              </a:ext>
            </a:extLst>
          </p:cNvPr>
          <p:cNvSpPr txBox="1"/>
          <p:nvPr/>
        </p:nvSpPr>
        <p:spPr>
          <a:xfrm rot="19505481">
            <a:off x="1404149" y="2623954"/>
            <a:ext cx="3332310" cy="338554"/>
          </a:xfrm>
          <a:prstGeom prst="rect">
            <a:avLst/>
          </a:prstGeom>
          <a:noFill/>
        </p:spPr>
        <p:txBody>
          <a:bodyPr wrap="square" rtlCol="0">
            <a:spAutoFit/>
          </a:bodyPr>
          <a:lstStyle/>
          <a:p>
            <a:pPr algn="ctr"/>
            <a:r>
              <a:rPr lang="en-GB" sz="1600" dirty="0">
                <a:solidFill>
                  <a:schemeClr val="bg1"/>
                </a:solidFill>
                <a:latin typeface="Source Sans Pro" panose="020B0503030403020204" pitchFamily="34" charset="0"/>
                <a:ea typeface="Source Sans Pro" panose="020B0503030403020204" pitchFamily="34" charset="0"/>
              </a:rPr>
              <a:t>Tsang et al. (2012)</a:t>
            </a:r>
          </a:p>
        </p:txBody>
      </p:sp>
      <p:sp>
        <p:nvSpPr>
          <p:cNvPr id="16" name="TextBox 15">
            <a:extLst>
              <a:ext uri="{FF2B5EF4-FFF2-40B4-BE49-F238E27FC236}">
                <a16:creationId xmlns:a16="http://schemas.microsoft.com/office/drawing/2014/main" id="{E88D59FA-44E6-91F7-82C9-7A317D26192C}"/>
              </a:ext>
            </a:extLst>
          </p:cNvPr>
          <p:cNvSpPr txBox="1"/>
          <p:nvPr/>
        </p:nvSpPr>
        <p:spPr>
          <a:xfrm rot="20646998">
            <a:off x="3281977" y="2686174"/>
            <a:ext cx="2060312" cy="338554"/>
          </a:xfrm>
          <a:prstGeom prst="rect">
            <a:avLst/>
          </a:prstGeom>
          <a:noFill/>
        </p:spPr>
        <p:txBody>
          <a:bodyPr wrap="square" rtlCol="0">
            <a:spAutoFit/>
          </a:bodyPr>
          <a:lstStyle/>
          <a:p>
            <a:pPr algn="ctr"/>
            <a:r>
              <a:rPr lang="en-GB" sz="1600" dirty="0" err="1">
                <a:solidFill>
                  <a:schemeClr val="bg1"/>
                </a:solidFill>
                <a:latin typeface="Source Sans Pro" panose="020B0503030403020204" pitchFamily="34" charset="0"/>
                <a:ea typeface="Source Sans Pro" panose="020B0503030403020204" pitchFamily="34" charset="0"/>
              </a:rPr>
              <a:t>Yoneda</a:t>
            </a:r>
            <a:r>
              <a:rPr lang="en-GB" sz="1600" dirty="0">
                <a:solidFill>
                  <a:schemeClr val="bg1"/>
                </a:solidFill>
                <a:latin typeface="Source Sans Pro" panose="020B0503030403020204" pitchFamily="34" charset="0"/>
                <a:ea typeface="Source Sans Pro" panose="020B0503030403020204" pitchFamily="34" charset="0"/>
              </a:rPr>
              <a:t> et al. (2015)</a:t>
            </a:r>
          </a:p>
        </p:txBody>
      </p:sp>
      <p:sp>
        <p:nvSpPr>
          <p:cNvPr id="17" name="TextBox 16">
            <a:extLst>
              <a:ext uri="{FF2B5EF4-FFF2-40B4-BE49-F238E27FC236}">
                <a16:creationId xmlns:a16="http://schemas.microsoft.com/office/drawing/2014/main" id="{884F873D-1A23-E3DE-F869-E54F7B1C5FFA}"/>
              </a:ext>
            </a:extLst>
          </p:cNvPr>
          <p:cNvSpPr txBox="1"/>
          <p:nvPr/>
        </p:nvSpPr>
        <p:spPr>
          <a:xfrm rot="4818449">
            <a:off x="4844237" y="3387597"/>
            <a:ext cx="1805748" cy="338554"/>
          </a:xfrm>
          <a:prstGeom prst="rect">
            <a:avLst/>
          </a:prstGeom>
          <a:noFill/>
        </p:spPr>
        <p:txBody>
          <a:bodyPr wrap="square" rtlCol="0">
            <a:spAutoFit/>
          </a:bodyPr>
          <a:lstStyle/>
          <a:p>
            <a:pPr algn="ctr"/>
            <a:r>
              <a:rPr lang="en-GB" sz="1600" dirty="0">
                <a:solidFill>
                  <a:srgbClr val="FF0000"/>
                </a:solidFill>
                <a:latin typeface="Source Sans Pro" panose="020B0503030403020204" pitchFamily="34" charset="0"/>
                <a:ea typeface="Source Sans Pro" panose="020B0503030403020204" pitchFamily="34" charset="0"/>
              </a:rPr>
              <a:t>Roth et al. (2020)</a:t>
            </a:r>
          </a:p>
        </p:txBody>
      </p:sp>
      <p:sp>
        <p:nvSpPr>
          <p:cNvPr id="19" name="TextBox 18">
            <a:extLst>
              <a:ext uri="{FF2B5EF4-FFF2-40B4-BE49-F238E27FC236}">
                <a16:creationId xmlns:a16="http://schemas.microsoft.com/office/drawing/2014/main" id="{F96E9FAC-87BB-6DBE-9316-2A3B64E4E43D}"/>
              </a:ext>
            </a:extLst>
          </p:cNvPr>
          <p:cNvSpPr txBox="1"/>
          <p:nvPr/>
        </p:nvSpPr>
        <p:spPr>
          <a:xfrm rot="21085988">
            <a:off x="6460789" y="1608019"/>
            <a:ext cx="1805748" cy="338554"/>
          </a:xfrm>
          <a:prstGeom prst="rect">
            <a:avLst/>
          </a:prstGeom>
          <a:noFill/>
        </p:spPr>
        <p:txBody>
          <a:bodyPr wrap="square" rtlCol="0">
            <a:spAutoFit/>
          </a:bodyPr>
          <a:lstStyle/>
          <a:p>
            <a:pPr algn="ctr"/>
            <a:r>
              <a:rPr lang="en-GB" sz="1600" dirty="0">
                <a:solidFill>
                  <a:srgbClr val="FF0000"/>
                </a:solidFill>
                <a:latin typeface="Source Sans Pro" panose="020B0503030403020204" pitchFamily="34" charset="0"/>
                <a:ea typeface="Source Sans Pro" panose="020B0503030403020204" pitchFamily="34" charset="0"/>
              </a:rPr>
              <a:t>Roth et al. (2020)</a:t>
            </a:r>
          </a:p>
        </p:txBody>
      </p:sp>
      <p:sp>
        <p:nvSpPr>
          <p:cNvPr id="20" name="TextBox 19">
            <a:extLst>
              <a:ext uri="{FF2B5EF4-FFF2-40B4-BE49-F238E27FC236}">
                <a16:creationId xmlns:a16="http://schemas.microsoft.com/office/drawing/2014/main" id="{71D781C6-2593-66A6-3A5B-C508371CC402}"/>
              </a:ext>
            </a:extLst>
          </p:cNvPr>
          <p:cNvSpPr txBox="1"/>
          <p:nvPr/>
        </p:nvSpPr>
        <p:spPr>
          <a:xfrm rot="19300712">
            <a:off x="6740294" y="3201265"/>
            <a:ext cx="1805748" cy="584775"/>
          </a:xfrm>
          <a:prstGeom prst="rect">
            <a:avLst/>
          </a:prstGeom>
          <a:noFill/>
        </p:spPr>
        <p:txBody>
          <a:bodyPr wrap="square" rtlCol="0">
            <a:spAutoFit/>
          </a:bodyPr>
          <a:lstStyle/>
          <a:p>
            <a:pPr algn="ctr"/>
            <a:r>
              <a:rPr lang="en-GB" sz="1600" dirty="0">
                <a:solidFill>
                  <a:srgbClr val="FF0000"/>
                </a:solidFill>
                <a:latin typeface="Source Sans Pro" panose="020B0503030403020204" pitchFamily="34" charset="0"/>
                <a:ea typeface="Source Sans Pro" panose="020B0503030403020204" pitchFamily="34" charset="0"/>
              </a:rPr>
              <a:t>De Becker and Head et al. (2023)</a:t>
            </a:r>
          </a:p>
        </p:txBody>
      </p:sp>
      <p:sp>
        <p:nvSpPr>
          <p:cNvPr id="21" name="TextBox 20">
            <a:extLst>
              <a:ext uri="{FF2B5EF4-FFF2-40B4-BE49-F238E27FC236}">
                <a16:creationId xmlns:a16="http://schemas.microsoft.com/office/drawing/2014/main" id="{A8C54E53-C553-E638-10F1-F4BEA597EA83}"/>
              </a:ext>
            </a:extLst>
          </p:cNvPr>
          <p:cNvSpPr txBox="1"/>
          <p:nvPr/>
        </p:nvSpPr>
        <p:spPr>
          <a:xfrm rot="20897416">
            <a:off x="6642379" y="5213291"/>
            <a:ext cx="1805748" cy="584775"/>
          </a:xfrm>
          <a:prstGeom prst="rect">
            <a:avLst/>
          </a:prstGeom>
          <a:noFill/>
        </p:spPr>
        <p:txBody>
          <a:bodyPr wrap="square" rtlCol="0">
            <a:spAutoFit/>
          </a:bodyPr>
          <a:lstStyle/>
          <a:p>
            <a:pPr algn="ctr"/>
            <a:r>
              <a:rPr lang="en-GB" sz="1600" dirty="0">
                <a:solidFill>
                  <a:srgbClr val="FF0000"/>
                </a:solidFill>
                <a:latin typeface="Source Sans Pro" panose="020B0503030403020204" pitchFamily="34" charset="0"/>
                <a:ea typeface="Source Sans Pro" panose="020B0503030403020204" pitchFamily="34" charset="0"/>
              </a:rPr>
              <a:t>De Becker and Head et al. (2023)</a:t>
            </a:r>
          </a:p>
        </p:txBody>
      </p:sp>
      <p:cxnSp>
        <p:nvCxnSpPr>
          <p:cNvPr id="26" name="Straight Arrow Connector 25">
            <a:extLst>
              <a:ext uri="{FF2B5EF4-FFF2-40B4-BE49-F238E27FC236}">
                <a16:creationId xmlns:a16="http://schemas.microsoft.com/office/drawing/2014/main" id="{E2876B27-3D45-C958-F5B5-ACEB2CE96E50}"/>
              </a:ext>
            </a:extLst>
          </p:cNvPr>
          <p:cNvCxnSpPr/>
          <p:nvPr/>
        </p:nvCxnSpPr>
        <p:spPr>
          <a:xfrm>
            <a:off x="8532815" y="5975223"/>
            <a:ext cx="826229" cy="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A1B69685-70E0-A80D-F619-F8DD39871B0F}"/>
              </a:ext>
            </a:extLst>
          </p:cNvPr>
          <p:cNvCxnSpPr/>
          <p:nvPr/>
        </p:nvCxnSpPr>
        <p:spPr>
          <a:xfrm>
            <a:off x="8522798" y="6264388"/>
            <a:ext cx="826229" cy="0"/>
          </a:xfrm>
          <a:prstGeom prst="straightConnector1">
            <a:avLst/>
          </a:prstGeom>
          <a:ln w="38100">
            <a:solidFill>
              <a:schemeClr val="bg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6011F25E-A725-5148-0FB6-C5E4EF5F1E2B}"/>
              </a:ext>
            </a:extLst>
          </p:cNvPr>
          <p:cNvCxnSpPr/>
          <p:nvPr/>
        </p:nvCxnSpPr>
        <p:spPr>
          <a:xfrm>
            <a:off x="8532815" y="6557465"/>
            <a:ext cx="826229"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76BB9C0-7686-5EBD-51D9-77253A6A006E}"/>
              </a:ext>
            </a:extLst>
          </p:cNvPr>
          <p:cNvSpPr txBox="1"/>
          <p:nvPr/>
        </p:nvSpPr>
        <p:spPr>
          <a:xfrm>
            <a:off x="9411902" y="5813327"/>
            <a:ext cx="1805748" cy="338554"/>
          </a:xfrm>
          <a:prstGeom prst="rect">
            <a:avLst/>
          </a:prstGeom>
          <a:noFill/>
        </p:spPr>
        <p:txBody>
          <a:bodyPr wrap="square" rtlCol="0">
            <a:spAutoFit/>
          </a:bodyPr>
          <a:lstStyle/>
          <a:p>
            <a:r>
              <a:rPr lang="en-GB" sz="1600" dirty="0">
                <a:solidFill>
                  <a:schemeClr val="bg1"/>
                </a:solidFill>
                <a:latin typeface="Source Sans Pro" panose="020B0503030403020204" pitchFamily="34" charset="0"/>
                <a:ea typeface="Source Sans Pro" panose="020B0503030403020204" pitchFamily="34" charset="0"/>
              </a:rPr>
              <a:t>Established link</a:t>
            </a:r>
          </a:p>
        </p:txBody>
      </p:sp>
      <p:sp>
        <p:nvSpPr>
          <p:cNvPr id="32" name="TextBox 31">
            <a:extLst>
              <a:ext uri="{FF2B5EF4-FFF2-40B4-BE49-F238E27FC236}">
                <a16:creationId xmlns:a16="http://schemas.microsoft.com/office/drawing/2014/main" id="{B96A832D-3D0A-7700-EF8C-CCD8603F4923}"/>
              </a:ext>
            </a:extLst>
          </p:cNvPr>
          <p:cNvSpPr txBox="1"/>
          <p:nvPr/>
        </p:nvSpPr>
        <p:spPr>
          <a:xfrm>
            <a:off x="9411902" y="6095111"/>
            <a:ext cx="1805748" cy="338554"/>
          </a:xfrm>
          <a:prstGeom prst="rect">
            <a:avLst/>
          </a:prstGeom>
          <a:noFill/>
        </p:spPr>
        <p:txBody>
          <a:bodyPr wrap="square" rtlCol="0">
            <a:spAutoFit/>
          </a:bodyPr>
          <a:lstStyle/>
          <a:p>
            <a:r>
              <a:rPr lang="en-GB" sz="1600" dirty="0">
                <a:solidFill>
                  <a:schemeClr val="bg1"/>
                </a:solidFill>
                <a:latin typeface="Source Sans Pro" panose="020B0503030403020204" pitchFamily="34" charset="0"/>
                <a:ea typeface="Source Sans Pro" panose="020B0503030403020204" pitchFamily="34" charset="0"/>
              </a:rPr>
              <a:t>Disputed link</a:t>
            </a:r>
          </a:p>
        </p:txBody>
      </p:sp>
      <p:sp>
        <p:nvSpPr>
          <p:cNvPr id="33" name="TextBox 32">
            <a:extLst>
              <a:ext uri="{FF2B5EF4-FFF2-40B4-BE49-F238E27FC236}">
                <a16:creationId xmlns:a16="http://schemas.microsoft.com/office/drawing/2014/main" id="{9E722536-2E0D-8E31-2E2D-C3ED5129D0D1}"/>
              </a:ext>
            </a:extLst>
          </p:cNvPr>
          <p:cNvSpPr txBox="1"/>
          <p:nvPr/>
        </p:nvSpPr>
        <p:spPr>
          <a:xfrm>
            <a:off x="9411901" y="6388188"/>
            <a:ext cx="2433353" cy="338554"/>
          </a:xfrm>
          <a:prstGeom prst="rect">
            <a:avLst/>
          </a:prstGeom>
          <a:noFill/>
        </p:spPr>
        <p:txBody>
          <a:bodyPr wrap="square" rtlCol="0">
            <a:spAutoFit/>
          </a:bodyPr>
          <a:lstStyle/>
          <a:p>
            <a:r>
              <a:rPr lang="en-GB" sz="1600" dirty="0">
                <a:solidFill>
                  <a:srgbClr val="FF0000"/>
                </a:solidFill>
                <a:latin typeface="Source Sans Pro" panose="020B0503030403020204" pitchFamily="34" charset="0"/>
                <a:ea typeface="Source Sans Pro" panose="020B0503030403020204" pitchFamily="34" charset="0"/>
              </a:rPr>
              <a:t>Established disconnect</a:t>
            </a:r>
          </a:p>
        </p:txBody>
      </p:sp>
    </p:spTree>
    <p:extLst>
      <p:ext uri="{BB962C8B-B14F-4D97-AF65-F5344CB8AC3E}">
        <p14:creationId xmlns:p14="http://schemas.microsoft.com/office/powerpoint/2010/main" val="4252229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1000"/>
                                        <p:tgtEl>
                                          <p:spTgt spid="35"/>
                                        </p:tgtEl>
                                      </p:cBhvr>
                                    </p:animEffect>
                                    <p:anim calcmode="lin" valueType="num">
                                      <p:cBhvr>
                                        <p:cTn id="18" dur="1000" fill="hold"/>
                                        <p:tgtEl>
                                          <p:spTgt spid="35"/>
                                        </p:tgtEl>
                                        <p:attrNameLst>
                                          <p:attrName>ppt_x</p:attrName>
                                        </p:attrNameLst>
                                      </p:cBhvr>
                                      <p:tavLst>
                                        <p:tav tm="0">
                                          <p:val>
                                            <p:strVal val="#ppt_x"/>
                                          </p:val>
                                        </p:tav>
                                        <p:tav tm="100000">
                                          <p:val>
                                            <p:strVal val="#ppt_x"/>
                                          </p:val>
                                        </p:tav>
                                      </p:tavLst>
                                    </p:anim>
                                    <p:anim calcmode="lin" valueType="num">
                                      <p:cBhvr>
                                        <p:cTn id="19" dur="1000" fill="hold"/>
                                        <p:tgtEl>
                                          <p:spTgt spid="3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36"/>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childTnLst>
                                </p:cTn>
                              </p:par>
                              <p:par>
                                <p:cTn id="46" presetID="1" presetClass="entr" presetSubtype="0" fill="hold" nodeType="withEffect">
                                  <p:stCondLst>
                                    <p:cond delay="250"/>
                                  </p:stCondLst>
                                  <p:childTnLst>
                                    <p:set>
                                      <p:cBhvr>
                                        <p:cTn id="47" dur="1" fill="hold">
                                          <p:stCondLst>
                                            <p:cond delay="0"/>
                                          </p:stCondLst>
                                        </p:cTn>
                                        <p:tgtEl>
                                          <p:spTgt spid="39"/>
                                        </p:tgtEl>
                                        <p:attrNameLst>
                                          <p:attrName>style.visibility</p:attrName>
                                        </p:attrNameLst>
                                      </p:cBhvr>
                                      <p:to>
                                        <p:strVal val="visible"/>
                                      </p:to>
                                    </p:set>
                                  </p:childTnLst>
                                </p:cTn>
                              </p:par>
                              <p:par>
                                <p:cTn id="48" presetID="1" presetClass="entr" presetSubtype="0" fill="hold" grpId="0" nodeType="withEffect">
                                  <p:stCondLst>
                                    <p:cond delay="250"/>
                                  </p:stCondLst>
                                  <p:childTnLst>
                                    <p:set>
                                      <p:cBhvr>
                                        <p:cTn id="49" dur="1" fill="hold">
                                          <p:stCondLst>
                                            <p:cond delay="0"/>
                                          </p:stCondLst>
                                        </p:cTn>
                                        <p:tgtEl>
                                          <p:spTgt spid="15"/>
                                        </p:tgtEl>
                                        <p:attrNameLst>
                                          <p:attrName>style.visibility</p:attrName>
                                        </p:attrNameLst>
                                      </p:cBhvr>
                                      <p:to>
                                        <p:strVal val="visible"/>
                                      </p:to>
                                    </p:set>
                                  </p:childTnLst>
                                </p:cTn>
                              </p:par>
                              <p:par>
                                <p:cTn id="50" presetID="1" presetClass="entr" presetSubtype="0" fill="hold" nodeType="withEffect">
                                  <p:stCondLst>
                                    <p:cond delay="500"/>
                                  </p:stCondLst>
                                  <p:childTnLst>
                                    <p:set>
                                      <p:cBhvr>
                                        <p:cTn id="51" dur="1" fill="hold">
                                          <p:stCondLst>
                                            <p:cond delay="0"/>
                                          </p:stCondLst>
                                        </p:cTn>
                                        <p:tgtEl>
                                          <p:spTgt spid="51"/>
                                        </p:tgtEl>
                                        <p:attrNameLst>
                                          <p:attrName>style.visibility</p:attrName>
                                        </p:attrNameLst>
                                      </p:cBhvr>
                                      <p:to>
                                        <p:strVal val="visible"/>
                                      </p:to>
                                    </p:set>
                                  </p:childTnLst>
                                </p:cTn>
                              </p:par>
                              <p:par>
                                <p:cTn id="52" presetID="1" presetClass="entr" presetSubtype="0" fill="hold" grpId="0" nodeType="withEffect">
                                  <p:stCondLst>
                                    <p:cond delay="500"/>
                                  </p:stCondLst>
                                  <p:childTnLst>
                                    <p:set>
                                      <p:cBhvr>
                                        <p:cTn id="53" dur="1" fill="hold">
                                          <p:stCondLst>
                                            <p:cond delay="0"/>
                                          </p:stCondLst>
                                        </p:cTn>
                                        <p:tgtEl>
                                          <p:spTgt spid="19"/>
                                        </p:tgtEl>
                                        <p:attrNameLst>
                                          <p:attrName>style.visibility</p:attrName>
                                        </p:attrNameLst>
                                      </p:cBhvr>
                                      <p:to>
                                        <p:strVal val="visible"/>
                                      </p:to>
                                    </p:set>
                                  </p:childTnLst>
                                </p:cTn>
                              </p:par>
                              <p:par>
                                <p:cTn id="54" presetID="1" presetClass="entr" presetSubtype="0" fill="hold" nodeType="withEffect">
                                  <p:stCondLst>
                                    <p:cond delay="750"/>
                                  </p:stCondLst>
                                  <p:childTnLst>
                                    <p:set>
                                      <p:cBhvr>
                                        <p:cTn id="55" dur="1" fill="hold">
                                          <p:stCondLst>
                                            <p:cond delay="0"/>
                                          </p:stCondLst>
                                        </p:cTn>
                                        <p:tgtEl>
                                          <p:spTgt spid="42"/>
                                        </p:tgtEl>
                                        <p:attrNameLst>
                                          <p:attrName>style.visibility</p:attrName>
                                        </p:attrNameLst>
                                      </p:cBhvr>
                                      <p:to>
                                        <p:strVal val="visible"/>
                                      </p:to>
                                    </p:set>
                                  </p:childTnLst>
                                </p:cTn>
                              </p:par>
                              <p:par>
                                <p:cTn id="56" presetID="1" presetClass="entr" presetSubtype="0" fill="hold" grpId="0" nodeType="withEffect">
                                  <p:stCondLst>
                                    <p:cond delay="750"/>
                                  </p:stCondLst>
                                  <p:childTnLst>
                                    <p:set>
                                      <p:cBhvr>
                                        <p:cTn id="57" dur="1" fill="hold">
                                          <p:stCondLst>
                                            <p:cond delay="0"/>
                                          </p:stCondLst>
                                        </p:cTn>
                                        <p:tgtEl>
                                          <p:spTgt spid="17"/>
                                        </p:tgtEl>
                                        <p:attrNameLst>
                                          <p:attrName>style.visibility</p:attrName>
                                        </p:attrNameLst>
                                      </p:cBhvr>
                                      <p:to>
                                        <p:strVal val="visible"/>
                                      </p:to>
                                    </p:set>
                                  </p:childTnLst>
                                </p:cTn>
                              </p:par>
                              <p:par>
                                <p:cTn id="58" presetID="1" presetClass="entr" presetSubtype="0" fill="hold" nodeType="withEffect">
                                  <p:stCondLst>
                                    <p:cond delay="1000"/>
                                  </p:stCondLst>
                                  <p:childTnLst>
                                    <p:set>
                                      <p:cBhvr>
                                        <p:cTn id="59" dur="1" fill="hold">
                                          <p:stCondLst>
                                            <p:cond delay="0"/>
                                          </p:stCondLst>
                                        </p:cTn>
                                        <p:tgtEl>
                                          <p:spTgt spid="29"/>
                                        </p:tgtEl>
                                        <p:attrNameLst>
                                          <p:attrName>style.visibility</p:attrName>
                                        </p:attrNameLst>
                                      </p:cBhvr>
                                      <p:to>
                                        <p:strVal val="visible"/>
                                      </p:to>
                                    </p:set>
                                  </p:childTnLst>
                                </p:cTn>
                              </p:par>
                              <p:par>
                                <p:cTn id="60" presetID="1" presetClass="entr" presetSubtype="0" fill="hold" grpId="0" nodeType="withEffect">
                                  <p:stCondLst>
                                    <p:cond delay="1000"/>
                                  </p:stCondLst>
                                  <p:childTnLst>
                                    <p:set>
                                      <p:cBhvr>
                                        <p:cTn id="61" dur="1" fill="hold">
                                          <p:stCondLst>
                                            <p:cond delay="0"/>
                                          </p:stCondLst>
                                        </p:cTn>
                                        <p:tgtEl>
                                          <p:spTgt spid="16"/>
                                        </p:tgtEl>
                                        <p:attrNameLst>
                                          <p:attrName>style.visibility</p:attrName>
                                        </p:attrNameLst>
                                      </p:cBhvr>
                                      <p:to>
                                        <p:strVal val="visible"/>
                                      </p:to>
                                    </p:set>
                                  </p:childTnLst>
                                </p:cTn>
                              </p:par>
                              <p:par>
                                <p:cTn id="62" presetID="1" presetClass="entr" presetSubtype="0" fill="hold" nodeType="withEffect">
                                  <p:stCondLst>
                                    <p:cond delay="1250"/>
                                  </p:stCondLst>
                                  <p:childTnLst>
                                    <p:set>
                                      <p:cBhvr>
                                        <p:cTn id="63" dur="1" fill="hold">
                                          <p:stCondLst>
                                            <p:cond delay="0"/>
                                          </p:stCondLst>
                                        </p:cTn>
                                        <p:tgtEl>
                                          <p:spTgt spid="13"/>
                                        </p:tgtEl>
                                        <p:attrNameLst>
                                          <p:attrName>style.visibility</p:attrName>
                                        </p:attrNameLst>
                                      </p:cBhvr>
                                      <p:to>
                                        <p:strVal val="visible"/>
                                      </p:to>
                                    </p:set>
                                  </p:childTnLst>
                                </p:cTn>
                              </p:par>
                              <p:par>
                                <p:cTn id="64" presetID="1" presetClass="entr" presetSubtype="0" fill="hold" grpId="0" nodeType="withEffect">
                                  <p:stCondLst>
                                    <p:cond delay="1250"/>
                                  </p:stCondLst>
                                  <p:childTnLst>
                                    <p:set>
                                      <p:cBhvr>
                                        <p:cTn id="65" dur="1" fill="hold">
                                          <p:stCondLst>
                                            <p:cond delay="0"/>
                                          </p:stCondLst>
                                        </p:cTn>
                                        <p:tgtEl>
                                          <p:spTgt spid="27"/>
                                        </p:tgtEl>
                                        <p:attrNameLst>
                                          <p:attrName>style.visibility</p:attrName>
                                        </p:attrNameLst>
                                      </p:cBhvr>
                                      <p:to>
                                        <p:strVal val="visible"/>
                                      </p:to>
                                    </p:set>
                                  </p:childTnLst>
                                </p:cTn>
                              </p:par>
                              <p:par>
                                <p:cTn id="66" presetID="1" presetClass="entr" presetSubtype="0" fill="hold" nodeType="withEffect">
                                  <p:stCondLst>
                                    <p:cond delay="1500"/>
                                  </p:stCondLst>
                                  <p:childTnLst>
                                    <p:set>
                                      <p:cBhvr>
                                        <p:cTn id="67" dur="1" fill="hold">
                                          <p:stCondLst>
                                            <p:cond delay="0"/>
                                          </p:stCondLst>
                                        </p:cTn>
                                        <p:tgtEl>
                                          <p:spTgt spid="67"/>
                                        </p:tgtEl>
                                        <p:attrNameLst>
                                          <p:attrName>style.visibility</p:attrName>
                                        </p:attrNameLst>
                                      </p:cBhvr>
                                      <p:to>
                                        <p:strVal val="visible"/>
                                      </p:to>
                                    </p:set>
                                  </p:childTnLst>
                                </p:cTn>
                              </p:par>
                              <p:par>
                                <p:cTn id="68" presetID="1" presetClass="entr" presetSubtype="0" fill="hold" nodeType="withEffect">
                                  <p:stCondLst>
                                    <p:cond delay="1500"/>
                                  </p:stCondLst>
                                  <p:childTnLst>
                                    <p:set>
                                      <p:cBhvr>
                                        <p:cTn id="69" dur="1" fill="hold">
                                          <p:stCondLst>
                                            <p:cond delay="0"/>
                                          </p:stCondLst>
                                        </p:cTn>
                                        <p:tgtEl>
                                          <p:spTgt spid="64"/>
                                        </p:tgtEl>
                                        <p:attrNameLst>
                                          <p:attrName>style.visibility</p:attrName>
                                        </p:attrNameLst>
                                      </p:cBhvr>
                                      <p:to>
                                        <p:strVal val="visible"/>
                                      </p:to>
                                    </p:set>
                                  </p:childTnLst>
                                </p:cTn>
                              </p:par>
                              <p:par>
                                <p:cTn id="70" presetID="1" presetClass="entr" presetSubtype="0" fill="hold" grpId="0" nodeType="withEffect">
                                  <p:stCondLst>
                                    <p:cond delay="1500"/>
                                  </p:stCondLst>
                                  <p:childTnLst>
                                    <p:set>
                                      <p:cBhvr>
                                        <p:cTn id="71" dur="1" fill="hold">
                                          <p:stCondLst>
                                            <p:cond delay="0"/>
                                          </p:stCondLst>
                                        </p:cTn>
                                        <p:tgtEl>
                                          <p:spTgt spid="12"/>
                                        </p:tgtEl>
                                        <p:attrNameLst>
                                          <p:attrName>style.visibility</p:attrName>
                                        </p:attrNameLst>
                                      </p:cBhvr>
                                      <p:to>
                                        <p:strVal val="visible"/>
                                      </p:to>
                                    </p:set>
                                  </p:childTnLst>
                                </p:cTn>
                              </p:par>
                              <p:par>
                                <p:cTn id="72" presetID="1" presetClass="entr" presetSubtype="0" fill="hold" nodeType="withEffect">
                                  <p:stCondLst>
                                    <p:cond delay="1750"/>
                                  </p:stCondLst>
                                  <p:childTnLst>
                                    <p:set>
                                      <p:cBhvr>
                                        <p:cTn id="73" dur="1" fill="hold">
                                          <p:stCondLst>
                                            <p:cond delay="0"/>
                                          </p:stCondLst>
                                        </p:cTn>
                                        <p:tgtEl>
                                          <p:spTgt spid="5"/>
                                        </p:tgtEl>
                                        <p:attrNameLst>
                                          <p:attrName>style.visibility</p:attrName>
                                        </p:attrNameLst>
                                      </p:cBhvr>
                                      <p:to>
                                        <p:strVal val="visible"/>
                                      </p:to>
                                    </p:set>
                                  </p:childTnLst>
                                </p:cTn>
                              </p:par>
                              <p:par>
                                <p:cTn id="74" presetID="1" presetClass="entr" presetSubtype="0" fill="hold" grpId="0" nodeType="withEffect">
                                  <p:stCondLst>
                                    <p:cond delay="1750"/>
                                  </p:stCondLst>
                                  <p:childTnLst>
                                    <p:set>
                                      <p:cBhvr>
                                        <p:cTn id="75" dur="1" fill="hold">
                                          <p:stCondLst>
                                            <p:cond delay="0"/>
                                          </p:stCondLst>
                                        </p:cTn>
                                        <p:tgtEl>
                                          <p:spTgt spid="20"/>
                                        </p:tgtEl>
                                        <p:attrNameLst>
                                          <p:attrName>style.visibility</p:attrName>
                                        </p:attrNameLst>
                                      </p:cBhvr>
                                      <p:to>
                                        <p:strVal val="visible"/>
                                      </p:to>
                                    </p:set>
                                  </p:childTnLst>
                                </p:cTn>
                              </p:par>
                              <p:par>
                                <p:cTn id="76" presetID="1" presetClass="entr" presetSubtype="0" fill="hold" nodeType="withEffect">
                                  <p:stCondLst>
                                    <p:cond delay="2000"/>
                                  </p:stCondLst>
                                  <p:childTnLst>
                                    <p:set>
                                      <p:cBhvr>
                                        <p:cTn id="77" dur="1" fill="hold">
                                          <p:stCondLst>
                                            <p:cond delay="0"/>
                                          </p:stCondLst>
                                        </p:cTn>
                                        <p:tgtEl>
                                          <p:spTgt spid="54"/>
                                        </p:tgtEl>
                                        <p:attrNameLst>
                                          <p:attrName>style.visibility</p:attrName>
                                        </p:attrNameLst>
                                      </p:cBhvr>
                                      <p:to>
                                        <p:strVal val="visible"/>
                                      </p:to>
                                    </p:set>
                                  </p:childTnLst>
                                </p:cTn>
                              </p:par>
                              <p:par>
                                <p:cTn id="78" presetID="1" presetClass="entr" presetSubtype="0" fill="hold" grpId="0" nodeType="withEffect">
                                  <p:stCondLst>
                                    <p:cond delay="2000"/>
                                  </p:stCondLst>
                                  <p:childTnLst>
                                    <p:set>
                                      <p:cBhvr>
                                        <p:cTn id="79" dur="1" fill="hold">
                                          <p:stCondLst>
                                            <p:cond delay="0"/>
                                          </p:stCondLst>
                                        </p:cTn>
                                        <p:tgtEl>
                                          <p:spTgt spid="21"/>
                                        </p:tgtEl>
                                        <p:attrNameLst>
                                          <p:attrName>style.visibility</p:attrName>
                                        </p:attrNameLst>
                                      </p:cBhvr>
                                      <p:to>
                                        <p:strVal val="visible"/>
                                      </p:to>
                                    </p:set>
                                  </p:childTnLst>
                                </p:cTn>
                              </p:par>
                              <p:par>
                                <p:cTn id="80" presetID="1" presetClass="entr" presetSubtype="0" fill="hold" nodeType="withEffect">
                                  <p:stCondLst>
                                    <p:cond delay="2250"/>
                                  </p:stCondLst>
                                  <p:childTnLst>
                                    <p:set>
                                      <p:cBhvr>
                                        <p:cTn id="81" dur="1" fill="hold">
                                          <p:stCondLst>
                                            <p:cond delay="0"/>
                                          </p:stCondLst>
                                        </p:cTn>
                                        <p:tgtEl>
                                          <p:spTgt spid="61"/>
                                        </p:tgtEl>
                                        <p:attrNameLst>
                                          <p:attrName>style.visibility</p:attrName>
                                        </p:attrNameLst>
                                      </p:cBhvr>
                                      <p:to>
                                        <p:strVal val="visible"/>
                                      </p:to>
                                    </p:set>
                                  </p:childTnLst>
                                </p:cTn>
                              </p:par>
                              <p:par>
                                <p:cTn id="82" presetID="1" presetClass="entr" presetSubtype="0" fill="hold" grpId="0" nodeType="withEffect">
                                  <p:stCondLst>
                                    <p:cond delay="2250"/>
                                  </p:stCondLst>
                                  <p:childTnLst>
                                    <p:set>
                                      <p:cBhvr>
                                        <p:cTn id="83" dur="1" fill="hold">
                                          <p:stCondLst>
                                            <p:cond delay="0"/>
                                          </p:stCondLst>
                                        </p:cTn>
                                        <p:tgtEl>
                                          <p:spTgt spid="68"/>
                                        </p:tgtEl>
                                        <p:attrNameLst>
                                          <p:attrName>style.visibility</p:attrName>
                                        </p:attrNameLst>
                                      </p:cBhvr>
                                      <p:to>
                                        <p:strVal val="visible"/>
                                      </p:to>
                                    </p:set>
                                  </p:childTnLst>
                                </p:cTn>
                              </p:par>
                              <p:par>
                                <p:cTn id="84" presetID="1" presetClass="entr" presetSubtype="0" fill="hold" nodeType="withEffect">
                                  <p:stCondLst>
                                    <p:cond delay="2500"/>
                                  </p:stCondLst>
                                  <p:childTnLst>
                                    <p:set>
                                      <p:cBhvr>
                                        <p:cTn id="85" dur="1" fill="hold">
                                          <p:stCondLst>
                                            <p:cond delay="0"/>
                                          </p:stCondLst>
                                        </p:cTn>
                                        <p:tgtEl>
                                          <p:spTgt spid="57"/>
                                        </p:tgtEl>
                                        <p:attrNameLst>
                                          <p:attrName>style.visibility</p:attrName>
                                        </p:attrNameLst>
                                      </p:cBhvr>
                                      <p:to>
                                        <p:strVal val="visible"/>
                                      </p:to>
                                    </p:set>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nodeType="clickEffect">
                                  <p:stCondLst>
                                    <p:cond delay="0"/>
                                  </p:stCondLst>
                                  <p:childTnLst>
                                    <p:set>
                                      <p:cBhvr>
                                        <p:cTn id="89"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0" grpId="0" animBg="1"/>
      <p:bldP spid="11" grpId="0" animBg="1"/>
      <p:bldP spid="27" grpId="0"/>
      <p:bldP spid="34" grpId="0"/>
      <p:bldP spid="12" grpId="0"/>
      <p:bldP spid="35" grpId="0" animBg="1"/>
      <p:bldP spid="68" grpId="0"/>
      <p:bldP spid="14" grpId="0" animBg="1"/>
      <p:bldP spid="18" grpId="0" animBg="1"/>
      <p:bldP spid="15" grpId="0"/>
      <p:bldP spid="16" grpId="0"/>
      <p:bldP spid="17" grpId="0"/>
      <p:bldP spid="19" grpId="0"/>
      <p:bldP spid="20" grpId="0"/>
      <p:bldP spid="2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14F4758-A2AB-03F3-5F52-616B418391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3F3BAD-C179-DAE2-AC76-B3A50F074038}"/>
              </a:ext>
            </a:extLst>
          </p:cNvPr>
          <p:cNvSpPr>
            <a:spLocks noGrp="1"/>
          </p:cNvSpPr>
          <p:nvPr>
            <p:ph type="title"/>
          </p:nvPr>
        </p:nvSpPr>
        <p:spPr>
          <a:xfrm>
            <a:off x="346511" y="1"/>
            <a:ext cx="11498744" cy="771784"/>
          </a:xfrm>
        </p:spPr>
        <p:txBody>
          <a:bodyPr anchor="b">
            <a:normAutofit/>
          </a:bodyPr>
          <a:lstStyle/>
          <a:p>
            <a:r>
              <a:rPr lang="en-GB" dirty="0">
                <a:solidFill>
                  <a:schemeClr val="bg1"/>
                </a:solidFill>
                <a:latin typeface="Source Sans Pro" panose="020B0503030403020204" pitchFamily="34" charset="0"/>
                <a:ea typeface="Source Sans Pro" panose="020B0503030403020204" pitchFamily="34" charset="0"/>
              </a:rPr>
              <a:t>Plume Origin of Jets</a:t>
            </a:r>
          </a:p>
        </p:txBody>
      </p:sp>
      <p:grpSp>
        <p:nvGrpSpPr>
          <p:cNvPr id="9" name="Group 8">
            <a:extLst>
              <a:ext uri="{FF2B5EF4-FFF2-40B4-BE49-F238E27FC236}">
                <a16:creationId xmlns:a16="http://schemas.microsoft.com/office/drawing/2014/main" id="{469C3B69-0149-5BDD-E7B6-1CA1CCAEF47E}"/>
              </a:ext>
            </a:extLst>
          </p:cNvPr>
          <p:cNvGrpSpPr/>
          <p:nvPr/>
        </p:nvGrpSpPr>
        <p:grpSpPr>
          <a:xfrm>
            <a:off x="-1852" y="812764"/>
            <a:ext cx="7346022" cy="152401"/>
            <a:chOff x="0" y="1140435"/>
            <a:chExt cx="7346022" cy="152401"/>
          </a:xfrm>
        </p:grpSpPr>
        <p:cxnSp>
          <p:nvCxnSpPr>
            <p:cNvPr id="6" name="Straight Connector 5">
              <a:extLst>
                <a:ext uri="{FF2B5EF4-FFF2-40B4-BE49-F238E27FC236}">
                  <a16:creationId xmlns:a16="http://schemas.microsoft.com/office/drawing/2014/main" id="{71F1F334-1C47-9829-0B39-ED09019F9E06}"/>
                </a:ext>
              </a:extLst>
            </p:cNvPr>
            <p:cNvCxnSpPr/>
            <p:nvPr/>
          </p:nvCxnSpPr>
          <p:spPr>
            <a:xfrm>
              <a:off x="0" y="1140435"/>
              <a:ext cx="734602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5B6DAD1-B95D-E671-B2A9-D10167AB775E}"/>
                </a:ext>
              </a:extLst>
            </p:cNvPr>
            <p:cNvCxnSpPr>
              <a:cxnSpLocks/>
            </p:cNvCxnSpPr>
            <p:nvPr/>
          </p:nvCxnSpPr>
          <p:spPr>
            <a:xfrm>
              <a:off x="0" y="1292836"/>
              <a:ext cx="633915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7117D4E0-7949-2557-B992-82F9DAAB7A5E}"/>
              </a:ext>
            </a:extLst>
          </p:cNvPr>
          <p:cNvSpPr/>
          <p:nvPr/>
        </p:nvSpPr>
        <p:spPr>
          <a:xfrm>
            <a:off x="4083933" y="1120141"/>
            <a:ext cx="808107" cy="361149"/>
          </a:xfrm>
          <a:prstGeom prst="rect">
            <a:avLst/>
          </a:prstGeom>
          <a:solidFill>
            <a:schemeClr val="tx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Source Sans Pro" panose="020B0503030403020204" pitchFamily="34" charset="0"/>
                <a:ea typeface="Source Sans Pro" panose="020B0503030403020204" pitchFamily="34" charset="0"/>
              </a:rPr>
              <a:t>Jets</a:t>
            </a:r>
          </a:p>
        </p:txBody>
      </p:sp>
      <p:sp>
        <p:nvSpPr>
          <p:cNvPr id="35" name="Rectangle 34">
            <a:extLst>
              <a:ext uri="{FF2B5EF4-FFF2-40B4-BE49-F238E27FC236}">
                <a16:creationId xmlns:a16="http://schemas.microsoft.com/office/drawing/2014/main" id="{7BE51D47-4ACC-28C9-3AFA-8463A962615F}"/>
              </a:ext>
            </a:extLst>
          </p:cNvPr>
          <p:cNvSpPr/>
          <p:nvPr/>
        </p:nvSpPr>
        <p:spPr>
          <a:xfrm>
            <a:off x="159500" y="1120141"/>
            <a:ext cx="1255187" cy="361149"/>
          </a:xfrm>
          <a:prstGeom prst="rect">
            <a:avLst/>
          </a:prstGeom>
          <a:solidFill>
            <a:schemeClr val="tx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Source Sans Pro" panose="020B0503030403020204" pitchFamily="34" charset="0"/>
                <a:ea typeface="Source Sans Pro" panose="020B0503030403020204" pitchFamily="34" charset="0"/>
              </a:rPr>
              <a:t>Plumes</a:t>
            </a:r>
          </a:p>
        </p:txBody>
      </p:sp>
      <p:cxnSp>
        <p:nvCxnSpPr>
          <p:cNvPr id="48" name="Straight Arrow Connector 47">
            <a:extLst>
              <a:ext uri="{FF2B5EF4-FFF2-40B4-BE49-F238E27FC236}">
                <a16:creationId xmlns:a16="http://schemas.microsoft.com/office/drawing/2014/main" id="{2CDE8B58-2731-0F62-5B52-15D0D5B58807}"/>
              </a:ext>
            </a:extLst>
          </p:cNvPr>
          <p:cNvCxnSpPr>
            <a:cxnSpLocks/>
            <a:stCxn id="35" idx="3"/>
            <a:endCxn id="11" idx="1"/>
          </p:cNvCxnSpPr>
          <p:nvPr/>
        </p:nvCxnSpPr>
        <p:spPr>
          <a:xfrm>
            <a:off x="1414687" y="1300716"/>
            <a:ext cx="2669246" cy="0"/>
          </a:xfrm>
          <a:prstGeom prst="straightConnector1">
            <a:avLst/>
          </a:prstGeom>
          <a:ln w="381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9" name="Picture 18" descr="A close up of a plate&#10;&#10;Description automatically generated">
            <a:extLst>
              <a:ext uri="{FF2B5EF4-FFF2-40B4-BE49-F238E27FC236}">
                <a16:creationId xmlns:a16="http://schemas.microsoft.com/office/drawing/2014/main" id="{680D4871-0305-7897-B687-AEBFC642969A}"/>
              </a:ext>
            </a:extLst>
          </p:cNvPr>
          <p:cNvPicPr>
            <a:picLocks noChangeAspect="1"/>
          </p:cNvPicPr>
          <p:nvPr/>
        </p:nvPicPr>
        <p:blipFill rotWithShape="1">
          <a:blip r:embed="rId3">
            <a:extLst>
              <a:ext uri="{28A0092B-C50C-407E-A947-70E740481C1C}">
                <a14:useLocalDpi xmlns:a14="http://schemas.microsoft.com/office/drawing/2010/main" val="0"/>
              </a:ext>
            </a:extLst>
          </a:blip>
          <a:srcRect t="35533"/>
          <a:stretch/>
        </p:blipFill>
        <p:spPr>
          <a:xfrm>
            <a:off x="-133350" y="6343649"/>
            <a:ext cx="12401550" cy="2501825"/>
          </a:xfrm>
          <a:prstGeom prst="rect">
            <a:avLst/>
          </a:prstGeom>
          <a:effectLst>
            <a:softEdge rad="63500"/>
          </a:effectLst>
        </p:spPr>
      </p:pic>
      <p:sp>
        <p:nvSpPr>
          <p:cNvPr id="20" name="Cloud 19">
            <a:extLst>
              <a:ext uri="{FF2B5EF4-FFF2-40B4-BE49-F238E27FC236}">
                <a16:creationId xmlns:a16="http://schemas.microsoft.com/office/drawing/2014/main" id="{A7EACED1-A3C5-B086-91D1-7971AE0C6FAF}"/>
              </a:ext>
            </a:extLst>
          </p:cNvPr>
          <p:cNvSpPr/>
          <p:nvPr/>
        </p:nvSpPr>
        <p:spPr>
          <a:xfrm>
            <a:off x="4802281" y="3531187"/>
            <a:ext cx="1695450" cy="1644650"/>
          </a:xfrm>
          <a:prstGeom prst="cloud">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Cloud 22">
            <a:extLst>
              <a:ext uri="{FF2B5EF4-FFF2-40B4-BE49-F238E27FC236}">
                <a16:creationId xmlns:a16="http://schemas.microsoft.com/office/drawing/2014/main" id="{04085C1C-FBDC-4D96-D1DD-5796CCD6C4AA}"/>
              </a:ext>
            </a:extLst>
          </p:cNvPr>
          <p:cNvSpPr/>
          <p:nvPr/>
        </p:nvSpPr>
        <p:spPr>
          <a:xfrm>
            <a:off x="5350534" y="4244587"/>
            <a:ext cx="1341120" cy="1292221"/>
          </a:xfrm>
          <a:prstGeom prst="cloud">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Cloud 25">
            <a:extLst>
              <a:ext uri="{FF2B5EF4-FFF2-40B4-BE49-F238E27FC236}">
                <a16:creationId xmlns:a16="http://schemas.microsoft.com/office/drawing/2014/main" id="{4F2733B1-1037-26B1-2FE7-6ED34AA9ED6A}"/>
              </a:ext>
            </a:extLst>
          </p:cNvPr>
          <p:cNvSpPr/>
          <p:nvPr/>
        </p:nvSpPr>
        <p:spPr>
          <a:xfrm>
            <a:off x="5593079" y="4974668"/>
            <a:ext cx="1103219" cy="1047176"/>
          </a:xfrm>
          <a:prstGeom prst="cloud">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Cloud 26">
            <a:extLst>
              <a:ext uri="{FF2B5EF4-FFF2-40B4-BE49-F238E27FC236}">
                <a16:creationId xmlns:a16="http://schemas.microsoft.com/office/drawing/2014/main" id="{A0C68DE9-2297-B992-7796-1DF1D1D50857}"/>
              </a:ext>
            </a:extLst>
          </p:cNvPr>
          <p:cNvSpPr/>
          <p:nvPr/>
        </p:nvSpPr>
        <p:spPr>
          <a:xfrm>
            <a:off x="5789818" y="5533130"/>
            <a:ext cx="947644" cy="1024212"/>
          </a:xfrm>
          <a:prstGeom prst="cloud">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a:extLst>
              <a:ext uri="{FF2B5EF4-FFF2-40B4-BE49-F238E27FC236}">
                <a16:creationId xmlns:a16="http://schemas.microsoft.com/office/drawing/2014/main" id="{D6F942F2-11B7-0007-46A8-735C21DED14D}"/>
              </a:ext>
            </a:extLst>
          </p:cNvPr>
          <p:cNvSpPr/>
          <p:nvPr/>
        </p:nvSpPr>
        <p:spPr>
          <a:xfrm>
            <a:off x="4922000" y="4036903"/>
            <a:ext cx="1255187" cy="361149"/>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latin typeface="Source Sans Pro" panose="020B0503030403020204" pitchFamily="34" charset="0"/>
                <a:ea typeface="Source Sans Pro" panose="020B0503030403020204" pitchFamily="34" charset="0"/>
              </a:rPr>
              <a:t>SO</a:t>
            </a:r>
            <a:r>
              <a:rPr lang="en-GB" sz="2400" b="1" baseline="-25000" dirty="0">
                <a:solidFill>
                  <a:schemeClr val="bg1"/>
                </a:solidFill>
                <a:latin typeface="Source Sans Pro" panose="020B0503030403020204" pitchFamily="34" charset="0"/>
                <a:ea typeface="Source Sans Pro" panose="020B0503030403020204" pitchFamily="34" charset="0"/>
              </a:rPr>
              <a:t>2</a:t>
            </a:r>
            <a:endParaRPr lang="en-GB" sz="2400" b="1" dirty="0">
              <a:solidFill>
                <a:schemeClr val="bg1"/>
              </a:solidFill>
              <a:latin typeface="Source Sans Pro" panose="020B0503030403020204" pitchFamily="34" charset="0"/>
              <a:ea typeface="Source Sans Pro" panose="020B0503030403020204" pitchFamily="34" charset="0"/>
            </a:endParaRPr>
          </a:p>
        </p:txBody>
      </p:sp>
      <p:sp>
        <p:nvSpPr>
          <p:cNvPr id="29" name="Rectangle 28">
            <a:extLst>
              <a:ext uri="{FF2B5EF4-FFF2-40B4-BE49-F238E27FC236}">
                <a16:creationId xmlns:a16="http://schemas.microsoft.com/office/drawing/2014/main" id="{57BCD763-C229-19E9-E5B2-518D6698FCDC}"/>
              </a:ext>
            </a:extLst>
          </p:cNvPr>
          <p:cNvSpPr/>
          <p:nvPr/>
        </p:nvSpPr>
        <p:spPr>
          <a:xfrm>
            <a:off x="5355939" y="3723708"/>
            <a:ext cx="1255187" cy="361149"/>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chemeClr val="bg1"/>
                </a:solidFill>
                <a:latin typeface="Source Sans Pro" panose="020B0503030403020204" pitchFamily="34" charset="0"/>
                <a:ea typeface="Source Sans Pro" panose="020B0503030403020204" pitchFamily="34" charset="0"/>
              </a:rPr>
              <a:t>NaX</a:t>
            </a:r>
            <a:endParaRPr lang="en-GB" sz="2400" b="1" dirty="0">
              <a:solidFill>
                <a:schemeClr val="bg1"/>
              </a:solidFill>
              <a:latin typeface="Source Sans Pro" panose="020B0503030403020204" pitchFamily="34" charset="0"/>
              <a:ea typeface="Source Sans Pro" panose="020B0503030403020204" pitchFamily="34" charset="0"/>
            </a:endParaRPr>
          </a:p>
        </p:txBody>
      </p:sp>
      <p:cxnSp>
        <p:nvCxnSpPr>
          <p:cNvPr id="31" name="Straight Connector 30">
            <a:extLst>
              <a:ext uri="{FF2B5EF4-FFF2-40B4-BE49-F238E27FC236}">
                <a16:creationId xmlns:a16="http://schemas.microsoft.com/office/drawing/2014/main" id="{FF0F082C-E7FC-F70B-0797-44DFD6D22275}"/>
              </a:ext>
            </a:extLst>
          </p:cNvPr>
          <p:cNvCxnSpPr>
            <a:cxnSpLocks/>
          </p:cNvCxnSpPr>
          <p:nvPr/>
        </p:nvCxnSpPr>
        <p:spPr>
          <a:xfrm>
            <a:off x="-133350" y="4518025"/>
            <a:ext cx="12401550" cy="0"/>
          </a:xfrm>
          <a:prstGeom prst="line">
            <a:avLst/>
          </a:prstGeom>
          <a:ln w="5715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2D3B0CF5-212C-A6E6-963C-3A7EB9D08BA4}"/>
              </a:ext>
            </a:extLst>
          </p:cNvPr>
          <p:cNvSpPr/>
          <p:nvPr/>
        </p:nvSpPr>
        <p:spPr>
          <a:xfrm>
            <a:off x="944939" y="4037374"/>
            <a:ext cx="2222786" cy="361149"/>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0000"/>
                </a:solidFill>
                <a:latin typeface="Source Sans Pro" panose="020B0503030403020204" pitchFamily="34" charset="0"/>
                <a:ea typeface="Source Sans Pro" panose="020B0503030403020204" pitchFamily="34" charset="0"/>
              </a:rPr>
              <a:t>Plasma Torus</a:t>
            </a:r>
          </a:p>
        </p:txBody>
      </p:sp>
      <p:cxnSp>
        <p:nvCxnSpPr>
          <p:cNvPr id="39" name="Straight Arrow Connector 38">
            <a:extLst>
              <a:ext uri="{FF2B5EF4-FFF2-40B4-BE49-F238E27FC236}">
                <a16:creationId xmlns:a16="http://schemas.microsoft.com/office/drawing/2014/main" id="{4A733F94-98DF-1D7D-415A-F6087D3FB060}"/>
              </a:ext>
            </a:extLst>
          </p:cNvPr>
          <p:cNvCxnSpPr>
            <a:cxnSpLocks/>
          </p:cNvCxnSpPr>
          <p:nvPr/>
        </p:nvCxnSpPr>
        <p:spPr>
          <a:xfrm>
            <a:off x="1067911" y="2717800"/>
            <a:ext cx="9443813" cy="0"/>
          </a:xfrm>
          <a:prstGeom prst="straightConnector1">
            <a:avLst/>
          </a:prstGeom>
          <a:ln w="76200">
            <a:solidFill>
              <a:srgbClr val="FF0000">
                <a:alpha val="58039"/>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72836CD-4DA7-06A9-2CC2-83C90CB51679}"/>
              </a:ext>
            </a:extLst>
          </p:cNvPr>
          <p:cNvCxnSpPr>
            <a:cxnSpLocks/>
          </p:cNvCxnSpPr>
          <p:nvPr/>
        </p:nvCxnSpPr>
        <p:spPr>
          <a:xfrm>
            <a:off x="1067911" y="2997200"/>
            <a:ext cx="9443813" cy="0"/>
          </a:xfrm>
          <a:prstGeom prst="straightConnector1">
            <a:avLst/>
          </a:prstGeom>
          <a:ln w="76200">
            <a:solidFill>
              <a:srgbClr val="FF0000">
                <a:alpha val="58039"/>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0B8D64A4-6D46-3D7B-8D3D-403223869358}"/>
              </a:ext>
            </a:extLst>
          </p:cNvPr>
          <p:cNvCxnSpPr>
            <a:cxnSpLocks/>
          </p:cNvCxnSpPr>
          <p:nvPr/>
        </p:nvCxnSpPr>
        <p:spPr>
          <a:xfrm>
            <a:off x="1067911" y="3302000"/>
            <a:ext cx="9443813" cy="0"/>
          </a:xfrm>
          <a:prstGeom prst="straightConnector1">
            <a:avLst/>
          </a:prstGeom>
          <a:ln w="76200">
            <a:solidFill>
              <a:srgbClr val="FF0000">
                <a:alpha val="58039"/>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39B68CB1-20D3-FF66-FC5B-5A7B8F05E5BE}"/>
              </a:ext>
            </a:extLst>
          </p:cNvPr>
          <p:cNvCxnSpPr>
            <a:cxnSpLocks/>
          </p:cNvCxnSpPr>
          <p:nvPr/>
        </p:nvCxnSpPr>
        <p:spPr>
          <a:xfrm>
            <a:off x="1067911" y="3632200"/>
            <a:ext cx="4361654"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6B14FC74-55FA-B7C3-48EF-B92810BD0753}"/>
              </a:ext>
            </a:extLst>
          </p:cNvPr>
          <p:cNvCxnSpPr/>
          <p:nvPr/>
        </p:nvCxnSpPr>
        <p:spPr>
          <a:xfrm flipV="1">
            <a:off x="5429565" y="3111500"/>
            <a:ext cx="1914605" cy="520700"/>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515D38E-6FB2-BD7E-4FCF-37A681F1D2C4}"/>
              </a:ext>
            </a:extLst>
          </p:cNvPr>
          <p:cNvCxnSpPr>
            <a:cxnSpLocks/>
          </p:cNvCxnSpPr>
          <p:nvPr/>
        </p:nvCxnSpPr>
        <p:spPr>
          <a:xfrm flipH="1" flipV="1">
            <a:off x="6200775" y="1495425"/>
            <a:ext cx="1133475" cy="1638300"/>
          </a:xfrm>
          <a:prstGeom prst="straightConnector1">
            <a:avLst/>
          </a:prstGeom>
          <a:ln w="3810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55" name="Rectangle 54">
            <a:extLst>
              <a:ext uri="{FF2B5EF4-FFF2-40B4-BE49-F238E27FC236}">
                <a16:creationId xmlns:a16="http://schemas.microsoft.com/office/drawing/2014/main" id="{CB990750-1CF1-9381-AB7D-A347AB86E95C}"/>
              </a:ext>
            </a:extLst>
          </p:cNvPr>
          <p:cNvSpPr/>
          <p:nvPr/>
        </p:nvSpPr>
        <p:spPr>
          <a:xfrm>
            <a:off x="5672231" y="3343688"/>
            <a:ext cx="2222786" cy="361149"/>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err="1">
                <a:solidFill>
                  <a:srgbClr val="00B0F0"/>
                </a:solidFill>
                <a:latin typeface="Source Sans Pro" panose="020B0503030403020204" pitchFamily="34" charset="0"/>
                <a:ea typeface="Source Sans Pro" panose="020B0503030403020204" pitchFamily="34" charset="0"/>
              </a:rPr>
              <a:t>NaX</a:t>
            </a:r>
            <a:r>
              <a:rPr lang="en-GB" sz="2400" b="1" baseline="30000" dirty="0">
                <a:solidFill>
                  <a:srgbClr val="00B0F0"/>
                </a:solidFill>
                <a:latin typeface="Source Sans Pro" panose="020B0503030403020204" pitchFamily="34" charset="0"/>
                <a:ea typeface="Source Sans Pro" panose="020B0503030403020204" pitchFamily="34" charset="0"/>
              </a:rPr>
              <a:t>+</a:t>
            </a:r>
            <a:endParaRPr lang="en-GB" sz="2400" b="1" dirty="0">
              <a:solidFill>
                <a:srgbClr val="00B0F0"/>
              </a:solidFill>
              <a:latin typeface="Source Sans Pro" panose="020B0503030403020204" pitchFamily="34" charset="0"/>
              <a:ea typeface="Source Sans Pro" panose="020B0503030403020204" pitchFamily="34" charset="0"/>
            </a:endParaRPr>
          </a:p>
        </p:txBody>
      </p:sp>
      <p:sp>
        <p:nvSpPr>
          <p:cNvPr id="56" name="Rectangle 55">
            <a:extLst>
              <a:ext uri="{FF2B5EF4-FFF2-40B4-BE49-F238E27FC236}">
                <a16:creationId xmlns:a16="http://schemas.microsoft.com/office/drawing/2014/main" id="{A5E2BF35-DB1D-4308-5C39-5A7E1F334495}"/>
              </a:ext>
            </a:extLst>
          </p:cNvPr>
          <p:cNvSpPr/>
          <p:nvPr/>
        </p:nvSpPr>
        <p:spPr>
          <a:xfrm>
            <a:off x="4925570" y="1705613"/>
            <a:ext cx="2222786" cy="361149"/>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C000"/>
                </a:solidFill>
                <a:latin typeface="Source Sans Pro" panose="020B0503030403020204" pitchFamily="34" charset="0"/>
                <a:ea typeface="Source Sans Pro" panose="020B0503030403020204" pitchFamily="34" charset="0"/>
              </a:rPr>
              <a:t>Na</a:t>
            </a:r>
          </a:p>
        </p:txBody>
      </p:sp>
      <p:sp>
        <p:nvSpPr>
          <p:cNvPr id="57" name="Rectangle 56">
            <a:extLst>
              <a:ext uri="{FF2B5EF4-FFF2-40B4-BE49-F238E27FC236}">
                <a16:creationId xmlns:a16="http://schemas.microsoft.com/office/drawing/2014/main" id="{C6BB76AB-23B9-F149-1CE5-610C50B789DA}"/>
              </a:ext>
            </a:extLst>
          </p:cNvPr>
          <p:cNvSpPr/>
          <p:nvPr/>
        </p:nvSpPr>
        <p:spPr>
          <a:xfrm rot="20678324">
            <a:off x="5070484" y="2772176"/>
            <a:ext cx="2222786" cy="361149"/>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B0F0"/>
                </a:solidFill>
                <a:latin typeface="Source Sans Pro" panose="020B0503030403020204" pitchFamily="34" charset="0"/>
                <a:ea typeface="Source Sans Pro" panose="020B0503030403020204" pitchFamily="34" charset="0"/>
              </a:rPr>
              <a:t>Pickup ionisation</a:t>
            </a:r>
          </a:p>
        </p:txBody>
      </p:sp>
      <p:sp>
        <p:nvSpPr>
          <p:cNvPr id="58" name="Rectangle 57">
            <a:extLst>
              <a:ext uri="{FF2B5EF4-FFF2-40B4-BE49-F238E27FC236}">
                <a16:creationId xmlns:a16="http://schemas.microsoft.com/office/drawing/2014/main" id="{FF5ECD88-792A-DA04-1AE9-6773245ABC8A}"/>
              </a:ext>
            </a:extLst>
          </p:cNvPr>
          <p:cNvSpPr/>
          <p:nvPr/>
        </p:nvSpPr>
        <p:spPr>
          <a:xfrm rot="1718816">
            <a:off x="6808172" y="2216889"/>
            <a:ext cx="2222786" cy="361149"/>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C000"/>
                </a:solidFill>
                <a:latin typeface="Source Sans Pro" panose="020B0503030403020204" pitchFamily="34" charset="0"/>
                <a:ea typeface="Source Sans Pro" panose="020B0503030403020204" pitchFamily="34" charset="0"/>
              </a:rPr>
              <a:t>Charge exchange + dissociation</a:t>
            </a:r>
          </a:p>
        </p:txBody>
      </p:sp>
      <p:sp>
        <p:nvSpPr>
          <p:cNvPr id="59" name="Rectangle 58">
            <a:extLst>
              <a:ext uri="{FF2B5EF4-FFF2-40B4-BE49-F238E27FC236}">
                <a16:creationId xmlns:a16="http://schemas.microsoft.com/office/drawing/2014/main" id="{6703F8A0-8FF0-AFCE-95E3-FCD80F4CF1D2}"/>
              </a:ext>
            </a:extLst>
          </p:cNvPr>
          <p:cNvSpPr/>
          <p:nvPr/>
        </p:nvSpPr>
        <p:spPr>
          <a:xfrm>
            <a:off x="7555083" y="5298052"/>
            <a:ext cx="4593830" cy="361149"/>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2400" dirty="0">
                <a:solidFill>
                  <a:schemeClr val="bg1"/>
                </a:solidFill>
                <a:latin typeface="Source Sans Pro" panose="020B0503030403020204" pitchFamily="34" charset="0"/>
                <a:ea typeface="Source Sans Pro" panose="020B0503030403020204" pitchFamily="34" charset="0"/>
              </a:rPr>
              <a:t>This mechanism would be enhanced at the poles due to increased SO</a:t>
            </a:r>
            <a:r>
              <a:rPr lang="en-GB" sz="2400" baseline="-25000" dirty="0">
                <a:solidFill>
                  <a:schemeClr val="bg1"/>
                </a:solidFill>
                <a:latin typeface="Source Sans Pro" panose="020B0503030403020204" pitchFamily="34" charset="0"/>
                <a:ea typeface="Source Sans Pro" panose="020B0503030403020204" pitchFamily="34" charset="0"/>
              </a:rPr>
              <a:t>2</a:t>
            </a:r>
            <a:r>
              <a:rPr lang="en-GB" sz="2400" dirty="0">
                <a:solidFill>
                  <a:schemeClr val="bg1"/>
                </a:solidFill>
                <a:latin typeface="Source Sans Pro" panose="020B0503030403020204" pitchFamily="34" charset="0"/>
                <a:ea typeface="Source Sans Pro" panose="020B0503030403020204" pitchFamily="34" charset="0"/>
              </a:rPr>
              <a:t> </a:t>
            </a:r>
            <a:r>
              <a:rPr lang="en-GB" sz="2400" dirty="0" err="1">
                <a:solidFill>
                  <a:schemeClr val="bg1"/>
                </a:solidFill>
                <a:latin typeface="Source Sans Pro" panose="020B0503030403020204" pitchFamily="34" charset="0"/>
                <a:ea typeface="Source Sans Pro" panose="020B0503030403020204" pitchFamily="34" charset="0"/>
              </a:rPr>
              <a:t>photoionisation</a:t>
            </a:r>
            <a:r>
              <a:rPr lang="en-GB" sz="2400" dirty="0">
                <a:solidFill>
                  <a:schemeClr val="bg1"/>
                </a:solidFill>
                <a:latin typeface="Source Sans Pro" panose="020B0503030403020204" pitchFamily="34" charset="0"/>
                <a:ea typeface="Source Sans Pro" panose="020B0503030403020204" pitchFamily="34" charset="0"/>
              </a:rPr>
              <a:t> and the thinner atmosphere, augmenting </a:t>
            </a:r>
            <a:r>
              <a:rPr lang="en-GB" sz="2400" dirty="0" err="1">
                <a:solidFill>
                  <a:schemeClr val="bg1"/>
                </a:solidFill>
                <a:latin typeface="Source Sans Pro" panose="020B0503030403020204" pitchFamily="34" charset="0"/>
                <a:ea typeface="Source Sans Pro" panose="020B0503030403020204" pitchFamily="34" charset="0"/>
              </a:rPr>
              <a:t>NaX</a:t>
            </a:r>
            <a:r>
              <a:rPr lang="en-GB" sz="2400" dirty="0">
                <a:solidFill>
                  <a:schemeClr val="bg1"/>
                </a:solidFill>
                <a:latin typeface="Source Sans Pro" panose="020B0503030403020204" pitchFamily="34" charset="0"/>
                <a:ea typeface="Source Sans Pro" panose="020B0503030403020204" pitchFamily="34" charset="0"/>
              </a:rPr>
              <a:t> escape! </a:t>
            </a:r>
          </a:p>
        </p:txBody>
      </p:sp>
      <p:sp>
        <p:nvSpPr>
          <p:cNvPr id="3" name="Rectangle 2">
            <a:extLst>
              <a:ext uri="{FF2B5EF4-FFF2-40B4-BE49-F238E27FC236}">
                <a16:creationId xmlns:a16="http://schemas.microsoft.com/office/drawing/2014/main" id="{5222763D-1965-7402-AC55-C057CA04F838}"/>
              </a:ext>
            </a:extLst>
          </p:cNvPr>
          <p:cNvSpPr/>
          <p:nvPr/>
        </p:nvSpPr>
        <p:spPr>
          <a:xfrm>
            <a:off x="4952222" y="1125857"/>
            <a:ext cx="2222786" cy="361149"/>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FFC000"/>
                </a:solidFill>
                <a:latin typeface="Source Sans Pro" panose="020B0503030403020204" pitchFamily="34" charset="0"/>
                <a:ea typeface="Source Sans Pro" panose="020B0503030403020204" pitchFamily="34" charset="0"/>
              </a:rPr>
              <a:t>To jet</a:t>
            </a:r>
          </a:p>
        </p:txBody>
      </p:sp>
      <p:sp>
        <p:nvSpPr>
          <p:cNvPr id="4" name="Rectangle 3">
            <a:extLst>
              <a:ext uri="{FF2B5EF4-FFF2-40B4-BE49-F238E27FC236}">
                <a16:creationId xmlns:a16="http://schemas.microsoft.com/office/drawing/2014/main" id="{3E623CD0-A67E-67E5-182E-A0B5B50798A9}"/>
              </a:ext>
            </a:extLst>
          </p:cNvPr>
          <p:cNvSpPr/>
          <p:nvPr/>
        </p:nvSpPr>
        <p:spPr>
          <a:xfrm>
            <a:off x="38001" y="5785686"/>
            <a:ext cx="4593830" cy="361149"/>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2400" dirty="0">
                <a:solidFill>
                  <a:schemeClr val="bg1">
                    <a:lumMod val="65000"/>
                  </a:schemeClr>
                </a:solidFill>
                <a:latin typeface="Source Sans Pro" panose="020B0503030403020204" pitchFamily="34" charset="0"/>
                <a:ea typeface="Source Sans Pro" panose="020B0503030403020204" pitchFamily="34" charset="0"/>
              </a:rPr>
              <a:t>Schmidt et al. (2023)</a:t>
            </a:r>
          </a:p>
          <a:p>
            <a:r>
              <a:rPr lang="en-GB" sz="2400" dirty="0">
                <a:solidFill>
                  <a:schemeClr val="bg1">
                    <a:lumMod val="65000"/>
                  </a:schemeClr>
                </a:solidFill>
                <a:latin typeface="Source Sans Pro" panose="020B0503030403020204" pitchFamily="34" charset="0"/>
                <a:ea typeface="Source Sans Pro" panose="020B0503030403020204" pitchFamily="34" charset="0"/>
              </a:rPr>
              <a:t>Morgenthaler et al. (2024)</a:t>
            </a:r>
          </a:p>
        </p:txBody>
      </p:sp>
    </p:spTree>
    <p:extLst>
      <p:ext uri="{BB962C8B-B14F-4D97-AF65-F5344CB8AC3E}">
        <p14:creationId xmlns:p14="http://schemas.microsoft.com/office/powerpoint/2010/main" val="22572483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55" grpId="0"/>
      <p:bldP spid="56" grpId="0"/>
      <p:bldP spid="57" grpId="0"/>
      <p:bldP spid="58" grpId="0"/>
      <p:bldP spid="59"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14F4758-A2AB-03F3-5F52-616B4183910F}"/>
            </a:ext>
          </a:extLst>
        </p:cNvPr>
        <p:cNvGrpSpPr/>
        <p:nvPr/>
      </p:nvGrpSpPr>
      <p:grpSpPr>
        <a:xfrm>
          <a:off x="0" y="0"/>
          <a:ext cx="0" cy="0"/>
          <a:chOff x="0" y="0"/>
          <a:chExt cx="0" cy="0"/>
        </a:xfrm>
      </p:grpSpPr>
      <p:pic>
        <p:nvPicPr>
          <p:cNvPr id="12" name="Picture 11" descr="A red and black object with a hole in the middle&#10;&#10;Description automatically generated">
            <a:extLst>
              <a:ext uri="{FF2B5EF4-FFF2-40B4-BE49-F238E27FC236}">
                <a16:creationId xmlns:a16="http://schemas.microsoft.com/office/drawing/2014/main" id="{17E1BBF3-4BCD-D341-6181-C3A47702B284}"/>
              </a:ext>
            </a:extLst>
          </p:cNvPr>
          <p:cNvPicPr>
            <a:picLocks noChangeAspect="1"/>
          </p:cNvPicPr>
          <p:nvPr/>
        </p:nvPicPr>
        <p:blipFill rotWithShape="1">
          <a:blip r:embed="rId3">
            <a:extLst>
              <a:ext uri="{28A0092B-C50C-407E-A947-70E740481C1C}">
                <a14:useLocalDpi xmlns:a14="http://schemas.microsoft.com/office/drawing/2010/main" val="0"/>
              </a:ext>
            </a:extLst>
          </a:blip>
          <a:srcRect l="31603" t="31259" r="37423" b="36909"/>
          <a:stretch/>
        </p:blipFill>
        <p:spPr>
          <a:xfrm>
            <a:off x="8746390" y="4597639"/>
            <a:ext cx="2191013" cy="2251723"/>
          </a:xfrm>
          <a:prstGeom prst="rect">
            <a:avLst/>
          </a:prstGeom>
        </p:spPr>
      </p:pic>
      <p:pic>
        <p:nvPicPr>
          <p:cNvPr id="14" name="Picture 13" descr="A hole in the wall&#10;&#10;Description automatically generated">
            <a:extLst>
              <a:ext uri="{FF2B5EF4-FFF2-40B4-BE49-F238E27FC236}">
                <a16:creationId xmlns:a16="http://schemas.microsoft.com/office/drawing/2014/main" id="{DAFFB151-A736-6E39-B3EB-49E07EFE793F}"/>
              </a:ext>
            </a:extLst>
          </p:cNvPr>
          <p:cNvPicPr>
            <a:picLocks noChangeAspect="1"/>
          </p:cNvPicPr>
          <p:nvPr/>
        </p:nvPicPr>
        <p:blipFill rotWithShape="1">
          <a:blip r:embed="rId4">
            <a:extLst>
              <a:ext uri="{28A0092B-C50C-407E-A947-70E740481C1C}">
                <a14:useLocalDpi xmlns:a14="http://schemas.microsoft.com/office/drawing/2010/main" val="0"/>
              </a:ext>
            </a:extLst>
          </a:blip>
          <a:srcRect l="33942" t="34319" r="32557" b="32659"/>
          <a:stretch/>
        </p:blipFill>
        <p:spPr>
          <a:xfrm>
            <a:off x="1000024" y="4619420"/>
            <a:ext cx="2255237" cy="2223006"/>
          </a:xfrm>
          <a:prstGeom prst="rect">
            <a:avLst/>
          </a:prstGeom>
        </p:spPr>
      </p:pic>
      <p:sp>
        <p:nvSpPr>
          <p:cNvPr id="22" name="Free-form: Shape 21">
            <a:extLst>
              <a:ext uri="{FF2B5EF4-FFF2-40B4-BE49-F238E27FC236}">
                <a16:creationId xmlns:a16="http://schemas.microsoft.com/office/drawing/2014/main" id="{F1E1DF64-F35A-60F8-5DBD-CC73CE0C7555}"/>
              </a:ext>
            </a:extLst>
          </p:cNvPr>
          <p:cNvSpPr/>
          <p:nvPr/>
        </p:nvSpPr>
        <p:spPr>
          <a:xfrm>
            <a:off x="6263640" y="4076700"/>
            <a:ext cx="11209020" cy="1528919"/>
          </a:xfrm>
          <a:custGeom>
            <a:avLst/>
            <a:gdLst>
              <a:gd name="connsiteX0" fmla="*/ 0 w 11209020"/>
              <a:gd name="connsiteY0" fmla="*/ 0 h 1528919"/>
              <a:gd name="connsiteX1" fmla="*/ 70980 w 11209020"/>
              <a:gd name="connsiteY1" fmla="*/ 0 h 1528919"/>
              <a:gd name="connsiteX2" fmla="*/ 5608179 w 11209020"/>
              <a:gd name="connsiteY2" fmla="*/ 165100 h 1528919"/>
              <a:gd name="connsiteX3" fmla="*/ 11145378 w 11209020"/>
              <a:gd name="connsiteY3" fmla="*/ 0 h 1528919"/>
              <a:gd name="connsiteX4" fmla="*/ 11209020 w 11209020"/>
              <a:gd name="connsiteY4" fmla="*/ 0 h 1528919"/>
              <a:gd name="connsiteX5" fmla="*/ 11209020 w 11209020"/>
              <a:gd name="connsiteY5" fmla="*/ 1528919 h 1528919"/>
              <a:gd name="connsiteX6" fmla="*/ 0 w 11209020"/>
              <a:gd name="connsiteY6" fmla="*/ 1528919 h 1528919"/>
              <a:gd name="connsiteX7" fmla="*/ 0 w 11209020"/>
              <a:gd name="connsiteY7" fmla="*/ 0 h 152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09020" h="1528919">
                <a:moveTo>
                  <a:pt x="0" y="0"/>
                </a:moveTo>
                <a:lnTo>
                  <a:pt x="70980" y="0"/>
                </a:lnTo>
                <a:cubicBezTo>
                  <a:pt x="70980" y="91182"/>
                  <a:pt x="2550068" y="165100"/>
                  <a:pt x="5608179" y="165100"/>
                </a:cubicBezTo>
                <a:cubicBezTo>
                  <a:pt x="8666290" y="165100"/>
                  <a:pt x="11145378" y="91182"/>
                  <a:pt x="11145378" y="0"/>
                </a:cubicBezTo>
                <a:lnTo>
                  <a:pt x="11209020" y="0"/>
                </a:lnTo>
                <a:lnTo>
                  <a:pt x="11209020" y="1528919"/>
                </a:lnTo>
                <a:lnTo>
                  <a:pt x="0" y="1528919"/>
                </a:lnTo>
                <a:lnTo>
                  <a:pt x="0" y="0"/>
                </a:ln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553F3BAD-C179-DAE2-AC76-B3A50F074038}"/>
              </a:ext>
            </a:extLst>
          </p:cNvPr>
          <p:cNvSpPr>
            <a:spLocks noGrp="1"/>
          </p:cNvSpPr>
          <p:nvPr>
            <p:ph type="title"/>
          </p:nvPr>
        </p:nvSpPr>
        <p:spPr>
          <a:xfrm>
            <a:off x="346511" y="1"/>
            <a:ext cx="11498744" cy="771784"/>
          </a:xfrm>
        </p:spPr>
        <p:txBody>
          <a:bodyPr anchor="b">
            <a:normAutofit/>
          </a:bodyPr>
          <a:lstStyle/>
          <a:p>
            <a:r>
              <a:rPr lang="en-GB" dirty="0">
                <a:solidFill>
                  <a:schemeClr val="bg1"/>
                </a:solidFill>
                <a:latin typeface="Source Sans Pro" panose="020B0503030403020204" pitchFamily="34" charset="0"/>
                <a:ea typeface="Source Sans Pro" panose="020B0503030403020204" pitchFamily="34" charset="0"/>
              </a:rPr>
              <a:t>Juno Flybys</a:t>
            </a:r>
          </a:p>
        </p:txBody>
      </p:sp>
      <p:grpSp>
        <p:nvGrpSpPr>
          <p:cNvPr id="9" name="Group 8">
            <a:extLst>
              <a:ext uri="{FF2B5EF4-FFF2-40B4-BE49-F238E27FC236}">
                <a16:creationId xmlns:a16="http://schemas.microsoft.com/office/drawing/2014/main" id="{469C3B69-0149-5BDD-E7B6-1CA1CCAEF47E}"/>
              </a:ext>
            </a:extLst>
          </p:cNvPr>
          <p:cNvGrpSpPr/>
          <p:nvPr/>
        </p:nvGrpSpPr>
        <p:grpSpPr>
          <a:xfrm>
            <a:off x="-1852" y="812764"/>
            <a:ext cx="7346022" cy="152401"/>
            <a:chOff x="0" y="1140435"/>
            <a:chExt cx="7346022" cy="152401"/>
          </a:xfrm>
        </p:grpSpPr>
        <p:cxnSp>
          <p:nvCxnSpPr>
            <p:cNvPr id="6" name="Straight Connector 5">
              <a:extLst>
                <a:ext uri="{FF2B5EF4-FFF2-40B4-BE49-F238E27FC236}">
                  <a16:creationId xmlns:a16="http://schemas.microsoft.com/office/drawing/2014/main" id="{71F1F334-1C47-9829-0B39-ED09019F9E06}"/>
                </a:ext>
              </a:extLst>
            </p:cNvPr>
            <p:cNvCxnSpPr/>
            <p:nvPr/>
          </p:nvCxnSpPr>
          <p:spPr>
            <a:xfrm>
              <a:off x="0" y="1140435"/>
              <a:ext cx="734602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5B6DAD1-B95D-E671-B2A9-D10167AB775E}"/>
                </a:ext>
              </a:extLst>
            </p:cNvPr>
            <p:cNvCxnSpPr>
              <a:cxnSpLocks/>
            </p:cNvCxnSpPr>
            <p:nvPr/>
          </p:nvCxnSpPr>
          <p:spPr>
            <a:xfrm>
              <a:off x="0" y="1292836"/>
              <a:ext cx="633915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FF1C00B0-EC71-DE93-386B-1EC2C331A2C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2624842" y="-17878755"/>
            <a:ext cx="1305255" cy="1305255"/>
          </a:xfrm>
          <a:prstGeom prst="rect">
            <a:avLst/>
          </a:prstGeom>
        </p:spPr>
      </p:pic>
      <p:sp>
        <p:nvSpPr>
          <p:cNvPr id="11" name="Rectangle 10">
            <a:extLst>
              <a:ext uri="{FF2B5EF4-FFF2-40B4-BE49-F238E27FC236}">
                <a16:creationId xmlns:a16="http://schemas.microsoft.com/office/drawing/2014/main" id="{7117D4E0-7949-2557-B992-82F9DAAB7A5E}"/>
              </a:ext>
            </a:extLst>
          </p:cNvPr>
          <p:cNvSpPr/>
          <p:nvPr/>
        </p:nvSpPr>
        <p:spPr>
          <a:xfrm>
            <a:off x="4083933" y="1120141"/>
            <a:ext cx="808107" cy="361149"/>
          </a:xfrm>
          <a:prstGeom prst="rect">
            <a:avLst/>
          </a:prstGeom>
          <a:solidFill>
            <a:schemeClr val="tx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Source Sans Pro" panose="020B0503030403020204" pitchFamily="34" charset="0"/>
                <a:ea typeface="Source Sans Pro" panose="020B0503030403020204" pitchFamily="34" charset="0"/>
              </a:rPr>
              <a:t>Jets</a:t>
            </a:r>
          </a:p>
        </p:txBody>
      </p:sp>
      <p:sp>
        <p:nvSpPr>
          <p:cNvPr id="35" name="Rectangle 34">
            <a:extLst>
              <a:ext uri="{FF2B5EF4-FFF2-40B4-BE49-F238E27FC236}">
                <a16:creationId xmlns:a16="http://schemas.microsoft.com/office/drawing/2014/main" id="{7BE51D47-4ACC-28C9-3AFA-8463A962615F}"/>
              </a:ext>
            </a:extLst>
          </p:cNvPr>
          <p:cNvSpPr/>
          <p:nvPr/>
        </p:nvSpPr>
        <p:spPr>
          <a:xfrm>
            <a:off x="159500" y="1120141"/>
            <a:ext cx="1255187" cy="361149"/>
          </a:xfrm>
          <a:prstGeom prst="rect">
            <a:avLst/>
          </a:prstGeom>
          <a:solidFill>
            <a:schemeClr val="tx1"/>
          </a:solidFill>
          <a:ln w="190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latin typeface="Source Sans Pro" panose="020B0503030403020204" pitchFamily="34" charset="0"/>
                <a:ea typeface="Source Sans Pro" panose="020B0503030403020204" pitchFamily="34" charset="0"/>
              </a:rPr>
              <a:t>Plumes</a:t>
            </a:r>
          </a:p>
        </p:txBody>
      </p:sp>
      <p:cxnSp>
        <p:nvCxnSpPr>
          <p:cNvPr id="48" name="Straight Arrow Connector 47">
            <a:extLst>
              <a:ext uri="{FF2B5EF4-FFF2-40B4-BE49-F238E27FC236}">
                <a16:creationId xmlns:a16="http://schemas.microsoft.com/office/drawing/2014/main" id="{2CDE8B58-2731-0F62-5B52-15D0D5B58807}"/>
              </a:ext>
            </a:extLst>
          </p:cNvPr>
          <p:cNvCxnSpPr>
            <a:cxnSpLocks/>
            <a:stCxn id="35" idx="3"/>
            <a:endCxn id="11" idx="1"/>
          </p:cNvCxnSpPr>
          <p:nvPr/>
        </p:nvCxnSpPr>
        <p:spPr>
          <a:xfrm>
            <a:off x="1414687" y="1300716"/>
            <a:ext cx="2669246" cy="0"/>
          </a:xfrm>
          <a:prstGeom prst="straightConnector1">
            <a:avLst/>
          </a:prstGeom>
          <a:ln w="38100">
            <a:solidFill>
              <a:schemeClr val="bg1"/>
            </a:solidFill>
            <a:prstDash val="sysDot"/>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An arrow points to an immense volcanic plume that was erupting on Io during  Juno's flyby on October 15, 2023. : r/spaceflight">
            <a:extLst>
              <a:ext uri="{FF2B5EF4-FFF2-40B4-BE49-F238E27FC236}">
                <a16:creationId xmlns:a16="http://schemas.microsoft.com/office/drawing/2014/main" id="{545D7994-52F2-DECE-FAD3-4301F0892B9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0500" r="16000"/>
          <a:stretch/>
        </p:blipFill>
        <p:spPr bwMode="auto">
          <a:xfrm>
            <a:off x="159500" y="1715331"/>
            <a:ext cx="3559060" cy="315271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o from Juno on December 30, 2023 | A view of Jupiter's volc… | Flickr">
            <a:extLst>
              <a:ext uri="{FF2B5EF4-FFF2-40B4-BE49-F238E27FC236}">
                <a16:creationId xmlns:a16="http://schemas.microsoft.com/office/drawing/2014/main" id="{28A2AE3E-8511-57DE-24E7-F27F52B52A6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1000" t="9583" r="11000" b="10625"/>
          <a:stretch/>
        </p:blipFill>
        <p:spPr bwMode="auto">
          <a:xfrm>
            <a:off x="4723280" y="1715331"/>
            <a:ext cx="3080720" cy="31515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ehold: Io">
            <a:extLst>
              <a:ext uri="{FF2B5EF4-FFF2-40B4-BE49-F238E27FC236}">
                <a16:creationId xmlns:a16="http://schemas.microsoft.com/office/drawing/2014/main" id="{530DFECA-67A1-63FA-094D-5CCB60B26DE3}"/>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628" t="5638" r="5328" b="4155"/>
          <a:stretch/>
        </p:blipFill>
        <p:spPr bwMode="auto">
          <a:xfrm>
            <a:off x="8464410" y="1715330"/>
            <a:ext cx="3110838" cy="315150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An arrow points to an immense volcanic plume that was erupting on Io during  Juno's flyby on October 15, 2023. : r/spaceflight">
            <a:extLst>
              <a:ext uri="{FF2B5EF4-FFF2-40B4-BE49-F238E27FC236}">
                <a16:creationId xmlns:a16="http://schemas.microsoft.com/office/drawing/2014/main" id="{5F065DFC-8634-902C-6282-D627F4C4B1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1118" t="40891" r="70830" b="43999"/>
          <a:stretch/>
        </p:blipFill>
        <p:spPr bwMode="auto">
          <a:xfrm>
            <a:off x="1547543" y="1715331"/>
            <a:ext cx="1841116" cy="1943336"/>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902BCB51-92C9-7E54-A71F-903D135902D1}"/>
              </a:ext>
            </a:extLst>
          </p:cNvPr>
          <p:cNvSpPr/>
          <p:nvPr/>
        </p:nvSpPr>
        <p:spPr>
          <a:xfrm>
            <a:off x="200379" y="3018575"/>
            <a:ext cx="453358" cy="453358"/>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a:extLst>
              <a:ext uri="{FF2B5EF4-FFF2-40B4-BE49-F238E27FC236}">
                <a16:creationId xmlns:a16="http://schemas.microsoft.com/office/drawing/2014/main" id="{A81EC810-BA89-80F0-51A1-5998F206C07A}"/>
              </a:ext>
            </a:extLst>
          </p:cNvPr>
          <p:cNvCxnSpPr>
            <a:cxnSpLocks/>
          </p:cNvCxnSpPr>
          <p:nvPr/>
        </p:nvCxnSpPr>
        <p:spPr>
          <a:xfrm flipV="1">
            <a:off x="195263" y="1704605"/>
            <a:ext cx="1341544" cy="131088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2C31E84-599B-D16A-E12D-208180212860}"/>
              </a:ext>
            </a:extLst>
          </p:cNvPr>
          <p:cNvCxnSpPr>
            <a:cxnSpLocks/>
          </p:cNvCxnSpPr>
          <p:nvPr/>
        </p:nvCxnSpPr>
        <p:spPr>
          <a:xfrm>
            <a:off x="642938" y="3465550"/>
            <a:ext cx="893869" cy="20616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32" name="Picture 6" descr="Behold: Io">
            <a:extLst>
              <a:ext uri="{FF2B5EF4-FFF2-40B4-BE49-F238E27FC236}">
                <a16:creationId xmlns:a16="http://schemas.microsoft.com/office/drawing/2014/main" id="{417DFE39-C91A-B05F-C08E-4C18438130C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l="62610" t="80614" r="23213" b="4155"/>
          <a:stretch/>
        </p:blipFill>
        <p:spPr bwMode="auto">
          <a:xfrm>
            <a:off x="9685816" y="604045"/>
            <a:ext cx="2308524" cy="2480174"/>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1F271F21-C390-31F8-52D8-FBEC9F09F7F7}"/>
              </a:ext>
            </a:extLst>
          </p:cNvPr>
          <p:cNvSpPr/>
          <p:nvPr/>
        </p:nvSpPr>
        <p:spPr>
          <a:xfrm>
            <a:off x="10484045" y="4362009"/>
            <a:ext cx="453358" cy="453358"/>
          </a:xfrm>
          <a:prstGeom prst="rect">
            <a:avLst/>
          </a:prstGeom>
          <a:no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7" name="Straight Connector 36">
            <a:extLst>
              <a:ext uri="{FF2B5EF4-FFF2-40B4-BE49-F238E27FC236}">
                <a16:creationId xmlns:a16="http://schemas.microsoft.com/office/drawing/2014/main" id="{83684A0B-87D0-366C-BC5E-E8140EDA2A3D}"/>
              </a:ext>
            </a:extLst>
          </p:cNvPr>
          <p:cNvCxnSpPr>
            <a:cxnSpLocks/>
          </p:cNvCxnSpPr>
          <p:nvPr/>
        </p:nvCxnSpPr>
        <p:spPr>
          <a:xfrm flipH="1" flipV="1">
            <a:off x="9674085" y="3103600"/>
            <a:ext cx="806450" cy="1716881"/>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6A3CF78E-63FD-3C4F-5D4C-20180DBC8389}"/>
              </a:ext>
            </a:extLst>
          </p:cNvPr>
          <p:cNvCxnSpPr>
            <a:cxnSpLocks/>
          </p:cNvCxnSpPr>
          <p:nvPr/>
        </p:nvCxnSpPr>
        <p:spPr>
          <a:xfrm flipH="1">
            <a:off x="10940910" y="3084219"/>
            <a:ext cx="1076325" cy="1733087"/>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F4F0860D-7D76-7A16-FFB9-C9F941E1C865}"/>
              </a:ext>
            </a:extLst>
          </p:cNvPr>
          <p:cNvSpPr/>
          <p:nvPr/>
        </p:nvSpPr>
        <p:spPr>
          <a:xfrm>
            <a:off x="88793" y="3842507"/>
            <a:ext cx="4396953" cy="361149"/>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2400" dirty="0">
                <a:solidFill>
                  <a:schemeClr val="bg1"/>
                </a:solidFill>
                <a:latin typeface="Source Sans Pro" panose="020B0503030403020204" pitchFamily="34" charset="0"/>
                <a:ea typeface="Source Sans Pro" panose="020B0503030403020204" pitchFamily="34" charset="0"/>
              </a:rPr>
              <a:t>15</a:t>
            </a:r>
            <a:r>
              <a:rPr lang="en-GB" sz="2400" baseline="30000" dirty="0">
                <a:solidFill>
                  <a:schemeClr val="bg1"/>
                </a:solidFill>
                <a:latin typeface="Source Sans Pro" panose="020B0503030403020204" pitchFamily="34" charset="0"/>
                <a:ea typeface="Source Sans Pro" panose="020B0503030403020204" pitchFamily="34" charset="0"/>
              </a:rPr>
              <a:t>th</a:t>
            </a:r>
            <a:r>
              <a:rPr lang="en-GB" sz="2400" dirty="0">
                <a:solidFill>
                  <a:schemeClr val="bg1"/>
                </a:solidFill>
                <a:latin typeface="Source Sans Pro" panose="020B0503030403020204" pitchFamily="34" charset="0"/>
                <a:ea typeface="Source Sans Pro" panose="020B0503030403020204" pitchFamily="34" charset="0"/>
              </a:rPr>
              <a:t> Oct. 2023</a:t>
            </a:r>
          </a:p>
          <a:p>
            <a:r>
              <a:rPr lang="en-GB" sz="2400" dirty="0">
                <a:solidFill>
                  <a:schemeClr val="bg1"/>
                </a:solidFill>
                <a:latin typeface="Source Sans Pro" panose="020B0503030403020204" pitchFamily="34" charset="0"/>
                <a:ea typeface="Source Sans Pro" panose="020B0503030403020204" pitchFamily="34" charset="0"/>
              </a:rPr>
              <a:t>Equatorial plume (Prometheus)</a:t>
            </a:r>
          </a:p>
        </p:txBody>
      </p:sp>
      <p:sp>
        <p:nvSpPr>
          <p:cNvPr id="5" name="Rectangle 4">
            <a:extLst>
              <a:ext uri="{FF2B5EF4-FFF2-40B4-BE49-F238E27FC236}">
                <a16:creationId xmlns:a16="http://schemas.microsoft.com/office/drawing/2014/main" id="{FDEE4E74-1D05-A79B-7D6B-AF35AB1738EB}"/>
              </a:ext>
            </a:extLst>
          </p:cNvPr>
          <p:cNvSpPr/>
          <p:nvPr/>
        </p:nvSpPr>
        <p:spPr>
          <a:xfrm>
            <a:off x="4538752" y="3842507"/>
            <a:ext cx="2002155" cy="361149"/>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2400" dirty="0">
                <a:solidFill>
                  <a:schemeClr val="bg1"/>
                </a:solidFill>
                <a:latin typeface="Source Sans Pro" panose="020B0503030403020204" pitchFamily="34" charset="0"/>
                <a:ea typeface="Source Sans Pro" panose="020B0503030403020204" pitchFamily="34" charset="0"/>
              </a:rPr>
              <a:t>30</a:t>
            </a:r>
            <a:r>
              <a:rPr lang="en-GB" sz="2400" baseline="30000" dirty="0">
                <a:solidFill>
                  <a:schemeClr val="bg1"/>
                </a:solidFill>
                <a:latin typeface="Source Sans Pro" panose="020B0503030403020204" pitchFamily="34" charset="0"/>
                <a:ea typeface="Source Sans Pro" panose="020B0503030403020204" pitchFamily="34" charset="0"/>
              </a:rPr>
              <a:t>th</a:t>
            </a:r>
            <a:r>
              <a:rPr lang="en-GB" sz="2400" dirty="0">
                <a:solidFill>
                  <a:schemeClr val="bg1"/>
                </a:solidFill>
                <a:latin typeface="Source Sans Pro" panose="020B0503030403020204" pitchFamily="34" charset="0"/>
                <a:ea typeface="Source Sans Pro" panose="020B0503030403020204" pitchFamily="34" charset="0"/>
              </a:rPr>
              <a:t> Dec. 2023</a:t>
            </a:r>
          </a:p>
          <a:p>
            <a:r>
              <a:rPr lang="en-GB" sz="2400" dirty="0">
                <a:solidFill>
                  <a:schemeClr val="bg1"/>
                </a:solidFill>
                <a:latin typeface="Source Sans Pro" panose="020B0503030403020204" pitchFamily="34" charset="0"/>
                <a:ea typeface="Source Sans Pro" panose="020B0503030403020204" pitchFamily="34" charset="0"/>
              </a:rPr>
              <a:t>No plume</a:t>
            </a:r>
          </a:p>
        </p:txBody>
      </p:sp>
      <p:sp>
        <p:nvSpPr>
          <p:cNvPr id="8" name="Rectangle 7">
            <a:extLst>
              <a:ext uri="{FF2B5EF4-FFF2-40B4-BE49-F238E27FC236}">
                <a16:creationId xmlns:a16="http://schemas.microsoft.com/office/drawing/2014/main" id="{0ADFE235-1150-7314-B77B-78C71DB24096}"/>
              </a:ext>
            </a:extLst>
          </p:cNvPr>
          <p:cNvSpPr/>
          <p:nvPr/>
        </p:nvSpPr>
        <p:spPr>
          <a:xfrm>
            <a:off x="7857005" y="3842507"/>
            <a:ext cx="2002155" cy="361149"/>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2400" dirty="0">
                <a:solidFill>
                  <a:schemeClr val="bg1"/>
                </a:solidFill>
                <a:latin typeface="Source Sans Pro" panose="020B0503030403020204" pitchFamily="34" charset="0"/>
                <a:ea typeface="Source Sans Pro" panose="020B0503030403020204" pitchFamily="34" charset="0"/>
              </a:rPr>
              <a:t>3</a:t>
            </a:r>
            <a:r>
              <a:rPr lang="en-GB" sz="2400" baseline="30000" dirty="0">
                <a:solidFill>
                  <a:schemeClr val="bg1"/>
                </a:solidFill>
                <a:latin typeface="Source Sans Pro" panose="020B0503030403020204" pitchFamily="34" charset="0"/>
                <a:ea typeface="Source Sans Pro" panose="020B0503030403020204" pitchFamily="34" charset="0"/>
              </a:rPr>
              <a:t>rd</a:t>
            </a:r>
            <a:r>
              <a:rPr lang="en-GB" sz="2400" dirty="0">
                <a:solidFill>
                  <a:schemeClr val="bg1"/>
                </a:solidFill>
                <a:latin typeface="Source Sans Pro" panose="020B0503030403020204" pitchFamily="34" charset="0"/>
                <a:ea typeface="Source Sans Pro" panose="020B0503030403020204" pitchFamily="34" charset="0"/>
              </a:rPr>
              <a:t> Feb. 2024</a:t>
            </a:r>
          </a:p>
          <a:p>
            <a:r>
              <a:rPr lang="en-GB" sz="2400" dirty="0">
                <a:solidFill>
                  <a:schemeClr val="bg1"/>
                </a:solidFill>
                <a:latin typeface="Source Sans Pro" panose="020B0503030403020204" pitchFamily="34" charset="0"/>
                <a:ea typeface="Source Sans Pro" panose="020B0503030403020204" pitchFamily="34" charset="0"/>
              </a:rPr>
              <a:t>Polar plume </a:t>
            </a:r>
          </a:p>
        </p:txBody>
      </p:sp>
      <p:sp>
        <p:nvSpPr>
          <p:cNvPr id="10" name="Oval 9">
            <a:extLst>
              <a:ext uri="{FF2B5EF4-FFF2-40B4-BE49-F238E27FC236}">
                <a16:creationId xmlns:a16="http://schemas.microsoft.com/office/drawing/2014/main" id="{6E0744F2-4902-1321-48E0-9B951A3E9399}"/>
              </a:ext>
            </a:extLst>
          </p:cNvPr>
          <p:cNvSpPr/>
          <p:nvPr/>
        </p:nvSpPr>
        <p:spPr>
          <a:xfrm rot="1981373">
            <a:off x="8908122" y="5352773"/>
            <a:ext cx="1412735" cy="534963"/>
          </a:xfrm>
          <a:prstGeom prst="ellipse">
            <a:avLst/>
          </a:prstGeom>
          <a:noFill/>
          <a:ln w="38100">
            <a:solidFill>
              <a:srgbClr val="92D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35492482-779C-E4A4-C7AF-989C528F6C8D}"/>
              </a:ext>
            </a:extLst>
          </p:cNvPr>
          <p:cNvPicPr>
            <a:picLocks noChangeAspect="1"/>
          </p:cNvPicPr>
          <p:nvPr/>
        </p:nvPicPr>
        <p:blipFill>
          <a:blip r:embed="rId11"/>
          <a:stretch>
            <a:fillRect/>
          </a:stretch>
        </p:blipFill>
        <p:spPr>
          <a:xfrm>
            <a:off x="3684694" y="5003439"/>
            <a:ext cx="2221853" cy="1583139"/>
          </a:xfrm>
          <a:prstGeom prst="rect">
            <a:avLst/>
          </a:prstGeom>
          <a:ln w="38100">
            <a:solidFill>
              <a:schemeClr val="bg1"/>
            </a:solidFill>
          </a:ln>
        </p:spPr>
      </p:pic>
      <p:sp>
        <p:nvSpPr>
          <p:cNvPr id="18" name="Rectangle 17">
            <a:extLst>
              <a:ext uri="{FF2B5EF4-FFF2-40B4-BE49-F238E27FC236}">
                <a16:creationId xmlns:a16="http://schemas.microsoft.com/office/drawing/2014/main" id="{11BCA788-4C62-DDEC-9B73-3CEF07A471EF}"/>
              </a:ext>
            </a:extLst>
          </p:cNvPr>
          <p:cNvSpPr/>
          <p:nvPr/>
        </p:nvSpPr>
        <p:spPr>
          <a:xfrm>
            <a:off x="5147607" y="4954185"/>
            <a:ext cx="4396953" cy="361149"/>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2400" dirty="0">
                <a:solidFill>
                  <a:schemeClr val="bg1"/>
                </a:solidFill>
                <a:latin typeface="Source Sans Pro" panose="020B0503030403020204" pitchFamily="34" charset="0"/>
                <a:ea typeface="Source Sans Pro" panose="020B0503030403020204" pitchFamily="34" charset="0"/>
              </a:rPr>
              <a:t>1996</a:t>
            </a:r>
          </a:p>
        </p:txBody>
      </p:sp>
      <p:sp>
        <p:nvSpPr>
          <p:cNvPr id="13" name="Rectangle 12">
            <a:extLst>
              <a:ext uri="{FF2B5EF4-FFF2-40B4-BE49-F238E27FC236}">
                <a16:creationId xmlns:a16="http://schemas.microsoft.com/office/drawing/2014/main" id="{CD8F1A62-4860-EC30-0841-489AF983A737}"/>
              </a:ext>
            </a:extLst>
          </p:cNvPr>
          <p:cNvSpPr/>
          <p:nvPr/>
        </p:nvSpPr>
        <p:spPr>
          <a:xfrm>
            <a:off x="3263907" y="6565196"/>
            <a:ext cx="4396953" cy="361149"/>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1600" dirty="0">
                <a:solidFill>
                  <a:schemeClr val="bg1">
                    <a:lumMod val="65000"/>
                  </a:schemeClr>
                </a:solidFill>
                <a:latin typeface="Source Sans Pro" panose="020B0503030403020204" pitchFamily="34" charset="0"/>
                <a:ea typeface="Source Sans Pro" panose="020B0503030403020204" pitchFamily="34" charset="0"/>
              </a:rPr>
              <a:t>Burger et al. (1999)</a:t>
            </a:r>
          </a:p>
        </p:txBody>
      </p:sp>
      <p:pic>
        <p:nvPicPr>
          <p:cNvPr id="16" name="Picture 15" descr="A black diamond in space&#10;&#10;Description automatically generated with medium confidence">
            <a:extLst>
              <a:ext uri="{FF2B5EF4-FFF2-40B4-BE49-F238E27FC236}">
                <a16:creationId xmlns:a16="http://schemas.microsoft.com/office/drawing/2014/main" id="{54707E07-DE93-F24C-ADD7-4621DA30A294}"/>
              </a:ext>
            </a:extLst>
          </p:cNvPr>
          <p:cNvPicPr>
            <a:picLocks noChangeAspect="1"/>
          </p:cNvPicPr>
          <p:nvPr/>
        </p:nvPicPr>
        <p:blipFill rotWithShape="1">
          <a:blip r:embed="rId12">
            <a:extLst>
              <a:ext uri="{28A0092B-C50C-407E-A947-70E740481C1C}">
                <a14:useLocalDpi xmlns:a14="http://schemas.microsoft.com/office/drawing/2010/main" val="0"/>
              </a:ext>
            </a:extLst>
          </a:blip>
          <a:srcRect l="40211" t="39118" r="39063" b="41039"/>
          <a:stretch/>
        </p:blipFill>
        <p:spPr>
          <a:xfrm>
            <a:off x="5090188" y="4629517"/>
            <a:ext cx="2327563" cy="2228518"/>
          </a:xfrm>
          <a:prstGeom prst="rect">
            <a:avLst/>
          </a:prstGeom>
        </p:spPr>
      </p:pic>
      <p:cxnSp>
        <p:nvCxnSpPr>
          <p:cNvPr id="20" name="Straight Arrow Connector 19">
            <a:extLst>
              <a:ext uri="{FF2B5EF4-FFF2-40B4-BE49-F238E27FC236}">
                <a16:creationId xmlns:a16="http://schemas.microsoft.com/office/drawing/2014/main" id="{DFF2AC92-C83C-D079-B0D9-29FF5414D7AB}"/>
              </a:ext>
            </a:extLst>
          </p:cNvPr>
          <p:cNvCxnSpPr/>
          <p:nvPr/>
        </p:nvCxnSpPr>
        <p:spPr>
          <a:xfrm flipH="1" flipV="1">
            <a:off x="5334000" y="5934075"/>
            <a:ext cx="304800" cy="381000"/>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5813572-D542-6B02-97EF-877CC04CE452}"/>
              </a:ext>
            </a:extLst>
          </p:cNvPr>
          <p:cNvSpPr/>
          <p:nvPr/>
        </p:nvSpPr>
        <p:spPr>
          <a:xfrm>
            <a:off x="5181374" y="6262608"/>
            <a:ext cx="2002155" cy="361149"/>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2000" dirty="0">
                <a:solidFill>
                  <a:schemeClr val="bg1"/>
                </a:solidFill>
                <a:latin typeface="Source Sans Pro" panose="020B0503030403020204" pitchFamily="34" charset="0"/>
                <a:ea typeface="Source Sans Pro" panose="020B0503030403020204" pitchFamily="34" charset="0"/>
              </a:rPr>
              <a:t>Image artefact!</a:t>
            </a:r>
          </a:p>
        </p:txBody>
      </p:sp>
      <p:cxnSp>
        <p:nvCxnSpPr>
          <p:cNvPr id="26" name="Straight Arrow Connector 25">
            <a:extLst>
              <a:ext uri="{FF2B5EF4-FFF2-40B4-BE49-F238E27FC236}">
                <a16:creationId xmlns:a16="http://schemas.microsoft.com/office/drawing/2014/main" id="{DA1F3789-9560-0A5B-156D-3542267FBA0C}"/>
              </a:ext>
            </a:extLst>
          </p:cNvPr>
          <p:cNvCxnSpPr>
            <a:cxnSpLocks/>
          </p:cNvCxnSpPr>
          <p:nvPr/>
        </p:nvCxnSpPr>
        <p:spPr>
          <a:xfrm flipV="1">
            <a:off x="10125075" y="6257925"/>
            <a:ext cx="390525" cy="21907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5207F6AE-8C24-A6B7-A566-B5A799DA1196}"/>
              </a:ext>
            </a:extLst>
          </p:cNvPr>
          <p:cNvSpPr/>
          <p:nvPr/>
        </p:nvSpPr>
        <p:spPr>
          <a:xfrm>
            <a:off x="8683224" y="6398144"/>
            <a:ext cx="2002155" cy="361149"/>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2000" dirty="0">
                <a:solidFill>
                  <a:schemeClr val="bg1"/>
                </a:solidFill>
                <a:latin typeface="Source Sans Pro" panose="020B0503030403020204" pitchFamily="34" charset="0"/>
                <a:ea typeface="Source Sans Pro" panose="020B0503030403020204" pitchFamily="34" charset="0"/>
              </a:rPr>
              <a:t>Image artefact!</a:t>
            </a:r>
          </a:p>
        </p:txBody>
      </p:sp>
      <p:sp>
        <p:nvSpPr>
          <p:cNvPr id="30" name="Rectangle 29">
            <a:extLst>
              <a:ext uri="{FF2B5EF4-FFF2-40B4-BE49-F238E27FC236}">
                <a16:creationId xmlns:a16="http://schemas.microsoft.com/office/drawing/2014/main" id="{1C6E505B-254B-FB94-3810-7C0B9B56EE8D}"/>
              </a:ext>
            </a:extLst>
          </p:cNvPr>
          <p:cNvSpPr/>
          <p:nvPr/>
        </p:nvSpPr>
        <p:spPr>
          <a:xfrm>
            <a:off x="5121978" y="1098074"/>
            <a:ext cx="5298603" cy="361149"/>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dirty="0">
                <a:solidFill>
                  <a:schemeClr val="bg1">
                    <a:lumMod val="65000"/>
                  </a:schemeClr>
                </a:solidFill>
                <a:latin typeface="Source Sans Pro" panose="020B0503030403020204" pitchFamily="34" charset="0"/>
                <a:ea typeface="Source Sans Pro" panose="020B0503030403020204" pitchFamily="34" charset="0"/>
              </a:rPr>
              <a:t>Image credit: NASA/JPL-Caltech/SwRI/MSSS</a:t>
            </a:r>
          </a:p>
        </p:txBody>
      </p:sp>
    </p:spTree>
    <p:extLst>
      <p:ext uri="{BB962C8B-B14F-4D97-AF65-F5344CB8AC3E}">
        <p14:creationId xmlns:p14="http://schemas.microsoft.com/office/powerpoint/2010/main" val="36273076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28"/>
                                        </p:tgtEl>
                                        <p:attrNameLst>
                                          <p:attrName>style.visibility</p:attrName>
                                        </p:attrNameLst>
                                      </p:cBhvr>
                                      <p:to>
                                        <p:strVal val="visible"/>
                                      </p:to>
                                    </p:set>
                                  </p:childTnLst>
                                </p:cTn>
                              </p:par>
                              <p:par>
                                <p:cTn id="39" presetID="1" presetClass="exit" presetSubtype="0" fill="hold" grpId="2" nodeType="withEffect">
                                  <p:stCondLst>
                                    <p:cond delay="0"/>
                                  </p:stCondLst>
                                  <p:childTnLst>
                                    <p:set>
                                      <p:cBhvr>
                                        <p:cTn id="40" dur="1" fill="hold">
                                          <p:stCondLst>
                                            <p:cond delay="0"/>
                                          </p:stCondLst>
                                        </p:cTn>
                                        <p:tgtEl>
                                          <p:spTgt spid="18"/>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5"/>
                                        </p:tgtEl>
                                        <p:attrNameLst>
                                          <p:attrName>style.visibility</p:attrName>
                                        </p:attrNameLst>
                                      </p:cBhvr>
                                      <p:to>
                                        <p:strVal val="hidden"/>
                                      </p:to>
                                    </p:set>
                                  </p:childTnLst>
                                </p:cTn>
                              </p:par>
                              <p:par>
                                <p:cTn id="45" presetID="1" presetClass="exit" presetSubtype="0" fill="hold" grpId="1"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xEl>
                                              <p:pRg st="0" end="0"/>
                                            </p:txEl>
                                          </p:spTgt>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03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8">
                                            <p:txEl>
                                              <p:pRg st="1" end="1"/>
                                            </p:tx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8"/>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7"/>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2"/>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33" grpId="0" animBg="1"/>
      <p:bldP spid="3" grpId="0" uiExpand="1" build="p"/>
      <p:bldP spid="5" grpId="0"/>
      <p:bldP spid="8" grpId="0" uiExpand="1" build="p"/>
      <p:bldP spid="10" grpId="0" animBg="1"/>
      <p:bldP spid="18" grpId="0"/>
      <p:bldP spid="18" grpId="2"/>
      <p:bldP spid="13" grpId="0"/>
      <p:bldP spid="13" grpId="1"/>
      <p:bldP spid="23" grpId="0"/>
      <p:bldP spid="27" grpId="0"/>
      <p:bldP spid="30" grpId="0"/>
    </p:bldLst>
  </p:timing>
</p:sld>
</file>

<file path=ppt/slides/slide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47DEC-911C-453F-84F1-BF4F43EADD69}"/>
              </a:ext>
            </a:extLst>
          </p:cNvPr>
          <p:cNvSpPr>
            <a:spLocks noGrp="1"/>
          </p:cNvSpPr>
          <p:nvPr>
            <p:ph type="title"/>
          </p:nvPr>
        </p:nvSpPr>
        <p:spPr>
          <a:xfrm>
            <a:off x="346511" y="1"/>
            <a:ext cx="11498744" cy="771784"/>
          </a:xfrm>
        </p:spPr>
        <p:txBody>
          <a:bodyPr anchor="b">
            <a:normAutofit/>
          </a:bodyPr>
          <a:lstStyle/>
          <a:p>
            <a:r>
              <a:rPr lang="en-GB" dirty="0">
                <a:solidFill>
                  <a:schemeClr val="bg1"/>
                </a:solidFill>
                <a:latin typeface="Source Sans Pro" panose="020B0503030403020204" pitchFamily="34" charset="0"/>
                <a:ea typeface="Source Sans Pro" panose="020B0503030403020204" pitchFamily="34" charset="0"/>
              </a:rPr>
              <a:t>Example of Slide Title</a:t>
            </a:r>
          </a:p>
        </p:txBody>
      </p:sp>
      <p:sp>
        <p:nvSpPr>
          <p:cNvPr id="3" name="Content Placeholder 2">
            <a:extLst>
              <a:ext uri="{FF2B5EF4-FFF2-40B4-BE49-F238E27FC236}">
                <a16:creationId xmlns:a16="http://schemas.microsoft.com/office/drawing/2014/main" id="{8C55C09F-8243-4E0E-A8B1-961C12247630}"/>
              </a:ext>
            </a:extLst>
          </p:cNvPr>
          <p:cNvSpPr>
            <a:spLocks noGrp="1"/>
          </p:cNvSpPr>
          <p:nvPr>
            <p:ph idx="1"/>
          </p:nvPr>
        </p:nvSpPr>
        <p:spPr>
          <a:xfrm>
            <a:off x="167780" y="1117566"/>
            <a:ext cx="5928219" cy="5292588"/>
          </a:xfrm>
        </p:spPr>
        <p:txBody>
          <a:bodyPr anchor="t"/>
          <a:lstStyle/>
          <a:p>
            <a:pPr>
              <a:buFont typeface="Bahnschrift Light" panose="020B0502040204020203" pitchFamily="34" charset="0"/>
              <a:buChar char="-"/>
            </a:pPr>
            <a:r>
              <a:rPr lang="en-GB" dirty="0">
                <a:latin typeface="Source Sans Pro" panose="020B0503030403020204" pitchFamily="34" charset="0"/>
                <a:ea typeface="Source Sans Pro" panose="020B0503030403020204" pitchFamily="34" charset="0"/>
              </a:rPr>
              <a:t>Test text point 1</a:t>
            </a:r>
          </a:p>
          <a:p>
            <a:pPr>
              <a:buFont typeface="Bahnschrift Light" panose="020B0502040204020203" pitchFamily="34" charset="0"/>
              <a:buChar char="-"/>
            </a:pPr>
            <a:r>
              <a:rPr lang="en-GB" dirty="0">
                <a:latin typeface="Source Sans Pro" panose="020B0503030403020204" pitchFamily="34" charset="0"/>
                <a:ea typeface="Source Sans Pro" panose="020B0503030403020204" pitchFamily="34" charset="0"/>
              </a:rPr>
              <a:t>Test text point 2</a:t>
            </a:r>
          </a:p>
          <a:p>
            <a:pPr lvl="1">
              <a:buFont typeface="Bahnschrift Light" panose="020B0502040204020203" pitchFamily="34" charset="0"/>
              <a:buChar char="-"/>
            </a:pPr>
            <a:r>
              <a:rPr lang="en-GB" dirty="0">
                <a:latin typeface="Source Sans Pro" panose="020B0503030403020204" pitchFamily="34" charset="0"/>
                <a:ea typeface="Source Sans Pro" panose="020B0503030403020204" pitchFamily="34" charset="0"/>
              </a:rPr>
              <a:t>Subpoint for text 2</a:t>
            </a:r>
          </a:p>
        </p:txBody>
      </p:sp>
      <p:grpSp>
        <p:nvGrpSpPr>
          <p:cNvPr id="9" name="Group 8">
            <a:extLst>
              <a:ext uri="{FF2B5EF4-FFF2-40B4-BE49-F238E27FC236}">
                <a16:creationId xmlns:a16="http://schemas.microsoft.com/office/drawing/2014/main" id="{7C4B18EE-7AE8-485C-B363-66031E15449B}"/>
              </a:ext>
            </a:extLst>
          </p:cNvPr>
          <p:cNvGrpSpPr/>
          <p:nvPr/>
        </p:nvGrpSpPr>
        <p:grpSpPr>
          <a:xfrm>
            <a:off x="-1852" y="812764"/>
            <a:ext cx="7346022" cy="152401"/>
            <a:chOff x="0" y="1140435"/>
            <a:chExt cx="7346022" cy="152401"/>
          </a:xfrm>
        </p:grpSpPr>
        <p:cxnSp>
          <p:nvCxnSpPr>
            <p:cNvPr id="6" name="Straight Connector 5">
              <a:extLst>
                <a:ext uri="{FF2B5EF4-FFF2-40B4-BE49-F238E27FC236}">
                  <a16:creationId xmlns:a16="http://schemas.microsoft.com/office/drawing/2014/main" id="{42885A9C-5822-48B4-A441-28A18B6BB9F5}"/>
                </a:ext>
              </a:extLst>
            </p:cNvPr>
            <p:cNvCxnSpPr/>
            <p:nvPr/>
          </p:nvCxnSpPr>
          <p:spPr>
            <a:xfrm>
              <a:off x="0" y="1140435"/>
              <a:ext cx="734602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7FDD48B-1FBE-44BD-B0D5-29A858AFEC7B}"/>
                </a:ext>
              </a:extLst>
            </p:cNvPr>
            <p:cNvCxnSpPr>
              <a:cxnSpLocks/>
            </p:cNvCxnSpPr>
            <p:nvPr/>
          </p:nvCxnSpPr>
          <p:spPr>
            <a:xfrm>
              <a:off x="0" y="1292836"/>
              <a:ext cx="633915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53367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1E8BA28-8B81-7842-3D92-5C192F920B85}"/>
            </a:ext>
          </a:extLst>
        </p:cNvPr>
        <p:cNvGrpSpPr/>
        <p:nvPr/>
      </p:nvGrpSpPr>
      <p:grpSpPr>
        <a:xfrm>
          <a:off x="0" y="0"/>
          <a:ext cx="0" cy="0"/>
          <a:chOff x="0" y="0"/>
          <a:chExt cx="0" cy="0"/>
        </a:xfrm>
      </p:grpSpPr>
      <p:pic>
        <p:nvPicPr>
          <p:cNvPr id="24" name="Picture 23" descr="A planet with a red spot&#10;&#10;Description automatically generated">
            <a:extLst>
              <a:ext uri="{FF2B5EF4-FFF2-40B4-BE49-F238E27FC236}">
                <a16:creationId xmlns:a16="http://schemas.microsoft.com/office/drawing/2014/main" id="{ECC74D01-30D6-3BD8-1428-BB646836A5B9}"/>
              </a:ext>
            </a:extLst>
          </p:cNvPr>
          <p:cNvPicPr>
            <a:picLocks noChangeAspect="1"/>
          </p:cNvPicPr>
          <p:nvPr/>
        </p:nvPicPr>
        <p:blipFill>
          <a:blip r:embed="rId3">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val="0"/>
              </a:ext>
            </a:extLst>
          </a:blip>
          <a:stretch>
            <a:fillRect/>
          </a:stretch>
        </p:blipFill>
        <p:spPr>
          <a:xfrm rot="2668488" flipH="1">
            <a:off x="6410034" y="-13223170"/>
            <a:ext cx="32784116" cy="30713542"/>
          </a:xfrm>
          <a:prstGeom prst="rect">
            <a:avLst/>
          </a:prstGeom>
        </p:spPr>
      </p:pic>
      <p:sp>
        <p:nvSpPr>
          <p:cNvPr id="3" name="Content Placeholder 2">
            <a:extLst>
              <a:ext uri="{FF2B5EF4-FFF2-40B4-BE49-F238E27FC236}">
                <a16:creationId xmlns:a16="http://schemas.microsoft.com/office/drawing/2014/main" id="{AF5C71BA-337C-63FF-FEAB-1A7CA7070743}"/>
              </a:ext>
            </a:extLst>
          </p:cNvPr>
          <p:cNvSpPr>
            <a:spLocks noGrp="1"/>
          </p:cNvSpPr>
          <p:nvPr>
            <p:ph idx="1"/>
          </p:nvPr>
        </p:nvSpPr>
        <p:spPr>
          <a:xfrm>
            <a:off x="167780" y="1117566"/>
            <a:ext cx="5928219" cy="5292588"/>
          </a:xfrm>
        </p:spPr>
        <p:txBody>
          <a:bodyPr anchor="t"/>
          <a:lstStyle/>
          <a:p>
            <a:pPr>
              <a:buFont typeface="Bahnschrift Light" panose="020B0502040204020203" pitchFamily="34" charset="0"/>
              <a:buChar char="-"/>
            </a:pPr>
            <a:r>
              <a:rPr lang="en-GB" dirty="0">
                <a:latin typeface="Source Sans Pro" panose="020B0503030403020204" pitchFamily="34" charset="0"/>
                <a:ea typeface="Source Sans Pro" panose="020B0503030403020204" pitchFamily="34" charset="0"/>
              </a:rPr>
              <a:t>Test text point 1</a:t>
            </a:r>
          </a:p>
          <a:p>
            <a:pPr>
              <a:buFont typeface="Bahnschrift Light" panose="020B0502040204020203" pitchFamily="34" charset="0"/>
              <a:buChar char="-"/>
            </a:pPr>
            <a:r>
              <a:rPr lang="en-GB" dirty="0">
                <a:latin typeface="Source Sans Pro" panose="020B0503030403020204" pitchFamily="34" charset="0"/>
                <a:ea typeface="Source Sans Pro" panose="020B0503030403020204" pitchFamily="34" charset="0"/>
              </a:rPr>
              <a:t>Test text point 2</a:t>
            </a:r>
          </a:p>
          <a:p>
            <a:pPr lvl="1">
              <a:buFont typeface="Bahnschrift Light" panose="020B0502040204020203" pitchFamily="34" charset="0"/>
              <a:buChar char="-"/>
            </a:pPr>
            <a:r>
              <a:rPr lang="en-GB" i="1" dirty="0">
                <a:latin typeface="Source Sans Pro" panose="020B0503030403020204" pitchFamily="34" charset="0"/>
                <a:ea typeface="Source Sans Pro" panose="020B0503030403020204" pitchFamily="34" charset="0"/>
              </a:rPr>
              <a:t>Subpoint for text </a:t>
            </a:r>
            <a:r>
              <a:rPr lang="en-GB" dirty="0">
                <a:latin typeface="Source Sans Pro" panose="020B0503030403020204" pitchFamily="34" charset="0"/>
                <a:ea typeface="Source Sans Pro" panose="020B0503030403020204" pitchFamily="34" charset="0"/>
              </a:rPr>
              <a:t>2</a:t>
            </a:r>
          </a:p>
        </p:txBody>
      </p:sp>
      <p:sp>
        <p:nvSpPr>
          <p:cNvPr id="5" name="Oval 4">
            <a:extLst>
              <a:ext uri="{FF2B5EF4-FFF2-40B4-BE49-F238E27FC236}">
                <a16:creationId xmlns:a16="http://schemas.microsoft.com/office/drawing/2014/main" id="{09679599-D024-5AEB-5C24-22014B5F1B6F}"/>
              </a:ext>
            </a:extLst>
          </p:cNvPr>
          <p:cNvSpPr/>
          <p:nvPr/>
        </p:nvSpPr>
        <p:spPr>
          <a:xfrm flipH="1">
            <a:off x="320793" y="-1693530"/>
            <a:ext cx="11241942" cy="11241942"/>
          </a:xfrm>
          <a:prstGeom prst="ellipse">
            <a:avLst/>
          </a:prstGeom>
          <a:solidFill>
            <a:srgbClr val="FFC000">
              <a:alpha val="67843"/>
            </a:srgbClr>
          </a:solidFill>
          <a:effectLst>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789E0171-9EB2-C645-2BD0-8F2DBA375DD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rcRect/>
          <a:stretch/>
        </p:blipFill>
        <p:spPr>
          <a:xfrm>
            <a:off x="-5142271" y="-3060598"/>
            <a:ext cx="1019125" cy="1024834"/>
          </a:xfrm>
          <a:prstGeom prst="rect">
            <a:avLst/>
          </a:prstGeom>
        </p:spPr>
      </p:pic>
      <p:pic>
        <p:nvPicPr>
          <p:cNvPr id="8" name="Picture 7" descr="A planet with orange and yellow spots&#10;&#10;Description automatically generated">
            <a:extLst>
              <a:ext uri="{FF2B5EF4-FFF2-40B4-BE49-F238E27FC236}">
                <a16:creationId xmlns:a16="http://schemas.microsoft.com/office/drawing/2014/main" id="{F02182B1-DE11-BACD-52D9-256B840FA0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6443" y="2922120"/>
            <a:ext cx="2010642" cy="2010642"/>
          </a:xfrm>
          <a:prstGeom prst="rect">
            <a:avLst/>
          </a:prstGeom>
        </p:spPr>
      </p:pic>
      <p:grpSp>
        <p:nvGrpSpPr>
          <p:cNvPr id="23" name="Group 22">
            <a:extLst>
              <a:ext uri="{FF2B5EF4-FFF2-40B4-BE49-F238E27FC236}">
                <a16:creationId xmlns:a16="http://schemas.microsoft.com/office/drawing/2014/main" id="{8AE7C2E3-3802-2222-FB21-EF5D46033126}"/>
              </a:ext>
            </a:extLst>
          </p:cNvPr>
          <p:cNvGrpSpPr/>
          <p:nvPr/>
        </p:nvGrpSpPr>
        <p:grpSpPr>
          <a:xfrm>
            <a:off x="167780" y="2465316"/>
            <a:ext cx="3917577" cy="4260586"/>
            <a:chOff x="866775" y="1333865"/>
            <a:chExt cx="3917577" cy="4260586"/>
          </a:xfrm>
        </p:grpSpPr>
        <p:sp>
          <p:nvSpPr>
            <p:cNvPr id="12" name="Rectangle 11">
              <a:extLst>
                <a:ext uri="{FF2B5EF4-FFF2-40B4-BE49-F238E27FC236}">
                  <a16:creationId xmlns:a16="http://schemas.microsoft.com/office/drawing/2014/main" id="{C3A5BD7B-9677-B8E8-E6B1-DDDA3CFB0E60}"/>
                </a:ext>
              </a:extLst>
            </p:cNvPr>
            <p:cNvSpPr/>
            <p:nvPr/>
          </p:nvSpPr>
          <p:spPr>
            <a:xfrm>
              <a:off x="866775" y="2133600"/>
              <a:ext cx="2727325" cy="34608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2400" b="1" i="1" dirty="0">
                  <a:solidFill>
                    <a:schemeClr val="bg1"/>
                  </a:solidFill>
                  <a:latin typeface="Source Sans Pro" panose="020B0503030403020204" pitchFamily="34" charset="0"/>
                  <a:ea typeface="Source Sans Pro" panose="020B0503030403020204" pitchFamily="34" charset="0"/>
                </a:rPr>
                <a:t>Io Neutral Cloud</a:t>
              </a:r>
            </a:p>
            <a:p>
              <a:endParaRPr lang="en-GB" sz="2400" dirty="0">
                <a:solidFill>
                  <a:schemeClr val="bg1"/>
                </a:solidFill>
                <a:latin typeface="Source Sans Pro" panose="020B0503030403020204" pitchFamily="34" charset="0"/>
                <a:ea typeface="Source Sans Pro" panose="020B0503030403020204" pitchFamily="34" charset="0"/>
              </a:endParaRPr>
            </a:p>
            <a:p>
              <a:r>
                <a:rPr lang="en-GB" sz="2400" dirty="0">
                  <a:solidFill>
                    <a:schemeClr val="bg1"/>
                  </a:solidFill>
                  <a:latin typeface="Source Sans Pro" panose="020B0503030403020204" pitchFamily="34" charset="0"/>
                  <a:ea typeface="Source Sans Pro" panose="020B0503030403020204" pitchFamily="34" charset="0"/>
                </a:rPr>
                <a:t>99% sulphur, oxygen</a:t>
              </a:r>
            </a:p>
            <a:p>
              <a:r>
                <a:rPr lang="en-GB" sz="2400" dirty="0">
                  <a:solidFill>
                    <a:schemeClr val="bg1"/>
                  </a:solidFill>
                  <a:latin typeface="Source Sans Pro" panose="020B0503030403020204" pitchFamily="34" charset="0"/>
                  <a:ea typeface="Source Sans Pro" panose="020B0503030403020204" pitchFamily="34" charset="0"/>
                </a:rPr>
                <a:t>1% sodium</a:t>
              </a:r>
            </a:p>
            <a:p>
              <a:endParaRPr lang="en-GB" sz="2400" dirty="0">
                <a:solidFill>
                  <a:schemeClr val="bg1"/>
                </a:solidFill>
                <a:latin typeface="Source Sans Pro" panose="020B0503030403020204" pitchFamily="34" charset="0"/>
                <a:ea typeface="Source Sans Pro" panose="020B0503030403020204" pitchFamily="34" charset="0"/>
              </a:endParaRPr>
            </a:p>
            <a:p>
              <a:r>
                <a:rPr lang="en-GB" sz="2400" dirty="0">
                  <a:solidFill>
                    <a:schemeClr val="bg1"/>
                  </a:solidFill>
                  <a:latin typeface="Source Sans Pro" panose="020B0503030403020204" pitchFamily="34" charset="0"/>
                  <a:ea typeface="Source Sans Pro" panose="020B0503030403020204" pitchFamily="34" charset="0"/>
                </a:rPr>
                <a:t>Reflected sunlight from sodium makes it a great tracer</a:t>
              </a:r>
            </a:p>
          </p:txBody>
        </p:sp>
        <p:cxnSp>
          <p:nvCxnSpPr>
            <p:cNvPr id="14" name="Straight Connector 13">
              <a:extLst>
                <a:ext uri="{FF2B5EF4-FFF2-40B4-BE49-F238E27FC236}">
                  <a16:creationId xmlns:a16="http://schemas.microsoft.com/office/drawing/2014/main" id="{BB6FACD7-3D22-3546-B0C4-3F0371DF59F7}"/>
                </a:ext>
              </a:extLst>
            </p:cNvPr>
            <p:cNvCxnSpPr>
              <a:cxnSpLocks/>
            </p:cNvCxnSpPr>
            <p:nvPr/>
          </p:nvCxnSpPr>
          <p:spPr>
            <a:xfrm flipH="1">
              <a:off x="866775" y="2133600"/>
              <a:ext cx="307657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F643BB0-F55E-1862-ACC0-F156607445E6}"/>
                </a:ext>
              </a:extLst>
            </p:cNvPr>
            <p:cNvCxnSpPr>
              <a:cxnSpLocks/>
            </p:cNvCxnSpPr>
            <p:nvPr/>
          </p:nvCxnSpPr>
          <p:spPr>
            <a:xfrm flipH="1">
              <a:off x="3921920" y="1333865"/>
              <a:ext cx="862432" cy="790211"/>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933E0DD-B5D8-27BA-FEDF-99792F9086F6}"/>
              </a:ext>
            </a:extLst>
          </p:cNvPr>
          <p:cNvSpPr>
            <a:spLocks noGrp="1"/>
          </p:cNvSpPr>
          <p:nvPr>
            <p:ph type="title"/>
          </p:nvPr>
        </p:nvSpPr>
        <p:spPr>
          <a:xfrm>
            <a:off x="346511" y="1"/>
            <a:ext cx="11498744" cy="771784"/>
          </a:xfrm>
        </p:spPr>
        <p:txBody>
          <a:bodyPr anchor="b">
            <a:normAutofit/>
          </a:bodyPr>
          <a:lstStyle/>
          <a:p>
            <a:r>
              <a:rPr lang="en-GB" dirty="0">
                <a:solidFill>
                  <a:schemeClr val="bg1"/>
                </a:solidFill>
                <a:latin typeface="Source Sans Pro" panose="020B0503030403020204" pitchFamily="34" charset="0"/>
                <a:ea typeface="Source Sans Pro" panose="020B0503030403020204" pitchFamily="34" charset="0"/>
              </a:rPr>
              <a:t>The Neutral Cloud</a:t>
            </a:r>
          </a:p>
        </p:txBody>
      </p:sp>
      <p:grpSp>
        <p:nvGrpSpPr>
          <p:cNvPr id="9" name="Group 8">
            <a:extLst>
              <a:ext uri="{FF2B5EF4-FFF2-40B4-BE49-F238E27FC236}">
                <a16:creationId xmlns:a16="http://schemas.microsoft.com/office/drawing/2014/main" id="{A282B479-D114-B75D-90CB-52F0821BA04B}"/>
              </a:ext>
            </a:extLst>
          </p:cNvPr>
          <p:cNvGrpSpPr/>
          <p:nvPr/>
        </p:nvGrpSpPr>
        <p:grpSpPr>
          <a:xfrm>
            <a:off x="-1852" y="812764"/>
            <a:ext cx="7346022" cy="152401"/>
            <a:chOff x="0" y="1140435"/>
            <a:chExt cx="7346022" cy="152401"/>
          </a:xfrm>
        </p:grpSpPr>
        <p:cxnSp>
          <p:nvCxnSpPr>
            <p:cNvPr id="6" name="Straight Connector 5">
              <a:extLst>
                <a:ext uri="{FF2B5EF4-FFF2-40B4-BE49-F238E27FC236}">
                  <a16:creationId xmlns:a16="http://schemas.microsoft.com/office/drawing/2014/main" id="{C7203C65-FC54-97B3-B687-6E0EA6FAEEBE}"/>
                </a:ext>
              </a:extLst>
            </p:cNvPr>
            <p:cNvCxnSpPr/>
            <p:nvPr/>
          </p:nvCxnSpPr>
          <p:spPr>
            <a:xfrm>
              <a:off x="0" y="1140435"/>
              <a:ext cx="734602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8CC0AD23-595D-105E-B476-3DF31E3A9BFA}"/>
                </a:ext>
              </a:extLst>
            </p:cNvPr>
            <p:cNvCxnSpPr>
              <a:cxnSpLocks/>
            </p:cNvCxnSpPr>
            <p:nvPr/>
          </p:nvCxnSpPr>
          <p:spPr>
            <a:xfrm>
              <a:off x="0" y="1292836"/>
              <a:ext cx="633915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1" name="Oval 10">
            <a:extLst>
              <a:ext uri="{FF2B5EF4-FFF2-40B4-BE49-F238E27FC236}">
                <a16:creationId xmlns:a16="http://schemas.microsoft.com/office/drawing/2014/main" id="{4FE48CC8-BB63-89A0-7684-7A68C88B195C}"/>
              </a:ext>
            </a:extLst>
          </p:cNvPr>
          <p:cNvSpPr/>
          <p:nvPr/>
        </p:nvSpPr>
        <p:spPr>
          <a:xfrm flipH="1">
            <a:off x="320793" y="-1670978"/>
            <a:ext cx="11241942" cy="11241942"/>
          </a:xfrm>
          <a:prstGeom prst="ellipse">
            <a:avLst/>
          </a:prstGeom>
          <a:solidFill>
            <a:srgbClr val="FFC000">
              <a:alpha val="12941"/>
            </a:srgbClr>
          </a:solidFill>
          <a:effectLst>
            <a:softEdge rad="1270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903980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C714588-BC9E-F40B-E7EC-308EA2BF8A0A}"/>
            </a:ext>
          </a:extLst>
        </p:cNvPr>
        <p:cNvGrpSpPr/>
        <p:nvPr/>
      </p:nvGrpSpPr>
      <p:grpSpPr>
        <a:xfrm>
          <a:off x="0" y="0"/>
          <a:ext cx="0" cy="0"/>
          <a:chOff x="0" y="0"/>
          <a:chExt cx="0" cy="0"/>
        </a:xfrm>
      </p:grpSpPr>
      <p:sp>
        <p:nvSpPr>
          <p:cNvPr id="33" name="Free-form: Shape 32">
            <a:extLst>
              <a:ext uri="{FF2B5EF4-FFF2-40B4-BE49-F238E27FC236}">
                <a16:creationId xmlns:a16="http://schemas.microsoft.com/office/drawing/2014/main" id="{F693A38F-D8F9-ED8D-13B1-313F078B904D}"/>
              </a:ext>
            </a:extLst>
          </p:cNvPr>
          <p:cNvSpPr/>
          <p:nvPr/>
        </p:nvSpPr>
        <p:spPr>
          <a:xfrm>
            <a:off x="-5212526" y="4210745"/>
            <a:ext cx="11124564" cy="201575"/>
          </a:xfrm>
          <a:custGeom>
            <a:avLst/>
            <a:gdLst>
              <a:gd name="connsiteX0" fmla="*/ 5564130 w 11128260"/>
              <a:gd name="connsiteY0" fmla="*/ 0 h 201575"/>
              <a:gd name="connsiteX1" fmla="*/ 11124564 w 11128260"/>
              <a:gd name="connsiteY1" fmla="*/ 196146 h 201575"/>
              <a:gd name="connsiteX2" fmla="*/ 11128260 w 11128260"/>
              <a:gd name="connsiteY2" fmla="*/ 201575 h 201575"/>
              <a:gd name="connsiteX3" fmla="*/ 0 w 11128260"/>
              <a:gd name="connsiteY3" fmla="*/ 201575 h 201575"/>
              <a:gd name="connsiteX4" fmla="*/ 3696 w 11128260"/>
              <a:gd name="connsiteY4" fmla="*/ 196146 h 201575"/>
              <a:gd name="connsiteX5" fmla="*/ 5564130 w 11128260"/>
              <a:gd name="connsiteY5" fmla="*/ 0 h 201575"/>
              <a:gd name="connsiteX0" fmla="*/ 0 w 11219700"/>
              <a:gd name="connsiteY0" fmla="*/ 201575 h 293015"/>
              <a:gd name="connsiteX1" fmla="*/ 3696 w 11219700"/>
              <a:gd name="connsiteY1" fmla="*/ 196146 h 293015"/>
              <a:gd name="connsiteX2" fmla="*/ 5564130 w 11219700"/>
              <a:gd name="connsiteY2" fmla="*/ 0 h 293015"/>
              <a:gd name="connsiteX3" fmla="*/ 11124564 w 11219700"/>
              <a:gd name="connsiteY3" fmla="*/ 196146 h 293015"/>
              <a:gd name="connsiteX4" fmla="*/ 11219700 w 11219700"/>
              <a:gd name="connsiteY4" fmla="*/ 293015 h 293015"/>
              <a:gd name="connsiteX0" fmla="*/ 0 w 11124564"/>
              <a:gd name="connsiteY0" fmla="*/ 201575 h 201575"/>
              <a:gd name="connsiteX1" fmla="*/ 3696 w 11124564"/>
              <a:gd name="connsiteY1" fmla="*/ 196146 h 201575"/>
              <a:gd name="connsiteX2" fmla="*/ 5564130 w 11124564"/>
              <a:gd name="connsiteY2" fmla="*/ 0 h 201575"/>
              <a:gd name="connsiteX3" fmla="*/ 11124564 w 11124564"/>
              <a:gd name="connsiteY3" fmla="*/ 196146 h 201575"/>
            </a:gdLst>
            <a:ahLst/>
            <a:cxnLst>
              <a:cxn ang="0">
                <a:pos x="connsiteX0" y="connsiteY0"/>
              </a:cxn>
              <a:cxn ang="0">
                <a:pos x="connsiteX1" y="connsiteY1"/>
              </a:cxn>
              <a:cxn ang="0">
                <a:pos x="connsiteX2" y="connsiteY2"/>
              </a:cxn>
              <a:cxn ang="0">
                <a:pos x="connsiteX3" y="connsiteY3"/>
              </a:cxn>
            </a:cxnLst>
            <a:rect l="l" t="t" r="r" b="b"/>
            <a:pathLst>
              <a:path w="11124564" h="201575">
                <a:moveTo>
                  <a:pt x="0" y="201575"/>
                </a:moveTo>
                <a:lnTo>
                  <a:pt x="3696" y="196146"/>
                </a:lnTo>
                <a:cubicBezTo>
                  <a:pt x="152816" y="86886"/>
                  <a:pt x="2585278" y="0"/>
                  <a:pt x="5564130" y="0"/>
                </a:cubicBezTo>
                <a:cubicBezTo>
                  <a:pt x="8542982" y="0"/>
                  <a:pt x="10975444" y="86886"/>
                  <a:pt x="11124564" y="196146"/>
                </a:cubicBezTo>
              </a:path>
            </a:pathLst>
          </a:custGeom>
          <a:noFill/>
          <a:ln w="381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5" name="Oval 4">
            <a:extLst>
              <a:ext uri="{FF2B5EF4-FFF2-40B4-BE49-F238E27FC236}">
                <a16:creationId xmlns:a16="http://schemas.microsoft.com/office/drawing/2014/main" id="{3922BA9B-58BD-B8CF-BE9E-FD65136C2412}"/>
              </a:ext>
            </a:extLst>
          </p:cNvPr>
          <p:cNvSpPr/>
          <p:nvPr/>
        </p:nvSpPr>
        <p:spPr>
          <a:xfrm rot="1227130" flipH="1">
            <a:off x="2140245" y="4193841"/>
            <a:ext cx="10652638" cy="1836246"/>
          </a:xfrm>
          <a:prstGeom prst="ellipse">
            <a:avLst/>
          </a:prstGeom>
          <a:solidFill>
            <a:srgbClr val="FFC000"/>
          </a:solidFill>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Picture 23" descr="A planet with a red spot&#10;&#10;Description automatically generated">
            <a:extLst>
              <a:ext uri="{FF2B5EF4-FFF2-40B4-BE49-F238E27FC236}">
                <a16:creationId xmlns:a16="http://schemas.microsoft.com/office/drawing/2014/main" id="{C3DC85AC-B87A-9C71-073A-BEB2AFDB3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311600" y="2842733"/>
            <a:ext cx="3206954" cy="3004410"/>
          </a:xfrm>
          <a:prstGeom prst="rect">
            <a:avLst/>
          </a:prstGeom>
        </p:spPr>
      </p:pic>
      <p:sp>
        <p:nvSpPr>
          <p:cNvPr id="2" name="Title 1">
            <a:extLst>
              <a:ext uri="{FF2B5EF4-FFF2-40B4-BE49-F238E27FC236}">
                <a16:creationId xmlns:a16="http://schemas.microsoft.com/office/drawing/2014/main" id="{EFF34986-D9D8-EF1D-C28B-9BEB518C714A}"/>
              </a:ext>
            </a:extLst>
          </p:cNvPr>
          <p:cNvSpPr>
            <a:spLocks noGrp="1"/>
          </p:cNvSpPr>
          <p:nvPr>
            <p:ph type="title"/>
          </p:nvPr>
        </p:nvSpPr>
        <p:spPr>
          <a:xfrm>
            <a:off x="346511" y="1"/>
            <a:ext cx="11498744" cy="771784"/>
          </a:xfrm>
        </p:spPr>
        <p:txBody>
          <a:bodyPr anchor="b">
            <a:normAutofit/>
          </a:bodyPr>
          <a:lstStyle/>
          <a:p>
            <a:r>
              <a:rPr lang="en-GB" dirty="0">
                <a:solidFill>
                  <a:schemeClr val="bg1"/>
                </a:solidFill>
                <a:latin typeface="Source Sans Pro" panose="020B0503030403020204" pitchFamily="34" charset="0"/>
                <a:ea typeface="Source Sans Pro" panose="020B0503030403020204" pitchFamily="34" charset="0"/>
              </a:rPr>
              <a:t>The Neutral Cloud</a:t>
            </a:r>
          </a:p>
        </p:txBody>
      </p:sp>
      <p:grpSp>
        <p:nvGrpSpPr>
          <p:cNvPr id="9" name="Group 8">
            <a:extLst>
              <a:ext uri="{FF2B5EF4-FFF2-40B4-BE49-F238E27FC236}">
                <a16:creationId xmlns:a16="http://schemas.microsoft.com/office/drawing/2014/main" id="{A4160E86-1DD1-BB07-27E4-9050C91611D4}"/>
              </a:ext>
            </a:extLst>
          </p:cNvPr>
          <p:cNvGrpSpPr/>
          <p:nvPr/>
        </p:nvGrpSpPr>
        <p:grpSpPr>
          <a:xfrm>
            <a:off x="-1852" y="812764"/>
            <a:ext cx="7346022" cy="152401"/>
            <a:chOff x="0" y="1140435"/>
            <a:chExt cx="7346022" cy="152401"/>
          </a:xfrm>
        </p:grpSpPr>
        <p:cxnSp>
          <p:nvCxnSpPr>
            <p:cNvPr id="6" name="Straight Connector 5">
              <a:extLst>
                <a:ext uri="{FF2B5EF4-FFF2-40B4-BE49-F238E27FC236}">
                  <a16:creationId xmlns:a16="http://schemas.microsoft.com/office/drawing/2014/main" id="{4A1E0891-CDD1-6EF3-5D0C-4C9951BA0914}"/>
                </a:ext>
              </a:extLst>
            </p:cNvPr>
            <p:cNvCxnSpPr/>
            <p:nvPr/>
          </p:nvCxnSpPr>
          <p:spPr>
            <a:xfrm>
              <a:off x="0" y="1140435"/>
              <a:ext cx="734602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3352C0-F2EB-ED89-EDD0-D922164416FA}"/>
                </a:ext>
              </a:extLst>
            </p:cNvPr>
            <p:cNvCxnSpPr>
              <a:cxnSpLocks/>
            </p:cNvCxnSpPr>
            <p:nvPr/>
          </p:nvCxnSpPr>
          <p:spPr>
            <a:xfrm>
              <a:off x="0" y="1292836"/>
              <a:ext cx="633915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A15B1B34-0378-8E04-ECEE-56DCFA07ED99}"/>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p:blipFill>
        <p:spPr>
          <a:xfrm>
            <a:off x="-5142271" y="-3060598"/>
            <a:ext cx="1019125" cy="1024834"/>
          </a:xfrm>
          <a:prstGeom prst="rect">
            <a:avLst/>
          </a:prstGeom>
        </p:spPr>
      </p:pic>
      <p:sp>
        <p:nvSpPr>
          <p:cNvPr id="22" name="Free-form: Shape 21">
            <a:extLst>
              <a:ext uri="{FF2B5EF4-FFF2-40B4-BE49-F238E27FC236}">
                <a16:creationId xmlns:a16="http://schemas.microsoft.com/office/drawing/2014/main" id="{EC4D43EA-042D-D80E-7D9E-63141ECFA767}"/>
              </a:ext>
            </a:extLst>
          </p:cNvPr>
          <p:cNvSpPr/>
          <p:nvPr/>
        </p:nvSpPr>
        <p:spPr>
          <a:xfrm>
            <a:off x="6263640" y="4076700"/>
            <a:ext cx="11209020" cy="1528919"/>
          </a:xfrm>
          <a:custGeom>
            <a:avLst/>
            <a:gdLst>
              <a:gd name="connsiteX0" fmla="*/ 0 w 11209020"/>
              <a:gd name="connsiteY0" fmla="*/ 0 h 1528919"/>
              <a:gd name="connsiteX1" fmla="*/ 70980 w 11209020"/>
              <a:gd name="connsiteY1" fmla="*/ 0 h 1528919"/>
              <a:gd name="connsiteX2" fmla="*/ 5608179 w 11209020"/>
              <a:gd name="connsiteY2" fmla="*/ 165100 h 1528919"/>
              <a:gd name="connsiteX3" fmla="*/ 11145378 w 11209020"/>
              <a:gd name="connsiteY3" fmla="*/ 0 h 1528919"/>
              <a:gd name="connsiteX4" fmla="*/ 11209020 w 11209020"/>
              <a:gd name="connsiteY4" fmla="*/ 0 h 1528919"/>
              <a:gd name="connsiteX5" fmla="*/ 11209020 w 11209020"/>
              <a:gd name="connsiteY5" fmla="*/ 1528919 h 1528919"/>
              <a:gd name="connsiteX6" fmla="*/ 0 w 11209020"/>
              <a:gd name="connsiteY6" fmla="*/ 1528919 h 1528919"/>
              <a:gd name="connsiteX7" fmla="*/ 0 w 11209020"/>
              <a:gd name="connsiteY7" fmla="*/ 0 h 152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09020" h="1528919">
                <a:moveTo>
                  <a:pt x="0" y="0"/>
                </a:moveTo>
                <a:lnTo>
                  <a:pt x="70980" y="0"/>
                </a:lnTo>
                <a:cubicBezTo>
                  <a:pt x="70980" y="91182"/>
                  <a:pt x="2550068" y="165100"/>
                  <a:pt x="5608179" y="165100"/>
                </a:cubicBezTo>
                <a:cubicBezTo>
                  <a:pt x="8666290" y="165100"/>
                  <a:pt x="11145378" y="91182"/>
                  <a:pt x="11145378" y="0"/>
                </a:cubicBezTo>
                <a:lnTo>
                  <a:pt x="11209020" y="0"/>
                </a:lnTo>
                <a:lnTo>
                  <a:pt x="11209020" y="1528919"/>
                </a:lnTo>
                <a:lnTo>
                  <a:pt x="0" y="1528919"/>
                </a:lnTo>
                <a:lnTo>
                  <a:pt x="0" y="0"/>
                </a:ln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 name="Picture 7" descr="A planet with orange and yellow spots&#10;&#10;Description automatically generated">
            <a:extLst>
              <a:ext uri="{FF2B5EF4-FFF2-40B4-BE49-F238E27FC236}">
                <a16:creationId xmlns:a16="http://schemas.microsoft.com/office/drawing/2014/main" id="{DA288ADE-5EE8-9463-76BD-5DDCDB1822B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45940" y="4117824"/>
            <a:ext cx="599414" cy="599414"/>
          </a:xfrm>
          <a:prstGeom prst="rect">
            <a:avLst/>
          </a:prstGeom>
        </p:spPr>
      </p:pic>
      <p:sp>
        <p:nvSpPr>
          <p:cNvPr id="34" name="Free-form: Shape 33">
            <a:extLst>
              <a:ext uri="{FF2B5EF4-FFF2-40B4-BE49-F238E27FC236}">
                <a16:creationId xmlns:a16="http://schemas.microsoft.com/office/drawing/2014/main" id="{01E6B573-784A-5132-42A5-788C007442BE}"/>
              </a:ext>
            </a:extLst>
          </p:cNvPr>
          <p:cNvSpPr/>
          <p:nvPr/>
        </p:nvSpPr>
        <p:spPr>
          <a:xfrm flipH="1">
            <a:off x="-5216074" y="4412320"/>
            <a:ext cx="11135357" cy="211999"/>
          </a:xfrm>
          <a:custGeom>
            <a:avLst/>
            <a:gdLst>
              <a:gd name="connsiteX0" fmla="*/ 3549 w 11135357"/>
              <a:gd name="connsiteY0" fmla="*/ 0 h 211999"/>
              <a:gd name="connsiteX1" fmla="*/ 11131809 w 11135357"/>
              <a:gd name="connsiteY1" fmla="*/ 0 h 211999"/>
              <a:gd name="connsiteX2" fmla="*/ 11135357 w 11135357"/>
              <a:gd name="connsiteY2" fmla="*/ 5212 h 211999"/>
              <a:gd name="connsiteX3" fmla="*/ 5567679 w 11135357"/>
              <a:gd name="connsiteY3" fmla="*/ 211999 h 211999"/>
              <a:gd name="connsiteX4" fmla="*/ 0 w 11135357"/>
              <a:gd name="connsiteY4" fmla="*/ 5212 h 211999"/>
              <a:gd name="connsiteX5" fmla="*/ 3549 w 11135357"/>
              <a:gd name="connsiteY5" fmla="*/ 0 h 211999"/>
              <a:gd name="connsiteX0" fmla="*/ 11131809 w 11135357"/>
              <a:gd name="connsiteY0" fmla="*/ 0 h 211999"/>
              <a:gd name="connsiteX1" fmla="*/ 11135357 w 11135357"/>
              <a:gd name="connsiteY1" fmla="*/ 5212 h 211999"/>
              <a:gd name="connsiteX2" fmla="*/ 5567679 w 11135357"/>
              <a:gd name="connsiteY2" fmla="*/ 211999 h 211999"/>
              <a:gd name="connsiteX3" fmla="*/ 0 w 11135357"/>
              <a:gd name="connsiteY3" fmla="*/ 5212 h 211999"/>
              <a:gd name="connsiteX4" fmla="*/ 94989 w 11135357"/>
              <a:gd name="connsiteY4" fmla="*/ 91440 h 211999"/>
              <a:gd name="connsiteX0" fmla="*/ 11131809 w 11135357"/>
              <a:gd name="connsiteY0" fmla="*/ 0 h 211999"/>
              <a:gd name="connsiteX1" fmla="*/ 11135357 w 11135357"/>
              <a:gd name="connsiteY1" fmla="*/ 5212 h 211999"/>
              <a:gd name="connsiteX2" fmla="*/ 5567679 w 11135357"/>
              <a:gd name="connsiteY2" fmla="*/ 211999 h 211999"/>
              <a:gd name="connsiteX3" fmla="*/ 0 w 11135357"/>
              <a:gd name="connsiteY3" fmla="*/ 5212 h 211999"/>
            </a:gdLst>
            <a:ahLst/>
            <a:cxnLst>
              <a:cxn ang="0">
                <a:pos x="connsiteX0" y="connsiteY0"/>
              </a:cxn>
              <a:cxn ang="0">
                <a:pos x="connsiteX1" y="connsiteY1"/>
              </a:cxn>
              <a:cxn ang="0">
                <a:pos x="connsiteX2" y="connsiteY2"/>
              </a:cxn>
              <a:cxn ang="0">
                <a:pos x="connsiteX3" y="connsiteY3"/>
              </a:cxn>
            </a:cxnLst>
            <a:rect l="l" t="t" r="r" b="b"/>
            <a:pathLst>
              <a:path w="11135357" h="211999">
                <a:moveTo>
                  <a:pt x="11131809" y="0"/>
                </a:moveTo>
                <a:lnTo>
                  <a:pt x="11135357" y="5212"/>
                </a:lnTo>
                <a:cubicBezTo>
                  <a:pt x="11135357" y="119417"/>
                  <a:pt x="8642623" y="211999"/>
                  <a:pt x="5567679" y="211999"/>
                </a:cubicBezTo>
                <a:cubicBezTo>
                  <a:pt x="2492735" y="211999"/>
                  <a:pt x="0" y="119417"/>
                  <a:pt x="0" y="5212"/>
                </a:cubicBezTo>
              </a:path>
            </a:pathLst>
          </a:custGeom>
          <a:noFill/>
          <a:ln w="381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0" name="Oval 9">
            <a:extLst>
              <a:ext uri="{FF2B5EF4-FFF2-40B4-BE49-F238E27FC236}">
                <a16:creationId xmlns:a16="http://schemas.microsoft.com/office/drawing/2014/main" id="{E9914A26-4EC2-07D5-69E8-704B1934694B}"/>
              </a:ext>
            </a:extLst>
          </p:cNvPr>
          <p:cNvSpPr/>
          <p:nvPr/>
        </p:nvSpPr>
        <p:spPr>
          <a:xfrm flipH="1">
            <a:off x="3629266" y="3579041"/>
            <a:ext cx="6708328" cy="1723401"/>
          </a:xfrm>
          <a:prstGeom prst="ellipse">
            <a:avLst/>
          </a:prstGeom>
          <a:solidFill>
            <a:srgbClr val="FFC000"/>
          </a:solidFill>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a:extLst>
              <a:ext uri="{FF2B5EF4-FFF2-40B4-BE49-F238E27FC236}">
                <a16:creationId xmlns:a16="http://schemas.microsoft.com/office/drawing/2014/main" id="{E9D4DA45-38D7-EC13-5F59-620C846104CA}"/>
              </a:ext>
            </a:extLst>
          </p:cNvPr>
          <p:cNvPicPr>
            <a:picLocks noChangeAspect="1"/>
          </p:cNvPicPr>
          <p:nvPr/>
        </p:nvPicPr>
        <p:blipFill>
          <a:blip r:embed="rId7">
            <a:alphaModFix/>
            <a:extLst>
              <a:ext uri="{BEBA8EAE-BF5A-486C-A8C5-ECC9F3942E4B}">
                <a14:imgProps xmlns:a14="http://schemas.microsoft.com/office/drawing/2010/main">
                  <a14:imgLayer r:embed="rId8">
                    <a14:imgEffect>
                      <a14:brightnessContrast bright="-20000" contrast="40000"/>
                    </a14:imgEffect>
                  </a14:imgLayer>
                </a14:imgProps>
              </a:ext>
            </a:extLst>
          </a:blip>
          <a:stretch>
            <a:fillRect/>
          </a:stretch>
        </p:blipFill>
        <p:spPr>
          <a:xfrm>
            <a:off x="-3638242" y="3014812"/>
            <a:ext cx="8167025" cy="2944771"/>
          </a:xfrm>
          <a:prstGeom prst="rect">
            <a:avLst/>
          </a:prstGeom>
        </p:spPr>
      </p:pic>
      <p:sp>
        <p:nvSpPr>
          <p:cNvPr id="16" name="TextBox 15">
            <a:extLst>
              <a:ext uri="{FF2B5EF4-FFF2-40B4-BE49-F238E27FC236}">
                <a16:creationId xmlns:a16="http://schemas.microsoft.com/office/drawing/2014/main" id="{1B7344A1-90E9-5119-BF32-F9A790DD95B8}"/>
              </a:ext>
            </a:extLst>
          </p:cNvPr>
          <p:cNvSpPr txBox="1"/>
          <p:nvPr/>
        </p:nvSpPr>
        <p:spPr>
          <a:xfrm>
            <a:off x="1512756" y="3070915"/>
            <a:ext cx="2412037" cy="461665"/>
          </a:xfrm>
          <a:prstGeom prst="rect">
            <a:avLst/>
          </a:prstGeom>
          <a:noFill/>
        </p:spPr>
        <p:txBody>
          <a:bodyPr wrap="square" rtlCol="0">
            <a:spAutoFit/>
          </a:bodyPr>
          <a:lstStyle/>
          <a:p>
            <a:r>
              <a:rPr lang="en-GB" sz="2400" dirty="0">
                <a:solidFill>
                  <a:schemeClr val="bg1"/>
                </a:solidFill>
                <a:latin typeface="Source Sans Pro" panose="020B0503030403020204" pitchFamily="34" charset="0"/>
                <a:ea typeface="Source Sans Pro" panose="020B0503030403020204" pitchFamily="34" charset="0"/>
              </a:rPr>
              <a:t>July 21</a:t>
            </a:r>
            <a:r>
              <a:rPr lang="en-GB" sz="2400" baseline="30000" dirty="0">
                <a:solidFill>
                  <a:schemeClr val="bg1"/>
                </a:solidFill>
                <a:latin typeface="Source Sans Pro" panose="020B0503030403020204" pitchFamily="34" charset="0"/>
                <a:ea typeface="Source Sans Pro" panose="020B0503030403020204" pitchFamily="34" charset="0"/>
              </a:rPr>
              <a:t>st</a:t>
            </a:r>
            <a:r>
              <a:rPr lang="en-GB" sz="2400" dirty="0">
                <a:solidFill>
                  <a:schemeClr val="bg1"/>
                </a:solidFill>
                <a:latin typeface="Source Sans Pro" panose="020B0503030403020204" pitchFamily="34" charset="0"/>
                <a:ea typeface="Source Sans Pro" panose="020B0503030403020204" pitchFamily="34" charset="0"/>
              </a:rPr>
              <a:t> 1995</a:t>
            </a:r>
          </a:p>
        </p:txBody>
      </p:sp>
      <p:grpSp>
        <p:nvGrpSpPr>
          <p:cNvPr id="19" name="Group 18">
            <a:extLst>
              <a:ext uri="{FF2B5EF4-FFF2-40B4-BE49-F238E27FC236}">
                <a16:creationId xmlns:a16="http://schemas.microsoft.com/office/drawing/2014/main" id="{8E9FA591-92D8-CEBE-BA88-CA6035CC6966}"/>
              </a:ext>
            </a:extLst>
          </p:cNvPr>
          <p:cNvGrpSpPr/>
          <p:nvPr/>
        </p:nvGrpSpPr>
        <p:grpSpPr>
          <a:xfrm>
            <a:off x="8330312" y="3507192"/>
            <a:ext cx="3075495" cy="3471113"/>
            <a:chOff x="248581" y="2123338"/>
            <a:chExt cx="3694769" cy="3471113"/>
          </a:xfrm>
        </p:grpSpPr>
        <p:sp>
          <p:nvSpPr>
            <p:cNvPr id="20" name="Rectangle 19">
              <a:extLst>
                <a:ext uri="{FF2B5EF4-FFF2-40B4-BE49-F238E27FC236}">
                  <a16:creationId xmlns:a16="http://schemas.microsoft.com/office/drawing/2014/main" id="{221E4E8C-DC64-6423-9A51-AB9D7373874E}"/>
                </a:ext>
              </a:extLst>
            </p:cNvPr>
            <p:cNvSpPr/>
            <p:nvPr/>
          </p:nvSpPr>
          <p:spPr>
            <a:xfrm>
              <a:off x="517527" y="2133600"/>
              <a:ext cx="3076574" cy="34608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GB" sz="2400" b="1" i="1" dirty="0">
                  <a:solidFill>
                    <a:schemeClr val="bg1"/>
                  </a:solidFill>
                  <a:latin typeface="Source Sans Pro" panose="020B0503030403020204" pitchFamily="34" charset="0"/>
                  <a:ea typeface="Source Sans Pro" panose="020B0503030403020204" pitchFamily="34" charset="0"/>
                </a:rPr>
                <a:t>Io Neutral Clouds</a:t>
              </a:r>
            </a:p>
            <a:p>
              <a:pPr algn="r"/>
              <a:endParaRPr lang="en-GB" sz="2400" dirty="0">
                <a:solidFill>
                  <a:schemeClr val="bg1"/>
                </a:solidFill>
                <a:latin typeface="Source Sans Pro" panose="020B0503030403020204" pitchFamily="34" charset="0"/>
                <a:ea typeface="Source Sans Pro" panose="020B0503030403020204" pitchFamily="34" charset="0"/>
              </a:endParaRPr>
            </a:p>
            <a:p>
              <a:pPr algn="r"/>
              <a:r>
                <a:rPr lang="en-GB" sz="2400" dirty="0">
                  <a:solidFill>
                    <a:schemeClr val="bg1"/>
                  </a:solidFill>
                  <a:latin typeface="Source Sans Pro" panose="020B0503030403020204" pitchFamily="34" charset="0"/>
                  <a:ea typeface="Source Sans Pro" panose="020B0503030403020204" pitchFamily="34" charset="0"/>
                </a:rPr>
                <a:t>Appearance depends on viewing geometry</a:t>
              </a:r>
            </a:p>
          </p:txBody>
        </p:sp>
        <p:cxnSp>
          <p:nvCxnSpPr>
            <p:cNvPr id="21" name="Straight Connector 20">
              <a:extLst>
                <a:ext uri="{FF2B5EF4-FFF2-40B4-BE49-F238E27FC236}">
                  <a16:creationId xmlns:a16="http://schemas.microsoft.com/office/drawing/2014/main" id="{F5020EA3-FC46-5E27-9C7E-7697531143DF}"/>
                </a:ext>
              </a:extLst>
            </p:cNvPr>
            <p:cNvCxnSpPr>
              <a:cxnSpLocks/>
            </p:cNvCxnSpPr>
            <p:nvPr/>
          </p:nvCxnSpPr>
          <p:spPr>
            <a:xfrm flipH="1">
              <a:off x="866775" y="2133600"/>
              <a:ext cx="307657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257193B8-79C3-4464-3875-04003F0DE51D}"/>
                </a:ext>
              </a:extLst>
            </p:cNvPr>
            <p:cNvCxnSpPr>
              <a:cxnSpLocks/>
            </p:cNvCxnSpPr>
            <p:nvPr/>
          </p:nvCxnSpPr>
          <p:spPr>
            <a:xfrm flipV="1">
              <a:off x="248581" y="2123338"/>
              <a:ext cx="638967" cy="60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1" name="Rectangle 10">
            <a:extLst>
              <a:ext uri="{FF2B5EF4-FFF2-40B4-BE49-F238E27FC236}">
                <a16:creationId xmlns:a16="http://schemas.microsoft.com/office/drawing/2014/main" id="{8E94FD8E-80E2-36F1-F08C-ED9FC856D7CC}"/>
              </a:ext>
            </a:extLst>
          </p:cNvPr>
          <p:cNvSpPr/>
          <p:nvPr/>
        </p:nvSpPr>
        <p:spPr>
          <a:xfrm rot="931060">
            <a:off x="2447024" y="4965168"/>
            <a:ext cx="944309" cy="25492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GB" dirty="0">
                <a:latin typeface="Source Sans Pro" panose="020B0503030403020204" pitchFamily="34" charset="0"/>
                <a:ea typeface="Source Sans Pro" panose="020B0503030403020204" pitchFamily="34" charset="0"/>
              </a:rPr>
              <a:t>Jet</a:t>
            </a:r>
          </a:p>
        </p:txBody>
      </p:sp>
      <p:sp>
        <p:nvSpPr>
          <p:cNvPr id="13" name="Oval 12">
            <a:extLst>
              <a:ext uri="{FF2B5EF4-FFF2-40B4-BE49-F238E27FC236}">
                <a16:creationId xmlns:a16="http://schemas.microsoft.com/office/drawing/2014/main" id="{8E28B933-FAC7-BEF7-9871-4AF618432283}"/>
              </a:ext>
            </a:extLst>
          </p:cNvPr>
          <p:cNvSpPr/>
          <p:nvPr/>
        </p:nvSpPr>
        <p:spPr>
          <a:xfrm>
            <a:off x="6905276" y="2193277"/>
            <a:ext cx="156308" cy="156308"/>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5AF3CB0D-CE96-F648-75DB-7AF0352E05D9}"/>
              </a:ext>
            </a:extLst>
          </p:cNvPr>
          <p:cNvCxnSpPr>
            <a:cxnSpLocks/>
          </p:cNvCxnSpPr>
          <p:nvPr/>
        </p:nvCxnSpPr>
        <p:spPr>
          <a:xfrm>
            <a:off x="6263640" y="1695938"/>
            <a:ext cx="996852" cy="0"/>
          </a:xfrm>
          <a:prstGeom prst="straightConnector1">
            <a:avLst/>
          </a:prstGeom>
          <a:ln w="57150">
            <a:solidFill>
              <a:srgbClr val="FF0000">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C75AB0A-9E24-2881-1C7E-CF6C421B777C}"/>
              </a:ext>
            </a:extLst>
          </p:cNvPr>
          <p:cNvCxnSpPr>
            <a:cxnSpLocks/>
          </p:cNvCxnSpPr>
          <p:nvPr/>
        </p:nvCxnSpPr>
        <p:spPr>
          <a:xfrm>
            <a:off x="6263640" y="1989013"/>
            <a:ext cx="996852" cy="0"/>
          </a:xfrm>
          <a:prstGeom prst="straightConnector1">
            <a:avLst/>
          </a:prstGeom>
          <a:ln w="57150">
            <a:solidFill>
              <a:srgbClr val="FF0000">
                <a:alpha val="50196"/>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236CB692-AB31-253B-96F0-7BFDC05CB29C}"/>
              </a:ext>
            </a:extLst>
          </p:cNvPr>
          <p:cNvCxnSpPr>
            <a:cxnSpLocks/>
            <a:endCxn id="13" idx="2"/>
          </p:cNvCxnSpPr>
          <p:nvPr/>
        </p:nvCxnSpPr>
        <p:spPr>
          <a:xfrm>
            <a:off x="6263640" y="2271430"/>
            <a:ext cx="641636" cy="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40CE2443-96E1-1A79-8218-231A4B1599BE}"/>
              </a:ext>
            </a:extLst>
          </p:cNvPr>
          <p:cNvCxnSpPr>
            <a:cxnSpLocks/>
          </p:cNvCxnSpPr>
          <p:nvPr/>
        </p:nvCxnSpPr>
        <p:spPr>
          <a:xfrm flipH="1">
            <a:off x="6263640" y="2361486"/>
            <a:ext cx="617252" cy="24458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AA958741-8D60-8D57-1C3F-6FB57980EFE0}"/>
              </a:ext>
            </a:extLst>
          </p:cNvPr>
          <p:cNvSpPr/>
          <p:nvPr/>
        </p:nvSpPr>
        <p:spPr>
          <a:xfrm>
            <a:off x="7018216" y="2009794"/>
            <a:ext cx="218831" cy="3425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rPr>
              <a:t>+</a:t>
            </a:r>
          </a:p>
        </p:txBody>
      </p:sp>
      <p:sp>
        <p:nvSpPr>
          <p:cNvPr id="38" name="Oval 37">
            <a:extLst>
              <a:ext uri="{FF2B5EF4-FFF2-40B4-BE49-F238E27FC236}">
                <a16:creationId xmlns:a16="http://schemas.microsoft.com/office/drawing/2014/main" id="{3F294E23-16C0-8A16-EA47-1A85A15FBE8C}"/>
              </a:ext>
            </a:extLst>
          </p:cNvPr>
          <p:cNvSpPr/>
          <p:nvPr/>
        </p:nvSpPr>
        <p:spPr>
          <a:xfrm>
            <a:off x="5113633" y="2499691"/>
            <a:ext cx="156308" cy="15630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FFC000"/>
              </a:solidFill>
            </a:endParaRPr>
          </a:p>
        </p:txBody>
      </p:sp>
      <p:cxnSp>
        <p:nvCxnSpPr>
          <p:cNvPr id="39" name="Straight Arrow Connector 38">
            <a:extLst>
              <a:ext uri="{FF2B5EF4-FFF2-40B4-BE49-F238E27FC236}">
                <a16:creationId xmlns:a16="http://schemas.microsoft.com/office/drawing/2014/main" id="{70B18B27-E1B4-FB7A-287B-FA5D7C21BAEA}"/>
              </a:ext>
            </a:extLst>
          </p:cNvPr>
          <p:cNvCxnSpPr>
            <a:cxnSpLocks/>
          </p:cNvCxnSpPr>
          <p:nvPr/>
        </p:nvCxnSpPr>
        <p:spPr>
          <a:xfrm>
            <a:off x="4867822" y="1700590"/>
            <a:ext cx="99685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3798B078-0F93-5552-6131-16587153FEE1}"/>
              </a:ext>
            </a:extLst>
          </p:cNvPr>
          <p:cNvCxnSpPr>
            <a:cxnSpLocks/>
          </p:cNvCxnSpPr>
          <p:nvPr/>
        </p:nvCxnSpPr>
        <p:spPr>
          <a:xfrm>
            <a:off x="4867822" y="1993665"/>
            <a:ext cx="99685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21C10F5D-313F-FCC2-B8C7-EC07D2E68837}"/>
              </a:ext>
            </a:extLst>
          </p:cNvPr>
          <p:cNvCxnSpPr>
            <a:cxnSpLocks/>
          </p:cNvCxnSpPr>
          <p:nvPr/>
        </p:nvCxnSpPr>
        <p:spPr>
          <a:xfrm>
            <a:off x="4867822" y="2268264"/>
            <a:ext cx="99685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Rectangle 44">
            <a:extLst>
              <a:ext uri="{FF2B5EF4-FFF2-40B4-BE49-F238E27FC236}">
                <a16:creationId xmlns:a16="http://schemas.microsoft.com/office/drawing/2014/main" id="{EFAEA7B1-7E4D-6DA2-3B36-06B61D68E157}"/>
              </a:ext>
            </a:extLst>
          </p:cNvPr>
          <p:cNvSpPr/>
          <p:nvPr/>
        </p:nvSpPr>
        <p:spPr>
          <a:xfrm>
            <a:off x="4978284" y="2726456"/>
            <a:ext cx="1117599" cy="2607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FFC000"/>
                </a:solidFill>
                <a:latin typeface="Source Sans Pro" panose="020B0503030403020204" pitchFamily="34" charset="0"/>
                <a:ea typeface="Source Sans Pro" panose="020B0503030403020204" pitchFamily="34" charset="0"/>
              </a:rPr>
              <a:t>Atmospheric particle</a:t>
            </a:r>
          </a:p>
        </p:txBody>
      </p:sp>
      <p:sp>
        <p:nvSpPr>
          <p:cNvPr id="46" name="Rectangle 45">
            <a:extLst>
              <a:ext uri="{FF2B5EF4-FFF2-40B4-BE49-F238E27FC236}">
                <a16:creationId xmlns:a16="http://schemas.microsoft.com/office/drawing/2014/main" id="{E7AF0CAE-0FF3-3E7B-28FB-8B6A86A2C0EA}"/>
              </a:ext>
            </a:extLst>
          </p:cNvPr>
          <p:cNvSpPr/>
          <p:nvPr/>
        </p:nvSpPr>
        <p:spPr>
          <a:xfrm>
            <a:off x="6310806" y="2589686"/>
            <a:ext cx="1340455" cy="2607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FF0000"/>
                </a:solidFill>
                <a:latin typeface="Source Sans Pro" panose="020B0503030403020204" pitchFamily="34" charset="0"/>
                <a:ea typeface="Source Sans Pro" panose="020B0503030403020204" pitchFamily="34" charset="0"/>
              </a:rPr>
              <a:t>Ionised by torus</a:t>
            </a:r>
          </a:p>
        </p:txBody>
      </p:sp>
      <p:sp>
        <p:nvSpPr>
          <p:cNvPr id="47" name="Arc 46">
            <a:extLst>
              <a:ext uri="{FF2B5EF4-FFF2-40B4-BE49-F238E27FC236}">
                <a16:creationId xmlns:a16="http://schemas.microsoft.com/office/drawing/2014/main" id="{4E3FF8F3-87B6-3596-4A92-FBC7C307AEBE}"/>
              </a:ext>
            </a:extLst>
          </p:cNvPr>
          <p:cNvSpPr/>
          <p:nvPr/>
        </p:nvSpPr>
        <p:spPr>
          <a:xfrm>
            <a:off x="8280642" y="1500552"/>
            <a:ext cx="218831" cy="263860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3" name="Arrow: Curved Right 52">
            <a:extLst>
              <a:ext uri="{FF2B5EF4-FFF2-40B4-BE49-F238E27FC236}">
                <a16:creationId xmlns:a16="http://schemas.microsoft.com/office/drawing/2014/main" id="{062D022A-D6B8-D735-322F-5DE1F8F66C3F}"/>
              </a:ext>
            </a:extLst>
          </p:cNvPr>
          <p:cNvSpPr/>
          <p:nvPr/>
        </p:nvSpPr>
        <p:spPr>
          <a:xfrm>
            <a:off x="7852072" y="2044784"/>
            <a:ext cx="807108" cy="601320"/>
          </a:xfrm>
          <a:prstGeom prst="curved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7" name="Arrow: Curved Right 56">
            <a:extLst>
              <a:ext uri="{FF2B5EF4-FFF2-40B4-BE49-F238E27FC236}">
                <a16:creationId xmlns:a16="http://schemas.microsoft.com/office/drawing/2014/main" id="{4E0D3E17-EC68-37DF-319A-07CA43F98B45}"/>
              </a:ext>
            </a:extLst>
          </p:cNvPr>
          <p:cNvSpPr/>
          <p:nvPr/>
        </p:nvSpPr>
        <p:spPr>
          <a:xfrm flipH="1">
            <a:off x="8357683" y="1671357"/>
            <a:ext cx="807108" cy="601320"/>
          </a:xfrm>
          <a:prstGeom prst="curved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59" name="Arrow: Curved Right 58">
            <a:extLst>
              <a:ext uri="{FF2B5EF4-FFF2-40B4-BE49-F238E27FC236}">
                <a16:creationId xmlns:a16="http://schemas.microsoft.com/office/drawing/2014/main" id="{943DFD81-1FA9-CFCD-18A1-DCB0452D9E60}"/>
              </a:ext>
            </a:extLst>
          </p:cNvPr>
          <p:cNvSpPr/>
          <p:nvPr/>
        </p:nvSpPr>
        <p:spPr>
          <a:xfrm>
            <a:off x="7862732" y="1305706"/>
            <a:ext cx="807108" cy="601320"/>
          </a:xfrm>
          <a:prstGeom prst="curved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48" name="Oval 47">
            <a:extLst>
              <a:ext uri="{FF2B5EF4-FFF2-40B4-BE49-F238E27FC236}">
                <a16:creationId xmlns:a16="http://schemas.microsoft.com/office/drawing/2014/main" id="{6FC02A95-2E1E-BD10-A4DD-50B6598F5806}"/>
              </a:ext>
            </a:extLst>
          </p:cNvPr>
          <p:cNvSpPr/>
          <p:nvPr/>
        </p:nvSpPr>
        <p:spPr>
          <a:xfrm>
            <a:off x="8691502" y="2414707"/>
            <a:ext cx="156308" cy="156308"/>
          </a:xfrm>
          <a:prstGeom prst="ellipse">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872135F3-F800-8DE4-A636-1AF9364125A5}"/>
              </a:ext>
            </a:extLst>
          </p:cNvPr>
          <p:cNvSpPr/>
          <p:nvPr/>
        </p:nvSpPr>
        <p:spPr>
          <a:xfrm>
            <a:off x="8804442" y="2231224"/>
            <a:ext cx="218831" cy="34252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rgbClr val="00B0F0"/>
                </a:solidFill>
              </a:rPr>
              <a:t>+</a:t>
            </a:r>
          </a:p>
        </p:txBody>
      </p:sp>
      <p:sp>
        <p:nvSpPr>
          <p:cNvPr id="60" name="Rectangle 59">
            <a:extLst>
              <a:ext uri="{FF2B5EF4-FFF2-40B4-BE49-F238E27FC236}">
                <a16:creationId xmlns:a16="http://schemas.microsoft.com/office/drawing/2014/main" id="{865DAD2E-3196-2745-10AA-6E2EB5AD3486}"/>
              </a:ext>
            </a:extLst>
          </p:cNvPr>
          <p:cNvSpPr/>
          <p:nvPr/>
        </p:nvSpPr>
        <p:spPr>
          <a:xfrm>
            <a:off x="7642982" y="2931964"/>
            <a:ext cx="1343834" cy="2607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00B0F0"/>
                </a:solidFill>
                <a:latin typeface="Source Sans Pro" panose="020B0503030403020204" pitchFamily="34" charset="0"/>
                <a:ea typeface="Source Sans Pro" panose="020B0503030403020204" pitchFamily="34" charset="0"/>
              </a:rPr>
              <a:t>Accelerated to corotation with magnetic field</a:t>
            </a:r>
          </a:p>
        </p:txBody>
      </p:sp>
      <p:sp>
        <p:nvSpPr>
          <p:cNvPr id="74" name="Arc 73">
            <a:extLst>
              <a:ext uri="{FF2B5EF4-FFF2-40B4-BE49-F238E27FC236}">
                <a16:creationId xmlns:a16="http://schemas.microsoft.com/office/drawing/2014/main" id="{978317DC-5E1B-6908-5272-D42F68FB9DD2}"/>
              </a:ext>
            </a:extLst>
          </p:cNvPr>
          <p:cNvSpPr/>
          <p:nvPr/>
        </p:nvSpPr>
        <p:spPr>
          <a:xfrm>
            <a:off x="9920876" y="1508215"/>
            <a:ext cx="218831" cy="2638605"/>
          </a:xfrm>
          <a:prstGeom prst="arc">
            <a:avLst/>
          </a:prstGeom>
          <a:ln w="381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75" name="Arrow: Curved Right 74">
            <a:extLst>
              <a:ext uri="{FF2B5EF4-FFF2-40B4-BE49-F238E27FC236}">
                <a16:creationId xmlns:a16="http://schemas.microsoft.com/office/drawing/2014/main" id="{1913D8A5-B2A3-9638-C20C-2845677847F5}"/>
              </a:ext>
            </a:extLst>
          </p:cNvPr>
          <p:cNvSpPr/>
          <p:nvPr/>
        </p:nvSpPr>
        <p:spPr>
          <a:xfrm>
            <a:off x="9492306" y="2052447"/>
            <a:ext cx="807108" cy="601320"/>
          </a:xfrm>
          <a:prstGeom prst="curvedRightArrow">
            <a:avLst/>
          </a:prstGeom>
          <a:solidFill>
            <a:srgbClr val="00B0F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8" name="Oval 77">
            <a:extLst>
              <a:ext uri="{FF2B5EF4-FFF2-40B4-BE49-F238E27FC236}">
                <a16:creationId xmlns:a16="http://schemas.microsoft.com/office/drawing/2014/main" id="{2351CE5B-3AEE-E7A6-DE14-A9D4F6482A5B}"/>
              </a:ext>
            </a:extLst>
          </p:cNvPr>
          <p:cNvSpPr/>
          <p:nvPr/>
        </p:nvSpPr>
        <p:spPr>
          <a:xfrm>
            <a:off x="10452386" y="2435070"/>
            <a:ext cx="156308" cy="156308"/>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Rectangle 79">
            <a:extLst>
              <a:ext uri="{FF2B5EF4-FFF2-40B4-BE49-F238E27FC236}">
                <a16:creationId xmlns:a16="http://schemas.microsoft.com/office/drawing/2014/main" id="{9FE93A46-A107-2C03-7E59-042C8B2D8490}"/>
              </a:ext>
            </a:extLst>
          </p:cNvPr>
          <p:cNvSpPr/>
          <p:nvPr/>
        </p:nvSpPr>
        <p:spPr>
          <a:xfrm>
            <a:off x="9283216" y="2939627"/>
            <a:ext cx="1343834" cy="2607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err="1">
                <a:solidFill>
                  <a:srgbClr val="00B0F0"/>
                </a:solidFill>
                <a:latin typeface="Source Sans Pro" panose="020B0503030403020204" pitchFamily="34" charset="0"/>
                <a:ea typeface="Source Sans Pro" panose="020B0503030403020204" pitchFamily="34" charset="0"/>
              </a:rPr>
              <a:t>Reneutralisation</a:t>
            </a:r>
            <a:r>
              <a:rPr lang="en-GB" sz="1200" dirty="0">
                <a:solidFill>
                  <a:srgbClr val="00B0F0"/>
                </a:solidFill>
                <a:latin typeface="Source Sans Pro" panose="020B0503030403020204" pitchFamily="34" charset="0"/>
                <a:ea typeface="Source Sans Pro" panose="020B0503030403020204" pitchFamily="34" charset="0"/>
              </a:rPr>
              <a:t> and release</a:t>
            </a:r>
          </a:p>
        </p:txBody>
      </p:sp>
      <p:cxnSp>
        <p:nvCxnSpPr>
          <p:cNvPr id="82" name="Straight Connector 81">
            <a:extLst>
              <a:ext uri="{FF2B5EF4-FFF2-40B4-BE49-F238E27FC236}">
                <a16:creationId xmlns:a16="http://schemas.microsoft.com/office/drawing/2014/main" id="{F9470BB6-FD15-D606-ADBB-2ED6E88116C4}"/>
              </a:ext>
            </a:extLst>
          </p:cNvPr>
          <p:cNvCxnSpPr>
            <a:cxnSpLocks/>
          </p:cNvCxnSpPr>
          <p:nvPr/>
        </p:nvCxnSpPr>
        <p:spPr>
          <a:xfrm>
            <a:off x="10117931" y="2040731"/>
            <a:ext cx="11907" cy="20478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48F2C16B-8A8C-7103-DE64-2957878773A8}"/>
              </a:ext>
            </a:extLst>
          </p:cNvPr>
          <p:cNvCxnSpPr>
            <a:cxnSpLocks/>
          </p:cNvCxnSpPr>
          <p:nvPr/>
        </p:nvCxnSpPr>
        <p:spPr>
          <a:xfrm>
            <a:off x="10657840" y="2512730"/>
            <a:ext cx="1299210" cy="494"/>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AAB561F6-07AF-DC36-E941-B67C0C02C656}"/>
              </a:ext>
            </a:extLst>
          </p:cNvPr>
          <p:cNvSpPr/>
          <p:nvPr/>
        </p:nvSpPr>
        <p:spPr>
          <a:xfrm>
            <a:off x="4680661" y="1378929"/>
            <a:ext cx="1384742" cy="2607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rgbClr val="FF0000"/>
                </a:solidFill>
                <a:latin typeface="Source Sans Pro" panose="020B0503030403020204" pitchFamily="34" charset="0"/>
                <a:ea typeface="Source Sans Pro" panose="020B0503030403020204" pitchFamily="34" charset="0"/>
              </a:rPr>
              <a:t>Plasma-torus flow</a:t>
            </a:r>
          </a:p>
        </p:txBody>
      </p:sp>
      <p:sp>
        <p:nvSpPr>
          <p:cNvPr id="88" name="Rectangle 87">
            <a:extLst>
              <a:ext uri="{FF2B5EF4-FFF2-40B4-BE49-F238E27FC236}">
                <a16:creationId xmlns:a16="http://schemas.microsoft.com/office/drawing/2014/main" id="{1CD61F55-087E-76C4-004A-B0B4DE54013F}"/>
              </a:ext>
            </a:extLst>
          </p:cNvPr>
          <p:cNvSpPr/>
          <p:nvPr/>
        </p:nvSpPr>
        <p:spPr>
          <a:xfrm>
            <a:off x="10878118" y="2145581"/>
            <a:ext cx="1856172" cy="26070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b="1" dirty="0">
                <a:solidFill>
                  <a:srgbClr val="FFC000"/>
                </a:solidFill>
                <a:latin typeface="Source Sans Pro" panose="020B0503030403020204" pitchFamily="34" charset="0"/>
                <a:ea typeface="Source Sans Pro" panose="020B0503030403020204" pitchFamily="34" charset="0"/>
              </a:rPr>
              <a:t>Jet</a:t>
            </a:r>
          </a:p>
        </p:txBody>
      </p:sp>
      <p:cxnSp>
        <p:nvCxnSpPr>
          <p:cNvPr id="90" name="Straight Connector 89">
            <a:extLst>
              <a:ext uri="{FF2B5EF4-FFF2-40B4-BE49-F238E27FC236}">
                <a16:creationId xmlns:a16="http://schemas.microsoft.com/office/drawing/2014/main" id="{1D84B966-36D2-DF21-6FFA-585126243350}"/>
              </a:ext>
            </a:extLst>
          </p:cNvPr>
          <p:cNvCxnSpPr/>
          <p:nvPr/>
        </p:nvCxnSpPr>
        <p:spPr>
          <a:xfrm>
            <a:off x="6065403" y="1211580"/>
            <a:ext cx="0" cy="2090167"/>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D1F8AE04-7804-ECF8-8F36-5CAB6ACFFCAE}"/>
              </a:ext>
            </a:extLst>
          </p:cNvPr>
          <p:cNvCxnSpPr/>
          <p:nvPr/>
        </p:nvCxnSpPr>
        <p:spPr>
          <a:xfrm>
            <a:off x="7627625" y="1200435"/>
            <a:ext cx="0" cy="2090167"/>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128846C-90A8-222A-814D-68BDFF96B9F3}"/>
              </a:ext>
            </a:extLst>
          </p:cNvPr>
          <p:cNvCxnSpPr/>
          <p:nvPr/>
        </p:nvCxnSpPr>
        <p:spPr>
          <a:xfrm>
            <a:off x="9283221" y="1186140"/>
            <a:ext cx="0" cy="2090167"/>
          </a:xfrm>
          <a:prstGeom prst="line">
            <a:avLst/>
          </a:prstGeom>
          <a:ln w="28575">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B5EB94E2-5B48-47C6-830D-A3AEF0590D52}"/>
              </a:ext>
            </a:extLst>
          </p:cNvPr>
          <p:cNvSpPr/>
          <p:nvPr/>
        </p:nvSpPr>
        <p:spPr>
          <a:xfrm>
            <a:off x="86831" y="6085491"/>
            <a:ext cx="4593830" cy="361149"/>
          </a:xfrm>
          <a:prstGeom prst="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GB" sz="2400" dirty="0">
                <a:solidFill>
                  <a:schemeClr val="bg1">
                    <a:lumMod val="65000"/>
                  </a:schemeClr>
                </a:solidFill>
                <a:latin typeface="Source Sans Pro" panose="020B0503030403020204" pitchFamily="34" charset="0"/>
                <a:ea typeface="Source Sans Pro" panose="020B0503030403020204" pitchFamily="34" charset="0"/>
              </a:rPr>
              <a:t>Wilson et al. (2002)</a:t>
            </a:r>
          </a:p>
        </p:txBody>
      </p:sp>
    </p:spTree>
    <p:extLst>
      <p:ext uri="{BB962C8B-B14F-4D97-AF65-F5344CB8AC3E}">
        <p14:creationId xmlns:p14="http://schemas.microsoft.com/office/powerpoint/2010/main" val="1859470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0" presetClass="emph" presetSubtype="0" fill="hold" grpId="0" nodeType="clickEffect">
                                  <p:stCondLst>
                                    <p:cond delay="0"/>
                                  </p:stCondLst>
                                  <p:childTnLst>
                                    <p:animClr clrSpc="hsl" dir="cw">
                                      <p:cBhvr override="childStyle">
                                        <p:cTn id="21" dur="500" fill="hold"/>
                                        <p:tgtEl>
                                          <p:spTgt spid="5"/>
                                        </p:tgtEl>
                                        <p:attrNameLst>
                                          <p:attrName>style.color</p:attrName>
                                        </p:attrNameLst>
                                      </p:cBhvr>
                                      <p:by>
                                        <p:hsl h="0" s="12549" l="25098"/>
                                      </p:by>
                                    </p:animClr>
                                    <p:animClr clrSpc="hsl" dir="cw">
                                      <p:cBhvr>
                                        <p:cTn id="22" dur="500" fill="hold"/>
                                        <p:tgtEl>
                                          <p:spTgt spid="5"/>
                                        </p:tgtEl>
                                        <p:attrNameLst>
                                          <p:attrName>fillcolor</p:attrName>
                                        </p:attrNameLst>
                                      </p:cBhvr>
                                      <p:by>
                                        <p:hsl h="0" s="12549" l="25098"/>
                                      </p:by>
                                    </p:animClr>
                                    <p:animClr clrSpc="hsl" dir="cw">
                                      <p:cBhvr>
                                        <p:cTn id="23" dur="500" fill="hold"/>
                                        <p:tgtEl>
                                          <p:spTgt spid="5"/>
                                        </p:tgtEl>
                                        <p:attrNameLst>
                                          <p:attrName>stroke.color</p:attrName>
                                        </p:attrNameLst>
                                      </p:cBhvr>
                                      <p:by>
                                        <p:hsl h="0" s="12549" l="25098"/>
                                      </p:by>
                                    </p:animClr>
                                    <p:set>
                                      <p:cBhvr>
                                        <p:cTn id="24" dur="500" fill="hold"/>
                                        <p:tgtEl>
                                          <p:spTgt spid="5"/>
                                        </p:tgtEl>
                                        <p:attrNameLst>
                                          <p:attrName>fill.type</p:attrName>
                                        </p:attrNameLst>
                                      </p:cBhvr>
                                      <p:to>
                                        <p:strVal val="solid"/>
                                      </p:to>
                                    </p:set>
                                  </p:childTnLst>
                                </p:cTn>
                              </p:par>
                              <p:par>
                                <p:cTn id="25" presetID="24" presetClass="emph" presetSubtype="0" fill="hold" grpId="0" nodeType="withEffect">
                                  <p:stCondLst>
                                    <p:cond delay="0"/>
                                  </p:stCondLst>
                                  <p:childTnLst>
                                    <p:animClr clrSpc="hsl" dir="cw">
                                      <p:cBhvr override="childStyle">
                                        <p:cTn id="26" dur="500" fill="hold"/>
                                        <p:tgtEl>
                                          <p:spTgt spid="10"/>
                                        </p:tgtEl>
                                        <p:attrNameLst>
                                          <p:attrName>style.color</p:attrName>
                                        </p:attrNameLst>
                                      </p:cBhvr>
                                      <p:by>
                                        <p:hsl h="0" s="-12549" l="-25098"/>
                                      </p:by>
                                    </p:animClr>
                                    <p:animClr clrSpc="hsl" dir="cw">
                                      <p:cBhvr>
                                        <p:cTn id="27" dur="500" fill="hold"/>
                                        <p:tgtEl>
                                          <p:spTgt spid="10"/>
                                        </p:tgtEl>
                                        <p:attrNameLst>
                                          <p:attrName>fillcolor</p:attrName>
                                        </p:attrNameLst>
                                      </p:cBhvr>
                                      <p:by>
                                        <p:hsl h="0" s="-12549" l="-25098"/>
                                      </p:by>
                                    </p:animClr>
                                    <p:animClr clrSpc="hsl" dir="cw">
                                      <p:cBhvr>
                                        <p:cTn id="28" dur="500" fill="hold"/>
                                        <p:tgtEl>
                                          <p:spTgt spid="10"/>
                                        </p:tgtEl>
                                        <p:attrNameLst>
                                          <p:attrName>stroke.color</p:attrName>
                                        </p:attrNameLst>
                                      </p:cBhvr>
                                      <p:by>
                                        <p:hsl h="0" s="-12549" l="-25098"/>
                                      </p:by>
                                    </p:animClr>
                                    <p:set>
                                      <p:cBhvr>
                                        <p:cTn id="29" dur="500" fill="hold"/>
                                        <p:tgtEl>
                                          <p:spTgt spid="10"/>
                                        </p:tgtEl>
                                        <p:attrNameLst>
                                          <p:attrName>fill.type</p:attrName>
                                        </p:attrNameLst>
                                      </p:cBhvr>
                                      <p:to>
                                        <p:strVal val="solid"/>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4"/>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45"/>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8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childTnLst>
                                </p:cTn>
                              </p:par>
                              <p:par>
                                <p:cTn id="48" presetID="1"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23"/>
                                        </p:tgtEl>
                                        <p:attrNameLst>
                                          <p:attrName>style.visibility</p:attrName>
                                        </p:attrNameLst>
                                      </p:cBhvr>
                                      <p:to>
                                        <p:strVal val="visible"/>
                                      </p:to>
                                    </p:set>
                                  </p:childTnLst>
                                </p:cTn>
                              </p:par>
                              <p:par>
                                <p:cTn id="52" presetID="1" presetClass="entr" presetSubtype="0" fill="hold" nodeType="withEffect">
                                  <p:stCondLst>
                                    <p:cond delay="0"/>
                                  </p:stCondLst>
                                  <p:childTnLst>
                                    <p:set>
                                      <p:cBhvr>
                                        <p:cTn id="53" dur="1" fill="hold">
                                          <p:stCondLst>
                                            <p:cond delay="0"/>
                                          </p:stCondLst>
                                        </p:cTn>
                                        <p:tgtEl>
                                          <p:spTgt spid="26"/>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28"/>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37"/>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90"/>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46"/>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3"/>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57"/>
                                        </p:tgtEl>
                                        <p:attrNameLst>
                                          <p:attrName>style.visibility</p:attrName>
                                        </p:attrNameLst>
                                      </p:cBhvr>
                                      <p:to>
                                        <p:strVal val="visible"/>
                                      </p:to>
                                    </p:set>
                                  </p:childTnLst>
                                </p:cTn>
                              </p:par>
                              <p:par>
                                <p:cTn id="68" presetID="1" presetClass="entr" presetSubtype="0" fill="hold" grpId="0" nodeType="withEffect">
                                  <p:stCondLst>
                                    <p:cond delay="0"/>
                                  </p:stCondLst>
                                  <p:childTnLst>
                                    <p:set>
                                      <p:cBhvr>
                                        <p:cTn id="69" dur="1" fill="hold">
                                          <p:stCondLst>
                                            <p:cond delay="0"/>
                                          </p:stCondLst>
                                        </p:cTn>
                                        <p:tgtEl>
                                          <p:spTgt spid="59"/>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48"/>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49"/>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60"/>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91"/>
                                        </p:tgtEl>
                                        <p:attrNameLst>
                                          <p:attrName>style.visibility</p:attrName>
                                        </p:attrNameLst>
                                      </p:cBhvr>
                                      <p:to>
                                        <p:strVal val="visible"/>
                                      </p:to>
                                    </p:set>
                                  </p:childTnLst>
                                </p:cTn>
                              </p:par>
                              <p:par>
                                <p:cTn id="78" presetID="1" presetClass="entr" presetSubtype="0" fill="hold" grpId="0" nodeType="withEffect">
                                  <p:stCondLst>
                                    <p:cond delay="0"/>
                                  </p:stCondLst>
                                  <p:childTnLst>
                                    <p:set>
                                      <p:cBhvr>
                                        <p:cTn id="79" dur="1" fill="hold">
                                          <p:stCondLst>
                                            <p:cond delay="0"/>
                                          </p:stCondLst>
                                        </p:cTn>
                                        <p:tgtEl>
                                          <p:spTgt spid="47"/>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75"/>
                                        </p:tgtEl>
                                        <p:attrNameLst>
                                          <p:attrName>style.visibility</p:attrName>
                                        </p:attrNameLst>
                                      </p:cBhvr>
                                      <p:to>
                                        <p:strVal val="visible"/>
                                      </p:to>
                                    </p:set>
                                  </p:childTnLst>
                                </p:cTn>
                              </p:par>
                              <p:par>
                                <p:cTn id="84" presetID="1" presetClass="entr" presetSubtype="0" fill="hold" grpId="0" nodeType="withEffect">
                                  <p:stCondLst>
                                    <p:cond delay="0"/>
                                  </p:stCondLst>
                                  <p:childTnLst>
                                    <p:set>
                                      <p:cBhvr>
                                        <p:cTn id="85" dur="1" fill="hold">
                                          <p:stCondLst>
                                            <p:cond delay="0"/>
                                          </p:stCondLst>
                                        </p:cTn>
                                        <p:tgtEl>
                                          <p:spTgt spid="78"/>
                                        </p:tgtEl>
                                        <p:attrNameLst>
                                          <p:attrName>style.visibility</p:attrName>
                                        </p:attrNameLst>
                                      </p:cBhvr>
                                      <p:to>
                                        <p:strVal val="visible"/>
                                      </p:to>
                                    </p:set>
                                  </p:childTnLst>
                                </p:cTn>
                              </p:par>
                              <p:par>
                                <p:cTn id="86" presetID="1" presetClass="entr" presetSubtype="0" fill="hold" grpId="0" nodeType="withEffect">
                                  <p:stCondLst>
                                    <p:cond delay="0"/>
                                  </p:stCondLst>
                                  <p:childTnLst>
                                    <p:set>
                                      <p:cBhvr>
                                        <p:cTn id="87" dur="1" fill="hold">
                                          <p:stCondLst>
                                            <p:cond delay="0"/>
                                          </p:stCondLst>
                                        </p:cTn>
                                        <p:tgtEl>
                                          <p:spTgt spid="80"/>
                                        </p:tgtEl>
                                        <p:attrNameLst>
                                          <p:attrName>style.visibility</p:attrName>
                                        </p:attrNameLst>
                                      </p:cBhvr>
                                      <p:to>
                                        <p:strVal val="visible"/>
                                      </p:to>
                                    </p:set>
                                  </p:childTnLst>
                                </p:cTn>
                              </p:par>
                              <p:par>
                                <p:cTn id="88" presetID="1" presetClass="entr" presetSubtype="0" fill="hold" nodeType="withEffect">
                                  <p:stCondLst>
                                    <p:cond delay="0"/>
                                  </p:stCondLst>
                                  <p:childTnLst>
                                    <p:set>
                                      <p:cBhvr>
                                        <p:cTn id="89" dur="1" fill="hold">
                                          <p:stCondLst>
                                            <p:cond delay="0"/>
                                          </p:stCondLst>
                                        </p:cTn>
                                        <p:tgtEl>
                                          <p:spTgt spid="82"/>
                                        </p:tgtEl>
                                        <p:attrNameLst>
                                          <p:attrName>style.visibility</p:attrName>
                                        </p:attrNameLst>
                                      </p:cBhvr>
                                      <p:to>
                                        <p:strVal val="visible"/>
                                      </p:to>
                                    </p:set>
                                  </p:childTnLst>
                                </p:cTn>
                              </p:par>
                              <p:par>
                                <p:cTn id="90" presetID="1" presetClass="entr" presetSubtype="0" fill="hold" nodeType="withEffect">
                                  <p:stCondLst>
                                    <p:cond delay="0"/>
                                  </p:stCondLst>
                                  <p:childTnLst>
                                    <p:set>
                                      <p:cBhvr>
                                        <p:cTn id="91" dur="1" fill="hold">
                                          <p:stCondLst>
                                            <p:cond delay="0"/>
                                          </p:stCondLst>
                                        </p:cTn>
                                        <p:tgtEl>
                                          <p:spTgt spid="85"/>
                                        </p:tgtEl>
                                        <p:attrNameLst>
                                          <p:attrName>style.visibility</p:attrName>
                                        </p:attrNameLst>
                                      </p:cBhvr>
                                      <p:to>
                                        <p:strVal val="visible"/>
                                      </p:to>
                                    </p:set>
                                  </p:childTnLst>
                                </p:cTn>
                              </p:par>
                              <p:par>
                                <p:cTn id="92" presetID="1" presetClass="entr" presetSubtype="0" fill="hold" nodeType="withEffect">
                                  <p:stCondLst>
                                    <p:cond delay="0"/>
                                  </p:stCondLst>
                                  <p:childTnLst>
                                    <p:set>
                                      <p:cBhvr>
                                        <p:cTn id="93" dur="1" fill="hold">
                                          <p:stCondLst>
                                            <p:cond delay="0"/>
                                          </p:stCondLst>
                                        </p:cTn>
                                        <p:tgtEl>
                                          <p:spTgt spid="92"/>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74"/>
                                        </p:tgtEl>
                                        <p:attrNameLst>
                                          <p:attrName>style.visibility</p:attrName>
                                        </p:attrNameLst>
                                      </p:cBhvr>
                                      <p:to>
                                        <p:strVal val="visible"/>
                                      </p:to>
                                    </p:set>
                                  </p:childTnLst>
                                </p:cTn>
                              </p:par>
                              <p:par>
                                <p:cTn id="96" presetID="1" presetClass="entr" presetSubtype="0" fill="hold" grpId="0" nodeType="withEffect">
                                  <p:stCondLst>
                                    <p:cond delay="0"/>
                                  </p:stCondLst>
                                  <p:childTnLst>
                                    <p:set>
                                      <p:cBhvr>
                                        <p:cTn id="97"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6" grpId="0"/>
      <p:bldP spid="11" grpId="0" animBg="1"/>
      <p:bldP spid="13" grpId="0" animBg="1"/>
      <p:bldP spid="37" grpId="0"/>
      <p:bldP spid="38" grpId="0" animBg="1"/>
      <p:bldP spid="45" grpId="0"/>
      <p:bldP spid="46" grpId="0"/>
      <p:bldP spid="47" grpId="0" animBg="1"/>
      <p:bldP spid="53" grpId="0" animBg="1"/>
      <p:bldP spid="57" grpId="0" animBg="1"/>
      <p:bldP spid="59" grpId="0" animBg="1"/>
      <p:bldP spid="48" grpId="0" animBg="1"/>
      <p:bldP spid="49" grpId="0"/>
      <p:bldP spid="60" grpId="0"/>
      <p:bldP spid="74" grpId="0" animBg="1"/>
      <p:bldP spid="75" grpId="0" animBg="1"/>
      <p:bldP spid="78" grpId="0" animBg="1"/>
      <p:bldP spid="80" grpId="0"/>
      <p:bldP spid="87" grpId="0"/>
      <p:bldP spid="88"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a:extLst>
            <a:ext uri="{FF2B5EF4-FFF2-40B4-BE49-F238E27FC236}">
              <a16:creationId xmlns:a16="http://schemas.microsoft.com/office/drawing/2014/main" id="{2C46C946-6C47-B64A-6D03-4F07AAB25854}"/>
            </a:ext>
          </a:extLst>
        </p:cNvPr>
        <p:cNvGrpSpPr/>
        <p:nvPr/>
      </p:nvGrpSpPr>
      <p:grpSpPr>
        <a:xfrm>
          <a:off x="0" y="0"/>
          <a:ext cx="0" cy="0"/>
          <a:chOff x="0" y="0"/>
          <a:chExt cx="0" cy="0"/>
        </a:xfrm>
      </p:grpSpPr>
      <p:pic>
        <p:nvPicPr>
          <p:cNvPr id="24" name="Picture 23" descr="A planet with a red spot&#10;&#10;Description automatically generated">
            <a:extLst>
              <a:ext uri="{FF2B5EF4-FFF2-40B4-BE49-F238E27FC236}">
                <a16:creationId xmlns:a16="http://schemas.microsoft.com/office/drawing/2014/main" id="{6BECEB94-7D5A-E2DB-E5ED-9BD2DE4B2C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709397" y="4028621"/>
            <a:ext cx="1269547" cy="1189365"/>
          </a:xfrm>
          <a:prstGeom prst="rect">
            <a:avLst/>
          </a:prstGeom>
        </p:spPr>
      </p:pic>
      <p:sp>
        <p:nvSpPr>
          <p:cNvPr id="3" name="Content Placeholder 2">
            <a:extLst>
              <a:ext uri="{FF2B5EF4-FFF2-40B4-BE49-F238E27FC236}">
                <a16:creationId xmlns:a16="http://schemas.microsoft.com/office/drawing/2014/main" id="{F9A0687A-5DA8-FC52-0693-4DEE639D38D1}"/>
              </a:ext>
            </a:extLst>
          </p:cNvPr>
          <p:cNvSpPr>
            <a:spLocks noGrp="1"/>
          </p:cNvSpPr>
          <p:nvPr>
            <p:ph idx="1"/>
          </p:nvPr>
        </p:nvSpPr>
        <p:spPr>
          <a:xfrm>
            <a:off x="167780" y="1117566"/>
            <a:ext cx="5928219" cy="5292588"/>
          </a:xfrm>
        </p:spPr>
        <p:txBody>
          <a:bodyPr anchor="t"/>
          <a:lstStyle/>
          <a:p>
            <a:pPr>
              <a:buFont typeface="Bahnschrift Light" panose="020B0502040204020203" pitchFamily="34" charset="0"/>
              <a:buChar char="-"/>
            </a:pPr>
            <a:r>
              <a:rPr lang="en-GB" dirty="0">
                <a:latin typeface="Source Sans Pro" panose="020B0503030403020204" pitchFamily="34" charset="0"/>
                <a:ea typeface="Source Sans Pro" panose="020B0503030403020204" pitchFamily="34" charset="0"/>
              </a:rPr>
              <a:t>Test text point 1</a:t>
            </a:r>
          </a:p>
          <a:p>
            <a:pPr>
              <a:buFont typeface="Bahnschrift Light" panose="020B0502040204020203" pitchFamily="34" charset="0"/>
              <a:buChar char="-"/>
            </a:pPr>
            <a:r>
              <a:rPr lang="en-GB" dirty="0">
                <a:latin typeface="Source Sans Pro" panose="020B0503030403020204" pitchFamily="34" charset="0"/>
                <a:ea typeface="Source Sans Pro" panose="020B0503030403020204" pitchFamily="34" charset="0"/>
              </a:rPr>
              <a:t>Test text point 2</a:t>
            </a:r>
          </a:p>
          <a:p>
            <a:pPr lvl="1">
              <a:buFont typeface="Bahnschrift Light" panose="020B0502040204020203" pitchFamily="34" charset="0"/>
              <a:buChar char="-"/>
            </a:pPr>
            <a:r>
              <a:rPr lang="en-GB" i="1" dirty="0">
                <a:latin typeface="Source Sans Pro" panose="020B0503030403020204" pitchFamily="34" charset="0"/>
                <a:ea typeface="Source Sans Pro" panose="020B0503030403020204" pitchFamily="34" charset="0"/>
              </a:rPr>
              <a:t>Subpoint for text </a:t>
            </a:r>
            <a:r>
              <a:rPr lang="en-GB" dirty="0">
                <a:latin typeface="Source Sans Pro" panose="020B0503030403020204" pitchFamily="34" charset="0"/>
                <a:ea typeface="Source Sans Pro" panose="020B0503030403020204" pitchFamily="34" charset="0"/>
              </a:rPr>
              <a:t>2</a:t>
            </a:r>
          </a:p>
        </p:txBody>
      </p:sp>
      <p:pic>
        <p:nvPicPr>
          <p:cNvPr id="4" name="Picture 3">
            <a:extLst>
              <a:ext uri="{FF2B5EF4-FFF2-40B4-BE49-F238E27FC236}">
                <a16:creationId xmlns:a16="http://schemas.microsoft.com/office/drawing/2014/main" id="{D0B56AB5-E1D1-4297-357D-93FC03772FB0}"/>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a:stretch/>
        </p:blipFill>
        <p:spPr>
          <a:xfrm>
            <a:off x="-5142271" y="-3060598"/>
            <a:ext cx="1019125" cy="1024834"/>
          </a:xfrm>
          <a:prstGeom prst="rect">
            <a:avLst/>
          </a:prstGeom>
        </p:spPr>
      </p:pic>
      <p:sp>
        <p:nvSpPr>
          <p:cNvPr id="22" name="Free-form: Shape 21">
            <a:extLst>
              <a:ext uri="{FF2B5EF4-FFF2-40B4-BE49-F238E27FC236}">
                <a16:creationId xmlns:a16="http://schemas.microsoft.com/office/drawing/2014/main" id="{B986FC19-61C3-783E-127D-C737263E47BB}"/>
              </a:ext>
            </a:extLst>
          </p:cNvPr>
          <p:cNvSpPr/>
          <p:nvPr/>
        </p:nvSpPr>
        <p:spPr>
          <a:xfrm>
            <a:off x="6263640" y="4076700"/>
            <a:ext cx="11209020" cy="1528919"/>
          </a:xfrm>
          <a:custGeom>
            <a:avLst/>
            <a:gdLst>
              <a:gd name="connsiteX0" fmla="*/ 0 w 11209020"/>
              <a:gd name="connsiteY0" fmla="*/ 0 h 1528919"/>
              <a:gd name="connsiteX1" fmla="*/ 70980 w 11209020"/>
              <a:gd name="connsiteY1" fmla="*/ 0 h 1528919"/>
              <a:gd name="connsiteX2" fmla="*/ 5608179 w 11209020"/>
              <a:gd name="connsiteY2" fmla="*/ 165100 h 1528919"/>
              <a:gd name="connsiteX3" fmla="*/ 11145378 w 11209020"/>
              <a:gd name="connsiteY3" fmla="*/ 0 h 1528919"/>
              <a:gd name="connsiteX4" fmla="*/ 11209020 w 11209020"/>
              <a:gd name="connsiteY4" fmla="*/ 0 h 1528919"/>
              <a:gd name="connsiteX5" fmla="*/ 11209020 w 11209020"/>
              <a:gd name="connsiteY5" fmla="*/ 1528919 h 1528919"/>
              <a:gd name="connsiteX6" fmla="*/ 0 w 11209020"/>
              <a:gd name="connsiteY6" fmla="*/ 1528919 h 1528919"/>
              <a:gd name="connsiteX7" fmla="*/ 0 w 11209020"/>
              <a:gd name="connsiteY7" fmla="*/ 0 h 152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09020" h="1528919">
                <a:moveTo>
                  <a:pt x="0" y="0"/>
                </a:moveTo>
                <a:lnTo>
                  <a:pt x="70980" y="0"/>
                </a:lnTo>
                <a:cubicBezTo>
                  <a:pt x="70980" y="91182"/>
                  <a:pt x="2550068" y="165100"/>
                  <a:pt x="5608179" y="165100"/>
                </a:cubicBezTo>
                <a:cubicBezTo>
                  <a:pt x="8666290" y="165100"/>
                  <a:pt x="11145378" y="91182"/>
                  <a:pt x="11145378" y="0"/>
                </a:cubicBezTo>
                <a:lnTo>
                  <a:pt x="11209020" y="0"/>
                </a:lnTo>
                <a:lnTo>
                  <a:pt x="11209020" y="1528919"/>
                </a:lnTo>
                <a:lnTo>
                  <a:pt x="0" y="1528919"/>
                </a:lnTo>
                <a:lnTo>
                  <a:pt x="0" y="0"/>
                </a:ln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1" name="Free-form: Shape 10">
            <a:extLst>
              <a:ext uri="{FF2B5EF4-FFF2-40B4-BE49-F238E27FC236}">
                <a16:creationId xmlns:a16="http://schemas.microsoft.com/office/drawing/2014/main" id="{45930318-9D01-5FD2-5F34-DB24774A2BE5}"/>
              </a:ext>
            </a:extLst>
          </p:cNvPr>
          <p:cNvSpPr/>
          <p:nvPr/>
        </p:nvSpPr>
        <p:spPr>
          <a:xfrm>
            <a:off x="3744170" y="1048254"/>
            <a:ext cx="7200000" cy="3600000"/>
          </a:xfrm>
          <a:custGeom>
            <a:avLst/>
            <a:gdLst>
              <a:gd name="connsiteX0" fmla="*/ 5564130 w 11128260"/>
              <a:gd name="connsiteY0" fmla="*/ 0 h 201575"/>
              <a:gd name="connsiteX1" fmla="*/ 11124564 w 11128260"/>
              <a:gd name="connsiteY1" fmla="*/ 196146 h 201575"/>
              <a:gd name="connsiteX2" fmla="*/ 11128260 w 11128260"/>
              <a:gd name="connsiteY2" fmla="*/ 201575 h 201575"/>
              <a:gd name="connsiteX3" fmla="*/ 0 w 11128260"/>
              <a:gd name="connsiteY3" fmla="*/ 201575 h 201575"/>
              <a:gd name="connsiteX4" fmla="*/ 3696 w 11128260"/>
              <a:gd name="connsiteY4" fmla="*/ 196146 h 201575"/>
              <a:gd name="connsiteX5" fmla="*/ 5564130 w 11128260"/>
              <a:gd name="connsiteY5" fmla="*/ 0 h 201575"/>
              <a:gd name="connsiteX0" fmla="*/ 0 w 11219700"/>
              <a:gd name="connsiteY0" fmla="*/ 201575 h 293015"/>
              <a:gd name="connsiteX1" fmla="*/ 3696 w 11219700"/>
              <a:gd name="connsiteY1" fmla="*/ 196146 h 293015"/>
              <a:gd name="connsiteX2" fmla="*/ 5564130 w 11219700"/>
              <a:gd name="connsiteY2" fmla="*/ 0 h 293015"/>
              <a:gd name="connsiteX3" fmla="*/ 11124564 w 11219700"/>
              <a:gd name="connsiteY3" fmla="*/ 196146 h 293015"/>
              <a:gd name="connsiteX4" fmla="*/ 11219700 w 11219700"/>
              <a:gd name="connsiteY4" fmla="*/ 293015 h 293015"/>
              <a:gd name="connsiteX0" fmla="*/ 0 w 11124564"/>
              <a:gd name="connsiteY0" fmla="*/ 201575 h 201575"/>
              <a:gd name="connsiteX1" fmla="*/ 3696 w 11124564"/>
              <a:gd name="connsiteY1" fmla="*/ 196146 h 201575"/>
              <a:gd name="connsiteX2" fmla="*/ 5564130 w 11124564"/>
              <a:gd name="connsiteY2" fmla="*/ 0 h 201575"/>
              <a:gd name="connsiteX3" fmla="*/ 11124564 w 11124564"/>
              <a:gd name="connsiteY3" fmla="*/ 196146 h 201575"/>
            </a:gdLst>
            <a:ahLst/>
            <a:cxnLst>
              <a:cxn ang="0">
                <a:pos x="connsiteX0" y="connsiteY0"/>
              </a:cxn>
              <a:cxn ang="0">
                <a:pos x="connsiteX1" y="connsiteY1"/>
              </a:cxn>
              <a:cxn ang="0">
                <a:pos x="connsiteX2" y="connsiteY2"/>
              </a:cxn>
              <a:cxn ang="0">
                <a:pos x="connsiteX3" y="connsiteY3"/>
              </a:cxn>
            </a:cxnLst>
            <a:rect l="l" t="t" r="r" b="b"/>
            <a:pathLst>
              <a:path w="11124564" h="201575">
                <a:moveTo>
                  <a:pt x="0" y="201575"/>
                </a:moveTo>
                <a:lnTo>
                  <a:pt x="3696" y="196146"/>
                </a:lnTo>
                <a:cubicBezTo>
                  <a:pt x="152816" y="86886"/>
                  <a:pt x="2585278" y="0"/>
                  <a:pt x="5564130" y="0"/>
                </a:cubicBezTo>
                <a:cubicBezTo>
                  <a:pt x="8542982" y="0"/>
                  <a:pt x="10975444" y="86886"/>
                  <a:pt x="11124564" y="196146"/>
                </a:cubicBezTo>
              </a:path>
            </a:pathLst>
          </a:custGeom>
          <a:noFill/>
          <a:ln w="381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3" name="Free-form: Shape 12">
            <a:extLst>
              <a:ext uri="{FF2B5EF4-FFF2-40B4-BE49-F238E27FC236}">
                <a16:creationId xmlns:a16="http://schemas.microsoft.com/office/drawing/2014/main" id="{A55BF2ED-B6E6-D1D2-AF5E-7C24DD794396}"/>
              </a:ext>
            </a:extLst>
          </p:cNvPr>
          <p:cNvSpPr/>
          <p:nvPr/>
        </p:nvSpPr>
        <p:spPr>
          <a:xfrm flipH="1">
            <a:off x="3744170" y="4521254"/>
            <a:ext cx="7200000" cy="3600000"/>
          </a:xfrm>
          <a:custGeom>
            <a:avLst/>
            <a:gdLst>
              <a:gd name="connsiteX0" fmla="*/ 3549 w 11135357"/>
              <a:gd name="connsiteY0" fmla="*/ 0 h 211999"/>
              <a:gd name="connsiteX1" fmla="*/ 11131809 w 11135357"/>
              <a:gd name="connsiteY1" fmla="*/ 0 h 211999"/>
              <a:gd name="connsiteX2" fmla="*/ 11135357 w 11135357"/>
              <a:gd name="connsiteY2" fmla="*/ 5212 h 211999"/>
              <a:gd name="connsiteX3" fmla="*/ 5567679 w 11135357"/>
              <a:gd name="connsiteY3" fmla="*/ 211999 h 211999"/>
              <a:gd name="connsiteX4" fmla="*/ 0 w 11135357"/>
              <a:gd name="connsiteY4" fmla="*/ 5212 h 211999"/>
              <a:gd name="connsiteX5" fmla="*/ 3549 w 11135357"/>
              <a:gd name="connsiteY5" fmla="*/ 0 h 211999"/>
              <a:gd name="connsiteX0" fmla="*/ 11131809 w 11135357"/>
              <a:gd name="connsiteY0" fmla="*/ 0 h 211999"/>
              <a:gd name="connsiteX1" fmla="*/ 11135357 w 11135357"/>
              <a:gd name="connsiteY1" fmla="*/ 5212 h 211999"/>
              <a:gd name="connsiteX2" fmla="*/ 5567679 w 11135357"/>
              <a:gd name="connsiteY2" fmla="*/ 211999 h 211999"/>
              <a:gd name="connsiteX3" fmla="*/ 0 w 11135357"/>
              <a:gd name="connsiteY3" fmla="*/ 5212 h 211999"/>
              <a:gd name="connsiteX4" fmla="*/ 94989 w 11135357"/>
              <a:gd name="connsiteY4" fmla="*/ 91440 h 211999"/>
              <a:gd name="connsiteX0" fmla="*/ 11131809 w 11135357"/>
              <a:gd name="connsiteY0" fmla="*/ 0 h 211999"/>
              <a:gd name="connsiteX1" fmla="*/ 11135357 w 11135357"/>
              <a:gd name="connsiteY1" fmla="*/ 5212 h 211999"/>
              <a:gd name="connsiteX2" fmla="*/ 5567679 w 11135357"/>
              <a:gd name="connsiteY2" fmla="*/ 211999 h 211999"/>
              <a:gd name="connsiteX3" fmla="*/ 0 w 11135357"/>
              <a:gd name="connsiteY3" fmla="*/ 5212 h 211999"/>
            </a:gdLst>
            <a:ahLst/>
            <a:cxnLst>
              <a:cxn ang="0">
                <a:pos x="connsiteX0" y="connsiteY0"/>
              </a:cxn>
              <a:cxn ang="0">
                <a:pos x="connsiteX1" y="connsiteY1"/>
              </a:cxn>
              <a:cxn ang="0">
                <a:pos x="connsiteX2" y="connsiteY2"/>
              </a:cxn>
              <a:cxn ang="0">
                <a:pos x="connsiteX3" y="connsiteY3"/>
              </a:cxn>
            </a:cxnLst>
            <a:rect l="l" t="t" r="r" b="b"/>
            <a:pathLst>
              <a:path w="11135357" h="211999">
                <a:moveTo>
                  <a:pt x="11131809" y="0"/>
                </a:moveTo>
                <a:lnTo>
                  <a:pt x="11135357" y="5212"/>
                </a:lnTo>
                <a:cubicBezTo>
                  <a:pt x="11135357" y="119417"/>
                  <a:pt x="8642623" y="211999"/>
                  <a:pt x="5567679" y="211999"/>
                </a:cubicBezTo>
                <a:cubicBezTo>
                  <a:pt x="2492735" y="211999"/>
                  <a:pt x="0" y="119417"/>
                  <a:pt x="0" y="5212"/>
                </a:cubicBezTo>
              </a:path>
            </a:pathLst>
          </a:custGeom>
          <a:noFill/>
          <a:ln w="381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F3B87428-F912-18EC-85B6-1B47ED9CBB8E}"/>
              </a:ext>
            </a:extLst>
          </p:cNvPr>
          <p:cNvSpPr>
            <a:spLocks noGrp="1"/>
          </p:cNvSpPr>
          <p:nvPr>
            <p:ph type="title"/>
          </p:nvPr>
        </p:nvSpPr>
        <p:spPr>
          <a:xfrm>
            <a:off x="346511" y="1"/>
            <a:ext cx="11498744" cy="771784"/>
          </a:xfrm>
        </p:spPr>
        <p:txBody>
          <a:bodyPr anchor="b">
            <a:normAutofit/>
          </a:bodyPr>
          <a:lstStyle/>
          <a:p>
            <a:r>
              <a:rPr lang="en-GB" dirty="0">
                <a:solidFill>
                  <a:schemeClr val="bg1"/>
                </a:solidFill>
                <a:latin typeface="Source Sans Pro" panose="020B0503030403020204" pitchFamily="34" charset="0"/>
                <a:ea typeface="Source Sans Pro" panose="020B0503030403020204" pitchFamily="34" charset="0"/>
              </a:rPr>
              <a:t>Example of Slide Title</a:t>
            </a:r>
          </a:p>
        </p:txBody>
      </p:sp>
      <p:grpSp>
        <p:nvGrpSpPr>
          <p:cNvPr id="9" name="Group 8">
            <a:extLst>
              <a:ext uri="{FF2B5EF4-FFF2-40B4-BE49-F238E27FC236}">
                <a16:creationId xmlns:a16="http://schemas.microsoft.com/office/drawing/2014/main" id="{C2561559-04DB-CE2B-F755-142DF40479F0}"/>
              </a:ext>
            </a:extLst>
          </p:cNvPr>
          <p:cNvGrpSpPr/>
          <p:nvPr/>
        </p:nvGrpSpPr>
        <p:grpSpPr>
          <a:xfrm>
            <a:off x="-1852" y="812764"/>
            <a:ext cx="7346022" cy="152401"/>
            <a:chOff x="0" y="1140435"/>
            <a:chExt cx="7346022" cy="152401"/>
          </a:xfrm>
        </p:grpSpPr>
        <p:cxnSp>
          <p:nvCxnSpPr>
            <p:cNvPr id="6" name="Straight Connector 5">
              <a:extLst>
                <a:ext uri="{FF2B5EF4-FFF2-40B4-BE49-F238E27FC236}">
                  <a16:creationId xmlns:a16="http://schemas.microsoft.com/office/drawing/2014/main" id="{177E8A04-2A44-B02A-A675-F413AC740F71}"/>
                </a:ext>
              </a:extLst>
            </p:cNvPr>
            <p:cNvCxnSpPr/>
            <p:nvPr/>
          </p:nvCxnSpPr>
          <p:spPr>
            <a:xfrm>
              <a:off x="0" y="1140435"/>
              <a:ext cx="734602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B952BF18-5749-D47F-85C7-A6914B60987F}"/>
                </a:ext>
              </a:extLst>
            </p:cNvPr>
            <p:cNvCxnSpPr>
              <a:cxnSpLocks/>
            </p:cNvCxnSpPr>
            <p:nvPr/>
          </p:nvCxnSpPr>
          <p:spPr>
            <a:xfrm>
              <a:off x="0" y="1292836"/>
              <a:ext cx="633915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5" name="Free-form: Shape 14">
            <a:extLst>
              <a:ext uri="{FF2B5EF4-FFF2-40B4-BE49-F238E27FC236}">
                <a16:creationId xmlns:a16="http://schemas.microsoft.com/office/drawing/2014/main" id="{4EBFBE14-3718-E5BC-CBA6-1B3A5B8135B8}"/>
              </a:ext>
            </a:extLst>
          </p:cNvPr>
          <p:cNvSpPr/>
          <p:nvPr/>
        </p:nvSpPr>
        <p:spPr>
          <a:xfrm>
            <a:off x="3898716" y="1751716"/>
            <a:ext cx="907179" cy="2693645"/>
          </a:xfrm>
          <a:custGeom>
            <a:avLst/>
            <a:gdLst>
              <a:gd name="connsiteX0" fmla="*/ 457384 w 660584"/>
              <a:gd name="connsiteY0" fmla="*/ 0 h 2683967"/>
              <a:gd name="connsiteX1" fmla="*/ 50984 w 660584"/>
              <a:gd name="connsiteY1" fmla="*/ 520700 h 2683967"/>
              <a:gd name="connsiteX2" fmla="*/ 12884 w 660584"/>
              <a:gd name="connsiteY2" fmla="*/ 1231900 h 2683967"/>
              <a:gd name="connsiteX3" fmla="*/ 114484 w 660584"/>
              <a:gd name="connsiteY3" fmla="*/ 1943100 h 2683967"/>
              <a:gd name="connsiteX4" fmla="*/ 419284 w 660584"/>
              <a:gd name="connsiteY4" fmla="*/ 2552700 h 2683967"/>
              <a:gd name="connsiteX5" fmla="*/ 546284 w 660584"/>
              <a:gd name="connsiteY5" fmla="*/ 2679700 h 2683967"/>
              <a:gd name="connsiteX6" fmla="*/ 660584 w 660584"/>
              <a:gd name="connsiteY6" fmla="*/ 2641600 h 2683967"/>
              <a:gd name="connsiteX0" fmla="*/ 457384 w 717734"/>
              <a:gd name="connsiteY0" fmla="*/ 0 h 2680145"/>
              <a:gd name="connsiteX1" fmla="*/ 50984 w 717734"/>
              <a:gd name="connsiteY1" fmla="*/ 520700 h 2680145"/>
              <a:gd name="connsiteX2" fmla="*/ 12884 w 717734"/>
              <a:gd name="connsiteY2" fmla="*/ 1231900 h 2680145"/>
              <a:gd name="connsiteX3" fmla="*/ 114484 w 717734"/>
              <a:gd name="connsiteY3" fmla="*/ 1943100 h 2680145"/>
              <a:gd name="connsiteX4" fmla="*/ 419284 w 717734"/>
              <a:gd name="connsiteY4" fmla="*/ 2552700 h 2680145"/>
              <a:gd name="connsiteX5" fmla="*/ 546284 w 717734"/>
              <a:gd name="connsiteY5" fmla="*/ 2679700 h 2680145"/>
              <a:gd name="connsiteX6" fmla="*/ 717734 w 717734"/>
              <a:gd name="connsiteY6" fmla="*/ 2308225 h 2680145"/>
              <a:gd name="connsiteX0" fmla="*/ 457384 w 689159"/>
              <a:gd name="connsiteY0" fmla="*/ 0 h 2680103"/>
              <a:gd name="connsiteX1" fmla="*/ 50984 w 689159"/>
              <a:gd name="connsiteY1" fmla="*/ 520700 h 2680103"/>
              <a:gd name="connsiteX2" fmla="*/ 12884 w 689159"/>
              <a:gd name="connsiteY2" fmla="*/ 1231900 h 2680103"/>
              <a:gd name="connsiteX3" fmla="*/ 114484 w 689159"/>
              <a:gd name="connsiteY3" fmla="*/ 1943100 h 2680103"/>
              <a:gd name="connsiteX4" fmla="*/ 419284 w 689159"/>
              <a:gd name="connsiteY4" fmla="*/ 2552700 h 2680103"/>
              <a:gd name="connsiteX5" fmla="*/ 546284 w 689159"/>
              <a:gd name="connsiteY5" fmla="*/ 2679700 h 2680103"/>
              <a:gd name="connsiteX6" fmla="*/ 689159 w 689159"/>
              <a:gd name="connsiteY6" fmla="*/ 2270125 h 2680103"/>
              <a:gd name="connsiteX0" fmla="*/ 457384 w 700700"/>
              <a:gd name="connsiteY0" fmla="*/ 0 h 2680103"/>
              <a:gd name="connsiteX1" fmla="*/ 50984 w 700700"/>
              <a:gd name="connsiteY1" fmla="*/ 520700 h 2680103"/>
              <a:gd name="connsiteX2" fmla="*/ 12884 w 700700"/>
              <a:gd name="connsiteY2" fmla="*/ 1231900 h 2680103"/>
              <a:gd name="connsiteX3" fmla="*/ 114484 w 700700"/>
              <a:gd name="connsiteY3" fmla="*/ 1943100 h 2680103"/>
              <a:gd name="connsiteX4" fmla="*/ 419284 w 700700"/>
              <a:gd name="connsiteY4" fmla="*/ 2552700 h 2680103"/>
              <a:gd name="connsiteX5" fmla="*/ 546284 w 700700"/>
              <a:gd name="connsiteY5" fmla="*/ 2679700 h 2680103"/>
              <a:gd name="connsiteX6" fmla="*/ 689159 w 700700"/>
              <a:gd name="connsiteY6" fmla="*/ 2270125 h 2680103"/>
              <a:gd name="connsiteX7" fmla="*/ 692335 w 700700"/>
              <a:gd name="connsiteY7" fmla="*/ 2263775 h 2680103"/>
              <a:gd name="connsiteX0" fmla="*/ 457384 w 882835"/>
              <a:gd name="connsiteY0" fmla="*/ 0 h 2680103"/>
              <a:gd name="connsiteX1" fmla="*/ 50984 w 882835"/>
              <a:gd name="connsiteY1" fmla="*/ 520700 h 2680103"/>
              <a:gd name="connsiteX2" fmla="*/ 12884 w 882835"/>
              <a:gd name="connsiteY2" fmla="*/ 1231900 h 2680103"/>
              <a:gd name="connsiteX3" fmla="*/ 114484 w 882835"/>
              <a:gd name="connsiteY3" fmla="*/ 1943100 h 2680103"/>
              <a:gd name="connsiteX4" fmla="*/ 419284 w 882835"/>
              <a:gd name="connsiteY4" fmla="*/ 2552700 h 2680103"/>
              <a:gd name="connsiteX5" fmla="*/ 546284 w 882835"/>
              <a:gd name="connsiteY5" fmla="*/ 2679700 h 2680103"/>
              <a:gd name="connsiteX6" fmla="*/ 689159 w 882835"/>
              <a:gd name="connsiteY6" fmla="*/ 2270125 h 2680103"/>
              <a:gd name="connsiteX7" fmla="*/ 882835 w 882835"/>
              <a:gd name="connsiteY7" fmla="*/ 2244725 h 2680103"/>
              <a:gd name="connsiteX0" fmla="*/ 457384 w 1006660"/>
              <a:gd name="connsiteY0" fmla="*/ 0 h 2680103"/>
              <a:gd name="connsiteX1" fmla="*/ 50984 w 1006660"/>
              <a:gd name="connsiteY1" fmla="*/ 520700 h 2680103"/>
              <a:gd name="connsiteX2" fmla="*/ 12884 w 1006660"/>
              <a:gd name="connsiteY2" fmla="*/ 1231900 h 2680103"/>
              <a:gd name="connsiteX3" fmla="*/ 114484 w 1006660"/>
              <a:gd name="connsiteY3" fmla="*/ 1943100 h 2680103"/>
              <a:gd name="connsiteX4" fmla="*/ 419284 w 1006660"/>
              <a:gd name="connsiteY4" fmla="*/ 2552700 h 2680103"/>
              <a:gd name="connsiteX5" fmla="*/ 546284 w 1006660"/>
              <a:gd name="connsiteY5" fmla="*/ 2679700 h 2680103"/>
              <a:gd name="connsiteX6" fmla="*/ 689159 w 1006660"/>
              <a:gd name="connsiteY6" fmla="*/ 2270125 h 2680103"/>
              <a:gd name="connsiteX7" fmla="*/ 1006660 w 1006660"/>
              <a:gd name="connsiteY7" fmla="*/ 1597025 h 2680103"/>
              <a:gd name="connsiteX0" fmla="*/ 457384 w 1006660"/>
              <a:gd name="connsiteY0" fmla="*/ 0 h 2680061"/>
              <a:gd name="connsiteX1" fmla="*/ 50984 w 1006660"/>
              <a:gd name="connsiteY1" fmla="*/ 520700 h 2680061"/>
              <a:gd name="connsiteX2" fmla="*/ 12884 w 1006660"/>
              <a:gd name="connsiteY2" fmla="*/ 1231900 h 2680061"/>
              <a:gd name="connsiteX3" fmla="*/ 114484 w 1006660"/>
              <a:gd name="connsiteY3" fmla="*/ 1943100 h 2680061"/>
              <a:gd name="connsiteX4" fmla="*/ 419284 w 1006660"/>
              <a:gd name="connsiteY4" fmla="*/ 2552700 h 2680061"/>
              <a:gd name="connsiteX5" fmla="*/ 546284 w 1006660"/>
              <a:gd name="connsiteY5" fmla="*/ 2679700 h 2680061"/>
              <a:gd name="connsiteX6" fmla="*/ 612959 w 1006660"/>
              <a:gd name="connsiteY6" fmla="*/ 2222500 h 2680061"/>
              <a:gd name="connsiteX7" fmla="*/ 1006660 w 1006660"/>
              <a:gd name="connsiteY7" fmla="*/ 1597025 h 2680061"/>
              <a:gd name="connsiteX0" fmla="*/ 457384 w 816160"/>
              <a:gd name="connsiteY0" fmla="*/ 0 h 2680061"/>
              <a:gd name="connsiteX1" fmla="*/ 50984 w 816160"/>
              <a:gd name="connsiteY1" fmla="*/ 520700 h 2680061"/>
              <a:gd name="connsiteX2" fmla="*/ 12884 w 816160"/>
              <a:gd name="connsiteY2" fmla="*/ 1231900 h 2680061"/>
              <a:gd name="connsiteX3" fmla="*/ 114484 w 816160"/>
              <a:gd name="connsiteY3" fmla="*/ 1943100 h 2680061"/>
              <a:gd name="connsiteX4" fmla="*/ 419284 w 816160"/>
              <a:gd name="connsiteY4" fmla="*/ 2552700 h 2680061"/>
              <a:gd name="connsiteX5" fmla="*/ 546284 w 816160"/>
              <a:gd name="connsiteY5" fmla="*/ 2679700 h 2680061"/>
              <a:gd name="connsiteX6" fmla="*/ 612959 w 816160"/>
              <a:gd name="connsiteY6" fmla="*/ 2222500 h 2680061"/>
              <a:gd name="connsiteX7" fmla="*/ 816160 w 816160"/>
              <a:gd name="connsiteY7" fmla="*/ 1416050 h 2680061"/>
              <a:gd name="connsiteX0" fmla="*/ 457384 w 854258"/>
              <a:gd name="connsiteY0" fmla="*/ 0 h 2680061"/>
              <a:gd name="connsiteX1" fmla="*/ 50984 w 854258"/>
              <a:gd name="connsiteY1" fmla="*/ 520700 h 2680061"/>
              <a:gd name="connsiteX2" fmla="*/ 12884 w 854258"/>
              <a:gd name="connsiteY2" fmla="*/ 1231900 h 2680061"/>
              <a:gd name="connsiteX3" fmla="*/ 114484 w 854258"/>
              <a:gd name="connsiteY3" fmla="*/ 1943100 h 2680061"/>
              <a:gd name="connsiteX4" fmla="*/ 419284 w 854258"/>
              <a:gd name="connsiteY4" fmla="*/ 2552700 h 2680061"/>
              <a:gd name="connsiteX5" fmla="*/ 546284 w 854258"/>
              <a:gd name="connsiteY5" fmla="*/ 2679700 h 2680061"/>
              <a:gd name="connsiteX6" fmla="*/ 612959 w 854258"/>
              <a:gd name="connsiteY6" fmla="*/ 2222500 h 2680061"/>
              <a:gd name="connsiteX7" fmla="*/ 816160 w 854258"/>
              <a:gd name="connsiteY7" fmla="*/ 1416050 h 2680061"/>
              <a:gd name="connsiteX8" fmla="*/ 854258 w 854258"/>
              <a:gd name="connsiteY8" fmla="*/ 1435100 h 2680061"/>
              <a:gd name="connsiteX0" fmla="*/ 457384 w 987608"/>
              <a:gd name="connsiteY0" fmla="*/ 0 h 2680061"/>
              <a:gd name="connsiteX1" fmla="*/ 50984 w 987608"/>
              <a:gd name="connsiteY1" fmla="*/ 520700 h 2680061"/>
              <a:gd name="connsiteX2" fmla="*/ 12884 w 987608"/>
              <a:gd name="connsiteY2" fmla="*/ 1231900 h 2680061"/>
              <a:gd name="connsiteX3" fmla="*/ 114484 w 987608"/>
              <a:gd name="connsiteY3" fmla="*/ 1943100 h 2680061"/>
              <a:gd name="connsiteX4" fmla="*/ 419284 w 987608"/>
              <a:gd name="connsiteY4" fmla="*/ 2552700 h 2680061"/>
              <a:gd name="connsiteX5" fmla="*/ 546284 w 987608"/>
              <a:gd name="connsiteY5" fmla="*/ 2679700 h 2680061"/>
              <a:gd name="connsiteX6" fmla="*/ 612959 w 987608"/>
              <a:gd name="connsiteY6" fmla="*/ 2222500 h 2680061"/>
              <a:gd name="connsiteX7" fmla="*/ 816160 w 987608"/>
              <a:gd name="connsiteY7" fmla="*/ 1416050 h 2680061"/>
              <a:gd name="connsiteX8" fmla="*/ 987608 w 987608"/>
              <a:gd name="connsiteY8" fmla="*/ 977900 h 2680061"/>
              <a:gd name="connsiteX0" fmla="*/ 457384 w 1025708"/>
              <a:gd name="connsiteY0" fmla="*/ 0 h 2680061"/>
              <a:gd name="connsiteX1" fmla="*/ 50984 w 1025708"/>
              <a:gd name="connsiteY1" fmla="*/ 520700 h 2680061"/>
              <a:gd name="connsiteX2" fmla="*/ 12884 w 1025708"/>
              <a:gd name="connsiteY2" fmla="*/ 1231900 h 2680061"/>
              <a:gd name="connsiteX3" fmla="*/ 114484 w 1025708"/>
              <a:gd name="connsiteY3" fmla="*/ 1943100 h 2680061"/>
              <a:gd name="connsiteX4" fmla="*/ 419284 w 1025708"/>
              <a:gd name="connsiteY4" fmla="*/ 2552700 h 2680061"/>
              <a:gd name="connsiteX5" fmla="*/ 546284 w 1025708"/>
              <a:gd name="connsiteY5" fmla="*/ 2679700 h 2680061"/>
              <a:gd name="connsiteX6" fmla="*/ 612959 w 1025708"/>
              <a:gd name="connsiteY6" fmla="*/ 2222500 h 2680061"/>
              <a:gd name="connsiteX7" fmla="*/ 816160 w 1025708"/>
              <a:gd name="connsiteY7" fmla="*/ 1416050 h 2680061"/>
              <a:gd name="connsiteX8" fmla="*/ 1025708 w 1025708"/>
              <a:gd name="connsiteY8" fmla="*/ 958850 h 2680061"/>
              <a:gd name="connsiteX0" fmla="*/ 457384 w 1041230"/>
              <a:gd name="connsiteY0" fmla="*/ 0 h 2680061"/>
              <a:gd name="connsiteX1" fmla="*/ 50984 w 1041230"/>
              <a:gd name="connsiteY1" fmla="*/ 520700 h 2680061"/>
              <a:gd name="connsiteX2" fmla="*/ 12884 w 1041230"/>
              <a:gd name="connsiteY2" fmla="*/ 1231900 h 2680061"/>
              <a:gd name="connsiteX3" fmla="*/ 114484 w 1041230"/>
              <a:gd name="connsiteY3" fmla="*/ 1943100 h 2680061"/>
              <a:gd name="connsiteX4" fmla="*/ 419284 w 1041230"/>
              <a:gd name="connsiteY4" fmla="*/ 2552700 h 2680061"/>
              <a:gd name="connsiteX5" fmla="*/ 546284 w 1041230"/>
              <a:gd name="connsiteY5" fmla="*/ 2679700 h 2680061"/>
              <a:gd name="connsiteX6" fmla="*/ 612959 w 1041230"/>
              <a:gd name="connsiteY6" fmla="*/ 2222500 h 2680061"/>
              <a:gd name="connsiteX7" fmla="*/ 816160 w 1041230"/>
              <a:gd name="connsiteY7" fmla="*/ 1416050 h 2680061"/>
              <a:gd name="connsiteX8" fmla="*/ 1025708 w 1041230"/>
              <a:gd name="connsiteY8" fmla="*/ 958850 h 2680061"/>
              <a:gd name="connsiteX9" fmla="*/ 1025708 w 1041230"/>
              <a:gd name="connsiteY9" fmla="*/ 939800 h 2680061"/>
              <a:gd name="connsiteX0" fmla="*/ 457384 w 1036194"/>
              <a:gd name="connsiteY0" fmla="*/ 0 h 2680061"/>
              <a:gd name="connsiteX1" fmla="*/ 50984 w 1036194"/>
              <a:gd name="connsiteY1" fmla="*/ 520700 h 2680061"/>
              <a:gd name="connsiteX2" fmla="*/ 12884 w 1036194"/>
              <a:gd name="connsiteY2" fmla="*/ 1231900 h 2680061"/>
              <a:gd name="connsiteX3" fmla="*/ 114484 w 1036194"/>
              <a:gd name="connsiteY3" fmla="*/ 1943100 h 2680061"/>
              <a:gd name="connsiteX4" fmla="*/ 419284 w 1036194"/>
              <a:gd name="connsiteY4" fmla="*/ 2552700 h 2680061"/>
              <a:gd name="connsiteX5" fmla="*/ 546284 w 1036194"/>
              <a:gd name="connsiteY5" fmla="*/ 2679700 h 2680061"/>
              <a:gd name="connsiteX6" fmla="*/ 612959 w 1036194"/>
              <a:gd name="connsiteY6" fmla="*/ 2222500 h 2680061"/>
              <a:gd name="connsiteX7" fmla="*/ 816160 w 1036194"/>
              <a:gd name="connsiteY7" fmla="*/ 1416050 h 2680061"/>
              <a:gd name="connsiteX8" fmla="*/ 1025708 w 1036194"/>
              <a:gd name="connsiteY8" fmla="*/ 958850 h 2680061"/>
              <a:gd name="connsiteX9" fmla="*/ 997133 w 1036194"/>
              <a:gd name="connsiteY9" fmla="*/ 815975 h 2680061"/>
              <a:gd name="connsiteX0" fmla="*/ 457384 w 1036194"/>
              <a:gd name="connsiteY0" fmla="*/ 0 h 2680061"/>
              <a:gd name="connsiteX1" fmla="*/ 50984 w 1036194"/>
              <a:gd name="connsiteY1" fmla="*/ 520700 h 2680061"/>
              <a:gd name="connsiteX2" fmla="*/ 12884 w 1036194"/>
              <a:gd name="connsiteY2" fmla="*/ 1231900 h 2680061"/>
              <a:gd name="connsiteX3" fmla="*/ 114484 w 1036194"/>
              <a:gd name="connsiteY3" fmla="*/ 1943100 h 2680061"/>
              <a:gd name="connsiteX4" fmla="*/ 419284 w 1036194"/>
              <a:gd name="connsiteY4" fmla="*/ 2552700 h 2680061"/>
              <a:gd name="connsiteX5" fmla="*/ 546284 w 1036194"/>
              <a:gd name="connsiteY5" fmla="*/ 2679700 h 2680061"/>
              <a:gd name="connsiteX6" fmla="*/ 612959 w 1036194"/>
              <a:gd name="connsiteY6" fmla="*/ 2222500 h 2680061"/>
              <a:gd name="connsiteX7" fmla="*/ 816160 w 1036194"/>
              <a:gd name="connsiteY7" fmla="*/ 1416050 h 2680061"/>
              <a:gd name="connsiteX8" fmla="*/ 1025708 w 1036194"/>
              <a:gd name="connsiteY8" fmla="*/ 958850 h 2680061"/>
              <a:gd name="connsiteX9" fmla="*/ 997133 w 1036194"/>
              <a:gd name="connsiteY9" fmla="*/ 815975 h 2680061"/>
              <a:gd name="connsiteX10" fmla="*/ 987608 w 1036194"/>
              <a:gd name="connsiteY10" fmla="*/ 787400 h 2680061"/>
              <a:gd name="connsiteX0" fmla="*/ 457384 w 1036194"/>
              <a:gd name="connsiteY0" fmla="*/ 0 h 2680061"/>
              <a:gd name="connsiteX1" fmla="*/ 50984 w 1036194"/>
              <a:gd name="connsiteY1" fmla="*/ 520700 h 2680061"/>
              <a:gd name="connsiteX2" fmla="*/ 12884 w 1036194"/>
              <a:gd name="connsiteY2" fmla="*/ 1231900 h 2680061"/>
              <a:gd name="connsiteX3" fmla="*/ 114484 w 1036194"/>
              <a:gd name="connsiteY3" fmla="*/ 1943100 h 2680061"/>
              <a:gd name="connsiteX4" fmla="*/ 419284 w 1036194"/>
              <a:gd name="connsiteY4" fmla="*/ 2552700 h 2680061"/>
              <a:gd name="connsiteX5" fmla="*/ 546284 w 1036194"/>
              <a:gd name="connsiteY5" fmla="*/ 2679700 h 2680061"/>
              <a:gd name="connsiteX6" fmla="*/ 612959 w 1036194"/>
              <a:gd name="connsiteY6" fmla="*/ 2222500 h 2680061"/>
              <a:gd name="connsiteX7" fmla="*/ 816160 w 1036194"/>
              <a:gd name="connsiteY7" fmla="*/ 1416050 h 2680061"/>
              <a:gd name="connsiteX8" fmla="*/ 1025708 w 1036194"/>
              <a:gd name="connsiteY8" fmla="*/ 958850 h 2680061"/>
              <a:gd name="connsiteX9" fmla="*/ 997133 w 1036194"/>
              <a:gd name="connsiteY9" fmla="*/ 815975 h 2680061"/>
              <a:gd name="connsiteX10" fmla="*/ 816158 w 1036194"/>
              <a:gd name="connsiteY10" fmla="*/ 244475 h 2680061"/>
              <a:gd name="connsiteX0" fmla="*/ 457384 w 1030728"/>
              <a:gd name="connsiteY0" fmla="*/ 0 h 2680061"/>
              <a:gd name="connsiteX1" fmla="*/ 50984 w 1030728"/>
              <a:gd name="connsiteY1" fmla="*/ 520700 h 2680061"/>
              <a:gd name="connsiteX2" fmla="*/ 12884 w 1030728"/>
              <a:gd name="connsiteY2" fmla="*/ 1231900 h 2680061"/>
              <a:gd name="connsiteX3" fmla="*/ 114484 w 1030728"/>
              <a:gd name="connsiteY3" fmla="*/ 1943100 h 2680061"/>
              <a:gd name="connsiteX4" fmla="*/ 419284 w 1030728"/>
              <a:gd name="connsiteY4" fmla="*/ 2552700 h 2680061"/>
              <a:gd name="connsiteX5" fmla="*/ 546284 w 1030728"/>
              <a:gd name="connsiteY5" fmla="*/ 2679700 h 2680061"/>
              <a:gd name="connsiteX6" fmla="*/ 612959 w 1030728"/>
              <a:gd name="connsiteY6" fmla="*/ 2222500 h 2680061"/>
              <a:gd name="connsiteX7" fmla="*/ 816160 w 1030728"/>
              <a:gd name="connsiteY7" fmla="*/ 1416050 h 2680061"/>
              <a:gd name="connsiteX8" fmla="*/ 1025708 w 1030728"/>
              <a:gd name="connsiteY8" fmla="*/ 958850 h 2680061"/>
              <a:gd name="connsiteX9" fmla="*/ 901883 w 1030728"/>
              <a:gd name="connsiteY9" fmla="*/ 692150 h 2680061"/>
              <a:gd name="connsiteX10" fmla="*/ 816158 w 1030728"/>
              <a:gd name="connsiteY10" fmla="*/ 244475 h 2680061"/>
              <a:gd name="connsiteX0" fmla="*/ 457384 w 1030728"/>
              <a:gd name="connsiteY0" fmla="*/ 0 h 2680061"/>
              <a:gd name="connsiteX1" fmla="*/ 50984 w 1030728"/>
              <a:gd name="connsiteY1" fmla="*/ 520700 h 2680061"/>
              <a:gd name="connsiteX2" fmla="*/ 12884 w 1030728"/>
              <a:gd name="connsiteY2" fmla="*/ 1231900 h 2680061"/>
              <a:gd name="connsiteX3" fmla="*/ 114484 w 1030728"/>
              <a:gd name="connsiteY3" fmla="*/ 1943100 h 2680061"/>
              <a:gd name="connsiteX4" fmla="*/ 419284 w 1030728"/>
              <a:gd name="connsiteY4" fmla="*/ 2552700 h 2680061"/>
              <a:gd name="connsiteX5" fmla="*/ 546284 w 1030728"/>
              <a:gd name="connsiteY5" fmla="*/ 2679700 h 2680061"/>
              <a:gd name="connsiteX6" fmla="*/ 612959 w 1030728"/>
              <a:gd name="connsiteY6" fmla="*/ 2222500 h 2680061"/>
              <a:gd name="connsiteX7" fmla="*/ 816160 w 1030728"/>
              <a:gd name="connsiteY7" fmla="*/ 1416050 h 2680061"/>
              <a:gd name="connsiteX8" fmla="*/ 1025708 w 1030728"/>
              <a:gd name="connsiteY8" fmla="*/ 958850 h 2680061"/>
              <a:gd name="connsiteX9" fmla="*/ 901883 w 1030728"/>
              <a:gd name="connsiteY9" fmla="*/ 692150 h 2680061"/>
              <a:gd name="connsiteX10" fmla="*/ 749483 w 1030728"/>
              <a:gd name="connsiteY10" fmla="*/ 206375 h 2680061"/>
              <a:gd name="connsiteX0" fmla="*/ 457384 w 1028793"/>
              <a:gd name="connsiteY0" fmla="*/ 0 h 2680061"/>
              <a:gd name="connsiteX1" fmla="*/ 50984 w 1028793"/>
              <a:gd name="connsiteY1" fmla="*/ 520700 h 2680061"/>
              <a:gd name="connsiteX2" fmla="*/ 12884 w 1028793"/>
              <a:gd name="connsiteY2" fmla="*/ 1231900 h 2680061"/>
              <a:gd name="connsiteX3" fmla="*/ 114484 w 1028793"/>
              <a:gd name="connsiteY3" fmla="*/ 1943100 h 2680061"/>
              <a:gd name="connsiteX4" fmla="*/ 419284 w 1028793"/>
              <a:gd name="connsiteY4" fmla="*/ 2552700 h 2680061"/>
              <a:gd name="connsiteX5" fmla="*/ 546284 w 1028793"/>
              <a:gd name="connsiteY5" fmla="*/ 2679700 h 2680061"/>
              <a:gd name="connsiteX6" fmla="*/ 612959 w 1028793"/>
              <a:gd name="connsiteY6" fmla="*/ 2222500 h 2680061"/>
              <a:gd name="connsiteX7" fmla="*/ 816160 w 1028793"/>
              <a:gd name="connsiteY7" fmla="*/ 1416050 h 2680061"/>
              <a:gd name="connsiteX8" fmla="*/ 1025708 w 1028793"/>
              <a:gd name="connsiteY8" fmla="*/ 958850 h 2680061"/>
              <a:gd name="connsiteX9" fmla="*/ 787583 w 1028793"/>
              <a:gd name="connsiteY9" fmla="*/ 596900 h 2680061"/>
              <a:gd name="connsiteX10" fmla="*/ 749483 w 1028793"/>
              <a:gd name="connsiteY10" fmla="*/ 206375 h 2680061"/>
              <a:gd name="connsiteX0" fmla="*/ 457384 w 1028793"/>
              <a:gd name="connsiteY0" fmla="*/ 0 h 2680061"/>
              <a:gd name="connsiteX1" fmla="*/ 50984 w 1028793"/>
              <a:gd name="connsiteY1" fmla="*/ 520700 h 2680061"/>
              <a:gd name="connsiteX2" fmla="*/ 12884 w 1028793"/>
              <a:gd name="connsiteY2" fmla="*/ 1231900 h 2680061"/>
              <a:gd name="connsiteX3" fmla="*/ 114484 w 1028793"/>
              <a:gd name="connsiteY3" fmla="*/ 1943100 h 2680061"/>
              <a:gd name="connsiteX4" fmla="*/ 419284 w 1028793"/>
              <a:gd name="connsiteY4" fmla="*/ 2552700 h 2680061"/>
              <a:gd name="connsiteX5" fmla="*/ 546284 w 1028793"/>
              <a:gd name="connsiteY5" fmla="*/ 2679700 h 2680061"/>
              <a:gd name="connsiteX6" fmla="*/ 612959 w 1028793"/>
              <a:gd name="connsiteY6" fmla="*/ 2222500 h 2680061"/>
              <a:gd name="connsiteX7" fmla="*/ 816160 w 1028793"/>
              <a:gd name="connsiteY7" fmla="*/ 1416050 h 2680061"/>
              <a:gd name="connsiteX8" fmla="*/ 1025708 w 1028793"/>
              <a:gd name="connsiteY8" fmla="*/ 958850 h 2680061"/>
              <a:gd name="connsiteX9" fmla="*/ 787583 w 1028793"/>
              <a:gd name="connsiteY9" fmla="*/ 596900 h 2680061"/>
              <a:gd name="connsiteX10" fmla="*/ 759008 w 1028793"/>
              <a:gd name="connsiteY10" fmla="*/ 177800 h 2680061"/>
              <a:gd name="connsiteX0" fmla="*/ 457384 w 907179"/>
              <a:gd name="connsiteY0" fmla="*/ 0 h 2680061"/>
              <a:gd name="connsiteX1" fmla="*/ 50984 w 907179"/>
              <a:gd name="connsiteY1" fmla="*/ 520700 h 2680061"/>
              <a:gd name="connsiteX2" fmla="*/ 12884 w 907179"/>
              <a:gd name="connsiteY2" fmla="*/ 1231900 h 2680061"/>
              <a:gd name="connsiteX3" fmla="*/ 114484 w 907179"/>
              <a:gd name="connsiteY3" fmla="*/ 1943100 h 2680061"/>
              <a:gd name="connsiteX4" fmla="*/ 419284 w 907179"/>
              <a:gd name="connsiteY4" fmla="*/ 2552700 h 2680061"/>
              <a:gd name="connsiteX5" fmla="*/ 546284 w 907179"/>
              <a:gd name="connsiteY5" fmla="*/ 2679700 h 2680061"/>
              <a:gd name="connsiteX6" fmla="*/ 612959 w 907179"/>
              <a:gd name="connsiteY6" fmla="*/ 2222500 h 2680061"/>
              <a:gd name="connsiteX7" fmla="*/ 816160 w 907179"/>
              <a:gd name="connsiteY7" fmla="*/ 1416050 h 2680061"/>
              <a:gd name="connsiteX8" fmla="*/ 901883 w 907179"/>
              <a:gd name="connsiteY8" fmla="*/ 958850 h 2680061"/>
              <a:gd name="connsiteX9" fmla="*/ 787583 w 907179"/>
              <a:gd name="connsiteY9" fmla="*/ 596900 h 2680061"/>
              <a:gd name="connsiteX10" fmla="*/ 759008 w 907179"/>
              <a:gd name="connsiteY10" fmla="*/ 177800 h 2680061"/>
              <a:gd name="connsiteX0" fmla="*/ 457384 w 907179"/>
              <a:gd name="connsiteY0" fmla="*/ 0 h 2680061"/>
              <a:gd name="connsiteX1" fmla="*/ 50984 w 907179"/>
              <a:gd name="connsiteY1" fmla="*/ 520700 h 2680061"/>
              <a:gd name="connsiteX2" fmla="*/ 12884 w 907179"/>
              <a:gd name="connsiteY2" fmla="*/ 1231900 h 2680061"/>
              <a:gd name="connsiteX3" fmla="*/ 114484 w 907179"/>
              <a:gd name="connsiteY3" fmla="*/ 1943100 h 2680061"/>
              <a:gd name="connsiteX4" fmla="*/ 419284 w 907179"/>
              <a:gd name="connsiteY4" fmla="*/ 2552700 h 2680061"/>
              <a:gd name="connsiteX5" fmla="*/ 546284 w 907179"/>
              <a:gd name="connsiteY5" fmla="*/ 2679700 h 2680061"/>
              <a:gd name="connsiteX6" fmla="*/ 612959 w 907179"/>
              <a:gd name="connsiteY6" fmla="*/ 2222500 h 2680061"/>
              <a:gd name="connsiteX7" fmla="*/ 816160 w 907179"/>
              <a:gd name="connsiteY7" fmla="*/ 1416050 h 2680061"/>
              <a:gd name="connsiteX8" fmla="*/ 901883 w 907179"/>
              <a:gd name="connsiteY8" fmla="*/ 958850 h 2680061"/>
              <a:gd name="connsiteX9" fmla="*/ 787583 w 907179"/>
              <a:gd name="connsiteY9" fmla="*/ 596900 h 2680061"/>
              <a:gd name="connsiteX10" fmla="*/ 759008 w 907179"/>
              <a:gd name="connsiteY10" fmla="*/ 177800 h 2680061"/>
              <a:gd name="connsiteX11" fmla="*/ 457384 w 907179"/>
              <a:gd name="connsiteY11" fmla="*/ 0 h 2680061"/>
              <a:gd name="connsiteX0" fmla="*/ 457384 w 907179"/>
              <a:gd name="connsiteY0" fmla="*/ 13584 h 2693645"/>
              <a:gd name="connsiteX1" fmla="*/ 50984 w 907179"/>
              <a:gd name="connsiteY1" fmla="*/ 534284 h 2693645"/>
              <a:gd name="connsiteX2" fmla="*/ 12884 w 907179"/>
              <a:gd name="connsiteY2" fmla="*/ 1245484 h 2693645"/>
              <a:gd name="connsiteX3" fmla="*/ 114484 w 907179"/>
              <a:gd name="connsiteY3" fmla="*/ 1956684 h 2693645"/>
              <a:gd name="connsiteX4" fmla="*/ 419284 w 907179"/>
              <a:gd name="connsiteY4" fmla="*/ 2566284 h 2693645"/>
              <a:gd name="connsiteX5" fmla="*/ 546284 w 907179"/>
              <a:gd name="connsiteY5" fmla="*/ 2693284 h 2693645"/>
              <a:gd name="connsiteX6" fmla="*/ 612959 w 907179"/>
              <a:gd name="connsiteY6" fmla="*/ 2236084 h 2693645"/>
              <a:gd name="connsiteX7" fmla="*/ 816160 w 907179"/>
              <a:gd name="connsiteY7" fmla="*/ 1429634 h 2693645"/>
              <a:gd name="connsiteX8" fmla="*/ 901883 w 907179"/>
              <a:gd name="connsiteY8" fmla="*/ 972434 h 2693645"/>
              <a:gd name="connsiteX9" fmla="*/ 787583 w 907179"/>
              <a:gd name="connsiteY9" fmla="*/ 610484 h 2693645"/>
              <a:gd name="connsiteX10" fmla="*/ 759008 w 907179"/>
              <a:gd name="connsiteY10" fmla="*/ 191384 h 2693645"/>
              <a:gd name="connsiteX11" fmla="*/ 457384 w 907179"/>
              <a:gd name="connsiteY11" fmla="*/ 13584 h 2693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7179" h="2693645">
                <a:moveTo>
                  <a:pt x="457384" y="13584"/>
                </a:moveTo>
                <a:cubicBezTo>
                  <a:pt x="291225" y="171275"/>
                  <a:pt x="125067" y="328967"/>
                  <a:pt x="50984" y="534284"/>
                </a:cubicBezTo>
                <a:cubicBezTo>
                  <a:pt x="-23099" y="739601"/>
                  <a:pt x="2301" y="1008417"/>
                  <a:pt x="12884" y="1245484"/>
                </a:cubicBezTo>
                <a:cubicBezTo>
                  <a:pt x="23467" y="1482551"/>
                  <a:pt x="46751" y="1736551"/>
                  <a:pt x="114484" y="1956684"/>
                </a:cubicBezTo>
                <a:cubicBezTo>
                  <a:pt x="182217" y="2176817"/>
                  <a:pt x="347317" y="2443517"/>
                  <a:pt x="419284" y="2566284"/>
                </a:cubicBezTo>
                <a:cubicBezTo>
                  <a:pt x="491251" y="2689051"/>
                  <a:pt x="506067" y="2678467"/>
                  <a:pt x="546284" y="2693284"/>
                </a:cubicBezTo>
                <a:cubicBezTo>
                  <a:pt x="586501" y="2708101"/>
                  <a:pt x="575917" y="2262542"/>
                  <a:pt x="612959" y="2236084"/>
                </a:cubicBezTo>
                <a:cubicBezTo>
                  <a:pt x="637301" y="2166763"/>
                  <a:pt x="815498" y="1430957"/>
                  <a:pt x="816160" y="1429634"/>
                </a:cubicBezTo>
                <a:cubicBezTo>
                  <a:pt x="856376" y="1298401"/>
                  <a:pt x="893946" y="968465"/>
                  <a:pt x="901883" y="972434"/>
                </a:cubicBezTo>
                <a:cubicBezTo>
                  <a:pt x="936808" y="893059"/>
                  <a:pt x="787583" y="614453"/>
                  <a:pt x="787583" y="610484"/>
                </a:cubicBezTo>
                <a:cubicBezTo>
                  <a:pt x="781233" y="581909"/>
                  <a:pt x="760993" y="197337"/>
                  <a:pt x="759008" y="191384"/>
                </a:cubicBezTo>
                <a:cubicBezTo>
                  <a:pt x="703975" y="91901"/>
                  <a:pt x="575388" y="-43566"/>
                  <a:pt x="457384" y="13584"/>
                </a:cubicBezTo>
                <a:close/>
              </a:path>
            </a:pathLst>
          </a:custGeom>
          <a:noFill/>
          <a:ln w="38100">
            <a:solidFill>
              <a:srgbClr val="FFC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F0C165EA-C8FB-67F5-9C5D-86D205B3285F}"/>
              </a:ext>
            </a:extLst>
          </p:cNvPr>
          <p:cNvCxnSpPr/>
          <p:nvPr/>
        </p:nvCxnSpPr>
        <p:spPr>
          <a:xfrm flipH="1" flipV="1">
            <a:off x="3924300" y="2513258"/>
            <a:ext cx="485775" cy="191842"/>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88DAFCD-82A2-08CC-F468-9E32DD7A6F0C}"/>
              </a:ext>
            </a:extLst>
          </p:cNvPr>
          <p:cNvCxnSpPr>
            <a:cxnSpLocks/>
          </p:cNvCxnSpPr>
          <p:nvPr/>
        </p:nvCxnSpPr>
        <p:spPr>
          <a:xfrm flipH="1" flipV="1">
            <a:off x="3629025" y="2638425"/>
            <a:ext cx="781050" cy="66675"/>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5C02EFF9-A700-3413-C6F1-19231D10620B}"/>
              </a:ext>
            </a:extLst>
          </p:cNvPr>
          <p:cNvCxnSpPr>
            <a:cxnSpLocks/>
          </p:cNvCxnSpPr>
          <p:nvPr/>
        </p:nvCxnSpPr>
        <p:spPr>
          <a:xfrm flipH="1">
            <a:off x="3486150" y="2705100"/>
            <a:ext cx="923925" cy="158760"/>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047FCC57-973D-0DF8-5858-A413F67AC921}"/>
              </a:ext>
            </a:extLst>
          </p:cNvPr>
          <p:cNvCxnSpPr>
            <a:cxnSpLocks/>
          </p:cNvCxnSpPr>
          <p:nvPr/>
        </p:nvCxnSpPr>
        <p:spPr>
          <a:xfrm flipH="1">
            <a:off x="3390900" y="2705100"/>
            <a:ext cx="1019175" cy="504825"/>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B75DB01-9D89-79C6-2952-675D2D6FDC7A}"/>
              </a:ext>
            </a:extLst>
          </p:cNvPr>
          <p:cNvCxnSpPr>
            <a:cxnSpLocks/>
          </p:cNvCxnSpPr>
          <p:nvPr/>
        </p:nvCxnSpPr>
        <p:spPr>
          <a:xfrm flipH="1">
            <a:off x="3438525" y="2705100"/>
            <a:ext cx="971550" cy="942976"/>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8" name="Picture 7" descr="A planet with orange and yellow spots&#10;&#10;Description automatically generated">
            <a:extLst>
              <a:ext uri="{FF2B5EF4-FFF2-40B4-BE49-F238E27FC236}">
                <a16:creationId xmlns:a16="http://schemas.microsoft.com/office/drawing/2014/main" id="{73060F3A-3B42-0850-1969-5CED40E787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38580" y="2513258"/>
            <a:ext cx="350602" cy="350602"/>
          </a:xfrm>
          <a:prstGeom prst="rect">
            <a:avLst/>
          </a:prstGeom>
        </p:spPr>
      </p:pic>
      <p:cxnSp>
        <p:nvCxnSpPr>
          <p:cNvPr id="36" name="Straight Arrow Connector 35">
            <a:extLst>
              <a:ext uri="{FF2B5EF4-FFF2-40B4-BE49-F238E27FC236}">
                <a16:creationId xmlns:a16="http://schemas.microsoft.com/office/drawing/2014/main" id="{E95153B6-FDA1-6F41-B890-6B7FFAC89DB2}"/>
              </a:ext>
            </a:extLst>
          </p:cNvPr>
          <p:cNvCxnSpPr>
            <a:cxnSpLocks/>
            <a:stCxn id="11" idx="1"/>
          </p:cNvCxnSpPr>
          <p:nvPr/>
        </p:nvCxnSpPr>
        <p:spPr>
          <a:xfrm flipH="1">
            <a:off x="3486150" y="4551296"/>
            <a:ext cx="260412" cy="1341539"/>
          </a:xfrm>
          <a:prstGeom prst="straightConnector1">
            <a:avLst/>
          </a:prstGeom>
          <a:ln w="3810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3B3F0F78-DD10-16D6-5650-2630A9617198}"/>
              </a:ext>
            </a:extLst>
          </p:cNvPr>
          <p:cNvCxnSpPr>
            <a:cxnSpLocks/>
            <a:stCxn id="13" idx="3"/>
          </p:cNvCxnSpPr>
          <p:nvPr/>
        </p:nvCxnSpPr>
        <p:spPr>
          <a:xfrm flipV="1">
            <a:off x="10944170" y="3429000"/>
            <a:ext cx="228655" cy="1180760"/>
          </a:xfrm>
          <a:prstGeom prst="straightConnector1">
            <a:avLst/>
          </a:prstGeom>
          <a:ln w="3810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CC6E15C9-8DAF-2309-6878-4A8D4B8F42D2}"/>
              </a:ext>
            </a:extLst>
          </p:cNvPr>
          <p:cNvCxnSpPr>
            <a:cxnSpLocks/>
          </p:cNvCxnSpPr>
          <p:nvPr/>
        </p:nvCxnSpPr>
        <p:spPr>
          <a:xfrm flipH="1" flipV="1">
            <a:off x="9315450" y="1117566"/>
            <a:ext cx="657225" cy="1101759"/>
          </a:xfrm>
          <a:prstGeom prst="straightConnector1">
            <a:avLst/>
          </a:prstGeom>
          <a:ln w="3810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5A698AFA-CA27-1613-A102-7116FED9FD7C}"/>
              </a:ext>
            </a:extLst>
          </p:cNvPr>
          <p:cNvCxnSpPr>
            <a:cxnSpLocks/>
          </p:cNvCxnSpPr>
          <p:nvPr/>
        </p:nvCxnSpPr>
        <p:spPr>
          <a:xfrm flipH="1">
            <a:off x="4589182" y="1514475"/>
            <a:ext cx="954368" cy="237241"/>
          </a:xfrm>
          <a:prstGeom prst="straightConnector1">
            <a:avLst/>
          </a:prstGeom>
          <a:ln w="38100">
            <a:solidFill>
              <a:srgbClr val="00B0F0"/>
            </a:solidFill>
            <a:prstDash val="sysDash"/>
            <a:tailEnd type="triangle"/>
          </a:ln>
        </p:spPr>
        <p:style>
          <a:lnRef idx="1">
            <a:schemeClr val="accent1"/>
          </a:lnRef>
          <a:fillRef idx="0">
            <a:schemeClr val="accent1"/>
          </a:fillRef>
          <a:effectRef idx="0">
            <a:schemeClr val="accent1"/>
          </a:effectRef>
          <a:fontRef idx="minor">
            <a:schemeClr val="tx1"/>
          </a:fontRef>
        </p:style>
      </p:cxnSp>
      <p:grpSp>
        <p:nvGrpSpPr>
          <p:cNvPr id="48" name="Group 47">
            <a:extLst>
              <a:ext uri="{FF2B5EF4-FFF2-40B4-BE49-F238E27FC236}">
                <a16:creationId xmlns:a16="http://schemas.microsoft.com/office/drawing/2014/main" id="{7F90F371-DD95-7FB5-8805-AFE7CA74DA29}"/>
              </a:ext>
            </a:extLst>
          </p:cNvPr>
          <p:cNvGrpSpPr/>
          <p:nvPr/>
        </p:nvGrpSpPr>
        <p:grpSpPr>
          <a:xfrm>
            <a:off x="739944" y="1999516"/>
            <a:ext cx="2936435" cy="3470375"/>
            <a:chOff x="866775" y="2124076"/>
            <a:chExt cx="3527704" cy="3470375"/>
          </a:xfrm>
        </p:grpSpPr>
        <p:sp>
          <p:nvSpPr>
            <p:cNvPr id="49" name="Rectangle 48">
              <a:extLst>
                <a:ext uri="{FF2B5EF4-FFF2-40B4-BE49-F238E27FC236}">
                  <a16:creationId xmlns:a16="http://schemas.microsoft.com/office/drawing/2014/main" id="{DF6EAEF0-5A8B-E7D1-20C1-A06D53B24B95}"/>
                </a:ext>
              </a:extLst>
            </p:cNvPr>
            <p:cNvSpPr/>
            <p:nvPr/>
          </p:nvSpPr>
          <p:spPr>
            <a:xfrm>
              <a:off x="866775" y="2133600"/>
              <a:ext cx="2805586" cy="34608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2400" b="1" i="1" dirty="0">
                  <a:solidFill>
                    <a:schemeClr val="bg1"/>
                  </a:solidFill>
                  <a:latin typeface="Source Sans Pro" panose="020B0503030403020204" pitchFamily="34" charset="0"/>
                  <a:ea typeface="Source Sans Pro" panose="020B0503030403020204" pitchFamily="34" charset="0"/>
                </a:rPr>
                <a:t>Jets</a:t>
              </a:r>
            </a:p>
            <a:p>
              <a:endParaRPr lang="en-GB" sz="2400" b="1" i="1" dirty="0">
                <a:solidFill>
                  <a:schemeClr val="bg1"/>
                </a:solidFill>
                <a:latin typeface="Source Sans Pro" panose="020B0503030403020204" pitchFamily="34" charset="0"/>
                <a:ea typeface="Source Sans Pro" panose="020B0503030403020204" pitchFamily="34" charset="0"/>
              </a:endParaRPr>
            </a:p>
            <a:p>
              <a:r>
                <a:rPr lang="en-GB" sz="2400" dirty="0">
                  <a:solidFill>
                    <a:schemeClr val="bg1"/>
                  </a:solidFill>
                  <a:latin typeface="Source Sans Pro" panose="020B0503030403020204" pitchFamily="34" charset="0"/>
                  <a:ea typeface="Source Sans Pro" panose="020B0503030403020204" pitchFamily="34" charset="0"/>
                </a:rPr>
                <a:t>From pickup-ion neutralisation near Io.</a:t>
              </a:r>
            </a:p>
          </p:txBody>
        </p:sp>
        <p:cxnSp>
          <p:nvCxnSpPr>
            <p:cNvPr id="50" name="Straight Connector 49">
              <a:extLst>
                <a:ext uri="{FF2B5EF4-FFF2-40B4-BE49-F238E27FC236}">
                  <a16:creationId xmlns:a16="http://schemas.microsoft.com/office/drawing/2014/main" id="{B9FE72FD-5C6D-6BF1-7AB5-391D5C95615C}"/>
                </a:ext>
              </a:extLst>
            </p:cNvPr>
            <p:cNvCxnSpPr>
              <a:cxnSpLocks/>
            </p:cNvCxnSpPr>
            <p:nvPr/>
          </p:nvCxnSpPr>
          <p:spPr>
            <a:xfrm flipH="1">
              <a:off x="866775" y="2133600"/>
              <a:ext cx="30765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C32C5C92-53C7-B5F1-31A2-004A1D64D83C}"/>
                </a:ext>
              </a:extLst>
            </p:cNvPr>
            <p:cNvCxnSpPr>
              <a:cxnSpLocks/>
            </p:cNvCxnSpPr>
            <p:nvPr/>
          </p:nvCxnSpPr>
          <p:spPr>
            <a:xfrm flipH="1" flipV="1">
              <a:off x="3921921" y="2124076"/>
              <a:ext cx="472558" cy="45084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53" name="Straight Arrow Connector 52">
            <a:extLst>
              <a:ext uri="{FF2B5EF4-FFF2-40B4-BE49-F238E27FC236}">
                <a16:creationId xmlns:a16="http://schemas.microsoft.com/office/drawing/2014/main" id="{FCBA3542-3E75-B9E7-6D28-8211977D1F36}"/>
              </a:ext>
            </a:extLst>
          </p:cNvPr>
          <p:cNvCxnSpPr>
            <a:cxnSpLocks/>
          </p:cNvCxnSpPr>
          <p:nvPr/>
        </p:nvCxnSpPr>
        <p:spPr>
          <a:xfrm flipH="1">
            <a:off x="3789581" y="3920780"/>
            <a:ext cx="25315" cy="196900"/>
          </a:xfrm>
          <a:prstGeom prst="straightConnector1">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03A7038-05D4-8C61-FF6A-5FE16E62EA75}"/>
              </a:ext>
            </a:extLst>
          </p:cNvPr>
          <p:cNvCxnSpPr>
            <a:cxnSpLocks/>
          </p:cNvCxnSpPr>
          <p:nvPr/>
        </p:nvCxnSpPr>
        <p:spPr>
          <a:xfrm flipV="1">
            <a:off x="10868025" y="5191125"/>
            <a:ext cx="38100" cy="152400"/>
          </a:xfrm>
          <a:prstGeom prst="straightConnector1">
            <a:avLst/>
          </a:prstGeom>
          <a:ln w="38100">
            <a:solidFill>
              <a:schemeClr val="bg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60" name="Group 59">
            <a:extLst>
              <a:ext uri="{FF2B5EF4-FFF2-40B4-BE49-F238E27FC236}">
                <a16:creationId xmlns:a16="http://schemas.microsoft.com/office/drawing/2014/main" id="{620BAF9A-3C19-17C2-95F9-53B54803B5C6}"/>
              </a:ext>
            </a:extLst>
          </p:cNvPr>
          <p:cNvGrpSpPr/>
          <p:nvPr/>
        </p:nvGrpSpPr>
        <p:grpSpPr>
          <a:xfrm>
            <a:off x="4838450" y="1912519"/>
            <a:ext cx="3075495" cy="3471113"/>
            <a:chOff x="248581" y="2123338"/>
            <a:chExt cx="3694769" cy="3471113"/>
          </a:xfrm>
        </p:grpSpPr>
        <p:sp>
          <p:nvSpPr>
            <p:cNvPr id="61" name="Rectangle 60">
              <a:extLst>
                <a:ext uri="{FF2B5EF4-FFF2-40B4-BE49-F238E27FC236}">
                  <a16:creationId xmlns:a16="http://schemas.microsoft.com/office/drawing/2014/main" id="{95822D9E-13A2-F94E-C507-DE8AB2A4CED9}"/>
                </a:ext>
              </a:extLst>
            </p:cNvPr>
            <p:cNvSpPr/>
            <p:nvPr/>
          </p:nvSpPr>
          <p:spPr>
            <a:xfrm>
              <a:off x="517527" y="2133600"/>
              <a:ext cx="3076574" cy="34608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GB" sz="2400" b="1" i="1" dirty="0">
                  <a:solidFill>
                    <a:schemeClr val="bg1"/>
                  </a:solidFill>
                  <a:latin typeface="Source Sans Pro" panose="020B0503030403020204" pitchFamily="34" charset="0"/>
                  <a:ea typeface="Source Sans Pro" panose="020B0503030403020204" pitchFamily="34" charset="0"/>
                </a:rPr>
                <a:t>“Banana”</a:t>
              </a:r>
            </a:p>
            <a:p>
              <a:endParaRPr lang="en-GB" sz="2400" b="1" i="1" dirty="0">
                <a:solidFill>
                  <a:schemeClr val="bg1"/>
                </a:solidFill>
                <a:latin typeface="Source Sans Pro" panose="020B0503030403020204" pitchFamily="34" charset="0"/>
                <a:ea typeface="Source Sans Pro" panose="020B0503030403020204" pitchFamily="34" charset="0"/>
              </a:endParaRPr>
            </a:p>
            <a:p>
              <a:pPr algn="r"/>
              <a:r>
                <a:rPr lang="en-GB" sz="2400" dirty="0">
                  <a:solidFill>
                    <a:schemeClr val="bg1"/>
                  </a:solidFill>
                  <a:latin typeface="Source Sans Pro" panose="020B0503030403020204" pitchFamily="34" charset="0"/>
                  <a:ea typeface="Source Sans Pro" panose="020B0503030403020204" pitchFamily="34" charset="0"/>
                </a:rPr>
                <a:t>From atmospheric sputtering.</a:t>
              </a:r>
            </a:p>
          </p:txBody>
        </p:sp>
        <p:cxnSp>
          <p:nvCxnSpPr>
            <p:cNvPr id="62" name="Straight Connector 61">
              <a:extLst>
                <a:ext uri="{FF2B5EF4-FFF2-40B4-BE49-F238E27FC236}">
                  <a16:creationId xmlns:a16="http://schemas.microsoft.com/office/drawing/2014/main" id="{BBAB8B65-571F-8680-BC35-34002E0692FB}"/>
                </a:ext>
              </a:extLst>
            </p:cNvPr>
            <p:cNvCxnSpPr>
              <a:cxnSpLocks/>
            </p:cNvCxnSpPr>
            <p:nvPr/>
          </p:nvCxnSpPr>
          <p:spPr>
            <a:xfrm flipH="1">
              <a:off x="866775" y="2133600"/>
              <a:ext cx="3076575" cy="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830B8016-4A0F-0589-6F27-F51323A5E474}"/>
                </a:ext>
              </a:extLst>
            </p:cNvPr>
            <p:cNvCxnSpPr>
              <a:cxnSpLocks/>
            </p:cNvCxnSpPr>
            <p:nvPr/>
          </p:nvCxnSpPr>
          <p:spPr>
            <a:xfrm flipV="1">
              <a:off x="248581" y="2123338"/>
              <a:ext cx="638967" cy="609600"/>
            </a:xfrm>
            <a:prstGeom prst="line">
              <a:avLst/>
            </a:prstGeom>
            <a:ln w="57150">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65" name="Group 64">
            <a:extLst>
              <a:ext uri="{FF2B5EF4-FFF2-40B4-BE49-F238E27FC236}">
                <a16:creationId xmlns:a16="http://schemas.microsoft.com/office/drawing/2014/main" id="{925D0270-1D88-F0F9-EEAE-C29F12847960}"/>
              </a:ext>
            </a:extLst>
          </p:cNvPr>
          <p:cNvGrpSpPr/>
          <p:nvPr/>
        </p:nvGrpSpPr>
        <p:grpSpPr>
          <a:xfrm>
            <a:off x="7986465" y="3482798"/>
            <a:ext cx="2817181" cy="3470375"/>
            <a:chOff x="866775" y="2124076"/>
            <a:chExt cx="3694112" cy="3470375"/>
          </a:xfrm>
        </p:grpSpPr>
        <p:sp>
          <p:nvSpPr>
            <p:cNvPr id="66" name="Rectangle 65">
              <a:extLst>
                <a:ext uri="{FF2B5EF4-FFF2-40B4-BE49-F238E27FC236}">
                  <a16:creationId xmlns:a16="http://schemas.microsoft.com/office/drawing/2014/main" id="{16740224-6628-97D9-ADC9-1B507159E637}"/>
                </a:ext>
              </a:extLst>
            </p:cNvPr>
            <p:cNvSpPr/>
            <p:nvPr/>
          </p:nvSpPr>
          <p:spPr>
            <a:xfrm>
              <a:off x="866775" y="2133600"/>
              <a:ext cx="3203994" cy="34608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2400" b="1" i="1" dirty="0">
                  <a:solidFill>
                    <a:schemeClr val="bg1"/>
                  </a:solidFill>
                  <a:latin typeface="Source Sans Pro" panose="020B0503030403020204" pitchFamily="34" charset="0"/>
                  <a:ea typeface="Source Sans Pro" panose="020B0503030403020204" pitchFamily="34" charset="0"/>
                </a:rPr>
                <a:t>Streams</a:t>
              </a:r>
            </a:p>
            <a:p>
              <a:endParaRPr lang="en-GB" sz="2400" b="1" i="1" dirty="0">
                <a:solidFill>
                  <a:schemeClr val="bg1"/>
                </a:solidFill>
                <a:latin typeface="Source Sans Pro" panose="020B0503030403020204" pitchFamily="34" charset="0"/>
                <a:ea typeface="Source Sans Pro" panose="020B0503030403020204" pitchFamily="34" charset="0"/>
              </a:endParaRPr>
            </a:p>
            <a:p>
              <a:r>
                <a:rPr lang="en-GB" sz="2400" dirty="0">
                  <a:solidFill>
                    <a:schemeClr val="bg1"/>
                  </a:solidFill>
                  <a:latin typeface="Source Sans Pro" panose="020B0503030403020204" pitchFamily="34" charset="0"/>
                  <a:ea typeface="Source Sans Pro" panose="020B0503030403020204" pitchFamily="34" charset="0"/>
                </a:rPr>
                <a:t>From pickup-ion neutralisation in the plasma torus.</a:t>
              </a:r>
            </a:p>
          </p:txBody>
        </p:sp>
        <p:cxnSp>
          <p:nvCxnSpPr>
            <p:cNvPr id="67" name="Straight Connector 66">
              <a:extLst>
                <a:ext uri="{FF2B5EF4-FFF2-40B4-BE49-F238E27FC236}">
                  <a16:creationId xmlns:a16="http://schemas.microsoft.com/office/drawing/2014/main" id="{E5245129-F2A6-8CED-F597-E506A11F2F00}"/>
                </a:ext>
              </a:extLst>
            </p:cNvPr>
            <p:cNvCxnSpPr>
              <a:cxnSpLocks/>
            </p:cNvCxnSpPr>
            <p:nvPr/>
          </p:nvCxnSpPr>
          <p:spPr>
            <a:xfrm flipH="1">
              <a:off x="866775" y="2133600"/>
              <a:ext cx="3076575"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86517D25-43DE-9EA6-7BBF-09F38BF66366}"/>
                </a:ext>
              </a:extLst>
            </p:cNvPr>
            <p:cNvCxnSpPr>
              <a:cxnSpLocks/>
            </p:cNvCxnSpPr>
            <p:nvPr/>
          </p:nvCxnSpPr>
          <p:spPr>
            <a:xfrm flipH="1" flipV="1">
              <a:off x="3921920" y="2124076"/>
              <a:ext cx="638967" cy="60960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03304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10" presetClass="entr" presetSubtype="0" fill="hold" nodeType="withEffect">
                                  <p:stCondLst>
                                    <p:cond delay="0"/>
                                  </p:stCondLst>
                                  <p:childTnLst>
                                    <p:set>
                                      <p:cBhvr>
                                        <p:cTn id="9" dur="1" fill="hold">
                                          <p:stCondLst>
                                            <p:cond delay="0"/>
                                          </p:stCondLst>
                                        </p:cTn>
                                        <p:tgtEl>
                                          <p:spTgt spid="56"/>
                                        </p:tgtEl>
                                        <p:attrNameLst>
                                          <p:attrName>style.visibility</p:attrName>
                                        </p:attrNameLst>
                                      </p:cBhvr>
                                      <p:to>
                                        <p:strVal val="visible"/>
                                      </p:to>
                                    </p:set>
                                    <p:animEffect transition="in" filter="fade">
                                      <p:cBhvr>
                                        <p:cTn id="10" dur="500"/>
                                        <p:tgtEl>
                                          <p:spTgt spid="5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C714588-BC9E-F40B-E7EC-308EA2BF8A0A}"/>
            </a:ext>
          </a:extLst>
        </p:cNvPr>
        <p:cNvGrpSpPr/>
        <p:nvPr/>
      </p:nvGrpSpPr>
      <p:grpSpPr>
        <a:xfrm>
          <a:off x="0" y="0"/>
          <a:ext cx="0" cy="0"/>
          <a:chOff x="0" y="0"/>
          <a:chExt cx="0" cy="0"/>
        </a:xfrm>
      </p:grpSpPr>
      <p:sp>
        <p:nvSpPr>
          <p:cNvPr id="16" name="Cloud 15">
            <a:extLst>
              <a:ext uri="{FF2B5EF4-FFF2-40B4-BE49-F238E27FC236}">
                <a16:creationId xmlns:a16="http://schemas.microsoft.com/office/drawing/2014/main" id="{99B1269C-4C4F-7114-827B-6F76C3958E99}"/>
              </a:ext>
            </a:extLst>
          </p:cNvPr>
          <p:cNvSpPr/>
          <p:nvPr/>
        </p:nvSpPr>
        <p:spPr>
          <a:xfrm>
            <a:off x="24653" y="1117566"/>
            <a:ext cx="12142694" cy="5561527"/>
          </a:xfrm>
          <a:prstGeom prst="cloud">
            <a:avLst/>
          </a:prstGeom>
          <a:solidFill>
            <a:srgbClr val="AA2C2C">
              <a:alpha val="47843"/>
            </a:srgbClr>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Block Arc 12">
            <a:extLst>
              <a:ext uri="{FF2B5EF4-FFF2-40B4-BE49-F238E27FC236}">
                <a16:creationId xmlns:a16="http://schemas.microsoft.com/office/drawing/2014/main" id="{2763204C-6FAC-4925-7ED2-07F08B61FB3D}"/>
              </a:ext>
            </a:extLst>
          </p:cNvPr>
          <p:cNvSpPr/>
          <p:nvPr/>
        </p:nvSpPr>
        <p:spPr>
          <a:xfrm rot="20764877" flipH="1">
            <a:off x="3581951" y="3324634"/>
            <a:ext cx="5013528" cy="1427748"/>
          </a:xfrm>
          <a:prstGeom prst="blockArc">
            <a:avLst/>
          </a:prstGeom>
          <a:solidFill>
            <a:srgbClr val="FFC000"/>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33" name="Free-form: Shape 32">
            <a:extLst>
              <a:ext uri="{FF2B5EF4-FFF2-40B4-BE49-F238E27FC236}">
                <a16:creationId xmlns:a16="http://schemas.microsoft.com/office/drawing/2014/main" id="{F693A38F-D8F9-ED8D-13B1-313F078B904D}"/>
              </a:ext>
            </a:extLst>
          </p:cNvPr>
          <p:cNvSpPr/>
          <p:nvPr/>
        </p:nvSpPr>
        <p:spPr>
          <a:xfrm>
            <a:off x="3893552" y="3734864"/>
            <a:ext cx="4417491" cy="165015"/>
          </a:xfrm>
          <a:custGeom>
            <a:avLst/>
            <a:gdLst>
              <a:gd name="connsiteX0" fmla="*/ 5564130 w 11128260"/>
              <a:gd name="connsiteY0" fmla="*/ 0 h 201575"/>
              <a:gd name="connsiteX1" fmla="*/ 11124564 w 11128260"/>
              <a:gd name="connsiteY1" fmla="*/ 196146 h 201575"/>
              <a:gd name="connsiteX2" fmla="*/ 11128260 w 11128260"/>
              <a:gd name="connsiteY2" fmla="*/ 201575 h 201575"/>
              <a:gd name="connsiteX3" fmla="*/ 0 w 11128260"/>
              <a:gd name="connsiteY3" fmla="*/ 201575 h 201575"/>
              <a:gd name="connsiteX4" fmla="*/ 3696 w 11128260"/>
              <a:gd name="connsiteY4" fmla="*/ 196146 h 201575"/>
              <a:gd name="connsiteX5" fmla="*/ 5564130 w 11128260"/>
              <a:gd name="connsiteY5" fmla="*/ 0 h 201575"/>
              <a:gd name="connsiteX0" fmla="*/ 0 w 11219700"/>
              <a:gd name="connsiteY0" fmla="*/ 201575 h 293015"/>
              <a:gd name="connsiteX1" fmla="*/ 3696 w 11219700"/>
              <a:gd name="connsiteY1" fmla="*/ 196146 h 293015"/>
              <a:gd name="connsiteX2" fmla="*/ 5564130 w 11219700"/>
              <a:gd name="connsiteY2" fmla="*/ 0 h 293015"/>
              <a:gd name="connsiteX3" fmla="*/ 11124564 w 11219700"/>
              <a:gd name="connsiteY3" fmla="*/ 196146 h 293015"/>
              <a:gd name="connsiteX4" fmla="*/ 11219700 w 11219700"/>
              <a:gd name="connsiteY4" fmla="*/ 293015 h 293015"/>
              <a:gd name="connsiteX0" fmla="*/ 0 w 11124564"/>
              <a:gd name="connsiteY0" fmla="*/ 201575 h 201575"/>
              <a:gd name="connsiteX1" fmla="*/ 3696 w 11124564"/>
              <a:gd name="connsiteY1" fmla="*/ 196146 h 201575"/>
              <a:gd name="connsiteX2" fmla="*/ 5564130 w 11124564"/>
              <a:gd name="connsiteY2" fmla="*/ 0 h 201575"/>
              <a:gd name="connsiteX3" fmla="*/ 11124564 w 11124564"/>
              <a:gd name="connsiteY3" fmla="*/ 196146 h 201575"/>
            </a:gdLst>
            <a:ahLst/>
            <a:cxnLst>
              <a:cxn ang="0">
                <a:pos x="connsiteX0" y="connsiteY0"/>
              </a:cxn>
              <a:cxn ang="0">
                <a:pos x="connsiteX1" y="connsiteY1"/>
              </a:cxn>
              <a:cxn ang="0">
                <a:pos x="connsiteX2" y="connsiteY2"/>
              </a:cxn>
              <a:cxn ang="0">
                <a:pos x="connsiteX3" y="connsiteY3"/>
              </a:cxn>
            </a:cxnLst>
            <a:rect l="l" t="t" r="r" b="b"/>
            <a:pathLst>
              <a:path w="11124564" h="201575">
                <a:moveTo>
                  <a:pt x="0" y="201575"/>
                </a:moveTo>
                <a:lnTo>
                  <a:pt x="3696" y="196146"/>
                </a:lnTo>
                <a:cubicBezTo>
                  <a:pt x="152816" y="86886"/>
                  <a:pt x="2585278" y="0"/>
                  <a:pt x="5564130" y="0"/>
                </a:cubicBezTo>
                <a:cubicBezTo>
                  <a:pt x="8542982" y="0"/>
                  <a:pt x="10975444" y="86886"/>
                  <a:pt x="11124564" y="196146"/>
                </a:cubicBezTo>
              </a:path>
            </a:pathLst>
          </a:custGeom>
          <a:noFill/>
          <a:ln w="381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4" name="Picture 23" descr="A planet with a red spot&#10;&#10;Description automatically generated">
            <a:extLst>
              <a:ext uri="{FF2B5EF4-FFF2-40B4-BE49-F238E27FC236}">
                <a16:creationId xmlns:a16="http://schemas.microsoft.com/office/drawing/2014/main" id="{C3DC85AC-B87A-9C71-073A-BEB2AFDB3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663996" y="3530188"/>
            <a:ext cx="841360" cy="788222"/>
          </a:xfrm>
          <a:prstGeom prst="rect">
            <a:avLst/>
          </a:prstGeom>
        </p:spPr>
      </p:pic>
      <p:sp>
        <p:nvSpPr>
          <p:cNvPr id="2" name="Title 1">
            <a:extLst>
              <a:ext uri="{FF2B5EF4-FFF2-40B4-BE49-F238E27FC236}">
                <a16:creationId xmlns:a16="http://schemas.microsoft.com/office/drawing/2014/main" id="{EFF34986-D9D8-EF1D-C28B-9BEB518C714A}"/>
              </a:ext>
            </a:extLst>
          </p:cNvPr>
          <p:cNvSpPr>
            <a:spLocks noGrp="1"/>
          </p:cNvSpPr>
          <p:nvPr>
            <p:ph type="title"/>
          </p:nvPr>
        </p:nvSpPr>
        <p:spPr>
          <a:xfrm>
            <a:off x="346511" y="1"/>
            <a:ext cx="11498744" cy="771784"/>
          </a:xfrm>
        </p:spPr>
        <p:txBody>
          <a:bodyPr anchor="b">
            <a:normAutofit/>
          </a:bodyPr>
          <a:lstStyle/>
          <a:p>
            <a:r>
              <a:rPr lang="en-GB" dirty="0">
                <a:solidFill>
                  <a:schemeClr val="bg1"/>
                </a:solidFill>
                <a:latin typeface="Source Sans Pro" panose="020B0503030403020204" pitchFamily="34" charset="0"/>
                <a:ea typeface="Source Sans Pro" panose="020B0503030403020204" pitchFamily="34" charset="0"/>
              </a:rPr>
              <a:t>The Wider Magnetosphere</a:t>
            </a:r>
          </a:p>
        </p:txBody>
      </p:sp>
      <p:grpSp>
        <p:nvGrpSpPr>
          <p:cNvPr id="9" name="Group 8">
            <a:extLst>
              <a:ext uri="{FF2B5EF4-FFF2-40B4-BE49-F238E27FC236}">
                <a16:creationId xmlns:a16="http://schemas.microsoft.com/office/drawing/2014/main" id="{A4160E86-1DD1-BB07-27E4-9050C91611D4}"/>
              </a:ext>
            </a:extLst>
          </p:cNvPr>
          <p:cNvGrpSpPr/>
          <p:nvPr/>
        </p:nvGrpSpPr>
        <p:grpSpPr>
          <a:xfrm>
            <a:off x="-1852" y="812764"/>
            <a:ext cx="7346022" cy="152401"/>
            <a:chOff x="0" y="1140435"/>
            <a:chExt cx="7346022" cy="152401"/>
          </a:xfrm>
        </p:grpSpPr>
        <p:cxnSp>
          <p:nvCxnSpPr>
            <p:cNvPr id="6" name="Straight Connector 5">
              <a:extLst>
                <a:ext uri="{FF2B5EF4-FFF2-40B4-BE49-F238E27FC236}">
                  <a16:creationId xmlns:a16="http://schemas.microsoft.com/office/drawing/2014/main" id="{4A1E0891-CDD1-6EF3-5D0C-4C9951BA0914}"/>
                </a:ext>
              </a:extLst>
            </p:cNvPr>
            <p:cNvCxnSpPr/>
            <p:nvPr/>
          </p:nvCxnSpPr>
          <p:spPr>
            <a:xfrm>
              <a:off x="0" y="1140435"/>
              <a:ext cx="734602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3352C0-F2EB-ED89-EDD0-D922164416FA}"/>
                </a:ext>
              </a:extLst>
            </p:cNvPr>
            <p:cNvCxnSpPr>
              <a:cxnSpLocks/>
            </p:cNvCxnSpPr>
            <p:nvPr/>
          </p:nvCxnSpPr>
          <p:spPr>
            <a:xfrm>
              <a:off x="0" y="1292836"/>
              <a:ext cx="633915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3" name="Group 22">
            <a:extLst>
              <a:ext uri="{FF2B5EF4-FFF2-40B4-BE49-F238E27FC236}">
                <a16:creationId xmlns:a16="http://schemas.microsoft.com/office/drawing/2014/main" id="{D65189CD-F0AC-0F9F-B2B9-EED2D44AD204}"/>
              </a:ext>
            </a:extLst>
          </p:cNvPr>
          <p:cNvGrpSpPr/>
          <p:nvPr/>
        </p:nvGrpSpPr>
        <p:grpSpPr>
          <a:xfrm>
            <a:off x="278142" y="1959364"/>
            <a:ext cx="3694112" cy="3470375"/>
            <a:chOff x="866775" y="2124076"/>
            <a:chExt cx="3694112" cy="3470375"/>
          </a:xfrm>
        </p:grpSpPr>
        <p:sp>
          <p:nvSpPr>
            <p:cNvPr id="12" name="Rectangle 11">
              <a:extLst>
                <a:ext uri="{FF2B5EF4-FFF2-40B4-BE49-F238E27FC236}">
                  <a16:creationId xmlns:a16="http://schemas.microsoft.com/office/drawing/2014/main" id="{0FEC9C39-1129-68C6-3792-0E6FBD35A358}"/>
                </a:ext>
              </a:extLst>
            </p:cNvPr>
            <p:cNvSpPr/>
            <p:nvPr/>
          </p:nvSpPr>
          <p:spPr>
            <a:xfrm>
              <a:off x="866775" y="2133600"/>
              <a:ext cx="2727325" cy="34608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2400" b="1" i="1" dirty="0">
                  <a:solidFill>
                    <a:schemeClr val="bg1"/>
                  </a:solidFill>
                  <a:latin typeface="Source Sans Pro" panose="020B0503030403020204" pitchFamily="34" charset="0"/>
                  <a:ea typeface="Source Sans Pro" panose="020B0503030403020204" pitchFamily="34" charset="0"/>
                </a:rPr>
                <a:t>Extended Sodium Nebula</a:t>
              </a:r>
            </a:p>
            <a:p>
              <a:endParaRPr lang="en-GB" sz="2400" b="1" i="1" dirty="0">
                <a:solidFill>
                  <a:schemeClr val="bg1"/>
                </a:solidFill>
                <a:latin typeface="Source Sans Pro" panose="020B0503030403020204" pitchFamily="34" charset="0"/>
                <a:ea typeface="Source Sans Pro" panose="020B0503030403020204" pitchFamily="34" charset="0"/>
              </a:endParaRPr>
            </a:p>
            <a:p>
              <a:r>
                <a:rPr lang="en-GB" sz="2400" dirty="0">
                  <a:solidFill>
                    <a:schemeClr val="bg1"/>
                  </a:solidFill>
                  <a:latin typeface="Source Sans Pro" panose="020B0503030403020204" pitchFamily="34" charset="0"/>
                  <a:ea typeface="Source Sans Pro" panose="020B0503030403020204" pitchFamily="34" charset="0"/>
                </a:rPr>
                <a:t>Large (1000 R</a:t>
              </a:r>
              <a:r>
                <a:rPr lang="en-GB" sz="2400" baseline="-25000" dirty="0">
                  <a:solidFill>
                    <a:schemeClr val="bg1"/>
                  </a:solidFill>
                  <a:latin typeface="Source Sans Pro" panose="020B0503030403020204" pitchFamily="34" charset="0"/>
                  <a:ea typeface="Source Sans Pro" panose="020B0503030403020204" pitchFamily="34" charset="0"/>
                </a:rPr>
                <a:t>J</a:t>
              </a:r>
              <a:r>
                <a:rPr lang="en-GB" sz="2400" dirty="0">
                  <a:solidFill>
                    <a:schemeClr val="bg1"/>
                  </a:solidFill>
                  <a:latin typeface="Source Sans Pro" panose="020B0503030403020204" pitchFamily="34" charset="0"/>
                  <a:ea typeface="Source Sans Pro" panose="020B0503030403020204" pitchFamily="34" charset="0"/>
                </a:rPr>
                <a:t>) cloud of neutral sodium around Jupiter</a:t>
              </a:r>
            </a:p>
            <a:p>
              <a:endParaRPr lang="en-GB" sz="2400" dirty="0">
                <a:solidFill>
                  <a:schemeClr val="bg1"/>
                </a:solidFill>
                <a:latin typeface="Source Sans Pro" panose="020B0503030403020204" pitchFamily="34" charset="0"/>
                <a:ea typeface="Source Sans Pro" panose="020B0503030403020204" pitchFamily="34" charset="0"/>
              </a:endParaRPr>
            </a:p>
          </p:txBody>
        </p:sp>
        <p:cxnSp>
          <p:nvCxnSpPr>
            <p:cNvPr id="14" name="Straight Connector 13">
              <a:extLst>
                <a:ext uri="{FF2B5EF4-FFF2-40B4-BE49-F238E27FC236}">
                  <a16:creationId xmlns:a16="http://schemas.microsoft.com/office/drawing/2014/main" id="{A7A7AE15-6082-DF80-6957-CB49DF7C06E0}"/>
                </a:ext>
              </a:extLst>
            </p:cNvPr>
            <p:cNvCxnSpPr>
              <a:cxnSpLocks/>
            </p:cNvCxnSpPr>
            <p:nvPr/>
          </p:nvCxnSpPr>
          <p:spPr>
            <a:xfrm flipH="1">
              <a:off x="866775" y="2133600"/>
              <a:ext cx="307657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667389-A23F-5D29-5A30-57394A01498E}"/>
                </a:ext>
              </a:extLst>
            </p:cNvPr>
            <p:cNvCxnSpPr>
              <a:cxnSpLocks/>
            </p:cNvCxnSpPr>
            <p:nvPr/>
          </p:nvCxnSpPr>
          <p:spPr>
            <a:xfrm flipH="1" flipV="1">
              <a:off x="3921920" y="2124076"/>
              <a:ext cx="638967" cy="60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2" name="Free-form: Shape 21">
            <a:extLst>
              <a:ext uri="{FF2B5EF4-FFF2-40B4-BE49-F238E27FC236}">
                <a16:creationId xmlns:a16="http://schemas.microsoft.com/office/drawing/2014/main" id="{EC4D43EA-042D-D80E-7D9E-63141ECFA767}"/>
              </a:ext>
            </a:extLst>
          </p:cNvPr>
          <p:cNvSpPr/>
          <p:nvPr/>
        </p:nvSpPr>
        <p:spPr>
          <a:xfrm>
            <a:off x="6263640" y="4076700"/>
            <a:ext cx="11209020" cy="1528919"/>
          </a:xfrm>
          <a:custGeom>
            <a:avLst/>
            <a:gdLst>
              <a:gd name="connsiteX0" fmla="*/ 0 w 11209020"/>
              <a:gd name="connsiteY0" fmla="*/ 0 h 1528919"/>
              <a:gd name="connsiteX1" fmla="*/ 70980 w 11209020"/>
              <a:gd name="connsiteY1" fmla="*/ 0 h 1528919"/>
              <a:gd name="connsiteX2" fmla="*/ 5608179 w 11209020"/>
              <a:gd name="connsiteY2" fmla="*/ 165100 h 1528919"/>
              <a:gd name="connsiteX3" fmla="*/ 11145378 w 11209020"/>
              <a:gd name="connsiteY3" fmla="*/ 0 h 1528919"/>
              <a:gd name="connsiteX4" fmla="*/ 11209020 w 11209020"/>
              <a:gd name="connsiteY4" fmla="*/ 0 h 1528919"/>
              <a:gd name="connsiteX5" fmla="*/ 11209020 w 11209020"/>
              <a:gd name="connsiteY5" fmla="*/ 1528919 h 1528919"/>
              <a:gd name="connsiteX6" fmla="*/ 0 w 11209020"/>
              <a:gd name="connsiteY6" fmla="*/ 1528919 h 1528919"/>
              <a:gd name="connsiteX7" fmla="*/ 0 w 11209020"/>
              <a:gd name="connsiteY7" fmla="*/ 0 h 152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09020" h="1528919">
                <a:moveTo>
                  <a:pt x="0" y="0"/>
                </a:moveTo>
                <a:lnTo>
                  <a:pt x="70980" y="0"/>
                </a:lnTo>
                <a:cubicBezTo>
                  <a:pt x="70980" y="91182"/>
                  <a:pt x="2550068" y="165100"/>
                  <a:pt x="5608179" y="165100"/>
                </a:cubicBezTo>
                <a:cubicBezTo>
                  <a:pt x="8666290" y="165100"/>
                  <a:pt x="11145378" y="91182"/>
                  <a:pt x="11145378" y="0"/>
                </a:cubicBezTo>
                <a:lnTo>
                  <a:pt x="11209020" y="0"/>
                </a:lnTo>
                <a:lnTo>
                  <a:pt x="11209020" y="1528919"/>
                </a:lnTo>
                <a:lnTo>
                  <a:pt x="0" y="1528919"/>
                </a:lnTo>
                <a:lnTo>
                  <a:pt x="0" y="0"/>
                </a:ln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 name="Picture 7" descr="A planet with orange and yellow spots&#10;&#10;Description automatically generated">
            <a:extLst>
              <a:ext uri="{FF2B5EF4-FFF2-40B4-BE49-F238E27FC236}">
                <a16:creationId xmlns:a16="http://schemas.microsoft.com/office/drawing/2014/main" id="{DA288ADE-5EE8-9463-76BD-5DDCDB1822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0227" y="3860351"/>
            <a:ext cx="157259" cy="157259"/>
          </a:xfrm>
          <a:prstGeom prst="rect">
            <a:avLst/>
          </a:prstGeom>
        </p:spPr>
      </p:pic>
      <p:sp>
        <p:nvSpPr>
          <p:cNvPr id="34" name="Free-form: Shape 33">
            <a:extLst>
              <a:ext uri="{FF2B5EF4-FFF2-40B4-BE49-F238E27FC236}">
                <a16:creationId xmlns:a16="http://schemas.microsoft.com/office/drawing/2014/main" id="{01E6B573-784A-5132-42A5-788C007442BE}"/>
              </a:ext>
            </a:extLst>
          </p:cNvPr>
          <p:cNvSpPr/>
          <p:nvPr/>
        </p:nvSpPr>
        <p:spPr>
          <a:xfrm flipH="1">
            <a:off x="3897275" y="3944129"/>
            <a:ext cx="4421775" cy="173549"/>
          </a:xfrm>
          <a:custGeom>
            <a:avLst/>
            <a:gdLst>
              <a:gd name="connsiteX0" fmla="*/ 3549 w 11135357"/>
              <a:gd name="connsiteY0" fmla="*/ 0 h 211999"/>
              <a:gd name="connsiteX1" fmla="*/ 11131809 w 11135357"/>
              <a:gd name="connsiteY1" fmla="*/ 0 h 211999"/>
              <a:gd name="connsiteX2" fmla="*/ 11135357 w 11135357"/>
              <a:gd name="connsiteY2" fmla="*/ 5212 h 211999"/>
              <a:gd name="connsiteX3" fmla="*/ 5567679 w 11135357"/>
              <a:gd name="connsiteY3" fmla="*/ 211999 h 211999"/>
              <a:gd name="connsiteX4" fmla="*/ 0 w 11135357"/>
              <a:gd name="connsiteY4" fmla="*/ 5212 h 211999"/>
              <a:gd name="connsiteX5" fmla="*/ 3549 w 11135357"/>
              <a:gd name="connsiteY5" fmla="*/ 0 h 211999"/>
              <a:gd name="connsiteX0" fmla="*/ 11131809 w 11135357"/>
              <a:gd name="connsiteY0" fmla="*/ 0 h 211999"/>
              <a:gd name="connsiteX1" fmla="*/ 11135357 w 11135357"/>
              <a:gd name="connsiteY1" fmla="*/ 5212 h 211999"/>
              <a:gd name="connsiteX2" fmla="*/ 5567679 w 11135357"/>
              <a:gd name="connsiteY2" fmla="*/ 211999 h 211999"/>
              <a:gd name="connsiteX3" fmla="*/ 0 w 11135357"/>
              <a:gd name="connsiteY3" fmla="*/ 5212 h 211999"/>
              <a:gd name="connsiteX4" fmla="*/ 94989 w 11135357"/>
              <a:gd name="connsiteY4" fmla="*/ 91440 h 211999"/>
              <a:gd name="connsiteX0" fmla="*/ 11131809 w 11135357"/>
              <a:gd name="connsiteY0" fmla="*/ 0 h 211999"/>
              <a:gd name="connsiteX1" fmla="*/ 11135357 w 11135357"/>
              <a:gd name="connsiteY1" fmla="*/ 5212 h 211999"/>
              <a:gd name="connsiteX2" fmla="*/ 5567679 w 11135357"/>
              <a:gd name="connsiteY2" fmla="*/ 211999 h 211999"/>
              <a:gd name="connsiteX3" fmla="*/ 0 w 11135357"/>
              <a:gd name="connsiteY3" fmla="*/ 5212 h 211999"/>
            </a:gdLst>
            <a:ahLst/>
            <a:cxnLst>
              <a:cxn ang="0">
                <a:pos x="connsiteX0" y="connsiteY0"/>
              </a:cxn>
              <a:cxn ang="0">
                <a:pos x="connsiteX1" y="connsiteY1"/>
              </a:cxn>
              <a:cxn ang="0">
                <a:pos x="connsiteX2" y="connsiteY2"/>
              </a:cxn>
              <a:cxn ang="0">
                <a:pos x="connsiteX3" y="connsiteY3"/>
              </a:cxn>
            </a:cxnLst>
            <a:rect l="l" t="t" r="r" b="b"/>
            <a:pathLst>
              <a:path w="11135357" h="211999">
                <a:moveTo>
                  <a:pt x="11131809" y="0"/>
                </a:moveTo>
                <a:lnTo>
                  <a:pt x="11135357" y="5212"/>
                </a:lnTo>
                <a:cubicBezTo>
                  <a:pt x="11135357" y="119417"/>
                  <a:pt x="8642623" y="211999"/>
                  <a:pt x="5567679" y="211999"/>
                </a:cubicBezTo>
                <a:cubicBezTo>
                  <a:pt x="2492735" y="211999"/>
                  <a:pt x="0" y="119417"/>
                  <a:pt x="0" y="5212"/>
                </a:cubicBezTo>
              </a:path>
            </a:pathLst>
          </a:custGeom>
          <a:noFill/>
          <a:ln w="381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5" name="Block Arc 14">
            <a:extLst>
              <a:ext uri="{FF2B5EF4-FFF2-40B4-BE49-F238E27FC236}">
                <a16:creationId xmlns:a16="http://schemas.microsoft.com/office/drawing/2014/main" id="{2CD6C338-AD7D-D211-289E-A5F37909AE43}"/>
              </a:ext>
            </a:extLst>
          </p:cNvPr>
          <p:cNvSpPr/>
          <p:nvPr/>
        </p:nvSpPr>
        <p:spPr>
          <a:xfrm rot="9964877" flipH="1">
            <a:off x="3565996" y="3059491"/>
            <a:ext cx="5013528" cy="1427748"/>
          </a:xfrm>
          <a:prstGeom prst="blockArc">
            <a:avLst/>
          </a:prstGeom>
          <a:solidFill>
            <a:srgbClr val="FFC000"/>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nvGrpSpPr>
          <p:cNvPr id="21" name="Group 20">
            <a:extLst>
              <a:ext uri="{FF2B5EF4-FFF2-40B4-BE49-F238E27FC236}">
                <a16:creationId xmlns:a16="http://schemas.microsoft.com/office/drawing/2014/main" id="{620928E6-6265-EC6A-61B7-31C50294BC47}"/>
              </a:ext>
            </a:extLst>
          </p:cNvPr>
          <p:cNvGrpSpPr/>
          <p:nvPr/>
        </p:nvGrpSpPr>
        <p:grpSpPr>
          <a:xfrm>
            <a:off x="6602178" y="4222491"/>
            <a:ext cx="2972206" cy="4034961"/>
            <a:chOff x="372668" y="1559490"/>
            <a:chExt cx="3570681" cy="4034961"/>
          </a:xfrm>
        </p:grpSpPr>
        <p:sp>
          <p:nvSpPr>
            <p:cNvPr id="25" name="Rectangle 24">
              <a:extLst>
                <a:ext uri="{FF2B5EF4-FFF2-40B4-BE49-F238E27FC236}">
                  <a16:creationId xmlns:a16="http://schemas.microsoft.com/office/drawing/2014/main" id="{50F24907-AAEF-0F67-D03E-C184CD2FAB64}"/>
                </a:ext>
              </a:extLst>
            </p:cNvPr>
            <p:cNvSpPr/>
            <p:nvPr/>
          </p:nvSpPr>
          <p:spPr>
            <a:xfrm>
              <a:off x="517527" y="2133600"/>
              <a:ext cx="3076574" cy="34608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GB" sz="2400" b="1" i="1" dirty="0">
                  <a:solidFill>
                    <a:schemeClr val="bg1"/>
                  </a:solidFill>
                  <a:latin typeface="Source Sans Pro" panose="020B0503030403020204" pitchFamily="34" charset="0"/>
                  <a:ea typeface="Source Sans Pro" panose="020B0503030403020204" pitchFamily="34" charset="0"/>
                </a:rPr>
                <a:t>Plasma Torus</a:t>
              </a:r>
            </a:p>
            <a:p>
              <a:pPr algn="r"/>
              <a:endParaRPr lang="en-GB" sz="2400" b="1" i="1" dirty="0">
                <a:solidFill>
                  <a:schemeClr val="bg1"/>
                </a:solidFill>
                <a:latin typeface="Source Sans Pro" panose="020B0503030403020204" pitchFamily="34" charset="0"/>
                <a:ea typeface="Source Sans Pro" panose="020B0503030403020204" pitchFamily="34" charset="0"/>
              </a:endParaRPr>
            </a:p>
            <a:p>
              <a:pPr algn="r"/>
              <a:r>
                <a:rPr lang="en-GB" sz="2400" dirty="0">
                  <a:solidFill>
                    <a:schemeClr val="bg1"/>
                  </a:solidFill>
                  <a:latin typeface="Source Sans Pro" panose="020B0503030403020204" pitchFamily="34" charset="0"/>
                  <a:ea typeface="Source Sans Pro" panose="020B0503030403020204" pitchFamily="34" charset="0"/>
                </a:rPr>
                <a:t>Sulphur and oxygen ions from Io</a:t>
              </a:r>
            </a:p>
            <a:p>
              <a:endParaRPr lang="en-GB" sz="2400" b="1" i="1" dirty="0">
                <a:solidFill>
                  <a:schemeClr val="bg1"/>
                </a:solidFill>
                <a:latin typeface="Source Sans Pro" panose="020B0503030403020204" pitchFamily="34" charset="0"/>
                <a:ea typeface="Source Sans Pro" panose="020B0503030403020204" pitchFamily="34" charset="0"/>
              </a:endParaRPr>
            </a:p>
          </p:txBody>
        </p:sp>
        <p:cxnSp>
          <p:nvCxnSpPr>
            <p:cNvPr id="26" name="Straight Connector 25">
              <a:extLst>
                <a:ext uri="{FF2B5EF4-FFF2-40B4-BE49-F238E27FC236}">
                  <a16:creationId xmlns:a16="http://schemas.microsoft.com/office/drawing/2014/main" id="{F81A9D86-E0DE-028A-C554-E3E2E3117B11}"/>
                </a:ext>
              </a:extLst>
            </p:cNvPr>
            <p:cNvCxnSpPr>
              <a:cxnSpLocks/>
            </p:cNvCxnSpPr>
            <p:nvPr/>
          </p:nvCxnSpPr>
          <p:spPr>
            <a:xfrm flipH="1">
              <a:off x="866775" y="2133600"/>
              <a:ext cx="3076574"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E3BFE2C-94FB-63A3-57A3-A881E02BE2C3}"/>
                </a:ext>
              </a:extLst>
            </p:cNvPr>
            <p:cNvCxnSpPr>
              <a:cxnSpLocks/>
            </p:cNvCxnSpPr>
            <p:nvPr/>
          </p:nvCxnSpPr>
          <p:spPr>
            <a:xfrm>
              <a:off x="372668" y="1559490"/>
              <a:ext cx="514880" cy="563848"/>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7" name="Oval 16">
            <a:extLst>
              <a:ext uri="{FF2B5EF4-FFF2-40B4-BE49-F238E27FC236}">
                <a16:creationId xmlns:a16="http://schemas.microsoft.com/office/drawing/2014/main" id="{3569487D-77BC-014D-E7D6-28EF5927FB23}"/>
              </a:ext>
            </a:extLst>
          </p:cNvPr>
          <p:cNvSpPr/>
          <p:nvPr/>
        </p:nvSpPr>
        <p:spPr>
          <a:xfrm rot="1251795" flipH="1">
            <a:off x="7961269" y="3986262"/>
            <a:ext cx="1904851" cy="359316"/>
          </a:xfrm>
          <a:prstGeom prst="ellipse">
            <a:avLst/>
          </a:prstGeom>
          <a:solidFill>
            <a:srgbClr val="FFC000"/>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0" name="Straight Arrow Connector 19">
            <a:extLst>
              <a:ext uri="{FF2B5EF4-FFF2-40B4-BE49-F238E27FC236}">
                <a16:creationId xmlns:a16="http://schemas.microsoft.com/office/drawing/2014/main" id="{C0BDE10C-4D39-EB70-BBC4-3FF8AB0BFAAD}"/>
              </a:ext>
            </a:extLst>
          </p:cNvPr>
          <p:cNvCxnSpPr>
            <a:cxnSpLocks/>
          </p:cNvCxnSpPr>
          <p:nvPr/>
        </p:nvCxnSpPr>
        <p:spPr>
          <a:xfrm flipH="1">
            <a:off x="9207779" y="3161273"/>
            <a:ext cx="662158" cy="915427"/>
          </a:xfrm>
          <a:prstGeom prst="straightConnector1">
            <a:avLst/>
          </a:prstGeom>
          <a:ln w="381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79D74CB8-6EAC-E1C4-C34B-24B4F20873BB}"/>
              </a:ext>
            </a:extLst>
          </p:cNvPr>
          <p:cNvSpPr/>
          <p:nvPr/>
        </p:nvSpPr>
        <p:spPr>
          <a:xfrm>
            <a:off x="7965910" y="2775045"/>
            <a:ext cx="4226090" cy="6037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2400" b="1" i="1" dirty="0">
                <a:solidFill>
                  <a:schemeClr val="bg1"/>
                </a:solidFill>
                <a:latin typeface="Source Sans Pro" panose="020B0503030403020204" pitchFamily="34" charset="0"/>
                <a:ea typeface="Source Sans Pro" panose="020B0503030403020204" pitchFamily="34" charset="0"/>
              </a:rPr>
              <a:t>Where does the jet come from?</a:t>
            </a:r>
            <a:endParaRPr lang="en-GB" sz="2400" dirty="0">
              <a:solidFill>
                <a:schemeClr val="bg1"/>
              </a:solidFill>
              <a:latin typeface="Source Sans Pro" panose="020B0503030403020204" pitchFamily="34" charset="0"/>
              <a:ea typeface="Source Sans Pro" panose="020B0503030403020204" pitchFamily="34" charset="0"/>
            </a:endParaRPr>
          </a:p>
        </p:txBody>
      </p:sp>
      <p:cxnSp>
        <p:nvCxnSpPr>
          <p:cNvPr id="31" name="Straight Arrow Connector 30">
            <a:extLst>
              <a:ext uri="{FF2B5EF4-FFF2-40B4-BE49-F238E27FC236}">
                <a16:creationId xmlns:a16="http://schemas.microsoft.com/office/drawing/2014/main" id="{87486615-8C9F-1371-5D35-8A9EC96ED74C}"/>
              </a:ext>
            </a:extLst>
          </p:cNvPr>
          <p:cNvCxnSpPr>
            <a:cxnSpLocks/>
          </p:cNvCxnSpPr>
          <p:nvPr/>
        </p:nvCxnSpPr>
        <p:spPr>
          <a:xfrm flipH="1">
            <a:off x="5730683" y="1941279"/>
            <a:ext cx="968567" cy="1578412"/>
          </a:xfrm>
          <a:prstGeom prst="straightConnector1">
            <a:avLst/>
          </a:prstGeom>
          <a:ln w="381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B05B0B8A-1530-D853-2938-185617A53084}"/>
              </a:ext>
            </a:extLst>
          </p:cNvPr>
          <p:cNvSpPr/>
          <p:nvPr/>
        </p:nvSpPr>
        <p:spPr>
          <a:xfrm>
            <a:off x="3568325" y="1485101"/>
            <a:ext cx="7499725" cy="6037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2400" b="1" i="1" dirty="0">
                <a:solidFill>
                  <a:schemeClr val="bg1"/>
                </a:solidFill>
                <a:latin typeface="Source Sans Pro" panose="020B0503030403020204" pitchFamily="34" charset="0"/>
                <a:ea typeface="Source Sans Pro" panose="020B0503030403020204" pitchFamily="34" charset="0"/>
              </a:rPr>
              <a:t>How does the jet affect the wider magnetosphere?</a:t>
            </a:r>
            <a:endParaRPr lang="en-GB" sz="2400" dirty="0">
              <a:solidFill>
                <a:schemeClr val="bg1"/>
              </a:solidFill>
              <a:latin typeface="Source Sans Pro" panose="020B0503030403020204" pitchFamily="34" charset="0"/>
              <a:ea typeface="Source Sans Pro" panose="020B0503030403020204" pitchFamily="34" charset="0"/>
            </a:endParaRPr>
          </a:p>
        </p:txBody>
      </p:sp>
      <p:cxnSp>
        <p:nvCxnSpPr>
          <p:cNvPr id="37" name="Straight Arrow Connector 36">
            <a:extLst>
              <a:ext uri="{FF2B5EF4-FFF2-40B4-BE49-F238E27FC236}">
                <a16:creationId xmlns:a16="http://schemas.microsoft.com/office/drawing/2014/main" id="{4FB692CF-D600-1E59-4C88-EFA50F74F157}"/>
              </a:ext>
            </a:extLst>
          </p:cNvPr>
          <p:cNvCxnSpPr>
            <a:cxnSpLocks/>
          </p:cNvCxnSpPr>
          <p:nvPr/>
        </p:nvCxnSpPr>
        <p:spPr>
          <a:xfrm>
            <a:off x="6699250" y="1959364"/>
            <a:ext cx="1220335" cy="535387"/>
          </a:xfrm>
          <a:prstGeom prst="straightConnector1">
            <a:avLst/>
          </a:prstGeom>
          <a:ln w="38100">
            <a:solidFill>
              <a:schemeClr val="bg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29" name="Oval 28">
            <a:extLst>
              <a:ext uri="{FF2B5EF4-FFF2-40B4-BE49-F238E27FC236}">
                <a16:creationId xmlns:a16="http://schemas.microsoft.com/office/drawing/2014/main" id="{FB361EAA-A1C7-2A1C-7CDF-983E56772D9C}"/>
              </a:ext>
            </a:extLst>
          </p:cNvPr>
          <p:cNvSpPr/>
          <p:nvPr/>
        </p:nvSpPr>
        <p:spPr>
          <a:xfrm flipH="1">
            <a:off x="8103201" y="3767961"/>
            <a:ext cx="918464" cy="359316"/>
          </a:xfrm>
          <a:prstGeom prst="ellipse">
            <a:avLst/>
          </a:prstGeom>
          <a:solidFill>
            <a:srgbClr val="FFC000"/>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a:extLst>
              <a:ext uri="{FF2B5EF4-FFF2-40B4-BE49-F238E27FC236}">
                <a16:creationId xmlns:a16="http://schemas.microsoft.com/office/drawing/2014/main" id="{970FD085-2176-12E9-9A3D-BBAD279B0F57}"/>
              </a:ext>
            </a:extLst>
          </p:cNvPr>
          <p:cNvCxnSpPr>
            <a:cxnSpLocks/>
          </p:cNvCxnSpPr>
          <p:nvPr/>
        </p:nvCxnSpPr>
        <p:spPr>
          <a:xfrm>
            <a:off x="8341182" y="3943757"/>
            <a:ext cx="1099383" cy="439092"/>
          </a:xfrm>
          <a:prstGeom prst="straightConnector1">
            <a:avLst/>
          </a:prstGeom>
          <a:ln w="381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35" name="Picture 34">
            <a:extLst>
              <a:ext uri="{FF2B5EF4-FFF2-40B4-BE49-F238E27FC236}">
                <a16:creationId xmlns:a16="http://schemas.microsoft.com/office/drawing/2014/main" id="{626FDF28-5073-D5B3-EFB1-FDD03C8AEB3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957614" y="-7055488"/>
            <a:ext cx="1683388" cy="1683388"/>
          </a:xfrm>
          <a:prstGeom prst="rect">
            <a:avLst/>
          </a:prstGeom>
        </p:spPr>
      </p:pic>
    </p:spTree>
    <p:extLst>
      <p:ext uri="{BB962C8B-B14F-4D97-AF65-F5344CB8AC3E}">
        <p14:creationId xmlns:p14="http://schemas.microsoft.com/office/powerpoint/2010/main" val="1040472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32"/>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31"/>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2239752-10CF-F7BB-34AD-F4D5E08F4C67}"/>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B8F2861-008B-974B-9078-B31EE651A30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046957" y="853744"/>
            <a:ext cx="6097852" cy="6097852"/>
          </a:xfrm>
          <a:prstGeom prst="rect">
            <a:avLst/>
          </a:prstGeom>
        </p:spPr>
      </p:pic>
      <p:pic>
        <p:nvPicPr>
          <p:cNvPr id="24" name="Picture 23" descr="A planet with a red spot&#10;&#10;Description automatically generated">
            <a:extLst>
              <a:ext uri="{FF2B5EF4-FFF2-40B4-BE49-F238E27FC236}">
                <a16:creationId xmlns:a16="http://schemas.microsoft.com/office/drawing/2014/main" id="{C8527AB8-C685-4D54-C583-B5773F1D58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8025473" y="11963399"/>
            <a:ext cx="26202951" cy="25984199"/>
          </a:xfrm>
          <a:prstGeom prst="rect">
            <a:avLst/>
          </a:prstGeom>
        </p:spPr>
      </p:pic>
      <p:pic>
        <p:nvPicPr>
          <p:cNvPr id="8" name="Picture 7" descr="A planet with orange and yellow spots&#10;&#10;Description automatically generated">
            <a:extLst>
              <a:ext uri="{FF2B5EF4-FFF2-40B4-BE49-F238E27FC236}">
                <a16:creationId xmlns:a16="http://schemas.microsoft.com/office/drawing/2014/main" id="{EDC37127-350D-FDFD-6389-5AD57BDA2C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561475" y="24253197"/>
            <a:ext cx="6021080" cy="6021080"/>
          </a:xfrm>
          <a:prstGeom prst="rect">
            <a:avLst/>
          </a:prstGeom>
        </p:spPr>
      </p:pic>
      <p:sp>
        <p:nvSpPr>
          <p:cNvPr id="22" name="Free-form: Shape 21">
            <a:extLst>
              <a:ext uri="{FF2B5EF4-FFF2-40B4-BE49-F238E27FC236}">
                <a16:creationId xmlns:a16="http://schemas.microsoft.com/office/drawing/2014/main" id="{CCD5283E-0C78-63B3-9A11-A390ECA8DFB7}"/>
              </a:ext>
            </a:extLst>
          </p:cNvPr>
          <p:cNvSpPr/>
          <p:nvPr/>
        </p:nvSpPr>
        <p:spPr>
          <a:xfrm>
            <a:off x="6263640" y="4076700"/>
            <a:ext cx="11209020" cy="1528919"/>
          </a:xfrm>
          <a:custGeom>
            <a:avLst/>
            <a:gdLst>
              <a:gd name="connsiteX0" fmla="*/ 0 w 11209020"/>
              <a:gd name="connsiteY0" fmla="*/ 0 h 1528919"/>
              <a:gd name="connsiteX1" fmla="*/ 70980 w 11209020"/>
              <a:gd name="connsiteY1" fmla="*/ 0 h 1528919"/>
              <a:gd name="connsiteX2" fmla="*/ 5608179 w 11209020"/>
              <a:gd name="connsiteY2" fmla="*/ 165100 h 1528919"/>
              <a:gd name="connsiteX3" fmla="*/ 11145378 w 11209020"/>
              <a:gd name="connsiteY3" fmla="*/ 0 h 1528919"/>
              <a:gd name="connsiteX4" fmla="*/ 11209020 w 11209020"/>
              <a:gd name="connsiteY4" fmla="*/ 0 h 1528919"/>
              <a:gd name="connsiteX5" fmla="*/ 11209020 w 11209020"/>
              <a:gd name="connsiteY5" fmla="*/ 1528919 h 1528919"/>
              <a:gd name="connsiteX6" fmla="*/ 0 w 11209020"/>
              <a:gd name="connsiteY6" fmla="*/ 1528919 h 1528919"/>
              <a:gd name="connsiteX7" fmla="*/ 0 w 11209020"/>
              <a:gd name="connsiteY7" fmla="*/ 0 h 152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09020" h="1528919">
                <a:moveTo>
                  <a:pt x="0" y="0"/>
                </a:moveTo>
                <a:lnTo>
                  <a:pt x="70980" y="0"/>
                </a:lnTo>
                <a:cubicBezTo>
                  <a:pt x="70980" y="91182"/>
                  <a:pt x="2550068" y="165100"/>
                  <a:pt x="5608179" y="165100"/>
                </a:cubicBezTo>
                <a:cubicBezTo>
                  <a:pt x="8666290" y="165100"/>
                  <a:pt x="11145378" y="91182"/>
                  <a:pt x="11145378" y="0"/>
                </a:cubicBezTo>
                <a:lnTo>
                  <a:pt x="11209020" y="0"/>
                </a:lnTo>
                <a:lnTo>
                  <a:pt x="11209020" y="1528919"/>
                </a:lnTo>
                <a:lnTo>
                  <a:pt x="0" y="1528919"/>
                </a:lnTo>
                <a:lnTo>
                  <a:pt x="0" y="0"/>
                </a:ln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8D493FDC-2648-1EFD-90DA-5FD6F4AD3231}"/>
              </a:ext>
            </a:extLst>
          </p:cNvPr>
          <p:cNvSpPr>
            <a:spLocks noGrp="1"/>
          </p:cNvSpPr>
          <p:nvPr>
            <p:ph type="title"/>
          </p:nvPr>
        </p:nvSpPr>
        <p:spPr>
          <a:xfrm>
            <a:off x="346511" y="1"/>
            <a:ext cx="11498744" cy="771784"/>
          </a:xfrm>
        </p:spPr>
        <p:txBody>
          <a:bodyPr anchor="b">
            <a:normAutofit/>
          </a:bodyPr>
          <a:lstStyle/>
          <a:p>
            <a:r>
              <a:rPr lang="en-GB" dirty="0">
                <a:solidFill>
                  <a:schemeClr val="bg1"/>
                </a:solidFill>
                <a:latin typeface="Source Sans Pro" panose="020B0503030403020204" pitchFamily="34" charset="0"/>
                <a:ea typeface="Source Sans Pro" panose="020B0503030403020204" pitchFamily="34" charset="0"/>
              </a:rPr>
              <a:t>TRAPPIST</a:t>
            </a:r>
          </a:p>
        </p:txBody>
      </p:sp>
      <p:grpSp>
        <p:nvGrpSpPr>
          <p:cNvPr id="9" name="Group 8">
            <a:extLst>
              <a:ext uri="{FF2B5EF4-FFF2-40B4-BE49-F238E27FC236}">
                <a16:creationId xmlns:a16="http://schemas.microsoft.com/office/drawing/2014/main" id="{3B6DBDDD-E664-9D4F-0AFC-75490F3D3D59}"/>
              </a:ext>
            </a:extLst>
          </p:cNvPr>
          <p:cNvGrpSpPr/>
          <p:nvPr/>
        </p:nvGrpSpPr>
        <p:grpSpPr>
          <a:xfrm>
            <a:off x="-1852" y="812764"/>
            <a:ext cx="7346022" cy="152401"/>
            <a:chOff x="0" y="1140435"/>
            <a:chExt cx="7346022" cy="152401"/>
          </a:xfrm>
        </p:grpSpPr>
        <p:cxnSp>
          <p:nvCxnSpPr>
            <p:cNvPr id="6" name="Straight Connector 5">
              <a:extLst>
                <a:ext uri="{FF2B5EF4-FFF2-40B4-BE49-F238E27FC236}">
                  <a16:creationId xmlns:a16="http://schemas.microsoft.com/office/drawing/2014/main" id="{56A0910F-E245-3A3D-DEBF-35142EBFE135}"/>
                </a:ext>
              </a:extLst>
            </p:cNvPr>
            <p:cNvCxnSpPr/>
            <p:nvPr/>
          </p:nvCxnSpPr>
          <p:spPr>
            <a:xfrm>
              <a:off x="0" y="1140435"/>
              <a:ext cx="734602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EB4D0A7B-766E-50C0-1302-071531642A24}"/>
                </a:ext>
              </a:extLst>
            </p:cNvPr>
            <p:cNvCxnSpPr>
              <a:cxnSpLocks/>
            </p:cNvCxnSpPr>
            <p:nvPr/>
          </p:nvCxnSpPr>
          <p:spPr>
            <a:xfrm>
              <a:off x="0" y="1292836"/>
              <a:ext cx="633915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112AB61A-5E87-3E86-191A-4BE8BC68961A}"/>
              </a:ext>
            </a:extLst>
          </p:cNvPr>
          <p:cNvGrpSpPr/>
          <p:nvPr/>
        </p:nvGrpSpPr>
        <p:grpSpPr>
          <a:xfrm>
            <a:off x="857250" y="4310048"/>
            <a:ext cx="3400425" cy="3470375"/>
            <a:chOff x="866775" y="2124076"/>
            <a:chExt cx="3813832" cy="3470375"/>
          </a:xfrm>
        </p:grpSpPr>
        <p:sp>
          <p:nvSpPr>
            <p:cNvPr id="5" name="Rectangle 4">
              <a:extLst>
                <a:ext uri="{FF2B5EF4-FFF2-40B4-BE49-F238E27FC236}">
                  <a16:creationId xmlns:a16="http://schemas.microsoft.com/office/drawing/2014/main" id="{F05EB078-EA10-4358-5E23-C2AB3BF20CA8}"/>
                </a:ext>
              </a:extLst>
            </p:cNvPr>
            <p:cNvSpPr/>
            <p:nvPr/>
          </p:nvSpPr>
          <p:spPr>
            <a:xfrm>
              <a:off x="866775" y="2133600"/>
              <a:ext cx="3813832" cy="34608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GB" sz="2400" b="1" i="1" dirty="0">
                  <a:solidFill>
                    <a:schemeClr val="bg1"/>
                  </a:solidFill>
                  <a:latin typeface="Source Sans Pro" panose="020B0503030403020204" pitchFamily="34" charset="0"/>
                  <a:ea typeface="Source Sans Pro" panose="020B0503030403020204" pitchFamily="34" charset="0"/>
                </a:rPr>
                <a:t>TRAPPIST-South</a:t>
              </a:r>
            </a:p>
            <a:p>
              <a:r>
                <a:rPr lang="en-GB" sz="2400" dirty="0">
                  <a:solidFill>
                    <a:schemeClr val="bg1"/>
                  </a:solidFill>
                  <a:latin typeface="Source Sans Pro" panose="020B0503030403020204" pitchFamily="34" charset="0"/>
                  <a:ea typeface="Source Sans Pro" panose="020B0503030403020204" pitchFamily="34" charset="0"/>
                </a:rPr>
                <a:t>Chile</a:t>
              </a:r>
            </a:p>
            <a:p>
              <a:endParaRPr lang="en-GB" sz="2400" dirty="0">
                <a:solidFill>
                  <a:schemeClr val="bg1"/>
                </a:solidFill>
                <a:latin typeface="Source Sans Pro" panose="020B0503030403020204" pitchFamily="34" charset="0"/>
                <a:ea typeface="Source Sans Pro" panose="020B0503030403020204" pitchFamily="34" charset="0"/>
              </a:endParaRPr>
            </a:p>
          </p:txBody>
        </p:sp>
        <p:cxnSp>
          <p:nvCxnSpPr>
            <p:cNvPr id="11" name="Straight Connector 10">
              <a:extLst>
                <a:ext uri="{FF2B5EF4-FFF2-40B4-BE49-F238E27FC236}">
                  <a16:creationId xmlns:a16="http://schemas.microsoft.com/office/drawing/2014/main" id="{5A3B2115-F833-CFF9-FC4D-2630FFE4879A}"/>
                </a:ext>
              </a:extLst>
            </p:cNvPr>
            <p:cNvCxnSpPr>
              <a:cxnSpLocks/>
            </p:cNvCxnSpPr>
            <p:nvPr/>
          </p:nvCxnSpPr>
          <p:spPr>
            <a:xfrm flipH="1">
              <a:off x="866775" y="2133600"/>
              <a:ext cx="307657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DF79BCF-638A-22EE-1274-A469594DC9AC}"/>
                </a:ext>
              </a:extLst>
            </p:cNvPr>
            <p:cNvCxnSpPr>
              <a:cxnSpLocks/>
            </p:cNvCxnSpPr>
            <p:nvPr/>
          </p:nvCxnSpPr>
          <p:spPr>
            <a:xfrm flipH="1" flipV="1">
              <a:off x="3921920" y="2124076"/>
              <a:ext cx="638967" cy="60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13" name="Group 12">
            <a:extLst>
              <a:ext uri="{FF2B5EF4-FFF2-40B4-BE49-F238E27FC236}">
                <a16:creationId xmlns:a16="http://schemas.microsoft.com/office/drawing/2014/main" id="{795FFC10-C4D3-AE85-0124-3D33389C26D9}"/>
              </a:ext>
            </a:extLst>
          </p:cNvPr>
          <p:cNvGrpSpPr/>
          <p:nvPr/>
        </p:nvGrpSpPr>
        <p:grpSpPr>
          <a:xfrm>
            <a:off x="6817017" y="1607719"/>
            <a:ext cx="4090481" cy="3471113"/>
            <a:chOff x="248581" y="2123338"/>
            <a:chExt cx="3345520" cy="3471113"/>
          </a:xfrm>
        </p:grpSpPr>
        <p:sp>
          <p:nvSpPr>
            <p:cNvPr id="15" name="Rectangle 14">
              <a:extLst>
                <a:ext uri="{FF2B5EF4-FFF2-40B4-BE49-F238E27FC236}">
                  <a16:creationId xmlns:a16="http://schemas.microsoft.com/office/drawing/2014/main" id="{1510413D-D2C9-353F-C6C9-58F6E06A32BD}"/>
                </a:ext>
              </a:extLst>
            </p:cNvPr>
            <p:cNvSpPr/>
            <p:nvPr/>
          </p:nvSpPr>
          <p:spPr>
            <a:xfrm>
              <a:off x="517527" y="2133600"/>
              <a:ext cx="3076574" cy="346085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r"/>
              <a:r>
                <a:rPr lang="en-GB" sz="2400" b="1" i="1" dirty="0">
                  <a:solidFill>
                    <a:schemeClr val="bg1"/>
                  </a:solidFill>
                  <a:latin typeface="Source Sans Pro" panose="020B0503030403020204" pitchFamily="34" charset="0"/>
                  <a:ea typeface="Source Sans Pro" panose="020B0503030403020204" pitchFamily="34" charset="0"/>
                </a:rPr>
                <a:t>TRAPPIST-North</a:t>
              </a:r>
            </a:p>
            <a:p>
              <a:pPr algn="r"/>
              <a:r>
                <a:rPr lang="en-GB" sz="2400" dirty="0">
                  <a:solidFill>
                    <a:schemeClr val="bg1"/>
                  </a:solidFill>
                  <a:latin typeface="Source Sans Pro" panose="020B0503030403020204" pitchFamily="34" charset="0"/>
                  <a:ea typeface="Source Sans Pro" panose="020B0503030403020204" pitchFamily="34" charset="0"/>
                </a:rPr>
                <a:t>Morocco</a:t>
              </a:r>
            </a:p>
          </p:txBody>
        </p:sp>
        <p:cxnSp>
          <p:nvCxnSpPr>
            <p:cNvPr id="17" name="Straight Connector 16">
              <a:extLst>
                <a:ext uri="{FF2B5EF4-FFF2-40B4-BE49-F238E27FC236}">
                  <a16:creationId xmlns:a16="http://schemas.microsoft.com/office/drawing/2014/main" id="{1FEFF845-5B42-23D0-7E16-AA2D0C305820}"/>
                </a:ext>
              </a:extLst>
            </p:cNvPr>
            <p:cNvCxnSpPr>
              <a:cxnSpLocks/>
            </p:cNvCxnSpPr>
            <p:nvPr/>
          </p:nvCxnSpPr>
          <p:spPr>
            <a:xfrm flipH="1">
              <a:off x="866775" y="2133600"/>
              <a:ext cx="272732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E6CAB98-10D3-1A8C-213D-D7244EA7FEBE}"/>
                </a:ext>
              </a:extLst>
            </p:cNvPr>
            <p:cNvCxnSpPr>
              <a:cxnSpLocks/>
            </p:cNvCxnSpPr>
            <p:nvPr/>
          </p:nvCxnSpPr>
          <p:spPr>
            <a:xfrm flipV="1">
              <a:off x="248581" y="2123338"/>
              <a:ext cx="638967" cy="60960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026" name="Picture 2" descr="Accueil">
            <a:extLst>
              <a:ext uri="{FF2B5EF4-FFF2-40B4-BE49-F238E27FC236}">
                <a16:creationId xmlns:a16="http://schemas.microsoft.com/office/drawing/2014/main" id="{CED47F82-87E2-1D97-7C06-C5843C0E399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2075"/>
          <a:stretch/>
        </p:blipFill>
        <p:spPr bwMode="auto">
          <a:xfrm>
            <a:off x="164275" y="1981207"/>
            <a:ext cx="3028304" cy="21859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me">
            <a:extLst>
              <a:ext uri="{FF2B5EF4-FFF2-40B4-BE49-F238E27FC236}">
                <a16:creationId xmlns:a16="http://schemas.microsoft.com/office/drawing/2014/main" id="{6A3C46EA-5C84-743C-FC6A-0D364247798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0267"/>
          <a:stretch/>
        </p:blipFill>
        <p:spPr bwMode="auto">
          <a:xfrm>
            <a:off x="9081480" y="2553018"/>
            <a:ext cx="2965399" cy="2392030"/>
          </a:xfrm>
          <a:prstGeom prst="rect">
            <a:avLst/>
          </a:prstGeom>
          <a:noFill/>
          <a:extLst>
            <a:ext uri="{909E8E84-426E-40DD-AFC4-6F175D3DCCD1}">
              <a14:hiddenFill xmlns:a14="http://schemas.microsoft.com/office/drawing/2010/main">
                <a:solidFill>
                  <a:srgbClr val="FFFFFF"/>
                </a:solidFill>
              </a14:hiddenFill>
            </a:ext>
          </a:extLst>
        </p:spPr>
      </p:pic>
      <p:sp>
        <p:nvSpPr>
          <p:cNvPr id="10" name="Cloud 9">
            <a:extLst>
              <a:ext uri="{FF2B5EF4-FFF2-40B4-BE49-F238E27FC236}">
                <a16:creationId xmlns:a16="http://schemas.microsoft.com/office/drawing/2014/main" id="{B4793A35-E023-3D25-C5EE-F210ADAD26BC}"/>
              </a:ext>
            </a:extLst>
          </p:cNvPr>
          <p:cNvSpPr/>
          <p:nvPr/>
        </p:nvSpPr>
        <p:spPr>
          <a:xfrm>
            <a:off x="14842081" y="12903166"/>
            <a:ext cx="57480947" cy="30175234"/>
          </a:xfrm>
          <a:prstGeom prst="cloud">
            <a:avLst/>
          </a:prstGeom>
          <a:solidFill>
            <a:srgbClr val="AA2C2C">
              <a:alpha val="47843"/>
            </a:srgbClr>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Free-form: Shape 32">
            <a:extLst>
              <a:ext uri="{FF2B5EF4-FFF2-40B4-BE49-F238E27FC236}">
                <a16:creationId xmlns:a16="http://schemas.microsoft.com/office/drawing/2014/main" id="{6292C388-178C-7C65-D64E-049908384F6D}"/>
              </a:ext>
            </a:extLst>
          </p:cNvPr>
          <p:cNvSpPr/>
          <p:nvPr/>
        </p:nvSpPr>
        <p:spPr>
          <a:xfrm>
            <a:off x="18710981" y="15520463"/>
            <a:ext cx="41639419" cy="1782791"/>
          </a:xfrm>
          <a:custGeom>
            <a:avLst/>
            <a:gdLst>
              <a:gd name="connsiteX0" fmla="*/ 5564130 w 11128260"/>
              <a:gd name="connsiteY0" fmla="*/ 0 h 201575"/>
              <a:gd name="connsiteX1" fmla="*/ 11124564 w 11128260"/>
              <a:gd name="connsiteY1" fmla="*/ 196146 h 201575"/>
              <a:gd name="connsiteX2" fmla="*/ 11128260 w 11128260"/>
              <a:gd name="connsiteY2" fmla="*/ 201575 h 201575"/>
              <a:gd name="connsiteX3" fmla="*/ 0 w 11128260"/>
              <a:gd name="connsiteY3" fmla="*/ 201575 h 201575"/>
              <a:gd name="connsiteX4" fmla="*/ 3696 w 11128260"/>
              <a:gd name="connsiteY4" fmla="*/ 196146 h 201575"/>
              <a:gd name="connsiteX5" fmla="*/ 5564130 w 11128260"/>
              <a:gd name="connsiteY5" fmla="*/ 0 h 201575"/>
              <a:gd name="connsiteX0" fmla="*/ 0 w 11219700"/>
              <a:gd name="connsiteY0" fmla="*/ 201575 h 293015"/>
              <a:gd name="connsiteX1" fmla="*/ 3696 w 11219700"/>
              <a:gd name="connsiteY1" fmla="*/ 196146 h 293015"/>
              <a:gd name="connsiteX2" fmla="*/ 5564130 w 11219700"/>
              <a:gd name="connsiteY2" fmla="*/ 0 h 293015"/>
              <a:gd name="connsiteX3" fmla="*/ 11124564 w 11219700"/>
              <a:gd name="connsiteY3" fmla="*/ 196146 h 293015"/>
              <a:gd name="connsiteX4" fmla="*/ 11219700 w 11219700"/>
              <a:gd name="connsiteY4" fmla="*/ 293015 h 293015"/>
              <a:gd name="connsiteX0" fmla="*/ 0 w 11124564"/>
              <a:gd name="connsiteY0" fmla="*/ 201575 h 201575"/>
              <a:gd name="connsiteX1" fmla="*/ 3696 w 11124564"/>
              <a:gd name="connsiteY1" fmla="*/ 196146 h 201575"/>
              <a:gd name="connsiteX2" fmla="*/ 5564130 w 11124564"/>
              <a:gd name="connsiteY2" fmla="*/ 0 h 201575"/>
              <a:gd name="connsiteX3" fmla="*/ 11124564 w 11124564"/>
              <a:gd name="connsiteY3" fmla="*/ 196146 h 201575"/>
            </a:gdLst>
            <a:ahLst/>
            <a:cxnLst>
              <a:cxn ang="0">
                <a:pos x="connsiteX0" y="connsiteY0"/>
              </a:cxn>
              <a:cxn ang="0">
                <a:pos x="connsiteX1" y="connsiteY1"/>
              </a:cxn>
              <a:cxn ang="0">
                <a:pos x="connsiteX2" y="connsiteY2"/>
              </a:cxn>
              <a:cxn ang="0">
                <a:pos x="connsiteX3" y="connsiteY3"/>
              </a:cxn>
            </a:cxnLst>
            <a:rect l="l" t="t" r="r" b="b"/>
            <a:pathLst>
              <a:path w="11124564" h="201575">
                <a:moveTo>
                  <a:pt x="0" y="201575"/>
                </a:moveTo>
                <a:lnTo>
                  <a:pt x="3696" y="196146"/>
                </a:lnTo>
                <a:cubicBezTo>
                  <a:pt x="152816" y="86886"/>
                  <a:pt x="2585278" y="0"/>
                  <a:pt x="5564130" y="0"/>
                </a:cubicBezTo>
                <a:cubicBezTo>
                  <a:pt x="8542982" y="0"/>
                  <a:pt x="10975444" y="86886"/>
                  <a:pt x="11124564" y="196146"/>
                </a:cubicBezTo>
              </a:path>
            </a:pathLst>
          </a:custGeom>
          <a:noFill/>
          <a:ln w="381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6" name="Free-form: Shape 33">
            <a:extLst>
              <a:ext uri="{FF2B5EF4-FFF2-40B4-BE49-F238E27FC236}">
                <a16:creationId xmlns:a16="http://schemas.microsoft.com/office/drawing/2014/main" id="{B46BCC90-B6F8-EE1C-B6B5-C42A554B24AD}"/>
              </a:ext>
            </a:extLst>
          </p:cNvPr>
          <p:cNvSpPr/>
          <p:nvPr/>
        </p:nvSpPr>
        <p:spPr>
          <a:xfrm flipH="1">
            <a:off x="18714702" y="15729729"/>
            <a:ext cx="41679799" cy="1874990"/>
          </a:xfrm>
          <a:custGeom>
            <a:avLst/>
            <a:gdLst>
              <a:gd name="connsiteX0" fmla="*/ 3549 w 11135357"/>
              <a:gd name="connsiteY0" fmla="*/ 0 h 211999"/>
              <a:gd name="connsiteX1" fmla="*/ 11131809 w 11135357"/>
              <a:gd name="connsiteY1" fmla="*/ 0 h 211999"/>
              <a:gd name="connsiteX2" fmla="*/ 11135357 w 11135357"/>
              <a:gd name="connsiteY2" fmla="*/ 5212 h 211999"/>
              <a:gd name="connsiteX3" fmla="*/ 5567679 w 11135357"/>
              <a:gd name="connsiteY3" fmla="*/ 211999 h 211999"/>
              <a:gd name="connsiteX4" fmla="*/ 0 w 11135357"/>
              <a:gd name="connsiteY4" fmla="*/ 5212 h 211999"/>
              <a:gd name="connsiteX5" fmla="*/ 3549 w 11135357"/>
              <a:gd name="connsiteY5" fmla="*/ 0 h 211999"/>
              <a:gd name="connsiteX0" fmla="*/ 11131809 w 11135357"/>
              <a:gd name="connsiteY0" fmla="*/ 0 h 211999"/>
              <a:gd name="connsiteX1" fmla="*/ 11135357 w 11135357"/>
              <a:gd name="connsiteY1" fmla="*/ 5212 h 211999"/>
              <a:gd name="connsiteX2" fmla="*/ 5567679 w 11135357"/>
              <a:gd name="connsiteY2" fmla="*/ 211999 h 211999"/>
              <a:gd name="connsiteX3" fmla="*/ 0 w 11135357"/>
              <a:gd name="connsiteY3" fmla="*/ 5212 h 211999"/>
              <a:gd name="connsiteX4" fmla="*/ 94989 w 11135357"/>
              <a:gd name="connsiteY4" fmla="*/ 91440 h 211999"/>
              <a:gd name="connsiteX0" fmla="*/ 11131809 w 11135357"/>
              <a:gd name="connsiteY0" fmla="*/ 0 h 211999"/>
              <a:gd name="connsiteX1" fmla="*/ 11135357 w 11135357"/>
              <a:gd name="connsiteY1" fmla="*/ 5212 h 211999"/>
              <a:gd name="connsiteX2" fmla="*/ 5567679 w 11135357"/>
              <a:gd name="connsiteY2" fmla="*/ 211999 h 211999"/>
              <a:gd name="connsiteX3" fmla="*/ 0 w 11135357"/>
              <a:gd name="connsiteY3" fmla="*/ 5212 h 211999"/>
            </a:gdLst>
            <a:ahLst/>
            <a:cxnLst>
              <a:cxn ang="0">
                <a:pos x="connsiteX0" y="connsiteY0"/>
              </a:cxn>
              <a:cxn ang="0">
                <a:pos x="connsiteX1" y="connsiteY1"/>
              </a:cxn>
              <a:cxn ang="0">
                <a:pos x="connsiteX2" y="connsiteY2"/>
              </a:cxn>
              <a:cxn ang="0">
                <a:pos x="connsiteX3" y="connsiteY3"/>
              </a:cxn>
            </a:cxnLst>
            <a:rect l="l" t="t" r="r" b="b"/>
            <a:pathLst>
              <a:path w="11135357" h="211999">
                <a:moveTo>
                  <a:pt x="11131809" y="0"/>
                </a:moveTo>
                <a:lnTo>
                  <a:pt x="11135357" y="5212"/>
                </a:lnTo>
                <a:cubicBezTo>
                  <a:pt x="11135357" y="119417"/>
                  <a:pt x="8642623" y="211999"/>
                  <a:pt x="5567679" y="211999"/>
                </a:cubicBezTo>
                <a:cubicBezTo>
                  <a:pt x="2492735" y="211999"/>
                  <a:pt x="0" y="119417"/>
                  <a:pt x="0" y="5212"/>
                </a:cubicBezTo>
              </a:path>
            </a:pathLst>
          </a:custGeom>
          <a:noFill/>
          <a:ln w="38100">
            <a:solidFill>
              <a:schemeClr val="bg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8" name="Block Arc 17">
            <a:extLst>
              <a:ext uri="{FF2B5EF4-FFF2-40B4-BE49-F238E27FC236}">
                <a16:creationId xmlns:a16="http://schemas.microsoft.com/office/drawing/2014/main" id="{45CDBAFB-B12A-0BC3-D2C3-EB75E53EDEB6}"/>
              </a:ext>
            </a:extLst>
          </p:cNvPr>
          <p:cNvSpPr/>
          <p:nvPr/>
        </p:nvSpPr>
        <p:spPr>
          <a:xfrm rot="9964877" flipH="1">
            <a:off x="30958981" y="22282783"/>
            <a:ext cx="23732982" cy="7746547"/>
          </a:xfrm>
          <a:prstGeom prst="blockArc">
            <a:avLst/>
          </a:prstGeom>
          <a:solidFill>
            <a:srgbClr val="FFC000"/>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0" name="Oval 19">
            <a:extLst>
              <a:ext uri="{FF2B5EF4-FFF2-40B4-BE49-F238E27FC236}">
                <a16:creationId xmlns:a16="http://schemas.microsoft.com/office/drawing/2014/main" id="{0940312D-039C-1B5B-AC21-0DCBFC241799}"/>
              </a:ext>
            </a:extLst>
          </p:cNvPr>
          <p:cNvSpPr/>
          <p:nvPr/>
        </p:nvSpPr>
        <p:spPr>
          <a:xfrm rot="1251795" flipH="1">
            <a:off x="22262360" y="16986213"/>
            <a:ext cx="9017162" cy="1949545"/>
          </a:xfrm>
          <a:prstGeom prst="ellipse">
            <a:avLst/>
          </a:prstGeom>
          <a:solidFill>
            <a:srgbClr val="FFC000"/>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9D28BFEF-631A-AA03-9EEA-C0A68DD881B9}"/>
              </a:ext>
            </a:extLst>
          </p:cNvPr>
          <p:cNvSpPr/>
          <p:nvPr/>
        </p:nvSpPr>
        <p:spPr>
          <a:xfrm flipH="1">
            <a:off x="22920630" y="15553560"/>
            <a:ext cx="4347814" cy="1949545"/>
          </a:xfrm>
          <a:prstGeom prst="ellipse">
            <a:avLst/>
          </a:prstGeom>
          <a:solidFill>
            <a:srgbClr val="FFC000"/>
          </a:solidFill>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Block Arc 22">
            <a:extLst>
              <a:ext uri="{FF2B5EF4-FFF2-40B4-BE49-F238E27FC236}">
                <a16:creationId xmlns:a16="http://schemas.microsoft.com/office/drawing/2014/main" id="{DD79FD9A-7E63-2F9C-7C0A-E371EAC4094C}"/>
              </a:ext>
            </a:extLst>
          </p:cNvPr>
          <p:cNvSpPr/>
          <p:nvPr/>
        </p:nvSpPr>
        <p:spPr>
          <a:xfrm rot="9964877" flipH="1">
            <a:off x="22848139" y="14290130"/>
            <a:ext cx="34819476" cy="9915859"/>
          </a:xfrm>
          <a:prstGeom prst="blockArc">
            <a:avLst/>
          </a:prstGeom>
          <a:solidFill>
            <a:srgbClr val="FFC000"/>
          </a:solidFill>
          <a:ln>
            <a:noFill/>
          </a:ln>
          <a:effectLst>
            <a:softEdge rad="127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5" name="Rectangle 24">
            <a:extLst>
              <a:ext uri="{FF2B5EF4-FFF2-40B4-BE49-F238E27FC236}">
                <a16:creationId xmlns:a16="http://schemas.microsoft.com/office/drawing/2014/main" id="{DDCDFABA-0822-D86C-9A0A-995AD357245E}"/>
              </a:ext>
            </a:extLst>
          </p:cNvPr>
          <p:cNvSpPr/>
          <p:nvPr/>
        </p:nvSpPr>
        <p:spPr>
          <a:xfrm>
            <a:off x="7943959" y="6101339"/>
            <a:ext cx="4164389" cy="5011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sz="2400" dirty="0">
                <a:latin typeface="Source Sans Pro" panose="020B0503030403020204" pitchFamily="34" charset="0"/>
                <a:ea typeface="Source Sans Pro" panose="020B0503030403020204" pitchFamily="34" charset="0"/>
              </a:rPr>
              <a:t>Twin telescopes, both equipped with Na I filters</a:t>
            </a:r>
          </a:p>
        </p:txBody>
      </p:sp>
    </p:spTree>
    <p:extLst>
      <p:ext uri="{BB962C8B-B14F-4D97-AF65-F5344CB8AC3E}">
        <p14:creationId xmlns:p14="http://schemas.microsoft.com/office/powerpoint/2010/main" val="291027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fade">
                                      <p:cBhvr>
                                        <p:cTn id="13" dur="500"/>
                                        <p:tgtEl>
                                          <p:spTgt spid="1028"/>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AB0B837-DDDB-6351-3084-B33AA65D5551}"/>
            </a:ext>
          </a:extLst>
        </p:cNvPr>
        <p:cNvGrpSpPr/>
        <p:nvPr/>
      </p:nvGrpSpPr>
      <p:grpSpPr>
        <a:xfrm>
          <a:off x="0" y="0"/>
          <a:ext cx="0" cy="0"/>
          <a:chOff x="0" y="0"/>
          <a:chExt cx="0" cy="0"/>
        </a:xfrm>
      </p:grpSpPr>
      <p:pic>
        <p:nvPicPr>
          <p:cNvPr id="24" name="Picture 23" descr="A planet with a red spot&#10;&#10;Description automatically generated">
            <a:extLst>
              <a:ext uri="{FF2B5EF4-FFF2-40B4-BE49-F238E27FC236}">
                <a16:creationId xmlns:a16="http://schemas.microsoft.com/office/drawing/2014/main" id="{01C69139-4137-132A-C4B1-69DCC27470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5441955" y="3081338"/>
            <a:ext cx="231528" cy="229595"/>
          </a:xfrm>
          <a:prstGeom prst="rect">
            <a:avLst/>
          </a:prstGeom>
        </p:spPr>
      </p:pic>
      <p:pic>
        <p:nvPicPr>
          <p:cNvPr id="8" name="Picture 7" descr="A planet with orange and yellow spots&#10;&#10;Description automatically generated">
            <a:extLst>
              <a:ext uri="{FF2B5EF4-FFF2-40B4-BE49-F238E27FC236}">
                <a16:creationId xmlns:a16="http://schemas.microsoft.com/office/drawing/2014/main" id="{8F606206-F5C7-1D7C-657F-875BA97C64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flipV="1">
            <a:off x="6063410" y="3402452"/>
            <a:ext cx="45719" cy="45719"/>
          </a:xfrm>
          <a:prstGeom prst="rect">
            <a:avLst/>
          </a:prstGeom>
        </p:spPr>
      </p:pic>
      <p:pic>
        <p:nvPicPr>
          <p:cNvPr id="14" name="Picture 13" descr="A bright light in the sky&#10;&#10;Description automatically generated">
            <a:extLst>
              <a:ext uri="{FF2B5EF4-FFF2-40B4-BE49-F238E27FC236}">
                <a16:creationId xmlns:a16="http://schemas.microsoft.com/office/drawing/2014/main" id="{AC8C5F9A-A15B-9456-FA2B-EC174AB0B7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640623" y="0"/>
            <a:ext cx="6910754" cy="6858000"/>
          </a:xfrm>
          <a:prstGeom prst="rect">
            <a:avLst/>
          </a:prstGeom>
        </p:spPr>
      </p:pic>
      <p:sp>
        <p:nvSpPr>
          <p:cNvPr id="22" name="Free-form: Shape 21">
            <a:extLst>
              <a:ext uri="{FF2B5EF4-FFF2-40B4-BE49-F238E27FC236}">
                <a16:creationId xmlns:a16="http://schemas.microsoft.com/office/drawing/2014/main" id="{48D004C3-E31B-5C60-1DB7-165081961CE2}"/>
              </a:ext>
            </a:extLst>
          </p:cNvPr>
          <p:cNvSpPr/>
          <p:nvPr/>
        </p:nvSpPr>
        <p:spPr>
          <a:xfrm>
            <a:off x="6263640" y="4076700"/>
            <a:ext cx="11209020" cy="1528919"/>
          </a:xfrm>
          <a:custGeom>
            <a:avLst/>
            <a:gdLst>
              <a:gd name="connsiteX0" fmla="*/ 0 w 11209020"/>
              <a:gd name="connsiteY0" fmla="*/ 0 h 1528919"/>
              <a:gd name="connsiteX1" fmla="*/ 70980 w 11209020"/>
              <a:gd name="connsiteY1" fmla="*/ 0 h 1528919"/>
              <a:gd name="connsiteX2" fmla="*/ 5608179 w 11209020"/>
              <a:gd name="connsiteY2" fmla="*/ 165100 h 1528919"/>
              <a:gd name="connsiteX3" fmla="*/ 11145378 w 11209020"/>
              <a:gd name="connsiteY3" fmla="*/ 0 h 1528919"/>
              <a:gd name="connsiteX4" fmla="*/ 11209020 w 11209020"/>
              <a:gd name="connsiteY4" fmla="*/ 0 h 1528919"/>
              <a:gd name="connsiteX5" fmla="*/ 11209020 w 11209020"/>
              <a:gd name="connsiteY5" fmla="*/ 1528919 h 1528919"/>
              <a:gd name="connsiteX6" fmla="*/ 0 w 11209020"/>
              <a:gd name="connsiteY6" fmla="*/ 1528919 h 1528919"/>
              <a:gd name="connsiteX7" fmla="*/ 0 w 11209020"/>
              <a:gd name="connsiteY7" fmla="*/ 0 h 152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09020" h="1528919">
                <a:moveTo>
                  <a:pt x="0" y="0"/>
                </a:moveTo>
                <a:lnTo>
                  <a:pt x="70980" y="0"/>
                </a:lnTo>
                <a:cubicBezTo>
                  <a:pt x="70980" y="91182"/>
                  <a:pt x="2550068" y="165100"/>
                  <a:pt x="5608179" y="165100"/>
                </a:cubicBezTo>
                <a:cubicBezTo>
                  <a:pt x="8666290" y="165100"/>
                  <a:pt x="11145378" y="91182"/>
                  <a:pt x="11145378" y="0"/>
                </a:cubicBezTo>
                <a:lnTo>
                  <a:pt x="11209020" y="0"/>
                </a:lnTo>
                <a:lnTo>
                  <a:pt x="11209020" y="1528919"/>
                </a:lnTo>
                <a:lnTo>
                  <a:pt x="0" y="1528919"/>
                </a:lnTo>
                <a:lnTo>
                  <a:pt x="0" y="0"/>
                </a:ln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B941EF4D-EB5F-CF20-DFCF-8F1A42966936}"/>
              </a:ext>
            </a:extLst>
          </p:cNvPr>
          <p:cNvSpPr>
            <a:spLocks noGrp="1"/>
          </p:cNvSpPr>
          <p:nvPr>
            <p:ph type="title"/>
          </p:nvPr>
        </p:nvSpPr>
        <p:spPr>
          <a:xfrm>
            <a:off x="346511" y="1"/>
            <a:ext cx="11498744" cy="771784"/>
          </a:xfrm>
        </p:spPr>
        <p:txBody>
          <a:bodyPr anchor="b">
            <a:normAutofit/>
          </a:bodyPr>
          <a:lstStyle/>
          <a:p>
            <a:r>
              <a:rPr lang="en-GB" dirty="0">
                <a:solidFill>
                  <a:schemeClr val="bg1"/>
                </a:solidFill>
                <a:latin typeface="Source Sans Pro" panose="020B0503030403020204" pitchFamily="34" charset="0"/>
                <a:ea typeface="Source Sans Pro" panose="020B0503030403020204" pitchFamily="34" charset="0"/>
              </a:rPr>
              <a:t>4</a:t>
            </a:r>
            <a:r>
              <a:rPr lang="en-GB" baseline="30000" dirty="0">
                <a:solidFill>
                  <a:schemeClr val="bg1"/>
                </a:solidFill>
                <a:latin typeface="Source Sans Pro" panose="020B0503030403020204" pitchFamily="34" charset="0"/>
                <a:ea typeface="Source Sans Pro" panose="020B0503030403020204" pitchFamily="34" charset="0"/>
              </a:rPr>
              <a:t>th</a:t>
            </a:r>
            <a:r>
              <a:rPr lang="en-GB" dirty="0">
                <a:solidFill>
                  <a:schemeClr val="bg1"/>
                </a:solidFill>
                <a:latin typeface="Source Sans Pro" panose="020B0503030403020204" pitchFamily="34" charset="0"/>
                <a:ea typeface="Source Sans Pro" panose="020B0503030403020204" pitchFamily="34" charset="0"/>
              </a:rPr>
              <a:t> December 2014</a:t>
            </a:r>
          </a:p>
        </p:txBody>
      </p:sp>
      <p:grpSp>
        <p:nvGrpSpPr>
          <p:cNvPr id="9" name="Group 8">
            <a:extLst>
              <a:ext uri="{FF2B5EF4-FFF2-40B4-BE49-F238E27FC236}">
                <a16:creationId xmlns:a16="http://schemas.microsoft.com/office/drawing/2014/main" id="{947DC537-E263-E39A-D213-B1C1B4CA30B8}"/>
              </a:ext>
            </a:extLst>
          </p:cNvPr>
          <p:cNvGrpSpPr/>
          <p:nvPr/>
        </p:nvGrpSpPr>
        <p:grpSpPr>
          <a:xfrm>
            <a:off x="-1852" y="812764"/>
            <a:ext cx="7346022" cy="152401"/>
            <a:chOff x="0" y="1140435"/>
            <a:chExt cx="7346022" cy="152401"/>
          </a:xfrm>
        </p:grpSpPr>
        <p:cxnSp>
          <p:nvCxnSpPr>
            <p:cNvPr id="6" name="Straight Connector 5">
              <a:extLst>
                <a:ext uri="{FF2B5EF4-FFF2-40B4-BE49-F238E27FC236}">
                  <a16:creationId xmlns:a16="http://schemas.microsoft.com/office/drawing/2014/main" id="{A6ECB8F9-7E16-255D-342F-84552F223A6C}"/>
                </a:ext>
              </a:extLst>
            </p:cNvPr>
            <p:cNvCxnSpPr/>
            <p:nvPr/>
          </p:nvCxnSpPr>
          <p:spPr>
            <a:xfrm>
              <a:off x="0" y="1140435"/>
              <a:ext cx="734602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6682CE7-92D0-1532-5C21-EABB60E8212D}"/>
                </a:ext>
              </a:extLst>
            </p:cNvPr>
            <p:cNvCxnSpPr>
              <a:cxnSpLocks/>
            </p:cNvCxnSpPr>
            <p:nvPr/>
          </p:nvCxnSpPr>
          <p:spPr>
            <a:xfrm>
              <a:off x="0" y="1292836"/>
              <a:ext cx="633915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235D30DD-F9D1-50BF-3C05-4AC1F92A1C3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624842" y="-17878755"/>
            <a:ext cx="1305255" cy="1305255"/>
          </a:xfrm>
          <a:prstGeom prst="rect">
            <a:avLst/>
          </a:prstGeom>
        </p:spPr>
      </p:pic>
      <p:cxnSp>
        <p:nvCxnSpPr>
          <p:cNvPr id="11" name="Straight Arrow Connector 10">
            <a:extLst>
              <a:ext uri="{FF2B5EF4-FFF2-40B4-BE49-F238E27FC236}">
                <a16:creationId xmlns:a16="http://schemas.microsoft.com/office/drawing/2014/main" id="{5DD88F4A-8376-C0DB-4DB0-682CA57FEC3C}"/>
              </a:ext>
            </a:extLst>
          </p:cNvPr>
          <p:cNvCxnSpPr/>
          <p:nvPr/>
        </p:nvCxnSpPr>
        <p:spPr>
          <a:xfrm flipH="1">
            <a:off x="6143625" y="2981325"/>
            <a:ext cx="495300" cy="39052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D5107F2-14FD-6D67-8A8A-CA6B8D30F657}"/>
              </a:ext>
            </a:extLst>
          </p:cNvPr>
          <p:cNvCxnSpPr>
            <a:cxnSpLocks/>
          </p:cNvCxnSpPr>
          <p:nvPr/>
        </p:nvCxnSpPr>
        <p:spPr>
          <a:xfrm flipV="1">
            <a:off x="4257675" y="3505200"/>
            <a:ext cx="1038225" cy="60007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C0D8161-9669-72FC-DF6D-71CE8518BA01}"/>
              </a:ext>
            </a:extLst>
          </p:cNvPr>
          <p:cNvCxnSpPr>
            <a:cxnSpLocks/>
          </p:cNvCxnSpPr>
          <p:nvPr/>
        </p:nvCxnSpPr>
        <p:spPr>
          <a:xfrm flipH="1" flipV="1">
            <a:off x="5705475" y="4191000"/>
            <a:ext cx="876300" cy="9525"/>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7B9958DD-81D2-5092-0A71-330565321DE5}"/>
              </a:ext>
            </a:extLst>
          </p:cNvPr>
          <p:cNvCxnSpPr>
            <a:cxnSpLocks/>
          </p:cNvCxnSpPr>
          <p:nvPr/>
        </p:nvCxnSpPr>
        <p:spPr>
          <a:xfrm flipH="1">
            <a:off x="6391275" y="1476635"/>
            <a:ext cx="685800" cy="311944"/>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8BCB6AF-09C5-8272-EC7B-7D4435366F4C}"/>
              </a:ext>
            </a:extLst>
          </p:cNvPr>
          <p:cNvSpPr/>
          <p:nvPr/>
        </p:nvSpPr>
        <p:spPr>
          <a:xfrm>
            <a:off x="6076950" y="2661125"/>
            <a:ext cx="1533525" cy="5011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atin typeface="Source Sans Pro" panose="020B0503030403020204" pitchFamily="34" charset="0"/>
                <a:ea typeface="Source Sans Pro" panose="020B0503030403020204" pitchFamily="34" charset="0"/>
              </a:rPr>
              <a:t>Io</a:t>
            </a:r>
          </a:p>
        </p:txBody>
      </p:sp>
      <p:sp>
        <p:nvSpPr>
          <p:cNvPr id="25" name="Rectangle 24">
            <a:extLst>
              <a:ext uri="{FF2B5EF4-FFF2-40B4-BE49-F238E27FC236}">
                <a16:creationId xmlns:a16="http://schemas.microsoft.com/office/drawing/2014/main" id="{82C670FE-F36B-96DE-58C1-C3BAC0518BD8}"/>
              </a:ext>
            </a:extLst>
          </p:cNvPr>
          <p:cNvSpPr/>
          <p:nvPr/>
        </p:nvSpPr>
        <p:spPr>
          <a:xfrm>
            <a:off x="3305175" y="4032725"/>
            <a:ext cx="1533525" cy="5011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atin typeface="Source Sans Pro" panose="020B0503030403020204" pitchFamily="34" charset="0"/>
                <a:ea typeface="Source Sans Pro" panose="020B0503030403020204" pitchFamily="34" charset="0"/>
              </a:rPr>
              <a:t>Jupiter</a:t>
            </a:r>
          </a:p>
        </p:txBody>
      </p:sp>
      <p:sp>
        <p:nvSpPr>
          <p:cNvPr id="26" name="Rectangle 25">
            <a:extLst>
              <a:ext uri="{FF2B5EF4-FFF2-40B4-BE49-F238E27FC236}">
                <a16:creationId xmlns:a16="http://schemas.microsoft.com/office/drawing/2014/main" id="{236AD7E6-442B-6138-87F2-FCD3E30F9E89}"/>
              </a:ext>
            </a:extLst>
          </p:cNvPr>
          <p:cNvSpPr/>
          <p:nvPr/>
        </p:nvSpPr>
        <p:spPr>
          <a:xfrm>
            <a:off x="6381750" y="3880325"/>
            <a:ext cx="1533525" cy="5011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atin typeface="Source Sans Pro" panose="020B0503030403020204" pitchFamily="34" charset="0"/>
                <a:ea typeface="Source Sans Pro" panose="020B0503030403020204" pitchFamily="34" charset="0"/>
              </a:rPr>
              <a:t>Saturation pattern</a:t>
            </a:r>
          </a:p>
        </p:txBody>
      </p:sp>
      <p:sp>
        <p:nvSpPr>
          <p:cNvPr id="27" name="Rectangle 26">
            <a:extLst>
              <a:ext uri="{FF2B5EF4-FFF2-40B4-BE49-F238E27FC236}">
                <a16:creationId xmlns:a16="http://schemas.microsoft.com/office/drawing/2014/main" id="{51A179A2-9DB2-A6A3-7E52-C2280CB7384D}"/>
              </a:ext>
            </a:extLst>
          </p:cNvPr>
          <p:cNvSpPr/>
          <p:nvPr/>
        </p:nvSpPr>
        <p:spPr>
          <a:xfrm>
            <a:off x="6943725" y="1137442"/>
            <a:ext cx="1533525" cy="5011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latin typeface="Source Sans Pro" panose="020B0503030403020204" pitchFamily="34" charset="0"/>
                <a:ea typeface="Source Sans Pro" panose="020B0503030403020204" pitchFamily="34" charset="0"/>
              </a:rPr>
              <a:t>Background reflection</a:t>
            </a:r>
          </a:p>
        </p:txBody>
      </p:sp>
      <p:sp>
        <p:nvSpPr>
          <p:cNvPr id="28" name="Rectangle 27">
            <a:extLst>
              <a:ext uri="{FF2B5EF4-FFF2-40B4-BE49-F238E27FC236}">
                <a16:creationId xmlns:a16="http://schemas.microsoft.com/office/drawing/2014/main" id="{E3DF5CC0-52CB-E911-D39E-17CF22299129}"/>
              </a:ext>
            </a:extLst>
          </p:cNvPr>
          <p:cNvSpPr/>
          <p:nvPr/>
        </p:nvSpPr>
        <p:spPr>
          <a:xfrm>
            <a:off x="7170127" y="6024241"/>
            <a:ext cx="2381250" cy="5011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r>
              <a:rPr lang="en-GB" dirty="0">
                <a:latin typeface="Source Sans Pro" panose="020B0503030403020204" pitchFamily="34" charset="0"/>
                <a:ea typeface="Source Sans Pro" panose="020B0503030403020204" pitchFamily="34" charset="0"/>
              </a:rPr>
              <a:t>Field of view: 20’ × 20’</a:t>
            </a:r>
          </a:p>
          <a:p>
            <a:pPr algn="r"/>
            <a:r>
              <a:rPr lang="en-GB" dirty="0">
                <a:latin typeface="Source Sans Pro" panose="020B0503030403020204" pitchFamily="34" charset="0"/>
                <a:ea typeface="Source Sans Pro" panose="020B0503030403020204" pitchFamily="34" charset="0"/>
              </a:rPr>
              <a:t>Resolution: 0.6”</a:t>
            </a:r>
          </a:p>
        </p:txBody>
      </p:sp>
      <p:sp>
        <p:nvSpPr>
          <p:cNvPr id="29" name="Rectangle 28">
            <a:extLst>
              <a:ext uri="{FF2B5EF4-FFF2-40B4-BE49-F238E27FC236}">
                <a16:creationId xmlns:a16="http://schemas.microsoft.com/office/drawing/2014/main" id="{F08E980B-876B-2F0D-CD52-29A5AAFB7DDF}"/>
              </a:ext>
            </a:extLst>
          </p:cNvPr>
          <p:cNvSpPr/>
          <p:nvPr/>
        </p:nvSpPr>
        <p:spPr>
          <a:xfrm>
            <a:off x="2609849" y="6391988"/>
            <a:ext cx="3324225" cy="50117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dirty="0">
                <a:latin typeface="Source Sans Pro" panose="020B0503030403020204" pitchFamily="34" charset="0"/>
                <a:ea typeface="Source Sans Pro" panose="020B0503030403020204" pitchFamily="34" charset="0"/>
              </a:rPr>
              <a:t>De Becker and Head et al. (2023)</a:t>
            </a:r>
          </a:p>
        </p:txBody>
      </p:sp>
    </p:spTree>
    <p:extLst>
      <p:ext uri="{BB962C8B-B14F-4D97-AF65-F5344CB8AC3E}">
        <p14:creationId xmlns:p14="http://schemas.microsoft.com/office/powerpoint/2010/main" val="28171348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7" grpId="0"/>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8A5EDAB-028F-9023-C881-C3E06A515E4D}"/>
            </a:ext>
          </a:extLst>
        </p:cNvPr>
        <p:cNvGrpSpPr/>
        <p:nvPr/>
      </p:nvGrpSpPr>
      <p:grpSpPr>
        <a:xfrm>
          <a:off x="0" y="0"/>
          <a:ext cx="0" cy="0"/>
          <a:chOff x="0" y="0"/>
          <a:chExt cx="0" cy="0"/>
        </a:xfrm>
      </p:grpSpPr>
      <p:pic>
        <p:nvPicPr>
          <p:cNvPr id="24" name="Picture 23" descr="A planet with a red spot&#10;&#10;Description automatically generated">
            <a:extLst>
              <a:ext uri="{FF2B5EF4-FFF2-40B4-BE49-F238E27FC236}">
                <a16:creationId xmlns:a16="http://schemas.microsoft.com/office/drawing/2014/main" id="{B0C1B31A-9954-D0C9-1C30-E19B6DEFB2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499230" y="3081338"/>
            <a:ext cx="231528" cy="229595"/>
          </a:xfrm>
          <a:prstGeom prst="rect">
            <a:avLst/>
          </a:prstGeom>
        </p:spPr>
      </p:pic>
      <p:pic>
        <p:nvPicPr>
          <p:cNvPr id="8" name="Picture 7" descr="A planet with orange and yellow spots&#10;&#10;Description automatically generated">
            <a:extLst>
              <a:ext uri="{FF2B5EF4-FFF2-40B4-BE49-F238E27FC236}">
                <a16:creationId xmlns:a16="http://schemas.microsoft.com/office/drawing/2014/main" id="{97757290-228E-F60B-CCEB-31E2AFC939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800000" flipH="1" flipV="1">
            <a:off x="6063410" y="3402452"/>
            <a:ext cx="45719" cy="45719"/>
          </a:xfrm>
          <a:prstGeom prst="rect">
            <a:avLst/>
          </a:prstGeom>
        </p:spPr>
      </p:pic>
      <p:pic>
        <p:nvPicPr>
          <p:cNvPr id="14" name="Picture 13" descr="A bright light in the sky&#10;&#10;Description automatically generated">
            <a:extLst>
              <a:ext uri="{FF2B5EF4-FFF2-40B4-BE49-F238E27FC236}">
                <a16:creationId xmlns:a16="http://schemas.microsoft.com/office/drawing/2014/main" id="{4ECC2A73-7085-CCEB-22CA-1324B5A2B6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148952" flipH="1">
            <a:off x="-13886162" y="-16026936"/>
            <a:ext cx="39492744" cy="39191272"/>
          </a:xfrm>
          <a:prstGeom prst="rect">
            <a:avLst/>
          </a:prstGeom>
        </p:spPr>
      </p:pic>
      <p:sp>
        <p:nvSpPr>
          <p:cNvPr id="22" name="Free-form: Shape 21">
            <a:extLst>
              <a:ext uri="{FF2B5EF4-FFF2-40B4-BE49-F238E27FC236}">
                <a16:creationId xmlns:a16="http://schemas.microsoft.com/office/drawing/2014/main" id="{9E74466D-5AD1-B10C-1637-A2E216C2CFE6}"/>
              </a:ext>
            </a:extLst>
          </p:cNvPr>
          <p:cNvSpPr/>
          <p:nvPr/>
        </p:nvSpPr>
        <p:spPr>
          <a:xfrm>
            <a:off x="6263640" y="4076700"/>
            <a:ext cx="11209020" cy="1528919"/>
          </a:xfrm>
          <a:custGeom>
            <a:avLst/>
            <a:gdLst>
              <a:gd name="connsiteX0" fmla="*/ 0 w 11209020"/>
              <a:gd name="connsiteY0" fmla="*/ 0 h 1528919"/>
              <a:gd name="connsiteX1" fmla="*/ 70980 w 11209020"/>
              <a:gd name="connsiteY1" fmla="*/ 0 h 1528919"/>
              <a:gd name="connsiteX2" fmla="*/ 5608179 w 11209020"/>
              <a:gd name="connsiteY2" fmla="*/ 165100 h 1528919"/>
              <a:gd name="connsiteX3" fmla="*/ 11145378 w 11209020"/>
              <a:gd name="connsiteY3" fmla="*/ 0 h 1528919"/>
              <a:gd name="connsiteX4" fmla="*/ 11209020 w 11209020"/>
              <a:gd name="connsiteY4" fmla="*/ 0 h 1528919"/>
              <a:gd name="connsiteX5" fmla="*/ 11209020 w 11209020"/>
              <a:gd name="connsiteY5" fmla="*/ 1528919 h 1528919"/>
              <a:gd name="connsiteX6" fmla="*/ 0 w 11209020"/>
              <a:gd name="connsiteY6" fmla="*/ 1528919 h 1528919"/>
              <a:gd name="connsiteX7" fmla="*/ 0 w 11209020"/>
              <a:gd name="connsiteY7" fmla="*/ 0 h 152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209020" h="1528919">
                <a:moveTo>
                  <a:pt x="0" y="0"/>
                </a:moveTo>
                <a:lnTo>
                  <a:pt x="70980" y="0"/>
                </a:lnTo>
                <a:cubicBezTo>
                  <a:pt x="70980" y="91182"/>
                  <a:pt x="2550068" y="165100"/>
                  <a:pt x="5608179" y="165100"/>
                </a:cubicBezTo>
                <a:cubicBezTo>
                  <a:pt x="8666290" y="165100"/>
                  <a:pt x="11145378" y="91182"/>
                  <a:pt x="11145378" y="0"/>
                </a:cubicBezTo>
                <a:lnTo>
                  <a:pt x="11209020" y="0"/>
                </a:lnTo>
                <a:lnTo>
                  <a:pt x="11209020" y="1528919"/>
                </a:lnTo>
                <a:lnTo>
                  <a:pt x="0" y="1528919"/>
                </a:lnTo>
                <a:lnTo>
                  <a:pt x="0" y="0"/>
                </a:lnTo>
                <a:close/>
              </a:path>
            </a:pathLst>
          </a:cu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Title 1">
            <a:extLst>
              <a:ext uri="{FF2B5EF4-FFF2-40B4-BE49-F238E27FC236}">
                <a16:creationId xmlns:a16="http://schemas.microsoft.com/office/drawing/2014/main" id="{A3E31F2D-2031-48BB-818A-7135F1808430}"/>
              </a:ext>
            </a:extLst>
          </p:cNvPr>
          <p:cNvSpPr>
            <a:spLocks noGrp="1"/>
          </p:cNvSpPr>
          <p:nvPr>
            <p:ph type="title"/>
          </p:nvPr>
        </p:nvSpPr>
        <p:spPr>
          <a:xfrm>
            <a:off x="346511" y="1"/>
            <a:ext cx="11498744" cy="771784"/>
          </a:xfrm>
        </p:spPr>
        <p:txBody>
          <a:bodyPr anchor="b">
            <a:normAutofit/>
          </a:bodyPr>
          <a:lstStyle/>
          <a:p>
            <a:r>
              <a:rPr lang="en-GB" dirty="0">
                <a:solidFill>
                  <a:schemeClr val="bg1"/>
                </a:solidFill>
                <a:latin typeface="Source Sans Pro" panose="020B0503030403020204" pitchFamily="34" charset="0"/>
                <a:ea typeface="Source Sans Pro" panose="020B0503030403020204" pitchFamily="34" charset="0"/>
              </a:rPr>
              <a:t>4</a:t>
            </a:r>
            <a:r>
              <a:rPr lang="en-GB" baseline="30000" dirty="0">
                <a:solidFill>
                  <a:schemeClr val="bg1"/>
                </a:solidFill>
                <a:latin typeface="Source Sans Pro" panose="020B0503030403020204" pitchFamily="34" charset="0"/>
                <a:ea typeface="Source Sans Pro" panose="020B0503030403020204" pitchFamily="34" charset="0"/>
              </a:rPr>
              <a:t>th</a:t>
            </a:r>
            <a:r>
              <a:rPr lang="en-GB" dirty="0">
                <a:solidFill>
                  <a:schemeClr val="bg1"/>
                </a:solidFill>
                <a:latin typeface="Source Sans Pro" panose="020B0503030403020204" pitchFamily="34" charset="0"/>
                <a:ea typeface="Source Sans Pro" panose="020B0503030403020204" pitchFamily="34" charset="0"/>
              </a:rPr>
              <a:t> December 2014</a:t>
            </a:r>
          </a:p>
        </p:txBody>
      </p:sp>
      <p:grpSp>
        <p:nvGrpSpPr>
          <p:cNvPr id="9" name="Group 8">
            <a:extLst>
              <a:ext uri="{FF2B5EF4-FFF2-40B4-BE49-F238E27FC236}">
                <a16:creationId xmlns:a16="http://schemas.microsoft.com/office/drawing/2014/main" id="{764D826B-D3CF-53C1-8753-162B49F8761B}"/>
              </a:ext>
            </a:extLst>
          </p:cNvPr>
          <p:cNvGrpSpPr/>
          <p:nvPr/>
        </p:nvGrpSpPr>
        <p:grpSpPr>
          <a:xfrm>
            <a:off x="-1852" y="812764"/>
            <a:ext cx="7346022" cy="152401"/>
            <a:chOff x="0" y="1140435"/>
            <a:chExt cx="7346022" cy="152401"/>
          </a:xfrm>
        </p:grpSpPr>
        <p:cxnSp>
          <p:nvCxnSpPr>
            <p:cNvPr id="6" name="Straight Connector 5">
              <a:extLst>
                <a:ext uri="{FF2B5EF4-FFF2-40B4-BE49-F238E27FC236}">
                  <a16:creationId xmlns:a16="http://schemas.microsoft.com/office/drawing/2014/main" id="{59C09B26-8865-83F0-6993-78A32F2A6C00}"/>
                </a:ext>
              </a:extLst>
            </p:cNvPr>
            <p:cNvCxnSpPr/>
            <p:nvPr/>
          </p:nvCxnSpPr>
          <p:spPr>
            <a:xfrm>
              <a:off x="0" y="1140435"/>
              <a:ext cx="7346022"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DAE8B9E-99CC-C331-E7C2-8CB5708E2638}"/>
                </a:ext>
              </a:extLst>
            </p:cNvPr>
            <p:cNvCxnSpPr>
              <a:cxnSpLocks/>
            </p:cNvCxnSpPr>
            <p:nvPr/>
          </p:nvCxnSpPr>
          <p:spPr>
            <a:xfrm>
              <a:off x="0" y="1292836"/>
              <a:ext cx="6339155"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id="{423447BA-CC9E-882C-53CA-45360DB88DE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2624842" y="-17878755"/>
            <a:ext cx="1305255" cy="1305255"/>
          </a:xfrm>
          <a:prstGeom prst="rect">
            <a:avLst/>
          </a:prstGeom>
        </p:spPr>
      </p:pic>
    </p:spTree>
    <p:extLst>
      <p:ext uri="{BB962C8B-B14F-4D97-AF65-F5344CB8AC3E}">
        <p14:creationId xmlns:p14="http://schemas.microsoft.com/office/powerpoint/2010/main" val="2524183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19014</TotalTime>
  <Words>2256</Words>
  <Application>Microsoft Office PowerPoint</Application>
  <PresentationFormat>Widescreen</PresentationFormat>
  <Paragraphs>223</Paragraphs>
  <Slides>15</Slides>
  <Notes>14</Notes>
  <HiddenSlides>2</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Arial</vt:lpstr>
      <vt:lpstr>Bahnschrift Light</vt:lpstr>
      <vt:lpstr>Calibri</vt:lpstr>
      <vt:lpstr>Calibri Light</vt:lpstr>
      <vt:lpstr>Source Sans Pro</vt:lpstr>
      <vt:lpstr>Office Theme</vt:lpstr>
      <vt:lpstr>Investigating Io’s sodium jet with TRAPPIST</vt:lpstr>
      <vt:lpstr>Example of Slide Title</vt:lpstr>
      <vt:lpstr>The Neutral Cloud</vt:lpstr>
      <vt:lpstr>The Neutral Cloud</vt:lpstr>
      <vt:lpstr>Example of Slide Title</vt:lpstr>
      <vt:lpstr>The Wider Magnetosphere</vt:lpstr>
      <vt:lpstr>TRAPPIST</vt:lpstr>
      <vt:lpstr>4th December 2014</vt:lpstr>
      <vt:lpstr>4th December 2014</vt:lpstr>
      <vt:lpstr>4th December 2014</vt:lpstr>
      <vt:lpstr>Magnetospheric Response</vt:lpstr>
      <vt:lpstr>Magnetospheric Response</vt:lpstr>
      <vt:lpstr>Interaction with Magnetosphere</vt:lpstr>
      <vt:lpstr>Plume Origin of Jets</vt:lpstr>
      <vt:lpstr>Juno Flybys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Example of Extremely Long and Comp</dc:title>
  <dc:creator>Head Linus Alexander</dc:creator>
  <cp:lastModifiedBy>Head Linus Alexander</cp:lastModifiedBy>
  <cp:revision>555</cp:revision>
  <dcterms:created xsi:type="dcterms:W3CDTF">2022-09-20T06:49:42Z</dcterms:created>
  <dcterms:modified xsi:type="dcterms:W3CDTF">2024-04-30T09:08:57Z</dcterms:modified>
</cp:coreProperties>
</file>