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3A6731-6BDF-45B0-8B92-D6C2E0544DA8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0268CC8-3AC1-489F-A653-496BBA03BEBB}">
      <dgm:prSet/>
      <dgm:spPr/>
      <dgm:t>
        <a:bodyPr/>
        <a:lstStyle/>
        <a:p>
          <a:r>
            <a:rPr lang="fr-BE"/>
            <a:t>Pas de réponse claire</a:t>
          </a:r>
          <a:endParaRPr lang="en-US"/>
        </a:p>
      </dgm:t>
    </dgm:pt>
    <dgm:pt modelId="{CDDFFE30-5227-4C45-A0B9-F91B4AC5C5F1}" type="parTrans" cxnId="{3E10AD1A-D894-4640-8E73-A053EE1247E2}">
      <dgm:prSet/>
      <dgm:spPr/>
      <dgm:t>
        <a:bodyPr/>
        <a:lstStyle/>
        <a:p>
          <a:endParaRPr lang="en-US"/>
        </a:p>
      </dgm:t>
    </dgm:pt>
    <dgm:pt modelId="{56DEF641-C1FC-4B53-8456-416CBCC186AF}" type="sibTrans" cxnId="{3E10AD1A-D894-4640-8E73-A053EE1247E2}">
      <dgm:prSet/>
      <dgm:spPr/>
      <dgm:t>
        <a:bodyPr/>
        <a:lstStyle/>
        <a:p>
          <a:endParaRPr lang="en-US"/>
        </a:p>
      </dgm:t>
    </dgm:pt>
    <dgm:pt modelId="{F6C416A4-98FF-453B-A776-C57A44EA69F4}">
      <dgm:prSet/>
      <dgm:spPr/>
      <dgm:t>
        <a:bodyPr/>
        <a:lstStyle/>
        <a:p>
          <a:r>
            <a:rPr lang="fr-BE" dirty="0"/>
            <a:t>Une étiquette attribuée par un auteur, un producteur, un studio ?</a:t>
          </a:r>
          <a:endParaRPr lang="en-US" dirty="0"/>
        </a:p>
      </dgm:t>
    </dgm:pt>
    <dgm:pt modelId="{3FD66B03-8653-44B5-9A83-28AC86C5BC6A}" type="parTrans" cxnId="{1F19AF18-477C-4D50-87CA-D0E585E1BE9F}">
      <dgm:prSet/>
      <dgm:spPr/>
      <dgm:t>
        <a:bodyPr/>
        <a:lstStyle/>
        <a:p>
          <a:endParaRPr lang="en-US"/>
        </a:p>
      </dgm:t>
    </dgm:pt>
    <dgm:pt modelId="{C6D17DF3-F9FD-4723-99E4-947C0DE87CAA}" type="sibTrans" cxnId="{1F19AF18-477C-4D50-87CA-D0E585E1BE9F}">
      <dgm:prSet/>
      <dgm:spPr/>
      <dgm:t>
        <a:bodyPr/>
        <a:lstStyle/>
        <a:p>
          <a:endParaRPr lang="en-US"/>
        </a:p>
      </dgm:t>
    </dgm:pt>
    <dgm:pt modelId="{28C45809-052B-44E6-8E2F-2A3DD37E916D}">
      <dgm:prSet/>
      <dgm:spPr/>
      <dgm:t>
        <a:bodyPr/>
        <a:lstStyle/>
        <a:p>
          <a:r>
            <a:rPr lang="fr-BE"/>
            <a:t>Une thématique extraite de plusieurs œuvres ?</a:t>
          </a:r>
          <a:endParaRPr lang="en-US"/>
        </a:p>
      </dgm:t>
    </dgm:pt>
    <dgm:pt modelId="{C26EA8C3-7FAD-4EEB-AD53-E7CC2DF97736}" type="parTrans" cxnId="{5C442A18-B9A3-4B81-AF8F-685DFEDACCCD}">
      <dgm:prSet/>
      <dgm:spPr/>
      <dgm:t>
        <a:bodyPr/>
        <a:lstStyle/>
        <a:p>
          <a:endParaRPr lang="en-US"/>
        </a:p>
      </dgm:t>
    </dgm:pt>
    <dgm:pt modelId="{9ECC999E-9305-4432-AF91-15DA47BA4CCF}" type="sibTrans" cxnId="{5C442A18-B9A3-4B81-AF8F-685DFEDACCCD}">
      <dgm:prSet/>
      <dgm:spPr/>
      <dgm:t>
        <a:bodyPr/>
        <a:lstStyle/>
        <a:p>
          <a:endParaRPr lang="en-US"/>
        </a:p>
      </dgm:t>
    </dgm:pt>
    <dgm:pt modelId="{4428D7EC-423A-49EE-9CED-61C8AFEFFA14}">
      <dgm:prSet/>
      <dgm:spPr/>
      <dgm:t>
        <a:bodyPr/>
        <a:lstStyle/>
        <a:p>
          <a:r>
            <a:rPr lang="fr-BE" dirty="0"/>
            <a:t>Un nom de marque utilisé dans les campagnes promotionnelles ?</a:t>
          </a:r>
          <a:endParaRPr lang="en-US" dirty="0"/>
        </a:p>
      </dgm:t>
    </dgm:pt>
    <dgm:pt modelId="{A5099130-4930-44FB-9584-F05FEA32BE0F}" type="parTrans" cxnId="{C77B60E2-4625-469C-A9E8-09B71E8E85EB}">
      <dgm:prSet/>
      <dgm:spPr/>
      <dgm:t>
        <a:bodyPr/>
        <a:lstStyle/>
        <a:p>
          <a:endParaRPr lang="en-US"/>
        </a:p>
      </dgm:t>
    </dgm:pt>
    <dgm:pt modelId="{33062519-DC90-431F-AA07-1D1E06889FD2}" type="sibTrans" cxnId="{C77B60E2-4625-469C-A9E8-09B71E8E85EB}">
      <dgm:prSet/>
      <dgm:spPr/>
      <dgm:t>
        <a:bodyPr/>
        <a:lstStyle/>
        <a:p>
          <a:endParaRPr lang="en-US"/>
        </a:p>
      </dgm:t>
    </dgm:pt>
    <dgm:pt modelId="{DDC0D436-5140-4E9C-ADD7-A33B1F9AC07F}">
      <dgm:prSet/>
      <dgm:spPr/>
      <dgm:t>
        <a:bodyPr/>
        <a:lstStyle/>
        <a:p>
          <a:r>
            <a:rPr lang="fr-BE"/>
            <a:t>Un nom de série ou d’auteur utilisé pour désigner un ensemble d’œuvres ?</a:t>
          </a:r>
          <a:endParaRPr lang="en-US"/>
        </a:p>
      </dgm:t>
    </dgm:pt>
    <dgm:pt modelId="{09D244F9-23DC-4950-8DEB-F6D470549A9D}" type="parTrans" cxnId="{EA3642AE-280A-4002-8850-4004982552EA}">
      <dgm:prSet/>
      <dgm:spPr/>
      <dgm:t>
        <a:bodyPr/>
        <a:lstStyle/>
        <a:p>
          <a:endParaRPr lang="en-US"/>
        </a:p>
      </dgm:t>
    </dgm:pt>
    <dgm:pt modelId="{74F6044D-EC80-4B2B-BAF0-F670CBF2C1D6}" type="sibTrans" cxnId="{EA3642AE-280A-4002-8850-4004982552EA}">
      <dgm:prSet/>
      <dgm:spPr/>
      <dgm:t>
        <a:bodyPr/>
        <a:lstStyle/>
        <a:p>
          <a:endParaRPr lang="en-US"/>
        </a:p>
      </dgm:t>
    </dgm:pt>
    <dgm:pt modelId="{25B8B7BA-04F2-48D0-860F-CCC7B1297AD2}">
      <dgm:prSet/>
      <dgm:spPr/>
      <dgm:t>
        <a:bodyPr/>
        <a:lstStyle/>
        <a:p>
          <a:r>
            <a:rPr lang="fr-BE"/>
            <a:t>Une appellation trouvée par les récepteurs ?</a:t>
          </a:r>
          <a:endParaRPr lang="en-US"/>
        </a:p>
      </dgm:t>
    </dgm:pt>
    <dgm:pt modelId="{7626D713-A3E7-4200-AD74-52CA6A76AFFE}" type="parTrans" cxnId="{3CFFF6AB-EC48-456E-9252-0ED5778A54E5}">
      <dgm:prSet/>
      <dgm:spPr/>
      <dgm:t>
        <a:bodyPr/>
        <a:lstStyle/>
        <a:p>
          <a:endParaRPr lang="en-US"/>
        </a:p>
      </dgm:t>
    </dgm:pt>
    <dgm:pt modelId="{D94AA2B8-8763-4DB5-AA84-14BE5DC501FD}" type="sibTrans" cxnId="{3CFFF6AB-EC48-456E-9252-0ED5778A54E5}">
      <dgm:prSet/>
      <dgm:spPr/>
      <dgm:t>
        <a:bodyPr/>
        <a:lstStyle/>
        <a:p>
          <a:endParaRPr lang="en-US"/>
        </a:p>
      </dgm:t>
    </dgm:pt>
    <dgm:pt modelId="{E9CECE2E-9204-461A-A693-80286E2EA46C}" type="pres">
      <dgm:prSet presAssocID="{5D3A6731-6BDF-45B0-8B92-D6C2E0544DA8}" presName="diagram" presStyleCnt="0">
        <dgm:presLayoutVars>
          <dgm:dir/>
          <dgm:resizeHandles val="exact"/>
        </dgm:presLayoutVars>
      </dgm:prSet>
      <dgm:spPr/>
    </dgm:pt>
    <dgm:pt modelId="{78CD56A2-1E44-4C95-9D31-131E7AD2E097}" type="pres">
      <dgm:prSet presAssocID="{80268CC8-3AC1-489F-A653-496BBA03BEBB}" presName="node" presStyleLbl="node1" presStyleIdx="0" presStyleCnt="1">
        <dgm:presLayoutVars>
          <dgm:bulletEnabled val="1"/>
        </dgm:presLayoutVars>
      </dgm:prSet>
      <dgm:spPr/>
    </dgm:pt>
  </dgm:ptLst>
  <dgm:cxnLst>
    <dgm:cxn modelId="{67B2B60D-5BD6-4F68-B8FC-6E435D5A9632}" type="presOf" srcId="{5D3A6731-6BDF-45B0-8B92-D6C2E0544DA8}" destId="{E9CECE2E-9204-461A-A693-80286E2EA46C}" srcOrd="0" destOrd="0" presId="urn:microsoft.com/office/officeart/2005/8/layout/default"/>
    <dgm:cxn modelId="{5C442A18-B9A3-4B81-AF8F-685DFEDACCCD}" srcId="{80268CC8-3AC1-489F-A653-496BBA03BEBB}" destId="{28C45809-052B-44E6-8E2F-2A3DD37E916D}" srcOrd="1" destOrd="0" parTransId="{C26EA8C3-7FAD-4EEB-AD53-E7CC2DF97736}" sibTransId="{9ECC999E-9305-4432-AF91-15DA47BA4CCF}"/>
    <dgm:cxn modelId="{1F19AF18-477C-4D50-87CA-D0E585E1BE9F}" srcId="{80268CC8-3AC1-489F-A653-496BBA03BEBB}" destId="{F6C416A4-98FF-453B-A776-C57A44EA69F4}" srcOrd="0" destOrd="0" parTransId="{3FD66B03-8653-44B5-9A83-28AC86C5BC6A}" sibTransId="{C6D17DF3-F9FD-4723-99E4-947C0DE87CAA}"/>
    <dgm:cxn modelId="{3E10AD1A-D894-4640-8E73-A053EE1247E2}" srcId="{5D3A6731-6BDF-45B0-8B92-D6C2E0544DA8}" destId="{80268CC8-3AC1-489F-A653-496BBA03BEBB}" srcOrd="0" destOrd="0" parTransId="{CDDFFE30-5227-4C45-A0B9-F91B4AC5C5F1}" sibTransId="{56DEF641-C1FC-4B53-8456-416CBCC186AF}"/>
    <dgm:cxn modelId="{C325E434-3AE4-4447-803D-F991A56FDC1E}" type="presOf" srcId="{25B8B7BA-04F2-48D0-860F-CCC7B1297AD2}" destId="{78CD56A2-1E44-4C95-9D31-131E7AD2E097}" srcOrd="0" destOrd="5" presId="urn:microsoft.com/office/officeart/2005/8/layout/default"/>
    <dgm:cxn modelId="{ADEAE05C-F296-463B-BB77-4469675A2805}" type="presOf" srcId="{80268CC8-3AC1-489F-A653-496BBA03BEBB}" destId="{78CD56A2-1E44-4C95-9D31-131E7AD2E097}" srcOrd="0" destOrd="0" presId="urn:microsoft.com/office/officeart/2005/8/layout/default"/>
    <dgm:cxn modelId="{59F1AB55-742B-4597-AC12-314E555D1202}" type="presOf" srcId="{F6C416A4-98FF-453B-A776-C57A44EA69F4}" destId="{78CD56A2-1E44-4C95-9D31-131E7AD2E097}" srcOrd="0" destOrd="1" presId="urn:microsoft.com/office/officeart/2005/8/layout/default"/>
    <dgm:cxn modelId="{BF0BE958-9D5C-4AE6-A9ED-6A2E0BB676C9}" type="presOf" srcId="{28C45809-052B-44E6-8E2F-2A3DD37E916D}" destId="{78CD56A2-1E44-4C95-9D31-131E7AD2E097}" srcOrd="0" destOrd="2" presId="urn:microsoft.com/office/officeart/2005/8/layout/default"/>
    <dgm:cxn modelId="{20B2C398-5BCD-44CE-80EC-8BE4F08CD33B}" type="presOf" srcId="{DDC0D436-5140-4E9C-ADD7-A33B1F9AC07F}" destId="{78CD56A2-1E44-4C95-9D31-131E7AD2E097}" srcOrd="0" destOrd="4" presId="urn:microsoft.com/office/officeart/2005/8/layout/default"/>
    <dgm:cxn modelId="{3CFFF6AB-EC48-456E-9252-0ED5778A54E5}" srcId="{80268CC8-3AC1-489F-A653-496BBA03BEBB}" destId="{25B8B7BA-04F2-48D0-860F-CCC7B1297AD2}" srcOrd="4" destOrd="0" parTransId="{7626D713-A3E7-4200-AD74-52CA6A76AFFE}" sibTransId="{D94AA2B8-8763-4DB5-AA84-14BE5DC501FD}"/>
    <dgm:cxn modelId="{EA3642AE-280A-4002-8850-4004982552EA}" srcId="{80268CC8-3AC1-489F-A653-496BBA03BEBB}" destId="{DDC0D436-5140-4E9C-ADD7-A33B1F9AC07F}" srcOrd="3" destOrd="0" parTransId="{09D244F9-23DC-4950-8DEB-F6D470549A9D}" sibTransId="{74F6044D-EC80-4B2B-BAF0-F670CBF2C1D6}"/>
    <dgm:cxn modelId="{CA6EB8BC-F8E7-4700-AEDE-2DE6EB94A5D6}" type="presOf" srcId="{4428D7EC-423A-49EE-9CED-61C8AFEFFA14}" destId="{78CD56A2-1E44-4C95-9D31-131E7AD2E097}" srcOrd="0" destOrd="3" presId="urn:microsoft.com/office/officeart/2005/8/layout/default"/>
    <dgm:cxn modelId="{C77B60E2-4625-469C-A9E8-09B71E8E85EB}" srcId="{80268CC8-3AC1-489F-A653-496BBA03BEBB}" destId="{4428D7EC-423A-49EE-9CED-61C8AFEFFA14}" srcOrd="2" destOrd="0" parTransId="{A5099130-4930-44FB-9584-F05FEA32BE0F}" sibTransId="{33062519-DC90-431F-AA07-1D1E06889FD2}"/>
    <dgm:cxn modelId="{3F3C8CD9-4558-4D65-AA99-A0BDAE02019C}" type="presParOf" srcId="{E9CECE2E-9204-461A-A693-80286E2EA46C}" destId="{78CD56A2-1E44-4C95-9D31-131E7AD2E09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D56A2-1E44-4C95-9D31-131E7AD2E097}">
      <dsp:nvSpPr>
        <dsp:cNvPr id="0" name=""/>
        <dsp:cNvSpPr/>
      </dsp:nvSpPr>
      <dsp:spPr>
        <a:xfrm>
          <a:off x="0" y="888170"/>
          <a:ext cx="6669431" cy="4001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000" kern="1200"/>
            <a:t>Pas de réponse claire</a:t>
          </a:r>
          <a:endParaRPr lang="en-US" sz="30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300" kern="1200" dirty="0"/>
            <a:t>Une étiquette attribuée par un auteur, un producteur, un studio ?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300" kern="1200"/>
            <a:t>Une thématique extraite de plusieurs œuvres ?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300" kern="1200" dirty="0"/>
            <a:t>Un nom de marque utilisé dans les campagnes promotionnelles ?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300" kern="1200"/>
            <a:t>Un nom de série ou d’auteur utilisé pour désigner un ensemble d’œuvres ?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300" kern="1200"/>
            <a:t>Une appellation trouvée par les récepteurs ?</a:t>
          </a:r>
          <a:endParaRPr lang="en-US" sz="2300" kern="1200"/>
        </a:p>
      </dsp:txBody>
      <dsp:txXfrm>
        <a:off x="0" y="888170"/>
        <a:ext cx="6669431" cy="4001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01814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1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28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02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92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7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2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1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8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3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5/10/2024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4542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BAB04C0-B8D0-A911-4054-01FBE9E56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900" y="1079500"/>
            <a:ext cx="6119131" cy="2138400"/>
          </a:xfrm>
        </p:spPr>
        <p:txBody>
          <a:bodyPr>
            <a:normAutofit/>
          </a:bodyPr>
          <a:lstStyle/>
          <a:p>
            <a:r>
              <a:rPr lang="fr-BE"/>
              <a:t>Approche sémio-rhétorique des catégories génériques des jeux vidéo et de leur pratique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B2421A-3C80-B56E-8177-4A5C74D59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6864" y="4031228"/>
            <a:ext cx="7541341" cy="1145703"/>
          </a:xfrm>
        </p:spPr>
        <p:txBody>
          <a:bodyPr>
            <a:normAutofit/>
          </a:bodyPr>
          <a:lstStyle/>
          <a:p>
            <a:r>
              <a:rPr lang="fr-BE" dirty="0"/>
              <a:t>Présenté par François-Xavier Surinx (</a:t>
            </a:r>
            <a:r>
              <a:rPr lang="fr-BE" dirty="0" err="1"/>
              <a:t>ULiège</a:t>
            </a:r>
            <a:r>
              <a:rPr lang="fr-BE" dirty="0"/>
              <a:t>)</a:t>
            </a:r>
          </a:p>
          <a:p>
            <a:r>
              <a:rPr lang="fr-BE" dirty="0"/>
              <a:t>Promoteurs : </a:t>
            </a:r>
            <a:r>
              <a:rPr lang="fr-BE" dirty="0" err="1"/>
              <a:t>Sémir</a:t>
            </a:r>
            <a:r>
              <a:rPr lang="fr-BE" dirty="0"/>
              <a:t> BADIR et Fanny BARNABÉ 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937A0758-F7FD-E6AD-28C2-58E26B454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11" r="31625" b="2"/>
          <a:stretch/>
        </p:blipFill>
        <p:spPr>
          <a:xfrm>
            <a:off x="20" y="10"/>
            <a:ext cx="3863955" cy="6857989"/>
          </a:xfrm>
          <a:prstGeom prst="rect">
            <a:avLst/>
          </a:prstGeom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73465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FNRS | Brussels">
            <a:extLst>
              <a:ext uri="{FF2B5EF4-FFF2-40B4-BE49-F238E27FC236}">
                <a16:creationId xmlns:a16="http://schemas.microsoft.com/office/drawing/2014/main" id="{E39E9279-BA26-B33D-320B-D011AACE2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4489"/>
          <a:stretch/>
        </p:blipFill>
        <p:spPr bwMode="auto">
          <a:xfrm>
            <a:off x="4110120" y="5587102"/>
            <a:ext cx="1814270" cy="114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Liège Game Lab - LIEGEGAMELAB - Accueil">
            <a:extLst>
              <a:ext uri="{FF2B5EF4-FFF2-40B4-BE49-F238E27FC236}">
                <a16:creationId xmlns:a16="http://schemas.microsoft.com/office/drawing/2014/main" id="{19C37CB6-869A-3D06-9861-8385EA418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7" t="14895" r="16016" b="17085"/>
          <a:stretch/>
        </p:blipFill>
        <p:spPr bwMode="auto">
          <a:xfrm>
            <a:off x="8108723" y="5587104"/>
            <a:ext cx="1607141" cy="114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entre de Sémiotique et Rhétorique – Un /carnet/ de « recherches »">
            <a:extLst>
              <a:ext uri="{FF2B5EF4-FFF2-40B4-BE49-F238E27FC236}">
                <a16:creationId xmlns:a16="http://schemas.microsoft.com/office/drawing/2014/main" id="{5625C453-3E24-7E4D-C3E0-B7AD8A8DA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65" y="5587104"/>
            <a:ext cx="1784832" cy="114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TRAVERSES - TRAVERSES - Accueil">
            <a:extLst>
              <a:ext uri="{FF2B5EF4-FFF2-40B4-BE49-F238E27FC236}">
                <a16:creationId xmlns:a16="http://schemas.microsoft.com/office/drawing/2014/main" id="{C674C6B9-9B2D-1351-7967-06E90D2EA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290" y="5587104"/>
            <a:ext cx="2115284" cy="114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385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369F5FE0-EBCF-4A14-AF3D-1ADCD644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0591DE0-1743-FB8A-500F-86B3FDC1B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011236"/>
            <a:ext cx="4426782" cy="1292662"/>
          </a:xfrm>
        </p:spPr>
        <p:txBody>
          <a:bodyPr anchor="t">
            <a:normAutofit/>
          </a:bodyPr>
          <a:lstStyle/>
          <a:p>
            <a:r>
              <a:rPr lang="fr-BE" dirty="0"/>
              <a:t>Quelques résultats préliminaires</a:t>
            </a:r>
          </a:p>
        </p:txBody>
      </p:sp>
      <p:pic>
        <p:nvPicPr>
          <p:cNvPr id="4098" name="Picture 2" descr="Dante's Inferno (Video Game 2010) - IMDb">
            <a:extLst>
              <a:ext uri="{FF2B5EF4-FFF2-40B4-BE49-F238E27FC236}">
                <a16:creationId xmlns:a16="http://schemas.microsoft.com/office/drawing/2014/main" id="{1DF4A3FD-B711-4331-4D42-5BAEE5435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6679" y="2843213"/>
            <a:ext cx="1953639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91D680-6D87-E33E-8914-AD8F05FF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000" y="2890013"/>
            <a:ext cx="2088000" cy="287999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A49607-1218-75EE-5023-A74874220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3"/>
            <a:ext cx="5555012" cy="4781552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fr-BE" sz="1900" u="sng"/>
              <a:t>Analyse des tests de </a:t>
            </a:r>
            <a:r>
              <a:rPr lang="fr-BE" sz="1900" i="1" u="sng" err="1"/>
              <a:t>Resident</a:t>
            </a:r>
            <a:r>
              <a:rPr lang="fr-BE" sz="1900" i="1" u="sng"/>
              <a:t> </a:t>
            </a:r>
            <a:r>
              <a:rPr lang="fr-BE" sz="1900" i="1" u="sng" err="1"/>
              <a:t>Evil</a:t>
            </a:r>
            <a:r>
              <a:rPr lang="fr-BE" sz="1900" i="1" u="sng"/>
              <a:t> 4 </a:t>
            </a:r>
            <a:r>
              <a:rPr lang="fr-BE" sz="1900" u="sng"/>
              <a:t>(</a:t>
            </a:r>
            <a:r>
              <a:rPr lang="fr-BE" sz="1900" u="sng" err="1"/>
              <a:t>Capcom</a:t>
            </a:r>
            <a:r>
              <a:rPr lang="fr-BE" sz="1900" u="sng"/>
              <a:t>, 2005) et des tests, forums et commentaires des vidéos YouTube de </a:t>
            </a:r>
            <a:r>
              <a:rPr lang="fr-BE" sz="1900" i="1" u="sng" err="1"/>
              <a:t>Dante’s</a:t>
            </a:r>
            <a:r>
              <a:rPr lang="fr-BE" sz="1900" i="1" u="sng"/>
              <a:t> </a:t>
            </a:r>
            <a:r>
              <a:rPr lang="fr-BE" sz="1900" i="1" u="sng" err="1"/>
              <a:t>Inferno</a:t>
            </a:r>
            <a:r>
              <a:rPr lang="fr-BE" sz="1900" i="1" u="sng"/>
              <a:t> </a:t>
            </a:r>
            <a:r>
              <a:rPr lang="fr-BE" sz="1900" u="sng"/>
              <a:t>(</a:t>
            </a:r>
            <a:r>
              <a:rPr lang="fr-BE" sz="1900" u="sng" err="1"/>
              <a:t>Visceral</a:t>
            </a:r>
            <a:r>
              <a:rPr lang="fr-BE" sz="1900" u="sng"/>
              <a:t>, 2010)</a:t>
            </a:r>
          </a:p>
          <a:p>
            <a:pPr>
              <a:lnSpc>
                <a:spcPct val="115000"/>
              </a:lnSpc>
              <a:buFontTx/>
              <a:buChar char="-"/>
            </a:pPr>
            <a:r>
              <a:rPr lang="fr-BE" sz="1900"/>
              <a:t>Tendance à ne pas suivre les genres promus par les studios</a:t>
            </a:r>
          </a:p>
          <a:p>
            <a:pPr>
              <a:lnSpc>
                <a:spcPct val="115000"/>
              </a:lnSpc>
              <a:buFontTx/>
              <a:buChar char="-"/>
            </a:pPr>
            <a:r>
              <a:rPr lang="fr-BE" sz="1900"/>
              <a:t>Désaccord fréquent sur les caractéristiques des genres</a:t>
            </a:r>
          </a:p>
          <a:p>
            <a:pPr>
              <a:lnSpc>
                <a:spcPct val="115000"/>
              </a:lnSpc>
              <a:buFontTx/>
              <a:buChar char="-"/>
            </a:pPr>
            <a:r>
              <a:rPr lang="fr-BE" sz="1900"/>
              <a:t>Fréquemment, non-utilisation des étiquettes génériques </a:t>
            </a:r>
            <a:r>
              <a:rPr lang="fr-BE" sz="1900">
                <a:sym typeface="Wingdings" panose="05000000000000000000" pitchFamily="2" charset="2"/>
              </a:rPr>
              <a:t> Comparatif avec d’autres jeux semblables ou de la même série</a:t>
            </a:r>
          </a:p>
          <a:p>
            <a:pPr>
              <a:lnSpc>
                <a:spcPct val="115000"/>
              </a:lnSpc>
              <a:buFontTx/>
              <a:buChar char="-"/>
            </a:pPr>
            <a:r>
              <a:rPr lang="fr-BE" sz="1900">
                <a:sym typeface="Wingdings" panose="05000000000000000000" pitchFamily="2" charset="2"/>
              </a:rPr>
              <a:t>Les genres et œuvres comparatives mobilisés varient selon le format considéré.</a:t>
            </a:r>
            <a:endParaRPr lang="fr-BE" sz="1900"/>
          </a:p>
        </p:txBody>
      </p:sp>
    </p:spTree>
    <p:extLst>
      <p:ext uri="{BB962C8B-B14F-4D97-AF65-F5344CB8AC3E}">
        <p14:creationId xmlns:p14="http://schemas.microsoft.com/office/powerpoint/2010/main" val="3053351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8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10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28" name="Freeform: Shape 11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30" name="Freeform: Shape 13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4" descr="Point d’exclamation sur un arrière-plan jaune">
            <a:extLst>
              <a:ext uri="{FF2B5EF4-FFF2-40B4-BE49-F238E27FC236}">
                <a16:creationId xmlns:a16="http://schemas.microsoft.com/office/drawing/2014/main" id="{5FDC08C1-BBF3-1295-C65A-922D2C106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CFCE6BC-4706-49A2-816A-A44669F98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reeform: Shape 20">
            <a:extLst>
              <a:ext uri="{FF2B5EF4-FFF2-40B4-BE49-F238E27FC236}">
                <a16:creationId xmlns:a16="http://schemas.microsoft.com/office/drawing/2014/main" id="{F2519508-A780-4D3C-AFC8-363D53F24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9400 w 12192000"/>
              <a:gd name="connsiteY0" fmla="*/ 540000 h 6858000"/>
              <a:gd name="connsiteX1" fmla="*/ 539400 w 12192000"/>
              <a:gd name="connsiteY1" fmla="*/ 6318000 h 6858000"/>
              <a:gd name="connsiteX2" fmla="*/ 11652600 w 12192000"/>
              <a:gd name="connsiteY2" fmla="*/ 6318000 h 6858000"/>
              <a:gd name="connsiteX3" fmla="*/ 11652600 w 12192000"/>
              <a:gd name="connsiteY3" fmla="*/ 540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39400" y="540000"/>
                </a:moveTo>
                <a:lnTo>
                  <a:pt x="539400" y="6318000"/>
                </a:lnTo>
                <a:lnTo>
                  <a:pt x="11652600" y="6318000"/>
                </a:lnTo>
                <a:lnTo>
                  <a:pt x="11652600" y="540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96FFB859-0BF4-44C8-92CE-827BC0BED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31686" y="432884"/>
            <a:ext cx="11113200" cy="5778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B9B4A36-81B3-7A19-25CD-3AF36A7C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0" y="1079500"/>
            <a:ext cx="7797799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Merci de votre attention !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5">
            <a:extLst>
              <a:ext uri="{FF2B5EF4-FFF2-40B4-BE49-F238E27FC236}">
                <a16:creationId xmlns:a16="http://schemas.microsoft.com/office/drawing/2014/main" id="{AA3C88C9-7D12-4F69-958C-2A345F963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431686" y="6210884"/>
            <a:ext cx="11113200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D6F31C7F-BCF9-4876-B103-B1470FB2E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1544886" y="432884"/>
            <a:ext cx="0" cy="5778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9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BEC64B1-056F-A736-DE13-3A97F955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9500"/>
            <a:ext cx="4425950" cy="4689475"/>
          </a:xfrm>
        </p:spPr>
        <p:txBody>
          <a:bodyPr anchor="ctr">
            <a:normAutofit/>
          </a:bodyPr>
          <a:lstStyle/>
          <a:p>
            <a:pPr algn="ctr"/>
            <a:r>
              <a:rPr lang="fr-BE" dirty="0"/>
              <a:t>Qu’est-ce qu’un genre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76A6EA-4B09-480F-BB03-961602723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5950" y="-1"/>
            <a:ext cx="7766050" cy="6857993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5" name="Espace réservé du contenu 2">
            <a:extLst>
              <a:ext uri="{FF2B5EF4-FFF2-40B4-BE49-F238E27FC236}">
                <a16:creationId xmlns:a16="http://schemas.microsoft.com/office/drawing/2014/main" id="{800FB03C-1BBF-C16C-C547-8EBB83BACC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447343"/>
              </p:ext>
            </p:extLst>
          </p:nvPr>
        </p:nvGraphicFramePr>
        <p:xfrm>
          <a:off x="4981575" y="540000"/>
          <a:ext cx="6669431" cy="577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95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BDB065-E41C-C513-5182-54D1B1A7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0" y="1011237"/>
            <a:ext cx="6120000" cy="860400"/>
          </a:xfrm>
        </p:spPr>
        <p:txBody>
          <a:bodyPr anchor="b">
            <a:normAutofit/>
          </a:bodyPr>
          <a:lstStyle/>
          <a:p>
            <a:pPr algn="ctr"/>
            <a:r>
              <a:rPr lang="fr-BE" dirty="0"/>
              <a:t>Deux visions majeures en sciences du jeu</a:t>
            </a:r>
            <a:endParaRPr lang="fr-BE"/>
          </a:p>
        </p:txBody>
      </p:sp>
      <p:pic>
        <p:nvPicPr>
          <p:cNvPr id="5" name="Picture 4" descr="Dés et pions sur un jeu de plateau">
            <a:extLst>
              <a:ext uri="{FF2B5EF4-FFF2-40B4-BE49-F238E27FC236}">
                <a16:creationId xmlns:a16="http://schemas.microsoft.com/office/drawing/2014/main" id="{48A026A2-FAF5-BEA0-68B5-E5126F748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9" r="41836"/>
          <a:stretch/>
        </p:blipFill>
        <p:spPr>
          <a:xfrm>
            <a:off x="20" y="10"/>
            <a:ext cx="3870969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7475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6F9A77-6CB2-FA99-6751-261593436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0" y="2759076"/>
            <a:ext cx="6121400" cy="300989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fr-BE" sz="1900" dirty="0"/>
              <a:t>Le genre comme processus communicationnel 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fr-BE" sz="1900" dirty="0">
                <a:sym typeface="Wingdings" panose="05000000000000000000" pitchFamily="2" charset="2"/>
              </a:rPr>
              <a:t> Le pôle émetteur est central.</a:t>
            </a:r>
            <a:endParaRPr lang="fr-BE" sz="1900" dirty="0"/>
          </a:p>
          <a:p>
            <a:pPr>
              <a:lnSpc>
                <a:spcPct val="115000"/>
              </a:lnSpc>
            </a:pPr>
            <a:endParaRPr lang="fr-BE" sz="1900" dirty="0"/>
          </a:p>
          <a:p>
            <a:pPr>
              <a:lnSpc>
                <a:spcPct val="115000"/>
              </a:lnSpc>
            </a:pPr>
            <a:endParaRPr lang="fr-BE" sz="1900" dirty="0"/>
          </a:p>
          <a:p>
            <a:pPr>
              <a:lnSpc>
                <a:spcPct val="115000"/>
              </a:lnSpc>
            </a:pPr>
            <a:r>
              <a:rPr lang="fr-BE" sz="1900" dirty="0"/>
              <a:t>Le genre comme corrélation de caractéristiques propres à certaines œuvres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fr-BE" sz="1900" dirty="0">
                <a:sym typeface="Wingdings" panose="05000000000000000000" pitchFamily="2" charset="2"/>
              </a:rPr>
              <a:t> L’objet-jeu est central.</a:t>
            </a:r>
            <a:endParaRPr lang="fr-BE" sz="1900" dirty="0"/>
          </a:p>
        </p:txBody>
      </p:sp>
    </p:spTree>
    <p:extLst>
      <p:ext uri="{BB962C8B-B14F-4D97-AF65-F5344CB8AC3E}">
        <p14:creationId xmlns:p14="http://schemas.microsoft.com/office/powerpoint/2010/main" val="1722166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1325AF-423C-71D9-9F4E-00B63A2A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6120000" cy="1331637"/>
          </a:xfrm>
        </p:spPr>
        <p:txBody>
          <a:bodyPr anchor="b">
            <a:normAutofit/>
          </a:bodyPr>
          <a:lstStyle/>
          <a:p>
            <a:pPr algn="ctr"/>
            <a:r>
              <a:rPr lang="fr-BE" dirty="0"/>
              <a:t>Pôle émetteur : problématiques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D2A5B7-B035-230E-1950-5962DDF16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6121400" cy="3009899"/>
          </a:xfrm>
        </p:spPr>
        <p:txBody>
          <a:bodyPr>
            <a:normAutofit/>
          </a:bodyPr>
          <a:lstStyle/>
          <a:p>
            <a:r>
              <a:rPr lang="fr-BE" dirty="0"/>
              <a:t>L’industrie est devenue immense.</a:t>
            </a:r>
          </a:p>
          <a:p>
            <a:endParaRPr lang="fr-BE" dirty="0"/>
          </a:p>
          <a:p>
            <a:r>
              <a:rPr lang="fr-BE" dirty="0"/>
              <a:t>L’industrie est dirigée par des objectifs commerciaux.</a:t>
            </a:r>
          </a:p>
          <a:p>
            <a:endParaRPr lang="fr-BE" dirty="0"/>
          </a:p>
          <a:p>
            <a:r>
              <a:rPr lang="fr-BE" dirty="0"/>
              <a:t>Vision téléologique des genres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87AFFB60-5A4F-4B35-A5D8-0BA376426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4850" y="0"/>
            <a:ext cx="386715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1028" name="Picture 4" descr="Site officiel PlayStation® : consoles, jeux, accessoires et plus encore">
            <a:extLst>
              <a:ext uri="{FF2B5EF4-FFF2-40B4-BE49-F238E27FC236}">
                <a16:creationId xmlns:a16="http://schemas.microsoft.com/office/drawing/2014/main" id="{BF4C8F8D-A887-063E-1E62-F584CF263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0346" y="540000"/>
            <a:ext cx="1613969" cy="12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7000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Tencent - Intelligence artificielle">
            <a:extLst>
              <a:ext uri="{FF2B5EF4-FFF2-40B4-BE49-F238E27FC236}">
                <a16:creationId xmlns:a16="http://schemas.microsoft.com/office/drawing/2014/main" id="{53AF8E95-3FF6-8A7A-8208-A6743284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8402" y="2052000"/>
            <a:ext cx="2217857" cy="12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rosoft Store | Xbox">
            <a:extLst>
              <a:ext uri="{FF2B5EF4-FFF2-40B4-BE49-F238E27FC236}">
                <a16:creationId xmlns:a16="http://schemas.microsoft.com/office/drawing/2014/main" id="{0D445C8B-931C-7665-2C3F-5F563A192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8402" y="3564000"/>
            <a:ext cx="2217857" cy="12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intendo Entertainment Analysis &amp; Development — Wikipédia">
            <a:extLst>
              <a:ext uri="{FF2B5EF4-FFF2-40B4-BE49-F238E27FC236}">
                <a16:creationId xmlns:a16="http://schemas.microsoft.com/office/drawing/2014/main" id="{83055465-623A-1988-046B-C2C974937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3650" y="5238144"/>
            <a:ext cx="2767362" cy="91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933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C8C6346-AA5D-87C4-1981-01775A727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050" y="540033"/>
            <a:ext cx="3884962" cy="1331604"/>
          </a:xfrm>
        </p:spPr>
        <p:txBody>
          <a:bodyPr anchor="b">
            <a:normAutofit/>
          </a:bodyPr>
          <a:lstStyle/>
          <a:p>
            <a:pPr algn="ctr"/>
            <a:r>
              <a:rPr lang="fr-BE" sz="2600"/>
              <a:t>Le jeu-objet : problématiques</a:t>
            </a:r>
          </a:p>
        </p:txBody>
      </p:sp>
      <p:pic>
        <p:nvPicPr>
          <p:cNvPr id="2056" name="Picture 8" descr="Hollow Knight' Is One of the Best Games You'll Play This Year | GQ">
            <a:extLst>
              <a:ext uri="{FF2B5EF4-FFF2-40B4-BE49-F238E27FC236}">
                <a16:creationId xmlns:a16="http://schemas.microsoft.com/office/drawing/2014/main" id="{57A02C82-6242-7140-6743-C1ADE0DC3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8"/>
          <a:stretch/>
        </p:blipFill>
        <p:spPr bwMode="auto">
          <a:xfrm>
            <a:off x="325195" y="353961"/>
            <a:ext cx="3552005" cy="30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uper Mario 35th Anniversary: How to Play the Classic Video Games">
            <a:extLst>
              <a:ext uri="{FF2B5EF4-FFF2-40B4-BE49-F238E27FC236}">
                <a16:creationId xmlns:a16="http://schemas.microsoft.com/office/drawing/2014/main" id="{0520543E-46AA-813F-1BC7-C8CD17033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r="6509" b="1"/>
          <a:stretch/>
        </p:blipFill>
        <p:spPr bwMode="auto">
          <a:xfrm>
            <a:off x="325195" y="3427200"/>
            <a:ext cx="3552005" cy="30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amekyo : Blog : [DOSSIER] Megaman : 35 ans !">
            <a:extLst>
              <a:ext uri="{FF2B5EF4-FFF2-40B4-BE49-F238E27FC236}">
                <a16:creationId xmlns:a16="http://schemas.microsoft.com/office/drawing/2014/main" id="{4F91A542-DFF8-518E-077F-0DA73047C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"/>
          <a:stretch/>
        </p:blipFill>
        <p:spPr bwMode="auto">
          <a:xfrm>
            <a:off x="3873600" y="353995"/>
            <a:ext cx="3551966" cy="307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8531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Rayman Legends | Ubisoft (FR)">
            <a:extLst>
              <a:ext uri="{FF2B5EF4-FFF2-40B4-BE49-F238E27FC236}">
                <a16:creationId xmlns:a16="http://schemas.microsoft.com/office/drawing/2014/main" id="{BF8BB6EA-71E9-4B96-BB82-6FE2895E0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r="33893"/>
          <a:stretch/>
        </p:blipFill>
        <p:spPr bwMode="auto">
          <a:xfrm>
            <a:off x="3873599" y="3427199"/>
            <a:ext cx="3551967" cy="307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2249D7-7BAF-CC94-D3C4-E81EFC27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6050" y="2759076"/>
            <a:ext cx="3884962" cy="300989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fr-BE" sz="1400" dirty="0"/>
              <a:t>Il n’existe pas de système classificatoire pérenne (dans aucun média).</a:t>
            </a:r>
          </a:p>
          <a:p>
            <a:pPr>
              <a:lnSpc>
                <a:spcPct val="115000"/>
              </a:lnSpc>
            </a:pPr>
            <a:endParaRPr lang="fr-BE" sz="1400" dirty="0"/>
          </a:p>
          <a:p>
            <a:pPr>
              <a:lnSpc>
                <a:spcPct val="115000"/>
              </a:lnSpc>
            </a:pPr>
            <a:r>
              <a:rPr lang="fr-BE" sz="1400" dirty="0"/>
              <a:t>Les œuvres détestent être réduites à une catégorie (originalité et hybridité).</a:t>
            </a:r>
          </a:p>
          <a:p>
            <a:pPr>
              <a:lnSpc>
                <a:spcPct val="115000"/>
              </a:lnSpc>
            </a:pPr>
            <a:endParaRPr lang="fr-BE" sz="1400" dirty="0"/>
          </a:p>
          <a:p>
            <a:pPr>
              <a:lnSpc>
                <a:spcPct val="115000"/>
              </a:lnSpc>
            </a:pPr>
            <a:r>
              <a:rPr lang="fr-BE" sz="1400" dirty="0"/>
              <a:t>Chaque joueur possède une expérience de jeu différente.</a:t>
            </a:r>
          </a:p>
        </p:txBody>
      </p:sp>
    </p:spTree>
    <p:extLst>
      <p:ext uri="{BB962C8B-B14F-4D97-AF65-F5344CB8AC3E}">
        <p14:creationId xmlns:p14="http://schemas.microsoft.com/office/powerpoint/2010/main" val="3222571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ACE958-F6E3-2E33-7A2E-BE109F44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8" y="540033"/>
            <a:ext cx="3884962" cy="1331604"/>
          </a:xfrm>
        </p:spPr>
        <p:txBody>
          <a:bodyPr anchor="b">
            <a:normAutofit/>
          </a:bodyPr>
          <a:lstStyle/>
          <a:p>
            <a:pPr algn="ctr"/>
            <a:r>
              <a:rPr lang="fr-BE" dirty="0"/>
              <a:t>intérêt du pôle récepteur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3469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E92D60-04BB-D5E6-06EB-DCED99678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88" y="2759076"/>
            <a:ext cx="3884962" cy="300989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fr-BE" sz="1400"/>
              <a:t>Les joueurs constituent des communautés interprétatives et coconstruisent des savoirs.</a:t>
            </a:r>
          </a:p>
          <a:p>
            <a:pPr>
              <a:lnSpc>
                <a:spcPct val="115000"/>
              </a:lnSpc>
            </a:pPr>
            <a:endParaRPr lang="fr-BE" sz="1400"/>
          </a:p>
          <a:p>
            <a:pPr>
              <a:lnSpc>
                <a:spcPct val="115000"/>
              </a:lnSpc>
            </a:pPr>
            <a:r>
              <a:rPr lang="fr-BE" sz="1400"/>
              <a:t>La presse spécialisée et l’industrie suscitent une grande défiance.</a:t>
            </a:r>
          </a:p>
          <a:p>
            <a:pPr>
              <a:lnSpc>
                <a:spcPct val="115000"/>
              </a:lnSpc>
            </a:pPr>
            <a:endParaRPr lang="fr-BE" sz="1400"/>
          </a:p>
          <a:p>
            <a:pPr>
              <a:lnSpc>
                <a:spcPct val="115000"/>
              </a:lnSpc>
            </a:pPr>
            <a:r>
              <a:rPr lang="fr-BE" sz="1400"/>
              <a:t>Les joueurs sont les acteurs les plus directement touchés par la catégorisation des œuvres. </a:t>
            </a:r>
          </a:p>
        </p:txBody>
      </p:sp>
      <p:pic>
        <p:nvPicPr>
          <p:cNvPr id="3074" name="Picture 2" descr="Champions de jeux vidéo à 70 ans. «Ce n'est pas qu'un jeu réservé aux  jeunes» - Le Soir">
            <a:extLst>
              <a:ext uri="{FF2B5EF4-FFF2-40B4-BE49-F238E27FC236}">
                <a16:creationId xmlns:a16="http://schemas.microsoft.com/office/drawing/2014/main" id="{62157E03-3178-0FF0-14FD-38FE912D5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r="20871"/>
          <a:stretch/>
        </p:blipFill>
        <p:spPr bwMode="auto">
          <a:xfrm>
            <a:off x="4979987" y="540033"/>
            <a:ext cx="6671025" cy="577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295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7F0072-842B-4138-F766-44C8FC80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863950"/>
            <a:ext cx="6120000" cy="1007687"/>
          </a:xfrm>
        </p:spPr>
        <p:txBody>
          <a:bodyPr anchor="b">
            <a:normAutofit/>
          </a:bodyPr>
          <a:lstStyle/>
          <a:p>
            <a:pPr algn="ctr"/>
            <a:r>
              <a:rPr lang="fr-BE"/>
              <a:t>Méthodologie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1630FF-2A36-84CC-0AE9-10E495A02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26"/>
          <a:stretch/>
        </p:blipFill>
        <p:spPr>
          <a:xfrm>
            <a:off x="7974576" y="719"/>
            <a:ext cx="4217424" cy="187091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70000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2611B5-0FD4-B5F6-5888-C3E6980C8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6121400" cy="3009899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fr-BE" sz="1300"/>
              <a:t>Cinq formats discursifs en ligne sont observés pour atteindre les catégories établies par les joueurs :</a:t>
            </a:r>
          </a:p>
          <a:p>
            <a:pPr marL="0" indent="0">
              <a:lnSpc>
                <a:spcPct val="115000"/>
              </a:lnSpc>
              <a:buNone/>
            </a:pPr>
            <a:endParaRPr lang="fr-BE" sz="1300"/>
          </a:p>
          <a:p>
            <a:pPr>
              <a:lnSpc>
                <a:spcPct val="115000"/>
              </a:lnSpc>
              <a:buFontTx/>
              <a:buChar char="-"/>
            </a:pPr>
            <a:r>
              <a:rPr lang="fr-BE" sz="1300"/>
              <a:t>Wikis</a:t>
            </a:r>
          </a:p>
          <a:p>
            <a:pPr>
              <a:lnSpc>
                <a:spcPct val="115000"/>
              </a:lnSpc>
              <a:buFontTx/>
              <a:buChar char="-"/>
            </a:pPr>
            <a:r>
              <a:rPr lang="fr-BE" sz="1300"/>
              <a:t>Tests</a:t>
            </a:r>
          </a:p>
          <a:p>
            <a:pPr>
              <a:lnSpc>
                <a:spcPct val="115000"/>
              </a:lnSpc>
              <a:buFontTx/>
              <a:buChar char="-"/>
            </a:pPr>
            <a:r>
              <a:rPr lang="fr-BE" sz="1300"/>
              <a:t>Tags</a:t>
            </a:r>
          </a:p>
          <a:p>
            <a:pPr>
              <a:lnSpc>
                <a:spcPct val="115000"/>
              </a:lnSpc>
              <a:buFontTx/>
              <a:buChar char="-"/>
            </a:pPr>
            <a:r>
              <a:rPr lang="fr-BE" sz="1300"/>
              <a:t>Forums</a:t>
            </a:r>
          </a:p>
          <a:p>
            <a:pPr>
              <a:lnSpc>
                <a:spcPct val="115000"/>
              </a:lnSpc>
              <a:buFontTx/>
              <a:buChar char="-"/>
            </a:pPr>
            <a:r>
              <a:rPr lang="fr-BE" sz="1300" err="1"/>
              <a:t>Posts</a:t>
            </a:r>
            <a:endParaRPr lang="fr-BE" sz="1300"/>
          </a:p>
          <a:p>
            <a:pPr>
              <a:lnSpc>
                <a:spcPct val="115000"/>
              </a:lnSpc>
              <a:buFontTx/>
              <a:buChar char="-"/>
            </a:pPr>
            <a:r>
              <a:rPr lang="fr-BE" sz="1300"/>
              <a:t>(Commentaires YouTube)</a:t>
            </a:r>
          </a:p>
          <a:p>
            <a:pPr marL="0" indent="0">
              <a:lnSpc>
                <a:spcPct val="115000"/>
              </a:lnSpc>
              <a:buNone/>
            </a:pPr>
            <a:endParaRPr lang="fr-BE" sz="13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F43106-D9AA-F148-A16C-311BA3D8E6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07"/>
          <a:stretch/>
        </p:blipFill>
        <p:spPr>
          <a:xfrm>
            <a:off x="7594614" y="4630713"/>
            <a:ext cx="4597386" cy="22265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DBD911-BB72-2702-32C6-D435E5FFF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493" y="1880824"/>
            <a:ext cx="4217424" cy="274916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70C0C40-F48C-E2BE-D7D9-55D184920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000" y="4630713"/>
            <a:ext cx="3175697" cy="22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06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CBEAAC-B4D2-D929-8D0C-2A6A0615A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/>
              <a:t>Méthodologie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3CA5F1-054E-8396-8DF2-8DC086147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526" y="4113213"/>
            <a:ext cx="4453624" cy="1655762"/>
          </a:xfrm>
        </p:spPr>
        <p:txBody>
          <a:bodyPr vert="horz" lIns="0" tIns="0" rIns="0" bIns="0" rtlCol="0" anchor="t" anchorCtr="0">
            <a:normAutofit/>
          </a:bodyPr>
          <a:lstStyle/>
          <a:p>
            <a:pPr marL="0" indent="0" algn="ctr">
              <a:buNone/>
            </a:pPr>
            <a:r>
              <a:rPr lang="en-US" sz="2400" i="1"/>
              <a:t>Trois jeux/cibles discursives transversales</a:t>
            </a:r>
          </a:p>
        </p:txBody>
      </p:sp>
      <p:pic>
        <p:nvPicPr>
          <p:cNvPr id="5" name="Image 4" descr="Une image contenant texte, Film d’action, habits, Compositing numérique&#10;&#10;Description générée automatiquement">
            <a:extLst>
              <a:ext uri="{FF2B5EF4-FFF2-40B4-BE49-F238E27FC236}">
                <a16:creationId xmlns:a16="http://schemas.microsoft.com/office/drawing/2014/main" id="{618EF9A4-BA90-5EC2-D587-FF369A6B4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84" y="3475829"/>
            <a:ext cx="2258754" cy="3115523"/>
          </a:xfrm>
          <a:prstGeom prst="rect">
            <a:avLst/>
          </a:prstGeom>
        </p:spPr>
      </p:pic>
      <p:pic>
        <p:nvPicPr>
          <p:cNvPr id="6" name="Image 5" descr="Une image contenant texte, affiche, dessin humoristique, fiction&#10;&#10;Description générée automatiquement">
            <a:extLst>
              <a:ext uri="{FF2B5EF4-FFF2-40B4-BE49-F238E27FC236}">
                <a16:creationId xmlns:a16="http://schemas.microsoft.com/office/drawing/2014/main" id="{E6E2701D-C899-678E-0075-4A2B85F96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145" y="266648"/>
            <a:ext cx="2295377" cy="3122962"/>
          </a:xfrm>
          <a:prstGeom prst="rect">
            <a:avLst/>
          </a:prstGeom>
        </p:spPr>
      </p:pic>
      <p:pic>
        <p:nvPicPr>
          <p:cNvPr id="7" name="Image 6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321BA6C9-9635-6D5B-A81D-78527605A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834" y="4283349"/>
            <a:ext cx="3264166" cy="186873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178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8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0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22314F7-656D-4F4F-8050-CCD6FC0FC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5BE8B6C-F68A-557B-FA82-37481096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531814"/>
            <a:ext cx="4457690" cy="1720850"/>
          </a:xfrm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r>
              <a:rPr lang="en-US"/>
              <a:t>Exemple de tableau excel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1392239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43212"/>
            <a:ext cx="12192000" cy="4014787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AB7D7E3B-8175-3502-D976-D80DDDE46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360" y="2870200"/>
            <a:ext cx="11649279" cy="33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88554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AnalogousFromLightSeedLeftStep">
      <a:dk1>
        <a:srgbClr val="000000"/>
      </a:dk1>
      <a:lt1>
        <a:srgbClr val="FFFFFF"/>
      </a:lt1>
      <a:dk2>
        <a:srgbClr val="242841"/>
      </a:dk2>
      <a:lt2>
        <a:srgbClr val="E8E7E2"/>
      </a:lt2>
      <a:accent1>
        <a:srgbClr val="8F97CE"/>
      </a:accent1>
      <a:accent2>
        <a:srgbClr val="76A0C3"/>
      </a:accent2>
      <a:accent3>
        <a:srgbClr val="7AAEAF"/>
      </a:accent3>
      <a:accent4>
        <a:srgbClr val="6BB196"/>
      </a:accent4>
      <a:accent5>
        <a:srgbClr val="77AF82"/>
      </a:accent5>
      <a:accent6>
        <a:srgbClr val="7AB16B"/>
      </a:accent6>
      <a:hlink>
        <a:srgbClr val="8B8354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339</Words>
  <Application>Microsoft Office PowerPoint</Application>
  <PresentationFormat>Grand écran</PresentationFormat>
  <Paragraphs>54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Avenir Next LT Pro Light</vt:lpstr>
      <vt:lpstr>Rockwell Nova Light</vt:lpstr>
      <vt:lpstr>Wingdings</vt:lpstr>
      <vt:lpstr>LeafVTI</vt:lpstr>
      <vt:lpstr>Approche sémio-rhétorique des catégories génériques des jeux vidéo et de leur pratique</vt:lpstr>
      <vt:lpstr>Qu’est-ce qu’un genre ?</vt:lpstr>
      <vt:lpstr>Deux visions majeures en sciences du jeu</vt:lpstr>
      <vt:lpstr>Pôle émetteur : problématiques</vt:lpstr>
      <vt:lpstr>Le jeu-objet : problématiques</vt:lpstr>
      <vt:lpstr>intérêt du pôle récepteur</vt:lpstr>
      <vt:lpstr>Méthodologie </vt:lpstr>
      <vt:lpstr>Méthodologie</vt:lpstr>
      <vt:lpstr>Exemple de tableau excel</vt:lpstr>
      <vt:lpstr>Quelques résultats préliminaires</vt:lpstr>
      <vt:lpstr>Merci de votre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Approche sémio-rhétorique des catégories génériques des jeux vidéo et de leur pratique</dc:title>
  <dc:creator>Surinx François-Xavier</dc:creator>
  <cp:lastModifiedBy>Surinx François-Xavier</cp:lastModifiedBy>
  <cp:revision>5</cp:revision>
  <dcterms:created xsi:type="dcterms:W3CDTF">2024-05-10T15:22:09Z</dcterms:created>
  <dcterms:modified xsi:type="dcterms:W3CDTF">2024-05-10T23:06:01Z</dcterms:modified>
</cp:coreProperties>
</file>