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97F5-D558-47C5-9C36-6D107143D21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44114-651A-4ECF-A2A2-304C039A0B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684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D'INTRODUCTION 1 / page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r>
              <a:rPr lang="fr-FR" baseline="0" dirty="0"/>
              <a:t> </a:t>
            </a:r>
          </a:p>
          <a:p>
            <a:r>
              <a:rPr lang="fr-FR" baseline="0" dirty="0"/>
              <a:t>Si vous souhaitez modifier la photo de fond : </a:t>
            </a:r>
          </a:p>
          <a:p>
            <a:pPr marL="181154" indent="-181154">
              <a:buFontTx/>
              <a:buChar char="-"/>
            </a:pPr>
            <a:r>
              <a:rPr lang="fr-FR" baseline="0" dirty="0"/>
              <a:t>Allez dans le menu « Affichage » &gt; « Masques » &gt; « Masque des diapositives »</a:t>
            </a:r>
          </a:p>
          <a:p>
            <a:pPr marL="181154" indent="-181154">
              <a:buFontTx/>
              <a:buChar char="-"/>
            </a:pPr>
            <a:r>
              <a:rPr lang="fr-FR" baseline="0" dirty="0"/>
              <a:t>Supprimez l’image du drapeau déjà présente</a:t>
            </a:r>
          </a:p>
          <a:p>
            <a:pPr marL="181154" indent="-181154">
              <a:buFontTx/>
              <a:buChar char="-"/>
            </a:pPr>
            <a:r>
              <a:rPr lang="fr-FR" baseline="0" dirty="0"/>
              <a:t>Allez dans « Insertion » &gt; « Photo » et chargez votre image (en veillant à la bonne qualité de celle-ci)</a:t>
            </a:r>
          </a:p>
          <a:p>
            <a:pPr marL="181154" indent="-181154">
              <a:buFontTx/>
              <a:buChar char="-"/>
            </a:pPr>
            <a:r>
              <a:rPr lang="fr-FR" baseline="0" dirty="0"/>
              <a:t>Placez celle-ci en « Arrière-plan » via le menu « Réorganiser »  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78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27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1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4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13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14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27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078">
              <a:defRPr/>
            </a:pPr>
            <a:r>
              <a:rPr lang="fr-FR" dirty="0"/>
              <a:t>PAGE D'INTRODUCTION 2 / Page sans photo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4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2E0B7-F746-0AE6-7B1B-3A64B6981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5FB8F7-2C0F-8FE3-0ADA-EEAC5EBBD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2BE23B-7713-764B-35FD-C3F0572E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791E2D-88AD-67BA-BA2D-1A8E4358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5A3E2D-CB18-2DE4-42D4-C29CE987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885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14C50-D45B-66F9-2729-879D630D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78F89E-2488-2117-5614-F5267D090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7CE7C4-923D-AAA2-6F73-B0AB1DC1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A0626C-21D7-D70B-4480-030EEC2F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C576D5-E192-E62D-43AF-8B8DC4CC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872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1338402-8C86-E4E8-35DD-B1AF55B45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A928CB-AE91-6AF7-26E7-9101C6BE4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7B993-FE34-B2B0-6A9F-8A7810F9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AD8B4D-1CF9-A59C-E1CF-D94F3513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A0DFC-A427-AD65-2DFE-C2408F60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075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300068" cy="68580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1029154" y="1242470"/>
            <a:ext cx="11162845" cy="5615532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3747592"/>
            <a:ext cx="6176712" cy="3110408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5496173" y="1"/>
            <a:ext cx="6695827" cy="336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4875700" y="4809815"/>
            <a:ext cx="6869827" cy="695069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75700" y="5568900"/>
            <a:ext cx="6869827" cy="780931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370" y="315304"/>
            <a:ext cx="2926853" cy="12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700303"/>
            <a:ext cx="10972800" cy="457085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854234"/>
            <a:ext cx="10185561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40" y="97740"/>
            <a:ext cx="6676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1" y="1704234"/>
            <a:ext cx="5247555" cy="449448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01301" y="1704234"/>
            <a:ext cx="5284568" cy="449448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09599" y="854234"/>
            <a:ext cx="10652695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7DB928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2" name="Image 11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40" y="97740"/>
            <a:ext cx="6676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3035331"/>
            <a:ext cx="12193880" cy="3830235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B9CD7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24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1887" y="2649412"/>
            <a:ext cx="9991728" cy="756465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682908" y="3510679"/>
            <a:ext cx="6826184" cy="73714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74" y="315304"/>
            <a:ext cx="2926853" cy="12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7183B-BEBB-D489-B7E2-ED2F272A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49AECF-752F-AE02-743D-7374F8AA9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E50286-DAED-BF83-B3D2-E35DC6BB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1BF228-0C8B-5A47-2E2A-E2B31595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B2A688-7AF8-893C-4477-0415DEDB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89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5618D-1331-2BD1-EC0B-D0FACF86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50D8CE-6500-9498-8B43-B8C046C8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FDD02D-F65C-EE53-E74D-C3281CF2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959AF-F78B-DDEF-D83C-0BED2EFF2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342BDA-D0D4-554A-0531-CB025F6B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829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6A7F8-16CE-F20D-3B00-DD4D902F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E47A70-6484-B11F-8EA8-22ED0B5E6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18B371-9125-D026-EA47-0D4D1433F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604417-C484-258A-CD42-32BC2C1D4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D83137-6D18-9F3B-8FCE-214072D7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9595F5-2975-2904-8ECC-86FDA4A4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601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F6491-E5F7-A67C-4FBD-62DD8F02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278CB-9550-1155-73A1-52BF95160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B8E457-81CB-A3CD-B080-90AA8BD53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AC3F3B-FBAF-9A7B-901F-2CD454748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3B7DD6-DC52-4A2D-6B35-EBBC35332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5CBF68-964F-3A07-3AC4-BD0C2016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27E540-F179-A6AA-9C9C-2C042684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2684CA0-5A29-F53A-A4D1-D11163F27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71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5AE39-A7B3-3A6D-6146-5BC164D0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30C200-2CCA-6CD7-BF6C-88B872C5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0938C3-21DA-EDA7-47C3-1DAB466A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58440F-473A-4A87-E1B1-951911A2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310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FE1EC2-7644-AA09-35D2-BDB26BA8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9B5EBF-26F4-8106-9CB3-544A14E9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DB86C3-9686-BE9E-6FA6-58252368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168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1F163-538E-B10D-EB44-083A39374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787817-DB91-AD59-8AAB-3A0D5BDEC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5E7DF1-C012-2A3D-EA12-9DFCB49AD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4D236E-0379-0B4C-AC70-38E92736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1917E9-34C6-E8EE-10C1-2C012357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94FF71-DFFE-0F49-BF7D-874F196E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758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BBCCA-185D-CD24-5BD2-3C0B5052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588703B-9095-2D5D-84E2-37D3494DC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2F3D31-1BC1-2003-1EFC-F887EF043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C15FED-90A5-B5FF-FF21-01BE4922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634197-5E34-8965-68BE-851D4D3E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F87D72-4DB0-FAC4-D0A1-81F4242B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531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80172C-8FE0-C973-AFAD-14E12D80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DE3A70-8FF7-3BF3-2499-842549731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7F987B-C9C7-3395-9C34-C63CF76F4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CF1AE-DD43-419F-9D0D-A36C75511E0D}" type="datetimeFigureOut">
              <a:rPr lang="fr-BE" smtClean="0"/>
              <a:t>20-05-24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1546EF-B981-987A-547A-5BD37B033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E622A0-AB65-6831-0C2A-8C565A8C4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9F53F-0D3E-4D30-8DBE-9A5D075CD5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97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6703" y="4045240"/>
            <a:ext cx="6086087" cy="120350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Botanicals</a:t>
            </a:r>
            <a:r>
              <a:rPr lang="fr-FR" dirty="0">
                <a:solidFill>
                  <a:schemeClr val="tx1"/>
                </a:solidFill>
              </a:rPr>
              <a:t>: a </a:t>
            </a:r>
            <a:r>
              <a:rPr lang="fr-FR" dirty="0" err="1">
                <a:solidFill>
                  <a:schemeClr val="tx1"/>
                </a:solidFill>
              </a:rPr>
              <a:t>sustainable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strategy</a:t>
            </a:r>
            <a:r>
              <a:rPr lang="fr-FR" dirty="0">
                <a:solidFill>
                  <a:schemeClr val="tx1"/>
                </a:solidFill>
              </a:rPr>
              <a:t> in </a:t>
            </a:r>
            <a:r>
              <a:rPr lang="fr-FR" dirty="0" err="1">
                <a:solidFill>
                  <a:schemeClr val="tx1"/>
                </a:solidFill>
              </a:rPr>
              <a:t>crop</a:t>
            </a:r>
            <a:r>
              <a:rPr lang="fr-FR" dirty="0">
                <a:solidFill>
                  <a:schemeClr val="tx1"/>
                </a:solidFill>
              </a:rPr>
              <a:t> protection?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723869" y="5495628"/>
            <a:ext cx="8468131" cy="780931"/>
          </a:xfrm>
        </p:spPr>
        <p:txBody>
          <a:bodyPr/>
          <a:lstStyle/>
          <a:p>
            <a:r>
              <a:rPr lang="fr-FR" sz="2400" dirty="0"/>
              <a:t>Marie-Laure Fauconnier, Manon Genva and Clément </a:t>
            </a:r>
            <a:r>
              <a:rPr lang="fr-FR" sz="2400" dirty="0" err="1"/>
              <a:t>Burgeon</a:t>
            </a:r>
            <a:endParaRPr lang="fr-FR" sz="2400" dirty="0"/>
          </a:p>
          <a:p>
            <a:endParaRPr lang="fr-FR" sz="1867" dirty="0"/>
          </a:p>
          <a:p>
            <a:r>
              <a:rPr lang="fr-FR" sz="1867" dirty="0"/>
              <a:t>21/05/2024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965F7C-C88F-2C34-30F0-C74CCD3B6913}"/>
              </a:ext>
            </a:extLst>
          </p:cNvPr>
          <p:cNvSpPr txBox="1"/>
          <p:nvPr/>
        </p:nvSpPr>
        <p:spPr>
          <a:xfrm>
            <a:off x="9059746" y="1150777"/>
            <a:ext cx="2791985" cy="114965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/>
          </a:bodyPr>
          <a:lstStyle/>
          <a:p>
            <a:pPr algn="ctr"/>
            <a:r>
              <a:rPr lang="fr-BE" sz="1600" i="1" dirty="0">
                <a:solidFill>
                  <a:srgbClr val="00707F"/>
                </a:solidFill>
              </a:rPr>
              <a:t>Laboratory of Chemistry</a:t>
            </a:r>
          </a:p>
          <a:p>
            <a:pPr algn="ctr"/>
            <a:r>
              <a:rPr lang="fr-BE" sz="1600" i="1" dirty="0">
                <a:solidFill>
                  <a:srgbClr val="00707F"/>
                </a:solidFill>
              </a:rPr>
              <a:t>of Natural </a:t>
            </a:r>
            <a:r>
              <a:rPr lang="fr-BE" sz="1600" i="1" dirty="0" err="1">
                <a:solidFill>
                  <a:srgbClr val="00707F"/>
                </a:solidFill>
              </a:rPr>
              <a:t>Molecules</a:t>
            </a:r>
            <a:endParaRPr lang="fr-BE" sz="1600" i="1" dirty="0">
              <a:solidFill>
                <a:srgbClr val="007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000" i="1" dirty="0"/>
              <a:t>Lantana </a:t>
            </a:r>
            <a:r>
              <a:rPr lang="fr-BE" sz="2000" i="1" dirty="0" err="1"/>
              <a:t>camara</a:t>
            </a:r>
            <a:r>
              <a:rPr lang="fr-BE" sz="2000" i="1" dirty="0"/>
              <a:t> </a:t>
            </a:r>
            <a:r>
              <a:rPr lang="fr-BE" sz="2000" dirty="0"/>
              <a:t>essential </a:t>
            </a:r>
            <a:r>
              <a:rPr lang="fr-BE" sz="2000" dirty="0" err="1"/>
              <a:t>oil</a:t>
            </a:r>
            <a:r>
              <a:rPr lang="fr-BE" sz="2000" dirty="0"/>
              <a:t> to </a:t>
            </a:r>
            <a:r>
              <a:rPr lang="fr-BE" sz="2000" dirty="0" err="1"/>
              <a:t>protect</a:t>
            </a:r>
            <a:r>
              <a:rPr lang="fr-BE" sz="2000" dirty="0"/>
              <a:t> </a:t>
            </a:r>
            <a:r>
              <a:rPr lang="fr-BE" sz="2000" dirty="0" err="1"/>
              <a:t>stored</a:t>
            </a:r>
            <a:r>
              <a:rPr lang="fr-BE" sz="2000" dirty="0"/>
              <a:t> </a:t>
            </a:r>
            <a:r>
              <a:rPr lang="fr-BE" sz="2000" dirty="0" err="1"/>
              <a:t>food</a:t>
            </a:r>
            <a:r>
              <a:rPr lang="fr-BE" sz="2000" dirty="0"/>
              <a:t> </a:t>
            </a:r>
            <a:r>
              <a:rPr lang="fr-BE" sz="2000" dirty="0" err="1"/>
              <a:t>against</a:t>
            </a:r>
            <a:r>
              <a:rPr lang="fr-BE" sz="2000" dirty="0"/>
              <a:t> </a:t>
            </a:r>
            <a:r>
              <a:rPr lang="fr-BE" sz="2000" dirty="0" err="1"/>
              <a:t>insect</a:t>
            </a:r>
            <a:r>
              <a:rPr lang="fr-BE" sz="2000" dirty="0"/>
              <a:t> in Ivory </a:t>
            </a:r>
            <a:r>
              <a:rPr lang="fr-BE" sz="2000" dirty="0" err="1"/>
              <a:t>Coast</a:t>
            </a:r>
            <a:endParaRPr lang="fr-BE" sz="2000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pPr marL="0" indent="0">
              <a:buNone/>
            </a:pPr>
            <a:endParaRPr lang="fr-BE" sz="2133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36687-C431-66B2-C963-C0901EC9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5901" y="1704234"/>
            <a:ext cx="5583420" cy="5001367"/>
          </a:xfrm>
        </p:spPr>
        <p:txBody>
          <a:bodyPr>
            <a:normAutofit/>
          </a:bodyPr>
          <a:lstStyle/>
          <a:p>
            <a:r>
              <a:rPr lang="fr-BE" sz="2000" i="1" dirty="0" err="1"/>
              <a:t>Hyptis</a:t>
            </a:r>
            <a:r>
              <a:rPr lang="fr-BE" sz="2000" i="1" dirty="0"/>
              <a:t> </a:t>
            </a:r>
            <a:r>
              <a:rPr lang="fr-BE" sz="2000" i="1" dirty="0" err="1"/>
              <a:t>spicigera</a:t>
            </a:r>
            <a:r>
              <a:rPr lang="fr-BE" sz="2000" i="1" dirty="0"/>
              <a:t> or </a:t>
            </a:r>
            <a:r>
              <a:rPr lang="fr-BE" sz="2000" i="1" dirty="0" err="1"/>
              <a:t>Lippia</a:t>
            </a:r>
            <a:r>
              <a:rPr lang="fr-BE" sz="2000" i="1" dirty="0"/>
              <a:t> alba </a:t>
            </a:r>
            <a:r>
              <a:rPr lang="fr-BE" sz="2000" dirty="0"/>
              <a:t>essential </a:t>
            </a:r>
            <a:r>
              <a:rPr lang="fr-BE" sz="2000" dirty="0" err="1"/>
              <a:t>oils</a:t>
            </a:r>
            <a:r>
              <a:rPr lang="fr-BE" sz="2000" dirty="0"/>
              <a:t> to </a:t>
            </a:r>
            <a:r>
              <a:rPr lang="fr-BE" sz="2000" dirty="0" err="1"/>
              <a:t>protect</a:t>
            </a:r>
            <a:r>
              <a:rPr lang="fr-BE" sz="2000" dirty="0"/>
              <a:t> </a:t>
            </a:r>
            <a:r>
              <a:rPr lang="fr-BE" sz="2000" dirty="0" err="1"/>
              <a:t>stored</a:t>
            </a:r>
            <a:r>
              <a:rPr lang="fr-BE" sz="2000" dirty="0"/>
              <a:t> </a:t>
            </a:r>
            <a:r>
              <a:rPr lang="fr-BE" sz="2000" dirty="0" err="1"/>
              <a:t>food</a:t>
            </a:r>
            <a:r>
              <a:rPr lang="fr-BE" sz="2000" dirty="0"/>
              <a:t> </a:t>
            </a:r>
            <a:r>
              <a:rPr lang="fr-BE" sz="2000" dirty="0" err="1"/>
              <a:t>against</a:t>
            </a:r>
            <a:r>
              <a:rPr lang="fr-BE" sz="2000" dirty="0"/>
              <a:t> </a:t>
            </a:r>
            <a:r>
              <a:rPr lang="fr-BE" sz="2000" dirty="0" err="1"/>
              <a:t>insects</a:t>
            </a:r>
            <a:r>
              <a:rPr lang="fr-BE" sz="2000" dirty="0"/>
              <a:t> (South and North </a:t>
            </a:r>
            <a:r>
              <a:rPr lang="fr-BE" sz="2000" dirty="0" err="1"/>
              <a:t>Senegal</a:t>
            </a:r>
            <a:r>
              <a:rPr lang="fr-BE" sz="2000" dirty="0"/>
              <a:t> </a:t>
            </a:r>
            <a:r>
              <a:rPr lang="fr-BE" sz="2000" dirty="0" err="1"/>
              <a:t>respectivelly</a:t>
            </a:r>
            <a:r>
              <a:rPr lang="fr-BE" sz="2000" dirty="0"/>
              <a:t>)</a:t>
            </a:r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5333"/>
            <a:ext cx="10652695" cy="75646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2. </a:t>
            </a:r>
            <a:r>
              <a:rPr lang="fr-BE" sz="2933" dirty="0" err="1"/>
              <a:t>Using</a:t>
            </a:r>
            <a:r>
              <a:rPr lang="fr-BE" sz="2933" dirty="0"/>
              <a:t> </a:t>
            </a:r>
            <a:r>
              <a:rPr lang="fr-BE" sz="2933" dirty="0" err="1"/>
              <a:t>weeds</a:t>
            </a:r>
            <a:r>
              <a:rPr lang="fr-BE" sz="2933" dirty="0"/>
              <a:t> or plants </a:t>
            </a:r>
            <a:r>
              <a:rPr lang="fr-BE" sz="2933" dirty="0" err="1"/>
              <a:t>that</a:t>
            </a:r>
            <a:r>
              <a:rPr lang="fr-BE" sz="2933" dirty="0"/>
              <a:t> do not </a:t>
            </a:r>
            <a:r>
              <a:rPr lang="fr-BE" sz="2933" dirty="0" err="1"/>
              <a:t>require</a:t>
            </a:r>
            <a:r>
              <a:rPr lang="fr-BE" sz="2933" dirty="0"/>
              <a:t> </a:t>
            </a:r>
            <a:r>
              <a:rPr lang="fr-BE" sz="2933" dirty="0" err="1"/>
              <a:t>watering</a:t>
            </a:r>
            <a:endParaRPr lang="fr-BE" sz="2933" dirty="0"/>
          </a:p>
        </p:txBody>
      </p:sp>
      <p:pic>
        <p:nvPicPr>
          <p:cNvPr id="4100" name="Picture 4" descr="Prima Fleur Botanicals: Prima Fleur Essential Oil: LANTANA CAMARA">
            <a:extLst>
              <a:ext uri="{FF2B5EF4-FFF2-40B4-BE49-F238E27FC236}">
                <a16:creationId xmlns:a16="http://schemas.microsoft.com/office/drawing/2014/main" id="{2D9CF92C-E1C7-D66D-8AB3-F213F7F4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16" y="2797323"/>
            <a:ext cx="2925373" cy="23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260FFB-A538-8002-20EA-4BF9207D2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46" y="5268635"/>
            <a:ext cx="4324767" cy="1216147"/>
          </a:xfrm>
          <a:prstGeom prst="rect">
            <a:avLst/>
          </a:prstGeom>
        </p:spPr>
      </p:pic>
      <p:pic>
        <p:nvPicPr>
          <p:cNvPr id="4108" name="Picture 12" descr="imgActu">
            <a:extLst>
              <a:ext uri="{FF2B5EF4-FFF2-40B4-BE49-F238E27FC236}">
                <a16:creationId xmlns:a16="http://schemas.microsoft.com/office/drawing/2014/main" id="{BD00EEAF-52AF-6B78-A595-03E100EB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811" y="2865401"/>
            <a:ext cx="2785987" cy="15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ucune description de photo disponible.">
            <a:extLst>
              <a:ext uri="{FF2B5EF4-FFF2-40B4-BE49-F238E27FC236}">
                <a16:creationId xmlns:a16="http://schemas.microsoft.com/office/drawing/2014/main" id="{6189B037-BEA7-4D56-D745-13637A4C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87" y="4571420"/>
            <a:ext cx="2276268" cy="17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3E710A-4851-619D-AFA2-E0CDB885A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522" y="2865401"/>
            <a:ext cx="2430767" cy="15852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3EAECD-87B1-F630-1A41-E0C46281D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483" y="4536110"/>
            <a:ext cx="2430767" cy="17778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CEF4B9-3D4F-9C93-B883-3C68EF7AEAE8}"/>
              </a:ext>
            </a:extLst>
          </p:cNvPr>
          <p:cNvSpPr txBox="1"/>
          <p:nvPr/>
        </p:nvSpPr>
        <p:spPr>
          <a:xfrm>
            <a:off x="6304157" y="6484781"/>
            <a:ext cx="5084956" cy="29516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25000" lnSpcReduction="20000"/>
          </a:bodyPr>
          <a:lstStyle/>
          <a:p>
            <a:r>
              <a:rPr lang="fr-BE" sz="2400" dirty="0"/>
              <a:t> </a:t>
            </a:r>
            <a:r>
              <a:rPr lang="fr-BE" sz="5867" dirty="0" err="1"/>
              <a:t>See</a:t>
            </a:r>
            <a:r>
              <a:rPr lang="fr-BE" sz="5867" dirty="0"/>
              <a:t> Aminata Diagne and Aissatou </a:t>
            </a:r>
            <a:r>
              <a:rPr lang="fr-BE" sz="5867" dirty="0" err="1"/>
              <a:t>Sakoh’s</a:t>
            </a:r>
            <a:r>
              <a:rPr lang="fr-BE" sz="5867" dirty="0"/>
              <a:t> poster</a:t>
            </a:r>
          </a:p>
        </p:txBody>
      </p:sp>
    </p:spTree>
    <p:extLst>
      <p:ext uri="{BB962C8B-B14F-4D97-AF65-F5344CB8AC3E}">
        <p14:creationId xmlns:p14="http://schemas.microsoft.com/office/powerpoint/2010/main" val="16104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71400"/>
            <a:ext cx="6675454" cy="5054644"/>
          </a:xfrm>
        </p:spPr>
        <p:txBody>
          <a:bodyPr>
            <a:normAutofit fontScale="92500" lnSpcReduction="10000"/>
          </a:bodyPr>
          <a:lstStyle/>
          <a:p>
            <a:r>
              <a:rPr lang="fr-BE" sz="2400" dirty="0"/>
              <a:t>Plants </a:t>
            </a:r>
            <a:r>
              <a:rPr lang="fr-BE" sz="2400" dirty="0" err="1"/>
              <a:t>containing</a:t>
            </a:r>
            <a:r>
              <a:rPr lang="fr-BE" sz="2400" dirty="0"/>
              <a:t> </a:t>
            </a:r>
            <a:r>
              <a:rPr lang="fr-BE" sz="2400" dirty="0" err="1"/>
              <a:t>botanicals</a:t>
            </a:r>
            <a:r>
              <a:rPr lang="fr-BE" sz="2400" dirty="0"/>
              <a:t> can </a:t>
            </a:r>
            <a:r>
              <a:rPr lang="fr-BE" sz="2400" dirty="0" err="1"/>
              <a:t>be</a:t>
            </a:r>
            <a:r>
              <a:rPr lang="fr-BE" sz="2400" dirty="0"/>
              <a:t> </a:t>
            </a:r>
            <a:r>
              <a:rPr lang="fr-BE" sz="2400" dirty="0" err="1"/>
              <a:t>included</a:t>
            </a:r>
            <a:endParaRPr lang="fr-BE" sz="2400" dirty="0"/>
          </a:p>
          <a:p>
            <a:pPr lvl="1"/>
            <a:r>
              <a:rPr lang="fr-BE" sz="2400" dirty="0"/>
              <a:t>In </a:t>
            </a:r>
            <a:r>
              <a:rPr lang="fr-BE" sz="2400" dirty="0" err="1"/>
              <a:t>crop</a:t>
            </a:r>
            <a:r>
              <a:rPr lang="fr-BE" sz="2400" dirty="0"/>
              <a:t> rotation</a:t>
            </a:r>
          </a:p>
          <a:p>
            <a:pPr lvl="1"/>
            <a:r>
              <a:rPr lang="fr-BE" sz="2400" dirty="0"/>
              <a:t>In </a:t>
            </a:r>
            <a:r>
              <a:rPr lang="fr-BE" sz="2400" dirty="0" err="1"/>
              <a:t>intercropping</a:t>
            </a:r>
            <a:r>
              <a:rPr lang="fr-BE" sz="2400" dirty="0"/>
              <a:t> </a:t>
            </a:r>
          </a:p>
          <a:p>
            <a:pPr lvl="1"/>
            <a:r>
              <a:rPr lang="fr-BE" sz="2400" dirty="0"/>
              <a:t>In </a:t>
            </a:r>
            <a:r>
              <a:rPr lang="fr-BE" sz="2400" dirty="0" err="1"/>
              <a:t>strip</a:t>
            </a:r>
            <a:r>
              <a:rPr lang="fr-BE" sz="2400" dirty="0"/>
              <a:t> </a:t>
            </a:r>
            <a:r>
              <a:rPr lang="fr-BE" sz="2400" dirty="0" err="1"/>
              <a:t>cropping</a:t>
            </a:r>
            <a:endParaRPr lang="fr-BE" sz="2400" dirty="0"/>
          </a:p>
          <a:p>
            <a:pPr lvl="1"/>
            <a:r>
              <a:rPr lang="fr-BE" sz="2400" dirty="0"/>
              <a:t>In contour </a:t>
            </a:r>
            <a:r>
              <a:rPr lang="fr-BE" sz="2400" dirty="0" err="1"/>
              <a:t>cropping</a:t>
            </a:r>
            <a:endParaRPr lang="fr-BE" sz="2400" dirty="0"/>
          </a:p>
          <a:p>
            <a:pPr lvl="1"/>
            <a:r>
              <a:rPr lang="fr-BE" sz="2400" dirty="0"/>
              <a:t>In </a:t>
            </a:r>
            <a:r>
              <a:rPr lang="fr-BE" sz="2400" dirty="0" err="1"/>
              <a:t>relay</a:t>
            </a:r>
            <a:r>
              <a:rPr lang="fr-BE" sz="2400" dirty="0"/>
              <a:t> </a:t>
            </a:r>
            <a:r>
              <a:rPr lang="fr-BE" sz="2400" dirty="0" err="1"/>
              <a:t>cropping</a:t>
            </a:r>
            <a:endParaRPr lang="fr-BE" sz="2400" dirty="0"/>
          </a:p>
          <a:p>
            <a:pPr lvl="1"/>
            <a:r>
              <a:rPr lang="fr-BE" sz="2400" dirty="0"/>
              <a:t>In </a:t>
            </a:r>
            <a:r>
              <a:rPr lang="fr-BE" sz="2400" dirty="0" err="1"/>
              <a:t>valorized</a:t>
            </a:r>
            <a:r>
              <a:rPr lang="fr-BE" sz="2400" dirty="0"/>
              <a:t> </a:t>
            </a:r>
            <a:r>
              <a:rPr lang="fr-BE" sz="2400" dirty="0" err="1"/>
              <a:t>intercrop</a:t>
            </a:r>
            <a:endParaRPr lang="fr-BE" sz="2400" dirty="0"/>
          </a:p>
          <a:p>
            <a:r>
              <a:rPr lang="fr-BE" sz="2400" dirty="0"/>
              <a:t>Can </a:t>
            </a:r>
            <a:r>
              <a:rPr lang="fr-BE" sz="2400" dirty="0" err="1"/>
              <a:t>be</a:t>
            </a:r>
            <a:r>
              <a:rPr lang="fr-BE" sz="2400" dirty="0"/>
              <a:t> an </a:t>
            </a:r>
            <a:r>
              <a:rPr lang="fr-BE" sz="2400" dirty="0" err="1"/>
              <a:t>advantage</a:t>
            </a:r>
            <a:r>
              <a:rPr lang="fr-BE" sz="2400" dirty="0"/>
              <a:t> for the </a:t>
            </a:r>
            <a:r>
              <a:rPr lang="fr-BE" sz="2400" dirty="0" err="1"/>
              <a:t>crop</a:t>
            </a:r>
            <a:r>
              <a:rPr lang="fr-BE" sz="2400" dirty="0"/>
              <a:t> </a:t>
            </a:r>
          </a:p>
          <a:p>
            <a:pPr lvl="1"/>
            <a:r>
              <a:rPr lang="fr-BE" sz="2400" dirty="0"/>
              <a:t>Diversification (</a:t>
            </a:r>
            <a:r>
              <a:rPr lang="fr-BE" sz="2400" i="1" dirty="0"/>
              <a:t>e.g.</a:t>
            </a:r>
            <a:r>
              <a:rPr lang="fr-BE" sz="2400" dirty="0"/>
              <a:t> </a:t>
            </a:r>
            <a:r>
              <a:rPr lang="fr-BE" sz="2400" dirty="0" err="1"/>
              <a:t>Lamiaceae</a:t>
            </a:r>
            <a:r>
              <a:rPr lang="fr-BE" sz="2400" dirty="0"/>
              <a:t>)</a:t>
            </a:r>
          </a:p>
          <a:p>
            <a:pPr lvl="1"/>
            <a:r>
              <a:rPr lang="fr-BE" sz="2400" dirty="0" err="1"/>
              <a:t>Insect</a:t>
            </a:r>
            <a:r>
              <a:rPr lang="fr-BE" sz="2400" dirty="0"/>
              <a:t> repellent</a:t>
            </a:r>
          </a:p>
          <a:p>
            <a:pPr lvl="1"/>
            <a:r>
              <a:rPr lang="fr-BE" sz="2400" dirty="0" err="1"/>
              <a:t>Nematicide</a:t>
            </a:r>
            <a:endParaRPr lang="fr-BE" sz="2400" dirty="0"/>
          </a:p>
          <a:p>
            <a:pPr lvl="1"/>
            <a:r>
              <a:rPr lang="en-US" sz="2400" dirty="0"/>
              <a:t>Attractant for beneficial arthropods (</a:t>
            </a:r>
            <a:r>
              <a:rPr lang="en-US" sz="2400" i="1" dirty="0"/>
              <a:t>i.e.</a:t>
            </a:r>
            <a:r>
              <a:rPr lang="en-US" sz="2400" dirty="0"/>
              <a:t> pollinators and pest natural predators)</a:t>
            </a:r>
          </a:p>
          <a:p>
            <a:pPr lvl="1"/>
            <a:r>
              <a:rPr lang="fr-BE" sz="2400" dirty="0" err="1"/>
              <a:t>Weed</a:t>
            </a:r>
            <a:r>
              <a:rPr lang="fr-BE" sz="2400" dirty="0"/>
              <a:t> control</a:t>
            </a:r>
          </a:p>
          <a:p>
            <a:pPr lvl="1"/>
            <a:r>
              <a:rPr lang="fr-BE" sz="2400" dirty="0" err="1"/>
              <a:t>Soil</a:t>
            </a:r>
            <a:r>
              <a:rPr lang="fr-BE" sz="2400" dirty="0"/>
              <a:t> structure, …</a:t>
            </a:r>
          </a:p>
          <a:p>
            <a:pPr lvl="1"/>
            <a:endParaRPr lang="fr-BE" sz="2400" dirty="0"/>
          </a:p>
          <a:p>
            <a:endParaRPr lang="fr-BE" sz="2400" dirty="0"/>
          </a:p>
          <a:p>
            <a:pPr lvl="8"/>
            <a:endParaRPr lang="fr-BE" sz="1333" dirty="0"/>
          </a:p>
          <a:p>
            <a:pPr marL="609585" lvl="1" indent="0">
              <a:buNone/>
            </a:pPr>
            <a:endParaRPr lang="fr-BE" sz="1600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pPr marL="0" indent="0">
              <a:buNone/>
            </a:pPr>
            <a:endParaRPr lang="fr-BE" sz="2133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5333"/>
            <a:ext cx="10652695" cy="75646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3. </a:t>
            </a:r>
            <a:r>
              <a:rPr lang="fr-BE" sz="2933" dirty="0" err="1"/>
              <a:t>Strip</a:t>
            </a:r>
            <a:r>
              <a:rPr lang="fr-BE" sz="2933" dirty="0"/>
              <a:t>-cultivation, </a:t>
            </a:r>
            <a:r>
              <a:rPr lang="fr-BE" sz="2933" dirty="0" err="1"/>
              <a:t>intercropping</a:t>
            </a:r>
            <a:r>
              <a:rPr lang="fr-BE" sz="2933" dirty="0"/>
              <a:t>, </a:t>
            </a:r>
            <a:r>
              <a:rPr lang="fr-BE" sz="2933" dirty="0" err="1"/>
              <a:t>crop</a:t>
            </a:r>
            <a:r>
              <a:rPr lang="fr-BE" sz="2933" dirty="0"/>
              <a:t> rotation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8B2EFD4-E3FC-94FC-63D9-0B71CECF92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699423" y="1161559"/>
            <a:ext cx="3364627" cy="449580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8CB95FE-851F-709D-0648-8F516ABA3727}"/>
              </a:ext>
            </a:extLst>
          </p:cNvPr>
          <p:cNvSpPr txBox="1"/>
          <p:nvPr/>
        </p:nvSpPr>
        <p:spPr>
          <a:xfrm>
            <a:off x="7786029" y="5406844"/>
            <a:ext cx="1219200" cy="12192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endParaRPr lang="fr-BE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2832EC-FD1E-3722-73E3-46E577978D93}"/>
              </a:ext>
            </a:extLst>
          </p:cNvPr>
          <p:cNvSpPr txBox="1"/>
          <p:nvPr/>
        </p:nvSpPr>
        <p:spPr>
          <a:xfrm>
            <a:off x="7786029" y="581125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67" dirty="0" err="1">
                <a:solidFill>
                  <a:srgbClr val="000000"/>
                </a:solidFill>
              </a:rPr>
              <a:t>Caraway</a:t>
            </a:r>
            <a:r>
              <a:rPr lang="fr-BE" sz="1867" dirty="0">
                <a:solidFill>
                  <a:srgbClr val="000000"/>
                </a:solidFill>
              </a:rPr>
              <a:t> (</a:t>
            </a:r>
            <a:r>
              <a:rPr lang="fr-BE" sz="1867" i="1" dirty="0">
                <a:solidFill>
                  <a:srgbClr val="000000"/>
                </a:solidFill>
              </a:rPr>
              <a:t>Carum carvi</a:t>
            </a:r>
            <a:r>
              <a:rPr lang="fr-BE" sz="1867" dirty="0">
                <a:solidFill>
                  <a:srgbClr val="000000"/>
                </a:solidFill>
              </a:rPr>
              <a:t>) / </a:t>
            </a:r>
            <a:r>
              <a:rPr lang="fr-BE" sz="1867" dirty="0" err="1">
                <a:solidFill>
                  <a:srgbClr val="000000"/>
                </a:solidFill>
              </a:rPr>
              <a:t>cereals</a:t>
            </a:r>
            <a:endParaRPr lang="fr-BE" sz="1867" dirty="0"/>
          </a:p>
        </p:txBody>
      </p:sp>
    </p:spTree>
    <p:extLst>
      <p:ext uri="{BB962C8B-B14F-4D97-AF65-F5344CB8AC3E}">
        <p14:creationId xmlns:p14="http://schemas.microsoft.com/office/powerpoint/2010/main" val="8185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52039"/>
            <a:ext cx="6061305" cy="449448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Allelopathy is a form of chemical interference in which one organism negatively affects another through the release of chemical compounds</a:t>
            </a:r>
          </a:p>
          <a:p>
            <a:pPr algn="just"/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Production of allelochemicals has a cost for the crop</a:t>
            </a:r>
          </a:p>
          <a:p>
            <a:pPr algn="just"/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In induced allelopathy, allelochemicals are released by the crops only in presence of weeds</a:t>
            </a:r>
          </a:p>
          <a:p>
            <a:pPr algn="just"/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Exploiting induced allelopathy is an interesting strategy</a:t>
            </a:r>
          </a:p>
          <a:p>
            <a:pPr algn="just"/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A lot of research to be done …</a:t>
            </a:r>
          </a:p>
          <a:p>
            <a:pPr marL="0" indent="0">
              <a:buNone/>
            </a:pPr>
            <a:endParaRPr lang="fr-BE" sz="2133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36687-C431-66B2-C963-C0901EC9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8576" y="2849060"/>
            <a:ext cx="1936856" cy="28625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r>
              <a:rPr lang="fr-BE" sz="2133" dirty="0"/>
              <a:t> </a:t>
            </a:r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611207"/>
            <a:ext cx="10652695" cy="270923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4. </a:t>
            </a:r>
            <a:r>
              <a:rPr lang="fr-BE" sz="2933" dirty="0" err="1"/>
              <a:t>Allelopathy</a:t>
            </a:r>
            <a:r>
              <a:rPr lang="fr-BE" sz="2933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73C787-4992-F618-4FC5-5D50D286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8" y="1600787"/>
            <a:ext cx="3925229" cy="3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AE95BB-766B-640B-D928-60D28D2CB0E1}"/>
              </a:ext>
            </a:extLst>
          </p:cNvPr>
          <p:cNvSpPr txBox="1"/>
          <p:nvPr/>
        </p:nvSpPr>
        <p:spPr>
          <a:xfrm>
            <a:off x="7335024" y="5828371"/>
            <a:ext cx="3925229" cy="37034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77500" lnSpcReduction="20000"/>
          </a:bodyPr>
          <a:lstStyle/>
          <a:p>
            <a:r>
              <a:rPr lang="fr-BE" sz="2400" dirty="0" err="1"/>
              <a:t>See</a:t>
            </a:r>
            <a:r>
              <a:rPr lang="fr-BE" sz="2400" dirty="0"/>
              <a:t> </a:t>
            </a:r>
            <a:r>
              <a:rPr lang="fr-BE" sz="2400" dirty="0" err="1"/>
              <a:t>Waseem</a:t>
            </a:r>
            <a:r>
              <a:rPr lang="fr-BE" sz="2400" dirty="0"/>
              <a:t> </a:t>
            </a:r>
            <a:r>
              <a:rPr lang="fr-BE" sz="2400" dirty="0" err="1"/>
              <a:t>Mushtaq’s</a:t>
            </a:r>
            <a:r>
              <a:rPr lang="fr-BE" sz="24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2430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84618"/>
            <a:ext cx="5938182" cy="44944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Barks are co-products that are undervalued in our regions due to their low calorific value (garden)</a:t>
            </a:r>
          </a:p>
          <a:p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Bark contains interesting secondary metabolites</a:t>
            </a:r>
          </a:p>
          <a:p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Bark essential oils extracted from local trees are tested for applications in crop and wood protection (insecticide, fungicide, herbicide)</a:t>
            </a:r>
          </a:p>
          <a:p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Water extraction (maceration and decoction) and bio-ethanol extracts are also tested</a:t>
            </a:r>
            <a:endParaRPr lang="fr-BE"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36687-C431-66B2-C963-C0901EC9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792657" y="3621623"/>
            <a:ext cx="1822415" cy="22047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6500"/>
            <a:ext cx="10652695" cy="75646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5. </a:t>
            </a:r>
            <a:r>
              <a:rPr lang="fr-BE" sz="2933" dirty="0" err="1"/>
              <a:t>Using</a:t>
            </a:r>
            <a:r>
              <a:rPr lang="fr-BE" sz="2933" dirty="0"/>
              <a:t> local </a:t>
            </a:r>
            <a:r>
              <a:rPr lang="fr-BE" sz="2933" dirty="0" err="1"/>
              <a:t>co-products</a:t>
            </a:r>
            <a:r>
              <a:rPr lang="fr-BE" sz="2933" dirty="0"/>
              <a:t> / green extraction</a:t>
            </a:r>
          </a:p>
        </p:txBody>
      </p:sp>
      <p:pic>
        <p:nvPicPr>
          <p:cNvPr id="2052" name="Picture 4" descr="Écorces de Pin - Écorces de Pin pas cher">
            <a:extLst>
              <a:ext uri="{FF2B5EF4-FFF2-40B4-BE49-F238E27FC236}">
                <a16:creationId xmlns:a16="http://schemas.microsoft.com/office/drawing/2014/main" id="{AEF4DA83-C283-CB2C-DC6F-CBC7FDC0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93" y="2016513"/>
            <a:ext cx="4027228" cy="30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195DB7-F295-8396-B40E-9AD8CAF59132}"/>
              </a:ext>
            </a:extLst>
          </p:cNvPr>
          <p:cNvSpPr txBox="1"/>
          <p:nvPr/>
        </p:nvSpPr>
        <p:spPr>
          <a:xfrm>
            <a:off x="7156606" y="5425719"/>
            <a:ext cx="4027228" cy="31719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 err="1"/>
              <a:t>See</a:t>
            </a:r>
            <a:r>
              <a:rPr lang="fr-BE" sz="1867" dirty="0"/>
              <a:t> Leonel </a:t>
            </a:r>
            <a:r>
              <a:rPr lang="fr-BE" sz="1867" dirty="0" err="1"/>
              <a:t>Taguimjeu</a:t>
            </a:r>
            <a:r>
              <a:rPr lang="fr-BE" sz="1867" dirty="0"/>
              <a:t> </a:t>
            </a:r>
            <a:r>
              <a:rPr lang="fr-BE" sz="1867" dirty="0" err="1"/>
              <a:t>Tafokeu’s</a:t>
            </a:r>
            <a:r>
              <a:rPr lang="fr-BE" sz="1867" dirty="0"/>
              <a:t> poster</a:t>
            </a:r>
          </a:p>
        </p:txBody>
      </p:sp>
    </p:spTree>
    <p:extLst>
      <p:ext uri="{BB962C8B-B14F-4D97-AF65-F5344CB8AC3E}">
        <p14:creationId xmlns:p14="http://schemas.microsoft.com/office/powerpoint/2010/main" val="11503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98650"/>
            <a:ext cx="6405624" cy="3576825"/>
          </a:xfrm>
        </p:spPr>
        <p:txBody>
          <a:bodyPr>
            <a:noAutofit/>
          </a:bodyPr>
          <a:lstStyle/>
          <a:p>
            <a:r>
              <a:rPr lang="fr-BE" sz="2400" i="1" dirty="0"/>
              <a:t>In vitro </a:t>
            </a:r>
            <a:r>
              <a:rPr lang="fr-BE" sz="2400" dirty="0"/>
              <a:t>culture (</a:t>
            </a:r>
            <a:r>
              <a:rPr lang="fr-BE" sz="2400" dirty="0" err="1"/>
              <a:t>hairy</a:t>
            </a:r>
            <a:r>
              <a:rPr lang="fr-BE" sz="2400" dirty="0"/>
              <a:t> </a:t>
            </a:r>
            <a:r>
              <a:rPr lang="fr-BE" sz="2400" dirty="0" err="1"/>
              <a:t>roots</a:t>
            </a:r>
            <a:r>
              <a:rPr lang="fr-BE" sz="2400" dirty="0"/>
              <a:t>, shoot culture, </a:t>
            </a:r>
            <a:r>
              <a:rPr lang="fr-BE" sz="2400" dirty="0" err="1"/>
              <a:t>cell</a:t>
            </a:r>
            <a:r>
              <a:rPr lang="fr-BE" sz="2400" dirty="0"/>
              <a:t> suspension, </a:t>
            </a:r>
            <a:r>
              <a:rPr lang="fr-BE" sz="2400" dirty="0" err="1"/>
              <a:t>callus</a:t>
            </a:r>
            <a:r>
              <a:rPr lang="fr-BE" sz="2400" dirty="0"/>
              <a:t>) </a:t>
            </a:r>
            <a:r>
              <a:rPr lang="fr-BE" sz="2400" dirty="0">
                <a:sym typeface="Wingdings" panose="05000000000000000000" pitchFamily="2" charset="2"/>
              </a:rPr>
              <a:t> </a:t>
            </a:r>
            <a:r>
              <a:rPr lang="fr-BE" sz="2400" dirty="0" err="1">
                <a:sym typeface="Wingdings" panose="05000000000000000000" pitchFamily="2" charset="2"/>
              </a:rPr>
              <a:t>modified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dirty="0" err="1">
                <a:sym typeface="Wingdings" panose="05000000000000000000" pitchFamily="2" charset="2"/>
              </a:rPr>
              <a:t>secondary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dirty="0" err="1">
                <a:sym typeface="Wingdings" panose="05000000000000000000" pitchFamily="2" charset="2"/>
              </a:rPr>
              <a:t>metabolism</a:t>
            </a:r>
            <a:endParaRPr lang="fr-BE" sz="24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fr-BE" sz="2400" dirty="0" err="1">
                <a:sym typeface="Wingdings" panose="05000000000000000000" pitchFamily="2" charset="2"/>
              </a:rPr>
              <a:t>Using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dirty="0" err="1">
                <a:sym typeface="Wingdings" panose="05000000000000000000" pitchFamily="2" charset="2"/>
              </a:rPr>
              <a:t>bacteria</a:t>
            </a:r>
            <a:r>
              <a:rPr lang="fr-BE" sz="2400" dirty="0">
                <a:sym typeface="Wingdings" panose="05000000000000000000" pitchFamily="2" charset="2"/>
              </a:rPr>
              <a:t> / </a:t>
            </a:r>
            <a:r>
              <a:rPr lang="fr-BE" sz="2400" dirty="0" err="1">
                <a:sym typeface="Wingdings" panose="05000000000000000000" pitchFamily="2" charset="2"/>
              </a:rPr>
              <a:t>yeast</a:t>
            </a:r>
            <a:r>
              <a:rPr lang="fr-BE" sz="2400" dirty="0">
                <a:sym typeface="Wingdings" panose="05000000000000000000" pitchFamily="2" charset="2"/>
              </a:rPr>
              <a:t> for biotransformation / production</a:t>
            </a:r>
          </a:p>
          <a:p>
            <a:pPr>
              <a:spcBef>
                <a:spcPts val="1200"/>
              </a:spcBef>
            </a:pPr>
            <a:r>
              <a:rPr lang="fr-BE" sz="2400" dirty="0" err="1">
                <a:sym typeface="Wingdings" panose="05000000000000000000" pitchFamily="2" charset="2"/>
              </a:rPr>
              <a:t>Enzymatic</a:t>
            </a:r>
            <a:r>
              <a:rPr lang="fr-BE" sz="2400" dirty="0">
                <a:sym typeface="Wingdings" panose="05000000000000000000" pitchFamily="2" charset="2"/>
              </a:rPr>
              <a:t> biotransformation</a:t>
            </a:r>
          </a:p>
          <a:p>
            <a:pPr>
              <a:spcBef>
                <a:spcPts val="1200"/>
              </a:spcBef>
            </a:pPr>
            <a:r>
              <a:rPr lang="fr-BE" sz="2400" dirty="0">
                <a:sym typeface="Wingdings" panose="05000000000000000000" pitchFamily="2" charset="2"/>
              </a:rPr>
              <a:t>Chemical transformation of a bio-</a:t>
            </a:r>
            <a:r>
              <a:rPr lang="fr-BE" sz="2400" dirty="0" err="1">
                <a:sym typeface="Wingdings" panose="05000000000000000000" pitchFamily="2" charset="2"/>
              </a:rPr>
              <a:t>based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dirty="0" err="1">
                <a:sym typeface="Wingdings" panose="05000000000000000000" pitchFamily="2" charset="2"/>
              </a:rPr>
              <a:t>substrate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fr-BE" sz="2400" dirty="0">
                <a:sym typeface="Wingdings" panose="05000000000000000000" pitchFamily="2" charset="2"/>
              </a:rPr>
              <a:t>Combination of </a:t>
            </a:r>
            <a:r>
              <a:rPr lang="fr-BE" sz="2400" dirty="0" err="1">
                <a:sym typeface="Wingdings" panose="05000000000000000000" pitchFamily="2" charset="2"/>
              </a:rPr>
              <a:t>several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dirty="0" err="1">
                <a:sym typeface="Wingdings" panose="05000000000000000000" pitchFamily="2" charset="2"/>
              </a:rPr>
              <a:t>strategies</a:t>
            </a:r>
            <a:endParaRPr lang="fr-BE"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36687-C431-66B2-C963-C0901EC9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792657" y="3621623"/>
            <a:ext cx="1822415" cy="22047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sz="2133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9405"/>
            <a:ext cx="11840116" cy="75646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6. </a:t>
            </a:r>
            <a:r>
              <a:rPr lang="fr-BE" sz="2933" dirty="0" err="1"/>
              <a:t>Biotechnology</a:t>
            </a:r>
            <a:r>
              <a:rPr lang="fr-BE" sz="2933" dirty="0"/>
              <a:t> </a:t>
            </a:r>
            <a:r>
              <a:rPr lang="fr-BE" sz="2933" dirty="0" err="1"/>
              <a:t>strategies</a:t>
            </a:r>
            <a:r>
              <a:rPr lang="fr-BE" sz="2933" dirty="0"/>
              <a:t>/ </a:t>
            </a:r>
            <a:r>
              <a:rPr lang="fr-BE" sz="2933" dirty="0" err="1"/>
              <a:t>synthesis</a:t>
            </a:r>
            <a:r>
              <a:rPr lang="fr-BE" sz="2933" dirty="0"/>
              <a:t> of bio-</a:t>
            </a:r>
            <a:r>
              <a:rPr lang="fr-BE" sz="2933" dirty="0" err="1"/>
              <a:t>based</a:t>
            </a:r>
            <a:r>
              <a:rPr lang="fr-BE" sz="2933" dirty="0"/>
              <a:t> analogues / combination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195DB7-F295-8396-B40E-9AD8CAF59132}"/>
              </a:ext>
            </a:extLst>
          </p:cNvPr>
          <p:cNvSpPr txBox="1"/>
          <p:nvPr/>
        </p:nvSpPr>
        <p:spPr>
          <a:xfrm>
            <a:off x="7156606" y="5425719"/>
            <a:ext cx="4027228" cy="31719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62500" lnSpcReduction="20000"/>
          </a:bodyPr>
          <a:lstStyle/>
          <a:p>
            <a:endParaRPr lang="fr-BE" sz="2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F136DB3-586B-8E03-5F36-BE1AFF04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08" y="3970969"/>
            <a:ext cx="3207421" cy="272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091ADEE-FEA2-7145-325F-5710889A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39" y="5672174"/>
            <a:ext cx="3921512" cy="6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F14516-FE5E-0E28-3752-DC88467EE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315" y="2025806"/>
            <a:ext cx="1831487" cy="15958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95CF033-4FB0-D3CF-3413-B921CDE312C7}"/>
              </a:ext>
            </a:extLst>
          </p:cNvPr>
          <p:cNvSpPr txBox="1"/>
          <p:nvPr/>
        </p:nvSpPr>
        <p:spPr>
          <a:xfrm>
            <a:off x="9621885" y="2009092"/>
            <a:ext cx="2430415" cy="122728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62500" lnSpcReduction="20000"/>
          </a:bodyPr>
          <a:lstStyle/>
          <a:p>
            <a:r>
              <a:rPr lang="fr-BE" sz="2933" i="1" dirty="0" err="1"/>
              <a:t>Capparis</a:t>
            </a:r>
            <a:r>
              <a:rPr lang="fr-BE" sz="2933" i="1" dirty="0"/>
              <a:t> </a:t>
            </a:r>
            <a:r>
              <a:rPr lang="fr-BE" sz="2933" i="1" dirty="0" err="1"/>
              <a:t>spinosa</a:t>
            </a:r>
            <a:endParaRPr lang="fr-BE" sz="2933" i="1" dirty="0"/>
          </a:p>
          <a:p>
            <a:endParaRPr lang="fr-BE" sz="2400" i="1" dirty="0"/>
          </a:p>
          <a:p>
            <a:r>
              <a:rPr lang="fr-BE" sz="2933" dirty="0" err="1"/>
              <a:t>see</a:t>
            </a:r>
            <a:r>
              <a:rPr lang="fr-BE" sz="2933" dirty="0"/>
              <a:t> </a:t>
            </a:r>
            <a:r>
              <a:rPr lang="fr-BE" sz="2933" dirty="0" err="1"/>
              <a:t>Marouan</a:t>
            </a:r>
            <a:r>
              <a:rPr lang="fr-BE" sz="2933" dirty="0"/>
              <a:t> </a:t>
            </a:r>
            <a:r>
              <a:rPr lang="fr-BE" sz="2933" dirty="0" err="1"/>
              <a:t>Mohaddab's</a:t>
            </a:r>
            <a:r>
              <a:rPr lang="fr-BE" sz="2933" dirty="0"/>
              <a:t> poster</a:t>
            </a:r>
          </a:p>
        </p:txBody>
      </p:sp>
    </p:spTree>
    <p:extLst>
      <p:ext uri="{BB962C8B-B14F-4D97-AF65-F5344CB8AC3E}">
        <p14:creationId xmlns:p14="http://schemas.microsoft.com/office/powerpoint/2010/main" val="6133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D0FD925-84AA-3B9B-358A-11730D7F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5" y="2126241"/>
            <a:ext cx="11779114" cy="3534371"/>
          </a:xfrm>
        </p:spPr>
        <p:txBody>
          <a:bodyPr vert="horz" lIns="121920" tIns="60960" rIns="121920" bIns="60960" rtlCol="0" anchor="t">
            <a:normAutofit fontScale="92500" lnSpcReduction="10000"/>
          </a:bodyPr>
          <a:lstStyle/>
          <a:p>
            <a:pPr algn="just"/>
            <a:r>
              <a:rPr lang="en-US" sz="2400" dirty="0"/>
              <a:t>Next time you conduct research with botanicals, don't forget to consider </a:t>
            </a:r>
            <a:r>
              <a:rPr lang="en-US" sz="2400" b="1" dirty="0"/>
              <a:t>sustainability,</a:t>
            </a:r>
            <a:r>
              <a:rPr lang="en-US" sz="2400" dirty="0"/>
              <a:t> especially if these compounds are produced far from where they are used. Stop burying your head in the sand.</a:t>
            </a:r>
          </a:p>
          <a:p>
            <a:pPr algn="just">
              <a:spcBef>
                <a:spcPts val="1200"/>
              </a:spcBef>
            </a:pPr>
            <a:r>
              <a:rPr lang="en-US" sz="2400" dirty="0"/>
              <a:t>Resorting to </a:t>
            </a:r>
            <a:r>
              <a:rPr lang="en-US" sz="2400" b="1" dirty="0"/>
              <a:t>sustainability labels </a:t>
            </a:r>
            <a:r>
              <a:rPr lang="en-US" sz="2400" dirty="0"/>
              <a:t>as well as studying the </a:t>
            </a:r>
            <a:r>
              <a:rPr lang="en-US" sz="2400" b="1" dirty="0"/>
              <a:t>life cycle </a:t>
            </a:r>
            <a:r>
              <a:rPr lang="en-US" sz="2400" dirty="0"/>
              <a:t>are avenues to explore in achieving this</a:t>
            </a:r>
          </a:p>
          <a:p>
            <a:pPr algn="just">
              <a:spcBef>
                <a:spcPts val="1200"/>
              </a:spcBef>
            </a:pPr>
            <a:r>
              <a:rPr lang="en-US" sz="2400" dirty="0"/>
              <a:t>When getting to the formulation step, don't forget to check the origin of the </a:t>
            </a:r>
            <a:r>
              <a:rPr lang="en-US" sz="2400" b="1" dirty="0"/>
              <a:t>co-formulants</a:t>
            </a:r>
            <a:r>
              <a:rPr lang="en-US" sz="2400" dirty="0"/>
              <a:t>, which are mostly derived from petrochemistry.</a:t>
            </a:r>
          </a:p>
          <a:p>
            <a:pPr algn="just">
              <a:spcBef>
                <a:spcPts val="1200"/>
              </a:spcBef>
            </a:pPr>
            <a:r>
              <a:rPr lang="fr-FR" sz="2400" dirty="0">
                <a:solidFill>
                  <a:srgbClr val="242424"/>
                </a:solidFill>
                <a:cs typeface="Calibri"/>
              </a:rPr>
              <a:t>The use of plants to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protect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other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plants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through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the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valorization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of 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botanicals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is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 a </a:t>
            </a:r>
            <a:r>
              <a:rPr lang="fr-FR" sz="2400" b="1" dirty="0" err="1">
                <a:solidFill>
                  <a:srgbClr val="242424"/>
                </a:solidFill>
                <a:cs typeface="Calibri"/>
              </a:rPr>
              <a:t>fascinating</a:t>
            </a:r>
            <a:r>
              <a:rPr lang="fr-FR" sz="2400" b="1" dirty="0">
                <a:solidFill>
                  <a:srgbClr val="242424"/>
                </a:solidFill>
                <a:cs typeface="Calibri"/>
              </a:rPr>
              <a:t> </a:t>
            </a:r>
            <a:r>
              <a:rPr lang="fr-FR" sz="2400" b="1" dirty="0" err="1">
                <a:solidFill>
                  <a:srgbClr val="242424"/>
                </a:solidFill>
                <a:cs typeface="Calibri"/>
              </a:rPr>
              <a:t>subject</a:t>
            </a:r>
            <a:r>
              <a:rPr lang="fr-FR" sz="2400" b="1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that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draws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on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various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disciplines,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with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potential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application and implications in </a:t>
            </a:r>
            <a:r>
              <a:rPr lang="fr-FR" sz="2400" dirty="0" err="1">
                <a:solidFill>
                  <a:srgbClr val="242424"/>
                </a:solidFill>
                <a:cs typeface="Calibri"/>
              </a:rPr>
              <a:t>both</a:t>
            </a:r>
            <a:r>
              <a:rPr lang="fr-FR" sz="2400" dirty="0">
                <a:solidFill>
                  <a:srgbClr val="242424"/>
                </a:solidFill>
                <a:cs typeface="Calibri"/>
              </a:rPr>
              <a:t> North and South countries.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5480A11-0DA2-212B-6752-AA9A35C4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854234"/>
            <a:ext cx="2821858" cy="756465"/>
          </a:xfrm>
        </p:spPr>
        <p:txBody>
          <a:bodyPr>
            <a:normAutofit/>
          </a:bodyPr>
          <a:lstStyle/>
          <a:p>
            <a:r>
              <a:rPr lang="fr-FR" dirty="0">
                <a:cs typeface="Calibri"/>
              </a:rPr>
              <a:t>Conclusion</a:t>
            </a:r>
            <a:endParaRPr lang="fr-FR" dirty="0"/>
          </a:p>
        </p:txBody>
      </p:sp>
      <p:pic>
        <p:nvPicPr>
          <p:cNvPr id="3076" name="Picture 4" descr="Les autruches mettent-elles la tête dans le sable ? - Instinct Animal">
            <a:extLst>
              <a:ext uri="{FF2B5EF4-FFF2-40B4-BE49-F238E27FC236}">
                <a16:creationId xmlns:a16="http://schemas.microsoft.com/office/drawing/2014/main" id="{01EB60FE-7C42-8965-3756-E6CDAFE2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65" y="5145071"/>
            <a:ext cx="1610699" cy="136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DF529A7-A5CB-5B48-EC78-28F3AC894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2" y="284162"/>
            <a:ext cx="1674541" cy="16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E agronomie">
            <a:extLst>
              <a:ext uri="{FF2B5EF4-FFF2-40B4-BE49-F238E27FC236}">
                <a16:creationId xmlns:a16="http://schemas.microsoft.com/office/drawing/2014/main" id="{AC5AA4F9-826A-F654-9383-FDFF9478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78" y="302203"/>
            <a:ext cx="1674543" cy="166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89EDBF6-A05F-7BA2-C315-B2369B6A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635" y="328733"/>
            <a:ext cx="1610699" cy="16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AB9D9C6F-0DE2-50D2-43A6-BDA8FDADF157}"/>
              </a:ext>
            </a:extLst>
          </p:cNvPr>
          <p:cNvSpPr txBox="1">
            <a:spLocks/>
          </p:cNvSpPr>
          <p:nvPr/>
        </p:nvSpPr>
        <p:spPr>
          <a:xfrm>
            <a:off x="234461" y="5412600"/>
            <a:ext cx="9469978" cy="119408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fr-FR" sz="2200" dirty="0" err="1">
                <a:solidFill>
                  <a:srgbClr val="242424"/>
                </a:solidFill>
                <a:cs typeface="Calibri"/>
              </a:rPr>
              <a:t>However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, a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substantial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journey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lies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ahead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to gain an </a:t>
            </a:r>
            <a:r>
              <a:rPr lang="fr-FR" sz="2200" b="1" dirty="0">
                <a:solidFill>
                  <a:srgbClr val="242424"/>
                </a:solidFill>
                <a:cs typeface="Calibri"/>
              </a:rPr>
              <a:t>in-</a:t>
            </a:r>
            <a:r>
              <a:rPr lang="fr-FR" sz="2200" b="1" dirty="0" err="1">
                <a:solidFill>
                  <a:srgbClr val="242424"/>
                </a:solidFill>
                <a:cs typeface="Calibri"/>
              </a:rPr>
              <a:t>depth</a:t>
            </a:r>
            <a:r>
              <a:rPr lang="fr-FR" sz="2200" b="1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b="1" dirty="0" err="1">
                <a:solidFill>
                  <a:srgbClr val="242424"/>
                </a:solidFill>
                <a:cs typeface="Calibri"/>
              </a:rPr>
              <a:t>understanding</a:t>
            </a:r>
            <a:r>
              <a:rPr lang="fr-FR" sz="2200" b="1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of the </a:t>
            </a:r>
            <a:r>
              <a:rPr lang="fr-FR" sz="2200" b="1" dirty="0" err="1">
                <a:solidFill>
                  <a:srgbClr val="242424"/>
                </a:solidFill>
                <a:cs typeface="Calibri"/>
              </a:rPr>
              <a:t>mechanisms</a:t>
            </a:r>
            <a:r>
              <a:rPr lang="fr-FR" sz="2200" b="1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at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play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and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develop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sustainable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 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valorization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strategies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to replace 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conventional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pesticides 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with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bio-</a:t>
            </a:r>
            <a:r>
              <a:rPr lang="fr-FR" sz="2200" dirty="0" err="1">
                <a:solidFill>
                  <a:srgbClr val="242424"/>
                </a:solidFill>
                <a:cs typeface="Calibri"/>
              </a:rPr>
              <a:t>based</a:t>
            </a:r>
            <a:r>
              <a:rPr lang="fr-FR" sz="2200" dirty="0">
                <a:solidFill>
                  <a:srgbClr val="242424"/>
                </a:solidFill>
                <a:cs typeface="Calibri"/>
              </a:rPr>
              <a:t> solutions.</a:t>
            </a:r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EA2828-AC86-45A4-A81D-EFB5DEE934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815" y="6029015"/>
            <a:ext cx="9990667" cy="83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333" dirty="0" err="1">
                <a:solidFill>
                  <a:schemeClr val="bg1"/>
                </a:solidFill>
              </a:rPr>
              <a:t>Thank</a:t>
            </a:r>
            <a:r>
              <a:rPr lang="fr-FR" sz="5333" dirty="0">
                <a:solidFill>
                  <a:schemeClr val="bg1"/>
                </a:solidFill>
              </a:rPr>
              <a:t> </a:t>
            </a:r>
            <a:r>
              <a:rPr lang="fr-FR" sz="5333" dirty="0" err="1">
                <a:solidFill>
                  <a:schemeClr val="bg1"/>
                </a:solidFill>
              </a:rPr>
              <a:t>you</a:t>
            </a:r>
            <a:r>
              <a:rPr lang="fr-FR" sz="5333" dirty="0">
                <a:solidFill>
                  <a:schemeClr val="bg1"/>
                </a:solidFill>
              </a:rPr>
              <a:t> for </a:t>
            </a:r>
            <a:r>
              <a:rPr lang="fr-FR" sz="5333" dirty="0" err="1">
                <a:solidFill>
                  <a:schemeClr val="bg1"/>
                </a:solidFill>
              </a:rPr>
              <a:t>your</a:t>
            </a:r>
            <a:r>
              <a:rPr lang="fr-FR" sz="5333" dirty="0">
                <a:solidFill>
                  <a:schemeClr val="bg1"/>
                </a:solidFill>
              </a:rPr>
              <a:t> attention!</a:t>
            </a:r>
            <a:endParaRPr lang="en-US" sz="5333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9E4D88-9ECD-490B-8005-5FDD5DD81A1D}"/>
              </a:ext>
            </a:extLst>
          </p:cNvPr>
          <p:cNvSpPr txBox="1"/>
          <p:nvPr/>
        </p:nvSpPr>
        <p:spPr>
          <a:xfrm>
            <a:off x="8009054" y="4479739"/>
            <a:ext cx="4035647" cy="44420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85000" lnSpcReduction="10000"/>
          </a:bodyPr>
          <a:lstStyle/>
          <a:p>
            <a:r>
              <a:rPr lang="fr-BE" sz="2400" dirty="0"/>
              <a:t>marie-laure.fauconnier@uliege.be</a:t>
            </a:r>
            <a:endParaRPr lang="en-US" sz="2400" dirty="0"/>
          </a:p>
        </p:txBody>
      </p:sp>
      <p:pic>
        <p:nvPicPr>
          <p:cNvPr id="4098" name="Picture 2" descr="Aperçu de l’image">
            <a:extLst>
              <a:ext uri="{FF2B5EF4-FFF2-40B4-BE49-F238E27FC236}">
                <a16:creationId xmlns:a16="http://schemas.microsoft.com/office/drawing/2014/main" id="{48F5CB55-E061-FF7A-0D13-96056CE5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74" y="76826"/>
            <a:ext cx="2080785" cy="13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36D44F-8C71-C4DE-23A7-3A7753886E21}"/>
              </a:ext>
            </a:extLst>
          </p:cNvPr>
          <p:cNvSpPr txBox="1"/>
          <p:nvPr/>
        </p:nvSpPr>
        <p:spPr>
          <a:xfrm>
            <a:off x="2323299" y="1314428"/>
            <a:ext cx="1802867" cy="41631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r>
              <a:rPr lang="fr-BE" sz="1867" dirty="0"/>
              <a:t>Manon </a:t>
            </a:r>
            <a:r>
              <a:rPr lang="fr-BE" sz="1867" dirty="0" err="1"/>
              <a:t>Genva</a:t>
            </a:r>
            <a:endParaRPr lang="fr-BE" sz="1867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BA6906-32C1-83C8-1FE8-49C8D6CB104B}"/>
              </a:ext>
            </a:extLst>
          </p:cNvPr>
          <p:cNvSpPr txBox="1"/>
          <p:nvPr/>
        </p:nvSpPr>
        <p:spPr>
          <a:xfrm>
            <a:off x="96448" y="1279347"/>
            <a:ext cx="2032000" cy="44080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70000" lnSpcReduction="20000"/>
          </a:bodyPr>
          <a:lstStyle/>
          <a:p>
            <a:r>
              <a:rPr lang="fr-BE" sz="2400" dirty="0"/>
              <a:t>Clément </a:t>
            </a:r>
            <a:r>
              <a:rPr lang="fr-BE" sz="2400" dirty="0" err="1"/>
              <a:t>Burgeon</a:t>
            </a:r>
            <a:endParaRPr lang="fr-BE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33728B-6378-4AA0-2631-CD7BC17B21A3}"/>
              </a:ext>
            </a:extLst>
          </p:cNvPr>
          <p:cNvSpPr txBox="1"/>
          <p:nvPr/>
        </p:nvSpPr>
        <p:spPr>
          <a:xfrm>
            <a:off x="4351450" y="3037003"/>
            <a:ext cx="1783964" cy="55005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70000" lnSpcReduction="20000"/>
          </a:bodyPr>
          <a:lstStyle/>
          <a:p>
            <a:r>
              <a:rPr lang="fr-BE" sz="2400" dirty="0"/>
              <a:t>Aissatou </a:t>
            </a:r>
            <a:r>
              <a:rPr lang="fr-BE" sz="2400" dirty="0" err="1"/>
              <a:t>Sakoh</a:t>
            </a:r>
            <a:endParaRPr lang="fr-BE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E7160C-5500-C626-236D-050953D21ACA}"/>
              </a:ext>
            </a:extLst>
          </p:cNvPr>
          <p:cNvSpPr txBox="1"/>
          <p:nvPr/>
        </p:nvSpPr>
        <p:spPr>
          <a:xfrm>
            <a:off x="6060985" y="2988884"/>
            <a:ext cx="2080785" cy="62914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r>
              <a:rPr lang="fr-BE" sz="1867" dirty="0"/>
              <a:t>Aminata Diagne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ACC518-6655-1942-D32A-818C466F499B}"/>
              </a:ext>
            </a:extLst>
          </p:cNvPr>
          <p:cNvSpPr txBox="1"/>
          <p:nvPr/>
        </p:nvSpPr>
        <p:spPr>
          <a:xfrm>
            <a:off x="10141008" y="3037002"/>
            <a:ext cx="1764371" cy="55005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r>
              <a:rPr lang="fr-BE" sz="1867" dirty="0"/>
              <a:t>Jérémy </a:t>
            </a:r>
            <a:r>
              <a:rPr lang="fr-BE" sz="1867" dirty="0" err="1"/>
              <a:t>Berdy</a:t>
            </a:r>
            <a:endParaRPr lang="fr-BE" sz="1867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E8A3B7E-2BFC-874A-FC62-AD1B99F317FB}"/>
              </a:ext>
            </a:extLst>
          </p:cNvPr>
          <p:cNvSpPr txBox="1"/>
          <p:nvPr/>
        </p:nvSpPr>
        <p:spPr>
          <a:xfrm>
            <a:off x="9632141" y="1270771"/>
            <a:ext cx="2854712" cy="55005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70000" lnSpcReduction="20000"/>
          </a:bodyPr>
          <a:lstStyle/>
          <a:p>
            <a:r>
              <a:rPr lang="fr-BE" sz="2400" dirty="0"/>
              <a:t>Leonel </a:t>
            </a:r>
            <a:r>
              <a:rPr lang="fr-BE" sz="2400" dirty="0" err="1"/>
              <a:t>Taguimjeu</a:t>
            </a:r>
            <a:r>
              <a:rPr lang="fr-BE" sz="2400" dirty="0"/>
              <a:t> </a:t>
            </a:r>
            <a:r>
              <a:rPr lang="fr-BE" sz="2400" dirty="0" err="1"/>
              <a:t>Tafokeu</a:t>
            </a:r>
            <a:endParaRPr lang="fr-BE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E3CFA5-A33F-89EC-FB97-EB3C4C63A9B0}"/>
              </a:ext>
            </a:extLst>
          </p:cNvPr>
          <p:cNvSpPr txBox="1"/>
          <p:nvPr/>
        </p:nvSpPr>
        <p:spPr>
          <a:xfrm>
            <a:off x="7565216" y="1272208"/>
            <a:ext cx="2298856" cy="55005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r>
              <a:rPr lang="fr-BE" sz="1867" dirty="0" err="1"/>
              <a:t>Waseem</a:t>
            </a:r>
            <a:r>
              <a:rPr lang="fr-BE" sz="1867" dirty="0"/>
              <a:t> Mushtaq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7349F57-0954-74F9-ECCB-8F16426CE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24771"/>
          <a:stretch/>
        </p:blipFill>
        <p:spPr bwMode="auto">
          <a:xfrm>
            <a:off x="2400120" y="222903"/>
            <a:ext cx="1536000" cy="116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orian Martini">
            <a:extLst>
              <a:ext uri="{FF2B5EF4-FFF2-40B4-BE49-F238E27FC236}">
                <a16:creationId xmlns:a16="http://schemas.microsoft.com/office/drawing/2014/main" id="{84E4640F-76F5-BD8C-ABCA-D6000FD50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b="11888"/>
          <a:stretch/>
        </p:blipFill>
        <p:spPr bwMode="auto">
          <a:xfrm>
            <a:off x="2436442" y="1872000"/>
            <a:ext cx="149967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1F38C3D-4206-D4A9-5E1E-F5CDE45B0AEE}"/>
              </a:ext>
            </a:extLst>
          </p:cNvPr>
          <p:cNvSpPr txBox="1"/>
          <p:nvPr/>
        </p:nvSpPr>
        <p:spPr>
          <a:xfrm>
            <a:off x="2294936" y="3298841"/>
            <a:ext cx="1913053" cy="17155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Florian Martini</a:t>
            </a:r>
          </a:p>
        </p:txBody>
      </p:sp>
      <p:pic>
        <p:nvPicPr>
          <p:cNvPr id="4104" name="Picture 8" descr="Clément Burgeon">
            <a:extLst>
              <a:ext uri="{FF2B5EF4-FFF2-40B4-BE49-F238E27FC236}">
                <a16:creationId xmlns:a16="http://schemas.microsoft.com/office/drawing/2014/main" id="{71EB6FFF-A65E-3920-9530-645BD68C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4" y="236890"/>
            <a:ext cx="1059100" cy="10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01FC5D6E-D9AF-2441-9388-53C95FCB2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80"/>
          <a:stretch/>
        </p:blipFill>
        <p:spPr bwMode="auto">
          <a:xfrm>
            <a:off x="4580211" y="1767515"/>
            <a:ext cx="1284447" cy="1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DFB2FF-64FA-E292-58A9-3FC04FE72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566" y="1769138"/>
            <a:ext cx="1936319" cy="13239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F3DD1D-F153-57AE-763F-BFB45468C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3639" y="59475"/>
            <a:ext cx="1525668" cy="13292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B75C38-F18A-D50A-AE87-07F6387E0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/>
        </p:blipFill>
        <p:spPr bwMode="auto">
          <a:xfrm>
            <a:off x="6374217" y="1707403"/>
            <a:ext cx="1059676" cy="1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eut être une image de 1 personne et boisson">
            <a:extLst>
              <a:ext uri="{FF2B5EF4-FFF2-40B4-BE49-F238E27FC236}">
                <a16:creationId xmlns:a16="http://schemas.microsoft.com/office/drawing/2014/main" id="{B69407B3-1A0D-090D-B87C-BD775A27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3" y="4219046"/>
            <a:ext cx="1499680" cy="14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e description de photo disponible.">
            <a:extLst>
              <a:ext uri="{FF2B5EF4-FFF2-40B4-BE49-F238E27FC236}">
                <a16:creationId xmlns:a16="http://schemas.microsoft.com/office/drawing/2014/main" id="{DD67B00E-E8A6-6D6A-AEE3-791A540F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30" y="4185214"/>
            <a:ext cx="1530279" cy="15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941634-0AA8-4221-9EDC-0FCE2858C3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4234" y="4191276"/>
            <a:ext cx="1628164" cy="155198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90E7844-7458-2C5C-4F29-CBAFA89A108C}"/>
              </a:ext>
            </a:extLst>
          </p:cNvPr>
          <p:cNvSpPr txBox="1"/>
          <p:nvPr/>
        </p:nvSpPr>
        <p:spPr>
          <a:xfrm>
            <a:off x="1" y="3194369"/>
            <a:ext cx="2550313" cy="3804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 err="1"/>
              <a:t>Marouan</a:t>
            </a:r>
            <a:r>
              <a:rPr lang="fr-BE" sz="1867" dirty="0"/>
              <a:t> </a:t>
            </a:r>
            <a:r>
              <a:rPr lang="fr-BE" sz="1867" dirty="0" err="1"/>
              <a:t>Mohaddab</a:t>
            </a:r>
            <a:endParaRPr lang="fr-BE" sz="18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DEE28B3-0224-9B60-21F0-68EAFC0860AB}"/>
              </a:ext>
            </a:extLst>
          </p:cNvPr>
          <p:cNvSpPr txBox="1"/>
          <p:nvPr/>
        </p:nvSpPr>
        <p:spPr>
          <a:xfrm>
            <a:off x="202181" y="5699827"/>
            <a:ext cx="2550313" cy="3804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Adrien Francis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C9F59A-5194-E094-32D0-97602047F9BC}"/>
              </a:ext>
            </a:extLst>
          </p:cNvPr>
          <p:cNvSpPr txBox="1"/>
          <p:nvPr/>
        </p:nvSpPr>
        <p:spPr>
          <a:xfrm>
            <a:off x="2022145" y="5707587"/>
            <a:ext cx="2550313" cy="3804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Thomas Bertrand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4B534E9-09C3-385D-C56A-2819BCF2F099}"/>
              </a:ext>
            </a:extLst>
          </p:cNvPr>
          <p:cNvSpPr txBox="1"/>
          <p:nvPr/>
        </p:nvSpPr>
        <p:spPr>
          <a:xfrm>
            <a:off x="4026433" y="5720541"/>
            <a:ext cx="2550313" cy="3804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Maxime Grégoire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A37DA7D-7F64-B57F-5897-A575DFC45086}"/>
              </a:ext>
            </a:extLst>
          </p:cNvPr>
          <p:cNvSpPr txBox="1"/>
          <p:nvPr/>
        </p:nvSpPr>
        <p:spPr>
          <a:xfrm>
            <a:off x="6090753" y="5699827"/>
            <a:ext cx="2550313" cy="3804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Franck Michels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D8535F-F21B-5550-F5A2-A5AA68369E67}"/>
              </a:ext>
            </a:extLst>
          </p:cNvPr>
          <p:cNvSpPr txBox="1"/>
          <p:nvPr/>
        </p:nvSpPr>
        <p:spPr>
          <a:xfrm>
            <a:off x="7957965" y="3112129"/>
            <a:ext cx="1537172" cy="337264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1867" dirty="0"/>
              <a:t>Gaëlle Race</a:t>
            </a:r>
          </a:p>
        </p:txBody>
      </p:sp>
      <p:pic>
        <p:nvPicPr>
          <p:cNvPr id="3" name="Picture 4" descr="Gaëlle Race">
            <a:extLst>
              <a:ext uri="{FF2B5EF4-FFF2-40B4-BE49-F238E27FC236}">
                <a16:creationId xmlns:a16="http://schemas.microsoft.com/office/drawing/2014/main" id="{7EEFD92E-1E9E-8E03-06C8-509ED297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81" y="1767515"/>
            <a:ext cx="1381259" cy="138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4B31ED-E447-18BD-5A1B-A8774942C4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910" y="1897160"/>
            <a:ext cx="1331076" cy="1251613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C43BF5EF-25C9-AB70-DCEC-830E5A2A9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6" name="Image 25" descr="Une image contenant personne, Visage humain, plein air, ciel&#10;&#10;Description générée automatiquement">
            <a:extLst>
              <a:ext uri="{FF2B5EF4-FFF2-40B4-BE49-F238E27FC236}">
                <a16:creationId xmlns:a16="http://schemas.microsoft.com/office/drawing/2014/main" id="{63739125-7979-4BD9-E5EE-C62731E931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54" y="4218611"/>
            <a:ext cx="1391246" cy="15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0177"/>
            <a:ext cx="10185561" cy="756465"/>
          </a:xfrm>
        </p:spPr>
        <p:txBody>
          <a:bodyPr>
            <a:normAutofit/>
          </a:bodyPr>
          <a:lstStyle/>
          <a:p>
            <a:r>
              <a:rPr lang="en-US" dirty="0"/>
              <a:t>Botanicals: what’s that?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1BF74B-A497-E71B-6183-127236019BDB}"/>
              </a:ext>
            </a:extLst>
          </p:cNvPr>
          <p:cNvSpPr txBox="1"/>
          <p:nvPr/>
        </p:nvSpPr>
        <p:spPr>
          <a:xfrm>
            <a:off x="742020" y="1268987"/>
            <a:ext cx="8479885" cy="517007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l"/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Common definition:</a:t>
            </a:r>
          </a:p>
          <a:p>
            <a:pPr algn="l"/>
            <a:endParaRPr lang="en-US" sz="1333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algn="l"/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A substance obtained from a plant and used typically in medicinal or cosmetic products.</a:t>
            </a:r>
          </a:p>
          <a:p>
            <a:pPr algn="l"/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algn="l"/>
            <a:r>
              <a:rPr lang="en-US" sz="2400" dirty="0">
                <a:solidFill>
                  <a:srgbClr val="7DB928"/>
                </a:solidFill>
                <a:highlight>
                  <a:srgbClr val="FFFFFF"/>
                </a:highlight>
                <a:latin typeface="Calibri"/>
                <a:cs typeface="Calibri"/>
                <a:sym typeface="Wingdings" panose="05000000000000000000" pitchFamily="2" charset="2"/>
              </a:rPr>
              <a:t> Also in the field of crop protection</a:t>
            </a:r>
            <a:endParaRPr lang="en-US" sz="2400" dirty="0">
              <a:solidFill>
                <a:srgbClr val="7DB928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algn="l"/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Not new …before 1940: very common </a:t>
            </a:r>
          </a:p>
          <a:p>
            <a:r>
              <a:rPr lang="en-US" sz="2133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     (tobacco extract, rotenone, pyrethrum …)</a:t>
            </a:r>
          </a:p>
          <a:p>
            <a:pPr algn="l"/>
            <a:endParaRPr lang="en-US" sz="2133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1940-2000 DDT and many chemically synthetized pesticides: botanical pesticide research slow down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2000: resistance, environmental and human health concerns </a:t>
            </a:r>
            <a:r>
              <a:rPr lang="en-US" sz="2133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  <a:sym typeface="Wingdings" panose="05000000000000000000" pitchFamily="2" charset="2"/>
              </a:rPr>
              <a:t> research on botanicals coming back into fashion</a:t>
            </a:r>
            <a:endParaRPr lang="en-US" sz="2133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</p:txBody>
      </p:sp>
      <p:pic>
        <p:nvPicPr>
          <p:cNvPr id="1028" name="Picture 4" descr="Description de cette image, également commentée ci-après">
            <a:extLst>
              <a:ext uri="{FF2B5EF4-FFF2-40B4-BE49-F238E27FC236}">
                <a16:creationId xmlns:a16="http://schemas.microsoft.com/office/drawing/2014/main" id="{6170E981-BD0C-E5CB-1CDD-FB72A890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21" y="3383243"/>
            <a:ext cx="1268100" cy="9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illustrative de l’article Pyréthrine">
            <a:extLst>
              <a:ext uri="{FF2B5EF4-FFF2-40B4-BE49-F238E27FC236}">
                <a16:creationId xmlns:a16="http://schemas.microsoft.com/office/drawing/2014/main" id="{C4EEDA90-E604-6904-0274-BAB6018C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53" y="3426581"/>
            <a:ext cx="1425435" cy="10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2F4E22B-959B-3186-3BF3-3E054887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81" y="5284783"/>
            <a:ext cx="2291681" cy="12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Dichlorodiphényltrichloroéthane — Wikipédia">
            <a:extLst>
              <a:ext uri="{FF2B5EF4-FFF2-40B4-BE49-F238E27FC236}">
                <a16:creationId xmlns:a16="http://schemas.microsoft.com/office/drawing/2014/main" id="{7C1BAE05-C513-BBD5-4EFB-20941A63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965" y="4056594"/>
            <a:ext cx="1580368" cy="9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e Essential Oils Dangerous to Pets? | ASPCApro">
            <a:extLst>
              <a:ext uri="{FF2B5EF4-FFF2-40B4-BE49-F238E27FC236}">
                <a16:creationId xmlns:a16="http://schemas.microsoft.com/office/drawing/2014/main" id="{41BF0E7F-4C0B-727E-F49D-40B588BB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13" y="340177"/>
            <a:ext cx="1785132" cy="12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Botanicals: what’s that?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1BF74B-A497-E71B-6183-127236019BDB}"/>
              </a:ext>
            </a:extLst>
          </p:cNvPr>
          <p:cNvSpPr txBox="1"/>
          <p:nvPr/>
        </p:nvSpPr>
        <p:spPr>
          <a:xfrm>
            <a:off x="760373" y="1668956"/>
            <a:ext cx="5335628" cy="476021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l"/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arial"/>
              </a:rPr>
              <a:t>For the agronomist botanicals are</a:t>
            </a: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algn="l"/>
            <a:endParaRPr lang="en-US" sz="1333" dirty="0">
              <a:solidFill>
                <a:srgbClr val="202124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Herbicides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Insecticides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Fungicides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Nematicides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Molluscicides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Rodenticides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Virucides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Acaricides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Bactericides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Anti-sprouting agents</a:t>
            </a:r>
          </a:p>
          <a:p>
            <a:pPr marL="380990" indent="-380990">
              <a:buFontTx/>
              <a:buChar char="-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cs typeface="Calibri"/>
              </a:rPr>
              <a:t>Soil quality improvement agents</a:t>
            </a: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C1D22A00-EBD6-588E-254D-9081FC988443}"/>
              </a:ext>
            </a:extLst>
          </p:cNvPr>
          <p:cNvSpPr/>
          <p:nvPr/>
        </p:nvSpPr>
        <p:spPr>
          <a:xfrm>
            <a:off x="3300761" y="2368861"/>
            <a:ext cx="911923" cy="3105924"/>
          </a:xfrm>
          <a:prstGeom prst="rightBrace">
            <a:avLst/>
          </a:prstGeom>
          <a:ln>
            <a:solidFill>
              <a:srgbClr val="7DB9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C1542E-0CAA-344C-4902-506848B5367D}"/>
              </a:ext>
            </a:extLst>
          </p:cNvPr>
          <p:cNvSpPr txBox="1"/>
          <p:nvPr/>
        </p:nvSpPr>
        <p:spPr>
          <a:xfrm>
            <a:off x="5243552" y="3097561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/>
          </a:bodyPr>
          <a:lstStyle/>
          <a:p>
            <a:endParaRPr lang="fr-BE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947CF3-8686-6EF7-8D1E-4BBA460A17C4}"/>
              </a:ext>
            </a:extLst>
          </p:cNvPr>
          <p:cNvSpPr txBox="1"/>
          <p:nvPr/>
        </p:nvSpPr>
        <p:spPr>
          <a:xfrm>
            <a:off x="4486704" y="3406387"/>
            <a:ext cx="2061736" cy="103086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r>
              <a:rPr lang="fr-BE" sz="2400" dirty="0"/>
              <a:t>Biocides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A4D799-0580-DD4C-C83D-795B41E3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415" y="779403"/>
            <a:ext cx="1630080" cy="1091389"/>
          </a:xfrm>
          <a:prstGeom prst="rect">
            <a:avLst/>
          </a:prstGeom>
        </p:spPr>
      </p:pic>
      <p:pic>
        <p:nvPicPr>
          <p:cNvPr id="9" name="Picture 2" descr="Now we know: Why do potatoes sprout?">
            <a:extLst>
              <a:ext uri="{FF2B5EF4-FFF2-40B4-BE49-F238E27FC236}">
                <a16:creationId xmlns:a16="http://schemas.microsoft.com/office/drawing/2014/main" id="{6D0ACCCC-0E5A-82BF-64E0-281409CF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927" y="743855"/>
            <a:ext cx="1198661" cy="11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20DE62-7535-239F-D83D-B85C5074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793" y="720668"/>
            <a:ext cx="1110763" cy="12249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A3B550-7D53-4284-C216-66009D517E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39417"/>
            <a:ext cx="955843" cy="13301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17109D5-7664-E16D-AAB6-FD2A68EE14FC}"/>
              </a:ext>
            </a:extLst>
          </p:cNvPr>
          <p:cNvSpPr txBox="1"/>
          <p:nvPr/>
        </p:nvSpPr>
        <p:spPr>
          <a:xfrm>
            <a:off x="5516545" y="3016559"/>
            <a:ext cx="6445629" cy="181052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85000" lnSpcReduction="20000"/>
          </a:bodyPr>
          <a:lstStyle/>
          <a:p>
            <a:pPr lvl="2"/>
            <a:r>
              <a:rPr lang="en-US" sz="2400" dirty="0">
                <a:latin typeface="+mj-lt"/>
              </a:rPr>
              <a:t>Key words in </a:t>
            </a:r>
            <a:r>
              <a:rPr lang="en-US" sz="2400" i="1" dirty="0">
                <a:latin typeface="+mj-lt"/>
              </a:rPr>
              <a:t>Google Scholar</a:t>
            </a:r>
            <a:r>
              <a:rPr lang="en-US" sz="2400" dirty="0">
                <a:latin typeface="+mj-lt"/>
              </a:rPr>
              <a:t>: essential oils and … </a:t>
            </a:r>
          </a:p>
          <a:p>
            <a:pPr lvl="2"/>
            <a:endParaRPr lang="en-US" sz="1467" dirty="0">
              <a:latin typeface="+mj-lt"/>
            </a:endParaRPr>
          </a:p>
          <a:p>
            <a:pPr marL="1371600" lvl="2"/>
            <a:r>
              <a:rPr lang="en-US" sz="2400" dirty="0">
                <a:latin typeface="+mj-lt"/>
              </a:rPr>
              <a:t>-Insecticide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+mj-lt"/>
              </a:rPr>
              <a:t>125000 ref</a:t>
            </a:r>
            <a:endParaRPr lang="en-US" sz="2400" dirty="0">
              <a:latin typeface="+mj-lt"/>
              <a:cs typeface="Calibri"/>
            </a:endParaRP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+mj-lt"/>
              </a:rPr>
              <a:t>Herbicide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+mj-lt"/>
              </a:rPr>
              <a:t>69000 ref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+mj-lt"/>
              </a:rPr>
              <a:t>Bactericide-fungicide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+mj-lt"/>
              </a:rPr>
              <a:t>91000 ref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+mj-lt"/>
              </a:rPr>
              <a:t>Acaricide-nematicide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+mj-lt"/>
              </a:rPr>
              <a:t>37500 ref</a:t>
            </a:r>
          </a:p>
          <a:p>
            <a:endParaRPr lang="fr-BE" sz="2400" dirty="0"/>
          </a:p>
        </p:txBody>
      </p:sp>
      <p:pic>
        <p:nvPicPr>
          <p:cNvPr id="2050" name="Picture 2" descr="Essential Oils Guide | AromaWeb">
            <a:extLst>
              <a:ext uri="{FF2B5EF4-FFF2-40B4-BE49-F238E27FC236}">
                <a16:creationId xmlns:a16="http://schemas.microsoft.com/office/drawing/2014/main" id="{1F8339A1-BCE8-DB7A-B3E6-0B4102AA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01" y="5383507"/>
            <a:ext cx="2259648" cy="11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5E3FEA-F58D-5653-2ED2-DF252963C466}"/>
              </a:ext>
            </a:extLst>
          </p:cNvPr>
          <p:cNvSpPr/>
          <p:nvPr/>
        </p:nvSpPr>
        <p:spPr>
          <a:xfrm>
            <a:off x="6287014" y="2745678"/>
            <a:ext cx="5251328" cy="2241531"/>
          </a:xfrm>
          <a:prstGeom prst="rect">
            <a:avLst/>
          </a:prstGeom>
          <a:noFill/>
          <a:ln>
            <a:solidFill>
              <a:srgbClr val="7DB9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11056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ile:Pelargonic acid.svg - Wikipedia">
            <a:extLst>
              <a:ext uri="{FF2B5EF4-FFF2-40B4-BE49-F238E27FC236}">
                <a16:creationId xmlns:a16="http://schemas.microsoft.com/office/drawing/2014/main" id="{90E6048C-05E1-2424-9E8F-AAD7DCD2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275" y="4326301"/>
            <a:ext cx="1935372" cy="57509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F6B22C7-8F4C-4DC4-9508-5C810BE1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Botanicals: what’s that?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68C3F7-F161-49C3-A0EB-34110A218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02" y="346326"/>
            <a:ext cx="2358623" cy="1451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A1BF74B-A497-E71B-6183-127236019BDB}"/>
              </a:ext>
            </a:extLst>
          </p:cNvPr>
          <p:cNvSpPr txBox="1"/>
          <p:nvPr/>
        </p:nvSpPr>
        <p:spPr>
          <a:xfrm>
            <a:off x="149877" y="1711284"/>
            <a:ext cx="9759736" cy="480131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l"/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For the chemist:</a:t>
            </a:r>
          </a:p>
          <a:p>
            <a:pPr algn="l"/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+mj-lt"/>
              <a:cs typeface="arial"/>
            </a:endParaRPr>
          </a:p>
          <a:p>
            <a:pPr marL="380990" indent="-380990">
              <a:buFont typeface="Wingdings"/>
              <a:buChar char="Ø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A pure compound or purified fraction requiring an extraction method and one/several purification steps (</a:t>
            </a:r>
            <a:r>
              <a:rPr lang="en-US" sz="2400" i="1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e.g.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 </a:t>
            </a:r>
            <a:r>
              <a:rPr lang="en-US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azadyractin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 from neem oil)</a:t>
            </a: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+mj-lt"/>
              <a:cs typeface="arial" panose="020B0604020202020204" pitchFamily="34" charset="0"/>
            </a:endParaRPr>
          </a:p>
          <a:p>
            <a:pPr marL="380990" indent="-380990">
              <a:spcBef>
                <a:spcPts val="1200"/>
              </a:spcBef>
              <a:buFont typeface="Wingdings"/>
              <a:buChar char="Ø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A complex extract requiring an extraction method (solvent, </a:t>
            </a:r>
            <a:r>
              <a:rPr lang="en-US" sz="2400" i="1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SC-CO</a:t>
            </a:r>
            <a:r>
              <a:rPr lang="en-US" sz="2400" i="1" baseline="-250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2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, </a:t>
            </a:r>
            <a:r>
              <a:rPr lang="en-US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hydrodistillation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, steam distillation; </a:t>
            </a:r>
            <a:r>
              <a:rPr lang="en-US" sz="2400" i="1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e.g. 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essential oils)</a:t>
            </a:r>
          </a:p>
          <a:p>
            <a:pPr marL="380990" indent="-380990">
              <a:spcBef>
                <a:spcPts val="1200"/>
              </a:spcBef>
              <a:buFont typeface="Wingdings"/>
              <a:buChar char="Ø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An analog of botanical obtained by synthesis/biosynthesis from </a:t>
            </a:r>
            <a:r>
              <a:rPr lang="en-US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biosourced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 (or not) reagents (pelargonic acid)</a:t>
            </a:r>
          </a:p>
          <a:p>
            <a:pPr marL="380990" indent="-380990">
              <a:spcBef>
                <a:spcPts val="1200"/>
              </a:spcBef>
              <a:buFont typeface="Wingdings"/>
              <a:buChar char="Ø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Volatile / non-volatile compounds; apolar or polar compounds</a:t>
            </a: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+mj-lt"/>
              <a:cs typeface="Calibri"/>
            </a:endParaRPr>
          </a:p>
          <a:p>
            <a:pPr marL="380990" indent="-380990">
              <a:spcBef>
                <a:spcPts val="1200"/>
              </a:spcBef>
              <a:buFont typeface="Wingdings"/>
              <a:buChar char="Ø"/>
            </a:pP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cs typeface="arial"/>
              </a:rPr>
              <a:t>Compounds belonging to various chemical functions (</a:t>
            </a:r>
            <a:r>
              <a:rPr lang="en-US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arial"/>
              </a:rPr>
              <a:t>terpenoids, a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cids, </a:t>
            </a:r>
            <a:r>
              <a:rPr lang="fr-FR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alcohols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, </a:t>
            </a:r>
            <a:r>
              <a:rPr lang="fr-FR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ketones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, esters, </a:t>
            </a:r>
            <a:r>
              <a:rPr lang="fr-FR" sz="2400" i="1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S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 and </a:t>
            </a:r>
            <a:r>
              <a:rPr lang="fr-FR" sz="2400" i="1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N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 </a:t>
            </a:r>
            <a:r>
              <a:rPr lang="fr-FR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containing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 compounds, </a:t>
            </a:r>
            <a:r>
              <a:rPr lang="fr-FR" sz="2400" dirty="0" err="1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phenolics</a:t>
            </a:r>
            <a:r>
              <a:rPr lang="fr-FR" sz="2400" dirty="0">
                <a:solidFill>
                  <a:srgbClr val="202124"/>
                </a:solidFill>
                <a:highlight>
                  <a:srgbClr val="FFFFFF"/>
                </a:highlight>
                <a:latin typeface="+mj-lt"/>
                <a:ea typeface="+mn-lt"/>
                <a:cs typeface="+mn-lt"/>
              </a:rPr>
              <a:t>)</a:t>
            </a: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undefined">
            <a:extLst>
              <a:ext uri="{FF2B5EF4-FFF2-40B4-BE49-F238E27FC236}">
                <a16:creationId xmlns:a16="http://schemas.microsoft.com/office/drawing/2014/main" id="{8998365D-5095-0310-7E46-926144A55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218" y="1665659"/>
            <a:ext cx="1573308" cy="1506139"/>
          </a:xfrm>
          <a:prstGeom prst="rect">
            <a:avLst/>
          </a:prstGeom>
        </p:spPr>
      </p:pic>
      <p:pic>
        <p:nvPicPr>
          <p:cNvPr id="19" name="Picture 7" descr="Ilip010">
            <a:extLst>
              <a:ext uri="{FF2B5EF4-FFF2-40B4-BE49-F238E27FC236}">
                <a16:creationId xmlns:a16="http://schemas.microsoft.com/office/drawing/2014/main" id="{4EAEAC04-27DD-F2F5-053F-F2C65363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7305" y="3546976"/>
            <a:ext cx="1068163" cy="8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1" descr="Ilip018">
            <a:extLst>
              <a:ext uri="{FF2B5EF4-FFF2-40B4-BE49-F238E27FC236}">
                <a16:creationId xmlns:a16="http://schemas.microsoft.com/office/drawing/2014/main" id="{7946A5B5-095F-7574-C0F5-81973B1A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804" y="3429000"/>
            <a:ext cx="1070139" cy="9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chromatoML">
            <a:extLst>
              <a:ext uri="{FF2B5EF4-FFF2-40B4-BE49-F238E27FC236}">
                <a16:creationId xmlns:a16="http://schemas.microsoft.com/office/drawing/2014/main" id="{EAE022D0-9146-E03D-1498-50121E9A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5649" y="5218887"/>
            <a:ext cx="2379023" cy="837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7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UTSHELL definition and meaning | Collins English Dictionary">
            <a:extLst>
              <a:ext uri="{FF2B5EF4-FFF2-40B4-BE49-F238E27FC236}">
                <a16:creationId xmlns:a16="http://schemas.microsoft.com/office/drawing/2014/main" id="{6E0695E7-C6BF-F3CD-5ADC-33147ED2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9942">
            <a:off x="9487066" y="1996830"/>
            <a:ext cx="1295516" cy="12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F7F9EFC-5CCA-CBE2-7509-E43BA267C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382" y="1089568"/>
            <a:ext cx="10185561" cy="4582059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1219170" lvl="2" indent="0">
              <a:spcBef>
                <a:spcPts val="0"/>
              </a:spcBef>
              <a:buNone/>
            </a:pPr>
            <a:r>
              <a:rPr lang="en-US" sz="2133" b="1" dirty="0">
                <a:latin typeface="Calibri"/>
                <a:cs typeface="Arial"/>
              </a:rPr>
              <a:t>Advantages and constraints</a:t>
            </a:r>
          </a:p>
          <a:p>
            <a:pPr lvl="2">
              <a:spcBef>
                <a:spcPts val="0"/>
              </a:spcBef>
              <a:buFontTx/>
              <a:buChar char="-"/>
            </a:pPr>
            <a:endParaRPr lang="en-US" sz="2133" dirty="0">
              <a:latin typeface="Calibri"/>
              <a:cs typeface="Arial"/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33" dirty="0">
                <a:latin typeface="Calibri"/>
                <a:cs typeface="Arial"/>
              </a:rPr>
              <a:t>Advantages:</a:t>
            </a:r>
          </a:p>
          <a:p>
            <a:pPr marL="1828754" lvl="3" indent="0">
              <a:spcBef>
                <a:spcPts val="600"/>
              </a:spcBef>
              <a:buNone/>
            </a:pPr>
            <a:r>
              <a:rPr lang="en-US" sz="2133" dirty="0">
                <a:latin typeface="Calibri"/>
                <a:cs typeface="Arial"/>
              </a:rPr>
              <a:t>- reduced side effects (human, not targeted organisms, environment)</a:t>
            </a:r>
          </a:p>
          <a:p>
            <a:pPr marL="1828754" lvl="3" indent="0">
              <a:spcBef>
                <a:spcPts val="600"/>
              </a:spcBef>
              <a:buNone/>
            </a:pPr>
            <a:r>
              <a:rPr lang="en-US" sz="2133" dirty="0">
                <a:latin typeface="Calibri"/>
                <a:cs typeface="Arial"/>
              </a:rPr>
              <a:t>- low persistence</a:t>
            </a:r>
          </a:p>
          <a:p>
            <a:pPr marL="1828754" lvl="3" indent="0">
              <a:spcBef>
                <a:spcPts val="600"/>
              </a:spcBef>
              <a:buNone/>
            </a:pPr>
            <a:r>
              <a:rPr lang="en-US" sz="2133" dirty="0">
                <a:latin typeface="Calibri"/>
                <a:cs typeface="Arial"/>
              </a:rPr>
              <a:t>- multiple action modes due to complex composition (less resistance)</a:t>
            </a:r>
          </a:p>
          <a:p>
            <a:pPr marL="1828754" lvl="3" indent="0">
              <a:spcBef>
                <a:spcPts val="600"/>
              </a:spcBef>
              <a:buNone/>
            </a:pPr>
            <a:r>
              <a:rPr lang="en-US" sz="2133" dirty="0">
                <a:latin typeface="Calibri"/>
                <a:cs typeface="Arial"/>
              </a:rPr>
              <a:t>- good acceptability by consumers</a:t>
            </a:r>
          </a:p>
          <a:p>
            <a:pPr lvl="2">
              <a:spcBef>
                <a:spcPts val="0"/>
              </a:spcBef>
              <a:buFontTx/>
              <a:buChar char="-"/>
            </a:pPr>
            <a:endParaRPr lang="en-US" sz="2133" dirty="0">
              <a:latin typeface="Calibri"/>
              <a:cs typeface="Arial"/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33" dirty="0">
                <a:latin typeface="Calibri"/>
                <a:cs typeface="Arial"/>
              </a:rPr>
              <a:t>Constraints: 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133" dirty="0">
                <a:latin typeface="Calibri"/>
                <a:cs typeface="Arial"/>
              </a:rPr>
              <a:t>variability (composition)</a:t>
            </a:r>
            <a:r>
              <a:rPr lang="en-US" sz="2133" dirty="0">
                <a:latin typeface="Calibri"/>
                <a:cs typeface="Arial"/>
                <a:sym typeface="Wingdings" panose="05000000000000000000" pitchFamily="2" charset="2"/>
              </a:rPr>
              <a:t> standardization</a:t>
            </a:r>
            <a:endParaRPr lang="en-US" sz="2133" dirty="0">
              <a:latin typeface="Calibri"/>
              <a:cs typeface="Arial"/>
            </a:endParaRP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133" dirty="0">
                <a:latin typeface="Calibri"/>
                <a:cs typeface="Arial"/>
              </a:rPr>
              <a:t>phytotoxicity 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133" dirty="0">
                <a:latin typeface="Calibri"/>
                <a:cs typeface="Arial"/>
              </a:rPr>
              <a:t>for volatile botanicals:  volatility / flavor </a:t>
            </a:r>
          </a:p>
          <a:p>
            <a:pPr marL="1828754" lvl="3" indent="0">
              <a:spcBef>
                <a:spcPts val="600"/>
              </a:spcBef>
              <a:buNone/>
            </a:pPr>
            <a:r>
              <a:rPr lang="en-US" sz="2133" dirty="0">
                <a:latin typeface="Calibri"/>
                <a:cs typeface="Arial"/>
              </a:rPr>
              <a:t>     (encapsulation + new mode of injection)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133" dirty="0">
                <a:latin typeface="Calibri"/>
                <a:cs typeface="Arial"/>
              </a:rPr>
              <a:t>cost (only for high value crops?)</a:t>
            </a:r>
          </a:p>
          <a:p>
            <a:pPr lvl="3">
              <a:spcBef>
                <a:spcPts val="600"/>
              </a:spcBef>
              <a:buFontTx/>
              <a:buChar char="-"/>
            </a:pPr>
            <a:r>
              <a:rPr lang="en-US" sz="2133" dirty="0">
                <a:latin typeface="Calibri"/>
                <a:cs typeface="Arial"/>
              </a:rPr>
              <a:t>regulatory aspects (US versus EU)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5B5EB8B-00A4-D471-C94A-DF2D3302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4" y="312112"/>
            <a:ext cx="10185561" cy="756465"/>
          </a:xfrm>
        </p:spPr>
        <p:txBody>
          <a:bodyPr>
            <a:normAutofit/>
          </a:bodyPr>
          <a:lstStyle/>
          <a:p>
            <a:r>
              <a:rPr lang="fr-BE" dirty="0"/>
              <a:t>Pro and con of </a:t>
            </a:r>
            <a:r>
              <a:rPr lang="fr-BE" dirty="0" err="1"/>
              <a:t>botanicals</a:t>
            </a:r>
            <a:r>
              <a:rPr lang="fr-BE" dirty="0"/>
              <a:t> in a </a:t>
            </a:r>
            <a:r>
              <a:rPr lang="fr-BE" dirty="0" err="1"/>
              <a:t>nutshell</a:t>
            </a:r>
            <a:endParaRPr lang="fr-BE" dirty="0"/>
          </a:p>
        </p:txBody>
      </p:sp>
      <p:pic>
        <p:nvPicPr>
          <p:cNvPr id="3076" name="Picture 4" descr="Pro Cons Images - Free Download on Freepik">
            <a:extLst>
              <a:ext uri="{FF2B5EF4-FFF2-40B4-BE49-F238E27FC236}">
                <a16:creationId xmlns:a16="http://schemas.microsoft.com/office/drawing/2014/main" id="{9A5C831D-6228-947A-C649-439B93ED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473" y="1113072"/>
            <a:ext cx="2465188" cy="123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E75B8D-C997-459A-AF0E-3318C78D9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326" y="3959147"/>
            <a:ext cx="3965956" cy="19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5B5EB8B-00A4-D471-C94A-DF2D3302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05" y="344857"/>
            <a:ext cx="10185561" cy="756465"/>
          </a:xfrm>
        </p:spPr>
        <p:txBody>
          <a:bodyPr>
            <a:normAutofit/>
          </a:bodyPr>
          <a:lstStyle/>
          <a:p>
            <a:r>
              <a:rPr lang="en-US"/>
              <a:t>Sustainability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6D2BF2-4BC0-1791-6379-E501560B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316" y="5266897"/>
            <a:ext cx="3615741" cy="12181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DAEDDC-01FD-7858-F486-39699080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16" y="1483852"/>
            <a:ext cx="3649421" cy="10817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9EB5E8-68C7-51FF-A1F8-E0CD8EEE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16" y="3877407"/>
            <a:ext cx="3203565" cy="11875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106B41-BAE6-B258-364D-1D2C889DC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316" y="2565601"/>
            <a:ext cx="3599157" cy="12243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AA65A1-5EE0-0B90-A8C2-D4A535A12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337" y="450133"/>
            <a:ext cx="3307545" cy="985692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84D0963-EC9E-ABCB-B517-7C7722D49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38" y="1300229"/>
            <a:ext cx="6961765" cy="5212914"/>
          </a:xfrm>
        </p:spPr>
        <p:txBody>
          <a:bodyPr vert="horz" lIns="121920" tIns="60960" rIns="121920" bIns="6096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7DB928"/>
                </a:solidFill>
                <a:highlight>
                  <a:srgbClr val="FFFFFF"/>
                </a:highlight>
                <a:latin typeface="Calibri"/>
                <a:cs typeface="Calibri"/>
              </a:rPr>
              <a:t>Botanicals</a:t>
            </a:r>
            <a:r>
              <a:rPr lang="en-US" sz="2933" dirty="0">
                <a:solidFill>
                  <a:srgbClr val="7DB928"/>
                </a:solidFill>
                <a:highlight>
                  <a:srgbClr val="FFFFFF"/>
                </a:highlight>
                <a:latin typeface="Calibri"/>
                <a:cs typeface="Calibri"/>
              </a:rPr>
              <a:t> </a:t>
            </a:r>
          </a:p>
          <a:p>
            <a:pPr marL="0" indent="0">
              <a:buNone/>
            </a:pPr>
            <a:endParaRPr lang="en-US" sz="2133" dirty="0">
              <a:solidFill>
                <a:srgbClr val="0D0D0D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Numerous advantages</a:t>
            </a: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Numerous scientific studies</a:t>
            </a: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Increasing number of publications</a:t>
            </a: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Better elucidated modes of action </a:t>
            </a: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Registered commercial products</a:t>
            </a:r>
          </a:p>
          <a:p>
            <a:pPr marL="0" indent="0">
              <a:buNone/>
            </a:pPr>
            <a:endParaRPr lang="en-US" sz="2800" dirty="0">
              <a:solidFill>
                <a:srgbClr val="0D0D0D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But what about sustainability?</a:t>
            </a:r>
          </a:p>
          <a:p>
            <a:endParaRPr lang="en-US" sz="2800" dirty="0">
              <a:solidFill>
                <a:srgbClr val="0D0D0D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In </a:t>
            </a:r>
            <a:r>
              <a:rPr lang="en-US" sz="2800" i="1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Google scholar </a:t>
            </a:r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botanicals and sustainability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  <a:sym typeface="Wingdings" panose="05000000000000000000" pitchFamily="2" charset="2"/>
              </a:rPr>
              <a:t>        30,000 ref</a:t>
            </a:r>
          </a:p>
          <a:p>
            <a:pPr marL="0" indent="0">
              <a:buNone/>
            </a:pPr>
            <a:endParaRPr lang="en-US" sz="2800" dirty="0">
              <a:solidFill>
                <a:srgbClr val="0D0D0D"/>
              </a:solidFill>
              <a:highlight>
                <a:srgbClr val="FFFFFF"/>
              </a:highlight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  <a:sym typeface="Wingdings" panose="05000000000000000000" pitchFamily="2" charset="2"/>
              </a:rPr>
              <a:t>       </a:t>
            </a:r>
            <a:r>
              <a:rPr lang="en-US" sz="2800" dirty="0">
                <a:solidFill>
                  <a:srgbClr val="7DB928"/>
                </a:solidFill>
                <a:highlight>
                  <a:srgbClr val="FFFFFF"/>
                </a:highlight>
                <a:latin typeface="Calibri"/>
                <a:cs typeface="Calibri"/>
                <a:sym typeface="Wingdings" panose="05000000000000000000" pitchFamily="2" charset="2"/>
              </a:rPr>
              <a:t>BUT almost nothing on sustainability OF botanicals !</a:t>
            </a:r>
            <a:endParaRPr lang="en-US" sz="2800" dirty="0">
              <a:solidFill>
                <a:srgbClr val="7DB928"/>
              </a:solidFill>
              <a:highlight>
                <a:srgbClr val="FFFFFF"/>
              </a:highligh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7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85CC08E-69E6-13A7-445E-8A495060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79" y="1774179"/>
            <a:ext cx="8855850" cy="4764273"/>
          </a:xfrm>
        </p:spPr>
        <p:txBody>
          <a:bodyPr vert="horz" lIns="121920" tIns="60960" rIns="121920" bIns="60960" rtlCol="0" anchor="t">
            <a:normAutofit fontScale="85000" lnSpcReduction="20000"/>
          </a:bodyPr>
          <a:lstStyle/>
          <a:p>
            <a:r>
              <a:rPr lang="fr-BE" sz="2400" dirty="0">
                <a:cs typeface="Calibri"/>
              </a:rPr>
              <a:t>To </a:t>
            </a:r>
            <a:r>
              <a:rPr lang="fr-BE" sz="2400" dirty="0" err="1">
                <a:cs typeface="Calibri"/>
              </a:rPr>
              <a:t>produce</a:t>
            </a:r>
            <a:r>
              <a:rPr lang="fr-BE" sz="2400" dirty="0">
                <a:cs typeface="Calibri"/>
              </a:rPr>
              <a:t> </a:t>
            </a:r>
            <a:r>
              <a:rPr lang="fr-BE" sz="2400" dirty="0" err="1">
                <a:cs typeface="Calibri"/>
              </a:rPr>
              <a:t>botanicals</a:t>
            </a:r>
            <a:r>
              <a:rPr lang="fr-BE" sz="2400" dirty="0">
                <a:cs typeface="Calibri"/>
              </a:rPr>
              <a:t>, </a:t>
            </a:r>
            <a:r>
              <a:rPr lang="fr-BE" sz="2400" dirty="0" err="1">
                <a:cs typeface="Calibri"/>
              </a:rPr>
              <a:t>we</a:t>
            </a:r>
            <a:r>
              <a:rPr lang="fr-BE" sz="2400" dirty="0">
                <a:cs typeface="Calibri"/>
              </a:rPr>
              <a:t> </a:t>
            </a:r>
            <a:r>
              <a:rPr lang="fr-BE" sz="2400" dirty="0" err="1">
                <a:cs typeface="Calibri"/>
              </a:rPr>
              <a:t>need</a:t>
            </a:r>
            <a:r>
              <a:rPr lang="fr-BE" sz="2400" dirty="0">
                <a:cs typeface="Calibri"/>
              </a:rPr>
              <a:t> plants: 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        </a:t>
            </a:r>
            <a:r>
              <a:rPr lang="en-US" sz="2400" dirty="0">
                <a:solidFill>
                  <a:srgbClr val="92D050"/>
                </a:solidFill>
                <a:cs typeface="Calibri"/>
              </a:rPr>
              <a:t>often produced in the South for use in protecting our crops in the North</a:t>
            </a:r>
            <a:endParaRPr lang="fr-BE" sz="2400" dirty="0">
              <a:solidFill>
                <a:srgbClr val="92D050"/>
              </a:solidFill>
              <a:cs typeface="Calibri"/>
            </a:endParaRPr>
          </a:p>
          <a:p>
            <a:endParaRPr lang="fr-BE" sz="2133" dirty="0">
              <a:cs typeface="Calibri"/>
            </a:endParaRPr>
          </a:p>
          <a:p>
            <a:r>
              <a:rPr lang="fr-BE" sz="2133" dirty="0" err="1">
                <a:cs typeface="Calibri"/>
              </a:rPr>
              <a:t>Cultivated</a:t>
            </a:r>
            <a:r>
              <a:rPr lang="fr-BE" sz="2133" dirty="0">
                <a:cs typeface="Calibri"/>
              </a:rPr>
              <a:t> plants </a:t>
            </a:r>
          </a:p>
          <a:p>
            <a:pPr marL="609585" lvl="1" indent="0">
              <a:buNone/>
            </a:pPr>
            <a:r>
              <a:rPr lang="fr-BE" sz="1600" dirty="0">
                <a:cs typeface="Calibri"/>
                <a:sym typeface="Wingdings" panose="05000000000000000000" pitchFamily="2" charset="2"/>
              </a:rPr>
              <a:t>	</a:t>
            </a:r>
            <a:endParaRPr lang="en-US" sz="1600" dirty="0">
              <a:cs typeface="Calibri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è"/>
            </a:pPr>
            <a:r>
              <a:rPr lang="en-US" sz="2200" dirty="0">
                <a:cs typeface="Calibri"/>
                <a:sym typeface="Wingdings" panose="05000000000000000000" pitchFamily="2" charset="2"/>
              </a:rPr>
              <a:t>Require cultivation area that cannot be used for food production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en-US" sz="2200" dirty="0">
                <a:cs typeface="Calibri"/>
                <a:sym typeface="Wingdings" panose="05000000000000000000" pitchFamily="2" charset="2"/>
              </a:rPr>
              <a:t>Production yields can be low (e.g. 1 ha of geranium  20-40 kg of essential oil)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en-US" sz="2200" dirty="0">
                <a:cs typeface="Calibri"/>
                <a:sym typeface="Wingdings" panose="05000000000000000000" pitchFamily="2" charset="2"/>
              </a:rPr>
              <a:t>Require watering (competition with food production)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en-US" sz="2200" dirty="0">
                <a:cs typeface="Calibri"/>
                <a:sym typeface="Wingdings" panose="05000000000000000000" pitchFamily="2" charset="2"/>
              </a:rPr>
              <a:t>Require labor often at a time when other fieldwork is ongoing</a:t>
            </a:r>
          </a:p>
          <a:p>
            <a:endParaRPr lang="en-US" sz="2133" dirty="0">
              <a:cs typeface="Calibri"/>
              <a:sym typeface="Wingdings" panose="05000000000000000000" pitchFamily="2" charset="2"/>
            </a:endParaRPr>
          </a:p>
          <a:p>
            <a:r>
              <a:rPr lang="en-US" sz="2133" dirty="0">
                <a:cs typeface="Calibri"/>
                <a:sym typeface="Wingdings" panose="05000000000000000000" pitchFamily="2" charset="2"/>
              </a:rPr>
              <a:t>Wild plants 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en-US" sz="22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Depending on the harvested organ (trunk or roots), irreversible damage may occur to the plant / tree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en-US" sz="22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Intensive harvesting from nature can endanger biodiversity</a:t>
            </a:r>
            <a:endParaRPr lang="fr-BE" sz="2200" dirty="0"/>
          </a:p>
          <a:p>
            <a:endParaRPr lang="fr-BE" sz="1067" dirty="0"/>
          </a:p>
          <a:p>
            <a:pPr marL="0" indent="0">
              <a:buNone/>
            </a:pPr>
            <a:endParaRPr lang="fr-BE" sz="1067" dirty="0">
              <a:cs typeface="Calibri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E161EE-46F3-1DCF-8735-92264179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Sustainability</a:t>
            </a:r>
            <a:endParaRPr lang="fr-B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2D132D9-4446-BD5E-CFE1-A6FF31CD1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25" y="341937"/>
            <a:ext cx="1681512" cy="22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ue de dessus de la floraison végétale patchouli - patchouli photos et images de collection">
            <a:extLst>
              <a:ext uri="{FF2B5EF4-FFF2-40B4-BE49-F238E27FC236}">
                <a16:creationId xmlns:a16="http://schemas.microsoft.com/office/drawing/2014/main" id="{643CAE44-D31A-D4EE-1EF2-AF742C25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53" y="528198"/>
            <a:ext cx="1844960" cy="12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plantation de la citronnelle dans un nouveau champ de potager avec système de source d'eau - 126398626">
            <a:extLst>
              <a:ext uri="{FF2B5EF4-FFF2-40B4-BE49-F238E27FC236}">
                <a16:creationId xmlns:a16="http://schemas.microsoft.com/office/drawing/2014/main" id="{1D60F1CE-A05E-D5F7-921F-6B1195E1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29" y="2782527"/>
            <a:ext cx="2619607" cy="17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ora of Zambia: Species information: individual images ...">
            <a:extLst>
              <a:ext uri="{FF2B5EF4-FFF2-40B4-BE49-F238E27FC236}">
                <a16:creationId xmlns:a16="http://schemas.microsoft.com/office/drawing/2014/main" id="{8C99CE49-0F7B-7A55-1861-B77BB3A61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279" y="4694744"/>
            <a:ext cx="1167159" cy="20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517369-7133-A32E-3FB1-FDDEE47623EF}"/>
              </a:ext>
            </a:extLst>
          </p:cNvPr>
          <p:cNvSpPr txBox="1"/>
          <p:nvPr/>
        </p:nvSpPr>
        <p:spPr>
          <a:xfrm>
            <a:off x="6819591" y="1774179"/>
            <a:ext cx="1129989" cy="30701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55000" lnSpcReduction="20000"/>
          </a:bodyPr>
          <a:lstStyle/>
          <a:p>
            <a:r>
              <a:rPr lang="fr-BE" sz="2400" dirty="0"/>
              <a:t>Patchouli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A85B95-9138-E95D-285F-A9F595F4222D}"/>
              </a:ext>
            </a:extLst>
          </p:cNvPr>
          <p:cNvSpPr txBox="1"/>
          <p:nvPr/>
        </p:nvSpPr>
        <p:spPr>
          <a:xfrm>
            <a:off x="11002537" y="1744221"/>
            <a:ext cx="1167159" cy="326036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62500" lnSpcReduction="20000"/>
          </a:bodyPr>
          <a:lstStyle/>
          <a:p>
            <a:r>
              <a:rPr lang="fr-BE" sz="2400" dirty="0" err="1"/>
              <a:t>Geranium</a:t>
            </a:r>
            <a:endParaRPr lang="fr-BE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7FE566-069B-E7FB-02BD-F5E606700E42}"/>
              </a:ext>
            </a:extLst>
          </p:cNvPr>
          <p:cNvSpPr txBox="1"/>
          <p:nvPr/>
        </p:nvSpPr>
        <p:spPr>
          <a:xfrm>
            <a:off x="8994622" y="4528931"/>
            <a:ext cx="1167159" cy="326036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55000" lnSpcReduction="20000"/>
          </a:bodyPr>
          <a:lstStyle/>
          <a:p>
            <a:r>
              <a:rPr lang="fr-BE" sz="2400" dirty="0"/>
              <a:t>Lemongrass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E9C81E-4BC9-3351-F585-6AA5AD3164BC}"/>
              </a:ext>
            </a:extLst>
          </p:cNvPr>
          <p:cNvSpPr txBox="1"/>
          <p:nvPr/>
        </p:nvSpPr>
        <p:spPr>
          <a:xfrm>
            <a:off x="8685252" y="6279507"/>
            <a:ext cx="2619605" cy="52819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 fontScale="62500" lnSpcReduction="20000"/>
          </a:bodyPr>
          <a:lstStyle/>
          <a:p>
            <a:endParaRPr lang="fr-BE" sz="2400" dirty="0"/>
          </a:p>
          <a:p>
            <a:r>
              <a:rPr lang="fr-BE" sz="2400" i="1" dirty="0" err="1"/>
              <a:t>Zanthoxylum</a:t>
            </a:r>
            <a:r>
              <a:rPr lang="fr-BE" sz="2400" i="1" dirty="0"/>
              <a:t> </a:t>
            </a:r>
            <a:r>
              <a:rPr lang="fr-BE" sz="2400" i="1" dirty="0" err="1"/>
              <a:t>leprieurii</a:t>
            </a:r>
            <a:r>
              <a:rPr lang="fr-BE" sz="2400" i="1" dirty="0"/>
              <a:t> </a:t>
            </a:r>
          </a:p>
          <a:p>
            <a:endParaRPr lang="fr-BE" sz="3067" dirty="0"/>
          </a:p>
        </p:txBody>
      </p:sp>
    </p:spTree>
    <p:extLst>
      <p:ext uri="{BB962C8B-B14F-4D97-AF65-F5344CB8AC3E}">
        <p14:creationId xmlns:p14="http://schemas.microsoft.com/office/powerpoint/2010/main" val="15038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85CC08E-69E6-13A7-445E-8A495060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23" y="1396680"/>
            <a:ext cx="8067347" cy="4570853"/>
          </a:xfrm>
        </p:spPr>
        <p:txBody>
          <a:bodyPr vert="horz" lIns="121920" tIns="60960" rIns="121920" bIns="6096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1" dirty="0"/>
              <a:t>Extraction:</a:t>
            </a:r>
            <a:r>
              <a:rPr lang="en-US" sz="2200" dirty="0"/>
              <a:t> 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Cold pressing (neem oil, </a:t>
            </a:r>
            <a:r>
              <a:rPr lang="en-US" sz="2200" i="1" dirty="0"/>
              <a:t>citrus</a:t>
            </a:r>
            <a:r>
              <a:rPr lang="en-US" sz="2200" dirty="0"/>
              <a:t> essential oils)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Solvents (water, ethanol, methanol but also ethyl acetate, benzene, acetone, chloroform, hexane) (</a:t>
            </a:r>
            <a:r>
              <a:rPr lang="en-US" sz="2200" i="1" dirty="0"/>
              <a:t>e.g.</a:t>
            </a:r>
            <a:r>
              <a:rPr lang="en-US" sz="2200" dirty="0"/>
              <a:t> algae extract)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Supercritical </a:t>
            </a:r>
            <a:r>
              <a:rPr lang="en-US" sz="2200" i="1" dirty="0"/>
              <a:t>CO</a:t>
            </a:r>
            <a:r>
              <a:rPr lang="en-US" sz="2200" i="1" baseline="-25000" dirty="0"/>
              <a:t>2</a:t>
            </a:r>
            <a:r>
              <a:rPr lang="en-US" sz="2200" dirty="0"/>
              <a:t> (phenolics, terpenes, fatty acids)</a:t>
            </a:r>
          </a:p>
          <a:p>
            <a:pPr lvl="1">
              <a:spcBef>
                <a:spcPts val="1200"/>
              </a:spcBef>
            </a:pPr>
            <a:r>
              <a:rPr lang="en-US" sz="2200" dirty="0" err="1"/>
              <a:t>Hydrodistillation</a:t>
            </a:r>
            <a:r>
              <a:rPr lang="en-US" sz="2200" dirty="0"/>
              <a:t> / steam distillation for essential oils (wood, gas, petrol)</a:t>
            </a:r>
          </a:p>
          <a:p>
            <a:pPr>
              <a:spcBef>
                <a:spcPts val="1800"/>
              </a:spcBef>
            </a:pPr>
            <a:r>
              <a:rPr lang="en-US" sz="2200" b="1" dirty="0"/>
              <a:t>Purification:</a:t>
            </a:r>
            <a:r>
              <a:rPr lang="en-US" sz="2200" dirty="0"/>
              <a:t> conventional or greener techniques (energy, wastes)</a:t>
            </a:r>
          </a:p>
          <a:p>
            <a:pPr>
              <a:spcBef>
                <a:spcPts val="1800"/>
              </a:spcBef>
            </a:pPr>
            <a:r>
              <a:rPr lang="en-US" sz="2200" b="1" dirty="0"/>
              <a:t>Formulation: </a:t>
            </a:r>
            <a:r>
              <a:rPr lang="en-US" sz="2200" dirty="0"/>
              <a:t>co-formulants frequently coming from chemical synthesis</a:t>
            </a:r>
            <a:endParaRPr lang="en-US" sz="2200" dirty="0">
              <a:cs typeface="Calibri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E161EE-46F3-1DCF-8735-92264179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790"/>
            <a:ext cx="10185561" cy="756465"/>
          </a:xfrm>
        </p:spPr>
        <p:txBody>
          <a:bodyPr>
            <a:normAutofit/>
          </a:bodyPr>
          <a:lstStyle/>
          <a:p>
            <a:r>
              <a:rPr lang="fr-BE" dirty="0" err="1"/>
              <a:t>Sustainability</a:t>
            </a:r>
            <a:endParaRPr lang="fr-BE" dirty="0"/>
          </a:p>
        </p:txBody>
      </p:sp>
      <p:pic>
        <p:nvPicPr>
          <p:cNvPr id="5" name="Image 4" descr="Une image contenant bâtiment, bois, sol, cheminée&#10;&#10;Description générée automatiquement">
            <a:extLst>
              <a:ext uri="{FF2B5EF4-FFF2-40B4-BE49-F238E27FC236}">
                <a16:creationId xmlns:a16="http://schemas.microsoft.com/office/drawing/2014/main" id="{1B9D97A9-2EE2-C00E-4170-DEDED6EC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32" y="4055811"/>
            <a:ext cx="2596995" cy="19477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CAD937-46AB-6BC4-67E3-1233CDF1F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11" y="1389136"/>
            <a:ext cx="1179500" cy="2281509"/>
          </a:xfrm>
          <a:prstGeom prst="rect">
            <a:avLst/>
          </a:prstGeom>
        </p:spPr>
      </p:pic>
      <p:pic>
        <p:nvPicPr>
          <p:cNvPr id="2050" name="Picture 2" descr="Figure 1 from The use of supercritical fluid extraction technology in food  processing | Semantic Scholar">
            <a:extLst>
              <a:ext uri="{FF2B5EF4-FFF2-40B4-BE49-F238E27FC236}">
                <a16:creationId xmlns:a16="http://schemas.microsoft.com/office/drawing/2014/main" id="{57008B01-C601-24C5-661E-B427B18B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69" y="2647052"/>
            <a:ext cx="1779496" cy="10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8D9C5A9-C3AA-2727-A148-EECE570CD610}"/>
              </a:ext>
            </a:extLst>
          </p:cNvPr>
          <p:cNvSpPr txBox="1"/>
          <p:nvPr/>
        </p:nvSpPr>
        <p:spPr>
          <a:xfrm>
            <a:off x="1159302" y="6003558"/>
            <a:ext cx="6589237" cy="35611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r>
              <a:rPr lang="fr-BE" sz="2133" b="1" dirty="0">
                <a:solidFill>
                  <a:srgbClr val="7DB928"/>
                </a:solidFill>
                <a:sym typeface="Wingdings" panose="05000000000000000000" pitchFamily="2" charset="2"/>
              </a:rPr>
              <a:t> </a:t>
            </a:r>
            <a:r>
              <a:rPr lang="fr-BE" sz="2133" b="1" dirty="0">
                <a:solidFill>
                  <a:srgbClr val="7DB928"/>
                </a:solidFill>
              </a:rPr>
              <a:t>The LCMN </a:t>
            </a:r>
            <a:r>
              <a:rPr lang="fr-BE" sz="2133" b="1" dirty="0" err="1">
                <a:solidFill>
                  <a:srgbClr val="7DB928"/>
                </a:solidFill>
              </a:rPr>
              <a:t>is</a:t>
            </a:r>
            <a:r>
              <a:rPr lang="fr-BE" sz="2133" b="1" dirty="0">
                <a:solidFill>
                  <a:srgbClr val="7DB928"/>
                </a:solidFill>
              </a:rPr>
              <a:t> </a:t>
            </a:r>
            <a:r>
              <a:rPr lang="fr-BE" sz="2133" b="1" dirty="0" err="1">
                <a:solidFill>
                  <a:srgbClr val="7DB928"/>
                </a:solidFill>
              </a:rPr>
              <a:t>working</a:t>
            </a:r>
            <a:r>
              <a:rPr lang="fr-BE" sz="2133" b="1" dirty="0">
                <a:solidFill>
                  <a:srgbClr val="7DB928"/>
                </a:solidFill>
              </a:rPr>
              <a:t> on </a:t>
            </a:r>
            <a:r>
              <a:rPr lang="fr-BE" sz="2133" b="1" dirty="0" err="1">
                <a:solidFill>
                  <a:srgbClr val="7DB928"/>
                </a:solidFill>
              </a:rPr>
              <a:t>sustainable</a:t>
            </a:r>
            <a:r>
              <a:rPr lang="fr-BE" sz="2133" b="1" dirty="0">
                <a:solidFill>
                  <a:srgbClr val="7DB928"/>
                </a:solidFill>
              </a:rPr>
              <a:t> </a:t>
            </a:r>
            <a:r>
              <a:rPr lang="fr-BE" sz="2133" b="1" dirty="0" err="1">
                <a:solidFill>
                  <a:srgbClr val="7DB928"/>
                </a:solidFill>
              </a:rPr>
              <a:t>strategies</a:t>
            </a:r>
            <a:endParaRPr lang="fr-BE" sz="2133" b="1" dirty="0">
              <a:solidFill>
                <a:srgbClr val="7DB928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E99278-63DC-4DCB-9191-692063ED5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25" y="532150"/>
            <a:ext cx="2565304" cy="17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AC7DD0-9301-D4D7-26C0-04866531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47" y="1833093"/>
            <a:ext cx="5247555" cy="4494484"/>
          </a:xfrm>
        </p:spPr>
        <p:txBody>
          <a:bodyPr>
            <a:normAutofit fontScale="92500" lnSpcReduction="20000"/>
          </a:bodyPr>
          <a:lstStyle/>
          <a:p>
            <a:r>
              <a:rPr lang="fr-BE" sz="2133" i="1" dirty="0" err="1"/>
              <a:t>Boscia</a:t>
            </a:r>
            <a:r>
              <a:rPr lang="fr-BE" sz="2133" i="1" dirty="0"/>
              <a:t> senegalensis </a:t>
            </a:r>
            <a:r>
              <a:rPr lang="fr-BE" sz="2133" dirty="0" err="1"/>
              <a:t>leaf</a:t>
            </a:r>
            <a:r>
              <a:rPr lang="fr-BE" sz="2133" dirty="0"/>
              <a:t> </a:t>
            </a:r>
            <a:r>
              <a:rPr lang="fr-BE" sz="2133" dirty="0" err="1"/>
              <a:t>powder</a:t>
            </a:r>
            <a:r>
              <a:rPr lang="fr-BE" sz="2133" dirty="0"/>
              <a:t> to </a:t>
            </a:r>
            <a:r>
              <a:rPr lang="fr-BE" sz="2133" dirty="0" err="1"/>
              <a:t>protect</a:t>
            </a:r>
            <a:r>
              <a:rPr lang="fr-BE" sz="2133" dirty="0"/>
              <a:t> </a:t>
            </a:r>
            <a:r>
              <a:rPr lang="fr-BE" sz="2133" dirty="0" err="1"/>
              <a:t>maize</a:t>
            </a:r>
            <a:r>
              <a:rPr lang="fr-BE" sz="2133" dirty="0"/>
              <a:t> </a:t>
            </a:r>
            <a:r>
              <a:rPr lang="fr-BE" sz="2133" dirty="0" err="1"/>
              <a:t>against</a:t>
            </a:r>
            <a:r>
              <a:rPr lang="fr-BE" sz="2133" dirty="0"/>
              <a:t> post-</a:t>
            </a:r>
            <a:r>
              <a:rPr lang="fr-BE" sz="2133" dirty="0" err="1"/>
              <a:t>harvest</a:t>
            </a:r>
            <a:r>
              <a:rPr lang="fr-BE" sz="2133" dirty="0"/>
              <a:t> </a:t>
            </a:r>
            <a:r>
              <a:rPr lang="fr-BE" sz="2133" dirty="0" err="1"/>
              <a:t>insects</a:t>
            </a:r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pPr marL="0" indent="0">
              <a:buNone/>
            </a:pPr>
            <a:r>
              <a:rPr lang="fr-BE" sz="2133" dirty="0" err="1"/>
              <a:t>See</a:t>
            </a:r>
            <a:r>
              <a:rPr lang="fr-BE" sz="2133" dirty="0"/>
              <a:t> Aminata Diagne and Aissatou </a:t>
            </a:r>
            <a:r>
              <a:rPr lang="fr-BE" sz="2133" dirty="0" err="1"/>
              <a:t>Sakoh’s</a:t>
            </a:r>
            <a:r>
              <a:rPr lang="fr-BE" sz="2133" dirty="0"/>
              <a:t> poster</a:t>
            </a:r>
          </a:p>
          <a:p>
            <a:endParaRPr lang="fr-BE" sz="2133" dirty="0"/>
          </a:p>
          <a:p>
            <a:pPr marL="0" indent="0">
              <a:buNone/>
            </a:pPr>
            <a:endParaRPr lang="fr-BE" sz="2133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36687-C431-66B2-C963-C0901EC9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1302" y="1833093"/>
            <a:ext cx="5583420" cy="4292404"/>
          </a:xfrm>
        </p:spPr>
        <p:txBody>
          <a:bodyPr>
            <a:normAutofit/>
          </a:bodyPr>
          <a:lstStyle/>
          <a:p>
            <a:r>
              <a:rPr lang="fr-BE" sz="2133" i="1" dirty="0" err="1"/>
              <a:t>Tetrapleura</a:t>
            </a:r>
            <a:r>
              <a:rPr lang="fr-BE" sz="2133" i="1" dirty="0"/>
              <a:t> </a:t>
            </a:r>
            <a:r>
              <a:rPr lang="fr-BE" sz="2133" i="1" dirty="0" err="1"/>
              <a:t>tetraptera</a:t>
            </a:r>
            <a:r>
              <a:rPr lang="fr-BE" sz="2133" i="1" dirty="0"/>
              <a:t> </a:t>
            </a:r>
            <a:r>
              <a:rPr lang="fr-BE" sz="2133" dirty="0"/>
              <a:t>fruit </a:t>
            </a:r>
            <a:r>
              <a:rPr lang="fr-BE" sz="2133" dirty="0" err="1"/>
              <a:t>powder</a:t>
            </a:r>
            <a:r>
              <a:rPr lang="fr-BE" sz="2133" dirty="0"/>
              <a:t> to </a:t>
            </a:r>
            <a:r>
              <a:rPr lang="fr-BE" sz="2133" dirty="0" err="1"/>
              <a:t>protect</a:t>
            </a:r>
            <a:r>
              <a:rPr lang="fr-BE" sz="2133" dirty="0"/>
              <a:t> </a:t>
            </a:r>
            <a:r>
              <a:rPr lang="fr-BE" sz="2133" dirty="0" err="1"/>
              <a:t>maize</a:t>
            </a:r>
            <a:r>
              <a:rPr lang="fr-BE" sz="2133" dirty="0"/>
              <a:t> </a:t>
            </a:r>
            <a:r>
              <a:rPr lang="fr-BE" sz="2133" dirty="0" err="1"/>
              <a:t>against</a:t>
            </a:r>
            <a:r>
              <a:rPr lang="fr-BE" sz="2133" dirty="0"/>
              <a:t> post-</a:t>
            </a:r>
            <a:r>
              <a:rPr lang="fr-BE" sz="2133" dirty="0" err="1"/>
              <a:t>harvest</a:t>
            </a:r>
            <a:r>
              <a:rPr lang="fr-BE" sz="2133" dirty="0"/>
              <a:t> </a:t>
            </a:r>
            <a:r>
              <a:rPr lang="fr-BE" sz="2133" dirty="0" err="1"/>
              <a:t>insects</a:t>
            </a:r>
            <a:r>
              <a:rPr lang="fr-BE" sz="2133" dirty="0"/>
              <a:t> in Congo</a:t>
            </a:r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endParaRPr lang="fr-BE" sz="2133" dirty="0"/>
          </a:p>
          <a:p>
            <a:pPr marL="0" indent="0">
              <a:buNone/>
            </a:pPr>
            <a:r>
              <a:rPr lang="fr-BE" sz="2133" dirty="0"/>
              <a:t>                     </a:t>
            </a:r>
            <a:r>
              <a:rPr lang="fr-BE" sz="2133" dirty="0" err="1"/>
              <a:t>See</a:t>
            </a:r>
            <a:r>
              <a:rPr lang="fr-BE" sz="2133" dirty="0"/>
              <a:t> Jérémy </a:t>
            </a:r>
            <a:r>
              <a:rPr lang="fr-BE" sz="2133" dirty="0" err="1"/>
              <a:t>Berdy’s</a:t>
            </a:r>
            <a:r>
              <a:rPr lang="fr-BE" sz="2133" dirty="0"/>
              <a:t> poster</a:t>
            </a:r>
            <a:endParaRPr lang="fr-BE" dirty="0"/>
          </a:p>
          <a:p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B4CB14-600E-D108-B000-626EFD94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88361"/>
            <a:ext cx="10652695" cy="75646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/>
              <a:t>Solutions …</a:t>
            </a:r>
            <a:br>
              <a:rPr lang="fr-BE" dirty="0"/>
            </a:br>
            <a:r>
              <a:rPr lang="fr-BE" sz="1200" dirty="0">
                <a:solidFill>
                  <a:schemeClr val="bg1"/>
                </a:solidFill>
              </a:rPr>
              <a:t>A</a:t>
            </a:r>
            <a:br>
              <a:rPr lang="fr-BE" dirty="0"/>
            </a:br>
            <a:r>
              <a:rPr lang="fr-BE" sz="2933" dirty="0"/>
              <a:t>1. </a:t>
            </a:r>
            <a:r>
              <a:rPr lang="fr-BE" sz="2933" dirty="0" err="1"/>
              <a:t>Using</a:t>
            </a:r>
            <a:r>
              <a:rPr lang="fr-BE" sz="2933" dirty="0"/>
              <a:t> </a:t>
            </a:r>
            <a:r>
              <a:rPr lang="fr-BE" sz="2933" dirty="0" err="1"/>
              <a:t>entire</a:t>
            </a:r>
            <a:r>
              <a:rPr lang="fr-BE" sz="2933" dirty="0"/>
              <a:t> plants </a:t>
            </a:r>
            <a:r>
              <a:rPr lang="fr-BE" sz="2933" dirty="0" err="1"/>
              <a:t>without</a:t>
            </a:r>
            <a:r>
              <a:rPr lang="fr-BE" sz="2933" dirty="0"/>
              <a:t> extraction </a:t>
            </a:r>
            <a:r>
              <a:rPr lang="fr-BE" sz="2933" dirty="0" err="1"/>
              <a:t>step</a:t>
            </a:r>
            <a:endParaRPr lang="fr-BE" sz="2933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67DF86-0D4C-3BD1-CD50-29DD045E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571" y="2911832"/>
            <a:ext cx="3637595" cy="233700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69E2C17-EA91-C405-528B-5087181D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85" y="2666897"/>
            <a:ext cx="33020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1318</Words>
  <Application>Microsoft Office PowerPoint</Application>
  <PresentationFormat>Grand écran</PresentationFormat>
  <Paragraphs>231</Paragraphs>
  <Slides>16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Arial</vt:lpstr>
      <vt:lpstr>Calibri</vt:lpstr>
      <vt:lpstr>Söhne</vt:lpstr>
      <vt:lpstr>Wingdings</vt:lpstr>
      <vt:lpstr>Thème Office</vt:lpstr>
      <vt:lpstr>Botanicals: a sustainable strategy in crop protection?</vt:lpstr>
      <vt:lpstr>Botanicals: what’s that?</vt:lpstr>
      <vt:lpstr>Botanicals: what’s that?</vt:lpstr>
      <vt:lpstr>Botanicals: what’s that?</vt:lpstr>
      <vt:lpstr>Pro and con of botanicals in a nutshell</vt:lpstr>
      <vt:lpstr>Sustainability</vt:lpstr>
      <vt:lpstr>Sustainability</vt:lpstr>
      <vt:lpstr>Sustainability</vt:lpstr>
      <vt:lpstr> Solutions … A 1. Using entire plants without extraction step</vt:lpstr>
      <vt:lpstr> Solutions … A 2. Using weeds or plants that do not require watering</vt:lpstr>
      <vt:lpstr> Solutions … A 3. Strip-cultivation, intercropping, crop rotation</vt:lpstr>
      <vt:lpstr> Solutions … A 4. Allelopathy </vt:lpstr>
      <vt:lpstr> Solutions … A 5. Using local co-products / green extraction</vt:lpstr>
      <vt:lpstr> Solutions … A 6. Biotechnology strategies/ synthesis of bio-based analogues / combination </vt:lpstr>
      <vt:lpstr>Conclusion</vt:lpstr>
      <vt:lpstr>Thank you for your attention!</vt:lpstr>
    </vt:vector>
  </TitlesOfParts>
  <Company>UMONS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Botanicals: a sustainable strategy in crop protection?</dc:title>
  <dc:creator>André DECROLY</dc:creator>
  <cp:lastModifiedBy>Fauconnier Marie-Laure</cp:lastModifiedBy>
  <cp:revision>3</cp:revision>
  <dcterms:created xsi:type="dcterms:W3CDTF">2024-05-19T14:05:00Z</dcterms:created>
  <dcterms:modified xsi:type="dcterms:W3CDTF">2024-05-20T05:56:20Z</dcterms:modified>
</cp:coreProperties>
</file>