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  <p:sldMasterId id="2147483660" r:id="rId4"/>
    <p:sldMasterId id="2147483658" r:id="rId5"/>
    <p:sldMasterId id="2147483662" r:id="rId6"/>
  </p:sldMasterIdLst>
  <p:notesMasterIdLst>
    <p:notesMasterId r:id="rId70"/>
  </p:notesMasterIdLst>
  <p:sldIdLst>
    <p:sldId id="263" r:id="rId7"/>
    <p:sldId id="261" r:id="rId8"/>
    <p:sldId id="260" r:id="rId9"/>
    <p:sldId id="312" r:id="rId10"/>
    <p:sldId id="326" r:id="rId11"/>
    <p:sldId id="264" r:id="rId12"/>
    <p:sldId id="279" r:id="rId13"/>
    <p:sldId id="280" r:id="rId14"/>
    <p:sldId id="286" r:id="rId15"/>
    <p:sldId id="303" r:id="rId16"/>
    <p:sldId id="304" r:id="rId17"/>
    <p:sldId id="265" r:id="rId18"/>
    <p:sldId id="278" r:id="rId19"/>
    <p:sldId id="284" r:id="rId20"/>
    <p:sldId id="266" r:id="rId21"/>
    <p:sldId id="283" r:id="rId22"/>
    <p:sldId id="289" r:id="rId23"/>
    <p:sldId id="282" r:id="rId24"/>
    <p:sldId id="305" r:id="rId25"/>
    <p:sldId id="291" r:id="rId26"/>
    <p:sldId id="271" r:id="rId27"/>
    <p:sldId id="287" r:id="rId28"/>
    <p:sldId id="299" r:id="rId29"/>
    <p:sldId id="292" r:id="rId30"/>
    <p:sldId id="297" r:id="rId31"/>
    <p:sldId id="295" r:id="rId32"/>
    <p:sldId id="296" r:id="rId33"/>
    <p:sldId id="298" r:id="rId34"/>
    <p:sldId id="311" r:id="rId35"/>
    <p:sldId id="308" r:id="rId36"/>
    <p:sldId id="272" r:id="rId37"/>
    <p:sldId id="315" r:id="rId38"/>
    <p:sldId id="273" r:id="rId39"/>
    <p:sldId id="309" r:id="rId40"/>
    <p:sldId id="316" r:id="rId41"/>
    <p:sldId id="327" r:id="rId42"/>
    <p:sldId id="274" r:id="rId43"/>
    <p:sldId id="317" r:id="rId44"/>
    <p:sldId id="318" r:id="rId45"/>
    <p:sldId id="319" r:id="rId46"/>
    <p:sldId id="320" r:id="rId47"/>
    <p:sldId id="321" r:id="rId48"/>
    <p:sldId id="276" r:id="rId49"/>
    <p:sldId id="294" r:id="rId50"/>
    <p:sldId id="275" r:id="rId51"/>
    <p:sldId id="270" r:id="rId52"/>
    <p:sldId id="269" r:id="rId53"/>
    <p:sldId id="307" r:id="rId54"/>
    <p:sldId id="313" r:id="rId55"/>
    <p:sldId id="314" r:id="rId56"/>
    <p:sldId id="293" r:id="rId57"/>
    <p:sldId id="323" r:id="rId58"/>
    <p:sldId id="324" r:id="rId59"/>
    <p:sldId id="322" r:id="rId60"/>
    <p:sldId id="268" r:id="rId61"/>
    <p:sldId id="300" r:id="rId62"/>
    <p:sldId id="325" r:id="rId63"/>
    <p:sldId id="301" r:id="rId64"/>
    <p:sldId id="329" r:id="rId65"/>
    <p:sldId id="267" r:id="rId66"/>
    <p:sldId id="330" r:id="rId67"/>
    <p:sldId id="331" r:id="rId68"/>
    <p:sldId id="332" r:id="rId6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86918" autoAdjust="0"/>
  </p:normalViewPr>
  <p:slideViewPr>
    <p:cSldViewPr snapToObjects="1">
      <p:cViewPr>
        <p:scale>
          <a:sx n="50" d="100"/>
          <a:sy n="50" d="100"/>
        </p:scale>
        <p:origin x="-1386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3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612B0-F555-4A12-B3FE-9E2EE90BB617}" type="datetimeFigureOut">
              <a:rPr lang="fr-FR" smtClean="0"/>
              <a:pPr/>
              <a:t>13/05/2024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0C821-60AA-4EC7-8D5F-1FA21287D86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58/0008-5472.CAN-16-1311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58/0008-5472.CAN-16-1311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cncr.29378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cncr.29378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sctm.20-0147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sctm.20-0147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2/bloodadvances.2022009010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2/bloodadvances.2022009010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2/bloodadvances.2022009010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err="1"/>
              <a:t>Miyamoto</a:t>
            </a:r>
            <a:r>
              <a:rPr lang="fr-BE" dirty="0"/>
              <a:t> T et al. </a:t>
            </a:r>
            <a:r>
              <a:rPr lang="fr-BE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LEUKEMIA &amp; LYMPHOMA. 2022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23</a:t>
            </a:fld>
            <a:endParaRPr lang="fr-B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BE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Wandt</a:t>
            </a:r>
            <a:r>
              <a:rPr lang="fr-BE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 et al.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Lancet.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40</a:t>
            </a:fld>
            <a:endParaRPr lang="fr-B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BE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Wandt</a:t>
            </a:r>
            <a:r>
              <a:rPr lang="fr-BE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 et al.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Lancet.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41</a:t>
            </a:fld>
            <a:endParaRPr lang="fr-B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BE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Wandt</a:t>
            </a:r>
            <a:r>
              <a:rPr lang="fr-BE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 et al.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Lancet.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42</a:t>
            </a:fld>
            <a:endParaRPr lang="fr-B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DOI:</a:t>
            </a:r>
            <a:r>
              <a:rPr lang="fr-BE" sz="1200" b="0" i="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10.1158/0008-5472.CAN-16-1311</a:t>
            </a:r>
            <a:endParaRPr lang="fr-BE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43</a:t>
            </a:fld>
            <a:endParaRPr lang="fr-B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DOI:</a:t>
            </a:r>
            <a:r>
              <a:rPr lang="fr-BE" sz="1200" b="0" i="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10.1158/0008-5472.CAN-16-1311</a:t>
            </a:r>
            <a:endParaRPr lang="fr-BE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44</a:t>
            </a:fld>
            <a:endParaRPr lang="fr-B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Moors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I., </a:t>
            </a:r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Deeren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D., Jaspers, A., </a:t>
            </a:r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Kerre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T., </a:t>
            </a:r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Havelange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V., </a:t>
            </a:r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Selleslag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D., </a:t>
            </a:r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Spilleboudt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C., </a:t>
            </a:r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Straetmans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N., Van </a:t>
            </a:r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Obbergh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F., De </a:t>
            </a:r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Voeght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A., Anguille, S., </a:t>
            </a:r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Schauwvlieghe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A., De </a:t>
            </a:r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Beule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N., De Becker, A., &amp; </a:t>
            </a:r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Breems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D. (2023). Venetoclax-Azacitidine, the new standard of care for AML patients </a:t>
            </a:r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unfit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intensive </a:t>
            </a:r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treatment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A guide for </a:t>
            </a:r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clinical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practice. 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Belg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J.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Hematol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(2), 59-66.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47</a:t>
            </a:fld>
            <a:endParaRPr lang="fr-B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Kapil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Saxena;Marina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Konopleva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(2021). 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Treatment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Options for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Older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Patients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Acute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Myeloid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Leukemia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.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Current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Treatment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Options in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Oncology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(), –. </a:t>
            </a:r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doi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:10.1007/s11864-021-00841-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48</a:t>
            </a:fld>
            <a:endParaRPr lang="fr-B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Kapil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Saxena;Marina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Konopleva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(2021). 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Treatment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Options for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Older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Patients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Acute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Myeloid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Leukemia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.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Current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Treatment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Options in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Oncology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(), –. </a:t>
            </a:r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doi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:10.1007/s11864-021-00841-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49</a:t>
            </a:fld>
            <a:endParaRPr lang="fr-B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Kapil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Saxena;Marina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Konopleva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(2021). 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Treatment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Options for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Older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Patients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Acute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Myeloid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Leukemia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.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Current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Treatment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Options in </a:t>
            </a:r>
            <a:r>
              <a:rPr lang="fr-BE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Oncology</a:t>
            </a:r>
            <a:r>
              <a:rPr lang="fr-BE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(), –. </a:t>
            </a:r>
            <a:r>
              <a:rPr lang="fr-BE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doi</a:t>
            </a: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:10.1007/s11864-021-00841-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50</a:t>
            </a:fld>
            <a:endParaRPr lang="fr-B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53</a:t>
            </a:fld>
            <a:endParaRPr lang="fr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/>
              <a:t>Wei A. et al. Blood. 2022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26</a:t>
            </a:fld>
            <a:endParaRPr lang="fr-B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Daver et al. Blood Cancer Journal (2020) 10:107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55</a:t>
            </a:fld>
            <a:endParaRPr lang="fr-B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BE" sz="1200" b="1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https://doi.org/10.1002/cncr.29378</a:t>
            </a:r>
            <a:endParaRPr lang="fr-BE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56</a:t>
            </a:fld>
            <a:endParaRPr lang="fr-B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BE" sz="1200" b="1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https://doi.org/10.1002/cncr.29378</a:t>
            </a:r>
            <a:endParaRPr lang="fr-BE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57</a:t>
            </a:fld>
            <a:endParaRPr lang="fr-B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BE" sz="1200" b="1" i="0" u="none" strike="noStrike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https://doi.org/10.1002/sctm.20-0147</a:t>
            </a:r>
            <a:endParaRPr lang="fr-BE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58</a:t>
            </a:fld>
            <a:endParaRPr lang="fr-B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fr-BE" sz="1200" b="1" i="0" u="none" strike="noStrike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https://doi.org/10.1002/sctm.20-0147</a:t>
            </a:r>
            <a:endParaRPr lang="fr-BE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59</a:t>
            </a:fld>
            <a:endParaRPr lang="fr-B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28</a:t>
            </a:fld>
            <a:endParaRPr lang="fr-B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29</a:t>
            </a:fld>
            <a:endParaRPr lang="fr-B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Persistent link using digital object identifier"/>
              </a:rPr>
              <a:t>https://doi.org/10.1182/bloodadvances.2022009010</a:t>
            </a:r>
            <a:endParaRPr lang="fr-BE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BE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https://doi.org/10.1038/s41408-023-00835-5</a:t>
            </a:r>
          </a:p>
          <a:p>
            <a:endParaRPr lang="fr-BE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https://doi.org/10.1038/s41375-023-01884-2</a:t>
            </a:r>
          </a:p>
          <a:p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https://doi.org/10.1038/s41408-022-00764-9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30</a:t>
            </a:fld>
            <a:endParaRPr lang="fr-B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Persistent link using digital object identifier"/>
              </a:rPr>
              <a:t>https://doi.org/10.1182/bloodadvances.2022009010</a:t>
            </a:r>
            <a:endParaRPr lang="fr-BE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BE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https://doi.org/10.1038/s41408-023-00835-5</a:t>
            </a:r>
          </a:p>
          <a:p>
            <a:endParaRPr lang="fr-BE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https://doi.org/10.1038/s41375-023-01884-2</a:t>
            </a:r>
          </a:p>
          <a:p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https://doi.org/10.1038/s41408-022-00764-9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31</a:t>
            </a:fld>
            <a:endParaRPr lang="fr-B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Persistent link using digital object identifier"/>
              </a:rPr>
              <a:t>https://doi.org/10.1182/bloodadvances.2022009010</a:t>
            </a:r>
            <a:endParaRPr lang="fr-BE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BE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https://doi.org/10.1038/s41408-023-00835-5</a:t>
            </a:r>
          </a:p>
          <a:p>
            <a:endParaRPr lang="fr-BE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https://doi.org/10.1038/s41375-023-01884-2</a:t>
            </a:r>
          </a:p>
          <a:p>
            <a:r>
              <a:rPr lang="fr-BE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https://doi.org/10.1038/s41408-022-00764-9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32</a:t>
            </a:fld>
            <a:endParaRPr lang="fr-B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BE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Wandt</a:t>
            </a:r>
            <a:r>
              <a:rPr lang="fr-BE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 et al.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Lancet.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38</a:t>
            </a:fld>
            <a:endParaRPr lang="fr-B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BE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Wandt</a:t>
            </a:r>
            <a:r>
              <a:rPr lang="fr-BE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 et al.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Lancet.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0C821-60AA-4EC7-8D5F-1FA21287D863}" type="slidenum">
              <a:rPr lang="fr-BE" smtClean="0"/>
              <a:pPr/>
              <a:t>39</a:t>
            </a:fld>
            <a:endParaRPr lang="fr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689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FE2A9192-9AA0-0543-B060-25F1A53C89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540000"/>
            <a:ext cx="11124000" cy="2160000"/>
          </a:xfrm>
          <a:prstGeom prst="rect">
            <a:avLst/>
          </a:prstGeom>
        </p:spPr>
        <p:txBody>
          <a:bodyPr anchor="b"/>
          <a:lstStyle>
            <a:lvl1pPr algn="ctr">
              <a:defRPr sz="4000" b="0" i="0">
                <a:solidFill>
                  <a:srgbClr val="FF0000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Lecture</a:t>
            </a:r>
            <a:endParaRPr lang="nl-BE" dirty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6DF433E0-3E56-BA46-8C3A-F045717F962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3060000"/>
            <a:ext cx="11124000" cy="270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4D4F53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First &amp; Last Name + </a:t>
            </a:r>
            <a:r>
              <a:rPr lang="nl-NL" dirty="0" err="1"/>
              <a:t>Institution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1567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91AF50D1-589D-0A44-A0D5-1CB3A164A9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24000" cy="1260000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algn="ctr">
              <a:defRPr sz="3200" b="0" i="0">
                <a:solidFill>
                  <a:srgbClr val="FF0000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BE" dirty="0"/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1CA3800E-6A80-5646-B34F-F777059BC56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40000" y="1980000"/>
            <a:ext cx="5400000" cy="37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rgbClr val="4D4F53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BE" dirty="0"/>
          </a:p>
        </p:txBody>
      </p:sp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34AD876C-78CB-8F42-996C-01809B970E8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4000" y="1980000"/>
            <a:ext cx="5400000" cy="378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rgbClr val="4D4F53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illustration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24287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7EE1A2-A34D-784F-A1AC-1DCD603E65F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40000" y="540000"/>
            <a:ext cx="5400000" cy="52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rgbClr val="4D4F53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image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83F7D98-68C9-DE48-B073-BAF0DDD8FEC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4000" y="540000"/>
            <a:ext cx="5400000" cy="52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rgbClr val="4D4F53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image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1354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9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8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76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48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35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Introduction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674" name="AutoShape 2" descr="2022 ELN recommendations for the diagnosis of AML in adu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8676" name="AutoShape 4" descr="2022 ELN recommendations for the diagnosis of AML in adu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8679" name="AutoShape 7" descr="https://aml-hub.com/media/images/3a/a3/article-4-fig-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8681" name="AutoShape 9" descr="https://aml-hub.com/media/images/3a/a3/article-4-fig-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4818" name="AutoShape 2" descr="https://www.vademecumhematologie.nl/wp-content/uploads/2018/10/AML-consolidatie-okt-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4820" name="AutoShape 4" descr="https://www.vademecumhematologie.nl/wp-content/uploads/2018/10/AML-consolidatie-okt-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4822" name="AutoShape 6" descr="https://www.vademecumhematologie.nl/wp-content/uploads/2018/10/AML-consolidatie-okt-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3524232" y="659005"/>
            <a:ext cx="542291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ZoneTexte 19"/>
          <p:cNvSpPr txBox="1"/>
          <p:nvPr/>
        </p:nvSpPr>
        <p:spPr>
          <a:xfrm>
            <a:off x="460375" y="659004"/>
            <a:ext cx="1149354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Subjects of interest NOT discussed today </a:t>
            </a:r>
          </a:p>
          <a:p>
            <a:endParaRPr lang="en-US" sz="2400" dirty="0"/>
          </a:p>
          <a:p>
            <a:pPr>
              <a:buFontTx/>
              <a:buChar char="-"/>
            </a:pPr>
            <a:r>
              <a:rPr lang="en-US" sz="2400" dirty="0"/>
              <a:t> AML predisposition (so-called « </a:t>
            </a:r>
            <a:r>
              <a:rPr lang="en-US" sz="2400" dirty="0" err="1"/>
              <a:t>germline</a:t>
            </a:r>
            <a:r>
              <a:rPr lang="en-US" sz="2400" dirty="0"/>
              <a:t> mutation ») – 5-10 % of MDS/AML diagnosis :</a:t>
            </a:r>
          </a:p>
          <a:p>
            <a:r>
              <a:rPr lang="en-US" sz="2400" dirty="0"/>
              <a:t>	- 3 </a:t>
            </a:r>
            <a:r>
              <a:rPr lang="en-US" sz="2400" dirty="0" err="1"/>
              <a:t>differents</a:t>
            </a:r>
            <a:r>
              <a:rPr lang="en-US" sz="2400" dirty="0"/>
              <a:t> subsets (Inherited bone marrow failure syndromes, Cancer 	Predisposition Syndromes Familial MDS/AL syndrome);</a:t>
            </a:r>
          </a:p>
          <a:p>
            <a:pPr lvl="1"/>
            <a:r>
              <a:rPr lang="en-US" sz="2400" dirty="0"/>
              <a:t>	- Important for </a:t>
            </a:r>
            <a:r>
              <a:rPr lang="en-US" sz="2400" dirty="0" err="1"/>
              <a:t>slection</a:t>
            </a:r>
            <a:r>
              <a:rPr lang="en-US" sz="2400" dirty="0"/>
              <a:t> of </a:t>
            </a:r>
            <a:r>
              <a:rPr lang="en-US" sz="2400" dirty="0" err="1"/>
              <a:t>donnor</a:t>
            </a:r>
            <a:r>
              <a:rPr lang="en-US" sz="2400" dirty="0"/>
              <a:t>, genetic counseling.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Cazzola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M. Blood. 2023</a:t>
            </a: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en-US" sz="2400" dirty="0"/>
              <a:t> Natural history of AML from </a:t>
            </a:r>
            <a:r>
              <a:rPr lang="en-US" sz="2400" dirty="0" err="1"/>
              <a:t>Clonal</a:t>
            </a:r>
            <a:r>
              <a:rPr lang="en-US" sz="2400" dirty="0"/>
              <a:t> </a:t>
            </a:r>
            <a:r>
              <a:rPr lang="en-US" sz="2400" dirty="0" err="1"/>
              <a:t>Hematopoiesis</a:t>
            </a:r>
            <a:r>
              <a:rPr lang="en-US" sz="2400" dirty="0"/>
              <a:t>.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Fabre M. et al. Nature. 2022, Watson C et al. Science.2020</a:t>
            </a:r>
          </a:p>
          <a:p>
            <a:endParaRPr lang="en-US" sz="2400" dirty="0"/>
          </a:p>
          <a:p>
            <a:pPr>
              <a:buFontTx/>
              <a:buChar char="-"/>
            </a:pPr>
            <a:r>
              <a:rPr lang="en-US" sz="2400" dirty="0"/>
              <a:t> Specific evolution of the comprehension and treatment of Acute </a:t>
            </a:r>
            <a:r>
              <a:rPr lang="en-US" sz="2400" dirty="0" err="1"/>
              <a:t>Promyelocytic</a:t>
            </a:r>
            <a:r>
              <a:rPr lang="en-US" sz="2400" dirty="0"/>
              <a:t> Leukemia (known as M3-Variant).</a:t>
            </a:r>
          </a:p>
          <a:p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Sanz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M. et al. Blood.2019</a:t>
            </a:r>
          </a:p>
          <a:p>
            <a:pPr>
              <a:buFontTx/>
              <a:buChar char="-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Introduction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674" name="AutoShape 2" descr="2022 ELN recommendations for the diagnosis of AML in adu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8676" name="AutoShape 4" descr="2022 ELN recommendations for the diagnosis of AML in adu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8679" name="AutoShape 7" descr="https://aml-hub.com/media/images/3a/a3/article-4-fig-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8681" name="AutoShape 9" descr="https://aml-hub.com/media/images/3a/a3/article-4-fig-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6" name="ZoneTexte 15"/>
          <p:cNvSpPr txBox="1"/>
          <p:nvPr/>
        </p:nvSpPr>
        <p:spPr>
          <a:xfrm>
            <a:off x="10310842" y="5857892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34818" name="AutoShape 2" descr="https://www.vademecumhematologie.nl/wp-content/uploads/2018/10/AML-consolidatie-okt-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4820" name="AutoShape 4" descr="https://www.vademecumhematologie.nl/wp-content/uploads/2018/10/AML-consolidatie-okt-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4822" name="AutoShape 6" descr="https://www.vademecumhematologie.nl/wp-content/uploads/2018/10/AML-consolidatie-okt-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3524232" y="659005"/>
            <a:ext cx="542291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ZoneTexte 19"/>
          <p:cNvSpPr txBox="1"/>
          <p:nvPr/>
        </p:nvSpPr>
        <p:spPr>
          <a:xfrm>
            <a:off x="1095340" y="1428736"/>
            <a:ext cx="1042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endParaRPr lang="fr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9984" y="659005"/>
            <a:ext cx="3981459" cy="142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ZoneTexte 13"/>
          <p:cNvSpPr txBox="1"/>
          <p:nvPr/>
        </p:nvSpPr>
        <p:spPr>
          <a:xfrm>
            <a:off x="9453586" y="6181057"/>
            <a:ext cx="2738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From</a:t>
            </a:r>
            <a:r>
              <a:rPr lang="fr-BE" dirty="0"/>
              <a:t> C Watson, Cambridge</a:t>
            </a:r>
          </a:p>
          <a:p>
            <a:r>
              <a:rPr lang="fr-BE" dirty="0" err="1"/>
              <a:t>Presented</a:t>
            </a:r>
            <a:r>
              <a:rPr lang="fr-BE" dirty="0"/>
              <a:t> </a:t>
            </a:r>
            <a:r>
              <a:rPr lang="fr-BE" dirty="0" err="1"/>
              <a:t>at</a:t>
            </a:r>
            <a:r>
              <a:rPr lang="fr-BE" dirty="0"/>
              <a:t> ESH23-AML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7108" y="2696593"/>
            <a:ext cx="4994290" cy="330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676" y="1435014"/>
            <a:ext cx="3745222" cy="192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" y="3770097"/>
            <a:ext cx="3667108" cy="187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18259" y="1486688"/>
            <a:ext cx="3939058" cy="201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53454" y="3786190"/>
            <a:ext cx="3749273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Epidemiology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9120166" y="4896161"/>
            <a:ext cx="30718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Haematological</a:t>
            </a:r>
            <a:r>
              <a:rPr lang="en-US" sz="1400" dirty="0"/>
              <a:t> malignancies in Belgium 2004-2018, Belgian Cancer Registry, Brussels, 2021</a:t>
            </a:r>
            <a:endParaRPr lang="fr-BE" sz="1400" dirty="0"/>
          </a:p>
        </p:txBody>
      </p:sp>
      <p:pic>
        <p:nvPicPr>
          <p:cNvPr id="13313" name="Picture 1" descr="C:\Users\Adrien\Desktop\BHS\GAM24\Nurse speeking\belgian epidemiology\fig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000" y="540000"/>
            <a:ext cx="7842016" cy="5574467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 flipV="1">
            <a:off x="1166778" y="3000372"/>
            <a:ext cx="7000924" cy="26003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9120166" y="1071546"/>
            <a:ext cx="254383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err="1"/>
              <a:t>Median</a:t>
            </a:r>
            <a:r>
              <a:rPr lang="fr-BE" sz="2800" dirty="0"/>
              <a:t> </a:t>
            </a:r>
            <a:r>
              <a:rPr lang="fr-BE" sz="2800" dirty="0" err="1"/>
              <a:t>age</a:t>
            </a:r>
            <a:r>
              <a:rPr lang="fr-BE" sz="2800" dirty="0"/>
              <a:t> : 69 </a:t>
            </a:r>
            <a:r>
              <a:rPr lang="fr-BE" sz="2800" dirty="0" err="1"/>
              <a:t>years</a:t>
            </a:r>
            <a:r>
              <a:rPr lang="fr-BE" sz="2800" dirty="0"/>
              <a:t> </a:t>
            </a:r>
            <a:r>
              <a:rPr lang="fr-BE" sz="2800" dirty="0" err="1"/>
              <a:t>old</a:t>
            </a:r>
            <a:endParaRPr lang="fr-BE" sz="2800" dirty="0"/>
          </a:p>
          <a:p>
            <a:endParaRPr lang="fr-BE" sz="2800" dirty="0"/>
          </a:p>
          <a:p>
            <a:r>
              <a:rPr lang="fr-BE" sz="2800" dirty="0"/>
              <a:t>Male/</a:t>
            </a:r>
            <a:r>
              <a:rPr lang="fr-BE" sz="2800" dirty="0" err="1"/>
              <a:t>Female</a:t>
            </a:r>
            <a:r>
              <a:rPr lang="fr-BE" sz="2800" dirty="0"/>
              <a:t> = 1.1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Epidemiology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9120166" y="4896161"/>
            <a:ext cx="30718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Haematological</a:t>
            </a:r>
            <a:r>
              <a:rPr lang="en-US" sz="1400" dirty="0"/>
              <a:t> malignancies in Belgium 2004-2018, Belgian Cancer Registry, Brussels, 2021</a:t>
            </a:r>
            <a:endParaRPr lang="fr-BE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9120166" y="1071546"/>
            <a:ext cx="25438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/>
              <a:t>Incidence : 595/y (2018)</a:t>
            </a:r>
          </a:p>
          <a:p>
            <a:endParaRPr lang="fr-BE" sz="2400" dirty="0"/>
          </a:p>
          <a:p>
            <a:r>
              <a:rPr lang="fr-BE" sz="2400" dirty="0" err="1"/>
              <a:t>Prevalence</a:t>
            </a:r>
            <a:r>
              <a:rPr lang="fr-BE" sz="2400" dirty="0"/>
              <a:t> : 1058 patients (2014-2018)</a:t>
            </a:r>
          </a:p>
          <a:p>
            <a:endParaRPr lang="fr-BE" dirty="0"/>
          </a:p>
        </p:txBody>
      </p:sp>
      <p:pic>
        <p:nvPicPr>
          <p:cNvPr id="26626" name="Picture 2" descr="C:\Users\Adrien\Desktop\BHS\GAM24\Nurse speeking\belgian epidemiology\incidence_AM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000" y="540000"/>
            <a:ext cx="8199206" cy="559876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738678" y="1800000"/>
            <a:ext cx="71438" cy="327207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Epidemiology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9120166" y="5476418"/>
            <a:ext cx="30718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Haematological</a:t>
            </a:r>
            <a:r>
              <a:rPr lang="en-US" sz="1400" dirty="0"/>
              <a:t> malignancies in Belgium 2004-2018, Belgian Cancer Registry, Brussels, 2021</a:t>
            </a:r>
            <a:endParaRPr lang="fr-BE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8596330" y="642918"/>
            <a:ext cx="33575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10-year relative survival is 20% in males and 22% in females.</a:t>
            </a:r>
          </a:p>
          <a:p>
            <a:endParaRPr lang="en-US" sz="2000" dirty="0"/>
          </a:p>
          <a:p>
            <a:r>
              <a:rPr lang="en-US" sz="2000" dirty="0"/>
              <a:t>The 5-year relative survival varies considerably with age, ranging from approximately 70% in the age group 0-9 years to less than 10% in the age group 70+.</a:t>
            </a:r>
          </a:p>
          <a:p>
            <a:endParaRPr lang="en-US" sz="2000" dirty="0"/>
          </a:p>
          <a:p>
            <a:r>
              <a:rPr lang="en-US" sz="2000" dirty="0"/>
              <a:t>No consistent improvement of the 5-year relative survival is observed in the period 2004- 2018</a:t>
            </a:r>
            <a:endParaRPr lang="fr-BE" sz="2000" dirty="0"/>
          </a:p>
        </p:txBody>
      </p:sp>
      <p:pic>
        <p:nvPicPr>
          <p:cNvPr id="33795" name="Picture 3" descr="C:\Users\Adrien\Desktop\BHS\GAM24\Nurse speeking\belgian epidemiology\relative_OS_AM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45" y="1325818"/>
            <a:ext cx="8131521" cy="3960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Fit AML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E8432D7E-2563-E80D-9A61-C8995B8CF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231192"/>
            <a:ext cx="6037604" cy="3197940"/>
          </a:xfrm>
        </p:spPr>
      </p:pic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4"/>
          <a:srcRect t="12625" b="11496"/>
          <a:stretch/>
        </p:blipFill>
        <p:spPr>
          <a:xfrm>
            <a:off x="6037604" y="1003481"/>
            <a:ext cx="6163847" cy="374992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239008" y="5429264"/>
            <a:ext cx="495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Courtesy</a:t>
            </a:r>
            <a:r>
              <a:rPr lang="fr-BE" dirty="0"/>
              <a:t> of </a:t>
            </a:r>
            <a:r>
              <a:rPr lang="fr-BE" dirty="0" err="1"/>
              <a:t>Dr.B</a:t>
            </a:r>
            <a:r>
              <a:rPr lang="fr-BE" dirty="0"/>
              <a:t> WAUTERS </a:t>
            </a:r>
            <a:r>
              <a:rPr lang="fr-BE" dirty="0" err="1"/>
              <a:t>from</a:t>
            </a:r>
            <a:r>
              <a:rPr lang="fr-BE" dirty="0"/>
              <a:t> HOVON</a:t>
            </a:r>
          </a:p>
          <a:p>
            <a:r>
              <a:rPr lang="fr-BE" dirty="0" err="1"/>
              <a:t>Courtesy</a:t>
            </a:r>
            <a:r>
              <a:rPr lang="fr-BE" dirty="0"/>
              <a:t> of </a:t>
            </a:r>
            <a:r>
              <a:rPr lang="fr-BE" dirty="0" err="1"/>
              <a:t>Pr.F</a:t>
            </a:r>
            <a:r>
              <a:rPr lang="fr-BE" dirty="0"/>
              <a:t> BARON </a:t>
            </a:r>
            <a:r>
              <a:rPr lang="fr-BE" dirty="0" err="1"/>
              <a:t>from</a:t>
            </a:r>
            <a:r>
              <a:rPr lang="fr-BE" dirty="0"/>
              <a:t> EORTC</a:t>
            </a:r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Fit AML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E8432D7E-2563-E80D-9A61-C8995B8CF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8084" y="1142984"/>
            <a:ext cx="5799520" cy="3071834"/>
          </a:xfrm>
        </p:spPr>
      </p:pic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4"/>
          <a:srcRect t="12625" b="11496"/>
          <a:stretch/>
        </p:blipFill>
        <p:spPr>
          <a:xfrm>
            <a:off x="6453190" y="1003481"/>
            <a:ext cx="5748261" cy="3497089"/>
          </a:xfrm>
          <a:prstGeom prst="rect">
            <a:avLst/>
          </a:prstGeom>
        </p:spPr>
      </p:pic>
      <p:sp>
        <p:nvSpPr>
          <p:cNvPr id="30722" name="AutoShape 2" descr="Cimetière américain de Colleville-sur-Mer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30724" name="Picture 4" descr="Cimetière américain de Colleville-sur-Mer — Wikipéd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66910" y="1003481"/>
            <a:ext cx="6817886" cy="5113416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9167834" y="5429264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Courtesy</a:t>
            </a:r>
            <a:r>
              <a:rPr lang="fr-BE" dirty="0"/>
              <a:t> of WW II</a:t>
            </a:r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Fit AML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Espace réservé du contenu 6"/>
          <p:cNvSpPr>
            <a:spLocks noGrp="1"/>
          </p:cNvSpPr>
          <p:nvPr>
            <p:ph sz="half" idx="1"/>
          </p:nvPr>
        </p:nvSpPr>
        <p:spPr>
          <a:xfrm>
            <a:off x="166646" y="1071546"/>
            <a:ext cx="11124000" cy="478634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Which dose of </a:t>
            </a:r>
            <a:r>
              <a:rPr lang="en-US" b="1" dirty="0" err="1"/>
              <a:t>anthracycline</a:t>
            </a:r>
            <a:r>
              <a:rPr lang="en-US" b="1" dirty="0"/>
              <a:t>?</a:t>
            </a:r>
          </a:p>
          <a:p>
            <a:pPr>
              <a:buFontTx/>
              <a:buChar char="-"/>
            </a:pPr>
            <a:r>
              <a:rPr lang="en-US" dirty="0" err="1"/>
              <a:t>Fernadez</a:t>
            </a:r>
            <a:r>
              <a:rPr lang="en-US" dirty="0"/>
              <a:t> et al, NEJM. 2009=&gt; 90 mg/m² &gt; 45 mg/m²</a:t>
            </a:r>
          </a:p>
          <a:p>
            <a:pPr>
              <a:buFontTx/>
              <a:buChar char="-"/>
            </a:pPr>
            <a:r>
              <a:rPr lang="en-US" dirty="0"/>
              <a:t>MRC AML 17 trial (Burnett et al, Blood. 2015) =&gt; 60 = 90 mg/m² (90 &gt; 60 mg/m² if FLT3+)</a:t>
            </a:r>
          </a:p>
          <a:p>
            <a:pPr>
              <a:buFontTx/>
              <a:buChar char="-"/>
            </a:pPr>
            <a:r>
              <a:rPr lang="en-US" dirty="0"/>
              <a:t>Lee et al, JCO. 2017 =&gt; </a:t>
            </a:r>
            <a:r>
              <a:rPr lang="en-US" dirty="0" err="1"/>
              <a:t>idarubicin</a:t>
            </a:r>
            <a:r>
              <a:rPr lang="en-US" dirty="0"/>
              <a:t> 12 mg/m² = </a:t>
            </a:r>
            <a:r>
              <a:rPr lang="en-US" dirty="0" err="1"/>
              <a:t>dauno</a:t>
            </a:r>
            <a:r>
              <a:rPr lang="en-US" dirty="0"/>
              <a:t> 90 (</a:t>
            </a:r>
            <a:r>
              <a:rPr lang="en-US" dirty="0" err="1"/>
              <a:t>ida</a:t>
            </a:r>
            <a:r>
              <a:rPr lang="en-US" dirty="0"/>
              <a:t> 12 &lt; </a:t>
            </a:r>
            <a:r>
              <a:rPr lang="en-US" dirty="0" err="1"/>
              <a:t>dauno</a:t>
            </a:r>
            <a:r>
              <a:rPr lang="en-US" dirty="0"/>
              <a:t> 90 if FLT3+)</a:t>
            </a:r>
          </a:p>
          <a:p>
            <a:pPr>
              <a:buNone/>
            </a:pPr>
            <a:endParaRPr lang="en-US" dirty="0"/>
          </a:p>
          <a:p>
            <a:r>
              <a:rPr lang="en-US" b="1" dirty="0"/>
              <a:t>Which dose of </a:t>
            </a:r>
            <a:r>
              <a:rPr lang="en-US" b="1" dirty="0" err="1"/>
              <a:t>cytarabine</a:t>
            </a:r>
            <a:r>
              <a:rPr lang="en-US" b="1" dirty="0"/>
              <a:t>? (</a:t>
            </a:r>
            <a:r>
              <a:rPr lang="en-US" b="1" dirty="0" err="1"/>
              <a:t>Weigert</a:t>
            </a:r>
            <a:r>
              <a:rPr lang="en-US" b="1" dirty="0"/>
              <a:t> N. et al, blood reviews. 2021)</a:t>
            </a:r>
          </a:p>
          <a:p>
            <a:pPr>
              <a:buNone/>
            </a:pPr>
            <a:r>
              <a:rPr lang="en-US" dirty="0"/>
              <a:t>1980 : E3483 trial (ECOG) : consolidation is better than no consolidation</a:t>
            </a:r>
          </a:p>
          <a:p>
            <a:pPr>
              <a:buNone/>
            </a:pPr>
            <a:r>
              <a:rPr lang="en-US" dirty="0"/>
              <a:t>1994 : CALGB =&gt; consolidation with 4 cycles of </a:t>
            </a:r>
            <a:r>
              <a:rPr lang="en-US" dirty="0" err="1"/>
              <a:t>AraC</a:t>
            </a:r>
            <a:r>
              <a:rPr lang="en-US" dirty="0"/>
              <a:t> increased OS</a:t>
            </a:r>
          </a:p>
          <a:p>
            <a:pPr>
              <a:buNone/>
            </a:pPr>
            <a:r>
              <a:rPr lang="en-US" dirty="0"/>
              <a:t>NO  well-established RCT comparing IDAC  (1 -2g/m²)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HiDAC</a:t>
            </a:r>
            <a:r>
              <a:rPr lang="en-US" dirty="0"/>
              <a:t> (3g/m²)</a:t>
            </a:r>
          </a:p>
          <a:p>
            <a:pPr>
              <a:buNone/>
            </a:pPr>
            <a:r>
              <a:rPr lang="en-US" dirty="0"/>
              <a:t>NO RCT comparing 2, 3 or 4 cycles of consolidation (except older adult  (MRC AML11 trial) =&gt; 1=4)</a:t>
            </a:r>
          </a:p>
          <a:p>
            <a:pPr>
              <a:buNone/>
            </a:pPr>
            <a:endParaRPr lang="en-US" dirty="0"/>
          </a:p>
          <a:p>
            <a:r>
              <a:rPr lang="en-US" b="1" dirty="0"/>
              <a:t>Combining intensive treatment and immunotherapy / targeted therapy?</a:t>
            </a:r>
          </a:p>
          <a:p>
            <a:pPr>
              <a:buFontTx/>
              <a:buChar char="-"/>
            </a:pPr>
            <a:r>
              <a:rPr lang="en-US" dirty="0"/>
              <a:t>RATIFY trial (</a:t>
            </a:r>
            <a:r>
              <a:rPr lang="en-US" dirty="0" err="1"/>
              <a:t>midostaurine</a:t>
            </a:r>
            <a:r>
              <a:rPr lang="en-US" dirty="0"/>
              <a:t>) (Stone R. et al. N </a:t>
            </a:r>
            <a:r>
              <a:rPr lang="en-US" dirty="0" err="1"/>
              <a:t>Engl</a:t>
            </a:r>
            <a:r>
              <a:rPr lang="en-US" dirty="0"/>
              <a:t> J Med. 2017)</a:t>
            </a:r>
          </a:p>
          <a:p>
            <a:pPr>
              <a:buFontTx/>
              <a:buChar char="-"/>
            </a:pPr>
            <a:r>
              <a:rPr lang="en-US" dirty="0" err="1"/>
              <a:t>QuANTUM</a:t>
            </a:r>
            <a:r>
              <a:rPr lang="en-US" dirty="0"/>
              <a:t>-First (</a:t>
            </a:r>
            <a:r>
              <a:rPr lang="en-US" dirty="0" err="1"/>
              <a:t>Quizartinib</a:t>
            </a:r>
            <a:r>
              <a:rPr lang="en-US" dirty="0"/>
              <a:t>) (</a:t>
            </a:r>
            <a:r>
              <a:rPr lang="en-US" dirty="0" err="1"/>
              <a:t>Erba</a:t>
            </a:r>
            <a:r>
              <a:rPr lang="en-US" dirty="0"/>
              <a:t> H. et al. Lancet. 2023)</a:t>
            </a:r>
          </a:p>
          <a:p>
            <a:pPr>
              <a:buFontTx/>
              <a:buChar char="-"/>
            </a:pPr>
            <a:r>
              <a:rPr lang="en-US" dirty="0"/>
              <a:t>ALFA  0701 trial (</a:t>
            </a:r>
            <a:r>
              <a:rPr lang="en-US" dirty="0" err="1"/>
              <a:t>Gemtuzumab-ozogamicin</a:t>
            </a:r>
            <a:r>
              <a:rPr lang="en-US" dirty="0"/>
              <a:t>) (Lambert J. et al. </a:t>
            </a:r>
            <a:r>
              <a:rPr lang="en-US" dirty="0" err="1"/>
              <a:t>Haematologica</a:t>
            </a:r>
            <a:r>
              <a:rPr lang="en-US" dirty="0"/>
              <a:t> 2019)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096528" y="1357298"/>
            <a:ext cx="2071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Daunorubine</a:t>
            </a:r>
            <a:r>
              <a:rPr lang="fr-BE" dirty="0"/>
              <a:t> 60 mg/m²</a:t>
            </a:r>
          </a:p>
          <a:p>
            <a:r>
              <a:rPr lang="fr-BE" dirty="0"/>
              <a:t>Day 1, 2 and 3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0096528" y="2571744"/>
            <a:ext cx="20717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AraC</a:t>
            </a:r>
            <a:r>
              <a:rPr lang="fr-BE" dirty="0"/>
              <a:t> 100-200 mg/m² </a:t>
            </a:r>
            <a:r>
              <a:rPr lang="fr-BE" dirty="0" err="1"/>
              <a:t>continuous</a:t>
            </a:r>
            <a:r>
              <a:rPr lang="fr-BE" dirty="0"/>
              <a:t> infusion </a:t>
            </a:r>
            <a:r>
              <a:rPr lang="fr-BE" dirty="0" err="1"/>
              <a:t>day</a:t>
            </a:r>
            <a:r>
              <a:rPr lang="fr-BE" dirty="0"/>
              <a:t> 1-7</a:t>
            </a:r>
          </a:p>
          <a:p>
            <a:endParaRPr lang="fr-BE" dirty="0"/>
          </a:p>
          <a:p>
            <a:r>
              <a:rPr lang="fr-BE" dirty="0"/>
              <a:t>2-4 cycles of </a:t>
            </a:r>
            <a:r>
              <a:rPr lang="fr-BE" dirty="0" err="1"/>
              <a:t>AraC</a:t>
            </a:r>
            <a:r>
              <a:rPr lang="fr-BE" dirty="0"/>
              <a:t> 1.5g/m²/3h </a:t>
            </a:r>
            <a:r>
              <a:rPr lang="fr-BE" dirty="0" err="1"/>
              <a:t>bid</a:t>
            </a:r>
            <a:endParaRPr lang="fr-BE" dirty="0"/>
          </a:p>
          <a:p>
            <a:r>
              <a:rPr lang="fr-BE" dirty="0"/>
              <a:t>Day 1 -3</a:t>
            </a:r>
          </a:p>
          <a:p>
            <a:endParaRPr lang="fr-BE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Fit AML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Espace réservé du contenu 6"/>
          <p:cNvSpPr>
            <a:spLocks noGrp="1"/>
          </p:cNvSpPr>
          <p:nvPr>
            <p:ph sz="half" idx="1"/>
          </p:nvPr>
        </p:nvSpPr>
        <p:spPr>
          <a:xfrm>
            <a:off x="540000" y="1071546"/>
            <a:ext cx="11124000" cy="4786346"/>
          </a:xfrm>
        </p:spPr>
        <p:txBody>
          <a:bodyPr>
            <a:normAutofit/>
          </a:bodyPr>
          <a:lstStyle/>
          <a:p>
            <a:endParaRPr lang="fr-BE" dirty="0"/>
          </a:p>
        </p:txBody>
      </p:sp>
      <p:pic>
        <p:nvPicPr>
          <p:cNvPr id="40962" name="Picture 2" descr="Targeting FLT3 mutations in AML: review of current knowledge and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000" y="928670"/>
            <a:ext cx="8656640" cy="4997112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9810776" y="5534726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Daver N. et al. Leukemia.2019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Fit AML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45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38084" y="928670"/>
            <a:ext cx="5487207" cy="286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3190" y="928670"/>
            <a:ext cx="526732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881026" y="4214818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Stone R. et al. N </a:t>
            </a:r>
            <a:r>
              <a:rPr lang="fr-BE" dirty="0" err="1"/>
              <a:t>Engl</a:t>
            </a:r>
            <a:r>
              <a:rPr lang="fr-BE" dirty="0"/>
              <a:t> J Med. 2017</a:t>
            </a:r>
          </a:p>
          <a:p>
            <a:r>
              <a:rPr lang="fr-BE" dirty="0"/>
              <a:t>Erba H. et al. Lancet. 2023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939605" y="1059404"/>
            <a:ext cx="1870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QuANTUM</a:t>
            </a:r>
            <a:r>
              <a:rPr lang="en-US" dirty="0"/>
              <a:t>-First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AC918-996D-C247-9086-DC1347B93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0"/>
            <a:ext cx="11124000" cy="2160000"/>
          </a:xfrm>
        </p:spPr>
        <p:txBody>
          <a:bodyPr/>
          <a:lstStyle/>
          <a:p>
            <a:r>
              <a:rPr lang="en-US" dirty="0"/>
              <a:t>AML: new therapies - current and future</a:t>
            </a:r>
            <a:endParaRPr lang="nl-BE" dirty="0">
              <a:latin typeface="Trebuchet MS" panose="020B070302020209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2B9997C-70A0-4F48-A964-4D7299B5CA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nl-BE" sz="2400" dirty="0">
                <a:latin typeface="Trebuchet MS" panose="020B0703020202090204" pitchFamily="34" charset="0"/>
              </a:rPr>
              <a:t>Adrien DE VOEGHT</a:t>
            </a:r>
          </a:p>
          <a:p>
            <a:pPr algn="l"/>
            <a:r>
              <a:rPr lang="nl-BE" dirty="0" err="1"/>
              <a:t>Uliège</a:t>
            </a:r>
            <a:endParaRPr lang="nl-BE" dirty="0"/>
          </a:p>
          <a:p>
            <a:pPr algn="l"/>
            <a:r>
              <a:rPr lang="nl-BE" sz="2000" dirty="0">
                <a:latin typeface="Trebuchet MS" panose="020B0703020202090204" pitchFamily="34" charset="0"/>
              </a:rPr>
              <a:t>Centre </a:t>
            </a:r>
            <a:r>
              <a:rPr lang="nl-BE" sz="2000" dirty="0" err="1">
                <a:latin typeface="Trebuchet MS" panose="020B0703020202090204" pitchFamily="34" charset="0"/>
              </a:rPr>
              <a:t>Hostpitalier</a:t>
            </a:r>
            <a:r>
              <a:rPr lang="nl-BE" sz="2000" dirty="0">
                <a:latin typeface="Trebuchet MS" panose="020B0703020202090204" pitchFamily="34" charset="0"/>
              </a:rPr>
              <a:t> Universitaire de </a:t>
            </a:r>
            <a:r>
              <a:rPr lang="nl-BE" sz="2000" dirty="0" err="1">
                <a:latin typeface="Trebuchet MS" panose="020B0703020202090204" pitchFamily="34" charset="0"/>
              </a:rPr>
              <a:t>Liège</a:t>
            </a:r>
            <a:endParaRPr lang="nl-BE" sz="2000" dirty="0">
              <a:latin typeface="Trebuchet MS" panose="020B0703020202090204" pitchFamily="34" charset="0"/>
            </a:endParaRPr>
          </a:p>
          <a:p>
            <a:pPr algn="l"/>
            <a:r>
              <a:rPr lang="fr-BE" sz="2000" dirty="0" err="1"/>
              <a:t>Laboratory</a:t>
            </a:r>
            <a:r>
              <a:rPr lang="fr-BE" sz="2000" dirty="0"/>
              <a:t> of </a:t>
            </a:r>
            <a:r>
              <a:rPr lang="fr-BE" sz="2000" dirty="0" err="1"/>
              <a:t>Hematology</a:t>
            </a:r>
            <a:r>
              <a:rPr lang="fr-BE" sz="2000" dirty="0"/>
              <a:t>, GIGA-I3</a:t>
            </a:r>
          </a:p>
          <a:p>
            <a:pPr algn="l"/>
            <a:r>
              <a:rPr lang="fr-BE" sz="2000" dirty="0"/>
              <a:t>Montefiore Institute of </a:t>
            </a:r>
            <a:r>
              <a:rPr lang="fr-BE" sz="2000" dirty="0" err="1"/>
              <a:t>Electrical</a:t>
            </a:r>
            <a:r>
              <a:rPr lang="fr-BE" sz="2000" dirty="0"/>
              <a:t> Engineering and computer Science</a:t>
            </a:r>
          </a:p>
          <a:p>
            <a:pPr algn="l"/>
            <a:endParaRPr lang="fr-BE" sz="2000" dirty="0"/>
          </a:p>
          <a:p>
            <a:pPr algn="l"/>
            <a:r>
              <a:rPr lang="fr-BE" sz="2000" dirty="0"/>
              <a:t>Adrien.devoeght@chuliege.be</a:t>
            </a:r>
          </a:p>
        </p:txBody>
      </p:sp>
      <p:sp>
        <p:nvSpPr>
          <p:cNvPr id="3074" name="AutoShape 2" descr="Logo ULie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076" name="AutoShape 4" descr="Logo ULie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218" name="AutoShape 2" descr="S'inscrire à l'ULiè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220" name="AutoShape 4" descr="S'inscrire à l'ULiè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9224" name="Picture 8" descr="uLIEGE Faculte Medecine Logo RVB p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7668" y="-24"/>
            <a:ext cx="2982923" cy="1122983"/>
          </a:xfrm>
          <a:prstGeom prst="rect">
            <a:avLst/>
          </a:prstGeom>
          <a:noFill/>
        </p:spPr>
      </p:pic>
      <p:pic>
        <p:nvPicPr>
          <p:cNvPr id="9226" name="Picture 10" descr="uLIEGE Faculte SciencesAppliquees Logo RVB p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81290" y="-24"/>
            <a:ext cx="4255757" cy="1122959"/>
          </a:xfrm>
          <a:prstGeom prst="rect">
            <a:avLst/>
          </a:prstGeom>
          <a:noFill/>
        </p:spPr>
      </p:pic>
      <p:sp>
        <p:nvSpPr>
          <p:cNvPr id="9228" name="AutoShape 12" descr="Logo ULie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230" name="AutoShape 14" descr="Logo ULie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232" name="AutoShape 16" descr="Logo ULie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234" name="AutoShape 18" descr="Logo ULie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236" name="AutoShape 20" descr="Logo ULie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9238" name="Picture 22" descr="logo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18933" y="-24"/>
            <a:ext cx="1963215" cy="1122959"/>
          </a:xfrm>
          <a:prstGeom prst="rect">
            <a:avLst/>
          </a:prstGeom>
          <a:noFill/>
        </p:spPr>
      </p:pic>
      <p:pic>
        <p:nvPicPr>
          <p:cNvPr id="9240" name="Picture 24" descr="Fonds de la Recherche Scientifique - FNR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96684" y="59832"/>
            <a:ext cx="1685813" cy="1063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8864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Fit AML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8348" y="857232"/>
            <a:ext cx="5721705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1356" y="2857496"/>
            <a:ext cx="7489943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380960" y="3571876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Hills RK et al. the lancet. 2014</a:t>
            </a:r>
            <a:endParaRPr lang="fr-BE" dirty="0"/>
          </a:p>
        </p:txBody>
      </p:sp>
      <p:sp>
        <p:nvSpPr>
          <p:cNvPr id="10" name="ZoneTexte 9"/>
          <p:cNvSpPr txBox="1"/>
          <p:nvPr/>
        </p:nvSpPr>
        <p:spPr>
          <a:xfrm>
            <a:off x="380960" y="1428736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Alfa trial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024298" y="2916792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Favorable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953520" y="2916792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Défavorable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453190" y="2916792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Intermediate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Unfit AML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0108"/>
            <a:ext cx="6453223" cy="382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55241" y="4829725"/>
            <a:ext cx="3468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Lowenberg</a:t>
            </a:r>
            <a:r>
              <a:rPr lang="fr-BE" dirty="0"/>
              <a:t> B et al. NEJM. 2009</a:t>
            </a:r>
          </a:p>
        </p:txBody>
      </p:sp>
      <p:pic>
        <p:nvPicPr>
          <p:cNvPr id="11266" name="Picture 2" descr="C:\Users\Adrien\Desktop\BHS\GAM24\Nurse speeking\belgian epidemiology\OS_per_age_AM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100" y="857232"/>
            <a:ext cx="5292625" cy="4883167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9382148" y="5740399"/>
            <a:ext cx="30718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Haematological</a:t>
            </a:r>
            <a:r>
              <a:rPr lang="en-US" sz="1400" dirty="0"/>
              <a:t> malignancies in Belgium 2004-2018, Belgian Cancer Registry, Brussels, 2021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Unfit AML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1986" name="Picture 2" descr="Details are in the caption following the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977899"/>
            <a:ext cx="3819525" cy="4762500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738150" y="5740399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charset="0"/>
                <a:cs typeface="Calibri" charset="0"/>
              </a:rPr>
              <a:t>Burnett A et al. Cancer 2007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238612" y="1800000"/>
            <a:ext cx="22860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err="1">
                <a:solidFill>
                  <a:srgbClr val="FF0000"/>
                </a:solidFill>
              </a:rPr>
              <a:t>AraC</a:t>
            </a:r>
            <a:r>
              <a:rPr lang="fr-BE" dirty="0"/>
              <a:t> 20 mg/m² </a:t>
            </a:r>
            <a:r>
              <a:rPr lang="fr-BE" dirty="0" err="1"/>
              <a:t>sc</a:t>
            </a:r>
            <a:r>
              <a:rPr lang="fr-BE" dirty="0"/>
              <a:t>, </a:t>
            </a:r>
            <a:r>
              <a:rPr lang="fr-BE" dirty="0" err="1"/>
              <a:t>day</a:t>
            </a:r>
            <a:r>
              <a:rPr lang="fr-BE" dirty="0"/>
              <a:t> 1-10</a:t>
            </a:r>
          </a:p>
          <a:p>
            <a:r>
              <a:rPr lang="fr-BE" dirty="0" err="1"/>
              <a:t>Interval</a:t>
            </a:r>
            <a:r>
              <a:rPr lang="fr-BE" dirty="0"/>
              <a:t> 4-6 </a:t>
            </a:r>
            <a:r>
              <a:rPr lang="fr-BE" dirty="0" err="1"/>
              <a:t>wks</a:t>
            </a:r>
            <a:endParaRPr lang="fr-BE" dirty="0"/>
          </a:p>
          <a:p>
            <a:endParaRPr lang="fr-BE" dirty="0"/>
          </a:p>
          <a:p>
            <a:r>
              <a:rPr lang="fr-BE" sz="2000" b="1" dirty="0">
                <a:solidFill>
                  <a:srgbClr val="FF0000"/>
                </a:solidFill>
              </a:rPr>
              <a:t>Azacitidine</a:t>
            </a:r>
            <a:r>
              <a:rPr lang="fr-BE" dirty="0"/>
              <a:t> 75mg/m²</a:t>
            </a:r>
          </a:p>
          <a:p>
            <a:r>
              <a:rPr lang="fr-BE" dirty="0" err="1"/>
              <a:t>Sc</a:t>
            </a:r>
            <a:r>
              <a:rPr lang="fr-BE" dirty="0"/>
              <a:t> , Day 1-7</a:t>
            </a:r>
          </a:p>
          <a:p>
            <a:r>
              <a:rPr lang="fr-BE" dirty="0"/>
              <a:t>Cycle of 28 </a:t>
            </a:r>
            <a:r>
              <a:rPr lang="fr-BE" dirty="0" err="1"/>
              <a:t>days</a:t>
            </a:r>
            <a:endParaRPr lang="fr-BE" dirty="0"/>
          </a:p>
          <a:p>
            <a:endParaRPr lang="fr-BE" dirty="0"/>
          </a:p>
          <a:p>
            <a:r>
              <a:rPr lang="fr-BE" b="1" dirty="0" err="1">
                <a:solidFill>
                  <a:srgbClr val="FF0000"/>
                </a:solidFill>
              </a:rPr>
              <a:t>Decitabine</a:t>
            </a:r>
            <a:r>
              <a:rPr lang="fr-BE" dirty="0"/>
              <a:t> 20mg/m²</a:t>
            </a:r>
          </a:p>
          <a:p>
            <a:r>
              <a:rPr lang="fr-BE" dirty="0"/>
              <a:t>IV, </a:t>
            </a:r>
            <a:r>
              <a:rPr lang="fr-BE" dirty="0" err="1"/>
              <a:t>day</a:t>
            </a:r>
            <a:r>
              <a:rPr lang="fr-BE" dirty="0"/>
              <a:t> 1-5</a:t>
            </a:r>
          </a:p>
          <a:p>
            <a:r>
              <a:rPr lang="fr-BE" dirty="0"/>
              <a:t>Cycle of 28 </a:t>
            </a:r>
            <a:r>
              <a:rPr lang="fr-BE" dirty="0" err="1"/>
              <a:t>days</a:t>
            </a:r>
            <a:endParaRPr lang="fr-BE" dirty="0"/>
          </a:p>
        </p:txBody>
      </p:sp>
      <p:pic>
        <p:nvPicPr>
          <p:cNvPr id="41988" name="Picture 4" descr="https://ascopubs.org/cms/10.1200/JCO.2009.23.8329/asset/images/zlj999099548000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24694" y="730277"/>
            <a:ext cx="3986993" cy="2812700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8511357" y="808622"/>
            <a:ext cx="2500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1600" dirty="0" err="1">
                <a:latin typeface="Calibri" panose="020F0502020204030204" pitchFamily="34" charset="0"/>
              </a:rPr>
              <a:t>Fenaux</a:t>
            </a:r>
            <a:r>
              <a:rPr lang="en-GB" altLang="en-US" sz="1600" dirty="0">
                <a:latin typeface="Calibri" panose="020F0502020204030204" pitchFamily="34" charset="0"/>
              </a:rPr>
              <a:t> P et al. JCO 2010</a:t>
            </a:r>
            <a:endParaRPr lang="fr-BE" sz="1600" dirty="0"/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24694" y="3542977"/>
            <a:ext cx="3986993" cy="272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4"/>
          <p:cNvSpPr txBox="1"/>
          <p:nvPr/>
        </p:nvSpPr>
        <p:spPr>
          <a:xfrm>
            <a:off x="9457750" y="4702742"/>
            <a:ext cx="2639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Kantarijian</a:t>
            </a:r>
            <a:r>
              <a:rPr lang="fr-BE" dirty="0"/>
              <a:t> H. JCO. 2012</a:t>
            </a:r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Unfit AML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542" y="857232"/>
            <a:ext cx="8064815" cy="53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ZoneTexte 13"/>
          <p:cNvSpPr txBox="1"/>
          <p:nvPr/>
        </p:nvSpPr>
        <p:spPr>
          <a:xfrm>
            <a:off x="8511357" y="5643578"/>
            <a:ext cx="3680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Miyamoto</a:t>
            </a:r>
            <a:r>
              <a:rPr lang="fr-BE" dirty="0"/>
              <a:t> T et al. LEUKEMIA &amp; LYMPHOMA. 2022</a:t>
            </a:r>
          </a:p>
          <a:p>
            <a:endParaRPr lang="fr-BE" dirty="0"/>
          </a:p>
        </p:txBody>
      </p:sp>
      <p:sp>
        <p:nvSpPr>
          <p:cNvPr id="17" name="ZoneTexte 16"/>
          <p:cNvSpPr txBox="1"/>
          <p:nvPr/>
        </p:nvSpPr>
        <p:spPr>
          <a:xfrm>
            <a:off x="8511357" y="1500174"/>
            <a:ext cx="31526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/>
              <a:t>Real world data of 1762 patients </a:t>
            </a:r>
            <a:r>
              <a:rPr lang="fr-BE" sz="2000" dirty="0" err="1"/>
              <a:t>coming</a:t>
            </a:r>
            <a:r>
              <a:rPr lang="fr-BE" sz="2000" dirty="0"/>
              <a:t> </a:t>
            </a:r>
            <a:r>
              <a:rPr lang="fr-BE" sz="2000" dirty="0" err="1"/>
              <a:t>from</a:t>
            </a:r>
            <a:r>
              <a:rPr lang="fr-BE" sz="2000" dirty="0"/>
              <a:t> 112 </a:t>
            </a:r>
            <a:r>
              <a:rPr lang="fr-BE" sz="2000" dirty="0" err="1"/>
              <a:t>community</a:t>
            </a:r>
            <a:r>
              <a:rPr lang="fr-BE" sz="2000" dirty="0"/>
              <a:t> or</a:t>
            </a:r>
          </a:p>
          <a:p>
            <a:r>
              <a:rPr lang="en-US" sz="2000" dirty="0"/>
              <a:t>hospital medical centers that treated patients with</a:t>
            </a:r>
          </a:p>
          <a:p>
            <a:r>
              <a:rPr lang="en-US" sz="2000" dirty="0"/>
              <a:t>AML between 2015 and 2018 across 22 countries</a:t>
            </a:r>
            <a:endParaRPr lang="fr-BE" sz="2000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1381092" y="2857496"/>
            <a:ext cx="264320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310050" y="2643182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Median</a:t>
            </a:r>
            <a:r>
              <a:rPr lang="fr-BE" dirty="0"/>
              <a:t> OS</a:t>
            </a:r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Unfit AML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9382148" y="5740399"/>
            <a:ext cx="30718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400" dirty="0" err="1">
                <a:solidFill>
                  <a:srgbClr val="4555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Tardi</a:t>
            </a:r>
            <a:r>
              <a:rPr lang="en-US" sz="1400" dirty="0">
                <a:solidFill>
                  <a:srgbClr val="4555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dirty="0" err="1">
                <a:solidFill>
                  <a:srgbClr val="4555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Leuk</a:t>
            </a:r>
            <a:r>
              <a:rPr lang="en-US" sz="1400" dirty="0">
                <a:solidFill>
                  <a:srgbClr val="4555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Res. 2009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400" dirty="0">
                <a:solidFill>
                  <a:srgbClr val="4555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Feldman. JCO. 2011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400" dirty="0">
                <a:solidFill>
                  <a:srgbClr val="4555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Lim. </a:t>
            </a:r>
            <a:r>
              <a:rPr lang="en-US" sz="1400" dirty="0" err="1">
                <a:solidFill>
                  <a:srgbClr val="4555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Leuk</a:t>
            </a:r>
            <a:r>
              <a:rPr lang="en-US" sz="1400" dirty="0">
                <a:solidFill>
                  <a:srgbClr val="4555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Res. 2010</a:t>
            </a:r>
            <a:endParaRPr lang="en-US" altLang="en-US" sz="1400" dirty="0">
              <a:solidFill>
                <a:srgbClr val="4555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D36880C-1B87-481C-B216-B1D9CC109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124" y="1089713"/>
            <a:ext cx="6091234" cy="4650686"/>
          </a:xfrm>
        </p:spPr>
        <p:txBody>
          <a:bodyPr>
            <a:normAutofit fontScale="92500" lnSpcReduction="10000"/>
          </a:bodyPr>
          <a:lstStyle/>
          <a:p>
            <a:pPr marL="400170" indent="-342900">
              <a:spcBef>
                <a:spcPts val="1200"/>
              </a:spcBef>
            </a:pPr>
            <a:r>
              <a:rPr lang="en-US" sz="22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CPX-351 a 5:1 molar ratio of </a:t>
            </a:r>
            <a:r>
              <a:rPr lang="en-US" sz="220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cytarabine:daunorubicin</a:t>
            </a:r>
            <a:r>
              <a:rPr lang="en-US" sz="22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</a:t>
            </a:r>
          </a:p>
          <a:p>
            <a:pPr marL="400170" indent="-342900">
              <a:spcBef>
                <a:spcPts val="1200"/>
              </a:spcBef>
            </a:pPr>
            <a:r>
              <a:rPr lang="en-US" sz="22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Formulation provides synergistic leukemia cell killing in vitro</a:t>
            </a:r>
            <a:r>
              <a:rPr lang="en-US" sz="2200" baseline="30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1</a:t>
            </a:r>
            <a:endParaRPr lang="en-US" sz="22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400170" indent="-342900">
              <a:spcBef>
                <a:spcPts val="1200"/>
              </a:spcBef>
            </a:pPr>
            <a:r>
              <a:rPr lang="en-US" sz="22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In humans</a:t>
            </a:r>
          </a:p>
          <a:p>
            <a:pPr marL="857370" lvl="1" indent="-342900">
              <a:spcBef>
                <a:spcPts val="1200"/>
              </a:spcBef>
              <a:buFont typeface="Calibri" panose="020F0502020204030204" pitchFamily="34" charset="0"/>
              <a:buChar char="–"/>
            </a:pPr>
            <a:r>
              <a:rPr lang="en-US" sz="2000" dirty="0">
                <a:cs typeface="Calibri" panose="020F0502020204030204" pitchFamily="34" charset="0"/>
              </a:rPr>
              <a:t>CPX-351 preserved delivery of  </a:t>
            </a:r>
            <a:br>
              <a:rPr lang="en-US" sz="2000" dirty="0">
                <a:cs typeface="Calibri" panose="020F0502020204030204" pitchFamily="34" charset="0"/>
              </a:rPr>
            </a:br>
            <a:r>
              <a:rPr lang="en-US" sz="2000" dirty="0">
                <a:cs typeface="Calibri" panose="020F0502020204030204" pitchFamily="34" charset="0"/>
              </a:rPr>
              <a:t>5:1 drug ratio for &gt;24 hr </a:t>
            </a:r>
          </a:p>
          <a:p>
            <a:pPr marL="857370" lvl="1" indent="-342900">
              <a:spcBef>
                <a:spcPts val="1200"/>
              </a:spcBef>
              <a:buFont typeface="Calibri" panose="020F0502020204030204" pitchFamily="34" charset="0"/>
              <a:buChar char="–"/>
            </a:pPr>
            <a:r>
              <a:rPr lang="en-US" sz="2000" dirty="0">
                <a:cs typeface="Calibri" panose="020F0502020204030204" pitchFamily="34" charset="0"/>
              </a:rPr>
              <a:t>Drug exposure maintained for 7 days</a:t>
            </a:r>
            <a:r>
              <a:rPr lang="en-US" sz="2000" baseline="30000" dirty="0">
                <a:cs typeface="Calibri" panose="020F0502020204030204" pitchFamily="34" charset="0"/>
              </a:rPr>
              <a:t>2</a:t>
            </a:r>
          </a:p>
          <a:p>
            <a:pPr marL="400170" indent="-342900">
              <a:spcBef>
                <a:spcPts val="1200"/>
              </a:spcBef>
            </a:pPr>
            <a:r>
              <a:rPr lang="en-US" sz="22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Selective uptake of liposomes by bone marrow leukemia cells in </a:t>
            </a:r>
            <a:r>
              <a:rPr lang="en-US" sz="220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xenograft</a:t>
            </a:r>
            <a:r>
              <a:rPr lang="en-US" sz="22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models</a:t>
            </a:r>
            <a:r>
              <a:rPr lang="en-US" sz="2200" baseline="30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3</a:t>
            </a:r>
          </a:p>
          <a:p>
            <a:pPr marL="400170" indent="-342900">
              <a:spcBef>
                <a:spcPts val="1200"/>
              </a:spcBef>
            </a:pPr>
            <a:r>
              <a:rPr lang="fr-BE" sz="2400" dirty="0" err="1">
                <a:solidFill>
                  <a:schemeClr val="tx1"/>
                </a:solidFill>
                <a:latin typeface="+mn-lt"/>
              </a:rPr>
              <a:t>Elderly</a:t>
            </a:r>
            <a:r>
              <a:rPr lang="fr-BE" sz="2400" dirty="0">
                <a:solidFill>
                  <a:schemeClr val="tx1"/>
                </a:solidFill>
                <a:latin typeface="+mn-lt"/>
              </a:rPr>
              <a:t> AML, </a:t>
            </a:r>
            <a:r>
              <a:rPr lang="fr-BE" sz="2400" dirty="0" err="1">
                <a:solidFill>
                  <a:schemeClr val="tx1"/>
                </a:solidFill>
                <a:latin typeface="+mn-lt"/>
              </a:rPr>
              <a:t>sAML</a:t>
            </a:r>
            <a:r>
              <a:rPr lang="fr-BE" sz="2400" dirty="0">
                <a:solidFill>
                  <a:schemeClr val="tx1"/>
                </a:solidFill>
                <a:latin typeface="+mn-lt"/>
              </a:rPr>
              <a:t>: more </a:t>
            </a:r>
            <a:r>
              <a:rPr lang="fr-BE" sz="2400" dirty="0" err="1">
                <a:solidFill>
                  <a:schemeClr val="tx1"/>
                </a:solidFill>
                <a:latin typeface="+mn-lt"/>
              </a:rPr>
              <a:t>chemoresistent</a:t>
            </a:r>
            <a:r>
              <a:rPr lang="fr-BE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BE" sz="2400" dirty="0" err="1">
                <a:solidFill>
                  <a:schemeClr val="tx1"/>
                </a:solidFill>
                <a:latin typeface="+mn-lt"/>
              </a:rPr>
              <a:t>leukemias</a:t>
            </a:r>
            <a:r>
              <a:rPr lang="fr-BE" sz="2400" dirty="0">
                <a:solidFill>
                  <a:schemeClr val="tx1"/>
                </a:solidFill>
                <a:latin typeface="+mn-lt"/>
              </a:rPr>
              <a:t>. CPX </a:t>
            </a:r>
            <a:r>
              <a:rPr lang="fr-BE" sz="2400" dirty="0" err="1">
                <a:solidFill>
                  <a:schemeClr val="tx1"/>
                </a:solidFill>
                <a:latin typeface="+mn-lt"/>
              </a:rPr>
              <a:t>can</a:t>
            </a:r>
            <a:r>
              <a:rPr lang="fr-BE" sz="2400" dirty="0">
                <a:solidFill>
                  <a:schemeClr val="tx1"/>
                </a:solidFill>
                <a:latin typeface="+mn-lt"/>
              </a:rPr>
              <a:t> escape </a:t>
            </a:r>
            <a:r>
              <a:rPr lang="fr-BE" sz="2400" dirty="0" err="1">
                <a:solidFill>
                  <a:schemeClr val="tx1"/>
                </a:solidFill>
                <a:latin typeface="+mn-lt"/>
              </a:rPr>
              <a:t>drug</a:t>
            </a:r>
            <a:r>
              <a:rPr lang="fr-BE" sz="2400" dirty="0">
                <a:solidFill>
                  <a:schemeClr val="tx1"/>
                </a:solidFill>
                <a:latin typeface="+mn-lt"/>
              </a:rPr>
              <a:t> efflux </a:t>
            </a:r>
            <a:r>
              <a:rPr lang="fr-BE" sz="2400" dirty="0" err="1">
                <a:solidFill>
                  <a:schemeClr val="tx1"/>
                </a:solidFill>
                <a:latin typeface="+mn-lt"/>
              </a:rPr>
              <a:t>pumps</a:t>
            </a:r>
            <a:r>
              <a:rPr lang="fr-BE" sz="2400" dirty="0">
                <a:solidFill>
                  <a:schemeClr val="tx1"/>
                </a:solidFill>
                <a:latin typeface="+mn-lt"/>
              </a:rPr>
              <a:t> by </a:t>
            </a:r>
            <a:r>
              <a:rPr lang="fr-BE" sz="2400" dirty="0" err="1">
                <a:solidFill>
                  <a:schemeClr val="tx1"/>
                </a:solidFill>
                <a:latin typeface="+mn-lt"/>
              </a:rPr>
              <a:t>entering</a:t>
            </a:r>
            <a:r>
              <a:rPr lang="fr-BE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BE" sz="2400" dirty="0" err="1">
                <a:solidFill>
                  <a:schemeClr val="tx1"/>
                </a:solidFill>
                <a:latin typeface="+mn-lt"/>
              </a:rPr>
              <a:t>leukemic</a:t>
            </a:r>
            <a:r>
              <a:rPr lang="fr-BE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BE" sz="2400" dirty="0" err="1">
                <a:solidFill>
                  <a:schemeClr val="tx1"/>
                </a:solidFill>
                <a:latin typeface="+mn-lt"/>
              </a:rPr>
              <a:t>cells</a:t>
            </a:r>
            <a:r>
              <a:rPr lang="fr-BE" sz="2400" dirty="0">
                <a:solidFill>
                  <a:schemeClr val="tx1"/>
                </a:solidFill>
                <a:latin typeface="+mn-lt"/>
              </a:rPr>
              <a:t> as intact liposomes. Can </a:t>
            </a:r>
            <a:r>
              <a:rPr lang="fr-BE" sz="2400" dirty="0" err="1">
                <a:solidFill>
                  <a:schemeClr val="tx1"/>
                </a:solidFill>
                <a:latin typeface="+mn-lt"/>
              </a:rPr>
              <a:t>also</a:t>
            </a:r>
            <a:r>
              <a:rPr lang="fr-BE" sz="2400" dirty="0">
                <a:solidFill>
                  <a:schemeClr val="tx1"/>
                </a:solidFill>
                <a:latin typeface="+mn-lt"/>
              </a:rPr>
              <a:t> escape </a:t>
            </a:r>
            <a:r>
              <a:rPr lang="fr-BE" sz="2400" dirty="0" err="1">
                <a:solidFill>
                  <a:schemeClr val="tx1"/>
                </a:solidFill>
                <a:latin typeface="+mn-lt"/>
              </a:rPr>
              <a:t>early</a:t>
            </a:r>
            <a:r>
              <a:rPr lang="fr-BE" sz="2400" dirty="0">
                <a:solidFill>
                  <a:schemeClr val="tx1"/>
                </a:solidFill>
                <a:latin typeface="+mn-lt"/>
              </a:rPr>
              <a:t> cytarabine </a:t>
            </a:r>
            <a:r>
              <a:rPr lang="fr-BE" sz="2400" dirty="0" err="1">
                <a:solidFill>
                  <a:schemeClr val="tx1"/>
                </a:solidFill>
                <a:latin typeface="+mn-lt"/>
              </a:rPr>
              <a:t>deaminase</a:t>
            </a:r>
            <a:r>
              <a:rPr lang="fr-BE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BE" sz="2400" dirty="0" err="1">
                <a:solidFill>
                  <a:schemeClr val="tx1"/>
                </a:solidFill>
                <a:latin typeface="+mn-lt"/>
              </a:rPr>
              <a:t>dependent</a:t>
            </a:r>
            <a:r>
              <a:rPr lang="fr-BE" sz="2400" dirty="0">
                <a:solidFill>
                  <a:schemeClr val="tx1"/>
                </a:solidFill>
                <a:latin typeface="+mn-lt"/>
              </a:rPr>
              <a:t> cytarabine-inactivation.</a:t>
            </a:r>
            <a:endParaRPr lang="en-US" sz="2200" baseline="30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endParaRPr lang="en-US" dirty="0">
              <a:cs typeface="Calibri" panose="020F0502020204030204" pitchFamily="34" charset="0"/>
            </a:endParaRPr>
          </a:p>
        </p:txBody>
      </p:sp>
      <p:pic>
        <p:nvPicPr>
          <p:cNvPr id="37890" name="Picture 2" descr="Mechanism of action of CPX-351. After intravenous infusion, CPX-351 is... |  Download Scientific Diagr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08" y="960319"/>
            <a:ext cx="5738796" cy="4780080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0" y="5448011"/>
            <a:ext cx="271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Brunetti</a:t>
            </a:r>
            <a:r>
              <a:rPr lang="en-US" sz="1600" dirty="0"/>
              <a:t> C. et al. Expert Review of Hematology.2017</a:t>
            </a:r>
            <a:endParaRPr lang="fr-BE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2714644" y="960319"/>
            <a:ext cx="2809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F0000"/>
                </a:solidFill>
              </a:rPr>
              <a:t>VYXEOS</a:t>
            </a:r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Unfit AML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3286148" y="857232"/>
            <a:ext cx="2809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F0000"/>
                </a:solidFill>
              </a:rPr>
              <a:t>VYXEOS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2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3C57253-BC12-8749-A6D3-3D3473E65C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6" t="3054" r="1962"/>
          <a:stretch/>
        </p:blipFill>
        <p:spPr>
          <a:xfrm>
            <a:off x="23770" y="1453354"/>
            <a:ext cx="9909490" cy="430664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989114" y="5575334"/>
            <a:ext cx="33797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Lancet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Lancet </a:t>
            </a:r>
            <a:r>
              <a:rPr lang="en-US" alt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Haematol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2021;8:e481</a:t>
            </a:r>
            <a:endParaRPr lang="fr-BE" sz="1600" dirty="0"/>
          </a:p>
        </p:txBody>
      </p:sp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36785" y="3362256"/>
            <a:ext cx="4202883" cy="1495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Unfit AML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9154" name="Picture 2" descr="Fig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522" y="843826"/>
            <a:ext cx="3881430" cy="4896573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595538" y="1071546"/>
            <a:ext cx="242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solidFill>
                  <a:srgbClr val="FF0000"/>
                </a:solidFill>
              </a:rPr>
              <a:t>VIALE A </a:t>
            </a:r>
            <a:r>
              <a:rPr lang="fr-BE" sz="2000" b="1" dirty="0" err="1">
                <a:solidFill>
                  <a:srgbClr val="FF0000"/>
                </a:solidFill>
              </a:rPr>
              <a:t>study</a:t>
            </a:r>
            <a:endParaRPr lang="fr-BE" sz="20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2" y="5894288"/>
            <a:ext cx="3595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err="1"/>
              <a:t>Pratz</a:t>
            </a:r>
            <a:r>
              <a:rPr lang="fr-BE" sz="1600" dirty="0"/>
              <a:t> K. et al. Blood 2022.</a:t>
            </a:r>
          </a:p>
          <a:p>
            <a:r>
              <a:rPr lang="fr-BE" sz="1600" dirty="0" err="1"/>
              <a:t>DiNardo</a:t>
            </a:r>
            <a:r>
              <a:rPr lang="fr-BE" sz="1600" dirty="0"/>
              <a:t> C et al. NEJM. 2020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0395" y="843826"/>
            <a:ext cx="4271951" cy="266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10380" y="3506055"/>
            <a:ext cx="3929090" cy="2712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10"/>
          <p:cNvSpPr txBox="1"/>
          <p:nvPr/>
        </p:nvSpPr>
        <p:spPr>
          <a:xfrm>
            <a:off x="9739338" y="6456785"/>
            <a:ext cx="23574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/>
              <a:t>Wei A. et al. Blood. 2022</a:t>
            </a:r>
          </a:p>
          <a:p>
            <a:endParaRPr lang="fr-BE" dirty="0"/>
          </a:p>
        </p:txBody>
      </p:sp>
      <p:sp>
        <p:nvSpPr>
          <p:cNvPr id="12" name="ZoneTexte 11"/>
          <p:cNvSpPr txBox="1"/>
          <p:nvPr/>
        </p:nvSpPr>
        <p:spPr>
          <a:xfrm>
            <a:off x="10453718" y="886880"/>
            <a:ext cx="171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solidFill>
                  <a:srgbClr val="FF0000"/>
                </a:solidFill>
              </a:rPr>
              <a:t>VIALE C </a:t>
            </a:r>
            <a:r>
              <a:rPr lang="fr-BE" sz="2000" b="1" dirty="0" err="1">
                <a:solidFill>
                  <a:srgbClr val="FF0000"/>
                </a:solidFill>
              </a:rPr>
              <a:t>study</a:t>
            </a:r>
            <a:endParaRPr lang="fr-BE" sz="2000" b="1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524363" y="928670"/>
            <a:ext cx="208603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/>
              <a:t>Viale</a:t>
            </a:r>
            <a:r>
              <a:rPr lang="fr-BE" b="1" dirty="0"/>
              <a:t> A </a:t>
            </a:r>
          </a:p>
          <a:p>
            <a:endParaRPr lang="fr-BE" dirty="0"/>
          </a:p>
          <a:p>
            <a:r>
              <a:rPr lang="fr-BE" dirty="0"/>
              <a:t> Azacitidine </a:t>
            </a:r>
            <a:r>
              <a:rPr lang="fr-BE" dirty="0" err="1"/>
              <a:t>sc</a:t>
            </a:r>
            <a:r>
              <a:rPr lang="fr-BE" dirty="0"/>
              <a:t> 75mg/m² (1-7)</a:t>
            </a:r>
          </a:p>
          <a:p>
            <a:r>
              <a:rPr lang="fr-BE" dirty="0"/>
              <a:t>Venetoclax 400mg once per </a:t>
            </a:r>
            <a:r>
              <a:rPr lang="fr-BE" dirty="0" err="1"/>
              <a:t>day</a:t>
            </a:r>
            <a:endParaRPr lang="fr-BE" dirty="0"/>
          </a:p>
          <a:p>
            <a:r>
              <a:rPr lang="fr-BE" dirty="0"/>
              <a:t>Cycle of 28 </a:t>
            </a:r>
            <a:r>
              <a:rPr lang="fr-BE" dirty="0" err="1"/>
              <a:t>days</a:t>
            </a:r>
            <a:endParaRPr lang="fr-BE" dirty="0"/>
          </a:p>
          <a:p>
            <a:endParaRPr lang="fr-BE" dirty="0"/>
          </a:p>
          <a:p>
            <a:endParaRPr lang="fr-BE" dirty="0"/>
          </a:p>
          <a:p>
            <a:r>
              <a:rPr lang="fr-BE" b="1" dirty="0" err="1"/>
              <a:t>Viale</a:t>
            </a:r>
            <a:r>
              <a:rPr lang="fr-BE" b="1" dirty="0"/>
              <a:t> C</a:t>
            </a:r>
          </a:p>
          <a:p>
            <a:endParaRPr lang="fr-BE" dirty="0"/>
          </a:p>
          <a:p>
            <a:r>
              <a:rPr lang="fr-BE" dirty="0"/>
              <a:t> </a:t>
            </a:r>
            <a:r>
              <a:rPr lang="fr-BE" dirty="0" err="1"/>
              <a:t>AraC</a:t>
            </a:r>
            <a:r>
              <a:rPr lang="fr-BE" dirty="0"/>
              <a:t> 20 mg/m² </a:t>
            </a:r>
            <a:r>
              <a:rPr lang="fr-BE" dirty="0" err="1"/>
              <a:t>sc</a:t>
            </a:r>
            <a:r>
              <a:rPr lang="fr-BE" dirty="0"/>
              <a:t>  (1-10)</a:t>
            </a:r>
          </a:p>
          <a:p>
            <a:r>
              <a:rPr lang="fr-BE" dirty="0"/>
              <a:t>Venetoclax 600mg once per </a:t>
            </a:r>
            <a:r>
              <a:rPr lang="fr-BE" dirty="0" err="1"/>
              <a:t>day</a:t>
            </a:r>
            <a:endParaRPr lang="fr-BE" dirty="0"/>
          </a:p>
          <a:p>
            <a:r>
              <a:rPr lang="fr-BE" dirty="0"/>
              <a:t>Cycle of 28 </a:t>
            </a:r>
            <a:r>
              <a:rPr lang="fr-BE" dirty="0" err="1"/>
              <a:t>days</a:t>
            </a:r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000108"/>
            <a:ext cx="11124000" cy="1260000"/>
          </a:xfrm>
        </p:spPr>
        <p:txBody>
          <a:bodyPr/>
          <a:lstStyle/>
          <a:p>
            <a:r>
              <a:rPr lang="nl-BE" dirty="0"/>
              <a:t>ALIDHE trial : </a:t>
            </a:r>
            <a:r>
              <a:rPr lang="nl-BE" dirty="0" err="1"/>
              <a:t>Unfit</a:t>
            </a:r>
            <a:r>
              <a:rPr lang="nl-BE" dirty="0"/>
              <a:t> IDH1 </a:t>
            </a:r>
            <a:r>
              <a:rPr lang="nl-BE" dirty="0" err="1"/>
              <a:t>mutated</a:t>
            </a:r>
            <a:r>
              <a:rPr lang="nl-BE" dirty="0"/>
              <a:t> AML</a:t>
            </a:r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Unfit AML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93BB450B-CDE3-38DF-435D-E77E30E9C8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09522" y="1643050"/>
            <a:ext cx="6901070" cy="4357718"/>
          </a:xfrm>
        </p:spPr>
      </p:pic>
      <p:sp>
        <p:nvSpPr>
          <p:cNvPr id="7" name="ZoneTexte 6"/>
          <p:cNvSpPr txBox="1"/>
          <p:nvPr/>
        </p:nvSpPr>
        <p:spPr>
          <a:xfrm>
            <a:off x="7377720" y="2260108"/>
            <a:ext cx="4286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Ivosidenib,500 mg orally, once daily</a:t>
            </a:r>
          </a:p>
          <a:p>
            <a:r>
              <a:rPr lang="en-US" dirty="0" err="1"/>
              <a:t>Azacitidine</a:t>
            </a:r>
            <a:r>
              <a:rPr lang="en-US" dirty="0"/>
              <a:t> 75 mg/m², sc for 7 days in 28-day cycles).</a:t>
            </a:r>
            <a:endParaRPr lang="fr-BE" dirty="0"/>
          </a:p>
        </p:txBody>
      </p:sp>
      <p:sp>
        <p:nvSpPr>
          <p:cNvPr id="8" name="ZoneTexte 7"/>
          <p:cNvSpPr txBox="1"/>
          <p:nvPr/>
        </p:nvSpPr>
        <p:spPr>
          <a:xfrm>
            <a:off x="7377720" y="3571876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Soon</a:t>
            </a:r>
            <a:r>
              <a:rPr lang="fr-BE" dirty="0"/>
              <a:t> </a:t>
            </a:r>
            <a:r>
              <a:rPr lang="fr-BE" dirty="0" err="1"/>
              <a:t>available</a:t>
            </a:r>
            <a:r>
              <a:rPr lang="fr-BE" dirty="0"/>
              <a:t> in </a:t>
            </a:r>
            <a:r>
              <a:rPr lang="fr-BE" dirty="0" err="1"/>
              <a:t>Belgium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66" y="1000108"/>
            <a:ext cx="11124000" cy="1260000"/>
          </a:xfrm>
        </p:spPr>
        <p:txBody>
          <a:bodyPr>
            <a:normAutofit/>
          </a:bodyPr>
          <a:lstStyle/>
          <a:p>
            <a:r>
              <a:rPr lang="nl-BE" dirty="0" err="1">
                <a:latin typeface="Trebuchet MS" panose="020B0703020202090204" pitchFamily="34" charset="0"/>
              </a:rPr>
              <a:t>Targeted</a:t>
            </a:r>
            <a:r>
              <a:rPr lang="nl-BE" dirty="0">
                <a:latin typeface="Trebuchet MS" panose="020B0703020202090204" pitchFamily="34" charset="0"/>
              </a:rPr>
              <a:t> </a:t>
            </a:r>
            <a:r>
              <a:rPr lang="nl-BE" dirty="0" err="1">
                <a:latin typeface="Trebuchet MS" panose="020B0703020202090204" pitchFamily="34" charset="0"/>
              </a:rPr>
              <a:t>Therapy</a:t>
            </a:r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Unfit AML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6453190" y="1714488"/>
            <a:ext cx="54292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/>
              <a:t>FLT3</a:t>
            </a:r>
            <a:r>
              <a:rPr lang="fr-BE" dirty="0"/>
              <a:t> </a:t>
            </a:r>
            <a:r>
              <a:rPr lang="en-US" dirty="0"/>
              <a:t>up to 30% of newly diagnosed cases, recognized as a proliferative signal</a:t>
            </a:r>
            <a:endParaRPr lang="fr-BE" dirty="0"/>
          </a:p>
          <a:p>
            <a:endParaRPr lang="fr-BE" dirty="0"/>
          </a:p>
          <a:p>
            <a:r>
              <a:rPr lang="fr-BE" b="1" dirty="0"/>
              <a:t>IDH1</a:t>
            </a:r>
            <a:r>
              <a:rPr lang="fr-BE" dirty="0"/>
              <a:t> up to 8% of AML cases, </a:t>
            </a:r>
            <a:r>
              <a:rPr lang="fr-BE" dirty="0" err="1"/>
              <a:t>plays</a:t>
            </a:r>
            <a:r>
              <a:rPr lang="fr-BE" dirty="0"/>
              <a:t> a </a:t>
            </a:r>
            <a:r>
              <a:rPr lang="fr-BE" dirty="0" err="1"/>
              <a:t>role</a:t>
            </a:r>
            <a:r>
              <a:rPr lang="fr-BE" dirty="0"/>
              <a:t> in the </a:t>
            </a:r>
            <a:r>
              <a:rPr lang="en-US" dirty="0"/>
              <a:t>conversion of </a:t>
            </a:r>
            <a:r>
              <a:rPr lang="en-US" dirty="0" err="1"/>
              <a:t>isocitrate</a:t>
            </a:r>
            <a:r>
              <a:rPr lang="en-US" dirty="0"/>
              <a:t> to alpha-</a:t>
            </a:r>
            <a:r>
              <a:rPr lang="en-US" dirty="0" err="1"/>
              <a:t>ketoglutarate</a:t>
            </a:r>
            <a:r>
              <a:rPr lang="en-US" dirty="0"/>
              <a:t> in the cytoplasm</a:t>
            </a:r>
            <a:endParaRPr lang="fr-BE" dirty="0"/>
          </a:p>
          <a:p>
            <a:endParaRPr lang="fr-BE" dirty="0"/>
          </a:p>
          <a:p>
            <a:r>
              <a:rPr lang="fr-BE" b="1" dirty="0"/>
              <a:t>IDH2</a:t>
            </a:r>
            <a:r>
              <a:rPr lang="fr-BE" dirty="0"/>
              <a:t> up to 12 of AML cases, </a:t>
            </a:r>
            <a:r>
              <a:rPr lang="fr-BE" dirty="0" err="1"/>
              <a:t>plays</a:t>
            </a:r>
            <a:r>
              <a:rPr lang="fr-BE" dirty="0"/>
              <a:t> a </a:t>
            </a:r>
            <a:r>
              <a:rPr lang="fr-BE" dirty="0" err="1"/>
              <a:t>role</a:t>
            </a:r>
            <a:r>
              <a:rPr lang="fr-BE" dirty="0"/>
              <a:t> in the </a:t>
            </a:r>
            <a:r>
              <a:rPr lang="en-US" dirty="0"/>
              <a:t>conversion of </a:t>
            </a:r>
            <a:r>
              <a:rPr lang="en-US" dirty="0" err="1"/>
              <a:t>isocitrate</a:t>
            </a:r>
            <a:r>
              <a:rPr lang="en-US" dirty="0"/>
              <a:t> to alpha-</a:t>
            </a:r>
            <a:r>
              <a:rPr lang="en-US" dirty="0" err="1"/>
              <a:t>ketoglutarate</a:t>
            </a:r>
            <a:r>
              <a:rPr lang="en-US" dirty="0"/>
              <a:t> in the mitochondria</a:t>
            </a:r>
            <a:endParaRPr lang="fr-BE" dirty="0"/>
          </a:p>
          <a:p>
            <a:endParaRPr lang="fr-BE" dirty="0"/>
          </a:p>
          <a:p>
            <a:r>
              <a:rPr lang="fr-BE" b="1" dirty="0"/>
              <a:t>BCL2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protective </a:t>
            </a:r>
            <a:r>
              <a:rPr lang="fr-BE" dirty="0" err="1"/>
              <a:t>against</a:t>
            </a:r>
            <a:r>
              <a:rPr lang="fr-BE" dirty="0"/>
              <a:t> </a:t>
            </a:r>
            <a:r>
              <a:rPr lang="fr-BE" dirty="0" err="1"/>
              <a:t>apoptotic</a:t>
            </a:r>
            <a:r>
              <a:rPr lang="fr-BE" dirty="0"/>
              <a:t> </a:t>
            </a:r>
            <a:r>
              <a:rPr lang="fr-BE" dirty="0" err="1"/>
              <a:t>pathway</a:t>
            </a:r>
            <a:r>
              <a:rPr lang="fr-BE" dirty="0"/>
              <a:t> </a:t>
            </a:r>
          </a:p>
          <a:p>
            <a:endParaRPr lang="fr-BE" dirty="0"/>
          </a:p>
          <a:p>
            <a:r>
              <a:rPr lang="fr-BE" b="1" dirty="0"/>
              <a:t>HMA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a </a:t>
            </a:r>
            <a:r>
              <a:rPr lang="en-US" dirty="0" err="1"/>
              <a:t>hypomethylating</a:t>
            </a:r>
            <a:r>
              <a:rPr lang="en-US" dirty="0"/>
              <a:t> agent that inhibits DNA </a:t>
            </a:r>
            <a:r>
              <a:rPr lang="en-US" dirty="0" err="1"/>
              <a:t>methyltransferase</a:t>
            </a:r>
            <a:endParaRPr lang="fr-BE" dirty="0"/>
          </a:p>
        </p:txBody>
      </p:sp>
      <p:pic>
        <p:nvPicPr>
          <p:cNvPr id="53254" name="Picture 6" descr="Cancers | Free Full-Text | Refining AML Treatment: The Role of Genetics in  Response and Resistance Evaluation to New Agent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411" y="785793"/>
            <a:ext cx="5894870" cy="5461763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9167834" y="5929330"/>
            <a:ext cx="33099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err="1"/>
              <a:t>Premnath</a:t>
            </a:r>
            <a:r>
              <a:rPr lang="fr-BE" sz="1600" dirty="0"/>
              <a:t>, N. et al. </a:t>
            </a:r>
            <a:r>
              <a:rPr lang="en-US" sz="1600" dirty="0"/>
              <a:t>Cancers 2023, 15,</a:t>
            </a:r>
            <a:r>
              <a:rPr lang="fr-BE" sz="1600" dirty="0"/>
              <a:t>3002.</a:t>
            </a:r>
          </a:p>
          <a:p>
            <a:r>
              <a:rPr lang="en-US" sz="1600" dirty="0" err="1"/>
              <a:t>Halik</a:t>
            </a:r>
            <a:r>
              <a:rPr lang="en-US" sz="1600" dirty="0"/>
              <a:t> A. Cancers.2022, 14(7), 1689</a:t>
            </a:r>
            <a:endParaRPr lang="fr-BE" sz="1600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823820"/>
            <a:ext cx="4837456" cy="890668"/>
          </a:xfrm>
        </p:spPr>
        <p:txBody>
          <a:bodyPr>
            <a:normAutofit/>
          </a:bodyPr>
          <a:lstStyle/>
          <a:p>
            <a:r>
              <a:rPr lang="nl-BE" dirty="0"/>
              <a:t>10 </a:t>
            </a:r>
            <a:r>
              <a:rPr lang="nl-BE" dirty="0" err="1"/>
              <a:t>days</a:t>
            </a:r>
            <a:r>
              <a:rPr lang="nl-BE" dirty="0"/>
              <a:t> </a:t>
            </a:r>
            <a:r>
              <a:rPr lang="nl-BE" dirty="0" err="1"/>
              <a:t>decitabine</a:t>
            </a:r>
            <a:r>
              <a:rPr lang="nl-BE" dirty="0"/>
              <a:t> = 3+7</a:t>
            </a:r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1" dirty="0"/>
                        <a:t>Fit AML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Unfit AML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6453190" y="1714488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13" name="ZoneTexte 12"/>
          <p:cNvSpPr txBox="1"/>
          <p:nvPr/>
        </p:nvSpPr>
        <p:spPr>
          <a:xfrm>
            <a:off x="9167834" y="5929330"/>
            <a:ext cx="3309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96505341-933E-4894-BFCC-82C02CA7A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83820"/>
            <a:ext cx="6928843" cy="3255946"/>
          </a:xfrm>
          <a:prstGeom prst="rect">
            <a:avLst/>
          </a:prstGeom>
        </p:spPr>
      </p:pic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96155" y="823820"/>
            <a:ext cx="369484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6154" y="3571876"/>
            <a:ext cx="3850987" cy="272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523836" y="5530350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Lubbert et al. Lancet Hematol. 2023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rebuchet MS" panose="020B0703020202090204" pitchFamily="34" charset="0"/>
              </a:rPr>
              <a:t>Plan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254034" y="1214422"/>
            <a:ext cx="982326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200" dirty="0"/>
              <a:t>Introduction</a:t>
            </a:r>
          </a:p>
          <a:p>
            <a:pPr marL="342900" indent="-342900">
              <a:buAutoNum type="arabicPeriod"/>
            </a:pPr>
            <a:r>
              <a:rPr lang="en-US" sz="2200" dirty="0"/>
              <a:t>Epidemiology</a:t>
            </a:r>
          </a:p>
          <a:p>
            <a:pPr marL="342900" indent="-342900">
              <a:buAutoNum type="arabicPeriod"/>
            </a:pPr>
            <a:r>
              <a:rPr lang="en-US" sz="2200" dirty="0"/>
              <a:t>What are major advances over five decades of research in AML</a:t>
            </a:r>
          </a:p>
          <a:p>
            <a:pPr marL="342900" indent="-342900"/>
            <a:r>
              <a:rPr lang="en-US" sz="2200" dirty="0"/>
              <a:t>	3.1. Improvement of frontline chemotherapy for fit patient</a:t>
            </a:r>
          </a:p>
          <a:p>
            <a:pPr marL="342900" indent="-342900"/>
            <a:r>
              <a:rPr lang="en-US" sz="2200" dirty="0"/>
              <a:t>	3.2. Improvement of frontline treatment for unfit patient</a:t>
            </a:r>
          </a:p>
          <a:p>
            <a:pPr marL="342900" indent="-342900"/>
            <a:r>
              <a:rPr lang="en-US" sz="2200" dirty="0"/>
              <a:t>	3.3. Better risk stratification</a:t>
            </a:r>
          </a:p>
          <a:p>
            <a:pPr marL="342900" indent="-342900"/>
            <a:r>
              <a:rPr lang="en-US" sz="2200" dirty="0"/>
              <a:t>	3.4. Major advances in Measurable Residual Disease</a:t>
            </a:r>
          </a:p>
          <a:p>
            <a:pPr marL="342900" indent="-342900"/>
            <a:r>
              <a:rPr lang="en-US" sz="2200" dirty="0"/>
              <a:t>	3.5. Better supportive care</a:t>
            </a:r>
          </a:p>
          <a:p>
            <a:pPr marL="342900" indent="-342900"/>
            <a:r>
              <a:rPr lang="en-US" sz="2200" dirty="0"/>
              <a:t>	3.6. Better control of HSCT complications</a:t>
            </a:r>
          </a:p>
          <a:p>
            <a:pPr marL="342900" indent="-342900"/>
            <a:r>
              <a:rPr lang="en-US" sz="2200" dirty="0"/>
              <a:t>	3.7. Potential role of maintenance</a:t>
            </a:r>
          </a:p>
          <a:p>
            <a:pPr marL="342900" indent="-342900"/>
            <a:r>
              <a:rPr lang="en-US" sz="2200" dirty="0"/>
              <a:t>4.  How we treat fit AML patient in Belgium in 2023?</a:t>
            </a:r>
          </a:p>
          <a:p>
            <a:pPr marL="342900" indent="-342900">
              <a:buAutoNum type="arabicPeriod" startAt="5"/>
            </a:pPr>
            <a:r>
              <a:rPr lang="en-US" sz="2200" dirty="0"/>
              <a:t>How we treat unfit AML patient in Belgium in 2023?</a:t>
            </a:r>
          </a:p>
          <a:p>
            <a:pPr marL="342900" indent="-342900">
              <a:buAutoNum type="arabicPeriod" startAt="5"/>
            </a:pPr>
            <a:r>
              <a:rPr lang="en-US" sz="2200" dirty="0"/>
              <a:t>Ongoing trial who may (or not) change our way to treat patient in the next future</a:t>
            </a:r>
          </a:p>
          <a:p>
            <a:pPr marL="342900" indent="-342900">
              <a:buAutoNum type="arabicPeriod" startAt="5"/>
            </a:pPr>
            <a:r>
              <a:rPr lang="en-US" sz="22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571612"/>
            <a:ext cx="11124000" cy="1260000"/>
          </a:xfrm>
        </p:spPr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Stratification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9882214" y="5857892"/>
            <a:ext cx="1781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/>
              <a:t>ELN2022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24298" y="793453"/>
            <a:ext cx="4271982" cy="542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571612"/>
            <a:ext cx="11124000" cy="1260000"/>
          </a:xfrm>
        </p:spPr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AML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Stratification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8" y="1428736"/>
            <a:ext cx="1189672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571612"/>
            <a:ext cx="11124000" cy="1260000"/>
          </a:xfrm>
        </p:spPr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1" dirty="0"/>
                        <a:t>Unfit AML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Stratification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537" y="895320"/>
            <a:ext cx="11293463" cy="446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5275" y="3143248"/>
            <a:ext cx="503872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452398" y="548856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Dorhner</a:t>
            </a:r>
            <a:r>
              <a:rPr lang="fr-BE" dirty="0"/>
              <a:t> et al. ASH. 2022</a:t>
            </a:r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500174"/>
            <a:ext cx="11124000" cy="1260000"/>
          </a:xfrm>
        </p:spPr>
        <p:txBody>
          <a:bodyPr>
            <a:normAutofit/>
          </a:bodyPr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MRD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766728" y="6072206"/>
            <a:ext cx="21157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dirty="0"/>
              <a:t>Saygin c. et al. haematology. 2022</a:t>
            </a:r>
            <a:endParaRPr lang="fr-BE" sz="1600" dirty="0"/>
          </a:p>
        </p:txBody>
      </p:sp>
      <p:pic>
        <p:nvPicPr>
          <p:cNvPr id="25605" name="Picture 5" descr="Measurable residual disease in acute lymphoblastic leukemia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129" y="928670"/>
            <a:ext cx="10174531" cy="5072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500174"/>
            <a:ext cx="11124000" cy="1260000"/>
          </a:xfrm>
        </p:spPr>
        <p:txBody>
          <a:bodyPr>
            <a:normAutofit/>
          </a:bodyPr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1" dirty="0"/>
                        <a:t>Fit AML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MRD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5603" name="Picture 3" descr="An external file that holds a picture, illustration, etc.&#10;Object name is bloodBLD2021013626f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9227" y="857232"/>
            <a:ext cx="9397029" cy="521497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9766728" y="6072206"/>
            <a:ext cx="1897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600" dirty="0" err="1"/>
              <a:t>Heuser</a:t>
            </a:r>
            <a:r>
              <a:rPr lang="fr-BE" sz="1600" dirty="0"/>
              <a:t> M. et al. Blood. 2021.</a:t>
            </a:r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1" dirty="0"/>
                        <a:t>Unfit AML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MRD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766728" y="6072206"/>
            <a:ext cx="1897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400" dirty="0"/>
              <a:t>FARANDI R. et al. Am J </a:t>
            </a:r>
            <a:r>
              <a:rPr lang="fr-BE" sz="1400" dirty="0" err="1"/>
              <a:t>hematol</a:t>
            </a:r>
            <a:r>
              <a:rPr lang="fr-BE" sz="1400" dirty="0"/>
              <a:t>.2023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098" y="1357298"/>
            <a:ext cx="10717314" cy="408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1" dirty="0"/>
                        <a:t>Unfit AML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MRD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596462" y="6072206"/>
            <a:ext cx="25955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400" dirty="0"/>
              <a:t>FARANDI R. et al. Am J </a:t>
            </a:r>
            <a:r>
              <a:rPr lang="fr-BE" sz="1400" dirty="0" err="1"/>
              <a:t>hematol</a:t>
            </a:r>
            <a:r>
              <a:rPr lang="fr-BE" sz="1400" dirty="0"/>
              <a:t>.2023</a:t>
            </a:r>
          </a:p>
          <a:p>
            <a:r>
              <a:rPr lang="fr-BE" sz="1400" dirty="0" err="1"/>
              <a:t>Othman</a:t>
            </a:r>
            <a:r>
              <a:rPr lang="fr-BE" sz="1400" dirty="0"/>
              <a:t> et al. Blood.2024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" y="3337932"/>
            <a:ext cx="3881424" cy="148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8612" y="785794"/>
            <a:ext cx="6149499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2024034" y="3500438"/>
            <a:ext cx="285752" cy="100013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0330" y="3500438"/>
            <a:ext cx="617526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7881950" y="4000504"/>
            <a:ext cx="642942" cy="207170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8596330" y="4000504"/>
            <a:ext cx="642942" cy="207170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5381620" y="4000504"/>
            <a:ext cx="642942" cy="207170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6096000" y="4000504"/>
            <a:ext cx="1143008" cy="20717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Supportive care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5058" name="Picture 2" descr="Poverty | Cartoon Movem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522" y="1142984"/>
            <a:ext cx="3547504" cy="489999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4167174" y="2507646"/>
            <a:ext cx="750099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Transfusion support</a:t>
            </a:r>
          </a:p>
          <a:p>
            <a:endParaRPr lang="en-US" dirty="0"/>
          </a:p>
          <a:p>
            <a:pPr>
              <a:buFontTx/>
              <a:buChar char="-"/>
            </a:pPr>
            <a:r>
              <a:rPr lang="en-US" dirty="0"/>
              <a:t>Platelet transfusion</a:t>
            </a:r>
          </a:p>
          <a:p>
            <a:pPr>
              <a:buFontTx/>
              <a:buChar char="-"/>
            </a:pPr>
            <a:r>
              <a:rPr lang="en-US" dirty="0"/>
              <a:t>Erythrocyte transfusion</a:t>
            </a:r>
          </a:p>
          <a:p>
            <a:endParaRPr lang="en-US" dirty="0"/>
          </a:p>
          <a:p>
            <a:r>
              <a:rPr lang="en-US" sz="2400" b="1" dirty="0"/>
              <a:t>Infectious prophylaxis (, diagnosis) and treatment</a:t>
            </a:r>
          </a:p>
          <a:p>
            <a:endParaRPr lang="en-US" dirty="0"/>
          </a:p>
          <a:p>
            <a:r>
              <a:rPr lang="en-US" b="1" dirty="0"/>
              <a:t>Nutrition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9522" y="1357298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SUPPORTIE CARE trial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09522" y="5702874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PHARMACEUTHICAL trial</a:t>
            </a:r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Supportive care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946" name="AutoShape 2" descr="https://www.nejm.org/na101/home/literatum/publisher/mms/journals/content/nejm/2013/nejm_2013.368.issue-19/nejmoa1212772/20130503-01/images/img_xlarge/nejmoa1212772_f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82948" name="AutoShape 4" descr="https://www.nejm.org/na101/home/literatum/publisher/mms/journals/content/nejm/2013/nejm_2013.368.issue-19/nejmoa1212772/20130503-01/images/img_xlarge/nejmoa1212772_f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82950" name="AutoShape 6" descr="https://www.nejm.org/na101/home/literatum/publisher/mms/journals/content/nejm/2013/nejm_2013.368.issue-19/nejmoa1212772/20130503-01/images/img_xlarge/nejmoa1212772_f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770" y="1730408"/>
            <a:ext cx="5376619" cy="405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1595406" y="2684972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NO </a:t>
            </a:r>
            <a:r>
              <a:rPr lang="fr-BE" dirty="0" err="1"/>
              <a:t>death</a:t>
            </a:r>
            <a:endParaRPr lang="fr-BE" dirty="0"/>
          </a:p>
        </p:txBody>
      </p:sp>
      <p:pic>
        <p:nvPicPr>
          <p:cNvPr id="8295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10182" y="918783"/>
            <a:ext cx="5310182" cy="5010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oneTexte 11"/>
          <p:cNvSpPr txBox="1"/>
          <p:nvPr/>
        </p:nvSpPr>
        <p:spPr>
          <a:xfrm>
            <a:off x="9739338" y="3054304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5 </a:t>
            </a:r>
            <a:r>
              <a:rPr lang="fr-BE" dirty="0" err="1"/>
              <a:t>deaths</a:t>
            </a:r>
            <a:r>
              <a:rPr lang="fr-BE" dirty="0"/>
              <a:t> in </a:t>
            </a:r>
            <a:r>
              <a:rPr lang="fr-BE" dirty="0" err="1"/>
              <a:t>each</a:t>
            </a:r>
            <a:r>
              <a:rPr lang="fr-BE" dirty="0"/>
              <a:t> group</a:t>
            </a:r>
          </a:p>
        </p:txBody>
      </p:sp>
      <p:pic>
        <p:nvPicPr>
          <p:cNvPr id="82954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38876" y="1343018"/>
            <a:ext cx="58864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4"/>
          <p:cNvSpPr txBox="1"/>
          <p:nvPr/>
        </p:nvSpPr>
        <p:spPr>
          <a:xfrm>
            <a:off x="23770" y="5786454"/>
            <a:ext cx="3500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Stanworth</a:t>
            </a:r>
            <a:r>
              <a:rPr lang="fr-BE" sz="1400" dirty="0"/>
              <a:t> SJ et al. NEJM. 2013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9667900" y="5786454"/>
            <a:ext cx="3500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Wandt</a:t>
            </a:r>
            <a:r>
              <a:rPr lang="fr-BE" sz="1400" dirty="0"/>
              <a:t> H et al.</a:t>
            </a:r>
            <a:r>
              <a:rPr lang="en-US" sz="1400" dirty="0"/>
              <a:t> Lancet. </a:t>
            </a:r>
            <a:endParaRPr lang="fr-BE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952464" y="918783"/>
            <a:ext cx="37147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err="1">
                <a:solidFill>
                  <a:srgbClr val="FF0000"/>
                </a:solidFill>
              </a:rPr>
              <a:t>Platelet</a:t>
            </a:r>
            <a:r>
              <a:rPr lang="fr-BE" sz="2800" dirty="0">
                <a:solidFill>
                  <a:srgbClr val="FF0000"/>
                </a:solidFill>
              </a:rPr>
              <a:t> transfusion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Supportive care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946" name="AutoShape 2" descr="https://www.nejm.org/na101/home/literatum/publisher/mms/journals/content/nejm/2013/nejm_2013.368.issue-19/nejmoa1212772/20130503-01/images/img_xlarge/nejmoa1212772_f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82948" name="AutoShape 4" descr="https://www.nejm.org/na101/home/literatum/publisher/mms/journals/content/nejm/2013/nejm_2013.368.issue-19/nejmoa1212772/20130503-01/images/img_xlarge/nejmoa1212772_f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82950" name="AutoShape 6" descr="https://www.nejm.org/na101/home/literatum/publisher/mms/journals/content/nejm/2013/nejm_2013.368.issue-19/nejmoa1212772/20130503-01/images/img_xlarge/nejmoa1212772_f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7" name="ZoneTexte 16"/>
          <p:cNvSpPr txBox="1"/>
          <p:nvPr/>
        </p:nvSpPr>
        <p:spPr>
          <a:xfrm>
            <a:off x="952464" y="918783"/>
            <a:ext cx="478634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err="1">
                <a:solidFill>
                  <a:srgbClr val="FF0000"/>
                </a:solidFill>
              </a:rPr>
              <a:t>Red</a:t>
            </a:r>
            <a:r>
              <a:rPr lang="fr-BE" sz="2800" b="1" dirty="0">
                <a:solidFill>
                  <a:srgbClr val="FF0000"/>
                </a:solidFill>
              </a:rPr>
              <a:t> Blood </a:t>
            </a:r>
            <a:r>
              <a:rPr lang="fr-BE" sz="2800" b="1" dirty="0" err="1">
                <a:solidFill>
                  <a:srgbClr val="FF0000"/>
                </a:solidFill>
              </a:rPr>
              <a:t>Cell</a:t>
            </a:r>
            <a:r>
              <a:rPr lang="fr-BE" sz="2800" b="1" dirty="0">
                <a:solidFill>
                  <a:srgbClr val="FF0000"/>
                </a:solidFill>
              </a:rPr>
              <a:t> Transfusion</a:t>
            </a:r>
          </a:p>
          <a:p>
            <a:r>
              <a:rPr lang="fr-BE" dirty="0"/>
              <a:t>NO RCT in AML</a:t>
            </a:r>
          </a:p>
          <a:p>
            <a:r>
              <a:rPr lang="fr-BE" dirty="0"/>
              <a:t>Data </a:t>
            </a:r>
            <a:r>
              <a:rPr lang="fr-BE" dirty="0" err="1"/>
              <a:t>derivated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</a:t>
            </a:r>
            <a:r>
              <a:rPr lang="fr-BE" dirty="0" err="1"/>
              <a:t>other</a:t>
            </a:r>
            <a:r>
              <a:rPr lang="fr-BE" dirty="0"/>
              <a:t> </a:t>
            </a:r>
            <a:r>
              <a:rPr lang="fr-BE" dirty="0" err="1"/>
              <a:t>works</a:t>
            </a:r>
            <a:r>
              <a:rPr lang="fr-BE" dirty="0"/>
              <a:t>…</a:t>
            </a:r>
          </a:p>
          <a:p>
            <a:endParaRPr lang="fr-BE" dirty="0"/>
          </a:p>
        </p:txBody>
      </p:sp>
      <p:sp>
        <p:nvSpPr>
          <p:cNvPr id="18" name="ZoneTexte 17"/>
          <p:cNvSpPr txBox="1"/>
          <p:nvPr/>
        </p:nvSpPr>
        <p:spPr>
          <a:xfrm>
            <a:off x="460375" y="1996001"/>
            <a:ext cx="620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pic>
        <p:nvPicPr>
          <p:cNvPr id="84994" name="Picture 2" descr="https://ascopubs.org/cms/10.1200/JCO.19.01836/asset/images/large/jco.19.01836f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4430" y="1000108"/>
            <a:ext cx="7005444" cy="5035301"/>
          </a:xfrm>
          <a:prstGeom prst="rect">
            <a:avLst/>
          </a:prstGeom>
          <a:noFill/>
        </p:spPr>
      </p:pic>
      <p:sp>
        <p:nvSpPr>
          <p:cNvPr id="19" name="ZoneTexte 18"/>
          <p:cNvSpPr txBox="1"/>
          <p:nvPr/>
        </p:nvSpPr>
        <p:spPr>
          <a:xfrm>
            <a:off x="460375" y="2928934"/>
            <a:ext cx="4063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/>
              <a:t>7g/</a:t>
            </a:r>
            <a:r>
              <a:rPr lang="fr-BE" sz="2400" dirty="0" err="1"/>
              <a:t>dL</a:t>
            </a:r>
            <a:r>
              <a:rPr lang="fr-BE" sz="2400" dirty="0"/>
              <a:t> = 9 g/</a:t>
            </a:r>
            <a:r>
              <a:rPr lang="fr-BE" sz="2400" dirty="0" err="1"/>
              <a:t>dL</a:t>
            </a:r>
            <a:r>
              <a:rPr lang="fr-BE" sz="2400" dirty="0"/>
              <a:t> </a:t>
            </a:r>
            <a:r>
              <a:rPr lang="fr-BE" sz="2400" dirty="0" err="1"/>
              <a:t>both</a:t>
            </a:r>
            <a:r>
              <a:rPr lang="fr-BE" sz="2400" dirty="0"/>
              <a:t> for</a:t>
            </a:r>
          </a:p>
          <a:p>
            <a:r>
              <a:rPr lang="fr-BE" sz="2400" dirty="0"/>
              <a:t>OS</a:t>
            </a:r>
          </a:p>
          <a:p>
            <a:r>
              <a:rPr lang="fr-BE" sz="2400" dirty="0" err="1"/>
              <a:t>QoL</a:t>
            </a:r>
            <a:endParaRPr lang="fr-BE" sz="2400" dirty="0"/>
          </a:p>
        </p:txBody>
      </p:sp>
      <p:sp>
        <p:nvSpPr>
          <p:cNvPr id="20" name="Rectangle 19"/>
          <p:cNvSpPr/>
          <p:nvPr/>
        </p:nvSpPr>
        <p:spPr>
          <a:xfrm>
            <a:off x="5024430" y="5666077"/>
            <a:ext cx="1983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/>
              <a:t>Tay et al. JCO. 2020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Introduction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82" name="Picture 2" descr="Acute Myeloid Leukemia Stem Cells: Origin, Characteristics, and Clinical  Implications | Stem Cell Reviews and Repor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84" y="1214422"/>
            <a:ext cx="4963846" cy="3862380"/>
          </a:xfrm>
          <a:prstGeom prst="rect">
            <a:avLst/>
          </a:prstGeom>
          <a:noFill/>
        </p:spPr>
      </p:pic>
      <p:pic>
        <p:nvPicPr>
          <p:cNvPr id="20484" name="Picture 4" descr="American Journal of Hematology | Blood Research Journal | Wiley 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67306" y="1214421"/>
            <a:ext cx="6983133" cy="3862381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8453454" y="5357826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Döhner</a:t>
            </a:r>
            <a:r>
              <a:rPr lang="fr-BE" dirty="0"/>
              <a:t> H. et al. Blood.2017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0584" y="5357826"/>
            <a:ext cx="446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N et al. Stem Cell Rev and Rep. 2022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Supportive care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946" name="AutoShape 2" descr="https://www.nejm.org/na101/home/literatum/publisher/mms/journals/content/nejm/2013/nejm_2013.368.issue-19/nejmoa1212772/20130503-01/images/img_xlarge/nejmoa1212772_f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82948" name="AutoShape 4" descr="https://www.nejm.org/na101/home/literatum/publisher/mms/journals/content/nejm/2013/nejm_2013.368.issue-19/nejmoa1212772/20130503-01/images/img_xlarge/nejmoa1212772_f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82950" name="AutoShape 6" descr="https://www.nejm.org/na101/home/literatum/publisher/mms/journals/content/nejm/2013/nejm_2013.368.issue-19/nejmoa1212772/20130503-01/images/img_xlarge/nejmoa1212772_f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7" name="ZoneTexte 16"/>
          <p:cNvSpPr txBox="1"/>
          <p:nvPr/>
        </p:nvSpPr>
        <p:spPr>
          <a:xfrm>
            <a:off x="952464" y="918783"/>
            <a:ext cx="4786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err="1">
                <a:solidFill>
                  <a:srgbClr val="FF0000"/>
                </a:solidFill>
              </a:rPr>
              <a:t>Infectious</a:t>
            </a:r>
            <a:r>
              <a:rPr lang="fr-BE" sz="2800" b="1" dirty="0">
                <a:solidFill>
                  <a:srgbClr val="FF0000"/>
                </a:solidFill>
              </a:rPr>
              <a:t> </a:t>
            </a:r>
            <a:r>
              <a:rPr lang="fr-BE" sz="2800" b="1" dirty="0" err="1">
                <a:solidFill>
                  <a:srgbClr val="FF0000"/>
                </a:solidFill>
              </a:rPr>
              <a:t>prophylaxis</a:t>
            </a:r>
            <a:endParaRPr lang="fr-BE" sz="2800" b="1" dirty="0">
              <a:solidFill>
                <a:srgbClr val="FF0000"/>
              </a:solidFill>
            </a:endParaRPr>
          </a:p>
          <a:p>
            <a:r>
              <a:rPr lang="fr-BE" dirty="0"/>
              <a:t>« hot » </a:t>
            </a:r>
            <a:r>
              <a:rPr lang="fr-BE" dirty="0" err="1"/>
              <a:t>topic</a:t>
            </a:r>
            <a:endParaRPr lang="fr-BE" dirty="0"/>
          </a:p>
          <a:p>
            <a:endParaRPr lang="fr-BE" dirty="0"/>
          </a:p>
        </p:txBody>
      </p:sp>
      <p:sp>
        <p:nvSpPr>
          <p:cNvPr id="18" name="ZoneTexte 17"/>
          <p:cNvSpPr txBox="1"/>
          <p:nvPr/>
        </p:nvSpPr>
        <p:spPr>
          <a:xfrm>
            <a:off x="460375" y="1996001"/>
            <a:ext cx="620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12" name="ZoneTexte 11"/>
          <p:cNvSpPr txBox="1"/>
          <p:nvPr/>
        </p:nvSpPr>
        <p:spPr>
          <a:xfrm>
            <a:off x="460375" y="1972758"/>
            <a:ext cx="47863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/>
              <a:t>BACTERIAL </a:t>
            </a:r>
            <a:r>
              <a:rPr lang="fr-BE" b="1" dirty="0" err="1"/>
              <a:t>prophylaxis</a:t>
            </a:r>
            <a:endParaRPr lang="fr-BE" b="1" dirty="0"/>
          </a:p>
          <a:p>
            <a:endParaRPr lang="fr-BE" dirty="0"/>
          </a:p>
          <a:p>
            <a:r>
              <a:rPr lang="fr-BE" dirty="0" err="1"/>
              <a:t>Until</a:t>
            </a:r>
            <a:r>
              <a:rPr lang="fr-BE" dirty="0"/>
              <a:t> 2012 : gold standard due to </a:t>
            </a:r>
            <a:r>
              <a:rPr lang="fr-BE" dirty="0" err="1"/>
              <a:t>old</a:t>
            </a:r>
            <a:r>
              <a:rPr lang="fr-BE" dirty="0"/>
              <a:t> ph3 </a:t>
            </a:r>
            <a:r>
              <a:rPr lang="fr-BE" dirty="0" err="1"/>
              <a:t>studies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’90.</a:t>
            </a:r>
          </a:p>
          <a:p>
            <a:r>
              <a:rPr lang="fr-BE" dirty="0" err="1"/>
              <a:t>After</a:t>
            </a:r>
            <a:r>
              <a:rPr lang="fr-BE" dirty="0"/>
              <a:t> 2012, </a:t>
            </a:r>
            <a:r>
              <a:rPr lang="fr-BE" dirty="0" err="1"/>
              <a:t>evrything</a:t>
            </a:r>
            <a:r>
              <a:rPr lang="fr-BE" dirty="0"/>
              <a:t> </a:t>
            </a:r>
            <a:r>
              <a:rPr lang="fr-BE" dirty="0" err="1"/>
              <a:t>become</a:t>
            </a:r>
            <a:r>
              <a:rPr lang="fr-BE" dirty="0"/>
              <a:t> </a:t>
            </a:r>
            <a:r>
              <a:rPr lang="fr-BE" dirty="0" err="1"/>
              <a:t>less</a:t>
            </a:r>
            <a:r>
              <a:rPr lang="fr-BE" dirty="0"/>
              <a:t> </a:t>
            </a:r>
            <a:r>
              <a:rPr lang="fr-BE" dirty="0" err="1"/>
              <a:t>clear</a:t>
            </a:r>
            <a:r>
              <a:rPr lang="fr-BE" dirty="0"/>
              <a:t>.</a:t>
            </a:r>
          </a:p>
          <a:p>
            <a:endParaRPr lang="fr-BE" dirty="0"/>
          </a:p>
          <a:p>
            <a:r>
              <a:rPr lang="fr-BE" dirty="0"/>
              <a:t>So, </a:t>
            </a:r>
            <a:r>
              <a:rPr lang="fr-BE" dirty="0" err="1"/>
              <a:t>depending</a:t>
            </a:r>
            <a:r>
              <a:rPr lang="fr-BE" dirty="0"/>
              <a:t> of the group of </a:t>
            </a:r>
            <a:r>
              <a:rPr lang="fr-BE" dirty="0" err="1"/>
              <a:t>study</a:t>
            </a:r>
            <a:r>
              <a:rPr lang="fr-BE" dirty="0"/>
              <a:t>, </a:t>
            </a:r>
            <a:r>
              <a:rPr lang="fr-BE" dirty="0" err="1"/>
              <a:t>still</a:t>
            </a:r>
            <a:r>
              <a:rPr lang="fr-BE" dirty="0"/>
              <a:t> </a:t>
            </a:r>
            <a:r>
              <a:rPr lang="fr-BE" dirty="0" err="1"/>
              <a:t>performing</a:t>
            </a:r>
            <a:r>
              <a:rPr lang="fr-BE" dirty="0"/>
              <a:t> or not…</a:t>
            </a:r>
          </a:p>
          <a:p>
            <a:endParaRPr lang="fr-BE" dirty="0"/>
          </a:p>
          <a:p>
            <a:r>
              <a:rPr lang="fr-BE" dirty="0"/>
              <a:t>BUT ongoing ph3 </a:t>
            </a:r>
            <a:r>
              <a:rPr lang="fr-BE" dirty="0" err="1"/>
              <a:t>evaluating</a:t>
            </a:r>
            <a:r>
              <a:rPr lang="fr-BE" dirty="0"/>
              <a:t> short </a:t>
            </a:r>
            <a:r>
              <a:rPr lang="fr-BE" dirty="0" err="1"/>
              <a:t>broad</a:t>
            </a:r>
            <a:r>
              <a:rPr lang="fr-BE" dirty="0"/>
              <a:t> </a:t>
            </a:r>
            <a:r>
              <a:rPr lang="fr-BE" dirty="0" err="1"/>
              <a:t>spectrum</a:t>
            </a:r>
            <a:r>
              <a:rPr lang="fr-BE" dirty="0"/>
              <a:t> </a:t>
            </a:r>
            <a:r>
              <a:rPr lang="fr-BE" dirty="0" err="1"/>
              <a:t>antibiotics</a:t>
            </a:r>
            <a:r>
              <a:rPr lang="fr-BE" dirty="0"/>
              <a:t> </a:t>
            </a:r>
            <a:r>
              <a:rPr lang="fr-BE" dirty="0" err="1"/>
              <a:t>during</a:t>
            </a:r>
            <a:r>
              <a:rPr lang="fr-BE" dirty="0"/>
              <a:t> AML induction and </a:t>
            </a:r>
            <a:r>
              <a:rPr lang="fr-BE" dirty="0" err="1"/>
              <a:t>they</a:t>
            </a:r>
            <a:r>
              <a:rPr lang="fr-BE" dirty="0"/>
              <a:t> do not </a:t>
            </a:r>
            <a:r>
              <a:rPr lang="fr-BE" dirty="0" err="1"/>
              <a:t>recommand</a:t>
            </a:r>
            <a:r>
              <a:rPr lang="fr-BE" dirty="0"/>
              <a:t> to </a:t>
            </a:r>
            <a:r>
              <a:rPr lang="fr-BE" dirty="0" err="1"/>
              <a:t>give</a:t>
            </a:r>
            <a:r>
              <a:rPr lang="fr-BE" dirty="0"/>
              <a:t> </a:t>
            </a:r>
            <a:r>
              <a:rPr lang="fr-BE" dirty="0" err="1"/>
              <a:t>antibiotic</a:t>
            </a:r>
            <a:r>
              <a:rPr lang="fr-BE" dirty="0"/>
              <a:t> </a:t>
            </a:r>
            <a:r>
              <a:rPr lang="fr-BE" dirty="0" err="1"/>
              <a:t>prophylaxis</a:t>
            </a:r>
            <a:r>
              <a:rPr lang="fr-BE" dirty="0"/>
              <a:t>….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3256" y="1785926"/>
            <a:ext cx="4000503" cy="391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7861894" y="1214422"/>
            <a:ext cx="2129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/>
              <a:t>FUNGAL </a:t>
            </a:r>
            <a:r>
              <a:rPr lang="fr-BE" b="1" dirty="0" err="1"/>
              <a:t>prophylaxis</a:t>
            </a:r>
            <a:endParaRPr lang="fr-BE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9991516" y="6072206"/>
            <a:ext cx="1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Cornely</a:t>
            </a:r>
            <a:r>
              <a:rPr lang="fr-BE" sz="1400" dirty="0"/>
              <a:t> O et al. NEJM.2007</a:t>
            </a:r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Supportive care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946" name="AutoShape 2" descr="https://www.nejm.org/na101/home/literatum/publisher/mms/journals/content/nejm/2013/nejm_2013.368.issue-19/nejmoa1212772/20130503-01/images/img_xlarge/nejmoa1212772_f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82948" name="AutoShape 4" descr="https://www.nejm.org/na101/home/literatum/publisher/mms/journals/content/nejm/2013/nejm_2013.368.issue-19/nejmoa1212772/20130503-01/images/img_xlarge/nejmoa1212772_f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82950" name="AutoShape 6" descr="https://www.nejm.org/na101/home/literatum/publisher/mms/journals/content/nejm/2013/nejm_2013.368.issue-19/nejmoa1212772/20130503-01/images/img_xlarge/nejmoa1212772_f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7" name="ZoneTexte 16"/>
          <p:cNvSpPr txBox="1"/>
          <p:nvPr/>
        </p:nvSpPr>
        <p:spPr>
          <a:xfrm>
            <a:off x="952464" y="918783"/>
            <a:ext cx="478634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err="1">
                <a:solidFill>
                  <a:srgbClr val="FF0000"/>
                </a:solidFill>
              </a:rPr>
              <a:t>Neutropenic</a:t>
            </a:r>
            <a:r>
              <a:rPr lang="fr-BE" sz="2800" b="1" dirty="0">
                <a:solidFill>
                  <a:srgbClr val="FF0000"/>
                </a:solidFill>
              </a:rPr>
              <a:t> </a:t>
            </a:r>
            <a:r>
              <a:rPr lang="fr-BE" sz="2800" b="1" dirty="0" err="1">
                <a:solidFill>
                  <a:srgbClr val="FF0000"/>
                </a:solidFill>
              </a:rPr>
              <a:t>diet</a:t>
            </a:r>
            <a:endParaRPr lang="fr-BE" sz="2800" b="1" dirty="0">
              <a:solidFill>
                <a:srgbClr val="FF0000"/>
              </a:solidFill>
            </a:endParaRPr>
          </a:p>
          <a:p>
            <a:endParaRPr lang="fr-BE" sz="2800" b="1" dirty="0"/>
          </a:p>
          <a:p>
            <a:r>
              <a:rPr lang="fr-BE" sz="2800" b="1" dirty="0"/>
              <a:t>Is </a:t>
            </a:r>
            <a:r>
              <a:rPr lang="fr-BE" sz="2800" b="1" dirty="0" err="1"/>
              <a:t>there</a:t>
            </a:r>
            <a:r>
              <a:rPr lang="fr-BE" sz="2800" b="1" dirty="0"/>
              <a:t> </a:t>
            </a:r>
            <a:r>
              <a:rPr lang="fr-BE" sz="2800" b="1" dirty="0" err="1"/>
              <a:t>any</a:t>
            </a:r>
            <a:r>
              <a:rPr lang="fr-BE" sz="2800" b="1" dirty="0"/>
              <a:t> </a:t>
            </a:r>
            <a:r>
              <a:rPr lang="fr-BE" sz="2800" b="1" dirty="0" err="1"/>
              <a:t>evidence</a:t>
            </a:r>
            <a:r>
              <a:rPr lang="fr-BE" sz="2800" b="1" dirty="0"/>
              <a:t> for?</a:t>
            </a:r>
            <a:endParaRPr lang="fr-BE" dirty="0"/>
          </a:p>
          <a:p>
            <a:endParaRPr lang="fr-BE" dirty="0"/>
          </a:p>
        </p:txBody>
      </p:sp>
      <p:sp>
        <p:nvSpPr>
          <p:cNvPr id="18" name="ZoneTexte 17"/>
          <p:cNvSpPr txBox="1"/>
          <p:nvPr/>
        </p:nvSpPr>
        <p:spPr>
          <a:xfrm>
            <a:off x="460375" y="1996001"/>
            <a:ext cx="620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4496" y="918783"/>
            <a:ext cx="591502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ZoneTexte 15"/>
          <p:cNvSpPr txBox="1"/>
          <p:nvPr/>
        </p:nvSpPr>
        <p:spPr>
          <a:xfrm>
            <a:off x="7524760" y="1214422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153 AML patients </a:t>
            </a:r>
            <a:r>
              <a:rPr lang="fr-BE" dirty="0" err="1"/>
              <a:t>during</a:t>
            </a:r>
            <a:r>
              <a:rPr lang="fr-BE" dirty="0"/>
              <a:t> induction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9991516" y="3500438"/>
            <a:ext cx="1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P=0.5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9167834" y="5500702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Gardener</a:t>
            </a:r>
            <a:r>
              <a:rPr lang="fr-BE" dirty="0"/>
              <a:t> J et al. JCO.2008</a:t>
            </a:r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Supportive care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946" name="AutoShape 2" descr="https://www.nejm.org/na101/home/literatum/publisher/mms/journals/content/nejm/2013/nejm_2013.368.issue-19/nejmoa1212772/20130503-01/images/img_xlarge/nejmoa1212772_f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82948" name="AutoShape 4" descr="https://www.nejm.org/na101/home/literatum/publisher/mms/journals/content/nejm/2013/nejm_2013.368.issue-19/nejmoa1212772/20130503-01/images/img_xlarge/nejmoa1212772_f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82950" name="AutoShape 6" descr="https://www.nejm.org/na101/home/literatum/publisher/mms/journals/content/nejm/2013/nejm_2013.368.issue-19/nejmoa1212772/20130503-01/images/img_xlarge/nejmoa1212772_f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7" name="ZoneTexte 16"/>
          <p:cNvSpPr txBox="1"/>
          <p:nvPr/>
        </p:nvSpPr>
        <p:spPr>
          <a:xfrm>
            <a:off x="952464" y="918783"/>
            <a:ext cx="47863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err="1">
                <a:solidFill>
                  <a:srgbClr val="FF0000"/>
                </a:solidFill>
              </a:rPr>
              <a:t>Neutropenic</a:t>
            </a:r>
            <a:r>
              <a:rPr lang="fr-BE" sz="2800" b="1" dirty="0">
                <a:solidFill>
                  <a:srgbClr val="FF0000"/>
                </a:solidFill>
              </a:rPr>
              <a:t> </a:t>
            </a:r>
            <a:r>
              <a:rPr lang="fr-BE" sz="2800" b="1" dirty="0" err="1">
                <a:solidFill>
                  <a:srgbClr val="FF0000"/>
                </a:solidFill>
              </a:rPr>
              <a:t>diet</a:t>
            </a:r>
            <a:endParaRPr lang="fr-BE" sz="2800" b="1" dirty="0">
              <a:solidFill>
                <a:srgbClr val="FF0000"/>
              </a:solidFill>
            </a:endParaRPr>
          </a:p>
          <a:p>
            <a:endParaRPr lang="fr-BE" dirty="0"/>
          </a:p>
        </p:txBody>
      </p:sp>
      <p:sp>
        <p:nvSpPr>
          <p:cNvPr id="18" name="ZoneTexte 17"/>
          <p:cNvSpPr txBox="1"/>
          <p:nvPr/>
        </p:nvSpPr>
        <p:spPr>
          <a:xfrm>
            <a:off x="460375" y="1996001"/>
            <a:ext cx="620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pic>
        <p:nvPicPr>
          <p:cNvPr id="13" name="Picture 4" descr="https://www.frontiersin.org/files/Articles/836371/fonc-12-836371-HTML-r1/image_m/fonc-12-836371-g0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" y="1500174"/>
            <a:ext cx="9608913" cy="2538015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9453586" y="2365333"/>
            <a:ext cx="2238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SEVERE INFECTION?</a:t>
            </a:r>
          </a:p>
          <a:p>
            <a:endParaRPr lang="fr-BE" dirty="0"/>
          </a:p>
          <a:p>
            <a:r>
              <a:rPr lang="fr-BE" dirty="0"/>
              <a:t>NO!!!!</a:t>
            </a:r>
          </a:p>
        </p:txBody>
      </p:sp>
      <p:pic>
        <p:nvPicPr>
          <p:cNvPr id="92162" name="Picture 2" descr="https://www.frontiersin.org/files/Articles/836371/fonc-12-836371-HTML-r1/image_m/fonc-12-836371-g0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134" y="4071942"/>
            <a:ext cx="10765352" cy="1980733"/>
          </a:xfrm>
          <a:prstGeom prst="rect">
            <a:avLst/>
          </a:prstGeom>
          <a:noFill/>
        </p:spPr>
      </p:pic>
      <p:sp>
        <p:nvSpPr>
          <p:cNvPr id="21" name="ZoneTexte 20"/>
          <p:cNvSpPr txBox="1"/>
          <p:nvPr/>
        </p:nvSpPr>
        <p:spPr>
          <a:xfrm>
            <a:off x="10069288" y="4572008"/>
            <a:ext cx="1622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MORTALITY?</a:t>
            </a:r>
          </a:p>
          <a:p>
            <a:endParaRPr lang="fr-BE" dirty="0"/>
          </a:p>
          <a:p>
            <a:r>
              <a:rPr lang="fr-BE" dirty="0"/>
              <a:t>NO !!!!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9810776" y="6264495"/>
            <a:ext cx="2738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Ma Y et al. Front. </a:t>
            </a:r>
            <a:r>
              <a:rPr lang="fr-BE" sz="1400" dirty="0" err="1"/>
              <a:t>Oncol</a:t>
            </a:r>
            <a:r>
              <a:rPr lang="fr-BE" sz="1400" dirty="0"/>
              <a:t>. 2022</a:t>
            </a:r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HSCT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170" name="Picture 2" descr="https://d3i71xaburhd42.cloudfront.net/4799e8f59f273f57cf1cff45848d28bae4a99cec/3-Figure1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52530" y="927654"/>
            <a:ext cx="9096396" cy="5301665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9667900" y="6429396"/>
            <a:ext cx="252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Singh A et al. Cancer </a:t>
            </a:r>
            <a:r>
              <a:rPr lang="fr-BE" sz="1400" dirty="0" err="1"/>
              <a:t>Res</a:t>
            </a:r>
            <a:r>
              <a:rPr lang="fr-BE" sz="1400" dirty="0"/>
              <a:t>. 2016</a:t>
            </a:r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HSCT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Maintenance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540000" y="1071546"/>
            <a:ext cx="1112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Better </a:t>
            </a:r>
            <a:r>
              <a:rPr lang="en-US" sz="2400" dirty="0" err="1"/>
              <a:t>conditionnering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More possibility of donor (MUD, </a:t>
            </a:r>
            <a:r>
              <a:rPr lang="en-US" sz="2400" dirty="0" err="1"/>
              <a:t>haplo</a:t>
            </a:r>
            <a:r>
              <a:rPr lang="en-US" sz="2400" dirty="0"/>
              <a:t>, cordon) due to post-transplant </a:t>
            </a:r>
            <a:r>
              <a:rPr lang="en-US" sz="2400" dirty="0" err="1"/>
              <a:t>cyclophosphamide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GVH prophylaxis (How I prevent GVHD in high-risk patients: </a:t>
            </a:r>
            <a:r>
              <a:rPr lang="en-US" sz="2400" dirty="0" err="1"/>
              <a:t>posttransplant</a:t>
            </a:r>
            <a:r>
              <a:rPr lang="en-US" sz="2400" dirty="0"/>
              <a:t> </a:t>
            </a:r>
            <a:r>
              <a:rPr lang="en-US" sz="2400" dirty="0" err="1"/>
              <a:t>cyclophosphamide</a:t>
            </a:r>
            <a:r>
              <a:rPr lang="en-US" sz="2400" dirty="0"/>
              <a:t> and beyond)</a:t>
            </a:r>
          </a:p>
          <a:p>
            <a:endParaRPr lang="en-US" sz="2400" dirty="0"/>
          </a:p>
          <a:p>
            <a:r>
              <a:rPr lang="en-US" sz="2400" dirty="0"/>
              <a:t>Treatment of GVH  (REACH 1 and 2 RCT with </a:t>
            </a:r>
            <a:r>
              <a:rPr lang="en-US" sz="2400" dirty="0" err="1"/>
              <a:t>ruxolitinib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r>
              <a:rPr lang="en-US" sz="2400" dirty="0"/>
              <a:t>Treatment of CMV</a:t>
            </a:r>
          </a:p>
          <a:p>
            <a:endParaRPr lang="en-US" sz="2400" dirty="0"/>
          </a:p>
          <a:p>
            <a:r>
              <a:rPr lang="en-US" sz="2400" dirty="0"/>
              <a:t>Management of MRD + AML or early relapse</a:t>
            </a:r>
          </a:p>
          <a:p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Advances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-2" y="359436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AML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Stratification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MRD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Supportive care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HSCT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Maintenance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1238216" y="1000108"/>
          <a:ext cx="9715568" cy="4261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7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7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0099">
                <a:tc>
                  <a:txBody>
                    <a:bodyPr/>
                    <a:lstStyle/>
                    <a:p>
                      <a:pPr algn="ctr"/>
                      <a:r>
                        <a:rPr lang="fr-BE" sz="2400" dirty="0"/>
                        <a:t>Post-</a:t>
                      </a:r>
                      <a:r>
                        <a:rPr lang="fr-BE" sz="2400" dirty="0" err="1"/>
                        <a:t>chemotherapy</a:t>
                      </a:r>
                      <a:endParaRPr lang="fr-B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 dirty="0"/>
                        <a:t>Post-transplant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099">
                <a:tc>
                  <a:txBody>
                    <a:bodyPr/>
                    <a:lstStyle/>
                    <a:p>
                      <a:r>
                        <a:rPr lang="fr-BE" dirty="0">
                          <a:solidFill>
                            <a:srgbClr val="00B050"/>
                          </a:solidFill>
                        </a:rPr>
                        <a:t>FLT3 (</a:t>
                      </a:r>
                      <a:r>
                        <a:rPr lang="fr-BE" dirty="0" err="1">
                          <a:solidFill>
                            <a:srgbClr val="00B050"/>
                          </a:solidFill>
                        </a:rPr>
                        <a:t>Ratify</a:t>
                      </a:r>
                      <a:r>
                        <a:rPr lang="fr-BE" dirty="0">
                          <a:solidFill>
                            <a:srgbClr val="00B050"/>
                          </a:solidFill>
                        </a:rPr>
                        <a:t> Trial) (12 </a:t>
                      </a:r>
                      <a:r>
                        <a:rPr lang="fr-BE" dirty="0" err="1">
                          <a:solidFill>
                            <a:srgbClr val="00B050"/>
                          </a:solidFill>
                        </a:rPr>
                        <a:t>months</a:t>
                      </a:r>
                      <a:r>
                        <a:rPr lang="fr-BE" dirty="0">
                          <a:solidFill>
                            <a:srgbClr val="00B050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dirty="0">
                          <a:solidFill>
                            <a:srgbClr val="00B050"/>
                          </a:solidFill>
                        </a:rPr>
                        <a:t>FLT3 (</a:t>
                      </a:r>
                      <a:r>
                        <a:rPr lang="fr-BE" dirty="0" err="1">
                          <a:solidFill>
                            <a:srgbClr val="00B050"/>
                          </a:solidFill>
                        </a:rPr>
                        <a:t>Ratify</a:t>
                      </a:r>
                      <a:r>
                        <a:rPr lang="fr-BE" dirty="0">
                          <a:solidFill>
                            <a:srgbClr val="00B050"/>
                          </a:solidFill>
                        </a:rPr>
                        <a:t> Trial) (12 </a:t>
                      </a:r>
                      <a:r>
                        <a:rPr lang="fr-BE" dirty="0" err="1">
                          <a:solidFill>
                            <a:srgbClr val="00B050"/>
                          </a:solidFill>
                        </a:rPr>
                        <a:t>months</a:t>
                      </a:r>
                      <a:r>
                        <a:rPr lang="fr-BE" dirty="0">
                          <a:solidFill>
                            <a:srgbClr val="00B050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099">
                <a:tc>
                  <a:txBody>
                    <a:bodyPr/>
                    <a:lstStyle/>
                    <a:p>
                      <a:r>
                        <a:rPr lang="fr-BE" dirty="0">
                          <a:solidFill>
                            <a:schemeClr val="accent2"/>
                          </a:solidFill>
                        </a:rPr>
                        <a:t>Oral</a:t>
                      </a:r>
                      <a:r>
                        <a:rPr lang="fr-BE" baseline="0" dirty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fr-BE" baseline="0" dirty="0" err="1">
                          <a:solidFill>
                            <a:schemeClr val="accent2"/>
                          </a:solidFill>
                        </a:rPr>
                        <a:t>Azacitidine</a:t>
                      </a:r>
                      <a:r>
                        <a:rPr lang="fr-BE" baseline="0" dirty="0">
                          <a:solidFill>
                            <a:schemeClr val="accent2"/>
                          </a:solidFill>
                        </a:rPr>
                        <a:t> (QUAZAR AML-001) (US)</a:t>
                      </a:r>
                    </a:p>
                    <a:p>
                      <a:r>
                        <a:rPr lang="fr-BE" sz="1400" baseline="0" dirty="0">
                          <a:solidFill>
                            <a:schemeClr val="accent2"/>
                          </a:solidFill>
                        </a:rPr>
                        <a:t>(WEI A et al. NEJM. 2020)</a:t>
                      </a:r>
                      <a:endParaRPr lang="fr-BE" sz="1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0099">
                <a:tc>
                  <a:txBody>
                    <a:bodyPr/>
                    <a:lstStyle/>
                    <a:p>
                      <a:r>
                        <a:rPr lang="fr-BE" dirty="0"/>
                        <a:t>ONGOING TRIAL</a:t>
                      </a:r>
                    </a:p>
                    <a:p>
                      <a:endParaRPr lang="fr-BE" dirty="0"/>
                    </a:p>
                    <a:p>
                      <a:r>
                        <a:rPr lang="fr-BE" dirty="0" err="1"/>
                        <a:t>Hovon</a:t>
                      </a:r>
                      <a:r>
                        <a:rPr lang="fr-BE" dirty="0"/>
                        <a:t> 150 and 156</a:t>
                      </a:r>
                    </a:p>
                    <a:p>
                      <a:r>
                        <a:rPr lang="fr-BE" dirty="0"/>
                        <a:t>DC vaccine </a:t>
                      </a:r>
                    </a:p>
                    <a:p>
                      <a:r>
                        <a:rPr lang="fr-BE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ONGOING TRIAL</a:t>
                      </a:r>
                    </a:p>
                    <a:p>
                      <a:endParaRPr lang="fr-BE" dirty="0"/>
                    </a:p>
                    <a:p>
                      <a:pPr>
                        <a:buFontTx/>
                        <a:buChar char="-"/>
                      </a:pPr>
                      <a:r>
                        <a:rPr lang="fr-BE" dirty="0"/>
                        <a:t>AMADEUS trial (oral </a:t>
                      </a:r>
                      <a:r>
                        <a:rPr lang="fr-BE" dirty="0" err="1"/>
                        <a:t>aza</a:t>
                      </a:r>
                      <a:r>
                        <a:rPr lang="fr-BE" dirty="0"/>
                        <a:t>)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fr-BE" dirty="0" err="1"/>
                        <a:t>With</a:t>
                      </a:r>
                      <a:r>
                        <a:rPr lang="fr-BE" dirty="0"/>
                        <a:t> BCL 2 (VIALE T)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fr-BE" dirty="0" err="1"/>
                        <a:t>Novel</a:t>
                      </a:r>
                      <a:r>
                        <a:rPr lang="fr-BE" dirty="0"/>
                        <a:t> agent (</a:t>
                      </a:r>
                      <a:r>
                        <a:rPr lang="fr-BE" dirty="0" err="1"/>
                        <a:t>Eprenetapopt</a:t>
                      </a:r>
                      <a:endParaRPr lang="fr-BE" dirty="0"/>
                    </a:p>
                    <a:p>
                      <a:pPr>
                        <a:buFontTx/>
                        <a:buChar char="-"/>
                      </a:pPr>
                      <a:r>
                        <a:rPr lang="fr-BE" dirty="0"/>
                        <a:t>…</a:t>
                      </a:r>
                    </a:p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Fit patient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Afbeelding 3">
            <a:extLst>
              <a:ext uri="{FF2B5EF4-FFF2-40B4-BE49-F238E27FC236}">
                <a16:creationId xmlns:a16="http://schemas.microsoft.com/office/drawing/2014/main" id="{381B2D57-CCC5-08AA-F216-6F41B7070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540000"/>
            <a:ext cx="9105935" cy="561990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667900" y="5698239"/>
            <a:ext cx="2357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Courtesy</a:t>
            </a:r>
            <a:r>
              <a:rPr lang="fr-BE" dirty="0"/>
              <a:t> of K </a:t>
            </a:r>
            <a:r>
              <a:rPr lang="fr-BE" dirty="0" err="1"/>
              <a:t>Theunissen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BHS </a:t>
            </a:r>
            <a:r>
              <a:rPr lang="fr-BE" dirty="0" err="1"/>
              <a:t>lesson</a:t>
            </a:r>
            <a:r>
              <a:rPr lang="fr-BE" dirty="0"/>
              <a:t> 2023-2025</a:t>
            </a:r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Unfit patient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540000" y="2000240"/>
            <a:ext cx="70022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/>
              <a:t>Very</a:t>
            </a:r>
            <a:r>
              <a:rPr lang="fr-BE" b="1" dirty="0"/>
              <a:t> </a:t>
            </a:r>
            <a:r>
              <a:rPr lang="fr-BE" b="1" dirty="0" err="1"/>
              <a:t>very</a:t>
            </a:r>
            <a:r>
              <a:rPr lang="fr-BE" b="1" dirty="0"/>
              <a:t> </a:t>
            </a:r>
            <a:r>
              <a:rPr lang="fr-BE" b="1" dirty="0" err="1"/>
              <a:t>unfit</a:t>
            </a:r>
            <a:r>
              <a:rPr lang="fr-BE" b="1" dirty="0"/>
              <a:t> </a:t>
            </a:r>
            <a:r>
              <a:rPr lang="fr-BE" dirty="0"/>
              <a:t>=&gt; Best Supportive Care</a:t>
            </a:r>
          </a:p>
          <a:p>
            <a:endParaRPr lang="fr-BE" dirty="0"/>
          </a:p>
          <a:p>
            <a:r>
              <a:rPr lang="fr-BE" b="1" dirty="0" err="1"/>
              <a:t>Very</a:t>
            </a:r>
            <a:r>
              <a:rPr lang="fr-BE" b="1" dirty="0"/>
              <a:t> Unfit patient </a:t>
            </a:r>
            <a:r>
              <a:rPr lang="fr-BE" dirty="0"/>
              <a:t>=&gt; </a:t>
            </a:r>
            <a:r>
              <a:rPr lang="fr-BE" dirty="0" err="1"/>
              <a:t>Azacitidine</a:t>
            </a:r>
            <a:r>
              <a:rPr lang="fr-BE" dirty="0"/>
              <a:t> vs </a:t>
            </a:r>
            <a:r>
              <a:rPr lang="fr-BE" dirty="0" err="1"/>
              <a:t>low</a:t>
            </a:r>
            <a:r>
              <a:rPr lang="fr-BE" dirty="0"/>
              <a:t> dose </a:t>
            </a:r>
            <a:r>
              <a:rPr lang="fr-BE" dirty="0" err="1"/>
              <a:t>venetoclax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azacitidine</a:t>
            </a:r>
            <a:endParaRPr lang="fr-BE" dirty="0"/>
          </a:p>
          <a:p>
            <a:endParaRPr lang="fr-BE" dirty="0"/>
          </a:p>
          <a:p>
            <a:r>
              <a:rPr lang="fr-BE" b="1" dirty="0"/>
              <a:t>Unfit patient </a:t>
            </a:r>
            <a:r>
              <a:rPr lang="fr-BE" dirty="0"/>
              <a:t>=&gt; </a:t>
            </a:r>
            <a:r>
              <a:rPr lang="fr-BE" dirty="0" err="1"/>
              <a:t>Azacitidine</a:t>
            </a:r>
            <a:r>
              <a:rPr lang="fr-BE" dirty="0"/>
              <a:t> + </a:t>
            </a:r>
            <a:r>
              <a:rPr lang="fr-BE" dirty="0" err="1"/>
              <a:t>venetoclax</a:t>
            </a:r>
            <a:r>
              <a:rPr lang="fr-BE" dirty="0"/>
              <a:t> (</a:t>
            </a:r>
            <a:r>
              <a:rPr lang="fr-BE" dirty="0" err="1"/>
              <a:t>Moors</a:t>
            </a:r>
            <a:r>
              <a:rPr lang="fr-BE" dirty="0"/>
              <a:t> I. et al. </a:t>
            </a:r>
            <a:r>
              <a:rPr lang="fr-BE" dirty="0" err="1"/>
              <a:t>Belgium</a:t>
            </a:r>
            <a:r>
              <a:rPr lang="fr-BE" dirty="0"/>
              <a:t> guideline. </a:t>
            </a:r>
            <a:r>
              <a:rPr lang="fr-BE" dirty="0" err="1"/>
              <a:t>Bel.J</a:t>
            </a:r>
            <a:r>
              <a:rPr lang="fr-BE" dirty="0"/>
              <a:t>. </a:t>
            </a:r>
            <a:r>
              <a:rPr lang="fr-BE" dirty="0" err="1"/>
              <a:t>Hemato</a:t>
            </a:r>
            <a:r>
              <a:rPr lang="fr-BE" dirty="0"/>
              <a:t>. 2023)</a:t>
            </a:r>
          </a:p>
          <a:p>
            <a:endParaRPr lang="fr-BE" dirty="0"/>
          </a:p>
          <a:p>
            <a:r>
              <a:rPr lang="fr-BE" b="1" dirty="0"/>
              <a:t>Not yet </a:t>
            </a:r>
            <a:r>
              <a:rPr lang="fr-BE" b="1" dirty="0" err="1"/>
              <a:t>reimbursed</a:t>
            </a:r>
            <a:r>
              <a:rPr lang="fr-BE" b="1" dirty="0"/>
              <a:t> </a:t>
            </a:r>
            <a:r>
              <a:rPr lang="fr-BE" dirty="0"/>
              <a:t>: </a:t>
            </a:r>
            <a:r>
              <a:rPr lang="fr-BE" dirty="0" err="1"/>
              <a:t>Azacitidine</a:t>
            </a:r>
            <a:r>
              <a:rPr lang="fr-BE" dirty="0"/>
              <a:t> + </a:t>
            </a:r>
            <a:r>
              <a:rPr lang="en-US" dirty="0" err="1"/>
              <a:t>Ivosidenib</a:t>
            </a:r>
            <a:endParaRPr lang="en-US" dirty="0"/>
          </a:p>
          <a:p>
            <a:r>
              <a:rPr lang="en-US" dirty="0"/>
              <a:t>Would probably never be reimbursed : low dose </a:t>
            </a:r>
            <a:r>
              <a:rPr lang="en-US" dirty="0" err="1"/>
              <a:t>AraC</a:t>
            </a:r>
            <a:r>
              <a:rPr lang="en-US" dirty="0"/>
              <a:t> + </a:t>
            </a:r>
            <a:r>
              <a:rPr lang="en-US" dirty="0" err="1"/>
              <a:t>venetoclax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HSCT</a:t>
            </a:r>
            <a:r>
              <a:rPr lang="en-US" dirty="0"/>
              <a:t> may be a good option for ‘fit’ unfit patient until 75 years old if HCT-</a:t>
            </a:r>
            <a:r>
              <a:rPr lang="en-US" dirty="0" err="1"/>
              <a:t>Ci</a:t>
            </a:r>
            <a:r>
              <a:rPr lang="en-US" dirty="0"/>
              <a:t> </a:t>
            </a:r>
            <a:r>
              <a:rPr lang="en-US" dirty="0" err="1"/>
              <a:t>scrore</a:t>
            </a:r>
            <a:r>
              <a:rPr lang="en-US" dirty="0"/>
              <a:t> &lt; 2 (EBMT, 2021)</a:t>
            </a:r>
            <a:endParaRPr lang="fr-BE" dirty="0"/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2218" y="1802590"/>
            <a:ext cx="4416438" cy="389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8216" y="500042"/>
            <a:ext cx="9777437" cy="5727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Next future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Next future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3" descr="C:\Users\Adrien\Desktop\BHS\GAM24\Nurse speeking\ho156_flow_draft_16jun2018-1_cl8xNjAweDBfZF8xX2dpZl8vX2Fzc2V0L19wcml2YXRlL3RyaWFsbWFuYWdlci9zdGF0aWM_23d498b2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9852" y="430819"/>
            <a:ext cx="5572371" cy="7070147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8953520" y="3000372"/>
            <a:ext cx="2928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HOVON 156 trial</a:t>
            </a:r>
          </a:p>
          <a:p>
            <a:r>
              <a:rPr lang="fr-BE" dirty="0"/>
              <a:t> </a:t>
            </a:r>
            <a:r>
              <a:rPr lang="fr-BE" dirty="0" err="1"/>
              <a:t>Result</a:t>
            </a:r>
            <a:r>
              <a:rPr lang="fr-BE" dirty="0"/>
              <a:t> </a:t>
            </a:r>
            <a:r>
              <a:rPr lang="fr-BE" dirty="0" err="1"/>
              <a:t>awaited</a:t>
            </a:r>
            <a:endParaRPr lang="fr-BE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Introduction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522" y="571480"/>
            <a:ext cx="6562509" cy="3074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graph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78" y="3646041"/>
            <a:ext cx="4953000" cy="2447926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309522" y="5724635"/>
            <a:ext cx="5214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err="1"/>
              <a:t>Chaer</a:t>
            </a:r>
            <a:r>
              <a:rPr lang="fr-BE" sz="1600" dirty="0"/>
              <a:t> F. Blood.2023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91388" y="540962"/>
            <a:ext cx="2876578" cy="288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Ellipse 12"/>
          <p:cNvSpPr/>
          <p:nvPr/>
        </p:nvSpPr>
        <p:spPr>
          <a:xfrm>
            <a:off x="2381224" y="1142984"/>
            <a:ext cx="1000132" cy="42862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13"/>
          <p:cNvSpPr/>
          <p:nvPr/>
        </p:nvSpPr>
        <p:spPr>
          <a:xfrm>
            <a:off x="9657073" y="3214686"/>
            <a:ext cx="20156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400" dirty="0" err="1"/>
              <a:t>Estey</a:t>
            </a:r>
            <a:r>
              <a:rPr lang="fr-BE" sz="1400" dirty="0"/>
              <a:t> E et al. Blood. 2022</a:t>
            </a:r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Next future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Grafik 20">
            <a:extLst>
              <a:ext uri="{FF2B5EF4-FFF2-40B4-BE49-F238E27FC236}">
                <a16:creationId xmlns:a16="http://schemas.microsoft.com/office/drawing/2014/main" id="{088B09B1-B6C4-CC43-B2E0-E9126ABDC81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92" y="540000"/>
            <a:ext cx="7021121" cy="532320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024958" y="3071810"/>
            <a:ext cx="26390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HOVON 501</a:t>
            </a:r>
          </a:p>
          <a:p>
            <a:endParaRPr lang="fr-BE" dirty="0"/>
          </a:p>
          <a:p>
            <a:r>
              <a:rPr lang="fr-BE" dirty="0"/>
              <a:t>In ongoing process, not yet started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Next future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New picture">
            <a:extLst>
              <a:ext uri="{FF2B5EF4-FFF2-40B4-BE49-F238E27FC236}">
                <a16:creationId xmlns:a16="http://schemas.microsoft.com/office/drawing/2014/main" id="{3DF667BF-9C28-4903-A87E-445AFECA0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 t="1347" r="1868" b="50094"/>
          <a:stretch/>
        </p:blipFill>
        <p:spPr bwMode="auto">
          <a:xfrm>
            <a:off x="469189" y="776835"/>
            <a:ext cx="11057916" cy="471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9096396" y="5715016"/>
            <a:ext cx="3095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Cherry</a:t>
            </a:r>
            <a:r>
              <a:rPr lang="nl-NL" altLang="nl-NL" sz="1400" dirty="0">
                <a:latin typeface="Arial" panose="020B0604020202020204" pitchFamily="34" charset="0"/>
                <a:cs typeface="Arial" panose="020B0604020202020204" pitchFamily="34" charset="0"/>
              </a:rPr>
              <a:t> EM, et al. </a:t>
            </a:r>
            <a:r>
              <a:rPr lang="nl-NL" alt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nl-NL" altLang="nl-NL" sz="1400" dirty="0">
                <a:latin typeface="Arial" panose="020B0604020202020204" pitchFamily="34" charset="0"/>
                <a:cs typeface="Arial" panose="020B0604020202020204" pitchFamily="34" charset="0"/>
              </a:rPr>
              <a:t> Adv. 2021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Next future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999" y="1285860"/>
            <a:ext cx="10695329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9096396" y="5907305"/>
            <a:ext cx="3095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Cherry</a:t>
            </a:r>
            <a:r>
              <a:rPr lang="nl-NL" altLang="nl-NL" sz="1400" dirty="0">
                <a:latin typeface="Arial" panose="020B0604020202020204" pitchFamily="34" charset="0"/>
                <a:cs typeface="Arial" panose="020B0604020202020204" pitchFamily="34" charset="0"/>
              </a:rPr>
              <a:t> EM, et al. </a:t>
            </a:r>
            <a:r>
              <a:rPr lang="nl-NL" alt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nl-NL" altLang="nl-NL" sz="1400" dirty="0">
                <a:latin typeface="Arial" panose="020B0604020202020204" pitchFamily="34" charset="0"/>
                <a:cs typeface="Arial" panose="020B0604020202020204" pitchFamily="34" charset="0"/>
              </a:rPr>
              <a:t> Adv. 2021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Next future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9499981" y="6286520"/>
            <a:ext cx="26920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400" dirty="0"/>
              <a:t>Matthews et al. Am J Hemat. 2023</a:t>
            </a:r>
            <a:endParaRPr lang="fr-BE" sz="1400" dirty="0"/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1884" y="1800000"/>
            <a:ext cx="4494591" cy="34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869" y="1142984"/>
            <a:ext cx="7194015" cy="38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738150" y="5214950"/>
            <a:ext cx="664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ONGOING PROSPECTIVE STUDY : NCT04801797</a:t>
            </a:r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Next future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4210" name="Picture 2" descr="An external file that holds a picture, illustration, etc.&#10;Object name is advancesADV2022007265absf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522" y="540000"/>
            <a:ext cx="8310578" cy="572650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667900" y="6286520"/>
            <a:ext cx="24609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400" dirty="0"/>
              <a:t>Matthews et al Blood Adv.2022</a:t>
            </a:r>
            <a:endParaRPr lang="fr-BE" sz="1400" dirty="0"/>
          </a:p>
        </p:txBody>
      </p:sp>
      <p:sp>
        <p:nvSpPr>
          <p:cNvPr id="7" name="Rectangle 6"/>
          <p:cNvSpPr/>
          <p:nvPr/>
        </p:nvSpPr>
        <p:spPr>
          <a:xfrm>
            <a:off x="9071687" y="2921168"/>
            <a:ext cx="25923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/>
              <a:t>ONGOING PROSPECTIVE STUDY : NCT04801797</a:t>
            </a:r>
          </a:p>
          <a:p>
            <a:endParaRPr lang="fr-BE" dirty="0"/>
          </a:p>
          <a:p>
            <a:r>
              <a:rPr lang="fr-BE" dirty="0"/>
              <a:t>3+7 vs HMA + </a:t>
            </a:r>
            <a:r>
              <a:rPr lang="fr-BE" dirty="0" err="1"/>
              <a:t>venetoclax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Next future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0001"/>
            <a:ext cx="11585361" cy="509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Next future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6322" name="Picture 2" descr="Details are in the caption following the 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6976" y="585154"/>
            <a:ext cx="6145380" cy="527273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9167834" y="5488560"/>
            <a:ext cx="2801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Grosso D et al. Cancer. 2015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Next future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Image 4" descr="Fig1_V2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-904924" y="642918"/>
            <a:ext cx="8436360" cy="521497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881950" y="1800000"/>
            <a:ext cx="3782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Ongoing ENHANCE-3 (</a:t>
            </a:r>
            <a:r>
              <a:rPr lang="fr-BE" dirty="0" err="1"/>
              <a:t>hold</a:t>
            </a:r>
            <a:r>
              <a:rPr lang="fr-BE" dirty="0"/>
              <a:t>-on for </a:t>
            </a:r>
            <a:r>
              <a:rPr lang="fr-BE" dirty="0" err="1"/>
              <a:t>safety</a:t>
            </a:r>
            <a:r>
              <a:rPr lang="fr-BE" dirty="0"/>
              <a:t>)</a:t>
            </a:r>
          </a:p>
          <a:p>
            <a:endParaRPr lang="fr-BE" dirty="0"/>
          </a:p>
          <a:p>
            <a:r>
              <a:rPr lang="fr-BE" dirty="0"/>
              <a:t>ENHANCE-2 </a:t>
            </a:r>
            <a:r>
              <a:rPr lang="fr-BE" dirty="0" err="1"/>
              <a:t>was</a:t>
            </a:r>
            <a:r>
              <a:rPr lang="fr-BE" dirty="0"/>
              <a:t> </a:t>
            </a:r>
            <a:r>
              <a:rPr lang="fr-BE" dirty="0" err="1"/>
              <a:t>stopped</a:t>
            </a:r>
            <a:r>
              <a:rPr lang="fr-BE" dirty="0"/>
              <a:t> for </a:t>
            </a:r>
            <a:r>
              <a:rPr lang="fr-BE" dirty="0" err="1"/>
              <a:t>futility</a:t>
            </a:r>
            <a:endParaRPr lang="fr-BE" dirty="0"/>
          </a:p>
        </p:txBody>
      </p:sp>
      <p:sp>
        <p:nvSpPr>
          <p:cNvPr id="7" name="ZoneTexte 6"/>
          <p:cNvSpPr txBox="1"/>
          <p:nvPr/>
        </p:nvSpPr>
        <p:spPr>
          <a:xfrm>
            <a:off x="7881950" y="5550115"/>
            <a:ext cx="3424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De </a:t>
            </a:r>
            <a:r>
              <a:rPr lang="fr-BE" sz="1400" dirty="0" err="1"/>
              <a:t>Voeght</a:t>
            </a:r>
            <a:r>
              <a:rPr lang="fr-BE" sz="1400" dirty="0"/>
              <a:t> A. BELG J HEMATOL 2023</a:t>
            </a:r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Next future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1442" name="Picture 2" descr="https://stemcellsportal.com/sites/default/files/field/image/A94.%20Cell%20Therapy%20and%20Immunotherapy%20in%20AML%20PORTA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6976" y="1000108"/>
            <a:ext cx="7715304" cy="4290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C9501-4F67-CA43-AAC9-8C6C53CE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>
              <a:latin typeface="Trebuchet MS" panose="020B0703020202090204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Next future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5234" name="Picture 2" descr="AML Hub on X: &quot;Eytan Stein from @sloan_kettering presents data 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522" y="1214422"/>
            <a:ext cx="7083108" cy="3956580"/>
          </a:xfrm>
          <a:prstGeom prst="rect">
            <a:avLst/>
          </a:prstGeom>
          <a:noFill/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10380" y="1214422"/>
            <a:ext cx="5381618" cy="447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309522" y="5498642"/>
            <a:ext cx="5786478" cy="382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BEAT AML Master TRIAL </a:t>
            </a:r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Introduction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239294" y="1488032"/>
            <a:ext cx="111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/>
              <a:t>PAST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590386" y="1488032"/>
            <a:ext cx="1720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/>
              <a:t>PRESENT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115565" y="1428736"/>
            <a:ext cx="2766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dirty="0"/>
              <a:t>FUTUR???</a:t>
            </a:r>
          </a:p>
        </p:txBody>
      </p:sp>
      <p:pic>
        <p:nvPicPr>
          <p:cNvPr id="14338" name="Picture 2" descr="Je suis en retard ! | Disney Wiki | Fand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12" y="2538383"/>
            <a:ext cx="3347998" cy="2232000"/>
          </a:xfrm>
          <a:prstGeom prst="rect">
            <a:avLst/>
          </a:prstGeom>
          <a:noFill/>
        </p:spPr>
      </p:pic>
      <p:pic>
        <p:nvPicPr>
          <p:cNvPr id="14340" name="Picture 4" descr="Which aircraft has or had the most complex and function-filled cockpit  ever? - Quor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99384" y="2538384"/>
            <a:ext cx="3359160" cy="2232000"/>
          </a:xfrm>
          <a:prstGeom prst="rect">
            <a:avLst/>
          </a:prstGeom>
          <a:noFill/>
        </p:spPr>
      </p:pic>
      <p:pic>
        <p:nvPicPr>
          <p:cNvPr id="14342" name="Picture 6" descr="Le Travail D'équipe Relie Les Puzzles Pour Le Remue-méninges ...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51299" y="2538383"/>
            <a:ext cx="3719999" cy="22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Conclusion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666712" y="500042"/>
            <a:ext cx="112872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Long road since 1973 with major changes !</a:t>
            </a:r>
          </a:p>
          <a:p>
            <a:endParaRPr lang="en-US" sz="2400" dirty="0"/>
          </a:p>
          <a:p>
            <a:r>
              <a:rPr lang="en-US" sz="2400" dirty="0"/>
              <a:t>Better induction (maybe)</a:t>
            </a:r>
          </a:p>
          <a:p>
            <a:endParaRPr lang="en-US" sz="2400" dirty="0"/>
          </a:p>
          <a:p>
            <a:r>
              <a:rPr lang="en-US" sz="2400" dirty="0"/>
              <a:t>Better Supportive care (certainly but poorly studied)</a:t>
            </a:r>
          </a:p>
          <a:p>
            <a:endParaRPr lang="en-US" sz="2400" dirty="0"/>
          </a:p>
          <a:p>
            <a:r>
              <a:rPr lang="en-US" sz="2400" dirty="0"/>
              <a:t>Major modification in diagnosis and monitoring (major advance from MRD)</a:t>
            </a:r>
          </a:p>
          <a:p>
            <a:endParaRPr lang="en-US" sz="2400" dirty="0"/>
          </a:p>
          <a:p>
            <a:r>
              <a:rPr lang="en-US" sz="2400" dirty="0"/>
              <a:t>Better treatment for unfit AML patient</a:t>
            </a:r>
          </a:p>
          <a:p>
            <a:endParaRPr lang="en-US" sz="2400" dirty="0"/>
          </a:p>
          <a:p>
            <a:r>
              <a:rPr lang="en-US" sz="2400" dirty="0"/>
              <a:t>Plenty new drugs challenging the old « 3+7 »</a:t>
            </a:r>
          </a:p>
          <a:p>
            <a:endParaRPr lang="en-US" sz="2400" dirty="0"/>
          </a:p>
          <a:p>
            <a:r>
              <a:rPr lang="en-US" sz="2400" dirty="0"/>
              <a:t>HSCT remains the best curative way for </a:t>
            </a:r>
            <a:r>
              <a:rPr lang="en-US" sz="2400" dirty="0" err="1"/>
              <a:t>majoroty</a:t>
            </a:r>
            <a:r>
              <a:rPr lang="en-US" sz="2400" dirty="0"/>
              <a:t> of patients</a:t>
            </a:r>
          </a:p>
          <a:p>
            <a:endParaRPr lang="en-US" sz="2400" dirty="0"/>
          </a:p>
          <a:p>
            <a:r>
              <a:rPr lang="en-US" sz="2400" dirty="0"/>
              <a:t>Immunotherapy awaited since more than 15 years with poor results but … still promising</a:t>
            </a:r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Conclusion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666712" y="500042"/>
            <a:ext cx="11287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BUT …</a:t>
            </a:r>
          </a:p>
        </p:txBody>
      </p:sp>
      <p:pic>
        <p:nvPicPr>
          <p:cNvPr id="97282" name="Picture 2" descr="C:\Users\Adrien\Desktop\BHS\GAM24\Nurse speeking\Acute_Myeloid_Leukemia_Treatment_Marke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274" y="1413307"/>
            <a:ext cx="5075215" cy="2658635"/>
          </a:xfrm>
          <a:prstGeom prst="rect">
            <a:avLst/>
          </a:prstGeom>
          <a:noFill/>
        </p:spPr>
      </p:pic>
      <p:pic>
        <p:nvPicPr>
          <p:cNvPr id="97284" name="Picture 4" descr="Fig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8360" y="785794"/>
            <a:ext cx="4212614" cy="5500702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666712" y="4714884"/>
            <a:ext cx="464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/>
              <a:t>Financial </a:t>
            </a:r>
            <a:r>
              <a:rPr lang="fr-BE" sz="2400" b="1" dirty="0" err="1"/>
              <a:t>toxicity</a:t>
            </a:r>
            <a:r>
              <a:rPr lang="fr-BE" sz="2400" b="1" dirty="0"/>
              <a:t> !!! ???</a:t>
            </a:r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Conclusion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8306" name="Picture 2" descr="Apto Financial Ptnrs on X: &quot;@my_apto knows that one size doesn't really fit  all. Let us create a custom tailored budget for your specific needs.  http://t.co/taueJHxVm6&quot; / 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9654" y="796784"/>
            <a:ext cx="4262450" cy="4918212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6738942" y="1500174"/>
            <a:ext cx="42862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7200" dirty="0"/>
              <a:t>ONE size DOES NOT fit ALL</a:t>
            </a:r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Introduction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6024562" y="2700503"/>
            <a:ext cx="5000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7200" dirty="0"/>
              <a:t>QUESTIONS?</a:t>
            </a:r>
          </a:p>
        </p:txBody>
      </p:sp>
      <p:pic>
        <p:nvPicPr>
          <p:cNvPr id="100354" name="Picture 2" descr="Francoise Kino - St Louis - Belgium | Linked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12" y="785794"/>
            <a:ext cx="4443631" cy="5210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Introduction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5310182" y="1488032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PRESENT</a:t>
            </a:r>
          </a:p>
        </p:txBody>
      </p:sp>
      <p:pic>
        <p:nvPicPr>
          <p:cNvPr id="14342" name="Picture 6" descr="Le Travail D'équipe Relie Les Puzzles Pour Le Remue-méninges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4298" y="2603825"/>
            <a:ext cx="3621582" cy="2172950"/>
          </a:xfrm>
          <a:prstGeom prst="rect">
            <a:avLst/>
          </a:prstGeom>
          <a:noFill/>
        </p:spPr>
      </p:pic>
      <p:pic>
        <p:nvPicPr>
          <p:cNvPr id="9" name="Tijdelijke aanduiding voor inhoud 4">
            <a:extLst>
              <a:ext uri="{FF2B5EF4-FFF2-40B4-BE49-F238E27FC236}">
                <a16:creationId xmlns:a16="http://schemas.microsoft.com/office/drawing/2014/main" id="{DF61966A-B882-3901-107B-4133BBB8C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343427" y="859751"/>
            <a:ext cx="5010667" cy="4998141"/>
          </a:xfrm>
          <a:prstGeom prst="rect">
            <a:avLst/>
          </a:prstGeom>
        </p:spPr>
      </p:pic>
      <p:sp>
        <p:nvSpPr>
          <p:cNvPr id="28674" name="AutoShape 2" descr="2022 ELN recommendations for the diagnosis of AML in adu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8676" name="AutoShape 4" descr="2022 ELN recommendations for the diagnosis of AML in adu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8679" name="AutoShape 7" descr="https://aml-hub.com/media/images/3a/a3/article-4-fig-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8681" name="AutoShape 9" descr="https://aml-hub.com/media/images/3a/a3/article-4-fig-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28682" name="Picture 10" descr="C:\Users\Adrien\Desktop\BHS\Nurse support\article-4-fig-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5263" y="1142984"/>
            <a:ext cx="4984405" cy="4714908"/>
          </a:xfrm>
          <a:prstGeom prst="rect">
            <a:avLst/>
          </a:prstGeom>
          <a:noFill/>
        </p:spPr>
      </p:pic>
      <p:sp>
        <p:nvSpPr>
          <p:cNvPr id="16" name="ZoneTexte 15"/>
          <p:cNvSpPr txBox="1"/>
          <p:nvPr/>
        </p:nvSpPr>
        <p:spPr>
          <a:xfrm>
            <a:off x="10310842" y="5857892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ELN2022</a:t>
            </a:r>
          </a:p>
        </p:txBody>
      </p: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Introduction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674" name="AutoShape 2" descr="2022 ELN recommendations for the diagnosis of AML in adu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8676" name="AutoShape 4" descr="2022 ELN recommendations for the diagnosis of AML in adu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8679" name="AutoShape 7" descr="https://aml-hub.com/media/images/3a/a3/article-4-fig-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8681" name="AutoShape 9" descr="https://aml-hub.com/media/images/3a/a3/article-4-fig-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1401" y="660880"/>
            <a:ext cx="7877197" cy="556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0"/>
          <a:ext cx="121919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Introduction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Epidemiology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Advances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Unfit patient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Next future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0" dirty="0"/>
                        <a:t>Conclusion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674" name="AutoShape 2" descr="2022 ELN recommendations for the diagnosis of AML in adu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8676" name="AutoShape 4" descr="2022 ELN recommendations for the diagnosis of AML in adu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8679" name="AutoShape 7" descr="https://aml-hub.com/media/images/3a/a3/article-4-fig-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8681" name="AutoShape 9" descr="https://aml-hub.com/media/images/3a/a3/article-4-fig-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6" name="ZoneTexte 15"/>
          <p:cNvSpPr txBox="1"/>
          <p:nvPr/>
        </p:nvSpPr>
        <p:spPr>
          <a:xfrm>
            <a:off x="10025090" y="5857892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ELN2022</a:t>
            </a:r>
          </a:p>
          <a:p>
            <a:r>
              <a:rPr lang="fr-BE" dirty="0"/>
              <a:t>HOVON </a:t>
            </a:r>
            <a:r>
              <a:rPr lang="fr-BE" dirty="0" err="1"/>
              <a:t>richtlijn</a:t>
            </a:r>
            <a:endParaRPr lang="fr-BE" dirty="0"/>
          </a:p>
        </p:txBody>
      </p:sp>
      <p:sp>
        <p:nvSpPr>
          <p:cNvPr id="34818" name="AutoShape 2" descr="https://www.vademecumhematologie.nl/wp-content/uploads/2018/10/AML-consolidatie-okt-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4820" name="AutoShape 4" descr="https://www.vademecumhematologie.nl/wp-content/uploads/2018/10/AML-consolidatie-okt-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4822" name="AutoShape 6" descr="https://www.vademecumhematologie.nl/wp-content/uploads/2018/10/AML-consolidatie-okt-1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34823" name="Picture 7" descr="C:\Users\Adrien\Desktop\BHS\GAM24\Nurse speeking\AML-consolidatie-okt-1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4232" y="659005"/>
            <a:ext cx="5422918" cy="5270325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524232" y="659005"/>
            <a:ext cx="542291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ZoneTexte 13"/>
          <p:cNvSpPr txBox="1"/>
          <p:nvPr/>
        </p:nvSpPr>
        <p:spPr>
          <a:xfrm>
            <a:off x="3524232" y="659005"/>
            <a:ext cx="2143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/>
              <a:t>ELN 2022 risk group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453322" y="661554"/>
            <a:ext cx="2143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/>
              <a:t>CONSOLIDATION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309654" y="2906626"/>
            <a:ext cx="3571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/>
              <a:t>I</a:t>
            </a:r>
          </a:p>
          <a:p>
            <a:pPr algn="ctr"/>
            <a:r>
              <a:rPr lang="fr-BE" sz="1600" b="1" dirty="0"/>
              <a:t>N</a:t>
            </a:r>
          </a:p>
          <a:p>
            <a:pPr algn="ctr"/>
            <a:r>
              <a:rPr lang="fr-BE" sz="1600" b="1" dirty="0"/>
              <a:t>D</a:t>
            </a:r>
          </a:p>
          <a:p>
            <a:pPr algn="ctr"/>
            <a:r>
              <a:rPr lang="fr-BE" sz="1600" b="1" dirty="0"/>
              <a:t>U</a:t>
            </a:r>
          </a:p>
          <a:p>
            <a:pPr algn="ctr"/>
            <a:r>
              <a:rPr lang="fr-BE" sz="1600" b="1" dirty="0"/>
              <a:t>C</a:t>
            </a:r>
          </a:p>
          <a:p>
            <a:pPr algn="ctr"/>
            <a:r>
              <a:rPr lang="fr-BE" sz="1600" b="1" dirty="0"/>
              <a:t>T</a:t>
            </a:r>
          </a:p>
          <a:p>
            <a:pPr algn="ctr"/>
            <a:r>
              <a:rPr lang="fr-BE" sz="1600" b="1" dirty="0"/>
              <a:t>I</a:t>
            </a:r>
          </a:p>
          <a:p>
            <a:pPr algn="ctr"/>
            <a:r>
              <a:rPr lang="fr-BE" sz="1600" b="1" dirty="0"/>
              <a:t>O</a:t>
            </a:r>
          </a:p>
          <a:p>
            <a:pPr algn="ctr"/>
            <a:r>
              <a:rPr lang="fr-BE" sz="1600" b="1" dirty="0"/>
              <a:t>N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738282" y="3061644"/>
            <a:ext cx="1500198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6600" b="1" dirty="0"/>
              <a:t>3+7</a:t>
            </a:r>
          </a:p>
          <a:p>
            <a:pPr algn="ctr"/>
            <a:endParaRPr lang="fr-BE" b="1" dirty="0"/>
          </a:p>
          <a:p>
            <a:pPr algn="ctr"/>
            <a:r>
              <a:rPr lang="fr-BE" b="1" dirty="0"/>
              <a:t>FLAG-IDA (Young)</a:t>
            </a:r>
          </a:p>
        </p:txBody>
      </p:sp>
      <p:cxnSp>
        <p:nvCxnSpPr>
          <p:cNvPr id="21" name="Connecteur droit 20"/>
          <p:cNvCxnSpPr>
            <a:stCxn id="19" idx="3"/>
          </p:cNvCxnSpPr>
          <p:nvPr/>
        </p:nvCxnSpPr>
        <p:spPr>
          <a:xfrm flipV="1">
            <a:off x="3238480" y="2132951"/>
            <a:ext cx="285752" cy="1898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>
            <a:stCxn id="19" idx="3"/>
          </p:cNvCxnSpPr>
          <p:nvPr/>
        </p:nvCxnSpPr>
        <p:spPr>
          <a:xfrm>
            <a:off x="3238480" y="4031140"/>
            <a:ext cx="285752" cy="1245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>
            <a:stCxn id="19" idx="3"/>
          </p:cNvCxnSpPr>
          <p:nvPr/>
        </p:nvCxnSpPr>
        <p:spPr>
          <a:xfrm flipV="1">
            <a:off x="3238480" y="3663397"/>
            <a:ext cx="285752" cy="367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4208"/>
      </p:ext>
    </p:extLst>
  </p:cSld>
  <p:clrMapOvr>
    <a:masterClrMapping/>
  </p:clrMapOvr>
</p:sld>
</file>

<file path=ppt/theme/theme1.xml><?xml version="1.0" encoding="utf-8"?>
<a:theme xmlns:a="http://schemas.openxmlformats.org/drawingml/2006/main" name="DIA_GAM202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HS_Post-ASH2022" id="{5F6138C9-8002-074A-A3BB-3C464CD31F73}" vid="{8F32A0B6-6616-D24F-98E6-67655329D9D7}"/>
    </a:ext>
  </a:extLst>
</a:theme>
</file>

<file path=ppt/theme/theme2.xml><?xml version="1.0" encoding="utf-8"?>
<a:theme xmlns:a="http://schemas.openxmlformats.org/drawingml/2006/main" name="DIA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HS_Post-ASH2022" id="{5F6138C9-8002-074A-A3BB-3C464CD31F73}" vid="{AD90FC62-214B-604B-929D-8E7B9B6F9365}"/>
    </a:ext>
  </a:extLst>
</a:theme>
</file>

<file path=ppt/theme/theme3.xml><?xml version="1.0" encoding="utf-8"?>
<a:theme xmlns:a="http://schemas.openxmlformats.org/drawingml/2006/main" name="DIA_tekst+illustrat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HS_Post-ASH2022" id="{5F6138C9-8002-074A-A3BB-3C464CD31F73}" vid="{9A2548B1-9F0F-284B-B54B-89CA30369AD9}"/>
    </a:ext>
  </a:extLst>
</a:theme>
</file>

<file path=ppt/theme/theme4.xml><?xml version="1.0" encoding="utf-8"?>
<a:theme xmlns:a="http://schemas.openxmlformats.org/drawingml/2006/main" name="DIA_blanc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HS_Post-ASH2022" id="{5F6138C9-8002-074A-A3BB-3C464CD31F73}" vid="{2ECC3282-98EB-F44D-927E-BFD217FB7FF1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E043986995834BB7EA35D839EB81AA" ma:contentTypeVersion="15" ma:contentTypeDescription="Create a new document." ma:contentTypeScope="" ma:versionID="b70f942798f0fc6a225d9954af64a820">
  <xsd:schema xmlns:xsd="http://www.w3.org/2001/XMLSchema" xmlns:xs="http://www.w3.org/2001/XMLSchema" xmlns:p="http://schemas.microsoft.com/office/2006/metadata/properties" xmlns:ns2="773b0577-bea7-4f6e-b8dc-03f5f4926057" xmlns:ns3="e6bdda7f-f63a-4a4e-a1f5-2bf3d3b59618" targetNamespace="http://schemas.microsoft.com/office/2006/metadata/properties" ma:root="true" ma:fieldsID="f4736f965bc3c686372a19940df3b60c" ns2:_="" ns3:_="">
    <xsd:import namespace="773b0577-bea7-4f6e-b8dc-03f5f4926057"/>
    <xsd:import namespace="e6bdda7f-f63a-4a4e-a1f5-2bf3d3b596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b0577-bea7-4f6e-b8dc-03f5f49260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5503ba6-c77d-4a47-a49f-513eb447c3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bdda7f-f63a-4a4e-a1f5-2bf3d3b59618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828a188e-1154-408b-b676-01eb762938b7}" ma:internalName="TaxCatchAll" ma:showField="CatchAllData" ma:web="e6bdda7f-f63a-4a4e-a1f5-2bf3d3b596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0B92E0-6248-46D9-835A-54A7E1B3CD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297DF5-7BEF-4159-B3A7-94EF36ECAC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3b0577-bea7-4f6e-b8dc-03f5f4926057"/>
    <ds:schemaRef ds:uri="e6bdda7f-f63a-4a4e-a1f5-2bf3d3b596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DIA_GAM2022</Template>
  <TotalTime>953</TotalTime>
  <Words>2650</Words>
  <Application>Microsoft Office PowerPoint</Application>
  <PresentationFormat>Grand écran</PresentationFormat>
  <Paragraphs>1016</Paragraphs>
  <Slides>63</Slides>
  <Notes>24</Notes>
  <HiddenSlides>0</HiddenSlides>
  <MMClips>0</MMClips>
  <ScaleCrop>false</ScaleCrop>
  <HeadingPairs>
    <vt:vector size="4" baseType="variant">
      <vt:variant>
        <vt:lpstr>Thème</vt:lpstr>
      </vt:variant>
      <vt:variant>
        <vt:i4>4</vt:i4>
      </vt:variant>
      <vt:variant>
        <vt:lpstr>Titres des diapositives</vt:lpstr>
      </vt:variant>
      <vt:variant>
        <vt:i4>63</vt:i4>
      </vt:variant>
    </vt:vector>
  </HeadingPairs>
  <TitlesOfParts>
    <vt:vector size="67" baseType="lpstr">
      <vt:lpstr>DIA_GAM2024</vt:lpstr>
      <vt:lpstr>DIA_lecture</vt:lpstr>
      <vt:lpstr>DIA_tekst+illustratie</vt:lpstr>
      <vt:lpstr>DIA_blanco</vt:lpstr>
      <vt:lpstr>Présentation PowerPoint</vt:lpstr>
      <vt:lpstr>AML: new therapies - current and future</vt:lpstr>
      <vt:lpstr>Plan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ALIDHE trial : Unfit IDH1 mutated AML</vt:lpstr>
      <vt:lpstr>Targeted Therapy</vt:lpstr>
      <vt:lpstr>10 days decitabine = 3+7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Adrien</cp:lastModifiedBy>
  <cp:revision>23</cp:revision>
  <dcterms:created xsi:type="dcterms:W3CDTF">2021-12-10T13:03:48Z</dcterms:created>
  <dcterms:modified xsi:type="dcterms:W3CDTF">2024-05-13T14:32:53Z</dcterms:modified>
</cp:coreProperties>
</file>