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1824" r:id="rId2"/>
    <p:sldId id="1827" r:id="rId3"/>
    <p:sldId id="1831" r:id="rId4"/>
    <p:sldId id="1817" r:id="rId5"/>
    <p:sldId id="1818" r:id="rId6"/>
    <p:sldId id="1737" r:id="rId7"/>
    <p:sldId id="1845" r:id="rId8"/>
    <p:sldId id="1741" r:id="rId9"/>
    <p:sldId id="1743" r:id="rId10"/>
    <p:sldId id="1744" r:id="rId11"/>
    <p:sldId id="276" r:id="rId12"/>
    <p:sldId id="1745" r:id="rId13"/>
    <p:sldId id="1814" r:id="rId14"/>
    <p:sldId id="1746" r:id="rId15"/>
    <p:sldId id="1747" r:id="rId16"/>
    <p:sldId id="1763" r:id="rId17"/>
    <p:sldId id="1774" r:id="rId18"/>
    <p:sldId id="257" r:id="rId19"/>
    <p:sldId id="1750" r:id="rId20"/>
    <p:sldId id="1751" r:id="rId21"/>
    <p:sldId id="1821" r:id="rId22"/>
    <p:sldId id="1830" r:id="rId23"/>
    <p:sldId id="1847" r:id="rId24"/>
    <p:sldId id="1797" r:id="rId25"/>
    <p:sldId id="1842" r:id="rId26"/>
    <p:sldId id="1843" r:id="rId27"/>
    <p:sldId id="1849" r:id="rId28"/>
    <p:sldId id="1837" r:id="rId29"/>
    <p:sldId id="1838" r:id="rId30"/>
    <p:sldId id="1839" r:id="rId31"/>
    <p:sldId id="1840" r:id="rId32"/>
    <p:sldId id="1841" r:id="rId33"/>
    <p:sldId id="260" r:id="rId34"/>
    <p:sldId id="262" r:id="rId35"/>
    <p:sldId id="1848" r:id="rId36"/>
    <p:sldId id="1826" r:id="rId37"/>
    <p:sldId id="1844" r:id="rId38"/>
    <p:sldId id="1740" r:id="rId39"/>
    <p:sldId id="1680" r:id="rId40"/>
    <p:sldId id="1834" r:id="rId41"/>
    <p:sldId id="537" r:id="rId42"/>
    <p:sldId id="1828" r:id="rId43"/>
    <p:sldId id="1813" r:id="rId44"/>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 userDrawn="1">
          <p15:clr>
            <a:srgbClr val="A4A3A4"/>
          </p15:clr>
        </p15:guide>
        <p15:guide id="2" orient="horz" pos="1620" userDrawn="1">
          <p15:clr>
            <a:srgbClr val="A4A3A4"/>
          </p15:clr>
        </p15:guide>
        <p15:guide id="3" pos="285" userDrawn="1">
          <p15:clr>
            <a:srgbClr val="A4A3A4"/>
          </p15:clr>
        </p15:guide>
        <p15:guide id="4" pos="548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2637B6-1BDB-264E-B31A-6029AD7A57CD}" name="Fort Larry" initials="FL" userId="Fort Larry"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36"/>
    <a:srgbClr val="5FA4B0"/>
    <a:srgbClr val="801880"/>
    <a:srgbClr val="00707F"/>
    <a:srgbClr val="C6C0B4"/>
    <a:srgbClr val="948F88"/>
    <a:srgbClr val="FF2F92"/>
    <a:srgbClr val="FFFC00"/>
    <a:srgbClr val="F36721"/>
    <a:srgbClr val="E7E7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5" autoAdjust="0"/>
    <p:restoredTop sz="79416" autoAdjust="0"/>
  </p:normalViewPr>
  <p:slideViewPr>
    <p:cSldViewPr snapToGrid="0" snapToObjects="1">
      <p:cViewPr>
        <p:scale>
          <a:sx n="128" d="100"/>
          <a:sy n="128" d="100"/>
        </p:scale>
        <p:origin x="888" y="-40"/>
      </p:cViewPr>
      <p:guideLst>
        <p:guide orient="horz" pos="259"/>
        <p:guide orient="horz" pos="1620"/>
        <p:guide pos="285"/>
        <p:guide pos="5484"/>
      </p:guideLst>
    </p:cSldViewPr>
  </p:slideViewPr>
  <p:notesTextViewPr>
    <p:cViewPr>
      <p:scale>
        <a:sx n="90" d="100"/>
        <a:sy n="90" d="100"/>
      </p:scale>
      <p:origin x="0" y="0"/>
    </p:cViewPr>
  </p:notesTextViewPr>
  <p:sorterViewPr>
    <p:cViewPr>
      <p:scale>
        <a:sx n="113" d="100"/>
        <a:sy n="113" d="100"/>
      </p:scale>
      <p:origin x="0" y="0"/>
    </p:cViewPr>
  </p:sorterViewPr>
  <p:notesViewPr>
    <p:cSldViewPr snapToGrid="0" snapToObjects="1">
      <p:cViewPr varScale="1">
        <p:scale>
          <a:sx n="103" d="100"/>
          <a:sy n="103" d="100"/>
        </p:scale>
        <p:origin x="-38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B4BC5-54A9-B342-B413-EEDC3F350262}" type="doc">
      <dgm:prSet loTypeId="urn:microsoft.com/office/officeart/2005/8/layout/vList3" loCatId="" qsTypeId="urn:microsoft.com/office/officeart/2005/8/quickstyle/simple2" qsCatId="simple" csTypeId="urn:microsoft.com/office/officeart/2005/8/colors/accent1_2" csCatId="accent1" phldr="1"/>
      <dgm:spPr/>
      <dgm:t>
        <a:bodyPr/>
        <a:lstStyle/>
        <a:p>
          <a:endParaRPr lang="en-GB"/>
        </a:p>
      </dgm:t>
    </dgm:pt>
    <dgm:pt modelId="{C7544D5C-378C-9343-9AC0-AC916977A7C5}">
      <dgm:prSet phldrT="[Text]" custT="1"/>
      <dgm:spPr/>
      <dgm:t>
        <a:bodyPr/>
        <a:lstStyle/>
        <a:p>
          <a:r>
            <a:rPr lang="en-GB" sz="2400" dirty="0"/>
            <a:t>Animals</a:t>
          </a:r>
          <a:endParaRPr lang="en-GB" sz="1800" dirty="0"/>
        </a:p>
      </dgm:t>
    </dgm:pt>
    <dgm:pt modelId="{74DA4604-EFD3-474F-BDAE-860CF4C1B924}" type="parTrans" cxnId="{68D69855-F376-3348-AA45-BBD6090539DD}">
      <dgm:prSet/>
      <dgm:spPr/>
      <dgm:t>
        <a:bodyPr/>
        <a:lstStyle/>
        <a:p>
          <a:endParaRPr lang="en-GB"/>
        </a:p>
      </dgm:t>
    </dgm:pt>
    <dgm:pt modelId="{100BFEBE-83EA-BF45-B848-B750C47B1EB9}" type="sibTrans" cxnId="{68D69855-F376-3348-AA45-BBD6090539DD}">
      <dgm:prSet/>
      <dgm:spPr/>
      <dgm:t>
        <a:bodyPr/>
        <a:lstStyle/>
        <a:p>
          <a:endParaRPr lang="en-GB"/>
        </a:p>
      </dgm:t>
    </dgm:pt>
    <dgm:pt modelId="{8AB4D0D8-30E6-0242-8AD0-A2F401575918}">
      <dgm:prSet phldrT="[Text]" custT="1"/>
      <dgm:spPr/>
      <dgm:t>
        <a:bodyPr/>
        <a:lstStyle/>
        <a:p>
          <a:r>
            <a:rPr lang="en-GB" sz="2000" dirty="0"/>
            <a:t>Psychotherapy</a:t>
          </a:r>
        </a:p>
      </dgm:t>
    </dgm:pt>
    <dgm:pt modelId="{90E84BF4-B9DE-4948-A2F4-06C9471E70E5}" type="parTrans" cxnId="{7DFF043D-F96C-9F46-9CA6-1F02105D4601}">
      <dgm:prSet/>
      <dgm:spPr/>
      <dgm:t>
        <a:bodyPr/>
        <a:lstStyle/>
        <a:p>
          <a:endParaRPr lang="en-GB"/>
        </a:p>
      </dgm:t>
    </dgm:pt>
    <dgm:pt modelId="{C0C20A43-BA12-0B4B-AD7A-B5C71D79F560}" type="sibTrans" cxnId="{7DFF043D-F96C-9F46-9CA6-1F02105D4601}">
      <dgm:prSet/>
      <dgm:spPr/>
      <dgm:t>
        <a:bodyPr/>
        <a:lstStyle/>
        <a:p>
          <a:endParaRPr lang="en-GB"/>
        </a:p>
      </dgm:t>
    </dgm:pt>
    <dgm:pt modelId="{4ECF6508-62E5-CB44-9DD8-A422A2BFCA3E}">
      <dgm:prSet phldrT="[Text]" custT="1"/>
      <dgm:spPr/>
      <dgm:t>
        <a:bodyPr/>
        <a:lstStyle/>
        <a:p>
          <a:r>
            <a:rPr lang="en-GB" sz="2400" dirty="0" err="1"/>
            <a:t>NeuroEthics</a:t>
          </a:r>
          <a:endParaRPr lang="en-GB" sz="1600" dirty="0"/>
        </a:p>
      </dgm:t>
    </dgm:pt>
    <dgm:pt modelId="{86E19392-3E0B-AD49-B1CB-ACBF4F05AB04}" type="sibTrans" cxnId="{14749067-ABC9-1B46-AE1C-7D1FBD38F060}">
      <dgm:prSet/>
      <dgm:spPr/>
      <dgm:t>
        <a:bodyPr/>
        <a:lstStyle/>
        <a:p>
          <a:endParaRPr lang="en-GB"/>
        </a:p>
      </dgm:t>
    </dgm:pt>
    <dgm:pt modelId="{3754D845-2642-6040-B9B7-FCBC33D4E343}" type="parTrans" cxnId="{14749067-ABC9-1B46-AE1C-7D1FBD38F060}">
      <dgm:prSet/>
      <dgm:spPr/>
      <dgm:t>
        <a:bodyPr/>
        <a:lstStyle/>
        <a:p>
          <a:endParaRPr lang="en-GB"/>
        </a:p>
      </dgm:t>
    </dgm:pt>
    <dgm:pt modelId="{857B6673-FA9A-7E42-845A-F632A0674DBA}" type="pres">
      <dgm:prSet presAssocID="{598B4BC5-54A9-B342-B413-EEDC3F350262}" presName="linearFlow" presStyleCnt="0">
        <dgm:presLayoutVars>
          <dgm:dir/>
          <dgm:resizeHandles val="exact"/>
        </dgm:presLayoutVars>
      </dgm:prSet>
      <dgm:spPr/>
    </dgm:pt>
    <dgm:pt modelId="{AA2B8F30-9202-BA4F-ADAA-C6254B799F0D}" type="pres">
      <dgm:prSet presAssocID="{4ECF6508-62E5-CB44-9DD8-A422A2BFCA3E}" presName="composite" presStyleCnt="0"/>
      <dgm:spPr/>
    </dgm:pt>
    <dgm:pt modelId="{CF012FC2-D945-C847-AEFA-34A54B0D701B}" type="pres">
      <dgm:prSet presAssocID="{4ECF6508-62E5-CB44-9DD8-A422A2BFCA3E}"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D696DCF1-DC5C-114D-A4D4-CC0F41CE17A8}" type="pres">
      <dgm:prSet presAssocID="{4ECF6508-62E5-CB44-9DD8-A422A2BFCA3E}" presName="txShp" presStyleLbl="node1" presStyleIdx="0" presStyleCnt="3">
        <dgm:presLayoutVars>
          <dgm:bulletEnabled val="1"/>
        </dgm:presLayoutVars>
      </dgm:prSet>
      <dgm:spPr/>
    </dgm:pt>
    <dgm:pt modelId="{28FA6539-8DFD-1543-93B0-D3FEB7363963}" type="pres">
      <dgm:prSet presAssocID="{86E19392-3E0B-AD49-B1CB-ACBF4F05AB04}" presName="spacing" presStyleCnt="0"/>
      <dgm:spPr/>
    </dgm:pt>
    <dgm:pt modelId="{0FA35890-75CD-AB40-BBF0-68B9EC6906B5}" type="pres">
      <dgm:prSet presAssocID="{C7544D5C-378C-9343-9AC0-AC916977A7C5}" presName="composite" presStyleCnt="0"/>
      <dgm:spPr/>
    </dgm:pt>
    <dgm:pt modelId="{CFAEEA63-D0B2-5A4B-A81A-5323367E297B}" type="pres">
      <dgm:prSet presAssocID="{C7544D5C-378C-9343-9AC0-AC916977A7C5}"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91F41EA1-1778-8C44-BB04-F7E66DE1D642}" type="pres">
      <dgm:prSet presAssocID="{C7544D5C-378C-9343-9AC0-AC916977A7C5}" presName="txShp" presStyleLbl="node1" presStyleIdx="1" presStyleCnt="3">
        <dgm:presLayoutVars>
          <dgm:bulletEnabled val="1"/>
        </dgm:presLayoutVars>
      </dgm:prSet>
      <dgm:spPr/>
    </dgm:pt>
    <dgm:pt modelId="{6353C6A2-FC7C-B649-A044-EACD7A94A752}" type="pres">
      <dgm:prSet presAssocID="{100BFEBE-83EA-BF45-B848-B750C47B1EB9}" presName="spacing" presStyleCnt="0"/>
      <dgm:spPr/>
    </dgm:pt>
    <dgm:pt modelId="{29DD22AB-5124-C845-A116-2462A1C05D01}" type="pres">
      <dgm:prSet presAssocID="{8AB4D0D8-30E6-0242-8AD0-A2F401575918}" presName="composite" presStyleCnt="0"/>
      <dgm:spPr/>
    </dgm:pt>
    <dgm:pt modelId="{299D9F62-D616-E449-9190-EF844BDF67B5}" type="pres">
      <dgm:prSet presAssocID="{8AB4D0D8-30E6-0242-8AD0-A2F40157591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9C190956-3FFB-2A4D-8873-132A316DA9B7}" type="pres">
      <dgm:prSet presAssocID="{8AB4D0D8-30E6-0242-8AD0-A2F401575918}" presName="txShp" presStyleLbl="node1" presStyleIdx="2" presStyleCnt="3">
        <dgm:presLayoutVars>
          <dgm:bulletEnabled val="1"/>
        </dgm:presLayoutVars>
      </dgm:prSet>
      <dgm:spPr/>
    </dgm:pt>
  </dgm:ptLst>
  <dgm:cxnLst>
    <dgm:cxn modelId="{55D50E34-8C8A-144F-86CB-809282BDB25B}" type="presOf" srcId="{4ECF6508-62E5-CB44-9DD8-A422A2BFCA3E}" destId="{D696DCF1-DC5C-114D-A4D4-CC0F41CE17A8}" srcOrd="0" destOrd="0" presId="urn:microsoft.com/office/officeart/2005/8/layout/vList3"/>
    <dgm:cxn modelId="{7DFF043D-F96C-9F46-9CA6-1F02105D4601}" srcId="{598B4BC5-54A9-B342-B413-EEDC3F350262}" destId="{8AB4D0D8-30E6-0242-8AD0-A2F401575918}" srcOrd="2" destOrd="0" parTransId="{90E84BF4-B9DE-4948-A2F4-06C9471E70E5}" sibTransId="{C0C20A43-BA12-0B4B-AD7A-B5C71D79F560}"/>
    <dgm:cxn modelId="{C33D0649-F6D4-F74C-B23A-B97DCDB2F154}" type="presOf" srcId="{C7544D5C-378C-9343-9AC0-AC916977A7C5}" destId="{91F41EA1-1778-8C44-BB04-F7E66DE1D642}" srcOrd="0" destOrd="0" presId="urn:microsoft.com/office/officeart/2005/8/layout/vList3"/>
    <dgm:cxn modelId="{68D69855-F376-3348-AA45-BBD6090539DD}" srcId="{598B4BC5-54A9-B342-B413-EEDC3F350262}" destId="{C7544D5C-378C-9343-9AC0-AC916977A7C5}" srcOrd="1" destOrd="0" parTransId="{74DA4604-EFD3-474F-BDAE-860CF4C1B924}" sibTransId="{100BFEBE-83EA-BF45-B848-B750C47B1EB9}"/>
    <dgm:cxn modelId="{14749067-ABC9-1B46-AE1C-7D1FBD38F060}" srcId="{598B4BC5-54A9-B342-B413-EEDC3F350262}" destId="{4ECF6508-62E5-CB44-9DD8-A422A2BFCA3E}" srcOrd="0" destOrd="0" parTransId="{3754D845-2642-6040-B9B7-FCBC33D4E343}" sibTransId="{86E19392-3E0B-AD49-B1CB-ACBF4F05AB04}"/>
    <dgm:cxn modelId="{F87FBCB5-C153-CB49-B85F-449FBD462F2E}" type="presOf" srcId="{598B4BC5-54A9-B342-B413-EEDC3F350262}" destId="{857B6673-FA9A-7E42-845A-F632A0674DBA}" srcOrd="0" destOrd="0" presId="urn:microsoft.com/office/officeart/2005/8/layout/vList3"/>
    <dgm:cxn modelId="{CDFAF9BC-767B-3D40-B737-EAD11AAD2EDF}" type="presOf" srcId="{8AB4D0D8-30E6-0242-8AD0-A2F401575918}" destId="{9C190956-3FFB-2A4D-8873-132A316DA9B7}" srcOrd="0" destOrd="0" presId="urn:microsoft.com/office/officeart/2005/8/layout/vList3"/>
    <dgm:cxn modelId="{72B51F7C-33AD-5148-9943-9535C4AE1A8D}" type="presParOf" srcId="{857B6673-FA9A-7E42-845A-F632A0674DBA}" destId="{AA2B8F30-9202-BA4F-ADAA-C6254B799F0D}" srcOrd="0" destOrd="0" presId="urn:microsoft.com/office/officeart/2005/8/layout/vList3"/>
    <dgm:cxn modelId="{44CE53BC-9F23-E64B-8C03-CC9962F5E237}" type="presParOf" srcId="{AA2B8F30-9202-BA4F-ADAA-C6254B799F0D}" destId="{CF012FC2-D945-C847-AEFA-34A54B0D701B}" srcOrd="0" destOrd="0" presId="urn:microsoft.com/office/officeart/2005/8/layout/vList3"/>
    <dgm:cxn modelId="{151C78BA-C905-2B4C-B588-67E2E4D543AA}" type="presParOf" srcId="{AA2B8F30-9202-BA4F-ADAA-C6254B799F0D}" destId="{D696DCF1-DC5C-114D-A4D4-CC0F41CE17A8}" srcOrd="1" destOrd="0" presId="urn:microsoft.com/office/officeart/2005/8/layout/vList3"/>
    <dgm:cxn modelId="{5D38245C-62A2-6B45-B349-DB5229958B2A}" type="presParOf" srcId="{857B6673-FA9A-7E42-845A-F632A0674DBA}" destId="{28FA6539-8DFD-1543-93B0-D3FEB7363963}" srcOrd="1" destOrd="0" presId="urn:microsoft.com/office/officeart/2005/8/layout/vList3"/>
    <dgm:cxn modelId="{F83A3446-782D-124C-AC1A-231D8B11E077}" type="presParOf" srcId="{857B6673-FA9A-7E42-845A-F632A0674DBA}" destId="{0FA35890-75CD-AB40-BBF0-68B9EC6906B5}" srcOrd="2" destOrd="0" presId="urn:microsoft.com/office/officeart/2005/8/layout/vList3"/>
    <dgm:cxn modelId="{C0A4417E-FC7F-2749-9BB0-262E5AA7C215}" type="presParOf" srcId="{0FA35890-75CD-AB40-BBF0-68B9EC6906B5}" destId="{CFAEEA63-D0B2-5A4B-A81A-5323367E297B}" srcOrd="0" destOrd="0" presId="urn:microsoft.com/office/officeart/2005/8/layout/vList3"/>
    <dgm:cxn modelId="{EE98A896-92CA-7C41-8C9D-2B949D1ECC59}" type="presParOf" srcId="{0FA35890-75CD-AB40-BBF0-68B9EC6906B5}" destId="{91F41EA1-1778-8C44-BB04-F7E66DE1D642}" srcOrd="1" destOrd="0" presId="urn:microsoft.com/office/officeart/2005/8/layout/vList3"/>
    <dgm:cxn modelId="{7E833C17-BB28-944C-83D7-59CFA2AE7906}" type="presParOf" srcId="{857B6673-FA9A-7E42-845A-F632A0674DBA}" destId="{6353C6A2-FC7C-B649-A044-EACD7A94A752}" srcOrd="3" destOrd="0" presId="urn:microsoft.com/office/officeart/2005/8/layout/vList3"/>
    <dgm:cxn modelId="{BFB5C24C-2EF5-D847-A641-DF2EF940790A}" type="presParOf" srcId="{857B6673-FA9A-7E42-845A-F632A0674DBA}" destId="{29DD22AB-5124-C845-A116-2462A1C05D01}" srcOrd="4" destOrd="0" presId="urn:microsoft.com/office/officeart/2005/8/layout/vList3"/>
    <dgm:cxn modelId="{FB888035-3041-4249-AE9E-632CF3EC8543}" type="presParOf" srcId="{29DD22AB-5124-C845-A116-2462A1C05D01}" destId="{299D9F62-D616-E449-9190-EF844BDF67B5}" srcOrd="0" destOrd="0" presId="urn:microsoft.com/office/officeart/2005/8/layout/vList3"/>
    <dgm:cxn modelId="{D730DC6A-C6CC-CB45-9542-5C06A887FFB0}" type="presParOf" srcId="{29DD22AB-5124-C845-A116-2462A1C05D01}" destId="{9C190956-3FFB-2A4D-8873-132A316DA9B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6DCF1-DC5C-114D-A4D4-CC0F41CE17A8}">
      <dsp:nvSpPr>
        <dsp:cNvPr id="0" name=""/>
        <dsp:cNvSpPr/>
      </dsp:nvSpPr>
      <dsp:spPr>
        <a:xfrm rot="10800000">
          <a:off x="870509" y="193"/>
          <a:ext cx="2479158" cy="984240"/>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4023" tIns="91440" rIns="170688"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t>NeuroEthics</a:t>
          </a:r>
          <a:endParaRPr lang="en-GB" sz="1600" kern="1200" dirty="0"/>
        </a:p>
      </dsp:txBody>
      <dsp:txXfrm rot="10800000">
        <a:off x="1116569" y="193"/>
        <a:ext cx="2233098" cy="984240"/>
      </dsp:txXfrm>
    </dsp:sp>
    <dsp:sp modelId="{CF012FC2-D945-C847-AEFA-34A54B0D701B}">
      <dsp:nvSpPr>
        <dsp:cNvPr id="0" name=""/>
        <dsp:cNvSpPr/>
      </dsp:nvSpPr>
      <dsp:spPr>
        <a:xfrm>
          <a:off x="378389" y="193"/>
          <a:ext cx="984240" cy="98424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1F41EA1-1778-8C44-BB04-F7E66DE1D642}">
      <dsp:nvSpPr>
        <dsp:cNvPr id="0" name=""/>
        <dsp:cNvSpPr/>
      </dsp:nvSpPr>
      <dsp:spPr>
        <a:xfrm rot="10800000">
          <a:off x="870509" y="1278236"/>
          <a:ext cx="2479158" cy="984240"/>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4023" tIns="91440" rIns="170688" bIns="91440" numCol="1" spcCol="1270" anchor="ctr" anchorCtr="0">
          <a:noAutofit/>
        </a:bodyPr>
        <a:lstStyle/>
        <a:p>
          <a:pPr marL="0" lvl="0" indent="0" algn="ctr" defTabSz="1066800">
            <a:lnSpc>
              <a:spcPct val="90000"/>
            </a:lnSpc>
            <a:spcBef>
              <a:spcPct val="0"/>
            </a:spcBef>
            <a:spcAft>
              <a:spcPct val="35000"/>
            </a:spcAft>
            <a:buNone/>
          </a:pPr>
          <a:r>
            <a:rPr lang="en-GB" sz="2400" kern="1200" dirty="0"/>
            <a:t>Animals</a:t>
          </a:r>
          <a:endParaRPr lang="en-GB" sz="1800" kern="1200" dirty="0"/>
        </a:p>
      </dsp:txBody>
      <dsp:txXfrm rot="10800000">
        <a:off x="1116569" y="1278236"/>
        <a:ext cx="2233098" cy="984240"/>
      </dsp:txXfrm>
    </dsp:sp>
    <dsp:sp modelId="{CFAEEA63-D0B2-5A4B-A81A-5323367E297B}">
      <dsp:nvSpPr>
        <dsp:cNvPr id="0" name=""/>
        <dsp:cNvSpPr/>
      </dsp:nvSpPr>
      <dsp:spPr>
        <a:xfrm>
          <a:off x="378389" y="1278236"/>
          <a:ext cx="984240" cy="98424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C190956-3FFB-2A4D-8873-132A316DA9B7}">
      <dsp:nvSpPr>
        <dsp:cNvPr id="0" name=""/>
        <dsp:cNvSpPr/>
      </dsp:nvSpPr>
      <dsp:spPr>
        <a:xfrm rot="10800000">
          <a:off x="870509" y="2556280"/>
          <a:ext cx="2479158" cy="984240"/>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34023"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kern="1200" dirty="0"/>
            <a:t>Psychotherapy</a:t>
          </a:r>
        </a:p>
      </dsp:txBody>
      <dsp:txXfrm rot="10800000">
        <a:off x="1116569" y="2556280"/>
        <a:ext cx="2233098" cy="984240"/>
      </dsp:txXfrm>
    </dsp:sp>
    <dsp:sp modelId="{299D9F62-D616-E449-9190-EF844BDF67B5}">
      <dsp:nvSpPr>
        <dsp:cNvPr id="0" name=""/>
        <dsp:cNvSpPr/>
      </dsp:nvSpPr>
      <dsp:spPr>
        <a:xfrm>
          <a:off x="378389" y="2556280"/>
          <a:ext cx="984240" cy="98424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03F5FB-08FB-B347-AB98-4ADD350AA490}" type="datetimeFigureOut">
              <a:rPr lang="fr-FR" smtClean="0"/>
              <a:t>16/05/2024</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CB8460-0177-FC47-BD0D-1CFCF980119B}" type="slidenum">
              <a:rPr lang="fr-FR" smtClean="0"/>
              <a:t>‹#›</a:t>
            </a:fld>
            <a:endParaRPr lang="fr-FR"/>
          </a:p>
        </p:txBody>
      </p:sp>
    </p:spTree>
    <p:extLst>
      <p:ext uri="{BB962C8B-B14F-4D97-AF65-F5344CB8AC3E}">
        <p14:creationId xmlns:p14="http://schemas.microsoft.com/office/powerpoint/2010/main" val="3106246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irect.mit.edu/netn/article/6/4/998/109964/Functional-network-antagonism-and-consciousness#def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Metastability_in_the_brai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en.wikipedia.org/wiki/Computational_neuroscienc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Mathematical_object"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en.wikipedia.org/wiki/Random_variable" TargetMode="External"/><Relationship Id="rId4" Type="http://schemas.openxmlformats.org/officeDocument/2006/relationships/hyperlink" Target="https://en.wikipedia.org/wiki/Indexed_family"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ncbi.nlm.nih.gov/pmc/articles/PMC3900623/#B17" TargetMode="External"/><Relationship Id="rId3" Type="http://schemas.openxmlformats.org/officeDocument/2006/relationships/hyperlink" Target="https://www.frontiersin.org/articles/10.3389/fnhum.2018.00248/full#B21" TargetMode="External"/><Relationship Id="rId7" Type="http://schemas.openxmlformats.org/officeDocument/2006/relationships/hyperlink" Target="https://www.ncbi.nlm.nih.gov/pmc/articles/PMC3900623/#B18"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ncbi.nlm.nih.gov/pmc/articles/PMC3900623/#B16" TargetMode="External"/><Relationship Id="rId5" Type="http://schemas.openxmlformats.org/officeDocument/2006/relationships/hyperlink" Target="https://www.frontiersin.org/articles/10.3389/fnhum.2018.00248/full#B61" TargetMode="External"/><Relationship Id="rId4" Type="http://schemas.openxmlformats.org/officeDocument/2006/relationships/hyperlink" Target="https://www.frontiersin.org/articles/10.3389/fnhum.2018.00248/full#B45"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Human_brai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n.wikipedia.org/wiki/Neural_oscillation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n.wikipedia.org/wiki/Human_brain"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en.wikipedia.org/wiki/Neural_oscillation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a:t>
            </a:fld>
            <a:endParaRPr lang="fr-FR"/>
          </a:p>
        </p:txBody>
      </p:sp>
    </p:spTree>
    <p:extLst>
      <p:ext uri="{BB962C8B-B14F-4D97-AF65-F5344CB8AC3E}">
        <p14:creationId xmlns:p14="http://schemas.microsoft.com/office/powerpoint/2010/main" val="2821992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10</a:t>
            </a:fld>
            <a:endParaRPr lang="fr-FR"/>
          </a:p>
        </p:txBody>
      </p:sp>
    </p:spTree>
    <p:extLst>
      <p:ext uri="{BB962C8B-B14F-4D97-AF65-F5344CB8AC3E}">
        <p14:creationId xmlns:p14="http://schemas.microsoft.com/office/powerpoint/2010/main" val="1455925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11</a:t>
            </a:fld>
            <a:endParaRPr lang="fr-FR"/>
          </a:p>
        </p:txBody>
      </p:sp>
    </p:spTree>
    <p:extLst>
      <p:ext uri="{BB962C8B-B14F-4D97-AF65-F5344CB8AC3E}">
        <p14:creationId xmlns:p14="http://schemas.microsoft.com/office/powerpoint/2010/main" val="1072766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12</a:t>
            </a:fld>
            <a:endParaRPr lang="fr-FR"/>
          </a:p>
        </p:txBody>
      </p:sp>
    </p:spTree>
    <p:extLst>
      <p:ext uri="{BB962C8B-B14F-4D97-AF65-F5344CB8AC3E}">
        <p14:creationId xmlns:p14="http://schemas.microsoft.com/office/powerpoint/2010/main" val="3596149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solidFill>
                  <a:srgbClr val="1A1A1A"/>
                </a:solidFill>
                <a:effectLst/>
                <a:latin typeface="NeueHaasGroteskText"/>
              </a:rPr>
              <a:t>We do not claim that neural inhibition directly promotes anticorrelated patterns, that is, by having networks </a:t>
            </a:r>
            <a:r>
              <a:rPr lang="en-GB" b="0" i="0" dirty="0" err="1">
                <a:solidFill>
                  <a:srgbClr val="1A1A1A"/>
                </a:solidFill>
                <a:effectLst/>
                <a:latin typeface="NeueHaasGroteskText"/>
              </a:rPr>
              <a:t>straightly</a:t>
            </a:r>
            <a:r>
              <a:rPr lang="en-GB" b="0" i="0" dirty="0">
                <a:solidFill>
                  <a:srgbClr val="1A1A1A"/>
                </a:solidFill>
                <a:effectLst/>
                <a:latin typeface="NeueHaasGroteskText"/>
              </a:rPr>
              <a:t> inhibiting one another (of note, most interareal connections are glutamatergic/excitatory). Nor do we claim that neural inhibition always leads to anticorrelated profiles. </a:t>
            </a:r>
            <a:r>
              <a:rPr lang="en-GB" b="1" i="0" dirty="0">
                <a:solidFill>
                  <a:srgbClr val="1A1A1A"/>
                </a:solidFill>
                <a:effectLst/>
                <a:latin typeface="NeueHaasGroteskText"/>
              </a:rPr>
              <a:t>Rather, we suggest that neural inhibition mediates the rise of the anticorrelations indirectly, by breaking the local neural balance which affects </a:t>
            </a:r>
            <a:r>
              <a:rPr lang="en-GB" b="1" i="0" u="none" strike="noStrike" dirty="0">
                <a:solidFill>
                  <a:srgbClr val="6D6E71"/>
                </a:solidFill>
                <a:effectLst/>
                <a:latin typeface="NeueHaasGroteskText"/>
                <a:hlinkClick r:id="rId3"/>
              </a:rPr>
              <a:t>network metastability</a:t>
            </a:r>
            <a:r>
              <a:rPr lang="en-GB" b="1" i="0" dirty="0">
                <a:solidFill>
                  <a:srgbClr val="1A1A1A"/>
                </a:solidFill>
                <a:effectLst/>
                <a:latin typeface="NeueHaasGroteskText"/>
              </a:rPr>
              <a:t> and which eventually permits anticorrelations to appear. </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Distant brain regions establish connections between their corresponding excitatory neural populations (Figure 1, E-E blue solid line connectivity).  -&gt; The resulting local increase of excitation produces an increase of inhibition through the local E-I loop (feedback inhibition).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Local heterogenous feedback inhibition </a:t>
            </a:r>
            <a:r>
              <a:rPr lang="en-GB" sz="1200" kern="1200" dirty="0">
                <a:solidFill>
                  <a:schemeClr val="tx1"/>
                </a:solidFill>
                <a:effectLst/>
                <a:latin typeface="+mn-lt"/>
                <a:ea typeface="+mn-ea"/>
                <a:cs typeface="+mn-cs"/>
              </a:rPr>
              <a:t>Studies using heterogeneous and homogeneous whole- brain </a:t>
            </a:r>
            <a:r>
              <a:rPr lang="en-GB" sz="1200" kern="1200" dirty="0" err="1">
                <a:solidFill>
                  <a:schemeClr val="tx1"/>
                </a:solidFill>
                <a:effectLst/>
                <a:latin typeface="+mn-lt"/>
                <a:ea typeface="+mn-ea"/>
                <a:cs typeface="+mn-cs"/>
              </a:rPr>
              <a:t>modeling</a:t>
            </a:r>
            <a:r>
              <a:rPr lang="en-GB" sz="1200" kern="1200" dirty="0">
                <a:solidFill>
                  <a:schemeClr val="tx1"/>
                </a:solidFill>
                <a:effectLst/>
                <a:latin typeface="+mn-lt"/>
                <a:ea typeface="+mn-ea"/>
                <a:cs typeface="+mn-cs"/>
              </a:rPr>
              <a:t> have mechanistically shown that an increase in ignition was observed (Deco et al., 2021).  </a:t>
            </a:r>
            <a:r>
              <a:rPr lang="en-GB" sz="1200" b="1" kern="1200" dirty="0">
                <a:solidFill>
                  <a:schemeClr val="tx1"/>
                </a:solidFill>
                <a:effectLst/>
                <a:latin typeface="+mn-lt"/>
                <a:ea typeface="+mn-ea"/>
                <a:cs typeface="+mn-cs"/>
              </a:rPr>
              <a:t>IGNITION</a:t>
            </a:r>
            <a:r>
              <a:rPr lang="en-GB" sz="1200" kern="1200" dirty="0">
                <a:solidFill>
                  <a:schemeClr val="tx1"/>
                </a:solidFill>
                <a:effectLst/>
                <a:latin typeface="+mn-lt"/>
                <a:ea typeface="+mn-ea"/>
                <a:cs typeface="+mn-cs"/>
              </a:rPr>
              <a:t> The ability of a given brain area to propagate feed-forward and recurrent neuronal activity to other regions, which are thought to support conscious experience (see next section).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Critically, when feedback projections and randomization of the connectivity weights were removed, dynamic network </a:t>
            </a:r>
            <a:r>
              <a:rPr lang="en-GB" sz="1200" kern="1200" dirty="0" err="1">
                <a:solidFill>
                  <a:schemeClr val="tx1"/>
                </a:solidFill>
                <a:effectLst/>
                <a:latin typeface="+mn-lt"/>
                <a:ea typeface="+mn-ea"/>
                <a:cs typeface="+mn-cs"/>
              </a:rPr>
              <a:t>behavior</a:t>
            </a:r>
            <a:r>
              <a:rPr lang="en-GB" sz="1200" kern="1200" dirty="0">
                <a:solidFill>
                  <a:schemeClr val="tx1"/>
                </a:solidFill>
                <a:effectLst/>
                <a:latin typeface="+mn-lt"/>
                <a:ea typeface="+mn-ea"/>
                <a:cs typeface="+mn-cs"/>
              </a:rPr>
              <a:t> was abolished, suggesting that feedback connectivity and heterogeneity in connection strength give rise to ignition-like activity (Joglekar et al., 2018).</a:t>
            </a:r>
          </a:p>
          <a:p>
            <a:endParaRPr lang="en-BE" dirty="0"/>
          </a:p>
        </p:txBody>
      </p:sp>
      <p:sp>
        <p:nvSpPr>
          <p:cNvPr id="4" name="Slide Number Placeholder 3"/>
          <p:cNvSpPr>
            <a:spLocks noGrp="1"/>
          </p:cNvSpPr>
          <p:nvPr>
            <p:ph type="sldNum" sz="quarter" idx="5"/>
          </p:nvPr>
        </p:nvSpPr>
        <p:spPr/>
        <p:txBody>
          <a:bodyPr/>
          <a:lstStyle/>
          <a:p>
            <a:fld id="{DACB8460-0177-FC47-BD0D-1CFCF980119B}" type="slidenum">
              <a:rPr lang="fr-FR" smtClean="0"/>
              <a:t>13</a:t>
            </a:fld>
            <a:endParaRPr lang="fr-FR"/>
          </a:p>
        </p:txBody>
      </p:sp>
    </p:spTree>
    <p:extLst>
      <p:ext uri="{BB962C8B-B14F-4D97-AF65-F5344CB8AC3E}">
        <p14:creationId xmlns:p14="http://schemas.microsoft.com/office/powerpoint/2010/main" val="4233404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14</a:t>
            </a:fld>
            <a:endParaRPr lang="fr-FR"/>
          </a:p>
        </p:txBody>
      </p:sp>
    </p:spTree>
    <p:extLst>
      <p:ext uri="{BB962C8B-B14F-4D97-AF65-F5344CB8AC3E}">
        <p14:creationId xmlns:p14="http://schemas.microsoft.com/office/powerpoint/2010/main" val="3923907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patient who was misclassified as being in MCS had a CRS-R total score of 5 on the day of scanning (indicating the VS/UWS; Patient 11 of </a:t>
            </a:r>
            <a:r>
              <a:rPr lang="en-US" sz="1200" b="0" i="0" u="none" strike="noStrike" kern="1200" baseline="0" dirty="0" err="1">
                <a:solidFill>
                  <a:schemeClr val="tx1"/>
                </a:solidFill>
                <a:latin typeface="+mn-lt"/>
                <a:ea typeface="+mn-ea"/>
                <a:cs typeface="+mn-cs"/>
              </a:rPr>
              <a:t>centre</a:t>
            </a:r>
            <a:r>
              <a:rPr lang="en-US" sz="1200" b="0" i="0" u="none" strike="noStrike" kern="1200" baseline="0" dirty="0">
                <a:solidFill>
                  <a:schemeClr val="tx1"/>
                </a:solidFill>
                <a:latin typeface="+mn-lt"/>
                <a:ea typeface="+mn-ea"/>
                <a:cs typeface="+mn-cs"/>
              </a:rPr>
              <a:t> two, Supplementary material) and she evolved to MCS 38 days later (Auditory Function: 1, Visual Function: 3, Motor Function: 2, </a:t>
            </a:r>
            <a:r>
              <a:rPr lang="en-US" sz="1200" b="0" i="0" u="none" strike="noStrike" kern="1200" baseline="0" dirty="0" err="1">
                <a:solidFill>
                  <a:schemeClr val="tx1"/>
                </a:solidFill>
                <a:latin typeface="+mn-lt"/>
                <a:ea typeface="+mn-ea"/>
                <a:cs typeface="+mn-cs"/>
              </a:rPr>
              <a:t>Oromotor</a:t>
            </a:r>
            <a:r>
              <a:rPr lang="en-US" sz="1200" b="0" i="0" u="none" strike="noStrike" kern="1200" baseline="0" dirty="0">
                <a:solidFill>
                  <a:schemeClr val="tx1"/>
                </a:solidFill>
                <a:latin typeface="+mn-lt"/>
                <a:ea typeface="+mn-ea"/>
                <a:cs typeface="+mn-cs"/>
              </a:rPr>
              <a:t>/Verbal Function: 2, Communication: 0, Arousal: 2).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patient who was misclassified as being in VS/UWS had a CRS-R total score of 9 on the day of scanning (indicating the MCS; Patient 13 of </a:t>
            </a:r>
            <a:r>
              <a:rPr lang="en-US" sz="1200" b="0" i="0" u="none" strike="noStrike" kern="1200" baseline="0" dirty="0" err="1">
                <a:solidFill>
                  <a:schemeClr val="tx1"/>
                </a:solidFill>
                <a:latin typeface="+mn-lt"/>
                <a:ea typeface="+mn-ea"/>
                <a:cs typeface="+mn-cs"/>
              </a:rPr>
              <a:t>centre</a:t>
            </a:r>
            <a:r>
              <a:rPr lang="en-US" sz="1200" b="0" i="0" u="none" strike="noStrike" kern="1200" baseline="0" dirty="0">
                <a:solidFill>
                  <a:schemeClr val="tx1"/>
                </a:solidFill>
                <a:latin typeface="+mn-lt"/>
                <a:ea typeface="+mn-ea"/>
                <a:cs typeface="+mn-cs"/>
              </a:rPr>
              <a:t> two, Supplementary material) based on the presence of localization to noxious stimulation but this </a:t>
            </a:r>
            <a:r>
              <a:rPr lang="en-US" sz="1200" b="0" i="0" u="none" strike="noStrike" kern="1200" baseline="0" dirty="0" err="1">
                <a:solidFill>
                  <a:schemeClr val="tx1"/>
                </a:solidFill>
                <a:latin typeface="+mn-lt"/>
                <a:ea typeface="+mn-ea"/>
                <a:cs typeface="+mn-cs"/>
              </a:rPr>
              <a:t>behaviour</a:t>
            </a:r>
            <a:r>
              <a:rPr lang="en-US" sz="1200" b="0" i="0" u="none" strike="noStrike" kern="1200" baseline="0" dirty="0">
                <a:solidFill>
                  <a:schemeClr val="tx1"/>
                </a:solidFill>
                <a:latin typeface="+mn-lt"/>
                <a:ea typeface="+mn-ea"/>
                <a:cs typeface="+mn-cs"/>
              </a:rPr>
              <a:t> could not be elicited in neither previous </a:t>
            </a:r>
            <a:r>
              <a:rPr lang="cs-CZ" sz="1200" b="0" i="0" u="none" strike="noStrike" kern="1200" baseline="0" dirty="0">
                <a:solidFill>
                  <a:schemeClr val="tx1"/>
                </a:solidFill>
                <a:latin typeface="+mn-lt"/>
                <a:ea typeface="+mn-ea"/>
                <a:cs typeface="+mn-cs"/>
              </a:rPr>
              <a:t>(AF: 1, VF: 0, MF: 0, O/VF: 1, COM: 0, AR: 2) </a:t>
            </a:r>
            <a:r>
              <a:rPr lang="cs-CZ" sz="1200" b="0" i="0" u="none" strike="noStrike" kern="1200" baseline="0" dirty="0" err="1">
                <a:solidFill>
                  <a:schemeClr val="tx1"/>
                </a:solidFill>
                <a:latin typeface="+mn-lt"/>
                <a:ea typeface="+mn-ea"/>
                <a:cs typeface="+mn-cs"/>
              </a:rPr>
              <a:t>or</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subsequent</a:t>
            </a:r>
            <a:r>
              <a:rPr lang="cs-CZ" sz="1200" b="0" i="0" u="none" strike="noStrike" kern="1200" baseline="0" dirty="0">
                <a:solidFill>
                  <a:schemeClr val="tx1"/>
                </a:solidFill>
                <a:latin typeface="+mn-lt"/>
                <a:ea typeface="+mn-ea"/>
                <a:cs typeface="+mn-cs"/>
              </a:rPr>
              <a:t> </a:t>
            </a:r>
            <a:r>
              <a:rPr lang="cs-CZ" sz="1200" b="0" i="0" u="none" strike="noStrike" kern="1200" baseline="0" dirty="0" err="1">
                <a:solidFill>
                  <a:schemeClr val="tx1"/>
                </a:solidFill>
                <a:latin typeface="+mn-lt"/>
                <a:ea typeface="+mn-ea"/>
                <a:cs typeface="+mn-cs"/>
              </a:rPr>
              <a:t>evaluations</a:t>
            </a:r>
            <a:r>
              <a:rPr lang="cs-CZ" sz="1200" b="0" i="0" u="none" strike="noStrike" kern="1200" baseline="0" dirty="0">
                <a:solidFill>
                  <a:schemeClr val="tx1"/>
                </a:solidFill>
                <a:latin typeface="+mn-lt"/>
                <a:ea typeface="+mn-ea"/>
                <a:cs typeface="+mn-cs"/>
              </a:rPr>
              <a:t> (AF: 2, VF: 1, MF: 2, O/VF: 1, </a:t>
            </a:r>
            <a:r>
              <a:rPr lang="is-IS" sz="1200" b="0" i="0" u="none" strike="noStrike" kern="1200" baseline="0" dirty="0">
                <a:solidFill>
                  <a:schemeClr val="tx1"/>
                </a:solidFill>
                <a:latin typeface="+mn-lt"/>
                <a:ea typeface="+mn-ea"/>
                <a:cs typeface="+mn-cs"/>
              </a:rPr>
              <a:t>COM: 0, AR: 2).</a:t>
            </a:r>
            <a:endParaRPr lang="en-US" dirty="0"/>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15</a:t>
            </a:fld>
            <a:endParaRPr lang="fr-FR"/>
          </a:p>
        </p:txBody>
      </p:sp>
    </p:spTree>
    <p:extLst>
      <p:ext uri="{BB962C8B-B14F-4D97-AF65-F5344CB8AC3E}">
        <p14:creationId xmlns:p14="http://schemas.microsoft.com/office/powerpoint/2010/main" val="2905619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The question as to why intrinsic network functional connectivity is preserved in isolated tissue which does not contribute to behavioral output, remains to be answered. A working hypothesis is that brain activity is driven by the underlying anatomy as we have recently found for noncommunicating states.32 At the same time, it may be that preserved network-level connectivity is critical for the development of synaptic connections and maintenance of synaptic homeostasis at large58 which is reduced, yet preserved, in covert or unconscious conditions.32,5</a:t>
            </a:r>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16</a:t>
            </a:fld>
            <a:endParaRPr lang="fr-FR"/>
          </a:p>
        </p:txBody>
      </p:sp>
    </p:spTree>
    <p:extLst>
      <p:ext uri="{BB962C8B-B14F-4D97-AF65-F5344CB8AC3E}">
        <p14:creationId xmlns:p14="http://schemas.microsoft.com/office/powerpoint/2010/main" val="816274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The question as to why intrinsic network functional connectivity is preserved in isolated tissue which does not contribute to behavioral output, remains to be answered. A working hypothesis is that brain activity is driven by the underlying anatomy as we have recently found for noncommunicating states.32 At the same time, it may be that preserved network-level connectivity is critical for the development of synaptic connections and maintenance of synaptic homeostasis at large58 which is reduced, yet preserved, in covert or unconscious conditions.32,5</a:t>
            </a:r>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17</a:t>
            </a:fld>
            <a:endParaRPr lang="fr-FR"/>
          </a:p>
        </p:txBody>
      </p:sp>
    </p:spTree>
    <p:extLst>
      <p:ext uri="{BB962C8B-B14F-4D97-AF65-F5344CB8AC3E}">
        <p14:creationId xmlns:p14="http://schemas.microsoft.com/office/powerpoint/2010/main" val="1214688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approach emphasises the fundamental roles of the interactions between regions, thereby finding solid grounding in the complex systems approach to the brain – and providing plentiful insights about brain function and dysfunction</a:t>
            </a:r>
          </a:p>
        </p:txBody>
      </p:sp>
      <p:sp>
        <p:nvSpPr>
          <p:cNvPr id="4" name="Slide Number Placeholder 3"/>
          <p:cNvSpPr>
            <a:spLocks noGrp="1"/>
          </p:cNvSpPr>
          <p:nvPr>
            <p:ph type="sldNum" sz="quarter" idx="5"/>
          </p:nvPr>
        </p:nvSpPr>
        <p:spPr/>
        <p:txBody>
          <a:bodyPr/>
          <a:lstStyle/>
          <a:p>
            <a:fld id="{D11EF8F0-DC55-9945-B38D-F919C8ED8FC9}" type="slidenum">
              <a:rPr lang="en-BE" smtClean="0"/>
              <a:t>18</a:t>
            </a:fld>
            <a:endParaRPr lang="en-BE"/>
          </a:p>
        </p:txBody>
      </p:sp>
    </p:spTree>
    <p:extLst>
      <p:ext uri="{BB962C8B-B14F-4D97-AF65-F5344CB8AC3E}">
        <p14:creationId xmlns:p14="http://schemas.microsoft.com/office/powerpoint/2010/main" val="133934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tooltip="Metastability in the brain"/>
              </a:rPr>
              <a:t>Metastability in the brain</a:t>
            </a:r>
            <a:r>
              <a:rPr lang="en-US" sz="1200" b="0" i="0" kern="1200" dirty="0">
                <a:solidFill>
                  <a:schemeClr val="tx1"/>
                </a:solidFill>
                <a:effectLst/>
                <a:latin typeface="+mn-lt"/>
                <a:ea typeface="+mn-ea"/>
                <a:cs typeface="+mn-cs"/>
              </a:rPr>
              <a:t> is a phenomenon studied in </a:t>
            </a:r>
            <a:r>
              <a:rPr lang="en-US" sz="1200" b="0" i="0" u="none" strike="noStrike" kern="1200" dirty="0">
                <a:solidFill>
                  <a:schemeClr val="tx1"/>
                </a:solidFill>
                <a:effectLst/>
                <a:latin typeface="+mn-lt"/>
                <a:ea typeface="+mn-ea"/>
                <a:cs typeface="+mn-cs"/>
                <a:hlinkClick r:id="rId4" tooltip="Computational neuroscience"/>
              </a:rPr>
              <a:t>computational neuroscience</a:t>
            </a:r>
            <a:r>
              <a:rPr lang="en-US" sz="1200" b="0" i="0" kern="1200" dirty="0">
                <a:solidFill>
                  <a:schemeClr val="tx1"/>
                </a:solidFill>
                <a:effectLst/>
                <a:latin typeface="+mn-lt"/>
                <a:ea typeface="+mn-ea"/>
                <a:cs typeface="+mn-cs"/>
              </a:rPr>
              <a:t> to elucidate how the human brain recognizes patterns. Here, the term metastability is used rather loosely. There is no lower-energy state, but there are semi-transient signals in the brain that persist for a while and are different than the usual equilibrium state.</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19</a:t>
            </a:fld>
            <a:endParaRPr lang="fr-FR"/>
          </a:p>
        </p:txBody>
      </p:sp>
    </p:spTree>
    <p:extLst>
      <p:ext uri="{BB962C8B-B14F-4D97-AF65-F5344CB8AC3E}">
        <p14:creationId xmlns:p14="http://schemas.microsoft.com/office/powerpoint/2010/main" val="129233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Real-life conséquences:</a:t>
            </a:r>
          </a:p>
          <a:p>
            <a:pPr marL="171450" indent="-171450">
              <a:buFont typeface="Arial" panose="020B0604020202020204" pitchFamily="34" charset="0"/>
              <a:buChar char="•"/>
            </a:pPr>
            <a:r>
              <a:rPr lang="fr-FR" dirty="0"/>
              <a:t>Neuro-</a:t>
            </a:r>
            <a:r>
              <a:rPr lang="fr-FR" dirty="0" err="1"/>
              <a:t>ethics</a:t>
            </a:r>
            <a:endParaRPr lang="fr-FR" dirty="0"/>
          </a:p>
          <a:p>
            <a:pPr marL="171450" indent="-171450">
              <a:buFont typeface="Arial" panose="020B0604020202020204" pitchFamily="34" charset="0"/>
              <a:buChar char="•"/>
            </a:pPr>
            <a:r>
              <a:rPr lang="fr-FR" dirty="0"/>
              <a:t>Animal </a:t>
            </a:r>
            <a:r>
              <a:rPr lang="fr-FR" dirty="0" err="1"/>
              <a:t>consciousness</a:t>
            </a:r>
            <a:endParaRPr lang="fr-FR" dirty="0"/>
          </a:p>
          <a:p>
            <a:pPr marL="171450" indent="-171450">
              <a:buFont typeface="Arial" panose="020B0604020202020204" pitchFamily="34" charset="0"/>
              <a:buChar char="•"/>
            </a:pPr>
            <a:r>
              <a:rPr lang="fr-FR" dirty="0" err="1"/>
              <a:t>Psychotherapy</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a:t>
            </a:fld>
            <a:endParaRPr lang="fr-FR"/>
          </a:p>
        </p:txBody>
      </p:sp>
    </p:spTree>
    <p:extLst>
      <p:ext uri="{BB962C8B-B14F-4D97-AF65-F5344CB8AC3E}">
        <p14:creationId xmlns:p14="http://schemas.microsoft.com/office/powerpoint/2010/main" val="1072766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20</a:t>
            </a:fld>
            <a:endParaRPr lang="fr-FR"/>
          </a:p>
        </p:txBody>
      </p:sp>
    </p:spTree>
    <p:extLst>
      <p:ext uri="{BB962C8B-B14F-4D97-AF65-F5344CB8AC3E}">
        <p14:creationId xmlns:p14="http://schemas.microsoft.com/office/powerpoint/2010/main" val="2968429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21</a:t>
            </a:fld>
            <a:endParaRPr lang="fr-FR"/>
          </a:p>
        </p:txBody>
      </p:sp>
    </p:spTree>
    <p:extLst>
      <p:ext uri="{BB962C8B-B14F-4D97-AF65-F5344CB8AC3E}">
        <p14:creationId xmlns:p14="http://schemas.microsoft.com/office/powerpoint/2010/main" val="774902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altLang="x-none" b="1" dirty="0">
                <a:ea typeface="ＭＳ Ｐゴシック" charset="-128"/>
              </a:rPr>
              <a:t>﻿Black arrows </a:t>
            </a:r>
            <a:r>
              <a:rPr lang="en-US" altLang="x-none" dirty="0">
                <a:ea typeface="ＭＳ Ｐゴシック" charset="-128"/>
              </a:rPr>
              <a:t>indicate a higher probability to transit between the coordination patterns in healthy controls (HC) as opposed to patients in MCS and patients in UWS (HC &gt; MCS &gt; UWS). Gray arrows indicate the opposite trend (HC &lt; MCS &lt; UWS)</a:t>
            </a:r>
          </a:p>
          <a:p>
            <a:endParaRPr lang="en-US" altLang="x-none" dirty="0">
              <a:ea typeface="ＭＳ Ｐゴシック" charset="-128"/>
            </a:endParaRPr>
          </a:p>
          <a:p>
            <a:r>
              <a:rPr lang="en-US" altLang="x-none" dirty="0">
                <a:ea typeface="ＭＳ Ｐゴシック" charset="-128"/>
              </a:rPr>
              <a:t>﻿To further describe the dynamic nature of the pattern exploration, we obtained, for each participant, a matrix containing information about the probabilities that any given pattern to transition into another. This matrix contains, in its </a:t>
            </a:r>
            <a:r>
              <a:rPr lang="en-US" altLang="x-none" dirty="0" err="1">
                <a:ea typeface="ＭＳ Ｐゴシック" charset="-128"/>
              </a:rPr>
              <a:t>ith</a:t>
            </a:r>
            <a:r>
              <a:rPr lang="en-US" altLang="x-none" dirty="0">
                <a:ea typeface="ＭＳ Ｐゴシック" charset="-128"/>
              </a:rPr>
              <a:t> row, the normalized (i.e., sum equal to one) frequency distribution of observing a volume labeled as the </a:t>
            </a:r>
            <a:r>
              <a:rPr lang="en-US" altLang="x-none" dirty="0" err="1">
                <a:ea typeface="ＭＳ Ｐゴシック" charset="-128"/>
              </a:rPr>
              <a:t>ith</a:t>
            </a:r>
            <a:r>
              <a:rPr lang="en-US" altLang="x-none" dirty="0">
                <a:ea typeface="ＭＳ Ｐゴシック" charset="-128"/>
              </a:rPr>
              <a:t> pattern transitioning into the pattern corresponding to the </a:t>
            </a:r>
            <a:r>
              <a:rPr lang="en-US" altLang="x-none" dirty="0" err="1">
                <a:ea typeface="ＭＳ Ｐゴシック" charset="-128"/>
              </a:rPr>
              <a:t>jth</a:t>
            </a:r>
            <a:r>
              <a:rPr lang="en-US" altLang="x-none" dirty="0">
                <a:ea typeface="ＭＳ Ｐゴシック" charset="-128"/>
              </a:rPr>
              <a:t> column. The average contiguous amount of time spent in each pattern for each clinical group was corrected for random durations by subtracting the average duration of surrogate shuffled pattern series. </a:t>
            </a:r>
          </a:p>
          <a:p>
            <a:endParaRPr lang="en-US" altLang="x-none" dirty="0">
              <a:ea typeface="ＭＳ Ｐゴシック" charset="-128"/>
            </a:endParaRPr>
          </a:p>
          <a:p>
            <a:r>
              <a:rPr lang="en-US" altLang="x-none" dirty="0">
                <a:ea typeface="ＭＳ Ｐゴシック" charset="-128"/>
              </a:rPr>
              <a:t>The sequence predictability for each individual was quantified using the </a:t>
            </a:r>
            <a:r>
              <a:rPr lang="en-US" altLang="x-none" b="1" dirty="0">
                <a:ea typeface="ＭＳ Ｐゴシック" charset="-128"/>
              </a:rPr>
              <a:t>entropy rate (Markov entropy</a:t>
            </a:r>
            <a:r>
              <a:rPr lang="en-US" altLang="x-none" dirty="0">
                <a:ea typeface="ＭＳ Ｐゴシック" charset="-128"/>
              </a:rPr>
              <a:t>) for the corresponding probabilities and the transition probability matrices. The entropy rate for the sequence of brain patterns of each participant was computed as follows:</a:t>
            </a:r>
          </a:p>
          <a:p>
            <a:endParaRPr lang="en-US" altLang="x-none" dirty="0">
              <a:ea typeface="ＭＳ Ｐゴシック" charset="-128"/>
            </a:endParaRPr>
          </a:p>
          <a:p>
            <a:r>
              <a:rPr lang="en-US" sz="1200" b="0" i="0" kern="1200" dirty="0" err="1">
                <a:solidFill>
                  <a:schemeClr val="tx1"/>
                </a:solidFill>
                <a:effectLst/>
                <a:latin typeface="+mn-lt"/>
                <a:ea typeface="+mn-ea"/>
                <a:cs typeface="+mn-cs"/>
              </a:rPr>
              <a:t>A</a:t>
            </a:r>
            <a:r>
              <a:rPr lang="en-US" sz="1200" b="1" i="0" kern="1200" dirty="0" err="1">
                <a:solidFill>
                  <a:schemeClr val="tx1"/>
                </a:solidFill>
                <a:effectLst/>
                <a:latin typeface="+mn-lt"/>
                <a:ea typeface="+mn-ea"/>
                <a:cs typeface="+mn-cs"/>
              </a:rPr>
              <a:t>stochastic</a:t>
            </a:r>
            <a:r>
              <a:rPr lang="en-US" sz="1200" b="0" i="0" kern="1200" dirty="0">
                <a:solidFill>
                  <a:schemeClr val="tx1"/>
                </a:solidFill>
                <a:effectLst/>
                <a:latin typeface="+mn-lt"/>
                <a:ea typeface="+mn-ea"/>
                <a:cs typeface="+mn-cs"/>
              </a:rPr>
              <a:t> or </a:t>
            </a:r>
            <a:r>
              <a:rPr lang="en-US" sz="1200" b="1" i="0" kern="1200" dirty="0">
                <a:solidFill>
                  <a:schemeClr val="tx1"/>
                </a:solidFill>
                <a:effectLst/>
                <a:latin typeface="+mn-lt"/>
                <a:ea typeface="+mn-ea"/>
                <a:cs typeface="+mn-cs"/>
              </a:rPr>
              <a:t>random process</a:t>
            </a:r>
            <a:r>
              <a:rPr lang="en-US" sz="1200" b="0" i="0" kern="1200" dirty="0">
                <a:solidFill>
                  <a:schemeClr val="tx1"/>
                </a:solidFill>
                <a:effectLst/>
                <a:latin typeface="+mn-lt"/>
                <a:ea typeface="+mn-ea"/>
                <a:cs typeface="+mn-cs"/>
              </a:rPr>
              <a:t> is a </a:t>
            </a:r>
            <a:r>
              <a:rPr lang="en-US" sz="1200" b="0" i="0" u="none" strike="noStrike" kern="1200" dirty="0">
                <a:solidFill>
                  <a:schemeClr val="tx1"/>
                </a:solidFill>
                <a:effectLst/>
                <a:latin typeface="+mn-lt"/>
                <a:ea typeface="+mn-ea"/>
                <a:cs typeface="+mn-cs"/>
                <a:hlinkClick r:id="rId3" tooltip="Mathematical object"/>
              </a:rPr>
              <a:t>mathematical object</a:t>
            </a:r>
            <a:r>
              <a:rPr lang="en-US" sz="1200" b="0" i="0" kern="1200" dirty="0">
                <a:solidFill>
                  <a:schemeClr val="tx1"/>
                </a:solidFill>
                <a:effectLst/>
                <a:latin typeface="+mn-lt"/>
                <a:ea typeface="+mn-ea"/>
                <a:cs typeface="+mn-cs"/>
              </a:rPr>
              <a:t> usually defined as a </a:t>
            </a:r>
            <a:r>
              <a:rPr lang="en-US" sz="1200" b="0" i="0" u="none" strike="noStrike" kern="1200" dirty="0">
                <a:solidFill>
                  <a:schemeClr val="tx1"/>
                </a:solidFill>
                <a:effectLst/>
                <a:latin typeface="+mn-lt"/>
                <a:ea typeface="+mn-ea"/>
                <a:cs typeface="+mn-cs"/>
                <a:hlinkClick r:id="rId4" tooltip="Indexed family"/>
              </a:rPr>
              <a:t>family</a:t>
            </a:r>
            <a:r>
              <a:rPr lang="en-US" sz="1200" b="0" i="0" kern="1200" dirty="0">
                <a:solidFill>
                  <a:schemeClr val="tx1"/>
                </a:solidFill>
                <a:effectLst/>
                <a:latin typeface="+mn-lt"/>
                <a:ea typeface="+mn-ea"/>
                <a:cs typeface="+mn-cs"/>
              </a:rPr>
              <a:t> of </a:t>
            </a:r>
            <a:r>
              <a:rPr lang="en-US" sz="1200" b="0" i="0" u="none" strike="noStrike" kern="1200" dirty="0">
                <a:solidFill>
                  <a:schemeClr val="tx1"/>
                </a:solidFill>
                <a:effectLst/>
                <a:latin typeface="+mn-lt"/>
                <a:ea typeface="+mn-ea"/>
                <a:cs typeface="+mn-cs"/>
                <a:hlinkClick r:id="rId5" tooltip="Random variable"/>
              </a:rPr>
              <a:t>random variables</a:t>
            </a:r>
            <a:r>
              <a:rPr lang="en-US" sz="1200" b="0" i="0" kern="1200" dirty="0">
                <a:solidFill>
                  <a:schemeClr val="tx1"/>
                </a:solidFill>
                <a:effectLst/>
                <a:latin typeface="+mn-lt"/>
                <a:ea typeface="+mn-ea"/>
                <a:cs typeface="+mn-cs"/>
              </a:rPr>
              <a:t>. Many stochastic processes can be represented by time series. However, a stochastic process is by nature continuous while a time series is a set of observations indexed by integers.</a:t>
            </a:r>
            <a:endParaRPr lang="en-US" altLang="x-none" dirty="0">
              <a:ea typeface="ＭＳ Ｐゴシック" charset="-128"/>
            </a:endParaRPr>
          </a:p>
          <a:p>
            <a:endParaRPr lang="en-US" altLang="x-none" dirty="0">
              <a:ea typeface="ＭＳ Ｐゴシック" charset="-128"/>
            </a:endParaRPr>
          </a:p>
          <a:p>
            <a:endParaRPr lang="en-US" altLang="x-none" dirty="0">
              <a:ea typeface="ＭＳ Ｐゴシック" charset="-128"/>
            </a:endParaRP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22</a:t>
            </a:fld>
            <a:endParaRPr lang="fr-FR"/>
          </a:p>
        </p:txBody>
      </p:sp>
    </p:spTree>
    <p:extLst>
      <p:ext uri="{BB962C8B-B14F-4D97-AF65-F5344CB8AC3E}">
        <p14:creationId xmlns:p14="http://schemas.microsoft.com/office/powerpoint/2010/main" val="1226689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BE" dirty="0"/>
              <a:t>Mental states = </a:t>
            </a:r>
          </a:p>
        </p:txBody>
      </p:sp>
      <p:sp>
        <p:nvSpPr>
          <p:cNvPr id="4" name="Slide Number Placeholder 3"/>
          <p:cNvSpPr>
            <a:spLocks noGrp="1"/>
          </p:cNvSpPr>
          <p:nvPr>
            <p:ph type="sldNum" sz="quarter" idx="5"/>
          </p:nvPr>
        </p:nvSpPr>
        <p:spPr/>
        <p:txBody>
          <a:bodyPr/>
          <a:lstStyle/>
          <a:p>
            <a:fld id="{F1FE3E70-BCB7-4D28-9793-1FBFA0A634E0}" type="slidenum">
              <a:rPr lang="fr-BE" smtClean="0"/>
              <a:t>24</a:t>
            </a:fld>
            <a:endParaRPr lang="fr-BE"/>
          </a:p>
        </p:txBody>
      </p:sp>
    </p:spTree>
    <p:extLst>
      <p:ext uri="{BB962C8B-B14F-4D97-AF65-F5344CB8AC3E}">
        <p14:creationId xmlns:p14="http://schemas.microsoft.com/office/powerpoint/2010/main" val="756787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sz="1200" dirty="0"/>
              <a:t>Decreased activation:</a:t>
            </a:r>
          </a:p>
          <a:p>
            <a:r>
              <a:rPr lang="en-US" sz="1200" dirty="0"/>
              <a:t>Broca's area    </a:t>
            </a:r>
            <a:r>
              <a:rPr lang="en-US" sz="1200" dirty="0">
                <a:sym typeface="Wingdings" panose="05000000000000000000" pitchFamily="2" charset="2"/>
              </a:rPr>
              <a:t>    </a:t>
            </a:r>
            <a:r>
              <a:rPr lang="en-US" sz="1200" dirty="0"/>
              <a:t>reduced “inner speech”</a:t>
            </a:r>
          </a:p>
          <a:p>
            <a:r>
              <a:rPr lang="en-US" sz="1200" dirty="0"/>
              <a:t>Hippocampus</a:t>
            </a:r>
            <a:r>
              <a:rPr lang="en-US" sz="1200" b="1" dirty="0"/>
              <a:t> </a:t>
            </a:r>
            <a:r>
              <a:rPr lang="en-US" sz="1200" b="1" dirty="0">
                <a:sym typeface="Wingdings" panose="05000000000000000000" pitchFamily="2" charset="2"/>
              </a:rPr>
              <a:t>    </a:t>
            </a:r>
            <a:r>
              <a:rPr lang="en-US" sz="1200" dirty="0"/>
              <a:t>less impressionable “content”</a:t>
            </a:r>
          </a:p>
          <a:p>
            <a:pPr marL="0" indent="0">
              <a:buNone/>
            </a:pPr>
            <a:endParaRPr lang="en-US" sz="1200" dirty="0"/>
          </a:p>
          <a:p>
            <a:pPr marL="0" indent="0">
              <a:buNone/>
            </a:pPr>
            <a:r>
              <a:rPr lang="en-US" sz="1200" dirty="0"/>
              <a:t>Increased activation:</a:t>
            </a:r>
          </a:p>
          <a:p>
            <a:r>
              <a:rPr lang="en-US" sz="1200" dirty="0"/>
              <a:t>ACC </a:t>
            </a:r>
            <a:r>
              <a:rPr lang="en-US" sz="1200" dirty="0">
                <a:sym typeface="Wingdings" panose="05000000000000000000" pitchFamily="2" charset="2"/>
              </a:rPr>
              <a:t> </a:t>
            </a:r>
            <a:r>
              <a:rPr lang="en-US" sz="1200" dirty="0"/>
              <a:t>stream of consciousness continuity is retained</a:t>
            </a:r>
          </a:p>
          <a:p>
            <a:endParaRPr lang="en-US" sz="1200" dirty="0"/>
          </a:p>
          <a:p>
            <a:endParaRPr lang="en-US" sz="1200" dirty="0"/>
          </a:p>
          <a:p>
            <a:pPr marL="0" indent="0">
              <a:buNone/>
            </a:pPr>
            <a:r>
              <a:rPr lang="en-US" sz="1200" dirty="0"/>
              <a:t>Decreased connectivity: </a:t>
            </a:r>
          </a:p>
          <a:p>
            <a:r>
              <a:rPr lang="en-US" sz="1200" dirty="0"/>
              <a:t>DMN - sensory cortices </a:t>
            </a:r>
            <a:r>
              <a:rPr lang="en-US" sz="1200" dirty="0">
                <a:sym typeface="Wingdings" panose="05000000000000000000" pitchFamily="2" charset="2"/>
              </a:rPr>
              <a:t> </a:t>
            </a:r>
            <a:r>
              <a:rPr lang="en-US" sz="1200" dirty="0"/>
              <a:t>less available content from sensory avenues to drive internally, self-oriented thought</a:t>
            </a:r>
          </a:p>
          <a:p>
            <a:endParaRPr lang="en-US" sz="1200" dirty="0"/>
          </a:p>
          <a:p>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25</a:t>
            </a:fld>
            <a:endParaRPr lang="fr-BE"/>
          </a:p>
        </p:txBody>
      </p:sp>
    </p:spTree>
    <p:extLst>
      <p:ext uri="{BB962C8B-B14F-4D97-AF65-F5344CB8AC3E}">
        <p14:creationId xmlns:p14="http://schemas.microsoft.com/office/powerpoint/2010/main" val="4005968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effectLst/>
                <a:latin typeface="Times"/>
              </a:rPr>
              <a:t>We sampled 5000 samples from the posterior, with 2000 samples as burn-in.</a:t>
            </a:r>
          </a:p>
          <a:p>
            <a:endParaRPr lang="en-GB" dirty="0">
              <a:effectLst/>
              <a:latin typeface="Helvetica" pitchFamily="2" charset="0"/>
            </a:endParaRPr>
          </a:p>
          <a:p>
            <a:r>
              <a:rPr lang="en-GB" dirty="0">
                <a:effectLst/>
                <a:latin typeface="Helvetica" pitchFamily="2" charset="0"/>
              </a:rPr>
              <a:t>Forest plot of each of the four sampled chains of the posterior distribution indicate that </a:t>
            </a:r>
            <a:r>
              <a:rPr lang="en-GB" dirty="0" err="1">
                <a:effectLst/>
                <a:latin typeface="Helvetica" pitchFamily="2" charset="0"/>
              </a:rPr>
              <a:t>vmPFC</a:t>
            </a:r>
            <a:r>
              <a:rPr lang="en-GB" dirty="0">
                <a:effectLst/>
                <a:latin typeface="Helvetica" pitchFamily="2" charset="0"/>
              </a:rPr>
              <a:t>/ACC contains significant evidence for MB deactivations, as the b values did not contain 0 in the</a:t>
            </a:r>
          </a:p>
          <a:p>
            <a:r>
              <a:rPr lang="en-GB" dirty="0">
                <a:effectLst/>
                <a:latin typeface="Helvetica" pitchFamily="2" charset="0"/>
              </a:rPr>
              <a:t>94% highest density interval (HDI). </a:t>
            </a:r>
            <a:r>
              <a:rPr lang="en-GB" b="0" i="0" dirty="0">
                <a:solidFill>
                  <a:srgbClr val="040C28"/>
                </a:solidFill>
                <a:effectLst/>
                <a:latin typeface="Google Sans"/>
              </a:rPr>
              <a:t>The HDI is the interval which contains the required mass such that all points within the interval have a higher probability density than points outside the interval</a:t>
            </a:r>
            <a:r>
              <a:rPr lang="en-GB" b="0" i="0" dirty="0">
                <a:solidFill>
                  <a:srgbClr val="202124"/>
                </a:solidFill>
                <a:effectLst/>
                <a:latin typeface="Google Sans"/>
              </a:rPr>
              <a:t>.</a:t>
            </a:r>
            <a:endParaRPr lang="en-GB" dirty="0">
              <a:effectLst/>
              <a:latin typeface="Helvetica" pitchFamily="2" charset="0"/>
            </a:endParaRPr>
          </a:p>
          <a:p>
            <a:endParaRPr lang="en-GB" dirty="0">
              <a:effectLst/>
              <a:latin typeface="Helvetica" pitchFamily="2" charset="0"/>
            </a:endParaRPr>
          </a:p>
          <a:p>
            <a:r>
              <a:rPr lang="en-GB" dirty="0">
                <a:effectLst/>
                <a:latin typeface="Helvetica" pitchFamily="2" charset="0"/>
              </a:rPr>
              <a:t>Posterior differences between MB and the other mental states. We observed that the contrast MB-</a:t>
            </a:r>
            <a:r>
              <a:rPr lang="en-GB" dirty="0" err="1">
                <a:effectLst/>
                <a:latin typeface="Helvetica" pitchFamily="2" charset="0"/>
              </a:rPr>
              <a:t>SInd</a:t>
            </a:r>
            <a:r>
              <a:rPr lang="en-GB" dirty="0">
                <a:effectLst/>
                <a:latin typeface="Helvetica" pitchFamily="2" charset="0"/>
              </a:rPr>
              <a:t> did not contain 0 in the 94% HDI (shaded area), providing evidence that frontal deactivations differentiated between MB and </a:t>
            </a:r>
            <a:r>
              <a:rPr lang="en-GB" dirty="0" err="1">
                <a:effectLst/>
                <a:latin typeface="Helvetica" pitchFamily="2" charset="0"/>
              </a:rPr>
              <a:t>SInd</a:t>
            </a:r>
            <a:r>
              <a:rPr lang="en-GB" dirty="0">
                <a:effectLst/>
                <a:latin typeface="Helvetica" pitchFamily="2" charset="0"/>
              </a:rPr>
              <a:t>.</a:t>
            </a:r>
          </a:p>
          <a:p>
            <a:endParaRPr lang="en-GB" dirty="0">
              <a:effectLst/>
              <a:latin typeface="Helvetica" pitchFamily="2" charset="0"/>
            </a:endParaRPr>
          </a:p>
          <a:p>
            <a:endParaRPr lang="en-GB" dirty="0">
              <a:effectLst/>
              <a:latin typeface="Helvetica" pitchFamily="2" charset="0"/>
            </a:endParaRPr>
          </a:p>
          <a:p>
            <a:r>
              <a:rPr lang="en-GB" dirty="0">
                <a:effectLst/>
                <a:latin typeface="Helvetica" pitchFamily="2" charset="0"/>
              </a:rPr>
              <a:t>https://</a:t>
            </a:r>
            <a:r>
              <a:rPr lang="en-GB" dirty="0" err="1">
                <a:effectLst/>
                <a:latin typeface="Helvetica" pitchFamily="2" charset="0"/>
              </a:rPr>
              <a:t>www.linkedin.com</a:t>
            </a:r>
            <a:r>
              <a:rPr lang="en-GB" dirty="0">
                <a:effectLst/>
                <a:latin typeface="Helvetica" pitchFamily="2" charset="0"/>
              </a:rPr>
              <a:t>/advice/0/how-do-you-visualize-</a:t>
            </a:r>
            <a:r>
              <a:rPr lang="en-GB" dirty="0" err="1">
                <a:effectLst/>
                <a:latin typeface="Helvetica" pitchFamily="2" charset="0"/>
              </a:rPr>
              <a:t>bayesian</a:t>
            </a:r>
            <a:r>
              <a:rPr lang="en-GB" dirty="0">
                <a:effectLst/>
                <a:latin typeface="Helvetica" pitchFamily="2" charset="0"/>
              </a:rPr>
              <a:t>-models-skills-statistics#:~:text=Trace%20plots%20show%20how%20the,sampling%20from%20the%20posterior%20distribution.</a:t>
            </a:r>
          </a:p>
          <a:p>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26</a:t>
            </a:fld>
            <a:endParaRPr lang="fr-BE"/>
          </a:p>
        </p:txBody>
      </p:sp>
    </p:spTree>
    <p:extLst>
      <p:ext uri="{BB962C8B-B14F-4D97-AF65-F5344CB8AC3E}">
        <p14:creationId xmlns:p14="http://schemas.microsoft.com/office/powerpoint/2010/main" val="2735197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E3E70-BCB7-4D28-9793-1FBFA0A634E0}" type="slidenum">
              <a:rPr lang="fr-BE" smtClean="0"/>
              <a:t>27</a:t>
            </a:fld>
            <a:endParaRPr lang="fr-BE"/>
          </a:p>
        </p:txBody>
      </p:sp>
    </p:spTree>
    <p:extLst>
      <p:ext uri="{BB962C8B-B14F-4D97-AF65-F5344CB8AC3E}">
        <p14:creationId xmlns:p14="http://schemas.microsoft.com/office/powerpoint/2010/main" val="3111706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mn-lt"/>
                <a:ea typeface="+mn-ea"/>
                <a:cs typeface="+mn-cs"/>
              </a:rPr>
              <a:t>Cosine similarity determines how similar two matrices/vectors are irrespective of their norm. It can be considered as the normalized version of the Euclidean distance (i.e., projecting the vectors onto the unit sphere and calculating Euclidean distance, which is then effectively the cosine of the angle between those vectors). Subsequently, for each mental state the distribution of distances to all four centroids was created.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generalized linear mixed effect model with gamma distribution and log link function was applied to test the relationship between the distances to each pattern and the mental states.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Tukey post hoc test was applied to compare</a:t>
            </a: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28</a:t>
            </a:fld>
            <a:endParaRPr lang="fr-FR"/>
          </a:p>
        </p:txBody>
      </p:sp>
    </p:spTree>
    <p:extLst>
      <p:ext uri="{BB962C8B-B14F-4D97-AF65-F5344CB8AC3E}">
        <p14:creationId xmlns:p14="http://schemas.microsoft.com/office/powerpoint/2010/main" val="3837760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en-US" altLang="x-none" dirty="0">
              <a:ea typeface="ＭＳ Ｐゴシック" charset="-128"/>
            </a:endParaRP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29</a:t>
            </a:fld>
            <a:endParaRPr lang="fr-FR"/>
          </a:p>
        </p:txBody>
      </p:sp>
    </p:spTree>
    <p:extLst>
      <p:ext uri="{BB962C8B-B14F-4D97-AF65-F5344CB8AC3E}">
        <p14:creationId xmlns:p14="http://schemas.microsoft.com/office/powerpoint/2010/main" val="496954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BE" dirty="0"/>
              <a:t>Slow </a:t>
            </a:r>
            <a:r>
              <a:rPr lang="fr-BE" dirty="0" err="1"/>
              <a:t>waves</a:t>
            </a:r>
            <a:r>
              <a:rPr lang="fr-BE" dirty="0"/>
              <a:t> in the back of the </a:t>
            </a:r>
            <a:r>
              <a:rPr lang="fr-BE" dirty="0" err="1"/>
              <a:t>brain</a:t>
            </a:r>
            <a:r>
              <a:rPr lang="fr-BE" dirty="0"/>
              <a:t> </a:t>
            </a:r>
            <a:r>
              <a:rPr lang="fr-BE" dirty="0" err="1"/>
              <a:t>were</a:t>
            </a:r>
            <a:r>
              <a:rPr lang="fr-BE" dirty="0"/>
              <a:t> </a:t>
            </a:r>
            <a:r>
              <a:rPr lang="fr-BE" dirty="0" err="1"/>
              <a:t>associated</a:t>
            </a:r>
            <a:r>
              <a:rPr lang="fr-BE" dirty="0"/>
              <a:t> </a:t>
            </a:r>
            <a:r>
              <a:rPr lang="fr-BE" dirty="0" err="1"/>
              <a:t>with</a:t>
            </a:r>
            <a:r>
              <a:rPr lang="fr-BE" dirty="0"/>
              <a:t> misses (Fig. 5c), </a:t>
            </a:r>
            <a:r>
              <a:rPr lang="fr-BE" dirty="0" err="1"/>
              <a:t>which</a:t>
            </a:r>
            <a:r>
              <a:rPr lang="fr-BE" dirty="0"/>
              <a:t> </a:t>
            </a:r>
            <a:r>
              <a:rPr lang="fr-BE" dirty="0" err="1"/>
              <a:t>is</a:t>
            </a:r>
            <a:r>
              <a:rPr lang="fr-BE" dirty="0"/>
              <a:t> consistent </a:t>
            </a:r>
            <a:r>
              <a:rPr lang="fr-BE" dirty="0" err="1"/>
              <a:t>with</a:t>
            </a:r>
            <a:r>
              <a:rPr lang="fr-BE" dirty="0"/>
              <a:t> the </a:t>
            </a:r>
            <a:r>
              <a:rPr lang="fr-BE" dirty="0" err="1"/>
              <a:t>involvement</a:t>
            </a:r>
            <a:r>
              <a:rPr lang="fr-BE" dirty="0"/>
              <a:t> of </a:t>
            </a:r>
            <a:r>
              <a:rPr lang="fr-BE" dirty="0" err="1"/>
              <a:t>parietal</a:t>
            </a:r>
            <a:r>
              <a:rPr lang="fr-BE" dirty="0"/>
              <a:t> </a:t>
            </a:r>
            <a:r>
              <a:rPr lang="fr-BE" dirty="0" err="1"/>
              <a:t>cortices</a:t>
            </a:r>
            <a:r>
              <a:rPr lang="fr-BE" dirty="0"/>
              <a:t> in </a:t>
            </a:r>
            <a:r>
              <a:rPr lang="fr-BE" dirty="0" err="1"/>
              <a:t>sensorimotor</a:t>
            </a:r>
            <a:r>
              <a:rPr lang="fr-BE" dirty="0"/>
              <a:t> </a:t>
            </a:r>
            <a:r>
              <a:rPr lang="fr-BE" dirty="0" err="1"/>
              <a:t>integration</a:t>
            </a:r>
            <a:endParaRPr lang="fr-BE" dirty="0"/>
          </a:p>
          <a:p>
            <a:endParaRPr lang="fr-BE" dirty="0"/>
          </a:p>
          <a:p>
            <a:r>
              <a:rPr lang="fr-BE" dirty="0"/>
              <a:t>MB &gt; MW: </a:t>
            </a:r>
            <a:r>
              <a:rPr lang="fr-BE" dirty="0" err="1"/>
              <a:t>reduction</a:t>
            </a:r>
            <a:r>
              <a:rPr lang="fr-BE" dirty="0"/>
              <a:t> of slow-</a:t>
            </a:r>
            <a:r>
              <a:rPr lang="fr-BE" dirty="0" err="1"/>
              <a:t>wave</a:t>
            </a:r>
            <a:r>
              <a:rPr lang="fr-BE" dirty="0"/>
              <a:t> amplitude over frontal </a:t>
            </a:r>
            <a:r>
              <a:rPr lang="fr-BE" dirty="0" err="1"/>
              <a:t>electrodes</a:t>
            </a:r>
            <a:r>
              <a:rPr lang="fr-BE" dirty="0"/>
              <a:t> but an </a:t>
            </a:r>
            <a:r>
              <a:rPr lang="fr-BE" dirty="0" err="1"/>
              <a:t>increase</a:t>
            </a:r>
            <a:r>
              <a:rPr lang="fr-BE" dirty="0"/>
              <a:t> in </a:t>
            </a:r>
            <a:r>
              <a:rPr lang="fr-BE" dirty="0" err="1"/>
              <a:t>their</a:t>
            </a:r>
            <a:r>
              <a:rPr lang="fr-BE" dirty="0"/>
              <a:t> </a:t>
            </a:r>
            <a:r>
              <a:rPr lang="fr-BE" dirty="0" err="1"/>
              <a:t>upward</a:t>
            </a:r>
            <a:r>
              <a:rPr lang="fr-BE" dirty="0"/>
              <a:t> </a:t>
            </a:r>
            <a:r>
              <a:rPr lang="fr-BE" dirty="0" err="1"/>
              <a:t>slope</a:t>
            </a:r>
            <a:r>
              <a:rPr lang="fr-BE" dirty="0"/>
              <a:t> over </a:t>
            </a:r>
            <a:r>
              <a:rPr lang="fr-BE" dirty="0" err="1"/>
              <a:t>parietal</a:t>
            </a:r>
            <a:r>
              <a:rPr lang="fr-BE" dirty="0"/>
              <a:t> </a:t>
            </a:r>
            <a:r>
              <a:rPr lang="fr-BE" dirty="0" err="1"/>
              <a:t>electrodes</a:t>
            </a:r>
            <a:r>
              <a:rPr lang="fr-BE" dirty="0"/>
              <a:t> </a:t>
            </a:r>
            <a:r>
              <a:rPr lang="fr-BE" dirty="0" err="1"/>
              <a:t>were</a:t>
            </a:r>
            <a:r>
              <a:rPr lang="fr-BE" dirty="0"/>
              <a:t> </a:t>
            </a:r>
            <a:r>
              <a:rPr lang="fr-BE" dirty="0" err="1"/>
              <a:t>predictive</a:t>
            </a:r>
            <a:r>
              <a:rPr lang="fr-BE" dirty="0"/>
              <a:t> of MB: a perturbation of frontal </a:t>
            </a:r>
            <a:r>
              <a:rPr lang="fr-BE" dirty="0" err="1"/>
              <a:t>cortices</a:t>
            </a:r>
            <a:r>
              <a:rPr lang="fr-BE" dirty="0"/>
              <a:t> leads to </a:t>
            </a:r>
            <a:r>
              <a:rPr lang="fr-BE" dirty="0" err="1"/>
              <a:t>unconstrained</a:t>
            </a:r>
            <a:r>
              <a:rPr lang="fr-BE" dirty="0"/>
              <a:t> </a:t>
            </a:r>
            <a:r>
              <a:rPr lang="fr-BE" dirty="0" err="1"/>
              <a:t>thoughts</a:t>
            </a:r>
            <a:r>
              <a:rPr lang="fr-BE" dirty="0"/>
              <a:t> (MW) </a:t>
            </a:r>
            <a:r>
              <a:rPr lang="fr-BE" dirty="0" err="1"/>
              <a:t>rather</a:t>
            </a:r>
            <a:r>
              <a:rPr lang="fr-BE" dirty="0"/>
              <a:t> </a:t>
            </a:r>
            <a:r>
              <a:rPr lang="fr-BE" dirty="0" err="1"/>
              <a:t>than</a:t>
            </a:r>
            <a:r>
              <a:rPr lang="fr-BE" dirty="0"/>
              <a:t> the </a:t>
            </a:r>
            <a:r>
              <a:rPr lang="fr-BE" dirty="0" err="1"/>
              <a:t>loss</a:t>
            </a:r>
            <a:r>
              <a:rPr lang="fr-BE" dirty="0"/>
              <a:t> of </a:t>
            </a:r>
            <a:r>
              <a:rPr lang="fr-BE" dirty="0" err="1"/>
              <a:t>awareness</a:t>
            </a:r>
            <a:r>
              <a:rPr lang="fr-BE" dirty="0"/>
              <a:t>, but </a:t>
            </a:r>
            <a:r>
              <a:rPr lang="fr-BE" dirty="0" err="1"/>
              <a:t>that</a:t>
            </a:r>
            <a:r>
              <a:rPr lang="fr-BE" dirty="0"/>
              <a:t> </a:t>
            </a:r>
            <a:r>
              <a:rPr lang="fr-BE" dirty="0" err="1"/>
              <a:t>awareness</a:t>
            </a:r>
            <a:r>
              <a:rPr lang="fr-BE" dirty="0"/>
              <a:t> </a:t>
            </a:r>
            <a:r>
              <a:rPr lang="fr-BE" dirty="0" err="1"/>
              <a:t>decreases</a:t>
            </a:r>
            <a:r>
              <a:rPr lang="fr-BE" dirty="0"/>
              <a:t> </a:t>
            </a:r>
            <a:r>
              <a:rPr lang="fr-BE" dirty="0" err="1"/>
              <a:t>when</a:t>
            </a:r>
            <a:r>
              <a:rPr lang="fr-BE" dirty="0"/>
              <a:t> </a:t>
            </a:r>
            <a:r>
              <a:rPr lang="fr-BE" dirty="0" err="1"/>
              <a:t>posterior</a:t>
            </a:r>
            <a:r>
              <a:rPr lang="fr-BE" dirty="0"/>
              <a:t> </a:t>
            </a:r>
            <a:r>
              <a:rPr lang="fr-BE" dirty="0" err="1"/>
              <a:t>regions</a:t>
            </a:r>
            <a:r>
              <a:rPr lang="fr-BE" dirty="0"/>
              <a:t> </a:t>
            </a:r>
            <a:r>
              <a:rPr lang="fr-BE" dirty="0" err="1"/>
              <a:t>momentarily</a:t>
            </a:r>
            <a:r>
              <a:rPr lang="fr-BE" dirty="0"/>
              <a:t> go offline, a pattern </a:t>
            </a:r>
            <a:r>
              <a:rPr lang="fr-BE" dirty="0" err="1"/>
              <a:t>similar</a:t>
            </a:r>
            <a:r>
              <a:rPr lang="fr-BE" dirty="0"/>
              <a:t> to the neural </a:t>
            </a:r>
            <a:r>
              <a:rPr lang="fr-BE" dirty="0" err="1"/>
              <a:t>correlates</a:t>
            </a:r>
            <a:r>
              <a:rPr lang="fr-BE" dirty="0"/>
              <a:t> of </a:t>
            </a:r>
            <a:r>
              <a:rPr lang="fr-BE" dirty="0" err="1"/>
              <a:t>dreaming</a:t>
            </a:r>
            <a:r>
              <a:rPr lang="fr-BE" dirty="0"/>
              <a:t> </a:t>
            </a:r>
            <a:r>
              <a:rPr lang="fr-BE" dirty="0" err="1"/>
              <a:t>during</a:t>
            </a:r>
            <a:r>
              <a:rPr lang="fr-BE" dirty="0"/>
              <a:t> </a:t>
            </a:r>
            <a:r>
              <a:rPr lang="fr-BE" dirty="0" err="1"/>
              <a:t>sleep</a:t>
            </a:r>
            <a:r>
              <a:rPr lang="fr-BE" dirty="0"/>
              <a:t> or </a:t>
            </a:r>
            <a:r>
              <a:rPr lang="fr-BE" dirty="0" err="1"/>
              <a:t>spontaneous</a:t>
            </a:r>
            <a:r>
              <a:rPr lang="fr-BE" dirty="0"/>
              <a:t> </a:t>
            </a:r>
            <a:r>
              <a:rPr lang="fr-BE" dirty="0" err="1"/>
              <a:t>thoughts</a:t>
            </a:r>
            <a:r>
              <a:rPr lang="fr-BE" dirty="0"/>
              <a:t> </a:t>
            </a:r>
            <a:r>
              <a:rPr lang="fr-BE" dirty="0" err="1"/>
              <a:t>during</a:t>
            </a:r>
            <a:r>
              <a:rPr lang="fr-BE" dirty="0"/>
              <a:t> </a:t>
            </a:r>
            <a:r>
              <a:rPr lang="fr-BE" dirty="0" err="1"/>
              <a:t>wakeful</a:t>
            </a:r>
            <a:r>
              <a:rPr lang="fr-BE" dirty="0"/>
              <a:t> rest57,75.</a:t>
            </a:r>
          </a:p>
          <a:p>
            <a:endParaRPr lang="fr-BE" dirty="0"/>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Slow wave parameters such as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Amplitude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slope and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number of negative peaks </a:t>
            </a:r>
          </a:p>
          <a:p>
            <a:pPr marL="0" indent="0">
              <a:buFont typeface="Arial" panose="020B0604020202020204" pitchFamily="34" charset="0"/>
              <a:buNone/>
            </a:pPr>
            <a:r>
              <a:rPr lang="en-GB" sz="1200" b="0" i="0" kern="1200" dirty="0">
                <a:solidFill>
                  <a:schemeClr val="tx1"/>
                </a:solidFill>
                <a:effectLst/>
                <a:latin typeface="+mn-lt"/>
                <a:ea typeface="+mn-ea"/>
                <a:cs typeface="+mn-cs"/>
              </a:rPr>
              <a:t>are thought to </a:t>
            </a:r>
            <a:r>
              <a:rPr lang="en-GB" sz="1200" b="1" i="0" kern="1200" dirty="0">
                <a:solidFill>
                  <a:schemeClr val="tx1"/>
                </a:solidFill>
                <a:effectLst/>
                <a:latin typeface="+mn-lt"/>
                <a:ea typeface="+mn-ea"/>
                <a:cs typeface="+mn-cs"/>
              </a:rPr>
              <a:t>depend on the number of recruited neurons and the speed of synchronization across neuronal populations </a:t>
            </a:r>
            <a:r>
              <a:rPr lang="en-GB" sz="1200" b="0" i="0"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hlinkClick r:id="rId3"/>
              </a:rPr>
              <a:t>Esser et al., 2007</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Riedner et al., 2007</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a:rPr>
              <a:t>Vyazovskiy et al., 2007</a:t>
            </a:r>
            <a:r>
              <a:rPr lang="en-GB" sz="1200" b="0" i="0" kern="1200" dirty="0">
                <a:solidFill>
                  <a:schemeClr val="tx1"/>
                </a:solidFill>
                <a:effectLst/>
                <a:latin typeface="+mn-lt"/>
                <a:ea typeface="+mn-ea"/>
                <a:cs typeface="+mn-cs"/>
              </a:rPr>
              <a:t>). In particular, steep, high-amplitude slow waves with few negative peaks are generated when an efficient neuronal synchronization allows for a fast recruitment of a large number of neurons at the cortical level.</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https://</a:t>
            </a:r>
            <a:r>
              <a:rPr lang="en-GB" sz="1200" b="0" i="0" kern="1200" dirty="0" err="1">
                <a:solidFill>
                  <a:schemeClr val="tx1"/>
                </a:solidFill>
                <a:effectLst/>
                <a:latin typeface="+mn-lt"/>
                <a:ea typeface="+mn-ea"/>
                <a:cs typeface="+mn-cs"/>
              </a:rPr>
              <a:t>www.ncbi.nlm.nih.gov</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pmc</a:t>
            </a:r>
            <a:r>
              <a:rPr lang="en-GB" sz="1200" b="0" i="0" kern="1200" dirty="0">
                <a:solidFill>
                  <a:schemeClr val="tx1"/>
                </a:solidFill>
                <a:effectLst/>
                <a:latin typeface="+mn-lt"/>
                <a:ea typeface="+mn-ea"/>
                <a:cs typeface="+mn-cs"/>
              </a:rPr>
              <a:t>/articles/PMC3900623/#:~:text=Slow%20wave%20activity%20(SWA%2C%200.5,slope%20of%20sleep%20slow%20waves.: </a:t>
            </a:r>
          </a:p>
          <a:p>
            <a:r>
              <a:rPr lang="en-GB" sz="1200" b="0" i="0" kern="1200" dirty="0">
                <a:solidFill>
                  <a:schemeClr val="tx1"/>
                </a:solidFill>
                <a:effectLst/>
                <a:latin typeface="+mn-lt"/>
                <a:ea typeface="+mn-ea"/>
                <a:cs typeface="+mn-cs"/>
              </a:rPr>
              <a:t>It has been proposed that the slope of slow waves, measured in the EEG, may represent a </a:t>
            </a:r>
            <a:r>
              <a:rPr lang="en-GB" sz="1200" b="1" i="0" kern="1200" dirty="0">
                <a:solidFill>
                  <a:schemeClr val="tx1"/>
                </a:solidFill>
                <a:effectLst/>
                <a:latin typeface="+mn-lt"/>
                <a:ea typeface="+mn-ea"/>
                <a:cs typeface="+mn-cs"/>
              </a:rPr>
              <a:t>marker of this neuronal synchronization</a:t>
            </a:r>
            <a:r>
              <a:rPr lang="en-GB" sz="1200" b="0" i="0" kern="1200" dirty="0">
                <a:solidFill>
                  <a:schemeClr val="tx1"/>
                </a:solidFill>
                <a:effectLst/>
                <a:latin typeface="+mn-lt"/>
                <a:ea typeface="+mn-ea"/>
                <a:cs typeface="+mn-cs"/>
              </a:rPr>
              <a:t>.</a:t>
            </a:r>
            <a:r>
              <a:rPr lang="en-GB" sz="1200" b="0" i="0" u="sng" kern="1200" baseline="30000" dirty="0">
                <a:solidFill>
                  <a:schemeClr val="tx1"/>
                </a:solidFill>
                <a:effectLst/>
                <a:latin typeface="+mn-lt"/>
                <a:ea typeface="+mn-ea"/>
                <a:cs typeface="+mn-cs"/>
                <a:hlinkClick r:id="rId6"/>
              </a:rPr>
              <a:t>16</a:t>
            </a:r>
            <a:r>
              <a:rPr lang="en-GB" sz="1200" b="0" i="0" kern="1200" baseline="30000" dirty="0">
                <a:solidFill>
                  <a:schemeClr val="tx1"/>
                </a:solidFill>
                <a:effectLst/>
                <a:latin typeface="+mn-lt"/>
                <a:ea typeface="+mn-ea"/>
                <a:cs typeface="+mn-cs"/>
              </a:rPr>
              <a:t>–</a:t>
            </a:r>
            <a:r>
              <a:rPr lang="en-GB" sz="1200" b="0" i="0" u="sng" kern="1200" baseline="30000" dirty="0">
                <a:solidFill>
                  <a:schemeClr val="tx1"/>
                </a:solidFill>
                <a:effectLst/>
                <a:latin typeface="+mn-lt"/>
                <a:ea typeface="+mn-ea"/>
                <a:cs typeface="+mn-cs"/>
                <a:hlinkClick r:id="rId7"/>
              </a:rPr>
              <a:t>18</a:t>
            </a:r>
            <a:r>
              <a:rPr lang="en-GB" sz="1200" b="0" i="0" kern="1200" dirty="0">
                <a:solidFill>
                  <a:schemeClr val="tx1"/>
                </a:solidFill>
                <a:effectLst/>
                <a:latin typeface="+mn-lt"/>
                <a:ea typeface="+mn-ea"/>
                <a:cs typeface="+mn-cs"/>
              </a:rPr>
              <a:t> Thus, </a:t>
            </a:r>
            <a:r>
              <a:rPr lang="en-GB" sz="1200" b="1" i="0" kern="1200" dirty="0">
                <a:solidFill>
                  <a:schemeClr val="tx1"/>
                </a:solidFill>
                <a:effectLst/>
                <a:latin typeface="+mn-lt"/>
                <a:ea typeface="+mn-ea"/>
                <a:cs typeface="+mn-cs"/>
              </a:rPr>
              <a:t>the faster neuronal populations of a network are able to synchronize their activity, the steeper the slopes of the slow waves are</a:t>
            </a:r>
            <a:r>
              <a:rPr lang="en-GB" sz="1200" b="0" i="0" kern="1200" dirty="0">
                <a:solidFill>
                  <a:schemeClr val="tx1"/>
                </a:solidFill>
                <a:effectLst/>
                <a:latin typeface="+mn-lt"/>
                <a:ea typeface="+mn-ea"/>
                <a:cs typeface="+mn-cs"/>
              </a:rPr>
              <a:t>. Consequently, the slope of slow waves at the beginning of the night when sleep pressure is high is much steeper compared to the slope of slow waves with the same amplitude towards the end of the sleep period when sleep pressure has dissipated.</a:t>
            </a:r>
            <a:r>
              <a:rPr lang="en-GB" sz="1200" b="0" i="0" u="sng" kern="1200" baseline="30000" dirty="0">
                <a:solidFill>
                  <a:schemeClr val="tx1"/>
                </a:solidFill>
                <a:effectLst/>
                <a:latin typeface="+mn-lt"/>
                <a:ea typeface="+mn-ea"/>
                <a:cs typeface="+mn-cs"/>
                <a:hlinkClick r:id="rId8"/>
              </a:rPr>
              <a:t>17</a:t>
            </a:r>
            <a:r>
              <a:rPr lang="en-GB" sz="1200" b="0" i="0" kern="1200" dirty="0">
                <a:solidFill>
                  <a:schemeClr val="tx1"/>
                </a:solidFill>
                <a:effectLst/>
                <a:latin typeface="+mn-lt"/>
                <a:ea typeface="+mn-ea"/>
                <a:cs typeface="+mn-cs"/>
              </a:rPr>
              <a:t> </a:t>
            </a:r>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30</a:t>
            </a:fld>
            <a:endParaRPr lang="fr-BE"/>
          </a:p>
        </p:txBody>
      </p:sp>
    </p:spTree>
    <p:extLst>
      <p:ext uri="{BB962C8B-B14F-4D97-AF65-F5344CB8AC3E}">
        <p14:creationId xmlns:p14="http://schemas.microsoft.com/office/powerpoint/2010/main" val="292653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GB" sz="1200" b="1" i="0" kern="1200" dirty="0">
                <a:solidFill>
                  <a:schemeClr val="tx1"/>
                </a:solidFill>
                <a:effectLst/>
                <a:latin typeface="+mn-lt"/>
                <a:ea typeface="+mn-ea"/>
                <a:cs typeface="+mn-cs"/>
              </a:rPr>
              <a:t>Metastability</a:t>
            </a:r>
            <a:r>
              <a:rPr lang="en-GB" sz="1200" b="0" i="0" kern="1200" dirty="0">
                <a:solidFill>
                  <a:schemeClr val="tx1"/>
                </a:solidFill>
                <a:effectLst/>
                <a:latin typeface="+mn-lt"/>
                <a:ea typeface="+mn-ea"/>
                <a:cs typeface="+mn-cs"/>
              </a:rPr>
              <a:t> refers to the </a:t>
            </a:r>
            <a:r>
              <a:rPr lang="en-GB" sz="1200" b="0" i="0" u="none" strike="noStrike" kern="1200" dirty="0">
                <a:solidFill>
                  <a:schemeClr val="tx1"/>
                </a:solidFill>
                <a:effectLst/>
                <a:latin typeface="+mn-lt"/>
                <a:ea typeface="+mn-ea"/>
                <a:cs typeface="+mn-cs"/>
                <a:hlinkClick r:id="rId3" tooltip="Human brain"/>
              </a:rPr>
              <a:t>human brain’s</a:t>
            </a:r>
            <a:r>
              <a:rPr lang="en-GB" sz="1200" b="0" i="0" kern="1200" dirty="0">
                <a:solidFill>
                  <a:schemeClr val="tx1"/>
                </a:solidFill>
                <a:effectLst/>
                <a:latin typeface="+mn-lt"/>
                <a:ea typeface="+mn-ea"/>
                <a:cs typeface="+mn-cs"/>
              </a:rPr>
              <a:t> ability to integrate several functional parts and to produce </a:t>
            </a:r>
            <a:r>
              <a:rPr lang="en-GB" sz="1200" b="0" i="0" u="none" strike="noStrike" kern="1200" dirty="0">
                <a:solidFill>
                  <a:schemeClr val="tx1"/>
                </a:solidFill>
                <a:effectLst/>
                <a:latin typeface="+mn-lt"/>
                <a:ea typeface="+mn-ea"/>
                <a:cs typeface="+mn-cs"/>
                <a:hlinkClick r:id="rId4" tooltip="Neural oscillations"/>
              </a:rPr>
              <a:t>neural oscillations</a:t>
            </a:r>
            <a:r>
              <a:rPr lang="en-GB" sz="1200" b="0" i="0" kern="1200" dirty="0">
                <a:solidFill>
                  <a:schemeClr val="tx1"/>
                </a:solidFill>
                <a:effectLst/>
                <a:latin typeface="+mn-lt"/>
                <a:ea typeface="+mn-ea"/>
                <a:cs typeface="+mn-cs"/>
              </a:rPr>
              <a:t> in a cooperative and coordinated manner. phase synchronization forms the basis of metastable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in neural networks.</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3</a:t>
            </a:fld>
            <a:endParaRPr lang="fr-FR"/>
          </a:p>
        </p:txBody>
      </p:sp>
    </p:spTree>
    <p:extLst>
      <p:ext uri="{BB962C8B-B14F-4D97-AF65-F5344CB8AC3E}">
        <p14:creationId xmlns:p14="http://schemas.microsoft.com/office/powerpoint/2010/main" val="2459594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dirty="0"/>
              <a:t>‘‘Global flow’’ in PET (Friston et al., 1990), which is the average measured blood flow for the entire volume. </a:t>
            </a:r>
          </a:p>
          <a:p>
            <a:pPr marL="0" marR="0" lvl="0" indent="0" algn="l" defTabSz="914400" rtl="0" eaLnBrk="1" fontAlgn="auto" latinLnBrk="0" hangingPunct="1">
              <a:lnSpc>
                <a:spcPct val="100000"/>
              </a:lnSpc>
              <a:spcBef>
                <a:spcPts val="0"/>
              </a:spcBef>
              <a:spcAft>
                <a:spcPts val="0"/>
              </a:spcAft>
              <a:buClrTx/>
              <a:buSzTx/>
              <a:buFontTx/>
              <a:buNone/>
              <a:tabLst/>
              <a:defRPr/>
            </a:pPr>
            <a:r>
              <a:rPr lang="en-BE" dirty="0"/>
              <a:t>In fMRI there is at least a superficial analogue which we will refer to as the ‘‘global signal’’ and which we define as the average brain voxel time series (the global signal is thus a time signal)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global signal for each subject was calculated after applying the atlas and time series extraction, by averaging time series of all the ROIs</a:t>
            </a:r>
          </a:p>
          <a:p>
            <a:r>
              <a:rPr lang="en-GB" sz="1200" kern="1200" dirty="0">
                <a:solidFill>
                  <a:schemeClr val="tx1"/>
                </a:solidFill>
                <a:effectLst/>
                <a:latin typeface="+mn-lt"/>
                <a:ea typeface="+mn-ea"/>
                <a:cs typeface="+mn-cs"/>
              </a:rPr>
              <a:t>The global signal amplitude was defined as the sum of the absolute value of the GS time points related to the functional repertoire of each mental state (extracted at the ROI level, after </a:t>
            </a:r>
            <a:r>
              <a:rPr lang="en-GB" sz="1200" kern="1200" dirty="0" err="1">
                <a:solidFill>
                  <a:schemeClr val="tx1"/>
                </a:solidFill>
                <a:effectLst/>
                <a:latin typeface="+mn-lt"/>
                <a:ea typeface="+mn-ea"/>
                <a:cs typeface="+mn-cs"/>
              </a:rPr>
              <a:t>preprocessing</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altLang="x-none" dirty="0">
              <a:ea typeface="ＭＳ Ｐゴシック" charset="-128"/>
            </a:endParaRPr>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31</a:t>
            </a:fld>
            <a:endParaRPr lang="fr-FR"/>
          </a:p>
        </p:txBody>
      </p:sp>
    </p:spTree>
    <p:extLst>
      <p:ext uri="{BB962C8B-B14F-4D97-AF65-F5344CB8AC3E}">
        <p14:creationId xmlns:p14="http://schemas.microsoft.com/office/powerpoint/2010/main" val="3230169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BE" dirty="0"/>
              <a:t>Liu 2018:momentary </a:t>
            </a:r>
            <a:r>
              <a:rPr lang="fr-BE" dirty="0" err="1"/>
              <a:t>increases</a:t>
            </a:r>
            <a:r>
              <a:rPr lang="fr-BE" dirty="0"/>
              <a:t> in the global signal are </a:t>
            </a:r>
            <a:r>
              <a:rPr lang="fr-BE" dirty="0" err="1"/>
              <a:t>accompanied</a:t>
            </a:r>
            <a:r>
              <a:rPr lang="fr-BE" dirty="0"/>
              <a:t> by signal </a:t>
            </a:r>
            <a:r>
              <a:rPr lang="fr-BE" dirty="0" err="1"/>
              <a:t>decreases</a:t>
            </a:r>
            <a:r>
              <a:rPr lang="fr-BE" dirty="0"/>
              <a:t> in subcortical </a:t>
            </a:r>
            <a:r>
              <a:rPr lang="fr-BE" dirty="0" err="1"/>
              <a:t>regions</a:t>
            </a:r>
            <a:r>
              <a:rPr lang="fr-BE" dirty="0"/>
              <a:t> </a:t>
            </a:r>
            <a:r>
              <a:rPr lang="fr-BE" dirty="0" err="1"/>
              <a:t>with</a:t>
            </a:r>
            <a:r>
              <a:rPr lang="fr-BE" dirty="0"/>
              <a:t> </a:t>
            </a:r>
            <a:r>
              <a:rPr lang="fr-BE" dirty="0" err="1"/>
              <a:t>established</a:t>
            </a:r>
            <a:r>
              <a:rPr lang="fr-BE" dirty="0"/>
              <a:t> </a:t>
            </a:r>
            <a:r>
              <a:rPr lang="fr-BE" dirty="0" err="1"/>
              <a:t>involvement</a:t>
            </a:r>
            <a:r>
              <a:rPr lang="fr-BE" dirty="0"/>
              <a:t> in </a:t>
            </a:r>
            <a:r>
              <a:rPr lang="fr-BE" dirty="0" err="1"/>
              <a:t>promoting</a:t>
            </a:r>
            <a:r>
              <a:rPr lang="fr-BE" dirty="0"/>
              <a:t> arousal and </a:t>
            </a:r>
            <a:r>
              <a:rPr lang="fr-BE" dirty="0" err="1"/>
              <a:t>wakefulness</a:t>
            </a:r>
            <a:r>
              <a:rPr lang="fr-BE" dirty="0"/>
              <a:t>. </a:t>
            </a:r>
          </a:p>
        </p:txBody>
      </p:sp>
      <p:sp>
        <p:nvSpPr>
          <p:cNvPr id="4" name="Slide Number Placeholder 3"/>
          <p:cNvSpPr>
            <a:spLocks noGrp="1"/>
          </p:cNvSpPr>
          <p:nvPr>
            <p:ph type="sldNum" sz="quarter" idx="5"/>
          </p:nvPr>
        </p:nvSpPr>
        <p:spPr/>
        <p:txBody>
          <a:bodyPr/>
          <a:lstStyle/>
          <a:p>
            <a:fld id="{F1FE3E70-BCB7-4D28-9793-1FBFA0A634E0}" type="slidenum">
              <a:rPr lang="fr-BE" smtClean="0"/>
              <a:t>32</a:t>
            </a:fld>
            <a:endParaRPr lang="fr-BE"/>
          </a:p>
        </p:txBody>
      </p:sp>
    </p:spTree>
    <p:extLst>
      <p:ext uri="{BB962C8B-B14F-4D97-AF65-F5344CB8AC3E}">
        <p14:creationId xmlns:p14="http://schemas.microsoft.com/office/powerpoint/2010/main" val="2981878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0000" indent="-135000">
              <a:buFont typeface="Arial" panose="020B0604020202020204" pitchFamily="34" charset="0"/>
              <a:buChar char="•"/>
            </a:pPr>
            <a:r>
              <a:rPr lang="en-US" sz="1200" dirty="0">
                <a:latin typeface="+mj-lt"/>
                <a:ea typeface="Calibri Light" panose="020F0302020204030204" pitchFamily="34" charset="0"/>
                <a:cs typeface="Calibri Light" panose="020F0302020204030204" pitchFamily="34" charset="0"/>
              </a:rPr>
              <a:t>N =  26 </a:t>
            </a:r>
          </a:p>
          <a:p>
            <a:pPr marL="270000" indent="-135000">
              <a:buFont typeface="Arial" panose="020B0604020202020204" pitchFamily="34" charset="0"/>
              <a:buChar char="•"/>
            </a:pPr>
            <a:r>
              <a:rPr lang="en-US" sz="1200" dirty="0">
                <a:latin typeface="+mj-lt"/>
                <a:ea typeface="Calibri Light" panose="020F0302020204030204" pitchFamily="34" charset="0"/>
                <a:cs typeface="Calibri Light" panose="020F0302020204030204" pitchFamily="34" charset="0"/>
              </a:rPr>
              <a:t>Power = .95</a:t>
            </a:r>
          </a:p>
          <a:p>
            <a:pPr marL="270000" indent="-135000">
              <a:buFont typeface="Arial" panose="020B0604020202020204" pitchFamily="34" charset="0"/>
              <a:buChar char="•"/>
            </a:pPr>
            <a:r>
              <a:rPr lang="en-US" sz="1200" dirty="0">
                <a:latin typeface="+mj-lt"/>
                <a:ea typeface="Calibri Light" panose="020F0302020204030204" pitchFamily="34" charset="0"/>
                <a:cs typeface="Calibri Light" panose="020F0302020204030204" pitchFamily="34" charset="0"/>
              </a:rPr>
              <a:t>3 sessions</a:t>
            </a:r>
          </a:p>
          <a:p>
            <a:pPr marL="135000"/>
            <a:r>
              <a:rPr lang="en-US" sz="1200" dirty="0">
                <a:latin typeface="+mj-lt"/>
                <a:ea typeface="Calibri Light" panose="020F0302020204030204" pitchFamily="34" charset="0"/>
                <a:cs typeface="Calibri Light" panose="020F0302020204030204" pitchFamily="34" charset="0"/>
              </a:rPr>
              <a:t>        Baseline</a:t>
            </a:r>
          </a:p>
          <a:p>
            <a:pPr marL="135000"/>
            <a:r>
              <a:rPr lang="en-US" sz="1200" dirty="0">
                <a:latin typeface="+mj-lt"/>
                <a:ea typeface="Calibri Light" panose="020F0302020204030204" pitchFamily="34" charset="0"/>
                <a:cs typeface="Calibri Light" panose="020F0302020204030204" pitchFamily="34" charset="0"/>
              </a:rPr>
              <a:t>        Post-Exercise</a:t>
            </a:r>
          </a:p>
          <a:p>
            <a:pPr marL="135000"/>
            <a:r>
              <a:rPr lang="en-US" sz="1200" dirty="0">
                <a:latin typeface="+mj-lt"/>
                <a:ea typeface="Calibri Light" panose="020F0302020204030204" pitchFamily="34" charset="0"/>
                <a:cs typeface="Calibri Light" panose="020F0302020204030204" pitchFamily="34" charset="0"/>
              </a:rPr>
              <a:t>        Sleep Deprivation </a:t>
            </a:r>
          </a:p>
          <a:p>
            <a:pPr marL="270000" indent="-135000">
              <a:buFont typeface="Arial" panose="020B0604020202020204" pitchFamily="34" charset="0"/>
              <a:buChar char="•"/>
            </a:pPr>
            <a:r>
              <a:rPr lang="en-US" sz="1200" dirty="0">
                <a:latin typeface="+mj-lt"/>
                <a:ea typeface="Calibri Light" panose="020F0302020204030204" pitchFamily="34" charset="0"/>
                <a:cs typeface="Calibri Light" panose="020F0302020204030204" pitchFamily="34" charset="0"/>
              </a:rPr>
              <a:t>40 resting blocks (110-120sec) -&gt; probe</a:t>
            </a:r>
          </a:p>
          <a:p>
            <a:pPr marL="270000" indent="-135000">
              <a:buFont typeface="Arial" panose="020B0604020202020204" pitchFamily="34" charset="0"/>
              <a:buChar char="•"/>
            </a:pPr>
            <a:r>
              <a:rPr lang="en-US" sz="1200" dirty="0">
                <a:latin typeface="+mj-lt"/>
                <a:ea typeface="Calibri Light" panose="020F0302020204030204" pitchFamily="34" charset="0"/>
                <a:cs typeface="Calibri Light" panose="020F0302020204030204" pitchFamily="34" charset="0"/>
              </a:rPr>
              <a:t>Monitored and matched sleep schedule</a:t>
            </a:r>
          </a:p>
          <a:p>
            <a:endParaRPr lang="en-BE" dirty="0"/>
          </a:p>
        </p:txBody>
      </p:sp>
      <p:sp>
        <p:nvSpPr>
          <p:cNvPr id="4" name="Slide Number Placeholder 3"/>
          <p:cNvSpPr>
            <a:spLocks noGrp="1"/>
          </p:cNvSpPr>
          <p:nvPr>
            <p:ph type="sldNum" sz="quarter" idx="5"/>
          </p:nvPr>
        </p:nvSpPr>
        <p:spPr/>
        <p:txBody>
          <a:bodyPr/>
          <a:lstStyle/>
          <a:p>
            <a:fld id="{DACB8460-0177-FC47-BD0D-1CFCF980119B}" type="slidenum">
              <a:rPr lang="fr-FR" smtClean="0"/>
              <a:t>33</a:t>
            </a:fld>
            <a:endParaRPr lang="fr-FR"/>
          </a:p>
        </p:txBody>
      </p:sp>
    </p:spTree>
    <p:extLst>
      <p:ext uri="{BB962C8B-B14F-4D97-AF65-F5344CB8AC3E}">
        <p14:creationId xmlns:p14="http://schemas.microsoft.com/office/powerpoint/2010/main" val="3527887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sleep deprivation (Low Arousal), participants were more likely to transition from mind-wandering (MW) to mind-blanking (MB) compared to the condition of physical exercise (High Arousal). Additionally, participants were less likely to transition to MW. Arrows indicate the direction of the mental state transition. Bold font indicates statistical significance (FDR corrected). </a:t>
            </a:r>
            <a:endParaRPr lang="en-BE" dirty="0"/>
          </a:p>
        </p:txBody>
      </p:sp>
      <p:sp>
        <p:nvSpPr>
          <p:cNvPr id="4" name="Slide Number Placeholder 3"/>
          <p:cNvSpPr>
            <a:spLocks noGrp="1"/>
          </p:cNvSpPr>
          <p:nvPr>
            <p:ph type="sldNum" sz="quarter" idx="5"/>
          </p:nvPr>
        </p:nvSpPr>
        <p:spPr/>
        <p:txBody>
          <a:bodyPr/>
          <a:lstStyle/>
          <a:p>
            <a:fld id="{DACB8460-0177-FC47-BD0D-1CFCF980119B}" type="slidenum">
              <a:rPr lang="fr-FR" smtClean="0"/>
              <a:t>34</a:t>
            </a:fld>
            <a:endParaRPr lang="fr-FR"/>
          </a:p>
        </p:txBody>
      </p:sp>
    </p:spTree>
    <p:extLst>
      <p:ext uri="{BB962C8B-B14F-4D97-AF65-F5344CB8AC3E}">
        <p14:creationId xmlns:p14="http://schemas.microsoft.com/office/powerpoint/2010/main" val="2070691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GB" dirty="0"/>
              <a:t>A balanced random forest classifier trained on a combination of BRAIN and BODY features 626 outperformed classifiers trained solely on BRAIN or BODY features when evaluated with balanced accuracy. Individual points 627 indicate performance on the folds of the repeated cross-validation.</a:t>
            </a:r>
          </a:p>
          <a:p>
            <a:pPr marL="228600" indent="-228600">
              <a:buAutoNum type="alphaLcParenR"/>
            </a:pPr>
            <a:endParaRPr lang="en-GB" dirty="0"/>
          </a:p>
          <a:p>
            <a:pPr marL="228600" indent="-228600">
              <a:buAutoNum type="alphaLcParenR"/>
            </a:pPr>
            <a:r>
              <a:rPr lang="en-GB" dirty="0"/>
              <a:t> b) Subset of the 10 features with the highest mean of the 628 absolute SHAP values obtained from the balanced random forest classifier. </a:t>
            </a:r>
            <a:endParaRPr lang="en-BE" dirty="0"/>
          </a:p>
        </p:txBody>
      </p:sp>
      <p:sp>
        <p:nvSpPr>
          <p:cNvPr id="4" name="Slide Number Placeholder 3"/>
          <p:cNvSpPr>
            <a:spLocks noGrp="1"/>
          </p:cNvSpPr>
          <p:nvPr>
            <p:ph type="sldNum" sz="quarter" idx="5"/>
          </p:nvPr>
        </p:nvSpPr>
        <p:spPr/>
        <p:txBody>
          <a:bodyPr/>
          <a:lstStyle/>
          <a:p>
            <a:fld id="{DACB8460-0177-FC47-BD0D-1CFCF980119B}" type="slidenum">
              <a:rPr lang="fr-FR" smtClean="0"/>
              <a:t>35</a:t>
            </a:fld>
            <a:endParaRPr lang="fr-FR"/>
          </a:p>
        </p:txBody>
      </p:sp>
    </p:spTree>
    <p:extLst>
      <p:ext uri="{BB962C8B-B14F-4D97-AF65-F5344CB8AC3E}">
        <p14:creationId xmlns:p14="http://schemas.microsoft.com/office/powerpoint/2010/main" val="2438254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Is it possible to decode the experience of MB from brain body interaction? What would such a brain-body profile look like?</a:t>
            </a:r>
          </a:p>
          <a:p>
            <a:r>
              <a:rPr lang="en-US" dirty="0"/>
              <a:t>Is the experience of MB phenomenologically akin to other cases of inability to report our mental life, like blindsight? What can we draw from there?</a:t>
            </a:r>
          </a:p>
          <a:p>
            <a:endParaRPr lang="fr-BE" dirty="0"/>
          </a:p>
        </p:txBody>
      </p:sp>
      <p:sp>
        <p:nvSpPr>
          <p:cNvPr id="4" name="Slide Number Placeholder 3"/>
          <p:cNvSpPr>
            <a:spLocks noGrp="1"/>
          </p:cNvSpPr>
          <p:nvPr>
            <p:ph type="sldNum" sz="quarter" idx="5"/>
          </p:nvPr>
        </p:nvSpPr>
        <p:spPr/>
        <p:txBody>
          <a:bodyPr/>
          <a:lstStyle/>
          <a:p>
            <a:fld id="{F1FE3E70-BCB7-4D28-9793-1FBFA0A634E0}" type="slidenum">
              <a:rPr lang="fr-BE" smtClean="0"/>
              <a:t>36</a:t>
            </a:fld>
            <a:endParaRPr lang="fr-BE"/>
          </a:p>
        </p:txBody>
      </p:sp>
    </p:spTree>
    <p:extLst>
      <p:ext uri="{BB962C8B-B14F-4D97-AF65-F5344CB8AC3E}">
        <p14:creationId xmlns:p14="http://schemas.microsoft.com/office/powerpoint/2010/main" val="1205367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chemeClr val="tx1">
                    <a:lumMod val="85000"/>
                    <a:lumOff val="15000"/>
                  </a:schemeClr>
                </a:solidFill>
                <a:latin typeface="Helvetica Light" panose="020B0403020202020204" pitchFamily="34" charset="0"/>
              </a:rPr>
              <a:t>Neuronal activity encodes expectations about the causes of sensory input with the aim to minimize surprise of sensory data</a:t>
            </a:r>
            <a:endParaRPr lang="en-BE" sz="1200" dirty="0">
              <a:solidFill>
                <a:schemeClr val="tx1">
                  <a:lumMod val="85000"/>
                  <a:lumOff val="15000"/>
                </a:schemeClr>
              </a:solidFill>
              <a:latin typeface="Helvetica Light" panose="020B0403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6E4C6C62-3297-8D49-BDA0-359D0081DC7C}" type="slidenum">
              <a:rPr lang="fr-FR" smtClean="0"/>
              <a:pPr>
                <a:defRPr/>
              </a:pPr>
              <a:t>38</a:t>
            </a:fld>
            <a:endParaRPr lang="fr-FR"/>
          </a:p>
        </p:txBody>
      </p:sp>
    </p:spTree>
    <p:extLst>
      <p:ext uri="{BB962C8B-B14F-4D97-AF65-F5344CB8AC3E}">
        <p14:creationId xmlns:p14="http://schemas.microsoft.com/office/powerpoint/2010/main" val="27933979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a:t>After the deviant, the</a:t>
            </a:r>
            <a:r>
              <a:rPr lang="en-US" baseline="0" dirty="0"/>
              <a:t> </a:t>
            </a:r>
            <a:r>
              <a:rPr lang="en-US" baseline="0" dirty="0" err="1"/>
              <a:t>foillowing</a:t>
            </a:r>
            <a:r>
              <a:rPr lang="en-US" baseline="0" dirty="0"/>
              <a:t> heartbeat is faster in the MCS</a:t>
            </a:r>
            <a:endParaRPr lang="en-US" dirty="0"/>
          </a:p>
        </p:txBody>
      </p:sp>
      <p:sp>
        <p:nvSpPr>
          <p:cNvPr id="4" name="Slide Number Placeholder 3"/>
          <p:cNvSpPr>
            <a:spLocks noGrp="1"/>
          </p:cNvSpPr>
          <p:nvPr>
            <p:ph type="sldNum" sz="quarter" idx="10"/>
          </p:nvPr>
        </p:nvSpPr>
        <p:spPr/>
        <p:txBody>
          <a:bodyPr/>
          <a:lstStyle/>
          <a:p>
            <a:pPr>
              <a:defRPr/>
            </a:pPr>
            <a:fld id="{6E4C6C62-3297-8D49-BDA0-359D0081DC7C}" type="slidenum">
              <a:rPr lang="fr-FR" smtClean="0"/>
              <a:pPr>
                <a:defRPr/>
              </a:pPr>
              <a:t>39</a:t>
            </a:fld>
            <a:endParaRPr lang="fr-FR"/>
          </a:p>
        </p:txBody>
      </p:sp>
    </p:spTree>
    <p:extLst>
      <p:ext uri="{BB962C8B-B14F-4D97-AF65-F5344CB8AC3E}">
        <p14:creationId xmlns:p14="http://schemas.microsoft.com/office/powerpoint/2010/main" val="2575749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Cardiac modulation index: the difference between the word's onset (S) and the heartbeat (R) coming after (SR) versus before (RS) the word's presentation. Positive index values indicate cardiac activity deceleration; negative index values indicate cardiac acceleration.</a:t>
            </a:r>
            <a:endParaRPr dirty="0"/>
          </a:p>
        </p:txBody>
      </p:sp>
      <p:sp>
        <p:nvSpPr>
          <p:cNvPr id="4" name="Slide Number Placeholder 3"/>
          <p:cNvSpPr>
            <a:spLocks noGrp="1"/>
          </p:cNvSpPr>
          <p:nvPr>
            <p:ph type="sldNum" sz="quarter" idx="5"/>
          </p:nvPr>
        </p:nvSpPr>
        <p:spPr/>
        <p:txBody>
          <a:bodyPr/>
          <a:lstStyle/>
          <a:p>
            <a:fld id="{DACB8460-0177-FC47-BD0D-1CFCF980119B}" type="slidenum">
              <a:rPr lang="fr-FR" smtClean="0"/>
              <a:t>41</a:t>
            </a:fld>
            <a:endParaRPr lang="fr-FR"/>
          </a:p>
        </p:txBody>
      </p:sp>
    </p:spTree>
    <p:extLst>
      <p:ext uri="{BB962C8B-B14F-4D97-AF65-F5344CB8AC3E}">
        <p14:creationId xmlns:p14="http://schemas.microsoft.com/office/powerpoint/2010/main" val="4114927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GB" sz="1200" b="1" i="0" kern="1200" dirty="0">
                <a:solidFill>
                  <a:schemeClr val="tx1"/>
                </a:solidFill>
                <a:effectLst/>
                <a:latin typeface="+mn-lt"/>
                <a:ea typeface="+mn-ea"/>
                <a:cs typeface="+mn-cs"/>
              </a:rPr>
              <a:t>Metastability</a:t>
            </a:r>
            <a:r>
              <a:rPr lang="en-GB" sz="1200" b="0" i="0" kern="1200" dirty="0">
                <a:solidFill>
                  <a:schemeClr val="tx1"/>
                </a:solidFill>
                <a:effectLst/>
                <a:latin typeface="+mn-lt"/>
                <a:ea typeface="+mn-ea"/>
                <a:cs typeface="+mn-cs"/>
              </a:rPr>
              <a:t> refers to the </a:t>
            </a:r>
            <a:r>
              <a:rPr lang="en-GB" sz="1200" b="0" i="0" u="none" strike="noStrike" kern="1200" dirty="0">
                <a:solidFill>
                  <a:schemeClr val="tx1"/>
                </a:solidFill>
                <a:effectLst/>
                <a:latin typeface="+mn-lt"/>
                <a:ea typeface="+mn-ea"/>
                <a:cs typeface="+mn-cs"/>
                <a:hlinkClick r:id="rId3" tooltip="Human brain"/>
              </a:rPr>
              <a:t>human brain’s</a:t>
            </a:r>
            <a:r>
              <a:rPr lang="en-GB" sz="1200" b="0" i="0" kern="1200" dirty="0">
                <a:solidFill>
                  <a:schemeClr val="tx1"/>
                </a:solidFill>
                <a:effectLst/>
                <a:latin typeface="+mn-lt"/>
                <a:ea typeface="+mn-ea"/>
                <a:cs typeface="+mn-cs"/>
              </a:rPr>
              <a:t> ability to integrate several functional parts and to produce </a:t>
            </a:r>
            <a:r>
              <a:rPr lang="en-GB" sz="1200" b="0" i="0" u="none" strike="noStrike" kern="1200" dirty="0">
                <a:solidFill>
                  <a:schemeClr val="tx1"/>
                </a:solidFill>
                <a:effectLst/>
                <a:latin typeface="+mn-lt"/>
                <a:ea typeface="+mn-ea"/>
                <a:cs typeface="+mn-cs"/>
                <a:hlinkClick r:id="rId4" tooltip="Neural oscillations"/>
              </a:rPr>
              <a:t>neural oscillations</a:t>
            </a:r>
            <a:r>
              <a:rPr lang="en-GB" sz="1200" b="0" i="0" kern="1200" dirty="0">
                <a:solidFill>
                  <a:schemeClr val="tx1"/>
                </a:solidFill>
                <a:effectLst/>
                <a:latin typeface="+mn-lt"/>
                <a:ea typeface="+mn-ea"/>
                <a:cs typeface="+mn-cs"/>
              </a:rPr>
              <a:t> in a cooperative and coordinated manner. phase synchronization forms the basis of metastable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in neural networks.</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42</a:t>
            </a:fld>
            <a:endParaRPr lang="fr-FR"/>
          </a:p>
        </p:txBody>
      </p:sp>
    </p:spTree>
    <p:extLst>
      <p:ext uri="{BB962C8B-B14F-4D97-AF65-F5344CB8AC3E}">
        <p14:creationId xmlns:p14="http://schemas.microsoft.com/office/powerpoint/2010/main" val="374093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4</a:t>
            </a:fld>
            <a:endParaRPr lang="fr-FR"/>
          </a:p>
        </p:txBody>
      </p:sp>
    </p:spTree>
    <p:extLst>
      <p:ext uri="{BB962C8B-B14F-4D97-AF65-F5344CB8AC3E}">
        <p14:creationId xmlns:p14="http://schemas.microsoft.com/office/powerpoint/2010/main" val="1001769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GB" b="0" i="0" dirty="0">
                <a:solidFill>
                  <a:srgbClr val="FFFFFF"/>
                </a:solidFill>
                <a:effectLst/>
                <a:latin typeface="Helvetica Neue" panose="02000503000000020004" pitchFamily="2" charset="0"/>
              </a:rPr>
              <a:t>Conclusions: I showed how states of unconsciousness raise ethical debates, mostly about whether C . exists. I provided data which point towards the one or the other direction. In the end, it seems there is an Open dialogue in the science of about what C it is. In that respect, Consciousness is a construct of consensus and we'd better be off to define 4 quantify it as accurately as possible. This is why I think</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43</a:t>
            </a:fld>
            <a:endParaRPr lang="fr-FR"/>
          </a:p>
        </p:txBody>
      </p:sp>
    </p:spTree>
    <p:extLst>
      <p:ext uri="{BB962C8B-B14F-4D97-AF65-F5344CB8AC3E}">
        <p14:creationId xmlns:p14="http://schemas.microsoft.com/office/powerpoint/2010/main" val="1742056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a:lnSpc>
                <a:spcPct val="90000"/>
              </a:lnSpc>
            </a:pPr>
            <a:r>
              <a:rPr lang="en-US" dirty="0">
                <a:latin typeface="Times New Roman" charset="0"/>
                <a:ea typeface="MS PGothic" charset="0"/>
                <a:cs typeface="MS PGothic" charset="0"/>
              </a:rPr>
              <a:t>Saul Steinberg's marvelous </a:t>
            </a:r>
            <a:r>
              <a:rPr lang="en-US" i="1" dirty="0">
                <a:latin typeface="Times New Roman" charset="0"/>
                <a:ea typeface="MS PGothic" charset="0"/>
                <a:cs typeface="MS PGothic" charset="0"/>
              </a:rPr>
              <a:t>New Yorker</a:t>
            </a:r>
            <a:r>
              <a:rPr lang="en-US" dirty="0">
                <a:latin typeface="Times New Roman" charset="0"/>
                <a:ea typeface="MS PGothic" charset="0"/>
                <a:cs typeface="MS PGothic" charset="0"/>
              </a:rPr>
              <a:t> cover from October 8, 1969 (see </a:t>
            </a:r>
            <a:r>
              <a:rPr lang="en-US" b="1" dirty="0">
                <a:latin typeface="Times New Roman" charset="0"/>
                <a:ea typeface="MS PGothic" charset="0"/>
                <a:cs typeface="MS PGothic" charset="0"/>
              </a:rPr>
              <a:t>Figure 1</a:t>
            </a:r>
            <a:r>
              <a:rPr lang="en-US" dirty="0">
                <a:latin typeface="Times New Roman" charset="0"/>
                <a:ea typeface="MS PGothic" charset="0"/>
                <a:cs typeface="MS PGothic" charset="0"/>
              </a:rPr>
              <a:t>), provides the best picture of human consciousness I have encountered. Not just words, but colors and </a:t>
            </a:r>
            <a:r>
              <a:rPr lang="en-US" dirty="0" err="1">
                <a:latin typeface="Times New Roman" charset="0"/>
                <a:ea typeface="MS PGothic" charset="0"/>
                <a:cs typeface="MS PGothic" charset="0"/>
              </a:rPr>
              <a:t>shapessucceed</a:t>
            </a:r>
            <a:r>
              <a:rPr lang="en-US" dirty="0">
                <a:latin typeface="Times New Roman" charset="0"/>
                <a:ea typeface="MS PGothic" charset="0"/>
                <a:cs typeface="MS PGothic" charset="0"/>
              </a:rPr>
              <a:t> each other in delicious association. Even the genius of Steinberg can't quite render aromas, tickles and sounds on the cover of a magazine, but at least he suggests the likelihood </a:t>
            </a:r>
            <a:r>
              <a:rPr lang="en-US" dirty="0" err="1">
                <a:latin typeface="Times New Roman" charset="0"/>
                <a:ea typeface="MS PGothic" charset="0"/>
                <a:cs typeface="MS PGothic" charset="0"/>
              </a:rPr>
              <a:t>oftheir</a:t>
            </a:r>
            <a:r>
              <a:rPr lang="en-US" dirty="0">
                <a:latin typeface="Times New Roman" charset="0"/>
                <a:ea typeface="MS PGothic" charset="0"/>
                <a:cs typeface="MS PGothic" charset="0"/>
              </a:rPr>
              <a:t> inclusion. And the whole rendering is made possible by his exploitation of a familiar cartoonists' convention, the thought balloon or thought bubble. Calling this a </a:t>
            </a:r>
            <a:r>
              <a:rPr lang="en-US" dirty="0" err="1">
                <a:latin typeface="Times New Roman" charset="0"/>
                <a:ea typeface="MS PGothic" charset="0"/>
                <a:cs typeface="MS PGothic" charset="0"/>
              </a:rPr>
              <a:t>conventionunderplays</a:t>
            </a:r>
            <a:r>
              <a:rPr lang="en-US" dirty="0">
                <a:latin typeface="Times New Roman" charset="0"/>
                <a:ea typeface="MS PGothic" charset="0"/>
                <a:cs typeface="MS PGothic" charset="0"/>
              </a:rPr>
              <a:t> its naturalness; I doubt that children ever need to have the convention explained to them--it's quite wonderfully obvious what it depicts, metaphorically: the stream of </a:t>
            </a:r>
            <a:r>
              <a:rPr lang="en-US" dirty="0" err="1">
                <a:latin typeface="Times New Roman" charset="0"/>
                <a:ea typeface="MS PGothic" charset="0"/>
                <a:cs typeface="MS PGothic" charset="0"/>
              </a:rPr>
              <a:t>consciouscontents</a:t>
            </a:r>
            <a:r>
              <a:rPr lang="en-US" dirty="0">
                <a:latin typeface="Times New Roman" charset="0"/>
                <a:ea typeface="MS PGothic" charset="0"/>
                <a:cs typeface="MS PGothic" charset="0"/>
              </a:rPr>
              <a:t> in the mind of the man looking at the painting in the museum. This powerful and natural metaphor provides a nice setting of the problem of consciousness: If this picture gives us </a:t>
            </a:r>
            <a:r>
              <a:rPr lang="en-US" dirty="0" err="1">
                <a:latin typeface="Times New Roman" charset="0"/>
                <a:ea typeface="MS PGothic" charset="0"/>
                <a:cs typeface="MS PGothic" charset="0"/>
              </a:rPr>
              <a:t>themetaphorical</a:t>
            </a:r>
            <a:r>
              <a:rPr lang="en-US" dirty="0">
                <a:latin typeface="Times New Roman" charset="0"/>
                <a:ea typeface="MS PGothic" charset="0"/>
                <a:cs typeface="MS PGothic" charset="0"/>
              </a:rPr>
              <a:t> truth, what is the literal truth? How can an account of what happens in the man's brain ever do justice to the familiar--indeed intimate--facts we recognize in this </a:t>
            </a:r>
            <a:r>
              <a:rPr lang="en-US" dirty="0" err="1">
                <a:latin typeface="Times New Roman" charset="0"/>
                <a:ea typeface="MS PGothic" charset="0"/>
                <a:cs typeface="MS PGothic" charset="0"/>
              </a:rPr>
              <a:t>metaphoricalrendering</a:t>
            </a:r>
            <a:r>
              <a:rPr lang="en-US" dirty="0">
                <a:latin typeface="Times New Roman" charset="0"/>
                <a:ea typeface="MS PGothic" charset="0"/>
                <a:cs typeface="MS PGothic" charset="0"/>
              </a:rPr>
              <a:t>?</a:t>
            </a:r>
          </a:p>
          <a:p>
            <a:pPr>
              <a:lnSpc>
                <a:spcPct val="90000"/>
              </a:lnSpc>
            </a:pPr>
            <a:endParaRPr lang="fr-BE" dirty="0">
              <a:latin typeface="Times New Roman" charset="0"/>
              <a:ea typeface="MS PGothic" charset="0"/>
              <a:cs typeface="MS PGothic" charset="0"/>
            </a:endParaRPr>
          </a:p>
          <a:p>
            <a:pPr>
              <a:lnSpc>
                <a:spcPct val="90000"/>
              </a:lnSpc>
            </a:pPr>
            <a:r>
              <a:rPr lang="nl-NL" dirty="0">
                <a:latin typeface="Times New Roman" charset="0"/>
                <a:ea typeface="MS PGothic" charset="0"/>
                <a:cs typeface="MS PGothic" charset="0"/>
              </a:rPr>
              <a:t>W. James (1980): five </a:t>
            </a:r>
            <a:r>
              <a:rPr lang="nl-NL" dirty="0" err="1">
                <a:latin typeface="Times New Roman" charset="0"/>
                <a:ea typeface="MS PGothic" charset="0"/>
                <a:cs typeface="MS PGothic" charset="0"/>
              </a:rPr>
              <a:t>characters</a:t>
            </a:r>
            <a:r>
              <a:rPr lang="nl-NL" dirty="0">
                <a:latin typeface="Times New Roman" charset="0"/>
                <a:ea typeface="MS PGothic" charset="0"/>
                <a:cs typeface="MS PGothic" charset="0"/>
              </a:rPr>
              <a:t> in </a:t>
            </a:r>
            <a:r>
              <a:rPr lang="nl-NL" dirty="0" err="1">
                <a:latin typeface="Times New Roman" charset="0"/>
                <a:ea typeface="MS PGothic" charset="0"/>
                <a:cs typeface="MS PGothic" charset="0"/>
              </a:rPr>
              <a:t>thought</a:t>
            </a:r>
            <a:endParaRPr lang="nl-NL" dirty="0">
              <a:latin typeface="Times New Roman" charset="0"/>
              <a:ea typeface="MS PGothic" charset="0"/>
              <a:cs typeface="MS PGothic" charset="0"/>
            </a:endParaRPr>
          </a:p>
          <a:p>
            <a:pPr>
              <a:lnSpc>
                <a:spcPct val="90000"/>
              </a:lnSpc>
              <a:buFontTx/>
              <a:buAutoNum type="arabicPeriod"/>
            </a:pPr>
            <a:r>
              <a:rPr lang="nl-NL" dirty="0">
                <a:latin typeface="Times New Roman" charset="0"/>
                <a:ea typeface="MS PGothic" charset="0"/>
                <a:cs typeface="MS PGothic" charset="0"/>
              </a:rPr>
              <a:t>Every </a:t>
            </a:r>
            <a:r>
              <a:rPr lang="nl-NL" dirty="0" err="1">
                <a:latin typeface="Times New Roman" charset="0"/>
                <a:ea typeface="MS PGothic" charset="0"/>
                <a:cs typeface="MS PGothic" charset="0"/>
              </a:rPr>
              <a:t>thought</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tends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to</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be</a:t>
            </a:r>
            <a:r>
              <a:rPr lang="nl-NL" dirty="0">
                <a:latin typeface="Times New Roman" charset="0"/>
                <a:ea typeface="MS PGothic" charset="0"/>
                <a:cs typeface="MS PGothic" charset="0"/>
              </a:rPr>
              <a:t> part of a personal </a:t>
            </a:r>
            <a:r>
              <a:rPr lang="nl-NL" dirty="0" err="1">
                <a:latin typeface="Times New Roman" charset="0"/>
                <a:ea typeface="MS PGothic" charset="0"/>
                <a:cs typeface="MS PGothic" charset="0"/>
              </a:rPr>
              <a:t>consciousness</a:t>
            </a:r>
            <a:endParaRPr lang="nl-NL" dirty="0">
              <a:latin typeface="Times New Roman" charset="0"/>
              <a:ea typeface="MS PGothic" charset="0"/>
              <a:cs typeface="MS PGothic" charset="0"/>
            </a:endParaRPr>
          </a:p>
          <a:p>
            <a:pPr>
              <a:lnSpc>
                <a:spcPct val="90000"/>
              </a:lnSpc>
              <a:buFontTx/>
              <a:buAutoNum type="arabicPeriod"/>
            </a:pPr>
            <a:r>
              <a:rPr lang="nl-NL" dirty="0" err="1">
                <a:latin typeface="Times New Roman" charset="0"/>
                <a:ea typeface="MS PGothic" charset="0"/>
                <a:cs typeface="MS PGothic" charset="0"/>
              </a:rPr>
              <a:t>Within</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each</a:t>
            </a:r>
            <a:r>
              <a:rPr lang="nl-NL" dirty="0">
                <a:latin typeface="Times New Roman" charset="0"/>
                <a:ea typeface="MS PGothic" charset="0"/>
                <a:cs typeface="MS PGothic" charset="0"/>
              </a:rPr>
              <a:t> personal </a:t>
            </a:r>
            <a:r>
              <a:rPr lang="nl-NL" dirty="0" err="1">
                <a:latin typeface="Times New Roman" charset="0"/>
                <a:ea typeface="MS PGothic" charset="0"/>
                <a:cs typeface="MS PGothic" charset="0"/>
              </a:rPr>
              <a:t>consciousness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thought</a:t>
            </a:r>
            <a:r>
              <a:rPr lang="nl-NL" dirty="0">
                <a:latin typeface="Times New Roman" charset="0"/>
                <a:ea typeface="MS PGothic" charset="0"/>
                <a:cs typeface="MS PGothic" charset="0"/>
              </a:rPr>
              <a:t> is </a:t>
            </a:r>
            <a:r>
              <a:rPr lang="nl-NL" dirty="0" err="1">
                <a:latin typeface="Times New Roman" charset="0"/>
                <a:ea typeface="MS PGothic" charset="0"/>
                <a:cs typeface="MS PGothic" charset="0"/>
              </a:rPr>
              <a:t>always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changing</a:t>
            </a:r>
            <a:endParaRPr lang="nl-NL" dirty="0">
              <a:latin typeface="Times New Roman" charset="0"/>
              <a:ea typeface="MS PGothic" charset="0"/>
              <a:cs typeface="MS PGothic" charset="0"/>
            </a:endParaRPr>
          </a:p>
          <a:p>
            <a:pPr>
              <a:lnSpc>
                <a:spcPct val="90000"/>
              </a:lnSpc>
              <a:buFontTx/>
              <a:buAutoNum type="arabicPeriod"/>
            </a:pPr>
            <a:r>
              <a:rPr lang="nl-NL" dirty="0" err="1">
                <a:latin typeface="Times New Roman" charset="0"/>
                <a:ea typeface="MS PGothic" charset="0"/>
                <a:cs typeface="MS PGothic" charset="0"/>
              </a:rPr>
              <a:t>Within</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each</a:t>
            </a:r>
            <a:r>
              <a:rPr lang="nl-NL" dirty="0">
                <a:latin typeface="Times New Roman" charset="0"/>
                <a:ea typeface="MS PGothic" charset="0"/>
                <a:cs typeface="MS PGothic" charset="0"/>
              </a:rPr>
              <a:t> personal </a:t>
            </a:r>
            <a:r>
              <a:rPr lang="nl-NL" dirty="0" err="1">
                <a:latin typeface="Times New Roman" charset="0"/>
                <a:ea typeface="MS PGothic" charset="0"/>
                <a:cs typeface="MS PGothic" charset="0"/>
              </a:rPr>
              <a:t>consciousness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thought</a:t>
            </a:r>
            <a:r>
              <a:rPr lang="nl-NL" dirty="0">
                <a:latin typeface="Times New Roman" charset="0"/>
                <a:ea typeface="MS PGothic" charset="0"/>
                <a:cs typeface="MS PGothic" charset="0"/>
              </a:rPr>
              <a:t> is </a:t>
            </a:r>
            <a:r>
              <a:rPr lang="nl-NL" dirty="0" err="1">
                <a:latin typeface="Times New Roman" charset="0"/>
                <a:ea typeface="MS PGothic" charset="0"/>
                <a:cs typeface="MS PGothic" charset="0"/>
              </a:rPr>
              <a:t>sensibly</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continuous</a:t>
            </a:r>
            <a:endParaRPr lang="nl-NL" dirty="0">
              <a:latin typeface="Times New Roman" charset="0"/>
              <a:ea typeface="MS PGothic" charset="0"/>
              <a:cs typeface="MS PGothic" charset="0"/>
            </a:endParaRPr>
          </a:p>
          <a:p>
            <a:pPr>
              <a:lnSpc>
                <a:spcPct val="90000"/>
              </a:lnSpc>
              <a:buFontTx/>
              <a:buAutoNum type="arabicPeriod"/>
            </a:pPr>
            <a:r>
              <a:rPr lang="nl-NL" dirty="0">
                <a:latin typeface="Times New Roman" charset="0"/>
                <a:ea typeface="MS PGothic" charset="0"/>
                <a:cs typeface="MS PGothic" charset="0"/>
              </a:rPr>
              <a:t>It </a:t>
            </a:r>
            <a:r>
              <a:rPr lang="nl-NL" dirty="0" err="1">
                <a:latin typeface="Times New Roman" charset="0"/>
                <a:ea typeface="MS PGothic" charset="0"/>
                <a:cs typeface="MS PGothic" charset="0"/>
              </a:rPr>
              <a:t>always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appears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to</a:t>
            </a:r>
            <a:r>
              <a:rPr lang="nl-NL" dirty="0">
                <a:latin typeface="Times New Roman" charset="0"/>
                <a:ea typeface="MS PGothic" charset="0"/>
                <a:cs typeface="MS PGothic" charset="0"/>
              </a:rPr>
              <a:t> deal </a:t>
            </a:r>
            <a:r>
              <a:rPr lang="nl-NL" dirty="0" err="1">
                <a:latin typeface="Times New Roman" charset="0"/>
                <a:ea typeface="MS PGothic" charset="0"/>
                <a:cs typeface="MS PGothic" charset="0"/>
              </a:rPr>
              <a:t>with</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objects</a:t>
            </a:r>
            <a:r>
              <a:rPr lang="nl-NL" dirty="0">
                <a:latin typeface="Times New Roman" charset="0"/>
                <a:ea typeface="MS PGothic" charset="0"/>
                <a:cs typeface="MS PGothic" charset="0"/>
              </a:rPr>
              <a:t> independent of </a:t>
            </a:r>
            <a:r>
              <a:rPr lang="nl-NL" dirty="0" err="1">
                <a:latin typeface="Times New Roman" charset="0"/>
                <a:ea typeface="MS PGothic" charset="0"/>
                <a:cs typeface="MS PGothic" charset="0"/>
              </a:rPr>
              <a:t>itself</a:t>
            </a:r>
            <a:endParaRPr lang="nl-NL" dirty="0">
              <a:latin typeface="Times New Roman" charset="0"/>
              <a:ea typeface="MS PGothic" charset="0"/>
              <a:cs typeface="MS PGothic" charset="0"/>
            </a:endParaRPr>
          </a:p>
          <a:p>
            <a:pPr>
              <a:lnSpc>
                <a:spcPct val="90000"/>
              </a:lnSpc>
              <a:buFontTx/>
              <a:buAutoNum type="arabicPeriod"/>
            </a:pPr>
            <a:r>
              <a:rPr lang="nl-NL" dirty="0">
                <a:latin typeface="Times New Roman" charset="0"/>
                <a:ea typeface="MS PGothic" charset="0"/>
                <a:cs typeface="MS PGothic" charset="0"/>
              </a:rPr>
              <a:t>It is </a:t>
            </a:r>
            <a:r>
              <a:rPr lang="nl-NL" dirty="0" err="1">
                <a:latin typeface="Times New Roman" charset="0"/>
                <a:ea typeface="MS PGothic" charset="0"/>
                <a:cs typeface="MS PGothic" charset="0"/>
              </a:rPr>
              <a:t>interested</a:t>
            </a:r>
            <a:r>
              <a:rPr lang="nl-NL" dirty="0">
                <a:latin typeface="Times New Roman" charset="0"/>
                <a:ea typeface="MS PGothic" charset="0"/>
                <a:cs typeface="MS PGothic" charset="0"/>
              </a:rPr>
              <a:t> in </a:t>
            </a:r>
            <a:r>
              <a:rPr lang="nl-NL" dirty="0" err="1">
                <a:latin typeface="Times New Roman" charset="0"/>
                <a:ea typeface="MS PGothic" charset="0"/>
                <a:cs typeface="MS PGothic" charset="0"/>
              </a:rPr>
              <a:t>some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parts</a:t>
            </a:r>
            <a:r>
              <a:rPr lang="nl-NL" dirty="0">
                <a:latin typeface="Times New Roman" charset="0"/>
                <a:ea typeface="MS PGothic" charset="0"/>
                <a:cs typeface="MS PGothic" charset="0"/>
              </a:rPr>
              <a:t> of these </a:t>
            </a:r>
            <a:r>
              <a:rPr lang="nl-NL" dirty="0" err="1">
                <a:latin typeface="Times New Roman" charset="0"/>
                <a:ea typeface="MS PGothic" charset="0"/>
                <a:cs typeface="MS PGothic" charset="0"/>
              </a:rPr>
              <a:t>objects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to</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exclusion</a:t>
            </a:r>
            <a:r>
              <a:rPr lang="nl-NL" dirty="0">
                <a:latin typeface="Times New Roman" charset="0"/>
                <a:ea typeface="MS PGothic" charset="0"/>
                <a:cs typeface="MS PGothic" charset="0"/>
              </a:rPr>
              <a:t> of </a:t>
            </a:r>
            <a:r>
              <a:rPr lang="nl-NL" dirty="0" err="1">
                <a:latin typeface="Times New Roman" charset="0"/>
                <a:ea typeface="MS PGothic" charset="0"/>
                <a:cs typeface="MS PGothic" charset="0"/>
              </a:rPr>
              <a:t>others</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and</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welcomes</a:t>
            </a:r>
            <a:r>
              <a:rPr lang="nl-NL" dirty="0">
                <a:latin typeface="Times New Roman" charset="0"/>
                <a:ea typeface="MS PGothic" charset="0"/>
                <a:cs typeface="MS PGothic" charset="0"/>
              </a:rPr>
              <a:t> or </a:t>
            </a:r>
            <a:r>
              <a:rPr lang="nl-NL" dirty="0" err="1">
                <a:latin typeface="Times New Roman" charset="0"/>
                <a:ea typeface="MS PGothic" charset="0"/>
                <a:cs typeface="MS PGothic" charset="0"/>
              </a:rPr>
              <a:t>rejects</a:t>
            </a:r>
            <a:r>
              <a:rPr lang="nl-NL" dirty="0">
                <a:latin typeface="Times New Roman" charset="0"/>
                <a:ea typeface="MS PGothic" charset="0"/>
                <a:cs typeface="MS PGothic" charset="0"/>
              </a:rPr>
              <a:t> or </a:t>
            </a:r>
            <a:r>
              <a:rPr lang="nl-NL" i="1" dirty="0" err="1">
                <a:latin typeface="Times New Roman" charset="0"/>
                <a:ea typeface="MS PGothic" charset="0"/>
                <a:cs typeface="MS PGothic" charset="0"/>
              </a:rPr>
              <a:t>chooses</a:t>
            </a:r>
            <a:r>
              <a:rPr lang="nl-NL" i="1" dirty="0">
                <a:latin typeface="Times New Roman" charset="0"/>
                <a:ea typeface="MS PGothic" charset="0"/>
                <a:cs typeface="MS PGothic" charset="0"/>
              </a:rPr>
              <a:t> </a:t>
            </a:r>
            <a:r>
              <a:rPr lang="nl-NL" dirty="0" err="1">
                <a:latin typeface="Times New Roman" charset="0"/>
                <a:ea typeface="MS PGothic" charset="0"/>
                <a:cs typeface="MS PGothic" charset="0"/>
              </a:rPr>
              <a:t>from</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among</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them</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all</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while</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it</a:t>
            </a:r>
            <a:r>
              <a:rPr lang="nl-NL" dirty="0">
                <a:latin typeface="Times New Roman" charset="0"/>
                <a:ea typeface="MS PGothic" charset="0"/>
                <a:cs typeface="MS PGothic" charset="0"/>
              </a:rPr>
              <a:t> </a:t>
            </a:r>
            <a:r>
              <a:rPr lang="nl-NL" dirty="0" err="1">
                <a:latin typeface="Times New Roman" charset="0"/>
                <a:ea typeface="MS PGothic" charset="0"/>
                <a:cs typeface="MS PGothic" charset="0"/>
              </a:rPr>
              <a:t>thinks</a:t>
            </a:r>
            <a:endParaRPr lang="en-US" i="1" dirty="0">
              <a:latin typeface="Times New Roman" charset="0"/>
              <a:ea typeface="MS PGothic" charset="0"/>
              <a:cs typeface="MS PGothic" charset="0"/>
            </a:endParaRPr>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5</a:t>
            </a:fld>
            <a:endParaRPr lang="fr-FR"/>
          </a:p>
        </p:txBody>
      </p:sp>
    </p:spTree>
    <p:extLst>
      <p:ext uri="{BB962C8B-B14F-4D97-AF65-F5344CB8AC3E}">
        <p14:creationId xmlns:p14="http://schemas.microsoft.com/office/powerpoint/2010/main" val="293336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Brain areas consistently exhibiting activity decreases during task performance also exhibit coherent spontaneous activity in</a:t>
            </a:r>
          </a:p>
          <a:p>
            <a:r>
              <a:rPr lang="en-US" sz="1200" b="0" i="0" u="none" strike="noStrike" kern="1200" baseline="0" dirty="0">
                <a:solidFill>
                  <a:schemeClr val="tx1"/>
                </a:solidFill>
                <a:latin typeface="+mn-lt"/>
                <a:ea typeface="+mn-ea"/>
                <a:cs typeface="+mn-cs"/>
              </a:rPr>
              <a:t>the resting state. Performance of a wide variety of tasks has called attention to a group of brain areas (A) that decrease their activity during task performance (data adapted from [4] ). This particular group of brain areas has come to be known as the ‘ default network ’ and serves as an exemplar of all areas of the cerebral cortex which exhibit a systems level organization in the resting (default) state [7] .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one records the spontaneous fMRI BOLD signal activity in these areas (arrows, A) in the resting state what emerges is a remarkable correlation in the spontaneous fluctuations of the fMRI BOLD signals obtained from the two areas (B). Using these fluctuations to </a:t>
            </a:r>
            <a:r>
              <a:rPr lang="en-US" sz="1200" b="0" i="0" u="none" strike="noStrike" kern="1200" baseline="0" dirty="0" err="1">
                <a:solidFill>
                  <a:schemeClr val="tx1"/>
                </a:solidFill>
                <a:latin typeface="+mn-lt"/>
                <a:ea typeface="+mn-ea"/>
                <a:cs typeface="+mn-cs"/>
              </a:rPr>
              <a:t>analyse</a:t>
            </a:r>
            <a:r>
              <a:rPr lang="en-US" sz="1200" b="0" i="0" u="none" strike="noStrike" kern="1200" baseline="0" dirty="0">
                <a:solidFill>
                  <a:schemeClr val="tx1"/>
                </a:solidFill>
                <a:latin typeface="+mn-lt"/>
                <a:ea typeface="+mn-ea"/>
                <a:cs typeface="+mn-cs"/>
              </a:rPr>
              <a:t> the network as a whole [7] reveals a level of functional organization (C) that parallels that seen in the task-related activity decreases (A).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These data provide a dramatic demonstration of the intrinsic organization of the human brain which likely provides a critical context for all human </a:t>
            </a:r>
            <a:r>
              <a:rPr lang="en-US" sz="1200" b="0" i="0" u="none" strike="noStrike" kern="1200" baseline="0" dirty="0" err="1">
                <a:solidFill>
                  <a:schemeClr val="tx1"/>
                </a:solidFill>
                <a:latin typeface="+mn-lt"/>
                <a:ea typeface="+mn-ea"/>
                <a:cs typeface="+mn-cs"/>
              </a:rPr>
              <a:t>behaviours</a:t>
            </a:r>
            <a:r>
              <a:rPr lang="en-US" sz="1200" b="0" i="0" u="none" strike="noStrike" kern="1200" baseline="0" dirty="0">
                <a:solidFill>
                  <a:schemeClr val="tx1"/>
                </a:solidFill>
                <a:latin typeface="+mn-lt"/>
                <a:ea typeface="+mn-ea"/>
                <a:cs typeface="+mn-cs"/>
              </a:rPr>
              <a:t> including conscious awareness. These data were adapted from our earlier published work [4–6, 24] .</a:t>
            </a:r>
            <a:endParaRPr lang="en-US" dirty="0"/>
          </a:p>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6</a:t>
            </a:fld>
            <a:endParaRPr lang="fr-FR"/>
          </a:p>
        </p:txBody>
      </p:sp>
    </p:spTree>
    <p:extLst>
      <p:ext uri="{BB962C8B-B14F-4D97-AF65-F5344CB8AC3E}">
        <p14:creationId xmlns:p14="http://schemas.microsoft.com/office/powerpoint/2010/main" val="2579055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7</a:t>
            </a:fld>
            <a:endParaRPr lang="fr-FR"/>
          </a:p>
        </p:txBody>
      </p:sp>
    </p:spTree>
    <p:extLst>
      <p:ext uri="{BB962C8B-B14F-4D97-AF65-F5344CB8AC3E}">
        <p14:creationId xmlns:p14="http://schemas.microsoft.com/office/powerpoint/2010/main" val="4019851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8</a:t>
            </a:fld>
            <a:endParaRPr lang="fr-FR"/>
          </a:p>
        </p:txBody>
      </p:sp>
    </p:spTree>
    <p:extLst>
      <p:ext uri="{BB962C8B-B14F-4D97-AF65-F5344CB8AC3E}">
        <p14:creationId xmlns:p14="http://schemas.microsoft.com/office/powerpoint/2010/main" val="2536924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t>9</a:t>
            </a:fld>
            <a:endParaRPr lang="fr-FR"/>
          </a:p>
        </p:txBody>
      </p:sp>
    </p:spTree>
    <p:extLst>
      <p:ext uri="{BB962C8B-B14F-4D97-AF65-F5344CB8AC3E}">
        <p14:creationId xmlns:p14="http://schemas.microsoft.com/office/powerpoint/2010/main" val="240540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avec photo">
    <p:spTree>
      <p:nvGrpSpPr>
        <p:cNvPr id="1" name=""/>
        <p:cNvGrpSpPr/>
        <p:nvPr/>
      </p:nvGrpSpPr>
      <p:grpSpPr>
        <a:xfrm>
          <a:off x="0" y="0"/>
          <a:ext cx="0" cy="0"/>
          <a:chOff x="0" y="0"/>
          <a:chExt cx="0" cy="0"/>
        </a:xfrm>
      </p:grpSpPr>
      <p:pic>
        <p:nvPicPr>
          <p:cNvPr id="4" name="Image 3" descr="RS5335_Ambiance-LiegeVille-Exterieur-DrapeauxPonts-JLW-092-16-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8475051" cy="5143500"/>
          </a:xfrm>
          <a:prstGeom prst="rect">
            <a:avLst/>
          </a:prstGeom>
        </p:spPr>
      </p:pic>
      <p:sp>
        <p:nvSpPr>
          <p:cNvPr id="17" name="Triangle rectangle 16"/>
          <p:cNvSpPr/>
          <p:nvPr userDrawn="1"/>
        </p:nvSpPr>
        <p:spPr>
          <a:xfrm rot="10800000" flipV="1">
            <a:off x="771867" y="931852"/>
            <a:ext cx="8372135" cy="4211649"/>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8" name="Triangle rectangle 17"/>
          <p:cNvSpPr/>
          <p:nvPr userDrawn="1"/>
        </p:nvSpPr>
        <p:spPr>
          <a:xfrm>
            <a:off x="3" y="2810694"/>
            <a:ext cx="4632535" cy="2332806"/>
          </a:xfrm>
          <a:prstGeom prst="rtTriangle">
            <a:avLst/>
          </a:prstGeom>
          <a:solidFill>
            <a:srgbClr val="00707F">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9" name="Triangle rectangle 18"/>
          <p:cNvSpPr>
            <a:spLocks noChangeAspect="1"/>
          </p:cNvSpPr>
          <p:nvPr userDrawn="1"/>
        </p:nvSpPr>
        <p:spPr>
          <a:xfrm rot="10800000">
            <a:off x="4122131" y="1"/>
            <a:ext cx="5021871" cy="2520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itre 10"/>
          <p:cNvSpPr>
            <a:spLocks noGrp="1"/>
          </p:cNvSpPr>
          <p:nvPr userDrawn="1">
            <p:ph type="title"/>
          </p:nvPr>
        </p:nvSpPr>
        <p:spPr>
          <a:xfrm>
            <a:off x="3656776" y="3607361"/>
            <a:ext cx="5152371" cy="521302"/>
          </a:xfrm>
        </p:spPr>
        <p:txBody>
          <a:bodyPr>
            <a:normAutofit/>
          </a:bodyPr>
          <a:lstStyle>
            <a:lvl1pPr algn="r">
              <a:defRPr sz="3200" b="1">
                <a:solidFill>
                  <a:srgbClr val="5FA4B0"/>
                </a:solidFill>
              </a:defRPr>
            </a:lvl1pPr>
          </a:lstStyle>
          <a:p>
            <a:r>
              <a:rPr lang="fr-FR" dirty="0"/>
              <a:t>Cliquez et modifiez le titre</a:t>
            </a:r>
          </a:p>
        </p:txBody>
      </p:sp>
      <p:sp>
        <p:nvSpPr>
          <p:cNvPr id="22" name="Espace réservé du texte 6"/>
          <p:cNvSpPr>
            <a:spLocks noGrp="1"/>
          </p:cNvSpPr>
          <p:nvPr userDrawn="1">
            <p:ph type="body" sz="quarter" idx="10" hasCustomPrompt="1"/>
          </p:nvPr>
        </p:nvSpPr>
        <p:spPr>
          <a:xfrm>
            <a:off x="3656776" y="4176675"/>
            <a:ext cx="5152371" cy="585698"/>
          </a:xfrm>
        </p:spPr>
        <p:txBody>
          <a:bodyPr>
            <a:noAutofit/>
          </a:bodyPr>
          <a:lstStyle>
            <a:lvl1pPr marL="0" indent="0" algn="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dirty="0"/>
              <a:t>Cliquez et modifier le texte</a:t>
            </a:r>
          </a:p>
        </p:txBody>
      </p:sp>
      <p:sp>
        <p:nvSpPr>
          <p:cNvPr id="2" name="ZoneTexte 1"/>
          <p:cNvSpPr txBox="1"/>
          <p:nvPr userDrawn="1"/>
        </p:nvSpPr>
        <p:spPr>
          <a:xfrm>
            <a:off x="5624087" y="-473040"/>
            <a:ext cx="914400" cy="914400"/>
          </a:xfrm>
          <a:prstGeom prst="rect">
            <a:avLst/>
          </a:prstGeom>
        </p:spPr>
        <p:txBody>
          <a:bodyPr vert="horz" wrap="none" lIns="91440" tIns="45720" rIns="91440" bIns="45720" rtlCol="0" anchor="ctr">
            <a:normAutofit/>
          </a:bodyPr>
          <a:lstStyle/>
          <a:p>
            <a:endParaRPr lang="fr-FR" sz="1800" dirty="0"/>
          </a:p>
        </p:txBody>
      </p:sp>
      <p:pic>
        <p:nvPicPr>
          <p:cNvPr id="12" name="Image 11" descr="GIGA_NEW.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40137" y="352775"/>
            <a:ext cx="1689859" cy="540000"/>
          </a:xfrm>
          <a:prstGeom prst="rect">
            <a:avLst/>
          </a:prstGeom>
        </p:spPr>
      </p:pic>
    </p:spTree>
    <p:extLst>
      <p:ext uri="{BB962C8B-B14F-4D97-AF65-F5344CB8AC3E}">
        <p14:creationId xmlns:p14="http://schemas.microsoft.com/office/powerpoint/2010/main" val="25811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us-section">
    <p:spTree>
      <p:nvGrpSpPr>
        <p:cNvPr id="1" name=""/>
        <p:cNvGrpSpPr/>
        <p:nvPr/>
      </p:nvGrpSpPr>
      <p:grpSpPr>
        <a:xfrm>
          <a:off x="0" y="0"/>
          <a:ext cx="0" cy="0"/>
          <a:chOff x="0" y="0"/>
          <a:chExt cx="0" cy="0"/>
        </a:xfrm>
      </p:grpSpPr>
      <p:grpSp>
        <p:nvGrpSpPr>
          <p:cNvPr id="2" name="Grouper 1"/>
          <p:cNvGrpSpPr/>
          <p:nvPr userDrawn="1"/>
        </p:nvGrpSpPr>
        <p:grpSpPr>
          <a:xfrm>
            <a:off x="0" y="0"/>
            <a:ext cx="7099373" cy="5143500"/>
            <a:chOff x="0" y="0"/>
            <a:chExt cx="7099373" cy="5143500"/>
          </a:xfrm>
        </p:grpSpPr>
        <p:sp>
          <p:nvSpPr>
            <p:cNvPr id="14" name="Triangle rectangle 13"/>
            <p:cNvSpPr/>
            <p:nvPr userDrawn="1"/>
          </p:nvSpPr>
          <p:spPr>
            <a:xfrm flipV="1">
              <a:off x="1" y="0"/>
              <a:ext cx="4757430" cy="2395700"/>
            </a:xfrm>
            <a:prstGeom prst="rtTriangle">
              <a:avLst/>
            </a:pr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3" name="Triangle rectangle 12"/>
            <p:cNvSpPr/>
            <p:nvPr userDrawn="1"/>
          </p:nvSpPr>
          <p:spPr>
            <a:xfrm>
              <a:off x="0" y="1568468"/>
              <a:ext cx="7099373" cy="3575032"/>
            </a:xfrm>
            <a:prstGeom prst="rtTriangle">
              <a:avLst/>
            </a:prstGeom>
            <a:solidFill>
              <a:srgbClr val="E6E6E6">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grpSp>
      <p:sp>
        <p:nvSpPr>
          <p:cNvPr id="3" name="Espace réservé de la date 2"/>
          <p:cNvSpPr>
            <a:spLocks noGrp="1"/>
          </p:cNvSpPr>
          <p:nvPr>
            <p:ph type="dt" sz="half" idx="10"/>
          </p:nvPr>
        </p:nvSpPr>
        <p:spPr/>
        <p:txBody>
          <a:bodyPr/>
          <a:lstStyle/>
          <a:p>
            <a:fld id="{E84C0596-2690-A647-BF28-8313842AC749}" type="datetimeFigureOut">
              <a:rPr lang="fr-FR" smtClean="0"/>
              <a:t>16/05/2024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9CFB3C-5329-804D-A21F-9A0246BF7AB4}" type="slidenum">
              <a:rPr lang="fr-FR" smtClean="0"/>
              <a:t>‹#›</a:t>
            </a:fld>
            <a:endParaRPr lang="fr-FR"/>
          </a:p>
        </p:txBody>
      </p:sp>
      <p:sp>
        <p:nvSpPr>
          <p:cNvPr id="10" name="Titre 1"/>
          <p:cNvSpPr>
            <a:spLocks noGrp="1"/>
          </p:cNvSpPr>
          <p:nvPr>
            <p:ph type="title"/>
          </p:nvPr>
        </p:nvSpPr>
        <p:spPr>
          <a:xfrm>
            <a:off x="457200" y="3285078"/>
            <a:ext cx="5622328" cy="567349"/>
          </a:xfrm>
        </p:spPr>
        <p:txBody>
          <a:bodyPr>
            <a:normAutofit/>
          </a:bodyPr>
          <a:lstStyle>
            <a:lvl1pPr algn="l">
              <a:defRPr sz="3200" b="1">
                <a:solidFill>
                  <a:srgbClr val="5FA4B0"/>
                </a:solidFill>
              </a:defRPr>
            </a:lvl1pPr>
          </a:lstStyle>
          <a:p>
            <a:r>
              <a:rPr lang="fr-FR"/>
              <a:t>Cliquez et modifiez le titre</a:t>
            </a:r>
          </a:p>
        </p:txBody>
      </p:sp>
      <p:sp>
        <p:nvSpPr>
          <p:cNvPr id="11" name="Espace réservé du texte 6"/>
          <p:cNvSpPr>
            <a:spLocks noGrp="1"/>
          </p:cNvSpPr>
          <p:nvPr>
            <p:ph type="body" sz="quarter" idx="13" hasCustomPrompt="1"/>
          </p:nvPr>
        </p:nvSpPr>
        <p:spPr>
          <a:xfrm>
            <a:off x="457200" y="3931026"/>
            <a:ext cx="5622328" cy="486486"/>
          </a:xfrm>
        </p:spPr>
        <p:txBody>
          <a:bodyPr>
            <a:noAutofit/>
          </a:bodyPr>
          <a:lstStyle>
            <a:lvl1pPr marL="0" indent="0" algn="l">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dirty="0"/>
              <a:t>Cliquez et modifier le texte</a:t>
            </a:r>
          </a:p>
        </p:txBody>
      </p:sp>
      <p:pic>
        <p:nvPicPr>
          <p:cNvPr id="12" name="Image 11"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5725" y="152440"/>
            <a:ext cx="1089707" cy="348219"/>
          </a:xfrm>
          <a:prstGeom prst="rect">
            <a:avLst/>
          </a:prstGeom>
        </p:spPr>
      </p:pic>
    </p:spTree>
    <p:extLst>
      <p:ext uri="{BB962C8B-B14F-4D97-AF65-F5344CB8AC3E}">
        <p14:creationId xmlns:p14="http://schemas.microsoft.com/office/powerpoint/2010/main" val="36499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16/05/2024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a:t>
            </a:fld>
            <a:endParaRPr lang="fr-FR"/>
          </a:p>
        </p:txBody>
      </p:sp>
      <p:sp>
        <p:nvSpPr>
          <p:cNvPr id="6" name="Espace réservé du contenu 2"/>
          <p:cNvSpPr>
            <a:spLocks noGrp="1"/>
          </p:cNvSpPr>
          <p:nvPr>
            <p:ph idx="1" hasCustomPrompt="1"/>
          </p:nvPr>
        </p:nvSpPr>
        <p:spPr>
          <a:xfrm>
            <a:off x="457200" y="1275227"/>
            <a:ext cx="8229600" cy="34281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1"/>
          <p:cNvSpPr>
            <a:spLocks noGrp="1"/>
          </p:cNvSpPr>
          <p:nvPr>
            <p:ph type="title"/>
          </p:nvPr>
        </p:nvSpPr>
        <p:spPr>
          <a:xfrm>
            <a:off x="457201" y="640677"/>
            <a:ext cx="7639171" cy="567349"/>
          </a:xfrm>
        </p:spPr>
        <p:txBody>
          <a:bodyPr>
            <a:normAutofit/>
          </a:bodyPr>
          <a:lstStyle>
            <a:lvl1pPr algn="l">
              <a:defRPr sz="3200" b="0">
                <a:solidFill>
                  <a:srgbClr val="5FA4B0"/>
                </a:solidFill>
              </a:defRPr>
            </a:lvl1pPr>
          </a:lstStyle>
          <a:p>
            <a:r>
              <a:rPr lang="fr-FR"/>
              <a:t>Cliquez et modifiez le titre</a:t>
            </a:r>
          </a:p>
        </p:txBody>
      </p:sp>
      <p:pic>
        <p:nvPicPr>
          <p:cNvPr id="10" name="Image 9"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7023" y="195999"/>
            <a:ext cx="262096" cy="302650"/>
          </a:xfrm>
          <a:prstGeom prst="rect">
            <a:avLst/>
          </a:prstGeom>
        </p:spPr>
      </p:pic>
    </p:spTree>
    <p:extLst>
      <p:ext uri="{BB962C8B-B14F-4D97-AF65-F5344CB8AC3E}">
        <p14:creationId xmlns:p14="http://schemas.microsoft.com/office/powerpoint/2010/main" val="25873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t>16/05/2024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t>‹#›</a:t>
            </a:fld>
            <a:endParaRPr lang="fr-FR"/>
          </a:p>
        </p:txBody>
      </p:sp>
      <p:sp>
        <p:nvSpPr>
          <p:cNvPr id="6" name="Espace réservé du contenu 2"/>
          <p:cNvSpPr>
            <a:spLocks noGrp="1"/>
          </p:cNvSpPr>
          <p:nvPr>
            <p:ph idx="1" hasCustomPrompt="1"/>
          </p:nvPr>
        </p:nvSpPr>
        <p:spPr>
          <a:xfrm>
            <a:off x="457200" y="1278179"/>
            <a:ext cx="3935667"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contenu 2"/>
          <p:cNvSpPr>
            <a:spLocks noGrp="1"/>
          </p:cNvSpPr>
          <p:nvPr>
            <p:ph idx="13" hasCustomPrompt="1"/>
          </p:nvPr>
        </p:nvSpPr>
        <p:spPr>
          <a:xfrm>
            <a:off x="4725977" y="1278179"/>
            <a:ext cx="3963427"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Titre 1"/>
          <p:cNvSpPr>
            <a:spLocks noGrp="1"/>
          </p:cNvSpPr>
          <p:nvPr>
            <p:ph type="title"/>
          </p:nvPr>
        </p:nvSpPr>
        <p:spPr>
          <a:xfrm>
            <a:off x="457202" y="640677"/>
            <a:ext cx="7989521" cy="567349"/>
          </a:xfrm>
        </p:spPr>
        <p:txBody>
          <a:bodyPr>
            <a:normAutofit/>
          </a:bodyPr>
          <a:lstStyle>
            <a:lvl1pPr algn="l">
              <a:defRPr sz="3200" b="0">
                <a:solidFill>
                  <a:srgbClr val="5FA4B0"/>
                </a:solidFill>
              </a:defRPr>
            </a:lvl1pPr>
          </a:lstStyle>
          <a:p>
            <a:r>
              <a:rPr lang="fr-FR"/>
              <a:t>Cliquez et modifiez le titre</a:t>
            </a:r>
          </a:p>
        </p:txBody>
      </p:sp>
      <p:pic>
        <p:nvPicPr>
          <p:cNvPr id="13" name="Image 12"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7023" y="195999"/>
            <a:ext cx="262096" cy="302650"/>
          </a:xfrm>
          <a:prstGeom prst="rect">
            <a:avLst/>
          </a:prstGeom>
        </p:spPr>
      </p:pic>
    </p:spTree>
    <p:extLst>
      <p:ext uri="{BB962C8B-B14F-4D97-AF65-F5344CB8AC3E}">
        <p14:creationId xmlns:p14="http://schemas.microsoft.com/office/powerpoint/2010/main" val="205013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84C0596-2690-A647-BF28-8313842AC749}" type="datetimeFigureOut">
              <a:rPr lang="fr-FR" smtClean="0"/>
              <a:t>16/05/2024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a:t>
            </a:fld>
            <a:endParaRPr lang="fr-FR"/>
          </a:p>
        </p:txBody>
      </p:sp>
      <p:pic>
        <p:nvPicPr>
          <p:cNvPr id="8" name="Image 7"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7023" y="195999"/>
            <a:ext cx="262096" cy="302650"/>
          </a:xfrm>
          <a:prstGeom prst="rect">
            <a:avLst/>
          </a:prstGeom>
        </p:spPr>
      </p:pic>
    </p:spTree>
    <p:extLst>
      <p:ext uri="{BB962C8B-B14F-4D97-AF65-F5344CB8AC3E}">
        <p14:creationId xmlns:p14="http://schemas.microsoft.com/office/powerpoint/2010/main" val="13775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92288" y="459581"/>
            <a:ext cx="5486400" cy="3392188"/>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fr-FR"/>
          </a:p>
        </p:txBody>
      </p:sp>
      <p:sp>
        <p:nvSpPr>
          <p:cNvPr id="4" name="Espace réservé du texte 3"/>
          <p:cNvSpPr>
            <a:spLocks noGrp="1"/>
          </p:cNvSpPr>
          <p:nvPr>
            <p:ph type="body" sz="half" idx="2"/>
          </p:nvPr>
        </p:nvSpPr>
        <p:spPr>
          <a:xfrm>
            <a:off x="1792288" y="4025507"/>
            <a:ext cx="5486400" cy="603647"/>
          </a:xfrm>
        </p:spPr>
        <p:txBody>
          <a:bodyPr>
            <a:normAutofit/>
          </a:bodyPr>
          <a:lstStyle>
            <a:lvl1pPr marL="0" indent="0">
              <a:buNone/>
              <a:defRPr sz="1200">
                <a:solidFill>
                  <a:srgbClr val="8C8B82"/>
                </a:solidFill>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fr-FR" dirty="0"/>
              <a:t>Cliquez pour modifier les styles du texte du masque</a:t>
            </a:r>
          </a:p>
        </p:txBody>
      </p:sp>
      <p:sp>
        <p:nvSpPr>
          <p:cNvPr id="5" name="Espace réservé de la date 4"/>
          <p:cNvSpPr>
            <a:spLocks noGrp="1"/>
          </p:cNvSpPr>
          <p:nvPr>
            <p:ph type="dt" sz="half" idx="10"/>
          </p:nvPr>
        </p:nvSpPr>
        <p:spPr/>
        <p:txBody>
          <a:bodyPr/>
          <a:lstStyle/>
          <a:p>
            <a:fld id="{E84C0596-2690-A647-BF28-8313842AC749}" type="datetimeFigureOut">
              <a:rPr lang="fr-FR" smtClean="0"/>
              <a:t>16/05/2024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t>‹#›</a:t>
            </a:fld>
            <a:endParaRPr lang="fr-FR"/>
          </a:p>
        </p:txBody>
      </p:sp>
      <p:pic>
        <p:nvPicPr>
          <p:cNvPr id="8" name="Image 7" descr="GIGA__logo_U.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7023" y="195999"/>
            <a:ext cx="262096" cy="302650"/>
          </a:xfrm>
          <a:prstGeom prst="rect">
            <a:avLst/>
          </a:prstGeom>
        </p:spPr>
      </p:pic>
    </p:spTree>
    <p:extLst>
      <p:ext uri="{BB962C8B-B14F-4D97-AF65-F5344CB8AC3E}">
        <p14:creationId xmlns:p14="http://schemas.microsoft.com/office/powerpoint/2010/main" val="295764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ôture_1">
    <p:spTree>
      <p:nvGrpSpPr>
        <p:cNvPr id="1" name=""/>
        <p:cNvGrpSpPr/>
        <p:nvPr/>
      </p:nvGrpSpPr>
      <p:grpSpPr>
        <a:xfrm>
          <a:off x="0" y="0"/>
          <a:ext cx="0" cy="0"/>
          <a:chOff x="0" y="0"/>
          <a:chExt cx="0" cy="0"/>
        </a:xfrm>
      </p:grpSpPr>
      <p:grpSp>
        <p:nvGrpSpPr>
          <p:cNvPr id="2" name="Grouper 1"/>
          <p:cNvGrpSpPr/>
          <p:nvPr userDrawn="1"/>
        </p:nvGrpSpPr>
        <p:grpSpPr>
          <a:xfrm>
            <a:off x="1" y="2271293"/>
            <a:ext cx="9145411" cy="2872676"/>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isocèle 9"/>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5FA4B0"/>
                </a:solidFill>
              </a:defRPr>
            </a:lvl1pPr>
          </a:lstStyle>
          <a:p>
            <a:r>
              <a:rPr lang="fr-FR" dirty="0"/>
              <a:t>Merci de votre attention/</a:t>
            </a:r>
            <a:br>
              <a:rPr lang="fr-FR" dirty="0"/>
            </a:br>
            <a:r>
              <a:rPr lang="fr-FR" dirty="0"/>
              <a:t>Questions-suggestions/...</a:t>
            </a:r>
          </a:p>
        </p:txBody>
      </p:sp>
      <p:pic>
        <p:nvPicPr>
          <p:cNvPr id="13" name="Image 12"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7073" y="352775"/>
            <a:ext cx="1689859" cy="540000"/>
          </a:xfrm>
          <a:prstGeom prst="rect">
            <a:avLst/>
          </a:prstGeom>
        </p:spPr>
      </p:pic>
    </p:spTree>
    <p:extLst>
      <p:ext uri="{BB962C8B-B14F-4D97-AF65-F5344CB8AC3E}">
        <p14:creationId xmlns:p14="http://schemas.microsoft.com/office/powerpoint/2010/main" val="14408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ôture_2">
    <p:spTree>
      <p:nvGrpSpPr>
        <p:cNvPr id="1" name=""/>
        <p:cNvGrpSpPr/>
        <p:nvPr/>
      </p:nvGrpSpPr>
      <p:grpSpPr>
        <a:xfrm>
          <a:off x="0" y="0"/>
          <a:ext cx="0" cy="0"/>
          <a:chOff x="0" y="0"/>
          <a:chExt cx="0" cy="0"/>
        </a:xfrm>
      </p:grpSpPr>
      <p:grpSp>
        <p:nvGrpSpPr>
          <p:cNvPr id="2" name="Grouper 1"/>
          <p:cNvGrpSpPr/>
          <p:nvPr userDrawn="1"/>
        </p:nvGrpSpPr>
        <p:grpSpPr>
          <a:xfrm>
            <a:off x="1" y="2271293"/>
            <a:ext cx="9145411" cy="2872676"/>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isocèle 9"/>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5FA4B0"/>
                </a:solidFill>
              </a:defRPr>
            </a:lvl1pPr>
          </a:lstStyle>
          <a:p>
            <a:r>
              <a:rPr lang="fr-FR" dirty="0"/>
              <a:t>Merci de votre attention/</a:t>
            </a:r>
            <a:br>
              <a:rPr lang="fr-FR" dirty="0"/>
            </a:br>
            <a:r>
              <a:rPr lang="fr-FR" dirty="0"/>
              <a:t>Questions-suggestions/...</a:t>
            </a:r>
          </a:p>
        </p:txBody>
      </p:sp>
      <p:sp>
        <p:nvSpPr>
          <p:cNvPr id="4" name="Espace réservé du texte 3"/>
          <p:cNvSpPr>
            <a:spLocks noGrp="1"/>
          </p:cNvSpPr>
          <p:nvPr>
            <p:ph type="body" sz="quarter" idx="10" hasCustomPrompt="1"/>
          </p:nvPr>
        </p:nvSpPr>
        <p:spPr>
          <a:xfrm>
            <a:off x="6328199" y="3952223"/>
            <a:ext cx="2465236" cy="875838"/>
          </a:xfrm>
        </p:spPr>
        <p:txBody>
          <a:bodyPr>
            <a:noAutofit/>
          </a:bodyPr>
          <a:lstStyle>
            <a:lvl1pPr marL="0" indent="0" algn="r">
              <a:buNone/>
              <a:defRPr sz="1200">
                <a:solidFill>
                  <a:schemeClr val="tx1"/>
                </a:solidFill>
              </a:defRPr>
            </a:lvl1pPr>
            <a:lvl2pPr marL="457178" indent="0" algn="r">
              <a:buNone/>
              <a:defRPr sz="1400"/>
            </a:lvl2pPr>
            <a:lvl3pPr marL="914354" indent="0" algn="r">
              <a:buNone/>
              <a:defRPr sz="1400"/>
            </a:lvl3pPr>
            <a:lvl4pPr marL="1371532" indent="0" algn="r">
              <a:buNone/>
              <a:defRPr sz="1400"/>
            </a:lvl4pPr>
            <a:lvl5pPr marL="1828709" indent="0" algn="r">
              <a:buNone/>
              <a:defRPr sz="1400"/>
            </a:lvl5pPr>
          </a:lstStyle>
          <a:p>
            <a:pPr lvl="0"/>
            <a:r>
              <a:rPr lang="fr-FR" sz="1400" dirty="0">
                <a:solidFill>
                  <a:srgbClr val="5FA4B0"/>
                </a:solidFill>
              </a:rPr>
              <a:t>Contact</a:t>
            </a:r>
            <a:endParaRPr lang="fr-FR" dirty="0"/>
          </a:p>
          <a:p>
            <a:pPr lvl="0"/>
            <a:r>
              <a:rPr lang="fr-FR" dirty="0"/>
              <a:t>À compléter</a:t>
            </a:r>
          </a:p>
        </p:txBody>
      </p:sp>
      <p:pic>
        <p:nvPicPr>
          <p:cNvPr id="13" name="Image 12"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7073" y="352775"/>
            <a:ext cx="1689859" cy="540000"/>
          </a:xfrm>
          <a:prstGeom prst="rect">
            <a:avLst/>
          </a:prstGeom>
        </p:spPr>
      </p:pic>
    </p:spTree>
    <p:extLst>
      <p:ext uri="{BB962C8B-B14F-4D97-AF65-F5344CB8AC3E}">
        <p14:creationId xmlns:p14="http://schemas.microsoft.com/office/powerpoint/2010/main" val="13923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Image 3"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0311" y="1999210"/>
            <a:ext cx="3583380" cy="1145080"/>
          </a:xfrm>
          <a:prstGeom prst="rect">
            <a:avLst/>
          </a:prstGeom>
        </p:spPr>
      </p:pic>
    </p:spTree>
    <p:extLst>
      <p:ext uri="{BB962C8B-B14F-4D97-AF65-F5344CB8AC3E}">
        <p14:creationId xmlns:p14="http://schemas.microsoft.com/office/powerpoint/2010/main" val="37964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C5E13-C940-403F-95EC-14BBE1C9A2D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7DD2945-7A87-4F66-A50D-A6E9247B019E}"/>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BF3465B-4D6A-430C-85B6-B5787D5FC2EE}"/>
              </a:ext>
            </a:extLst>
          </p:cNvPr>
          <p:cNvSpPr>
            <a:spLocks noGrp="1"/>
          </p:cNvSpPr>
          <p:nvPr>
            <p:ph type="dt" sz="half" idx="10"/>
          </p:nvPr>
        </p:nvSpPr>
        <p:spPr/>
        <p:txBody>
          <a:bodyPr/>
          <a:lstStyle/>
          <a:p>
            <a:fld id="{F956CD76-6B3F-4EBE-8C5A-1057957E6DAB}" type="datetimeFigureOut">
              <a:rPr lang="fr-FR" smtClean="0"/>
              <a:t>16/05/2024</a:t>
            </a:fld>
            <a:endParaRPr lang="fr-FR"/>
          </a:p>
        </p:txBody>
      </p:sp>
      <p:sp>
        <p:nvSpPr>
          <p:cNvPr id="5" name="Espace réservé du pied de page 4">
            <a:extLst>
              <a:ext uri="{FF2B5EF4-FFF2-40B4-BE49-F238E27FC236}">
                <a16:creationId xmlns:a16="http://schemas.microsoft.com/office/drawing/2014/main" id="{9CD862AB-0C5E-4830-B9CD-B3725D2407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F49E935-68D2-46FB-960B-A2A069BEB45A}"/>
              </a:ext>
            </a:extLst>
          </p:cNvPr>
          <p:cNvSpPr>
            <a:spLocks noGrp="1"/>
          </p:cNvSpPr>
          <p:nvPr>
            <p:ph type="sldNum" sz="quarter" idx="12"/>
          </p:nvPr>
        </p:nvSpPr>
        <p:spPr/>
        <p:txBody>
          <a:bodyPr/>
          <a:lstStyle/>
          <a:p>
            <a:fld id="{C015FF3C-1A28-4A80-AA77-DDFE1B8AD0D2}" type="slidenum">
              <a:rPr lang="fr-FR" smtClean="0"/>
              <a:t>‹#›</a:t>
            </a:fld>
            <a:endParaRPr lang="fr-FR"/>
          </a:p>
        </p:txBody>
      </p:sp>
    </p:spTree>
    <p:extLst>
      <p:ext uri="{BB962C8B-B14F-4D97-AF65-F5344CB8AC3E}">
        <p14:creationId xmlns:p14="http://schemas.microsoft.com/office/powerpoint/2010/main" val="1327903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BAPS 2022</a:t>
            </a:r>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FE6B5075-531B-464A-A8BF-AB7A34F3A623}" type="slidenum">
              <a:rPr lang="fr-BE" smtClean="0"/>
              <a:t>‹#›</a:t>
            </a:fld>
            <a:endParaRPr lang="fr-BE"/>
          </a:p>
        </p:txBody>
      </p:sp>
    </p:spTree>
    <p:extLst>
      <p:ext uri="{BB962C8B-B14F-4D97-AF65-F5344CB8AC3E}">
        <p14:creationId xmlns:p14="http://schemas.microsoft.com/office/powerpoint/2010/main" val="2210591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grpSp>
        <p:nvGrpSpPr>
          <p:cNvPr id="29" name="Grouper 28"/>
          <p:cNvGrpSpPr/>
          <p:nvPr userDrawn="1"/>
        </p:nvGrpSpPr>
        <p:grpSpPr>
          <a:xfrm>
            <a:off x="1" y="2276498"/>
            <a:ext cx="9145411" cy="2872676"/>
            <a:chOff x="0" y="2271293"/>
            <a:chExt cx="9145410" cy="2872676"/>
          </a:xfrm>
        </p:grpSpPr>
        <p:sp>
          <p:nvSpPr>
            <p:cNvPr id="28"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7"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5FA4B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4" name="Triangle isocèle 3"/>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grpSp>
      <p:sp>
        <p:nvSpPr>
          <p:cNvPr id="2" name="Titre 1"/>
          <p:cNvSpPr>
            <a:spLocks noGrp="1"/>
          </p:cNvSpPr>
          <p:nvPr>
            <p:ph type="title"/>
          </p:nvPr>
        </p:nvSpPr>
        <p:spPr>
          <a:xfrm>
            <a:off x="848915" y="1987062"/>
            <a:ext cx="7493796" cy="567349"/>
          </a:xfrm>
        </p:spPr>
        <p:txBody>
          <a:bodyPr>
            <a:normAutofit/>
          </a:bodyPr>
          <a:lstStyle>
            <a:lvl1pPr>
              <a:defRPr sz="3200" b="1">
                <a:solidFill>
                  <a:srgbClr val="5FA4B0"/>
                </a:solidFill>
              </a:defRPr>
            </a:lvl1pPr>
          </a:lstStyle>
          <a:p>
            <a:r>
              <a:rPr lang="fr-FR"/>
              <a:t>Cliquez et modifiez le titre</a:t>
            </a:r>
          </a:p>
        </p:txBody>
      </p:sp>
      <p:sp>
        <p:nvSpPr>
          <p:cNvPr id="7" name="Espace réservé du texte 6"/>
          <p:cNvSpPr>
            <a:spLocks noGrp="1"/>
          </p:cNvSpPr>
          <p:nvPr>
            <p:ph type="body" sz="quarter" idx="10" hasCustomPrompt="1"/>
          </p:nvPr>
        </p:nvSpPr>
        <p:spPr>
          <a:xfrm>
            <a:off x="2012183" y="2633012"/>
            <a:ext cx="5119639" cy="552855"/>
          </a:xfrm>
        </p:spPr>
        <p:txBody>
          <a:bodyPr>
            <a:noAutofit/>
          </a:bodyPr>
          <a:lstStyle>
            <a:lvl1pPr marL="0" indent="0" algn="ct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dirty="0"/>
              <a:t>Cliquez et modifier le texte</a:t>
            </a:r>
          </a:p>
        </p:txBody>
      </p:sp>
      <p:pic>
        <p:nvPicPr>
          <p:cNvPr id="9" name="Image 8"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7073" y="352775"/>
            <a:ext cx="1689859" cy="540000"/>
          </a:xfrm>
          <a:prstGeom prst="rect">
            <a:avLst/>
          </a:prstGeom>
        </p:spPr>
      </p:pic>
    </p:spTree>
    <p:extLst>
      <p:ext uri="{BB962C8B-B14F-4D97-AF65-F5344CB8AC3E}">
        <p14:creationId xmlns:p14="http://schemas.microsoft.com/office/powerpoint/2010/main" val="376469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ULiege FR 1">
    <p:spTree>
      <p:nvGrpSpPr>
        <p:cNvPr id="1" name=""/>
        <p:cNvGrpSpPr/>
        <p:nvPr/>
      </p:nvGrpSpPr>
      <p:grpSpPr>
        <a:xfrm>
          <a:off x="0" y="0"/>
          <a:ext cx="0" cy="0"/>
          <a:chOff x="0" y="0"/>
          <a:chExt cx="0" cy="0"/>
        </a:xfrm>
      </p:grpSpPr>
      <p:pic>
        <p:nvPicPr>
          <p:cNvPr id="2" name="Image 1" descr="chiffres-ppt_16-9_FR-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1652" cy="5143500"/>
          </a:xfrm>
          <a:prstGeom prst="rect">
            <a:avLst/>
          </a:prstGeom>
        </p:spPr>
      </p:pic>
    </p:spTree>
    <p:extLst>
      <p:ext uri="{BB962C8B-B14F-4D97-AF65-F5344CB8AC3E}">
        <p14:creationId xmlns:p14="http://schemas.microsoft.com/office/powerpoint/2010/main" val="363794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ULiege FR 2">
    <p:spTree>
      <p:nvGrpSpPr>
        <p:cNvPr id="1" name=""/>
        <p:cNvGrpSpPr/>
        <p:nvPr/>
      </p:nvGrpSpPr>
      <p:grpSpPr>
        <a:xfrm>
          <a:off x="0" y="0"/>
          <a:ext cx="0" cy="0"/>
          <a:chOff x="0" y="0"/>
          <a:chExt cx="0" cy="0"/>
        </a:xfrm>
      </p:grpSpPr>
      <p:pic>
        <p:nvPicPr>
          <p:cNvPr id="3" name="Image 2" descr="chiffres-ppt_F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0" y="0"/>
            <a:ext cx="9141652" cy="5143500"/>
          </a:xfrm>
          <a:prstGeom prst="rect">
            <a:avLst/>
          </a:prstGeom>
        </p:spPr>
      </p:pic>
    </p:spTree>
    <p:extLst>
      <p:ext uri="{BB962C8B-B14F-4D97-AF65-F5344CB8AC3E}">
        <p14:creationId xmlns:p14="http://schemas.microsoft.com/office/powerpoint/2010/main" val="15070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ULiege FR 3">
    <p:spTree>
      <p:nvGrpSpPr>
        <p:cNvPr id="1" name=""/>
        <p:cNvGrpSpPr/>
        <p:nvPr/>
      </p:nvGrpSpPr>
      <p:grpSpPr>
        <a:xfrm>
          <a:off x="0" y="0"/>
          <a:ext cx="0" cy="0"/>
          <a:chOff x="0" y="0"/>
          <a:chExt cx="0" cy="0"/>
        </a:xfrm>
      </p:grpSpPr>
      <p:pic>
        <p:nvPicPr>
          <p:cNvPr id="3" name="Image 2" descr="chiffres-ppt_FR-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0" y="0"/>
            <a:ext cx="9141652" cy="5143500"/>
          </a:xfrm>
          <a:prstGeom prst="rect">
            <a:avLst/>
          </a:prstGeom>
        </p:spPr>
      </p:pic>
    </p:spTree>
    <p:extLst>
      <p:ext uri="{BB962C8B-B14F-4D97-AF65-F5344CB8AC3E}">
        <p14:creationId xmlns:p14="http://schemas.microsoft.com/office/powerpoint/2010/main" val="219993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ULiege EN 1">
    <p:spTree>
      <p:nvGrpSpPr>
        <p:cNvPr id="1" name=""/>
        <p:cNvGrpSpPr/>
        <p:nvPr/>
      </p:nvGrpSpPr>
      <p:grpSpPr>
        <a:xfrm>
          <a:off x="0" y="0"/>
          <a:ext cx="0" cy="0"/>
          <a:chOff x="0" y="0"/>
          <a:chExt cx="0" cy="0"/>
        </a:xfrm>
      </p:grpSpPr>
      <p:pic>
        <p:nvPicPr>
          <p:cNvPr id="2" name="Image 1" descr="chiffres-ppt_16-9_EN-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 y="0"/>
            <a:ext cx="9143765" cy="5143500"/>
          </a:xfrm>
          <a:prstGeom prst="rect">
            <a:avLst/>
          </a:prstGeom>
        </p:spPr>
      </p:pic>
    </p:spTree>
    <p:extLst>
      <p:ext uri="{BB962C8B-B14F-4D97-AF65-F5344CB8AC3E}">
        <p14:creationId xmlns:p14="http://schemas.microsoft.com/office/powerpoint/2010/main" val="140478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ULiege EN 2">
    <p:spTree>
      <p:nvGrpSpPr>
        <p:cNvPr id="1" name=""/>
        <p:cNvGrpSpPr/>
        <p:nvPr/>
      </p:nvGrpSpPr>
      <p:grpSpPr>
        <a:xfrm>
          <a:off x="0" y="0"/>
          <a:ext cx="0" cy="0"/>
          <a:chOff x="0" y="0"/>
          <a:chExt cx="0" cy="0"/>
        </a:xfrm>
      </p:grpSpPr>
      <p:pic>
        <p:nvPicPr>
          <p:cNvPr id="3" name="Image 2" descr="chiffres-ppt_EN-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 y="0"/>
            <a:ext cx="9143765" cy="5143500"/>
          </a:xfrm>
          <a:prstGeom prst="rect">
            <a:avLst/>
          </a:prstGeom>
        </p:spPr>
      </p:pic>
    </p:spTree>
    <p:extLst>
      <p:ext uri="{BB962C8B-B14F-4D97-AF65-F5344CB8AC3E}">
        <p14:creationId xmlns:p14="http://schemas.microsoft.com/office/powerpoint/2010/main" val="336396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ULiege EN 3">
    <p:spTree>
      <p:nvGrpSpPr>
        <p:cNvPr id="1" name=""/>
        <p:cNvGrpSpPr/>
        <p:nvPr/>
      </p:nvGrpSpPr>
      <p:grpSpPr>
        <a:xfrm>
          <a:off x="0" y="0"/>
          <a:ext cx="0" cy="0"/>
          <a:chOff x="0" y="0"/>
          <a:chExt cx="0" cy="0"/>
        </a:xfrm>
      </p:grpSpPr>
      <p:pic>
        <p:nvPicPr>
          <p:cNvPr id="3" name="Image 2" descr="chiffres-ppt_EN-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 y="0"/>
            <a:ext cx="9143765" cy="5143500"/>
          </a:xfrm>
          <a:prstGeom prst="rect">
            <a:avLst/>
          </a:prstGeom>
        </p:spPr>
      </p:pic>
    </p:spTree>
    <p:extLst>
      <p:ext uri="{BB962C8B-B14F-4D97-AF65-F5344CB8AC3E}">
        <p14:creationId xmlns:p14="http://schemas.microsoft.com/office/powerpoint/2010/main" val="146690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pSp>
        <p:nvGrpSpPr>
          <p:cNvPr id="2" name="Grouper 1"/>
          <p:cNvGrpSpPr/>
          <p:nvPr userDrawn="1"/>
        </p:nvGrpSpPr>
        <p:grpSpPr>
          <a:xfrm>
            <a:off x="-5101" y="-5100"/>
            <a:ext cx="9149101" cy="5150642"/>
            <a:chOff x="-5102" y="-5100"/>
            <a:chExt cx="9149101" cy="5150642"/>
          </a:xfrm>
        </p:grpSpPr>
        <p:sp>
          <p:nvSpPr>
            <p:cNvPr id="18" name="Triangle isocèle 17"/>
            <p:cNvSpPr/>
            <p:nvPr userDrawn="1"/>
          </p:nvSpPr>
          <p:spPr>
            <a:xfrm rot="5400000">
              <a:off x="1200324" y="-1210526"/>
              <a:ext cx="5150642"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0642" h="7561493">
                  <a:moveTo>
                    <a:pt x="0" y="7561493"/>
                  </a:moveTo>
                  <a:cubicBezTo>
                    <a:pt x="511" y="6310032"/>
                    <a:pt x="1021" y="5058572"/>
                    <a:pt x="1532" y="3807111"/>
                  </a:cubicBezTo>
                  <a:lnTo>
                    <a:pt x="1920632" y="0"/>
                  </a:lnTo>
                  <a:lnTo>
                    <a:pt x="5150642" y="6425259"/>
                  </a:lnTo>
                  <a:lnTo>
                    <a:pt x="5150642" y="7560475"/>
                  </a:lnTo>
                  <a:lnTo>
                    <a:pt x="0" y="7561493"/>
                  </a:lnTo>
                  <a:close/>
                </a:path>
              </a:pathLst>
            </a:custGeom>
            <a:solidFill>
              <a:srgbClr val="5FA4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sp>
          <p:nvSpPr>
            <p:cNvPr id="19" name="Triangle isocèle 18"/>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dirty="0"/>
            </a:p>
          </p:txBody>
        </p:sp>
      </p:grpSp>
      <p:sp>
        <p:nvSpPr>
          <p:cNvPr id="7" name="Espace réservé de la date 6"/>
          <p:cNvSpPr>
            <a:spLocks noGrp="1"/>
          </p:cNvSpPr>
          <p:nvPr>
            <p:ph type="dt" sz="half" idx="10"/>
          </p:nvPr>
        </p:nvSpPr>
        <p:spPr/>
        <p:txBody>
          <a:bodyPr/>
          <a:lstStyle/>
          <a:p>
            <a:fld id="{E84C0596-2690-A647-BF28-8313842AC749}" type="datetimeFigureOut">
              <a:rPr lang="fr-FR" smtClean="0"/>
              <a:t>16/05/2024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9CFB3C-5329-804D-A21F-9A0246BF7AB4}" type="slidenum">
              <a:rPr lang="fr-FR" smtClean="0"/>
              <a:t>‹#›</a:t>
            </a:fld>
            <a:endParaRPr lang="fr-FR"/>
          </a:p>
        </p:txBody>
      </p:sp>
      <p:sp>
        <p:nvSpPr>
          <p:cNvPr id="10" name="Titre 1"/>
          <p:cNvSpPr>
            <a:spLocks noGrp="1"/>
          </p:cNvSpPr>
          <p:nvPr>
            <p:ph type="title"/>
          </p:nvPr>
        </p:nvSpPr>
        <p:spPr>
          <a:xfrm>
            <a:off x="3186817" y="3476669"/>
            <a:ext cx="5622328" cy="567349"/>
          </a:xfrm>
        </p:spPr>
        <p:txBody>
          <a:bodyPr>
            <a:normAutofit/>
          </a:bodyPr>
          <a:lstStyle>
            <a:lvl1pPr algn="r">
              <a:defRPr sz="3200" b="1">
                <a:solidFill>
                  <a:srgbClr val="5FA4B0"/>
                </a:solidFill>
              </a:defRPr>
            </a:lvl1pPr>
          </a:lstStyle>
          <a:p>
            <a:r>
              <a:rPr lang="fr-FR"/>
              <a:t>Cliquez et modifiez le titre</a:t>
            </a:r>
          </a:p>
        </p:txBody>
      </p:sp>
      <p:sp>
        <p:nvSpPr>
          <p:cNvPr id="11" name="Espace réservé du texte 6"/>
          <p:cNvSpPr>
            <a:spLocks noGrp="1"/>
          </p:cNvSpPr>
          <p:nvPr>
            <p:ph type="body" sz="quarter" idx="13" hasCustomPrompt="1"/>
          </p:nvPr>
        </p:nvSpPr>
        <p:spPr>
          <a:xfrm>
            <a:off x="3186817" y="4122616"/>
            <a:ext cx="5622328" cy="486486"/>
          </a:xfrm>
        </p:spPr>
        <p:txBody>
          <a:bodyPr>
            <a:noAutofit/>
          </a:bodyPr>
          <a:lstStyle>
            <a:lvl1pPr marL="0" indent="0" algn="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dirty="0"/>
              <a:t>Cliquez et modifier le texte</a:t>
            </a:r>
          </a:p>
        </p:txBody>
      </p:sp>
      <p:pic>
        <p:nvPicPr>
          <p:cNvPr id="13" name="Image 12" descr="GIGA_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5725" y="152440"/>
            <a:ext cx="1089707" cy="348219"/>
          </a:xfrm>
          <a:prstGeom prst="rect">
            <a:avLst/>
          </a:prstGeom>
        </p:spPr>
      </p:pic>
    </p:spTree>
    <p:extLst>
      <p:ext uri="{BB962C8B-B14F-4D97-AF65-F5344CB8AC3E}">
        <p14:creationId xmlns:p14="http://schemas.microsoft.com/office/powerpoint/2010/main" val="26136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4C0596-2690-A647-BF28-8313842AC749}" type="datetimeFigureOut">
              <a:rPr lang="fr-FR" smtClean="0"/>
              <a:t>16/05/2024</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39CFB3C-5329-804D-A21F-9A0246BF7AB4}" type="slidenum">
              <a:rPr lang="fr-FR" smtClean="0"/>
              <a:t>‹#›</a:t>
            </a:fld>
            <a:endParaRPr lang="fr-FR"/>
          </a:p>
        </p:txBody>
      </p:sp>
    </p:spTree>
    <p:extLst>
      <p:ext uri="{BB962C8B-B14F-4D97-AF65-F5344CB8AC3E}">
        <p14:creationId xmlns:p14="http://schemas.microsoft.com/office/powerpoint/2010/main" val="272288666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5" r:id="rId4"/>
    <p:sldLayoutId id="2147483666" r:id="rId5"/>
    <p:sldLayoutId id="2147483667" r:id="rId6"/>
    <p:sldLayoutId id="2147483668" r:id="rId7"/>
    <p:sldLayoutId id="2147483669" r:id="rId8"/>
    <p:sldLayoutId id="2147483653" r:id="rId9"/>
    <p:sldLayoutId id="2147483654" r:id="rId10"/>
    <p:sldLayoutId id="2147483655" r:id="rId11"/>
    <p:sldLayoutId id="2147483662" r:id="rId12"/>
    <p:sldLayoutId id="2147483660" r:id="rId13"/>
    <p:sldLayoutId id="2147483657" r:id="rId14"/>
    <p:sldLayoutId id="2147483661" r:id="rId15"/>
    <p:sldLayoutId id="2147483664" r:id="rId16"/>
    <p:sldLayoutId id="2147483663" r:id="rId17"/>
    <p:sldLayoutId id="2147483673" r:id="rId18"/>
    <p:sldLayoutId id="2147483674" r:id="rId1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8" rtl="0" eaLnBrk="1" latinLnBrk="0" hangingPunct="1">
        <a:spcBef>
          <a:spcPct val="20000"/>
        </a:spcBef>
        <a:buClr>
          <a:srgbClr val="00707F"/>
        </a:buClr>
        <a:buSzPct val="55000"/>
        <a:buFont typeface="Lucida Grande"/>
        <a:buChar char="▶"/>
        <a:defRPr sz="3200" kern="1200">
          <a:solidFill>
            <a:schemeClr val="tx1"/>
          </a:solidFill>
          <a:latin typeface="+mn-lt"/>
          <a:ea typeface="+mn-ea"/>
          <a:cs typeface="+mn-cs"/>
        </a:defRPr>
      </a:lvl1pPr>
      <a:lvl2pPr marL="742913" indent="-285737" algn="l" defTabSz="457178" rtl="0" eaLnBrk="1" latinLnBrk="0" hangingPunct="1">
        <a:spcBef>
          <a:spcPct val="20000"/>
        </a:spcBef>
        <a:buClr>
          <a:srgbClr val="00707F"/>
        </a:buClr>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Clr>
          <a:srgbClr val="00707F"/>
        </a:buClr>
        <a:buFont typeface="Lucida Grande"/>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Clr>
          <a:srgbClr val="00707F"/>
        </a:buClr>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Clr>
          <a:srgbClr val="00707F"/>
        </a:buClr>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openxmlformats.org/officeDocument/2006/relationships/image" Target="../media/image52.sv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51.png"/><Relationship Id="rId5" Type="http://schemas.microsoft.com/office/2007/relationships/hdphoto" Target="../media/hdphoto1.wdp"/><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emf"/></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slideLayout" Target="../slideLayouts/slideLayout13.xml"/><Relationship Id="rId7" Type="http://schemas.openxmlformats.org/officeDocument/2006/relationships/image" Target="../media/image83.em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2.emf"/><Relationship Id="rId5" Type="http://schemas.openxmlformats.org/officeDocument/2006/relationships/image" Target="../media/image81.png"/><Relationship Id="rId4" Type="http://schemas.openxmlformats.org/officeDocument/2006/relationships/notesSlide" Target="../notesSlides/notesSlide37.xml"/><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89.png"/><Relationship Id="rId4" Type="http://schemas.openxmlformats.org/officeDocument/2006/relationships/image" Target="../media/image88.emf"/></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15FFE5-0AFD-E34C-9098-959F0213BC20}"/>
              </a:ext>
            </a:extLst>
          </p:cNvPr>
          <p:cNvSpPr/>
          <p:nvPr/>
        </p:nvSpPr>
        <p:spPr>
          <a:xfrm>
            <a:off x="7609489" y="287818"/>
            <a:ext cx="603927" cy="1079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9683E884-1602-3A45-B7B2-5B870947C32F}"/>
              </a:ext>
            </a:extLst>
          </p:cNvPr>
          <p:cNvSpPr/>
          <p:nvPr/>
        </p:nvSpPr>
        <p:spPr>
          <a:xfrm>
            <a:off x="2016916" y="2466621"/>
            <a:ext cx="5086284" cy="1590307"/>
          </a:xfrm>
          <a:prstGeom prst="rect">
            <a:avLst/>
          </a:prstGeom>
        </p:spPr>
        <p:txBody>
          <a:bodyPr wrap="square">
            <a:spAutoFit/>
          </a:bodyPr>
          <a:lstStyle/>
          <a:p>
            <a:pPr algn="ctr"/>
            <a:r>
              <a:rPr lang="en-GB" sz="1600" b="1" dirty="0">
                <a:latin typeface="HELVETICA LIGHT" panose="020B0403020202020204" pitchFamily="34" charset="0"/>
              </a:rPr>
              <a:t>Athena Demertzi, PhD</a:t>
            </a:r>
          </a:p>
          <a:p>
            <a:pPr algn="ctr"/>
            <a:r>
              <a:rPr lang="en-GB" sz="1200" dirty="0">
                <a:latin typeface="Helvetica Light" panose="020B0403020202020204" pitchFamily="34" charset="0"/>
              </a:rPr>
              <a:t>FNRS Research Associate</a:t>
            </a:r>
            <a:endParaRPr lang="en-GB" sz="533" dirty="0">
              <a:latin typeface="Helvetica Light" panose="020B0403020202020204" pitchFamily="34" charset="0"/>
            </a:endParaRPr>
          </a:p>
          <a:p>
            <a:pPr algn="ctr"/>
            <a:r>
              <a:rPr lang="en-GB" sz="1200" dirty="0">
                <a:latin typeface="Helvetica Light" panose="020B0403020202020204" pitchFamily="34" charset="0"/>
              </a:rPr>
              <a:t>Director, Physiology of Cognition Lab</a:t>
            </a:r>
          </a:p>
          <a:p>
            <a:pPr algn="ctr"/>
            <a:endParaRPr lang="en-GB" sz="1200" dirty="0">
              <a:latin typeface="Helvetica Light" panose="020B0403020202020204" pitchFamily="34" charset="0"/>
            </a:endParaRPr>
          </a:p>
          <a:p>
            <a:pPr algn="ctr"/>
            <a:r>
              <a:rPr lang="en-GB" sz="1200" dirty="0">
                <a:latin typeface="Helvetica Light" panose="020B0403020202020204" pitchFamily="34" charset="0"/>
              </a:rPr>
              <a:t>GIGA Institute </a:t>
            </a:r>
          </a:p>
          <a:p>
            <a:pPr algn="ctr"/>
            <a:r>
              <a:rPr lang="en-GB" sz="1200" dirty="0">
                <a:latin typeface="Helvetica Light" panose="020B0403020202020204" pitchFamily="34" charset="0"/>
              </a:rPr>
              <a:t>CRC-Human Imaging Unit</a:t>
            </a:r>
            <a:endParaRPr lang="en-GB" sz="933" dirty="0">
              <a:latin typeface="Helvetica Light" panose="020B0403020202020204" pitchFamily="34" charset="0"/>
            </a:endParaRPr>
          </a:p>
          <a:p>
            <a:pPr algn="ctr"/>
            <a:r>
              <a:rPr lang="en-GB" sz="1067" dirty="0">
                <a:latin typeface="Helvetica Light" panose="020B0403020202020204" pitchFamily="34" charset="0"/>
              </a:rPr>
              <a:t>University of Liège</a:t>
            </a:r>
          </a:p>
          <a:p>
            <a:pPr algn="ctr"/>
            <a:r>
              <a:rPr lang="en-GB" sz="1067" dirty="0">
                <a:latin typeface="Helvetica Light" panose="020B0403020202020204" pitchFamily="34" charset="0"/>
              </a:rPr>
              <a:t>BELGIUM</a:t>
            </a:r>
          </a:p>
        </p:txBody>
      </p:sp>
      <p:sp>
        <p:nvSpPr>
          <p:cNvPr id="2" name="Titre 1"/>
          <p:cNvSpPr>
            <a:spLocks noGrp="1"/>
          </p:cNvSpPr>
          <p:nvPr>
            <p:ph type="title"/>
          </p:nvPr>
        </p:nvSpPr>
        <p:spPr>
          <a:xfrm>
            <a:off x="1079268" y="1319996"/>
            <a:ext cx="7459612" cy="1262363"/>
          </a:xfrm>
          <a:effectLst/>
        </p:spPr>
        <p:txBody>
          <a:bodyPr>
            <a:noAutofit/>
          </a:bodyPr>
          <a:lstStyle/>
          <a:p>
            <a:pPr algn="ctr"/>
            <a:r>
              <a:rPr lang="en-GB" b="0" i="0" u="none" strike="noStrike" dirty="0">
                <a:solidFill>
                  <a:srgbClr val="212121"/>
                </a:solidFill>
                <a:effectLst/>
                <a:latin typeface="Calibri" panose="020F0502020204030204" pitchFamily="34" charset="0"/>
              </a:rPr>
              <a:t>Neural basis of consciousness</a:t>
            </a:r>
            <a:endParaRPr lang="en-US" sz="5400" b="0" dirty="0">
              <a:latin typeface="Helvetica Light" panose="020B0403020202020204" pitchFamily="34" charset="0"/>
              <a:ea typeface="Helvetica Neue Light" panose="02000403000000020004" pitchFamily="2" charset="0"/>
            </a:endParaRPr>
          </a:p>
        </p:txBody>
      </p:sp>
      <p:pic>
        <p:nvPicPr>
          <p:cNvPr id="5" name="Graphic 4">
            <a:extLst>
              <a:ext uri="{FF2B5EF4-FFF2-40B4-BE49-F238E27FC236}">
                <a16:creationId xmlns:a16="http://schemas.microsoft.com/office/drawing/2014/main" id="{1DF52728-491D-324D-BA05-6789B878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8330" y="3842170"/>
            <a:ext cx="3220083" cy="963675"/>
          </a:xfrm>
          <a:prstGeom prst="rect">
            <a:avLst/>
          </a:prstGeom>
        </p:spPr>
      </p:pic>
      <p:pic>
        <p:nvPicPr>
          <p:cNvPr id="7" name="Picture 6">
            <a:extLst>
              <a:ext uri="{FF2B5EF4-FFF2-40B4-BE49-F238E27FC236}">
                <a16:creationId xmlns:a16="http://schemas.microsoft.com/office/drawing/2014/main" id="{6CDBF915-3A57-2548-8C91-DA8D6F1F2C1B}"/>
              </a:ext>
            </a:extLst>
          </p:cNvPr>
          <p:cNvPicPr>
            <a:picLocks noChangeAspect="1"/>
          </p:cNvPicPr>
          <p:nvPr/>
        </p:nvPicPr>
        <p:blipFill>
          <a:blip r:embed="rId5"/>
          <a:stretch>
            <a:fillRect/>
          </a:stretch>
        </p:blipFill>
        <p:spPr>
          <a:xfrm>
            <a:off x="392230" y="119254"/>
            <a:ext cx="1374076" cy="866124"/>
          </a:xfrm>
          <a:prstGeom prst="rect">
            <a:avLst/>
          </a:prstGeom>
        </p:spPr>
      </p:pic>
      <p:pic>
        <p:nvPicPr>
          <p:cNvPr id="10" name="Picture 9">
            <a:extLst>
              <a:ext uri="{FF2B5EF4-FFF2-40B4-BE49-F238E27FC236}">
                <a16:creationId xmlns:a16="http://schemas.microsoft.com/office/drawing/2014/main" id="{C5B5C0A3-905F-722C-6F91-411812D99B21}"/>
              </a:ext>
            </a:extLst>
          </p:cNvPr>
          <p:cNvPicPr>
            <a:picLocks noChangeAspect="1"/>
          </p:cNvPicPr>
          <p:nvPr/>
        </p:nvPicPr>
        <p:blipFill>
          <a:blip r:embed="rId6"/>
          <a:stretch>
            <a:fillRect/>
          </a:stretch>
        </p:blipFill>
        <p:spPr>
          <a:xfrm>
            <a:off x="3611402" y="44551"/>
            <a:ext cx="1411069" cy="1042021"/>
          </a:xfrm>
          <a:prstGeom prst="rect">
            <a:avLst/>
          </a:prstGeom>
        </p:spPr>
      </p:pic>
      <p:pic>
        <p:nvPicPr>
          <p:cNvPr id="15" name="Picture 14">
            <a:extLst>
              <a:ext uri="{FF2B5EF4-FFF2-40B4-BE49-F238E27FC236}">
                <a16:creationId xmlns:a16="http://schemas.microsoft.com/office/drawing/2014/main" id="{A36A9C7E-5299-9B78-9BEF-68C954FEF08C}"/>
              </a:ext>
            </a:extLst>
          </p:cNvPr>
          <p:cNvPicPr>
            <a:picLocks noChangeAspect="1"/>
          </p:cNvPicPr>
          <p:nvPr/>
        </p:nvPicPr>
        <p:blipFill>
          <a:blip r:embed="rId7"/>
          <a:stretch>
            <a:fillRect/>
          </a:stretch>
        </p:blipFill>
        <p:spPr>
          <a:xfrm>
            <a:off x="5071122" y="223404"/>
            <a:ext cx="1419164" cy="709583"/>
          </a:xfrm>
          <a:prstGeom prst="rect">
            <a:avLst/>
          </a:prstGeom>
        </p:spPr>
      </p:pic>
      <p:pic>
        <p:nvPicPr>
          <p:cNvPr id="21" name="Picture 20">
            <a:extLst>
              <a:ext uri="{FF2B5EF4-FFF2-40B4-BE49-F238E27FC236}">
                <a16:creationId xmlns:a16="http://schemas.microsoft.com/office/drawing/2014/main" id="{3F0F693F-27FA-E182-004D-193C4F2A8DCB}"/>
              </a:ext>
            </a:extLst>
          </p:cNvPr>
          <p:cNvPicPr>
            <a:picLocks noChangeAspect="1"/>
          </p:cNvPicPr>
          <p:nvPr/>
        </p:nvPicPr>
        <p:blipFill>
          <a:blip r:embed="rId8"/>
          <a:stretch>
            <a:fillRect/>
          </a:stretch>
        </p:blipFill>
        <p:spPr>
          <a:xfrm>
            <a:off x="6666718" y="223404"/>
            <a:ext cx="2105323" cy="567947"/>
          </a:xfrm>
          <a:prstGeom prst="rect">
            <a:avLst/>
          </a:prstGeom>
        </p:spPr>
      </p:pic>
      <p:sp>
        <p:nvSpPr>
          <p:cNvPr id="3" name="Espace réservé du texte 2">
            <a:extLst>
              <a:ext uri="{FF2B5EF4-FFF2-40B4-BE49-F238E27FC236}">
                <a16:creationId xmlns:a16="http://schemas.microsoft.com/office/drawing/2014/main" id="{9B3C6757-ABEB-C2A3-8E67-9C8C63EAEFF3}"/>
              </a:ext>
            </a:extLst>
          </p:cNvPr>
          <p:cNvSpPr txBox="1">
            <a:spLocks/>
          </p:cNvSpPr>
          <p:nvPr/>
        </p:nvSpPr>
        <p:spPr>
          <a:xfrm>
            <a:off x="5459441" y="4155779"/>
            <a:ext cx="3684559" cy="867984"/>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00707F"/>
              </a:buClr>
              <a:buSzPct val="55000"/>
              <a:buFont typeface="Lucida Grande"/>
              <a:buNone/>
              <a:defRPr sz="2400" kern="1200">
                <a:solidFill>
                  <a:schemeClr val="tx1"/>
                </a:solidFill>
                <a:latin typeface="+mn-lt"/>
                <a:ea typeface="+mn-ea"/>
                <a:cs typeface="+mn-cs"/>
              </a:defRPr>
            </a:lvl1pPr>
            <a:lvl2pPr marL="457200" indent="0" algn="ctr" defTabSz="457200" rtl="0" eaLnBrk="1" latinLnBrk="0" hangingPunct="1">
              <a:spcBef>
                <a:spcPct val="20000"/>
              </a:spcBef>
              <a:buClr>
                <a:srgbClr val="00707F"/>
              </a:buClr>
              <a:buFont typeface="Arial"/>
              <a:buNone/>
              <a:defRPr sz="2400" kern="1200">
                <a:solidFill>
                  <a:schemeClr val="tx1"/>
                </a:solidFill>
                <a:latin typeface="+mn-lt"/>
                <a:ea typeface="+mn-ea"/>
                <a:cs typeface="+mn-cs"/>
              </a:defRPr>
            </a:lvl2pPr>
            <a:lvl3pPr marL="914400" indent="0" algn="ctr" defTabSz="457200" rtl="0" eaLnBrk="1" latinLnBrk="0" hangingPunct="1">
              <a:spcBef>
                <a:spcPct val="20000"/>
              </a:spcBef>
              <a:buClr>
                <a:srgbClr val="00707F"/>
              </a:buClr>
              <a:buFont typeface="Lucida Grande"/>
              <a:buNone/>
              <a:defRPr sz="2400" kern="1200">
                <a:solidFill>
                  <a:schemeClr val="tx1"/>
                </a:solidFill>
                <a:latin typeface="+mn-lt"/>
                <a:ea typeface="+mn-ea"/>
                <a:cs typeface="+mn-cs"/>
              </a:defRPr>
            </a:lvl3pPr>
            <a:lvl4pPr marL="1371600" indent="0" algn="ctr" defTabSz="457200" rtl="0" eaLnBrk="1" latinLnBrk="0" hangingPunct="1">
              <a:spcBef>
                <a:spcPct val="20000"/>
              </a:spcBef>
              <a:buClr>
                <a:srgbClr val="00707F"/>
              </a:buClr>
              <a:buFont typeface="Arial"/>
              <a:buNone/>
              <a:defRPr sz="2400" kern="1200">
                <a:solidFill>
                  <a:schemeClr val="tx1"/>
                </a:solidFill>
                <a:latin typeface="+mn-lt"/>
                <a:ea typeface="+mn-ea"/>
                <a:cs typeface="+mn-cs"/>
              </a:defRPr>
            </a:lvl4pPr>
            <a:lvl5pPr marL="1828800" indent="0" algn="ctr" defTabSz="457200" rtl="0" eaLnBrk="1" latinLnBrk="0" hangingPunct="1">
              <a:spcBef>
                <a:spcPct val="20000"/>
              </a:spcBef>
              <a:buClr>
                <a:srgbClr val="00707F"/>
              </a:buClr>
              <a:buFont typeface="Arial"/>
              <a:buNone/>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tabLst>
                <a:tab pos="2041373" algn="l"/>
              </a:tabLst>
            </a:pPr>
            <a:r>
              <a:rPr lang="en-US" sz="1400" i="0" u="none" strike="noStrike" dirty="0">
                <a:effectLst/>
                <a:latin typeface="Calibri" panose="020F0502020204030204" pitchFamily="34" charset="0"/>
                <a:cs typeface="Calibri" panose="020F0502020204030204" pitchFamily="34" charset="0"/>
              </a:rPr>
              <a:t>Topics in </a:t>
            </a:r>
            <a:r>
              <a:rPr lang="en-US" sz="1400" i="0" u="none" strike="noStrike" dirty="0" err="1">
                <a:effectLst/>
                <a:latin typeface="Calibri" panose="020F0502020204030204" pitchFamily="34" charset="0"/>
                <a:cs typeface="Calibri" panose="020F0502020204030204" pitchFamily="34" charset="0"/>
              </a:rPr>
              <a:t>Behavioural</a:t>
            </a:r>
            <a:r>
              <a:rPr lang="en-US" sz="1400" i="0" u="none" strike="noStrike" dirty="0">
                <a:effectLst/>
                <a:latin typeface="Calibri" panose="020F0502020204030204" pitchFamily="34" charset="0"/>
                <a:cs typeface="Calibri" panose="020F0502020204030204" pitchFamily="34" charset="0"/>
              </a:rPr>
              <a:t> Neuroscience</a:t>
            </a:r>
            <a:endParaRPr lang="en-GB" sz="1400" dirty="0">
              <a:latin typeface="Calibri" panose="020F0502020204030204" pitchFamily="34" charset="0"/>
              <a:cs typeface="Calibri" panose="020F0502020204030204" pitchFamily="34" charset="0"/>
            </a:endParaRPr>
          </a:p>
          <a:p>
            <a:pPr algn="r">
              <a:spcBef>
                <a:spcPts val="0"/>
              </a:spcBef>
              <a:tabLst>
                <a:tab pos="2041373" algn="l"/>
              </a:tabLst>
            </a:pPr>
            <a:r>
              <a:rPr lang="en-GB" sz="1400" dirty="0">
                <a:latin typeface="Calibri" panose="020F0502020204030204" pitchFamily="34" charset="0"/>
                <a:cs typeface="Calibri" panose="020F0502020204030204" pitchFamily="34" charset="0"/>
              </a:rPr>
              <a:t>May 16 2024</a:t>
            </a:r>
          </a:p>
          <a:p>
            <a:pPr algn="r">
              <a:spcBef>
                <a:spcPts val="0"/>
              </a:spcBef>
              <a:tabLst>
                <a:tab pos="2041373" algn="l"/>
              </a:tabLst>
            </a:pPr>
            <a:r>
              <a:rPr lang="en-GB" sz="1400" dirty="0" err="1">
                <a:latin typeface="Calibri" panose="020F0502020204030204" pitchFamily="34" charset="0"/>
                <a:cs typeface="Calibri" panose="020F0502020204030204" pitchFamily="34" charset="0"/>
              </a:rPr>
              <a:t>KULeuven</a:t>
            </a:r>
            <a:endParaRPr lang="en-GB" sz="1400" dirty="0">
              <a:latin typeface="Calibri" panose="020F0502020204030204" pitchFamily="34" charset="0"/>
              <a:cs typeface="Calibri" panose="020F0502020204030204" pitchFamily="34" charset="0"/>
            </a:endParaRPr>
          </a:p>
        </p:txBody>
      </p:sp>
      <p:pic>
        <p:nvPicPr>
          <p:cNvPr id="16" name="Picture 15" descr="A grey logo with white text&#10;&#10;Description automatically generated">
            <a:extLst>
              <a:ext uri="{FF2B5EF4-FFF2-40B4-BE49-F238E27FC236}">
                <a16:creationId xmlns:a16="http://schemas.microsoft.com/office/drawing/2014/main" id="{2D585B55-315E-F634-D81B-117B2B8D09A6}"/>
              </a:ext>
            </a:extLst>
          </p:cNvPr>
          <p:cNvPicPr>
            <a:picLocks noChangeAspect="1"/>
          </p:cNvPicPr>
          <p:nvPr/>
        </p:nvPicPr>
        <p:blipFill rotWithShape="1">
          <a:blip r:embed="rId9"/>
          <a:srcRect l="11879" b="17512"/>
          <a:stretch/>
        </p:blipFill>
        <p:spPr>
          <a:xfrm>
            <a:off x="2036477" y="119254"/>
            <a:ext cx="1641934" cy="721626"/>
          </a:xfrm>
          <a:prstGeom prst="rect">
            <a:avLst/>
          </a:prstGeom>
        </p:spPr>
      </p:pic>
    </p:spTree>
    <p:extLst>
      <p:ext uri="{BB962C8B-B14F-4D97-AF65-F5344CB8AC3E}">
        <p14:creationId xmlns:p14="http://schemas.microsoft.com/office/powerpoint/2010/main" val="361126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E940AA9-21B2-4F44-B8F1-905C89A5B5B0}"/>
              </a:ext>
            </a:extLst>
          </p:cNvPr>
          <p:cNvSpPr/>
          <p:nvPr/>
        </p:nvSpPr>
        <p:spPr>
          <a:xfrm>
            <a:off x="8348330" y="118327"/>
            <a:ext cx="444554"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Titre 2"/>
          <p:cNvSpPr>
            <a:spLocks noGrp="1"/>
          </p:cNvSpPr>
          <p:nvPr>
            <p:ph type="title"/>
          </p:nvPr>
        </p:nvSpPr>
        <p:spPr>
          <a:xfrm>
            <a:off x="68382" y="271675"/>
            <a:ext cx="9116974" cy="616294"/>
          </a:xfrm>
        </p:spPr>
        <p:txBody>
          <a:bodyPr>
            <a:noAutofit/>
          </a:bodyPr>
          <a:lstStyle/>
          <a:p>
            <a:pPr algn="ctr"/>
            <a:r>
              <a:rPr lang="en-GB" sz="4000" b="1" dirty="0">
                <a:solidFill>
                  <a:schemeClr val="tx1"/>
                </a:solidFill>
                <a:latin typeface="Calibri" panose="020F0502020204030204" pitchFamily="34" charset="0"/>
                <a:cs typeface="Calibri" panose="020F0502020204030204" pitchFamily="34" charset="0"/>
              </a:rPr>
              <a:t>Modified arousal reduces anticorrelations</a:t>
            </a:r>
          </a:p>
        </p:txBody>
      </p:sp>
      <p:cxnSp>
        <p:nvCxnSpPr>
          <p:cNvPr id="2" name="Straight Connector 1">
            <a:extLst>
              <a:ext uri="{FF2B5EF4-FFF2-40B4-BE49-F238E27FC236}">
                <a16:creationId xmlns:a16="http://schemas.microsoft.com/office/drawing/2014/main" id="{05E348F1-EC68-B9E2-99A3-63A83FFBADFB}"/>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pic>
        <p:nvPicPr>
          <p:cNvPr id="9" name="Picture 8">
            <a:extLst>
              <a:ext uri="{FF2B5EF4-FFF2-40B4-BE49-F238E27FC236}">
                <a16:creationId xmlns:a16="http://schemas.microsoft.com/office/drawing/2014/main" id="{3C40B3DB-E4AE-70EC-91BE-B892B71ACF5F}"/>
              </a:ext>
            </a:extLst>
          </p:cNvPr>
          <p:cNvPicPr>
            <a:picLocks noChangeAspect="1"/>
          </p:cNvPicPr>
          <p:nvPr/>
        </p:nvPicPr>
        <p:blipFill>
          <a:blip r:embed="rId3"/>
          <a:stretch>
            <a:fillRect/>
          </a:stretch>
        </p:blipFill>
        <p:spPr>
          <a:xfrm>
            <a:off x="1481179" y="1041317"/>
            <a:ext cx="5936527" cy="4065230"/>
          </a:xfrm>
          <a:prstGeom prst="rect">
            <a:avLst/>
          </a:prstGeom>
        </p:spPr>
      </p:pic>
      <p:sp>
        <p:nvSpPr>
          <p:cNvPr id="11" name="Rectangle 15">
            <a:extLst>
              <a:ext uri="{FF2B5EF4-FFF2-40B4-BE49-F238E27FC236}">
                <a16:creationId xmlns:a16="http://schemas.microsoft.com/office/drawing/2014/main" id="{FB042653-CF84-464A-B190-148CD5A19C8E}"/>
              </a:ext>
            </a:extLst>
          </p:cNvPr>
          <p:cNvSpPr>
            <a:spLocks noChangeArrowheads="1"/>
          </p:cNvSpPr>
          <p:nvPr/>
        </p:nvSpPr>
        <p:spPr bwMode="auto">
          <a:xfrm>
            <a:off x="1587398" y="4764103"/>
            <a:ext cx="63304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FontTx/>
              <a:buNone/>
            </a:pPr>
            <a:r>
              <a:rPr lang="en-US" altLang="en-US" sz="800" dirty="0" err="1">
                <a:solidFill>
                  <a:schemeClr val="bg1"/>
                </a:solidFill>
                <a:latin typeface="Helvetica" charset="0"/>
                <a:ea typeface="Helvetica" charset="0"/>
                <a:cs typeface="Helvetica" charset="0"/>
              </a:rPr>
              <a:t>Boveroux</a:t>
            </a:r>
            <a:r>
              <a:rPr lang="en-US" altLang="en-US" sz="800" dirty="0">
                <a:solidFill>
                  <a:schemeClr val="bg1"/>
                </a:solidFill>
                <a:latin typeface="Helvetica" charset="0"/>
                <a:ea typeface="Helvetica" charset="0"/>
                <a:cs typeface="Helvetica" charset="0"/>
              </a:rPr>
              <a:t> et al, </a:t>
            </a:r>
            <a:r>
              <a:rPr lang="en-US" altLang="en-US" sz="800" i="1" dirty="0">
                <a:solidFill>
                  <a:schemeClr val="bg1"/>
                </a:solidFill>
                <a:latin typeface="Helvetica" charset="0"/>
                <a:ea typeface="Helvetica" charset="0"/>
                <a:cs typeface="Helvetica" charset="0"/>
              </a:rPr>
              <a:t>Anesthesiology</a:t>
            </a:r>
            <a:r>
              <a:rPr lang="en-US" altLang="en-US" sz="800" dirty="0">
                <a:solidFill>
                  <a:schemeClr val="bg1"/>
                </a:solidFill>
                <a:latin typeface="Helvetica" charset="0"/>
                <a:ea typeface="Helvetica" charset="0"/>
                <a:cs typeface="Helvetica" charset="0"/>
              </a:rPr>
              <a:t> 2010</a:t>
            </a:r>
          </a:p>
        </p:txBody>
      </p:sp>
    </p:spTree>
    <p:extLst>
      <p:ext uri="{BB962C8B-B14F-4D97-AF65-F5344CB8AC3E}">
        <p14:creationId xmlns:p14="http://schemas.microsoft.com/office/powerpoint/2010/main" val="134943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FBF812-C036-1B4E-9F91-0FB02042A88D}"/>
              </a:ext>
            </a:extLst>
          </p:cNvPr>
          <p:cNvSpPr/>
          <p:nvPr/>
        </p:nvSpPr>
        <p:spPr>
          <a:xfrm>
            <a:off x="7584870" y="121636"/>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118" name="Titre 2">
            <a:extLst>
              <a:ext uri="{FF2B5EF4-FFF2-40B4-BE49-F238E27FC236}">
                <a16:creationId xmlns:a16="http://schemas.microsoft.com/office/drawing/2014/main" id="{679B77E4-D5D8-C74C-9D61-77835056B869}"/>
              </a:ext>
            </a:extLst>
          </p:cNvPr>
          <p:cNvSpPr>
            <a:spLocks noGrp="1"/>
          </p:cNvSpPr>
          <p:nvPr>
            <p:ph type="title"/>
          </p:nvPr>
        </p:nvSpPr>
        <p:spPr>
          <a:xfrm>
            <a:off x="393539" y="2628"/>
            <a:ext cx="8457528" cy="1096118"/>
          </a:xfrm>
        </p:spPr>
        <p:txBody>
          <a:bodyPr>
            <a:noAutofit/>
          </a:bodyPr>
          <a:lstStyle/>
          <a:p>
            <a:r>
              <a:rPr lang="fr-FR" sz="4000" b="1" dirty="0">
                <a:solidFill>
                  <a:schemeClr val="tx1"/>
                </a:solidFill>
                <a:latin typeface="Calibri" panose="020F0502020204030204" pitchFamily="34" charset="0"/>
                <a:cs typeface="Calibri" panose="020F0502020204030204" pitchFamily="34" charset="0"/>
              </a:rPr>
              <a:t>Mental life </a:t>
            </a:r>
            <a:r>
              <a:rPr lang="fr-FR" sz="4000" b="1" dirty="0" err="1">
                <a:solidFill>
                  <a:schemeClr val="tx1"/>
                </a:solidFill>
                <a:latin typeface="Calibri" panose="020F0502020204030204" pitchFamily="34" charset="0"/>
                <a:cs typeface="Calibri" panose="020F0502020204030204" pitchFamily="34" charset="0"/>
              </a:rPr>
              <a:t>is</a:t>
            </a:r>
            <a:r>
              <a:rPr lang="fr-FR" sz="4000" b="1" dirty="0">
                <a:solidFill>
                  <a:schemeClr val="tx1"/>
                </a:solidFill>
                <a:latin typeface="Calibri" panose="020F0502020204030204" pitchFamily="34" charset="0"/>
                <a:cs typeface="Calibri" panose="020F0502020204030204" pitchFamily="34" charset="0"/>
              </a:rPr>
              <a:t> </a:t>
            </a:r>
            <a:r>
              <a:rPr lang="fr-FR" sz="4000" b="1" dirty="0" err="1">
                <a:solidFill>
                  <a:schemeClr val="tx1"/>
                </a:solidFill>
                <a:latin typeface="Calibri" panose="020F0502020204030204" pitchFamily="34" charset="0"/>
                <a:cs typeface="Calibri" panose="020F0502020204030204" pitchFamily="34" charset="0"/>
              </a:rPr>
              <a:t>referred</a:t>
            </a:r>
            <a:r>
              <a:rPr lang="fr-FR" sz="4000" b="1" dirty="0">
                <a:solidFill>
                  <a:schemeClr val="tx1"/>
                </a:solidFill>
                <a:latin typeface="Calibri" panose="020F0502020204030204" pitchFamily="34" charset="0"/>
                <a:cs typeface="Calibri" panose="020F0502020204030204" pitchFamily="34" charset="0"/>
              </a:rPr>
              <a:t> </a:t>
            </a:r>
            <a:r>
              <a:rPr lang="fr-FR" sz="4000" b="1" dirty="0" err="1">
                <a:solidFill>
                  <a:schemeClr val="tx1"/>
                </a:solidFill>
                <a:latin typeface="Calibri" panose="020F0502020204030204" pitchFamily="34" charset="0"/>
                <a:cs typeface="Calibri" panose="020F0502020204030204" pitchFamily="34" charset="0"/>
              </a:rPr>
              <a:t>from</a:t>
            </a:r>
            <a:r>
              <a:rPr lang="fr-FR" sz="4000" b="1" dirty="0">
                <a:solidFill>
                  <a:schemeClr val="tx1"/>
                </a:solidFill>
                <a:latin typeface="Calibri" panose="020F0502020204030204" pitchFamily="34" charset="0"/>
                <a:cs typeface="Calibri" panose="020F0502020204030204" pitchFamily="34" charset="0"/>
              </a:rPr>
              <a:t> </a:t>
            </a:r>
            <a:r>
              <a:rPr lang="fr-FR" sz="4000" b="1" dirty="0" err="1">
                <a:solidFill>
                  <a:schemeClr val="tx1"/>
                </a:solidFill>
                <a:latin typeface="Calibri" panose="020F0502020204030204" pitchFamily="34" charset="0"/>
                <a:cs typeface="Calibri" panose="020F0502020204030204" pitchFamily="34" charset="0"/>
              </a:rPr>
              <a:t>behavior</a:t>
            </a:r>
            <a:endParaRPr lang="fr-FR" sz="4000" b="1" dirty="0">
              <a:solidFill>
                <a:schemeClr val="tx1"/>
              </a:solidFill>
              <a:latin typeface="Calibri" panose="020F0502020204030204" pitchFamily="34" charset="0"/>
              <a:cs typeface="Calibri" panose="020F0502020204030204" pitchFamily="34" charset="0"/>
            </a:endParaRPr>
          </a:p>
        </p:txBody>
      </p:sp>
      <p:cxnSp>
        <p:nvCxnSpPr>
          <p:cNvPr id="2" name="Straight Connector 1">
            <a:extLst>
              <a:ext uri="{FF2B5EF4-FFF2-40B4-BE49-F238E27FC236}">
                <a16:creationId xmlns:a16="http://schemas.microsoft.com/office/drawing/2014/main" id="{B674B734-AED6-7B2F-4AE3-B260B2D92A90}"/>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pic>
        <p:nvPicPr>
          <p:cNvPr id="9" name="Picture 8">
            <a:extLst>
              <a:ext uri="{FF2B5EF4-FFF2-40B4-BE49-F238E27FC236}">
                <a16:creationId xmlns:a16="http://schemas.microsoft.com/office/drawing/2014/main" id="{4D6D5848-D649-E268-9EB2-65389268A23F}"/>
              </a:ext>
            </a:extLst>
          </p:cNvPr>
          <p:cNvPicPr>
            <a:picLocks noChangeAspect="1"/>
          </p:cNvPicPr>
          <p:nvPr/>
        </p:nvPicPr>
        <p:blipFill>
          <a:blip r:embed="rId3"/>
          <a:stretch>
            <a:fillRect/>
          </a:stretch>
        </p:blipFill>
        <p:spPr>
          <a:xfrm>
            <a:off x="813818" y="1177106"/>
            <a:ext cx="8049494" cy="3963766"/>
          </a:xfrm>
          <a:prstGeom prst="rect">
            <a:avLst/>
          </a:prstGeom>
        </p:spPr>
      </p:pic>
    </p:spTree>
    <p:extLst>
      <p:ext uri="{BB962C8B-B14F-4D97-AF65-F5344CB8AC3E}">
        <p14:creationId xmlns:p14="http://schemas.microsoft.com/office/powerpoint/2010/main" val="413400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886482" y="116517"/>
            <a:ext cx="6844286" cy="616294"/>
          </a:xfrm>
        </p:spPr>
        <p:txBody>
          <a:bodyPr>
            <a:noAutofit/>
          </a:bodyPr>
          <a:lstStyle/>
          <a:p>
            <a:pPr algn="ctr"/>
            <a:r>
              <a:rPr lang="en-GB" sz="4400" b="1" dirty="0">
                <a:solidFill>
                  <a:schemeClr val="tx1"/>
                </a:solidFill>
                <a:latin typeface="Calibri" panose="020F0502020204030204" pitchFamily="34" charset="0"/>
                <a:cs typeface="Calibri" panose="020F0502020204030204" pitchFamily="34" charset="0"/>
              </a:rPr>
              <a:t>No anticorrelations in DOC</a:t>
            </a:r>
          </a:p>
        </p:txBody>
      </p:sp>
      <p:sp>
        <p:nvSpPr>
          <p:cNvPr id="11" name="Rectangle 10">
            <a:extLst>
              <a:ext uri="{FF2B5EF4-FFF2-40B4-BE49-F238E27FC236}">
                <a16:creationId xmlns:a16="http://schemas.microsoft.com/office/drawing/2014/main" id="{5DEB0AD5-CA3B-584C-A9F9-1E893E008B1F}"/>
              </a:ext>
            </a:extLst>
          </p:cNvPr>
          <p:cNvSpPr/>
          <p:nvPr/>
        </p:nvSpPr>
        <p:spPr>
          <a:xfrm>
            <a:off x="1192280" y="4867084"/>
            <a:ext cx="4662033" cy="261610"/>
          </a:xfrm>
          <a:prstGeom prst="rect">
            <a:avLst/>
          </a:prstGeom>
        </p:spPr>
        <p:txBody>
          <a:bodyPr wrap="square">
            <a:spAutoFit/>
          </a:bodyPr>
          <a:lstStyle/>
          <a:p>
            <a:pPr lvl="0"/>
            <a:r>
              <a:rPr lang="en-US" altLang="en-US" sz="1100" dirty="0">
                <a:latin typeface="Helvetica" charset="0"/>
                <a:ea typeface="Helvetica" charset="0"/>
                <a:cs typeface="Helvetica" charset="0"/>
              </a:rPr>
              <a:t>Di </a:t>
            </a:r>
            <a:r>
              <a:rPr lang="en-US" altLang="en-US" sz="1100" dirty="0" err="1">
                <a:latin typeface="Helvetica" charset="0"/>
                <a:ea typeface="Helvetica" charset="0"/>
                <a:cs typeface="Helvetica" charset="0"/>
              </a:rPr>
              <a:t>Perri</a:t>
            </a:r>
            <a:r>
              <a:rPr lang="en-US" altLang="en-US" sz="1100" dirty="0">
                <a:latin typeface="Helvetica" charset="0"/>
                <a:ea typeface="Helvetica" charset="0"/>
                <a:cs typeface="Helvetica" charset="0"/>
              </a:rPr>
              <a:t>, </a:t>
            </a:r>
            <a:r>
              <a:rPr lang="mr-IN" altLang="en-US" sz="1100" dirty="0">
                <a:latin typeface="Helvetica" charset="0"/>
                <a:ea typeface="Helvetica" charset="0"/>
                <a:cs typeface="Helvetica" charset="0"/>
              </a:rPr>
              <a:t>…</a:t>
            </a:r>
            <a:r>
              <a:rPr lang="en-US" altLang="en-US" sz="1100" dirty="0">
                <a:latin typeface="Helvetica" charset="0"/>
                <a:ea typeface="Helvetica" charset="0"/>
                <a:cs typeface="Helvetica" charset="0"/>
              </a:rPr>
              <a:t>, Demertzi*, </a:t>
            </a:r>
            <a:r>
              <a:rPr lang="en-US" altLang="en-US" sz="1100" dirty="0" err="1">
                <a:latin typeface="Helvetica" charset="0"/>
                <a:ea typeface="Helvetica" charset="0"/>
                <a:cs typeface="Helvetica" charset="0"/>
              </a:rPr>
              <a:t>Laureys</a:t>
            </a:r>
            <a:r>
              <a:rPr lang="en-US" altLang="en-US" sz="1100" dirty="0">
                <a:latin typeface="Helvetica" charset="0"/>
                <a:ea typeface="Helvetica" charset="0"/>
                <a:cs typeface="Helvetica" charset="0"/>
              </a:rPr>
              <a:t>*, </a:t>
            </a:r>
            <a:r>
              <a:rPr lang="en-US" altLang="en-US" sz="1100" dirty="0" err="1">
                <a:latin typeface="Helvetica" charset="0"/>
                <a:ea typeface="Helvetica" charset="0"/>
                <a:cs typeface="Helvetica" charset="0"/>
              </a:rPr>
              <a:t>Soddu</a:t>
            </a:r>
            <a:r>
              <a:rPr lang="en-US" altLang="en-US" sz="1100" dirty="0">
                <a:latin typeface="Helvetica" charset="0"/>
                <a:ea typeface="Helvetica" charset="0"/>
                <a:cs typeface="Helvetica" charset="0"/>
              </a:rPr>
              <a:t>*, </a:t>
            </a:r>
            <a:r>
              <a:rPr lang="en-US" altLang="en-US" sz="1100" i="1" dirty="0">
                <a:latin typeface="Helvetica" charset="0"/>
                <a:ea typeface="Helvetica" charset="0"/>
                <a:cs typeface="Helvetica" charset="0"/>
              </a:rPr>
              <a:t>Lancet </a:t>
            </a:r>
            <a:r>
              <a:rPr lang="en-US" altLang="en-US" sz="1100" i="1" dirty="0" err="1">
                <a:latin typeface="Helvetica" charset="0"/>
                <a:ea typeface="Helvetica" charset="0"/>
                <a:cs typeface="Helvetica" charset="0"/>
              </a:rPr>
              <a:t>Neurol</a:t>
            </a:r>
            <a:r>
              <a:rPr lang="en-US" altLang="en-US" sz="1100" i="1" dirty="0">
                <a:latin typeface="Helvetica" charset="0"/>
                <a:ea typeface="Helvetica" charset="0"/>
                <a:cs typeface="Helvetica" charset="0"/>
              </a:rPr>
              <a:t> </a:t>
            </a:r>
            <a:r>
              <a:rPr lang="en-US" altLang="en-US" sz="1100" dirty="0">
                <a:latin typeface="Helvetica" charset="0"/>
                <a:ea typeface="Helvetica" charset="0"/>
                <a:cs typeface="Helvetica" charset="0"/>
              </a:rPr>
              <a:t>2016</a:t>
            </a:r>
          </a:p>
        </p:txBody>
      </p:sp>
      <p:sp>
        <p:nvSpPr>
          <p:cNvPr id="27" name="Rectangle 26">
            <a:extLst>
              <a:ext uri="{FF2B5EF4-FFF2-40B4-BE49-F238E27FC236}">
                <a16:creationId xmlns:a16="http://schemas.microsoft.com/office/drawing/2014/main" id="{B1466616-40BE-8746-8B79-04E779CAB8EE}"/>
              </a:ext>
            </a:extLst>
          </p:cNvPr>
          <p:cNvSpPr/>
          <p:nvPr/>
        </p:nvSpPr>
        <p:spPr>
          <a:xfrm>
            <a:off x="8467731" y="159355"/>
            <a:ext cx="444554"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2" name="Straight Connector 1">
            <a:extLst>
              <a:ext uri="{FF2B5EF4-FFF2-40B4-BE49-F238E27FC236}">
                <a16:creationId xmlns:a16="http://schemas.microsoft.com/office/drawing/2014/main" id="{D5E28906-9B0B-5789-71A4-9B89EB1F7DC2}"/>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pic>
        <p:nvPicPr>
          <p:cNvPr id="37" name="Picture 36">
            <a:extLst>
              <a:ext uri="{FF2B5EF4-FFF2-40B4-BE49-F238E27FC236}">
                <a16:creationId xmlns:a16="http://schemas.microsoft.com/office/drawing/2014/main" id="{D6D6890A-6604-7BB9-31BA-0C1F1F292547}"/>
              </a:ext>
            </a:extLst>
          </p:cNvPr>
          <p:cNvPicPr>
            <a:picLocks noChangeAspect="1"/>
          </p:cNvPicPr>
          <p:nvPr/>
        </p:nvPicPr>
        <p:blipFill>
          <a:blip r:embed="rId3"/>
          <a:stretch>
            <a:fillRect/>
          </a:stretch>
        </p:blipFill>
        <p:spPr>
          <a:xfrm>
            <a:off x="1574799" y="1073589"/>
            <a:ext cx="5994400" cy="3924300"/>
          </a:xfrm>
          <a:prstGeom prst="rect">
            <a:avLst/>
          </a:prstGeom>
        </p:spPr>
      </p:pic>
    </p:spTree>
    <p:extLst>
      <p:ext uri="{BB962C8B-B14F-4D97-AF65-F5344CB8AC3E}">
        <p14:creationId xmlns:p14="http://schemas.microsoft.com/office/powerpoint/2010/main" val="98017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DB0ADC-EF2B-3747-8979-11F2DBF7B55B}"/>
              </a:ext>
            </a:extLst>
          </p:cNvPr>
          <p:cNvSpPr/>
          <p:nvPr/>
        </p:nvSpPr>
        <p:spPr>
          <a:xfrm>
            <a:off x="8419814" y="15157"/>
            <a:ext cx="592739" cy="7524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itre 2">
            <a:extLst>
              <a:ext uri="{FF2B5EF4-FFF2-40B4-BE49-F238E27FC236}">
                <a16:creationId xmlns:a16="http://schemas.microsoft.com/office/drawing/2014/main" id="{1C3DB96F-0C54-5449-8378-3AE53F847B2B}"/>
              </a:ext>
            </a:extLst>
          </p:cNvPr>
          <p:cNvSpPr txBox="1">
            <a:spLocks/>
          </p:cNvSpPr>
          <p:nvPr/>
        </p:nvSpPr>
        <p:spPr>
          <a:xfrm>
            <a:off x="48690" y="152656"/>
            <a:ext cx="9125715" cy="821725"/>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GB" sz="3200" b="1" dirty="0">
                <a:solidFill>
                  <a:schemeClr val="tx1"/>
                </a:solidFill>
              </a:rPr>
              <a:t>Anticorrelations as a result of neural inhibition</a:t>
            </a:r>
          </a:p>
        </p:txBody>
      </p:sp>
      <p:sp>
        <p:nvSpPr>
          <p:cNvPr id="7" name="TextBox 6">
            <a:extLst>
              <a:ext uri="{FF2B5EF4-FFF2-40B4-BE49-F238E27FC236}">
                <a16:creationId xmlns:a16="http://schemas.microsoft.com/office/drawing/2014/main" id="{1FEEFF53-42E8-2D2B-9E1A-4F59E43AD877}"/>
              </a:ext>
            </a:extLst>
          </p:cNvPr>
          <p:cNvSpPr txBox="1"/>
          <p:nvPr/>
        </p:nvSpPr>
        <p:spPr>
          <a:xfrm>
            <a:off x="7079664" y="3787307"/>
            <a:ext cx="1502583" cy="666786"/>
          </a:xfrm>
          <a:prstGeom prst="rect">
            <a:avLst/>
          </a:prstGeom>
          <a:solidFill>
            <a:schemeClr val="bg1">
              <a:lumMod val="85000"/>
            </a:schemeClr>
          </a:solidFill>
          <a:ln>
            <a:noFill/>
          </a:ln>
        </p:spPr>
        <p:txBody>
          <a:bodyPr wrap="square" rtlCol="0">
            <a:spAutoFit/>
          </a:bodyPr>
          <a:lstStyle/>
          <a:p>
            <a:pPr algn="ctr"/>
            <a:r>
              <a:rPr lang="en-US" sz="2133" dirty="0">
                <a:latin typeface="Helvetica" pitchFamily="2" charset="0"/>
              </a:rPr>
              <a:t>Ignition</a:t>
            </a:r>
          </a:p>
          <a:p>
            <a:pPr algn="ctr"/>
            <a:r>
              <a:rPr lang="en-GB" sz="800" dirty="0">
                <a:latin typeface="Helvetica" pitchFamily="2" charset="0"/>
              </a:rPr>
              <a:t>Deco et al., </a:t>
            </a:r>
            <a:r>
              <a:rPr lang="en-GB" sz="800" i="1" dirty="0">
                <a:latin typeface="Helvetica" pitchFamily="2" charset="0"/>
              </a:rPr>
              <a:t>Sci Adv </a:t>
            </a:r>
            <a:r>
              <a:rPr lang="en-GB" sz="800" dirty="0">
                <a:latin typeface="Helvetica" pitchFamily="2" charset="0"/>
              </a:rPr>
              <a:t>2021</a:t>
            </a:r>
          </a:p>
          <a:p>
            <a:pPr algn="ctr"/>
            <a:r>
              <a:rPr lang="en-GB" sz="800" dirty="0">
                <a:latin typeface="Helvetica" pitchFamily="2" charset="0"/>
              </a:rPr>
              <a:t>Joglekar et al, </a:t>
            </a:r>
            <a:r>
              <a:rPr lang="en-GB" sz="800" i="1" dirty="0">
                <a:latin typeface="Helvetica" pitchFamily="2" charset="0"/>
              </a:rPr>
              <a:t>Neuron</a:t>
            </a:r>
            <a:r>
              <a:rPr lang="en-GB" sz="800" dirty="0">
                <a:latin typeface="Helvetica" pitchFamily="2" charset="0"/>
              </a:rPr>
              <a:t> 2018</a:t>
            </a:r>
            <a:endParaRPr lang="en-BE" sz="800" dirty="0">
              <a:latin typeface="Helvetica" pitchFamily="2" charset="0"/>
            </a:endParaRPr>
          </a:p>
        </p:txBody>
      </p:sp>
      <p:sp>
        <p:nvSpPr>
          <p:cNvPr id="18" name="Rectangle 17">
            <a:extLst>
              <a:ext uri="{FF2B5EF4-FFF2-40B4-BE49-F238E27FC236}">
                <a16:creationId xmlns:a16="http://schemas.microsoft.com/office/drawing/2014/main" id="{1129C759-1C9E-6D8B-AD69-794520F6F571}"/>
              </a:ext>
            </a:extLst>
          </p:cNvPr>
          <p:cNvSpPr/>
          <p:nvPr/>
        </p:nvSpPr>
        <p:spPr>
          <a:xfrm>
            <a:off x="48690" y="4789218"/>
            <a:ext cx="6783657" cy="256545"/>
          </a:xfrm>
          <a:prstGeom prst="rect">
            <a:avLst/>
          </a:prstGeom>
        </p:spPr>
        <p:txBody>
          <a:bodyPr wrap="square">
            <a:spAutoFit/>
          </a:bodyPr>
          <a:lstStyle/>
          <a:p>
            <a:r>
              <a:rPr lang="en-US" altLang="en-US" sz="1067" dirty="0">
                <a:latin typeface="Helvetica" charset="0"/>
                <a:ea typeface="Helvetica" charset="0"/>
                <a:cs typeface="Helvetica" charset="0"/>
              </a:rPr>
              <a:t>Demertzi, </a:t>
            </a:r>
            <a:r>
              <a:rPr lang="en-US" altLang="en-US" sz="1067" dirty="0" err="1">
                <a:latin typeface="Helvetica" charset="0"/>
                <a:ea typeface="Helvetica" charset="0"/>
                <a:cs typeface="Helvetica" charset="0"/>
              </a:rPr>
              <a:t>Kucyi</a:t>
            </a:r>
            <a:r>
              <a:rPr lang="en-US" altLang="en-US" sz="1067" dirty="0">
                <a:latin typeface="Helvetica" charset="0"/>
                <a:ea typeface="Helvetica" charset="0"/>
                <a:cs typeface="Helvetica" charset="0"/>
              </a:rPr>
              <a:t>, Ponce-Alvarez, </a:t>
            </a:r>
            <a:r>
              <a:rPr lang="en-US" altLang="en-US" sz="1067" dirty="0" err="1">
                <a:latin typeface="Helvetica" charset="0"/>
                <a:ea typeface="Helvetica" charset="0"/>
                <a:cs typeface="Helvetica" charset="0"/>
              </a:rPr>
              <a:t>Keliris</a:t>
            </a:r>
            <a:r>
              <a:rPr lang="en-US" altLang="en-US" sz="1067" dirty="0">
                <a:latin typeface="Helvetica" charset="0"/>
                <a:ea typeface="Helvetica" charset="0"/>
                <a:cs typeface="Helvetica" charset="0"/>
              </a:rPr>
              <a:t>, Whitfield-</a:t>
            </a:r>
            <a:r>
              <a:rPr lang="en-US" altLang="en-US" sz="1067" dirty="0" err="1">
                <a:latin typeface="Helvetica" charset="0"/>
                <a:ea typeface="Helvetica" charset="0"/>
                <a:cs typeface="Helvetica" charset="0"/>
              </a:rPr>
              <a:t>Gabrieli</a:t>
            </a:r>
            <a:r>
              <a:rPr lang="en-US" altLang="en-US" sz="1067" dirty="0">
                <a:latin typeface="Helvetica" charset="0"/>
                <a:ea typeface="Helvetica" charset="0"/>
                <a:cs typeface="Helvetica" charset="0"/>
              </a:rPr>
              <a:t>, Deco. </a:t>
            </a:r>
            <a:r>
              <a:rPr lang="en-US" altLang="en-US" sz="1067" i="1" dirty="0">
                <a:latin typeface="Helvetica" charset="0"/>
                <a:ea typeface="Helvetica" charset="0"/>
                <a:cs typeface="Helvetica" charset="0"/>
              </a:rPr>
              <a:t>Network </a:t>
            </a:r>
            <a:r>
              <a:rPr lang="en-US" altLang="en-US" sz="1067" i="1" dirty="0" err="1">
                <a:latin typeface="Helvetica" charset="0"/>
                <a:ea typeface="Helvetica" charset="0"/>
                <a:cs typeface="Helvetica" charset="0"/>
              </a:rPr>
              <a:t>Neurosci</a:t>
            </a:r>
            <a:r>
              <a:rPr lang="en-US" altLang="en-US" sz="1067" i="1" dirty="0">
                <a:latin typeface="Helvetica" charset="0"/>
                <a:ea typeface="Helvetica" charset="0"/>
                <a:cs typeface="Helvetica" charset="0"/>
              </a:rPr>
              <a:t> </a:t>
            </a:r>
            <a:r>
              <a:rPr lang="en-US" altLang="en-US" sz="1067" dirty="0">
                <a:latin typeface="Helvetica" charset="0"/>
                <a:ea typeface="Helvetica" charset="0"/>
                <a:cs typeface="Helvetica" charset="0"/>
              </a:rPr>
              <a:t>2022</a:t>
            </a:r>
          </a:p>
        </p:txBody>
      </p:sp>
      <p:cxnSp>
        <p:nvCxnSpPr>
          <p:cNvPr id="10" name="Straight Connector 9">
            <a:extLst>
              <a:ext uri="{FF2B5EF4-FFF2-40B4-BE49-F238E27FC236}">
                <a16:creationId xmlns:a16="http://schemas.microsoft.com/office/drawing/2014/main" id="{72484C00-A4BE-1302-DA96-9572B97FCCA6}"/>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pic>
        <p:nvPicPr>
          <p:cNvPr id="12" name="Picture 11" descr="Diagram of a diagram of a region&#10;&#10;Description automatically generated">
            <a:extLst>
              <a:ext uri="{FF2B5EF4-FFF2-40B4-BE49-F238E27FC236}">
                <a16:creationId xmlns:a16="http://schemas.microsoft.com/office/drawing/2014/main" id="{8A3E2EA2-6689-B89D-002D-DA45D186EE42}"/>
              </a:ext>
            </a:extLst>
          </p:cNvPr>
          <p:cNvPicPr>
            <a:picLocks noChangeAspect="1"/>
          </p:cNvPicPr>
          <p:nvPr/>
        </p:nvPicPr>
        <p:blipFill>
          <a:blip r:embed="rId3"/>
          <a:stretch>
            <a:fillRect/>
          </a:stretch>
        </p:blipFill>
        <p:spPr>
          <a:xfrm>
            <a:off x="1236292" y="1109868"/>
            <a:ext cx="5986840" cy="3630873"/>
          </a:xfrm>
          <a:prstGeom prst="rect">
            <a:avLst/>
          </a:prstGeom>
        </p:spPr>
      </p:pic>
      <p:sp>
        <p:nvSpPr>
          <p:cNvPr id="13" name="Rectangle 12">
            <a:extLst>
              <a:ext uri="{FF2B5EF4-FFF2-40B4-BE49-F238E27FC236}">
                <a16:creationId xmlns:a16="http://schemas.microsoft.com/office/drawing/2014/main" id="{DFEFB1DF-B7C8-6024-3541-FF85F8854A31}"/>
              </a:ext>
            </a:extLst>
          </p:cNvPr>
          <p:cNvSpPr/>
          <p:nvPr/>
        </p:nvSpPr>
        <p:spPr>
          <a:xfrm>
            <a:off x="3809044" y="1832325"/>
            <a:ext cx="1104845" cy="256545"/>
          </a:xfrm>
          <a:prstGeom prst="rect">
            <a:avLst/>
          </a:prstGeom>
        </p:spPr>
        <p:txBody>
          <a:bodyPr wrap="square">
            <a:spAutoFit/>
          </a:bodyPr>
          <a:lstStyle/>
          <a:p>
            <a:r>
              <a:rPr lang="en-US" altLang="en-US" sz="1067" dirty="0">
                <a:latin typeface="Helvetica" charset="0"/>
                <a:ea typeface="Helvetica" charset="0"/>
                <a:cs typeface="Helvetica" charset="0"/>
              </a:rPr>
              <a:t>excitatory</a:t>
            </a:r>
          </a:p>
        </p:txBody>
      </p:sp>
      <p:sp>
        <p:nvSpPr>
          <p:cNvPr id="14" name="Rectangle 13">
            <a:extLst>
              <a:ext uri="{FF2B5EF4-FFF2-40B4-BE49-F238E27FC236}">
                <a16:creationId xmlns:a16="http://schemas.microsoft.com/office/drawing/2014/main" id="{0B63B3AF-E088-ED22-6B3C-F3918FADFF6B}"/>
              </a:ext>
            </a:extLst>
          </p:cNvPr>
          <p:cNvSpPr/>
          <p:nvPr/>
        </p:nvSpPr>
        <p:spPr>
          <a:xfrm rot="1998122">
            <a:off x="3276907" y="2594084"/>
            <a:ext cx="1104845" cy="256545"/>
          </a:xfrm>
          <a:prstGeom prst="rect">
            <a:avLst/>
          </a:prstGeom>
        </p:spPr>
        <p:txBody>
          <a:bodyPr wrap="square">
            <a:spAutoFit/>
          </a:bodyPr>
          <a:lstStyle/>
          <a:p>
            <a:r>
              <a:rPr lang="en-US" altLang="en-US" sz="1067" dirty="0">
                <a:latin typeface="Helvetica" charset="0"/>
                <a:ea typeface="Helvetica" charset="0"/>
                <a:cs typeface="Helvetica" charset="0"/>
              </a:rPr>
              <a:t>inhibitory</a:t>
            </a:r>
          </a:p>
        </p:txBody>
      </p:sp>
    </p:spTree>
    <p:extLst>
      <p:ext uri="{BB962C8B-B14F-4D97-AF65-F5344CB8AC3E}">
        <p14:creationId xmlns:p14="http://schemas.microsoft.com/office/powerpoint/2010/main" val="53838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088609" y="245160"/>
            <a:ext cx="6844286" cy="616294"/>
          </a:xfrm>
        </p:spPr>
        <p:txBody>
          <a:bodyPr>
            <a:noAutofit/>
          </a:bodyPr>
          <a:lstStyle/>
          <a:p>
            <a:pPr algn="ctr"/>
            <a:r>
              <a:rPr lang="en-GB" sz="4000" b="1" dirty="0">
                <a:solidFill>
                  <a:schemeClr val="tx1"/>
                </a:solidFill>
                <a:latin typeface="Calibri" panose="020F0502020204030204" pitchFamily="34" charset="0"/>
                <a:cs typeface="Calibri" panose="020F0502020204030204" pitchFamily="34" charset="0"/>
              </a:rPr>
              <a:t>More networks during rest</a:t>
            </a:r>
          </a:p>
        </p:txBody>
      </p:sp>
      <p:pic>
        <p:nvPicPr>
          <p:cNvPr id="4" name="Picture 3">
            <a:extLst>
              <a:ext uri="{FF2B5EF4-FFF2-40B4-BE49-F238E27FC236}">
                <a16:creationId xmlns:a16="http://schemas.microsoft.com/office/drawing/2014/main" id="{36BFD01E-14B9-6643-9C72-5E13F6F7D13B}"/>
              </a:ext>
            </a:extLst>
          </p:cNvPr>
          <p:cNvPicPr>
            <a:picLocks noChangeAspect="1"/>
          </p:cNvPicPr>
          <p:nvPr/>
        </p:nvPicPr>
        <p:blipFill>
          <a:blip r:embed="rId3"/>
          <a:stretch>
            <a:fillRect/>
          </a:stretch>
        </p:blipFill>
        <p:spPr>
          <a:xfrm>
            <a:off x="2525004" y="878891"/>
            <a:ext cx="4528997" cy="4209169"/>
          </a:xfrm>
          <a:prstGeom prst="rect">
            <a:avLst/>
          </a:prstGeom>
        </p:spPr>
      </p:pic>
      <p:sp>
        <p:nvSpPr>
          <p:cNvPr id="9" name="Rectangle 8">
            <a:extLst>
              <a:ext uri="{FF2B5EF4-FFF2-40B4-BE49-F238E27FC236}">
                <a16:creationId xmlns:a16="http://schemas.microsoft.com/office/drawing/2014/main" id="{AE77BAED-434A-9245-9288-FDC5CCC722E3}"/>
              </a:ext>
            </a:extLst>
          </p:cNvPr>
          <p:cNvSpPr/>
          <p:nvPr/>
        </p:nvSpPr>
        <p:spPr>
          <a:xfrm>
            <a:off x="278144" y="4481275"/>
            <a:ext cx="2246860" cy="461665"/>
          </a:xfrm>
          <a:prstGeom prst="rect">
            <a:avLst/>
          </a:prstGeom>
        </p:spPr>
        <p:txBody>
          <a:bodyPr wrap="square">
            <a:spAutoFit/>
          </a:bodyPr>
          <a:lstStyle/>
          <a:p>
            <a:pPr fontAlgn="base">
              <a:spcBef>
                <a:spcPct val="0"/>
              </a:spcBef>
              <a:spcAft>
                <a:spcPct val="0"/>
              </a:spcAft>
              <a:buClr>
                <a:srgbClr val="000000"/>
              </a:buClr>
              <a:buSzPct val="100000"/>
            </a:pPr>
            <a:r>
              <a:rPr lang="en-US" sz="800" dirty="0">
                <a:latin typeface="Helvetica" pitchFamily="2" charset="0"/>
              </a:rPr>
              <a:t>Biswal et al., </a:t>
            </a:r>
            <a:r>
              <a:rPr lang="en-US" sz="800" i="1" dirty="0" err="1">
                <a:latin typeface="Helvetica" pitchFamily="2" charset="0"/>
              </a:rPr>
              <a:t>Magn</a:t>
            </a:r>
            <a:r>
              <a:rPr lang="en-US" sz="800" i="1" dirty="0">
                <a:latin typeface="Helvetica" pitchFamily="2" charset="0"/>
              </a:rPr>
              <a:t> </a:t>
            </a:r>
            <a:r>
              <a:rPr lang="en-US" sz="800" i="1" dirty="0" err="1">
                <a:latin typeface="Helvetica" pitchFamily="2" charset="0"/>
              </a:rPr>
              <a:t>Reson</a:t>
            </a:r>
            <a:r>
              <a:rPr lang="en-US" sz="800" i="1" dirty="0">
                <a:latin typeface="Helvetica" pitchFamily="2" charset="0"/>
              </a:rPr>
              <a:t>. Med </a:t>
            </a:r>
            <a:r>
              <a:rPr lang="en-US" sz="800" dirty="0">
                <a:latin typeface="Helvetica" pitchFamily="2" charset="0"/>
              </a:rPr>
              <a:t>1995</a:t>
            </a:r>
            <a:endParaRPr lang="en-US" sz="800" dirty="0">
              <a:latin typeface="Helvetica" pitchFamily="2" charset="0"/>
              <a:ea typeface="MS PGothic" charset="0"/>
              <a:cs typeface="Arial"/>
            </a:endParaRPr>
          </a:p>
          <a:p>
            <a:pPr lvl="0" fontAlgn="base">
              <a:spcBef>
                <a:spcPct val="0"/>
              </a:spcBef>
              <a:spcAft>
                <a:spcPct val="0"/>
              </a:spcAft>
              <a:buClr>
                <a:srgbClr val="000000"/>
              </a:buClr>
              <a:buSzPct val="100000"/>
            </a:pPr>
            <a:r>
              <a:rPr lang="en-US" sz="800" dirty="0">
                <a:latin typeface="Helvetica" pitchFamily="2" charset="0"/>
                <a:ea typeface="MS PGothic" charset="0"/>
                <a:cs typeface="Arial"/>
              </a:rPr>
              <a:t>Smith et al, </a:t>
            </a:r>
            <a:r>
              <a:rPr lang="en-US" sz="800" i="1" dirty="0">
                <a:latin typeface="Helvetica" pitchFamily="2" charset="0"/>
                <a:ea typeface="MS PGothic" charset="0"/>
                <a:cs typeface="Arial"/>
              </a:rPr>
              <a:t>PNAS</a:t>
            </a:r>
            <a:r>
              <a:rPr lang="en-US" sz="800" dirty="0">
                <a:latin typeface="Helvetica" pitchFamily="2" charset="0"/>
                <a:ea typeface="MS PGothic" charset="0"/>
                <a:cs typeface="Arial"/>
              </a:rPr>
              <a:t> 2009</a:t>
            </a:r>
          </a:p>
          <a:p>
            <a:pPr lvl="0" fontAlgn="base">
              <a:spcBef>
                <a:spcPct val="0"/>
              </a:spcBef>
              <a:spcAft>
                <a:spcPct val="0"/>
              </a:spcAft>
              <a:buClr>
                <a:srgbClr val="000000"/>
              </a:buClr>
              <a:buSzPct val="100000"/>
            </a:pPr>
            <a:r>
              <a:rPr lang="en-US" sz="800" dirty="0">
                <a:latin typeface="Helvetica" pitchFamily="2" charset="0"/>
                <a:ea typeface="MS PGothic" charset="0"/>
                <a:cs typeface="Arial"/>
              </a:rPr>
              <a:t>Heine et al, </a:t>
            </a:r>
            <a:r>
              <a:rPr lang="en-US" sz="800" i="1" dirty="0">
                <a:latin typeface="Helvetica" pitchFamily="2" charset="0"/>
                <a:ea typeface="MS PGothic" charset="0"/>
                <a:cs typeface="Arial"/>
              </a:rPr>
              <a:t>Front Psych 2012</a:t>
            </a:r>
          </a:p>
        </p:txBody>
      </p:sp>
      <p:sp>
        <p:nvSpPr>
          <p:cNvPr id="8" name="Rectangle 7">
            <a:extLst>
              <a:ext uri="{FF2B5EF4-FFF2-40B4-BE49-F238E27FC236}">
                <a16:creationId xmlns:a16="http://schemas.microsoft.com/office/drawing/2014/main" id="{015CBDBF-1279-0441-A84E-01D2798F9B6E}"/>
              </a:ext>
            </a:extLst>
          </p:cNvPr>
          <p:cNvSpPr/>
          <p:nvPr/>
        </p:nvSpPr>
        <p:spPr>
          <a:xfrm>
            <a:off x="8380228" y="98310"/>
            <a:ext cx="444554"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2" name="Straight Connector 1">
            <a:extLst>
              <a:ext uri="{FF2B5EF4-FFF2-40B4-BE49-F238E27FC236}">
                <a16:creationId xmlns:a16="http://schemas.microsoft.com/office/drawing/2014/main" id="{68AF9D68-E883-80BE-BBC4-2A1EBE0748D2}"/>
              </a:ext>
            </a:extLst>
          </p:cNvPr>
          <p:cNvCxnSpPr/>
          <p:nvPr/>
        </p:nvCxnSpPr>
        <p:spPr>
          <a:xfrm>
            <a:off x="292932" y="861382"/>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2901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9">
            <a:extLst>
              <a:ext uri="{FF2B5EF4-FFF2-40B4-BE49-F238E27FC236}">
                <a16:creationId xmlns:a16="http://schemas.microsoft.com/office/drawing/2014/main" id="{5FA128BE-3ECE-1446-BB06-AEB781970129}"/>
              </a:ext>
            </a:extLst>
          </p:cNvPr>
          <p:cNvSpPr>
            <a:spLocks noChangeArrowheads="1"/>
          </p:cNvSpPr>
          <p:nvPr/>
        </p:nvSpPr>
        <p:spPr bwMode="auto">
          <a:xfrm>
            <a:off x="50800" y="4815906"/>
            <a:ext cx="9144000" cy="31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lnSpc>
                <a:spcPct val="150000"/>
              </a:lnSpc>
              <a:spcBef>
                <a:spcPct val="0"/>
              </a:spcBef>
            </a:pPr>
            <a:r>
              <a:rPr lang="en-US" altLang="en-US" sz="1067" dirty="0">
                <a:solidFill>
                  <a:schemeClr val="tx1"/>
                </a:solidFill>
                <a:latin typeface="Helvetica" pitchFamily="2" charset="0"/>
                <a:ea typeface="ＭＳ Ｐゴシック" charset="-128"/>
              </a:rPr>
              <a:t>Demertzi &amp; Antonopoulos et al, </a:t>
            </a:r>
            <a:r>
              <a:rPr lang="en-US" altLang="en-US" sz="1067" i="1" dirty="0">
                <a:solidFill>
                  <a:schemeClr val="tx1"/>
                </a:solidFill>
                <a:latin typeface="Helvetica" pitchFamily="2" charset="0"/>
                <a:ea typeface="ＭＳ Ｐゴシック" charset="-128"/>
              </a:rPr>
              <a:t>Brain</a:t>
            </a:r>
            <a:r>
              <a:rPr lang="en-US" altLang="en-US" sz="1067" dirty="0">
                <a:solidFill>
                  <a:schemeClr val="tx1"/>
                </a:solidFill>
                <a:latin typeface="Helvetica" pitchFamily="2" charset="0"/>
                <a:ea typeface="ＭＳ Ｐゴシック" charset="-128"/>
              </a:rPr>
              <a:t> 2015</a:t>
            </a:r>
          </a:p>
        </p:txBody>
      </p:sp>
      <p:sp>
        <p:nvSpPr>
          <p:cNvPr id="18" name="Rectangle 17">
            <a:extLst>
              <a:ext uri="{FF2B5EF4-FFF2-40B4-BE49-F238E27FC236}">
                <a16:creationId xmlns:a16="http://schemas.microsoft.com/office/drawing/2014/main" id="{E43C6B1A-ABD0-F348-8312-26D4535F506B}"/>
              </a:ext>
            </a:extLst>
          </p:cNvPr>
          <p:cNvSpPr/>
          <p:nvPr/>
        </p:nvSpPr>
        <p:spPr>
          <a:xfrm>
            <a:off x="8335881" y="64417"/>
            <a:ext cx="592739" cy="7524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Titre 2"/>
          <p:cNvSpPr>
            <a:spLocks noGrp="1"/>
          </p:cNvSpPr>
          <p:nvPr>
            <p:ph type="title"/>
          </p:nvPr>
        </p:nvSpPr>
        <p:spPr>
          <a:xfrm>
            <a:off x="215380" y="337975"/>
            <a:ext cx="9584750" cy="425450"/>
          </a:xfrm>
        </p:spPr>
        <p:txBody>
          <a:bodyPr>
            <a:noAutofit/>
          </a:bodyPr>
          <a:lstStyle/>
          <a:p>
            <a:r>
              <a:rPr lang="en-GB" b="1" dirty="0">
                <a:solidFill>
                  <a:schemeClr val="tx1"/>
                </a:solidFill>
              </a:rPr>
              <a:t>DOC separation based on cross-modal interactions</a:t>
            </a:r>
          </a:p>
        </p:txBody>
      </p:sp>
      <p:pic>
        <p:nvPicPr>
          <p:cNvPr id="33" name="Picture 32">
            <a:extLst>
              <a:ext uri="{FF2B5EF4-FFF2-40B4-BE49-F238E27FC236}">
                <a16:creationId xmlns:a16="http://schemas.microsoft.com/office/drawing/2014/main" id="{DB10CCBB-47CC-C185-D349-D7E7B3543E65}"/>
              </a:ext>
            </a:extLst>
          </p:cNvPr>
          <p:cNvPicPr>
            <a:picLocks noChangeAspect="1"/>
          </p:cNvPicPr>
          <p:nvPr/>
        </p:nvPicPr>
        <p:blipFill rotWithShape="1">
          <a:blip r:embed="rId3"/>
          <a:srcRect t="28135"/>
          <a:stretch/>
        </p:blipFill>
        <p:spPr>
          <a:xfrm>
            <a:off x="0" y="1798965"/>
            <a:ext cx="6790804" cy="3192295"/>
          </a:xfrm>
          <a:prstGeom prst="rect">
            <a:avLst/>
          </a:prstGeom>
        </p:spPr>
      </p:pic>
      <p:pic>
        <p:nvPicPr>
          <p:cNvPr id="34" name="Picture 33">
            <a:extLst>
              <a:ext uri="{FF2B5EF4-FFF2-40B4-BE49-F238E27FC236}">
                <a16:creationId xmlns:a16="http://schemas.microsoft.com/office/drawing/2014/main" id="{9E06DAA1-CCFA-8407-59AB-8A00D434FAD0}"/>
              </a:ext>
            </a:extLst>
          </p:cNvPr>
          <p:cNvPicPr>
            <a:picLocks noChangeAspect="1"/>
          </p:cNvPicPr>
          <p:nvPr/>
        </p:nvPicPr>
        <p:blipFill rotWithShape="1">
          <a:blip r:embed="rId4"/>
          <a:srcRect l="64708" b="72619"/>
          <a:stretch/>
        </p:blipFill>
        <p:spPr>
          <a:xfrm>
            <a:off x="6676504" y="2224593"/>
            <a:ext cx="3653510" cy="1854200"/>
          </a:xfrm>
          <a:prstGeom prst="rect">
            <a:avLst/>
          </a:prstGeom>
        </p:spPr>
      </p:pic>
      <p:pic>
        <p:nvPicPr>
          <p:cNvPr id="35" name="Picture 34">
            <a:extLst>
              <a:ext uri="{FF2B5EF4-FFF2-40B4-BE49-F238E27FC236}">
                <a16:creationId xmlns:a16="http://schemas.microsoft.com/office/drawing/2014/main" id="{E9675349-A8C3-83E2-85FC-A694E720C077}"/>
              </a:ext>
            </a:extLst>
          </p:cNvPr>
          <p:cNvPicPr>
            <a:picLocks noChangeAspect="1"/>
          </p:cNvPicPr>
          <p:nvPr/>
        </p:nvPicPr>
        <p:blipFill rotWithShape="1">
          <a:blip r:embed="rId5"/>
          <a:srcRect l="7869" r="42259" b="83060"/>
          <a:stretch/>
        </p:blipFill>
        <p:spPr>
          <a:xfrm>
            <a:off x="330200" y="870658"/>
            <a:ext cx="3948439" cy="877298"/>
          </a:xfrm>
          <a:prstGeom prst="rect">
            <a:avLst/>
          </a:prstGeom>
        </p:spPr>
      </p:pic>
      <p:pic>
        <p:nvPicPr>
          <p:cNvPr id="36" name="Picture 35">
            <a:extLst>
              <a:ext uri="{FF2B5EF4-FFF2-40B4-BE49-F238E27FC236}">
                <a16:creationId xmlns:a16="http://schemas.microsoft.com/office/drawing/2014/main" id="{D1236C4A-49FC-5990-7A22-BCC012B0493D}"/>
              </a:ext>
            </a:extLst>
          </p:cNvPr>
          <p:cNvPicPr>
            <a:picLocks noChangeAspect="1"/>
          </p:cNvPicPr>
          <p:nvPr/>
        </p:nvPicPr>
        <p:blipFill rotWithShape="1">
          <a:blip r:embed="rId6"/>
          <a:srcRect l="7869" t="16757" r="42259" b="70373"/>
          <a:stretch/>
        </p:blipFill>
        <p:spPr>
          <a:xfrm>
            <a:off x="4017373" y="995867"/>
            <a:ext cx="3948437" cy="666499"/>
          </a:xfrm>
          <a:prstGeom prst="rect">
            <a:avLst/>
          </a:prstGeom>
        </p:spPr>
      </p:pic>
      <p:cxnSp>
        <p:nvCxnSpPr>
          <p:cNvPr id="37" name="Straight Connector 36">
            <a:extLst>
              <a:ext uri="{FF2B5EF4-FFF2-40B4-BE49-F238E27FC236}">
                <a16:creationId xmlns:a16="http://schemas.microsoft.com/office/drawing/2014/main" id="{EFF11138-49EE-B786-9509-28C64848B7EF}"/>
              </a:ext>
            </a:extLst>
          </p:cNvPr>
          <p:cNvCxnSpPr/>
          <p:nvPr/>
        </p:nvCxnSpPr>
        <p:spPr>
          <a:xfrm>
            <a:off x="292932" y="856454"/>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3414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9">
            <a:extLst>
              <a:ext uri="{FF2B5EF4-FFF2-40B4-BE49-F238E27FC236}">
                <a16:creationId xmlns:a16="http://schemas.microsoft.com/office/drawing/2014/main" id="{5FA128BE-3ECE-1446-BB06-AEB781970129}"/>
              </a:ext>
            </a:extLst>
          </p:cNvPr>
          <p:cNvSpPr>
            <a:spLocks noChangeArrowheads="1"/>
          </p:cNvSpPr>
          <p:nvPr/>
        </p:nvSpPr>
        <p:spPr bwMode="auto">
          <a:xfrm>
            <a:off x="1186684" y="4860267"/>
            <a:ext cx="6858000" cy="25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lnSpc>
                <a:spcPct val="150000"/>
              </a:lnSpc>
              <a:spcBef>
                <a:spcPct val="0"/>
              </a:spcBef>
            </a:pPr>
            <a:r>
              <a:rPr lang="en-US" altLang="en-US" sz="800" dirty="0" err="1">
                <a:solidFill>
                  <a:schemeClr val="tx1"/>
                </a:solidFill>
                <a:latin typeface="Helvetica" pitchFamily="2" charset="0"/>
                <a:ea typeface="ＭＳ Ｐゴシック" charset="-128"/>
              </a:rPr>
              <a:t>Blauwblomme</a:t>
            </a:r>
            <a:r>
              <a:rPr lang="en-US" altLang="en-US" sz="800" dirty="0">
                <a:solidFill>
                  <a:schemeClr val="tx1"/>
                </a:solidFill>
                <a:latin typeface="Helvetica" pitchFamily="2" charset="0"/>
                <a:ea typeface="ＭＳ Ｐゴシック" charset="-128"/>
              </a:rPr>
              <a:t> &amp; Demertzi et al, </a:t>
            </a:r>
            <a:r>
              <a:rPr lang="en-US" altLang="en-US" sz="800" i="1" dirty="0">
                <a:solidFill>
                  <a:schemeClr val="tx1"/>
                </a:solidFill>
                <a:latin typeface="Helvetica" pitchFamily="2" charset="0"/>
                <a:ea typeface="ＭＳ Ｐゴシック" charset="-128"/>
              </a:rPr>
              <a:t>Epilepsia Open</a:t>
            </a:r>
            <a:r>
              <a:rPr lang="en-US" altLang="en-US" sz="800" dirty="0">
                <a:solidFill>
                  <a:schemeClr val="tx1"/>
                </a:solidFill>
                <a:latin typeface="Helvetica" pitchFamily="2" charset="0"/>
                <a:ea typeface="ＭＳ Ｐゴシック" charset="-128"/>
              </a:rPr>
              <a:t> 2020</a:t>
            </a:r>
          </a:p>
        </p:txBody>
      </p:sp>
      <p:pic>
        <p:nvPicPr>
          <p:cNvPr id="5" name="Picture 4">
            <a:extLst>
              <a:ext uri="{FF2B5EF4-FFF2-40B4-BE49-F238E27FC236}">
                <a16:creationId xmlns:a16="http://schemas.microsoft.com/office/drawing/2014/main" id="{5800F11B-3A7F-C043-8782-2F701B9FC415}"/>
              </a:ext>
            </a:extLst>
          </p:cNvPr>
          <p:cNvPicPr>
            <a:picLocks noChangeAspect="1"/>
          </p:cNvPicPr>
          <p:nvPr/>
        </p:nvPicPr>
        <p:blipFill rotWithShape="1">
          <a:blip r:embed="rId3"/>
          <a:srcRect t="30933"/>
          <a:stretch/>
        </p:blipFill>
        <p:spPr>
          <a:xfrm>
            <a:off x="3449347" y="965575"/>
            <a:ext cx="4457396" cy="3740707"/>
          </a:xfrm>
          <a:prstGeom prst="rect">
            <a:avLst/>
          </a:prstGeom>
        </p:spPr>
      </p:pic>
      <p:cxnSp>
        <p:nvCxnSpPr>
          <p:cNvPr id="14" name="Straight Connector 13">
            <a:extLst>
              <a:ext uri="{FF2B5EF4-FFF2-40B4-BE49-F238E27FC236}">
                <a16:creationId xmlns:a16="http://schemas.microsoft.com/office/drawing/2014/main" id="{BA26BD3F-567D-1840-AA45-D10E5FD38EFC}"/>
              </a:ext>
            </a:extLst>
          </p:cNvPr>
          <p:cNvCxnSpPr>
            <a:stCxn id="5" idx="1"/>
          </p:cNvCxnSpPr>
          <p:nvPr/>
        </p:nvCxnSpPr>
        <p:spPr>
          <a:xfrm>
            <a:off x="3449347" y="2835929"/>
            <a:ext cx="4457396" cy="10561"/>
          </a:xfrm>
          <a:prstGeom prst="line">
            <a:avLst/>
          </a:prstGeom>
          <a:ln w="9525">
            <a:solidFill>
              <a:srgbClr val="5FA4B0"/>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14780798-3501-B34F-96D0-5404244DC4A9}"/>
              </a:ext>
            </a:extLst>
          </p:cNvPr>
          <p:cNvPicPr>
            <a:picLocks noChangeAspect="1"/>
          </p:cNvPicPr>
          <p:nvPr/>
        </p:nvPicPr>
        <p:blipFill rotWithShape="1">
          <a:blip r:embed="rId4"/>
          <a:srcRect r="29131"/>
          <a:stretch/>
        </p:blipFill>
        <p:spPr>
          <a:xfrm>
            <a:off x="1322043" y="1182777"/>
            <a:ext cx="1829734" cy="1854955"/>
          </a:xfrm>
          <a:prstGeom prst="rect">
            <a:avLst/>
          </a:prstGeom>
        </p:spPr>
      </p:pic>
      <p:pic>
        <p:nvPicPr>
          <p:cNvPr id="8" name="Picture 7">
            <a:extLst>
              <a:ext uri="{FF2B5EF4-FFF2-40B4-BE49-F238E27FC236}">
                <a16:creationId xmlns:a16="http://schemas.microsoft.com/office/drawing/2014/main" id="{1487A988-4814-2E4A-882B-A8FBBF6EC144}"/>
              </a:ext>
            </a:extLst>
          </p:cNvPr>
          <p:cNvPicPr>
            <a:picLocks noChangeAspect="1"/>
          </p:cNvPicPr>
          <p:nvPr/>
        </p:nvPicPr>
        <p:blipFill>
          <a:blip r:embed="rId5"/>
          <a:stretch>
            <a:fillRect/>
          </a:stretch>
        </p:blipFill>
        <p:spPr>
          <a:xfrm>
            <a:off x="1293876" y="3369169"/>
            <a:ext cx="1829733" cy="1337112"/>
          </a:xfrm>
          <a:prstGeom prst="rect">
            <a:avLst/>
          </a:prstGeom>
        </p:spPr>
      </p:pic>
      <p:sp>
        <p:nvSpPr>
          <p:cNvPr id="11" name="TextBox 10">
            <a:extLst>
              <a:ext uri="{FF2B5EF4-FFF2-40B4-BE49-F238E27FC236}">
                <a16:creationId xmlns:a16="http://schemas.microsoft.com/office/drawing/2014/main" id="{A44C4AF3-5482-E449-96F9-31D267EFEAAB}"/>
              </a:ext>
            </a:extLst>
          </p:cNvPr>
          <p:cNvSpPr txBox="1"/>
          <p:nvPr/>
        </p:nvSpPr>
        <p:spPr>
          <a:xfrm>
            <a:off x="1266286" y="3063061"/>
            <a:ext cx="2029739" cy="321627"/>
          </a:xfrm>
          <a:prstGeom prst="rect">
            <a:avLst/>
          </a:prstGeom>
          <a:noFill/>
        </p:spPr>
        <p:txBody>
          <a:bodyPr wrap="square">
            <a:spAutoFit/>
          </a:bodyPr>
          <a:lstStyle/>
          <a:p>
            <a:pPr eaLnBrk="1" hangingPunct="1">
              <a:lnSpc>
                <a:spcPct val="150000"/>
              </a:lnSpc>
              <a:spcBef>
                <a:spcPct val="0"/>
              </a:spcBef>
            </a:pPr>
            <a:r>
              <a:rPr lang="en-US" altLang="en-US" sz="1100" dirty="0">
                <a:latin typeface="Helvetica" pitchFamily="2" charset="0"/>
                <a:ea typeface="ＭＳ Ｐゴシック" charset="-128"/>
              </a:rPr>
              <a:t>Inter-hemispheric connectivity </a:t>
            </a:r>
          </a:p>
        </p:txBody>
      </p:sp>
      <p:sp>
        <p:nvSpPr>
          <p:cNvPr id="15" name="Rectangle 14">
            <a:extLst>
              <a:ext uri="{FF2B5EF4-FFF2-40B4-BE49-F238E27FC236}">
                <a16:creationId xmlns:a16="http://schemas.microsoft.com/office/drawing/2014/main" id="{4CE06436-0886-A44A-BC05-EBF7009E23FE}"/>
              </a:ext>
            </a:extLst>
          </p:cNvPr>
          <p:cNvSpPr/>
          <p:nvPr/>
        </p:nvSpPr>
        <p:spPr>
          <a:xfrm>
            <a:off x="8382998" y="100925"/>
            <a:ext cx="444554"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21" name="Picture 20">
            <a:extLst>
              <a:ext uri="{FF2B5EF4-FFF2-40B4-BE49-F238E27FC236}">
                <a16:creationId xmlns:a16="http://schemas.microsoft.com/office/drawing/2014/main" id="{40A66656-AC29-434A-86A0-FE08C84D9062}"/>
              </a:ext>
            </a:extLst>
          </p:cNvPr>
          <p:cNvPicPr>
            <a:picLocks noChangeAspect="1"/>
          </p:cNvPicPr>
          <p:nvPr/>
        </p:nvPicPr>
        <p:blipFill rotWithShape="1">
          <a:blip r:embed="rId6"/>
          <a:srcRect t="13081" b="8845"/>
          <a:stretch/>
        </p:blipFill>
        <p:spPr>
          <a:xfrm>
            <a:off x="7206188" y="4716844"/>
            <a:ext cx="744541" cy="426657"/>
          </a:xfrm>
          <a:prstGeom prst="rect">
            <a:avLst/>
          </a:prstGeom>
        </p:spPr>
      </p:pic>
      <p:cxnSp>
        <p:nvCxnSpPr>
          <p:cNvPr id="2" name="Straight Connector 1">
            <a:extLst>
              <a:ext uri="{FF2B5EF4-FFF2-40B4-BE49-F238E27FC236}">
                <a16:creationId xmlns:a16="http://schemas.microsoft.com/office/drawing/2014/main" id="{EB58E6A9-A3BE-292A-8149-7FC3F12D6D01}"/>
              </a:ext>
            </a:extLst>
          </p:cNvPr>
          <p:cNvCxnSpPr/>
          <p:nvPr/>
        </p:nvCxnSpPr>
        <p:spPr>
          <a:xfrm>
            <a:off x="292932" y="844880"/>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
        <p:nvSpPr>
          <p:cNvPr id="6" name="Titre 2">
            <a:extLst>
              <a:ext uri="{FF2B5EF4-FFF2-40B4-BE49-F238E27FC236}">
                <a16:creationId xmlns:a16="http://schemas.microsoft.com/office/drawing/2014/main" id="{61A467AD-ECDF-9525-CD1A-9019009BCB99}"/>
              </a:ext>
            </a:extLst>
          </p:cNvPr>
          <p:cNvSpPr txBox="1">
            <a:spLocks/>
          </p:cNvSpPr>
          <p:nvPr/>
        </p:nvSpPr>
        <p:spPr>
          <a:xfrm>
            <a:off x="319218" y="237898"/>
            <a:ext cx="8928954" cy="616294"/>
          </a:xfrm>
          <a:prstGeom prst="rect">
            <a:avLst/>
          </a:prstGeom>
        </p:spPr>
        <p:txBody>
          <a:bodyPr vert="horz" lIns="91440" tIns="45720" rIns="91440" bIns="45720" rtlCol="0" anchor="ctr">
            <a:noAutofit/>
          </a:bodyPr>
          <a:lstStyle>
            <a:lvl1pPr algn="l" defTabSz="457178" rtl="0" eaLnBrk="1" latinLnBrk="0" hangingPunct="1">
              <a:spcBef>
                <a:spcPct val="0"/>
              </a:spcBef>
              <a:buNone/>
              <a:defRPr sz="3200" b="0" kern="1200">
                <a:solidFill>
                  <a:srgbClr val="5FA4B0"/>
                </a:solidFill>
                <a:latin typeface="+mj-lt"/>
                <a:ea typeface="+mj-ea"/>
                <a:cs typeface="+mj-cs"/>
              </a:defRPr>
            </a:lvl1pPr>
          </a:lstStyle>
          <a:p>
            <a:r>
              <a:rPr lang="en-GB" b="1">
                <a:solidFill>
                  <a:schemeClr val="tx1"/>
                </a:solidFill>
                <a:latin typeface="Calibri" panose="020F0502020204030204" pitchFamily="34" charset="0"/>
                <a:cs typeface="Calibri" panose="020F0502020204030204" pitchFamily="34" charset="0"/>
              </a:rPr>
              <a:t>Lower cross-modal interaction in the isolated brain</a:t>
            </a:r>
            <a:endParaRPr lang="en-GB"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340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21ADA9-BA94-CF4F-826F-FFEEFC4276C8}"/>
              </a:ext>
            </a:extLst>
          </p:cNvPr>
          <p:cNvPicPr>
            <a:picLocks noChangeAspect="1"/>
          </p:cNvPicPr>
          <p:nvPr/>
        </p:nvPicPr>
        <p:blipFill rotWithShape="1">
          <a:blip r:embed="rId3"/>
          <a:srcRect t="840"/>
          <a:stretch/>
        </p:blipFill>
        <p:spPr>
          <a:xfrm>
            <a:off x="1143000" y="1377387"/>
            <a:ext cx="6858000" cy="3017716"/>
          </a:xfrm>
          <a:prstGeom prst="rect">
            <a:avLst/>
          </a:prstGeom>
        </p:spPr>
      </p:pic>
      <p:sp>
        <p:nvSpPr>
          <p:cNvPr id="6" name="Rectangle 5">
            <a:extLst>
              <a:ext uri="{FF2B5EF4-FFF2-40B4-BE49-F238E27FC236}">
                <a16:creationId xmlns:a16="http://schemas.microsoft.com/office/drawing/2014/main" id="{070A8805-1E2F-E74F-8710-407272DB3A45}"/>
              </a:ext>
            </a:extLst>
          </p:cNvPr>
          <p:cNvSpPr/>
          <p:nvPr/>
        </p:nvSpPr>
        <p:spPr>
          <a:xfrm>
            <a:off x="8380228" y="96943"/>
            <a:ext cx="444554"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1" name="Titre 2">
            <a:extLst>
              <a:ext uri="{FF2B5EF4-FFF2-40B4-BE49-F238E27FC236}">
                <a16:creationId xmlns:a16="http://schemas.microsoft.com/office/drawing/2014/main" id="{6EE557D6-5556-A942-8B01-74BE2224CB63}"/>
              </a:ext>
            </a:extLst>
          </p:cNvPr>
          <p:cNvSpPr>
            <a:spLocks noGrp="1"/>
          </p:cNvSpPr>
          <p:nvPr>
            <p:ph type="title"/>
          </p:nvPr>
        </p:nvSpPr>
        <p:spPr>
          <a:xfrm>
            <a:off x="319218" y="237898"/>
            <a:ext cx="8928954" cy="616294"/>
          </a:xfrm>
        </p:spPr>
        <p:txBody>
          <a:bodyPr>
            <a:noAutofit/>
          </a:bodyPr>
          <a:lstStyle/>
          <a:p>
            <a:r>
              <a:rPr lang="en-GB" b="1" dirty="0">
                <a:solidFill>
                  <a:schemeClr val="tx1"/>
                </a:solidFill>
                <a:latin typeface="Calibri" panose="020F0502020204030204" pitchFamily="34" charset="0"/>
                <a:cs typeface="Calibri" panose="020F0502020204030204" pitchFamily="34" charset="0"/>
              </a:rPr>
              <a:t>Lower cross-modal interaction in the isolated brain</a:t>
            </a:r>
          </a:p>
        </p:txBody>
      </p:sp>
      <p:pic>
        <p:nvPicPr>
          <p:cNvPr id="15" name="Picture 14">
            <a:extLst>
              <a:ext uri="{FF2B5EF4-FFF2-40B4-BE49-F238E27FC236}">
                <a16:creationId xmlns:a16="http://schemas.microsoft.com/office/drawing/2014/main" id="{760820BC-C919-7743-8934-B64BBED29BBD}"/>
              </a:ext>
            </a:extLst>
          </p:cNvPr>
          <p:cNvPicPr>
            <a:picLocks noChangeAspect="1"/>
          </p:cNvPicPr>
          <p:nvPr/>
        </p:nvPicPr>
        <p:blipFill rotWithShape="1">
          <a:blip r:embed="rId4"/>
          <a:srcRect t="13081" b="8845"/>
          <a:stretch/>
        </p:blipFill>
        <p:spPr>
          <a:xfrm>
            <a:off x="7206188" y="4716844"/>
            <a:ext cx="744541" cy="426657"/>
          </a:xfrm>
          <a:prstGeom prst="rect">
            <a:avLst/>
          </a:prstGeom>
        </p:spPr>
      </p:pic>
      <p:sp>
        <p:nvSpPr>
          <p:cNvPr id="16" name="Rectangle 39">
            <a:extLst>
              <a:ext uri="{FF2B5EF4-FFF2-40B4-BE49-F238E27FC236}">
                <a16:creationId xmlns:a16="http://schemas.microsoft.com/office/drawing/2014/main" id="{D64553D8-0A75-5A4A-AE93-84501824539A}"/>
              </a:ext>
            </a:extLst>
          </p:cNvPr>
          <p:cNvSpPr>
            <a:spLocks noChangeArrowheads="1"/>
          </p:cNvSpPr>
          <p:nvPr/>
        </p:nvSpPr>
        <p:spPr bwMode="auto">
          <a:xfrm>
            <a:off x="1186684" y="4860267"/>
            <a:ext cx="6858000" cy="25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lnSpc>
                <a:spcPct val="150000"/>
              </a:lnSpc>
              <a:spcBef>
                <a:spcPct val="0"/>
              </a:spcBef>
            </a:pPr>
            <a:r>
              <a:rPr lang="en-US" altLang="en-US" sz="800" dirty="0" err="1">
                <a:solidFill>
                  <a:schemeClr val="tx1"/>
                </a:solidFill>
                <a:latin typeface="Helvetica" pitchFamily="2" charset="0"/>
                <a:ea typeface="ＭＳ Ｐゴシック" charset="-128"/>
              </a:rPr>
              <a:t>Blauwblomme</a:t>
            </a:r>
            <a:r>
              <a:rPr lang="en-US" altLang="en-US" sz="800" dirty="0">
                <a:solidFill>
                  <a:schemeClr val="tx1"/>
                </a:solidFill>
                <a:latin typeface="Helvetica" pitchFamily="2" charset="0"/>
                <a:ea typeface="ＭＳ Ｐゴシック" charset="-128"/>
              </a:rPr>
              <a:t> &amp; Demertzi et al, </a:t>
            </a:r>
            <a:r>
              <a:rPr lang="en-US" altLang="en-US" sz="800" i="1" dirty="0">
                <a:solidFill>
                  <a:schemeClr val="tx1"/>
                </a:solidFill>
                <a:latin typeface="Helvetica" pitchFamily="2" charset="0"/>
                <a:ea typeface="ＭＳ Ｐゴシック" charset="-128"/>
              </a:rPr>
              <a:t>Epilepsia Open</a:t>
            </a:r>
            <a:r>
              <a:rPr lang="en-US" altLang="en-US" sz="800" dirty="0">
                <a:solidFill>
                  <a:schemeClr val="tx1"/>
                </a:solidFill>
                <a:latin typeface="Helvetica" pitchFamily="2" charset="0"/>
                <a:ea typeface="ＭＳ Ｐゴシック" charset="-128"/>
              </a:rPr>
              <a:t> 2020</a:t>
            </a:r>
          </a:p>
        </p:txBody>
      </p:sp>
      <p:sp>
        <p:nvSpPr>
          <p:cNvPr id="2" name="Oval 1">
            <a:extLst>
              <a:ext uri="{FF2B5EF4-FFF2-40B4-BE49-F238E27FC236}">
                <a16:creationId xmlns:a16="http://schemas.microsoft.com/office/drawing/2014/main" id="{1FB646E5-4DAC-4843-B0A8-6A2A7E7D017F}"/>
              </a:ext>
            </a:extLst>
          </p:cNvPr>
          <p:cNvSpPr/>
          <p:nvPr/>
        </p:nvSpPr>
        <p:spPr>
          <a:xfrm>
            <a:off x="2281989" y="2310064"/>
            <a:ext cx="256674" cy="261687"/>
          </a:xfrm>
          <a:prstGeom prst="ellipse">
            <a:avLst/>
          </a:prstGeom>
          <a:solidFill>
            <a:srgbClr val="92D05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sp>
        <p:nvSpPr>
          <p:cNvPr id="10" name="Oval 9">
            <a:extLst>
              <a:ext uri="{FF2B5EF4-FFF2-40B4-BE49-F238E27FC236}">
                <a16:creationId xmlns:a16="http://schemas.microsoft.com/office/drawing/2014/main" id="{6B4FF514-C5E1-BA45-9249-CD7D27E175EF}"/>
              </a:ext>
            </a:extLst>
          </p:cNvPr>
          <p:cNvSpPr/>
          <p:nvPr/>
        </p:nvSpPr>
        <p:spPr>
          <a:xfrm>
            <a:off x="6043863" y="2278860"/>
            <a:ext cx="256674" cy="261687"/>
          </a:xfrm>
          <a:prstGeom prst="ellipse">
            <a:avLst/>
          </a:prstGeom>
          <a:solidFill>
            <a:srgbClr val="92D05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cxnSp>
        <p:nvCxnSpPr>
          <p:cNvPr id="3" name="Straight Connector 2">
            <a:extLst>
              <a:ext uri="{FF2B5EF4-FFF2-40B4-BE49-F238E27FC236}">
                <a16:creationId xmlns:a16="http://schemas.microsoft.com/office/drawing/2014/main" id="{5D47DAA2-F0B0-CB00-551D-142DCA2C9C86}"/>
              </a:ext>
            </a:extLst>
          </p:cNvPr>
          <p:cNvCxnSpPr/>
          <p:nvPr/>
        </p:nvCxnSpPr>
        <p:spPr>
          <a:xfrm>
            <a:off x="292932" y="868029"/>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5310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4D4F-D2B8-CE4D-0EB6-F448956E3060}"/>
              </a:ext>
            </a:extLst>
          </p:cNvPr>
          <p:cNvSpPr>
            <a:spLocks noGrp="1"/>
          </p:cNvSpPr>
          <p:nvPr>
            <p:ph type="title"/>
          </p:nvPr>
        </p:nvSpPr>
        <p:spPr>
          <a:xfrm>
            <a:off x="1383568" y="316598"/>
            <a:ext cx="6730859" cy="370173"/>
          </a:xfrm>
        </p:spPr>
        <p:txBody>
          <a:bodyPr>
            <a:noAutofit/>
          </a:bodyPr>
          <a:lstStyle/>
          <a:p>
            <a:pPr algn="ctr"/>
            <a:r>
              <a:rPr lang="fr-FR" sz="4800" b="1" dirty="0">
                <a:cs typeface="Calibri" panose="020F0502020204030204" pitchFamily="34" charset="0"/>
              </a:rPr>
              <a:t>The </a:t>
            </a:r>
            <a:r>
              <a:rPr lang="fr-FR" sz="4800" b="1" dirty="0" err="1">
                <a:cs typeface="Calibri" panose="020F0502020204030204" pitchFamily="34" charset="0"/>
              </a:rPr>
              <a:t>brain</a:t>
            </a:r>
            <a:r>
              <a:rPr lang="fr-FR" sz="4800" b="1" dirty="0">
                <a:cs typeface="Calibri" panose="020F0502020204030204" pitchFamily="34" charset="0"/>
              </a:rPr>
              <a:t> as a network</a:t>
            </a:r>
            <a:endParaRPr lang="en-BE" sz="2000" dirty="0">
              <a:cs typeface="Calibri" panose="020F0502020204030204" pitchFamily="34" charset="0"/>
            </a:endParaRPr>
          </a:p>
        </p:txBody>
      </p:sp>
      <p:sp>
        <p:nvSpPr>
          <p:cNvPr id="4" name="TextBox 3">
            <a:extLst>
              <a:ext uri="{FF2B5EF4-FFF2-40B4-BE49-F238E27FC236}">
                <a16:creationId xmlns:a16="http://schemas.microsoft.com/office/drawing/2014/main" id="{040F3927-4EFD-0191-EFAD-E0FC016F3A6B}"/>
              </a:ext>
            </a:extLst>
          </p:cNvPr>
          <p:cNvSpPr txBox="1"/>
          <p:nvPr/>
        </p:nvSpPr>
        <p:spPr>
          <a:xfrm>
            <a:off x="292932" y="4532958"/>
            <a:ext cx="7007249" cy="446276"/>
          </a:xfrm>
          <a:prstGeom prst="rect">
            <a:avLst/>
          </a:prstGeom>
          <a:noFill/>
        </p:spPr>
        <p:txBody>
          <a:bodyPr wrap="square">
            <a:spAutoFit/>
          </a:bodyPr>
          <a:lstStyle/>
          <a:p>
            <a:pPr>
              <a:spcAft>
                <a:spcPts val="600"/>
              </a:spcAft>
            </a:pPr>
            <a:r>
              <a:rPr lang="en-GB" sz="900" dirty="0" err="1">
                <a:latin typeface="Helvetica" pitchFamily="2" charset="0"/>
              </a:rPr>
              <a:t>Fornito</a:t>
            </a:r>
            <a:r>
              <a:rPr lang="en-GB" sz="900" dirty="0">
                <a:latin typeface="Helvetica" pitchFamily="2" charset="0"/>
              </a:rPr>
              <a:t>, </a:t>
            </a:r>
            <a:r>
              <a:rPr lang="en-GB" sz="900" dirty="0" err="1">
                <a:latin typeface="Helvetica" pitchFamily="2" charset="0"/>
              </a:rPr>
              <a:t>Zalesky</a:t>
            </a:r>
            <a:r>
              <a:rPr lang="en-GB" sz="900" dirty="0">
                <a:latin typeface="Helvetica" pitchFamily="2" charset="0"/>
              </a:rPr>
              <a:t>, </a:t>
            </a:r>
            <a:r>
              <a:rPr lang="en-GB" sz="900" dirty="0" err="1">
                <a:latin typeface="Helvetica" pitchFamily="2" charset="0"/>
              </a:rPr>
              <a:t>Bullmore</a:t>
            </a:r>
            <a:r>
              <a:rPr lang="en-GB" sz="900" dirty="0">
                <a:latin typeface="Helvetica" pitchFamily="2" charset="0"/>
              </a:rPr>
              <a:t>. Ch 1: An Introduction to Brain Networks. </a:t>
            </a:r>
            <a:r>
              <a:rPr lang="en-GB" sz="900" i="1" dirty="0">
                <a:latin typeface="Helvetica" pitchFamily="2" charset="0"/>
              </a:rPr>
              <a:t>Fundamentals of Brain Network Analysis, Academic Press </a:t>
            </a:r>
            <a:r>
              <a:rPr lang="en-GB" sz="900" dirty="0">
                <a:latin typeface="Helvetica" pitchFamily="2" charset="0"/>
              </a:rPr>
              <a:t>2016</a:t>
            </a:r>
          </a:p>
          <a:p>
            <a:pPr>
              <a:spcAft>
                <a:spcPts val="600"/>
              </a:spcAft>
            </a:pPr>
            <a:r>
              <a:rPr lang="en-US" sz="900" i="1" dirty="0">
                <a:latin typeface="Helvetica" charset="0"/>
                <a:ea typeface="Helvetica" charset="0"/>
                <a:cs typeface="Helvetica" charset="0"/>
              </a:rPr>
              <a:t>Image from</a:t>
            </a:r>
            <a:r>
              <a:rPr lang="en-US" sz="900" dirty="0">
                <a:latin typeface="Helvetica" charset="0"/>
                <a:ea typeface="Helvetica" charset="0"/>
                <a:cs typeface="Helvetica" charset="0"/>
              </a:rPr>
              <a:t>: Demertzi &amp; </a:t>
            </a:r>
            <a:r>
              <a:rPr lang="en-US" sz="900" dirty="0" err="1">
                <a:latin typeface="Helvetica" charset="0"/>
                <a:ea typeface="Helvetica" charset="0"/>
                <a:cs typeface="Helvetica" charset="0"/>
              </a:rPr>
              <a:t>Tagliazucchi</a:t>
            </a:r>
            <a:r>
              <a:rPr lang="en-US" sz="900" dirty="0">
                <a:latin typeface="Helvetica" charset="0"/>
                <a:ea typeface="Helvetica" charset="0"/>
                <a:cs typeface="Helvetica" charset="0"/>
              </a:rPr>
              <a:t>, </a:t>
            </a:r>
            <a:r>
              <a:rPr lang="en-US" sz="900" dirty="0" err="1">
                <a:latin typeface="Helvetica" charset="0"/>
                <a:ea typeface="Helvetica" charset="0"/>
                <a:cs typeface="Helvetica" charset="0"/>
              </a:rPr>
              <a:t>Dehaene</a:t>
            </a:r>
            <a:r>
              <a:rPr lang="en-US" sz="900" dirty="0">
                <a:latin typeface="Helvetica" charset="0"/>
                <a:ea typeface="Helvetica" charset="0"/>
                <a:cs typeface="Helvetica" charset="0"/>
              </a:rPr>
              <a:t>, Deco, </a:t>
            </a:r>
            <a:r>
              <a:rPr lang="en-US" sz="900" dirty="0" err="1">
                <a:latin typeface="Helvetica" charset="0"/>
                <a:ea typeface="Helvetica" charset="0"/>
                <a:cs typeface="Helvetica" charset="0"/>
              </a:rPr>
              <a:t>Barttfeld</a:t>
            </a:r>
            <a:r>
              <a:rPr lang="en-US" sz="900" dirty="0">
                <a:latin typeface="Helvetica" charset="0"/>
                <a:ea typeface="Helvetica" charset="0"/>
                <a:cs typeface="Helvetica" charset="0"/>
              </a:rPr>
              <a:t>, Raimondo […] et al, </a:t>
            </a:r>
            <a:r>
              <a:rPr lang="en-US" sz="900" i="1" dirty="0">
                <a:latin typeface="Helvetica" charset="0"/>
                <a:ea typeface="Helvetica" charset="0"/>
                <a:cs typeface="Helvetica" charset="0"/>
              </a:rPr>
              <a:t>Science Advances</a:t>
            </a:r>
            <a:r>
              <a:rPr lang="en-US" sz="900" dirty="0">
                <a:latin typeface="Helvetica" charset="0"/>
                <a:ea typeface="Helvetica" charset="0"/>
                <a:cs typeface="Helvetica" charset="0"/>
              </a:rPr>
              <a:t> 2019</a:t>
            </a:r>
          </a:p>
        </p:txBody>
      </p:sp>
      <p:grpSp>
        <p:nvGrpSpPr>
          <p:cNvPr id="11" name="Group 10">
            <a:extLst>
              <a:ext uri="{FF2B5EF4-FFF2-40B4-BE49-F238E27FC236}">
                <a16:creationId xmlns:a16="http://schemas.microsoft.com/office/drawing/2014/main" id="{33F8FC81-4B44-161D-16B5-156D4D09A849}"/>
              </a:ext>
            </a:extLst>
          </p:cNvPr>
          <p:cNvGrpSpPr/>
          <p:nvPr/>
        </p:nvGrpSpPr>
        <p:grpSpPr>
          <a:xfrm>
            <a:off x="1293875" y="1466867"/>
            <a:ext cx="4920934" cy="2941687"/>
            <a:chOff x="4313315" y="1535709"/>
            <a:chExt cx="7370123" cy="4139926"/>
          </a:xfrm>
        </p:grpSpPr>
        <p:pic>
          <p:nvPicPr>
            <p:cNvPr id="5" name="Picture 4">
              <a:extLst>
                <a:ext uri="{FF2B5EF4-FFF2-40B4-BE49-F238E27FC236}">
                  <a16:creationId xmlns:a16="http://schemas.microsoft.com/office/drawing/2014/main" id="{8186358D-5567-B6F4-53E2-45DD8A992759}"/>
                </a:ext>
              </a:extLst>
            </p:cNvPr>
            <p:cNvPicPr>
              <a:picLocks noChangeAspect="1"/>
            </p:cNvPicPr>
            <p:nvPr/>
          </p:nvPicPr>
          <p:blipFill>
            <a:blip r:embed="rId3"/>
            <a:stretch>
              <a:fillRect/>
            </a:stretch>
          </p:blipFill>
          <p:spPr>
            <a:xfrm>
              <a:off x="4313315" y="1535709"/>
              <a:ext cx="7370123" cy="4139926"/>
            </a:xfrm>
            <a:prstGeom prst="rect">
              <a:avLst/>
            </a:prstGeom>
          </p:spPr>
        </p:pic>
        <p:sp>
          <p:nvSpPr>
            <p:cNvPr id="7" name="Rectangle 6">
              <a:extLst>
                <a:ext uri="{FF2B5EF4-FFF2-40B4-BE49-F238E27FC236}">
                  <a16:creationId xmlns:a16="http://schemas.microsoft.com/office/drawing/2014/main" id="{E467B661-D94C-FCA0-FE6B-14E088DF7E11}"/>
                </a:ext>
              </a:extLst>
            </p:cNvPr>
            <p:cNvSpPr/>
            <p:nvPr/>
          </p:nvSpPr>
          <p:spPr>
            <a:xfrm>
              <a:off x="4448325" y="1712703"/>
              <a:ext cx="376015" cy="338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013" dirty="0"/>
            </a:p>
          </p:txBody>
        </p:sp>
        <p:sp>
          <p:nvSpPr>
            <p:cNvPr id="10" name="Rectangle 9">
              <a:extLst>
                <a:ext uri="{FF2B5EF4-FFF2-40B4-BE49-F238E27FC236}">
                  <a16:creationId xmlns:a16="http://schemas.microsoft.com/office/drawing/2014/main" id="{D858ED36-DCDD-9B71-8D4D-102702FAE1A9}"/>
                </a:ext>
              </a:extLst>
            </p:cNvPr>
            <p:cNvSpPr/>
            <p:nvPr/>
          </p:nvSpPr>
          <p:spPr>
            <a:xfrm>
              <a:off x="9112066" y="1710786"/>
              <a:ext cx="376015" cy="338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013" dirty="0"/>
            </a:p>
          </p:txBody>
        </p:sp>
      </p:grpSp>
      <p:sp>
        <p:nvSpPr>
          <p:cNvPr id="6" name="TextBox 5">
            <a:extLst>
              <a:ext uri="{FF2B5EF4-FFF2-40B4-BE49-F238E27FC236}">
                <a16:creationId xmlns:a16="http://schemas.microsoft.com/office/drawing/2014/main" id="{A674B0F7-1447-58A9-033A-7EECDDFB12BC}"/>
              </a:ext>
            </a:extLst>
          </p:cNvPr>
          <p:cNvSpPr txBox="1"/>
          <p:nvPr/>
        </p:nvSpPr>
        <p:spPr>
          <a:xfrm>
            <a:off x="3275118" y="1371027"/>
            <a:ext cx="2445640" cy="340526"/>
          </a:xfrm>
          <a:prstGeom prst="rect">
            <a:avLst/>
          </a:prstGeom>
        </p:spPr>
        <p:txBody>
          <a:bodyPr vert="horz" wrap="none" lIns="51435" tIns="25718" rIns="51435" bIns="25718" rtlCol="0" anchor="ctr">
            <a:normAutofit fontScale="92500" lnSpcReduction="20000"/>
          </a:bodyPr>
          <a:lstStyle/>
          <a:p>
            <a:pPr algn="ctr"/>
            <a:r>
              <a:rPr lang="en-BE" sz="2400" dirty="0">
                <a:effectLst>
                  <a:outerShdw blurRad="50800" dist="38100" dir="5400000" algn="t" rotWithShape="0">
                    <a:prstClr val="black">
                      <a:alpha val="40000"/>
                    </a:prstClr>
                  </a:outerShdw>
                </a:effectLst>
              </a:rPr>
              <a:t>The Connectome</a:t>
            </a:r>
          </a:p>
        </p:txBody>
      </p:sp>
      <p:sp>
        <p:nvSpPr>
          <p:cNvPr id="12" name="TextBox 11">
            <a:extLst>
              <a:ext uri="{FF2B5EF4-FFF2-40B4-BE49-F238E27FC236}">
                <a16:creationId xmlns:a16="http://schemas.microsoft.com/office/drawing/2014/main" id="{04BEF951-5F00-E6BA-1EE1-3217CF44A535}"/>
              </a:ext>
            </a:extLst>
          </p:cNvPr>
          <p:cNvSpPr txBox="1"/>
          <p:nvPr/>
        </p:nvSpPr>
        <p:spPr>
          <a:xfrm>
            <a:off x="6155267" y="1945130"/>
            <a:ext cx="1694858" cy="1985159"/>
          </a:xfrm>
          <a:prstGeom prst="rect">
            <a:avLst/>
          </a:prstGeom>
          <a:noFill/>
        </p:spPr>
        <p:txBody>
          <a:bodyPr wrap="square">
            <a:spAutoFit/>
          </a:bodyPr>
          <a:lstStyle/>
          <a:p>
            <a:pPr algn="ctr"/>
            <a:r>
              <a:rPr lang="en-GB" sz="1200" dirty="0">
                <a:latin typeface="+mj-lt"/>
              </a:rPr>
              <a:t>A matrix representing all possible </a:t>
            </a:r>
          </a:p>
          <a:p>
            <a:pPr algn="ctr"/>
            <a:r>
              <a:rPr lang="en-GB" sz="1200" dirty="0">
                <a:latin typeface="+mj-lt"/>
              </a:rPr>
              <a:t>pairwise anatomical connections </a:t>
            </a:r>
          </a:p>
          <a:p>
            <a:pPr algn="ctr"/>
            <a:r>
              <a:rPr lang="en-GB" sz="1200" dirty="0">
                <a:latin typeface="+mj-lt"/>
              </a:rPr>
              <a:t>between neural elements of the brain</a:t>
            </a:r>
          </a:p>
          <a:p>
            <a:pPr algn="ctr"/>
            <a:endParaRPr lang="en-GB" sz="700" dirty="0">
              <a:latin typeface="+mj-lt"/>
            </a:endParaRPr>
          </a:p>
          <a:p>
            <a:pPr algn="ctr"/>
            <a:r>
              <a:rPr lang="en-GB" sz="800" dirty="0" err="1">
                <a:latin typeface="+mj-lt"/>
              </a:rPr>
              <a:t>Sporns</a:t>
            </a:r>
            <a:r>
              <a:rPr lang="en-GB" sz="800" dirty="0">
                <a:latin typeface="+mj-lt"/>
              </a:rPr>
              <a:t>, </a:t>
            </a:r>
            <a:r>
              <a:rPr lang="en-GB" sz="800" dirty="0" err="1">
                <a:latin typeface="+mj-lt"/>
              </a:rPr>
              <a:t>Tononi</a:t>
            </a:r>
            <a:r>
              <a:rPr lang="en-GB" sz="800" dirty="0">
                <a:latin typeface="+mj-lt"/>
              </a:rPr>
              <a:t>, &amp; </a:t>
            </a:r>
            <a:r>
              <a:rPr lang="en-GB" sz="800" dirty="0" err="1">
                <a:latin typeface="+mj-lt"/>
              </a:rPr>
              <a:t>Koetter</a:t>
            </a:r>
            <a:r>
              <a:rPr lang="en-GB" sz="800" dirty="0">
                <a:latin typeface="+mj-lt"/>
              </a:rPr>
              <a:t>. </a:t>
            </a:r>
          </a:p>
          <a:p>
            <a:pPr algn="ctr"/>
            <a:r>
              <a:rPr lang="en-GB" sz="800" i="1" dirty="0" err="1">
                <a:latin typeface="+mj-lt"/>
              </a:rPr>
              <a:t>PLoS</a:t>
            </a:r>
            <a:r>
              <a:rPr lang="en-GB" sz="800" i="1" dirty="0">
                <a:latin typeface="+mj-lt"/>
              </a:rPr>
              <a:t> </a:t>
            </a:r>
            <a:r>
              <a:rPr lang="en-GB" sz="800" i="1" dirty="0" err="1">
                <a:latin typeface="+mj-lt"/>
              </a:rPr>
              <a:t>Comput</a:t>
            </a:r>
            <a:r>
              <a:rPr lang="en-GB" sz="800" i="1" dirty="0">
                <a:latin typeface="+mj-lt"/>
              </a:rPr>
              <a:t>. Biol. </a:t>
            </a:r>
            <a:r>
              <a:rPr lang="en-GB" sz="800" dirty="0">
                <a:latin typeface="+mj-lt"/>
              </a:rPr>
              <a:t>2005</a:t>
            </a:r>
          </a:p>
          <a:p>
            <a:pPr algn="ctr"/>
            <a:endParaRPr lang="en-GB" sz="1400" dirty="0">
              <a:latin typeface="+mj-lt"/>
            </a:endParaRPr>
          </a:p>
          <a:p>
            <a:pPr algn="ctr"/>
            <a:endParaRPr lang="en-GB" sz="1400" dirty="0">
              <a:latin typeface="+mj-lt"/>
            </a:endParaRPr>
          </a:p>
        </p:txBody>
      </p:sp>
      <p:cxnSp>
        <p:nvCxnSpPr>
          <p:cNvPr id="3" name="Straight Connector 2">
            <a:extLst>
              <a:ext uri="{FF2B5EF4-FFF2-40B4-BE49-F238E27FC236}">
                <a16:creationId xmlns:a16="http://schemas.microsoft.com/office/drawing/2014/main" id="{53439A42-3A8D-4282-0367-F9DDB26634C4}"/>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
        <p:nvSpPr>
          <p:cNvPr id="9" name="TextBox 8">
            <a:extLst>
              <a:ext uri="{FF2B5EF4-FFF2-40B4-BE49-F238E27FC236}">
                <a16:creationId xmlns:a16="http://schemas.microsoft.com/office/drawing/2014/main" id="{E3F43F77-C77F-43B8-B40A-CE20C5B3F891}"/>
              </a:ext>
            </a:extLst>
          </p:cNvPr>
          <p:cNvSpPr txBox="1"/>
          <p:nvPr/>
        </p:nvSpPr>
        <p:spPr>
          <a:xfrm>
            <a:off x="2361236" y="997031"/>
            <a:ext cx="5393184" cy="307777"/>
          </a:xfrm>
          <a:prstGeom prst="rect">
            <a:avLst/>
          </a:prstGeom>
          <a:noFill/>
        </p:spPr>
        <p:txBody>
          <a:bodyPr wrap="square">
            <a:spAutoFit/>
          </a:bodyPr>
          <a:lstStyle/>
          <a:p>
            <a:pPr algn="ctr"/>
            <a:r>
              <a:rPr lang="fr-FR" sz="1400" dirty="0">
                <a:cs typeface="Calibri" panose="020F0502020204030204" pitchFamily="34" charset="0"/>
              </a:rPr>
              <a:t>100 billion </a:t>
            </a:r>
            <a:r>
              <a:rPr lang="fr-FR" sz="1400" dirty="0" err="1">
                <a:cs typeface="Calibri" panose="020F0502020204030204" pitchFamily="34" charset="0"/>
              </a:rPr>
              <a:t>neurons</a:t>
            </a:r>
            <a:r>
              <a:rPr lang="fr-FR" sz="1400" dirty="0">
                <a:cs typeface="Calibri" panose="020F0502020204030204" pitchFamily="34" charset="0"/>
              </a:rPr>
              <a:t>, ~100 trillion </a:t>
            </a:r>
            <a:r>
              <a:rPr lang="fr-FR" sz="1400" dirty="0" err="1">
                <a:cs typeface="Calibri" panose="020F0502020204030204" pitchFamily="34" charset="0"/>
              </a:rPr>
              <a:t>synaptic</a:t>
            </a:r>
            <a:r>
              <a:rPr lang="fr-FR" sz="1400" dirty="0">
                <a:cs typeface="Calibri" panose="020F0502020204030204" pitchFamily="34" charset="0"/>
              </a:rPr>
              <a:t> connections</a:t>
            </a:r>
            <a:endParaRPr lang="en-BE" sz="1400" dirty="0"/>
          </a:p>
        </p:txBody>
      </p:sp>
    </p:spTree>
    <p:extLst>
      <p:ext uri="{BB962C8B-B14F-4D97-AF65-F5344CB8AC3E}">
        <p14:creationId xmlns:p14="http://schemas.microsoft.com/office/powerpoint/2010/main" val="920323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D8CDF41-F696-E445-B354-34C74E358E5B}"/>
              </a:ext>
            </a:extLst>
          </p:cNvPr>
          <p:cNvSpPr/>
          <p:nvPr/>
        </p:nvSpPr>
        <p:spPr>
          <a:xfrm>
            <a:off x="7692232" y="135625"/>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3" name="Titre 2"/>
          <p:cNvSpPr>
            <a:spLocks noGrp="1"/>
          </p:cNvSpPr>
          <p:nvPr>
            <p:ph type="title"/>
          </p:nvPr>
        </p:nvSpPr>
        <p:spPr>
          <a:xfrm>
            <a:off x="1081032" y="243425"/>
            <a:ext cx="6844286" cy="616294"/>
          </a:xfrm>
        </p:spPr>
        <p:txBody>
          <a:bodyPr>
            <a:noAutofit/>
          </a:bodyPr>
          <a:lstStyle/>
          <a:p>
            <a:pPr algn="ctr"/>
            <a:r>
              <a:rPr lang="en-GB" sz="4000" b="1" dirty="0">
                <a:solidFill>
                  <a:schemeClr val="tx1"/>
                </a:solidFill>
              </a:rPr>
              <a:t>Brain dynamics and cognition</a:t>
            </a:r>
          </a:p>
        </p:txBody>
      </p:sp>
      <p:pic>
        <p:nvPicPr>
          <p:cNvPr id="17" name="movie.avi">
            <a:hlinkClick r:id="" action="ppaction://media"/>
            <a:hlinkHover r:id="" action="ppaction://ole?verb=0"/>
            <a:extLst>
              <a:ext uri="{FF2B5EF4-FFF2-40B4-BE49-F238E27FC236}">
                <a16:creationId xmlns:a16="http://schemas.microsoft.com/office/drawing/2014/main" id="{FB2CE2C4-8D6D-6C74-5AF1-2604D44641C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0451" r="29365" b="52170"/>
          <a:stretch/>
        </p:blipFill>
        <p:spPr>
          <a:xfrm>
            <a:off x="1214432" y="2992287"/>
            <a:ext cx="2537827" cy="2265509"/>
          </a:xfrm>
          <a:prstGeom prst="rect">
            <a:avLst/>
          </a:prstGeom>
        </p:spPr>
      </p:pic>
      <p:pic>
        <p:nvPicPr>
          <p:cNvPr id="19" name="Picture 18">
            <a:extLst>
              <a:ext uri="{FF2B5EF4-FFF2-40B4-BE49-F238E27FC236}">
                <a16:creationId xmlns:a16="http://schemas.microsoft.com/office/drawing/2014/main" id="{AC48F3B4-DA3B-2DF8-CB68-953C5BD2CF8F}"/>
              </a:ext>
            </a:extLst>
          </p:cNvPr>
          <p:cNvPicPr>
            <a:picLocks noChangeAspect="1"/>
          </p:cNvPicPr>
          <p:nvPr/>
        </p:nvPicPr>
        <p:blipFill rotWithShape="1">
          <a:blip r:embed="rId6">
            <a:extLst>
              <a:ext uri="{28A0092B-C50C-407E-A947-70E740481C1C}">
                <a14:useLocalDpi xmlns:a14="http://schemas.microsoft.com/office/drawing/2010/main" val="0"/>
              </a:ext>
            </a:extLst>
          </a:blip>
          <a:srcRect r="25580"/>
          <a:stretch/>
        </p:blipFill>
        <p:spPr>
          <a:xfrm>
            <a:off x="1291386" y="1199644"/>
            <a:ext cx="1923569" cy="1903141"/>
          </a:xfrm>
          <a:prstGeom prst="rect">
            <a:avLst/>
          </a:prstGeom>
        </p:spPr>
      </p:pic>
      <p:sp>
        <p:nvSpPr>
          <p:cNvPr id="20" name="TextBox 19">
            <a:extLst>
              <a:ext uri="{FF2B5EF4-FFF2-40B4-BE49-F238E27FC236}">
                <a16:creationId xmlns:a16="http://schemas.microsoft.com/office/drawing/2014/main" id="{C10FC5B4-BCC8-482B-6901-6D913D9EBCE9}"/>
              </a:ext>
            </a:extLst>
          </p:cNvPr>
          <p:cNvSpPr txBox="1"/>
          <p:nvPr/>
        </p:nvSpPr>
        <p:spPr>
          <a:xfrm>
            <a:off x="1332949" y="1009422"/>
            <a:ext cx="1840440" cy="307777"/>
          </a:xfrm>
          <a:prstGeom prst="rect">
            <a:avLst/>
          </a:prstGeom>
          <a:noFill/>
        </p:spPr>
        <p:txBody>
          <a:bodyPr wrap="none" rtlCol="0">
            <a:spAutoFit/>
          </a:bodyPr>
          <a:lstStyle/>
          <a:p>
            <a:r>
              <a:rPr lang="en-GB" sz="1400" b="1" dirty="0"/>
              <a:t>A</a:t>
            </a:r>
            <a:r>
              <a:rPr lang="en-BE" sz="1400" b="1" dirty="0"/>
              <a:t>veraged connectome</a:t>
            </a:r>
          </a:p>
        </p:txBody>
      </p:sp>
      <p:sp>
        <p:nvSpPr>
          <p:cNvPr id="21" name="Rectangle 20">
            <a:extLst>
              <a:ext uri="{FF2B5EF4-FFF2-40B4-BE49-F238E27FC236}">
                <a16:creationId xmlns:a16="http://schemas.microsoft.com/office/drawing/2014/main" id="{E5B1BB7B-EE97-F6AE-BD08-BBEBBD4B20BC}"/>
              </a:ext>
            </a:extLst>
          </p:cNvPr>
          <p:cNvSpPr/>
          <p:nvPr/>
        </p:nvSpPr>
        <p:spPr>
          <a:xfrm>
            <a:off x="3836070" y="1147772"/>
            <a:ext cx="3876406" cy="784830"/>
          </a:xfrm>
          <a:prstGeom prst="rect">
            <a:avLst/>
          </a:prstGeom>
        </p:spPr>
        <p:txBody>
          <a:bodyPr wrap="square">
            <a:spAutoFit/>
          </a:bodyPr>
          <a:lstStyle/>
          <a:p>
            <a:r>
              <a:rPr lang="en-US" sz="1400" dirty="0">
                <a:solidFill>
                  <a:srgbClr val="5FA4B0"/>
                </a:solidFill>
                <a:latin typeface="Helvetica Neue" charset="0"/>
                <a:ea typeface="Helvetica Neue" charset="0"/>
                <a:cs typeface="Helvetica Neue" charset="0"/>
              </a:rPr>
              <a:t>Typical wakefulness</a:t>
            </a:r>
          </a:p>
          <a:p>
            <a:r>
              <a:rPr lang="en-US" sz="1300" dirty="0">
                <a:latin typeface="Helvetica Neue" charset="0"/>
                <a:ea typeface="Helvetica Neue" charset="0"/>
                <a:cs typeface="Helvetica Neue" charset="0"/>
              </a:rPr>
              <a:t>Performance, emotion and cognition </a:t>
            </a:r>
          </a:p>
          <a:p>
            <a:r>
              <a:rPr lang="en-US" sz="900" dirty="0" err="1">
                <a:latin typeface="Helvetica Neue" charset="0"/>
                <a:ea typeface="Helvetica Neue" charset="0"/>
                <a:cs typeface="Helvetica Neue" charset="0"/>
              </a:rPr>
              <a:t>Alavash</a:t>
            </a:r>
            <a:r>
              <a:rPr lang="en-US" sz="900" dirty="0">
                <a:latin typeface="Helvetica Neue" charset="0"/>
                <a:ea typeface="Helvetica Neue" charset="0"/>
                <a:cs typeface="Helvetica Neue" charset="0"/>
              </a:rPr>
              <a:t> et al, </a:t>
            </a:r>
            <a:r>
              <a:rPr lang="en-US" sz="900" i="1" dirty="0">
                <a:latin typeface="Helvetica Neue" charset="0"/>
                <a:ea typeface="Helvetica Neue" charset="0"/>
                <a:cs typeface="Helvetica Neue" charset="0"/>
              </a:rPr>
              <a:t>Neuroimage</a:t>
            </a:r>
            <a:r>
              <a:rPr lang="en-US" sz="900" dirty="0">
                <a:latin typeface="Helvetica Neue" charset="0"/>
                <a:ea typeface="Helvetica Neue" charset="0"/>
                <a:cs typeface="Helvetica Neue" charset="0"/>
              </a:rPr>
              <a:t>, 2016; Shine et al</a:t>
            </a:r>
            <a:r>
              <a:rPr lang="en-US" sz="900" i="1" dirty="0">
                <a:latin typeface="Helvetica Neue" charset="0"/>
                <a:ea typeface="Helvetica Neue" charset="0"/>
                <a:cs typeface="Helvetica Neue" charset="0"/>
              </a:rPr>
              <a:t> Neuron</a:t>
            </a:r>
            <a:r>
              <a:rPr lang="en-US" sz="900" dirty="0">
                <a:latin typeface="Helvetica Neue" charset="0"/>
                <a:ea typeface="Helvetica Neue" charset="0"/>
                <a:cs typeface="Helvetica Neue" charset="0"/>
              </a:rPr>
              <a:t>, 2016; Friston </a:t>
            </a:r>
            <a:r>
              <a:rPr lang="en-US" sz="900" i="1" dirty="0">
                <a:latin typeface="Helvetica Neue" charset="0"/>
                <a:ea typeface="Helvetica Neue" charset="0"/>
                <a:cs typeface="Helvetica Neue" charset="0"/>
              </a:rPr>
              <a:t>Neuroimage</a:t>
            </a:r>
            <a:r>
              <a:rPr lang="en-US" sz="900" dirty="0">
                <a:latin typeface="Helvetica Neue" charset="0"/>
                <a:ea typeface="Helvetica Neue" charset="0"/>
                <a:cs typeface="Helvetica Neue" charset="0"/>
              </a:rPr>
              <a:t>, 1997; Thompson et al, </a:t>
            </a:r>
            <a:r>
              <a:rPr lang="en-US" sz="900" i="1" dirty="0">
                <a:latin typeface="Helvetica Neue" charset="0"/>
                <a:ea typeface="Helvetica Neue" charset="0"/>
                <a:cs typeface="Helvetica Neue" charset="0"/>
              </a:rPr>
              <a:t>Hum Brain Mapp,</a:t>
            </a:r>
            <a:r>
              <a:rPr lang="en-US" sz="900" dirty="0">
                <a:latin typeface="Helvetica Neue" charset="0"/>
                <a:ea typeface="Helvetica Neue" charset="0"/>
                <a:cs typeface="Helvetica Neue" charset="0"/>
              </a:rPr>
              <a:t> 2013</a:t>
            </a:r>
          </a:p>
        </p:txBody>
      </p:sp>
      <p:sp>
        <p:nvSpPr>
          <p:cNvPr id="22" name="Rectangle 21">
            <a:extLst>
              <a:ext uri="{FF2B5EF4-FFF2-40B4-BE49-F238E27FC236}">
                <a16:creationId xmlns:a16="http://schemas.microsoft.com/office/drawing/2014/main" id="{A710297A-6631-4484-C3D7-E0085E08413B}"/>
              </a:ext>
            </a:extLst>
          </p:cNvPr>
          <p:cNvSpPr/>
          <p:nvPr/>
        </p:nvSpPr>
        <p:spPr>
          <a:xfrm>
            <a:off x="3851658" y="2182677"/>
            <a:ext cx="3977233" cy="1908215"/>
          </a:xfrm>
          <a:prstGeom prst="rect">
            <a:avLst/>
          </a:prstGeom>
        </p:spPr>
        <p:txBody>
          <a:bodyPr wrap="square">
            <a:spAutoFit/>
          </a:bodyPr>
          <a:lstStyle/>
          <a:p>
            <a:r>
              <a:rPr lang="en-US" sz="1400" dirty="0">
                <a:solidFill>
                  <a:srgbClr val="5FA4B0"/>
                </a:solidFill>
                <a:latin typeface="Helvetica Neue" charset="0"/>
                <a:ea typeface="Helvetica Neue" charset="0"/>
                <a:cs typeface="Helvetica Neue" charset="0"/>
              </a:rPr>
              <a:t>Unconsciousness</a:t>
            </a:r>
            <a:endParaRPr lang="en-US" sz="1600" dirty="0">
              <a:solidFill>
                <a:srgbClr val="5FA4B0"/>
              </a:solidFill>
              <a:latin typeface="Helvetica Neue" charset="0"/>
              <a:ea typeface="Helvetica Neue" charset="0"/>
              <a:cs typeface="Helvetica Neue" charset="0"/>
            </a:endParaRPr>
          </a:p>
          <a:p>
            <a:r>
              <a:rPr lang="en-US" sz="1300" dirty="0">
                <a:latin typeface="Helvetica Neue" charset="0"/>
                <a:ea typeface="Helvetica Neue" charset="0"/>
                <a:cs typeface="Helvetica Neue" charset="0"/>
              </a:rPr>
              <a:t>Rigid </a:t>
            </a:r>
            <a:r>
              <a:rPr lang="en-GB" sz="1300" dirty="0">
                <a:latin typeface="Helvetica Neue" charset="0"/>
                <a:ea typeface="Helvetica Neue" charset="0"/>
                <a:cs typeface="Helvetica Neue" charset="0"/>
              </a:rPr>
              <a:t>spatiotemporal organization, less metastable dynamics</a:t>
            </a:r>
            <a:endParaRPr lang="en-US" sz="1300" dirty="0">
              <a:latin typeface="Helvetica Neue" charset="0"/>
              <a:ea typeface="Helvetica Neue" charset="0"/>
              <a:cs typeface="Helvetica Neue" charset="0"/>
            </a:endParaRPr>
          </a:p>
          <a:p>
            <a:pPr marL="285744" indent="-285744">
              <a:buFont typeface="Arial" charset="0"/>
              <a:buChar char="•"/>
            </a:pPr>
            <a:r>
              <a:rPr lang="en-US" sz="1200" dirty="0">
                <a:latin typeface="Helvetica Neue" charset="0"/>
                <a:ea typeface="Helvetica Neue" charset="0"/>
                <a:cs typeface="Helvetica Neue" charset="0"/>
              </a:rPr>
              <a:t>sleep</a:t>
            </a:r>
            <a:r>
              <a:rPr lang="en-US" sz="1600" dirty="0">
                <a:latin typeface="Helvetica Neue" charset="0"/>
                <a:ea typeface="Helvetica Neue" charset="0"/>
                <a:cs typeface="Helvetica Neue" charset="0"/>
              </a:rPr>
              <a:t> </a:t>
            </a:r>
            <a:r>
              <a:rPr lang="en-US" sz="800" dirty="0">
                <a:latin typeface="Helvetica" pitchFamily="2" charset="0"/>
              </a:rPr>
              <a:t>(</a:t>
            </a:r>
            <a:r>
              <a:rPr lang="en-US" sz="800" dirty="0" err="1">
                <a:latin typeface="Helvetica" pitchFamily="2" charset="0"/>
              </a:rPr>
              <a:t>Tagliazucchi</a:t>
            </a:r>
            <a:r>
              <a:rPr lang="en-US" sz="800" dirty="0">
                <a:latin typeface="Helvetica" pitchFamily="2" charset="0"/>
              </a:rPr>
              <a:t> et al, </a:t>
            </a:r>
            <a:r>
              <a:rPr lang="en-US" sz="800" i="1" dirty="0">
                <a:latin typeface="Helvetica" pitchFamily="2" charset="0"/>
              </a:rPr>
              <a:t>PNAS</a:t>
            </a:r>
            <a:r>
              <a:rPr lang="en-US" sz="800" dirty="0">
                <a:latin typeface="Helvetica" pitchFamily="2" charset="0"/>
              </a:rPr>
              <a:t> 2013; Wang et al, </a:t>
            </a:r>
            <a:r>
              <a:rPr lang="en-US" sz="800" i="1" dirty="0">
                <a:latin typeface="Helvetica" pitchFamily="2" charset="0"/>
              </a:rPr>
              <a:t>PNAS</a:t>
            </a:r>
            <a:r>
              <a:rPr lang="en-US" sz="800" dirty="0">
                <a:latin typeface="Helvetica" pitchFamily="2" charset="0"/>
              </a:rPr>
              <a:t> 2016; Wilson et al., </a:t>
            </a:r>
            <a:r>
              <a:rPr lang="en-US" sz="800" i="1" dirty="0">
                <a:latin typeface="Helvetica" pitchFamily="2" charset="0"/>
              </a:rPr>
              <a:t>Neuroimage</a:t>
            </a:r>
            <a:r>
              <a:rPr lang="en-US" sz="800" dirty="0">
                <a:latin typeface="Helvetica" pitchFamily="2" charset="0"/>
              </a:rPr>
              <a:t> 2015; Chow et al, </a:t>
            </a:r>
            <a:r>
              <a:rPr lang="en-US" sz="800" i="1" dirty="0">
                <a:latin typeface="Helvetica" pitchFamily="2" charset="0"/>
              </a:rPr>
              <a:t>PNAS</a:t>
            </a:r>
            <a:r>
              <a:rPr lang="en-US" sz="800" dirty="0">
                <a:latin typeface="Helvetica" pitchFamily="2" charset="0"/>
              </a:rPr>
              <a:t> 2013)</a:t>
            </a:r>
            <a:endParaRPr lang="en-US" sz="800" dirty="0">
              <a:latin typeface="Helvetica" pitchFamily="2" charset="0"/>
              <a:ea typeface="Helvetica Neue" charset="0"/>
              <a:cs typeface="Helvetica Neue" charset="0"/>
            </a:endParaRPr>
          </a:p>
          <a:p>
            <a:pPr marL="285744" indent="-285744">
              <a:buFont typeface="Arial" charset="0"/>
              <a:buChar char="•"/>
            </a:pPr>
            <a:r>
              <a:rPr lang="en-US" sz="1200" dirty="0">
                <a:latin typeface="Helvetica Neue" charset="0"/>
                <a:ea typeface="Helvetica Neue" charset="0"/>
                <a:cs typeface="Helvetica Neue" charset="0"/>
              </a:rPr>
              <a:t>anesthesia</a:t>
            </a:r>
            <a:endParaRPr lang="en-US" sz="1600" dirty="0">
              <a:latin typeface="Helvetica Neue" charset="0"/>
              <a:ea typeface="Helvetica Neue" charset="0"/>
              <a:cs typeface="Helvetica Neue" charset="0"/>
            </a:endParaRPr>
          </a:p>
          <a:p>
            <a:pPr marL="539737" lvl="1" indent="-277806">
              <a:buFont typeface="Courier New" charset="0"/>
              <a:buChar char="o"/>
            </a:pPr>
            <a:r>
              <a:rPr lang="en-US" sz="1200" dirty="0">
                <a:latin typeface="Helvetica Neue" charset="0"/>
                <a:ea typeface="Helvetica Neue" charset="0"/>
                <a:cs typeface="Helvetica Neue" charset="0"/>
              </a:rPr>
              <a:t>humans </a:t>
            </a:r>
            <a:r>
              <a:rPr lang="en-US" sz="800" dirty="0">
                <a:latin typeface="Helvetica Neue" charset="0"/>
                <a:ea typeface="Helvetica Neue" charset="0"/>
                <a:cs typeface="Helvetica Neue" charset="0"/>
              </a:rPr>
              <a:t>(</a:t>
            </a:r>
            <a:r>
              <a:rPr lang="en-US" sz="800" dirty="0" err="1">
                <a:latin typeface="Helvetica" pitchFamily="2" charset="0"/>
              </a:rPr>
              <a:t>Tagliazucchi</a:t>
            </a:r>
            <a:r>
              <a:rPr lang="en-US" sz="800" dirty="0">
                <a:latin typeface="Helvetica" pitchFamily="2" charset="0"/>
              </a:rPr>
              <a:t> et al, </a:t>
            </a:r>
            <a:r>
              <a:rPr lang="en-US" sz="800" i="1" dirty="0">
                <a:latin typeface="Helvetica" pitchFamily="2" charset="0"/>
              </a:rPr>
              <a:t>J. R. Soc. Interface</a:t>
            </a:r>
            <a:r>
              <a:rPr lang="en-US" sz="800" dirty="0">
                <a:latin typeface="Helvetica" pitchFamily="2" charset="0"/>
              </a:rPr>
              <a:t> 2016; </a:t>
            </a:r>
            <a:r>
              <a:rPr lang="en-US" sz="800" dirty="0" err="1">
                <a:latin typeface="Helvetica" pitchFamily="2" charset="0"/>
              </a:rPr>
              <a:t>Kafashan</a:t>
            </a:r>
            <a:r>
              <a:rPr lang="en-US" sz="800" dirty="0">
                <a:latin typeface="Helvetica" pitchFamily="2" charset="0"/>
              </a:rPr>
              <a:t> et al, </a:t>
            </a:r>
            <a:r>
              <a:rPr lang="en-US" sz="800" i="1" dirty="0">
                <a:latin typeface="Helvetica" pitchFamily="2" charset="0"/>
              </a:rPr>
              <a:t>Front Neural Circuits</a:t>
            </a:r>
            <a:r>
              <a:rPr lang="en-US" sz="800" dirty="0">
                <a:latin typeface="Helvetica" pitchFamily="2" charset="0"/>
              </a:rPr>
              <a:t>, 2016; Amico et al, </a:t>
            </a:r>
            <a:r>
              <a:rPr lang="en-US" sz="800" i="1" dirty="0" err="1">
                <a:latin typeface="Helvetica" pitchFamily="2" charset="0"/>
              </a:rPr>
              <a:t>PLoS</a:t>
            </a:r>
            <a:r>
              <a:rPr lang="en-US" sz="800" i="1" dirty="0">
                <a:latin typeface="Helvetica" pitchFamily="2" charset="0"/>
              </a:rPr>
              <a:t> One</a:t>
            </a:r>
            <a:r>
              <a:rPr lang="en-US" sz="800" dirty="0">
                <a:latin typeface="Helvetica" pitchFamily="2" charset="0"/>
              </a:rPr>
              <a:t> 2014)</a:t>
            </a:r>
            <a:endParaRPr lang="en-US" sz="800" dirty="0">
              <a:latin typeface="Helvetica" pitchFamily="2" charset="0"/>
              <a:ea typeface="Helvetica Neue" charset="0"/>
              <a:cs typeface="Helvetica Neue" charset="0"/>
            </a:endParaRPr>
          </a:p>
          <a:p>
            <a:pPr marL="539737" lvl="1" indent="-277806">
              <a:buFont typeface="Courier New" charset="0"/>
              <a:buChar char="o"/>
            </a:pPr>
            <a:r>
              <a:rPr lang="fr-FR" sz="1200" dirty="0" err="1">
                <a:latin typeface="Helvetica Neue" charset="0"/>
                <a:ea typeface="Helvetica Neue" charset="0"/>
                <a:cs typeface="Helvetica Neue" charset="0"/>
              </a:rPr>
              <a:t>animals</a:t>
            </a:r>
            <a:r>
              <a:rPr lang="fr-FR" sz="1200" dirty="0">
                <a:latin typeface="Helvetica Neue" charset="0"/>
                <a:ea typeface="Helvetica Neue" charset="0"/>
                <a:cs typeface="Helvetica Neue" charset="0"/>
              </a:rPr>
              <a:t> </a:t>
            </a:r>
            <a:r>
              <a:rPr lang="en-GB" sz="800" dirty="0">
                <a:latin typeface="Helvetica" pitchFamily="2" charset="0"/>
                <a:ea typeface="Helvetica Neue" charset="0"/>
                <a:cs typeface="Helvetica Neue" charset="0"/>
              </a:rPr>
              <a:t>(</a:t>
            </a:r>
            <a:r>
              <a:rPr lang="en-US" sz="800" dirty="0" err="1">
                <a:latin typeface="Helvetica" pitchFamily="2" charset="0"/>
              </a:rPr>
              <a:t>Barttfeld</a:t>
            </a:r>
            <a:r>
              <a:rPr lang="en-US" sz="800" dirty="0">
                <a:latin typeface="Helvetica" pitchFamily="2" charset="0"/>
              </a:rPr>
              <a:t> et al, </a:t>
            </a:r>
            <a:r>
              <a:rPr lang="en-US" sz="800" i="1" dirty="0">
                <a:latin typeface="Helvetica" pitchFamily="2" charset="0"/>
              </a:rPr>
              <a:t>PNAS </a:t>
            </a:r>
            <a:r>
              <a:rPr lang="en-US" sz="800" dirty="0">
                <a:latin typeface="Helvetica" pitchFamily="2" charset="0"/>
              </a:rPr>
              <a:t>2014; </a:t>
            </a:r>
            <a:r>
              <a:rPr lang="en-US" sz="800" dirty="0" err="1">
                <a:latin typeface="Helvetica" pitchFamily="2" charset="0"/>
              </a:rPr>
              <a:t>Grandjean</a:t>
            </a:r>
            <a:r>
              <a:rPr lang="en-US" sz="800" dirty="0">
                <a:latin typeface="Helvetica" pitchFamily="2" charset="0"/>
              </a:rPr>
              <a:t> et al, </a:t>
            </a:r>
            <a:r>
              <a:rPr lang="en-US" sz="800" i="1" dirty="0">
                <a:latin typeface="Helvetica" pitchFamily="2" charset="0"/>
              </a:rPr>
              <a:t>Neuroimage</a:t>
            </a:r>
            <a:r>
              <a:rPr lang="en-US" sz="800" dirty="0">
                <a:latin typeface="Helvetica" pitchFamily="2" charset="0"/>
              </a:rPr>
              <a:t> 2017; Liang et al, </a:t>
            </a:r>
            <a:r>
              <a:rPr lang="en-US" sz="800" i="1" dirty="0">
                <a:latin typeface="Helvetica" pitchFamily="2" charset="0"/>
              </a:rPr>
              <a:t>Neuroimage</a:t>
            </a:r>
            <a:r>
              <a:rPr lang="en-US" sz="800" dirty="0">
                <a:latin typeface="Helvetica" pitchFamily="2" charset="0"/>
              </a:rPr>
              <a:t> 2015)</a:t>
            </a:r>
          </a:p>
        </p:txBody>
      </p:sp>
      <p:sp>
        <p:nvSpPr>
          <p:cNvPr id="23" name="Down Arrow 22">
            <a:extLst>
              <a:ext uri="{FF2B5EF4-FFF2-40B4-BE49-F238E27FC236}">
                <a16:creationId xmlns:a16="http://schemas.microsoft.com/office/drawing/2014/main" id="{52C1B39C-617D-B5BC-EC3E-1B8A12C3DDAE}"/>
              </a:ext>
            </a:extLst>
          </p:cNvPr>
          <p:cNvSpPr/>
          <p:nvPr/>
        </p:nvSpPr>
        <p:spPr>
          <a:xfrm>
            <a:off x="5774274" y="4118518"/>
            <a:ext cx="339079" cy="444895"/>
          </a:xfrm>
          <a:prstGeom prst="downArrow">
            <a:avLst/>
          </a:prstGeom>
          <a:solidFill>
            <a:srgbClr val="5FA4B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FA4B0"/>
              </a:solidFill>
            </a:endParaRPr>
          </a:p>
        </p:txBody>
      </p:sp>
      <p:sp>
        <p:nvSpPr>
          <p:cNvPr id="24" name="TextBox 23">
            <a:extLst>
              <a:ext uri="{FF2B5EF4-FFF2-40B4-BE49-F238E27FC236}">
                <a16:creationId xmlns:a16="http://schemas.microsoft.com/office/drawing/2014/main" id="{E8F0425C-A727-C768-05A0-FFA0799095ED}"/>
              </a:ext>
            </a:extLst>
          </p:cNvPr>
          <p:cNvSpPr txBox="1"/>
          <p:nvPr/>
        </p:nvSpPr>
        <p:spPr>
          <a:xfrm>
            <a:off x="1291386" y="3062096"/>
            <a:ext cx="2773547" cy="307777"/>
          </a:xfrm>
          <a:prstGeom prst="rect">
            <a:avLst/>
          </a:prstGeom>
          <a:noFill/>
        </p:spPr>
        <p:txBody>
          <a:bodyPr wrap="square">
            <a:spAutoFit/>
          </a:bodyPr>
          <a:lstStyle/>
          <a:p>
            <a:r>
              <a:rPr lang="en-BE" sz="1400" b="1" dirty="0"/>
              <a:t>Time-varying connectome</a:t>
            </a:r>
            <a:endParaRPr lang="en-BE" sz="1400" dirty="0"/>
          </a:p>
        </p:txBody>
      </p:sp>
      <p:sp>
        <p:nvSpPr>
          <p:cNvPr id="27" name="Rectangle 26">
            <a:extLst>
              <a:ext uri="{FF2B5EF4-FFF2-40B4-BE49-F238E27FC236}">
                <a16:creationId xmlns:a16="http://schemas.microsoft.com/office/drawing/2014/main" id="{FDF9145C-06A2-C839-96DA-145E35E2A1D6}"/>
              </a:ext>
            </a:extLst>
          </p:cNvPr>
          <p:cNvSpPr/>
          <p:nvPr/>
        </p:nvSpPr>
        <p:spPr>
          <a:xfrm>
            <a:off x="3546844" y="4591040"/>
            <a:ext cx="4784609" cy="361637"/>
          </a:xfrm>
          <a:prstGeom prst="rect">
            <a:avLst/>
          </a:prstGeom>
        </p:spPr>
        <p:txBody>
          <a:bodyPr wrap="square">
            <a:spAutoFit/>
          </a:bodyPr>
          <a:lstStyle/>
          <a:p>
            <a:pPr algn="ctr"/>
            <a:r>
              <a:rPr lang="en-GB" sz="1050" dirty="0">
                <a:latin typeface="Helvetica Neue" charset="0"/>
                <a:ea typeface="Helvetica Neue" charset="0"/>
                <a:cs typeface="Helvetica Neue" charset="0"/>
              </a:rPr>
              <a:t>The brain cannot </a:t>
            </a:r>
            <a:r>
              <a:rPr lang="en-US" sz="1050" dirty="0">
                <a:latin typeface="Helvetica Neue" charset="0"/>
                <a:ea typeface="Helvetica Neue" charset="0"/>
                <a:cs typeface="Helvetica Neue" charset="0"/>
              </a:rPr>
              <a:t>map the complexity of internal and external world</a:t>
            </a:r>
          </a:p>
          <a:p>
            <a:pPr algn="ctr"/>
            <a:r>
              <a:rPr lang="en-US" sz="700" dirty="0">
                <a:latin typeface="Helvetica" pitchFamily="2" charset="0"/>
                <a:ea typeface="Helvetica Neue" charset="0"/>
                <a:cs typeface="Helvetica Neue" charset="0"/>
              </a:rPr>
              <a:t>(</a:t>
            </a:r>
            <a:r>
              <a:rPr lang="en-US" sz="700" dirty="0" err="1">
                <a:latin typeface="Helvetica" pitchFamily="2" charset="0"/>
              </a:rPr>
              <a:t>Dehaene</a:t>
            </a:r>
            <a:r>
              <a:rPr lang="en-US" sz="700" dirty="0">
                <a:latin typeface="Helvetica" pitchFamily="2" charset="0"/>
              </a:rPr>
              <a:t> et al, </a:t>
            </a:r>
            <a:r>
              <a:rPr lang="en-US" sz="700" i="1" dirty="0">
                <a:latin typeface="Helvetica" pitchFamily="2" charset="0"/>
              </a:rPr>
              <a:t>Trends Cog Sci, 2006; </a:t>
            </a:r>
            <a:r>
              <a:rPr lang="en-US" sz="700" dirty="0" err="1">
                <a:latin typeface="Helvetica" pitchFamily="2" charset="0"/>
              </a:rPr>
              <a:t>Tononi</a:t>
            </a:r>
            <a:r>
              <a:rPr lang="en-US" sz="700" dirty="0">
                <a:latin typeface="Helvetica" pitchFamily="2" charset="0"/>
              </a:rPr>
              <a:t> et al, </a:t>
            </a:r>
            <a:r>
              <a:rPr lang="en-US" sz="700" i="1" dirty="0">
                <a:latin typeface="Helvetica" pitchFamily="2" charset="0"/>
              </a:rPr>
              <a:t>Nat Rev </a:t>
            </a:r>
            <a:r>
              <a:rPr lang="en-US" sz="700" i="1" dirty="0" err="1">
                <a:latin typeface="Helvetica" pitchFamily="2" charset="0"/>
              </a:rPr>
              <a:t>Neurosci</a:t>
            </a:r>
            <a:r>
              <a:rPr lang="en-US" sz="700" i="1" dirty="0">
                <a:latin typeface="Helvetica" pitchFamily="2" charset="0"/>
              </a:rPr>
              <a:t>.</a:t>
            </a:r>
            <a:r>
              <a:rPr lang="en-US" sz="700" dirty="0">
                <a:latin typeface="Helvetica" pitchFamily="2" charset="0"/>
              </a:rPr>
              <a:t> 2016)</a:t>
            </a:r>
            <a:endParaRPr lang="en-US" sz="700" dirty="0">
              <a:latin typeface="Helvetica" pitchFamily="2" charset="0"/>
              <a:ea typeface="Helvetica Neue" charset="0"/>
              <a:cs typeface="Helvetica Neue" charset="0"/>
            </a:endParaRPr>
          </a:p>
        </p:txBody>
      </p:sp>
      <p:cxnSp>
        <p:nvCxnSpPr>
          <p:cNvPr id="2" name="Straight Connector 1">
            <a:extLst>
              <a:ext uri="{FF2B5EF4-FFF2-40B4-BE49-F238E27FC236}">
                <a16:creationId xmlns:a16="http://schemas.microsoft.com/office/drawing/2014/main" id="{F84DD16D-E19C-C88A-F88E-BC3438AE04B6}"/>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5043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1"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par>
                                <p:cTn id="22" presetID="9" presetClass="entr" presetSubtype="0" fill="hold" grpId="1"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dissolv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5" fill="hold" display="0">
                  <p:stCondLst>
                    <p:cond delay="indefinite"/>
                  </p:stCondLst>
                </p:cTn>
                <p:tgtEl>
                  <p:spTgt spid="17"/>
                </p:tgtEl>
              </p:cMediaNode>
            </p:video>
          </p:childTnLst>
        </p:cTn>
      </p:par>
    </p:tnLst>
    <p:bldLst>
      <p:bldP spid="21" grpId="0"/>
      <p:bldP spid="22" grpId="0"/>
      <p:bldP spid="23" grpId="0" animBg="1"/>
      <p:bldP spid="23" grpId="1" animBg="1"/>
      <p:bldP spid="27" grpId="0"/>
      <p:bldP spid="2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C8C03B-8D3F-6C4D-8D28-D5D4EE3018A4}"/>
              </a:ext>
            </a:extLst>
          </p:cNvPr>
          <p:cNvSpPr txBox="1"/>
          <p:nvPr/>
        </p:nvSpPr>
        <p:spPr>
          <a:xfrm>
            <a:off x="2551521" y="5753407"/>
            <a:ext cx="0" cy="0"/>
          </a:xfrm>
          <a:prstGeom prst="rect">
            <a:avLst/>
          </a:prstGeom>
        </p:spPr>
        <p:txBody>
          <a:bodyPr vert="horz" wrap="none" lIns="121920" tIns="60960" rIns="121920" bIns="60960" rtlCol="0" anchor="ctr">
            <a:normAutofit fontScale="25000" lnSpcReduction="20000"/>
          </a:bodyPr>
          <a:lstStyle/>
          <a:p>
            <a:endParaRPr lang="en-US" sz="500" dirty="0"/>
          </a:p>
        </p:txBody>
      </p:sp>
      <p:cxnSp>
        <p:nvCxnSpPr>
          <p:cNvPr id="123" name="Straight Connector 122">
            <a:extLst>
              <a:ext uri="{FF2B5EF4-FFF2-40B4-BE49-F238E27FC236}">
                <a16:creationId xmlns:a16="http://schemas.microsoft.com/office/drawing/2014/main" id="{745890CA-6EEB-944B-9BDF-0507E735FBD1}"/>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
        <p:nvSpPr>
          <p:cNvPr id="10" name="Rectangle 9">
            <a:extLst>
              <a:ext uri="{FF2B5EF4-FFF2-40B4-BE49-F238E27FC236}">
                <a16:creationId xmlns:a16="http://schemas.microsoft.com/office/drawing/2014/main" id="{4AFBF812-C036-1B4E-9F91-0FB02042A88D}"/>
              </a:ext>
            </a:extLst>
          </p:cNvPr>
          <p:cNvSpPr/>
          <p:nvPr/>
        </p:nvSpPr>
        <p:spPr>
          <a:xfrm>
            <a:off x="7334044" y="0"/>
            <a:ext cx="1704589" cy="82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118" name="Titre 2">
            <a:extLst>
              <a:ext uri="{FF2B5EF4-FFF2-40B4-BE49-F238E27FC236}">
                <a16:creationId xmlns:a16="http://schemas.microsoft.com/office/drawing/2014/main" id="{679B77E4-D5D8-C74C-9D61-77835056B869}"/>
              </a:ext>
            </a:extLst>
          </p:cNvPr>
          <p:cNvSpPr>
            <a:spLocks noGrp="1"/>
          </p:cNvSpPr>
          <p:nvPr>
            <p:ph type="title"/>
          </p:nvPr>
        </p:nvSpPr>
        <p:spPr>
          <a:xfrm>
            <a:off x="105367" y="-255442"/>
            <a:ext cx="8589265" cy="1461491"/>
          </a:xfrm>
        </p:spPr>
        <p:txBody>
          <a:bodyPr>
            <a:noAutofit/>
          </a:bodyPr>
          <a:lstStyle/>
          <a:p>
            <a:pPr algn="ctr"/>
            <a:r>
              <a:rPr lang="fr-FR" sz="4800" b="1" dirty="0" err="1">
                <a:solidFill>
                  <a:schemeClr val="tx1"/>
                </a:solidFill>
                <a:cs typeface="Calibri" panose="020F0502020204030204" pitchFamily="34" charset="0"/>
              </a:rPr>
              <a:t>Consciousness</a:t>
            </a:r>
            <a:endParaRPr lang="fr-FR" sz="3600" dirty="0">
              <a:solidFill>
                <a:schemeClr val="tx1"/>
              </a:solidFill>
              <a:cs typeface="Calibri" panose="020F0502020204030204" pitchFamily="34" charset="0"/>
            </a:endParaRPr>
          </a:p>
        </p:txBody>
      </p:sp>
      <p:sp>
        <p:nvSpPr>
          <p:cNvPr id="5" name="TextBox 4">
            <a:extLst>
              <a:ext uri="{FF2B5EF4-FFF2-40B4-BE49-F238E27FC236}">
                <a16:creationId xmlns:a16="http://schemas.microsoft.com/office/drawing/2014/main" id="{E53672FB-55A8-9B7A-E1FB-1A5B8F89AB30}"/>
              </a:ext>
            </a:extLst>
          </p:cNvPr>
          <p:cNvSpPr txBox="1"/>
          <p:nvPr/>
        </p:nvSpPr>
        <p:spPr>
          <a:xfrm>
            <a:off x="1284321" y="3131019"/>
            <a:ext cx="1219200" cy="1219200"/>
          </a:xfrm>
          <a:prstGeom prst="rect">
            <a:avLst/>
          </a:prstGeom>
        </p:spPr>
        <p:txBody>
          <a:bodyPr vert="horz" wrap="none" lIns="121920" tIns="60960" rIns="121920" bIns="60960" rtlCol="0" anchor="ctr">
            <a:normAutofit/>
          </a:bodyPr>
          <a:lstStyle/>
          <a:p>
            <a:r>
              <a:rPr lang="en-BE" sz="4000" dirty="0">
                <a:solidFill>
                  <a:srgbClr val="00B0F0"/>
                </a:solidFill>
                <a:latin typeface="Matura MT Script Capitals" panose="03020802060602070202" pitchFamily="66" charset="77"/>
              </a:rPr>
              <a:t>mind</a:t>
            </a:r>
            <a:endParaRPr lang="en-BE" sz="3600" dirty="0">
              <a:solidFill>
                <a:srgbClr val="00B0F0"/>
              </a:solidFill>
              <a:latin typeface="Matura MT Script Capitals" panose="03020802060602070202" pitchFamily="66" charset="77"/>
            </a:endParaRPr>
          </a:p>
        </p:txBody>
      </p:sp>
      <p:sp>
        <p:nvSpPr>
          <p:cNvPr id="6" name="TextBox 5">
            <a:extLst>
              <a:ext uri="{FF2B5EF4-FFF2-40B4-BE49-F238E27FC236}">
                <a16:creationId xmlns:a16="http://schemas.microsoft.com/office/drawing/2014/main" id="{93B85EBE-5928-D45D-DDF2-7288B1C7F035}"/>
              </a:ext>
            </a:extLst>
          </p:cNvPr>
          <p:cNvSpPr txBox="1"/>
          <p:nvPr/>
        </p:nvSpPr>
        <p:spPr>
          <a:xfrm>
            <a:off x="160292" y="2639749"/>
            <a:ext cx="1379474" cy="1323506"/>
          </a:xfrm>
          <a:prstGeom prst="rect">
            <a:avLst/>
          </a:prstGeom>
        </p:spPr>
        <p:txBody>
          <a:bodyPr vert="horz" wrap="none" lIns="121920" tIns="60960" rIns="121920" bIns="60960" rtlCol="0" anchor="ctr">
            <a:normAutofit/>
          </a:bodyPr>
          <a:lstStyle/>
          <a:p>
            <a:r>
              <a:rPr lang="en-BE" sz="2400" dirty="0">
                <a:solidFill>
                  <a:srgbClr val="92D050"/>
                </a:solidFill>
                <a:latin typeface="Big Caslon Medium" panose="02000603090000020003" pitchFamily="2" charset="-79"/>
                <a:cs typeface="Big Caslon Medium" panose="02000603090000020003" pitchFamily="2" charset="-79"/>
              </a:rPr>
              <a:t>thought</a:t>
            </a:r>
          </a:p>
        </p:txBody>
      </p:sp>
      <p:sp>
        <p:nvSpPr>
          <p:cNvPr id="7" name="TextBox 6">
            <a:extLst>
              <a:ext uri="{FF2B5EF4-FFF2-40B4-BE49-F238E27FC236}">
                <a16:creationId xmlns:a16="http://schemas.microsoft.com/office/drawing/2014/main" id="{D8F356BD-85E6-0C39-122D-4FE51FE74C9A}"/>
              </a:ext>
            </a:extLst>
          </p:cNvPr>
          <p:cNvSpPr txBox="1"/>
          <p:nvPr/>
        </p:nvSpPr>
        <p:spPr>
          <a:xfrm>
            <a:off x="2458962" y="2562047"/>
            <a:ext cx="2123753" cy="1074303"/>
          </a:xfrm>
          <a:prstGeom prst="rect">
            <a:avLst/>
          </a:prstGeom>
        </p:spPr>
        <p:txBody>
          <a:bodyPr vert="horz" wrap="none" lIns="121920" tIns="60960" rIns="121920" bIns="60960" rtlCol="0" anchor="ctr">
            <a:normAutofit/>
          </a:bodyPr>
          <a:lstStyle/>
          <a:p>
            <a:r>
              <a:rPr lang="en-BE" sz="2000" dirty="0">
                <a:solidFill>
                  <a:srgbClr val="0432FF"/>
                </a:solidFill>
                <a:latin typeface="Apple Chancery" panose="03020702040506060504" pitchFamily="66" charset="-79"/>
                <a:cs typeface="Apple Chancery" panose="03020702040506060504" pitchFamily="66" charset="-79"/>
              </a:rPr>
              <a:t>imagination</a:t>
            </a:r>
          </a:p>
        </p:txBody>
      </p:sp>
      <p:sp>
        <p:nvSpPr>
          <p:cNvPr id="8" name="TextBox 7">
            <a:extLst>
              <a:ext uri="{FF2B5EF4-FFF2-40B4-BE49-F238E27FC236}">
                <a16:creationId xmlns:a16="http://schemas.microsoft.com/office/drawing/2014/main" id="{CAB24815-8CD4-B505-9130-BC823CAA9494}"/>
              </a:ext>
            </a:extLst>
          </p:cNvPr>
          <p:cNvSpPr txBox="1"/>
          <p:nvPr/>
        </p:nvSpPr>
        <p:spPr>
          <a:xfrm>
            <a:off x="848192" y="1827614"/>
            <a:ext cx="1219200" cy="1219200"/>
          </a:xfrm>
          <a:prstGeom prst="rect">
            <a:avLst/>
          </a:prstGeom>
        </p:spPr>
        <p:txBody>
          <a:bodyPr vert="horz" wrap="none" lIns="121920" tIns="60960" rIns="121920" bIns="60960" rtlCol="0" anchor="ctr">
            <a:normAutofit/>
          </a:bodyPr>
          <a:lstStyle/>
          <a:p>
            <a:r>
              <a:rPr lang="en-BE" sz="2800" dirty="0">
                <a:solidFill>
                  <a:srgbClr val="FF0000"/>
                </a:solidFill>
                <a:latin typeface="American Typewriter" panose="02090604020004020304" pitchFamily="18" charset="77"/>
              </a:rPr>
              <a:t>cognition</a:t>
            </a:r>
          </a:p>
        </p:txBody>
      </p:sp>
      <p:sp>
        <p:nvSpPr>
          <p:cNvPr id="9" name="TextBox 8">
            <a:extLst>
              <a:ext uri="{FF2B5EF4-FFF2-40B4-BE49-F238E27FC236}">
                <a16:creationId xmlns:a16="http://schemas.microsoft.com/office/drawing/2014/main" id="{0703E7E0-53AA-E290-B98F-F63BEB6AB416}"/>
              </a:ext>
            </a:extLst>
          </p:cNvPr>
          <p:cNvSpPr txBox="1"/>
          <p:nvPr/>
        </p:nvSpPr>
        <p:spPr>
          <a:xfrm>
            <a:off x="429279" y="1123610"/>
            <a:ext cx="1900428" cy="599147"/>
          </a:xfrm>
          <a:prstGeom prst="rect">
            <a:avLst/>
          </a:prstGeom>
        </p:spPr>
        <p:txBody>
          <a:bodyPr vert="horz" wrap="none" lIns="121920" tIns="60960" rIns="121920" bIns="60960" rtlCol="0" anchor="ctr">
            <a:normAutofit/>
          </a:bodyPr>
          <a:lstStyle/>
          <a:p>
            <a:r>
              <a:rPr lang="en-BE" sz="2800" dirty="0">
                <a:solidFill>
                  <a:srgbClr val="7030A0"/>
                </a:solidFill>
                <a:latin typeface="Helvetica" pitchFamily="2" charset="0"/>
              </a:rPr>
              <a:t>awareness</a:t>
            </a:r>
            <a:endParaRPr lang="en-BE" sz="3600" dirty="0">
              <a:solidFill>
                <a:srgbClr val="7030A0"/>
              </a:solidFill>
              <a:latin typeface="Helvetica" pitchFamily="2" charset="0"/>
            </a:endParaRPr>
          </a:p>
        </p:txBody>
      </p:sp>
      <p:sp>
        <p:nvSpPr>
          <p:cNvPr id="12" name="TextBox 11">
            <a:extLst>
              <a:ext uri="{FF2B5EF4-FFF2-40B4-BE49-F238E27FC236}">
                <a16:creationId xmlns:a16="http://schemas.microsoft.com/office/drawing/2014/main" id="{29AD9C3A-ECE1-142D-EA9B-E4F29E0B62F6}"/>
              </a:ext>
            </a:extLst>
          </p:cNvPr>
          <p:cNvSpPr txBox="1"/>
          <p:nvPr/>
        </p:nvSpPr>
        <p:spPr>
          <a:xfrm>
            <a:off x="105367" y="4403028"/>
            <a:ext cx="2986645" cy="599147"/>
          </a:xfrm>
          <a:prstGeom prst="rect">
            <a:avLst/>
          </a:prstGeom>
        </p:spPr>
        <p:txBody>
          <a:bodyPr vert="horz" wrap="none" lIns="121920" tIns="60960" rIns="121920" bIns="60960" rtlCol="0" anchor="ctr">
            <a:normAutofit/>
          </a:bodyPr>
          <a:lstStyle/>
          <a:p>
            <a:r>
              <a:rPr lang="en-GB" sz="2400" dirty="0">
                <a:solidFill>
                  <a:srgbClr val="801880"/>
                </a:solidFill>
                <a:latin typeface="Marker Felt Thin" panose="02000400000000000000" pitchFamily="2" charset="77"/>
              </a:rPr>
              <a:t>s</a:t>
            </a:r>
            <a:r>
              <a:rPr lang="en-BE" sz="2400" dirty="0">
                <a:solidFill>
                  <a:srgbClr val="801880"/>
                </a:solidFill>
                <a:latin typeface="Marker Felt Thin" panose="02000400000000000000" pitchFamily="2" charset="77"/>
              </a:rPr>
              <a:t>elf-awareness</a:t>
            </a:r>
          </a:p>
        </p:txBody>
      </p:sp>
      <p:sp>
        <p:nvSpPr>
          <p:cNvPr id="14" name="TextBox 13">
            <a:extLst>
              <a:ext uri="{FF2B5EF4-FFF2-40B4-BE49-F238E27FC236}">
                <a16:creationId xmlns:a16="http://schemas.microsoft.com/office/drawing/2014/main" id="{C94C0B43-A363-11E7-731C-0E4C748E2091}"/>
              </a:ext>
            </a:extLst>
          </p:cNvPr>
          <p:cNvSpPr txBox="1"/>
          <p:nvPr/>
        </p:nvSpPr>
        <p:spPr>
          <a:xfrm>
            <a:off x="1931336" y="3628299"/>
            <a:ext cx="2783824" cy="1219200"/>
          </a:xfrm>
          <a:prstGeom prst="rect">
            <a:avLst/>
          </a:prstGeom>
        </p:spPr>
        <p:txBody>
          <a:bodyPr vert="horz" wrap="none" lIns="121920" tIns="60960" rIns="121920" bIns="60960" rtlCol="0" anchor="ctr">
            <a:normAutofit/>
          </a:bodyPr>
          <a:lstStyle/>
          <a:p>
            <a:r>
              <a:rPr lang="en-BE" sz="4400" dirty="0">
                <a:solidFill>
                  <a:srgbClr val="FF2F92"/>
                </a:solidFill>
                <a:latin typeface="Bauhaus 93" pitchFamily="82" charset="77"/>
              </a:rPr>
              <a:t>experience</a:t>
            </a:r>
          </a:p>
        </p:txBody>
      </p:sp>
      <p:sp>
        <p:nvSpPr>
          <p:cNvPr id="15" name="TextBox 14">
            <a:extLst>
              <a:ext uri="{FF2B5EF4-FFF2-40B4-BE49-F238E27FC236}">
                <a16:creationId xmlns:a16="http://schemas.microsoft.com/office/drawing/2014/main" id="{CC30910A-5384-B051-1A23-F4B017919952}"/>
              </a:ext>
            </a:extLst>
          </p:cNvPr>
          <p:cNvSpPr txBox="1"/>
          <p:nvPr/>
        </p:nvSpPr>
        <p:spPr>
          <a:xfrm>
            <a:off x="2082478" y="1609003"/>
            <a:ext cx="3429691" cy="605575"/>
          </a:xfrm>
          <a:prstGeom prst="rect">
            <a:avLst/>
          </a:prstGeom>
        </p:spPr>
        <p:txBody>
          <a:bodyPr vert="horz" wrap="none" lIns="121920" tIns="60960" rIns="121920" bIns="60960" rtlCol="0" anchor="ctr">
            <a:normAutofit fontScale="92500" lnSpcReduction="10000"/>
          </a:bodyPr>
          <a:lstStyle/>
          <a:p>
            <a:r>
              <a:rPr lang="en-BE" sz="3600" dirty="0">
                <a:solidFill>
                  <a:srgbClr val="009051"/>
                </a:solidFill>
                <a:latin typeface="Bradley Hand" pitchFamily="2" charset="77"/>
                <a:cs typeface="Big Caslon Medium" panose="02000603090000020003" pitchFamily="2" charset="-79"/>
              </a:rPr>
              <a:t>perception</a:t>
            </a:r>
          </a:p>
        </p:txBody>
      </p:sp>
      <p:graphicFrame>
        <p:nvGraphicFramePr>
          <p:cNvPr id="18" name="Diagram 17">
            <a:extLst>
              <a:ext uri="{FF2B5EF4-FFF2-40B4-BE49-F238E27FC236}">
                <a16:creationId xmlns:a16="http://schemas.microsoft.com/office/drawing/2014/main" id="{A4390CA9-1ECC-E953-6BF0-44B97D5DEB13}"/>
              </a:ext>
            </a:extLst>
          </p:cNvPr>
          <p:cNvGraphicFramePr/>
          <p:nvPr>
            <p:extLst>
              <p:ext uri="{D42A27DB-BD31-4B8C-83A1-F6EECF244321}">
                <p14:modId xmlns:p14="http://schemas.microsoft.com/office/powerpoint/2010/main" val="1068886441"/>
              </p:ext>
            </p:extLst>
          </p:nvPr>
        </p:nvGraphicFramePr>
        <p:xfrm>
          <a:off x="4986663" y="1183509"/>
          <a:ext cx="3728058" cy="3540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202749BF-0361-5BB6-5384-A98C71AF901B}"/>
              </a:ext>
            </a:extLst>
          </p:cNvPr>
          <p:cNvSpPr txBox="1"/>
          <p:nvPr/>
        </p:nvSpPr>
        <p:spPr>
          <a:xfrm>
            <a:off x="-571500" y="3251200"/>
            <a:ext cx="0" cy="0"/>
          </a:xfrm>
          <a:prstGeom prst="rect">
            <a:avLst/>
          </a:prstGeom>
        </p:spPr>
        <p:txBody>
          <a:bodyPr vert="horz" wrap="none" lIns="91440" tIns="45720" rIns="91440" bIns="45720" rtlCol="0" anchor="ctr">
            <a:normAutofit fontScale="25000" lnSpcReduction="20000"/>
          </a:bodyPr>
          <a:lstStyle/>
          <a:p>
            <a:endParaRPr lang="en-BE" dirty="0"/>
          </a:p>
        </p:txBody>
      </p:sp>
    </p:spTree>
    <p:extLst>
      <p:ext uri="{BB962C8B-B14F-4D97-AF65-F5344CB8AC3E}">
        <p14:creationId xmlns:p14="http://schemas.microsoft.com/office/powerpoint/2010/main" val="418768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ppt_y</p:attrName>
                                        </p:attrNameLst>
                                      </p:cBhvr>
                                      <p:tavLst>
                                        <p:tav tm="0">
                                          <p:val>
                                            <p:strVal val="#ppt_y+#ppt_h*1.125000"/>
                                          </p:val>
                                        </p:tav>
                                        <p:tav tm="100000">
                                          <p:val>
                                            <p:strVal val="#ppt_y"/>
                                          </p:val>
                                        </p:tav>
                                      </p:tavLst>
                                    </p:anim>
                                    <p:animEffect transition="in" filter="wipe(up)">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heckerboard(across)">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2" grpId="0"/>
      <p:bldP spid="14" grpId="0"/>
      <p:bldP spid="15" grpId="0"/>
      <p:bldGraphic spid="1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D49128-B75D-1840-BA84-8E038171FF6E}"/>
              </a:ext>
            </a:extLst>
          </p:cNvPr>
          <p:cNvSpPr/>
          <p:nvPr/>
        </p:nvSpPr>
        <p:spPr>
          <a:xfrm>
            <a:off x="71889" y="4722744"/>
            <a:ext cx="9000219" cy="420756"/>
          </a:xfrm>
          <a:prstGeom prst="rect">
            <a:avLst/>
          </a:prstGeom>
        </p:spPr>
        <p:txBody>
          <a:bodyPr wrap="square">
            <a:spAutoFit/>
          </a:bodyPr>
          <a:lstStyle/>
          <a:p>
            <a:r>
              <a:rPr lang="en-US" sz="1067" dirty="0">
                <a:latin typeface="Helvetica" charset="0"/>
                <a:ea typeface="Helvetica" charset="0"/>
                <a:cs typeface="Helvetica" charset="0"/>
              </a:rPr>
              <a:t>Demertzi &amp; Tagliazucchi, </a:t>
            </a:r>
            <a:r>
              <a:rPr lang="en-US" sz="1067" dirty="0" err="1">
                <a:latin typeface="Helvetica" charset="0"/>
                <a:ea typeface="Helvetica" charset="0"/>
                <a:cs typeface="Helvetica" charset="0"/>
              </a:rPr>
              <a:t>Dehaene</a:t>
            </a:r>
            <a:r>
              <a:rPr lang="en-US" sz="1067" dirty="0">
                <a:latin typeface="Helvetica" charset="0"/>
                <a:ea typeface="Helvetica" charset="0"/>
                <a:cs typeface="Helvetica" charset="0"/>
              </a:rPr>
              <a:t>, Deco, </a:t>
            </a:r>
            <a:r>
              <a:rPr lang="en-US" sz="1067" dirty="0" err="1">
                <a:latin typeface="Helvetica" charset="0"/>
                <a:ea typeface="Helvetica" charset="0"/>
                <a:cs typeface="Helvetica" charset="0"/>
              </a:rPr>
              <a:t>Barttfeld</a:t>
            </a:r>
            <a:r>
              <a:rPr lang="en-US" sz="1067" dirty="0">
                <a:latin typeface="Helvetica" charset="0"/>
                <a:ea typeface="Helvetica" charset="0"/>
                <a:cs typeface="Helvetica" charset="0"/>
              </a:rPr>
              <a:t>, Raimondo, Martial, Fernández-</a:t>
            </a:r>
            <a:r>
              <a:rPr lang="en-US" sz="1067" dirty="0" err="1">
                <a:latin typeface="Helvetica" charset="0"/>
                <a:ea typeface="Helvetica" charset="0"/>
                <a:cs typeface="Helvetica" charset="0"/>
              </a:rPr>
              <a:t>Espejo</a:t>
            </a:r>
            <a:r>
              <a:rPr lang="en-US" sz="1067" dirty="0">
                <a:latin typeface="Helvetica" charset="0"/>
                <a:ea typeface="Helvetica" charset="0"/>
                <a:cs typeface="Helvetica" charset="0"/>
              </a:rPr>
              <a:t>, </a:t>
            </a:r>
            <a:r>
              <a:rPr lang="en-US" sz="1067" dirty="0" err="1">
                <a:latin typeface="Helvetica" charset="0"/>
                <a:ea typeface="Helvetica" charset="0"/>
                <a:cs typeface="Helvetica" charset="0"/>
              </a:rPr>
              <a:t>Rohaut</a:t>
            </a:r>
            <a:r>
              <a:rPr lang="en-US" sz="1067" dirty="0">
                <a:latin typeface="Helvetica" charset="0"/>
                <a:ea typeface="Helvetica" charset="0"/>
                <a:cs typeface="Helvetica" charset="0"/>
              </a:rPr>
              <a:t>, Voss, Schiff, Owen, Laureys, Naccache, Sitt. </a:t>
            </a:r>
            <a:r>
              <a:rPr lang="en-US" sz="1067" i="1" dirty="0">
                <a:latin typeface="Helvetica" charset="0"/>
                <a:ea typeface="Helvetica" charset="0"/>
                <a:cs typeface="Helvetica" charset="0"/>
              </a:rPr>
              <a:t>Science Advances</a:t>
            </a:r>
            <a:r>
              <a:rPr lang="en-US" sz="1067" dirty="0">
                <a:latin typeface="Helvetica" charset="0"/>
                <a:ea typeface="Helvetica" charset="0"/>
                <a:cs typeface="Helvetica" charset="0"/>
              </a:rPr>
              <a:t> 2019</a:t>
            </a:r>
          </a:p>
        </p:txBody>
      </p:sp>
      <p:sp>
        <p:nvSpPr>
          <p:cNvPr id="15" name="Rectangle 14">
            <a:extLst>
              <a:ext uri="{FF2B5EF4-FFF2-40B4-BE49-F238E27FC236}">
                <a16:creationId xmlns:a16="http://schemas.microsoft.com/office/drawing/2014/main" id="{B1F5F206-9853-274C-AE1F-D953C3AEED37}"/>
              </a:ext>
            </a:extLst>
          </p:cNvPr>
          <p:cNvSpPr/>
          <p:nvPr/>
        </p:nvSpPr>
        <p:spPr>
          <a:xfrm>
            <a:off x="7435839" y="40999"/>
            <a:ext cx="1704589" cy="558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3" name="Titre 2"/>
          <p:cNvSpPr>
            <a:spLocks noGrp="1"/>
          </p:cNvSpPr>
          <p:nvPr>
            <p:ph type="title"/>
          </p:nvPr>
        </p:nvSpPr>
        <p:spPr>
          <a:xfrm>
            <a:off x="-53607" y="37224"/>
            <a:ext cx="9125715" cy="821725"/>
          </a:xfrm>
        </p:spPr>
        <p:txBody>
          <a:bodyPr>
            <a:noAutofit/>
          </a:bodyPr>
          <a:lstStyle/>
          <a:p>
            <a:pPr algn="ctr"/>
            <a:r>
              <a:rPr lang="en-US" sz="3700" b="1" dirty="0">
                <a:solidFill>
                  <a:schemeClr val="tx1"/>
                </a:solidFill>
              </a:rPr>
              <a:t>“Rich”</a:t>
            </a:r>
            <a:r>
              <a:rPr lang="en-US" sz="3733" b="1" dirty="0">
                <a:solidFill>
                  <a:schemeClr val="tx1"/>
                </a:solidFill>
              </a:rPr>
              <a:t> connectivity in communicating states</a:t>
            </a:r>
            <a:endParaRPr lang="en-GB" sz="3733" b="1" dirty="0">
              <a:solidFill>
                <a:schemeClr val="tx1"/>
              </a:solidFill>
            </a:endParaRPr>
          </a:p>
        </p:txBody>
      </p:sp>
      <p:pic>
        <p:nvPicPr>
          <p:cNvPr id="28" name="Picture 27">
            <a:extLst>
              <a:ext uri="{FF2B5EF4-FFF2-40B4-BE49-F238E27FC236}">
                <a16:creationId xmlns:a16="http://schemas.microsoft.com/office/drawing/2014/main" id="{6C61B211-CFFD-B566-3D87-FD5CA4B2FBDB}"/>
              </a:ext>
            </a:extLst>
          </p:cNvPr>
          <p:cNvPicPr>
            <a:picLocks noChangeAspect="1"/>
          </p:cNvPicPr>
          <p:nvPr/>
        </p:nvPicPr>
        <p:blipFill>
          <a:blip r:embed="rId3"/>
          <a:stretch>
            <a:fillRect/>
          </a:stretch>
        </p:blipFill>
        <p:spPr>
          <a:xfrm>
            <a:off x="547834" y="862724"/>
            <a:ext cx="8048332" cy="3755889"/>
          </a:xfrm>
          <a:prstGeom prst="rect">
            <a:avLst/>
          </a:prstGeom>
        </p:spPr>
      </p:pic>
    </p:spTree>
    <p:extLst>
      <p:ext uri="{BB962C8B-B14F-4D97-AF65-F5344CB8AC3E}">
        <p14:creationId xmlns:p14="http://schemas.microsoft.com/office/powerpoint/2010/main" val="135997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1F5F206-9853-274C-AE1F-D953C3AEED37}"/>
              </a:ext>
            </a:extLst>
          </p:cNvPr>
          <p:cNvSpPr/>
          <p:nvPr/>
        </p:nvSpPr>
        <p:spPr>
          <a:xfrm>
            <a:off x="7367519" y="0"/>
            <a:ext cx="1704589" cy="82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dirty="0"/>
          </a:p>
        </p:txBody>
      </p:sp>
      <p:sp>
        <p:nvSpPr>
          <p:cNvPr id="8" name="Titre 2">
            <a:extLst>
              <a:ext uri="{FF2B5EF4-FFF2-40B4-BE49-F238E27FC236}">
                <a16:creationId xmlns:a16="http://schemas.microsoft.com/office/drawing/2014/main" id="{A9DDB149-C03D-0181-B988-2FD77B7166DC}"/>
              </a:ext>
            </a:extLst>
          </p:cNvPr>
          <p:cNvSpPr>
            <a:spLocks noGrp="1"/>
          </p:cNvSpPr>
          <p:nvPr>
            <p:ph type="title"/>
          </p:nvPr>
        </p:nvSpPr>
        <p:spPr>
          <a:xfrm>
            <a:off x="0" y="47543"/>
            <a:ext cx="9125715" cy="821725"/>
          </a:xfrm>
        </p:spPr>
        <p:txBody>
          <a:bodyPr>
            <a:noAutofit/>
          </a:bodyPr>
          <a:lstStyle/>
          <a:p>
            <a:pPr algn="ctr"/>
            <a:r>
              <a:rPr lang="en-US" sz="3700" b="1" dirty="0">
                <a:solidFill>
                  <a:schemeClr val="tx1"/>
                </a:solidFill>
              </a:rPr>
              <a:t>Simple connectivity in “unconsciousness”</a:t>
            </a:r>
            <a:endParaRPr lang="en-GB" sz="3700" b="1" dirty="0">
              <a:solidFill>
                <a:schemeClr val="tx1"/>
              </a:solidFill>
            </a:endParaRPr>
          </a:p>
        </p:txBody>
      </p:sp>
      <p:pic>
        <p:nvPicPr>
          <p:cNvPr id="14" name="Picture 13">
            <a:extLst>
              <a:ext uri="{FF2B5EF4-FFF2-40B4-BE49-F238E27FC236}">
                <a16:creationId xmlns:a16="http://schemas.microsoft.com/office/drawing/2014/main" id="{8CFBE0FA-5C20-B5B4-3017-CB06CE1E7B98}"/>
              </a:ext>
            </a:extLst>
          </p:cNvPr>
          <p:cNvPicPr>
            <a:picLocks noChangeAspect="1"/>
          </p:cNvPicPr>
          <p:nvPr/>
        </p:nvPicPr>
        <p:blipFill>
          <a:blip r:embed="rId3"/>
          <a:stretch>
            <a:fillRect/>
          </a:stretch>
        </p:blipFill>
        <p:spPr>
          <a:xfrm>
            <a:off x="531881" y="869268"/>
            <a:ext cx="7977120" cy="3855237"/>
          </a:xfrm>
          <a:prstGeom prst="rect">
            <a:avLst/>
          </a:prstGeom>
        </p:spPr>
      </p:pic>
      <p:sp>
        <p:nvSpPr>
          <p:cNvPr id="16" name="Rectangle 15">
            <a:extLst>
              <a:ext uri="{FF2B5EF4-FFF2-40B4-BE49-F238E27FC236}">
                <a16:creationId xmlns:a16="http://schemas.microsoft.com/office/drawing/2014/main" id="{02F08B94-3C60-28CF-1E40-CDFCC3B94272}"/>
              </a:ext>
            </a:extLst>
          </p:cNvPr>
          <p:cNvSpPr/>
          <p:nvPr/>
        </p:nvSpPr>
        <p:spPr>
          <a:xfrm>
            <a:off x="71889" y="4722744"/>
            <a:ext cx="9000219" cy="420756"/>
          </a:xfrm>
          <a:prstGeom prst="rect">
            <a:avLst/>
          </a:prstGeom>
        </p:spPr>
        <p:txBody>
          <a:bodyPr wrap="square">
            <a:spAutoFit/>
          </a:bodyPr>
          <a:lstStyle/>
          <a:p>
            <a:r>
              <a:rPr lang="en-US" sz="1067" dirty="0">
                <a:latin typeface="Helvetica" charset="0"/>
                <a:ea typeface="Helvetica" charset="0"/>
                <a:cs typeface="Helvetica" charset="0"/>
              </a:rPr>
              <a:t>Demertzi &amp; Tagliazucchi, </a:t>
            </a:r>
            <a:r>
              <a:rPr lang="en-US" sz="1067" dirty="0" err="1">
                <a:latin typeface="Helvetica" charset="0"/>
                <a:ea typeface="Helvetica" charset="0"/>
                <a:cs typeface="Helvetica" charset="0"/>
              </a:rPr>
              <a:t>Dehaene</a:t>
            </a:r>
            <a:r>
              <a:rPr lang="en-US" sz="1067" dirty="0">
                <a:latin typeface="Helvetica" charset="0"/>
                <a:ea typeface="Helvetica" charset="0"/>
                <a:cs typeface="Helvetica" charset="0"/>
              </a:rPr>
              <a:t>, Deco, </a:t>
            </a:r>
            <a:r>
              <a:rPr lang="en-US" sz="1067" dirty="0" err="1">
                <a:latin typeface="Helvetica" charset="0"/>
                <a:ea typeface="Helvetica" charset="0"/>
                <a:cs typeface="Helvetica" charset="0"/>
              </a:rPr>
              <a:t>Barttfeld</a:t>
            </a:r>
            <a:r>
              <a:rPr lang="en-US" sz="1067" dirty="0">
                <a:latin typeface="Helvetica" charset="0"/>
                <a:ea typeface="Helvetica" charset="0"/>
                <a:cs typeface="Helvetica" charset="0"/>
              </a:rPr>
              <a:t>, Raimondo, Martial, Fernández-</a:t>
            </a:r>
            <a:r>
              <a:rPr lang="en-US" sz="1067" dirty="0" err="1">
                <a:latin typeface="Helvetica" charset="0"/>
                <a:ea typeface="Helvetica" charset="0"/>
                <a:cs typeface="Helvetica" charset="0"/>
              </a:rPr>
              <a:t>Espejo</a:t>
            </a:r>
            <a:r>
              <a:rPr lang="en-US" sz="1067" dirty="0">
                <a:latin typeface="Helvetica" charset="0"/>
                <a:ea typeface="Helvetica" charset="0"/>
                <a:cs typeface="Helvetica" charset="0"/>
              </a:rPr>
              <a:t>, </a:t>
            </a:r>
            <a:r>
              <a:rPr lang="en-US" sz="1067" dirty="0" err="1">
                <a:latin typeface="Helvetica" charset="0"/>
                <a:ea typeface="Helvetica" charset="0"/>
                <a:cs typeface="Helvetica" charset="0"/>
              </a:rPr>
              <a:t>Rohaut</a:t>
            </a:r>
            <a:r>
              <a:rPr lang="en-US" sz="1067" dirty="0">
                <a:latin typeface="Helvetica" charset="0"/>
                <a:ea typeface="Helvetica" charset="0"/>
                <a:cs typeface="Helvetica" charset="0"/>
              </a:rPr>
              <a:t>, Voss, Schiff, Owen, Laureys, Naccache, Sitt. </a:t>
            </a:r>
            <a:r>
              <a:rPr lang="en-US" sz="1067" i="1" dirty="0">
                <a:latin typeface="Helvetica" charset="0"/>
                <a:ea typeface="Helvetica" charset="0"/>
                <a:cs typeface="Helvetica" charset="0"/>
              </a:rPr>
              <a:t>Science Advances</a:t>
            </a:r>
            <a:r>
              <a:rPr lang="en-US" sz="1067" dirty="0">
                <a:latin typeface="Helvetica" charset="0"/>
                <a:ea typeface="Helvetica" charset="0"/>
                <a:cs typeface="Helvetica" charset="0"/>
              </a:rPr>
              <a:t> 2019</a:t>
            </a:r>
          </a:p>
        </p:txBody>
      </p:sp>
    </p:spTree>
    <p:extLst>
      <p:ext uri="{BB962C8B-B14F-4D97-AF65-F5344CB8AC3E}">
        <p14:creationId xmlns:p14="http://schemas.microsoft.com/office/powerpoint/2010/main" val="8019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128CE-4DEF-0D4D-9AC4-CA0E3962C195}"/>
              </a:ext>
            </a:extLst>
          </p:cNvPr>
          <p:cNvSpPr txBox="1"/>
          <p:nvPr/>
        </p:nvSpPr>
        <p:spPr>
          <a:xfrm>
            <a:off x="5317757" y="437754"/>
            <a:ext cx="3826243" cy="1219200"/>
          </a:xfrm>
          <a:prstGeom prst="rect">
            <a:avLst/>
          </a:prstGeom>
        </p:spPr>
        <p:txBody>
          <a:bodyPr vert="horz" wrap="none" lIns="121920" tIns="60960" rIns="121920" bIns="60960" rtlCol="0" anchor="ctr">
            <a:normAutofit/>
          </a:bodyPr>
          <a:lstStyle/>
          <a:p>
            <a:endParaRPr lang="en-US" sz="1200" dirty="0">
              <a:latin typeface="Helvetica" pitchFamily="2" charset="0"/>
            </a:endParaRPr>
          </a:p>
        </p:txBody>
      </p:sp>
      <p:sp>
        <p:nvSpPr>
          <p:cNvPr id="15" name="Rectangle 14">
            <a:extLst>
              <a:ext uri="{FF2B5EF4-FFF2-40B4-BE49-F238E27FC236}">
                <a16:creationId xmlns:a16="http://schemas.microsoft.com/office/drawing/2014/main" id="{F355026C-721C-A541-B745-E39D18C3D1BA}"/>
              </a:ext>
            </a:extLst>
          </p:cNvPr>
          <p:cNvSpPr/>
          <p:nvPr/>
        </p:nvSpPr>
        <p:spPr>
          <a:xfrm>
            <a:off x="7334610" y="173408"/>
            <a:ext cx="1704589" cy="82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3" name="Titre 2"/>
          <p:cNvSpPr>
            <a:spLocks noGrp="1"/>
          </p:cNvSpPr>
          <p:nvPr>
            <p:ph type="title"/>
          </p:nvPr>
        </p:nvSpPr>
        <p:spPr>
          <a:xfrm>
            <a:off x="4266106" y="-32809"/>
            <a:ext cx="4773093" cy="1622433"/>
          </a:xfrm>
        </p:spPr>
        <p:txBody>
          <a:bodyPr>
            <a:noAutofit/>
          </a:bodyPr>
          <a:lstStyle/>
          <a:p>
            <a:pPr algn="ctr"/>
            <a:r>
              <a:rPr lang="en-US" sz="3700" b="1" dirty="0">
                <a:solidFill>
                  <a:schemeClr val="tx1"/>
                </a:solidFill>
              </a:rPr>
              <a:t>Higher dynamism in conscious states</a:t>
            </a:r>
          </a:p>
        </p:txBody>
      </p:sp>
      <p:sp>
        <p:nvSpPr>
          <p:cNvPr id="16" name="Rectangle 15">
            <a:extLst>
              <a:ext uri="{FF2B5EF4-FFF2-40B4-BE49-F238E27FC236}">
                <a16:creationId xmlns:a16="http://schemas.microsoft.com/office/drawing/2014/main" id="{A7F87CBE-3E79-D84A-9147-DA801A0CD13B}"/>
              </a:ext>
            </a:extLst>
          </p:cNvPr>
          <p:cNvSpPr/>
          <p:nvPr/>
        </p:nvSpPr>
        <p:spPr>
          <a:xfrm>
            <a:off x="4356390" y="4385124"/>
            <a:ext cx="4682809" cy="584968"/>
          </a:xfrm>
          <a:prstGeom prst="rect">
            <a:avLst/>
          </a:prstGeom>
        </p:spPr>
        <p:txBody>
          <a:bodyPr wrap="square">
            <a:spAutoFit/>
          </a:bodyPr>
          <a:lstStyle/>
          <a:p>
            <a:pPr algn="r"/>
            <a:r>
              <a:rPr lang="en-US" sz="1067" dirty="0">
                <a:latin typeface="Helvetica" charset="0"/>
                <a:ea typeface="Helvetica" charset="0"/>
                <a:cs typeface="Helvetica" charset="0"/>
              </a:rPr>
              <a:t>Demertzi &amp; Tagliazucchi, </a:t>
            </a:r>
            <a:r>
              <a:rPr lang="en-US" sz="1067" dirty="0" err="1">
                <a:latin typeface="Helvetica" charset="0"/>
                <a:ea typeface="Helvetica" charset="0"/>
                <a:cs typeface="Helvetica" charset="0"/>
              </a:rPr>
              <a:t>Dehaene</a:t>
            </a:r>
            <a:r>
              <a:rPr lang="en-US" sz="1067" dirty="0">
                <a:latin typeface="Helvetica" charset="0"/>
                <a:ea typeface="Helvetica" charset="0"/>
                <a:cs typeface="Helvetica" charset="0"/>
              </a:rPr>
              <a:t>, Deco, </a:t>
            </a:r>
            <a:r>
              <a:rPr lang="en-US" sz="1067" dirty="0" err="1">
                <a:latin typeface="Helvetica" charset="0"/>
                <a:ea typeface="Helvetica" charset="0"/>
                <a:cs typeface="Helvetica" charset="0"/>
              </a:rPr>
              <a:t>Barttfeld</a:t>
            </a:r>
            <a:r>
              <a:rPr lang="en-US" sz="1067" dirty="0">
                <a:latin typeface="Helvetica" charset="0"/>
                <a:ea typeface="Helvetica" charset="0"/>
                <a:cs typeface="Helvetica" charset="0"/>
              </a:rPr>
              <a:t>, Raimondo, Martial, Fernández-</a:t>
            </a:r>
            <a:r>
              <a:rPr lang="en-US" sz="1067" dirty="0" err="1">
                <a:latin typeface="Helvetica" charset="0"/>
                <a:ea typeface="Helvetica" charset="0"/>
                <a:cs typeface="Helvetica" charset="0"/>
              </a:rPr>
              <a:t>Espejo</a:t>
            </a:r>
            <a:r>
              <a:rPr lang="en-US" sz="1067" dirty="0">
                <a:latin typeface="Helvetica" charset="0"/>
                <a:ea typeface="Helvetica" charset="0"/>
                <a:cs typeface="Helvetica" charset="0"/>
              </a:rPr>
              <a:t>, </a:t>
            </a:r>
            <a:r>
              <a:rPr lang="en-US" sz="1067" dirty="0" err="1">
                <a:latin typeface="Helvetica" charset="0"/>
                <a:ea typeface="Helvetica" charset="0"/>
                <a:cs typeface="Helvetica" charset="0"/>
              </a:rPr>
              <a:t>Rohaut</a:t>
            </a:r>
            <a:r>
              <a:rPr lang="en-US" sz="1067" dirty="0">
                <a:latin typeface="Helvetica" charset="0"/>
                <a:ea typeface="Helvetica" charset="0"/>
                <a:cs typeface="Helvetica" charset="0"/>
              </a:rPr>
              <a:t>, Voss, Schiff, Owen, Laureys, Naccache, Sitt. </a:t>
            </a:r>
            <a:r>
              <a:rPr lang="en-US" sz="1067" i="1" dirty="0">
                <a:latin typeface="Helvetica" charset="0"/>
                <a:ea typeface="Helvetica" charset="0"/>
                <a:cs typeface="Helvetica" charset="0"/>
              </a:rPr>
              <a:t>Science Advances</a:t>
            </a:r>
            <a:r>
              <a:rPr lang="en-US" sz="1067" dirty="0">
                <a:latin typeface="Helvetica" charset="0"/>
                <a:ea typeface="Helvetica" charset="0"/>
                <a:cs typeface="Helvetica" charset="0"/>
              </a:rPr>
              <a:t> 2019</a:t>
            </a:r>
          </a:p>
        </p:txBody>
      </p:sp>
      <p:sp>
        <p:nvSpPr>
          <p:cNvPr id="11" name="TextBox 10">
            <a:extLst>
              <a:ext uri="{FF2B5EF4-FFF2-40B4-BE49-F238E27FC236}">
                <a16:creationId xmlns:a16="http://schemas.microsoft.com/office/drawing/2014/main" id="{FF7DF7CA-2C86-65C3-4F19-81CD54C80FE1}"/>
              </a:ext>
            </a:extLst>
          </p:cNvPr>
          <p:cNvSpPr txBox="1"/>
          <p:nvPr/>
        </p:nvSpPr>
        <p:spPr>
          <a:xfrm>
            <a:off x="5348508" y="2716711"/>
            <a:ext cx="3690691" cy="420564"/>
          </a:xfrm>
          <a:prstGeom prst="rect">
            <a:avLst/>
          </a:prstGeom>
          <a:noFill/>
        </p:spPr>
        <p:txBody>
          <a:bodyPr wrap="square">
            <a:spAutoFit/>
          </a:bodyPr>
          <a:lstStyle/>
          <a:p>
            <a:r>
              <a:rPr lang="en-US" altLang="x-none" sz="2133" dirty="0">
                <a:latin typeface="Helvetica Light" panose="020B0403020202020204" pitchFamily="34" charset="0"/>
                <a:ea typeface="ＭＳ Ｐゴシック" charset="-128"/>
              </a:rPr>
              <a:t>Healthy &gt;  MCS &gt;  UWS </a:t>
            </a:r>
            <a:endParaRPr lang="en-BE" sz="2133" dirty="0">
              <a:latin typeface="Helvetica Light" panose="020B0403020202020204" pitchFamily="34" charset="0"/>
            </a:endParaRPr>
          </a:p>
        </p:txBody>
      </p:sp>
      <p:sp>
        <p:nvSpPr>
          <p:cNvPr id="12" name="TextBox 11">
            <a:extLst>
              <a:ext uri="{FF2B5EF4-FFF2-40B4-BE49-F238E27FC236}">
                <a16:creationId xmlns:a16="http://schemas.microsoft.com/office/drawing/2014/main" id="{02614E9D-5B39-CA86-6C37-EC63615F3BD1}"/>
              </a:ext>
            </a:extLst>
          </p:cNvPr>
          <p:cNvSpPr txBox="1"/>
          <p:nvPr/>
        </p:nvSpPr>
        <p:spPr>
          <a:xfrm>
            <a:off x="5317757" y="3166429"/>
            <a:ext cx="3365500" cy="420564"/>
          </a:xfrm>
          <a:prstGeom prst="rect">
            <a:avLst/>
          </a:prstGeom>
          <a:noFill/>
        </p:spPr>
        <p:txBody>
          <a:bodyPr wrap="square">
            <a:spAutoFit/>
          </a:bodyPr>
          <a:lstStyle/>
          <a:p>
            <a:r>
              <a:rPr lang="en-US" altLang="x-none" sz="2133" dirty="0">
                <a:latin typeface="Helvetica Light" panose="020B0403020202020204" pitchFamily="34" charset="0"/>
                <a:ea typeface="ＭＳ Ｐゴシック" charset="-128"/>
              </a:rPr>
              <a:t>UWS &gt; MCS &gt; Healthy</a:t>
            </a:r>
            <a:endParaRPr lang="en-BE" sz="2133" dirty="0">
              <a:latin typeface="Helvetica Light" panose="020B0403020202020204" pitchFamily="34" charset="0"/>
            </a:endParaRPr>
          </a:p>
        </p:txBody>
      </p:sp>
      <p:cxnSp>
        <p:nvCxnSpPr>
          <p:cNvPr id="17" name="Straight Connector 16">
            <a:extLst>
              <a:ext uri="{FF2B5EF4-FFF2-40B4-BE49-F238E27FC236}">
                <a16:creationId xmlns:a16="http://schemas.microsoft.com/office/drawing/2014/main" id="{2F836D27-484D-ABBB-3305-4BC0909D032B}"/>
              </a:ext>
            </a:extLst>
          </p:cNvPr>
          <p:cNvCxnSpPr>
            <a:cxnSpLocks/>
          </p:cNvCxnSpPr>
          <p:nvPr/>
        </p:nvCxnSpPr>
        <p:spPr>
          <a:xfrm>
            <a:off x="4905316" y="2947666"/>
            <a:ext cx="412441" cy="0"/>
          </a:xfrm>
          <a:prstGeom prst="line">
            <a:avLst/>
          </a:prstGeom>
          <a:ln w="73025"/>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3C968F46-6BA0-5421-12F0-A9A3E4965F73}"/>
              </a:ext>
            </a:extLst>
          </p:cNvPr>
          <p:cNvCxnSpPr>
            <a:cxnSpLocks/>
          </p:cNvCxnSpPr>
          <p:nvPr/>
        </p:nvCxnSpPr>
        <p:spPr>
          <a:xfrm>
            <a:off x="4908817" y="3368060"/>
            <a:ext cx="412441" cy="0"/>
          </a:xfrm>
          <a:prstGeom prst="line">
            <a:avLst/>
          </a:prstGeom>
          <a:ln w="57150">
            <a:solidFill>
              <a:schemeClr val="bg1">
                <a:lumMod val="75000"/>
              </a:schemeClr>
            </a:solidFill>
          </a:ln>
        </p:spPr>
        <p:style>
          <a:lnRef idx="2">
            <a:schemeClr val="dk1"/>
          </a:lnRef>
          <a:fillRef idx="0">
            <a:schemeClr val="dk1"/>
          </a:fillRef>
          <a:effectRef idx="1">
            <a:schemeClr val="dk1"/>
          </a:effectRef>
          <a:fontRef idx="minor">
            <a:schemeClr val="tx1"/>
          </a:fontRef>
        </p:style>
      </p:cxnSp>
      <p:pic>
        <p:nvPicPr>
          <p:cNvPr id="5" name="Picture 4">
            <a:extLst>
              <a:ext uri="{FF2B5EF4-FFF2-40B4-BE49-F238E27FC236}">
                <a16:creationId xmlns:a16="http://schemas.microsoft.com/office/drawing/2014/main" id="{95860587-E5FF-E81C-6FAD-9C18AA61B99D}"/>
              </a:ext>
            </a:extLst>
          </p:cNvPr>
          <p:cNvPicPr>
            <a:picLocks noChangeAspect="1"/>
          </p:cNvPicPr>
          <p:nvPr/>
        </p:nvPicPr>
        <p:blipFill rotWithShape="1">
          <a:blip r:embed="rId3">
            <a:extLst>
              <a:ext uri="{28A0092B-C50C-407E-A947-70E740481C1C}">
                <a14:useLocalDpi xmlns:a14="http://schemas.microsoft.com/office/drawing/2010/main" val="0"/>
              </a:ext>
            </a:extLst>
          </a:blip>
          <a:srcRect t="7613" r="49276" b="53750"/>
          <a:stretch/>
        </p:blipFill>
        <p:spPr>
          <a:xfrm>
            <a:off x="320425" y="416557"/>
            <a:ext cx="4290427" cy="4726943"/>
          </a:xfrm>
          <a:prstGeom prst="rect">
            <a:avLst/>
          </a:prstGeom>
        </p:spPr>
      </p:pic>
      <p:sp>
        <p:nvSpPr>
          <p:cNvPr id="6" name="TextBox 5">
            <a:extLst>
              <a:ext uri="{FF2B5EF4-FFF2-40B4-BE49-F238E27FC236}">
                <a16:creationId xmlns:a16="http://schemas.microsoft.com/office/drawing/2014/main" id="{72451E2A-22B2-1EF9-EECA-C1E0A8DDB9C5}"/>
              </a:ext>
            </a:extLst>
          </p:cNvPr>
          <p:cNvSpPr txBox="1"/>
          <p:nvPr/>
        </p:nvSpPr>
        <p:spPr>
          <a:xfrm>
            <a:off x="10096500" y="2463800"/>
            <a:ext cx="0" cy="0"/>
          </a:xfrm>
          <a:prstGeom prst="rect">
            <a:avLst/>
          </a:prstGeom>
        </p:spPr>
        <p:txBody>
          <a:bodyPr vert="horz" wrap="none" lIns="91440" tIns="45720" rIns="91440" bIns="45720" rtlCol="0" anchor="ctr">
            <a:normAutofit fontScale="25000" lnSpcReduction="20000"/>
          </a:bodyPr>
          <a:lstStyle/>
          <a:p>
            <a:endParaRPr lang="en-BE" dirty="0"/>
          </a:p>
        </p:txBody>
      </p:sp>
      <p:cxnSp>
        <p:nvCxnSpPr>
          <p:cNvPr id="4" name="Straight Connector 3">
            <a:extLst>
              <a:ext uri="{FF2B5EF4-FFF2-40B4-BE49-F238E27FC236}">
                <a16:creationId xmlns:a16="http://schemas.microsoft.com/office/drawing/2014/main" id="{ADA7AE2B-A9A1-8C0A-E4AA-796DB2E76F00}"/>
              </a:ext>
            </a:extLst>
          </p:cNvPr>
          <p:cNvCxnSpPr>
            <a:cxnSpLocks/>
          </p:cNvCxnSpPr>
          <p:nvPr/>
        </p:nvCxnSpPr>
        <p:spPr>
          <a:xfrm>
            <a:off x="4652385" y="1466816"/>
            <a:ext cx="424021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1657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2EAA7AF7-547E-5F83-6EF9-D1365AB78D0C}"/>
              </a:ext>
            </a:extLst>
          </p:cNvPr>
          <p:cNvSpPr txBox="1">
            <a:spLocks/>
          </p:cNvSpPr>
          <p:nvPr/>
        </p:nvSpPr>
        <p:spPr>
          <a:xfrm>
            <a:off x="-549410" y="1062069"/>
            <a:ext cx="6310181" cy="1727032"/>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4000" b="1" dirty="0">
                <a:solidFill>
                  <a:schemeClr val="tx1"/>
                </a:solidFill>
              </a:rPr>
              <a:t>Typical wakefulness</a:t>
            </a:r>
          </a:p>
        </p:txBody>
      </p:sp>
      <p:sp>
        <p:nvSpPr>
          <p:cNvPr id="5" name="Rectangle 4">
            <a:extLst>
              <a:ext uri="{FF2B5EF4-FFF2-40B4-BE49-F238E27FC236}">
                <a16:creationId xmlns:a16="http://schemas.microsoft.com/office/drawing/2014/main" id="{3693A7A3-4357-759C-2129-02F6D564DE03}"/>
              </a:ext>
            </a:extLst>
          </p:cNvPr>
          <p:cNvSpPr/>
          <p:nvPr/>
        </p:nvSpPr>
        <p:spPr>
          <a:xfrm>
            <a:off x="7439411" y="0"/>
            <a:ext cx="1704589" cy="54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pic>
        <p:nvPicPr>
          <p:cNvPr id="2" name="Picture 1">
            <a:extLst>
              <a:ext uri="{FF2B5EF4-FFF2-40B4-BE49-F238E27FC236}">
                <a16:creationId xmlns:a16="http://schemas.microsoft.com/office/drawing/2014/main" id="{1A3DDEFA-40AB-0503-06FD-4CA7D9B6D25B}"/>
              </a:ext>
            </a:extLst>
          </p:cNvPr>
          <p:cNvPicPr>
            <a:picLocks noChangeAspect="1"/>
          </p:cNvPicPr>
          <p:nvPr/>
        </p:nvPicPr>
        <p:blipFill rotWithShape="1">
          <a:blip r:embed="rId2"/>
          <a:srcRect r="32262"/>
          <a:stretch/>
        </p:blipFill>
        <p:spPr>
          <a:xfrm>
            <a:off x="4736485" y="197671"/>
            <a:ext cx="3303544" cy="4748158"/>
          </a:xfrm>
          <a:prstGeom prst="rect">
            <a:avLst/>
          </a:prstGeom>
        </p:spPr>
      </p:pic>
    </p:spTree>
    <p:extLst>
      <p:ext uri="{BB962C8B-B14F-4D97-AF65-F5344CB8AC3E}">
        <p14:creationId xmlns:p14="http://schemas.microsoft.com/office/powerpoint/2010/main" val="402659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FD3ED18-9FE8-4F00-83E5-A54F5C6A18B6}"/>
              </a:ext>
            </a:extLst>
          </p:cNvPr>
          <p:cNvSpPr>
            <a:spLocks noGrp="1"/>
          </p:cNvSpPr>
          <p:nvPr>
            <p:ph type="dt" sz="half" idx="10"/>
          </p:nvPr>
        </p:nvSpPr>
        <p:spPr>
          <a:xfrm>
            <a:off x="1616054" y="3834549"/>
            <a:ext cx="4518528" cy="157123"/>
          </a:xfrm>
        </p:spPr>
        <p:txBody>
          <a:bodyPr/>
          <a:lstStyle/>
          <a:p>
            <a:r>
              <a:rPr lang="fr-FR" dirty="0"/>
              <a:t>Slide </a:t>
            </a:r>
            <a:r>
              <a:rPr lang="fr-FR" dirty="0" err="1"/>
              <a:t>courtesy</a:t>
            </a:r>
            <a:r>
              <a:rPr lang="fr-FR" dirty="0"/>
              <a:t>:  </a:t>
            </a:r>
            <a:r>
              <a:rPr lang="fr-FR" dirty="0" err="1"/>
              <a:t>Boulakis</a:t>
            </a:r>
            <a:r>
              <a:rPr lang="fr-FR" dirty="0"/>
              <a:t> Paris, </a:t>
            </a:r>
            <a:r>
              <a:rPr lang="fr-FR" dirty="0" err="1"/>
              <a:t>Physiology</a:t>
            </a:r>
            <a:r>
              <a:rPr lang="fr-FR" dirty="0"/>
              <a:t> of Cognition </a:t>
            </a:r>
            <a:r>
              <a:rPr lang="fr-FR" dirty="0" err="1"/>
              <a:t>Lab</a:t>
            </a:r>
            <a:endParaRPr lang="fr-BE" dirty="0"/>
          </a:p>
        </p:txBody>
      </p:sp>
      <p:pic>
        <p:nvPicPr>
          <p:cNvPr id="6" name="Picture 5" descr="Man Head Silhouette - Free vector graphic on Pixabay">
            <a:extLst>
              <a:ext uri="{FF2B5EF4-FFF2-40B4-BE49-F238E27FC236}">
                <a16:creationId xmlns:a16="http://schemas.microsoft.com/office/drawing/2014/main" id="{8D9EECB6-F1E5-4E80-9AA0-5A2188221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50361" y="2787024"/>
            <a:ext cx="710345" cy="947127"/>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a:extLst>
              <a:ext uri="{FF2B5EF4-FFF2-40B4-BE49-F238E27FC236}">
                <a16:creationId xmlns:a16="http://schemas.microsoft.com/office/drawing/2014/main" id="{CFFC680D-A836-45CD-80B7-7D0FB0382349}"/>
              </a:ext>
            </a:extLst>
          </p:cNvPr>
          <p:cNvSpPr/>
          <p:nvPr/>
        </p:nvSpPr>
        <p:spPr>
          <a:xfrm>
            <a:off x="1565552" y="2077990"/>
            <a:ext cx="1184625" cy="63565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sz="759"/>
          </a:p>
        </p:txBody>
      </p:sp>
      <p:pic>
        <p:nvPicPr>
          <p:cNvPr id="8" name="Picture 7" descr="Car On Road Clipart - Png Download (#5650569) - PinClipart">
            <a:extLst>
              <a:ext uri="{FF2B5EF4-FFF2-40B4-BE49-F238E27FC236}">
                <a16:creationId xmlns:a16="http://schemas.microsoft.com/office/drawing/2014/main" id="{FB4C03DB-7C3B-4050-8437-28C8658E0369}"/>
              </a:ext>
            </a:extLst>
          </p:cNvPr>
          <p:cNvPicPr>
            <a:picLocks noChangeAspect="1" noChangeArrowheads="1"/>
          </p:cNvPicPr>
          <p:nvPr/>
        </p:nvPicPr>
        <p:blipFill>
          <a:blip r:embed="rId4">
            <a:clrChange>
              <a:clrFrom>
                <a:srgbClr val="BCBCBC"/>
              </a:clrFrom>
              <a:clrTo>
                <a:srgbClr val="BCBCBC">
                  <a:alpha val="0"/>
                </a:srgbClr>
              </a:clrTo>
            </a:clrChange>
            <a:extLst>
              <a:ext uri="{BEBA8EAE-BF5A-486C-A8C5-ECC9F3942E4B}">
                <a14:imgProps xmlns:a14="http://schemas.microsoft.com/office/drawing/2010/main">
                  <a14:imgLayer r:embed="rId5">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1699375" y="2154883"/>
            <a:ext cx="764008" cy="447118"/>
          </a:xfrm>
          <a:prstGeom prst="rect">
            <a:avLst/>
          </a:prstGeom>
          <a:noFill/>
          <a:extLst>
            <a:ext uri="{909E8E84-426E-40DD-AFC4-6F175D3DCCD1}">
              <a14:hiddenFill xmlns:a14="http://schemas.microsoft.com/office/drawing/2010/main">
                <a:solidFill>
                  <a:srgbClr val="FFFFFF"/>
                </a:solidFill>
              </a14:hiddenFill>
            </a:ext>
          </a:extLst>
        </p:spPr>
      </p:pic>
      <p:sp>
        <p:nvSpPr>
          <p:cNvPr id="9" name="Arrow: Circular 8">
            <a:extLst>
              <a:ext uri="{FF2B5EF4-FFF2-40B4-BE49-F238E27FC236}">
                <a16:creationId xmlns:a16="http://schemas.microsoft.com/office/drawing/2014/main" id="{0DE52B60-0E5D-4419-B642-C68369C54CA5}"/>
              </a:ext>
            </a:extLst>
          </p:cNvPr>
          <p:cNvSpPr/>
          <p:nvPr/>
        </p:nvSpPr>
        <p:spPr>
          <a:xfrm rot="19348842">
            <a:off x="1778509" y="1358776"/>
            <a:ext cx="623157" cy="644429"/>
          </a:xfrm>
          <a:prstGeom prst="circularArrow">
            <a:avLst>
              <a:gd name="adj1" fmla="val 10980"/>
              <a:gd name="adj2" fmla="val 1415897"/>
              <a:gd name="adj3" fmla="val 4500000"/>
              <a:gd name="adj4" fmla="val 10800000"/>
              <a:gd name="adj5" fmla="val 12500"/>
            </a:avLst>
          </a:prstGeom>
          <a:no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BE"/>
          </a:p>
        </p:txBody>
      </p:sp>
      <p:cxnSp>
        <p:nvCxnSpPr>
          <p:cNvPr id="12" name="Straight Arrow Connector 11">
            <a:extLst>
              <a:ext uri="{FF2B5EF4-FFF2-40B4-BE49-F238E27FC236}">
                <a16:creationId xmlns:a16="http://schemas.microsoft.com/office/drawing/2014/main" id="{85141583-D28F-4F49-8A26-70BF6F6D73D6}"/>
              </a:ext>
            </a:extLst>
          </p:cNvPr>
          <p:cNvCxnSpPr>
            <a:cxnSpLocks/>
          </p:cNvCxnSpPr>
          <p:nvPr/>
        </p:nvCxnSpPr>
        <p:spPr>
          <a:xfrm>
            <a:off x="2618001" y="3242078"/>
            <a:ext cx="391262"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Man Head Silhouette - Free vector graphic on Pixabay">
            <a:extLst>
              <a:ext uri="{FF2B5EF4-FFF2-40B4-BE49-F238E27FC236}">
                <a16:creationId xmlns:a16="http://schemas.microsoft.com/office/drawing/2014/main" id="{A0211282-B72C-4805-B522-90141AF05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52771" y="2786886"/>
            <a:ext cx="710345" cy="947127"/>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13">
            <a:extLst>
              <a:ext uri="{FF2B5EF4-FFF2-40B4-BE49-F238E27FC236}">
                <a16:creationId xmlns:a16="http://schemas.microsoft.com/office/drawing/2014/main" id="{BEC7D743-1A7E-49FA-92D0-9B99BC37C102}"/>
              </a:ext>
            </a:extLst>
          </p:cNvPr>
          <p:cNvSpPr/>
          <p:nvPr/>
        </p:nvSpPr>
        <p:spPr>
          <a:xfrm>
            <a:off x="2942692" y="2102739"/>
            <a:ext cx="1184625" cy="63565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sz="759"/>
          </a:p>
        </p:txBody>
      </p:sp>
      <p:sp>
        <p:nvSpPr>
          <p:cNvPr id="16" name="Arrow: Circular 15">
            <a:extLst>
              <a:ext uri="{FF2B5EF4-FFF2-40B4-BE49-F238E27FC236}">
                <a16:creationId xmlns:a16="http://schemas.microsoft.com/office/drawing/2014/main" id="{16544C0B-7029-4973-AEFB-9D356FCF2278}"/>
              </a:ext>
            </a:extLst>
          </p:cNvPr>
          <p:cNvSpPr/>
          <p:nvPr/>
        </p:nvSpPr>
        <p:spPr>
          <a:xfrm rot="19348842">
            <a:off x="3234432" y="1366908"/>
            <a:ext cx="623157" cy="644429"/>
          </a:xfrm>
          <a:prstGeom prst="circularArrow">
            <a:avLst>
              <a:gd name="adj1" fmla="val 10980"/>
              <a:gd name="adj2" fmla="val 1415897"/>
              <a:gd name="adj3" fmla="val 4500000"/>
              <a:gd name="adj4" fmla="val 10800000"/>
              <a:gd name="adj5" fmla="val 12500"/>
            </a:avLst>
          </a:prstGeom>
          <a:no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BE"/>
          </a:p>
        </p:txBody>
      </p:sp>
      <p:pic>
        <p:nvPicPr>
          <p:cNvPr id="19" name="Picture 18" descr="Man Head Silhouette - Free vector graphic on Pixabay">
            <a:extLst>
              <a:ext uri="{FF2B5EF4-FFF2-40B4-BE49-F238E27FC236}">
                <a16:creationId xmlns:a16="http://schemas.microsoft.com/office/drawing/2014/main" id="{629ED063-50FE-4469-AFC0-A8A2CF143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387537" y="2789152"/>
            <a:ext cx="710345" cy="947127"/>
          </a:xfrm>
          <a:prstGeom prst="rect">
            <a:avLst/>
          </a:prstGeom>
          <a:noFill/>
          <a:extLst>
            <a:ext uri="{909E8E84-426E-40DD-AFC4-6F175D3DCCD1}">
              <a14:hiddenFill xmlns:a14="http://schemas.microsoft.com/office/drawing/2010/main">
                <a:solidFill>
                  <a:srgbClr val="FFFFFF"/>
                </a:solidFill>
              </a14:hiddenFill>
            </a:ext>
          </a:extLst>
        </p:spPr>
      </p:pic>
      <p:sp>
        <p:nvSpPr>
          <p:cNvPr id="20" name="Cloud 19">
            <a:extLst>
              <a:ext uri="{FF2B5EF4-FFF2-40B4-BE49-F238E27FC236}">
                <a16:creationId xmlns:a16="http://schemas.microsoft.com/office/drawing/2014/main" id="{0F57ED62-D96A-4584-9DAA-50BF650B4311}"/>
              </a:ext>
            </a:extLst>
          </p:cNvPr>
          <p:cNvSpPr/>
          <p:nvPr/>
        </p:nvSpPr>
        <p:spPr>
          <a:xfrm>
            <a:off x="4287774" y="2102739"/>
            <a:ext cx="1184625" cy="63565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sz="759"/>
          </a:p>
        </p:txBody>
      </p:sp>
      <p:pic>
        <p:nvPicPr>
          <p:cNvPr id="21" name="Picture 20" descr="Car On Road Clipart - Png Download (#5650569) - PinClipart">
            <a:extLst>
              <a:ext uri="{FF2B5EF4-FFF2-40B4-BE49-F238E27FC236}">
                <a16:creationId xmlns:a16="http://schemas.microsoft.com/office/drawing/2014/main" id="{7893D81A-74DE-4F96-876F-376E6BDC4AB0}"/>
              </a:ext>
            </a:extLst>
          </p:cNvPr>
          <p:cNvPicPr>
            <a:picLocks noChangeAspect="1" noChangeArrowheads="1"/>
          </p:cNvPicPr>
          <p:nvPr/>
        </p:nvPicPr>
        <p:blipFill>
          <a:blip r:embed="rId4">
            <a:clrChange>
              <a:clrFrom>
                <a:srgbClr val="BCBCBC"/>
              </a:clrFrom>
              <a:clrTo>
                <a:srgbClr val="BCBCBC">
                  <a:alpha val="0"/>
                </a:srgbClr>
              </a:clrTo>
            </a:clrChange>
            <a:extLst>
              <a:ext uri="{BEBA8EAE-BF5A-486C-A8C5-ECC9F3942E4B}">
                <a14:imgProps xmlns:a14="http://schemas.microsoft.com/office/drawing/2010/main">
                  <a14:imgLayer r:embed="rId5">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4421599" y="2179631"/>
            <a:ext cx="764008" cy="447118"/>
          </a:xfrm>
          <a:prstGeom prst="rect">
            <a:avLst/>
          </a:prstGeom>
          <a:noFill/>
          <a:extLst>
            <a:ext uri="{909E8E84-426E-40DD-AFC4-6F175D3DCCD1}">
              <a14:hiddenFill xmlns:a14="http://schemas.microsoft.com/office/drawing/2010/main">
                <a:solidFill>
                  <a:srgbClr val="FFFFFF"/>
                </a:solidFill>
              </a14:hiddenFill>
            </a:ext>
          </a:extLst>
        </p:spPr>
      </p:pic>
      <p:sp>
        <p:nvSpPr>
          <p:cNvPr id="22" name="Arrow: Circular 21">
            <a:extLst>
              <a:ext uri="{FF2B5EF4-FFF2-40B4-BE49-F238E27FC236}">
                <a16:creationId xmlns:a16="http://schemas.microsoft.com/office/drawing/2014/main" id="{F91FBF39-D943-4E4F-83E3-AFB2CFD566B9}"/>
              </a:ext>
            </a:extLst>
          </p:cNvPr>
          <p:cNvSpPr/>
          <p:nvPr/>
        </p:nvSpPr>
        <p:spPr>
          <a:xfrm rot="19348842">
            <a:off x="4602235" y="1357381"/>
            <a:ext cx="623157" cy="644429"/>
          </a:xfrm>
          <a:prstGeom prst="circularArrow">
            <a:avLst>
              <a:gd name="adj1" fmla="val 10980"/>
              <a:gd name="adj2" fmla="val 1415897"/>
              <a:gd name="adj3" fmla="val 4500000"/>
              <a:gd name="adj4" fmla="val 10800000"/>
              <a:gd name="adj5" fmla="val 12500"/>
            </a:avLst>
          </a:prstGeom>
          <a:no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BE"/>
          </a:p>
        </p:txBody>
      </p:sp>
      <p:pic>
        <p:nvPicPr>
          <p:cNvPr id="26" name="Picture 25" descr="Man Head Silhouette - Free vector graphic on Pixabay">
            <a:extLst>
              <a:ext uri="{FF2B5EF4-FFF2-40B4-BE49-F238E27FC236}">
                <a16:creationId xmlns:a16="http://schemas.microsoft.com/office/drawing/2014/main" id="{28AA3085-8D91-4D56-88B8-45FACCE7D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02535" y="2783133"/>
            <a:ext cx="710345" cy="947127"/>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a:extLst>
              <a:ext uri="{FF2B5EF4-FFF2-40B4-BE49-F238E27FC236}">
                <a16:creationId xmlns:a16="http://schemas.microsoft.com/office/drawing/2014/main" id="{9B183509-7010-484D-ADA4-49D5B4A239CD}"/>
              </a:ext>
            </a:extLst>
          </p:cNvPr>
          <p:cNvSpPr/>
          <p:nvPr/>
        </p:nvSpPr>
        <p:spPr>
          <a:xfrm>
            <a:off x="6786730" y="2095666"/>
            <a:ext cx="1084973" cy="63565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sz="759"/>
          </a:p>
        </p:txBody>
      </p:sp>
      <p:pic>
        <p:nvPicPr>
          <p:cNvPr id="32" name="Picture 31" descr="Man Head Silhouette - Free vector graphic on Pixabay">
            <a:extLst>
              <a:ext uri="{FF2B5EF4-FFF2-40B4-BE49-F238E27FC236}">
                <a16:creationId xmlns:a16="http://schemas.microsoft.com/office/drawing/2014/main" id="{F3D00114-BC8A-437F-BFC1-48B65C9D4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17533" y="2800641"/>
            <a:ext cx="710345" cy="947127"/>
          </a:xfrm>
          <a:prstGeom prst="rect">
            <a:avLst/>
          </a:prstGeom>
          <a:noFill/>
          <a:extLst>
            <a:ext uri="{909E8E84-426E-40DD-AFC4-6F175D3DCCD1}">
              <a14:hiddenFill xmlns:a14="http://schemas.microsoft.com/office/drawing/2010/main">
                <a:solidFill>
                  <a:srgbClr val="FFFFFF"/>
                </a:solidFill>
              </a14:hiddenFill>
            </a:ext>
          </a:extLst>
        </p:spPr>
      </p:pic>
      <p:pic>
        <p:nvPicPr>
          <p:cNvPr id="34" name="Graphic 33" descr="Question Mark with solid fill">
            <a:extLst>
              <a:ext uri="{FF2B5EF4-FFF2-40B4-BE49-F238E27FC236}">
                <a16:creationId xmlns:a16="http://schemas.microsoft.com/office/drawing/2014/main" id="{83284B1C-80D0-422A-B4DE-7E1AA10FC3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91548" y="2173072"/>
            <a:ext cx="486902" cy="486902"/>
          </a:xfrm>
          <a:prstGeom prst="rect">
            <a:avLst/>
          </a:prstGeom>
        </p:spPr>
      </p:pic>
      <p:sp>
        <p:nvSpPr>
          <p:cNvPr id="39" name="Arrow: Circular 38">
            <a:extLst>
              <a:ext uri="{FF2B5EF4-FFF2-40B4-BE49-F238E27FC236}">
                <a16:creationId xmlns:a16="http://schemas.microsoft.com/office/drawing/2014/main" id="{C1F65ED3-81BC-4223-9E0B-F95400082633}"/>
              </a:ext>
            </a:extLst>
          </p:cNvPr>
          <p:cNvSpPr/>
          <p:nvPr/>
        </p:nvSpPr>
        <p:spPr>
          <a:xfrm rot="19348842">
            <a:off x="7023421" y="1415169"/>
            <a:ext cx="623157" cy="626563"/>
          </a:xfrm>
          <a:prstGeom prst="circularArrow">
            <a:avLst>
              <a:gd name="adj1" fmla="val 10980"/>
              <a:gd name="adj2" fmla="val 1415897"/>
              <a:gd name="adj3" fmla="val 4500000"/>
              <a:gd name="adj4" fmla="val 10800000"/>
              <a:gd name="adj5" fmla="val 12500"/>
            </a:avLst>
          </a:prstGeom>
          <a:solidFill>
            <a:srgbClr val="FF0000"/>
          </a:solidFill>
          <a:ln w="9525">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BE"/>
          </a:p>
        </p:txBody>
      </p:sp>
      <p:sp>
        <p:nvSpPr>
          <p:cNvPr id="46" name="Rectangle 45">
            <a:extLst>
              <a:ext uri="{FF2B5EF4-FFF2-40B4-BE49-F238E27FC236}">
                <a16:creationId xmlns:a16="http://schemas.microsoft.com/office/drawing/2014/main" id="{1BC8E21B-C39F-4F9C-D893-2928E5EBAEF6}"/>
              </a:ext>
            </a:extLst>
          </p:cNvPr>
          <p:cNvSpPr>
            <a:spLocks noChangeArrowheads="1"/>
          </p:cNvSpPr>
          <p:nvPr/>
        </p:nvSpPr>
        <p:spPr bwMode="auto">
          <a:xfrm>
            <a:off x="292932" y="4656565"/>
            <a:ext cx="326616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ClrTx/>
              <a:buSzTx/>
              <a:buFontTx/>
              <a:buNone/>
            </a:pPr>
            <a:r>
              <a:rPr lang="en-US" altLang="en-US" sz="1100" dirty="0">
                <a:solidFill>
                  <a:schemeClr val="tx1"/>
                </a:solidFill>
                <a:latin typeface="Helvetica" pitchFamily="2" charset="0"/>
                <a:ea typeface="ＭＳ Ｐゴシック" charset="-128"/>
              </a:rPr>
              <a:t>Christoff et al, </a:t>
            </a:r>
            <a:r>
              <a:rPr lang="en-US" altLang="en-US" sz="1100" i="1" dirty="0">
                <a:solidFill>
                  <a:schemeClr val="tx1"/>
                </a:solidFill>
                <a:latin typeface="Helvetica" pitchFamily="2" charset="0"/>
                <a:ea typeface="ＭＳ Ｐゴシック" charset="-128"/>
              </a:rPr>
              <a:t>Nat Rev </a:t>
            </a:r>
            <a:r>
              <a:rPr lang="en-US" altLang="en-US" sz="1100" i="1" dirty="0" err="1">
                <a:solidFill>
                  <a:schemeClr val="tx1"/>
                </a:solidFill>
                <a:latin typeface="Helvetica" pitchFamily="2" charset="0"/>
                <a:ea typeface="ＭＳ Ｐゴシック" charset="-128"/>
              </a:rPr>
              <a:t>Neurosci</a:t>
            </a:r>
            <a:r>
              <a:rPr lang="en-US" altLang="en-US" sz="1100" i="1" dirty="0">
                <a:solidFill>
                  <a:schemeClr val="tx1"/>
                </a:solidFill>
                <a:latin typeface="Helvetica" pitchFamily="2" charset="0"/>
                <a:ea typeface="ＭＳ Ｐゴシック" charset="-128"/>
              </a:rPr>
              <a:t> </a:t>
            </a:r>
            <a:r>
              <a:rPr lang="en-US" altLang="en-US" sz="1100" dirty="0">
                <a:solidFill>
                  <a:schemeClr val="tx1"/>
                </a:solidFill>
                <a:latin typeface="Helvetica" pitchFamily="2" charset="0"/>
                <a:ea typeface="ＭＳ Ｐゴシック" charset="-128"/>
              </a:rPr>
              <a:t>2016</a:t>
            </a:r>
          </a:p>
        </p:txBody>
      </p:sp>
      <p:cxnSp>
        <p:nvCxnSpPr>
          <p:cNvPr id="35" name="Straight Arrow Connector 34">
            <a:extLst>
              <a:ext uri="{FF2B5EF4-FFF2-40B4-BE49-F238E27FC236}">
                <a16:creationId xmlns:a16="http://schemas.microsoft.com/office/drawing/2014/main" id="{13C3CC0D-9A94-E49E-F2A4-7510296441BD}"/>
              </a:ext>
            </a:extLst>
          </p:cNvPr>
          <p:cNvCxnSpPr>
            <a:cxnSpLocks/>
          </p:cNvCxnSpPr>
          <p:nvPr/>
        </p:nvCxnSpPr>
        <p:spPr>
          <a:xfrm>
            <a:off x="3851850" y="3254463"/>
            <a:ext cx="391262"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98ADCA8-8581-A2F4-FE5E-31CD33C22D32}"/>
              </a:ext>
            </a:extLst>
          </p:cNvPr>
          <p:cNvCxnSpPr>
            <a:cxnSpLocks/>
          </p:cNvCxnSpPr>
          <p:nvPr/>
        </p:nvCxnSpPr>
        <p:spPr>
          <a:xfrm>
            <a:off x="5291157" y="3229694"/>
            <a:ext cx="391262"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5200860-0199-72CA-AE15-3BEE983CD96F}"/>
              </a:ext>
            </a:extLst>
          </p:cNvPr>
          <p:cNvCxnSpPr>
            <a:cxnSpLocks/>
          </p:cNvCxnSpPr>
          <p:nvPr/>
        </p:nvCxnSpPr>
        <p:spPr>
          <a:xfrm>
            <a:off x="6525005" y="3242078"/>
            <a:ext cx="391262"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6761235B-6724-97A1-3052-3144317F08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0015" y="2136160"/>
            <a:ext cx="769979" cy="577484"/>
          </a:xfrm>
          <a:prstGeom prst="ellipse">
            <a:avLst/>
          </a:prstGeom>
          <a:ln>
            <a:noFill/>
          </a:ln>
          <a:effectLst>
            <a:softEdge rad="112500"/>
          </a:effectLst>
        </p:spPr>
      </p:pic>
      <p:sp>
        <p:nvSpPr>
          <p:cNvPr id="10" name="Rectangle 9">
            <a:extLst>
              <a:ext uri="{FF2B5EF4-FFF2-40B4-BE49-F238E27FC236}">
                <a16:creationId xmlns:a16="http://schemas.microsoft.com/office/drawing/2014/main" id="{A0992CDE-F86F-0BA0-A080-26FE383B3E0E}"/>
              </a:ext>
            </a:extLst>
          </p:cNvPr>
          <p:cNvSpPr/>
          <p:nvPr/>
        </p:nvSpPr>
        <p:spPr>
          <a:xfrm>
            <a:off x="6722559" y="85751"/>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11" name="Titre 2">
            <a:extLst>
              <a:ext uri="{FF2B5EF4-FFF2-40B4-BE49-F238E27FC236}">
                <a16:creationId xmlns:a16="http://schemas.microsoft.com/office/drawing/2014/main" id="{696AFD0B-BC32-1AB9-633C-53C631E3563F}"/>
              </a:ext>
            </a:extLst>
          </p:cNvPr>
          <p:cNvSpPr txBox="1">
            <a:spLocks/>
          </p:cNvSpPr>
          <p:nvPr/>
        </p:nvSpPr>
        <p:spPr>
          <a:xfrm>
            <a:off x="915984" y="275612"/>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5400" b="1" dirty="0">
                <a:solidFill>
                  <a:schemeClr val="tx1"/>
                </a:solidFill>
              </a:rPr>
              <a:t>Mental states</a:t>
            </a:r>
          </a:p>
        </p:txBody>
      </p:sp>
      <p:cxnSp>
        <p:nvCxnSpPr>
          <p:cNvPr id="2" name="Straight Connector 1">
            <a:extLst>
              <a:ext uri="{FF2B5EF4-FFF2-40B4-BE49-F238E27FC236}">
                <a16:creationId xmlns:a16="http://schemas.microsoft.com/office/drawing/2014/main" id="{DEB19F9C-0502-26D3-27F5-1E94A52DE603}"/>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5766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par>
                                <p:cTn id="27" presetID="9"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dissolve">
                                      <p:cBhvr>
                                        <p:cTn id="34" dur="500"/>
                                        <p:tgtEl>
                                          <p:spTgt spid="27"/>
                                        </p:tgtEl>
                                      </p:cBhvr>
                                    </p:animEffect>
                                  </p:childTnLst>
                                </p:cTn>
                              </p:par>
                              <p:par>
                                <p:cTn id="35" presetID="9"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dissolv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dissolve">
                                      <p:cBhvr>
                                        <p:cTn id="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6659A0-2B47-4056-D8C1-F54639E45DE6}"/>
              </a:ext>
            </a:extLst>
          </p:cNvPr>
          <p:cNvSpPr/>
          <p:nvPr/>
        </p:nvSpPr>
        <p:spPr>
          <a:xfrm>
            <a:off x="2217710" y="3049754"/>
            <a:ext cx="4917949" cy="19647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a:p>
        </p:txBody>
      </p:sp>
      <p:pic>
        <p:nvPicPr>
          <p:cNvPr id="1026" name="Picture 2">
            <a:extLst>
              <a:ext uri="{FF2B5EF4-FFF2-40B4-BE49-F238E27FC236}">
                <a16:creationId xmlns:a16="http://schemas.microsoft.com/office/drawing/2014/main" id="{97532579-22D5-4D31-9485-59012F207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9085" y="3087800"/>
            <a:ext cx="3453291" cy="19044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C17C3A-C2B3-447D-B1B8-9FDD1CA0E6B0}"/>
              </a:ext>
            </a:extLst>
          </p:cNvPr>
          <p:cNvSpPr txBox="1"/>
          <p:nvPr/>
        </p:nvSpPr>
        <p:spPr>
          <a:xfrm>
            <a:off x="2217710" y="4819989"/>
            <a:ext cx="2354290" cy="230832"/>
          </a:xfrm>
          <a:prstGeom prst="rect">
            <a:avLst/>
          </a:prstGeom>
          <a:noFill/>
        </p:spPr>
        <p:txBody>
          <a:bodyPr wrap="square" rtlCol="0">
            <a:spAutoFit/>
          </a:bodyPr>
          <a:lstStyle/>
          <a:p>
            <a:r>
              <a:rPr lang="en-US" sz="900" dirty="0">
                <a:solidFill>
                  <a:schemeClr val="bg1"/>
                </a:solidFill>
              </a:rPr>
              <a:t>Kawagoe et al, </a:t>
            </a:r>
            <a:r>
              <a:rPr lang="en-US" sz="900" i="1" dirty="0">
                <a:solidFill>
                  <a:schemeClr val="bg1"/>
                </a:solidFill>
              </a:rPr>
              <a:t>Hum. Brain Mapp </a:t>
            </a:r>
            <a:r>
              <a:rPr lang="en-US" sz="900" dirty="0">
                <a:solidFill>
                  <a:schemeClr val="bg1"/>
                </a:solidFill>
              </a:rPr>
              <a:t>2019</a:t>
            </a:r>
            <a:endParaRPr lang="fr-BE" sz="900" dirty="0">
              <a:solidFill>
                <a:schemeClr val="bg1"/>
              </a:solidFill>
            </a:endParaRPr>
          </a:p>
        </p:txBody>
      </p:sp>
      <p:grpSp>
        <p:nvGrpSpPr>
          <p:cNvPr id="4" name="Group 3">
            <a:extLst>
              <a:ext uri="{FF2B5EF4-FFF2-40B4-BE49-F238E27FC236}">
                <a16:creationId xmlns:a16="http://schemas.microsoft.com/office/drawing/2014/main" id="{1DF7619C-569C-9098-6A51-71550188724F}"/>
              </a:ext>
            </a:extLst>
          </p:cNvPr>
          <p:cNvGrpSpPr/>
          <p:nvPr/>
        </p:nvGrpSpPr>
        <p:grpSpPr>
          <a:xfrm>
            <a:off x="2217709" y="1001643"/>
            <a:ext cx="4917949" cy="1977418"/>
            <a:chOff x="1000281" y="3030745"/>
            <a:chExt cx="4917949" cy="1977418"/>
          </a:xfrm>
        </p:grpSpPr>
        <p:sp>
          <p:nvSpPr>
            <p:cNvPr id="22" name="Rectangle 21">
              <a:extLst>
                <a:ext uri="{FF2B5EF4-FFF2-40B4-BE49-F238E27FC236}">
                  <a16:creationId xmlns:a16="http://schemas.microsoft.com/office/drawing/2014/main" id="{2AFD008B-EE68-EED2-1D3B-D9DDE09C8905}"/>
                </a:ext>
              </a:extLst>
            </p:cNvPr>
            <p:cNvSpPr/>
            <p:nvPr/>
          </p:nvSpPr>
          <p:spPr>
            <a:xfrm>
              <a:off x="1000281" y="3030745"/>
              <a:ext cx="4917949" cy="19647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600">
                <a:solidFill>
                  <a:schemeClr val="bg1"/>
                </a:solidFill>
              </a:endParaRPr>
            </a:p>
          </p:txBody>
        </p:sp>
        <p:pic>
          <p:nvPicPr>
            <p:cNvPr id="32" name="Picture 31" descr="A picture containing text, electronics&#10;&#10;Description automatically generated">
              <a:extLst>
                <a:ext uri="{FF2B5EF4-FFF2-40B4-BE49-F238E27FC236}">
                  <a16:creationId xmlns:a16="http://schemas.microsoft.com/office/drawing/2014/main" id="{AB01FCBE-9BD4-42EF-9A9D-0CBE5ECBF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092" y="3251008"/>
              <a:ext cx="4887138" cy="1504817"/>
            </a:xfrm>
            <a:prstGeom prst="rect">
              <a:avLst/>
            </a:prstGeom>
          </p:spPr>
        </p:pic>
        <p:sp>
          <p:nvSpPr>
            <p:cNvPr id="19" name="TextBox 18">
              <a:extLst>
                <a:ext uri="{FF2B5EF4-FFF2-40B4-BE49-F238E27FC236}">
                  <a16:creationId xmlns:a16="http://schemas.microsoft.com/office/drawing/2014/main" id="{FB7DB1F6-EC76-F67D-7A4E-9BE15C94FE0D}"/>
                </a:ext>
              </a:extLst>
            </p:cNvPr>
            <p:cNvSpPr txBox="1"/>
            <p:nvPr/>
          </p:nvSpPr>
          <p:spPr>
            <a:xfrm>
              <a:off x="1000281" y="4777331"/>
              <a:ext cx="3674591" cy="230832"/>
            </a:xfrm>
            <a:prstGeom prst="rect">
              <a:avLst/>
            </a:prstGeom>
            <a:noFill/>
          </p:spPr>
          <p:txBody>
            <a:bodyPr wrap="square">
              <a:spAutoFit/>
            </a:bodyPr>
            <a:lstStyle/>
            <a:p>
              <a:r>
                <a:rPr lang="en-US" sz="900" dirty="0">
                  <a:solidFill>
                    <a:schemeClr val="bg1"/>
                  </a:solidFill>
                </a:rPr>
                <a:t>Kawagoe et al , </a:t>
              </a:r>
              <a:r>
                <a:rPr lang="en-US" sz="900" i="1" dirty="0" err="1">
                  <a:solidFill>
                    <a:schemeClr val="bg1"/>
                  </a:solidFill>
                </a:rPr>
                <a:t>Eur</a:t>
              </a:r>
              <a:r>
                <a:rPr lang="en-US" sz="900" i="1" dirty="0">
                  <a:solidFill>
                    <a:schemeClr val="bg1"/>
                  </a:solidFill>
                </a:rPr>
                <a:t> J </a:t>
              </a:r>
              <a:r>
                <a:rPr lang="en-US" sz="900" i="1" dirty="0" err="1">
                  <a:solidFill>
                    <a:schemeClr val="bg1"/>
                  </a:solidFill>
                </a:rPr>
                <a:t>Neurosci</a:t>
              </a:r>
              <a:r>
                <a:rPr lang="en-US" sz="900" i="1" dirty="0">
                  <a:solidFill>
                    <a:schemeClr val="bg1"/>
                  </a:solidFill>
                </a:rPr>
                <a:t> </a:t>
              </a:r>
              <a:r>
                <a:rPr lang="en-US" sz="900" dirty="0">
                  <a:solidFill>
                    <a:schemeClr val="bg1"/>
                  </a:solidFill>
                </a:rPr>
                <a:t>2018</a:t>
              </a:r>
              <a:endParaRPr lang="fr-BE" sz="900" dirty="0">
                <a:solidFill>
                  <a:schemeClr val="bg1"/>
                </a:solidFill>
              </a:endParaRPr>
            </a:p>
          </p:txBody>
        </p:sp>
      </p:grpSp>
      <p:sp>
        <p:nvSpPr>
          <p:cNvPr id="3" name="Titre 2">
            <a:extLst>
              <a:ext uri="{FF2B5EF4-FFF2-40B4-BE49-F238E27FC236}">
                <a16:creationId xmlns:a16="http://schemas.microsoft.com/office/drawing/2014/main" id="{C6E673AD-1174-BEA7-F12B-E9B68B97EA3B}"/>
              </a:ext>
            </a:extLst>
          </p:cNvPr>
          <p:cNvSpPr txBox="1">
            <a:spLocks/>
          </p:cNvSpPr>
          <p:nvPr/>
        </p:nvSpPr>
        <p:spPr>
          <a:xfrm>
            <a:off x="393538" y="-38771"/>
            <a:ext cx="8558135" cy="665150"/>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sz="3400" b="1" dirty="0">
              <a:solidFill>
                <a:schemeClr val="tx1"/>
              </a:solidFill>
            </a:endParaRPr>
          </a:p>
          <a:p>
            <a:pPr algn="ctr"/>
            <a:r>
              <a:rPr lang="en-US" sz="3400" b="1" dirty="0">
                <a:solidFill>
                  <a:schemeClr val="tx1"/>
                </a:solidFill>
              </a:rPr>
              <a:t>Induced MB: Result of reduced inner speech?</a:t>
            </a:r>
          </a:p>
        </p:txBody>
      </p:sp>
      <p:sp>
        <p:nvSpPr>
          <p:cNvPr id="5" name="Oval 4">
            <a:extLst>
              <a:ext uri="{FF2B5EF4-FFF2-40B4-BE49-F238E27FC236}">
                <a16:creationId xmlns:a16="http://schemas.microsoft.com/office/drawing/2014/main" id="{F376EFE1-9A56-4FE3-76EF-1C667C52FB98}"/>
              </a:ext>
            </a:extLst>
          </p:cNvPr>
          <p:cNvSpPr/>
          <p:nvPr/>
        </p:nvSpPr>
        <p:spPr>
          <a:xfrm>
            <a:off x="4051918" y="3542067"/>
            <a:ext cx="691116" cy="512763"/>
          </a:xfrm>
          <a:prstGeom prst="ellipse">
            <a:avLst/>
          </a:prstGeom>
          <a:noFill/>
          <a:ln>
            <a:solidFill>
              <a:srgbClr val="FFEF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6" name="TextBox 5">
            <a:extLst>
              <a:ext uri="{FF2B5EF4-FFF2-40B4-BE49-F238E27FC236}">
                <a16:creationId xmlns:a16="http://schemas.microsoft.com/office/drawing/2014/main" id="{12DA469A-5C97-7330-1367-4C910C152E7C}"/>
              </a:ext>
            </a:extLst>
          </p:cNvPr>
          <p:cNvSpPr txBox="1"/>
          <p:nvPr/>
        </p:nvSpPr>
        <p:spPr>
          <a:xfrm>
            <a:off x="2217709" y="3808265"/>
            <a:ext cx="1316507" cy="830997"/>
          </a:xfrm>
          <a:prstGeom prst="rect">
            <a:avLst/>
          </a:prstGeom>
          <a:noFill/>
        </p:spPr>
        <p:txBody>
          <a:bodyPr wrap="square" rtlCol="0">
            <a:spAutoFit/>
          </a:bodyPr>
          <a:lstStyle/>
          <a:p>
            <a:r>
              <a:rPr lang="en-US" sz="800" i="1" dirty="0">
                <a:solidFill>
                  <a:srgbClr val="FFFF00"/>
                </a:solidFill>
              </a:rPr>
              <a:t>“When you realize that you are thinking about something, disengage your attention and again try to think of nothing during the scans”</a:t>
            </a:r>
            <a:endParaRPr lang="fr-BE" sz="800" i="1" dirty="0">
              <a:solidFill>
                <a:srgbClr val="FFFF00"/>
              </a:solidFill>
            </a:endParaRPr>
          </a:p>
        </p:txBody>
      </p:sp>
      <p:cxnSp>
        <p:nvCxnSpPr>
          <p:cNvPr id="2" name="Straight Connector 1">
            <a:extLst>
              <a:ext uri="{FF2B5EF4-FFF2-40B4-BE49-F238E27FC236}">
                <a16:creationId xmlns:a16="http://schemas.microsoft.com/office/drawing/2014/main" id="{94E7E507-D217-3448-97A0-435DA8C12793}"/>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9168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0940DF-2AEF-AFA6-6149-B5D14BB62751}"/>
              </a:ext>
            </a:extLst>
          </p:cNvPr>
          <p:cNvSpPr/>
          <p:nvPr/>
        </p:nvSpPr>
        <p:spPr>
          <a:xfrm>
            <a:off x="1277329" y="1068351"/>
            <a:ext cx="6542291" cy="374594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9523947D-8B2B-0163-38D6-35535D06572E}"/>
              </a:ext>
            </a:extLst>
          </p:cNvPr>
          <p:cNvSpPr/>
          <p:nvPr/>
        </p:nvSpPr>
        <p:spPr>
          <a:xfrm>
            <a:off x="1161289" y="2"/>
            <a:ext cx="6839271" cy="543035"/>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defTabSz="342900">
              <a:defRPr/>
            </a:pPr>
            <a:endParaRPr lang="en-US" sz="1181" kern="0">
              <a:solidFill>
                <a:prstClr val="white"/>
              </a:solidFill>
              <a:latin typeface="Calibri"/>
            </a:endParaRPr>
          </a:p>
        </p:txBody>
      </p:sp>
      <p:pic>
        <p:nvPicPr>
          <p:cNvPr id="5" name="Picture 4" descr="Graphical user interface&#10;&#10;Description automatically generated">
            <a:extLst>
              <a:ext uri="{FF2B5EF4-FFF2-40B4-BE49-F238E27FC236}">
                <a16:creationId xmlns:a16="http://schemas.microsoft.com/office/drawing/2014/main" id="{AAC2711E-9E7C-87A1-6142-9C5CB895D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3190" y="1893700"/>
            <a:ext cx="4106339" cy="2395294"/>
          </a:xfrm>
          <a:prstGeom prst="rect">
            <a:avLst/>
          </a:prstGeom>
        </p:spPr>
      </p:pic>
      <p:sp>
        <p:nvSpPr>
          <p:cNvPr id="11" name="TextBox 10">
            <a:extLst>
              <a:ext uri="{FF2B5EF4-FFF2-40B4-BE49-F238E27FC236}">
                <a16:creationId xmlns:a16="http://schemas.microsoft.com/office/drawing/2014/main" id="{F446FD90-3E7E-70D5-17BB-99551E8AD157}"/>
              </a:ext>
            </a:extLst>
          </p:cNvPr>
          <p:cNvSpPr txBox="1"/>
          <p:nvPr/>
        </p:nvSpPr>
        <p:spPr>
          <a:xfrm>
            <a:off x="1203465" y="4833973"/>
            <a:ext cx="4214484" cy="261610"/>
          </a:xfrm>
          <a:prstGeom prst="rect">
            <a:avLst/>
          </a:prstGeom>
          <a:noFill/>
        </p:spPr>
        <p:txBody>
          <a:bodyPr wrap="square">
            <a:spAutoFit/>
          </a:bodyPr>
          <a:lstStyle/>
          <a:p>
            <a:r>
              <a:rPr lang="en-US" sz="1100" dirty="0" err="1">
                <a:latin typeface="+mj-lt"/>
              </a:rPr>
              <a:t>Boulakis</a:t>
            </a:r>
            <a:r>
              <a:rPr lang="en-US" sz="1100" dirty="0">
                <a:latin typeface="+mj-lt"/>
                <a:ea typeface="Calibri" panose="020F0502020204030204" pitchFamily="34" charset="0"/>
              </a:rPr>
              <a:t>, </a:t>
            </a:r>
            <a:r>
              <a:rPr lang="en-US" sz="1100" dirty="0" err="1">
                <a:latin typeface="+mj-lt"/>
                <a:ea typeface="Calibri" panose="020F0502020204030204" pitchFamily="34" charset="0"/>
              </a:rPr>
              <a:t>Mortaheb</a:t>
            </a:r>
            <a:r>
              <a:rPr lang="en-US" sz="1100" dirty="0">
                <a:latin typeface="+mj-lt"/>
                <a:ea typeface="Calibri" panose="020F0502020204030204" pitchFamily="34" charset="0"/>
              </a:rPr>
              <a:t>, Van </a:t>
            </a:r>
            <a:r>
              <a:rPr lang="en-US" sz="1100" dirty="0" err="1">
                <a:latin typeface="+mj-lt"/>
                <a:ea typeface="Calibri" panose="020F0502020204030204" pitchFamily="34" charset="0"/>
              </a:rPr>
              <a:t>Calster</a:t>
            </a:r>
            <a:r>
              <a:rPr lang="en-US" sz="1100" dirty="0">
                <a:latin typeface="+mj-lt"/>
                <a:ea typeface="Calibri" panose="020F0502020204030204" pitchFamily="34" charset="0"/>
              </a:rPr>
              <a:t>, Majerus, </a:t>
            </a:r>
            <a:r>
              <a:rPr lang="en-US" sz="1100" dirty="0" err="1">
                <a:latin typeface="+mj-lt"/>
                <a:ea typeface="Calibri" panose="020F0502020204030204" pitchFamily="34" charset="0"/>
              </a:rPr>
              <a:t>Demertzi</a:t>
            </a:r>
            <a:r>
              <a:rPr lang="en-US" sz="1100" dirty="0">
                <a:latin typeface="+mj-lt"/>
                <a:ea typeface="Calibri" panose="020F0502020204030204" pitchFamily="34" charset="0"/>
              </a:rPr>
              <a:t>. </a:t>
            </a:r>
            <a:r>
              <a:rPr lang="en-US" sz="1100" i="1" dirty="0" err="1">
                <a:latin typeface="+mj-lt"/>
                <a:ea typeface="Calibri" panose="020F0502020204030204" pitchFamily="34" charset="0"/>
              </a:rPr>
              <a:t>JNeurosci</a:t>
            </a:r>
            <a:r>
              <a:rPr lang="en-US" sz="1100" dirty="0">
                <a:latin typeface="+mj-lt"/>
                <a:ea typeface="Calibri" panose="020F0502020204030204" pitchFamily="34" charset="0"/>
              </a:rPr>
              <a:t> </a:t>
            </a:r>
            <a:r>
              <a:rPr lang="en-US" sz="1100" i="1" dirty="0">
                <a:latin typeface="+mj-lt"/>
                <a:ea typeface="Calibri" panose="020F0502020204030204" pitchFamily="34" charset="0"/>
              </a:rPr>
              <a:t>2023</a:t>
            </a:r>
            <a:endParaRPr lang="fr-BE" sz="1100" i="1" dirty="0">
              <a:latin typeface="+mj-lt"/>
            </a:endParaRPr>
          </a:p>
        </p:txBody>
      </p:sp>
      <p:sp>
        <p:nvSpPr>
          <p:cNvPr id="2" name="Titre 2">
            <a:extLst>
              <a:ext uri="{FF2B5EF4-FFF2-40B4-BE49-F238E27FC236}">
                <a16:creationId xmlns:a16="http://schemas.microsoft.com/office/drawing/2014/main" id="{55C39C5C-0277-E169-ED18-F56AD72AEB55}"/>
              </a:ext>
            </a:extLst>
          </p:cNvPr>
          <p:cNvSpPr txBox="1">
            <a:spLocks/>
          </p:cNvSpPr>
          <p:nvPr/>
        </p:nvSpPr>
        <p:spPr>
          <a:xfrm>
            <a:off x="975333" y="-38771"/>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sz="3200" b="1" dirty="0">
              <a:solidFill>
                <a:schemeClr val="tx1"/>
              </a:solidFill>
            </a:endParaRPr>
          </a:p>
          <a:p>
            <a:pPr algn="ctr"/>
            <a:r>
              <a:rPr lang="en-US" sz="3200" b="1" dirty="0">
                <a:solidFill>
                  <a:schemeClr val="tx1"/>
                </a:solidFill>
              </a:rPr>
              <a:t>Spontaneous MB</a:t>
            </a:r>
            <a:endParaRPr lang="en-US" b="1" dirty="0">
              <a:solidFill>
                <a:schemeClr val="tx1"/>
              </a:solidFill>
            </a:endParaRPr>
          </a:p>
          <a:p>
            <a:pPr algn="ctr"/>
            <a:r>
              <a:rPr lang="en-US" b="1" dirty="0">
                <a:solidFill>
                  <a:schemeClr val="tx1"/>
                </a:solidFill>
              </a:rPr>
              <a:t>Result of wide regional disengagement?</a:t>
            </a:r>
          </a:p>
        </p:txBody>
      </p:sp>
      <p:cxnSp>
        <p:nvCxnSpPr>
          <p:cNvPr id="8" name="Straight Connector 7">
            <a:extLst>
              <a:ext uri="{FF2B5EF4-FFF2-40B4-BE49-F238E27FC236}">
                <a16:creationId xmlns:a16="http://schemas.microsoft.com/office/drawing/2014/main" id="{977D57D3-5656-0476-2476-BE77B5C78990}"/>
              </a:ext>
            </a:extLst>
          </p:cNvPr>
          <p:cNvCxnSpPr>
            <a:cxnSpLocks/>
          </p:cNvCxnSpPr>
          <p:nvPr/>
        </p:nvCxnSpPr>
        <p:spPr>
          <a:xfrm>
            <a:off x="3677553" y="1068351"/>
            <a:ext cx="0" cy="374594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520D2AE9-5777-585A-F43B-DCE865B7495F}"/>
              </a:ext>
            </a:extLst>
          </p:cNvPr>
          <p:cNvPicPr>
            <a:picLocks noChangeAspect="1"/>
          </p:cNvPicPr>
          <p:nvPr/>
        </p:nvPicPr>
        <p:blipFill rotWithShape="1">
          <a:blip r:embed="rId4"/>
          <a:srcRect r="75678" b="52884"/>
          <a:stretch/>
        </p:blipFill>
        <p:spPr>
          <a:xfrm>
            <a:off x="1411203" y="1872070"/>
            <a:ext cx="2225166" cy="2004972"/>
          </a:xfrm>
          <a:prstGeom prst="rect">
            <a:avLst/>
          </a:prstGeom>
        </p:spPr>
      </p:pic>
      <p:pic>
        <p:nvPicPr>
          <p:cNvPr id="14" name="Picture 13">
            <a:extLst>
              <a:ext uri="{FF2B5EF4-FFF2-40B4-BE49-F238E27FC236}">
                <a16:creationId xmlns:a16="http://schemas.microsoft.com/office/drawing/2014/main" id="{532A5585-2A77-0C49-831B-C85DC3996643}"/>
              </a:ext>
            </a:extLst>
          </p:cNvPr>
          <p:cNvPicPr>
            <a:picLocks noChangeAspect="1"/>
          </p:cNvPicPr>
          <p:nvPr/>
        </p:nvPicPr>
        <p:blipFill rotWithShape="1">
          <a:blip r:embed="rId4"/>
          <a:srcRect t="83060" r="75678"/>
          <a:stretch/>
        </p:blipFill>
        <p:spPr>
          <a:xfrm>
            <a:off x="1403386" y="3805745"/>
            <a:ext cx="1663203" cy="538810"/>
          </a:xfrm>
          <a:prstGeom prst="rect">
            <a:avLst/>
          </a:prstGeom>
        </p:spPr>
      </p:pic>
      <p:sp>
        <p:nvSpPr>
          <p:cNvPr id="19" name="TextBox 18">
            <a:extLst>
              <a:ext uri="{FF2B5EF4-FFF2-40B4-BE49-F238E27FC236}">
                <a16:creationId xmlns:a16="http://schemas.microsoft.com/office/drawing/2014/main" id="{D9050840-E538-50A0-4AF9-3778B39D62EA}"/>
              </a:ext>
            </a:extLst>
          </p:cNvPr>
          <p:cNvSpPr txBox="1"/>
          <p:nvPr/>
        </p:nvSpPr>
        <p:spPr>
          <a:xfrm>
            <a:off x="1441654" y="4362471"/>
            <a:ext cx="1905020" cy="307777"/>
          </a:xfrm>
          <a:prstGeom prst="rect">
            <a:avLst/>
          </a:prstGeom>
          <a:noFill/>
        </p:spPr>
        <p:txBody>
          <a:bodyPr wrap="square">
            <a:spAutoFit/>
          </a:bodyPr>
          <a:lstStyle/>
          <a:p>
            <a:r>
              <a:rPr lang="en-GB" sz="700" dirty="0">
                <a:solidFill>
                  <a:schemeClr val="bg1"/>
                </a:solidFill>
                <a:latin typeface="Helvetica" pitchFamily="2" charset="0"/>
              </a:rPr>
              <a:t>voxel-level </a:t>
            </a:r>
            <a:r>
              <a:rPr lang="en-GB" sz="700" dirty="0" err="1">
                <a:solidFill>
                  <a:schemeClr val="bg1"/>
                </a:solidFill>
                <a:latin typeface="Helvetica" pitchFamily="2" charset="0"/>
              </a:rPr>
              <a:t>p</a:t>
            </a:r>
            <a:r>
              <a:rPr lang="en-GB" sz="700" baseline="-25000" dirty="0" err="1">
                <a:solidFill>
                  <a:schemeClr val="bg1"/>
                </a:solidFill>
                <a:latin typeface="Helvetica" pitchFamily="2" charset="0"/>
              </a:rPr>
              <a:t>uncorrected</a:t>
            </a:r>
            <a:r>
              <a:rPr lang="en-GB" sz="700" baseline="-25000" dirty="0">
                <a:solidFill>
                  <a:schemeClr val="bg1"/>
                </a:solidFill>
                <a:latin typeface="Helvetica" pitchFamily="2" charset="0"/>
              </a:rPr>
              <a:t> </a:t>
            </a:r>
            <a:r>
              <a:rPr lang="en-GB" sz="700" dirty="0">
                <a:solidFill>
                  <a:schemeClr val="bg1"/>
                </a:solidFill>
                <a:latin typeface="Helvetica" pitchFamily="2" charset="0"/>
              </a:rPr>
              <a:t>&lt;0.001    </a:t>
            </a:r>
          </a:p>
          <a:p>
            <a:r>
              <a:rPr lang="en-GB" sz="700" dirty="0">
                <a:solidFill>
                  <a:schemeClr val="bg1"/>
                </a:solidFill>
                <a:latin typeface="Helvetica" pitchFamily="2" charset="0"/>
              </a:rPr>
              <a:t>cluster level </a:t>
            </a:r>
            <a:r>
              <a:rPr lang="en-GB" sz="700" dirty="0" err="1">
                <a:solidFill>
                  <a:schemeClr val="bg1"/>
                </a:solidFill>
                <a:latin typeface="Helvetica" pitchFamily="2" charset="0"/>
              </a:rPr>
              <a:t>p</a:t>
            </a:r>
            <a:r>
              <a:rPr lang="en-GB" sz="700" baseline="-25000" dirty="0" err="1">
                <a:solidFill>
                  <a:schemeClr val="bg1"/>
                </a:solidFill>
                <a:latin typeface="Helvetica" pitchFamily="2" charset="0"/>
              </a:rPr>
              <a:t>FDR</a:t>
            </a:r>
            <a:r>
              <a:rPr lang="en-GB" sz="700" dirty="0">
                <a:solidFill>
                  <a:schemeClr val="bg1"/>
                </a:solidFill>
                <a:latin typeface="Helvetica" pitchFamily="2" charset="0"/>
              </a:rPr>
              <a:t> &lt;0.05</a:t>
            </a:r>
          </a:p>
        </p:txBody>
      </p:sp>
      <p:sp>
        <p:nvSpPr>
          <p:cNvPr id="23" name="Oval 22">
            <a:extLst>
              <a:ext uri="{FF2B5EF4-FFF2-40B4-BE49-F238E27FC236}">
                <a16:creationId xmlns:a16="http://schemas.microsoft.com/office/drawing/2014/main" id="{12C59062-4603-D323-D7CB-3FB2B2D7AF01}"/>
              </a:ext>
            </a:extLst>
          </p:cNvPr>
          <p:cNvSpPr/>
          <p:nvPr/>
        </p:nvSpPr>
        <p:spPr>
          <a:xfrm>
            <a:off x="1476459" y="1881091"/>
            <a:ext cx="336885" cy="40791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26" name="TextBox 25">
            <a:extLst>
              <a:ext uri="{FF2B5EF4-FFF2-40B4-BE49-F238E27FC236}">
                <a16:creationId xmlns:a16="http://schemas.microsoft.com/office/drawing/2014/main" id="{978CC5B4-D8EB-0347-2C00-9FAF80969DA0}"/>
              </a:ext>
            </a:extLst>
          </p:cNvPr>
          <p:cNvSpPr txBox="1"/>
          <p:nvPr/>
        </p:nvSpPr>
        <p:spPr>
          <a:xfrm>
            <a:off x="1173245" y="1244320"/>
            <a:ext cx="2454133" cy="600164"/>
          </a:xfrm>
          <a:prstGeom prst="rect">
            <a:avLst/>
          </a:prstGeom>
          <a:noFill/>
        </p:spPr>
        <p:txBody>
          <a:bodyPr wrap="square">
            <a:spAutoFit/>
          </a:bodyPr>
          <a:lstStyle/>
          <a:p>
            <a:pPr algn="ctr"/>
            <a:r>
              <a:rPr lang="en-GB" sz="1100" dirty="0">
                <a:solidFill>
                  <a:schemeClr val="bg1"/>
                </a:solidFill>
                <a:latin typeface="Helvetica" pitchFamily="2" charset="0"/>
              </a:rPr>
              <a:t>FMRI univariate analysis of MB reports reveals whole-brain deactivations</a:t>
            </a:r>
          </a:p>
        </p:txBody>
      </p:sp>
      <p:sp>
        <p:nvSpPr>
          <p:cNvPr id="27" name="TextBox 26">
            <a:extLst>
              <a:ext uri="{FF2B5EF4-FFF2-40B4-BE49-F238E27FC236}">
                <a16:creationId xmlns:a16="http://schemas.microsoft.com/office/drawing/2014/main" id="{493B7E0F-621B-E9C0-247E-377A6822A238}"/>
              </a:ext>
            </a:extLst>
          </p:cNvPr>
          <p:cNvSpPr txBox="1"/>
          <p:nvPr/>
        </p:nvSpPr>
        <p:spPr>
          <a:xfrm>
            <a:off x="3755723" y="4099664"/>
            <a:ext cx="2068189" cy="914400"/>
          </a:xfrm>
          <a:prstGeom prst="rect">
            <a:avLst/>
          </a:prstGeom>
        </p:spPr>
        <p:txBody>
          <a:bodyPr vert="horz" wrap="none" lIns="91440" tIns="45720" rIns="91440" bIns="45720" rtlCol="0" anchor="ctr">
            <a:normAutofit/>
          </a:bodyPr>
          <a:lstStyle/>
          <a:p>
            <a:pPr algn="ctr"/>
            <a:r>
              <a:rPr lang="en-GB" sz="1000" dirty="0">
                <a:solidFill>
                  <a:schemeClr val="bg1"/>
                </a:solidFill>
              </a:rPr>
              <a:t>Posterior  values</a:t>
            </a:r>
          </a:p>
          <a:p>
            <a:pPr algn="ctr"/>
            <a:r>
              <a:rPr lang="en-GB" sz="800" dirty="0">
                <a:solidFill>
                  <a:schemeClr val="bg1"/>
                </a:solidFill>
              </a:rPr>
              <a:t>The </a:t>
            </a:r>
            <a:r>
              <a:rPr lang="en-GB" sz="800" dirty="0" err="1">
                <a:solidFill>
                  <a:schemeClr val="bg1"/>
                </a:solidFill>
              </a:rPr>
              <a:t>vmPFC</a:t>
            </a:r>
            <a:r>
              <a:rPr lang="en-GB" sz="800" dirty="0">
                <a:solidFill>
                  <a:schemeClr val="bg1"/>
                </a:solidFill>
              </a:rPr>
              <a:t>/ACC contains </a:t>
            </a:r>
          </a:p>
          <a:p>
            <a:pPr algn="ctr"/>
            <a:r>
              <a:rPr lang="en-GB" sz="800" dirty="0">
                <a:solidFill>
                  <a:schemeClr val="bg1"/>
                </a:solidFill>
              </a:rPr>
              <a:t>significant evidence for MB deactivations</a:t>
            </a:r>
            <a:endParaRPr lang="en-BE" sz="800" dirty="0">
              <a:solidFill>
                <a:schemeClr val="bg1"/>
              </a:solidFill>
            </a:endParaRPr>
          </a:p>
        </p:txBody>
      </p:sp>
      <p:sp>
        <p:nvSpPr>
          <p:cNvPr id="31" name="Rectangle 30">
            <a:extLst>
              <a:ext uri="{FF2B5EF4-FFF2-40B4-BE49-F238E27FC236}">
                <a16:creationId xmlns:a16="http://schemas.microsoft.com/office/drawing/2014/main" id="{7DF4A309-E37D-C265-D51B-C9E917BE97CC}"/>
              </a:ext>
            </a:extLst>
          </p:cNvPr>
          <p:cNvSpPr/>
          <p:nvPr/>
        </p:nvSpPr>
        <p:spPr>
          <a:xfrm>
            <a:off x="3993292" y="1891120"/>
            <a:ext cx="2833816" cy="23651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sp>
        <p:nvSpPr>
          <p:cNvPr id="33" name="TextBox 32">
            <a:extLst>
              <a:ext uri="{FF2B5EF4-FFF2-40B4-BE49-F238E27FC236}">
                <a16:creationId xmlns:a16="http://schemas.microsoft.com/office/drawing/2014/main" id="{40E0BB36-8EC6-2F5E-C03B-57990B3FDA9E}"/>
              </a:ext>
            </a:extLst>
          </p:cNvPr>
          <p:cNvSpPr txBox="1"/>
          <p:nvPr/>
        </p:nvSpPr>
        <p:spPr>
          <a:xfrm>
            <a:off x="5656137" y="4321568"/>
            <a:ext cx="2311166" cy="492443"/>
          </a:xfrm>
          <a:prstGeom prst="rect">
            <a:avLst/>
          </a:prstGeom>
          <a:noFill/>
        </p:spPr>
        <p:txBody>
          <a:bodyPr wrap="square">
            <a:spAutoFit/>
          </a:bodyPr>
          <a:lstStyle/>
          <a:p>
            <a:pPr algn="ctr"/>
            <a:r>
              <a:rPr lang="en-GB" sz="1000" dirty="0">
                <a:solidFill>
                  <a:schemeClr val="bg1"/>
                </a:solidFill>
              </a:rPr>
              <a:t>Posterior distribution contrasts</a:t>
            </a:r>
          </a:p>
          <a:p>
            <a:pPr algn="ctr"/>
            <a:r>
              <a:rPr lang="en-GB" sz="800" dirty="0">
                <a:solidFill>
                  <a:schemeClr val="bg1"/>
                </a:solidFill>
              </a:rPr>
              <a:t>Frontal deactivations differentiated </a:t>
            </a:r>
          </a:p>
          <a:p>
            <a:pPr algn="ctr"/>
            <a:r>
              <a:rPr lang="en-GB" sz="800" dirty="0">
                <a:solidFill>
                  <a:schemeClr val="bg1"/>
                </a:solidFill>
              </a:rPr>
              <a:t>between MB and </a:t>
            </a:r>
            <a:r>
              <a:rPr lang="en-GB" sz="800" dirty="0" err="1">
                <a:solidFill>
                  <a:schemeClr val="bg1"/>
                </a:solidFill>
              </a:rPr>
              <a:t>SInd</a:t>
            </a:r>
            <a:endParaRPr lang="en-GB" sz="800" dirty="0">
              <a:solidFill>
                <a:schemeClr val="bg1"/>
              </a:solidFill>
            </a:endParaRPr>
          </a:p>
        </p:txBody>
      </p:sp>
      <p:grpSp>
        <p:nvGrpSpPr>
          <p:cNvPr id="39" name="Group 38">
            <a:extLst>
              <a:ext uri="{FF2B5EF4-FFF2-40B4-BE49-F238E27FC236}">
                <a16:creationId xmlns:a16="http://schemas.microsoft.com/office/drawing/2014/main" id="{821092E4-8C25-BA03-A902-88E76636F3C7}"/>
              </a:ext>
            </a:extLst>
          </p:cNvPr>
          <p:cNvGrpSpPr/>
          <p:nvPr/>
        </p:nvGrpSpPr>
        <p:grpSpPr>
          <a:xfrm>
            <a:off x="6842744" y="1114092"/>
            <a:ext cx="906609" cy="980677"/>
            <a:chOff x="5907454" y="1146961"/>
            <a:chExt cx="698898" cy="744159"/>
          </a:xfrm>
        </p:grpSpPr>
        <p:pic>
          <p:nvPicPr>
            <p:cNvPr id="34" name="Picture 33">
              <a:extLst>
                <a:ext uri="{FF2B5EF4-FFF2-40B4-BE49-F238E27FC236}">
                  <a16:creationId xmlns:a16="http://schemas.microsoft.com/office/drawing/2014/main" id="{954E4394-B34A-77FC-5AE5-1B37D12D5C70}"/>
                </a:ext>
              </a:extLst>
            </p:cNvPr>
            <p:cNvPicPr>
              <a:picLocks noChangeAspect="1"/>
            </p:cNvPicPr>
            <p:nvPr/>
          </p:nvPicPr>
          <p:blipFill rotWithShape="1">
            <a:blip r:embed="rId5"/>
            <a:srcRect t="5587" r="87695" b="79829"/>
            <a:stretch/>
          </p:blipFill>
          <p:spPr>
            <a:xfrm>
              <a:off x="5907454" y="1165977"/>
              <a:ext cx="683264" cy="635585"/>
            </a:xfrm>
            <a:prstGeom prst="rect">
              <a:avLst/>
            </a:prstGeom>
          </p:spPr>
        </p:pic>
        <p:sp>
          <p:nvSpPr>
            <p:cNvPr id="37" name="Rectangle 36">
              <a:extLst>
                <a:ext uri="{FF2B5EF4-FFF2-40B4-BE49-F238E27FC236}">
                  <a16:creationId xmlns:a16="http://schemas.microsoft.com/office/drawing/2014/main" id="{F5EBC79A-43B4-2B77-925C-58ADB117279D}"/>
                </a:ext>
              </a:extLst>
            </p:cNvPr>
            <p:cNvSpPr/>
            <p:nvPr/>
          </p:nvSpPr>
          <p:spPr>
            <a:xfrm>
              <a:off x="6026303" y="1146961"/>
              <a:ext cx="538790" cy="11128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sp>
          <p:nvSpPr>
            <p:cNvPr id="38" name="Rectangle 37">
              <a:extLst>
                <a:ext uri="{FF2B5EF4-FFF2-40B4-BE49-F238E27FC236}">
                  <a16:creationId xmlns:a16="http://schemas.microsoft.com/office/drawing/2014/main" id="{C47B688A-1FA7-5D98-F9A7-FA5524A85EAA}"/>
                </a:ext>
              </a:extLst>
            </p:cNvPr>
            <p:cNvSpPr/>
            <p:nvPr/>
          </p:nvSpPr>
          <p:spPr>
            <a:xfrm>
              <a:off x="6377357" y="1630260"/>
              <a:ext cx="228995" cy="26086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grpSp>
      <p:sp>
        <p:nvSpPr>
          <p:cNvPr id="28" name="TextBox 27">
            <a:extLst>
              <a:ext uri="{FF2B5EF4-FFF2-40B4-BE49-F238E27FC236}">
                <a16:creationId xmlns:a16="http://schemas.microsoft.com/office/drawing/2014/main" id="{9DF09307-B51B-4C05-6263-85B0BEC547FF}"/>
              </a:ext>
            </a:extLst>
          </p:cNvPr>
          <p:cNvSpPr txBox="1"/>
          <p:nvPr/>
        </p:nvSpPr>
        <p:spPr>
          <a:xfrm>
            <a:off x="3755655" y="1951017"/>
            <a:ext cx="4071782" cy="274182"/>
          </a:xfrm>
          <a:prstGeom prst="rect">
            <a:avLst/>
          </a:prstGeom>
        </p:spPr>
        <p:txBody>
          <a:bodyPr vert="horz" wrap="none" lIns="91440" tIns="45720" rIns="91440" bIns="45720" rtlCol="0" anchor="ctr">
            <a:normAutofit/>
          </a:bodyPr>
          <a:lstStyle/>
          <a:p>
            <a:r>
              <a:rPr lang="en-BE" sz="1100" dirty="0">
                <a:solidFill>
                  <a:schemeClr val="bg1"/>
                </a:solidFill>
              </a:rPr>
              <a:t>Prior expectations                     </a:t>
            </a:r>
            <a:r>
              <a:rPr lang="en-GB" sz="1100" dirty="0" err="1">
                <a:solidFill>
                  <a:schemeClr val="bg1"/>
                </a:solidFill>
              </a:rPr>
              <a:t>Traceplot</a:t>
            </a:r>
            <a:r>
              <a:rPr lang="en-GB" sz="1100" dirty="0">
                <a:solidFill>
                  <a:schemeClr val="bg1"/>
                </a:solidFill>
              </a:rPr>
              <a:t> of model fit (MCMC-NUTS)</a:t>
            </a:r>
          </a:p>
          <a:p>
            <a:endParaRPr lang="en-GB" sz="1100" dirty="0">
              <a:solidFill>
                <a:schemeClr val="bg1"/>
              </a:solidFill>
            </a:endParaRPr>
          </a:p>
        </p:txBody>
      </p:sp>
      <p:sp>
        <p:nvSpPr>
          <p:cNvPr id="15" name="TextBox 14">
            <a:extLst>
              <a:ext uri="{FF2B5EF4-FFF2-40B4-BE49-F238E27FC236}">
                <a16:creationId xmlns:a16="http://schemas.microsoft.com/office/drawing/2014/main" id="{DA6C8BED-9171-7624-2DC7-DA28F514F0E6}"/>
              </a:ext>
            </a:extLst>
          </p:cNvPr>
          <p:cNvSpPr txBox="1"/>
          <p:nvPr/>
        </p:nvSpPr>
        <p:spPr>
          <a:xfrm>
            <a:off x="3640553" y="1229689"/>
            <a:ext cx="3516922" cy="461665"/>
          </a:xfrm>
          <a:prstGeom prst="rect">
            <a:avLst/>
          </a:prstGeom>
          <a:noFill/>
        </p:spPr>
        <p:txBody>
          <a:bodyPr wrap="square">
            <a:spAutoFit/>
          </a:bodyPr>
          <a:lstStyle/>
          <a:p>
            <a:pPr algn="ctr"/>
            <a:r>
              <a:rPr lang="en-GB" sz="1200" dirty="0">
                <a:solidFill>
                  <a:schemeClr val="bg1"/>
                </a:solidFill>
              </a:rPr>
              <a:t>Bayesian linear model of the beta parameters in </a:t>
            </a:r>
          </a:p>
          <a:p>
            <a:pPr algn="ctr"/>
            <a:r>
              <a:rPr lang="en-GB" sz="1200" dirty="0">
                <a:solidFill>
                  <a:schemeClr val="bg1"/>
                </a:solidFill>
              </a:rPr>
              <a:t>the ACC cluster (Kawagoe 2019)</a:t>
            </a:r>
            <a:endParaRPr lang="en-BE" sz="1200" dirty="0">
              <a:solidFill>
                <a:schemeClr val="bg1"/>
              </a:solidFill>
            </a:endParaRPr>
          </a:p>
        </p:txBody>
      </p:sp>
      <p:sp>
        <p:nvSpPr>
          <p:cNvPr id="41" name="Rectangle 40">
            <a:extLst>
              <a:ext uri="{FF2B5EF4-FFF2-40B4-BE49-F238E27FC236}">
                <a16:creationId xmlns:a16="http://schemas.microsoft.com/office/drawing/2014/main" id="{DEFF2D76-812D-1457-12F9-A6FECFBA2B4C}"/>
              </a:ext>
            </a:extLst>
          </p:cNvPr>
          <p:cNvSpPr/>
          <p:nvPr/>
        </p:nvSpPr>
        <p:spPr>
          <a:xfrm>
            <a:off x="3213424" y="1983597"/>
            <a:ext cx="429163" cy="35482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cxnSp>
        <p:nvCxnSpPr>
          <p:cNvPr id="3" name="Straight Connector 2">
            <a:extLst>
              <a:ext uri="{FF2B5EF4-FFF2-40B4-BE49-F238E27FC236}">
                <a16:creationId xmlns:a16="http://schemas.microsoft.com/office/drawing/2014/main" id="{492A03E7-8833-A13E-0AAA-76BEA03158B6}"/>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14464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88B019-132F-4FD1-844A-32FA56EA742C}"/>
              </a:ext>
            </a:extLst>
          </p:cNvPr>
          <p:cNvPicPr>
            <a:picLocks noChangeAspect="1"/>
          </p:cNvPicPr>
          <p:nvPr/>
        </p:nvPicPr>
        <p:blipFill rotWithShape="1">
          <a:blip r:embed="rId3"/>
          <a:srcRect l="2932" t="2288"/>
          <a:stretch/>
        </p:blipFill>
        <p:spPr>
          <a:xfrm>
            <a:off x="6893347" y="1681625"/>
            <a:ext cx="2214424" cy="2222964"/>
          </a:xfrm>
          <a:prstGeom prst="rect">
            <a:avLst/>
          </a:prstGeom>
        </p:spPr>
      </p:pic>
      <p:pic>
        <p:nvPicPr>
          <p:cNvPr id="13" name="Picture 12">
            <a:extLst>
              <a:ext uri="{FF2B5EF4-FFF2-40B4-BE49-F238E27FC236}">
                <a16:creationId xmlns:a16="http://schemas.microsoft.com/office/drawing/2014/main" id="{E311BDF2-0D32-4853-B0F6-A10BAC129415}"/>
              </a:ext>
            </a:extLst>
          </p:cNvPr>
          <p:cNvPicPr>
            <a:picLocks noChangeAspect="1"/>
          </p:cNvPicPr>
          <p:nvPr/>
        </p:nvPicPr>
        <p:blipFill>
          <a:blip r:embed="rId4"/>
          <a:stretch>
            <a:fillRect/>
          </a:stretch>
        </p:blipFill>
        <p:spPr>
          <a:xfrm>
            <a:off x="3502275" y="1661857"/>
            <a:ext cx="3258544" cy="2242732"/>
          </a:xfrm>
          <a:prstGeom prst="rect">
            <a:avLst/>
          </a:prstGeom>
        </p:spPr>
      </p:pic>
      <p:sp>
        <p:nvSpPr>
          <p:cNvPr id="24" name="Rectangle 23">
            <a:extLst>
              <a:ext uri="{FF2B5EF4-FFF2-40B4-BE49-F238E27FC236}">
                <a16:creationId xmlns:a16="http://schemas.microsoft.com/office/drawing/2014/main" id="{085DD6FD-F784-354D-B270-55C0ADD857F7}"/>
              </a:ext>
            </a:extLst>
          </p:cNvPr>
          <p:cNvSpPr/>
          <p:nvPr/>
        </p:nvSpPr>
        <p:spPr>
          <a:xfrm>
            <a:off x="1161290" y="2"/>
            <a:ext cx="6839271" cy="543035"/>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38576" tIns="19288" rIns="38576" bIns="19288" numCol="1" spcCol="0" rtlCol="0" fromWordArt="0" anchor="ctr" anchorCtr="0" forceAA="0" compatLnSpc="1">
            <a:prstTxWarp prst="textNoShape">
              <a:avLst/>
            </a:prstTxWarp>
            <a:noAutofit/>
          </a:bodyPr>
          <a:lstStyle/>
          <a:p>
            <a:pPr algn="ctr" defTabSz="342882">
              <a:defRPr/>
            </a:pPr>
            <a:endParaRPr lang="en-US" sz="1181" kern="0">
              <a:solidFill>
                <a:prstClr val="white"/>
              </a:solidFill>
              <a:latin typeface="Calibri"/>
            </a:endParaRPr>
          </a:p>
        </p:txBody>
      </p:sp>
      <p:pic>
        <p:nvPicPr>
          <p:cNvPr id="2" name="Picture 1">
            <a:extLst>
              <a:ext uri="{FF2B5EF4-FFF2-40B4-BE49-F238E27FC236}">
                <a16:creationId xmlns:a16="http://schemas.microsoft.com/office/drawing/2014/main" id="{A30A285E-E0DE-E2B8-454A-6DE29E80946F}"/>
              </a:ext>
            </a:extLst>
          </p:cNvPr>
          <p:cNvPicPr>
            <a:picLocks noChangeAspect="1"/>
          </p:cNvPicPr>
          <p:nvPr/>
        </p:nvPicPr>
        <p:blipFill rotWithShape="1">
          <a:blip r:embed="rId5"/>
          <a:srcRect r="2924"/>
          <a:stretch/>
        </p:blipFill>
        <p:spPr>
          <a:xfrm>
            <a:off x="31062" y="1494378"/>
            <a:ext cx="3471215" cy="2678617"/>
          </a:xfrm>
          <a:prstGeom prst="rect">
            <a:avLst/>
          </a:prstGeom>
        </p:spPr>
      </p:pic>
      <p:sp>
        <p:nvSpPr>
          <p:cNvPr id="3" name="TextBox 2">
            <a:extLst>
              <a:ext uri="{FF2B5EF4-FFF2-40B4-BE49-F238E27FC236}">
                <a16:creationId xmlns:a16="http://schemas.microsoft.com/office/drawing/2014/main" id="{0528D791-B86C-E8AE-59FA-A41EAE05FC6B}"/>
              </a:ext>
            </a:extLst>
          </p:cNvPr>
          <p:cNvSpPr txBox="1"/>
          <p:nvPr/>
        </p:nvSpPr>
        <p:spPr>
          <a:xfrm>
            <a:off x="1161290" y="1263019"/>
            <a:ext cx="7708392" cy="300210"/>
          </a:xfrm>
          <a:prstGeom prst="rect">
            <a:avLst/>
          </a:prstGeom>
          <a:noFill/>
        </p:spPr>
        <p:txBody>
          <a:bodyPr wrap="square" rtlCol="0">
            <a:spAutoFit/>
          </a:bodyPr>
          <a:lstStyle/>
          <a:p>
            <a:r>
              <a:rPr lang="en-BE" sz="1351" b="1" dirty="0"/>
              <a:t>Less frequent		    	              Equally probable across time  	                         Transient relay</a:t>
            </a:r>
          </a:p>
        </p:txBody>
      </p:sp>
      <p:sp>
        <p:nvSpPr>
          <p:cNvPr id="6" name="Rectangle 5">
            <a:extLst>
              <a:ext uri="{FF2B5EF4-FFF2-40B4-BE49-F238E27FC236}">
                <a16:creationId xmlns:a16="http://schemas.microsoft.com/office/drawing/2014/main" id="{CB63921D-719A-0DAC-192A-E9AA8F5C7235}"/>
              </a:ext>
            </a:extLst>
          </p:cNvPr>
          <p:cNvSpPr/>
          <p:nvPr/>
        </p:nvSpPr>
        <p:spPr>
          <a:xfrm>
            <a:off x="7232611" y="49634"/>
            <a:ext cx="1704589" cy="82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7" name="Titre 2">
            <a:extLst>
              <a:ext uri="{FF2B5EF4-FFF2-40B4-BE49-F238E27FC236}">
                <a16:creationId xmlns:a16="http://schemas.microsoft.com/office/drawing/2014/main" id="{882135EB-D562-69A8-CDF3-48D7447AA2D3}"/>
              </a:ext>
            </a:extLst>
          </p:cNvPr>
          <p:cNvSpPr txBox="1">
            <a:spLocks/>
          </p:cNvSpPr>
          <p:nvPr/>
        </p:nvSpPr>
        <p:spPr>
          <a:xfrm>
            <a:off x="66401" y="-95657"/>
            <a:ext cx="9125715" cy="655125"/>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sz="3200" b="1" dirty="0">
              <a:solidFill>
                <a:schemeClr val="tx1"/>
              </a:solidFill>
            </a:endParaRPr>
          </a:p>
        </p:txBody>
      </p:sp>
      <p:sp>
        <p:nvSpPr>
          <p:cNvPr id="20" name="Titre 2">
            <a:extLst>
              <a:ext uri="{FF2B5EF4-FFF2-40B4-BE49-F238E27FC236}">
                <a16:creationId xmlns:a16="http://schemas.microsoft.com/office/drawing/2014/main" id="{4C587AB3-7F95-F617-893A-39C2BF9E074E}"/>
              </a:ext>
            </a:extLst>
          </p:cNvPr>
          <p:cNvSpPr txBox="1">
            <a:spLocks/>
          </p:cNvSpPr>
          <p:nvPr/>
        </p:nvSpPr>
        <p:spPr>
          <a:xfrm>
            <a:off x="-17944" y="273338"/>
            <a:ext cx="9125715" cy="655125"/>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333" b="1" dirty="0">
                <a:solidFill>
                  <a:schemeClr val="tx1"/>
                </a:solidFill>
              </a:rPr>
              <a:t>Mind Blanking has a distinct behavioral profile</a:t>
            </a:r>
          </a:p>
        </p:txBody>
      </p:sp>
      <p:sp>
        <p:nvSpPr>
          <p:cNvPr id="4" name="TextBox 3">
            <a:extLst>
              <a:ext uri="{FF2B5EF4-FFF2-40B4-BE49-F238E27FC236}">
                <a16:creationId xmlns:a16="http://schemas.microsoft.com/office/drawing/2014/main" id="{F19947AA-02D2-FC0E-F155-CA00CC743090}"/>
              </a:ext>
            </a:extLst>
          </p:cNvPr>
          <p:cNvSpPr txBox="1"/>
          <p:nvPr/>
        </p:nvSpPr>
        <p:spPr>
          <a:xfrm>
            <a:off x="133799" y="5369494"/>
            <a:ext cx="8990919" cy="516923"/>
          </a:xfrm>
          <a:prstGeom prst="rect">
            <a:avLst/>
          </a:prstGeom>
        </p:spPr>
        <p:txBody>
          <a:bodyPr vert="horz" wrap="square" lIns="91440" tIns="45720" rIns="91440" bIns="45720" rtlCol="0" anchor="ctr">
            <a:normAutofit/>
          </a:bodyPr>
          <a:lstStyle/>
          <a:p>
            <a:endParaRPr lang="en-BE" sz="1067" dirty="0"/>
          </a:p>
        </p:txBody>
      </p:sp>
      <p:sp>
        <p:nvSpPr>
          <p:cNvPr id="5" name="TextBox 4">
            <a:extLst>
              <a:ext uri="{FF2B5EF4-FFF2-40B4-BE49-F238E27FC236}">
                <a16:creationId xmlns:a16="http://schemas.microsoft.com/office/drawing/2014/main" id="{E772D47A-9BD5-144F-0219-C9AB3777619A}"/>
              </a:ext>
            </a:extLst>
          </p:cNvPr>
          <p:cNvSpPr txBox="1"/>
          <p:nvPr/>
        </p:nvSpPr>
        <p:spPr>
          <a:xfrm>
            <a:off x="116852" y="4660793"/>
            <a:ext cx="8990919" cy="516923"/>
          </a:xfrm>
          <a:prstGeom prst="rect">
            <a:avLst/>
          </a:prstGeom>
        </p:spPr>
        <p:txBody>
          <a:bodyPr vert="horz" wrap="square" lIns="91440" tIns="45720" rIns="91440" bIns="45720" rtlCol="0" anchor="ctr">
            <a:noAutofit/>
          </a:bodyPr>
          <a:lstStyle/>
          <a:p>
            <a:r>
              <a:rPr lang="en-GB" sz="1200" dirty="0" err="1"/>
              <a:t>Mortaheb</a:t>
            </a:r>
            <a:r>
              <a:rPr lang="en-GB" sz="1200" dirty="0"/>
              <a:t>, Van </a:t>
            </a:r>
            <a:r>
              <a:rPr lang="en-GB" sz="1200" dirty="0" err="1"/>
              <a:t>Calster</a:t>
            </a:r>
            <a:r>
              <a:rPr lang="en-GB" sz="1200" dirty="0"/>
              <a:t>, Raimondo, </a:t>
            </a:r>
            <a:r>
              <a:rPr lang="en-GB" sz="1200" dirty="0" err="1"/>
              <a:t>Klados</a:t>
            </a:r>
            <a:r>
              <a:rPr lang="en-GB" sz="1200" dirty="0"/>
              <a:t>, </a:t>
            </a:r>
            <a:r>
              <a:rPr lang="en-GB" sz="1200" dirty="0" err="1"/>
              <a:t>Boulakis</a:t>
            </a:r>
            <a:r>
              <a:rPr lang="en-GB" sz="1200" dirty="0"/>
              <a:t>, </a:t>
            </a:r>
            <a:r>
              <a:rPr lang="en-GB" sz="1200" dirty="0" err="1"/>
              <a:t>Georgoulaa</a:t>
            </a:r>
            <a:r>
              <a:rPr lang="en-GB" sz="1200" dirty="0"/>
              <a:t>, Majerus, Van De Ville*, Demertzi*. </a:t>
            </a:r>
            <a:r>
              <a:rPr lang="en-GB" sz="1200" i="1" dirty="0"/>
              <a:t>PNAS</a:t>
            </a:r>
            <a:r>
              <a:rPr lang="en-GB" sz="1200" dirty="0"/>
              <a:t> 2022 </a:t>
            </a:r>
            <a:endParaRPr lang="en-GB" sz="400" dirty="0"/>
          </a:p>
          <a:p>
            <a:r>
              <a:rPr lang="en-GB" sz="1200" dirty="0"/>
              <a:t>Van </a:t>
            </a:r>
            <a:r>
              <a:rPr lang="en-GB" sz="1200" dirty="0" err="1"/>
              <a:t>Calster</a:t>
            </a:r>
            <a:r>
              <a:rPr lang="en-GB" sz="1200" dirty="0"/>
              <a:t>, </a:t>
            </a:r>
            <a:r>
              <a:rPr lang="en-GB" sz="1200" dirty="0" err="1"/>
              <a:t>D’Argembeau</a:t>
            </a:r>
            <a:r>
              <a:rPr lang="en-GB" sz="1200" dirty="0"/>
              <a:t>, Salmon, Peters, Majerus</a:t>
            </a:r>
            <a:r>
              <a:rPr lang="en-GB" sz="1200" i="1" dirty="0"/>
              <a:t>, J </a:t>
            </a:r>
            <a:r>
              <a:rPr lang="en-GB" sz="1200" i="1" dirty="0" err="1"/>
              <a:t>Cogn</a:t>
            </a:r>
            <a:r>
              <a:rPr lang="en-GB" sz="1200" i="1" dirty="0"/>
              <a:t> </a:t>
            </a:r>
            <a:r>
              <a:rPr lang="en-GB" sz="1200" i="1" dirty="0" err="1"/>
              <a:t>Neurosci</a:t>
            </a:r>
            <a:r>
              <a:rPr lang="en-GB" sz="1200" i="1" dirty="0"/>
              <a:t> </a:t>
            </a:r>
            <a:r>
              <a:rPr lang="en-GB" sz="1200" dirty="0"/>
              <a:t>2017</a:t>
            </a:r>
          </a:p>
          <a:p>
            <a:endParaRPr lang="en-BE" sz="1200" dirty="0"/>
          </a:p>
        </p:txBody>
      </p:sp>
      <p:sp>
        <p:nvSpPr>
          <p:cNvPr id="9" name="TextBox 8">
            <a:extLst>
              <a:ext uri="{FF2B5EF4-FFF2-40B4-BE49-F238E27FC236}">
                <a16:creationId xmlns:a16="http://schemas.microsoft.com/office/drawing/2014/main" id="{A06D4C95-1754-13D6-0303-C670FF762FE5}"/>
              </a:ext>
            </a:extLst>
          </p:cNvPr>
          <p:cNvSpPr txBox="1"/>
          <p:nvPr/>
        </p:nvSpPr>
        <p:spPr>
          <a:xfrm>
            <a:off x="403262" y="3988215"/>
            <a:ext cx="1363407" cy="472745"/>
          </a:xfrm>
          <a:prstGeom prst="rect">
            <a:avLst/>
          </a:prstGeom>
        </p:spPr>
        <p:txBody>
          <a:bodyPr vert="horz" wrap="none" lIns="121920" tIns="60960" rIns="121920" bIns="60960" rtlCol="0" anchor="ctr">
            <a:normAutofit/>
          </a:bodyPr>
          <a:lstStyle/>
          <a:p>
            <a:r>
              <a:rPr lang="en-GB" sz="1467" dirty="0"/>
              <a:t>N</a:t>
            </a:r>
            <a:r>
              <a:rPr lang="en-BE" sz="1467" dirty="0"/>
              <a:t> participants = 36</a:t>
            </a:r>
          </a:p>
        </p:txBody>
      </p:sp>
      <p:cxnSp>
        <p:nvCxnSpPr>
          <p:cNvPr id="10" name="Straight Connector 9">
            <a:extLst>
              <a:ext uri="{FF2B5EF4-FFF2-40B4-BE49-F238E27FC236}">
                <a16:creationId xmlns:a16="http://schemas.microsoft.com/office/drawing/2014/main" id="{52DEEF66-535A-4E05-D9AB-69AD3B54FADF}"/>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61820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55026C-721C-A541-B745-E39D18C3D1BA}"/>
              </a:ext>
            </a:extLst>
          </p:cNvPr>
          <p:cNvSpPr/>
          <p:nvPr/>
        </p:nvSpPr>
        <p:spPr>
          <a:xfrm>
            <a:off x="6184920" y="777350"/>
            <a:ext cx="1601768"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a:p>
        </p:txBody>
      </p:sp>
      <p:sp>
        <p:nvSpPr>
          <p:cNvPr id="12" name="TextBox 11">
            <a:extLst>
              <a:ext uri="{FF2B5EF4-FFF2-40B4-BE49-F238E27FC236}">
                <a16:creationId xmlns:a16="http://schemas.microsoft.com/office/drawing/2014/main" id="{8242D50B-8832-3CB4-DFED-20CC7467340A}"/>
              </a:ext>
            </a:extLst>
          </p:cNvPr>
          <p:cNvSpPr txBox="1"/>
          <p:nvPr/>
        </p:nvSpPr>
        <p:spPr>
          <a:xfrm>
            <a:off x="2899706" y="903922"/>
            <a:ext cx="4392122" cy="265457"/>
          </a:xfrm>
          <a:prstGeom prst="rect">
            <a:avLst/>
          </a:prstGeom>
          <a:noFill/>
        </p:spPr>
        <p:txBody>
          <a:bodyPr wrap="square" rtlCol="0">
            <a:spAutoFit/>
          </a:bodyPr>
          <a:lstStyle/>
          <a:p>
            <a:r>
              <a:rPr lang="en-US" sz="1125" dirty="0"/>
              <a:t>Sparsely reported                            Reduced perceptions        Equiprobable      </a:t>
            </a:r>
            <a:endParaRPr lang="fr-BE" sz="1125" dirty="0"/>
          </a:p>
        </p:txBody>
      </p:sp>
      <p:sp>
        <p:nvSpPr>
          <p:cNvPr id="13" name="Rectangle 12">
            <a:extLst>
              <a:ext uri="{FF2B5EF4-FFF2-40B4-BE49-F238E27FC236}">
                <a16:creationId xmlns:a16="http://schemas.microsoft.com/office/drawing/2014/main" id="{734F3146-8ECC-5576-C45A-1ED9460E5527}"/>
              </a:ext>
            </a:extLst>
          </p:cNvPr>
          <p:cNvSpPr/>
          <p:nvPr/>
        </p:nvSpPr>
        <p:spPr>
          <a:xfrm>
            <a:off x="2013967" y="642938"/>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14" name="Rectangle 13">
            <a:extLst>
              <a:ext uri="{FF2B5EF4-FFF2-40B4-BE49-F238E27FC236}">
                <a16:creationId xmlns:a16="http://schemas.microsoft.com/office/drawing/2014/main" id="{007AA95C-543C-3A82-934A-8B931571AA7F}"/>
              </a:ext>
            </a:extLst>
          </p:cNvPr>
          <p:cNvSpPr/>
          <p:nvPr/>
        </p:nvSpPr>
        <p:spPr>
          <a:xfrm>
            <a:off x="1082864" y="708553"/>
            <a:ext cx="6931510"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dirty="0"/>
          </a:p>
        </p:txBody>
      </p:sp>
      <p:sp>
        <p:nvSpPr>
          <p:cNvPr id="18" name="Titre 2">
            <a:extLst>
              <a:ext uri="{FF2B5EF4-FFF2-40B4-BE49-F238E27FC236}">
                <a16:creationId xmlns:a16="http://schemas.microsoft.com/office/drawing/2014/main" id="{16508A66-EDA2-90E9-2F03-238FBBCBC373}"/>
              </a:ext>
            </a:extLst>
          </p:cNvPr>
          <p:cNvSpPr txBox="1">
            <a:spLocks/>
          </p:cNvSpPr>
          <p:nvPr/>
        </p:nvSpPr>
        <p:spPr>
          <a:xfrm>
            <a:off x="1192801" y="57119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sp>
        <p:nvSpPr>
          <p:cNvPr id="21" name="Rectangle 20">
            <a:extLst>
              <a:ext uri="{FF2B5EF4-FFF2-40B4-BE49-F238E27FC236}">
                <a16:creationId xmlns:a16="http://schemas.microsoft.com/office/drawing/2014/main" id="{D223F6C1-6BB0-6BF7-C11E-C91BF38275E3}"/>
              </a:ext>
            </a:extLst>
          </p:cNvPr>
          <p:cNvSpPr/>
          <p:nvPr/>
        </p:nvSpPr>
        <p:spPr>
          <a:xfrm>
            <a:off x="7558701" y="109450"/>
            <a:ext cx="1278442" cy="41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8" name="TextBox 7">
            <a:extLst>
              <a:ext uri="{FF2B5EF4-FFF2-40B4-BE49-F238E27FC236}">
                <a16:creationId xmlns:a16="http://schemas.microsoft.com/office/drawing/2014/main" id="{C4650B02-A17B-BD49-FA18-CFD336BC1058}"/>
              </a:ext>
            </a:extLst>
          </p:cNvPr>
          <p:cNvSpPr txBox="1"/>
          <p:nvPr/>
        </p:nvSpPr>
        <p:spPr>
          <a:xfrm>
            <a:off x="1243350" y="4670058"/>
            <a:ext cx="6743189" cy="387692"/>
          </a:xfrm>
          <a:prstGeom prst="rect">
            <a:avLst/>
          </a:prstGeom>
        </p:spPr>
        <p:txBody>
          <a:bodyPr vert="horz" wrap="square" lIns="68580" tIns="34290" rIns="68580" bIns="34290" rtlCol="0" anchor="ctr">
            <a:normAutofit/>
          </a:bodyPr>
          <a:lstStyle/>
          <a:p>
            <a:endParaRPr lang="en-BE" sz="800" dirty="0"/>
          </a:p>
        </p:txBody>
      </p:sp>
      <p:cxnSp>
        <p:nvCxnSpPr>
          <p:cNvPr id="3" name="Straight Connector 2">
            <a:extLst>
              <a:ext uri="{FF2B5EF4-FFF2-40B4-BE49-F238E27FC236}">
                <a16:creationId xmlns:a16="http://schemas.microsoft.com/office/drawing/2014/main" id="{E612AD68-165D-DDD8-5BD2-C57CC3370691}"/>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
        <p:nvSpPr>
          <p:cNvPr id="5" name="TextBox 4">
            <a:extLst>
              <a:ext uri="{FF2B5EF4-FFF2-40B4-BE49-F238E27FC236}">
                <a16:creationId xmlns:a16="http://schemas.microsoft.com/office/drawing/2014/main" id="{7B624C18-51DC-D487-7620-8E0BD8A0B2D0}"/>
              </a:ext>
            </a:extLst>
          </p:cNvPr>
          <p:cNvSpPr txBox="1"/>
          <p:nvPr/>
        </p:nvSpPr>
        <p:spPr>
          <a:xfrm>
            <a:off x="271002" y="4762269"/>
            <a:ext cx="6743189" cy="387692"/>
          </a:xfrm>
          <a:prstGeom prst="rect">
            <a:avLst/>
          </a:prstGeom>
        </p:spPr>
        <p:txBody>
          <a:bodyPr vert="horz" wrap="square" lIns="68580" tIns="34290" rIns="68580" bIns="34290" rtlCol="0" anchor="ctr">
            <a:noAutofit/>
          </a:bodyPr>
          <a:lstStyle/>
          <a:p>
            <a:r>
              <a:rPr lang="en-GB" sz="1100" dirty="0" err="1"/>
              <a:t>Mortaheb</a:t>
            </a:r>
            <a:r>
              <a:rPr lang="en-GB" sz="1100" dirty="0"/>
              <a:t>, Van </a:t>
            </a:r>
            <a:r>
              <a:rPr lang="en-GB" sz="1100" dirty="0" err="1"/>
              <a:t>Calster</a:t>
            </a:r>
            <a:r>
              <a:rPr lang="en-GB" sz="1100" dirty="0"/>
              <a:t>, Raimondo, </a:t>
            </a:r>
            <a:r>
              <a:rPr lang="en-GB" sz="1100" dirty="0" err="1"/>
              <a:t>Klados</a:t>
            </a:r>
            <a:r>
              <a:rPr lang="en-GB" sz="1100" dirty="0"/>
              <a:t>, </a:t>
            </a:r>
            <a:r>
              <a:rPr lang="en-GB" sz="1100" dirty="0" err="1"/>
              <a:t>Boulakis</a:t>
            </a:r>
            <a:r>
              <a:rPr lang="en-GB" sz="1100" dirty="0"/>
              <a:t>, </a:t>
            </a:r>
            <a:r>
              <a:rPr lang="en-GB" sz="1100" dirty="0" err="1"/>
              <a:t>Georgoulaa</a:t>
            </a:r>
            <a:r>
              <a:rPr lang="en-GB" sz="1100" dirty="0"/>
              <a:t>, Majerus, Van De Ville*, Demertzi*. </a:t>
            </a:r>
            <a:r>
              <a:rPr lang="en-GB" sz="1100" i="1" dirty="0"/>
              <a:t>PNAS</a:t>
            </a:r>
            <a:r>
              <a:rPr lang="en-GB" sz="1100" dirty="0"/>
              <a:t> 2022 </a:t>
            </a:r>
          </a:p>
          <a:p>
            <a:endParaRPr lang="en-BE" sz="1100" dirty="0"/>
          </a:p>
        </p:txBody>
      </p:sp>
      <p:sp>
        <p:nvSpPr>
          <p:cNvPr id="20" name="Titre 2">
            <a:extLst>
              <a:ext uri="{FF2B5EF4-FFF2-40B4-BE49-F238E27FC236}">
                <a16:creationId xmlns:a16="http://schemas.microsoft.com/office/drawing/2014/main" id="{26606005-A723-B54B-D355-D20FF9BB8AC1}"/>
              </a:ext>
            </a:extLst>
          </p:cNvPr>
          <p:cNvSpPr txBox="1">
            <a:spLocks/>
          </p:cNvSpPr>
          <p:nvPr/>
        </p:nvSpPr>
        <p:spPr>
          <a:xfrm>
            <a:off x="196935" y="309337"/>
            <a:ext cx="8836018"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4000" b="1" dirty="0">
                <a:solidFill>
                  <a:schemeClr val="tx1"/>
                </a:solidFill>
              </a:rPr>
              <a:t>MB is linked to a hyper-connected state</a:t>
            </a:r>
          </a:p>
        </p:txBody>
      </p:sp>
      <p:pic>
        <p:nvPicPr>
          <p:cNvPr id="2" name="Picture 1">
            <a:extLst>
              <a:ext uri="{FF2B5EF4-FFF2-40B4-BE49-F238E27FC236}">
                <a16:creationId xmlns:a16="http://schemas.microsoft.com/office/drawing/2014/main" id="{F741FC71-226A-69A5-90FC-DE34A0FA4C93}"/>
              </a:ext>
            </a:extLst>
          </p:cNvPr>
          <p:cNvPicPr>
            <a:picLocks noChangeAspect="1"/>
          </p:cNvPicPr>
          <p:nvPr/>
        </p:nvPicPr>
        <p:blipFill rotWithShape="1">
          <a:blip r:embed="rId3"/>
          <a:srcRect l="11111" r="57505"/>
          <a:stretch/>
        </p:blipFill>
        <p:spPr>
          <a:xfrm>
            <a:off x="1216680" y="904885"/>
            <a:ext cx="3148245" cy="2006263"/>
          </a:xfrm>
          <a:prstGeom prst="rect">
            <a:avLst/>
          </a:prstGeom>
        </p:spPr>
      </p:pic>
      <p:grpSp>
        <p:nvGrpSpPr>
          <p:cNvPr id="10" name="Group 9">
            <a:extLst>
              <a:ext uri="{FF2B5EF4-FFF2-40B4-BE49-F238E27FC236}">
                <a16:creationId xmlns:a16="http://schemas.microsoft.com/office/drawing/2014/main" id="{BDADC705-D5A4-1B0B-2423-9E106F9B1ADD}"/>
              </a:ext>
            </a:extLst>
          </p:cNvPr>
          <p:cNvGrpSpPr/>
          <p:nvPr/>
        </p:nvGrpSpPr>
        <p:grpSpPr>
          <a:xfrm>
            <a:off x="4376070" y="881327"/>
            <a:ext cx="3772120" cy="2047686"/>
            <a:chOff x="4366131" y="950900"/>
            <a:chExt cx="3772120" cy="2047686"/>
          </a:xfrm>
        </p:grpSpPr>
        <p:pic>
          <p:nvPicPr>
            <p:cNvPr id="16" name="Picture 15">
              <a:extLst>
                <a:ext uri="{FF2B5EF4-FFF2-40B4-BE49-F238E27FC236}">
                  <a16:creationId xmlns:a16="http://schemas.microsoft.com/office/drawing/2014/main" id="{D46E9B6E-77C6-6294-5CAF-9D1908F373F6}"/>
                </a:ext>
              </a:extLst>
            </p:cNvPr>
            <p:cNvPicPr>
              <a:picLocks noChangeAspect="1"/>
            </p:cNvPicPr>
            <p:nvPr/>
          </p:nvPicPr>
          <p:blipFill rotWithShape="1">
            <a:blip r:embed="rId3"/>
            <a:srcRect l="43499" r="23062"/>
            <a:stretch/>
          </p:blipFill>
          <p:spPr>
            <a:xfrm>
              <a:off x="4366131" y="950900"/>
              <a:ext cx="3423630" cy="2047686"/>
            </a:xfrm>
            <a:prstGeom prst="rect">
              <a:avLst/>
            </a:prstGeom>
          </p:spPr>
        </p:pic>
        <p:sp>
          <p:nvSpPr>
            <p:cNvPr id="6" name="Rectangle 5">
              <a:extLst>
                <a:ext uri="{FF2B5EF4-FFF2-40B4-BE49-F238E27FC236}">
                  <a16:creationId xmlns:a16="http://schemas.microsoft.com/office/drawing/2014/main" id="{3EAD5440-2368-3684-A642-677757CBF94E}"/>
                </a:ext>
              </a:extLst>
            </p:cNvPr>
            <p:cNvSpPr/>
            <p:nvPr/>
          </p:nvSpPr>
          <p:spPr>
            <a:xfrm>
              <a:off x="7500107" y="1081964"/>
              <a:ext cx="638144" cy="1779595"/>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350"/>
            </a:p>
          </p:txBody>
        </p:sp>
      </p:grpSp>
      <p:pic>
        <p:nvPicPr>
          <p:cNvPr id="7" name="Picture 6">
            <a:extLst>
              <a:ext uri="{FF2B5EF4-FFF2-40B4-BE49-F238E27FC236}">
                <a16:creationId xmlns:a16="http://schemas.microsoft.com/office/drawing/2014/main" id="{8DD9F8EF-5D64-9949-D239-7A26BAF90F3B}"/>
              </a:ext>
            </a:extLst>
          </p:cNvPr>
          <p:cNvPicPr>
            <a:picLocks noChangeAspect="1"/>
          </p:cNvPicPr>
          <p:nvPr/>
        </p:nvPicPr>
        <p:blipFill>
          <a:blip r:embed="rId4"/>
          <a:stretch>
            <a:fillRect/>
          </a:stretch>
        </p:blipFill>
        <p:spPr>
          <a:xfrm>
            <a:off x="744133" y="2350149"/>
            <a:ext cx="7084945" cy="2361649"/>
          </a:xfrm>
          <a:prstGeom prst="rect">
            <a:avLst/>
          </a:prstGeom>
        </p:spPr>
      </p:pic>
    </p:spTree>
    <p:extLst>
      <p:ext uri="{BB962C8B-B14F-4D97-AF65-F5344CB8AC3E}">
        <p14:creationId xmlns:p14="http://schemas.microsoft.com/office/powerpoint/2010/main" val="355663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55026C-721C-A541-B745-E39D18C3D1BA}"/>
              </a:ext>
            </a:extLst>
          </p:cNvPr>
          <p:cNvSpPr/>
          <p:nvPr/>
        </p:nvSpPr>
        <p:spPr>
          <a:xfrm>
            <a:off x="7828540" y="21985"/>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pic>
        <p:nvPicPr>
          <p:cNvPr id="9" name="Picture 8">
            <a:extLst>
              <a:ext uri="{FF2B5EF4-FFF2-40B4-BE49-F238E27FC236}">
                <a16:creationId xmlns:a16="http://schemas.microsoft.com/office/drawing/2014/main" id="{B2A40CAA-3104-6E01-E7A7-A1FD17C3790A}"/>
              </a:ext>
            </a:extLst>
          </p:cNvPr>
          <p:cNvPicPr>
            <a:picLocks noChangeAspect="1"/>
          </p:cNvPicPr>
          <p:nvPr/>
        </p:nvPicPr>
        <p:blipFill rotWithShape="1">
          <a:blip r:embed="rId3">
            <a:extLst>
              <a:ext uri="{28A0092B-C50C-407E-A947-70E740481C1C}">
                <a14:useLocalDpi xmlns:a14="http://schemas.microsoft.com/office/drawing/2010/main" val="0"/>
              </a:ext>
            </a:extLst>
          </a:blip>
          <a:srcRect b="8743"/>
          <a:stretch/>
        </p:blipFill>
        <p:spPr>
          <a:xfrm>
            <a:off x="1185526" y="3306021"/>
            <a:ext cx="3955775" cy="1495912"/>
          </a:xfrm>
          <a:prstGeom prst="rect">
            <a:avLst/>
          </a:prstGeom>
        </p:spPr>
      </p:pic>
      <p:pic>
        <p:nvPicPr>
          <p:cNvPr id="12" name="Picture 11">
            <a:extLst>
              <a:ext uri="{FF2B5EF4-FFF2-40B4-BE49-F238E27FC236}">
                <a16:creationId xmlns:a16="http://schemas.microsoft.com/office/drawing/2014/main" id="{C17A9466-9C66-93AB-8EE9-DF889F70E4BD}"/>
              </a:ext>
            </a:extLst>
          </p:cNvPr>
          <p:cNvPicPr>
            <a:picLocks noChangeAspect="1"/>
          </p:cNvPicPr>
          <p:nvPr/>
        </p:nvPicPr>
        <p:blipFill rotWithShape="1">
          <a:blip r:embed="rId4">
            <a:extLst>
              <a:ext uri="{28A0092B-C50C-407E-A947-70E740481C1C}">
                <a14:useLocalDpi xmlns:a14="http://schemas.microsoft.com/office/drawing/2010/main" val="0"/>
              </a:ext>
            </a:extLst>
          </a:blip>
          <a:srcRect t="47641" r="24351"/>
          <a:stretch/>
        </p:blipFill>
        <p:spPr>
          <a:xfrm>
            <a:off x="1264096" y="2450462"/>
            <a:ext cx="2602876" cy="904422"/>
          </a:xfrm>
          <a:prstGeom prst="rect">
            <a:avLst/>
          </a:prstGeom>
        </p:spPr>
      </p:pic>
      <p:pic>
        <p:nvPicPr>
          <p:cNvPr id="18" name="Picture 17">
            <a:extLst>
              <a:ext uri="{FF2B5EF4-FFF2-40B4-BE49-F238E27FC236}">
                <a16:creationId xmlns:a16="http://schemas.microsoft.com/office/drawing/2014/main" id="{FF7A95F0-B4DB-E304-23D1-0061E6D69212}"/>
              </a:ext>
            </a:extLst>
          </p:cNvPr>
          <p:cNvPicPr>
            <a:picLocks noChangeAspect="1"/>
          </p:cNvPicPr>
          <p:nvPr/>
        </p:nvPicPr>
        <p:blipFill rotWithShape="1">
          <a:blip r:embed="rId4">
            <a:extLst>
              <a:ext uri="{28A0092B-C50C-407E-A947-70E740481C1C}">
                <a14:useLocalDpi xmlns:a14="http://schemas.microsoft.com/office/drawing/2010/main" val="0"/>
              </a:ext>
            </a:extLst>
          </a:blip>
          <a:srcRect b="51442"/>
          <a:stretch/>
        </p:blipFill>
        <p:spPr>
          <a:xfrm>
            <a:off x="1159634" y="1497688"/>
            <a:ext cx="3586949" cy="874418"/>
          </a:xfrm>
          <a:prstGeom prst="rect">
            <a:avLst/>
          </a:prstGeom>
        </p:spPr>
      </p:pic>
      <p:sp>
        <p:nvSpPr>
          <p:cNvPr id="13" name="TextBox 12">
            <a:extLst>
              <a:ext uri="{FF2B5EF4-FFF2-40B4-BE49-F238E27FC236}">
                <a16:creationId xmlns:a16="http://schemas.microsoft.com/office/drawing/2014/main" id="{5664A694-4B46-60CB-0843-8B2D1EA7532E}"/>
              </a:ext>
            </a:extLst>
          </p:cNvPr>
          <p:cNvSpPr txBox="1"/>
          <p:nvPr/>
        </p:nvSpPr>
        <p:spPr>
          <a:xfrm>
            <a:off x="2272657" y="4908920"/>
            <a:ext cx="1526380" cy="230832"/>
          </a:xfrm>
          <a:prstGeom prst="rect">
            <a:avLst/>
          </a:prstGeom>
          <a:noFill/>
        </p:spPr>
        <p:txBody>
          <a:bodyPr wrap="none" rtlCol="0">
            <a:spAutoFit/>
          </a:bodyPr>
          <a:lstStyle/>
          <a:p>
            <a:r>
              <a:rPr lang="en-GB" sz="900" dirty="0">
                <a:latin typeface="Calibri" panose="020F0502020204030204" pitchFamily="34" charset="0"/>
                <a:cs typeface="Calibri" panose="020F0502020204030204" pitchFamily="34" charset="0"/>
              </a:rPr>
              <a:t>El-Baba et al, </a:t>
            </a:r>
            <a:r>
              <a:rPr lang="en-GB" sz="900" i="1" dirty="0">
                <a:latin typeface="Calibri" panose="020F0502020204030204" pitchFamily="34" charset="0"/>
                <a:cs typeface="Calibri" panose="020F0502020204030204" pitchFamily="34" charset="0"/>
              </a:rPr>
              <a:t>PLOS One </a:t>
            </a:r>
            <a:r>
              <a:rPr lang="en-GB" sz="900" dirty="0">
                <a:latin typeface="Calibri" panose="020F0502020204030204" pitchFamily="34" charset="0"/>
                <a:cs typeface="Calibri" panose="020F0502020204030204" pitchFamily="34" charset="0"/>
              </a:rPr>
              <a:t>2019</a:t>
            </a:r>
            <a:endParaRPr lang="en-BE" sz="900"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1F9C1823-DB4C-2519-6287-4C9FDA21968A}"/>
              </a:ext>
            </a:extLst>
          </p:cNvPr>
          <p:cNvSpPr/>
          <p:nvPr/>
        </p:nvSpPr>
        <p:spPr>
          <a:xfrm>
            <a:off x="6078682" y="3365081"/>
            <a:ext cx="792716" cy="23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grpSp>
        <p:nvGrpSpPr>
          <p:cNvPr id="23" name="Group 22">
            <a:extLst>
              <a:ext uri="{FF2B5EF4-FFF2-40B4-BE49-F238E27FC236}">
                <a16:creationId xmlns:a16="http://schemas.microsoft.com/office/drawing/2014/main" id="{799BAD2F-C3FA-143D-DA61-654D06306856}"/>
              </a:ext>
            </a:extLst>
          </p:cNvPr>
          <p:cNvGrpSpPr/>
          <p:nvPr/>
        </p:nvGrpSpPr>
        <p:grpSpPr>
          <a:xfrm>
            <a:off x="4298812" y="3265460"/>
            <a:ext cx="781992" cy="553037"/>
            <a:chOff x="7266389" y="4238676"/>
            <a:chExt cx="1042656" cy="737382"/>
          </a:xfrm>
        </p:grpSpPr>
        <p:sp>
          <p:nvSpPr>
            <p:cNvPr id="19" name="TextBox 18">
              <a:extLst>
                <a:ext uri="{FF2B5EF4-FFF2-40B4-BE49-F238E27FC236}">
                  <a16:creationId xmlns:a16="http://schemas.microsoft.com/office/drawing/2014/main" id="{C27C9937-FD42-1640-422E-B41CB7E16308}"/>
                </a:ext>
              </a:extLst>
            </p:cNvPr>
            <p:cNvSpPr txBox="1"/>
            <p:nvPr/>
          </p:nvSpPr>
          <p:spPr>
            <a:xfrm>
              <a:off x="7455734" y="4238676"/>
              <a:ext cx="853311" cy="737382"/>
            </a:xfrm>
            <a:prstGeom prst="rect">
              <a:avLst/>
            </a:prstGeom>
            <a:solidFill>
              <a:schemeClr val="bg1"/>
            </a:solidFill>
          </p:spPr>
          <p:txBody>
            <a:bodyPr wrap="none" rtlCol="0">
              <a:spAutoFit/>
            </a:bodyPr>
            <a:lstStyle/>
            <a:p>
              <a:pPr>
                <a:lnSpc>
                  <a:spcPct val="130000"/>
                </a:lnSpc>
              </a:pPr>
              <a:r>
                <a:rPr lang="en-BE" sz="1200" dirty="0"/>
                <a:t>Wake</a:t>
              </a:r>
            </a:p>
            <a:p>
              <a:pPr>
                <a:lnSpc>
                  <a:spcPct val="130000"/>
                </a:lnSpc>
              </a:pPr>
              <a:r>
                <a:rPr lang="en-BE" sz="1200" dirty="0"/>
                <a:t>Stage 2</a:t>
              </a:r>
            </a:p>
          </p:txBody>
        </p:sp>
        <p:sp>
          <p:nvSpPr>
            <p:cNvPr id="22" name="Rectangle 21">
              <a:extLst>
                <a:ext uri="{FF2B5EF4-FFF2-40B4-BE49-F238E27FC236}">
                  <a16:creationId xmlns:a16="http://schemas.microsoft.com/office/drawing/2014/main" id="{DFD2A396-85AD-99CA-8FAC-34B5375817C0}"/>
                </a:ext>
              </a:extLst>
            </p:cNvPr>
            <p:cNvSpPr/>
            <p:nvPr/>
          </p:nvSpPr>
          <p:spPr>
            <a:xfrm>
              <a:off x="7268324" y="4653420"/>
              <a:ext cx="221672" cy="249382"/>
            </a:xfrm>
            <a:prstGeom prst="rect">
              <a:avLst/>
            </a:prstGeom>
            <a:solidFill>
              <a:srgbClr val="006F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dirty="0"/>
            </a:p>
          </p:txBody>
        </p:sp>
        <p:sp>
          <p:nvSpPr>
            <p:cNvPr id="17" name="Rectangle 16">
              <a:extLst>
                <a:ext uri="{FF2B5EF4-FFF2-40B4-BE49-F238E27FC236}">
                  <a16:creationId xmlns:a16="http://schemas.microsoft.com/office/drawing/2014/main" id="{12141C53-8E93-DD71-F19E-3B2E9D976444}"/>
                </a:ext>
              </a:extLst>
            </p:cNvPr>
            <p:cNvSpPr/>
            <p:nvPr/>
          </p:nvSpPr>
          <p:spPr>
            <a:xfrm>
              <a:off x="7266389" y="4357908"/>
              <a:ext cx="221672" cy="249382"/>
            </a:xfrm>
            <a:prstGeom prst="rect">
              <a:avLst/>
            </a:prstGeom>
            <a:solidFill>
              <a:srgbClr val="FFB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grpSp>
      <p:sp>
        <p:nvSpPr>
          <p:cNvPr id="24" name="TextBox 23">
            <a:extLst>
              <a:ext uri="{FF2B5EF4-FFF2-40B4-BE49-F238E27FC236}">
                <a16:creationId xmlns:a16="http://schemas.microsoft.com/office/drawing/2014/main" id="{A6CBF984-BA34-E3A3-AA4E-EE5A9D855F69}"/>
              </a:ext>
            </a:extLst>
          </p:cNvPr>
          <p:cNvSpPr txBox="1"/>
          <p:nvPr/>
        </p:nvSpPr>
        <p:spPr>
          <a:xfrm rot="16200000">
            <a:off x="774929" y="3994454"/>
            <a:ext cx="1314892" cy="300082"/>
          </a:xfrm>
          <a:prstGeom prst="rect">
            <a:avLst/>
          </a:prstGeom>
          <a:solidFill>
            <a:schemeClr val="bg1"/>
          </a:solidFill>
        </p:spPr>
        <p:txBody>
          <a:bodyPr wrap="square" rtlCol="0">
            <a:spAutoFit/>
          </a:bodyPr>
          <a:lstStyle/>
          <a:p>
            <a:pPr algn="ctr"/>
            <a:r>
              <a:rPr lang="en-BE" sz="1350" dirty="0"/>
              <a:t>Frequency</a:t>
            </a:r>
          </a:p>
        </p:txBody>
      </p:sp>
      <p:sp>
        <p:nvSpPr>
          <p:cNvPr id="25" name="TextBox 24">
            <a:extLst>
              <a:ext uri="{FF2B5EF4-FFF2-40B4-BE49-F238E27FC236}">
                <a16:creationId xmlns:a16="http://schemas.microsoft.com/office/drawing/2014/main" id="{5C6A3A8C-86F9-F217-B09F-A5009FC460D6}"/>
              </a:ext>
            </a:extLst>
          </p:cNvPr>
          <p:cNvSpPr txBox="1"/>
          <p:nvPr/>
        </p:nvSpPr>
        <p:spPr>
          <a:xfrm>
            <a:off x="2877254" y="1021326"/>
            <a:ext cx="1144865" cy="530915"/>
          </a:xfrm>
          <a:prstGeom prst="rect">
            <a:avLst/>
          </a:prstGeom>
          <a:noFill/>
        </p:spPr>
        <p:txBody>
          <a:bodyPr wrap="none" rtlCol="0">
            <a:spAutoFit/>
          </a:bodyPr>
          <a:lstStyle/>
          <a:p>
            <a:pPr algn="ctr"/>
            <a:r>
              <a:rPr lang="en-BE" sz="1500" b="1" dirty="0"/>
              <a:t>NREM sleep</a:t>
            </a:r>
          </a:p>
          <a:p>
            <a:pPr algn="ctr"/>
            <a:r>
              <a:rPr lang="en-BE" sz="1350" dirty="0"/>
              <a:t>Humans</a:t>
            </a:r>
          </a:p>
        </p:txBody>
      </p:sp>
      <p:pic>
        <p:nvPicPr>
          <p:cNvPr id="27" name="Picture 26">
            <a:extLst>
              <a:ext uri="{FF2B5EF4-FFF2-40B4-BE49-F238E27FC236}">
                <a16:creationId xmlns:a16="http://schemas.microsoft.com/office/drawing/2014/main" id="{AE2F02A9-D0D1-95C1-1E2A-03833060AB0F}"/>
              </a:ext>
            </a:extLst>
          </p:cNvPr>
          <p:cNvPicPr>
            <a:picLocks noChangeAspect="1"/>
          </p:cNvPicPr>
          <p:nvPr/>
        </p:nvPicPr>
        <p:blipFill rotWithShape="1">
          <a:blip r:embed="rId5">
            <a:extLst>
              <a:ext uri="{28A0092B-C50C-407E-A947-70E740481C1C}">
                <a14:useLocalDpi xmlns:a14="http://schemas.microsoft.com/office/drawing/2010/main" val="0"/>
              </a:ext>
            </a:extLst>
          </a:blip>
          <a:srcRect r="59539" b="50062"/>
          <a:stretch/>
        </p:blipFill>
        <p:spPr>
          <a:xfrm>
            <a:off x="5508147" y="1445200"/>
            <a:ext cx="1893995" cy="1549265"/>
          </a:xfrm>
          <a:prstGeom prst="rect">
            <a:avLst/>
          </a:prstGeom>
        </p:spPr>
      </p:pic>
      <p:pic>
        <p:nvPicPr>
          <p:cNvPr id="31" name="Picture 30">
            <a:extLst>
              <a:ext uri="{FF2B5EF4-FFF2-40B4-BE49-F238E27FC236}">
                <a16:creationId xmlns:a16="http://schemas.microsoft.com/office/drawing/2014/main" id="{3087D22C-C61E-1B31-847D-39EDA9B9A8C2}"/>
              </a:ext>
            </a:extLst>
          </p:cNvPr>
          <p:cNvPicPr>
            <a:picLocks noChangeAspect="1"/>
          </p:cNvPicPr>
          <p:nvPr/>
        </p:nvPicPr>
        <p:blipFill rotWithShape="1">
          <a:blip r:embed="rId5">
            <a:extLst>
              <a:ext uri="{28A0092B-C50C-407E-A947-70E740481C1C}">
                <a14:useLocalDpi xmlns:a14="http://schemas.microsoft.com/office/drawing/2010/main" val="0"/>
              </a:ext>
            </a:extLst>
          </a:blip>
          <a:srcRect l="44996" r="-1" b="22536"/>
          <a:stretch/>
        </p:blipFill>
        <p:spPr>
          <a:xfrm>
            <a:off x="5384299" y="2994463"/>
            <a:ext cx="1937568" cy="1808462"/>
          </a:xfrm>
          <a:prstGeom prst="rect">
            <a:avLst/>
          </a:prstGeom>
        </p:spPr>
      </p:pic>
      <p:pic>
        <p:nvPicPr>
          <p:cNvPr id="32" name="Picture 31">
            <a:extLst>
              <a:ext uri="{FF2B5EF4-FFF2-40B4-BE49-F238E27FC236}">
                <a16:creationId xmlns:a16="http://schemas.microsoft.com/office/drawing/2014/main" id="{07A0331C-F1FB-2D17-B265-8E80B1FF1DBA}"/>
              </a:ext>
            </a:extLst>
          </p:cNvPr>
          <p:cNvPicPr>
            <a:picLocks noChangeAspect="1"/>
          </p:cNvPicPr>
          <p:nvPr/>
        </p:nvPicPr>
        <p:blipFill rotWithShape="1">
          <a:blip r:embed="rId5">
            <a:extLst>
              <a:ext uri="{28A0092B-C50C-407E-A947-70E740481C1C}">
                <a14:useLocalDpi xmlns:a14="http://schemas.microsoft.com/office/drawing/2010/main" val="0"/>
              </a:ext>
            </a:extLst>
          </a:blip>
          <a:srcRect l="51396" t="81748" r="1620" b="5577"/>
          <a:stretch/>
        </p:blipFill>
        <p:spPr>
          <a:xfrm rot="16200000">
            <a:off x="6786843" y="4035219"/>
            <a:ext cx="1373341" cy="277001"/>
          </a:xfrm>
          <a:prstGeom prst="rect">
            <a:avLst/>
          </a:prstGeom>
        </p:spPr>
      </p:pic>
      <p:sp>
        <p:nvSpPr>
          <p:cNvPr id="33" name="TextBox 32">
            <a:extLst>
              <a:ext uri="{FF2B5EF4-FFF2-40B4-BE49-F238E27FC236}">
                <a16:creationId xmlns:a16="http://schemas.microsoft.com/office/drawing/2014/main" id="{6E9C53E7-AE3E-CF7F-C7D2-50743FD2EAD7}"/>
              </a:ext>
            </a:extLst>
          </p:cNvPr>
          <p:cNvSpPr txBox="1"/>
          <p:nvPr/>
        </p:nvSpPr>
        <p:spPr>
          <a:xfrm>
            <a:off x="5824019" y="4908920"/>
            <a:ext cx="1417376" cy="230832"/>
          </a:xfrm>
          <a:prstGeom prst="rect">
            <a:avLst/>
          </a:prstGeom>
          <a:noFill/>
        </p:spPr>
        <p:txBody>
          <a:bodyPr wrap="none" rtlCol="0">
            <a:spAutoFit/>
          </a:bodyPr>
          <a:lstStyle/>
          <a:p>
            <a:r>
              <a:rPr lang="en-GB" sz="900" dirty="0" err="1">
                <a:latin typeface="Calibri" panose="020F0502020204030204" pitchFamily="34" charset="0"/>
                <a:cs typeface="Calibri" panose="020F0502020204030204" pitchFamily="34" charset="0"/>
              </a:rPr>
              <a:t>Aedo</a:t>
            </a:r>
            <a:r>
              <a:rPr lang="en-GB" sz="900" dirty="0">
                <a:latin typeface="Calibri" panose="020F0502020204030204" pitchFamily="34" charset="0"/>
                <a:cs typeface="Calibri" panose="020F0502020204030204" pitchFamily="34" charset="0"/>
              </a:rPr>
              <a:t>-Jury et al, </a:t>
            </a:r>
            <a:r>
              <a:rPr lang="en-GB" sz="900" i="1" dirty="0" err="1">
                <a:latin typeface="Calibri" panose="020F0502020204030204" pitchFamily="34" charset="0"/>
                <a:cs typeface="Calibri" panose="020F0502020204030204" pitchFamily="34" charset="0"/>
              </a:rPr>
              <a:t>eLife</a:t>
            </a:r>
            <a:r>
              <a:rPr lang="en-GB" sz="900" i="1" dirty="0">
                <a:latin typeface="Calibri" panose="020F0502020204030204" pitchFamily="34" charset="0"/>
                <a:cs typeface="Calibri" panose="020F0502020204030204" pitchFamily="34" charset="0"/>
              </a:rPr>
              <a:t> </a:t>
            </a:r>
            <a:r>
              <a:rPr lang="en-GB" sz="900" dirty="0">
                <a:latin typeface="Calibri" panose="020F0502020204030204" pitchFamily="34" charset="0"/>
                <a:cs typeface="Calibri" panose="020F0502020204030204" pitchFamily="34" charset="0"/>
              </a:rPr>
              <a:t>2019</a:t>
            </a:r>
            <a:endParaRPr lang="en-BE" sz="900" dirty="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EAC0E109-F4D3-BED0-53BE-9753E01E02FC}"/>
              </a:ext>
            </a:extLst>
          </p:cNvPr>
          <p:cNvSpPr txBox="1"/>
          <p:nvPr/>
        </p:nvSpPr>
        <p:spPr>
          <a:xfrm>
            <a:off x="2899706" y="903922"/>
            <a:ext cx="4392122" cy="265457"/>
          </a:xfrm>
          <a:prstGeom prst="rect">
            <a:avLst/>
          </a:prstGeom>
          <a:noFill/>
        </p:spPr>
        <p:txBody>
          <a:bodyPr wrap="square" rtlCol="0">
            <a:spAutoFit/>
          </a:bodyPr>
          <a:lstStyle/>
          <a:p>
            <a:r>
              <a:rPr lang="en-US" sz="1125" dirty="0"/>
              <a:t>Sparsely reported                            Reduced perceptions        Equiprobable      </a:t>
            </a:r>
            <a:endParaRPr lang="fr-BE" sz="1125" dirty="0"/>
          </a:p>
        </p:txBody>
      </p:sp>
      <p:sp>
        <p:nvSpPr>
          <p:cNvPr id="30" name="Rectangle 29">
            <a:extLst>
              <a:ext uri="{FF2B5EF4-FFF2-40B4-BE49-F238E27FC236}">
                <a16:creationId xmlns:a16="http://schemas.microsoft.com/office/drawing/2014/main" id="{03BCB96D-01F5-1570-3263-FF5FB19E99C4}"/>
              </a:ext>
            </a:extLst>
          </p:cNvPr>
          <p:cNvSpPr/>
          <p:nvPr/>
        </p:nvSpPr>
        <p:spPr>
          <a:xfrm>
            <a:off x="2013967" y="581978"/>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34" name="Rectangle 33">
            <a:extLst>
              <a:ext uri="{FF2B5EF4-FFF2-40B4-BE49-F238E27FC236}">
                <a16:creationId xmlns:a16="http://schemas.microsoft.com/office/drawing/2014/main" id="{8FB2CCAC-9340-1A68-C789-8A2E33A7AAA8}"/>
              </a:ext>
            </a:extLst>
          </p:cNvPr>
          <p:cNvSpPr/>
          <p:nvPr/>
        </p:nvSpPr>
        <p:spPr>
          <a:xfrm>
            <a:off x="1073258" y="658555"/>
            <a:ext cx="6931510"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dirty="0"/>
          </a:p>
        </p:txBody>
      </p:sp>
      <p:sp>
        <p:nvSpPr>
          <p:cNvPr id="36" name="Titre 2">
            <a:extLst>
              <a:ext uri="{FF2B5EF4-FFF2-40B4-BE49-F238E27FC236}">
                <a16:creationId xmlns:a16="http://schemas.microsoft.com/office/drawing/2014/main" id="{E037ECCE-7ACA-4940-0672-4FC0F1741D13}"/>
              </a:ext>
            </a:extLst>
          </p:cNvPr>
          <p:cNvSpPr txBox="1">
            <a:spLocks/>
          </p:cNvSpPr>
          <p:nvPr/>
        </p:nvSpPr>
        <p:spPr>
          <a:xfrm>
            <a:off x="1192801" y="51023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sp>
        <p:nvSpPr>
          <p:cNvPr id="38" name="Titre 2">
            <a:extLst>
              <a:ext uri="{FF2B5EF4-FFF2-40B4-BE49-F238E27FC236}">
                <a16:creationId xmlns:a16="http://schemas.microsoft.com/office/drawing/2014/main" id="{16172E81-440A-C342-A3EC-584ABE49C045}"/>
              </a:ext>
            </a:extLst>
          </p:cNvPr>
          <p:cNvSpPr txBox="1">
            <a:spLocks/>
          </p:cNvSpPr>
          <p:nvPr/>
        </p:nvSpPr>
        <p:spPr>
          <a:xfrm>
            <a:off x="1073258" y="50639"/>
            <a:ext cx="6844286" cy="901977"/>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200" b="1" dirty="0">
                <a:solidFill>
                  <a:schemeClr val="tx1"/>
                </a:solidFill>
              </a:rPr>
              <a:t>What is this higher connectivity about? </a:t>
            </a:r>
          </a:p>
          <a:p>
            <a:pPr algn="ctr"/>
            <a:r>
              <a:rPr lang="en-US" sz="2800" dirty="0">
                <a:solidFill>
                  <a:schemeClr val="tx1"/>
                </a:solidFill>
              </a:rPr>
              <a:t> a)</a:t>
            </a:r>
            <a:r>
              <a:rPr lang="en-US" sz="2800" b="1" dirty="0">
                <a:solidFill>
                  <a:schemeClr val="tx1"/>
                </a:solidFill>
              </a:rPr>
              <a:t> </a:t>
            </a:r>
            <a:r>
              <a:rPr lang="en-US" dirty="0">
                <a:solidFill>
                  <a:schemeClr val="tx1"/>
                </a:solidFill>
              </a:rPr>
              <a:t>Slow wave activity in unconscious states</a:t>
            </a:r>
            <a:endParaRPr lang="en-US" sz="2800" dirty="0">
              <a:solidFill>
                <a:schemeClr val="tx1"/>
              </a:solidFill>
            </a:endParaRPr>
          </a:p>
        </p:txBody>
      </p:sp>
      <p:sp>
        <p:nvSpPr>
          <p:cNvPr id="28" name="TextBox 27">
            <a:extLst>
              <a:ext uri="{FF2B5EF4-FFF2-40B4-BE49-F238E27FC236}">
                <a16:creationId xmlns:a16="http://schemas.microsoft.com/office/drawing/2014/main" id="{5DF2D4F3-721D-62E0-E807-1D5FBBB31B1D}"/>
              </a:ext>
            </a:extLst>
          </p:cNvPr>
          <p:cNvSpPr txBox="1"/>
          <p:nvPr/>
        </p:nvSpPr>
        <p:spPr>
          <a:xfrm>
            <a:off x="5534723" y="1010378"/>
            <a:ext cx="1880643" cy="530915"/>
          </a:xfrm>
          <a:prstGeom prst="rect">
            <a:avLst/>
          </a:prstGeom>
          <a:noFill/>
        </p:spPr>
        <p:txBody>
          <a:bodyPr wrap="none" rtlCol="0">
            <a:spAutoFit/>
          </a:bodyPr>
          <a:lstStyle/>
          <a:p>
            <a:pPr algn="ctr"/>
            <a:r>
              <a:rPr lang="en-GB" sz="1500" b="1" dirty="0"/>
              <a:t>Isoflurane </a:t>
            </a:r>
            <a:r>
              <a:rPr lang="en-GB" sz="1500" b="1" dirty="0" err="1"/>
              <a:t>anesthesia</a:t>
            </a:r>
            <a:endParaRPr lang="en-GB" sz="1500" b="1" dirty="0"/>
          </a:p>
          <a:p>
            <a:pPr algn="ctr"/>
            <a:r>
              <a:rPr lang="en-BE" sz="1350" dirty="0"/>
              <a:t>Rats</a:t>
            </a:r>
          </a:p>
        </p:txBody>
      </p:sp>
      <p:cxnSp>
        <p:nvCxnSpPr>
          <p:cNvPr id="2" name="Straight Connector 1">
            <a:extLst>
              <a:ext uri="{FF2B5EF4-FFF2-40B4-BE49-F238E27FC236}">
                <a16:creationId xmlns:a16="http://schemas.microsoft.com/office/drawing/2014/main" id="{44776AEE-D271-470D-DC60-AD361584F59E}"/>
              </a:ext>
            </a:extLst>
          </p:cNvPr>
          <p:cNvCxnSpPr/>
          <p:nvPr/>
        </p:nvCxnSpPr>
        <p:spPr>
          <a:xfrm>
            <a:off x="292932" y="975598"/>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35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C8C03B-8D3F-6C4D-8D28-D5D4EE3018A4}"/>
              </a:ext>
            </a:extLst>
          </p:cNvPr>
          <p:cNvSpPr txBox="1"/>
          <p:nvPr/>
        </p:nvSpPr>
        <p:spPr>
          <a:xfrm>
            <a:off x="2551521" y="5339302"/>
            <a:ext cx="0" cy="0"/>
          </a:xfrm>
          <a:prstGeom prst="rect">
            <a:avLst/>
          </a:prstGeom>
        </p:spPr>
        <p:txBody>
          <a:bodyPr vert="horz" wrap="none" lIns="121920" tIns="60960" rIns="121920" bIns="60960" rtlCol="0" anchor="ctr">
            <a:normAutofit fontScale="25000" lnSpcReduction="20000"/>
          </a:bodyPr>
          <a:lstStyle/>
          <a:p>
            <a:endParaRPr lang="en-US" sz="2400" dirty="0"/>
          </a:p>
        </p:txBody>
      </p:sp>
      <p:sp>
        <p:nvSpPr>
          <p:cNvPr id="14" name="Rectangle 13">
            <a:extLst>
              <a:ext uri="{FF2B5EF4-FFF2-40B4-BE49-F238E27FC236}">
                <a16:creationId xmlns:a16="http://schemas.microsoft.com/office/drawing/2014/main" id="{26971BC9-EA13-2C4F-B49F-7FF543483167}"/>
              </a:ext>
            </a:extLst>
          </p:cNvPr>
          <p:cNvSpPr/>
          <p:nvPr/>
        </p:nvSpPr>
        <p:spPr>
          <a:xfrm>
            <a:off x="7391687" y="142640"/>
            <a:ext cx="1704589" cy="97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5" name="TextBox 4">
            <a:extLst>
              <a:ext uri="{FF2B5EF4-FFF2-40B4-BE49-F238E27FC236}">
                <a16:creationId xmlns:a16="http://schemas.microsoft.com/office/drawing/2014/main" id="{9DFDB5BA-F7EB-6449-BBF2-388438D25379}"/>
              </a:ext>
            </a:extLst>
          </p:cNvPr>
          <p:cNvSpPr txBox="1"/>
          <p:nvPr/>
        </p:nvSpPr>
        <p:spPr>
          <a:xfrm>
            <a:off x="1251284" y="4928602"/>
            <a:ext cx="0" cy="0"/>
          </a:xfrm>
          <a:prstGeom prst="rect">
            <a:avLst/>
          </a:prstGeom>
        </p:spPr>
        <p:txBody>
          <a:bodyPr vert="horz" wrap="none" lIns="121920" tIns="60960" rIns="121920" bIns="60960" rtlCol="0" anchor="ctr">
            <a:normAutofit fontScale="25000" lnSpcReduction="20000"/>
          </a:bodyPr>
          <a:lstStyle/>
          <a:p>
            <a:endParaRPr lang="en-BE" sz="2400" dirty="0"/>
          </a:p>
        </p:txBody>
      </p:sp>
      <p:sp>
        <p:nvSpPr>
          <p:cNvPr id="6" name="TextBox 5">
            <a:extLst>
              <a:ext uri="{FF2B5EF4-FFF2-40B4-BE49-F238E27FC236}">
                <a16:creationId xmlns:a16="http://schemas.microsoft.com/office/drawing/2014/main" id="{68BB530C-61D1-7247-8007-4628F7466F43}"/>
              </a:ext>
            </a:extLst>
          </p:cNvPr>
          <p:cNvSpPr txBox="1"/>
          <p:nvPr/>
        </p:nvSpPr>
        <p:spPr>
          <a:xfrm>
            <a:off x="770021" y="4618455"/>
            <a:ext cx="0" cy="0"/>
          </a:xfrm>
          <a:prstGeom prst="rect">
            <a:avLst/>
          </a:prstGeom>
        </p:spPr>
        <p:txBody>
          <a:bodyPr vert="horz" wrap="none" lIns="121920" tIns="60960" rIns="121920" bIns="60960" rtlCol="0" anchor="ctr">
            <a:normAutofit fontScale="25000" lnSpcReduction="20000"/>
          </a:bodyPr>
          <a:lstStyle/>
          <a:p>
            <a:endParaRPr lang="en-BE" sz="2400" dirty="0"/>
          </a:p>
        </p:txBody>
      </p:sp>
      <p:grpSp>
        <p:nvGrpSpPr>
          <p:cNvPr id="17" name="Group 16">
            <a:extLst>
              <a:ext uri="{FF2B5EF4-FFF2-40B4-BE49-F238E27FC236}">
                <a16:creationId xmlns:a16="http://schemas.microsoft.com/office/drawing/2014/main" id="{2EF8C4EC-AD2F-DB20-38F2-9DE713D1F5EC}"/>
              </a:ext>
            </a:extLst>
          </p:cNvPr>
          <p:cNvGrpSpPr/>
          <p:nvPr/>
        </p:nvGrpSpPr>
        <p:grpSpPr>
          <a:xfrm>
            <a:off x="2439315" y="994203"/>
            <a:ext cx="3994117" cy="3773372"/>
            <a:chOff x="2448321" y="931178"/>
            <a:chExt cx="4011361" cy="3809207"/>
          </a:xfrm>
        </p:grpSpPr>
        <p:pic>
          <p:nvPicPr>
            <p:cNvPr id="10" name="Picture 9">
              <a:extLst>
                <a:ext uri="{FF2B5EF4-FFF2-40B4-BE49-F238E27FC236}">
                  <a16:creationId xmlns:a16="http://schemas.microsoft.com/office/drawing/2014/main" id="{E75414F7-1424-A044-AAB2-14ECFC736864}"/>
                </a:ext>
              </a:extLst>
            </p:cNvPr>
            <p:cNvPicPr>
              <a:picLocks noChangeAspect="1"/>
            </p:cNvPicPr>
            <p:nvPr/>
          </p:nvPicPr>
          <p:blipFill rotWithShape="1">
            <a:blip r:embed="rId3">
              <a:extLst>
                <a:ext uri="{28A0092B-C50C-407E-A947-70E740481C1C}">
                  <a14:useLocalDpi xmlns:a14="http://schemas.microsoft.com/office/drawing/2010/main" val="0"/>
                </a:ext>
              </a:extLst>
            </a:blip>
            <a:srcRect l="3495" t="3102" r="37571" b="5098"/>
            <a:stretch/>
          </p:blipFill>
          <p:spPr>
            <a:xfrm>
              <a:off x="2659814" y="1006416"/>
              <a:ext cx="3799868" cy="3733969"/>
            </a:xfrm>
            <a:prstGeom prst="rect">
              <a:avLst/>
            </a:prstGeom>
          </p:spPr>
        </p:pic>
        <p:sp>
          <p:nvSpPr>
            <p:cNvPr id="7" name="Oval 6">
              <a:extLst>
                <a:ext uri="{FF2B5EF4-FFF2-40B4-BE49-F238E27FC236}">
                  <a16:creationId xmlns:a16="http://schemas.microsoft.com/office/drawing/2014/main" id="{B6B93CC6-D7BE-114C-9B69-D3F4664D7097}"/>
                </a:ext>
              </a:extLst>
            </p:cNvPr>
            <p:cNvSpPr/>
            <p:nvPr/>
          </p:nvSpPr>
          <p:spPr>
            <a:xfrm>
              <a:off x="2448321" y="931178"/>
              <a:ext cx="422987" cy="3932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2400" dirty="0"/>
            </a:p>
          </p:txBody>
        </p:sp>
      </p:grpSp>
      <p:sp>
        <p:nvSpPr>
          <p:cNvPr id="3" name="Titre 2"/>
          <p:cNvSpPr>
            <a:spLocks noGrp="1"/>
          </p:cNvSpPr>
          <p:nvPr>
            <p:ph type="title"/>
          </p:nvPr>
        </p:nvSpPr>
        <p:spPr>
          <a:xfrm>
            <a:off x="490965" y="167240"/>
            <a:ext cx="8444069" cy="779103"/>
          </a:xfrm>
        </p:spPr>
        <p:txBody>
          <a:bodyPr>
            <a:noAutofit/>
          </a:bodyPr>
          <a:lstStyle/>
          <a:p>
            <a:r>
              <a:rPr lang="fr-FR" sz="4267" b="1" dirty="0" err="1">
                <a:solidFill>
                  <a:schemeClr val="tx1"/>
                </a:solidFill>
              </a:rPr>
              <a:t>Consciousness</a:t>
            </a:r>
            <a:r>
              <a:rPr lang="fr-FR" sz="4267" b="1" dirty="0">
                <a:solidFill>
                  <a:schemeClr val="tx1"/>
                </a:solidFill>
              </a:rPr>
              <a:t> </a:t>
            </a:r>
            <a:r>
              <a:rPr lang="fr-FR" sz="4267" b="1" dirty="0" err="1">
                <a:solidFill>
                  <a:schemeClr val="tx1"/>
                </a:solidFill>
              </a:rPr>
              <a:t>is</a:t>
            </a:r>
            <a:r>
              <a:rPr lang="fr-FR" sz="4267" b="1" dirty="0">
                <a:solidFill>
                  <a:schemeClr val="tx1"/>
                </a:solidFill>
              </a:rPr>
              <a:t> </a:t>
            </a:r>
            <a:r>
              <a:rPr lang="fr-FR" sz="4267" b="1" dirty="0" err="1">
                <a:solidFill>
                  <a:schemeClr val="tx1"/>
                </a:solidFill>
              </a:rPr>
              <a:t>multidimensional</a:t>
            </a:r>
            <a:endParaRPr lang="fr-FR" sz="4267" b="1" dirty="0">
              <a:solidFill>
                <a:schemeClr val="tx1"/>
              </a:solidFill>
            </a:endParaRPr>
          </a:p>
        </p:txBody>
      </p:sp>
      <p:sp>
        <p:nvSpPr>
          <p:cNvPr id="8" name="Rectangle 39">
            <a:extLst>
              <a:ext uri="{FF2B5EF4-FFF2-40B4-BE49-F238E27FC236}">
                <a16:creationId xmlns:a16="http://schemas.microsoft.com/office/drawing/2014/main" id="{7EA6A8D0-F4DC-EE49-8725-341B11A43C97}"/>
              </a:ext>
            </a:extLst>
          </p:cNvPr>
          <p:cNvSpPr>
            <a:spLocks noChangeArrowheads="1"/>
          </p:cNvSpPr>
          <p:nvPr/>
        </p:nvSpPr>
        <p:spPr bwMode="auto">
          <a:xfrm>
            <a:off x="3205354" y="4803662"/>
            <a:ext cx="3875198"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spcBef>
                <a:spcPct val="0"/>
              </a:spcBef>
            </a:pPr>
            <a:r>
              <a:rPr lang="en-US" altLang="en-US" sz="1067" dirty="0">
                <a:solidFill>
                  <a:schemeClr val="tx1"/>
                </a:solidFill>
                <a:latin typeface="Helvetica" charset="0"/>
                <a:ea typeface="Helvetica" charset="0"/>
                <a:cs typeface="Helvetica" charset="0"/>
              </a:rPr>
              <a:t>Bayne, </a:t>
            </a:r>
            <a:r>
              <a:rPr lang="en-US" altLang="en-US" sz="1067" dirty="0" err="1">
                <a:solidFill>
                  <a:schemeClr val="tx1"/>
                </a:solidFill>
                <a:latin typeface="Helvetica" charset="0"/>
                <a:ea typeface="Helvetica" charset="0"/>
                <a:cs typeface="Helvetica" charset="0"/>
              </a:rPr>
              <a:t>Hohwy</a:t>
            </a:r>
            <a:r>
              <a:rPr lang="en-US" altLang="en-US" sz="1067" dirty="0">
                <a:solidFill>
                  <a:schemeClr val="tx1"/>
                </a:solidFill>
                <a:latin typeface="Helvetica" charset="0"/>
                <a:ea typeface="Helvetica" charset="0"/>
                <a:cs typeface="Helvetica" charset="0"/>
              </a:rPr>
              <a:t>, Owen. </a:t>
            </a:r>
            <a:r>
              <a:rPr lang="en-US" altLang="en-US" sz="1067" i="1" dirty="0">
                <a:solidFill>
                  <a:schemeClr val="tx1"/>
                </a:solidFill>
                <a:latin typeface="Helvetica" charset="0"/>
                <a:ea typeface="Helvetica" charset="0"/>
                <a:cs typeface="Helvetica" charset="0"/>
              </a:rPr>
              <a:t>Trends </a:t>
            </a:r>
            <a:r>
              <a:rPr lang="en-US" altLang="en-US" sz="1067" i="1" dirty="0" err="1">
                <a:solidFill>
                  <a:schemeClr val="tx1"/>
                </a:solidFill>
                <a:latin typeface="Helvetica" charset="0"/>
                <a:ea typeface="Helvetica" charset="0"/>
                <a:cs typeface="Helvetica" charset="0"/>
              </a:rPr>
              <a:t>Cogn</a:t>
            </a:r>
            <a:r>
              <a:rPr lang="en-US" altLang="en-US" sz="1067" i="1" dirty="0">
                <a:solidFill>
                  <a:schemeClr val="tx1"/>
                </a:solidFill>
                <a:latin typeface="Helvetica" charset="0"/>
                <a:ea typeface="Helvetica" charset="0"/>
                <a:cs typeface="Helvetica" charset="0"/>
              </a:rPr>
              <a:t> Sci </a:t>
            </a:r>
            <a:r>
              <a:rPr lang="en-US" altLang="en-US" sz="1067" dirty="0">
                <a:solidFill>
                  <a:schemeClr val="tx1"/>
                </a:solidFill>
                <a:latin typeface="Helvetica" charset="0"/>
                <a:ea typeface="Helvetica" charset="0"/>
                <a:cs typeface="Helvetica" charset="0"/>
              </a:rPr>
              <a:t>2016</a:t>
            </a:r>
          </a:p>
        </p:txBody>
      </p:sp>
      <p:cxnSp>
        <p:nvCxnSpPr>
          <p:cNvPr id="22" name="Straight Connector 21">
            <a:extLst>
              <a:ext uri="{FF2B5EF4-FFF2-40B4-BE49-F238E27FC236}">
                <a16:creationId xmlns:a16="http://schemas.microsoft.com/office/drawing/2014/main" id="{73C45AD3-E4DF-4FCD-5545-BC85094CAA9D}"/>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3313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5295F0E-0F78-03C8-96C5-F56AD98CAE83}"/>
              </a:ext>
            </a:extLst>
          </p:cNvPr>
          <p:cNvSpPr txBox="1"/>
          <p:nvPr/>
        </p:nvSpPr>
        <p:spPr>
          <a:xfrm>
            <a:off x="864940" y="4780979"/>
            <a:ext cx="3021262" cy="261610"/>
          </a:xfrm>
          <a:prstGeom prst="rect">
            <a:avLst/>
          </a:prstGeom>
          <a:noFill/>
        </p:spPr>
        <p:txBody>
          <a:bodyPr wrap="square" rtlCol="0">
            <a:spAutoFit/>
          </a:bodyPr>
          <a:lstStyle/>
          <a:p>
            <a:r>
              <a:rPr lang="en-US" sz="1100" dirty="0" err="1"/>
              <a:t>Andrillon</a:t>
            </a:r>
            <a:r>
              <a:rPr lang="en-US" sz="1100" dirty="0"/>
              <a:t> et al, </a:t>
            </a:r>
            <a:r>
              <a:rPr lang="en-US" sz="1100" i="1" dirty="0"/>
              <a:t>Nat Communications </a:t>
            </a:r>
            <a:r>
              <a:rPr lang="en-US" sz="1100" dirty="0"/>
              <a:t>2021</a:t>
            </a:r>
            <a:endParaRPr lang="fr-BE" sz="1100" dirty="0"/>
          </a:p>
        </p:txBody>
      </p:sp>
      <p:sp>
        <p:nvSpPr>
          <p:cNvPr id="17" name="Rectangle 16">
            <a:extLst>
              <a:ext uri="{FF2B5EF4-FFF2-40B4-BE49-F238E27FC236}">
                <a16:creationId xmlns:a16="http://schemas.microsoft.com/office/drawing/2014/main" id="{E67029D0-3D35-44AC-9E94-B680AA271DED}"/>
              </a:ext>
            </a:extLst>
          </p:cNvPr>
          <p:cNvSpPr/>
          <p:nvPr/>
        </p:nvSpPr>
        <p:spPr>
          <a:xfrm>
            <a:off x="3605669" y="1310995"/>
            <a:ext cx="280533" cy="292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26" name="Rectangle 25">
            <a:extLst>
              <a:ext uri="{FF2B5EF4-FFF2-40B4-BE49-F238E27FC236}">
                <a16:creationId xmlns:a16="http://schemas.microsoft.com/office/drawing/2014/main" id="{49D66373-BD74-0AC5-C586-3E53D6BD66C1}"/>
              </a:ext>
            </a:extLst>
          </p:cNvPr>
          <p:cNvSpPr/>
          <p:nvPr/>
        </p:nvSpPr>
        <p:spPr>
          <a:xfrm>
            <a:off x="1654445" y="395591"/>
            <a:ext cx="5704991" cy="245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35" name="Rectangle 34">
            <a:extLst>
              <a:ext uri="{FF2B5EF4-FFF2-40B4-BE49-F238E27FC236}">
                <a16:creationId xmlns:a16="http://schemas.microsoft.com/office/drawing/2014/main" id="{C5FDE374-D542-5AA5-389F-2A6786B0E891}"/>
              </a:ext>
            </a:extLst>
          </p:cNvPr>
          <p:cNvSpPr/>
          <p:nvPr/>
        </p:nvSpPr>
        <p:spPr>
          <a:xfrm>
            <a:off x="4663341" y="946010"/>
            <a:ext cx="327115" cy="246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grpSp>
        <p:nvGrpSpPr>
          <p:cNvPr id="47" name="Group 46">
            <a:extLst>
              <a:ext uri="{FF2B5EF4-FFF2-40B4-BE49-F238E27FC236}">
                <a16:creationId xmlns:a16="http://schemas.microsoft.com/office/drawing/2014/main" id="{E1026095-59AC-49A7-4924-137593652AFD}"/>
              </a:ext>
            </a:extLst>
          </p:cNvPr>
          <p:cNvGrpSpPr/>
          <p:nvPr/>
        </p:nvGrpSpPr>
        <p:grpSpPr>
          <a:xfrm>
            <a:off x="5708177" y="1967846"/>
            <a:ext cx="2167660" cy="2199177"/>
            <a:chOff x="4340779" y="4520819"/>
            <a:chExt cx="3909099" cy="3889054"/>
          </a:xfrm>
        </p:grpSpPr>
        <p:pic>
          <p:nvPicPr>
            <p:cNvPr id="28" name="Picture 27">
              <a:extLst>
                <a:ext uri="{FF2B5EF4-FFF2-40B4-BE49-F238E27FC236}">
                  <a16:creationId xmlns:a16="http://schemas.microsoft.com/office/drawing/2014/main" id="{13EAC6A2-04D8-0041-A49B-7AD0EF7306A3}"/>
                </a:ext>
              </a:extLst>
            </p:cNvPr>
            <p:cNvPicPr>
              <a:picLocks noChangeAspect="1"/>
            </p:cNvPicPr>
            <p:nvPr/>
          </p:nvPicPr>
          <p:blipFill rotWithShape="1">
            <a:blip r:embed="rId3">
              <a:extLst>
                <a:ext uri="{28A0092B-C50C-407E-A947-70E740481C1C}">
                  <a14:useLocalDpi xmlns:a14="http://schemas.microsoft.com/office/drawing/2010/main" val="0"/>
                </a:ext>
              </a:extLst>
            </a:blip>
            <a:srcRect l="90603" r="3459" b="82975"/>
            <a:stretch/>
          </p:blipFill>
          <p:spPr>
            <a:xfrm>
              <a:off x="7236155" y="5725695"/>
              <a:ext cx="1013723" cy="1873108"/>
            </a:xfrm>
            <a:prstGeom prst="rect">
              <a:avLst/>
            </a:prstGeom>
          </p:spPr>
        </p:pic>
        <p:pic>
          <p:nvPicPr>
            <p:cNvPr id="22" name="Picture 21">
              <a:extLst>
                <a:ext uri="{FF2B5EF4-FFF2-40B4-BE49-F238E27FC236}">
                  <a16:creationId xmlns:a16="http://schemas.microsoft.com/office/drawing/2014/main" id="{279D3C48-1299-B452-B784-FD3D72FD2276}"/>
                </a:ext>
              </a:extLst>
            </p:cNvPr>
            <p:cNvPicPr>
              <a:picLocks noChangeAspect="1"/>
            </p:cNvPicPr>
            <p:nvPr/>
          </p:nvPicPr>
          <p:blipFill rotWithShape="1">
            <a:blip r:embed="rId3">
              <a:extLst>
                <a:ext uri="{28A0092B-C50C-407E-A947-70E740481C1C}">
                  <a14:useLocalDpi xmlns:a14="http://schemas.microsoft.com/office/drawing/2010/main" val="0"/>
                </a:ext>
              </a:extLst>
            </a:blip>
            <a:srcRect l="72620" t="68989" r="8358" b="45"/>
            <a:stretch/>
          </p:blipFill>
          <p:spPr>
            <a:xfrm>
              <a:off x="4340779" y="5067930"/>
              <a:ext cx="3039186" cy="3188642"/>
            </a:xfrm>
            <a:prstGeom prst="rect">
              <a:avLst/>
            </a:prstGeom>
          </p:spPr>
        </p:pic>
        <p:pic>
          <p:nvPicPr>
            <p:cNvPr id="43" name="Picture 42">
              <a:extLst>
                <a:ext uri="{FF2B5EF4-FFF2-40B4-BE49-F238E27FC236}">
                  <a16:creationId xmlns:a16="http://schemas.microsoft.com/office/drawing/2014/main" id="{E2D859C0-08B6-1DEF-771B-69CA362B49C7}"/>
                </a:ext>
              </a:extLst>
            </p:cNvPr>
            <p:cNvPicPr>
              <a:picLocks noChangeAspect="1"/>
            </p:cNvPicPr>
            <p:nvPr/>
          </p:nvPicPr>
          <p:blipFill rotWithShape="1">
            <a:blip r:embed="rId3">
              <a:extLst>
                <a:ext uri="{28A0092B-C50C-407E-A947-70E740481C1C}">
                  <a14:useLocalDpi xmlns:a14="http://schemas.microsoft.com/office/drawing/2010/main" val="0"/>
                </a:ext>
              </a:extLst>
            </a:blip>
            <a:srcRect l="73987" t="1439" r="11667" b="92358"/>
            <a:stretch/>
          </p:blipFill>
          <p:spPr>
            <a:xfrm>
              <a:off x="5204454" y="8044357"/>
              <a:ext cx="1311831" cy="365516"/>
            </a:xfrm>
            <a:prstGeom prst="rect">
              <a:avLst/>
            </a:prstGeom>
          </p:spPr>
        </p:pic>
        <p:sp>
          <p:nvSpPr>
            <p:cNvPr id="27" name="Rectangle 26">
              <a:extLst>
                <a:ext uri="{FF2B5EF4-FFF2-40B4-BE49-F238E27FC236}">
                  <a16:creationId xmlns:a16="http://schemas.microsoft.com/office/drawing/2014/main" id="{8CAE1AC5-6C69-2072-93BB-683CA8A4125D}"/>
                </a:ext>
              </a:extLst>
            </p:cNvPr>
            <p:cNvSpPr/>
            <p:nvPr/>
          </p:nvSpPr>
          <p:spPr>
            <a:xfrm rot="16200000">
              <a:off x="4494731" y="4539578"/>
              <a:ext cx="411561" cy="374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p>
          </p:txBody>
        </p:sp>
      </p:grpSp>
      <p:sp>
        <p:nvSpPr>
          <p:cNvPr id="3" name="Titre 2">
            <a:extLst>
              <a:ext uri="{FF2B5EF4-FFF2-40B4-BE49-F238E27FC236}">
                <a16:creationId xmlns:a16="http://schemas.microsoft.com/office/drawing/2014/main" id="{D4BBAEF3-F02C-91AB-B965-5A8840BA6C55}"/>
              </a:ext>
            </a:extLst>
          </p:cNvPr>
          <p:cNvSpPr txBox="1">
            <a:spLocks/>
          </p:cNvSpPr>
          <p:nvPr/>
        </p:nvSpPr>
        <p:spPr>
          <a:xfrm>
            <a:off x="162046" y="250968"/>
            <a:ext cx="8981954"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200" b="1" dirty="0">
                <a:solidFill>
                  <a:schemeClr val="tx1"/>
                </a:solidFill>
              </a:rPr>
              <a:t>Slow wave activity in wakefulness “local sleeps”</a:t>
            </a:r>
          </a:p>
        </p:txBody>
      </p:sp>
      <p:pic>
        <p:nvPicPr>
          <p:cNvPr id="38" name="Picture 37">
            <a:extLst>
              <a:ext uri="{FF2B5EF4-FFF2-40B4-BE49-F238E27FC236}">
                <a16:creationId xmlns:a16="http://schemas.microsoft.com/office/drawing/2014/main" id="{E7CF98D6-6FF1-9B89-4897-7ECE7CD1ADBF}"/>
              </a:ext>
            </a:extLst>
          </p:cNvPr>
          <p:cNvPicPr>
            <a:picLocks noChangeAspect="1"/>
          </p:cNvPicPr>
          <p:nvPr/>
        </p:nvPicPr>
        <p:blipFill rotWithShape="1">
          <a:blip r:embed="rId3">
            <a:extLst>
              <a:ext uri="{28A0092B-C50C-407E-A947-70E740481C1C}">
                <a14:useLocalDpi xmlns:a14="http://schemas.microsoft.com/office/drawing/2010/main" val="0"/>
              </a:ext>
            </a:extLst>
          </a:blip>
          <a:srcRect l="3824" t="73038" r="92180" b="45"/>
          <a:stretch/>
        </p:blipFill>
        <p:spPr>
          <a:xfrm rot="5400000">
            <a:off x="6400968" y="1621544"/>
            <a:ext cx="266715" cy="1158062"/>
          </a:xfrm>
          <a:prstGeom prst="rect">
            <a:avLst/>
          </a:prstGeom>
        </p:spPr>
      </p:pic>
      <p:grpSp>
        <p:nvGrpSpPr>
          <p:cNvPr id="7" name="Group 6">
            <a:extLst>
              <a:ext uri="{FF2B5EF4-FFF2-40B4-BE49-F238E27FC236}">
                <a16:creationId xmlns:a16="http://schemas.microsoft.com/office/drawing/2014/main" id="{322D5FE7-A0E7-FA70-0294-48266239E701}"/>
              </a:ext>
            </a:extLst>
          </p:cNvPr>
          <p:cNvGrpSpPr/>
          <p:nvPr/>
        </p:nvGrpSpPr>
        <p:grpSpPr>
          <a:xfrm>
            <a:off x="1268164" y="1599632"/>
            <a:ext cx="4216901" cy="3042361"/>
            <a:chOff x="155362" y="946009"/>
            <a:chExt cx="4216901" cy="3042361"/>
          </a:xfrm>
        </p:grpSpPr>
        <p:pic>
          <p:nvPicPr>
            <p:cNvPr id="5" name="Picture 4">
              <a:extLst>
                <a:ext uri="{FF2B5EF4-FFF2-40B4-BE49-F238E27FC236}">
                  <a16:creationId xmlns:a16="http://schemas.microsoft.com/office/drawing/2014/main" id="{6E903679-2727-91EA-F244-580707D602E6}"/>
                </a:ext>
              </a:extLst>
            </p:cNvPr>
            <p:cNvPicPr>
              <a:picLocks noChangeAspect="1"/>
            </p:cNvPicPr>
            <p:nvPr/>
          </p:nvPicPr>
          <p:blipFill rotWithShape="1">
            <a:blip r:embed="rId4"/>
            <a:srcRect l="7575"/>
            <a:stretch/>
          </p:blipFill>
          <p:spPr>
            <a:xfrm>
              <a:off x="155362" y="1081254"/>
              <a:ext cx="4216901" cy="2907116"/>
            </a:xfrm>
            <a:prstGeom prst="rect">
              <a:avLst/>
            </a:prstGeom>
          </p:spPr>
        </p:pic>
        <p:sp>
          <p:nvSpPr>
            <p:cNvPr id="6" name="Oval 5">
              <a:extLst>
                <a:ext uri="{FF2B5EF4-FFF2-40B4-BE49-F238E27FC236}">
                  <a16:creationId xmlns:a16="http://schemas.microsoft.com/office/drawing/2014/main" id="{4A671F7E-A498-BB53-D88D-4DA15D5FE0DE}"/>
                </a:ext>
              </a:extLst>
            </p:cNvPr>
            <p:cNvSpPr/>
            <p:nvPr/>
          </p:nvSpPr>
          <p:spPr>
            <a:xfrm>
              <a:off x="3124200" y="946009"/>
              <a:ext cx="238125" cy="4732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grpSp>
      <p:sp>
        <p:nvSpPr>
          <p:cNvPr id="9" name="TextBox 8">
            <a:extLst>
              <a:ext uri="{FF2B5EF4-FFF2-40B4-BE49-F238E27FC236}">
                <a16:creationId xmlns:a16="http://schemas.microsoft.com/office/drawing/2014/main" id="{D966A4FB-A3BB-8740-A76A-375C6A959800}"/>
              </a:ext>
            </a:extLst>
          </p:cNvPr>
          <p:cNvSpPr txBox="1"/>
          <p:nvPr/>
        </p:nvSpPr>
        <p:spPr>
          <a:xfrm>
            <a:off x="1731910" y="1257337"/>
            <a:ext cx="2590117" cy="338554"/>
          </a:xfrm>
          <a:prstGeom prst="rect">
            <a:avLst/>
          </a:prstGeom>
          <a:noFill/>
        </p:spPr>
        <p:txBody>
          <a:bodyPr wrap="square">
            <a:spAutoFit/>
          </a:bodyPr>
          <a:lstStyle/>
          <a:p>
            <a:r>
              <a:rPr lang="en-BE" sz="1600" b="1" dirty="0">
                <a:latin typeface="Calibri Light" panose="020F0302020204030204" pitchFamily="34" charset="0"/>
                <a:cs typeface="Calibri Light" panose="020F0302020204030204" pitchFamily="34" charset="0"/>
              </a:rPr>
              <a:t>Properties of slow waves            </a:t>
            </a:r>
          </a:p>
        </p:txBody>
      </p:sp>
      <p:sp>
        <p:nvSpPr>
          <p:cNvPr id="12" name="TextBox 11">
            <a:extLst>
              <a:ext uri="{FF2B5EF4-FFF2-40B4-BE49-F238E27FC236}">
                <a16:creationId xmlns:a16="http://schemas.microsoft.com/office/drawing/2014/main" id="{ACF7096D-1E8D-1112-0153-71AA08FA8708}"/>
              </a:ext>
            </a:extLst>
          </p:cNvPr>
          <p:cNvSpPr txBox="1"/>
          <p:nvPr/>
        </p:nvSpPr>
        <p:spPr>
          <a:xfrm>
            <a:off x="4990455" y="1278091"/>
            <a:ext cx="3433762" cy="338554"/>
          </a:xfrm>
          <a:prstGeom prst="rect">
            <a:avLst/>
          </a:prstGeom>
          <a:noFill/>
        </p:spPr>
        <p:txBody>
          <a:bodyPr wrap="square">
            <a:spAutoFit/>
          </a:bodyPr>
          <a:lstStyle/>
          <a:p>
            <a:pPr algn="ctr"/>
            <a:r>
              <a:rPr lang="en-BE" sz="1600" b="1" dirty="0">
                <a:latin typeface="Calibri Light" panose="020F0302020204030204" pitchFamily="34" charset="0"/>
                <a:cs typeface="Calibri Light" panose="020F0302020204030204" pitchFamily="34" charset="0"/>
              </a:rPr>
              <a:t>Predictive of mental states</a:t>
            </a:r>
          </a:p>
        </p:txBody>
      </p:sp>
      <p:cxnSp>
        <p:nvCxnSpPr>
          <p:cNvPr id="2" name="Straight Connector 1">
            <a:extLst>
              <a:ext uri="{FF2B5EF4-FFF2-40B4-BE49-F238E27FC236}">
                <a16:creationId xmlns:a16="http://schemas.microsoft.com/office/drawing/2014/main" id="{41FB62F4-953F-A7CF-E480-2D62D6B2A3E5}"/>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2034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55026C-721C-A541-B745-E39D18C3D1BA}"/>
              </a:ext>
            </a:extLst>
          </p:cNvPr>
          <p:cNvSpPr/>
          <p:nvPr/>
        </p:nvSpPr>
        <p:spPr>
          <a:xfrm>
            <a:off x="6184920" y="777350"/>
            <a:ext cx="1601768" cy="46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endParaRPr lang="en-US" sz="1181"/>
          </a:p>
        </p:txBody>
      </p:sp>
      <p:sp>
        <p:nvSpPr>
          <p:cNvPr id="6" name="Rectangle 5">
            <a:extLst>
              <a:ext uri="{FF2B5EF4-FFF2-40B4-BE49-F238E27FC236}">
                <a16:creationId xmlns:a16="http://schemas.microsoft.com/office/drawing/2014/main" id="{3EAD5440-2368-3684-A642-677757CBF94E}"/>
              </a:ext>
            </a:extLst>
          </p:cNvPr>
          <p:cNvSpPr/>
          <p:nvPr/>
        </p:nvSpPr>
        <p:spPr>
          <a:xfrm>
            <a:off x="7319350" y="1308834"/>
            <a:ext cx="638144" cy="1605732"/>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1350"/>
          </a:p>
        </p:txBody>
      </p:sp>
      <p:sp>
        <p:nvSpPr>
          <p:cNvPr id="9" name="TextBox 8">
            <a:extLst>
              <a:ext uri="{FF2B5EF4-FFF2-40B4-BE49-F238E27FC236}">
                <a16:creationId xmlns:a16="http://schemas.microsoft.com/office/drawing/2014/main" id="{D8C74996-3406-443B-E757-12BDFB254C23}"/>
              </a:ext>
            </a:extLst>
          </p:cNvPr>
          <p:cNvSpPr txBox="1"/>
          <p:nvPr/>
        </p:nvSpPr>
        <p:spPr>
          <a:xfrm>
            <a:off x="969347" y="1164582"/>
            <a:ext cx="3645347" cy="661720"/>
          </a:xfrm>
          <a:prstGeom prst="rect">
            <a:avLst/>
          </a:prstGeom>
          <a:noFill/>
        </p:spPr>
        <p:txBody>
          <a:bodyPr wrap="square">
            <a:spAutoFit/>
          </a:bodyPr>
          <a:lstStyle/>
          <a:p>
            <a:pPr algn="ctr"/>
            <a:r>
              <a:rPr lang="en-BE" sz="1050" b="1" dirty="0"/>
              <a:t>Global signal</a:t>
            </a:r>
          </a:p>
          <a:p>
            <a:pPr algn="ctr"/>
            <a:r>
              <a:rPr lang="en-BE" sz="1050" dirty="0"/>
              <a:t>Average voxel timeseries </a:t>
            </a:r>
          </a:p>
          <a:p>
            <a:pPr algn="ctr"/>
            <a:r>
              <a:rPr lang="en-GB" sz="800" dirty="0" err="1"/>
              <a:t>Zarahn</a:t>
            </a:r>
            <a:r>
              <a:rPr lang="en-GB" sz="800" dirty="0"/>
              <a:t>, Aguirre, </a:t>
            </a:r>
            <a:r>
              <a:rPr lang="en-GB" sz="800" dirty="0" err="1"/>
              <a:t>D’Esposito</a:t>
            </a:r>
            <a:r>
              <a:rPr lang="en-GB" sz="800" dirty="0"/>
              <a:t>, </a:t>
            </a:r>
            <a:r>
              <a:rPr lang="en-BE" sz="800" dirty="0"/>
              <a:t>NeuroImage 1997</a:t>
            </a:r>
          </a:p>
          <a:p>
            <a:pPr algn="ctr"/>
            <a:r>
              <a:rPr lang="en-BE" sz="800" dirty="0"/>
              <a:t> (“Global flow’’ in PET, Friston et al., 1990)</a:t>
            </a:r>
          </a:p>
        </p:txBody>
      </p:sp>
      <p:sp>
        <p:nvSpPr>
          <p:cNvPr id="10" name="TextBox 9">
            <a:extLst>
              <a:ext uri="{FF2B5EF4-FFF2-40B4-BE49-F238E27FC236}">
                <a16:creationId xmlns:a16="http://schemas.microsoft.com/office/drawing/2014/main" id="{3ACFD42E-9F0B-1393-D7C5-70DF36AC9078}"/>
              </a:ext>
            </a:extLst>
          </p:cNvPr>
          <p:cNvSpPr txBox="1"/>
          <p:nvPr/>
        </p:nvSpPr>
        <p:spPr>
          <a:xfrm>
            <a:off x="2059951" y="4602061"/>
            <a:ext cx="1728358" cy="261610"/>
          </a:xfrm>
          <a:prstGeom prst="rect">
            <a:avLst/>
          </a:prstGeom>
          <a:noFill/>
        </p:spPr>
        <p:txBody>
          <a:bodyPr wrap="none" rtlCol="0">
            <a:spAutoFit/>
          </a:bodyPr>
          <a:lstStyle/>
          <a:p>
            <a:r>
              <a:rPr lang="en-GB" sz="1100" dirty="0"/>
              <a:t>Liu et al, </a:t>
            </a:r>
            <a:r>
              <a:rPr lang="en-GB" sz="1100" i="1" dirty="0" err="1"/>
              <a:t>NeuroImage</a:t>
            </a:r>
            <a:r>
              <a:rPr lang="en-GB" sz="1100" dirty="0"/>
              <a:t> 2017</a:t>
            </a:r>
          </a:p>
        </p:txBody>
      </p:sp>
      <p:pic>
        <p:nvPicPr>
          <p:cNvPr id="14" name="Picture 13">
            <a:extLst>
              <a:ext uri="{FF2B5EF4-FFF2-40B4-BE49-F238E27FC236}">
                <a16:creationId xmlns:a16="http://schemas.microsoft.com/office/drawing/2014/main" id="{57B18814-855B-C70F-BD3B-E9DC8F92EBCF}"/>
              </a:ext>
            </a:extLst>
          </p:cNvPr>
          <p:cNvPicPr>
            <a:picLocks noChangeAspect="1"/>
          </p:cNvPicPr>
          <p:nvPr/>
        </p:nvPicPr>
        <p:blipFill rotWithShape="1">
          <a:blip r:embed="rId3">
            <a:extLst>
              <a:ext uri="{28A0092B-C50C-407E-A947-70E740481C1C}">
                <a14:useLocalDpi xmlns:a14="http://schemas.microsoft.com/office/drawing/2010/main" val="0"/>
              </a:ext>
            </a:extLst>
          </a:blip>
          <a:srcRect l="8621"/>
          <a:stretch/>
        </p:blipFill>
        <p:spPr>
          <a:xfrm>
            <a:off x="1026283" y="1546649"/>
            <a:ext cx="2833851" cy="2965741"/>
          </a:xfrm>
          <a:prstGeom prst="rect">
            <a:avLst/>
          </a:prstGeom>
        </p:spPr>
      </p:pic>
      <p:pic>
        <p:nvPicPr>
          <p:cNvPr id="18" name="Picture 17">
            <a:extLst>
              <a:ext uri="{FF2B5EF4-FFF2-40B4-BE49-F238E27FC236}">
                <a16:creationId xmlns:a16="http://schemas.microsoft.com/office/drawing/2014/main" id="{A3C18D26-CA22-1CB5-3C65-BF002CE9565D}"/>
              </a:ext>
            </a:extLst>
          </p:cNvPr>
          <p:cNvPicPr>
            <a:picLocks noChangeAspect="1"/>
          </p:cNvPicPr>
          <p:nvPr/>
        </p:nvPicPr>
        <p:blipFill>
          <a:blip r:embed="rId4"/>
          <a:stretch>
            <a:fillRect/>
          </a:stretch>
        </p:blipFill>
        <p:spPr>
          <a:xfrm>
            <a:off x="4517028" y="1744205"/>
            <a:ext cx="4313155" cy="2804992"/>
          </a:xfrm>
          <a:prstGeom prst="rect">
            <a:avLst/>
          </a:prstGeom>
        </p:spPr>
      </p:pic>
      <p:sp>
        <p:nvSpPr>
          <p:cNvPr id="20" name="TextBox 19">
            <a:extLst>
              <a:ext uri="{FF2B5EF4-FFF2-40B4-BE49-F238E27FC236}">
                <a16:creationId xmlns:a16="http://schemas.microsoft.com/office/drawing/2014/main" id="{BB03C887-9AA3-C407-530C-0A76F7496CE9}"/>
              </a:ext>
            </a:extLst>
          </p:cNvPr>
          <p:cNvSpPr txBox="1"/>
          <p:nvPr/>
        </p:nvSpPr>
        <p:spPr>
          <a:xfrm>
            <a:off x="5283163" y="1234119"/>
            <a:ext cx="2972275" cy="584775"/>
          </a:xfrm>
          <a:prstGeom prst="rect">
            <a:avLst/>
          </a:prstGeom>
          <a:noFill/>
        </p:spPr>
        <p:txBody>
          <a:bodyPr wrap="square">
            <a:spAutoFit/>
          </a:bodyPr>
          <a:lstStyle/>
          <a:p>
            <a:pPr algn="ctr"/>
            <a:r>
              <a:rPr lang="en-US" sz="1600" b="1" dirty="0"/>
              <a:t>Higher Global Signal Amplitude around MB reports </a:t>
            </a:r>
            <a:endParaRPr lang="en-BE" sz="1600" b="1" dirty="0"/>
          </a:p>
        </p:txBody>
      </p:sp>
      <p:sp>
        <p:nvSpPr>
          <p:cNvPr id="21" name="TextBox 20">
            <a:extLst>
              <a:ext uri="{FF2B5EF4-FFF2-40B4-BE49-F238E27FC236}">
                <a16:creationId xmlns:a16="http://schemas.microsoft.com/office/drawing/2014/main" id="{6AA12B1F-90A7-D8A4-B139-470F3996EE1C}"/>
              </a:ext>
            </a:extLst>
          </p:cNvPr>
          <p:cNvSpPr txBox="1"/>
          <p:nvPr/>
        </p:nvSpPr>
        <p:spPr>
          <a:xfrm>
            <a:off x="6016137" y="4602061"/>
            <a:ext cx="2135824" cy="261610"/>
          </a:xfrm>
          <a:prstGeom prst="rect">
            <a:avLst/>
          </a:prstGeom>
          <a:noFill/>
        </p:spPr>
        <p:txBody>
          <a:bodyPr wrap="square">
            <a:spAutoFit/>
          </a:bodyPr>
          <a:lstStyle/>
          <a:p>
            <a:r>
              <a:rPr lang="en-GB" sz="1100" dirty="0" err="1"/>
              <a:t>Mortaheb</a:t>
            </a:r>
            <a:r>
              <a:rPr lang="en-GB" sz="1100" dirty="0"/>
              <a:t> et al, </a:t>
            </a:r>
            <a:r>
              <a:rPr lang="en-US" sz="1100" i="1" dirty="0"/>
              <a:t>PNAS </a:t>
            </a:r>
            <a:r>
              <a:rPr lang="en-US" sz="1100" dirty="0"/>
              <a:t>2022</a:t>
            </a:r>
            <a:endParaRPr lang="en-GB" sz="1100" dirty="0"/>
          </a:p>
        </p:txBody>
      </p:sp>
      <p:sp>
        <p:nvSpPr>
          <p:cNvPr id="5" name="Rectangle 4">
            <a:extLst>
              <a:ext uri="{FF2B5EF4-FFF2-40B4-BE49-F238E27FC236}">
                <a16:creationId xmlns:a16="http://schemas.microsoft.com/office/drawing/2014/main" id="{125C8597-F2EB-6A63-C7E1-DB2399D91FED}"/>
              </a:ext>
            </a:extLst>
          </p:cNvPr>
          <p:cNvSpPr/>
          <p:nvPr/>
        </p:nvSpPr>
        <p:spPr>
          <a:xfrm>
            <a:off x="7631661" y="108339"/>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7" name="Rectangle 6">
            <a:extLst>
              <a:ext uri="{FF2B5EF4-FFF2-40B4-BE49-F238E27FC236}">
                <a16:creationId xmlns:a16="http://schemas.microsoft.com/office/drawing/2014/main" id="{CC917DDF-7888-2A48-B89F-529D0B23334B}"/>
              </a:ext>
            </a:extLst>
          </p:cNvPr>
          <p:cNvSpPr/>
          <p:nvPr/>
        </p:nvSpPr>
        <p:spPr>
          <a:xfrm>
            <a:off x="1963877" y="594303"/>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8" name="Titre 2">
            <a:extLst>
              <a:ext uri="{FF2B5EF4-FFF2-40B4-BE49-F238E27FC236}">
                <a16:creationId xmlns:a16="http://schemas.microsoft.com/office/drawing/2014/main" id="{121DFE7E-CD1C-15F1-F944-56E7CA4466B5}"/>
              </a:ext>
            </a:extLst>
          </p:cNvPr>
          <p:cNvSpPr txBox="1">
            <a:spLocks/>
          </p:cNvSpPr>
          <p:nvPr/>
        </p:nvSpPr>
        <p:spPr>
          <a:xfrm>
            <a:off x="1192801" y="510235"/>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sp>
        <p:nvSpPr>
          <p:cNvPr id="12" name="Titre 2">
            <a:extLst>
              <a:ext uri="{FF2B5EF4-FFF2-40B4-BE49-F238E27FC236}">
                <a16:creationId xmlns:a16="http://schemas.microsoft.com/office/drawing/2014/main" id="{F2086C87-5758-F03D-60BD-D766B0DAC7A3}"/>
              </a:ext>
            </a:extLst>
          </p:cNvPr>
          <p:cNvSpPr txBox="1">
            <a:spLocks/>
          </p:cNvSpPr>
          <p:nvPr/>
        </p:nvSpPr>
        <p:spPr>
          <a:xfrm>
            <a:off x="378821" y="68910"/>
            <a:ext cx="8472246" cy="916403"/>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4000" b="1" dirty="0">
                <a:solidFill>
                  <a:schemeClr val="tx1"/>
                </a:solidFill>
              </a:rPr>
              <a:t>What is this higher connectivity about? </a:t>
            </a:r>
            <a:r>
              <a:rPr lang="en-US" dirty="0">
                <a:solidFill>
                  <a:schemeClr val="tx1"/>
                </a:solidFill>
              </a:rPr>
              <a:t>b) MB due to lower cortical arousal?</a:t>
            </a:r>
          </a:p>
        </p:txBody>
      </p:sp>
      <p:cxnSp>
        <p:nvCxnSpPr>
          <p:cNvPr id="2" name="Straight Connector 1">
            <a:extLst>
              <a:ext uri="{FF2B5EF4-FFF2-40B4-BE49-F238E27FC236}">
                <a16:creationId xmlns:a16="http://schemas.microsoft.com/office/drawing/2014/main" id="{1A45313D-78FB-5E37-6E7E-1EA52575454F}"/>
              </a:ext>
            </a:extLst>
          </p:cNvPr>
          <p:cNvCxnSpPr/>
          <p:nvPr/>
        </p:nvCxnSpPr>
        <p:spPr>
          <a:xfrm>
            <a:off x="292932" y="1074988"/>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8948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708E8C7-11D7-014D-C71D-0C9AF06762B7}"/>
              </a:ext>
            </a:extLst>
          </p:cNvPr>
          <p:cNvSpPr txBox="1"/>
          <p:nvPr/>
        </p:nvSpPr>
        <p:spPr>
          <a:xfrm>
            <a:off x="1161731" y="2985650"/>
            <a:ext cx="3024545" cy="276999"/>
          </a:xfrm>
          <a:prstGeom prst="rect">
            <a:avLst/>
          </a:prstGeom>
          <a:solidFill>
            <a:schemeClr val="bg1"/>
          </a:solidFill>
        </p:spPr>
        <p:txBody>
          <a:bodyPr wrap="square" rtlCol="0">
            <a:spAutoFit/>
          </a:bodyPr>
          <a:lstStyle/>
          <a:p>
            <a:r>
              <a:rPr lang="en-BE" sz="1200" b="1" dirty="0"/>
              <a:t>GS amplitude decreases with caffeine intake</a:t>
            </a:r>
            <a:endParaRPr lang="en-BE" sz="975" b="1" dirty="0"/>
          </a:p>
        </p:txBody>
      </p:sp>
      <p:grpSp>
        <p:nvGrpSpPr>
          <p:cNvPr id="29" name="Group 28">
            <a:extLst>
              <a:ext uri="{FF2B5EF4-FFF2-40B4-BE49-F238E27FC236}">
                <a16:creationId xmlns:a16="http://schemas.microsoft.com/office/drawing/2014/main" id="{661EC736-C4F6-795F-C50E-DF88BC80DF78}"/>
              </a:ext>
            </a:extLst>
          </p:cNvPr>
          <p:cNvGrpSpPr/>
          <p:nvPr/>
        </p:nvGrpSpPr>
        <p:grpSpPr>
          <a:xfrm>
            <a:off x="1250723" y="1186488"/>
            <a:ext cx="3144059" cy="1713490"/>
            <a:chOff x="349693" y="1701811"/>
            <a:chExt cx="4192078" cy="2284653"/>
          </a:xfrm>
        </p:grpSpPr>
        <p:pic>
          <p:nvPicPr>
            <p:cNvPr id="18" name="Picture 17" descr="Chart, scatter chart&#10;&#10;Description automatically generated">
              <a:extLst>
                <a:ext uri="{FF2B5EF4-FFF2-40B4-BE49-F238E27FC236}">
                  <a16:creationId xmlns:a16="http://schemas.microsoft.com/office/drawing/2014/main" id="{E4CFFA57-FC0E-0992-FBE9-248E75E56A65}"/>
                </a:ext>
              </a:extLst>
            </p:cNvPr>
            <p:cNvPicPr>
              <a:picLocks noChangeAspect="1"/>
            </p:cNvPicPr>
            <p:nvPr/>
          </p:nvPicPr>
          <p:blipFill rotWithShape="1">
            <a:blip r:embed="rId3">
              <a:extLst>
                <a:ext uri="{28A0092B-C50C-407E-A947-70E740481C1C}">
                  <a14:useLocalDpi xmlns:a14="http://schemas.microsoft.com/office/drawing/2010/main" val="0"/>
                </a:ext>
              </a:extLst>
            </a:blip>
            <a:srcRect t="53098" r="51166"/>
            <a:stretch/>
          </p:blipFill>
          <p:spPr>
            <a:xfrm>
              <a:off x="2494627" y="1938998"/>
              <a:ext cx="2047144" cy="1963700"/>
            </a:xfrm>
            <a:prstGeom prst="rect">
              <a:avLst/>
            </a:prstGeom>
          </p:spPr>
        </p:pic>
        <p:pic>
          <p:nvPicPr>
            <p:cNvPr id="6" name="Picture 5" descr="Chart, scatter chart&#10;&#10;Description automatically generated">
              <a:extLst>
                <a:ext uri="{FF2B5EF4-FFF2-40B4-BE49-F238E27FC236}">
                  <a16:creationId xmlns:a16="http://schemas.microsoft.com/office/drawing/2014/main" id="{894E19D0-C56A-49C7-A2B6-AFFD018FD4A6}"/>
                </a:ext>
              </a:extLst>
            </p:cNvPr>
            <p:cNvPicPr>
              <a:picLocks noChangeAspect="1"/>
            </p:cNvPicPr>
            <p:nvPr/>
          </p:nvPicPr>
          <p:blipFill rotWithShape="1">
            <a:blip r:embed="rId3">
              <a:extLst>
                <a:ext uri="{28A0092B-C50C-407E-A947-70E740481C1C}">
                  <a14:useLocalDpi xmlns:a14="http://schemas.microsoft.com/office/drawing/2010/main" val="0"/>
                </a:ext>
              </a:extLst>
            </a:blip>
            <a:srcRect r="51166" b="45432"/>
            <a:stretch/>
          </p:blipFill>
          <p:spPr>
            <a:xfrm>
              <a:off x="349693" y="1701811"/>
              <a:ext cx="2047144" cy="2284653"/>
            </a:xfrm>
            <a:prstGeom prst="rect">
              <a:avLst/>
            </a:prstGeom>
          </p:spPr>
        </p:pic>
      </p:grpSp>
      <p:sp>
        <p:nvSpPr>
          <p:cNvPr id="19" name="TextBox 18">
            <a:extLst>
              <a:ext uri="{FF2B5EF4-FFF2-40B4-BE49-F238E27FC236}">
                <a16:creationId xmlns:a16="http://schemas.microsoft.com/office/drawing/2014/main" id="{DD2335A3-D753-A528-8139-A38662C11A98}"/>
              </a:ext>
            </a:extLst>
          </p:cNvPr>
          <p:cNvSpPr txBox="1"/>
          <p:nvPr/>
        </p:nvSpPr>
        <p:spPr>
          <a:xfrm>
            <a:off x="1317434" y="1056436"/>
            <a:ext cx="2836802" cy="300082"/>
          </a:xfrm>
          <a:prstGeom prst="rect">
            <a:avLst/>
          </a:prstGeom>
          <a:solidFill>
            <a:schemeClr val="bg1"/>
          </a:solidFill>
        </p:spPr>
        <p:txBody>
          <a:bodyPr wrap="none" rtlCol="0">
            <a:spAutoFit/>
          </a:bodyPr>
          <a:lstStyle/>
          <a:p>
            <a:pPr algn="ctr"/>
            <a:r>
              <a:rPr lang="en-US" sz="1350" b="1" dirty="0">
                <a:latin typeface="Calibri" panose="020F0502020204030204" pitchFamily="34" charset="0"/>
                <a:cs typeface="Calibri" panose="020F0502020204030204" pitchFamily="34" charset="0"/>
              </a:rPr>
              <a:t>GS amplitude is linked to low arousal</a:t>
            </a:r>
          </a:p>
        </p:txBody>
      </p:sp>
      <p:grpSp>
        <p:nvGrpSpPr>
          <p:cNvPr id="30" name="Group 29">
            <a:extLst>
              <a:ext uri="{FF2B5EF4-FFF2-40B4-BE49-F238E27FC236}">
                <a16:creationId xmlns:a16="http://schemas.microsoft.com/office/drawing/2014/main" id="{F080AA6B-98C4-BC44-BE62-CE48CB9B9E9E}"/>
              </a:ext>
            </a:extLst>
          </p:cNvPr>
          <p:cNvGrpSpPr/>
          <p:nvPr/>
        </p:nvGrpSpPr>
        <p:grpSpPr>
          <a:xfrm>
            <a:off x="1284393" y="3288540"/>
            <a:ext cx="3390034" cy="1628350"/>
            <a:chOff x="4523319" y="1911106"/>
            <a:chExt cx="4520045" cy="2171133"/>
          </a:xfrm>
        </p:grpSpPr>
        <p:pic>
          <p:nvPicPr>
            <p:cNvPr id="21" name="Picture 20">
              <a:extLst>
                <a:ext uri="{FF2B5EF4-FFF2-40B4-BE49-F238E27FC236}">
                  <a16:creationId xmlns:a16="http://schemas.microsoft.com/office/drawing/2014/main" id="{811489A0-617A-B5F8-A0B7-3367BE6E6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319" y="1911106"/>
              <a:ext cx="4520045" cy="2144646"/>
            </a:xfrm>
            <a:prstGeom prst="rect">
              <a:avLst/>
            </a:prstGeom>
          </p:spPr>
        </p:pic>
        <p:sp>
          <p:nvSpPr>
            <p:cNvPr id="22" name="Rectangle 21">
              <a:extLst>
                <a:ext uri="{FF2B5EF4-FFF2-40B4-BE49-F238E27FC236}">
                  <a16:creationId xmlns:a16="http://schemas.microsoft.com/office/drawing/2014/main" id="{4C9F372E-5BB0-D79F-7BFC-0D7663C230F7}"/>
                </a:ext>
              </a:extLst>
            </p:cNvPr>
            <p:cNvSpPr/>
            <p:nvPr/>
          </p:nvSpPr>
          <p:spPr>
            <a:xfrm>
              <a:off x="4724450" y="1937593"/>
              <a:ext cx="343267" cy="27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solidFill>
                  <a:srgbClr val="801880"/>
                </a:solidFill>
              </a:endParaRPr>
            </a:p>
          </p:txBody>
        </p:sp>
        <p:sp>
          <p:nvSpPr>
            <p:cNvPr id="24" name="Rectangle 23">
              <a:extLst>
                <a:ext uri="{FF2B5EF4-FFF2-40B4-BE49-F238E27FC236}">
                  <a16:creationId xmlns:a16="http://schemas.microsoft.com/office/drawing/2014/main" id="{F61A7657-B2A9-FF4E-520B-E6D589A33708}"/>
                </a:ext>
              </a:extLst>
            </p:cNvPr>
            <p:cNvSpPr/>
            <p:nvPr/>
          </p:nvSpPr>
          <p:spPr>
            <a:xfrm>
              <a:off x="4587053" y="3811159"/>
              <a:ext cx="343267" cy="27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350">
                <a:solidFill>
                  <a:srgbClr val="801880"/>
                </a:solidFill>
              </a:endParaRPr>
            </a:p>
          </p:txBody>
        </p:sp>
      </p:grpSp>
      <p:sp>
        <p:nvSpPr>
          <p:cNvPr id="7" name="TextBox 6">
            <a:extLst>
              <a:ext uri="{FF2B5EF4-FFF2-40B4-BE49-F238E27FC236}">
                <a16:creationId xmlns:a16="http://schemas.microsoft.com/office/drawing/2014/main" id="{33F2EF89-8F88-4151-B733-D678A51B7F07}"/>
              </a:ext>
            </a:extLst>
          </p:cNvPr>
          <p:cNvSpPr txBox="1"/>
          <p:nvPr/>
        </p:nvSpPr>
        <p:spPr>
          <a:xfrm>
            <a:off x="1135638" y="4868676"/>
            <a:ext cx="1765527" cy="27860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900" dirty="0"/>
              <a:t>Wong et al, </a:t>
            </a:r>
            <a:r>
              <a:rPr lang="en-US" sz="900" i="1" dirty="0"/>
              <a:t>Neuroimage</a:t>
            </a:r>
            <a:r>
              <a:rPr lang="en-US" sz="900" dirty="0"/>
              <a:t> 2013</a:t>
            </a:r>
          </a:p>
        </p:txBody>
      </p:sp>
      <p:grpSp>
        <p:nvGrpSpPr>
          <p:cNvPr id="48" name="Group 47">
            <a:extLst>
              <a:ext uri="{FF2B5EF4-FFF2-40B4-BE49-F238E27FC236}">
                <a16:creationId xmlns:a16="http://schemas.microsoft.com/office/drawing/2014/main" id="{280C5339-201A-0FDE-CAA8-4E57F4DA401E}"/>
              </a:ext>
            </a:extLst>
          </p:cNvPr>
          <p:cNvGrpSpPr/>
          <p:nvPr/>
        </p:nvGrpSpPr>
        <p:grpSpPr>
          <a:xfrm>
            <a:off x="4783642" y="1038657"/>
            <a:ext cx="3055324" cy="4094562"/>
            <a:chOff x="4854188" y="1504703"/>
            <a:chExt cx="4073765" cy="5459415"/>
          </a:xfrm>
        </p:grpSpPr>
        <p:sp>
          <p:nvSpPr>
            <p:cNvPr id="25" name="TextBox 24">
              <a:extLst>
                <a:ext uri="{FF2B5EF4-FFF2-40B4-BE49-F238E27FC236}">
                  <a16:creationId xmlns:a16="http://schemas.microsoft.com/office/drawing/2014/main" id="{48AD5E03-381A-A513-AF83-E45B183217CF}"/>
                </a:ext>
              </a:extLst>
            </p:cNvPr>
            <p:cNvSpPr txBox="1"/>
            <p:nvPr/>
          </p:nvSpPr>
          <p:spPr>
            <a:xfrm>
              <a:off x="5713012" y="6592649"/>
              <a:ext cx="2900045" cy="37146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900" b="1" dirty="0"/>
                <a:t>Liu et al, </a:t>
              </a:r>
              <a:r>
                <a:rPr lang="en-US" sz="900" b="1" i="1" dirty="0"/>
                <a:t>Nat Communications</a:t>
              </a:r>
              <a:r>
                <a:rPr lang="en-US" sz="900" b="1" dirty="0"/>
                <a:t> 2018</a:t>
              </a:r>
            </a:p>
          </p:txBody>
        </p:sp>
        <p:grpSp>
          <p:nvGrpSpPr>
            <p:cNvPr id="45" name="Group 44">
              <a:extLst>
                <a:ext uri="{FF2B5EF4-FFF2-40B4-BE49-F238E27FC236}">
                  <a16:creationId xmlns:a16="http://schemas.microsoft.com/office/drawing/2014/main" id="{02365790-D8B8-9EF9-F200-6E45379F339A}"/>
                </a:ext>
              </a:extLst>
            </p:cNvPr>
            <p:cNvGrpSpPr/>
            <p:nvPr/>
          </p:nvGrpSpPr>
          <p:grpSpPr>
            <a:xfrm>
              <a:off x="4960621" y="2297582"/>
              <a:ext cx="3895559" cy="4219683"/>
              <a:chOff x="4960621" y="2297582"/>
              <a:chExt cx="3895559" cy="4219683"/>
            </a:xfrm>
          </p:grpSpPr>
          <p:sp>
            <p:nvSpPr>
              <p:cNvPr id="38" name="Rectangle 37">
                <a:extLst>
                  <a:ext uri="{FF2B5EF4-FFF2-40B4-BE49-F238E27FC236}">
                    <a16:creationId xmlns:a16="http://schemas.microsoft.com/office/drawing/2014/main" id="{65FE5FA1-D018-5C6D-FFB2-AFB2A06D5125}"/>
                  </a:ext>
                </a:extLst>
              </p:cNvPr>
              <p:cNvSpPr/>
              <p:nvPr/>
            </p:nvSpPr>
            <p:spPr>
              <a:xfrm>
                <a:off x="4960621" y="2297583"/>
                <a:ext cx="3895559" cy="421968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pic>
            <p:nvPicPr>
              <p:cNvPr id="39" name="Picture 38">
                <a:extLst>
                  <a:ext uri="{FF2B5EF4-FFF2-40B4-BE49-F238E27FC236}">
                    <a16:creationId xmlns:a16="http://schemas.microsoft.com/office/drawing/2014/main" id="{BC4F9055-A3A9-9F50-3709-EA5844BDC0CC}"/>
                  </a:ext>
                </a:extLst>
              </p:cNvPr>
              <p:cNvPicPr>
                <a:picLocks noChangeAspect="1"/>
              </p:cNvPicPr>
              <p:nvPr/>
            </p:nvPicPr>
            <p:blipFill rotWithShape="1">
              <a:blip r:embed="rId5">
                <a:extLst>
                  <a:ext uri="{28A0092B-C50C-407E-A947-70E740481C1C}">
                    <a14:useLocalDpi xmlns:a14="http://schemas.microsoft.com/office/drawing/2010/main" val="0"/>
                  </a:ext>
                </a:extLst>
              </a:blip>
              <a:srcRect l="5479" t="33987" r="62837" b="19814"/>
              <a:stretch/>
            </p:blipFill>
            <p:spPr>
              <a:xfrm>
                <a:off x="5292250" y="2297582"/>
                <a:ext cx="1570236" cy="1684099"/>
              </a:xfrm>
              <a:prstGeom prst="rect">
                <a:avLst/>
              </a:prstGeom>
            </p:spPr>
          </p:pic>
          <p:pic>
            <p:nvPicPr>
              <p:cNvPr id="40" name="Picture 39">
                <a:extLst>
                  <a:ext uri="{FF2B5EF4-FFF2-40B4-BE49-F238E27FC236}">
                    <a16:creationId xmlns:a16="http://schemas.microsoft.com/office/drawing/2014/main" id="{5FB722EE-8176-F66D-417B-D1130865C039}"/>
                  </a:ext>
                </a:extLst>
              </p:cNvPr>
              <p:cNvPicPr>
                <a:picLocks noChangeAspect="1"/>
              </p:cNvPicPr>
              <p:nvPr/>
            </p:nvPicPr>
            <p:blipFill rotWithShape="1">
              <a:blip r:embed="rId5">
                <a:extLst>
                  <a:ext uri="{28A0092B-C50C-407E-A947-70E740481C1C}">
                    <a14:useLocalDpi xmlns:a14="http://schemas.microsoft.com/office/drawing/2010/main" val="0"/>
                  </a:ext>
                </a:extLst>
              </a:blip>
              <a:srcRect l="33095" t="3385" r="35024" b="52593"/>
              <a:stretch/>
            </p:blipFill>
            <p:spPr>
              <a:xfrm>
                <a:off x="6909710" y="2362425"/>
                <a:ext cx="1797317" cy="1825431"/>
              </a:xfrm>
              <a:prstGeom prst="rect">
                <a:avLst/>
              </a:prstGeom>
            </p:spPr>
          </p:pic>
          <p:sp>
            <p:nvSpPr>
              <p:cNvPr id="41" name="Oval 40">
                <a:extLst>
                  <a:ext uri="{FF2B5EF4-FFF2-40B4-BE49-F238E27FC236}">
                    <a16:creationId xmlns:a16="http://schemas.microsoft.com/office/drawing/2014/main" id="{A7D10422-0240-CF44-45D8-91311E9C82D8}"/>
                  </a:ext>
                </a:extLst>
              </p:cNvPr>
              <p:cNvSpPr/>
              <p:nvPr/>
            </p:nvSpPr>
            <p:spPr>
              <a:xfrm>
                <a:off x="6482799" y="2362425"/>
                <a:ext cx="223520" cy="2839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sp>
            <p:nvSpPr>
              <p:cNvPr id="42" name="Oval 41">
                <a:extLst>
                  <a:ext uri="{FF2B5EF4-FFF2-40B4-BE49-F238E27FC236}">
                    <a16:creationId xmlns:a16="http://schemas.microsoft.com/office/drawing/2014/main" id="{1092D975-C6F2-1718-3659-A701A3D0AF77}"/>
                  </a:ext>
                </a:extLst>
              </p:cNvPr>
              <p:cNvSpPr/>
              <p:nvPr/>
            </p:nvSpPr>
            <p:spPr>
              <a:xfrm>
                <a:off x="6705600" y="3727172"/>
                <a:ext cx="223520" cy="2839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pic>
            <p:nvPicPr>
              <p:cNvPr id="43" name="Picture 42">
                <a:extLst>
                  <a:ext uri="{FF2B5EF4-FFF2-40B4-BE49-F238E27FC236}">
                    <a16:creationId xmlns:a16="http://schemas.microsoft.com/office/drawing/2014/main" id="{EA2CBB8D-DF6A-8E14-4A33-6EE116091259}"/>
                  </a:ext>
                </a:extLst>
              </p:cNvPr>
              <p:cNvPicPr>
                <a:picLocks noChangeAspect="1"/>
              </p:cNvPicPr>
              <p:nvPr/>
            </p:nvPicPr>
            <p:blipFill rotWithShape="1">
              <a:blip r:embed="rId5">
                <a:extLst>
                  <a:ext uri="{28A0092B-C50C-407E-A947-70E740481C1C}">
                    <a14:useLocalDpi xmlns:a14="http://schemas.microsoft.com/office/drawing/2010/main" val="0"/>
                  </a:ext>
                </a:extLst>
              </a:blip>
              <a:srcRect l="31783" t="58310" r="4262" b="2838"/>
              <a:stretch/>
            </p:blipFill>
            <p:spPr>
              <a:xfrm>
                <a:off x="5087282" y="4580734"/>
                <a:ext cx="3768898" cy="1684099"/>
              </a:xfrm>
              <a:prstGeom prst="rect">
                <a:avLst/>
              </a:prstGeom>
            </p:spPr>
          </p:pic>
          <p:pic>
            <p:nvPicPr>
              <p:cNvPr id="37" name="Picture 36">
                <a:extLst>
                  <a:ext uri="{FF2B5EF4-FFF2-40B4-BE49-F238E27FC236}">
                    <a16:creationId xmlns:a16="http://schemas.microsoft.com/office/drawing/2014/main" id="{CA22068E-4504-6B72-1614-2A719BF008C9}"/>
                  </a:ext>
                </a:extLst>
              </p:cNvPr>
              <p:cNvPicPr>
                <a:picLocks noChangeAspect="1"/>
              </p:cNvPicPr>
              <p:nvPr/>
            </p:nvPicPr>
            <p:blipFill rotWithShape="1">
              <a:blip r:embed="rId5">
                <a:extLst>
                  <a:ext uri="{28A0092B-C50C-407E-A947-70E740481C1C}">
                    <a14:useLocalDpi xmlns:a14="http://schemas.microsoft.com/office/drawing/2010/main" val="0"/>
                  </a:ext>
                </a:extLst>
              </a:blip>
              <a:srcRect l="40460" t="46644" r="36798" b="41942"/>
              <a:stretch/>
            </p:blipFill>
            <p:spPr>
              <a:xfrm>
                <a:off x="6279407" y="4093320"/>
                <a:ext cx="1411853" cy="521159"/>
              </a:xfrm>
              <a:prstGeom prst="rect">
                <a:avLst/>
              </a:prstGeom>
            </p:spPr>
          </p:pic>
          <p:sp>
            <p:nvSpPr>
              <p:cNvPr id="44" name="Oval 43">
                <a:extLst>
                  <a:ext uri="{FF2B5EF4-FFF2-40B4-BE49-F238E27FC236}">
                    <a16:creationId xmlns:a16="http://schemas.microsoft.com/office/drawing/2014/main" id="{D6A92C7B-7805-E864-BAB6-57D4CF5B7B01}"/>
                  </a:ext>
                </a:extLst>
              </p:cNvPr>
              <p:cNvSpPr/>
              <p:nvPr/>
            </p:nvSpPr>
            <p:spPr>
              <a:xfrm>
                <a:off x="4977089" y="4272192"/>
                <a:ext cx="428617" cy="73144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grpSp>
        <p:sp>
          <p:nvSpPr>
            <p:cNvPr id="46" name="TextBox 45">
              <a:extLst>
                <a:ext uri="{FF2B5EF4-FFF2-40B4-BE49-F238E27FC236}">
                  <a16:creationId xmlns:a16="http://schemas.microsoft.com/office/drawing/2014/main" id="{C57EDC5C-FBAF-D0F3-6793-FDE6210D2931}"/>
                </a:ext>
              </a:extLst>
            </p:cNvPr>
            <p:cNvSpPr txBox="1"/>
            <p:nvPr/>
          </p:nvSpPr>
          <p:spPr>
            <a:xfrm>
              <a:off x="4854188" y="1504703"/>
              <a:ext cx="4073765" cy="838777"/>
            </a:xfrm>
            <a:prstGeom prst="rect">
              <a:avLst/>
            </a:prstGeom>
            <a:noFill/>
          </p:spPr>
          <p:txBody>
            <a:bodyPr wrap="none" rtlCol="0">
              <a:spAutoFit/>
            </a:bodyPr>
            <a:lstStyle/>
            <a:p>
              <a:pPr algn="ctr"/>
              <a:r>
                <a:rPr lang="en-US" sz="1350" b="1" dirty="0">
                  <a:latin typeface="Calibri" panose="020F0502020204030204" pitchFamily="34" charset="0"/>
                  <a:cs typeface="Calibri" panose="020F0502020204030204" pitchFamily="34" charset="0"/>
                </a:rPr>
                <a:t>GS amplitude linked to signal decreases </a:t>
              </a:r>
              <a:br>
                <a:rPr lang="en-US" sz="1350" b="1" dirty="0">
                  <a:latin typeface="Calibri" panose="020F0502020204030204" pitchFamily="34" charset="0"/>
                  <a:cs typeface="Calibri" panose="020F0502020204030204" pitchFamily="34" charset="0"/>
                </a:rPr>
              </a:br>
              <a:r>
                <a:rPr lang="en-US" sz="1350" b="1" dirty="0">
                  <a:latin typeface="Calibri" panose="020F0502020204030204" pitchFamily="34" charset="0"/>
                  <a:cs typeface="Calibri" panose="020F0502020204030204" pitchFamily="34" charset="0"/>
                </a:rPr>
                <a:t>in subcortical structures of arousal</a:t>
              </a:r>
            </a:p>
            <a:p>
              <a:pPr algn="ctr"/>
              <a:endParaRPr lang="fr-BE" sz="788"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5A402595-05D0-CFC5-FE89-161610115DD7}"/>
                </a:ext>
              </a:extLst>
            </p:cNvPr>
            <p:cNvSpPr/>
            <p:nvPr/>
          </p:nvSpPr>
          <p:spPr>
            <a:xfrm>
              <a:off x="7126357" y="4726118"/>
              <a:ext cx="223520" cy="2839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sz="1350" b="1">
                <a:solidFill>
                  <a:schemeClr val="tx1"/>
                </a:solidFill>
              </a:endParaRPr>
            </a:p>
          </p:txBody>
        </p:sp>
      </p:grpSp>
      <p:sp>
        <p:nvSpPr>
          <p:cNvPr id="4" name="Rectangle 3">
            <a:extLst>
              <a:ext uri="{FF2B5EF4-FFF2-40B4-BE49-F238E27FC236}">
                <a16:creationId xmlns:a16="http://schemas.microsoft.com/office/drawing/2014/main" id="{E2025275-10B1-9AF3-2F9A-97F5393944AD}"/>
              </a:ext>
            </a:extLst>
          </p:cNvPr>
          <p:cNvSpPr/>
          <p:nvPr/>
        </p:nvSpPr>
        <p:spPr>
          <a:xfrm>
            <a:off x="6722559" y="85752"/>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5" name="Rectangle 4">
            <a:extLst>
              <a:ext uri="{FF2B5EF4-FFF2-40B4-BE49-F238E27FC236}">
                <a16:creationId xmlns:a16="http://schemas.microsoft.com/office/drawing/2014/main" id="{9B26E365-B51A-88A6-B4E4-E3D6DA25E35B}"/>
              </a:ext>
            </a:extLst>
          </p:cNvPr>
          <p:cNvSpPr/>
          <p:nvPr/>
        </p:nvSpPr>
        <p:spPr>
          <a:xfrm>
            <a:off x="2013967" y="496634"/>
            <a:ext cx="5129453" cy="40727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algn="ctr" defTabSz="257175">
              <a:defRPr/>
            </a:pPr>
            <a:endParaRPr lang="en-US" sz="886" kern="0">
              <a:solidFill>
                <a:prstClr val="white"/>
              </a:solidFill>
              <a:latin typeface="Calibri"/>
            </a:endParaRPr>
          </a:p>
        </p:txBody>
      </p:sp>
      <p:sp>
        <p:nvSpPr>
          <p:cNvPr id="9" name="Titre 2">
            <a:extLst>
              <a:ext uri="{FF2B5EF4-FFF2-40B4-BE49-F238E27FC236}">
                <a16:creationId xmlns:a16="http://schemas.microsoft.com/office/drawing/2014/main" id="{5B719A65-42BF-6B6B-BA4D-48830AB52C60}"/>
              </a:ext>
            </a:extLst>
          </p:cNvPr>
          <p:cNvSpPr txBox="1">
            <a:spLocks/>
          </p:cNvSpPr>
          <p:nvPr/>
        </p:nvSpPr>
        <p:spPr>
          <a:xfrm>
            <a:off x="1192801" y="424891"/>
            <a:ext cx="6844286"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endParaRPr lang="en-US" b="1" dirty="0">
              <a:solidFill>
                <a:schemeClr val="tx1"/>
              </a:solidFill>
            </a:endParaRPr>
          </a:p>
        </p:txBody>
      </p:sp>
      <p:sp>
        <p:nvSpPr>
          <p:cNvPr id="12" name="Rectangle 11">
            <a:extLst>
              <a:ext uri="{FF2B5EF4-FFF2-40B4-BE49-F238E27FC236}">
                <a16:creationId xmlns:a16="http://schemas.microsoft.com/office/drawing/2014/main" id="{42F2B79B-32E1-DA7C-449D-7F11D919A773}"/>
              </a:ext>
            </a:extLst>
          </p:cNvPr>
          <p:cNvSpPr/>
          <p:nvPr/>
        </p:nvSpPr>
        <p:spPr>
          <a:xfrm>
            <a:off x="6722559" y="85751"/>
            <a:ext cx="1278442" cy="327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cxnSp>
        <p:nvCxnSpPr>
          <p:cNvPr id="2" name="Straight Connector 1">
            <a:extLst>
              <a:ext uri="{FF2B5EF4-FFF2-40B4-BE49-F238E27FC236}">
                <a16:creationId xmlns:a16="http://schemas.microsoft.com/office/drawing/2014/main" id="{A9EA329B-C2BA-8255-7C3A-37E420E5236E}"/>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
        <p:nvSpPr>
          <p:cNvPr id="11" name="Titre 2">
            <a:extLst>
              <a:ext uri="{FF2B5EF4-FFF2-40B4-BE49-F238E27FC236}">
                <a16:creationId xmlns:a16="http://schemas.microsoft.com/office/drawing/2014/main" id="{05B46661-F1A4-F78C-18FC-1EFFEAEDD387}"/>
              </a:ext>
            </a:extLst>
          </p:cNvPr>
          <p:cNvSpPr txBox="1">
            <a:spLocks/>
          </p:cNvSpPr>
          <p:nvPr/>
        </p:nvSpPr>
        <p:spPr>
          <a:xfrm>
            <a:off x="532435" y="307946"/>
            <a:ext cx="8558134" cy="491344"/>
          </a:xfrm>
          <a:prstGeom prst="rect">
            <a:avLst/>
          </a:prstGeom>
        </p:spPr>
        <p:txBody>
          <a:bodyPr vert="horz" lIns="91440" tIns="45720" rIns="91440" bIns="4572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200" b="1" dirty="0">
                <a:solidFill>
                  <a:schemeClr val="tx1"/>
                </a:solidFill>
              </a:rPr>
              <a:t>Global Signal amplitude reflects levels of arousal</a:t>
            </a:r>
          </a:p>
        </p:txBody>
      </p:sp>
    </p:spTree>
    <p:extLst>
      <p:ext uri="{BB962C8B-B14F-4D97-AF65-F5344CB8AC3E}">
        <p14:creationId xmlns:p14="http://schemas.microsoft.com/office/powerpoint/2010/main" val="104509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C3A7DE-7A3E-CD7D-DD72-965BB784C501}"/>
              </a:ext>
            </a:extLst>
          </p:cNvPr>
          <p:cNvSpPr>
            <a:spLocks noGrp="1"/>
          </p:cNvSpPr>
          <p:nvPr>
            <p:ph type="title"/>
          </p:nvPr>
        </p:nvSpPr>
        <p:spPr>
          <a:xfrm>
            <a:off x="457200" y="153169"/>
            <a:ext cx="8229600" cy="857250"/>
          </a:xfrm>
        </p:spPr>
        <p:txBody>
          <a:bodyPr>
            <a:normAutofit fontScale="90000"/>
          </a:bodyPr>
          <a:lstStyle/>
          <a:p>
            <a:pPr algn="ctr"/>
            <a:r>
              <a:rPr lang="en-US" b="1" dirty="0"/>
              <a:t>Do arousal variations mediate MB? </a:t>
            </a:r>
            <a:endParaRPr lang="en-001" b="1" dirty="0">
              <a:latin typeface="+mj-lt"/>
            </a:endParaRPr>
          </a:p>
        </p:txBody>
      </p:sp>
      <p:pic>
        <p:nvPicPr>
          <p:cNvPr id="3" name="Content Placeholder 2" descr="A diagram of a sampling task&#10;&#10;Description automatically generated">
            <a:extLst>
              <a:ext uri="{FF2B5EF4-FFF2-40B4-BE49-F238E27FC236}">
                <a16:creationId xmlns:a16="http://schemas.microsoft.com/office/drawing/2014/main" id="{11E7C01A-70AC-77AB-6024-6E5E6C9920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2298" y="1256032"/>
            <a:ext cx="7705176" cy="3377942"/>
          </a:xfrm>
        </p:spPr>
      </p:pic>
      <p:cxnSp>
        <p:nvCxnSpPr>
          <p:cNvPr id="2" name="Straight Connector 1">
            <a:extLst>
              <a:ext uri="{FF2B5EF4-FFF2-40B4-BE49-F238E27FC236}">
                <a16:creationId xmlns:a16="http://schemas.microsoft.com/office/drawing/2014/main" id="{C0262ACE-DC2F-B7A4-9FEF-AC2C8911BA7A}"/>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
        <p:nvSpPr>
          <p:cNvPr id="4" name="TextBox 3">
            <a:extLst>
              <a:ext uri="{FF2B5EF4-FFF2-40B4-BE49-F238E27FC236}">
                <a16:creationId xmlns:a16="http://schemas.microsoft.com/office/drawing/2014/main" id="{20E32133-33BB-CDDE-E728-9D574092177B}"/>
              </a:ext>
            </a:extLst>
          </p:cNvPr>
          <p:cNvSpPr txBox="1"/>
          <p:nvPr/>
        </p:nvSpPr>
        <p:spPr>
          <a:xfrm>
            <a:off x="457200" y="4808279"/>
            <a:ext cx="7830274" cy="261610"/>
          </a:xfrm>
          <a:prstGeom prst="rect">
            <a:avLst/>
          </a:prstGeom>
          <a:noFill/>
        </p:spPr>
        <p:txBody>
          <a:bodyPr wrap="square">
            <a:spAutoFit/>
          </a:bodyPr>
          <a:lstStyle/>
          <a:p>
            <a:r>
              <a:rPr lang="en-US" sz="1100" dirty="0" err="1">
                <a:latin typeface="+mj-lt"/>
              </a:rPr>
              <a:t>Boulakis</a:t>
            </a:r>
            <a:r>
              <a:rPr lang="en-US" sz="1100" dirty="0">
                <a:latin typeface="+mj-lt"/>
                <a:ea typeface="Calibri" panose="020F0502020204030204" pitchFamily="34" charset="0"/>
              </a:rPr>
              <a:t>, Simos, </a:t>
            </a:r>
            <a:r>
              <a:rPr lang="en-US" sz="1100" dirty="0" err="1">
                <a:latin typeface="+mj-lt"/>
                <a:ea typeface="Calibri" panose="020F0502020204030204" pitchFamily="34" charset="0"/>
              </a:rPr>
              <a:t>Zoi</a:t>
            </a:r>
            <a:r>
              <a:rPr lang="en-US" sz="1100" dirty="0">
                <a:latin typeface="+mj-lt"/>
                <a:ea typeface="Calibri" panose="020F0502020204030204" pitchFamily="34" charset="0"/>
              </a:rPr>
              <a:t>, </a:t>
            </a:r>
            <a:r>
              <a:rPr lang="en-US" sz="1100" dirty="0" err="1">
                <a:latin typeface="+mj-lt"/>
                <a:ea typeface="Calibri" panose="020F0502020204030204" pitchFamily="34" charset="0"/>
              </a:rPr>
              <a:t>Mortaheb</a:t>
            </a:r>
            <a:r>
              <a:rPr lang="en-US" sz="1100" dirty="0">
                <a:latin typeface="+mj-lt"/>
                <a:ea typeface="Calibri" panose="020F0502020204030204" pitchFamily="34" charset="0"/>
              </a:rPr>
              <a:t>, Schmidt,  Raimondo, </a:t>
            </a:r>
            <a:r>
              <a:rPr lang="en-US" sz="1100" dirty="0" err="1">
                <a:latin typeface="+mj-lt"/>
                <a:ea typeface="Calibri" panose="020F0502020204030204" pitchFamily="34" charset="0"/>
              </a:rPr>
              <a:t>Demertzi</a:t>
            </a:r>
            <a:r>
              <a:rPr lang="en-US" sz="1100" dirty="0">
                <a:latin typeface="+mj-lt"/>
                <a:ea typeface="Calibri" panose="020F0502020204030204" pitchFamily="34" charset="0"/>
              </a:rPr>
              <a:t>. Registered Report Stage2 (results), </a:t>
            </a:r>
            <a:r>
              <a:rPr lang="en-US" sz="1100" i="1" dirty="0" err="1">
                <a:latin typeface="+mj-lt"/>
                <a:ea typeface="Calibri" panose="020F0502020204030204" pitchFamily="34" charset="0"/>
              </a:rPr>
              <a:t>bior</a:t>
            </a:r>
            <a:r>
              <a:rPr lang="el-GR" sz="1100" i="1" dirty="0">
                <a:latin typeface="+mj-lt"/>
                <a:ea typeface="Calibri" panose="020F0502020204030204" pitchFamily="34" charset="0"/>
              </a:rPr>
              <a:t>χ</a:t>
            </a:r>
            <a:r>
              <a:rPr lang="en-US" sz="1100" i="1" dirty="0">
                <a:latin typeface="+mj-lt"/>
                <a:ea typeface="Calibri" panose="020F0502020204030204" pitchFamily="34" charset="0"/>
              </a:rPr>
              <a:t>iv </a:t>
            </a:r>
            <a:r>
              <a:rPr lang="en-US" sz="1100" dirty="0">
                <a:latin typeface="+mj-lt"/>
                <a:ea typeface="Calibri" panose="020F0502020204030204" pitchFamily="34" charset="0"/>
              </a:rPr>
              <a:t>2024</a:t>
            </a:r>
            <a:endParaRPr lang="fr-BE" sz="1100" dirty="0">
              <a:latin typeface="+mj-lt"/>
            </a:endParaRPr>
          </a:p>
        </p:txBody>
      </p:sp>
    </p:spTree>
    <p:extLst>
      <p:ext uri="{BB962C8B-B14F-4D97-AF65-F5344CB8AC3E}">
        <p14:creationId xmlns:p14="http://schemas.microsoft.com/office/powerpoint/2010/main" val="2859339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216E65-5591-4916-C739-DC5222969DBF}"/>
              </a:ext>
            </a:extLst>
          </p:cNvPr>
          <p:cNvSpPr>
            <a:spLocks noGrp="1"/>
          </p:cNvSpPr>
          <p:nvPr>
            <p:ph type="title"/>
          </p:nvPr>
        </p:nvSpPr>
        <p:spPr/>
        <p:txBody>
          <a:bodyPr>
            <a:normAutofit fontScale="90000"/>
          </a:bodyPr>
          <a:lstStyle/>
          <a:p>
            <a:pPr algn="ctr"/>
            <a:r>
              <a:rPr lang="en-US" b="1" dirty="0">
                <a:latin typeface="+mj-lt"/>
              </a:rPr>
              <a:t>Altered arousal increases MB reports</a:t>
            </a:r>
            <a:endParaRPr lang="en-001" b="1" dirty="0">
              <a:latin typeface="+mj-lt"/>
            </a:endParaRPr>
          </a:p>
        </p:txBody>
      </p:sp>
      <p:grpSp>
        <p:nvGrpSpPr>
          <p:cNvPr id="76" name="Group 75">
            <a:extLst>
              <a:ext uri="{FF2B5EF4-FFF2-40B4-BE49-F238E27FC236}">
                <a16:creationId xmlns:a16="http://schemas.microsoft.com/office/drawing/2014/main" id="{5DCEFFC2-2109-57B5-88F3-8470FF78DC1E}"/>
              </a:ext>
            </a:extLst>
          </p:cNvPr>
          <p:cNvGrpSpPr/>
          <p:nvPr/>
        </p:nvGrpSpPr>
        <p:grpSpPr>
          <a:xfrm>
            <a:off x="5154561" y="1237779"/>
            <a:ext cx="3268819" cy="3234621"/>
            <a:chOff x="7015146" y="1735159"/>
            <a:chExt cx="4200557" cy="4543325"/>
          </a:xfrm>
        </p:grpSpPr>
        <p:grpSp>
          <p:nvGrpSpPr>
            <p:cNvPr id="74" name="Group 73">
              <a:extLst>
                <a:ext uri="{FF2B5EF4-FFF2-40B4-BE49-F238E27FC236}">
                  <a16:creationId xmlns:a16="http://schemas.microsoft.com/office/drawing/2014/main" id="{D49B7925-9F30-AD3C-B63D-E4C736709BD1}"/>
                </a:ext>
              </a:extLst>
            </p:cNvPr>
            <p:cNvGrpSpPr/>
            <p:nvPr/>
          </p:nvGrpSpPr>
          <p:grpSpPr>
            <a:xfrm>
              <a:off x="7015146" y="2338195"/>
              <a:ext cx="4200557" cy="3940289"/>
              <a:chOff x="6996096" y="1659642"/>
              <a:chExt cx="4200557" cy="3940289"/>
            </a:xfrm>
          </p:grpSpPr>
          <p:sp>
            <p:nvSpPr>
              <p:cNvPr id="30" name="Oval 29">
                <a:extLst>
                  <a:ext uri="{FF2B5EF4-FFF2-40B4-BE49-F238E27FC236}">
                    <a16:creationId xmlns:a16="http://schemas.microsoft.com/office/drawing/2014/main" id="{D17B9C7A-30E8-B85B-9648-2221361900FA}"/>
                  </a:ext>
                </a:extLst>
              </p:cNvPr>
              <p:cNvSpPr/>
              <p:nvPr/>
            </p:nvSpPr>
            <p:spPr>
              <a:xfrm>
                <a:off x="7477123" y="4082070"/>
                <a:ext cx="1085851" cy="999517"/>
              </a:xfrm>
              <a:prstGeom prst="ellipse">
                <a:avLst/>
              </a:prstGeom>
              <a:solidFill>
                <a:schemeClr val="bg1"/>
              </a:solidFill>
              <a:ln w="38100">
                <a:solidFill>
                  <a:srgbClr val="C3882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lumMod val="95000"/>
                        <a:lumOff val="5000"/>
                      </a:schemeClr>
                    </a:solidFill>
                    <a:latin typeface="+mj-lt"/>
                    <a:cs typeface="Calibri Light" panose="020F0302020204030204" pitchFamily="34" charset="0"/>
                  </a:rPr>
                  <a:t>SENS</a:t>
                </a:r>
                <a:endParaRPr lang="en-BE" sz="1350" dirty="0">
                  <a:solidFill>
                    <a:schemeClr val="tx1">
                      <a:lumMod val="95000"/>
                      <a:lumOff val="5000"/>
                    </a:schemeClr>
                  </a:solidFill>
                  <a:latin typeface="+mj-lt"/>
                  <a:cs typeface="Calibri Light" panose="020F0302020204030204" pitchFamily="34" charset="0"/>
                </a:endParaRPr>
              </a:p>
            </p:txBody>
          </p:sp>
          <p:sp>
            <p:nvSpPr>
              <p:cNvPr id="31" name="Oval 30">
                <a:extLst>
                  <a:ext uri="{FF2B5EF4-FFF2-40B4-BE49-F238E27FC236}">
                    <a16:creationId xmlns:a16="http://schemas.microsoft.com/office/drawing/2014/main" id="{14DA25F2-BF84-886F-EB90-E0F71AB4D4E3}"/>
                  </a:ext>
                </a:extLst>
              </p:cNvPr>
              <p:cNvSpPr/>
              <p:nvPr/>
            </p:nvSpPr>
            <p:spPr>
              <a:xfrm>
                <a:off x="8562974" y="2338195"/>
                <a:ext cx="1085851" cy="999517"/>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MW</a:t>
                </a:r>
                <a:endParaRPr lang="en-BE" dirty="0">
                  <a:solidFill>
                    <a:schemeClr val="tx1"/>
                  </a:solidFill>
                  <a:latin typeface="+mj-lt"/>
                </a:endParaRPr>
              </a:p>
            </p:txBody>
          </p:sp>
          <p:sp>
            <p:nvSpPr>
              <p:cNvPr id="32" name="Oval 31">
                <a:extLst>
                  <a:ext uri="{FF2B5EF4-FFF2-40B4-BE49-F238E27FC236}">
                    <a16:creationId xmlns:a16="http://schemas.microsoft.com/office/drawing/2014/main" id="{399F7E8E-CA75-8F3F-030A-4FAF37D32B12}"/>
                  </a:ext>
                </a:extLst>
              </p:cNvPr>
              <p:cNvSpPr/>
              <p:nvPr/>
            </p:nvSpPr>
            <p:spPr>
              <a:xfrm>
                <a:off x="9648825" y="4082070"/>
                <a:ext cx="1085851" cy="999517"/>
              </a:xfrm>
              <a:prstGeom prst="ellipse">
                <a:avLst/>
              </a:prstGeom>
              <a:solidFill>
                <a:schemeClr val="bg1"/>
              </a:solidFill>
              <a:ln w="38100">
                <a:solidFill>
                  <a:srgbClr val="158B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latin typeface="+mj-lt"/>
                  </a:rPr>
                  <a:t>MB</a:t>
                </a:r>
                <a:endParaRPr lang="en-BE" sz="1350" dirty="0">
                  <a:solidFill>
                    <a:schemeClr val="tx1">
                      <a:lumMod val="95000"/>
                      <a:lumOff val="5000"/>
                    </a:schemeClr>
                  </a:solidFill>
                  <a:latin typeface="+mj-lt"/>
                </a:endParaRPr>
              </a:p>
            </p:txBody>
          </p:sp>
          <p:cxnSp>
            <p:nvCxnSpPr>
              <p:cNvPr id="36" name="Straight Arrow Connector 35">
                <a:extLst>
                  <a:ext uri="{FF2B5EF4-FFF2-40B4-BE49-F238E27FC236}">
                    <a16:creationId xmlns:a16="http://schemas.microsoft.com/office/drawing/2014/main" id="{75E1646D-9786-D65F-91A6-4B4D27C8C595}"/>
                  </a:ext>
                </a:extLst>
              </p:cNvPr>
              <p:cNvCxnSpPr>
                <a:cxnSpLocks/>
              </p:cNvCxnSpPr>
              <p:nvPr/>
            </p:nvCxnSpPr>
            <p:spPr>
              <a:xfrm>
                <a:off x="8710610" y="4692606"/>
                <a:ext cx="862015" cy="0"/>
              </a:xfrm>
              <a:prstGeom prst="straightConnector1">
                <a:avLst/>
              </a:prstGeom>
              <a:ln w="38100">
                <a:solidFill>
                  <a:srgbClr val="C3882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3085D2E1-9581-3D97-9F31-69BC9BA1124C}"/>
                  </a:ext>
                </a:extLst>
              </p:cNvPr>
              <p:cNvCxnSpPr>
                <a:cxnSpLocks/>
              </p:cNvCxnSpPr>
              <p:nvPr/>
            </p:nvCxnSpPr>
            <p:spPr>
              <a:xfrm flipV="1">
                <a:off x="8172450" y="3312965"/>
                <a:ext cx="442913" cy="672254"/>
              </a:xfrm>
              <a:prstGeom prst="straightConnector1">
                <a:avLst/>
              </a:prstGeom>
              <a:ln w="38100">
                <a:solidFill>
                  <a:srgbClr val="C3882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69D66F34-8AE4-469E-142B-52F402E346FA}"/>
                  </a:ext>
                </a:extLst>
              </p:cNvPr>
              <p:cNvCxnSpPr>
                <a:cxnSpLocks/>
              </p:cNvCxnSpPr>
              <p:nvPr/>
            </p:nvCxnSpPr>
            <p:spPr>
              <a:xfrm flipH="1">
                <a:off x="8710610" y="4889886"/>
                <a:ext cx="862015" cy="0"/>
              </a:xfrm>
              <a:prstGeom prst="straightConnector1">
                <a:avLst/>
              </a:prstGeom>
              <a:ln w="38100">
                <a:solidFill>
                  <a:srgbClr val="158B69"/>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008A0D78-35BB-537D-0650-05FEC042C676}"/>
                  </a:ext>
                </a:extLst>
              </p:cNvPr>
              <p:cNvCxnSpPr>
                <a:cxnSpLocks/>
              </p:cNvCxnSpPr>
              <p:nvPr/>
            </p:nvCxnSpPr>
            <p:spPr>
              <a:xfrm flipH="1" flipV="1">
                <a:off x="9629775" y="3290341"/>
                <a:ext cx="471488" cy="694878"/>
              </a:xfrm>
              <a:prstGeom prst="straightConnector1">
                <a:avLst/>
              </a:prstGeom>
              <a:ln w="38100">
                <a:solidFill>
                  <a:srgbClr val="158B69"/>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EEE8B98-E668-07E6-280F-7B3E4466F4E7}"/>
                  </a:ext>
                </a:extLst>
              </p:cNvPr>
              <p:cNvCxnSpPr>
                <a:cxnSpLocks/>
              </p:cNvCxnSpPr>
              <p:nvPr/>
            </p:nvCxnSpPr>
            <p:spPr>
              <a:xfrm flipH="1">
                <a:off x="8351390" y="3429000"/>
                <a:ext cx="411610" cy="645163"/>
              </a:xfrm>
              <a:prstGeom prst="straightConnector1">
                <a:avLst/>
              </a:prstGeom>
              <a:ln w="38100">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2A225FD7-C426-F2F3-2734-F4786A9E354A}"/>
                  </a:ext>
                </a:extLst>
              </p:cNvPr>
              <p:cNvCxnSpPr>
                <a:cxnSpLocks/>
              </p:cNvCxnSpPr>
              <p:nvPr/>
            </p:nvCxnSpPr>
            <p:spPr>
              <a:xfrm>
                <a:off x="9464279" y="3403780"/>
                <a:ext cx="435770" cy="653070"/>
              </a:xfrm>
              <a:prstGeom prst="straightConnector1">
                <a:avLst/>
              </a:prstGeom>
              <a:ln w="38100">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0" name="Freeform: Shape 59">
                <a:extLst>
                  <a:ext uri="{FF2B5EF4-FFF2-40B4-BE49-F238E27FC236}">
                    <a16:creationId xmlns:a16="http://schemas.microsoft.com/office/drawing/2014/main" id="{967A622F-3B38-8002-6F62-4904CBAC08BF}"/>
                  </a:ext>
                </a:extLst>
              </p:cNvPr>
              <p:cNvSpPr/>
              <p:nvPr/>
            </p:nvSpPr>
            <p:spPr>
              <a:xfrm rot="21426119">
                <a:off x="8769569" y="1987970"/>
                <a:ext cx="467918" cy="271686"/>
              </a:xfrm>
              <a:custGeom>
                <a:avLst/>
                <a:gdLst>
                  <a:gd name="connsiteX0" fmla="*/ 466135 w 467918"/>
                  <a:gd name="connsiteY0" fmla="*/ 223002 h 223002"/>
                  <a:gd name="connsiteX1" fmla="*/ 399460 w 467918"/>
                  <a:gd name="connsiteY1" fmla="*/ 13452 h 223002"/>
                  <a:gd name="connsiteX2" fmla="*/ 18460 w 467918"/>
                  <a:gd name="connsiteY2" fmla="*/ 42027 h 223002"/>
                  <a:gd name="connsiteX3" fmla="*/ 94660 w 467918"/>
                  <a:gd name="connsiteY3" fmla="*/ 213477 h 223002"/>
                </a:gdLst>
                <a:ahLst/>
                <a:cxnLst>
                  <a:cxn ang="0">
                    <a:pos x="connsiteX0" y="connsiteY0"/>
                  </a:cxn>
                  <a:cxn ang="0">
                    <a:pos x="connsiteX1" y="connsiteY1"/>
                  </a:cxn>
                  <a:cxn ang="0">
                    <a:pos x="connsiteX2" y="connsiteY2"/>
                  </a:cxn>
                  <a:cxn ang="0">
                    <a:pos x="connsiteX3" y="connsiteY3"/>
                  </a:cxn>
                </a:cxnLst>
                <a:rect l="l" t="t" r="r" b="b"/>
                <a:pathLst>
                  <a:path w="467918" h="223002">
                    <a:moveTo>
                      <a:pt x="466135" y="223002"/>
                    </a:moveTo>
                    <a:cubicBezTo>
                      <a:pt x="470104" y="133308"/>
                      <a:pt x="474073" y="43614"/>
                      <a:pt x="399460" y="13452"/>
                    </a:cubicBezTo>
                    <a:cubicBezTo>
                      <a:pt x="324847" y="-16711"/>
                      <a:pt x="69260" y="8690"/>
                      <a:pt x="18460" y="42027"/>
                    </a:cubicBezTo>
                    <a:cubicBezTo>
                      <a:pt x="-32340" y="75364"/>
                      <a:pt x="31160" y="144420"/>
                      <a:pt x="94660" y="213477"/>
                    </a:cubicBezTo>
                  </a:path>
                </a:pathLst>
              </a:custGeom>
              <a:noFill/>
              <a:ln w="38100">
                <a:solidFill>
                  <a:schemeClr val="tx2">
                    <a:lumMod val="75000"/>
                    <a:lumOff val="25000"/>
                  </a:schemeClr>
                </a:solidFill>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61" name="Freeform: Shape 60">
                <a:extLst>
                  <a:ext uri="{FF2B5EF4-FFF2-40B4-BE49-F238E27FC236}">
                    <a16:creationId xmlns:a16="http://schemas.microsoft.com/office/drawing/2014/main" id="{03275E41-BA79-E6B2-1364-15158652C899}"/>
                  </a:ext>
                </a:extLst>
              </p:cNvPr>
              <p:cNvSpPr/>
              <p:nvPr/>
            </p:nvSpPr>
            <p:spPr>
              <a:xfrm rot="13969547">
                <a:off x="7205064" y="4879251"/>
                <a:ext cx="467918" cy="271686"/>
              </a:xfrm>
              <a:custGeom>
                <a:avLst/>
                <a:gdLst>
                  <a:gd name="connsiteX0" fmla="*/ 466135 w 467918"/>
                  <a:gd name="connsiteY0" fmla="*/ 223002 h 223002"/>
                  <a:gd name="connsiteX1" fmla="*/ 399460 w 467918"/>
                  <a:gd name="connsiteY1" fmla="*/ 13452 h 223002"/>
                  <a:gd name="connsiteX2" fmla="*/ 18460 w 467918"/>
                  <a:gd name="connsiteY2" fmla="*/ 42027 h 223002"/>
                  <a:gd name="connsiteX3" fmla="*/ 94660 w 467918"/>
                  <a:gd name="connsiteY3" fmla="*/ 213477 h 223002"/>
                </a:gdLst>
                <a:ahLst/>
                <a:cxnLst>
                  <a:cxn ang="0">
                    <a:pos x="connsiteX0" y="connsiteY0"/>
                  </a:cxn>
                  <a:cxn ang="0">
                    <a:pos x="connsiteX1" y="connsiteY1"/>
                  </a:cxn>
                  <a:cxn ang="0">
                    <a:pos x="connsiteX2" y="connsiteY2"/>
                  </a:cxn>
                  <a:cxn ang="0">
                    <a:pos x="connsiteX3" y="connsiteY3"/>
                  </a:cxn>
                </a:cxnLst>
                <a:rect l="l" t="t" r="r" b="b"/>
                <a:pathLst>
                  <a:path w="467918" h="223002">
                    <a:moveTo>
                      <a:pt x="466135" y="223002"/>
                    </a:moveTo>
                    <a:cubicBezTo>
                      <a:pt x="470104" y="133308"/>
                      <a:pt x="474073" y="43614"/>
                      <a:pt x="399460" y="13452"/>
                    </a:cubicBezTo>
                    <a:cubicBezTo>
                      <a:pt x="324847" y="-16711"/>
                      <a:pt x="69260" y="8690"/>
                      <a:pt x="18460" y="42027"/>
                    </a:cubicBezTo>
                    <a:cubicBezTo>
                      <a:pt x="-32340" y="75364"/>
                      <a:pt x="31160" y="144420"/>
                      <a:pt x="94660" y="213477"/>
                    </a:cubicBezTo>
                  </a:path>
                </a:pathLst>
              </a:custGeom>
              <a:noFill/>
              <a:ln w="38100">
                <a:solidFill>
                  <a:srgbClr val="C38820"/>
                </a:solidFill>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62" name="Freeform: Shape 61">
                <a:extLst>
                  <a:ext uri="{FF2B5EF4-FFF2-40B4-BE49-F238E27FC236}">
                    <a16:creationId xmlns:a16="http://schemas.microsoft.com/office/drawing/2014/main" id="{E00F236D-E62C-7991-F8B6-8CD312EFBDDD}"/>
                  </a:ext>
                </a:extLst>
              </p:cNvPr>
              <p:cNvSpPr/>
              <p:nvPr/>
            </p:nvSpPr>
            <p:spPr>
              <a:xfrm rot="8612378">
                <a:off x="10424517" y="4945744"/>
                <a:ext cx="467918" cy="271686"/>
              </a:xfrm>
              <a:custGeom>
                <a:avLst/>
                <a:gdLst>
                  <a:gd name="connsiteX0" fmla="*/ 466135 w 467918"/>
                  <a:gd name="connsiteY0" fmla="*/ 223002 h 223002"/>
                  <a:gd name="connsiteX1" fmla="*/ 399460 w 467918"/>
                  <a:gd name="connsiteY1" fmla="*/ 13452 h 223002"/>
                  <a:gd name="connsiteX2" fmla="*/ 18460 w 467918"/>
                  <a:gd name="connsiteY2" fmla="*/ 42027 h 223002"/>
                  <a:gd name="connsiteX3" fmla="*/ 94660 w 467918"/>
                  <a:gd name="connsiteY3" fmla="*/ 213477 h 223002"/>
                </a:gdLst>
                <a:ahLst/>
                <a:cxnLst>
                  <a:cxn ang="0">
                    <a:pos x="connsiteX0" y="connsiteY0"/>
                  </a:cxn>
                  <a:cxn ang="0">
                    <a:pos x="connsiteX1" y="connsiteY1"/>
                  </a:cxn>
                  <a:cxn ang="0">
                    <a:pos x="connsiteX2" y="connsiteY2"/>
                  </a:cxn>
                  <a:cxn ang="0">
                    <a:pos x="connsiteX3" y="connsiteY3"/>
                  </a:cxn>
                </a:cxnLst>
                <a:rect l="l" t="t" r="r" b="b"/>
                <a:pathLst>
                  <a:path w="467918" h="223002">
                    <a:moveTo>
                      <a:pt x="466135" y="223002"/>
                    </a:moveTo>
                    <a:cubicBezTo>
                      <a:pt x="470104" y="133308"/>
                      <a:pt x="474073" y="43614"/>
                      <a:pt x="399460" y="13452"/>
                    </a:cubicBezTo>
                    <a:cubicBezTo>
                      <a:pt x="324847" y="-16711"/>
                      <a:pt x="69260" y="8690"/>
                      <a:pt x="18460" y="42027"/>
                    </a:cubicBezTo>
                    <a:cubicBezTo>
                      <a:pt x="-32340" y="75364"/>
                      <a:pt x="31160" y="144420"/>
                      <a:pt x="94660" y="213477"/>
                    </a:cubicBezTo>
                  </a:path>
                </a:pathLst>
              </a:custGeom>
              <a:noFill/>
              <a:ln w="38100">
                <a:solidFill>
                  <a:srgbClr val="158B69"/>
                </a:solidFill>
                <a:roun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350"/>
              </a:p>
            </p:txBody>
          </p:sp>
          <p:sp>
            <p:nvSpPr>
              <p:cNvPr id="63" name="TextBox 62">
                <a:extLst>
                  <a:ext uri="{FF2B5EF4-FFF2-40B4-BE49-F238E27FC236}">
                    <a16:creationId xmlns:a16="http://schemas.microsoft.com/office/drawing/2014/main" id="{A9E8F25A-0809-DE82-26F9-8F74773121A5}"/>
                  </a:ext>
                </a:extLst>
              </p:cNvPr>
              <p:cNvSpPr txBox="1"/>
              <p:nvPr/>
            </p:nvSpPr>
            <p:spPr>
              <a:xfrm>
                <a:off x="8752567" y="1659642"/>
                <a:ext cx="478314" cy="421493"/>
              </a:xfrm>
              <a:prstGeom prst="rect">
                <a:avLst/>
              </a:prstGeom>
              <a:noFill/>
            </p:spPr>
            <p:txBody>
              <a:bodyPr wrap="none" rtlCol="0">
                <a:spAutoFit/>
              </a:bodyPr>
              <a:lstStyle/>
              <a:p>
                <a:r>
                  <a:rPr lang="en-US" sz="1350" b="1" dirty="0"/>
                  <a:t>-.2</a:t>
                </a:r>
                <a:endParaRPr lang="en-BE" sz="1350" b="1" dirty="0"/>
              </a:p>
            </p:txBody>
          </p:sp>
          <p:sp>
            <p:nvSpPr>
              <p:cNvPr id="65" name="TextBox 64">
                <a:extLst>
                  <a:ext uri="{FF2B5EF4-FFF2-40B4-BE49-F238E27FC236}">
                    <a16:creationId xmlns:a16="http://schemas.microsoft.com/office/drawing/2014/main" id="{607831A9-B8F9-6940-E850-4EE6EBAD40DC}"/>
                  </a:ext>
                </a:extLst>
              </p:cNvPr>
              <p:cNvSpPr txBox="1"/>
              <p:nvPr/>
            </p:nvSpPr>
            <p:spPr>
              <a:xfrm>
                <a:off x="8563397" y="3604136"/>
                <a:ext cx="519513" cy="421493"/>
              </a:xfrm>
              <a:prstGeom prst="rect">
                <a:avLst/>
              </a:prstGeom>
              <a:noFill/>
            </p:spPr>
            <p:txBody>
              <a:bodyPr wrap="none" rtlCol="0">
                <a:spAutoFit/>
              </a:bodyPr>
              <a:lstStyle/>
              <a:p>
                <a:r>
                  <a:rPr lang="en-US" sz="1350" dirty="0"/>
                  <a:t>.07</a:t>
                </a:r>
                <a:endParaRPr lang="en-BE" sz="1350" dirty="0"/>
              </a:p>
            </p:txBody>
          </p:sp>
          <p:sp>
            <p:nvSpPr>
              <p:cNvPr id="66" name="TextBox 65">
                <a:extLst>
                  <a:ext uri="{FF2B5EF4-FFF2-40B4-BE49-F238E27FC236}">
                    <a16:creationId xmlns:a16="http://schemas.microsoft.com/office/drawing/2014/main" id="{17023411-C066-5056-F57E-2A04C6DBF3D8}"/>
                  </a:ext>
                </a:extLst>
              </p:cNvPr>
              <p:cNvSpPr txBox="1"/>
              <p:nvPr/>
            </p:nvSpPr>
            <p:spPr>
              <a:xfrm>
                <a:off x="9141617" y="3591633"/>
                <a:ext cx="523632" cy="421493"/>
              </a:xfrm>
              <a:prstGeom prst="rect">
                <a:avLst/>
              </a:prstGeom>
              <a:noFill/>
            </p:spPr>
            <p:txBody>
              <a:bodyPr wrap="none" rtlCol="0">
                <a:spAutoFit/>
              </a:bodyPr>
              <a:lstStyle/>
              <a:p>
                <a:r>
                  <a:rPr lang="en-US" sz="1350" b="1" dirty="0"/>
                  <a:t>.09</a:t>
                </a:r>
                <a:endParaRPr lang="en-BE" sz="1350" b="1" dirty="0"/>
              </a:p>
            </p:txBody>
          </p:sp>
          <p:sp>
            <p:nvSpPr>
              <p:cNvPr id="67" name="TextBox 66">
                <a:extLst>
                  <a:ext uri="{FF2B5EF4-FFF2-40B4-BE49-F238E27FC236}">
                    <a16:creationId xmlns:a16="http://schemas.microsoft.com/office/drawing/2014/main" id="{2B6582FA-C05A-CC50-E1C5-ED37E747EC1B}"/>
                  </a:ext>
                </a:extLst>
              </p:cNvPr>
              <p:cNvSpPr txBox="1"/>
              <p:nvPr/>
            </p:nvSpPr>
            <p:spPr>
              <a:xfrm>
                <a:off x="7867232" y="3311055"/>
                <a:ext cx="591608" cy="421493"/>
              </a:xfrm>
              <a:prstGeom prst="rect">
                <a:avLst/>
              </a:prstGeom>
              <a:noFill/>
            </p:spPr>
            <p:txBody>
              <a:bodyPr wrap="none" rtlCol="0">
                <a:spAutoFit/>
              </a:bodyPr>
              <a:lstStyle/>
              <a:p>
                <a:r>
                  <a:rPr lang="en-US" sz="1350" b="1" dirty="0"/>
                  <a:t>-.23</a:t>
                </a:r>
                <a:endParaRPr lang="en-BE" sz="1350" b="1" dirty="0"/>
              </a:p>
            </p:txBody>
          </p:sp>
          <p:sp>
            <p:nvSpPr>
              <p:cNvPr id="69" name="TextBox 68">
                <a:extLst>
                  <a:ext uri="{FF2B5EF4-FFF2-40B4-BE49-F238E27FC236}">
                    <a16:creationId xmlns:a16="http://schemas.microsoft.com/office/drawing/2014/main" id="{48A3104C-E882-5776-041C-1378B2F33D5A}"/>
                  </a:ext>
                </a:extLst>
              </p:cNvPr>
              <p:cNvSpPr txBox="1"/>
              <p:nvPr/>
            </p:nvSpPr>
            <p:spPr>
              <a:xfrm>
                <a:off x="6996096" y="5178438"/>
                <a:ext cx="519513" cy="421493"/>
              </a:xfrm>
              <a:prstGeom prst="rect">
                <a:avLst/>
              </a:prstGeom>
              <a:noFill/>
            </p:spPr>
            <p:txBody>
              <a:bodyPr wrap="none" rtlCol="0">
                <a:spAutoFit/>
              </a:bodyPr>
              <a:lstStyle/>
              <a:p>
                <a:r>
                  <a:rPr lang="en-US" sz="1350" dirty="0"/>
                  <a:t>.05</a:t>
                </a:r>
                <a:endParaRPr lang="en-BE" sz="1350" dirty="0"/>
              </a:p>
            </p:txBody>
          </p:sp>
          <p:sp>
            <p:nvSpPr>
              <p:cNvPr id="70" name="TextBox 69">
                <a:extLst>
                  <a:ext uri="{FF2B5EF4-FFF2-40B4-BE49-F238E27FC236}">
                    <a16:creationId xmlns:a16="http://schemas.microsoft.com/office/drawing/2014/main" id="{C3D2FFA7-FD46-80B7-4C4F-6580DCBE3B5A}"/>
                  </a:ext>
                </a:extLst>
              </p:cNvPr>
              <p:cNvSpPr txBox="1"/>
              <p:nvPr/>
            </p:nvSpPr>
            <p:spPr>
              <a:xfrm>
                <a:off x="8919730" y="4323274"/>
                <a:ext cx="406216" cy="421493"/>
              </a:xfrm>
              <a:prstGeom prst="rect">
                <a:avLst/>
              </a:prstGeom>
              <a:noFill/>
            </p:spPr>
            <p:txBody>
              <a:bodyPr wrap="none" rtlCol="0">
                <a:spAutoFit/>
              </a:bodyPr>
              <a:lstStyle/>
              <a:p>
                <a:r>
                  <a:rPr lang="en-US" sz="1350" dirty="0"/>
                  <a:t>.1</a:t>
                </a:r>
                <a:endParaRPr lang="en-BE" sz="1350" dirty="0"/>
              </a:p>
            </p:txBody>
          </p:sp>
          <p:sp>
            <p:nvSpPr>
              <p:cNvPr id="71" name="TextBox 70">
                <a:extLst>
                  <a:ext uri="{FF2B5EF4-FFF2-40B4-BE49-F238E27FC236}">
                    <a16:creationId xmlns:a16="http://schemas.microsoft.com/office/drawing/2014/main" id="{B475D279-7DFD-B381-C18C-6DE71BF51974}"/>
                  </a:ext>
                </a:extLst>
              </p:cNvPr>
              <p:cNvSpPr txBox="1"/>
              <p:nvPr/>
            </p:nvSpPr>
            <p:spPr>
              <a:xfrm>
                <a:off x="9839325" y="3399279"/>
                <a:ext cx="519513" cy="421493"/>
              </a:xfrm>
              <a:prstGeom prst="rect">
                <a:avLst/>
              </a:prstGeom>
              <a:noFill/>
            </p:spPr>
            <p:txBody>
              <a:bodyPr wrap="none" rtlCol="0">
                <a:spAutoFit/>
              </a:bodyPr>
              <a:lstStyle/>
              <a:p>
                <a:r>
                  <a:rPr lang="en-US" sz="1350" dirty="0"/>
                  <a:t>.01</a:t>
                </a:r>
                <a:endParaRPr lang="en-BE" sz="1350" dirty="0"/>
              </a:p>
            </p:txBody>
          </p:sp>
          <p:sp>
            <p:nvSpPr>
              <p:cNvPr id="72" name="TextBox 71">
                <a:extLst>
                  <a:ext uri="{FF2B5EF4-FFF2-40B4-BE49-F238E27FC236}">
                    <a16:creationId xmlns:a16="http://schemas.microsoft.com/office/drawing/2014/main" id="{3F6870BA-0227-5B5D-8113-B61AE0F8B260}"/>
                  </a:ext>
                </a:extLst>
              </p:cNvPr>
              <p:cNvSpPr txBox="1"/>
              <p:nvPr/>
            </p:nvSpPr>
            <p:spPr>
              <a:xfrm>
                <a:off x="8857273" y="4854018"/>
                <a:ext cx="519513" cy="421493"/>
              </a:xfrm>
              <a:prstGeom prst="rect">
                <a:avLst/>
              </a:prstGeom>
              <a:noFill/>
            </p:spPr>
            <p:txBody>
              <a:bodyPr wrap="none" rtlCol="0">
                <a:spAutoFit/>
              </a:bodyPr>
              <a:lstStyle/>
              <a:p>
                <a:r>
                  <a:rPr lang="en-US" sz="1350" dirty="0"/>
                  <a:t>.06</a:t>
                </a:r>
                <a:endParaRPr lang="en-BE" sz="1350" dirty="0"/>
              </a:p>
            </p:txBody>
          </p:sp>
          <p:sp>
            <p:nvSpPr>
              <p:cNvPr id="73" name="TextBox 72">
                <a:extLst>
                  <a:ext uri="{FF2B5EF4-FFF2-40B4-BE49-F238E27FC236}">
                    <a16:creationId xmlns:a16="http://schemas.microsoft.com/office/drawing/2014/main" id="{DC3FA50F-10ED-07B5-F461-CAD1471345CE}"/>
                  </a:ext>
                </a:extLst>
              </p:cNvPr>
              <p:cNvSpPr txBox="1"/>
              <p:nvPr/>
            </p:nvSpPr>
            <p:spPr>
              <a:xfrm>
                <a:off x="10677140" y="5145210"/>
                <a:ext cx="519513" cy="421493"/>
              </a:xfrm>
              <a:prstGeom prst="rect">
                <a:avLst/>
              </a:prstGeom>
              <a:noFill/>
            </p:spPr>
            <p:txBody>
              <a:bodyPr wrap="none" rtlCol="0">
                <a:spAutoFit/>
              </a:bodyPr>
              <a:lstStyle/>
              <a:p>
                <a:r>
                  <a:rPr lang="en-US" sz="1350" dirty="0"/>
                  <a:t>.07</a:t>
                </a:r>
                <a:endParaRPr lang="en-BE" sz="1350" dirty="0"/>
              </a:p>
            </p:txBody>
          </p:sp>
        </p:grpSp>
        <p:sp>
          <p:nvSpPr>
            <p:cNvPr id="75" name="TextBox 74">
              <a:extLst>
                <a:ext uri="{FF2B5EF4-FFF2-40B4-BE49-F238E27FC236}">
                  <a16:creationId xmlns:a16="http://schemas.microsoft.com/office/drawing/2014/main" id="{CE9A9172-ECAE-F1EE-B3B0-1C3E56A22310}"/>
                </a:ext>
              </a:extLst>
            </p:cNvPr>
            <p:cNvSpPr txBox="1"/>
            <p:nvPr/>
          </p:nvSpPr>
          <p:spPr>
            <a:xfrm>
              <a:off x="7294898" y="1735159"/>
              <a:ext cx="3614122" cy="713296"/>
            </a:xfrm>
            <a:prstGeom prst="rect">
              <a:avLst/>
            </a:prstGeom>
            <a:noFill/>
          </p:spPr>
          <p:txBody>
            <a:bodyPr wrap="square" rtlCol="0">
              <a:spAutoFit/>
            </a:bodyPr>
            <a:lstStyle/>
            <a:p>
              <a:pPr algn="ctr"/>
              <a:r>
                <a:rPr lang="en-US" sz="1350" dirty="0">
                  <a:latin typeface="+mj-lt"/>
                  <a:cs typeface="Calibri Light" panose="020F0302020204030204" pitchFamily="34" charset="0"/>
                </a:rPr>
                <a:t>Sleep </a:t>
              </a:r>
              <a:r>
                <a:rPr lang="en-US" sz="1350" dirty="0" err="1">
                  <a:latin typeface="+mj-lt"/>
                  <a:cs typeface="Calibri Light" panose="020F0302020204030204" pitchFamily="34" charset="0"/>
                </a:rPr>
                <a:t>depr</a:t>
              </a:r>
              <a:r>
                <a:rPr lang="en-US" sz="1350" dirty="0">
                  <a:latin typeface="+mj-lt"/>
                  <a:cs typeface="Calibri Light" panose="020F0302020204030204" pitchFamily="34" charset="0"/>
                </a:rPr>
                <a:t> – Bike </a:t>
              </a:r>
              <a:r>
                <a:rPr lang="en-US" sz="1350" dirty="0" err="1">
                  <a:latin typeface="+mj-lt"/>
                  <a:cs typeface="Calibri Light" panose="020F0302020204030204" pitchFamily="34" charset="0"/>
                </a:rPr>
                <a:t>exc</a:t>
              </a:r>
              <a:r>
                <a:rPr lang="en-US" sz="1350" dirty="0">
                  <a:latin typeface="+mj-lt"/>
                  <a:cs typeface="Calibri Light" panose="020F0302020204030204" pitchFamily="34" charset="0"/>
                </a:rPr>
                <a:t> </a:t>
              </a:r>
            </a:p>
            <a:p>
              <a:pPr algn="ctr"/>
              <a:r>
                <a:rPr lang="en-US" sz="1350" dirty="0">
                  <a:latin typeface="+mj-lt"/>
                  <a:cs typeface="Calibri Light" panose="020F0302020204030204" pitchFamily="34" charset="0"/>
                </a:rPr>
                <a:t>Transition Probabilities</a:t>
              </a:r>
              <a:endParaRPr lang="en-BE" sz="1350" dirty="0">
                <a:latin typeface="+mj-lt"/>
                <a:cs typeface="Calibri Light" panose="020F0302020204030204" pitchFamily="34" charset="0"/>
              </a:endParaRPr>
            </a:p>
          </p:txBody>
        </p:sp>
      </p:grpSp>
      <p:grpSp>
        <p:nvGrpSpPr>
          <p:cNvPr id="81" name="Group 80">
            <a:extLst>
              <a:ext uri="{FF2B5EF4-FFF2-40B4-BE49-F238E27FC236}">
                <a16:creationId xmlns:a16="http://schemas.microsoft.com/office/drawing/2014/main" id="{C58F01D5-41CD-E33D-338C-AB59846CB7EC}"/>
              </a:ext>
            </a:extLst>
          </p:cNvPr>
          <p:cNvGrpSpPr/>
          <p:nvPr/>
        </p:nvGrpSpPr>
        <p:grpSpPr>
          <a:xfrm>
            <a:off x="1399336" y="1141769"/>
            <a:ext cx="3149462" cy="3440087"/>
            <a:chOff x="980599" y="1639631"/>
            <a:chExt cx="4199282" cy="4586782"/>
          </a:xfrm>
        </p:grpSpPr>
        <p:pic>
          <p:nvPicPr>
            <p:cNvPr id="6" name="Content Placeholder 6" descr="A graph of a number of different types of data&#10;&#10;Description automatically generated with medium confidence">
              <a:extLst>
                <a:ext uri="{FF2B5EF4-FFF2-40B4-BE49-F238E27FC236}">
                  <a16:creationId xmlns:a16="http://schemas.microsoft.com/office/drawing/2014/main" id="{5730D08A-C6E6-02EB-2AE6-91F66F358E23}"/>
                </a:ext>
              </a:extLst>
            </p:cNvPr>
            <p:cNvPicPr>
              <a:picLocks noChangeAspect="1"/>
            </p:cNvPicPr>
            <p:nvPr/>
          </p:nvPicPr>
          <p:blipFill rotWithShape="1">
            <a:blip r:embed="rId3">
              <a:extLst>
                <a:ext uri="{28A0092B-C50C-407E-A947-70E740481C1C}">
                  <a14:useLocalDpi xmlns:a14="http://schemas.microsoft.com/office/drawing/2010/main" val="0"/>
                </a:ext>
              </a:extLst>
            </a:blip>
            <a:srcRect r="72682"/>
            <a:stretch/>
          </p:blipFill>
          <p:spPr>
            <a:xfrm>
              <a:off x="980599" y="1639631"/>
              <a:ext cx="3955773" cy="4586782"/>
            </a:xfrm>
            <a:prstGeom prst="rect">
              <a:avLst/>
            </a:prstGeom>
          </p:spPr>
        </p:pic>
        <p:sp>
          <p:nvSpPr>
            <p:cNvPr id="80" name="Rectangle 79">
              <a:extLst>
                <a:ext uri="{FF2B5EF4-FFF2-40B4-BE49-F238E27FC236}">
                  <a16:creationId xmlns:a16="http://schemas.microsoft.com/office/drawing/2014/main" id="{7F411A2A-8349-4C12-AC8B-B52E6D89ADCB}"/>
                </a:ext>
              </a:extLst>
            </p:cNvPr>
            <p:cNvSpPr/>
            <p:nvPr/>
          </p:nvSpPr>
          <p:spPr>
            <a:xfrm>
              <a:off x="5067281" y="1876249"/>
              <a:ext cx="112600" cy="5573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350"/>
            </a:p>
          </p:txBody>
        </p:sp>
      </p:grpSp>
      <p:cxnSp>
        <p:nvCxnSpPr>
          <p:cNvPr id="2" name="Straight Connector 1">
            <a:extLst>
              <a:ext uri="{FF2B5EF4-FFF2-40B4-BE49-F238E27FC236}">
                <a16:creationId xmlns:a16="http://schemas.microsoft.com/office/drawing/2014/main" id="{39D0CB25-3B3D-AFF7-44F0-4DBC22BFBD49}"/>
              </a:ext>
            </a:extLst>
          </p:cNvPr>
          <p:cNvCxnSpPr/>
          <p:nvPr/>
        </p:nvCxnSpPr>
        <p:spPr>
          <a:xfrm>
            <a:off x="292932" y="937478"/>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
        <p:nvSpPr>
          <p:cNvPr id="79" name="TextBox 78">
            <a:extLst>
              <a:ext uri="{FF2B5EF4-FFF2-40B4-BE49-F238E27FC236}">
                <a16:creationId xmlns:a16="http://schemas.microsoft.com/office/drawing/2014/main" id="{646AB825-6479-64FE-786C-563EF43C9DBA}"/>
              </a:ext>
            </a:extLst>
          </p:cNvPr>
          <p:cNvSpPr txBox="1"/>
          <p:nvPr/>
        </p:nvSpPr>
        <p:spPr>
          <a:xfrm>
            <a:off x="1895073" y="4472400"/>
            <a:ext cx="2035301" cy="553998"/>
          </a:xfrm>
          <a:prstGeom prst="rect">
            <a:avLst/>
          </a:prstGeom>
          <a:noFill/>
        </p:spPr>
        <p:txBody>
          <a:bodyPr wrap="square" rtlCol="0">
            <a:spAutoFit/>
          </a:bodyPr>
          <a:lstStyle/>
          <a:p>
            <a:pPr algn="ctr"/>
            <a:r>
              <a:rPr lang="en-US" sz="1000" i="1" u="sng" dirty="0">
                <a:latin typeface="+mj-lt"/>
              </a:rPr>
              <a:t>BUT</a:t>
            </a:r>
            <a:r>
              <a:rPr lang="en-US" sz="1000" dirty="0">
                <a:latin typeface="+mj-lt"/>
              </a:rPr>
              <a:t> MB was more frequent in first half of post-exercise vs. second half </a:t>
            </a:r>
            <a:r>
              <a:rPr lang="en-US" sz="1000" dirty="0">
                <a:latin typeface="+mj-lt"/>
                <a:ea typeface="MS Mincho" panose="02020609040205080304" pitchFamily="49" charset="-128"/>
              </a:rPr>
              <a:t>(divergence = 4.08, p = 3.2e-02) </a:t>
            </a:r>
            <a:endParaRPr lang="en-BE" sz="1000" dirty="0">
              <a:latin typeface="+mj-lt"/>
            </a:endParaRPr>
          </a:p>
        </p:txBody>
      </p:sp>
      <p:sp>
        <p:nvSpPr>
          <p:cNvPr id="7" name="TextBox 6">
            <a:extLst>
              <a:ext uri="{FF2B5EF4-FFF2-40B4-BE49-F238E27FC236}">
                <a16:creationId xmlns:a16="http://schemas.microsoft.com/office/drawing/2014/main" id="{6C3D479A-9812-A569-C387-287B6A7CB9D0}"/>
              </a:ext>
            </a:extLst>
          </p:cNvPr>
          <p:cNvSpPr txBox="1"/>
          <p:nvPr/>
        </p:nvSpPr>
        <p:spPr>
          <a:xfrm>
            <a:off x="906738" y="4241429"/>
            <a:ext cx="1671869" cy="266223"/>
          </a:xfrm>
          <a:prstGeom prst="rect">
            <a:avLst/>
          </a:prstGeom>
        </p:spPr>
        <p:txBody>
          <a:bodyPr vert="horz" wrap="none" lIns="91440" tIns="45720" rIns="91440" bIns="45720" rtlCol="0" anchor="ctr">
            <a:normAutofit fontScale="70000" lnSpcReduction="20000"/>
          </a:bodyPr>
          <a:lstStyle/>
          <a:p>
            <a:endParaRPr lang="en-BE" dirty="0"/>
          </a:p>
        </p:txBody>
      </p:sp>
      <p:sp>
        <p:nvSpPr>
          <p:cNvPr id="10" name="TextBox 9">
            <a:extLst>
              <a:ext uri="{FF2B5EF4-FFF2-40B4-BE49-F238E27FC236}">
                <a16:creationId xmlns:a16="http://schemas.microsoft.com/office/drawing/2014/main" id="{A4974CA3-9840-1C64-C6BA-A4E50442D5B3}"/>
              </a:ext>
            </a:extLst>
          </p:cNvPr>
          <p:cNvSpPr txBox="1"/>
          <p:nvPr/>
        </p:nvSpPr>
        <p:spPr>
          <a:xfrm>
            <a:off x="2106337" y="4103365"/>
            <a:ext cx="2254732" cy="219643"/>
          </a:xfrm>
          <a:prstGeom prst="rect">
            <a:avLst/>
          </a:prstGeom>
          <a:solidFill>
            <a:schemeClr val="bg1"/>
          </a:solidFill>
        </p:spPr>
        <p:txBody>
          <a:bodyPr vert="horz" wrap="none" lIns="91440" tIns="45720" rIns="91440" bIns="45720" rtlCol="0" anchor="ctr">
            <a:normAutofit fontScale="55000" lnSpcReduction="20000"/>
          </a:bodyPr>
          <a:lstStyle/>
          <a:p>
            <a:r>
              <a:rPr lang="en-BE" dirty="0"/>
              <a:t>Baseline           Bike exc         Sleep depr</a:t>
            </a:r>
          </a:p>
        </p:txBody>
      </p:sp>
      <p:sp>
        <p:nvSpPr>
          <p:cNvPr id="12" name="Oval 11">
            <a:extLst>
              <a:ext uri="{FF2B5EF4-FFF2-40B4-BE49-F238E27FC236}">
                <a16:creationId xmlns:a16="http://schemas.microsoft.com/office/drawing/2014/main" id="{8EC9F379-B2D1-0BAA-730A-7538392E311D}"/>
              </a:ext>
            </a:extLst>
          </p:cNvPr>
          <p:cNvSpPr/>
          <p:nvPr/>
        </p:nvSpPr>
        <p:spPr>
          <a:xfrm>
            <a:off x="6893642" y="3042592"/>
            <a:ext cx="310414" cy="300082"/>
          </a:xfrm>
          <a:prstGeom prst="ellipse">
            <a:avLst/>
          </a:prstGeom>
          <a:solidFill>
            <a:srgbClr val="FFEF36">
              <a:alpha val="5729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dirty="0"/>
          </a:p>
        </p:txBody>
      </p:sp>
    </p:spTree>
    <p:extLst>
      <p:ext uri="{BB962C8B-B14F-4D97-AF65-F5344CB8AC3E}">
        <p14:creationId xmlns:p14="http://schemas.microsoft.com/office/powerpoint/2010/main" val="158029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7EAA-85B2-CB39-86B6-80DDAAA40807}"/>
              </a:ext>
            </a:extLst>
          </p:cNvPr>
          <p:cNvSpPr>
            <a:spLocks noGrp="1"/>
          </p:cNvSpPr>
          <p:nvPr>
            <p:ph type="title"/>
          </p:nvPr>
        </p:nvSpPr>
        <p:spPr>
          <a:xfrm>
            <a:off x="457199" y="68653"/>
            <a:ext cx="8229600" cy="857250"/>
          </a:xfrm>
        </p:spPr>
        <p:txBody>
          <a:bodyPr/>
          <a:lstStyle/>
          <a:p>
            <a:pPr algn="ctr"/>
            <a:r>
              <a:rPr lang="en-US" dirty="0"/>
              <a:t>MB has a unique brain-body profile</a:t>
            </a:r>
            <a:endParaRPr lang="en-001" dirty="0"/>
          </a:p>
        </p:txBody>
      </p:sp>
      <p:pic>
        <p:nvPicPr>
          <p:cNvPr id="7" name="Picture 6" descr="A diagram of a number of different colored bars&#10;&#10;Description automatically generated with medium confidence">
            <a:extLst>
              <a:ext uri="{FF2B5EF4-FFF2-40B4-BE49-F238E27FC236}">
                <a16:creationId xmlns:a16="http://schemas.microsoft.com/office/drawing/2014/main" id="{14E9F61F-C154-B568-A64F-BA4D26D0D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63" y="1350972"/>
            <a:ext cx="8374275" cy="3039656"/>
          </a:xfrm>
          <a:prstGeom prst="rect">
            <a:avLst/>
          </a:prstGeom>
        </p:spPr>
      </p:pic>
      <p:cxnSp>
        <p:nvCxnSpPr>
          <p:cNvPr id="3" name="Straight Connector 2">
            <a:extLst>
              <a:ext uri="{FF2B5EF4-FFF2-40B4-BE49-F238E27FC236}">
                <a16:creationId xmlns:a16="http://schemas.microsoft.com/office/drawing/2014/main" id="{16B67E59-DBB4-DBB8-DB4D-2FFB6D8CA26C}"/>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
        <p:nvSpPr>
          <p:cNvPr id="4" name="TextBox 3">
            <a:extLst>
              <a:ext uri="{FF2B5EF4-FFF2-40B4-BE49-F238E27FC236}">
                <a16:creationId xmlns:a16="http://schemas.microsoft.com/office/drawing/2014/main" id="{64E2C2B0-8689-E8B0-7379-5D5D82C223D9}"/>
              </a:ext>
            </a:extLst>
          </p:cNvPr>
          <p:cNvSpPr txBox="1"/>
          <p:nvPr/>
        </p:nvSpPr>
        <p:spPr>
          <a:xfrm>
            <a:off x="457200" y="4808279"/>
            <a:ext cx="6313990" cy="261610"/>
          </a:xfrm>
          <a:prstGeom prst="rect">
            <a:avLst/>
          </a:prstGeom>
          <a:noFill/>
        </p:spPr>
        <p:txBody>
          <a:bodyPr wrap="square">
            <a:spAutoFit/>
          </a:bodyPr>
          <a:lstStyle/>
          <a:p>
            <a:r>
              <a:rPr lang="en-US" sz="1100" dirty="0" err="1">
                <a:latin typeface="+mj-lt"/>
              </a:rPr>
              <a:t>Boulakis</a:t>
            </a:r>
            <a:r>
              <a:rPr lang="en-US" sz="1100" dirty="0">
                <a:latin typeface="+mj-lt"/>
                <a:ea typeface="Calibri" panose="020F0502020204030204" pitchFamily="34" charset="0"/>
              </a:rPr>
              <a:t>, Simos, </a:t>
            </a:r>
            <a:r>
              <a:rPr lang="en-US" sz="1100" dirty="0" err="1">
                <a:latin typeface="+mj-lt"/>
                <a:ea typeface="Calibri" panose="020F0502020204030204" pitchFamily="34" charset="0"/>
              </a:rPr>
              <a:t>Zoi</a:t>
            </a:r>
            <a:r>
              <a:rPr lang="en-US" sz="1100" dirty="0">
                <a:latin typeface="+mj-lt"/>
                <a:ea typeface="Calibri" panose="020F0502020204030204" pitchFamily="34" charset="0"/>
              </a:rPr>
              <a:t>, </a:t>
            </a:r>
            <a:r>
              <a:rPr lang="en-US" sz="1100" dirty="0" err="1">
                <a:latin typeface="+mj-lt"/>
                <a:ea typeface="Calibri" panose="020F0502020204030204" pitchFamily="34" charset="0"/>
              </a:rPr>
              <a:t>Mortaheb</a:t>
            </a:r>
            <a:r>
              <a:rPr lang="en-US" sz="1100" dirty="0">
                <a:latin typeface="+mj-lt"/>
                <a:ea typeface="Calibri" panose="020F0502020204030204" pitchFamily="34" charset="0"/>
              </a:rPr>
              <a:t>, Schmidt,  Raimondo, Demertzi, Registered Report Stage2 Results</a:t>
            </a:r>
            <a:endParaRPr lang="fr-BE" sz="1100" i="1" dirty="0">
              <a:latin typeface="+mj-lt"/>
            </a:endParaRPr>
          </a:p>
        </p:txBody>
      </p:sp>
      <p:sp>
        <p:nvSpPr>
          <p:cNvPr id="5" name="TextBox 4">
            <a:extLst>
              <a:ext uri="{FF2B5EF4-FFF2-40B4-BE49-F238E27FC236}">
                <a16:creationId xmlns:a16="http://schemas.microsoft.com/office/drawing/2014/main" id="{226AED71-29F7-9306-692C-84347212EC31}"/>
              </a:ext>
            </a:extLst>
          </p:cNvPr>
          <p:cNvSpPr txBox="1"/>
          <p:nvPr/>
        </p:nvSpPr>
        <p:spPr>
          <a:xfrm>
            <a:off x="1447465" y="1073426"/>
            <a:ext cx="2166730" cy="357804"/>
          </a:xfrm>
          <a:prstGeom prst="rect">
            <a:avLst/>
          </a:prstGeom>
        </p:spPr>
        <p:txBody>
          <a:bodyPr vert="horz" wrap="none" lIns="91440" tIns="45720" rIns="91440" bIns="45720" rtlCol="0" anchor="ctr">
            <a:normAutofit lnSpcReduction="10000"/>
          </a:bodyPr>
          <a:lstStyle/>
          <a:p>
            <a:r>
              <a:rPr lang="en-BE" dirty="0"/>
              <a:t>MB vs. other states</a:t>
            </a:r>
          </a:p>
        </p:txBody>
      </p:sp>
    </p:spTree>
    <p:extLst>
      <p:ext uri="{BB962C8B-B14F-4D97-AF65-F5344CB8AC3E}">
        <p14:creationId xmlns:p14="http://schemas.microsoft.com/office/powerpoint/2010/main" val="3158275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8DDE62-70FF-A4C6-B7E3-CAE3B9268BC9}"/>
              </a:ext>
            </a:extLst>
          </p:cNvPr>
          <p:cNvSpPr/>
          <p:nvPr/>
        </p:nvSpPr>
        <p:spPr>
          <a:xfrm>
            <a:off x="24973" y="-825058"/>
            <a:ext cx="9119028" cy="724047"/>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51435" tIns="25719" rIns="51435" bIns="25719" numCol="1" spcCol="0" rtlCol="0" fromWordArt="0" anchor="ctr" anchorCtr="0" forceAA="0" compatLnSpc="1">
            <a:prstTxWarp prst="textNoShape">
              <a:avLst/>
            </a:prstTxWarp>
            <a:noAutofit/>
          </a:bodyPr>
          <a:lstStyle/>
          <a:p>
            <a:pPr algn="ctr" defTabSz="457178">
              <a:defRPr/>
            </a:pPr>
            <a:endParaRPr lang="en-US" sz="1575" kern="0" dirty="0">
              <a:solidFill>
                <a:prstClr val="white"/>
              </a:solidFill>
              <a:latin typeface="Calibri"/>
            </a:endParaRPr>
          </a:p>
        </p:txBody>
      </p:sp>
      <p:pic>
        <p:nvPicPr>
          <p:cNvPr id="18" name="Picture 17" descr="A diagram of a brain&#10;&#10;Description automatically generated">
            <a:extLst>
              <a:ext uri="{FF2B5EF4-FFF2-40B4-BE49-F238E27FC236}">
                <a16:creationId xmlns:a16="http://schemas.microsoft.com/office/drawing/2014/main" id="{1D319B03-1B9A-DC75-2A35-201A228E5408}"/>
              </a:ext>
            </a:extLst>
          </p:cNvPr>
          <p:cNvPicPr>
            <a:picLocks noChangeAspect="1"/>
          </p:cNvPicPr>
          <p:nvPr/>
        </p:nvPicPr>
        <p:blipFill rotWithShape="1">
          <a:blip r:embed="rId3"/>
          <a:srcRect r="31597"/>
          <a:stretch/>
        </p:blipFill>
        <p:spPr>
          <a:xfrm>
            <a:off x="4467892" y="889221"/>
            <a:ext cx="4482125" cy="3530581"/>
          </a:xfrm>
          <a:prstGeom prst="rect">
            <a:avLst/>
          </a:prstGeom>
        </p:spPr>
      </p:pic>
      <p:pic>
        <p:nvPicPr>
          <p:cNvPr id="22" name="Picture 21" descr="A diagram of a brain&#10;&#10;Description automatically generated">
            <a:extLst>
              <a:ext uri="{FF2B5EF4-FFF2-40B4-BE49-F238E27FC236}">
                <a16:creationId xmlns:a16="http://schemas.microsoft.com/office/drawing/2014/main" id="{BA5B8D32-CAF0-C92F-37DB-689A6A20C569}"/>
              </a:ext>
            </a:extLst>
          </p:cNvPr>
          <p:cNvPicPr>
            <a:picLocks noChangeAspect="1"/>
          </p:cNvPicPr>
          <p:nvPr/>
        </p:nvPicPr>
        <p:blipFill rotWithShape="1">
          <a:blip r:embed="rId4"/>
          <a:srcRect l="10301"/>
          <a:stretch/>
        </p:blipFill>
        <p:spPr>
          <a:xfrm>
            <a:off x="305420" y="636249"/>
            <a:ext cx="4168683" cy="3891303"/>
          </a:xfrm>
          <a:prstGeom prst="rect">
            <a:avLst/>
          </a:prstGeom>
        </p:spPr>
      </p:pic>
      <p:pic>
        <p:nvPicPr>
          <p:cNvPr id="23" name="Picture 22" descr="A diagram of a brain&#10;&#10;Description automatically generated">
            <a:extLst>
              <a:ext uri="{FF2B5EF4-FFF2-40B4-BE49-F238E27FC236}">
                <a16:creationId xmlns:a16="http://schemas.microsoft.com/office/drawing/2014/main" id="{19B4A79B-825C-8EC3-FD43-BA41154D792C}"/>
              </a:ext>
            </a:extLst>
          </p:cNvPr>
          <p:cNvPicPr>
            <a:picLocks noChangeAspect="1"/>
          </p:cNvPicPr>
          <p:nvPr/>
        </p:nvPicPr>
        <p:blipFill rotWithShape="1">
          <a:blip r:embed="rId3"/>
          <a:srcRect l="63611" t="19545" b="44689"/>
          <a:stretch/>
        </p:blipFill>
        <p:spPr>
          <a:xfrm>
            <a:off x="7658246" y="3946489"/>
            <a:ext cx="1291772" cy="684100"/>
          </a:xfrm>
          <a:prstGeom prst="rect">
            <a:avLst/>
          </a:prstGeom>
        </p:spPr>
      </p:pic>
      <p:sp>
        <p:nvSpPr>
          <p:cNvPr id="25" name="TextBox 24">
            <a:extLst>
              <a:ext uri="{FF2B5EF4-FFF2-40B4-BE49-F238E27FC236}">
                <a16:creationId xmlns:a16="http://schemas.microsoft.com/office/drawing/2014/main" id="{0D227CDB-59F0-AB63-C0F5-63D51119B865}"/>
              </a:ext>
            </a:extLst>
          </p:cNvPr>
          <p:cNvSpPr txBox="1"/>
          <p:nvPr/>
        </p:nvSpPr>
        <p:spPr>
          <a:xfrm>
            <a:off x="5077083" y="4729100"/>
            <a:ext cx="3669877" cy="379656"/>
          </a:xfrm>
          <a:prstGeom prst="rect">
            <a:avLst/>
          </a:prstGeom>
          <a:noFill/>
        </p:spPr>
        <p:txBody>
          <a:bodyPr wrap="square">
            <a:spAutoFit/>
          </a:bodyPr>
          <a:lstStyle/>
          <a:p>
            <a:pPr algn="ctr"/>
            <a:r>
              <a:rPr lang="en-BE" sz="1867" dirty="0">
                <a:latin typeface="Helvetica" pitchFamily="2" charset="0"/>
              </a:rPr>
              <a:t>Integrated information theory</a:t>
            </a:r>
          </a:p>
        </p:txBody>
      </p:sp>
      <p:sp>
        <p:nvSpPr>
          <p:cNvPr id="27" name="TextBox 26">
            <a:extLst>
              <a:ext uri="{FF2B5EF4-FFF2-40B4-BE49-F238E27FC236}">
                <a16:creationId xmlns:a16="http://schemas.microsoft.com/office/drawing/2014/main" id="{9AAEEF17-8CA2-422E-B929-E47F2C712AAE}"/>
              </a:ext>
            </a:extLst>
          </p:cNvPr>
          <p:cNvSpPr txBox="1"/>
          <p:nvPr/>
        </p:nvSpPr>
        <p:spPr>
          <a:xfrm>
            <a:off x="24972" y="4727941"/>
            <a:ext cx="4971141" cy="379656"/>
          </a:xfrm>
          <a:prstGeom prst="rect">
            <a:avLst/>
          </a:prstGeom>
          <a:noFill/>
        </p:spPr>
        <p:txBody>
          <a:bodyPr wrap="square">
            <a:spAutoFit/>
          </a:bodyPr>
          <a:lstStyle/>
          <a:p>
            <a:pPr algn="ctr"/>
            <a:r>
              <a:rPr lang="en-BE" sz="1867" dirty="0">
                <a:latin typeface="Helvetica" pitchFamily="2" charset="0"/>
              </a:rPr>
              <a:t>Global Neuronal Workspace Theory</a:t>
            </a:r>
          </a:p>
        </p:txBody>
      </p:sp>
      <p:sp>
        <p:nvSpPr>
          <p:cNvPr id="28" name="Oval 27">
            <a:extLst>
              <a:ext uri="{FF2B5EF4-FFF2-40B4-BE49-F238E27FC236}">
                <a16:creationId xmlns:a16="http://schemas.microsoft.com/office/drawing/2014/main" id="{A09D69F6-E26D-5EB1-6559-991365C2513C}"/>
              </a:ext>
            </a:extLst>
          </p:cNvPr>
          <p:cNvSpPr/>
          <p:nvPr/>
        </p:nvSpPr>
        <p:spPr>
          <a:xfrm>
            <a:off x="8838581" y="1668235"/>
            <a:ext cx="305419" cy="9862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2400"/>
          </a:p>
        </p:txBody>
      </p:sp>
      <p:sp>
        <p:nvSpPr>
          <p:cNvPr id="29" name="TextBox 28">
            <a:extLst>
              <a:ext uri="{FF2B5EF4-FFF2-40B4-BE49-F238E27FC236}">
                <a16:creationId xmlns:a16="http://schemas.microsoft.com/office/drawing/2014/main" id="{ED620445-95A1-483A-17E2-A69D6E00959C}"/>
              </a:ext>
            </a:extLst>
          </p:cNvPr>
          <p:cNvSpPr txBox="1"/>
          <p:nvPr/>
        </p:nvSpPr>
        <p:spPr>
          <a:xfrm>
            <a:off x="3572596" y="5557892"/>
            <a:ext cx="8171297" cy="276999"/>
          </a:xfrm>
          <a:prstGeom prst="rect">
            <a:avLst/>
          </a:prstGeom>
          <a:noFill/>
        </p:spPr>
        <p:txBody>
          <a:bodyPr wrap="square">
            <a:spAutoFit/>
          </a:bodyPr>
          <a:lstStyle/>
          <a:p>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Seth &amp; Bayne </a:t>
            </a:r>
            <a:r>
              <a:rPr lang="fr-FR"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Nat </a:t>
            </a:r>
            <a:r>
              <a:rPr lang="fr-FR" sz="1200" i="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Rev</a:t>
            </a:r>
            <a:r>
              <a:rPr lang="fr-FR"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1200" i="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Neurosci</a:t>
            </a:r>
            <a:r>
              <a:rPr lang="fr-FR" sz="12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2022</a:t>
            </a:r>
            <a:endParaRPr lang="en-BE" sz="1200" i="1" dirty="0">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54542C4E-A227-38AD-63FD-A7A5B54EC4F1}"/>
              </a:ext>
            </a:extLst>
          </p:cNvPr>
          <p:cNvSpPr txBox="1">
            <a:spLocks/>
          </p:cNvSpPr>
          <p:nvPr/>
        </p:nvSpPr>
        <p:spPr>
          <a:xfrm>
            <a:off x="530754" y="-76674"/>
            <a:ext cx="7886700" cy="965895"/>
          </a:xfrm>
          <a:prstGeom prst="rect">
            <a:avLst/>
          </a:prstGeom>
        </p:spPr>
        <p:txBody>
          <a:bodyPr vert="horz" lIns="121920" tIns="60960" rIns="121920" bIns="60960" rtlCol="0" anchor="ctr">
            <a:normAutofit fontScale="97500" lnSpcReduction="10000"/>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600" dirty="0"/>
              <a:t>Non-reportable Awareness?</a:t>
            </a:r>
            <a:br>
              <a:rPr lang="en-US" sz="3600" dirty="0"/>
            </a:br>
            <a:r>
              <a:rPr lang="en-US" sz="2400" dirty="0"/>
              <a:t>Challenges for Theories of Consciousness</a:t>
            </a:r>
            <a:endParaRPr lang="fr-BE" sz="3600" dirty="0"/>
          </a:p>
        </p:txBody>
      </p:sp>
    </p:spTree>
    <p:extLst>
      <p:ext uri="{BB962C8B-B14F-4D97-AF65-F5344CB8AC3E}">
        <p14:creationId xmlns:p14="http://schemas.microsoft.com/office/powerpoint/2010/main" val="1654549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2EAA7AF7-547E-5F83-6EF9-D1365AB78D0C}"/>
              </a:ext>
            </a:extLst>
          </p:cNvPr>
          <p:cNvSpPr txBox="1">
            <a:spLocks/>
          </p:cNvSpPr>
          <p:nvPr/>
        </p:nvSpPr>
        <p:spPr>
          <a:xfrm>
            <a:off x="261937" y="1218186"/>
            <a:ext cx="4081463" cy="1727032"/>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4000" b="1" dirty="0">
                <a:solidFill>
                  <a:schemeClr val="tx1"/>
                </a:solidFill>
              </a:rPr>
              <a:t>The embodied </a:t>
            </a:r>
          </a:p>
          <a:p>
            <a:pPr algn="ctr"/>
            <a:r>
              <a:rPr lang="en-US" sz="4000" b="1" dirty="0">
                <a:solidFill>
                  <a:schemeClr val="tx1"/>
                </a:solidFill>
              </a:rPr>
              <a:t>perspective</a:t>
            </a:r>
          </a:p>
        </p:txBody>
      </p:sp>
      <p:sp>
        <p:nvSpPr>
          <p:cNvPr id="5" name="Rectangle 4">
            <a:extLst>
              <a:ext uri="{FF2B5EF4-FFF2-40B4-BE49-F238E27FC236}">
                <a16:creationId xmlns:a16="http://schemas.microsoft.com/office/drawing/2014/main" id="{3693A7A3-4357-759C-2129-02F6D564DE03}"/>
              </a:ext>
            </a:extLst>
          </p:cNvPr>
          <p:cNvSpPr/>
          <p:nvPr/>
        </p:nvSpPr>
        <p:spPr>
          <a:xfrm>
            <a:off x="7439411" y="0"/>
            <a:ext cx="1704589" cy="548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pic>
        <p:nvPicPr>
          <p:cNvPr id="2050" name="Picture 2" descr="A diagram of the human body&#10;&#10;Description automatically generated">
            <a:extLst>
              <a:ext uri="{FF2B5EF4-FFF2-40B4-BE49-F238E27FC236}">
                <a16:creationId xmlns:a16="http://schemas.microsoft.com/office/drawing/2014/main" id="{093568F4-8281-D6F6-6F7A-59C31C1B8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174" y="264180"/>
            <a:ext cx="4743889" cy="41869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8F675A-F029-2EC7-B054-99DFF62768EB}"/>
              </a:ext>
            </a:extLst>
          </p:cNvPr>
          <p:cNvSpPr txBox="1"/>
          <p:nvPr/>
        </p:nvSpPr>
        <p:spPr>
          <a:xfrm>
            <a:off x="4572000" y="4451104"/>
            <a:ext cx="4415883" cy="430887"/>
          </a:xfrm>
          <a:prstGeom prst="rect">
            <a:avLst/>
          </a:prstGeom>
          <a:noFill/>
        </p:spPr>
        <p:txBody>
          <a:bodyPr wrap="square">
            <a:spAutoFit/>
          </a:bodyPr>
          <a:lstStyle/>
          <a:p>
            <a:r>
              <a:rPr lang="en-GB" sz="1100" dirty="0" err="1"/>
              <a:t>Engelen</a:t>
            </a:r>
            <a:r>
              <a:rPr lang="en-GB" sz="1100" dirty="0"/>
              <a:t>, </a:t>
            </a:r>
            <a:r>
              <a:rPr lang="en-GB" sz="1100" dirty="0" err="1"/>
              <a:t>Solcà</a:t>
            </a:r>
            <a:r>
              <a:rPr lang="en-GB" sz="1100" dirty="0"/>
              <a:t>, </a:t>
            </a:r>
            <a:r>
              <a:rPr lang="en-GB" sz="1100" dirty="0" err="1"/>
              <a:t>Tallon-Baudry</a:t>
            </a:r>
            <a:r>
              <a:rPr lang="en-GB" sz="1100" dirty="0"/>
              <a:t>. </a:t>
            </a:r>
            <a:r>
              <a:rPr lang="en-GB" sz="1100" i="1" dirty="0"/>
              <a:t>Nature </a:t>
            </a:r>
            <a:r>
              <a:rPr lang="en-GB" sz="1100" i="1" dirty="0" err="1"/>
              <a:t>Neurosci</a:t>
            </a:r>
            <a:r>
              <a:rPr lang="en-GB" sz="1100" i="1" dirty="0"/>
              <a:t> </a:t>
            </a:r>
            <a:r>
              <a:rPr lang="en-GB" sz="1100" dirty="0"/>
              <a:t>2023​</a:t>
            </a:r>
          </a:p>
          <a:p>
            <a:r>
              <a:rPr lang="en-GB" sz="1100" dirty="0"/>
              <a:t>Varela F. </a:t>
            </a:r>
            <a:r>
              <a:rPr lang="en-GB" sz="1100" i="1" dirty="0"/>
              <a:t>Nat Rev </a:t>
            </a:r>
            <a:r>
              <a:rPr lang="en-GB" sz="1100" i="1" dirty="0" err="1"/>
              <a:t>Neurosci</a:t>
            </a:r>
            <a:r>
              <a:rPr lang="en-GB" sz="1100" dirty="0"/>
              <a:t>. 2001​</a:t>
            </a:r>
          </a:p>
        </p:txBody>
      </p:sp>
    </p:spTree>
    <p:extLst>
      <p:ext uri="{BB962C8B-B14F-4D97-AF65-F5344CB8AC3E}">
        <p14:creationId xmlns:p14="http://schemas.microsoft.com/office/powerpoint/2010/main" val="32986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a:extLst>
              <a:ext uri="{FF2B5EF4-FFF2-40B4-BE49-F238E27FC236}">
                <a16:creationId xmlns:a16="http://schemas.microsoft.com/office/drawing/2014/main" id="{61D96B5E-E0D9-6093-94DA-8DD1B9EDFE0E}"/>
              </a:ext>
            </a:extLst>
          </p:cNvPr>
          <p:cNvSpPr txBox="1"/>
          <p:nvPr/>
        </p:nvSpPr>
        <p:spPr>
          <a:xfrm>
            <a:off x="254553" y="4796631"/>
            <a:ext cx="9740348" cy="276999"/>
          </a:xfrm>
          <a:prstGeom prst="rect">
            <a:avLst/>
          </a:prstGeom>
          <a:noFill/>
        </p:spPr>
        <p:txBody>
          <a:bodyPr wrap="square">
            <a:spAutoFit/>
          </a:bodyPr>
          <a:lstStyle/>
          <a:p>
            <a:r>
              <a:rPr lang="en-GB" sz="1200" dirty="0">
                <a:latin typeface="Helvetica" pitchFamily="2" charset="0"/>
              </a:rPr>
              <a:t>Seth &amp; Friston. </a:t>
            </a:r>
            <a:r>
              <a:rPr lang="en-GB" sz="1200" i="1" dirty="0">
                <a:latin typeface="Helvetica" pitchFamily="2" charset="0"/>
              </a:rPr>
              <a:t>Phil Trans R Soc London B </a:t>
            </a:r>
            <a:r>
              <a:rPr lang="en-GB" sz="1200" dirty="0">
                <a:latin typeface="Helvetica" pitchFamily="2" charset="0"/>
              </a:rPr>
              <a:t>2016</a:t>
            </a:r>
          </a:p>
        </p:txBody>
      </p:sp>
      <p:pic>
        <p:nvPicPr>
          <p:cNvPr id="6" name="Picture 5">
            <a:extLst>
              <a:ext uri="{FF2B5EF4-FFF2-40B4-BE49-F238E27FC236}">
                <a16:creationId xmlns:a16="http://schemas.microsoft.com/office/drawing/2014/main" id="{8CD9069B-4106-B7C0-BB6E-2E750975E0EE}"/>
              </a:ext>
            </a:extLst>
          </p:cNvPr>
          <p:cNvPicPr>
            <a:picLocks noChangeAspect="1"/>
          </p:cNvPicPr>
          <p:nvPr/>
        </p:nvPicPr>
        <p:blipFill>
          <a:blip r:embed="rId3"/>
          <a:stretch>
            <a:fillRect/>
          </a:stretch>
        </p:blipFill>
        <p:spPr>
          <a:xfrm>
            <a:off x="1451586" y="709509"/>
            <a:ext cx="5800552" cy="4364121"/>
          </a:xfrm>
          <a:prstGeom prst="rect">
            <a:avLst/>
          </a:prstGeom>
        </p:spPr>
      </p:pic>
      <p:sp>
        <p:nvSpPr>
          <p:cNvPr id="2" name="Titre 2">
            <a:extLst>
              <a:ext uri="{FF2B5EF4-FFF2-40B4-BE49-F238E27FC236}">
                <a16:creationId xmlns:a16="http://schemas.microsoft.com/office/drawing/2014/main" id="{C10568DA-3D5A-DF32-D771-ED696CCFF7EF}"/>
              </a:ext>
            </a:extLst>
          </p:cNvPr>
          <p:cNvSpPr txBox="1">
            <a:spLocks/>
          </p:cNvSpPr>
          <p:nvPr/>
        </p:nvSpPr>
        <p:spPr>
          <a:xfrm>
            <a:off x="690802" y="54384"/>
            <a:ext cx="7762395" cy="655125"/>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US" sz="3200" b="1" dirty="0">
                <a:solidFill>
                  <a:schemeClr val="tx1"/>
                </a:solidFill>
              </a:rPr>
              <a:t>The mind is embodied and embedded</a:t>
            </a:r>
          </a:p>
        </p:txBody>
      </p:sp>
    </p:spTree>
    <p:extLst>
      <p:ext uri="{BB962C8B-B14F-4D97-AF65-F5344CB8AC3E}">
        <p14:creationId xmlns:p14="http://schemas.microsoft.com/office/powerpoint/2010/main" val="2060660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46403" y="121501"/>
            <a:ext cx="1704589" cy="570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85" name="Bekinschtein et al., PNAS, 2009"/>
          <p:cNvSpPr txBox="1"/>
          <p:nvPr/>
        </p:nvSpPr>
        <p:spPr>
          <a:xfrm>
            <a:off x="563952" y="1243246"/>
            <a:ext cx="1971694" cy="238655"/>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a:defRPr sz="1400" b="0">
                <a:latin typeface="Helvetica Light"/>
                <a:ea typeface="Helvetica Light"/>
                <a:cs typeface="Helvetica Light"/>
                <a:sym typeface="Helvetica Light"/>
              </a:defRPr>
            </a:pPr>
            <a:r>
              <a:rPr sz="1051" i="1" dirty="0" err="1">
                <a:latin typeface="Helvetica"/>
                <a:ea typeface="Helvetica"/>
                <a:cs typeface="Helvetica"/>
                <a:sym typeface="Helvetica"/>
              </a:rPr>
              <a:t>Bekinschtein</a:t>
            </a:r>
            <a:r>
              <a:rPr sz="1051" i="1" dirty="0">
                <a:latin typeface="Helvetica"/>
                <a:ea typeface="Helvetica"/>
                <a:cs typeface="Helvetica"/>
                <a:sym typeface="Helvetica"/>
              </a:rPr>
              <a:t> et al.</a:t>
            </a:r>
            <a:r>
              <a:rPr sz="1051" dirty="0"/>
              <a:t>, PNAS, 2009</a:t>
            </a:r>
          </a:p>
        </p:txBody>
      </p:sp>
      <p:sp>
        <p:nvSpPr>
          <p:cNvPr id="231" name="Bekinschtein et al., PNAS, 2009"/>
          <p:cNvSpPr txBox="1"/>
          <p:nvPr/>
        </p:nvSpPr>
        <p:spPr>
          <a:xfrm>
            <a:off x="120719" y="6986323"/>
            <a:ext cx="1971694" cy="238655"/>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a:defRPr sz="1400" b="0">
                <a:latin typeface="Helvetica Light"/>
                <a:ea typeface="Helvetica Light"/>
                <a:cs typeface="Helvetica Light"/>
                <a:sym typeface="Helvetica Light"/>
              </a:defRPr>
            </a:pPr>
            <a:r>
              <a:rPr sz="1051" i="1">
                <a:latin typeface="Helvetica"/>
                <a:ea typeface="Helvetica"/>
                <a:cs typeface="Helvetica"/>
                <a:sym typeface="Helvetica"/>
              </a:rPr>
              <a:t>Bekinschtein et al.</a:t>
            </a:r>
            <a:r>
              <a:rPr sz="1051"/>
              <a:t>, PNAS, 2009</a:t>
            </a:r>
          </a:p>
        </p:txBody>
      </p:sp>
      <p:pic>
        <p:nvPicPr>
          <p:cNvPr id="232" name="Picture 231"/>
          <p:cNvPicPr>
            <a:picLocks noChangeAspect="1"/>
          </p:cNvPicPr>
          <p:nvPr/>
        </p:nvPicPr>
        <p:blipFill rotWithShape="1">
          <a:blip r:embed="rId5"/>
          <a:srcRect t="16963"/>
          <a:stretch/>
        </p:blipFill>
        <p:spPr>
          <a:xfrm>
            <a:off x="-211177" y="2074523"/>
            <a:ext cx="3103549" cy="2317815"/>
          </a:xfrm>
          <a:prstGeom prst="rect">
            <a:avLst/>
          </a:prstGeom>
        </p:spPr>
      </p:pic>
      <p:pic>
        <p:nvPicPr>
          <p:cNvPr id="237" name="Picture 236"/>
          <p:cNvPicPr>
            <a:picLocks noChangeAspect="1"/>
          </p:cNvPicPr>
          <p:nvPr/>
        </p:nvPicPr>
        <p:blipFill>
          <a:blip r:embed="rId6"/>
          <a:stretch>
            <a:fillRect/>
          </a:stretch>
        </p:blipFill>
        <p:spPr>
          <a:xfrm>
            <a:off x="5908511" y="2035096"/>
            <a:ext cx="3345268" cy="2520053"/>
          </a:xfrm>
          <a:prstGeom prst="rect">
            <a:avLst/>
          </a:prstGeom>
        </p:spPr>
      </p:pic>
      <p:sp>
        <p:nvSpPr>
          <p:cNvPr id="239" name="Rectangle 39"/>
          <p:cNvSpPr>
            <a:spLocks noChangeArrowheads="1"/>
          </p:cNvSpPr>
          <p:nvPr/>
        </p:nvSpPr>
        <p:spPr bwMode="auto">
          <a:xfrm>
            <a:off x="392504" y="935635"/>
            <a:ext cx="6330461" cy="36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lnSpc>
                <a:spcPct val="150000"/>
              </a:lnSpc>
              <a:spcBef>
                <a:spcPct val="0"/>
              </a:spcBef>
            </a:pPr>
            <a:r>
              <a:rPr lang="en-US" altLang="en-US" sz="1351" dirty="0">
                <a:ln w="0"/>
                <a:solidFill>
                  <a:schemeClr val="tx1"/>
                </a:solidFill>
                <a:effectLst>
                  <a:outerShdw blurRad="38100" dist="25400" dir="5400000" algn="ctr" rotWithShape="0">
                    <a:srgbClr val="6E747A">
                      <a:alpha val="43000"/>
                    </a:srgbClr>
                  </a:outerShdw>
                </a:effectLst>
                <a:latin typeface="Helvetica Neue" charset="0"/>
                <a:ea typeface="Helvetica Neue" charset="0"/>
                <a:cs typeface="Helvetica Neue" charset="0"/>
              </a:rPr>
              <a:t>Auditory oddball paradigm</a:t>
            </a:r>
          </a:p>
        </p:txBody>
      </p:sp>
      <p:grpSp>
        <p:nvGrpSpPr>
          <p:cNvPr id="242" name="Group 241"/>
          <p:cNvGrpSpPr/>
          <p:nvPr/>
        </p:nvGrpSpPr>
        <p:grpSpPr>
          <a:xfrm>
            <a:off x="2653321" y="1967806"/>
            <a:ext cx="3221535" cy="2568743"/>
            <a:chOff x="3609474" y="2401857"/>
            <a:chExt cx="4295380" cy="3424989"/>
          </a:xfrm>
        </p:grpSpPr>
        <p:pic>
          <p:nvPicPr>
            <p:cNvPr id="236" name="Picture 235"/>
            <p:cNvPicPr>
              <a:picLocks noChangeAspect="1"/>
            </p:cNvPicPr>
            <p:nvPr/>
          </p:nvPicPr>
          <p:blipFill rotWithShape="1">
            <a:blip r:embed="rId7"/>
            <a:srcRect l="58689" t="50058"/>
            <a:stretch/>
          </p:blipFill>
          <p:spPr>
            <a:xfrm>
              <a:off x="4091384" y="2401857"/>
              <a:ext cx="3813470" cy="3424989"/>
            </a:xfrm>
            <a:prstGeom prst="rect">
              <a:avLst/>
            </a:prstGeom>
          </p:spPr>
        </p:pic>
        <p:pic>
          <p:nvPicPr>
            <p:cNvPr id="241" name="Picture 240"/>
            <p:cNvPicPr>
              <a:picLocks noChangeAspect="1"/>
            </p:cNvPicPr>
            <p:nvPr/>
          </p:nvPicPr>
          <p:blipFill rotWithShape="1">
            <a:blip r:embed="rId8"/>
            <a:srcRect l="9676" t="51473" r="84235"/>
            <a:stretch/>
          </p:blipFill>
          <p:spPr>
            <a:xfrm>
              <a:off x="3609474" y="2508054"/>
              <a:ext cx="562098" cy="3318792"/>
            </a:xfrm>
            <a:prstGeom prst="rect">
              <a:avLst/>
            </a:prstGeom>
          </p:spPr>
        </p:pic>
      </p:grpSp>
      <p:sp>
        <p:nvSpPr>
          <p:cNvPr id="243" name="Rectangle 39"/>
          <p:cNvSpPr>
            <a:spLocks noChangeArrowheads="1"/>
          </p:cNvSpPr>
          <p:nvPr/>
        </p:nvSpPr>
        <p:spPr bwMode="auto">
          <a:xfrm>
            <a:off x="3014753" y="1693651"/>
            <a:ext cx="2860103" cy="37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lgn="ctr" eaLnBrk="1" hangingPunct="1">
              <a:lnSpc>
                <a:spcPct val="150000"/>
              </a:lnSpc>
              <a:spcBef>
                <a:spcPct val="0"/>
              </a:spcBef>
            </a:pPr>
            <a:r>
              <a:rPr lang="en-US" altLang="en-US" sz="1351" dirty="0">
                <a:ln w="0"/>
                <a:solidFill>
                  <a:schemeClr val="tx1"/>
                </a:solidFill>
                <a:effectLst>
                  <a:outerShdw blurRad="38100" dist="25400" dir="5400000" algn="ctr" rotWithShape="0">
                    <a:srgbClr val="6E747A">
                      <a:alpha val="43000"/>
                    </a:srgbClr>
                  </a:outerShdw>
                </a:effectLst>
                <a:latin typeface="Helvetica" charset="0"/>
                <a:ea typeface="Helvetica" charset="0"/>
                <a:cs typeface="Helvetica" charset="0"/>
              </a:rPr>
              <a:t>Post interval </a:t>
            </a:r>
          </a:p>
        </p:txBody>
      </p:sp>
      <p:sp>
        <p:nvSpPr>
          <p:cNvPr id="15" name="Title 1"/>
          <p:cNvSpPr txBox="1">
            <a:spLocks/>
          </p:cNvSpPr>
          <p:nvPr/>
        </p:nvSpPr>
        <p:spPr bwMode="gray">
          <a:xfrm>
            <a:off x="377339" y="114096"/>
            <a:ext cx="8294245" cy="795591"/>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rtl="0" eaLnBrk="0" fontAlgn="base" hangingPunct="0">
              <a:spcBef>
                <a:spcPct val="0"/>
              </a:spcBef>
              <a:spcAft>
                <a:spcPct val="0"/>
              </a:spcAft>
              <a:defRPr sz="2600">
                <a:solidFill>
                  <a:schemeClr val="tx2"/>
                </a:solidFill>
                <a:latin typeface="+mj-lt"/>
                <a:ea typeface="+mj-ea"/>
                <a:cs typeface="+mj-cs"/>
              </a:defRPr>
            </a:lvl1pPr>
            <a:lvl2pPr algn="r" rtl="0" eaLnBrk="0" fontAlgn="base" hangingPunct="0">
              <a:spcBef>
                <a:spcPct val="0"/>
              </a:spcBef>
              <a:spcAft>
                <a:spcPct val="0"/>
              </a:spcAft>
              <a:defRPr sz="2600">
                <a:solidFill>
                  <a:schemeClr val="tx2"/>
                </a:solidFill>
                <a:latin typeface="Tahoma" pitchFamily="116" charset="0"/>
              </a:defRPr>
            </a:lvl2pPr>
            <a:lvl3pPr algn="r" rtl="0" eaLnBrk="0" fontAlgn="base" hangingPunct="0">
              <a:spcBef>
                <a:spcPct val="0"/>
              </a:spcBef>
              <a:spcAft>
                <a:spcPct val="0"/>
              </a:spcAft>
              <a:defRPr sz="2600">
                <a:solidFill>
                  <a:schemeClr val="tx2"/>
                </a:solidFill>
                <a:latin typeface="Tahoma" pitchFamily="116" charset="0"/>
              </a:defRPr>
            </a:lvl3pPr>
            <a:lvl4pPr algn="r" rtl="0" eaLnBrk="0" fontAlgn="base" hangingPunct="0">
              <a:spcBef>
                <a:spcPct val="0"/>
              </a:spcBef>
              <a:spcAft>
                <a:spcPct val="0"/>
              </a:spcAft>
              <a:defRPr sz="2600">
                <a:solidFill>
                  <a:schemeClr val="tx2"/>
                </a:solidFill>
                <a:latin typeface="Tahoma" pitchFamily="116" charset="0"/>
              </a:defRPr>
            </a:lvl4pPr>
            <a:lvl5pPr algn="r" rtl="0" eaLnBrk="0" fontAlgn="base" hangingPunct="0">
              <a:spcBef>
                <a:spcPct val="0"/>
              </a:spcBef>
              <a:spcAft>
                <a:spcPct val="0"/>
              </a:spcAft>
              <a:defRPr sz="2600">
                <a:solidFill>
                  <a:schemeClr val="tx2"/>
                </a:solidFill>
                <a:latin typeface="Tahoma" pitchFamily="116" charset="0"/>
              </a:defRPr>
            </a:lvl5pPr>
            <a:lvl6pPr marL="457167" algn="r" rtl="0" eaLnBrk="0" fontAlgn="base" hangingPunct="0">
              <a:spcBef>
                <a:spcPct val="0"/>
              </a:spcBef>
              <a:spcAft>
                <a:spcPct val="0"/>
              </a:spcAft>
              <a:defRPr sz="2600">
                <a:solidFill>
                  <a:schemeClr val="tx2"/>
                </a:solidFill>
                <a:latin typeface="Tahoma" pitchFamily="116" charset="0"/>
              </a:defRPr>
            </a:lvl6pPr>
            <a:lvl7pPr marL="914332" algn="r" rtl="0" eaLnBrk="0" fontAlgn="base" hangingPunct="0">
              <a:spcBef>
                <a:spcPct val="0"/>
              </a:spcBef>
              <a:spcAft>
                <a:spcPct val="0"/>
              </a:spcAft>
              <a:defRPr sz="2600">
                <a:solidFill>
                  <a:schemeClr val="tx2"/>
                </a:solidFill>
                <a:latin typeface="Tahoma" pitchFamily="116" charset="0"/>
              </a:defRPr>
            </a:lvl7pPr>
            <a:lvl8pPr marL="1371498" algn="r" rtl="0" eaLnBrk="0" fontAlgn="base" hangingPunct="0">
              <a:spcBef>
                <a:spcPct val="0"/>
              </a:spcBef>
              <a:spcAft>
                <a:spcPct val="0"/>
              </a:spcAft>
              <a:defRPr sz="2600">
                <a:solidFill>
                  <a:schemeClr val="tx2"/>
                </a:solidFill>
                <a:latin typeface="Tahoma" pitchFamily="116" charset="0"/>
              </a:defRPr>
            </a:lvl8pPr>
            <a:lvl9pPr marL="1828664" algn="r" rtl="0" eaLnBrk="0" fontAlgn="base" hangingPunct="0">
              <a:spcBef>
                <a:spcPct val="0"/>
              </a:spcBef>
              <a:spcAft>
                <a:spcPct val="0"/>
              </a:spcAft>
              <a:defRPr sz="2600">
                <a:solidFill>
                  <a:schemeClr val="tx2"/>
                </a:solidFill>
                <a:latin typeface="Tahoma" pitchFamily="116" charset="0"/>
              </a:defRPr>
            </a:lvl9pPr>
          </a:lstStyle>
          <a:p>
            <a:pPr algn="ctr"/>
            <a:r>
              <a:rPr lang="en-US" sz="4000" b="1" dirty="0">
                <a:solidFill>
                  <a:schemeClr val="tx1"/>
                </a:solidFill>
                <a:ea typeface="Helvetica" charset="0"/>
                <a:cs typeface="Helvetica" charset="0"/>
              </a:rPr>
              <a:t>Cardiac reactions to oddballs in </a:t>
            </a:r>
            <a:r>
              <a:rPr lang="en-US" sz="4000" b="1" u="sng" dirty="0">
                <a:solidFill>
                  <a:schemeClr val="tx1"/>
                </a:solidFill>
                <a:ea typeface="Helvetica" charset="0"/>
                <a:cs typeface="Helvetica" charset="0"/>
              </a:rPr>
              <a:t>MCS</a:t>
            </a:r>
          </a:p>
        </p:txBody>
      </p:sp>
      <p:sp>
        <p:nvSpPr>
          <p:cNvPr id="4" name="TextBox 3"/>
          <p:cNvSpPr txBox="1"/>
          <p:nvPr/>
        </p:nvSpPr>
        <p:spPr>
          <a:xfrm>
            <a:off x="2788980" y="999020"/>
            <a:ext cx="3041218" cy="523220"/>
          </a:xfrm>
          <a:prstGeom prst="rect">
            <a:avLst/>
          </a:prstGeom>
          <a:noFill/>
        </p:spPr>
        <p:txBody>
          <a:bodyPr wrap="none" rtlCol="0">
            <a:spAutoFit/>
          </a:bodyPr>
          <a:lstStyle/>
          <a:p>
            <a:pPr algn="ctr"/>
            <a:r>
              <a:rPr lang="en-US" sz="1400" b="1" dirty="0">
                <a:solidFill>
                  <a:srgbClr val="C00000"/>
                </a:solidFill>
                <a:latin typeface="Helvetica Neue" charset="0"/>
                <a:ea typeface="Helvetica Neue" charset="0"/>
                <a:cs typeface="Helvetica Neue" charset="0"/>
              </a:rPr>
              <a:t>Cardiac cycle-phase acceleration</a:t>
            </a:r>
          </a:p>
          <a:p>
            <a:pPr algn="ctr"/>
            <a:r>
              <a:rPr lang="en-US" sz="1400" b="1" dirty="0">
                <a:solidFill>
                  <a:srgbClr val="C00000"/>
                </a:solidFill>
                <a:latin typeface="Helvetica Neue" charset="0"/>
                <a:ea typeface="Helvetica Neue" charset="0"/>
                <a:cs typeface="Helvetica Neue" charset="0"/>
              </a:rPr>
              <a:t> only in MCS</a:t>
            </a:r>
          </a:p>
        </p:txBody>
      </p:sp>
      <p:sp>
        <p:nvSpPr>
          <p:cNvPr id="6" name="Rectangle 5"/>
          <p:cNvSpPr/>
          <p:nvPr/>
        </p:nvSpPr>
        <p:spPr>
          <a:xfrm>
            <a:off x="5290064" y="996025"/>
            <a:ext cx="4572000" cy="523220"/>
          </a:xfrm>
          <a:prstGeom prst="rect">
            <a:avLst/>
          </a:prstGeom>
        </p:spPr>
        <p:txBody>
          <a:bodyPr>
            <a:spAutoFit/>
          </a:bodyPr>
          <a:lstStyle/>
          <a:p>
            <a:pPr algn="ctr"/>
            <a:r>
              <a:rPr lang="en-US" sz="1400" dirty="0">
                <a:latin typeface="Helvetica Neue" charset="0"/>
                <a:ea typeface="Helvetica Neue" charset="0"/>
                <a:cs typeface="Helvetica Neue" charset="0"/>
              </a:rPr>
              <a:t>Electrocardiographic markers carry </a:t>
            </a:r>
          </a:p>
          <a:p>
            <a:pPr algn="ctr"/>
            <a:r>
              <a:rPr lang="en-US" sz="1400" dirty="0">
                <a:latin typeface="Helvetica Neue" charset="0"/>
                <a:ea typeface="Helvetica Neue" charset="0"/>
                <a:cs typeface="Helvetica Neue" charset="0"/>
              </a:rPr>
              <a:t>independent information from EEG</a:t>
            </a:r>
          </a:p>
        </p:txBody>
      </p:sp>
      <p:sp>
        <p:nvSpPr>
          <p:cNvPr id="8" name="TextBox 7">
            <a:extLst>
              <a:ext uri="{FF2B5EF4-FFF2-40B4-BE49-F238E27FC236}">
                <a16:creationId xmlns:a16="http://schemas.microsoft.com/office/drawing/2014/main" id="{7C034545-D63F-AF3C-099D-4BE8B0AC4C7E}"/>
              </a:ext>
            </a:extLst>
          </p:cNvPr>
          <p:cNvSpPr txBox="1"/>
          <p:nvPr/>
        </p:nvSpPr>
        <p:spPr>
          <a:xfrm>
            <a:off x="120719" y="4672204"/>
            <a:ext cx="9286969" cy="276999"/>
          </a:xfrm>
          <a:prstGeom prst="rect">
            <a:avLst/>
          </a:prstGeom>
          <a:noFill/>
        </p:spPr>
        <p:txBody>
          <a:bodyPr wrap="square">
            <a:spAutoFit/>
          </a:bodyPr>
          <a:lstStyle/>
          <a:p>
            <a:r>
              <a:rPr lang="fr-FR" sz="1200" dirty="0">
                <a:effectLst/>
                <a:latin typeface="Calibri" panose="020F0502020204030204" pitchFamily="34" charset="0"/>
                <a:ea typeface="Aptos" panose="020B0004020202020204" pitchFamily="34" charset="0"/>
                <a:cs typeface="Calibri" panose="020F0502020204030204" pitchFamily="34" charset="0"/>
              </a:rPr>
              <a:t>Raimondo, </a:t>
            </a:r>
            <a:r>
              <a:rPr lang="fr-FR" sz="1200" dirty="0" err="1">
                <a:effectLst/>
                <a:latin typeface="Calibri" panose="020F0502020204030204" pitchFamily="34" charset="0"/>
                <a:ea typeface="Aptos" panose="020B0004020202020204" pitchFamily="34" charset="0"/>
                <a:cs typeface="Calibri" panose="020F0502020204030204" pitchFamily="34" charset="0"/>
              </a:rPr>
              <a:t>Rohaut</a:t>
            </a:r>
            <a:r>
              <a:rPr lang="fr-FR" sz="1200" dirty="0">
                <a:effectLst/>
                <a:latin typeface="Calibri" panose="020F0502020204030204" pitchFamily="34" charset="0"/>
                <a:ea typeface="Aptos" panose="020B0004020202020204" pitchFamily="34" charset="0"/>
                <a:cs typeface="Calibri" panose="020F0502020204030204" pitchFamily="34" charset="0"/>
              </a:rPr>
              <a:t>, Demertzi, Valente, </a:t>
            </a:r>
            <a:r>
              <a:rPr lang="fr-FR" sz="1200" dirty="0" err="1">
                <a:effectLst/>
                <a:latin typeface="Calibri" panose="020F0502020204030204" pitchFamily="34" charset="0"/>
                <a:ea typeface="Aptos" panose="020B0004020202020204" pitchFamily="34" charset="0"/>
                <a:cs typeface="Calibri" panose="020F0502020204030204" pitchFamily="34" charset="0"/>
              </a:rPr>
              <a:t>Engemann</a:t>
            </a:r>
            <a:r>
              <a:rPr lang="fr-FR" sz="1200" dirty="0">
                <a:effectLst/>
                <a:latin typeface="Calibri" panose="020F0502020204030204" pitchFamily="34" charset="0"/>
                <a:ea typeface="Aptos" panose="020B0004020202020204" pitchFamily="34" charset="0"/>
                <a:cs typeface="Calibri" panose="020F0502020204030204" pitchFamily="34" charset="0"/>
              </a:rPr>
              <a:t>, </a:t>
            </a:r>
            <a:r>
              <a:rPr lang="fr-FR" sz="1200" dirty="0" err="1">
                <a:effectLst/>
                <a:latin typeface="Calibri" panose="020F0502020204030204" pitchFamily="34" charset="0"/>
                <a:ea typeface="Aptos" panose="020B0004020202020204" pitchFamily="34" charset="0"/>
                <a:cs typeface="Calibri" panose="020F0502020204030204" pitchFamily="34" charset="0"/>
              </a:rPr>
              <a:t>Salti</a:t>
            </a:r>
            <a:r>
              <a:rPr lang="fr-FR" sz="1200" dirty="0">
                <a:effectLst/>
                <a:latin typeface="Calibri" panose="020F0502020204030204" pitchFamily="34" charset="0"/>
                <a:ea typeface="Aptos" panose="020B0004020202020204" pitchFamily="34" charset="0"/>
                <a:cs typeface="Calibri" panose="020F0502020204030204" pitchFamily="34" charset="0"/>
              </a:rPr>
              <a:t>, Fernandez </a:t>
            </a:r>
            <a:r>
              <a:rPr lang="fr-FR" sz="1200" dirty="0" err="1">
                <a:effectLst/>
                <a:latin typeface="Calibri" panose="020F0502020204030204" pitchFamily="34" charset="0"/>
                <a:ea typeface="Aptos" panose="020B0004020202020204" pitchFamily="34" charset="0"/>
                <a:cs typeface="Calibri" panose="020F0502020204030204" pitchFamily="34" charset="0"/>
              </a:rPr>
              <a:t>Slezak</a:t>
            </a:r>
            <a:r>
              <a:rPr lang="fr-FR" sz="1200" dirty="0">
                <a:effectLst/>
                <a:latin typeface="Calibri" panose="020F0502020204030204" pitchFamily="34" charset="0"/>
                <a:ea typeface="Aptos" panose="020B0004020202020204" pitchFamily="34" charset="0"/>
                <a:cs typeface="Calibri" panose="020F0502020204030204" pitchFamily="34" charset="0"/>
              </a:rPr>
              <a:t>, </a:t>
            </a:r>
            <a:r>
              <a:rPr lang="fr-FR" sz="1200" dirty="0" err="1">
                <a:effectLst/>
                <a:latin typeface="Calibri" panose="020F0502020204030204" pitchFamily="34" charset="0"/>
                <a:ea typeface="Aptos" panose="020B0004020202020204" pitchFamily="34" charset="0"/>
                <a:cs typeface="Calibri" panose="020F0502020204030204" pitchFamily="34" charset="0"/>
              </a:rPr>
              <a:t>Naccache</a:t>
            </a:r>
            <a:r>
              <a:rPr lang="fr-FR" sz="1200" dirty="0">
                <a:effectLst/>
                <a:latin typeface="Calibri" panose="020F0502020204030204" pitchFamily="34" charset="0"/>
                <a:ea typeface="Aptos" panose="020B0004020202020204" pitchFamily="34" charset="0"/>
                <a:cs typeface="Calibri" panose="020F0502020204030204" pitchFamily="34" charset="0"/>
              </a:rPr>
              <a:t>, </a:t>
            </a:r>
            <a:r>
              <a:rPr lang="fr-FR" sz="1200" dirty="0" err="1">
                <a:effectLst/>
                <a:latin typeface="Calibri" panose="020F0502020204030204" pitchFamily="34" charset="0"/>
                <a:ea typeface="Aptos" panose="020B0004020202020204" pitchFamily="34" charset="0"/>
                <a:cs typeface="Calibri" panose="020F0502020204030204" pitchFamily="34" charset="0"/>
              </a:rPr>
              <a:t>Sitt</a:t>
            </a:r>
            <a:r>
              <a:rPr lang="en-GB" sz="1200" dirty="0">
                <a:effectLst/>
                <a:latin typeface="Calibri" panose="020F0502020204030204" pitchFamily="34" charset="0"/>
                <a:ea typeface="Aptos" panose="020B0004020202020204" pitchFamily="34" charset="0"/>
                <a:cs typeface="Calibri" panose="020F0502020204030204" pitchFamily="34" charset="0"/>
              </a:rPr>
              <a:t>. </a:t>
            </a:r>
            <a:r>
              <a:rPr lang="en-GB" sz="1200" i="1" dirty="0">
                <a:effectLst/>
                <a:latin typeface="Calibri" panose="020F0502020204030204" pitchFamily="34" charset="0"/>
                <a:ea typeface="Aptos" panose="020B0004020202020204" pitchFamily="34" charset="0"/>
                <a:cs typeface="Calibri" panose="020F0502020204030204" pitchFamily="34" charset="0"/>
              </a:rPr>
              <a:t>Annals of Neurology</a:t>
            </a:r>
            <a:r>
              <a:rPr lang="en-GB" sz="1200" dirty="0">
                <a:effectLst/>
                <a:latin typeface="Calibri" panose="020F0502020204030204" pitchFamily="34" charset="0"/>
                <a:ea typeface="Aptos" panose="020B0004020202020204" pitchFamily="34" charset="0"/>
                <a:cs typeface="Calibri" panose="020F0502020204030204" pitchFamily="34" charset="0"/>
              </a:rPr>
              <a:t> 2017</a:t>
            </a:r>
          </a:p>
        </p:txBody>
      </p:sp>
      <p:pic>
        <p:nvPicPr>
          <p:cNvPr id="230" name="LG_Example_1.wav" descr="LG_Example_1.wav"/>
          <p:cNvPicPr>
            <a:picLocks/>
          </p:cNvPicPr>
          <p:nvPr>
            <a:audioFile r:link="rId2"/>
            <p:extLst>
              <p:ext uri="{DAA4B4D4-6D71-4841-9C94-3DE7FCFB9230}">
                <p14:media xmlns:p14="http://schemas.microsoft.com/office/powerpoint/2010/main" r:embed="rId1"/>
              </p:ext>
            </p:extLst>
          </p:nvPr>
        </p:nvPicPr>
        <p:blipFill>
          <a:blip r:embed="rId9"/>
          <a:stretch>
            <a:fillRect/>
          </a:stretch>
        </p:blipFill>
        <p:spPr>
          <a:xfrm>
            <a:off x="227052" y="1529442"/>
            <a:ext cx="428627" cy="428627"/>
          </a:xfrm>
          <a:prstGeom prst="rect">
            <a:avLst/>
          </a:prstGeom>
          <a:ln w="12700">
            <a:miter lim="400000"/>
          </a:ln>
        </p:spPr>
      </p:pic>
      <p:cxnSp>
        <p:nvCxnSpPr>
          <p:cNvPr id="2" name="Straight Connector 1">
            <a:extLst>
              <a:ext uri="{FF2B5EF4-FFF2-40B4-BE49-F238E27FC236}">
                <a16:creationId xmlns:a16="http://schemas.microsoft.com/office/drawing/2014/main" id="{A1B62381-60EC-F38E-9DB0-72DAC2E3BDD3}"/>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248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5687" fill="hold"/>
                                        <p:tgtEl>
                                          <p:spTgt spid="230"/>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43"/>
                                        </p:tgtEl>
                                        <p:attrNameLst>
                                          <p:attrName>style.visibility</p:attrName>
                                        </p:attrNameLst>
                                      </p:cBhvr>
                                      <p:to>
                                        <p:strVal val="visible"/>
                                      </p:to>
                                    </p:set>
                                    <p:animEffect transition="in" filter="dissolve">
                                      <p:cBhvr>
                                        <p:cTn id="14" dur="500"/>
                                        <p:tgtEl>
                                          <p:spTgt spid="243"/>
                                        </p:tgtEl>
                                      </p:cBhvr>
                                    </p:animEffect>
                                  </p:childTnLst>
                                </p:cTn>
                              </p:par>
                              <p:par>
                                <p:cTn id="15" presetID="9" presetClass="entr" presetSubtype="0" fill="hold" nodeType="with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dissolve">
                                      <p:cBhvr>
                                        <p:cTn id="17" dur="500"/>
                                        <p:tgtEl>
                                          <p:spTgt spid="24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par>
                                <p:cTn id="21" presetID="9" presetClass="entr" presetSubtype="0" fill="hold" nodeType="withEffect">
                                  <p:stCondLst>
                                    <p:cond delay="0"/>
                                  </p:stCondLst>
                                  <p:childTnLst>
                                    <p:set>
                                      <p:cBhvr>
                                        <p:cTn id="22" dur="1" fill="hold">
                                          <p:stCondLst>
                                            <p:cond delay="0"/>
                                          </p:stCondLst>
                                        </p:cTn>
                                        <p:tgtEl>
                                          <p:spTgt spid="237"/>
                                        </p:tgtEl>
                                        <p:attrNameLst>
                                          <p:attrName>style.visibility</p:attrName>
                                        </p:attrNameLst>
                                      </p:cBhvr>
                                      <p:to>
                                        <p:strVal val="visible"/>
                                      </p:to>
                                    </p:set>
                                    <p:animEffect transition="in" filter="dissolve">
                                      <p:cBhvr>
                                        <p:cTn id="23"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4" fill="hold" display="0">
                  <p:stCondLst>
                    <p:cond delay="indefinite"/>
                  </p:stCondLst>
                </p:cTn>
                <p:tgtEl>
                  <p:spTgt spid="230"/>
                </p:tgtEl>
              </p:cMediaNode>
            </p:audio>
          </p:childTnLst>
        </p:cTn>
      </p:par>
    </p:tnLst>
    <p:bldLst>
      <p:bldP spid="243" grpId="0"/>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FBF812-C036-1B4E-9F91-0FB02042A88D}"/>
              </a:ext>
            </a:extLst>
          </p:cNvPr>
          <p:cNvSpPr/>
          <p:nvPr/>
        </p:nvSpPr>
        <p:spPr>
          <a:xfrm>
            <a:off x="7439411" y="31017"/>
            <a:ext cx="1704589" cy="82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3" name="Titre 2">
            <a:extLst>
              <a:ext uri="{FF2B5EF4-FFF2-40B4-BE49-F238E27FC236}">
                <a16:creationId xmlns:a16="http://schemas.microsoft.com/office/drawing/2014/main" id="{9B744C17-EB64-EE25-B074-28E643A7B702}"/>
              </a:ext>
            </a:extLst>
          </p:cNvPr>
          <p:cNvSpPr txBox="1">
            <a:spLocks/>
          </p:cNvSpPr>
          <p:nvPr/>
        </p:nvSpPr>
        <p:spPr>
          <a:xfrm>
            <a:off x="55171" y="-26762"/>
            <a:ext cx="9356452" cy="1058875"/>
          </a:xfrm>
          <a:prstGeom prst="rect">
            <a:avLst/>
          </a:prstGeom>
        </p:spPr>
        <p:txBody>
          <a:bodyPr vert="horz" lIns="121920" tIns="60960" rIns="121920" bIns="60960" rtlCol="0" anchor="ctr">
            <a:noAutofit/>
          </a:bodyPr>
          <a:lstStyle>
            <a:lvl1pPr algn="l" defTabSz="342900" rtl="0" eaLnBrk="1" latinLnBrk="0" hangingPunct="1">
              <a:spcBef>
                <a:spcPct val="0"/>
              </a:spcBef>
              <a:buNone/>
              <a:defRPr sz="2400" b="0" kern="1200">
                <a:solidFill>
                  <a:srgbClr val="5FA4B0"/>
                </a:solidFill>
                <a:latin typeface="+mj-lt"/>
                <a:ea typeface="+mj-ea"/>
                <a:cs typeface="+mj-cs"/>
              </a:defRPr>
            </a:lvl1pPr>
          </a:lstStyle>
          <a:p>
            <a:pPr algn="ctr"/>
            <a:r>
              <a:rPr lang="en-GB" sz="4400" b="1" dirty="0">
                <a:solidFill>
                  <a:schemeClr val="tx1"/>
                </a:solidFill>
              </a:rPr>
              <a:t>Paradigms to study Consciousness</a:t>
            </a:r>
          </a:p>
        </p:txBody>
      </p:sp>
      <p:sp>
        <p:nvSpPr>
          <p:cNvPr id="2" name="TextBox 1">
            <a:extLst>
              <a:ext uri="{FF2B5EF4-FFF2-40B4-BE49-F238E27FC236}">
                <a16:creationId xmlns:a16="http://schemas.microsoft.com/office/drawing/2014/main" id="{CBAD4B47-0FF7-9295-831B-BF71CEF5F63A}"/>
              </a:ext>
            </a:extLst>
          </p:cNvPr>
          <p:cNvSpPr txBox="1"/>
          <p:nvPr/>
        </p:nvSpPr>
        <p:spPr>
          <a:xfrm>
            <a:off x="413265" y="3988689"/>
            <a:ext cx="8640263" cy="840729"/>
          </a:xfrm>
          <a:prstGeom prst="rect">
            <a:avLst/>
          </a:prstGeom>
        </p:spPr>
        <p:txBody>
          <a:bodyPr vert="horz" wrap="none" lIns="121920" tIns="60960" rIns="121920" bIns="60960" rtlCol="0" anchor="ctr">
            <a:normAutofit/>
          </a:bodyPr>
          <a:lstStyle/>
          <a:p>
            <a:r>
              <a:rPr lang="en-BE" sz="2000" dirty="0">
                <a:latin typeface="Helvetica Light" panose="020B0403020202020204" pitchFamily="34" charset="0"/>
              </a:rPr>
              <a:t>Clinical conditions              Typical wakefuless    	   Embodied reactivity</a:t>
            </a:r>
          </a:p>
        </p:txBody>
      </p:sp>
      <p:grpSp>
        <p:nvGrpSpPr>
          <p:cNvPr id="4" name="Group 3">
            <a:extLst>
              <a:ext uri="{FF2B5EF4-FFF2-40B4-BE49-F238E27FC236}">
                <a16:creationId xmlns:a16="http://schemas.microsoft.com/office/drawing/2014/main" id="{7DC4100E-7E9E-5AAA-400D-321A276D566D}"/>
              </a:ext>
            </a:extLst>
          </p:cNvPr>
          <p:cNvGrpSpPr/>
          <p:nvPr/>
        </p:nvGrpSpPr>
        <p:grpSpPr>
          <a:xfrm>
            <a:off x="-138284" y="903620"/>
            <a:ext cx="9211598" cy="4292933"/>
            <a:chOff x="42471" y="797290"/>
            <a:chExt cx="9211598" cy="4292933"/>
          </a:xfrm>
        </p:grpSpPr>
        <p:grpSp>
          <p:nvGrpSpPr>
            <p:cNvPr id="12" name="Group 11">
              <a:extLst>
                <a:ext uri="{FF2B5EF4-FFF2-40B4-BE49-F238E27FC236}">
                  <a16:creationId xmlns:a16="http://schemas.microsoft.com/office/drawing/2014/main" id="{0A2BBD17-EDF6-0DDE-54C4-34BEE843E7E4}"/>
                </a:ext>
              </a:extLst>
            </p:cNvPr>
            <p:cNvGrpSpPr/>
            <p:nvPr/>
          </p:nvGrpSpPr>
          <p:grpSpPr>
            <a:xfrm>
              <a:off x="3701987" y="1069937"/>
              <a:ext cx="5149080" cy="2927923"/>
              <a:chOff x="1759828" y="2311628"/>
              <a:chExt cx="4104077" cy="2397007"/>
            </a:xfrm>
          </p:grpSpPr>
          <p:pic>
            <p:nvPicPr>
              <p:cNvPr id="7" name="Picture 6">
                <a:extLst>
                  <a:ext uri="{FF2B5EF4-FFF2-40B4-BE49-F238E27FC236}">
                    <a16:creationId xmlns:a16="http://schemas.microsoft.com/office/drawing/2014/main" id="{F3013EA2-F99A-70A8-2E9A-39DE486E81C3}"/>
                  </a:ext>
                </a:extLst>
              </p:cNvPr>
              <p:cNvPicPr>
                <a:picLocks noChangeAspect="1"/>
              </p:cNvPicPr>
              <p:nvPr/>
            </p:nvPicPr>
            <p:blipFill rotWithShape="1">
              <a:blip r:embed="rId3"/>
              <a:srcRect r="32262"/>
              <a:stretch/>
            </p:blipFill>
            <p:spPr>
              <a:xfrm>
                <a:off x="1759828" y="2399619"/>
                <a:ext cx="1564077" cy="2309016"/>
              </a:xfrm>
              <a:prstGeom prst="rect">
                <a:avLst/>
              </a:prstGeom>
            </p:spPr>
          </p:pic>
          <p:sp>
            <p:nvSpPr>
              <p:cNvPr id="11" name="Oval 10">
                <a:extLst>
                  <a:ext uri="{FF2B5EF4-FFF2-40B4-BE49-F238E27FC236}">
                    <a16:creationId xmlns:a16="http://schemas.microsoft.com/office/drawing/2014/main" id="{F8CBF564-26D8-3B22-6CAA-F19720C18415}"/>
                  </a:ext>
                </a:extLst>
              </p:cNvPr>
              <p:cNvSpPr/>
              <p:nvPr/>
            </p:nvSpPr>
            <p:spPr>
              <a:xfrm>
                <a:off x="4865615" y="2311628"/>
                <a:ext cx="998290" cy="41862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2400" dirty="0"/>
              </a:p>
            </p:txBody>
          </p:sp>
        </p:grpSp>
        <p:pic>
          <p:nvPicPr>
            <p:cNvPr id="20" name="Picture 19">
              <a:extLst>
                <a:ext uri="{FF2B5EF4-FFF2-40B4-BE49-F238E27FC236}">
                  <a16:creationId xmlns:a16="http://schemas.microsoft.com/office/drawing/2014/main" id="{6F659143-0173-263F-FC62-53D176753BF2}"/>
                </a:ext>
              </a:extLst>
            </p:cNvPr>
            <p:cNvPicPr>
              <a:picLocks noChangeAspect="1"/>
            </p:cNvPicPr>
            <p:nvPr/>
          </p:nvPicPr>
          <p:blipFill rotWithShape="1">
            <a:blip r:embed="rId4"/>
            <a:srcRect b="16783"/>
            <a:stretch/>
          </p:blipFill>
          <p:spPr>
            <a:xfrm>
              <a:off x="42471" y="797290"/>
              <a:ext cx="3656119" cy="3042514"/>
            </a:xfrm>
            <a:prstGeom prst="rect">
              <a:avLst/>
            </a:prstGeom>
          </p:spPr>
        </p:pic>
        <p:sp>
          <p:nvSpPr>
            <p:cNvPr id="9" name="TextBox 8">
              <a:extLst>
                <a:ext uri="{FF2B5EF4-FFF2-40B4-BE49-F238E27FC236}">
                  <a16:creationId xmlns:a16="http://schemas.microsoft.com/office/drawing/2014/main" id="{9DF81E81-D84C-61BD-2E4F-49A3F18802DB}"/>
                </a:ext>
              </a:extLst>
            </p:cNvPr>
            <p:cNvSpPr txBox="1"/>
            <p:nvPr/>
          </p:nvSpPr>
          <p:spPr>
            <a:xfrm>
              <a:off x="613806" y="4249494"/>
              <a:ext cx="8640263" cy="840729"/>
            </a:xfrm>
            <a:prstGeom prst="rect">
              <a:avLst/>
            </a:prstGeom>
          </p:spPr>
          <p:txBody>
            <a:bodyPr vert="horz" wrap="none" lIns="121920" tIns="60960" rIns="121920" bIns="60960" rtlCol="0" anchor="ctr">
              <a:normAutofit/>
            </a:bodyPr>
            <a:lstStyle/>
            <a:p>
              <a:endParaRPr lang="en-BE" sz="1600" dirty="0">
                <a:latin typeface="Helvetica Light" panose="020B0403020202020204" pitchFamily="34" charset="0"/>
              </a:endParaRPr>
            </a:p>
          </p:txBody>
        </p:sp>
      </p:grpSp>
      <p:cxnSp>
        <p:nvCxnSpPr>
          <p:cNvPr id="6" name="Straight Connector 5">
            <a:extLst>
              <a:ext uri="{FF2B5EF4-FFF2-40B4-BE49-F238E27FC236}">
                <a16:creationId xmlns:a16="http://schemas.microsoft.com/office/drawing/2014/main" id="{2F696587-91D1-F4B6-9353-CB93C877FCD8}"/>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pic>
        <p:nvPicPr>
          <p:cNvPr id="16" name="Picture 15" descr="A purple human figure with a brain inside&#10;&#10;Description automatically generated">
            <a:extLst>
              <a:ext uri="{FF2B5EF4-FFF2-40B4-BE49-F238E27FC236}">
                <a16:creationId xmlns:a16="http://schemas.microsoft.com/office/drawing/2014/main" id="{5CFCF814-A2AA-3D29-96CF-FEC0653ED85A}"/>
              </a:ext>
            </a:extLst>
          </p:cNvPr>
          <p:cNvPicPr>
            <a:picLocks noChangeAspect="1"/>
          </p:cNvPicPr>
          <p:nvPr/>
        </p:nvPicPr>
        <p:blipFill>
          <a:blip r:embed="rId5">
            <a:duotone>
              <a:prstClr val="black"/>
              <a:schemeClr val="tx2">
                <a:tint val="45000"/>
                <a:satMod val="400000"/>
              </a:schemeClr>
            </a:duotone>
          </a:blip>
          <a:stretch>
            <a:fillRect/>
          </a:stretch>
        </p:blipFill>
        <p:spPr>
          <a:xfrm>
            <a:off x="6351978" y="1394781"/>
            <a:ext cx="2076089" cy="2820444"/>
          </a:xfrm>
          <a:prstGeom prst="rect">
            <a:avLst/>
          </a:prstGeom>
        </p:spPr>
      </p:pic>
    </p:spTree>
    <p:extLst>
      <p:ext uri="{BB962C8B-B14F-4D97-AF65-F5344CB8AC3E}">
        <p14:creationId xmlns:p14="http://schemas.microsoft.com/office/powerpoint/2010/main" val="18191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76E967-8F03-DE34-5DC0-C993B8663F4E}"/>
              </a:ext>
            </a:extLst>
          </p:cNvPr>
          <p:cNvSpPr/>
          <p:nvPr/>
        </p:nvSpPr>
        <p:spPr>
          <a:xfrm>
            <a:off x="7397181" y="44519"/>
            <a:ext cx="1704589" cy="570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2" name="Title 1">
            <a:extLst>
              <a:ext uri="{FF2B5EF4-FFF2-40B4-BE49-F238E27FC236}">
                <a16:creationId xmlns:a16="http://schemas.microsoft.com/office/drawing/2014/main" id="{0484906C-6C28-D8BA-7936-C96CCD4E4731}"/>
              </a:ext>
            </a:extLst>
          </p:cNvPr>
          <p:cNvSpPr txBox="1">
            <a:spLocks/>
          </p:cNvSpPr>
          <p:nvPr/>
        </p:nvSpPr>
        <p:spPr bwMode="gray">
          <a:xfrm>
            <a:off x="424876" y="101083"/>
            <a:ext cx="8294245" cy="795591"/>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rtl="0" eaLnBrk="0" fontAlgn="base" hangingPunct="0">
              <a:spcBef>
                <a:spcPct val="0"/>
              </a:spcBef>
              <a:spcAft>
                <a:spcPct val="0"/>
              </a:spcAft>
              <a:defRPr sz="2600">
                <a:solidFill>
                  <a:schemeClr val="tx2"/>
                </a:solidFill>
                <a:latin typeface="+mj-lt"/>
                <a:ea typeface="+mj-ea"/>
                <a:cs typeface="+mj-cs"/>
              </a:defRPr>
            </a:lvl1pPr>
            <a:lvl2pPr algn="r" rtl="0" eaLnBrk="0" fontAlgn="base" hangingPunct="0">
              <a:spcBef>
                <a:spcPct val="0"/>
              </a:spcBef>
              <a:spcAft>
                <a:spcPct val="0"/>
              </a:spcAft>
              <a:defRPr sz="2600">
                <a:solidFill>
                  <a:schemeClr val="tx2"/>
                </a:solidFill>
                <a:latin typeface="Tahoma" pitchFamily="116" charset="0"/>
              </a:defRPr>
            </a:lvl2pPr>
            <a:lvl3pPr algn="r" rtl="0" eaLnBrk="0" fontAlgn="base" hangingPunct="0">
              <a:spcBef>
                <a:spcPct val="0"/>
              </a:spcBef>
              <a:spcAft>
                <a:spcPct val="0"/>
              </a:spcAft>
              <a:defRPr sz="2600">
                <a:solidFill>
                  <a:schemeClr val="tx2"/>
                </a:solidFill>
                <a:latin typeface="Tahoma" pitchFamily="116" charset="0"/>
              </a:defRPr>
            </a:lvl3pPr>
            <a:lvl4pPr algn="r" rtl="0" eaLnBrk="0" fontAlgn="base" hangingPunct="0">
              <a:spcBef>
                <a:spcPct val="0"/>
              </a:spcBef>
              <a:spcAft>
                <a:spcPct val="0"/>
              </a:spcAft>
              <a:defRPr sz="2600">
                <a:solidFill>
                  <a:schemeClr val="tx2"/>
                </a:solidFill>
                <a:latin typeface="Tahoma" pitchFamily="116" charset="0"/>
              </a:defRPr>
            </a:lvl4pPr>
            <a:lvl5pPr algn="r" rtl="0" eaLnBrk="0" fontAlgn="base" hangingPunct="0">
              <a:spcBef>
                <a:spcPct val="0"/>
              </a:spcBef>
              <a:spcAft>
                <a:spcPct val="0"/>
              </a:spcAft>
              <a:defRPr sz="2600">
                <a:solidFill>
                  <a:schemeClr val="tx2"/>
                </a:solidFill>
                <a:latin typeface="Tahoma" pitchFamily="116" charset="0"/>
              </a:defRPr>
            </a:lvl5pPr>
            <a:lvl6pPr marL="457167" algn="r" rtl="0" eaLnBrk="0" fontAlgn="base" hangingPunct="0">
              <a:spcBef>
                <a:spcPct val="0"/>
              </a:spcBef>
              <a:spcAft>
                <a:spcPct val="0"/>
              </a:spcAft>
              <a:defRPr sz="2600">
                <a:solidFill>
                  <a:schemeClr val="tx2"/>
                </a:solidFill>
                <a:latin typeface="Tahoma" pitchFamily="116" charset="0"/>
              </a:defRPr>
            </a:lvl6pPr>
            <a:lvl7pPr marL="914332" algn="r" rtl="0" eaLnBrk="0" fontAlgn="base" hangingPunct="0">
              <a:spcBef>
                <a:spcPct val="0"/>
              </a:spcBef>
              <a:spcAft>
                <a:spcPct val="0"/>
              </a:spcAft>
              <a:defRPr sz="2600">
                <a:solidFill>
                  <a:schemeClr val="tx2"/>
                </a:solidFill>
                <a:latin typeface="Tahoma" pitchFamily="116" charset="0"/>
              </a:defRPr>
            </a:lvl7pPr>
            <a:lvl8pPr marL="1371498" algn="r" rtl="0" eaLnBrk="0" fontAlgn="base" hangingPunct="0">
              <a:spcBef>
                <a:spcPct val="0"/>
              </a:spcBef>
              <a:spcAft>
                <a:spcPct val="0"/>
              </a:spcAft>
              <a:defRPr sz="2600">
                <a:solidFill>
                  <a:schemeClr val="tx2"/>
                </a:solidFill>
                <a:latin typeface="Tahoma" pitchFamily="116" charset="0"/>
              </a:defRPr>
            </a:lvl8pPr>
            <a:lvl9pPr marL="1828664" algn="r" rtl="0" eaLnBrk="0" fontAlgn="base" hangingPunct="0">
              <a:spcBef>
                <a:spcPct val="0"/>
              </a:spcBef>
              <a:spcAft>
                <a:spcPct val="0"/>
              </a:spcAft>
              <a:defRPr sz="2600">
                <a:solidFill>
                  <a:schemeClr val="tx2"/>
                </a:solidFill>
                <a:latin typeface="Tahoma" pitchFamily="116" charset="0"/>
              </a:defRPr>
            </a:lvl9pPr>
          </a:lstStyle>
          <a:p>
            <a:pPr algn="ctr"/>
            <a:r>
              <a:rPr lang="en-US" sz="4000" b="1" dirty="0">
                <a:solidFill>
                  <a:schemeClr val="tx1"/>
                </a:solidFill>
                <a:ea typeface="Helvetica" charset="0"/>
                <a:cs typeface="Helvetica" charset="0"/>
              </a:rPr>
              <a:t>Cardiac reactions to oddballs in </a:t>
            </a:r>
            <a:r>
              <a:rPr lang="en-US" sz="4000" b="1" u="sng" dirty="0">
                <a:solidFill>
                  <a:schemeClr val="tx1"/>
                </a:solidFill>
                <a:ea typeface="Helvetica" charset="0"/>
                <a:cs typeface="Helvetica" charset="0"/>
              </a:rPr>
              <a:t>sleep</a:t>
            </a:r>
          </a:p>
        </p:txBody>
      </p:sp>
      <p:sp>
        <p:nvSpPr>
          <p:cNvPr id="5" name="TextBox 4">
            <a:extLst>
              <a:ext uri="{FF2B5EF4-FFF2-40B4-BE49-F238E27FC236}">
                <a16:creationId xmlns:a16="http://schemas.microsoft.com/office/drawing/2014/main" id="{ABE3035D-9AF4-C9FF-CFF6-8491109DB154}"/>
              </a:ext>
            </a:extLst>
          </p:cNvPr>
          <p:cNvSpPr txBox="1"/>
          <p:nvPr/>
        </p:nvSpPr>
        <p:spPr>
          <a:xfrm>
            <a:off x="1371339" y="1212255"/>
            <a:ext cx="6401322" cy="369332"/>
          </a:xfrm>
          <a:prstGeom prst="rect">
            <a:avLst/>
          </a:prstGeom>
          <a:noFill/>
        </p:spPr>
        <p:txBody>
          <a:bodyPr wrap="square">
            <a:spAutoFit/>
          </a:bodyPr>
          <a:lstStyle/>
          <a:p>
            <a:pPr marL="434898" lvl="1"/>
            <a:r>
              <a:rPr lang="fr-FR" sz="1800" b="1" dirty="0" err="1"/>
              <a:t>Cardiac</a:t>
            </a:r>
            <a:r>
              <a:rPr lang="fr-FR" sz="1800" b="1" dirty="0"/>
              <a:t> </a:t>
            </a:r>
            <a:r>
              <a:rPr lang="fr-FR" sz="1800" b="1" dirty="0" err="1"/>
              <a:t>deceleration</a:t>
            </a:r>
            <a:r>
              <a:rPr lang="fr-FR" sz="1800" b="1" dirty="0"/>
              <a:t> for global </a:t>
            </a:r>
            <a:r>
              <a:rPr lang="fr-FR" sz="1800" b="1" dirty="0" err="1"/>
              <a:t>deviants</a:t>
            </a:r>
            <a:r>
              <a:rPr lang="fr-FR" sz="1800" b="1" dirty="0"/>
              <a:t> </a:t>
            </a:r>
            <a:r>
              <a:rPr lang="fr-FR" sz="1800" b="1" dirty="0" err="1"/>
              <a:t>only</a:t>
            </a:r>
            <a:r>
              <a:rPr lang="fr-FR" sz="1800" b="1" dirty="0"/>
              <a:t> in REM</a:t>
            </a:r>
          </a:p>
        </p:txBody>
      </p:sp>
      <p:sp>
        <p:nvSpPr>
          <p:cNvPr id="7" name="TextBox 6">
            <a:extLst>
              <a:ext uri="{FF2B5EF4-FFF2-40B4-BE49-F238E27FC236}">
                <a16:creationId xmlns:a16="http://schemas.microsoft.com/office/drawing/2014/main" id="{E765D0D3-9D73-52B3-F2BA-E88F137E3D9D}"/>
              </a:ext>
            </a:extLst>
          </p:cNvPr>
          <p:cNvSpPr txBox="1"/>
          <p:nvPr/>
        </p:nvSpPr>
        <p:spPr>
          <a:xfrm>
            <a:off x="292932" y="4429353"/>
            <a:ext cx="9238187" cy="276999"/>
          </a:xfrm>
          <a:prstGeom prst="rect">
            <a:avLst/>
          </a:prstGeom>
          <a:noFill/>
        </p:spPr>
        <p:txBody>
          <a:bodyPr wrap="square">
            <a:spAutoFit/>
          </a:bodyPr>
          <a:lstStyle/>
          <a:p>
            <a:r>
              <a:rPr lang="fr-FR" altLang="en-BE" sz="1200" dirty="0" err="1">
                <a:latin typeface="Calibri" panose="020F0502020204030204" pitchFamily="34" charset="0"/>
                <a:ea typeface="ＭＳ Ｐゴシック" panose="020B0600070205080204" pitchFamily="34" charset="-128"/>
                <a:cs typeface="Calibri" panose="020F0502020204030204" pitchFamily="34" charset="0"/>
              </a:rPr>
              <a:t>Koroma</a:t>
            </a:r>
            <a:r>
              <a:rPr lang="fr-FR" altLang="en-BE" sz="1200" dirty="0">
                <a:latin typeface="Calibri" panose="020F0502020204030204" pitchFamily="34" charset="0"/>
                <a:ea typeface="ＭＳ Ｐゴシック" panose="020B0600070205080204" pitchFamily="34" charset="-128"/>
                <a:cs typeface="Calibri" panose="020F0502020204030204" pitchFamily="34" charset="0"/>
              </a:rPr>
              <a:t>, </a:t>
            </a:r>
            <a:r>
              <a:rPr lang="fr-FR" altLang="en-BE" sz="1200" dirty="0" err="1">
                <a:latin typeface="Calibri" panose="020F0502020204030204" pitchFamily="34" charset="0"/>
                <a:ea typeface="ＭＳ Ｐゴシック" panose="020B0600070205080204" pitchFamily="34" charset="-128"/>
                <a:cs typeface="Calibri" panose="020F0502020204030204" pitchFamily="34" charset="0"/>
              </a:rPr>
              <a:t>Boulakis</a:t>
            </a:r>
            <a:r>
              <a:rPr lang="fr-FR" altLang="en-BE" sz="1200" dirty="0">
                <a:latin typeface="Calibri" panose="020F0502020204030204" pitchFamily="34" charset="0"/>
                <a:ea typeface="ＭＳ Ｐゴシック" panose="020B0600070205080204" pitchFamily="34" charset="-128"/>
                <a:cs typeface="Calibri" panose="020F0502020204030204" pitchFamily="34" charset="0"/>
              </a:rPr>
              <a:t>, Raimondo, </a:t>
            </a:r>
            <a:r>
              <a:rPr lang="fr-FR" altLang="en-BE" sz="1200" dirty="0" err="1">
                <a:latin typeface="Calibri" panose="020F0502020204030204" pitchFamily="34" charset="0"/>
                <a:ea typeface="ＭＳ Ｐゴシック" panose="020B0600070205080204" pitchFamily="34" charset="-128"/>
                <a:cs typeface="Calibri" panose="020F0502020204030204" pitchFamily="34" charset="0"/>
              </a:rPr>
              <a:t>Blume</a:t>
            </a:r>
            <a:r>
              <a:rPr lang="fr-FR" altLang="en-BE" sz="1200" dirty="0">
                <a:latin typeface="Calibri" panose="020F0502020204030204" pitchFamily="34" charset="0"/>
                <a:ea typeface="ＭＳ Ｐゴシック" panose="020B0600070205080204" pitchFamily="34" charset="-128"/>
                <a:cs typeface="Calibri" panose="020F0502020204030204" pitchFamily="34" charset="0"/>
              </a:rPr>
              <a:t>, Strauss, Demertzi. </a:t>
            </a:r>
            <a:r>
              <a:rPr lang="fr-FR" altLang="en-BE" sz="1200" i="1" dirty="0">
                <a:latin typeface="Calibri" panose="020F0502020204030204" pitchFamily="34" charset="0"/>
                <a:ea typeface="ＭＳ Ｐゴシック" panose="020B0600070205080204" pitchFamily="34" charset="-128"/>
                <a:cs typeface="Calibri" panose="020F0502020204030204" pitchFamily="34" charset="0"/>
              </a:rPr>
              <a:t>In </a:t>
            </a:r>
            <a:r>
              <a:rPr lang="fr-FR" altLang="en-BE" sz="1200" i="1" dirty="0" err="1">
                <a:latin typeface="Calibri" panose="020F0502020204030204" pitchFamily="34" charset="0"/>
                <a:ea typeface="ＭＳ Ｐゴシック" panose="020B0600070205080204" pitchFamily="34" charset="-128"/>
                <a:cs typeface="Calibri" panose="020F0502020204030204" pitchFamily="34" charset="0"/>
              </a:rPr>
              <a:t>prep</a:t>
            </a:r>
            <a:endParaRPr lang="fr-FR" altLang="en-BE" sz="1200" i="1" dirty="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9" name="TextBox 8">
            <a:extLst>
              <a:ext uri="{FF2B5EF4-FFF2-40B4-BE49-F238E27FC236}">
                <a16:creationId xmlns:a16="http://schemas.microsoft.com/office/drawing/2014/main" id="{0AF71C4B-D21E-F678-CF99-1BB5C3AF22AA}"/>
              </a:ext>
            </a:extLst>
          </p:cNvPr>
          <p:cNvSpPr txBox="1"/>
          <p:nvPr/>
        </p:nvSpPr>
        <p:spPr>
          <a:xfrm>
            <a:off x="292932" y="4700180"/>
            <a:ext cx="7424736"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EEG: </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Strauss,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Sitt</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King, Elbaz, Azizi,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Buiatti</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Naccache</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van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Wassenhove</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Dehaene</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S</a:t>
            </a:r>
            <a:r>
              <a:rPr kumimoji="0" lang="en-BE"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BE" sz="1000" b="0" i="1"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PNAS</a:t>
            </a:r>
            <a:r>
              <a:rPr kumimoji="0" lang="en-BE"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2015</a:t>
            </a:r>
            <a:endPar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EEG</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Blume,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Niedernhuber</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Spitschan</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Slawik</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Meyer,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Bekinschtein</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&amp; </a:t>
            </a:r>
            <a:r>
              <a:rPr kumimoji="0" lang="en-GB"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Cajochen</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GB" sz="1000" b="0" i="1"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Sleep</a:t>
            </a:r>
            <a:r>
              <a:rPr kumimoji="0" lang="en-GB"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2022</a:t>
            </a:r>
            <a:endParaRPr kumimoji="0" lang="fr-FR" altLang="en-BE" sz="10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19" name="Picture 18">
            <a:extLst>
              <a:ext uri="{FF2B5EF4-FFF2-40B4-BE49-F238E27FC236}">
                <a16:creationId xmlns:a16="http://schemas.microsoft.com/office/drawing/2014/main" id="{D4508DC7-F62C-0E1D-004B-D0317FAD5DF6}"/>
              </a:ext>
            </a:extLst>
          </p:cNvPr>
          <p:cNvPicPr>
            <a:picLocks noChangeAspect="1"/>
          </p:cNvPicPr>
          <p:nvPr/>
        </p:nvPicPr>
        <p:blipFill>
          <a:blip r:embed="rId2"/>
          <a:stretch>
            <a:fillRect/>
          </a:stretch>
        </p:blipFill>
        <p:spPr>
          <a:xfrm>
            <a:off x="477076" y="1577292"/>
            <a:ext cx="7772400" cy="2703443"/>
          </a:xfrm>
          <a:prstGeom prst="rect">
            <a:avLst/>
          </a:prstGeom>
        </p:spPr>
      </p:pic>
      <p:cxnSp>
        <p:nvCxnSpPr>
          <p:cNvPr id="4" name="Straight Connector 3">
            <a:extLst>
              <a:ext uri="{FF2B5EF4-FFF2-40B4-BE49-F238E27FC236}">
                <a16:creationId xmlns:a16="http://schemas.microsoft.com/office/drawing/2014/main" id="{9FC59731-093C-7704-238B-AF461177760C}"/>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1308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1270A4-DF58-265A-E337-80592E7DF6CE}"/>
              </a:ext>
            </a:extLst>
          </p:cNvPr>
          <p:cNvPicPr>
            <a:picLocks noChangeAspect="1"/>
          </p:cNvPicPr>
          <p:nvPr/>
        </p:nvPicPr>
        <p:blipFill>
          <a:blip r:embed="rId3"/>
          <a:stretch>
            <a:fillRect/>
          </a:stretch>
        </p:blipFill>
        <p:spPr>
          <a:xfrm>
            <a:off x="5293333" y="1461323"/>
            <a:ext cx="3107236" cy="3332529"/>
          </a:xfrm>
          <a:prstGeom prst="rect">
            <a:avLst/>
          </a:prstGeom>
        </p:spPr>
      </p:pic>
      <p:sp>
        <p:nvSpPr>
          <p:cNvPr id="4" name="TextBox 3">
            <a:extLst>
              <a:ext uri="{FF2B5EF4-FFF2-40B4-BE49-F238E27FC236}">
                <a16:creationId xmlns:a16="http://schemas.microsoft.com/office/drawing/2014/main" id="{7BE64ABD-71F9-EC7E-F8D7-A053E0AC660F}"/>
              </a:ext>
            </a:extLst>
          </p:cNvPr>
          <p:cNvSpPr txBox="1"/>
          <p:nvPr/>
        </p:nvSpPr>
        <p:spPr>
          <a:xfrm>
            <a:off x="1066153" y="1056377"/>
            <a:ext cx="3259740" cy="338554"/>
          </a:xfrm>
          <a:prstGeom prst="rect">
            <a:avLst/>
          </a:prstGeom>
          <a:noFill/>
        </p:spPr>
        <p:txBody>
          <a:bodyPr wrap="square" rtlCol="0">
            <a:spAutoFit/>
          </a:bodyPr>
          <a:lstStyle/>
          <a:p>
            <a:pPr algn="ctr"/>
            <a:r>
              <a:rPr lang="fr-FR" sz="1600" dirty="0" err="1">
                <a:latin typeface="Arial" panose="020B0604020202020204" pitchFamily="34" charset="0"/>
                <a:cs typeface="Arial" panose="020B0604020202020204" pitchFamily="34" charset="0"/>
              </a:rPr>
              <a:t>Cardiac</a:t>
            </a:r>
            <a:r>
              <a:rPr lang="fr-FR" sz="1600" dirty="0">
                <a:latin typeface="Arial" panose="020B0604020202020204" pitchFamily="34" charset="0"/>
                <a:cs typeface="Arial" panose="020B0604020202020204" pitchFamily="34" charset="0"/>
              </a:rPr>
              <a:t> modulation = SR - RS </a:t>
            </a:r>
            <a:endParaRPr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CA816BB-8374-A4A6-58BE-D900BEA33FD8}"/>
              </a:ext>
            </a:extLst>
          </p:cNvPr>
          <p:cNvSpPr/>
          <p:nvPr/>
        </p:nvSpPr>
        <p:spPr>
          <a:xfrm>
            <a:off x="763740" y="2601800"/>
            <a:ext cx="962441" cy="1051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sz="1200"/>
          </a:p>
        </p:txBody>
      </p:sp>
      <p:pic>
        <p:nvPicPr>
          <p:cNvPr id="7" name="Picture 6">
            <a:extLst>
              <a:ext uri="{FF2B5EF4-FFF2-40B4-BE49-F238E27FC236}">
                <a16:creationId xmlns:a16="http://schemas.microsoft.com/office/drawing/2014/main" id="{4C206EE7-45FB-54F4-8DCD-652D27B82772}"/>
              </a:ext>
            </a:extLst>
          </p:cNvPr>
          <p:cNvPicPr>
            <a:picLocks noChangeAspect="1"/>
          </p:cNvPicPr>
          <p:nvPr/>
        </p:nvPicPr>
        <p:blipFill>
          <a:blip r:embed="rId4"/>
          <a:stretch>
            <a:fillRect/>
          </a:stretch>
        </p:blipFill>
        <p:spPr>
          <a:xfrm>
            <a:off x="491831" y="1412811"/>
            <a:ext cx="3834062" cy="3074224"/>
          </a:xfrm>
          <a:prstGeom prst="rect">
            <a:avLst/>
          </a:prstGeom>
        </p:spPr>
      </p:pic>
      <p:sp>
        <p:nvSpPr>
          <p:cNvPr id="8" name="Oval 7">
            <a:extLst>
              <a:ext uri="{FF2B5EF4-FFF2-40B4-BE49-F238E27FC236}">
                <a16:creationId xmlns:a16="http://schemas.microsoft.com/office/drawing/2014/main" id="{600B0260-101F-EF7F-1FF7-AF8FCBE4F5BC}"/>
              </a:ext>
            </a:extLst>
          </p:cNvPr>
          <p:cNvSpPr/>
          <p:nvPr/>
        </p:nvSpPr>
        <p:spPr>
          <a:xfrm>
            <a:off x="2220890" y="1841947"/>
            <a:ext cx="582481" cy="460166"/>
          </a:xfrm>
          <a:prstGeom prst="ellipse">
            <a:avLst/>
          </a:prstGeom>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Arrow Connector 8">
            <a:extLst>
              <a:ext uri="{FF2B5EF4-FFF2-40B4-BE49-F238E27FC236}">
                <a16:creationId xmlns:a16="http://schemas.microsoft.com/office/drawing/2014/main" id="{DE1979BF-3AFD-3D47-435B-B85EE0087A48}"/>
              </a:ext>
            </a:extLst>
          </p:cNvPr>
          <p:cNvCxnSpPr/>
          <p:nvPr/>
        </p:nvCxnSpPr>
        <p:spPr>
          <a:xfrm>
            <a:off x="1129498" y="4144050"/>
            <a:ext cx="2698365" cy="0"/>
          </a:xfrm>
          <a:prstGeom prst="straightConnector1">
            <a:avLst/>
          </a:prstGeom>
          <a:ln w="14604">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black and grey sound icon&#10;&#10;Description automatically generated">
            <a:extLst>
              <a:ext uri="{FF2B5EF4-FFF2-40B4-BE49-F238E27FC236}">
                <a16:creationId xmlns:a16="http://schemas.microsoft.com/office/drawing/2014/main" id="{E78B14B6-51B7-2711-D50D-EBDB76A958E2}"/>
              </a:ext>
            </a:extLst>
          </p:cNvPr>
          <p:cNvPicPr>
            <a:picLocks noChangeAspect="1"/>
          </p:cNvPicPr>
          <p:nvPr/>
        </p:nvPicPr>
        <p:blipFill>
          <a:blip r:embed="rId5"/>
          <a:stretch>
            <a:fillRect/>
          </a:stretch>
        </p:blipFill>
        <p:spPr>
          <a:xfrm>
            <a:off x="1767396" y="1773425"/>
            <a:ext cx="394293" cy="528687"/>
          </a:xfrm>
          <a:prstGeom prst="rect">
            <a:avLst/>
          </a:prstGeom>
        </p:spPr>
      </p:pic>
      <p:cxnSp>
        <p:nvCxnSpPr>
          <p:cNvPr id="12" name="Straight Connector 11">
            <a:extLst>
              <a:ext uri="{FF2B5EF4-FFF2-40B4-BE49-F238E27FC236}">
                <a16:creationId xmlns:a16="http://schemas.microsoft.com/office/drawing/2014/main" id="{EDB4DE04-9E63-9C75-2A63-ADA4D2C054CD}"/>
              </a:ext>
            </a:extLst>
          </p:cNvPr>
          <p:cNvCxnSpPr>
            <a:cxnSpLocks/>
          </p:cNvCxnSpPr>
          <p:nvPr/>
        </p:nvCxnSpPr>
        <p:spPr>
          <a:xfrm>
            <a:off x="2210235" y="1773425"/>
            <a:ext cx="5946" cy="237902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2769157-55E2-80F0-3C39-02F3D8E20D3A}"/>
              </a:ext>
            </a:extLst>
          </p:cNvPr>
          <p:cNvSpPr txBox="1"/>
          <p:nvPr/>
        </p:nvSpPr>
        <p:spPr>
          <a:xfrm>
            <a:off x="1741607" y="4357551"/>
            <a:ext cx="534882"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RS</a:t>
            </a:r>
            <a:endParaRPr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DAA63CD-871C-301D-B6FA-089A7815A1C6}"/>
              </a:ext>
            </a:extLst>
          </p:cNvPr>
          <p:cNvSpPr txBox="1"/>
          <p:nvPr/>
        </p:nvSpPr>
        <p:spPr>
          <a:xfrm>
            <a:off x="2425019" y="4357551"/>
            <a:ext cx="695184"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SR</a:t>
            </a:r>
            <a:endParaRPr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B493A79-8C7E-4163-3BA4-1D95A39F068E}"/>
              </a:ext>
            </a:extLst>
          </p:cNvPr>
          <p:cNvSpPr txBox="1"/>
          <p:nvPr/>
        </p:nvSpPr>
        <p:spPr>
          <a:xfrm>
            <a:off x="3003679" y="4152446"/>
            <a:ext cx="1096409" cy="338554"/>
          </a:xfrm>
          <a:prstGeom prst="rect">
            <a:avLst/>
          </a:prstGeom>
          <a:noFill/>
        </p:spPr>
        <p:txBody>
          <a:bodyPr wrap="square">
            <a:spAutoFit/>
          </a:bodyPr>
          <a:lstStyle/>
          <a:p>
            <a:r>
              <a:rPr lang="fr-FR" sz="1600" dirty="0">
                <a:latin typeface="Arial" panose="020B0604020202020204" pitchFamily="34" charset="0"/>
                <a:cs typeface="Arial" panose="020B0604020202020204" pitchFamily="34" charset="0"/>
              </a:rPr>
              <a:t>Time (ms)</a:t>
            </a:r>
            <a:endParaRPr sz="1600"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A676F3C-5F56-8432-E9A8-2BD85C462738}"/>
              </a:ext>
            </a:extLst>
          </p:cNvPr>
          <p:cNvCxnSpPr>
            <a:cxnSpLocks/>
          </p:cNvCxnSpPr>
          <p:nvPr/>
        </p:nvCxnSpPr>
        <p:spPr>
          <a:xfrm>
            <a:off x="1602640" y="1773425"/>
            <a:ext cx="0" cy="235299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4CAD44-0B45-16E0-3A0A-392DF0F75CAE}"/>
              </a:ext>
            </a:extLst>
          </p:cNvPr>
          <p:cNvCxnSpPr>
            <a:cxnSpLocks/>
          </p:cNvCxnSpPr>
          <p:nvPr/>
        </p:nvCxnSpPr>
        <p:spPr>
          <a:xfrm>
            <a:off x="2929889" y="1773425"/>
            <a:ext cx="0" cy="237902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Right Brace 17">
            <a:extLst>
              <a:ext uri="{FF2B5EF4-FFF2-40B4-BE49-F238E27FC236}">
                <a16:creationId xmlns:a16="http://schemas.microsoft.com/office/drawing/2014/main" id="{0A6DFC36-E143-0D8F-956C-14F3A779FB71}"/>
              </a:ext>
            </a:extLst>
          </p:cNvPr>
          <p:cNvSpPr/>
          <p:nvPr/>
        </p:nvSpPr>
        <p:spPr>
          <a:xfrm rot="5400000">
            <a:off x="1821154" y="4010234"/>
            <a:ext cx="173200" cy="616857"/>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9" name="Right Brace 18">
            <a:extLst>
              <a:ext uri="{FF2B5EF4-FFF2-40B4-BE49-F238E27FC236}">
                <a16:creationId xmlns:a16="http://schemas.microsoft.com/office/drawing/2014/main" id="{5E1450B3-056E-A0D9-D2F1-E8B2FAD9453D}"/>
              </a:ext>
            </a:extLst>
          </p:cNvPr>
          <p:cNvSpPr/>
          <p:nvPr/>
        </p:nvSpPr>
        <p:spPr>
          <a:xfrm rot="5400000">
            <a:off x="2488287" y="3963659"/>
            <a:ext cx="169497" cy="713707"/>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20" name="TextBox 19">
            <a:extLst>
              <a:ext uri="{FF2B5EF4-FFF2-40B4-BE49-F238E27FC236}">
                <a16:creationId xmlns:a16="http://schemas.microsoft.com/office/drawing/2014/main" id="{11C64327-2B43-93C3-A26C-54DB2C4B1B7B}"/>
              </a:ext>
            </a:extLst>
          </p:cNvPr>
          <p:cNvSpPr txBox="1"/>
          <p:nvPr/>
        </p:nvSpPr>
        <p:spPr>
          <a:xfrm>
            <a:off x="1303928" y="1603044"/>
            <a:ext cx="364550" cy="369332"/>
          </a:xfrm>
          <a:prstGeom prst="rect">
            <a:avLst/>
          </a:prstGeom>
          <a:noFill/>
        </p:spPr>
        <p:txBody>
          <a:bodyPr wrap="square" rtlCol="0">
            <a:spAutoFit/>
          </a:bodyPr>
          <a:lstStyle/>
          <a:p>
            <a:r>
              <a:rPr lang="fr-FR" dirty="0"/>
              <a:t>R</a:t>
            </a:r>
            <a:endParaRPr dirty="0"/>
          </a:p>
        </p:txBody>
      </p:sp>
      <p:sp>
        <p:nvSpPr>
          <p:cNvPr id="21" name="TextBox 20">
            <a:extLst>
              <a:ext uri="{FF2B5EF4-FFF2-40B4-BE49-F238E27FC236}">
                <a16:creationId xmlns:a16="http://schemas.microsoft.com/office/drawing/2014/main" id="{E9ABFC0F-9D13-CBD1-D0C8-A480FC38A9F2}"/>
              </a:ext>
            </a:extLst>
          </p:cNvPr>
          <p:cNvSpPr txBox="1"/>
          <p:nvPr/>
        </p:nvSpPr>
        <p:spPr>
          <a:xfrm>
            <a:off x="2947253" y="1609284"/>
            <a:ext cx="364550" cy="369332"/>
          </a:xfrm>
          <a:prstGeom prst="rect">
            <a:avLst/>
          </a:prstGeom>
          <a:noFill/>
        </p:spPr>
        <p:txBody>
          <a:bodyPr wrap="square" rtlCol="0">
            <a:spAutoFit/>
          </a:bodyPr>
          <a:lstStyle/>
          <a:p>
            <a:r>
              <a:rPr lang="fr-FR" dirty="0"/>
              <a:t>R</a:t>
            </a:r>
            <a:endParaRPr dirty="0"/>
          </a:p>
        </p:txBody>
      </p:sp>
      <p:sp>
        <p:nvSpPr>
          <p:cNvPr id="22" name="TextBox 21">
            <a:extLst>
              <a:ext uri="{FF2B5EF4-FFF2-40B4-BE49-F238E27FC236}">
                <a16:creationId xmlns:a16="http://schemas.microsoft.com/office/drawing/2014/main" id="{C09E2387-ADA0-028B-0A9F-01CCEB6087D8}"/>
              </a:ext>
            </a:extLst>
          </p:cNvPr>
          <p:cNvSpPr txBox="1"/>
          <p:nvPr/>
        </p:nvSpPr>
        <p:spPr>
          <a:xfrm>
            <a:off x="2207607" y="1473860"/>
            <a:ext cx="364550" cy="369332"/>
          </a:xfrm>
          <a:prstGeom prst="rect">
            <a:avLst/>
          </a:prstGeom>
          <a:noFill/>
        </p:spPr>
        <p:txBody>
          <a:bodyPr wrap="square" rtlCol="0">
            <a:spAutoFit/>
          </a:bodyPr>
          <a:lstStyle/>
          <a:p>
            <a:r>
              <a:rPr lang="fr-FR" dirty="0"/>
              <a:t>S</a:t>
            </a:r>
          </a:p>
        </p:txBody>
      </p:sp>
      <p:sp>
        <p:nvSpPr>
          <p:cNvPr id="23" name="TextBox 22">
            <a:extLst>
              <a:ext uri="{FF2B5EF4-FFF2-40B4-BE49-F238E27FC236}">
                <a16:creationId xmlns:a16="http://schemas.microsoft.com/office/drawing/2014/main" id="{BBC9A755-AC97-9A5B-7DD4-3D3E499C55AB}"/>
              </a:ext>
            </a:extLst>
          </p:cNvPr>
          <p:cNvSpPr txBox="1"/>
          <p:nvPr/>
        </p:nvSpPr>
        <p:spPr>
          <a:xfrm>
            <a:off x="2207607" y="1902753"/>
            <a:ext cx="639331" cy="338554"/>
          </a:xfrm>
          <a:prstGeom prst="rect">
            <a:avLst/>
          </a:prstGeom>
          <a:noFill/>
        </p:spPr>
        <p:txBody>
          <a:bodyPr wrap="square" rtlCol="0">
            <a:spAutoFit/>
          </a:bodyPr>
          <a:lstStyle/>
          <a:p>
            <a:r>
              <a:rPr lang="fr-FR" sz="1600" dirty="0">
                <a:solidFill>
                  <a:schemeClr val="bg1"/>
                </a:solidFill>
                <a:latin typeface="Calibri" panose="020F0502020204030204" pitchFamily="34" charset="0"/>
                <a:cs typeface="Calibri" panose="020F0502020204030204" pitchFamily="34" charset="0"/>
              </a:rPr>
              <a:t>relax</a:t>
            </a:r>
            <a:endParaRPr dirty="0">
              <a:solidFill>
                <a:schemeClr val="bg1"/>
              </a:solidFill>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62F2256F-4F90-69AD-2252-4A7AF2A51AF4}"/>
              </a:ext>
            </a:extLst>
          </p:cNvPr>
          <p:cNvSpPr/>
          <p:nvPr/>
        </p:nvSpPr>
        <p:spPr>
          <a:xfrm>
            <a:off x="4075751" y="1471150"/>
            <a:ext cx="582481" cy="460166"/>
          </a:xfrm>
          <a:prstGeom prst="ellipse">
            <a:avLst/>
          </a:prstGeom>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31" name="TextBox 30">
            <a:extLst>
              <a:ext uri="{FF2B5EF4-FFF2-40B4-BE49-F238E27FC236}">
                <a16:creationId xmlns:a16="http://schemas.microsoft.com/office/drawing/2014/main" id="{EBDD9E86-6848-7D25-6BEF-63BAD5DE5140}"/>
              </a:ext>
            </a:extLst>
          </p:cNvPr>
          <p:cNvSpPr txBox="1"/>
          <p:nvPr/>
        </p:nvSpPr>
        <p:spPr>
          <a:xfrm>
            <a:off x="4062468" y="1531956"/>
            <a:ext cx="639331" cy="338554"/>
          </a:xfrm>
          <a:prstGeom prst="rect">
            <a:avLst/>
          </a:prstGeom>
          <a:noFill/>
        </p:spPr>
        <p:txBody>
          <a:bodyPr wrap="square" rtlCol="0">
            <a:spAutoFit/>
          </a:bodyPr>
          <a:lstStyle/>
          <a:p>
            <a:r>
              <a:rPr lang="fr-FR" sz="1600" dirty="0">
                <a:solidFill>
                  <a:schemeClr val="bg1"/>
                </a:solidFill>
                <a:latin typeface="Calibri" panose="020F0502020204030204" pitchFamily="34" charset="0"/>
                <a:cs typeface="Calibri" panose="020F0502020204030204" pitchFamily="34" charset="0"/>
              </a:rPr>
              <a:t>relax</a:t>
            </a:r>
            <a:endParaRPr dirty="0">
              <a:solidFill>
                <a:schemeClr val="bg1"/>
              </a:solidFill>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34E51866-EA17-C80E-AE86-B3A1682F58F2}"/>
              </a:ext>
            </a:extLst>
          </p:cNvPr>
          <p:cNvSpPr/>
          <p:nvPr/>
        </p:nvSpPr>
        <p:spPr>
          <a:xfrm>
            <a:off x="4075751" y="2214129"/>
            <a:ext cx="582481" cy="460166"/>
          </a:xfrm>
          <a:prstGeom prst="ellipse">
            <a:avLst/>
          </a:prstGeom>
          <a:solidFill>
            <a:schemeClr val="tx2">
              <a:lumMod val="40000"/>
              <a:lumOff val="60000"/>
            </a:schemeClr>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33" name="TextBox 32">
            <a:extLst>
              <a:ext uri="{FF2B5EF4-FFF2-40B4-BE49-F238E27FC236}">
                <a16:creationId xmlns:a16="http://schemas.microsoft.com/office/drawing/2014/main" id="{23E16E3A-5445-CBE6-9243-89095B850480}"/>
              </a:ext>
            </a:extLst>
          </p:cNvPr>
          <p:cNvSpPr txBox="1"/>
          <p:nvPr/>
        </p:nvSpPr>
        <p:spPr>
          <a:xfrm>
            <a:off x="4062468" y="2274935"/>
            <a:ext cx="639331" cy="338554"/>
          </a:xfrm>
          <a:prstGeom prst="rect">
            <a:avLst/>
          </a:prstGeom>
          <a:noFill/>
        </p:spPr>
        <p:txBody>
          <a:bodyPr wrap="square" rtlCol="0">
            <a:spAutoFit/>
          </a:bodyPr>
          <a:lstStyle/>
          <a:p>
            <a:r>
              <a:rPr lang="fr-FR" sz="1600" dirty="0" err="1">
                <a:solidFill>
                  <a:schemeClr val="bg1"/>
                </a:solidFill>
                <a:latin typeface="Calibri" panose="020F0502020204030204" pitchFamily="34" charset="0"/>
                <a:cs typeface="Calibri" panose="020F0502020204030204" pitchFamily="34" charset="0"/>
              </a:rPr>
              <a:t>xaler</a:t>
            </a:r>
            <a:endParaRPr dirty="0">
              <a:solidFill>
                <a:schemeClr val="bg1"/>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E6A4B6A8-24AE-D291-0E5D-58EC13C4766F}"/>
              </a:ext>
            </a:extLst>
          </p:cNvPr>
          <p:cNvSpPr txBox="1"/>
          <p:nvPr/>
        </p:nvSpPr>
        <p:spPr>
          <a:xfrm>
            <a:off x="4186801" y="2001642"/>
            <a:ext cx="397239" cy="157397"/>
          </a:xfrm>
          <a:prstGeom prst="rect">
            <a:avLst/>
          </a:prstGeom>
        </p:spPr>
        <p:txBody>
          <a:bodyPr vert="horz" wrap="square" lIns="91440" tIns="45720" rIns="91440" bIns="45720" rtlCol="0" anchor="ctr">
            <a:noAutofit/>
          </a:bodyPr>
          <a:lstStyle/>
          <a:p>
            <a:r>
              <a:rPr lang="fr-FR" sz="1400" dirty="0"/>
              <a:t>vs</a:t>
            </a:r>
            <a:endParaRPr sz="1400" dirty="0"/>
          </a:p>
        </p:txBody>
      </p:sp>
      <p:sp>
        <p:nvSpPr>
          <p:cNvPr id="35" name="Oval 34">
            <a:extLst>
              <a:ext uri="{FF2B5EF4-FFF2-40B4-BE49-F238E27FC236}">
                <a16:creationId xmlns:a16="http://schemas.microsoft.com/office/drawing/2014/main" id="{7ADCCD60-67CE-4B36-C5D5-6EC594385E45}"/>
              </a:ext>
            </a:extLst>
          </p:cNvPr>
          <p:cNvSpPr/>
          <p:nvPr/>
        </p:nvSpPr>
        <p:spPr>
          <a:xfrm>
            <a:off x="4092325" y="3044040"/>
            <a:ext cx="582481" cy="460166"/>
          </a:xfrm>
          <a:prstGeom prst="ellipse">
            <a:avLst/>
          </a:prstGeom>
          <a:solidFill>
            <a:srgbClr val="FF0000"/>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36" name="TextBox 35">
            <a:extLst>
              <a:ext uri="{FF2B5EF4-FFF2-40B4-BE49-F238E27FC236}">
                <a16:creationId xmlns:a16="http://schemas.microsoft.com/office/drawing/2014/main" id="{E2905569-522B-1B1A-DF0B-314FF433D712}"/>
              </a:ext>
            </a:extLst>
          </p:cNvPr>
          <p:cNvSpPr txBox="1"/>
          <p:nvPr/>
        </p:nvSpPr>
        <p:spPr>
          <a:xfrm>
            <a:off x="4033182" y="3130255"/>
            <a:ext cx="791062" cy="261610"/>
          </a:xfrm>
          <a:prstGeom prst="rect">
            <a:avLst/>
          </a:prstGeom>
          <a:noFill/>
        </p:spPr>
        <p:txBody>
          <a:bodyPr wrap="square" rtlCol="0">
            <a:spAutoFit/>
          </a:bodyPr>
          <a:lstStyle/>
          <a:p>
            <a:r>
              <a:rPr lang="fr-FR" sz="1100" dirty="0" err="1">
                <a:solidFill>
                  <a:schemeClr val="bg1"/>
                </a:solidFill>
                <a:latin typeface="Calibri" panose="020F0502020204030204" pitchFamily="34" charset="0"/>
                <a:cs typeface="Calibri" panose="020F0502020204030204" pitchFamily="34" charset="0"/>
              </a:rPr>
              <a:t>materials</a:t>
            </a:r>
            <a:endParaRPr sz="1200" dirty="0">
              <a:solidFill>
                <a:schemeClr val="bg1"/>
              </a:solidFill>
              <a:latin typeface="Calibri" panose="020F0502020204030204" pitchFamily="34" charset="0"/>
              <a:cs typeface="Calibri" panose="020F0502020204030204" pitchFamily="34" charset="0"/>
            </a:endParaRPr>
          </a:p>
        </p:txBody>
      </p:sp>
      <p:sp>
        <p:nvSpPr>
          <p:cNvPr id="37" name="Oval 36">
            <a:extLst>
              <a:ext uri="{FF2B5EF4-FFF2-40B4-BE49-F238E27FC236}">
                <a16:creationId xmlns:a16="http://schemas.microsoft.com/office/drawing/2014/main" id="{F23F9C59-5D28-B6DB-26AE-AD2E9FE0F5A2}"/>
              </a:ext>
            </a:extLst>
          </p:cNvPr>
          <p:cNvSpPr/>
          <p:nvPr/>
        </p:nvSpPr>
        <p:spPr>
          <a:xfrm>
            <a:off x="4092325" y="3787019"/>
            <a:ext cx="582481" cy="460166"/>
          </a:xfrm>
          <a:prstGeom prst="ellipse">
            <a:avLst/>
          </a:prstGeom>
          <a:solidFill>
            <a:schemeClr val="accent2">
              <a:lumMod val="40000"/>
              <a:lumOff val="60000"/>
            </a:schemeClr>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38" name="TextBox 37">
            <a:extLst>
              <a:ext uri="{FF2B5EF4-FFF2-40B4-BE49-F238E27FC236}">
                <a16:creationId xmlns:a16="http://schemas.microsoft.com/office/drawing/2014/main" id="{2A2A0C2F-828A-2DCB-37CC-7A4C34A0677D}"/>
              </a:ext>
            </a:extLst>
          </p:cNvPr>
          <p:cNvSpPr txBox="1"/>
          <p:nvPr/>
        </p:nvSpPr>
        <p:spPr>
          <a:xfrm>
            <a:off x="4033182" y="3847825"/>
            <a:ext cx="791062" cy="261610"/>
          </a:xfrm>
          <a:prstGeom prst="rect">
            <a:avLst/>
          </a:prstGeom>
          <a:noFill/>
        </p:spPr>
        <p:txBody>
          <a:bodyPr wrap="square" rtlCol="0">
            <a:spAutoFit/>
          </a:bodyPr>
          <a:lstStyle/>
          <a:p>
            <a:r>
              <a:rPr lang="fr-FR" sz="1100" dirty="0" err="1">
                <a:solidFill>
                  <a:schemeClr val="bg1"/>
                </a:solidFill>
                <a:latin typeface="Calibri" panose="020F0502020204030204" pitchFamily="34" charset="0"/>
                <a:cs typeface="Calibri" panose="020F0502020204030204" pitchFamily="34" charset="0"/>
              </a:rPr>
              <a:t>slairetam</a:t>
            </a:r>
            <a:endParaRPr sz="1200" dirty="0">
              <a:solidFill>
                <a:schemeClr val="bg1"/>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1D1D646F-D891-8BCD-29E4-58091921BE90}"/>
              </a:ext>
            </a:extLst>
          </p:cNvPr>
          <p:cNvSpPr txBox="1"/>
          <p:nvPr/>
        </p:nvSpPr>
        <p:spPr>
          <a:xfrm>
            <a:off x="4203375" y="3574532"/>
            <a:ext cx="397239" cy="157397"/>
          </a:xfrm>
          <a:prstGeom prst="rect">
            <a:avLst/>
          </a:prstGeom>
        </p:spPr>
        <p:txBody>
          <a:bodyPr vert="horz" wrap="square" lIns="91440" tIns="45720" rIns="91440" bIns="45720" rtlCol="0" anchor="ctr">
            <a:noAutofit/>
          </a:bodyPr>
          <a:lstStyle/>
          <a:p>
            <a:r>
              <a:rPr lang="fr-FR" sz="1400" dirty="0"/>
              <a:t>vs</a:t>
            </a:r>
            <a:endParaRPr sz="1400" dirty="0"/>
          </a:p>
        </p:txBody>
      </p:sp>
      <p:sp>
        <p:nvSpPr>
          <p:cNvPr id="5" name="TextBox 4">
            <a:extLst>
              <a:ext uri="{FF2B5EF4-FFF2-40B4-BE49-F238E27FC236}">
                <a16:creationId xmlns:a16="http://schemas.microsoft.com/office/drawing/2014/main" id="{35649AEE-E81A-1DB0-BC43-93922DD580D4}"/>
              </a:ext>
            </a:extLst>
          </p:cNvPr>
          <p:cNvSpPr txBox="1"/>
          <p:nvPr/>
        </p:nvSpPr>
        <p:spPr>
          <a:xfrm>
            <a:off x="151399" y="4793852"/>
            <a:ext cx="7395960" cy="276999"/>
          </a:xfrm>
          <a:prstGeom prst="rect">
            <a:avLst/>
          </a:prstGeom>
          <a:noFill/>
        </p:spPr>
        <p:txBody>
          <a:bodyPr wrap="square">
            <a:spAutoFit/>
          </a:bodyPr>
          <a:lstStyle/>
          <a:p>
            <a:r>
              <a:rPr lang="en-GB" sz="1200" dirty="0">
                <a:effectLst/>
                <a:latin typeface="+mj-lt"/>
                <a:ea typeface="Aptos" panose="020B0004020202020204" pitchFamily="34" charset="0"/>
                <a:cs typeface="Times New Roman" panose="02020603050405020304" pitchFamily="18" charset="0"/>
              </a:rPr>
              <a:t>Koroma, Beck, Schmidt, Rasch, Demertzi, A. </a:t>
            </a:r>
            <a:r>
              <a:rPr lang="en-GB" sz="1200" i="1" dirty="0">
                <a:latin typeface="+mj-lt"/>
                <a:ea typeface="Aptos" panose="020B0004020202020204" pitchFamily="34" charset="0"/>
                <a:cs typeface="Times New Roman" panose="02020603050405020304" pitchFamily="18" charset="0"/>
              </a:rPr>
              <a:t>J Sleep Res </a:t>
            </a:r>
            <a:r>
              <a:rPr lang="en-GB" sz="1200" dirty="0">
                <a:effectLst/>
                <a:latin typeface="+mj-lt"/>
                <a:ea typeface="Aptos" panose="020B0004020202020204" pitchFamily="34" charset="0"/>
                <a:cs typeface="Times New Roman" panose="02020603050405020304" pitchFamily="18" charset="0"/>
              </a:rPr>
              <a:t>2024</a:t>
            </a:r>
            <a:r>
              <a:rPr lang="en-BE" sz="1200" dirty="0">
                <a:effectLst/>
                <a:latin typeface="+mj-lt"/>
              </a:rPr>
              <a:t> </a:t>
            </a:r>
            <a:endParaRPr lang="en-BE" sz="1200" dirty="0">
              <a:latin typeface="+mj-lt"/>
            </a:endParaRPr>
          </a:p>
        </p:txBody>
      </p:sp>
      <p:sp>
        <p:nvSpPr>
          <p:cNvPr id="26" name="Rectangle 25">
            <a:extLst>
              <a:ext uri="{FF2B5EF4-FFF2-40B4-BE49-F238E27FC236}">
                <a16:creationId xmlns:a16="http://schemas.microsoft.com/office/drawing/2014/main" id="{6569C3E4-71C0-2F14-8F4A-0F8B73718E55}"/>
              </a:ext>
            </a:extLst>
          </p:cNvPr>
          <p:cNvSpPr/>
          <p:nvPr/>
        </p:nvSpPr>
        <p:spPr>
          <a:xfrm>
            <a:off x="7439411" y="63892"/>
            <a:ext cx="1704589" cy="570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25" name="Title 1">
            <a:extLst>
              <a:ext uri="{FF2B5EF4-FFF2-40B4-BE49-F238E27FC236}">
                <a16:creationId xmlns:a16="http://schemas.microsoft.com/office/drawing/2014/main" id="{BF4E477C-124F-3D13-9549-C900247EFB0D}"/>
              </a:ext>
            </a:extLst>
          </p:cNvPr>
          <p:cNvSpPr txBox="1">
            <a:spLocks/>
          </p:cNvSpPr>
          <p:nvPr/>
        </p:nvSpPr>
        <p:spPr bwMode="gray">
          <a:xfrm>
            <a:off x="121953" y="-68458"/>
            <a:ext cx="8900094" cy="795591"/>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rtl="0" eaLnBrk="0" fontAlgn="base" hangingPunct="0">
              <a:spcBef>
                <a:spcPct val="0"/>
              </a:spcBef>
              <a:spcAft>
                <a:spcPct val="0"/>
              </a:spcAft>
              <a:defRPr sz="2600">
                <a:solidFill>
                  <a:schemeClr val="tx2"/>
                </a:solidFill>
                <a:latin typeface="+mj-lt"/>
                <a:ea typeface="+mj-ea"/>
                <a:cs typeface="+mj-cs"/>
              </a:defRPr>
            </a:lvl1pPr>
            <a:lvl2pPr algn="r" rtl="0" eaLnBrk="0" fontAlgn="base" hangingPunct="0">
              <a:spcBef>
                <a:spcPct val="0"/>
              </a:spcBef>
              <a:spcAft>
                <a:spcPct val="0"/>
              </a:spcAft>
              <a:defRPr sz="2600">
                <a:solidFill>
                  <a:schemeClr val="tx2"/>
                </a:solidFill>
                <a:latin typeface="Tahoma" pitchFamily="116" charset="0"/>
              </a:defRPr>
            </a:lvl2pPr>
            <a:lvl3pPr algn="r" rtl="0" eaLnBrk="0" fontAlgn="base" hangingPunct="0">
              <a:spcBef>
                <a:spcPct val="0"/>
              </a:spcBef>
              <a:spcAft>
                <a:spcPct val="0"/>
              </a:spcAft>
              <a:defRPr sz="2600">
                <a:solidFill>
                  <a:schemeClr val="tx2"/>
                </a:solidFill>
                <a:latin typeface="Tahoma" pitchFamily="116" charset="0"/>
              </a:defRPr>
            </a:lvl3pPr>
            <a:lvl4pPr algn="r" rtl="0" eaLnBrk="0" fontAlgn="base" hangingPunct="0">
              <a:spcBef>
                <a:spcPct val="0"/>
              </a:spcBef>
              <a:spcAft>
                <a:spcPct val="0"/>
              </a:spcAft>
              <a:defRPr sz="2600">
                <a:solidFill>
                  <a:schemeClr val="tx2"/>
                </a:solidFill>
                <a:latin typeface="Tahoma" pitchFamily="116" charset="0"/>
              </a:defRPr>
            </a:lvl4pPr>
            <a:lvl5pPr algn="r" rtl="0" eaLnBrk="0" fontAlgn="base" hangingPunct="0">
              <a:spcBef>
                <a:spcPct val="0"/>
              </a:spcBef>
              <a:spcAft>
                <a:spcPct val="0"/>
              </a:spcAft>
              <a:defRPr sz="2600">
                <a:solidFill>
                  <a:schemeClr val="tx2"/>
                </a:solidFill>
                <a:latin typeface="Tahoma" pitchFamily="116" charset="0"/>
              </a:defRPr>
            </a:lvl5pPr>
            <a:lvl6pPr marL="457167" algn="r" rtl="0" eaLnBrk="0" fontAlgn="base" hangingPunct="0">
              <a:spcBef>
                <a:spcPct val="0"/>
              </a:spcBef>
              <a:spcAft>
                <a:spcPct val="0"/>
              </a:spcAft>
              <a:defRPr sz="2600">
                <a:solidFill>
                  <a:schemeClr val="tx2"/>
                </a:solidFill>
                <a:latin typeface="Tahoma" pitchFamily="116" charset="0"/>
              </a:defRPr>
            </a:lvl6pPr>
            <a:lvl7pPr marL="914332" algn="r" rtl="0" eaLnBrk="0" fontAlgn="base" hangingPunct="0">
              <a:spcBef>
                <a:spcPct val="0"/>
              </a:spcBef>
              <a:spcAft>
                <a:spcPct val="0"/>
              </a:spcAft>
              <a:defRPr sz="2600">
                <a:solidFill>
                  <a:schemeClr val="tx2"/>
                </a:solidFill>
                <a:latin typeface="Tahoma" pitchFamily="116" charset="0"/>
              </a:defRPr>
            </a:lvl7pPr>
            <a:lvl8pPr marL="1371498" algn="r" rtl="0" eaLnBrk="0" fontAlgn="base" hangingPunct="0">
              <a:spcBef>
                <a:spcPct val="0"/>
              </a:spcBef>
              <a:spcAft>
                <a:spcPct val="0"/>
              </a:spcAft>
              <a:defRPr sz="2600">
                <a:solidFill>
                  <a:schemeClr val="tx2"/>
                </a:solidFill>
                <a:latin typeface="Tahoma" pitchFamily="116" charset="0"/>
              </a:defRPr>
            </a:lvl8pPr>
            <a:lvl9pPr marL="1828664" algn="r" rtl="0" eaLnBrk="0" fontAlgn="base" hangingPunct="0">
              <a:spcBef>
                <a:spcPct val="0"/>
              </a:spcBef>
              <a:spcAft>
                <a:spcPct val="0"/>
              </a:spcAft>
              <a:defRPr sz="2600">
                <a:solidFill>
                  <a:schemeClr val="tx2"/>
                </a:solidFill>
                <a:latin typeface="Tahoma" pitchFamily="116" charset="0"/>
              </a:defRPr>
            </a:lvl9pPr>
          </a:lstStyle>
          <a:p>
            <a:pPr algn="ctr"/>
            <a:r>
              <a:rPr lang="en-US" sz="2800" b="1" dirty="0">
                <a:solidFill>
                  <a:schemeClr val="tx1"/>
                </a:solidFill>
                <a:ea typeface="Helvetica" charset="0"/>
                <a:cs typeface="Helvetica" charset="0"/>
              </a:rPr>
              <a:t>Cardiac responses to word-induced relaxation during </a:t>
            </a:r>
            <a:r>
              <a:rPr lang="en-US" sz="2800" b="1" u="sng" dirty="0">
                <a:solidFill>
                  <a:schemeClr val="tx1"/>
                </a:solidFill>
                <a:ea typeface="Helvetica" charset="0"/>
                <a:cs typeface="Helvetica" charset="0"/>
              </a:rPr>
              <a:t>sleep</a:t>
            </a:r>
            <a:r>
              <a:rPr lang="en-US" sz="2800" b="1" dirty="0">
                <a:solidFill>
                  <a:schemeClr val="tx1"/>
                </a:solidFill>
                <a:ea typeface="Helvetica" charset="0"/>
                <a:cs typeface="Helvetica" charset="0"/>
              </a:rPr>
              <a:t> </a:t>
            </a:r>
          </a:p>
        </p:txBody>
      </p:sp>
      <p:sp>
        <p:nvSpPr>
          <p:cNvPr id="27" name="TextBox 26">
            <a:extLst>
              <a:ext uri="{FF2B5EF4-FFF2-40B4-BE49-F238E27FC236}">
                <a16:creationId xmlns:a16="http://schemas.microsoft.com/office/drawing/2014/main" id="{A0180049-CA0D-35B9-33B9-F6D14AEA303A}"/>
              </a:ext>
            </a:extLst>
          </p:cNvPr>
          <p:cNvSpPr txBox="1"/>
          <p:nvPr/>
        </p:nvSpPr>
        <p:spPr>
          <a:xfrm>
            <a:off x="5637245" y="870448"/>
            <a:ext cx="3259740" cy="646331"/>
          </a:xfrm>
          <a:prstGeom prst="rect">
            <a:avLst/>
          </a:prstGeom>
          <a:noFill/>
        </p:spPr>
        <p:txBody>
          <a:bodyPr wrap="square" rtlCol="0">
            <a:spAutoFit/>
          </a:bodyPr>
          <a:lstStyle/>
          <a:p>
            <a:pPr algn="ctr"/>
            <a:r>
              <a:rPr lang="fr-FR" b="1" dirty="0" err="1">
                <a:solidFill>
                  <a:srgbClr val="C00000"/>
                </a:solidFill>
                <a:latin typeface="Calibri" panose="020F0502020204030204" pitchFamily="34" charset="0"/>
                <a:cs typeface="Calibri" panose="020F0502020204030204" pitchFamily="34" charset="0"/>
              </a:rPr>
              <a:t>Cardiac</a:t>
            </a:r>
            <a:r>
              <a:rPr lang="fr-FR" b="1" dirty="0">
                <a:solidFill>
                  <a:srgbClr val="C00000"/>
                </a:solidFill>
                <a:latin typeface="Calibri" panose="020F0502020204030204" pitchFamily="34" charset="0"/>
                <a:cs typeface="Calibri" panose="020F0502020204030204" pitchFamily="34" charset="0"/>
              </a:rPr>
              <a:t> </a:t>
            </a:r>
            <a:r>
              <a:rPr lang="fr-FR" b="1" dirty="0" err="1">
                <a:solidFill>
                  <a:srgbClr val="C00000"/>
                </a:solidFill>
                <a:latin typeface="Calibri" panose="020F0502020204030204" pitchFamily="34" charset="0"/>
                <a:cs typeface="Calibri" panose="020F0502020204030204" pitchFamily="34" charset="0"/>
              </a:rPr>
              <a:t>decelaration</a:t>
            </a:r>
            <a:r>
              <a:rPr lang="fr-FR" b="1" dirty="0">
                <a:solidFill>
                  <a:srgbClr val="C00000"/>
                </a:solidFill>
                <a:latin typeface="Calibri" panose="020F0502020204030204" pitchFamily="34" charset="0"/>
                <a:cs typeface="Calibri" panose="020F0502020204030204" pitchFamily="34" charset="0"/>
              </a:rPr>
              <a:t> </a:t>
            </a:r>
            <a:r>
              <a:rPr lang="fr-FR" b="1" dirty="0" err="1">
                <a:solidFill>
                  <a:srgbClr val="C00000"/>
                </a:solidFill>
                <a:latin typeface="Calibri" panose="020F0502020204030204" pitchFamily="34" charset="0"/>
                <a:cs typeface="Calibri" panose="020F0502020204030204" pitchFamily="34" charset="0"/>
              </a:rPr>
              <a:t>after</a:t>
            </a:r>
            <a:r>
              <a:rPr lang="fr-FR" b="1" dirty="0">
                <a:solidFill>
                  <a:srgbClr val="C00000"/>
                </a:solidFill>
                <a:latin typeface="Calibri" panose="020F0502020204030204" pitchFamily="34" charset="0"/>
                <a:cs typeface="Calibri" panose="020F0502020204030204" pitchFamily="34" charset="0"/>
              </a:rPr>
              <a:t> </a:t>
            </a:r>
          </a:p>
          <a:p>
            <a:pPr algn="ctr"/>
            <a:r>
              <a:rPr lang="fr-FR" b="1" dirty="0" err="1">
                <a:solidFill>
                  <a:srgbClr val="C00000"/>
                </a:solidFill>
                <a:latin typeface="Calibri" panose="020F0502020204030204" pitchFamily="34" charset="0"/>
                <a:cs typeface="Calibri" panose="020F0502020204030204" pitchFamily="34" charset="0"/>
              </a:rPr>
              <a:t>relaxing</a:t>
            </a:r>
            <a:r>
              <a:rPr lang="fr-FR" b="1" dirty="0">
                <a:solidFill>
                  <a:srgbClr val="C00000"/>
                </a:solidFill>
                <a:latin typeface="Calibri" panose="020F0502020204030204" pitchFamily="34" charset="0"/>
                <a:cs typeface="Calibri" panose="020F0502020204030204" pitchFamily="34" charset="0"/>
              </a:rPr>
              <a:t> </a:t>
            </a:r>
            <a:r>
              <a:rPr lang="fr-FR" b="1" dirty="0" err="1">
                <a:solidFill>
                  <a:srgbClr val="C00000"/>
                </a:solidFill>
                <a:latin typeface="Calibri" panose="020F0502020204030204" pitchFamily="34" charset="0"/>
                <a:cs typeface="Calibri" panose="020F0502020204030204" pitchFamily="34" charset="0"/>
              </a:rPr>
              <a:t>words</a:t>
            </a:r>
            <a:endParaRPr b="1" dirty="0">
              <a:solidFill>
                <a:srgbClr val="C00000"/>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7BDE6A69-95C4-8EE5-5893-0186D099D7D0}"/>
              </a:ext>
            </a:extLst>
          </p:cNvPr>
          <p:cNvSpPr txBox="1"/>
          <p:nvPr/>
        </p:nvSpPr>
        <p:spPr>
          <a:xfrm>
            <a:off x="6031545" y="4178778"/>
            <a:ext cx="1160781" cy="307777"/>
          </a:xfrm>
          <a:prstGeom prst="rect">
            <a:avLst/>
          </a:prstGeom>
          <a:noFill/>
        </p:spPr>
        <p:txBody>
          <a:bodyPr wrap="square" rtlCol="0">
            <a:spAutoFit/>
          </a:bodyPr>
          <a:lstStyle/>
          <a:p>
            <a:pPr algn="ctr"/>
            <a:r>
              <a:rPr lang="fr-FR" sz="1400" dirty="0">
                <a:latin typeface="Arial" panose="020B0604020202020204" pitchFamily="34" charset="0"/>
                <a:cs typeface="Arial" panose="020B0604020202020204" pitchFamily="34" charset="0"/>
              </a:rPr>
              <a:t>n=50</a:t>
            </a:r>
            <a:endParaRPr sz="14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9C007699-8B1A-82DF-DC13-2E9897558581}"/>
              </a:ext>
            </a:extLst>
          </p:cNvPr>
          <p:cNvSpPr txBox="1"/>
          <p:nvPr/>
        </p:nvSpPr>
        <p:spPr>
          <a:xfrm>
            <a:off x="6232793" y="4725445"/>
            <a:ext cx="1160781" cy="307777"/>
          </a:xfrm>
          <a:prstGeom prst="rect">
            <a:avLst/>
          </a:prstGeom>
          <a:noFill/>
        </p:spPr>
        <p:txBody>
          <a:bodyPr wrap="square" rtlCol="0">
            <a:spAutoFit/>
          </a:bodyPr>
          <a:lstStyle/>
          <a:p>
            <a:pPr algn="ctr"/>
            <a:r>
              <a:rPr lang="fr-FR" sz="1400" dirty="0">
                <a:latin typeface="Arial" panose="020B0604020202020204" pitchFamily="34" charset="0"/>
                <a:cs typeface="Arial" panose="020B0604020202020204" pitchFamily="34" charset="0"/>
              </a:rPr>
              <a:t>night</a:t>
            </a:r>
            <a:endParaRPr sz="14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FD4D7C3-0782-146E-9130-3D8A4C863895}"/>
              </a:ext>
            </a:extLst>
          </p:cNvPr>
          <p:cNvSpPr txBox="1"/>
          <p:nvPr/>
        </p:nvSpPr>
        <p:spPr>
          <a:xfrm>
            <a:off x="7239788" y="4726790"/>
            <a:ext cx="1160781" cy="307777"/>
          </a:xfrm>
          <a:prstGeom prst="rect">
            <a:avLst/>
          </a:prstGeom>
          <a:noFill/>
        </p:spPr>
        <p:txBody>
          <a:bodyPr wrap="square" rtlCol="0">
            <a:spAutoFit/>
          </a:bodyPr>
          <a:lstStyle/>
          <a:p>
            <a:pPr algn="ctr"/>
            <a:r>
              <a:rPr lang="fr-FR" sz="1400" dirty="0">
                <a:latin typeface="Arial" panose="020B0604020202020204" pitchFamily="34" charset="0"/>
                <a:cs typeface="Arial" panose="020B0604020202020204" pitchFamily="34" charset="0"/>
              </a:rPr>
              <a:t>night</a:t>
            </a:r>
            <a:endParaRPr sz="1400" dirty="0">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A737EE36-218B-CA9F-D95C-FAA2B1C4FC4C}"/>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62755266"/>
      </p:ext>
    </p:extLst>
  </p:cSld>
  <p:clrMapOvr>
    <a:masterClrMapping/>
  </p:clrMapOvr>
  <mc:AlternateContent xmlns:mc="http://schemas.openxmlformats.org/markup-compatibility/2006" xmlns:p14="http://schemas.microsoft.com/office/powerpoint/2010/main">
    <mc:Choice Requires="p14">
      <p:transition spd="med" p14:dur="700" advTm="4106">
        <p:fade/>
      </p:transition>
    </mc:Choice>
    <mc:Fallback xmlns="">
      <p:transition spd="med" advTm="4106">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C8C03B-8D3F-6C4D-8D28-D5D4EE3018A4}"/>
              </a:ext>
            </a:extLst>
          </p:cNvPr>
          <p:cNvSpPr txBox="1"/>
          <p:nvPr/>
        </p:nvSpPr>
        <p:spPr>
          <a:xfrm>
            <a:off x="2551521" y="5339302"/>
            <a:ext cx="0" cy="0"/>
          </a:xfrm>
          <a:prstGeom prst="rect">
            <a:avLst/>
          </a:prstGeom>
        </p:spPr>
        <p:txBody>
          <a:bodyPr vert="horz" wrap="none" lIns="121920" tIns="60960" rIns="121920" bIns="60960" rtlCol="0" anchor="ctr">
            <a:normAutofit fontScale="25000" lnSpcReduction="20000"/>
          </a:bodyPr>
          <a:lstStyle/>
          <a:p>
            <a:endParaRPr lang="en-US" sz="2400" dirty="0"/>
          </a:p>
        </p:txBody>
      </p:sp>
      <p:sp>
        <p:nvSpPr>
          <p:cNvPr id="8" name="Rectangle 39">
            <a:extLst>
              <a:ext uri="{FF2B5EF4-FFF2-40B4-BE49-F238E27FC236}">
                <a16:creationId xmlns:a16="http://schemas.microsoft.com/office/drawing/2014/main" id="{7EA6A8D0-F4DC-EE49-8725-341B11A43C97}"/>
              </a:ext>
            </a:extLst>
          </p:cNvPr>
          <p:cNvSpPr>
            <a:spLocks noChangeArrowheads="1"/>
          </p:cNvSpPr>
          <p:nvPr/>
        </p:nvSpPr>
        <p:spPr bwMode="auto">
          <a:xfrm>
            <a:off x="94533" y="4865903"/>
            <a:ext cx="8741664"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spcBef>
                <a:spcPct val="0"/>
              </a:spcBef>
            </a:pPr>
            <a:r>
              <a:rPr lang="en-US" altLang="en-US" sz="1067" dirty="0">
                <a:solidFill>
                  <a:schemeClr val="tx1"/>
                </a:solidFill>
                <a:latin typeface="Helvetica" charset="0"/>
                <a:ea typeface="Helvetica" charset="0"/>
                <a:cs typeface="Helvetica" charset="0"/>
              </a:rPr>
              <a:t>Bayne, </a:t>
            </a:r>
            <a:r>
              <a:rPr lang="en-US" altLang="en-US" sz="1067" dirty="0" err="1">
                <a:solidFill>
                  <a:schemeClr val="tx1"/>
                </a:solidFill>
                <a:latin typeface="Helvetica" charset="0"/>
                <a:ea typeface="Helvetica" charset="0"/>
                <a:cs typeface="Helvetica" charset="0"/>
              </a:rPr>
              <a:t>Hohwy</a:t>
            </a:r>
            <a:r>
              <a:rPr lang="en-US" altLang="en-US" sz="1067" dirty="0">
                <a:solidFill>
                  <a:schemeClr val="tx1"/>
                </a:solidFill>
                <a:latin typeface="Helvetica" charset="0"/>
                <a:ea typeface="Helvetica" charset="0"/>
                <a:cs typeface="Helvetica" charset="0"/>
              </a:rPr>
              <a:t>, Owen </a:t>
            </a:r>
            <a:r>
              <a:rPr lang="en-US" altLang="en-US" sz="1067" i="1" dirty="0">
                <a:solidFill>
                  <a:schemeClr val="tx1"/>
                </a:solidFill>
                <a:latin typeface="Helvetica" charset="0"/>
                <a:ea typeface="Helvetica" charset="0"/>
                <a:cs typeface="Helvetica" charset="0"/>
              </a:rPr>
              <a:t>Trends </a:t>
            </a:r>
            <a:r>
              <a:rPr lang="en-US" altLang="en-US" sz="1067" i="1" dirty="0" err="1">
                <a:solidFill>
                  <a:schemeClr val="tx1"/>
                </a:solidFill>
                <a:latin typeface="Helvetica" charset="0"/>
                <a:ea typeface="Helvetica" charset="0"/>
                <a:cs typeface="Helvetica" charset="0"/>
              </a:rPr>
              <a:t>Cogn</a:t>
            </a:r>
            <a:r>
              <a:rPr lang="en-US" altLang="en-US" sz="1067" i="1" dirty="0">
                <a:solidFill>
                  <a:schemeClr val="tx1"/>
                </a:solidFill>
                <a:latin typeface="Helvetica" charset="0"/>
                <a:ea typeface="Helvetica" charset="0"/>
                <a:cs typeface="Helvetica" charset="0"/>
              </a:rPr>
              <a:t> Sci </a:t>
            </a:r>
            <a:r>
              <a:rPr lang="en-US" altLang="en-US" sz="1067" dirty="0">
                <a:solidFill>
                  <a:schemeClr val="tx1"/>
                </a:solidFill>
                <a:latin typeface="Helvetica" charset="0"/>
                <a:ea typeface="Helvetica" charset="0"/>
                <a:cs typeface="Helvetica" charset="0"/>
              </a:rPr>
              <a:t>2016</a:t>
            </a:r>
          </a:p>
        </p:txBody>
      </p:sp>
      <p:sp>
        <p:nvSpPr>
          <p:cNvPr id="14" name="Rectangle 13">
            <a:extLst>
              <a:ext uri="{FF2B5EF4-FFF2-40B4-BE49-F238E27FC236}">
                <a16:creationId xmlns:a16="http://schemas.microsoft.com/office/drawing/2014/main" id="{26971BC9-EA13-2C4F-B49F-7FF543483167}"/>
              </a:ext>
            </a:extLst>
          </p:cNvPr>
          <p:cNvSpPr/>
          <p:nvPr/>
        </p:nvSpPr>
        <p:spPr>
          <a:xfrm>
            <a:off x="7391687" y="142640"/>
            <a:ext cx="1704589" cy="979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5" name="TextBox 4">
            <a:extLst>
              <a:ext uri="{FF2B5EF4-FFF2-40B4-BE49-F238E27FC236}">
                <a16:creationId xmlns:a16="http://schemas.microsoft.com/office/drawing/2014/main" id="{9DFDB5BA-F7EB-6449-BBF2-388438D25379}"/>
              </a:ext>
            </a:extLst>
          </p:cNvPr>
          <p:cNvSpPr txBox="1"/>
          <p:nvPr/>
        </p:nvSpPr>
        <p:spPr>
          <a:xfrm>
            <a:off x="1251284" y="4928602"/>
            <a:ext cx="0" cy="0"/>
          </a:xfrm>
          <a:prstGeom prst="rect">
            <a:avLst/>
          </a:prstGeom>
        </p:spPr>
        <p:txBody>
          <a:bodyPr vert="horz" wrap="none" lIns="121920" tIns="60960" rIns="121920" bIns="60960" rtlCol="0" anchor="ctr">
            <a:normAutofit fontScale="25000" lnSpcReduction="20000"/>
          </a:bodyPr>
          <a:lstStyle/>
          <a:p>
            <a:endParaRPr lang="en-BE" sz="2400" dirty="0"/>
          </a:p>
        </p:txBody>
      </p:sp>
      <p:sp>
        <p:nvSpPr>
          <p:cNvPr id="6" name="TextBox 5">
            <a:extLst>
              <a:ext uri="{FF2B5EF4-FFF2-40B4-BE49-F238E27FC236}">
                <a16:creationId xmlns:a16="http://schemas.microsoft.com/office/drawing/2014/main" id="{68BB530C-61D1-7247-8007-4628F7466F43}"/>
              </a:ext>
            </a:extLst>
          </p:cNvPr>
          <p:cNvSpPr txBox="1"/>
          <p:nvPr/>
        </p:nvSpPr>
        <p:spPr>
          <a:xfrm>
            <a:off x="770021" y="4618455"/>
            <a:ext cx="0" cy="0"/>
          </a:xfrm>
          <a:prstGeom prst="rect">
            <a:avLst/>
          </a:prstGeom>
        </p:spPr>
        <p:txBody>
          <a:bodyPr vert="horz" wrap="none" lIns="121920" tIns="60960" rIns="121920" bIns="60960" rtlCol="0" anchor="ctr">
            <a:normAutofit fontScale="25000" lnSpcReduction="20000"/>
          </a:bodyPr>
          <a:lstStyle/>
          <a:p>
            <a:endParaRPr lang="en-BE" sz="2400" dirty="0"/>
          </a:p>
        </p:txBody>
      </p:sp>
      <p:grpSp>
        <p:nvGrpSpPr>
          <p:cNvPr id="17" name="Group 16">
            <a:extLst>
              <a:ext uri="{FF2B5EF4-FFF2-40B4-BE49-F238E27FC236}">
                <a16:creationId xmlns:a16="http://schemas.microsoft.com/office/drawing/2014/main" id="{2EF8C4EC-AD2F-DB20-38F2-9DE713D1F5EC}"/>
              </a:ext>
            </a:extLst>
          </p:cNvPr>
          <p:cNvGrpSpPr/>
          <p:nvPr/>
        </p:nvGrpSpPr>
        <p:grpSpPr>
          <a:xfrm>
            <a:off x="1440736" y="747742"/>
            <a:ext cx="4904949" cy="4166954"/>
            <a:chOff x="1554733" y="573431"/>
            <a:chExt cx="4904949" cy="4166954"/>
          </a:xfrm>
        </p:grpSpPr>
        <p:grpSp>
          <p:nvGrpSpPr>
            <p:cNvPr id="9" name="Group 8">
              <a:extLst>
                <a:ext uri="{FF2B5EF4-FFF2-40B4-BE49-F238E27FC236}">
                  <a16:creationId xmlns:a16="http://schemas.microsoft.com/office/drawing/2014/main" id="{F741AD63-4EE1-F84D-8953-8BAB8EB65CF8}"/>
                </a:ext>
              </a:extLst>
            </p:cNvPr>
            <p:cNvGrpSpPr/>
            <p:nvPr/>
          </p:nvGrpSpPr>
          <p:grpSpPr>
            <a:xfrm>
              <a:off x="1554733" y="573431"/>
              <a:ext cx="4904949" cy="4166954"/>
              <a:chOff x="947057" y="1717041"/>
              <a:chExt cx="4483756" cy="4101094"/>
            </a:xfrm>
          </p:grpSpPr>
          <p:pic>
            <p:nvPicPr>
              <p:cNvPr id="10" name="Picture 9">
                <a:extLst>
                  <a:ext uri="{FF2B5EF4-FFF2-40B4-BE49-F238E27FC236}">
                    <a16:creationId xmlns:a16="http://schemas.microsoft.com/office/drawing/2014/main" id="{E75414F7-1424-A044-AAB2-14ECFC736864}"/>
                  </a:ext>
                </a:extLst>
              </p:cNvPr>
              <p:cNvPicPr>
                <a:picLocks noChangeAspect="1"/>
              </p:cNvPicPr>
              <p:nvPr/>
            </p:nvPicPr>
            <p:blipFill rotWithShape="1">
              <a:blip r:embed="rId3">
                <a:extLst>
                  <a:ext uri="{28A0092B-C50C-407E-A947-70E740481C1C}">
                    <a14:useLocalDpi xmlns:a14="http://schemas.microsoft.com/office/drawing/2010/main" val="0"/>
                  </a:ext>
                </a:extLst>
              </a:blip>
              <a:srcRect l="3495" t="3102" r="37571" b="5098"/>
              <a:stretch/>
            </p:blipFill>
            <p:spPr>
              <a:xfrm>
                <a:off x="1957244" y="2143182"/>
                <a:ext cx="3473569" cy="3674953"/>
              </a:xfrm>
              <a:prstGeom prst="rect">
                <a:avLst/>
              </a:prstGeom>
            </p:spPr>
          </p:pic>
          <p:sp>
            <p:nvSpPr>
              <p:cNvPr id="11" name="Rectangle 10">
                <a:extLst>
                  <a:ext uri="{FF2B5EF4-FFF2-40B4-BE49-F238E27FC236}">
                    <a16:creationId xmlns:a16="http://schemas.microsoft.com/office/drawing/2014/main" id="{7F145CE8-C546-E54A-9067-330E3EEC46E0}"/>
                  </a:ext>
                </a:extLst>
              </p:cNvPr>
              <p:cNvSpPr/>
              <p:nvPr/>
            </p:nvSpPr>
            <p:spPr bwMode="auto">
              <a:xfrm>
                <a:off x="947057" y="1717041"/>
                <a:ext cx="702129" cy="356688"/>
              </a:xfrm>
              <a:prstGeom prst="rect">
                <a:avLst/>
              </a:prstGeom>
              <a:solidFill>
                <a:schemeClr val="bg1"/>
              </a:solidFill>
              <a:ln w="9525" cap="flat" cmpd="sng" algn="ctr">
                <a:noFill/>
                <a:prstDash val="solid"/>
                <a:round/>
                <a:headEnd type="none" w="med" len="med"/>
                <a:tailEnd type="none" w="med" len="med"/>
              </a:ln>
              <a:effectLst/>
            </p:spPr>
            <p:txBody>
              <a:bodyPr vert="horz" wrap="square" lIns="112541" tIns="56271" rIns="112541" bIns="56271" numCol="1" rtlCol="0" anchor="t" anchorCtr="0" compatLnSpc="1">
                <a:prstTxWarp prst="textNoShape">
                  <a:avLst/>
                </a:prstTxWarp>
              </a:bodyPr>
              <a:lstStyle/>
              <a:p>
                <a:pPr eaLnBrk="0" hangingPunct="0"/>
                <a:endParaRPr lang="en-US" sz="2953">
                  <a:latin typeface="Tahoma" pitchFamily="116" charset="0"/>
                </a:endParaRPr>
              </a:p>
            </p:txBody>
          </p:sp>
        </p:grpSp>
        <p:sp>
          <p:nvSpPr>
            <p:cNvPr id="7" name="Oval 6">
              <a:extLst>
                <a:ext uri="{FF2B5EF4-FFF2-40B4-BE49-F238E27FC236}">
                  <a16:creationId xmlns:a16="http://schemas.microsoft.com/office/drawing/2014/main" id="{B6B93CC6-D7BE-114C-9B69-D3F4664D7097}"/>
                </a:ext>
              </a:extLst>
            </p:cNvPr>
            <p:cNvSpPr/>
            <p:nvPr/>
          </p:nvSpPr>
          <p:spPr>
            <a:xfrm>
              <a:off x="2448321" y="931178"/>
              <a:ext cx="422987" cy="3932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sz="2400" dirty="0"/>
            </a:p>
          </p:txBody>
        </p:sp>
      </p:grpSp>
      <p:sp>
        <p:nvSpPr>
          <p:cNvPr id="2" name="TextBox 1">
            <a:extLst>
              <a:ext uri="{FF2B5EF4-FFF2-40B4-BE49-F238E27FC236}">
                <a16:creationId xmlns:a16="http://schemas.microsoft.com/office/drawing/2014/main" id="{2B69F08A-DAEF-9843-804F-1CDB51825BD1}"/>
              </a:ext>
            </a:extLst>
          </p:cNvPr>
          <p:cNvSpPr txBox="1"/>
          <p:nvPr/>
        </p:nvSpPr>
        <p:spPr>
          <a:xfrm>
            <a:off x="296540" y="3918994"/>
            <a:ext cx="2497892" cy="650929"/>
          </a:xfrm>
          <a:prstGeom prst="rect">
            <a:avLst/>
          </a:prstGeom>
          <a:solidFill>
            <a:schemeClr val="bg1"/>
          </a:solidFill>
        </p:spPr>
        <p:txBody>
          <a:bodyPr vert="horz" wrap="none" lIns="121920" tIns="60960" rIns="121920" bIns="60960" rtlCol="0" anchor="ctr">
            <a:normAutofit/>
          </a:bodyPr>
          <a:lstStyle/>
          <a:p>
            <a:pPr algn="ctr"/>
            <a:r>
              <a:rPr lang="en-GB" dirty="0">
                <a:latin typeface="Helvetica Light" panose="020B0403020202020204" pitchFamily="34" charset="0"/>
              </a:rPr>
              <a:t>Functional Anticorrelations</a:t>
            </a:r>
          </a:p>
          <a:p>
            <a:pPr algn="ctr"/>
            <a:r>
              <a:rPr lang="en-GB" sz="1467" dirty="0">
                <a:latin typeface="Helvetica Light" panose="020B0403020202020204" pitchFamily="34" charset="0"/>
              </a:rPr>
              <a:t>(n</a:t>
            </a:r>
            <a:r>
              <a:rPr lang="en-BE" sz="1467" dirty="0">
                <a:latin typeface="Helvetica Light" panose="020B0403020202020204" pitchFamily="34" charset="0"/>
              </a:rPr>
              <a:t>eural inhibition)</a:t>
            </a:r>
          </a:p>
        </p:txBody>
      </p:sp>
      <p:sp>
        <p:nvSpPr>
          <p:cNvPr id="13" name="TextBox 12">
            <a:extLst>
              <a:ext uri="{FF2B5EF4-FFF2-40B4-BE49-F238E27FC236}">
                <a16:creationId xmlns:a16="http://schemas.microsoft.com/office/drawing/2014/main" id="{769EF8A5-622D-20E6-3F3E-B19932AF03DB}"/>
              </a:ext>
            </a:extLst>
          </p:cNvPr>
          <p:cNvSpPr txBox="1"/>
          <p:nvPr/>
        </p:nvSpPr>
        <p:spPr>
          <a:xfrm>
            <a:off x="6292783" y="2722246"/>
            <a:ext cx="2457996" cy="650929"/>
          </a:xfrm>
          <a:prstGeom prst="rect">
            <a:avLst/>
          </a:prstGeom>
        </p:spPr>
        <p:txBody>
          <a:bodyPr vert="horz" wrap="none" lIns="121920" tIns="60960" rIns="121920" bIns="60960" rtlCol="0" anchor="ctr">
            <a:noAutofit/>
          </a:bodyPr>
          <a:lstStyle/>
          <a:p>
            <a:pPr algn="ctr"/>
            <a:r>
              <a:rPr lang="en-US" sz="1700" dirty="0">
                <a:latin typeface="Helvetica Light" panose="020B0403020202020204" pitchFamily="34" charset="0"/>
              </a:rPr>
              <a:t>“Rich” inter-regional </a:t>
            </a:r>
          </a:p>
          <a:p>
            <a:pPr algn="ctr"/>
            <a:r>
              <a:rPr lang="en-US" sz="1700" dirty="0">
                <a:latin typeface="Helvetica Light" panose="020B0403020202020204" pitchFamily="34" charset="0"/>
              </a:rPr>
              <a:t>communication</a:t>
            </a:r>
          </a:p>
          <a:p>
            <a:pPr algn="ctr"/>
            <a:r>
              <a:rPr lang="en-US" sz="1400" dirty="0">
                <a:latin typeface="Helvetica Light" panose="020B0403020202020204" pitchFamily="34" charset="0"/>
              </a:rPr>
              <a:t>(arousal)</a:t>
            </a:r>
            <a:endParaRPr lang="en-BE" sz="1100" dirty="0">
              <a:latin typeface="Helvetica Light" panose="020B0403020202020204" pitchFamily="34" charset="0"/>
            </a:endParaRPr>
          </a:p>
        </p:txBody>
      </p:sp>
      <p:sp>
        <p:nvSpPr>
          <p:cNvPr id="3" name="Titre 2"/>
          <p:cNvSpPr>
            <a:spLocks noGrp="1"/>
          </p:cNvSpPr>
          <p:nvPr>
            <p:ph type="title"/>
          </p:nvPr>
        </p:nvSpPr>
        <p:spPr>
          <a:xfrm>
            <a:off x="490965" y="167240"/>
            <a:ext cx="8444069" cy="779103"/>
          </a:xfrm>
        </p:spPr>
        <p:txBody>
          <a:bodyPr>
            <a:noAutofit/>
          </a:bodyPr>
          <a:lstStyle/>
          <a:p>
            <a:r>
              <a:rPr lang="fr-FR" sz="4267" b="1" dirty="0" err="1">
                <a:solidFill>
                  <a:schemeClr val="tx1"/>
                </a:solidFill>
              </a:rPr>
              <a:t>Consciousness</a:t>
            </a:r>
            <a:r>
              <a:rPr lang="fr-FR" sz="4267" b="1" dirty="0">
                <a:solidFill>
                  <a:schemeClr val="tx1"/>
                </a:solidFill>
              </a:rPr>
              <a:t> </a:t>
            </a:r>
            <a:r>
              <a:rPr lang="fr-FR" sz="4267" b="1" dirty="0" err="1">
                <a:solidFill>
                  <a:schemeClr val="tx1"/>
                </a:solidFill>
              </a:rPr>
              <a:t>is</a:t>
            </a:r>
            <a:r>
              <a:rPr lang="fr-FR" sz="4267" b="1" dirty="0">
                <a:solidFill>
                  <a:schemeClr val="tx1"/>
                </a:solidFill>
              </a:rPr>
              <a:t> </a:t>
            </a:r>
            <a:r>
              <a:rPr lang="fr-FR" sz="4267" b="1" dirty="0" err="1">
                <a:solidFill>
                  <a:schemeClr val="tx1"/>
                </a:solidFill>
              </a:rPr>
              <a:t>multidimensional</a:t>
            </a:r>
            <a:endParaRPr lang="fr-FR" sz="4267" b="1" dirty="0">
              <a:solidFill>
                <a:schemeClr val="tx1"/>
              </a:solidFill>
            </a:endParaRPr>
          </a:p>
        </p:txBody>
      </p:sp>
      <p:sp>
        <p:nvSpPr>
          <p:cNvPr id="15" name="TextBox 14">
            <a:extLst>
              <a:ext uri="{FF2B5EF4-FFF2-40B4-BE49-F238E27FC236}">
                <a16:creationId xmlns:a16="http://schemas.microsoft.com/office/drawing/2014/main" id="{8A4F2A90-6B15-6241-8C0D-CB70F8BAA69B}"/>
              </a:ext>
            </a:extLst>
          </p:cNvPr>
          <p:cNvSpPr txBox="1"/>
          <p:nvPr/>
        </p:nvSpPr>
        <p:spPr>
          <a:xfrm>
            <a:off x="425984" y="1424312"/>
            <a:ext cx="2331327" cy="650929"/>
          </a:xfrm>
          <a:prstGeom prst="rect">
            <a:avLst/>
          </a:prstGeom>
        </p:spPr>
        <p:txBody>
          <a:bodyPr vert="horz" wrap="none" lIns="121920" tIns="60960" rIns="121920" bIns="60960" rtlCol="0" anchor="ctr">
            <a:normAutofit/>
          </a:bodyPr>
          <a:lstStyle/>
          <a:p>
            <a:pPr algn="ctr"/>
            <a:r>
              <a:rPr lang="en-US" dirty="0">
                <a:latin typeface="Helvetica Light" panose="020B0403020202020204" pitchFamily="34" charset="0"/>
              </a:rPr>
              <a:t>Cross-modal interactions</a:t>
            </a:r>
          </a:p>
          <a:p>
            <a:pPr algn="ctr"/>
            <a:r>
              <a:rPr lang="en-US" sz="1467" dirty="0">
                <a:latin typeface="Helvetica Light" panose="020B0403020202020204" pitchFamily="34" charset="0"/>
              </a:rPr>
              <a:t>(multi-sensory integration)</a:t>
            </a:r>
            <a:endParaRPr lang="en-BE" sz="1467" dirty="0">
              <a:latin typeface="Helvetica Light" panose="020B0403020202020204" pitchFamily="34" charset="0"/>
            </a:endParaRPr>
          </a:p>
        </p:txBody>
      </p:sp>
      <p:sp>
        <p:nvSpPr>
          <p:cNvPr id="16" name="TextBox 15">
            <a:extLst>
              <a:ext uri="{FF2B5EF4-FFF2-40B4-BE49-F238E27FC236}">
                <a16:creationId xmlns:a16="http://schemas.microsoft.com/office/drawing/2014/main" id="{96E744C2-3E72-E44E-8292-80EF70F635FE}"/>
              </a:ext>
            </a:extLst>
          </p:cNvPr>
          <p:cNvSpPr txBox="1"/>
          <p:nvPr/>
        </p:nvSpPr>
        <p:spPr>
          <a:xfrm>
            <a:off x="5670350" y="1242323"/>
            <a:ext cx="1877881" cy="650929"/>
          </a:xfrm>
          <a:prstGeom prst="rect">
            <a:avLst/>
          </a:prstGeom>
        </p:spPr>
        <p:txBody>
          <a:bodyPr vert="horz" wrap="none" lIns="121920" tIns="60960" rIns="121920" bIns="60960" rtlCol="0" anchor="ctr">
            <a:normAutofit/>
          </a:bodyPr>
          <a:lstStyle/>
          <a:p>
            <a:pPr algn="ctr"/>
            <a:r>
              <a:rPr lang="en-US" sz="1867" dirty="0">
                <a:latin typeface="Helvetica Light" panose="020B0403020202020204" pitchFamily="34" charset="0"/>
              </a:rPr>
              <a:t>Inter-state dynamism</a:t>
            </a:r>
          </a:p>
          <a:p>
            <a:pPr algn="ctr"/>
            <a:r>
              <a:rPr lang="en-US" sz="1467" dirty="0">
                <a:latin typeface="Helvetica Light" panose="020B0403020202020204" pitchFamily="34" charset="0"/>
              </a:rPr>
              <a:t>(metastability)</a:t>
            </a:r>
            <a:endParaRPr lang="en-BE" sz="1467" dirty="0">
              <a:latin typeface="Helvetica Light" panose="020B0403020202020204" pitchFamily="34" charset="0"/>
            </a:endParaRPr>
          </a:p>
        </p:txBody>
      </p:sp>
      <p:sp>
        <p:nvSpPr>
          <p:cNvPr id="18" name="TextBox 17">
            <a:extLst>
              <a:ext uri="{FF2B5EF4-FFF2-40B4-BE49-F238E27FC236}">
                <a16:creationId xmlns:a16="http://schemas.microsoft.com/office/drawing/2014/main" id="{E98A418D-40A8-8F41-822F-8936CDB10E63}"/>
              </a:ext>
            </a:extLst>
          </p:cNvPr>
          <p:cNvSpPr txBox="1"/>
          <p:nvPr/>
        </p:nvSpPr>
        <p:spPr>
          <a:xfrm>
            <a:off x="5566709" y="4365076"/>
            <a:ext cx="3133557" cy="650929"/>
          </a:xfrm>
          <a:prstGeom prst="rect">
            <a:avLst/>
          </a:prstGeom>
        </p:spPr>
        <p:txBody>
          <a:bodyPr vert="horz" wrap="none" lIns="121920" tIns="60960" rIns="121920" bIns="60960" rtlCol="0" anchor="ctr">
            <a:normAutofit/>
          </a:bodyPr>
          <a:lstStyle/>
          <a:p>
            <a:pPr algn="ctr"/>
            <a:r>
              <a:rPr lang="en-US" dirty="0">
                <a:latin typeface="Helvetica Light" panose="020B0403020202020204" pitchFamily="34" charset="0"/>
              </a:rPr>
              <a:t>Embodied responsiveness</a:t>
            </a:r>
          </a:p>
          <a:p>
            <a:pPr algn="ctr"/>
            <a:r>
              <a:rPr lang="en-US" sz="1467" dirty="0">
                <a:latin typeface="Helvetica Light" panose="020B0403020202020204" pitchFamily="34" charset="0"/>
              </a:rPr>
              <a:t>(active inference)</a:t>
            </a:r>
            <a:endParaRPr lang="en-BE" sz="1467" dirty="0">
              <a:latin typeface="Helvetica Light" panose="020B0403020202020204" pitchFamily="34" charset="0"/>
            </a:endParaRPr>
          </a:p>
        </p:txBody>
      </p:sp>
    </p:spTree>
    <p:extLst>
      <p:ext uri="{BB962C8B-B14F-4D97-AF65-F5344CB8AC3E}">
        <p14:creationId xmlns:p14="http://schemas.microsoft.com/office/powerpoint/2010/main" val="159050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5" grpId="0"/>
      <p:bldP spid="16"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3887408-DB38-4A4E-807C-DD0984446F6F}"/>
              </a:ext>
            </a:extLst>
          </p:cNvPr>
          <p:cNvSpPr txBox="1"/>
          <p:nvPr/>
        </p:nvSpPr>
        <p:spPr>
          <a:xfrm>
            <a:off x="4181856" y="3702558"/>
            <a:ext cx="0" cy="0"/>
          </a:xfrm>
          <a:prstGeom prst="rect">
            <a:avLst/>
          </a:prstGeom>
        </p:spPr>
        <p:txBody>
          <a:bodyPr vert="horz" wrap="none" lIns="121920" tIns="60960" rIns="121920" bIns="60960" rtlCol="0" anchor="ctr">
            <a:noAutofit/>
          </a:bodyPr>
          <a:lstStyle/>
          <a:p>
            <a:endParaRPr lang="en-US" sz="1467" dirty="0">
              <a:latin typeface="Helvetica" pitchFamily="2" charset="0"/>
            </a:endParaRPr>
          </a:p>
        </p:txBody>
      </p:sp>
      <p:sp>
        <p:nvSpPr>
          <p:cNvPr id="29" name="TextBox 28">
            <a:extLst>
              <a:ext uri="{FF2B5EF4-FFF2-40B4-BE49-F238E27FC236}">
                <a16:creationId xmlns:a16="http://schemas.microsoft.com/office/drawing/2014/main" id="{202AE09A-6DF8-A4D0-FCC5-FC9E69A480D2}"/>
              </a:ext>
            </a:extLst>
          </p:cNvPr>
          <p:cNvSpPr txBox="1"/>
          <p:nvPr/>
        </p:nvSpPr>
        <p:spPr>
          <a:xfrm>
            <a:off x="-251381" y="4346346"/>
            <a:ext cx="0" cy="0"/>
          </a:xfrm>
          <a:prstGeom prst="rect">
            <a:avLst/>
          </a:prstGeom>
        </p:spPr>
        <p:txBody>
          <a:bodyPr vert="horz" wrap="none" lIns="121920" tIns="60960" rIns="121920" bIns="60960" rtlCol="0" anchor="ctr">
            <a:normAutofit fontScale="25000" lnSpcReduction="20000"/>
          </a:bodyPr>
          <a:lstStyle/>
          <a:p>
            <a:endParaRPr lang="en-BE" sz="2400" dirty="0"/>
          </a:p>
        </p:txBody>
      </p:sp>
      <p:sp>
        <p:nvSpPr>
          <p:cNvPr id="6" name="TextBox 5">
            <a:extLst>
              <a:ext uri="{FF2B5EF4-FFF2-40B4-BE49-F238E27FC236}">
                <a16:creationId xmlns:a16="http://schemas.microsoft.com/office/drawing/2014/main" id="{B5FF3D16-9252-BD6C-407F-A181D7F20C72}"/>
              </a:ext>
            </a:extLst>
          </p:cNvPr>
          <p:cNvSpPr txBox="1"/>
          <p:nvPr/>
        </p:nvSpPr>
        <p:spPr>
          <a:xfrm>
            <a:off x="5956944" y="4837969"/>
            <a:ext cx="0" cy="0"/>
          </a:xfrm>
          <a:prstGeom prst="rect">
            <a:avLst/>
          </a:prstGeom>
        </p:spPr>
        <p:txBody>
          <a:bodyPr vert="horz" wrap="none" lIns="121920" tIns="60960" rIns="121920" bIns="60960" rtlCol="0" anchor="ctr">
            <a:normAutofit fontScale="25000" lnSpcReduction="20000"/>
          </a:bodyPr>
          <a:lstStyle/>
          <a:p>
            <a:endParaRPr lang="en-BE" sz="2400" dirty="0"/>
          </a:p>
        </p:txBody>
      </p:sp>
      <p:sp>
        <p:nvSpPr>
          <p:cNvPr id="10" name="Rectangle 9">
            <a:extLst>
              <a:ext uri="{FF2B5EF4-FFF2-40B4-BE49-F238E27FC236}">
                <a16:creationId xmlns:a16="http://schemas.microsoft.com/office/drawing/2014/main" id="{62C5A1F5-DD7D-7E34-C11B-E38382AAB9BC}"/>
              </a:ext>
            </a:extLst>
          </p:cNvPr>
          <p:cNvSpPr/>
          <p:nvPr/>
        </p:nvSpPr>
        <p:spPr>
          <a:xfrm>
            <a:off x="3054576" y="252346"/>
            <a:ext cx="3114404" cy="8294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pic>
        <p:nvPicPr>
          <p:cNvPr id="12" name="Picture 11" descr="A qr code on a white background&#10;&#10;Description automatically generated">
            <a:extLst>
              <a:ext uri="{FF2B5EF4-FFF2-40B4-BE49-F238E27FC236}">
                <a16:creationId xmlns:a16="http://schemas.microsoft.com/office/drawing/2014/main" id="{C1F21D07-5432-879B-DDEF-35B04ECCB750}"/>
              </a:ext>
            </a:extLst>
          </p:cNvPr>
          <p:cNvPicPr>
            <a:picLocks noChangeAspect="1"/>
          </p:cNvPicPr>
          <p:nvPr/>
        </p:nvPicPr>
        <p:blipFill>
          <a:blip r:embed="rId3"/>
          <a:stretch>
            <a:fillRect/>
          </a:stretch>
        </p:blipFill>
        <p:spPr>
          <a:xfrm>
            <a:off x="1967231" y="630350"/>
            <a:ext cx="2174689" cy="2174689"/>
          </a:xfrm>
          <a:prstGeom prst="rect">
            <a:avLst/>
          </a:prstGeom>
        </p:spPr>
      </p:pic>
      <p:sp>
        <p:nvSpPr>
          <p:cNvPr id="13" name="TextBox 12">
            <a:extLst>
              <a:ext uri="{FF2B5EF4-FFF2-40B4-BE49-F238E27FC236}">
                <a16:creationId xmlns:a16="http://schemas.microsoft.com/office/drawing/2014/main" id="{0CEF1B79-4299-B995-DD8E-A219B68A38C5}"/>
              </a:ext>
            </a:extLst>
          </p:cNvPr>
          <p:cNvSpPr txBox="1"/>
          <p:nvPr/>
        </p:nvSpPr>
        <p:spPr>
          <a:xfrm>
            <a:off x="2597375" y="2338461"/>
            <a:ext cx="914400" cy="1043543"/>
          </a:xfrm>
          <a:prstGeom prst="rect">
            <a:avLst/>
          </a:prstGeom>
        </p:spPr>
        <p:txBody>
          <a:bodyPr vert="horz" wrap="none" lIns="91440" tIns="45720" rIns="91440" bIns="45720" rtlCol="0" anchor="ctr">
            <a:normAutofit/>
          </a:bodyPr>
          <a:lstStyle/>
          <a:p>
            <a:r>
              <a:rPr lang="en-BE" dirty="0"/>
              <a:t>Papers </a:t>
            </a:r>
          </a:p>
        </p:txBody>
      </p:sp>
      <p:pic>
        <p:nvPicPr>
          <p:cNvPr id="2" name="Graphic 1">
            <a:extLst>
              <a:ext uri="{FF2B5EF4-FFF2-40B4-BE49-F238E27FC236}">
                <a16:creationId xmlns:a16="http://schemas.microsoft.com/office/drawing/2014/main" id="{AA57743F-DAF8-D62B-5D9F-A3676C99C7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06302" y="1089375"/>
            <a:ext cx="4199006" cy="1256637"/>
          </a:xfrm>
          <a:prstGeom prst="rect">
            <a:avLst/>
          </a:prstGeom>
        </p:spPr>
      </p:pic>
      <p:sp>
        <p:nvSpPr>
          <p:cNvPr id="14" name="TextBox 13">
            <a:extLst>
              <a:ext uri="{FF2B5EF4-FFF2-40B4-BE49-F238E27FC236}">
                <a16:creationId xmlns:a16="http://schemas.microsoft.com/office/drawing/2014/main" id="{923A6693-1748-9E2E-74E0-B9CF13415D9E}"/>
              </a:ext>
            </a:extLst>
          </p:cNvPr>
          <p:cNvSpPr txBox="1"/>
          <p:nvPr/>
        </p:nvSpPr>
        <p:spPr>
          <a:xfrm>
            <a:off x="3260659" y="2797489"/>
            <a:ext cx="3022810" cy="914400"/>
          </a:xfrm>
          <a:prstGeom prst="rect">
            <a:avLst/>
          </a:prstGeom>
        </p:spPr>
        <p:txBody>
          <a:bodyPr vert="horz" wrap="none" lIns="91440" tIns="45720" rIns="91440" bIns="45720" rtlCol="0" anchor="ctr">
            <a:normAutofit/>
          </a:bodyPr>
          <a:lstStyle/>
          <a:p>
            <a:pPr algn="ctr"/>
            <a:r>
              <a:rPr lang="en-BE" sz="3200" dirty="0"/>
              <a:t>a.demertzi@uliege.be</a:t>
            </a:r>
          </a:p>
        </p:txBody>
      </p:sp>
    </p:spTree>
    <p:extLst>
      <p:ext uri="{BB962C8B-B14F-4D97-AF65-F5344CB8AC3E}">
        <p14:creationId xmlns:p14="http://schemas.microsoft.com/office/powerpoint/2010/main" val="54762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newyorkr.gif">
            <a:extLst>
              <a:ext uri="{FF2B5EF4-FFF2-40B4-BE49-F238E27FC236}">
                <a16:creationId xmlns:a16="http://schemas.microsoft.com/office/drawing/2014/main" id="{12165B85-890F-014E-9B1C-F8007E4F93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812" y="281841"/>
            <a:ext cx="3404187" cy="4749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232E54E-9E5D-7B47-8BB4-60E904036EC6}"/>
              </a:ext>
            </a:extLst>
          </p:cNvPr>
          <p:cNvSpPr/>
          <p:nvPr/>
        </p:nvSpPr>
        <p:spPr>
          <a:xfrm>
            <a:off x="4529173" y="1305216"/>
            <a:ext cx="3404187" cy="1000274"/>
          </a:xfrm>
          <a:prstGeom prst="rect">
            <a:avLst/>
          </a:prstGeom>
        </p:spPr>
        <p:txBody>
          <a:bodyPr wrap="square">
            <a:spAutoFit/>
          </a:bodyPr>
          <a:lstStyle/>
          <a:p>
            <a:pPr algn="ctr">
              <a:spcAft>
                <a:spcPts val="300"/>
              </a:spcAft>
            </a:pPr>
            <a:r>
              <a:rPr lang="en-US" dirty="0">
                <a:latin typeface="Helvetica Light" panose="020B0403020202020204" pitchFamily="34" charset="0"/>
              </a:rPr>
              <a:t>Brain </a:t>
            </a:r>
            <a:r>
              <a:rPr lang="en-US" dirty="0">
                <a:latin typeface="Helvetica Light" panose="020B0403020202020204" pitchFamily="34" charset="0"/>
                <a:cs typeface="Apple Symbols" panose="02000000000000000000" pitchFamily="2" charset="-79"/>
              </a:rPr>
              <a:t>~2</a:t>
            </a:r>
            <a:r>
              <a:rPr lang="en-US" dirty="0">
                <a:latin typeface="Helvetica Light" panose="020B0403020202020204" pitchFamily="34" charset="0"/>
              </a:rPr>
              <a:t>% body’s weight</a:t>
            </a:r>
          </a:p>
          <a:p>
            <a:pPr algn="ctr">
              <a:spcAft>
                <a:spcPts val="300"/>
              </a:spcAft>
            </a:pPr>
            <a:r>
              <a:rPr lang="en-US" dirty="0">
                <a:latin typeface="Helvetica Light" panose="020B0403020202020204" pitchFamily="34" charset="0"/>
              </a:rPr>
              <a:t>Evoked changes &lt;5%</a:t>
            </a:r>
          </a:p>
          <a:p>
            <a:pPr algn="ctr">
              <a:spcAft>
                <a:spcPts val="300"/>
              </a:spcAft>
            </a:pPr>
            <a:r>
              <a:rPr lang="en-US" dirty="0">
                <a:latin typeface="Helvetica Light" panose="020B0403020202020204" pitchFamily="34" charset="0"/>
              </a:rPr>
              <a:t>80% for neuronal signaling </a:t>
            </a:r>
          </a:p>
        </p:txBody>
      </p:sp>
      <p:sp>
        <p:nvSpPr>
          <p:cNvPr id="9" name="Rectangle 8">
            <a:extLst>
              <a:ext uri="{FF2B5EF4-FFF2-40B4-BE49-F238E27FC236}">
                <a16:creationId xmlns:a16="http://schemas.microsoft.com/office/drawing/2014/main" id="{527D9CEE-B948-624B-9797-9CDAE1095167}"/>
              </a:ext>
            </a:extLst>
          </p:cNvPr>
          <p:cNvSpPr/>
          <p:nvPr/>
        </p:nvSpPr>
        <p:spPr>
          <a:xfrm>
            <a:off x="4438004" y="3160220"/>
            <a:ext cx="3586523" cy="2108269"/>
          </a:xfrm>
          <a:prstGeom prst="rect">
            <a:avLst/>
          </a:prstGeom>
        </p:spPr>
        <p:txBody>
          <a:bodyPr wrap="square">
            <a:spAutoFit/>
          </a:bodyPr>
          <a:lstStyle/>
          <a:p>
            <a:pPr algn="ctr"/>
            <a:r>
              <a:rPr lang="en-US" sz="1600" dirty="0">
                <a:latin typeface="Helvetica Light" panose="020B0403020202020204" pitchFamily="34" charset="0"/>
              </a:rPr>
              <a:t>"While conscious awareness is […] energetically inexpensive, it is dependent upon a very complex, dynamically organized state of the brain that is achieved at great expense”</a:t>
            </a:r>
          </a:p>
          <a:p>
            <a:pPr algn="ctr"/>
            <a:endParaRPr lang="en-US" sz="800" dirty="0">
              <a:latin typeface="Helvetica Light" panose="020B0403020202020204" pitchFamily="34" charset="0"/>
            </a:endParaRPr>
          </a:p>
          <a:p>
            <a:pPr algn="ctr"/>
            <a:r>
              <a:rPr lang="en-US" sz="1000" dirty="0">
                <a:latin typeface="Helvetica Light" panose="020B0403020202020204" pitchFamily="34" charset="0"/>
                <a:cs typeface="Arial"/>
              </a:rPr>
              <a:t>(</a:t>
            </a:r>
            <a:r>
              <a:rPr lang="en-US" sz="1000" dirty="0" err="1">
                <a:latin typeface="Helvetica Light" panose="020B0403020202020204" pitchFamily="34" charset="0"/>
                <a:cs typeface="Arial"/>
              </a:rPr>
              <a:t>Raichle</a:t>
            </a:r>
            <a:r>
              <a:rPr lang="en-US" sz="1000" dirty="0">
                <a:latin typeface="Helvetica Light" panose="020B0403020202020204" pitchFamily="34" charset="0"/>
                <a:cs typeface="Arial"/>
              </a:rPr>
              <a:t> M. </a:t>
            </a:r>
            <a:r>
              <a:rPr lang="en-US" sz="1000" i="1" dirty="0">
                <a:latin typeface="Helvetica Light" panose="020B0403020202020204" pitchFamily="34" charset="0"/>
                <a:cs typeface="Arial"/>
              </a:rPr>
              <a:t>Science</a:t>
            </a:r>
            <a:r>
              <a:rPr lang="en-US" sz="1000" dirty="0">
                <a:latin typeface="Helvetica Light" panose="020B0403020202020204" pitchFamily="34" charset="0"/>
                <a:cs typeface="Arial"/>
              </a:rPr>
              <a:t> 2006)</a:t>
            </a:r>
          </a:p>
          <a:p>
            <a:pPr algn="ctr"/>
            <a:endParaRPr lang="en-US" sz="1600" dirty="0">
              <a:latin typeface="Helvetica Light" panose="020B0403020202020204" pitchFamily="34" charset="0"/>
            </a:endParaRPr>
          </a:p>
        </p:txBody>
      </p:sp>
      <p:sp>
        <p:nvSpPr>
          <p:cNvPr id="12" name="Right Arrow 11">
            <a:extLst>
              <a:ext uri="{FF2B5EF4-FFF2-40B4-BE49-F238E27FC236}">
                <a16:creationId xmlns:a16="http://schemas.microsoft.com/office/drawing/2014/main" id="{96058509-3D27-2F4B-A9C4-A6A0542AAE8C}"/>
              </a:ext>
            </a:extLst>
          </p:cNvPr>
          <p:cNvSpPr/>
          <p:nvPr/>
        </p:nvSpPr>
        <p:spPr>
          <a:xfrm rot="5400000">
            <a:off x="5989452" y="2473477"/>
            <a:ext cx="578878" cy="484314"/>
          </a:xfrm>
          <a:prstGeom prst="rightArrow">
            <a:avLst>
              <a:gd name="adj1" fmla="val 50001"/>
              <a:gd name="adj2" fmla="val 50000"/>
            </a:avLst>
          </a:prstGeom>
          <a:solidFill>
            <a:srgbClr val="00707F"/>
          </a:solidFill>
          <a:ln>
            <a:solidFill>
              <a:srgbClr val="5FA4B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highlight>
                <a:srgbClr val="800000"/>
              </a:highlight>
            </a:endParaRPr>
          </a:p>
        </p:txBody>
      </p:sp>
      <p:cxnSp>
        <p:nvCxnSpPr>
          <p:cNvPr id="2" name="Straight Connector 1">
            <a:extLst>
              <a:ext uri="{FF2B5EF4-FFF2-40B4-BE49-F238E27FC236}">
                <a16:creationId xmlns:a16="http://schemas.microsoft.com/office/drawing/2014/main" id="{654B53A4-09FD-F790-9A2D-E84517CEADB9}"/>
              </a:ext>
            </a:extLst>
          </p:cNvPr>
          <p:cNvCxnSpPr>
            <a:cxnSpLocks/>
          </p:cNvCxnSpPr>
          <p:nvPr/>
        </p:nvCxnSpPr>
        <p:spPr>
          <a:xfrm>
            <a:off x="3987209" y="925903"/>
            <a:ext cx="4863858"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
        <p:nvSpPr>
          <p:cNvPr id="4" name="Rectangle 3">
            <a:extLst>
              <a:ext uri="{FF2B5EF4-FFF2-40B4-BE49-F238E27FC236}">
                <a16:creationId xmlns:a16="http://schemas.microsoft.com/office/drawing/2014/main" id="{9046EBE4-894E-0518-CD55-76B3F2F842F5}"/>
              </a:ext>
            </a:extLst>
          </p:cNvPr>
          <p:cNvSpPr/>
          <p:nvPr/>
        </p:nvSpPr>
        <p:spPr>
          <a:xfrm>
            <a:off x="7724936" y="0"/>
            <a:ext cx="1126131" cy="82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2100"/>
          </a:p>
        </p:txBody>
      </p:sp>
      <p:sp>
        <p:nvSpPr>
          <p:cNvPr id="3" name="Titre 2"/>
          <p:cNvSpPr>
            <a:spLocks noGrp="1"/>
          </p:cNvSpPr>
          <p:nvPr>
            <p:ph type="title"/>
          </p:nvPr>
        </p:nvSpPr>
        <p:spPr>
          <a:xfrm>
            <a:off x="4125554" y="185294"/>
            <a:ext cx="4535803" cy="794156"/>
          </a:xfrm>
        </p:spPr>
        <p:txBody>
          <a:bodyPr>
            <a:noAutofit/>
          </a:bodyPr>
          <a:lstStyle/>
          <a:p>
            <a:pPr algn="ctr"/>
            <a:r>
              <a:rPr lang="en-GB" sz="3600" b="1" dirty="0">
                <a:solidFill>
                  <a:schemeClr val="tx1"/>
                </a:solidFill>
              </a:rPr>
              <a:t>The resting brain</a:t>
            </a:r>
          </a:p>
        </p:txBody>
      </p:sp>
    </p:spTree>
    <p:extLst>
      <p:ext uri="{BB962C8B-B14F-4D97-AF65-F5344CB8AC3E}">
        <p14:creationId xmlns:p14="http://schemas.microsoft.com/office/powerpoint/2010/main" val="82962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ACDFD97-B0EE-0441-B39E-778DBBAB17C3}"/>
              </a:ext>
            </a:extLst>
          </p:cNvPr>
          <p:cNvSpPr>
            <a:spLocks noChangeArrowheads="1"/>
          </p:cNvSpPr>
          <p:nvPr/>
        </p:nvSpPr>
        <p:spPr bwMode="auto">
          <a:xfrm>
            <a:off x="5649261" y="4459523"/>
            <a:ext cx="39418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eaLnBrk="1" hangingPunct="1">
              <a:spcBef>
                <a:spcPct val="0"/>
              </a:spcBef>
              <a:buClrTx/>
              <a:buSzTx/>
              <a:buFontTx/>
              <a:buNone/>
            </a:pPr>
            <a:r>
              <a:rPr lang="en-US" altLang="en-US" sz="800" dirty="0">
                <a:solidFill>
                  <a:schemeClr val="tx1"/>
                </a:solidFill>
                <a:latin typeface="Helvetica" pitchFamily="2" charset="0"/>
                <a:ea typeface="ＭＳ Ｐゴシック" charset="-128"/>
              </a:rPr>
              <a:t>Demertzi &amp; Whitfield-</a:t>
            </a:r>
            <a:r>
              <a:rPr lang="en-US" altLang="en-US" sz="800" dirty="0" err="1">
                <a:solidFill>
                  <a:schemeClr val="tx1"/>
                </a:solidFill>
                <a:latin typeface="Helvetica" pitchFamily="2" charset="0"/>
                <a:ea typeface="ＭＳ Ｐゴシック" charset="-128"/>
              </a:rPr>
              <a:t>Gabrieli</a:t>
            </a:r>
            <a:r>
              <a:rPr lang="en-US" altLang="en-US" sz="800" dirty="0">
                <a:solidFill>
                  <a:schemeClr val="tx1"/>
                </a:solidFill>
                <a:latin typeface="Helvetica" pitchFamily="2" charset="0"/>
                <a:ea typeface="ＭＳ Ｐゴシック" charset="-128"/>
              </a:rPr>
              <a:t>: Neurology of Consciousness 2</a:t>
            </a:r>
            <a:r>
              <a:rPr lang="en-US" altLang="en-US" sz="800" baseline="30000" dirty="0">
                <a:solidFill>
                  <a:schemeClr val="tx1"/>
                </a:solidFill>
                <a:latin typeface="Helvetica" pitchFamily="2" charset="0"/>
                <a:ea typeface="ＭＳ Ｐゴシック" charset="-128"/>
              </a:rPr>
              <a:t>nd</a:t>
            </a:r>
            <a:r>
              <a:rPr lang="en-US" altLang="en-US" sz="800" dirty="0">
                <a:solidFill>
                  <a:schemeClr val="tx1"/>
                </a:solidFill>
                <a:latin typeface="Helvetica" pitchFamily="2" charset="0"/>
                <a:ea typeface="ＭＳ Ｐゴシック" charset="-128"/>
              </a:rPr>
              <a:t> ed. 2015</a:t>
            </a:r>
          </a:p>
          <a:p>
            <a:pPr eaLnBrk="1" hangingPunct="1">
              <a:spcBef>
                <a:spcPct val="0"/>
              </a:spcBef>
              <a:buClrTx/>
              <a:buSzTx/>
              <a:buFontTx/>
              <a:buNone/>
            </a:pPr>
            <a:r>
              <a:rPr lang="en-US" altLang="en-US" sz="800" dirty="0">
                <a:solidFill>
                  <a:schemeClr val="tx1"/>
                </a:solidFill>
                <a:latin typeface="Helvetica" pitchFamily="2" charset="0"/>
                <a:ea typeface="ＭＳ Ｐゴシック" charset="-128"/>
              </a:rPr>
              <a:t>Demertzi, </a:t>
            </a:r>
            <a:r>
              <a:rPr lang="en-US" altLang="en-US" sz="800" dirty="0" err="1">
                <a:solidFill>
                  <a:schemeClr val="tx1"/>
                </a:solidFill>
                <a:latin typeface="Helvetica" pitchFamily="2" charset="0"/>
                <a:ea typeface="ＭＳ Ｐゴシック" charset="-128"/>
              </a:rPr>
              <a:t>Soddu</a:t>
            </a:r>
            <a:r>
              <a:rPr lang="en-US" altLang="en-US" sz="800" dirty="0">
                <a:solidFill>
                  <a:schemeClr val="tx1"/>
                </a:solidFill>
                <a:latin typeface="Helvetica" pitchFamily="2" charset="0"/>
                <a:ea typeface="ＭＳ Ｐゴシック" charset="-128"/>
              </a:rPr>
              <a:t>, </a:t>
            </a:r>
            <a:r>
              <a:rPr lang="en-US" altLang="en-US" sz="800" dirty="0" err="1">
                <a:solidFill>
                  <a:schemeClr val="tx1"/>
                </a:solidFill>
                <a:latin typeface="Helvetica" pitchFamily="2" charset="0"/>
                <a:ea typeface="ＭＳ Ｐゴシック" charset="-128"/>
              </a:rPr>
              <a:t>Laureys</a:t>
            </a:r>
            <a:r>
              <a:rPr lang="en-US" altLang="en-US" sz="800" dirty="0">
                <a:solidFill>
                  <a:schemeClr val="tx1"/>
                </a:solidFill>
                <a:latin typeface="Helvetica" pitchFamily="2" charset="0"/>
                <a:ea typeface="ＭＳ Ｐゴシック" charset="-128"/>
              </a:rPr>
              <a:t>, </a:t>
            </a:r>
            <a:r>
              <a:rPr lang="en-US" altLang="en-US" sz="800" i="1" dirty="0" err="1">
                <a:solidFill>
                  <a:schemeClr val="tx1"/>
                </a:solidFill>
                <a:latin typeface="Helvetica" pitchFamily="2" charset="0"/>
                <a:ea typeface="ＭＳ Ｐゴシック" charset="-128"/>
              </a:rPr>
              <a:t>Curr</a:t>
            </a:r>
            <a:r>
              <a:rPr lang="en-US" altLang="en-US" sz="800" i="1" dirty="0">
                <a:solidFill>
                  <a:schemeClr val="tx1"/>
                </a:solidFill>
                <a:latin typeface="Helvetica" pitchFamily="2" charset="0"/>
                <a:ea typeface="ＭＳ Ｐゴシック" charset="-128"/>
              </a:rPr>
              <a:t> </a:t>
            </a:r>
            <a:r>
              <a:rPr lang="en-US" altLang="en-US" sz="800" i="1" dirty="0" err="1">
                <a:solidFill>
                  <a:schemeClr val="tx1"/>
                </a:solidFill>
                <a:latin typeface="Helvetica" pitchFamily="2" charset="0"/>
                <a:ea typeface="ＭＳ Ｐゴシック" charset="-128"/>
              </a:rPr>
              <a:t>Opin</a:t>
            </a:r>
            <a:r>
              <a:rPr lang="en-US" altLang="en-US" sz="800" i="1" dirty="0">
                <a:solidFill>
                  <a:schemeClr val="tx1"/>
                </a:solidFill>
                <a:latin typeface="Helvetica" pitchFamily="2" charset="0"/>
                <a:ea typeface="ＭＳ Ｐゴシック" charset="-128"/>
              </a:rPr>
              <a:t> Neurobiology </a:t>
            </a:r>
            <a:r>
              <a:rPr lang="en-US" altLang="en-US" sz="800" dirty="0">
                <a:solidFill>
                  <a:schemeClr val="tx1"/>
                </a:solidFill>
                <a:latin typeface="Helvetica" pitchFamily="2" charset="0"/>
                <a:ea typeface="ＭＳ Ｐゴシック" charset="-128"/>
              </a:rPr>
              <a:t>2013 </a:t>
            </a:r>
          </a:p>
          <a:p>
            <a:pPr eaLnBrk="1" hangingPunct="1">
              <a:spcBef>
                <a:spcPct val="0"/>
              </a:spcBef>
              <a:buClrTx/>
              <a:buSzTx/>
              <a:buFontTx/>
              <a:buNone/>
            </a:pPr>
            <a:r>
              <a:rPr lang="en-US" altLang="en-US" sz="800" dirty="0">
                <a:solidFill>
                  <a:schemeClr val="tx1"/>
                </a:solidFill>
                <a:latin typeface="Helvetica" pitchFamily="2" charset="0"/>
                <a:ea typeface="ＭＳ Ｐゴシック" charset="-128"/>
              </a:rPr>
              <a:t>Demertzi et al, </a:t>
            </a:r>
            <a:r>
              <a:rPr lang="en-US" altLang="en-US" sz="800" i="1" dirty="0">
                <a:solidFill>
                  <a:schemeClr val="tx1"/>
                </a:solidFill>
                <a:latin typeface="Helvetica" pitchFamily="2" charset="0"/>
                <a:ea typeface="ＭＳ Ｐゴシック" charset="-128"/>
              </a:rPr>
              <a:t>Front Hum </a:t>
            </a:r>
            <a:r>
              <a:rPr lang="en-US" altLang="en-US" sz="800" i="1" dirty="0" err="1">
                <a:solidFill>
                  <a:schemeClr val="tx1"/>
                </a:solidFill>
                <a:latin typeface="Helvetica" pitchFamily="2" charset="0"/>
                <a:ea typeface="ＭＳ Ｐゴシック" charset="-128"/>
              </a:rPr>
              <a:t>Neurosci</a:t>
            </a:r>
            <a:r>
              <a:rPr lang="en-US" altLang="en-US" sz="800" i="1" dirty="0">
                <a:solidFill>
                  <a:schemeClr val="tx1"/>
                </a:solidFill>
                <a:latin typeface="Helvetica" pitchFamily="2" charset="0"/>
                <a:ea typeface="ＭＳ Ｐゴシック" charset="-128"/>
              </a:rPr>
              <a:t> </a:t>
            </a:r>
            <a:r>
              <a:rPr lang="en-US" altLang="en-US" sz="800" dirty="0">
                <a:solidFill>
                  <a:schemeClr val="tx1"/>
                </a:solidFill>
                <a:latin typeface="Helvetica" pitchFamily="2" charset="0"/>
                <a:ea typeface="ＭＳ Ｐゴシック" charset="-128"/>
              </a:rPr>
              <a:t>2013</a:t>
            </a:r>
            <a:br>
              <a:rPr lang="en-US" altLang="en-US" sz="800" dirty="0">
                <a:solidFill>
                  <a:schemeClr val="tx1"/>
                </a:solidFill>
                <a:latin typeface="Helvetica" pitchFamily="2" charset="0"/>
                <a:ea typeface="ＭＳ Ｐゴシック" charset="-128"/>
              </a:rPr>
            </a:br>
            <a:r>
              <a:rPr lang="en-US" altLang="en-US" sz="800" dirty="0" err="1">
                <a:solidFill>
                  <a:schemeClr val="tx1"/>
                </a:solidFill>
                <a:latin typeface="Helvetica" pitchFamily="2" charset="0"/>
                <a:ea typeface="ＭＳ Ｐゴシック" charset="-128"/>
              </a:rPr>
              <a:t>Raichle</a:t>
            </a:r>
            <a:r>
              <a:rPr lang="en-US" altLang="en-US" sz="800" dirty="0">
                <a:solidFill>
                  <a:schemeClr val="tx1"/>
                </a:solidFill>
                <a:latin typeface="Helvetica" pitchFamily="2" charset="0"/>
                <a:ea typeface="ＭＳ Ｐゴシック" charset="-128"/>
              </a:rPr>
              <a:t> et al, </a:t>
            </a:r>
            <a:r>
              <a:rPr lang="en-US" altLang="en-US" sz="800" i="1" dirty="0">
                <a:solidFill>
                  <a:schemeClr val="tx1"/>
                </a:solidFill>
                <a:latin typeface="Helvetica" pitchFamily="2" charset="0"/>
                <a:ea typeface="ＭＳ Ｐゴシック" charset="-128"/>
              </a:rPr>
              <a:t>PNAS</a:t>
            </a:r>
            <a:r>
              <a:rPr lang="en-US" altLang="en-US" sz="800" dirty="0">
                <a:solidFill>
                  <a:schemeClr val="tx1"/>
                </a:solidFill>
                <a:latin typeface="Helvetica" pitchFamily="2" charset="0"/>
                <a:ea typeface="ＭＳ Ｐゴシック" charset="-128"/>
              </a:rPr>
              <a:t> 2001</a:t>
            </a:r>
          </a:p>
        </p:txBody>
      </p:sp>
      <p:sp>
        <p:nvSpPr>
          <p:cNvPr id="29" name="Rectangle 28">
            <a:extLst>
              <a:ext uri="{FF2B5EF4-FFF2-40B4-BE49-F238E27FC236}">
                <a16:creationId xmlns:a16="http://schemas.microsoft.com/office/drawing/2014/main" id="{32DBFB42-1EC2-1C4F-B5B0-084327F9BF50}"/>
              </a:ext>
            </a:extLst>
          </p:cNvPr>
          <p:cNvSpPr/>
          <p:nvPr/>
        </p:nvSpPr>
        <p:spPr>
          <a:xfrm>
            <a:off x="7594428" y="60565"/>
            <a:ext cx="1278442" cy="618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575"/>
          </a:p>
        </p:txBody>
      </p:sp>
      <p:sp>
        <p:nvSpPr>
          <p:cNvPr id="3" name="Titre 2"/>
          <p:cNvSpPr>
            <a:spLocks noGrp="1"/>
          </p:cNvSpPr>
          <p:nvPr>
            <p:ph type="title"/>
          </p:nvPr>
        </p:nvSpPr>
        <p:spPr>
          <a:xfrm>
            <a:off x="782502" y="207996"/>
            <a:ext cx="7578994" cy="616294"/>
          </a:xfrm>
        </p:spPr>
        <p:txBody>
          <a:bodyPr>
            <a:noAutofit/>
          </a:bodyPr>
          <a:lstStyle/>
          <a:p>
            <a:pPr algn="ctr"/>
            <a:r>
              <a:rPr lang="en-GB" sz="4400" b="1" dirty="0">
                <a:solidFill>
                  <a:schemeClr val="tx1"/>
                </a:solidFill>
                <a:latin typeface="Calibri" panose="020F0502020204030204" pitchFamily="34" charset="0"/>
                <a:cs typeface="Calibri" panose="020F0502020204030204" pitchFamily="34" charset="0"/>
              </a:rPr>
              <a:t>Default mode of brain function</a:t>
            </a:r>
          </a:p>
        </p:txBody>
      </p:sp>
      <p:cxnSp>
        <p:nvCxnSpPr>
          <p:cNvPr id="4" name="Straight Connector 3">
            <a:extLst>
              <a:ext uri="{FF2B5EF4-FFF2-40B4-BE49-F238E27FC236}">
                <a16:creationId xmlns:a16="http://schemas.microsoft.com/office/drawing/2014/main" id="{C6AA5A78-4EF1-84D0-5857-E8D8B44D7AFB}"/>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pic>
        <p:nvPicPr>
          <p:cNvPr id="31" name="Picture 30">
            <a:extLst>
              <a:ext uri="{FF2B5EF4-FFF2-40B4-BE49-F238E27FC236}">
                <a16:creationId xmlns:a16="http://schemas.microsoft.com/office/drawing/2014/main" id="{06D88EBD-9F33-4B55-23DD-C6B4ABEB6C05}"/>
              </a:ext>
            </a:extLst>
          </p:cNvPr>
          <p:cNvPicPr>
            <a:picLocks noChangeAspect="1"/>
          </p:cNvPicPr>
          <p:nvPr/>
        </p:nvPicPr>
        <p:blipFill>
          <a:blip r:embed="rId3"/>
          <a:stretch>
            <a:fillRect/>
          </a:stretch>
        </p:blipFill>
        <p:spPr>
          <a:xfrm>
            <a:off x="292932" y="1051857"/>
            <a:ext cx="6032640" cy="4573373"/>
          </a:xfrm>
          <a:prstGeom prst="rect">
            <a:avLst/>
          </a:prstGeom>
        </p:spPr>
      </p:pic>
    </p:spTree>
    <p:extLst>
      <p:ext uri="{BB962C8B-B14F-4D97-AF65-F5344CB8AC3E}">
        <p14:creationId xmlns:p14="http://schemas.microsoft.com/office/powerpoint/2010/main" val="67698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9">
            <a:extLst>
              <a:ext uri="{FF2B5EF4-FFF2-40B4-BE49-F238E27FC236}">
                <a16:creationId xmlns:a16="http://schemas.microsoft.com/office/drawing/2014/main" id="{2EBFE38C-F123-244F-AA54-F0AF2B172495}"/>
              </a:ext>
            </a:extLst>
          </p:cNvPr>
          <p:cNvSpPr>
            <a:spLocks noChangeArrowheads="1"/>
          </p:cNvSpPr>
          <p:nvPr/>
        </p:nvSpPr>
        <p:spPr bwMode="auto">
          <a:xfrm>
            <a:off x="6363383" y="4620331"/>
            <a:ext cx="158978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100" dirty="0">
                <a:latin typeface="Helvetica" pitchFamily="2" charset="0"/>
              </a:rPr>
              <a:t>Fox et al, </a:t>
            </a:r>
            <a:r>
              <a:rPr lang="en-US" sz="1100" i="1" dirty="0">
                <a:latin typeface="Helvetica" pitchFamily="2" charset="0"/>
              </a:rPr>
              <a:t>PNAS </a:t>
            </a:r>
            <a:r>
              <a:rPr lang="en-US" sz="1100" dirty="0">
                <a:latin typeface="Helvetica" pitchFamily="2" charset="0"/>
              </a:rPr>
              <a:t>2005</a:t>
            </a:r>
            <a:endParaRPr lang="en-US" sz="1100" dirty="0">
              <a:latin typeface="Helvetica" pitchFamily="2" charset="0"/>
              <a:ea typeface="MS PGothic" charset="0"/>
              <a:cs typeface="MS PGothic" charset="0"/>
            </a:endParaRPr>
          </a:p>
        </p:txBody>
      </p:sp>
      <p:pic>
        <p:nvPicPr>
          <p:cNvPr id="20" name="Picture 19">
            <a:extLst>
              <a:ext uri="{FF2B5EF4-FFF2-40B4-BE49-F238E27FC236}">
                <a16:creationId xmlns:a16="http://schemas.microsoft.com/office/drawing/2014/main" id="{12BA0B59-B407-7440-863B-B5A917750F41}"/>
              </a:ext>
            </a:extLst>
          </p:cNvPr>
          <p:cNvPicPr>
            <a:picLocks noChangeAspect="1"/>
          </p:cNvPicPr>
          <p:nvPr/>
        </p:nvPicPr>
        <p:blipFill>
          <a:blip r:embed="rId3"/>
          <a:stretch>
            <a:fillRect/>
          </a:stretch>
        </p:blipFill>
        <p:spPr>
          <a:xfrm>
            <a:off x="782296" y="1075879"/>
            <a:ext cx="5581087" cy="3806062"/>
          </a:xfrm>
          <a:prstGeom prst="rect">
            <a:avLst/>
          </a:prstGeom>
        </p:spPr>
      </p:pic>
      <p:sp>
        <p:nvSpPr>
          <p:cNvPr id="6" name="Rectangle 5">
            <a:extLst>
              <a:ext uri="{FF2B5EF4-FFF2-40B4-BE49-F238E27FC236}">
                <a16:creationId xmlns:a16="http://schemas.microsoft.com/office/drawing/2014/main" id="{CD97FAFE-E7C1-444A-A518-D396448F3CB7}"/>
              </a:ext>
            </a:extLst>
          </p:cNvPr>
          <p:cNvSpPr/>
          <p:nvPr/>
        </p:nvSpPr>
        <p:spPr>
          <a:xfrm>
            <a:off x="8171727" y="130735"/>
            <a:ext cx="727483"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Titre 2"/>
          <p:cNvSpPr>
            <a:spLocks noGrp="1"/>
          </p:cNvSpPr>
          <p:nvPr>
            <p:ph type="title"/>
          </p:nvPr>
        </p:nvSpPr>
        <p:spPr>
          <a:xfrm>
            <a:off x="610133" y="124896"/>
            <a:ext cx="7923731" cy="726019"/>
          </a:xfrm>
        </p:spPr>
        <p:txBody>
          <a:bodyPr>
            <a:noAutofit/>
          </a:bodyPr>
          <a:lstStyle/>
          <a:p>
            <a:pPr algn="ctr"/>
            <a:r>
              <a:rPr lang="en-GB" sz="4400" b="1" dirty="0">
                <a:solidFill>
                  <a:schemeClr val="tx1"/>
                </a:solidFill>
                <a:latin typeface="Calibri" panose="020F0502020204030204" pitchFamily="34" charset="0"/>
                <a:cs typeface="Calibri" panose="020F0502020204030204" pitchFamily="34" charset="0"/>
              </a:rPr>
              <a:t>Functional anticorrelations</a:t>
            </a:r>
          </a:p>
        </p:txBody>
      </p:sp>
      <p:cxnSp>
        <p:nvCxnSpPr>
          <p:cNvPr id="2" name="Straight Connector 1">
            <a:extLst>
              <a:ext uri="{FF2B5EF4-FFF2-40B4-BE49-F238E27FC236}">
                <a16:creationId xmlns:a16="http://schemas.microsoft.com/office/drawing/2014/main" id="{1E1C3585-16EF-B030-DD74-887B58CB7930}"/>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8511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619AC1D-9876-054B-B61A-53F73355D60D}"/>
              </a:ext>
            </a:extLst>
          </p:cNvPr>
          <p:cNvSpPr/>
          <p:nvPr/>
        </p:nvSpPr>
        <p:spPr bwMode="auto">
          <a:xfrm>
            <a:off x="6910754" y="4321958"/>
            <a:ext cx="457200" cy="623717"/>
          </a:xfrm>
          <a:prstGeom prst="rect">
            <a:avLst/>
          </a:prstGeom>
          <a:solidFill>
            <a:schemeClr val="bg1"/>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eaLnBrk="0" hangingPunct="0"/>
            <a:endParaRPr lang="en-US" sz="1661">
              <a:latin typeface="Tahoma" pitchFamily="116" charset="0"/>
            </a:endParaRPr>
          </a:p>
        </p:txBody>
      </p:sp>
      <p:sp>
        <p:nvSpPr>
          <p:cNvPr id="18" name="Rectangle 17">
            <a:extLst>
              <a:ext uri="{FF2B5EF4-FFF2-40B4-BE49-F238E27FC236}">
                <a16:creationId xmlns:a16="http://schemas.microsoft.com/office/drawing/2014/main" id="{A3D14568-4301-F44F-8706-9BFF95B8E6B1}"/>
              </a:ext>
            </a:extLst>
          </p:cNvPr>
          <p:cNvSpPr/>
          <p:nvPr/>
        </p:nvSpPr>
        <p:spPr>
          <a:xfrm>
            <a:off x="8422758" y="62904"/>
            <a:ext cx="444554"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Titre 2"/>
          <p:cNvSpPr>
            <a:spLocks noGrp="1"/>
          </p:cNvSpPr>
          <p:nvPr>
            <p:ph type="title"/>
          </p:nvPr>
        </p:nvSpPr>
        <p:spPr>
          <a:xfrm>
            <a:off x="173620" y="222167"/>
            <a:ext cx="8970380" cy="616294"/>
          </a:xfrm>
        </p:spPr>
        <p:txBody>
          <a:bodyPr>
            <a:noAutofit/>
          </a:bodyPr>
          <a:lstStyle/>
          <a:p>
            <a:pPr algn="ctr"/>
            <a:r>
              <a:rPr lang="en-GB" sz="3600" b="1" dirty="0">
                <a:solidFill>
                  <a:schemeClr val="tx1"/>
                </a:solidFill>
                <a:latin typeface="Calibri" panose="020F0502020204030204" pitchFamily="34" charset="0"/>
                <a:cs typeface="Calibri" panose="020F0502020204030204" pitchFamily="34" charset="0"/>
              </a:rPr>
              <a:t>Anticorrelations inform cognitive function?</a:t>
            </a:r>
          </a:p>
        </p:txBody>
      </p:sp>
      <p:cxnSp>
        <p:nvCxnSpPr>
          <p:cNvPr id="2" name="Straight Connector 1">
            <a:extLst>
              <a:ext uri="{FF2B5EF4-FFF2-40B4-BE49-F238E27FC236}">
                <a16:creationId xmlns:a16="http://schemas.microsoft.com/office/drawing/2014/main" id="{FE5ECB7B-6D96-6C4D-41EC-FDD253DA0EE3}"/>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pic>
        <p:nvPicPr>
          <p:cNvPr id="25" name="Picture 24">
            <a:extLst>
              <a:ext uri="{FF2B5EF4-FFF2-40B4-BE49-F238E27FC236}">
                <a16:creationId xmlns:a16="http://schemas.microsoft.com/office/drawing/2014/main" id="{9BB54D13-BFBB-7BE4-8CA4-EBE9B6FD9E6E}"/>
              </a:ext>
            </a:extLst>
          </p:cNvPr>
          <p:cNvPicPr>
            <a:picLocks noChangeAspect="1"/>
          </p:cNvPicPr>
          <p:nvPr/>
        </p:nvPicPr>
        <p:blipFill>
          <a:blip r:embed="rId3"/>
          <a:stretch>
            <a:fillRect/>
          </a:stretch>
        </p:blipFill>
        <p:spPr>
          <a:xfrm>
            <a:off x="512760" y="1028686"/>
            <a:ext cx="8631240" cy="3916989"/>
          </a:xfrm>
          <a:prstGeom prst="rect">
            <a:avLst/>
          </a:prstGeom>
        </p:spPr>
      </p:pic>
      <p:sp>
        <p:nvSpPr>
          <p:cNvPr id="12" name="Rectangle 21">
            <a:extLst>
              <a:ext uri="{FF2B5EF4-FFF2-40B4-BE49-F238E27FC236}">
                <a16:creationId xmlns:a16="http://schemas.microsoft.com/office/drawing/2014/main" id="{EF0BFA42-F884-2A45-BAA4-8B38701E7E4C}"/>
              </a:ext>
            </a:extLst>
          </p:cNvPr>
          <p:cNvSpPr>
            <a:spLocks noChangeArrowheads="1"/>
          </p:cNvSpPr>
          <p:nvPr/>
        </p:nvSpPr>
        <p:spPr bwMode="auto">
          <a:xfrm>
            <a:off x="3430113" y="4202437"/>
            <a:ext cx="63304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rgbClr val="000000"/>
              </a:buClr>
              <a:buSzPct val="100000"/>
              <a:buFont typeface="Times New Roman" charset="0"/>
              <a:defRPr sz="4000">
                <a:solidFill>
                  <a:srgbClr val="5F604A"/>
                </a:solidFill>
                <a:latin typeface="Verdana" charset="0"/>
                <a:ea typeface="MS PGothic" charset="-128"/>
              </a:defRPr>
            </a:lvl1pPr>
            <a:lvl2pPr marL="742950" indent="-285750" defTabSz="457200">
              <a:spcBef>
                <a:spcPts val="750"/>
              </a:spcBef>
              <a:buClr>
                <a:srgbClr val="000000"/>
              </a:buClr>
              <a:buSzPct val="100000"/>
              <a:buFont typeface="Times New Roman" charset="0"/>
              <a:defRPr sz="3000">
                <a:solidFill>
                  <a:srgbClr val="7F7358"/>
                </a:solidFill>
                <a:latin typeface="Verdana" charset="0"/>
                <a:ea typeface="MS PGothic" charset="-128"/>
              </a:defRPr>
            </a:lvl2pPr>
            <a:lvl3pPr marL="1143000" indent="-228600" defTabSz="457200">
              <a:spcBef>
                <a:spcPts val="600"/>
              </a:spcBef>
              <a:buClr>
                <a:srgbClr val="000000"/>
              </a:buClr>
              <a:buSzPct val="100000"/>
              <a:buFont typeface="Times New Roman" charset="0"/>
              <a:defRPr sz="2400">
                <a:solidFill>
                  <a:srgbClr val="7F7358"/>
                </a:solidFill>
                <a:latin typeface="Verdana" charset="0"/>
                <a:ea typeface="MS PGothic" charset="-128"/>
              </a:defRPr>
            </a:lvl3pPr>
            <a:lvl4pPr marL="16002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4pPr>
            <a:lvl5pPr marL="2057400" indent="-228600" defTabSz="457200">
              <a:spcBef>
                <a:spcPts val="500"/>
              </a:spcBef>
              <a:buClr>
                <a:srgbClr val="000000"/>
              </a:buClr>
              <a:buSzPct val="100000"/>
              <a:buFont typeface="Times New Roman" charset="0"/>
              <a:defRPr sz="2000">
                <a:solidFill>
                  <a:srgbClr val="7F7358"/>
                </a:solidFill>
                <a:latin typeface="Verdana" charset="0"/>
                <a:ea typeface="MS PGothic" charset="-128"/>
              </a:defRPr>
            </a:lvl5pPr>
            <a:lvl6pPr marL="25146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6pPr>
            <a:lvl7pPr marL="29718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7pPr>
            <a:lvl8pPr marL="34290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8pPr>
            <a:lvl9pPr marL="3886200" indent="-228600" defTabSz="457200" eaLnBrk="0" fontAlgn="base" hangingPunct="0">
              <a:spcBef>
                <a:spcPts val="500"/>
              </a:spcBef>
              <a:spcAft>
                <a:spcPct val="0"/>
              </a:spcAft>
              <a:buClr>
                <a:srgbClr val="000000"/>
              </a:buClr>
              <a:buSzPct val="100000"/>
              <a:buFont typeface="Times New Roman" charset="0"/>
              <a:defRPr sz="2000">
                <a:solidFill>
                  <a:srgbClr val="7F7358"/>
                </a:solidFill>
                <a:latin typeface="Verdana" charset="0"/>
                <a:ea typeface="MS PGothic" charset="-128"/>
              </a:defRPr>
            </a:lvl9pPr>
          </a:lstStyle>
          <a:p>
            <a:pPr>
              <a:spcBef>
                <a:spcPct val="0"/>
              </a:spcBef>
              <a:buClrTx/>
              <a:buSzTx/>
            </a:pPr>
            <a:r>
              <a:rPr lang="en-GB" altLang="en-US" sz="800" dirty="0" err="1">
                <a:solidFill>
                  <a:schemeClr val="tx1"/>
                </a:solidFill>
                <a:latin typeface="Helvetica" charset="0"/>
                <a:ea typeface="Helvetica" charset="0"/>
                <a:cs typeface="Helvetica" charset="0"/>
              </a:rPr>
              <a:t>Vanhaudenhuyse</a:t>
            </a:r>
            <a:r>
              <a:rPr lang="en-GB" altLang="en-US" sz="800" dirty="0">
                <a:solidFill>
                  <a:schemeClr val="tx1"/>
                </a:solidFill>
                <a:latin typeface="Helvetica" charset="0"/>
                <a:ea typeface="Helvetica" charset="0"/>
                <a:cs typeface="Helvetica" charset="0"/>
              </a:rPr>
              <a:t>*, Demertzi* et al, </a:t>
            </a:r>
            <a:r>
              <a:rPr lang="en-GB" altLang="en-US" sz="800" i="1" dirty="0">
                <a:solidFill>
                  <a:schemeClr val="tx1"/>
                </a:solidFill>
                <a:latin typeface="Helvetica" charset="0"/>
                <a:ea typeface="Helvetica" charset="0"/>
                <a:cs typeface="Helvetica" charset="0"/>
              </a:rPr>
              <a:t>J </a:t>
            </a:r>
            <a:r>
              <a:rPr lang="en-GB" altLang="en-US" sz="800" i="1" dirty="0" err="1">
                <a:solidFill>
                  <a:schemeClr val="tx1"/>
                </a:solidFill>
                <a:latin typeface="Helvetica" charset="0"/>
                <a:ea typeface="Helvetica" charset="0"/>
                <a:cs typeface="Helvetica" charset="0"/>
              </a:rPr>
              <a:t>Cogn</a:t>
            </a:r>
            <a:r>
              <a:rPr lang="en-GB" altLang="en-US" sz="800" i="1" dirty="0">
                <a:solidFill>
                  <a:schemeClr val="tx1"/>
                </a:solidFill>
                <a:latin typeface="Helvetica" charset="0"/>
                <a:ea typeface="Helvetica" charset="0"/>
                <a:cs typeface="Helvetica" charset="0"/>
              </a:rPr>
              <a:t> </a:t>
            </a:r>
            <a:r>
              <a:rPr lang="en-GB" altLang="en-US" sz="800" i="1" dirty="0" err="1">
                <a:solidFill>
                  <a:schemeClr val="tx1"/>
                </a:solidFill>
                <a:latin typeface="Helvetica" charset="0"/>
                <a:ea typeface="Helvetica" charset="0"/>
                <a:cs typeface="Helvetica" charset="0"/>
              </a:rPr>
              <a:t>Neurosci</a:t>
            </a:r>
            <a:r>
              <a:rPr lang="en-GB" altLang="en-US" sz="800" i="1" dirty="0">
                <a:solidFill>
                  <a:schemeClr val="tx1"/>
                </a:solidFill>
                <a:latin typeface="Helvetica" charset="0"/>
                <a:ea typeface="Helvetica" charset="0"/>
                <a:cs typeface="Helvetica" charset="0"/>
              </a:rPr>
              <a:t> </a:t>
            </a:r>
            <a:r>
              <a:rPr lang="en-GB" altLang="en-US" sz="800" dirty="0">
                <a:solidFill>
                  <a:schemeClr val="tx1"/>
                </a:solidFill>
                <a:latin typeface="Helvetica" charset="0"/>
                <a:ea typeface="Helvetica" charset="0"/>
                <a:cs typeface="Helvetica" charset="0"/>
              </a:rPr>
              <a:t>2011</a:t>
            </a:r>
            <a:endParaRPr lang="en-US" altLang="en-US" sz="800" dirty="0">
              <a:solidFill>
                <a:schemeClr val="tx1"/>
              </a:solidFill>
              <a:latin typeface="Helvetica" pitchFamily="2" charset="0"/>
              <a:ea typeface="Helvetica" charset="0"/>
              <a:cs typeface="Helvetica" charset="0"/>
            </a:endParaRPr>
          </a:p>
          <a:p>
            <a:pPr eaLnBrk="1" hangingPunct="1">
              <a:spcBef>
                <a:spcPct val="0"/>
              </a:spcBef>
              <a:buClrTx/>
              <a:buSzTx/>
              <a:buFontTx/>
              <a:buNone/>
            </a:pPr>
            <a:r>
              <a:rPr lang="en-US" altLang="en-US" sz="800" dirty="0">
                <a:solidFill>
                  <a:schemeClr val="tx1"/>
                </a:solidFill>
                <a:latin typeface="Helvetica" pitchFamily="2" charset="0"/>
                <a:ea typeface="Helvetica" charset="0"/>
                <a:cs typeface="Helvetica" charset="0"/>
              </a:rPr>
              <a:t>Demertzi, </a:t>
            </a:r>
            <a:r>
              <a:rPr lang="en-US" altLang="en-US" sz="800" dirty="0" err="1">
                <a:solidFill>
                  <a:schemeClr val="tx1"/>
                </a:solidFill>
                <a:latin typeface="Helvetica" pitchFamily="2" charset="0"/>
                <a:ea typeface="Helvetica" charset="0"/>
                <a:cs typeface="Helvetica" charset="0"/>
              </a:rPr>
              <a:t>Soddu</a:t>
            </a:r>
            <a:r>
              <a:rPr lang="en-US" altLang="en-US" sz="800" dirty="0">
                <a:solidFill>
                  <a:schemeClr val="tx1"/>
                </a:solidFill>
                <a:latin typeface="Helvetica" pitchFamily="2" charset="0"/>
                <a:ea typeface="Helvetica" charset="0"/>
                <a:cs typeface="Helvetica" charset="0"/>
              </a:rPr>
              <a:t>, </a:t>
            </a:r>
            <a:r>
              <a:rPr lang="en-US" altLang="en-US" sz="800" dirty="0" err="1">
                <a:solidFill>
                  <a:schemeClr val="tx1"/>
                </a:solidFill>
                <a:latin typeface="Helvetica" pitchFamily="2" charset="0"/>
                <a:ea typeface="Helvetica" charset="0"/>
                <a:cs typeface="Helvetica" charset="0"/>
              </a:rPr>
              <a:t>Laureys</a:t>
            </a:r>
            <a:r>
              <a:rPr lang="en-US" altLang="en-US" sz="800" dirty="0">
                <a:solidFill>
                  <a:schemeClr val="tx1"/>
                </a:solidFill>
                <a:latin typeface="Helvetica" pitchFamily="2" charset="0"/>
                <a:ea typeface="Helvetica" charset="0"/>
                <a:cs typeface="Helvetica" charset="0"/>
              </a:rPr>
              <a:t>, </a:t>
            </a:r>
            <a:r>
              <a:rPr lang="en-US" altLang="en-US" sz="800" i="1" dirty="0" err="1">
                <a:solidFill>
                  <a:schemeClr val="tx1"/>
                </a:solidFill>
                <a:latin typeface="Helvetica" pitchFamily="2" charset="0"/>
                <a:ea typeface="Helvetica" charset="0"/>
                <a:cs typeface="Helvetica" charset="0"/>
              </a:rPr>
              <a:t>Curr</a:t>
            </a:r>
            <a:r>
              <a:rPr lang="en-US" altLang="en-US" sz="800" i="1" dirty="0">
                <a:solidFill>
                  <a:schemeClr val="tx1"/>
                </a:solidFill>
                <a:latin typeface="Helvetica" pitchFamily="2" charset="0"/>
                <a:ea typeface="Helvetica" charset="0"/>
                <a:cs typeface="Helvetica" charset="0"/>
              </a:rPr>
              <a:t> </a:t>
            </a:r>
            <a:r>
              <a:rPr lang="en-US" altLang="en-US" sz="800" i="1" dirty="0" err="1">
                <a:solidFill>
                  <a:schemeClr val="tx1"/>
                </a:solidFill>
                <a:latin typeface="Helvetica" pitchFamily="2" charset="0"/>
                <a:ea typeface="Helvetica" charset="0"/>
                <a:cs typeface="Helvetica" charset="0"/>
              </a:rPr>
              <a:t>Opin</a:t>
            </a:r>
            <a:r>
              <a:rPr lang="en-US" altLang="en-US" sz="800" i="1" dirty="0">
                <a:solidFill>
                  <a:schemeClr val="tx1"/>
                </a:solidFill>
                <a:latin typeface="Helvetica" pitchFamily="2" charset="0"/>
                <a:ea typeface="Helvetica" charset="0"/>
                <a:cs typeface="Helvetica" charset="0"/>
              </a:rPr>
              <a:t> Neurobiology </a:t>
            </a:r>
            <a:r>
              <a:rPr lang="en-US" altLang="en-US" sz="800" dirty="0">
                <a:solidFill>
                  <a:schemeClr val="tx1"/>
                </a:solidFill>
                <a:latin typeface="Helvetica" pitchFamily="2" charset="0"/>
                <a:ea typeface="Helvetica" charset="0"/>
                <a:cs typeface="Helvetica" charset="0"/>
              </a:rPr>
              <a:t>2013</a:t>
            </a:r>
          </a:p>
          <a:p>
            <a:pPr>
              <a:spcBef>
                <a:spcPct val="0"/>
              </a:spcBef>
              <a:buClrTx/>
              <a:buSzTx/>
            </a:pPr>
            <a:r>
              <a:rPr lang="en-US" altLang="en-US" sz="800" dirty="0">
                <a:solidFill>
                  <a:schemeClr val="tx1"/>
                </a:solidFill>
                <a:latin typeface="Helvetica" pitchFamily="2" charset="0"/>
                <a:ea typeface="Helvetica" charset="0"/>
                <a:cs typeface="Helvetica" charset="0"/>
              </a:rPr>
              <a:t>Demertzi &amp; Whitfield-</a:t>
            </a:r>
            <a:r>
              <a:rPr lang="en-US" altLang="en-US" sz="800" dirty="0" err="1">
                <a:solidFill>
                  <a:schemeClr val="tx1"/>
                </a:solidFill>
                <a:latin typeface="Helvetica" pitchFamily="2" charset="0"/>
                <a:ea typeface="Helvetica" charset="0"/>
                <a:cs typeface="Helvetica" charset="0"/>
              </a:rPr>
              <a:t>Gabrieli</a:t>
            </a:r>
            <a:r>
              <a:rPr lang="en-US" altLang="en-US" sz="800" dirty="0">
                <a:solidFill>
                  <a:schemeClr val="tx1"/>
                </a:solidFill>
                <a:latin typeface="Helvetica" pitchFamily="2" charset="0"/>
                <a:ea typeface="Helvetica" charset="0"/>
                <a:cs typeface="Helvetica" charset="0"/>
              </a:rPr>
              <a:t>, in:</a:t>
            </a:r>
            <a:r>
              <a:rPr lang="en-US" altLang="en-US" sz="800" i="1" dirty="0">
                <a:solidFill>
                  <a:schemeClr val="tx1"/>
                </a:solidFill>
                <a:latin typeface="Helvetica" pitchFamily="2" charset="0"/>
                <a:ea typeface="Helvetica" charset="0"/>
                <a:cs typeface="Helvetica" charset="0"/>
              </a:rPr>
              <a:t> Neurology of Consciousness</a:t>
            </a:r>
            <a:r>
              <a:rPr lang="en-US" altLang="en-US" sz="800" dirty="0">
                <a:solidFill>
                  <a:schemeClr val="tx1"/>
                </a:solidFill>
                <a:latin typeface="Helvetica" pitchFamily="2" charset="0"/>
                <a:ea typeface="Helvetica" charset="0"/>
                <a:cs typeface="Helvetica" charset="0"/>
              </a:rPr>
              <a:t> 2</a:t>
            </a:r>
            <a:r>
              <a:rPr lang="en-US" altLang="en-US" sz="800" baseline="30000" dirty="0">
                <a:solidFill>
                  <a:schemeClr val="tx1"/>
                </a:solidFill>
                <a:latin typeface="Helvetica" pitchFamily="2" charset="0"/>
                <a:ea typeface="Helvetica" charset="0"/>
                <a:cs typeface="Helvetica" charset="0"/>
              </a:rPr>
              <a:t>nd</a:t>
            </a:r>
            <a:r>
              <a:rPr lang="en-US" altLang="en-US" sz="800" dirty="0">
                <a:solidFill>
                  <a:schemeClr val="tx1"/>
                </a:solidFill>
                <a:latin typeface="Helvetica" pitchFamily="2" charset="0"/>
                <a:ea typeface="Helvetica" charset="0"/>
                <a:cs typeface="Helvetica" charset="0"/>
              </a:rPr>
              <a:t> ed. </a:t>
            </a:r>
            <a:r>
              <a:rPr lang="en-US" altLang="en-US" sz="800" i="1" dirty="0">
                <a:solidFill>
                  <a:schemeClr val="tx1"/>
                </a:solidFill>
                <a:latin typeface="Helvetica" pitchFamily="2" charset="0"/>
                <a:ea typeface="Helvetica" charset="0"/>
                <a:cs typeface="Helvetica" charset="0"/>
              </a:rPr>
              <a:t>2015</a:t>
            </a:r>
            <a:endParaRPr lang="en-US" altLang="en-US" sz="800" dirty="0">
              <a:solidFill>
                <a:schemeClr val="tx1"/>
              </a:solidFill>
              <a:latin typeface="Helvetica" pitchFamily="2" charset="0"/>
              <a:ea typeface="Helvetica" charset="0"/>
              <a:cs typeface="Helvetica" charset="0"/>
            </a:endParaRPr>
          </a:p>
          <a:p>
            <a:pPr eaLnBrk="1" hangingPunct="1">
              <a:spcBef>
                <a:spcPct val="0"/>
              </a:spcBef>
              <a:buClrTx/>
              <a:buSzTx/>
              <a:buFontTx/>
              <a:buNone/>
            </a:pPr>
            <a:r>
              <a:rPr lang="en-US" altLang="en-US" sz="800" dirty="0">
                <a:solidFill>
                  <a:schemeClr val="tx1"/>
                </a:solidFill>
                <a:latin typeface="Helvetica" pitchFamily="2" charset="0"/>
                <a:ea typeface="Helvetica" charset="0"/>
                <a:cs typeface="Helvetica" charset="0"/>
              </a:rPr>
              <a:t>Demertzi et al, </a:t>
            </a:r>
            <a:r>
              <a:rPr lang="en-US" altLang="en-US" sz="800" i="1" dirty="0">
                <a:solidFill>
                  <a:schemeClr val="tx1"/>
                </a:solidFill>
                <a:latin typeface="Helvetica" pitchFamily="2" charset="0"/>
                <a:ea typeface="Helvetica" charset="0"/>
                <a:cs typeface="Helvetica" charset="0"/>
              </a:rPr>
              <a:t>Front Hum </a:t>
            </a:r>
            <a:r>
              <a:rPr lang="en-US" altLang="en-US" sz="800" i="1" dirty="0" err="1">
                <a:solidFill>
                  <a:schemeClr val="tx1"/>
                </a:solidFill>
                <a:latin typeface="Helvetica" pitchFamily="2" charset="0"/>
                <a:ea typeface="Helvetica" charset="0"/>
                <a:cs typeface="Helvetica" charset="0"/>
              </a:rPr>
              <a:t>Neurosci</a:t>
            </a:r>
            <a:r>
              <a:rPr lang="en-US" altLang="en-US" sz="800" i="1" dirty="0">
                <a:solidFill>
                  <a:schemeClr val="tx1"/>
                </a:solidFill>
                <a:latin typeface="Helvetica" pitchFamily="2" charset="0"/>
                <a:ea typeface="Helvetica" charset="0"/>
                <a:cs typeface="Helvetica" charset="0"/>
              </a:rPr>
              <a:t> </a:t>
            </a:r>
            <a:r>
              <a:rPr lang="en-US" altLang="en-US" sz="800" dirty="0">
                <a:solidFill>
                  <a:schemeClr val="tx1"/>
                </a:solidFill>
                <a:latin typeface="Helvetica" pitchFamily="2" charset="0"/>
                <a:ea typeface="Helvetica" charset="0"/>
                <a:cs typeface="Helvetica" charset="0"/>
              </a:rPr>
              <a:t>2013</a:t>
            </a:r>
          </a:p>
          <a:p>
            <a:pPr>
              <a:spcBef>
                <a:spcPct val="0"/>
              </a:spcBef>
              <a:buClrTx/>
              <a:buSzTx/>
            </a:pPr>
            <a:r>
              <a:rPr lang="en-US" altLang="en-US" sz="800" dirty="0">
                <a:solidFill>
                  <a:schemeClr val="tx1"/>
                </a:solidFill>
                <a:latin typeface="Helvetica" pitchFamily="2" charset="0"/>
                <a:ea typeface="Helvetica" charset="0"/>
                <a:cs typeface="Helvetica" charset="0"/>
              </a:rPr>
              <a:t>Demertzi, </a:t>
            </a:r>
            <a:r>
              <a:rPr lang="en-US" altLang="en-US" sz="800" dirty="0" err="1">
                <a:solidFill>
                  <a:schemeClr val="tx1"/>
                </a:solidFill>
                <a:latin typeface="Helvetica" pitchFamily="2" charset="0"/>
                <a:ea typeface="Helvetica" charset="0"/>
                <a:cs typeface="Helvetica" charset="0"/>
              </a:rPr>
              <a:t>Kucyi</a:t>
            </a:r>
            <a:r>
              <a:rPr lang="en-US" altLang="en-US" sz="800" dirty="0">
                <a:solidFill>
                  <a:schemeClr val="tx1"/>
                </a:solidFill>
                <a:latin typeface="Helvetica" pitchFamily="2" charset="0"/>
                <a:ea typeface="Helvetica" charset="0"/>
                <a:cs typeface="Helvetica" charset="0"/>
              </a:rPr>
              <a:t>, </a:t>
            </a:r>
            <a:r>
              <a:rPr lang="en-US" altLang="en-US" sz="800" dirty="0" err="1">
                <a:solidFill>
                  <a:schemeClr val="tx1"/>
                </a:solidFill>
                <a:latin typeface="Helvetica" pitchFamily="2" charset="0"/>
                <a:ea typeface="Helvetica" charset="0"/>
                <a:cs typeface="Helvetica" charset="0"/>
              </a:rPr>
              <a:t>Ponces</a:t>
            </a:r>
            <a:r>
              <a:rPr lang="en-US" altLang="en-US" sz="800" dirty="0">
                <a:solidFill>
                  <a:schemeClr val="tx1"/>
                </a:solidFill>
                <a:latin typeface="Helvetica" pitchFamily="2" charset="0"/>
                <a:ea typeface="Helvetica" charset="0"/>
                <a:cs typeface="Helvetica" charset="0"/>
              </a:rPr>
              <a:t>-Alvarez, </a:t>
            </a:r>
            <a:r>
              <a:rPr lang="en-US" altLang="en-US" sz="800" dirty="0" err="1">
                <a:solidFill>
                  <a:schemeClr val="tx1"/>
                </a:solidFill>
                <a:latin typeface="Helvetica" pitchFamily="2" charset="0"/>
                <a:ea typeface="Helvetica" charset="0"/>
                <a:cs typeface="Helvetica" charset="0"/>
              </a:rPr>
              <a:t>Keliris</a:t>
            </a:r>
            <a:r>
              <a:rPr lang="en-US" altLang="en-US" sz="800" dirty="0">
                <a:solidFill>
                  <a:schemeClr val="tx1"/>
                </a:solidFill>
                <a:latin typeface="Helvetica" pitchFamily="2" charset="0"/>
                <a:ea typeface="Helvetica" charset="0"/>
                <a:cs typeface="Helvetica" charset="0"/>
              </a:rPr>
              <a:t>, </a:t>
            </a:r>
            <a:r>
              <a:rPr lang="en-GB" sz="800" dirty="0">
                <a:solidFill>
                  <a:schemeClr val="tx1"/>
                </a:solidFill>
                <a:latin typeface="Helvetica" pitchFamily="2" charset="0"/>
              </a:rPr>
              <a:t>Whitfield-</a:t>
            </a:r>
            <a:r>
              <a:rPr lang="en-GB" sz="800" dirty="0" err="1">
                <a:solidFill>
                  <a:schemeClr val="tx1"/>
                </a:solidFill>
                <a:latin typeface="Helvetica" pitchFamily="2" charset="0"/>
              </a:rPr>
              <a:t>Gabrieli</a:t>
            </a:r>
            <a:r>
              <a:rPr lang="en-GB" sz="800" dirty="0">
                <a:solidFill>
                  <a:schemeClr val="tx1"/>
                </a:solidFill>
                <a:latin typeface="Helvetica" pitchFamily="2" charset="0"/>
              </a:rPr>
              <a:t>, Deco. </a:t>
            </a:r>
            <a:r>
              <a:rPr lang="en-GB" sz="800" i="1" dirty="0" err="1">
                <a:solidFill>
                  <a:schemeClr val="tx1"/>
                </a:solidFill>
                <a:latin typeface="Helvetica" pitchFamily="2" charset="0"/>
              </a:rPr>
              <a:t>Netw</a:t>
            </a:r>
            <a:r>
              <a:rPr lang="en-GB" sz="800" i="1" dirty="0">
                <a:solidFill>
                  <a:schemeClr val="tx1"/>
                </a:solidFill>
                <a:latin typeface="Helvetica" pitchFamily="2" charset="0"/>
              </a:rPr>
              <a:t> </a:t>
            </a:r>
            <a:r>
              <a:rPr lang="en-GB" sz="800" i="1" dirty="0" err="1">
                <a:solidFill>
                  <a:schemeClr val="tx1"/>
                </a:solidFill>
                <a:latin typeface="Helvetica" pitchFamily="2" charset="0"/>
              </a:rPr>
              <a:t>Neurosci</a:t>
            </a:r>
            <a:r>
              <a:rPr lang="en-GB" sz="800" i="1" dirty="0">
                <a:solidFill>
                  <a:schemeClr val="tx1"/>
                </a:solidFill>
                <a:latin typeface="Helvetica" pitchFamily="2" charset="0"/>
              </a:rPr>
              <a:t> </a:t>
            </a:r>
            <a:r>
              <a:rPr lang="en-GB" sz="800" dirty="0">
                <a:solidFill>
                  <a:schemeClr val="tx1"/>
                </a:solidFill>
                <a:latin typeface="Helvetica" pitchFamily="2" charset="0"/>
              </a:rPr>
              <a:t>in press</a:t>
            </a:r>
            <a:endParaRPr lang="en-US" altLang="en-US" sz="800" i="1" dirty="0">
              <a:solidFill>
                <a:schemeClr val="tx1"/>
              </a:solidFill>
              <a:latin typeface="Helvetica" pitchFamily="2" charset="0"/>
              <a:ea typeface="Helvetica" charset="0"/>
              <a:cs typeface="Helvetica" charset="0"/>
            </a:endParaRPr>
          </a:p>
        </p:txBody>
      </p:sp>
    </p:spTree>
    <p:extLst>
      <p:ext uri="{BB962C8B-B14F-4D97-AF65-F5344CB8AC3E}">
        <p14:creationId xmlns:p14="http://schemas.microsoft.com/office/powerpoint/2010/main" val="151053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D7BDBD8-C9DD-9C48-B705-6B19FE96A74B}"/>
              </a:ext>
            </a:extLst>
          </p:cNvPr>
          <p:cNvSpPr/>
          <p:nvPr/>
        </p:nvSpPr>
        <p:spPr>
          <a:xfrm>
            <a:off x="8369836" y="118533"/>
            <a:ext cx="444554" cy="564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 name="Titre 2"/>
          <p:cNvSpPr>
            <a:spLocks noGrp="1"/>
          </p:cNvSpPr>
          <p:nvPr>
            <p:ph type="title"/>
          </p:nvPr>
        </p:nvSpPr>
        <p:spPr>
          <a:xfrm>
            <a:off x="499729" y="235720"/>
            <a:ext cx="8314661" cy="616294"/>
          </a:xfrm>
        </p:spPr>
        <p:txBody>
          <a:bodyPr>
            <a:noAutofit/>
          </a:bodyPr>
          <a:lstStyle/>
          <a:p>
            <a:pPr algn="ctr"/>
            <a:r>
              <a:rPr lang="en-GB" b="1" dirty="0">
                <a:solidFill>
                  <a:schemeClr val="tx1"/>
                </a:solidFill>
                <a:latin typeface="Calibri" panose="020F0502020204030204" pitchFamily="34" charset="0"/>
                <a:cs typeface="Calibri" panose="020F0502020204030204" pitchFamily="34" charset="0"/>
              </a:rPr>
              <a:t>Modified awareness reduces anticorrelations</a:t>
            </a:r>
          </a:p>
        </p:txBody>
      </p:sp>
      <p:cxnSp>
        <p:nvCxnSpPr>
          <p:cNvPr id="2" name="Straight Connector 1">
            <a:extLst>
              <a:ext uri="{FF2B5EF4-FFF2-40B4-BE49-F238E27FC236}">
                <a16:creationId xmlns:a16="http://schemas.microsoft.com/office/drawing/2014/main" id="{6B39A12B-356A-1F45-4A0E-09496D7AE1C8}"/>
              </a:ext>
            </a:extLst>
          </p:cNvPr>
          <p:cNvCxnSpPr/>
          <p:nvPr/>
        </p:nvCxnSpPr>
        <p:spPr>
          <a:xfrm>
            <a:off x="292932" y="925903"/>
            <a:ext cx="8558135" cy="0"/>
          </a:xfrm>
          <a:prstGeom prst="line">
            <a:avLst/>
          </a:prstGeom>
          <a:ln w="28575">
            <a:solidFill>
              <a:srgbClr val="5FA4B0"/>
            </a:solidFill>
          </a:ln>
        </p:spPr>
        <p:style>
          <a:lnRef idx="1">
            <a:schemeClr val="accent3"/>
          </a:lnRef>
          <a:fillRef idx="0">
            <a:schemeClr val="accent3"/>
          </a:fillRef>
          <a:effectRef idx="0">
            <a:schemeClr val="accent3"/>
          </a:effectRef>
          <a:fontRef idx="minor">
            <a:schemeClr val="tx1"/>
          </a:fontRef>
        </p:style>
      </p:cxnSp>
      <p:pic>
        <p:nvPicPr>
          <p:cNvPr id="50" name="Picture 49">
            <a:extLst>
              <a:ext uri="{FF2B5EF4-FFF2-40B4-BE49-F238E27FC236}">
                <a16:creationId xmlns:a16="http://schemas.microsoft.com/office/drawing/2014/main" id="{5212ECC0-1C62-1CAD-959A-01E977E69B4F}"/>
              </a:ext>
            </a:extLst>
          </p:cNvPr>
          <p:cNvPicPr>
            <a:picLocks noChangeAspect="1"/>
          </p:cNvPicPr>
          <p:nvPr/>
        </p:nvPicPr>
        <p:blipFill>
          <a:blip r:embed="rId3"/>
          <a:stretch>
            <a:fillRect/>
          </a:stretch>
        </p:blipFill>
        <p:spPr>
          <a:xfrm>
            <a:off x="971509" y="999793"/>
            <a:ext cx="7200979" cy="3955847"/>
          </a:xfrm>
          <a:prstGeom prst="rect">
            <a:avLst/>
          </a:prstGeom>
        </p:spPr>
      </p:pic>
      <p:sp>
        <p:nvSpPr>
          <p:cNvPr id="5" name="Rectangle 21">
            <a:extLst>
              <a:ext uri="{FF2B5EF4-FFF2-40B4-BE49-F238E27FC236}">
                <a16:creationId xmlns:a16="http://schemas.microsoft.com/office/drawing/2014/main" id="{ACD2DEBF-BD22-E34E-9BBA-7DB00582EC97}"/>
              </a:ext>
            </a:extLst>
          </p:cNvPr>
          <p:cNvSpPr>
            <a:spLocks noChangeArrowheads="1"/>
          </p:cNvSpPr>
          <p:nvPr/>
        </p:nvSpPr>
        <p:spPr bwMode="auto">
          <a:xfrm>
            <a:off x="292932" y="4643040"/>
            <a:ext cx="6858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1000" dirty="0">
                <a:latin typeface="Helvetica" charset="0"/>
                <a:ea typeface="Helvetica" charset="0"/>
                <a:cs typeface="Helvetica" charset="0"/>
              </a:rPr>
              <a:t>Demertzi, </a:t>
            </a:r>
            <a:r>
              <a:rPr lang="en-US" altLang="en-US" sz="1000" dirty="0" err="1">
                <a:latin typeface="Helvetica" charset="0"/>
                <a:ea typeface="Helvetica" charset="0"/>
                <a:cs typeface="Helvetica" charset="0"/>
              </a:rPr>
              <a:t>Soddu</a:t>
            </a:r>
            <a:r>
              <a:rPr lang="en-US" altLang="en-US" sz="1000" dirty="0">
                <a:latin typeface="Helvetica" charset="0"/>
                <a:ea typeface="Helvetica" charset="0"/>
                <a:cs typeface="Helvetica" charset="0"/>
              </a:rPr>
              <a:t>, </a:t>
            </a:r>
            <a:r>
              <a:rPr lang="en-US" altLang="en-US" sz="1000" dirty="0" err="1">
                <a:latin typeface="Helvetica" charset="0"/>
                <a:ea typeface="Helvetica" charset="0"/>
                <a:cs typeface="Helvetica" charset="0"/>
              </a:rPr>
              <a:t>Faymonville</a:t>
            </a:r>
            <a:r>
              <a:rPr lang="en-US" altLang="en-US" sz="1000" dirty="0">
                <a:latin typeface="Helvetica" charset="0"/>
                <a:ea typeface="Helvetica" charset="0"/>
                <a:cs typeface="Helvetica" charset="0"/>
              </a:rPr>
              <a:t> et al, </a:t>
            </a:r>
            <a:r>
              <a:rPr lang="en-US" altLang="en-US" sz="1000" i="1" dirty="0" err="1">
                <a:latin typeface="Helvetica" charset="0"/>
                <a:ea typeface="Helvetica" charset="0"/>
                <a:cs typeface="Helvetica" charset="0"/>
              </a:rPr>
              <a:t>Prog</a:t>
            </a:r>
            <a:r>
              <a:rPr lang="en-US" altLang="en-US" sz="1000" i="1" dirty="0">
                <a:latin typeface="Helvetica" charset="0"/>
                <a:ea typeface="Helvetica" charset="0"/>
                <a:cs typeface="Helvetica" charset="0"/>
              </a:rPr>
              <a:t> Brain Res </a:t>
            </a:r>
            <a:r>
              <a:rPr lang="en-US" altLang="en-US" sz="1000" dirty="0">
                <a:latin typeface="Helvetica" charset="0"/>
                <a:ea typeface="Helvetica" charset="0"/>
                <a:cs typeface="Helvetica" charset="0"/>
              </a:rPr>
              <a:t>2011</a:t>
            </a:r>
          </a:p>
          <a:p>
            <a:r>
              <a:rPr lang="en-US" altLang="en-US" sz="1000" dirty="0">
                <a:latin typeface="Helvetica" charset="0"/>
                <a:ea typeface="Helvetica" charset="0"/>
                <a:cs typeface="Helvetica" charset="0"/>
              </a:rPr>
              <a:t>Demertzi, </a:t>
            </a:r>
            <a:r>
              <a:rPr lang="en-US" altLang="en-US" sz="1000" dirty="0" err="1">
                <a:latin typeface="Helvetica" charset="0"/>
                <a:ea typeface="Helvetica" charset="0"/>
                <a:cs typeface="Helvetica" charset="0"/>
              </a:rPr>
              <a:t>Vanhaudenhuyse</a:t>
            </a:r>
            <a:r>
              <a:rPr lang="en-US" altLang="en-US" sz="1000" dirty="0">
                <a:latin typeface="Helvetica" charset="0"/>
                <a:ea typeface="Helvetica" charset="0"/>
                <a:cs typeface="Helvetica" charset="0"/>
              </a:rPr>
              <a:t>, </a:t>
            </a:r>
            <a:r>
              <a:rPr lang="en-US" altLang="en-US" sz="1000" dirty="0" err="1">
                <a:latin typeface="Helvetica" charset="0"/>
                <a:ea typeface="Helvetica" charset="0"/>
                <a:cs typeface="Helvetica" charset="0"/>
              </a:rPr>
              <a:t>Noirhomme</a:t>
            </a:r>
            <a:r>
              <a:rPr lang="en-US" altLang="en-US" sz="1000" dirty="0">
                <a:latin typeface="Helvetica" charset="0"/>
                <a:ea typeface="Helvetica" charset="0"/>
                <a:cs typeface="Helvetica" charset="0"/>
              </a:rPr>
              <a:t>, </a:t>
            </a:r>
            <a:r>
              <a:rPr lang="en-US" altLang="en-US" sz="1000" dirty="0" err="1">
                <a:latin typeface="Helvetica" charset="0"/>
                <a:ea typeface="Helvetica" charset="0"/>
                <a:cs typeface="Helvetica" charset="0"/>
              </a:rPr>
              <a:t>Faymonville</a:t>
            </a:r>
            <a:r>
              <a:rPr lang="en-US" altLang="en-US" sz="1000" dirty="0">
                <a:latin typeface="Helvetica" charset="0"/>
                <a:ea typeface="Helvetica" charset="0"/>
                <a:cs typeface="Helvetica" charset="0"/>
              </a:rPr>
              <a:t>, </a:t>
            </a:r>
            <a:r>
              <a:rPr lang="en-US" altLang="en-US" sz="1000" dirty="0" err="1">
                <a:latin typeface="Helvetica" charset="0"/>
                <a:ea typeface="Helvetica" charset="0"/>
                <a:cs typeface="Helvetica" charset="0"/>
              </a:rPr>
              <a:t>Laureys</a:t>
            </a:r>
            <a:r>
              <a:rPr lang="en-US" altLang="en-US" sz="1000" dirty="0">
                <a:latin typeface="Helvetica" charset="0"/>
                <a:ea typeface="Helvetica" charset="0"/>
                <a:cs typeface="Helvetica" charset="0"/>
              </a:rPr>
              <a:t>, </a:t>
            </a:r>
            <a:r>
              <a:rPr lang="en-US" altLang="en-US" sz="1000" i="1" dirty="0">
                <a:latin typeface="Helvetica" charset="0"/>
                <a:ea typeface="Helvetica" charset="0"/>
                <a:cs typeface="Helvetica" charset="0"/>
              </a:rPr>
              <a:t>J </a:t>
            </a:r>
            <a:r>
              <a:rPr lang="en-US" altLang="en-US" sz="1000" i="1" dirty="0" err="1">
                <a:latin typeface="Helvetica" charset="0"/>
                <a:ea typeface="Helvetica" charset="0"/>
                <a:cs typeface="Helvetica" charset="0"/>
              </a:rPr>
              <a:t>Physiol</a:t>
            </a:r>
            <a:r>
              <a:rPr lang="en-US" altLang="en-US" sz="1000" i="1" dirty="0">
                <a:latin typeface="Helvetica" charset="0"/>
                <a:ea typeface="Helvetica" charset="0"/>
                <a:cs typeface="Helvetica" charset="0"/>
              </a:rPr>
              <a:t> Paris </a:t>
            </a:r>
            <a:r>
              <a:rPr lang="en-US" altLang="en-US" sz="1000" dirty="0">
                <a:latin typeface="Helvetica" charset="0"/>
                <a:ea typeface="Helvetica" charset="0"/>
                <a:cs typeface="Helvetica" charset="0"/>
              </a:rPr>
              <a:t>2015</a:t>
            </a:r>
          </a:p>
        </p:txBody>
      </p:sp>
    </p:spTree>
    <p:extLst>
      <p:ext uri="{BB962C8B-B14F-4D97-AF65-F5344CB8AC3E}">
        <p14:creationId xmlns:p14="http://schemas.microsoft.com/office/powerpoint/2010/main" val="398922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lnSpcReduction="10000"/>
      </a:bodyPr>
      <a:lstStyle>
        <a:defPPr>
          <a:defRPr dirty="0" smtClean="0"/>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28294</TotalTime>
  <Words>4391</Words>
  <Application>Microsoft Macintosh PowerPoint</Application>
  <PresentationFormat>On-screen Show (16:9)</PresentationFormat>
  <Paragraphs>399</Paragraphs>
  <Slides>43</Slides>
  <Notes>40</Notes>
  <HiddenSlides>0</HiddenSlides>
  <MMClips>2</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43</vt:i4>
      </vt:variant>
    </vt:vector>
  </HeadingPairs>
  <TitlesOfParts>
    <vt:vector size="67" baseType="lpstr">
      <vt:lpstr>ＭＳ Ｐゴシック</vt:lpstr>
      <vt:lpstr>American Typewriter</vt:lpstr>
      <vt:lpstr>Apple Chancery</vt:lpstr>
      <vt:lpstr>Arial</vt:lpstr>
      <vt:lpstr>Bauhaus 93</vt:lpstr>
      <vt:lpstr>Big Caslon Medium</vt:lpstr>
      <vt:lpstr>Bradley Hand</vt:lpstr>
      <vt:lpstr>Calibri</vt:lpstr>
      <vt:lpstr>Calibri Light</vt:lpstr>
      <vt:lpstr>Courier New</vt:lpstr>
      <vt:lpstr>Google Sans</vt:lpstr>
      <vt:lpstr>Helvetica</vt:lpstr>
      <vt:lpstr>Helvetica Light</vt:lpstr>
      <vt:lpstr>Helvetica Light</vt:lpstr>
      <vt:lpstr>Helvetica Neue</vt:lpstr>
      <vt:lpstr>Lucida Grande</vt:lpstr>
      <vt:lpstr>Marker Felt Thin</vt:lpstr>
      <vt:lpstr>Matura MT Script Capitals</vt:lpstr>
      <vt:lpstr>NeueHaasGroteskText</vt:lpstr>
      <vt:lpstr>Tahoma</vt:lpstr>
      <vt:lpstr>Times</vt:lpstr>
      <vt:lpstr>Times New Roman</vt:lpstr>
      <vt:lpstr>Wingdings</vt:lpstr>
      <vt:lpstr>Thème Office</vt:lpstr>
      <vt:lpstr>Neural basis of consciousness</vt:lpstr>
      <vt:lpstr>Consciousness</vt:lpstr>
      <vt:lpstr>Consciousness is multidimensional</vt:lpstr>
      <vt:lpstr>PowerPoint Presentation</vt:lpstr>
      <vt:lpstr>The resting brain</vt:lpstr>
      <vt:lpstr>Default mode of brain function</vt:lpstr>
      <vt:lpstr>Functional anticorrelations</vt:lpstr>
      <vt:lpstr>Anticorrelations inform cognitive function?</vt:lpstr>
      <vt:lpstr>Modified awareness reduces anticorrelations</vt:lpstr>
      <vt:lpstr>Modified arousal reduces anticorrelations</vt:lpstr>
      <vt:lpstr>Mental life is referred from behavior</vt:lpstr>
      <vt:lpstr>No anticorrelations in DOC</vt:lpstr>
      <vt:lpstr>PowerPoint Presentation</vt:lpstr>
      <vt:lpstr>More networks during rest</vt:lpstr>
      <vt:lpstr>DOC separation based on cross-modal interactions</vt:lpstr>
      <vt:lpstr>PowerPoint Presentation</vt:lpstr>
      <vt:lpstr>Lower cross-modal interaction in the isolated brain</vt:lpstr>
      <vt:lpstr>The brain as a network</vt:lpstr>
      <vt:lpstr>Brain dynamics and cognition</vt:lpstr>
      <vt:lpstr>“Rich” connectivity in communicating states</vt:lpstr>
      <vt:lpstr>Simple connectivity in “unconsciousness”</vt:lpstr>
      <vt:lpstr>Higher dynamism in conscious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arousal variations mediate MB? </vt:lpstr>
      <vt:lpstr>Altered arousal increases MB reports</vt:lpstr>
      <vt:lpstr>MB has a unique brain-body profile</vt:lpstr>
      <vt:lpstr>PowerPoint Presentation</vt:lpstr>
      <vt:lpstr>PowerPoint Presentation</vt:lpstr>
      <vt:lpstr>PowerPoint Presentation</vt:lpstr>
      <vt:lpstr>PowerPoint Presentation</vt:lpstr>
      <vt:lpstr>PowerPoint Presentation</vt:lpstr>
      <vt:lpstr>PowerPoint Presentation</vt:lpstr>
      <vt:lpstr>Consciousness is multidimensional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Minon</dc:creator>
  <cp:lastModifiedBy>Athina Demertzi</cp:lastModifiedBy>
  <cp:revision>1006</cp:revision>
  <cp:lastPrinted>2022-11-07T11:15:17Z</cp:lastPrinted>
  <dcterms:created xsi:type="dcterms:W3CDTF">2018-03-13T16:35:22Z</dcterms:created>
  <dcterms:modified xsi:type="dcterms:W3CDTF">2024-05-16T14:12:33Z</dcterms:modified>
</cp:coreProperties>
</file>