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56" r:id="rId2"/>
    <p:sldId id="276" r:id="rId3"/>
    <p:sldId id="263" r:id="rId4"/>
    <p:sldId id="281" r:id="rId5"/>
    <p:sldId id="285" r:id="rId6"/>
    <p:sldId id="280" r:id="rId7"/>
    <p:sldId id="277" r:id="rId8"/>
    <p:sldId id="269" r:id="rId9"/>
    <p:sldId id="271" r:id="rId10"/>
    <p:sldId id="272" r:id="rId11"/>
    <p:sldId id="284" r:id="rId12"/>
    <p:sldId id="273" r:id="rId13"/>
    <p:sldId id="274" r:id="rId14"/>
  </p:sldIdLst>
  <p:sldSz cx="12192000" cy="6858000"/>
  <p:notesSz cx="6797675" cy="9928225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FF5E"/>
    <a:srgbClr val="D0FF70"/>
    <a:srgbClr val="FFDEA1"/>
    <a:srgbClr val="FFC458"/>
    <a:srgbClr val="92D2FA"/>
    <a:srgbClr val="FFC760"/>
    <a:srgbClr val="FFFFFF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613" autoAdjust="0"/>
    <p:restoredTop sz="89576" autoAdjust="0"/>
  </p:normalViewPr>
  <p:slideViewPr>
    <p:cSldViewPr snapToGrid="0">
      <p:cViewPr>
        <p:scale>
          <a:sx n="80" d="100"/>
          <a:sy n="80" d="100"/>
        </p:scale>
        <p:origin x="43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70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348333-EC75-4C44-BAD5-ACC05885AE5D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196BA7C-A037-4031-A4C9-8DB5C4E9B8E1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39318435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A3F1B3-5C7C-4334-9ABD-A630897E57A5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BE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768" y="4777958"/>
            <a:ext cx="5438140" cy="3909239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CE48E3-9D29-47E2-A700-30CC91E86D28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808368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25 espèces</a:t>
            </a:r>
            <a:r>
              <a:rPr lang="fr-BE" baseline="0" dirty="0" smtClean="0"/>
              <a:t> </a:t>
            </a:r>
          </a:p>
          <a:p>
            <a:r>
              <a:rPr lang="fr-BE" baseline="0" dirty="0" smtClean="0"/>
              <a:t>All in GC in Africa</a:t>
            </a:r>
          </a:p>
          <a:p>
            <a:r>
              <a:rPr lang="fr-BE" baseline="0" dirty="0" smtClean="0"/>
              <a:t>G </a:t>
            </a:r>
            <a:r>
              <a:rPr lang="fr-BE" baseline="0" dirty="0" err="1" smtClean="0"/>
              <a:t>dewevrei</a:t>
            </a:r>
            <a:r>
              <a:rPr lang="fr-BE" baseline="0" dirty="0" smtClean="0"/>
              <a:t> </a:t>
            </a:r>
            <a:r>
              <a:rPr lang="fr-BE" baseline="0" dirty="0" err="1" smtClean="0"/>
              <a:t>limbali</a:t>
            </a:r>
            <a:endParaRPr lang="fr-BE" baseline="0" dirty="0" smtClean="0"/>
          </a:p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4432470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Sur tous les</a:t>
            </a:r>
            <a:r>
              <a:rPr lang="fr-BE" baseline="0" dirty="0" smtClean="0"/>
              <a:t> continents</a:t>
            </a:r>
          </a:p>
          <a:p>
            <a:r>
              <a:rPr lang="fr-BE" dirty="0" smtClean="0"/>
              <a:t>729 </a:t>
            </a:r>
            <a:r>
              <a:rPr lang="fr-BE" dirty="0" err="1" smtClean="0"/>
              <a:t>Accepted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 espèces 80 </a:t>
            </a:r>
            <a:r>
              <a:rPr lang="fr-BE" dirty="0" err="1" smtClean="0"/>
              <a:t>sp</a:t>
            </a:r>
            <a:r>
              <a:rPr lang="fr-BE" dirty="0" smtClean="0"/>
              <a:t> in GC and </a:t>
            </a:r>
            <a:r>
              <a:rPr lang="fr-BE" dirty="0" err="1" smtClean="0"/>
              <a:t>outside</a:t>
            </a:r>
            <a:endParaRPr lang="fr-BE" dirty="0" smtClean="0"/>
          </a:p>
          <a:p>
            <a:r>
              <a:rPr lang="fr-BE" dirty="0" err="1" smtClean="0"/>
              <a:t>Crassiflora</a:t>
            </a:r>
            <a:r>
              <a:rPr lang="fr-BE" dirty="0" smtClean="0"/>
              <a:t> = 5</a:t>
            </a:r>
          </a:p>
          <a:p>
            <a:r>
              <a:rPr lang="fr-BE" baseline="0" dirty="0" err="1" smtClean="0"/>
              <a:t>Mespi</a:t>
            </a:r>
            <a:r>
              <a:rPr lang="fr-BE" baseline="0" dirty="0" smtClean="0"/>
              <a:t>= </a:t>
            </a:r>
            <a:r>
              <a:rPr lang="fr-BE" baseline="0" dirty="0" err="1" smtClean="0"/>
              <a:t>zambezien</a:t>
            </a:r>
            <a:endParaRPr lang="fr-BE" baseline="0" dirty="0" smtClean="0"/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1CC9-073D-4334-8788-89CFBA6275FF}" type="slidenum">
              <a:rPr lang="fr-BE" smtClean="0"/>
              <a:t>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0654888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BE" dirty="0" smtClean="0"/>
              <a:t>Sur tous les</a:t>
            </a:r>
            <a:r>
              <a:rPr lang="fr-BE" baseline="0" dirty="0" smtClean="0"/>
              <a:t> continents</a:t>
            </a:r>
          </a:p>
          <a:p>
            <a:r>
              <a:rPr lang="fr-BE" dirty="0" smtClean="0"/>
              <a:t>729 </a:t>
            </a:r>
            <a:r>
              <a:rPr lang="fr-BE" dirty="0" err="1" smtClean="0"/>
              <a:t>Accepted</a:t>
            </a:r>
            <a:r>
              <a:rPr lang="fr-BE" dirty="0" smtClean="0"/>
              <a:t> </a:t>
            </a:r>
            <a:r>
              <a:rPr lang="fr-BE" dirty="0" err="1" smtClean="0"/>
              <a:t>Species</a:t>
            </a:r>
            <a:r>
              <a:rPr lang="fr-BE" dirty="0" smtClean="0"/>
              <a:t> espèces 80 </a:t>
            </a:r>
            <a:r>
              <a:rPr lang="fr-BE" dirty="0" err="1" smtClean="0"/>
              <a:t>sp</a:t>
            </a:r>
            <a:r>
              <a:rPr lang="fr-BE" dirty="0" smtClean="0"/>
              <a:t> in GC and </a:t>
            </a:r>
            <a:r>
              <a:rPr lang="fr-BE" dirty="0" err="1" smtClean="0"/>
              <a:t>outside</a:t>
            </a:r>
            <a:endParaRPr lang="fr-BE" dirty="0" smtClean="0"/>
          </a:p>
          <a:p>
            <a:r>
              <a:rPr lang="fr-BE" dirty="0" err="1" smtClean="0"/>
              <a:t>Crassiflora</a:t>
            </a:r>
            <a:r>
              <a:rPr lang="fr-BE" dirty="0" smtClean="0"/>
              <a:t> = 5</a:t>
            </a:r>
          </a:p>
          <a:p>
            <a:r>
              <a:rPr lang="fr-BE" baseline="0" dirty="0" err="1" smtClean="0"/>
              <a:t>Mespi</a:t>
            </a:r>
            <a:r>
              <a:rPr lang="fr-BE" baseline="0" dirty="0" smtClean="0"/>
              <a:t>= </a:t>
            </a:r>
            <a:r>
              <a:rPr lang="fr-BE" baseline="0" dirty="0" err="1" smtClean="0"/>
              <a:t>zambezien</a:t>
            </a:r>
            <a:endParaRPr lang="fr-BE" baseline="0" dirty="0" smtClean="0"/>
          </a:p>
          <a:p>
            <a:endParaRPr lang="fr-BE" baseline="0" dirty="0" smtClean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321CC9-073D-4334-8788-89CFBA6275FF}" type="slidenum">
              <a:rPr lang="fr-BE" smtClean="0"/>
              <a:t>4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0066023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7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8623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9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0414620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11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5235050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The</a:t>
            </a:r>
            <a:r>
              <a:rPr lang="en-US" baseline="0" dirty="0" smtClean="0"/>
              <a:t> study is in progress </a:t>
            </a:r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12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436312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BE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8CE48E3-9D29-47E2-A700-30CC91E86D28}" type="slidenum">
              <a:rPr lang="fr-BE" smtClean="0"/>
              <a:t>13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4558157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 baseline="0"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 baseline="0">
                <a:latin typeface="Yu Gothic UI Semilight" panose="020B0400000000000000" pitchFamily="34" charset="-128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dirty="0" smtClean="0"/>
              <a:t>Modifiez le style des sous-titres du masque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197116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641646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40098087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3081" y="1274837"/>
            <a:ext cx="6331004" cy="5400600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</a:lstStyle>
          <a:p>
            <a:pPr lvl="0"/>
            <a:r>
              <a:rPr lang="fr-FR" dirty="0" smtClean="0"/>
              <a:t>Modifiez les styles du texte du masque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11958-97FE-4A3E-A736-0F47055DD492}" type="slidenum">
              <a:rPr lang="fr-BE" smtClean="0"/>
              <a:t>‹N°›</a:t>
            </a:fld>
            <a:endParaRPr lang="fr-BE"/>
          </a:p>
        </p:txBody>
      </p:sp>
      <p:sp>
        <p:nvSpPr>
          <p:cNvPr id="5" name="Rectangle 4"/>
          <p:cNvSpPr/>
          <p:nvPr userDrawn="1"/>
        </p:nvSpPr>
        <p:spPr>
          <a:xfrm>
            <a:off x="-48683" y="0"/>
            <a:ext cx="12269099" cy="10801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 sz="1800"/>
          </a:p>
        </p:txBody>
      </p:sp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517247" y="133335"/>
            <a:ext cx="11137237" cy="813450"/>
          </a:xfrm>
        </p:spPr>
        <p:txBody>
          <a:bodyPr/>
          <a:lstStyle>
            <a:lvl1pPr algn="ctr">
              <a:defRPr>
                <a:solidFill>
                  <a:schemeClr val="tx1">
                    <a:lumMod val="50000"/>
                    <a:lumOff val="50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</p:spTree>
    <p:extLst>
      <p:ext uri="{BB962C8B-B14F-4D97-AF65-F5344CB8AC3E}">
        <p14:creationId xmlns:p14="http://schemas.microsoft.com/office/powerpoint/2010/main" val="35809806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14769"/>
          </a:xfrm>
        </p:spPr>
        <p:txBody>
          <a:bodyPr/>
          <a:lstStyle>
            <a:lvl1pPr>
              <a:defRPr>
                <a:latin typeface="Yu Gothic UI Semilight" panose="020B0400000000000000" pitchFamily="34" charset="-128"/>
                <a:ea typeface="Yu Gothic UI Semilight" panose="020B0400000000000000" pitchFamily="34" charset="-128"/>
              </a:defRPr>
            </a:lvl1pPr>
          </a:lstStyle>
          <a:p>
            <a:r>
              <a:rPr lang="fr-FR" dirty="0" smtClean="0"/>
              <a:t>Modifiez le style du titre</a:t>
            </a:r>
            <a:endParaRPr lang="fr-BE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017917"/>
            <a:ext cx="10515600" cy="5159046"/>
          </a:xfrm>
        </p:spPr>
        <p:txBody>
          <a:bodyPr/>
          <a:lstStyle>
            <a:lvl1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1pPr>
            <a:lvl2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2pPr>
            <a:lvl3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3pPr>
            <a:lvl4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4pPr>
            <a:lvl5pPr>
              <a:defRPr>
                <a:latin typeface="Yu Gothic UI Light" panose="020B0300000000000000" pitchFamily="34" charset="-128"/>
                <a:ea typeface="Yu Gothic UI Light" panose="020B0300000000000000" pitchFamily="34" charset="-128"/>
              </a:defRPr>
            </a:lvl5pPr>
          </a:lstStyle>
          <a:p>
            <a:pPr lvl="0"/>
            <a:r>
              <a:rPr lang="fr-FR" dirty="0" smtClean="0"/>
              <a:t>Modifiez les styles du texte du masque</a:t>
            </a:r>
          </a:p>
          <a:p>
            <a:pPr lvl="1"/>
            <a:r>
              <a:rPr lang="fr-FR" dirty="0" smtClean="0"/>
              <a:t>Deuxième niveau</a:t>
            </a:r>
          </a:p>
          <a:p>
            <a:pPr lvl="2"/>
            <a:r>
              <a:rPr lang="fr-FR" dirty="0" smtClean="0"/>
              <a:t>Troisième niveau</a:t>
            </a:r>
          </a:p>
          <a:p>
            <a:pPr lvl="3"/>
            <a:r>
              <a:rPr lang="fr-FR" dirty="0" smtClean="0"/>
              <a:t>Quatrième niveau</a:t>
            </a:r>
          </a:p>
          <a:p>
            <a:pPr lvl="4"/>
            <a:r>
              <a:rPr lang="fr-FR" dirty="0" smtClean="0"/>
              <a:t>Cinquième niveau</a:t>
            </a:r>
            <a:endParaRPr lang="fr-BE" dirty="0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72037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065068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99117710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11457095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8920425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38862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9817105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BE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BE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5244681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BE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BE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8672FDF-989D-4B32-BC73-0188AB261DF0}" type="datetimeFigureOut">
              <a:rPr lang="fr-BE" smtClean="0"/>
              <a:t>06-06-22</a:t>
            </a:fld>
            <a:endParaRPr lang="fr-BE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BE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BBAEE2-69D1-404F-844C-54F47A3972AF}" type="slidenum">
              <a:rPr lang="fr-BE" smtClean="0"/>
              <a:t>‹N°›</a:t>
            </a:fld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33092697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g"/><Relationship Id="rId3" Type="http://schemas.openxmlformats.org/officeDocument/2006/relationships/image" Target="../media/image7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emf"/><Relationship Id="rId9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7.jp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3" y="0"/>
            <a:ext cx="12222481" cy="7071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21754" y="356517"/>
            <a:ext cx="6629400" cy="1351513"/>
          </a:xfrm>
        </p:spPr>
        <p:txBody>
          <a:bodyPr>
            <a:normAutofit/>
          </a:bodyPr>
          <a:lstStyle/>
          <a:p>
            <a:pPr algn="l"/>
            <a:r>
              <a:rPr lang="fr-FR" sz="3600" dirty="0" smtClean="0"/>
              <a:t>Climatic niche lability of the African woody flora</a:t>
            </a:r>
            <a:endParaRPr lang="en-GB" sz="3600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43674" y="1887574"/>
            <a:ext cx="4464745" cy="1291692"/>
          </a:xfrm>
        </p:spPr>
        <p:txBody>
          <a:bodyPr>
            <a:normAutofit/>
          </a:bodyPr>
          <a:lstStyle/>
          <a:p>
            <a:pPr algn="l"/>
            <a:r>
              <a:rPr lang="en-GB" dirty="0" smtClean="0"/>
              <a:t>Anaïs Gorel </a:t>
            </a:r>
            <a:endParaRPr lang="fr-BE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557" y="2730409"/>
            <a:ext cx="1733512" cy="721048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54" y="2550865"/>
            <a:ext cx="1349886" cy="108013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912882" y="629728"/>
            <a:ext cx="1329713" cy="561174"/>
          </a:xfrm>
          <a:prstGeom prst="rect">
            <a:avLst/>
          </a:prstGeom>
          <a:noFill/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>
              <a:ln>
                <a:solidFill>
                  <a:schemeClr val="tx1"/>
                </a:solidFill>
              </a:ln>
              <a:noFill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90112" y="1598949"/>
            <a:ext cx="4120496" cy="679724"/>
          </a:xfrm>
          <a:prstGeom prst="rect">
            <a:avLst/>
          </a:prstGeom>
          <a:solidFill>
            <a:schemeClr val="bg1">
              <a:alpha val="73000"/>
            </a:schemeClr>
          </a:solidFill>
          <a:ln w="19050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i="1" dirty="0" smtClean="0">
                <a:solidFill>
                  <a:schemeClr val="tx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i.e. </a:t>
            </a:r>
            <a:r>
              <a:rPr lang="en-US" dirty="0" smtClean="0">
                <a:solidFill>
                  <a:schemeClr val="tx1"/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the quality of being easily changeable</a:t>
            </a:r>
          </a:p>
        </p:txBody>
      </p:sp>
      <p:cxnSp>
        <p:nvCxnSpPr>
          <p:cNvPr id="11" name="Connecteur droit 10"/>
          <p:cNvCxnSpPr/>
          <p:nvPr/>
        </p:nvCxnSpPr>
        <p:spPr>
          <a:xfrm>
            <a:off x="4242595" y="1190902"/>
            <a:ext cx="447517" cy="408047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25973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Niche </a:t>
            </a:r>
            <a:r>
              <a:rPr lang="fr-BE" dirty="0" smtClean="0"/>
              <a:t>lability: </a:t>
            </a:r>
            <a:r>
              <a:rPr lang="en-GB" dirty="0" smtClean="0"/>
              <a:t>evidence from present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3142300" y="2062152"/>
            <a:ext cx="460908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7" name="Groupe 6"/>
          <p:cNvGrpSpPr/>
          <p:nvPr/>
        </p:nvGrpSpPr>
        <p:grpSpPr>
          <a:xfrm>
            <a:off x="866869" y="3893754"/>
            <a:ext cx="2570404" cy="2532923"/>
            <a:chOff x="1175579" y="4057658"/>
            <a:chExt cx="2246055" cy="2213304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 rotWithShape="1">
            <a:blip r:embed="rId2"/>
            <a:srcRect l="54648"/>
            <a:stretch/>
          </p:blipFill>
          <p:spPr>
            <a:xfrm>
              <a:off x="1175579" y="4057658"/>
              <a:ext cx="2246055" cy="2213304"/>
            </a:xfrm>
            <a:prstGeom prst="rect">
              <a:avLst/>
            </a:prstGeom>
          </p:spPr>
        </p:pic>
        <p:sp>
          <p:nvSpPr>
            <p:cNvPr id="10" name="Forme libre 9"/>
            <p:cNvSpPr/>
            <p:nvPr/>
          </p:nvSpPr>
          <p:spPr>
            <a:xfrm>
              <a:off x="1440252" y="4872408"/>
              <a:ext cx="1018723" cy="487742"/>
            </a:xfrm>
            <a:custGeom>
              <a:avLst/>
              <a:gdLst>
                <a:gd name="connsiteX0" fmla="*/ 0 w 1018723"/>
                <a:gd name="connsiteY0" fmla="*/ 0 h 487742"/>
                <a:gd name="connsiteX1" fmla="*/ 432816 w 1018723"/>
                <a:gd name="connsiteY1" fmla="*/ 42672 h 487742"/>
                <a:gd name="connsiteX2" fmla="*/ 707136 w 1018723"/>
                <a:gd name="connsiteY2" fmla="*/ 146304 h 487742"/>
                <a:gd name="connsiteX3" fmla="*/ 993648 w 1018723"/>
                <a:gd name="connsiteY3" fmla="*/ 164592 h 487742"/>
                <a:gd name="connsiteX4" fmla="*/ 987552 w 1018723"/>
                <a:gd name="connsiteY4" fmla="*/ 408432 h 487742"/>
                <a:gd name="connsiteX5" fmla="*/ 847344 w 1018723"/>
                <a:gd name="connsiteY5" fmla="*/ 487680 h 487742"/>
                <a:gd name="connsiteX6" fmla="*/ 676656 w 1018723"/>
                <a:gd name="connsiteY6" fmla="*/ 420624 h 487742"/>
                <a:gd name="connsiteX7" fmla="*/ 365760 w 1018723"/>
                <a:gd name="connsiteY7" fmla="*/ 359664 h 487742"/>
                <a:gd name="connsiteX8" fmla="*/ 341376 w 1018723"/>
                <a:gd name="connsiteY8" fmla="*/ 359664 h 4877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18723" h="487742">
                  <a:moveTo>
                    <a:pt x="0" y="0"/>
                  </a:moveTo>
                  <a:cubicBezTo>
                    <a:pt x="157480" y="9144"/>
                    <a:pt x="314960" y="18288"/>
                    <a:pt x="432816" y="42672"/>
                  </a:cubicBezTo>
                  <a:cubicBezTo>
                    <a:pt x="550672" y="67056"/>
                    <a:pt x="613664" y="125984"/>
                    <a:pt x="707136" y="146304"/>
                  </a:cubicBezTo>
                  <a:cubicBezTo>
                    <a:pt x="800608" y="166624"/>
                    <a:pt x="946912" y="120904"/>
                    <a:pt x="993648" y="164592"/>
                  </a:cubicBezTo>
                  <a:cubicBezTo>
                    <a:pt x="1040384" y="208280"/>
                    <a:pt x="1011936" y="354584"/>
                    <a:pt x="987552" y="408432"/>
                  </a:cubicBezTo>
                  <a:cubicBezTo>
                    <a:pt x="963168" y="462280"/>
                    <a:pt x="899160" y="485648"/>
                    <a:pt x="847344" y="487680"/>
                  </a:cubicBezTo>
                  <a:cubicBezTo>
                    <a:pt x="795528" y="489712"/>
                    <a:pt x="756920" y="441960"/>
                    <a:pt x="676656" y="420624"/>
                  </a:cubicBezTo>
                  <a:cubicBezTo>
                    <a:pt x="596392" y="399288"/>
                    <a:pt x="421640" y="369824"/>
                    <a:pt x="365760" y="359664"/>
                  </a:cubicBezTo>
                  <a:cubicBezTo>
                    <a:pt x="309880" y="349504"/>
                    <a:pt x="341376" y="359664"/>
                    <a:pt x="341376" y="359664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9" name="Groupe 8"/>
          <p:cNvGrpSpPr/>
          <p:nvPr/>
        </p:nvGrpSpPr>
        <p:grpSpPr>
          <a:xfrm>
            <a:off x="589818" y="1778515"/>
            <a:ext cx="2681520" cy="2193644"/>
            <a:chOff x="928188" y="2140821"/>
            <a:chExt cx="2343150" cy="1916837"/>
          </a:xfrm>
        </p:grpSpPr>
        <p:pic>
          <p:nvPicPr>
            <p:cNvPr id="4" name="Image 3"/>
            <p:cNvPicPr>
              <a:picLocks noChangeAspect="1"/>
            </p:cNvPicPr>
            <p:nvPr/>
          </p:nvPicPr>
          <p:blipFill rotWithShape="1">
            <a:blip r:embed="rId2"/>
            <a:srcRect r="45370"/>
            <a:stretch/>
          </p:blipFill>
          <p:spPr>
            <a:xfrm>
              <a:off x="928188" y="2140821"/>
              <a:ext cx="2343150" cy="1916837"/>
            </a:xfrm>
            <a:prstGeom prst="rect">
              <a:avLst/>
            </a:prstGeom>
          </p:spPr>
        </p:pic>
        <p:sp>
          <p:nvSpPr>
            <p:cNvPr id="2" name="Forme libre 1"/>
            <p:cNvSpPr/>
            <p:nvPr/>
          </p:nvSpPr>
          <p:spPr>
            <a:xfrm>
              <a:off x="1568268" y="2984346"/>
              <a:ext cx="1057275" cy="249381"/>
            </a:xfrm>
            <a:custGeom>
              <a:avLst/>
              <a:gdLst>
                <a:gd name="connsiteX0" fmla="*/ 0 w 1057275"/>
                <a:gd name="connsiteY0" fmla="*/ 243666 h 249381"/>
                <a:gd name="connsiteX1" fmla="*/ 184785 w 1057275"/>
                <a:gd name="connsiteY1" fmla="*/ 108411 h 249381"/>
                <a:gd name="connsiteX2" fmla="*/ 365760 w 1057275"/>
                <a:gd name="connsiteY2" fmla="*/ 64596 h 249381"/>
                <a:gd name="connsiteX3" fmla="*/ 512445 w 1057275"/>
                <a:gd name="connsiteY3" fmla="*/ 1731 h 249381"/>
                <a:gd name="connsiteX4" fmla="*/ 664845 w 1057275"/>
                <a:gd name="connsiteY4" fmla="*/ 138891 h 249381"/>
                <a:gd name="connsiteX5" fmla="*/ 708660 w 1057275"/>
                <a:gd name="connsiteY5" fmla="*/ 110316 h 249381"/>
                <a:gd name="connsiteX6" fmla="*/ 828675 w 1057275"/>
                <a:gd name="connsiteY6" fmla="*/ 83646 h 249381"/>
                <a:gd name="connsiteX7" fmla="*/ 942975 w 1057275"/>
                <a:gd name="connsiteY7" fmla="*/ 176991 h 249381"/>
                <a:gd name="connsiteX8" fmla="*/ 1057275 w 1057275"/>
                <a:gd name="connsiteY8" fmla="*/ 249381 h 2493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057275" h="249381">
                  <a:moveTo>
                    <a:pt x="0" y="243666"/>
                  </a:moveTo>
                  <a:cubicBezTo>
                    <a:pt x="61912" y="190961"/>
                    <a:pt x="123825" y="138256"/>
                    <a:pt x="184785" y="108411"/>
                  </a:cubicBezTo>
                  <a:cubicBezTo>
                    <a:pt x="245745" y="78566"/>
                    <a:pt x="311150" y="82376"/>
                    <a:pt x="365760" y="64596"/>
                  </a:cubicBezTo>
                  <a:cubicBezTo>
                    <a:pt x="420370" y="46816"/>
                    <a:pt x="462598" y="-10651"/>
                    <a:pt x="512445" y="1731"/>
                  </a:cubicBezTo>
                  <a:cubicBezTo>
                    <a:pt x="562292" y="14113"/>
                    <a:pt x="632143" y="120793"/>
                    <a:pt x="664845" y="138891"/>
                  </a:cubicBezTo>
                  <a:cubicBezTo>
                    <a:pt x="697548" y="156988"/>
                    <a:pt x="681355" y="119523"/>
                    <a:pt x="708660" y="110316"/>
                  </a:cubicBezTo>
                  <a:cubicBezTo>
                    <a:pt x="735965" y="101109"/>
                    <a:pt x="789623" y="72534"/>
                    <a:pt x="828675" y="83646"/>
                  </a:cubicBezTo>
                  <a:cubicBezTo>
                    <a:pt x="867727" y="94758"/>
                    <a:pt x="904875" y="149369"/>
                    <a:pt x="942975" y="176991"/>
                  </a:cubicBezTo>
                  <a:cubicBezTo>
                    <a:pt x="981075" y="204613"/>
                    <a:pt x="1019175" y="226997"/>
                    <a:pt x="1057275" y="249381"/>
                  </a:cubicBezTo>
                </a:path>
              </a:pathLst>
            </a:custGeom>
            <a:noFill/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3" name="ZoneTexte 2"/>
          <p:cNvSpPr txBox="1"/>
          <p:nvPr/>
        </p:nvSpPr>
        <p:spPr>
          <a:xfrm>
            <a:off x="1049682" y="1306226"/>
            <a:ext cx="23230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FOREST </a:t>
            </a:r>
            <a:r>
              <a:rPr lang="fr-BE" i="1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vs</a:t>
            </a:r>
            <a:r>
              <a:rPr lang="fr-BE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SAVANNA</a:t>
            </a:r>
            <a:endParaRPr lang="fr-BE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6167120" y="2013347"/>
            <a:ext cx="843280" cy="628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369005" y="1171398"/>
            <a:ext cx="6928915" cy="5665954"/>
          </a:xfrm>
          <a:prstGeom prst="rect">
            <a:avLst/>
          </a:prstGeom>
        </p:spPr>
      </p:pic>
      <p:sp>
        <p:nvSpPr>
          <p:cNvPr id="17" name="ZoneTexte 16"/>
          <p:cNvSpPr txBox="1"/>
          <p:nvPr/>
        </p:nvSpPr>
        <p:spPr>
          <a:xfrm>
            <a:off x="9279436" y="4388873"/>
            <a:ext cx="275748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CAFF5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More diversified in Forest </a:t>
            </a:r>
          </a:p>
          <a:p>
            <a:r>
              <a:rPr lang="en-GB" dirty="0" smtClean="0">
                <a:solidFill>
                  <a:srgbClr val="CAFF5E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than expected by chance </a:t>
            </a:r>
            <a:endParaRPr lang="en-GB" dirty="0">
              <a:solidFill>
                <a:srgbClr val="CAFF5E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5523454" y="1817655"/>
            <a:ext cx="297389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FFC76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More diversified in Savanna </a:t>
            </a:r>
          </a:p>
          <a:p>
            <a:r>
              <a:rPr lang="en-GB" dirty="0" smtClean="0">
                <a:solidFill>
                  <a:srgbClr val="FFC76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than expected by chance </a:t>
            </a:r>
            <a:endParaRPr lang="en-GB" dirty="0">
              <a:solidFill>
                <a:srgbClr val="FFC760"/>
              </a:solidFill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19" name="ZoneTexte 18"/>
          <p:cNvSpPr txBox="1"/>
          <p:nvPr/>
        </p:nvSpPr>
        <p:spPr>
          <a:xfrm>
            <a:off x="10125202" y="2142807"/>
            <a:ext cx="17924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srgbClr val="92D2FA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null distribution </a:t>
            </a:r>
          </a:p>
        </p:txBody>
      </p:sp>
      <p:sp>
        <p:nvSpPr>
          <p:cNvPr id="15" name="ZoneTexte 14"/>
          <p:cNvSpPr txBox="1"/>
          <p:nvPr/>
        </p:nvSpPr>
        <p:spPr>
          <a:xfrm>
            <a:off x="5295238" y="1060018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Current distribution</a:t>
            </a:r>
            <a:endParaRPr lang="fr-BE" sz="16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669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Image 5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/>
          <a:stretch/>
        </p:blipFill>
        <p:spPr>
          <a:xfrm>
            <a:off x="4369005" y="1171398"/>
            <a:ext cx="6928915" cy="5665954"/>
          </a:xfrm>
          <a:prstGeom prst="rect">
            <a:avLst/>
          </a:prstGeom>
        </p:spPr>
      </p:pic>
      <p:pic>
        <p:nvPicPr>
          <p:cNvPr id="52" name="Image 5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96" y="1349746"/>
            <a:ext cx="4336503" cy="5449259"/>
          </a:xfrm>
          <a:prstGeom prst="rect">
            <a:avLst/>
          </a:prstGeom>
        </p:spPr>
      </p:pic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Niche lability: inferring the past 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6167120" y="2013347"/>
            <a:ext cx="843280" cy="628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sp>
        <p:nvSpPr>
          <p:cNvPr id="18" name="ZoneTexte 17"/>
          <p:cNvSpPr txBox="1"/>
          <p:nvPr/>
        </p:nvSpPr>
        <p:spPr>
          <a:xfrm>
            <a:off x="0" y="1060018"/>
            <a:ext cx="29274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Ancestral biome reconstruction</a:t>
            </a:r>
            <a:endParaRPr lang="fr-BE" sz="16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499361" y="2220806"/>
            <a:ext cx="1896400" cy="1052585"/>
          </a:xfrm>
          <a:prstGeom prst="rect">
            <a:avLst/>
          </a:prstGeom>
          <a:noFill/>
          <a:ln w="19050">
            <a:solidFill>
              <a:schemeClr val="bg2">
                <a:lumMod val="1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grpSp>
        <p:nvGrpSpPr>
          <p:cNvPr id="36" name="Groupe 35"/>
          <p:cNvGrpSpPr/>
          <p:nvPr/>
        </p:nvGrpSpPr>
        <p:grpSpPr>
          <a:xfrm>
            <a:off x="2499361" y="3259972"/>
            <a:ext cx="7429643" cy="1091477"/>
            <a:chOff x="2528661" y="2895258"/>
            <a:chExt cx="7429643" cy="1091477"/>
          </a:xfrm>
        </p:grpSpPr>
        <p:sp>
          <p:nvSpPr>
            <p:cNvPr id="15" name="Rectangle 14"/>
            <p:cNvSpPr/>
            <p:nvPr/>
          </p:nvSpPr>
          <p:spPr>
            <a:xfrm>
              <a:off x="2528661" y="2955495"/>
              <a:ext cx="1900125" cy="1031240"/>
            </a:xfrm>
            <a:prstGeom prst="rect">
              <a:avLst/>
            </a:prstGeom>
            <a:noFill/>
            <a:ln w="19050">
              <a:solidFill>
                <a:srgbClr val="CAFF5E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  <p:cxnSp>
          <p:nvCxnSpPr>
            <p:cNvPr id="6" name="Connecteur droit avec flèche 5"/>
            <p:cNvCxnSpPr>
              <a:stCxn id="15" idx="3"/>
            </p:cNvCxnSpPr>
            <p:nvPr/>
          </p:nvCxnSpPr>
          <p:spPr>
            <a:xfrm flipV="1">
              <a:off x="4428786" y="2895258"/>
              <a:ext cx="5529518" cy="575857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ZoneTexte 24"/>
          <p:cNvSpPr txBox="1"/>
          <p:nvPr/>
        </p:nvSpPr>
        <p:spPr>
          <a:xfrm>
            <a:off x="6758940" y="455885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BE" dirty="0"/>
          </a:p>
        </p:txBody>
      </p:sp>
      <p:grpSp>
        <p:nvGrpSpPr>
          <p:cNvPr id="39" name="Groupe 38"/>
          <p:cNvGrpSpPr/>
          <p:nvPr/>
        </p:nvGrpSpPr>
        <p:grpSpPr>
          <a:xfrm>
            <a:off x="2499362" y="2544793"/>
            <a:ext cx="5681161" cy="2978105"/>
            <a:chOff x="2499362" y="2544793"/>
            <a:chExt cx="5681161" cy="2978105"/>
          </a:xfrm>
        </p:grpSpPr>
        <p:cxnSp>
          <p:nvCxnSpPr>
            <p:cNvPr id="29" name="Connecteur droit avec flèche 28"/>
            <p:cNvCxnSpPr>
              <a:stCxn id="16" idx="3"/>
            </p:cNvCxnSpPr>
            <p:nvPr/>
          </p:nvCxnSpPr>
          <p:spPr>
            <a:xfrm flipV="1">
              <a:off x="4399486" y="2544793"/>
              <a:ext cx="3781037" cy="2437886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Rectangle 15"/>
            <p:cNvSpPr/>
            <p:nvPr/>
          </p:nvSpPr>
          <p:spPr>
            <a:xfrm>
              <a:off x="2499362" y="4442460"/>
              <a:ext cx="1900124" cy="1080438"/>
            </a:xfrm>
            <a:prstGeom prst="rect">
              <a:avLst/>
            </a:prstGeom>
            <a:noFill/>
            <a:ln w="19050">
              <a:solidFill>
                <a:srgbClr val="FFC4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grpSp>
        <p:nvGrpSpPr>
          <p:cNvPr id="40" name="Groupe 39"/>
          <p:cNvGrpSpPr/>
          <p:nvPr/>
        </p:nvGrpSpPr>
        <p:grpSpPr>
          <a:xfrm>
            <a:off x="2499362" y="1349746"/>
            <a:ext cx="7800578" cy="5301936"/>
            <a:chOff x="2499362" y="1349746"/>
            <a:chExt cx="7800578" cy="5301936"/>
          </a:xfrm>
        </p:grpSpPr>
        <p:cxnSp>
          <p:nvCxnSpPr>
            <p:cNvPr id="31" name="Connecteur droit avec flèche 30"/>
            <p:cNvCxnSpPr>
              <a:stCxn id="20" idx="3"/>
            </p:cNvCxnSpPr>
            <p:nvPr/>
          </p:nvCxnSpPr>
          <p:spPr>
            <a:xfrm flipV="1">
              <a:off x="4399486" y="1349746"/>
              <a:ext cx="5900454" cy="4762602"/>
            </a:xfrm>
            <a:prstGeom prst="straightConnector1">
              <a:avLst/>
            </a:prstGeom>
            <a:ln w="12700">
              <a:solidFill>
                <a:schemeClr val="tx1"/>
              </a:solidFill>
              <a:prstDash val="solid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Rectangle 19"/>
            <p:cNvSpPr/>
            <p:nvPr/>
          </p:nvSpPr>
          <p:spPr>
            <a:xfrm>
              <a:off x="2499362" y="5573014"/>
              <a:ext cx="1900124" cy="1078668"/>
            </a:xfrm>
            <a:prstGeom prst="rect">
              <a:avLst/>
            </a:prstGeom>
            <a:noFill/>
            <a:ln w="19050">
              <a:solidFill>
                <a:srgbClr val="FFC45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BE"/>
            </a:p>
          </p:txBody>
        </p:sp>
      </p:grpSp>
      <p:sp>
        <p:nvSpPr>
          <p:cNvPr id="57" name="ZoneTexte 56"/>
          <p:cNvSpPr txBox="1"/>
          <p:nvPr/>
        </p:nvSpPr>
        <p:spPr>
          <a:xfrm>
            <a:off x="5295238" y="1060018"/>
            <a:ext cx="190468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sz="1600" dirty="0" smtClean="0"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Current distribution</a:t>
            </a:r>
            <a:endParaRPr lang="fr-BE" sz="16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29726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Functional changes and niche shifts </a:t>
            </a:r>
            <a:endParaRPr lang="en-GB" dirty="0"/>
          </a:p>
        </p:txBody>
      </p:sp>
      <p:sp>
        <p:nvSpPr>
          <p:cNvPr id="5" name="Rectangle 4"/>
          <p:cNvSpPr/>
          <p:nvPr/>
        </p:nvSpPr>
        <p:spPr>
          <a:xfrm>
            <a:off x="475801" y="1917073"/>
            <a:ext cx="50792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Growth form changes associated with biome shift? </a:t>
            </a:r>
          </a:p>
          <a:p>
            <a:endParaRPr lang="en-US" dirty="0" smtClean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endParaRPr lang="en-US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No, clades mostly retaining their ancestral form</a:t>
            </a:r>
          </a:p>
        </p:txBody>
      </p:sp>
      <p:sp>
        <p:nvSpPr>
          <p:cNvPr id="11" name="Titre 7"/>
          <p:cNvSpPr txBox="1">
            <a:spLocks/>
          </p:cNvSpPr>
          <p:nvPr/>
        </p:nvSpPr>
        <p:spPr>
          <a:xfrm>
            <a:off x="517247" y="3916219"/>
            <a:ext cx="4925016" cy="237243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  <a:cs typeface="+mj-cs"/>
              </a:defRPr>
            </a:lvl1pPr>
          </a:lstStyle>
          <a:p>
            <a:r>
              <a:rPr lang="en-GB" sz="1800" dirty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F</a:t>
            </a:r>
            <a:r>
              <a:rPr lang="en-GB" sz="1800" dirty="0" smtClean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unctional traits associated with drought-tolerance/avoidance?</a:t>
            </a:r>
          </a:p>
          <a:p>
            <a:endParaRPr lang="en-GB" sz="1800" dirty="0" smtClean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GB" sz="1800" dirty="0" smtClean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Enabler traits?</a:t>
            </a:r>
          </a:p>
          <a:p>
            <a:endParaRPr lang="en-GB" sz="1800" dirty="0" smtClean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  <a:p>
            <a:r>
              <a:rPr lang="en-GB" sz="1800" dirty="0" smtClean="0">
                <a:solidFill>
                  <a:schemeClr val="tx1"/>
                </a:solidFill>
                <a:latin typeface="Yu Gothic UI Light" panose="020B0300000000000000" pitchFamily="34" charset="-128"/>
                <a:ea typeface="Yu Gothic UI Light" panose="020B0300000000000000" pitchFamily="34" charset="-128"/>
              </a:rPr>
              <a:t>To be continued…</a:t>
            </a:r>
            <a:endParaRPr lang="en-GB" sz="1800" dirty="0">
              <a:solidFill>
                <a:schemeClr val="tx1"/>
              </a:solidFill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grpSp>
        <p:nvGrpSpPr>
          <p:cNvPr id="4" name="Groupe 3"/>
          <p:cNvGrpSpPr/>
          <p:nvPr/>
        </p:nvGrpSpPr>
        <p:grpSpPr>
          <a:xfrm>
            <a:off x="6085863" y="1475117"/>
            <a:ext cx="5809933" cy="4882205"/>
            <a:chOff x="6711647" y="1326437"/>
            <a:chExt cx="3995334" cy="3357360"/>
          </a:xfrm>
        </p:grpSpPr>
        <p:sp>
          <p:nvSpPr>
            <p:cNvPr id="3" name="ZoneTexte 2"/>
            <p:cNvSpPr txBox="1"/>
            <p:nvPr/>
          </p:nvSpPr>
          <p:spPr>
            <a:xfrm>
              <a:off x="7616358" y="2246260"/>
              <a:ext cx="843280" cy="62825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fr-BE" dirty="0"/>
            </a:p>
          </p:txBody>
        </p:sp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3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9509065" y="2236381"/>
              <a:ext cx="631925" cy="843520"/>
            </a:xfrm>
            <a:prstGeom prst="rect">
              <a:avLst/>
            </a:prstGeom>
          </p:spPr>
        </p:pic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4">
              <a:duotone>
                <a:schemeClr val="accent4">
                  <a:shade val="45000"/>
                  <a:satMod val="135000"/>
                </a:schemeClr>
                <a:prstClr val="white"/>
              </a:duotone>
            </a:blip>
            <a:stretch>
              <a:fillRect/>
            </a:stretch>
          </p:blipFill>
          <p:spPr>
            <a:xfrm>
              <a:off x="10372966" y="3457015"/>
              <a:ext cx="334015" cy="360212"/>
            </a:xfrm>
            <a:prstGeom prst="rect">
              <a:avLst/>
            </a:prstGeom>
          </p:spPr>
        </p:pic>
        <p:pic>
          <p:nvPicPr>
            <p:cNvPr id="12" name="Image 11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1647" y="1326437"/>
              <a:ext cx="2930856" cy="3357360"/>
            </a:xfrm>
            <a:prstGeom prst="rect">
              <a:avLst/>
            </a:prstGeom>
          </p:spPr>
        </p:pic>
        <p:grpSp>
          <p:nvGrpSpPr>
            <p:cNvPr id="13" name="Groupe 12"/>
            <p:cNvGrpSpPr/>
            <p:nvPr/>
          </p:nvGrpSpPr>
          <p:grpSpPr>
            <a:xfrm>
              <a:off x="8589987" y="2464853"/>
              <a:ext cx="1475205" cy="1656899"/>
              <a:chOff x="1971491" y="3092073"/>
              <a:chExt cx="1827843" cy="2052969"/>
            </a:xfrm>
          </p:grpSpPr>
          <p:grpSp>
            <p:nvGrpSpPr>
              <p:cNvPr id="14" name="Groupe 13"/>
              <p:cNvGrpSpPr/>
              <p:nvPr/>
            </p:nvGrpSpPr>
            <p:grpSpPr>
              <a:xfrm>
                <a:off x="1971491" y="3092073"/>
                <a:ext cx="1827843" cy="2052969"/>
                <a:chOff x="2813302" y="1767458"/>
                <a:chExt cx="2433991" cy="2686984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 rotWithShape="1"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t="-1569"/>
                <a:stretch/>
              </p:blipFill>
              <p:spPr bwMode="auto">
                <a:xfrm>
                  <a:off x="2813302" y="1767458"/>
                  <a:ext cx="1424297" cy="987692"/>
                </a:xfrm>
                <a:prstGeom prst="rect">
                  <a:avLst/>
                </a:prstGeom>
                <a:noFill/>
                <a:ln w="12700">
                  <a:solidFill>
                    <a:srgbClr val="6E8B3D"/>
                  </a:solidFill>
                  <a:miter lim="800000"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</a:extLst>
              </p:spPr>
            </p:pic>
            <p:pic>
              <p:nvPicPr>
                <p:cNvPr id="18" name="Image 17"/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799543" y="3466749"/>
                  <a:ext cx="1447750" cy="987693"/>
                </a:xfrm>
                <a:prstGeom prst="rect">
                  <a:avLst/>
                </a:prstGeom>
                <a:ln w="12700">
                  <a:solidFill>
                    <a:srgbClr val="E4A41F"/>
                  </a:solidFill>
                </a:ln>
                <a:effectLst/>
              </p:spPr>
            </p:pic>
          </p:grpSp>
          <p:sp>
            <p:nvSpPr>
              <p:cNvPr id="15" name="Rectangle 14"/>
              <p:cNvSpPr/>
              <p:nvPr/>
            </p:nvSpPr>
            <p:spPr>
              <a:xfrm>
                <a:off x="2391817" y="3983021"/>
                <a:ext cx="1393159" cy="354842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</p:spPr>
            <p:txBody>
              <a:bodyPr wrap="none">
                <a:spAutoFit/>
              </a:bodyPr>
              <a:lstStyle/>
              <a:p>
                <a:r>
                  <a:rPr lang="fr-BE" sz="1600" b="1" dirty="0" smtClean="0">
                    <a:latin typeface="Yu Gothic" panose="020B0400000000000000" pitchFamily="34" charset="-128"/>
                    <a:ea typeface="Yu Gothic" panose="020B0400000000000000" pitchFamily="34" charset="-128"/>
                  </a:rPr>
                  <a:t>Biome shift</a:t>
                </a:r>
                <a:endParaRPr lang="fr-BE" sz="1600" b="1" dirty="0">
                  <a:latin typeface="Yu Gothic" panose="020B0400000000000000" pitchFamily="34" charset="-128"/>
                  <a:ea typeface="Yu Gothic" panose="020B0400000000000000" pitchFamily="34" charset="-128"/>
                </a:endParaRPr>
              </a:p>
            </p:txBody>
          </p:sp>
        </p:grpSp>
      </p:grpSp>
      <p:cxnSp>
        <p:nvCxnSpPr>
          <p:cNvPr id="19" name="Connecteur en arc 18"/>
          <p:cNvCxnSpPr/>
          <p:nvPr/>
        </p:nvCxnSpPr>
        <p:spPr>
          <a:xfrm rot="16200000" flipH="1">
            <a:off x="10713998" y="4067893"/>
            <a:ext cx="572798" cy="486951"/>
          </a:xfrm>
          <a:prstGeom prst="curvedConnector2">
            <a:avLst/>
          </a:prstGeom>
          <a:ln w="1905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cteur droit 5"/>
          <p:cNvCxnSpPr/>
          <p:nvPr/>
        </p:nvCxnSpPr>
        <p:spPr>
          <a:xfrm flipH="1">
            <a:off x="10656728" y="4059630"/>
            <a:ext cx="315823" cy="4376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necteur droit 19"/>
          <p:cNvCxnSpPr/>
          <p:nvPr/>
        </p:nvCxnSpPr>
        <p:spPr>
          <a:xfrm flipH="1">
            <a:off x="10720788" y="4112701"/>
            <a:ext cx="315823" cy="4376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Image 20"/>
          <p:cNvPicPr>
            <a:picLocks noChangeAspect="1"/>
          </p:cNvPicPr>
          <p:nvPr/>
        </p:nvPicPr>
        <p:blipFill>
          <a:blip r:embed="rId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duotone>
              <a:schemeClr val="accent6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991456" y="2751280"/>
            <a:ext cx="729192" cy="1059489"/>
          </a:xfrm>
          <a:prstGeom prst="rect">
            <a:avLst/>
          </a:prstGeom>
        </p:spPr>
      </p:pic>
      <p:pic>
        <p:nvPicPr>
          <p:cNvPr id="2" name="Imag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731406">
            <a:off x="11321526" y="3660820"/>
            <a:ext cx="573074" cy="658425"/>
          </a:xfrm>
          <a:prstGeom prst="rect">
            <a:avLst/>
          </a:prstGeom>
        </p:spPr>
      </p:pic>
      <p:cxnSp>
        <p:nvCxnSpPr>
          <p:cNvPr id="24" name="Connecteur droit 23"/>
          <p:cNvCxnSpPr/>
          <p:nvPr/>
        </p:nvCxnSpPr>
        <p:spPr>
          <a:xfrm flipH="1">
            <a:off x="11542075" y="3726943"/>
            <a:ext cx="315823" cy="4376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necteur droit 24"/>
          <p:cNvCxnSpPr/>
          <p:nvPr/>
        </p:nvCxnSpPr>
        <p:spPr>
          <a:xfrm flipH="1">
            <a:off x="11606135" y="3780014"/>
            <a:ext cx="315823" cy="437672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89118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 flipH="1">
            <a:off x="-6" y="11150"/>
            <a:ext cx="12222481" cy="68803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l="1279" t="1435" r="1993"/>
          <a:stretch/>
        </p:blipFill>
        <p:spPr>
          <a:xfrm>
            <a:off x="362309" y="3943988"/>
            <a:ext cx="6142009" cy="2627024"/>
          </a:xfrm>
          <a:prstGeom prst="rect">
            <a:avLst/>
          </a:prstGeom>
          <a:effectLst>
            <a:softEdge rad="31750"/>
          </a:effectLst>
        </p:spPr>
      </p:pic>
      <p:sp>
        <p:nvSpPr>
          <p:cNvPr id="6" name="Titre 1"/>
          <p:cNvSpPr>
            <a:spLocks noGrp="1"/>
          </p:cNvSpPr>
          <p:nvPr>
            <p:ph type="ctrTitle"/>
          </p:nvPr>
        </p:nvSpPr>
        <p:spPr>
          <a:xfrm>
            <a:off x="1018901" y="1231061"/>
            <a:ext cx="2414412" cy="497672"/>
          </a:xfrm>
        </p:spPr>
        <p:txBody>
          <a:bodyPr>
            <a:noAutofit/>
          </a:bodyPr>
          <a:lstStyle/>
          <a:p>
            <a:pPr algn="l"/>
            <a:r>
              <a:rPr lang="fr-FR" sz="4000" dirty="0" smtClean="0"/>
              <a:t>Merci!</a:t>
            </a:r>
            <a:endParaRPr lang="en-GB" sz="4000" dirty="0"/>
          </a:p>
        </p:txBody>
      </p:sp>
    </p:spTree>
    <p:extLst>
      <p:ext uri="{BB962C8B-B14F-4D97-AF65-F5344CB8AC3E}">
        <p14:creationId xmlns:p14="http://schemas.microsoft.com/office/powerpoint/2010/main" val="4198783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7593" y="1919290"/>
            <a:ext cx="6330950" cy="3855983"/>
          </a:xfrm>
          <a:prstGeom prst="rect">
            <a:avLst/>
          </a:prstGeom>
        </p:spPr>
      </p:pic>
      <p:sp>
        <p:nvSpPr>
          <p:cNvPr id="5" name="Titre 7"/>
          <p:cNvSpPr txBox="1">
            <a:spLocks/>
          </p:cNvSpPr>
          <p:nvPr/>
        </p:nvSpPr>
        <p:spPr>
          <a:xfrm>
            <a:off x="533081" y="374403"/>
            <a:ext cx="11108313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Conserved genus in Africa: </a:t>
            </a:r>
            <a:r>
              <a:rPr lang="en-GB" i="1" dirty="0" smtClean="0"/>
              <a:t>Gilbertiodendron </a:t>
            </a:r>
            <a:endParaRPr lang="fr-BE" i="1" dirty="0"/>
          </a:p>
        </p:txBody>
      </p:sp>
      <p:sp>
        <p:nvSpPr>
          <p:cNvPr id="7" name="Rectangle 6"/>
          <p:cNvSpPr/>
          <p:nvPr/>
        </p:nvSpPr>
        <p:spPr>
          <a:xfrm>
            <a:off x="216310" y="5775273"/>
            <a:ext cx="39918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1400" dirty="0" smtClean="0">
                <a:effectLst/>
                <a:latin typeface="Yu Gothic Light" panose="020B0300000000000000" pitchFamily="34" charset="-128"/>
                <a:ea typeface="Yu Gothic Light" panose="020B0300000000000000" pitchFamily="34" charset="-128"/>
              </a:rPr>
              <a:t>Base de données des plantes d'Afrique (CJB)</a:t>
            </a:r>
          </a:p>
          <a:p>
            <a:endParaRPr lang="fr-BE" sz="14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789769" y="5606135"/>
            <a:ext cx="1915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i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G. </a:t>
            </a:r>
            <a:r>
              <a:rPr lang="fr-BE" i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dewevrei</a:t>
            </a:r>
            <a:endParaRPr lang="fr-BE" i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10" name="Imag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7580" y="2606040"/>
            <a:ext cx="2279575" cy="3000095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769108" y="2390751"/>
            <a:ext cx="3771687" cy="2828766"/>
          </a:xfrm>
          <a:prstGeom prst="rect">
            <a:avLst/>
          </a:prstGeom>
        </p:spPr>
      </p:pic>
      <p:sp>
        <p:nvSpPr>
          <p:cNvPr id="12" name="Rectangle 11"/>
          <p:cNvSpPr/>
          <p:nvPr/>
        </p:nvSpPr>
        <p:spPr>
          <a:xfrm>
            <a:off x="9200106" y="5667551"/>
            <a:ext cx="191501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i="1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G. </a:t>
            </a:r>
            <a:r>
              <a:rPr lang="fr-BE" i="1" dirty="0" err="1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newberyi</a:t>
            </a:r>
            <a:endParaRPr lang="fr-BE" i="1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216310" y="1456080"/>
            <a:ext cx="12410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38 species </a:t>
            </a:r>
            <a:endParaRPr lang="en-GB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966326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20" y="1568245"/>
            <a:ext cx="4192818" cy="4478002"/>
          </a:xfrm>
          <a:prstGeom prst="rect">
            <a:avLst/>
          </a:prstGeom>
        </p:spPr>
      </p:pic>
      <p:sp>
        <p:nvSpPr>
          <p:cNvPr id="17" name="Titre 7"/>
          <p:cNvSpPr txBox="1">
            <a:spLocks/>
          </p:cNvSpPr>
          <p:nvPr/>
        </p:nvSpPr>
        <p:spPr>
          <a:xfrm>
            <a:off x="1894232" y="374403"/>
            <a:ext cx="835292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Labile genus in Africa: </a:t>
            </a:r>
            <a:r>
              <a:rPr lang="en-GB" i="1" dirty="0" smtClean="0"/>
              <a:t>Diospyros</a:t>
            </a:r>
            <a:r>
              <a:rPr lang="en-GB" dirty="0" smtClean="0"/>
              <a:t> 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78671" y="6201160"/>
            <a:ext cx="3908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The Taxonomy, Ecology and Chorology of African Ebenaceae,</a:t>
            </a:r>
            <a:r>
              <a:rPr lang="en-US" sz="1400" b="0" i="0" u="none" strike="noStrike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White (1978, 1988)</a:t>
            </a:r>
            <a:endParaRPr lang="fr-BE" sz="14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368" y="3974576"/>
            <a:ext cx="1668601" cy="25217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r="5994"/>
          <a:stretch/>
        </p:blipFill>
        <p:spPr>
          <a:xfrm>
            <a:off x="196134" y="1479757"/>
            <a:ext cx="2620780" cy="23271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477" y="4116624"/>
            <a:ext cx="1766554" cy="182453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306977" y="6023174"/>
            <a:ext cx="1701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m</a:t>
            </a:r>
            <a:r>
              <a:rPr lang="en-US" sz="1600" b="0" i="1" u="none" strike="noStrike" baseline="0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espiliformis</a:t>
            </a:r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477" y="1572508"/>
            <a:ext cx="1772075" cy="216408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9367279" y="3705740"/>
            <a:ext cx="1580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n</a:t>
            </a:r>
            <a:r>
              <a:rPr lang="en-US" sz="1600" i="1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atalensis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42" y="1606931"/>
            <a:ext cx="3261503" cy="433422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919842" y="5948185"/>
            <a:ext cx="3013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c</a:t>
            </a:r>
            <a:r>
              <a:rPr lang="en-US" sz="1600" i="1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rassiflora</a:t>
            </a:r>
            <a:r>
              <a:rPr lang="en-US" sz="1600" i="1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</a:t>
            </a:r>
            <a:r>
              <a:rPr lang="en-US" sz="1600" i="1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(Ebony)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8671" y="1111902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729 species, 80 in Africa </a:t>
            </a:r>
          </a:p>
        </p:txBody>
      </p:sp>
    </p:spTree>
    <p:extLst>
      <p:ext uri="{BB962C8B-B14F-4D97-AF65-F5344CB8AC3E}">
        <p14:creationId xmlns:p14="http://schemas.microsoft.com/office/powerpoint/2010/main" val="31635808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5320" y="1568245"/>
            <a:ext cx="4192818" cy="4478002"/>
          </a:xfrm>
          <a:prstGeom prst="rect">
            <a:avLst/>
          </a:prstGeom>
        </p:spPr>
      </p:pic>
      <p:sp>
        <p:nvSpPr>
          <p:cNvPr id="17" name="Titre 7"/>
          <p:cNvSpPr txBox="1">
            <a:spLocks/>
          </p:cNvSpPr>
          <p:nvPr/>
        </p:nvSpPr>
        <p:spPr>
          <a:xfrm>
            <a:off x="1894232" y="374403"/>
            <a:ext cx="8352928" cy="418058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dirty="0" smtClean="0"/>
              <a:t>Labile genus in Africa: </a:t>
            </a:r>
            <a:r>
              <a:rPr lang="en-GB" i="1" dirty="0" smtClean="0"/>
              <a:t>Diospyros</a:t>
            </a:r>
            <a:r>
              <a:rPr lang="en-GB" dirty="0" smtClean="0"/>
              <a:t> </a:t>
            </a:r>
            <a:endParaRPr lang="fr-BE" dirty="0"/>
          </a:p>
        </p:txBody>
      </p:sp>
      <p:sp>
        <p:nvSpPr>
          <p:cNvPr id="5" name="Rectangle 4"/>
          <p:cNvSpPr/>
          <p:nvPr/>
        </p:nvSpPr>
        <p:spPr>
          <a:xfrm>
            <a:off x="78671" y="6192451"/>
            <a:ext cx="3908368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0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The Taxonomy, Ecology and Chorology of African Ebenaceae,</a:t>
            </a:r>
            <a:r>
              <a:rPr lang="en-US" sz="1400" b="0" i="0" u="none" strike="noStrike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</a:t>
            </a:r>
            <a:r>
              <a:rPr lang="en-US" sz="140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White (1978, 1988)</a:t>
            </a:r>
            <a:endParaRPr lang="fr-BE" sz="1400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14" name="Imag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08368" y="3974576"/>
            <a:ext cx="1668601" cy="2521792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5"/>
          <a:srcRect r="5994"/>
          <a:stretch/>
        </p:blipFill>
        <p:spPr>
          <a:xfrm>
            <a:off x="196134" y="1479757"/>
            <a:ext cx="2620780" cy="2327184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477" y="4116624"/>
            <a:ext cx="1766554" cy="1824531"/>
          </a:xfrm>
          <a:prstGeom prst="rect">
            <a:avLst/>
          </a:prstGeom>
        </p:spPr>
      </p:pic>
      <p:sp>
        <p:nvSpPr>
          <p:cNvPr id="41" name="Rectangle 40"/>
          <p:cNvSpPr/>
          <p:nvPr/>
        </p:nvSpPr>
        <p:spPr>
          <a:xfrm>
            <a:off x="9306977" y="6023174"/>
            <a:ext cx="17014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m</a:t>
            </a:r>
            <a:r>
              <a:rPr lang="en-US" sz="1600" b="0" i="1" u="none" strike="noStrike" baseline="0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espiliformis</a:t>
            </a:r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 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19" name="Image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442477" y="1572508"/>
            <a:ext cx="1772075" cy="2164082"/>
          </a:xfrm>
          <a:prstGeom prst="rect">
            <a:avLst/>
          </a:prstGeom>
        </p:spPr>
      </p:pic>
      <p:sp>
        <p:nvSpPr>
          <p:cNvPr id="42" name="Rectangle 41"/>
          <p:cNvSpPr/>
          <p:nvPr/>
        </p:nvSpPr>
        <p:spPr>
          <a:xfrm>
            <a:off x="9367279" y="3705740"/>
            <a:ext cx="158081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n</a:t>
            </a:r>
            <a:r>
              <a:rPr lang="en-US" sz="1600" i="1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atalensis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20" name="Imag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842" y="1606931"/>
            <a:ext cx="3261503" cy="4334224"/>
          </a:xfrm>
          <a:prstGeom prst="rect">
            <a:avLst/>
          </a:prstGeom>
        </p:spPr>
      </p:pic>
      <p:sp>
        <p:nvSpPr>
          <p:cNvPr id="43" name="Rectangle 42"/>
          <p:cNvSpPr/>
          <p:nvPr/>
        </p:nvSpPr>
        <p:spPr>
          <a:xfrm>
            <a:off x="5919842" y="5948185"/>
            <a:ext cx="301304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0" i="1" u="none" strike="noStrike" baseline="0" dirty="0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D. </a:t>
            </a:r>
            <a:r>
              <a:rPr lang="en-US" sz="1600" i="1" dirty="0" err="1" smtClean="0">
                <a:solidFill>
                  <a:srgbClr val="000000"/>
                </a:solidFill>
                <a:latin typeface="Yu Gothic UI Semilight" panose="020B0400000000000000" pitchFamily="34" charset="-128"/>
                <a:ea typeface="Yu Gothic UI Semilight" panose="020B0400000000000000" pitchFamily="34" charset="-128"/>
              </a:rPr>
              <a:t>crassiflora</a:t>
            </a:r>
            <a:endParaRPr lang="fr-BE" sz="1600" i="1" dirty="0">
              <a:latin typeface="Yu Gothic UI Semilight" panose="020B0400000000000000" pitchFamily="34" charset="-128"/>
              <a:ea typeface="Yu Gothic UI Semilight" panose="020B0400000000000000" pitchFamily="34" charset="-128"/>
            </a:endParaRPr>
          </a:p>
        </p:txBody>
      </p:sp>
      <p:pic>
        <p:nvPicPr>
          <p:cNvPr id="44" name="Image 43"/>
          <p:cNvPicPr>
            <a:picLocks noChangeAspect="1"/>
          </p:cNvPicPr>
          <p:nvPr/>
        </p:nvPicPr>
        <p:blipFill rotWithShape="1">
          <a:blip r:embed="rId9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787324" y="1228495"/>
            <a:ext cx="6012371" cy="5492161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>
          <a:xfrm>
            <a:off x="78671" y="1111902"/>
            <a:ext cx="26677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BE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729 species, 80 in Africa </a:t>
            </a:r>
          </a:p>
        </p:txBody>
      </p:sp>
    </p:spTree>
    <p:extLst>
      <p:ext uri="{BB962C8B-B14F-4D97-AF65-F5344CB8AC3E}">
        <p14:creationId xmlns:p14="http://schemas.microsoft.com/office/powerpoint/2010/main" val="2499571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0235" y="1997611"/>
            <a:ext cx="4869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How labile is climatic niche </a:t>
            </a:r>
            <a:r>
              <a:rPr lang="fr-BE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in the tropical </a:t>
            </a:r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woody flora?</a:t>
            </a: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How does niche lability vary across 	ecological boundaries?</a:t>
            </a:r>
          </a:p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	clade?</a:t>
            </a: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Questions and </a:t>
            </a:r>
            <a:r>
              <a:rPr lang="en-GB" dirty="0" smtClean="0"/>
              <a:t>hypothesis 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9" b="-1"/>
          <a:stretch/>
        </p:blipFill>
        <p:spPr>
          <a:xfrm>
            <a:off x="8482105" y="1514820"/>
            <a:ext cx="3622017" cy="457674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6326471" y="2426132"/>
            <a:ext cx="164764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004259" y="197106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?</a:t>
            </a:r>
            <a:endParaRPr lang="fr-BE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b="49643"/>
          <a:stretch/>
        </p:blipFill>
        <p:spPr>
          <a:xfrm>
            <a:off x="5423864" y="2653122"/>
            <a:ext cx="3150865" cy="2522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1719" y="5087909"/>
            <a:ext cx="7840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Evidence</a:t>
            </a:r>
            <a:r>
              <a:rPr lang="fr-B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: </a:t>
            </a:r>
          </a:p>
          <a:p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From current distribution</a:t>
            </a:r>
          </a:p>
          <a:p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From past reconstruction (genus-level phylogeny; Segovia </a:t>
            </a:r>
            <a:r>
              <a:rPr lang="en-GB" i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et al., </a:t>
            </a:r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2020)</a:t>
            </a:r>
            <a:endParaRPr lang="en-GB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569"/>
          <a:stretch/>
        </p:blipFill>
        <p:spPr bwMode="auto">
          <a:xfrm>
            <a:off x="9349229" y="2167702"/>
            <a:ext cx="1744142" cy="1209487"/>
          </a:xfrm>
          <a:prstGeom prst="rect">
            <a:avLst/>
          </a:prstGeom>
          <a:noFill/>
          <a:ln w="635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1690" y="5136689"/>
            <a:ext cx="1760924" cy="1201349"/>
          </a:xfrm>
          <a:prstGeom prst="rect">
            <a:avLst/>
          </a:prstGeom>
          <a:ln w="3175"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3" name="Rectangle 12"/>
          <p:cNvSpPr/>
          <p:nvPr/>
        </p:nvSpPr>
        <p:spPr>
          <a:xfrm>
            <a:off x="716453" y="3129280"/>
            <a:ext cx="4700499" cy="1649754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4" name="Rectangle 13"/>
          <p:cNvSpPr/>
          <p:nvPr/>
        </p:nvSpPr>
        <p:spPr>
          <a:xfrm>
            <a:off x="559884" y="5087909"/>
            <a:ext cx="7242996" cy="1286542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</p:spTree>
    <p:extLst>
      <p:ext uri="{BB962C8B-B14F-4D97-AF65-F5344CB8AC3E}">
        <p14:creationId xmlns:p14="http://schemas.microsoft.com/office/powerpoint/2010/main" val="2865146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680235" y="1997611"/>
            <a:ext cx="48692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How labile is climatic niche </a:t>
            </a:r>
            <a:r>
              <a:rPr lang="fr-BE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in the tropical </a:t>
            </a:r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woody flora?</a:t>
            </a: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How does niche lability vary across 	ecological boundaries?</a:t>
            </a:r>
          </a:p>
          <a:p>
            <a:r>
              <a:rPr lang="en-GB" sz="2000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	clade?</a:t>
            </a: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  <a:p>
            <a:endParaRPr lang="fr-BE" sz="2000" dirty="0" smtClean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21" name="Titr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BE" dirty="0" smtClean="0"/>
              <a:t>Questions and </a:t>
            </a:r>
            <a:r>
              <a:rPr lang="en-GB" dirty="0" smtClean="0"/>
              <a:t>hypothesis </a:t>
            </a:r>
            <a:endParaRPr lang="en-GB" dirty="0"/>
          </a:p>
        </p:txBody>
      </p:sp>
      <p:pic>
        <p:nvPicPr>
          <p:cNvPr id="11" name="Image 1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99" b="-1"/>
          <a:stretch/>
        </p:blipFill>
        <p:spPr>
          <a:xfrm>
            <a:off x="8482105" y="1514820"/>
            <a:ext cx="3622017" cy="4576745"/>
          </a:xfrm>
          <a:prstGeom prst="rect">
            <a:avLst/>
          </a:prstGeom>
        </p:spPr>
      </p:pic>
      <p:cxnSp>
        <p:nvCxnSpPr>
          <p:cNvPr id="16" name="Connecteur droit avec flèche 15"/>
          <p:cNvCxnSpPr/>
          <p:nvPr/>
        </p:nvCxnSpPr>
        <p:spPr>
          <a:xfrm>
            <a:off x="6326471" y="2426132"/>
            <a:ext cx="1647645" cy="0"/>
          </a:xfrm>
          <a:prstGeom prst="straightConnector1">
            <a:avLst/>
          </a:prstGeom>
          <a:ln>
            <a:solidFill>
              <a:schemeClr val="tx1">
                <a:lumMod val="50000"/>
                <a:lumOff val="50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ZoneTexte 16"/>
          <p:cNvSpPr txBox="1"/>
          <p:nvPr/>
        </p:nvSpPr>
        <p:spPr>
          <a:xfrm>
            <a:off x="7004259" y="1971064"/>
            <a:ext cx="292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/>
              <a:t>?</a:t>
            </a:r>
            <a:endParaRPr lang="fr-BE" dirty="0"/>
          </a:p>
        </p:txBody>
      </p:sp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3"/>
          <a:srcRect b="49643"/>
          <a:stretch/>
        </p:blipFill>
        <p:spPr>
          <a:xfrm>
            <a:off x="5423864" y="2653122"/>
            <a:ext cx="3150865" cy="252272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41719" y="5087909"/>
            <a:ext cx="7840385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BE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Evidence</a:t>
            </a:r>
            <a:r>
              <a:rPr lang="fr-BE" dirty="0">
                <a:latin typeface="Yu Gothic Light" panose="020B0300000000000000" pitchFamily="34" charset="-128"/>
                <a:ea typeface="Yu Gothic Light" panose="020B0300000000000000" pitchFamily="34" charset="-128"/>
              </a:rPr>
              <a:t>: </a:t>
            </a:r>
          </a:p>
          <a:p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From current species distribution</a:t>
            </a:r>
          </a:p>
          <a:p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From past niche reconstruction (genus-level phylogeny; Segovia </a:t>
            </a:r>
            <a:r>
              <a:rPr lang="en-GB" i="1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et al., </a:t>
            </a:r>
            <a:r>
              <a:rPr lang="en-GB" dirty="0" smtClean="0">
                <a:latin typeface="Yu Gothic Light" panose="020B0300000000000000" pitchFamily="34" charset="-128"/>
                <a:ea typeface="Yu Gothic Light" panose="020B0300000000000000" pitchFamily="34" charset="-128"/>
              </a:rPr>
              <a:t>2020)</a:t>
            </a:r>
            <a:endParaRPr lang="en-GB" dirty="0"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49783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828" y="1852730"/>
            <a:ext cx="11177048" cy="4995110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261308" y="1259840"/>
            <a:ext cx="61558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Climatic niches </a:t>
            </a:r>
            <a:r>
              <a:rPr lang="en-GB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4,142 from 956 woody genera and 138 families</a:t>
            </a:r>
            <a:endParaRPr lang="en-GB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Biomes and bioclimatic groups</a:t>
            </a:r>
          </a:p>
        </p:txBody>
      </p:sp>
      <p:sp>
        <p:nvSpPr>
          <p:cNvPr id="5" name="Forme libre 4"/>
          <p:cNvSpPr/>
          <p:nvPr/>
        </p:nvSpPr>
        <p:spPr>
          <a:xfrm>
            <a:off x="2361235" y="3970115"/>
            <a:ext cx="2777925" cy="798655"/>
          </a:xfrm>
          <a:custGeom>
            <a:avLst/>
            <a:gdLst>
              <a:gd name="connsiteX0" fmla="*/ 0 w 1057275"/>
              <a:gd name="connsiteY0" fmla="*/ 243666 h 249381"/>
              <a:gd name="connsiteX1" fmla="*/ 184785 w 1057275"/>
              <a:gd name="connsiteY1" fmla="*/ 108411 h 249381"/>
              <a:gd name="connsiteX2" fmla="*/ 365760 w 1057275"/>
              <a:gd name="connsiteY2" fmla="*/ 64596 h 249381"/>
              <a:gd name="connsiteX3" fmla="*/ 512445 w 1057275"/>
              <a:gd name="connsiteY3" fmla="*/ 1731 h 249381"/>
              <a:gd name="connsiteX4" fmla="*/ 664845 w 1057275"/>
              <a:gd name="connsiteY4" fmla="*/ 138891 h 249381"/>
              <a:gd name="connsiteX5" fmla="*/ 708660 w 1057275"/>
              <a:gd name="connsiteY5" fmla="*/ 110316 h 249381"/>
              <a:gd name="connsiteX6" fmla="*/ 828675 w 1057275"/>
              <a:gd name="connsiteY6" fmla="*/ 83646 h 249381"/>
              <a:gd name="connsiteX7" fmla="*/ 942975 w 1057275"/>
              <a:gd name="connsiteY7" fmla="*/ 176991 h 249381"/>
              <a:gd name="connsiteX8" fmla="*/ 1057275 w 1057275"/>
              <a:gd name="connsiteY8" fmla="*/ 249381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275" h="249381">
                <a:moveTo>
                  <a:pt x="0" y="243666"/>
                </a:moveTo>
                <a:cubicBezTo>
                  <a:pt x="61912" y="190961"/>
                  <a:pt x="123825" y="138256"/>
                  <a:pt x="184785" y="108411"/>
                </a:cubicBezTo>
                <a:cubicBezTo>
                  <a:pt x="245745" y="78566"/>
                  <a:pt x="311150" y="82376"/>
                  <a:pt x="365760" y="64596"/>
                </a:cubicBezTo>
                <a:cubicBezTo>
                  <a:pt x="420370" y="46816"/>
                  <a:pt x="462598" y="-10651"/>
                  <a:pt x="512445" y="1731"/>
                </a:cubicBezTo>
                <a:cubicBezTo>
                  <a:pt x="562292" y="14113"/>
                  <a:pt x="632143" y="120793"/>
                  <a:pt x="664845" y="138891"/>
                </a:cubicBezTo>
                <a:cubicBezTo>
                  <a:pt x="697548" y="156988"/>
                  <a:pt x="681355" y="119523"/>
                  <a:pt x="708660" y="110316"/>
                </a:cubicBezTo>
                <a:cubicBezTo>
                  <a:pt x="735965" y="101109"/>
                  <a:pt x="789623" y="72534"/>
                  <a:pt x="828675" y="83646"/>
                </a:cubicBezTo>
                <a:cubicBezTo>
                  <a:pt x="867727" y="94758"/>
                  <a:pt x="904875" y="149369"/>
                  <a:pt x="942975" y="176991"/>
                </a:cubicBezTo>
                <a:cubicBezTo>
                  <a:pt x="981075" y="204613"/>
                  <a:pt x="1019175" y="226997"/>
                  <a:pt x="1057275" y="24938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2" name="ZoneTexte 1"/>
          <p:cNvSpPr txBox="1"/>
          <p:nvPr/>
        </p:nvSpPr>
        <p:spPr>
          <a:xfrm>
            <a:off x="4016033" y="24848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Savanna</a:t>
            </a:r>
            <a:endParaRPr lang="fr-BE" b="1" dirty="0">
              <a:solidFill>
                <a:schemeClr val="accent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1962728" y="51668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6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Forest</a:t>
            </a:r>
            <a:endParaRPr lang="fr-BE" b="1" dirty="0">
              <a:solidFill>
                <a:schemeClr val="accent6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0" name="Forme libre 9"/>
          <p:cNvSpPr/>
          <p:nvPr/>
        </p:nvSpPr>
        <p:spPr>
          <a:xfrm>
            <a:off x="7373991" y="3709359"/>
            <a:ext cx="2307054" cy="1026472"/>
          </a:xfrm>
          <a:custGeom>
            <a:avLst/>
            <a:gdLst>
              <a:gd name="connsiteX0" fmla="*/ 0 w 1018723"/>
              <a:gd name="connsiteY0" fmla="*/ 0 h 487742"/>
              <a:gd name="connsiteX1" fmla="*/ 432816 w 1018723"/>
              <a:gd name="connsiteY1" fmla="*/ 42672 h 487742"/>
              <a:gd name="connsiteX2" fmla="*/ 707136 w 1018723"/>
              <a:gd name="connsiteY2" fmla="*/ 146304 h 487742"/>
              <a:gd name="connsiteX3" fmla="*/ 993648 w 1018723"/>
              <a:gd name="connsiteY3" fmla="*/ 164592 h 487742"/>
              <a:gd name="connsiteX4" fmla="*/ 987552 w 1018723"/>
              <a:gd name="connsiteY4" fmla="*/ 408432 h 487742"/>
              <a:gd name="connsiteX5" fmla="*/ 847344 w 1018723"/>
              <a:gd name="connsiteY5" fmla="*/ 487680 h 487742"/>
              <a:gd name="connsiteX6" fmla="*/ 676656 w 1018723"/>
              <a:gd name="connsiteY6" fmla="*/ 420624 h 487742"/>
              <a:gd name="connsiteX7" fmla="*/ 365760 w 1018723"/>
              <a:gd name="connsiteY7" fmla="*/ 359664 h 487742"/>
              <a:gd name="connsiteX8" fmla="*/ 341376 w 1018723"/>
              <a:gd name="connsiteY8" fmla="*/ 359664 h 4877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18723" h="487742">
                <a:moveTo>
                  <a:pt x="0" y="0"/>
                </a:moveTo>
                <a:cubicBezTo>
                  <a:pt x="157480" y="9144"/>
                  <a:pt x="314960" y="18288"/>
                  <a:pt x="432816" y="42672"/>
                </a:cubicBezTo>
                <a:cubicBezTo>
                  <a:pt x="550672" y="67056"/>
                  <a:pt x="613664" y="125984"/>
                  <a:pt x="707136" y="146304"/>
                </a:cubicBezTo>
                <a:cubicBezTo>
                  <a:pt x="800608" y="166624"/>
                  <a:pt x="946912" y="120904"/>
                  <a:pt x="993648" y="164592"/>
                </a:cubicBezTo>
                <a:cubicBezTo>
                  <a:pt x="1040384" y="208280"/>
                  <a:pt x="1011936" y="354584"/>
                  <a:pt x="987552" y="408432"/>
                </a:cubicBezTo>
                <a:cubicBezTo>
                  <a:pt x="963168" y="462280"/>
                  <a:pt x="899160" y="485648"/>
                  <a:pt x="847344" y="487680"/>
                </a:cubicBezTo>
                <a:cubicBezTo>
                  <a:pt x="795528" y="489712"/>
                  <a:pt x="756920" y="441960"/>
                  <a:pt x="676656" y="420624"/>
                </a:cubicBezTo>
                <a:cubicBezTo>
                  <a:pt x="596392" y="399288"/>
                  <a:pt x="421640" y="369824"/>
                  <a:pt x="365760" y="359664"/>
                </a:cubicBezTo>
                <a:cubicBezTo>
                  <a:pt x="309880" y="349504"/>
                  <a:pt x="341376" y="359664"/>
                  <a:pt x="341376" y="359664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856" y="1215419"/>
            <a:ext cx="956831" cy="3686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9528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/>
          <p:cNvSpPr txBox="1"/>
          <p:nvPr/>
        </p:nvSpPr>
        <p:spPr>
          <a:xfrm>
            <a:off x="261308" y="1259840"/>
            <a:ext cx="113127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</a:t>
            </a:r>
            <a:r>
              <a:rPr lang="en-US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urrent forest-savanna partition for 40% of the polytypic woody genera, 80% considering subgroups within biomes </a:t>
            </a:r>
            <a:endParaRPr lang="fr-BE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Niche </a:t>
            </a:r>
            <a:r>
              <a:rPr lang="fr-BE" dirty="0" smtClean="0"/>
              <a:t>lability: </a:t>
            </a:r>
            <a:r>
              <a:rPr lang="en-GB" dirty="0" smtClean="0"/>
              <a:t>evidence from present 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6167120" y="2013347"/>
            <a:ext cx="843280" cy="628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l="1458" b="1771"/>
          <a:stretch/>
        </p:blipFill>
        <p:spPr>
          <a:xfrm>
            <a:off x="6653591" y="1775625"/>
            <a:ext cx="5118836" cy="5072215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3"/>
          <a:srcRect l="-1" r="45548"/>
          <a:stretch/>
        </p:blipFill>
        <p:spPr>
          <a:xfrm>
            <a:off x="738828" y="1852730"/>
            <a:ext cx="6086152" cy="4995110"/>
          </a:xfrm>
          <a:prstGeom prst="snip1Rect">
            <a:avLst/>
          </a:prstGeom>
        </p:spPr>
      </p:pic>
      <p:sp>
        <p:nvSpPr>
          <p:cNvPr id="9" name="Forme libre 8"/>
          <p:cNvSpPr/>
          <p:nvPr/>
        </p:nvSpPr>
        <p:spPr>
          <a:xfrm>
            <a:off x="2361235" y="3970115"/>
            <a:ext cx="2777925" cy="798655"/>
          </a:xfrm>
          <a:custGeom>
            <a:avLst/>
            <a:gdLst>
              <a:gd name="connsiteX0" fmla="*/ 0 w 1057275"/>
              <a:gd name="connsiteY0" fmla="*/ 243666 h 249381"/>
              <a:gd name="connsiteX1" fmla="*/ 184785 w 1057275"/>
              <a:gd name="connsiteY1" fmla="*/ 108411 h 249381"/>
              <a:gd name="connsiteX2" fmla="*/ 365760 w 1057275"/>
              <a:gd name="connsiteY2" fmla="*/ 64596 h 249381"/>
              <a:gd name="connsiteX3" fmla="*/ 512445 w 1057275"/>
              <a:gd name="connsiteY3" fmla="*/ 1731 h 249381"/>
              <a:gd name="connsiteX4" fmla="*/ 664845 w 1057275"/>
              <a:gd name="connsiteY4" fmla="*/ 138891 h 249381"/>
              <a:gd name="connsiteX5" fmla="*/ 708660 w 1057275"/>
              <a:gd name="connsiteY5" fmla="*/ 110316 h 249381"/>
              <a:gd name="connsiteX6" fmla="*/ 828675 w 1057275"/>
              <a:gd name="connsiteY6" fmla="*/ 83646 h 249381"/>
              <a:gd name="connsiteX7" fmla="*/ 942975 w 1057275"/>
              <a:gd name="connsiteY7" fmla="*/ 176991 h 249381"/>
              <a:gd name="connsiteX8" fmla="*/ 1057275 w 1057275"/>
              <a:gd name="connsiteY8" fmla="*/ 249381 h 249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7275" h="249381">
                <a:moveTo>
                  <a:pt x="0" y="243666"/>
                </a:moveTo>
                <a:cubicBezTo>
                  <a:pt x="61912" y="190961"/>
                  <a:pt x="123825" y="138256"/>
                  <a:pt x="184785" y="108411"/>
                </a:cubicBezTo>
                <a:cubicBezTo>
                  <a:pt x="245745" y="78566"/>
                  <a:pt x="311150" y="82376"/>
                  <a:pt x="365760" y="64596"/>
                </a:cubicBezTo>
                <a:cubicBezTo>
                  <a:pt x="420370" y="46816"/>
                  <a:pt x="462598" y="-10651"/>
                  <a:pt x="512445" y="1731"/>
                </a:cubicBezTo>
                <a:cubicBezTo>
                  <a:pt x="562292" y="14113"/>
                  <a:pt x="632143" y="120793"/>
                  <a:pt x="664845" y="138891"/>
                </a:cubicBezTo>
                <a:cubicBezTo>
                  <a:pt x="697548" y="156988"/>
                  <a:pt x="681355" y="119523"/>
                  <a:pt x="708660" y="110316"/>
                </a:cubicBezTo>
                <a:cubicBezTo>
                  <a:pt x="735965" y="101109"/>
                  <a:pt x="789623" y="72534"/>
                  <a:pt x="828675" y="83646"/>
                </a:cubicBezTo>
                <a:cubicBezTo>
                  <a:pt x="867727" y="94758"/>
                  <a:pt x="904875" y="149369"/>
                  <a:pt x="942975" y="176991"/>
                </a:cubicBezTo>
                <a:cubicBezTo>
                  <a:pt x="981075" y="204613"/>
                  <a:pt x="1019175" y="226997"/>
                  <a:pt x="1057275" y="249381"/>
                </a:cubicBezTo>
              </a:path>
            </a:pathLst>
          </a:custGeom>
          <a:noFill/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11" name="ZoneTexte 10"/>
          <p:cNvSpPr txBox="1"/>
          <p:nvPr/>
        </p:nvSpPr>
        <p:spPr>
          <a:xfrm>
            <a:off x="4016033" y="2484851"/>
            <a:ext cx="10182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2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Savanna</a:t>
            </a:r>
            <a:endParaRPr lang="fr-BE" b="1" dirty="0">
              <a:solidFill>
                <a:schemeClr val="accent2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1962728" y="5166800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BE" b="1" dirty="0" smtClean="0">
                <a:solidFill>
                  <a:schemeClr val="accent6">
                    <a:lumMod val="50000"/>
                  </a:schemeClr>
                </a:solidFill>
                <a:latin typeface="Yu Gothic Light" panose="020B0300000000000000" pitchFamily="34" charset="-128"/>
                <a:ea typeface="Yu Gothic Light" panose="020B0300000000000000" pitchFamily="34" charset="-128"/>
              </a:rPr>
              <a:t>Forest</a:t>
            </a:r>
            <a:endParaRPr lang="fr-BE" b="1" dirty="0">
              <a:solidFill>
                <a:schemeClr val="accent6">
                  <a:lumMod val="50000"/>
                </a:schemeClr>
              </a:solidFill>
              <a:latin typeface="Yu Gothic Light" panose="020B0300000000000000" pitchFamily="34" charset="-128"/>
              <a:ea typeface="Yu Gothic Light" panose="020B03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00296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BE" dirty="0"/>
              <a:t>Niche </a:t>
            </a:r>
            <a:r>
              <a:rPr lang="fr-BE" dirty="0" smtClean="0"/>
              <a:t>lability: </a:t>
            </a:r>
            <a:r>
              <a:rPr lang="en-GB" dirty="0" smtClean="0"/>
              <a:t>evidence from present </a:t>
            </a:r>
            <a:endParaRPr lang="en-GB" dirty="0"/>
          </a:p>
        </p:txBody>
      </p:sp>
      <p:sp>
        <p:nvSpPr>
          <p:cNvPr id="3" name="ZoneTexte 2"/>
          <p:cNvSpPr txBox="1"/>
          <p:nvPr/>
        </p:nvSpPr>
        <p:spPr>
          <a:xfrm>
            <a:off x="6167120" y="2013347"/>
            <a:ext cx="843280" cy="62825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fr-BE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3446" y="672858"/>
            <a:ext cx="9738095" cy="6352333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/>
          <a:srcRect r="45370"/>
          <a:stretch/>
        </p:blipFill>
        <p:spPr>
          <a:xfrm>
            <a:off x="0" y="1236909"/>
            <a:ext cx="2343150" cy="191683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981200" y="1158240"/>
            <a:ext cx="460908" cy="4267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BE"/>
          </a:p>
        </p:txBody>
      </p:sp>
      <p:sp>
        <p:nvSpPr>
          <p:cNvPr id="6" name="ZoneTexte 5"/>
          <p:cNvSpPr txBox="1"/>
          <p:nvPr/>
        </p:nvSpPr>
        <p:spPr>
          <a:xfrm>
            <a:off x="129718" y="5577648"/>
            <a:ext cx="2481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Contrasting abilities to evolve and diversify</a:t>
            </a:r>
          </a:p>
          <a:p>
            <a:r>
              <a:rPr lang="en-GB" dirty="0" smtClean="0">
                <a:latin typeface="Yu Gothic UI Light" panose="020B0300000000000000" pitchFamily="34" charset="-128"/>
                <a:ea typeface="Yu Gothic UI Light" panose="020B0300000000000000" pitchFamily="34" charset="-128"/>
              </a:rPr>
              <a:t>	≠f(age) </a:t>
            </a:r>
            <a:endParaRPr lang="en-GB" dirty="0">
              <a:latin typeface="Yu Gothic UI Light" panose="020B0300000000000000" pitchFamily="34" charset="-128"/>
              <a:ea typeface="Yu Gothic UI Light" panose="020B0300000000000000" pitchFamily="34" charset="-128"/>
            </a:endParaRPr>
          </a:p>
        </p:txBody>
      </p:sp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4"/>
          <a:srcRect l="54648"/>
          <a:stretch/>
        </p:blipFill>
        <p:spPr>
          <a:xfrm>
            <a:off x="247391" y="3153746"/>
            <a:ext cx="2246055" cy="2213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77023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5806</TotalTime>
  <Words>367</Words>
  <Application>Microsoft Office PowerPoint</Application>
  <PresentationFormat>Grand écran</PresentationFormat>
  <Paragraphs>94</Paragraphs>
  <Slides>13</Slides>
  <Notes>8</Notes>
  <HiddenSlides>0</HiddenSlides>
  <MMClips>0</MMClips>
  <ScaleCrop>false</ScaleCrop>
  <HeadingPairs>
    <vt:vector size="6" baseType="variant">
      <vt:variant>
        <vt:lpstr>Polices utilisées</vt:lpstr>
      </vt:variant>
      <vt:variant>
        <vt:i4>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13</vt:i4>
      </vt:variant>
    </vt:vector>
  </HeadingPairs>
  <TitlesOfParts>
    <vt:vector size="21" baseType="lpstr">
      <vt:lpstr>Yu Gothic</vt:lpstr>
      <vt:lpstr>Yu Gothic Light</vt:lpstr>
      <vt:lpstr>Yu Gothic UI Light</vt:lpstr>
      <vt:lpstr>Yu Gothic UI Semilight</vt:lpstr>
      <vt:lpstr>Arial</vt:lpstr>
      <vt:lpstr>Calibri</vt:lpstr>
      <vt:lpstr>Calibri Light</vt:lpstr>
      <vt:lpstr>Thème Office</vt:lpstr>
      <vt:lpstr>Climatic niche lability of the African woody flora</vt:lpstr>
      <vt:lpstr>Présentation PowerPoint</vt:lpstr>
      <vt:lpstr>Présentation PowerPoint</vt:lpstr>
      <vt:lpstr>Présentation PowerPoint</vt:lpstr>
      <vt:lpstr>Questions and hypothesis </vt:lpstr>
      <vt:lpstr>Questions and hypothesis </vt:lpstr>
      <vt:lpstr>Biomes and bioclimatic groups</vt:lpstr>
      <vt:lpstr>Niche lability: evidence from present </vt:lpstr>
      <vt:lpstr>Niche lability: evidence from present </vt:lpstr>
      <vt:lpstr>Niche lability: evidence from present </vt:lpstr>
      <vt:lpstr>Niche lability: inferring the past </vt:lpstr>
      <vt:lpstr>Functional changes and niche shifts </vt:lpstr>
      <vt:lpstr>Merci!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Climatic niche lability but growth form conservatism in the African woody flora</dc:title>
  <dc:creator>Anaïs Gorel</dc:creator>
  <cp:lastModifiedBy>Anaïs Gorel</cp:lastModifiedBy>
  <cp:revision>163</cp:revision>
  <cp:lastPrinted>2022-05-23T14:10:22Z</cp:lastPrinted>
  <dcterms:created xsi:type="dcterms:W3CDTF">2022-02-21T14:16:01Z</dcterms:created>
  <dcterms:modified xsi:type="dcterms:W3CDTF">2022-06-06T20:18:00Z</dcterms:modified>
</cp:coreProperties>
</file>