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63"/>
  </p:notesMasterIdLst>
  <p:sldIdLst>
    <p:sldId id="256" r:id="rId2"/>
    <p:sldId id="267" r:id="rId3"/>
    <p:sldId id="281" r:id="rId4"/>
    <p:sldId id="282" r:id="rId5"/>
    <p:sldId id="283" r:id="rId6"/>
    <p:sldId id="284" r:id="rId7"/>
    <p:sldId id="297" r:id="rId8"/>
    <p:sldId id="272" r:id="rId9"/>
    <p:sldId id="316" r:id="rId10"/>
    <p:sldId id="262" r:id="rId11"/>
    <p:sldId id="285" r:id="rId12"/>
    <p:sldId id="286" r:id="rId13"/>
    <p:sldId id="287" r:id="rId14"/>
    <p:sldId id="309" r:id="rId15"/>
    <p:sldId id="288" r:id="rId16"/>
    <p:sldId id="258" r:id="rId17"/>
    <p:sldId id="270" r:id="rId18"/>
    <p:sldId id="308" r:id="rId19"/>
    <p:sldId id="257" r:id="rId20"/>
    <p:sldId id="289" r:id="rId21"/>
    <p:sldId id="290" r:id="rId22"/>
    <p:sldId id="291" r:id="rId23"/>
    <p:sldId id="293" r:id="rId24"/>
    <p:sldId id="304" r:id="rId25"/>
    <p:sldId id="298" r:id="rId26"/>
    <p:sldId id="303" r:id="rId27"/>
    <p:sldId id="296" r:id="rId28"/>
    <p:sldId id="299" r:id="rId29"/>
    <p:sldId id="300" r:id="rId30"/>
    <p:sldId id="301" r:id="rId31"/>
    <p:sldId id="280" r:id="rId32"/>
    <p:sldId id="302" r:id="rId33"/>
    <p:sldId id="268" r:id="rId34"/>
    <p:sldId id="292" r:id="rId35"/>
    <p:sldId id="317" r:id="rId36"/>
    <p:sldId id="319" r:id="rId37"/>
    <p:sldId id="325" r:id="rId38"/>
    <p:sldId id="3556" r:id="rId39"/>
    <p:sldId id="3554" r:id="rId40"/>
    <p:sldId id="3555" r:id="rId41"/>
    <p:sldId id="305" r:id="rId42"/>
    <p:sldId id="306" r:id="rId43"/>
    <p:sldId id="307" r:id="rId44"/>
    <p:sldId id="320" r:id="rId45"/>
    <p:sldId id="321" r:id="rId46"/>
    <p:sldId id="322" r:id="rId47"/>
    <p:sldId id="323" r:id="rId48"/>
    <p:sldId id="324" r:id="rId49"/>
    <p:sldId id="3557" r:id="rId50"/>
    <p:sldId id="3558" r:id="rId51"/>
    <p:sldId id="313" r:id="rId52"/>
    <p:sldId id="3559" r:id="rId53"/>
    <p:sldId id="318" r:id="rId54"/>
    <p:sldId id="311" r:id="rId55"/>
    <p:sldId id="315" r:id="rId56"/>
    <p:sldId id="314" r:id="rId57"/>
    <p:sldId id="310" r:id="rId58"/>
    <p:sldId id="294" r:id="rId59"/>
    <p:sldId id="312" r:id="rId60"/>
    <p:sldId id="295" r:id="rId61"/>
    <p:sldId id="275"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23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138"/>
    <p:restoredTop sz="94669"/>
  </p:normalViewPr>
  <p:slideViewPr>
    <p:cSldViewPr snapToGrid="0" snapToObjects="1">
      <p:cViewPr varScale="1">
        <p:scale>
          <a:sx n="110" d="100"/>
          <a:sy n="110" d="100"/>
        </p:scale>
        <p:origin x="184" y="256"/>
      </p:cViewPr>
      <p:guideLst/>
    </p:cSldViewPr>
  </p:slideViewPr>
  <p:notesTextViewPr>
    <p:cViewPr>
      <p:scale>
        <a:sx n="1" d="1"/>
        <a:sy n="1" d="1"/>
      </p:scale>
      <p:origin x="0" y="0"/>
    </p:cViewPr>
  </p:notesTextViewPr>
  <p:notesViewPr>
    <p:cSldViewPr snapToGrid="0" snapToObjects="1">
      <p:cViewPr varScale="1">
        <p:scale>
          <a:sx n="91" d="100"/>
          <a:sy n="91" d="100"/>
        </p:scale>
        <p:origin x="4096" y="19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B622A5-365D-AF43-B823-30F646435C15}" type="datetimeFigureOut">
              <a:rPr lang="fr-FR" smtClean="0"/>
              <a:t>14/05/2024</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694CB4-2A19-924F-A3A8-4099EB00C6E5}" type="slidenum">
              <a:rPr lang="fr-FR" smtClean="0"/>
              <a:t>‹N°›</a:t>
            </a:fld>
            <a:endParaRPr lang="fr-FR"/>
          </a:p>
        </p:txBody>
      </p:sp>
    </p:spTree>
    <p:extLst>
      <p:ext uri="{BB962C8B-B14F-4D97-AF65-F5344CB8AC3E}">
        <p14:creationId xmlns:p14="http://schemas.microsoft.com/office/powerpoint/2010/main" val="565320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841154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1F694CB4-2A19-924F-A3A8-4099EB00C6E5}" type="slidenum">
              <a:rPr lang="fr-FR" smtClean="0"/>
              <a:t>32</a:t>
            </a:fld>
            <a:endParaRPr lang="fr-FR"/>
          </a:p>
        </p:txBody>
      </p:sp>
    </p:spTree>
    <p:extLst>
      <p:ext uri="{BB962C8B-B14F-4D97-AF65-F5344CB8AC3E}">
        <p14:creationId xmlns:p14="http://schemas.microsoft.com/office/powerpoint/2010/main" val="149915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737035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668506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BD7D8843-5063-144A-BBB7-D79075EF1166}" type="datetimeFigureOut">
              <a:rPr lang="fr-FR" smtClean="0"/>
              <a:t>14/05/2024</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2014808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BD7D8843-5063-144A-BBB7-D79075EF1166}" type="datetimeFigureOut">
              <a:rPr lang="fr-FR" smtClean="0"/>
              <a:t>14/05/2024</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140659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BD7D8843-5063-144A-BBB7-D79075EF1166}" type="datetimeFigureOut">
              <a:rPr lang="fr-FR" smtClean="0"/>
              <a:t>14/05/2024</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2921934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BD7D8843-5063-144A-BBB7-D79075EF1166}" type="datetimeFigureOut">
              <a:rPr lang="fr-FR" smtClean="0"/>
              <a:t>14/05/2024</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3467783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BD7D8843-5063-144A-BBB7-D79075EF1166}" type="datetimeFigureOut">
              <a:rPr lang="fr-FR" smtClean="0"/>
              <a:t>14/05/2024</a:t>
            </a:fld>
            <a:endParaRPr lang="fr-FR"/>
          </a:p>
        </p:txBody>
      </p:sp>
      <p:sp>
        <p:nvSpPr>
          <p:cNvPr id="8" name="Footer Placeholder 7"/>
          <p:cNvSpPr>
            <a:spLocks noGrp="1"/>
          </p:cNvSpPr>
          <p:nvPr>
            <p:ph type="ftr" sz="quarter" idx="11"/>
          </p:nvPr>
        </p:nvSpPr>
        <p:spPr/>
        <p:txBody>
          <a:bodyPr/>
          <a:lstStyle/>
          <a:p>
            <a:endParaRPr lang="fr-FR"/>
          </a:p>
        </p:txBody>
      </p:sp>
      <p:sp>
        <p:nvSpPr>
          <p:cNvPr id="9" name="Slide Number Placeholder 8"/>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643362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BD7D8843-5063-144A-BBB7-D79075EF1166}" type="datetimeFigureOut">
              <a:rPr lang="fr-FR" smtClean="0"/>
              <a:t>14/05/2024</a:t>
            </a:fld>
            <a:endParaRPr lang="fr-FR"/>
          </a:p>
        </p:txBody>
      </p:sp>
      <p:sp>
        <p:nvSpPr>
          <p:cNvPr id="4" name="Footer Placeholder 3"/>
          <p:cNvSpPr>
            <a:spLocks noGrp="1"/>
          </p:cNvSpPr>
          <p:nvPr>
            <p:ph type="ftr" sz="quarter" idx="11"/>
          </p:nvPr>
        </p:nvSpPr>
        <p:spPr/>
        <p:txBody>
          <a:bodyPr/>
          <a:lstStyle/>
          <a:p>
            <a:endParaRPr lang="fr-FR"/>
          </a:p>
        </p:txBody>
      </p:sp>
      <p:sp>
        <p:nvSpPr>
          <p:cNvPr id="5" name="Slide Number Placeholder 4"/>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2568900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7D8843-5063-144A-BBB7-D79075EF1166}" type="datetimeFigureOut">
              <a:rPr lang="fr-FR" smtClean="0"/>
              <a:t>14/05/2024</a:t>
            </a:fld>
            <a:endParaRPr lang="fr-FR"/>
          </a:p>
        </p:txBody>
      </p:sp>
      <p:sp>
        <p:nvSpPr>
          <p:cNvPr id="3" name="Footer Placeholder 2"/>
          <p:cNvSpPr>
            <a:spLocks noGrp="1"/>
          </p:cNvSpPr>
          <p:nvPr>
            <p:ph type="ftr" sz="quarter" idx="11"/>
          </p:nvPr>
        </p:nvSpPr>
        <p:spPr/>
        <p:txBody>
          <a:bodyPr/>
          <a:lstStyle/>
          <a:p>
            <a:endParaRPr lang="fr-FR"/>
          </a:p>
        </p:txBody>
      </p:sp>
      <p:sp>
        <p:nvSpPr>
          <p:cNvPr id="4" name="Slide Number Placeholder 3"/>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682189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BD7D8843-5063-144A-BBB7-D79075EF1166}" type="datetimeFigureOut">
              <a:rPr lang="fr-FR" smtClean="0"/>
              <a:t>14/05/2024</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3393993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BD7D8843-5063-144A-BBB7-D79075EF1166}" type="datetimeFigureOut">
              <a:rPr lang="fr-FR" smtClean="0"/>
              <a:t>14/05/2024</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2309502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BD7D8843-5063-144A-BBB7-D79075EF1166}" type="datetimeFigureOut">
              <a:rPr lang="fr-FR" smtClean="0"/>
              <a:t>14/05/2024</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1153307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BD7D8843-5063-144A-BBB7-D79075EF1166}" type="datetimeFigureOut">
              <a:rPr lang="fr-FR" smtClean="0"/>
              <a:t>14/05/2024</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22E8AE2E-F20C-444B-A586-385AC4DE0C7C}" type="slidenum">
              <a:rPr lang="fr-FR" smtClean="0"/>
              <a:t>‹N°›</a:t>
            </a:fld>
            <a:endParaRPr lang="fr-FR"/>
          </a:p>
        </p:txBody>
      </p:sp>
    </p:spTree>
    <p:extLst>
      <p:ext uri="{BB962C8B-B14F-4D97-AF65-F5344CB8AC3E}">
        <p14:creationId xmlns:p14="http://schemas.microsoft.com/office/powerpoint/2010/main" val="1936681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3964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Пользовательский макет">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2167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7D8843-5063-144A-BBB7-D79075EF1166}" type="datetimeFigureOut">
              <a:rPr lang="fr-FR" smtClean="0"/>
              <a:t>14/05/2024</a:t>
            </a:fld>
            <a:endParaRPr lang="fr-F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E8AE2E-F20C-444B-A586-385AC4DE0C7C}" type="slidenum">
              <a:rPr lang="fr-FR" smtClean="0"/>
              <a:t>‹N°›</a:t>
            </a:fld>
            <a:endParaRPr lang="fr-FR"/>
          </a:p>
        </p:txBody>
      </p:sp>
    </p:spTree>
    <p:extLst>
      <p:ext uri="{BB962C8B-B14F-4D97-AF65-F5344CB8AC3E}">
        <p14:creationId xmlns:p14="http://schemas.microsoft.com/office/powerpoint/2010/main" val="31468511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8" Type="http://schemas.openxmlformats.org/officeDocument/2006/relationships/image" Target="../media/image20.jpeg"/><Relationship Id="rId13" Type="http://schemas.openxmlformats.org/officeDocument/2006/relationships/image" Target="../media/image25.jpeg"/><Relationship Id="rId18" Type="http://schemas.openxmlformats.org/officeDocument/2006/relationships/image" Target="../media/image30.png"/><Relationship Id="rId3" Type="http://schemas.openxmlformats.org/officeDocument/2006/relationships/image" Target="../media/image15.png"/><Relationship Id="rId21" Type="http://schemas.openxmlformats.org/officeDocument/2006/relationships/image" Target="../media/image32.jpeg"/><Relationship Id="rId7" Type="http://schemas.openxmlformats.org/officeDocument/2006/relationships/image" Target="../media/image19.jpeg"/><Relationship Id="rId12" Type="http://schemas.openxmlformats.org/officeDocument/2006/relationships/image" Target="../media/image24.jpeg"/><Relationship Id="rId17" Type="http://schemas.openxmlformats.org/officeDocument/2006/relationships/image" Target="../media/image29.png"/><Relationship Id="rId25" Type="http://schemas.openxmlformats.org/officeDocument/2006/relationships/image" Target="../media/image36.png"/><Relationship Id="rId2" Type="http://schemas.openxmlformats.org/officeDocument/2006/relationships/image" Target="../media/image14.jpeg"/><Relationship Id="rId16" Type="http://schemas.openxmlformats.org/officeDocument/2006/relationships/image" Target="../media/image28.jpeg"/><Relationship Id="rId20"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8.jpeg"/><Relationship Id="rId11" Type="http://schemas.openxmlformats.org/officeDocument/2006/relationships/image" Target="../media/image23.png"/><Relationship Id="rId24" Type="http://schemas.openxmlformats.org/officeDocument/2006/relationships/image" Target="../media/image35.png"/><Relationship Id="rId5" Type="http://schemas.openxmlformats.org/officeDocument/2006/relationships/image" Target="../media/image17.jpeg"/><Relationship Id="rId15" Type="http://schemas.openxmlformats.org/officeDocument/2006/relationships/image" Target="../media/image27.png"/><Relationship Id="rId23" Type="http://schemas.openxmlformats.org/officeDocument/2006/relationships/image" Target="../media/image34.jpeg"/><Relationship Id="rId10" Type="http://schemas.openxmlformats.org/officeDocument/2006/relationships/image" Target="../media/image22.jpeg"/><Relationship Id="rId19" Type="http://schemas.openxmlformats.org/officeDocument/2006/relationships/image" Target="../media/image31.jpe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jpeg"/><Relationship Id="rId22" Type="http://schemas.openxmlformats.org/officeDocument/2006/relationships/image" Target="../media/image33.jpeg"/></Relationships>
</file>

<file path=ppt/slides/_rels/slide6.xml.rels><?xml version="1.0" encoding="UTF-8" standalone="yes"?>
<Relationships xmlns="http://schemas.openxmlformats.org/package/2006/relationships"><Relationship Id="rId8" Type="http://schemas.openxmlformats.org/officeDocument/2006/relationships/image" Target="../media/image43.jpeg"/><Relationship Id="rId13" Type="http://schemas.openxmlformats.org/officeDocument/2006/relationships/image" Target="../media/image48.jpeg"/><Relationship Id="rId3" Type="http://schemas.openxmlformats.org/officeDocument/2006/relationships/image" Target="../media/image38.jpeg"/><Relationship Id="rId7" Type="http://schemas.openxmlformats.org/officeDocument/2006/relationships/image" Target="../media/image42.png"/><Relationship Id="rId12" Type="http://schemas.openxmlformats.org/officeDocument/2006/relationships/image" Target="../media/image47.jpeg"/><Relationship Id="rId2" Type="http://schemas.openxmlformats.org/officeDocument/2006/relationships/image" Target="../media/image37.png"/><Relationship Id="rId16"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image" Target="../media/image41.jpeg"/><Relationship Id="rId11" Type="http://schemas.openxmlformats.org/officeDocument/2006/relationships/image" Target="../media/image46.jpeg"/><Relationship Id="rId5" Type="http://schemas.openxmlformats.org/officeDocument/2006/relationships/image" Target="../media/image40.png"/><Relationship Id="rId15" Type="http://schemas.openxmlformats.org/officeDocument/2006/relationships/image" Target="../media/image50.jpeg"/><Relationship Id="rId10" Type="http://schemas.openxmlformats.org/officeDocument/2006/relationships/image" Target="../media/image45.jpeg"/><Relationship Id="rId4" Type="http://schemas.openxmlformats.org/officeDocument/2006/relationships/image" Target="../media/image39.jpeg"/><Relationship Id="rId9" Type="http://schemas.openxmlformats.org/officeDocument/2006/relationships/image" Target="../media/image44.png"/><Relationship Id="rId14" Type="http://schemas.openxmlformats.org/officeDocument/2006/relationships/image" Target="../media/image49.png"/></Relationships>
</file>

<file path=ppt/slides/_rels/slide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12.xml"/><Relationship Id="rId4" Type="http://schemas.openxmlformats.org/officeDocument/2006/relationships/image" Target="../media/image56.png"/></Relationships>
</file>

<file path=ppt/slides/_rels/slide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2.xml"/><Relationship Id="rId4" Type="http://schemas.openxmlformats.org/officeDocument/2006/relationships/image" Target="../media/image59.png"/></Relationships>
</file>

<file path=ppt/slides/_rels/slide1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1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jpeg"/><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1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jpeg"/><Relationship Id="rId1" Type="http://schemas.openxmlformats.org/officeDocument/2006/relationships/slideLayout" Target="../slideLayouts/slideLayout2.xml"/><Relationship Id="rId6" Type="http://schemas.openxmlformats.org/officeDocument/2006/relationships/image" Target="../media/image76.png"/><Relationship Id="rId11" Type="http://schemas.openxmlformats.org/officeDocument/2006/relationships/image" Target="../media/image81.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s>
</file>

<file path=ppt/slides/_rels/slide1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png"/></Relationships>
</file>

<file path=ppt/slides/_rels/slide15.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16.xml.rels><?xml version="1.0" encoding="UTF-8" standalone="yes"?>
<Relationships xmlns="http://schemas.openxmlformats.org/package/2006/relationships"><Relationship Id="rId3" Type="http://schemas.openxmlformats.org/officeDocument/2006/relationships/image" Target="../media/image91.jpeg"/><Relationship Id="rId7" Type="http://schemas.microsoft.com/office/2007/relationships/hdphoto" Target="../media/hdphoto1.wdp"/><Relationship Id="rId2" Type="http://schemas.openxmlformats.org/officeDocument/2006/relationships/image" Target="../media/image90.png"/><Relationship Id="rId1" Type="http://schemas.openxmlformats.org/officeDocument/2006/relationships/slideLayout" Target="../slideLayouts/slideLayout2.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s>
</file>

<file path=ppt/slides/_rels/slide1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96.png"/></Relationships>
</file>

<file path=ppt/slides/_rels/slide1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5" Type="http://schemas.openxmlformats.org/officeDocument/2006/relationships/image" Target="../media/image100.png"/><Relationship Id="rId4" Type="http://schemas.openxmlformats.org/officeDocument/2006/relationships/image" Target="../media/image99.png"/></Relationships>
</file>

<file path=ppt/slides/_rels/slide1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xml"/><Relationship Id="rId5" Type="http://schemas.openxmlformats.org/officeDocument/2006/relationships/image" Target="../media/image105.jpeg"/><Relationship Id="rId4" Type="http://schemas.openxmlformats.org/officeDocument/2006/relationships/image" Target="../media/image104.png"/></Relationships>
</file>

<file path=ppt/slides/_rels/slide2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22.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06.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24.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2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image" Target="../media/image128.png"/><Relationship Id="rId7" Type="http://schemas.openxmlformats.org/officeDocument/2006/relationships/image" Target="../media/image132.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32.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jpeg"/><Relationship Id="rId1" Type="http://schemas.openxmlformats.org/officeDocument/2006/relationships/slideLayout" Target="../slideLayouts/slideLayout2.xml"/><Relationship Id="rId4" Type="http://schemas.openxmlformats.org/officeDocument/2006/relationships/image" Target="../media/image137.png"/></Relationships>
</file>

<file path=ppt/slides/_rels/slide34.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slideLayout" Target="../slideLayouts/slideLayout2.xml"/><Relationship Id="rId4" Type="http://schemas.openxmlformats.org/officeDocument/2006/relationships/image" Target="../media/image140.jpeg"/></Relationships>
</file>

<file path=ppt/slides/_rels/slide35.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2.xml"/><Relationship Id="rId6" Type="http://schemas.openxmlformats.org/officeDocument/2006/relationships/image" Target="../media/image148.png"/><Relationship Id="rId5" Type="http://schemas.openxmlformats.org/officeDocument/2006/relationships/image" Target="../media/image147.png"/><Relationship Id="rId4" Type="http://schemas.openxmlformats.org/officeDocument/2006/relationships/image" Target="../media/image146.png"/></Relationships>
</file>

<file path=ppt/slides/_rels/slide3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2.xml"/><Relationship Id="rId4" Type="http://schemas.openxmlformats.org/officeDocument/2006/relationships/image" Target="../media/image151.png"/></Relationships>
</file>

<file path=ppt/slides/_rels/slide39.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jpg"/><Relationship Id="rId1" Type="http://schemas.openxmlformats.org/officeDocument/2006/relationships/slideLayout" Target="../slideLayouts/slideLayout13.xml"/><Relationship Id="rId5" Type="http://schemas.openxmlformats.org/officeDocument/2006/relationships/image" Target="../media/image155.png"/><Relationship Id="rId4" Type="http://schemas.openxmlformats.org/officeDocument/2006/relationships/image" Target="../media/image154.png"/></Relationships>
</file>

<file path=ppt/slides/_rels/slide40.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jpeg"/><Relationship Id="rId1" Type="http://schemas.openxmlformats.org/officeDocument/2006/relationships/slideLayout" Target="../slideLayouts/slideLayout13.xml"/><Relationship Id="rId4" Type="http://schemas.openxmlformats.org/officeDocument/2006/relationships/image" Target="../media/image158.png"/></Relationships>
</file>

<file path=ppt/slides/_rels/slide41.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jpeg"/><Relationship Id="rId1" Type="http://schemas.openxmlformats.org/officeDocument/2006/relationships/slideLayout" Target="../slideLayouts/slideLayout2.xml"/><Relationship Id="rId4" Type="http://schemas.openxmlformats.org/officeDocument/2006/relationships/image" Target="../media/image161.png"/></Relationships>
</file>

<file path=ppt/slides/_rels/slide42.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48.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2.xml"/><Relationship Id="rId5" Type="http://schemas.openxmlformats.org/officeDocument/2006/relationships/image" Target="../media/image173.png"/><Relationship Id="rId4" Type="http://schemas.openxmlformats.org/officeDocument/2006/relationships/image" Target="../media/image172.png"/></Relationships>
</file>

<file path=ppt/slides/_rels/slide49.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2.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50.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image" Target="../media/image179.png"/><Relationship Id="rId1" Type="http://schemas.openxmlformats.org/officeDocument/2006/relationships/slideLayout" Target="../slideLayouts/slideLayout2.xml"/><Relationship Id="rId5" Type="http://schemas.openxmlformats.org/officeDocument/2006/relationships/image" Target="../media/image182.png"/><Relationship Id="rId4" Type="http://schemas.openxmlformats.org/officeDocument/2006/relationships/image" Target="../media/image181.png"/></Relationships>
</file>

<file path=ppt/slides/_rels/slide51.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png"/><Relationship Id="rId1" Type="http://schemas.openxmlformats.org/officeDocument/2006/relationships/slideLayout" Target="../slideLayouts/slideLayout2.xml"/><Relationship Id="rId5" Type="http://schemas.openxmlformats.org/officeDocument/2006/relationships/image" Target="../media/image186.png"/><Relationship Id="rId4" Type="http://schemas.openxmlformats.org/officeDocument/2006/relationships/image" Target="../media/image185.png"/></Relationships>
</file>

<file path=ppt/slides/_rels/slide52.xml.rels><?xml version="1.0" encoding="UTF-8" standalone="yes"?>
<Relationships xmlns="http://schemas.openxmlformats.org/package/2006/relationships"><Relationship Id="rId3" Type="http://schemas.openxmlformats.org/officeDocument/2006/relationships/image" Target="../media/image188.png"/><Relationship Id="rId7" Type="http://schemas.openxmlformats.org/officeDocument/2006/relationships/image" Target="../media/image192.png"/><Relationship Id="rId2" Type="http://schemas.openxmlformats.org/officeDocument/2006/relationships/image" Target="../media/image187.png"/><Relationship Id="rId1" Type="http://schemas.openxmlformats.org/officeDocument/2006/relationships/slideLayout" Target="../slideLayouts/slideLayout2.xml"/><Relationship Id="rId6" Type="http://schemas.openxmlformats.org/officeDocument/2006/relationships/image" Target="../media/image191.png"/><Relationship Id="rId5" Type="http://schemas.openxmlformats.org/officeDocument/2006/relationships/image" Target="../media/image190.png"/><Relationship Id="rId4" Type="http://schemas.openxmlformats.org/officeDocument/2006/relationships/image" Target="../media/image189.png"/></Relationships>
</file>

<file path=ppt/slides/_rels/slide53.xml.rels><?xml version="1.0" encoding="UTF-8" standalone="yes"?>
<Relationships xmlns="http://schemas.openxmlformats.org/package/2006/relationships"><Relationship Id="rId3" Type="http://schemas.openxmlformats.org/officeDocument/2006/relationships/image" Target="../media/image194.png"/><Relationship Id="rId7" Type="http://schemas.openxmlformats.org/officeDocument/2006/relationships/image" Target="../media/image198.png"/><Relationship Id="rId2" Type="http://schemas.openxmlformats.org/officeDocument/2006/relationships/image" Target="../media/image193.png"/><Relationship Id="rId1" Type="http://schemas.openxmlformats.org/officeDocument/2006/relationships/slideLayout" Target="../slideLayouts/slideLayout2.xml"/><Relationship Id="rId6" Type="http://schemas.openxmlformats.org/officeDocument/2006/relationships/image" Target="../media/image197.png"/><Relationship Id="rId5" Type="http://schemas.openxmlformats.org/officeDocument/2006/relationships/image" Target="../media/image196.png"/><Relationship Id="rId4" Type="http://schemas.openxmlformats.org/officeDocument/2006/relationships/image" Target="../media/image195.png"/></Relationships>
</file>

<file path=ppt/slides/_rels/slide54.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201.png"/><Relationship Id="rId4" Type="http://schemas.openxmlformats.org/officeDocument/2006/relationships/image" Target="../media/image200.png"/></Relationships>
</file>

<file path=ppt/slides/_rels/slide55.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image" Target="../media/image202.png"/><Relationship Id="rId1" Type="http://schemas.openxmlformats.org/officeDocument/2006/relationships/slideLayout" Target="../slideLayouts/slideLayout12.xml"/><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204.png"/></Relationships>
</file>

<file path=ppt/slides/_rels/slide56.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207.png"/><Relationship Id="rId1" Type="http://schemas.openxmlformats.org/officeDocument/2006/relationships/slideLayout" Target="../slideLayouts/slideLayout12.xml"/><Relationship Id="rId4" Type="http://schemas.openxmlformats.org/officeDocument/2006/relationships/image" Target="../media/image209.png"/></Relationships>
</file>

<file path=ppt/slides/_rels/slide57.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212.png"/><Relationship Id="rId4" Type="http://schemas.openxmlformats.org/officeDocument/2006/relationships/image" Target="../media/image211.png"/></Relationships>
</file>

<file path=ppt/slides/_rels/slide58.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213.png"/><Relationship Id="rId1" Type="http://schemas.openxmlformats.org/officeDocument/2006/relationships/slideLayout" Target="../slideLayouts/slideLayout2.xml"/><Relationship Id="rId4" Type="http://schemas.openxmlformats.org/officeDocument/2006/relationships/image" Target="../media/image215.png"/></Relationships>
</file>

<file path=ppt/slides/_rels/slide59.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FB5B3E-3BFF-5A42-B1C8-FA77A9425D8D}"/>
              </a:ext>
            </a:extLst>
          </p:cNvPr>
          <p:cNvSpPr>
            <a:spLocks noGrp="1"/>
          </p:cNvSpPr>
          <p:nvPr>
            <p:ph type="ctrTitle"/>
          </p:nvPr>
        </p:nvSpPr>
        <p:spPr/>
        <p:txBody>
          <a:bodyPr/>
          <a:lstStyle/>
          <a:p>
            <a:r>
              <a:rPr lang="fr-FR" dirty="0"/>
              <a:t>x</a:t>
            </a:r>
          </a:p>
        </p:txBody>
      </p:sp>
      <p:sp>
        <p:nvSpPr>
          <p:cNvPr id="3" name="Sous-titre 2">
            <a:extLst>
              <a:ext uri="{FF2B5EF4-FFF2-40B4-BE49-F238E27FC236}">
                <a16:creationId xmlns:a16="http://schemas.microsoft.com/office/drawing/2014/main" id="{8847B61D-91EB-844C-A372-B04E2AF997E1}"/>
              </a:ext>
            </a:extLst>
          </p:cNvPr>
          <p:cNvSpPr>
            <a:spLocks noGrp="1"/>
          </p:cNvSpPr>
          <p:nvPr>
            <p:ph type="subTitle" idx="1"/>
          </p:nvPr>
        </p:nvSpPr>
        <p:spPr/>
        <p:txBody>
          <a:bodyPr/>
          <a:lstStyle/>
          <a:p>
            <a:endParaRPr lang="fr-FR"/>
          </a:p>
        </p:txBody>
      </p:sp>
      <p:pic>
        <p:nvPicPr>
          <p:cNvPr id="5" name="Image 4">
            <a:extLst>
              <a:ext uri="{FF2B5EF4-FFF2-40B4-BE49-F238E27FC236}">
                <a16:creationId xmlns:a16="http://schemas.microsoft.com/office/drawing/2014/main" id="{80ABF43C-7B19-FC43-B56F-9CF9E90F499A}"/>
              </a:ext>
            </a:extLst>
          </p:cNvPr>
          <p:cNvPicPr>
            <a:picLocks noChangeAspect="1"/>
          </p:cNvPicPr>
          <p:nvPr/>
        </p:nvPicPr>
        <p:blipFill>
          <a:blip r:embed="rId2"/>
          <a:stretch>
            <a:fillRect/>
          </a:stretch>
        </p:blipFill>
        <p:spPr>
          <a:xfrm>
            <a:off x="-578848" y="-89451"/>
            <a:ext cx="13349696" cy="7509204"/>
          </a:xfrm>
          <a:prstGeom prst="rect">
            <a:avLst/>
          </a:prstGeom>
        </p:spPr>
      </p:pic>
      <p:sp>
        <p:nvSpPr>
          <p:cNvPr id="6" name="Rectangle 5">
            <a:extLst>
              <a:ext uri="{FF2B5EF4-FFF2-40B4-BE49-F238E27FC236}">
                <a16:creationId xmlns:a16="http://schemas.microsoft.com/office/drawing/2014/main" id="{DFA2BC37-4701-6C4A-9E6D-67451FF37218}"/>
              </a:ext>
            </a:extLst>
          </p:cNvPr>
          <p:cNvSpPr/>
          <p:nvPr/>
        </p:nvSpPr>
        <p:spPr>
          <a:xfrm>
            <a:off x="1524000" y="80990"/>
            <a:ext cx="8567854" cy="861774"/>
          </a:xfrm>
          <a:prstGeom prst="rect">
            <a:avLst/>
          </a:prstGeom>
        </p:spPr>
        <p:txBody>
          <a:bodyPr wrap="square">
            <a:spAutoFit/>
          </a:bodyPr>
          <a:lstStyle/>
          <a:p>
            <a:pPr algn="ctr"/>
            <a:r>
              <a:rPr lang="fr-BE" sz="5000" dirty="0">
                <a:ln w="25400" cap="rnd" cmpd="sng" algn="ctr">
                  <a:solidFill>
                    <a:srgbClr val="000000"/>
                  </a:solidFill>
                  <a:prstDash val="solid"/>
                  <a:bevel/>
                </a:ln>
                <a:solidFill>
                  <a:srgbClr val="FFFFFF"/>
                </a:solidFill>
                <a:latin typeface="Impact" panose="020B0806030902050204" pitchFamily="34" charset="0"/>
                <a:ea typeface="Calibri" panose="020F0502020204030204" pitchFamily="34" charset="0"/>
                <a:cs typeface="Times New Roman" panose="02020603050405020304" pitchFamily="18" charset="0"/>
              </a:rPr>
              <a:t>LA FACE CACHÉE DES JEUX VIDÉO</a:t>
            </a:r>
            <a:endParaRPr lang="fr-BE" sz="5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 coins arrondis 6">
            <a:extLst>
              <a:ext uri="{FF2B5EF4-FFF2-40B4-BE49-F238E27FC236}">
                <a16:creationId xmlns:a16="http://schemas.microsoft.com/office/drawing/2014/main" id="{20C5479B-6033-9743-8FAB-55CEB5D66E20}"/>
              </a:ext>
            </a:extLst>
          </p:cNvPr>
          <p:cNvSpPr/>
          <p:nvPr/>
        </p:nvSpPr>
        <p:spPr>
          <a:xfrm>
            <a:off x="3118624" y="873702"/>
            <a:ext cx="5378605" cy="497321"/>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fr-BE" b="1" dirty="0">
                <a:latin typeface="Times New Roman" panose="02020603050405020304" pitchFamily="18" charset="0"/>
                <a:cs typeface="Times New Roman" panose="02020603050405020304" pitchFamily="18" charset="0"/>
              </a:rPr>
              <a:t>Enquêtes journalistiques sur des licences historiques</a:t>
            </a:r>
          </a:p>
        </p:txBody>
      </p:sp>
      <p:sp>
        <p:nvSpPr>
          <p:cNvPr id="8" name="Rectangle : coins arrondis 7">
            <a:extLst>
              <a:ext uri="{FF2B5EF4-FFF2-40B4-BE49-F238E27FC236}">
                <a16:creationId xmlns:a16="http://schemas.microsoft.com/office/drawing/2014/main" id="{5DA77B6C-486B-6744-A4B6-A258F1971B05}"/>
              </a:ext>
            </a:extLst>
          </p:cNvPr>
          <p:cNvSpPr/>
          <p:nvPr/>
        </p:nvSpPr>
        <p:spPr>
          <a:xfrm>
            <a:off x="2724614" y="5832088"/>
            <a:ext cx="6742771" cy="944922"/>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fr-BE" b="1" dirty="0">
                <a:latin typeface="Times New Roman" panose="02020603050405020304" pitchFamily="18" charset="0"/>
                <a:cs typeface="Times New Roman" panose="02020603050405020304" pitchFamily="18" charset="0"/>
              </a:rPr>
              <a:t>Boris KRYWICKI</a:t>
            </a:r>
          </a:p>
          <a:p>
            <a:pPr algn="ctr"/>
            <a:r>
              <a:rPr lang="fr-BE" dirty="0">
                <a:latin typeface="Times New Roman" panose="02020603050405020304" pitchFamily="18" charset="0"/>
                <a:cs typeface="Times New Roman" panose="02020603050405020304" pitchFamily="18" charset="0"/>
              </a:rPr>
              <a:t>Docteur en Information et Communication (</a:t>
            </a:r>
            <a:r>
              <a:rPr lang="fr-BE" dirty="0" err="1">
                <a:latin typeface="Times New Roman" panose="02020603050405020304" pitchFamily="18" charset="0"/>
                <a:cs typeface="Times New Roman" panose="02020603050405020304" pitchFamily="18" charset="0"/>
              </a:rPr>
              <a:t>Uliège</a:t>
            </a:r>
            <a:r>
              <a:rPr lang="fr-BE" dirty="0">
                <a:latin typeface="Times New Roman" panose="02020603050405020304" pitchFamily="18" charset="0"/>
                <a:cs typeface="Times New Roman" panose="02020603050405020304" pitchFamily="18" charset="0"/>
              </a:rPr>
              <a:t>, Liège Game </a:t>
            </a:r>
            <a:r>
              <a:rPr lang="fr-BE" dirty="0" err="1">
                <a:latin typeface="Times New Roman" panose="02020603050405020304" pitchFamily="18" charset="0"/>
                <a:cs typeface="Times New Roman" panose="02020603050405020304" pitchFamily="18" charset="0"/>
              </a:rPr>
              <a:t>Lab</a:t>
            </a:r>
            <a:r>
              <a:rPr lang="fr-BE" dirty="0">
                <a:latin typeface="Times New Roman" panose="02020603050405020304" pitchFamily="18" charset="0"/>
                <a:cs typeface="Times New Roman" panose="02020603050405020304" pitchFamily="18" charset="0"/>
              </a:rPr>
              <a:t>)</a:t>
            </a:r>
          </a:p>
          <a:p>
            <a:pPr algn="ctr"/>
            <a:r>
              <a:rPr lang="fr-BE" b="1" dirty="0">
                <a:latin typeface="Times New Roman" panose="02020603050405020304" pitchFamily="18" charset="0"/>
                <a:cs typeface="Times New Roman" panose="02020603050405020304" pitchFamily="18" charset="0"/>
              </a:rPr>
              <a:t>Les rendez-vous d’IMP4CT #2 </a:t>
            </a:r>
            <a:r>
              <a:rPr lang="fr-BE" dirty="0">
                <a:latin typeface="Times New Roman" panose="02020603050405020304" pitchFamily="18" charset="0"/>
                <a:cs typeface="Times New Roman" panose="02020603050405020304" pitchFamily="18" charset="0"/>
              </a:rPr>
              <a:t>– 15 mai 2024</a:t>
            </a:r>
            <a:endParaRPr lang="fr-BE"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3199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85F438D-2496-6949-9D5E-F7BEBA1D2A99}"/>
              </a:ext>
            </a:extLst>
          </p:cNvPr>
          <p:cNvSpPr>
            <a:spLocks noGrp="1"/>
          </p:cNvSpPr>
          <p:nvPr>
            <p:ph type="title"/>
          </p:nvPr>
        </p:nvSpPr>
        <p:spPr/>
        <p:txBody>
          <a:bodyPr/>
          <a:lstStyle/>
          <a:p>
            <a:endParaRPr lang="fr-FR"/>
          </a:p>
        </p:txBody>
      </p:sp>
      <p:pic>
        <p:nvPicPr>
          <p:cNvPr id="6" name="Espace réservé du contenu 5">
            <a:extLst>
              <a:ext uri="{FF2B5EF4-FFF2-40B4-BE49-F238E27FC236}">
                <a16:creationId xmlns:a16="http://schemas.microsoft.com/office/drawing/2014/main" id="{B651ACC5-5EBD-7B4B-B466-ED67587FB955}"/>
              </a:ext>
            </a:extLst>
          </p:cNvPr>
          <p:cNvPicPr>
            <a:picLocks noGrp="1" noChangeAspect="1"/>
          </p:cNvPicPr>
          <p:nvPr>
            <p:ph idx="1"/>
          </p:nvPr>
        </p:nvPicPr>
        <p:blipFill>
          <a:blip r:embed="rId2"/>
          <a:stretch>
            <a:fillRect/>
          </a:stretch>
        </p:blipFill>
        <p:spPr>
          <a:xfrm>
            <a:off x="838200" y="2095574"/>
            <a:ext cx="10515600" cy="3811439"/>
          </a:xfrm>
        </p:spPr>
      </p:pic>
      <p:pic>
        <p:nvPicPr>
          <p:cNvPr id="10242" name="Picture 2" descr="White Night | Gamelove">
            <a:extLst>
              <a:ext uri="{FF2B5EF4-FFF2-40B4-BE49-F238E27FC236}">
                <a16:creationId xmlns:a16="http://schemas.microsoft.com/office/drawing/2014/main" id="{D473D6DF-DD30-104C-B29A-674EDFE08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FC9F9A2-2EF2-9A4A-98AA-92CB69FB4E0A}"/>
              </a:ext>
            </a:extLst>
          </p:cNvPr>
          <p:cNvSpPr/>
          <p:nvPr/>
        </p:nvSpPr>
        <p:spPr>
          <a:xfrm>
            <a:off x="0" y="6573812"/>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11" name="Rectangle 10">
            <a:extLst>
              <a:ext uri="{FF2B5EF4-FFF2-40B4-BE49-F238E27FC236}">
                <a16:creationId xmlns:a16="http://schemas.microsoft.com/office/drawing/2014/main" id="{EB69A2FC-8C50-994B-9C12-F6BD21FCC089}"/>
              </a:ext>
            </a:extLst>
          </p:cNvPr>
          <p:cNvSpPr/>
          <p:nvPr/>
        </p:nvSpPr>
        <p:spPr>
          <a:xfrm>
            <a:off x="2196444" y="5458119"/>
            <a:ext cx="5321185" cy="89982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3" name="Rectangle : coins arrondis 2">
            <a:extLst>
              <a:ext uri="{FF2B5EF4-FFF2-40B4-BE49-F238E27FC236}">
                <a16:creationId xmlns:a16="http://schemas.microsoft.com/office/drawing/2014/main" id="{942F1BEF-4C30-5B0A-688F-93A0A3729E39}"/>
              </a:ext>
            </a:extLst>
          </p:cNvPr>
          <p:cNvSpPr/>
          <p:nvPr/>
        </p:nvSpPr>
        <p:spPr>
          <a:xfrm>
            <a:off x="321799" y="365125"/>
            <a:ext cx="4250201" cy="6127750"/>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r>
              <a:rPr lang="fr-BE" b="1" dirty="0">
                <a:latin typeface="Times New Roman" panose="02020603050405020304" pitchFamily="18" charset="0"/>
                <a:cs typeface="Times New Roman" panose="02020603050405020304" pitchFamily="18" charset="0"/>
              </a:rPr>
            </a:br>
            <a:r>
              <a:rPr lang="fr-BE" b="1" dirty="0">
                <a:latin typeface="Times New Roman" panose="02020603050405020304" pitchFamily="18" charset="0"/>
                <a:cs typeface="Times New Roman" panose="02020603050405020304" pitchFamily="18" charset="0"/>
              </a:rPr>
              <a:t>Plan de la conférence</a:t>
            </a:r>
          </a:p>
          <a:p>
            <a:pPr algn="ctr"/>
            <a:endParaRPr lang="fr-BE" b="1" dirty="0">
              <a:latin typeface="Times New Roman" panose="02020603050405020304" pitchFamily="18" charset="0"/>
              <a:cs typeface="Times New Roman" panose="02020603050405020304" pitchFamily="18" charset="0"/>
            </a:endParaRPr>
          </a:p>
          <a:p>
            <a:pPr marL="342900" indent="-342900" algn="ctr">
              <a:buAutoNum type="arabicParenR"/>
            </a:pPr>
            <a:r>
              <a:rPr lang="fr-BE" b="1" dirty="0">
                <a:latin typeface="Times New Roman" panose="02020603050405020304" pitchFamily="18" charset="0"/>
                <a:cs typeface="Times New Roman" panose="02020603050405020304" pitchFamily="18" charset="0"/>
              </a:rPr>
              <a:t>Présentation du sujet</a:t>
            </a:r>
            <a:r>
              <a:rPr lang="fr-BE" dirty="0">
                <a:latin typeface="Times New Roman" panose="02020603050405020304" pitchFamily="18" charset="0"/>
                <a:cs typeface="Times New Roman" panose="02020603050405020304" pitchFamily="18" charset="0"/>
              </a:rPr>
              <a:t>, </a:t>
            </a:r>
            <a:br>
              <a:rPr lang="fr-BE" dirty="0">
                <a:latin typeface="Times New Roman" panose="02020603050405020304" pitchFamily="18" charset="0"/>
                <a:cs typeface="Times New Roman" panose="02020603050405020304" pitchFamily="18" charset="0"/>
              </a:rPr>
            </a:br>
            <a:r>
              <a:rPr lang="fr-BE" dirty="0">
                <a:latin typeface="Times New Roman" panose="02020603050405020304" pitchFamily="18" charset="0"/>
                <a:cs typeface="Times New Roman" panose="02020603050405020304" pitchFamily="18" charset="0"/>
              </a:rPr>
              <a:t>du travail de thèse et du livre </a:t>
            </a:r>
            <a:br>
              <a:rPr lang="fr-BE" dirty="0">
                <a:latin typeface="Times New Roman" panose="02020603050405020304" pitchFamily="18" charset="0"/>
                <a:cs typeface="Times New Roman" panose="02020603050405020304" pitchFamily="18" charset="0"/>
              </a:rPr>
            </a:br>
            <a:r>
              <a:rPr lang="fr-BE" i="1" dirty="0">
                <a:latin typeface="Times New Roman" panose="02020603050405020304" pitchFamily="18" charset="0"/>
                <a:cs typeface="Times New Roman" panose="02020603050405020304" pitchFamily="18" charset="0"/>
              </a:rPr>
              <a:t>La Plume dans la Play </a:t>
            </a:r>
          </a:p>
          <a:p>
            <a:pPr algn="ctr"/>
            <a:br>
              <a:rPr lang="fr-BE" i="1" dirty="0">
                <a:latin typeface="Times New Roman" panose="02020603050405020304" pitchFamily="18" charset="0"/>
                <a:cs typeface="Times New Roman" panose="02020603050405020304" pitchFamily="18" charset="0"/>
              </a:rPr>
            </a:br>
            <a:r>
              <a:rPr lang="fr-BE" b="1" dirty="0">
                <a:latin typeface="Times New Roman" panose="02020603050405020304" pitchFamily="18" charset="0"/>
                <a:cs typeface="Times New Roman" panose="02020603050405020304" pitchFamily="18" charset="0"/>
              </a:rPr>
              <a:t>2) Le jeu vidéo, une industrie intrinsèquement dysfonctionnelle</a:t>
            </a:r>
            <a:br>
              <a:rPr lang="fr-BE" dirty="0">
                <a:latin typeface="Times New Roman" panose="02020603050405020304" pitchFamily="18" charset="0"/>
                <a:cs typeface="Times New Roman" panose="02020603050405020304" pitchFamily="18" charset="0"/>
              </a:rPr>
            </a:br>
            <a:endParaRPr lang="fr-BE" dirty="0">
              <a:latin typeface="Times New Roman" panose="02020603050405020304" pitchFamily="18" charset="0"/>
              <a:cs typeface="Times New Roman" panose="02020603050405020304" pitchFamily="18" charset="0"/>
            </a:endParaRPr>
          </a:p>
          <a:p>
            <a:pPr algn="ctr"/>
            <a:r>
              <a:rPr lang="fr-BE" b="1" dirty="0">
                <a:latin typeface="Times New Roman" panose="02020603050405020304" pitchFamily="18" charset="0"/>
                <a:cs typeface="Times New Roman" panose="02020603050405020304" pitchFamily="18" charset="0"/>
              </a:rPr>
              <a:t>3) Études de cas </a:t>
            </a:r>
          </a:p>
          <a:p>
            <a:pPr algn="ctr"/>
            <a:r>
              <a:rPr lang="fr-BE" dirty="0">
                <a:latin typeface="Times New Roman" panose="02020603050405020304" pitchFamily="18" charset="0"/>
                <a:cs typeface="Times New Roman" panose="02020603050405020304" pitchFamily="18" charset="0"/>
              </a:rPr>
              <a:t>- Mario et Donkey Kong</a:t>
            </a:r>
          </a:p>
          <a:p>
            <a:pPr marL="285750" indent="-285750" algn="ctr">
              <a:buFontTx/>
              <a:buChar char="-"/>
            </a:pPr>
            <a:r>
              <a:rPr lang="fr-BE" dirty="0">
                <a:latin typeface="Times New Roman" panose="02020603050405020304" pitchFamily="18" charset="0"/>
                <a:cs typeface="Times New Roman" panose="02020603050405020304" pitchFamily="18" charset="0"/>
              </a:rPr>
              <a:t>The Legend of Zelda</a:t>
            </a:r>
          </a:p>
          <a:p>
            <a:pPr marL="285750" indent="-285750" algn="ctr">
              <a:buFontTx/>
              <a:buChar char="-"/>
            </a:pPr>
            <a:r>
              <a:rPr lang="fr-BE" dirty="0">
                <a:latin typeface="Times New Roman" panose="02020603050405020304" pitchFamily="18" charset="0"/>
                <a:cs typeface="Times New Roman" panose="02020603050405020304" pitchFamily="18" charset="0"/>
              </a:rPr>
              <a:t>Pokémon</a:t>
            </a:r>
          </a:p>
          <a:p>
            <a:pPr marL="285750" indent="-285750" algn="ctr">
              <a:buFontTx/>
              <a:buChar char="-"/>
            </a:pPr>
            <a:r>
              <a:rPr lang="fr-BE" dirty="0">
                <a:latin typeface="Times New Roman" panose="02020603050405020304" pitchFamily="18" charset="0"/>
                <a:cs typeface="Times New Roman" panose="02020603050405020304" pitchFamily="18" charset="0"/>
              </a:rPr>
              <a:t>Tomb Raider</a:t>
            </a:r>
          </a:p>
          <a:p>
            <a:pPr marL="285750" indent="-285750" algn="ctr">
              <a:buFontTx/>
              <a:buChar char="-"/>
            </a:pPr>
            <a:r>
              <a:rPr lang="fr-BE" sz="1600" dirty="0">
                <a:latin typeface="Times New Roman" panose="02020603050405020304" pitchFamily="18" charset="0"/>
                <a:cs typeface="Times New Roman" panose="02020603050405020304" pitchFamily="18" charset="0"/>
              </a:rPr>
              <a:t>The Last of Us et Red Dead Redemption</a:t>
            </a:r>
          </a:p>
          <a:p>
            <a:pPr marL="285750" indent="-285750" algn="ctr">
              <a:buFontTx/>
              <a:buChar char="-"/>
            </a:pPr>
            <a:r>
              <a:rPr lang="fr-BE" dirty="0">
                <a:latin typeface="Times New Roman" panose="02020603050405020304" pitchFamily="18" charset="0"/>
                <a:cs typeface="Times New Roman" panose="02020603050405020304" pitchFamily="18" charset="0"/>
              </a:rPr>
              <a:t>Stardew Valley</a:t>
            </a:r>
          </a:p>
          <a:p>
            <a:pPr marL="285750" indent="-285750" algn="ctr">
              <a:buFontTx/>
              <a:buChar char="-"/>
            </a:pPr>
            <a:r>
              <a:rPr lang="fr-BE" dirty="0">
                <a:latin typeface="Times New Roman" panose="02020603050405020304" pitchFamily="18" charset="0"/>
                <a:cs typeface="Times New Roman" panose="02020603050405020304" pitchFamily="18" charset="0"/>
              </a:rPr>
              <a:t>Les jeux oubliés et les « vaporwares »</a:t>
            </a:r>
          </a:p>
          <a:p>
            <a:pPr algn="ctr"/>
            <a:endParaRPr lang="fr-BE" dirty="0">
              <a:latin typeface="Times New Roman" panose="02020603050405020304" pitchFamily="18" charset="0"/>
              <a:cs typeface="Times New Roman" panose="02020603050405020304" pitchFamily="18" charset="0"/>
            </a:endParaRPr>
          </a:p>
          <a:p>
            <a:pPr algn="ctr"/>
            <a:r>
              <a:rPr lang="fr-BE" b="1" i="1" dirty="0">
                <a:latin typeface="Times New Roman" panose="02020603050405020304" pitchFamily="18" charset="0"/>
                <a:cs typeface="Times New Roman" panose="02020603050405020304" pitchFamily="18" charset="0"/>
              </a:rPr>
              <a:t>Questions-réponses </a:t>
            </a:r>
          </a:p>
          <a:p>
            <a:pPr algn="ctr"/>
            <a:r>
              <a:rPr lang="fr-BE" b="1" i="1" dirty="0">
                <a:latin typeface="Times New Roman" panose="02020603050405020304" pitchFamily="18" charset="0"/>
                <a:cs typeface="Times New Roman" panose="02020603050405020304" pitchFamily="18" charset="0"/>
              </a:rPr>
              <a:t>entre chaque segment</a:t>
            </a:r>
          </a:p>
        </p:txBody>
      </p:sp>
    </p:spTree>
    <p:extLst>
      <p:ext uri="{BB962C8B-B14F-4D97-AF65-F5344CB8AC3E}">
        <p14:creationId xmlns:p14="http://schemas.microsoft.com/office/powerpoint/2010/main" val="2889529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ite Night">
            <a:extLst>
              <a:ext uri="{FF2B5EF4-FFF2-40B4-BE49-F238E27FC236}">
                <a16:creationId xmlns:a16="http://schemas.microsoft.com/office/drawing/2014/main" id="{97BEDA94-1866-1D46-BB65-F2F046DB5D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1922" y="-930688"/>
            <a:ext cx="12226963" cy="687766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DA82B25-4FDC-E947-A984-FADD131364F7}"/>
              </a:ext>
            </a:extLst>
          </p:cNvPr>
          <p:cNvSpPr/>
          <p:nvPr/>
        </p:nvSpPr>
        <p:spPr>
          <a:xfrm>
            <a:off x="568429" y="6426455"/>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3" name="Rectangle 2">
            <a:extLst>
              <a:ext uri="{FF2B5EF4-FFF2-40B4-BE49-F238E27FC236}">
                <a16:creationId xmlns:a16="http://schemas.microsoft.com/office/drawing/2014/main" id="{7C6F7FB4-E102-5A49-81A4-678449F37EDC}"/>
              </a:ext>
            </a:extLst>
          </p:cNvPr>
          <p:cNvSpPr/>
          <p:nvPr/>
        </p:nvSpPr>
        <p:spPr>
          <a:xfrm>
            <a:off x="4713402" y="-269669"/>
            <a:ext cx="6256502" cy="113852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9" name="ZoneTexte 8">
            <a:extLst>
              <a:ext uri="{FF2B5EF4-FFF2-40B4-BE49-F238E27FC236}">
                <a16:creationId xmlns:a16="http://schemas.microsoft.com/office/drawing/2014/main" id="{83C4D607-3EFC-D941-93C0-3B486F40BC11}"/>
              </a:ext>
            </a:extLst>
          </p:cNvPr>
          <p:cNvSpPr txBox="1"/>
          <p:nvPr/>
        </p:nvSpPr>
        <p:spPr>
          <a:xfrm>
            <a:off x="650703" y="5420176"/>
            <a:ext cx="6501371" cy="923330"/>
          </a:xfrm>
          <a:prstGeom prst="rect">
            <a:avLst/>
          </a:prstGeom>
          <a:noFill/>
        </p:spPr>
        <p:txBody>
          <a:bodyPr wrap="square" rtlCol="0">
            <a:spAutoFit/>
          </a:bodyPr>
          <a:lstStyle/>
          <a:p>
            <a:pPr algn="just"/>
            <a:r>
              <a:rPr lang="fr-FR" dirty="0">
                <a:latin typeface="Aptos" panose="020B0004020202020204" pitchFamily="34" charset="0"/>
                <a:cs typeface="Times New Roman" panose="02020603050405020304" pitchFamily="18" charset="0"/>
              </a:rPr>
              <a:t>Comment expliquer la présence actuelle d’enquêtes dans la presse jeu vidéo alors qu’elle est historiquement enthousiaste et proche de l’industrie ?</a:t>
            </a:r>
          </a:p>
        </p:txBody>
      </p:sp>
      <p:sp>
        <p:nvSpPr>
          <p:cNvPr id="11" name="ZoneTexte 10">
            <a:extLst>
              <a:ext uri="{FF2B5EF4-FFF2-40B4-BE49-F238E27FC236}">
                <a16:creationId xmlns:a16="http://schemas.microsoft.com/office/drawing/2014/main" id="{339A8C73-773D-D047-A68D-5D2657359C2B}"/>
              </a:ext>
            </a:extLst>
          </p:cNvPr>
          <p:cNvSpPr txBox="1"/>
          <p:nvPr/>
        </p:nvSpPr>
        <p:spPr>
          <a:xfrm>
            <a:off x="0" y="33697"/>
            <a:ext cx="12192000" cy="830997"/>
          </a:xfrm>
          <a:prstGeom prst="rect">
            <a:avLst/>
          </a:prstGeom>
          <a:noFill/>
        </p:spPr>
        <p:txBody>
          <a:bodyPr wrap="square" rtlCol="0">
            <a:spAutoFit/>
          </a:bodyPr>
          <a:lstStyle/>
          <a:p>
            <a:pPr algn="ctr"/>
            <a:r>
              <a:rPr lang="fr-FR" sz="2400" b="1" i="1" dirty="0">
                <a:latin typeface="Times New Roman" panose="02020603050405020304" pitchFamily="18" charset="0"/>
                <a:cs typeface="Times New Roman" panose="02020603050405020304" pitchFamily="18" charset="0"/>
              </a:rPr>
              <a:t>I) Présentation des travaux</a:t>
            </a:r>
          </a:p>
          <a:p>
            <a:pPr algn="ctr"/>
            <a:r>
              <a:rPr lang="fr-FR" sz="2400" b="1" dirty="0">
                <a:latin typeface="Aptos" panose="020B0004020202020204" pitchFamily="34" charset="0"/>
                <a:cs typeface="Times New Roman" panose="02020603050405020304" pitchFamily="18" charset="0"/>
              </a:rPr>
              <a:t>Partir d’un constat…</a:t>
            </a:r>
          </a:p>
        </p:txBody>
      </p:sp>
      <p:pic>
        <p:nvPicPr>
          <p:cNvPr id="1026" name="Picture 2" descr="Ubisoft : Le harcèlement aux manettes. 02 juillet 2020 – Liberation">
            <a:extLst>
              <a:ext uri="{FF2B5EF4-FFF2-40B4-BE49-F238E27FC236}">
                <a16:creationId xmlns:a16="http://schemas.microsoft.com/office/drawing/2014/main" id="{F84DFFB0-5465-E74C-B453-422A7EAB15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71"/>
          <a:stretch/>
        </p:blipFill>
        <p:spPr bwMode="auto">
          <a:xfrm>
            <a:off x="8123035" y="3581742"/>
            <a:ext cx="3038166" cy="3117383"/>
          </a:xfrm>
          <a:prstGeom prst="rect">
            <a:avLst/>
          </a:prstGeom>
          <a:noFill/>
          <a:extLst>
            <a:ext uri="{909E8E84-426E-40DD-AFC4-6F175D3DCCD1}">
              <a14:hiddenFill xmlns:a14="http://schemas.microsoft.com/office/drawing/2010/main">
                <a:solidFill>
                  <a:srgbClr val="FFFFFF"/>
                </a:solidFill>
              </a14:hiddenFill>
            </a:ext>
          </a:extLst>
        </p:spPr>
      </p:pic>
      <p:pic>
        <p:nvPicPr>
          <p:cNvPr id="6" name="Espace réservé du contenu 5" descr="Une image contenant texte, Police, blanc&#10;&#10;Description générée automatiquement">
            <a:extLst>
              <a:ext uri="{FF2B5EF4-FFF2-40B4-BE49-F238E27FC236}">
                <a16:creationId xmlns:a16="http://schemas.microsoft.com/office/drawing/2014/main" id="{5B27F1E5-9C5E-6423-8F6A-89A453A5B5D0}"/>
              </a:ext>
            </a:extLst>
          </p:cNvPr>
          <p:cNvPicPr>
            <a:picLocks noGrp="1" noChangeAspect="1"/>
          </p:cNvPicPr>
          <p:nvPr>
            <p:ph idx="1"/>
          </p:nvPr>
        </p:nvPicPr>
        <p:blipFill>
          <a:blip r:embed="rId4"/>
          <a:stretch>
            <a:fillRect/>
          </a:stretch>
        </p:blipFill>
        <p:spPr>
          <a:xfrm>
            <a:off x="283003" y="2432500"/>
            <a:ext cx="5103696" cy="1402980"/>
          </a:xfrm>
        </p:spPr>
      </p:pic>
      <p:pic>
        <p:nvPicPr>
          <p:cNvPr id="8" name="Image 7" descr="Une image contenant Police, texte, Graphique, blanc&#10;&#10;Description générée automatiquement">
            <a:extLst>
              <a:ext uri="{FF2B5EF4-FFF2-40B4-BE49-F238E27FC236}">
                <a16:creationId xmlns:a16="http://schemas.microsoft.com/office/drawing/2014/main" id="{88542B84-54CA-3063-9CB7-2A81638C82A9}"/>
              </a:ext>
            </a:extLst>
          </p:cNvPr>
          <p:cNvPicPr>
            <a:picLocks noChangeAspect="1"/>
          </p:cNvPicPr>
          <p:nvPr/>
        </p:nvPicPr>
        <p:blipFill>
          <a:blip r:embed="rId5"/>
          <a:stretch>
            <a:fillRect/>
          </a:stretch>
        </p:blipFill>
        <p:spPr>
          <a:xfrm>
            <a:off x="283003" y="1680050"/>
            <a:ext cx="3932158" cy="543167"/>
          </a:xfrm>
          <a:prstGeom prst="rect">
            <a:avLst/>
          </a:prstGeom>
        </p:spPr>
      </p:pic>
      <p:pic>
        <p:nvPicPr>
          <p:cNvPr id="16" name="Image 15" descr="Une image contenant texte, Police, blanc&#10;&#10;Description générée automatiquement">
            <a:extLst>
              <a:ext uri="{FF2B5EF4-FFF2-40B4-BE49-F238E27FC236}">
                <a16:creationId xmlns:a16="http://schemas.microsoft.com/office/drawing/2014/main" id="{84DB41A3-5FAF-DAF1-7F33-1A6ACD999FE4}"/>
              </a:ext>
            </a:extLst>
          </p:cNvPr>
          <p:cNvPicPr>
            <a:picLocks noChangeAspect="1"/>
          </p:cNvPicPr>
          <p:nvPr/>
        </p:nvPicPr>
        <p:blipFill>
          <a:blip r:embed="rId6"/>
          <a:stretch>
            <a:fillRect/>
          </a:stretch>
        </p:blipFill>
        <p:spPr>
          <a:xfrm>
            <a:off x="283003" y="4051483"/>
            <a:ext cx="5103696" cy="1215165"/>
          </a:xfrm>
          <a:prstGeom prst="rect">
            <a:avLst/>
          </a:prstGeom>
        </p:spPr>
      </p:pic>
    </p:spTree>
    <p:extLst>
      <p:ext uri="{BB962C8B-B14F-4D97-AF65-F5344CB8AC3E}">
        <p14:creationId xmlns:p14="http://schemas.microsoft.com/office/powerpoint/2010/main" val="260821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48175E-F42F-7F43-8E46-56FCF141C8A3}"/>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7EDB775D-4062-024B-B978-CE6A31E28CAD}"/>
              </a:ext>
            </a:extLst>
          </p:cNvPr>
          <p:cNvSpPr>
            <a:spLocks noGrp="1"/>
          </p:cNvSpPr>
          <p:nvPr>
            <p:ph idx="1"/>
          </p:nvPr>
        </p:nvSpPr>
        <p:spPr/>
        <p:txBody>
          <a:bodyPr/>
          <a:lstStyle/>
          <a:p>
            <a:endParaRPr lang="fr-FR"/>
          </a:p>
        </p:txBody>
      </p:sp>
      <p:pic>
        <p:nvPicPr>
          <p:cNvPr id="5122" name="Picture 2" descr="Test : White Night">
            <a:extLst>
              <a:ext uri="{FF2B5EF4-FFF2-40B4-BE49-F238E27FC236}">
                <a16:creationId xmlns:a16="http://schemas.microsoft.com/office/drawing/2014/main" id="{BCBFABD8-BC73-F940-B5E5-32B96782DE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14" y="88125"/>
            <a:ext cx="12278185" cy="69064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A2BF2F1-E571-B242-ACDF-9E652C0ED416}"/>
              </a:ext>
            </a:extLst>
          </p:cNvPr>
          <p:cNvSpPr/>
          <p:nvPr/>
        </p:nvSpPr>
        <p:spPr>
          <a:xfrm>
            <a:off x="118128" y="6492875"/>
            <a:ext cx="2522257" cy="276999"/>
          </a:xfrm>
          <a:prstGeom prst="rect">
            <a:avLst/>
          </a:prstGeom>
        </p:spPr>
        <p:txBody>
          <a:bodyPr wrap="square">
            <a:spAutoFit/>
          </a:bodyPr>
          <a:lstStyle/>
          <a:p>
            <a:pPr algn="just"/>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pic>
        <p:nvPicPr>
          <p:cNvPr id="15" name="Picture 2" descr="Magazine Tilt - ABANDONWARE FRANCE">
            <a:extLst>
              <a:ext uri="{FF2B5EF4-FFF2-40B4-BE49-F238E27FC236}">
                <a16:creationId xmlns:a16="http://schemas.microsoft.com/office/drawing/2014/main" id="{82239B91-9145-DE49-AC88-2D3FA6881A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71" y="478974"/>
            <a:ext cx="2740582" cy="375374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Gamekult Jeux Video on Twitter: &amp;amp;quot;On va parler de notre offre d&amp;amp;#39;abonnement  Premium, lancée il y a plus de 3 ans déjà. Pour vous faire notre bilan en  toute transparence. Nous sommes">
            <a:extLst>
              <a:ext uri="{FF2B5EF4-FFF2-40B4-BE49-F238E27FC236}">
                <a16:creationId xmlns:a16="http://schemas.microsoft.com/office/drawing/2014/main" id="{9ADE69D6-96D1-F64A-988E-F33FDE2C1C6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13" t="31112" r="12274" b="36983"/>
          <a:stretch/>
        </p:blipFill>
        <p:spPr bwMode="auto">
          <a:xfrm>
            <a:off x="8546543" y="5769768"/>
            <a:ext cx="3439886" cy="814390"/>
          </a:xfrm>
          <a:prstGeom prst="rect">
            <a:avLst/>
          </a:prstGeom>
          <a:noFill/>
          <a:extLst>
            <a:ext uri="{909E8E84-426E-40DD-AFC4-6F175D3DCCD1}">
              <a14:hiddenFill xmlns:a14="http://schemas.microsoft.com/office/drawing/2010/main">
                <a:solidFill>
                  <a:srgbClr val="FFFFFF"/>
                </a:solidFill>
              </a14:hiddenFill>
            </a:ext>
          </a:extLst>
        </p:spPr>
      </p:pic>
      <p:sp>
        <p:nvSpPr>
          <p:cNvPr id="25" name="ZoneTexte 24">
            <a:extLst>
              <a:ext uri="{FF2B5EF4-FFF2-40B4-BE49-F238E27FC236}">
                <a16:creationId xmlns:a16="http://schemas.microsoft.com/office/drawing/2014/main" id="{F5F18441-DE31-464F-A6C0-71A7F03C5F72}"/>
              </a:ext>
            </a:extLst>
          </p:cNvPr>
          <p:cNvSpPr txBox="1"/>
          <p:nvPr/>
        </p:nvSpPr>
        <p:spPr>
          <a:xfrm>
            <a:off x="0" y="33237"/>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Le projet d’une « généalogie » de l’enquête</a:t>
            </a:r>
          </a:p>
        </p:txBody>
      </p:sp>
      <p:sp>
        <p:nvSpPr>
          <p:cNvPr id="5" name="ZoneTexte 4">
            <a:extLst>
              <a:ext uri="{FF2B5EF4-FFF2-40B4-BE49-F238E27FC236}">
                <a16:creationId xmlns:a16="http://schemas.microsoft.com/office/drawing/2014/main" id="{BE2A559E-99A4-112A-5AA9-8BEB14C18AA2}"/>
              </a:ext>
            </a:extLst>
          </p:cNvPr>
          <p:cNvSpPr txBox="1"/>
          <p:nvPr/>
        </p:nvSpPr>
        <p:spPr>
          <a:xfrm>
            <a:off x="8449724" y="623977"/>
            <a:ext cx="3624147" cy="830997"/>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Vs. celui d’une histoire de la presse jeu vidéo</a:t>
            </a:r>
          </a:p>
        </p:txBody>
      </p:sp>
      <p:pic>
        <p:nvPicPr>
          <p:cNvPr id="6" name="Image 5">
            <a:extLst>
              <a:ext uri="{FF2B5EF4-FFF2-40B4-BE49-F238E27FC236}">
                <a16:creationId xmlns:a16="http://schemas.microsoft.com/office/drawing/2014/main" id="{8986E158-EA1F-761F-024D-EE5A2381A6E2}"/>
              </a:ext>
            </a:extLst>
          </p:cNvPr>
          <p:cNvPicPr>
            <a:picLocks noChangeAspect="1"/>
          </p:cNvPicPr>
          <p:nvPr/>
        </p:nvPicPr>
        <p:blipFill>
          <a:blip r:embed="rId5"/>
          <a:stretch>
            <a:fillRect/>
          </a:stretch>
        </p:blipFill>
        <p:spPr>
          <a:xfrm>
            <a:off x="9130115" y="1484314"/>
            <a:ext cx="2540000" cy="3505200"/>
          </a:xfrm>
          <a:prstGeom prst="rect">
            <a:avLst/>
          </a:prstGeom>
        </p:spPr>
      </p:pic>
      <p:pic>
        <p:nvPicPr>
          <p:cNvPr id="7" name="Picture 42" descr="Coincoin PC - CanardPC #333">
            <a:extLst>
              <a:ext uri="{FF2B5EF4-FFF2-40B4-BE49-F238E27FC236}">
                <a16:creationId xmlns:a16="http://schemas.microsoft.com/office/drawing/2014/main" id="{2F910D8A-0E27-3EC5-335F-B33E5177923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435" b="2918"/>
          <a:stretch/>
        </p:blipFill>
        <p:spPr bwMode="auto">
          <a:xfrm>
            <a:off x="1216572" y="3154303"/>
            <a:ext cx="2362210" cy="3157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634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descr="White Night - Download">
            <a:extLst>
              <a:ext uri="{FF2B5EF4-FFF2-40B4-BE49-F238E27FC236}">
                <a16:creationId xmlns:a16="http://schemas.microsoft.com/office/drawing/2014/main" id="{E69A81D7-B996-8247-8646-8EAD3A6797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933" y="-211823"/>
            <a:ext cx="10964863"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4C76C642-B867-3140-A2C3-DC65FAB8525C}"/>
              </a:ext>
            </a:extLst>
          </p:cNvPr>
          <p:cNvSpPr/>
          <p:nvPr/>
        </p:nvSpPr>
        <p:spPr>
          <a:xfrm>
            <a:off x="127917" y="6295060"/>
            <a:ext cx="2522257" cy="276999"/>
          </a:xfrm>
          <a:prstGeom prst="rect">
            <a:avLst/>
          </a:prstGeom>
        </p:spPr>
        <p:txBody>
          <a:bodyPr wrap="square">
            <a:spAutoFit/>
          </a:bodyPr>
          <a:lstStyle/>
          <a:p>
            <a:pPr algn="just"/>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11" name="ZoneTexte 10">
            <a:extLst>
              <a:ext uri="{FF2B5EF4-FFF2-40B4-BE49-F238E27FC236}">
                <a16:creationId xmlns:a16="http://schemas.microsoft.com/office/drawing/2014/main" id="{8B2EEFC6-ECA7-A549-9B34-14295AB4D160}"/>
              </a:ext>
            </a:extLst>
          </p:cNvPr>
          <p:cNvSpPr txBox="1"/>
          <p:nvPr/>
        </p:nvSpPr>
        <p:spPr>
          <a:xfrm>
            <a:off x="0" y="33237"/>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Une double méthode : l’analyse de textes…</a:t>
            </a:r>
          </a:p>
        </p:txBody>
      </p:sp>
      <p:pic>
        <p:nvPicPr>
          <p:cNvPr id="12" name="Image 11">
            <a:extLst>
              <a:ext uri="{FF2B5EF4-FFF2-40B4-BE49-F238E27FC236}">
                <a16:creationId xmlns:a16="http://schemas.microsoft.com/office/drawing/2014/main" id="{55A46342-3446-4C4F-A613-D70B176FB388}"/>
              </a:ext>
            </a:extLst>
          </p:cNvPr>
          <p:cNvPicPr>
            <a:picLocks noChangeAspect="1"/>
          </p:cNvPicPr>
          <p:nvPr/>
        </p:nvPicPr>
        <p:blipFill>
          <a:blip r:embed="rId3"/>
          <a:stretch>
            <a:fillRect/>
          </a:stretch>
        </p:blipFill>
        <p:spPr>
          <a:xfrm>
            <a:off x="7711503" y="890192"/>
            <a:ext cx="1149231" cy="1535957"/>
          </a:xfrm>
          <a:prstGeom prst="rect">
            <a:avLst/>
          </a:prstGeom>
        </p:spPr>
      </p:pic>
      <p:pic>
        <p:nvPicPr>
          <p:cNvPr id="13" name="Image 12">
            <a:extLst>
              <a:ext uri="{FF2B5EF4-FFF2-40B4-BE49-F238E27FC236}">
                <a16:creationId xmlns:a16="http://schemas.microsoft.com/office/drawing/2014/main" id="{8D88BD74-8F1A-5743-AC8D-87A9529927C1}"/>
              </a:ext>
            </a:extLst>
          </p:cNvPr>
          <p:cNvPicPr>
            <a:picLocks noChangeAspect="1"/>
          </p:cNvPicPr>
          <p:nvPr/>
        </p:nvPicPr>
        <p:blipFill>
          <a:blip r:embed="rId4"/>
          <a:stretch>
            <a:fillRect/>
          </a:stretch>
        </p:blipFill>
        <p:spPr>
          <a:xfrm>
            <a:off x="11083361" y="890192"/>
            <a:ext cx="1124221" cy="1535958"/>
          </a:xfrm>
          <a:prstGeom prst="rect">
            <a:avLst/>
          </a:prstGeom>
        </p:spPr>
      </p:pic>
      <p:pic>
        <p:nvPicPr>
          <p:cNvPr id="14" name="Picture 6">
            <a:extLst>
              <a:ext uri="{FF2B5EF4-FFF2-40B4-BE49-F238E27FC236}">
                <a16:creationId xmlns:a16="http://schemas.microsoft.com/office/drawing/2014/main" id="{3BCC20F5-7674-6247-AD22-7D1730D733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17833" y="880295"/>
            <a:ext cx="1065528" cy="154585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8">
            <a:extLst>
              <a:ext uri="{FF2B5EF4-FFF2-40B4-BE49-F238E27FC236}">
                <a16:creationId xmlns:a16="http://schemas.microsoft.com/office/drawing/2014/main" id="{27994F87-B290-914F-BBF2-49B7634258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60733" y="883334"/>
            <a:ext cx="1174335" cy="154585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
            <a:extLst>
              <a:ext uri="{FF2B5EF4-FFF2-40B4-BE49-F238E27FC236}">
                <a16:creationId xmlns:a16="http://schemas.microsoft.com/office/drawing/2014/main" id="{0BECBE76-2DB1-764C-A576-C5D2E12551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28739" y="2426149"/>
            <a:ext cx="1149231" cy="151492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2">
            <a:extLst>
              <a:ext uri="{FF2B5EF4-FFF2-40B4-BE49-F238E27FC236}">
                <a16:creationId xmlns:a16="http://schemas.microsoft.com/office/drawing/2014/main" id="{2D496C06-1B6A-2043-B5D9-18F24D1752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77405" y="2426150"/>
            <a:ext cx="1131309" cy="1502810"/>
          </a:xfrm>
          <a:prstGeom prst="rect">
            <a:avLst/>
          </a:prstGeom>
          <a:noFill/>
          <a:extLst>
            <a:ext uri="{909E8E84-426E-40DD-AFC4-6F175D3DCCD1}">
              <a14:hiddenFill xmlns:a14="http://schemas.microsoft.com/office/drawing/2010/main">
                <a:solidFill>
                  <a:srgbClr val="FFFFFF"/>
                </a:solidFill>
              </a14:hiddenFill>
            </a:ext>
          </a:extLst>
        </p:spPr>
      </p:pic>
      <p:pic>
        <p:nvPicPr>
          <p:cNvPr id="18" name="Image 17">
            <a:extLst>
              <a:ext uri="{FF2B5EF4-FFF2-40B4-BE49-F238E27FC236}">
                <a16:creationId xmlns:a16="http://schemas.microsoft.com/office/drawing/2014/main" id="{D8C38ABC-9D55-7949-8471-4D52D79D3281}"/>
              </a:ext>
            </a:extLst>
          </p:cNvPr>
          <p:cNvPicPr>
            <a:picLocks noChangeAspect="1"/>
          </p:cNvPicPr>
          <p:nvPr/>
        </p:nvPicPr>
        <p:blipFill>
          <a:blip r:embed="rId9"/>
          <a:stretch>
            <a:fillRect/>
          </a:stretch>
        </p:blipFill>
        <p:spPr>
          <a:xfrm>
            <a:off x="9990642" y="2426149"/>
            <a:ext cx="1092719" cy="1502810"/>
          </a:xfrm>
          <a:prstGeom prst="rect">
            <a:avLst/>
          </a:prstGeom>
        </p:spPr>
      </p:pic>
      <p:pic>
        <p:nvPicPr>
          <p:cNvPr id="19" name="Picture 16">
            <a:extLst>
              <a:ext uri="{FF2B5EF4-FFF2-40B4-BE49-F238E27FC236}">
                <a16:creationId xmlns:a16="http://schemas.microsoft.com/office/drawing/2014/main" id="{7086E8CE-E4D8-A543-8DB2-74423F6FAC5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092540" y="2445940"/>
            <a:ext cx="1089948" cy="1483019"/>
          </a:xfrm>
          <a:prstGeom prst="rect">
            <a:avLst/>
          </a:prstGeom>
          <a:noFill/>
          <a:extLst>
            <a:ext uri="{909E8E84-426E-40DD-AFC4-6F175D3DCCD1}">
              <a14:hiddenFill xmlns:a14="http://schemas.microsoft.com/office/drawing/2010/main">
                <a:solidFill>
                  <a:srgbClr val="FFFFFF"/>
                </a:solidFill>
              </a14:hiddenFill>
            </a:ext>
          </a:extLst>
        </p:spPr>
      </p:pic>
      <p:pic>
        <p:nvPicPr>
          <p:cNvPr id="20" name="Image 19">
            <a:extLst>
              <a:ext uri="{FF2B5EF4-FFF2-40B4-BE49-F238E27FC236}">
                <a16:creationId xmlns:a16="http://schemas.microsoft.com/office/drawing/2014/main" id="{FECB2E66-EA2E-7346-ADDE-C6F3960DED91}"/>
              </a:ext>
            </a:extLst>
          </p:cNvPr>
          <p:cNvPicPr>
            <a:picLocks noChangeAspect="1"/>
          </p:cNvPicPr>
          <p:nvPr/>
        </p:nvPicPr>
        <p:blipFill>
          <a:blip r:embed="rId11"/>
          <a:stretch>
            <a:fillRect/>
          </a:stretch>
        </p:blipFill>
        <p:spPr>
          <a:xfrm>
            <a:off x="9512" y="1776255"/>
            <a:ext cx="1137401" cy="1502810"/>
          </a:xfrm>
          <a:prstGeom prst="rect">
            <a:avLst/>
          </a:prstGeom>
        </p:spPr>
      </p:pic>
      <p:pic>
        <p:nvPicPr>
          <p:cNvPr id="21" name="Picture 20">
            <a:extLst>
              <a:ext uri="{FF2B5EF4-FFF2-40B4-BE49-F238E27FC236}">
                <a16:creationId xmlns:a16="http://schemas.microsoft.com/office/drawing/2014/main" id="{5C822F04-6FEF-DE42-A488-9F44D4B5719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46913" y="1776255"/>
            <a:ext cx="1066229" cy="150281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2">
            <a:extLst>
              <a:ext uri="{FF2B5EF4-FFF2-40B4-BE49-F238E27FC236}">
                <a16:creationId xmlns:a16="http://schemas.microsoft.com/office/drawing/2014/main" id="{38A34BF2-2746-A94B-A48E-B0A33E20DC63}"/>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t="2635" r="3390" b="5287"/>
          <a:stretch/>
        </p:blipFill>
        <p:spPr bwMode="auto">
          <a:xfrm>
            <a:off x="2206916" y="1776255"/>
            <a:ext cx="1114697" cy="150281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4">
            <a:extLst>
              <a:ext uri="{FF2B5EF4-FFF2-40B4-BE49-F238E27FC236}">
                <a16:creationId xmlns:a16="http://schemas.microsoft.com/office/drawing/2014/main" id="{C68B43A6-9ED2-924C-A996-403A28C867D4}"/>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0492" y="3217177"/>
            <a:ext cx="1101827" cy="1514924"/>
          </a:xfrm>
          <a:prstGeom prst="rect">
            <a:avLst/>
          </a:prstGeom>
          <a:noFill/>
          <a:extLst>
            <a:ext uri="{909E8E84-426E-40DD-AFC4-6F175D3DCCD1}">
              <a14:hiddenFill xmlns:a14="http://schemas.microsoft.com/office/drawing/2010/main">
                <a:solidFill>
                  <a:srgbClr val="FFFFFF"/>
                </a:solidFill>
              </a14:hiddenFill>
            </a:ext>
          </a:extLst>
        </p:spPr>
      </p:pic>
      <p:pic>
        <p:nvPicPr>
          <p:cNvPr id="24" name="Image 23">
            <a:extLst>
              <a:ext uri="{FF2B5EF4-FFF2-40B4-BE49-F238E27FC236}">
                <a16:creationId xmlns:a16="http://schemas.microsoft.com/office/drawing/2014/main" id="{38EEEA0A-4E7C-4645-B215-8EBE45C7C32C}"/>
              </a:ext>
            </a:extLst>
          </p:cNvPr>
          <p:cNvPicPr>
            <a:picLocks noChangeAspect="1"/>
          </p:cNvPicPr>
          <p:nvPr/>
        </p:nvPicPr>
        <p:blipFill>
          <a:blip r:embed="rId15"/>
          <a:stretch>
            <a:fillRect/>
          </a:stretch>
        </p:blipFill>
        <p:spPr>
          <a:xfrm>
            <a:off x="1150234" y="3279065"/>
            <a:ext cx="1052088" cy="1447242"/>
          </a:xfrm>
          <a:prstGeom prst="rect">
            <a:avLst/>
          </a:prstGeom>
        </p:spPr>
      </p:pic>
      <p:pic>
        <p:nvPicPr>
          <p:cNvPr id="25" name="Picture 30" descr="Forums : La coopération avec la police se poursuit - Actualités du  02/02/2010 - jeuxvideo.com">
            <a:extLst>
              <a:ext uri="{FF2B5EF4-FFF2-40B4-BE49-F238E27FC236}">
                <a16:creationId xmlns:a16="http://schemas.microsoft.com/office/drawing/2014/main" id="{BC5B25EC-CE96-944D-AE4C-F631C7E0361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259258" y="3392186"/>
            <a:ext cx="1578455" cy="739817"/>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2" descr="Jeuxvideo.com — Wikipédia">
            <a:extLst>
              <a:ext uri="{FF2B5EF4-FFF2-40B4-BE49-F238E27FC236}">
                <a16:creationId xmlns:a16="http://schemas.microsoft.com/office/drawing/2014/main" id="{7CC857CE-E6D8-6F4F-B3FF-D9348611412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136753" y="4540823"/>
            <a:ext cx="938673" cy="68129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4" descr="Nouveau décryptage du logo de Super Mario Galaxy 2 - L&amp;#39;actualité de Super  Mario en continu">
            <a:extLst>
              <a:ext uri="{FF2B5EF4-FFF2-40B4-BE49-F238E27FC236}">
                <a16:creationId xmlns:a16="http://schemas.microsoft.com/office/drawing/2014/main" id="{ACAE6ABE-C7BB-5C43-AB34-F0D92E3572B3}"/>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211498" y="4017814"/>
            <a:ext cx="1626215" cy="554273"/>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38" descr="Charlotte Razon | Gamekult – In dev with">
            <a:extLst>
              <a:ext uri="{FF2B5EF4-FFF2-40B4-BE49-F238E27FC236}">
                <a16:creationId xmlns:a16="http://schemas.microsoft.com/office/drawing/2014/main" id="{ED45B9FB-453D-6D41-974A-B5A07E1F50C6}"/>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7046" t="30655" r="9593" b="36102"/>
          <a:stretch/>
        </p:blipFill>
        <p:spPr bwMode="auto">
          <a:xfrm>
            <a:off x="5340499" y="4639103"/>
            <a:ext cx="2411654" cy="542622"/>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2" descr="Coincoin PC - CanardPC #333">
            <a:extLst>
              <a:ext uri="{FF2B5EF4-FFF2-40B4-BE49-F238E27FC236}">
                <a16:creationId xmlns:a16="http://schemas.microsoft.com/office/drawing/2014/main" id="{91772DDD-88F0-4546-9231-AD6B859C3D7A}"/>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t="3435" b="2918"/>
          <a:stretch/>
        </p:blipFill>
        <p:spPr bwMode="auto">
          <a:xfrm>
            <a:off x="3894989" y="5350881"/>
            <a:ext cx="1230214" cy="1644443"/>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44" descr="Canard PC HARDWARE : Hors série Raspberry Pi + Arduino - Framboise 314, le  Raspberry Pi à la sauce française....">
            <a:extLst>
              <a:ext uri="{FF2B5EF4-FFF2-40B4-BE49-F238E27FC236}">
                <a16:creationId xmlns:a16="http://schemas.microsoft.com/office/drawing/2014/main" id="{AFB10A10-6CD2-D645-A220-00B2A39BF13D}"/>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116170" y="5355765"/>
            <a:ext cx="1251532" cy="1639559"/>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6" descr="couv IG magazine 5 ZELDA | Couvertures de magazines, Histoire, Magazine">
            <a:extLst>
              <a:ext uri="{FF2B5EF4-FFF2-40B4-BE49-F238E27FC236}">
                <a16:creationId xmlns:a16="http://schemas.microsoft.com/office/drawing/2014/main" id="{B0ED9F90-7A84-7643-88B6-CFAC12F6C905}"/>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6346383" y="5355765"/>
            <a:ext cx="1295097" cy="1644443"/>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50" descr="JV - le mag on Twitter: &amp;quot;JV71 déboule ! - Politique et jeu vidéo ; Tout jeu  est-il forcément politique ? ; les jeux des partis politiques ; le  @recondustream ... -">
            <a:extLst>
              <a:ext uri="{FF2B5EF4-FFF2-40B4-BE49-F238E27FC236}">
                <a16:creationId xmlns:a16="http://schemas.microsoft.com/office/drawing/2014/main" id="{68076DD6-EC02-F144-B579-67AA4A5192D7}"/>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623174" y="5355765"/>
            <a:ext cx="1295097" cy="165697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52" descr="Pixels (@pixelsfr) / Twitter">
            <a:extLst>
              <a:ext uri="{FF2B5EF4-FFF2-40B4-BE49-F238E27FC236}">
                <a16:creationId xmlns:a16="http://schemas.microsoft.com/office/drawing/2014/main" id="{B2EEC978-061A-4440-883F-BE35BA25CD1D}"/>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7967449" y="4412060"/>
            <a:ext cx="938673" cy="938673"/>
          </a:xfrm>
          <a:prstGeom prst="rect">
            <a:avLst/>
          </a:prstGeom>
          <a:noFill/>
          <a:extLst>
            <a:ext uri="{909E8E84-426E-40DD-AFC4-6F175D3DCCD1}">
              <a14:hiddenFill xmlns:a14="http://schemas.microsoft.com/office/drawing/2010/main">
                <a:solidFill>
                  <a:srgbClr val="FFFFFF"/>
                </a:solidFill>
              </a14:hiddenFill>
            </a:ext>
          </a:extLst>
        </p:spPr>
      </p:pic>
      <p:sp>
        <p:nvSpPr>
          <p:cNvPr id="34" name="ZoneTexte 33">
            <a:extLst>
              <a:ext uri="{FF2B5EF4-FFF2-40B4-BE49-F238E27FC236}">
                <a16:creationId xmlns:a16="http://schemas.microsoft.com/office/drawing/2014/main" id="{4F7BD1BA-D819-7F4A-95DE-A980E88409C9}"/>
              </a:ext>
            </a:extLst>
          </p:cNvPr>
          <p:cNvSpPr txBox="1"/>
          <p:nvPr/>
        </p:nvSpPr>
        <p:spPr>
          <a:xfrm>
            <a:off x="44955" y="5033133"/>
            <a:ext cx="6501371" cy="923330"/>
          </a:xfrm>
          <a:prstGeom prst="rect">
            <a:avLst/>
          </a:prstGeom>
          <a:noFill/>
        </p:spPr>
        <p:txBody>
          <a:bodyPr wrap="square" rtlCol="0">
            <a:spAutoFit/>
          </a:bodyPr>
          <a:lstStyle/>
          <a:p>
            <a:pPr algn="just"/>
            <a:r>
              <a:rPr lang="fr-FR" b="1" dirty="0">
                <a:latin typeface="Aptos" panose="020B0004020202020204" pitchFamily="34" charset="0"/>
                <a:cs typeface="Times New Roman" panose="02020603050405020304" pitchFamily="18" charset="0"/>
              </a:rPr>
              <a:t>19 médias répartis en trois groupes </a:t>
            </a:r>
          </a:p>
          <a:p>
            <a:pPr algn="just"/>
            <a:endParaRPr lang="fr-FR" b="1" dirty="0">
              <a:latin typeface="Aptos" panose="020B0004020202020204" pitchFamily="34" charset="0"/>
              <a:cs typeface="Times New Roman" panose="02020603050405020304" pitchFamily="18" charset="0"/>
            </a:endParaRPr>
          </a:p>
          <a:p>
            <a:pPr algn="just"/>
            <a:r>
              <a:rPr lang="fr-FR" b="1" dirty="0">
                <a:latin typeface="Aptos" panose="020B0004020202020204" pitchFamily="34" charset="0"/>
                <a:cs typeface="Times New Roman" panose="02020603050405020304" pitchFamily="18" charset="0"/>
              </a:rPr>
              <a:t>771 articles étalés sur 37 années</a:t>
            </a:r>
          </a:p>
        </p:txBody>
      </p:sp>
      <p:sp>
        <p:nvSpPr>
          <p:cNvPr id="35" name="ZoneTexte 34">
            <a:extLst>
              <a:ext uri="{FF2B5EF4-FFF2-40B4-BE49-F238E27FC236}">
                <a16:creationId xmlns:a16="http://schemas.microsoft.com/office/drawing/2014/main" id="{3EE6E51A-A3A5-2E45-9724-7C06F565A51C}"/>
              </a:ext>
            </a:extLst>
          </p:cNvPr>
          <p:cNvSpPr txBox="1"/>
          <p:nvPr/>
        </p:nvSpPr>
        <p:spPr>
          <a:xfrm>
            <a:off x="0" y="724162"/>
            <a:ext cx="4332513" cy="923330"/>
          </a:xfrm>
          <a:prstGeom prst="rect">
            <a:avLst/>
          </a:prstGeom>
          <a:noFill/>
        </p:spPr>
        <p:txBody>
          <a:bodyPr wrap="square" rtlCol="0">
            <a:spAutoFit/>
          </a:bodyPr>
          <a:lstStyle/>
          <a:p>
            <a:pPr algn="just"/>
            <a:r>
              <a:rPr lang="fr-FR" b="1" dirty="0">
                <a:latin typeface="Aptos" panose="020B0004020202020204" pitchFamily="34" charset="0"/>
                <a:cs typeface="Times New Roman" panose="02020603050405020304" pitchFamily="18" charset="0"/>
              </a:rPr>
              <a:t>Le prisme de 7 techniques d’enquête</a:t>
            </a:r>
            <a:r>
              <a:rPr lang="fr-FR" dirty="0">
                <a:latin typeface="Aptos" panose="020B0004020202020204" pitchFamily="34" charset="0"/>
                <a:cs typeface="Times New Roman" panose="02020603050405020304" pitchFamily="18" charset="0"/>
              </a:rPr>
              <a:t> </a:t>
            </a:r>
          </a:p>
          <a:p>
            <a:pPr algn="just"/>
            <a:r>
              <a:rPr lang="fr-FR" dirty="0">
                <a:latin typeface="Aptos" panose="020B0004020202020204" pitchFamily="34" charset="0"/>
                <a:cs typeface="Times New Roman" panose="02020603050405020304" pitchFamily="18" charset="0"/>
              </a:rPr>
              <a:t>(Interroger, Fouiller, Rechercher, Montrer,</a:t>
            </a:r>
          </a:p>
          <a:p>
            <a:pPr algn="just"/>
            <a:r>
              <a:rPr lang="fr-FR" dirty="0">
                <a:latin typeface="Aptos" panose="020B0004020202020204" pitchFamily="34" charset="0"/>
                <a:cs typeface="Times New Roman" panose="02020603050405020304" pitchFamily="18" charset="0"/>
              </a:rPr>
              <a:t>Révéler, Vérifier, Déterrer)</a:t>
            </a:r>
          </a:p>
        </p:txBody>
      </p:sp>
      <p:sp>
        <p:nvSpPr>
          <p:cNvPr id="36" name="ZoneTexte 35">
            <a:extLst>
              <a:ext uri="{FF2B5EF4-FFF2-40B4-BE49-F238E27FC236}">
                <a16:creationId xmlns:a16="http://schemas.microsoft.com/office/drawing/2014/main" id="{37566151-4C47-134D-866F-FA2647C3D1F4}"/>
              </a:ext>
            </a:extLst>
          </p:cNvPr>
          <p:cNvSpPr txBox="1"/>
          <p:nvPr/>
        </p:nvSpPr>
        <p:spPr>
          <a:xfrm>
            <a:off x="8915163" y="4261573"/>
            <a:ext cx="3255824" cy="2585323"/>
          </a:xfrm>
          <a:prstGeom prst="rect">
            <a:avLst/>
          </a:prstGeom>
          <a:noFill/>
        </p:spPr>
        <p:txBody>
          <a:bodyPr wrap="square" rtlCol="0">
            <a:spAutoFit/>
          </a:bodyPr>
          <a:lstStyle/>
          <a:p>
            <a:pPr algn="ctr"/>
            <a:r>
              <a:rPr lang="fr-FR" dirty="0">
                <a:latin typeface="Aptos" panose="020B0004020202020204" pitchFamily="34" charset="0"/>
                <a:cs typeface="Times New Roman" panose="02020603050405020304" pitchFamily="18" charset="0"/>
              </a:rPr>
              <a:t>D’une enquête « intra-jeu vidéo » vers le « péri-jeu vidéo »</a:t>
            </a:r>
          </a:p>
          <a:p>
            <a:pPr algn="ctr"/>
            <a:endParaRPr lang="fr-FR" dirty="0">
              <a:latin typeface="Aptos" panose="020B0004020202020204" pitchFamily="34" charset="0"/>
              <a:cs typeface="Times New Roman" panose="02020603050405020304" pitchFamily="18" charset="0"/>
            </a:endParaRPr>
          </a:p>
          <a:p>
            <a:pPr algn="ctr"/>
            <a:r>
              <a:rPr lang="fr-FR" dirty="0">
                <a:latin typeface="Aptos" panose="020B0004020202020204" pitchFamily="34" charset="0"/>
                <a:cs typeface="Times New Roman" panose="02020603050405020304" pitchFamily="18" charset="0"/>
              </a:rPr>
              <a:t>Le rôle central de la motivation des journalistes</a:t>
            </a:r>
          </a:p>
          <a:p>
            <a:pPr algn="ctr"/>
            <a:endParaRPr lang="fr-FR" dirty="0">
              <a:latin typeface="Aptos" panose="020B0004020202020204" pitchFamily="34" charset="0"/>
              <a:cs typeface="Times New Roman" panose="02020603050405020304" pitchFamily="18" charset="0"/>
            </a:endParaRPr>
          </a:p>
          <a:p>
            <a:pPr algn="ctr"/>
            <a:r>
              <a:rPr lang="fr-FR" dirty="0">
                <a:latin typeface="Aptos" panose="020B0004020202020204" pitchFamily="34" charset="0"/>
                <a:cs typeface="Times New Roman" panose="02020603050405020304" pitchFamily="18" charset="0"/>
              </a:rPr>
              <a:t>L’enjeu croissant de la valeur ajoutée (stratégique ou tactique)</a:t>
            </a:r>
          </a:p>
        </p:txBody>
      </p:sp>
      <p:pic>
        <p:nvPicPr>
          <p:cNvPr id="2" name="Image 1">
            <a:extLst>
              <a:ext uri="{FF2B5EF4-FFF2-40B4-BE49-F238E27FC236}">
                <a16:creationId xmlns:a16="http://schemas.microsoft.com/office/drawing/2014/main" id="{FE36BDB0-4B9E-2747-2E87-DCB8B3408F15}"/>
              </a:ext>
            </a:extLst>
          </p:cNvPr>
          <p:cNvPicPr>
            <a:picLocks noChangeAspect="1"/>
          </p:cNvPicPr>
          <p:nvPr/>
        </p:nvPicPr>
        <p:blipFill>
          <a:blip r:embed="rId25"/>
          <a:stretch>
            <a:fillRect/>
          </a:stretch>
        </p:blipFill>
        <p:spPr>
          <a:xfrm>
            <a:off x="4998986" y="3351899"/>
            <a:ext cx="1485900" cy="1041400"/>
          </a:xfrm>
          <a:prstGeom prst="rect">
            <a:avLst/>
          </a:prstGeom>
        </p:spPr>
      </p:pic>
    </p:spTree>
    <p:extLst>
      <p:ext uri="{BB962C8B-B14F-4D97-AF65-F5344CB8AC3E}">
        <p14:creationId xmlns:p14="http://schemas.microsoft.com/office/powerpoint/2010/main" val="101902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Playdigious">
            <a:extLst>
              <a:ext uri="{FF2B5EF4-FFF2-40B4-BE49-F238E27FC236}">
                <a16:creationId xmlns:a16="http://schemas.microsoft.com/office/drawing/2014/main" id="{89DA6BAD-EAA8-F640-B91C-E782EA64FD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07" y="1861877"/>
            <a:ext cx="13068622" cy="73511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Julie Le Baron (@icth) / Twitter">
            <a:extLst>
              <a:ext uri="{FF2B5EF4-FFF2-40B4-BE49-F238E27FC236}">
                <a16:creationId xmlns:a16="http://schemas.microsoft.com/office/drawing/2014/main" id="{AC9A6352-1CCC-3A49-B802-B97CCB1D75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40123" y="484509"/>
            <a:ext cx="1576294" cy="15762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alash, Maria aka Cécile (@kamacess) / Twitter">
            <a:extLst>
              <a:ext uri="{FF2B5EF4-FFF2-40B4-BE49-F238E27FC236}">
                <a16:creationId xmlns:a16="http://schemas.microsoft.com/office/drawing/2014/main" id="{77245EB5-860F-ED48-8D83-92F045D2CF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660" t="9181" r="7892" b="5480"/>
          <a:stretch/>
        </p:blipFill>
        <p:spPr bwMode="auto">
          <a:xfrm>
            <a:off x="8827615" y="484509"/>
            <a:ext cx="1545167" cy="1576294"/>
          </a:xfrm>
          <a:prstGeom prst="rect">
            <a:avLst/>
          </a:prstGeom>
          <a:noFill/>
          <a:extLst>
            <a:ext uri="{909E8E84-426E-40DD-AFC4-6F175D3DCCD1}">
              <a14:hiddenFill xmlns:a14="http://schemas.microsoft.com/office/drawing/2010/main">
                <a:solidFill>
                  <a:srgbClr val="FFFFFF"/>
                </a:solidFill>
              </a14:hiddenFill>
            </a:ext>
          </a:extLst>
        </p:spPr>
      </p:pic>
      <p:pic>
        <p:nvPicPr>
          <p:cNvPr id="7" name="Image 6">
            <a:extLst>
              <a:ext uri="{FF2B5EF4-FFF2-40B4-BE49-F238E27FC236}">
                <a16:creationId xmlns:a16="http://schemas.microsoft.com/office/drawing/2014/main" id="{06999450-D491-5945-86B3-33F2C4EB3D67}"/>
              </a:ext>
            </a:extLst>
          </p:cNvPr>
          <p:cNvPicPr>
            <a:picLocks noChangeAspect="1"/>
          </p:cNvPicPr>
          <p:nvPr/>
        </p:nvPicPr>
        <p:blipFill rotWithShape="1">
          <a:blip r:embed="rId5"/>
          <a:srcRect l="12857" t="5357" r="12143" b="13929"/>
          <a:stretch/>
        </p:blipFill>
        <p:spPr>
          <a:xfrm>
            <a:off x="8827615" y="2434081"/>
            <a:ext cx="1545166" cy="1697767"/>
          </a:xfrm>
          <a:prstGeom prst="rect">
            <a:avLst/>
          </a:prstGeom>
        </p:spPr>
      </p:pic>
      <p:sp>
        <p:nvSpPr>
          <p:cNvPr id="4" name="ZoneTexte 3">
            <a:extLst>
              <a:ext uri="{FF2B5EF4-FFF2-40B4-BE49-F238E27FC236}">
                <a16:creationId xmlns:a16="http://schemas.microsoft.com/office/drawing/2014/main" id="{F9E4983B-DA46-F44F-A083-47BD54DF37B0}"/>
              </a:ext>
            </a:extLst>
          </p:cNvPr>
          <p:cNvSpPr txBox="1"/>
          <p:nvPr/>
        </p:nvSpPr>
        <p:spPr>
          <a:xfrm>
            <a:off x="8827615" y="2060803"/>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Cécile Fléchon</a:t>
            </a:r>
          </a:p>
        </p:txBody>
      </p:sp>
      <p:sp>
        <p:nvSpPr>
          <p:cNvPr id="9" name="ZoneTexte 8">
            <a:extLst>
              <a:ext uri="{FF2B5EF4-FFF2-40B4-BE49-F238E27FC236}">
                <a16:creationId xmlns:a16="http://schemas.microsoft.com/office/drawing/2014/main" id="{9C3B0BE0-CC83-6740-A59A-B35289852EA2}"/>
              </a:ext>
            </a:extLst>
          </p:cNvPr>
          <p:cNvSpPr txBox="1"/>
          <p:nvPr/>
        </p:nvSpPr>
        <p:spPr>
          <a:xfrm>
            <a:off x="10555687" y="2060803"/>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Julie Le Baron</a:t>
            </a:r>
          </a:p>
        </p:txBody>
      </p:sp>
      <p:sp>
        <p:nvSpPr>
          <p:cNvPr id="10" name="ZoneTexte 9">
            <a:extLst>
              <a:ext uri="{FF2B5EF4-FFF2-40B4-BE49-F238E27FC236}">
                <a16:creationId xmlns:a16="http://schemas.microsoft.com/office/drawing/2014/main" id="{EA1AC63C-D72E-9744-A651-AACEE1002787}"/>
              </a:ext>
            </a:extLst>
          </p:cNvPr>
          <p:cNvSpPr txBox="1"/>
          <p:nvPr/>
        </p:nvSpPr>
        <p:spPr>
          <a:xfrm>
            <a:off x="8689003" y="4131848"/>
            <a:ext cx="1851120"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Sébastien Delahaye</a:t>
            </a:r>
          </a:p>
        </p:txBody>
      </p:sp>
      <p:pic>
        <p:nvPicPr>
          <p:cNvPr id="1038" name="Picture 14" descr="Invité : William Audureau décrypte le carton &amp;quot;Fortnite&amp;quot; - Quotidien | TMC">
            <a:extLst>
              <a:ext uri="{FF2B5EF4-FFF2-40B4-BE49-F238E27FC236}">
                <a16:creationId xmlns:a16="http://schemas.microsoft.com/office/drawing/2014/main" id="{429A142A-962C-6946-B806-46252FCAC8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9719" t="6460" r="30196" b="27835"/>
          <a:stretch/>
        </p:blipFill>
        <p:spPr bwMode="auto">
          <a:xfrm>
            <a:off x="10624841" y="2434081"/>
            <a:ext cx="1295674" cy="1697767"/>
          </a:xfrm>
          <a:prstGeom prst="rect">
            <a:avLst/>
          </a:prstGeom>
          <a:noFill/>
          <a:extLst>
            <a:ext uri="{909E8E84-426E-40DD-AFC4-6F175D3DCCD1}">
              <a14:hiddenFill xmlns:a14="http://schemas.microsoft.com/office/drawing/2010/main">
                <a:solidFill>
                  <a:srgbClr val="FFFFFF"/>
                </a:solidFill>
              </a14:hiddenFill>
            </a:ext>
          </a:extLst>
        </p:spPr>
      </p:pic>
      <p:sp>
        <p:nvSpPr>
          <p:cNvPr id="18" name="ZoneTexte 17">
            <a:extLst>
              <a:ext uri="{FF2B5EF4-FFF2-40B4-BE49-F238E27FC236}">
                <a16:creationId xmlns:a16="http://schemas.microsoft.com/office/drawing/2014/main" id="{159D6965-573F-794E-BB04-63947E238634}"/>
              </a:ext>
            </a:extLst>
          </p:cNvPr>
          <p:cNvSpPr txBox="1"/>
          <p:nvPr/>
        </p:nvSpPr>
        <p:spPr>
          <a:xfrm>
            <a:off x="10340880" y="4141307"/>
            <a:ext cx="1851120"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William Audureau</a:t>
            </a:r>
          </a:p>
        </p:txBody>
      </p:sp>
      <p:pic>
        <p:nvPicPr>
          <p:cNvPr id="1040" name="Picture 16" descr="Auteurs Pix N Love - Pix&amp;#39;n Love Editions">
            <a:extLst>
              <a:ext uri="{FF2B5EF4-FFF2-40B4-BE49-F238E27FC236}">
                <a16:creationId xmlns:a16="http://schemas.microsoft.com/office/drawing/2014/main" id="{1E0AB84D-7828-834E-A3CB-63FBD4FA79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19905" y="4502979"/>
            <a:ext cx="1789315" cy="1789315"/>
          </a:xfrm>
          <a:prstGeom prst="rect">
            <a:avLst/>
          </a:prstGeom>
          <a:noFill/>
          <a:extLst>
            <a:ext uri="{909E8E84-426E-40DD-AFC4-6F175D3DCCD1}">
              <a14:hiddenFill xmlns:a14="http://schemas.microsoft.com/office/drawing/2010/main">
                <a:solidFill>
                  <a:srgbClr val="FFFFFF"/>
                </a:solidFill>
              </a14:hiddenFill>
            </a:ext>
          </a:extLst>
        </p:spPr>
      </p:pic>
      <p:sp>
        <p:nvSpPr>
          <p:cNvPr id="20" name="ZoneTexte 19">
            <a:extLst>
              <a:ext uri="{FF2B5EF4-FFF2-40B4-BE49-F238E27FC236}">
                <a16:creationId xmlns:a16="http://schemas.microsoft.com/office/drawing/2014/main" id="{E1A71901-8D91-7E47-9C61-D6772C5A7096}"/>
              </a:ext>
            </a:extLst>
          </p:cNvPr>
          <p:cNvSpPr txBox="1"/>
          <p:nvPr/>
        </p:nvSpPr>
        <p:spPr>
          <a:xfrm>
            <a:off x="8536894" y="6292294"/>
            <a:ext cx="1851120"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Oscar Lemaire</a:t>
            </a:r>
          </a:p>
        </p:txBody>
      </p:sp>
      <p:pic>
        <p:nvPicPr>
          <p:cNvPr id="1042" name="Picture 18" descr="Rachid Touhou (@Pipomantis) / Twitter">
            <a:extLst>
              <a:ext uri="{FF2B5EF4-FFF2-40B4-BE49-F238E27FC236}">
                <a16:creationId xmlns:a16="http://schemas.microsoft.com/office/drawing/2014/main" id="{4FCC8D6F-2DD1-944D-A442-08B19B61BFA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833" t="1669" r="57316" b="52852"/>
          <a:stretch/>
        </p:blipFill>
        <p:spPr bwMode="auto">
          <a:xfrm>
            <a:off x="10509220" y="4509316"/>
            <a:ext cx="1545166" cy="1775144"/>
          </a:xfrm>
          <a:prstGeom prst="rect">
            <a:avLst/>
          </a:prstGeom>
          <a:noFill/>
          <a:extLst>
            <a:ext uri="{909E8E84-426E-40DD-AFC4-6F175D3DCCD1}">
              <a14:hiddenFill xmlns:a14="http://schemas.microsoft.com/office/drawing/2010/main">
                <a:solidFill>
                  <a:srgbClr val="FFFFFF"/>
                </a:solidFill>
              </a14:hiddenFill>
            </a:ext>
          </a:extLst>
        </p:spPr>
      </p:pic>
      <p:sp>
        <p:nvSpPr>
          <p:cNvPr id="22" name="ZoneTexte 21">
            <a:extLst>
              <a:ext uri="{FF2B5EF4-FFF2-40B4-BE49-F238E27FC236}">
                <a16:creationId xmlns:a16="http://schemas.microsoft.com/office/drawing/2014/main" id="{CC4DA231-8620-5840-B65F-BA5CF1E87A02}"/>
              </a:ext>
            </a:extLst>
          </p:cNvPr>
          <p:cNvSpPr txBox="1"/>
          <p:nvPr/>
        </p:nvSpPr>
        <p:spPr>
          <a:xfrm>
            <a:off x="10340880" y="6292294"/>
            <a:ext cx="1851120" cy="584775"/>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Pierre-Alexandre Rouillon</a:t>
            </a:r>
          </a:p>
        </p:txBody>
      </p:sp>
      <p:pic>
        <p:nvPicPr>
          <p:cNvPr id="1044" name="Picture 20" descr="Zelda : Le jardin et le monde - Façonnage Éditions">
            <a:extLst>
              <a:ext uri="{FF2B5EF4-FFF2-40B4-BE49-F238E27FC236}">
                <a16:creationId xmlns:a16="http://schemas.microsoft.com/office/drawing/2014/main" id="{83E2726A-C511-1240-96B7-A06E17A7B70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4709" t="18695" r="58002" b="15326"/>
          <a:stretch/>
        </p:blipFill>
        <p:spPr bwMode="auto">
          <a:xfrm>
            <a:off x="402607" y="484509"/>
            <a:ext cx="1225775" cy="1713957"/>
          </a:xfrm>
          <a:prstGeom prst="rect">
            <a:avLst/>
          </a:prstGeom>
          <a:noFill/>
          <a:extLst>
            <a:ext uri="{909E8E84-426E-40DD-AFC4-6F175D3DCCD1}">
              <a14:hiddenFill xmlns:a14="http://schemas.microsoft.com/office/drawing/2010/main">
                <a:solidFill>
                  <a:srgbClr val="FFFFFF"/>
                </a:solidFill>
              </a14:hiddenFill>
            </a:ext>
          </a:extLst>
        </p:spPr>
      </p:pic>
      <p:sp>
        <p:nvSpPr>
          <p:cNvPr id="24" name="ZoneTexte 23">
            <a:extLst>
              <a:ext uri="{FF2B5EF4-FFF2-40B4-BE49-F238E27FC236}">
                <a16:creationId xmlns:a16="http://schemas.microsoft.com/office/drawing/2014/main" id="{2248AAF2-468A-0C4D-8B68-425E242E26EA}"/>
              </a:ext>
            </a:extLst>
          </p:cNvPr>
          <p:cNvSpPr txBox="1"/>
          <p:nvPr/>
        </p:nvSpPr>
        <p:spPr>
          <a:xfrm>
            <a:off x="274663" y="2198466"/>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Victor Moisan</a:t>
            </a:r>
          </a:p>
        </p:txBody>
      </p:sp>
      <p:pic>
        <p:nvPicPr>
          <p:cNvPr id="1046" name="Picture 22" descr="Interview : Daniel Andreyev, La Légende Dragon Quest | Final Fantasy Ring">
            <a:extLst>
              <a:ext uri="{FF2B5EF4-FFF2-40B4-BE49-F238E27FC236}">
                <a16:creationId xmlns:a16="http://schemas.microsoft.com/office/drawing/2014/main" id="{AF204BF8-AF6C-114C-B9EE-8C00E9906A35}"/>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1830" t="2431" r="25651" b="33179"/>
          <a:stretch/>
        </p:blipFill>
        <p:spPr bwMode="auto">
          <a:xfrm>
            <a:off x="1835393" y="619774"/>
            <a:ext cx="1567378" cy="1441029"/>
          </a:xfrm>
          <a:prstGeom prst="rect">
            <a:avLst/>
          </a:prstGeom>
          <a:noFill/>
          <a:extLst>
            <a:ext uri="{909E8E84-426E-40DD-AFC4-6F175D3DCCD1}">
              <a14:hiddenFill xmlns:a14="http://schemas.microsoft.com/office/drawing/2010/main">
                <a:solidFill>
                  <a:srgbClr val="FFFFFF"/>
                </a:solidFill>
              </a14:hiddenFill>
            </a:ext>
          </a:extLst>
        </p:spPr>
      </p:pic>
      <p:sp>
        <p:nvSpPr>
          <p:cNvPr id="26" name="ZoneTexte 25">
            <a:extLst>
              <a:ext uri="{FF2B5EF4-FFF2-40B4-BE49-F238E27FC236}">
                <a16:creationId xmlns:a16="http://schemas.microsoft.com/office/drawing/2014/main" id="{9290DCBC-2A63-B04D-97B9-32D658341E2F}"/>
              </a:ext>
            </a:extLst>
          </p:cNvPr>
          <p:cNvSpPr txBox="1"/>
          <p:nvPr/>
        </p:nvSpPr>
        <p:spPr>
          <a:xfrm>
            <a:off x="1811286" y="2093644"/>
            <a:ext cx="1591485"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Daniel Andreyev</a:t>
            </a:r>
          </a:p>
        </p:txBody>
      </p:sp>
      <p:pic>
        <p:nvPicPr>
          <p:cNvPr id="1048" name="Picture 24" descr="Loïc Ralet, aka Epyon on Twitter: &amp;quot;(j&amp;#39;ai menti : j&amp;#39;ai pas complètement  descendu le verre de vin puisque j&amp;#39;ai malencontreusement shooté dedans  pendant que je bouclais ma valise. Ce qui restait de">
            <a:extLst>
              <a:ext uri="{FF2B5EF4-FFF2-40B4-BE49-F238E27FC236}">
                <a16:creationId xmlns:a16="http://schemas.microsoft.com/office/drawing/2014/main" id="{95BF1B49-57EF-404B-9D70-CFE89D26D82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74663" y="2569861"/>
            <a:ext cx="1576294" cy="1576294"/>
          </a:xfrm>
          <a:prstGeom prst="rect">
            <a:avLst/>
          </a:prstGeom>
          <a:noFill/>
          <a:extLst>
            <a:ext uri="{909E8E84-426E-40DD-AFC4-6F175D3DCCD1}">
              <a14:hiddenFill xmlns:a14="http://schemas.microsoft.com/office/drawing/2010/main">
                <a:solidFill>
                  <a:srgbClr val="FFFFFF"/>
                </a:solidFill>
              </a14:hiddenFill>
            </a:ext>
          </a:extLst>
        </p:spPr>
      </p:pic>
      <p:sp>
        <p:nvSpPr>
          <p:cNvPr id="28" name="ZoneTexte 27">
            <a:extLst>
              <a:ext uri="{FF2B5EF4-FFF2-40B4-BE49-F238E27FC236}">
                <a16:creationId xmlns:a16="http://schemas.microsoft.com/office/drawing/2014/main" id="{52E71AA3-50E2-8F44-B67B-A27742F3BFEB}"/>
              </a:ext>
            </a:extLst>
          </p:cNvPr>
          <p:cNvSpPr txBox="1"/>
          <p:nvPr/>
        </p:nvSpPr>
        <p:spPr>
          <a:xfrm>
            <a:off x="242911" y="4131848"/>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Loïc Ralet</a:t>
            </a:r>
          </a:p>
        </p:txBody>
      </p:sp>
      <p:pic>
        <p:nvPicPr>
          <p:cNvPr id="1052" name="Picture 28" descr="Linky : &amp;quot;faites les expériences sur vous. Laissez-nous tranquilles !&amp;quot; - Par  La rédaction | Arrêt sur images">
            <a:extLst>
              <a:ext uri="{FF2B5EF4-FFF2-40B4-BE49-F238E27FC236}">
                <a16:creationId xmlns:a16="http://schemas.microsoft.com/office/drawing/2014/main" id="{5CDB02CF-965F-1E4B-9ABF-764FB2435720}"/>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6157" t="8949" r="50000" b="52492"/>
          <a:stretch/>
        </p:blipFill>
        <p:spPr bwMode="auto">
          <a:xfrm>
            <a:off x="5607195" y="509019"/>
            <a:ext cx="1533956" cy="1578678"/>
          </a:xfrm>
          <a:prstGeom prst="rect">
            <a:avLst/>
          </a:prstGeom>
          <a:noFill/>
          <a:extLst>
            <a:ext uri="{909E8E84-426E-40DD-AFC4-6F175D3DCCD1}">
              <a14:hiddenFill xmlns:a14="http://schemas.microsoft.com/office/drawing/2010/main">
                <a:solidFill>
                  <a:srgbClr val="FFFFFF"/>
                </a:solidFill>
              </a14:hiddenFill>
            </a:ext>
          </a:extLst>
        </p:spPr>
      </p:pic>
      <p:sp>
        <p:nvSpPr>
          <p:cNvPr id="31" name="ZoneTexte 30">
            <a:extLst>
              <a:ext uri="{FF2B5EF4-FFF2-40B4-BE49-F238E27FC236}">
                <a16:creationId xmlns:a16="http://schemas.microsoft.com/office/drawing/2014/main" id="{478D50EA-AF8D-D44A-B11E-8F6BFDA47777}"/>
              </a:ext>
            </a:extLst>
          </p:cNvPr>
          <p:cNvSpPr txBox="1"/>
          <p:nvPr/>
        </p:nvSpPr>
        <p:spPr>
          <a:xfrm>
            <a:off x="5553010" y="2056769"/>
            <a:ext cx="1591485" cy="584775"/>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Samuel Demeulemeester</a:t>
            </a:r>
          </a:p>
        </p:txBody>
      </p:sp>
      <p:pic>
        <p:nvPicPr>
          <p:cNvPr id="1054" name="Picture 30" descr="Nicolas Turcev on Twitter: &amp;quot;Vous vous rappelez, en 2015, quand les  défenseurs des libertés (ces relous) avertissaient des dangers pour les  libertés publiques de la légalisation des IMSI Catcher, des dispositifs de">
            <a:extLst>
              <a:ext uri="{FF2B5EF4-FFF2-40B4-BE49-F238E27FC236}">
                <a16:creationId xmlns:a16="http://schemas.microsoft.com/office/drawing/2014/main" id="{3B39DD29-95DB-F445-9DC6-6317F6E31EC1}"/>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0625" r="8442" b="7155"/>
          <a:stretch/>
        </p:blipFill>
        <p:spPr bwMode="auto">
          <a:xfrm>
            <a:off x="7314948" y="480474"/>
            <a:ext cx="1374055" cy="1576295"/>
          </a:xfrm>
          <a:prstGeom prst="rect">
            <a:avLst/>
          </a:prstGeom>
          <a:noFill/>
          <a:extLst>
            <a:ext uri="{909E8E84-426E-40DD-AFC4-6F175D3DCCD1}">
              <a14:hiddenFill xmlns:a14="http://schemas.microsoft.com/office/drawing/2010/main">
                <a:solidFill>
                  <a:srgbClr val="FFFFFF"/>
                </a:solidFill>
              </a14:hiddenFill>
            </a:ext>
          </a:extLst>
        </p:spPr>
      </p:pic>
      <p:sp>
        <p:nvSpPr>
          <p:cNvPr id="33" name="ZoneTexte 32">
            <a:extLst>
              <a:ext uri="{FF2B5EF4-FFF2-40B4-BE49-F238E27FC236}">
                <a16:creationId xmlns:a16="http://schemas.microsoft.com/office/drawing/2014/main" id="{7F12764F-DD66-ED4E-82E1-1151118EFB59}"/>
              </a:ext>
            </a:extLst>
          </p:cNvPr>
          <p:cNvSpPr txBox="1"/>
          <p:nvPr/>
        </p:nvSpPr>
        <p:spPr>
          <a:xfrm>
            <a:off x="7190312" y="2033332"/>
            <a:ext cx="1591485"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Nicolas </a:t>
            </a:r>
            <a:r>
              <a:rPr lang="fr-FR" sz="1600" dirty="0" err="1">
                <a:latin typeface="Times New Roman" panose="02020603050405020304" pitchFamily="18" charset="0"/>
                <a:cs typeface="Times New Roman" panose="02020603050405020304" pitchFamily="18" charset="0"/>
              </a:rPr>
              <a:t>Turcev</a:t>
            </a:r>
            <a:endParaRPr lang="fr-FR" sz="1600" dirty="0">
              <a:latin typeface="Times New Roman" panose="02020603050405020304" pitchFamily="18" charset="0"/>
              <a:cs typeface="Times New Roman" panose="02020603050405020304" pitchFamily="18" charset="0"/>
            </a:endParaRPr>
          </a:p>
        </p:txBody>
      </p:sp>
      <p:pic>
        <p:nvPicPr>
          <p:cNvPr id="6" name="Image 5">
            <a:extLst>
              <a:ext uri="{FF2B5EF4-FFF2-40B4-BE49-F238E27FC236}">
                <a16:creationId xmlns:a16="http://schemas.microsoft.com/office/drawing/2014/main" id="{561AC2F6-1551-CD40-89F9-FF75E800B973}"/>
              </a:ext>
            </a:extLst>
          </p:cNvPr>
          <p:cNvPicPr>
            <a:picLocks noChangeAspect="1"/>
          </p:cNvPicPr>
          <p:nvPr/>
        </p:nvPicPr>
        <p:blipFill>
          <a:blip r:embed="rId14"/>
          <a:stretch>
            <a:fillRect/>
          </a:stretch>
        </p:blipFill>
        <p:spPr>
          <a:xfrm>
            <a:off x="3696221" y="484508"/>
            <a:ext cx="1703913" cy="1603189"/>
          </a:xfrm>
          <a:prstGeom prst="rect">
            <a:avLst/>
          </a:prstGeom>
        </p:spPr>
      </p:pic>
      <p:sp>
        <p:nvSpPr>
          <p:cNvPr id="36" name="ZoneTexte 35">
            <a:extLst>
              <a:ext uri="{FF2B5EF4-FFF2-40B4-BE49-F238E27FC236}">
                <a16:creationId xmlns:a16="http://schemas.microsoft.com/office/drawing/2014/main" id="{AD983AAC-2633-F74F-8516-A112AC29DBD3}"/>
              </a:ext>
            </a:extLst>
          </p:cNvPr>
          <p:cNvSpPr txBox="1"/>
          <p:nvPr/>
        </p:nvSpPr>
        <p:spPr>
          <a:xfrm>
            <a:off x="3696220" y="2095543"/>
            <a:ext cx="1703913"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Héloïse Linossier</a:t>
            </a:r>
          </a:p>
        </p:txBody>
      </p:sp>
      <p:pic>
        <p:nvPicPr>
          <p:cNvPr id="1056" name="Picture 32" descr="Corentin Lamy - Babelio">
            <a:extLst>
              <a:ext uri="{FF2B5EF4-FFF2-40B4-BE49-F238E27FC236}">
                <a16:creationId xmlns:a16="http://schemas.microsoft.com/office/drawing/2014/main" id="{3C051647-C2B2-2C45-B3DB-962AA1A1C581}"/>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11450" t="2405" r="8250" b="9365"/>
          <a:stretch/>
        </p:blipFill>
        <p:spPr bwMode="auto">
          <a:xfrm>
            <a:off x="1999611" y="2502279"/>
            <a:ext cx="1452548" cy="1596001"/>
          </a:xfrm>
          <a:prstGeom prst="rect">
            <a:avLst/>
          </a:prstGeom>
          <a:noFill/>
          <a:extLst>
            <a:ext uri="{909E8E84-426E-40DD-AFC4-6F175D3DCCD1}">
              <a14:hiddenFill xmlns:a14="http://schemas.microsoft.com/office/drawing/2010/main">
                <a:solidFill>
                  <a:srgbClr val="FFFFFF"/>
                </a:solidFill>
              </a14:hiddenFill>
            </a:ext>
          </a:extLst>
        </p:spPr>
      </p:pic>
      <p:sp>
        <p:nvSpPr>
          <p:cNvPr id="38" name="ZoneTexte 37">
            <a:extLst>
              <a:ext uri="{FF2B5EF4-FFF2-40B4-BE49-F238E27FC236}">
                <a16:creationId xmlns:a16="http://schemas.microsoft.com/office/drawing/2014/main" id="{E90EC53B-6016-A048-9B0C-0872B09BD274}"/>
              </a:ext>
            </a:extLst>
          </p:cNvPr>
          <p:cNvSpPr txBox="1"/>
          <p:nvPr/>
        </p:nvSpPr>
        <p:spPr>
          <a:xfrm>
            <a:off x="1907048" y="4127724"/>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Corentin Lamy</a:t>
            </a:r>
          </a:p>
        </p:txBody>
      </p:sp>
      <p:pic>
        <p:nvPicPr>
          <p:cNvPr id="1058" name="Picture 34" descr="LA PAROLE AUX GAMEURS ACTE CXXXIII] Interview de Patrick HELLIO - Le blog  Gaming de Starsystemf">
            <a:extLst>
              <a:ext uri="{FF2B5EF4-FFF2-40B4-BE49-F238E27FC236}">
                <a16:creationId xmlns:a16="http://schemas.microsoft.com/office/drawing/2014/main" id="{CBFAB30C-96E5-C040-8ED0-C9D9CA95E0B0}"/>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26826" t="-1" r="19853" b="39115"/>
          <a:stretch/>
        </p:blipFill>
        <p:spPr bwMode="auto">
          <a:xfrm>
            <a:off x="958801" y="4539756"/>
            <a:ext cx="1479150" cy="1688962"/>
          </a:xfrm>
          <a:prstGeom prst="rect">
            <a:avLst/>
          </a:prstGeom>
          <a:noFill/>
          <a:extLst>
            <a:ext uri="{909E8E84-426E-40DD-AFC4-6F175D3DCCD1}">
              <a14:hiddenFill xmlns:a14="http://schemas.microsoft.com/office/drawing/2010/main">
                <a:solidFill>
                  <a:srgbClr val="FFFFFF"/>
                </a:solidFill>
              </a14:hiddenFill>
            </a:ext>
          </a:extLst>
        </p:spPr>
      </p:pic>
      <p:sp>
        <p:nvSpPr>
          <p:cNvPr id="40" name="ZoneTexte 39">
            <a:extLst>
              <a:ext uri="{FF2B5EF4-FFF2-40B4-BE49-F238E27FC236}">
                <a16:creationId xmlns:a16="http://schemas.microsoft.com/office/drawing/2014/main" id="{7C2C292A-D722-7B4C-A94C-7FBB3285BFC4}"/>
              </a:ext>
            </a:extLst>
          </p:cNvPr>
          <p:cNvSpPr txBox="1"/>
          <p:nvPr/>
        </p:nvSpPr>
        <p:spPr>
          <a:xfrm>
            <a:off x="755418" y="6226062"/>
            <a:ext cx="1545166" cy="338554"/>
          </a:xfrm>
          <a:prstGeom prst="rect">
            <a:avLst/>
          </a:prstGeom>
          <a:noFill/>
        </p:spPr>
        <p:txBody>
          <a:bodyPr wrap="square" rtlCol="0">
            <a:spAutoFit/>
          </a:bodyPr>
          <a:lstStyle/>
          <a:p>
            <a:pPr algn="ctr"/>
            <a:r>
              <a:rPr lang="fr-FR" sz="1600" dirty="0">
                <a:latin typeface="Times New Roman" panose="02020603050405020304" pitchFamily="18" charset="0"/>
                <a:cs typeface="Times New Roman" panose="02020603050405020304" pitchFamily="18" charset="0"/>
              </a:rPr>
              <a:t>Patrick </a:t>
            </a:r>
            <a:r>
              <a:rPr lang="fr-FR" sz="1600" dirty="0" err="1">
                <a:latin typeface="Times New Roman" panose="02020603050405020304" pitchFamily="18" charset="0"/>
                <a:cs typeface="Times New Roman" panose="02020603050405020304" pitchFamily="18" charset="0"/>
              </a:rPr>
              <a:t>Hellio</a:t>
            </a:r>
            <a:endParaRPr lang="fr-FR" sz="1600" dirty="0">
              <a:latin typeface="Times New Roman" panose="02020603050405020304" pitchFamily="18" charset="0"/>
              <a:cs typeface="Times New Roman" panose="02020603050405020304" pitchFamily="18" charset="0"/>
            </a:endParaRPr>
          </a:p>
        </p:txBody>
      </p:sp>
      <p:sp>
        <p:nvSpPr>
          <p:cNvPr id="41" name="Rectangle 40">
            <a:extLst>
              <a:ext uri="{FF2B5EF4-FFF2-40B4-BE49-F238E27FC236}">
                <a16:creationId xmlns:a16="http://schemas.microsoft.com/office/drawing/2014/main" id="{D8C098CE-85A6-544C-B779-81788F012DCC}"/>
              </a:ext>
            </a:extLst>
          </p:cNvPr>
          <p:cNvSpPr/>
          <p:nvPr/>
        </p:nvSpPr>
        <p:spPr>
          <a:xfrm>
            <a:off x="1360715" y="6630848"/>
            <a:ext cx="2778360"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34" name="ZoneTexte 33">
            <a:extLst>
              <a:ext uri="{FF2B5EF4-FFF2-40B4-BE49-F238E27FC236}">
                <a16:creationId xmlns:a16="http://schemas.microsoft.com/office/drawing/2014/main" id="{AC5B2F46-28F4-5543-8ACB-35FECB9B9FE2}"/>
              </a:ext>
            </a:extLst>
          </p:cNvPr>
          <p:cNvSpPr txBox="1"/>
          <p:nvPr/>
        </p:nvSpPr>
        <p:spPr>
          <a:xfrm>
            <a:off x="0" y="9534"/>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 Et 17 entretiens « compréhensifs »</a:t>
            </a:r>
          </a:p>
        </p:txBody>
      </p:sp>
    </p:spTree>
    <p:extLst>
      <p:ext uri="{BB962C8B-B14F-4D97-AF65-F5344CB8AC3E}">
        <p14:creationId xmlns:p14="http://schemas.microsoft.com/office/powerpoint/2010/main" val="381501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F742AB17-C8DF-2A6C-1690-3A9D6FBD6D56}"/>
              </a:ext>
            </a:extLst>
          </p:cNvPr>
          <p:cNvPicPr>
            <a:picLocks noChangeAspect="1"/>
          </p:cNvPicPr>
          <p:nvPr/>
        </p:nvPicPr>
        <p:blipFill>
          <a:blip r:embed="rId2"/>
          <a:stretch>
            <a:fillRect/>
          </a:stretch>
        </p:blipFill>
        <p:spPr>
          <a:xfrm>
            <a:off x="266278" y="295554"/>
            <a:ext cx="4762837" cy="6266891"/>
          </a:xfrm>
          <a:prstGeom prst="rect">
            <a:avLst/>
          </a:prstGeom>
        </p:spPr>
      </p:pic>
      <p:pic>
        <p:nvPicPr>
          <p:cNvPr id="5" name="Espace réservé du contenu 4" descr="Une image contenant texte, capture d’écran, Page web, logiciel&#10;&#10;Description générée automatiquement">
            <a:extLst>
              <a:ext uri="{FF2B5EF4-FFF2-40B4-BE49-F238E27FC236}">
                <a16:creationId xmlns:a16="http://schemas.microsoft.com/office/drawing/2014/main" id="{3D9B58E9-D17F-CFBA-7525-37E15B44F903}"/>
              </a:ext>
            </a:extLst>
          </p:cNvPr>
          <p:cNvPicPr>
            <a:picLocks noGrp="1" noChangeAspect="1"/>
          </p:cNvPicPr>
          <p:nvPr>
            <p:ph idx="1"/>
          </p:nvPr>
        </p:nvPicPr>
        <p:blipFill>
          <a:blip r:embed="rId3"/>
          <a:stretch>
            <a:fillRect/>
          </a:stretch>
        </p:blipFill>
        <p:spPr>
          <a:xfrm>
            <a:off x="5324098" y="579529"/>
            <a:ext cx="6494521" cy="5698941"/>
          </a:xfrm>
          <a:prstGeom prst="rect">
            <a:avLst/>
          </a:prstGeom>
        </p:spPr>
      </p:pic>
    </p:spTree>
    <p:extLst>
      <p:ext uri="{BB962C8B-B14F-4D97-AF65-F5344CB8AC3E}">
        <p14:creationId xmlns:p14="http://schemas.microsoft.com/office/powerpoint/2010/main" val="1470744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texte, logiciel, Site web, Page web&#10;&#10;Description générée automatiquement">
            <a:extLst>
              <a:ext uri="{FF2B5EF4-FFF2-40B4-BE49-F238E27FC236}">
                <a16:creationId xmlns:a16="http://schemas.microsoft.com/office/drawing/2014/main" id="{53F2976B-A52F-D278-14CB-6CE23FD3E846}"/>
              </a:ext>
            </a:extLst>
          </p:cNvPr>
          <p:cNvPicPr>
            <a:picLocks noChangeAspect="1"/>
          </p:cNvPicPr>
          <p:nvPr/>
        </p:nvPicPr>
        <p:blipFill rotWithShape="1">
          <a:blip r:embed="rId2"/>
          <a:srcRect l="613" r="2479" b="-1"/>
          <a:stretch/>
        </p:blipFill>
        <p:spPr>
          <a:xfrm>
            <a:off x="17" y="2534857"/>
            <a:ext cx="12191983" cy="6856718"/>
          </a:xfrm>
          <a:prstGeom prst="rect">
            <a:avLst/>
          </a:prstGeom>
        </p:spPr>
      </p:pic>
      <p:pic>
        <p:nvPicPr>
          <p:cNvPr id="9" name="Image 8" descr="Une image contenant texte, Site web, logiciel, Page web&#10;&#10;Description générée automatiquement">
            <a:extLst>
              <a:ext uri="{FF2B5EF4-FFF2-40B4-BE49-F238E27FC236}">
                <a16:creationId xmlns:a16="http://schemas.microsoft.com/office/drawing/2014/main" id="{38E8FAA7-BB55-4FCC-CE2B-E174553F8110}"/>
              </a:ext>
            </a:extLst>
          </p:cNvPr>
          <p:cNvPicPr>
            <a:picLocks noChangeAspect="1"/>
          </p:cNvPicPr>
          <p:nvPr/>
        </p:nvPicPr>
        <p:blipFill rotWithShape="1">
          <a:blip r:embed="rId3"/>
          <a:srcRect b="54727"/>
          <a:stretch/>
        </p:blipFill>
        <p:spPr>
          <a:xfrm>
            <a:off x="0" y="1"/>
            <a:ext cx="12192000" cy="2534856"/>
          </a:xfrm>
          <a:prstGeom prst="rect">
            <a:avLst/>
          </a:prstGeom>
        </p:spPr>
      </p:pic>
      <p:pic>
        <p:nvPicPr>
          <p:cNvPr id="11" name="Image 10" descr="Une image contenant texte, document, menu, Police&#10;&#10;Description générée automatiquement">
            <a:extLst>
              <a:ext uri="{FF2B5EF4-FFF2-40B4-BE49-F238E27FC236}">
                <a16:creationId xmlns:a16="http://schemas.microsoft.com/office/drawing/2014/main" id="{0C0ADD48-D2DF-ADEA-0E73-751C88926FF8}"/>
              </a:ext>
            </a:extLst>
          </p:cNvPr>
          <p:cNvPicPr>
            <a:picLocks noChangeAspect="1"/>
          </p:cNvPicPr>
          <p:nvPr/>
        </p:nvPicPr>
        <p:blipFill>
          <a:blip r:embed="rId4"/>
          <a:stretch>
            <a:fillRect/>
          </a:stretch>
        </p:blipFill>
        <p:spPr>
          <a:xfrm>
            <a:off x="10030343" y="0"/>
            <a:ext cx="2161657" cy="6858000"/>
          </a:xfrm>
          <a:prstGeom prst="rect">
            <a:avLst/>
          </a:prstGeom>
          <a:ln>
            <a:solidFill>
              <a:schemeClr val="bg1"/>
            </a:solidFill>
          </a:ln>
        </p:spPr>
      </p:pic>
    </p:spTree>
    <p:extLst>
      <p:ext uri="{BB962C8B-B14F-4D97-AF65-F5344CB8AC3E}">
        <p14:creationId xmlns:p14="http://schemas.microsoft.com/office/powerpoint/2010/main" val="4154645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texte, logiciel, Logiciel multimédia, Icône d’ordinateur&#10;&#10;Description générée automatiquement">
            <a:extLst>
              <a:ext uri="{FF2B5EF4-FFF2-40B4-BE49-F238E27FC236}">
                <a16:creationId xmlns:a16="http://schemas.microsoft.com/office/drawing/2014/main" id="{B71299BA-98C6-499B-6212-60C2461FDE40}"/>
              </a:ext>
            </a:extLst>
          </p:cNvPr>
          <p:cNvPicPr>
            <a:picLocks noChangeAspect="1"/>
          </p:cNvPicPr>
          <p:nvPr/>
        </p:nvPicPr>
        <p:blipFill>
          <a:blip r:embed="rId2"/>
          <a:stretch>
            <a:fillRect/>
          </a:stretch>
        </p:blipFill>
        <p:spPr>
          <a:xfrm>
            <a:off x="0" y="-32055"/>
            <a:ext cx="6881329" cy="3337650"/>
          </a:xfrm>
          <a:prstGeom prst="rect">
            <a:avLst/>
          </a:prstGeom>
        </p:spPr>
      </p:pic>
      <p:pic>
        <p:nvPicPr>
          <p:cNvPr id="5" name="Image 4" descr="Une image contenant Visage humain, femme, fille, capture d’écran&#10;&#10;Description générée automatiquement">
            <a:extLst>
              <a:ext uri="{FF2B5EF4-FFF2-40B4-BE49-F238E27FC236}">
                <a16:creationId xmlns:a16="http://schemas.microsoft.com/office/drawing/2014/main" id="{94B0E425-D983-B8A5-22E8-54EDA79E98D1}"/>
              </a:ext>
            </a:extLst>
          </p:cNvPr>
          <p:cNvPicPr>
            <a:picLocks noChangeAspect="1"/>
          </p:cNvPicPr>
          <p:nvPr/>
        </p:nvPicPr>
        <p:blipFill>
          <a:blip r:embed="rId3"/>
          <a:stretch>
            <a:fillRect/>
          </a:stretch>
        </p:blipFill>
        <p:spPr>
          <a:xfrm>
            <a:off x="5991438" y="0"/>
            <a:ext cx="7772400" cy="3337651"/>
          </a:xfrm>
          <a:prstGeom prst="rect">
            <a:avLst/>
          </a:prstGeom>
        </p:spPr>
      </p:pic>
      <p:pic>
        <p:nvPicPr>
          <p:cNvPr id="7" name="Image 6" descr="Une image contenant texte, capture d’écran, logiciel, Site web&#10;&#10;Description générée automatiquement">
            <a:extLst>
              <a:ext uri="{FF2B5EF4-FFF2-40B4-BE49-F238E27FC236}">
                <a16:creationId xmlns:a16="http://schemas.microsoft.com/office/drawing/2014/main" id="{9F295B56-025A-4868-7B83-168B91FEB85D}"/>
              </a:ext>
            </a:extLst>
          </p:cNvPr>
          <p:cNvPicPr>
            <a:picLocks noChangeAspect="1"/>
          </p:cNvPicPr>
          <p:nvPr/>
        </p:nvPicPr>
        <p:blipFill>
          <a:blip r:embed="rId4"/>
          <a:stretch>
            <a:fillRect/>
          </a:stretch>
        </p:blipFill>
        <p:spPr>
          <a:xfrm>
            <a:off x="2312223" y="3429000"/>
            <a:ext cx="7772400" cy="3584460"/>
          </a:xfrm>
          <a:prstGeom prst="rect">
            <a:avLst/>
          </a:prstGeom>
        </p:spPr>
      </p:pic>
    </p:spTree>
    <p:extLst>
      <p:ext uri="{BB962C8B-B14F-4D97-AF65-F5344CB8AC3E}">
        <p14:creationId xmlns:p14="http://schemas.microsoft.com/office/powerpoint/2010/main" val="1145787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ite Night on Steam">
            <a:extLst>
              <a:ext uri="{FF2B5EF4-FFF2-40B4-BE49-F238E27FC236}">
                <a16:creationId xmlns:a16="http://schemas.microsoft.com/office/drawing/2014/main" id="{1D1894A9-D034-7446-B5F8-3C111C6C7A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17"/>
          <a:stretch/>
        </p:blipFill>
        <p:spPr bwMode="auto">
          <a:xfrm>
            <a:off x="-495293" y="458784"/>
            <a:ext cx="12054840" cy="7925551"/>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a:extLst>
              <a:ext uri="{FF2B5EF4-FFF2-40B4-BE49-F238E27FC236}">
                <a16:creationId xmlns:a16="http://schemas.microsoft.com/office/drawing/2014/main" id="{4C9AA2F9-EA20-4047-BE3E-76858DD36EA2}"/>
              </a:ext>
            </a:extLst>
          </p:cNvPr>
          <p:cNvSpPr txBox="1"/>
          <p:nvPr/>
        </p:nvSpPr>
        <p:spPr>
          <a:xfrm>
            <a:off x="0" y="43732"/>
            <a:ext cx="12192000" cy="369332"/>
          </a:xfrm>
          <a:prstGeom prst="rect">
            <a:avLst/>
          </a:prstGeom>
          <a:noFill/>
        </p:spPr>
        <p:txBody>
          <a:bodyPr wrap="square" rtlCol="0">
            <a:spAutoFit/>
          </a:bodyPr>
          <a:lstStyle/>
          <a:p>
            <a:pPr algn="ctr"/>
            <a:r>
              <a:rPr lang="fr-FR" b="1" dirty="0">
                <a:latin typeface="Aptos" panose="020B0004020202020204" pitchFamily="34" charset="0"/>
                <a:cs typeface="Times New Roman" panose="02020603050405020304" pitchFamily="18" charset="0"/>
              </a:rPr>
              <a:t>Une recherche écrite au fur et à mesure</a:t>
            </a:r>
          </a:p>
        </p:txBody>
      </p:sp>
      <p:pic>
        <p:nvPicPr>
          <p:cNvPr id="8194" name="Picture 2" descr="Canard PC on Twitter: &amp;quot;Dossier #CrunchInvestigation Certaines équipes dans  le jeu vidéo ont pris conscience qu&amp;#39;elles avaient des droits à défendre.  Elles se sont organisées. Elles commencent même à obtenir gain de">
            <a:extLst>
              <a:ext uri="{FF2B5EF4-FFF2-40B4-BE49-F238E27FC236}">
                <a16:creationId xmlns:a16="http://schemas.microsoft.com/office/drawing/2014/main" id="{1428404E-88CB-D447-8602-E26A9948E8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2" t="4400" r="33233"/>
          <a:stretch/>
        </p:blipFill>
        <p:spPr bwMode="auto">
          <a:xfrm>
            <a:off x="632453" y="933498"/>
            <a:ext cx="2036891" cy="3113967"/>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 3">
            <a:extLst>
              <a:ext uri="{FF2B5EF4-FFF2-40B4-BE49-F238E27FC236}">
                <a16:creationId xmlns:a16="http://schemas.microsoft.com/office/drawing/2014/main" id="{AF8313EA-A772-F641-B834-7039F21B5F34}"/>
              </a:ext>
            </a:extLst>
          </p:cNvPr>
          <p:cNvPicPr>
            <a:picLocks noChangeAspect="1"/>
          </p:cNvPicPr>
          <p:nvPr/>
        </p:nvPicPr>
        <p:blipFill>
          <a:blip r:embed="rId4"/>
          <a:stretch>
            <a:fillRect/>
          </a:stretch>
        </p:blipFill>
        <p:spPr>
          <a:xfrm>
            <a:off x="7584948" y="1986915"/>
            <a:ext cx="4323588" cy="1080897"/>
          </a:xfrm>
          <a:prstGeom prst="rect">
            <a:avLst/>
          </a:prstGeom>
        </p:spPr>
      </p:pic>
      <p:sp>
        <p:nvSpPr>
          <p:cNvPr id="9" name="Rectangle 8">
            <a:extLst>
              <a:ext uri="{FF2B5EF4-FFF2-40B4-BE49-F238E27FC236}">
                <a16:creationId xmlns:a16="http://schemas.microsoft.com/office/drawing/2014/main" id="{7194979D-9DB9-6247-8E40-924C66A60FBA}"/>
              </a:ext>
            </a:extLst>
          </p:cNvPr>
          <p:cNvSpPr/>
          <p:nvPr/>
        </p:nvSpPr>
        <p:spPr>
          <a:xfrm>
            <a:off x="-2842939" y="6397632"/>
            <a:ext cx="5125974" cy="13486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8" name="Rectangle 7">
            <a:extLst>
              <a:ext uri="{FF2B5EF4-FFF2-40B4-BE49-F238E27FC236}">
                <a16:creationId xmlns:a16="http://schemas.microsoft.com/office/drawing/2014/main" id="{4737F19B-A372-BF48-989C-114FDE7D3CCE}"/>
              </a:ext>
            </a:extLst>
          </p:cNvPr>
          <p:cNvSpPr/>
          <p:nvPr/>
        </p:nvSpPr>
        <p:spPr>
          <a:xfrm>
            <a:off x="-114816" y="6601847"/>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10" name="ZoneTexte 9">
            <a:extLst>
              <a:ext uri="{FF2B5EF4-FFF2-40B4-BE49-F238E27FC236}">
                <a16:creationId xmlns:a16="http://schemas.microsoft.com/office/drawing/2014/main" id="{D5760BD5-0FD2-594F-98AD-160FDF9EEC64}"/>
              </a:ext>
            </a:extLst>
          </p:cNvPr>
          <p:cNvSpPr txBox="1"/>
          <p:nvPr/>
        </p:nvSpPr>
        <p:spPr>
          <a:xfrm>
            <a:off x="3508787" y="387348"/>
            <a:ext cx="3236717" cy="954107"/>
          </a:xfrm>
          <a:prstGeom prst="rect">
            <a:avLst/>
          </a:prstGeom>
          <a:noFill/>
        </p:spPr>
        <p:txBody>
          <a:bodyPr wrap="square" rtlCol="0">
            <a:spAutoFit/>
          </a:bodyPr>
          <a:lstStyle/>
          <a:p>
            <a:pPr algn="ctr"/>
            <a:r>
              <a:rPr lang="fr-FR" sz="1400" dirty="0">
                <a:latin typeface="Aptos" panose="020B0004020202020204" pitchFamily="34" charset="0"/>
                <a:cs typeface="Times New Roman" panose="02020603050405020304" pitchFamily="18" charset="0"/>
              </a:rPr>
              <a:t>Début de la recherche en </a:t>
            </a:r>
            <a:r>
              <a:rPr lang="fr-FR" sz="1400" b="1" dirty="0">
                <a:latin typeface="Aptos" panose="020B0004020202020204" pitchFamily="34" charset="0"/>
                <a:cs typeface="Times New Roman" panose="02020603050405020304" pitchFamily="18" charset="0"/>
              </a:rPr>
              <a:t>2016</a:t>
            </a:r>
          </a:p>
          <a:p>
            <a:pPr algn="ctr"/>
            <a:r>
              <a:rPr lang="fr-FR" sz="1400" dirty="0">
                <a:latin typeface="Aptos" panose="020B0004020202020204" pitchFamily="34" charset="0"/>
                <a:cs typeface="Times New Roman" panose="02020603050405020304" pitchFamily="18" charset="0"/>
              </a:rPr>
              <a:t>Affaire Quantic Dream en </a:t>
            </a:r>
            <a:r>
              <a:rPr lang="fr-FR" sz="1400" b="1" dirty="0">
                <a:latin typeface="Aptos" panose="020B0004020202020204" pitchFamily="34" charset="0"/>
                <a:cs typeface="Times New Roman" panose="02020603050405020304" pitchFamily="18" charset="0"/>
              </a:rPr>
              <a:t>janvier 2018</a:t>
            </a:r>
          </a:p>
          <a:p>
            <a:pPr algn="ctr"/>
            <a:r>
              <a:rPr lang="fr-FR" sz="1400" dirty="0">
                <a:latin typeface="Aptos" panose="020B0004020202020204" pitchFamily="34" charset="0"/>
                <a:cs typeface="Times New Roman" panose="02020603050405020304" pitchFamily="18" charset="0"/>
              </a:rPr>
              <a:t>De nombreux journalistes quittent le métier entre le début et la fin du travail</a:t>
            </a:r>
          </a:p>
        </p:txBody>
      </p:sp>
      <p:pic>
        <p:nvPicPr>
          <p:cNvPr id="6" name="Image 5" descr="Une image contenant texte, capture d’écran, Police, reçu&#10;&#10;Description générée automatiquement">
            <a:extLst>
              <a:ext uri="{FF2B5EF4-FFF2-40B4-BE49-F238E27FC236}">
                <a16:creationId xmlns:a16="http://schemas.microsoft.com/office/drawing/2014/main" id="{A76747AF-BC2E-5F3B-4073-CDABD7102DA3}"/>
              </a:ext>
            </a:extLst>
          </p:cNvPr>
          <p:cNvPicPr>
            <a:picLocks noChangeAspect="1"/>
          </p:cNvPicPr>
          <p:nvPr/>
        </p:nvPicPr>
        <p:blipFill>
          <a:blip r:embed="rId5"/>
          <a:stretch>
            <a:fillRect/>
          </a:stretch>
        </p:blipFill>
        <p:spPr>
          <a:xfrm>
            <a:off x="0" y="4194371"/>
            <a:ext cx="5821109" cy="2333181"/>
          </a:xfrm>
          <a:prstGeom prst="rect">
            <a:avLst/>
          </a:prstGeom>
        </p:spPr>
      </p:pic>
      <p:pic>
        <p:nvPicPr>
          <p:cNvPr id="12" name="Image 11" descr="Une image contenant texte, capture d’écran, Police, document&#10;&#10;Description générée automatiquement">
            <a:extLst>
              <a:ext uri="{FF2B5EF4-FFF2-40B4-BE49-F238E27FC236}">
                <a16:creationId xmlns:a16="http://schemas.microsoft.com/office/drawing/2014/main" id="{E5E55D3C-93F1-F183-5D08-A4E358935FDD}"/>
              </a:ext>
            </a:extLst>
          </p:cNvPr>
          <p:cNvPicPr>
            <a:picLocks noChangeAspect="1"/>
          </p:cNvPicPr>
          <p:nvPr/>
        </p:nvPicPr>
        <p:blipFill>
          <a:blip r:embed="rId6"/>
          <a:stretch>
            <a:fillRect/>
          </a:stretch>
        </p:blipFill>
        <p:spPr>
          <a:xfrm>
            <a:off x="6948854" y="3862426"/>
            <a:ext cx="5105985" cy="2665126"/>
          </a:xfrm>
          <a:prstGeom prst="rect">
            <a:avLst/>
          </a:prstGeom>
        </p:spPr>
      </p:pic>
    </p:spTree>
    <p:extLst>
      <p:ext uri="{BB962C8B-B14F-4D97-AF65-F5344CB8AC3E}">
        <p14:creationId xmlns:p14="http://schemas.microsoft.com/office/powerpoint/2010/main" val="3301660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ite Night">
            <a:extLst>
              <a:ext uri="{FF2B5EF4-FFF2-40B4-BE49-F238E27FC236}">
                <a16:creationId xmlns:a16="http://schemas.microsoft.com/office/drawing/2014/main" id="{CF135450-4212-4248-BA91-46069DA61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439" y="264768"/>
            <a:ext cx="12501766" cy="703224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610DD12-F4C2-0843-9B79-04E26E58E7BA}"/>
              </a:ext>
            </a:extLst>
          </p:cNvPr>
          <p:cNvSpPr/>
          <p:nvPr/>
        </p:nvSpPr>
        <p:spPr>
          <a:xfrm>
            <a:off x="10582413" y="2789750"/>
            <a:ext cx="1414379" cy="461665"/>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2" name="Rectangle 1">
            <a:extLst>
              <a:ext uri="{FF2B5EF4-FFF2-40B4-BE49-F238E27FC236}">
                <a16:creationId xmlns:a16="http://schemas.microsoft.com/office/drawing/2014/main" id="{8FFDD35F-09F5-5F4A-89DA-8FDD594E9F65}"/>
              </a:ext>
            </a:extLst>
          </p:cNvPr>
          <p:cNvSpPr/>
          <p:nvPr/>
        </p:nvSpPr>
        <p:spPr>
          <a:xfrm>
            <a:off x="79461" y="6288420"/>
            <a:ext cx="3335677" cy="461665"/>
          </a:xfrm>
          <a:prstGeom prst="rect">
            <a:avLst/>
          </a:prstGeom>
        </p:spPr>
        <p:txBody>
          <a:bodyPr wrap="square">
            <a:spAutoFit/>
          </a:bodyPr>
          <a:lstStyle/>
          <a:p>
            <a:pPr algn="ctr"/>
            <a:r>
              <a:rPr lang="fr-FR" sz="1200" b="1" dirty="0">
                <a:latin typeface="Aptos" panose="020B0004020202020204" pitchFamily="34" charset="0"/>
                <a:cs typeface="Times New Roman" panose="02020603050405020304" pitchFamily="18" charset="0"/>
              </a:rPr>
              <a:t>« Les métiers de la création », </a:t>
            </a:r>
            <a:r>
              <a:rPr lang="fr-FR" sz="1200" b="1" i="1" dirty="0" err="1">
                <a:latin typeface="Aptos" panose="020B0004020202020204" pitchFamily="34" charset="0"/>
                <a:cs typeface="Times New Roman" panose="02020603050405020304" pitchFamily="18" charset="0"/>
              </a:rPr>
              <a:t>Gen</a:t>
            </a:r>
            <a:r>
              <a:rPr lang="fr-FR" sz="1200" b="1" i="1" dirty="0">
                <a:latin typeface="Aptos" panose="020B0004020202020204" pitchFamily="34" charset="0"/>
                <a:cs typeface="Times New Roman" panose="02020603050405020304" pitchFamily="18" charset="0"/>
              </a:rPr>
              <a:t> 4</a:t>
            </a:r>
            <a:r>
              <a:rPr lang="fr-FR" sz="1200" b="1" dirty="0">
                <a:latin typeface="Aptos" panose="020B0004020202020204" pitchFamily="34" charset="0"/>
                <a:cs typeface="Times New Roman" panose="02020603050405020304" pitchFamily="18" charset="0"/>
              </a:rPr>
              <a:t>,</a:t>
            </a:r>
          </a:p>
          <a:p>
            <a:pPr algn="ctr"/>
            <a:r>
              <a:rPr lang="fr-FR" sz="1200" b="1" dirty="0">
                <a:latin typeface="Aptos" panose="020B0004020202020204" pitchFamily="34" charset="0"/>
                <a:cs typeface="Times New Roman" panose="02020603050405020304" pitchFamily="18" charset="0"/>
              </a:rPr>
              <a:t>n°67, juin 1994</a:t>
            </a:r>
          </a:p>
        </p:txBody>
      </p:sp>
      <p:pic>
        <p:nvPicPr>
          <p:cNvPr id="15" name="Image 14" descr="Capture d’écran 2021-01-15 à 14.09.14.png">
            <a:extLst>
              <a:ext uri="{FF2B5EF4-FFF2-40B4-BE49-F238E27FC236}">
                <a16:creationId xmlns:a16="http://schemas.microsoft.com/office/drawing/2014/main" id="{B7D3D4B6-E7ED-8642-B7AE-5A5F87FCC5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209" y="1589297"/>
            <a:ext cx="4547494" cy="1631513"/>
          </a:xfrm>
          <a:prstGeom prst="rect">
            <a:avLst/>
          </a:prstGeom>
          <a:ln>
            <a:solidFill>
              <a:srgbClr val="1C2024"/>
            </a:solidFill>
          </a:ln>
        </p:spPr>
      </p:pic>
      <p:sp>
        <p:nvSpPr>
          <p:cNvPr id="16" name="ZoneTexte 15">
            <a:extLst>
              <a:ext uri="{FF2B5EF4-FFF2-40B4-BE49-F238E27FC236}">
                <a16:creationId xmlns:a16="http://schemas.microsoft.com/office/drawing/2014/main" id="{FEA5B3B5-1FA2-F341-B507-CAADA18AF927}"/>
              </a:ext>
            </a:extLst>
          </p:cNvPr>
          <p:cNvSpPr txBox="1"/>
          <p:nvPr/>
        </p:nvSpPr>
        <p:spPr>
          <a:xfrm>
            <a:off x="-1095433" y="1312298"/>
            <a:ext cx="8106310" cy="276999"/>
          </a:xfrm>
          <a:prstGeom prst="rect">
            <a:avLst/>
          </a:prstGeom>
          <a:noFill/>
        </p:spPr>
        <p:txBody>
          <a:bodyPr wrap="square" rtlCol="0">
            <a:spAutoFit/>
          </a:bodyPr>
          <a:lstStyle/>
          <a:p>
            <a:pPr algn="ctr"/>
            <a:r>
              <a:rPr lang="fr-FR" sz="1200" b="1" dirty="0">
                <a:latin typeface="Aptos" panose="020B0004020202020204" pitchFamily="34" charset="0"/>
                <a:cs typeface="Times New Roman" panose="02020603050405020304" pitchFamily="18" charset="0"/>
              </a:rPr>
              <a:t>Olivier </a:t>
            </a:r>
            <a:r>
              <a:rPr lang="fr-FR" sz="1200" b="1" dirty="0" err="1">
                <a:latin typeface="Aptos" panose="020B0004020202020204" pitchFamily="34" charset="0"/>
                <a:cs typeface="Times New Roman" panose="02020603050405020304" pitchFamily="18" charset="0"/>
              </a:rPr>
              <a:t>Chazoule</a:t>
            </a:r>
            <a:r>
              <a:rPr lang="fr-FR" sz="1200" b="1" dirty="0">
                <a:latin typeface="Aptos" panose="020B0004020202020204" pitchFamily="34" charset="0"/>
                <a:cs typeface="Times New Roman" panose="02020603050405020304" pitchFamily="18" charset="0"/>
              </a:rPr>
              <a:t> « La chasse aux cerveaux a commencé », </a:t>
            </a:r>
            <a:r>
              <a:rPr lang="fr-FR" sz="1200" b="1" i="1" dirty="0">
                <a:latin typeface="Aptos" panose="020B0004020202020204" pitchFamily="34" charset="0"/>
                <a:cs typeface="Times New Roman" panose="02020603050405020304" pitchFamily="18" charset="0"/>
              </a:rPr>
              <a:t>Tilt</a:t>
            </a:r>
            <a:r>
              <a:rPr lang="fr-FR" sz="1200" b="1" dirty="0">
                <a:latin typeface="Aptos" panose="020B0004020202020204" pitchFamily="34" charset="0"/>
                <a:cs typeface="Times New Roman" panose="02020603050405020304" pitchFamily="18" charset="0"/>
              </a:rPr>
              <a:t>, n°3, p.18, février 1983</a:t>
            </a:r>
          </a:p>
        </p:txBody>
      </p:sp>
      <p:pic>
        <p:nvPicPr>
          <p:cNvPr id="4" name="Image 3">
            <a:extLst>
              <a:ext uri="{FF2B5EF4-FFF2-40B4-BE49-F238E27FC236}">
                <a16:creationId xmlns:a16="http://schemas.microsoft.com/office/drawing/2014/main" id="{A592CDAD-1333-C346-975E-C21F632E15E6}"/>
              </a:ext>
            </a:extLst>
          </p:cNvPr>
          <p:cNvPicPr>
            <a:picLocks noChangeAspect="1"/>
          </p:cNvPicPr>
          <p:nvPr/>
        </p:nvPicPr>
        <p:blipFill rotWithShape="1">
          <a:blip r:embed="rId4"/>
          <a:srcRect r="35165"/>
          <a:stretch/>
        </p:blipFill>
        <p:spPr>
          <a:xfrm>
            <a:off x="7772146" y="3379032"/>
            <a:ext cx="4419854" cy="2980730"/>
          </a:xfrm>
          <a:prstGeom prst="rect">
            <a:avLst/>
          </a:prstGeom>
        </p:spPr>
      </p:pic>
      <p:sp>
        <p:nvSpPr>
          <p:cNvPr id="17" name="ZoneTexte 16">
            <a:extLst>
              <a:ext uri="{FF2B5EF4-FFF2-40B4-BE49-F238E27FC236}">
                <a16:creationId xmlns:a16="http://schemas.microsoft.com/office/drawing/2014/main" id="{D0597042-C4C1-A44C-85D0-BA4DB1738DD2}"/>
              </a:ext>
            </a:extLst>
          </p:cNvPr>
          <p:cNvSpPr txBox="1"/>
          <p:nvPr/>
        </p:nvSpPr>
        <p:spPr>
          <a:xfrm>
            <a:off x="7772145" y="6391903"/>
            <a:ext cx="4419855" cy="646331"/>
          </a:xfrm>
          <a:prstGeom prst="rect">
            <a:avLst/>
          </a:prstGeom>
          <a:noFill/>
        </p:spPr>
        <p:txBody>
          <a:bodyPr wrap="square" rtlCol="0">
            <a:spAutoFit/>
          </a:bodyPr>
          <a:lstStyle/>
          <a:p>
            <a:pPr algn="ctr"/>
            <a:r>
              <a:rPr lang="fr-FR" sz="1200" b="1" dirty="0">
                <a:latin typeface="Aptos" panose="020B0004020202020204" pitchFamily="34" charset="0"/>
                <a:cs typeface="Times New Roman" panose="02020603050405020304" pitchFamily="18" charset="0"/>
              </a:rPr>
              <a:t>JOYSTICK NEWS NETWORK, « « Microsoft contre le reste du monde », Joystick, n° 59, p. 16, avril 1995</a:t>
            </a:r>
            <a:br>
              <a:rPr lang="fr-FR" sz="1200" b="1" dirty="0">
                <a:latin typeface="Aptos" panose="020B0004020202020204" pitchFamily="34" charset="0"/>
                <a:cs typeface="Times New Roman" panose="02020603050405020304" pitchFamily="18" charset="0"/>
              </a:rPr>
            </a:br>
            <a:endParaRPr lang="fr-FR" sz="1200" b="1" dirty="0">
              <a:latin typeface="Aptos" panose="020B000402020202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05DDEA05-6472-FF4A-8EEA-0DA976235136}"/>
              </a:ext>
            </a:extLst>
          </p:cNvPr>
          <p:cNvSpPr/>
          <p:nvPr/>
        </p:nvSpPr>
        <p:spPr>
          <a:xfrm>
            <a:off x="1850177" y="-308102"/>
            <a:ext cx="8404166" cy="77930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13" name="ZoneTexte 12">
            <a:extLst>
              <a:ext uri="{FF2B5EF4-FFF2-40B4-BE49-F238E27FC236}">
                <a16:creationId xmlns:a16="http://schemas.microsoft.com/office/drawing/2014/main" id="{7AEA740E-28D5-264F-BD8E-01E2261F657D}"/>
              </a:ext>
            </a:extLst>
          </p:cNvPr>
          <p:cNvSpPr txBox="1"/>
          <p:nvPr/>
        </p:nvSpPr>
        <p:spPr>
          <a:xfrm>
            <a:off x="0" y="9534"/>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De l’enquête dès les prémisses !</a:t>
            </a:r>
          </a:p>
        </p:txBody>
      </p:sp>
      <p:pic>
        <p:nvPicPr>
          <p:cNvPr id="5" name="Image 4">
            <a:extLst>
              <a:ext uri="{FF2B5EF4-FFF2-40B4-BE49-F238E27FC236}">
                <a16:creationId xmlns:a16="http://schemas.microsoft.com/office/drawing/2014/main" id="{930147AA-7019-5FB0-097B-78886689AEE2}"/>
              </a:ext>
            </a:extLst>
          </p:cNvPr>
          <p:cNvPicPr>
            <a:picLocks noChangeAspect="1"/>
          </p:cNvPicPr>
          <p:nvPr/>
        </p:nvPicPr>
        <p:blipFill>
          <a:blip r:embed="rId5"/>
          <a:stretch>
            <a:fillRect/>
          </a:stretch>
        </p:blipFill>
        <p:spPr>
          <a:xfrm>
            <a:off x="195209" y="3342710"/>
            <a:ext cx="2305053" cy="2980730"/>
          </a:xfrm>
          <a:prstGeom prst="rect">
            <a:avLst/>
          </a:prstGeom>
        </p:spPr>
      </p:pic>
      <p:pic>
        <p:nvPicPr>
          <p:cNvPr id="6" name="Image 5">
            <a:extLst>
              <a:ext uri="{FF2B5EF4-FFF2-40B4-BE49-F238E27FC236}">
                <a16:creationId xmlns:a16="http://schemas.microsoft.com/office/drawing/2014/main" id="{13AE2E61-9636-22A8-5606-7438A78AC258}"/>
              </a:ext>
            </a:extLst>
          </p:cNvPr>
          <p:cNvPicPr>
            <a:picLocks noChangeAspect="1"/>
          </p:cNvPicPr>
          <p:nvPr/>
        </p:nvPicPr>
        <p:blipFill>
          <a:blip r:embed="rId6"/>
          <a:stretch>
            <a:fillRect/>
          </a:stretch>
        </p:blipFill>
        <p:spPr>
          <a:xfrm>
            <a:off x="2463976" y="3347459"/>
            <a:ext cx="2305053" cy="2978061"/>
          </a:xfrm>
          <a:prstGeom prst="rect">
            <a:avLst/>
          </a:prstGeom>
        </p:spPr>
      </p:pic>
    </p:spTree>
    <p:extLst>
      <p:ext uri="{BB962C8B-B14F-4D97-AF65-F5344CB8AC3E}">
        <p14:creationId xmlns:p14="http://schemas.microsoft.com/office/powerpoint/2010/main" val="1547939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White Night review | PC Gamer">
            <a:extLst>
              <a:ext uri="{FF2B5EF4-FFF2-40B4-BE49-F238E27FC236}">
                <a16:creationId xmlns:a16="http://schemas.microsoft.com/office/drawing/2014/main" id="{1ED3A865-4D46-814C-BE1B-35FE84367F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7625" y="458784"/>
            <a:ext cx="12192000" cy="6608763"/>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577AD994-9706-BF49-BD15-24846B53C22B}"/>
              </a:ext>
            </a:extLst>
          </p:cNvPr>
          <p:cNvSpPr txBox="1"/>
          <p:nvPr/>
        </p:nvSpPr>
        <p:spPr>
          <a:xfrm>
            <a:off x="0" y="-8522"/>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Une enquête « par intermittence »</a:t>
            </a:r>
          </a:p>
        </p:txBody>
      </p:sp>
      <p:sp>
        <p:nvSpPr>
          <p:cNvPr id="5" name="ZoneTexte 4">
            <a:extLst>
              <a:ext uri="{FF2B5EF4-FFF2-40B4-BE49-F238E27FC236}">
                <a16:creationId xmlns:a16="http://schemas.microsoft.com/office/drawing/2014/main" id="{F33CEA18-6FA5-F149-B9A8-C2E9B21A2FFB}"/>
              </a:ext>
            </a:extLst>
          </p:cNvPr>
          <p:cNvSpPr txBox="1"/>
          <p:nvPr/>
        </p:nvSpPr>
        <p:spPr>
          <a:xfrm>
            <a:off x="7231223" y="524149"/>
            <a:ext cx="4960777" cy="369332"/>
          </a:xfrm>
          <a:prstGeom prst="rect">
            <a:avLst/>
          </a:prstGeom>
          <a:noFill/>
        </p:spPr>
        <p:txBody>
          <a:bodyPr wrap="square" rtlCol="0">
            <a:spAutoFit/>
          </a:bodyPr>
          <a:lstStyle/>
          <a:p>
            <a:pPr algn="ctr"/>
            <a:r>
              <a:rPr lang="fr-FR" b="1" dirty="0">
                <a:latin typeface="Aptos" panose="020B0004020202020204" pitchFamily="34" charset="0"/>
                <a:cs typeface="Times New Roman" panose="02020603050405020304" pitchFamily="18" charset="0"/>
              </a:rPr>
              <a:t>Le mode investigatif</a:t>
            </a:r>
          </a:p>
        </p:txBody>
      </p:sp>
      <p:pic>
        <p:nvPicPr>
          <p:cNvPr id="6" name="Image 5">
            <a:extLst>
              <a:ext uri="{FF2B5EF4-FFF2-40B4-BE49-F238E27FC236}">
                <a16:creationId xmlns:a16="http://schemas.microsoft.com/office/drawing/2014/main" id="{1195AED7-CDB5-1442-9ED8-B49575BF60F4}"/>
              </a:ext>
            </a:extLst>
          </p:cNvPr>
          <p:cNvPicPr>
            <a:picLocks noChangeAspect="1"/>
          </p:cNvPicPr>
          <p:nvPr/>
        </p:nvPicPr>
        <p:blipFill rotWithShape="1">
          <a:blip r:embed="rId3"/>
          <a:srcRect t="1615" b="3332"/>
          <a:stretch/>
        </p:blipFill>
        <p:spPr>
          <a:xfrm>
            <a:off x="7231224" y="886357"/>
            <a:ext cx="4522385" cy="5971644"/>
          </a:xfrm>
          <a:prstGeom prst="rect">
            <a:avLst/>
          </a:prstGeom>
        </p:spPr>
      </p:pic>
      <p:sp>
        <p:nvSpPr>
          <p:cNvPr id="8" name="Rectangle 7">
            <a:extLst>
              <a:ext uri="{FF2B5EF4-FFF2-40B4-BE49-F238E27FC236}">
                <a16:creationId xmlns:a16="http://schemas.microsoft.com/office/drawing/2014/main" id="{7F554501-5F7C-2146-997F-F36B2F02E292}"/>
              </a:ext>
            </a:extLst>
          </p:cNvPr>
          <p:cNvSpPr/>
          <p:nvPr/>
        </p:nvSpPr>
        <p:spPr>
          <a:xfrm>
            <a:off x="-114816" y="6601847"/>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Tree>
    <p:extLst>
      <p:ext uri="{BB962C8B-B14F-4D97-AF65-F5344CB8AC3E}">
        <p14:creationId xmlns:p14="http://schemas.microsoft.com/office/powerpoint/2010/main" val="3236585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ite Night PC Gameplay - YouTube">
            <a:extLst>
              <a:ext uri="{FF2B5EF4-FFF2-40B4-BE49-F238E27FC236}">
                <a16:creationId xmlns:a16="http://schemas.microsoft.com/office/drawing/2014/main" id="{A209922A-EB14-C344-B82A-83B3C4D55C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09" t="5324" r="16170"/>
          <a:stretch/>
        </p:blipFill>
        <p:spPr bwMode="auto">
          <a:xfrm>
            <a:off x="232557" y="-1611582"/>
            <a:ext cx="12108873" cy="9857111"/>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a:extLst>
              <a:ext uri="{FF2B5EF4-FFF2-40B4-BE49-F238E27FC236}">
                <a16:creationId xmlns:a16="http://schemas.microsoft.com/office/drawing/2014/main" id="{BDB649AE-1A61-464B-BA16-6EBA6F6C8F47}"/>
              </a:ext>
            </a:extLst>
          </p:cNvPr>
          <p:cNvSpPr/>
          <p:nvPr/>
        </p:nvSpPr>
        <p:spPr>
          <a:xfrm>
            <a:off x="-251855" y="570247"/>
            <a:ext cx="8124833" cy="629740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10" name="Rectangle 9">
            <a:extLst>
              <a:ext uri="{FF2B5EF4-FFF2-40B4-BE49-F238E27FC236}">
                <a16:creationId xmlns:a16="http://schemas.microsoft.com/office/drawing/2014/main" id="{B93B8263-B8C9-3A42-926B-4C8E2454C169}"/>
              </a:ext>
            </a:extLst>
          </p:cNvPr>
          <p:cNvSpPr/>
          <p:nvPr/>
        </p:nvSpPr>
        <p:spPr>
          <a:xfrm>
            <a:off x="855881" y="-1247495"/>
            <a:ext cx="8124833" cy="192399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13" name="Rectangle 12">
            <a:extLst>
              <a:ext uri="{FF2B5EF4-FFF2-40B4-BE49-F238E27FC236}">
                <a16:creationId xmlns:a16="http://schemas.microsoft.com/office/drawing/2014/main" id="{F843DA36-390D-524E-8C60-A3B776175DE0}"/>
              </a:ext>
            </a:extLst>
          </p:cNvPr>
          <p:cNvSpPr/>
          <p:nvPr/>
        </p:nvSpPr>
        <p:spPr>
          <a:xfrm>
            <a:off x="-342149" y="6170482"/>
            <a:ext cx="8215127" cy="192399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12" name="Rectangle 11">
            <a:extLst>
              <a:ext uri="{FF2B5EF4-FFF2-40B4-BE49-F238E27FC236}">
                <a16:creationId xmlns:a16="http://schemas.microsoft.com/office/drawing/2014/main" id="{2D74AA26-0EF4-B445-A1E5-E2B30B96059D}"/>
              </a:ext>
            </a:extLst>
          </p:cNvPr>
          <p:cNvSpPr/>
          <p:nvPr/>
        </p:nvSpPr>
        <p:spPr>
          <a:xfrm>
            <a:off x="83127" y="6520667"/>
            <a:ext cx="2410421"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14" name="ZoneTexte 13">
            <a:extLst>
              <a:ext uri="{FF2B5EF4-FFF2-40B4-BE49-F238E27FC236}">
                <a16:creationId xmlns:a16="http://schemas.microsoft.com/office/drawing/2014/main" id="{3026471A-9271-7945-8DB4-C6141ACE40AA}"/>
              </a:ext>
            </a:extLst>
          </p:cNvPr>
          <p:cNvSpPr txBox="1"/>
          <p:nvPr/>
        </p:nvSpPr>
        <p:spPr>
          <a:xfrm>
            <a:off x="0" y="9534"/>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Une diversité éditoriale vivifiante</a:t>
            </a:r>
          </a:p>
        </p:txBody>
      </p:sp>
      <p:pic>
        <p:nvPicPr>
          <p:cNvPr id="15" name="Espace réservé du contenu 5">
            <a:extLst>
              <a:ext uri="{FF2B5EF4-FFF2-40B4-BE49-F238E27FC236}">
                <a16:creationId xmlns:a16="http://schemas.microsoft.com/office/drawing/2014/main" id="{64CF01F9-641F-2848-93E6-0E8AAD9346FC}"/>
              </a:ext>
            </a:extLst>
          </p:cNvPr>
          <p:cNvPicPr>
            <a:picLocks noGrp="1" noChangeAspect="1"/>
          </p:cNvPicPr>
          <p:nvPr>
            <p:ph idx="1"/>
          </p:nvPr>
        </p:nvPicPr>
        <p:blipFill rotWithShape="1">
          <a:blip r:embed="rId3"/>
          <a:srcRect b="17909"/>
          <a:stretch/>
        </p:blipFill>
        <p:spPr>
          <a:xfrm>
            <a:off x="-1" y="755831"/>
            <a:ext cx="3320143" cy="1005260"/>
          </a:xfrm>
        </p:spPr>
      </p:pic>
      <p:pic>
        <p:nvPicPr>
          <p:cNvPr id="5" name="Image 4">
            <a:extLst>
              <a:ext uri="{FF2B5EF4-FFF2-40B4-BE49-F238E27FC236}">
                <a16:creationId xmlns:a16="http://schemas.microsoft.com/office/drawing/2014/main" id="{A6E3D10E-D049-4C4E-9B0F-C0F98EB18C23}"/>
              </a:ext>
            </a:extLst>
          </p:cNvPr>
          <p:cNvPicPr>
            <a:picLocks noChangeAspect="1"/>
          </p:cNvPicPr>
          <p:nvPr/>
        </p:nvPicPr>
        <p:blipFill>
          <a:blip r:embed="rId4"/>
          <a:stretch>
            <a:fillRect/>
          </a:stretch>
        </p:blipFill>
        <p:spPr>
          <a:xfrm>
            <a:off x="-2" y="1898390"/>
            <a:ext cx="3320143" cy="1281285"/>
          </a:xfrm>
          <a:prstGeom prst="rect">
            <a:avLst/>
          </a:prstGeom>
        </p:spPr>
      </p:pic>
      <p:pic>
        <p:nvPicPr>
          <p:cNvPr id="17" name="Image 16" descr="Capture d’écran 2020-04-17 à 10.34.23.png">
            <a:extLst>
              <a:ext uri="{FF2B5EF4-FFF2-40B4-BE49-F238E27FC236}">
                <a16:creationId xmlns:a16="http://schemas.microsoft.com/office/drawing/2014/main" id="{C9CA7C62-3CE9-2343-9BBB-EE7D9ABFA4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 y="3316974"/>
            <a:ext cx="4319025" cy="841369"/>
          </a:xfrm>
          <a:prstGeom prst="rect">
            <a:avLst/>
          </a:prstGeom>
          <a:ln>
            <a:solidFill>
              <a:srgbClr val="1C2024"/>
            </a:solidFill>
          </a:ln>
        </p:spPr>
      </p:pic>
      <p:pic>
        <p:nvPicPr>
          <p:cNvPr id="18" name="Image 3" descr="Capture d’écran 2020-10-05 à 12.22.04.png">
            <a:extLst>
              <a:ext uri="{FF2B5EF4-FFF2-40B4-BE49-F238E27FC236}">
                <a16:creationId xmlns:a16="http://schemas.microsoft.com/office/drawing/2014/main" id="{FEE7C6B8-1211-FD49-8B09-E57A5E29064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0" y="4418233"/>
            <a:ext cx="4319023" cy="985368"/>
          </a:xfrm>
          <a:prstGeom prst="rect">
            <a:avLst/>
          </a:prstGeom>
          <a:noFill/>
          <a:ln w="9525">
            <a:solidFill>
              <a:srgbClr val="1C2024"/>
            </a:solidFill>
            <a:miter lim="800000"/>
            <a:headEnd/>
            <a:tailEnd/>
          </a:ln>
          <a:extLst>
            <a:ext uri="{909E8E84-426E-40dd-AFC4-6F175D3DCCD1}">
              <a14:hiddenFill xmlns="" xmlns:a14="http://schemas.microsoft.com/office/drawing/2010/main">
                <a:solidFill>
                  <a:srgbClr val="FFFFFF"/>
                </a:solidFill>
              </a14:hiddenFill>
            </a:ext>
          </a:extLst>
        </p:spPr>
      </p:pic>
      <p:pic>
        <p:nvPicPr>
          <p:cNvPr id="19" name="Image 18" descr="Capture d’écran 2021-02-17 à 10.12.00.png">
            <a:extLst>
              <a:ext uri="{FF2B5EF4-FFF2-40B4-BE49-F238E27FC236}">
                <a16:creationId xmlns:a16="http://schemas.microsoft.com/office/drawing/2014/main" id="{4FC4244D-4161-874A-AAA5-38399B491D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84" y="5560923"/>
            <a:ext cx="2792106" cy="938922"/>
          </a:xfrm>
          <a:prstGeom prst="rect">
            <a:avLst/>
          </a:prstGeom>
          <a:ln>
            <a:solidFill>
              <a:srgbClr val="1C2024"/>
            </a:solidFill>
          </a:ln>
        </p:spPr>
      </p:pic>
      <p:pic>
        <p:nvPicPr>
          <p:cNvPr id="7" name="Image 6">
            <a:extLst>
              <a:ext uri="{FF2B5EF4-FFF2-40B4-BE49-F238E27FC236}">
                <a16:creationId xmlns:a16="http://schemas.microsoft.com/office/drawing/2014/main" id="{1E1714A9-289E-754A-913B-FE606C49C805}"/>
              </a:ext>
            </a:extLst>
          </p:cNvPr>
          <p:cNvPicPr>
            <a:picLocks noChangeAspect="1"/>
          </p:cNvPicPr>
          <p:nvPr/>
        </p:nvPicPr>
        <p:blipFill>
          <a:blip r:embed="rId8"/>
          <a:stretch>
            <a:fillRect/>
          </a:stretch>
        </p:blipFill>
        <p:spPr>
          <a:xfrm>
            <a:off x="3441606" y="755831"/>
            <a:ext cx="3166023" cy="1488302"/>
          </a:xfrm>
          <a:prstGeom prst="rect">
            <a:avLst/>
          </a:prstGeom>
        </p:spPr>
      </p:pic>
      <p:pic>
        <p:nvPicPr>
          <p:cNvPr id="22" name="Image 21" descr="Capture d’écran 2021-02-17 à 10.03.42.png">
            <a:extLst>
              <a:ext uri="{FF2B5EF4-FFF2-40B4-BE49-F238E27FC236}">
                <a16:creationId xmlns:a16="http://schemas.microsoft.com/office/drawing/2014/main" id="{BC381214-247B-324D-9F21-119803FFEF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41606" y="2381021"/>
            <a:ext cx="4319023" cy="747771"/>
          </a:xfrm>
          <a:prstGeom prst="rect">
            <a:avLst/>
          </a:prstGeom>
          <a:ln>
            <a:solidFill>
              <a:srgbClr val="1C2024"/>
            </a:solidFill>
          </a:ln>
        </p:spPr>
      </p:pic>
      <p:pic>
        <p:nvPicPr>
          <p:cNvPr id="23" name="Image 22" descr="Capture d’écran 2021-02-15 à 21.05.43.png">
            <a:extLst>
              <a:ext uri="{FF2B5EF4-FFF2-40B4-BE49-F238E27FC236}">
                <a16:creationId xmlns:a16="http://schemas.microsoft.com/office/drawing/2014/main" id="{74E21E76-D5F0-5649-A264-827F66EF660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946089" y="5560923"/>
            <a:ext cx="4091740" cy="1306728"/>
          </a:xfrm>
          <a:prstGeom prst="rect">
            <a:avLst/>
          </a:prstGeom>
          <a:ln>
            <a:solidFill>
              <a:srgbClr val="1C2024"/>
            </a:solidFill>
          </a:ln>
        </p:spPr>
      </p:pic>
      <p:pic>
        <p:nvPicPr>
          <p:cNvPr id="24" name="Image 6" descr="Capture d’écran 2020-10-05 à 12.25.36.png">
            <a:extLst>
              <a:ext uri="{FF2B5EF4-FFF2-40B4-BE49-F238E27FC236}">
                <a16:creationId xmlns:a16="http://schemas.microsoft.com/office/drawing/2014/main" id="{5B7D28A9-ADD9-A440-9983-599A799DE774}"/>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421942" y="3658446"/>
            <a:ext cx="3451037" cy="1450543"/>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115722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22596644-2BF9-746E-5123-B95C1A59B96A}"/>
              </a:ext>
            </a:extLst>
          </p:cNvPr>
          <p:cNvSpPr txBox="1"/>
          <p:nvPr/>
        </p:nvSpPr>
        <p:spPr>
          <a:xfrm>
            <a:off x="0" y="33237"/>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Un livre pensé comme accessible et didactique</a:t>
            </a:r>
          </a:p>
        </p:txBody>
      </p:sp>
      <p:pic>
        <p:nvPicPr>
          <p:cNvPr id="27" name="Image 26" descr="Une image contenant texte, Police, nombre, papier&#10;&#10;Description générée automatiquement">
            <a:extLst>
              <a:ext uri="{FF2B5EF4-FFF2-40B4-BE49-F238E27FC236}">
                <a16:creationId xmlns:a16="http://schemas.microsoft.com/office/drawing/2014/main" id="{AA3C2C6A-8DA3-DFC3-0636-425235E67188}"/>
              </a:ext>
            </a:extLst>
          </p:cNvPr>
          <p:cNvPicPr>
            <a:picLocks noChangeAspect="1"/>
          </p:cNvPicPr>
          <p:nvPr/>
        </p:nvPicPr>
        <p:blipFill>
          <a:blip r:embed="rId2"/>
          <a:stretch>
            <a:fillRect/>
          </a:stretch>
        </p:blipFill>
        <p:spPr>
          <a:xfrm>
            <a:off x="159187" y="620656"/>
            <a:ext cx="4031636" cy="5907467"/>
          </a:xfrm>
          <a:prstGeom prst="rect">
            <a:avLst/>
          </a:prstGeom>
        </p:spPr>
      </p:pic>
      <p:pic>
        <p:nvPicPr>
          <p:cNvPr id="30" name="Image 29" descr="Une image contenant texte, papier, Police, menu&#10;&#10;Description générée automatiquement">
            <a:extLst>
              <a:ext uri="{FF2B5EF4-FFF2-40B4-BE49-F238E27FC236}">
                <a16:creationId xmlns:a16="http://schemas.microsoft.com/office/drawing/2014/main" id="{B537D41B-2723-7A11-32FF-6407EC961951}"/>
              </a:ext>
            </a:extLst>
          </p:cNvPr>
          <p:cNvPicPr>
            <a:picLocks noChangeAspect="1"/>
          </p:cNvPicPr>
          <p:nvPr/>
        </p:nvPicPr>
        <p:blipFill>
          <a:blip r:embed="rId3"/>
          <a:stretch>
            <a:fillRect/>
          </a:stretch>
        </p:blipFill>
        <p:spPr>
          <a:xfrm>
            <a:off x="4382175" y="791425"/>
            <a:ext cx="3427650" cy="5565927"/>
          </a:xfrm>
          <a:prstGeom prst="rect">
            <a:avLst/>
          </a:prstGeom>
        </p:spPr>
      </p:pic>
      <p:pic>
        <p:nvPicPr>
          <p:cNvPr id="32" name="Image 31" descr="Une image contenant texte, Police, capture d’écran, menu&#10;&#10;Description générée automatiquement">
            <a:extLst>
              <a:ext uri="{FF2B5EF4-FFF2-40B4-BE49-F238E27FC236}">
                <a16:creationId xmlns:a16="http://schemas.microsoft.com/office/drawing/2014/main" id="{2A70824F-352A-B0D1-3702-B94844D99678}"/>
              </a:ext>
            </a:extLst>
          </p:cNvPr>
          <p:cNvPicPr>
            <a:picLocks noChangeAspect="1"/>
          </p:cNvPicPr>
          <p:nvPr/>
        </p:nvPicPr>
        <p:blipFill rotWithShape="1">
          <a:blip r:embed="rId4"/>
          <a:srcRect b="51273"/>
          <a:stretch/>
        </p:blipFill>
        <p:spPr>
          <a:xfrm>
            <a:off x="8088375" y="620656"/>
            <a:ext cx="3606313" cy="2712853"/>
          </a:xfrm>
          <a:prstGeom prst="rect">
            <a:avLst/>
          </a:prstGeom>
        </p:spPr>
      </p:pic>
      <p:pic>
        <p:nvPicPr>
          <p:cNvPr id="41" name="Image 40" descr="Une image contenant texte, Police, nombre, menu&#10;&#10;Description générée automatiquement">
            <a:extLst>
              <a:ext uri="{FF2B5EF4-FFF2-40B4-BE49-F238E27FC236}">
                <a16:creationId xmlns:a16="http://schemas.microsoft.com/office/drawing/2014/main" id="{4B329152-48F1-D056-54DC-EA3396635A8F}"/>
              </a:ext>
            </a:extLst>
          </p:cNvPr>
          <p:cNvPicPr>
            <a:picLocks noChangeAspect="1"/>
          </p:cNvPicPr>
          <p:nvPr/>
        </p:nvPicPr>
        <p:blipFill rotWithShape="1">
          <a:blip r:embed="rId5"/>
          <a:srcRect t="16148" b="30437"/>
          <a:stretch/>
        </p:blipFill>
        <p:spPr>
          <a:xfrm>
            <a:off x="8088374" y="3524493"/>
            <a:ext cx="3606313" cy="3003630"/>
          </a:xfrm>
          <a:prstGeom prst="rect">
            <a:avLst/>
          </a:prstGeom>
        </p:spPr>
      </p:pic>
    </p:spTree>
    <p:extLst>
      <p:ext uri="{BB962C8B-B14F-4D97-AF65-F5344CB8AC3E}">
        <p14:creationId xmlns:p14="http://schemas.microsoft.com/office/powerpoint/2010/main" val="1155427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239FBAF-6342-C842-803A-901B03909B09}"/>
              </a:ext>
            </a:extLst>
          </p:cNvPr>
          <p:cNvSpPr>
            <a:spLocks noGrp="1"/>
          </p:cNvSpPr>
          <p:nvPr>
            <p:ph type="title"/>
          </p:nvPr>
        </p:nvSpPr>
        <p:spPr/>
        <p:txBody>
          <a:bodyPr/>
          <a:lstStyle/>
          <a:p>
            <a:endParaRPr lang="fr-FR"/>
          </a:p>
        </p:txBody>
      </p:sp>
      <p:pic>
        <p:nvPicPr>
          <p:cNvPr id="4" name="Picture 2" descr="White Night (2015 video game)">
            <a:extLst>
              <a:ext uri="{FF2B5EF4-FFF2-40B4-BE49-F238E27FC236}">
                <a16:creationId xmlns:a16="http://schemas.microsoft.com/office/drawing/2014/main" id="{0BA67C48-4975-4E40-97C4-D7213B7902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85" y="-16256"/>
            <a:ext cx="15135977" cy="6874256"/>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5">
            <a:extLst>
              <a:ext uri="{FF2B5EF4-FFF2-40B4-BE49-F238E27FC236}">
                <a16:creationId xmlns:a16="http://schemas.microsoft.com/office/drawing/2014/main" id="{BC6EFD8D-C02E-DB49-95FD-03B1F97C2C16}"/>
              </a:ext>
            </a:extLst>
          </p:cNvPr>
          <p:cNvSpPr txBox="1"/>
          <p:nvPr/>
        </p:nvSpPr>
        <p:spPr>
          <a:xfrm>
            <a:off x="0" y="33237"/>
            <a:ext cx="12192000" cy="461665"/>
          </a:xfrm>
          <a:prstGeom prst="rect">
            <a:avLst/>
          </a:prstGeom>
          <a:noFill/>
        </p:spPr>
        <p:txBody>
          <a:bodyPr wrap="square" rtlCol="0">
            <a:spAutoFit/>
          </a:bodyPr>
          <a:lstStyle/>
          <a:p>
            <a:pPr algn="ctr"/>
            <a:r>
              <a:rPr lang="fr-FR" sz="2400" b="1" dirty="0">
                <a:latin typeface="Aptos" panose="020B0004020202020204" pitchFamily="34" charset="0"/>
                <a:cs typeface="Times New Roman" panose="02020603050405020304" pitchFamily="18" charset="0"/>
              </a:rPr>
              <a:t>La thèse est archivée en ligne, et le livre est disponible à l’achat ce soir !</a:t>
            </a:r>
          </a:p>
        </p:txBody>
      </p:sp>
      <p:sp>
        <p:nvSpPr>
          <p:cNvPr id="7" name="ZoneTexte 6">
            <a:extLst>
              <a:ext uri="{FF2B5EF4-FFF2-40B4-BE49-F238E27FC236}">
                <a16:creationId xmlns:a16="http://schemas.microsoft.com/office/drawing/2014/main" id="{564320CC-8705-7D46-B906-59A2563E7584}"/>
              </a:ext>
            </a:extLst>
          </p:cNvPr>
          <p:cNvSpPr txBox="1"/>
          <p:nvPr/>
        </p:nvSpPr>
        <p:spPr>
          <a:xfrm>
            <a:off x="2744698" y="5577533"/>
            <a:ext cx="7005477" cy="830997"/>
          </a:xfrm>
          <a:prstGeom prst="rect">
            <a:avLst/>
          </a:prstGeom>
          <a:noFill/>
        </p:spPr>
        <p:txBody>
          <a:bodyPr wrap="square" rtlCol="0">
            <a:spAutoFit/>
          </a:bodyPr>
          <a:lstStyle/>
          <a:p>
            <a:pPr algn="ctr"/>
            <a:r>
              <a:rPr lang="fr-FR" sz="1600" b="1" dirty="0">
                <a:latin typeface="Aptos" panose="020B0004020202020204" pitchFamily="34" charset="0"/>
                <a:cs typeface="Times New Roman" panose="02020603050405020304" pitchFamily="18" charset="0"/>
              </a:rPr>
              <a:t>https://</a:t>
            </a:r>
            <a:r>
              <a:rPr lang="fr-FR" sz="1600" b="1" dirty="0" err="1">
                <a:latin typeface="Aptos" panose="020B0004020202020204" pitchFamily="34" charset="0"/>
                <a:cs typeface="Times New Roman" panose="02020603050405020304" pitchFamily="18" charset="0"/>
              </a:rPr>
              <a:t>orbi.uliege.be</a:t>
            </a:r>
            <a:r>
              <a:rPr lang="fr-FR" sz="1600" b="1" dirty="0">
                <a:latin typeface="Aptos" panose="020B0004020202020204" pitchFamily="34" charset="0"/>
                <a:cs typeface="Times New Roman" panose="02020603050405020304" pitchFamily="18" charset="0"/>
              </a:rPr>
              <a:t>/</a:t>
            </a:r>
            <a:r>
              <a:rPr lang="fr-FR" sz="1600" b="1" dirty="0" err="1">
                <a:latin typeface="Aptos" panose="020B0004020202020204" pitchFamily="34" charset="0"/>
                <a:cs typeface="Times New Roman" panose="02020603050405020304" pitchFamily="18" charset="0"/>
              </a:rPr>
              <a:t>handle</a:t>
            </a:r>
            <a:r>
              <a:rPr lang="fr-FR" sz="1600" b="1" dirty="0">
                <a:latin typeface="Aptos" panose="020B0004020202020204" pitchFamily="34" charset="0"/>
                <a:cs typeface="Times New Roman" panose="02020603050405020304" pitchFamily="18" charset="0"/>
              </a:rPr>
              <a:t>/2268/288409</a:t>
            </a:r>
          </a:p>
          <a:p>
            <a:pPr algn="ctr"/>
            <a:r>
              <a:rPr lang="fr-FR" sz="1600" b="1" dirty="0">
                <a:latin typeface="Aptos" panose="020B0004020202020204" pitchFamily="34" charset="0"/>
                <a:cs typeface="Times New Roman" panose="02020603050405020304" pitchFamily="18" charset="0"/>
              </a:rPr>
              <a:t>Tweet épinglé sur mon profil (@</a:t>
            </a:r>
            <a:r>
              <a:rPr lang="fr-FR" sz="1600" b="1" dirty="0" err="1">
                <a:latin typeface="Aptos" panose="020B0004020202020204" pitchFamily="34" charset="0"/>
                <a:cs typeface="Times New Roman" panose="02020603050405020304" pitchFamily="18" charset="0"/>
              </a:rPr>
              <a:t>Bkrywicki</a:t>
            </a:r>
            <a:r>
              <a:rPr lang="fr-FR" sz="1600" b="1" dirty="0">
                <a:latin typeface="Aptos" panose="020B0004020202020204" pitchFamily="34" charset="0"/>
                <a:cs typeface="Times New Roman" panose="02020603050405020304" pitchFamily="18" charset="0"/>
              </a:rPr>
              <a:t>)</a:t>
            </a:r>
          </a:p>
          <a:p>
            <a:pPr algn="ctr"/>
            <a:r>
              <a:rPr lang="fr-FR" sz="1600" b="1" dirty="0">
                <a:latin typeface="Aptos" panose="020B0004020202020204" pitchFamily="34" charset="0"/>
                <a:cs typeface="Times New Roman" panose="02020603050405020304" pitchFamily="18" charset="0"/>
              </a:rPr>
              <a:t>Défense de thèse disponible sur </a:t>
            </a:r>
            <a:r>
              <a:rPr lang="fr-FR" sz="1600" b="1" dirty="0" err="1">
                <a:latin typeface="Aptos" panose="020B0004020202020204" pitchFamily="34" charset="0"/>
                <a:cs typeface="Times New Roman" panose="02020603050405020304" pitchFamily="18" charset="0"/>
              </a:rPr>
              <a:t>Youtube</a:t>
            </a:r>
            <a:r>
              <a:rPr lang="fr-FR" sz="1600" b="1" dirty="0">
                <a:latin typeface="Aptos" panose="020B0004020202020204" pitchFamily="34" charset="0"/>
                <a:cs typeface="Times New Roman" panose="02020603050405020304" pitchFamily="18" charset="0"/>
              </a:rPr>
              <a:t> (chaîne du Liège Game </a:t>
            </a:r>
            <a:r>
              <a:rPr lang="fr-FR" sz="1600" b="1" dirty="0" err="1">
                <a:latin typeface="Aptos" panose="020B0004020202020204" pitchFamily="34" charset="0"/>
                <a:cs typeface="Times New Roman" panose="02020603050405020304" pitchFamily="18" charset="0"/>
              </a:rPr>
              <a:t>Lab</a:t>
            </a:r>
            <a:r>
              <a:rPr lang="fr-FR" sz="1600" b="1" dirty="0">
                <a:latin typeface="Aptos" panose="020B0004020202020204" pitchFamily="34" charset="0"/>
                <a:cs typeface="Times New Roman" panose="02020603050405020304" pitchFamily="18" charset="0"/>
              </a:rPr>
              <a:t>)</a:t>
            </a:r>
          </a:p>
        </p:txBody>
      </p:sp>
      <p:pic>
        <p:nvPicPr>
          <p:cNvPr id="1026" name="Picture 2" descr="ORBi: Accueil">
            <a:extLst>
              <a:ext uri="{FF2B5EF4-FFF2-40B4-BE49-F238E27FC236}">
                <a16:creationId xmlns:a16="http://schemas.microsoft.com/office/drawing/2014/main" id="{D45504EA-934D-E54B-85E3-E067759CB6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90688"/>
            <a:ext cx="2090428" cy="11770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ertificat universitaire « Travailler avec la culture vidéoludique » ! –  Musées et Société en Wallonie">
            <a:extLst>
              <a:ext uri="{FF2B5EF4-FFF2-40B4-BE49-F238E27FC236}">
                <a16:creationId xmlns:a16="http://schemas.microsoft.com/office/drawing/2014/main" id="{F85C18CD-6754-E04C-BED7-9681324B2E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72048"/>
            <a:ext cx="2090428" cy="1211740"/>
          </a:xfrm>
          <a:prstGeom prst="rect">
            <a:avLst/>
          </a:prstGeom>
          <a:noFill/>
          <a:extLst>
            <a:ext uri="{909E8E84-426E-40DD-AFC4-6F175D3DCCD1}">
              <a14:hiddenFill xmlns:a14="http://schemas.microsoft.com/office/drawing/2010/main">
                <a:solidFill>
                  <a:srgbClr val="FFFFFF"/>
                </a:solidFill>
              </a14:hiddenFill>
            </a:ext>
          </a:extLst>
        </p:spPr>
      </p:pic>
      <p:pic>
        <p:nvPicPr>
          <p:cNvPr id="10" name="Espace réservé du contenu 9" descr="Une image contenant texte, livre, affiche, Couverture de livre&#10;&#10;Description générée automatiquement">
            <a:extLst>
              <a:ext uri="{FF2B5EF4-FFF2-40B4-BE49-F238E27FC236}">
                <a16:creationId xmlns:a16="http://schemas.microsoft.com/office/drawing/2014/main" id="{5D19D0A1-8817-EA2D-E4EF-0B1F273C2A0D}"/>
              </a:ext>
            </a:extLst>
          </p:cNvPr>
          <p:cNvPicPr>
            <a:picLocks noGrp="1" noChangeAspect="1"/>
          </p:cNvPicPr>
          <p:nvPr>
            <p:ph idx="1"/>
          </p:nvPr>
        </p:nvPicPr>
        <p:blipFill>
          <a:blip r:embed="rId5"/>
          <a:stretch>
            <a:fillRect/>
          </a:stretch>
        </p:blipFill>
        <p:spPr>
          <a:xfrm>
            <a:off x="9362214" y="1690688"/>
            <a:ext cx="2646906" cy="3745706"/>
          </a:xfrm>
        </p:spPr>
      </p:pic>
    </p:spTree>
    <p:extLst>
      <p:ext uri="{BB962C8B-B14F-4D97-AF65-F5344CB8AC3E}">
        <p14:creationId xmlns:p14="http://schemas.microsoft.com/office/powerpoint/2010/main" val="3040368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5A41B97-7D15-CB4A-8C18-782C130DBCC2}"/>
              </a:ext>
            </a:extLst>
          </p:cNvPr>
          <p:cNvSpPr>
            <a:spLocks noGrp="1"/>
          </p:cNvSpPr>
          <p:nvPr>
            <p:ph type="title"/>
          </p:nvPr>
        </p:nvSpPr>
        <p:spPr/>
        <p:txBody>
          <a:bodyPr/>
          <a:lstStyle/>
          <a:p>
            <a:endParaRPr lang="fr-FR"/>
          </a:p>
        </p:txBody>
      </p:sp>
      <p:pic>
        <p:nvPicPr>
          <p:cNvPr id="5" name="Espace réservé du contenu 4">
            <a:extLst>
              <a:ext uri="{FF2B5EF4-FFF2-40B4-BE49-F238E27FC236}">
                <a16:creationId xmlns:a16="http://schemas.microsoft.com/office/drawing/2014/main" id="{98EF9590-D781-0C47-9E05-83C165D78DF6}"/>
              </a:ext>
            </a:extLst>
          </p:cNvPr>
          <p:cNvPicPr>
            <a:picLocks noGrp="1" noChangeAspect="1"/>
          </p:cNvPicPr>
          <p:nvPr>
            <p:ph idx="1"/>
          </p:nvPr>
        </p:nvPicPr>
        <p:blipFill>
          <a:blip r:embed="rId2"/>
          <a:stretch>
            <a:fillRect/>
          </a:stretch>
        </p:blipFill>
        <p:spPr>
          <a:xfrm>
            <a:off x="3461956" y="1825625"/>
            <a:ext cx="5268088" cy="4351338"/>
          </a:xfrm>
        </p:spPr>
      </p:pic>
      <p:pic>
        <p:nvPicPr>
          <p:cNvPr id="2052" name="Picture 4" descr="White Night">
            <a:extLst>
              <a:ext uri="{FF2B5EF4-FFF2-40B4-BE49-F238E27FC236}">
                <a16:creationId xmlns:a16="http://schemas.microsoft.com/office/drawing/2014/main" id="{62925A84-C9D0-5644-BA82-6A0FD751A4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DF01313-66DE-294A-B8AB-040DCB2CB8D7}"/>
              </a:ext>
            </a:extLst>
          </p:cNvPr>
          <p:cNvSpPr/>
          <p:nvPr/>
        </p:nvSpPr>
        <p:spPr>
          <a:xfrm>
            <a:off x="0" y="6509970"/>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pic>
        <p:nvPicPr>
          <p:cNvPr id="3" name="Image 2">
            <a:extLst>
              <a:ext uri="{FF2B5EF4-FFF2-40B4-BE49-F238E27FC236}">
                <a16:creationId xmlns:a16="http://schemas.microsoft.com/office/drawing/2014/main" id="{F65C5E7A-3195-4414-0612-87D50C09DADB}"/>
              </a:ext>
            </a:extLst>
          </p:cNvPr>
          <p:cNvPicPr>
            <a:picLocks noChangeAspect="1"/>
          </p:cNvPicPr>
          <p:nvPr/>
        </p:nvPicPr>
        <p:blipFill>
          <a:blip r:embed="rId4"/>
          <a:stretch>
            <a:fillRect/>
          </a:stretch>
        </p:blipFill>
        <p:spPr>
          <a:xfrm>
            <a:off x="220546" y="365125"/>
            <a:ext cx="2812585" cy="2812585"/>
          </a:xfrm>
          <a:prstGeom prst="rect">
            <a:avLst/>
          </a:prstGeom>
        </p:spPr>
      </p:pic>
      <p:pic>
        <p:nvPicPr>
          <p:cNvPr id="6" name="Image 5">
            <a:extLst>
              <a:ext uri="{FF2B5EF4-FFF2-40B4-BE49-F238E27FC236}">
                <a16:creationId xmlns:a16="http://schemas.microsoft.com/office/drawing/2014/main" id="{B51FDE7E-4D67-BF35-E05F-894E8D9AE12B}"/>
              </a:ext>
            </a:extLst>
          </p:cNvPr>
          <p:cNvPicPr>
            <a:picLocks noChangeAspect="1"/>
          </p:cNvPicPr>
          <p:nvPr/>
        </p:nvPicPr>
        <p:blipFill>
          <a:blip r:embed="rId5"/>
          <a:stretch>
            <a:fillRect/>
          </a:stretch>
        </p:blipFill>
        <p:spPr>
          <a:xfrm>
            <a:off x="9332698" y="2263698"/>
            <a:ext cx="2638755" cy="4246272"/>
          </a:xfrm>
          <a:prstGeom prst="rect">
            <a:avLst/>
          </a:prstGeom>
        </p:spPr>
      </p:pic>
      <p:sp>
        <p:nvSpPr>
          <p:cNvPr id="7" name="ZoneTexte 6">
            <a:extLst>
              <a:ext uri="{FF2B5EF4-FFF2-40B4-BE49-F238E27FC236}">
                <a16:creationId xmlns:a16="http://schemas.microsoft.com/office/drawing/2014/main" id="{38E9B4F6-20D4-38D0-F11E-655EA9B0673B}"/>
              </a:ext>
            </a:extLst>
          </p:cNvPr>
          <p:cNvSpPr txBox="1"/>
          <p:nvPr/>
        </p:nvSpPr>
        <p:spPr>
          <a:xfrm>
            <a:off x="0" y="6288618"/>
            <a:ext cx="12192000" cy="461665"/>
          </a:xfrm>
          <a:prstGeom prst="rect">
            <a:avLst/>
          </a:prstGeom>
          <a:noFill/>
        </p:spPr>
        <p:txBody>
          <a:bodyPr wrap="square" rtlCol="0">
            <a:spAutoFit/>
          </a:bodyPr>
          <a:lstStyle/>
          <a:p>
            <a:pPr algn="ctr"/>
            <a:r>
              <a:rPr lang="fr-FR" sz="2400" b="1" i="1" dirty="0">
                <a:latin typeface="Times New Roman" panose="02020603050405020304" pitchFamily="18" charset="0"/>
                <a:cs typeface="Times New Roman" panose="02020603050405020304" pitchFamily="18" charset="0"/>
              </a:rPr>
              <a:t>2) L’industrie vidéoludique est dysfonctionnelle</a:t>
            </a:r>
          </a:p>
        </p:txBody>
      </p:sp>
      <p:pic>
        <p:nvPicPr>
          <p:cNvPr id="1026" name="Picture 2" descr="Aucune description disponible.">
            <a:extLst>
              <a:ext uri="{FF2B5EF4-FFF2-40B4-BE49-F238E27FC236}">
                <a16:creationId xmlns:a16="http://schemas.microsoft.com/office/drawing/2014/main" id="{AC4E7287-F836-42C6-13BF-5217084CBC57}"/>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b="24666"/>
          <a:stretch/>
        </p:blipFill>
        <p:spPr bwMode="auto">
          <a:xfrm>
            <a:off x="3405569" y="811530"/>
            <a:ext cx="5324475" cy="5166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771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BFC5D9D-5561-8045-909B-E661CBE2D772}"/>
              </a:ext>
            </a:extLst>
          </p:cNvPr>
          <p:cNvSpPr>
            <a:spLocks noGrp="1"/>
          </p:cNvSpPr>
          <p:nvPr>
            <p:ph type="title"/>
          </p:nvPr>
        </p:nvSpPr>
        <p:spPr/>
        <p:txBody>
          <a:bodyPr/>
          <a:lstStyle/>
          <a:p>
            <a:endParaRPr lang="fr-FR"/>
          </a:p>
        </p:txBody>
      </p:sp>
      <p:pic>
        <p:nvPicPr>
          <p:cNvPr id="6" name="Picture 2" descr="White Night - Download">
            <a:extLst>
              <a:ext uri="{FF2B5EF4-FFF2-40B4-BE49-F238E27FC236}">
                <a16:creationId xmlns:a16="http://schemas.microsoft.com/office/drawing/2014/main" id="{501ED9E4-B1F8-104A-8A67-52BC182C08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024" y="-436328"/>
            <a:ext cx="13187469" cy="8248134"/>
          </a:xfrm>
          <a:prstGeom prst="rect">
            <a:avLst/>
          </a:prstGeom>
          <a:noFill/>
          <a:extLst>
            <a:ext uri="{909E8E84-426E-40DD-AFC4-6F175D3DCCD1}">
              <a14:hiddenFill xmlns:a14="http://schemas.microsoft.com/office/drawing/2010/main">
                <a:solidFill>
                  <a:srgbClr val="FFFFFF"/>
                </a:solidFill>
              </a14:hiddenFill>
            </a:ext>
          </a:extLst>
        </p:spPr>
      </p:pic>
      <p:sp>
        <p:nvSpPr>
          <p:cNvPr id="8" name="ZoneTexte 7">
            <a:extLst>
              <a:ext uri="{FF2B5EF4-FFF2-40B4-BE49-F238E27FC236}">
                <a16:creationId xmlns:a16="http://schemas.microsoft.com/office/drawing/2014/main" id="{B3B86CE9-AB02-974B-9C96-8F5A6E57BC85}"/>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DES LICENCIEMENTS ET DES ANNULATIONS FRÉQUENTS</a:t>
            </a:r>
          </a:p>
        </p:txBody>
      </p:sp>
      <p:sp>
        <p:nvSpPr>
          <p:cNvPr id="7" name="Rectangle 6">
            <a:extLst>
              <a:ext uri="{FF2B5EF4-FFF2-40B4-BE49-F238E27FC236}">
                <a16:creationId xmlns:a16="http://schemas.microsoft.com/office/drawing/2014/main" id="{20777BAA-E523-264C-846A-1709557447C3}"/>
              </a:ext>
            </a:extLst>
          </p:cNvPr>
          <p:cNvSpPr/>
          <p:nvPr/>
        </p:nvSpPr>
        <p:spPr>
          <a:xfrm>
            <a:off x="9750552" y="6581001"/>
            <a:ext cx="2441448"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pic>
        <p:nvPicPr>
          <p:cNvPr id="11" name="Image 10" descr="Une image contenant texte, capture d’écran&#10;&#10;Description générée automatiquement">
            <a:extLst>
              <a:ext uri="{FF2B5EF4-FFF2-40B4-BE49-F238E27FC236}">
                <a16:creationId xmlns:a16="http://schemas.microsoft.com/office/drawing/2014/main" id="{A8BEB186-A324-FAA0-B4EE-A1B1F7AF7842}"/>
              </a:ext>
            </a:extLst>
          </p:cNvPr>
          <p:cNvPicPr>
            <a:picLocks noChangeAspect="1"/>
          </p:cNvPicPr>
          <p:nvPr/>
        </p:nvPicPr>
        <p:blipFill>
          <a:blip r:embed="rId3"/>
          <a:stretch>
            <a:fillRect/>
          </a:stretch>
        </p:blipFill>
        <p:spPr>
          <a:xfrm>
            <a:off x="285404" y="734457"/>
            <a:ext cx="5029546" cy="4197591"/>
          </a:xfrm>
          <a:prstGeom prst="rect">
            <a:avLst/>
          </a:prstGeom>
        </p:spPr>
      </p:pic>
      <p:pic>
        <p:nvPicPr>
          <p:cNvPr id="13" name="Image 12" descr="Une image contenant texte, Police, capture d’écran, blanc&#10;&#10;Description générée automatiquement">
            <a:extLst>
              <a:ext uri="{FF2B5EF4-FFF2-40B4-BE49-F238E27FC236}">
                <a16:creationId xmlns:a16="http://schemas.microsoft.com/office/drawing/2014/main" id="{B3998F8C-4962-CF7A-2FE1-E1DA274B95DC}"/>
              </a:ext>
            </a:extLst>
          </p:cNvPr>
          <p:cNvPicPr>
            <a:picLocks noChangeAspect="1"/>
          </p:cNvPicPr>
          <p:nvPr/>
        </p:nvPicPr>
        <p:blipFill>
          <a:blip r:embed="rId4"/>
          <a:stretch>
            <a:fillRect/>
          </a:stretch>
        </p:blipFill>
        <p:spPr>
          <a:xfrm>
            <a:off x="5665470" y="4932048"/>
            <a:ext cx="6526530" cy="1388081"/>
          </a:xfrm>
          <a:prstGeom prst="rect">
            <a:avLst/>
          </a:prstGeom>
        </p:spPr>
      </p:pic>
    </p:spTree>
    <p:extLst>
      <p:ext uri="{BB962C8B-B14F-4D97-AF65-F5344CB8AC3E}">
        <p14:creationId xmlns:p14="http://schemas.microsoft.com/office/powerpoint/2010/main" val="2502429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7C6A4DDC-3049-4FEA-B9FF-CBCF8B277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509" y="548417"/>
            <a:ext cx="7491158" cy="57611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7" name="Image 6" descr="Une image contenant texte, personne, capture d’écran, Contrôleur de jeu&#10;&#10;Description générée automatiquement">
            <a:extLst>
              <a:ext uri="{FF2B5EF4-FFF2-40B4-BE49-F238E27FC236}">
                <a16:creationId xmlns:a16="http://schemas.microsoft.com/office/drawing/2014/main" id="{3FF63B40-CA7F-0725-AA5C-03587DAFAE80}"/>
              </a:ext>
            </a:extLst>
          </p:cNvPr>
          <p:cNvPicPr>
            <a:picLocks noChangeAspect="1"/>
          </p:cNvPicPr>
          <p:nvPr/>
        </p:nvPicPr>
        <p:blipFill>
          <a:blip r:embed="rId2"/>
          <a:stretch>
            <a:fillRect/>
          </a:stretch>
        </p:blipFill>
        <p:spPr>
          <a:xfrm>
            <a:off x="1204333" y="824828"/>
            <a:ext cx="5986600" cy="5208343"/>
          </a:xfrm>
          <a:prstGeom prst="rect">
            <a:avLst/>
          </a:prstGeom>
        </p:spPr>
      </p:pic>
      <p:sp>
        <p:nvSpPr>
          <p:cNvPr id="22" name="Rectangle 21">
            <a:extLst>
              <a:ext uri="{FF2B5EF4-FFF2-40B4-BE49-F238E27FC236}">
                <a16:creationId xmlns:a16="http://schemas.microsoft.com/office/drawing/2014/main" id="{87BCB2CF-F2CE-43B5-93CB-386479577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548418"/>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11" name="Image 10" descr="Une image contenant texte, Police, blanc, algèbre&#10;&#10;Description générée automatiquement">
            <a:extLst>
              <a:ext uri="{FF2B5EF4-FFF2-40B4-BE49-F238E27FC236}">
                <a16:creationId xmlns:a16="http://schemas.microsoft.com/office/drawing/2014/main" id="{FD7692BB-9AF7-39A1-7F1E-6A89AD097D2F}"/>
              </a:ext>
            </a:extLst>
          </p:cNvPr>
          <p:cNvPicPr>
            <a:picLocks noChangeAspect="1"/>
          </p:cNvPicPr>
          <p:nvPr/>
        </p:nvPicPr>
        <p:blipFill>
          <a:blip r:embed="rId3"/>
          <a:stretch>
            <a:fillRect/>
          </a:stretch>
        </p:blipFill>
        <p:spPr>
          <a:xfrm>
            <a:off x="8201902" y="989295"/>
            <a:ext cx="3372838" cy="986554"/>
          </a:xfrm>
          <a:prstGeom prst="rect">
            <a:avLst/>
          </a:prstGeom>
        </p:spPr>
      </p:pic>
      <p:pic>
        <p:nvPicPr>
          <p:cNvPr id="13" name="Image 12" descr="Une image contenant texte, Police, blanc, algèbre&#10;&#10;Description générée automatiquement">
            <a:extLst>
              <a:ext uri="{FF2B5EF4-FFF2-40B4-BE49-F238E27FC236}">
                <a16:creationId xmlns:a16="http://schemas.microsoft.com/office/drawing/2014/main" id="{30143D44-61E1-DA71-B64F-D2830AB153BF}"/>
              </a:ext>
            </a:extLst>
          </p:cNvPr>
          <p:cNvPicPr>
            <a:picLocks noChangeAspect="1"/>
          </p:cNvPicPr>
          <p:nvPr/>
        </p:nvPicPr>
        <p:blipFill>
          <a:blip r:embed="rId4"/>
          <a:stretch>
            <a:fillRect/>
          </a:stretch>
        </p:blipFill>
        <p:spPr>
          <a:xfrm>
            <a:off x="8201902" y="2997167"/>
            <a:ext cx="3372838" cy="893802"/>
          </a:xfrm>
          <a:prstGeom prst="rect">
            <a:avLst/>
          </a:prstGeom>
        </p:spPr>
      </p:pic>
      <p:sp>
        <p:nvSpPr>
          <p:cNvPr id="24" name="Rectangle 23">
            <a:extLst>
              <a:ext uri="{FF2B5EF4-FFF2-40B4-BE49-F238E27FC236}">
                <a16:creationId xmlns:a16="http://schemas.microsoft.com/office/drawing/2014/main" id="{2C68A941-4039-4496-9008-274182DF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2529926"/>
            <a:ext cx="3704425" cy="18276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9" name="Image 8" descr="Une image contenant texte, Police, blanc, algèbre&#10;&#10;Description générée automatiquement">
            <a:extLst>
              <a:ext uri="{FF2B5EF4-FFF2-40B4-BE49-F238E27FC236}">
                <a16:creationId xmlns:a16="http://schemas.microsoft.com/office/drawing/2014/main" id="{1F559CE8-C641-EC7B-5771-32E3812B7D88}"/>
              </a:ext>
            </a:extLst>
          </p:cNvPr>
          <p:cNvPicPr>
            <a:picLocks noChangeAspect="1"/>
          </p:cNvPicPr>
          <p:nvPr/>
        </p:nvPicPr>
        <p:blipFill>
          <a:blip r:embed="rId5"/>
          <a:stretch>
            <a:fillRect/>
          </a:stretch>
        </p:blipFill>
        <p:spPr>
          <a:xfrm>
            <a:off x="8201901" y="4809883"/>
            <a:ext cx="3372839" cy="1146764"/>
          </a:xfrm>
          <a:prstGeom prst="rect">
            <a:avLst/>
          </a:prstGeom>
        </p:spPr>
      </p:pic>
      <p:sp>
        <p:nvSpPr>
          <p:cNvPr id="26" name="Rectangle 25">
            <a:extLst>
              <a:ext uri="{FF2B5EF4-FFF2-40B4-BE49-F238E27FC236}">
                <a16:creationId xmlns:a16="http://schemas.microsoft.com/office/drawing/2014/main" id="{878B897E-FBB2-4D71-AA1C-3C4DA4A26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214" y="4441273"/>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spTree>
    <p:extLst>
      <p:ext uri="{BB962C8B-B14F-4D97-AF65-F5344CB8AC3E}">
        <p14:creationId xmlns:p14="http://schemas.microsoft.com/office/powerpoint/2010/main" val="808692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ite Night">
            <a:extLst>
              <a:ext uri="{FF2B5EF4-FFF2-40B4-BE49-F238E27FC236}">
                <a16:creationId xmlns:a16="http://schemas.microsoft.com/office/drawing/2014/main" id="{CF135450-4212-4248-BA91-46069DA61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2172" y="691866"/>
            <a:ext cx="12501766" cy="703224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610DD12-F4C2-0843-9B79-04E26E58E7BA}"/>
              </a:ext>
            </a:extLst>
          </p:cNvPr>
          <p:cNvSpPr/>
          <p:nvPr/>
        </p:nvSpPr>
        <p:spPr>
          <a:xfrm>
            <a:off x="-114816" y="6601847"/>
            <a:ext cx="2522257" cy="276999"/>
          </a:xfrm>
          <a:prstGeom prst="rect">
            <a:avLst/>
          </a:prstGeom>
        </p:spPr>
        <p:txBody>
          <a:bodyPr wrap="square">
            <a:spAutoFit/>
          </a:bodyPr>
          <a:lstStyle/>
          <a:p>
            <a:pPr algn="ctr"/>
            <a:r>
              <a:rPr lang="fr-BE" sz="1200" dirty="0">
                <a:latin typeface="Times New Roman" panose="02020603050405020304" pitchFamily="18" charset="0"/>
                <a:cs typeface="Times New Roman" panose="02020603050405020304" pitchFamily="18" charset="0"/>
              </a:rPr>
              <a:t>©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 Ronan COIFFEC</a:t>
            </a:r>
          </a:p>
        </p:txBody>
      </p:sp>
      <p:sp>
        <p:nvSpPr>
          <p:cNvPr id="7" name="ZoneTexte 6">
            <a:extLst>
              <a:ext uri="{FF2B5EF4-FFF2-40B4-BE49-F238E27FC236}">
                <a16:creationId xmlns:a16="http://schemas.microsoft.com/office/drawing/2014/main" id="{A159BB22-276B-7C4F-88CC-05C61C8CAAD0}"/>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LA MALADIE DU CRUNCH</a:t>
            </a:r>
          </a:p>
        </p:txBody>
      </p:sp>
      <p:pic>
        <p:nvPicPr>
          <p:cNvPr id="3" name="Image 2">
            <a:extLst>
              <a:ext uri="{FF2B5EF4-FFF2-40B4-BE49-F238E27FC236}">
                <a16:creationId xmlns:a16="http://schemas.microsoft.com/office/drawing/2014/main" id="{540945EF-E8A4-7C20-D9C8-FA06F09AB35A}"/>
              </a:ext>
            </a:extLst>
          </p:cNvPr>
          <p:cNvPicPr>
            <a:picLocks noChangeAspect="1"/>
          </p:cNvPicPr>
          <p:nvPr/>
        </p:nvPicPr>
        <p:blipFill>
          <a:blip r:embed="rId3"/>
          <a:stretch>
            <a:fillRect/>
          </a:stretch>
        </p:blipFill>
        <p:spPr>
          <a:xfrm>
            <a:off x="1034360" y="691866"/>
            <a:ext cx="10123280" cy="976914"/>
          </a:xfrm>
          <a:prstGeom prst="rect">
            <a:avLst/>
          </a:prstGeom>
        </p:spPr>
      </p:pic>
    </p:spTree>
    <p:extLst>
      <p:ext uri="{BB962C8B-B14F-4D97-AF65-F5344CB8AC3E}">
        <p14:creationId xmlns:p14="http://schemas.microsoft.com/office/powerpoint/2010/main" val="4186308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ndex of /wp-content/uploads/2017/04">
            <a:extLst>
              <a:ext uri="{FF2B5EF4-FFF2-40B4-BE49-F238E27FC236}">
                <a16:creationId xmlns:a16="http://schemas.microsoft.com/office/drawing/2014/main" id="{5F7EE1EC-723E-D1E3-C882-28F98FD738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050" y="458784"/>
            <a:ext cx="11591290" cy="6520101"/>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 3" descr="Capture d’écran 2020-04-14 à 15.46.37.png">
            <a:extLst>
              <a:ext uri="{FF2B5EF4-FFF2-40B4-BE49-F238E27FC236}">
                <a16:creationId xmlns:a16="http://schemas.microsoft.com/office/drawing/2014/main" id="{297000BF-8D9B-C381-7AA8-A177567D77A9}"/>
              </a:ext>
            </a:extLst>
          </p:cNvPr>
          <p:cNvPicPr>
            <a:picLocks noChangeAspect="1"/>
          </p:cNvPicPr>
          <p:nvPr/>
        </p:nvPicPr>
        <p:blipFill rotWithShape="1">
          <a:blip r:embed="rId3">
            <a:extLst>
              <a:ext uri="{28A0092B-C50C-407E-A947-70E740481C1C}">
                <a14:useLocalDpi xmlns:a14="http://schemas.microsoft.com/office/drawing/2010/main" val="0"/>
              </a:ext>
            </a:extLst>
          </a:blip>
          <a:srcRect l="2587" t="6172" r="2298" b="5519"/>
          <a:stretch/>
        </p:blipFill>
        <p:spPr>
          <a:xfrm>
            <a:off x="101600" y="3965943"/>
            <a:ext cx="4546817" cy="1890292"/>
          </a:xfrm>
          <a:prstGeom prst="rect">
            <a:avLst/>
          </a:prstGeom>
          <a:ln>
            <a:solidFill>
              <a:srgbClr val="1C2024"/>
            </a:solidFill>
          </a:ln>
        </p:spPr>
      </p:pic>
      <p:pic>
        <p:nvPicPr>
          <p:cNvPr id="5" name="Image 4" descr="Capture d’écran 2021-03-10 à 11.27.44.png">
            <a:extLst>
              <a:ext uri="{FF2B5EF4-FFF2-40B4-BE49-F238E27FC236}">
                <a16:creationId xmlns:a16="http://schemas.microsoft.com/office/drawing/2014/main" id="{F1E8253D-AC71-E139-44FF-5CCB25FB3B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00" y="533779"/>
            <a:ext cx="3992788" cy="3296902"/>
          </a:xfrm>
          <a:prstGeom prst="rect">
            <a:avLst/>
          </a:prstGeom>
          <a:ln>
            <a:solidFill>
              <a:srgbClr val="000000"/>
            </a:solidFill>
          </a:ln>
        </p:spPr>
      </p:pic>
      <p:sp>
        <p:nvSpPr>
          <p:cNvPr id="7" name="ZoneTexte 6">
            <a:extLst>
              <a:ext uri="{FF2B5EF4-FFF2-40B4-BE49-F238E27FC236}">
                <a16:creationId xmlns:a16="http://schemas.microsoft.com/office/drawing/2014/main" id="{C51E9E83-B075-F1C0-BC88-FEDBC8C03685}"/>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PAS DE PLACE POUR CES RÉVÉLATIONS ?</a:t>
            </a:r>
          </a:p>
        </p:txBody>
      </p:sp>
      <p:sp>
        <p:nvSpPr>
          <p:cNvPr id="9" name="ZoneTexte 8">
            <a:extLst>
              <a:ext uri="{FF2B5EF4-FFF2-40B4-BE49-F238E27FC236}">
                <a16:creationId xmlns:a16="http://schemas.microsoft.com/office/drawing/2014/main" id="{5720E2F9-B226-6374-307C-C4494A92D638}"/>
              </a:ext>
            </a:extLst>
          </p:cNvPr>
          <p:cNvSpPr txBox="1"/>
          <p:nvPr/>
        </p:nvSpPr>
        <p:spPr>
          <a:xfrm>
            <a:off x="8377012" y="521090"/>
            <a:ext cx="3713388" cy="5909310"/>
          </a:xfrm>
          <a:prstGeom prst="rect">
            <a:avLst/>
          </a:prstGeom>
          <a:noFill/>
        </p:spPr>
        <p:txBody>
          <a:bodyPr wrap="square">
            <a:spAutoFit/>
          </a:bodyPr>
          <a:lstStyle/>
          <a:p>
            <a:pPr algn="just"/>
            <a:r>
              <a:rPr lang="fr-BE" sz="1400" b="0" i="0" u="none" strike="noStrike" dirty="0">
                <a:effectLst/>
                <a:latin typeface="Aptos" panose="020B0004020202020204" pitchFamily="34" charset="0"/>
              </a:rPr>
              <a:t>« On est tellement élevés, dans la culture jeu vidéo, à penser que tout tourne autour du produit que, ce qui a longtemps servi de scoop et d’investigation dans la presse vidéoludique, c’était d’obtenir des </a:t>
            </a:r>
            <a:r>
              <a:rPr lang="fr-BE" sz="1400" b="0" i="1" u="none" strike="noStrike" dirty="0" err="1">
                <a:effectLst/>
                <a:latin typeface="Aptos" panose="020B0004020202020204" pitchFamily="34" charset="0"/>
              </a:rPr>
              <a:t>leaks</a:t>
            </a:r>
            <a:r>
              <a:rPr lang="fr-BE" sz="1400" b="0" i="0" u="none" strike="noStrike" dirty="0">
                <a:effectLst/>
                <a:latin typeface="Aptos" panose="020B0004020202020204" pitchFamily="34" charset="0"/>
              </a:rPr>
              <a:t> ou des informations sur la sortie, sur le concept d’une console avant qu’elle soit annoncée. Et je pense que ça en dit très très long sur le malentendu de ce secteur […] On ne pense pas au fait que les éditeurs ont réussi à mettre en place une espèce de structure de pensée dans laquelle tout tourne autour de la question du produit. Ça, je pense que c’est un héritage de la presse des années 1990, quand les premières cellules de Relations Presse vraiment efficaces se sont mises en place, à partir du moment où les couvertures des [magazines de] jeux vidéo ont cessé d’être des couvertures centrées sur les joueurs ou des dessins de presse mais de plus en plus des illustrations de jeux à venir. […] C’est-à-dire que quand on arrive dans [cette] presse on ne se pose même pas la question de ce dont on va parler. C’est une évidence, on va parler de produits commerciaux qui sont toujours déjà là » (Entretien du 19 janvier 2018 avec William </a:t>
            </a:r>
            <a:r>
              <a:rPr lang="fr-BE" sz="1400" b="0" i="0" u="none" strike="noStrike" dirty="0" err="1">
                <a:effectLst/>
                <a:latin typeface="Aptos" panose="020B0004020202020204" pitchFamily="34" charset="0"/>
              </a:rPr>
              <a:t>Audureau</a:t>
            </a:r>
            <a:r>
              <a:rPr lang="fr-BE" sz="1400" b="0" i="0" u="none" strike="noStrike" dirty="0">
                <a:effectLst/>
                <a:latin typeface="Aptos" panose="020B0004020202020204" pitchFamily="34" charset="0"/>
              </a:rPr>
              <a:t>)</a:t>
            </a:r>
            <a:endParaRPr lang="fr-FR" sz="1400" dirty="0">
              <a:latin typeface="Aptos" panose="020B0004020202020204" pitchFamily="34" charset="0"/>
            </a:endParaRPr>
          </a:p>
        </p:txBody>
      </p:sp>
      <p:pic>
        <p:nvPicPr>
          <p:cNvPr id="2052" name="Picture 4" descr="William Audureau : “Le complotisme est l'agent de la radicalisation” –  Telquel.ma">
            <a:extLst>
              <a:ext uri="{FF2B5EF4-FFF2-40B4-BE49-F238E27FC236}">
                <a16:creationId xmlns:a16="http://schemas.microsoft.com/office/drawing/2014/main" id="{501B7CC1-96A2-CF79-40E0-2A31529F9E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82708" y="533779"/>
            <a:ext cx="2224185" cy="1981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753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hite Night Review - GameSpot">
            <a:extLst>
              <a:ext uri="{FF2B5EF4-FFF2-40B4-BE49-F238E27FC236}">
                <a16:creationId xmlns:a16="http://schemas.microsoft.com/office/drawing/2014/main" id="{3FF503E3-6C50-A8C2-C1C5-20DA312289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47"/>
          <a:stretch/>
        </p:blipFill>
        <p:spPr bwMode="auto">
          <a:xfrm>
            <a:off x="142436" y="486829"/>
            <a:ext cx="12192000" cy="8257365"/>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7D17A9BA-8C62-5FE9-D0F2-403B09F57CD6}"/>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À QUAND REMONTE LE CRUNCH ?</a:t>
            </a:r>
          </a:p>
        </p:txBody>
      </p:sp>
      <p:pic>
        <p:nvPicPr>
          <p:cNvPr id="7" name="Image 6" descr="Une image contenant texte, capture d’écran, carte de visite, Police&#10;&#10;Description générée automatiquement">
            <a:extLst>
              <a:ext uri="{FF2B5EF4-FFF2-40B4-BE49-F238E27FC236}">
                <a16:creationId xmlns:a16="http://schemas.microsoft.com/office/drawing/2014/main" id="{F622266D-09B2-A9DE-3B64-152767B60B7C}"/>
              </a:ext>
            </a:extLst>
          </p:cNvPr>
          <p:cNvPicPr>
            <a:picLocks noChangeAspect="1"/>
          </p:cNvPicPr>
          <p:nvPr/>
        </p:nvPicPr>
        <p:blipFill>
          <a:blip r:embed="rId3"/>
          <a:stretch>
            <a:fillRect/>
          </a:stretch>
        </p:blipFill>
        <p:spPr>
          <a:xfrm>
            <a:off x="0" y="1437969"/>
            <a:ext cx="3992045" cy="2198280"/>
          </a:xfrm>
          <a:prstGeom prst="rect">
            <a:avLst/>
          </a:prstGeom>
        </p:spPr>
      </p:pic>
      <p:pic>
        <p:nvPicPr>
          <p:cNvPr id="9" name="Image 8" descr="Une image contenant texte, capture d’écran, Police, document&#10;&#10;Description générée automatiquement">
            <a:extLst>
              <a:ext uri="{FF2B5EF4-FFF2-40B4-BE49-F238E27FC236}">
                <a16:creationId xmlns:a16="http://schemas.microsoft.com/office/drawing/2014/main" id="{5FA2E8FF-FF6F-3D1F-2B29-1DD82BA41808}"/>
              </a:ext>
            </a:extLst>
          </p:cNvPr>
          <p:cNvPicPr>
            <a:picLocks noChangeAspect="1"/>
          </p:cNvPicPr>
          <p:nvPr/>
        </p:nvPicPr>
        <p:blipFill>
          <a:blip r:embed="rId4"/>
          <a:stretch>
            <a:fillRect/>
          </a:stretch>
        </p:blipFill>
        <p:spPr>
          <a:xfrm>
            <a:off x="0" y="3604455"/>
            <a:ext cx="2293865" cy="3253545"/>
          </a:xfrm>
          <a:prstGeom prst="rect">
            <a:avLst/>
          </a:prstGeom>
        </p:spPr>
      </p:pic>
      <p:pic>
        <p:nvPicPr>
          <p:cNvPr id="11" name="Image 10" descr="Une image contenant texte, Police, noir et blanc, papier&#10;&#10;Description générée automatiquement">
            <a:extLst>
              <a:ext uri="{FF2B5EF4-FFF2-40B4-BE49-F238E27FC236}">
                <a16:creationId xmlns:a16="http://schemas.microsoft.com/office/drawing/2014/main" id="{313D8EC1-6A90-84E3-043B-9C7F4C1BDBCD}"/>
              </a:ext>
            </a:extLst>
          </p:cNvPr>
          <p:cNvPicPr>
            <a:picLocks noChangeAspect="1"/>
          </p:cNvPicPr>
          <p:nvPr/>
        </p:nvPicPr>
        <p:blipFill>
          <a:blip r:embed="rId5"/>
          <a:stretch>
            <a:fillRect/>
          </a:stretch>
        </p:blipFill>
        <p:spPr>
          <a:xfrm>
            <a:off x="2293865" y="3629056"/>
            <a:ext cx="1698181" cy="3204342"/>
          </a:xfrm>
          <a:prstGeom prst="rect">
            <a:avLst/>
          </a:prstGeom>
        </p:spPr>
      </p:pic>
      <p:pic>
        <p:nvPicPr>
          <p:cNvPr id="12" name="Image 11">
            <a:extLst>
              <a:ext uri="{FF2B5EF4-FFF2-40B4-BE49-F238E27FC236}">
                <a16:creationId xmlns:a16="http://schemas.microsoft.com/office/drawing/2014/main" id="{DB00428C-FD0F-B9EB-6C7F-CC351CF65DE1}"/>
              </a:ext>
            </a:extLst>
          </p:cNvPr>
          <p:cNvPicPr>
            <a:picLocks noChangeAspect="1"/>
          </p:cNvPicPr>
          <p:nvPr/>
        </p:nvPicPr>
        <p:blipFill>
          <a:blip r:embed="rId6"/>
          <a:stretch>
            <a:fillRect/>
          </a:stretch>
        </p:blipFill>
        <p:spPr>
          <a:xfrm>
            <a:off x="9802757" y="3604454"/>
            <a:ext cx="2151393" cy="3119521"/>
          </a:xfrm>
          <a:prstGeom prst="rect">
            <a:avLst/>
          </a:prstGeom>
        </p:spPr>
      </p:pic>
    </p:spTree>
    <p:extLst>
      <p:ext uri="{BB962C8B-B14F-4D97-AF65-F5344CB8AC3E}">
        <p14:creationId xmlns:p14="http://schemas.microsoft.com/office/powerpoint/2010/main" val="31645518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hite Night Review - GameSpot">
            <a:extLst>
              <a:ext uri="{FF2B5EF4-FFF2-40B4-BE49-F238E27FC236}">
                <a16:creationId xmlns:a16="http://schemas.microsoft.com/office/drawing/2014/main" id="{C09A6ABA-A782-3C76-6769-C79DF26699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47"/>
          <a:stretch/>
        </p:blipFill>
        <p:spPr bwMode="auto">
          <a:xfrm>
            <a:off x="0" y="3666152"/>
            <a:ext cx="12192000" cy="8257365"/>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763E1DA6-C170-F8A4-80B4-B7B8A37DA32F}"/>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ET DANS LA PRESSE FRANÇAISE ?</a:t>
            </a:r>
          </a:p>
        </p:txBody>
      </p:sp>
      <p:sp>
        <p:nvSpPr>
          <p:cNvPr id="3" name="ZoneTexte 2">
            <a:extLst>
              <a:ext uri="{FF2B5EF4-FFF2-40B4-BE49-F238E27FC236}">
                <a16:creationId xmlns:a16="http://schemas.microsoft.com/office/drawing/2014/main" id="{3B81CA03-E1F8-577C-6020-D8927C87B52B}"/>
              </a:ext>
            </a:extLst>
          </p:cNvPr>
          <p:cNvSpPr txBox="1"/>
          <p:nvPr/>
        </p:nvSpPr>
        <p:spPr>
          <a:xfrm>
            <a:off x="142436" y="458784"/>
            <a:ext cx="11907128" cy="3847207"/>
          </a:xfrm>
          <a:prstGeom prst="rect">
            <a:avLst/>
          </a:prstGeom>
          <a:noFill/>
        </p:spPr>
        <p:txBody>
          <a:bodyPr wrap="square">
            <a:spAutoFit/>
          </a:bodyPr>
          <a:lstStyle/>
          <a:p>
            <a:pPr algn="just" rtl="0">
              <a:spcBef>
                <a:spcPts val="0"/>
              </a:spcBef>
              <a:spcAft>
                <a:spcPts val="800"/>
              </a:spcAft>
            </a:pPr>
            <a:r>
              <a:rPr lang="fr-BE" sz="1600" b="0" i="0" u="none" strike="noStrike" dirty="0">
                <a:effectLst/>
                <a:latin typeface="Aptos" panose="020B0004020202020204" pitchFamily="34" charset="0"/>
              </a:rPr>
              <a:t>Les magazines spécialisés français des années 1990 et 2000 mentionnent parfois au détour d’une « </a:t>
            </a:r>
            <a:r>
              <a:rPr lang="fr-BE" sz="1600" b="0" i="0" u="none" strike="noStrike" dirty="0" err="1">
                <a:effectLst/>
                <a:latin typeface="Aptos" panose="020B0004020202020204" pitchFamily="34" charset="0"/>
              </a:rPr>
              <a:t>preview</a:t>
            </a:r>
            <a:r>
              <a:rPr lang="fr-BE" sz="1600" b="0" i="0" u="none" strike="noStrike" dirty="0">
                <a:effectLst/>
                <a:latin typeface="Aptos" panose="020B0004020202020204" pitchFamily="34" charset="0"/>
              </a:rPr>
              <a:t> » l’état de fatigue apparent des développeurs qu’ils rencontrent, sans jamais en faire l’objet de leur article, qui reste chevillé au « produit » à venir. Dans certains cas, l’humour caractéristique de ces titres prédomine tellement qu’il devient même impossible de déterminer si le journaliste révèle un authentique travail aliénant ou s’il s’agit simplement d’une blague :</a:t>
            </a:r>
            <a:endParaRPr lang="fr-BE" sz="1600" b="0" dirty="0">
              <a:effectLst/>
              <a:latin typeface="Aptos" panose="020B0004020202020204" pitchFamily="34" charset="0"/>
            </a:endParaRPr>
          </a:p>
          <a:p>
            <a:pPr marL="449580" algn="just" rtl="0">
              <a:spcBef>
                <a:spcPts val="0"/>
              </a:spcBef>
              <a:spcAft>
                <a:spcPts val="800"/>
              </a:spcAft>
            </a:pPr>
            <a:r>
              <a:rPr lang="fr-BE" sz="1600" b="0" i="0" u="none" strike="noStrike" dirty="0">
                <a:effectLst/>
                <a:latin typeface="Aptos" panose="020B0004020202020204" pitchFamily="34" charset="0"/>
              </a:rPr>
              <a:t>« […] Un des membres de l’équipe [de développement de Medal of Honor : Bataille du Pacifique] a même été réquisitionné pour bosser sur la végétation à plein temps, il ne fait que ça. Je l’ai vu travailler comme un malade de mes propres yeux, tout pâle, en train de modéliser des arbres et des lianes avec tout un tas de photographies et d’encyclopédies à portée de main… Le type devait avoir une vingtaine d’années environ. S’il continue à ce rythme, dans deux ans, hop, il a des cheveux blancs ».</a:t>
            </a:r>
            <a:endParaRPr lang="fr-BE" sz="1600" b="0" dirty="0">
              <a:effectLst/>
              <a:latin typeface="Aptos" panose="020B0004020202020204" pitchFamily="34" charset="0"/>
            </a:endParaRPr>
          </a:p>
          <a:p>
            <a:pPr marL="444500" algn="just" rtl="0">
              <a:spcBef>
                <a:spcPts val="0"/>
              </a:spcBef>
              <a:spcAft>
                <a:spcPts val="800"/>
              </a:spcAft>
            </a:pPr>
            <a:r>
              <a:rPr lang="fr-BE" sz="1600" b="0" i="0" u="none" strike="noStrike" dirty="0">
                <a:effectLst/>
                <a:latin typeface="Aptos" panose="020B0004020202020204" pitchFamily="34" charset="0"/>
              </a:rPr>
              <a:t>« Hormis des traces de fatigue imprimées au noir sous quelques yeux, l’ambiance est clairement détendue chez les maîtres des lieux. […] On perçoit également, quasi impalpable, un léger trac : après tout, c’est la première fois depuis près d’un an qu’Epic accepte enfin de dévoiler les rouages de sa machine de guerre ! L’ensemble de l’équipe a bossé d’arrache-pied depuis une quinzaine de jours pour réaliser une démo jouable réservée uniquement à notre usage »</a:t>
            </a:r>
            <a:endParaRPr lang="fr-BE" sz="1600" b="0" dirty="0">
              <a:effectLst/>
              <a:latin typeface="Aptos" panose="020B0004020202020204" pitchFamily="34" charset="0"/>
            </a:endParaRPr>
          </a:p>
          <a:p>
            <a:br>
              <a:rPr lang="fr-BE" sz="1600" dirty="0">
                <a:latin typeface="Aptos" panose="020B0004020202020204" pitchFamily="34" charset="0"/>
              </a:rPr>
            </a:br>
            <a:endParaRPr lang="fr-FR" sz="1600" dirty="0">
              <a:latin typeface="Aptos" panose="020B0004020202020204" pitchFamily="34" charset="0"/>
            </a:endParaRPr>
          </a:p>
        </p:txBody>
      </p:sp>
    </p:spTree>
    <p:extLst>
      <p:ext uri="{BB962C8B-B14F-4D97-AF65-F5344CB8AC3E}">
        <p14:creationId xmlns:p14="http://schemas.microsoft.com/office/powerpoint/2010/main" val="1633811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hite Night Review - GameSpot">
            <a:extLst>
              <a:ext uri="{FF2B5EF4-FFF2-40B4-BE49-F238E27FC236}">
                <a16:creationId xmlns:a16="http://schemas.microsoft.com/office/drawing/2014/main" id="{C09A6ABA-A782-3C76-6769-C79DF26699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47"/>
          <a:stretch/>
        </p:blipFill>
        <p:spPr bwMode="auto">
          <a:xfrm>
            <a:off x="0" y="1364258"/>
            <a:ext cx="12192000" cy="8257365"/>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763E1DA6-C170-F8A4-80B4-B7B8A37DA32F}"/>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PREMIÈRE ITÉRATION DU MOT RETROUVÉE EN 2012…</a:t>
            </a:r>
          </a:p>
        </p:txBody>
      </p:sp>
      <p:pic>
        <p:nvPicPr>
          <p:cNvPr id="6" name="Image 5" descr="Une image contenant texte, capture d’écran&#10;&#10;Description générée automatiquement">
            <a:extLst>
              <a:ext uri="{FF2B5EF4-FFF2-40B4-BE49-F238E27FC236}">
                <a16:creationId xmlns:a16="http://schemas.microsoft.com/office/drawing/2014/main" id="{604BA0AB-E405-F70E-3CC6-54E1C06B8E0F}"/>
              </a:ext>
            </a:extLst>
          </p:cNvPr>
          <p:cNvPicPr>
            <a:picLocks noChangeAspect="1"/>
          </p:cNvPicPr>
          <p:nvPr/>
        </p:nvPicPr>
        <p:blipFill>
          <a:blip r:embed="rId3"/>
          <a:stretch>
            <a:fillRect/>
          </a:stretch>
        </p:blipFill>
        <p:spPr>
          <a:xfrm>
            <a:off x="0" y="919474"/>
            <a:ext cx="5441795" cy="1781921"/>
          </a:xfrm>
          <a:prstGeom prst="rect">
            <a:avLst/>
          </a:prstGeom>
        </p:spPr>
      </p:pic>
      <p:sp>
        <p:nvSpPr>
          <p:cNvPr id="7" name="ZoneTexte 6">
            <a:extLst>
              <a:ext uri="{FF2B5EF4-FFF2-40B4-BE49-F238E27FC236}">
                <a16:creationId xmlns:a16="http://schemas.microsoft.com/office/drawing/2014/main" id="{4E50C05B-6786-948A-8EE4-89B0A2479989}"/>
              </a:ext>
            </a:extLst>
          </p:cNvPr>
          <p:cNvSpPr txBox="1"/>
          <p:nvPr/>
        </p:nvSpPr>
        <p:spPr>
          <a:xfrm>
            <a:off x="7900737" y="646769"/>
            <a:ext cx="4291263" cy="646331"/>
          </a:xfrm>
          <a:prstGeom prst="rect">
            <a:avLst/>
          </a:prstGeom>
          <a:noFill/>
        </p:spPr>
        <p:txBody>
          <a:bodyPr wrap="square" rtlCol="0">
            <a:spAutoFit/>
          </a:bodyPr>
          <a:lstStyle/>
          <a:p>
            <a:pPr algn="ctr"/>
            <a:r>
              <a:rPr lang="fr-FR" b="1" dirty="0">
                <a:latin typeface="Aptos" panose="020B0004020202020204" pitchFamily="34" charset="0"/>
                <a:cs typeface="Times New Roman" panose="02020603050405020304" pitchFamily="18" charset="0"/>
              </a:rPr>
              <a:t>PUIS ENQUÊTES EN 2016, 2017…</a:t>
            </a:r>
          </a:p>
          <a:p>
            <a:pPr algn="ctr"/>
            <a:r>
              <a:rPr lang="fr-FR" b="1" dirty="0">
                <a:latin typeface="Aptos" panose="020B0004020202020204" pitchFamily="34" charset="0"/>
                <a:cs typeface="Times New Roman" panose="02020603050405020304" pitchFamily="18" charset="0"/>
              </a:rPr>
              <a:t>Sous l’impulsion des pigistes !</a:t>
            </a:r>
          </a:p>
        </p:txBody>
      </p:sp>
      <p:pic>
        <p:nvPicPr>
          <p:cNvPr id="9" name="Image 8" descr="Une image contenant capture d’écran, habits, texte, personne&#10;&#10;Description générée automatiquement">
            <a:extLst>
              <a:ext uri="{FF2B5EF4-FFF2-40B4-BE49-F238E27FC236}">
                <a16:creationId xmlns:a16="http://schemas.microsoft.com/office/drawing/2014/main" id="{BFBCA30B-A5B9-B981-A317-2798D30C4131}"/>
              </a:ext>
            </a:extLst>
          </p:cNvPr>
          <p:cNvPicPr>
            <a:picLocks noChangeAspect="1"/>
          </p:cNvPicPr>
          <p:nvPr/>
        </p:nvPicPr>
        <p:blipFill>
          <a:blip r:embed="rId4"/>
          <a:stretch>
            <a:fillRect/>
          </a:stretch>
        </p:blipFill>
        <p:spPr>
          <a:xfrm>
            <a:off x="0" y="2655202"/>
            <a:ext cx="5441795" cy="1616112"/>
          </a:xfrm>
          <a:prstGeom prst="rect">
            <a:avLst/>
          </a:prstGeom>
        </p:spPr>
      </p:pic>
      <p:pic>
        <p:nvPicPr>
          <p:cNvPr id="11" name="Image 10" descr="Une image contenant texte, Police, capture d’écran, Graphique&#10;&#10;Description générée automatiquement">
            <a:extLst>
              <a:ext uri="{FF2B5EF4-FFF2-40B4-BE49-F238E27FC236}">
                <a16:creationId xmlns:a16="http://schemas.microsoft.com/office/drawing/2014/main" id="{945EEFC8-B806-FDFE-5EF6-208660C03BD6}"/>
              </a:ext>
            </a:extLst>
          </p:cNvPr>
          <p:cNvPicPr>
            <a:picLocks noChangeAspect="1"/>
          </p:cNvPicPr>
          <p:nvPr/>
        </p:nvPicPr>
        <p:blipFill>
          <a:blip r:embed="rId5"/>
          <a:stretch>
            <a:fillRect/>
          </a:stretch>
        </p:blipFill>
        <p:spPr>
          <a:xfrm>
            <a:off x="0" y="4271314"/>
            <a:ext cx="5441795" cy="1175052"/>
          </a:xfrm>
          <a:prstGeom prst="rect">
            <a:avLst/>
          </a:prstGeom>
        </p:spPr>
      </p:pic>
    </p:spTree>
    <p:extLst>
      <p:ext uri="{BB962C8B-B14F-4D97-AF65-F5344CB8AC3E}">
        <p14:creationId xmlns:p14="http://schemas.microsoft.com/office/powerpoint/2010/main" val="3740055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85E61098-6B4A-C600-C69D-ACCB3D490A0D}"/>
              </a:ext>
            </a:extLst>
          </p:cNvPr>
          <p:cNvSpPr txBox="1"/>
          <p:nvPr/>
        </p:nvSpPr>
        <p:spPr>
          <a:xfrm>
            <a:off x="0" y="89452"/>
            <a:ext cx="12192000" cy="369332"/>
          </a:xfrm>
          <a:prstGeom prst="rect">
            <a:avLst/>
          </a:prstGeom>
          <a:noFill/>
        </p:spPr>
        <p:txBody>
          <a:bodyPr wrap="square" rtlCol="0">
            <a:spAutoFit/>
          </a:bodyPr>
          <a:lstStyle/>
          <a:p>
            <a:pPr algn="ctr"/>
            <a:r>
              <a:rPr lang="fr-FR" b="1" dirty="0">
                <a:cs typeface="Times New Roman" panose="02020603050405020304" pitchFamily="18" charset="0"/>
              </a:rPr>
              <a:t>LA PRESSE VIDÉOLUDIQUE VA MAL MAIS CERTAINS RÉINVENTENT LE MODÈLE</a:t>
            </a:r>
          </a:p>
        </p:txBody>
      </p:sp>
      <p:pic>
        <p:nvPicPr>
          <p:cNvPr id="10" name="Image 9" descr="Une image contenant texte, capture d’écran, Publicité en ligne, graphisme&#10;&#10;Description générée automatiquement">
            <a:extLst>
              <a:ext uri="{FF2B5EF4-FFF2-40B4-BE49-F238E27FC236}">
                <a16:creationId xmlns:a16="http://schemas.microsoft.com/office/drawing/2014/main" id="{FEB8A62F-3301-8267-72BF-A5BE75CD1C74}"/>
              </a:ext>
            </a:extLst>
          </p:cNvPr>
          <p:cNvPicPr>
            <a:picLocks noChangeAspect="1"/>
          </p:cNvPicPr>
          <p:nvPr/>
        </p:nvPicPr>
        <p:blipFill rotWithShape="1">
          <a:blip r:embed="rId2"/>
          <a:srcRect b="21161"/>
          <a:stretch/>
        </p:blipFill>
        <p:spPr>
          <a:xfrm>
            <a:off x="1377386" y="560310"/>
            <a:ext cx="5382613" cy="3445717"/>
          </a:xfrm>
          <a:prstGeom prst="rect">
            <a:avLst/>
          </a:prstGeom>
        </p:spPr>
      </p:pic>
      <p:pic>
        <p:nvPicPr>
          <p:cNvPr id="11" name="Image 10">
            <a:extLst>
              <a:ext uri="{FF2B5EF4-FFF2-40B4-BE49-F238E27FC236}">
                <a16:creationId xmlns:a16="http://schemas.microsoft.com/office/drawing/2014/main" id="{78768035-5A16-58F1-2734-8C0CF530C1B1}"/>
              </a:ext>
            </a:extLst>
          </p:cNvPr>
          <p:cNvPicPr>
            <a:picLocks noChangeAspect="1"/>
          </p:cNvPicPr>
          <p:nvPr/>
        </p:nvPicPr>
        <p:blipFill>
          <a:blip r:embed="rId3"/>
          <a:stretch>
            <a:fillRect/>
          </a:stretch>
        </p:blipFill>
        <p:spPr>
          <a:xfrm>
            <a:off x="0" y="4217346"/>
            <a:ext cx="5046562" cy="2835687"/>
          </a:xfrm>
          <a:prstGeom prst="rect">
            <a:avLst/>
          </a:prstGeom>
        </p:spPr>
      </p:pic>
      <p:pic>
        <p:nvPicPr>
          <p:cNvPr id="13" name="Image 12" descr="Une image contenant texte, capture d’écran, Visage humain, vidéo&#10;&#10;Description générée automatiquement">
            <a:extLst>
              <a:ext uri="{FF2B5EF4-FFF2-40B4-BE49-F238E27FC236}">
                <a16:creationId xmlns:a16="http://schemas.microsoft.com/office/drawing/2014/main" id="{3E313E36-70D5-4005-D091-0D58FA640EB1}"/>
              </a:ext>
            </a:extLst>
          </p:cNvPr>
          <p:cNvPicPr>
            <a:picLocks noChangeAspect="1"/>
          </p:cNvPicPr>
          <p:nvPr/>
        </p:nvPicPr>
        <p:blipFill>
          <a:blip r:embed="rId4"/>
          <a:stretch>
            <a:fillRect/>
          </a:stretch>
        </p:blipFill>
        <p:spPr>
          <a:xfrm>
            <a:off x="5279572" y="4217346"/>
            <a:ext cx="4116315" cy="2640654"/>
          </a:xfrm>
          <a:prstGeom prst="rect">
            <a:avLst/>
          </a:prstGeom>
        </p:spPr>
      </p:pic>
      <p:pic>
        <p:nvPicPr>
          <p:cNvPr id="14" name="Image 13">
            <a:extLst>
              <a:ext uri="{FF2B5EF4-FFF2-40B4-BE49-F238E27FC236}">
                <a16:creationId xmlns:a16="http://schemas.microsoft.com/office/drawing/2014/main" id="{A7E6DA82-73B1-7B28-1976-436FB292F5B1}"/>
              </a:ext>
            </a:extLst>
          </p:cNvPr>
          <p:cNvPicPr>
            <a:picLocks noChangeAspect="1"/>
          </p:cNvPicPr>
          <p:nvPr/>
        </p:nvPicPr>
        <p:blipFill>
          <a:blip r:embed="rId5"/>
          <a:stretch>
            <a:fillRect/>
          </a:stretch>
        </p:blipFill>
        <p:spPr>
          <a:xfrm>
            <a:off x="9632903" y="4217346"/>
            <a:ext cx="2697340" cy="2697340"/>
          </a:xfrm>
          <a:prstGeom prst="rect">
            <a:avLst/>
          </a:prstGeom>
        </p:spPr>
      </p:pic>
      <p:pic>
        <p:nvPicPr>
          <p:cNvPr id="16" name="Image 15" descr="Une image contenant texte, capture d’écran, Police, document&#10;&#10;Description générée automatiquement">
            <a:extLst>
              <a:ext uri="{FF2B5EF4-FFF2-40B4-BE49-F238E27FC236}">
                <a16:creationId xmlns:a16="http://schemas.microsoft.com/office/drawing/2014/main" id="{D9CE1D60-F77C-C176-BB00-230B8F20FCD8}"/>
              </a:ext>
            </a:extLst>
          </p:cNvPr>
          <p:cNvPicPr>
            <a:picLocks noChangeAspect="1"/>
          </p:cNvPicPr>
          <p:nvPr/>
        </p:nvPicPr>
        <p:blipFill>
          <a:blip r:embed="rId6"/>
          <a:stretch>
            <a:fillRect/>
          </a:stretch>
        </p:blipFill>
        <p:spPr>
          <a:xfrm>
            <a:off x="6699141" y="560311"/>
            <a:ext cx="4112200" cy="3445717"/>
          </a:xfrm>
          <a:prstGeom prst="rect">
            <a:avLst/>
          </a:prstGeom>
        </p:spPr>
      </p:pic>
    </p:spTree>
    <p:extLst>
      <p:ext uri="{BB962C8B-B14F-4D97-AF65-F5344CB8AC3E}">
        <p14:creationId xmlns:p14="http://schemas.microsoft.com/office/powerpoint/2010/main" val="10592191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1" descr="preencoded.png"/>
          <p:cNvPicPr>
            <a:picLocks noChangeAspect="1"/>
          </p:cNvPicPr>
          <p:nvPr/>
        </p:nvPicPr>
        <p:blipFill>
          <a:blip r:embed="rId3"/>
          <a:stretch>
            <a:fillRect/>
          </a:stretch>
        </p:blipFill>
        <p:spPr>
          <a:xfrm>
            <a:off x="0" y="-501501"/>
            <a:ext cx="12192000" cy="3041055"/>
          </a:xfrm>
          <a:prstGeom prst="rect">
            <a:avLst/>
          </a:prstGeom>
        </p:spPr>
      </p:pic>
      <p:sp>
        <p:nvSpPr>
          <p:cNvPr id="5" name="Text 1"/>
          <p:cNvSpPr/>
          <p:nvPr/>
        </p:nvSpPr>
        <p:spPr>
          <a:xfrm>
            <a:off x="912317" y="2539554"/>
            <a:ext cx="9229626" cy="760214"/>
          </a:xfrm>
          <a:prstGeom prst="rect">
            <a:avLst/>
          </a:prstGeom>
          <a:noFill/>
          <a:ln/>
        </p:spPr>
        <p:txBody>
          <a:bodyPr wrap="none" rtlCol="0" anchor="t"/>
          <a:lstStyle/>
          <a:p>
            <a:pPr>
              <a:lnSpc>
                <a:spcPts val="5986"/>
              </a:lnSpc>
            </a:pPr>
            <a:r>
              <a:rPr lang="en-US" sz="4789" b="1" dirty="0">
                <a:solidFill>
                  <a:srgbClr val="F0FCFF"/>
                </a:solidFill>
                <a:latin typeface="Spline Sans" pitchFamily="34" charset="0"/>
                <a:ea typeface="Spline Sans" pitchFamily="34" charset="-122"/>
                <a:cs typeface="Spline Sans" pitchFamily="34" charset="-120"/>
              </a:rPr>
              <a:t>Mario et Donkey Kong</a:t>
            </a:r>
            <a:endParaRPr lang="en-US" sz="4789" dirty="0"/>
          </a:p>
        </p:txBody>
      </p:sp>
      <p:sp>
        <p:nvSpPr>
          <p:cNvPr id="9" name="Text 5"/>
          <p:cNvSpPr/>
          <p:nvPr/>
        </p:nvSpPr>
        <p:spPr>
          <a:xfrm>
            <a:off x="6017072" y="3421360"/>
            <a:ext cx="157857" cy="456108"/>
          </a:xfrm>
          <a:prstGeom prst="rect">
            <a:avLst/>
          </a:prstGeom>
          <a:noFill/>
          <a:ln/>
        </p:spPr>
        <p:txBody>
          <a:bodyPr wrap="none" rtlCol="0" anchor="t"/>
          <a:lstStyle/>
          <a:p>
            <a:pPr algn="ctr">
              <a:lnSpc>
                <a:spcPts val="3592"/>
              </a:lnSpc>
            </a:pPr>
            <a:endParaRPr lang="en-US" sz="2873" dirty="0"/>
          </a:p>
        </p:txBody>
      </p:sp>
      <p:sp>
        <p:nvSpPr>
          <p:cNvPr id="10" name="Text 6"/>
          <p:cNvSpPr/>
          <p:nvPr/>
        </p:nvSpPr>
        <p:spPr>
          <a:xfrm>
            <a:off x="566630" y="3415048"/>
            <a:ext cx="3845619" cy="760214"/>
          </a:xfrm>
          <a:prstGeom prst="rect">
            <a:avLst/>
          </a:prstGeom>
          <a:noFill/>
          <a:ln/>
        </p:spPr>
        <p:txBody>
          <a:bodyPr wrap="square" rtlCol="0" anchor="t"/>
          <a:lstStyle/>
          <a:p>
            <a:pPr algn="r">
              <a:lnSpc>
                <a:spcPts val="2993"/>
              </a:lnSpc>
            </a:pPr>
            <a:r>
              <a:rPr lang="en-US" sz="2394" b="1" dirty="0">
                <a:solidFill>
                  <a:srgbClr val="16FFBB"/>
                </a:solidFill>
                <a:latin typeface="Spline Sans" pitchFamily="34" charset="0"/>
                <a:ea typeface="Spline Sans" pitchFamily="34" charset="-122"/>
                <a:cs typeface="Spline Sans" pitchFamily="34" charset="-120"/>
              </a:rPr>
              <a:t>1981 : Création de Donkey Kong</a:t>
            </a:r>
            <a:endParaRPr lang="en-US" sz="2394" dirty="0"/>
          </a:p>
        </p:txBody>
      </p:sp>
      <p:sp>
        <p:nvSpPr>
          <p:cNvPr id="11" name="Text 7"/>
          <p:cNvSpPr/>
          <p:nvPr/>
        </p:nvSpPr>
        <p:spPr>
          <a:xfrm>
            <a:off x="566629" y="4321212"/>
            <a:ext cx="3845619" cy="1946176"/>
          </a:xfrm>
          <a:prstGeom prst="rect">
            <a:avLst/>
          </a:prstGeom>
          <a:noFill/>
          <a:ln/>
        </p:spPr>
        <p:txBody>
          <a:bodyPr wrap="square" rtlCol="0" anchor="t"/>
          <a:lstStyle/>
          <a:p>
            <a:pPr algn="r">
              <a:lnSpc>
                <a:spcPts val="3065"/>
              </a:lnSpc>
            </a:pPr>
            <a:r>
              <a:rPr lang="en-US" sz="1916" dirty="0">
                <a:solidFill>
                  <a:srgbClr val="E0E4E6"/>
                </a:solidFill>
                <a:latin typeface="Barlow" pitchFamily="34" charset="0"/>
                <a:ea typeface="Barlow" pitchFamily="34" charset="-122"/>
                <a:cs typeface="Barlow" pitchFamily="34" charset="-120"/>
              </a:rPr>
              <a:t>Le célèbre jeu d'arcade met en scène un plombier nommé Jumpman, ancêtre de Mario, qui doit sauver sa bien-aimée des mains du gorille géant Donkey Kong.</a:t>
            </a:r>
            <a:endParaRPr lang="en-US" sz="1916" dirty="0"/>
          </a:p>
        </p:txBody>
      </p:sp>
      <p:sp>
        <p:nvSpPr>
          <p:cNvPr id="14" name="Text 10"/>
          <p:cNvSpPr/>
          <p:nvPr/>
        </p:nvSpPr>
        <p:spPr>
          <a:xfrm>
            <a:off x="5994549" y="4637782"/>
            <a:ext cx="202903" cy="456108"/>
          </a:xfrm>
          <a:prstGeom prst="rect">
            <a:avLst/>
          </a:prstGeom>
          <a:noFill/>
          <a:ln/>
        </p:spPr>
        <p:txBody>
          <a:bodyPr wrap="none" rtlCol="0" anchor="t"/>
          <a:lstStyle/>
          <a:p>
            <a:pPr algn="ctr">
              <a:lnSpc>
                <a:spcPts val="3592"/>
              </a:lnSpc>
            </a:pPr>
            <a:endParaRPr lang="en-US" sz="2873" dirty="0"/>
          </a:p>
        </p:txBody>
      </p:sp>
      <p:sp>
        <p:nvSpPr>
          <p:cNvPr id="17" name="Shape 13"/>
          <p:cNvSpPr/>
          <p:nvPr/>
        </p:nvSpPr>
        <p:spPr>
          <a:xfrm>
            <a:off x="4970810" y="7216378"/>
            <a:ext cx="851495" cy="30361"/>
          </a:xfrm>
          <a:prstGeom prst="rect">
            <a:avLst/>
          </a:prstGeom>
          <a:solidFill>
            <a:srgbClr val="37A7E7"/>
          </a:solidFill>
          <a:ln/>
        </p:spPr>
        <p:txBody>
          <a:bodyPr/>
          <a:lstStyle/>
          <a:p>
            <a:endParaRPr lang="fr-FR" sz="1500"/>
          </a:p>
        </p:txBody>
      </p:sp>
      <p:sp>
        <p:nvSpPr>
          <p:cNvPr id="18" name="Shape 14"/>
          <p:cNvSpPr/>
          <p:nvPr/>
        </p:nvSpPr>
        <p:spPr>
          <a:xfrm>
            <a:off x="5822305" y="6957913"/>
            <a:ext cx="547390" cy="547390"/>
          </a:xfrm>
          <a:prstGeom prst="roundRect">
            <a:avLst>
              <a:gd name="adj" fmla="val 80001"/>
            </a:avLst>
          </a:prstGeom>
          <a:solidFill>
            <a:srgbClr val="0A081B"/>
          </a:solidFill>
          <a:ln w="30480">
            <a:solidFill>
              <a:srgbClr val="E0E4E6"/>
            </a:solidFill>
            <a:prstDash val="solid"/>
          </a:ln>
        </p:spPr>
        <p:txBody>
          <a:bodyPr/>
          <a:lstStyle/>
          <a:p>
            <a:endParaRPr lang="fr-FR" sz="1500"/>
          </a:p>
        </p:txBody>
      </p:sp>
      <p:sp>
        <p:nvSpPr>
          <p:cNvPr id="19" name="Text 15"/>
          <p:cNvSpPr/>
          <p:nvPr/>
        </p:nvSpPr>
        <p:spPr>
          <a:xfrm>
            <a:off x="5989191" y="7003554"/>
            <a:ext cx="213618" cy="456108"/>
          </a:xfrm>
          <a:prstGeom prst="rect">
            <a:avLst/>
          </a:prstGeom>
          <a:noFill/>
          <a:ln/>
        </p:spPr>
        <p:txBody>
          <a:bodyPr wrap="none" rtlCol="0" anchor="t"/>
          <a:lstStyle/>
          <a:p>
            <a:pPr algn="ctr">
              <a:lnSpc>
                <a:spcPts val="3592"/>
              </a:lnSpc>
            </a:pPr>
            <a:r>
              <a:rPr lang="en-US" sz="2873" b="1" dirty="0">
                <a:solidFill>
                  <a:srgbClr val="37A7E7"/>
                </a:solidFill>
                <a:latin typeface="Spline Sans" pitchFamily="34" charset="0"/>
                <a:ea typeface="Spline Sans" pitchFamily="34" charset="-122"/>
                <a:cs typeface="Spline Sans" pitchFamily="34" charset="-120"/>
              </a:rPr>
              <a:t>3</a:t>
            </a:r>
            <a:endParaRPr lang="en-US" sz="2873" dirty="0"/>
          </a:p>
        </p:txBody>
      </p:sp>
      <p:sp>
        <p:nvSpPr>
          <p:cNvPr id="20" name="Text 16"/>
          <p:cNvSpPr/>
          <p:nvPr/>
        </p:nvSpPr>
        <p:spPr>
          <a:xfrm>
            <a:off x="912317" y="7011194"/>
            <a:ext cx="3845619" cy="760214"/>
          </a:xfrm>
          <a:prstGeom prst="rect">
            <a:avLst/>
          </a:prstGeom>
          <a:noFill/>
          <a:ln/>
        </p:spPr>
        <p:txBody>
          <a:bodyPr wrap="square" rtlCol="0" anchor="t"/>
          <a:lstStyle/>
          <a:p>
            <a:pPr algn="r">
              <a:lnSpc>
                <a:spcPts val="2993"/>
              </a:lnSpc>
            </a:pPr>
            <a:r>
              <a:rPr lang="en-US" sz="2394" b="1" dirty="0">
                <a:solidFill>
                  <a:srgbClr val="37A7E7"/>
                </a:solidFill>
                <a:latin typeface="Spline Sans" pitchFamily="34" charset="0"/>
                <a:ea typeface="Spline Sans" pitchFamily="34" charset="-122"/>
                <a:cs typeface="Spline Sans" pitchFamily="34" charset="-120"/>
              </a:rPr>
              <a:t>Évolution graphique et gameplay</a:t>
            </a:r>
            <a:endParaRPr lang="en-US" sz="2394" dirty="0"/>
          </a:p>
        </p:txBody>
      </p:sp>
      <p:sp>
        <p:nvSpPr>
          <p:cNvPr id="21" name="Text 17"/>
          <p:cNvSpPr/>
          <p:nvPr/>
        </p:nvSpPr>
        <p:spPr>
          <a:xfrm>
            <a:off x="912317" y="7917358"/>
            <a:ext cx="3845619" cy="1946176"/>
          </a:xfrm>
          <a:prstGeom prst="rect">
            <a:avLst/>
          </a:prstGeom>
          <a:noFill/>
          <a:ln/>
        </p:spPr>
        <p:txBody>
          <a:bodyPr wrap="square" rtlCol="0" anchor="t"/>
          <a:lstStyle/>
          <a:p>
            <a:pPr algn="r">
              <a:lnSpc>
                <a:spcPts val="3065"/>
              </a:lnSpc>
            </a:pPr>
            <a:r>
              <a:rPr lang="en-US" sz="1916" dirty="0">
                <a:solidFill>
                  <a:srgbClr val="E0E4E6"/>
                </a:solidFill>
                <a:latin typeface="Barlow" pitchFamily="34" charset="0"/>
                <a:ea typeface="Barlow" pitchFamily="34" charset="-122"/>
                <a:cs typeface="Barlow" pitchFamily="34" charset="-120"/>
              </a:rPr>
              <a:t>De jeu d'arcade en 2D à aventure en 3D, la série Mario a sans cesse repoussé les limites technologiques, tout en conservant son gameplay arcade et son charme unique.</a:t>
            </a:r>
            <a:endParaRPr lang="en-US" sz="1916" dirty="0"/>
          </a:p>
        </p:txBody>
      </p:sp>
      <p:sp>
        <p:nvSpPr>
          <p:cNvPr id="22" name="Text 7">
            <a:extLst>
              <a:ext uri="{FF2B5EF4-FFF2-40B4-BE49-F238E27FC236}">
                <a16:creationId xmlns:a16="http://schemas.microsoft.com/office/drawing/2014/main" id="{C719AC46-E593-B94E-03D3-D2F640AD5C22}"/>
              </a:ext>
            </a:extLst>
          </p:cNvPr>
          <p:cNvSpPr/>
          <p:nvPr/>
        </p:nvSpPr>
        <p:spPr>
          <a:xfrm>
            <a:off x="4579516" y="3497513"/>
            <a:ext cx="7352288" cy="3110753"/>
          </a:xfrm>
          <a:prstGeom prst="rect">
            <a:avLst/>
          </a:prstGeom>
          <a:noFill/>
          <a:ln/>
        </p:spPr>
        <p:txBody>
          <a:bodyPr wrap="square" rtlCol="0" anchor="t"/>
          <a:lstStyle/>
          <a:p>
            <a:pPr algn="just"/>
            <a:r>
              <a:rPr lang="en-US" sz="1600" b="1" u="sng" dirty="0">
                <a:solidFill>
                  <a:srgbClr val="E0E4E6"/>
                </a:solidFill>
                <a:latin typeface="Aptos" panose="020B0004020202020204" pitchFamily="34" charset="0"/>
                <a:ea typeface="Barlow" pitchFamily="34" charset="-122"/>
                <a:cs typeface="Barlow" pitchFamily="34" charset="-120"/>
              </a:rPr>
              <a:t>Le </a:t>
            </a:r>
            <a:r>
              <a:rPr lang="en-US" sz="1600" b="1" u="sng" dirty="0" err="1">
                <a:solidFill>
                  <a:srgbClr val="E0E4E6"/>
                </a:solidFill>
                <a:latin typeface="Aptos" panose="020B0004020202020204" pitchFamily="34" charset="0"/>
                <a:ea typeface="Barlow" pitchFamily="34" charset="-122"/>
                <a:cs typeface="Barlow" pitchFamily="34" charset="-120"/>
              </a:rPr>
              <a:t>registre</a:t>
            </a:r>
            <a:r>
              <a:rPr lang="en-US" sz="1600" b="1" u="sng" dirty="0">
                <a:solidFill>
                  <a:srgbClr val="E0E4E6"/>
                </a:solidFill>
                <a:latin typeface="Aptos" panose="020B0004020202020204" pitchFamily="34" charset="0"/>
                <a:ea typeface="Barlow" pitchFamily="34" charset="-122"/>
                <a:cs typeface="Barlow" pitchFamily="34" charset="-120"/>
              </a:rPr>
              <a:t> de </a:t>
            </a:r>
            <a:r>
              <a:rPr lang="en-US" sz="1600" b="1" u="sng" dirty="0" err="1">
                <a:solidFill>
                  <a:srgbClr val="E0E4E6"/>
                </a:solidFill>
                <a:latin typeface="Aptos" panose="020B0004020202020204" pitchFamily="34" charset="0"/>
                <a:ea typeface="Barlow" pitchFamily="34" charset="-122"/>
                <a:cs typeface="Barlow" pitchFamily="34" charset="-120"/>
              </a:rPr>
              <a:t>l’anecdote</a:t>
            </a:r>
            <a:endParaRPr lang="en-US" sz="1600" b="1" u="sng" dirty="0">
              <a:solidFill>
                <a:srgbClr val="E0E4E6"/>
              </a:solidFill>
              <a:latin typeface="Aptos" panose="020B0004020202020204" pitchFamily="34" charset="0"/>
              <a:ea typeface="Barlow" pitchFamily="34" charset="-122"/>
              <a:cs typeface="Barlow" pitchFamily="34" charset="-120"/>
            </a:endParaRPr>
          </a:p>
          <a:p>
            <a:pPr algn="just"/>
            <a:endParaRPr lang="en-US" sz="1600" dirty="0">
              <a:solidFill>
                <a:srgbClr val="E0E4E6"/>
              </a:solidFill>
              <a:latin typeface="Aptos" panose="020B0004020202020204" pitchFamily="34" charset="0"/>
            </a:endParaRPr>
          </a:p>
          <a:p>
            <a:pPr marL="285750" indent="-285750" algn="just">
              <a:buFontTx/>
              <a:buChar char="-"/>
            </a:pPr>
            <a:r>
              <a:rPr lang="en-US" sz="1600" dirty="0">
                <a:solidFill>
                  <a:srgbClr val="E0E4E6"/>
                </a:solidFill>
                <a:latin typeface="Aptos" panose="020B0004020202020204" pitchFamily="34" charset="0"/>
              </a:rPr>
              <a:t>Mario </a:t>
            </a:r>
            <a:r>
              <a:rPr lang="en-US" sz="1600" dirty="0" err="1">
                <a:solidFill>
                  <a:srgbClr val="E0E4E6"/>
                </a:solidFill>
                <a:latin typeface="Aptos" panose="020B0004020202020204" pitchFamily="34" charset="0"/>
              </a:rPr>
              <a:t>s’appelait</a:t>
            </a:r>
            <a:r>
              <a:rPr lang="en-US" sz="1600" dirty="0">
                <a:solidFill>
                  <a:srgbClr val="E0E4E6"/>
                </a:solidFill>
                <a:latin typeface="Aptos" panose="020B0004020202020204" pitchFamily="34" charset="0"/>
              </a:rPr>
              <a:t> </a:t>
            </a:r>
            <a:r>
              <a:rPr lang="en-US" sz="1600" dirty="0" err="1">
                <a:solidFill>
                  <a:srgbClr val="E0E4E6"/>
                </a:solidFill>
                <a:latin typeface="Aptos" panose="020B0004020202020204" pitchFamily="34" charset="0"/>
              </a:rPr>
              <a:t>à</a:t>
            </a:r>
            <a:r>
              <a:rPr lang="en-US" sz="1600" dirty="0">
                <a:solidFill>
                  <a:srgbClr val="E0E4E6"/>
                </a:solidFill>
                <a:latin typeface="Aptos" panose="020B0004020202020204" pitchFamily="34" charset="0"/>
              </a:rPr>
              <a:t> </a:t>
            </a:r>
            <a:r>
              <a:rPr lang="en-US" sz="1600" dirty="0" err="1">
                <a:solidFill>
                  <a:srgbClr val="E0E4E6"/>
                </a:solidFill>
                <a:latin typeface="Aptos" panose="020B0004020202020204" pitchFamily="34" charset="0"/>
              </a:rPr>
              <a:t>l’origine</a:t>
            </a:r>
            <a:r>
              <a:rPr lang="en-US" sz="1600" dirty="0">
                <a:solidFill>
                  <a:srgbClr val="E0E4E6"/>
                </a:solidFill>
                <a:latin typeface="Aptos" panose="020B0004020202020204" pitchFamily="34" charset="0"/>
              </a:rPr>
              <a:t> </a:t>
            </a:r>
            <a:r>
              <a:rPr lang="en-US" sz="1600" dirty="0" err="1">
                <a:solidFill>
                  <a:srgbClr val="E0E4E6"/>
                </a:solidFill>
                <a:latin typeface="Aptos" panose="020B0004020202020204" pitchFamily="34" charset="0"/>
              </a:rPr>
              <a:t>Jumpman</a:t>
            </a:r>
            <a:r>
              <a:rPr lang="en-US" sz="1600" dirty="0">
                <a:solidFill>
                  <a:srgbClr val="E0E4E6"/>
                </a:solidFill>
                <a:latin typeface="Aptos" panose="020B0004020202020204" pitchFamily="34" charset="0"/>
              </a:rPr>
              <a:t> et </a:t>
            </a:r>
            <a:r>
              <a:rPr lang="en-US" sz="1600" dirty="0" err="1">
                <a:solidFill>
                  <a:srgbClr val="E0E4E6"/>
                </a:solidFill>
                <a:latin typeface="Aptos" panose="020B0004020202020204" pitchFamily="34" charset="0"/>
              </a:rPr>
              <a:t>était</a:t>
            </a:r>
            <a:r>
              <a:rPr lang="en-US" sz="1600" dirty="0">
                <a:solidFill>
                  <a:srgbClr val="E0E4E6"/>
                </a:solidFill>
                <a:latin typeface="Aptos" panose="020B0004020202020204" pitchFamily="34" charset="0"/>
              </a:rPr>
              <a:t> Charpentier.</a:t>
            </a:r>
          </a:p>
          <a:p>
            <a:pPr marL="285750" indent="-285750" algn="just">
              <a:buFontTx/>
              <a:buChar char="-"/>
            </a:pPr>
            <a:r>
              <a:rPr lang="en-US" sz="1600" dirty="0">
                <a:latin typeface="Aptos" panose="020B0004020202020204" pitchFamily="34" charset="0"/>
              </a:rPr>
              <a:t>Shigeru Miyamoto a </a:t>
            </a:r>
            <a:r>
              <a:rPr lang="en-US" sz="1600" dirty="0" err="1">
                <a:latin typeface="Aptos" panose="020B0004020202020204" pitchFamily="34" charset="0"/>
              </a:rPr>
              <a:t>d’abord</a:t>
            </a:r>
            <a:r>
              <a:rPr lang="en-US" sz="1600" dirty="0">
                <a:latin typeface="Aptos" panose="020B0004020202020204" pitchFamily="34" charset="0"/>
              </a:rPr>
              <a:t> </a:t>
            </a:r>
            <a:r>
              <a:rPr lang="en-US" sz="1600" dirty="0" err="1">
                <a:latin typeface="Aptos" panose="020B0004020202020204" pitchFamily="34" charset="0"/>
              </a:rPr>
              <a:t>eu</a:t>
            </a:r>
            <a:r>
              <a:rPr lang="en-US" sz="1600" dirty="0">
                <a:latin typeface="Aptos" panose="020B0004020202020204" pitchFamily="34" charset="0"/>
              </a:rPr>
              <a:t> dans </a:t>
            </a:r>
            <a:r>
              <a:rPr lang="en-US" sz="1600" dirty="0" err="1">
                <a:latin typeface="Aptos" panose="020B0004020202020204" pitchFamily="34" charset="0"/>
              </a:rPr>
              <a:t>l’idée</a:t>
            </a:r>
            <a:r>
              <a:rPr lang="en-US" sz="1600" dirty="0">
                <a:latin typeface="Aptos" panose="020B0004020202020204" pitchFamily="34" charset="0"/>
              </a:rPr>
              <a:t> de </a:t>
            </a:r>
            <a:r>
              <a:rPr lang="en-US" sz="1600" dirty="0" err="1">
                <a:latin typeface="Aptos" panose="020B0004020202020204" pitchFamily="34" charset="0"/>
              </a:rPr>
              <a:t>développer</a:t>
            </a:r>
            <a:r>
              <a:rPr lang="en-US" sz="1600" dirty="0">
                <a:latin typeface="Aptos" panose="020B0004020202020204" pitchFamily="34" charset="0"/>
              </a:rPr>
              <a:t> un jeu </a:t>
            </a:r>
            <a:r>
              <a:rPr lang="en-US" sz="1600" dirty="0" err="1">
                <a:latin typeface="Aptos" panose="020B0004020202020204" pitchFamily="34" charset="0"/>
              </a:rPr>
              <a:t>autour</a:t>
            </a:r>
            <a:r>
              <a:rPr lang="en-US" sz="1600" dirty="0">
                <a:latin typeface="Aptos" panose="020B0004020202020204" pitchFamily="34" charset="0"/>
              </a:rPr>
              <a:t> de Popeye, Olive et </a:t>
            </a:r>
            <a:r>
              <a:rPr lang="en-US" sz="1600" dirty="0" err="1">
                <a:latin typeface="Aptos" panose="020B0004020202020204" pitchFamily="34" charset="0"/>
              </a:rPr>
              <a:t>leur</a:t>
            </a:r>
            <a:r>
              <a:rPr lang="en-US" sz="1600" dirty="0">
                <a:latin typeface="Aptos" panose="020B0004020202020204" pitchFamily="34" charset="0"/>
              </a:rPr>
              <a:t> </a:t>
            </a:r>
            <a:r>
              <a:rPr lang="en-US" sz="1600" dirty="0" err="1">
                <a:latin typeface="Aptos" panose="020B0004020202020204" pitchFamily="34" charset="0"/>
              </a:rPr>
              <a:t>ennemi</a:t>
            </a:r>
            <a:r>
              <a:rPr lang="en-US" sz="1600" dirty="0">
                <a:latin typeface="Aptos" panose="020B0004020202020204" pitchFamily="34" charset="0"/>
              </a:rPr>
              <a:t> Brutus, </a:t>
            </a:r>
            <a:r>
              <a:rPr lang="en-US" sz="1600" dirty="0" err="1">
                <a:latin typeface="Aptos" panose="020B0004020202020204" pitchFamily="34" charset="0"/>
              </a:rPr>
              <a:t>mais</a:t>
            </a:r>
            <a:r>
              <a:rPr lang="en-US" sz="1600" dirty="0">
                <a:latin typeface="Aptos" panose="020B0004020202020204" pitchFamily="34" charset="0"/>
              </a:rPr>
              <a:t> Nintendo </a:t>
            </a:r>
            <a:r>
              <a:rPr lang="en-US" sz="1600" dirty="0" err="1">
                <a:latin typeface="Aptos" panose="020B0004020202020204" pitchFamily="34" charset="0"/>
              </a:rPr>
              <a:t>n’a</a:t>
            </a:r>
            <a:r>
              <a:rPr lang="en-US" sz="1600" dirty="0">
                <a:latin typeface="Aptos" panose="020B0004020202020204" pitchFamily="34" charset="0"/>
              </a:rPr>
              <a:t> jamais </a:t>
            </a:r>
            <a:r>
              <a:rPr lang="en-US" sz="1600" dirty="0" err="1">
                <a:latin typeface="Aptos" panose="020B0004020202020204" pitchFamily="34" charset="0"/>
              </a:rPr>
              <a:t>pu</a:t>
            </a:r>
            <a:r>
              <a:rPr lang="en-US" sz="1600" dirty="0">
                <a:latin typeface="Aptos" panose="020B0004020202020204" pitchFamily="34" charset="0"/>
              </a:rPr>
              <a:t> </a:t>
            </a:r>
            <a:r>
              <a:rPr lang="en-US" sz="1600" dirty="0" err="1">
                <a:latin typeface="Aptos" panose="020B0004020202020204" pitchFamily="34" charset="0"/>
              </a:rPr>
              <a:t>acheter</a:t>
            </a:r>
            <a:r>
              <a:rPr lang="en-US" sz="1600" dirty="0">
                <a:latin typeface="Aptos" panose="020B0004020202020204" pitchFamily="34" charset="0"/>
              </a:rPr>
              <a:t> les droits pour le faire.</a:t>
            </a:r>
          </a:p>
          <a:p>
            <a:pPr marL="285750" indent="-285750" algn="just">
              <a:buFontTx/>
              <a:buChar char="-"/>
            </a:pPr>
            <a:r>
              <a:rPr lang="en-US" sz="1600" dirty="0">
                <a:latin typeface="Aptos" panose="020B0004020202020204" pitchFamily="34" charset="0"/>
              </a:rPr>
              <a:t>Le </a:t>
            </a:r>
            <a:r>
              <a:rPr lang="en-US" sz="1600" dirty="0" err="1">
                <a:latin typeface="Aptos" panose="020B0004020202020204" pitchFamily="34" charset="0"/>
              </a:rPr>
              <a:t>gros</a:t>
            </a:r>
            <a:r>
              <a:rPr lang="en-US" sz="1600" dirty="0">
                <a:latin typeface="Aptos" panose="020B0004020202020204" pitchFamily="34" charset="0"/>
              </a:rPr>
              <a:t> </a:t>
            </a:r>
            <a:r>
              <a:rPr lang="en-US" sz="1600" dirty="0" err="1">
                <a:latin typeface="Aptos" panose="020B0004020202020204" pitchFamily="34" charset="0"/>
              </a:rPr>
              <a:t>nez</a:t>
            </a:r>
            <a:r>
              <a:rPr lang="en-US" sz="1600" dirty="0">
                <a:latin typeface="Aptos" panose="020B0004020202020204" pitchFamily="34" charset="0"/>
              </a:rPr>
              <a:t> et la casquette </a:t>
            </a:r>
            <a:r>
              <a:rPr lang="en-US" sz="1600" dirty="0" err="1">
                <a:latin typeface="Aptos" panose="020B0004020202020204" pitchFamily="34" charset="0"/>
              </a:rPr>
              <a:t>sont</a:t>
            </a:r>
            <a:r>
              <a:rPr lang="en-US" sz="1600" dirty="0">
                <a:latin typeface="Aptos" panose="020B0004020202020204" pitchFamily="34" charset="0"/>
              </a:rPr>
              <a:t> </a:t>
            </a:r>
            <a:r>
              <a:rPr lang="en-US" sz="1600" dirty="0" err="1">
                <a:latin typeface="Aptos" panose="020B0004020202020204" pitchFamily="34" charset="0"/>
              </a:rPr>
              <a:t>là</a:t>
            </a:r>
            <a:r>
              <a:rPr lang="en-US" sz="1600" dirty="0">
                <a:latin typeface="Aptos" panose="020B0004020202020204" pitchFamily="34" charset="0"/>
              </a:rPr>
              <a:t> pour des raisons techniques !</a:t>
            </a:r>
          </a:p>
          <a:p>
            <a:pPr marL="285750" indent="-285750" algn="just">
              <a:buFontTx/>
              <a:buChar char="-"/>
            </a:pPr>
            <a:endParaRPr lang="en-US" sz="1600" dirty="0">
              <a:latin typeface="Aptos" panose="020B0004020202020204" pitchFamily="34" charset="0"/>
            </a:endParaRPr>
          </a:p>
          <a:p>
            <a:pPr algn="just"/>
            <a:r>
              <a:rPr lang="en-US" sz="1200" dirty="0">
                <a:latin typeface="Aptos" panose="020B0004020202020204" pitchFamily="34" charset="0"/>
              </a:rPr>
              <a:t>	« </a:t>
            </a:r>
            <a:r>
              <a:rPr lang="en-US" sz="1200" dirty="0" err="1">
                <a:latin typeface="Aptos" panose="020B0004020202020204" pitchFamily="34" charset="0"/>
              </a:rPr>
              <a:t>Lorsqu’on</a:t>
            </a:r>
            <a:r>
              <a:rPr lang="en-US" sz="1200" dirty="0">
                <a:latin typeface="Aptos" panose="020B0004020202020204" pitchFamily="34" charset="0"/>
              </a:rPr>
              <a:t> </a:t>
            </a:r>
            <a:r>
              <a:rPr lang="en-US" sz="1200" dirty="0" err="1">
                <a:latin typeface="Aptos" panose="020B0004020202020204" pitchFamily="34" charset="0"/>
              </a:rPr>
              <a:t>devait</a:t>
            </a:r>
            <a:r>
              <a:rPr lang="en-US" sz="1200" dirty="0">
                <a:latin typeface="Aptos" panose="020B0004020202020204" pitchFamily="34" charset="0"/>
              </a:rPr>
              <a:t> </a:t>
            </a:r>
            <a:r>
              <a:rPr lang="en-US" sz="1200" dirty="0" err="1">
                <a:latin typeface="Aptos" panose="020B0004020202020204" pitchFamily="34" charset="0"/>
              </a:rPr>
              <a:t>concevoir</a:t>
            </a:r>
            <a:r>
              <a:rPr lang="en-US" sz="1200" dirty="0">
                <a:latin typeface="Aptos" panose="020B0004020202020204" pitchFamily="34" charset="0"/>
              </a:rPr>
              <a:t> des </a:t>
            </a:r>
            <a:r>
              <a:rPr lang="en-US" sz="1200" dirty="0" err="1">
                <a:latin typeface="Aptos" panose="020B0004020202020204" pitchFamily="34" charset="0"/>
              </a:rPr>
              <a:t>personnages</a:t>
            </a:r>
            <a:r>
              <a:rPr lang="en-US" sz="1200" dirty="0">
                <a:latin typeface="Aptos" panose="020B0004020202020204" pitchFamily="34" charset="0"/>
              </a:rPr>
              <a:t>, on </a:t>
            </a:r>
            <a:r>
              <a:rPr lang="en-US" sz="1200" dirty="0" err="1">
                <a:latin typeface="Aptos" panose="020B0004020202020204" pitchFamily="34" charset="0"/>
              </a:rPr>
              <a:t>avait</a:t>
            </a:r>
            <a:r>
              <a:rPr lang="en-US" sz="1200" dirty="0">
                <a:latin typeface="Aptos" panose="020B0004020202020204" pitchFamily="34" charset="0"/>
              </a:rPr>
              <a:t> un simple </a:t>
            </a:r>
            <a:r>
              <a:rPr lang="en-US" sz="1200" dirty="0" err="1">
                <a:latin typeface="Aptos" panose="020B0004020202020204" pitchFamily="34" charset="0"/>
              </a:rPr>
              <a:t>espace</a:t>
            </a:r>
            <a:r>
              <a:rPr lang="en-US" sz="1200" dirty="0">
                <a:latin typeface="Aptos" panose="020B0004020202020204" pitchFamily="34" charset="0"/>
              </a:rPr>
              <a:t> de 16 pixels sur 16. </a:t>
            </a:r>
            <a:r>
              <a:rPr lang="en-US" sz="1200" dirty="0" err="1">
                <a:latin typeface="Aptos" panose="020B0004020202020204" pitchFamily="34" charset="0"/>
              </a:rPr>
              <a:t>Donc</a:t>
            </a:r>
            <a:r>
              <a:rPr lang="en-US" sz="1200" dirty="0">
                <a:latin typeface="Aptos" panose="020B0004020202020204" pitchFamily="34" charset="0"/>
              </a:rPr>
              <a:t> 	</a:t>
            </a:r>
            <a:r>
              <a:rPr lang="en-US" sz="1200" dirty="0" err="1">
                <a:latin typeface="Aptos" panose="020B0004020202020204" pitchFamily="34" charset="0"/>
              </a:rPr>
              <a:t>créer</a:t>
            </a:r>
            <a:r>
              <a:rPr lang="en-US" sz="1200" dirty="0">
                <a:latin typeface="Aptos" panose="020B0004020202020204" pitchFamily="34" charset="0"/>
              </a:rPr>
              <a:t> </a:t>
            </a:r>
            <a:r>
              <a:rPr lang="en-US" sz="1200" dirty="0" err="1">
                <a:latin typeface="Aptos" panose="020B0004020202020204" pitchFamily="34" charset="0"/>
              </a:rPr>
              <a:t>une</a:t>
            </a:r>
            <a:r>
              <a:rPr lang="en-US" sz="1200" dirty="0">
                <a:latin typeface="Aptos" panose="020B0004020202020204" pitchFamily="34" charset="0"/>
              </a:rPr>
              <a:t> </a:t>
            </a:r>
            <a:r>
              <a:rPr lang="en-US" sz="1200" dirty="0" err="1">
                <a:latin typeface="Aptos" panose="020B0004020202020204" pitchFamily="34" charset="0"/>
              </a:rPr>
              <a:t>personne</a:t>
            </a:r>
            <a:r>
              <a:rPr lang="en-US" sz="1200" dirty="0">
                <a:latin typeface="Aptos" panose="020B0004020202020204" pitchFamily="34" charset="0"/>
              </a:rPr>
              <a:t> aux proportions </a:t>
            </a:r>
            <a:r>
              <a:rPr lang="en-US" sz="1200" dirty="0" err="1">
                <a:latin typeface="Aptos" panose="020B0004020202020204" pitchFamily="34" charset="0"/>
              </a:rPr>
              <a:t>normales</a:t>
            </a:r>
            <a:r>
              <a:rPr lang="en-US" sz="1200" dirty="0">
                <a:latin typeface="Aptos" panose="020B0004020202020204" pitchFamily="34" charset="0"/>
              </a:rPr>
              <a:t> </a:t>
            </a:r>
            <a:r>
              <a:rPr lang="en-US" sz="1200" dirty="0" err="1">
                <a:latin typeface="Aptos" panose="020B0004020202020204" pitchFamily="34" charset="0"/>
              </a:rPr>
              <a:t>n’était</a:t>
            </a:r>
            <a:r>
              <a:rPr lang="en-US" sz="1200" dirty="0">
                <a:latin typeface="Aptos" panose="020B0004020202020204" pitchFamily="34" charset="0"/>
              </a:rPr>
              <a:t> tout </a:t>
            </a:r>
            <a:r>
              <a:rPr lang="en-US" sz="1200" dirty="0" err="1">
                <a:latin typeface="Aptos" panose="020B0004020202020204" pitchFamily="34" charset="0"/>
              </a:rPr>
              <a:t>simplement</a:t>
            </a:r>
            <a:r>
              <a:rPr lang="en-US" sz="1200" dirty="0">
                <a:latin typeface="Aptos" panose="020B0004020202020204" pitchFamily="34" charset="0"/>
              </a:rPr>
              <a:t> pas </a:t>
            </a:r>
            <a:r>
              <a:rPr lang="en-US" sz="1200" dirty="0" err="1">
                <a:latin typeface="Aptos" panose="020B0004020202020204" pitchFamily="34" charset="0"/>
              </a:rPr>
              <a:t>amusant</a:t>
            </a:r>
            <a:r>
              <a:rPr lang="en-US" sz="1200" dirty="0">
                <a:latin typeface="Aptos" panose="020B0004020202020204" pitchFamily="34" charset="0"/>
              </a:rPr>
              <a:t> et </a:t>
            </a:r>
            <a:r>
              <a:rPr lang="en-US" sz="1200" dirty="0" err="1">
                <a:latin typeface="Aptos" panose="020B0004020202020204" pitchFamily="34" charset="0"/>
              </a:rPr>
              <a:t>compliqué</a:t>
            </a:r>
            <a:r>
              <a:rPr lang="en-US" sz="1200" dirty="0">
                <a:latin typeface="Aptos" panose="020B0004020202020204" pitchFamily="34" charset="0"/>
              </a:rPr>
              <a:t>. </a:t>
            </a:r>
            <a:r>
              <a:rPr lang="en-US" sz="1200" dirty="0" err="1">
                <a:latin typeface="Aptos" panose="020B0004020202020204" pitchFamily="34" charset="0"/>
              </a:rPr>
              <a:t>J’ai</a:t>
            </a:r>
            <a:r>
              <a:rPr lang="en-US" sz="1200" dirty="0">
                <a:latin typeface="Aptos" panose="020B0004020202020204" pitchFamily="34" charset="0"/>
              </a:rPr>
              <a:t> 	</a:t>
            </a:r>
            <a:r>
              <a:rPr lang="en-US" sz="1200" dirty="0" err="1">
                <a:latin typeface="Aptos" panose="020B0004020202020204" pitchFamily="34" charset="0"/>
              </a:rPr>
              <a:t>donc</a:t>
            </a:r>
            <a:r>
              <a:rPr lang="en-US" sz="1200" dirty="0">
                <a:latin typeface="Aptos" panose="020B0004020202020204" pitchFamily="34" charset="0"/>
              </a:rPr>
              <a:t> </a:t>
            </a:r>
            <a:r>
              <a:rPr lang="en-US" sz="1200" dirty="0" err="1">
                <a:latin typeface="Aptos" panose="020B0004020202020204" pitchFamily="34" charset="0"/>
              </a:rPr>
              <a:t>commencé</a:t>
            </a:r>
            <a:r>
              <a:rPr lang="en-US" sz="1200" dirty="0">
                <a:latin typeface="Aptos" panose="020B0004020202020204" pitchFamily="34" charset="0"/>
              </a:rPr>
              <a:t> avec un très grand visage, </a:t>
            </a:r>
            <a:r>
              <a:rPr lang="en-US" sz="1200" dirty="0" err="1">
                <a:latin typeface="Aptos" panose="020B0004020202020204" pitchFamily="34" charset="0"/>
              </a:rPr>
              <a:t>puis</a:t>
            </a:r>
            <a:r>
              <a:rPr lang="en-US" sz="1200" dirty="0">
                <a:latin typeface="Aptos" panose="020B0004020202020204" pitchFamily="34" charset="0"/>
              </a:rPr>
              <a:t> </a:t>
            </a:r>
            <a:r>
              <a:rPr lang="en-US" sz="1200" dirty="0" err="1">
                <a:latin typeface="Aptos" panose="020B0004020202020204" pitchFamily="34" charset="0"/>
              </a:rPr>
              <a:t>j’ai</a:t>
            </a:r>
            <a:r>
              <a:rPr lang="en-US" sz="1200" dirty="0">
                <a:latin typeface="Aptos" panose="020B0004020202020204" pitchFamily="34" charset="0"/>
              </a:rPr>
              <a:t> </a:t>
            </a:r>
            <a:r>
              <a:rPr lang="en-US" sz="1200" dirty="0" err="1">
                <a:latin typeface="Aptos" panose="020B0004020202020204" pitchFamily="34" charset="0"/>
              </a:rPr>
              <a:t>décidé</a:t>
            </a:r>
            <a:r>
              <a:rPr lang="en-US" sz="1200" dirty="0">
                <a:latin typeface="Aptos" panose="020B0004020202020204" pitchFamily="34" charset="0"/>
              </a:rPr>
              <a:t> de </a:t>
            </a:r>
            <a:r>
              <a:rPr lang="en-US" sz="1200" dirty="0" err="1">
                <a:latin typeface="Aptos" panose="020B0004020202020204" pitchFamily="34" charset="0"/>
              </a:rPr>
              <a:t>remplir</a:t>
            </a:r>
            <a:r>
              <a:rPr lang="en-US" sz="1200" dirty="0">
                <a:latin typeface="Aptos" panose="020B0004020202020204" pitchFamily="34" charset="0"/>
              </a:rPr>
              <a:t> le corps. Je ne </a:t>
            </a:r>
            <a:r>
              <a:rPr lang="en-US" sz="1200" dirty="0" err="1">
                <a:latin typeface="Aptos" panose="020B0004020202020204" pitchFamily="34" charset="0"/>
              </a:rPr>
              <a:t>pouvais</a:t>
            </a:r>
            <a:r>
              <a:rPr lang="en-US" sz="1200" dirty="0">
                <a:latin typeface="Aptos" panose="020B0004020202020204" pitchFamily="34" charset="0"/>
              </a:rPr>
              <a:t> pas 	</a:t>
            </a:r>
            <a:r>
              <a:rPr lang="en-US" sz="1200" dirty="0" err="1">
                <a:latin typeface="Aptos" panose="020B0004020202020204" pitchFamily="34" charset="0"/>
              </a:rPr>
              <a:t>vraiment</a:t>
            </a:r>
            <a:r>
              <a:rPr lang="en-US" sz="1200" dirty="0">
                <a:latin typeface="Aptos" panose="020B0004020202020204" pitchFamily="34" charset="0"/>
              </a:rPr>
              <a:t> </a:t>
            </a:r>
            <a:r>
              <a:rPr lang="en-US" sz="1200" dirty="0" err="1">
                <a:latin typeface="Aptos" panose="020B0004020202020204" pitchFamily="34" charset="0"/>
              </a:rPr>
              <a:t>concevoir</a:t>
            </a:r>
            <a:r>
              <a:rPr lang="en-US" sz="1200" dirty="0">
                <a:latin typeface="Aptos" panose="020B0004020202020204" pitchFamily="34" charset="0"/>
              </a:rPr>
              <a:t> </a:t>
            </a:r>
            <a:r>
              <a:rPr lang="en-US" sz="1200" dirty="0" err="1">
                <a:latin typeface="Aptos" panose="020B0004020202020204" pitchFamily="34" charset="0"/>
              </a:rPr>
              <a:t>une</a:t>
            </a:r>
            <a:r>
              <a:rPr lang="en-US" sz="1200" dirty="0">
                <a:latin typeface="Aptos" panose="020B0004020202020204" pitchFamily="34" charset="0"/>
              </a:rPr>
              <a:t> bouche, </a:t>
            </a:r>
            <a:r>
              <a:rPr lang="en-US" sz="1200" dirty="0" err="1">
                <a:latin typeface="Aptos" panose="020B0004020202020204" pitchFamily="34" charset="0"/>
              </a:rPr>
              <a:t>alors</a:t>
            </a:r>
            <a:r>
              <a:rPr lang="en-US" sz="1200" dirty="0">
                <a:latin typeface="Aptos" panose="020B0004020202020204" pitchFamily="34" charset="0"/>
              </a:rPr>
              <a:t> </a:t>
            </a:r>
            <a:r>
              <a:rPr lang="en-US" sz="1200" dirty="0" err="1">
                <a:latin typeface="Aptos" panose="020B0004020202020204" pitchFamily="34" charset="0"/>
              </a:rPr>
              <a:t>j’ai</a:t>
            </a:r>
            <a:r>
              <a:rPr lang="en-US" sz="1200" dirty="0">
                <a:latin typeface="Aptos" panose="020B0004020202020204" pitchFamily="34" charset="0"/>
              </a:rPr>
              <a:t> fait un </a:t>
            </a:r>
            <a:r>
              <a:rPr lang="en-US" sz="1200" dirty="0" err="1">
                <a:latin typeface="Aptos" panose="020B0004020202020204" pitchFamily="34" charset="0"/>
              </a:rPr>
              <a:t>gros</a:t>
            </a:r>
            <a:r>
              <a:rPr lang="en-US" sz="1200" dirty="0">
                <a:latin typeface="Aptos" panose="020B0004020202020204" pitchFamily="34" charset="0"/>
              </a:rPr>
              <a:t> </a:t>
            </a:r>
            <a:r>
              <a:rPr lang="en-US" sz="1200" dirty="0" err="1">
                <a:latin typeface="Aptos" panose="020B0004020202020204" pitchFamily="34" charset="0"/>
              </a:rPr>
              <a:t>nez</a:t>
            </a:r>
            <a:r>
              <a:rPr lang="en-US" sz="1200" dirty="0">
                <a:latin typeface="Aptos" panose="020B0004020202020204" pitchFamily="34" charset="0"/>
              </a:rPr>
              <a:t> et </a:t>
            </a:r>
            <a:r>
              <a:rPr lang="en-US" sz="1200" dirty="0" err="1">
                <a:latin typeface="Aptos" panose="020B0004020202020204" pitchFamily="34" charset="0"/>
              </a:rPr>
              <a:t>l’ai</a:t>
            </a:r>
            <a:r>
              <a:rPr lang="en-US" sz="1200" dirty="0">
                <a:latin typeface="Aptos" panose="020B0004020202020204" pitchFamily="34" charset="0"/>
              </a:rPr>
              <a:t> </a:t>
            </a:r>
            <a:r>
              <a:rPr lang="en-US" sz="1200" dirty="0" err="1">
                <a:latin typeface="Aptos" panose="020B0004020202020204" pitchFamily="34" charset="0"/>
              </a:rPr>
              <a:t>recouvert</a:t>
            </a:r>
            <a:r>
              <a:rPr lang="en-US" sz="1200" dirty="0">
                <a:latin typeface="Aptos" panose="020B0004020202020204" pitchFamily="34" charset="0"/>
              </a:rPr>
              <a:t> </a:t>
            </a:r>
            <a:r>
              <a:rPr lang="en-US" sz="1200" dirty="0" err="1">
                <a:latin typeface="Aptos" panose="020B0004020202020204" pitchFamily="34" charset="0"/>
              </a:rPr>
              <a:t>d’une</a:t>
            </a:r>
            <a:r>
              <a:rPr lang="en-US" sz="1200" dirty="0">
                <a:latin typeface="Aptos" panose="020B0004020202020204" pitchFamily="34" charset="0"/>
              </a:rPr>
              <a:t> moustache. Et nous ne 	</a:t>
            </a:r>
            <a:r>
              <a:rPr lang="en-US" sz="1200" dirty="0" err="1">
                <a:latin typeface="Aptos" panose="020B0004020202020204" pitchFamily="34" charset="0"/>
              </a:rPr>
              <a:t>pouvions</a:t>
            </a:r>
            <a:r>
              <a:rPr lang="en-US" sz="1200" dirty="0">
                <a:latin typeface="Aptos" panose="020B0004020202020204" pitchFamily="34" charset="0"/>
              </a:rPr>
              <a:t> pas </a:t>
            </a:r>
            <a:r>
              <a:rPr lang="en-US" sz="1200" dirty="0" err="1">
                <a:latin typeface="Aptos" panose="020B0004020202020204" pitchFamily="34" charset="0"/>
              </a:rPr>
              <a:t>vraiment</a:t>
            </a:r>
            <a:r>
              <a:rPr lang="en-US" sz="1200" dirty="0">
                <a:latin typeface="Aptos" panose="020B0004020202020204" pitchFamily="34" charset="0"/>
              </a:rPr>
              <a:t> </a:t>
            </a:r>
            <a:r>
              <a:rPr lang="en-US" sz="1200" dirty="0" err="1">
                <a:latin typeface="Aptos" panose="020B0004020202020204" pitchFamily="34" charset="0"/>
              </a:rPr>
              <a:t>représenter</a:t>
            </a:r>
            <a:r>
              <a:rPr lang="en-US" sz="1200" dirty="0">
                <a:latin typeface="Aptos" panose="020B0004020202020204" pitchFamily="34" charset="0"/>
              </a:rPr>
              <a:t> les </a:t>
            </a:r>
            <a:r>
              <a:rPr lang="en-US" sz="1200" dirty="0" err="1">
                <a:latin typeface="Aptos" panose="020B0004020202020204" pitchFamily="34" charset="0"/>
              </a:rPr>
              <a:t>cheveux</a:t>
            </a:r>
            <a:r>
              <a:rPr lang="en-US" sz="1200" dirty="0">
                <a:latin typeface="Aptos" panose="020B0004020202020204" pitchFamily="34" charset="0"/>
              </a:rPr>
              <a:t>, </a:t>
            </a:r>
            <a:r>
              <a:rPr lang="en-US" sz="1200" dirty="0" err="1">
                <a:latin typeface="Aptos" panose="020B0004020202020204" pitchFamily="34" charset="0"/>
              </a:rPr>
              <a:t>c’est</a:t>
            </a:r>
            <a:r>
              <a:rPr lang="en-US" sz="1200" dirty="0">
                <a:latin typeface="Aptos" panose="020B0004020202020204" pitchFamily="34" charset="0"/>
              </a:rPr>
              <a:t> </a:t>
            </a:r>
            <a:r>
              <a:rPr lang="en-US" sz="1200" dirty="0" err="1">
                <a:latin typeface="Aptos" panose="020B0004020202020204" pitchFamily="34" charset="0"/>
              </a:rPr>
              <a:t>pourquoi</a:t>
            </a:r>
            <a:r>
              <a:rPr lang="en-US" sz="1200" dirty="0">
                <a:latin typeface="Aptos" panose="020B0004020202020204" pitchFamily="34" charset="0"/>
              </a:rPr>
              <a:t> je </a:t>
            </a:r>
            <a:r>
              <a:rPr lang="en-US" sz="1200" dirty="0" err="1">
                <a:latin typeface="Aptos" panose="020B0004020202020204" pitchFamily="34" charset="0"/>
              </a:rPr>
              <a:t>lui</a:t>
            </a:r>
            <a:r>
              <a:rPr lang="en-US" sz="1200" dirty="0">
                <a:latin typeface="Aptos" panose="020B0004020202020204" pitchFamily="34" charset="0"/>
              </a:rPr>
              <a:t> ai mis un </a:t>
            </a:r>
            <a:r>
              <a:rPr lang="en-US" sz="1200" dirty="0" err="1">
                <a:latin typeface="Aptos" panose="020B0004020202020204" pitchFamily="34" charset="0"/>
              </a:rPr>
              <a:t>couvre</a:t>
            </a:r>
            <a:r>
              <a:rPr lang="en-US" sz="1200" dirty="0">
                <a:latin typeface="Aptos" panose="020B0004020202020204" pitchFamily="34" charset="0"/>
              </a:rPr>
              <a:t>-chef. » (Shigeru 	Miyamoto)</a:t>
            </a:r>
          </a:p>
          <a:p>
            <a:pPr marL="285750" indent="-285750" algn="just">
              <a:buFontTx/>
              <a:buChar char="-"/>
            </a:pPr>
            <a:endParaRPr lang="en-US" sz="1600" dirty="0">
              <a:latin typeface="Aptos" panose="020B0004020202020204" pitchFamily="34" charset="0"/>
            </a:endParaRPr>
          </a:p>
        </p:txBody>
      </p:sp>
      <p:sp>
        <p:nvSpPr>
          <p:cNvPr id="23" name="ZoneTexte 22">
            <a:extLst>
              <a:ext uri="{FF2B5EF4-FFF2-40B4-BE49-F238E27FC236}">
                <a16:creationId xmlns:a16="http://schemas.microsoft.com/office/drawing/2014/main" id="{5B2D87FE-D63C-7184-A431-458271725249}"/>
              </a:ext>
            </a:extLst>
          </p:cNvPr>
          <p:cNvSpPr txBox="1"/>
          <p:nvPr/>
        </p:nvSpPr>
        <p:spPr>
          <a:xfrm>
            <a:off x="5396557" y="188029"/>
            <a:ext cx="5544304" cy="830997"/>
          </a:xfrm>
          <a:prstGeom prst="rect">
            <a:avLst/>
          </a:prstGeom>
          <a:noFill/>
        </p:spPr>
        <p:txBody>
          <a:bodyPr wrap="square" rtlCol="0">
            <a:spAutoFit/>
          </a:bodyPr>
          <a:lstStyle/>
          <a:p>
            <a:pPr algn="ctr"/>
            <a:r>
              <a:rPr lang="fr-FR" sz="2400" b="1" i="1" dirty="0">
                <a:latin typeface="Times New Roman" panose="02020603050405020304" pitchFamily="18" charset="0"/>
                <a:cs typeface="Times New Roman" panose="02020603050405020304" pitchFamily="18" charset="0"/>
              </a:rPr>
              <a:t>3) Que nous apprennent les </a:t>
            </a:r>
          </a:p>
          <a:p>
            <a:pPr algn="ctr"/>
            <a:r>
              <a:rPr lang="fr-FR" sz="2400" b="1" i="1" dirty="0">
                <a:latin typeface="Times New Roman" panose="02020603050405020304" pitchFamily="18" charset="0"/>
                <a:cs typeface="Times New Roman" panose="02020603050405020304" pitchFamily="18" charset="0"/>
              </a:rPr>
              <a:t>journalistes sur les jeux vidéo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26821CB-253B-3F14-04A3-97C4E4CCDD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000" b="29833"/>
          <a:stretch/>
        </p:blipFill>
        <p:spPr bwMode="auto">
          <a:xfrm>
            <a:off x="-1" y="0"/>
            <a:ext cx="818690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Image 4" descr="Une image contenant dessin humoristique, fiction, art, illustration&#10;&#10;Description générée automatiquement">
            <a:extLst>
              <a:ext uri="{FF2B5EF4-FFF2-40B4-BE49-F238E27FC236}">
                <a16:creationId xmlns:a16="http://schemas.microsoft.com/office/drawing/2014/main" id="{B50503C7-F6D2-672E-BA51-2849D928F1BA}"/>
              </a:ext>
            </a:extLst>
          </p:cNvPr>
          <p:cNvPicPr>
            <a:picLocks noChangeAspect="1"/>
          </p:cNvPicPr>
          <p:nvPr/>
        </p:nvPicPr>
        <p:blipFill>
          <a:blip r:embed="rId3"/>
          <a:stretch>
            <a:fillRect/>
          </a:stretch>
        </p:blipFill>
        <p:spPr>
          <a:xfrm rot="19621903">
            <a:off x="8082697" y="2881877"/>
            <a:ext cx="4121741" cy="3912434"/>
          </a:xfrm>
          <a:prstGeom prst="rect">
            <a:avLst/>
          </a:prstGeom>
        </p:spPr>
      </p:pic>
      <p:sp>
        <p:nvSpPr>
          <p:cNvPr id="6" name="Text 7">
            <a:extLst>
              <a:ext uri="{FF2B5EF4-FFF2-40B4-BE49-F238E27FC236}">
                <a16:creationId xmlns:a16="http://schemas.microsoft.com/office/drawing/2014/main" id="{7C4FA4AC-CAB3-D36F-6A3F-BF018ADC6C87}"/>
              </a:ext>
            </a:extLst>
          </p:cNvPr>
          <p:cNvSpPr/>
          <p:nvPr/>
        </p:nvSpPr>
        <p:spPr>
          <a:xfrm>
            <a:off x="8286750" y="171451"/>
            <a:ext cx="3713634" cy="3807916"/>
          </a:xfrm>
          <a:prstGeom prst="rect">
            <a:avLst/>
          </a:prstGeom>
          <a:noFill/>
          <a:ln/>
        </p:spPr>
        <p:txBody>
          <a:bodyPr wrap="square" rtlCol="0" anchor="t"/>
          <a:lstStyle/>
          <a:p>
            <a:pPr algn="just"/>
            <a:r>
              <a:rPr lang="en-US" sz="1600" b="1" u="sng" dirty="0">
                <a:solidFill>
                  <a:srgbClr val="E0E4E6"/>
                </a:solidFill>
                <a:latin typeface="Aptos" panose="020B0004020202020204" pitchFamily="34" charset="0"/>
                <a:ea typeface="Barlow" pitchFamily="34" charset="-122"/>
                <a:cs typeface="Barlow" pitchFamily="34" charset="-120"/>
              </a:rPr>
              <a:t>La </a:t>
            </a:r>
            <a:r>
              <a:rPr lang="en-US" sz="1600" b="1" u="sng" dirty="0" err="1">
                <a:solidFill>
                  <a:srgbClr val="E0E4E6"/>
                </a:solidFill>
                <a:latin typeface="Aptos" panose="020B0004020202020204" pitchFamily="34" charset="0"/>
                <a:ea typeface="Barlow" pitchFamily="34" charset="-122"/>
                <a:cs typeface="Barlow" pitchFamily="34" charset="-120"/>
              </a:rPr>
              <a:t>contemporanéité</a:t>
            </a:r>
            <a:r>
              <a:rPr lang="en-US" sz="1600" b="1" u="sng" dirty="0">
                <a:solidFill>
                  <a:srgbClr val="E0E4E6"/>
                </a:solidFill>
                <a:latin typeface="Aptos" panose="020B0004020202020204" pitchFamily="34" charset="0"/>
                <a:ea typeface="Barlow" pitchFamily="34" charset="-122"/>
                <a:cs typeface="Barlow" pitchFamily="34" charset="-120"/>
              </a:rPr>
              <a:t> vis-à-vis du </a:t>
            </a:r>
            <a:r>
              <a:rPr lang="en-US" sz="1600" b="1" u="sng" dirty="0" err="1">
                <a:solidFill>
                  <a:srgbClr val="E0E4E6"/>
                </a:solidFill>
                <a:latin typeface="Aptos" panose="020B0004020202020204" pitchFamily="34" charset="0"/>
                <a:ea typeface="Barlow" pitchFamily="34" charset="-122"/>
                <a:cs typeface="Barlow" pitchFamily="34" charset="-120"/>
              </a:rPr>
              <a:t>sujet</a:t>
            </a:r>
            <a:r>
              <a:rPr lang="en-US" sz="1600" b="1" u="sng" dirty="0">
                <a:solidFill>
                  <a:srgbClr val="E0E4E6"/>
                </a:solidFill>
                <a:latin typeface="Aptos" panose="020B0004020202020204" pitchFamily="34" charset="0"/>
                <a:ea typeface="Barlow" pitchFamily="34" charset="-122"/>
                <a:cs typeface="Barlow" pitchFamily="34" charset="-120"/>
              </a:rPr>
              <a:t> </a:t>
            </a:r>
            <a:r>
              <a:rPr lang="en-US" sz="1600" b="1" u="sng" dirty="0" err="1">
                <a:solidFill>
                  <a:srgbClr val="E0E4E6"/>
                </a:solidFill>
                <a:latin typeface="Aptos" panose="020B0004020202020204" pitchFamily="34" charset="0"/>
                <a:ea typeface="Barlow" pitchFamily="34" charset="-122"/>
                <a:cs typeface="Barlow" pitchFamily="34" charset="-120"/>
              </a:rPr>
              <a:t>anesthésie</a:t>
            </a:r>
            <a:r>
              <a:rPr lang="en-US" sz="1600" b="1" u="sng" dirty="0">
                <a:solidFill>
                  <a:srgbClr val="E0E4E6"/>
                </a:solidFill>
                <a:latin typeface="Aptos" panose="020B0004020202020204" pitchFamily="34" charset="0"/>
                <a:ea typeface="Barlow" pitchFamily="34" charset="-122"/>
                <a:cs typeface="Barlow" pitchFamily="34" charset="-120"/>
              </a:rPr>
              <a:t> </a:t>
            </a:r>
            <a:r>
              <a:rPr lang="en-US" sz="1600" b="1" u="sng" dirty="0" err="1">
                <a:solidFill>
                  <a:srgbClr val="E0E4E6"/>
                </a:solidFill>
                <a:latin typeface="Aptos" panose="020B0004020202020204" pitchFamily="34" charset="0"/>
                <a:ea typeface="Barlow" pitchFamily="34" charset="-122"/>
                <a:cs typeface="Barlow" pitchFamily="34" charset="-120"/>
              </a:rPr>
              <a:t>toute</a:t>
            </a:r>
            <a:r>
              <a:rPr lang="en-US" sz="1600" b="1" u="sng" dirty="0">
                <a:solidFill>
                  <a:srgbClr val="E0E4E6"/>
                </a:solidFill>
                <a:latin typeface="Aptos" panose="020B0004020202020204" pitchFamily="34" charset="0"/>
                <a:ea typeface="Barlow" pitchFamily="34" charset="-122"/>
                <a:cs typeface="Barlow" pitchFamily="34" charset="-120"/>
              </a:rPr>
              <a:t> </a:t>
            </a:r>
            <a:r>
              <a:rPr lang="en-US" sz="1600" b="1" u="sng" dirty="0" err="1">
                <a:solidFill>
                  <a:srgbClr val="E0E4E6"/>
                </a:solidFill>
                <a:latin typeface="Aptos" panose="020B0004020202020204" pitchFamily="34" charset="0"/>
                <a:ea typeface="Barlow" pitchFamily="34" charset="-122"/>
                <a:cs typeface="Barlow" pitchFamily="34" charset="-120"/>
              </a:rPr>
              <a:t>véléité</a:t>
            </a:r>
            <a:r>
              <a:rPr lang="en-US" sz="1600" b="1" u="sng" dirty="0">
                <a:solidFill>
                  <a:srgbClr val="E0E4E6"/>
                </a:solidFill>
                <a:latin typeface="Aptos" panose="020B0004020202020204" pitchFamily="34" charset="0"/>
                <a:ea typeface="Barlow" pitchFamily="34" charset="-122"/>
                <a:cs typeface="Barlow" pitchFamily="34" charset="-120"/>
              </a:rPr>
              <a:t> </a:t>
            </a:r>
            <a:r>
              <a:rPr lang="en-US" sz="1600" b="1" u="sng" dirty="0" err="1">
                <a:solidFill>
                  <a:srgbClr val="E0E4E6"/>
                </a:solidFill>
                <a:latin typeface="Aptos" panose="020B0004020202020204" pitchFamily="34" charset="0"/>
                <a:ea typeface="Barlow" pitchFamily="34" charset="-122"/>
                <a:cs typeface="Barlow" pitchFamily="34" charset="-120"/>
              </a:rPr>
              <a:t>d’enquête</a:t>
            </a:r>
            <a:endParaRPr lang="en-US" sz="1600" b="1" u="sng" dirty="0">
              <a:solidFill>
                <a:srgbClr val="E0E4E6"/>
              </a:solidFill>
              <a:latin typeface="Aptos" panose="020B0004020202020204" pitchFamily="34" charset="0"/>
              <a:ea typeface="Barlow" pitchFamily="34" charset="-122"/>
              <a:cs typeface="Barlow" pitchFamily="34" charset="-120"/>
            </a:endParaRPr>
          </a:p>
          <a:p>
            <a:pPr algn="just"/>
            <a:endParaRPr lang="en-US" sz="1600" b="1" u="sng" dirty="0">
              <a:solidFill>
                <a:srgbClr val="E0E4E6"/>
              </a:solidFill>
              <a:latin typeface="Aptos" panose="020B0004020202020204" pitchFamily="34" charset="0"/>
            </a:endParaRPr>
          </a:p>
          <a:p>
            <a:pPr algn="just"/>
            <a:r>
              <a:rPr lang="en-US" sz="1600" dirty="0">
                <a:latin typeface="Aptos" panose="020B0004020202020204" pitchFamily="34" charset="0"/>
              </a:rPr>
              <a:t>Des « tests » qui </a:t>
            </a:r>
            <a:r>
              <a:rPr lang="en-US" sz="1600" dirty="0" err="1">
                <a:latin typeface="Aptos" panose="020B0004020202020204" pitchFamily="34" charset="0"/>
              </a:rPr>
              <a:t>s’attachent</a:t>
            </a:r>
            <a:r>
              <a:rPr lang="en-US" sz="1600" dirty="0">
                <a:latin typeface="Aptos" panose="020B0004020202020204" pitchFamily="34" charset="0"/>
              </a:rPr>
              <a:t> </a:t>
            </a:r>
            <a:r>
              <a:rPr lang="en-US" sz="1600" dirty="0" err="1">
                <a:latin typeface="Aptos" panose="020B0004020202020204" pitchFamily="34" charset="0"/>
              </a:rPr>
              <a:t>à</a:t>
            </a:r>
            <a:r>
              <a:rPr lang="en-US" sz="1600" dirty="0">
                <a:latin typeface="Aptos" panose="020B0004020202020204" pitchFamily="34" charset="0"/>
              </a:rPr>
              <a:t> comparer les </a:t>
            </a:r>
            <a:r>
              <a:rPr lang="en-US" sz="1600" dirty="0" err="1">
                <a:latin typeface="Aptos" panose="020B0004020202020204" pitchFamily="34" charset="0"/>
              </a:rPr>
              <a:t>différentes</a:t>
            </a:r>
            <a:r>
              <a:rPr lang="en-US" sz="1600" dirty="0">
                <a:latin typeface="Aptos" panose="020B0004020202020204" pitchFamily="34" charset="0"/>
              </a:rPr>
              <a:t> versions.</a:t>
            </a:r>
          </a:p>
          <a:p>
            <a:pPr algn="just"/>
            <a:endParaRPr lang="en-US" sz="1600" dirty="0">
              <a:latin typeface="Aptos" panose="020B0004020202020204" pitchFamily="34" charset="0"/>
            </a:endParaRPr>
          </a:p>
          <a:p>
            <a:pPr algn="just"/>
            <a:r>
              <a:rPr lang="en-US" sz="1600" dirty="0">
                <a:latin typeface="Aptos" panose="020B0004020202020204" pitchFamily="34" charset="0"/>
              </a:rPr>
              <a:t>La </a:t>
            </a:r>
            <a:r>
              <a:rPr lang="en-US" sz="1600" dirty="0" err="1">
                <a:latin typeface="Aptos" panose="020B0004020202020204" pitchFamily="34" charset="0"/>
              </a:rPr>
              <a:t>focalisation</a:t>
            </a:r>
            <a:r>
              <a:rPr lang="en-US" sz="1600" dirty="0">
                <a:latin typeface="Aptos" panose="020B0004020202020204" pitchFamily="34" charset="0"/>
              </a:rPr>
              <a:t> sur </a:t>
            </a:r>
            <a:r>
              <a:rPr lang="en-US" sz="1600" dirty="0" err="1">
                <a:latin typeface="Aptos" panose="020B0004020202020204" pitchFamily="34" charset="0"/>
              </a:rPr>
              <a:t>l’aspect</a:t>
            </a:r>
            <a:r>
              <a:rPr lang="en-US" sz="1600" dirty="0">
                <a:latin typeface="Aptos" panose="020B0004020202020204" pitchFamily="34" charset="0"/>
              </a:rPr>
              <a:t> technique.</a:t>
            </a:r>
          </a:p>
          <a:p>
            <a:pPr algn="just"/>
            <a:endParaRPr lang="en-US" sz="1600" dirty="0">
              <a:latin typeface="Aptos" panose="020B0004020202020204" pitchFamily="34" charset="0"/>
            </a:endParaRPr>
          </a:p>
          <a:p>
            <a:pPr algn="just"/>
            <a:r>
              <a:rPr lang="en-US" sz="1600" dirty="0">
                <a:latin typeface="Aptos" panose="020B0004020202020204" pitchFamily="34" charset="0"/>
              </a:rPr>
              <a:t>Le jeu video </a:t>
            </a:r>
            <a:r>
              <a:rPr lang="en-US" sz="1600" dirty="0" err="1">
                <a:latin typeface="Aptos" panose="020B0004020202020204" pitchFamily="34" charset="0"/>
              </a:rPr>
              <a:t>comme</a:t>
            </a:r>
            <a:r>
              <a:rPr lang="en-US" sz="1600" dirty="0">
                <a:latin typeface="Aptos" panose="020B0004020202020204" pitchFamily="34" charset="0"/>
              </a:rPr>
              <a:t> un </a:t>
            </a:r>
            <a:r>
              <a:rPr lang="en-US" sz="1600" dirty="0" err="1">
                <a:latin typeface="Aptos" panose="020B0004020202020204" pitchFamily="34" charset="0"/>
              </a:rPr>
              <a:t>loisir</a:t>
            </a:r>
            <a:r>
              <a:rPr lang="en-US" sz="1600" dirty="0">
                <a:latin typeface="Aptos" panose="020B0004020202020204" pitchFamily="34" charset="0"/>
              </a:rPr>
              <a:t> </a:t>
            </a:r>
            <a:r>
              <a:rPr lang="en-US" sz="1600" dirty="0" err="1">
                <a:latin typeface="Aptos" panose="020B0004020202020204" pitchFamily="34" charset="0"/>
              </a:rPr>
              <a:t>électronique</a:t>
            </a:r>
            <a:r>
              <a:rPr lang="en-US" sz="1600" dirty="0">
                <a:latin typeface="Aptos" panose="020B0004020202020204" pitchFamily="34" charset="0"/>
              </a:rPr>
              <a:t> </a:t>
            </a:r>
            <a:r>
              <a:rPr lang="en-US" sz="1600" dirty="0" err="1">
                <a:latin typeface="Aptos" panose="020B0004020202020204" pitchFamily="34" charset="0"/>
              </a:rPr>
              <a:t>parmi</a:t>
            </a:r>
            <a:r>
              <a:rPr lang="en-US" sz="1600" dirty="0">
                <a:latin typeface="Aptos" panose="020B0004020202020204" pitchFamily="34" charset="0"/>
              </a:rPr>
              <a:t> </a:t>
            </a:r>
            <a:r>
              <a:rPr lang="en-US" sz="1600" dirty="0" err="1">
                <a:latin typeface="Aptos" panose="020B0004020202020204" pitchFamily="34" charset="0"/>
              </a:rPr>
              <a:t>d’autres</a:t>
            </a:r>
            <a:r>
              <a:rPr lang="en-US" sz="1600" dirty="0">
                <a:latin typeface="Aptos" panose="020B0004020202020204" pitchFamily="34" charset="0"/>
              </a:rPr>
              <a:t>.</a:t>
            </a:r>
          </a:p>
          <a:p>
            <a:pPr algn="just"/>
            <a:endParaRPr lang="en-US" sz="1600" dirty="0">
              <a:latin typeface="Aptos" panose="020B0004020202020204" pitchFamily="34" charset="0"/>
            </a:endParaRPr>
          </a:p>
          <a:p>
            <a:pPr algn="just"/>
            <a:r>
              <a:rPr lang="en-US" sz="1600" dirty="0">
                <a:latin typeface="Aptos" panose="020B0004020202020204" pitchFamily="34" charset="0"/>
              </a:rPr>
              <a:t> </a:t>
            </a:r>
            <a:r>
              <a:rPr lang="en-US" sz="1600" i="1" dirty="0">
                <a:latin typeface="Aptos" panose="020B0004020202020204" pitchFamily="34" charset="0"/>
              </a:rPr>
              <a:t>Tilt</a:t>
            </a:r>
            <a:r>
              <a:rPr lang="en-US" sz="1600" dirty="0">
                <a:latin typeface="Aptos" panose="020B0004020202020204" pitchFamily="34" charset="0"/>
              </a:rPr>
              <a:t>, n°6, p.36 – </a:t>
            </a:r>
            <a:r>
              <a:rPr lang="en-US" sz="1600" dirty="0" err="1">
                <a:latin typeface="Aptos" panose="020B0004020202020204" pitchFamily="34" charset="0"/>
              </a:rPr>
              <a:t>été</a:t>
            </a:r>
            <a:r>
              <a:rPr lang="en-US" sz="1600" dirty="0">
                <a:latin typeface="Aptos" panose="020B0004020202020204" pitchFamily="34" charset="0"/>
              </a:rPr>
              <a:t> 1983</a:t>
            </a:r>
          </a:p>
        </p:txBody>
      </p:sp>
    </p:spTree>
    <p:extLst>
      <p:ext uri="{BB962C8B-B14F-4D97-AF65-F5344CB8AC3E}">
        <p14:creationId xmlns:p14="http://schemas.microsoft.com/office/powerpoint/2010/main" val="28395378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5">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re 1">
            <a:extLst>
              <a:ext uri="{FF2B5EF4-FFF2-40B4-BE49-F238E27FC236}">
                <a16:creationId xmlns:a16="http://schemas.microsoft.com/office/drawing/2014/main" id="{C5B5A3F6-FFB6-8848-FBC3-54422150EF3E}"/>
              </a:ext>
            </a:extLst>
          </p:cNvPr>
          <p:cNvSpPr>
            <a:spLocks noGrp="1"/>
          </p:cNvSpPr>
          <p:nvPr>
            <p:ph type="title"/>
          </p:nvPr>
        </p:nvSpPr>
        <p:spPr>
          <a:xfrm>
            <a:off x="4184542" y="844954"/>
            <a:ext cx="7008177" cy="1047818"/>
          </a:xfrm>
        </p:spPr>
        <p:txBody>
          <a:bodyPr>
            <a:normAutofit/>
          </a:bodyPr>
          <a:lstStyle/>
          <a:p>
            <a:r>
              <a:rPr lang="fr-FR" sz="2800" dirty="0">
                <a:latin typeface="+mn-lt"/>
              </a:rPr>
              <a:t>Ouvrage officiel et consensuel mais joli, ou indépendant mais sans visuels ?</a:t>
            </a:r>
          </a:p>
        </p:txBody>
      </p:sp>
      <p:pic>
        <p:nvPicPr>
          <p:cNvPr id="5" name="Image 4">
            <a:extLst>
              <a:ext uri="{FF2B5EF4-FFF2-40B4-BE49-F238E27FC236}">
                <a16:creationId xmlns:a16="http://schemas.microsoft.com/office/drawing/2014/main" id="{F79E71FF-CFF8-21C1-4555-A50F4863DBE3}"/>
              </a:ext>
            </a:extLst>
          </p:cNvPr>
          <p:cNvPicPr>
            <a:picLocks noChangeAspect="1"/>
          </p:cNvPicPr>
          <p:nvPr/>
        </p:nvPicPr>
        <p:blipFill rotWithShape="1">
          <a:blip r:embed="rId2"/>
          <a:srcRect l="3346" r="2159" b="5"/>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 name="Image 3">
            <a:extLst>
              <a:ext uri="{FF2B5EF4-FFF2-40B4-BE49-F238E27FC236}">
                <a16:creationId xmlns:a16="http://schemas.microsoft.com/office/drawing/2014/main" id="{3E9A05C5-DB4B-048B-CF82-85800926D557}"/>
              </a:ext>
            </a:extLst>
          </p:cNvPr>
          <p:cNvPicPr>
            <a:picLocks noChangeAspect="1"/>
          </p:cNvPicPr>
          <p:nvPr/>
        </p:nvPicPr>
        <p:blipFill rotWithShape="1">
          <a:blip r:embed="rId3"/>
          <a:srcRect r="-4" b="28997"/>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Espace réservé du contenu 2">
            <a:extLst>
              <a:ext uri="{FF2B5EF4-FFF2-40B4-BE49-F238E27FC236}">
                <a16:creationId xmlns:a16="http://schemas.microsoft.com/office/drawing/2014/main" id="{BC758ED4-6D9A-53B0-094B-E69758E5F6F3}"/>
              </a:ext>
            </a:extLst>
          </p:cNvPr>
          <p:cNvSpPr>
            <a:spLocks noGrp="1"/>
          </p:cNvSpPr>
          <p:nvPr>
            <p:ph idx="1"/>
          </p:nvPr>
        </p:nvSpPr>
        <p:spPr>
          <a:xfrm>
            <a:off x="3964623" y="1946684"/>
            <a:ext cx="7363990" cy="4351338"/>
          </a:xfrm>
        </p:spPr>
        <p:txBody>
          <a:bodyPr>
            <a:normAutofit/>
          </a:bodyPr>
          <a:lstStyle/>
          <a:p>
            <a:pPr marL="0" indent="0" algn="just">
              <a:buNone/>
            </a:pPr>
            <a:r>
              <a:rPr lang="fr-BE" sz="1500" dirty="0">
                <a:effectLst/>
                <a:latin typeface="MinionPro"/>
              </a:rPr>
              <a:t>« </a:t>
            </a:r>
            <a:r>
              <a:rPr lang="fr-BE" sz="1500" dirty="0">
                <a:latin typeface="MinionPro"/>
              </a:rPr>
              <a:t>J’avais une idée de format entre </a:t>
            </a:r>
            <a:r>
              <a:rPr lang="fr-BE" sz="1500" dirty="0">
                <a:effectLst/>
                <a:latin typeface="MinionPro"/>
              </a:rPr>
              <a:t>Qui est-ce ? et Monsieur-Madame. Le but était de raconter l’histoire d’un personnage un peu iconique, de manière extrêmement visuelle en jouant sur la maquette. […] Là où j’ai été assez naïf c’est que chaque éditeur a ses droits sur son personnage et que tous ne réagissaient pas de la même façon. On avait commencé avec deux numéros zéro qui étaient Mario et Sonic. Ce qui est assez amusant, c’est que les deux éditeurs ont réagi de manière radicalement inverse : Sonic, Sega a voulu en faire un livre officiel, ce qu’il est devenu. […] Un beau livre, avec des interviews officielles exclusives, des trucs comme ça. Et à l’inverse, Nintendo a refusé catégoriquement. Alors, je ne sais plus si ils ont menacé de procès mais en tout cas ils ont fait savoir [qu’il était] “hors de question d’utiliser Mario”, ce qui fait qu’il y a toute une version non-publiée qui existe, qui était purement visuelle. Du coup, il a fallu faire marche arrière et je me suis dit « il y a un truc qu’ils ne peuvent pas nous interdire de faire, c’est un bouquin en noir et blanc, qui ne soit pas illustré ou très très peu et qui relève d’un vrai travail de recherche. […] Je me suis donné une certaine </a:t>
            </a:r>
            <a:r>
              <a:rPr lang="fr-BE" sz="1500" dirty="0" err="1">
                <a:effectLst/>
                <a:latin typeface="MinionPro"/>
              </a:rPr>
              <a:t>liberte</a:t>
            </a:r>
            <a:r>
              <a:rPr lang="fr-BE" sz="1500" dirty="0">
                <a:effectLst/>
                <a:latin typeface="MinionPro"/>
              </a:rPr>
              <a:t>́ : il y a </a:t>
            </a:r>
            <a:r>
              <a:rPr lang="fr-BE" sz="1500" dirty="0">
                <a:latin typeface="MinionPro"/>
              </a:rPr>
              <a:t>par exemple un </a:t>
            </a:r>
            <a:r>
              <a:rPr lang="fr-BE" sz="1500" dirty="0">
                <a:effectLst/>
                <a:latin typeface="MinionPro"/>
              </a:rPr>
              <a:t>chapitre qui est consacré aux niveaux perdus de Super Mario Bros. Là, tu travailles sur un </a:t>
            </a:r>
            <a:r>
              <a:rPr lang="fr-BE" sz="1500" dirty="0" err="1">
                <a:effectLst/>
                <a:latin typeface="MinionPro"/>
              </a:rPr>
              <a:t>matériel</a:t>
            </a:r>
            <a:r>
              <a:rPr lang="fr-BE" sz="1500" dirty="0">
                <a:effectLst/>
                <a:latin typeface="MinionPro"/>
              </a:rPr>
              <a:t> à la fois informatique, non public en tant que tel, qui est assez confidentiel, pour lequel tu n’as quasiment pas de notes d’intention, pas d’archives... Tu es vraiment sur quelque chose d’assez insaisissable et sur lequel je n’aurais pas </a:t>
            </a:r>
            <a:r>
              <a:rPr lang="fr-BE" sz="1500" dirty="0" err="1">
                <a:effectLst/>
                <a:latin typeface="MinionPro"/>
              </a:rPr>
              <a:t>forcément</a:t>
            </a:r>
            <a:r>
              <a:rPr lang="fr-BE" sz="1500" dirty="0">
                <a:effectLst/>
                <a:latin typeface="MinionPro"/>
              </a:rPr>
              <a:t> </a:t>
            </a:r>
            <a:r>
              <a:rPr lang="fr-BE" sz="1500" dirty="0" err="1">
                <a:effectLst/>
                <a:latin typeface="MinionPro"/>
              </a:rPr>
              <a:t>moi-même</a:t>
            </a:r>
            <a:r>
              <a:rPr lang="fr-BE" sz="1500" dirty="0">
                <a:effectLst/>
                <a:latin typeface="MinionPro"/>
              </a:rPr>
              <a:t> travaillé avant [d’</a:t>
            </a:r>
            <a:r>
              <a:rPr lang="fr-BE" sz="1500" dirty="0" err="1">
                <a:effectLst/>
                <a:latin typeface="MinionPro"/>
              </a:rPr>
              <a:t>enquêter</a:t>
            </a:r>
            <a:r>
              <a:rPr lang="fr-BE" sz="1500" dirty="0">
                <a:effectLst/>
                <a:latin typeface="MinionPro"/>
              </a:rPr>
              <a:t> pour ce livre]  »</a:t>
            </a:r>
          </a:p>
          <a:p>
            <a:pPr marL="0" indent="0">
              <a:buNone/>
            </a:pPr>
            <a:endParaRPr lang="fr-BE" sz="1500" dirty="0">
              <a:effectLst/>
              <a:latin typeface="MinionPro"/>
            </a:endParaRPr>
          </a:p>
        </p:txBody>
      </p:sp>
    </p:spTree>
    <p:extLst>
      <p:ext uri="{BB962C8B-B14F-4D97-AF65-F5344CB8AC3E}">
        <p14:creationId xmlns:p14="http://schemas.microsoft.com/office/powerpoint/2010/main" val="711986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5B5A3F6-FFB6-8848-FBC3-54422150EF3E}"/>
              </a:ext>
            </a:extLst>
          </p:cNvPr>
          <p:cNvSpPr>
            <a:spLocks noGrp="1"/>
          </p:cNvSpPr>
          <p:nvPr>
            <p:ph type="title"/>
          </p:nvPr>
        </p:nvSpPr>
        <p:spPr>
          <a:xfrm>
            <a:off x="836679" y="723898"/>
            <a:ext cx="6002110" cy="1495425"/>
          </a:xfrm>
        </p:spPr>
        <p:txBody>
          <a:bodyPr>
            <a:normAutofit/>
          </a:bodyPr>
          <a:lstStyle/>
          <a:p>
            <a:r>
              <a:rPr lang="fr-FR" sz="4000" dirty="0">
                <a:latin typeface="+mn-lt"/>
              </a:rPr>
              <a:t>Composer avec la culture du secret</a:t>
            </a:r>
          </a:p>
        </p:txBody>
      </p:sp>
      <p:sp>
        <p:nvSpPr>
          <p:cNvPr id="3" name="Espace réservé du contenu 2">
            <a:extLst>
              <a:ext uri="{FF2B5EF4-FFF2-40B4-BE49-F238E27FC236}">
                <a16:creationId xmlns:a16="http://schemas.microsoft.com/office/drawing/2014/main" id="{BC758ED4-6D9A-53B0-094B-E69758E5F6F3}"/>
              </a:ext>
            </a:extLst>
          </p:cNvPr>
          <p:cNvSpPr>
            <a:spLocks noGrp="1"/>
          </p:cNvSpPr>
          <p:nvPr>
            <p:ph idx="1"/>
          </p:nvPr>
        </p:nvSpPr>
        <p:spPr>
          <a:xfrm>
            <a:off x="836680" y="2405067"/>
            <a:ext cx="6002110" cy="3729034"/>
          </a:xfrm>
        </p:spPr>
        <p:txBody>
          <a:bodyPr>
            <a:normAutofit/>
          </a:bodyPr>
          <a:lstStyle/>
          <a:p>
            <a:pPr marL="0" indent="0" algn="just">
              <a:buNone/>
            </a:pPr>
            <a:r>
              <a:rPr lang="fr-BE" sz="2000" dirty="0">
                <a:effectLst/>
                <a:latin typeface="MinionPro"/>
              </a:rPr>
              <a:t>« Il est possible d’aller faire un reportage dans les lieux où </a:t>
            </a:r>
            <a:r>
              <a:rPr lang="fr-BE" sz="2000" dirty="0" err="1">
                <a:effectLst/>
                <a:latin typeface="MinionPro"/>
              </a:rPr>
              <a:t>Miyamoto</a:t>
            </a:r>
            <a:r>
              <a:rPr lang="fr-BE" sz="2000" dirty="0">
                <a:effectLst/>
                <a:latin typeface="MinionPro"/>
              </a:rPr>
              <a:t> a grandi, mais rentrer dans les locaux de Nintendo, </a:t>
            </a:r>
            <a:r>
              <a:rPr lang="fr-BE" sz="2000" dirty="0" err="1">
                <a:effectLst/>
                <a:latin typeface="MinionPro"/>
              </a:rPr>
              <a:t>ça</a:t>
            </a:r>
            <a:r>
              <a:rPr lang="fr-BE" sz="2000" dirty="0">
                <a:effectLst/>
                <a:latin typeface="MinionPro"/>
              </a:rPr>
              <a:t>, ce n’est pas possible. </a:t>
            </a:r>
            <a:r>
              <a:rPr lang="fr-BE" sz="2000" dirty="0" err="1">
                <a:effectLst/>
                <a:latin typeface="MinionPro"/>
              </a:rPr>
              <a:t>Très</a:t>
            </a:r>
            <a:r>
              <a:rPr lang="fr-BE" sz="2000" dirty="0">
                <a:effectLst/>
                <a:latin typeface="MinionPro"/>
              </a:rPr>
              <a:t> clairement, arrivé face aux 3/5e du livre, il y a des moments où je ne peux plus user du </a:t>
            </a:r>
            <a:r>
              <a:rPr lang="fr-BE" sz="2000" dirty="0" err="1">
                <a:effectLst/>
                <a:latin typeface="MinionPro"/>
              </a:rPr>
              <a:t>récit</a:t>
            </a:r>
            <a:r>
              <a:rPr lang="fr-BE" sz="2000" dirty="0">
                <a:effectLst/>
                <a:latin typeface="MinionPro"/>
              </a:rPr>
              <a:t> de voyage pour raconter l’histoire [de </a:t>
            </a:r>
            <a:r>
              <a:rPr lang="fr-BE" sz="2000" dirty="0" err="1">
                <a:effectLst/>
                <a:latin typeface="MinionPro"/>
              </a:rPr>
              <a:t>Shigeru</a:t>
            </a:r>
            <a:r>
              <a:rPr lang="fr-BE" sz="2000" dirty="0">
                <a:effectLst/>
                <a:latin typeface="MinionPro"/>
              </a:rPr>
              <a:t> </a:t>
            </a:r>
            <a:r>
              <a:rPr lang="fr-BE" sz="2000" dirty="0" err="1">
                <a:effectLst/>
                <a:latin typeface="MinionPro"/>
              </a:rPr>
              <a:t>Miyamoto</a:t>
            </a:r>
            <a:r>
              <a:rPr lang="fr-BE" sz="2000" dirty="0">
                <a:effectLst/>
                <a:latin typeface="MinionPro"/>
              </a:rPr>
              <a:t>], puisque je n’ai plus </a:t>
            </a:r>
            <a:r>
              <a:rPr lang="fr-BE" sz="2000" dirty="0" err="1">
                <a:effectLst/>
                <a:latin typeface="MinionPro"/>
              </a:rPr>
              <a:t>accès</a:t>
            </a:r>
            <a:r>
              <a:rPr lang="fr-BE" sz="2000" dirty="0">
                <a:effectLst/>
                <a:latin typeface="MinionPro"/>
              </a:rPr>
              <a:t> physiquement aux lieux qui m’</a:t>
            </a:r>
            <a:r>
              <a:rPr lang="fr-BE" sz="2000" dirty="0" err="1">
                <a:effectLst/>
                <a:latin typeface="MinionPro"/>
              </a:rPr>
              <a:t>intéressent</a:t>
            </a:r>
            <a:r>
              <a:rPr lang="fr-BE" sz="2000" dirty="0">
                <a:effectLst/>
                <a:latin typeface="MinionPro"/>
              </a:rPr>
              <a:t>. Donc, tout le travail d’immersion que j’ai fait depuis des </a:t>
            </a:r>
            <a:r>
              <a:rPr lang="fr-BE" sz="2000" dirty="0" err="1">
                <a:effectLst/>
                <a:latin typeface="MinionPro"/>
              </a:rPr>
              <a:t>années</a:t>
            </a:r>
            <a:r>
              <a:rPr lang="fr-BE" sz="2000" dirty="0">
                <a:effectLst/>
                <a:latin typeface="MinionPro"/>
              </a:rPr>
              <a:t>, je suis obligé d’aller le chercher ailleurs. Dans des films d’</a:t>
            </a:r>
            <a:r>
              <a:rPr lang="fr-BE" sz="2000" dirty="0" err="1">
                <a:effectLst/>
                <a:latin typeface="MinionPro"/>
              </a:rPr>
              <a:t>époque</a:t>
            </a:r>
            <a:r>
              <a:rPr lang="fr-BE" sz="2000" dirty="0">
                <a:effectLst/>
                <a:latin typeface="MinionPro"/>
              </a:rPr>
              <a:t>, dans des interviews de l’</a:t>
            </a:r>
            <a:r>
              <a:rPr lang="fr-BE" sz="2000" dirty="0" err="1">
                <a:effectLst/>
                <a:latin typeface="MinionPro"/>
              </a:rPr>
              <a:t>époque</a:t>
            </a:r>
            <a:r>
              <a:rPr lang="fr-BE" sz="2000" dirty="0">
                <a:effectLst/>
                <a:latin typeface="MinionPro"/>
              </a:rPr>
              <a:t>... Et de m’accrocher, d’une certaine </a:t>
            </a:r>
            <a:r>
              <a:rPr lang="fr-BE" sz="2000" dirty="0" err="1">
                <a:effectLst/>
                <a:latin typeface="MinionPro"/>
              </a:rPr>
              <a:t>manière</a:t>
            </a:r>
            <a:r>
              <a:rPr lang="fr-BE" sz="2000" dirty="0">
                <a:effectLst/>
                <a:latin typeface="MinionPro"/>
              </a:rPr>
              <a:t>, à des </a:t>
            </a:r>
            <a:r>
              <a:rPr lang="fr-BE" sz="2000" dirty="0" err="1">
                <a:effectLst/>
                <a:latin typeface="MinionPro"/>
              </a:rPr>
              <a:t>espèces</a:t>
            </a:r>
            <a:r>
              <a:rPr lang="fr-BE" sz="2000" dirty="0">
                <a:effectLst/>
                <a:latin typeface="MinionPro"/>
              </a:rPr>
              <a:t> de points de </a:t>
            </a:r>
            <a:r>
              <a:rPr lang="fr-BE" sz="2000" dirty="0" err="1">
                <a:effectLst/>
                <a:latin typeface="MinionPro"/>
              </a:rPr>
              <a:t>détail</a:t>
            </a:r>
            <a:r>
              <a:rPr lang="fr-BE" sz="2000" dirty="0">
                <a:effectLst/>
                <a:latin typeface="MinionPro"/>
              </a:rPr>
              <a:t> »</a:t>
            </a:r>
            <a:r>
              <a:rPr lang="fr-BE" sz="2000" dirty="0">
                <a:latin typeface="MinionPro"/>
              </a:rPr>
              <a:t> </a:t>
            </a:r>
            <a:r>
              <a:rPr lang="fr-BE" sz="2000" dirty="0">
                <a:effectLst/>
                <a:latin typeface="MinionPro"/>
              </a:rPr>
              <a:t>(entretien avec William </a:t>
            </a:r>
            <a:r>
              <a:rPr lang="fr-BE" sz="2000" dirty="0" err="1">
                <a:effectLst/>
                <a:latin typeface="MinionPro"/>
              </a:rPr>
              <a:t>Audureau</a:t>
            </a:r>
            <a:r>
              <a:rPr lang="fr-BE" sz="2000" dirty="0">
                <a:effectLst/>
                <a:latin typeface="MinionPro"/>
              </a:rPr>
              <a:t>). </a:t>
            </a:r>
            <a:endParaRPr lang="fr-BE" sz="2000" dirty="0"/>
          </a:p>
          <a:p>
            <a:endParaRPr lang="fr-FR" sz="2000" dirty="0"/>
          </a:p>
        </p:txBody>
      </p:sp>
      <p:pic>
        <p:nvPicPr>
          <p:cNvPr id="5" name="Image 4" descr="Une image contenant texte, affiche, graphisme, Graphique&#10;&#10;Description générée automatiquement">
            <a:extLst>
              <a:ext uri="{FF2B5EF4-FFF2-40B4-BE49-F238E27FC236}">
                <a16:creationId xmlns:a16="http://schemas.microsoft.com/office/drawing/2014/main" id="{8C03BF31-58C4-7ABF-58E3-717DA26A9086}"/>
              </a:ext>
            </a:extLst>
          </p:cNvPr>
          <p:cNvPicPr>
            <a:picLocks noChangeAspect="1"/>
          </p:cNvPicPr>
          <p:nvPr/>
        </p:nvPicPr>
        <p:blipFill rotWithShape="1">
          <a:blip r:embed="rId2"/>
          <a:srcRect r="2" b="1443"/>
          <a:stretch/>
        </p:blipFill>
        <p:spPr>
          <a:xfrm>
            <a:off x="7092176" y="-147333"/>
            <a:ext cx="5195074" cy="7136171"/>
          </a:xfrm>
          <a:prstGeom prst="rect">
            <a:avLst/>
          </a:prstGeom>
          <a:effectLst/>
        </p:spPr>
      </p:pic>
      <p:pic>
        <p:nvPicPr>
          <p:cNvPr id="6" name="Image 5">
            <a:extLst>
              <a:ext uri="{FF2B5EF4-FFF2-40B4-BE49-F238E27FC236}">
                <a16:creationId xmlns:a16="http://schemas.microsoft.com/office/drawing/2014/main" id="{5035D5E5-9522-7352-73E2-88471EAB65DF}"/>
              </a:ext>
            </a:extLst>
          </p:cNvPr>
          <p:cNvPicPr>
            <a:picLocks noChangeAspect="1"/>
          </p:cNvPicPr>
          <p:nvPr/>
        </p:nvPicPr>
        <p:blipFill>
          <a:blip r:embed="rId3"/>
          <a:stretch>
            <a:fillRect/>
          </a:stretch>
        </p:blipFill>
        <p:spPr>
          <a:xfrm>
            <a:off x="10765464" y="156117"/>
            <a:ext cx="1229914" cy="1639229"/>
          </a:xfrm>
          <a:prstGeom prst="rect">
            <a:avLst/>
          </a:prstGeom>
        </p:spPr>
      </p:pic>
    </p:spTree>
    <p:extLst>
      <p:ext uri="{BB962C8B-B14F-4D97-AF65-F5344CB8AC3E}">
        <p14:creationId xmlns:p14="http://schemas.microsoft.com/office/powerpoint/2010/main" val="738386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5B5A3F6-FFB6-8848-FBC3-54422150EF3E}"/>
              </a:ext>
            </a:extLst>
          </p:cNvPr>
          <p:cNvSpPr>
            <a:spLocks noGrp="1"/>
          </p:cNvSpPr>
          <p:nvPr>
            <p:ph type="title"/>
          </p:nvPr>
        </p:nvSpPr>
        <p:spPr>
          <a:xfrm>
            <a:off x="836679" y="723898"/>
            <a:ext cx="6002110" cy="1495425"/>
          </a:xfrm>
        </p:spPr>
        <p:txBody>
          <a:bodyPr>
            <a:normAutofit fontScale="90000"/>
          </a:bodyPr>
          <a:lstStyle/>
          <a:p>
            <a:r>
              <a:rPr lang="fr-FR" sz="4000" dirty="0">
                <a:latin typeface="+mn-lt"/>
              </a:rPr>
              <a:t>Jouer à enquêter </a:t>
            </a:r>
            <a:br>
              <a:rPr lang="fr-FR" sz="4000" dirty="0">
                <a:latin typeface="+mn-lt"/>
              </a:rPr>
            </a:br>
            <a:r>
              <a:rPr lang="fr-FR" sz="4000" dirty="0">
                <a:latin typeface="+mn-lt"/>
              </a:rPr>
              <a:t>Combler un vide à l’échelle « micro »</a:t>
            </a:r>
          </a:p>
        </p:txBody>
      </p:sp>
      <p:sp>
        <p:nvSpPr>
          <p:cNvPr id="3" name="Espace réservé du contenu 2">
            <a:extLst>
              <a:ext uri="{FF2B5EF4-FFF2-40B4-BE49-F238E27FC236}">
                <a16:creationId xmlns:a16="http://schemas.microsoft.com/office/drawing/2014/main" id="{BC758ED4-6D9A-53B0-094B-E69758E5F6F3}"/>
              </a:ext>
            </a:extLst>
          </p:cNvPr>
          <p:cNvSpPr>
            <a:spLocks noGrp="1"/>
          </p:cNvSpPr>
          <p:nvPr>
            <p:ph idx="1"/>
          </p:nvPr>
        </p:nvSpPr>
        <p:spPr>
          <a:xfrm>
            <a:off x="836680" y="2405067"/>
            <a:ext cx="6002110" cy="3729034"/>
          </a:xfrm>
        </p:spPr>
        <p:txBody>
          <a:bodyPr>
            <a:normAutofit/>
          </a:bodyPr>
          <a:lstStyle/>
          <a:p>
            <a:pPr marL="0" indent="0" algn="just">
              <a:buNone/>
            </a:pPr>
            <a:r>
              <a:rPr lang="fr-BE" sz="1900" dirty="0">
                <a:effectLst/>
                <a:latin typeface="MinionPro"/>
              </a:rPr>
              <a:t>« Je vois vraiment cela comme un puzzle : j’essaye de retrouver les différentes citations à droite et à gauche pour reconstituer l’histoire, mais il subsiste toujours des trous. Et faire cette interview finale, c’est justement tenter de compléter ces trous. [La documentation existante m’apparaît comme] des indices de « comment le jeu a été fait ». Dans une interview, [le créateur] va pouvoir évoquer un sujet. Dans une autre interview, il va pouvoir évoquer un sujet similaire mais en ne racontant pas exactement le même moment. Du coup, il y a cette vision d’un puzzle où on essaye de retracer le cheminement du développement, ou comment les réflexions qui ont façonné le jeu en lui-même sont arrivées » (Entretien avec Oscar Lemaire).</a:t>
            </a:r>
          </a:p>
          <a:p>
            <a:endParaRPr lang="fr-FR" sz="1900" dirty="0"/>
          </a:p>
        </p:txBody>
      </p:sp>
      <p:pic>
        <p:nvPicPr>
          <p:cNvPr id="4" name="Image 3" descr="Une image contenant texte, livre, capture d’écran, graphisme&#10;&#10;Description générée automatiquement">
            <a:extLst>
              <a:ext uri="{FF2B5EF4-FFF2-40B4-BE49-F238E27FC236}">
                <a16:creationId xmlns:a16="http://schemas.microsoft.com/office/drawing/2014/main" id="{991C67E4-5247-4C5E-6FC8-186945895711}"/>
              </a:ext>
            </a:extLst>
          </p:cNvPr>
          <p:cNvPicPr>
            <a:picLocks noChangeAspect="1"/>
          </p:cNvPicPr>
          <p:nvPr/>
        </p:nvPicPr>
        <p:blipFill rotWithShape="1">
          <a:blip r:embed="rId2"/>
          <a:srcRect t="5147" r="1" b="3164"/>
          <a:stretch/>
        </p:blipFill>
        <p:spPr>
          <a:xfrm>
            <a:off x="7199440" y="10"/>
            <a:ext cx="4992560" cy="6857990"/>
          </a:xfrm>
          <a:prstGeom prst="rect">
            <a:avLst/>
          </a:prstGeom>
          <a:effectLst/>
        </p:spPr>
      </p:pic>
    </p:spTree>
    <p:extLst>
      <p:ext uri="{BB962C8B-B14F-4D97-AF65-F5344CB8AC3E}">
        <p14:creationId xmlns:p14="http://schemas.microsoft.com/office/powerpoint/2010/main" val="3922907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5B5A3F6-FFB6-8848-FBC3-54422150EF3E}"/>
              </a:ext>
            </a:extLst>
          </p:cNvPr>
          <p:cNvSpPr>
            <a:spLocks noGrp="1"/>
          </p:cNvSpPr>
          <p:nvPr>
            <p:ph type="title"/>
          </p:nvPr>
        </p:nvSpPr>
        <p:spPr>
          <a:xfrm>
            <a:off x="355600" y="365125"/>
            <a:ext cx="5733917" cy="1807305"/>
          </a:xfrm>
        </p:spPr>
        <p:txBody>
          <a:bodyPr>
            <a:normAutofit/>
          </a:bodyPr>
          <a:lstStyle/>
          <a:p>
            <a:r>
              <a:rPr lang="fr-FR" sz="2800" dirty="0">
                <a:latin typeface="+mn-lt"/>
              </a:rPr>
              <a:t>L’obsession pour la nouveauté</a:t>
            </a:r>
            <a:br>
              <a:rPr lang="fr-FR" sz="2800" dirty="0">
                <a:latin typeface="+mn-lt"/>
              </a:rPr>
            </a:br>
            <a:r>
              <a:rPr lang="fr-FR" sz="2800" dirty="0">
                <a:latin typeface="+mn-lt"/>
              </a:rPr>
              <a:t>Le refus du passé</a:t>
            </a:r>
          </a:p>
        </p:txBody>
      </p:sp>
      <p:sp>
        <p:nvSpPr>
          <p:cNvPr id="3" name="Espace réservé du contenu 2">
            <a:extLst>
              <a:ext uri="{FF2B5EF4-FFF2-40B4-BE49-F238E27FC236}">
                <a16:creationId xmlns:a16="http://schemas.microsoft.com/office/drawing/2014/main" id="{BC758ED4-6D9A-53B0-094B-E69758E5F6F3}"/>
              </a:ext>
            </a:extLst>
          </p:cNvPr>
          <p:cNvSpPr>
            <a:spLocks noGrp="1"/>
          </p:cNvSpPr>
          <p:nvPr>
            <p:ph idx="1"/>
          </p:nvPr>
        </p:nvSpPr>
        <p:spPr>
          <a:xfrm>
            <a:off x="456498" y="1906576"/>
            <a:ext cx="5532120" cy="3884623"/>
          </a:xfrm>
        </p:spPr>
        <p:txBody>
          <a:bodyPr>
            <a:noAutofit/>
          </a:bodyPr>
          <a:lstStyle/>
          <a:p>
            <a:pPr marL="0" indent="0" algn="just">
              <a:buNone/>
            </a:pPr>
            <a:r>
              <a:rPr lang="fr-BE" sz="1600" dirty="0">
                <a:effectLst/>
                <a:latin typeface="MinionPro"/>
              </a:rPr>
              <a:t>« Il est quasiment impossible d’obtenir un entretien avec Nintendo sur un sujet autre qu’un sujet d’actualité. Par exemple, je sais qu’</a:t>
            </a:r>
            <a:r>
              <a:rPr lang="fr-BE" sz="1600" dirty="0" err="1">
                <a:effectLst/>
                <a:latin typeface="MinionPro"/>
              </a:rPr>
              <a:t>Eiji</a:t>
            </a:r>
            <a:r>
              <a:rPr lang="fr-BE" sz="1600" dirty="0">
                <a:effectLst/>
                <a:latin typeface="MinionPro"/>
              </a:rPr>
              <a:t> </a:t>
            </a:r>
            <a:r>
              <a:rPr lang="fr-BE" sz="1600" dirty="0" err="1">
                <a:effectLst/>
                <a:latin typeface="MinionPro"/>
              </a:rPr>
              <a:t>Aonuma</a:t>
            </a:r>
            <a:r>
              <a:rPr lang="fr-BE" sz="1600" dirty="0">
                <a:effectLst/>
                <a:latin typeface="MinionPro"/>
              </a:rPr>
              <a:t> a fait beaucoup d’interviews ces derniers mois pour la promotion de </a:t>
            </a:r>
            <a:r>
              <a:rPr lang="fr-BE" sz="1600" dirty="0" err="1">
                <a:effectLst/>
                <a:latin typeface="MinionPro"/>
              </a:rPr>
              <a:t>Breath</a:t>
            </a:r>
            <a:r>
              <a:rPr lang="fr-BE" sz="1600" dirty="0">
                <a:effectLst/>
                <a:latin typeface="MinionPro"/>
              </a:rPr>
              <a:t> of the Wild. Et lorsque l’on fait une interview avec </a:t>
            </a:r>
            <a:r>
              <a:rPr lang="fr-BE" sz="1600" dirty="0" err="1">
                <a:effectLst/>
                <a:latin typeface="MinionPro"/>
              </a:rPr>
              <a:t>Eiji</a:t>
            </a:r>
            <a:r>
              <a:rPr lang="fr-BE" sz="1600" dirty="0">
                <a:effectLst/>
                <a:latin typeface="MinionPro"/>
              </a:rPr>
              <a:t> </a:t>
            </a:r>
            <a:r>
              <a:rPr lang="fr-BE" sz="1600" dirty="0" err="1">
                <a:effectLst/>
                <a:latin typeface="MinionPro"/>
              </a:rPr>
              <a:t>Aonuma</a:t>
            </a:r>
            <a:r>
              <a:rPr lang="fr-BE" sz="1600" dirty="0">
                <a:effectLst/>
                <a:latin typeface="MinionPro"/>
              </a:rPr>
              <a:t>, il est presque impossible de poser une question sur un ancien Zelda sauf lorsqu’il s’agit d’un journaliste que l’on retrouve dans les petits papiers, comme Game Informer. Et encore, cela va être relégué à des petites questions annexes et les services de Relations Presse vont insister pour que l’essentiel de l’interview tourne autour du jeu récent. […] J’ai essayé d’obtenir des interviews lorsqu’</a:t>
            </a:r>
            <a:r>
              <a:rPr lang="fr-BE" sz="1600" dirty="0" err="1">
                <a:effectLst/>
                <a:latin typeface="MinionPro"/>
              </a:rPr>
              <a:t>Aonuma</a:t>
            </a:r>
            <a:r>
              <a:rPr lang="fr-BE" sz="1600" dirty="0">
                <a:effectLst/>
                <a:latin typeface="MinionPro"/>
              </a:rPr>
              <a:t> est passé à Paris et à la Japan Expo en janvier/février. Je n’ai pas pu : on m’a expliqué qu’à partir du moment où Nintendo savait que j’écrivais un livre sur The Legend of Zelda, j’étais alors vu d’un mauvais œil car la firme n’aime pas qu’on écrive des livres sur leurs jeux. Du coup, je ne pense pas que je sois mis sur </a:t>
            </a:r>
            <a:r>
              <a:rPr lang="fr-BE" sz="1600" dirty="0">
                <a:latin typeface="MinionPro"/>
              </a:rPr>
              <a:t>“</a:t>
            </a:r>
            <a:r>
              <a:rPr lang="fr-BE" sz="1600" dirty="0">
                <a:effectLst/>
                <a:latin typeface="MinionPro"/>
              </a:rPr>
              <a:t>liste noire”, mais ça n’aide pas à décrocher une interview […] Il y a donc cette difficulté-là, qui n’est certes pas spécifique à Nintendo, mais ces derniers sont les pires là-dessus » (Entretien avec Oscar Lemaire). </a:t>
            </a:r>
            <a:endParaRPr lang="fr-FR" sz="1600" dirty="0"/>
          </a:p>
        </p:txBody>
      </p:sp>
      <p:pic>
        <p:nvPicPr>
          <p:cNvPr id="5" name="Image 4" descr="Une image contenant fiction, texte, graphisme, dessin humoristique&#10;&#10;Description générée automatiquement">
            <a:extLst>
              <a:ext uri="{FF2B5EF4-FFF2-40B4-BE49-F238E27FC236}">
                <a16:creationId xmlns:a16="http://schemas.microsoft.com/office/drawing/2014/main" id="{748CF3EC-85F1-B3D0-BF73-2491A948EAA0}"/>
              </a:ext>
            </a:extLst>
          </p:cNvPr>
          <p:cNvPicPr>
            <a:picLocks noChangeAspect="1"/>
          </p:cNvPicPr>
          <p:nvPr/>
        </p:nvPicPr>
        <p:blipFill rotWithShape="1">
          <a:blip r:embed="rId2"/>
          <a:srcRect l="3519" r="953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868577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0D0D0C"/>
          </a:solidFill>
          <a:ln/>
        </p:spPr>
        <p:txBody>
          <a:bodyPr/>
          <a:lstStyle/>
          <a:p>
            <a:endParaRPr lang="fr-FR" sz="1500"/>
          </a:p>
        </p:txBody>
      </p:sp>
      <p:sp>
        <p:nvSpPr>
          <p:cNvPr id="3" name="Shape 1"/>
          <p:cNvSpPr/>
          <p:nvPr/>
        </p:nvSpPr>
        <p:spPr>
          <a:xfrm>
            <a:off x="0" y="356394"/>
            <a:ext cx="12192000" cy="7585373"/>
          </a:xfrm>
          <a:prstGeom prst="rect">
            <a:avLst/>
          </a:prstGeom>
          <a:solidFill>
            <a:srgbClr val="1D1D1B"/>
          </a:solidFill>
          <a:ln/>
        </p:spPr>
        <p:txBody>
          <a:bodyPr/>
          <a:lstStyle/>
          <a:p>
            <a:endParaRPr lang="fr-FR" sz="1500"/>
          </a:p>
        </p:txBody>
      </p:sp>
      <p:sp>
        <p:nvSpPr>
          <p:cNvPr id="4" name="Text 2"/>
          <p:cNvSpPr/>
          <p:nvPr/>
        </p:nvSpPr>
        <p:spPr>
          <a:xfrm>
            <a:off x="3017639" y="116586"/>
            <a:ext cx="6156722" cy="810022"/>
          </a:xfrm>
          <a:prstGeom prst="rect">
            <a:avLst/>
          </a:prstGeom>
          <a:noFill/>
          <a:ln/>
        </p:spPr>
        <p:txBody>
          <a:bodyPr wrap="square" rtlCol="0" anchor="t"/>
          <a:lstStyle/>
          <a:p>
            <a:pPr algn="ctr">
              <a:lnSpc>
                <a:spcPts val="3189"/>
              </a:lnSpc>
            </a:pPr>
            <a:r>
              <a:rPr lang="en-US" sz="2552" b="1" i="1" dirty="0" err="1">
                <a:solidFill>
                  <a:srgbClr val="EDEDE8"/>
                </a:solidFill>
                <a:latin typeface="Tomorrow" pitchFamily="34" charset="0"/>
                <a:ea typeface="Tomorrow" pitchFamily="34" charset="-122"/>
                <a:cs typeface="Tomorrow" pitchFamily="34" charset="-120"/>
              </a:rPr>
              <a:t>L’histoire</a:t>
            </a:r>
            <a:r>
              <a:rPr lang="en-US" sz="2552" b="1" i="1" dirty="0">
                <a:solidFill>
                  <a:srgbClr val="EDEDE8"/>
                </a:solidFill>
                <a:latin typeface="Tomorrow" pitchFamily="34" charset="0"/>
                <a:ea typeface="Tomorrow" pitchFamily="34" charset="-122"/>
                <a:cs typeface="Tomorrow" pitchFamily="34" charset="-120"/>
              </a:rPr>
              <a:t> de Zelda </a:t>
            </a:r>
            <a:r>
              <a:rPr lang="en-US" sz="2552" b="1" dirty="0">
                <a:solidFill>
                  <a:srgbClr val="EDEDE8"/>
                </a:solidFill>
                <a:latin typeface="Tomorrow" pitchFamily="34" charset="0"/>
                <a:ea typeface="Tomorrow" pitchFamily="34" charset="-122"/>
                <a:cs typeface="Tomorrow" pitchFamily="34" charset="-120"/>
              </a:rPr>
              <a:t>(Oscar Lemaire, 2017)</a:t>
            </a:r>
            <a:endParaRPr lang="en-US" sz="2552" i="1" dirty="0"/>
          </a:p>
        </p:txBody>
      </p:sp>
      <p:sp>
        <p:nvSpPr>
          <p:cNvPr id="17" name="ZoneTexte 16">
            <a:extLst>
              <a:ext uri="{FF2B5EF4-FFF2-40B4-BE49-F238E27FC236}">
                <a16:creationId xmlns:a16="http://schemas.microsoft.com/office/drawing/2014/main" id="{15568E3B-2EBB-DD8E-FEBE-2E9E2EA97C12}"/>
              </a:ext>
            </a:extLst>
          </p:cNvPr>
          <p:cNvSpPr txBox="1"/>
          <p:nvPr/>
        </p:nvSpPr>
        <p:spPr>
          <a:xfrm>
            <a:off x="-325344" y="682842"/>
            <a:ext cx="6367466" cy="2400657"/>
          </a:xfrm>
          <a:prstGeom prst="rect">
            <a:avLst/>
          </a:prstGeom>
          <a:noFill/>
        </p:spPr>
        <p:txBody>
          <a:bodyPr wrap="square">
            <a:spAutoFit/>
          </a:bodyPr>
          <a:lstStyle/>
          <a:p>
            <a:pPr marL="374635" algn="just"/>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bien des </a:t>
            </a:r>
            <a:r>
              <a:rPr lang="en-US" sz="1500" kern="100" dirty="0" err="1">
                <a:latin typeface="Aptos" panose="020B0004020202020204" pitchFamily="34" charset="0"/>
                <a:ea typeface="Aptos" panose="020B0004020202020204" pitchFamily="34" charset="0"/>
                <a:cs typeface="Times New Roman" panose="02020603050405020304" pitchFamily="18" charset="0"/>
              </a:rPr>
              <a:t>égards</a:t>
            </a:r>
            <a:r>
              <a:rPr lang="en-US" sz="1500" kern="100" dirty="0">
                <a:latin typeface="Aptos" panose="020B0004020202020204" pitchFamily="34" charset="0"/>
                <a:ea typeface="Aptos" panose="020B0004020202020204" pitchFamily="34" charset="0"/>
                <a:cs typeface="Times New Roman" panose="02020603050405020304" pitchFamily="18" charset="0"/>
              </a:rPr>
              <a:t>, Adventure of Link </a:t>
            </a:r>
            <a:r>
              <a:rPr lang="en-US" sz="1500" kern="100" dirty="0" err="1">
                <a:latin typeface="Aptos" panose="020B0004020202020204" pitchFamily="34" charset="0"/>
                <a:ea typeface="Aptos" panose="020B0004020202020204" pitchFamily="34" charset="0"/>
                <a:cs typeface="Times New Roman" panose="02020603050405020304" pitchFamily="18" charset="0"/>
              </a:rPr>
              <a:t>s’apparente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un RPG dans </a:t>
            </a:r>
            <a:r>
              <a:rPr lang="en-US" sz="1500" kern="100" dirty="0" err="1">
                <a:latin typeface="Aptos" panose="020B0004020202020204" pitchFamily="34" charset="0"/>
                <a:ea typeface="Aptos" panose="020B0004020202020204" pitchFamily="34" charset="0"/>
                <a:cs typeface="Times New Roman" panose="02020603050405020304" pitchFamily="18" charset="0"/>
              </a:rPr>
              <a:t>l’esprit</a:t>
            </a:r>
            <a:r>
              <a:rPr lang="en-US" sz="1500" kern="100" dirty="0">
                <a:latin typeface="Aptos" panose="020B0004020202020204" pitchFamily="34" charset="0"/>
                <a:ea typeface="Aptos" panose="020B0004020202020204" pitchFamily="34" charset="0"/>
                <a:cs typeface="Times New Roman" panose="02020603050405020304" pitchFamily="18" charset="0"/>
              </a:rPr>
              <a:t> de Dragon Quest. La carte du monde </a:t>
            </a:r>
            <a:r>
              <a:rPr lang="en-US" sz="1500" kern="100" dirty="0" err="1">
                <a:latin typeface="Aptos" panose="020B0004020202020204" pitchFamily="34" charset="0"/>
                <a:ea typeface="Aptos" panose="020B0004020202020204" pitchFamily="34" charset="0"/>
                <a:cs typeface="Times New Roman" panose="02020603050405020304" pitchFamily="18" charset="0"/>
              </a:rPr>
              <a:t>extérieur</a:t>
            </a:r>
            <a:r>
              <a:rPr lang="en-US" sz="1500" kern="100" dirty="0">
                <a:latin typeface="Aptos" panose="020B0004020202020204" pitchFamily="34" charset="0"/>
                <a:ea typeface="Aptos" panose="020B0004020202020204" pitchFamily="34" charset="0"/>
                <a:cs typeface="Times New Roman" panose="02020603050405020304" pitchFamily="18" charset="0"/>
              </a:rPr>
              <a:t> se </a:t>
            </a:r>
            <a:r>
              <a:rPr lang="en-US" sz="1500" kern="100" dirty="0" err="1">
                <a:latin typeface="Aptos" panose="020B0004020202020204" pitchFamily="34" charset="0"/>
                <a:ea typeface="Aptos" panose="020B0004020202020204" pitchFamily="34" charset="0"/>
                <a:cs typeface="Times New Roman" panose="02020603050405020304" pitchFamily="18" charset="0"/>
              </a:rPr>
              <a:t>fonde</a:t>
            </a:r>
            <a:r>
              <a:rPr lang="en-US" sz="1500" kern="100" dirty="0">
                <a:latin typeface="Aptos" panose="020B0004020202020204" pitchFamily="34" charset="0"/>
                <a:ea typeface="Aptos" panose="020B0004020202020204" pitchFamily="34" charset="0"/>
                <a:cs typeface="Times New Roman" panose="02020603050405020304" pitchFamily="18" charset="0"/>
              </a:rPr>
              <a:t> sur un </a:t>
            </a:r>
            <a:r>
              <a:rPr lang="en-US" sz="1500" kern="100" dirty="0" err="1">
                <a:latin typeface="Aptos" panose="020B0004020202020204" pitchFamily="34" charset="0"/>
                <a:ea typeface="Aptos" panose="020B0004020202020204" pitchFamily="34" charset="0"/>
                <a:cs typeface="Times New Roman" panose="02020603050405020304" pitchFamily="18" charset="0"/>
              </a:rPr>
              <a:t>modèle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similaire</a:t>
            </a:r>
            <a:r>
              <a:rPr lang="en-US" sz="1500" kern="100" dirty="0">
                <a:latin typeface="Aptos" panose="020B0004020202020204" pitchFamily="34" charset="0"/>
                <a:ea typeface="Aptos" panose="020B0004020202020204" pitchFamily="34" charset="0"/>
                <a:cs typeface="Times New Roman" panose="02020603050405020304" pitchFamily="18" charset="0"/>
              </a:rPr>
              <a:t> : nous </a:t>
            </a:r>
            <a:r>
              <a:rPr lang="en-US" sz="1500" kern="100" dirty="0" err="1">
                <a:latin typeface="Aptos" panose="020B0004020202020204" pitchFamily="34" charset="0"/>
                <a:ea typeface="Aptos" panose="020B0004020202020204" pitchFamily="34" charset="0"/>
                <a:cs typeface="Times New Roman" panose="02020603050405020304" pitchFamily="18" charset="0"/>
              </a:rPr>
              <a:t>accédons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des </a:t>
            </a:r>
            <a:r>
              <a:rPr lang="en-US" sz="1500" kern="100" dirty="0" err="1">
                <a:latin typeface="Aptos" panose="020B0004020202020204" pitchFamily="34" charset="0"/>
                <a:ea typeface="Aptos" panose="020B0004020202020204" pitchFamily="34" charset="0"/>
                <a:cs typeface="Times New Roman" panose="02020603050405020304" pitchFamily="18" charset="0"/>
              </a:rPr>
              <a:t>villes</a:t>
            </a:r>
            <a:r>
              <a:rPr lang="en-US" sz="1500" kern="100" dirty="0">
                <a:latin typeface="Aptos" panose="020B0004020202020204" pitchFamily="34" charset="0"/>
                <a:ea typeface="Aptos" panose="020B0004020202020204" pitchFamily="34" charset="0"/>
                <a:cs typeface="Times New Roman" panose="02020603050405020304" pitchFamily="18" charset="0"/>
              </a:rPr>
              <a:t> de la taille du </a:t>
            </a:r>
            <a:r>
              <a:rPr lang="en-US" sz="1500" kern="100" dirty="0" err="1">
                <a:latin typeface="Aptos" panose="020B0004020202020204" pitchFamily="34" charset="0"/>
                <a:ea typeface="Aptos" panose="020B0004020202020204" pitchFamily="34" charset="0"/>
                <a:cs typeface="Times New Roman" panose="02020603050405020304" pitchFamily="18" charset="0"/>
              </a:rPr>
              <a:t>personnage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en</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s’y</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positionnant</a:t>
            </a:r>
            <a:r>
              <a:rPr lang="en-US" sz="1500" kern="100" dirty="0">
                <a:latin typeface="Aptos" panose="020B0004020202020204" pitchFamily="34" charset="0"/>
                <a:ea typeface="Aptos" panose="020B0004020202020204" pitchFamily="34" charset="0"/>
                <a:cs typeface="Times New Roman" panose="02020603050405020304" pitchFamily="18" charset="0"/>
              </a:rPr>
              <a:t>, les combats </a:t>
            </a:r>
            <a:r>
              <a:rPr lang="en-US" sz="1500" kern="100" dirty="0" err="1">
                <a:latin typeface="Aptos" panose="020B0004020202020204" pitchFamily="34" charset="0"/>
                <a:ea typeface="Aptos" panose="020B0004020202020204" pitchFamily="34" charset="0"/>
                <a:cs typeface="Times New Roman" panose="02020603050405020304" pitchFamily="18" charset="0"/>
              </a:rPr>
              <a:t>sont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aléatoires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même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s’il</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possible de les </a:t>
            </a:r>
            <a:r>
              <a:rPr lang="en-US" sz="1500" kern="100" dirty="0" err="1">
                <a:latin typeface="Aptos" panose="020B0004020202020204" pitchFamily="34" charset="0"/>
                <a:ea typeface="Aptos" panose="020B0004020202020204" pitchFamily="34" charset="0"/>
                <a:cs typeface="Times New Roman" panose="02020603050405020304" pitchFamily="18" charset="0"/>
              </a:rPr>
              <a:t>éviter</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une</a:t>
            </a:r>
            <a:r>
              <a:rPr lang="en-US" sz="1500" kern="100" dirty="0">
                <a:latin typeface="Aptos" panose="020B0004020202020204" pitchFamily="34" charset="0"/>
                <a:ea typeface="Aptos" panose="020B0004020202020204" pitchFamily="34" charset="0"/>
                <a:cs typeface="Times New Roman" panose="02020603050405020304" pitchFamily="18" charset="0"/>
              </a:rPr>
              <a:t> idée </a:t>
            </a:r>
            <a:r>
              <a:rPr lang="en-US" sz="1500" kern="100" dirty="0" err="1">
                <a:latin typeface="Aptos" panose="020B0004020202020204" pitchFamily="34" charset="0"/>
                <a:ea typeface="Aptos" panose="020B0004020202020204" pitchFamily="34" charset="0"/>
                <a:cs typeface="Times New Roman" panose="02020603050405020304" pitchFamily="18" charset="0"/>
              </a:rPr>
              <a:t>avant-gardiste</a:t>
            </a:r>
            <a:r>
              <a:rPr lang="en-US" sz="1500" kern="100" dirty="0">
                <a:latin typeface="Aptos" panose="020B0004020202020204" pitchFamily="34" charset="0"/>
                <a:ea typeface="Aptos" panose="020B0004020202020204" pitchFamily="34" charset="0"/>
                <a:cs typeface="Times New Roman" panose="02020603050405020304" pitchFamily="18" charset="0"/>
              </a:rPr>
              <a:t>), et un </a:t>
            </a:r>
            <a:r>
              <a:rPr lang="en-US" sz="1500" kern="100" dirty="0" err="1">
                <a:latin typeface="Aptos" panose="020B0004020202020204" pitchFamily="34" charset="0"/>
                <a:ea typeface="Aptos" panose="020B0004020202020204" pitchFamily="34" charset="0"/>
                <a:cs typeface="Times New Roman" panose="02020603050405020304" pitchFamily="18" charset="0"/>
              </a:rPr>
              <a:t>système</a:t>
            </a:r>
            <a:r>
              <a:rPr lang="en-US" sz="1500" kern="100" dirty="0">
                <a:latin typeface="Aptos" panose="020B0004020202020204" pitchFamily="34" charset="0"/>
                <a:ea typeface="Aptos" panose="020B0004020202020204" pitchFamily="34" charset="0"/>
                <a:cs typeface="Times New Roman" panose="02020603050405020304" pitchFamily="18" charset="0"/>
              </a:rPr>
              <a:t> de points </a:t>
            </a:r>
            <a:r>
              <a:rPr lang="en-US" sz="1500" kern="100" dirty="0" err="1">
                <a:latin typeface="Aptos" panose="020B0004020202020204" pitchFamily="34" charset="0"/>
                <a:ea typeface="Aptos" panose="020B0004020202020204" pitchFamily="34" charset="0"/>
                <a:cs typeface="Times New Roman" panose="02020603050405020304" pitchFamily="18" charset="0"/>
              </a:rPr>
              <a:t>d’expérience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autorise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une</a:t>
            </a:r>
            <a:r>
              <a:rPr lang="en-US" sz="1500" kern="100" dirty="0">
                <a:latin typeface="Aptos" panose="020B0004020202020204" pitchFamily="34" charset="0"/>
                <a:ea typeface="Aptos" panose="020B0004020202020204" pitchFamily="34" charset="0"/>
                <a:cs typeface="Times New Roman" panose="02020603050405020304" pitchFamily="18" charset="0"/>
              </a:rPr>
              <a:t> montée </a:t>
            </a:r>
            <a:r>
              <a:rPr lang="en-US" sz="1500" kern="100" dirty="0" err="1">
                <a:latin typeface="Aptos" panose="020B0004020202020204" pitchFamily="34" charset="0"/>
                <a:ea typeface="Aptos" panose="020B0004020202020204" pitchFamily="34" charset="0"/>
                <a:cs typeface="Times New Roman" panose="02020603050405020304" pitchFamily="18" charset="0"/>
              </a:rPr>
              <a:t>en</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niveau</a:t>
            </a:r>
            <a:r>
              <a:rPr lang="en-US" sz="1500" kern="100" dirty="0">
                <a:latin typeface="Aptos" panose="020B0004020202020204" pitchFamily="34" charset="0"/>
                <a:ea typeface="Aptos" panose="020B0004020202020204" pitchFamily="34" charset="0"/>
                <a:cs typeface="Times New Roman" panose="02020603050405020304" pitchFamily="18" charset="0"/>
              </a:rPr>
              <a:t> qui </a:t>
            </a:r>
            <a:r>
              <a:rPr lang="en-US" sz="1500" kern="100" dirty="0" err="1">
                <a:latin typeface="Aptos" panose="020B0004020202020204" pitchFamily="34" charset="0"/>
                <a:ea typeface="Aptos" panose="020B0004020202020204" pitchFamily="34" charset="0"/>
                <a:cs typeface="Times New Roman" panose="02020603050405020304" pitchFamily="18" charset="0"/>
              </a:rPr>
              <a:t>augmente</a:t>
            </a:r>
            <a:r>
              <a:rPr lang="en-US" sz="1500" kern="100" dirty="0">
                <a:latin typeface="Aptos" panose="020B0004020202020204" pitchFamily="34" charset="0"/>
                <a:ea typeface="Aptos" panose="020B0004020202020204" pitchFamily="34" charset="0"/>
                <a:cs typeface="Times New Roman" panose="02020603050405020304" pitchFamily="18" charset="0"/>
              </a:rPr>
              <a:t> des </a:t>
            </a:r>
            <a:r>
              <a:rPr lang="en-US" sz="1500" kern="100" dirty="0" err="1">
                <a:latin typeface="Aptos" panose="020B0004020202020204" pitchFamily="34" charset="0"/>
                <a:ea typeface="Aptos" panose="020B0004020202020204" pitchFamily="34" charset="0"/>
                <a:cs typeface="Times New Roman" panose="02020603050405020304" pitchFamily="18" charset="0"/>
              </a:rPr>
              <a:t>statistiques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défense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attaque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magie</a:t>
            </a:r>
            <a:r>
              <a:rPr lang="en-US" sz="1500" kern="100" dirty="0">
                <a:latin typeface="Aptos" panose="020B0004020202020204" pitchFamily="34" charset="0"/>
                <a:ea typeface="Aptos" panose="020B0004020202020204" pitchFamily="34" charset="0"/>
                <a:cs typeface="Times New Roman" panose="02020603050405020304" pitchFamily="18" charset="0"/>
              </a:rPr>
              <a:t>). Tadashi Sugiyama </a:t>
            </a:r>
            <a:r>
              <a:rPr lang="en-US" sz="1500" kern="100" dirty="0" err="1">
                <a:latin typeface="Aptos" panose="020B0004020202020204" pitchFamily="34" charset="0"/>
                <a:ea typeface="Aptos" panose="020B0004020202020204" pitchFamily="34" charset="0"/>
                <a:cs typeface="Times New Roman" panose="02020603050405020304" pitchFamily="18" charset="0"/>
              </a:rPr>
              <a:t>présente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ce</a:t>
            </a:r>
            <a:r>
              <a:rPr lang="en-US" sz="1500" kern="100" dirty="0">
                <a:latin typeface="Aptos" panose="020B0004020202020204" pitchFamily="34" charset="0"/>
                <a:ea typeface="Aptos" panose="020B0004020202020204" pitchFamily="34" charset="0"/>
                <a:cs typeface="Times New Roman" panose="02020603050405020304" pitchFamily="18" charset="0"/>
              </a:rPr>
              <a:t> dernier apport </a:t>
            </a:r>
            <a:r>
              <a:rPr lang="en-US" sz="1500" kern="100" dirty="0" err="1">
                <a:latin typeface="Aptos" panose="020B0004020202020204" pitchFamily="34" charset="0"/>
                <a:ea typeface="Aptos" panose="020B0004020202020204" pitchFamily="34" charset="0"/>
                <a:cs typeface="Times New Roman" panose="02020603050405020304" pitchFamily="18" charset="0"/>
              </a:rPr>
              <a:t>comme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une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astuce</a:t>
            </a:r>
            <a:r>
              <a:rPr lang="en-US" sz="1500" kern="100" dirty="0">
                <a:latin typeface="Aptos" panose="020B0004020202020204" pitchFamily="34" charset="0"/>
                <a:ea typeface="Aptos" panose="020B0004020202020204" pitchFamily="34" charset="0"/>
                <a:cs typeface="Times New Roman" panose="02020603050405020304" pitchFamily="18" charset="0"/>
              </a:rPr>
              <a:t> pour </a:t>
            </a:r>
            <a:r>
              <a:rPr lang="en-US" sz="1500" kern="100" dirty="0" err="1">
                <a:latin typeface="Aptos" panose="020B0004020202020204" pitchFamily="34" charset="0"/>
                <a:ea typeface="Aptos" panose="020B0004020202020204" pitchFamily="34" charset="0"/>
                <a:cs typeface="Times New Roman" panose="02020603050405020304" pitchFamily="18" charset="0"/>
              </a:rPr>
              <a:t>accroître</a:t>
            </a:r>
            <a:r>
              <a:rPr lang="en-US" sz="1500" kern="100" dirty="0">
                <a:latin typeface="Aptos" panose="020B0004020202020204" pitchFamily="34" charset="0"/>
                <a:ea typeface="Aptos" panose="020B0004020202020204" pitchFamily="34" charset="0"/>
                <a:cs typeface="Times New Roman" panose="02020603050405020304" pitchFamily="18" charset="0"/>
              </a:rPr>
              <a:t> la durée de vie et inciter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grinder, </a:t>
            </a:r>
            <a:r>
              <a:rPr lang="en-US" sz="1500" kern="100" dirty="0" err="1">
                <a:latin typeface="Aptos" panose="020B0004020202020204" pitchFamily="34" charset="0"/>
                <a:ea typeface="Aptos" panose="020B0004020202020204" pitchFamily="34" charset="0"/>
                <a:cs typeface="Times New Roman" panose="02020603050405020304" pitchFamily="18" charset="0"/>
              </a:rPr>
              <a:t>c’est</a:t>
            </a:r>
            <a:r>
              <a:rPr lang="en-US" sz="1500" kern="100" dirty="0">
                <a:latin typeface="Aptos" panose="020B0004020202020204" pitchFamily="34" charset="0"/>
                <a:ea typeface="Aptos" panose="020B0004020202020204" pitchFamily="34" charset="0"/>
                <a:cs typeface="Times New Roman" panose="02020603050405020304" pitchFamily="18" charset="0"/>
              </a:rPr>
              <a:t>-</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-dire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vaincre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volontairement</a:t>
            </a:r>
            <a:r>
              <a:rPr lang="en-US" sz="1500" kern="100" dirty="0">
                <a:latin typeface="Aptos" panose="020B0004020202020204" pitchFamily="34" charset="0"/>
                <a:ea typeface="Aptos" panose="020B0004020202020204" pitchFamily="34" charset="0"/>
                <a:cs typeface="Times New Roman" panose="02020603050405020304" pitchFamily="18" charset="0"/>
              </a:rPr>
              <a:t> des </a:t>
            </a:r>
            <a:r>
              <a:rPr lang="en-US" sz="1500" kern="100" dirty="0" err="1">
                <a:latin typeface="Aptos" panose="020B0004020202020204" pitchFamily="34" charset="0"/>
                <a:ea typeface="Aptos" panose="020B0004020202020204" pitchFamily="34" charset="0"/>
                <a:cs typeface="Times New Roman" panose="02020603050405020304" pitchFamily="18" charset="0"/>
              </a:rPr>
              <a:t>adversaires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à</a:t>
            </a:r>
            <a:r>
              <a:rPr lang="en-US" sz="1500" kern="100" dirty="0">
                <a:latin typeface="Aptos" panose="020B0004020202020204" pitchFamily="34" charset="0"/>
                <a:ea typeface="Aptos" panose="020B0004020202020204" pitchFamily="34" charset="0"/>
                <a:cs typeface="Times New Roman" panose="02020603050405020304" pitchFamily="18" charset="0"/>
              </a:rPr>
              <a:t> la </a:t>
            </a:r>
            <a:r>
              <a:rPr lang="en-US" sz="1500" kern="100" dirty="0" err="1">
                <a:latin typeface="Aptos" panose="020B0004020202020204" pitchFamily="34" charset="0"/>
                <a:ea typeface="Aptos" panose="020B0004020202020204" pitchFamily="34" charset="0"/>
                <a:cs typeface="Times New Roman" panose="02020603050405020304" pitchFamily="18" charset="0"/>
              </a:rPr>
              <a:t>chaîne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afin</a:t>
            </a:r>
            <a:r>
              <a:rPr lang="en-US" sz="1500" kern="100" dirty="0">
                <a:latin typeface="Aptos" panose="020B0004020202020204" pitchFamily="34" charset="0"/>
                <a:ea typeface="Aptos" panose="020B0004020202020204" pitchFamily="34" charset="0"/>
                <a:cs typeface="Times New Roman" panose="02020603050405020304" pitchFamily="18" charset="0"/>
              </a:rPr>
              <a:t> de </a:t>
            </a:r>
            <a:r>
              <a:rPr lang="en-US" sz="1500" kern="100" dirty="0" err="1">
                <a:latin typeface="Aptos" panose="020B0004020202020204" pitchFamily="34" charset="0"/>
                <a:ea typeface="Aptos" panose="020B0004020202020204" pitchFamily="34" charset="0"/>
                <a:cs typeface="Times New Roman" panose="02020603050405020304" pitchFamily="18" charset="0"/>
              </a:rPr>
              <a:t>devenir</a:t>
            </a:r>
            <a:r>
              <a:rPr lang="en-US" sz="1500" kern="100" dirty="0">
                <a:latin typeface="Aptos" panose="020B0004020202020204" pitchFamily="34" charset="0"/>
                <a:ea typeface="Aptos" panose="020B0004020202020204" pitchFamily="34" charset="0"/>
                <a:cs typeface="Times New Roman" panose="02020603050405020304" pitchFamily="18" charset="0"/>
              </a:rPr>
              <a:t> plus puissant ».</a:t>
            </a:r>
          </a:p>
        </p:txBody>
      </p:sp>
      <p:pic>
        <p:nvPicPr>
          <p:cNvPr id="7" name="Image 6">
            <a:extLst>
              <a:ext uri="{FF2B5EF4-FFF2-40B4-BE49-F238E27FC236}">
                <a16:creationId xmlns:a16="http://schemas.microsoft.com/office/drawing/2014/main" id="{D8C8C91E-AD27-AED1-14C2-13A987A2E26C}"/>
              </a:ext>
            </a:extLst>
          </p:cNvPr>
          <p:cNvPicPr>
            <a:picLocks noChangeAspect="1"/>
          </p:cNvPicPr>
          <p:nvPr/>
        </p:nvPicPr>
        <p:blipFill>
          <a:blip r:embed="rId3"/>
          <a:stretch>
            <a:fillRect/>
          </a:stretch>
        </p:blipFill>
        <p:spPr>
          <a:xfrm>
            <a:off x="6096000" y="699794"/>
            <a:ext cx="8073118" cy="4036559"/>
          </a:xfrm>
          <a:prstGeom prst="rect">
            <a:avLst/>
          </a:prstGeom>
        </p:spPr>
      </p:pic>
      <p:pic>
        <p:nvPicPr>
          <p:cNvPr id="11" name="Image 10">
            <a:extLst>
              <a:ext uri="{FF2B5EF4-FFF2-40B4-BE49-F238E27FC236}">
                <a16:creationId xmlns:a16="http://schemas.microsoft.com/office/drawing/2014/main" id="{ACAFBD5D-196A-74D6-DD6F-61B2306C24F9}"/>
              </a:ext>
            </a:extLst>
          </p:cNvPr>
          <p:cNvPicPr>
            <a:picLocks noChangeAspect="1"/>
          </p:cNvPicPr>
          <p:nvPr/>
        </p:nvPicPr>
        <p:blipFill rotWithShape="1">
          <a:blip r:embed="rId4"/>
          <a:srcRect r="9040" b="18470"/>
          <a:stretch/>
        </p:blipFill>
        <p:spPr>
          <a:xfrm>
            <a:off x="6042122" y="3100450"/>
            <a:ext cx="5014568" cy="3057755"/>
          </a:xfrm>
          <a:prstGeom prst="rect">
            <a:avLst/>
          </a:prstGeom>
        </p:spPr>
      </p:pic>
      <p:pic>
        <p:nvPicPr>
          <p:cNvPr id="10" name="Image 9">
            <a:extLst>
              <a:ext uri="{FF2B5EF4-FFF2-40B4-BE49-F238E27FC236}">
                <a16:creationId xmlns:a16="http://schemas.microsoft.com/office/drawing/2014/main" id="{D06CC3EA-9913-FC35-7F6E-94AC51F86164}"/>
              </a:ext>
            </a:extLst>
          </p:cNvPr>
          <p:cNvPicPr>
            <a:picLocks noChangeAspect="1"/>
          </p:cNvPicPr>
          <p:nvPr/>
        </p:nvPicPr>
        <p:blipFill>
          <a:blip r:embed="rId5"/>
          <a:stretch>
            <a:fillRect/>
          </a:stretch>
        </p:blipFill>
        <p:spPr>
          <a:xfrm>
            <a:off x="8465280" y="4919585"/>
            <a:ext cx="3568861" cy="1999492"/>
          </a:xfrm>
          <a:prstGeom prst="rect">
            <a:avLst/>
          </a:prstGeom>
        </p:spPr>
      </p:pic>
      <p:pic>
        <p:nvPicPr>
          <p:cNvPr id="13" name="Image 12">
            <a:extLst>
              <a:ext uri="{FF2B5EF4-FFF2-40B4-BE49-F238E27FC236}">
                <a16:creationId xmlns:a16="http://schemas.microsoft.com/office/drawing/2014/main" id="{BE5281D8-46A4-8584-5E47-022D3E586EC9}"/>
              </a:ext>
            </a:extLst>
          </p:cNvPr>
          <p:cNvPicPr>
            <a:picLocks noChangeAspect="1"/>
          </p:cNvPicPr>
          <p:nvPr/>
        </p:nvPicPr>
        <p:blipFill rotWithShape="1">
          <a:blip r:embed="rId6"/>
          <a:srcRect t="40037" b="10204"/>
          <a:stretch/>
        </p:blipFill>
        <p:spPr>
          <a:xfrm>
            <a:off x="0" y="3117670"/>
            <a:ext cx="5839695" cy="3061170"/>
          </a:xfrm>
          <a:prstGeom prst="rect">
            <a:avLst/>
          </a:prstGeom>
        </p:spPr>
      </p:pic>
      <p:pic>
        <p:nvPicPr>
          <p:cNvPr id="14" name="Image 13">
            <a:extLst>
              <a:ext uri="{FF2B5EF4-FFF2-40B4-BE49-F238E27FC236}">
                <a16:creationId xmlns:a16="http://schemas.microsoft.com/office/drawing/2014/main" id="{5CC314D2-5EEC-B201-A73A-58799729AFDB}"/>
              </a:ext>
            </a:extLst>
          </p:cNvPr>
          <p:cNvPicPr>
            <a:picLocks noChangeAspect="1"/>
          </p:cNvPicPr>
          <p:nvPr/>
        </p:nvPicPr>
        <p:blipFill>
          <a:blip r:embed="rId7"/>
          <a:stretch>
            <a:fillRect/>
          </a:stretch>
        </p:blipFill>
        <p:spPr>
          <a:xfrm>
            <a:off x="326685" y="4788871"/>
            <a:ext cx="2358642" cy="2058451"/>
          </a:xfrm>
          <a:prstGeom prst="rect">
            <a:avLst/>
          </a:prstGeom>
        </p:spPr>
      </p:pic>
      <p:pic>
        <p:nvPicPr>
          <p:cNvPr id="15" name="Image 14">
            <a:extLst>
              <a:ext uri="{FF2B5EF4-FFF2-40B4-BE49-F238E27FC236}">
                <a16:creationId xmlns:a16="http://schemas.microsoft.com/office/drawing/2014/main" id="{6F3BA787-30AA-5393-E4ED-693D16CDF4C9}"/>
              </a:ext>
            </a:extLst>
          </p:cNvPr>
          <p:cNvPicPr>
            <a:picLocks noChangeAspect="1"/>
          </p:cNvPicPr>
          <p:nvPr/>
        </p:nvPicPr>
        <p:blipFill>
          <a:blip r:embed="rId8"/>
          <a:stretch>
            <a:fillRect/>
          </a:stretch>
        </p:blipFill>
        <p:spPr>
          <a:xfrm>
            <a:off x="2864296" y="5920486"/>
            <a:ext cx="2794000" cy="1054100"/>
          </a:xfrm>
          <a:prstGeom prst="rect">
            <a:avLst/>
          </a:prstGeom>
        </p:spPr>
      </p:pic>
    </p:spTree>
    <p:extLst>
      <p:ext uri="{BB962C8B-B14F-4D97-AF65-F5344CB8AC3E}">
        <p14:creationId xmlns:p14="http://schemas.microsoft.com/office/powerpoint/2010/main" val="9911004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5B5A3F6-FFB6-8848-FBC3-54422150EF3E}"/>
              </a:ext>
            </a:extLst>
          </p:cNvPr>
          <p:cNvSpPr>
            <a:spLocks noGrp="1"/>
          </p:cNvSpPr>
          <p:nvPr>
            <p:ph type="title"/>
          </p:nvPr>
        </p:nvSpPr>
        <p:spPr>
          <a:xfrm>
            <a:off x="838201" y="365125"/>
            <a:ext cx="5251316" cy="1807305"/>
          </a:xfrm>
        </p:spPr>
        <p:txBody>
          <a:bodyPr>
            <a:normAutofit/>
          </a:bodyPr>
          <a:lstStyle/>
          <a:p>
            <a:r>
              <a:rPr lang="fr-FR" dirty="0"/>
              <a:t>Les inspirations et références</a:t>
            </a:r>
          </a:p>
        </p:txBody>
      </p:sp>
      <p:sp>
        <p:nvSpPr>
          <p:cNvPr id="3" name="Espace réservé du contenu 2">
            <a:extLst>
              <a:ext uri="{FF2B5EF4-FFF2-40B4-BE49-F238E27FC236}">
                <a16:creationId xmlns:a16="http://schemas.microsoft.com/office/drawing/2014/main" id="{BC758ED4-6D9A-53B0-094B-E69758E5F6F3}"/>
              </a:ext>
            </a:extLst>
          </p:cNvPr>
          <p:cNvSpPr>
            <a:spLocks noGrp="1"/>
          </p:cNvSpPr>
          <p:nvPr>
            <p:ph idx="1"/>
          </p:nvPr>
        </p:nvSpPr>
        <p:spPr>
          <a:xfrm>
            <a:off x="488950" y="2333297"/>
            <a:ext cx="5251316" cy="3843666"/>
          </a:xfrm>
        </p:spPr>
        <p:txBody>
          <a:bodyPr>
            <a:normAutofit/>
          </a:bodyPr>
          <a:lstStyle/>
          <a:p>
            <a:pPr marL="0" indent="0" algn="just">
              <a:buNone/>
            </a:pPr>
            <a:r>
              <a:rPr lang="fr-BE" sz="1600" dirty="0">
                <a:effectLst/>
                <a:latin typeface="MinionPro"/>
              </a:rPr>
              <a:t>« Porté par les rythmes du Tennessee, [</a:t>
            </a:r>
            <a:r>
              <a:rPr lang="fr-BE" sz="1600" dirty="0" err="1">
                <a:effectLst/>
                <a:latin typeface="MinionPro"/>
              </a:rPr>
              <a:t>Shigeru</a:t>
            </a:r>
            <a:r>
              <a:rPr lang="fr-BE" sz="1600" dirty="0">
                <a:effectLst/>
                <a:latin typeface="MinionPro"/>
              </a:rPr>
              <a:t> </a:t>
            </a:r>
            <a:r>
              <a:rPr lang="fr-BE" sz="1600" dirty="0" err="1">
                <a:effectLst/>
                <a:latin typeface="MinionPro"/>
              </a:rPr>
              <a:t>Miyamoto</a:t>
            </a:r>
            <a:r>
              <a:rPr lang="fr-BE" sz="1600" dirty="0">
                <a:effectLst/>
                <a:latin typeface="MinionPro"/>
              </a:rPr>
              <a:t>, le créateur de The Legend of Zelda] arpente ainsi la nostalgie américaine des grands espaces, des champs de maïs et des feux de camp. Autant de moments d’apesanteur dont The Legend of Zelda – Ocarina of Time et Twilight Princess porteront la trace. Link s’y fera le plus texan des elfes, garçon vacher solitaire lancé à travers les plaines d’</a:t>
            </a:r>
            <a:r>
              <a:rPr lang="fr-BE" sz="1600" dirty="0" err="1">
                <a:effectLst/>
                <a:latin typeface="MinionPro"/>
              </a:rPr>
              <a:t>Hyrule</a:t>
            </a:r>
            <a:r>
              <a:rPr lang="fr-BE" sz="1600" dirty="0">
                <a:effectLst/>
                <a:latin typeface="MinionPro"/>
              </a:rPr>
              <a:t> sur fond d’harmonica. Au milieu de celle-ci, dans Ocarina of Time, Malon la fermière aux cheveux d’or fredonnera une douce et lointaine mélodie, hommage à une des plus belles voix de cow-girl des années 70. </a:t>
            </a:r>
            <a:r>
              <a:rPr lang="fr-BE" sz="1600" dirty="0">
                <a:latin typeface="MinionPro"/>
              </a:rPr>
              <a:t>“</a:t>
            </a:r>
            <a:r>
              <a:rPr lang="fr-BE" sz="1600" dirty="0">
                <a:effectLst/>
                <a:latin typeface="MinionPro"/>
              </a:rPr>
              <a:t>J’ai toujours été fan de country et de gens comme </a:t>
            </a:r>
            <a:r>
              <a:rPr lang="fr-BE" sz="1600" dirty="0" err="1">
                <a:effectLst/>
                <a:latin typeface="MinionPro"/>
              </a:rPr>
              <a:t>Emmylou</a:t>
            </a:r>
            <a:r>
              <a:rPr lang="fr-BE" sz="1600" dirty="0">
                <a:effectLst/>
                <a:latin typeface="MinionPro"/>
              </a:rPr>
              <a:t> Harris, j’ai donc insisté pour qu’il y ait une chanteuse dans le jeu”, admettra-t-il » (William </a:t>
            </a:r>
            <a:r>
              <a:rPr lang="fr-BE" sz="1600" dirty="0" err="1">
                <a:effectLst/>
                <a:latin typeface="MinionPro"/>
              </a:rPr>
              <a:t>Audureau</a:t>
            </a:r>
            <a:r>
              <a:rPr lang="fr-BE" sz="1600" dirty="0">
                <a:effectLst/>
                <a:latin typeface="MinionPro"/>
              </a:rPr>
              <a:t>, </a:t>
            </a:r>
            <a:r>
              <a:rPr lang="fr-BE" sz="1600" i="1" dirty="0">
                <a:effectLst/>
                <a:latin typeface="MinionPro"/>
              </a:rPr>
              <a:t>Sur les Traces de </a:t>
            </a:r>
            <a:r>
              <a:rPr lang="fr-BE" sz="1600" i="1" dirty="0" err="1">
                <a:effectLst/>
                <a:latin typeface="MinionPro"/>
              </a:rPr>
              <a:t>Miyamoyo</a:t>
            </a:r>
            <a:r>
              <a:rPr lang="fr-BE" sz="1600" dirty="0">
                <a:effectLst/>
                <a:latin typeface="MinionPro"/>
              </a:rPr>
              <a:t>).</a:t>
            </a:r>
          </a:p>
          <a:p>
            <a:pPr marL="0" indent="0" algn="just">
              <a:buNone/>
            </a:pPr>
            <a:endParaRPr lang="fr-FR" sz="1600" dirty="0"/>
          </a:p>
        </p:txBody>
      </p:sp>
      <p:pic>
        <p:nvPicPr>
          <p:cNvPr id="4" name="Image 3">
            <a:extLst>
              <a:ext uri="{FF2B5EF4-FFF2-40B4-BE49-F238E27FC236}">
                <a16:creationId xmlns:a16="http://schemas.microsoft.com/office/drawing/2014/main" id="{99B386CF-E76A-AC02-9054-8C5A73A76233}"/>
              </a:ext>
            </a:extLst>
          </p:cNvPr>
          <p:cNvPicPr>
            <a:picLocks noChangeAspect="1"/>
          </p:cNvPicPr>
          <p:nvPr/>
        </p:nvPicPr>
        <p:blipFill rotWithShape="1">
          <a:blip r:embed="rId3"/>
          <a:srcRect l="37564" r="1352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72171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kemon backgrounds, Pokemon, Cute pokemon wallpaper">
            <a:extLst>
              <a:ext uri="{FF2B5EF4-FFF2-40B4-BE49-F238E27FC236}">
                <a16:creationId xmlns:a16="http://schemas.microsoft.com/office/drawing/2014/main" id="{825C8275-FB39-10C2-23FB-40E1C6B912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1544" y="-498874"/>
            <a:ext cx="13754443" cy="8596527"/>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a:extLst>
              <a:ext uri="{FF2B5EF4-FFF2-40B4-BE49-F238E27FC236}">
                <a16:creationId xmlns:a16="http://schemas.microsoft.com/office/drawing/2014/main" id="{0F5784ED-03D5-AB2C-D5F1-5637362A043F}"/>
              </a:ext>
            </a:extLst>
          </p:cNvPr>
          <p:cNvSpPr txBox="1"/>
          <p:nvPr/>
        </p:nvSpPr>
        <p:spPr>
          <a:xfrm>
            <a:off x="0" y="31415"/>
            <a:ext cx="12192000" cy="461665"/>
          </a:xfrm>
          <a:prstGeom prst="rect">
            <a:avLst/>
          </a:prstGeom>
          <a:noFill/>
        </p:spPr>
        <p:txBody>
          <a:bodyPr wrap="square" rtlCol="0">
            <a:spAutoFit/>
          </a:bodyPr>
          <a:lstStyle/>
          <a:p>
            <a:pPr algn="ctr"/>
            <a:r>
              <a:rPr lang="fr-FR" sz="2400" b="1" dirty="0">
                <a:solidFill>
                  <a:schemeClr val="bg1"/>
                </a:solidFill>
                <a:latin typeface="Aptos" panose="020B0004020202020204" pitchFamily="34" charset="0"/>
                <a:cs typeface="Times New Roman" panose="02020603050405020304" pitchFamily="18" charset="0"/>
              </a:rPr>
              <a:t>LA LICENCE POKÉMON</a:t>
            </a:r>
          </a:p>
        </p:txBody>
      </p:sp>
      <p:sp>
        <p:nvSpPr>
          <p:cNvPr id="11" name="ZoneTexte 10">
            <a:extLst>
              <a:ext uri="{FF2B5EF4-FFF2-40B4-BE49-F238E27FC236}">
                <a16:creationId xmlns:a16="http://schemas.microsoft.com/office/drawing/2014/main" id="{34282571-97A5-FD39-AC52-034FE06D4801}"/>
              </a:ext>
            </a:extLst>
          </p:cNvPr>
          <p:cNvSpPr txBox="1"/>
          <p:nvPr/>
        </p:nvSpPr>
        <p:spPr>
          <a:xfrm>
            <a:off x="85446" y="543312"/>
            <a:ext cx="11687454" cy="1169551"/>
          </a:xfrm>
          <a:prstGeom prst="rect">
            <a:avLst/>
          </a:prstGeom>
          <a:noFill/>
        </p:spPr>
        <p:txBody>
          <a:bodyPr wrap="square">
            <a:spAutoFit/>
          </a:bodyPr>
          <a:lstStyle/>
          <a:p>
            <a:pPr algn="just"/>
            <a:r>
              <a:rPr lang="fr-BE" sz="1400" b="1" i="1" dirty="0">
                <a:solidFill>
                  <a:schemeClr val="bg1"/>
                </a:solidFill>
                <a:effectLst/>
                <a:latin typeface="Aptos" panose="020B0004020202020204" pitchFamily="34" charset="0"/>
              </a:rPr>
              <a:t>Game Freak a </a:t>
            </a:r>
            <a:r>
              <a:rPr lang="fr-BE" sz="1400" b="1" i="1" dirty="0" err="1">
                <a:solidFill>
                  <a:schemeClr val="bg1"/>
                </a:solidFill>
                <a:effectLst/>
                <a:latin typeface="Aptos" panose="020B0004020202020204" pitchFamily="34" charset="0"/>
              </a:rPr>
              <a:t>été</a:t>
            </a:r>
            <a:r>
              <a:rPr lang="fr-BE" sz="1400" b="1" i="1" dirty="0">
                <a:solidFill>
                  <a:schemeClr val="bg1"/>
                </a:solidFill>
                <a:effectLst/>
                <a:latin typeface="Aptos" panose="020B0004020202020204" pitchFamily="34" charset="0"/>
              </a:rPr>
              <a:t> fondé par Satoshi </a:t>
            </a:r>
            <a:r>
              <a:rPr lang="fr-BE" sz="1400" b="1" i="1" dirty="0" err="1">
                <a:solidFill>
                  <a:schemeClr val="bg1"/>
                </a:solidFill>
                <a:effectLst/>
                <a:latin typeface="Aptos" panose="020B0004020202020204" pitchFamily="34" charset="0"/>
              </a:rPr>
              <a:t>Tajiri</a:t>
            </a:r>
            <a:r>
              <a:rPr lang="fr-BE" sz="1400" b="1" i="1" dirty="0">
                <a:solidFill>
                  <a:schemeClr val="bg1"/>
                </a:solidFill>
                <a:effectLst/>
                <a:latin typeface="Aptos" panose="020B0004020202020204" pitchFamily="34" charset="0"/>
              </a:rPr>
              <a:t>. Un </a:t>
            </a:r>
            <a:r>
              <a:rPr lang="fr-BE" sz="1400" b="1" i="1" dirty="0" err="1">
                <a:solidFill>
                  <a:schemeClr val="bg1"/>
                </a:solidFill>
                <a:effectLst/>
                <a:latin typeface="Aptos" panose="020B0004020202020204" pitchFamily="34" charset="0"/>
              </a:rPr>
              <a:t>véritable</a:t>
            </a:r>
            <a:r>
              <a:rPr lang="fr-BE" sz="1400" b="1" i="1" dirty="0">
                <a:solidFill>
                  <a:schemeClr val="bg1"/>
                </a:solidFill>
                <a:effectLst/>
                <a:latin typeface="Aptos" panose="020B0004020202020204" pitchFamily="34" charset="0"/>
              </a:rPr>
              <a:t> passionné de jeux </a:t>
            </a:r>
            <a:r>
              <a:rPr lang="fr-BE" sz="1400" b="1" i="1" dirty="0" err="1">
                <a:solidFill>
                  <a:schemeClr val="bg1"/>
                </a:solidFill>
                <a:effectLst/>
                <a:latin typeface="Aptos" panose="020B0004020202020204" pitchFamily="34" charset="0"/>
              </a:rPr>
              <a:t>vidéo</a:t>
            </a:r>
            <a:r>
              <a:rPr lang="fr-BE" sz="1400" b="1" i="1" dirty="0">
                <a:solidFill>
                  <a:schemeClr val="bg1"/>
                </a:solidFill>
                <a:effectLst/>
                <a:latin typeface="Aptos" panose="020B0004020202020204" pitchFamily="34" charset="0"/>
              </a:rPr>
              <a:t>, </a:t>
            </a:r>
            <a:r>
              <a:rPr lang="fr-BE" sz="1400" b="1" i="1" dirty="0" err="1">
                <a:solidFill>
                  <a:schemeClr val="bg1"/>
                </a:solidFill>
                <a:effectLst/>
                <a:latin typeface="Aptos" panose="020B0004020202020204" pitchFamily="34" charset="0"/>
              </a:rPr>
              <a:t>très</a:t>
            </a:r>
            <a:r>
              <a:rPr lang="fr-BE" sz="1400" b="1" i="1" dirty="0">
                <a:solidFill>
                  <a:schemeClr val="bg1"/>
                </a:solidFill>
                <a:effectLst/>
                <a:latin typeface="Aptos" panose="020B0004020202020204" pitchFamily="34" charset="0"/>
              </a:rPr>
              <a:t> actif au sein d’une communauté naissante de fans du </a:t>
            </a:r>
            <a:r>
              <a:rPr lang="fr-BE" sz="1400" b="1" i="1" dirty="0" err="1">
                <a:solidFill>
                  <a:schemeClr val="bg1"/>
                </a:solidFill>
                <a:effectLst/>
                <a:latin typeface="Aptos" panose="020B0004020202020204" pitchFamily="34" charset="0"/>
              </a:rPr>
              <a:t>média</a:t>
            </a:r>
            <a:r>
              <a:rPr lang="fr-BE" sz="1400" b="1" i="1" dirty="0">
                <a:solidFill>
                  <a:schemeClr val="bg1"/>
                </a:solidFill>
                <a:effectLst/>
                <a:latin typeface="Aptos" panose="020B0004020202020204" pitchFamily="34" charset="0"/>
              </a:rPr>
              <a:t> dans le Japon des </a:t>
            </a:r>
            <a:r>
              <a:rPr lang="fr-BE" sz="1400" b="1" i="1" dirty="0" err="1">
                <a:solidFill>
                  <a:schemeClr val="bg1"/>
                </a:solidFill>
                <a:effectLst/>
                <a:latin typeface="Aptos" panose="020B0004020202020204" pitchFamily="34" charset="0"/>
              </a:rPr>
              <a:t>années</a:t>
            </a:r>
            <a:r>
              <a:rPr lang="fr-BE" sz="1400" b="1" i="1" dirty="0">
                <a:solidFill>
                  <a:schemeClr val="bg1"/>
                </a:solidFill>
                <a:effectLst/>
                <a:latin typeface="Aptos" panose="020B0004020202020204" pitchFamily="34" charset="0"/>
              </a:rPr>
              <a:t> 1980. Il a notamment </a:t>
            </a:r>
            <a:r>
              <a:rPr lang="fr-BE" sz="1400" b="1" i="1" dirty="0" err="1">
                <a:solidFill>
                  <a:schemeClr val="bg1"/>
                </a:solidFill>
                <a:effectLst/>
                <a:latin typeface="Aptos" panose="020B0004020202020204" pitchFamily="34" charset="0"/>
              </a:rPr>
              <a:t>été</a:t>
            </a:r>
            <a:r>
              <a:rPr lang="fr-BE" sz="1400" b="1" i="1" dirty="0">
                <a:solidFill>
                  <a:schemeClr val="bg1"/>
                </a:solidFill>
                <a:effectLst/>
                <a:latin typeface="Aptos" panose="020B0004020202020204" pitchFamily="34" charset="0"/>
              </a:rPr>
              <a:t> pigiste dans la presse </a:t>
            </a:r>
            <a:r>
              <a:rPr lang="fr-BE" sz="1400" b="1" i="1" dirty="0" err="1">
                <a:solidFill>
                  <a:schemeClr val="bg1"/>
                </a:solidFill>
                <a:effectLst/>
                <a:latin typeface="Aptos" panose="020B0004020202020204" pitchFamily="34" charset="0"/>
              </a:rPr>
              <a:t>spécialisée</a:t>
            </a:r>
            <a:r>
              <a:rPr lang="fr-BE" sz="1400" b="1" i="1" dirty="0">
                <a:solidFill>
                  <a:schemeClr val="bg1"/>
                </a:solidFill>
                <a:effectLst/>
                <a:latin typeface="Aptos" panose="020B0004020202020204" pitchFamily="34" charset="0"/>
              </a:rPr>
              <a:t>, où il a par exemple fait une analyse </a:t>
            </a:r>
            <a:r>
              <a:rPr lang="fr-BE" sz="1400" b="1" i="1" dirty="0" err="1">
                <a:solidFill>
                  <a:schemeClr val="bg1"/>
                </a:solidFill>
                <a:effectLst/>
                <a:latin typeface="Aptos" panose="020B0004020202020204" pitchFamily="34" charset="0"/>
              </a:rPr>
              <a:t>très</a:t>
            </a:r>
            <a:r>
              <a:rPr lang="fr-BE" sz="1400" b="1" i="1" dirty="0">
                <a:solidFill>
                  <a:schemeClr val="bg1"/>
                </a:solidFill>
                <a:effectLst/>
                <a:latin typeface="Aptos" panose="020B0004020202020204" pitchFamily="34" charset="0"/>
              </a:rPr>
              <a:t> critique du premier Mother. Il y rapportait les propos de </a:t>
            </a:r>
            <a:r>
              <a:rPr lang="fr-BE" sz="1400" b="1" i="1" dirty="0" err="1">
                <a:solidFill>
                  <a:schemeClr val="bg1"/>
                </a:solidFill>
                <a:effectLst/>
                <a:latin typeface="Aptos" panose="020B0004020202020204" pitchFamily="34" charset="0"/>
              </a:rPr>
              <a:t>Shigesato</a:t>
            </a:r>
            <a:r>
              <a:rPr lang="fr-BE" sz="1400" b="1" i="1" dirty="0">
                <a:solidFill>
                  <a:schemeClr val="bg1"/>
                </a:solidFill>
                <a:effectLst/>
                <a:latin typeface="Aptos" panose="020B0004020202020204" pitchFamily="34" charset="0"/>
              </a:rPr>
              <a:t> </a:t>
            </a:r>
            <a:r>
              <a:rPr lang="fr-BE" sz="1400" b="1" i="1" dirty="0" err="1">
                <a:solidFill>
                  <a:schemeClr val="bg1"/>
                </a:solidFill>
                <a:effectLst/>
                <a:latin typeface="Aptos" panose="020B0004020202020204" pitchFamily="34" charset="0"/>
              </a:rPr>
              <a:t>Itoi</a:t>
            </a:r>
            <a:r>
              <a:rPr lang="fr-BE" sz="1400" b="1" i="1" dirty="0">
                <a:solidFill>
                  <a:schemeClr val="bg1"/>
                </a:solidFill>
                <a:effectLst/>
                <a:latin typeface="Aptos" panose="020B0004020202020204" pitchFamily="34" charset="0"/>
              </a:rPr>
              <a:t>, </a:t>
            </a:r>
            <a:r>
              <a:rPr lang="fr-BE" sz="1400" b="1" i="1" dirty="0" err="1">
                <a:solidFill>
                  <a:schemeClr val="bg1"/>
                </a:solidFill>
                <a:effectLst/>
                <a:latin typeface="Aptos" panose="020B0004020202020204" pitchFamily="34" charset="0"/>
              </a:rPr>
              <a:t>créateur</a:t>
            </a:r>
            <a:r>
              <a:rPr lang="fr-BE" sz="1400" b="1" i="1" dirty="0">
                <a:solidFill>
                  <a:schemeClr val="bg1"/>
                </a:solidFill>
                <a:effectLst/>
                <a:latin typeface="Aptos" panose="020B0004020202020204" pitchFamily="34" charset="0"/>
              </a:rPr>
              <a:t> de Mother, ce dernier expliquant qu’il entendait « </a:t>
            </a:r>
            <a:r>
              <a:rPr lang="fr-BE" sz="1400" b="1" i="1" dirty="0" err="1">
                <a:solidFill>
                  <a:schemeClr val="bg1"/>
                </a:solidFill>
                <a:effectLst/>
                <a:latin typeface="Aptos" panose="020B0004020202020204" pitchFamily="34" charset="0"/>
              </a:rPr>
              <a:t>détruire</a:t>
            </a:r>
            <a:r>
              <a:rPr lang="fr-BE" sz="1400" b="1" i="1" dirty="0">
                <a:solidFill>
                  <a:schemeClr val="bg1"/>
                </a:solidFill>
                <a:effectLst/>
                <a:latin typeface="Aptos" panose="020B0004020202020204" pitchFamily="34" charset="0"/>
              </a:rPr>
              <a:t> les dix commandements du </a:t>
            </a:r>
            <a:r>
              <a:rPr lang="fr-BE" sz="1400" b="1" i="1" dirty="0" err="1">
                <a:solidFill>
                  <a:schemeClr val="bg1"/>
                </a:solidFill>
                <a:effectLst/>
                <a:latin typeface="Aptos" panose="020B0004020202020204" pitchFamily="34" charset="0"/>
              </a:rPr>
              <a:t>game</a:t>
            </a:r>
            <a:r>
              <a:rPr lang="fr-BE" sz="1400" b="1" i="1" dirty="0">
                <a:solidFill>
                  <a:schemeClr val="bg1"/>
                </a:solidFill>
                <a:effectLst/>
                <a:latin typeface="Aptos" panose="020B0004020202020204" pitchFamily="34" charset="0"/>
              </a:rPr>
              <a:t> design » avec son jeu. Ce que </a:t>
            </a:r>
            <a:r>
              <a:rPr lang="fr-BE" sz="1400" b="1" i="1" dirty="0" err="1">
                <a:solidFill>
                  <a:schemeClr val="bg1"/>
                </a:solidFill>
                <a:effectLst/>
                <a:latin typeface="Aptos" panose="020B0004020202020204" pitchFamily="34" charset="0"/>
              </a:rPr>
              <a:t>Tajiri</a:t>
            </a:r>
            <a:r>
              <a:rPr lang="fr-BE" sz="1400" b="1" i="1" dirty="0">
                <a:solidFill>
                  <a:schemeClr val="bg1"/>
                </a:solidFill>
                <a:effectLst/>
                <a:latin typeface="Aptos" panose="020B0004020202020204" pitchFamily="34" charset="0"/>
              </a:rPr>
              <a:t> contestait : selon lui, le jeu </a:t>
            </a:r>
            <a:r>
              <a:rPr lang="fr-BE" sz="1400" b="1" i="1" dirty="0" err="1">
                <a:solidFill>
                  <a:schemeClr val="bg1"/>
                </a:solidFill>
                <a:effectLst/>
                <a:latin typeface="Aptos" panose="020B0004020202020204" pitchFamily="34" charset="0"/>
              </a:rPr>
              <a:t>vidéo</a:t>
            </a:r>
            <a:r>
              <a:rPr lang="fr-BE" sz="1400" b="1" i="1" dirty="0">
                <a:solidFill>
                  <a:schemeClr val="bg1"/>
                </a:solidFill>
                <a:effectLst/>
                <a:latin typeface="Aptos" panose="020B0004020202020204" pitchFamily="34" charset="0"/>
              </a:rPr>
              <a:t> n’est alors qu’à ses </a:t>
            </a:r>
            <a:r>
              <a:rPr lang="fr-BE" sz="1400" b="1" i="1" dirty="0" err="1">
                <a:solidFill>
                  <a:schemeClr val="bg1"/>
                </a:solidFill>
                <a:effectLst/>
                <a:latin typeface="Aptos" panose="020B0004020202020204" pitchFamily="34" charset="0"/>
              </a:rPr>
              <a:t>débuts</a:t>
            </a:r>
            <a:r>
              <a:rPr lang="fr-BE" sz="1400" b="1" i="1" dirty="0">
                <a:solidFill>
                  <a:schemeClr val="bg1"/>
                </a:solidFill>
                <a:effectLst/>
                <a:latin typeface="Aptos" panose="020B0004020202020204" pitchFamily="34" charset="0"/>
              </a:rPr>
              <a:t> et ces dix commandements n’ont </a:t>
            </a:r>
            <a:r>
              <a:rPr lang="fr-BE" sz="1400" b="1" i="1" dirty="0" err="1">
                <a:solidFill>
                  <a:schemeClr val="bg1"/>
                </a:solidFill>
                <a:effectLst/>
                <a:latin typeface="Aptos" panose="020B0004020202020204" pitchFamily="34" charset="0"/>
              </a:rPr>
              <a:t>même</a:t>
            </a:r>
            <a:r>
              <a:rPr lang="fr-BE" sz="1400" b="1" i="1" dirty="0">
                <a:solidFill>
                  <a:schemeClr val="bg1"/>
                </a:solidFill>
                <a:effectLst/>
                <a:latin typeface="Aptos" panose="020B0004020202020204" pitchFamily="34" charset="0"/>
              </a:rPr>
              <a:t> pas encore </a:t>
            </a:r>
            <a:r>
              <a:rPr lang="fr-BE" sz="1400" b="1" i="1" dirty="0" err="1">
                <a:solidFill>
                  <a:schemeClr val="bg1"/>
                </a:solidFill>
                <a:effectLst/>
                <a:latin typeface="Aptos" panose="020B0004020202020204" pitchFamily="34" charset="0"/>
              </a:rPr>
              <a:t>éte</a:t>
            </a:r>
            <a:r>
              <a:rPr lang="fr-BE" sz="1400" b="1" i="1" dirty="0">
                <a:solidFill>
                  <a:schemeClr val="bg1"/>
                </a:solidFill>
                <a:effectLst/>
                <a:latin typeface="Aptos" panose="020B0004020202020204" pitchFamily="34" charset="0"/>
              </a:rPr>
              <a:t>́ </a:t>
            </a:r>
            <a:r>
              <a:rPr lang="fr-BE" sz="1400" b="1" i="1" dirty="0" err="1">
                <a:solidFill>
                  <a:schemeClr val="bg1"/>
                </a:solidFill>
                <a:effectLst/>
                <a:latin typeface="Aptos" panose="020B0004020202020204" pitchFamily="34" charset="0"/>
              </a:rPr>
              <a:t>établis</a:t>
            </a:r>
            <a:r>
              <a:rPr lang="fr-BE" sz="1400" b="1" i="1" dirty="0">
                <a:solidFill>
                  <a:schemeClr val="bg1"/>
                </a:solidFill>
                <a:effectLst/>
                <a:latin typeface="Aptos" panose="020B0004020202020204" pitchFamily="34" charset="0"/>
              </a:rPr>
              <a:t>. </a:t>
            </a:r>
            <a:endParaRPr lang="fr-BE" sz="1400" b="1" i="1" dirty="0">
              <a:solidFill>
                <a:schemeClr val="bg1"/>
              </a:solidFill>
              <a:latin typeface="Aptos" panose="020B0004020202020204" pitchFamily="34" charset="0"/>
            </a:endParaRPr>
          </a:p>
        </p:txBody>
      </p:sp>
      <p:sp>
        <p:nvSpPr>
          <p:cNvPr id="12" name="ZoneTexte 11">
            <a:extLst>
              <a:ext uri="{FF2B5EF4-FFF2-40B4-BE49-F238E27FC236}">
                <a16:creationId xmlns:a16="http://schemas.microsoft.com/office/drawing/2014/main" id="{AB0372A9-CD8C-1CB6-A2BE-56DE868BD5AD}"/>
              </a:ext>
            </a:extLst>
          </p:cNvPr>
          <p:cNvSpPr txBox="1"/>
          <p:nvPr/>
        </p:nvSpPr>
        <p:spPr>
          <a:xfrm>
            <a:off x="57146" y="3293438"/>
            <a:ext cx="3010830" cy="3323987"/>
          </a:xfrm>
          <a:prstGeom prst="rect">
            <a:avLst/>
          </a:prstGeom>
          <a:noFill/>
        </p:spPr>
        <p:txBody>
          <a:bodyPr wrap="square">
            <a:spAutoFit/>
          </a:bodyPr>
          <a:lstStyle/>
          <a:p>
            <a:pPr algn="just"/>
            <a:r>
              <a:rPr lang="fr-BE" sz="1400" b="1" i="1" dirty="0">
                <a:solidFill>
                  <a:schemeClr val="bg1"/>
                </a:solidFill>
                <a:effectLst/>
                <a:latin typeface="Aptos" panose="020B0004020202020204" pitchFamily="34" charset="0"/>
              </a:rPr>
              <a:t>C’est assez connu, mais Game Freak est </a:t>
            </a:r>
            <a:r>
              <a:rPr lang="fr-BE" sz="1400" b="1" i="1" dirty="0">
                <a:solidFill>
                  <a:schemeClr val="bg1"/>
                </a:solidFill>
                <a:latin typeface="Aptos" panose="020B0004020202020204" pitchFamily="34" charset="0"/>
              </a:rPr>
              <a:t>à</a:t>
            </a:r>
            <a:r>
              <a:rPr lang="fr-BE" sz="1400" b="1" i="1" dirty="0">
                <a:solidFill>
                  <a:schemeClr val="bg1"/>
                </a:solidFill>
                <a:effectLst/>
                <a:latin typeface="Aptos" panose="020B0004020202020204" pitchFamily="34" charset="0"/>
              </a:rPr>
              <a:t> la base un simple fanzine pour </a:t>
            </a:r>
            <a:r>
              <a:rPr lang="fr-BE" sz="1400" b="1" i="1" dirty="0" err="1">
                <a:solidFill>
                  <a:schemeClr val="bg1"/>
                </a:solidFill>
                <a:effectLst/>
                <a:latin typeface="Aptos" panose="020B0004020202020204" pitchFamily="34" charset="0"/>
              </a:rPr>
              <a:t>passionnés</a:t>
            </a:r>
            <a:r>
              <a:rPr lang="fr-BE" sz="1400" b="1" i="1" dirty="0">
                <a:solidFill>
                  <a:schemeClr val="bg1"/>
                </a:solidFill>
                <a:effectLst/>
                <a:latin typeface="Aptos" panose="020B0004020202020204" pitchFamily="34" charset="0"/>
              </a:rPr>
              <a:t> de jeux </a:t>
            </a:r>
            <a:r>
              <a:rPr lang="fr-BE" sz="1400" b="1" i="1" dirty="0" err="1">
                <a:solidFill>
                  <a:schemeClr val="bg1"/>
                </a:solidFill>
                <a:effectLst/>
                <a:latin typeface="Aptos" panose="020B0004020202020204" pitchFamily="34" charset="0"/>
              </a:rPr>
              <a:t>vidéo</a:t>
            </a:r>
            <a:r>
              <a:rPr lang="fr-BE" sz="1400" b="1" i="1" dirty="0">
                <a:solidFill>
                  <a:schemeClr val="bg1"/>
                </a:solidFill>
                <a:effectLst/>
                <a:latin typeface="Aptos" panose="020B0004020202020204" pitchFamily="34" charset="0"/>
              </a:rPr>
              <a:t>, qui obtient un certain </a:t>
            </a:r>
            <a:r>
              <a:rPr lang="fr-BE" sz="1400" b="1" i="1" dirty="0" err="1">
                <a:solidFill>
                  <a:schemeClr val="bg1"/>
                </a:solidFill>
                <a:effectLst/>
                <a:latin typeface="Aptos" panose="020B0004020202020204" pitchFamily="34" charset="0"/>
              </a:rPr>
              <a:t>succès</a:t>
            </a:r>
            <a:r>
              <a:rPr lang="fr-BE" sz="1400" b="1" i="1" dirty="0">
                <a:solidFill>
                  <a:schemeClr val="bg1"/>
                </a:solidFill>
                <a:effectLst/>
                <a:latin typeface="Aptos" panose="020B0004020202020204" pitchFamily="34" charset="0"/>
              </a:rPr>
              <a:t>. Au bout d’un moment, </a:t>
            </a:r>
            <a:r>
              <a:rPr lang="fr-BE" sz="1400" b="1" i="1" dirty="0" err="1">
                <a:solidFill>
                  <a:schemeClr val="bg1"/>
                </a:solidFill>
                <a:effectLst/>
                <a:latin typeface="Aptos" panose="020B0004020202020204" pitchFamily="34" charset="0"/>
              </a:rPr>
              <a:t>Tajiri</a:t>
            </a:r>
            <a:r>
              <a:rPr lang="fr-BE" sz="1400" b="1" i="1" dirty="0">
                <a:solidFill>
                  <a:schemeClr val="bg1"/>
                </a:solidFill>
                <a:effectLst/>
                <a:latin typeface="Aptos" panose="020B0004020202020204" pitchFamily="34" charset="0"/>
              </a:rPr>
              <a:t> et ses potes, qui bossent dans son appartement, </a:t>
            </a:r>
            <a:r>
              <a:rPr lang="fr-BE" sz="1400" b="1" i="1" dirty="0" err="1">
                <a:solidFill>
                  <a:schemeClr val="bg1"/>
                </a:solidFill>
                <a:effectLst/>
                <a:latin typeface="Aptos" panose="020B0004020202020204" pitchFamily="34" charset="0"/>
              </a:rPr>
              <a:t>décident</a:t>
            </a:r>
            <a:r>
              <a:rPr lang="fr-BE" sz="1400" b="1" i="1" dirty="0">
                <a:solidFill>
                  <a:schemeClr val="bg1"/>
                </a:solidFill>
                <a:effectLst/>
                <a:latin typeface="Aptos" panose="020B0004020202020204" pitchFamily="34" charset="0"/>
              </a:rPr>
              <a:t> de vivre leur </a:t>
            </a:r>
            <a:r>
              <a:rPr lang="fr-BE" sz="1400" b="1" i="1" dirty="0" err="1">
                <a:solidFill>
                  <a:schemeClr val="bg1"/>
                </a:solidFill>
                <a:effectLst/>
                <a:latin typeface="Aptos" panose="020B0004020202020204" pitchFamily="34" charset="0"/>
              </a:rPr>
              <a:t>rêve</a:t>
            </a:r>
            <a:r>
              <a:rPr lang="fr-BE" sz="1400" b="1" i="1" dirty="0">
                <a:solidFill>
                  <a:schemeClr val="bg1"/>
                </a:solidFill>
                <a:effectLst/>
                <a:latin typeface="Aptos" panose="020B0004020202020204" pitchFamily="34" charset="0"/>
              </a:rPr>
              <a:t> en essayant de faire leurs propres jeux. L’</a:t>
            </a:r>
            <a:r>
              <a:rPr lang="fr-BE" sz="1400" b="1" i="1" dirty="0" err="1">
                <a:solidFill>
                  <a:schemeClr val="bg1"/>
                </a:solidFill>
                <a:effectLst/>
                <a:latin typeface="Aptos" panose="020B0004020202020204" pitchFamily="34" charset="0"/>
              </a:rPr>
              <a:t>idée</a:t>
            </a:r>
            <a:r>
              <a:rPr lang="fr-BE" sz="1400" b="1" i="1" dirty="0">
                <a:solidFill>
                  <a:schemeClr val="bg1"/>
                </a:solidFill>
                <a:effectLst/>
                <a:latin typeface="Aptos" panose="020B0004020202020204" pitchFamily="34" charset="0"/>
              </a:rPr>
              <a:t> de </a:t>
            </a:r>
            <a:r>
              <a:rPr lang="fr-BE" sz="1400" b="1" i="1" dirty="0" err="1">
                <a:solidFill>
                  <a:schemeClr val="bg1"/>
                </a:solidFill>
                <a:effectLst/>
                <a:latin typeface="Aptos" panose="020B0004020202020204" pitchFamily="34" charset="0"/>
              </a:rPr>
              <a:t>Pokémon</a:t>
            </a:r>
            <a:r>
              <a:rPr lang="fr-BE" sz="1400" b="1" i="1" dirty="0">
                <a:solidFill>
                  <a:schemeClr val="bg1"/>
                </a:solidFill>
                <a:effectLst/>
                <a:latin typeface="Aptos" panose="020B0004020202020204" pitchFamily="34" charset="0"/>
              </a:rPr>
              <a:t> arrive </a:t>
            </a:r>
            <a:r>
              <a:rPr lang="fr-BE" sz="1400" b="1" i="1" dirty="0" err="1">
                <a:solidFill>
                  <a:schemeClr val="bg1"/>
                </a:solidFill>
                <a:effectLst/>
                <a:latin typeface="Aptos" panose="020B0004020202020204" pitchFamily="34" charset="0"/>
              </a:rPr>
              <a:t>très</a:t>
            </a:r>
            <a:r>
              <a:rPr lang="fr-BE" sz="1400" b="1" i="1" dirty="0">
                <a:solidFill>
                  <a:schemeClr val="bg1"/>
                </a:solidFill>
                <a:effectLst/>
                <a:latin typeface="Aptos" panose="020B0004020202020204" pitchFamily="34" charset="0"/>
              </a:rPr>
              <a:t> vite, mais le studio va sortir plus d’une demi-douzaine d’autres projets avant, souvent de com- mande, pour </a:t>
            </a:r>
            <a:r>
              <a:rPr lang="fr-BE" sz="1400" b="1" i="1" dirty="0" err="1">
                <a:solidFill>
                  <a:schemeClr val="bg1"/>
                </a:solidFill>
                <a:effectLst/>
                <a:latin typeface="Aptos" panose="020B0004020202020204" pitchFamily="34" charset="0"/>
              </a:rPr>
              <a:t>diérents</a:t>
            </a:r>
            <a:r>
              <a:rPr lang="fr-BE" sz="1400" b="1" i="1" dirty="0">
                <a:solidFill>
                  <a:schemeClr val="bg1"/>
                </a:solidFill>
                <a:effectLst/>
                <a:latin typeface="Aptos" panose="020B0004020202020204" pitchFamily="34" charset="0"/>
              </a:rPr>
              <a:t> </a:t>
            </a:r>
            <a:r>
              <a:rPr lang="fr-BE" sz="1400" b="1" i="1" dirty="0" err="1">
                <a:solidFill>
                  <a:schemeClr val="bg1"/>
                </a:solidFill>
                <a:effectLst/>
                <a:latin typeface="Aptos" panose="020B0004020202020204" pitchFamily="34" charset="0"/>
              </a:rPr>
              <a:t>éditeurs</a:t>
            </a:r>
            <a:r>
              <a:rPr lang="fr-BE" sz="1400" b="1" i="1" dirty="0">
                <a:solidFill>
                  <a:schemeClr val="bg1"/>
                </a:solidFill>
                <a:effectLst/>
                <a:latin typeface="Aptos" panose="020B0004020202020204" pitchFamily="34" charset="0"/>
              </a:rPr>
              <a:t>, de Namco à Sega en passant par Nintendo. </a:t>
            </a:r>
            <a:endParaRPr lang="fr-BE" sz="1400" b="1" i="1" dirty="0">
              <a:solidFill>
                <a:schemeClr val="bg1"/>
              </a:solidFill>
              <a:latin typeface="Aptos" panose="020B0004020202020204" pitchFamily="34" charset="0"/>
            </a:endParaRPr>
          </a:p>
        </p:txBody>
      </p:sp>
      <p:pic>
        <p:nvPicPr>
          <p:cNvPr id="14" name="Image 13" descr="Une image contenant jouet, Dessin animé, dessin humoristique&#10;&#10;Description générée automatiquement">
            <a:extLst>
              <a:ext uri="{FF2B5EF4-FFF2-40B4-BE49-F238E27FC236}">
                <a16:creationId xmlns:a16="http://schemas.microsoft.com/office/drawing/2014/main" id="{ED018110-AD7E-AFA9-5302-34C6DA06AF2F}"/>
              </a:ext>
            </a:extLst>
          </p:cNvPr>
          <p:cNvPicPr>
            <a:picLocks noChangeAspect="1"/>
          </p:cNvPicPr>
          <p:nvPr/>
        </p:nvPicPr>
        <p:blipFill>
          <a:blip r:embed="rId3"/>
          <a:stretch>
            <a:fillRect/>
          </a:stretch>
        </p:blipFill>
        <p:spPr>
          <a:xfrm rot="21194526">
            <a:off x="2991030" y="948480"/>
            <a:ext cx="5537986" cy="3109920"/>
          </a:xfrm>
          <a:prstGeom prst="rect">
            <a:avLst/>
          </a:prstGeom>
        </p:spPr>
      </p:pic>
      <p:pic>
        <p:nvPicPr>
          <p:cNvPr id="15" name="Image 14">
            <a:extLst>
              <a:ext uri="{FF2B5EF4-FFF2-40B4-BE49-F238E27FC236}">
                <a16:creationId xmlns:a16="http://schemas.microsoft.com/office/drawing/2014/main" id="{FF39AF8E-E767-7B47-A775-B147DAC2EF48}"/>
              </a:ext>
            </a:extLst>
          </p:cNvPr>
          <p:cNvPicPr>
            <a:picLocks noChangeAspect="1"/>
          </p:cNvPicPr>
          <p:nvPr/>
        </p:nvPicPr>
        <p:blipFill>
          <a:blip r:embed="rId4"/>
          <a:stretch>
            <a:fillRect/>
          </a:stretch>
        </p:blipFill>
        <p:spPr>
          <a:xfrm>
            <a:off x="3308662" y="4046616"/>
            <a:ext cx="1736239" cy="2426421"/>
          </a:xfrm>
          <a:prstGeom prst="rect">
            <a:avLst/>
          </a:prstGeom>
        </p:spPr>
      </p:pic>
      <p:sp>
        <p:nvSpPr>
          <p:cNvPr id="16" name="ZoneTexte 15">
            <a:extLst>
              <a:ext uri="{FF2B5EF4-FFF2-40B4-BE49-F238E27FC236}">
                <a16:creationId xmlns:a16="http://schemas.microsoft.com/office/drawing/2014/main" id="{B335105C-8EBF-E7E3-6400-F95D84B47000}"/>
              </a:ext>
            </a:extLst>
          </p:cNvPr>
          <p:cNvSpPr txBox="1"/>
          <p:nvPr/>
        </p:nvSpPr>
        <p:spPr>
          <a:xfrm>
            <a:off x="4930972" y="4946183"/>
            <a:ext cx="4201166" cy="954107"/>
          </a:xfrm>
          <a:prstGeom prst="rect">
            <a:avLst/>
          </a:prstGeom>
          <a:noFill/>
        </p:spPr>
        <p:txBody>
          <a:bodyPr wrap="square" rtlCol="0">
            <a:spAutoFit/>
          </a:bodyPr>
          <a:lstStyle/>
          <a:p>
            <a:pPr algn="ctr"/>
            <a:r>
              <a:rPr lang="fr-FR" sz="2800" b="1" dirty="0">
                <a:solidFill>
                  <a:schemeClr val="bg1"/>
                </a:solidFill>
              </a:rPr>
              <a:t>PORTRAIT DU CRÉATEUR, DU DÉVELOPPEUR</a:t>
            </a:r>
          </a:p>
        </p:txBody>
      </p:sp>
      <p:sp>
        <p:nvSpPr>
          <p:cNvPr id="17" name="ZoneTexte 16">
            <a:extLst>
              <a:ext uri="{FF2B5EF4-FFF2-40B4-BE49-F238E27FC236}">
                <a16:creationId xmlns:a16="http://schemas.microsoft.com/office/drawing/2014/main" id="{739289DF-3ABC-D69D-E871-DCDA023719D4}"/>
              </a:ext>
            </a:extLst>
          </p:cNvPr>
          <p:cNvSpPr txBox="1"/>
          <p:nvPr/>
        </p:nvSpPr>
        <p:spPr>
          <a:xfrm>
            <a:off x="9433220" y="1482030"/>
            <a:ext cx="2552051" cy="461665"/>
          </a:xfrm>
          <a:prstGeom prst="rect">
            <a:avLst/>
          </a:prstGeom>
          <a:noFill/>
        </p:spPr>
        <p:txBody>
          <a:bodyPr wrap="square" rtlCol="0">
            <a:spAutoFit/>
          </a:bodyPr>
          <a:lstStyle/>
          <a:p>
            <a:r>
              <a:rPr lang="fr-FR" sz="1200" dirty="0">
                <a:solidFill>
                  <a:schemeClr val="bg1"/>
                </a:solidFill>
              </a:rPr>
              <a:t>« L’affaire Game Freak », </a:t>
            </a:r>
            <a:r>
              <a:rPr lang="fr-FR" sz="1200" i="1" dirty="0" err="1">
                <a:solidFill>
                  <a:schemeClr val="bg1"/>
                </a:solidFill>
              </a:rPr>
              <a:t>Ludostrie</a:t>
            </a:r>
            <a:r>
              <a:rPr lang="fr-FR" sz="1200" i="1" dirty="0">
                <a:solidFill>
                  <a:schemeClr val="bg1"/>
                </a:solidFill>
              </a:rPr>
              <a:t> </a:t>
            </a:r>
            <a:r>
              <a:rPr lang="fr-FR" sz="1200" dirty="0">
                <a:solidFill>
                  <a:schemeClr val="bg1"/>
                </a:solidFill>
              </a:rPr>
              <a:t>– Oscar Lemaire (février 2022)</a:t>
            </a:r>
          </a:p>
        </p:txBody>
      </p:sp>
      <p:sp>
        <p:nvSpPr>
          <p:cNvPr id="21" name="ZoneTexte 20">
            <a:extLst>
              <a:ext uri="{FF2B5EF4-FFF2-40B4-BE49-F238E27FC236}">
                <a16:creationId xmlns:a16="http://schemas.microsoft.com/office/drawing/2014/main" id="{5201C4A2-59DE-2820-FAF5-CD0E04A559B3}"/>
              </a:ext>
            </a:extLst>
          </p:cNvPr>
          <p:cNvSpPr txBox="1"/>
          <p:nvPr/>
        </p:nvSpPr>
        <p:spPr>
          <a:xfrm>
            <a:off x="85446" y="1854289"/>
            <a:ext cx="2552051" cy="1384995"/>
          </a:xfrm>
          <a:prstGeom prst="rect">
            <a:avLst/>
          </a:prstGeom>
          <a:noFill/>
        </p:spPr>
        <p:txBody>
          <a:bodyPr wrap="square">
            <a:spAutoFit/>
          </a:bodyPr>
          <a:lstStyle/>
          <a:p>
            <a:pPr algn="just"/>
            <a:r>
              <a:rPr lang="fr-BE" sz="1400" b="1" i="1" dirty="0" err="1">
                <a:solidFill>
                  <a:schemeClr val="bg1"/>
                </a:solidFill>
                <a:effectLst/>
                <a:latin typeface="Aptos" panose="020B0004020202020204" pitchFamily="34" charset="0"/>
              </a:rPr>
              <a:t>Tajiri</a:t>
            </a:r>
            <a:r>
              <a:rPr lang="fr-BE" sz="1400" b="1" i="1" dirty="0">
                <a:solidFill>
                  <a:schemeClr val="bg1"/>
                </a:solidFill>
                <a:effectLst/>
                <a:latin typeface="Aptos" panose="020B0004020202020204" pitchFamily="34" charset="0"/>
              </a:rPr>
              <a:t> n’est pas un homme d’</a:t>
            </a:r>
            <a:r>
              <a:rPr lang="fr-BE" sz="1400" b="1" i="1" dirty="0" err="1">
                <a:solidFill>
                  <a:schemeClr val="bg1"/>
                </a:solidFill>
                <a:effectLst/>
                <a:latin typeface="Aptos" panose="020B0004020202020204" pitchFamily="34" charset="0"/>
              </a:rPr>
              <a:t>aaires</a:t>
            </a:r>
            <a:r>
              <a:rPr lang="fr-BE" sz="1400" b="1" i="1" dirty="0">
                <a:solidFill>
                  <a:schemeClr val="bg1"/>
                </a:solidFill>
                <a:effectLst/>
                <a:latin typeface="Aptos" panose="020B0004020202020204" pitchFamily="34" charset="0"/>
              </a:rPr>
              <a:t>, c’est juste un geek, </a:t>
            </a:r>
            <a:r>
              <a:rPr lang="fr-BE" sz="1400" b="1" i="1" dirty="0" err="1">
                <a:solidFill>
                  <a:schemeClr val="bg1"/>
                </a:solidFill>
                <a:effectLst/>
                <a:latin typeface="Aptos" panose="020B0004020202020204" pitchFamily="34" charset="0"/>
              </a:rPr>
              <a:t>rêvant</a:t>
            </a:r>
            <a:r>
              <a:rPr lang="fr-BE" sz="1400" b="1" i="1" dirty="0">
                <a:solidFill>
                  <a:schemeClr val="bg1"/>
                </a:solidFill>
                <a:effectLst/>
                <a:latin typeface="Aptos" panose="020B0004020202020204" pitchFamily="34" charset="0"/>
              </a:rPr>
              <a:t> de faire des jeux, qui est devenu </a:t>
            </a:r>
            <a:r>
              <a:rPr lang="fr-BE" sz="1400" b="1" i="1" dirty="0" err="1">
                <a:solidFill>
                  <a:schemeClr val="bg1"/>
                </a:solidFill>
                <a:effectLst/>
                <a:latin typeface="Aptos" panose="020B0004020202020204" pitchFamily="34" charset="0"/>
              </a:rPr>
              <a:t>extrêmement</a:t>
            </a:r>
            <a:r>
              <a:rPr lang="fr-BE" sz="1400" b="1" i="1" dirty="0">
                <a:solidFill>
                  <a:schemeClr val="bg1"/>
                </a:solidFill>
                <a:effectLst/>
                <a:latin typeface="Aptos" panose="020B0004020202020204" pitchFamily="34" charset="0"/>
              </a:rPr>
              <a:t> riche </a:t>
            </a:r>
            <a:r>
              <a:rPr lang="fr-BE" sz="1400" b="1" i="1" dirty="0" err="1">
                <a:solidFill>
                  <a:schemeClr val="bg1"/>
                </a:solidFill>
                <a:effectLst/>
                <a:latin typeface="Aptos" panose="020B0004020202020204" pitchFamily="34" charset="0"/>
              </a:rPr>
              <a:t>grâce</a:t>
            </a:r>
            <a:r>
              <a:rPr lang="fr-BE" sz="1400" b="1" i="1" dirty="0">
                <a:solidFill>
                  <a:schemeClr val="bg1"/>
                </a:solidFill>
                <a:effectLst/>
                <a:latin typeface="Aptos" panose="020B0004020202020204" pitchFamily="34" charset="0"/>
              </a:rPr>
              <a:t> à </a:t>
            </a:r>
            <a:r>
              <a:rPr lang="fr-BE" sz="1400" b="1" i="1" dirty="0" err="1">
                <a:solidFill>
                  <a:schemeClr val="bg1"/>
                </a:solidFill>
                <a:effectLst/>
                <a:latin typeface="Aptos" panose="020B0004020202020204" pitchFamily="34" charset="0"/>
              </a:rPr>
              <a:t>ça</a:t>
            </a:r>
            <a:r>
              <a:rPr lang="fr-BE" sz="1400" b="1" i="1" dirty="0">
                <a:solidFill>
                  <a:schemeClr val="bg1"/>
                </a:solidFill>
                <a:effectLst/>
                <a:latin typeface="Aptos" panose="020B0004020202020204" pitchFamily="34" charset="0"/>
              </a:rPr>
              <a:t>, presque sans le faire </a:t>
            </a:r>
            <a:r>
              <a:rPr lang="fr-BE" sz="1400" b="1" i="1" dirty="0" err="1">
                <a:solidFill>
                  <a:schemeClr val="bg1"/>
                </a:solidFill>
                <a:effectLst/>
                <a:latin typeface="Aptos" panose="020B0004020202020204" pitchFamily="34" charset="0"/>
              </a:rPr>
              <a:t>exprès</a:t>
            </a:r>
            <a:r>
              <a:rPr lang="fr-BE" sz="1400" b="1" i="1" dirty="0">
                <a:solidFill>
                  <a:schemeClr val="bg1"/>
                </a:solidFill>
                <a:effectLst/>
                <a:latin typeface="Aptos" panose="020B0004020202020204" pitchFamily="34" charset="0"/>
              </a:rPr>
              <a:t>. </a:t>
            </a:r>
            <a:endParaRPr lang="fr-BE" sz="1400" b="1" i="1" dirty="0">
              <a:solidFill>
                <a:schemeClr val="bg1"/>
              </a:solidFill>
              <a:latin typeface="Aptos" panose="020B0004020202020204" pitchFamily="34" charset="0"/>
            </a:endParaRPr>
          </a:p>
        </p:txBody>
      </p:sp>
    </p:spTree>
    <p:extLst>
      <p:ext uri="{BB962C8B-B14F-4D97-AF65-F5344CB8AC3E}">
        <p14:creationId xmlns:p14="http://schemas.microsoft.com/office/powerpoint/2010/main" val="6335335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4BD819E-AD39-150E-F298-6D2B94B721F4}"/>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AF0CAA74-5E0E-69B0-9A3B-331D1DFE36C7}"/>
              </a:ext>
            </a:extLst>
          </p:cNvPr>
          <p:cNvSpPr>
            <a:spLocks noGrp="1"/>
          </p:cNvSpPr>
          <p:nvPr>
            <p:ph idx="1"/>
          </p:nvPr>
        </p:nvSpPr>
        <p:spPr/>
        <p:txBody>
          <a:bodyPr/>
          <a:lstStyle/>
          <a:p>
            <a:endParaRPr lang="fr-FR"/>
          </a:p>
        </p:txBody>
      </p:sp>
      <p:pic>
        <p:nvPicPr>
          <p:cNvPr id="1026" name="Picture 2" descr="Pokémon Virtual Backgrounds | Pokemon.com">
            <a:extLst>
              <a:ext uri="{FF2B5EF4-FFF2-40B4-BE49-F238E27FC236}">
                <a16:creationId xmlns:a16="http://schemas.microsoft.com/office/drawing/2014/main" id="{ECE917CA-6E4B-61BE-FEF0-BDADA1919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61" y="-474275"/>
            <a:ext cx="15354610" cy="8636968"/>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27F892DC-678E-5540-4824-61987F96F123}"/>
              </a:ext>
            </a:extLst>
          </p:cNvPr>
          <p:cNvSpPr txBox="1"/>
          <p:nvPr/>
        </p:nvSpPr>
        <p:spPr>
          <a:xfrm>
            <a:off x="434898" y="342265"/>
            <a:ext cx="6835697" cy="3046988"/>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i="1" dirty="0">
                <a:effectLst/>
                <a:latin typeface="Aptos" panose="020B0004020202020204" pitchFamily="34" charset="0"/>
              </a:rPr>
              <a:t>C’est une erreur d’imaginer que Game Freak est aux ordres de la </a:t>
            </a:r>
            <a:r>
              <a:rPr lang="fr-BE" sz="1600" i="1" dirty="0" err="1">
                <a:effectLst/>
                <a:latin typeface="Aptos" panose="020B0004020202020204" pitchFamily="34" charset="0"/>
              </a:rPr>
              <a:t>Pokémon</a:t>
            </a:r>
            <a:r>
              <a:rPr lang="fr-BE" sz="1600" i="1" dirty="0">
                <a:effectLst/>
                <a:latin typeface="Aptos" panose="020B0004020202020204" pitchFamily="34" charset="0"/>
              </a:rPr>
              <a:t> </a:t>
            </a:r>
            <a:r>
              <a:rPr lang="fr-BE" sz="1600" i="1" dirty="0" err="1">
                <a:effectLst/>
                <a:latin typeface="Aptos" panose="020B0004020202020204" pitchFamily="34" charset="0"/>
              </a:rPr>
              <a:t>Company</a:t>
            </a:r>
            <a:r>
              <a:rPr lang="fr-BE" sz="1600" i="1" dirty="0">
                <a:effectLst/>
                <a:latin typeface="Aptos" panose="020B0004020202020204" pitchFamily="34" charset="0"/>
              </a:rPr>
              <a:t>, </a:t>
            </a:r>
            <a:r>
              <a:rPr lang="fr-BE" sz="1600" i="1" dirty="0" err="1">
                <a:effectLst/>
                <a:latin typeface="Aptos" panose="020B0004020202020204" pitchFamily="34" charset="0"/>
              </a:rPr>
              <a:t>dépendant</a:t>
            </a:r>
            <a:r>
              <a:rPr lang="fr-BE" sz="1600" i="1" dirty="0">
                <a:effectLst/>
                <a:latin typeface="Aptos" panose="020B0004020202020204" pitchFamily="34" charset="0"/>
              </a:rPr>
              <a:t> des budgets qu’on leur accorde. Game Freak est actionnaire de la </a:t>
            </a:r>
            <a:r>
              <a:rPr lang="fr-BE" sz="1600" i="1" dirty="0" err="1">
                <a:effectLst/>
                <a:latin typeface="Aptos" panose="020B0004020202020204" pitchFamily="34" charset="0"/>
              </a:rPr>
              <a:t>Pokémon</a:t>
            </a:r>
            <a:r>
              <a:rPr lang="fr-BE" sz="1600" i="1" dirty="0">
                <a:effectLst/>
                <a:latin typeface="Aptos" panose="020B0004020202020204" pitchFamily="34" charset="0"/>
              </a:rPr>
              <a:t> </a:t>
            </a:r>
            <a:r>
              <a:rPr lang="fr-BE" sz="1600" i="1" dirty="0" err="1">
                <a:effectLst/>
                <a:latin typeface="Aptos" panose="020B0004020202020204" pitchFamily="34" charset="0"/>
              </a:rPr>
              <a:t>Company</a:t>
            </a:r>
            <a:r>
              <a:rPr lang="fr-BE" sz="1600" i="1" dirty="0">
                <a:effectLst/>
                <a:latin typeface="Aptos" panose="020B0004020202020204" pitchFamily="34" charset="0"/>
              </a:rPr>
              <a:t>, et non l’inverse. Ce qui n’</a:t>
            </a:r>
            <a:r>
              <a:rPr lang="fr-BE" sz="1600" i="1" dirty="0" err="1">
                <a:effectLst/>
                <a:latin typeface="Aptos" panose="020B0004020202020204" pitchFamily="34" charset="0"/>
              </a:rPr>
              <a:t>empêche</a:t>
            </a:r>
            <a:r>
              <a:rPr lang="fr-BE" sz="1600" i="1" dirty="0">
                <a:effectLst/>
                <a:latin typeface="Aptos" panose="020B0004020202020204" pitchFamily="34" charset="0"/>
              </a:rPr>
              <a:t> pas des contraintes auquel le studio doit se soumettre en tant qu’acteur parmi d’autres dans un plan </a:t>
            </a:r>
            <a:r>
              <a:rPr lang="fr-BE" sz="1600" i="1" dirty="0" err="1">
                <a:effectLst/>
                <a:latin typeface="Aptos" panose="020B0004020202020204" pitchFamily="34" charset="0"/>
              </a:rPr>
              <a:t>général</a:t>
            </a:r>
            <a:r>
              <a:rPr lang="fr-BE" sz="1600" i="1" dirty="0">
                <a:effectLst/>
                <a:latin typeface="Aptos" panose="020B0004020202020204" pitchFamily="34" charset="0"/>
              </a:rPr>
              <a:t> qui concerne la licence et qui, pour le coup, est chapeauté par la </a:t>
            </a:r>
            <a:r>
              <a:rPr lang="fr-BE" sz="1600" i="1" dirty="0" err="1">
                <a:effectLst/>
                <a:latin typeface="Aptos" panose="020B0004020202020204" pitchFamily="34" charset="0"/>
              </a:rPr>
              <a:t>Pokémon</a:t>
            </a:r>
            <a:r>
              <a:rPr lang="fr-BE" sz="1600" i="1" dirty="0">
                <a:effectLst/>
                <a:latin typeface="Aptos" panose="020B0004020202020204" pitchFamily="34" charset="0"/>
              </a:rPr>
              <a:t> </a:t>
            </a:r>
            <a:r>
              <a:rPr lang="fr-BE" sz="1600" i="1" dirty="0" err="1">
                <a:effectLst/>
                <a:latin typeface="Aptos" panose="020B0004020202020204" pitchFamily="34" charset="0"/>
              </a:rPr>
              <a:t>Company</a:t>
            </a:r>
            <a:r>
              <a:rPr lang="fr-BE" sz="1600" i="1" dirty="0">
                <a:effectLst/>
                <a:latin typeface="Aptos" panose="020B0004020202020204" pitchFamily="34" charset="0"/>
              </a:rPr>
              <a:t>. Les exigences du calendrier y ont assurément une place importante. Un jeu retardé et c’est tout un tas d’entreprises </a:t>
            </a:r>
            <a:r>
              <a:rPr lang="fr-BE" sz="1600" i="1" dirty="0" err="1">
                <a:effectLst/>
                <a:latin typeface="Aptos" panose="020B0004020202020204" pitchFamily="34" charset="0"/>
              </a:rPr>
              <a:t>impliquées</a:t>
            </a:r>
            <a:r>
              <a:rPr lang="fr-BE" sz="1600" i="1" dirty="0">
                <a:effectLst/>
                <a:latin typeface="Aptos" panose="020B0004020202020204" pitchFamily="34" charset="0"/>
              </a:rPr>
              <a:t> dans des produits </a:t>
            </a:r>
            <a:r>
              <a:rPr lang="fr-BE" sz="1600" i="1" dirty="0" err="1">
                <a:effectLst/>
                <a:latin typeface="Aptos" panose="020B0004020202020204" pitchFamily="34" charset="0"/>
              </a:rPr>
              <a:t>dérivés</a:t>
            </a:r>
            <a:r>
              <a:rPr lang="fr-BE" sz="1600" i="1" dirty="0">
                <a:effectLst/>
                <a:latin typeface="Aptos" panose="020B0004020202020204" pitchFamily="34" charset="0"/>
              </a:rPr>
              <a:t> qui sont </a:t>
            </a:r>
            <a:r>
              <a:rPr lang="fr-BE" sz="1600" i="1" dirty="0" err="1">
                <a:effectLst/>
                <a:latin typeface="Aptos" panose="020B0004020202020204" pitchFamily="34" charset="0"/>
              </a:rPr>
              <a:t>impactées</a:t>
            </a:r>
            <a:r>
              <a:rPr lang="fr-BE" sz="1600" i="1" dirty="0">
                <a:effectLst/>
                <a:latin typeface="Aptos" panose="020B0004020202020204" pitchFamily="34" charset="0"/>
              </a:rPr>
              <a:t>, à commencer par la </a:t>
            </a:r>
            <a:r>
              <a:rPr lang="fr-BE" sz="1600" i="1" dirty="0" err="1">
                <a:effectLst/>
                <a:latin typeface="Aptos" panose="020B0004020202020204" pitchFamily="34" charset="0"/>
              </a:rPr>
              <a:t>série</a:t>
            </a:r>
            <a:r>
              <a:rPr lang="fr-BE" sz="1600" i="1" dirty="0">
                <a:effectLst/>
                <a:latin typeface="Aptos" panose="020B0004020202020204" pitchFamily="34" charset="0"/>
              </a:rPr>
              <a:t> </a:t>
            </a:r>
            <a:r>
              <a:rPr lang="fr-BE" sz="1600" i="1" dirty="0" err="1">
                <a:effectLst/>
                <a:latin typeface="Aptos" panose="020B0004020202020204" pitchFamily="34" charset="0"/>
              </a:rPr>
              <a:t>animée</a:t>
            </a:r>
            <a:r>
              <a:rPr lang="fr-BE" sz="1600" i="1" dirty="0">
                <a:effectLst/>
                <a:latin typeface="Aptos" panose="020B0004020202020204" pitchFamily="34" charset="0"/>
              </a:rPr>
              <a:t> qui devrait mettre de </a:t>
            </a:r>
            <a:r>
              <a:rPr lang="fr-BE" sz="1600" i="1" dirty="0" err="1">
                <a:effectLst/>
                <a:latin typeface="Aptos" panose="020B0004020202020204" pitchFamily="34" charset="0"/>
              </a:rPr>
              <a:t>côté</a:t>
            </a:r>
            <a:r>
              <a:rPr lang="fr-BE" sz="1600" i="1" dirty="0">
                <a:effectLst/>
                <a:latin typeface="Aptos" panose="020B0004020202020204" pitchFamily="34" charset="0"/>
              </a:rPr>
              <a:t> une nouvelle saison </a:t>
            </a:r>
            <a:r>
              <a:rPr lang="fr-BE" sz="1600" i="1" dirty="0" err="1">
                <a:effectLst/>
                <a:latin typeface="Aptos" panose="020B0004020202020204" pitchFamily="34" charset="0"/>
              </a:rPr>
              <a:t>liée</a:t>
            </a:r>
            <a:r>
              <a:rPr lang="fr-BE" sz="1600" i="1" dirty="0">
                <a:effectLst/>
                <a:latin typeface="Aptos" panose="020B0004020202020204" pitchFamily="34" charset="0"/>
              </a:rPr>
              <a:t> au jeu pour </a:t>
            </a:r>
            <a:r>
              <a:rPr lang="fr-BE" sz="1600" i="1" dirty="0" err="1">
                <a:effectLst/>
                <a:latin typeface="Aptos" panose="020B0004020202020204" pitchFamily="34" charset="0"/>
              </a:rPr>
              <a:t>écrire</a:t>
            </a:r>
            <a:r>
              <a:rPr lang="fr-BE" sz="1600" i="1" dirty="0">
                <a:effectLst/>
                <a:latin typeface="Aptos" panose="020B0004020202020204" pitchFamily="34" charset="0"/>
              </a:rPr>
              <a:t> et </a:t>
            </a:r>
            <a:r>
              <a:rPr lang="fr-BE" sz="1600" i="1" dirty="0" err="1">
                <a:effectLst/>
                <a:latin typeface="Aptos" panose="020B0004020202020204" pitchFamily="34" charset="0"/>
              </a:rPr>
              <a:t>réaliser</a:t>
            </a:r>
            <a:r>
              <a:rPr lang="fr-BE" sz="1600" i="1" dirty="0">
                <a:effectLst/>
                <a:latin typeface="Aptos" panose="020B0004020202020204" pitchFamily="34" charset="0"/>
              </a:rPr>
              <a:t> en catastrophe une batterie de nouveaux </a:t>
            </a:r>
            <a:r>
              <a:rPr lang="fr-BE" sz="1600" i="1" dirty="0" err="1">
                <a:effectLst/>
                <a:latin typeface="Aptos" panose="020B0004020202020204" pitchFamily="34" charset="0"/>
              </a:rPr>
              <a:t>épisodes</a:t>
            </a:r>
            <a:r>
              <a:rPr lang="fr-BE" sz="1600" i="1" dirty="0">
                <a:effectLst/>
                <a:latin typeface="Aptos" panose="020B0004020202020204" pitchFamily="34" charset="0"/>
              </a:rPr>
              <a:t> pour patienter. Le statut de </a:t>
            </a:r>
            <a:r>
              <a:rPr lang="fr-BE" sz="1600" i="1" dirty="0" err="1">
                <a:effectLst/>
                <a:latin typeface="Aptos" panose="020B0004020202020204" pitchFamily="34" charset="0"/>
              </a:rPr>
              <a:t>copropriétaire</a:t>
            </a:r>
            <a:r>
              <a:rPr lang="fr-BE" sz="1600" i="1" dirty="0">
                <a:effectLst/>
                <a:latin typeface="Aptos" panose="020B0004020202020204" pitchFamily="34" charset="0"/>
              </a:rPr>
              <a:t> n’</a:t>
            </a:r>
            <a:r>
              <a:rPr lang="fr-BE" sz="1600" i="1" dirty="0" err="1">
                <a:effectLst/>
                <a:latin typeface="Aptos" panose="020B0004020202020204" pitchFamily="34" charset="0"/>
              </a:rPr>
              <a:t>enlève</a:t>
            </a:r>
            <a:r>
              <a:rPr lang="fr-BE" sz="1600" i="1" dirty="0">
                <a:effectLst/>
                <a:latin typeface="Aptos" panose="020B0004020202020204" pitchFamily="34" charset="0"/>
              </a:rPr>
              <a:t> pas </a:t>
            </a:r>
            <a:r>
              <a:rPr lang="fr-BE" sz="1600" i="1" dirty="0">
                <a:latin typeface="Aptos" panose="020B0004020202020204" pitchFamily="34" charset="0"/>
              </a:rPr>
              <a:t> à</a:t>
            </a:r>
            <a:r>
              <a:rPr lang="fr-BE" sz="1600" i="1" dirty="0">
                <a:effectLst/>
                <a:latin typeface="Aptos" panose="020B0004020202020204" pitchFamily="34" charset="0"/>
              </a:rPr>
              <a:t>̀ Game Freak une pression monumentale. </a:t>
            </a:r>
            <a:endParaRPr lang="fr-BE" sz="1600" i="1" dirty="0">
              <a:latin typeface="Aptos" panose="020B0004020202020204" pitchFamily="34" charset="0"/>
            </a:endParaRPr>
          </a:p>
        </p:txBody>
      </p:sp>
      <p:sp>
        <p:nvSpPr>
          <p:cNvPr id="7" name="ZoneTexte 6">
            <a:extLst>
              <a:ext uri="{FF2B5EF4-FFF2-40B4-BE49-F238E27FC236}">
                <a16:creationId xmlns:a16="http://schemas.microsoft.com/office/drawing/2014/main" id="{E0C01336-7A4B-D36D-D4F2-07732D2CD2F3}"/>
              </a:ext>
            </a:extLst>
          </p:cNvPr>
          <p:cNvSpPr txBox="1"/>
          <p:nvPr/>
        </p:nvSpPr>
        <p:spPr>
          <a:xfrm>
            <a:off x="6096000" y="4474874"/>
            <a:ext cx="4201166" cy="954107"/>
          </a:xfrm>
          <a:prstGeom prst="rect">
            <a:avLst/>
          </a:prstGeom>
          <a:noFill/>
        </p:spPr>
        <p:txBody>
          <a:bodyPr wrap="square" rtlCol="0">
            <a:spAutoFit/>
          </a:bodyPr>
          <a:lstStyle/>
          <a:p>
            <a:pPr algn="ctr"/>
            <a:r>
              <a:rPr lang="fr-FR" sz="2800" b="1" dirty="0">
                <a:solidFill>
                  <a:schemeClr val="bg1"/>
                </a:solidFill>
              </a:rPr>
              <a:t>COMPRENDRE </a:t>
            </a:r>
          </a:p>
          <a:p>
            <a:pPr algn="ctr"/>
            <a:r>
              <a:rPr lang="fr-FR" sz="2800" b="1" dirty="0">
                <a:solidFill>
                  <a:schemeClr val="bg1"/>
                </a:solidFill>
              </a:rPr>
              <a:t>LES ENJEUX</a:t>
            </a:r>
          </a:p>
        </p:txBody>
      </p:sp>
      <p:pic>
        <p:nvPicPr>
          <p:cNvPr id="1032" name="Picture 8" descr="Oscar LEMAIRE - Personnalités du jeu vidéo - ABANDONWARE FRANCE">
            <a:extLst>
              <a:ext uri="{FF2B5EF4-FFF2-40B4-BE49-F238E27FC236}">
                <a16:creationId xmlns:a16="http://schemas.microsoft.com/office/drawing/2014/main" id="{177507AB-2502-5102-8584-57D4256121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898" y="3844209"/>
            <a:ext cx="2210903" cy="221090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Ludostrie – Mieux comprendre le jeu vidéo">
            <a:extLst>
              <a:ext uri="{FF2B5EF4-FFF2-40B4-BE49-F238E27FC236}">
                <a16:creationId xmlns:a16="http://schemas.microsoft.com/office/drawing/2014/main" id="{ECFEFCF4-B2B3-081C-88A4-19287DAA6E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4451" y="3844209"/>
            <a:ext cx="2412032" cy="2210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2097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1ADE73F7-C99F-EBD0-BAE3-33F0183F0CAA}"/>
              </a:ext>
            </a:extLst>
          </p:cNvPr>
          <p:cNvPicPr>
            <a:picLocks noChangeAspect="1"/>
          </p:cNvPicPr>
          <p:nvPr/>
        </p:nvPicPr>
        <p:blipFill>
          <a:blip r:embed="rId2"/>
          <a:stretch>
            <a:fillRect/>
          </a:stretch>
        </p:blipFill>
        <p:spPr>
          <a:xfrm rot="21271823">
            <a:off x="-277793" y="1050272"/>
            <a:ext cx="12986795" cy="7305072"/>
          </a:xfrm>
          <a:prstGeom prst="rect">
            <a:avLst/>
          </a:prstGeom>
        </p:spPr>
      </p:pic>
      <p:sp>
        <p:nvSpPr>
          <p:cNvPr id="5" name="ZoneTexte 4">
            <a:extLst>
              <a:ext uri="{FF2B5EF4-FFF2-40B4-BE49-F238E27FC236}">
                <a16:creationId xmlns:a16="http://schemas.microsoft.com/office/drawing/2014/main" id="{AEA79B41-B6B5-4CC2-A3E1-E2AD4990C624}"/>
              </a:ext>
            </a:extLst>
          </p:cNvPr>
          <p:cNvSpPr txBox="1"/>
          <p:nvPr/>
        </p:nvSpPr>
        <p:spPr>
          <a:xfrm>
            <a:off x="133109" y="140383"/>
            <a:ext cx="6244542" cy="2800767"/>
          </a:xfrm>
          <a:prstGeom prst="rect">
            <a:avLst/>
          </a:prstGeom>
          <a:noFill/>
        </p:spPr>
        <p:txBody>
          <a:bodyPr wrap="square">
            <a:spAutoFit/>
          </a:bodyPr>
          <a:lstStyle/>
          <a:p>
            <a:pPr algn="just"/>
            <a:r>
              <a:rPr lang="fr-BE" sz="1600" i="1" dirty="0" err="1">
                <a:effectLst/>
                <a:latin typeface="Aptos" panose="020B0004020202020204" pitchFamily="34" charset="0"/>
              </a:rPr>
              <a:t>Pokémon</a:t>
            </a:r>
            <a:r>
              <a:rPr lang="fr-BE" sz="1600" i="1" dirty="0">
                <a:effectLst/>
                <a:latin typeface="Aptos" panose="020B0004020202020204" pitchFamily="34" charset="0"/>
              </a:rPr>
              <a:t> </a:t>
            </a:r>
            <a:r>
              <a:rPr lang="fr-BE" sz="1600" dirty="0">
                <a:effectLst/>
                <a:latin typeface="Aptos" panose="020B0004020202020204" pitchFamily="34" charset="0"/>
              </a:rPr>
              <a:t>sort en 1996 au Japon, sur une console qui est, à cet instant, </a:t>
            </a:r>
            <a:r>
              <a:rPr lang="fr-BE" sz="1600" dirty="0" err="1">
                <a:effectLst/>
                <a:latin typeface="Aptos" panose="020B0004020202020204" pitchFamily="34" charset="0"/>
              </a:rPr>
              <a:t>passée</a:t>
            </a:r>
            <a:r>
              <a:rPr lang="fr-BE" sz="1600" dirty="0">
                <a:effectLst/>
                <a:latin typeface="Aptos" panose="020B0004020202020204" pitchFamily="34" charset="0"/>
              </a:rPr>
              <a:t> de mode. Dans les 100 meilleures ventes de 1996 au Japon, il n’y a qu’un seul jeu Game Boy dans le classement. </a:t>
            </a:r>
            <a:r>
              <a:rPr lang="fr-BE" sz="1600" dirty="0" err="1">
                <a:effectLst/>
                <a:latin typeface="Aptos" panose="020B0004020202020204" pitchFamily="34" charset="0"/>
              </a:rPr>
              <a:t>Pokémon</a:t>
            </a:r>
            <a:r>
              <a:rPr lang="fr-BE" sz="1600" dirty="0">
                <a:effectLst/>
                <a:latin typeface="Aptos" panose="020B0004020202020204" pitchFamily="34" charset="0"/>
              </a:rPr>
              <a:t>. Qui est premier. </a:t>
            </a:r>
            <a:endParaRPr lang="fr-BE" sz="1600" dirty="0">
              <a:latin typeface="Aptos" panose="020B0004020202020204" pitchFamily="34" charset="0"/>
            </a:endParaRPr>
          </a:p>
          <a:p>
            <a:pPr algn="just"/>
            <a:r>
              <a:rPr lang="fr-BE" sz="1600" dirty="0">
                <a:effectLst/>
                <a:latin typeface="Aptos" panose="020B0004020202020204" pitchFamily="34" charset="0"/>
              </a:rPr>
              <a:t>Sachant qu’à la base, les ventes sont faibles et </a:t>
            </a:r>
            <a:r>
              <a:rPr lang="fr-BE" sz="1600" dirty="0" err="1">
                <a:effectLst/>
                <a:latin typeface="Aptos" panose="020B0004020202020204" pitchFamily="34" charset="0"/>
              </a:rPr>
              <a:t>décevantes</a:t>
            </a:r>
            <a:r>
              <a:rPr lang="fr-BE" sz="1600" dirty="0">
                <a:effectLst/>
                <a:latin typeface="Aptos" panose="020B0004020202020204" pitchFamily="34" charset="0"/>
              </a:rPr>
              <a:t>. Dans un </a:t>
            </a:r>
            <a:r>
              <a:rPr lang="fr-BE" sz="1600" i="1" dirty="0" err="1">
                <a:effectLst/>
                <a:latin typeface="Aptos" panose="020B0004020202020204" pitchFamily="34" charset="0"/>
              </a:rPr>
              <a:t>Iwata</a:t>
            </a:r>
            <a:r>
              <a:rPr lang="fr-BE" sz="1600" i="1" dirty="0">
                <a:effectLst/>
                <a:latin typeface="Aptos" panose="020B0004020202020204" pitchFamily="34" charset="0"/>
              </a:rPr>
              <a:t> demande </a:t>
            </a:r>
            <a:r>
              <a:rPr lang="fr-BE" sz="1600" dirty="0">
                <a:effectLst/>
                <a:latin typeface="Aptos" panose="020B0004020202020204" pitchFamily="34" charset="0"/>
              </a:rPr>
              <a:t>consacré à </a:t>
            </a:r>
            <a:r>
              <a:rPr lang="fr-BE" sz="1600" i="1" dirty="0" err="1">
                <a:effectLst/>
                <a:latin typeface="Aptos" panose="020B0004020202020204" pitchFamily="34" charset="0"/>
              </a:rPr>
              <a:t>Pokémon</a:t>
            </a:r>
            <a:r>
              <a:rPr lang="fr-BE" sz="1600" i="1" dirty="0">
                <a:effectLst/>
                <a:latin typeface="Aptos" panose="020B0004020202020204" pitchFamily="34" charset="0"/>
              </a:rPr>
              <a:t> </a:t>
            </a:r>
            <a:r>
              <a:rPr lang="fr-BE" sz="1600" i="1" dirty="0" err="1">
                <a:effectLst/>
                <a:latin typeface="Aptos" panose="020B0004020202020204" pitchFamily="34" charset="0"/>
              </a:rPr>
              <a:t>Heart</a:t>
            </a:r>
            <a:r>
              <a:rPr lang="fr-BE" sz="1600" i="1" dirty="0">
                <a:effectLst/>
                <a:latin typeface="Aptos" panose="020B0004020202020204" pitchFamily="34" charset="0"/>
              </a:rPr>
              <a:t> Gold / Soul Silver</a:t>
            </a:r>
            <a:r>
              <a:rPr lang="fr-BE" sz="1600" dirty="0">
                <a:effectLst/>
                <a:latin typeface="Aptos" panose="020B0004020202020204" pitchFamily="34" charset="0"/>
              </a:rPr>
              <a:t>, </a:t>
            </a:r>
            <a:r>
              <a:rPr lang="fr-BE" sz="1600" dirty="0" err="1">
                <a:effectLst/>
                <a:latin typeface="Aptos" panose="020B0004020202020204" pitchFamily="34" charset="0"/>
              </a:rPr>
              <a:t>Satoru</a:t>
            </a:r>
            <a:r>
              <a:rPr lang="fr-BE" sz="1600" dirty="0">
                <a:effectLst/>
                <a:latin typeface="Aptos" panose="020B0004020202020204" pitchFamily="34" charset="0"/>
              </a:rPr>
              <a:t> </a:t>
            </a:r>
            <a:r>
              <a:rPr lang="fr-BE" sz="1600" dirty="0" err="1">
                <a:effectLst/>
                <a:latin typeface="Aptos" panose="020B0004020202020204" pitchFamily="34" charset="0"/>
              </a:rPr>
              <a:t>Iwata</a:t>
            </a:r>
            <a:r>
              <a:rPr lang="fr-BE" sz="1600" dirty="0">
                <a:effectLst/>
                <a:latin typeface="Aptos" panose="020B0004020202020204" pitchFamily="34" charset="0"/>
              </a:rPr>
              <a:t> se </a:t>
            </a:r>
            <a:r>
              <a:rPr lang="fr-BE" sz="1600" dirty="0" err="1">
                <a:effectLst/>
                <a:latin typeface="Aptos" panose="020B0004020202020204" pitchFamily="34" charset="0"/>
              </a:rPr>
              <a:t>remémore</a:t>
            </a:r>
            <a:r>
              <a:rPr lang="fr-BE" sz="1600" dirty="0">
                <a:effectLst/>
                <a:latin typeface="Aptos" panose="020B0004020202020204" pitchFamily="34" charset="0"/>
              </a:rPr>
              <a:t> ces </a:t>
            </a:r>
            <a:r>
              <a:rPr lang="fr-BE" sz="1600" dirty="0" err="1">
                <a:effectLst/>
                <a:latin typeface="Aptos" panose="020B0004020202020204" pitchFamily="34" charset="0"/>
              </a:rPr>
              <a:t>débuts</a:t>
            </a:r>
            <a:r>
              <a:rPr lang="fr-BE" sz="1600" dirty="0">
                <a:effectLst/>
                <a:latin typeface="Aptos" panose="020B0004020202020204" pitchFamily="34" charset="0"/>
              </a:rPr>
              <a:t> avec </a:t>
            </a:r>
            <a:r>
              <a:rPr lang="fr-BE" sz="1600" dirty="0" err="1">
                <a:effectLst/>
                <a:latin typeface="Aptos" panose="020B0004020202020204" pitchFamily="34" charset="0"/>
              </a:rPr>
              <a:t>Tsunekazu</a:t>
            </a:r>
            <a:r>
              <a:rPr lang="fr-BE" sz="1600" dirty="0">
                <a:effectLst/>
                <a:latin typeface="Aptos" panose="020B0004020202020204" pitchFamily="34" charset="0"/>
              </a:rPr>
              <a:t> </a:t>
            </a:r>
            <a:r>
              <a:rPr lang="fr-BE" sz="1600" dirty="0" err="1">
                <a:effectLst/>
                <a:latin typeface="Aptos" panose="020B0004020202020204" pitchFamily="34" charset="0"/>
              </a:rPr>
              <a:t>Ishihara</a:t>
            </a:r>
            <a:r>
              <a:rPr lang="fr-BE" sz="1600" dirty="0">
                <a:effectLst/>
                <a:latin typeface="Aptos" panose="020B0004020202020204" pitchFamily="34" charset="0"/>
              </a:rPr>
              <a:t>. Ce dernier, aujourd’hui PDG de la </a:t>
            </a:r>
            <a:r>
              <a:rPr lang="fr-BE" sz="1600" dirty="0" err="1">
                <a:effectLst/>
                <a:latin typeface="Aptos" panose="020B0004020202020204" pitchFamily="34" charset="0"/>
              </a:rPr>
              <a:t>Pokémon</a:t>
            </a:r>
            <a:r>
              <a:rPr lang="fr-BE" sz="1600" dirty="0">
                <a:effectLst/>
                <a:latin typeface="Aptos" panose="020B0004020202020204" pitchFamily="34" charset="0"/>
              </a:rPr>
              <a:t> </a:t>
            </a:r>
            <a:r>
              <a:rPr lang="fr-BE" sz="1600" dirty="0" err="1">
                <a:effectLst/>
                <a:latin typeface="Aptos" panose="020B0004020202020204" pitchFamily="34" charset="0"/>
              </a:rPr>
              <a:t>Company</a:t>
            </a:r>
            <a:r>
              <a:rPr lang="fr-BE" sz="1600" dirty="0">
                <a:effectLst/>
                <a:latin typeface="Aptos" panose="020B0004020202020204" pitchFamily="34" charset="0"/>
              </a:rPr>
              <a:t>, est surtout le fondateur de Creatures, une petite </a:t>
            </a:r>
            <a:r>
              <a:rPr lang="fr-BE" sz="1600" dirty="0" err="1">
                <a:effectLst/>
                <a:latin typeface="Aptos" panose="020B0004020202020204" pitchFamily="34" charset="0"/>
              </a:rPr>
              <a:t>sociéte</a:t>
            </a:r>
            <a:r>
              <a:rPr lang="fr-BE" sz="1600" dirty="0">
                <a:effectLst/>
                <a:latin typeface="Aptos" panose="020B0004020202020204" pitchFamily="34" charset="0"/>
              </a:rPr>
              <a:t>́ </a:t>
            </a:r>
            <a:r>
              <a:rPr lang="fr-BE" sz="1600" dirty="0" err="1">
                <a:effectLst/>
                <a:latin typeface="Aptos" panose="020B0004020202020204" pitchFamily="34" charset="0"/>
              </a:rPr>
              <a:t>établie</a:t>
            </a:r>
            <a:r>
              <a:rPr lang="fr-BE" sz="1600" dirty="0">
                <a:effectLst/>
                <a:latin typeface="Aptos" panose="020B0004020202020204" pitchFamily="34" charset="0"/>
              </a:rPr>
              <a:t> en 1995 à partir d’Ape. […] Le </a:t>
            </a:r>
            <a:r>
              <a:rPr lang="fr-BE" sz="1600" dirty="0" err="1">
                <a:effectLst/>
                <a:latin typeface="Aptos" panose="020B0004020202020204" pitchFamily="34" charset="0"/>
              </a:rPr>
              <a:t>rôle</a:t>
            </a:r>
            <a:r>
              <a:rPr lang="fr-BE" sz="1600" dirty="0">
                <a:effectLst/>
                <a:latin typeface="Aptos" panose="020B0004020202020204" pitchFamily="34" charset="0"/>
              </a:rPr>
              <a:t> de Creatures </a:t>
            </a:r>
            <a:r>
              <a:rPr lang="fr-BE" sz="1600" dirty="0" err="1">
                <a:effectLst/>
                <a:latin typeface="Aptos" panose="020B0004020202020204" pitchFamily="34" charset="0"/>
              </a:rPr>
              <a:t>était</a:t>
            </a:r>
            <a:r>
              <a:rPr lang="fr-BE" sz="1600" dirty="0">
                <a:effectLst/>
                <a:latin typeface="Aptos" panose="020B0004020202020204" pitchFamily="34" charset="0"/>
              </a:rPr>
              <a:t> surtout d’exploiter commercialement le projet. Ce sont eux qui ont </a:t>
            </a:r>
            <a:r>
              <a:rPr lang="fr-BE" sz="1600" dirty="0" err="1">
                <a:effectLst/>
                <a:latin typeface="Aptos" panose="020B0004020202020204" pitchFamily="34" charset="0"/>
              </a:rPr>
              <a:t>réalisé</a:t>
            </a:r>
            <a:r>
              <a:rPr lang="fr-BE" sz="1600" dirty="0">
                <a:effectLst/>
                <a:latin typeface="Aptos" panose="020B0004020202020204" pitchFamily="34" charset="0"/>
              </a:rPr>
              <a:t>́ le jeu de carte </a:t>
            </a:r>
            <a:r>
              <a:rPr lang="fr-BE" sz="1600" dirty="0" err="1">
                <a:effectLst/>
                <a:latin typeface="Aptos" panose="020B0004020202020204" pitchFamily="34" charset="0"/>
              </a:rPr>
              <a:t>dérive</a:t>
            </a:r>
            <a:r>
              <a:rPr lang="fr-BE" sz="1600" dirty="0">
                <a:effectLst/>
                <a:latin typeface="Aptos" panose="020B0004020202020204" pitchFamily="34" charset="0"/>
              </a:rPr>
              <a:t>́. </a:t>
            </a:r>
            <a:endParaRPr lang="fr-BE" sz="1600" dirty="0">
              <a:latin typeface="Aptos" panose="020B0004020202020204" pitchFamily="34" charset="0"/>
            </a:endParaRPr>
          </a:p>
        </p:txBody>
      </p:sp>
      <p:sp>
        <p:nvSpPr>
          <p:cNvPr id="8" name="ZoneTexte 7">
            <a:extLst>
              <a:ext uri="{FF2B5EF4-FFF2-40B4-BE49-F238E27FC236}">
                <a16:creationId xmlns:a16="http://schemas.microsoft.com/office/drawing/2014/main" id="{FECAA872-2BB3-7BE9-E6AF-53EAA9AFFB96}"/>
              </a:ext>
            </a:extLst>
          </p:cNvPr>
          <p:cNvSpPr txBox="1"/>
          <p:nvPr/>
        </p:nvSpPr>
        <p:spPr>
          <a:xfrm>
            <a:off x="133109" y="3187371"/>
            <a:ext cx="5962891" cy="1077218"/>
          </a:xfrm>
          <a:prstGeom prst="rect">
            <a:avLst/>
          </a:prstGeom>
          <a:noFill/>
        </p:spPr>
        <p:txBody>
          <a:bodyPr wrap="square">
            <a:spAutoFit/>
          </a:bodyPr>
          <a:lstStyle/>
          <a:p>
            <a:pPr algn="just"/>
            <a:r>
              <a:rPr lang="fr-BE" sz="1600" dirty="0">
                <a:effectLst/>
                <a:latin typeface="Aptos" panose="020B0004020202020204" pitchFamily="34" charset="0"/>
              </a:rPr>
              <a:t>« </a:t>
            </a:r>
            <a:r>
              <a:rPr lang="fr-BE" sz="1600" i="1" dirty="0">
                <a:effectLst/>
                <a:latin typeface="Aptos" panose="020B0004020202020204" pitchFamily="34" charset="0"/>
              </a:rPr>
              <a:t>Nous avons raté la saison des ventes de fin d’</a:t>
            </a:r>
            <a:r>
              <a:rPr lang="fr-BE" sz="1600" i="1" dirty="0" err="1">
                <a:effectLst/>
                <a:latin typeface="Aptos" panose="020B0004020202020204" pitchFamily="34" charset="0"/>
              </a:rPr>
              <a:t>année</a:t>
            </a:r>
            <a:r>
              <a:rPr lang="fr-BE" sz="1600" i="1" dirty="0">
                <a:effectLst/>
                <a:latin typeface="Aptos" panose="020B0004020202020204" pitchFamily="34" charset="0"/>
              </a:rPr>
              <a:t> [1995] et nous avons sorti le jeu en </a:t>
            </a:r>
            <a:r>
              <a:rPr lang="fr-BE" sz="1600" i="1" dirty="0" err="1">
                <a:effectLst/>
                <a:latin typeface="Aptos" panose="020B0004020202020204" pitchFamily="34" charset="0"/>
              </a:rPr>
              <a:t>février</a:t>
            </a:r>
            <a:r>
              <a:rPr lang="fr-BE" sz="1600" i="1" dirty="0">
                <a:effectLst/>
                <a:latin typeface="Aptos" panose="020B0004020202020204" pitchFamily="34" charset="0"/>
              </a:rPr>
              <a:t> de l’</a:t>
            </a:r>
            <a:r>
              <a:rPr lang="fr-BE" sz="1600" i="1" dirty="0" err="1">
                <a:effectLst/>
                <a:latin typeface="Aptos" panose="020B0004020202020204" pitchFamily="34" charset="0"/>
              </a:rPr>
              <a:t>année</a:t>
            </a:r>
            <a:r>
              <a:rPr lang="fr-BE" sz="1600" i="1" dirty="0">
                <a:effectLst/>
                <a:latin typeface="Aptos" panose="020B0004020202020204" pitchFamily="34" charset="0"/>
              </a:rPr>
              <a:t> suivante, </a:t>
            </a:r>
            <a:r>
              <a:rPr lang="fr-BE" sz="1600" dirty="0">
                <a:effectLst/>
                <a:latin typeface="Aptos" panose="020B0004020202020204" pitchFamily="34" charset="0"/>
              </a:rPr>
              <a:t>se remémore </a:t>
            </a:r>
            <a:r>
              <a:rPr lang="fr-BE" sz="1600" dirty="0" err="1">
                <a:effectLst/>
                <a:latin typeface="Aptos" panose="020B0004020202020204" pitchFamily="34" charset="0"/>
              </a:rPr>
              <a:t>Ishihara</a:t>
            </a:r>
            <a:r>
              <a:rPr lang="fr-BE" sz="1600" i="1" dirty="0">
                <a:effectLst/>
                <a:latin typeface="Aptos" panose="020B0004020202020204" pitchFamily="34" charset="0"/>
              </a:rPr>
              <a:t>, ce qui est la pire </a:t>
            </a:r>
            <a:r>
              <a:rPr lang="fr-BE" sz="1600" i="1" dirty="0" err="1">
                <a:effectLst/>
                <a:latin typeface="Aptos" panose="020B0004020202020204" pitchFamily="34" charset="0"/>
              </a:rPr>
              <a:t>période</a:t>
            </a:r>
            <a:r>
              <a:rPr lang="fr-BE" sz="1600" i="1" dirty="0">
                <a:effectLst/>
                <a:latin typeface="Aptos" panose="020B0004020202020204" pitchFamily="34" charset="0"/>
              </a:rPr>
              <a:t> en </a:t>
            </a:r>
            <a:r>
              <a:rPr lang="fr-BE" sz="1600" i="1" dirty="0" err="1">
                <a:effectLst/>
                <a:latin typeface="Aptos" panose="020B0004020202020204" pitchFamily="34" charset="0"/>
              </a:rPr>
              <a:t>matière</a:t>
            </a:r>
            <a:r>
              <a:rPr lang="fr-BE" sz="1600" i="1" dirty="0">
                <a:effectLst/>
                <a:latin typeface="Aptos" panose="020B0004020202020204" pitchFamily="34" charset="0"/>
              </a:rPr>
              <a:t> de vente de jeux ! [...] J’ai donc cru qu’on avait raté le coche ». </a:t>
            </a:r>
            <a:endParaRPr lang="fr-BE" sz="1600" dirty="0">
              <a:latin typeface="Aptos" panose="020B0004020202020204" pitchFamily="34" charset="0"/>
            </a:endParaRPr>
          </a:p>
        </p:txBody>
      </p:sp>
      <p:sp>
        <p:nvSpPr>
          <p:cNvPr id="9" name="ZoneTexte 8">
            <a:extLst>
              <a:ext uri="{FF2B5EF4-FFF2-40B4-BE49-F238E27FC236}">
                <a16:creationId xmlns:a16="http://schemas.microsoft.com/office/drawing/2014/main" id="{085F1FC7-91E5-B4E7-1DF9-A712635D016A}"/>
              </a:ext>
            </a:extLst>
          </p:cNvPr>
          <p:cNvSpPr txBox="1"/>
          <p:nvPr/>
        </p:nvSpPr>
        <p:spPr>
          <a:xfrm>
            <a:off x="133108" y="4291653"/>
            <a:ext cx="5962891" cy="584775"/>
          </a:xfrm>
          <a:prstGeom prst="rect">
            <a:avLst/>
          </a:prstGeom>
          <a:noFill/>
        </p:spPr>
        <p:txBody>
          <a:bodyPr wrap="square">
            <a:spAutoFit/>
          </a:bodyPr>
          <a:lstStyle/>
          <a:p>
            <a:pPr algn="just"/>
            <a:r>
              <a:rPr lang="fr-BE" sz="1600" b="1" dirty="0">
                <a:latin typeface="Aptos" panose="020B0004020202020204" pitchFamily="34" charset="0"/>
              </a:rPr>
              <a:t>MOINS DE 110.000 VENTES en 1ere semaine</a:t>
            </a:r>
          </a:p>
          <a:p>
            <a:pPr algn="just"/>
            <a:r>
              <a:rPr lang="fr-BE" sz="1600" b="1" dirty="0">
                <a:latin typeface="Aptos" panose="020B0004020202020204" pitchFamily="34" charset="0"/>
              </a:rPr>
              <a:t>MOINS DE 6.000 VENTES en 3e</a:t>
            </a:r>
            <a:r>
              <a:rPr lang="fr-BE" sz="1600" b="1" baseline="30000" dirty="0">
                <a:latin typeface="Aptos" panose="020B0004020202020204" pitchFamily="34" charset="0"/>
              </a:rPr>
              <a:t> </a:t>
            </a:r>
            <a:r>
              <a:rPr lang="fr-BE" sz="1600" b="1" dirty="0">
                <a:latin typeface="Aptos" panose="020B0004020202020204" pitchFamily="34" charset="0"/>
              </a:rPr>
              <a:t>semaine</a:t>
            </a:r>
          </a:p>
        </p:txBody>
      </p:sp>
      <p:sp>
        <p:nvSpPr>
          <p:cNvPr id="10" name="ZoneTexte 9">
            <a:extLst>
              <a:ext uri="{FF2B5EF4-FFF2-40B4-BE49-F238E27FC236}">
                <a16:creationId xmlns:a16="http://schemas.microsoft.com/office/drawing/2014/main" id="{CEE897B1-E3D4-2D95-6AAD-ADE493C6EFC8}"/>
              </a:ext>
            </a:extLst>
          </p:cNvPr>
          <p:cNvSpPr txBox="1"/>
          <p:nvPr/>
        </p:nvSpPr>
        <p:spPr>
          <a:xfrm>
            <a:off x="6095999" y="140383"/>
            <a:ext cx="4726330" cy="954107"/>
          </a:xfrm>
          <a:prstGeom prst="rect">
            <a:avLst/>
          </a:prstGeom>
          <a:noFill/>
        </p:spPr>
        <p:txBody>
          <a:bodyPr wrap="square" rtlCol="0">
            <a:spAutoFit/>
          </a:bodyPr>
          <a:lstStyle/>
          <a:p>
            <a:pPr algn="ctr"/>
            <a:r>
              <a:rPr lang="fr-FR" sz="2800" b="1" dirty="0"/>
              <a:t>« DÉTERRER » :</a:t>
            </a:r>
          </a:p>
          <a:p>
            <a:pPr algn="ctr"/>
            <a:r>
              <a:rPr lang="fr-FR" sz="2800" b="1" dirty="0"/>
              <a:t>REVENIR AUX DÉBUTS</a:t>
            </a:r>
          </a:p>
        </p:txBody>
      </p:sp>
    </p:spTree>
    <p:extLst>
      <p:ext uri="{BB962C8B-B14F-4D97-AF65-F5344CB8AC3E}">
        <p14:creationId xmlns:p14="http://schemas.microsoft.com/office/powerpoint/2010/main" val="4092924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32CBE044-D2FC-E426-78F0-143AB632AC3C}"/>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pic>
        <p:nvPicPr>
          <p:cNvPr id="6" name="Image 5" descr="Une image contenant texte, capture d’écran, Police, nombre&#10;&#10;Description générée automatiquement">
            <a:extLst>
              <a:ext uri="{FF2B5EF4-FFF2-40B4-BE49-F238E27FC236}">
                <a16:creationId xmlns:a16="http://schemas.microsoft.com/office/drawing/2014/main" id="{B1637906-2FE7-2EF2-533F-2D761B4892BD}"/>
              </a:ext>
            </a:extLst>
          </p:cNvPr>
          <p:cNvPicPr>
            <a:picLocks noChangeAspect="1"/>
          </p:cNvPicPr>
          <p:nvPr/>
        </p:nvPicPr>
        <p:blipFill>
          <a:blip r:embed="rId3"/>
          <a:stretch>
            <a:fillRect/>
          </a:stretch>
        </p:blipFill>
        <p:spPr>
          <a:xfrm>
            <a:off x="2209800" y="1625440"/>
            <a:ext cx="7772400" cy="4991449"/>
          </a:xfrm>
          <a:prstGeom prst="rect">
            <a:avLst/>
          </a:prstGeom>
        </p:spPr>
      </p:pic>
      <p:sp>
        <p:nvSpPr>
          <p:cNvPr id="7" name="ZoneTexte 6">
            <a:extLst>
              <a:ext uri="{FF2B5EF4-FFF2-40B4-BE49-F238E27FC236}">
                <a16:creationId xmlns:a16="http://schemas.microsoft.com/office/drawing/2014/main" id="{C878E2E2-7929-2FB4-F180-51D6FBCF5CB8}"/>
              </a:ext>
            </a:extLst>
          </p:cNvPr>
          <p:cNvSpPr txBox="1"/>
          <p:nvPr/>
        </p:nvSpPr>
        <p:spPr>
          <a:xfrm>
            <a:off x="3181331" y="1101579"/>
            <a:ext cx="5829338"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fr-FR" sz="2800" b="1" dirty="0">
                <a:solidFill>
                  <a:schemeClr val="bg1"/>
                </a:solidFill>
              </a:rPr>
              <a:t>« MONTRER » : compiler, quantifier</a:t>
            </a:r>
          </a:p>
        </p:txBody>
      </p:sp>
    </p:spTree>
    <p:extLst>
      <p:ext uri="{BB962C8B-B14F-4D97-AF65-F5344CB8AC3E}">
        <p14:creationId xmlns:p14="http://schemas.microsoft.com/office/powerpoint/2010/main" val="34806193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48092D26-1C0C-CAE6-A8FD-DA488FDDCBB9}"/>
              </a:ext>
            </a:extLst>
          </p:cNvPr>
          <p:cNvPicPr>
            <a:picLocks noGrp="1" noChangeAspect="1"/>
          </p:cNvPicPr>
          <p:nvPr>
            <p:ph idx="1"/>
          </p:nvPr>
        </p:nvPicPr>
        <p:blipFill rotWithShape="1">
          <a:blip r:embed="rId2"/>
          <a:srcRect t="19"/>
          <a:stretch/>
        </p:blipFill>
        <p:spPr>
          <a:xfrm>
            <a:off x="-289229" y="-532435"/>
            <a:ext cx="13140986" cy="7390435"/>
          </a:xfrm>
          <a:prstGeom prst="rect">
            <a:avLst/>
          </a:prstGeom>
        </p:spPr>
      </p:pic>
      <p:pic>
        <p:nvPicPr>
          <p:cNvPr id="6" name="Image 5" descr="Une image contenant texte, Police, capture d’écran, document&#10;&#10;Description générée automatiquement">
            <a:extLst>
              <a:ext uri="{FF2B5EF4-FFF2-40B4-BE49-F238E27FC236}">
                <a16:creationId xmlns:a16="http://schemas.microsoft.com/office/drawing/2014/main" id="{38F47EA4-FAE7-CFE1-829A-BB3D2B27F08E}"/>
              </a:ext>
            </a:extLst>
          </p:cNvPr>
          <p:cNvPicPr>
            <a:picLocks noChangeAspect="1"/>
          </p:cNvPicPr>
          <p:nvPr/>
        </p:nvPicPr>
        <p:blipFill>
          <a:blip r:embed="rId3"/>
          <a:stretch>
            <a:fillRect/>
          </a:stretch>
        </p:blipFill>
        <p:spPr>
          <a:xfrm>
            <a:off x="241059" y="4236495"/>
            <a:ext cx="5575300" cy="2413000"/>
          </a:xfrm>
          <a:prstGeom prst="rect">
            <a:avLst/>
          </a:prstGeom>
        </p:spPr>
      </p:pic>
      <p:pic>
        <p:nvPicPr>
          <p:cNvPr id="8" name="Image 7" descr="Une image contenant texte, Police, capture d’écran, blanc&#10;&#10;Description générée automatiquement">
            <a:extLst>
              <a:ext uri="{FF2B5EF4-FFF2-40B4-BE49-F238E27FC236}">
                <a16:creationId xmlns:a16="http://schemas.microsoft.com/office/drawing/2014/main" id="{5736ED59-9FF2-5BD5-F833-6BC46A83EACE}"/>
              </a:ext>
            </a:extLst>
          </p:cNvPr>
          <p:cNvPicPr>
            <a:picLocks noChangeAspect="1"/>
          </p:cNvPicPr>
          <p:nvPr/>
        </p:nvPicPr>
        <p:blipFill>
          <a:blip r:embed="rId4"/>
          <a:stretch>
            <a:fillRect/>
          </a:stretch>
        </p:blipFill>
        <p:spPr>
          <a:xfrm>
            <a:off x="241059" y="2930712"/>
            <a:ext cx="5575300" cy="1331826"/>
          </a:xfrm>
          <a:prstGeom prst="rect">
            <a:avLst/>
          </a:prstGeom>
        </p:spPr>
      </p:pic>
      <p:pic>
        <p:nvPicPr>
          <p:cNvPr id="11" name="Image 10" descr="Une image contenant texte, Police, capture d’écran, document&#10;&#10;Description générée automatiquement">
            <a:extLst>
              <a:ext uri="{FF2B5EF4-FFF2-40B4-BE49-F238E27FC236}">
                <a16:creationId xmlns:a16="http://schemas.microsoft.com/office/drawing/2014/main" id="{0E9B7727-AE62-551B-4C04-7FA6D18BBF86}"/>
              </a:ext>
            </a:extLst>
          </p:cNvPr>
          <p:cNvPicPr>
            <a:picLocks noChangeAspect="1"/>
          </p:cNvPicPr>
          <p:nvPr/>
        </p:nvPicPr>
        <p:blipFill>
          <a:blip r:embed="rId5"/>
          <a:stretch>
            <a:fillRect/>
          </a:stretch>
        </p:blipFill>
        <p:spPr>
          <a:xfrm>
            <a:off x="7789761" y="2930712"/>
            <a:ext cx="4242926" cy="3719961"/>
          </a:xfrm>
          <a:prstGeom prst="rect">
            <a:avLst/>
          </a:prstGeom>
        </p:spPr>
      </p:pic>
      <p:pic>
        <p:nvPicPr>
          <p:cNvPr id="13" name="Image 12" descr="Une image contenant texte, Visage humain, fiction, Prospectus&#10;&#10;Description générée automatiquement">
            <a:extLst>
              <a:ext uri="{FF2B5EF4-FFF2-40B4-BE49-F238E27FC236}">
                <a16:creationId xmlns:a16="http://schemas.microsoft.com/office/drawing/2014/main" id="{2C2DB613-D6E1-6D7A-B960-5F16B7C33AE6}"/>
              </a:ext>
            </a:extLst>
          </p:cNvPr>
          <p:cNvPicPr>
            <a:picLocks noChangeAspect="1"/>
          </p:cNvPicPr>
          <p:nvPr/>
        </p:nvPicPr>
        <p:blipFill>
          <a:blip r:embed="rId6"/>
          <a:stretch>
            <a:fillRect/>
          </a:stretch>
        </p:blipFill>
        <p:spPr>
          <a:xfrm>
            <a:off x="241059" y="196189"/>
            <a:ext cx="1900257" cy="2626299"/>
          </a:xfrm>
          <a:prstGeom prst="rect">
            <a:avLst/>
          </a:prstGeom>
        </p:spPr>
      </p:pic>
    </p:spTree>
    <p:extLst>
      <p:ext uri="{BB962C8B-B14F-4D97-AF65-F5344CB8AC3E}">
        <p14:creationId xmlns:p14="http://schemas.microsoft.com/office/powerpoint/2010/main" val="3851693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descr="Une image contenant texte, capture d’écran, Police, document&#10;&#10;Description générée automatiquement">
            <a:extLst>
              <a:ext uri="{FF2B5EF4-FFF2-40B4-BE49-F238E27FC236}">
                <a16:creationId xmlns:a16="http://schemas.microsoft.com/office/drawing/2014/main" id="{6C43B51E-63D8-318B-DB80-B81D5500FD5C}"/>
              </a:ext>
            </a:extLst>
          </p:cNvPr>
          <p:cNvPicPr>
            <a:picLocks noChangeAspect="1"/>
          </p:cNvPicPr>
          <p:nvPr/>
        </p:nvPicPr>
        <p:blipFill>
          <a:blip r:embed="rId2"/>
          <a:stretch>
            <a:fillRect/>
          </a:stretch>
        </p:blipFill>
        <p:spPr>
          <a:xfrm>
            <a:off x="0" y="1856041"/>
            <a:ext cx="4085863" cy="3472983"/>
          </a:xfrm>
          <a:prstGeom prst="rect">
            <a:avLst/>
          </a:prstGeom>
        </p:spPr>
      </p:pic>
      <p:pic>
        <p:nvPicPr>
          <p:cNvPr id="7" name="Image 6" descr="Une image contenant texte, journal, magazine, Actualités&#10;&#10;Description générée automatiquement">
            <a:extLst>
              <a:ext uri="{FF2B5EF4-FFF2-40B4-BE49-F238E27FC236}">
                <a16:creationId xmlns:a16="http://schemas.microsoft.com/office/drawing/2014/main" id="{43DFDB51-EB7E-B6A4-7C9B-45892E4E320F}"/>
              </a:ext>
            </a:extLst>
          </p:cNvPr>
          <p:cNvPicPr>
            <a:picLocks noChangeAspect="1"/>
          </p:cNvPicPr>
          <p:nvPr/>
        </p:nvPicPr>
        <p:blipFill>
          <a:blip r:embed="rId3"/>
          <a:stretch>
            <a:fillRect/>
          </a:stretch>
        </p:blipFill>
        <p:spPr>
          <a:xfrm>
            <a:off x="4163717" y="670791"/>
            <a:ext cx="8028283" cy="5278595"/>
          </a:xfrm>
          <a:prstGeom prst="rect">
            <a:avLst/>
          </a:prstGeom>
        </p:spPr>
      </p:pic>
      <p:pic>
        <p:nvPicPr>
          <p:cNvPr id="9" name="Image 8" descr="Une image contenant texte, Police, capture d’écran&#10;&#10;Description générée automatiquement">
            <a:extLst>
              <a:ext uri="{FF2B5EF4-FFF2-40B4-BE49-F238E27FC236}">
                <a16:creationId xmlns:a16="http://schemas.microsoft.com/office/drawing/2014/main" id="{FC049C0C-C836-40BC-DCD3-E54F4E7CD9EC}"/>
              </a:ext>
            </a:extLst>
          </p:cNvPr>
          <p:cNvPicPr>
            <a:picLocks noChangeAspect="1"/>
          </p:cNvPicPr>
          <p:nvPr/>
        </p:nvPicPr>
        <p:blipFill>
          <a:blip r:embed="rId4"/>
          <a:stretch>
            <a:fillRect/>
          </a:stretch>
        </p:blipFill>
        <p:spPr>
          <a:xfrm>
            <a:off x="0" y="1068100"/>
            <a:ext cx="4085863" cy="838334"/>
          </a:xfrm>
          <a:prstGeom prst="rect">
            <a:avLst/>
          </a:prstGeom>
        </p:spPr>
      </p:pic>
    </p:spTree>
    <p:extLst>
      <p:ext uri="{BB962C8B-B14F-4D97-AF65-F5344CB8AC3E}">
        <p14:creationId xmlns:p14="http://schemas.microsoft.com/office/powerpoint/2010/main" val="33673998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71972" y="161843"/>
            <a:ext cx="11760339" cy="584775"/>
          </a:xfrm>
          <a:prstGeom prst="rect">
            <a:avLst/>
          </a:prstGeom>
          <a:noFill/>
        </p:spPr>
        <p:txBody>
          <a:bodyPr wrap="square" rtlCol="0">
            <a:spAutoFit/>
          </a:bodyPr>
          <a:lstStyle/>
          <a:p>
            <a:pPr algn="ctr"/>
            <a:r>
              <a:rPr lang="nl-BE" sz="3200" b="1" dirty="0">
                <a:ea typeface="Roboto Black" panose="02000000000000000000" pitchFamily="2" charset="0"/>
                <a:cs typeface="Open Sans Light" panose="020B0306030504020204" pitchFamily="34" charset="0"/>
              </a:rPr>
              <a:t>Un milieu sexiste, des femmes sous-représentées</a:t>
            </a:r>
            <a:endParaRPr lang="en-US" sz="3200" b="1" dirty="0">
              <a:ea typeface="Roboto Black" panose="02000000000000000000" pitchFamily="2" charset="0"/>
              <a:cs typeface="Open Sans Light" panose="020B0306030504020204" pitchFamily="34" charset="0"/>
            </a:endParaRPr>
          </a:p>
        </p:txBody>
      </p:sp>
      <p:sp>
        <p:nvSpPr>
          <p:cNvPr id="4" name="ZoneTexte 3"/>
          <p:cNvSpPr txBox="1"/>
          <p:nvPr/>
        </p:nvSpPr>
        <p:spPr>
          <a:xfrm>
            <a:off x="4382787" y="4624135"/>
            <a:ext cx="3622491" cy="2492990"/>
          </a:xfrm>
          <a:prstGeom prst="rect">
            <a:avLst/>
          </a:prstGeom>
          <a:noFill/>
        </p:spPr>
        <p:txBody>
          <a:bodyPr wrap="square" rtlCol="0">
            <a:spAutoFit/>
          </a:bodyPr>
          <a:lstStyle/>
          <a:p>
            <a:pPr algn="ctr"/>
            <a:r>
              <a:rPr lang="fr-FR" sz="1200" b="1" dirty="0">
                <a:latin typeface="Aptos" panose="020B0004020202020204" pitchFamily="34" charset="0"/>
              </a:rPr>
              <a:t>Nathalie </a:t>
            </a:r>
            <a:r>
              <a:rPr lang="fr-FR" sz="1200" b="1" dirty="0" err="1">
                <a:latin typeface="Aptos" panose="020B0004020202020204" pitchFamily="34" charset="0"/>
              </a:rPr>
              <a:t>Meistremann</a:t>
            </a:r>
            <a:r>
              <a:rPr lang="fr-FR" sz="1200" b="1" dirty="0">
                <a:latin typeface="Aptos" panose="020B0004020202020204" pitchFamily="34" charset="0"/>
              </a:rPr>
              <a:t>, « Moi Jane, toi micro ! », </a:t>
            </a:r>
            <a:r>
              <a:rPr lang="fr-FR" sz="1200" b="1" i="1" dirty="0">
                <a:latin typeface="Aptos" panose="020B0004020202020204" pitchFamily="34" charset="0"/>
              </a:rPr>
              <a:t>Tilt</a:t>
            </a:r>
            <a:r>
              <a:rPr lang="fr-FR" sz="1200" b="1" dirty="0">
                <a:latin typeface="Aptos" panose="020B0004020202020204" pitchFamily="34" charset="0"/>
              </a:rPr>
              <a:t>, n56, pp.94-100, juillet 1988</a:t>
            </a:r>
          </a:p>
          <a:p>
            <a:pPr algn="ctr"/>
            <a:r>
              <a:rPr lang="fr-FR" sz="1200" b="1" dirty="0">
                <a:latin typeface="Aptos" panose="020B0004020202020204" pitchFamily="34" charset="0"/>
              </a:rPr>
              <a:t>«Top 10 des </a:t>
            </a:r>
            <a:r>
              <a:rPr lang="fr-FR" sz="1200" b="1" dirty="0" err="1">
                <a:latin typeface="Aptos" panose="020B0004020202020204" pitchFamily="34" charset="0"/>
              </a:rPr>
              <a:t>babes</a:t>
            </a:r>
            <a:r>
              <a:rPr lang="fr-FR" sz="1200" b="1" dirty="0">
                <a:latin typeface="Aptos" panose="020B0004020202020204" pitchFamily="34" charset="0"/>
              </a:rPr>
              <a:t> de l’E3 2010 »,</a:t>
            </a:r>
            <a:br>
              <a:rPr lang="fr-FR" sz="1200" b="1" dirty="0">
                <a:latin typeface="Aptos" panose="020B0004020202020204" pitchFamily="34" charset="0"/>
              </a:rPr>
            </a:br>
            <a:r>
              <a:rPr lang="fr-FR" sz="1200" b="1" dirty="0">
                <a:latin typeface="Aptos" panose="020B0004020202020204" pitchFamily="34" charset="0"/>
              </a:rPr>
              <a:t> </a:t>
            </a:r>
            <a:r>
              <a:rPr lang="fr-FR" sz="1200" b="1" i="1" dirty="0" err="1">
                <a:latin typeface="Aptos" panose="020B0004020202020204" pitchFamily="34" charset="0"/>
              </a:rPr>
              <a:t>Gameblog</a:t>
            </a:r>
            <a:r>
              <a:rPr lang="fr-FR" sz="1200" b="1" dirty="0">
                <a:latin typeface="Aptos" panose="020B0004020202020204" pitchFamily="34" charset="0"/>
              </a:rPr>
              <a:t>, 25 juin 2010</a:t>
            </a:r>
          </a:p>
          <a:p>
            <a:pPr algn="ctr"/>
            <a:endParaRPr lang="fr-FR" sz="1200" b="1" dirty="0">
              <a:latin typeface="Aptos" panose="020B0004020202020204" pitchFamily="34" charset="0"/>
            </a:endParaRPr>
          </a:p>
          <a:p>
            <a:pPr algn="ctr"/>
            <a:r>
              <a:rPr lang="fr-FR" sz="1200" b="1" dirty="0">
                <a:latin typeface="Aptos" panose="020B0004020202020204" pitchFamily="34" charset="0"/>
              </a:rPr>
              <a:t>À lire : Colin </a:t>
            </a:r>
            <a:r>
              <a:rPr lang="fr-FR" sz="1200" b="1" dirty="0" err="1">
                <a:latin typeface="Aptos" panose="020B0004020202020204" pitchFamily="34" charset="0"/>
              </a:rPr>
              <a:t>Sidre</a:t>
            </a:r>
            <a:r>
              <a:rPr lang="fr-FR" sz="1200" b="1" dirty="0">
                <a:latin typeface="Aptos" panose="020B0004020202020204" pitchFamily="34" charset="0"/>
              </a:rPr>
              <a:t>, « Du “créateur du mois” au “courrier des lecteurs” : de l’</a:t>
            </a:r>
            <a:r>
              <a:rPr lang="fr-FR" sz="1200" b="1" dirty="0" err="1">
                <a:latin typeface="Aptos" panose="020B0004020202020204" pitchFamily="34" charset="0"/>
              </a:rPr>
              <a:t>invisibilisation</a:t>
            </a:r>
            <a:r>
              <a:rPr lang="fr-FR" sz="1200" b="1" dirty="0">
                <a:latin typeface="Aptos" panose="020B0004020202020204" pitchFamily="34" charset="0"/>
              </a:rPr>
              <a:t> des femmes dans la presse jeu vidéo », </a:t>
            </a:r>
            <a:r>
              <a:rPr lang="fr-FR" sz="1200" b="1" i="1" dirty="0" err="1">
                <a:latin typeface="Aptos" panose="020B0004020202020204" pitchFamily="34" charset="0"/>
              </a:rPr>
              <a:t>goutarcade.hypotheses.org</a:t>
            </a:r>
            <a:endParaRPr lang="fr-FR" sz="1200" b="1" i="1" dirty="0">
              <a:latin typeface="Aptos" panose="020B0004020202020204" pitchFamily="34" charset="0"/>
            </a:endParaRPr>
          </a:p>
          <a:p>
            <a:pPr algn="ctr"/>
            <a:r>
              <a:rPr lang="fr-FR" sz="1200" b="1" dirty="0" err="1">
                <a:latin typeface="Aptos" panose="020B0004020202020204" pitchFamily="34" charset="0"/>
              </a:rPr>
              <a:t>Kishonna</a:t>
            </a:r>
            <a:r>
              <a:rPr lang="fr-FR" sz="1200" b="1" dirty="0">
                <a:latin typeface="Aptos" panose="020B0004020202020204" pitchFamily="34" charset="0"/>
              </a:rPr>
              <a:t> Gray, Gerald </a:t>
            </a:r>
            <a:r>
              <a:rPr lang="fr-FR" sz="1200" b="1" dirty="0" err="1">
                <a:latin typeface="Aptos" panose="020B0004020202020204" pitchFamily="34" charset="0"/>
              </a:rPr>
              <a:t>Voorhees</a:t>
            </a:r>
            <a:r>
              <a:rPr lang="fr-FR" sz="1200" b="1" dirty="0">
                <a:latin typeface="Aptos" panose="020B0004020202020204" pitchFamily="34" charset="0"/>
              </a:rPr>
              <a:t>, Emma </a:t>
            </a:r>
            <a:r>
              <a:rPr lang="fr-FR" sz="1200" b="1" dirty="0" err="1">
                <a:latin typeface="Aptos" panose="020B0004020202020204" pitchFamily="34" charset="0"/>
              </a:rPr>
              <a:t>Vossen</a:t>
            </a:r>
            <a:r>
              <a:rPr lang="fr-FR" sz="1200" b="1" dirty="0">
                <a:latin typeface="Aptos" panose="020B0004020202020204" pitchFamily="34" charset="0"/>
              </a:rPr>
              <a:t>, </a:t>
            </a:r>
            <a:r>
              <a:rPr lang="fr-FR" sz="1200" b="1" i="1" dirty="0" err="1">
                <a:latin typeface="Aptos" panose="020B0004020202020204" pitchFamily="34" charset="0"/>
              </a:rPr>
              <a:t>Feminism</a:t>
            </a:r>
            <a:r>
              <a:rPr lang="fr-FR" sz="1200" b="1" i="1" dirty="0">
                <a:latin typeface="Aptos" panose="020B0004020202020204" pitchFamily="34" charset="0"/>
              </a:rPr>
              <a:t> in Play</a:t>
            </a:r>
            <a:r>
              <a:rPr lang="fr-FR" sz="1200" b="1" dirty="0">
                <a:latin typeface="Aptos" panose="020B0004020202020204" pitchFamily="34" charset="0"/>
              </a:rPr>
              <a:t>, </a:t>
            </a:r>
            <a:r>
              <a:rPr lang="fr-FR" sz="1200" b="1" dirty="0" err="1">
                <a:latin typeface="Aptos" panose="020B0004020202020204" pitchFamily="34" charset="0"/>
              </a:rPr>
              <a:t>Palgrave</a:t>
            </a:r>
            <a:r>
              <a:rPr lang="fr-FR" sz="1200" b="1" dirty="0">
                <a:latin typeface="Aptos" panose="020B0004020202020204" pitchFamily="34" charset="0"/>
              </a:rPr>
              <a:t> Macmillan, 2018. </a:t>
            </a:r>
          </a:p>
          <a:p>
            <a:pPr algn="ctr"/>
            <a:endParaRPr lang="fr-FR" sz="1200" b="1" dirty="0">
              <a:latin typeface="Aptos" panose="020B0004020202020204" pitchFamily="34" charset="0"/>
            </a:endParaRPr>
          </a:p>
          <a:p>
            <a:pPr algn="ctr"/>
            <a:endParaRPr lang="fr-FR" sz="1200" b="1" dirty="0">
              <a:latin typeface="Aptos" panose="020B0004020202020204" pitchFamily="34" charset="0"/>
            </a:endParaRPr>
          </a:p>
        </p:txBody>
      </p:sp>
      <p:sp>
        <p:nvSpPr>
          <p:cNvPr id="8" name="ZoneTexte 7"/>
          <p:cNvSpPr txBox="1">
            <a:spLocks noChangeArrowheads="1"/>
          </p:cNvSpPr>
          <p:nvPr/>
        </p:nvSpPr>
        <p:spPr bwMode="auto">
          <a:xfrm>
            <a:off x="152325" y="970512"/>
            <a:ext cx="8861276" cy="25545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algn="just"/>
            <a:r>
              <a:rPr lang="fr-BE" sz="1600" dirty="0">
                <a:latin typeface="Aptos" panose="020B0004020202020204" pitchFamily="34" charset="0"/>
              </a:rPr>
              <a:t>« En fait, les femmes dans le [milieu du] jeu vidéo, ce n’était pas des joueuses. C’était des nanas du marketing, des relations presse… Voilà, c’était des petites nanas mignonnes qui étaient là pour séduire les journalistes. […] ça serait vache de les réduire à ça mais […] moi j’arrivais avec une vraie passion pour le jeu en étant joueuse mais j’avais à cœur de montrer que j’étais une femme. Systématiquement, je m’habillais en robe, vraiment comme une femme […] j’essayais d’être jolie, quoi. Et à partir du moment où j’étais jolie, je n’étais plus une joueuse. […] Et pour moi c’était important pour moi d’être jolie et d’être joueuse, qu’ils comprennent que l’un n’était pas exclusif de l’autre. Lors d’un voyage de presse chez [l’éditeur] Bungie, un de leurs employés est venue vers moi en me demandant “ça va, ça s’est bien passé, comment ils sont, les journalistes ?”. Pour eux, j’étais forcément une attachée de presse » </a:t>
            </a:r>
            <a:r>
              <a:rPr lang="fr-BE" sz="1600" b="1" dirty="0">
                <a:latin typeface="Aptos" panose="020B0004020202020204" pitchFamily="34" charset="0"/>
              </a:rPr>
              <a:t>Mathilde « Wanda » Remy</a:t>
            </a:r>
            <a:r>
              <a:rPr lang="fr-BE" sz="1600" dirty="0">
                <a:latin typeface="Aptos" panose="020B0004020202020204" pitchFamily="34" charset="0"/>
              </a:rPr>
              <a:t> (ex-</a:t>
            </a:r>
            <a:r>
              <a:rPr lang="fr-BE" sz="1600" i="1" dirty="0">
                <a:latin typeface="Aptos" panose="020B0004020202020204" pitchFamily="34" charset="0"/>
              </a:rPr>
              <a:t>Joystick</a:t>
            </a:r>
            <a:r>
              <a:rPr lang="fr-BE" sz="1600" dirty="0">
                <a:latin typeface="Aptos" panose="020B0004020202020204" pitchFamily="34" charset="0"/>
              </a:rPr>
              <a:t>)</a:t>
            </a:r>
            <a:endParaRPr lang="fr-FR" sz="1600" dirty="0">
              <a:latin typeface="Aptos" panose="020B0004020202020204" pitchFamily="34" charset="0"/>
            </a:endParaRPr>
          </a:p>
        </p:txBody>
      </p:sp>
      <p:pic>
        <p:nvPicPr>
          <p:cNvPr id="2" name="Image 1" descr="250_person-19309_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37519" y="1008413"/>
            <a:ext cx="2477388" cy="2477388"/>
          </a:xfrm>
          <a:prstGeom prst="rect">
            <a:avLst/>
          </a:prstGeom>
          <a:ln>
            <a:solidFill>
              <a:srgbClr val="1C2024"/>
            </a:solidFill>
          </a:ln>
        </p:spPr>
      </p:pic>
      <p:pic>
        <p:nvPicPr>
          <p:cNvPr id="3" name="Image 2" descr="Capture d’écran 2021-01-27 à 18.17.4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8302" y="3635448"/>
            <a:ext cx="3746975" cy="726913"/>
          </a:xfrm>
          <a:prstGeom prst="rect">
            <a:avLst/>
          </a:prstGeom>
          <a:ln>
            <a:solidFill>
              <a:srgbClr val="1C2024"/>
            </a:solidFill>
          </a:ln>
        </p:spPr>
      </p:pic>
      <p:pic>
        <p:nvPicPr>
          <p:cNvPr id="5" name="Image 4" descr="Capture d’écran 2021-01-27 à 18.18.02.png"/>
          <p:cNvPicPr>
            <a:picLocks noChangeAspect="1"/>
          </p:cNvPicPr>
          <p:nvPr/>
        </p:nvPicPr>
        <p:blipFill rotWithShape="1">
          <a:blip r:embed="rId4">
            <a:extLst>
              <a:ext uri="{28A0092B-C50C-407E-A947-70E740481C1C}">
                <a14:useLocalDpi xmlns:a14="http://schemas.microsoft.com/office/drawing/2010/main" val="0"/>
              </a:ext>
            </a:extLst>
          </a:blip>
          <a:srcRect t="25080"/>
          <a:stretch/>
        </p:blipFill>
        <p:spPr>
          <a:xfrm>
            <a:off x="8021351" y="3498250"/>
            <a:ext cx="3917628" cy="3359751"/>
          </a:xfrm>
          <a:prstGeom prst="rect">
            <a:avLst/>
          </a:prstGeom>
          <a:ln>
            <a:solidFill>
              <a:srgbClr val="1C2024"/>
            </a:solidFill>
          </a:ln>
        </p:spPr>
      </p:pic>
      <p:pic>
        <p:nvPicPr>
          <p:cNvPr id="6" name="Image 5" descr="Capture d’écran 2021-01-27 à 18.23.4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1" y="3647642"/>
            <a:ext cx="4234523" cy="3210359"/>
          </a:xfrm>
          <a:prstGeom prst="rect">
            <a:avLst/>
          </a:prstGeom>
          <a:ln>
            <a:solidFill>
              <a:srgbClr val="1C2024"/>
            </a:solidFill>
          </a:ln>
        </p:spPr>
      </p:pic>
    </p:spTree>
    <p:extLst>
      <p:ext uri="{BB962C8B-B14F-4D97-AF65-F5344CB8AC3E}">
        <p14:creationId xmlns:p14="http://schemas.microsoft.com/office/powerpoint/2010/main" val="854250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a:extLst>
              <a:ext uri="{FF2B5EF4-FFF2-40B4-BE49-F238E27FC236}">
                <a16:creationId xmlns:a16="http://schemas.microsoft.com/office/drawing/2014/main" id="{7DA7554C-9E0C-67BB-FB35-2EF426A264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611" y="-572706"/>
            <a:ext cx="12805458" cy="8003411"/>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 3" descr="Une image contenant texte, Police, blanc&#10;&#10;Description générée automatiquement">
            <a:extLst>
              <a:ext uri="{FF2B5EF4-FFF2-40B4-BE49-F238E27FC236}">
                <a16:creationId xmlns:a16="http://schemas.microsoft.com/office/drawing/2014/main" id="{FBD251BA-FE81-0416-229E-576D16B8C0A8}"/>
              </a:ext>
            </a:extLst>
          </p:cNvPr>
          <p:cNvPicPr>
            <a:picLocks noChangeAspect="1"/>
          </p:cNvPicPr>
          <p:nvPr/>
        </p:nvPicPr>
        <p:blipFill>
          <a:blip r:embed="rId3"/>
          <a:stretch>
            <a:fillRect/>
          </a:stretch>
        </p:blipFill>
        <p:spPr>
          <a:xfrm>
            <a:off x="6825515" y="1"/>
            <a:ext cx="5173332" cy="879676"/>
          </a:xfrm>
          <a:prstGeom prst="rect">
            <a:avLst/>
          </a:prstGeom>
        </p:spPr>
      </p:pic>
      <p:pic>
        <p:nvPicPr>
          <p:cNvPr id="6" name="Image 5" descr="Une image contenant texte, Police, lettre, papier&#10;&#10;Description générée automatiquement">
            <a:extLst>
              <a:ext uri="{FF2B5EF4-FFF2-40B4-BE49-F238E27FC236}">
                <a16:creationId xmlns:a16="http://schemas.microsoft.com/office/drawing/2014/main" id="{F60B52B2-672F-5DBB-C59F-7C4D4D17F2FE}"/>
              </a:ext>
            </a:extLst>
          </p:cNvPr>
          <p:cNvPicPr>
            <a:picLocks noChangeAspect="1"/>
          </p:cNvPicPr>
          <p:nvPr/>
        </p:nvPicPr>
        <p:blipFill>
          <a:blip r:embed="rId4"/>
          <a:stretch>
            <a:fillRect/>
          </a:stretch>
        </p:blipFill>
        <p:spPr>
          <a:xfrm>
            <a:off x="6825515" y="879677"/>
            <a:ext cx="5173332" cy="4434285"/>
          </a:xfrm>
          <a:prstGeom prst="rect">
            <a:avLst/>
          </a:prstGeom>
        </p:spPr>
      </p:pic>
    </p:spTree>
    <p:extLst>
      <p:ext uri="{BB962C8B-B14F-4D97-AF65-F5344CB8AC3E}">
        <p14:creationId xmlns:p14="http://schemas.microsoft.com/office/powerpoint/2010/main" val="38835883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3F5AFD1-0ECB-7426-C193-D058AAA8D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86"/>
          <a:stretch/>
        </p:blipFill>
        <p:spPr bwMode="auto">
          <a:xfrm>
            <a:off x="3175" y="0"/>
            <a:ext cx="1289285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Image 4" descr="Une image contenant texte, Police, blanc&#10;&#10;Description générée automatiquement">
            <a:extLst>
              <a:ext uri="{FF2B5EF4-FFF2-40B4-BE49-F238E27FC236}">
                <a16:creationId xmlns:a16="http://schemas.microsoft.com/office/drawing/2014/main" id="{E07AB6F1-A63D-4E28-F769-5006BBA16562}"/>
              </a:ext>
            </a:extLst>
          </p:cNvPr>
          <p:cNvPicPr>
            <a:picLocks noChangeAspect="1"/>
          </p:cNvPicPr>
          <p:nvPr/>
        </p:nvPicPr>
        <p:blipFill>
          <a:blip r:embed="rId3"/>
          <a:stretch>
            <a:fillRect/>
          </a:stretch>
        </p:blipFill>
        <p:spPr>
          <a:xfrm>
            <a:off x="5463933" y="4264271"/>
            <a:ext cx="6724892" cy="1462201"/>
          </a:xfrm>
          <a:prstGeom prst="rect">
            <a:avLst/>
          </a:prstGeom>
        </p:spPr>
      </p:pic>
      <p:pic>
        <p:nvPicPr>
          <p:cNvPr id="7" name="Image 6" descr="Une image contenant texte, Police, capture d’écran, blanc&#10;&#10;Description générée automatiquement">
            <a:extLst>
              <a:ext uri="{FF2B5EF4-FFF2-40B4-BE49-F238E27FC236}">
                <a16:creationId xmlns:a16="http://schemas.microsoft.com/office/drawing/2014/main" id="{55CF2DEC-A254-6163-641B-6C09C1419418}"/>
              </a:ext>
            </a:extLst>
          </p:cNvPr>
          <p:cNvPicPr>
            <a:picLocks noChangeAspect="1"/>
          </p:cNvPicPr>
          <p:nvPr/>
        </p:nvPicPr>
        <p:blipFill>
          <a:blip r:embed="rId4"/>
          <a:stretch>
            <a:fillRect/>
          </a:stretch>
        </p:blipFill>
        <p:spPr>
          <a:xfrm>
            <a:off x="5467469" y="5714897"/>
            <a:ext cx="3301035" cy="815550"/>
          </a:xfrm>
          <a:prstGeom prst="rect">
            <a:avLst/>
          </a:prstGeom>
        </p:spPr>
      </p:pic>
    </p:spTree>
    <p:extLst>
      <p:ext uri="{BB962C8B-B14F-4D97-AF65-F5344CB8AC3E}">
        <p14:creationId xmlns:p14="http://schemas.microsoft.com/office/powerpoint/2010/main" val="1396763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Image 4">
            <a:extLst>
              <a:ext uri="{FF2B5EF4-FFF2-40B4-BE49-F238E27FC236}">
                <a16:creationId xmlns:a16="http://schemas.microsoft.com/office/drawing/2014/main" id="{E99F7BF1-3435-83AD-6AFE-7E506C688EA8}"/>
              </a:ext>
            </a:extLst>
          </p:cNvPr>
          <p:cNvPicPr>
            <a:picLocks noChangeAspect="1"/>
          </p:cNvPicPr>
          <p:nvPr/>
        </p:nvPicPr>
        <p:blipFill rotWithShape="1">
          <a:blip r:embed="rId2"/>
          <a:srcRect t="-1" b="4830"/>
          <a:stretch/>
        </p:blipFill>
        <p:spPr>
          <a:xfrm>
            <a:off x="-1099574" y="1282"/>
            <a:ext cx="12808184" cy="6856718"/>
          </a:xfrm>
          <a:prstGeom prst="rect">
            <a:avLst/>
          </a:prstGeom>
        </p:spPr>
      </p:pic>
      <p:sp>
        <p:nvSpPr>
          <p:cNvPr id="6" name="ZoneTexte 5">
            <a:extLst>
              <a:ext uri="{FF2B5EF4-FFF2-40B4-BE49-F238E27FC236}">
                <a16:creationId xmlns:a16="http://schemas.microsoft.com/office/drawing/2014/main" id="{4EC0BB0E-FB6A-662D-25A9-AE2F7DFC0634}"/>
              </a:ext>
            </a:extLst>
          </p:cNvPr>
          <p:cNvSpPr txBox="1"/>
          <p:nvPr/>
        </p:nvSpPr>
        <p:spPr>
          <a:xfrm>
            <a:off x="5876081" y="254643"/>
            <a:ext cx="5953246" cy="6740307"/>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800" kern="100" dirty="0">
                <a:effectLst/>
                <a:latin typeface="Aptos" panose="020B0004020202020204" pitchFamily="34" charset="0"/>
                <a:ea typeface="Aptos" panose="020B0004020202020204" pitchFamily="34" charset="0"/>
                <a:cs typeface="Times New Roman" panose="02020603050405020304" pitchFamily="18" charset="0"/>
              </a:rPr>
              <a:t>Un vendredi soir le mois dernier, des artistes du studio de jeux vidéo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Dog travaillaient sur leur dernier jeu quand ils entendirent un bruit sourd. Un gros tuyau métallique était tombé d'en haut et avait atterri juste à côté de leurs bureaux. S'il était tombé quelques pieds plus près, les conséquences auraient pu être terribles. Il était tard, passé 21 heures, et les ouvriers du bâtiment au-dessus avaient peut-être imprudemment supposé qu'il n'y avait personne. Mais chez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Dog, il y avait toujours du monde. […] Pour certains employés de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Dog, cependant, cela symbolisait une </a:t>
            </a:r>
            <a:r>
              <a:rPr lang="fr-BE" sz="1800" b="1" kern="100" dirty="0">
                <a:effectLst/>
                <a:latin typeface="Aptos" panose="020B0004020202020204" pitchFamily="34" charset="0"/>
                <a:ea typeface="Aptos" panose="020B0004020202020204" pitchFamily="34" charset="0"/>
                <a:cs typeface="Times New Roman" panose="02020603050405020304" pitchFamily="18" charset="0"/>
              </a:rPr>
              <a:t>culture malsaine </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le genre d'environnement où un accident de construction tard dans la nuit pourrait avoir lieu alors que des gens étaient encore au bureau. The Last of Us Part II, le nouveau jeu PlayStation 4 du studio sur des personnes tentant de survivre dans un États-Unis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post-apocalyptique</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sortira le 29 mai. Aujourd'hui, alors que de nombreux développeurs de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Dog travaillent tard le soir et le week-end au bureau pour terminer le jeu, certains se posent toujours une question qui hante le studio depuis des années : </a:t>
            </a:r>
            <a:r>
              <a:rPr lang="fr-BE" sz="1800" b="1" kern="100" dirty="0">
                <a:effectLst/>
                <a:latin typeface="Aptos" panose="020B0004020202020204" pitchFamily="34" charset="0"/>
                <a:ea typeface="Aptos" panose="020B0004020202020204" pitchFamily="34" charset="0"/>
                <a:cs typeface="Times New Roman" panose="02020603050405020304" pitchFamily="18" charset="0"/>
              </a:rPr>
              <a:t>est-ce que ça en vaut la peine ? </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Comme me l'a récemment confié un développeur de </a:t>
            </a:r>
            <a:r>
              <a:rPr lang="fr-BE" sz="18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800" kern="100" dirty="0">
                <a:effectLst/>
                <a:latin typeface="Aptos" panose="020B0004020202020204" pitchFamily="34" charset="0"/>
                <a:ea typeface="Aptos" panose="020B0004020202020204" pitchFamily="34" charset="0"/>
                <a:cs typeface="Times New Roman" panose="02020603050405020304" pitchFamily="18" charset="0"/>
              </a:rPr>
              <a:t> Dog : « Ce jeu est vraiment bon, mais au prix fort pour les gens ».</a:t>
            </a:r>
          </a:p>
          <a:p>
            <a:pPr algn="just"/>
            <a:endParaRPr lang="fr-BE" sz="18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060229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EBFA2A5F-7F55-1EE0-768F-BFCAF4BD19C6}"/>
              </a:ext>
            </a:extLst>
          </p:cNvPr>
          <p:cNvPicPr>
            <a:picLocks noGrp="1" noChangeAspect="1"/>
          </p:cNvPicPr>
          <p:nvPr>
            <p:ph idx="1"/>
          </p:nvPr>
        </p:nvPicPr>
        <p:blipFill rotWithShape="1">
          <a:blip r:embed="rId2"/>
          <a:srcRect t="-1" b="4661"/>
          <a:stretch/>
        </p:blipFill>
        <p:spPr>
          <a:xfrm>
            <a:off x="-1621961" y="-274723"/>
            <a:ext cx="13812437" cy="7407446"/>
          </a:xfrm>
          <a:prstGeom prst="rect">
            <a:avLst/>
          </a:prstGeom>
        </p:spPr>
      </p:pic>
      <p:sp>
        <p:nvSpPr>
          <p:cNvPr id="5" name="ZoneTexte 4">
            <a:extLst>
              <a:ext uri="{FF2B5EF4-FFF2-40B4-BE49-F238E27FC236}">
                <a16:creationId xmlns:a16="http://schemas.microsoft.com/office/drawing/2014/main" id="{8BAA1BA8-A2CF-675D-DDF9-FD563EBB8D93}"/>
              </a:ext>
            </a:extLst>
          </p:cNvPr>
          <p:cNvSpPr txBox="1"/>
          <p:nvPr/>
        </p:nvSpPr>
        <p:spPr>
          <a:xfrm>
            <a:off x="7523543" y="0"/>
            <a:ext cx="4525701" cy="156966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Diriger une lampe de poche sur le visage d'Ellie dans The Last of Us la faisait cligner des yeux et se détourner. Ces détails existent parce que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a construit une culture du perfectionnisme, où les jeux doivent être exceptionnels, peu importe le coût humain.</a:t>
            </a:r>
          </a:p>
        </p:txBody>
      </p:sp>
      <p:sp>
        <p:nvSpPr>
          <p:cNvPr id="2" name="ZoneTexte 1">
            <a:extLst>
              <a:ext uri="{FF2B5EF4-FFF2-40B4-BE49-F238E27FC236}">
                <a16:creationId xmlns:a16="http://schemas.microsoft.com/office/drawing/2014/main" id="{B67C70FE-41BD-EEAD-C72D-2EDB498416C8}"/>
              </a:ext>
            </a:extLst>
          </p:cNvPr>
          <p:cNvSpPr txBox="1"/>
          <p:nvPr/>
        </p:nvSpPr>
        <p:spPr>
          <a:xfrm>
            <a:off x="7523543" y="1844383"/>
            <a:ext cx="4525701" cy="2554545"/>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latin typeface="Aptos" panose="020B0004020202020204" pitchFamily="34" charset="0"/>
                <a:ea typeface="Aptos" panose="020B0004020202020204" pitchFamily="34" charset="0"/>
                <a:cs typeface="Times New Roman" panose="02020603050405020304" pitchFamily="18" charset="0"/>
              </a:rPr>
              <a:t>D</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es journées de travail de 12 heures (ou plus) et même des week-ends lorsque le studio est en mode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crunch</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sacrifiant leur santé, leurs relations et leur vie personnelle à l'autel du jeu. […] "Ils essaient de prendre soin de vous, en fournissant de la nourriture, en vous encourageant à prendre des pauses," a déclaré un ancien développeur. "Mais dans l'ensemble, l'implication est la suivante : 'Faites le travail coûte que coûte.'" </a:t>
            </a:r>
          </a:p>
        </p:txBody>
      </p:sp>
      <p:sp>
        <p:nvSpPr>
          <p:cNvPr id="3" name="ZoneTexte 2">
            <a:extLst>
              <a:ext uri="{FF2B5EF4-FFF2-40B4-BE49-F238E27FC236}">
                <a16:creationId xmlns:a16="http://schemas.microsoft.com/office/drawing/2014/main" id="{8AF46893-37F5-4F11-EB94-8A3105AA52EF}"/>
              </a:ext>
            </a:extLst>
          </p:cNvPr>
          <p:cNvSpPr txBox="1"/>
          <p:nvPr/>
        </p:nvSpPr>
        <p:spPr>
          <a:xfrm>
            <a:off x="7523542" y="4640872"/>
            <a:ext cx="4525701" cy="156966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dirty="0">
                <a:effectLst/>
                <a:latin typeface="Aptos" panose="020B0004020202020204" pitchFamily="34" charset="0"/>
                <a:ea typeface="Aptos" panose="020B0004020202020204" pitchFamily="34" charset="0"/>
                <a:cs typeface="Times New Roman" panose="02020603050405020304" pitchFamily="18" charset="0"/>
              </a:rPr>
              <a:t>Parmi les 20 designers non-leaders crédités dans Uncharted 4 de 2016, pas moins de 14, soit 70 %, ne sont plus au studio, ce qui a eu des effets considérables sur le développement de The Last of Us II et a soulevé des questions sur la viabilité continue de l'approche de </a:t>
            </a:r>
            <a:r>
              <a:rPr lang="fr-BE" sz="16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dirty="0">
                <a:effectLst/>
                <a:latin typeface="Aptos" panose="020B0004020202020204" pitchFamily="34" charset="0"/>
                <a:ea typeface="Aptos" panose="020B0004020202020204" pitchFamily="34" charset="0"/>
                <a:cs typeface="Times New Roman" panose="02020603050405020304" pitchFamily="18" charset="0"/>
              </a:rPr>
              <a:t> Dog. </a:t>
            </a:r>
            <a:endParaRPr lang="fr-BE"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ZoneTexte 5">
            <a:extLst>
              <a:ext uri="{FF2B5EF4-FFF2-40B4-BE49-F238E27FC236}">
                <a16:creationId xmlns:a16="http://schemas.microsoft.com/office/drawing/2014/main" id="{8CA2F08B-191E-D5EA-E2A7-9A72CBA3F01C}"/>
              </a:ext>
            </a:extLst>
          </p:cNvPr>
          <p:cNvSpPr txBox="1"/>
          <p:nvPr/>
        </p:nvSpPr>
        <p:spPr>
          <a:xfrm>
            <a:off x="212207" y="5288340"/>
            <a:ext cx="6443237" cy="156966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dirty="0">
                <a:effectLst/>
                <a:latin typeface="Aptos" panose="020B0004020202020204" pitchFamily="34" charset="0"/>
                <a:ea typeface="Aptos" panose="020B0004020202020204" pitchFamily="34" charset="0"/>
                <a:cs typeface="Times New Roman" panose="02020603050405020304" pitchFamily="18" charset="0"/>
              </a:rPr>
              <a:t>Les employés venaient travailler avec des masques de protection lorsqu'ils étaient malades (avant l'éclosion récente du coronavirus). Ils sautaient des repas - ou des douches. Un développeur m'a dit qu'il avait vu des gens tellement enchaînés à leur bureau qu'ils ne prenaient même pas le temps d'aller à la cuisine chercher les dîners </a:t>
            </a:r>
            <a:r>
              <a:rPr lang="fr-BE" sz="1600" dirty="0" err="1">
                <a:effectLst/>
                <a:latin typeface="Aptos" panose="020B0004020202020204" pitchFamily="34" charset="0"/>
                <a:ea typeface="Aptos" panose="020B0004020202020204" pitchFamily="34" charset="0"/>
                <a:cs typeface="Times New Roman" panose="02020603050405020304" pitchFamily="18" charset="0"/>
              </a:rPr>
              <a:t>crunch</a:t>
            </a:r>
            <a:r>
              <a:rPr lang="fr-BE" sz="1600" dirty="0">
                <a:effectLst/>
                <a:latin typeface="Aptos" panose="020B0004020202020204" pitchFamily="34" charset="0"/>
                <a:ea typeface="Aptos" panose="020B0004020202020204" pitchFamily="34" charset="0"/>
                <a:cs typeface="Times New Roman" panose="02020603050405020304" pitchFamily="18" charset="0"/>
              </a:rPr>
              <a:t> gratuits.</a:t>
            </a:r>
            <a:r>
              <a:rPr lang="fr-BE" sz="1600" dirty="0">
                <a:effectLst/>
              </a:rPr>
              <a:t> </a:t>
            </a:r>
            <a:endParaRPr lang="fr-BE"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071321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FA25D33E-2F23-501C-5519-9D70164E2E36}"/>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
        <p:nvSpPr>
          <p:cNvPr id="5" name="ZoneTexte 4">
            <a:extLst>
              <a:ext uri="{FF2B5EF4-FFF2-40B4-BE49-F238E27FC236}">
                <a16:creationId xmlns:a16="http://schemas.microsoft.com/office/drawing/2014/main" id="{3F0E1073-D404-8312-79D3-C61DA5D5FE5C}"/>
              </a:ext>
            </a:extLst>
          </p:cNvPr>
          <p:cNvSpPr txBox="1"/>
          <p:nvPr/>
        </p:nvSpPr>
        <p:spPr>
          <a:xfrm>
            <a:off x="208346" y="219919"/>
            <a:ext cx="4641447" cy="2308324"/>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L'une des parties les plus difficiles du développement de n'importe quel jeu vidéo est que même les fonctionnalités qui semblent incroyables sur le papier peuvent s'avérer désagréables à jouer, ce qui peut entraîner des mois et des mois de travail supplémentaire. Et il est toujours difficile de résister à l'envie d'ajouter de bonnes idées au fur et à mesure qu'elles surviennent pendant la production.</a:t>
            </a:r>
          </a:p>
        </p:txBody>
      </p:sp>
      <p:sp>
        <p:nvSpPr>
          <p:cNvPr id="6" name="ZoneTexte 5">
            <a:extLst>
              <a:ext uri="{FF2B5EF4-FFF2-40B4-BE49-F238E27FC236}">
                <a16:creationId xmlns:a16="http://schemas.microsoft.com/office/drawing/2014/main" id="{59728FA2-9BFE-0626-33E7-65151EE5F073}"/>
              </a:ext>
            </a:extLst>
          </p:cNvPr>
          <p:cNvSpPr txBox="1"/>
          <p:nvPr/>
        </p:nvSpPr>
        <p:spPr>
          <a:xfrm>
            <a:off x="7342207" y="219919"/>
            <a:ext cx="4641447" cy="2554545"/>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Sur The Last of Us II, cela est devenu un cycle sans fin. "Vous vous sentez obligé de rester tard, parce que tout le monde reste tard", a déclaré un ancien développeur. "Si une animation devait être ajoutée et que vous n'étiez pas là pour aider l'animateur, vous bloquez maintenant l'animateur, et il pourrait vous en vouloir. Cela peut ne pas être dit ouvertement, cela peut juste être un regard. 'Putain, tu m'as vraiment mis dans la merde hier soir en n'étant pas là à 23 heures.'"</a:t>
            </a:r>
          </a:p>
        </p:txBody>
      </p:sp>
      <p:sp>
        <p:nvSpPr>
          <p:cNvPr id="7" name="ZoneTexte 6">
            <a:extLst>
              <a:ext uri="{FF2B5EF4-FFF2-40B4-BE49-F238E27FC236}">
                <a16:creationId xmlns:a16="http://schemas.microsoft.com/office/drawing/2014/main" id="{20D884B5-7EED-5351-D7F8-F7D337D0144A}"/>
              </a:ext>
            </a:extLst>
          </p:cNvPr>
          <p:cNvSpPr txBox="1"/>
          <p:nvPr/>
        </p:nvSpPr>
        <p:spPr>
          <a:xfrm>
            <a:off x="208345" y="4093580"/>
            <a:ext cx="4641447" cy="2062103"/>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dirty="0">
                <a:effectLst/>
                <a:latin typeface="Aptos" panose="020B0004020202020204" pitchFamily="34" charset="0"/>
                <a:ea typeface="Aptos" panose="020B0004020202020204" pitchFamily="34" charset="0"/>
                <a:cs typeface="Times New Roman" panose="02020603050405020304" pitchFamily="18" charset="0"/>
              </a:rPr>
              <a:t>Un artiste pouvait travailler sur un bâtiment dans la version post-catastrophe de l'Amérique de The Last of Us II sans se rendre compte que sa scène était coupée ou refondue. Ils pouvaient ne l'apprendre que des jours, voire des semaines plus tard, ce qui entraînait des heures et des heures de travail gaspillé - un sentiment démoralisant exacerbé par les autres stress de la production. </a:t>
            </a:r>
            <a:endParaRPr lang="fr-BE"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ZoneTexte 7">
            <a:extLst>
              <a:ext uri="{FF2B5EF4-FFF2-40B4-BE49-F238E27FC236}">
                <a16:creationId xmlns:a16="http://schemas.microsoft.com/office/drawing/2014/main" id="{ADC9B60C-32BB-C6CF-0D6F-908AAF2ACA5D}"/>
              </a:ext>
            </a:extLst>
          </p:cNvPr>
          <p:cNvSpPr txBox="1"/>
          <p:nvPr/>
        </p:nvSpPr>
        <p:spPr>
          <a:xfrm>
            <a:off x="7342207" y="4093580"/>
            <a:ext cx="4641447" cy="2308324"/>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La direction de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a informé le personnel qu'ils devaient repousser la sortie de trois mois, au 29 mai 2020. Il n'est pas clair pourquoi ce retard est survenu si peu de temps après l'annonce publique, mais il était clair ce que cela signifierait : trois mois de plus de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crunch</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 Pour ceux qui étaient fatigués des longues nuits et des week-ends au bureau, le retard signifiait simplement plus de temps sur le tapis roulant. </a:t>
            </a:r>
          </a:p>
        </p:txBody>
      </p:sp>
    </p:spTree>
    <p:extLst>
      <p:ext uri="{BB962C8B-B14F-4D97-AF65-F5344CB8AC3E}">
        <p14:creationId xmlns:p14="http://schemas.microsoft.com/office/powerpoint/2010/main" val="40080112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5CDA43AE-50D2-186E-95F5-05815AF59EAA}"/>
              </a:ext>
            </a:extLst>
          </p:cNvPr>
          <p:cNvPicPr>
            <a:picLocks noGrp="1" noChangeAspect="1"/>
          </p:cNvPicPr>
          <p:nvPr>
            <p:ph idx="1"/>
          </p:nvPr>
        </p:nvPicPr>
        <p:blipFill rotWithShape="1">
          <a:blip r:embed="rId2"/>
          <a:srcRect b="900"/>
          <a:stretch/>
        </p:blipFill>
        <p:spPr>
          <a:xfrm>
            <a:off x="20" y="1282"/>
            <a:ext cx="12191980" cy="6856718"/>
          </a:xfrm>
          <a:prstGeom prst="rect">
            <a:avLst/>
          </a:prstGeom>
        </p:spPr>
      </p:pic>
      <p:sp>
        <p:nvSpPr>
          <p:cNvPr id="5" name="ZoneTexte 4">
            <a:extLst>
              <a:ext uri="{FF2B5EF4-FFF2-40B4-BE49-F238E27FC236}">
                <a16:creationId xmlns:a16="http://schemas.microsoft.com/office/drawing/2014/main" id="{777A053D-343E-EC69-1B6C-51F9E56372B2}"/>
              </a:ext>
            </a:extLst>
          </p:cNvPr>
          <p:cNvSpPr txBox="1"/>
          <p:nvPr/>
        </p:nvSpPr>
        <p:spPr>
          <a:xfrm>
            <a:off x="217989" y="216062"/>
            <a:ext cx="11756021" cy="1323439"/>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Certains des développeurs de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se contentent très bien de la culture du studio, c'est pourquoi elle existe en premier lieu. Ils sont bien payés, traités équitablement et bénéficient de congés prolongés à la fin de la production. Les salariés ne sont pas rémunérés pour les heures supplémentaires, mais ils peuvent obtenir des primes décentes après chaque jeu publié. Comme c'est typique en Californie, les contractuels et ceux rémunérés à l'heure chez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sont payés à taux majoré après huit heures et au double après douze heures, mais beaucoup ont des contrats limités et ne sont pas éligibles aux primes ou à d'autres avantages. </a:t>
            </a:r>
          </a:p>
        </p:txBody>
      </p:sp>
      <p:sp>
        <p:nvSpPr>
          <p:cNvPr id="6" name="ZoneTexte 5">
            <a:extLst>
              <a:ext uri="{FF2B5EF4-FFF2-40B4-BE49-F238E27FC236}">
                <a16:creationId xmlns:a16="http://schemas.microsoft.com/office/drawing/2014/main" id="{2F193E55-1C3F-8C12-89C0-0BBAAF64F202}"/>
              </a:ext>
            </a:extLst>
          </p:cNvPr>
          <p:cNvSpPr txBox="1"/>
          <p:nvPr/>
        </p:nvSpPr>
        <p:spPr>
          <a:xfrm>
            <a:off x="217988" y="5318499"/>
            <a:ext cx="11756021" cy="1323439"/>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La direction de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cherche activement des bourreaux de travail, comme l'a déclaré le président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Evan</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Wells en octobre 2016. "Nous n'avons jamais changé notre attente de quarante heures ou nos heures de base, qui sont de 10h30 à 18h30... Les gens travaillent beaucoup plus d'heures, mais cela dépend de leur propre énergie, de ce qu'ils ont dans leur réservoir." "Les gens le font naturellement", a déclaré Wells. "Parce que nous embauchons un type particulier de personne motivée et passionnée qui veut laisser son empreinte sur l'industrie. </a:t>
            </a:r>
          </a:p>
        </p:txBody>
      </p:sp>
    </p:spTree>
    <p:extLst>
      <p:ext uri="{BB962C8B-B14F-4D97-AF65-F5344CB8AC3E}">
        <p14:creationId xmlns:p14="http://schemas.microsoft.com/office/powerpoint/2010/main" val="32042193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Espace réservé du contenu 4">
            <a:extLst>
              <a:ext uri="{FF2B5EF4-FFF2-40B4-BE49-F238E27FC236}">
                <a16:creationId xmlns:a16="http://schemas.microsoft.com/office/drawing/2014/main" id="{F185C679-0570-A588-E685-90FDC768412D}"/>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
        <p:nvSpPr>
          <p:cNvPr id="6" name="ZoneTexte 5">
            <a:extLst>
              <a:ext uri="{FF2B5EF4-FFF2-40B4-BE49-F238E27FC236}">
                <a16:creationId xmlns:a16="http://schemas.microsoft.com/office/drawing/2014/main" id="{4786EC2B-0372-52CE-130E-0EFDC0B0ED12}"/>
              </a:ext>
            </a:extLst>
          </p:cNvPr>
          <p:cNvSpPr txBox="1"/>
          <p:nvPr/>
        </p:nvSpPr>
        <p:spPr>
          <a:xfrm>
            <a:off x="217989" y="216062"/>
            <a:ext cx="11756021" cy="2062103"/>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en-US" sz="1600" kern="100" dirty="0">
                <a:effectLst/>
                <a:latin typeface="Aptos" panose="020B0004020202020204" pitchFamily="34" charset="0"/>
                <a:ea typeface="Aptos" panose="020B0004020202020204" pitchFamily="34" charset="0"/>
                <a:cs typeface="Times New Roman" panose="02020603050405020304" pitchFamily="18" charset="0"/>
              </a:rPr>
              <a:t>Le 29 </a:t>
            </a:r>
            <a:r>
              <a:rPr lang="en-US" sz="1600" kern="100" dirty="0" err="1">
                <a:effectLst/>
                <a:latin typeface="Aptos" panose="020B0004020202020204" pitchFamily="34" charset="0"/>
                <a:ea typeface="Aptos" panose="020B0004020202020204" pitchFamily="34" charset="0"/>
                <a:cs typeface="Times New Roman" panose="02020603050405020304" pitchFamily="18" charset="0"/>
              </a:rPr>
              <a:t>mai</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The Last of Us Part II </a:t>
            </a:r>
            <a:r>
              <a:rPr lang="en-US" sz="1600" kern="100" dirty="0" err="1">
                <a:effectLst/>
                <a:latin typeface="Aptos" panose="020B0004020202020204" pitchFamily="34" charset="0"/>
                <a:ea typeface="Aptos" panose="020B0004020202020204" pitchFamily="34" charset="0"/>
                <a:cs typeface="Times New Roman" panose="02020603050405020304" pitchFamily="18" charset="0"/>
              </a:rPr>
              <a:t>sortira</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Ceux qui ont travaillé dessus me disent qu'ils pensent que ce sera phénoménal. Certains disent qu'ils pensent que c'est le meilleur jeu que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ait jamais réalisé. Pourtant, il y a aussi ces développeurs, dont certains travaillent encore chez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aujourd'hui, </a:t>
            </a:r>
            <a:r>
              <a:rPr lang="fr-BE" sz="1600" b="1" kern="100" dirty="0">
                <a:effectLst/>
                <a:latin typeface="Aptos" panose="020B0004020202020204" pitchFamily="34" charset="0"/>
                <a:ea typeface="Aptos" panose="020B0004020202020204" pitchFamily="34" charset="0"/>
                <a:cs typeface="Times New Roman" panose="02020603050405020304" pitchFamily="18" charset="0"/>
              </a:rPr>
              <a:t>qui disent qu'il y a une partie d'eux qui souhaite en réalité que ce jeu échoue</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Un échec critique pourrait aider à montrer à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Naughty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Dog que ce n'est pas la meilleure façon de faire des jeux, que ce niveau de sacrifice n'est pas nécessaire, que peut-être le projet ne vaut pas la peine de perdre toutes ces personnes. Peut-être que, peu importe le nombre de nominations au Jeu de l'année qu'ils remportent ou à quel point leurs scores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Metacritic</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sont élevés, tous les cheveux individuels sur les sourcils de Joel ou les grains de sable dans un sac en toile de jute </a:t>
            </a:r>
            <a:r>
              <a:rPr lang="fr-BE" sz="1600" b="1" kern="100" dirty="0">
                <a:effectLst/>
                <a:latin typeface="Aptos" panose="020B0004020202020204" pitchFamily="34" charset="0"/>
                <a:ea typeface="Aptos" panose="020B0004020202020204" pitchFamily="34" charset="0"/>
                <a:cs typeface="Times New Roman" panose="02020603050405020304" pitchFamily="18" charset="0"/>
              </a:rPr>
              <a:t>ne valent tout simplement pas le coût.</a:t>
            </a:r>
          </a:p>
        </p:txBody>
      </p:sp>
    </p:spTree>
    <p:extLst>
      <p:ext uri="{BB962C8B-B14F-4D97-AF65-F5344CB8AC3E}">
        <p14:creationId xmlns:p14="http://schemas.microsoft.com/office/powerpoint/2010/main" val="35714556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06CA1D85-8E66-52CE-6787-C1ED68B05769}"/>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pic>
        <p:nvPicPr>
          <p:cNvPr id="6" name="Image 5">
            <a:extLst>
              <a:ext uri="{FF2B5EF4-FFF2-40B4-BE49-F238E27FC236}">
                <a16:creationId xmlns:a16="http://schemas.microsoft.com/office/drawing/2014/main" id="{BB8DDB49-3F7C-063B-A491-B81C0E0CFB86}"/>
              </a:ext>
            </a:extLst>
          </p:cNvPr>
          <p:cNvPicPr>
            <a:picLocks noChangeAspect="1"/>
          </p:cNvPicPr>
          <p:nvPr/>
        </p:nvPicPr>
        <p:blipFill>
          <a:blip r:embed="rId3"/>
          <a:stretch>
            <a:fillRect/>
          </a:stretch>
        </p:blipFill>
        <p:spPr>
          <a:xfrm>
            <a:off x="231494" y="287059"/>
            <a:ext cx="7772400" cy="537909"/>
          </a:xfrm>
          <a:prstGeom prst="rect">
            <a:avLst/>
          </a:prstGeom>
        </p:spPr>
      </p:pic>
      <p:pic>
        <p:nvPicPr>
          <p:cNvPr id="8" name="Image 7">
            <a:extLst>
              <a:ext uri="{FF2B5EF4-FFF2-40B4-BE49-F238E27FC236}">
                <a16:creationId xmlns:a16="http://schemas.microsoft.com/office/drawing/2014/main" id="{2BEE7E51-A185-6DD6-A848-D10667D9EDC6}"/>
              </a:ext>
            </a:extLst>
          </p:cNvPr>
          <p:cNvPicPr>
            <a:picLocks noChangeAspect="1"/>
          </p:cNvPicPr>
          <p:nvPr/>
        </p:nvPicPr>
        <p:blipFill>
          <a:blip r:embed="rId4"/>
          <a:stretch>
            <a:fillRect/>
          </a:stretch>
        </p:blipFill>
        <p:spPr>
          <a:xfrm>
            <a:off x="231494" y="945020"/>
            <a:ext cx="7772400" cy="1425663"/>
          </a:xfrm>
          <a:prstGeom prst="rect">
            <a:avLst/>
          </a:prstGeom>
        </p:spPr>
      </p:pic>
    </p:spTree>
    <p:extLst>
      <p:ext uri="{BB962C8B-B14F-4D97-AF65-F5344CB8AC3E}">
        <p14:creationId xmlns:p14="http://schemas.microsoft.com/office/powerpoint/2010/main" val="42672623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Image 3">
            <a:extLst>
              <a:ext uri="{FF2B5EF4-FFF2-40B4-BE49-F238E27FC236}">
                <a16:creationId xmlns:a16="http://schemas.microsoft.com/office/drawing/2014/main" id="{20AEC2A4-AA4D-B9EC-491B-F9E15DC65EA8}"/>
              </a:ext>
            </a:extLst>
          </p:cNvPr>
          <p:cNvPicPr>
            <a:picLocks noChangeAspect="1"/>
          </p:cNvPicPr>
          <p:nvPr/>
        </p:nvPicPr>
        <p:blipFill rotWithShape="1">
          <a:blip r:embed="rId2"/>
          <a:srcRect b="19"/>
          <a:stretch/>
        </p:blipFill>
        <p:spPr>
          <a:xfrm>
            <a:off x="19" y="-1415631"/>
            <a:ext cx="14711403" cy="8273631"/>
          </a:xfrm>
          <a:prstGeom prst="rect">
            <a:avLst/>
          </a:prstGeom>
        </p:spPr>
      </p:pic>
      <p:pic>
        <p:nvPicPr>
          <p:cNvPr id="6" name="Image 5" descr="Une image contenant texte, capture d’écran, dessin humoristique, graphisme&#10;&#10;Description générée automatiquement">
            <a:extLst>
              <a:ext uri="{FF2B5EF4-FFF2-40B4-BE49-F238E27FC236}">
                <a16:creationId xmlns:a16="http://schemas.microsoft.com/office/drawing/2014/main" id="{03BB2FC7-722F-4B06-F1EA-AC77F4BAC2CA}"/>
              </a:ext>
            </a:extLst>
          </p:cNvPr>
          <p:cNvPicPr>
            <a:picLocks noChangeAspect="1"/>
          </p:cNvPicPr>
          <p:nvPr/>
        </p:nvPicPr>
        <p:blipFill>
          <a:blip r:embed="rId3"/>
          <a:stretch>
            <a:fillRect/>
          </a:stretch>
        </p:blipFill>
        <p:spPr>
          <a:xfrm>
            <a:off x="0" y="-259341"/>
            <a:ext cx="4108451" cy="2368550"/>
          </a:xfrm>
          <a:prstGeom prst="rect">
            <a:avLst/>
          </a:prstGeom>
        </p:spPr>
      </p:pic>
      <p:pic>
        <p:nvPicPr>
          <p:cNvPr id="8" name="Image 7" descr="Une image contenant texte, Police, document, capture d’écran&#10;&#10;Description générée automatiquement">
            <a:extLst>
              <a:ext uri="{FF2B5EF4-FFF2-40B4-BE49-F238E27FC236}">
                <a16:creationId xmlns:a16="http://schemas.microsoft.com/office/drawing/2014/main" id="{A4043F9D-0AB5-AD07-DB6C-A4BBEB3446E9}"/>
              </a:ext>
            </a:extLst>
          </p:cNvPr>
          <p:cNvPicPr>
            <a:picLocks noChangeAspect="1"/>
          </p:cNvPicPr>
          <p:nvPr/>
        </p:nvPicPr>
        <p:blipFill>
          <a:blip r:embed="rId4"/>
          <a:stretch>
            <a:fillRect/>
          </a:stretch>
        </p:blipFill>
        <p:spPr>
          <a:xfrm>
            <a:off x="-1524" y="2109209"/>
            <a:ext cx="6096000" cy="1817178"/>
          </a:xfrm>
          <a:prstGeom prst="rect">
            <a:avLst/>
          </a:prstGeom>
        </p:spPr>
      </p:pic>
      <p:sp>
        <p:nvSpPr>
          <p:cNvPr id="10" name="ZoneTexte 9">
            <a:extLst>
              <a:ext uri="{FF2B5EF4-FFF2-40B4-BE49-F238E27FC236}">
                <a16:creationId xmlns:a16="http://schemas.microsoft.com/office/drawing/2014/main" id="{08FC66C7-0647-6E74-547F-2049C2BCB603}"/>
              </a:ext>
            </a:extLst>
          </p:cNvPr>
          <p:cNvSpPr txBox="1"/>
          <p:nvPr/>
        </p:nvSpPr>
        <p:spPr>
          <a:xfrm>
            <a:off x="175669" y="5787106"/>
            <a:ext cx="11121222" cy="338554"/>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nl-BE" sz="1600" kern="100" dirty="0">
                <a:effectLst/>
                <a:latin typeface="Aptos" panose="020B0004020202020204" pitchFamily="34" charset="0"/>
                <a:ea typeface="Aptos" panose="020B0004020202020204" pitchFamily="34" charset="0"/>
                <a:cs typeface="Times New Roman" panose="02020603050405020304" pitchFamily="18" charset="0"/>
              </a:rPr>
              <a:t>« On peut faire des jeux sans </a:t>
            </a:r>
            <a:r>
              <a:rPr lang="nl-BE" sz="1600" i="1" kern="100" dirty="0">
                <a:effectLst/>
                <a:latin typeface="Aptos" panose="020B0004020202020204" pitchFamily="34" charset="0"/>
                <a:ea typeface="Aptos" panose="020B0004020202020204" pitchFamily="34" charset="0"/>
                <a:cs typeface="Times New Roman" panose="02020603050405020304" pitchFamily="18" charset="0"/>
              </a:rPr>
              <a:t>cruncher </a:t>
            </a:r>
            <a:r>
              <a:rPr lang="nl-BE" sz="1600" kern="100" dirty="0">
                <a:effectLst/>
                <a:latin typeface="Aptos" panose="020B0004020202020204" pitchFamily="34" charset="0"/>
                <a:ea typeface="Aptos" panose="020B0004020202020204" pitchFamily="34" charset="0"/>
                <a:cs typeface="Times New Roman" panose="02020603050405020304" pitchFamily="18" charset="0"/>
              </a:rPr>
              <a:t>, mais pas le type de jeux vidéo que j’aime faire », assène un développeur de Rockstar.</a:t>
            </a:r>
            <a:endParaRPr lang="fr-BE" sz="16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2" name="Image 11" descr="Une image contenant texte, Police, document, capture d’écran&#10;&#10;Description générée automatiquement">
            <a:extLst>
              <a:ext uri="{FF2B5EF4-FFF2-40B4-BE49-F238E27FC236}">
                <a16:creationId xmlns:a16="http://schemas.microsoft.com/office/drawing/2014/main" id="{93734F38-D3F8-0FCF-28BB-FF49274243B8}"/>
              </a:ext>
            </a:extLst>
          </p:cNvPr>
          <p:cNvPicPr>
            <a:picLocks noChangeAspect="1"/>
          </p:cNvPicPr>
          <p:nvPr/>
        </p:nvPicPr>
        <p:blipFill>
          <a:blip r:embed="rId5"/>
          <a:stretch>
            <a:fillRect/>
          </a:stretch>
        </p:blipFill>
        <p:spPr>
          <a:xfrm>
            <a:off x="6094476" y="348840"/>
            <a:ext cx="6096000" cy="1760369"/>
          </a:xfrm>
          <a:prstGeom prst="rect">
            <a:avLst/>
          </a:prstGeom>
        </p:spPr>
      </p:pic>
    </p:spTree>
    <p:extLst>
      <p:ext uri="{BB962C8B-B14F-4D97-AF65-F5344CB8AC3E}">
        <p14:creationId xmlns:p14="http://schemas.microsoft.com/office/powerpoint/2010/main" val="11142771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200F16A4-0343-0AF5-48DC-8023DBADCC52}"/>
              </a:ext>
            </a:extLst>
          </p:cNvPr>
          <p:cNvPicPr>
            <a:picLocks noGrp="1" noChangeAspect="1"/>
          </p:cNvPicPr>
          <p:nvPr>
            <p:ph idx="1"/>
          </p:nvPr>
        </p:nvPicPr>
        <p:blipFill rotWithShape="1">
          <a:blip r:embed="rId2"/>
          <a:srcRect t="19"/>
          <a:stretch/>
        </p:blipFill>
        <p:spPr>
          <a:xfrm>
            <a:off x="0" y="-1261552"/>
            <a:ext cx="14919767" cy="8119552"/>
          </a:xfrm>
          <a:prstGeom prst="rect">
            <a:avLst/>
          </a:prstGeom>
        </p:spPr>
      </p:pic>
      <p:pic>
        <p:nvPicPr>
          <p:cNvPr id="6" name="Image 5" descr="Une image contenant texte, Police, capture d’écran, algèbre&#10;&#10;Description générée automatiquement">
            <a:extLst>
              <a:ext uri="{FF2B5EF4-FFF2-40B4-BE49-F238E27FC236}">
                <a16:creationId xmlns:a16="http://schemas.microsoft.com/office/drawing/2014/main" id="{F85E4CC7-4779-FEAF-B968-E9CB9276003C}"/>
              </a:ext>
            </a:extLst>
          </p:cNvPr>
          <p:cNvPicPr>
            <a:picLocks noChangeAspect="1"/>
          </p:cNvPicPr>
          <p:nvPr/>
        </p:nvPicPr>
        <p:blipFill>
          <a:blip r:embed="rId3"/>
          <a:stretch>
            <a:fillRect/>
          </a:stretch>
        </p:blipFill>
        <p:spPr>
          <a:xfrm>
            <a:off x="205129" y="154651"/>
            <a:ext cx="4794895" cy="1743598"/>
          </a:xfrm>
          <a:prstGeom prst="rect">
            <a:avLst/>
          </a:prstGeom>
        </p:spPr>
      </p:pic>
      <p:pic>
        <p:nvPicPr>
          <p:cNvPr id="8" name="Image 7" descr="Une image contenant texte, Police, capture d’écran, document&#10;&#10;Description générée automatiquement">
            <a:extLst>
              <a:ext uri="{FF2B5EF4-FFF2-40B4-BE49-F238E27FC236}">
                <a16:creationId xmlns:a16="http://schemas.microsoft.com/office/drawing/2014/main" id="{41D60006-3930-EE92-D332-E2E9141A3BEF}"/>
              </a:ext>
            </a:extLst>
          </p:cNvPr>
          <p:cNvPicPr>
            <a:picLocks noChangeAspect="1"/>
          </p:cNvPicPr>
          <p:nvPr/>
        </p:nvPicPr>
        <p:blipFill>
          <a:blip r:embed="rId4"/>
          <a:stretch>
            <a:fillRect/>
          </a:stretch>
        </p:blipFill>
        <p:spPr>
          <a:xfrm>
            <a:off x="205128" y="1898249"/>
            <a:ext cx="6232799" cy="2801073"/>
          </a:xfrm>
          <a:prstGeom prst="rect">
            <a:avLst/>
          </a:prstGeom>
        </p:spPr>
      </p:pic>
      <p:pic>
        <p:nvPicPr>
          <p:cNvPr id="11" name="Image 10" descr="Une image contenant texte, Police, algèbre&#10;&#10;Description générée automatiquement">
            <a:extLst>
              <a:ext uri="{FF2B5EF4-FFF2-40B4-BE49-F238E27FC236}">
                <a16:creationId xmlns:a16="http://schemas.microsoft.com/office/drawing/2014/main" id="{A78E26DC-AF86-A657-0123-AC1E0403C6EB}"/>
              </a:ext>
            </a:extLst>
          </p:cNvPr>
          <p:cNvPicPr>
            <a:picLocks noChangeAspect="1"/>
          </p:cNvPicPr>
          <p:nvPr/>
        </p:nvPicPr>
        <p:blipFill>
          <a:blip r:embed="rId5"/>
          <a:stretch>
            <a:fillRect/>
          </a:stretch>
        </p:blipFill>
        <p:spPr>
          <a:xfrm>
            <a:off x="5485438" y="440826"/>
            <a:ext cx="6705037" cy="957861"/>
          </a:xfrm>
          <a:prstGeom prst="rect">
            <a:avLst/>
          </a:prstGeom>
        </p:spPr>
      </p:pic>
      <p:pic>
        <p:nvPicPr>
          <p:cNvPr id="13" name="Image 12" descr="Une image contenant texte, Police, algèbre&#10;&#10;Description générée automatiquement">
            <a:extLst>
              <a:ext uri="{FF2B5EF4-FFF2-40B4-BE49-F238E27FC236}">
                <a16:creationId xmlns:a16="http://schemas.microsoft.com/office/drawing/2014/main" id="{E0A8495B-03A5-4CD0-878E-4B59111C9DE0}"/>
              </a:ext>
            </a:extLst>
          </p:cNvPr>
          <p:cNvPicPr>
            <a:picLocks noChangeAspect="1"/>
          </p:cNvPicPr>
          <p:nvPr/>
        </p:nvPicPr>
        <p:blipFill>
          <a:blip r:embed="rId6"/>
          <a:stretch>
            <a:fillRect/>
          </a:stretch>
        </p:blipFill>
        <p:spPr>
          <a:xfrm>
            <a:off x="5485438" y="5926238"/>
            <a:ext cx="6705037" cy="931762"/>
          </a:xfrm>
          <a:prstGeom prst="rect">
            <a:avLst/>
          </a:prstGeom>
        </p:spPr>
      </p:pic>
    </p:spTree>
    <p:extLst>
      <p:ext uri="{BB962C8B-B14F-4D97-AF65-F5344CB8AC3E}">
        <p14:creationId xmlns:p14="http://schemas.microsoft.com/office/powerpoint/2010/main" val="11627862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a:extLst>
              <a:ext uri="{FF2B5EF4-FFF2-40B4-BE49-F238E27FC236}">
                <a16:creationId xmlns:a16="http://schemas.microsoft.com/office/drawing/2014/main" id="{37AA081D-B2A7-F97D-A5C5-528259391D6B}"/>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pic>
        <p:nvPicPr>
          <p:cNvPr id="6" name="Image 5">
            <a:extLst>
              <a:ext uri="{FF2B5EF4-FFF2-40B4-BE49-F238E27FC236}">
                <a16:creationId xmlns:a16="http://schemas.microsoft.com/office/drawing/2014/main" id="{17A6D257-5469-C901-79C0-0F7B8792E81E}"/>
              </a:ext>
            </a:extLst>
          </p:cNvPr>
          <p:cNvPicPr>
            <a:picLocks noChangeAspect="1"/>
          </p:cNvPicPr>
          <p:nvPr/>
        </p:nvPicPr>
        <p:blipFill>
          <a:blip r:embed="rId3"/>
          <a:stretch>
            <a:fillRect/>
          </a:stretch>
        </p:blipFill>
        <p:spPr>
          <a:xfrm>
            <a:off x="266459" y="321921"/>
            <a:ext cx="5439860" cy="609444"/>
          </a:xfrm>
          <a:prstGeom prst="rect">
            <a:avLst/>
          </a:prstGeom>
        </p:spPr>
      </p:pic>
      <p:pic>
        <p:nvPicPr>
          <p:cNvPr id="7" name="Image 6">
            <a:extLst>
              <a:ext uri="{FF2B5EF4-FFF2-40B4-BE49-F238E27FC236}">
                <a16:creationId xmlns:a16="http://schemas.microsoft.com/office/drawing/2014/main" id="{8EAFF890-D08F-318D-AA2B-BB310044C6EE}"/>
              </a:ext>
            </a:extLst>
          </p:cNvPr>
          <p:cNvPicPr>
            <a:picLocks noChangeAspect="1"/>
          </p:cNvPicPr>
          <p:nvPr/>
        </p:nvPicPr>
        <p:blipFill>
          <a:blip r:embed="rId4"/>
          <a:stretch>
            <a:fillRect/>
          </a:stretch>
        </p:blipFill>
        <p:spPr>
          <a:xfrm>
            <a:off x="6395994" y="321921"/>
            <a:ext cx="5529547" cy="3110370"/>
          </a:xfrm>
          <a:prstGeom prst="rect">
            <a:avLst/>
          </a:prstGeom>
        </p:spPr>
      </p:pic>
      <p:pic>
        <p:nvPicPr>
          <p:cNvPr id="8" name="Image 7">
            <a:extLst>
              <a:ext uri="{FF2B5EF4-FFF2-40B4-BE49-F238E27FC236}">
                <a16:creationId xmlns:a16="http://schemas.microsoft.com/office/drawing/2014/main" id="{E0C5032A-E27B-338E-D5B3-25880E160FC3}"/>
              </a:ext>
            </a:extLst>
          </p:cNvPr>
          <p:cNvPicPr>
            <a:picLocks noChangeAspect="1"/>
          </p:cNvPicPr>
          <p:nvPr/>
        </p:nvPicPr>
        <p:blipFill>
          <a:blip r:embed="rId5"/>
          <a:stretch>
            <a:fillRect/>
          </a:stretch>
        </p:blipFill>
        <p:spPr>
          <a:xfrm>
            <a:off x="9602744" y="3544024"/>
            <a:ext cx="2322798" cy="3110370"/>
          </a:xfrm>
          <a:prstGeom prst="rect">
            <a:avLst/>
          </a:prstGeom>
        </p:spPr>
      </p:pic>
      <p:sp>
        <p:nvSpPr>
          <p:cNvPr id="10" name="ZoneTexte 9">
            <a:extLst>
              <a:ext uri="{FF2B5EF4-FFF2-40B4-BE49-F238E27FC236}">
                <a16:creationId xmlns:a16="http://schemas.microsoft.com/office/drawing/2014/main" id="{97248181-4777-B2AF-8289-55F495CC20EA}"/>
              </a:ext>
            </a:extLst>
          </p:cNvPr>
          <p:cNvSpPr txBox="1"/>
          <p:nvPr/>
        </p:nvSpPr>
        <p:spPr>
          <a:xfrm>
            <a:off x="266459" y="1092276"/>
            <a:ext cx="5439860" cy="1077218"/>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Eric</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Barone n’a pas pris de week-end pendant 2 ans. Au bout de 4 ans à bosser seul devant son ordinateur, il prend un job d’ouvreur de cinéma à temps partiel pour enfin interagir avec des gens.</a:t>
            </a:r>
          </a:p>
        </p:txBody>
      </p:sp>
      <p:sp>
        <p:nvSpPr>
          <p:cNvPr id="11" name="ZoneTexte 10">
            <a:extLst>
              <a:ext uri="{FF2B5EF4-FFF2-40B4-BE49-F238E27FC236}">
                <a16:creationId xmlns:a16="http://schemas.microsoft.com/office/drawing/2014/main" id="{6B74DB3E-89F3-61B1-3930-02317F1BF99A}"/>
              </a:ext>
            </a:extLst>
          </p:cNvPr>
          <p:cNvSpPr txBox="1"/>
          <p:nvPr/>
        </p:nvSpPr>
        <p:spPr>
          <a:xfrm>
            <a:off x="266458" y="2383748"/>
            <a:ext cx="5439860" cy="830997"/>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L’angoisse que le jeu ne soit pas assez bon. La désorganisation, la perte de repère, le piège d’être son propre patron (refaire les «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sprites</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 15 fois soi-même !)</a:t>
            </a:r>
          </a:p>
        </p:txBody>
      </p:sp>
      <p:sp>
        <p:nvSpPr>
          <p:cNvPr id="12" name="ZoneTexte 11">
            <a:extLst>
              <a:ext uri="{FF2B5EF4-FFF2-40B4-BE49-F238E27FC236}">
                <a16:creationId xmlns:a16="http://schemas.microsoft.com/office/drawing/2014/main" id="{0985A2EC-FE00-CA47-CDE6-9AB1E2544894}"/>
              </a:ext>
            </a:extLst>
          </p:cNvPr>
          <p:cNvSpPr txBox="1"/>
          <p:nvPr/>
        </p:nvSpPr>
        <p:spPr>
          <a:xfrm>
            <a:off x="266458" y="3429000"/>
            <a:ext cx="5439860" cy="1077218"/>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1,5 millions d’exemplaires vendus, 21 millions de recettes, 12 millions sur son compte en banque… Et il continue de rouler dans une Toyota </a:t>
            </a:r>
            <a:r>
              <a:rPr lang="fr-BE" sz="1600" kern="100" dirty="0" err="1">
                <a:effectLst/>
                <a:latin typeface="Aptos" panose="020B0004020202020204" pitchFamily="34" charset="0"/>
                <a:ea typeface="Aptos" panose="020B0004020202020204" pitchFamily="34" charset="0"/>
                <a:cs typeface="Times New Roman" panose="02020603050405020304" pitchFamily="18" charset="0"/>
              </a:rPr>
              <a:t>Camry</a:t>
            </a:r>
            <a:r>
              <a:rPr lang="fr-BE" sz="1600" kern="100" dirty="0">
                <a:effectLst/>
                <a:latin typeface="Aptos" panose="020B0004020202020204" pitchFamily="34" charset="0"/>
                <a:ea typeface="Aptos" panose="020B0004020202020204" pitchFamily="34" charset="0"/>
                <a:cs typeface="Times New Roman" panose="02020603050405020304" pitchFamily="18" charset="0"/>
              </a:rPr>
              <a:t> cassée, à la porte portière conducteur bloquée.</a:t>
            </a:r>
          </a:p>
        </p:txBody>
      </p:sp>
      <p:sp>
        <p:nvSpPr>
          <p:cNvPr id="13" name="ZoneTexte 12">
            <a:extLst>
              <a:ext uri="{FF2B5EF4-FFF2-40B4-BE49-F238E27FC236}">
                <a16:creationId xmlns:a16="http://schemas.microsoft.com/office/drawing/2014/main" id="{3B15E644-71A4-F05A-8E65-512C3889EE94}"/>
              </a:ext>
            </a:extLst>
          </p:cNvPr>
          <p:cNvSpPr txBox="1"/>
          <p:nvPr/>
        </p:nvSpPr>
        <p:spPr>
          <a:xfrm>
            <a:off x="266458" y="4667128"/>
            <a:ext cx="5439860" cy="1323439"/>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a:spAutoFit/>
          </a:bodyPr>
          <a:lstStyle/>
          <a:p>
            <a:pPr algn="just"/>
            <a:r>
              <a:rPr lang="fr-BE" sz="1600" kern="100" dirty="0">
                <a:effectLst/>
                <a:latin typeface="Aptos" panose="020B0004020202020204" pitchFamily="34" charset="0"/>
                <a:ea typeface="Aptos" panose="020B0004020202020204" pitchFamily="34" charset="0"/>
                <a:cs typeface="Times New Roman" panose="02020603050405020304" pitchFamily="18" charset="0"/>
              </a:rPr>
              <a:t>Le cycle infernal des patchs. Sa compagne raconte : « C’était souvent juste avant d’aller dormir. Il se mettait à paniquer et disait “bon, il faut que je corrige ça en vitesse”, et il y passait la nuit. Il est multimillionnaire mais ne le réalise pas vraiment.</a:t>
            </a:r>
          </a:p>
        </p:txBody>
      </p:sp>
    </p:spTree>
    <p:extLst>
      <p:ext uri="{BB962C8B-B14F-4D97-AF65-F5344CB8AC3E}">
        <p14:creationId xmlns:p14="http://schemas.microsoft.com/office/powerpoint/2010/main" val="23915356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F5D3316-4A12-1110-C8E4-F331DA78B687}"/>
              </a:ext>
            </a:extLst>
          </p:cNvPr>
          <p:cNvSpPr>
            <a:spLocks noGrp="1"/>
          </p:cNvSpPr>
          <p:nvPr>
            <p:ph type="title"/>
          </p:nvPr>
        </p:nvSpPr>
        <p:spPr>
          <a:xfrm>
            <a:off x="838200" y="0"/>
            <a:ext cx="10515600" cy="1325563"/>
          </a:xfrm>
        </p:spPr>
        <p:txBody>
          <a:bodyPr/>
          <a:lstStyle/>
          <a:p>
            <a:pPr algn="ctr"/>
            <a:r>
              <a:rPr lang="fr-FR" dirty="0">
                <a:latin typeface="+mn-lt"/>
              </a:rPr>
              <a:t>Crunch investigation : le harcèlement moral</a:t>
            </a:r>
          </a:p>
        </p:txBody>
      </p:sp>
      <p:pic>
        <p:nvPicPr>
          <p:cNvPr id="5" name="Image 4" descr="Une image contenant texte, reçu, document, nombre&#10;&#10;Description générée automatiquement">
            <a:extLst>
              <a:ext uri="{FF2B5EF4-FFF2-40B4-BE49-F238E27FC236}">
                <a16:creationId xmlns:a16="http://schemas.microsoft.com/office/drawing/2014/main" id="{0947CDE7-EE87-9B40-C023-B583DF2AB4DD}"/>
              </a:ext>
            </a:extLst>
          </p:cNvPr>
          <p:cNvPicPr>
            <a:picLocks noChangeAspect="1"/>
          </p:cNvPicPr>
          <p:nvPr/>
        </p:nvPicPr>
        <p:blipFill>
          <a:blip r:embed="rId2"/>
          <a:stretch>
            <a:fillRect/>
          </a:stretch>
        </p:blipFill>
        <p:spPr>
          <a:xfrm>
            <a:off x="1107815" y="1024106"/>
            <a:ext cx="4552205" cy="5833894"/>
          </a:xfrm>
          <a:prstGeom prst="rect">
            <a:avLst/>
          </a:prstGeom>
        </p:spPr>
      </p:pic>
      <p:pic>
        <p:nvPicPr>
          <p:cNvPr id="7" name="Image 6" descr="Une image contenant texte, capture d’écran, Police, reçu&#10;&#10;Description générée automatiquement">
            <a:extLst>
              <a:ext uri="{FF2B5EF4-FFF2-40B4-BE49-F238E27FC236}">
                <a16:creationId xmlns:a16="http://schemas.microsoft.com/office/drawing/2014/main" id="{CAB33BFC-8827-763B-E543-F0B300B65486}"/>
              </a:ext>
            </a:extLst>
          </p:cNvPr>
          <p:cNvPicPr>
            <a:picLocks noChangeAspect="1"/>
          </p:cNvPicPr>
          <p:nvPr/>
        </p:nvPicPr>
        <p:blipFill>
          <a:blip r:embed="rId3"/>
          <a:stretch>
            <a:fillRect/>
          </a:stretch>
        </p:blipFill>
        <p:spPr>
          <a:xfrm>
            <a:off x="5660020" y="1024106"/>
            <a:ext cx="4117308" cy="1533899"/>
          </a:xfrm>
          <a:prstGeom prst="rect">
            <a:avLst/>
          </a:prstGeom>
        </p:spPr>
      </p:pic>
      <p:pic>
        <p:nvPicPr>
          <p:cNvPr id="9" name="Image 8" descr="Une image contenant texte, Police, capture d’écran&#10;&#10;Description générée automatiquement">
            <a:extLst>
              <a:ext uri="{FF2B5EF4-FFF2-40B4-BE49-F238E27FC236}">
                <a16:creationId xmlns:a16="http://schemas.microsoft.com/office/drawing/2014/main" id="{F54E1722-3B68-7BEA-C510-E7E5563DD274}"/>
              </a:ext>
            </a:extLst>
          </p:cNvPr>
          <p:cNvPicPr>
            <a:picLocks noChangeAspect="1"/>
          </p:cNvPicPr>
          <p:nvPr/>
        </p:nvPicPr>
        <p:blipFill>
          <a:blip r:embed="rId4"/>
          <a:stretch>
            <a:fillRect/>
          </a:stretch>
        </p:blipFill>
        <p:spPr>
          <a:xfrm>
            <a:off x="5868365" y="2672335"/>
            <a:ext cx="5316010" cy="1876514"/>
          </a:xfrm>
          <a:prstGeom prst="rect">
            <a:avLst/>
          </a:prstGeom>
        </p:spPr>
      </p:pic>
      <p:pic>
        <p:nvPicPr>
          <p:cNvPr id="15" name="Image 14" descr="Une image contenant texte, Police, capture d’écran&#10;&#10;Description générée automatiquement">
            <a:extLst>
              <a:ext uri="{FF2B5EF4-FFF2-40B4-BE49-F238E27FC236}">
                <a16:creationId xmlns:a16="http://schemas.microsoft.com/office/drawing/2014/main" id="{4C2BAE4D-C355-10E5-9334-5210052F3963}"/>
              </a:ext>
            </a:extLst>
          </p:cNvPr>
          <p:cNvPicPr>
            <a:picLocks noChangeAspect="1"/>
          </p:cNvPicPr>
          <p:nvPr/>
        </p:nvPicPr>
        <p:blipFill>
          <a:blip r:embed="rId5"/>
          <a:stretch>
            <a:fillRect/>
          </a:stretch>
        </p:blipFill>
        <p:spPr>
          <a:xfrm>
            <a:off x="5868364" y="4649816"/>
            <a:ext cx="5316010" cy="2033875"/>
          </a:xfrm>
          <a:prstGeom prst="rect">
            <a:avLst/>
          </a:prstGeom>
        </p:spPr>
      </p:pic>
    </p:spTree>
    <p:extLst>
      <p:ext uri="{BB962C8B-B14F-4D97-AF65-F5344CB8AC3E}">
        <p14:creationId xmlns:p14="http://schemas.microsoft.com/office/powerpoint/2010/main" val="6305135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space réservé du contenu 4" descr="Une image contenant Visage humain, lunettes de soleil, personne, sourire&#10;&#10;Description générée automatiquement">
            <a:extLst>
              <a:ext uri="{FF2B5EF4-FFF2-40B4-BE49-F238E27FC236}">
                <a16:creationId xmlns:a16="http://schemas.microsoft.com/office/drawing/2014/main" id="{859005A6-0EFB-87B2-9A33-C13A87AF94A2}"/>
              </a:ext>
            </a:extLst>
          </p:cNvPr>
          <p:cNvPicPr>
            <a:picLocks noGrp="1" noChangeAspect="1"/>
          </p:cNvPicPr>
          <p:nvPr>
            <p:ph idx="1"/>
          </p:nvPr>
        </p:nvPicPr>
        <p:blipFill>
          <a:blip r:embed="rId2"/>
          <a:stretch>
            <a:fillRect/>
          </a:stretch>
        </p:blipFill>
        <p:spPr>
          <a:xfrm>
            <a:off x="318000" y="3141582"/>
            <a:ext cx="4569890" cy="3747453"/>
          </a:xfrm>
        </p:spPr>
      </p:pic>
      <p:pic>
        <p:nvPicPr>
          <p:cNvPr id="7" name="Image 6" descr="Une image contenant Visage humain, homme, habits, sourire&#10;&#10;Description générée automatiquement">
            <a:extLst>
              <a:ext uri="{FF2B5EF4-FFF2-40B4-BE49-F238E27FC236}">
                <a16:creationId xmlns:a16="http://schemas.microsoft.com/office/drawing/2014/main" id="{8529C3BF-31FB-5A97-018B-40FF398C090A}"/>
              </a:ext>
            </a:extLst>
          </p:cNvPr>
          <p:cNvPicPr>
            <a:picLocks noChangeAspect="1"/>
          </p:cNvPicPr>
          <p:nvPr/>
        </p:nvPicPr>
        <p:blipFill>
          <a:blip r:embed="rId3"/>
          <a:stretch>
            <a:fillRect/>
          </a:stretch>
        </p:blipFill>
        <p:spPr>
          <a:xfrm>
            <a:off x="9667736" y="3680749"/>
            <a:ext cx="2524264" cy="3196712"/>
          </a:xfrm>
          <a:prstGeom prst="rect">
            <a:avLst/>
          </a:prstGeom>
        </p:spPr>
      </p:pic>
      <p:pic>
        <p:nvPicPr>
          <p:cNvPr id="9" name="Image 8" descr="Une image contenant texte, affiche, Visage humain, homme&#10;&#10;Description générée automatiquement">
            <a:extLst>
              <a:ext uri="{FF2B5EF4-FFF2-40B4-BE49-F238E27FC236}">
                <a16:creationId xmlns:a16="http://schemas.microsoft.com/office/drawing/2014/main" id="{FBA81367-112B-CD7D-766E-69CD11B0AD4B}"/>
              </a:ext>
            </a:extLst>
          </p:cNvPr>
          <p:cNvPicPr>
            <a:picLocks noChangeAspect="1"/>
          </p:cNvPicPr>
          <p:nvPr/>
        </p:nvPicPr>
        <p:blipFill>
          <a:blip r:embed="rId4"/>
          <a:stretch>
            <a:fillRect/>
          </a:stretch>
        </p:blipFill>
        <p:spPr>
          <a:xfrm>
            <a:off x="10513578" y="0"/>
            <a:ext cx="1678422" cy="3680749"/>
          </a:xfrm>
          <a:prstGeom prst="rect">
            <a:avLst/>
          </a:prstGeom>
        </p:spPr>
      </p:pic>
      <p:pic>
        <p:nvPicPr>
          <p:cNvPr id="11" name="Image 10" descr="Une image contenant texte, Police, capture d’écran, document&#10;&#10;Description générée automatiquement">
            <a:extLst>
              <a:ext uri="{FF2B5EF4-FFF2-40B4-BE49-F238E27FC236}">
                <a16:creationId xmlns:a16="http://schemas.microsoft.com/office/drawing/2014/main" id="{019B22E3-54ED-D0C8-6593-44A71DBDAF94}"/>
              </a:ext>
            </a:extLst>
          </p:cNvPr>
          <p:cNvPicPr>
            <a:picLocks noChangeAspect="1"/>
          </p:cNvPicPr>
          <p:nvPr/>
        </p:nvPicPr>
        <p:blipFill>
          <a:blip r:embed="rId5"/>
          <a:stretch>
            <a:fillRect/>
          </a:stretch>
        </p:blipFill>
        <p:spPr>
          <a:xfrm>
            <a:off x="5359417" y="436347"/>
            <a:ext cx="4930477" cy="2740904"/>
          </a:xfrm>
          <a:prstGeom prst="rect">
            <a:avLst/>
          </a:prstGeom>
        </p:spPr>
      </p:pic>
      <p:pic>
        <p:nvPicPr>
          <p:cNvPr id="13" name="Image 12" descr="Une image contenant texte, capture d’écran, Police, document&#10;&#10;Description générée automatiquement">
            <a:extLst>
              <a:ext uri="{FF2B5EF4-FFF2-40B4-BE49-F238E27FC236}">
                <a16:creationId xmlns:a16="http://schemas.microsoft.com/office/drawing/2014/main" id="{91C50E73-A39B-EF01-CFB7-E37E1F68CF6A}"/>
              </a:ext>
            </a:extLst>
          </p:cNvPr>
          <p:cNvPicPr>
            <a:picLocks noChangeAspect="1"/>
          </p:cNvPicPr>
          <p:nvPr/>
        </p:nvPicPr>
        <p:blipFill>
          <a:blip r:embed="rId6"/>
          <a:stretch>
            <a:fillRect/>
          </a:stretch>
        </p:blipFill>
        <p:spPr>
          <a:xfrm>
            <a:off x="5359417" y="3306058"/>
            <a:ext cx="4141773" cy="3551942"/>
          </a:xfrm>
          <a:prstGeom prst="rect">
            <a:avLst/>
          </a:prstGeom>
        </p:spPr>
      </p:pic>
      <p:pic>
        <p:nvPicPr>
          <p:cNvPr id="17" name="Image 16" descr="Une image contenant texte, habits, Visage humain, personne&#10;&#10;Description générée automatiquement">
            <a:extLst>
              <a:ext uri="{FF2B5EF4-FFF2-40B4-BE49-F238E27FC236}">
                <a16:creationId xmlns:a16="http://schemas.microsoft.com/office/drawing/2014/main" id="{F7A863F1-23A8-B85C-A85D-60F02A1F626F}"/>
              </a:ext>
            </a:extLst>
          </p:cNvPr>
          <p:cNvPicPr>
            <a:picLocks noChangeAspect="1"/>
          </p:cNvPicPr>
          <p:nvPr/>
        </p:nvPicPr>
        <p:blipFill>
          <a:blip r:embed="rId7"/>
          <a:stretch>
            <a:fillRect/>
          </a:stretch>
        </p:blipFill>
        <p:spPr>
          <a:xfrm>
            <a:off x="-23150" y="0"/>
            <a:ext cx="5205890" cy="2975940"/>
          </a:xfrm>
          <a:prstGeom prst="rect">
            <a:avLst/>
          </a:prstGeom>
        </p:spPr>
      </p:pic>
    </p:spTree>
    <p:extLst>
      <p:ext uri="{BB962C8B-B14F-4D97-AF65-F5344CB8AC3E}">
        <p14:creationId xmlns:p14="http://schemas.microsoft.com/office/powerpoint/2010/main" val="31895076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0D08E59-3BFE-35AC-5305-43F53AF0EE2A}"/>
              </a:ext>
            </a:extLst>
          </p:cNvPr>
          <p:cNvSpPr>
            <a:spLocks noGrp="1"/>
          </p:cNvSpPr>
          <p:nvPr>
            <p:ph type="title"/>
          </p:nvPr>
        </p:nvSpPr>
        <p:spPr>
          <a:xfrm>
            <a:off x="838200" y="0"/>
            <a:ext cx="10515600" cy="1325563"/>
          </a:xfrm>
        </p:spPr>
        <p:txBody>
          <a:bodyPr/>
          <a:lstStyle/>
          <a:p>
            <a:pPr algn="ctr"/>
            <a:r>
              <a:rPr lang="fr-FR" dirty="0">
                <a:latin typeface="+mn-lt"/>
              </a:rPr>
              <a:t>Ubisoft : le harcèlement sexuel</a:t>
            </a:r>
          </a:p>
        </p:txBody>
      </p:sp>
      <p:pic>
        <p:nvPicPr>
          <p:cNvPr id="7" name="Image 6" descr="Une image contenant texte, Police, capture d’écran&#10;&#10;Description générée automatiquement">
            <a:extLst>
              <a:ext uri="{FF2B5EF4-FFF2-40B4-BE49-F238E27FC236}">
                <a16:creationId xmlns:a16="http://schemas.microsoft.com/office/drawing/2014/main" id="{84DE6F8A-0B95-284B-21BD-3063800F82C0}"/>
              </a:ext>
            </a:extLst>
          </p:cNvPr>
          <p:cNvPicPr>
            <a:picLocks noChangeAspect="1"/>
          </p:cNvPicPr>
          <p:nvPr/>
        </p:nvPicPr>
        <p:blipFill>
          <a:blip r:embed="rId2"/>
          <a:stretch>
            <a:fillRect/>
          </a:stretch>
        </p:blipFill>
        <p:spPr>
          <a:xfrm>
            <a:off x="190176" y="1004120"/>
            <a:ext cx="5441789" cy="1773769"/>
          </a:xfrm>
          <a:prstGeom prst="rect">
            <a:avLst/>
          </a:prstGeom>
        </p:spPr>
      </p:pic>
      <p:pic>
        <p:nvPicPr>
          <p:cNvPr id="9" name="Image 8" descr="Une image contenant texte, Police, capture d’écran&#10;&#10;Description générée automatiquement">
            <a:extLst>
              <a:ext uri="{FF2B5EF4-FFF2-40B4-BE49-F238E27FC236}">
                <a16:creationId xmlns:a16="http://schemas.microsoft.com/office/drawing/2014/main" id="{ACC7CBD8-C6A8-A47B-1D8F-F3F8455E2A87}"/>
              </a:ext>
            </a:extLst>
          </p:cNvPr>
          <p:cNvPicPr>
            <a:picLocks noChangeAspect="1"/>
          </p:cNvPicPr>
          <p:nvPr/>
        </p:nvPicPr>
        <p:blipFill>
          <a:blip r:embed="rId3"/>
          <a:stretch>
            <a:fillRect/>
          </a:stretch>
        </p:blipFill>
        <p:spPr>
          <a:xfrm>
            <a:off x="6560037" y="1003582"/>
            <a:ext cx="3854370" cy="1774307"/>
          </a:xfrm>
          <a:prstGeom prst="rect">
            <a:avLst/>
          </a:prstGeom>
        </p:spPr>
      </p:pic>
      <p:pic>
        <p:nvPicPr>
          <p:cNvPr id="11" name="Image 10">
            <a:extLst>
              <a:ext uri="{FF2B5EF4-FFF2-40B4-BE49-F238E27FC236}">
                <a16:creationId xmlns:a16="http://schemas.microsoft.com/office/drawing/2014/main" id="{5EF44735-E58A-EE1B-BE01-21EB6CAED6FC}"/>
              </a:ext>
            </a:extLst>
          </p:cNvPr>
          <p:cNvPicPr>
            <a:picLocks noChangeAspect="1"/>
          </p:cNvPicPr>
          <p:nvPr/>
        </p:nvPicPr>
        <p:blipFill>
          <a:blip r:embed="rId4"/>
          <a:stretch>
            <a:fillRect/>
          </a:stretch>
        </p:blipFill>
        <p:spPr>
          <a:xfrm>
            <a:off x="0" y="6003985"/>
            <a:ext cx="7772400" cy="854015"/>
          </a:xfrm>
          <a:prstGeom prst="rect">
            <a:avLst/>
          </a:prstGeom>
        </p:spPr>
      </p:pic>
      <p:pic>
        <p:nvPicPr>
          <p:cNvPr id="13" name="Image 12" descr="Une image contenant texte, Police, document, reçu&#10;&#10;Description générée automatiquement">
            <a:extLst>
              <a:ext uri="{FF2B5EF4-FFF2-40B4-BE49-F238E27FC236}">
                <a16:creationId xmlns:a16="http://schemas.microsoft.com/office/drawing/2014/main" id="{5F22AC8A-06E4-F46A-B7B7-B096331957B1}"/>
              </a:ext>
            </a:extLst>
          </p:cNvPr>
          <p:cNvPicPr>
            <a:picLocks noChangeAspect="1"/>
          </p:cNvPicPr>
          <p:nvPr/>
        </p:nvPicPr>
        <p:blipFill>
          <a:blip r:embed="rId5"/>
          <a:stretch>
            <a:fillRect/>
          </a:stretch>
        </p:blipFill>
        <p:spPr>
          <a:xfrm>
            <a:off x="2348293" y="2999856"/>
            <a:ext cx="7495413" cy="1707289"/>
          </a:xfrm>
          <a:prstGeom prst="rect">
            <a:avLst/>
          </a:prstGeom>
        </p:spPr>
      </p:pic>
      <p:pic>
        <p:nvPicPr>
          <p:cNvPr id="15" name="Image 14">
            <a:extLst>
              <a:ext uri="{FF2B5EF4-FFF2-40B4-BE49-F238E27FC236}">
                <a16:creationId xmlns:a16="http://schemas.microsoft.com/office/drawing/2014/main" id="{BF932F30-912B-0C96-DAA0-6DB44A0C6F47}"/>
              </a:ext>
            </a:extLst>
          </p:cNvPr>
          <p:cNvPicPr>
            <a:picLocks noChangeAspect="1"/>
          </p:cNvPicPr>
          <p:nvPr/>
        </p:nvPicPr>
        <p:blipFill>
          <a:blip r:embed="rId6"/>
          <a:stretch>
            <a:fillRect/>
          </a:stretch>
        </p:blipFill>
        <p:spPr>
          <a:xfrm>
            <a:off x="4419600" y="4919238"/>
            <a:ext cx="7772400" cy="904769"/>
          </a:xfrm>
          <a:prstGeom prst="rect">
            <a:avLst/>
          </a:prstGeom>
        </p:spPr>
      </p:pic>
      <p:pic>
        <p:nvPicPr>
          <p:cNvPr id="16" name="Image 15">
            <a:extLst>
              <a:ext uri="{FF2B5EF4-FFF2-40B4-BE49-F238E27FC236}">
                <a16:creationId xmlns:a16="http://schemas.microsoft.com/office/drawing/2014/main" id="{FC4FE474-5BB6-8FE0-E118-C69BF9C2CC33}"/>
              </a:ext>
            </a:extLst>
          </p:cNvPr>
          <p:cNvPicPr>
            <a:picLocks noChangeAspect="1"/>
          </p:cNvPicPr>
          <p:nvPr/>
        </p:nvPicPr>
        <p:blipFill>
          <a:blip r:embed="rId7"/>
          <a:stretch>
            <a:fillRect/>
          </a:stretch>
        </p:blipFill>
        <p:spPr>
          <a:xfrm>
            <a:off x="190176" y="2990380"/>
            <a:ext cx="2066887" cy="2863500"/>
          </a:xfrm>
          <a:prstGeom prst="rect">
            <a:avLst/>
          </a:prstGeom>
        </p:spPr>
      </p:pic>
    </p:spTree>
    <p:extLst>
      <p:ext uri="{BB962C8B-B14F-4D97-AF65-F5344CB8AC3E}">
        <p14:creationId xmlns:p14="http://schemas.microsoft.com/office/powerpoint/2010/main" val="30212242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0D0D0C"/>
          </a:solidFill>
          <a:ln/>
        </p:spPr>
        <p:txBody>
          <a:bodyPr/>
          <a:lstStyle/>
          <a:p>
            <a:endParaRPr lang="fr-FR" sz="1500"/>
          </a:p>
        </p:txBody>
      </p:sp>
      <p:sp>
        <p:nvSpPr>
          <p:cNvPr id="3" name="Shape 1"/>
          <p:cNvSpPr/>
          <p:nvPr/>
        </p:nvSpPr>
        <p:spPr>
          <a:xfrm>
            <a:off x="0" y="0"/>
            <a:ext cx="12192000" cy="6858000"/>
          </a:xfrm>
          <a:prstGeom prst="rect">
            <a:avLst/>
          </a:prstGeom>
          <a:solidFill>
            <a:srgbClr val="1D1D1B"/>
          </a:solidFill>
          <a:ln/>
        </p:spPr>
        <p:txBody>
          <a:bodyPr/>
          <a:lstStyle/>
          <a:p>
            <a:endParaRPr lang="fr-FR" sz="1500"/>
          </a:p>
        </p:txBody>
      </p:sp>
      <p:sp>
        <p:nvSpPr>
          <p:cNvPr id="5" name="ZoneTexte 4">
            <a:extLst>
              <a:ext uri="{FF2B5EF4-FFF2-40B4-BE49-F238E27FC236}">
                <a16:creationId xmlns:a16="http://schemas.microsoft.com/office/drawing/2014/main" id="{FBD0D5DB-34DE-6785-3020-37C9404716D6}"/>
              </a:ext>
            </a:extLst>
          </p:cNvPr>
          <p:cNvSpPr txBox="1"/>
          <p:nvPr/>
        </p:nvSpPr>
        <p:spPr>
          <a:xfrm>
            <a:off x="61488" y="520870"/>
            <a:ext cx="11641668" cy="1477328"/>
          </a:xfrm>
          <a:prstGeom prst="rect">
            <a:avLst/>
          </a:prstGeom>
          <a:noFill/>
        </p:spPr>
        <p:txBody>
          <a:bodyPr wrap="square">
            <a:spAutoFit/>
          </a:bodyPr>
          <a:lstStyle/>
          <a:p>
            <a:pPr marL="374635" algn="just"/>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L’exercice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vraiment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intéressant</a:t>
            </a:r>
            <a:r>
              <a:rPr lang="en-US" sz="1500" kern="100" dirty="0">
                <a:latin typeface="Aptos" panose="020B0004020202020204" pitchFamily="34" charset="0"/>
                <a:ea typeface="Aptos" panose="020B0004020202020204" pitchFamily="34" charset="0"/>
                <a:cs typeface="Times New Roman" panose="02020603050405020304" pitchFamily="18" charset="0"/>
              </a:rPr>
              <a:t> non pas </a:t>
            </a:r>
            <a:r>
              <a:rPr lang="en-US" sz="1500" kern="100" dirty="0" err="1">
                <a:latin typeface="Aptos" panose="020B0004020202020204" pitchFamily="34" charset="0"/>
                <a:ea typeface="Aptos" panose="020B0004020202020204" pitchFamily="34" charset="0"/>
                <a:cs typeface="Times New Roman" panose="02020603050405020304" pitchFamily="18" charset="0"/>
              </a:rPr>
              <a:t>quand</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tu</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racontes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l’histoire</a:t>
            </a:r>
            <a:r>
              <a:rPr lang="en-US" sz="1500" kern="100" dirty="0">
                <a:latin typeface="Aptos" panose="020B0004020202020204" pitchFamily="34" charset="0"/>
                <a:ea typeface="Aptos" panose="020B0004020202020204" pitchFamily="34" charset="0"/>
                <a:cs typeface="Times New Roman" panose="02020603050405020304" pitchFamily="18" charset="0"/>
              </a:rPr>
              <a:t> d’un jeu que les gens </a:t>
            </a:r>
            <a:r>
              <a:rPr lang="en-US" sz="1500" kern="100" dirty="0" err="1">
                <a:latin typeface="Aptos" panose="020B0004020202020204" pitchFamily="34" charset="0"/>
                <a:ea typeface="Aptos" panose="020B0004020202020204" pitchFamily="34" charset="0"/>
                <a:cs typeface="Times New Roman" panose="02020603050405020304" pitchFamily="18" charset="0"/>
              </a:rPr>
              <a:t>aiment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parce</a:t>
            </a:r>
            <a:r>
              <a:rPr lang="en-US" sz="1500" kern="100" dirty="0">
                <a:latin typeface="Aptos" panose="020B0004020202020204" pitchFamily="34" charset="0"/>
                <a:ea typeface="Aptos" panose="020B0004020202020204" pitchFamily="34" charset="0"/>
                <a:cs typeface="Times New Roman" panose="02020603050405020304" pitchFamily="18" charset="0"/>
              </a:rPr>
              <a:t> que, des </a:t>
            </a:r>
            <a:r>
              <a:rPr lang="en-US" sz="1500" kern="100" dirty="0" err="1">
                <a:latin typeface="Aptos" panose="020B0004020202020204" pitchFamily="34" charset="0"/>
                <a:ea typeface="Aptos" panose="020B0004020202020204" pitchFamily="34" charset="0"/>
                <a:cs typeface="Times New Roman" panose="02020603050405020304" pitchFamily="18" charset="0"/>
              </a:rPr>
              <a:t>fois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l’histoire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nulle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mais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quand</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tu</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racontes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une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histoire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intéressante</a:t>
            </a:r>
            <a:r>
              <a:rPr lang="en-US" sz="1500" kern="100" dirty="0">
                <a:latin typeface="Aptos" panose="020B0004020202020204" pitchFamily="34" charset="0"/>
                <a:ea typeface="Aptos" panose="020B0004020202020204" pitchFamily="34" charset="0"/>
                <a:cs typeface="Times New Roman" panose="02020603050405020304" pitchFamily="18" charset="0"/>
              </a:rPr>
              <a:t> de jeu, </a:t>
            </a:r>
            <a:r>
              <a:rPr lang="en-US" sz="1500" kern="100" dirty="0" err="1">
                <a:latin typeface="Aptos" panose="020B0004020202020204" pitchFamily="34" charset="0"/>
                <a:ea typeface="Aptos" panose="020B0004020202020204" pitchFamily="34" charset="0"/>
                <a:cs typeface="Times New Roman" panose="02020603050405020304" pitchFamily="18" charset="0"/>
              </a:rPr>
              <a:t>même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s’il</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inconnu. Par </a:t>
            </a:r>
            <a:r>
              <a:rPr lang="en-US" sz="1500" kern="100" dirty="0" err="1">
                <a:latin typeface="Aptos" panose="020B0004020202020204" pitchFamily="34" charset="0"/>
                <a:ea typeface="Aptos" panose="020B0004020202020204" pitchFamily="34" charset="0"/>
                <a:cs typeface="Times New Roman" panose="02020603050405020304" pitchFamily="18" charset="0"/>
              </a:rPr>
              <a:t>exemple</a:t>
            </a:r>
            <a:r>
              <a:rPr lang="en-US" sz="1500" kern="100" dirty="0">
                <a:latin typeface="Aptos" panose="020B0004020202020204" pitchFamily="34" charset="0"/>
                <a:ea typeface="Aptos" panose="020B0004020202020204" pitchFamily="34" charset="0"/>
                <a:cs typeface="Times New Roman" panose="02020603050405020304" pitchFamily="18" charset="0"/>
              </a:rPr>
              <a:t>, Project Snowblind, un FPS qui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je </a:t>
            </a:r>
            <a:r>
              <a:rPr lang="en-US" sz="1500" kern="100" dirty="0" err="1">
                <a:latin typeface="Aptos" panose="020B0004020202020204" pitchFamily="34" charset="0"/>
                <a:ea typeface="Aptos" panose="020B0004020202020204" pitchFamily="34" charset="0"/>
                <a:cs typeface="Times New Roman" panose="02020603050405020304" pitchFamily="18" charset="0"/>
              </a:rPr>
              <a:t>pense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assez</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pointu</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voire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largement</a:t>
            </a:r>
            <a:r>
              <a:rPr lang="en-US" sz="1500" kern="100" dirty="0">
                <a:latin typeface="Aptos" panose="020B0004020202020204" pitchFamily="34" charset="0"/>
                <a:ea typeface="Aptos" panose="020B0004020202020204" pitchFamily="34" charset="0"/>
                <a:cs typeface="Times New Roman" panose="02020603050405020304" pitchFamily="18" charset="0"/>
              </a:rPr>
              <a:t> inconnu. </a:t>
            </a:r>
            <a:r>
              <a:rPr lang="en-US" sz="1500" kern="100" dirty="0" err="1">
                <a:latin typeface="Aptos" panose="020B0004020202020204" pitchFamily="34" charset="0"/>
                <a:ea typeface="Aptos" panose="020B0004020202020204" pitchFamily="34" charset="0"/>
                <a:cs typeface="Times New Roman" panose="02020603050405020304" pitchFamily="18" charset="0"/>
              </a:rPr>
              <a:t>Mais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c’est</a:t>
            </a:r>
            <a:r>
              <a:rPr lang="en-US" sz="1500" kern="100" dirty="0">
                <a:latin typeface="Aptos" panose="020B0004020202020204" pitchFamily="34" charset="0"/>
                <a:ea typeface="Aptos" panose="020B0004020202020204" pitchFamily="34" charset="0"/>
                <a:cs typeface="Times New Roman" panose="02020603050405020304" pitchFamily="18" charset="0"/>
              </a:rPr>
              <a:t> un papier que </a:t>
            </a:r>
            <a:r>
              <a:rPr lang="en-US" sz="1500" kern="100" dirty="0" err="1">
                <a:latin typeface="Aptos" panose="020B0004020202020204" pitchFamily="34" charset="0"/>
                <a:ea typeface="Aptos" panose="020B0004020202020204" pitchFamily="34" charset="0"/>
                <a:cs typeface="Times New Roman" panose="02020603050405020304" pitchFamily="18" charset="0"/>
              </a:rPr>
              <a:t>j’ai</a:t>
            </a:r>
            <a:r>
              <a:rPr lang="en-US" sz="1500" kern="100" dirty="0">
                <a:latin typeface="Aptos" panose="020B0004020202020204" pitchFamily="34" charset="0"/>
                <a:ea typeface="Aptos" panose="020B0004020202020204" pitchFamily="34" charset="0"/>
                <a:cs typeface="Times New Roman" panose="02020603050405020304" pitchFamily="18" charset="0"/>
              </a:rPr>
              <a:t> adoré faire </a:t>
            </a:r>
            <a:r>
              <a:rPr lang="en-US" sz="1500" kern="100" dirty="0" err="1">
                <a:latin typeface="Aptos" panose="020B0004020202020204" pitchFamily="34" charset="0"/>
                <a:ea typeface="Aptos" panose="020B0004020202020204" pitchFamily="34" charset="0"/>
                <a:cs typeface="Times New Roman" panose="02020603050405020304" pitchFamily="18" charset="0"/>
              </a:rPr>
              <a:t>parce</a:t>
            </a:r>
            <a:r>
              <a:rPr lang="en-US" sz="1500" kern="100" dirty="0">
                <a:latin typeface="Aptos" panose="020B0004020202020204" pitchFamily="34" charset="0"/>
                <a:ea typeface="Aptos" panose="020B0004020202020204" pitchFamily="34" charset="0"/>
                <a:cs typeface="Times New Roman" panose="02020603050405020304" pitchFamily="18" charset="0"/>
              </a:rPr>
              <a:t> que </a:t>
            </a:r>
            <a:r>
              <a:rPr lang="en-US" sz="1500" kern="100" dirty="0" err="1">
                <a:latin typeface="Aptos" panose="020B0004020202020204" pitchFamily="34" charset="0"/>
                <a:ea typeface="Aptos" panose="020B0004020202020204" pitchFamily="34" charset="0"/>
                <a:cs typeface="Times New Roman" panose="02020603050405020304" pitchFamily="18" charset="0"/>
              </a:rPr>
              <a:t>j’avais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retrouve</a:t>
            </a:r>
            <a:r>
              <a:rPr lang="en-US" sz="1500" kern="100" dirty="0">
                <a:latin typeface="Aptos" panose="020B0004020202020204" pitchFamily="34" charset="0"/>
                <a:ea typeface="Aptos" panose="020B0004020202020204" pitchFamily="34" charset="0"/>
                <a:cs typeface="Times New Roman" panose="02020603050405020304" pitchFamily="18" charset="0"/>
              </a:rPr>
              <a:t>́ les </a:t>
            </a:r>
            <a:r>
              <a:rPr lang="en-US" sz="1500" kern="100" dirty="0" err="1">
                <a:latin typeface="Aptos" panose="020B0004020202020204" pitchFamily="34" charset="0"/>
                <a:ea typeface="Aptos" panose="020B0004020202020204" pitchFamily="34" charset="0"/>
                <a:cs typeface="Times New Roman" panose="02020603050405020304" pitchFamily="18" charset="0"/>
              </a:rPr>
              <a:t>développeurs</a:t>
            </a:r>
            <a:r>
              <a:rPr lang="en-US" sz="1500" kern="100" dirty="0">
                <a:latin typeface="Aptos" panose="020B0004020202020204" pitchFamily="34" charset="0"/>
                <a:ea typeface="Aptos" panose="020B0004020202020204" pitchFamily="34" charset="0"/>
                <a:cs typeface="Times New Roman" panose="02020603050405020304" pitchFamily="18" charset="0"/>
              </a:rPr>
              <a:t> du jeu, </a:t>
            </a:r>
            <a:r>
              <a:rPr lang="en-US" sz="1500" kern="100" dirty="0" err="1">
                <a:latin typeface="Aptos" panose="020B0004020202020204" pitchFamily="34" charset="0"/>
                <a:ea typeface="Aptos" panose="020B0004020202020204" pitchFamily="34" charset="0"/>
                <a:cs typeface="Times New Roman" panose="02020603050405020304" pitchFamily="18" charset="0"/>
              </a:rPr>
              <a:t>ils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m’avaient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envoye</a:t>
            </a:r>
            <a:r>
              <a:rPr lang="en-US" sz="1500" kern="100" dirty="0">
                <a:latin typeface="Aptos" panose="020B0004020202020204" pitchFamily="34" charset="0"/>
                <a:ea typeface="Aptos" panose="020B0004020202020204" pitchFamily="34" charset="0"/>
                <a:cs typeface="Times New Roman" panose="02020603050405020304" pitchFamily="18" charset="0"/>
              </a:rPr>
              <a:t>́ des documents de travail et </a:t>
            </a:r>
            <a:r>
              <a:rPr lang="en-US" sz="1500" kern="100" dirty="0" err="1">
                <a:latin typeface="Aptos" panose="020B0004020202020204" pitchFamily="34" charset="0"/>
                <a:ea typeface="Aptos" panose="020B0004020202020204" pitchFamily="34" charset="0"/>
                <a:cs typeface="Times New Roman" panose="02020603050405020304" pitchFamily="18" charset="0"/>
              </a:rPr>
              <a:t>l’histoire</a:t>
            </a:r>
            <a:r>
              <a:rPr lang="en-US" sz="1500" kern="100" dirty="0">
                <a:latin typeface="Aptos" panose="020B0004020202020204" pitchFamily="34" charset="0"/>
                <a:ea typeface="Aptos" panose="020B0004020202020204" pitchFamily="34" charset="0"/>
                <a:cs typeface="Times New Roman" panose="02020603050405020304" pitchFamily="18" charset="0"/>
              </a:rPr>
              <a:t> que </a:t>
            </a:r>
            <a:r>
              <a:rPr lang="en-US" sz="1500" kern="100" dirty="0" err="1">
                <a:latin typeface="Aptos" panose="020B0004020202020204" pitchFamily="34" charset="0"/>
                <a:ea typeface="Aptos" panose="020B0004020202020204" pitchFamily="34" charset="0"/>
                <a:cs typeface="Times New Roman" panose="02020603050405020304" pitchFamily="18" charset="0"/>
              </a:rPr>
              <a:t>j’ai</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retrouvée</a:t>
            </a:r>
            <a:r>
              <a:rPr lang="en-US" sz="1500" kern="100" dirty="0">
                <a:latin typeface="Aptos" panose="020B0004020202020204" pitchFamily="34" charset="0"/>
                <a:ea typeface="Aptos" panose="020B0004020202020204" pitchFamily="34" charset="0"/>
                <a:cs typeface="Times New Roman" panose="02020603050405020304" pitchFamily="18" charset="0"/>
              </a:rPr>
              <a:t>... Elle </a:t>
            </a:r>
            <a:r>
              <a:rPr lang="en-US" sz="1500" kern="100" dirty="0" err="1">
                <a:latin typeface="Aptos" panose="020B0004020202020204" pitchFamily="34" charset="0"/>
                <a:ea typeface="Aptos" panose="020B0004020202020204" pitchFamily="34" charset="0"/>
                <a:cs typeface="Times New Roman" panose="02020603050405020304" pitchFamily="18" charset="0"/>
              </a:rPr>
              <a:t>était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géniale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l’histoire</a:t>
            </a:r>
            <a:r>
              <a:rPr lang="en-US" sz="1500" kern="100" dirty="0">
                <a:latin typeface="Aptos" panose="020B0004020202020204" pitchFamily="34" charset="0"/>
                <a:ea typeface="Aptos" panose="020B0004020202020204" pitchFamily="34" charset="0"/>
                <a:cs typeface="Times New Roman" panose="02020603050405020304" pitchFamily="18" charset="0"/>
              </a:rPr>
              <a:t> ! </a:t>
            </a:r>
            <a:r>
              <a:rPr lang="en-US" sz="1500" kern="100" dirty="0" err="1">
                <a:latin typeface="Aptos" panose="020B0004020202020204" pitchFamily="34" charset="0"/>
                <a:ea typeface="Aptos" panose="020B0004020202020204" pitchFamily="34" charset="0"/>
                <a:cs typeface="Times New Roman" panose="02020603050405020304" pitchFamily="18" charset="0"/>
              </a:rPr>
              <a:t>En</a:t>
            </a:r>
            <a:r>
              <a:rPr lang="en-US" sz="1500" kern="100" dirty="0">
                <a:latin typeface="Aptos" panose="020B0004020202020204" pitchFamily="34" charset="0"/>
                <a:ea typeface="Aptos" panose="020B0004020202020204" pitchFamily="34" charset="0"/>
                <a:cs typeface="Times New Roman" panose="02020603050405020304" pitchFamily="18" charset="0"/>
              </a:rPr>
              <a:t> fait, </a:t>
            </a:r>
            <a:r>
              <a:rPr lang="en-US" sz="1500" kern="100" dirty="0" err="1">
                <a:latin typeface="Aptos" panose="020B0004020202020204" pitchFamily="34" charset="0"/>
                <a:ea typeface="Aptos" panose="020B0004020202020204" pitchFamily="34" charset="0"/>
                <a:cs typeface="Times New Roman" panose="02020603050405020304" pitchFamily="18" charset="0"/>
              </a:rPr>
              <a:t>j’avais</a:t>
            </a:r>
            <a:r>
              <a:rPr lang="en-US" sz="1500" kern="100" dirty="0">
                <a:latin typeface="Aptos" panose="020B0004020202020204" pitchFamily="34" charset="0"/>
                <a:ea typeface="Aptos" panose="020B0004020202020204" pitchFamily="34" charset="0"/>
                <a:cs typeface="Times New Roman" panose="02020603050405020304" pitchFamily="18" charset="0"/>
              </a:rPr>
              <a:t> parlé de </a:t>
            </a:r>
            <a:r>
              <a:rPr lang="en-US" sz="1500" kern="100" dirty="0" err="1">
                <a:latin typeface="Aptos" panose="020B0004020202020204" pitchFamily="34" charset="0"/>
                <a:ea typeface="Aptos" panose="020B0004020202020204" pitchFamily="34" charset="0"/>
                <a:cs typeface="Times New Roman" panose="02020603050405020304" pitchFamily="18" charset="0"/>
              </a:rPr>
              <a:t>ce</a:t>
            </a:r>
            <a:r>
              <a:rPr lang="en-US" sz="1500" kern="100" dirty="0">
                <a:latin typeface="Aptos" panose="020B0004020202020204" pitchFamily="34" charset="0"/>
                <a:ea typeface="Aptos" panose="020B0004020202020204" pitchFamily="34" charset="0"/>
                <a:cs typeface="Times New Roman" panose="02020603050405020304" pitchFamily="18" charset="0"/>
              </a:rPr>
              <a:t> jeu, de </a:t>
            </a:r>
            <a:r>
              <a:rPr lang="en-US" sz="1500" kern="100" dirty="0" err="1">
                <a:latin typeface="Aptos" panose="020B0004020202020204" pitchFamily="34" charset="0"/>
                <a:ea typeface="Aptos" panose="020B0004020202020204" pitchFamily="34" charset="0"/>
                <a:cs typeface="Times New Roman" panose="02020603050405020304" pitchFamily="18" charset="0"/>
              </a:rPr>
              <a:t>cette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histoire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mais</a:t>
            </a:r>
            <a:r>
              <a:rPr lang="en-US" sz="1500" kern="100" dirty="0">
                <a:latin typeface="Aptos" panose="020B0004020202020204" pitchFamily="34" charset="0"/>
                <a:ea typeface="Aptos" panose="020B0004020202020204" pitchFamily="34" charset="0"/>
                <a:cs typeface="Times New Roman" panose="02020603050405020304" pitchFamily="18" charset="0"/>
              </a:rPr>
              <a:t> le jeu </a:t>
            </a:r>
            <a:r>
              <a:rPr lang="en-US" sz="1500" kern="100" dirty="0" err="1">
                <a:latin typeface="Aptos" panose="020B0004020202020204" pitchFamily="34" charset="0"/>
                <a:ea typeface="Aptos" panose="020B0004020202020204" pitchFamily="34" charset="0"/>
                <a:cs typeface="Times New Roman" panose="02020603050405020304" pitchFamily="18" charset="0"/>
              </a:rPr>
              <a:t>était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juste</a:t>
            </a:r>
            <a:r>
              <a:rPr lang="en-US" sz="1500" kern="100" dirty="0">
                <a:latin typeface="Aptos" panose="020B0004020202020204" pitchFamily="34" charset="0"/>
                <a:ea typeface="Aptos" panose="020B0004020202020204" pitchFamily="34" charset="0"/>
                <a:cs typeface="Times New Roman" panose="02020603050405020304" pitchFamily="18" charset="0"/>
              </a:rPr>
              <a:t> un </a:t>
            </a:r>
            <a:r>
              <a:rPr lang="en-US" sz="1500" kern="100" dirty="0" err="1">
                <a:latin typeface="Aptos" panose="020B0004020202020204" pitchFamily="34" charset="0"/>
                <a:ea typeface="Aptos" panose="020B0004020202020204" pitchFamily="34" charset="0"/>
                <a:cs typeface="Times New Roman" panose="02020603050405020304" pitchFamily="18" charset="0"/>
              </a:rPr>
              <a:t>prétexte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Ça</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c’est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intéressant</a:t>
            </a:r>
            <a:r>
              <a:rPr lang="en-US" sz="1500" kern="100" dirty="0">
                <a:latin typeface="Aptos" panose="020B0004020202020204" pitchFamily="34" charset="0"/>
                <a:ea typeface="Aptos" panose="020B0004020202020204" pitchFamily="34" charset="0"/>
                <a:cs typeface="Times New Roman" panose="02020603050405020304" pitchFamily="18" charset="0"/>
              </a:rPr>
              <a:t>, je </a:t>
            </a:r>
            <a:r>
              <a:rPr lang="en-US" sz="1500" kern="100" dirty="0" err="1">
                <a:latin typeface="Aptos" panose="020B0004020202020204" pitchFamily="34" charset="0"/>
                <a:ea typeface="Aptos" panose="020B0004020202020204" pitchFamily="34" charset="0"/>
                <a:cs typeface="Times New Roman" panose="02020603050405020304" pitchFamily="18" charset="0"/>
              </a:rPr>
              <a:t>trouve</a:t>
            </a:r>
            <a:r>
              <a:rPr lang="en-US" sz="1500" kern="100" dirty="0">
                <a:latin typeface="Aptos" panose="020B0004020202020204" pitchFamily="34" charset="0"/>
                <a:ea typeface="Aptos" panose="020B0004020202020204" pitchFamily="34" charset="0"/>
                <a:cs typeface="Times New Roman" panose="02020603050405020304" pitchFamily="18" charset="0"/>
              </a:rPr>
              <a:t> : </a:t>
            </a:r>
            <a:r>
              <a:rPr lang="en-US" sz="1500" kern="100" dirty="0" err="1">
                <a:latin typeface="Aptos" panose="020B0004020202020204" pitchFamily="34" charset="0"/>
                <a:ea typeface="Aptos" panose="020B0004020202020204" pitchFamily="34" charset="0"/>
                <a:cs typeface="Times New Roman" panose="02020603050405020304" pitchFamily="18" charset="0"/>
              </a:rPr>
              <a:t>quand</a:t>
            </a:r>
            <a:r>
              <a:rPr lang="en-US" sz="1500" kern="100" dirty="0">
                <a:latin typeface="Aptos" panose="020B0004020202020204" pitchFamily="34" charset="0"/>
                <a:ea typeface="Aptos" panose="020B0004020202020204" pitchFamily="34" charset="0"/>
                <a:cs typeface="Times New Roman" panose="02020603050405020304" pitchFamily="18" charset="0"/>
              </a:rPr>
              <a:t> le jeu </a:t>
            </a:r>
            <a:r>
              <a:rPr lang="en-US" sz="1500" kern="100" dirty="0" err="1">
                <a:latin typeface="Aptos" panose="020B0004020202020204" pitchFamily="34" charset="0"/>
                <a:ea typeface="Aptos" panose="020B0004020202020204" pitchFamily="34" charset="0"/>
                <a:cs typeface="Times New Roman" panose="02020603050405020304" pitchFamily="18" charset="0"/>
              </a:rPr>
              <a:t>vidéo</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devient</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juste</a:t>
            </a:r>
            <a:r>
              <a:rPr lang="en-US" sz="1500" kern="100" dirty="0">
                <a:latin typeface="Aptos" panose="020B0004020202020204" pitchFamily="34" charset="0"/>
                <a:ea typeface="Aptos" panose="020B0004020202020204" pitchFamily="34" charset="0"/>
                <a:cs typeface="Times New Roman" panose="02020603050405020304" pitchFamily="18" charset="0"/>
              </a:rPr>
              <a:t> un </a:t>
            </a:r>
            <a:r>
              <a:rPr lang="en-US" sz="1500" kern="100" dirty="0" err="1">
                <a:latin typeface="Aptos" panose="020B0004020202020204" pitchFamily="34" charset="0"/>
                <a:ea typeface="Aptos" panose="020B0004020202020204" pitchFamily="34" charset="0"/>
                <a:cs typeface="Times New Roman" panose="02020603050405020304" pitchFamily="18" charset="0"/>
              </a:rPr>
              <a:t>prétexte</a:t>
            </a:r>
            <a:r>
              <a:rPr lang="en-US" sz="1500" kern="100" dirty="0">
                <a:latin typeface="Aptos" panose="020B0004020202020204" pitchFamily="34" charset="0"/>
                <a:ea typeface="Aptos" panose="020B0004020202020204" pitchFamily="34" charset="0"/>
                <a:cs typeface="Times New Roman" panose="02020603050405020304" pitchFamily="18" charset="0"/>
              </a:rPr>
              <a:t> pour </a:t>
            </a:r>
            <a:r>
              <a:rPr lang="en-US" sz="1500" kern="100" dirty="0" err="1">
                <a:latin typeface="Aptos" panose="020B0004020202020204" pitchFamily="34" charset="0"/>
                <a:ea typeface="Aptos" panose="020B0004020202020204" pitchFamily="34" charset="0"/>
                <a:cs typeface="Times New Roman" panose="02020603050405020304" pitchFamily="18" charset="0"/>
              </a:rPr>
              <a:t>parler</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d’une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histoire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intéressante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en</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elle-même</a:t>
            </a:r>
            <a:r>
              <a:rPr lang="en-US" sz="1500" kern="100" dirty="0">
                <a:latin typeface="Aptos" panose="020B0004020202020204" pitchFamily="34" charset="0"/>
                <a:ea typeface="Aptos" panose="020B0004020202020204" pitchFamily="34" charset="0"/>
                <a:cs typeface="Times New Roman" panose="02020603050405020304" pitchFamily="18" charset="0"/>
              </a:rPr>
              <a:t> » (Entretien du 8 </a:t>
            </a:r>
            <a:r>
              <a:rPr lang="en-US" sz="1500" kern="100" dirty="0" err="1">
                <a:latin typeface="Aptos" panose="020B0004020202020204" pitchFamily="34" charset="0"/>
                <a:ea typeface="Aptos" panose="020B0004020202020204" pitchFamily="34" charset="0"/>
                <a:cs typeface="Times New Roman" panose="02020603050405020304" pitchFamily="18" charset="0"/>
              </a:rPr>
              <a:t>février</a:t>
            </a:r>
            <a:r>
              <a:rPr lang="en-US" sz="1500" kern="100" dirty="0">
                <a:latin typeface="Aptos" panose="020B0004020202020204" pitchFamily="34" charset="0"/>
                <a:ea typeface="Aptos" panose="020B0004020202020204" pitchFamily="34" charset="0"/>
                <a:cs typeface="Times New Roman" panose="02020603050405020304" pitchFamily="18" charset="0"/>
              </a:rPr>
              <a:t> 2019 avec </a:t>
            </a:r>
            <a:r>
              <a:rPr lang="en-US" sz="1500" kern="100" dirty="0" err="1">
                <a:latin typeface="Aptos" panose="020B0004020202020204" pitchFamily="34" charset="0"/>
                <a:ea typeface="Aptos" panose="020B0004020202020204" pitchFamily="34" charset="0"/>
                <a:cs typeface="Times New Roman" panose="02020603050405020304" pitchFamily="18" charset="0"/>
              </a:rPr>
              <a:t>Corentin</a:t>
            </a:r>
            <a:r>
              <a:rPr lang="en-US" sz="1500" kern="100" dirty="0">
                <a:latin typeface="Aptos" panose="020B0004020202020204" pitchFamily="34" charset="0"/>
                <a:ea typeface="Aptos" panose="020B0004020202020204" pitchFamily="34" charset="0"/>
                <a:cs typeface="Times New Roman" panose="02020603050405020304" pitchFamily="18" charset="0"/>
              </a:rPr>
              <a:t> Lamy). </a:t>
            </a:r>
          </a:p>
        </p:txBody>
      </p:sp>
      <p:pic>
        <p:nvPicPr>
          <p:cNvPr id="7" name="Image 6">
            <a:extLst>
              <a:ext uri="{FF2B5EF4-FFF2-40B4-BE49-F238E27FC236}">
                <a16:creationId xmlns:a16="http://schemas.microsoft.com/office/drawing/2014/main" id="{50F5339B-D058-FC26-FD68-13F3DC42CBC7}"/>
              </a:ext>
            </a:extLst>
          </p:cNvPr>
          <p:cNvPicPr>
            <a:picLocks noChangeAspect="1"/>
          </p:cNvPicPr>
          <p:nvPr/>
        </p:nvPicPr>
        <p:blipFill>
          <a:blip r:embed="rId3"/>
          <a:stretch>
            <a:fillRect/>
          </a:stretch>
        </p:blipFill>
        <p:spPr>
          <a:xfrm>
            <a:off x="228600" y="2288234"/>
            <a:ext cx="6101300" cy="4569765"/>
          </a:xfrm>
          <a:prstGeom prst="rect">
            <a:avLst/>
          </a:prstGeom>
        </p:spPr>
      </p:pic>
      <p:pic>
        <p:nvPicPr>
          <p:cNvPr id="6" name="Image 5">
            <a:extLst>
              <a:ext uri="{FF2B5EF4-FFF2-40B4-BE49-F238E27FC236}">
                <a16:creationId xmlns:a16="http://schemas.microsoft.com/office/drawing/2014/main" id="{FF2F2AE5-1B1C-285F-16F0-5EEDC0A65BE4}"/>
              </a:ext>
            </a:extLst>
          </p:cNvPr>
          <p:cNvPicPr>
            <a:picLocks noChangeAspect="1"/>
          </p:cNvPicPr>
          <p:nvPr/>
        </p:nvPicPr>
        <p:blipFill rotWithShape="1">
          <a:blip r:embed="rId4"/>
          <a:srcRect l="11111"/>
          <a:stretch/>
        </p:blipFill>
        <p:spPr>
          <a:xfrm>
            <a:off x="475105" y="2044498"/>
            <a:ext cx="1944195" cy="2187223"/>
          </a:xfrm>
          <a:prstGeom prst="rect">
            <a:avLst/>
          </a:prstGeom>
        </p:spPr>
      </p:pic>
      <p:pic>
        <p:nvPicPr>
          <p:cNvPr id="8" name="Image 7">
            <a:extLst>
              <a:ext uri="{FF2B5EF4-FFF2-40B4-BE49-F238E27FC236}">
                <a16:creationId xmlns:a16="http://schemas.microsoft.com/office/drawing/2014/main" id="{DA83B88D-3A97-C4A0-1AFA-9697B3944B11}"/>
              </a:ext>
            </a:extLst>
          </p:cNvPr>
          <p:cNvPicPr>
            <a:picLocks noChangeAspect="1"/>
          </p:cNvPicPr>
          <p:nvPr/>
        </p:nvPicPr>
        <p:blipFill>
          <a:blip r:embed="rId5"/>
          <a:stretch>
            <a:fillRect/>
          </a:stretch>
        </p:blipFill>
        <p:spPr>
          <a:xfrm>
            <a:off x="6007804" y="2288234"/>
            <a:ext cx="6184196" cy="4631853"/>
          </a:xfrm>
          <a:prstGeom prst="rect">
            <a:avLst/>
          </a:prstGeom>
        </p:spPr>
      </p:pic>
      <p:sp>
        <p:nvSpPr>
          <p:cNvPr id="9" name="ZoneTexte 8">
            <a:extLst>
              <a:ext uri="{FF2B5EF4-FFF2-40B4-BE49-F238E27FC236}">
                <a16:creationId xmlns:a16="http://schemas.microsoft.com/office/drawing/2014/main" id="{0FB992B4-A6F5-8505-7099-35C781715E0E}"/>
              </a:ext>
            </a:extLst>
          </p:cNvPr>
          <p:cNvSpPr txBox="1"/>
          <p:nvPr/>
        </p:nvSpPr>
        <p:spPr>
          <a:xfrm>
            <a:off x="0" y="31415"/>
            <a:ext cx="12192000" cy="461665"/>
          </a:xfrm>
          <a:prstGeom prst="rect">
            <a:avLst/>
          </a:prstGeom>
          <a:noFill/>
        </p:spPr>
        <p:txBody>
          <a:bodyPr wrap="square" rtlCol="0">
            <a:spAutoFit/>
          </a:bodyPr>
          <a:lstStyle/>
          <a:p>
            <a:pPr algn="ctr"/>
            <a:r>
              <a:rPr lang="fr-FR" sz="2400" b="1" dirty="0">
                <a:cs typeface="Times New Roman" panose="02020603050405020304" pitchFamily="18" charset="0"/>
              </a:rPr>
              <a:t>LES JEUX VIDÉO OUBLIÉS</a:t>
            </a:r>
          </a:p>
        </p:txBody>
      </p:sp>
    </p:spTree>
    <p:extLst>
      <p:ext uri="{BB962C8B-B14F-4D97-AF65-F5344CB8AC3E}">
        <p14:creationId xmlns:p14="http://schemas.microsoft.com/office/powerpoint/2010/main" val="15720421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descr="Une image contenant texte, capture d’écran&#10;&#10;Description générée automatiquement">
            <a:extLst>
              <a:ext uri="{FF2B5EF4-FFF2-40B4-BE49-F238E27FC236}">
                <a16:creationId xmlns:a16="http://schemas.microsoft.com/office/drawing/2014/main" id="{668281A4-8456-6E3B-2F37-25C819446301}"/>
              </a:ext>
            </a:extLst>
          </p:cNvPr>
          <p:cNvPicPr>
            <a:picLocks noChangeAspect="1"/>
          </p:cNvPicPr>
          <p:nvPr/>
        </p:nvPicPr>
        <p:blipFill>
          <a:blip r:embed="rId2"/>
          <a:stretch>
            <a:fillRect/>
          </a:stretch>
        </p:blipFill>
        <p:spPr>
          <a:xfrm>
            <a:off x="127323" y="242304"/>
            <a:ext cx="6771190" cy="3045244"/>
          </a:xfrm>
          <a:prstGeom prst="rect">
            <a:avLst/>
          </a:prstGeom>
        </p:spPr>
      </p:pic>
      <p:pic>
        <p:nvPicPr>
          <p:cNvPr id="5" name="Image 4">
            <a:extLst>
              <a:ext uri="{FF2B5EF4-FFF2-40B4-BE49-F238E27FC236}">
                <a16:creationId xmlns:a16="http://schemas.microsoft.com/office/drawing/2014/main" id="{A3F607F4-5B87-14C6-539C-19A916601410}"/>
              </a:ext>
            </a:extLst>
          </p:cNvPr>
          <p:cNvPicPr>
            <a:picLocks noChangeAspect="1"/>
          </p:cNvPicPr>
          <p:nvPr/>
        </p:nvPicPr>
        <p:blipFill rotWithShape="1">
          <a:blip r:embed="rId3"/>
          <a:srcRect l="23988"/>
          <a:stretch/>
        </p:blipFill>
        <p:spPr>
          <a:xfrm>
            <a:off x="6005581" y="2346853"/>
            <a:ext cx="6186419" cy="4511148"/>
          </a:xfrm>
          <a:prstGeom prst="rect">
            <a:avLst/>
          </a:prstGeom>
        </p:spPr>
      </p:pic>
      <p:pic>
        <p:nvPicPr>
          <p:cNvPr id="10" name="Image 9" descr="Une image contenant texte, Police, capture d’écran, document&#10;&#10;Description générée automatiquement">
            <a:extLst>
              <a:ext uri="{FF2B5EF4-FFF2-40B4-BE49-F238E27FC236}">
                <a16:creationId xmlns:a16="http://schemas.microsoft.com/office/drawing/2014/main" id="{DCEBB7C1-0D3D-9CA1-C575-2B7DB6607F80}"/>
              </a:ext>
            </a:extLst>
          </p:cNvPr>
          <p:cNvPicPr>
            <a:picLocks noChangeAspect="1"/>
          </p:cNvPicPr>
          <p:nvPr/>
        </p:nvPicPr>
        <p:blipFill>
          <a:blip r:embed="rId4"/>
          <a:stretch>
            <a:fillRect/>
          </a:stretch>
        </p:blipFill>
        <p:spPr>
          <a:xfrm>
            <a:off x="7312789" y="242304"/>
            <a:ext cx="4578269" cy="1982490"/>
          </a:xfrm>
          <a:prstGeom prst="rect">
            <a:avLst/>
          </a:prstGeom>
        </p:spPr>
      </p:pic>
      <p:pic>
        <p:nvPicPr>
          <p:cNvPr id="11" name="Image 10">
            <a:extLst>
              <a:ext uri="{FF2B5EF4-FFF2-40B4-BE49-F238E27FC236}">
                <a16:creationId xmlns:a16="http://schemas.microsoft.com/office/drawing/2014/main" id="{AC01028D-391F-934B-1EAB-7255E03220CB}"/>
              </a:ext>
            </a:extLst>
          </p:cNvPr>
          <p:cNvPicPr>
            <a:picLocks noChangeAspect="1"/>
          </p:cNvPicPr>
          <p:nvPr/>
        </p:nvPicPr>
        <p:blipFill>
          <a:blip r:embed="rId5"/>
          <a:stretch>
            <a:fillRect/>
          </a:stretch>
        </p:blipFill>
        <p:spPr>
          <a:xfrm>
            <a:off x="0" y="3287548"/>
            <a:ext cx="6350924" cy="3572395"/>
          </a:xfrm>
          <a:prstGeom prst="rect">
            <a:avLst/>
          </a:prstGeom>
        </p:spPr>
      </p:pic>
      <p:pic>
        <p:nvPicPr>
          <p:cNvPr id="8" name="Image 7" descr="Une image contenant texte, Police, capture d’écran, document&#10;&#10;Description générée automatiquement">
            <a:extLst>
              <a:ext uri="{FF2B5EF4-FFF2-40B4-BE49-F238E27FC236}">
                <a16:creationId xmlns:a16="http://schemas.microsoft.com/office/drawing/2014/main" id="{58917697-24C9-2A5B-F715-2C61351A8496}"/>
              </a:ext>
            </a:extLst>
          </p:cNvPr>
          <p:cNvPicPr>
            <a:picLocks noChangeAspect="1"/>
          </p:cNvPicPr>
          <p:nvPr/>
        </p:nvPicPr>
        <p:blipFill>
          <a:blip r:embed="rId6"/>
          <a:stretch>
            <a:fillRect/>
          </a:stretch>
        </p:blipFill>
        <p:spPr>
          <a:xfrm>
            <a:off x="6005581" y="2331859"/>
            <a:ext cx="6186419" cy="1777154"/>
          </a:xfrm>
          <a:prstGeom prst="rect">
            <a:avLst/>
          </a:prstGeom>
        </p:spPr>
      </p:pic>
    </p:spTree>
    <p:extLst>
      <p:ext uri="{BB962C8B-B14F-4D97-AF65-F5344CB8AC3E}">
        <p14:creationId xmlns:p14="http://schemas.microsoft.com/office/powerpoint/2010/main" val="29269497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Une image contenant texte, Police, blanc&#10;&#10;Description générée automatiquement">
            <a:extLst>
              <a:ext uri="{FF2B5EF4-FFF2-40B4-BE49-F238E27FC236}">
                <a16:creationId xmlns:a16="http://schemas.microsoft.com/office/drawing/2014/main" id="{25B44B46-2EAA-743B-2111-AB4F35145716}"/>
              </a:ext>
            </a:extLst>
          </p:cNvPr>
          <p:cNvPicPr>
            <a:picLocks noChangeAspect="1"/>
          </p:cNvPicPr>
          <p:nvPr/>
        </p:nvPicPr>
        <p:blipFill>
          <a:blip r:embed="rId2"/>
          <a:stretch>
            <a:fillRect/>
          </a:stretch>
        </p:blipFill>
        <p:spPr>
          <a:xfrm>
            <a:off x="183411" y="1019887"/>
            <a:ext cx="5886803" cy="1125418"/>
          </a:xfrm>
          <a:prstGeom prst="rect">
            <a:avLst/>
          </a:prstGeom>
        </p:spPr>
      </p:pic>
      <p:pic>
        <p:nvPicPr>
          <p:cNvPr id="6" name="Image 5">
            <a:extLst>
              <a:ext uri="{FF2B5EF4-FFF2-40B4-BE49-F238E27FC236}">
                <a16:creationId xmlns:a16="http://schemas.microsoft.com/office/drawing/2014/main" id="{E884BF93-AA0E-C99E-9C65-C3167488726A}"/>
              </a:ext>
            </a:extLst>
          </p:cNvPr>
          <p:cNvPicPr>
            <a:picLocks noChangeAspect="1"/>
          </p:cNvPicPr>
          <p:nvPr/>
        </p:nvPicPr>
        <p:blipFill>
          <a:blip r:embed="rId3"/>
          <a:stretch>
            <a:fillRect/>
          </a:stretch>
        </p:blipFill>
        <p:spPr>
          <a:xfrm>
            <a:off x="183412" y="2342023"/>
            <a:ext cx="5886803" cy="3306421"/>
          </a:xfrm>
          <a:prstGeom prst="rect">
            <a:avLst/>
          </a:prstGeom>
        </p:spPr>
      </p:pic>
      <p:pic>
        <p:nvPicPr>
          <p:cNvPr id="8" name="Image 7" descr="Une image contenant texte, Police, capture d’écran, document&#10;&#10;Description générée automatiquement">
            <a:extLst>
              <a:ext uri="{FF2B5EF4-FFF2-40B4-BE49-F238E27FC236}">
                <a16:creationId xmlns:a16="http://schemas.microsoft.com/office/drawing/2014/main" id="{0108609E-99EB-3F53-62B6-257502E14698}"/>
              </a:ext>
            </a:extLst>
          </p:cNvPr>
          <p:cNvPicPr>
            <a:picLocks noChangeAspect="1"/>
          </p:cNvPicPr>
          <p:nvPr/>
        </p:nvPicPr>
        <p:blipFill>
          <a:blip r:embed="rId4"/>
          <a:stretch>
            <a:fillRect/>
          </a:stretch>
        </p:blipFill>
        <p:spPr>
          <a:xfrm>
            <a:off x="6225551" y="765244"/>
            <a:ext cx="5778917" cy="5323040"/>
          </a:xfrm>
          <a:prstGeom prst="rect">
            <a:avLst/>
          </a:prstGeom>
        </p:spPr>
      </p:pic>
    </p:spTree>
    <p:extLst>
      <p:ext uri="{BB962C8B-B14F-4D97-AF65-F5344CB8AC3E}">
        <p14:creationId xmlns:p14="http://schemas.microsoft.com/office/powerpoint/2010/main" val="24040635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0D0D0C"/>
          </a:solidFill>
          <a:ln/>
        </p:spPr>
        <p:txBody>
          <a:bodyPr/>
          <a:lstStyle/>
          <a:p>
            <a:endParaRPr lang="fr-FR" sz="1500"/>
          </a:p>
        </p:txBody>
      </p:sp>
      <p:sp>
        <p:nvSpPr>
          <p:cNvPr id="3" name="Shape 1"/>
          <p:cNvSpPr/>
          <p:nvPr/>
        </p:nvSpPr>
        <p:spPr>
          <a:xfrm>
            <a:off x="0" y="0"/>
            <a:ext cx="12192000" cy="6858000"/>
          </a:xfrm>
          <a:prstGeom prst="rect">
            <a:avLst/>
          </a:prstGeom>
          <a:solidFill>
            <a:srgbClr val="1D1D1B"/>
          </a:solidFill>
          <a:ln/>
        </p:spPr>
        <p:txBody>
          <a:bodyPr/>
          <a:lstStyle/>
          <a:p>
            <a:endParaRPr lang="fr-FR" sz="1500"/>
          </a:p>
        </p:txBody>
      </p:sp>
      <p:sp>
        <p:nvSpPr>
          <p:cNvPr id="4" name="ZoneTexte 3">
            <a:extLst>
              <a:ext uri="{FF2B5EF4-FFF2-40B4-BE49-F238E27FC236}">
                <a16:creationId xmlns:a16="http://schemas.microsoft.com/office/drawing/2014/main" id="{2FB22993-7062-D8A2-08BF-6245724AE20C}"/>
              </a:ext>
            </a:extLst>
          </p:cNvPr>
          <p:cNvSpPr txBox="1"/>
          <p:nvPr/>
        </p:nvSpPr>
        <p:spPr>
          <a:xfrm>
            <a:off x="119529" y="352242"/>
            <a:ext cx="5871883" cy="1477328"/>
          </a:xfrm>
          <a:prstGeom prst="rect">
            <a:avLst/>
          </a:prstGeom>
          <a:noFill/>
        </p:spPr>
        <p:txBody>
          <a:bodyPr wrap="square">
            <a:spAutoFit/>
          </a:bodyPr>
          <a:lstStyle/>
          <a:p>
            <a:pPr marL="374635" algn="just"/>
            <a:r>
              <a:rPr lang="en-US" sz="1500" kern="100" dirty="0">
                <a:latin typeface="Aptos" panose="020B0004020202020204" pitchFamily="34" charset="0"/>
                <a:ea typeface="Aptos" panose="020B0004020202020204" pitchFamily="34" charset="0"/>
                <a:cs typeface="Times New Roman" panose="02020603050405020304" pitchFamily="18" charset="0"/>
              </a:rPr>
              <a:t>« Pour un amateur </a:t>
            </a:r>
            <a:r>
              <a:rPr lang="en-US" sz="1500" kern="100" dirty="0" err="1">
                <a:latin typeface="Aptos" panose="020B0004020202020204" pitchFamily="34" charset="0"/>
                <a:ea typeface="Aptos" panose="020B0004020202020204" pitchFamily="34" charset="0"/>
                <a:cs typeface="Times New Roman" panose="02020603050405020304" pitchFamily="18" charset="0"/>
              </a:rPr>
              <a:t>éclaire</a:t>
            </a:r>
            <a:r>
              <a:rPr lang="en-US" sz="1500" kern="100" dirty="0">
                <a:latin typeface="Aptos" panose="020B0004020202020204" pitchFamily="34" charset="0"/>
                <a:ea typeface="Aptos" panose="020B0004020202020204" pitchFamily="34" charset="0"/>
                <a:cs typeface="Times New Roman" panose="02020603050405020304" pitchFamily="18" charset="0"/>
              </a:rPr>
              <a:t>́ de Street Fighter </a:t>
            </a:r>
            <a:r>
              <a:rPr lang="en-US" sz="1500" kern="100" dirty="0" err="1">
                <a:latin typeface="Aptos" panose="020B0004020202020204" pitchFamily="34" charset="0"/>
                <a:ea typeface="Aptos" panose="020B0004020202020204" pitchFamily="34" charset="0"/>
                <a:cs typeface="Times New Roman" panose="02020603050405020304" pitchFamily="18" charset="0"/>
              </a:rPr>
              <a:t>ou</a:t>
            </a:r>
            <a:r>
              <a:rPr lang="en-US" sz="1500" kern="100" dirty="0">
                <a:latin typeface="Aptos" panose="020B0004020202020204" pitchFamily="34" charset="0"/>
                <a:ea typeface="Aptos" panose="020B0004020202020204" pitchFamily="34" charset="0"/>
                <a:cs typeface="Times New Roman" panose="02020603050405020304" pitchFamily="18" charset="0"/>
              </a:rPr>
              <a:t> de Killer Instinct, </a:t>
            </a:r>
            <a:r>
              <a:rPr lang="en-US" sz="1500" kern="100" dirty="0" err="1">
                <a:latin typeface="Aptos" panose="020B0004020202020204" pitchFamily="34" charset="0"/>
                <a:ea typeface="Aptos" panose="020B0004020202020204" pitchFamily="34" charset="0"/>
                <a:cs typeface="Times New Roman" panose="02020603050405020304" pitchFamily="18" charset="0"/>
              </a:rPr>
              <a:t>n’ayons</a:t>
            </a:r>
            <a:r>
              <a:rPr lang="en-US" sz="1500" kern="100" dirty="0">
                <a:latin typeface="Aptos" panose="020B0004020202020204" pitchFamily="34" charset="0"/>
                <a:ea typeface="Aptos" panose="020B0004020202020204" pitchFamily="34" charset="0"/>
                <a:cs typeface="Times New Roman" panose="02020603050405020304" pitchFamily="18" charset="0"/>
              </a:rPr>
              <a:t> pas </a:t>
            </a:r>
            <a:r>
              <a:rPr lang="en-US" sz="1500" kern="100" dirty="0" err="1">
                <a:latin typeface="Aptos" panose="020B0004020202020204" pitchFamily="34" charset="0"/>
                <a:ea typeface="Aptos" panose="020B0004020202020204" pitchFamily="34" charset="0"/>
                <a:cs typeface="Times New Roman" panose="02020603050405020304" pitchFamily="18" charset="0"/>
              </a:rPr>
              <a:t>peur</a:t>
            </a:r>
            <a:r>
              <a:rPr lang="en-US" sz="1500" kern="100" dirty="0">
                <a:latin typeface="Aptos" panose="020B0004020202020204" pitchFamily="34" charset="0"/>
                <a:ea typeface="Aptos" panose="020B0004020202020204" pitchFamily="34" charset="0"/>
                <a:cs typeface="Times New Roman" panose="02020603050405020304" pitchFamily="18" charset="0"/>
              </a:rPr>
              <a:t> de le dire : le jeu </a:t>
            </a:r>
            <a:r>
              <a:rPr lang="en-US" sz="1500" kern="100" dirty="0" err="1">
                <a:latin typeface="Aptos" panose="020B0004020202020204" pitchFamily="34" charset="0"/>
                <a:ea typeface="Aptos" panose="020B0004020202020204" pitchFamily="34" charset="0"/>
                <a:cs typeface="Times New Roman" panose="02020603050405020304" pitchFamily="18" charset="0"/>
              </a:rPr>
              <a:t>est</a:t>
            </a:r>
            <a:r>
              <a:rPr lang="en-US" sz="1500" kern="100" dirty="0">
                <a:latin typeface="Aptos" panose="020B0004020202020204" pitchFamily="34" charset="0"/>
                <a:ea typeface="Aptos" panose="020B0004020202020204" pitchFamily="34" charset="0"/>
                <a:cs typeface="Times New Roman" panose="02020603050405020304" pitchFamily="18" charset="0"/>
              </a:rPr>
              <a:t> raté. </a:t>
            </a:r>
            <a:r>
              <a:rPr lang="en-US" sz="1500" kern="100" dirty="0" err="1">
                <a:latin typeface="Aptos" panose="020B0004020202020204" pitchFamily="34" charset="0"/>
                <a:ea typeface="Aptos" panose="020B0004020202020204" pitchFamily="34" charset="0"/>
                <a:cs typeface="Times New Roman" panose="02020603050405020304" pitchFamily="18" charset="0"/>
              </a:rPr>
              <a:t>Mais</a:t>
            </a:r>
            <a:r>
              <a:rPr lang="en-US" sz="1500" kern="100" dirty="0">
                <a:latin typeface="Aptos" panose="020B0004020202020204" pitchFamily="34" charset="0"/>
                <a:ea typeface="Aptos" panose="020B0004020202020204" pitchFamily="34" charset="0"/>
                <a:cs typeface="Times New Roman" panose="02020603050405020304" pitchFamily="18" charset="0"/>
              </a:rPr>
              <a:t> pour un enfant des </a:t>
            </a:r>
            <a:r>
              <a:rPr lang="en-US" sz="1500" kern="100" dirty="0" err="1">
                <a:latin typeface="Aptos" panose="020B0004020202020204" pitchFamily="34" charset="0"/>
                <a:ea typeface="Aptos" panose="020B0004020202020204" pitchFamily="34" charset="0"/>
                <a:cs typeface="Times New Roman" panose="02020603050405020304" pitchFamily="18" charset="0"/>
              </a:rPr>
              <a:t>années</a:t>
            </a:r>
            <a:r>
              <a:rPr lang="en-US" sz="1500" kern="100" dirty="0">
                <a:latin typeface="Aptos" panose="020B0004020202020204" pitchFamily="34" charset="0"/>
                <a:ea typeface="Aptos" panose="020B0004020202020204" pitchFamily="34" charset="0"/>
                <a:cs typeface="Times New Roman" panose="02020603050405020304" pitchFamily="18" charset="0"/>
              </a:rPr>
              <a:t> 1990 qui a </a:t>
            </a:r>
            <a:r>
              <a:rPr lang="en-US" sz="1500" kern="100" dirty="0" err="1">
                <a:latin typeface="Aptos" panose="020B0004020202020204" pitchFamily="34" charset="0"/>
                <a:ea typeface="Aptos" panose="020B0004020202020204" pitchFamily="34" charset="0"/>
                <a:cs typeface="Times New Roman" panose="02020603050405020304" pitchFamily="18" charset="0"/>
              </a:rPr>
              <a:t>eu</a:t>
            </a:r>
            <a:r>
              <a:rPr lang="en-US" sz="1500" kern="100" dirty="0">
                <a:latin typeface="Aptos" panose="020B0004020202020204" pitchFamily="34" charset="0"/>
                <a:ea typeface="Aptos" panose="020B0004020202020204" pitchFamily="34" charset="0"/>
                <a:cs typeface="Times New Roman" panose="02020603050405020304" pitchFamily="18" charset="0"/>
              </a:rPr>
              <a:t> la chance de </a:t>
            </a:r>
            <a:r>
              <a:rPr lang="en-US" sz="1500" kern="100" dirty="0" err="1">
                <a:latin typeface="Aptos" panose="020B0004020202020204" pitchFamily="34" charset="0"/>
                <a:ea typeface="Aptos" panose="020B0004020202020204" pitchFamily="34" charset="0"/>
                <a:cs typeface="Times New Roman" panose="02020603050405020304" pitchFamily="18" charset="0"/>
              </a:rPr>
              <a:t>discuter</a:t>
            </a:r>
            <a:r>
              <a:rPr lang="en-US" sz="1500" kern="100" dirty="0">
                <a:latin typeface="Aptos" panose="020B0004020202020204" pitchFamily="34" charset="0"/>
                <a:ea typeface="Aptos" panose="020B0004020202020204" pitchFamily="34" charset="0"/>
                <a:cs typeface="Times New Roman" panose="02020603050405020304" pitchFamily="18" charset="0"/>
              </a:rPr>
              <a:t> avec </a:t>
            </a:r>
            <a:r>
              <a:rPr lang="en-US" sz="1500" kern="100" dirty="0" err="1">
                <a:latin typeface="Aptos" panose="020B0004020202020204" pitchFamily="34" charset="0"/>
                <a:ea typeface="Aptos" panose="020B0004020202020204" pitchFamily="34" charset="0"/>
                <a:cs typeface="Times New Roman" panose="02020603050405020304" pitchFamily="18" charset="0"/>
              </a:rPr>
              <a:t>ses</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créateurs</a:t>
            </a:r>
            <a:r>
              <a:rPr lang="en-US" sz="1500" kern="100" dirty="0">
                <a:latin typeface="Aptos" panose="020B0004020202020204" pitchFamily="34" charset="0"/>
                <a:ea typeface="Aptos" panose="020B0004020202020204" pitchFamily="34" charset="0"/>
                <a:cs typeface="Times New Roman" panose="02020603050405020304" pitchFamily="18" charset="0"/>
              </a:rPr>
              <a:t> pour </a:t>
            </a:r>
            <a:r>
              <a:rPr lang="en-US" sz="1500" kern="100" dirty="0" err="1">
                <a:latin typeface="Aptos" panose="020B0004020202020204" pitchFamily="34" charset="0"/>
                <a:ea typeface="Aptos" panose="020B0004020202020204" pitchFamily="34" charset="0"/>
                <a:cs typeface="Times New Roman" panose="02020603050405020304" pitchFamily="18" charset="0"/>
              </a:rPr>
              <a:t>comprendre</a:t>
            </a:r>
            <a:r>
              <a:rPr lang="en-US" sz="1500" kern="100" dirty="0">
                <a:latin typeface="Aptos" panose="020B0004020202020204" pitchFamily="34" charset="0"/>
                <a:ea typeface="Aptos" panose="020B0004020202020204" pitchFamily="34" charset="0"/>
                <a:cs typeface="Times New Roman" panose="02020603050405020304" pitchFamily="18" charset="0"/>
              </a:rPr>
              <a:t> la </a:t>
            </a:r>
            <a:r>
              <a:rPr lang="en-US" sz="1500" kern="100" dirty="0" err="1">
                <a:latin typeface="Aptos" panose="020B0004020202020204" pitchFamily="34" charset="0"/>
                <a:ea typeface="Aptos" panose="020B0004020202020204" pitchFamily="34" charset="0"/>
                <a:cs typeface="Times New Roman" panose="02020603050405020304" pitchFamily="18" charset="0"/>
              </a:rPr>
              <a:t>démarche</a:t>
            </a:r>
            <a:r>
              <a:rPr lang="en-US" sz="1500" kern="100" dirty="0">
                <a:latin typeface="Aptos" panose="020B0004020202020204" pitchFamily="34" charset="0"/>
                <a:ea typeface="Aptos" panose="020B0004020202020204" pitchFamily="34" charset="0"/>
                <a:cs typeface="Times New Roman" panose="02020603050405020304" pitchFamily="18" charset="0"/>
              </a:rPr>
              <a:t> qui anime </a:t>
            </a:r>
            <a:r>
              <a:rPr lang="en-US" sz="1500" kern="100" dirty="0" err="1">
                <a:latin typeface="Aptos" panose="020B0004020202020204" pitchFamily="34" charset="0"/>
                <a:ea typeface="Aptos" panose="020B0004020202020204" pitchFamily="34" charset="0"/>
                <a:cs typeface="Times New Roman" panose="02020603050405020304" pitchFamily="18" charset="0"/>
              </a:rPr>
              <a:t>ce</a:t>
            </a:r>
            <a:r>
              <a:rPr lang="en-US" sz="1500" kern="100" dirty="0">
                <a:latin typeface="Aptos" panose="020B0004020202020204" pitchFamily="34" charset="0"/>
                <a:ea typeface="Aptos" panose="020B0004020202020204" pitchFamily="34" charset="0"/>
                <a:cs typeface="Times New Roman" panose="02020603050405020304" pitchFamily="18" charset="0"/>
              </a:rPr>
              <a:t> Borderland, plus </a:t>
            </a:r>
            <a:r>
              <a:rPr lang="en-US" sz="1500" kern="100" dirty="0" err="1">
                <a:latin typeface="Aptos" panose="020B0004020202020204" pitchFamily="34" charset="0"/>
                <a:ea typeface="Aptos" panose="020B0004020202020204" pitchFamily="34" charset="0"/>
                <a:cs typeface="Times New Roman" panose="02020603050405020304" pitchFamily="18" charset="0"/>
              </a:rPr>
              <a:t>proche</a:t>
            </a:r>
            <a:r>
              <a:rPr lang="en-US" sz="1500" kern="100" dirty="0">
                <a:latin typeface="Aptos" panose="020B0004020202020204" pitchFamily="34" charset="0"/>
                <a:ea typeface="Aptos" panose="020B0004020202020204" pitchFamily="34" charset="0"/>
                <a:cs typeface="Times New Roman" panose="02020603050405020304" pitchFamily="18" charset="0"/>
              </a:rPr>
              <a:t> de </a:t>
            </a:r>
            <a:r>
              <a:rPr lang="en-US" sz="1500" kern="100" dirty="0" err="1">
                <a:latin typeface="Aptos" panose="020B0004020202020204" pitchFamily="34" charset="0"/>
                <a:ea typeface="Aptos" panose="020B0004020202020204" pitchFamily="34" charset="0"/>
                <a:cs typeface="Times New Roman" panose="02020603050405020304" pitchFamily="18" charset="0"/>
              </a:rPr>
              <a:t>l’installation</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artistique</a:t>
            </a:r>
            <a:r>
              <a:rPr lang="en-US" sz="1500" kern="100" dirty="0">
                <a:latin typeface="Aptos" panose="020B0004020202020204" pitchFamily="34" charset="0"/>
                <a:ea typeface="Aptos" panose="020B0004020202020204" pitchFamily="34" charset="0"/>
                <a:cs typeface="Times New Roman" panose="02020603050405020304" pitchFamily="18" charset="0"/>
              </a:rPr>
              <a:t> que de la borne </a:t>
            </a:r>
            <a:r>
              <a:rPr lang="en-US" sz="1500" kern="100" dirty="0" err="1">
                <a:latin typeface="Aptos" panose="020B0004020202020204" pitchFamily="34" charset="0"/>
                <a:ea typeface="Aptos" panose="020B0004020202020204" pitchFamily="34" charset="0"/>
                <a:cs typeface="Times New Roman" panose="02020603050405020304" pitchFamily="18" charset="0"/>
              </a:rPr>
              <a:t>d’arcade</a:t>
            </a:r>
            <a:r>
              <a:rPr lang="en-US" sz="1500" kern="100" dirty="0">
                <a:latin typeface="Aptos" panose="020B0004020202020204" pitchFamily="34" charset="0"/>
                <a:ea typeface="Aptos" panose="020B0004020202020204" pitchFamily="34" charset="0"/>
                <a:cs typeface="Times New Roman" panose="02020603050405020304" pitchFamily="18" charset="0"/>
              </a:rPr>
              <a:t>, il </a:t>
            </a:r>
            <a:r>
              <a:rPr lang="en-US" sz="1500" kern="100" dirty="0" err="1">
                <a:latin typeface="Aptos" panose="020B0004020202020204" pitchFamily="34" charset="0"/>
                <a:ea typeface="Aptos" panose="020B0004020202020204" pitchFamily="34" charset="0"/>
                <a:cs typeface="Times New Roman" panose="02020603050405020304" pitchFamily="18" charset="0"/>
              </a:rPr>
              <a:t>devient</a:t>
            </a:r>
            <a:r>
              <a:rPr lang="en-US" sz="1500" kern="100" dirty="0">
                <a:latin typeface="Aptos" panose="020B0004020202020204" pitchFamily="34" charset="0"/>
                <a:ea typeface="Aptos" panose="020B0004020202020204" pitchFamily="34" charset="0"/>
                <a:cs typeface="Times New Roman" panose="02020603050405020304" pitchFamily="18" charset="0"/>
              </a:rPr>
              <a:t> un </a:t>
            </a:r>
            <a:r>
              <a:rPr lang="en-US" sz="1500" kern="100" dirty="0" err="1">
                <a:latin typeface="Aptos" panose="020B0004020202020204" pitchFamily="34" charset="0"/>
                <a:ea typeface="Aptos" panose="020B0004020202020204" pitchFamily="34" charset="0"/>
                <a:cs typeface="Times New Roman" panose="02020603050405020304" pitchFamily="18" charset="0"/>
              </a:rPr>
              <a:t>hypnotique</a:t>
            </a:r>
            <a:r>
              <a:rPr lang="en-US" sz="1500" kern="100" dirty="0">
                <a:latin typeface="Aptos" panose="020B0004020202020204" pitchFamily="34" charset="0"/>
                <a:ea typeface="Aptos" panose="020B0004020202020204" pitchFamily="34" charset="0"/>
                <a:cs typeface="Times New Roman" panose="02020603050405020304" pitchFamily="18" charset="0"/>
              </a:rPr>
              <a:t> </a:t>
            </a:r>
            <a:r>
              <a:rPr lang="en-US" sz="1500" kern="100" dirty="0" err="1">
                <a:latin typeface="Aptos" panose="020B0004020202020204" pitchFamily="34" charset="0"/>
                <a:ea typeface="Aptos" panose="020B0004020202020204" pitchFamily="34" charset="0"/>
                <a:cs typeface="Times New Roman" panose="02020603050405020304" pitchFamily="18" charset="0"/>
              </a:rPr>
              <a:t>objet</a:t>
            </a:r>
            <a:r>
              <a:rPr lang="en-US" sz="1500" kern="100" dirty="0">
                <a:latin typeface="Aptos" panose="020B0004020202020204" pitchFamily="34" charset="0"/>
                <a:ea typeface="Aptos" panose="020B0004020202020204" pitchFamily="34" charset="0"/>
                <a:cs typeface="Times New Roman" panose="02020603050405020304" pitchFamily="18" charset="0"/>
              </a:rPr>
              <a:t> de fascination » </a:t>
            </a:r>
          </a:p>
        </p:txBody>
      </p:sp>
      <p:pic>
        <p:nvPicPr>
          <p:cNvPr id="6" name="Image 5" descr="Une image contenant texte, dessin humoristique, capture d’écran&#10;&#10;Description générée automatiquement">
            <a:extLst>
              <a:ext uri="{FF2B5EF4-FFF2-40B4-BE49-F238E27FC236}">
                <a16:creationId xmlns:a16="http://schemas.microsoft.com/office/drawing/2014/main" id="{8D4ABAF2-58CA-C57B-C8B7-206D39461B27}"/>
              </a:ext>
            </a:extLst>
          </p:cNvPr>
          <p:cNvPicPr>
            <a:picLocks noChangeAspect="1"/>
          </p:cNvPicPr>
          <p:nvPr/>
        </p:nvPicPr>
        <p:blipFill>
          <a:blip r:embed="rId3"/>
          <a:stretch>
            <a:fillRect/>
          </a:stretch>
        </p:blipFill>
        <p:spPr>
          <a:xfrm>
            <a:off x="0" y="1829571"/>
            <a:ext cx="6620719" cy="3235920"/>
          </a:xfrm>
          <a:prstGeom prst="rect">
            <a:avLst/>
          </a:prstGeom>
        </p:spPr>
      </p:pic>
      <p:sp>
        <p:nvSpPr>
          <p:cNvPr id="8" name="ZoneTexte 7">
            <a:extLst>
              <a:ext uri="{FF2B5EF4-FFF2-40B4-BE49-F238E27FC236}">
                <a16:creationId xmlns:a16="http://schemas.microsoft.com/office/drawing/2014/main" id="{160E3B45-DAC5-F67B-F078-98A219009891}"/>
              </a:ext>
            </a:extLst>
          </p:cNvPr>
          <p:cNvSpPr txBox="1"/>
          <p:nvPr/>
        </p:nvSpPr>
        <p:spPr>
          <a:xfrm>
            <a:off x="-224116" y="5064356"/>
            <a:ext cx="12192000" cy="1773371"/>
          </a:xfrm>
          <a:prstGeom prst="rect">
            <a:avLst/>
          </a:prstGeom>
          <a:noFill/>
        </p:spPr>
        <p:txBody>
          <a:bodyPr wrap="square">
            <a:spAutoFit/>
          </a:bodyPr>
          <a:lstStyle/>
          <a:p>
            <a:pPr marL="449580" algn="just">
              <a:lnSpc>
                <a:spcPct val="115000"/>
              </a:lnSpc>
            </a:pPr>
            <a:r>
              <a:rPr lang="fr-BE" sz="1600" dirty="0">
                <a:effectLst/>
                <a:latin typeface="Aptos" panose="020B0004020202020204" pitchFamily="34" charset="0"/>
                <a:ea typeface="Calibri" panose="020F0502020204030204" pitchFamily="34" charset="0"/>
                <a:cs typeface="Times New Roman" panose="02020603050405020304" pitchFamily="18" charset="0"/>
              </a:rPr>
              <a:t>« La base est évidemment nostalgique. Si j’ai envie de parler d’un sujet, c’est parce qu’il m’anime depuis que je suis môme. Je vais prendre l’exemple de </a:t>
            </a:r>
            <a:r>
              <a:rPr lang="fr-BE" sz="1600" i="1" dirty="0" err="1">
                <a:effectLst/>
                <a:latin typeface="Aptos" panose="020B0004020202020204" pitchFamily="34" charset="0"/>
                <a:ea typeface="Calibri" panose="020F0502020204030204" pitchFamily="34" charset="0"/>
                <a:cs typeface="Times New Roman" panose="02020603050405020304" pitchFamily="18" charset="0"/>
              </a:rPr>
              <a:t>Borderland</a:t>
            </a:r>
            <a:r>
              <a:rPr lang="fr-BE" sz="1600" dirty="0">
                <a:effectLst/>
                <a:latin typeface="Aptos" panose="020B0004020202020204" pitchFamily="34" charset="0"/>
                <a:ea typeface="Calibri" panose="020F0502020204030204" pitchFamily="34" charset="0"/>
                <a:cs typeface="Times New Roman" panose="02020603050405020304" pitchFamily="18" charset="0"/>
              </a:rPr>
              <a:t>, qui m’intéresse énormément puisque c’est un jeu mi-jeu de baston, mi-performance artistique dédiée au musée. Un </a:t>
            </a:r>
            <a:r>
              <a:rPr lang="fr-BE" sz="1600" i="1" dirty="0">
                <a:effectLst/>
                <a:latin typeface="Aptos" panose="020B0004020202020204" pitchFamily="34" charset="0"/>
                <a:ea typeface="Calibri" panose="020F0502020204030204" pitchFamily="34" charset="0"/>
                <a:cs typeface="Times New Roman" panose="02020603050405020304" pitchFamily="18" charset="0"/>
              </a:rPr>
              <a:t>Mortal </a:t>
            </a:r>
            <a:r>
              <a:rPr lang="fr-BE" sz="1600" i="1" dirty="0" err="1">
                <a:effectLst/>
                <a:latin typeface="Aptos" panose="020B0004020202020204" pitchFamily="34" charset="0"/>
                <a:ea typeface="Calibri" panose="020F0502020204030204" pitchFamily="34" charset="0"/>
                <a:cs typeface="Times New Roman" panose="02020603050405020304" pitchFamily="18" charset="0"/>
              </a:rPr>
              <a:t>Kombat</a:t>
            </a:r>
            <a:r>
              <a:rPr lang="fr-BE" sz="1600" dirty="0">
                <a:effectLst/>
                <a:latin typeface="Aptos" panose="020B0004020202020204" pitchFamily="34" charset="0"/>
                <a:ea typeface="Calibri" panose="020F0502020204030204" pitchFamily="34" charset="0"/>
                <a:cs typeface="Times New Roman" panose="02020603050405020304" pitchFamily="18" charset="0"/>
              </a:rPr>
              <a:t> fauché, développé en banlieue parisienne et que j’avais aperçu sur </a:t>
            </a:r>
            <a:r>
              <a:rPr lang="fr-BE" sz="1600" i="1" dirty="0">
                <a:effectLst/>
                <a:latin typeface="Aptos" panose="020B0004020202020204" pitchFamily="34" charset="0"/>
                <a:ea typeface="Calibri" panose="020F0502020204030204" pitchFamily="34" charset="0"/>
                <a:cs typeface="Times New Roman" panose="02020603050405020304" pitchFamily="18" charset="0"/>
              </a:rPr>
              <a:t>Game one </a:t>
            </a:r>
            <a:r>
              <a:rPr lang="fr-BE" sz="1600" dirty="0">
                <a:effectLst/>
                <a:latin typeface="Aptos" panose="020B0004020202020204" pitchFamily="34" charset="0"/>
                <a:ea typeface="Calibri" panose="020F0502020204030204" pitchFamily="34" charset="0"/>
                <a:cs typeface="Times New Roman" panose="02020603050405020304" pitchFamily="18" charset="0"/>
              </a:rPr>
              <a:t>[il y a dix-neuf ans], et qui m’a toujours obsédé depuis. Il n’y a pas longtemps, je me suis dit, “allez ! Maintenant, je suis journaliste, je vais faire l’article, je vais retrouver quelqu’un sur </a:t>
            </a:r>
            <a:r>
              <a:rPr lang="fr-BE" sz="1600" i="1" dirty="0">
                <a:effectLst/>
                <a:latin typeface="Aptos" panose="020B0004020202020204" pitchFamily="34" charset="0"/>
                <a:ea typeface="Calibri" panose="020F0502020204030204" pitchFamily="34" charset="0"/>
                <a:cs typeface="Times New Roman" panose="02020603050405020304" pitchFamily="18" charset="0"/>
              </a:rPr>
              <a:t>LinkedIn </a:t>
            </a:r>
            <a:r>
              <a:rPr lang="fr-BE" sz="1600" dirty="0">
                <a:effectLst/>
                <a:latin typeface="Aptos" panose="020B0004020202020204" pitchFamily="34" charset="0"/>
                <a:ea typeface="Calibri" panose="020F0502020204030204" pitchFamily="34" charset="0"/>
                <a:cs typeface="Times New Roman" panose="02020603050405020304" pitchFamily="18" charset="0"/>
              </a:rPr>
              <a:t>qui va me redonner des contacts”. […] Ces autopsies de jeux annulés me passionnent » (Entretien avec Pierre-Alexandre Rouillon du 14 décembre 2017, à l’époque journaliste à </a:t>
            </a:r>
            <a:r>
              <a:rPr lang="fr-BE" sz="1600" i="1" dirty="0">
                <a:effectLst/>
                <a:latin typeface="Aptos" panose="020B0004020202020204" pitchFamily="34" charset="0"/>
                <a:ea typeface="Calibri" panose="020F0502020204030204" pitchFamily="34" charset="0"/>
                <a:cs typeface="Times New Roman" panose="02020603050405020304" pitchFamily="18" charset="0"/>
              </a:rPr>
              <a:t>Canard PC</a:t>
            </a:r>
            <a:r>
              <a:rPr lang="fr-BE" sz="1600" dirty="0">
                <a:effectLst/>
                <a:latin typeface="Aptos" panose="020B0004020202020204" pitchFamily="34" charset="0"/>
                <a:ea typeface="Calibri" panose="020F0502020204030204" pitchFamily="34" charset="0"/>
                <a:cs typeface="Times New Roman" panose="02020603050405020304" pitchFamily="18" charset="0"/>
              </a:rPr>
              <a:t>).</a:t>
            </a:r>
          </a:p>
        </p:txBody>
      </p:sp>
      <p:pic>
        <p:nvPicPr>
          <p:cNvPr id="10" name="Image 9">
            <a:extLst>
              <a:ext uri="{FF2B5EF4-FFF2-40B4-BE49-F238E27FC236}">
                <a16:creationId xmlns:a16="http://schemas.microsoft.com/office/drawing/2014/main" id="{87FDF0F2-AA31-2315-B35C-178C2B9B5571}"/>
              </a:ext>
            </a:extLst>
          </p:cNvPr>
          <p:cNvPicPr>
            <a:picLocks noChangeAspect="1"/>
          </p:cNvPicPr>
          <p:nvPr/>
        </p:nvPicPr>
        <p:blipFill>
          <a:blip r:embed="rId4"/>
          <a:stretch>
            <a:fillRect/>
          </a:stretch>
        </p:blipFill>
        <p:spPr>
          <a:xfrm>
            <a:off x="6763728" y="1193986"/>
            <a:ext cx="5204156" cy="3850097"/>
          </a:xfrm>
          <a:prstGeom prst="rect">
            <a:avLst/>
          </a:prstGeom>
        </p:spPr>
      </p:pic>
      <p:pic>
        <p:nvPicPr>
          <p:cNvPr id="7" name="Image 6">
            <a:extLst>
              <a:ext uri="{FF2B5EF4-FFF2-40B4-BE49-F238E27FC236}">
                <a16:creationId xmlns:a16="http://schemas.microsoft.com/office/drawing/2014/main" id="{B6166CB5-76BB-1D50-5894-A6F3A1749AB0}"/>
              </a:ext>
            </a:extLst>
          </p:cNvPr>
          <p:cNvPicPr>
            <a:picLocks noChangeAspect="1"/>
          </p:cNvPicPr>
          <p:nvPr/>
        </p:nvPicPr>
        <p:blipFill>
          <a:blip r:embed="rId5"/>
          <a:stretch>
            <a:fillRect/>
          </a:stretch>
        </p:blipFill>
        <p:spPr>
          <a:xfrm>
            <a:off x="6134421" y="352241"/>
            <a:ext cx="2148801" cy="2148801"/>
          </a:xfrm>
          <a:prstGeom prst="rect">
            <a:avLst/>
          </a:prstGeom>
        </p:spPr>
      </p:pic>
    </p:spTree>
    <p:extLst>
      <p:ext uri="{BB962C8B-B14F-4D97-AF65-F5344CB8AC3E}">
        <p14:creationId xmlns:p14="http://schemas.microsoft.com/office/powerpoint/2010/main" val="14369131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 6" descr="Une image contenant texte, document, capture d’écran, Police&#10;&#10;Description générée automatiquement">
            <a:extLst>
              <a:ext uri="{FF2B5EF4-FFF2-40B4-BE49-F238E27FC236}">
                <a16:creationId xmlns:a16="http://schemas.microsoft.com/office/drawing/2014/main" id="{FB7F0253-7971-15C2-B0DE-B52B0ED1EABD}"/>
              </a:ext>
            </a:extLst>
          </p:cNvPr>
          <p:cNvPicPr>
            <a:picLocks noChangeAspect="1"/>
          </p:cNvPicPr>
          <p:nvPr/>
        </p:nvPicPr>
        <p:blipFill>
          <a:blip r:embed="rId2"/>
          <a:stretch>
            <a:fillRect/>
          </a:stretch>
        </p:blipFill>
        <p:spPr>
          <a:xfrm>
            <a:off x="155090" y="730571"/>
            <a:ext cx="3777798" cy="5396858"/>
          </a:xfrm>
          <a:prstGeom prst="rect">
            <a:avLst/>
          </a:prstGeom>
        </p:spPr>
      </p:pic>
      <p:cxnSp>
        <p:nvCxnSpPr>
          <p:cNvPr id="14" name="Straight Connector 1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Espace réservé du contenu 4" descr="Une image contenant texte, capture d’écran, Police, document&#10;&#10;Description générée automatiquement">
            <a:extLst>
              <a:ext uri="{FF2B5EF4-FFF2-40B4-BE49-F238E27FC236}">
                <a16:creationId xmlns:a16="http://schemas.microsoft.com/office/drawing/2014/main" id="{364D8576-052B-2BD9-E5EE-7EAD7CCA3931}"/>
              </a:ext>
            </a:extLst>
          </p:cNvPr>
          <p:cNvPicPr>
            <a:picLocks noGrp="1" noChangeAspect="1"/>
          </p:cNvPicPr>
          <p:nvPr>
            <p:ph idx="1"/>
          </p:nvPr>
        </p:nvPicPr>
        <p:blipFill>
          <a:blip r:embed="rId3"/>
          <a:stretch>
            <a:fillRect/>
          </a:stretch>
        </p:blipFill>
        <p:spPr>
          <a:xfrm>
            <a:off x="4310676" y="1789905"/>
            <a:ext cx="3537345" cy="3272043"/>
          </a:xfrm>
          <a:prstGeom prst="rect">
            <a:avLst/>
          </a:prstGeom>
        </p:spPr>
      </p:pic>
      <p:cxnSp>
        <p:nvCxnSpPr>
          <p:cNvPr id="16" name="Straight Connector 1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Image 8" descr="Une image contenant texte, capture d’écran, Police, nombre&#10;&#10;Description générée automatiquement">
            <a:extLst>
              <a:ext uri="{FF2B5EF4-FFF2-40B4-BE49-F238E27FC236}">
                <a16:creationId xmlns:a16="http://schemas.microsoft.com/office/drawing/2014/main" id="{3545808C-AFD7-1CB6-239C-041F723AAAE0}"/>
              </a:ext>
            </a:extLst>
          </p:cNvPr>
          <p:cNvPicPr>
            <a:picLocks noChangeAspect="1"/>
          </p:cNvPicPr>
          <p:nvPr/>
        </p:nvPicPr>
        <p:blipFill>
          <a:blip r:embed="rId4"/>
          <a:stretch>
            <a:fillRect/>
          </a:stretch>
        </p:blipFill>
        <p:spPr>
          <a:xfrm>
            <a:off x="8213736" y="730571"/>
            <a:ext cx="3823174" cy="5201599"/>
          </a:xfrm>
          <a:prstGeom prst="rect">
            <a:avLst/>
          </a:prstGeom>
        </p:spPr>
      </p:pic>
      <p:sp>
        <p:nvSpPr>
          <p:cNvPr id="10" name="ZoneTexte 9">
            <a:extLst>
              <a:ext uri="{FF2B5EF4-FFF2-40B4-BE49-F238E27FC236}">
                <a16:creationId xmlns:a16="http://schemas.microsoft.com/office/drawing/2014/main" id="{BCF0D6C4-318A-FAF0-6F16-B2CC33395534}"/>
              </a:ext>
            </a:extLst>
          </p:cNvPr>
          <p:cNvSpPr txBox="1"/>
          <p:nvPr/>
        </p:nvSpPr>
        <p:spPr>
          <a:xfrm>
            <a:off x="3932888" y="144966"/>
            <a:ext cx="4280837" cy="553998"/>
          </a:xfrm>
          <a:prstGeom prst="rect">
            <a:avLst/>
          </a:prstGeom>
          <a:noFill/>
        </p:spPr>
        <p:txBody>
          <a:bodyPr wrap="square" rtlCol="0">
            <a:spAutoFit/>
          </a:bodyPr>
          <a:lstStyle/>
          <a:p>
            <a:pPr algn="ctr"/>
            <a:r>
              <a:rPr lang="fr-FR" sz="3000" dirty="0">
                <a:latin typeface="Aptos" panose="020B0004020202020204" pitchFamily="34" charset="0"/>
                <a:cs typeface="Times New Roman" panose="02020603050405020304" pitchFamily="18" charset="0"/>
              </a:rPr>
              <a:t>À quoi sert l’enquête ?</a:t>
            </a:r>
          </a:p>
        </p:txBody>
      </p:sp>
    </p:spTree>
    <p:extLst>
      <p:ext uri="{BB962C8B-B14F-4D97-AF65-F5344CB8AC3E}">
        <p14:creationId xmlns:p14="http://schemas.microsoft.com/office/powerpoint/2010/main" val="6756632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Espace réservé du contenu 3" descr="Une image contenant texte, reçu, Police, document&#10;&#10;Description générée automatiquement">
            <a:extLst>
              <a:ext uri="{FF2B5EF4-FFF2-40B4-BE49-F238E27FC236}">
                <a16:creationId xmlns:a16="http://schemas.microsoft.com/office/drawing/2014/main" id="{6A769EA1-290A-CC7D-EB3A-9A3C124B08EB}"/>
              </a:ext>
            </a:extLst>
          </p:cNvPr>
          <p:cNvPicPr>
            <a:picLocks noGrp="1" noChangeAspect="1"/>
          </p:cNvPicPr>
          <p:nvPr>
            <p:ph idx="1"/>
          </p:nvPr>
        </p:nvPicPr>
        <p:blipFill rotWithShape="1">
          <a:blip r:embed="rId2"/>
          <a:srcRect t="899"/>
          <a:stretch/>
        </p:blipFill>
        <p:spPr>
          <a:xfrm>
            <a:off x="20" y="1282"/>
            <a:ext cx="12191980" cy="6856718"/>
          </a:xfrm>
          <a:prstGeom prst="rect">
            <a:avLst/>
          </a:prstGeom>
        </p:spPr>
      </p:pic>
    </p:spTree>
    <p:extLst>
      <p:ext uri="{BB962C8B-B14F-4D97-AF65-F5344CB8AC3E}">
        <p14:creationId xmlns:p14="http://schemas.microsoft.com/office/powerpoint/2010/main" val="7404097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a:extLst>
              <a:ext uri="{FF2B5EF4-FFF2-40B4-BE49-F238E27FC236}">
                <a16:creationId xmlns:a16="http://schemas.microsoft.com/office/drawing/2014/main" id="{4C5CF45E-493D-8D46-399A-6801B99D874E}"/>
              </a:ext>
            </a:extLst>
          </p:cNvPr>
          <p:cNvSpPr txBox="1"/>
          <p:nvPr/>
        </p:nvSpPr>
        <p:spPr>
          <a:xfrm>
            <a:off x="475785" y="468080"/>
            <a:ext cx="11240429" cy="3693319"/>
          </a:xfrm>
          <a:prstGeom prst="rect">
            <a:avLst/>
          </a:prstGeom>
          <a:noFill/>
        </p:spPr>
        <p:txBody>
          <a:bodyPr wrap="square">
            <a:spAutoFit/>
          </a:bodyPr>
          <a:lstStyle/>
          <a:p>
            <a:pPr algn="just"/>
            <a:r>
              <a:rPr lang="fr-BE" sz="1800" dirty="0" err="1">
                <a:effectLst/>
                <a:latin typeface="Aptos" panose="020B0004020202020204" pitchFamily="34" charset="0"/>
              </a:rPr>
              <a:t>Créer</a:t>
            </a:r>
            <a:r>
              <a:rPr lang="fr-BE" sz="1800" dirty="0">
                <a:effectLst/>
                <a:latin typeface="Aptos" panose="020B0004020202020204" pitchFamily="34" charset="0"/>
              </a:rPr>
              <a:t> de l’investigation dans la presse jeu </a:t>
            </a:r>
            <a:r>
              <a:rPr lang="fr-BE" sz="1800" dirty="0" err="1">
                <a:effectLst/>
                <a:latin typeface="Aptos" panose="020B0004020202020204" pitchFamily="34" charset="0"/>
              </a:rPr>
              <a:t>vidéo</a:t>
            </a:r>
            <a:r>
              <a:rPr lang="fr-BE" sz="1800" dirty="0">
                <a:effectLst/>
                <a:latin typeface="Aptos" panose="020B0004020202020204" pitchFamily="34" charset="0"/>
              </a:rPr>
              <a:t>, </a:t>
            </a:r>
            <a:r>
              <a:rPr lang="fr-BE" sz="1800" dirty="0" err="1">
                <a:effectLst/>
                <a:latin typeface="Aptos" panose="020B0004020202020204" pitchFamily="34" charset="0"/>
              </a:rPr>
              <a:t>ça</a:t>
            </a:r>
            <a:r>
              <a:rPr lang="fr-BE" sz="1800" dirty="0">
                <a:effectLst/>
                <a:latin typeface="Aptos" panose="020B0004020202020204" pitchFamily="34" charset="0"/>
              </a:rPr>
              <a:t> impose une narration de qualité, de penser son article sans l’</a:t>
            </a:r>
            <a:r>
              <a:rPr lang="fr-BE" sz="1800" dirty="0" err="1">
                <a:effectLst/>
                <a:latin typeface="Aptos" panose="020B0004020202020204" pitchFamily="34" charset="0"/>
              </a:rPr>
              <a:t>éditeur</a:t>
            </a:r>
            <a:r>
              <a:rPr lang="fr-BE" sz="1800" dirty="0">
                <a:effectLst/>
                <a:latin typeface="Aptos" panose="020B0004020202020204" pitchFamily="34" charset="0"/>
              </a:rPr>
              <a:t>, [voire parfois] contre l’</a:t>
            </a:r>
            <a:r>
              <a:rPr lang="fr-BE" sz="1800" dirty="0" err="1">
                <a:effectLst/>
                <a:latin typeface="Aptos" panose="020B0004020202020204" pitchFamily="34" charset="0"/>
              </a:rPr>
              <a:t>éditeur</a:t>
            </a:r>
            <a:r>
              <a:rPr lang="fr-BE" sz="1800" dirty="0">
                <a:effectLst/>
                <a:latin typeface="Aptos" panose="020B0004020202020204" pitchFamily="34" charset="0"/>
              </a:rPr>
              <a:t>, </a:t>
            </a:r>
            <a:r>
              <a:rPr lang="fr-BE" sz="1800" dirty="0" err="1">
                <a:effectLst/>
                <a:latin typeface="Aptos" panose="020B0004020202020204" pitchFamily="34" charset="0"/>
              </a:rPr>
              <a:t>ça</a:t>
            </a:r>
            <a:r>
              <a:rPr lang="fr-BE" sz="1800" dirty="0">
                <a:effectLst/>
                <a:latin typeface="Aptos" panose="020B0004020202020204" pitchFamily="34" charset="0"/>
              </a:rPr>
              <a:t> peut arriver. Parfois, sur des sujets qui ne regardent </a:t>
            </a:r>
            <a:r>
              <a:rPr lang="fr-BE" sz="1800" dirty="0" err="1">
                <a:effectLst/>
                <a:latin typeface="Aptos" panose="020B0004020202020204" pitchFamily="34" charset="0"/>
              </a:rPr>
              <a:t>même</a:t>
            </a:r>
            <a:r>
              <a:rPr lang="fr-BE" sz="1800" dirty="0">
                <a:effectLst/>
                <a:latin typeface="Aptos" panose="020B0004020202020204" pitchFamily="34" charset="0"/>
              </a:rPr>
              <a:t> aucun </a:t>
            </a:r>
            <a:r>
              <a:rPr lang="fr-BE" sz="1800" dirty="0" err="1">
                <a:effectLst/>
                <a:latin typeface="Aptos" panose="020B0004020202020204" pitchFamily="34" charset="0"/>
              </a:rPr>
              <a:t>éditeur</a:t>
            </a:r>
            <a:r>
              <a:rPr lang="fr-BE" sz="1800" dirty="0">
                <a:effectLst/>
                <a:latin typeface="Aptos" panose="020B0004020202020204" pitchFamily="34" charset="0"/>
              </a:rPr>
              <a:t>. [Cela revient à] penser qu’en fait, il n’y a pas que du produit. On peut parler de faits </a:t>
            </a:r>
            <a:r>
              <a:rPr lang="fr-BE" sz="1800" dirty="0" err="1">
                <a:effectLst/>
                <a:latin typeface="Aptos" panose="020B0004020202020204" pitchFamily="34" charset="0"/>
              </a:rPr>
              <a:t>sociétaux</a:t>
            </a:r>
            <a:r>
              <a:rPr lang="fr-BE" sz="1800" dirty="0">
                <a:effectLst/>
                <a:latin typeface="Aptos" panose="020B0004020202020204" pitchFamily="34" charset="0"/>
              </a:rPr>
              <a:t>, d’humain. On peut s’interroger sur, pourquoi pas, les magouilles </a:t>
            </a:r>
            <a:r>
              <a:rPr lang="fr-BE" sz="1800" dirty="0" err="1">
                <a:effectLst/>
                <a:latin typeface="Aptos" panose="020B0004020202020204" pitchFamily="34" charset="0"/>
              </a:rPr>
              <a:t>financières</a:t>
            </a:r>
            <a:r>
              <a:rPr lang="fr-BE" sz="1800" dirty="0">
                <a:effectLst/>
                <a:latin typeface="Aptos" panose="020B0004020202020204" pitchFamily="34" charset="0"/>
              </a:rPr>
              <a:t>. En fait</a:t>
            </a:r>
            <a:r>
              <a:rPr lang="fr-BE" sz="1800" b="1" dirty="0">
                <a:effectLst/>
                <a:latin typeface="Aptos" panose="020B0004020202020204" pitchFamily="34" charset="0"/>
              </a:rPr>
              <a:t>, il n’y a pas un seul sujet que la presse quotidienne ne traite qui ne puisse pas </a:t>
            </a:r>
            <a:r>
              <a:rPr lang="fr-BE" sz="1800" b="1" dirty="0" err="1">
                <a:effectLst/>
                <a:latin typeface="Aptos" panose="020B0004020202020204" pitchFamily="34" charset="0"/>
              </a:rPr>
              <a:t>être</a:t>
            </a:r>
            <a:r>
              <a:rPr lang="fr-BE" sz="1800" b="1" dirty="0">
                <a:effectLst/>
                <a:latin typeface="Aptos" panose="020B0004020202020204" pitchFamily="34" charset="0"/>
              </a:rPr>
              <a:t> traité par la presse jeu </a:t>
            </a:r>
            <a:r>
              <a:rPr lang="fr-BE" sz="1800" b="1" dirty="0" err="1">
                <a:effectLst/>
                <a:latin typeface="Aptos" panose="020B0004020202020204" pitchFamily="34" charset="0"/>
              </a:rPr>
              <a:t>vidéo</a:t>
            </a:r>
            <a:r>
              <a:rPr lang="fr-BE" sz="1800" dirty="0">
                <a:effectLst/>
                <a:latin typeface="Aptos" panose="020B0004020202020204" pitchFamily="34" charset="0"/>
              </a:rPr>
              <a:t>. Parce que, comme tout </a:t>
            </a:r>
            <a:r>
              <a:rPr lang="fr-BE" sz="1800" dirty="0" err="1">
                <a:effectLst/>
                <a:latin typeface="Aptos" panose="020B0004020202020204" pitchFamily="34" charset="0"/>
              </a:rPr>
              <a:t>média</a:t>
            </a:r>
            <a:r>
              <a:rPr lang="fr-BE" sz="1800" dirty="0">
                <a:effectLst/>
                <a:latin typeface="Aptos" panose="020B0004020202020204" pitchFamily="34" charset="0"/>
              </a:rPr>
              <a:t> culturel, le jeu </a:t>
            </a:r>
            <a:r>
              <a:rPr lang="fr-BE" sz="1800" dirty="0" err="1">
                <a:effectLst/>
                <a:latin typeface="Aptos" panose="020B0004020202020204" pitchFamily="34" charset="0"/>
              </a:rPr>
              <a:t>vidéo</a:t>
            </a:r>
            <a:r>
              <a:rPr lang="fr-BE" sz="1800" dirty="0">
                <a:effectLst/>
                <a:latin typeface="Aptos" panose="020B0004020202020204" pitchFamily="34" charset="0"/>
              </a:rPr>
              <a:t> recouvre une </a:t>
            </a:r>
            <a:r>
              <a:rPr lang="fr-BE" sz="1800" dirty="0" err="1">
                <a:effectLst/>
                <a:latin typeface="Aptos" panose="020B0004020202020204" pitchFamily="34" charset="0"/>
              </a:rPr>
              <a:t>variéte</a:t>
            </a:r>
            <a:r>
              <a:rPr lang="fr-BE" sz="1800" dirty="0">
                <a:effectLst/>
                <a:latin typeface="Aptos" panose="020B0004020202020204" pitchFamily="34" charset="0"/>
              </a:rPr>
              <a:t>́ assez incroyable de domaines. Parce qu’il est concerné par l’</a:t>
            </a:r>
            <a:r>
              <a:rPr lang="fr-BE" sz="1800" dirty="0" err="1">
                <a:effectLst/>
                <a:latin typeface="Aptos" panose="020B0004020202020204" pitchFamily="34" charset="0"/>
              </a:rPr>
              <a:t>économie</a:t>
            </a:r>
            <a:r>
              <a:rPr lang="fr-BE" sz="1800" dirty="0">
                <a:effectLst/>
                <a:latin typeface="Aptos" panose="020B0004020202020204" pitchFamily="34" charset="0"/>
              </a:rPr>
              <a:t>, le sport, il touche à l’animation, il est concerné par les technologies, par l’informatique, par l’</a:t>
            </a:r>
            <a:r>
              <a:rPr lang="fr-BE" sz="1800" dirty="0" err="1">
                <a:effectLst/>
                <a:latin typeface="Aptos" panose="020B0004020202020204" pitchFamily="34" charset="0"/>
              </a:rPr>
              <a:t>économie</a:t>
            </a:r>
            <a:r>
              <a:rPr lang="fr-BE" sz="1800" dirty="0">
                <a:effectLst/>
                <a:latin typeface="Aptos" panose="020B0004020202020204" pitchFamily="34" charset="0"/>
              </a:rPr>
              <a:t> de l’innovation. Il est </a:t>
            </a:r>
            <a:r>
              <a:rPr lang="fr-BE" sz="1800" dirty="0" err="1">
                <a:effectLst/>
                <a:latin typeface="Aptos" panose="020B0004020202020204" pitchFamily="34" charset="0"/>
              </a:rPr>
              <a:t>également</a:t>
            </a:r>
            <a:r>
              <a:rPr lang="fr-BE" sz="1800" dirty="0">
                <a:effectLst/>
                <a:latin typeface="Aptos" panose="020B0004020202020204" pitchFamily="34" charset="0"/>
              </a:rPr>
              <a:t> concerné par le droit social, par les questions de mixité, de </a:t>
            </a:r>
            <a:r>
              <a:rPr lang="fr-BE" sz="1800" dirty="0" err="1">
                <a:effectLst/>
                <a:latin typeface="Aptos" panose="020B0004020202020204" pitchFamily="34" charset="0"/>
              </a:rPr>
              <a:t>représentation</a:t>
            </a:r>
            <a:r>
              <a:rPr lang="fr-BE" sz="1800" dirty="0">
                <a:effectLst/>
                <a:latin typeface="Aptos" panose="020B0004020202020204" pitchFamily="34" charset="0"/>
              </a:rPr>
              <a:t>... À partir du moment où on a dit que le [jeu </a:t>
            </a:r>
            <a:r>
              <a:rPr lang="fr-BE" sz="1800" dirty="0" err="1">
                <a:effectLst/>
                <a:latin typeface="Aptos" panose="020B0004020202020204" pitchFamily="34" charset="0"/>
              </a:rPr>
              <a:t>vidéo</a:t>
            </a:r>
            <a:r>
              <a:rPr lang="fr-BE" sz="1800" dirty="0">
                <a:effectLst/>
                <a:latin typeface="Aptos" panose="020B0004020202020204" pitchFamily="34" charset="0"/>
              </a:rPr>
              <a:t>] pouvait </a:t>
            </a:r>
            <a:r>
              <a:rPr lang="fr-BE" sz="1800" dirty="0" err="1">
                <a:effectLst/>
                <a:latin typeface="Aptos" panose="020B0004020202020204" pitchFamily="34" charset="0"/>
              </a:rPr>
              <a:t>être</a:t>
            </a:r>
            <a:r>
              <a:rPr lang="fr-BE" sz="1800" dirty="0">
                <a:effectLst/>
                <a:latin typeface="Aptos" panose="020B0004020202020204" pitchFamily="34" charset="0"/>
              </a:rPr>
              <a:t> un miroir de la </a:t>
            </a:r>
            <a:r>
              <a:rPr lang="fr-BE" sz="1800" dirty="0" err="1">
                <a:effectLst/>
                <a:latin typeface="Aptos" panose="020B0004020202020204" pitchFamily="34" charset="0"/>
              </a:rPr>
              <a:t>sociéte</a:t>
            </a:r>
            <a:r>
              <a:rPr lang="fr-BE" sz="1800" dirty="0">
                <a:effectLst/>
                <a:latin typeface="Aptos" panose="020B0004020202020204" pitchFamily="34" charset="0"/>
              </a:rPr>
              <a:t>́, </a:t>
            </a:r>
            <a:r>
              <a:rPr lang="fr-BE" sz="1800" dirty="0" err="1">
                <a:effectLst/>
                <a:latin typeface="Aptos" panose="020B0004020202020204" pitchFamily="34" charset="0"/>
              </a:rPr>
              <a:t>ça</a:t>
            </a:r>
            <a:r>
              <a:rPr lang="fr-BE" sz="1800" dirty="0">
                <a:effectLst/>
                <a:latin typeface="Aptos" panose="020B0004020202020204" pitchFamily="34" charset="0"/>
              </a:rPr>
              <a:t> veut dire qu’il faut accepter de prendre le miroir pour tout ce qu’il </a:t>
            </a:r>
            <a:r>
              <a:rPr lang="fr-BE" sz="1800" dirty="0" err="1">
                <a:effectLst/>
                <a:latin typeface="Aptos" panose="020B0004020202020204" pitchFamily="34" charset="0"/>
              </a:rPr>
              <a:t>reflète</a:t>
            </a:r>
            <a:r>
              <a:rPr lang="fr-BE" sz="1800" dirty="0">
                <a:effectLst/>
                <a:latin typeface="Aptos" panose="020B0004020202020204" pitchFamily="34" charset="0"/>
              </a:rPr>
              <a:t>, et pas juste pour l’objet de consommation. Et une partie de la question [que vous me posez], « est-ce qu’il peut y avoir de l’investigation dans la presse jeu </a:t>
            </a:r>
            <a:r>
              <a:rPr lang="fr-BE" sz="1800" dirty="0" err="1">
                <a:effectLst/>
                <a:latin typeface="Aptos" panose="020B0004020202020204" pitchFamily="34" charset="0"/>
              </a:rPr>
              <a:t>vidéo</a:t>
            </a:r>
            <a:r>
              <a:rPr lang="fr-BE" sz="1800" dirty="0">
                <a:effectLst/>
                <a:latin typeface="Aptos" panose="020B0004020202020204" pitchFamily="34" charset="0"/>
              </a:rPr>
              <a:t> ? », repose, je pense, </a:t>
            </a:r>
            <a:r>
              <a:rPr lang="fr-BE" sz="1800" b="1" dirty="0">
                <a:effectLst/>
                <a:latin typeface="Aptos" panose="020B0004020202020204" pitchFamily="34" charset="0"/>
              </a:rPr>
              <a:t>sur la simple prise de conscience qu’on peut parler de jeu </a:t>
            </a:r>
            <a:r>
              <a:rPr lang="fr-BE" sz="1800" b="1" dirty="0" err="1">
                <a:effectLst/>
                <a:latin typeface="Aptos" panose="020B0004020202020204" pitchFamily="34" charset="0"/>
              </a:rPr>
              <a:t>vidéo</a:t>
            </a:r>
            <a:r>
              <a:rPr lang="fr-BE" sz="1800" b="1" dirty="0">
                <a:effectLst/>
                <a:latin typeface="Aptos" panose="020B0004020202020204" pitchFamily="34" charset="0"/>
              </a:rPr>
              <a:t> autrement qu’en parlant du produit jeu </a:t>
            </a:r>
            <a:r>
              <a:rPr lang="fr-BE" sz="1800" b="1" dirty="0" err="1">
                <a:effectLst/>
                <a:latin typeface="Aptos" panose="020B0004020202020204" pitchFamily="34" charset="0"/>
              </a:rPr>
              <a:t>vidéo</a:t>
            </a:r>
            <a:r>
              <a:rPr lang="fr-BE" sz="1800" b="1" dirty="0">
                <a:effectLst/>
                <a:latin typeface="Aptos" panose="020B0004020202020204" pitchFamily="34" charset="0"/>
              </a:rPr>
              <a:t> </a:t>
            </a:r>
            <a:r>
              <a:rPr lang="fr-BE" sz="1800" dirty="0">
                <a:effectLst/>
                <a:latin typeface="Aptos" panose="020B0004020202020204" pitchFamily="34" charset="0"/>
              </a:rPr>
              <a:t>(entretien avec William </a:t>
            </a:r>
            <a:r>
              <a:rPr lang="fr-BE" sz="1800" dirty="0" err="1">
                <a:effectLst/>
                <a:latin typeface="Aptos" panose="020B0004020202020204" pitchFamily="34" charset="0"/>
              </a:rPr>
              <a:t>Audureau</a:t>
            </a:r>
            <a:r>
              <a:rPr lang="fr-BE" sz="1800" dirty="0">
                <a:effectLst/>
                <a:latin typeface="Aptos" panose="020B0004020202020204" pitchFamily="34" charset="0"/>
              </a:rPr>
              <a:t>). </a:t>
            </a:r>
            <a:endParaRPr lang="fr-BE" dirty="0">
              <a:latin typeface="Aptos" panose="020B0004020202020204" pitchFamily="34" charset="0"/>
            </a:endParaRPr>
          </a:p>
        </p:txBody>
      </p:sp>
      <p:pic>
        <p:nvPicPr>
          <p:cNvPr id="2" name="Image 1">
            <a:extLst>
              <a:ext uri="{FF2B5EF4-FFF2-40B4-BE49-F238E27FC236}">
                <a16:creationId xmlns:a16="http://schemas.microsoft.com/office/drawing/2014/main" id="{AB9A85C0-7F73-A271-A46A-3151390D32C0}"/>
              </a:ext>
            </a:extLst>
          </p:cNvPr>
          <p:cNvPicPr>
            <a:picLocks noChangeAspect="1"/>
          </p:cNvPicPr>
          <p:nvPr/>
        </p:nvPicPr>
        <p:blipFill>
          <a:blip r:embed="rId2"/>
          <a:stretch>
            <a:fillRect/>
          </a:stretch>
        </p:blipFill>
        <p:spPr>
          <a:xfrm>
            <a:off x="8632690" y="3889242"/>
            <a:ext cx="2968758" cy="2968758"/>
          </a:xfrm>
          <a:prstGeom prst="rect">
            <a:avLst/>
          </a:prstGeom>
        </p:spPr>
      </p:pic>
    </p:spTree>
    <p:extLst>
      <p:ext uri="{BB962C8B-B14F-4D97-AF65-F5344CB8AC3E}">
        <p14:creationId xmlns:p14="http://schemas.microsoft.com/office/powerpoint/2010/main" val="41661778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FB5B3E-3BFF-5A42-B1C8-FA77A9425D8D}"/>
              </a:ext>
            </a:extLst>
          </p:cNvPr>
          <p:cNvSpPr>
            <a:spLocks noGrp="1"/>
          </p:cNvSpPr>
          <p:nvPr>
            <p:ph type="ctrTitle"/>
          </p:nvPr>
        </p:nvSpPr>
        <p:spPr/>
        <p:txBody>
          <a:bodyPr/>
          <a:lstStyle/>
          <a:p>
            <a:r>
              <a:rPr lang="fr-FR" dirty="0"/>
              <a:t>x</a:t>
            </a:r>
          </a:p>
        </p:txBody>
      </p:sp>
      <p:sp>
        <p:nvSpPr>
          <p:cNvPr id="3" name="Sous-titre 2">
            <a:extLst>
              <a:ext uri="{FF2B5EF4-FFF2-40B4-BE49-F238E27FC236}">
                <a16:creationId xmlns:a16="http://schemas.microsoft.com/office/drawing/2014/main" id="{8847B61D-91EB-844C-A372-B04E2AF997E1}"/>
              </a:ext>
            </a:extLst>
          </p:cNvPr>
          <p:cNvSpPr>
            <a:spLocks noGrp="1"/>
          </p:cNvSpPr>
          <p:nvPr>
            <p:ph type="subTitle" idx="1"/>
          </p:nvPr>
        </p:nvSpPr>
        <p:spPr/>
        <p:txBody>
          <a:bodyPr/>
          <a:lstStyle/>
          <a:p>
            <a:endParaRPr lang="fr-FR"/>
          </a:p>
        </p:txBody>
      </p:sp>
      <p:pic>
        <p:nvPicPr>
          <p:cNvPr id="5" name="Image 4">
            <a:extLst>
              <a:ext uri="{FF2B5EF4-FFF2-40B4-BE49-F238E27FC236}">
                <a16:creationId xmlns:a16="http://schemas.microsoft.com/office/drawing/2014/main" id="{80ABF43C-7B19-FC43-B56F-9CF9E90F499A}"/>
              </a:ext>
            </a:extLst>
          </p:cNvPr>
          <p:cNvPicPr>
            <a:picLocks noChangeAspect="1"/>
          </p:cNvPicPr>
          <p:nvPr/>
        </p:nvPicPr>
        <p:blipFill>
          <a:blip r:embed="rId2"/>
          <a:stretch>
            <a:fillRect/>
          </a:stretch>
        </p:blipFill>
        <p:spPr>
          <a:xfrm>
            <a:off x="-780016" y="-325602"/>
            <a:ext cx="13349696" cy="7509204"/>
          </a:xfrm>
          <a:prstGeom prst="rect">
            <a:avLst/>
          </a:prstGeom>
        </p:spPr>
      </p:pic>
      <p:sp>
        <p:nvSpPr>
          <p:cNvPr id="10" name="Rectangle 9">
            <a:extLst>
              <a:ext uri="{FF2B5EF4-FFF2-40B4-BE49-F238E27FC236}">
                <a16:creationId xmlns:a16="http://schemas.microsoft.com/office/drawing/2014/main" id="{F1F1D8B9-1A8A-B44E-B92B-DE76887F952F}"/>
              </a:ext>
            </a:extLst>
          </p:cNvPr>
          <p:cNvSpPr/>
          <p:nvPr/>
        </p:nvSpPr>
        <p:spPr>
          <a:xfrm>
            <a:off x="-578848" y="4944671"/>
            <a:ext cx="12770848" cy="1015663"/>
          </a:xfrm>
          <a:prstGeom prst="rect">
            <a:avLst/>
          </a:prstGeom>
        </p:spPr>
        <p:txBody>
          <a:bodyPr wrap="square">
            <a:spAutoFit/>
          </a:bodyPr>
          <a:lstStyle/>
          <a:p>
            <a:pPr algn="ctr"/>
            <a:r>
              <a:rPr lang="fr-BE" sz="1200" b="1" dirty="0">
                <a:latin typeface="Times New Roman" panose="02020603050405020304" pitchFamily="18" charset="0"/>
                <a:cs typeface="Times New Roman" panose="02020603050405020304" pitchFamily="18" charset="0"/>
              </a:rPr>
              <a:t>Merci pour votre attention !</a:t>
            </a:r>
          </a:p>
          <a:p>
            <a:pPr algn="ctr"/>
            <a:endParaRPr lang="fr-BE" sz="1200" dirty="0">
              <a:latin typeface="Times New Roman" panose="02020603050405020304" pitchFamily="18" charset="0"/>
              <a:cs typeface="Times New Roman" panose="02020603050405020304" pitchFamily="18" charset="0"/>
            </a:endParaRPr>
          </a:p>
          <a:p>
            <a:pPr algn="ctr"/>
            <a:r>
              <a:rPr lang="fr-BE" sz="1200" dirty="0">
                <a:latin typeface="Times New Roman" panose="02020603050405020304" pitchFamily="18" charset="0"/>
                <a:cs typeface="Times New Roman" panose="02020603050405020304" pitchFamily="18" charset="0"/>
              </a:rPr>
              <a:t>Les visuels sont tirés du jeu vidéo</a:t>
            </a:r>
            <a:br>
              <a:rPr lang="fr-BE" sz="1200" dirty="0">
                <a:latin typeface="Times New Roman" panose="02020603050405020304" pitchFamily="18" charset="0"/>
                <a:cs typeface="Times New Roman" panose="02020603050405020304" pitchFamily="18" charset="0"/>
              </a:rPr>
            </a:br>
            <a:r>
              <a:rPr lang="fr-BE" sz="1200" dirty="0">
                <a:latin typeface="Times New Roman" panose="02020603050405020304" pitchFamily="18" charset="0"/>
                <a:cs typeface="Times New Roman" panose="02020603050405020304" pitchFamily="18" charset="0"/>
              </a:rPr>
              <a:t>« White Night » (</a:t>
            </a:r>
            <a:r>
              <a:rPr lang="fr-BE" sz="1200" dirty="0" err="1">
                <a:latin typeface="Times New Roman" panose="02020603050405020304" pitchFamily="18" charset="0"/>
                <a:cs typeface="Times New Roman" panose="02020603050405020304" pitchFamily="18" charset="0"/>
              </a:rPr>
              <a:t>OSome</a:t>
            </a:r>
            <a:r>
              <a:rPr lang="fr-BE" sz="1200" dirty="0">
                <a:latin typeface="Times New Roman" panose="02020603050405020304" pitchFamily="18" charset="0"/>
                <a:cs typeface="Times New Roman" panose="02020603050405020304" pitchFamily="18" charset="0"/>
              </a:rPr>
              <a:t> Studio, 2015).</a:t>
            </a:r>
          </a:p>
          <a:p>
            <a:pPr algn="ctr"/>
            <a:r>
              <a:rPr lang="fr-BE" sz="1200" dirty="0">
                <a:latin typeface="Times New Roman" panose="02020603050405020304" pitchFamily="18" charset="0"/>
                <a:cs typeface="Times New Roman" panose="02020603050405020304" pitchFamily="18" charset="0"/>
              </a:rPr>
              <a:t>Merci à Ronan COIFFEC pour son aimable autorisation.</a:t>
            </a:r>
          </a:p>
        </p:txBody>
      </p:sp>
    </p:spTree>
    <p:extLst>
      <p:ext uri="{BB962C8B-B14F-4D97-AF65-F5344CB8AC3E}">
        <p14:creationId xmlns:p14="http://schemas.microsoft.com/office/powerpoint/2010/main" val="1221193348"/>
      </p:ext>
    </p:extLst>
  </p:cSld>
  <p:clrMapOvr>
    <a:masterClrMapping/>
  </p:clrMapOvr>
</p:sld>
</file>

<file path=ppt/theme/theme1.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12816</TotalTime>
  <Words>5579</Words>
  <Application>Microsoft Macintosh PowerPoint</Application>
  <PresentationFormat>Grand écran</PresentationFormat>
  <Paragraphs>192</Paragraphs>
  <Slides>61</Slides>
  <Notes>5</Notes>
  <HiddenSlides>0</HiddenSlides>
  <MMClips>0</MMClips>
  <ScaleCrop>false</ScaleCrop>
  <HeadingPairs>
    <vt:vector size="6" baseType="variant">
      <vt:variant>
        <vt:lpstr>Polices utilisées</vt:lpstr>
      </vt:variant>
      <vt:variant>
        <vt:i4>12</vt:i4>
      </vt:variant>
      <vt:variant>
        <vt:lpstr>Thème</vt:lpstr>
      </vt:variant>
      <vt:variant>
        <vt:i4>1</vt:i4>
      </vt:variant>
      <vt:variant>
        <vt:lpstr>Titres des diapositives</vt:lpstr>
      </vt:variant>
      <vt:variant>
        <vt:i4>61</vt:i4>
      </vt:variant>
    </vt:vector>
  </HeadingPairs>
  <TitlesOfParts>
    <vt:vector size="74" baseType="lpstr">
      <vt:lpstr>Aptos</vt:lpstr>
      <vt:lpstr>Arial</vt:lpstr>
      <vt:lpstr>Barlow</vt:lpstr>
      <vt:lpstr>Calibri</vt:lpstr>
      <vt:lpstr>Calibri Light</vt:lpstr>
      <vt:lpstr>Gill Sans MT</vt:lpstr>
      <vt:lpstr>Impact</vt:lpstr>
      <vt:lpstr>MinionPro</vt:lpstr>
      <vt:lpstr>Roboto Black</vt:lpstr>
      <vt:lpstr>Spline Sans</vt:lpstr>
      <vt:lpstr>Times New Roman</vt:lpstr>
      <vt:lpstr>Tomorrow</vt:lpstr>
      <vt:lpstr>Thème Office</vt:lpstr>
      <vt:lpstr>x</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Ouvrage officiel et consensuel mais joli, ou indépendant mais sans visuels ?</vt:lpstr>
      <vt:lpstr>Composer avec la culture du secret</vt:lpstr>
      <vt:lpstr>Jouer à enquêter  Combler un vide à l’échelle « micro »</vt:lpstr>
      <vt:lpstr>L’obsession pour la nouveauté Le refus du passé</vt:lpstr>
      <vt:lpstr>Présentation PowerPoint</vt:lpstr>
      <vt:lpstr>Les inspirations et références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Crunch investigation : le harcèlement moral</vt:lpstr>
      <vt:lpstr>Présentation PowerPoint</vt:lpstr>
      <vt:lpstr>Ubisoft : le harcèlement sexuel</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Boris Krywicki</dc:creator>
  <cp:lastModifiedBy>Krywicki Boris</cp:lastModifiedBy>
  <cp:revision>88</cp:revision>
  <dcterms:created xsi:type="dcterms:W3CDTF">2022-01-20T10:24:05Z</dcterms:created>
  <dcterms:modified xsi:type="dcterms:W3CDTF">2024-05-14T13:45:04Z</dcterms:modified>
</cp:coreProperties>
</file>