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pPr algn="r"/>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X="100000" custLinFactNeighborX="101803" custLinFactNeighborY="6786"/>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X="100000" custLinFactNeighborX="101803" custLinFactNeighborY="6786"/>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C529F-E3C6-4DC2-9584-956EB0045620}"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F4FEC2B2-4CF3-461B-A5E9-F4BC8E7887A8}">
      <dgm:prSet phldrT="[Text]"/>
      <dgm:spPr/>
      <dgm:t>
        <a:bodyPr/>
        <a:lstStyle/>
        <a:p>
          <a:r>
            <a:rPr lang="fr-BE" noProof="0" dirty="0"/>
            <a:t>Jeton de votes</a:t>
          </a:r>
        </a:p>
      </dgm:t>
    </dgm:pt>
    <dgm:pt modelId="{10484349-2247-44F3-B203-A551B89B1F43}" type="parTrans" cxnId="{EDA29BBF-791F-4738-8E60-C8080E167389}">
      <dgm:prSet/>
      <dgm:spPr/>
      <dgm:t>
        <a:bodyPr/>
        <a:lstStyle/>
        <a:p>
          <a:endParaRPr lang="fr-BE" noProof="0" dirty="0"/>
        </a:p>
      </dgm:t>
    </dgm:pt>
    <dgm:pt modelId="{3DF44A5E-5884-4706-8C52-971841B45A80}" type="sibTrans" cxnId="{EDA29BBF-791F-4738-8E60-C8080E167389}">
      <dgm:prSet/>
      <dgm:spPr/>
      <dgm:t>
        <a:bodyPr/>
        <a:lstStyle/>
        <a:p>
          <a:endParaRPr lang="fr-BE" noProof="0" dirty="0"/>
        </a:p>
      </dgm:t>
    </dgm:pt>
    <dgm:pt modelId="{2806C5B2-A113-4C4A-9A0A-6B282BCAA44F}">
      <dgm:prSet phldrT="[Text]"/>
      <dgm:spPr/>
      <dgm:t>
        <a:bodyPr/>
        <a:lstStyle/>
        <a:p>
          <a:r>
            <a:rPr lang="fr-BE" noProof="0" dirty="0"/>
            <a:t>Pour chaque </a:t>
          </a:r>
          <a:r>
            <a:rPr lang="fr-BE" noProof="0" dirty="0" err="1"/>
            <a:t>Tx</a:t>
          </a:r>
          <a:r>
            <a:rPr lang="fr-BE" noProof="0" dirty="0"/>
            <a:t> un jeton E (d’une valeur donnée) est créé et est attribué à l’émetteur (k)</a:t>
          </a:r>
        </a:p>
      </dgm:t>
    </dgm:pt>
    <dgm:pt modelId="{9E511D09-FE7F-4554-99B1-480A4600FC15}" type="parTrans" cxnId="{1E2B4B65-EE6A-4683-AFE2-AB930C616895}">
      <dgm:prSet/>
      <dgm:spPr/>
      <dgm:t>
        <a:bodyPr/>
        <a:lstStyle/>
        <a:p>
          <a:endParaRPr lang="fr-BE" noProof="0" dirty="0"/>
        </a:p>
      </dgm:t>
    </dgm:pt>
    <dgm:pt modelId="{822704AB-6BE7-44F3-ACE9-F4CBD8A95062}" type="sibTrans" cxnId="{1E2B4B65-EE6A-4683-AFE2-AB930C616895}">
      <dgm:prSet/>
      <dgm:spPr/>
      <dgm:t>
        <a:bodyPr/>
        <a:lstStyle/>
        <a:p>
          <a:endParaRPr lang="fr-BE" noProof="0" dirty="0"/>
        </a:p>
      </dgm:t>
    </dgm:pt>
    <dgm:pt modelId="{E98DE4A8-518C-4B38-8DC0-59F07E3D71D2}">
      <dgm:prSet phldrT="[Text]"/>
      <dgm:spPr/>
      <dgm:t>
        <a:bodyPr/>
        <a:lstStyle/>
        <a:p>
          <a:r>
            <a:rPr lang="fr-BE" noProof="0" dirty="0"/>
            <a:t>Annonce candidats</a:t>
          </a:r>
        </a:p>
      </dgm:t>
    </dgm:pt>
    <dgm:pt modelId="{7F7AB0BC-1273-42A8-9176-73DAD177DF1E}" type="parTrans" cxnId="{2DF8C5D9-33E7-4F0D-B878-45A69BF476D5}">
      <dgm:prSet/>
      <dgm:spPr/>
      <dgm:t>
        <a:bodyPr/>
        <a:lstStyle/>
        <a:p>
          <a:endParaRPr lang="fr-BE" noProof="0" dirty="0"/>
        </a:p>
      </dgm:t>
    </dgm:pt>
    <dgm:pt modelId="{5F8559FA-AD08-4506-B8BF-5A1B8A030EAD}" type="sibTrans" cxnId="{2DF8C5D9-33E7-4F0D-B878-45A69BF476D5}">
      <dgm:prSet/>
      <dgm:spPr/>
      <dgm:t>
        <a:bodyPr/>
        <a:lstStyle/>
        <a:p>
          <a:endParaRPr lang="fr-BE" noProof="0" dirty="0"/>
        </a:p>
      </dgm:t>
    </dgm:pt>
    <dgm:pt modelId="{5CACB723-9E1D-40B6-8174-59D09D960BE9}">
      <dgm:prSet phldrT="[Text]"/>
      <dgm:spPr/>
      <dgm:t>
        <a:bodyPr/>
        <a:lstStyle/>
        <a:p>
          <a:r>
            <a:rPr lang="fr-BE" noProof="0" dirty="0"/>
            <a:t>Chaque candidat envoie le # de E qu’il est prêt utiliser</a:t>
          </a:r>
        </a:p>
      </dgm:t>
    </dgm:pt>
    <dgm:pt modelId="{87B2B5B9-D5D8-4BFD-AE81-08AEBBA88873}" type="parTrans" cxnId="{2ACF96F7-0255-4BBC-96AE-3123A86F4132}">
      <dgm:prSet/>
      <dgm:spPr/>
      <dgm:t>
        <a:bodyPr/>
        <a:lstStyle/>
        <a:p>
          <a:endParaRPr lang="fr-BE" noProof="0" dirty="0"/>
        </a:p>
      </dgm:t>
    </dgm:pt>
    <dgm:pt modelId="{B38FAD38-AE16-4ADD-AAC8-18BF97857290}" type="sibTrans" cxnId="{2ACF96F7-0255-4BBC-96AE-3123A86F4132}">
      <dgm:prSet/>
      <dgm:spPr/>
      <dgm:t>
        <a:bodyPr/>
        <a:lstStyle/>
        <a:p>
          <a:endParaRPr lang="fr-BE" noProof="0" dirty="0"/>
        </a:p>
      </dgm:t>
    </dgm:pt>
    <dgm:pt modelId="{9A5066EA-5547-48A4-B66B-47B9D711AB37}">
      <dgm:prSet phldrT="[Text]"/>
      <dgm:spPr/>
      <dgm:t>
        <a:bodyPr/>
        <a:lstStyle/>
        <a:p>
          <a:r>
            <a:rPr lang="fr-BE" noProof="0" dirty="0"/>
            <a:t>Calcul de l’intérêt</a:t>
          </a:r>
        </a:p>
      </dgm:t>
    </dgm:pt>
    <dgm:pt modelId="{B6A87B04-9C6E-45C0-8EDC-2F57DA9FC108}" type="parTrans" cxnId="{42E0B421-5AF6-4A1D-803A-D348A9DFCCCB}">
      <dgm:prSet/>
      <dgm:spPr/>
      <dgm:t>
        <a:bodyPr/>
        <a:lstStyle/>
        <a:p>
          <a:endParaRPr lang="fr-BE" noProof="0" dirty="0"/>
        </a:p>
      </dgm:t>
    </dgm:pt>
    <dgm:pt modelId="{8405FC09-D5F3-4EF0-AA7F-56DAC1AEC8B1}" type="sibTrans" cxnId="{42E0B421-5AF6-4A1D-803A-D348A9DFCCCB}">
      <dgm:prSet/>
      <dgm:spPr/>
      <dgm:t>
        <a:bodyPr/>
        <a:lstStyle/>
        <a:p>
          <a:endParaRPr lang="fr-BE" noProof="0" dirty="0"/>
        </a:p>
      </dgm:t>
    </dgm:pt>
    <dgm:pt modelId="{1FF6CF7C-D9B6-440A-B51E-D1F72992B603}">
      <dgm:prSet phldrT="[Text]"/>
      <dgm:spPr/>
      <dgm:t>
        <a:bodyPr/>
        <a:lstStyle/>
        <a:p>
          <a:r>
            <a:rPr lang="fr-BE" noProof="0" dirty="0"/>
            <a:t>Pour chaque candidat </a:t>
          </a:r>
          <a:r>
            <a:rPr lang="fr-BE" noProof="0" dirty="0" err="1"/>
            <a:t>Wk</a:t>
          </a:r>
          <a:r>
            <a:rPr lang="fr-BE" noProof="0" dirty="0"/>
            <a:t>= </a:t>
          </a:r>
        </a:p>
      </dgm:t>
    </dgm:pt>
    <dgm:pt modelId="{6F7C2D4A-3606-400A-BD54-F31D3052B87B}" type="parTrans" cxnId="{2B6FE9C8-DBDA-4F86-9005-E5C0D3B143A1}">
      <dgm:prSet/>
      <dgm:spPr/>
      <dgm:t>
        <a:bodyPr/>
        <a:lstStyle/>
        <a:p>
          <a:endParaRPr lang="fr-BE" noProof="0" dirty="0"/>
        </a:p>
      </dgm:t>
    </dgm:pt>
    <dgm:pt modelId="{9AA41127-DEB1-42B7-B396-17CA0A67037B}" type="sibTrans" cxnId="{2B6FE9C8-DBDA-4F86-9005-E5C0D3B143A1}">
      <dgm:prSet/>
      <dgm:spPr/>
      <dgm:t>
        <a:bodyPr/>
        <a:lstStyle/>
        <a:p>
          <a:endParaRPr lang="fr-BE" noProof="0" dirty="0"/>
        </a:p>
      </dgm:t>
    </dgm:pt>
    <dgm:pt modelId="{AD123E1C-2575-4CEF-8A3A-5B4558BC0AB8}">
      <dgm:prSet phldrT="[Text]"/>
      <dgm:spPr/>
      <dgm:t>
        <a:bodyPr/>
        <a:lstStyle/>
        <a:p>
          <a:r>
            <a:rPr lang="fr-BE" noProof="0" dirty="0"/>
            <a:t>Création nombre aléatoire</a:t>
          </a:r>
        </a:p>
      </dgm:t>
    </dgm:pt>
    <dgm:pt modelId="{E39CEF28-1CA5-4B69-8994-92E2234DC165}" type="parTrans" cxnId="{239CFB17-8234-4DC4-A858-0D33D662A153}">
      <dgm:prSet/>
      <dgm:spPr/>
      <dgm:t>
        <a:bodyPr/>
        <a:lstStyle/>
        <a:p>
          <a:endParaRPr lang="en-US"/>
        </a:p>
      </dgm:t>
    </dgm:pt>
    <dgm:pt modelId="{10607CD6-B7EF-45C0-95C4-33F791C2FDC5}" type="sibTrans" cxnId="{239CFB17-8234-4DC4-A858-0D33D662A153}">
      <dgm:prSet/>
      <dgm:spPr/>
      <dgm:t>
        <a:bodyPr/>
        <a:lstStyle/>
        <a:p>
          <a:endParaRPr lang="en-US" dirty="0"/>
        </a:p>
      </dgm:t>
    </dgm:pt>
    <dgm:pt modelId="{C271EA96-2BC7-496D-B51B-82533AA247D0}">
      <dgm:prSet phldrT="[Text]"/>
      <dgm:spPr/>
      <dgm:t>
        <a:bodyPr/>
        <a:lstStyle/>
        <a:p>
          <a:r>
            <a:rPr lang="fr-BE" noProof="0" dirty="0"/>
            <a:t>Pour chaque candidat </a:t>
          </a:r>
          <a:r>
            <a:rPr lang="fr-BE" noProof="0" dirty="0" err="1"/>
            <a:t>Uk</a:t>
          </a:r>
          <a:r>
            <a:rPr lang="fr-BE" noProof="0" dirty="0"/>
            <a:t> compris ]0;1]</a:t>
          </a:r>
        </a:p>
      </dgm:t>
    </dgm:pt>
    <dgm:pt modelId="{D733182B-79DB-44C8-BD04-37DDDBA145CB}" type="parTrans" cxnId="{0B7FA140-0AEA-4A94-9274-8D3079E5A702}">
      <dgm:prSet/>
      <dgm:spPr/>
      <dgm:t>
        <a:bodyPr/>
        <a:lstStyle/>
        <a:p>
          <a:endParaRPr lang="en-US"/>
        </a:p>
      </dgm:t>
    </dgm:pt>
    <dgm:pt modelId="{F627B854-8C81-4C16-BEAF-CE56F9081D26}" type="sibTrans" cxnId="{0B7FA140-0AEA-4A94-9274-8D3079E5A702}">
      <dgm:prSet/>
      <dgm:spPr/>
      <dgm:t>
        <a:bodyPr/>
        <a:lstStyle/>
        <a:p>
          <a:endParaRPr lang="en-US"/>
        </a:p>
      </dgm:t>
    </dgm:pt>
    <dgm:pt modelId="{E5EB2CED-0605-4635-9F5A-819FA1FBA3E4}">
      <dgm:prSet phldrT="[Text]"/>
      <dgm:spPr/>
      <dgm:t>
        <a:bodyPr/>
        <a:lstStyle/>
        <a:p>
          <a:r>
            <a:rPr lang="fr-BE" noProof="0" dirty="0"/>
            <a:t>Choix du mineur k</a:t>
          </a:r>
        </a:p>
      </dgm:t>
    </dgm:pt>
    <dgm:pt modelId="{B7952452-24E3-4552-B37E-03737F2275B7}" type="parTrans" cxnId="{B5DD660A-AF6B-4101-893D-40F2F8A9568C}">
      <dgm:prSet/>
      <dgm:spPr/>
      <dgm:t>
        <a:bodyPr/>
        <a:lstStyle/>
        <a:p>
          <a:endParaRPr lang="en-US"/>
        </a:p>
      </dgm:t>
    </dgm:pt>
    <dgm:pt modelId="{7628AEF0-D7AF-483A-942F-896CC76C891E}" type="sibTrans" cxnId="{B5DD660A-AF6B-4101-893D-40F2F8A9568C}">
      <dgm:prSet/>
      <dgm:spPr/>
      <dgm:t>
        <a:bodyPr/>
        <a:lstStyle/>
        <a:p>
          <a:endParaRPr lang="en-US"/>
        </a:p>
      </dgm:t>
    </dgm:pt>
    <dgm:pt modelId="{373B83E5-A430-4457-A8D0-FDAEA474BD24}">
      <dgm:prSet phldrT="[Text]"/>
      <dgm:spPr/>
      <dgm:t>
        <a:bodyPr/>
        <a:lstStyle/>
        <a:p>
          <a:pPr>
            <a:buFont typeface="Arial" panose="020B0604020202020204" pitchFamily="34" charset="0"/>
            <a:buChar char="•"/>
          </a:pPr>
          <a:r>
            <a:rPr lang="fr-BE" noProof="0" dirty="0"/>
            <a:t>k =arg max </a:t>
          </a:r>
          <a:r>
            <a:rPr lang="fr-BE" noProof="0" dirty="0" err="1"/>
            <a:t>Wk</a:t>
          </a:r>
          <a:r>
            <a:rPr lang="fr-BE" noProof="0" dirty="0"/>
            <a:t> / </a:t>
          </a:r>
          <a:r>
            <a:rPr lang="fr-BE" noProof="0" dirty="0" err="1"/>
            <a:t>Uk</a:t>
          </a:r>
          <a:endParaRPr lang="fr-BE" noProof="0" dirty="0"/>
        </a:p>
      </dgm:t>
    </dgm:pt>
    <dgm:pt modelId="{3A37583B-F771-4FBB-98D1-129E4E9674B5}" type="parTrans" cxnId="{05C9D740-348A-4263-B411-BFE0E18A580E}">
      <dgm:prSet/>
      <dgm:spPr/>
      <dgm:t>
        <a:bodyPr/>
        <a:lstStyle/>
        <a:p>
          <a:endParaRPr lang="en-US"/>
        </a:p>
      </dgm:t>
    </dgm:pt>
    <dgm:pt modelId="{38D3143C-5E62-4EAE-8575-EBF63E778E2E}" type="sibTrans" cxnId="{05C9D740-348A-4263-B411-BFE0E18A580E}">
      <dgm:prSet/>
      <dgm:spPr/>
      <dgm:t>
        <a:bodyPr/>
        <a:lstStyle/>
        <a:p>
          <a:endParaRPr lang="en-US"/>
        </a:p>
      </dgm:t>
    </dgm:pt>
    <dgm:pt modelId="{10974BEE-6522-4DD6-81D7-32BA7C5F748F}" type="pres">
      <dgm:prSet presAssocID="{53DC529F-E3C6-4DC2-9584-956EB0045620}" presName="linearFlow" presStyleCnt="0">
        <dgm:presLayoutVars>
          <dgm:dir/>
          <dgm:animLvl val="lvl"/>
          <dgm:resizeHandles val="exact"/>
        </dgm:presLayoutVars>
      </dgm:prSet>
      <dgm:spPr/>
    </dgm:pt>
    <dgm:pt modelId="{CB6BFC52-FD35-43D2-AB9A-4AE15F2CE68D}" type="pres">
      <dgm:prSet presAssocID="{F4FEC2B2-4CF3-461B-A5E9-F4BC8E7887A8}" presName="composite" presStyleCnt="0"/>
      <dgm:spPr/>
    </dgm:pt>
    <dgm:pt modelId="{C954BF79-2CB4-4603-BBDB-514403D1C827}" type="pres">
      <dgm:prSet presAssocID="{F4FEC2B2-4CF3-461B-A5E9-F4BC8E7887A8}" presName="parTx" presStyleLbl="node1" presStyleIdx="0" presStyleCnt="5">
        <dgm:presLayoutVars>
          <dgm:chMax val="0"/>
          <dgm:chPref val="0"/>
          <dgm:bulletEnabled val="1"/>
        </dgm:presLayoutVars>
      </dgm:prSet>
      <dgm:spPr/>
    </dgm:pt>
    <dgm:pt modelId="{C80552A3-5866-43E5-8758-46C8684CD815}" type="pres">
      <dgm:prSet presAssocID="{F4FEC2B2-4CF3-461B-A5E9-F4BC8E7887A8}" presName="parSh" presStyleLbl="node1" presStyleIdx="0" presStyleCnt="5"/>
      <dgm:spPr/>
    </dgm:pt>
    <dgm:pt modelId="{E33989CE-1AFC-4AC5-A659-E9E8B63A26F1}" type="pres">
      <dgm:prSet presAssocID="{F4FEC2B2-4CF3-461B-A5E9-F4BC8E7887A8}" presName="desTx" presStyleLbl="fgAcc1" presStyleIdx="0" presStyleCnt="5">
        <dgm:presLayoutVars>
          <dgm:bulletEnabled val="1"/>
        </dgm:presLayoutVars>
      </dgm:prSet>
      <dgm:spPr/>
    </dgm:pt>
    <dgm:pt modelId="{898953BE-CC91-4B0C-A2C4-1EEA1A20E3A6}" type="pres">
      <dgm:prSet presAssocID="{3DF44A5E-5884-4706-8C52-971841B45A80}" presName="sibTrans" presStyleLbl="sibTrans2D1" presStyleIdx="0" presStyleCnt="4"/>
      <dgm:spPr/>
    </dgm:pt>
    <dgm:pt modelId="{2D20EC80-DCD6-44AF-AC27-865AE33A7E19}" type="pres">
      <dgm:prSet presAssocID="{3DF44A5E-5884-4706-8C52-971841B45A80}" presName="connTx" presStyleLbl="sibTrans2D1" presStyleIdx="0" presStyleCnt="4"/>
      <dgm:spPr/>
    </dgm:pt>
    <dgm:pt modelId="{8A121B28-2717-4504-AA21-0F7D62C39153}" type="pres">
      <dgm:prSet presAssocID="{E98DE4A8-518C-4B38-8DC0-59F07E3D71D2}" presName="composite" presStyleCnt="0"/>
      <dgm:spPr/>
    </dgm:pt>
    <dgm:pt modelId="{54A1EEA9-C5D5-4826-AF92-F23BB237B6D7}" type="pres">
      <dgm:prSet presAssocID="{E98DE4A8-518C-4B38-8DC0-59F07E3D71D2}" presName="parTx" presStyleLbl="node1" presStyleIdx="0" presStyleCnt="5">
        <dgm:presLayoutVars>
          <dgm:chMax val="0"/>
          <dgm:chPref val="0"/>
          <dgm:bulletEnabled val="1"/>
        </dgm:presLayoutVars>
      </dgm:prSet>
      <dgm:spPr/>
    </dgm:pt>
    <dgm:pt modelId="{229AA854-747E-46E9-8008-5AB9F3B2CB03}" type="pres">
      <dgm:prSet presAssocID="{E98DE4A8-518C-4B38-8DC0-59F07E3D71D2}" presName="parSh" presStyleLbl="node1" presStyleIdx="1" presStyleCnt="5"/>
      <dgm:spPr/>
    </dgm:pt>
    <dgm:pt modelId="{62D70D9F-2CCD-4008-B0A0-5238BA60D686}" type="pres">
      <dgm:prSet presAssocID="{E98DE4A8-518C-4B38-8DC0-59F07E3D71D2}" presName="desTx" presStyleLbl="fgAcc1" presStyleIdx="1" presStyleCnt="5">
        <dgm:presLayoutVars>
          <dgm:bulletEnabled val="1"/>
        </dgm:presLayoutVars>
      </dgm:prSet>
      <dgm:spPr/>
    </dgm:pt>
    <dgm:pt modelId="{F42581BF-D4A4-4064-8382-66EFB58A739A}" type="pres">
      <dgm:prSet presAssocID="{5F8559FA-AD08-4506-B8BF-5A1B8A030EAD}" presName="sibTrans" presStyleLbl="sibTrans2D1" presStyleIdx="1" presStyleCnt="4"/>
      <dgm:spPr/>
    </dgm:pt>
    <dgm:pt modelId="{27FFC314-BD36-443B-8E47-DB6B8360777C}" type="pres">
      <dgm:prSet presAssocID="{5F8559FA-AD08-4506-B8BF-5A1B8A030EAD}" presName="connTx" presStyleLbl="sibTrans2D1" presStyleIdx="1" presStyleCnt="4"/>
      <dgm:spPr/>
    </dgm:pt>
    <dgm:pt modelId="{C82DDEC5-C5E6-466D-A106-1E5D4D4FCCEC}" type="pres">
      <dgm:prSet presAssocID="{9A5066EA-5547-48A4-B66B-47B9D711AB37}" presName="composite" presStyleCnt="0"/>
      <dgm:spPr/>
    </dgm:pt>
    <dgm:pt modelId="{3642EBB5-234D-4883-BF49-4CC03D0D058B}" type="pres">
      <dgm:prSet presAssocID="{9A5066EA-5547-48A4-B66B-47B9D711AB37}" presName="parTx" presStyleLbl="node1" presStyleIdx="1" presStyleCnt="5">
        <dgm:presLayoutVars>
          <dgm:chMax val="0"/>
          <dgm:chPref val="0"/>
          <dgm:bulletEnabled val="1"/>
        </dgm:presLayoutVars>
      </dgm:prSet>
      <dgm:spPr/>
    </dgm:pt>
    <dgm:pt modelId="{A07E1AE7-5726-43EA-82B8-B57EBAD2F207}" type="pres">
      <dgm:prSet presAssocID="{9A5066EA-5547-48A4-B66B-47B9D711AB37}" presName="parSh" presStyleLbl="node1" presStyleIdx="2" presStyleCnt="5"/>
      <dgm:spPr/>
    </dgm:pt>
    <dgm:pt modelId="{EB7083ED-ECCE-42D2-B1B1-A03203C1C986}" type="pres">
      <dgm:prSet presAssocID="{9A5066EA-5547-48A4-B66B-47B9D711AB37}" presName="desTx" presStyleLbl="fgAcc1" presStyleIdx="2" presStyleCnt="5">
        <dgm:presLayoutVars>
          <dgm:bulletEnabled val="1"/>
        </dgm:presLayoutVars>
      </dgm:prSet>
      <dgm:spPr/>
    </dgm:pt>
    <dgm:pt modelId="{1079782F-C843-41B8-9CFB-E94F1BA83DD4}" type="pres">
      <dgm:prSet presAssocID="{8405FC09-D5F3-4EF0-AA7F-56DAC1AEC8B1}" presName="sibTrans" presStyleLbl="sibTrans2D1" presStyleIdx="2" presStyleCnt="4"/>
      <dgm:spPr/>
    </dgm:pt>
    <dgm:pt modelId="{DF056D11-31F9-492D-A4F6-B364825DC7FD}" type="pres">
      <dgm:prSet presAssocID="{8405FC09-D5F3-4EF0-AA7F-56DAC1AEC8B1}" presName="connTx" presStyleLbl="sibTrans2D1" presStyleIdx="2" presStyleCnt="4"/>
      <dgm:spPr/>
    </dgm:pt>
    <dgm:pt modelId="{696B75B1-28C7-4302-9E37-49CA3BBAA0C5}" type="pres">
      <dgm:prSet presAssocID="{AD123E1C-2575-4CEF-8A3A-5B4558BC0AB8}" presName="composite" presStyleCnt="0"/>
      <dgm:spPr/>
    </dgm:pt>
    <dgm:pt modelId="{CF5C51B4-F7DD-4643-B7DC-0E73639893A8}" type="pres">
      <dgm:prSet presAssocID="{AD123E1C-2575-4CEF-8A3A-5B4558BC0AB8}" presName="parTx" presStyleLbl="node1" presStyleIdx="2" presStyleCnt="5">
        <dgm:presLayoutVars>
          <dgm:chMax val="0"/>
          <dgm:chPref val="0"/>
          <dgm:bulletEnabled val="1"/>
        </dgm:presLayoutVars>
      </dgm:prSet>
      <dgm:spPr/>
    </dgm:pt>
    <dgm:pt modelId="{7B07FB34-992B-437A-8841-3C07A7210AB5}" type="pres">
      <dgm:prSet presAssocID="{AD123E1C-2575-4CEF-8A3A-5B4558BC0AB8}" presName="parSh" presStyleLbl="node1" presStyleIdx="3" presStyleCnt="5"/>
      <dgm:spPr/>
    </dgm:pt>
    <dgm:pt modelId="{603401F8-3173-42B5-A9B0-75E12E276DAD}" type="pres">
      <dgm:prSet presAssocID="{AD123E1C-2575-4CEF-8A3A-5B4558BC0AB8}" presName="desTx" presStyleLbl="fgAcc1" presStyleIdx="3" presStyleCnt="5">
        <dgm:presLayoutVars>
          <dgm:bulletEnabled val="1"/>
        </dgm:presLayoutVars>
      </dgm:prSet>
      <dgm:spPr/>
    </dgm:pt>
    <dgm:pt modelId="{2EDAF7E7-22E8-4554-A11D-DE3C73403F53}" type="pres">
      <dgm:prSet presAssocID="{10607CD6-B7EF-45C0-95C4-33F791C2FDC5}" presName="sibTrans" presStyleLbl="sibTrans2D1" presStyleIdx="3" presStyleCnt="4"/>
      <dgm:spPr/>
    </dgm:pt>
    <dgm:pt modelId="{38B2E674-A6B4-4D49-B3AE-FA929925C817}" type="pres">
      <dgm:prSet presAssocID="{10607CD6-B7EF-45C0-95C4-33F791C2FDC5}" presName="connTx" presStyleLbl="sibTrans2D1" presStyleIdx="3" presStyleCnt="4"/>
      <dgm:spPr/>
    </dgm:pt>
    <dgm:pt modelId="{4B5C60B5-0C5D-4356-B259-F4DEADE318ED}" type="pres">
      <dgm:prSet presAssocID="{E5EB2CED-0605-4635-9F5A-819FA1FBA3E4}" presName="composite" presStyleCnt="0"/>
      <dgm:spPr/>
    </dgm:pt>
    <dgm:pt modelId="{7C30259C-5291-4FFA-8BBF-CA8C5009384C}" type="pres">
      <dgm:prSet presAssocID="{E5EB2CED-0605-4635-9F5A-819FA1FBA3E4}" presName="parTx" presStyleLbl="node1" presStyleIdx="3" presStyleCnt="5">
        <dgm:presLayoutVars>
          <dgm:chMax val="0"/>
          <dgm:chPref val="0"/>
          <dgm:bulletEnabled val="1"/>
        </dgm:presLayoutVars>
      </dgm:prSet>
      <dgm:spPr/>
    </dgm:pt>
    <dgm:pt modelId="{C14C469C-67D9-4338-98AB-09000D3D2396}" type="pres">
      <dgm:prSet presAssocID="{E5EB2CED-0605-4635-9F5A-819FA1FBA3E4}" presName="parSh" presStyleLbl="node1" presStyleIdx="4" presStyleCnt="5"/>
      <dgm:spPr/>
    </dgm:pt>
    <dgm:pt modelId="{C8EA8DBB-B372-46D1-AAE5-AF804DB00D55}" type="pres">
      <dgm:prSet presAssocID="{E5EB2CED-0605-4635-9F5A-819FA1FBA3E4}" presName="desTx" presStyleLbl="fgAcc1" presStyleIdx="4" presStyleCnt="5">
        <dgm:presLayoutVars>
          <dgm:bulletEnabled val="1"/>
        </dgm:presLayoutVars>
      </dgm:prSet>
      <dgm:spPr/>
    </dgm:pt>
  </dgm:ptLst>
  <dgm:cxnLst>
    <dgm:cxn modelId="{D37B1F02-AA0D-4E78-A702-C9C390EB24A4}" type="presOf" srcId="{3DF44A5E-5884-4706-8C52-971841B45A80}" destId="{2D20EC80-DCD6-44AF-AC27-865AE33A7E19}" srcOrd="1" destOrd="0" presId="urn:microsoft.com/office/officeart/2005/8/layout/process3"/>
    <dgm:cxn modelId="{88F6F805-064D-4D7B-A371-E1105400FA74}" type="presOf" srcId="{C271EA96-2BC7-496D-B51B-82533AA247D0}" destId="{603401F8-3173-42B5-A9B0-75E12E276DAD}" srcOrd="0" destOrd="0" presId="urn:microsoft.com/office/officeart/2005/8/layout/process3"/>
    <dgm:cxn modelId="{B5DD660A-AF6B-4101-893D-40F2F8A9568C}" srcId="{53DC529F-E3C6-4DC2-9584-956EB0045620}" destId="{E5EB2CED-0605-4635-9F5A-819FA1FBA3E4}" srcOrd="4" destOrd="0" parTransId="{B7952452-24E3-4552-B37E-03737F2275B7}" sibTransId="{7628AEF0-D7AF-483A-942F-896CC76C891E}"/>
    <dgm:cxn modelId="{F51A0F11-0703-4C64-8B93-E5BF6CF61998}" type="presOf" srcId="{9A5066EA-5547-48A4-B66B-47B9D711AB37}" destId="{3642EBB5-234D-4883-BF49-4CC03D0D058B}" srcOrd="0" destOrd="0" presId="urn:microsoft.com/office/officeart/2005/8/layout/process3"/>
    <dgm:cxn modelId="{239CFB17-8234-4DC4-A858-0D33D662A153}" srcId="{53DC529F-E3C6-4DC2-9584-956EB0045620}" destId="{AD123E1C-2575-4CEF-8A3A-5B4558BC0AB8}" srcOrd="3" destOrd="0" parTransId="{E39CEF28-1CA5-4B69-8994-92E2234DC165}" sibTransId="{10607CD6-B7EF-45C0-95C4-33F791C2FDC5}"/>
    <dgm:cxn modelId="{42E0B421-5AF6-4A1D-803A-D348A9DFCCCB}" srcId="{53DC529F-E3C6-4DC2-9584-956EB0045620}" destId="{9A5066EA-5547-48A4-B66B-47B9D711AB37}" srcOrd="2" destOrd="0" parTransId="{B6A87B04-9C6E-45C0-8EDC-2F57DA9FC108}" sibTransId="{8405FC09-D5F3-4EF0-AA7F-56DAC1AEC8B1}"/>
    <dgm:cxn modelId="{FFA03327-56B5-49D2-9DBB-3E3B770A470A}" type="presOf" srcId="{10607CD6-B7EF-45C0-95C4-33F791C2FDC5}" destId="{38B2E674-A6B4-4D49-B3AE-FA929925C817}" srcOrd="1" destOrd="0" presId="urn:microsoft.com/office/officeart/2005/8/layout/process3"/>
    <dgm:cxn modelId="{DD3C3C33-3058-4BF7-B25A-86E3DA65F222}" type="presOf" srcId="{10607CD6-B7EF-45C0-95C4-33F791C2FDC5}" destId="{2EDAF7E7-22E8-4554-A11D-DE3C73403F53}" srcOrd="0" destOrd="0" presId="urn:microsoft.com/office/officeart/2005/8/layout/process3"/>
    <dgm:cxn modelId="{CC927636-DA04-49E5-A726-2D26BAB0289A}" type="presOf" srcId="{E98DE4A8-518C-4B38-8DC0-59F07E3D71D2}" destId="{229AA854-747E-46E9-8008-5AB9F3B2CB03}" srcOrd="1" destOrd="0" presId="urn:microsoft.com/office/officeart/2005/8/layout/process3"/>
    <dgm:cxn modelId="{B1589B37-B0A4-44EF-B3F6-DE0BCEF57498}" type="presOf" srcId="{F4FEC2B2-4CF3-461B-A5E9-F4BC8E7887A8}" destId="{C954BF79-2CB4-4603-BBDB-514403D1C827}" srcOrd="0" destOrd="0" presId="urn:microsoft.com/office/officeart/2005/8/layout/process3"/>
    <dgm:cxn modelId="{D513B93E-B8B2-45A5-B767-78531789093B}" type="presOf" srcId="{5CACB723-9E1D-40B6-8174-59D09D960BE9}" destId="{62D70D9F-2CCD-4008-B0A0-5238BA60D686}" srcOrd="0" destOrd="0" presId="urn:microsoft.com/office/officeart/2005/8/layout/process3"/>
    <dgm:cxn modelId="{6DC7F93F-AA57-4256-8287-372D7E34D0CE}" type="presOf" srcId="{3DF44A5E-5884-4706-8C52-971841B45A80}" destId="{898953BE-CC91-4B0C-A2C4-1EEA1A20E3A6}" srcOrd="0" destOrd="0" presId="urn:microsoft.com/office/officeart/2005/8/layout/process3"/>
    <dgm:cxn modelId="{0B7FA140-0AEA-4A94-9274-8D3079E5A702}" srcId="{AD123E1C-2575-4CEF-8A3A-5B4558BC0AB8}" destId="{C271EA96-2BC7-496D-B51B-82533AA247D0}" srcOrd="0" destOrd="0" parTransId="{D733182B-79DB-44C8-BD04-37DDDBA145CB}" sibTransId="{F627B854-8C81-4C16-BEAF-CE56F9081D26}"/>
    <dgm:cxn modelId="{05C9D740-348A-4263-B411-BFE0E18A580E}" srcId="{E5EB2CED-0605-4635-9F5A-819FA1FBA3E4}" destId="{373B83E5-A430-4457-A8D0-FDAEA474BD24}" srcOrd="0" destOrd="0" parTransId="{3A37583B-F771-4FBB-98D1-129E4E9674B5}" sibTransId="{38D3143C-5E62-4EAE-8575-EBF63E778E2E}"/>
    <dgm:cxn modelId="{70595844-6E6B-454D-AAC9-E32A284614F4}" type="presOf" srcId="{8405FC09-D5F3-4EF0-AA7F-56DAC1AEC8B1}" destId="{1079782F-C843-41B8-9CFB-E94F1BA83DD4}" srcOrd="0" destOrd="0" presId="urn:microsoft.com/office/officeart/2005/8/layout/process3"/>
    <dgm:cxn modelId="{1E2B4B65-EE6A-4683-AFE2-AB930C616895}" srcId="{F4FEC2B2-4CF3-461B-A5E9-F4BC8E7887A8}" destId="{2806C5B2-A113-4C4A-9A0A-6B282BCAA44F}" srcOrd="0" destOrd="0" parTransId="{9E511D09-FE7F-4554-99B1-480A4600FC15}" sibTransId="{822704AB-6BE7-44F3-ACE9-F4CBD8A95062}"/>
    <dgm:cxn modelId="{09796248-37DB-45AC-B662-CBAA9CD3CAD6}" type="presOf" srcId="{E5EB2CED-0605-4635-9F5A-819FA1FBA3E4}" destId="{C14C469C-67D9-4338-98AB-09000D3D2396}" srcOrd="1" destOrd="0" presId="urn:microsoft.com/office/officeart/2005/8/layout/process3"/>
    <dgm:cxn modelId="{CF14B86D-A217-4EB0-866D-39F4A3B274AF}" type="presOf" srcId="{373B83E5-A430-4457-A8D0-FDAEA474BD24}" destId="{C8EA8DBB-B372-46D1-AAE5-AF804DB00D55}" srcOrd="0" destOrd="0" presId="urn:microsoft.com/office/officeart/2005/8/layout/process3"/>
    <dgm:cxn modelId="{AAE5A052-0EA4-4F74-A967-9548A453F85A}" type="presOf" srcId="{F4FEC2B2-4CF3-461B-A5E9-F4BC8E7887A8}" destId="{C80552A3-5866-43E5-8758-46C8684CD815}" srcOrd="1" destOrd="0" presId="urn:microsoft.com/office/officeart/2005/8/layout/process3"/>
    <dgm:cxn modelId="{A918AD85-8E78-4D6E-8667-0B480C30D096}" type="presOf" srcId="{2806C5B2-A113-4C4A-9A0A-6B282BCAA44F}" destId="{E33989CE-1AFC-4AC5-A659-E9E8B63A26F1}" srcOrd="0" destOrd="0" presId="urn:microsoft.com/office/officeart/2005/8/layout/process3"/>
    <dgm:cxn modelId="{4A03C690-A922-4523-A4B6-A219EC93A84E}" type="presOf" srcId="{8405FC09-D5F3-4EF0-AA7F-56DAC1AEC8B1}" destId="{DF056D11-31F9-492D-A4F6-B364825DC7FD}" srcOrd="1" destOrd="0" presId="urn:microsoft.com/office/officeart/2005/8/layout/process3"/>
    <dgm:cxn modelId="{9B128593-996A-4407-8CA4-0931DD4AD8D4}" type="presOf" srcId="{1FF6CF7C-D9B6-440A-B51E-D1F72992B603}" destId="{EB7083ED-ECCE-42D2-B1B1-A03203C1C986}" srcOrd="0" destOrd="0" presId="urn:microsoft.com/office/officeart/2005/8/layout/process3"/>
    <dgm:cxn modelId="{B72447A2-59C9-43EB-A342-AC3128AA8FB5}" type="presOf" srcId="{5F8559FA-AD08-4506-B8BF-5A1B8A030EAD}" destId="{27FFC314-BD36-443B-8E47-DB6B8360777C}" srcOrd="1" destOrd="0" presId="urn:microsoft.com/office/officeart/2005/8/layout/process3"/>
    <dgm:cxn modelId="{1E954EAA-A24E-47C7-920A-A8D85AA3A62B}" type="presOf" srcId="{AD123E1C-2575-4CEF-8A3A-5B4558BC0AB8}" destId="{CF5C51B4-F7DD-4643-B7DC-0E73639893A8}" srcOrd="0" destOrd="0" presId="urn:microsoft.com/office/officeart/2005/8/layout/process3"/>
    <dgm:cxn modelId="{A5AEE6B3-6C66-4963-941E-7B128D8DF8B2}" type="presOf" srcId="{AD123E1C-2575-4CEF-8A3A-5B4558BC0AB8}" destId="{7B07FB34-992B-437A-8841-3C07A7210AB5}" srcOrd="1" destOrd="0" presId="urn:microsoft.com/office/officeart/2005/8/layout/process3"/>
    <dgm:cxn modelId="{EDA29BBF-791F-4738-8E60-C8080E167389}" srcId="{53DC529F-E3C6-4DC2-9584-956EB0045620}" destId="{F4FEC2B2-4CF3-461B-A5E9-F4BC8E7887A8}" srcOrd="0" destOrd="0" parTransId="{10484349-2247-44F3-B203-A551B89B1F43}" sibTransId="{3DF44A5E-5884-4706-8C52-971841B45A80}"/>
    <dgm:cxn modelId="{2B6FE9C8-DBDA-4F86-9005-E5C0D3B143A1}" srcId="{9A5066EA-5547-48A4-B66B-47B9D711AB37}" destId="{1FF6CF7C-D9B6-440A-B51E-D1F72992B603}" srcOrd="0" destOrd="0" parTransId="{6F7C2D4A-3606-400A-BD54-F31D3052B87B}" sibTransId="{9AA41127-DEB1-42B7-B396-17CA0A67037B}"/>
    <dgm:cxn modelId="{1B2888CA-A09C-4BAA-9FF4-197D67C81910}" type="presOf" srcId="{E5EB2CED-0605-4635-9F5A-819FA1FBA3E4}" destId="{7C30259C-5291-4FFA-8BBF-CA8C5009384C}" srcOrd="0" destOrd="0" presId="urn:microsoft.com/office/officeart/2005/8/layout/process3"/>
    <dgm:cxn modelId="{DC5FDBCF-DF04-4BB6-B085-F77FE669310F}" type="presOf" srcId="{53DC529F-E3C6-4DC2-9584-956EB0045620}" destId="{10974BEE-6522-4DD6-81D7-32BA7C5F748F}" srcOrd="0" destOrd="0" presId="urn:microsoft.com/office/officeart/2005/8/layout/process3"/>
    <dgm:cxn modelId="{0D594ED1-E5FD-46AC-BD62-C7EB65DB03F1}" type="presOf" srcId="{9A5066EA-5547-48A4-B66B-47B9D711AB37}" destId="{A07E1AE7-5726-43EA-82B8-B57EBAD2F207}" srcOrd="1" destOrd="0" presId="urn:microsoft.com/office/officeart/2005/8/layout/process3"/>
    <dgm:cxn modelId="{2DF8C5D9-33E7-4F0D-B878-45A69BF476D5}" srcId="{53DC529F-E3C6-4DC2-9584-956EB0045620}" destId="{E98DE4A8-518C-4B38-8DC0-59F07E3D71D2}" srcOrd="1" destOrd="0" parTransId="{7F7AB0BC-1273-42A8-9176-73DAD177DF1E}" sibTransId="{5F8559FA-AD08-4506-B8BF-5A1B8A030EAD}"/>
    <dgm:cxn modelId="{612E25E8-F989-445C-B9F7-60BAD5B5F6A4}" type="presOf" srcId="{E98DE4A8-518C-4B38-8DC0-59F07E3D71D2}" destId="{54A1EEA9-C5D5-4826-AF92-F23BB237B6D7}" srcOrd="0" destOrd="0" presId="urn:microsoft.com/office/officeart/2005/8/layout/process3"/>
    <dgm:cxn modelId="{5D0849F7-313A-4B57-898A-4630D03457EF}" type="presOf" srcId="{5F8559FA-AD08-4506-B8BF-5A1B8A030EAD}" destId="{F42581BF-D4A4-4064-8382-66EFB58A739A}" srcOrd="0" destOrd="0" presId="urn:microsoft.com/office/officeart/2005/8/layout/process3"/>
    <dgm:cxn modelId="{2ACF96F7-0255-4BBC-96AE-3123A86F4132}" srcId="{E98DE4A8-518C-4B38-8DC0-59F07E3D71D2}" destId="{5CACB723-9E1D-40B6-8174-59D09D960BE9}" srcOrd="0" destOrd="0" parTransId="{87B2B5B9-D5D8-4BFD-AE81-08AEBBA88873}" sibTransId="{B38FAD38-AE16-4ADD-AAC8-18BF97857290}"/>
    <dgm:cxn modelId="{3AF663BB-1BB6-41D9-B3DC-4617DBC629DA}" type="presParOf" srcId="{10974BEE-6522-4DD6-81D7-32BA7C5F748F}" destId="{CB6BFC52-FD35-43D2-AB9A-4AE15F2CE68D}" srcOrd="0" destOrd="0" presId="urn:microsoft.com/office/officeart/2005/8/layout/process3"/>
    <dgm:cxn modelId="{CB327EC2-3596-4571-BF9D-41F740617BE2}" type="presParOf" srcId="{CB6BFC52-FD35-43D2-AB9A-4AE15F2CE68D}" destId="{C954BF79-2CB4-4603-BBDB-514403D1C827}" srcOrd="0" destOrd="0" presId="urn:microsoft.com/office/officeart/2005/8/layout/process3"/>
    <dgm:cxn modelId="{6851DD2A-0183-487D-A8BB-6FFC21A0307D}" type="presParOf" srcId="{CB6BFC52-FD35-43D2-AB9A-4AE15F2CE68D}" destId="{C80552A3-5866-43E5-8758-46C8684CD815}" srcOrd="1" destOrd="0" presId="urn:microsoft.com/office/officeart/2005/8/layout/process3"/>
    <dgm:cxn modelId="{D2FCC30C-7125-427D-AAD3-F2FE5BAB894D}" type="presParOf" srcId="{CB6BFC52-FD35-43D2-AB9A-4AE15F2CE68D}" destId="{E33989CE-1AFC-4AC5-A659-E9E8B63A26F1}" srcOrd="2" destOrd="0" presId="urn:microsoft.com/office/officeart/2005/8/layout/process3"/>
    <dgm:cxn modelId="{861155F1-124D-49AD-83FA-9BEF2D8B0BD0}" type="presParOf" srcId="{10974BEE-6522-4DD6-81D7-32BA7C5F748F}" destId="{898953BE-CC91-4B0C-A2C4-1EEA1A20E3A6}" srcOrd="1" destOrd="0" presId="urn:microsoft.com/office/officeart/2005/8/layout/process3"/>
    <dgm:cxn modelId="{976EC365-2B6A-4788-8171-30C2241008FF}" type="presParOf" srcId="{898953BE-CC91-4B0C-A2C4-1EEA1A20E3A6}" destId="{2D20EC80-DCD6-44AF-AC27-865AE33A7E19}" srcOrd="0" destOrd="0" presId="urn:microsoft.com/office/officeart/2005/8/layout/process3"/>
    <dgm:cxn modelId="{B72363E7-C5B4-4316-8513-E75CA59539A0}" type="presParOf" srcId="{10974BEE-6522-4DD6-81D7-32BA7C5F748F}" destId="{8A121B28-2717-4504-AA21-0F7D62C39153}" srcOrd="2" destOrd="0" presId="urn:microsoft.com/office/officeart/2005/8/layout/process3"/>
    <dgm:cxn modelId="{047C1306-47A5-4ADE-9D1B-96AEDB3A5A09}" type="presParOf" srcId="{8A121B28-2717-4504-AA21-0F7D62C39153}" destId="{54A1EEA9-C5D5-4826-AF92-F23BB237B6D7}" srcOrd="0" destOrd="0" presId="urn:microsoft.com/office/officeart/2005/8/layout/process3"/>
    <dgm:cxn modelId="{A639080D-1E28-4BB5-B7DE-7E7F90FBD0BD}" type="presParOf" srcId="{8A121B28-2717-4504-AA21-0F7D62C39153}" destId="{229AA854-747E-46E9-8008-5AB9F3B2CB03}" srcOrd="1" destOrd="0" presId="urn:microsoft.com/office/officeart/2005/8/layout/process3"/>
    <dgm:cxn modelId="{6B029055-BA25-4510-9BE9-850C5ECD7848}" type="presParOf" srcId="{8A121B28-2717-4504-AA21-0F7D62C39153}" destId="{62D70D9F-2CCD-4008-B0A0-5238BA60D686}" srcOrd="2" destOrd="0" presId="urn:microsoft.com/office/officeart/2005/8/layout/process3"/>
    <dgm:cxn modelId="{A456987A-50A5-423D-8A55-9D00EBC91FC5}" type="presParOf" srcId="{10974BEE-6522-4DD6-81D7-32BA7C5F748F}" destId="{F42581BF-D4A4-4064-8382-66EFB58A739A}" srcOrd="3" destOrd="0" presId="urn:microsoft.com/office/officeart/2005/8/layout/process3"/>
    <dgm:cxn modelId="{272D8242-D4B9-4D28-B1D0-7F33452E7BAC}" type="presParOf" srcId="{F42581BF-D4A4-4064-8382-66EFB58A739A}" destId="{27FFC314-BD36-443B-8E47-DB6B8360777C}" srcOrd="0" destOrd="0" presId="urn:microsoft.com/office/officeart/2005/8/layout/process3"/>
    <dgm:cxn modelId="{B351227A-FCC7-4EC2-9EAE-A7AC5FA567EF}" type="presParOf" srcId="{10974BEE-6522-4DD6-81D7-32BA7C5F748F}" destId="{C82DDEC5-C5E6-466D-A106-1E5D4D4FCCEC}" srcOrd="4" destOrd="0" presId="urn:microsoft.com/office/officeart/2005/8/layout/process3"/>
    <dgm:cxn modelId="{B39B87B5-4DC3-4126-93A8-C58E38977D0F}" type="presParOf" srcId="{C82DDEC5-C5E6-466D-A106-1E5D4D4FCCEC}" destId="{3642EBB5-234D-4883-BF49-4CC03D0D058B}" srcOrd="0" destOrd="0" presId="urn:microsoft.com/office/officeart/2005/8/layout/process3"/>
    <dgm:cxn modelId="{17075702-0DE1-4CF0-9510-9E529EA8CC13}" type="presParOf" srcId="{C82DDEC5-C5E6-466D-A106-1E5D4D4FCCEC}" destId="{A07E1AE7-5726-43EA-82B8-B57EBAD2F207}" srcOrd="1" destOrd="0" presId="urn:microsoft.com/office/officeart/2005/8/layout/process3"/>
    <dgm:cxn modelId="{BE59DB24-7F31-4614-8468-0DF8D967A10F}" type="presParOf" srcId="{C82DDEC5-C5E6-466D-A106-1E5D4D4FCCEC}" destId="{EB7083ED-ECCE-42D2-B1B1-A03203C1C986}" srcOrd="2" destOrd="0" presId="urn:microsoft.com/office/officeart/2005/8/layout/process3"/>
    <dgm:cxn modelId="{5EFBB324-7800-435E-8DAD-B92E2D866127}" type="presParOf" srcId="{10974BEE-6522-4DD6-81D7-32BA7C5F748F}" destId="{1079782F-C843-41B8-9CFB-E94F1BA83DD4}" srcOrd="5" destOrd="0" presId="urn:microsoft.com/office/officeart/2005/8/layout/process3"/>
    <dgm:cxn modelId="{B8BC2C5B-3463-42B7-845E-4F6653D5A468}" type="presParOf" srcId="{1079782F-C843-41B8-9CFB-E94F1BA83DD4}" destId="{DF056D11-31F9-492D-A4F6-B364825DC7FD}" srcOrd="0" destOrd="0" presId="urn:microsoft.com/office/officeart/2005/8/layout/process3"/>
    <dgm:cxn modelId="{CFC46491-844C-4768-B012-9C5E0AB60710}" type="presParOf" srcId="{10974BEE-6522-4DD6-81D7-32BA7C5F748F}" destId="{696B75B1-28C7-4302-9E37-49CA3BBAA0C5}" srcOrd="6" destOrd="0" presId="urn:microsoft.com/office/officeart/2005/8/layout/process3"/>
    <dgm:cxn modelId="{5DD1F410-39AA-40F1-A28F-7785ECB93E67}" type="presParOf" srcId="{696B75B1-28C7-4302-9E37-49CA3BBAA0C5}" destId="{CF5C51B4-F7DD-4643-B7DC-0E73639893A8}" srcOrd="0" destOrd="0" presId="urn:microsoft.com/office/officeart/2005/8/layout/process3"/>
    <dgm:cxn modelId="{C2CC3FBE-63F8-4FA3-8C9C-1E278C01C2BD}" type="presParOf" srcId="{696B75B1-28C7-4302-9E37-49CA3BBAA0C5}" destId="{7B07FB34-992B-437A-8841-3C07A7210AB5}" srcOrd="1" destOrd="0" presId="urn:microsoft.com/office/officeart/2005/8/layout/process3"/>
    <dgm:cxn modelId="{DFD8F212-CD32-45A5-A29D-D105AEFA0D67}" type="presParOf" srcId="{696B75B1-28C7-4302-9E37-49CA3BBAA0C5}" destId="{603401F8-3173-42B5-A9B0-75E12E276DAD}" srcOrd="2" destOrd="0" presId="urn:microsoft.com/office/officeart/2005/8/layout/process3"/>
    <dgm:cxn modelId="{E6A94EE3-E5B7-4EA2-B829-BF2CFF1A1B96}" type="presParOf" srcId="{10974BEE-6522-4DD6-81D7-32BA7C5F748F}" destId="{2EDAF7E7-22E8-4554-A11D-DE3C73403F53}" srcOrd="7" destOrd="0" presId="urn:microsoft.com/office/officeart/2005/8/layout/process3"/>
    <dgm:cxn modelId="{125B33E4-C790-4563-B594-D761695895B4}" type="presParOf" srcId="{2EDAF7E7-22E8-4554-A11D-DE3C73403F53}" destId="{38B2E674-A6B4-4D49-B3AE-FA929925C817}" srcOrd="0" destOrd="0" presId="urn:microsoft.com/office/officeart/2005/8/layout/process3"/>
    <dgm:cxn modelId="{A231BA17-5D35-499C-B8EA-5D455A8AC58B}" type="presParOf" srcId="{10974BEE-6522-4DD6-81D7-32BA7C5F748F}" destId="{4B5C60B5-0C5D-4356-B259-F4DEADE318ED}" srcOrd="8" destOrd="0" presId="urn:microsoft.com/office/officeart/2005/8/layout/process3"/>
    <dgm:cxn modelId="{48483FE0-A856-4BFE-A7E8-AC422D5C1328}" type="presParOf" srcId="{4B5C60B5-0C5D-4356-B259-F4DEADE318ED}" destId="{7C30259C-5291-4FFA-8BBF-CA8C5009384C}" srcOrd="0" destOrd="0" presId="urn:microsoft.com/office/officeart/2005/8/layout/process3"/>
    <dgm:cxn modelId="{581CFC13-39F0-4265-A2A6-461089D9FB30}" type="presParOf" srcId="{4B5C60B5-0C5D-4356-B259-F4DEADE318ED}" destId="{C14C469C-67D9-4338-98AB-09000D3D2396}" srcOrd="1" destOrd="0" presId="urn:microsoft.com/office/officeart/2005/8/layout/process3"/>
    <dgm:cxn modelId="{BBC54289-8043-49B6-8050-9E7642034C46}" type="presParOf" srcId="{4B5C60B5-0C5D-4356-B259-F4DEADE318ED}" destId="{C8EA8DBB-B372-46D1-AAE5-AF804DB00D5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4746668" cy="1800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381810" y="464399"/>
          <a:ext cx="3907658"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marL="0" lvl="0" indent="0" algn="r" defTabSz="1111250">
            <a:lnSpc>
              <a:spcPct val="90000"/>
            </a:lnSpc>
            <a:spcBef>
              <a:spcPct val="0"/>
            </a:spcBef>
            <a:spcAft>
              <a:spcPct val="35000"/>
            </a:spcAft>
            <a:buNone/>
          </a:pPr>
          <a:r>
            <a:rPr lang="en-US" sz="2500" kern="1200" dirty="0"/>
            <a:t>Transaction</a:t>
          </a:r>
        </a:p>
      </dsp:txBody>
      <dsp:txXfrm>
        <a:off x="381810" y="464399"/>
        <a:ext cx="3907658" cy="9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1380703" cy="4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11060" y="122922"/>
          <a:ext cx="1154181"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dirty="0"/>
            <a:t>Transaction</a:t>
          </a:r>
        </a:p>
      </dsp:txBody>
      <dsp:txXfrm>
        <a:off x="111060" y="122922"/>
        <a:ext cx="1154181" cy="2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29843"/>
          <a:ext cx="1380705" cy="4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11061" y="122921"/>
          <a:ext cx="1154183"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dirty="0"/>
            <a:t>Transaction</a:t>
          </a:r>
        </a:p>
      </dsp:txBody>
      <dsp:txXfrm>
        <a:off x="111061" y="122921"/>
        <a:ext cx="1154183" cy="2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29843"/>
          <a:ext cx="1380703" cy="4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11060" y="122921"/>
          <a:ext cx="1154181"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dirty="0"/>
            <a:t>Transaction</a:t>
          </a:r>
        </a:p>
      </dsp:txBody>
      <dsp:txXfrm>
        <a:off x="111060" y="122921"/>
        <a:ext cx="1154181" cy="21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1380703" cy="4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11060" y="122922"/>
          <a:ext cx="1154181"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dirty="0"/>
            <a:t>Transaction</a:t>
          </a:r>
        </a:p>
      </dsp:txBody>
      <dsp:txXfrm>
        <a:off x="111060" y="122922"/>
        <a:ext cx="1154181" cy="21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1380703" cy="4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11060" y="122922"/>
          <a:ext cx="1154181"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dirty="0"/>
            <a:t>Transaction</a:t>
          </a:r>
        </a:p>
      </dsp:txBody>
      <dsp:txXfrm>
        <a:off x="111060" y="122922"/>
        <a:ext cx="1154181" cy="21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1380704" cy="4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11060" y="122922"/>
          <a:ext cx="1154182"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dirty="0"/>
            <a:t>Transaction</a:t>
          </a:r>
        </a:p>
      </dsp:txBody>
      <dsp:txXfrm>
        <a:off x="111060" y="122922"/>
        <a:ext cx="1154182" cy="21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52A3-5866-43E5-8758-46C8684CD815}">
      <dsp:nvSpPr>
        <dsp:cNvPr id="0" name=""/>
        <dsp:cNvSpPr/>
      </dsp:nvSpPr>
      <dsp:spPr>
        <a:xfrm>
          <a:off x="6827" y="2594460"/>
          <a:ext cx="1540380" cy="7086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BE" sz="1200" kern="1200" noProof="0" dirty="0"/>
            <a:t>Jeton de votes</a:t>
          </a:r>
        </a:p>
      </dsp:txBody>
      <dsp:txXfrm>
        <a:off x="6827" y="2594460"/>
        <a:ext cx="1540380" cy="472421"/>
      </dsp:txXfrm>
    </dsp:sp>
    <dsp:sp modelId="{E33989CE-1AFC-4AC5-A659-E9E8B63A26F1}">
      <dsp:nvSpPr>
        <dsp:cNvPr id="0" name=""/>
        <dsp:cNvSpPr/>
      </dsp:nvSpPr>
      <dsp:spPr>
        <a:xfrm>
          <a:off x="322326" y="3066882"/>
          <a:ext cx="1540380" cy="14688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BE" sz="1200" kern="1200" noProof="0" dirty="0"/>
            <a:t>Pour chaque </a:t>
          </a:r>
          <a:r>
            <a:rPr lang="fr-BE" sz="1200" kern="1200" noProof="0" dirty="0" err="1"/>
            <a:t>Tx</a:t>
          </a:r>
          <a:r>
            <a:rPr lang="fr-BE" sz="1200" kern="1200" noProof="0" dirty="0"/>
            <a:t> un jeton E (d’une valeur donnée) est créé et est attribué à l’émetteur (k)</a:t>
          </a:r>
        </a:p>
      </dsp:txBody>
      <dsp:txXfrm>
        <a:off x="365346" y="3109902"/>
        <a:ext cx="1454340" cy="1382760"/>
      </dsp:txXfrm>
    </dsp:sp>
    <dsp:sp modelId="{898953BE-CC91-4B0C-A2C4-1EEA1A20E3A6}">
      <dsp:nvSpPr>
        <dsp:cNvPr id="0" name=""/>
        <dsp:cNvSpPr/>
      </dsp:nvSpPr>
      <dsp:spPr>
        <a:xfrm>
          <a:off x="1780724" y="2638916"/>
          <a:ext cx="495054" cy="3835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BE" sz="1000" kern="1200" noProof="0" dirty="0"/>
        </a:p>
      </dsp:txBody>
      <dsp:txXfrm>
        <a:off x="1780724" y="2715618"/>
        <a:ext cx="380001" cy="230106"/>
      </dsp:txXfrm>
    </dsp:sp>
    <dsp:sp modelId="{229AA854-747E-46E9-8008-5AB9F3B2CB03}">
      <dsp:nvSpPr>
        <dsp:cNvPr id="0" name=""/>
        <dsp:cNvSpPr/>
      </dsp:nvSpPr>
      <dsp:spPr>
        <a:xfrm>
          <a:off x="2481272" y="2594460"/>
          <a:ext cx="1540380" cy="708632"/>
        </a:xfrm>
        <a:prstGeom prst="roundRect">
          <a:avLst>
            <a:gd name="adj" fmla="val 10000"/>
          </a:avLst>
        </a:prstGeom>
        <a:solidFill>
          <a:schemeClr val="accent4">
            <a:hueOff val="1187402"/>
            <a:satOff val="3003"/>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BE" sz="1200" kern="1200" noProof="0" dirty="0"/>
            <a:t>Annonce candidats</a:t>
          </a:r>
        </a:p>
      </dsp:txBody>
      <dsp:txXfrm>
        <a:off x="2481272" y="2594460"/>
        <a:ext cx="1540380" cy="472421"/>
      </dsp:txXfrm>
    </dsp:sp>
    <dsp:sp modelId="{62D70D9F-2CCD-4008-B0A0-5238BA60D686}">
      <dsp:nvSpPr>
        <dsp:cNvPr id="0" name=""/>
        <dsp:cNvSpPr/>
      </dsp:nvSpPr>
      <dsp:spPr>
        <a:xfrm>
          <a:off x="2796772" y="3066882"/>
          <a:ext cx="1540380" cy="14688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87402"/>
              <a:satOff val="3003"/>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BE" sz="1200" kern="1200" noProof="0" dirty="0"/>
            <a:t>Chaque candidat envoie le # de E qu’il est prêt utiliser</a:t>
          </a:r>
        </a:p>
      </dsp:txBody>
      <dsp:txXfrm>
        <a:off x="2839792" y="3109902"/>
        <a:ext cx="1454340" cy="1382760"/>
      </dsp:txXfrm>
    </dsp:sp>
    <dsp:sp modelId="{F42581BF-D4A4-4064-8382-66EFB58A739A}">
      <dsp:nvSpPr>
        <dsp:cNvPr id="0" name=""/>
        <dsp:cNvSpPr/>
      </dsp:nvSpPr>
      <dsp:spPr>
        <a:xfrm>
          <a:off x="4255170" y="2638916"/>
          <a:ext cx="495054" cy="383510"/>
        </a:xfrm>
        <a:prstGeom prst="rightArrow">
          <a:avLst>
            <a:gd name="adj1" fmla="val 60000"/>
            <a:gd name="adj2" fmla="val 50000"/>
          </a:avLst>
        </a:prstGeom>
        <a:solidFill>
          <a:schemeClr val="accent4">
            <a:hueOff val="1583203"/>
            <a:satOff val="4004"/>
            <a:lumOff val="-2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BE" sz="1000" kern="1200" noProof="0" dirty="0"/>
        </a:p>
      </dsp:txBody>
      <dsp:txXfrm>
        <a:off x="4255170" y="2715618"/>
        <a:ext cx="380001" cy="230106"/>
      </dsp:txXfrm>
    </dsp:sp>
    <dsp:sp modelId="{A07E1AE7-5726-43EA-82B8-B57EBAD2F207}">
      <dsp:nvSpPr>
        <dsp:cNvPr id="0" name=""/>
        <dsp:cNvSpPr/>
      </dsp:nvSpPr>
      <dsp:spPr>
        <a:xfrm>
          <a:off x="4955718" y="2594460"/>
          <a:ext cx="1540380" cy="708632"/>
        </a:xfrm>
        <a:prstGeom prst="roundRect">
          <a:avLst>
            <a:gd name="adj" fmla="val 10000"/>
          </a:avLst>
        </a:prstGeom>
        <a:solidFill>
          <a:schemeClr val="accent4">
            <a:hueOff val="2374804"/>
            <a:satOff val="6006"/>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BE" sz="1200" kern="1200" noProof="0" dirty="0"/>
            <a:t>Calcul de l’intérêt</a:t>
          </a:r>
        </a:p>
      </dsp:txBody>
      <dsp:txXfrm>
        <a:off x="4955718" y="2594460"/>
        <a:ext cx="1540380" cy="472421"/>
      </dsp:txXfrm>
    </dsp:sp>
    <dsp:sp modelId="{EB7083ED-ECCE-42D2-B1B1-A03203C1C986}">
      <dsp:nvSpPr>
        <dsp:cNvPr id="0" name=""/>
        <dsp:cNvSpPr/>
      </dsp:nvSpPr>
      <dsp:spPr>
        <a:xfrm>
          <a:off x="5271218" y="3066882"/>
          <a:ext cx="1540380" cy="14688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BE" sz="1200" kern="1200" noProof="0" dirty="0"/>
            <a:t>Pour chaque candidat </a:t>
          </a:r>
          <a:r>
            <a:rPr lang="fr-BE" sz="1200" kern="1200" noProof="0" dirty="0" err="1"/>
            <a:t>Wk</a:t>
          </a:r>
          <a:r>
            <a:rPr lang="fr-BE" sz="1200" kern="1200" noProof="0" dirty="0"/>
            <a:t>= </a:t>
          </a:r>
        </a:p>
      </dsp:txBody>
      <dsp:txXfrm>
        <a:off x="5314238" y="3109902"/>
        <a:ext cx="1454340" cy="1382760"/>
      </dsp:txXfrm>
    </dsp:sp>
    <dsp:sp modelId="{1079782F-C843-41B8-9CFB-E94F1BA83DD4}">
      <dsp:nvSpPr>
        <dsp:cNvPr id="0" name=""/>
        <dsp:cNvSpPr/>
      </dsp:nvSpPr>
      <dsp:spPr>
        <a:xfrm>
          <a:off x="6729615" y="2638916"/>
          <a:ext cx="495054" cy="383510"/>
        </a:xfrm>
        <a:prstGeom prst="rightArrow">
          <a:avLst>
            <a:gd name="adj1" fmla="val 60000"/>
            <a:gd name="adj2" fmla="val 50000"/>
          </a:avLst>
        </a:prstGeom>
        <a:solidFill>
          <a:schemeClr val="accent4">
            <a:hueOff val="3166405"/>
            <a:satOff val="8007"/>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BE" sz="1000" kern="1200" noProof="0" dirty="0"/>
        </a:p>
      </dsp:txBody>
      <dsp:txXfrm>
        <a:off x="6729615" y="2715618"/>
        <a:ext cx="380001" cy="230106"/>
      </dsp:txXfrm>
    </dsp:sp>
    <dsp:sp modelId="{7B07FB34-992B-437A-8841-3C07A7210AB5}">
      <dsp:nvSpPr>
        <dsp:cNvPr id="0" name=""/>
        <dsp:cNvSpPr/>
      </dsp:nvSpPr>
      <dsp:spPr>
        <a:xfrm>
          <a:off x="7430164" y="2594460"/>
          <a:ext cx="1540380" cy="708632"/>
        </a:xfrm>
        <a:prstGeom prst="roundRect">
          <a:avLst>
            <a:gd name="adj" fmla="val 10000"/>
          </a:avLst>
        </a:prstGeom>
        <a:solidFill>
          <a:schemeClr val="accent4">
            <a:hueOff val="3562206"/>
            <a:satOff val="9008"/>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BE" sz="1200" kern="1200" noProof="0" dirty="0"/>
            <a:t>Création nombre aléatoire</a:t>
          </a:r>
        </a:p>
      </dsp:txBody>
      <dsp:txXfrm>
        <a:off x="7430164" y="2594460"/>
        <a:ext cx="1540380" cy="472421"/>
      </dsp:txXfrm>
    </dsp:sp>
    <dsp:sp modelId="{603401F8-3173-42B5-A9B0-75E12E276DAD}">
      <dsp:nvSpPr>
        <dsp:cNvPr id="0" name=""/>
        <dsp:cNvSpPr/>
      </dsp:nvSpPr>
      <dsp:spPr>
        <a:xfrm>
          <a:off x="7745664" y="3066882"/>
          <a:ext cx="1540380" cy="14688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62206"/>
              <a:satOff val="9008"/>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BE" sz="1200" kern="1200" noProof="0" dirty="0"/>
            <a:t>Pour chaque candidat </a:t>
          </a:r>
          <a:r>
            <a:rPr lang="fr-BE" sz="1200" kern="1200" noProof="0" dirty="0" err="1"/>
            <a:t>Uk</a:t>
          </a:r>
          <a:r>
            <a:rPr lang="fr-BE" sz="1200" kern="1200" noProof="0" dirty="0"/>
            <a:t> compris ]0;1]</a:t>
          </a:r>
        </a:p>
      </dsp:txBody>
      <dsp:txXfrm>
        <a:off x="7788684" y="3109902"/>
        <a:ext cx="1454340" cy="1382760"/>
      </dsp:txXfrm>
    </dsp:sp>
    <dsp:sp modelId="{2EDAF7E7-22E8-4554-A11D-DE3C73403F53}">
      <dsp:nvSpPr>
        <dsp:cNvPr id="0" name=""/>
        <dsp:cNvSpPr/>
      </dsp:nvSpPr>
      <dsp:spPr>
        <a:xfrm>
          <a:off x="9204061" y="2638916"/>
          <a:ext cx="495054" cy="383510"/>
        </a:xfrm>
        <a:prstGeom prst="rightArrow">
          <a:avLst>
            <a:gd name="adj1" fmla="val 60000"/>
            <a:gd name="adj2" fmla="val 50000"/>
          </a:avLst>
        </a:prstGeom>
        <a:solidFill>
          <a:schemeClr val="accent4">
            <a:hueOff val="4749608"/>
            <a:satOff val="12011"/>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9204061" y="2715618"/>
        <a:ext cx="380001" cy="230106"/>
      </dsp:txXfrm>
    </dsp:sp>
    <dsp:sp modelId="{C14C469C-67D9-4338-98AB-09000D3D2396}">
      <dsp:nvSpPr>
        <dsp:cNvPr id="0" name=""/>
        <dsp:cNvSpPr/>
      </dsp:nvSpPr>
      <dsp:spPr>
        <a:xfrm>
          <a:off x="9904610" y="2594460"/>
          <a:ext cx="1540380" cy="708632"/>
        </a:xfrm>
        <a:prstGeom prst="roundRect">
          <a:avLst>
            <a:gd name="adj" fmla="val 10000"/>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fr-BE" sz="1200" kern="1200" noProof="0" dirty="0"/>
            <a:t>Choix du mineur k</a:t>
          </a:r>
        </a:p>
      </dsp:txBody>
      <dsp:txXfrm>
        <a:off x="9904610" y="2594460"/>
        <a:ext cx="1540380" cy="472421"/>
      </dsp:txXfrm>
    </dsp:sp>
    <dsp:sp modelId="{C8EA8DBB-B372-46D1-AAE5-AF804DB00D55}">
      <dsp:nvSpPr>
        <dsp:cNvPr id="0" name=""/>
        <dsp:cNvSpPr/>
      </dsp:nvSpPr>
      <dsp:spPr>
        <a:xfrm>
          <a:off x="10220109" y="3066882"/>
          <a:ext cx="1540380" cy="14688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r-BE" sz="1200" kern="1200" noProof="0" dirty="0"/>
            <a:t>k =arg max </a:t>
          </a:r>
          <a:r>
            <a:rPr lang="fr-BE" sz="1200" kern="1200" noProof="0" dirty="0" err="1"/>
            <a:t>Wk</a:t>
          </a:r>
          <a:r>
            <a:rPr lang="fr-BE" sz="1200" kern="1200" noProof="0" dirty="0"/>
            <a:t> / </a:t>
          </a:r>
          <a:r>
            <a:rPr lang="fr-BE" sz="1200" kern="1200" noProof="0" dirty="0" err="1"/>
            <a:t>Uk</a:t>
          </a:r>
          <a:endParaRPr lang="fr-BE" sz="1200" kern="1200" noProof="0" dirty="0"/>
        </a:p>
      </dsp:txBody>
      <dsp:txXfrm>
        <a:off x="10263129" y="3109902"/>
        <a:ext cx="1454340" cy="1382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11/12/2017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4.png"/><Relationship Id="rId18" Type="http://schemas.openxmlformats.org/officeDocument/2006/relationships/diagramColors" Target="../diagrams/colors4.xml"/><Relationship Id="rId26" Type="http://schemas.openxmlformats.org/officeDocument/2006/relationships/diagramData" Target="../diagrams/data6.xml"/><Relationship Id="rId3" Type="http://schemas.openxmlformats.org/officeDocument/2006/relationships/diagramLayout" Target="../diagrams/layout2.xml"/><Relationship Id="rId21" Type="http://schemas.openxmlformats.org/officeDocument/2006/relationships/diagramLayout" Target="../diagrams/layout5.xml"/><Relationship Id="rId34" Type="http://schemas.openxmlformats.org/officeDocument/2006/relationships/diagramColors" Target="../diagrams/colors7.xml"/><Relationship Id="rId7" Type="http://schemas.openxmlformats.org/officeDocument/2006/relationships/image" Target="../media/image11.png"/><Relationship Id="rId12" Type="http://schemas.microsoft.com/office/2007/relationships/diagramDrawing" Target="../diagrams/drawing3.xml"/><Relationship Id="rId17" Type="http://schemas.openxmlformats.org/officeDocument/2006/relationships/diagramQuickStyle" Target="../diagrams/quickStyle4.xml"/><Relationship Id="rId25" Type="http://schemas.openxmlformats.org/officeDocument/2006/relationships/image" Target="../media/image16.png"/><Relationship Id="rId33" Type="http://schemas.openxmlformats.org/officeDocument/2006/relationships/diagramQuickStyle" Target="../diagrams/quickStyle7.xml"/><Relationship Id="rId2" Type="http://schemas.openxmlformats.org/officeDocument/2006/relationships/diagramData" Target="../diagrams/data2.xml"/><Relationship Id="rId16" Type="http://schemas.openxmlformats.org/officeDocument/2006/relationships/diagramLayout" Target="../diagrams/layout4.xml"/><Relationship Id="rId20" Type="http://schemas.openxmlformats.org/officeDocument/2006/relationships/diagramData" Target="../diagrams/data5.xml"/><Relationship Id="rId29"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24" Type="http://schemas.microsoft.com/office/2007/relationships/diagramDrawing" Target="../diagrams/drawing5.xml"/><Relationship Id="rId32" Type="http://schemas.openxmlformats.org/officeDocument/2006/relationships/diagramLayout" Target="../diagrams/layout7.xml"/><Relationship Id="rId37" Type="http://schemas.openxmlformats.org/officeDocument/2006/relationships/image" Target="../media/image17.png"/><Relationship Id="rId5" Type="http://schemas.openxmlformats.org/officeDocument/2006/relationships/diagramColors" Target="../diagrams/colors2.xml"/><Relationship Id="rId15" Type="http://schemas.openxmlformats.org/officeDocument/2006/relationships/diagramData" Target="../diagrams/data4.xml"/><Relationship Id="rId23" Type="http://schemas.openxmlformats.org/officeDocument/2006/relationships/diagramColors" Target="../diagrams/colors5.xml"/><Relationship Id="rId28" Type="http://schemas.openxmlformats.org/officeDocument/2006/relationships/diagramQuickStyle" Target="../diagrams/quickStyle6.xml"/><Relationship Id="rId36" Type="http://schemas.openxmlformats.org/officeDocument/2006/relationships/image" Target="../media/image12.png"/><Relationship Id="rId10" Type="http://schemas.openxmlformats.org/officeDocument/2006/relationships/diagramQuickStyle" Target="../diagrams/quickStyle3.xml"/><Relationship Id="rId19" Type="http://schemas.microsoft.com/office/2007/relationships/diagramDrawing" Target="../diagrams/drawing4.xml"/><Relationship Id="rId31" Type="http://schemas.openxmlformats.org/officeDocument/2006/relationships/diagramData" Target="../diagrams/data7.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image" Target="../media/image15.png"/><Relationship Id="rId22" Type="http://schemas.openxmlformats.org/officeDocument/2006/relationships/diagramQuickStyle" Target="../diagrams/quickStyle5.xml"/><Relationship Id="rId27" Type="http://schemas.openxmlformats.org/officeDocument/2006/relationships/diagramLayout" Target="../diagrams/layout6.xml"/><Relationship Id="rId30" Type="http://schemas.microsoft.com/office/2007/relationships/diagramDrawing" Target="../diagrams/drawing6.xml"/><Relationship Id="rId35" Type="http://schemas.microsoft.com/office/2007/relationships/diagramDrawing" Target="../diagrams/drawing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6E3E-695E-4BAE-AF67-38AB53B23C9A}"/>
              </a:ext>
            </a:extLst>
          </p:cNvPr>
          <p:cNvSpPr>
            <a:spLocks noGrp="1"/>
          </p:cNvSpPr>
          <p:nvPr>
            <p:ph type="ctrTitle"/>
          </p:nvPr>
        </p:nvSpPr>
        <p:spPr>
          <a:xfrm>
            <a:off x="1371600" y="1803405"/>
            <a:ext cx="10571018" cy="1825096"/>
          </a:xfrm>
        </p:spPr>
        <p:txBody>
          <a:bodyPr>
            <a:noAutofit/>
          </a:bodyPr>
          <a:lstStyle/>
          <a:p>
            <a:r>
              <a:rPr lang="fr-BE" sz="4400" b="1" dirty="0"/>
              <a:t>Le blockchain: définitions et concepts / Vision du blockchain dans le secteur énergétique</a:t>
            </a:r>
            <a:r>
              <a:rPr lang="fr-BE" sz="4400" dirty="0"/>
              <a:t> </a:t>
            </a:r>
            <a:endParaRPr lang="en-US" sz="4400" dirty="0"/>
          </a:p>
        </p:txBody>
      </p:sp>
      <p:sp>
        <p:nvSpPr>
          <p:cNvPr id="3" name="Subtitle 2">
            <a:extLst>
              <a:ext uri="{FF2B5EF4-FFF2-40B4-BE49-F238E27FC236}">
                <a16:creationId xmlns:a16="http://schemas.microsoft.com/office/drawing/2014/main" id="{31D3CA34-3340-4CA0-9998-161351042971}"/>
              </a:ext>
            </a:extLst>
          </p:cNvPr>
          <p:cNvSpPr>
            <a:spLocks noGrp="1"/>
          </p:cNvSpPr>
          <p:nvPr>
            <p:ph type="subTitle" idx="1"/>
          </p:nvPr>
        </p:nvSpPr>
        <p:spPr/>
        <p:txBody>
          <a:bodyPr/>
          <a:lstStyle/>
          <a:p>
            <a:r>
              <a:rPr lang="fr-BE" dirty="0"/>
              <a:t>David Vangulick, doctorant Université de Liège</a:t>
            </a:r>
            <a:endParaRPr lang="en-US" dirty="0"/>
          </a:p>
        </p:txBody>
      </p:sp>
    </p:spTree>
    <p:extLst>
      <p:ext uri="{BB962C8B-B14F-4D97-AF65-F5344CB8AC3E}">
        <p14:creationId xmlns:p14="http://schemas.microsoft.com/office/powerpoint/2010/main" val="424673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BF7B5-E411-40B3-8C98-6F778AA81120}"/>
              </a:ext>
            </a:extLst>
          </p:cNvPr>
          <p:cNvSpPr>
            <a:spLocks noGrp="1"/>
          </p:cNvSpPr>
          <p:nvPr>
            <p:ph idx="1"/>
          </p:nvPr>
        </p:nvSpPr>
        <p:spPr>
          <a:xfrm>
            <a:off x="685800" y="2194560"/>
            <a:ext cx="10820400" cy="4024125"/>
          </a:xfrm>
        </p:spPr>
        <p:txBody>
          <a:bodyPr/>
          <a:lstStyle/>
          <a:p>
            <a:r>
              <a:rPr lang="fr-BE" dirty="0" err="1"/>
              <a:t>Cryptographic</a:t>
            </a:r>
            <a:r>
              <a:rPr lang="fr-BE" dirty="0"/>
              <a:t> Hash </a:t>
            </a:r>
            <a:r>
              <a:rPr lang="fr-BE" dirty="0" err="1"/>
              <a:t>Function</a:t>
            </a:r>
            <a:r>
              <a:rPr lang="fr-BE" dirty="0"/>
              <a:t> (par ex. SHA 256)</a:t>
            </a:r>
            <a:endParaRPr lang="en-US" dirty="0"/>
          </a:p>
        </p:txBody>
      </p:sp>
      <p:sp>
        <p:nvSpPr>
          <p:cNvPr id="2" name="Title 1">
            <a:extLst>
              <a:ext uri="{FF2B5EF4-FFF2-40B4-BE49-F238E27FC236}">
                <a16:creationId xmlns:a16="http://schemas.microsoft.com/office/drawing/2014/main" id="{7F0BAA9E-8609-46D7-A8B0-559C4941E85F}"/>
              </a:ext>
            </a:extLst>
          </p:cNvPr>
          <p:cNvSpPr>
            <a:spLocks noGrp="1"/>
          </p:cNvSpPr>
          <p:nvPr>
            <p:ph type="title"/>
          </p:nvPr>
        </p:nvSpPr>
        <p:spPr/>
        <p:txBody>
          <a:bodyPr/>
          <a:lstStyle/>
          <a:p>
            <a:r>
              <a:rPr lang="en-US" dirty="0"/>
              <a:t>Concept de base</a:t>
            </a:r>
          </a:p>
        </p:txBody>
      </p:sp>
      <p:grpSp>
        <p:nvGrpSpPr>
          <p:cNvPr id="16" name="Group 15">
            <a:extLst>
              <a:ext uri="{FF2B5EF4-FFF2-40B4-BE49-F238E27FC236}">
                <a16:creationId xmlns:a16="http://schemas.microsoft.com/office/drawing/2014/main" id="{C6438B09-2458-425C-B528-B95003CAC0B2}"/>
              </a:ext>
            </a:extLst>
          </p:cNvPr>
          <p:cNvGrpSpPr/>
          <p:nvPr/>
        </p:nvGrpSpPr>
        <p:grpSpPr>
          <a:xfrm>
            <a:off x="0" y="2660520"/>
            <a:ext cx="3535680" cy="4086817"/>
            <a:chOff x="1402080" y="2663760"/>
            <a:chExt cx="3535680" cy="4086817"/>
          </a:xfrm>
        </p:grpSpPr>
        <p:sp>
          <p:nvSpPr>
            <p:cNvPr id="4" name="Rectangle 3">
              <a:extLst>
                <a:ext uri="{FF2B5EF4-FFF2-40B4-BE49-F238E27FC236}">
                  <a16:creationId xmlns:a16="http://schemas.microsoft.com/office/drawing/2014/main" id="{FDCE6039-5C6B-4D70-B2E6-ADBC2F4FEA61}"/>
                </a:ext>
              </a:extLst>
            </p:cNvPr>
            <p:cNvSpPr/>
            <p:nvPr/>
          </p:nvSpPr>
          <p:spPr>
            <a:xfrm>
              <a:off x="1402080" y="2663760"/>
              <a:ext cx="353568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Message de départ </a:t>
              </a:r>
            </a:p>
          </p:txBody>
        </p:sp>
        <p:pic>
          <p:nvPicPr>
            <p:cNvPr id="6" name="Picture 5">
              <a:extLst>
                <a:ext uri="{FF2B5EF4-FFF2-40B4-BE49-F238E27FC236}">
                  <a16:creationId xmlns:a16="http://schemas.microsoft.com/office/drawing/2014/main" id="{CE61906E-41B5-4B6F-99EE-48531F202054}"/>
                </a:ext>
              </a:extLst>
            </p:cNvPr>
            <p:cNvPicPr>
              <a:picLocks noChangeAspect="1"/>
            </p:cNvPicPr>
            <p:nvPr/>
          </p:nvPicPr>
          <p:blipFill>
            <a:blip r:embed="rId2"/>
            <a:stretch>
              <a:fillRect/>
            </a:stretch>
          </p:blipFill>
          <p:spPr>
            <a:xfrm>
              <a:off x="2401538" y="3975100"/>
              <a:ext cx="1536765" cy="1536765"/>
            </a:xfrm>
            <a:prstGeom prst="rect">
              <a:avLst/>
            </a:prstGeom>
          </p:spPr>
        </p:pic>
        <p:sp>
          <p:nvSpPr>
            <p:cNvPr id="7" name="TextBox 6">
              <a:extLst>
                <a:ext uri="{FF2B5EF4-FFF2-40B4-BE49-F238E27FC236}">
                  <a16:creationId xmlns:a16="http://schemas.microsoft.com/office/drawing/2014/main" id="{96AC7DA7-ECFC-47B7-8BFA-DA6DED76F8CE}"/>
                </a:ext>
              </a:extLst>
            </p:cNvPr>
            <p:cNvSpPr txBox="1"/>
            <p:nvPr/>
          </p:nvSpPr>
          <p:spPr>
            <a:xfrm>
              <a:off x="2225040" y="6381245"/>
              <a:ext cx="1889760" cy="36933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3500000" scaled="1"/>
              <a:tileRect/>
            </a:gradFill>
            <a:scene3d>
              <a:camera prst="orthographicFront"/>
              <a:lightRig rig="threePt" dir="t"/>
            </a:scene3d>
            <a:sp3d>
              <a:bevelT prst="angle"/>
            </a:sp3d>
          </p:spPr>
          <p:txBody>
            <a:bodyPr wrap="square" rtlCol="0">
              <a:spAutoFit/>
            </a:bodyPr>
            <a:lstStyle/>
            <a:p>
              <a:pPr algn="ctr"/>
              <a:r>
                <a:rPr lang="en-US" dirty="0"/>
                <a:t>HASH</a:t>
              </a:r>
            </a:p>
          </p:txBody>
        </p:sp>
        <p:sp>
          <p:nvSpPr>
            <p:cNvPr id="8" name="Arrow: Down 7">
              <a:extLst>
                <a:ext uri="{FF2B5EF4-FFF2-40B4-BE49-F238E27FC236}">
                  <a16:creationId xmlns:a16="http://schemas.microsoft.com/office/drawing/2014/main" id="{06AFCFE9-E640-45AF-AF5B-61BF58EA0B82}"/>
                </a:ext>
              </a:extLst>
            </p:cNvPr>
            <p:cNvSpPr/>
            <p:nvPr/>
          </p:nvSpPr>
          <p:spPr>
            <a:xfrm>
              <a:off x="3017520" y="3180080"/>
              <a:ext cx="304800" cy="713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992214F-07AB-4C3F-AC7A-447A9993D356}"/>
                </a:ext>
              </a:extLst>
            </p:cNvPr>
            <p:cNvSpPr/>
            <p:nvPr/>
          </p:nvSpPr>
          <p:spPr>
            <a:xfrm>
              <a:off x="3017520" y="5589685"/>
              <a:ext cx="304800" cy="713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CEE7121-46C7-4F94-8051-83EF6C971E58}"/>
              </a:ext>
            </a:extLst>
          </p:cNvPr>
          <p:cNvGrpSpPr/>
          <p:nvPr/>
        </p:nvGrpSpPr>
        <p:grpSpPr>
          <a:xfrm>
            <a:off x="3558540" y="2726560"/>
            <a:ext cx="3962400" cy="4039697"/>
            <a:chOff x="3558540" y="2726560"/>
            <a:chExt cx="3962400" cy="4039697"/>
          </a:xfrm>
        </p:grpSpPr>
        <p:grpSp>
          <p:nvGrpSpPr>
            <p:cNvPr id="13" name="Group 12">
              <a:extLst>
                <a:ext uri="{FF2B5EF4-FFF2-40B4-BE49-F238E27FC236}">
                  <a16:creationId xmlns:a16="http://schemas.microsoft.com/office/drawing/2014/main" id="{5FBEA444-91FE-491B-A394-CB46DB2A7F01}"/>
                </a:ext>
              </a:extLst>
            </p:cNvPr>
            <p:cNvGrpSpPr/>
            <p:nvPr/>
          </p:nvGrpSpPr>
          <p:grpSpPr>
            <a:xfrm>
              <a:off x="3558540" y="2726560"/>
              <a:ext cx="3962400" cy="4039697"/>
              <a:chOff x="5212080" y="2663760"/>
              <a:chExt cx="3962400" cy="4039697"/>
            </a:xfrm>
          </p:grpSpPr>
          <p:sp>
            <p:nvSpPr>
              <p:cNvPr id="10" name="Rectangle 9">
                <a:extLst>
                  <a:ext uri="{FF2B5EF4-FFF2-40B4-BE49-F238E27FC236}">
                    <a16:creationId xmlns:a16="http://schemas.microsoft.com/office/drawing/2014/main" id="{00623C4E-C473-4B7B-815C-5CC8154E6768}"/>
                  </a:ext>
                </a:extLst>
              </p:cNvPr>
              <p:cNvSpPr/>
              <p:nvPr/>
            </p:nvSpPr>
            <p:spPr>
              <a:xfrm>
                <a:off x="5212080" y="5780127"/>
                <a:ext cx="3962400" cy="923330"/>
              </a:xfrm>
              <a:prstGeom prst="rect">
                <a:avLst/>
              </a:prstGeom>
            </p:spPr>
            <p:txBody>
              <a:bodyPr wrap="square">
                <a:spAutoFit/>
              </a:bodyPr>
              <a:lstStyle/>
              <a:p>
                <a:r>
                  <a:rPr lang="en-US" dirty="0"/>
                  <a:t>5b3594c5db15b9528a815452932e142b9ea9a04d07a5a51ab9335e494d84d07e</a:t>
                </a:r>
              </a:p>
            </p:txBody>
          </p:sp>
          <p:sp>
            <p:nvSpPr>
              <p:cNvPr id="11" name="TextBox 10">
                <a:extLst>
                  <a:ext uri="{FF2B5EF4-FFF2-40B4-BE49-F238E27FC236}">
                    <a16:creationId xmlns:a16="http://schemas.microsoft.com/office/drawing/2014/main" id="{5A41AC7F-240E-42D3-BA39-A7B25F2D1D9A}"/>
                  </a:ext>
                </a:extLst>
              </p:cNvPr>
              <p:cNvSpPr txBox="1"/>
              <p:nvPr/>
            </p:nvSpPr>
            <p:spPr>
              <a:xfrm>
                <a:off x="6123940" y="2663760"/>
                <a:ext cx="2138680" cy="369332"/>
              </a:xfrm>
              <a:prstGeom prst="rect">
                <a:avLst/>
              </a:prstGeom>
              <a:noFill/>
            </p:spPr>
            <p:txBody>
              <a:bodyPr wrap="square" rtlCol="0">
                <a:spAutoFit/>
              </a:bodyPr>
              <a:lstStyle/>
              <a:p>
                <a:r>
                  <a:rPr lang="en-US" dirty="0"/>
                  <a:t>“</a:t>
                </a:r>
                <a:r>
                  <a:rPr lang="en-US" dirty="0" err="1"/>
                  <a:t>Ceci</a:t>
                </a:r>
                <a:r>
                  <a:rPr lang="en-US" dirty="0"/>
                  <a:t> </a:t>
                </a:r>
                <a:r>
                  <a:rPr lang="en-US" dirty="0" err="1"/>
                  <a:t>est</a:t>
                </a:r>
                <a:r>
                  <a:rPr lang="en-US" dirty="0"/>
                  <a:t> un test”</a:t>
                </a:r>
              </a:p>
            </p:txBody>
          </p:sp>
          <p:pic>
            <p:nvPicPr>
              <p:cNvPr id="12" name="Picture 11">
                <a:extLst>
                  <a:ext uri="{FF2B5EF4-FFF2-40B4-BE49-F238E27FC236}">
                    <a16:creationId xmlns:a16="http://schemas.microsoft.com/office/drawing/2014/main" id="{85056CE4-33E9-4572-81B3-4C3D1C6DED78}"/>
                  </a:ext>
                </a:extLst>
              </p:cNvPr>
              <p:cNvPicPr>
                <a:picLocks noChangeAspect="1"/>
              </p:cNvPicPr>
              <p:nvPr/>
            </p:nvPicPr>
            <p:blipFill>
              <a:blip r:embed="rId2"/>
              <a:stretch>
                <a:fillRect/>
              </a:stretch>
            </p:blipFill>
            <p:spPr>
              <a:xfrm>
                <a:off x="6424898" y="3955908"/>
                <a:ext cx="1536765" cy="1536765"/>
              </a:xfrm>
              <a:prstGeom prst="rect">
                <a:avLst/>
              </a:prstGeom>
            </p:spPr>
          </p:pic>
        </p:grpSp>
        <p:grpSp>
          <p:nvGrpSpPr>
            <p:cNvPr id="21" name="Group 20">
              <a:extLst>
                <a:ext uri="{FF2B5EF4-FFF2-40B4-BE49-F238E27FC236}">
                  <a16:creationId xmlns:a16="http://schemas.microsoft.com/office/drawing/2014/main" id="{79F7A656-FF48-42F7-A4CA-633C100ED978}"/>
                </a:ext>
              </a:extLst>
            </p:cNvPr>
            <p:cNvGrpSpPr/>
            <p:nvPr/>
          </p:nvGrpSpPr>
          <p:grpSpPr>
            <a:xfrm>
              <a:off x="5332730" y="3144390"/>
              <a:ext cx="359410" cy="2698537"/>
              <a:chOff x="5332730" y="3144390"/>
              <a:chExt cx="359410" cy="2698537"/>
            </a:xfrm>
          </p:grpSpPr>
          <p:sp>
            <p:nvSpPr>
              <p:cNvPr id="14" name="Arrow: Down 13">
                <a:extLst>
                  <a:ext uri="{FF2B5EF4-FFF2-40B4-BE49-F238E27FC236}">
                    <a16:creationId xmlns:a16="http://schemas.microsoft.com/office/drawing/2014/main" id="{51057CA5-46A1-448F-B58C-A3EBA388C039}"/>
                  </a:ext>
                </a:extLst>
              </p:cNvPr>
              <p:cNvSpPr/>
              <p:nvPr/>
            </p:nvSpPr>
            <p:spPr>
              <a:xfrm>
                <a:off x="5387340" y="3144390"/>
                <a:ext cx="304800" cy="713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2EC8ACAE-F56A-4B6F-A77E-457237E629D2}"/>
                  </a:ext>
                </a:extLst>
              </p:cNvPr>
              <p:cNvSpPr/>
              <p:nvPr/>
            </p:nvSpPr>
            <p:spPr>
              <a:xfrm>
                <a:off x="5332730" y="5610115"/>
                <a:ext cx="347980" cy="232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34DC176B-67F6-4020-99E5-84AC593BB3E9}"/>
              </a:ext>
            </a:extLst>
          </p:cNvPr>
          <p:cNvGrpSpPr/>
          <p:nvPr/>
        </p:nvGrpSpPr>
        <p:grpSpPr>
          <a:xfrm>
            <a:off x="7644098" y="2720393"/>
            <a:ext cx="3962400" cy="4039697"/>
            <a:chOff x="3558540" y="2726560"/>
            <a:chExt cx="3962400" cy="4039697"/>
          </a:xfrm>
        </p:grpSpPr>
        <p:grpSp>
          <p:nvGrpSpPr>
            <p:cNvPr id="24" name="Group 23">
              <a:extLst>
                <a:ext uri="{FF2B5EF4-FFF2-40B4-BE49-F238E27FC236}">
                  <a16:creationId xmlns:a16="http://schemas.microsoft.com/office/drawing/2014/main" id="{34EDF644-228D-4427-8154-A7EB056B5B3D}"/>
                </a:ext>
              </a:extLst>
            </p:cNvPr>
            <p:cNvGrpSpPr/>
            <p:nvPr/>
          </p:nvGrpSpPr>
          <p:grpSpPr>
            <a:xfrm>
              <a:off x="3558540" y="2726560"/>
              <a:ext cx="3962400" cy="4039697"/>
              <a:chOff x="5212080" y="2663760"/>
              <a:chExt cx="3962400" cy="4039697"/>
            </a:xfrm>
          </p:grpSpPr>
          <p:sp>
            <p:nvSpPr>
              <p:cNvPr id="28" name="Rectangle 27">
                <a:extLst>
                  <a:ext uri="{FF2B5EF4-FFF2-40B4-BE49-F238E27FC236}">
                    <a16:creationId xmlns:a16="http://schemas.microsoft.com/office/drawing/2014/main" id="{C4CC1921-CD0A-4310-B1D8-851745A46469}"/>
                  </a:ext>
                </a:extLst>
              </p:cNvPr>
              <p:cNvSpPr/>
              <p:nvPr/>
            </p:nvSpPr>
            <p:spPr>
              <a:xfrm>
                <a:off x="5212080" y="5780127"/>
                <a:ext cx="3962400" cy="923330"/>
              </a:xfrm>
              <a:prstGeom prst="rect">
                <a:avLst/>
              </a:prstGeom>
            </p:spPr>
            <p:txBody>
              <a:bodyPr wrap="square">
                <a:spAutoFit/>
              </a:bodyPr>
              <a:lstStyle/>
              <a:p>
                <a:r>
                  <a:rPr lang="en-US" dirty="0"/>
                  <a:t>a6e32f02f9101795f42ae6ace6c8cbf2580199438737809db2bca9e4e6be2db6</a:t>
                </a:r>
              </a:p>
            </p:txBody>
          </p:sp>
          <p:sp>
            <p:nvSpPr>
              <p:cNvPr id="29" name="TextBox 28">
                <a:extLst>
                  <a:ext uri="{FF2B5EF4-FFF2-40B4-BE49-F238E27FC236}">
                    <a16:creationId xmlns:a16="http://schemas.microsoft.com/office/drawing/2014/main" id="{80B6C425-B6C5-42D9-AE92-449D0B90D810}"/>
                  </a:ext>
                </a:extLst>
              </p:cNvPr>
              <p:cNvSpPr txBox="1"/>
              <p:nvPr/>
            </p:nvSpPr>
            <p:spPr>
              <a:xfrm>
                <a:off x="6123940" y="2663760"/>
                <a:ext cx="2138680" cy="369332"/>
              </a:xfrm>
              <a:prstGeom prst="rect">
                <a:avLst/>
              </a:prstGeom>
              <a:noFill/>
            </p:spPr>
            <p:txBody>
              <a:bodyPr wrap="square" rtlCol="0">
                <a:spAutoFit/>
              </a:bodyPr>
              <a:lstStyle/>
              <a:p>
                <a:r>
                  <a:rPr lang="en-US" dirty="0"/>
                  <a:t>“</a:t>
                </a:r>
                <a:r>
                  <a:rPr lang="en-US" dirty="0" err="1"/>
                  <a:t>Ceci</a:t>
                </a:r>
                <a:r>
                  <a:rPr lang="en-US" dirty="0"/>
                  <a:t> </a:t>
                </a:r>
                <a:r>
                  <a:rPr lang="en-US" dirty="0" err="1"/>
                  <a:t>est</a:t>
                </a:r>
                <a:r>
                  <a:rPr lang="en-US" dirty="0"/>
                  <a:t> un Test”</a:t>
                </a:r>
              </a:p>
            </p:txBody>
          </p:sp>
          <p:pic>
            <p:nvPicPr>
              <p:cNvPr id="30" name="Picture 29">
                <a:extLst>
                  <a:ext uri="{FF2B5EF4-FFF2-40B4-BE49-F238E27FC236}">
                    <a16:creationId xmlns:a16="http://schemas.microsoft.com/office/drawing/2014/main" id="{1584E2BF-48B9-45E5-9790-5605641B1464}"/>
                  </a:ext>
                </a:extLst>
              </p:cNvPr>
              <p:cNvPicPr>
                <a:picLocks noChangeAspect="1"/>
              </p:cNvPicPr>
              <p:nvPr/>
            </p:nvPicPr>
            <p:blipFill>
              <a:blip r:embed="rId2"/>
              <a:stretch>
                <a:fillRect/>
              </a:stretch>
            </p:blipFill>
            <p:spPr>
              <a:xfrm>
                <a:off x="6424898" y="3955908"/>
                <a:ext cx="1536765" cy="1536765"/>
              </a:xfrm>
              <a:prstGeom prst="rect">
                <a:avLst/>
              </a:prstGeom>
            </p:spPr>
          </p:pic>
        </p:grpSp>
        <p:grpSp>
          <p:nvGrpSpPr>
            <p:cNvPr id="25" name="Group 24">
              <a:extLst>
                <a:ext uri="{FF2B5EF4-FFF2-40B4-BE49-F238E27FC236}">
                  <a16:creationId xmlns:a16="http://schemas.microsoft.com/office/drawing/2014/main" id="{8BAF795D-9D8C-48E1-B72C-F16DA5D5309F}"/>
                </a:ext>
              </a:extLst>
            </p:cNvPr>
            <p:cNvGrpSpPr/>
            <p:nvPr/>
          </p:nvGrpSpPr>
          <p:grpSpPr>
            <a:xfrm>
              <a:off x="5332730" y="3144390"/>
              <a:ext cx="359410" cy="2698537"/>
              <a:chOff x="5332730" y="3144390"/>
              <a:chExt cx="359410" cy="2698537"/>
            </a:xfrm>
          </p:grpSpPr>
          <p:sp>
            <p:nvSpPr>
              <p:cNvPr id="26" name="Arrow: Down 25">
                <a:extLst>
                  <a:ext uri="{FF2B5EF4-FFF2-40B4-BE49-F238E27FC236}">
                    <a16:creationId xmlns:a16="http://schemas.microsoft.com/office/drawing/2014/main" id="{6FDA27B1-91A9-4596-A4B5-0B17900C7E25}"/>
                  </a:ext>
                </a:extLst>
              </p:cNvPr>
              <p:cNvSpPr/>
              <p:nvPr/>
            </p:nvSpPr>
            <p:spPr>
              <a:xfrm>
                <a:off x="5387340" y="3144390"/>
                <a:ext cx="304800" cy="713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F57AE2CA-CE9B-4C92-A633-3C8D9F1A302D}"/>
                  </a:ext>
                </a:extLst>
              </p:cNvPr>
              <p:cNvSpPr/>
              <p:nvPr/>
            </p:nvSpPr>
            <p:spPr>
              <a:xfrm>
                <a:off x="5332730" y="5610115"/>
                <a:ext cx="347980" cy="232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491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BF7B5-E411-40B3-8C98-6F778AA81120}"/>
              </a:ext>
            </a:extLst>
          </p:cNvPr>
          <p:cNvSpPr>
            <a:spLocks noGrp="1"/>
          </p:cNvSpPr>
          <p:nvPr>
            <p:ph idx="1"/>
          </p:nvPr>
        </p:nvSpPr>
        <p:spPr>
          <a:xfrm>
            <a:off x="685800" y="2194560"/>
            <a:ext cx="10820400" cy="4024125"/>
          </a:xfrm>
        </p:spPr>
        <p:txBody>
          <a:bodyPr/>
          <a:lstStyle/>
          <a:p>
            <a:r>
              <a:rPr lang="fr-BE" dirty="0" err="1"/>
              <a:t>Cryptographic</a:t>
            </a:r>
            <a:r>
              <a:rPr lang="fr-BE" dirty="0"/>
              <a:t> Hash </a:t>
            </a:r>
            <a:r>
              <a:rPr lang="fr-BE" dirty="0" err="1"/>
              <a:t>Function</a:t>
            </a:r>
            <a:r>
              <a:rPr lang="fr-BE" dirty="0"/>
              <a:t> (par ex. SHA 256)</a:t>
            </a:r>
            <a:endParaRPr lang="en-US" dirty="0"/>
          </a:p>
        </p:txBody>
      </p:sp>
      <p:sp>
        <p:nvSpPr>
          <p:cNvPr id="2" name="Title 1">
            <a:extLst>
              <a:ext uri="{FF2B5EF4-FFF2-40B4-BE49-F238E27FC236}">
                <a16:creationId xmlns:a16="http://schemas.microsoft.com/office/drawing/2014/main" id="{7F0BAA9E-8609-46D7-A8B0-559C4941E85F}"/>
              </a:ext>
            </a:extLst>
          </p:cNvPr>
          <p:cNvSpPr>
            <a:spLocks noGrp="1"/>
          </p:cNvSpPr>
          <p:nvPr>
            <p:ph type="title"/>
          </p:nvPr>
        </p:nvSpPr>
        <p:spPr/>
        <p:txBody>
          <a:bodyPr/>
          <a:lstStyle/>
          <a:p>
            <a:r>
              <a:rPr lang="en-US" dirty="0"/>
              <a:t>Concept de base</a:t>
            </a:r>
          </a:p>
        </p:txBody>
      </p:sp>
      <p:grpSp>
        <p:nvGrpSpPr>
          <p:cNvPr id="16" name="Group 15">
            <a:extLst>
              <a:ext uri="{FF2B5EF4-FFF2-40B4-BE49-F238E27FC236}">
                <a16:creationId xmlns:a16="http://schemas.microsoft.com/office/drawing/2014/main" id="{C6438B09-2458-425C-B528-B95003CAC0B2}"/>
              </a:ext>
            </a:extLst>
          </p:cNvPr>
          <p:cNvGrpSpPr/>
          <p:nvPr/>
        </p:nvGrpSpPr>
        <p:grpSpPr>
          <a:xfrm>
            <a:off x="4328160" y="2640200"/>
            <a:ext cx="3535680" cy="4086817"/>
            <a:chOff x="1402080" y="2663760"/>
            <a:chExt cx="3535680" cy="4086817"/>
          </a:xfrm>
        </p:grpSpPr>
        <p:sp>
          <p:nvSpPr>
            <p:cNvPr id="4" name="Rectangle 3">
              <a:extLst>
                <a:ext uri="{FF2B5EF4-FFF2-40B4-BE49-F238E27FC236}">
                  <a16:creationId xmlns:a16="http://schemas.microsoft.com/office/drawing/2014/main" id="{FDCE6039-5C6B-4D70-B2E6-ADBC2F4FEA61}"/>
                </a:ext>
              </a:extLst>
            </p:cNvPr>
            <p:cNvSpPr/>
            <p:nvPr/>
          </p:nvSpPr>
          <p:spPr>
            <a:xfrm>
              <a:off x="1402080" y="2663760"/>
              <a:ext cx="353568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Message de départ </a:t>
              </a:r>
            </a:p>
          </p:txBody>
        </p:sp>
        <p:pic>
          <p:nvPicPr>
            <p:cNvPr id="6" name="Picture 5">
              <a:extLst>
                <a:ext uri="{FF2B5EF4-FFF2-40B4-BE49-F238E27FC236}">
                  <a16:creationId xmlns:a16="http://schemas.microsoft.com/office/drawing/2014/main" id="{CE61906E-41B5-4B6F-99EE-48531F202054}"/>
                </a:ext>
              </a:extLst>
            </p:cNvPr>
            <p:cNvPicPr>
              <a:picLocks noChangeAspect="1"/>
            </p:cNvPicPr>
            <p:nvPr/>
          </p:nvPicPr>
          <p:blipFill>
            <a:blip r:embed="rId2"/>
            <a:stretch>
              <a:fillRect/>
            </a:stretch>
          </p:blipFill>
          <p:spPr>
            <a:xfrm>
              <a:off x="2401538" y="3975100"/>
              <a:ext cx="1536765" cy="1536765"/>
            </a:xfrm>
            <a:prstGeom prst="rect">
              <a:avLst/>
            </a:prstGeom>
          </p:spPr>
        </p:pic>
        <p:sp>
          <p:nvSpPr>
            <p:cNvPr id="7" name="TextBox 6">
              <a:extLst>
                <a:ext uri="{FF2B5EF4-FFF2-40B4-BE49-F238E27FC236}">
                  <a16:creationId xmlns:a16="http://schemas.microsoft.com/office/drawing/2014/main" id="{96AC7DA7-ECFC-47B7-8BFA-DA6DED76F8CE}"/>
                </a:ext>
              </a:extLst>
            </p:cNvPr>
            <p:cNvSpPr txBox="1"/>
            <p:nvPr/>
          </p:nvSpPr>
          <p:spPr>
            <a:xfrm>
              <a:off x="2225040" y="6381245"/>
              <a:ext cx="1889760" cy="36933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3500000" scaled="1"/>
              <a:tileRect/>
            </a:gradFill>
            <a:scene3d>
              <a:camera prst="orthographicFront"/>
              <a:lightRig rig="threePt" dir="t"/>
            </a:scene3d>
            <a:sp3d>
              <a:bevelT prst="angle"/>
            </a:sp3d>
          </p:spPr>
          <p:txBody>
            <a:bodyPr wrap="square" rtlCol="0">
              <a:spAutoFit/>
            </a:bodyPr>
            <a:lstStyle/>
            <a:p>
              <a:pPr algn="ctr"/>
              <a:r>
                <a:rPr lang="en-US" dirty="0"/>
                <a:t>HASH</a:t>
              </a:r>
            </a:p>
          </p:txBody>
        </p:sp>
        <p:sp>
          <p:nvSpPr>
            <p:cNvPr id="8" name="Arrow: Down 7">
              <a:extLst>
                <a:ext uri="{FF2B5EF4-FFF2-40B4-BE49-F238E27FC236}">
                  <a16:creationId xmlns:a16="http://schemas.microsoft.com/office/drawing/2014/main" id="{06AFCFE9-E640-45AF-AF5B-61BF58EA0B82}"/>
                </a:ext>
              </a:extLst>
            </p:cNvPr>
            <p:cNvSpPr/>
            <p:nvPr/>
          </p:nvSpPr>
          <p:spPr>
            <a:xfrm flipV="1">
              <a:off x="3017520" y="3180080"/>
              <a:ext cx="304800" cy="713740"/>
            </a:xfrm>
            <a:prstGeom prst="downArrow">
              <a:avLst/>
            </a:prstGeom>
            <a:gradFill flip="none" rotWithShape="1">
              <a:gsLst>
                <a:gs pos="0">
                  <a:schemeClr val="tx1">
                    <a:lumMod val="50000"/>
                    <a:tint val="66000"/>
                    <a:satMod val="160000"/>
                  </a:schemeClr>
                </a:gs>
                <a:gs pos="50000">
                  <a:schemeClr val="tx1">
                    <a:lumMod val="50000"/>
                    <a:tint val="44500"/>
                    <a:satMod val="160000"/>
                  </a:schemeClr>
                </a:gs>
                <a:gs pos="100000">
                  <a:schemeClr val="tx1">
                    <a:lumMod val="50000"/>
                    <a:tint val="23500"/>
                    <a:satMod val="160000"/>
                  </a:schemeClr>
                </a:gs>
              </a:gsLst>
              <a:lin ang="27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F992214F-07AB-4C3F-AC7A-447A9993D356}"/>
                </a:ext>
              </a:extLst>
            </p:cNvPr>
            <p:cNvSpPr/>
            <p:nvPr/>
          </p:nvSpPr>
          <p:spPr>
            <a:xfrm flipH="1" flipV="1">
              <a:off x="3017520" y="5589685"/>
              <a:ext cx="304800" cy="713740"/>
            </a:xfrm>
            <a:prstGeom prst="downArrow">
              <a:avLst/>
            </a:prstGeom>
            <a:gradFill flip="none" rotWithShape="1">
              <a:gsLst>
                <a:gs pos="0">
                  <a:schemeClr val="tx1">
                    <a:lumMod val="50000"/>
                    <a:tint val="66000"/>
                    <a:satMod val="160000"/>
                  </a:schemeClr>
                </a:gs>
                <a:gs pos="50000">
                  <a:schemeClr val="tx1">
                    <a:lumMod val="50000"/>
                    <a:tint val="44500"/>
                    <a:satMod val="160000"/>
                  </a:schemeClr>
                </a:gs>
                <a:gs pos="100000">
                  <a:schemeClr val="tx1">
                    <a:lumMod val="50000"/>
                    <a:tint val="23500"/>
                    <a:satMod val="160000"/>
                  </a:schemeClr>
                </a:gs>
              </a:gsLst>
              <a:lin ang="27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TextBox 4">
            <a:extLst>
              <a:ext uri="{FF2B5EF4-FFF2-40B4-BE49-F238E27FC236}">
                <a16:creationId xmlns:a16="http://schemas.microsoft.com/office/drawing/2014/main" id="{BCB6759C-32B9-491F-B310-6D0796041998}"/>
              </a:ext>
            </a:extLst>
          </p:cNvPr>
          <p:cNvSpPr txBox="1"/>
          <p:nvPr/>
        </p:nvSpPr>
        <p:spPr>
          <a:xfrm>
            <a:off x="8818880" y="3951540"/>
            <a:ext cx="3251200" cy="646331"/>
          </a:xfrm>
          <a:prstGeom prst="rect">
            <a:avLst/>
          </a:prstGeom>
          <a:noFill/>
        </p:spPr>
        <p:txBody>
          <a:bodyPr wrap="square" rtlCol="0">
            <a:spAutoFit/>
          </a:bodyPr>
          <a:lstStyle/>
          <a:p>
            <a:r>
              <a:rPr lang="en-US" dirty="0" err="1"/>
              <a:t>L’operation</a:t>
            </a:r>
            <a:r>
              <a:rPr lang="en-US" dirty="0"/>
              <a:t> inverse </a:t>
            </a:r>
            <a:r>
              <a:rPr lang="en-US" dirty="0" err="1"/>
              <a:t>est</a:t>
            </a:r>
            <a:r>
              <a:rPr lang="en-US" dirty="0"/>
              <a:t> impossible</a:t>
            </a:r>
          </a:p>
        </p:txBody>
      </p:sp>
      <p:cxnSp>
        <p:nvCxnSpPr>
          <p:cNvPr id="31" name="Straight Connector 30">
            <a:extLst>
              <a:ext uri="{FF2B5EF4-FFF2-40B4-BE49-F238E27FC236}">
                <a16:creationId xmlns:a16="http://schemas.microsoft.com/office/drawing/2014/main" id="{7B2F28D6-52DC-49E2-9D3D-6B97B67E4E44}"/>
              </a:ext>
            </a:extLst>
          </p:cNvPr>
          <p:cNvCxnSpPr>
            <a:cxnSpLocks/>
          </p:cNvCxnSpPr>
          <p:nvPr/>
        </p:nvCxnSpPr>
        <p:spPr>
          <a:xfrm>
            <a:off x="4135120" y="2640200"/>
            <a:ext cx="3826543" cy="39021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BDF812-BCF3-468D-A95A-4B968CAD1F20}"/>
              </a:ext>
            </a:extLst>
          </p:cNvPr>
          <p:cNvCxnSpPr>
            <a:cxnSpLocks/>
          </p:cNvCxnSpPr>
          <p:nvPr/>
        </p:nvCxnSpPr>
        <p:spPr>
          <a:xfrm flipH="1">
            <a:off x="4328160" y="2699347"/>
            <a:ext cx="3785903" cy="358051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94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DD9-FB68-4869-9745-6F8CF25ABCC5}"/>
              </a:ext>
            </a:extLst>
          </p:cNvPr>
          <p:cNvSpPr>
            <a:spLocks noGrp="1"/>
          </p:cNvSpPr>
          <p:nvPr>
            <p:ph type="title"/>
          </p:nvPr>
        </p:nvSpPr>
        <p:spPr/>
        <p:txBody>
          <a:bodyPr/>
          <a:lstStyle/>
          <a:p>
            <a:r>
              <a:rPr lang="fr-BE"/>
              <a:t>Role du Mineur</a:t>
            </a:r>
          </a:p>
        </p:txBody>
      </p:sp>
      <p:sp>
        <p:nvSpPr>
          <p:cNvPr id="3" name="Content Placeholder 2">
            <a:extLst>
              <a:ext uri="{FF2B5EF4-FFF2-40B4-BE49-F238E27FC236}">
                <a16:creationId xmlns:a16="http://schemas.microsoft.com/office/drawing/2014/main" id="{AAFDEB8A-4F66-4C7F-9979-62A76A6A4BFB}"/>
              </a:ext>
            </a:extLst>
          </p:cNvPr>
          <p:cNvSpPr>
            <a:spLocks noGrp="1"/>
          </p:cNvSpPr>
          <p:nvPr>
            <p:ph idx="1"/>
          </p:nvPr>
        </p:nvSpPr>
        <p:spPr/>
        <p:txBody>
          <a:bodyPr/>
          <a:lstStyle/>
          <a:p>
            <a:r>
              <a:rPr lang="fr-BE" dirty="0"/>
              <a:t>Le mineur a un rôle de premier plan:</a:t>
            </a:r>
          </a:p>
          <a:p>
            <a:pPr lvl="1"/>
            <a:r>
              <a:rPr lang="fr-BE" dirty="0"/>
              <a:t>Il doit vérifier si la transaction est correcte</a:t>
            </a:r>
          </a:p>
          <a:p>
            <a:pPr lvl="2"/>
            <a:r>
              <a:rPr lang="fr-BE" dirty="0"/>
              <a:t>Garantir l’origine : (méthode de l’arbre de Merkel)</a:t>
            </a:r>
          </a:p>
        </p:txBody>
      </p:sp>
      <p:pic>
        <p:nvPicPr>
          <p:cNvPr id="5" name="Picture 4">
            <a:extLst>
              <a:ext uri="{FF2B5EF4-FFF2-40B4-BE49-F238E27FC236}">
                <a16:creationId xmlns:a16="http://schemas.microsoft.com/office/drawing/2014/main" id="{49457BC8-8B5C-448A-A403-454FA4B1C497}"/>
              </a:ext>
            </a:extLst>
          </p:cNvPr>
          <p:cNvPicPr>
            <a:picLocks noChangeAspect="1"/>
          </p:cNvPicPr>
          <p:nvPr/>
        </p:nvPicPr>
        <p:blipFill>
          <a:blip r:embed="rId2"/>
          <a:stretch>
            <a:fillRect/>
          </a:stretch>
        </p:blipFill>
        <p:spPr>
          <a:xfrm>
            <a:off x="8414478" y="2194560"/>
            <a:ext cx="3091722" cy="2057401"/>
          </a:xfrm>
          <a:prstGeom prst="rect">
            <a:avLst/>
          </a:prstGeom>
        </p:spPr>
      </p:pic>
      <p:pic>
        <p:nvPicPr>
          <p:cNvPr id="6" name="Picture" descr="Merkle tree[fig:merkle_tree]">
            <a:extLst>
              <a:ext uri="{FF2B5EF4-FFF2-40B4-BE49-F238E27FC236}">
                <a16:creationId xmlns:a16="http://schemas.microsoft.com/office/drawing/2014/main" id="{C7CDFF18-6EA7-4C44-80E4-F596ED581BFE}"/>
              </a:ext>
            </a:extLst>
          </p:cNvPr>
          <p:cNvPicPr/>
          <p:nvPr/>
        </p:nvPicPr>
        <p:blipFill>
          <a:blip r:embed="rId3"/>
          <a:stretch>
            <a:fillRect/>
          </a:stretch>
        </p:blipFill>
        <p:spPr bwMode="auto">
          <a:xfrm>
            <a:off x="2555240" y="3308517"/>
            <a:ext cx="5334000" cy="2388870"/>
          </a:xfrm>
          <a:prstGeom prst="rect">
            <a:avLst/>
          </a:prstGeom>
          <a:noFill/>
          <a:ln w="9525">
            <a:noFill/>
            <a:headEnd/>
            <a:tailEnd/>
          </a:ln>
        </p:spPr>
      </p:pic>
      <p:pic>
        <p:nvPicPr>
          <p:cNvPr id="7" name="Picture 6">
            <a:extLst>
              <a:ext uri="{FF2B5EF4-FFF2-40B4-BE49-F238E27FC236}">
                <a16:creationId xmlns:a16="http://schemas.microsoft.com/office/drawing/2014/main" id="{5BA81C4B-D2C6-4EE9-9CA1-79C6947DA51A}"/>
              </a:ext>
            </a:extLst>
          </p:cNvPr>
          <p:cNvPicPr>
            <a:picLocks noChangeAspect="1"/>
          </p:cNvPicPr>
          <p:nvPr/>
        </p:nvPicPr>
        <p:blipFill>
          <a:blip r:embed="rId4"/>
          <a:stretch>
            <a:fillRect/>
          </a:stretch>
        </p:blipFill>
        <p:spPr>
          <a:xfrm>
            <a:off x="1184050" y="3429000"/>
            <a:ext cx="1371190" cy="2187742"/>
          </a:xfrm>
          <a:prstGeom prst="rect">
            <a:avLst/>
          </a:prstGeom>
        </p:spPr>
      </p:pic>
      <p:cxnSp>
        <p:nvCxnSpPr>
          <p:cNvPr id="9" name="Straight Connector 8">
            <a:extLst>
              <a:ext uri="{FF2B5EF4-FFF2-40B4-BE49-F238E27FC236}">
                <a16:creationId xmlns:a16="http://schemas.microsoft.com/office/drawing/2014/main" id="{2CFEED6D-53C4-4DC2-AA5C-CC83A8C5BC86}"/>
              </a:ext>
            </a:extLst>
          </p:cNvPr>
          <p:cNvCxnSpPr/>
          <p:nvPr/>
        </p:nvCxnSpPr>
        <p:spPr>
          <a:xfrm>
            <a:off x="1107440" y="3308517"/>
            <a:ext cx="1447800" cy="238887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8BC8F58-8CA9-41E7-BA37-6DA888BA53B3}"/>
              </a:ext>
            </a:extLst>
          </p:cNvPr>
          <p:cNvGrpSpPr/>
          <p:nvPr/>
        </p:nvGrpSpPr>
        <p:grpSpPr>
          <a:xfrm>
            <a:off x="2433320" y="5818934"/>
            <a:ext cx="8016240" cy="660400"/>
            <a:chOff x="2387600" y="4761528"/>
            <a:chExt cx="8016240" cy="660400"/>
          </a:xfrm>
        </p:grpSpPr>
        <p:sp>
          <p:nvSpPr>
            <p:cNvPr id="11" name="Arrow: Right 10">
              <a:extLst>
                <a:ext uri="{FF2B5EF4-FFF2-40B4-BE49-F238E27FC236}">
                  <a16:creationId xmlns:a16="http://schemas.microsoft.com/office/drawing/2014/main" id="{A302092F-D445-4E5B-A413-8023FB10D023}"/>
                </a:ext>
              </a:extLst>
            </p:cNvPr>
            <p:cNvSpPr/>
            <p:nvPr/>
          </p:nvSpPr>
          <p:spPr>
            <a:xfrm>
              <a:off x="2387600" y="4761528"/>
              <a:ext cx="1158240"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1CFECC-8391-427B-84F7-F809B86058C3}"/>
                </a:ext>
              </a:extLst>
            </p:cNvPr>
            <p:cNvSpPr txBox="1"/>
            <p:nvPr/>
          </p:nvSpPr>
          <p:spPr>
            <a:xfrm>
              <a:off x="3667760" y="4893309"/>
              <a:ext cx="6736080" cy="369332"/>
            </a:xfrm>
            <a:prstGeom prst="rect">
              <a:avLst/>
            </a:prstGeom>
            <a:noFill/>
          </p:spPr>
          <p:txBody>
            <a:bodyPr wrap="square" rtlCol="0">
              <a:spAutoFit/>
            </a:bodyPr>
            <a:lstStyle/>
            <a:p>
              <a:r>
                <a:rPr lang="fr-BE" dirty="0"/>
                <a:t>Chaque mineur conserve la totalité de la chaine de blocs</a:t>
              </a:r>
            </a:p>
          </p:txBody>
        </p:sp>
      </p:grpSp>
    </p:spTree>
    <p:extLst>
      <p:ext uri="{BB962C8B-B14F-4D97-AF65-F5344CB8AC3E}">
        <p14:creationId xmlns:p14="http://schemas.microsoft.com/office/powerpoint/2010/main" val="31831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DD9-FB68-4869-9745-6F8CF25ABCC5}"/>
              </a:ext>
            </a:extLst>
          </p:cNvPr>
          <p:cNvSpPr>
            <a:spLocks noGrp="1"/>
          </p:cNvSpPr>
          <p:nvPr>
            <p:ph type="title"/>
          </p:nvPr>
        </p:nvSpPr>
        <p:spPr/>
        <p:txBody>
          <a:bodyPr/>
          <a:lstStyle/>
          <a:p>
            <a:r>
              <a:rPr lang="fr-BE"/>
              <a:t>Role du Mineur</a:t>
            </a:r>
          </a:p>
        </p:txBody>
      </p:sp>
      <p:sp>
        <p:nvSpPr>
          <p:cNvPr id="3" name="Content Placeholder 2">
            <a:extLst>
              <a:ext uri="{FF2B5EF4-FFF2-40B4-BE49-F238E27FC236}">
                <a16:creationId xmlns:a16="http://schemas.microsoft.com/office/drawing/2014/main" id="{AAFDEB8A-4F66-4C7F-9979-62A76A6A4BFB}"/>
              </a:ext>
            </a:extLst>
          </p:cNvPr>
          <p:cNvSpPr>
            <a:spLocks noGrp="1"/>
          </p:cNvSpPr>
          <p:nvPr>
            <p:ph idx="1"/>
          </p:nvPr>
        </p:nvSpPr>
        <p:spPr>
          <a:xfrm>
            <a:off x="685800" y="2194560"/>
            <a:ext cx="7728678" cy="4024125"/>
          </a:xfrm>
        </p:spPr>
        <p:txBody>
          <a:bodyPr/>
          <a:lstStyle/>
          <a:p>
            <a:r>
              <a:rPr lang="fr-BE" dirty="0"/>
              <a:t>Le mineur a un rôle de premier plan:</a:t>
            </a:r>
          </a:p>
          <a:p>
            <a:pPr lvl="1"/>
            <a:r>
              <a:rPr lang="fr-BE" dirty="0"/>
              <a:t>Il collecte les transactions pour les mettre dans un bloc qui a une taille maximale (pour pouvoir gérer la taille totale de la chaine)</a:t>
            </a:r>
          </a:p>
          <a:p>
            <a:pPr lvl="1"/>
            <a:r>
              <a:rPr lang="fr-BE" dirty="0"/>
              <a:t>Qui doit être incité à jouer le jeu correctement</a:t>
            </a:r>
          </a:p>
          <a:p>
            <a:pPr lvl="1"/>
            <a:r>
              <a:rPr lang="fr-BE" dirty="0"/>
              <a:t>A qui on en fait pas (à priori) confiance</a:t>
            </a:r>
          </a:p>
        </p:txBody>
      </p:sp>
      <p:pic>
        <p:nvPicPr>
          <p:cNvPr id="5" name="Picture 4">
            <a:extLst>
              <a:ext uri="{FF2B5EF4-FFF2-40B4-BE49-F238E27FC236}">
                <a16:creationId xmlns:a16="http://schemas.microsoft.com/office/drawing/2014/main" id="{49457BC8-8B5C-448A-A403-454FA4B1C497}"/>
              </a:ext>
            </a:extLst>
          </p:cNvPr>
          <p:cNvPicPr>
            <a:picLocks noChangeAspect="1"/>
          </p:cNvPicPr>
          <p:nvPr/>
        </p:nvPicPr>
        <p:blipFill>
          <a:blip r:embed="rId2"/>
          <a:stretch>
            <a:fillRect/>
          </a:stretch>
        </p:blipFill>
        <p:spPr>
          <a:xfrm>
            <a:off x="8414478" y="2194560"/>
            <a:ext cx="3091722" cy="2057401"/>
          </a:xfrm>
          <a:prstGeom prst="rect">
            <a:avLst/>
          </a:prstGeom>
        </p:spPr>
      </p:pic>
      <p:grpSp>
        <p:nvGrpSpPr>
          <p:cNvPr id="10" name="Group 9">
            <a:extLst>
              <a:ext uri="{FF2B5EF4-FFF2-40B4-BE49-F238E27FC236}">
                <a16:creationId xmlns:a16="http://schemas.microsoft.com/office/drawing/2014/main" id="{74D16E10-5946-4E48-AD8E-B19E248AB089}"/>
              </a:ext>
            </a:extLst>
          </p:cNvPr>
          <p:cNvGrpSpPr/>
          <p:nvPr/>
        </p:nvGrpSpPr>
        <p:grpSpPr>
          <a:xfrm>
            <a:off x="2316480" y="4419600"/>
            <a:ext cx="8087360" cy="2031325"/>
            <a:chOff x="2316480" y="4419600"/>
            <a:chExt cx="8087360" cy="2031325"/>
          </a:xfrm>
        </p:grpSpPr>
        <p:sp>
          <p:nvSpPr>
            <p:cNvPr id="4" name="Arrow: Right 3">
              <a:extLst>
                <a:ext uri="{FF2B5EF4-FFF2-40B4-BE49-F238E27FC236}">
                  <a16:creationId xmlns:a16="http://schemas.microsoft.com/office/drawing/2014/main" id="{C9BEA8DC-361A-46D8-B646-27927092072E}"/>
                </a:ext>
              </a:extLst>
            </p:cNvPr>
            <p:cNvSpPr/>
            <p:nvPr/>
          </p:nvSpPr>
          <p:spPr>
            <a:xfrm>
              <a:off x="2316480" y="5105062"/>
              <a:ext cx="1158240"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2E4845-934B-4514-A6D8-038D881B7FCC}"/>
                </a:ext>
              </a:extLst>
            </p:cNvPr>
            <p:cNvSpPr txBox="1"/>
            <p:nvPr/>
          </p:nvSpPr>
          <p:spPr>
            <a:xfrm>
              <a:off x="3667760" y="4419600"/>
              <a:ext cx="6736080" cy="2031325"/>
            </a:xfrm>
            <a:prstGeom prst="rect">
              <a:avLst/>
            </a:prstGeom>
            <a:noFill/>
          </p:spPr>
          <p:txBody>
            <a:bodyPr wrap="square" rtlCol="0">
              <a:spAutoFit/>
            </a:bodyPr>
            <a:lstStyle/>
            <a:p>
              <a:r>
                <a:rPr lang="fr-BE" dirty="0"/>
                <a:t>Il y a une triple sécurité :</a:t>
              </a:r>
            </a:p>
            <a:p>
              <a:pPr marL="285750" indent="-285750">
                <a:buFont typeface="Arial" panose="020B0604020202020204" pitchFamily="34" charset="0"/>
                <a:buChar char="•"/>
              </a:pPr>
              <a:r>
                <a:rPr lang="fr-BE" dirty="0"/>
                <a:t>Le mineur est choisi au (pseudo) hasard dans une communauté de mineurs</a:t>
              </a:r>
            </a:p>
            <a:p>
              <a:pPr marL="285750" indent="-285750">
                <a:buFont typeface="Arial" panose="020B0604020202020204" pitchFamily="34" charset="0"/>
                <a:buChar char="•"/>
              </a:pPr>
              <a:r>
                <a:rPr lang="fr-BE" dirty="0"/>
                <a:t>Les autres mineurs approuvent le travail effectué en ajoutant le bloc nouvellement créé à leur chaine de blocs</a:t>
              </a:r>
            </a:p>
            <a:p>
              <a:pPr marL="285750" indent="-285750">
                <a:buFont typeface="Arial" panose="020B0604020202020204" pitchFamily="34" charset="0"/>
                <a:buChar char="•"/>
              </a:pPr>
              <a:r>
                <a:rPr lang="fr-BE" dirty="0"/>
                <a:t>Seul la chaine de blocs la plus longue est valable</a:t>
              </a:r>
            </a:p>
          </p:txBody>
        </p:sp>
      </p:grpSp>
    </p:spTree>
    <p:extLst>
      <p:ext uri="{BB962C8B-B14F-4D97-AF65-F5344CB8AC3E}">
        <p14:creationId xmlns:p14="http://schemas.microsoft.com/office/powerpoint/2010/main" val="27764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DD9-FB68-4869-9745-6F8CF25ABCC5}"/>
              </a:ext>
            </a:extLst>
          </p:cNvPr>
          <p:cNvSpPr>
            <a:spLocks noGrp="1"/>
          </p:cNvSpPr>
          <p:nvPr>
            <p:ph type="title"/>
          </p:nvPr>
        </p:nvSpPr>
        <p:spPr/>
        <p:txBody>
          <a:bodyPr/>
          <a:lstStyle/>
          <a:p>
            <a:r>
              <a:rPr lang="fr-BE"/>
              <a:t>Role du Mineur</a:t>
            </a:r>
          </a:p>
        </p:txBody>
      </p:sp>
      <p:sp>
        <p:nvSpPr>
          <p:cNvPr id="3" name="Content Placeholder 2">
            <a:extLst>
              <a:ext uri="{FF2B5EF4-FFF2-40B4-BE49-F238E27FC236}">
                <a16:creationId xmlns:a16="http://schemas.microsoft.com/office/drawing/2014/main" id="{AAFDEB8A-4F66-4C7F-9979-62A76A6A4BFB}"/>
              </a:ext>
            </a:extLst>
          </p:cNvPr>
          <p:cNvSpPr>
            <a:spLocks noGrp="1"/>
          </p:cNvSpPr>
          <p:nvPr>
            <p:ph idx="1"/>
          </p:nvPr>
        </p:nvSpPr>
        <p:spPr>
          <a:xfrm>
            <a:off x="685800" y="2194560"/>
            <a:ext cx="7728678" cy="4024125"/>
          </a:xfrm>
        </p:spPr>
        <p:txBody>
          <a:bodyPr/>
          <a:lstStyle/>
          <a:p>
            <a:r>
              <a:rPr lang="fr-BE" dirty="0"/>
              <a:t>Le mineur peut être toute personne qui veut mettre de la puissance de calcul et de l’espace de stockage à disposition d’une communauté afin de supporter une chaine de blocs</a:t>
            </a:r>
          </a:p>
          <a:p>
            <a:r>
              <a:rPr lang="fr-BE" dirty="0"/>
              <a:t>Mais comment inciter les mineurs à se présenter et comment les sélectionner « au hasard »</a:t>
            </a:r>
          </a:p>
          <a:p>
            <a:r>
              <a:rPr lang="fr-BE" dirty="0"/>
              <a:t>Il y a 2 manières</a:t>
            </a:r>
          </a:p>
          <a:p>
            <a:pPr lvl="1"/>
            <a:r>
              <a:rPr lang="fr-BE" dirty="0"/>
              <a:t>« Proof of Work »</a:t>
            </a:r>
          </a:p>
          <a:p>
            <a:pPr lvl="1"/>
            <a:r>
              <a:rPr lang="fr-BE" dirty="0"/>
              <a:t>« Proof of </a:t>
            </a:r>
            <a:r>
              <a:rPr lang="fr-BE" dirty="0" err="1"/>
              <a:t>stake</a:t>
            </a:r>
            <a:r>
              <a:rPr lang="fr-BE" dirty="0"/>
              <a:t> »</a:t>
            </a:r>
          </a:p>
        </p:txBody>
      </p:sp>
      <p:pic>
        <p:nvPicPr>
          <p:cNvPr id="5" name="Picture 4">
            <a:extLst>
              <a:ext uri="{FF2B5EF4-FFF2-40B4-BE49-F238E27FC236}">
                <a16:creationId xmlns:a16="http://schemas.microsoft.com/office/drawing/2014/main" id="{49457BC8-8B5C-448A-A403-454FA4B1C497}"/>
              </a:ext>
            </a:extLst>
          </p:cNvPr>
          <p:cNvPicPr>
            <a:picLocks noChangeAspect="1"/>
          </p:cNvPicPr>
          <p:nvPr/>
        </p:nvPicPr>
        <p:blipFill>
          <a:blip r:embed="rId2"/>
          <a:stretch>
            <a:fillRect/>
          </a:stretch>
        </p:blipFill>
        <p:spPr>
          <a:xfrm>
            <a:off x="8414478" y="2194560"/>
            <a:ext cx="3091722" cy="2057401"/>
          </a:xfrm>
          <a:prstGeom prst="rect">
            <a:avLst/>
          </a:prstGeom>
        </p:spPr>
      </p:pic>
    </p:spTree>
    <p:extLst>
      <p:ext uri="{BB962C8B-B14F-4D97-AF65-F5344CB8AC3E}">
        <p14:creationId xmlns:p14="http://schemas.microsoft.com/office/powerpoint/2010/main" val="252053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F614C4-C165-4A32-ACD0-B5FEE45C0AF4}"/>
              </a:ext>
            </a:extLst>
          </p:cNvPr>
          <p:cNvPicPr>
            <a:picLocks noChangeAspect="1"/>
          </p:cNvPicPr>
          <p:nvPr/>
        </p:nvPicPr>
        <p:blipFill>
          <a:blip r:embed="rId2"/>
          <a:stretch>
            <a:fillRect/>
          </a:stretch>
        </p:blipFill>
        <p:spPr>
          <a:xfrm>
            <a:off x="8762826" y="2194559"/>
            <a:ext cx="3091722" cy="2068643"/>
          </a:xfrm>
          <a:prstGeom prst="rect">
            <a:avLst/>
          </a:prstGeom>
        </p:spPr>
      </p:pic>
      <p:sp>
        <p:nvSpPr>
          <p:cNvPr id="2" name="Title 1">
            <a:extLst>
              <a:ext uri="{FF2B5EF4-FFF2-40B4-BE49-F238E27FC236}">
                <a16:creationId xmlns:a16="http://schemas.microsoft.com/office/drawing/2014/main" id="{ED658DD9-FB68-4869-9745-6F8CF25ABCC5}"/>
              </a:ext>
            </a:extLst>
          </p:cNvPr>
          <p:cNvSpPr>
            <a:spLocks noGrp="1"/>
          </p:cNvSpPr>
          <p:nvPr>
            <p:ph type="title"/>
          </p:nvPr>
        </p:nvSpPr>
        <p:spPr/>
        <p:txBody>
          <a:bodyPr/>
          <a:lstStyle/>
          <a:p>
            <a:r>
              <a:rPr lang="fr-BE" dirty="0"/>
              <a:t>Proof of </a:t>
            </a:r>
            <a:r>
              <a:rPr lang="fr-BE" dirty="0" err="1"/>
              <a:t>work</a:t>
            </a:r>
            <a:endParaRPr lang="fr-BE" dirty="0"/>
          </a:p>
        </p:txBody>
      </p:sp>
      <p:sp>
        <p:nvSpPr>
          <p:cNvPr id="3" name="Content Placeholder 2">
            <a:extLst>
              <a:ext uri="{FF2B5EF4-FFF2-40B4-BE49-F238E27FC236}">
                <a16:creationId xmlns:a16="http://schemas.microsoft.com/office/drawing/2014/main" id="{AAFDEB8A-4F66-4C7F-9979-62A76A6A4BFB}"/>
              </a:ext>
            </a:extLst>
          </p:cNvPr>
          <p:cNvSpPr>
            <a:spLocks noGrp="1"/>
          </p:cNvSpPr>
          <p:nvPr>
            <p:ph idx="1"/>
          </p:nvPr>
        </p:nvSpPr>
        <p:spPr>
          <a:xfrm>
            <a:off x="685800" y="2194560"/>
            <a:ext cx="8082280" cy="4511040"/>
          </a:xfrm>
        </p:spPr>
        <p:txBody>
          <a:bodyPr>
            <a:normAutofit fontScale="92500" lnSpcReduction="20000"/>
          </a:bodyPr>
          <a:lstStyle/>
          <a:p>
            <a:r>
              <a:rPr lang="fr-BE" dirty="0"/>
              <a:t>Principe</a:t>
            </a:r>
          </a:p>
          <a:p>
            <a:pPr lvl="1"/>
            <a:r>
              <a:rPr lang="fr-BE" dirty="0"/>
              <a:t>Résoudre un puzzle mathématique sans connaitre l’image de départ</a:t>
            </a:r>
          </a:p>
          <a:p>
            <a:pPr lvl="1"/>
            <a:r>
              <a:rPr lang="fr-BE" dirty="0"/>
              <a:t>Quand le mineur réussi, il reçoit un intéressement (ex. 12.5 Bitcoin sont créés) en plus des frais de transaction</a:t>
            </a:r>
          </a:p>
          <a:p>
            <a:pPr lvl="1"/>
            <a:r>
              <a:rPr lang="fr-BE" dirty="0"/>
              <a:t>La probabilité de réussite (création d’un bloc) est connue: par ex. en moyenne toutes les 10 minutes</a:t>
            </a:r>
          </a:p>
          <a:p>
            <a:r>
              <a:rPr lang="fr-BE" dirty="0"/>
              <a:t>Avantages</a:t>
            </a:r>
          </a:p>
          <a:p>
            <a:pPr lvl="1"/>
            <a:r>
              <a:rPr lang="fr-BE" dirty="0"/>
              <a:t>Simple à mettre en œuvre</a:t>
            </a:r>
          </a:p>
          <a:p>
            <a:pPr lvl="1"/>
            <a:r>
              <a:rPr lang="fr-BE" dirty="0"/>
              <a:t>Permet de faire varier la difficulté en fonction de la puissance de calcul pour maintenir le temps moyen de résolution</a:t>
            </a:r>
          </a:p>
          <a:p>
            <a:r>
              <a:rPr lang="fr-BE" dirty="0"/>
              <a:t>Inconvénients</a:t>
            </a:r>
          </a:p>
          <a:p>
            <a:pPr lvl="1"/>
            <a:r>
              <a:rPr lang="fr-BE" dirty="0"/>
              <a:t>Très gourmant en énergie</a:t>
            </a:r>
          </a:p>
          <a:p>
            <a:pPr lvl="1"/>
            <a:r>
              <a:rPr lang="fr-BE" dirty="0"/>
              <a:t>Incite à la création d’équipement spécifique (plus dans la philosophie d’utiliser à  la marge un équipement existant)</a:t>
            </a:r>
          </a:p>
          <a:p>
            <a:pPr lvl="1"/>
            <a:r>
              <a:rPr lang="fr-BE" dirty="0"/>
              <a:t>Ne permet pas les processus avec synchronisation temporelle forte</a:t>
            </a:r>
          </a:p>
        </p:txBody>
      </p:sp>
    </p:spTree>
    <p:extLst>
      <p:ext uri="{BB962C8B-B14F-4D97-AF65-F5344CB8AC3E}">
        <p14:creationId xmlns:p14="http://schemas.microsoft.com/office/powerpoint/2010/main" val="333066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DBC0834-2877-4BEF-B14C-DE5EDC52F6BC}"/>
              </a:ext>
            </a:extLst>
          </p:cNvPr>
          <p:cNvSpPr/>
          <p:nvPr/>
        </p:nvSpPr>
        <p:spPr>
          <a:xfrm>
            <a:off x="533400" y="2958353"/>
            <a:ext cx="124968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TX n</a:t>
            </a:r>
          </a:p>
        </p:txBody>
      </p:sp>
      <p:sp>
        <p:nvSpPr>
          <p:cNvPr id="14" name="Rectangle 13">
            <a:extLst>
              <a:ext uri="{FF2B5EF4-FFF2-40B4-BE49-F238E27FC236}">
                <a16:creationId xmlns:a16="http://schemas.microsoft.com/office/drawing/2014/main" id="{5B53455D-E649-475C-BBD9-B64C39FAB76C}"/>
              </a:ext>
            </a:extLst>
          </p:cNvPr>
          <p:cNvSpPr/>
          <p:nvPr/>
        </p:nvSpPr>
        <p:spPr>
          <a:xfrm>
            <a:off x="412587" y="3283811"/>
            <a:ext cx="124968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TX …</a:t>
            </a:r>
          </a:p>
        </p:txBody>
      </p:sp>
      <p:sp>
        <p:nvSpPr>
          <p:cNvPr id="2" name="Title 1">
            <a:extLst>
              <a:ext uri="{FF2B5EF4-FFF2-40B4-BE49-F238E27FC236}">
                <a16:creationId xmlns:a16="http://schemas.microsoft.com/office/drawing/2014/main" id="{0A1F1EBC-43EE-4540-B289-9096DC71388B}"/>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4484464C-DB56-4689-BB5A-4B6798074736}"/>
              </a:ext>
            </a:extLst>
          </p:cNvPr>
          <p:cNvSpPr>
            <a:spLocks noGrp="1"/>
          </p:cNvSpPr>
          <p:nvPr>
            <p:ph idx="1"/>
          </p:nvPr>
        </p:nvSpPr>
        <p:spPr/>
        <p:txBody>
          <a:bodyPr/>
          <a:lstStyle/>
          <a:p>
            <a:r>
              <a:rPr lang="fr-BE" dirty="0"/>
              <a:t>Mode de fonctionnement = Hash</a:t>
            </a:r>
          </a:p>
        </p:txBody>
      </p:sp>
      <p:pic>
        <p:nvPicPr>
          <p:cNvPr id="4" name="Picture 3">
            <a:extLst>
              <a:ext uri="{FF2B5EF4-FFF2-40B4-BE49-F238E27FC236}">
                <a16:creationId xmlns:a16="http://schemas.microsoft.com/office/drawing/2014/main" id="{37A60DC3-3283-48F3-B1D4-2AACBB724C3B}"/>
              </a:ext>
            </a:extLst>
          </p:cNvPr>
          <p:cNvPicPr>
            <a:picLocks noChangeAspect="1"/>
          </p:cNvPicPr>
          <p:nvPr/>
        </p:nvPicPr>
        <p:blipFill>
          <a:blip r:embed="rId2"/>
          <a:stretch>
            <a:fillRect/>
          </a:stretch>
        </p:blipFill>
        <p:spPr>
          <a:xfrm>
            <a:off x="8697510" y="2194559"/>
            <a:ext cx="3091722" cy="2068643"/>
          </a:xfrm>
          <a:prstGeom prst="rect">
            <a:avLst/>
          </a:prstGeom>
        </p:spPr>
      </p:pic>
      <p:pic>
        <p:nvPicPr>
          <p:cNvPr id="7" name="Picture 6">
            <a:extLst>
              <a:ext uri="{FF2B5EF4-FFF2-40B4-BE49-F238E27FC236}">
                <a16:creationId xmlns:a16="http://schemas.microsoft.com/office/drawing/2014/main" id="{87F49FC7-F298-4824-9AFD-0C70CA501C2E}"/>
              </a:ext>
            </a:extLst>
          </p:cNvPr>
          <p:cNvPicPr>
            <a:picLocks noChangeAspect="1"/>
          </p:cNvPicPr>
          <p:nvPr/>
        </p:nvPicPr>
        <p:blipFill>
          <a:blip r:embed="rId3"/>
          <a:stretch>
            <a:fillRect/>
          </a:stretch>
        </p:blipFill>
        <p:spPr>
          <a:xfrm>
            <a:off x="4121963" y="3096199"/>
            <a:ext cx="1536765" cy="1536765"/>
          </a:xfrm>
          <a:prstGeom prst="rect">
            <a:avLst/>
          </a:prstGeom>
        </p:spPr>
      </p:pic>
      <p:sp>
        <p:nvSpPr>
          <p:cNvPr id="8" name="TextBox 7">
            <a:extLst>
              <a:ext uri="{FF2B5EF4-FFF2-40B4-BE49-F238E27FC236}">
                <a16:creationId xmlns:a16="http://schemas.microsoft.com/office/drawing/2014/main" id="{FE9C48BA-8BA6-4E92-9573-621969AD30D1}"/>
              </a:ext>
            </a:extLst>
          </p:cNvPr>
          <p:cNvSpPr txBox="1"/>
          <p:nvPr/>
        </p:nvSpPr>
        <p:spPr>
          <a:xfrm>
            <a:off x="6638932" y="3697122"/>
            <a:ext cx="1889760" cy="36933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3500000" scaled="1"/>
            <a:tileRect/>
          </a:gradFill>
          <a:scene3d>
            <a:camera prst="orthographicFront"/>
            <a:lightRig rig="threePt" dir="t"/>
          </a:scene3d>
          <a:sp3d>
            <a:bevelT prst="angle"/>
          </a:sp3d>
        </p:spPr>
        <p:txBody>
          <a:bodyPr wrap="square" rtlCol="0">
            <a:spAutoFit/>
          </a:bodyPr>
          <a:lstStyle/>
          <a:p>
            <a:pPr algn="ctr"/>
            <a:r>
              <a:rPr lang="en-US" dirty="0"/>
              <a:t>HASH</a:t>
            </a:r>
          </a:p>
        </p:txBody>
      </p:sp>
      <p:sp>
        <p:nvSpPr>
          <p:cNvPr id="9" name="Arrow: Down 8">
            <a:extLst>
              <a:ext uri="{FF2B5EF4-FFF2-40B4-BE49-F238E27FC236}">
                <a16:creationId xmlns:a16="http://schemas.microsoft.com/office/drawing/2014/main" id="{4CD6C307-9D7D-4868-B244-A090EBE911CF}"/>
              </a:ext>
            </a:extLst>
          </p:cNvPr>
          <p:cNvSpPr/>
          <p:nvPr/>
        </p:nvSpPr>
        <p:spPr>
          <a:xfrm rot="16200000">
            <a:off x="2849215" y="2762078"/>
            <a:ext cx="425361" cy="2064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4F2DA0-3A99-4E66-B3C4-0D7B345793B2}"/>
              </a:ext>
            </a:extLst>
          </p:cNvPr>
          <p:cNvSpPr/>
          <p:nvPr/>
        </p:nvSpPr>
        <p:spPr>
          <a:xfrm>
            <a:off x="309155" y="3621002"/>
            <a:ext cx="124968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TX 2</a:t>
            </a:r>
          </a:p>
        </p:txBody>
      </p:sp>
      <p:sp>
        <p:nvSpPr>
          <p:cNvPr id="11" name="Rectangle 10">
            <a:extLst>
              <a:ext uri="{FF2B5EF4-FFF2-40B4-BE49-F238E27FC236}">
                <a16:creationId xmlns:a16="http://schemas.microsoft.com/office/drawing/2014/main" id="{4E4DAA35-A376-4039-9321-2490CFCB1EF4}"/>
              </a:ext>
            </a:extLst>
          </p:cNvPr>
          <p:cNvSpPr/>
          <p:nvPr/>
        </p:nvSpPr>
        <p:spPr>
          <a:xfrm>
            <a:off x="188342" y="3946460"/>
            <a:ext cx="124968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TX 1</a:t>
            </a:r>
          </a:p>
        </p:txBody>
      </p:sp>
      <p:sp>
        <p:nvSpPr>
          <p:cNvPr id="15" name="Rectangle 14">
            <a:extLst>
              <a:ext uri="{FF2B5EF4-FFF2-40B4-BE49-F238E27FC236}">
                <a16:creationId xmlns:a16="http://schemas.microsoft.com/office/drawing/2014/main" id="{2ACD8D20-0028-4C8B-9CCB-0BAA0A9C4293}"/>
              </a:ext>
            </a:extLst>
          </p:cNvPr>
          <p:cNvSpPr/>
          <p:nvPr/>
        </p:nvSpPr>
        <p:spPr>
          <a:xfrm>
            <a:off x="-48799" y="4556403"/>
            <a:ext cx="1684941"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Hash bloc -1</a:t>
            </a:r>
          </a:p>
        </p:txBody>
      </p:sp>
      <p:sp>
        <p:nvSpPr>
          <p:cNvPr id="16" name="Rectangle 15">
            <a:extLst>
              <a:ext uri="{FF2B5EF4-FFF2-40B4-BE49-F238E27FC236}">
                <a16:creationId xmlns:a16="http://schemas.microsoft.com/office/drawing/2014/main" id="{07D57A7C-1701-4EB4-92D3-6064793C3649}"/>
              </a:ext>
            </a:extLst>
          </p:cNvPr>
          <p:cNvSpPr/>
          <p:nvPr/>
        </p:nvSpPr>
        <p:spPr>
          <a:xfrm>
            <a:off x="2460869" y="6251162"/>
            <a:ext cx="1684941" cy="4419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dirty="0"/>
              <a:t>Nonce</a:t>
            </a:r>
          </a:p>
        </p:txBody>
      </p:sp>
      <p:sp>
        <p:nvSpPr>
          <p:cNvPr id="18" name="Arrow: Right 17">
            <a:extLst>
              <a:ext uri="{FF2B5EF4-FFF2-40B4-BE49-F238E27FC236}">
                <a16:creationId xmlns:a16="http://schemas.microsoft.com/office/drawing/2014/main" id="{DCB634FB-A843-4E4D-AC0F-355397723024}"/>
              </a:ext>
            </a:extLst>
          </p:cNvPr>
          <p:cNvSpPr/>
          <p:nvPr/>
        </p:nvSpPr>
        <p:spPr>
          <a:xfrm>
            <a:off x="5736238" y="3543231"/>
            <a:ext cx="787889"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35F6DC9-CC5C-4423-9C26-1474BEE0420A}"/>
              </a:ext>
            </a:extLst>
          </p:cNvPr>
          <p:cNvSpPr/>
          <p:nvPr/>
        </p:nvSpPr>
        <p:spPr>
          <a:xfrm rot="20830266">
            <a:off x="1718860" y="4201770"/>
            <a:ext cx="2279963" cy="374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Brace 21">
            <a:extLst>
              <a:ext uri="{FF2B5EF4-FFF2-40B4-BE49-F238E27FC236}">
                <a16:creationId xmlns:a16="http://schemas.microsoft.com/office/drawing/2014/main" id="{F80E8F55-E536-4ED7-B332-082466BD0F20}"/>
              </a:ext>
            </a:extLst>
          </p:cNvPr>
          <p:cNvSpPr/>
          <p:nvPr/>
        </p:nvSpPr>
        <p:spPr>
          <a:xfrm rot="1161297">
            <a:off x="1752130" y="2812131"/>
            <a:ext cx="159834" cy="1746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row: Right 22">
            <a:extLst>
              <a:ext uri="{FF2B5EF4-FFF2-40B4-BE49-F238E27FC236}">
                <a16:creationId xmlns:a16="http://schemas.microsoft.com/office/drawing/2014/main" id="{3EC2B848-1A8A-4562-BD1B-D04B6B3BBCA0}"/>
              </a:ext>
            </a:extLst>
          </p:cNvPr>
          <p:cNvSpPr/>
          <p:nvPr/>
        </p:nvSpPr>
        <p:spPr>
          <a:xfrm rot="5400000">
            <a:off x="7168720" y="4274219"/>
            <a:ext cx="787889"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413E5D85-B3CF-490F-8BB8-DDFD8F7C8703}"/>
              </a:ext>
            </a:extLst>
          </p:cNvPr>
          <p:cNvSpPr/>
          <p:nvPr/>
        </p:nvSpPr>
        <p:spPr>
          <a:xfrm rot="17483707" flipV="1">
            <a:off x="2676854" y="5065560"/>
            <a:ext cx="1830267" cy="43627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8658ACA-B4C6-49B5-B6A4-133DBC2B07C9}"/>
              </a:ext>
            </a:extLst>
          </p:cNvPr>
          <p:cNvGrpSpPr/>
          <p:nvPr/>
        </p:nvGrpSpPr>
        <p:grpSpPr>
          <a:xfrm>
            <a:off x="4205980" y="5908295"/>
            <a:ext cx="6686583" cy="764801"/>
            <a:chOff x="4205980" y="5908295"/>
            <a:chExt cx="6686583" cy="764801"/>
          </a:xfrm>
        </p:grpSpPr>
        <p:sp>
          <p:nvSpPr>
            <p:cNvPr id="24" name="Rectangle 23">
              <a:extLst>
                <a:ext uri="{FF2B5EF4-FFF2-40B4-BE49-F238E27FC236}">
                  <a16:creationId xmlns:a16="http://schemas.microsoft.com/office/drawing/2014/main" id="{5571ED51-EAD9-4BDF-AC20-98990224C73B}"/>
                </a:ext>
              </a:extLst>
            </p:cNvPr>
            <p:cNvSpPr/>
            <p:nvPr/>
          </p:nvSpPr>
          <p:spPr>
            <a:xfrm>
              <a:off x="8486818" y="6297971"/>
              <a:ext cx="2405745" cy="3483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t>Création</a:t>
              </a:r>
              <a:r>
                <a:rPr lang="en-US" dirty="0"/>
                <a:t> d’un bloc</a:t>
              </a:r>
            </a:p>
          </p:txBody>
        </p:sp>
        <p:sp>
          <p:nvSpPr>
            <p:cNvPr id="25" name="Arrow: Left-Right-Up 24">
              <a:extLst>
                <a:ext uri="{FF2B5EF4-FFF2-40B4-BE49-F238E27FC236}">
                  <a16:creationId xmlns:a16="http://schemas.microsoft.com/office/drawing/2014/main" id="{F4059027-83B6-4358-A01A-4B2EDF890A2F}"/>
                </a:ext>
              </a:extLst>
            </p:cNvPr>
            <p:cNvSpPr/>
            <p:nvPr/>
          </p:nvSpPr>
          <p:spPr>
            <a:xfrm>
              <a:off x="4205980" y="5908295"/>
              <a:ext cx="4226368" cy="764801"/>
            </a:xfrm>
            <a:prstGeom prst="leftRightUpArrow">
              <a:avLst>
                <a:gd name="adj1" fmla="val 30693"/>
                <a:gd name="adj2" fmla="val 25000"/>
                <a:gd name="adj3" fmla="val 25000"/>
              </a:avLst>
            </a:prstGeom>
            <a:gradFill>
              <a:gsLst>
                <a:gs pos="0">
                  <a:schemeClr val="accent4">
                    <a:lumMod val="75000"/>
                  </a:schemeClr>
                </a:gs>
                <a:gs pos="33000">
                  <a:schemeClr val="accent4">
                    <a:lumMod val="60000"/>
                    <a:lumOff val="40000"/>
                  </a:schemeClr>
                </a:gs>
                <a:gs pos="100000">
                  <a:schemeClr val="accent5">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A5D87C-81D3-40DE-9338-AEB0756BC347}"/>
                </a:ext>
              </a:extLst>
            </p:cNvPr>
            <p:cNvSpPr txBox="1"/>
            <p:nvPr/>
          </p:nvSpPr>
          <p:spPr>
            <a:xfrm>
              <a:off x="6937617" y="6275959"/>
              <a:ext cx="778497" cy="369332"/>
            </a:xfrm>
            <a:prstGeom prst="rect">
              <a:avLst/>
            </a:prstGeom>
            <a:noFill/>
          </p:spPr>
          <p:txBody>
            <a:bodyPr wrap="square" rtlCol="0">
              <a:spAutoFit/>
            </a:bodyPr>
            <a:lstStyle/>
            <a:p>
              <a:r>
                <a:rPr lang="en-US" dirty="0" err="1"/>
                <a:t>oui</a:t>
              </a:r>
              <a:endParaRPr lang="en-US" dirty="0"/>
            </a:p>
          </p:txBody>
        </p:sp>
        <p:sp>
          <p:nvSpPr>
            <p:cNvPr id="28" name="TextBox 27">
              <a:extLst>
                <a:ext uri="{FF2B5EF4-FFF2-40B4-BE49-F238E27FC236}">
                  <a16:creationId xmlns:a16="http://schemas.microsoft.com/office/drawing/2014/main" id="{1DC5B510-4E58-4216-8C98-0063BA7BD62A}"/>
                </a:ext>
              </a:extLst>
            </p:cNvPr>
            <p:cNvSpPr txBox="1"/>
            <p:nvPr/>
          </p:nvSpPr>
          <p:spPr>
            <a:xfrm>
              <a:off x="5647667" y="6275959"/>
              <a:ext cx="778497" cy="369332"/>
            </a:xfrm>
            <a:prstGeom prst="rect">
              <a:avLst/>
            </a:prstGeom>
            <a:noFill/>
          </p:spPr>
          <p:txBody>
            <a:bodyPr wrap="square" rtlCol="0">
              <a:spAutoFit/>
            </a:bodyPr>
            <a:lstStyle/>
            <a:p>
              <a:r>
                <a:rPr lang="en-US" dirty="0"/>
                <a:t>non</a:t>
              </a:r>
            </a:p>
          </p:txBody>
        </p:sp>
      </p:grpSp>
      <p:sp>
        <p:nvSpPr>
          <p:cNvPr id="20" name="Rectangle 19">
            <a:extLst>
              <a:ext uri="{FF2B5EF4-FFF2-40B4-BE49-F238E27FC236}">
                <a16:creationId xmlns:a16="http://schemas.microsoft.com/office/drawing/2014/main" id="{259579B1-5AA7-4BD4-96C6-F9C58B2ABB43}"/>
              </a:ext>
            </a:extLst>
          </p:cNvPr>
          <p:cNvSpPr/>
          <p:nvPr/>
        </p:nvSpPr>
        <p:spPr>
          <a:xfrm>
            <a:off x="4440575" y="5052889"/>
            <a:ext cx="6287128" cy="109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Hash </a:t>
            </a:r>
            <a:r>
              <a:rPr lang="en-US" sz="1400" dirty="0" err="1"/>
              <a:t>compris</a:t>
            </a:r>
            <a:r>
              <a:rPr lang="en-US" sz="1400" dirty="0"/>
              <a:t> entre</a:t>
            </a:r>
          </a:p>
          <a:p>
            <a:r>
              <a:rPr lang="fr-BE" sz="1400" dirty="0"/>
              <a:t>00000000000000000000000000000000000000</a:t>
            </a:r>
            <a:r>
              <a:rPr lang="fr-BE" sz="1400" b="1" dirty="0">
                <a:effectLst>
                  <a:outerShdw blurRad="38100" dist="38100" dir="2700000" algn="tl">
                    <a:srgbClr val="000000">
                      <a:alpha val="43137"/>
                    </a:srgbClr>
                  </a:outerShdw>
                </a:effectLst>
              </a:rPr>
              <a:t>10000000000000000000000</a:t>
            </a:r>
            <a:endParaRPr lang="en-US" sz="1400" b="1" dirty="0">
              <a:effectLst>
                <a:outerShdw blurRad="38100" dist="38100" dir="2700000" algn="tl">
                  <a:srgbClr val="000000">
                    <a:alpha val="43137"/>
                  </a:srgbClr>
                </a:outerShdw>
              </a:effectLst>
            </a:endParaRPr>
          </a:p>
          <a:p>
            <a:r>
              <a:rPr lang="fr-BE" sz="1400" dirty="0"/>
              <a:t>000000000000000000000000000000000000</a:t>
            </a:r>
            <a:r>
              <a:rPr lang="fr-BE" sz="1400" b="1" dirty="0">
                <a:effectLst>
                  <a:outerShdw blurRad="38100" dist="38100" dir="2700000" algn="tl">
                    <a:srgbClr val="000000">
                      <a:alpha val="43137"/>
                    </a:srgbClr>
                  </a:outerShdw>
                </a:effectLst>
              </a:rPr>
              <a:t>1000000000000000000000000</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05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0-#ppt_w/2"/>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 grpId="0" animBg="1"/>
      <p:bldP spid="9" grpId="0" animBg="1"/>
      <p:bldP spid="12" grpId="0" animBg="1"/>
      <p:bldP spid="11" grpId="0" animBg="1"/>
      <p:bldP spid="15" grpId="0" animBg="1"/>
      <p:bldP spid="16" grpId="0" animBg="1"/>
      <p:bldP spid="18" grpId="0" animBg="1"/>
      <p:bldP spid="21" grpId="0" animBg="1"/>
      <p:bldP spid="22" grpId="0" animBg="1"/>
      <p:bldP spid="23" grpId="0" animBg="1"/>
      <p:bldP spid="2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39FE-E760-40D3-B1D9-5EBDEADEAED0}"/>
              </a:ext>
            </a:extLst>
          </p:cNvPr>
          <p:cNvSpPr>
            <a:spLocks noGrp="1"/>
          </p:cNvSpPr>
          <p:nvPr>
            <p:ph type="title"/>
          </p:nvPr>
        </p:nvSpPr>
        <p:spPr/>
        <p:txBody>
          <a:bodyPr/>
          <a:lstStyle/>
          <a:p>
            <a:r>
              <a:rPr lang="en-US" dirty="0"/>
              <a:t>Proof of stake</a:t>
            </a:r>
          </a:p>
        </p:txBody>
      </p:sp>
      <p:sp>
        <p:nvSpPr>
          <p:cNvPr id="3" name="Content Placeholder 2">
            <a:extLst>
              <a:ext uri="{FF2B5EF4-FFF2-40B4-BE49-F238E27FC236}">
                <a16:creationId xmlns:a16="http://schemas.microsoft.com/office/drawing/2014/main" id="{02446122-4EE8-4778-8686-5A18B4D69D55}"/>
              </a:ext>
            </a:extLst>
          </p:cNvPr>
          <p:cNvSpPr>
            <a:spLocks noGrp="1"/>
          </p:cNvSpPr>
          <p:nvPr>
            <p:ph idx="1"/>
          </p:nvPr>
        </p:nvSpPr>
        <p:spPr/>
        <p:txBody>
          <a:bodyPr>
            <a:normAutofit lnSpcReduction="10000"/>
          </a:bodyPr>
          <a:lstStyle/>
          <a:p>
            <a:r>
              <a:rPr lang="fr-BE" dirty="0"/>
              <a:t>Principe</a:t>
            </a:r>
          </a:p>
          <a:p>
            <a:pPr lvl="1"/>
            <a:r>
              <a:rPr lang="fr-BE" dirty="0"/>
              <a:t>Désigné au hasard (création d’un nombre aléatoire)</a:t>
            </a:r>
          </a:p>
          <a:p>
            <a:pPr lvl="1"/>
            <a:r>
              <a:rPr lang="fr-BE" dirty="0"/>
              <a:t>Au plus un mineur a des intérêts dans la chaine (</a:t>
            </a:r>
            <a:r>
              <a:rPr lang="fr-BE" dirty="0" err="1"/>
              <a:t>stake</a:t>
            </a:r>
            <a:r>
              <a:rPr lang="fr-BE" dirty="0"/>
              <a:t>), au plus il est susceptible d’être sélectionné</a:t>
            </a:r>
          </a:p>
          <a:p>
            <a:pPr lvl="1"/>
            <a:r>
              <a:rPr lang="fr-BE" dirty="0"/>
              <a:t>Paiement sur base des frais de transaction</a:t>
            </a:r>
          </a:p>
          <a:p>
            <a:r>
              <a:rPr lang="fr-BE" dirty="0"/>
              <a:t>Avantages</a:t>
            </a:r>
          </a:p>
          <a:p>
            <a:pPr lvl="1"/>
            <a:r>
              <a:rPr lang="fr-BE" dirty="0"/>
              <a:t>Peu énergivore</a:t>
            </a:r>
          </a:p>
          <a:p>
            <a:pPr lvl="1"/>
            <a:r>
              <a:rPr lang="fr-BE" dirty="0"/>
              <a:t>Peut être synchronisé temporellement</a:t>
            </a:r>
          </a:p>
          <a:p>
            <a:r>
              <a:rPr lang="fr-BE" dirty="0"/>
              <a:t>Inconvénients</a:t>
            </a:r>
          </a:p>
          <a:p>
            <a:pPr lvl="1"/>
            <a:r>
              <a:rPr lang="fr-BE" dirty="0"/>
              <a:t>Motivation des mineurs (uniquement </a:t>
            </a:r>
            <a:r>
              <a:rPr lang="fr-BE" dirty="0" err="1"/>
              <a:t>tx</a:t>
            </a:r>
            <a:r>
              <a:rPr lang="fr-BE" dirty="0"/>
              <a:t> </a:t>
            </a:r>
            <a:r>
              <a:rPr lang="fr-BE" dirty="0" err="1"/>
              <a:t>fee</a:t>
            </a:r>
            <a:r>
              <a:rPr lang="fr-BE" dirty="0"/>
              <a:t>)</a:t>
            </a:r>
          </a:p>
          <a:p>
            <a:pPr lvl="1"/>
            <a:r>
              <a:rPr lang="fr-BE" dirty="0"/>
              <a:t>Comme il n’est pas très couteux de faire un bloc, le mineur peut être tenté de suivre plusieurs chaines à la fois (affaibli le consensus)</a:t>
            </a:r>
          </a:p>
        </p:txBody>
      </p:sp>
      <p:pic>
        <p:nvPicPr>
          <p:cNvPr id="4" name="Picture 3">
            <a:extLst>
              <a:ext uri="{FF2B5EF4-FFF2-40B4-BE49-F238E27FC236}">
                <a16:creationId xmlns:a16="http://schemas.microsoft.com/office/drawing/2014/main" id="{325A020F-E6B7-4F64-8B58-39431BC96957}"/>
              </a:ext>
            </a:extLst>
          </p:cNvPr>
          <p:cNvPicPr>
            <a:picLocks noChangeAspect="1"/>
          </p:cNvPicPr>
          <p:nvPr/>
        </p:nvPicPr>
        <p:blipFill>
          <a:blip r:embed="rId2"/>
          <a:stretch>
            <a:fillRect/>
          </a:stretch>
        </p:blipFill>
        <p:spPr>
          <a:xfrm>
            <a:off x="8334375" y="3341234"/>
            <a:ext cx="3171825" cy="1438275"/>
          </a:xfrm>
          <a:prstGeom prst="rect">
            <a:avLst/>
          </a:prstGeom>
        </p:spPr>
      </p:pic>
    </p:spTree>
    <p:extLst>
      <p:ext uri="{BB962C8B-B14F-4D97-AF65-F5344CB8AC3E}">
        <p14:creationId xmlns:p14="http://schemas.microsoft.com/office/powerpoint/2010/main" val="207987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2A213B5-CB7D-41AD-8436-1FA7D1CC3439}"/>
              </a:ext>
            </a:extLst>
          </p:cNvPr>
          <p:cNvGraphicFramePr/>
          <p:nvPr>
            <p:extLst>
              <p:ext uri="{D42A27DB-BD31-4B8C-83A1-F6EECF244321}">
                <p14:modId xmlns:p14="http://schemas.microsoft.com/office/powerpoint/2010/main" val="11252949"/>
              </p:ext>
            </p:extLst>
          </p:nvPr>
        </p:nvGraphicFramePr>
        <p:xfrm>
          <a:off x="141653" y="76200"/>
          <a:ext cx="11767318" cy="7130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3DCE94C-DF59-4801-932F-41E461A110F1}"/>
              </a:ext>
            </a:extLst>
          </p:cNvPr>
          <p:cNvSpPr>
            <a:spLocks noGrp="1"/>
          </p:cNvSpPr>
          <p:nvPr>
            <p:ph type="title"/>
          </p:nvPr>
        </p:nvSpPr>
        <p:spPr/>
        <p:txBody>
          <a:bodyPr/>
          <a:lstStyle/>
          <a:p>
            <a:r>
              <a:rPr lang="en-US" dirty="0"/>
              <a:t>Proof of stake</a:t>
            </a:r>
          </a:p>
        </p:txBody>
      </p:sp>
      <p:sp>
        <p:nvSpPr>
          <p:cNvPr id="3" name="Content Placeholder 2">
            <a:extLst>
              <a:ext uri="{FF2B5EF4-FFF2-40B4-BE49-F238E27FC236}">
                <a16:creationId xmlns:a16="http://schemas.microsoft.com/office/drawing/2014/main" id="{FC71C5F1-E8C3-4547-A153-EDD5C7EC064A}"/>
              </a:ext>
            </a:extLst>
          </p:cNvPr>
          <p:cNvSpPr>
            <a:spLocks noGrp="1"/>
          </p:cNvSpPr>
          <p:nvPr>
            <p:ph idx="1"/>
          </p:nvPr>
        </p:nvSpPr>
        <p:spPr/>
        <p:txBody>
          <a:bodyPr/>
          <a:lstStyle/>
          <a:p>
            <a:r>
              <a:rPr lang="en-US" dirty="0"/>
              <a:t>Un </a:t>
            </a:r>
            <a:r>
              <a:rPr lang="en-US" dirty="0" err="1"/>
              <a:t>exemple</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97D68D5-C4F2-44C8-8885-DC9E9C2B3E3E}"/>
                  </a:ext>
                </a:extLst>
              </p:cNvPr>
              <p:cNvSpPr/>
              <p:nvPr/>
            </p:nvSpPr>
            <p:spPr>
              <a:xfrm>
                <a:off x="3989687" y="3605229"/>
                <a:ext cx="4452118" cy="9610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solidFill>
                            <a:schemeClr val="bg1"/>
                          </a:solidFill>
                          <a:latin typeface="Cambria Math" panose="02040503050406030204" pitchFamily="18" charset="0"/>
                        </a:rPr>
                        <m:t>𝛼</m:t>
                      </m:r>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𝐸</m:t>
                          </m:r>
                        </m:e>
                        <m:sub>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𝑇</m:t>
                              </m:r>
                            </m:e>
                            <m:sub>
                              <m:r>
                                <a:rPr lang="en-US" sz="1600" i="1">
                                  <a:solidFill>
                                    <a:schemeClr val="bg1"/>
                                  </a:solidFill>
                                  <a:latin typeface="Cambria Math" panose="02040503050406030204" pitchFamily="18" charset="0"/>
                                </a:rPr>
                                <m:t>𝑖</m:t>
                              </m:r>
                            </m:sub>
                          </m:sSub>
                          <m:r>
                            <a:rPr lang="en-US" sz="1600" i="0">
                              <a:solidFill>
                                <a:schemeClr val="bg1"/>
                              </a:solidFill>
                              <a:latin typeface="Cambria Math" panose="02040503050406030204" pitchFamily="18" charset="0"/>
                            </a:rPr>
                            <m:t>−1</m:t>
                          </m:r>
                        </m:sub>
                        <m:sup>
                          <m:r>
                            <a:rPr lang="en-US" sz="1600" i="1">
                              <a:solidFill>
                                <a:schemeClr val="bg1"/>
                              </a:solidFill>
                              <a:latin typeface="Cambria Math" panose="02040503050406030204" pitchFamily="18" charset="0"/>
                            </a:rPr>
                            <m:t>𝑘</m:t>
                          </m:r>
                        </m:sup>
                      </m:sSubSup>
                      <m:r>
                        <a:rPr lang="en-US" sz="1600" i="0">
                          <a:solidFill>
                            <a:schemeClr val="bg1"/>
                          </a:solidFill>
                          <a:latin typeface="Cambria Math" panose="02040503050406030204" pitchFamily="18" charset="0"/>
                        </a:rPr>
                        <m:t>+</m:t>
                      </m:r>
                    </m:oMath>
                  </m:oMathPara>
                </a14:m>
                <a:endParaRPr lang="fr-BE" sz="1600" i="0"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solidFill>
                            <a:schemeClr val="bg1"/>
                          </a:solidFill>
                          <a:latin typeface="Cambria Math" panose="02040503050406030204" pitchFamily="18" charset="0"/>
                        </a:rPr>
                        <m:t>𝛽</m:t>
                      </m:r>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𝐴</m:t>
                          </m:r>
                        </m:e>
                        <m:sub>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𝑇</m:t>
                              </m:r>
                            </m:e>
                            <m:sub>
                              <m:r>
                                <a:rPr lang="en-US" sz="1600" i="1">
                                  <a:solidFill>
                                    <a:schemeClr val="bg1"/>
                                  </a:solidFill>
                                  <a:latin typeface="Cambria Math" panose="02040503050406030204" pitchFamily="18" charset="0"/>
                                </a:rPr>
                                <m:t>𝑖</m:t>
                              </m:r>
                            </m:sub>
                          </m:sSub>
                          <m:r>
                            <a:rPr lang="en-US" sz="1600" i="0">
                              <a:solidFill>
                                <a:schemeClr val="bg1"/>
                              </a:solidFill>
                              <a:latin typeface="Cambria Math" panose="02040503050406030204" pitchFamily="18" charset="0"/>
                            </a:rPr>
                            <m:t>−1</m:t>
                          </m:r>
                        </m:sub>
                        <m:sup>
                          <m:r>
                            <a:rPr lang="en-US" sz="1600" i="1">
                              <a:solidFill>
                                <a:schemeClr val="bg1"/>
                              </a:solidFill>
                              <a:latin typeface="Cambria Math" panose="02040503050406030204" pitchFamily="18" charset="0"/>
                            </a:rPr>
                            <m:t>𝑘</m:t>
                          </m:r>
                        </m:sup>
                      </m:sSubSup>
                      <m:r>
                        <a:rPr lang="en-US" sz="1600" i="0">
                          <a:solidFill>
                            <a:schemeClr val="bg1"/>
                          </a:solidFill>
                          <a:latin typeface="Cambria Math" panose="02040503050406030204" pitchFamily="18" charset="0"/>
                        </a:rPr>
                        <m:t>+</m:t>
                      </m:r>
                    </m:oMath>
                  </m:oMathPara>
                </a14:m>
                <a:endParaRPr lang="fr-BE" sz="1600" i="0"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solidFill>
                            <a:schemeClr val="bg1"/>
                          </a:solidFill>
                          <a:latin typeface="Cambria Math" panose="02040503050406030204" pitchFamily="18" charset="0"/>
                        </a:rPr>
                        <m:t>𝛾</m:t>
                      </m:r>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𝑅</m:t>
                          </m:r>
                        </m:e>
                        <m:sub>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𝑇</m:t>
                              </m:r>
                            </m:e>
                            <m:sub>
                              <m:r>
                                <a:rPr lang="en-US" sz="1600" i="1">
                                  <a:solidFill>
                                    <a:schemeClr val="bg1"/>
                                  </a:solidFill>
                                  <a:latin typeface="Cambria Math" panose="02040503050406030204" pitchFamily="18" charset="0"/>
                                </a:rPr>
                                <m:t>𝑖</m:t>
                              </m:r>
                            </m:sub>
                          </m:sSub>
                          <m:r>
                            <a:rPr lang="en-US" sz="1600" i="0">
                              <a:solidFill>
                                <a:schemeClr val="bg1"/>
                              </a:solidFill>
                              <a:latin typeface="Cambria Math" panose="02040503050406030204" pitchFamily="18" charset="0"/>
                            </a:rPr>
                            <m:t>−1</m:t>
                          </m:r>
                        </m:sub>
                        <m:sup>
                          <m:r>
                            <a:rPr lang="en-US" sz="1600" i="1">
                              <a:solidFill>
                                <a:schemeClr val="bg1"/>
                              </a:solidFill>
                              <a:latin typeface="Cambria Math" panose="02040503050406030204" pitchFamily="18" charset="0"/>
                            </a:rPr>
                            <m:t>𝑘</m:t>
                          </m:r>
                        </m:sup>
                      </m:sSubSup>
                      <m:r>
                        <a:rPr lang="en-US" sz="1600" i="1">
                          <a:solidFill>
                            <a:schemeClr val="bg1"/>
                          </a:solidFill>
                          <a:latin typeface="Cambria Math" panose="02040503050406030204" pitchFamily="18" charset="0"/>
                        </a:rPr>
                        <m:t>𝑖</m:t>
                      </m:r>
                    </m:oMath>
                  </m:oMathPara>
                </a14:m>
                <a:endParaRPr lang="en-US" sz="1600" dirty="0">
                  <a:solidFill>
                    <a:schemeClr val="bg1"/>
                  </a:solidFill>
                </a:endParaRPr>
              </a:p>
            </p:txBody>
          </p:sp>
        </mc:Choice>
        <mc:Fallback xmlns="">
          <p:sp>
            <p:nvSpPr>
              <p:cNvPr id="4" name="Rectangle 3">
                <a:extLst>
                  <a:ext uri="{FF2B5EF4-FFF2-40B4-BE49-F238E27FC236}">
                    <a16:creationId xmlns:a16="http://schemas.microsoft.com/office/drawing/2014/main" id="{D97D68D5-C4F2-44C8-8885-DC9E9C2B3E3E}"/>
                  </a:ext>
                </a:extLst>
              </p:cNvPr>
              <p:cNvSpPr>
                <a:spLocks noRot="1" noChangeAspect="1" noMove="1" noResize="1" noEditPoints="1" noAdjustHandles="1" noChangeArrowheads="1" noChangeShapeType="1" noTextEdit="1"/>
              </p:cNvSpPr>
              <p:nvPr/>
            </p:nvSpPr>
            <p:spPr>
              <a:xfrm>
                <a:off x="3989687" y="3605229"/>
                <a:ext cx="4452118" cy="961032"/>
              </a:xfrm>
              <a:prstGeom prst="rect">
                <a:avLst/>
              </a:prstGeom>
              <a:blipFill>
                <a:blip r:embed="rId7"/>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62BDE5C-D7D2-4B01-A6D3-3DF21045B241}"/>
              </a:ext>
            </a:extLst>
          </p:cNvPr>
          <p:cNvSpPr txBox="1"/>
          <p:nvPr/>
        </p:nvSpPr>
        <p:spPr>
          <a:xfrm>
            <a:off x="3004457" y="5327519"/>
            <a:ext cx="6248401" cy="923330"/>
          </a:xfrm>
          <a:prstGeom prst="rect">
            <a:avLst/>
          </a:prstGeom>
          <a:noFill/>
          <a:ln>
            <a:solidFill>
              <a:schemeClr val="accent4">
                <a:lumMod val="40000"/>
                <a:lumOff val="60000"/>
              </a:schemeClr>
            </a:solidFill>
          </a:ln>
        </p:spPr>
        <p:txBody>
          <a:bodyPr wrap="square" rtlCol="0">
            <a:spAutoFit/>
          </a:bodyPr>
          <a:lstStyle/>
          <a:p>
            <a:r>
              <a:rPr lang="fr-BE" dirty="0"/>
              <a:t>A = Age du dernier bloc créé par ce candidat</a:t>
            </a:r>
          </a:p>
          <a:p>
            <a:r>
              <a:rPr lang="fr-BE" dirty="0"/>
              <a:t>R = réputation de ce candidat (</a:t>
            </a:r>
            <a:r>
              <a:rPr lang="fr-BE" dirty="0" err="1"/>
              <a:t>p.ex</a:t>
            </a:r>
            <a:r>
              <a:rPr lang="fr-BE" dirty="0"/>
              <a:t> le # de ses blocs dans la chaine principale )</a:t>
            </a:r>
          </a:p>
        </p:txBody>
      </p:sp>
      <p:cxnSp>
        <p:nvCxnSpPr>
          <p:cNvPr id="8" name="Straight Arrow Connector 7">
            <a:extLst>
              <a:ext uri="{FF2B5EF4-FFF2-40B4-BE49-F238E27FC236}">
                <a16:creationId xmlns:a16="http://schemas.microsoft.com/office/drawing/2014/main" id="{2F5FB649-51D8-4E54-B4AC-302385389537}"/>
              </a:ext>
            </a:extLst>
          </p:cNvPr>
          <p:cNvCxnSpPr>
            <a:cxnSpLocks/>
            <a:endCxn id="6" idx="0"/>
          </p:cNvCxnSpPr>
          <p:nvPr/>
        </p:nvCxnSpPr>
        <p:spPr>
          <a:xfrm>
            <a:off x="6128658" y="4612673"/>
            <a:ext cx="0" cy="714846"/>
          </a:xfrm>
          <a:prstGeom prst="straightConnector1">
            <a:avLst/>
          </a:prstGeom>
          <a:ln>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06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B6E8-0E73-44B0-8648-298EBB1463CF}"/>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3062D26-BB9D-4FA4-B676-A6B9D155C2CB}"/>
              </a:ext>
            </a:extLst>
          </p:cNvPr>
          <p:cNvSpPr>
            <a:spLocks noGrp="1"/>
          </p:cNvSpPr>
          <p:nvPr>
            <p:ph idx="1"/>
          </p:nvPr>
        </p:nvSpPr>
        <p:spPr/>
        <p:txBody>
          <a:bodyPr/>
          <a:lstStyle/>
          <a:p>
            <a:r>
              <a:rPr lang="fr-BE" dirty="0"/>
              <a:t>Crypto monnaies</a:t>
            </a:r>
          </a:p>
          <a:p>
            <a:pPr lvl="1"/>
            <a:r>
              <a:rPr lang="fr-BE" dirty="0"/>
              <a:t>But : Etre une alternative au système bancaire en se passant des intermédiaires (banque central, organe de régulation)</a:t>
            </a:r>
          </a:p>
          <a:p>
            <a:pPr lvl="1"/>
            <a:r>
              <a:rPr lang="fr-BE" dirty="0"/>
              <a:t>Permet un anonymat relatif (pas besoin de connaitre les données des personnes. Seule leur clé public compte)</a:t>
            </a:r>
          </a:p>
          <a:p>
            <a:pPr lvl="1"/>
            <a:r>
              <a:rPr lang="fr-BE" dirty="0"/>
              <a:t>Type de fonctionnement: </a:t>
            </a:r>
          </a:p>
          <a:p>
            <a:pPr lvl="2"/>
            <a:r>
              <a:rPr lang="fr-BE" dirty="0"/>
              <a:t>« Le code c’est la loi !»</a:t>
            </a:r>
          </a:p>
          <a:p>
            <a:pPr lvl="2"/>
            <a:r>
              <a:rPr lang="fr-BE" dirty="0"/>
              <a:t>Proof of </a:t>
            </a:r>
            <a:r>
              <a:rPr lang="fr-BE" dirty="0" err="1"/>
              <a:t>work</a:t>
            </a:r>
            <a:endParaRPr lang="fr-BE" dirty="0"/>
          </a:p>
          <a:p>
            <a:pPr lvl="1"/>
            <a:r>
              <a:rPr lang="fr-BE" dirty="0"/>
              <a:t>Principaux acteurs</a:t>
            </a:r>
          </a:p>
          <a:p>
            <a:pPr lvl="2"/>
            <a:r>
              <a:rPr lang="fr-BE" dirty="0"/>
              <a:t>Bitcoin  (et toutes ces dérivés): Le premier blockchain complètement opérationnel créé par un mythe</a:t>
            </a:r>
            <a:r>
              <a:rPr lang="en-US" dirty="0"/>
              <a:t> Satoshi Nakamoto </a:t>
            </a:r>
            <a:r>
              <a:rPr lang="en-US" dirty="0" err="1"/>
              <a:t>en</a:t>
            </a:r>
            <a:r>
              <a:rPr lang="en-US" dirty="0"/>
              <a:t> 2008 </a:t>
            </a:r>
            <a:endParaRPr lang="fr-BE" dirty="0"/>
          </a:p>
          <a:p>
            <a:pPr lvl="2"/>
            <a:r>
              <a:rPr lang="fr-BE" dirty="0" err="1"/>
              <a:t>Ethereum</a:t>
            </a:r>
            <a:r>
              <a:rPr lang="fr-BE" dirty="0"/>
              <a:t> (Proof of </a:t>
            </a:r>
            <a:r>
              <a:rPr lang="fr-BE" dirty="0" err="1"/>
              <a:t>stake</a:t>
            </a:r>
            <a:r>
              <a:rPr lang="fr-BE" dirty="0"/>
              <a:t> (Casper) Q1 2018 ? )</a:t>
            </a:r>
          </a:p>
          <a:p>
            <a:pPr lvl="1"/>
            <a:endParaRPr lang="fr-BE" dirty="0"/>
          </a:p>
          <a:p>
            <a:pPr lvl="1"/>
            <a:endParaRPr lang="fr-BE" dirty="0"/>
          </a:p>
        </p:txBody>
      </p:sp>
    </p:spTree>
    <p:extLst>
      <p:ext uri="{BB962C8B-B14F-4D97-AF65-F5344CB8AC3E}">
        <p14:creationId xmlns:p14="http://schemas.microsoft.com/office/powerpoint/2010/main" val="14991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A840-219A-4FE7-BCF9-669365CC779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5DD71AB-8AE3-48AF-8586-85568E662738}"/>
              </a:ext>
            </a:extLst>
          </p:cNvPr>
          <p:cNvSpPr>
            <a:spLocks noGrp="1"/>
          </p:cNvSpPr>
          <p:nvPr>
            <p:ph idx="1"/>
          </p:nvPr>
        </p:nvSpPr>
        <p:spPr/>
        <p:txBody>
          <a:bodyPr/>
          <a:lstStyle/>
          <a:p>
            <a:r>
              <a:rPr lang="fr-BE" dirty="0"/>
              <a:t>Introduction</a:t>
            </a:r>
          </a:p>
          <a:p>
            <a:r>
              <a:rPr lang="fr-BE" dirty="0"/>
              <a:t>Définitions</a:t>
            </a:r>
          </a:p>
          <a:p>
            <a:r>
              <a:rPr lang="fr-BE" dirty="0"/>
              <a:t>Concepts de base</a:t>
            </a:r>
          </a:p>
          <a:p>
            <a:r>
              <a:rPr lang="fr-BE" dirty="0"/>
              <a:t>Rôle du mineur</a:t>
            </a:r>
          </a:p>
          <a:p>
            <a:r>
              <a:rPr lang="fr-BE" dirty="0"/>
              <a:t>Proof of </a:t>
            </a:r>
            <a:r>
              <a:rPr lang="fr-BE" dirty="0" err="1"/>
              <a:t>work</a:t>
            </a:r>
            <a:endParaRPr lang="fr-BE" dirty="0"/>
          </a:p>
          <a:p>
            <a:r>
              <a:rPr lang="fr-BE" dirty="0"/>
              <a:t>Proof of </a:t>
            </a:r>
            <a:r>
              <a:rPr lang="fr-BE" dirty="0" err="1"/>
              <a:t>Stake</a:t>
            </a:r>
            <a:endParaRPr lang="fr-BE" dirty="0"/>
          </a:p>
          <a:p>
            <a:r>
              <a:rPr lang="fr-BE" dirty="0"/>
              <a:t>Applications</a:t>
            </a:r>
          </a:p>
          <a:p>
            <a:r>
              <a:rPr lang="fr-BE" dirty="0"/>
              <a:t>Secteur de l’énergie</a:t>
            </a:r>
          </a:p>
          <a:p>
            <a:r>
              <a:rPr lang="fr-BE" dirty="0"/>
              <a:t>Perspectives</a:t>
            </a:r>
          </a:p>
          <a:p>
            <a:endParaRPr lang="fr-BE" dirty="0"/>
          </a:p>
        </p:txBody>
      </p:sp>
    </p:spTree>
    <p:extLst>
      <p:ext uri="{BB962C8B-B14F-4D97-AF65-F5344CB8AC3E}">
        <p14:creationId xmlns:p14="http://schemas.microsoft.com/office/powerpoint/2010/main" val="421519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29A0-DCC8-4346-8397-DA5072A2F197}"/>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364500C6-001F-45D6-A843-9460545F73FE}"/>
              </a:ext>
            </a:extLst>
          </p:cNvPr>
          <p:cNvSpPr>
            <a:spLocks noGrp="1"/>
          </p:cNvSpPr>
          <p:nvPr>
            <p:ph idx="1"/>
          </p:nvPr>
        </p:nvSpPr>
        <p:spPr/>
        <p:txBody>
          <a:bodyPr/>
          <a:lstStyle/>
          <a:p>
            <a:r>
              <a:rPr lang="fr-BE"/>
              <a:t>Le cas Bitcoin : valorization: 102.304.344.070 $</a:t>
            </a:r>
          </a:p>
        </p:txBody>
      </p:sp>
      <p:pic>
        <p:nvPicPr>
          <p:cNvPr id="4" name="Picture 3">
            <a:extLst>
              <a:ext uri="{FF2B5EF4-FFF2-40B4-BE49-F238E27FC236}">
                <a16:creationId xmlns:a16="http://schemas.microsoft.com/office/drawing/2014/main" id="{C7FAFAB6-1290-412D-A9D9-21ABF9A31FF4}"/>
              </a:ext>
            </a:extLst>
          </p:cNvPr>
          <p:cNvPicPr>
            <a:picLocks noChangeAspect="1"/>
          </p:cNvPicPr>
          <p:nvPr/>
        </p:nvPicPr>
        <p:blipFill>
          <a:blip r:embed="rId2"/>
          <a:stretch>
            <a:fillRect/>
          </a:stretch>
        </p:blipFill>
        <p:spPr>
          <a:xfrm>
            <a:off x="228600" y="2789685"/>
            <a:ext cx="6749143" cy="3522311"/>
          </a:xfrm>
          <a:prstGeom prst="rect">
            <a:avLst/>
          </a:prstGeom>
        </p:spPr>
      </p:pic>
      <p:pic>
        <p:nvPicPr>
          <p:cNvPr id="5" name="Picture 4">
            <a:extLst>
              <a:ext uri="{FF2B5EF4-FFF2-40B4-BE49-F238E27FC236}">
                <a16:creationId xmlns:a16="http://schemas.microsoft.com/office/drawing/2014/main" id="{AD9136DC-91BB-4287-92EF-0278177623A9}"/>
              </a:ext>
            </a:extLst>
          </p:cNvPr>
          <p:cNvPicPr>
            <a:picLocks noChangeAspect="1"/>
          </p:cNvPicPr>
          <p:nvPr/>
        </p:nvPicPr>
        <p:blipFill>
          <a:blip r:embed="rId3"/>
          <a:stretch>
            <a:fillRect/>
          </a:stretch>
        </p:blipFill>
        <p:spPr>
          <a:xfrm>
            <a:off x="6787243" y="3698200"/>
            <a:ext cx="5306160" cy="2814399"/>
          </a:xfrm>
          <a:prstGeom prst="rect">
            <a:avLst/>
          </a:prstGeom>
        </p:spPr>
      </p:pic>
    </p:spTree>
    <p:extLst>
      <p:ext uri="{BB962C8B-B14F-4D97-AF65-F5344CB8AC3E}">
        <p14:creationId xmlns:p14="http://schemas.microsoft.com/office/powerpoint/2010/main" val="304863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D591-2A2E-4F23-AFBA-D7A330DC1937}"/>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B4ADE6E-A60E-479E-9204-70A8EBC15485}"/>
              </a:ext>
            </a:extLst>
          </p:cNvPr>
          <p:cNvSpPr>
            <a:spLocks noGrp="1"/>
          </p:cNvSpPr>
          <p:nvPr>
            <p:ph idx="1"/>
          </p:nvPr>
        </p:nvSpPr>
        <p:spPr/>
        <p:txBody>
          <a:bodyPr>
            <a:normAutofit lnSpcReduction="10000"/>
          </a:bodyPr>
          <a:lstStyle/>
          <a:p>
            <a:r>
              <a:rPr lang="fr-BE" dirty="0"/>
              <a:t>Traçabilité de la chaine alimentaire</a:t>
            </a:r>
          </a:p>
          <a:p>
            <a:pPr lvl="1"/>
            <a:r>
              <a:rPr lang="en-US" dirty="0"/>
              <a:t>“An agri-food supply chain traceability system for china based on </a:t>
            </a:r>
            <a:r>
              <a:rPr lang="en-US" dirty="0" err="1"/>
              <a:t>rfid</a:t>
            </a:r>
            <a:r>
              <a:rPr lang="en-US" dirty="0"/>
              <a:t> &amp; blockchain technology,” in </a:t>
            </a:r>
            <a:r>
              <a:rPr lang="en-US" i="1" dirty="0"/>
              <a:t>Service systems and service management (</a:t>
            </a:r>
            <a:r>
              <a:rPr lang="en-US" i="1" dirty="0" err="1"/>
              <a:t>icsssm</a:t>
            </a:r>
            <a:r>
              <a:rPr lang="en-US" i="1" dirty="0"/>
              <a:t>), 2016 13th international conference on</a:t>
            </a:r>
            <a:r>
              <a:rPr lang="en-US" dirty="0"/>
              <a:t>, 2016, pp. 1–6.</a:t>
            </a:r>
            <a:endParaRPr lang="fr-BE" dirty="0"/>
          </a:p>
          <a:p>
            <a:r>
              <a:rPr lang="fr-BE" dirty="0"/>
              <a:t> Suivi des malades et des tests de médicaments</a:t>
            </a:r>
          </a:p>
          <a:p>
            <a:pPr lvl="1"/>
            <a:r>
              <a:rPr lang="en-US" dirty="0"/>
              <a:t>“On the design of a blockchain platform for clinical trial and precision medicine,” in </a:t>
            </a:r>
            <a:r>
              <a:rPr lang="en-US" i="1" dirty="0"/>
              <a:t>Distributed computing systems (</a:t>
            </a:r>
            <a:r>
              <a:rPr lang="en-US" i="1" dirty="0" err="1"/>
              <a:t>icdcs</a:t>
            </a:r>
            <a:r>
              <a:rPr lang="en-US" i="1" dirty="0"/>
              <a:t>), 2017 </a:t>
            </a:r>
            <a:r>
              <a:rPr lang="en-US" i="1" dirty="0" err="1"/>
              <a:t>ieee</a:t>
            </a:r>
            <a:r>
              <a:rPr lang="en-US" i="1" dirty="0"/>
              <a:t> 37th international conference on</a:t>
            </a:r>
            <a:r>
              <a:rPr lang="en-US" dirty="0"/>
              <a:t>, 2017, pp. 1972–1980</a:t>
            </a:r>
          </a:p>
          <a:p>
            <a:r>
              <a:rPr lang="fr-BE" dirty="0"/>
              <a:t>Citoyenneté</a:t>
            </a:r>
            <a:r>
              <a:rPr lang="en-US" dirty="0"/>
              <a:t> </a:t>
            </a:r>
            <a:r>
              <a:rPr lang="fr-BE" dirty="0"/>
              <a:t>électronique</a:t>
            </a:r>
          </a:p>
          <a:p>
            <a:pPr lvl="1"/>
            <a:r>
              <a:rPr lang="en-US" dirty="0"/>
              <a:t>E-residency: A business platform for industry 4.0?” </a:t>
            </a:r>
            <a:r>
              <a:rPr lang="en-US" i="1" dirty="0"/>
              <a:t>Entrepreneurship and Sustainability Issues</a:t>
            </a:r>
            <a:r>
              <a:rPr lang="en-US" dirty="0"/>
              <a:t>, vol. 3, no. 3, pp. 216–227, 2016.</a:t>
            </a:r>
          </a:p>
          <a:p>
            <a:r>
              <a:rPr lang="en-US" dirty="0"/>
              <a:t>On line gaming (bet): “</a:t>
            </a:r>
            <a:r>
              <a:rPr lang="en-US" b="1" dirty="0"/>
              <a:t>Blockchain: Best Thing For Gaming Since Invention of Internet”</a:t>
            </a:r>
            <a:r>
              <a:rPr lang="en-US" dirty="0"/>
              <a:t> </a:t>
            </a:r>
          </a:p>
          <a:p>
            <a:pPr lvl="1"/>
            <a:endParaRPr lang="en-US" dirty="0"/>
          </a:p>
          <a:p>
            <a:pPr lvl="1"/>
            <a:endParaRPr lang="fr-BE" dirty="0"/>
          </a:p>
          <a:p>
            <a:endParaRPr lang="fr-BE" dirty="0"/>
          </a:p>
          <a:p>
            <a:endParaRPr lang="fr-BE" dirty="0"/>
          </a:p>
        </p:txBody>
      </p:sp>
    </p:spTree>
    <p:extLst>
      <p:ext uri="{BB962C8B-B14F-4D97-AF65-F5344CB8AC3E}">
        <p14:creationId xmlns:p14="http://schemas.microsoft.com/office/powerpoint/2010/main" val="66874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0081-2B68-4692-B8A6-F9EEE5C84C24}"/>
              </a:ext>
            </a:extLst>
          </p:cNvPr>
          <p:cNvSpPr>
            <a:spLocks noGrp="1"/>
          </p:cNvSpPr>
          <p:nvPr>
            <p:ph type="title"/>
          </p:nvPr>
        </p:nvSpPr>
        <p:spPr/>
        <p:txBody>
          <a:bodyPr/>
          <a:lstStyle/>
          <a:p>
            <a:r>
              <a:rPr lang="en-US" dirty="0" err="1"/>
              <a:t>Secteur</a:t>
            </a:r>
            <a:r>
              <a:rPr lang="en-US" dirty="0"/>
              <a:t> de </a:t>
            </a:r>
            <a:r>
              <a:rPr lang="en-US" dirty="0" err="1"/>
              <a:t>l’énergie</a:t>
            </a:r>
            <a:endParaRPr lang="en-US" dirty="0"/>
          </a:p>
        </p:txBody>
      </p:sp>
      <p:sp>
        <p:nvSpPr>
          <p:cNvPr id="3" name="Content Placeholder 2">
            <a:extLst>
              <a:ext uri="{FF2B5EF4-FFF2-40B4-BE49-F238E27FC236}">
                <a16:creationId xmlns:a16="http://schemas.microsoft.com/office/drawing/2014/main" id="{A1CEE5D9-A6F3-43D9-AB75-3C21AB651E1E}"/>
              </a:ext>
            </a:extLst>
          </p:cNvPr>
          <p:cNvSpPr>
            <a:spLocks noGrp="1"/>
          </p:cNvSpPr>
          <p:nvPr>
            <p:ph idx="1"/>
          </p:nvPr>
        </p:nvSpPr>
        <p:spPr>
          <a:xfrm>
            <a:off x="685800" y="2194560"/>
            <a:ext cx="10820400" cy="4663440"/>
          </a:xfrm>
        </p:spPr>
        <p:txBody>
          <a:bodyPr>
            <a:normAutofit fontScale="92500" lnSpcReduction="10000"/>
          </a:bodyPr>
          <a:lstStyle/>
          <a:p>
            <a:r>
              <a:rPr lang="fr-BE" dirty="0"/>
              <a:t>Beaucoup d’initiatives, par exemple:</a:t>
            </a:r>
          </a:p>
          <a:p>
            <a:r>
              <a:rPr lang="fr-BE" dirty="0"/>
              <a:t> GRID + </a:t>
            </a:r>
            <a:r>
              <a:rPr lang="fr-BE" sz="1200" dirty="0"/>
              <a:t>(https://drive.google.com/file/d/0Bz90riPGRHquNDVXVE81RmppaUk/view)</a:t>
            </a:r>
          </a:p>
          <a:p>
            <a:pPr lvl="1"/>
            <a:r>
              <a:rPr lang="fr-BE" dirty="0"/>
              <a:t>A court terme: Energy </a:t>
            </a:r>
            <a:r>
              <a:rPr lang="fr-BE" dirty="0" err="1"/>
              <a:t>Retailer</a:t>
            </a:r>
            <a:r>
              <a:rPr lang="fr-BE" dirty="0"/>
              <a:t> s’appuyant sur </a:t>
            </a:r>
            <a:r>
              <a:rPr lang="fr-BE" dirty="0" err="1"/>
              <a:t>Ethereum</a:t>
            </a:r>
            <a:r>
              <a:rPr lang="fr-BE" dirty="0"/>
              <a:t> pour diminuer ces frais de fonctionnement (50% )</a:t>
            </a:r>
          </a:p>
          <a:p>
            <a:pPr lvl="2"/>
            <a:r>
              <a:rPr lang="fr-BE" dirty="0"/>
              <a:t>Automatisation des processus (relève et paiement)</a:t>
            </a:r>
          </a:p>
          <a:p>
            <a:pPr lvl="2"/>
            <a:r>
              <a:rPr lang="fr-BE" dirty="0"/>
              <a:t>Sorte de prépaiement (via </a:t>
            </a:r>
            <a:r>
              <a:rPr lang="fr-BE" dirty="0" err="1"/>
              <a:t>cryptocurrency</a:t>
            </a:r>
            <a:r>
              <a:rPr lang="fr-BE" dirty="0"/>
              <a:t> </a:t>
            </a:r>
            <a:r>
              <a:rPr lang="fr-BE" dirty="0" err="1"/>
              <a:t>stored</a:t>
            </a:r>
            <a:r>
              <a:rPr lang="fr-BE" dirty="0"/>
              <a:t> in smart agent)</a:t>
            </a:r>
          </a:p>
          <a:p>
            <a:pPr lvl="1"/>
            <a:r>
              <a:rPr lang="fr-BE" dirty="0"/>
              <a:t>A plus long terme: Peer to Peer</a:t>
            </a:r>
          </a:p>
          <a:p>
            <a:pPr lvl="1"/>
            <a:r>
              <a:rPr lang="fr-BE" dirty="0"/>
              <a:t>Fonctionne sur base d’un jeton (</a:t>
            </a:r>
            <a:r>
              <a:rPr lang="fr-BE" dirty="0" err="1"/>
              <a:t>token</a:t>
            </a:r>
            <a:r>
              <a:rPr lang="fr-BE" dirty="0"/>
              <a:t>) particulier dont la valeur est « garantie » par GRID +</a:t>
            </a:r>
          </a:p>
          <a:p>
            <a:r>
              <a:rPr lang="fr-BE" dirty="0"/>
              <a:t>NRG </a:t>
            </a:r>
            <a:r>
              <a:rPr lang="fr-BE" dirty="0" err="1"/>
              <a:t>token</a:t>
            </a:r>
            <a:endParaRPr lang="fr-BE" dirty="0"/>
          </a:p>
          <a:p>
            <a:pPr lvl="1"/>
            <a:r>
              <a:rPr lang="fr-BE" dirty="0"/>
              <a:t>C’est un « </a:t>
            </a:r>
            <a:r>
              <a:rPr lang="fr-BE" dirty="0" err="1"/>
              <a:t>paper</a:t>
            </a:r>
            <a:r>
              <a:rPr lang="fr-BE" dirty="0"/>
              <a:t> » de la VUB sur la création d’un </a:t>
            </a:r>
            <a:r>
              <a:rPr lang="fr-BE" dirty="0" err="1"/>
              <a:t>token</a:t>
            </a:r>
            <a:r>
              <a:rPr lang="fr-BE" dirty="0"/>
              <a:t> pour s’échanger l’énergie entre voisin</a:t>
            </a:r>
          </a:p>
          <a:p>
            <a:pPr lvl="1"/>
            <a:r>
              <a:rPr lang="en-US" dirty="0"/>
              <a:t>M. </a:t>
            </a:r>
            <a:r>
              <a:rPr lang="en-US" dirty="0" err="1"/>
              <a:t>Mihaylov</a:t>
            </a:r>
            <a:r>
              <a:rPr lang="en-US" dirty="0"/>
              <a:t>, S. </a:t>
            </a:r>
            <a:r>
              <a:rPr lang="en-US" dirty="0" err="1"/>
              <a:t>Jurado</a:t>
            </a:r>
            <a:r>
              <a:rPr lang="en-US" dirty="0"/>
              <a:t>, N. </a:t>
            </a:r>
            <a:r>
              <a:rPr lang="en-US" dirty="0" err="1"/>
              <a:t>Avellana</a:t>
            </a:r>
            <a:r>
              <a:rPr lang="en-US" dirty="0"/>
              <a:t>, K. Van </a:t>
            </a:r>
            <a:r>
              <a:rPr lang="en-US" dirty="0" err="1"/>
              <a:t>Moffaert</a:t>
            </a:r>
            <a:r>
              <a:rPr lang="en-US" dirty="0"/>
              <a:t>, I. M. de Abril, and A. </a:t>
            </a:r>
            <a:r>
              <a:rPr lang="en-US" dirty="0" err="1"/>
              <a:t>Nowé</a:t>
            </a:r>
            <a:r>
              <a:rPr lang="en-US" dirty="0"/>
              <a:t>, “</a:t>
            </a:r>
            <a:r>
              <a:rPr lang="en-US" dirty="0" err="1"/>
              <a:t>NRGcoin</a:t>
            </a:r>
            <a:r>
              <a:rPr lang="en-US" dirty="0"/>
              <a:t>: Virtual currency for trading of renewable energy in smart grids,” in </a:t>
            </a:r>
            <a:r>
              <a:rPr lang="en-US" i="1" dirty="0"/>
              <a:t>European energy market (</a:t>
            </a:r>
            <a:r>
              <a:rPr lang="en-US" i="1" dirty="0" err="1"/>
              <a:t>eem</a:t>
            </a:r>
            <a:r>
              <a:rPr lang="en-US" i="1" dirty="0"/>
              <a:t>), 2014 11th international conference on the</a:t>
            </a:r>
            <a:r>
              <a:rPr lang="en-US" dirty="0"/>
              <a:t>, 2014, pp. 1–6</a:t>
            </a:r>
            <a:endParaRPr lang="fr-BE" dirty="0"/>
          </a:p>
        </p:txBody>
      </p:sp>
    </p:spTree>
    <p:extLst>
      <p:ext uri="{BB962C8B-B14F-4D97-AF65-F5344CB8AC3E}">
        <p14:creationId xmlns:p14="http://schemas.microsoft.com/office/powerpoint/2010/main" val="23244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0081-2B68-4692-B8A6-F9EEE5C84C24}"/>
              </a:ext>
            </a:extLst>
          </p:cNvPr>
          <p:cNvSpPr>
            <a:spLocks noGrp="1"/>
          </p:cNvSpPr>
          <p:nvPr>
            <p:ph type="title"/>
          </p:nvPr>
        </p:nvSpPr>
        <p:spPr/>
        <p:txBody>
          <a:bodyPr/>
          <a:lstStyle/>
          <a:p>
            <a:r>
              <a:rPr lang="en-US" dirty="0" err="1"/>
              <a:t>Secteur</a:t>
            </a:r>
            <a:r>
              <a:rPr lang="en-US" dirty="0"/>
              <a:t> de </a:t>
            </a:r>
            <a:r>
              <a:rPr lang="en-US" dirty="0" err="1"/>
              <a:t>l’énergie</a:t>
            </a:r>
            <a:endParaRPr lang="en-US" dirty="0"/>
          </a:p>
        </p:txBody>
      </p:sp>
      <p:sp>
        <p:nvSpPr>
          <p:cNvPr id="3" name="Content Placeholder 2">
            <a:extLst>
              <a:ext uri="{FF2B5EF4-FFF2-40B4-BE49-F238E27FC236}">
                <a16:creationId xmlns:a16="http://schemas.microsoft.com/office/drawing/2014/main" id="{A1CEE5D9-A6F3-43D9-AB75-3C21AB651E1E}"/>
              </a:ext>
            </a:extLst>
          </p:cNvPr>
          <p:cNvSpPr>
            <a:spLocks noGrp="1"/>
          </p:cNvSpPr>
          <p:nvPr>
            <p:ph idx="1"/>
          </p:nvPr>
        </p:nvSpPr>
        <p:spPr>
          <a:xfrm>
            <a:off x="685800" y="2194560"/>
            <a:ext cx="10820400" cy="3585754"/>
          </a:xfrm>
        </p:spPr>
        <p:txBody>
          <a:bodyPr>
            <a:normAutofit/>
          </a:bodyPr>
          <a:lstStyle/>
          <a:p>
            <a:r>
              <a:rPr lang="fr-BE" dirty="0"/>
              <a:t>Beaucoup d’initiatives, par exemple:</a:t>
            </a:r>
          </a:p>
          <a:p>
            <a:pPr lvl="1"/>
            <a:r>
              <a:rPr lang="fr-BE" dirty="0"/>
              <a:t> </a:t>
            </a:r>
            <a:r>
              <a:rPr lang="fr-BE" dirty="0" err="1"/>
              <a:t>Solarcoin</a:t>
            </a:r>
            <a:endParaRPr lang="fr-BE" dirty="0"/>
          </a:p>
          <a:p>
            <a:pPr lvl="2"/>
            <a:r>
              <a:rPr lang="fr-BE" dirty="0"/>
              <a:t>Voir l’exposé</a:t>
            </a:r>
          </a:p>
          <a:p>
            <a:pPr lvl="1"/>
            <a:r>
              <a:rPr lang="fr-BE" dirty="0"/>
              <a:t>Origin Energy Trading </a:t>
            </a:r>
            <a:r>
              <a:rPr lang="fr-BE" dirty="0" err="1"/>
              <a:t>plateform</a:t>
            </a:r>
            <a:r>
              <a:rPr lang="fr-BE" dirty="0"/>
              <a:t> (Australie)</a:t>
            </a:r>
          </a:p>
          <a:p>
            <a:pPr lvl="2"/>
            <a:endParaRPr lang="fr-BE" dirty="0"/>
          </a:p>
        </p:txBody>
      </p:sp>
      <p:pic>
        <p:nvPicPr>
          <p:cNvPr id="4" name="Picture 3">
            <a:extLst>
              <a:ext uri="{FF2B5EF4-FFF2-40B4-BE49-F238E27FC236}">
                <a16:creationId xmlns:a16="http://schemas.microsoft.com/office/drawing/2014/main" id="{841FE5C1-6AD1-414A-8DBA-94466EA387B8}"/>
              </a:ext>
            </a:extLst>
          </p:cNvPr>
          <p:cNvPicPr>
            <a:picLocks noChangeAspect="1"/>
          </p:cNvPicPr>
          <p:nvPr/>
        </p:nvPicPr>
        <p:blipFill>
          <a:blip r:embed="rId2"/>
          <a:stretch>
            <a:fillRect/>
          </a:stretch>
        </p:blipFill>
        <p:spPr>
          <a:xfrm>
            <a:off x="2472418" y="3778023"/>
            <a:ext cx="7486650" cy="1457325"/>
          </a:xfrm>
          <a:prstGeom prst="rect">
            <a:avLst/>
          </a:prstGeom>
        </p:spPr>
      </p:pic>
    </p:spTree>
    <p:extLst>
      <p:ext uri="{BB962C8B-B14F-4D97-AF65-F5344CB8AC3E}">
        <p14:creationId xmlns:p14="http://schemas.microsoft.com/office/powerpoint/2010/main" val="306544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FB36-DA29-49B7-A809-6BE45FE5B16C}"/>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88DF752-AAC7-4771-92F2-D8A6162D0096}"/>
              </a:ext>
            </a:extLst>
          </p:cNvPr>
          <p:cNvSpPr>
            <a:spLocks noGrp="1"/>
          </p:cNvSpPr>
          <p:nvPr>
            <p:ph idx="1"/>
          </p:nvPr>
        </p:nvSpPr>
        <p:spPr>
          <a:xfrm>
            <a:off x="685800" y="2194560"/>
            <a:ext cx="10820400" cy="4380411"/>
          </a:xfrm>
        </p:spPr>
        <p:txBody>
          <a:bodyPr>
            <a:normAutofit fontScale="92500"/>
          </a:bodyPr>
          <a:lstStyle/>
          <a:p>
            <a:r>
              <a:rPr lang="fr-BE" dirty="0"/>
              <a:t>Le monde de l’électricité a besoin de repenser son modèle pour mettre en avant les circuits-courts, devenu incontournables face aux productions décentralisées: C’est le Peer to Peer, l’autoconsommation collective</a:t>
            </a:r>
          </a:p>
          <a:p>
            <a:pPr lvl="1"/>
            <a:r>
              <a:rPr lang="fr-BE" dirty="0"/>
              <a:t>Une production locale peut être partagée entre un producteur et un consommateur</a:t>
            </a:r>
          </a:p>
          <a:p>
            <a:r>
              <a:rPr lang="fr-BE" dirty="0"/>
              <a:t>Accepter et comprendre que cela n’intéresse pas toutes les catégories de client</a:t>
            </a:r>
          </a:p>
          <a:p>
            <a:r>
              <a:rPr lang="fr-BE" dirty="0"/>
              <a:t>Si le caractère disruptif du Peer to Peer est évident, il ne faut pas perdre de vue que le système électrique dépend et dépendra toujours, de l’équilibre entre la demande et la production</a:t>
            </a:r>
          </a:p>
          <a:p>
            <a:pPr lvl="1"/>
            <a:r>
              <a:rPr lang="fr-BE" dirty="0"/>
              <a:t>La notion de l’équilibre par 1/4h pour la Belgique et bientôt pour toute l’Europe</a:t>
            </a:r>
          </a:p>
          <a:p>
            <a:pPr lvl="1"/>
            <a:r>
              <a:rPr lang="fr-BE" dirty="0"/>
              <a:t>Pour un client BT, à ce jour, son profil de consommation est déterminé de manière statistique, mais demain …</a:t>
            </a:r>
          </a:p>
          <a:p>
            <a:r>
              <a:rPr lang="fr-BE" dirty="0"/>
              <a:t>Il faudrait un mécanisme qui fasse le pont entre ce nouveau monde et cet indispensable équilibre. </a:t>
            </a:r>
          </a:p>
        </p:txBody>
      </p:sp>
    </p:spTree>
    <p:extLst>
      <p:ext uri="{BB962C8B-B14F-4D97-AF65-F5344CB8AC3E}">
        <p14:creationId xmlns:p14="http://schemas.microsoft.com/office/powerpoint/2010/main" val="8036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BD2B-1024-4418-AB11-D69626ED61A8}"/>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A3560AA6-A120-4591-81EF-169BF9A8546E}"/>
              </a:ext>
            </a:extLst>
          </p:cNvPr>
          <p:cNvSpPr>
            <a:spLocks noGrp="1"/>
          </p:cNvSpPr>
          <p:nvPr>
            <p:ph idx="1"/>
          </p:nvPr>
        </p:nvSpPr>
        <p:spPr>
          <a:xfrm>
            <a:off x="685800" y="2161904"/>
            <a:ext cx="10820400" cy="2529840"/>
          </a:xfrm>
        </p:spPr>
        <p:txBody>
          <a:bodyPr>
            <a:normAutofit/>
          </a:bodyPr>
          <a:lstStyle/>
          <a:p>
            <a:r>
              <a:rPr lang="fr-BE" dirty="0"/>
              <a:t>Un tel mécanisme devrait garantir :</a:t>
            </a:r>
          </a:p>
          <a:p>
            <a:pPr lvl="1"/>
            <a:r>
              <a:rPr lang="fr-BE" dirty="0"/>
              <a:t>La précision et l’exactitude des mesures</a:t>
            </a:r>
          </a:p>
          <a:p>
            <a:pPr lvl="1"/>
            <a:r>
              <a:rPr lang="fr-BE" dirty="0"/>
              <a:t>La traçabilité des échanges</a:t>
            </a:r>
          </a:p>
          <a:p>
            <a:pPr lvl="1"/>
            <a:r>
              <a:rPr lang="fr-BE" dirty="0"/>
              <a:t>Un respect de la vie privée: c’est-à-dire offrir suffisamment de barrière pour qu’une attaque extérieure ne puisse accéder à des informations personnelles</a:t>
            </a:r>
          </a:p>
          <a:p>
            <a:pPr lvl="1"/>
            <a:r>
              <a:rPr lang="fr-BE" dirty="0"/>
              <a:t>Scinder parfaitement les échanges « entre paires » et ce qui provient du marché sur la même base temporelle</a:t>
            </a:r>
          </a:p>
        </p:txBody>
      </p:sp>
      <p:grpSp>
        <p:nvGrpSpPr>
          <p:cNvPr id="6" name="Group 5">
            <a:extLst>
              <a:ext uri="{FF2B5EF4-FFF2-40B4-BE49-F238E27FC236}">
                <a16:creationId xmlns:a16="http://schemas.microsoft.com/office/drawing/2014/main" id="{EE5C3F4C-9C15-47EE-9836-72FF35819B5E}"/>
              </a:ext>
            </a:extLst>
          </p:cNvPr>
          <p:cNvGrpSpPr/>
          <p:nvPr/>
        </p:nvGrpSpPr>
        <p:grpSpPr>
          <a:xfrm>
            <a:off x="1676400" y="4796247"/>
            <a:ext cx="8839200" cy="1428750"/>
            <a:chOff x="1676400" y="4796247"/>
            <a:chExt cx="8839200" cy="1428750"/>
          </a:xfrm>
        </p:grpSpPr>
        <p:pic>
          <p:nvPicPr>
            <p:cNvPr id="4" name="Picture 3">
              <a:extLst>
                <a:ext uri="{FF2B5EF4-FFF2-40B4-BE49-F238E27FC236}">
                  <a16:creationId xmlns:a16="http://schemas.microsoft.com/office/drawing/2014/main" id="{B73683F7-BCB7-450D-99B0-3480256D7061}"/>
                </a:ext>
              </a:extLst>
            </p:cNvPr>
            <p:cNvPicPr>
              <a:picLocks noChangeAspect="1"/>
            </p:cNvPicPr>
            <p:nvPr/>
          </p:nvPicPr>
          <p:blipFill>
            <a:blip r:embed="rId2"/>
            <a:stretch>
              <a:fillRect/>
            </a:stretch>
          </p:blipFill>
          <p:spPr>
            <a:xfrm>
              <a:off x="1676400" y="4796247"/>
              <a:ext cx="3200400" cy="1428750"/>
            </a:xfrm>
            <a:prstGeom prst="rect">
              <a:avLst/>
            </a:prstGeom>
          </p:spPr>
        </p:pic>
        <p:sp>
          <p:nvSpPr>
            <p:cNvPr id="5" name="TextBox 4">
              <a:extLst>
                <a:ext uri="{FF2B5EF4-FFF2-40B4-BE49-F238E27FC236}">
                  <a16:creationId xmlns:a16="http://schemas.microsoft.com/office/drawing/2014/main" id="{D611C88C-042D-4004-AA2B-A605F3E48F09}"/>
                </a:ext>
              </a:extLst>
            </p:cNvPr>
            <p:cNvSpPr txBox="1"/>
            <p:nvPr/>
          </p:nvSpPr>
          <p:spPr>
            <a:xfrm>
              <a:off x="4800600" y="5187456"/>
              <a:ext cx="5715000" cy="64633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dirty="0"/>
                <a:t>Est-</a:t>
              </a:r>
              <a:r>
                <a:rPr lang="en-US" dirty="0" err="1"/>
                <a:t>ce</a:t>
              </a:r>
              <a:r>
                <a:rPr lang="en-US" dirty="0"/>
                <a:t> que le blockchain </a:t>
              </a:r>
              <a:r>
                <a:rPr lang="en-US" dirty="0" err="1"/>
                <a:t>permet</a:t>
              </a:r>
              <a:r>
                <a:rPr lang="en-US" dirty="0"/>
                <a:t> de </a:t>
              </a:r>
              <a:r>
                <a:rPr lang="en-US" dirty="0" err="1"/>
                <a:t>rencontrer</a:t>
              </a:r>
              <a:r>
                <a:rPr lang="en-US" dirty="0"/>
                <a:t> </a:t>
              </a:r>
              <a:r>
                <a:rPr lang="en-US" dirty="0" err="1"/>
                <a:t>ces</a:t>
              </a:r>
              <a:r>
                <a:rPr lang="en-US" dirty="0"/>
                <a:t> </a:t>
              </a:r>
              <a:r>
                <a:rPr lang="en-US" dirty="0" err="1"/>
                <a:t>exigences</a:t>
              </a:r>
              <a:r>
                <a:rPr lang="en-US" dirty="0"/>
                <a:t> ?</a:t>
              </a:r>
            </a:p>
          </p:txBody>
        </p:sp>
      </p:grpSp>
    </p:spTree>
    <p:extLst>
      <p:ext uri="{BB962C8B-B14F-4D97-AF65-F5344CB8AC3E}">
        <p14:creationId xmlns:p14="http://schemas.microsoft.com/office/powerpoint/2010/main" val="40484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B892-8CF7-4524-AD24-743D6830BBA1}"/>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EF961DCC-98A6-4CC7-841D-B0B30E42BA0C}"/>
              </a:ext>
            </a:extLst>
          </p:cNvPr>
          <p:cNvSpPr>
            <a:spLocks noGrp="1"/>
          </p:cNvSpPr>
          <p:nvPr>
            <p:ph idx="1"/>
          </p:nvPr>
        </p:nvSpPr>
        <p:spPr/>
        <p:txBody>
          <a:bodyPr/>
          <a:lstStyle/>
          <a:p>
            <a:r>
              <a:rPr lang="fr-BE" dirty="0"/>
              <a:t>La précision et l’exactitude des mesures</a:t>
            </a:r>
          </a:p>
          <a:p>
            <a:endParaRPr lang="fr-BE" dirty="0"/>
          </a:p>
          <a:p>
            <a:r>
              <a:rPr lang="fr-BE" dirty="0"/>
              <a:t>La traçabilité des échanges</a:t>
            </a:r>
          </a:p>
          <a:p>
            <a:endParaRPr lang="fr-BE" dirty="0"/>
          </a:p>
          <a:p>
            <a:r>
              <a:rPr lang="fr-BE" dirty="0"/>
              <a:t>Un respect de la vie privée: c’est-à-dire offrir suffisamment de barrière pour qu’une attaque extérieure ne puisse accéder à des informations personnelles</a:t>
            </a:r>
          </a:p>
          <a:p>
            <a:endParaRPr lang="fr-BE" dirty="0"/>
          </a:p>
          <a:p>
            <a:r>
              <a:rPr lang="fr-BE" dirty="0"/>
              <a:t>Scinder parfaitement les échanges « entre paires » et ce qui provient du marché sur la même base temporelle</a:t>
            </a:r>
          </a:p>
          <a:p>
            <a:endParaRPr lang="en-US" dirty="0"/>
          </a:p>
        </p:txBody>
      </p:sp>
      <p:sp>
        <p:nvSpPr>
          <p:cNvPr id="4" name="TextBox 3">
            <a:extLst>
              <a:ext uri="{FF2B5EF4-FFF2-40B4-BE49-F238E27FC236}">
                <a16:creationId xmlns:a16="http://schemas.microsoft.com/office/drawing/2014/main" id="{FC235420-BA17-459C-B8EC-A193152464D4}"/>
              </a:ext>
            </a:extLst>
          </p:cNvPr>
          <p:cNvSpPr txBox="1"/>
          <p:nvPr/>
        </p:nvSpPr>
        <p:spPr>
          <a:xfrm>
            <a:off x="3548742" y="2487798"/>
            <a:ext cx="7957458" cy="64633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fr-BE" dirty="0"/>
              <a:t>Dépend de l’interface entre le monde physique et le blockchain mais aussi de la rapidité des transactions</a:t>
            </a:r>
          </a:p>
        </p:txBody>
      </p:sp>
      <p:sp>
        <p:nvSpPr>
          <p:cNvPr id="5" name="TextBox 4">
            <a:extLst>
              <a:ext uri="{FF2B5EF4-FFF2-40B4-BE49-F238E27FC236}">
                <a16:creationId xmlns:a16="http://schemas.microsoft.com/office/drawing/2014/main" id="{A8769802-BB7B-42EA-B48F-C3DF5C6C6702}"/>
              </a:ext>
            </a:extLst>
          </p:cNvPr>
          <p:cNvSpPr txBox="1"/>
          <p:nvPr/>
        </p:nvSpPr>
        <p:spPr>
          <a:xfrm>
            <a:off x="3548742" y="3429000"/>
            <a:ext cx="7957458" cy="36933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BE"/>
              <a:t>Ok, c’est intrinsèque au concept même de blockchain</a:t>
            </a:r>
          </a:p>
        </p:txBody>
      </p:sp>
      <p:sp>
        <p:nvSpPr>
          <p:cNvPr id="6" name="TextBox 5">
            <a:extLst>
              <a:ext uri="{FF2B5EF4-FFF2-40B4-BE49-F238E27FC236}">
                <a16:creationId xmlns:a16="http://schemas.microsoft.com/office/drawing/2014/main" id="{20C03B5E-7315-4FE1-A499-562889723AC1}"/>
              </a:ext>
            </a:extLst>
          </p:cNvPr>
          <p:cNvSpPr txBox="1"/>
          <p:nvPr/>
        </p:nvSpPr>
        <p:spPr>
          <a:xfrm>
            <a:off x="3548742" y="4823842"/>
            <a:ext cx="7957458" cy="36933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BE" dirty="0"/>
              <a:t>Ok, si on admet que l’anonymat est suffisant</a:t>
            </a:r>
          </a:p>
        </p:txBody>
      </p:sp>
      <p:sp>
        <p:nvSpPr>
          <p:cNvPr id="7" name="TextBox 6">
            <a:extLst>
              <a:ext uri="{FF2B5EF4-FFF2-40B4-BE49-F238E27FC236}">
                <a16:creationId xmlns:a16="http://schemas.microsoft.com/office/drawing/2014/main" id="{5B6C9152-D9C3-4E8C-8E58-AC442A4B02E8}"/>
              </a:ext>
            </a:extLst>
          </p:cNvPr>
          <p:cNvSpPr txBox="1"/>
          <p:nvPr/>
        </p:nvSpPr>
        <p:spPr>
          <a:xfrm>
            <a:off x="3548742" y="6062318"/>
            <a:ext cx="7957458" cy="3693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fr-BE" dirty="0"/>
              <a:t>Pas ok avec Proof of Work </a:t>
            </a:r>
          </a:p>
        </p:txBody>
      </p:sp>
      <p:sp>
        <p:nvSpPr>
          <p:cNvPr id="8" name="TextBox 7">
            <a:extLst>
              <a:ext uri="{FF2B5EF4-FFF2-40B4-BE49-F238E27FC236}">
                <a16:creationId xmlns:a16="http://schemas.microsoft.com/office/drawing/2014/main" id="{7A76BD32-DE49-4D93-9829-52322D9C22ED}"/>
              </a:ext>
            </a:extLst>
          </p:cNvPr>
          <p:cNvSpPr txBox="1"/>
          <p:nvPr/>
        </p:nvSpPr>
        <p:spPr>
          <a:xfrm>
            <a:off x="3548742" y="6456010"/>
            <a:ext cx="7957458"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fr-BE" dirty="0"/>
              <a:t>A développer avec Proof of </a:t>
            </a:r>
            <a:r>
              <a:rPr lang="fr-BE" dirty="0" err="1"/>
              <a:t>Stake</a:t>
            </a:r>
            <a:endParaRPr lang="fr-BE" dirty="0"/>
          </a:p>
        </p:txBody>
      </p:sp>
      <p:sp>
        <p:nvSpPr>
          <p:cNvPr id="9" name="Rectangle 8">
            <a:extLst>
              <a:ext uri="{FF2B5EF4-FFF2-40B4-BE49-F238E27FC236}">
                <a16:creationId xmlns:a16="http://schemas.microsoft.com/office/drawing/2014/main" id="{E0FDF04C-DD7A-477E-B721-E523B1981F79}"/>
              </a:ext>
            </a:extLst>
          </p:cNvPr>
          <p:cNvSpPr/>
          <p:nvPr/>
        </p:nvSpPr>
        <p:spPr>
          <a:xfrm>
            <a:off x="6498984" y="6062318"/>
            <a:ext cx="5101076" cy="369332"/>
          </a:xfrm>
          <a:prstGeom prst="rect">
            <a:avLst/>
          </a:prstGeom>
        </p:spPr>
        <p:txBody>
          <a:bodyPr wrap="none">
            <a:spAutoFit/>
          </a:bodyPr>
          <a:lstStyle/>
          <a:p>
            <a:r>
              <a:rPr lang="fr-BE" dirty="0"/>
              <a:t>=&gt;Les </a:t>
            </a:r>
            <a:r>
              <a:rPr lang="fr-BE" dirty="0" err="1"/>
              <a:t>token</a:t>
            </a:r>
            <a:r>
              <a:rPr lang="fr-BE" dirty="0"/>
              <a:t> d’énergie ne le permettent pas</a:t>
            </a:r>
          </a:p>
        </p:txBody>
      </p:sp>
    </p:spTree>
    <p:extLst>
      <p:ext uri="{BB962C8B-B14F-4D97-AF65-F5344CB8AC3E}">
        <p14:creationId xmlns:p14="http://schemas.microsoft.com/office/powerpoint/2010/main" val="20452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C69D-5ECB-4B22-936E-20A3DC564A8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04607D2-2578-442A-97C8-101F75AA0735}"/>
              </a:ext>
            </a:extLst>
          </p:cNvPr>
          <p:cNvSpPr>
            <a:spLocks noGrp="1"/>
          </p:cNvSpPr>
          <p:nvPr>
            <p:ph idx="1"/>
          </p:nvPr>
        </p:nvSpPr>
        <p:spPr>
          <a:xfrm>
            <a:off x="547255" y="2811778"/>
            <a:ext cx="3666400" cy="2789685"/>
          </a:xfrm>
        </p:spPr>
        <p:txBody>
          <a:bodyPr>
            <a:normAutofit lnSpcReduction="10000"/>
          </a:bodyPr>
          <a:lstStyle/>
          <a:p>
            <a:pPr marL="0" indent="0">
              <a:buNone/>
            </a:pPr>
            <a:r>
              <a:rPr lang="fr-BE"/>
              <a:t>Parler de blockchain …</a:t>
            </a:r>
          </a:p>
          <a:p>
            <a:pPr marL="0" indent="0" algn="r">
              <a:buNone/>
            </a:pPr>
            <a:r>
              <a:rPr lang="fr-BE"/>
              <a:t>C’est ouvrir une porte vers l’inconnu</a:t>
            </a:r>
          </a:p>
          <a:p>
            <a:pPr marL="0" indent="0" algn="r">
              <a:buNone/>
            </a:pPr>
            <a:r>
              <a:rPr lang="fr-BE"/>
              <a:t>C’est faire un pas dans un monde étrange</a:t>
            </a:r>
          </a:p>
          <a:p>
            <a:pPr marL="0" indent="0" algn="r">
              <a:buNone/>
            </a:pPr>
            <a:r>
              <a:rPr lang="fr-BE"/>
              <a:t>C’est humblement admettre que tout savoir est impossible</a:t>
            </a:r>
          </a:p>
        </p:txBody>
      </p:sp>
      <p:pic>
        <p:nvPicPr>
          <p:cNvPr id="5" name="Picture 4">
            <a:extLst>
              <a:ext uri="{FF2B5EF4-FFF2-40B4-BE49-F238E27FC236}">
                <a16:creationId xmlns:a16="http://schemas.microsoft.com/office/drawing/2014/main" id="{0F65BF82-E294-496E-BD0E-31E17F5F462C}"/>
              </a:ext>
            </a:extLst>
          </p:cNvPr>
          <p:cNvPicPr>
            <a:picLocks noChangeAspect="1"/>
          </p:cNvPicPr>
          <p:nvPr/>
        </p:nvPicPr>
        <p:blipFill>
          <a:blip r:embed="rId2"/>
          <a:stretch>
            <a:fillRect/>
          </a:stretch>
        </p:blipFill>
        <p:spPr>
          <a:xfrm>
            <a:off x="4352200" y="2194559"/>
            <a:ext cx="7154000" cy="4024125"/>
          </a:xfrm>
          <a:prstGeom prst="rect">
            <a:avLst/>
          </a:prstGeom>
        </p:spPr>
      </p:pic>
    </p:spTree>
    <p:extLst>
      <p:ext uri="{BB962C8B-B14F-4D97-AF65-F5344CB8AC3E}">
        <p14:creationId xmlns:p14="http://schemas.microsoft.com/office/powerpoint/2010/main" val="155249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E402B0-BEDD-41A7-9523-BC0FD6F9D15F}"/>
              </a:ext>
            </a:extLst>
          </p:cNvPr>
          <p:cNvPicPr>
            <a:picLocks noChangeAspect="1"/>
          </p:cNvPicPr>
          <p:nvPr/>
        </p:nvPicPr>
        <p:blipFill>
          <a:blip r:embed="rId2"/>
          <a:stretch>
            <a:fillRect/>
          </a:stretch>
        </p:blipFill>
        <p:spPr>
          <a:xfrm>
            <a:off x="5794311" y="3275293"/>
            <a:ext cx="6397690" cy="3582707"/>
          </a:xfrm>
          <a:prstGeom prst="rect">
            <a:avLst/>
          </a:prstGeom>
        </p:spPr>
      </p:pic>
      <p:grpSp>
        <p:nvGrpSpPr>
          <p:cNvPr id="7" name="Group 6">
            <a:extLst>
              <a:ext uri="{FF2B5EF4-FFF2-40B4-BE49-F238E27FC236}">
                <a16:creationId xmlns:a16="http://schemas.microsoft.com/office/drawing/2014/main" id="{D46A8697-AF52-4F27-A281-ED1A06A19B2F}"/>
              </a:ext>
            </a:extLst>
          </p:cNvPr>
          <p:cNvGrpSpPr/>
          <p:nvPr/>
        </p:nvGrpSpPr>
        <p:grpSpPr>
          <a:xfrm>
            <a:off x="2073729" y="2957806"/>
            <a:ext cx="5834743" cy="1446294"/>
            <a:chOff x="5633893" y="1958109"/>
            <a:chExt cx="3662507" cy="794471"/>
          </a:xfrm>
        </p:grpSpPr>
        <p:pic>
          <p:nvPicPr>
            <p:cNvPr id="4" name="Picture 3">
              <a:extLst>
                <a:ext uri="{FF2B5EF4-FFF2-40B4-BE49-F238E27FC236}">
                  <a16:creationId xmlns:a16="http://schemas.microsoft.com/office/drawing/2014/main" id="{74D7F719-01FD-4A73-A26C-8463DD6F215C}"/>
                </a:ext>
              </a:extLst>
            </p:cNvPr>
            <p:cNvPicPr>
              <a:picLocks noChangeAspect="1"/>
            </p:cNvPicPr>
            <p:nvPr/>
          </p:nvPicPr>
          <p:blipFill>
            <a:blip r:embed="rId3"/>
            <a:stretch>
              <a:fillRect/>
            </a:stretch>
          </p:blipFill>
          <p:spPr>
            <a:xfrm>
              <a:off x="5633893" y="1958109"/>
              <a:ext cx="1292608" cy="775565"/>
            </a:xfrm>
            <a:prstGeom prst="rect">
              <a:avLst/>
            </a:prstGeom>
          </p:spPr>
        </p:pic>
        <p:pic>
          <p:nvPicPr>
            <p:cNvPr id="5" name="Picture 4">
              <a:extLst>
                <a:ext uri="{FF2B5EF4-FFF2-40B4-BE49-F238E27FC236}">
                  <a16:creationId xmlns:a16="http://schemas.microsoft.com/office/drawing/2014/main" id="{1203E2C8-A616-4712-A8B1-BD391DAA5493}"/>
                </a:ext>
              </a:extLst>
            </p:cNvPr>
            <p:cNvPicPr>
              <a:picLocks noChangeAspect="1"/>
            </p:cNvPicPr>
            <p:nvPr/>
          </p:nvPicPr>
          <p:blipFill>
            <a:blip r:embed="rId4"/>
            <a:stretch>
              <a:fillRect/>
            </a:stretch>
          </p:blipFill>
          <p:spPr>
            <a:xfrm>
              <a:off x="7125710" y="1958109"/>
              <a:ext cx="794471" cy="794471"/>
            </a:xfrm>
            <a:prstGeom prst="rect">
              <a:avLst/>
            </a:prstGeom>
          </p:spPr>
        </p:pic>
        <p:pic>
          <p:nvPicPr>
            <p:cNvPr id="6" name="Picture 5">
              <a:extLst>
                <a:ext uri="{FF2B5EF4-FFF2-40B4-BE49-F238E27FC236}">
                  <a16:creationId xmlns:a16="http://schemas.microsoft.com/office/drawing/2014/main" id="{23954928-0C86-4665-909A-F5D4CFA0BCBA}"/>
                </a:ext>
              </a:extLst>
            </p:cNvPr>
            <p:cNvPicPr>
              <a:picLocks noChangeAspect="1"/>
            </p:cNvPicPr>
            <p:nvPr/>
          </p:nvPicPr>
          <p:blipFill>
            <a:blip r:embed="rId5"/>
            <a:stretch>
              <a:fillRect/>
            </a:stretch>
          </p:blipFill>
          <p:spPr>
            <a:xfrm>
              <a:off x="8119390" y="1958109"/>
              <a:ext cx="1177010" cy="780409"/>
            </a:xfrm>
            <a:prstGeom prst="rect">
              <a:avLst/>
            </a:prstGeom>
          </p:spPr>
        </p:pic>
      </p:grpSp>
      <p:sp>
        <p:nvSpPr>
          <p:cNvPr id="2" name="Title 1">
            <a:extLst>
              <a:ext uri="{FF2B5EF4-FFF2-40B4-BE49-F238E27FC236}">
                <a16:creationId xmlns:a16="http://schemas.microsoft.com/office/drawing/2014/main" id="{EA11A7FC-17A7-4385-BC13-571022ADF9B1}"/>
              </a:ext>
            </a:extLst>
          </p:cNvPr>
          <p:cNvSpPr>
            <a:spLocks noGrp="1"/>
          </p:cNvSpPr>
          <p:nvPr>
            <p:ph type="title"/>
          </p:nvPr>
        </p:nvSpPr>
        <p:spPr/>
        <p:txBody>
          <a:bodyPr/>
          <a:lstStyle/>
          <a:p>
            <a:r>
              <a:rPr lang="en-US" dirty="0" err="1"/>
              <a:t>Définitions</a:t>
            </a:r>
            <a:endParaRPr lang="en-US" dirty="0"/>
          </a:p>
        </p:txBody>
      </p:sp>
      <p:sp>
        <p:nvSpPr>
          <p:cNvPr id="3" name="Content Placeholder 2">
            <a:extLst>
              <a:ext uri="{FF2B5EF4-FFF2-40B4-BE49-F238E27FC236}">
                <a16:creationId xmlns:a16="http://schemas.microsoft.com/office/drawing/2014/main" id="{86FD2A8E-E33A-48E5-806E-3056126BA9CC}"/>
              </a:ext>
            </a:extLst>
          </p:cNvPr>
          <p:cNvSpPr>
            <a:spLocks noGrp="1"/>
          </p:cNvSpPr>
          <p:nvPr>
            <p:ph idx="1"/>
          </p:nvPr>
        </p:nvSpPr>
        <p:spPr/>
        <p:txBody>
          <a:bodyPr>
            <a:normAutofit/>
          </a:bodyPr>
          <a:lstStyle/>
          <a:p>
            <a:r>
              <a:rPr lang="en-US" dirty="0"/>
              <a:t>Le blockchain </a:t>
            </a:r>
            <a:r>
              <a:rPr lang="en-US" dirty="0" err="1"/>
              <a:t>n’est</a:t>
            </a:r>
            <a:r>
              <a:rPr lang="en-US" dirty="0"/>
              <a:t> pas:</a:t>
            </a:r>
          </a:p>
          <a:p>
            <a:pPr lvl="1"/>
            <a:r>
              <a:rPr lang="en-US" dirty="0"/>
              <a:t>Le Bitcoin, </a:t>
            </a:r>
            <a:r>
              <a:rPr lang="en-US" dirty="0" err="1"/>
              <a:t>l’Ethereum</a:t>
            </a:r>
            <a:r>
              <a:rPr lang="en-US" dirty="0"/>
              <a:t>, le </a:t>
            </a:r>
            <a:r>
              <a:rPr lang="en-US" dirty="0" err="1"/>
              <a:t>litcoin</a:t>
            </a:r>
            <a:r>
              <a:rPr lang="en-US" dirty="0"/>
              <a:t> …</a:t>
            </a:r>
          </a:p>
          <a:p>
            <a:pPr lvl="1"/>
            <a:r>
              <a:rPr lang="en-US" dirty="0" err="1"/>
              <a:t>Réservé</a:t>
            </a:r>
            <a:r>
              <a:rPr lang="en-US" dirty="0"/>
              <a:t> au dark (deep) web</a:t>
            </a:r>
          </a:p>
          <a:p>
            <a:pPr lvl="1"/>
            <a:r>
              <a:rPr lang="en-US" dirty="0"/>
              <a:t>Le </a:t>
            </a:r>
            <a:r>
              <a:rPr lang="en-US" dirty="0" err="1"/>
              <a:t>moyen</a:t>
            </a:r>
            <a:r>
              <a:rPr lang="en-US" dirty="0"/>
              <a:t> </a:t>
            </a:r>
            <a:r>
              <a:rPr lang="en-US" dirty="0" err="1"/>
              <a:t>trouvé</a:t>
            </a:r>
            <a:r>
              <a:rPr lang="en-US" dirty="0"/>
              <a:t> par des </a:t>
            </a:r>
            <a:r>
              <a:rPr lang="en-US" dirty="0" err="1"/>
              <a:t>organisations</a:t>
            </a:r>
            <a:r>
              <a:rPr lang="en-US" dirty="0"/>
              <a:t> </a:t>
            </a:r>
            <a:r>
              <a:rPr lang="en-US" dirty="0" err="1"/>
              <a:t>mafieuses</a:t>
            </a:r>
            <a:r>
              <a:rPr lang="en-US" dirty="0"/>
              <a:t> </a:t>
            </a:r>
            <a:r>
              <a:rPr lang="en-US" dirty="0" err="1"/>
              <a:t>voire</a:t>
            </a:r>
            <a:r>
              <a:rPr lang="en-US" dirty="0"/>
              <a:t> </a:t>
            </a:r>
            <a:r>
              <a:rPr lang="en-US" dirty="0" err="1"/>
              <a:t>terroristes</a:t>
            </a:r>
            <a:r>
              <a:rPr lang="en-US" dirty="0"/>
              <a:t> </a:t>
            </a:r>
            <a:r>
              <a:rPr lang="en-US" dirty="0" err="1"/>
              <a:t>désireuses</a:t>
            </a:r>
            <a:r>
              <a:rPr lang="en-US" dirty="0"/>
              <a:t> de passé </a:t>
            </a:r>
            <a:r>
              <a:rPr lang="en-US" dirty="0" err="1"/>
              <a:t>en</a:t>
            </a:r>
            <a:r>
              <a:rPr lang="en-US" dirty="0"/>
              <a:t> </a:t>
            </a:r>
            <a:r>
              <a:rPr lang="en-US" dirty="0" err="1"/>
              <a:t>dessous</a:t>
            </a:r>
            <a:r>
              <a:rPr lang="en-US" dirty="0"/>
              <a:t> des radars des </a:t>
            </a:r>
            <a:r>
              <a:rPr lang="en-US" dirty="0" err="1"/>
              <a:t>autorités</a:t>
            </a:r>
            <a:endParaRPr lang="en-US" dirty="0"/>
          </a:p>
          <a:p>
            <a:pPr lvl="1"/>
            <a:r>
              <a:rPr lang="en-US" dirty="0"/>
              <a:t>Un </a:t>
            </a:r>
            <a:r>
              <a:rPr lang="en-US" dirty="0" err="1"/>
              <a:t>truc</a:t>
            </a:r>
            <a:r>
              <a:rPr lang="en-US" dirty="0"/>
              <a:t> de “crypto-</a:t>
            </a:r>
            <a:r>
              <a:rPr lang="en-US" dirty="0" err="1"/>
              <a:t>punko</a:t>
            </a:r>
            <a:r>
              <a:rPr lang="en-US" dirty="0"/>
              <a:t>-anarcho-</a:t>
            </a:r>
            <a:r>
              <a:rPr lang="en-US" dirty="0" err="1"/>
              <a:t>Trotkiste</a:t>
            </a:r>
            <a:r>
              <a:rPr lang="en-US" dirty="0"/>
              <a:t>”</a:t>
            </a:r>
          </a:p>
          <a:p>
            <a:pPr marL="457200" lvl="1" indent="0">
              <a:buNone/>
            </a:pPr>
            <a:endParaRPr lang="en-US" dirty="0"/>
          </a:p>
        </p:txBody>
      </p:sp>
    </p:spTree>
    <p:extLst>
      <p:ext uri="{BB962C8B-B14F-4D97-AF65-F5344CB8AC3E}">
        <p14:creationId xmlns:p14="http://schemas.microsoft.com/office/powerpoint/2010/main" val="29054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15" presetID="14" presetClass="entr" presetSubtype="1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14" presetClass="entr" presetSubtype="1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25" presetID="14" presetClass="entr" presetSubtype="1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28" presetID="14" presetClass="entr" presetSubtype="1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98ACF-8DD3-48D9-9D24-ECC02ADF0F23}"/>
              </a:ext>
            </a:extLst>
          </p:cNvPr>
          <p:cNvSpPr>
            <a:spLocks noGrp="1"/>
          </p:cNvSpPr>
          <p:nvPr>
            <p:ph idx="1"/>
          </p:nvPr>
        </p:nvSpPr>
        <p:spPr/>
        <p:txBody>
          <a:bodyPr/>
          <a:lstStyle/>
          <a:p>
            <a:pPr marL="285750" indent="-285750"/>
            <a:r>
              <a:rPr lang="en-US" sz="2000" dirty="0"/>
              <a:t>Le blockchain </a:t>
            </a:r>
            <a:r>
              <a:rPr lang="en-US" sz="2000" dirty="0" err="1"/>
              <a:t>est</a:t>
            </a:r>
            <a:endParaRPr lang="en-US" sz="2000" dirty="0"/>
          </a:p>
          <a:p>
            <a:pPr marL="742950" lvl="1" indent="-285750"/>
            <a:r>
              <a:rPr lang="en-US" dirty="0"/>
              <a:t>An open, distributed ledger that can record transactions between two parties efficiently and in a verifiable and permanent way.(*)</a:t>
            </a:r>
          </a:p>
          <a:p>
            <a:pPr marL="1085850" lvl="2" indent="-171450"/>
            <a:r>
              <a:rPr lang="en-US" sz="1050" dirty="0"/>
              <a:t>(*) M. </a:t>
            </a:r>
            <a:r>
              <a:rPr lang="en-US" sz="1050" dirty="0" err="1"/>
              <a:t>Iansiti</a:t>
            </a:r>
            <a:r>
              <a:rPr lang="en-US" sz="1050" dirty="0"/>
              <a:t> and K. R. Lakhani, “The truth about blockchain,” </a:t>
            </a:r>
            <a:r>
              <a:rPr lang="en-US" sz="1050" i="1" dirty="0"/>
              <a:t>Harvard Business Review</a:t>
            </a:r>
            <a:r>
              <a:rPr lang="en-US" sz="1050" dirty="0"/>
              <a:t>, vol. 95, no. 1, pp. 118–127, 2017.</a:t>
            </a:r>
          </a:p>
          <a:p>
            <a:pPr marL="742950" lvl="1" indent="-285750"/>
            <a:endParaRPr lang="en-US" dirty="0"/>
          </a:p>
          <a:p>
            <a:pPr marL="742950" lvl="1" indent="-285750"/>
            <a:endParaRPr lang="en-US" dirty="0"/>
          </a:p>
          <a:p>
            <a:pPr marL="742950" lvl="1" indent="-285750"/>
            <a:endParaRPr lang="en-US" dirty="0"/>
          </a:p>
          <a:p>
            <a:pPr marL="742950" lvl="1" indent="-285750"/>
            <a:endParaRPr lang="en-US" dirty="0"/>
          </a:p>
          <a:p>
            <a:pPr marL="742950" lvl="1" indent="-285750"/>
            <a:endParaRPr lang="en-US" dirty="0"/>
          </a:p>
          <a:p>
            <a:pPr marL="742950" lvl="1" indent="-285750"/>
            <a:r>
              <a:rPr lang="en-US" dirty="0"/>
              <a:t>Un ensemble de technologies de </a:t>
            </a:r>
            <a:r>
              <a:rPr lang="en-US" dirty="0" err="1"/>
              <a:t>cryptographie</a:t>
            </a:r>
            <a:r>
              <a:rPr lang="en-US" dirty="0"/>
              <a:t> et  de </a:t>
            </a:r>
            <a:r>
              <a:rPr lang="en-US" dirty="0" err="1"/>
              <a:t>l’information</a:t>
            </a:r>
            <a:r>
              <a:rPr lang="en-US" dirty="0"/>
              <a:t> </a:t>
            </a:r>
            <a:r>
              <a:rPr lang="en-US" dirty="0" err="1"/>
              <a:t>mises</a:t>
            </a:r>
            <a:r>
              <a:rPr lang="en-US" dirty="0"/>
              <a:t> ensemble pour </a:t>
            </a:r>
            <a:r>
              <a:rPr lang="en-US" dirty="0" err="1"/>
              <a:t>créer</a:t>
            </a:r>
            <a:r>
              <a:rPr lang="en-US" dirty="0"/>
              <a:t> un </a:t>
            </a:r>
            <a:r>
              <a:rPr lang="en-US" dirty="0" err="1"/>
              <a:t>système</a:t>
            </a:r>
            <a:r>
              <a:rPr lang="en-US" dirty="0"/>
              <a:t> </a:t>
            </a:r>
            <a:r>
              <a:rPr lang="en-US" dirty="0" err="1"/>
              <a:t>robuste</a:t>
            </a:r>
            <a:r>
              <a:rPr lang="en-US" dirty="0"/>
              <a:t> </a:t>
            </a:r>
            <a:r>
              <a:rPr lang="en-US" dirty="0" err="1"/>
              <a:t>basé</a:t>
            </a:r>
            <a:r>
              <a:rPr lang="en-US" dirty="0"/>
              <a:t> sur les theories du </a:t>
            </a:r>
            <a:r>
              <a:rPr lang="en-US" dirty="0" err="1"/>
              <a:t>jeu</a:t>
            </a:r>
            <a:r>
              <a:rPr lang="en-US" dirty="0"/>
              <a:t> et le consensus.</a:t>
            </a:r>
          </a:p>
          <a:p>
            <a:endParaRPr lang="en-US" dirty="0"/>
          </a:p>
        </p:txBody>
      </p:sp>
      <p:sp>
        <p:nvSpPr>
          <p:cNvPr id="2" name="Title 1">
            <a:extLst>
              <a:ext uri="{FF2B5EF4-FFF2-40B4-BE49-F238E27FC236}">
                <a16:creationId xmlns:a16="http://schemas.microsoft.com/office/drawing/2014/main" id="{D02AD02E-007A-430E-83AD-0DE886AD4BAB}"/>
              </a:ext>
            </a:extLst>
          </p:cNvPr>
          <p:cNvSpPr>
            <a:spLocks noGrp="1"/>
          </p:cNvSpPr>
          <p:nvPr>
            <p:ph type="title"/>
          </p:nvPr>
        </p:nvSpPr>
        <p:spPr/>
        <p:txBody>
          <a:bodyPr/>
          <a:lstStyle/>
          <a:p>
            <a:r>
              <a:rPr lang="en-US" dirty="0" err="1"/>
              <a:t>Définitions</a:t>
            </a:r>
            <a:endParaRPr lang="en-US" dirty="0"/>
          </a:p>
        </p:txBody>
      </p:sp>
      <p:pic>
        <p:nvPicPr>
          <p:cNvPr id="5" name="Picture 4">
            <a:extLst>
              <a:ext uri="{FF2B5EF4-FFF2-40B4-BE49-F238E27FC236}">
                <a16:creationId xmlns:a16="http://schemas.microsoft.com/office/drawing/2014/main" id="{C3F91D6B-0531-45BF-A7EE-A8DB20B29735}"/>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098699" y="3336052"/>
            <a:ext cx="2637873" cy="1477209"/>
          </a:xfrm>
          <a:prstGeom prst="rect">
            <a:avLst/>
          </a:prstGeom>
        </p:spPr>
      </p:pic>
      <p:grpSp>
        <p:nvGrpSpPr>
          <p:cNvPr id="8" name="Group 7">
            <a:extLst>
              <a:ext uri="{FF2B5EF4-FFF2-40B4-BE49-F238E27FC236}">
                <a16:creationId xmlns:a16="http://schemas.microsoft.com/office/drawing/2014/main" id="{E04510EC-F8DF-493E-BFC6-EA2AC92BBBAA}"/>
              </a:ext>
            </a:extLst>
          </p:cNvPr>
          <p:cNvGrpSpPr/>
          <p:nvPr/>
        </p:nvGrpSpPr>
        <p:grpSpPr>
          <a:xfrm>
            <a:off x="3437165" y="5638473"/>
            <a:ext cx="4619730" cy="1219527"/>
            <a:chOff x="3437165" y="5638473"/>
            <a:chExt cx="4619730" cy="1219527"/>
          </a:xfrm>
        </p:grpSpPr>
        <p:pic>
          <p:nvPicPr>
            <p:cNvPr id="6" name="Picture 5">
              <a:extLst>
                <a:ext uri="{FF2B5EF4-FFF2-40B4-BE49-F238E27FC236}">
                  <a16:creationId xmlns:a16="http://schemas.microsoft.com/office/drawing/2014/main" id="{612E2DE7-4A54-48BE-B57F-F14741DA4F3F}"/>
                </a:ext>
              </a:extLst>
            </p:cNvPr>
            <p:cNvPicPr>
              <a:picLocks noChangeAspect="1"/>
            </p:cNvPicPr>
            <p:nvPr/>
          </p:nvPicPr>
          <p:blipFill>
            <a:blip r:embed="rId3"/>
            <a:stretch>
              <a:fillRect/>
            </a:stretch>
          </p:blipFill>
          <p:spPr>
            <a:xfrm>
              <a:off x="3437165" y="5693561"/>
              <a:ext cx="1868365" cy="1164439"/>
            </a:xfrm>
            <a:prstGeom prst="rect">
              <a:avLst/>
            </a:prstGeom>
          </p:spPr>
        </p:pic>
        <p:pic>
          <p:nvPicPr>
            <p:cNvPr id="7" name="Picture 6">
              <a:extLst>
                <a:ext uri="{FF2B5EF4-FFF2-40B4-BE49-F238E27FC236}">
                  <a16:creationId xmlns:a16="http://schemas.microsoft.com/office/drawing/2014/main" id="{58EB2599-C366-4D04-82EE-530BF646D5A7}"/>
                </a:ext>
              </a:extLst>
            </p:cNvPr>
            <p:cNvPicPr>
              <a:picLocks noChangeAspect="1"/>
            </p:cNvPicPr>
            <p:nvPr/>
          </p:nvPicPr>
          <p:blipFill>
            <a:blip r:embed="rId4"/>
            <a:stretch>
              <a:fillRect/>
            </a:stretch>
          </p:blipFill>
          <p:spPr>
            <a:xfrm>
              <a:off x="6313088" y="5638473"/>
              <a:ext cx="1743807" cy="1160424"/>
            </a:xfrm>
            <a:prstGeom prst="rect">
              <a:avLst/>
            </a:prstGeom>
          </p:spPr>
        </p:pic>
      </p:grpSp>
    </p:spTree>
    <p:extLst>
      <p:ext uri="{BB962C8B-B14F-4D97-AF65-F5344CB8AC3E}">
        <p14:creationId xmlns:p14="http://schemas.microsoft.com/office/powerpoint/2010/main" val="11983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C503-A519-4A5D-A467-A4EB7E0AFA9E}"/>
              </a:ext>
            </a:extLst>
          </p:cNvPr>
          <p:cNvSpPr>
            <a:spLocks noGrp="1"/>
          </p:cNvSpPr>
          <p:nvPr>
            <p:ph type="title"/>
          </p:nvPr>
        </p:nvSpPr>
        <p:spPr/>
        <p:txBody>
          <a:bodyPr/>
          <a:lstStyle/>
          <a:p>
            <a:r>
              <a:rPr lang="en-US" dirty="0"/>
              <a:t>Concepts de base</a:t>
            </a:r>
          </a:p>
        </p:txBody>
      </p:sp>
      <p:sp>
        <p:nvSpPr>
          <p:cNvPr id="3" name="Content Placeholder 2">
            <a:extLst>
              <a:ext uri="{FF2B5EF4-FFF2-40B4-BE49-F238E27FC236}">
                <a16:creationId xmlns:a16="http://schemas.microsoft.com/office/drawing/2014/main" id="{C1C4452B-CCAA-4FF0-970F-923299D278BE}"/>
              </a:ext>
            </a:extLst>
          </p:cNvPr>
          <p:cNvSpPr>
            <a:spLocks noGrp="1"/>
          </p:cNvSpPr>
          <p:nvPr>
            <p:ph idx="1"/>
          </p:nvPr>
        </p:nvSpPr>
        <p:spPr/>
        <p:txBody>
          <a:bodyPr/>
          <a:lstStyle/>
          <a:p>
            <a:r>
              <a:rPr lang="en-US" dirty="0"/>
              <a:t>Faire un </a:t>
            </a:r>
            <a:r>
              <a:rPr lang="en-US" dirty="0" err="1"/>
              <a:t>échange</a:t>
            </a:r>
            <a:r>
              <a:rPr lang="en-US" dirty="0"/>
              <a:t> = </a:t>
            </a:r>
            <a:r>
              <a:rPr lang="en-US" dirty="0" err="1"/>
              <a:t>créer</a:t>
            </a:r>
            <a:r>
              <a:rPr lang="en-US" dirty="0"/>
              <a:t> </a:t>
            </a:r>
            <a:r>
              <a:rPr lang="en-US" dirty="0" err="1"/>
              <a:t>une</a:t>
            </a:r>
            <a:r>
              <a:rPr lang="en-US" dirty="0"/>
              <a:t> transaction</a:t>
            </a:r>
          </a:p>
        </p:txBody>
      </p:sp>
      <p:graphicFrame>
        <p:nvGraphicFramePr>
          <p:cNvPr id="4" name="Content Placeholder 5">
            <a:extLst>
              <a:ext uri="{FF2B5EF4-FFF2-40B4-BE49-F238E27FC236}">
                <a16:creationId xmlns:a16="http://schemas.microsoft.com/office/drawing/2014/main" id="{E1A2574B-3D65-4BA6-9358-5064C350D8C8}"/>
              </a:ext>
            </a:extLst>
          </p:cNvPr>
          <p:cNvGraphicFramePr>
            <a:graphicFrameLocks/>
          </p:cNvGraphicFramePr>
          <p:nvPr>
            <p:extLst>
              <p:ext uri="{D42A27DB-BD31-4B8C-83A1-F6EECF244321}">
                <p14:modId xmlns:p14="http://schemas.microsoft.com/office/powerpoint/2010/main" val="2793291958"/>
              </p:ext>
            </p:extLst>
          </p:nvPr>
        </p:nvGraphicFramePr>
        <p:xfrm>
          <a:off x="3422362" y="3273388"/>
          <a:ext cx="474666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C75117E-D480-4EF9-82DE-6ED1A46EFDDC}"/>
              </a:ext>
            </a:extLst>
          </p:cNvPr>
          <p:cNvSpPr txBox="1"/>
          <p:nvPr/>
        </p:nvSpPr>
        <p:spPr>
          <a:xfrm>
            <a:off x="1841358" y="5146303"/>
            <a:ext cx="1402354" cy="369332"/>
          </a:xfrm>
          <a:prstGeom prst="rect">
            <a:avLst/>
          </a:prstGeom>
          <a:noFill/>
        </p:spPr>
        <p:txBody>
          <a:bodyPr wrap="square" rtlCol="0">
            <a:spAutoFit/>
          </a:bodyPr>
          <a:lstStyle/>
          <a:p>
            <a:pPr algn="ctr"/>
            <a:r>
              <a:rPr lang="en-US" dirty="0"/>
              <a:t>Georges</a:t>
            </a:r>
          </a:p>
        </p:txBody>
      </p:sp>
      <p:sp>
        <p:nvSpPr>
          <p:cNvPr id="6" name="TextBox 5">
            <a:extLst>
              <a:ext uri="{FF2B5EF4-FFF2-40B4-BE49-F238E27FC236}">
                <a16:creationId xmlns:a16="http://schemas.microsoft.com/office/drawing/2014/main" id="{189A85FC-844C-4D91-8643-405FC7D8EC91}"/>
              </a:ext>
            </a:extLst>
          </p:cNvPr>
          <p:cNvSpPr txBox="1"/>
          <p:nvPr/>
        </p:nvSpPr>
        <p:spPr>
          <a:xfrm>
            <a:off x="8331862" y="5146303"/>
            <a:ext cx="1402354" cy="646331"/>
          </a:xfrm>
          <a:prstGeom prst="rect">
            <a:avLst/>
          </a:prstGeom>
          <a:noFill/>
        </p:spPr>
        <p:txBody>
          <a:bodyPr wrap="square" rtlCol="0">
            <a:spAutoFit/>
          </a:bodyPr>
          <a:lstStyle/>
          <a:p>
            <a:pPr algn="ctr"/>
            <a:r>
              <a:rPr lang="en-US" dirty="0"/>
              <a:t>Victoria Mary</a:t>
            </a:r>
          </a:p>
        </p:txBody>
      </p:sp>
      <p:pic>
        <p:nvPicPr>
          <p:cNvPr id="7" name="Picture 6">
            <a:extLst>
              <a:ext uri="{FF2B5EF4-FFF2-40B4-BE49-F238E27FC236}">
                <a16:creationId xmlns:a16="http://schemas.microsoft.com/office/drawing/2014/main" id="{CA0C32AD-CEA0-4114-BC56-79FD2D69C866}"/>
              </a:ext>
            </a:extLst>
          </p:cNvPr>
          <p:cNvPicPr>
            <a:picLocks noChangeAspect="1"/>
          </p:cNvPicPr>
          <p:nvPr/>
        </p:nvPicPr>
        <p:blipFill>
          <a:blip r:embed="rId7"/>
          <a:stretch>
            <a:fillRect/>
          </a:stretch>
        </p:blipFill>
        <p:spPr>
          <a:xfrm>
            <a:off x="1668525" y="2713867"/>
            <a:ext cx="1748020" cy="2388321"/>
          </a:xfrm>
          <a:prstGeom prst="rect">
            <a:avLst/>
          </a:prstGeom>
        </p:spPr>
      </p:pic>
      <p:pic>
        <p:nvPicPr>
          <p:cNvPr id="9" name="Picture 8">
            <a:extLst>
              <a:ext uri="{FF2B5EF4-FFF2-40B4-BE49-F238E27FC236}">
                <a16:creationId xmlns:a16="http://schemas.microsoft.com/office/drawing/2014/main" id="{7C316B54-4BCF-405B-B2DB-783090D004DA}"/>
              </a:ext>
            </a:extLst>
          </p:cNvPr>
          <p:cNvPicPr>
            <a:picLocks noChangeAspect="1"/>
          </p:cNvPicPr>
          <p:nvPr/>
        </p:nvPicPr>
        <p:blipFill>
          <a:blip r:embed="rId8"/>
          <a:stretch>
            <a:fillRect/>
          </a:stretch>
        </p:blipFill>
        <p:spPr>
          <a:xfrm>
            <a:off x="8169031" y="2735272"/>
            <a:ext cx="1581004" cy="2411031"/>
          </a:xfrm>
          <a:prstGeom prst="rect">
            <a:avLst/>
          </a:prstGeom>
        </p:spPr>
      </p:pic>
      <p:pic>
        <p:nvPicPr>
          <p:cNvPr id="10" name="Picture 9">
            <a:extLst>
              <a:ext uri="{FF2B5EF4-FFF2-40B4-BE49-F238E27FC236}">
                <a16:creationId xmlns:a16="http://schemas.microsoft.com/office/drawing/2014/main" id="{35886775-23AF-4C3E-93D5-740F2590AB2B}"/>
              </a:ext>
            </a:extLst>
          </p:cNvPr>
          <p:cNvPicPr>
            <a:picLocks noChangeAspect="1"/>
          </p:cNvPicPr>
          <p:nvPr/>
        </p:nvPicPr>
        <p:blipFill>
          <a:blip r:embed="rId9"/>
          <a:stretch>
            <a:fillRect/>
          </a:stretch>
        </p:blipFill>
        <p:spPr>
          <a:xfrm>
            <a:off x="3580673" y="3738880"/>
            <a:ext cx="1609099" cy="882409"/>
          </a:xfrm>
          <a:prstGeom prst="rect">
            <a:avLst/>
          </a:prstGeom>
        </p:spPr>
      </p:pic>
    </p:spTree>
    <p:extLst>
      <p:ext uri="{BB962C8B-B14F-4D97-AF65-F5344CB8AC3E}">
        <p14:creationId xmlns:p14="http://schemas.microsoft.com/office/powerpoint/2010/main" val="190612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C503-A519-4A5D-A467-A4EB7E0AFA9E}"/>
              </a:ext>
            </a:extLst>
          </p:cNvPr>
          <p:cNvSpPr>
            <a:spLocks noGrp="1"/>
          </p:cNvSpPr>
          <p:nvPr>
            <p:ph type="title"/>
          </p:nvPr>
        </p:nvSpPr>
        <p:spPr/>
        <p:txBody>
          <a:bodyPr/>
          <a:lstStyle/>
          <a:p>
            <a:r>
              <a:rPr lang="en-US" dirty="0"/>
              <a:t>Concepts de base</a:t>
            </a:r>
          </a:p>
        </p:txBody>
      </p:sp>
      <p:sp>
        <p:nvSpPr>
          <p:cNvPr id="3" name="Content Placeholder 2">
            <a:extLst>
              <a:ext uri="{FF2B5EF4-FFF2-40B4-BE49-F238E27FC236}">
                <a16:creationId xmlns:a16="http://schemas.microsoft.com/office/drawing/2014/main" id="{C1C4452B-CCAA-4FF0-970F-923299D278BE}"/>
              </a:ext>
            </a:extLst>
          </p:cNvPr>
          <p:cNvSpPr>
            <a:spLocks noGrp="1"/>
          </p:cNvSpPr>
          <p:nvPr>
            <p:ph idx="1"/>
          </p:nvPr>
        </p:nvSpPr>
        <p:spPr>
          <a:xfrm>
            <a:off x="685800" y="2023740"/>
            <a:ext cx="10820400" cy="4024125"/>
          </a:xfrm>
        </p:spPr>
        <p:txBody>
          <a:bodyPr/>
          <a:lstStyle/>
          <a:p>
            <a:r>
              <a:rPr lang="fr-BE" dirty="0"/>
              <a:t>Les transactions sont groupées dans un bloc qui est relié au bloc </a:t>
            </a:r>
            <a:r>
              <a:rPr lang="fr-BE" dirty="0" err="1"/>
              <a:t>précedent</a:t>
            </a:r>
            <a:r>
              <a:rPr lang="fr-BE" dirty="0"/>
              <a:t>. C’est le </a:t>
            </a:r>
            <a:r>
              <a:rPr lang="fr-BE" dirty="0" err="1"/>
              <a:t>role</a:t>
            </a:r>
            <a:r>
              <a:rPr lang="fr-BE" dirty="0"/>
              <a:t> du mineur.</a:t>
            </a:r>
          </a:p>
        </p:txBody>
      </p:sp>
      <p:grpSp>
        <p:nvGrpSpPr>
          <p:cNvPr id="65" name="Group 64">
            <a:extLst>
              <a:ext uri="{FF2B5EF4-FFF2-40B4-BE49-F238E27FC236}">
                <a16:creationId xmlns:a16="http://schemas.microsoft.com/office/drawing/2014/main" id="{4EF53ED6-1982-406D-BF84-DA13C652AAEA}"/>
              </a:ext>
            </a:extLst>
          </p:cNvPr>
          <p:cNvGrpSpPr/>
          <p:nvPr/>
        </p:nvGrpSpPr>
        <p:grpSpPr>
          <a:xfrm>
            <a:off x="664953" y="2682909"/>
            <a:ext cx="10158720" cy="4624056"/>
            <a:chOff x="308467" y="149061"/>
            <a:chExt cx="11715087" cy="5731039"/>
          </a:xfrm>
        </p:grpSpPr>
        <p:cxnSp>
          <p:nvCxnSpPr>
            <p:cNvPr id="64" name="Straight Arrow Connector 63">
              <a:extLst>
                <a:ext uri="{FF2B5EF4-FFF2-40B4-BE49-F238E27FC236}">
                  <a16:creationId xmlns:a16="http://schemas.microsoft.com/office/drawing/2014/main" id="{4B008591-058C-4ECC-AEFA-7B39B372B4D2}"/>
                </a:ext>
              </a:extLst>
            </p:cNvPr>
            <p:cNvCxnSpPr>
              <a:cxnSpLocks/>
            </p:cNvCxnSpPr>
            <p:nvPr/>
          </p:nvCxnSpPr>
          <p:spPr>
            <a:xfrm>
              <a:off x="11363154" y="4383815"/>
              <a:ext cx="0" cy="937765"/>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361366-55CB-48AC-8DCD-01695031FD13}"/>
                </a:ext>
              </a:extLst>
            </p:cNvPr>
            <p:cNvCxnSpPr>
              <a:stCxn id="58" idx="2"/>
              <a:endCxn id="61" idx="0"/>
            </p:cNvCxnSpPr>
            <p:nvPr/>
          </p:nvCxnSpPr>
          <p:spPr>
            <a:xfrm>
              <a:off x="11363154" y="1734624"/>
              <a:ext cx="0" cy="2324004"/>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E268226-2B60-4F15-9C92-DA74BFC42CF9}"/>
                </a:ext>
              </a:extLst>
            </p:cNvPr>
            <p:cNvGrpSpPr/>
            <p:nvPr/>
          </p:nvGrpSpPr>
          <p:grpSpPr>
            <a:xfrm>
              <a:off x="308467" y="164163"/>
              <a:ext cx="2895563" cy="971145"/>
              <a:chOff x="1727484" y="241973"/>
              <a:chExt cx="8632072" cy="3102736"/>
            </a:xfrm>
          </p:grpSpPr>
          <p:graphicFrame>
            <p:nvGraphicFramePr>
              <p:cNvPr id="11" name="Content Placeholder 5">
                <a:extLst>
                  <a:ext uri="{FF2B5EF4-FFF2-40B4-BE49-F238E27FC236}">
                    <a16:creationId xmlns:a16="http://schemas.microsoft.com/office/drawing/2014/main" id="{B8B86B6B-63B2-47DA-B78F-03BA4C707681}"/>
                  </a:ext>
                </a:extLst>
              </p:cNvPr>
              <p:cNvGraphicFramePr>
                <a:graphicFrameLocks/>
              </p:cNvGraphicFramePr>
              <p:nvPr>
                <p:extLst>
                  <p:ext uri="{D42A27DB-BD31-4B8C-83A1-F6EECF244321}">
                    <p14:modId xmlns:p14="http://schemas.microsoft.com/office/powerpoint/2010/main" val="908207967"/>
                  </p:ext>
                </p:extLst>
              </p:nvPr>
            </p:nvGraphicFramePr>
            <p:xfrm>
              <a:off x="3552991" y="801494"/>
              <a:ext cx="474666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6504F545-AF83-4312-B035-424A50C6E435}"/>
                  </a:ext>
                </a:extLst>
              </p:cNvPr>
              <p:cNvSpPr txBox="1"/>
              <p:nvPr/>
            </p:nvSpPr>
            <p:spPr>
              <a:xfrm>
                <a:off x="1727484" y="2674410"/>
                <a:ext cx="2012497" cy="670299"/>
              </a:xfrm>
              <a:prstGeom prst="rect">
                <a:avLst/>
              </a:prstGeom>
              <a:noFill/>
            </p:spPr>
            <p:txBody>
              <a:bodyPr wrap="square" rtlCol="0">
                <a:spAutoFit/>
              </a:bodyPr>
              <a:lstStyle/>
              <a:p>
                <a:pPr algn="ctr"/>
                <a:r>
                  <a:rPr lang="en-US" sz="500" dirty="0"/>
                  <a:t>Georges</a:t>
                </a:r>
              </a:p>
            </p:txBody>
          </p:sp>
          <p:sp>
            <p:nvSpPr>
              <p:cNvPr id="13" name="TextBox 12">
                <a:extLst>
                  <a:ext uri="{FF2B5EF4-FFF2-40B4-BE49-F238E27FC236}">
                    <a16:creationId xmlns:a16="http://schemas.microsoft.com/office/drawing/2014/main" id="{14497F95-F7C7-4491-9446-0905A60FB3B5}"/>
                  </a:ext>
                </a:extLst>
              </p:cNvPr>
              <p:cNvSpPr txBox="1"/>
              <p:nvPr/>
            </p:nvSpPr>
            <p:spPr>
              <a:xfrm>
                <a:off x="8217991" y="2674410"/>
                <a:ext cx="2141565" cy="670299"/>
              </a:xfrm>
              <a:prstGeom prst="rect">
                <a:avLst/>
              </a:prstGeom>
              <a:noFill/>
            </p:spPr>
            <p:txBody>
              <a:bodyPr wrap="square" rtlCol="0">
                <a:spAutoFit/>
              </a:bodyPr>
              <a:lstStyle/>
              <a:p>
                <a:pPr algn="ctr"/>
                <a:r>
                  <a:rPr lang="en-US" sz="500" dirty="0"/>
                  <a:t>Mary</a:t>
                </a:r>
              </a:p>
            </p:txBody>
          </p:sp>
          <p:pic>
            <p:nvPicPr>
              <p:cNvPr id="14" name="Picture 13">
                <a:extLst>
                  <a:ext uri="{FF2B5EF4-FFF2-40B4-BE49-F238E27FC236}">
                    <a16:creationId xmlns:a16="http://schemas.microsoft.com/office/drawing/2014/main" id="{DC9E1F12-A7C0-4147-8FAC-81942FE4BD02}"/>
                  </a:ext>
                </a:extLst>
              </p:cNvPr>
              <p:cNvPicPr>
                <a:picLocks noChangeAspect="1"/>
              </p:cNvPicPr>
              <p:nvPr/>
            </p:nvPicPr>
            <p:blipFill>
              <a:blip r:embed="rId7"/>
              <a:stretch>
                <a:fillRect/>
              </a:stretch>
            </p:blipFill>
            <p:spPr>
              <a:xfrm>
                <a:off x="1799154" y="241973"/>
                <a:ext cx="1748020" cy="2388321"/>
              </a:xfrm>
              <a:prstGeom prst="rect">
                <a:avLst/>
              </a:prstGeom>
            </p:spPr>
          </p:pic>
        </p:grpSp>
        <p:sp>
          <p:nvSpPr>
            <p:cNvPr id="16" name="Cloud 15">
              <a:extLst>
                <a:ext uri="{FF2B5EF4-FFF2-40B4-BE49-F238E27FC236}">
                  <a16:creationId xmlns:a16="http://schemas.microsoft.com/office/drawing/2014/main" id="{788BDB30-8340-43FA-812C-2190F48B6633}"/>
                </a:ext>
              </a:extLst>
            </p:cNvPr>
            <p:cNvSpPr/>
            <p:nvPr/>
          </p:nvSpPr>
          <p:spPr>
            <a:xfrm>
              <a:off x="1092201" y="1086826"/>
              <a:ext cx="7346474" cy="479327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endParaRPr lang="en-US" dirty="0"/>
            </a:p>
          </p:txBody>
        </p:sp>
        <p:grpSp>
          <p:nvGrpSpPr>
            <p:cNvPr id="17" name="Group 16">
              <a:extLst>
                <a:ext uri="{FF2B5EF4-FFF2-40B4-BE49-F238E27FC236}">
                  <a16:creationId xmlns:a16="http://schemas.microsoft.com/office/drawing/2014/main" id="{177DBF58-7520-4658-B6B1-F74928B7866D}"/>
                </a:ext>
              </a:extLst>
            </p:cNvPr>
            <p:cNvGrpSpPr/>
            <p:nvPr/>
          </p:nvGrpSpPr>
          <p:grpSpPr>
            <a:xfrm>
              <a:off x="4971031" y="1606932"/>
              <a:ext cx="2788582" cy="931673"/>
              <a:chOff x="6677848" y="5342399"/>
              <a:chExt cx="2788582" cy="931673"/>
            </a:xfrm>
          </p:grpSpPr>
          <p:grpSp>
            <p:nvGrpSpPr>
              <p:cNvPr id="18" name="Group 17">
                <a:extLst>
                  <a:ext uri="{FF2B5EF4-FFF2-40B4-BE49-F238E27FC236}">
                    <a16:creationId xmlns:a16="http://schemas.microsoft.com/office/drawing/2014/main" id="{F1D97C37-9996-448A-A96B-2A64CFC88290}"/>
                  </a:ext>
                </a:extLst>
              </p:cNvPr>
              <p:cNvGrpSpPr/>
              <p:nvPr/>
            </p:nvGrpSpPr>
            <p:grpSpPr>
              <a:xfrm>
                <a:off x="6677848" y="5470091"/>
                <a:ext cx="2788582" cy="803981"/>
                <a:chOff x="1730177" y="801494"/>
                <a:chExt cx="8313139" cy="2568661"/>
              </a:xfrm>
            </p:grpSpPr>
            <p:graphicFrame>
              <p:nvGraphicFramePr>
                <p:cNvPr id="21" name="Content Placeholder 5">
                  <a:extLst>
                    <a:ext uri="{FF2B5EF4-FFF2-40B4-BE49-F238E27FC236}">
                      <a16:creationId xmlns:a16="http://schemas.microsoft.com/office/drawing/2014/main" id="{954DAE89-C9FD-459D-9394-660AF3484727}"/>
                    </a:ext>
                  </a:extLst>
                </p:cNvPr>
                <p:cNvGraphicFramePr>
                  <a:graphicFrameLocks/>
                </p:cNvGraphicFramePr>
                <p:nvPr>
                  <p:extLst>
                    <p:ext uri="{D42A27DB-BD31-4B8C-83A1-F6EECF244321}">
                      <p14:modId xmlns:p14="http://schemas.microsoft.com/office/powerpoint/2010/main" val="1936528082"/>
                    </p:ext>
                  </p:extLst>
                </p:nvPr>
              </p:nvGraphicFramePr>
              <p:xfrm>
                <a:off x="3552991" y="801494"/>
                <a:ext cx="4746669"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extBox 21">
                  <a:extLst>
                    <a:ext uri="{FF2B5EF4-FFF2-40B4-BE49-F238E27FC236}">
                      <a16:creationId xmlns:a16="http://schemas.microsoft.com/office/drawing/2014/main" id="{B7FB358E-577B-43F7-982C-6F11530438DE}"/>
                    </a:ext>
                  </a:extLst>
                </p:cNvPr>
                <p:cNvSpPr txBox="1"/>
                <p:nvPr/>
              </p:nvSpPr>
              <p:spPr>
                <a:xfrm>
                  <a:off x="1730177" y="2674406"/>
                  <a:ext cx="2012499" cy="670300"/>
                </a:xfrm>
                <a:prstGeom prst="rect">
                  <a:avLst/>
                </a:prstGeom>
                <a:noFill/>
              </p:spPr>
              <p:txBody>
                <a:bodyPr wrap="square" rtlCol="0">
                  <a:spAutoFit/>
                </a:bodyPr>
                <a:lstStyle/>
                <a:p>
                  <a:pPr algn="ctr"/>
                  <a:r>
                    <a:rPr lang="en-US" sz="500" dirty="0" err="1"/>
                    <a:t>Ferdinant</a:t>
                  </a:r>
                  <a:endParaRPr lang="en-US" sz="500" dirty="0"/>
                </a:p>
              </p:txBody>
            </p:sp>
            <p:sp>
              <p:nvSpPr>
                <p:cNvPr id="23" name="TextBox 22">
                  <a:extLst>
                    <a:ext uri="{FF2B5EF4-FFF2-40B4-BE49-F238E27FC236}">
                      <a16:creationId xmlns:a16="http://schemas.microsoft.com/office/drawing/2014/main" id="{542CB223-5E03-4ED1-BF25-D0F0090BE120}"/>
                    </a:ext>
                  </a:extLst>
                </p:cNvPr>
                <p:cNvSpPr txBox="1"/>
                <p:nvPr/>
              </p:nvSpPr>
              <p:spPr>
                <a:xfrm>
                  <a:off x="8299658" y="2674402"/>
                  <a:ext cx="1743658" cy="695753"/>
                </a:xfrm>
                <a:prstGeom prst="rect">
                  <a:avLst/>
                </a:prstGeom>
                <a:noFill/>
              </p:spPr>
              <p:txBody>
                <a:bodyPr wrap="square" rtlCol="0">
                  <a:spAutoFit/>
                </a:bodyPr>
                <a:lstStyle/>
                <a:p>
                  <a:pPr algn="ctr"/>
                  <a:r>
                    <a:rPr lang="en-US" sz="500" dirty="0"/>
                    <a:t>Charlotte</a:t>
                  </a:r>
                </a:p>
              </p:txBody>
            </p:sp>
          </p:grpSp>
          <p:pic>
            <p:nvPicPr>
              <p:cNvPr id="19" name="Picture 18">
                <a:extLst>
                  <a:ext uri="{FF2B5EF4-FFF2-40B4-BE49-F238E27FC236}">
                    <a16:creationId xmlns:a16="http://schemas.microsoft.com/office/drawing/2014/main" id="{4E66FB01-48DF-4B46-A6F5-19A15A41A4C3}"/>
                  </a:ext>
                </a:extLst>
              </p:cNvPr>
              <p:cNvPicPr>
                <a:picLocks noChangeAspect="1"/>
              </p:cNvPicPr>
              <p:nvPr/>
            </p:nvPicPr>
            <p:blipFill>
              <a:blip r:embed="rId13"/>
              <a:stretch>
                <a:fillRect/>
              </a:stretch>
            </p:blipFill>
            <p:spPr>
              <a:xfrm>
                <a:off x="6790096" y="5368388"/>
                <a:ext cx="439270" cy="674110"/>
              </a:xfrm>
              <a:prstGeom prst="rect">
                <a:avLst/>
              </a:prstGeom>
            </p:spPr>
          </p:pic>
          <p:pic>
            <p:nvPicPr>
              <p:cNvPr id="20" name="Picture 19">
                <a:extLst>
                  <a:ext uri="{FF2B5EF4-FFF2-40B4-BE49-F238E27FC236}">
                    <a16:creationId xmlns:a16="http://schemas.microsoft.com/office/drawing/2014/main" id="{7CFB707A-7E29-479D-93E4-83848DDFA763}"/>
                  </a:ext>
                </a:extLst>
              </p:cNvPr>
              <p:cNvPicPr>
                <a:picLocks noChangeAspect="1"/>
              </p:cNvPicPr>
              <p:nvPr/>
            </p:nvPicPr>
            <p:blipFill>
              <a:blip r:embed="rId14"/>
              <a:stretch>
                <a:fillRect/>
              </a:stretch>
            </p:blipFill>
            <p:spPr>
              <a:xfrm>
                <a:off x="8900159" y="5342399"/>
                <a:ext cx="542384" cy="713907"/>
              </a:xfrm>
              <a:prstGeom prst="rect">
                <a:avLst/>
              </a:prstGeom>
            </p:spPr>
          </p:pic>
        </p:grpSp>
        <p:grpSp>
          <p:nvGrpSpPr>
            <p:cNvPr id="24" name="Group 23">
              <a:extLst>
                <a:ext uri="{FF2B5EF4-FFF2-40B4-BE49-F238E27FC236}">
                  <a16:creationId xmlns:a16="http://schemas.microsoft.com/office/drawing/2014/main" id="{849B55B7-8DBB-4FC3-8DF4-2EF6C831E398}"/>
                </a:ext>
              </a:extLst>
            </p:cNvPr>
            <p:cNvGrpSpPr/>
            <p:nvPr/>
          </p:nvGrpSpPr>
          <p:grpSpPr>
            <a:xfrm>
              <a:off x="4309251" y="2490116"/>
              <a:ext cx="2789962" cy="940523"/>
              <a:chOff x="8828617" y="3095001"/>
              <a:chExt cx="2789962" cy="940523"/>
            </a:xfrm>
          </p:grpSpPr>
          <p:grpSp>
            <p:nvGrpSpPr>
              <p:cNvPr id="25" name="Group 24">
                <a:extLst>
                  <a:ext uri="{FF2B5EF4-FFF2-40B4-BE49-F238E27FC236}">
                    <a16:creationId xmlns:a16="http://schemas.microsoft.com/office/drawing/2014/main" id="{BA0BFB22-BAB5-4E97-8255-6DF41D09E942}"/>
                  </a:ext>
                </a:extLst>
              </p:cNvPr>
              <p:cNvGrpSpPr/>
              <p:nvPr/>
            </p:nvGrpSpPr>
            <p:grpSpPr>
              <a:xfrm>
                <a:off x="8828617" y="3111816"/>
                <a:ext cx="2789962" cy="923708"/>
                <a:chOff x="6652581" y="5342399"/>
                <a:chExt cx="2789962" cy="923708"/>
              </a:xfrm>
            </p:grpSpPr>
            <p:grpSp>
              <p:nvGrpSpPr>
                <p:cNvPr id="27" name="Group 26">
                  <a:extLst>
                    <a:ext uri="{FF2B5EF4-FFF2-40B4-BE49-F238E27FC236}">
                      <a16:creationId xmlns:a16="http://schemas.microsoft.com/office/drawing/2014/main" id="{42AB71DE-B7AE-405C-A412-15FC28111593}"/>
                    </a:ext>
                  </a:extLst>
                </p:cNvPr>
                <p:cNvGrpSpPr/>
                <p:nvPr/>
              </p:nvGrpSpPr>
              <p:grpSpPr>
                <a:xfrm>
                  <a:off x="6652581" y="5470091"/>
                  <a:ext cx="2753975" cy="796016"/>
                  <a:chOff x="1654863" y="801494"/>
                  <a:chExt cx="8209980" cy="2543216"/>
                </a:xfrm>
              </p:grpSpPr>
              <p:graphicFrame>
                <p:nvGraphicFramePr>
                  <p:cNvPr id="29" name="Content Placeholder 5">
                    <a:extLst>
                      <a:ext uri="{FF2B5EF4-FFF2-40B4-BE49-F238E27FC236}">
                        <a16:creationId xmlns:a16="http://schemas.microsoft.com/office/drawing/2014/main" id="{59A3AB70-0807-4E22-B20E-7F35185C7C9C}"/>
                      </a:ext>
                    </a:extLst>
                  </p:cNvPr>
                  <p:cNvGraphicFramePr>
                    <a:graphicFrameLocks/>
                  </p:cNvGraphicFramePr>
                  <p:nvPr>
                    <p:extLst>
                      <p:ext uri="{D42A27DB-BD31-4B8C-83A1-F6EECF244321}">
                        <p14:modId xmlns:p14="http://schemas.microsoft.com/office/powerpoint/2010/main" val="3383134730"/>
                      </p:ext>
                    </p:extLst>
                  </p:nvPr>
                </p:nvGraphicFramePr>
                <p:xfrm>
                  <a:off x="3552991" y="801494"/>
                  <a:ext cx="4746669" cy="18288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0" name="TextBox 29">
                    <a:extLst>
                      <a:ext uri="{FF2B5EF4-FFF2-40B4-BE49-F238E27FC236}">
                        <a16:creationId xmlns:a16="http://schemas.microsoft.com/office/drawing/2014/main" id="{3EA0741C-E066-4F88-BA7D-AB8CD634E0B6}"/>
                      </a:ext>
                    </a:extLst>
                  </p:cNvPr>
                  <p:cNvSpPr txBox="1"/>
                  <p:nvPr/>
                </p:nvSpPr>
                <p:spPr>
                  <a:xfrm>
                    <a:off x="1654863" y="2674405"/>
                    <a:ext cx="1719481" cy="670301"/>
                  </a:xfrm>
                  <a:prstGeom prst="rect">
                    <a:avLst/>
                  </a:prstGeom>
                  <a:noFill/>
                </p:spPr>
                <p:txBody>
                  <a:bodyPr wrap="square" rtlCol="0">
                    <a:spAutoFit/>
                  </a:bodyPr>
                  <a:lstStyle/>
                  <a:p>
                    <a:pPr algn="ctr"/>
                    <a:r>
                      <a:rPr lang="en-US" sz="500" dirty="0"/>
                      <a:t>Georges</a:t>
                    </a:r>
                  </a:p>
                </p:txBody>
              </p:sp>
              <p:sp>
                <p:nvSpPr>
                  <p:cNvPr id="31" name="TextBox 30">
                    <a:extLst>
                      <a:ext uri="{FF2B5EF4-FFF2-40B4-BE49-F238E27FC236}">
                        <a16:creationId xmlns:a16="http://schemas.microsoft.com/office/drawing/2014/main" id="{C8E6AD71-A8EE-4C85-AD2F-EEBE0EEA54C8}"/>
                      </a:ext>
                    </a:extLst>
                  </p:cNvPr>
                  <p:cNvSpPr txBox="1"/>
                  <p:nvPr/>
                </p:nvSpPr>
                <p:spPr>
                  <a:xfrm>
                    <a:off x="8137475" y="2674409"/>
                    <a:ext cx="1727368" cy="670301"/>
                  </a:xfrm>
                  <a:prstGeom prst="rect">
                    <a:avLst/>
                  </a:prstGeom>
                  <a:noFill/>
                </p:spPr>
                <p:txBody>
                  <a:bodyPr wrap="square" rtlCol="0">
                    <a:spAutoFit/>
                  </a:bodyPr>
                  <a:lstStyle/>
                  <a:p>
                    <a:pPr algn="ctr"/>
                    <a:r>
                      <a:rPr lang="en-US" sz="500" dirty="0"/>
                      <a:t>Charlotte</a:t>
                    </a:r>
                  </a:p>
                </p:txBody>
              </p:sp>
            </p:grpSp>
            <p:pic>
              <p:nvPicPr>
                <p:cNvPr id="28" name="Picture 27">
                  <a:extLst>
                    <a:ext uri="{FF2B5EF4-FFF2-40B4-BE49-F238E27FC236}">
                      <a16:creationId xmlns:a16="http://schemas.microsoft.com/office/drawing/2014/main" id="{3D41F62E-6F03-456A-BF3F-ED4DDCC4A793}"/>
                    </a:ext>
                  </a:extLst>
                </p:cNvPr>
                <p:cNvPicPr>
                  <a:picLocks noChangeAspect="1"/>
                </p:cNvPicPr>
                <p:nvPr/>
              </p:nvPicPr>
              <p:blipFill>
                <a:blip r:embed="rId14"/>
                <a:stretch>
                  <a:fillRect/>
                </a:stretch>
              </p:blipFill>
              <p:spPr>
                <a:xfrm>
                  <a:off x="8900159" y="5342399"/>
                  <a:ext cx="542384" cy="713907"/>
                </a:xfrm>
                <a:prstGeom prst="rect">
                  <a:avLst/>
                </a:prstGeom>
              </p:spPr>
            </p:pic>
          </p:grpSp>
          <p:pic>
            <p:nvPicPr>
              <p:cNvPr id="26" name="Picture 25">
                <a:extLst>
                  <a:ext uri="{FF2B5EF4-FFF2-40B4-BE49-F238E27FC236}">
                    <a16:creationId xmlns:a16="http://schemas.microsoft.com/office/drawing/2014/main" id="{667F93BC-0B92-424E-A386-81A486AF7BB5}"/>
                  </a:ext>
                </a:extLst>
              </p:cNvPr>
              <p:cNvPicPr>
                <a:picLocks noChangeAspect="1"/>
              </p:cNvPicPr>
              <p:nvPr/>
            </p:nvPicPr>
            <p:blipFill>
              <a:blip r:embed="rId7"/>
              <a:stretch>
                <a:fillRect/>
              </a:stretch>
            </p:blipFill>
            <p:spPr>
              <a:xfrm>
                <a:off x="8828617" y="3095001"/>
                <a:ext cx="586360" cy="747535"/>
              </a:xfrm>
              <a:prstGeom prst="rect">
                <a:avLst/>
              </a:prstGeom>
            </p:spPr>
          </p:pic>
        </p:grpSp>
        <p:grpSp>
          <p:nvGrpSpPr>
            <p:cNvPr id="32" name="Group 31">
              <a:extLst>
                <a:ext uri="{FF2B5EF4-FFF2-40B4-BE49-F238E27FC236}">
                  <a16:creationId xmlns:a16="http://schemas.microsoft.com/office/drawing/2014/main" id="{A10D203B-A4AD-4D7B-B584-CB1E041A7DF2}"/>
                </a:ext>
              </a:extLst>
            </p:cNvPr>
            <p:cNvGrpSpPr/>
            <p:nvPr/>
          </p:nvGrpSpPr>
          <p:grpSpPr>
            <a:xfrm>
              <a:off x="5161407" y="3296803"/>
              <a:ext cx="2872914" cy="978290"/>
              <a:chOff x="8752084" y="4525822"/>
              <a:chExt cx="2872914" cy="978290"/>
            </a:xfrm>
          </p:grpSpPr>
          <p:grpSp>
            <p:nvGrpSpPr>
              <p:cNvPr id="33" name="Group 32">
                <a:extLst>
                  <a:ext uri="{FF2B5EF4-FFF2-40B4-BE49-F238E27FC236}">
                    <a16:creationId xmlns:a16="http://schemas.microsoft.com/office/drawing/2014/main" id="{45ED1F42-D90A-40D5-A394-62B94942F3FB}"/>
                  </a:ext>
                </a:extLst>
              </p:cNvPr>
              <p:cNvGrpSpPr/>
              <p:nvPr/>
            </p:nvGrpSpPr>
            <p:grpSpPr>
              <a:xfrm>
                <a:off x="8752084" y="4525822"/>
                <a:ext cx="2872914" cy="978290"/>
                <a:chOff x="1550132" y="219145"/>
                <a:chExt cx="8564554" cy="3125565"/>
              </a:xfrm>
            </p:grpSpPr>
            <p:graphicFrame>
              <p:nvGraphicFramePr>
                <p:cNvPr id="35" name="Content Placeholder 5">
                  <a:extLst>
                    <a:ext uri="{FF2B5EF4-FFF2-40B4-BE49-F238E27FC236}">
                      <a16:creationId xmlns:a16="http://schemas.microsoft.com/office/drawing/2014/main" id="{61210F8A-E3A1-4AAD-AF55-6CDD17737F85}"/>
                    </a:ext>
                  </a:extLst>
                </p:cNvPr>
                <p:cNvGraphicFramePr>
                  <a:graphicFrameLocks/>
                </p:cNvGraphicFramePr>
                <p:nvPr>
                  <p:extLst>
                    <p:ext uri="{D42A27DB-BD31-4B8C-83A1-F6EECF244321}">
                      <p14:modId xmlns:p14="http://schemas.microsoft.com/office/powerpoint/2010/main" val="2049821502"/>
                    </p:ext>
                  </p:extLst>
                </p:nvPr>
              </p:nvGraphicFramePr>
              <p:xfrm>
                <a:off x="3552991" y="801494"/>
                <a:ext cx="4746669" cy="18288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36" name="TextBox 35">
                  <a:extLst>
                    <a:ext uri="{FF2B5EF4-FFF2-40B4-BE49-F238E27FC236}">
                      <a16:creationId xmlns:a16="http://schemas.microsoft.com/office/drawing/2014/main" id="{F9BAFB59-32C1-4F35-AC83-FBFBE07099DE}"/>
                    </a:ext>
                  </a:extLst>
                </p:cNvPr>
                <p:cNvSpPr txBox="1"/>
                <p:nvPr/>
              </p:nvSpPr>
              <p:spPr>
                <a:xfrm>
                  <a:off x="1550132" y="2674410"/>
                  <a:ext cx="1824213" cy="670300"/>
                </a:xfrm>
                <a:prstGeom prst="rect">
                  <a:avLst/>
                </a:prstGeom>
                <a:noFill/>
              </p:spPr>
              <p:txBody>
                <a:bodyPr wrap="square" rtlCol="0">
                  <a:spAutoFit/>
                </a:bodyPr>
                <a:lstStyle/>
                <a:p>
                  <a:pPr algn="ctr"/>
                  <a:r>
                    <a:rPr lang="en-US" sz="500" dirty="0"/>
                    <a:t>Ferdinand</a:t>
                  </a:r>
                </a:p>
              </p:txBody>
            </p:sp>
            <p:sp>
              <p:nvSpPr>
                <p:cNvPr id="37" name="TextBox 36">
                  <a:extLst>
                    <a:ext uri="{FF2B5EF4-FFF2-40B4-BE49-F238E27FC236}">
                      <a16:creationId xmlns:a16="http://schemas.microsoft.com/office/drawing/2014/main" id="{0C2456A4-6C1D-44EE-B3BA-547E375125DA}"/>
                    </a:ext>
                  </a:extLst>
                </p:cNvPr>
                <p:cNvSpPr txBox="1"/>
                <p:nvPr/>
              </p:nvSpPr>
              <p:spPr>
                <a:xfrm>
                  <a:off x="7893751" y="2674405"/>
                  <a:ext cx="1971095" cy="670300"/>
                </a:xfrm>
                <a:prstGeom prst="rect">
                  <a:avLst/>
                </a:prstGeom>
                <a:noFill/>
              </p:spPr>
              <p:txBody>
                <a:bodyPr wrap="square" rtlCol="0">
                  <a:spAutoFit/>
                </a:bodyPr>
                <a:lstStyle/>
                <a:p>
                  <a:pPr algn="ctr"/>
                  <a:r>
                    <a:rPr lang="en-US" sz="500" dirty="0"/>
                    <a:t>Victoria</a:t>
                  </a:r>
                </a:p>
              </p:txBody>
            </p:sp>
            <p:pic>
              <p:nvPicPr>
                <p:cNvPr id="38" name="Picture 37">
                  <a:extLst>
                    <a:ext uri="{FF2B5EF4-FFF2-40B4-BE49-F238E27FC236}">
                      <a16:creationId xmlns:a16="http://schemas.microsoft.com/office/drawing/2014/main" id="{D32B9AE6-969F-45E2-9CF7-3245E3043058}"/>
                    </a:ext>
                  </a:extLst>
                </p:cNvPr>
                <p:cNvPicPr>
                  <a:picLocks noChangeAspect="1"/>
                </p:cNvPicPr>
                <p:nvPr/>
              </p:nvPicPr>
              <p:blipFill>
                <a:blip r:embed="rId25"/>
                <a:stretch>
                  <a:fillRect/>
                </a:stretch>
              </p:blipFill>
              <p:spPr>
                <a:xfrm>
                  <a:off x="8299660" y="219145"/>
                  <a:ext cx="1815026" cy="2433975"/>
                </a:xfrm>
                <a:prstGeom prst="rect">
                  <a:avLst/>
                </a:prstGeom>
              </p:spPr>
            </p:pic>
          </p:grpSp>
          <p:pic>
            <p:nvPicPr>
              <p:cNvPr id="34" name="Picture 33">
                <a:extLst>
                  <a:ext uri="{FF2B5EF4-FFF2-40B4-BE49-F238E27FC236}">
                    <a16:creationId xmlns:a16="http://schemas.microsoft.com/office/drawing/2014/main" id="{7E829177-651C-4FFB-AFDF-D402CD7223C8}"/>
                  </a:ext>
                </a:extLst>
              </p:cNvPr>
              <p:cNvPicPr>
                <a:picLocks noChangeAspect="1"/>
              </p:cNvPicPr>
              <p:nvPr/>
            </p:nvPicPr>
            <p:blipFill>
              <a:blip r:embed="rId13"/>
              <a:stretch>
                <a:fillRect/>
              </a:stretch>
            </p:blipFill>
            <p:spPr>
              <a:xfrm>
                <a:off x="8909160" y="4573258"/>
                <a:ext cx="439270" cy="674110"/>
              </a:xfrm>
              <a:prstGeom prst="rect">
                <a:avLst/>
              </a:prstGeom>
            </p:spPr>
          </p:pic>
        </p:grpSp>
        <p:grpSp>
          <p:nvGrpSpPr>
            <p:cNvPr id="39" name="Group 38">
              <a:extLst>
                <a:ext uri="{FF2B5EF4-FFF2-40B4-BE49-F238E27FC236}">
                  <a16:creationId xmlns:a16="http://schemas.microsoft.com/office/drawing/2014/main" id="{F0B2C933-1A60-4F4B-8251-4AF79176CDF1}"/>
                </a:ext>
              </a:extLst>
            </p:cNvPr>
            <p:cNvGrpSpPr/>
            <p:nvPr/>
          </p:nvGrpSpPr>
          <p:grpSpPr>
            <a:xfrm>
              <a:off x="4049936" y="4351664"/>
              <a:ext cx="2827865" cy="978290"/>
              <a:chOff x="8958675" y="3597563"/>
              <a:chExt cx="2827865" cy="978290"/>
            </a:xfrm>
          </p:grpSpPr>
          <p:grpSp>
            <p:nvGrpSpPr>
              <p:cNvPr id="40" name="Group 39">
                <a:extLst>
                  <a:ext uri="{FF2B5EF4-FFF2-40B4-BE49-F238E27FC236}">
                    <a16:creationId xmlns:a16="http://schemas.microsoft.com/office/drawing/2014/main" id="{3D458BCA-5373-464D-BCC9-5C7D61A19AAC}"/>
                  </a:ext>
                </a:extLst>
              </p:cNvPr>
              <p:cNvGrpSpPr/>
              <p:nvPr/>
            </p:nvGrpSpPr>
            <p:grpSpPr>
              <a:xfrm>
                <a:off x="8958675" y="3597563"/>
                <a:ext cx="2827865" cy="978290"/>
                <a:chOff x="1684429" y="219145"/>
                <a:chExt cx="8430257" cy="3125564"/>
              </a:xfrm>
            </p:grpSpPr>
            <p:graphicFrame>
              <p:nvGraphicFramePr>
                <p:cNvPr id="42" name="Content Placeholder 5">
                  <a:extLst>
                    <a:ext uri="{FF2B5EF4-FFF2-40B4-BE49-F238E27FC236}">
                      <a16:creationId xmlns:a16="http://schemas.microsoft.com/office/drawing/2014/main" id="{3439F77A-D3A9-4FEE-A9F7-662B4F43833B}"/>
                    </a:ext>
                  </a:extLst>
                </p:cNvPr>
                <p:cNvGraphicFramePr>
                  <a:graphicFrameLocks/>
                </p:cNvGraphicFramePr>
                <p:nvPr>
                  <p:extLst>
                    <p:ext uri="{D42A27DB-BD31-4B8C-83A1-F6EECF244321}">
                      <p14:modId xmlns:p14="http://schemas.microsoft.com/office/powerpoint/2010/main" val="691803279"/>
                    </p:ext>
                  </p:extLst>
                </p:nvPr>
              </p:nvGraphicFramePr>
              <p:xfrm>
                <a:off x="3552991" y="801494"/>
                <a:ext cx="4746669" cy="182880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43" name="TextBox 42">
                  <a:extLst>
                    <a:ext uri="{FF2B5EF4-FFF2-40B4-BE49-F238E27FC236}">
                      <a16:creationId xmlns:a16="http://schemas.microsoft.com/office/drawing/2014/main" id="{209C74B0-A6AC-4FE5-B4C9-52B29171BCE7}"/>
                    </a:ext>
                  </a:extLst>
                </p:cNvPr>
                <p:cNvSpPr txBox="1"/>
                <p:nvPr/>
              </p:nvSpPr>
              <p:spPr>
                <a:xfrm>
                  <a:off x="1684429" y="2674409"/>
                  <a:ext cx="1689909" cy="670300"/>
                </a:xfrm>
                <a:prstGeom prst="rect">
                  <a:avLst/>
                </a:prstGeom>
                <a:noFill/>
              </p:spPr>
              <p:txBody>
                <a:bodyPr wrap="square" rtlCol="0">
                  <a:spAutoFit/>
                </a:bodyPr>
                <a:lstStyle/>
                <a:p>
                  <a:pPr algn="ctr"/>
                  <a:r>
                    <a:rPr lang="en-US" sz="500" dirty="0"/>
                    <a:t>Charlotte</a:t>
                  </a:r>
                </a:p>
              </p:txBody>
            </p:sp>
            <p:sp>
              <p:nvSpPr>
                <p:cNvPr id="44" name="TextBox 43">
                  <a:extLst>
                    <a:ext uri="{FF2B5EF4-FFF2-40B4-BE49-F238E27FC236}">
                      <a16:creationId xmlns:a16="http://schemas.microsoft.com/office/drawing/2014/main" id="{21DF39F8-EE6C-4432-BD6D-71A621E817DA}"/>
                    </a:ext>
                  </a:extLst>
                </p:cNvPr>
                <p:cNvSpPr txBox="1"/>
                <p:nvPr/>
              </p:nvSpPr>
              <p:spPr>
                <a:xfrm>
                  <a:off x="8049816" y="2674410"/>
                  <a:ext cx="1815027" cy="670299"/>
                </a:xfrm>
                <a:prstGeom prst="rect">
                  <a:avLst/>
                </a:prstGeom>
                <a:noFill/>
              </p:spPr>
              <p:txBody>
                <a:bodyPr wrap="square" rtlCol="0">
                  <a:spAutoFit/>
                </a:bodyPr>
                <a:lstStyle/>
                <a:p>
                  <a:pPr algn="ctr"/>
                  <a:r>
                    <a:rPr lang="en-US" sz="500" dirty="0"/>
                    <a:t>Victoria</a:t>
                  </a:r>
                </a:p>
              </p:txBody>
            </p:sp>
            <p:pic>
              <p:nvPicPr>
                <p:cNvPr id="45" name="Picture 44">
                  <a:extLst>
                    <a:ext uri="{FF2B5EF4-FFF2-40B4-BE49-F238E27FC236}">
                      <a16:creationId xmlns:a16="http://schemas.microsoft.com/office/drawing/2014/main" id="{96A36B8A-1828-415B-B29E-AA4DB48478B9}"/>
                    </a:ext>
                  </a:extLst>
                </p:cNvPr>
                <p:cNvPicPr>
                  <a:picLocks noChangeAspect="1"/>
                </p:cNvPicPr>
                <p:nvPr/>
              </p:nvPicPr>
              <p:blipFill>
                <a:blip r:embed="rId25"/>
                <a:stretch>
                  <a:fillRect/>
                </a:stretch>
              </p:blipFill>
              <p:spPr>
                <a:xfrm>
                  <a:off x="8299660" y="219145"/>
                  <a:ext cx="1815026" cy="2433975"/>
                </a:xfrm>
                <a:prstGeom prst="rect">
                  <a:avLst/>
                </a:prstGeom>
              </p:spPr>
            </p:pic>
          </p:grpSp>
          <p:pic>
            <p:nvPicPr>
              <p:cNvPr id="41" name="Picture 40">
                <a:extLst>
                  <a:ext uri="{FF2B5EF4-FFF2-40B4-BE49-F238E27FC236}">
                    <a16:creationId xmlns:a16="http://schemas.microsoft.com/office/drawing/2014/main" id="{3126C96C-F5F9-40F9-8980-CFA31B380573}"/>
                  </a:ext>
                </a:extLst>
              </p:cNvPr>
              <p:cNvPicPr>
                <a:picLocks noChangeAspect="1"/>
              </p:cNvPicPr>
              <p:nvPr/>
            </p:nvPicPr>
            <p:blipFill>
              <a:blip r:embed="rId14"/>
              <a:stretch>
                <a:fillRect/>
              </a:stretch>
            </p:blipFill>
            <p:spPr>
              <a:xfrm>
                <a:off x="9000881" y="3682765"/>
                <a:ext cx="542384" cy="713907"/>
              </a:xfrm>
              <a:prstGeom prst="rect">
                <a:avLst/>
              </a:prstGeom>
            </p:spPr>
          </p:pic>
        </p:grpSp>
        <p:grpSp>
          <p:nvGrpSpPr>
            <p:cNvPr id="46" name="Group 45">
              <a:extLst>
                <a:ext uri="{FF2B5EF4-FFF2-40B4-BE49-F238E27FC236}">
                  <a16:creationId xmlns:a16="http://schemas.microsoft.com/office/drawing/2014/main" id="{D8919EB1-B813-43C2-AE97-EDFB66A65166}"/>
                </a:ext>
              </a:extLst>
            </p:cNvPr>
            <p:cNvGrpSpPr/>
            <p:nvPr/>
          </p:nvGrpSpPr>
          <p:grpSpPr>
            <a:xfrm>
              <a:off x="1306155" y="3120863"/>
              <a:ext cx="2872916" cy="971145"/>
              <a:chOff x="1550129" y="241973"/>
              <a:chExt cx="8564557" cy="3102736"/>
            </a:xfrm>
          </p:grpSpPr>
          <p:graphicFrame>
            <p:nvGraphicFramePr>
              <p:cNvPr id="47" name="Content Placeholder 5">
                <a:extLst>
                  <a:ext uri="{FF2B5EF4-FFF2-40B4-BE49-F238E27FC236}">
                    <a16:creationId xmlns:a16="http://schemas.microsoft.com/office/drawing/2014/main" id="{DE10A7BB-A924-442C-B354-6720C9B4B0E7}"/>
                  </a:ext>
                </a:extLst>
              </p:cNvPr>
              <p:cNvGraphicFramePr>
                <a:graphicFrameLocks/>
              </p:cNvGraphicFramePr>
              <p:nvPr>
                <p:extLst>
                  <p:ext uri="{D42A27DB-BD31-4B8C-83A1-F6EECF244321}">
                    <p14:modId xmlns:p14="http://schemas.microsoft.com/office/powerpoint/2010/main" val="4217344858"/>
                  </p:ext>
                </p:extLst>
              </p:nvPr>
            </p:nvGraphicFramePr>
            <p:xfrm>
              <a:off x="3552991" y="801494"/>
              <a:ext cx="4746669" cy="1828800"/>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48" name="TextBox 47">
                <a:extLst>
                  <a:ext uri="{FF2B5EF4-FFF2-40B4-BE49-F238E27FC236}">
                    <a16:creationId xmlns:a16="http://schemas.microsoft.com/office/drawing/2014/main" id="{DF2EED59-AEF2-4C07-88CE-0B0D44C7E110}"/>
                  </a:ext>
                </a:extLst>
              </p:cNvPr>
              <p:cNvSpPr txBox="1"/>
              <p:nvPr/>
            </p:nvSpPr>
            <p:spPr>
              <a:xfrm>
                <a:off x="1550129" y="2674410"/>
                <a:ext cx="1824209" cy="670299"/>
              </a:xfrm>
              <a:prstGeom prst="rect">
                <a:avLst/>
              </a:prstGeom>
              <a:noFill/>
            </p:spPr>
            <p:txBody>
              <a:bodyPr wrap="square" rtlCol="0">
                <a:spAutoFit/>
              </a:bodyPr>
              <a:lstStyle/>
              <a:p>
                <a:pPr algn="ctr"/>
                <a:r>
                  <a:rPr lang="en-US" sz="500" dirty="0"/>
                  <a:t>Georges</a:t>
                </a:r>
              </a:p>
            </p:txBody>
          </p:sp>
          <p:sp>
            <p:nvSpPr>
              <p:cNvPr id="49" name="TextBox 48">
                <a:extLst>
                  <a:ext uri="{FF2B5EF4-FFF2-40B4-BE49-F238E27FC236}">
                    <a16:creationId xmlns:a16="http://schemas.microsoft.com/office/drawing/2014/main" id="{4B3ABC05-6D4C-4326-A599-82E0ECDE5FB9}"/>
                  </a:ext>
                </a:extLst>
              </p:cNvPr>
              <p:cNvSpPr txBox="1"/>
              <p:nvPr/>
            </p:nvSpPr>
            <p:spPr>
              <a:xfrm>
                <a:off x="8462491" y="2674409"/>
                <a:ext cx="1652195" cy="670300"/>
              </a:xfrm>
              <a:prstGeom prst="rect">
                <a:avLst/>
              </a:prstGeom>
              <a:noFill/>
            </p:spPr>
            <p:txBody>
              <a:bodyPr wrap="square" rtlCol="0">
                <a:spAutoFit/>
              </a:bodyPr>
              <a:lstStyle/>
              <a:p>
                <a:pPr algn="ctr"/>
                <a:r>
                  <a:rPr lang="en-US" sz="500" dirty="0"/>
                  <a:t>Mary</a:t>
                </a:r>
              </a:p>
            </p:txBody>
          </p:sp>
          <p:pic>
            <p:nvPicPr>
              <p:cNvPr id="50" name="Picture 49">
                <a:extLst>
                  <a:ext uri="{FF2B5EF4-FFF2-40B4-BE49-F238E27FC236}">
                    <a16:creationId xmlns:a16="http://schemas.microsoft.com/office/drawing/2014/main" id="{CA6DF4FE-F2DD-48FD-AAA9-747A9B02CCB0}"/>
                  </a:ext>
                </a:extLst>
              </p:cNvPr>
              <p:cNvPicPr>
                <a:picLocks noChangeAspect="1"/>
              </p:cNvPicPr>
              <p:nvPr/>
            </p:nvPicPr>
            <p:blipFill>
              <a:blip r:embed="rId7"/>
              <a:stretch>
                <a:fillRect/>
              </a:stretch>
            </p:blipFill>
            <p:spPr>
              <a:xfrm>
                <a:off x="1799154" y="241973"/>
                <a:ext cx="1748020" cy="2388321"/>
              </a:xfrm>
              <a:prstGeom prst="rect">
                <a:avLst/>
              </a:prstGeom>
            </p:spPr>
          </p:pic>
        </p:grpSp>
        <p:cxnSp>
          <p:nvCxnSpPr>
            <p:cNvPr id="52" name="Straight Arrow Connector 51">
              <a:extLst>
                <a:ext uri="{FF2B5EF4-FFF2-40B4-BE49-F238E27FC236}">
                  <a16:creationId xmlns:a16="http://schemas.microsoft.com/office/drawing/2014/main" id="{AEE7F9A9-79CE-47D8-B76F-AC45B3C295DB}"/>
                </a:ext>
              </a:extLst>
            </p:cNvPr>
            <p:cNvCxnSpPr>
              <a:cxnSpLocks/>
            </p:cNvCxnSpPr>
            <p:nvPr/>
          </p:nvCxnSpPr>
          <p:spPr>
            <a:xfrm>
              <a:off x="1774118" y="1073018"/>
              <a:ext cx="851532" cy="205499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Freeform: Shape 52">
              <a:extLst>
                <a:ext uri="{FF2B5EF4-FFF2-40B4-BE49-F238E27FC236}">
                  <a16:creationId xmlns:a16="http://schemas.microsoft.com/office/drawing/2014/main" id="{12D5A7B4-F527-4851-93B1-152841D1862E}"/>
                </a:ext>
              </a:extLst>
            </p:cNvPr>
            <p:cNvSpPr/>
            <p:nvPr/>
          </p:nvSpPr>
          <p:spPr>
            <a:xfrm>
              <a:off x="1244600" y="2806700"/>
              <a:ext cx="6946900" cy="2552700"/>
            </a:xfrm>
            <a:custGeom>
              <a:avLst/>
              <a:gdLst>
                <a:gd name="connsiteX0" fmla="*/ 6781800 w 6946900"/>
                <a:gd name="connsiteY0" fmla="*/ 292100 h 2552700"/>
                <a:gd name="connsiteX1" fmla="*/ 6197600 w 6946900"/>
                <a:gd name="connsiteY1" fmla="*/ 317500 h 2552700"/>
                <a:gd name="connsiteX2" fmla="*/ 5715000 w 6946900"/>
                <a:gd name="connsiteY2" fmla="*/ 660400 h 2552700"/>
                <a:gd name="connsiteX3" fmla="*/ 4927600 w 6946900"/>
                <a:gd name="connsiteY3" fmla="*/ 736600 h 2552700"/>
                <a:gd name="connsiteX4" fmla="*/ 4381500 w 6946900"/>
                <a:gd name="connsiteY4" fmla="*/ 457200 h 2552700"/>
                <a:gd name="connsiteX5" fmla="*/ 3822700 w 6946900"/>
                <a:gd name="connsiteY5" fmla="*/ 495300 h 2552700"/>
                <a:gd name="connsiteX6" fmla="*/ 3251200 w 6946900"/>
                <a:gd name="connsiteY6" fmla="*/ 838200 h 2552700"/>
                <a:gd name="connsiteX7" fmla="*/ 2806700 w 6946900"/>
                <a:gd name="connsiteY7" fmla="*/ 0 h 2552700"/>
                <a:gd name="connsiteX8" fmla="*/ 1778000 w 6946900"/>
                <a:gd name="connsiteY8" fmla="*/ 76200 h 2552700"/>
                <a:gd name="connsiteX9" fmla="*/ 457200 w 6946900"/>
                <a:gd name="connsiteY9" fmla="*/ 101600 h 2552700"/>
                <a:gd name="connsiteX10" fmla="*/ 76200 w 6946900"/>
                <a:gd name="connsiteY10" fmla="*/ 190500 h 2552700"/>
                <a:gd name="connsiteX11" fmla="*/ 0 w 6946900"/>
                <a:gd name="connsiteY11" fmla="*/ 901700 h 2552700"/>
                <a:gd name="connsiteX12" fmla="*/ 215900 w 6946900"/>
                <a:gd name="connsiteY12" fmla="*/ 1384300 h 2552700"/>
                <a:gd name="connsiteX13" fmla="*/ 2946400 w 6946900"/>
                <a:gd name="connsiteY13" fmla="*/ 2552700 h 2552700"/>
                <a:gd name="connsiteX14" fmla="*/ 4787900 w 6946900"/>
                <a:gd name="connsiteY14" fmla="*/ 2438400 h 2552700"/>
                <a:gd name="connsiteX15" fmla="*/ 5422900 w 6946900"/>
                <a:gd name="connsiteY15" fmla="*/ 2476500 h 2552700"/>
                <a:gd name="connsiteX16" fmla="*/ 5880100 w 6946900"/>
                <a:gd name="connsiteY16" fmla="*/ 1993900 h 2552700"/>
                <a:gd name="connsiteX17" fmla="*/ 6159500 w 6946900"/>
                <a:gd name="connsiteY17" fmla="*/ 1511300 h 2552700"/>
                <a:gd name="connsiteX18" fmla="*/ 6896100 w 6946900"/>
                <a:gd name="connsiteY18" fmla="*/ 1244600 h 2552700"/>
                <a:gd name="connsiteX19" fmla="*/ 6946900 w 6946900"/>
                <a:gd name="connsiteY19" fmla="*/ 39370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2552700">
                  <a:moveTo>
                    <a:pt x="6781800" y="292100"/>
                  </a:moveTo>
                  <a:lnTo>
                    <a:pt x="6197600" y="317500"/>
                  </a:lnTo>
                  <a:lnTo>
                    <a:pt x="5715000" y="660400"/>
                  </a:lnTo>
                  <a:lnTo>
                    <a:pt x="4927600" y="736600"/>
                  </a:lnTo>
                  <a:lnTo>
                    <a:pt x="4381500" y="457200"/>
                  </a:lnTo>
                  <a:lnTo>
                    <a:pt x="3822700" y="495300"/>
                  </a:lnTo>
                  <a:lnTo>
                    <a:pt x="3251200" y="838200"/>
                  </a:lnTo>
                  <a:lnTo>
                    <a:pt x="2806700" y="0"/>
                  </a:lnTo>
                  <a:lnTo>
                    <a:pt x="1778000" y="76200"/>
                  </a:lnTo>
                  <a:lnTo>
                    <a:pt x="457200" y="101600"/>
                  </a:lnTo>
                  <a:lnTo>
                    <a:pt x="76200" y="190500"/>
                  </a:lnTo>
                  <a:lnTo>
                    <a:pt x="0" y="901700"/>
                  </a:lnTo>
                  <a:lnTo>
                    <a:pt x="215900" y="1384300"/>
                  </a:lnTo>
                  <a:lnTo>
                    <a:pt x="2946400" y="2552700"/>
                  </a:lnTo>
                  <a:lnTo>
                    <a:pt x="4787900" y="2438400"/>
                  </a:lnTo>
                  <a:lnTo>
                    <a:pt x="5422900" y="2476500"/>
                  </a:lnTo>
                  <a:lnTo>
                    <a:pt x="5880100" y="1993900"/>
                  </a:lnTo>
                  <a:lnTo>
                    <a:pt x="6159500" y="1511300"/>
                  </a:lnTo>
                  <a:lnTo>
                    <a:pt x="6896100" y="1244600"/>
                  </a:lnTo>
                  <a:lnTo>
                    <a:pt x="6946900" y="393700"/>
                  </a:lnTo>
                </a:path>
              </a:pathLst>
            </a:custGeom>
            <a:no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1BA4EF73-25FD-4026-9BB6-64775740FC75}"/>
                </a:ext>
              </a:extLst>
            </p:cNvPr>
            <p:cNvCxnSpPr>
              <a:stCxn id="53" idx="17"/>
            </p:cNvCxnSpPr>
            <p:nvPr/>
          </p:nvCxnSpPr>
          <p:spPr>
            <a:xfrm>
              <a:off x="7404100" y="4318000"/>
              <a:ext cx="1265883" cy="50214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64BFA39-17C2-4D65-A6A9-E76702DBA37B}"/>
                </a:ext>
              </a:extLst>
            </p:cNvPr>
            <p:cNvSpPr txBox="1"/>
            <p:nvPr/>
          </p:nvSpPr>
          <p:spPr>
            <a:xfrm>
              <a:off x="8680059" y="3775450"/>
              <a:ext cx="1094912" cy="457749"/>
            </a:xfrm>
            <a:prstGeom prst="rect">
              <a:avLst/>
            </a:prstGeom>
            <a:noFill/>
          </p:spPr>
          <p:txBody>
            <a:bodyPr wrap="square" rtlCol="0">
              <a:spAutoFit/>
            </a:bodyPr>
            <a:lstStyle/>
            <a:p>
              <a:pPr algn="ctr"/>
              <a:r>
                <a:rPr lang="en-US" dirty="0" err="1"/>
                <a:t>Mineur</a:t>
              </a:r>
              <a:endParaRPr lang="en-US" dirty="0"/>
            </a:p>
          </p:txBody>
        </p:sp>
        <p:sp>
          <p:nvSpPr>
            <p:cNvPr id="57" name="TextBox 56">
              <a:extLst>
                <a:ext uri="{FF2B5EF4-FFF2-40B4-BE49-F238E27FC236}">
                  <a16:creationId xmlns:a16="http://schemas.microsoft.com/office/drawing/2014/main" id="{4599B206-CE1A-45F8-B41F-F25A50C0C78C}"/>
                </a:ext>
              </a:extLst>
            </p:cNvPr>
            <p:cNvSpPr txBox="1"/>
            <p:nvPr/>
          </p:nvSpPr>
          <p:spPr>
            <a:xfrm>
              <a:off x="2870199" y="1828800"/>
              <a:ext cx="1545427" cy="457749"/>
            </a:xfrm>
            <a:prstGeom prst="rect">
              <a:avLst/>
            </a:prstGeom>
            <a:noFill/>
          </p:spPr>
          <p:txBody>
            <a:bodyPr wrap="square" rtlCol="0">
              <a:spAutoFit/>
            </a:bodyPr>
            <a:lstStyle/>
            <a:p>
              <a:r>
                <a:rPr lang="en-US" dirty="0"/>
                <a:t>POOL</a:t>
              </a:r>
            </a:p>
          </p:txBody>
        </p:sp>
        <p:sp>
          <p:nvSpPr>
            <p:cNvPr id="58" name="Rectangle 57">
              <a:extLst>
                <a:ext uri="{FF2B5EF4-FFF2-40B4-BE49-F238E27FC236}">
                  <a16:creationId xmlns:a16="http://schemas.microsoft.com/office/drawing/2014/main" id="{2672F3BF-7E98-4C50-BFC3-8BBDEC8A83D4}"/>
                </a:ext>
              </a:extLst>
            </p:cNvPr>
            <p:cNvSpPr/>
            <p:nvPr/>
          </p:nvSpPr>
          <p:spPr>
            <a:xfrm>
              <a:off x="10702754" y="1073018"/>
              <a:ext cx="1320800" cy="661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 H</a:t>
              </a:r>
            </a:p>
          </p:txBody>
        </p:sp>
        <p:sp>
          <p:nvSpPr>
            <p:cNvPr id="59" name="Rectangle 58">
              <a:extLst>
                <a:ext uri="{FF2B5EF4-FFF2-40B4-BE49-F238E27FC236}">
                  <a16:creationId xmlns:a16="http://schemas.microsoft.com/office/drawing/2014/main" id="{EA65619F-9B62-4285-B729-3BB308EBC066}"/>
                </a:ext>
              </a:extLst>
            </p:cNvPr>
            <p:cNvSpPr/>
            <p:nvPr/>
          </p:nvSpPr>
          <p:spPr>
            <a:xfrm>
              <a:off x="10702754" y="2074674"/>
              <a:ext cx="1320800" cy="661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 I</a:t>
              </a:r>
            </a:p>
          </p:txBody>
        </p:sp>
        <p:sp>
          <p:nvSpPr>
            <p:cNvPr id="60" name="Rectangle 59">
              <a:extLst>
                <a:ext uri="{FF2B5EF4-FFF2-40B4-BE49-F238E27FC236}">
                  <a16:creationId xmlns:a16="http://schemas.microsoft.com/office/drawing/2014/main" id="{222C337D-3956-446B-9DFC-42A24C5565BC}"/>
                </a:ext>
              </a:extLst>
            </p:cNvPr>
            <p:cNvSpPr/>
            <p:nvPr/>
          </p:nvSpPr>
          <p:spPr>
            <a:xfrm>
              <a:off x="10702754" y="3076330"/>
              <a:ext cx="1320800" cy="661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 J</a:t>
              </a:r>
            </a:p>
          </p:txBody>
        </p:sp>
        <p:sp>
          <p:nvSpPr>
            <p:cNvPr id="61" name="Rectangle 60">
              <a:extLst>
                <a:ext uri="{FF2B5EF4-FFF2-40B4-BE49-F238E27FC236}">
                  <a16:creationId xmlns:a16="http://schemas.microsoft.com/office/drawing/2014/main" id="{017CE436-9256-4CC8-8403-1B7039DA524D}"/>
                </a:ext>
              </a:extLst>
            </p:cNvPr>
            <p:cNvSpPr/>
            <p:nvPr/>
          </p:nvSpPr>
          <p:spPr>
            <a:xfrm>
              <a:off x="10702754" y="4058628"/>
              <a:ext cx="1320800" cy="6616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 K</a:t>
              </a:r>
            </a:p>
          </p:txBody>
        </p:sp>
        <p:cxnSp>
          <p:nvCxnSpPr>
            <p:cNvPr id="62" name="Straight Arrow Connector 61">
              <a:extLst>
                <a:ext uri="{FF2B5EF4-FFF2-40B4-BE49-F238E27FC236}">
                  <a16:creationId xmlns:a16="http://schemas.microsoft.com/office/drawing/2014/main" id="{276909FD-B044-48C0-A9EF-9A7217634B87}"/>
                </a:ext>
              </a:extLst>
            </p:cNvPr>
            <p:cNvCxnSpPr>
              <a:cxnSpLocks/>
              <a:endCxn id="61" idx="1"/>
            </p:cNvCxnSpPr>
            <p:nvPr/>
          </p:nvCxnSpPr>
          <p:spPr>
            <a:xfrm flipV="1">
              <a:off x="9774970" y="4389431"/>
              <a:ext cx="927784" cy="402594"/>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50ACA05-8DD5-4B1D-9B68-5914E36F9888}"/>
                </a:ext>
              </a:extLst>
            </p:cNvPr>
            <p:cNvCxnSpPr>
              <a:cxnSpLocks/>
            </p:cNvCxnSpPr>
            <p:nvPr/>
          </p:nvCxnSpPr>
          <p:spPr>
            <a:xfrm>
              <a:off x="11363154" y="149061"/>
              <a:ext cx="0" cy="937765"/>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66" name="Picture 65">
            <a:extLst>
              <a:ext uri="{FF2B5EF4-FFF2-40B4-BE49-F238E27FC236}">
                <a16:creationId xmlns:a16="http://schemas.microsoft.com/office/drawing/2014/main" id="{5B05128F-B9E9-43B3-A439-0F5315C79A6A}"/>
              </a:ext>
            </a:extLst>
          </p:cNvPr>
          <p:cNvPicPr>
            <a:picLocks noChangeAspect="1"/>
          </p:cNvPicPr>
          <p:nvPr/>
        </p:nvPicPr>
        <p:blipFill>
          <a:blip r:embed="rId36"/>
          <a:stretch>
            <a:fillRect/>
          </a:stretch>
        </p:blipFill>
        <p:spPr>
          <a:xfrm>
            <a:off x="2660991" y="2749840"/>
            <a:ext cx="395505" cy="603145"/>
          </a:xfrm>
          <a:prstGeom prst="rect">
            <a:avLst/>
          </a:prstGeom>
        </p:spPr>
      </p:pic>
      <p:pic>
        <p:nvPicPr>
          <p:cNvPr id="67" name="Picture 66">
            <a:extLst>
              <a:ext uri="{FF2B5EF4-FFF2-40B4-BE49-F238E27FC236}">
                <a16:creationId xmlns:a16="http://schemas.microsoft.com/office/drawing/2014/main" id="{41CA71E8-FD54-43CC-AA9D-D44D8971AA22}"/>
              </a:ext>
            </a:extLst>
          </p:cNvPr>
          <p:cNvPicPr>
            <a:picLocks noChangeAspect="1"/>
          </p:cNvPicPr>
          <p:nvPr/>
        </p:nvPicPr>
        <p:blipFill>
          <a:blip r:embed="rId36"/>
          <a:stretch>
            <a:fillRect/>
          </a:stretch>
        </p:blipFill>
        <p:spPr>
          <a:xfrm>
            <a:off x="3555709" y="5080689"/>
            <a:ext cx="395505" cy="603145"/>
          </a:xfrm>
          <a:prstGeom prst="rect">
            <a:avLst/>
          </a:prstGeom>
        </p:spPr>
      </p:pic>
      <p:pic>
        <p:nvPicPr>
          <p:cNvPr id="68" name="Picture 67">
            <a:extLst>
              <a:ext uri="{FF2B5EF4-FFF2-40B4-BE49-F238E27FC236}">
                <a16:creationId xmlns:a16="http://schemas.microsoft.com/office/drawing/2014/main" id="{25A4673C-B21F-4174-BF98-8837C56324DD}"/>
              </a:ext>
            </a:extLst>
          </p:cNvPr>
          <p:cNvPicPr>
            <a:picLocks noChangeAspect="1"/>
          </p:cNvPicPr>
          <p:nvPr/>
        </p:nvPicPr>
        <p:blipFill>
          <a:blip r:embed="rId37"/>
          <a:stretch>
            <a:fillRect/>
          </a:stretch>
        </p:blipFill>
        <p:spPr>
          <a:xfrm>
            <a:off x="7715051" y="5995937"/>
            <a:ext cx="1423550" cy="947308"/>
          </a:xfrm>
          <a:prstGeom prst="rect">
            <a:avLst/>
          </a:prstGeom>
        </p:spPr>
      </p:pic>
    </p:spTree>
    <p:extLst>
      <p:ext uri="{BB962C8B-B14F-4D97-AF65-F5344CB8AC3E}">
        <p14:creationId xmlns:p14="http://schemas.microsoft.com/office/powerpoint/2010/main" val="187172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76ED-F322-4524-9627-44A4003200E2}"/>
              </a:ext>
            </a:extLst>
          </p:cNvPr>
          <p:cNvSpPr>
            <a:spLocks noGrp="1"/>
          </p:cNvSpPr>
          <p:nvPr>
            <p:ph type="title"/>
          </p:nvPr>
        </p:nvSpPr>
        <p:spPr/>
        <p:txBody>
          <a:bodyPr/>
          <a:lstStyle/>
          <a:p>
            <a:r>
              <a:rPr lang="en-US" dirty="0"/>
              <a:t>Concepts de base</a:t>
            </a:r>
          </a:p>
        </p:txBody>
      </p:sp>
      <p:sp>
        <p:nvSpPr>
          <p:cNvPr id="3" name="Content Placeholder 2">
            <a:extLst>
              <a:ext uri="{FF2B5EF4-FFF2-40B4-BE49-F238E27FC236}">
                <a16:creationId xmlns:a16="http://schemas.microsoft.com/office/drawing/2014/main" id="{C99CA46A-96EC-40B7-AD17-3511AEFB8884}"/>
              </a:ext>
            </a:extLst>
          </p:cNvPr>
          <p:cNvSpPr>
            <a:spLocks noGrp="1"/>
          </p:cNvSpPr>
          <p:nvPr>
            <p:ph idx="1"/>
          </p:nvPr>
        </p:nvSpPr>
        <p:spPr>
          <a:xfrm>
            <a:off x="685800" y="1717040"/>
            <a:ext cx="10820400" cy="4765040"/>
          </a:xfrm>
        </p:spPr>
        <p:txBody>
          <a:bodyPr>
            <a:normAutofit fontScale="92500" lnSpcReduction="10000"/>
          </a:bodyPr>
          <a:lstStyle/>
          <a:p>
            <a:r>
              <a:rPr lang="fr-BE" sz="2400" dirty="0"/>
              <a:t>Pour créer une transaction, </a:t>
            </a:r>
          </a:p>
          <a:p>
            <a:pPr lvl="1"/>
            <a:r>
              <a:rPr lang="fr-BE" dirty="0"/>
              <a:t>il faut d’abord prouver la propriété de ce que l’on veut échanger</a:t>
            </a:r>
          </a:p>
          <a:p>
            <a:pPr lvl="2"/>
            <a:r>
              <a:rPr lang="fr-BE" dirty="0"/>
              <a:t>Parce que l'on a reçu de quelqu’un (et que l’on peut remonter jusqu’à l’origine)</a:t>
            </a:r>
          </a:p>
          <a:p>
            <a:pPr lvl="2"/>
            <a:endParaRPr lang="fr-BE" dirty="0"/>
          </a:p>
          <a:p>
            <a:pPr lvl="2"/>
            <a:endParaRPr lang="fr-BE" dirty="0"/>
          </a:p>
          <a:p>
            <a:pPr lvl="2"/>
            <a:endParaRPr lang="fr-BE" dirty="0"/>
          </a:p>
          <a:p>
            <a:pPr lvl="2"/>
            <a:endParaRPr lang="fr-BE" dirty="0"/>
          </a:p>
          <a:p>
            <a:pPr lvl="2"/>
            <a:endParaRPr lang="fr-BE" dirty="0"/>
          </a:p>
          <a:p>
            <a:pPr lvl="2"/>
            <a:r>
              <a:rPr lang="fr-BE" dirty="0"/>
              <a:t>Parce que on a le droit de le créer</a:t>
            </a:r>
          </a:p>
          <a:p>
            <a:pPr lvl="2"/>
            <a:endParaRPr lang="fr-BE" dirty="0"/>
          </a:p>
          <a:p>
            <a:pPr lvl="2"/>
            <a:endParaRPr lang="fr-BE" dirty="0"/>
          </a:p>
          <a:p>
            <a:pPr lvl="2"/>
            <a:endParaRPr lang="fr-BE" dirty="0"/>
          </a:p>
          <a:p>
            <a:pPr lvl="2"/>
            <a:endParaRPr lang="fr-BE" dirty="0"/>
          </a:p>
          <a:p>
            <a:pPr lvl="2"/>
            <a:endParaRPr lang="fr-BE" dirty="0"/>
          </a:p>
          <a:p>
            <a:pPr lvl="2"/>
            <a:endParaRPr lang="fr-BE" dirty="0"/>
          </a:p>
          <a:p>
            <a:pPr lvl="1"/>
            <a:r>
              <a:rPr lang="fr-BE" dirty="0"/>
              <a:t>Il faut connaitre l’adresse du destinataire (sa clé public)</a:t>
            </a:r>
          </a:p>
          <a:p>
            <a:pPr lvl="1"/>
            <a:r>
              <a:rPr lang="fr-BE" dirty="0"/>
              <a:t>L’envoyeur doit signer</a:t>
            </a:r>
          </a:p>
          <a:p>
            <a:endParaRPr lang="fr-BE" sz="2400" dirty="0"/>
          </a:p>
          <a:p>
            <a:pPr lvl="1"/>
            <a:endParaRPr lang="en-US" dirty="0"/>
          </a:p>
        </p:txBody>
      </p:sp>
      <p:pic>
        <p:nvPicPr>
          <p:cNvPr id="4" name="Picture 3">
            <a:extLst>
              <a:ext uri="{FF2B5EF4-FFF2-40B4-BE49-F238E27FC236}">
                <a16:creationId xmlns:a16="http://schemas.microsoft.com/office/drawing/2014/main" id="{D3F6F967-577B-4CFD-952E-2425A1765FA2}"/>
              </a:ext>
            </a:extLst>
          </p:cNvPr>
          <p:cNvPicPr>
            <a:picLocks noChangeAspect="1"/>
          </p:cNvPicPr>
          <p:nvPr/>
        </p:nvPicPr>
        <p:blipFill>
          <a:blip r:embed="rId2"/>
          <a:stretch>
            <a:fillRect/>
          </a:stretch>
        </p:blipFill>
        <p:spPr>
          <a:xfrm>
            <a:off x="4849811" y="4353055"/>
            <a:ext cx="2292723" cy="1257300"/>
          </a:xfrm>
          <a:prstGeom prst="rect">
            <a:avLst/>
          </a:prstGeom>
        </p:spPr>
      </p:pic>
      <p:pic>
        <p:nvPicPr>
          <p:cNvPr id="5" name="Picture 4">
            <a:extLst>
              <a:ext uri="{FF2B5EF4-FFF2-40B4-BE49-F238E27FC236}">
                <a16:creationId xmlns:a16="http://schemas.microsoft.com/office/drawing/2014/main" id="{1EBED86F-1FBF-412E-9D43-FFD30A41CF5D}"/>
              </a:ext>
            </a:extLst>
          </p:cNvPr>
          <p:cNvPicPr>
            <a:picLocks noChangeAspect="1"/>
          </p:cNvPicPr>
          <p:nvPr/>
        </p:nvPicPr>
        <p:blipFill>
          <a:blip r:embed="rId3"/>
          <a:stretch>
            <a:fillRect/>
          </a:stretch>
        </p:blipFill>
        <p:spPr>
          <a:xfrm>
            <a:off x="4875529" y="2724713"/>
            <a:ext cx="2292723" cy="1257300"/>
          </a:xfrm>
          <a:prstGeom prst="rect">
            <a:avLst/>
          </a:prstGeom>
        </p:spPr>
      </p:pic>
      <p:sp>
        <p:nvSpPr>
          <p:cNvPr id="6" name="TextBox 5">
            <a:extLst>
              <a:ext uri="{FF2B5EF4-FFF2-40B4-BE49-F238E27FC236}">
                <a16:creationId xmlns:a16="http://schemas.microsoft.com/office/drawing/2014/main" id="{4C18C6BD-A07F-4A4A-8613-1089217FF7E3}"/>
              </a:ext>
            </a:extLst>
          </p:cNvPr>
          <p:cNvSpPr txBox="1"/>
          <p:nvPr/>
        </p:nvSpPr>
        <p:spPr>
          <a:xfrm>
            <a:off x="7142534" y="3059668"/>
            <a:ext cx="2956561" cy="369332"/>
          </a:xfrm>
          <a:prstGeom prst="rect">
            <a:avLst/>
          </a:prstGeom>
          <a:noFill/>
        </p:spPr>
        <p:txBody>
          <a:bodyPr wrap="square" rtlCol="0">
            <a:spAutoFit/>
          </a:bodyPr>
          <a:lstStyle/>
          <a:p>
            <a:r>
              <a:rPr lang="en-US" dirty="0"/>
              <a:t>HMS Majestic (1895)</a:t>
            </a:r>
          </a:p>
        </p:txBody>
      </p:sp>
      <p:sp>
        <p:nvSpPr>
          <p:cNvPr id="7" name="TextBox 6">
            <a:extLst>
              <a:ext uri="{FF2B5EF4-FFF2-40B4-BE49-F238E27FC236}">
                <a16:creationId xmlns:a16="http://schemas.microsoft.com/office/drawing/2014/main" id="{237D72DD-EF4B-4FDB-877D-01885919A3C0}"/>
              </a:ext>
            </a:extLst>
          </p:cNvPr>
          <p:cNvSpPr txBox="1"/>
          <p:nvPr/>
        </p:nvSpPr>
        <p:spPr>
          <a:xfrm>
            <a:off x="7142533" y="4750014"/>
            <a:ext cx="2956561" cy="369332"/>
          </a:xfrm>
          <a:prstGeom prst="rect">
            <a:avLst/>
          </a:prstGeom>
          <a:noFill/>
        </p:spPr>
        <p:txBody>
          <a:bodyPr wrap="square" rtlCol="0">
            <a:spAutoFit/>
          </a:bodyPr>
          <a:lstStyle/>
          <a:p>
            <a:r>
              <a:rPr lang="en-US" dirty="0"/>
              <a:t>HMS Monarch (1911)</a:t>
            </a:r>
          </a:p>
        </p:txBody>
      </p:sp>
      <p:pic>
        <p:nvPicPr>
          <p:cNvPr id="10" name="Picture 9">
            <a:extLst>
              <a:ext uri="{FF2B5EF4-FFF2-40B4-BE49-F238E27FC236}">
                <a16:creationId xmlns:a16="http://schemas.microsoft.com/office/drawing/2014/main" id="{E3879862-1FB6-4AC4-9A0C-5C7577B543FB}"/>
              </a:ext>
            </a:extLst>
          </p:cNvPr>
          <p:cNvPicPr>
            <a:picLocks noChangeAspect="1"/>
          </p:cNvPicPr>
          <p:nvPr/>
        </p:nvPicPr>
        <p:blipFill>
          <a:blip r:embed="rId4"/>
          <a:stretch>
            <a:fillRect/>
          </a:stretch>
        </p:blipFill>
        <p:spPr>
          <a:xfrm>
            <a:off x="4331335" y="6153150"/>
            <a:ext cx="1009650" cy="704850"/>
          </a:xfrm>
          <a:prstGeom prst="rect">
            <a:avLst/>
          </a:prstGeom>
        </p:spPr>
      </p:pic>
      <p:sp>
        <p:nvSpPr>
          <p:cNvPr id="11" name="TextBox 10">
            <a:extLst>
              <a:ext uri="{FF2B5EF4-FFF2-40B4-BE49-F238E27FC236}">
                <a16:creationId xmlns:a16="http://schemas.microsoft.com/office/drawing/2014/main" id="{99BD9E64-9D95-4572-896A-6FDF21C12C35}"/>
              </a:ext>
            </a:extLst>
          </p:cNvPr>
          <p:cNvSpPr txBox="1"/>
          <p:nvPr/>
        </p:nvSpPr>
        <p:spPr>
          <a:xfrm>
            <a:off x="7269666" y="3397766"/>
            <a:ext cx="4627694" cy="646331"/>
          </a:xfrm>
          <a:prstGeom prst="rect">
            <a:avLst/>
          </a:prstGeom>
          <a:noFill/>
        </p:spPr>
        <p:txBody>
          <a:bodyPr wrap="square" rtlCol="0">
            <a:spAutoFit/>
          </a:bodyPr>
          <a:lstStyle/>
          <a:p>
            <a:r>
              <a:rPr lang="fr-BE" dirty="0"/>
              <a:t>Inauguré sous le règne de Victoria, transmis à Edouard VII, puis à Georges</a:t>
            </a:r>
          </a:p>
        </p:txBody>
      </p:sp>
    </p:spTree>
    <p:extLst>
      <p:ext uri="{BB962C8B-B14F-4D97-AF65-F5344CB8AC3E}">
        <p14:creationId xmlns:p14="http://schemas.microsoft.com/office/powerpoint/2010/main" val="393296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4E7C-F7D3-456B-96DC-D7226B2B9D3E}"/>
              </a:ext>
            </a:extLst>
          </p:cNvPr>
          <p:cNvSpPr>
            <a:spLocks noGrp="1"/>
          </p:cNvSpPr>
          <p:nvPr>
            <p:ph type="title"/>
          </p:nvPr>
        </p:nvSpPr>
        <p:spPr/>
        <p:txBody>
          <a:bodyPr/>
          <a:lstStyle/>
          <a:p>
            <a:r>
              <a:rPr lang="en-US" dirty="0"/>
              <a:t>Concepts de base</a:t>
            </a:r>
          </a:p>
        </p:txBody>
      </p:sp>
      <p:sp>
        <p:nvSpPr>
          <p:cNvPr id="3" name="Content Placeholder 2">
            <a:extLst>
              <a:ext uri="{FF2B5EF4-FFF2-40B4-BE49-F238E27FC236}">
                <a16:creationId xmlns:a16="http://schemas.microsoft.com/office/drawing/2014/main" id="{0270781B-5554-47FE-9B5E-D3BCC8288EE2}"/>
              </a:ext>
            </a:extLst>
          </p:cNvPr>
          <p:cNvSpPr>
            <a:spLocks noGrp="1"/>
          </p:cNvSpPr>
          <p:nvPr>
            <p:ph idx="1"/>
          </p:nvPr>
        </p:nvSpPr>
        <p:spPr/>
        <p:txBody>
          <a:bodyPr>
            <a:normAutofit fontScale="92500" lnSpcReduction="10000"/>
          </a:bodyPr>
          <a:lstStyle/>
          <a:p>
            <a:r>
              <a:rPr lang="fr-BE" dirty="0"/>
              <a:t>Pour réaliser ces opérations de vérification et pour lutter efficacement contre les attaques, nous avons besoin d’une technique  qui produise une clé de contrôle qui soit:</a:t>
            </a:r>
          </a:p>
          <a:p>
            <a:pPr lvl="1"/>
            <a:r>
              <a:rPr lang="fr-BE" dirty="0"/>
              <a:t>Efficace d’un point de vue puissance de calcul demandée (idéalement avec un équipement standard)</a:t>
            </a:r>
          </a:p>
          <a:p>
            <a:pPr lvl="1"/>
            <a:r>
              <a:rPr lang="fr-BE" dirty="0"/>
              <a:t>Réplicable c’est-à-dire que le résultat </a:t>
            </a:r>
          </a:p>
          <a:p>
            <a:pPr lvl="2"/>
            <a:r>
              <a:rPr lang="fr-BE" dirty="0"/>
              <a:t>a toujours la même taille (p.ex. 256 bytes)</a:t>
            </a:r>
          </a:p>
          <a:p>
            <a:pPr lvl="2"/>
            <a:r>
              <a:rPr lang="fr-BE" dirty="0"/>
              <a:t>Est identique si l’entrée est parfaitement identique</a:t>
            </a:r>
          </a:p>
          <a:p>
            <a:pPr lvl="1"/>
            <a:r>
              <a:rPr lang="fr-BE" dirty="0"/>
              <a:t>Ne donne (pratiquement) jamais le même résultat si l’entrée est différente (même légèrement) (collision)</a:t>
            </a:r>
          </a:p>
          <a:p>
            <a:pPr lvl="1"/>
            <a:r>
              <a:rPr lang="fr-BE" dirty="0"/>
              <a:t>Réduit (ou cache) l’information de départ</a:t>
            </a:r>
          </a:p>
          <a:p>
            <a:pPr lvl="1"/>
            <a:r>
              <a:rPr lang="fr-BE" dirty="0"/>
              <a:t>Est non prévisible (pseudo aléatoire) sur le résultat</a:t>
            </a:r>
          </a:p>
          <a:p>
            <a:pPr lvl="1"/>
            <a:r>
              <a:rPr lang="fr-BE" dirty="0"/>
              <a:t>=&gt; Cryptographie</a:t>
            </a:r>
          </a:p>
          <a:p>
            <a:pPr marL="0" indent="0">
              <a:buNone/>
            </a:pPr>
            <a:r>
              <a:rPr lang="fr-BE" dirty="0"/>
              <a:t>	=&gt; </a:t>
            </a:r>
            <a:r>
              <a:rPr lang="fr-BE" dirty="0" err="1"/>
              <a:t>Cryptographic</a:t>
            </a:r>
            <a:r>
              <a:rPr lang="fr-BE" dirty="0"/>
              <a:t> Hash </a:t>
            </a:r>
            <a:r>
              <a:rPr lang="fr-BE" dirty="0" err="1"/>
              <a:t>Function</a:t>
            </a:r>
            <a:endParaRPr lang="fr-BE" dirty="0"/>
          </a:p>
        </p:txBody>
      </p:sp>
    </p:spTree>
    <p:extLst>
      <p:ext uri="{BB962C8B-B14F-4D97-AF65-F5344CB8AC3E}">
        <p14:creationId xmlns:p14="http://schemas.microsoft.com/office/powerpoint/2010/main" val="7718934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526</TotalTime>
  <Words>1643</Words>
  <Application>Microsoft Office PowerPoint</Application>
  <PresentationFormat>Widescreen</PresentationFormat>
  <Paragraphs>251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Cambria Math</vt:lpstr>
      <vt:lpstr>Century Gothic</vt:lpstr>
      <vt:lpstr>Vapor Trail</vt:lpstr>
      <vt:lpstr>Le blockchain: définitions et concepts / Vision du blockchain dans le secteur énergétique </vt:lpstr>
      <vt:lpstr>Agenda</vt:lpstr>
      <vt:lpstr>Introduction</vt:lpstr>
      <vt:lpstr>Définitions</vt:lpstr>
      <vt:lpstr>Définitions</vt:lpstr>
      <vt:lpstr>Concepts de base</vt:lpstr>
      <vt:lpstr>Concepts de base</vt:lpstr>
      <vt:lpstr>Concepts de base</vt:lpstr>
      <vt:lpstr>Concepts de base</vt:lpstr>
      <vt:lpstr>Concept de base</vt:lpstr>
      <vt:lpstr>Concept de base</vt:lpstr>
      <vt:lpstr>Role du Mineur</vt:lpstr>
      <vt:lpstr>Role du Mineur</vt:lpstr>
      <vt:lpstr>Role du Mineur</vt:lpstr>
      <vt:lpstr>Proof of work</vt:lpstr>
      <vt:lpstr>Proof of work</vt:lpstr>
      <vt:lpstr>Proof of stake</vt:lpstr>
      <vt:lpstr>Proof of stake</vt:lpstr>
      <vt:lpstr>Applications</vt:lpstr>
      <vt:lpstr>Applications</vt:lpstr>
      <vt:lpstr>Applications</vt:lpstr>
      <vt:lpstr>Secteur de l’énergie</vt:lpstr>
      <vt:lpstr>Secteur de l’énergie</vt:lpstr>
      <vt:lpstr>Perspectives</vt:lpstr>
      <vt:lpstr>Perspectives</vt:lpstr>
      <vt:lpstr>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Vangulick</dc:creator>
  <cp:lastModifiedBy>David Vangulick</cp:lastModifiedBy>
  <cp:revision>37</cp:revision>
  <dcterms:created xsi:type="dcterms:W3CDTF">2017-11-12T13:33:54Z</dcterms:created>
  <dcterms:modified xsi:type="dcterms:W3CDTF">2017-11-12T22:23:36Z</dcterms:modified>
</cp:coreProperties>
</file>