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8" r:id="rId2"/>
    <p:sldId id="316" r:id="rId3"/>
    <p:sldId id="301" r:id="rId4"/>
    <p:sldId id="304" r:id="rId5"/>
    <p:sldId id="305" r:id="rId6"/>
    <p:sldId id="307" r:id="rId7"/>
    <p:sldId id="315" r:id="rId8"/>
    <p:sldId id="311" r:id="rId9"/>
    <p:sldId id="312" r:id="rId10"/>
    <p:sldId id="313" r:id="rId11"/>
    <p:sldId id="317" r:id="rId12"/>
    <p:sldId id="314" r:id="rId13"/>
    <p:sldId id="265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4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78848" autoAdjust="0"/>
  </p:normalViewPr>
  <p:slideViewPr>
    <p:cSldViewPr snapToGrid="0">
      <p:cViewPr varScale="1">
        <p:scale>
          <a:sx n="90" d="100"/>
          <a:sy n="90" d="100"/>
        </p:scale>
        <p:origin x="13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C7BAD-EDAB-4FB5-B599-24BA9EE7301C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A18F7-1F4A-45D2-83CF-06591CF43E2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38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5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D0670-4797-1B48-7E75-F0ED5F41E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8DE225-4609-C3D7-CA08-5BD1A569A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0DB4E3F-79C7-8344-0970-6384856AA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64FA71-3C3C-4123-E13E-617DA0E0F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06B6-EC74-406A-91E6-B87D5C0E4828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180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Rion </a:t>
            </a:r>
            <a:r>
              <a:rPr lang="fr-BE" dirty="0" err="1"/>
              <a:t>strait</a:t>
            </a:r>
            <a:r>
              <a:rPr lang="fr-BE" dirty="0"/>
              <a:t> </a:t>
            </a:r>
            <a:r>
              <a:rPr lang="fr-BE" dirty="0" err="1"/>
              <a:t>separates</a:t>
            </a:r>
            <a:r>
              <a:rPr lang="fr-BE" dirty="0"/>
              <a:t> 2 distinct basins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06B6-EC74-406A-91E6-B87D5C0E4828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13834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expected dunes but instead, erosion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A18F7-1F4A-45D2-83CF-06591CF43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8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417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Changer section avec nouvelle échelle verticale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653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05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 FIN 1 / Possibilité de personnaliser</a:t>
            </a:r>
            <a:r>
              <a:rPr lang="fr-FR" baseline="0" dirty="0"/>
              <a:t> le texte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56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C8458-A13A-E5F9-6604-B983279AB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948AA9-0AA1-58A9-9D63-B2BA0CCA1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4E53F7-E40C-0AD1-C6CB-1B78A715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B8CF-11BB-46DE-A059-59AF2B452299}" type="datetime1">
              <a:rPr lang="fr-FR" smtClean="0"/>
              <a:t>12/04/2024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D6E807-0C53-574E-5461-8B6EBF93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B5C3A7-55AE-A0A5-BD26-B8AB2E47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6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ADDF3F-7D74-0660-FBF5-F2D5FDB1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365AA3-76FC-2BC8-69CE-93776BAB4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BE6532-3967-6A47-AC6A-EBA1662C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E601-A9B7-47F0-8B32-850AAAE2EBA3}" type="datetime1">
              <a:rPr lang="fr-FR" smtClean="0"/>
              <a:t>12/04/2024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F6CE9E-FE15-AB0D-51D7-BF1B52FF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52C1BF-73F6-D479-7138-D3D12FED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9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E60D548-FDFF-4CB7-725A-AFD0B2924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C61D64-A8E2-AB54-4862-F573CA0CA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A13372-6D46-09BE-658A-BB1E439C7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B789-F147-4C85-BBE6-659316BF5912}" type="datetime1">
              <a:rPr lang="fr-FR" smtClean="0"/>
              <a:t>12/04/2024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EC4CAF-7C98-7297-0F2C-CC5914CD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B13C37-8B17-750A-FC8A-EEF00837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787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2C89-051A-42F5-817A-FF6A3380E6F8}" type="datetime1">
              <a:rPr lang="fr-FR" smtClean="0"/>
              <a:t>12/04/2024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1" y="1704237"/>
            <a:ext cx="5247556" cy="4494484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301302" y="1704237"/>
            <a:ext cx="5284569" cy="4494484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09602" y="854237"/>
            <a:ext cx="10652695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1FBADB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0512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r 12"/>
          <p:cNvGrpSpPr/>
          <p:nvPr userDrawn="1"/>
        </p:nvGrpSpPr>
        <p:grpSpPr>
          <a:xfrm>
            <a:off x="-1881" y="3027765"/>
            <a:ext cx="12193881" cy="3830235"/>
            <a:chOff x="0" y="2271293"/>
            <a:chExt cx="9145410" cy="2872676"/>
          </a:xfrm>
        </p:grpSpPr>
        <p:sp>
          <p:nvSpPr>
            <p:cNvPr id="14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1FBA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6" name="Triangle isocèle 15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1FBADB">
                <a:alpha val="6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2400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347782" y="2247987"/>
            <a:ext cx="7496437" cy="1573773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rgbClr val="1FBADB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8" name="Image 7" descr="uLIEGE_Faculte_Sciences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69" y="315411"/>
            <a:ext cx="2679868" cy="10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BE46F-2F45-28CF-8135-0846B4D8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5B35C4-7442-F43F-2A99-9C5C40439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BE9DD9-F999-BC27-BB72-A2884A52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5074-E0A6-4C63-9F5E-AF1D9C020F9C}" type="datetime1">
              <a:rPr lang="fr-FR" smtClean="0"/>
              <a:t>12/04/2024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8B834C-EFAF-5123-1289-55767D7B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1C55A0-1998-1F9E-C915-1631C5083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59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88DB0A-CFA7-E570-18E6-D71EDD49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5A09DD-EA7C-CBCC-6CA4-1B60A181B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3EC1C9-917A-1956-8F61-3477D105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5B7B-1C4A-4F37-B1E8-F53434FC987E}" type="datetime1">
              <a:rPr lang="fr-FR" smtClean="0"/>
              <a:t>12/04/2024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97498F-818C-0A70-C7D7-1A4C6BDC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5C9044-19E5-57CE-6323-81366389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99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6E06A-47A7-4984-B7AA-28563FB4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F3897C-806F-8C3D-EC25-87BDF902A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725E73-8BD7-F2F3-8041-96BE9F32C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D95119-C4C4-EED7-FFFC-4BE625A8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A1CA-6DB7-403D-A3E1-5C4305397FBD}" type="datetime1">
              <a:rPr lang="fr-FR" smtClean="0"/>
              <a:t>12/04/2024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36BA31-C58B-A905-50BF-BEF6C3B0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DB629F-221C-5526-8AD7-80BBB691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12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9D38E-70B2-BF79-1AE1-24291753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76077C-42C9-8AC0-47B9-7BAAF4E9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6180A9-2FA8-29B4-97DA-ADF024F0C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A9E568-BA89-5D84-1B8E-473A84D2C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595692-29C4-18CC-C9DC-1E9E37BC1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AFC6A7-7C11-E527-B081-FB79B73A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3E76-D276-4524-99B4-739BF805BD8E}" type="datetime1">
              <a:rPr lang="fr-FR" smtClean="0"/>
              <a:t>12/04/2024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92B1967-D50E-5D9B-FE92-7B48DFEC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31E266-2CB0-B148-89E9-5CA68CB0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07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A32AC4-8D5E-69A1-C059-CEB7D581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9BFF09-9BF6-CEC5-AE11-5C99FDF5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D78F-62A5-4AED-8B75-3375317171A5}" type="datetime1">
              <a:rPr lang="fr-FR" smtClean="0"/>
              <a:t>12/04/2024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C3E9FD-26C1-F029-F8EC-9BA902AC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27FC03-6F92-7C1E-9046-ACDF4E6B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81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7DC56F-67A1-E9CB-46CE-4D9B7A613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B116-35AB-4D8A-B3DE-5C496C8DB5CA}" type="datetime1">
              <a:rPr lang="fr-FR" smtClean="0"/>
              <a:t>12/04/2024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C2C94AC-6FEC-DE39-650D-B4F4A327E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6B9D84-4DC3-686D-871F-0B32B935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3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2AE262-CD08-0C5B-B31E-EB8BDFA3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9984FE-1BC2-CC80-459F-39C3E1530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9E1BD3-2233-8AAB-7FF4-7F732C8B6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AF48F8-767D-5D1A-5168-7A892EA5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417-C591-4578-A739-4C70C69BD052}" type="datetime1">
              <a:rPr lang="fr-FR" smtClean="0"/>
              <a:t>12/04/2024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0060CA-DDB4-A40A-5845-14B3F1A1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CB3079-6166-C4DE-56A0-4657FCB0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8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9C808A-A8EB-BA95-ACD1-C7458EDAB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0D9A717-824A-FE9C-7746-36FCD8832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27AE7E-12F2-B7A5-F36E-A2A6AD508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668F24-D5FD-821E-DD9B-790695F2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1BBA-3FF1-4A62-8F30-87E516F369BC}" type="datetime1">
              <a:rPr lang="fr-FR" smtClean="0"/>
              <a:t>12/04/2024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B9E078-43A5-E1E3-1E0B-938623E39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CD126D-E2D1-B4FA-C56A-5ECECC84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34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50E904C-DB43-D9AC-A761-22B81725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C3AE85-E8B6-AC21-E462-0B12F8AB3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FB86C1-D8CF-89F1-3F78-892D6C8A0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8C58D-5072-4265-A53D-8A7746B5137D}" type="datetime1">
              <a:rPr lang="fr-FR" smtClean="0"/>
              <a:t>12/04/2024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7DC54A-E682-5663-0BCF-51A55AE61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FA8285-33AC-E036-9DD7-5119CE0D3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E5622-A912-4B81-8F4A-375D49B40D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99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mammifère aquatiques, mammifère, plein air, dauphin&#10;&#10;Description générée automatiquement">
            <a:extLst>
              <a:ext uri="{FF2B5EF4-FFF2-40B4-BE49-F238E27FC236}">
                <a16:creationId xmlns:a16="http://schemas.microsoft.com/office/drawing/2014/main" id="{F27ACC2E-6894-35EB-AC64-886098BCA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47" b="29542"/>
          <a:stretch/>
        </p:blipFill>
        <p:spPr>
          <a:xfrm>
            <a:off x="-14098" y="0"/>
            <a:ext cx="1220609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2141665" cy="1944913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A new fully erosive end-member to the strait depositional model: the importance of strong internal tides and shallow water settings, case of the Rion-Antirion Strait (Greece)</a:t>
            </a:r>
            <a:endParaRPr lang="fr-FR" sz="3500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7177548" y="4890972"/>
            <a:ext cx="4964117" cy="17819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sz="2600" b="1" dirty="0"/>
              <a:t>Basile CATERINA</a:t>
            </a:r>
          </a:p>
          <a:p>
            <a:pPr marL="0" indent="0" algn="r">
              <a:buNone/>
            </a:pPr>
            <a:r>
              <a:rPr lang="fr-FR" sz="2133" dirty="0"/>
              <a:t>PhD </a:t>
            </a:r>
            <a:r>
              <a:rPr lang="fr-FR" sz="2133" dirty="0" err="1"/>
              <a:t>Student</a:t>
            </a:r>
            <a:r>
              <a:rPr lang="fr-FR" sz="2133" dirty="0"/>
              <a:t> – FRIA Grant - FNRS  </a:t>
            </a:r>
          </a:p>
          <a:p>
            <a:pPr marL="0" indent="0" algn="r">
              <a:buNone/>
            </a:pPr>
            <a:r>
              <a:rPr lang="fr-FR" sz="2133" dirty="0"/>
              <a:t>Dpt of </a:t>
            </a:r>
            <a:r>
              <a:rPr lang="fr-FR" sz="2133" dirty="0" err="1"/>
              <a:t>Geography</a:t>
            </a:r>
            <a:r>
              <a:rPr lang="fr-FR" sz="2133" dirty="0"/>
              <a:t> – </a:t>
            </a:r>
            <a:r>
              <a:rPr lang="fr-FR" sz="2133" dirty="0" err="1"/>
              <a:t>University</a:t>
            </a:r>
            <a:r>
              <a:rPr lang="fr-FR" sz="2133" dirty="0"/>
              <a:t> of Liège</a:t>
            </a:r>
          </a:p>
          <a:p>
            <a:pPr marL="0" indent="0" algn="r">
              <a:buNone/>
            </a:pPr>
            <a:r>
              <a:rPr lang="fr-FR" sz="2133" dirty="0"/>
              <a:t>EGU 2024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8EA08A8-F16F-4BF0-85AF-D1B303052776}"/>
              </a:ext>
            </a:extLst>
          </p:cNvPr>
          <p:cNvGrpSpPr/>
          <p:nvPr/>
        </p:nvGrpSpPr>
        <p:grpSpPr>
          <a:xfrm>
            <a:off x="557470" y="5825759"/>
            <a:ext cx="2096524" cy="981908"/>
            <a:chOff x="0" y="5616447"/>
            <a:chExt cx="2683656" cy="12497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BB02E5-E343-46EE-82F9-C8DB358F3943}"/>
                </a:ext>
              </a:extLst>
            </p:cNvPr>
            <p:cNvSpPr/>
            <p:nvPr/>
          </p:nvSpPr>
          <p:spPr>
            <a:xfrm>
              <a:off x="746" y="5617029"/>
              <a:ext cx="2682910" cy="1240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89848E-2C58-4FAA-8FCE-95D010C26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16447"/>
              <a:ext cx="2573871" cy="1249710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1AB0E98-A9A9-4CE0-BF88-C22CAD97C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19" y="5836350"/>
            <a:ext cx="1533732" cy="973539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D5DA1B-EAAC-F2A6-DA74-080A0BF8CEE4}"/>
              </a:ext>
            </a:extLst>
          </p:cNvPr>
          <p:cNvGrpSpPr/>
          <p:nvPr/>
        </p:nvGrpSpPr>
        <p:grpSpPr>
          <a:xfrm>
            <a:off x="1536700" y="4813094"/>
            <a:ext cx="3886200" cy="959056"/>
            <a:chOff x="1612900" y="4813094"/>
            <a:chExt cx="3886200" cy="95905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A5849D-D966-4060-7B2E-40F2EBC5D966}"/>
                </a:ext>
              </a:extLst>
            </p:cNvPr>
            <p:cNvSpPr/>
            <p:nvPr/>
          </p:nvSpPr>
          <p:spPr>
            <a:xfrm>
              <a:off x="1612900" y="4813094"/>
              <a:ext cx="3886200" cy="9559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09078FE-ADC7-3546-83FF-3A66304C1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0375" y="4819650"/>
              <a:ext cx="367665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130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C809782F-11EA-BBEC-3DF6-0ED08DCE9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r="10112"/>
          <a:stretch/>
        </p:blipFill>
        <p:spPr>
          <a:xfrm>
            <a:off x="4994031" y="824179"/>
            <a:ext cx="6603022" cy="529322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18A7F-AAC0-45ED-BC04-CA486CDE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C8B2A5A-A0F7-45AC-8429-99B5FB93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56"/>
            <a:ext cx="10652695" cy="756465"/>
          </a:xfrm>
        </p:spPr>
        <p:txBody>
          <a:bodyPr>
            <a:normAutofit/>
          </a:bodyPr>
          <a:lstStyle/>
          <a:p>
            <a:r>
              <a:rPr lang="en-US" dirty="0"/>
              <a:t>Tidal currents in the strait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7EEBDC-3F18-4029-9A96-DDDDBB446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0E1CA61-737A-5832-57CF-2AB900F1D346}"/>
              </a:ext>
            </a:extLst>
          </p:cNvPr>
          <p:cNvSpPr txBox="1">
            <a:spLocks/>
          </p:cNvSpPr>
          <p:nvPr/>
        </p:nvSpPr>
        <p:spPr>
          <a:xfrm>
            <a:off x="114802" y="986330"/>
            <a:ext cx="4152397" cy="5451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“High” resolution bathymetry (~450 m/pixel)</a:t>
            </a:r>
          </a:p>
          <a:p>
            <a:endParaRPr lang="en-US" sz="2400" dirty="0"/>
          </a:p>
          <a:p>
            <a:r>
              <a:rPr lang="en-US" sz="2400" dirty="0"/>
              <a:t>Funnel effect</a:t>
            </a:r>
          </a:p>
          <a:p>
            <a:endParaRPr lang="en-US" sz="2400" dirty="0"/>
          </a:p>
          <a:p>
            <a:r>
              <a:rPr lang="en-US" sz="2400" dirty="0"/>
              <a:t>Strongest currents at the bottom of the Rion-Antirion bridge</a:t>
            </a:r>
          </a:p>
          <a:p>
            <a:endParaRPr lang="en-US" sz="2400" dirty="0"/>
          </a:p>
          <a:p>
            <a:r>
              <a:rPr lang="en-US" sz="2400" dirty="0"/>
              <a:t>Differences in phases between surface and bottom tidal currents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EB84AA-8A04-0331-C422-CD7F46906342}"/>
              </a:ext>
            </a:extLst>
          </p:cNvPr>
          <p:cNvSpPr txBox="1"/>
          <p:nvPr/>
        </p:nvSpPr>
        <p:spPr>
          <a:xfrm>
            <a:off x="7010402" y="3470790"/>
            <a:ext cx="904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Rion bridge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5A6D74-4D27-51C2-C5FF-C81CBDE32468}"/>
              </a:ext>
            </a:extLst>
          </p:cNvPr>
          <p:cNvSpPr txBox="1"/>
          <p:nvPr/>
        </p:nvSpPr>
        <p:spPr>
          <a:xfrm>
            <a:off x="6096000" y="3137112"/>
            <a:ext cx="904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Patras Gulf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58FE7B-9299-8042-1805-C7CF0CEC7FA4}"/>
              </a:ext>
            </a:extLst>
          </p:cNvPr>
          <p:cNvSpPr txBox="1"/>
          <p:nvPr/>
        </p:nvSpPr>
        <p:spPr>
          <a:xfrm>
            <a:off x="8104239" y="4296698"/>
            <a:ext cx="101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Drepano</a:t>
            </a:r>
            <a:r>
              <a:rPr lang="en-GB" sz="1200" dirty="0"/>
              <a:t> spit</a:t>
            </a:r>
          </a:p>
        </p:txBody>
      </p:sp>
    </p:spTree>
    <p:extLst>
      <p:ext uri="{BB962C8B-B14F-4D97-AF65-F5344CB8AC3E}">
        <p14:creationId xmlns:p14="http://schemas.microsoft.com/office/powerpoint/2010/main" val="38670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05AA11-E77A-0AF7-3742-78D6802F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52695" cy="756465"/>
          </a:xfrm>
        </p:spPr>
        <p:txBody>
          <a:bodyPr/>
          <a:lstStyle/>
          <a:p>
            <a:r>
              <a:rPr lang="en-GB" dirty="0"/>
              <a:t>ADCP </a:t>
            </a:r>
            <a:r>
              <a:rPr lang="en-GB" i="1" dirty="0"/>
              <a:t>vs</a:t>
            </a:r>
            <a:r>
              <a:rPr lang="en-GB" dirty="0"/>
              <a:t> ROMS: Validation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0B825F-BB5A-41A3-F0B3-FCDE1D0AB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E568BF9-0813-B760-F48B-54D742FB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11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E05BBB-D2ED-519F-248F-4E4ABDA9C28A}"/>
              </a:ext>
            </a:extLst>
          </p:cNvPr>
          <p:cNvSpPr/>
          <p:nvPr/>
        </p:nvSpPr>
        <p:spPr>
          <a:xfrm>
            <a:off x="3793562" y="835751"/>
            <a:ext cx="431929" cy="396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Espace réservé du contenu 12" descr="Une image contenant texte, cart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7D002C6E-9F63-E49F-415D-E3E3B5AD5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2925" r="7564"/>
          <a:stretch/>
        </p:blipFill>
        <p:spPr>
          <a:xfrm>
            <a:off x="836255" y="835751"/>
            <a:ext cx="4651102" cy="3847647"/>
          </a:xfrm>
          <a:prstGeom prst="rect">
            <a:avLst/>
          </a:prstGeom>
        </p:spPr>
      </p:pic>
      <p:pic>
        <p:nvPicPr>
          <p:cNvPr id="6" name="Image 5" descr="Une image contenant texte, capture d’écran, diagramme, Caractère coloré&#10;&#10;Description générée automatiquement">
            <a:extLst>
              <a:ext uri="{FF2B5EF4-FFF2-40B4-BE49-F238E27FC236}">
                <a16:creationId xmlns:a16="http://schemas.microsoft.com/office/drawing/2014/main" id="{0AEFEFC2-6C78-CB32-5DFC-D0BB68FA29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2"/>
          <a:stretch/>
        </p:blipFill>
        <p:spPr>
          <a:xfrm>
            <a:off x="6327582" y="33620"/>
            <a:ext cx="4163994" cy="3395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 descr="Une image contenant texte, capture d’écran, Caractère coloré, diagramme&#10;&#10;Description générée automatiquement">
            <a:extLst>
              <a:ext uri="{FF2B5EF4-FFF2-40B4-BE49-F238E27FC236}">
                <a16:creationId xmlns:a16="http://schemas.microsoft.com/office/drawing/2014/main" id="{79AC614A-65DF-0E33-07F5-0825C39F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9"/>
          <a:stretch/>
        </p:blipFill>
        <p:spPr>
          <a:xfrm>
            <a:off x="6325597" y="3453143"/>
            <a:ext cx="4163994" cy="34168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2FEB02C-E052-1FA2-96EF-3A8337E44470}"/>
              </a:ext>
            </a:extLst>
          </p:cNvPr>
          <p:cNvSpPr txBox="1"/>
          <p:nvPr/>
        </p:nvSpPr>
        <p:spPr>
          <a:xfrm>
            <a:off x="675245" y="4683398"/>
            <a:ext cx="4781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Similar magnitude and position for the bottom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Validation: OK</a:t>
            </a:r>
          </a:p>
        </p:txBody>
      </p:sp>
    </p:spTree>
    <p:extLst>
      <p:ext uri="{BB962C8B-B14F-4D97-AF65-F5344CB8AC3E}">
        <p14:creationId xmlns:p14="http://schemas.microsoft.com/office/powerpoint/2010/main" val="160081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18A7F-AAC0-45ED-BC04-CA486CDE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C8B2A5A-A0F7-45AC-8429-99B5FB93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56"/>
            <a:ext cx="10652695" cy="756465"/>
          </a:xfrm>
        </p:spPr>
        <p:txBody>
          <a:bodyPr>
            <a:normAutofit/>
          </a:bodyPr>
          <a:lstStyle/>
          <a:p>
            <a:r>
              <a:rPr lang="en-US" dirty="0"/>
              <a:t>Erosion &amp; internal tides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7EEBDC-3F18-4029-9A96-DDDDBB446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0E1CA61-737A-5832-57CF-2AB900F1D346}"/>
              </a:ext>
            </a:extLst>
          </p:cNvPr>
          <p:cNvSpPr txBox="1">
            <a:spLocks/>
          </p:cNvSpPr>
          <p:nvPr/>
        </p:nvSpPr>
        <p:spPr>
          <a:xfrm>
            <a:off x="114803" y="986330"/>
            <a:ext cx="5312874" cy="5451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Conclusions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No dunes but </a:t>
            </a:r>
            <a:r>
              <a:rPr lang="en-US" sz="2400" b="1" dirty="0"/>
              <a:t>erosive</a:t>
            </a:r>
            <a:r>
              <a:rPr lang="en-US" sz="2400" dirty="0"/>
              <a:t> features</a:t>
            </a:r>
          </a:p>
          <a:p>
            <a:endParaRPr lang="en-US" sz="2400" dirty="0"/>
          </a:p>
          <a:p>
            <a:r>
              <a:rPr lang="en-US" sz="2400" dirty="0"/>
              <a:t>Active hydrodynamism &amp; funnel effect: velocities &gt; </a:t>
            </a:r>
            <a:r>
              <a:rPr lang="en-US" sz="2400" b="1" dirty="0"/>
              <a:t>1m/s</a:t>
            </a:r>
          </a:p>
          <a:p>
            <a:endParaRPr lang="en-US" sz="2400" dirty="0"/>
          </a:p>
          <a:p>
            <a:r>
              <a:rPr lang="en-US" sz="2400" b="1" dirty="0"/>
              <a:t>Internal</a:t>
            </a:r>
            <a:r>
              <a:rPr lang="en-US" sz="2400" dirty="0"/>
              <a:t> </a:t>
            </a:r>
            <a:r>
              <a:rPr lang="en-US" sz="2400" b="1" dirty="0"/>
              <a:t>tides</a:t>
            </a:r>
            <a:r>
              <a:rPr lang="en-US" sz="2400" dirty="0"/>
              <a:t> frequency ≠ tide frequency</a:t>
            </a:r>
          </a:p>
          <a:p>
            <a:endParaRPr lang="en-US" sz="2400" dirty="0"/>
          </a:p>
        </p:txBody>
      </p:sp>
      <p:pic>
        <p:nvPicPr>
          <p:cNvPr id="4" name="Image 3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C583E880-23C6-9D35-2CC8-3BAAB2590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79" y="4203331"/>
            <a:ext cx="4953000" cy="2599944"/>
          </a:xfrm>
          <a:prstGeom prst="rect">
            <a:avLst/>
          </a:prstGeom>
        </p:spPr>
      </p:pic>
      <p:pic>
        <p:nvPicPr>
          <p:cNvPr id="7" name="Image 6" descr="Une image contenant texte, carte, diagramme, capture d’écran&#10;&#10;Description générée automatiquement">
            <a:extLst>
              <a:ext uri="{FF2B5EF4-FFF2-40B4-BE49-F238E27FC236}">
                <a16:creationId xmlns:a16="http://schemas.microsoft.com/office/drawing/2014/main" id="{01A25493-9FED-F71A-321A-7AEF63E03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b="54366"/>
          <a:stretch/>
        </p:blipFill>
        <p:spPr>
          <a:xfrm>
            <a:off x="5326347" y="889234"/>
            <a:ext cx="6832536" cy="32322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89C2F1F-63EC-C48F-31EA-20E6FB91549A}"/>
              </a:ext>
            </a:extLst>
          </p:cNvPr>
          <p:cNvSpPr txBox="1"/>
          <p:nvPr/>
        </p:nvSpPr>
        <p:spPr>
          <a:xfrm>
            <a:off x="10495479" y="4278385"/>
            <a:ext cx="1663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/>
              <a:t>Interpreted bathymetry around Rion-Antirion strait &amp; Amplitude of the tide and internal tide in the Strait (Rubi et al., 2022)</a:t>
            </a:r>
          </a:p>
        </p:txBody>
      </p:sp>
    </p:spTree>
    <p:extLst>
      <p:ext uri="{BB962C8B-B14F-4D97-AF65-F5344CB8AC3E}">
        <p14:creationId xmlns:p14="http://schemas.microsoft.com/office/powerpoint/2010/main" val="40262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7780" y="1778204"/>
            <a:ext cx="7496437" cy="604270"/>
          </a:xfrm>
        </p:spPr>
        <p:txBody>
          <a:bodyPr/>
          <a:lstStyle/>
          <a:p>
            <a:r>
              <a:rPr lang="en-US" b="1" dirty="0"/>
              <a:t>Thank you for your attention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EFADF4-FD5C-4270-87FA-50A412FEE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56" y="2900925"/>
            <a:ext cx="1147688" cy="72849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E2D5705-F545-C5D2-94DF-E62ABE6361E1}"/>
              </a:ext>
            </a:extLst>
          </p:cNvPr>
          <p:cNvGrpSpPr/>
          <p:nvPr/>
        </p:nvGrpSpPr>
        <p:grpSpPr>
          <a:xfrm>
            <a:off x="4152898" y="3995999"/>
            <a:ext cx="3886200" cy="959056"/>
            <a:chOff x="1612900" y="4813094"/>
            <a:chExt cx="3886200" cy="9590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155F15-550E-AE91-4319-233796B76EA7}"/>
                </a:ext>
              </a:extLst>
            </p:cNvPr>
            <p:cNvSpPr/>
            <p:nvPr/>
          </p:nvSpPr>
          <p:spPr>
            <a:xfrm>
              <a:off x="1612900" y="4813094"/>
              <a:ext cx="3886200" cy="9559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6809363F-7D71-DFF0-8F72-0FACE4B24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0375" y="4819650"/>
              <a:ext cx="367665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B91AF-F2A6-C0EE-E522-C75663BDC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9C0341-580A-1218-91E3-7BD5B620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CCD3036-76C1-EC5C-BAEC-606E467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62" y="1029360"/>
            <a:ext cx="4892001" cy="3290970"/>
          </a:xfrm>
        </p:spPr>
        <p:txBody>
          <a:bodyPr>
            <a:normAutofit/>
          </a:bodyPr>
          <a:lstStyle/>
          <a:p>
            <a:r>
              <a:rPr lang="en-US" sz="2400" dirty="0"/>
              <a:t>Spatial change in dynamics evidenced in depositional model: dunes near the sill and erosion in the sill</a:t>
            </a:r>
          </a:p>
          <a:p>
            <a:endParaRPr lang="en-US" sz="2400" dirty="0"/>
          </a:p>
          <a:p>
            <a:r>
              <a:rPr lang="en-US" sz="2400" dirty="0"/>
              <a:t>Internal tide and internal waves with bathymetric thresholds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7EE51EA-8128-0532-197E-B1B20E60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13" y="92612"/>
            <a:ext cx="10652695" cy="756465"/>
          </a:xfrm>
        </p:spPr>
        <p:txBody>
          <a:bodyPr>
            <a:normAutofit/>
          </a:bodyPr>
          <a:lstStyle/>
          <a:p>
            <a:r>
              <a:rPr lang="en-US" dirty="0"/>
              <a:t>Tidal strait characteristics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C7F6432-8553-9055-827D-F117476D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pic>
        <p:nvPicPr>
          <p:cNvPr id="11" name="Espace réservé du contenu 1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4131103-4EE6-DC38-A660-7EEA1E31C48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16"/>
            <a:ext cx="6688016" cy="3779928"/>
          </a:xfrm>
        </p:spPr>
      </p:pic>
      <p:pic>
        <p:nvPicPr>
          <p:cNvPr id="13" name="Image 12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C7F24540-059B-38B9-9407-60E017912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26" y="4498605"/>
            <a:ext cx="6147869" cy="226678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0EC69D8-ABFD-4FC6-7C66-F1A1DCE9E6BB}"/>
              </a:ext>
            </a:extLst>
          </p:cNvPr>
          <p:cNvSpPr txBox="1"/>
          <p:nvPr/>
        </p:nvSpPr>
        <p:spPr>
          <a:xfrm>
            <a:off x="10652696" y="5335398"/>
            <a:ext cx="129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Internal wave in Gibraltar Strait (Hilt et al., 2022)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DC50DF-8A95-008C-B557-8355606F3399}"/>
              </a:ext>
            </a:extLst>
          </p:cNvPr>
          <p:cNvSpPr txBox="1"/>
          <p:nvPr/>
        </p:nvSpPr>
        <p:spPr>
          <a:xfrm>
            <a:off x="444691" y="4422396"/>
            <a:ext cx="3900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Theoretical depositional model in a tidal strait from Longhitano et al., 2013</a:t>
            </a:r>
          </a:p>
        </p:txBody>
      </p:sp>
    </p:spTree>
    <p:extLst>
      <p:ext uri="{BB962C8B-B14F-4D97-AF65-F5344CB8AC3E}">
        <p14:creationId xmlns:p14="http://schemas.microsoft.com/office/powerpoint/2010/main" val="38684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 descr="Une image contenant eau, Ressources d’eau, Photographie aérienne, Détroit&#10;&#10;Description générée automatiquement">
            <a:extLst>
              <a:ext uri="{FF2B5EF4-FFF2-40B4-BE49-F238E27FC236}">
                <a16:creationId xmlns:a16="http://schemas.microsoft.com/office/drawing/2014/main" id="{257DBA31-10CD-5777-6E2D-9A677CA2B04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95" y="1796861"/>
            <a:ext cx="7477148" cy="4775661"/>
          </a:xfr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2585C12-257C-41C4-9C9A-9316195F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1095" y="6446193"/>
            <a:ext cx="2743200" cy="365125"/>
          </a:xfrm>
        </p:spPr>
        <p:txBody>
          <a:bodyPr/>
          <a:lstStyle/>
          <a:p>
            <a:fld id="{439CFB3C-5329-804D-A21F-9A0246BF7AB4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EE4ADC-8BBC-4E6A-BF2A-94BF3697D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7" y="1747331"/>
            <a:ext cx="3626839" cy="449448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Close to Patras city, third-most populous city in Greece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Patras Gulf: “wide” and shallow (~150 m depth)</a:t>
            </a:r>
          </a:p>
          <a:p>
            <a:endParaRPr lang="en-US" sz="2400" dirty="0"/>
          </a:p>
          <a:p>
            <a:r>
              <a:rPr lang="en-US" sz="2400" dirty="0"/>
              <a:t>Corinth Gulf: “narrow” and deep (~900 m depth)</a:t>
            </a:r>
          </a:p>
          <a:p>
            <a:endParaRPr lang="en-US" sz="2400" dirty="0"/>
          </a:p>
          <a:p>
            <a:r>
              <a:rPr lang="en-US" sz="2400" dirty="0"/>
              <a:t>High dynamics in a microtidal context</a:t>
            </a:r>
          </a:p>
          <a:p>
            <a:endParaRPr lang="en-US" sz="24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9E70684-3638-4301-B206-BFD9C07D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29"/>
            <a:ext cx="10652695" cy="756465"/>
          </a:xfrm>
        </p:spPr>
        <p:txBody>
          <a:bodyPr>
            <a:normAutofit/>
          </a:bodyPr>
          <a:lstStyle/>
          <a:p>
            <a:r>
              <a:rPr lang="en-US" dirty="0"/>
              <a:t>Study: The Rion-Antirion Strait</a:t>
            </a:r>
          </a:p>
        </p:txBody>
      </p:sp>
      <p:pic>
        <p:nvPicPr>
          <p:cNvPr id="20" name="Image 19" descr="Une image contenant carte&#10;&#10;Description générée automatiquement">
            <a:extLst>
              <a:ext uri="{FF2B5EF4-FFF2-40B4-BE49-F238E27FC236}">
                <a16:creationId xmlns:a16="http://schemas.microsoft.com/office/drawing/2014/main" id="{A10EB4A2-2C25-4A47-A074-6B98A0EAA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602" y="753193"/>
            <a:ext cx="3380681" cy="223663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051F369-CC31-4866-B089-372163F948BD}"/>
              </a:ext>
            </a:extLst>
          </p:cNvPr>
          <p:cNvSpPr/>
          <p:nvPr/>
        </p:nvSpPr>
        <p:spPr>
          <a:xfrm>
            <a:off x="10563299" y="1871511"/>
            <a:ext cx="330395" cy="1667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C8632FD-8FA2-407D-8DD8-169F39D6B033}"/>
              </a:ext>
            </a:extLst>
          </p:cNvPr>
          <p:cNvSpPr txBox="1"/>
          <p:nvPr/>
        </p:nvSpPr>
        <p:spPr>
          <a:xfrm>
            <a:off x="10377161" y="1463079"/>
            <a:ext cx="604948" cy="284252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 fontScale="92500" lnSpcReduction="20000"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Greece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2AB31B8-E7DE-40B4-B86A-3178F08005EE}"/>
              </a:ext>
            </a:extLst>
          </p:cNvPr>
          <p:cNvSpPr txBox="1"/>
          <p:nvPr/>
        </p:nvSpPr>
        <p:spPr>
          <a:xfrm>
            <a:off x="10893694" y="2094510"/>
            <a:ext cx="604948" cy="284252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 fontScale="92500" lnSpcReduction="20000"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Aegean Sea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59C2C49-D5A9-43A3-A62F-C67F2616B132}"/>
              </a:ext>
            </a:extLst>
          </p:cNvPr>
          <p:cNvSpPr txBox="1"/>
          <p:nvPr/>
        </p:nvSpPr>
        <p:spPr>
          <a:xfrm>
            <a:off x="9526559" y="2130446"/>
            <a:ext cx="845440" cy="284252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 fontScale="92500" lnSpcReduction="20000"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Ionian Sea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777578C-C993-45AB-8BF4-C108B986E4BF}"/>
              </a:ext>
            </a:extLst>
          </p:cNvPr>
          <p:cNvSpPr txBox="1"/>
          <p:nvPr/>
        </p:nvSpPr>
        <p:spPr>
          <a:xfrm>
            <a:off x="3887178" y="6510030"/>
            <a:ext cx="2345332" cy="36512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/>
          </a:bodyPr>
          <a:lstStyle/>
          <a:p>
            <a:r>
              <a:rPr lang="en-US" sz="1333" dirty="0"/>
              <a:t>Localization of the study area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6EB9702-8416-4CF6-91D7-F83F48D17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2BB58BD-154D-F735-7F3F-DEE74084E189}"/>
              </a:ext>
            </a:extLst>
          </p:cNvPr>
          <p:cNvSpPr txBox="1"/>
          <p:nvPr/>
        </p:nvSpPr>
        <p:spPr>
          <a:xfrm>
            <a:off x="6377006" y="2815106"/>
            <a:ext cx="604948" cy="284252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 fontScale="92500" lnSpcReduction="20000"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Continental Greece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D313367-3610-FB10-8099-1C127FD14BE7}"/>
              </a:ext>
            </a:extLst>
          </p:cNvPr>
          <p:cNvSpPr txBox="1"/>
          <p:nvPr/>
        </p:nvSpPr>
        <p:spPr>
          <a:xfrm>
            <a:off x="6286125" y="5920434"/>
            <a:ext cx="604948" cy="284252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 fontScale="92500" lnSpcReduction="20000"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Peloponnesus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C576159-9F20-9C26-A529-658954411CF9}"/>
              </a:ext>
            </a:extLst>
          </p:cNvPr>
          <p:cNvSpPr txBox="1"/>
          <p:nvPr/>
        </p:nvSpPr>
        <p:spPr>
          <a:xfrm>
            <a:off x="5366090" y="3923834"/>
            <a:ext cx="604948" cy="284252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 fontScale="92500" lnSpcReduction="20000"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Patras Gulf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D35704-2B75-AFF3-6851-F0E5540F819F}"/>
              </a:ext>
            </a:extLst>
          </p:cNvPr>
          <p:cNvSpPr txBox="1"/>
          <p:nvPr/>
        </p:nvSpPr>
        <p:spPr>
          <a:xfrm>
            <a:off x="8308126" y="3983311"/>
            <a:ext cx="604948" cy="284252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rmAutofit fontScale="92500" lnSpcReduction="20000"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Corinth Gulf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34BB0-5EF3-9D41-0724-A963D5032709}"/>
              </a:ext>
            </a:extLst>
          </p:cNvPr>
          <p:cNvSpPr/>
          <p:nvPr/>
        </p:nvSpPr>
        <p:spPr>
          <a:xfrm rot="19405369">
            <a:off x="6232511" y="3495245"/>
            <a:ext cx="604948" cy="401212"/>
          </a:xfrm>
          <a:prstGeom prst="rect">
            <a:avLst/>
          </a:prstGeom>
          <a:noFill/>
          <a:ln w="28575">
            <a:solidFill>
              <a:srgbClr val="F240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546A05-632C-5125-33DC-A97FDF85685B}"/>
              </a:ext>
            </a:extLst>
          </p:cNvPr>
          <p:cNvSpPr/>
          <p:nvPr/>
        </p:nvSpPr>
        <p:spPr>
          <a:xfrm>
            <a:off x="6286125" y="3994573"/>
            <a:ext cx="1402361" cy="213513"/>
          </a:xfrm>
          <a:prstGeom prst="rect">
            <a:avLst/>
          </a:prstGeom>
          <a:solidFill>
            <a:srgbClr val="F240DD"/>
          </a:solidFill>
          <a:ln>
            <a:solidFill>
              <a:srgbClr val="F240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Rion-Antirion strait</a:t>
            </a:r>
          </a:p>
        </p:txBody>
      </p:sp>
    </p:spTree>
    <p:extLst>
      <p:ext uri="{BB962C8B-B14F-4D97-AF65-F5344CB8AC3E}">
        <p14:creationId xmlns:p14="http://schemas.microsoft.com/office/powerpoint/2010/main" val="14961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A4F4CB7-6B20-D36E-5178-A7686C020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592" y="655797"/>
            <a:ext cx="5941304" cy="6101536"/>
          </a:xfr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3BE72C-9090-E2B3-702D-00DED6739DD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48756" y="1704237"/>
            <a:ext cx="4572000" cy="4494484"/>
          </a:xfrm>
        </p:spPr>
        <p:txBody>
          <a:bodyPr>
            <a:normAutofit/>
          </a:bodyPr>
          <a:lstStyle/>
          <a:p>
            <a:r>
              <a:rPr lang="en-GB" sz="2400" dirty="0"/>
              <a:t>Currents: </a:t>
            </a:r>
          </a:p>
          <a:p>
            <a:pPr lvl="1"/>
            <a:r>
              <a:rPr lang="en-GB" sz="1866" dirty="0"/>
              <a:t>In-situ: CTD, ADCP</a:t>
            </a:r>
          </a:p>
          <a:p>
            <a:pPr lvl="1"/>
            <a:r>
              <a:rPr lang="en-GB" sz="1866" dirty="0"/>
              <a:t>Remote sensing: CMEMS database, Landsat</a:t>
            </a:r>
          </a:p>
          <a:p>
            <a:pPr lvl="1"/>
            <a:endParaRPr lang="en-GB" sz="1866" dirty="0"/>
          </a:p>
          <a:p>
            <a:r>
              <a:rPr lang="en-GB" sz="2400" dirty="0"/>
              <a:t>Morphologies:</a:t>
            </a:r>
          </a:p>
          <a:p>
            <a:pPr lvl="1"/>
            <a:r>
              <a:rPr lang="en-GB" sz="1866" dirty="0"/>
              <a:t>Seismic profiles (CHIRP and Sparker)</a:t>
            </a:r>
          </a:p>
          <a:p>
            <a:pPr lvl="1"/>
            <a:r>
              <a:rPr lang="en-GB" sz="1866" dirty="0"/>
              <a:t>MBES (High resolution bathymetry)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22E47B5-1824-8303-C822-0D29B17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52695" cy="756465"/>
          </a:xfrm>
        </p:spPr>
        <p:txBody>
          <a:bodyPr>
            <a:normAutofit fontScale="90000"/>
          </a:bodyPr>
          <a:lstStyle/>
          <a:p>
            <a:r>
              <a:rPr lang="en-GB" dirty="0"/>
              <a:t>Measure currents and link them to morphologies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33217D-0219-A083-FCB5-8C72AFDF4914}"/>
              </a:ext>
            </a:extLst>
          </p:cNvPr>
          <p:cNvSpPr txBox="1"/>
          <p:nvPr/>
        </p:nvSpPr>
        <p:spPr>
          <a:xfrm>
            <a:off x="6599339" y="5967780"/>
            <a:ext cx="3240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/>
              <a:t>Map of all the transects with seismic and ADCP data. Fault and high-resolution bathymetry map of the Rion-Antirion strait (Rubi et al., 2022)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6C9FFB-1298-6E3E-F5BB-A0FB12E9D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22BB17-6864-F66E-8339-5CC7C600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2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2DDFC876-B5D7-254A-AC73-44AB1F722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3173" b="1947"/>
          <a:stretch/>
        </p:blipFill>
        <p:spPr>
          <a:xfrm>
            <a:off x="0" y="756464"/>
            <a:ext cx="12178430" cy="5677891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F05AA11-E77A-0AF7-3742-78D6802F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52695" cy="756465"/>
          </a:xfrm>
        </p:spPr>
        <p:txBody>
          <a:bodyPr/>
          <a:lstStyle/>
          <a:p>
            <a:r>
              <a:rPr lang="en-GB" dirty="0"/>
              <a:t>No dunes… too much erosion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0B825F-BB5A-41A3-F0B3-FCDE1D0AB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E568BF9-0813-B760-F48B-54D742FB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1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05AA11-E77A-0AF7-3742-78D6802F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52695" cy="756465"/>
          </a:xfrm>
        </p:spPr>
        <p:txBody>
          <a:bodyPr/>
          <a:lstStyle/>
          <a:p>
            <a:r>
              <a:rPr lang="en-GB" dirty="0"/>
              <a:t>Evidence of an internal tide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0B825F-BB5A-41A3-F0B3-FCDE1D0AB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E568BF9-0813-B760-F48B-54D742FB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6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EBDB87-3925-174A-1C86-D8E0E0AD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64" y="1489323"/>
            <a:ext cx="3346960" cy="4787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Ebb</a:t>
            </a:r>
            <a:r>
              <a:rPr lang="en-GB" sz="2400" dirty="0"/>
              <a:t> tide</a:t>
            </a:r>
          </a:p>
          <a:p>
            <a:r>
              <a:rPr lang="en-GB" sz="2400" dirty="0"/>
              <a:t>Surface: towards Corinth Gulf</a:t>
            </a:r>
          </a:p>
          <a:p>
            <a:endParaRPr lang="en-GB" sz="2400" dirty="0"/>
          </a:p>
          <a:p>
            <a:r>
              <a:rPr lang="en-GB" sz="2400" dirty="0"/>
              <a:t>Bottom: </a:t>
            </a:r>
          </a:p>
          <a:p>
            <a:pPr lvl="1"/>
            <a:r>
              <a:rPr lang="en-GB" sz="1866" dirty="0"/>
              <a:t>internal tide due to a bathymetric threshold</a:t>
            </a:r>
          </a:p>
          <a:p>
            <a:pPr lvl="1"/>
            <a:r>
              <a:rPr lang="en-GB" sz="1866" dirty="0"/>
              <a:t>High-velocity flow (up to 4m/s)</a:t>
            </a:r>
          </a:p>
        </p:txBody>
      </p:sp>
      <p:pic>
        <p:nvPicPr>
          <p:cNvPr id="9" name="Image 8" descr="Une image contenant texte, capture d’écran, carte, diagramme&#10;&#10;Description générée automatiquement">
            <a:extLst>
              <a:ext uri="{FF2B5EF4-FFF2-40B4-BE49-F238E27FC236}">
                <a16:creationId xmlns:a16="http://schemas.microsoft.com/office/drawing/2014/main" id="{F79C09AF-DA98-B185-086D-2E5523754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7"/>
          <a:stretch/>
        </p:blipFill>
        <p:spPr>
          <a:xfrm>
            <a:off x="3793562" y="835751"/>
            <a:ext cx="8116673" cy="52570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3B0658C-1288-6EFC-BA08-760FDD7F61C7}"/>
              </a:ext>
            </a:extLst>
          </p:cNvPr>
          <p:cNvSpPr txBox="1"/>
          <p:nvPr/>
        </p:nvSpPr>
        <p:spPr>
          <a:xfrm>
            <a:off x="6612556" y="6169794"/>
            <a:ext cx="42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ADCP measurements during ebb tide on a longitudinal section in the Rion-Antirion Strait (Rubi et al., 2022)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FA1F47-52E8-BDB9-4BA9-07414593FD07}"/>
              </a:ext>
            </a:extLst>
          </p:cNvPr>
          <p:cNvSpPr/>
          <p:nvPr/>
        </p:nvSpPr>
        <p:spPr>
          <a:xfrm>
            <a:off x="3793562" y="835751"/>
            <a:ext cx="431929" cy="396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3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05AA11-E77A-0AF7-3742-78D6802F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52695" cy="756465"/>
          </a:xfrm>
        </p:spPr>
        <p:txBody>
          <a:bodyPr/>
          <a:lstStyle/>
          <a:p>
            <a:r>
              <a:rPr lang="en-GB" dirty="0"/>
              <a:t>Tidal frequencies and impacts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0B825F-BB5A-41A3-F0B3-FCDE1D0AB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E568BF9-0813-B760-F48B-54D742FB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7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E05BBB-D2ED-519F-248F-4E4ABDA9C28A}"/>
              </a:ext>
            </a:extLst>
          </p:cNvPr>
          <p:cNvSpPr/>
          <p:nvPr/>
        </p:nvSpPr>
        <p:spPr>
          <a:xfrm>
            <a:off x="3793562" y="835751"/>
            <a:ext cx="431929" cy="396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6D8FBB-EABF-0CB7-03CC-4C2BD5C7FCE4}"/>
              </a:ext>
            </a:extLst>
          </p:cNvPr>
          <p:cNvSpPr txBox="1"/>
          <p:nvPr/>
        </p:nvSpPr>
        <p:spPr>
          <a:xfrm>
            <a:off x="5777251" y="5521938"/>
            <a:ext cx="4235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Tidal amplitude and direction of the currents (Rubi et al., 2022)</a:t>
            </a:r>
          </a:p>
        </p:txBody>
      </p:sp>
      <p:pic>
        <p:nvPicPr>
          <p:cNvPr id="13" name="Image 12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3709436E-B34A-DCA9-5CF5-B1208B231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26" y="1765005"/>
            <a:ext cx="7157112" cy="3756933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FA440514-90C6-9387-2F54-7C089F85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799" y="2317898"/>
            <a:ext cx="4332038" cy="3204040"/>
          </a:xfrm>
        </p:spPr>
        <p:txBody>
          <a:bodyPr>
            <a:normAutofit/>
          </a:bodyPr>
          <a:lstStyle/>
          <a:p>
            <a:r>
              <a:rPr lang="en-GB" sz="2400" dirty="0"/>
              <a:t>2 different frequencies in the tides: surface vs bottom</a:t>
            </a:r>
          </a:p>
          <a:p>
            <a:endParaRPr lang="en-GB" sz="2400" dirty="0"/>
          </a:p>
          <a:p>
            <a:r>
              <a:rPr lang="en-GB" sz="2400" dirty="0"/>
              <a:t>“Crashing” or “Cascading” of the internal waves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05AA11-E77A-0AF7-3742-78D6802F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52695" cy="756465"/>
          </a:xfrm>
        </p:spPr>
        <p:txBody>
          <a:bodyPr/>
          <a:lstStyle/>
          <a:p>
            <a:r>
              <a:rPr lang="en-GB" dirty="0"/>
              <a:t>Regional Oceanographic Modelling System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0B825F-BB5A-41A3-F0B3-FCDE1D0AB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E568BF9-0813-B760-F48B-54D742FB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8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E05BBB-D2ED-519F-248F-4E4ABDA9C28A}"/>
              </a:ext>
            </a:extLst>
          </p:cNvPr>
          <p:cNvSpPr/>
          <p:nvPr/>
        </p:nvSpPr>
        <p:spPr>
          <a:xfrm>
            <a:off x="3793562" y="835751"/>
            <a:ext cx="431929" cy="396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5B6183C-89A3-5EA4-3595-C776861A22BC}"/>
              </a:ext>
            </a:extLst>
          </p:cNvPr>
          <p:cNvSpPr txBox="1">
            <a:spLocks/>
          </p:cNvSpPr>
          <p:nvPr/>
        </p:nvSpPr>
        <p:spPr>
          <a:xfrm>
            <a:off x="381000" y="1181758"/>
            <a:ext cx="5714999" cy="4494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Forcings: Bathymetry (GEBCO), Oceanography (CMEMS), Winds (ECMWF), Tides (TPXO)</a:t>
            </a:r>
          </a:p>
          <a:p>
            <a:endParaRPr lang="en-GB" sz="2400" dirty="0"/>
          </a:p>
          <a:p>
            <a:r>
              <a:rPr lang="en-GB" sz="2400" dirty="0"/>
              <a:t>Actual conditions verified through satellite data/in-situ measurements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B884D95D-1142-D933-D00A-C5B9A1549867}"/>
              </a:ext>
            </a:extLst>
          </p:cNvPr>
          <p:cNvSpPr txBox="1">
            <a:spLocks/>
          </p:cNvSpPr>
          <p:nvPr/>
        </p:nvSpPr>
        <p:spPr>
          <a:xfrm>
            <a:off x="6301302" y="1704237"/>
            <a:ext cx="5284569" cy="4494484"/>
          </a:xfrm>
          <a:prstGeom prst="rect">
            <a:avLst/>
          </a:prstGeom>
          <a:ln w="38100">
            <a:solidFill>
              <a:schemeClr val="bg2">
                <a:lumMod val="10000"/>
              </a:schemeClr>
            </a:solidFill>
            <a:prstDash val="dashDot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000" dirty="0"/>
              <a:t>Technical details</a:t>
            </a:r>
          </a:p>
          <a:p>
            <a:r>
              <a:rPr lang="en-GB" sz="2200" dirty="0"/>
              <a:t>High Resolution bathymetry for the strait (1,1) ~450 m</a:t>
            </a:r>
          </a:p>
          <a:p>
            <a:r>
              <a:rPr lang="en-GB" sz="2200" dirty="0"/>
              <a:t>Corrected bathymetry (HR bathymetry)</a:t>
            </a:r>
          </a:p>
          <a:p>
            <a:r>
              <a:rPr lang="en-GB" sz="2200" dirty="0"/>
              <a:t>Forcing at the boundaries; the rest is calculated</a:t>
            </a:r>
            <a:endParaRPr lang="en-GB" sz="2200" dirty="0">
              <a:sym typeface="Wingdings" panose="05000000000000000000" pitchFamily="2" charset="2"/>
            </a:endParaRPr>
          </a:p>
          <a:p>
            <a:r>
              <a:rPr lang="en-GB" sz="2200" dirty="0">
                <a:sym typeface="Wingdings" panose="05000000000000000000" pitchFamily="2" charset="2"/>
              </a:rPr>
              <a:t>Masks : lakes, small bays and Aegean Sea</a:t>
            </a:r>
          </a:p>
          <a:p>
            <a:r>
              <a:rPr lang="en-GB" sz="2200" dirty="0">
                <a:sym typeface="Wingdings" panose="05000000000000000000" pitchFamily="2" charset="2"/>
              </a:rPr>
              <a:t>May 2019 and 1 year (01/01/2019 to 01/01/2020)</a:t>
            </a:r>
          </a:p>
          <a:p>
            <a:r>
              <a:rPr lang="en-GB" sz="2200" dirty="0">
                <a:sym typeface="Wingdings" panose="05000000000000000000" pitchFamily="2" charset="2"/>
              </a:rPr>
              <a:t>Adaptative depth: 32 layers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148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A18A7F-AAC0-45ED-BC04-CA486CDE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C8B2A5A-A0F7-45AC-8429-99B5FB93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56"/>
            <a:ext cx="10652695" cy="756465"/>
          </a:xfrm>
        </p:spPr>
        <p:txBody>
          <a:bodyPr>
            <a:normAutofit/>
          </a:bodyPr>
          <a:lstStyle/>
          <a:p>
            <a:r>
              <a:rPr lang="en-US" dirty="0"/>
              <a:t>Tidal currents at depth: funnel effect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7EEBDC-3F18-4029-9A96-DDDDBB446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8150"/>
            <a:ext cx="575225" cy="36512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0E1CA61-737A-5832-57CF-2AB900F1D346}"/>
              </a:ext>
            </a:extLst>
          </p:cNvPr>
          <p:cNvSpPr txBox="1">
            <a:spLocks/>
          </p:cNvSpPr>
          <p:nvPr/>
        </p:nvSpPr>
        <p:spPr>
          <a:xfrm>
            <a:off x="114803" y="986330"/>
            <a:ext cx="3011386" cy="5451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From bottom to top</a:t>
            </a:r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Stronger currents appear at the bottom of the strait!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4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Funnel effect from the shape of the 2 Gulfs</a:t>
            </a:r>
            <a:endParaRPr lang="en-US" sz="2400" dirty="0"/>
          </a:p>
        </p:txBody>
      </p:sp>
      <p:pic>
        <p:nvPicPr>
          <p:cNvPr id="4" name="Image 3" descr="Une image contenant texte, carte, capture d’écran, diagramme&#10;&#10;Description générée automatiquement">
            <a:extLst>
              <a:ext uri="{FF2B5EF4-FFF2-40B4-BE49-F238E27FC236}">
                <a16:creationId xmlns:a16="http://schemas.microsoft.com/office/drawing/2014/main" id="{CAC8E781-D62C-09A6-A2D5-87FE2E5F2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10224" r="17068" b="8181"/>
          <a:stretch/>
        </p:blipFill>
        <p:spPr>
          <a:xfrm>
            <a:off x="3117835" y="770021"/>
            <a:ext cx="8959362" cy="52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</TotalTime>
  <Words>603</Words>
  <Application>Microsoft Office PowerPoint</Application>
  <PresentationFormat>Grand écran</PresentationFormat>
  <Paragraphs>118</Paragraphs>
  <Slides>13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Thème Office</vt:lpstr>
      <vt:lpstr>A new fully erosive end-member to the strait depositional model: the importance of strong internal tides and shallow water settings, case of the Rion-Antirion Strait (Greece)</vt:lpstr>
      <vt:lpstr>Tidal strait characteristics</vt:lpstr>
      <vt:lpstr>Study: The Rion-Antirion Strait</vt:lpstr>
      <vt:lpstr>Measure currents and link them to morphologies</vt:lpstr>
      <vt:lpstr>No dunes… too much erosion</vt:lpstr>
      <vt:lpstr>Evidence of an internal tide</vt:lpstr>
      <vt:lpstr>Tidal frequencies and impacts</vt:lpstr>
      <vt:lpstr>Regional Oceanographic Modelling System</vt:lpstr>
      <vt:lpstr>Tidal currents at depth: funnel effect</vt:lpstr>
      <vt:lpstr>Tidal currents in the strait</vt:lpstr>
      <vt:lpstr>ADCP vs ROMS: Validation</vt:lpstr>
      <vt:lpstr>Erosion &amp; internal tides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tidal currents and internal tides on the morphosedimentary features of the modern Rion Strait (Greece)</dc:title>
  <dc:creator>Basile Caterina</dc:creator>
  <cp:lastModifiedBy>Basile Caterina</cp:lastModifiedBy>
  <cp:revision>35</cp:revision>
  <dcterms:created xsi:type="dcterms:W3CDTF">2023-09-07T14:43:16Z</dcterms:created>
  <dcterms:modified xsi:type="dcterms:W3CDTF">2024-04-12T15:06:03Z</dcterms:modified>
</cp:coreProperties>
</file>