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339" r:id="rId4"/>
    <p:sldId id="335" r:id="rId5"/>
    <p:sldId id="303" r:id="rId6"/>
    <p:sldId id="306" r:id="rId7"/>
    <p:sldId id="307" r:id="rId8"/>
    <p:sldId id="308" r:id="rId9"/>
    <p:sldId id="309" r:id="rId10"/>
    <p:sldId id="314" r:id="rId11"/>
    <p:sldId id="310" r:id="rId12"/>
    <p:sldId id="311" r:id="rId13"/>
    <p:sldId id="345" r:id="rId14"/>
    <p:sldId id="340" r:id="rId15"/>
    <p:sldId id="322" r:id="rId16"/>
    <p:sldId id="352" r:id="rId17"/>
    <p:sldId id="341" r:id="rId18"/>
    <p:sldId id="288" r:id="rId19"/>
    <p:sldId id="327" r:id="rId20"/>
    <p:sldId id="347" r:id="rId21"/>
    <p:sldId id="351" r:id="rId22"/>
    <p:sldId id="337" r:id="rId23"/>
    <p:sldId id="338" r:id="rId24"/>
    <p:sldId id="348" r:id="rId25"/>
    <p:sldId id="349" r:id="rId26"/>
    <p:sldId id="350"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6" autoAdjust="0"/>
    <p:restoredTop sz="85464" autoAdjust="0"/>
  </p:normalViewPr>
  <p:slideViewPr>
    <p:cSldViewPr>
      <p:cViewPr varScale="1">
        <p:scale>
          <a:sx n="52" d="100"/>
          <a:sy n="52" d="100"/>
        </p:scale>
        <p:origin x="1947"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9B395-F3AB-4AA7-A435-DC9E9275149B}" type="datetimeFigureOut">
              <a:rPr lang="fr-FR" smtClean="0"/>
              <a:t>07/11/2023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328D2-2155-4F32-BFB2-49BABFC54AE1}" type="slidenum">
              <a:rPr lang="fr-FR" smtClean="0"/>
              <a:t>‹N°›</a:t>
            </a:fld>
            <a:endParaRPr lang="fr-FR"/>
          </a:p>
        </p:txBody>
      </p:sp>
    </p:spTree>
    <p:extLst>
      <p:ext uri="{BB962C8B-B14F-4D97-AF65-F5344CB8AC3E}">
        <p14:creationId xmlns:p14="http://schemas.microsoft.com/office/powerpoint/2010/main" val="32476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3328D2-2155-4F32-BFB2-49BABFC54AE1}" type="slidenum">
              <a:rPr lang="fr-FR" smtClean="0"/>
              <a:t>1</a:t>
            </a:fld>
            <a:endParaRPr lang="fr-FR"/>
          </a:p>
        </p:txBody>
      </p:sp>
    </p:spTree>
    <p:extLst>
      <p:ext uri="{BB962C8B-B14F-4D97-AF65-F5344CB8AC3E}">
        <p14:creationId xmlns:p14="http://schemas.microsoft.com/office/powerpoint/2010/main" val="2366009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E589764-333F-4339-B43C-4EBBA45109AD}" type="slidenum">
              <a:rPr lang="fr-BE" smtClean="0"/>
              <a:t>19</a:t>
            </a:fld>
            <a:endParaRPr lang="fr-BE"/>
          </a:p>
        </p:txBody>
      </p:sp>
    </p:spTree>
    <p:extLst>
      <p:ext uri="{BB962C8B-B14F-4D97-AF65-F5344CB8AC3E}">
        <p14:creationId xmlns:p14="http://schemas.microsoft.com/office/powerpoint/2010/main" val="103960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3328D2-2155-4F32-BFB2-49BABFC54AE1}" type="slidenum">
              <a:rPr lang="fr-FR" smtClean="0"/>
              <a:t>22</a:t>
            </a:fld>
            <a:endParaRPr lang="fr-FR"/>
          </a:p>
        </p:txBody>
      </p:sp>
    </p:spTree>
    <p:extLst>
      <p:ext uri="{BB962C8B-B14F-4D97-AF65-F5344CB8AC3E}">
        <p14:creationId xmlns:p14="http://schemas.microsoft.com/office/powerpoint/2010/main" val="423015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000" dirty="0"/>
          </a:p>
        </p:txBody>
      </p:sp>
      <p:sp>
        <p:nvSpPr>
          <p:cNvPr id="4" name="Espace réservé du numéro de diapositive 3"/>
          <p:cNvSpPr>
            <a:spLocks noGrp="1"/>
          </p:cNvSpPr>
          <p:nvPr>
            <p:ph type="sldNum" sz="quarter" idx="10"/>
          </p:nvPr>
        </p:nvSpPr>
        <p:spPr/>
        <p:txBody>
          <a:bodyPr/>
          <a:lstStyle/>
          <a:p>
            <a:fld id="{1E589764-333F-4339-B43C-4EBBA45109AD}" type="slidenum">
              <a:rPr lang="fr-BE" smtClean="0"/>
              <a:t>5</a:t>
            </a:fld>
            <a:endParaRPr lang="fr-BE"/>
          </a:p>
        </p:txBody>
      </p:sp>
    </p:spTree>
    <p:extLst>
      <p:ext uri="{BB962C8B-B14F-4D97-AF65-F5344CB8AC3E}">
        <p14:creationId xmlns:p14="http://schemas.microsoft.com/office/powerpoint/2010/main" val="280656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000" dirty="0"/>
          </a:p>
        </p:txBody>
      </p:sp>
      <p:sp>
        <p:nvSpPr>
          <p:cNvPr id="4" name="Espace réservé du numéro de diapositive 3"/>
          <p:cNvSpPr>
            <a:spLocks noGrp="1"/>
          </p:cNvSpPr>
          <p:nvPr>
            <p:ph type="sldNum" sz="quarter" idx="10"/>
          </p:nvPr>
        </p:nvSpPr>
        <p:spPr/>
        <p:txBody>
          <a:bodyPr/>
          <a:lstStyle/>
          <a:p>
            <a:fld id="{1E589764-333F-4339-B43C-4EBBA45109AD}" type="slidenum">
              <a:rPr lang="fr-BE" smtClean="0"/>
              <a:t>6</a:t>
            </a:fld>
            <a:endParaRPr lang="fr-BE"/>
          </a:p>
        </p:txBody>
      </p:sp>
    </p:spTree>
    <p:extLst>
      <p:ext uri="{BB962C8B-B14F-4D97-AF65-F5344CB8AC3E}">
        <p14:creationId xmlns:p14="http://schemas.microsoft.com/office/powerpoint/2010/main" val="280656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000" dirty="0"/>
          </a:p>
        </p:txBody>
      </p:sp>
      <p:sp>
        <p:nvSpPr>
          <p:cNvPr id="4" name="Espace réservé du numéro de diapositive 3"/>
          <p:cNvSpPr>
            <a:spLocks noGrp="1"/>
          </p:cNvSpPr>
          <p:nvPr>
            <p:ph type="sldNum" sz="quarter" idx="10"/>
          </p:nvPr>
        </p:nvSpPr>
        <p:spPr/>
        <p:txBody>
          <a:bodyPr/>
          <a:lstStyle/>
          <a:p>
            <a:fld id="{1E589764-333F-4339-B43C-4EBBA45109AD}" type="slidenum">
              <a:rPr lang="fr-BE" smtClean="0"/>
              <a:t>7</a:t>
            </a:fld>
            <a:endParaRPr lang="fr-BE"/>
          </a:p>
        </p:txBody>
      </p:sp>
    </p:spTree>
    <p:extLst>
      <p:ext uri="{BB962C8B-B14F-4D97-AF65-F5344CB8AC3E}">
        <p14:creationId xmlns:p14="http://schemas.microsoft.com/office/powerpoint/2010/main" val="280656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000" dirty="0"/>
          </a:p>
        </p:txBody>
      </p:sp>
      <p:sp>
        <p:nvSpPr>
          <p:cNvPr id="4" name="Espace réservé du numéro de diapositive 3"/>
          <p:cNvSpPr>
            <a:spLocks noGrp="1"/>
          </p:cNvSpPr>
          <p:nvPr>
            <p:ph type="sldNum" sz="quarter" idx="10"/>
          </p:nvPr>
        </p:nvSpPr>
        <p:spPr/>
        <p:txBody>
          <a:bodyPr/>
          <a:lstStyle/>
          <a:p>
            <a:fld id="{1E589764-333F-4339-B43C-4EBBA45109AD}" type="slidenum">
              <a:rPr lang="fr-BE" smtClean="0"/>
              <a:t>8</a:t>
            </a:fld>
            <a:endParaRPr lang="fr-BE"/>
          </a:p>
        </p:txBody>
      </p:sp>
    </p:spTree>
    <p:extLst>
      <p:ext uri="{BB962C8B-B14F-4D97-AF65-F5344CB8AC3E}">
        <p14:creationId xmlns:p14="http://schemas.microsoft.com/office/powerpoint/2010/main" val="280656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E589764-333F-4339-B43C-4EBBA45109AD}" type="slidenum">
              <a:rPr lang="fr-BE" smtClean="0"/>
              <a:t>9</a:t>
            </a:fld>
            <a:endParaRPr lang="fr-BE"/>
          </a:p>
        </p:txBody>
      </p:sp>
    </p:spTree>
    <p:extLst>
      <p:ext uri="{BB962C8B-B14F-4D97-AF65-F5344CB8AC3E}">
        <p14:creationId xmlns:p14="http://schemas.microsoft.com/office/powerpoint/2010/main" val="369559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E589764-333F-4339-B43C-4EBBA45109AD}" type="slidenum">
              <a:rPr lang="fr-BE" smtClean="0"/>
              <a:t>11</a:t>
            </a:fld>
            <a:endParaRPr lang="fr-BE"/>
          </a:p>
        </p:txBody>
      </p:sp>
    </p:spTree>
    <p:extLst>
      <p:ext uri="{BB962C8B-B14F-4D97-AF65-F5344CB8AC3E}">
        <p14:creationId xmlns:p14="http://schemas.microsoft.com/office/powerpoint/2010/main" val="16542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E589764-333F-4339-B43C-4EBBA45109AD}" type="slidenum">
              <a:rPr lang="fr-BE" smtClean="0"/>
              <a:t>15</a:t>
            </a:fld>
            <a:endParaRPr lang="fr-BE"/>
          </a:p>
        </p:txBody>
      </p:sp>
    </p:spTree>
    <p:extLst>
      <p:ext uri="{BB962C8B-B14F-4D97-AF65-F5344CB8AC3E}">
        <p14:creationId xmlns:p14="http://schemas.microsoft.com/office/powerpoint/2010/main" val="3984576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400" dirty="0"/>
          </a:p>
        </p:txBody>
      </p:sp>
      <p:sp>
        <p:nvSpPr>
          <p:cNvPr id="4" name="Espace réservé du numéro de diapositive 3"/>
          <p:cNvSpPr>
            <a:spLocks noGrp="1"/>
          </p:cNvSpPr>
          <p:nvPr>
            <p:ph type="sldNum" sz="quarter" idx="10"/>
          </p:nvPr>
        </p:nvSpPr>
        <p:spPr/>
        <p:txBody>
          <a:bodyPr/>
          <a:lstStyle/>
          <a:p>
            <a:fld id="{1E589764-333F-4339-B43C-4EBBA45109AD}" type="slidenum">
              <a:rPr lang="fr-BE" smtClean="0"/>
              <a:t>18</a:t>
            </a:fld>
            <a:endParaRPr lang="fr-BE"/>
          </a:p>
        </p:txBody>
      </p:sp>
    </p:spTree>
    <p:extLst>
      <p:ext uri="{BB962C8B-B14F-4D97-AF65-F5344CB8AC3E}">
        <p14:creationId xmlns:p14="http://schemas.microsoft.com/office/powerpoint/2010/main" val="417730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7EEE3-EB59-266F-BC8C-B4E94561550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8045C0D-D299-E03C-7D89-F016FDEEA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785B2F7-25A8-AC25-ED83-56EAE604F6EE}"/>
              </a:ext>
            </a:extLst>
          </p:cNvPr>
          <p:cNvSpPr>
            <a:spLocks noGrp="1"/>
          </p:cNvSpPr>
          <p:nvPr>
            <p:ph type="dt" sz="half" idx="10"/>
          </p:nvPr>
        </p:nvSpPr>
        <p:spPr/>
        <p:txBody>
          <a:bodyPr/>
          <a:lstStyle/>
          <a:p>
            <a:fld id="{329D9B46-CA11-452E-92EB-5783A8308E78}" type="datetimeFigureOut">
              <a:rPr lang="fr-FR" smtClean="0"/>
              <a:t>07/11/2023</a:t>
            </a:fld>
            <a:endParaRPr lang="fr-FR"/>
          </a:p>
        </p:txBody>
      </p:sp>
      <p:sp>
        <p:nvSpPr>
          <p:cNvPr id="5" name="Espace réservé du pied de page 4">
            <a:extLst>
              <a:ext uri="{FF2B5EF4-FFF2-40B4-BE49-F238E27FC236}">
                <a16:creationId xmlns:a16="http://schemas.microsoft.com/office/drawing/2014/main" id="{ECFCB293-7AAE-A55A-61D2-87A0D998CB1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12057B9-B4B8-2707-D88F-12E4942C667A}"/>
              </a:ext>
            </a:extLst>
          </p:cNvPr>
          <p:cNvSpPr>
            <a:spLocks noGrp="1"/>
          </p:cNvSpPr>
          <p:nvPr>
            <p:ph type="sldNum" sz="quarter" idx="12"/>
          </p:nvPr>
        </p:nvSpPr>
        <p:spPr/>
        <p:txBody>
          <a:bodyPr/>
          <a:lstStyle/>
          <a:p>
            <a:fld id="{81532CD4-9499-47B2-BA65-070B08AB470A}" type="slidenum">
              <a:rPr lang="fr-FR" smtClean="0"/>
              <a:t>‹N°›</a:t>
            </a:fld>
            <a:endParaRPr lang="fr-FR"/>
          </a:p>
        </p:txBody>
      </p:sp>
    </p:spTree>
    <p:extLst>
      <p:ext uri="{BB962C8B-B14F-4D97-AF65-F5344CB8AC3E}">
        <p14:creationId xmlns:p14="http://schemas.microsoft.com/office/powerpoint/2010/main" val="215102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681CAC-AEE1-D618-9FD5-122E0866505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61A153A-DCC3-C5AE-B3D4-9CDFB19E0E9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04B257-1425-4E52-2E96-143E76D5EA4D}"/>
              </a:ext>
            </a:extLst>
          </p:cNvPr>
          <p:cNvSpPr>
            <a:spLocks noGrp="1"/>
          </p:cNvSpPr>
          <p:nvPr>
            <p:ph type="dt" sz="half" idx="10"/>
          </p:nvPr>
        </p:nvSpPr>
        <p:spPr/>
        <p:txBody>
          <a:bodyPr/>
          <a:lstStyle/>
          <a:p>
            <a:fld id="{329D9B46-CA11-452E-92EB-5783A8308E78}" type="datetimeFigureOut">
              <a:rPr lang="fr-FR" smtClean="0"/>
              <a:t>07/11/2023</a:t>
            </a:fld>
            <a:endParaRPr lang="fr-FR"/>
          </a:p>
        </p:txBody>
      </p:sp>
      <p:sp>
        <p:nvSpPr>
          <p:cNvPr id="5" name="Espace réservé du pied de page 4">
            <a:extLst>
              <a:ext uri="{FF2B5EF4-FFF2-40B4-BE49-F238E27FC236}">
                <a16:creationId xmlns:a16="http://schemas.microsoft.com/office/drawing/2014/main" id="{91685639-8BD4-4007-227F-DA98147B9A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82C838-D1EF-EEB7-5E79-C68AE2AF7FBA}"/>
              </a:ext>
            </a:extLst>
          </p:cNvPr>
          <p:cNvSpPr>
            <a:spLocks noGrp="1"/>
          </p:cNvSpPr>
          <p:nvPr>
            <p:ph type="sldNum" sz="quarter" idx="12"/>
          </p:nvPr>
        </p:nvSpPr>
        <p:spPr/>
        <p:txBody>
          <a:bodyPr/>
          <a:lstStyle/>
          <a:p>
            <a:fld id="{81532CD4-9499-47B2-BA65-070B08AB470A}" type="slidenum">
              <a:rPr lang="fr-FR" smtClean="0"/>
              <a:t>‹N°›</a:t>
            </a:fld>
            <a:endParaRPr lang="fr-FR"/>
          </a:p>
        </p:txBody>
      </p:sp>
    </p:spTree>
    <p:extLst>
      <p:ext uri="{BB962C8B-B14F-4D97-AF65-F5344CB8AC3E}">
        <p14:creationId xmlns:p14="http://schemas.microsoft.com/office/powerpoint/2010/main" val="218185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26D863D-41BD-0A59-C871-D714A32761A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B337CD6-8D3B-47EF-87A3-3647F0FB3F0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59F741-E08F-0294-2861-E98135E5B923}"/>
              </a:ext>
            </a:extLst>
          </p:cNvPr>
          <p:cNvSpPr>
            <a:spLocks noGrp="1"/>
          </p:cNvSpPr>
          <p:nvPr>
            <p:ph type="dt" sz="half" idx="10"/>
          </p:nvPr>
        </p:nvSpPr>
        <p:spPr/>
        <p:txBody>
          <a:bodyPr/>
          <a:lstStyle/>
          <a:p>
            <a:fld id="{329D9B46-CA11-452E-92EB-5783A8308E78}" type="datetimeFigureOut">
              <a:rPr lang="fr-FR" smtClean="0"/>
              <a:t>07/11/2023</a:t>
            </a:fld>
            <a:endParaRPr lang="fr-FR"/>
          </a:p>
        </p:txBody>
      </p:sp>
      <p:sp>
        <p:nvSpPr>
          <p:cNvPr id="5" name="Espace réservé du pied de page 4">
            <a:extLst>
              <a:ext uri="{FF2B5EF4-FFF2-40B4-BE49-F238E27FC236}">
                <a16:creationId xmlns:a16="http://schemas.microsoft.com/office/drawing/2014/main" id="{22FBEE7B-2A65-3BC5-E152-C032EB8F23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F23ABC-4BA6-EB42-FF71-A96E2D2A4FA6}"/>
              </a:ext>
            </a:extLst>
          </p:cNvPr>
          <p:cNvSpPr>
            <a:spLocks noGrp="1"/>
          </p:cNvSpPr>
          <p:nvPr>
            <p:ph type="sldNum" sz="quarter" idx="12"/>
          </p:nvPr>
        </p:nvSpPr>
        <p:spPr/>
        <p:txBody>
          <a:bodyPr/>
          <a:lstStyle/>
          <a:p>
            <a:fld id="{81532CD4-9499-47B2-BA65-070B08AB470A}" type="slidenum">
              <a:rPr lang="fr-FR" smtClean="0"/>
              <a:t>‹N°›</a:t>
            </a:fld>
            <a:endParaRPr lang="fr-FR"/>
          </a:p>
        </p:txBody>
      </p:sp>
    </p:spTree>
    <p:extLst>
      <p:ext uri="{BB962C8B-B14F-4D97-AF65-F5344CB8AC3E}">
        <p14:creationId xmlns:p14="http://schemas.microsoft.com/office/powerpoint/2010/main" val="116079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B533CC-AAB3-0220-1333-83079AF958E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16424AE-3EEE-A46F-E95B-94F2FACA2BB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FFA805-B064-3660-B4E0-519B7DF248D4}"/>
              </a:ext>
            </a:extLst>
          </p:cNvPr>
          <p:cNvSpPr>
            <a:spLocks noGrp="1"/>
          </p:cNvSpPr>
          <p:nvPr>
            <p:ph type="dt" sz="half" idx="10"/>
          </p:nvPr>
        </p:nvSpPr>
        <p:spPr/>
        <p:txBody>
          <a:bodyPr/>
          <a:lstStyle/>
          <a:p>
            <a:fld id="{329D9B46-CA11-452E-92EB-5783A8308E78}" type="datetimeFigureOut">
              <a:rPr lang="fr-FR" smtClean="0"/>
              <a:t>07/11/2023</a:t>
            </a:fld>
            <a:endParaRPr lang="fr-FR"/>
          </a:p>
        </p:txBody>
      </p:sp>
      <p:sp>
        <p:nvSpPr>
          <p:cNvPr id="5" name="Espace réservé du pied de page 4">
            <a:extLst>
              <a:ext uri="{FF2B5EF4-FFF2-40B4-BE49-F238E27FC236}">
                <a16:creationId xmlns:a16="http://schemas.microsoft.com/office/drawing/2014/main" id="{4FFDA624-4D77-7CBC-8A3D-2C476DEE85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EA46CF-62D5-1B0E-B0D0-70DDC4E2AFB7}"/>
              </a:ext>
            </a:extLst>
          </p:cNvPr>
          <p:cNvSpPr>
            <a:spLocks noGrp="1"/>
          </p:cNvSpPr>
          <p:nvPr>
            <p:ph type="sldNum" sz="quarter" idx="12"/>
          </p:nvPr>
        </p:nvSpPr>
        <p:spPr/>
        <p:txBody>
          <a:bodyPr/>
          <a:lstStyle/>
          <a:p>
            <a:fld id="{81532CD4-9499-47B2-BA65-070B08AB470A}" type="slidenum">
              <a:rPr lang="fr-FR" smtClean="0"/>
              <a:t>‹N°›</a:t>
            </a:fld>
            <a:endParaRPr lang="fr-FR"/>
          </a:p>
        </p:txBody>
      </p:sp>
    </p:spTree>
    <p:extLst>
      <p:ext uri="{BB962C8B-B14F-4D97-AF65-F5344CB8AC3E}">
        <p14:creationId xmlns:p14="http://schemas.microsoft.com/office/powerpoint/2010/main" val="194932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9C70AC-C2C7-EEBB-E9DF-4D5B85576F9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06927CE-C45C-4446-389D-D30729BC9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50D7B35-362E-6B6E-EC0A-4A747A269451}"/>
              </a:ext>
            </a:extLst>
          </p:cNvPr>
          <p:cNvSpPr>
            <a:spLocks noGrp="1"/>
          </p:cNvSpPr>
          <p:nvPr>
            <p:ph type="dt" sz="half" idx="10"/>
          </p:nvPr>
        </p:nvSpPr>
        <p:spPr/>
        <p:txBody>
          <a:bodyPr/>
          <a:lstStyle/>
          <a:p>
            <a:fld id="{329D9B46-CA11-452E-92EB-5783A8308E78}" type="datetimeFigureOut">
              <a:rPr lang="fr-FR" smtClean="0"/>
              <a:t>07/11/2023</a:t>
            </a:fld>
            <a:endParaRPr lang="fr-FR"/>
          </a:p>
        </p:txBody>
      </p:sp>
      <p:sp>
        <p:nvSpPr>
          <p:cNvPr id="5" name="Espace réservé du pied de page 4">
            <a:extLst>
              <a:ext uri="{FF2B5EF4-FFF2-40B4-BE49-F238E27FC236}">
                <a16:creationId xmlns:a16="http://schemas.microsoft.com/office/drawing/2014/main" id="{CC4339AF-0205-9325-121E-7C10C67F42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A1AA59-4D0E-03EC-EA8C-335713FF4C6D}"/>
              </a:ext>
            </a:extLst>
          </p:cNvPr>
          <p:cNvSpPr>
            <a:spLocks noGrp="1"/>
          </p:cNvSpPr>
          <p:nvPr>
            <p:ph type="sldNum" sz="quarter" idx="12"/>
          </p:nvPr>
        </p:nvSpPr>
        <p:spPr/>
        <p:txBody>
          <a:bodyPr/>
          <a:lstStyle/>
          <a:p>
            <a:fld id="{81532CD4-9499-47B2-BA65-070B08AB470A}" type="slidenum">
              <a:rPr lang="fr-FR" smtClean="0"/>
              <a:t>‹N°›</a:t>
            </a:fld>
            <a:endParaRPr lang="fr-FR"/>
          </a:p>
        </p:txBody>
      </p:sp>
    </p:spTree>
    <p:extLst>
      <p:ext uri="{BB962C8B-B14F-4D97-AF65-F5344CB8AC3E}">
        <p14:creationId xmlns:p14="http://schemas.microsoft.com/office/powerpoint/2010/main" val="197829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1268B-5E5F-D8A1-4BBA-6953DE734A7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D701050-0DF5-7540-C510-56AC871D9D4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FBC25A2-FEC4-ABC4-913D-47808573849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EBAA185-C31A-6ABE-FCB0-49857BBEE07E}"/>
              </a:ext>
            </a:extLst>
          </p:cNvPr>
          <p:cNvSpPr>
            <a:spLocks noGrp="1"/>
          </p:cNvSpPr>
          <p:nvPr>
            <p:ph type="dt" sz="half" idx="10"/>
          </p:nvPr>
        </p:nvSpPr>
        <p:spPr/>
        <p:txBody>
          <a:bodyPr/>
          <a:lstStyle/>
          <a:p>
            <a:fld id="{329D9B46-CA11-452E-92EB-5783A8308E78}" type="datetimeFigureOut">
              <a:rPr lang="fr-FR" smtClean="0"/>
              <a:t>07/11/2023</a:t>
            </a:fld>
            <a:endParaRPr lang="fr-FR"/>
          </a:p>
        </p:txBody>
      </p:sp>
      <p:sp>
        <p:nvSpPr>
          <p:cNvPr id="6" name="Espace réservé du pied de page 5">
            <a:extLst>
              <a:ext uri="{FF2B5EF4-FFF2-40B4-BE49-F238E27FC236}">
                <a16:creationId xmlns:a16="http://schemas.microsoft.com/office/drawing/2014/main" id="{FA40F9AE-3406-2FFA-91D7-9F7BF9E66BE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35BDFD4-3081-6915-6F06-803F41CAD641}"/>
              </a:ext>
            </a:extLst>
          </p:cNvPr>
          <p:cNvSpPr>
            <a:spLocks noGrp="1"/>
          </p:cNvSpPr>
          <p:nvPr>
            <p:ph type="sldNum" sz="quarter" idx="12"/>
          </p:nvPr>
        </p:nvSpPr>
        <p:spPr/>
        <p:txBody>
          <a:bodyPr/>
          <a:lstStyle/>
          <a:p>
            <a:fld id="{81532CD4-9499-47B2-BA65-070B08AB470A}" type="slidenum">
              <a:rPr lang="fr-FR" smtClean="0"/>
              <a:t>‹N°›</a:t>
            </a:fld>
            <a:endParaRPr lang="fr-FR"/>
          </a:p>
        </p:txBody>
      </p:sp>
    </p:spTree>
    <p:extLst>
      <p:ext uri="{BB962C8B-B14F-4D97-AF65-F5344CB8AC3E}">
        <p14:creationId xmlns:p14="http://schemas.microsoft.com/office/powerpoint/2010/main" val="1424773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58112B-E0C3-39F0-EBB0-2913A12C6EE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CA9F5AE-772F-6B5D-AC36-95FA254960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0D953C7-F789-5CEE-1E3F-F252240C27D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FFD851A-B79E-8EEB-4C87-780979855B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2769433-0A1D-AD38-781B-CBF543B5B8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AD07269-44CD-82FF-2C59-6FD63D725570}"/>
              </a:ext>
            </a:extLst>
          </p:cNvPr>
          <p:cNvSpPr>
            <a:spLocks noGrp="1"/>
          </p:cNvSpPr>
          <p:nvPr>
            <p:ph type="dt" sz="half" idx="10"/>
          </p:nvPr>
        </p:nvSpPr>
        <p:spPr/>
        <p:txBody>
          <a:bodyPr/>
          <a:lstStyle/>
          <a:p>
            <a:fld id="{329D9B46-CA11-452E-92EB-5783A8308E78}" type="datetimeFigureOut">
              <a:rPr lang="fr-FR" smtClean="0"/>
              <a:t>07/11/2023</a:t>
            </a:fld>
            <a:endParaRPr lang="fr-FR"/>
          </a:p>
        </p:txBody>
      </p:sp>
      <p:sp>
        <p:nvSpPr>
          <p:cNvPr id="8" name="Espace réservé du pied de page 7">
            <a:extLst>
              <a:ext uri="{FF2B5EF4-FFF2-40B4-BE49-F238E27FC236}">
                <a16:creationId xmlns:a16="http://schemas.microsoft.com/office/drawing/2014/main" id="{0280352B-BD58-2136-19CF-B93333D5673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46CCA82-592B-D39D-5B0A-E150B5AF140D}"/>
              </a:ext>
            </a:extLst>
          </p:cNvPr>
          <p:cNvSpPr>
            <a:spLocks noGrp="1"/>
          </p:cNvSpPr>
          <p:nvPr>
            <p:ph type="sldNum" sz="quarter" idx="12"/>
          </p:nvPr>
        </p:nvSpPr>
        <p:spPr/>
        <p:txBody>
          <a:bodyPr/>
          <a:lstStyle/>
          <a:p>
            <a:fld id="{81532CD4-9499-47B2-BA65-070B08AB470A}" type="slidenum">
              <a:rPr lang="fr-FR" smtClean="0"/>
              <a:t>‹N°›</a:t>
            </a:fld>
            <a:endParaRPr lang="fr-FR"/>
          </a:p>
        </p:txBody>
      </p:sp>
    </p:spTree>
    <p:extLst>
      <p:ext uri="{BB962C8B-B14F-4D97-AF65-F5344CB8AC3E}">
        <p14:creationId xmlns:p14="http://schemas.microsoft.com/office/powerpoint/2010/main" val="203279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23141-5C30-4AE3-A6DC-1C09AB15A40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AE0EF63-DD89-7E5C-A15A-48A20EE41873}"/>
              </a:ext>
            </a:extLst>
          </p:cNvPr>
          <p:cNvSpPr>
            <a:spLocks noGrp="1"/>
          </p:cNvSpPr>
          <p:nvPr>
            <p:ph type="dt" sz="half" idx="10"/>
          </p:nvPr>
        </p:nvSpPr>
        <p:spPr/>
        <p:txBody>
          <a:bodyPr/>
          <a:lstStyle/>
          <a:p>
            <a:fld id="{329D9B46-CA11-452E-92EB-5783A8308E78}" type="datetimeFigureOut">
              <a:rPr lang="fr-FR" smtClean="0"/>
              <a:t>07/11/2023</a:t>
            </a:fld>
            <a:endParaRPr lang="fr-FR"/>
          </a:p>
        </p:txBody>
      </p:sp>
      <p:sp>
        <p:nvSpPr>
          <p:cNvPr id="4" name="Espace réservé du pied de page 3">
            <a:extLst>
              <a:ext uri="{FF2B5EF4-FFF2-40B4-BE49-F238E27FC236}">
                <a16:creationId xmlns:a16="http://schemas.microsoft.com/office/drawing/2014/main" id="{311E2C67-0F4B-58FE-0454-0C3CF1C9A40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EA7409C-6E7B-BAD7-FA8B-15A4E03B3025}"/>
              </a:ext>
            </a:extLst>
          </p:cNvPr>
          <p:cNvSpPr>
            <a:spLocks noGrp="1"/>
          </p:cNvSpPr>
          <p:nvPr>
            <p:ph type="sldNum" sz="quarter" idx="12"/>
          </p:nvPr>
        </p:nvSpPr>
        <p:spPr/>
        <p:txBody>
          <a:bodyPr/>
          <a:lstStyle/>
          <a:p>
            <a:fld id="{81532CD4-9499-47B2-BA65-070B08AB470A}" type="slidenum">
              <a:rPr lang="fr-FR" smtClean="0"/>
              <a:t>‹N°›</a:t>
            </a:fld>
            <a:endParaRPr lang="fr-FR"/>
          </a:p>
        </p:txBody>
      </p:sp>
    </p:spTree>
    <p:extLst>
      <p:ext uri="{BB962C8B-B14F-4D97-AF65-F5344CB8AC3E}">
        <p14:creationId xmlns:p14="http://schemas.microsoft.com/office/powerpoint/2010/main" val="144076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2594D1C-C812-7489-EF3A-75DC6A74AFBB}"/>
              </a:ext>
            </a:extLst>
          </p:cNvPr>
          <p:cNvSpPr>
            <a:spLocks noGrp="1"/>
          </p:cNvSpPr>
          <p:nvPr>
            <p:ph type="dt" sz="half" idx="10"/>
          </p:nvPr>
        </p:nvSpPr>
        <p:spPr/>
        <p:txBody>
          <a:bodyPr/>
          <a:lstStyle/>
          <a:p>
            <a:fld id="{329D9B46-CA11-452E-92EB-5783A8308E78}" type="datetimeFigureOut">
              <a:rPr lang="fr-FR" smtClean="0"/>
              <a:t>07/11/2023</a:t>
            </a:fld>
            <a:endParaRPr lang="fr-FR"/>
          </a:p>
        </p:txBody>
      </p:sp>
      <p:sp>
        <p:nvSpPr>
          <p:cNvPr id="3" name="Espace réservé du pied de page 2">
            <a:extLst>
              <a:ext uri="{FF2B5EF4-FFF2-40B4-BE49-F238E27FC236}">
                <a16:creationId xmlns:a16="http://schemas.microsoft.com/office/drawing/2014/main" id="{2A1F46CF-C3BF-640C-4DF0-4BB23BAFE7C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D8D11F9-B109-CC69-BA44-D06447C4EA4E}"/>
              </a:ext>
            </a:extLst>
          </p:cNvPr>
          <p:cNvSpPr>
            <a:spLocks noGrp="1"/>
          </p:cNvSpPr>
          <p:nvPr>
            <p:ph type="sldNum" sz="quarter" idx="12"/>
          </p:nvPr>
        </p:nvSpPr>
        <p:spPr/>
        <p:txBody>
          <a:bodyPr/>
          <a:lstStyle/>
          <a:p>
            <a:fld id="{81532CD4-9499-47B2-BA65-070B08AB470A}" type="slidenum">
              <a:rPr lang="fr-FR" smtClean="0"/>
              <a:t>‹N°›</a:t>
            </a:fld>
            <a:endParaRPr lang="fr-FR"/>
          </a:p>
        </p:txBody>
      </p:sp>
    </p:spTree>
    <p:extLst>
      <p:ext uri="{BB962C8B-B14F-4D97-AF65-F5344CB8AC3E}">
        <p14:creationId xmlns:p14="http://schemas.microsoft.com/office/powerpoint/2010/main" val="107438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17EED8-C6CF-D5DC-60BF-EE5E67EFEAC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D21DC4D-CD98-5D23-4527-D53C27595D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8CE865F-4575-1856-E15B-513D39B1D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ADD4148-A9A8-D3FB-A2CE-2C3B7A33FB4F}"/>
              </a:ext>
            </a:extLst>
          </p:cNvPr>
          <p:cNvSpPr>
            <a:spLocks noGrp="1"/>
          </p:cNvSpPr>
          <p:nvPr>
            <p:ph type="dt" sz="half" idx="10"/>
          </p:nvPr>
        </p:nvSpPr>
        <p:spPr/>
        <p:txBody>
          <a:bodyPr/>
          <a:lstStyle/>
          <a:p>
            <a:fld id="{329D9B46-CA11-452E-92EB-5783A8308E78}" type="datetimeFigureOut">
              <a:rPr lang="fr-FR" smtClean="0"/>
              <a:t>07/11/2023</a:t>
            </a:fld>
            <a:endParaRPr lang="fr-FR"/>
          </a:p>
        </p:txBody>
      </p:sp>
      <p:sp>
        <p:nvSpPr>
          <p:cNvPr id="6" name="Espace réservé du pied de page 5">
            <a:extLst>
              <a:ext uri="{FF2B5EF4-FFF2-40B4-BE49-F238E27FC236}">
                <a16:creationId xmlns:a16="http://schemas.microsoft.com/office/drawing/2014/main" id="{81B82E80-95F0-37D4-A5E2-DB47BD5E954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F42727-5DBC-0E8A-4B7F-127A4B6A5668}"/>
              </a:ext>
            </a:extLst>
          </p:cNvPr>
          <p:cNvSpPr>
            <a:spLocks noGrp="1"/>
          </p:cNvSpPr>
          <p:nvPr>
            <p:ph type="sldNum" sz="quarter" idx="12"/>
          </p:nvPr>
        </p:nvSpPr>
        <p:spPr/>
        <p:txBody>
          <a:bodyPr/>
          <a:lstStyle/>
          <a:p>
            <a:fld id="{81532CD4-9499-47B2-BA65-070B08AB470A}" type="slidenum">
              <a:rPr lang="fr-FR" smtClean="0"/>
              <a:t>‹N°›</a:t>
            </a:fld>
            <a:endParaRPr lang="fr-FR"/>
          </a:p>
        </p:txBody>
      </p:sp>
    </p:spTree>
    <p:extLst>
      <p:ext uri="{BB962C8B-B14F-4D97-AF65-F5344CB8AC3E}">
        <p14:creationId xmlns:p14="http://schemas.microsoft.com/office/powerpoint/2010/main" val="136009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BF52F-F550-EA9F-E061-EA73D15B24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DDBF560-C6D7-4E90-858D-22080BD467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F4891E9-B657-19D9-785B-34224974B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A16DB6B-D2DD-EC25-C417-AD91D909BD9B}"/>
              </a:ext>
            </a:extLst>
          </p:cNvPr>
          <p:cNvSpPr>
            <a:spLocks noGrp="1"/>
          </p:cNvSpPr>
          <p:nvPr>
            <p:ph type="dt" sz="half" idx="10"/>
          </p:nvPr>
        </p:nvSpPr>
        <p:spPr/>
        <p:txBody>
          <a:bodyPr/>
          <a:lstStyle/>
          <a:p>
            <a:fld id="{329D9B46-CA11-452E-92EB-5783A8308E78}" type="datetimeFigureOut">
              <a:rPr lang="fr-FR" smtClean="0"/>
              <a:t>07/11/2023</a:t>
            </a:fld>
            <a:endParaRPr lang="fr-FR"/>
          </a:p>
        </p:txBody>
      </p:sp>
      <p:sp>
        <p:nvSpPr>
          <p:cNvPr id="6" name="Espace réservé du pied de page 5">
            <a:extLst>
              <a:ext uri="{FF2B5EF4-FFF2-40B4-BE49-F238E27FC236}">
                <a16:creationId xmlns:a16="http://schemas.microsoft.com/office/drawing/2014/main" id="{3D59D71A-FAC1-7BE2-6F62-B73B01A279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C6CBF83-C546-5E65-46F3-F2CF7687A43E}"/>
              </a:ext>
            </a:extLst>
          </p:cNvPr>
          <p:cNvSpPr>
            <a:spLocks noGrp="1"/>
          </p:cNvSpPr>
          <p:nvPr>
            <p:ph type="sldNum" sz="quarter" idx="12"/>
          </p:nvPr>
        </p:nvSpPr>
        <p:spPr/>
        <p:txBody>
          <a:bodyPr/>
          <a:lstStyle/>
          <a:p>
            <a:fld id="{81532CD4-9499-47B2-BA65-070B08AB470A}" type="slidenum">
              <a:rPr lang="fr-FR" smtClean="0"/>
              <a:t>‹N°›</a:t>
            </a:fld>
            <a:endParaRPr lang="fr-FR"/>
          </a:p>
        </p:txBody>
      </p:sp>
    </p:spTree>
    <p:extLst>
      <p:ext uri="{BB962C8B-B14F-4D97-AF65-F5344CB8AC3E}">
        <p14:creationId xmlns:p14="http://schemas.microsoft.com/office/powerpoint/2010/main" val="321072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90E45C5-36C2-767A-D58F-45683B3093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D0839C-7E03-DB2E-7CAC-C6A40252A6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15C981-0EEB-13B1-BEAB-CBB7D027E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D9B46-CA11-452E-92EB-5783A8308E78}" type="datetimeFigureOut">
              <a:rPr lang="fr-FR" smtClean="0"/>
              <a:t>07/11/2023</a:t>
            </a:fld>
            <a:endParaRPr lang="fr-FR"/>
          </a:p>
        </p:txBody>
      </p:sp>
      <p:sp>
        <p:nvSpPr>
          <p:cNvPr id="5" name="Espace réservé du pied de page 4">
            <a:extLst>
              <a:ext uri="{FF2B5EF4-FFF2-40B4-BE49-F238E27FC236}">
                <a16:creationId xmlns:a16="http://schemas.microsoft.com/office/drawing/2014/main" id="{40C404A4-4761-4BAA-03A2-92073CE83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70A61B4-E09A-2174-4CA0-AF5857983F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32CD4-9499-47B2-BA65-070B08AB470A}" type="slidenum">
              <a:rPr lang="fr-FR" smtClean="0"/>
              <a:t>‹N°›</a:t>
            </a:fld>
            <a:endParaRPr lang="fr-FR"/>
          </a:p>
        </p:txBody>
      </p:sp>
    </p:spTree>
    <p:extLst>
      <p:ext uri="{BB962C8B-B14F-4D97-AF65-F5344CB8AC3E}">
        <p14:creationId xmlns:p14="http://schemas.microsoft.com/office/powerpoint/2010/main" val="299881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75520" y="2099737"/>
            <a:ext cx="8784976" cy="1185248"/>
          </a:xfrm>
        </p:spPr>
        <p:txBody>
          <a:bodyPr>
            <a:noAutofit/>
            <a:scene3d>
              <a:camera prst="orthographicFront"/>
              <a:lightRig rig="threePt" dir="t"/>
            </a:scene3d>
            <a:sp3d extrusionH="57150">
              <a:bevelT w="38100" h="38100"/>
            </a:sp3d>
          </a:bodyPr>
          <a:lstStyle/>
          <a:p>
            <a:pPr algn="ctr"/>
            <a:r>
              <a:rPr lang="fr-BE" sz="4400" dirty="0">
                <a:effectLst>
                  <a:outerShdw blurRad="50800" dist="38100" dir="2700000" algn="tl" rotWithShape="0">
                    <a:prstClr val="black">
                      <a:alpha val="40000"/>
                    </a:prstClr>
                  </a:outerShdw>
                </a:effectLst>
                <a:latin typeface="AR JULIAN" panose="02000000000000000000" pitchFamily="2" charset="0"/>
              </a:rPr>
              <a:t>Four variations of the </a:t>
            </a:r>
            <a:r>
              <a:rPr lang="fr-BE" sz="4400" dirty="0" err="1">
                <a:effectLst>
                  <a:outerShdw blurRad="50800" dist="38100" dir="2700000" algn="tl" rotWithShape="0">
                    <a:prstClr val="black">
                      <a:alpha val="40000"/>
                    </a:prstClr>
                  </a:outerShdw>
                </a:effectLst>
                <a:latin typeface="AR JULIAN" panose="02000000000000000000" pitchFamily="2" charset="0"/>
              </a:rPr>
              <a:t>decoding</a:t>
            </a:r>
            <a:r>
              <a:rPr lang="fr-BE" sz="4400" dirty="0">
                <a:effectLst>
                  <a:outerShdw blurRad="50800" dist="38100" dir="2700000" algn="tl" rotWithShape="0">
                    <a:prstClr val="black">
                      <a:alpha val="40000"/>
                    </a:prstClr>
                  </a:outerShdw>
                </a:effectLst>
                <a:latin typeface="AR JULIAN" panose="02000000000000000000" pitchFamily="2" charset="0"/>
              </a:rPr>
              <a:t> process in a </a:t>
            </a:r>
            <a:r>
              <a:rPr lang="fr-BE" sz="4400" dirty="0" err="1">
                <a:effectLst>
                  <a:outerShdw blurRad="50800" dist="38100" dir="2700000" algn="tl" rotWithShape="0">
                    <a:prstClr val="black">
                      <a:alpha val="40000"/>
                    </a:prstClr>
                  </a:outerShdw>
                </a:effectLst>
                <a:latin typeface="AR JULIAN" panose="02000000000000000000" pitchFamily="2" charset="0"/>
              </a:rPr>
              <a:t>Belgian</a:t>
            </a:r>
            <a:r>
              <a:rPr lang="fr-BE" sz="4400" dirty="0">
                <a:effectLst>
                  <a:outerShdw blurRad="50800" dist="38100" dir="2700000" algn="tl" rotWithShape="0">
                    <a:prstClr val="black">
                      <a:alpha val="40000"/>
                    </a:prstClr>
                  </a:outerShdw>
                </a:effectLst>
                <a:latin typeface="AR JULIAN" panose="02000000000000000000" pitchFamily="2" charset="0"/>
              </a:rPr>
              <a:t> </a:t>
            </a:r>
            <a:r>
              <a:rPr lang="fr-BE" sz="4400" dirty="0" err="1">
                <a:effectLst>
                  <a:outerShdw blurRad="50800" dist="38100" dir="2700000" algn="tl" rotWithShape="0">
                    <a:prstClr val="black">
                      <a:alpha val="40000"/>
                    </a:prstClr>
                  </a:outerShdw>
                </a:effectLst>
                <a:latin typeface="AR JULIAN" panose="02000000000000000000" pitchFamily="2" charset="0"/>
              </a:rPr>
              <a:t>university</a:t>
            </a:r>
            <a:endParaRPr lang="fr-BE" sz="4400" dirty="0">
              <a:effectLst>
                <a:outerShdw blurRad="50800" dist="38100" dir="2700000" algn="tl" rotWithShape="0">
                  <a:prstClr val="black">
                    <a:alpha val="40000"/>
                  </a:prstClr>
                </a:outerShdw>
              </a:effectLst>
              <a:latin typeface="AR JULIAN" panose="02000000000000000000" pitchFamily="2" charset="0"/>
            </a:endParaRPr>
          </a:p>
        </p:txBody>
      </p:sp>
      <p:sp>
        <p:nvSpPr>
          <p:cNvPr id="3" name="Sous-titre 2"/>
          <p:cNvSpPr>
            <a:spLocks noGrp="1"/>
          </p:cNvSpPr>
          <p:nvPr>
            <p:ph type="subTitle" idx="1"/>
          </p:nvPr>
        </p:nvSpPr>
        <p:spPr>
          <a:xfrm>
            <a:off x="3016106" y="5998075"/>
            <a:ext cx="6028144" cy="562717"/>
          </a:xfrm>
        </p:spPr>
        <p:txBody>
          <a:bodyPr>
            <a:noAutofit/>
          </a:bodyPr>
          <a:lstStyle/>
          <a:p>
            <a:pPr algn="ctr"/>
            <a:r>
              <a:rPr lang="fr-BE" sz="1800" i="1" dirty="0"/>
              <a:t>D. Verpoorten, L. Milo, L. Michiels</a:t>
            </a:r>
            <a:endParaRPr lang="fr-BE" sz="1800" i="1" dirty="0">
              <a:latin typeface="Arial Narrow" panose="020B0606020202030204" pitchFamily="34" charset="0"/>
            </a:endParaRPr>
          </a:p>
        </p:txBody>
      </p:sp>
      <p:pic>
        <p:nvPicPr>
          <p:cNvPr id="1027" name="Picture 3" descr="C:\Users\Devyver\Desktop\logo_ulie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4273" y="5748546"/>
            <a:ext cx="1755149" cy="85149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295" y="5877271"/>
            <a:ext cx="1605145" cy="594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469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404664"/>
            <a:ext cx="8229600" cy="990600"/>
          </a:xfrm>
        </p:spPr>
        <p:txBody>
          <a:bodyPr>
            <a:normAutofit/>
          </a:bodyPr>
          <a:lstStyle/>
          <a:p>
            <a:pPr algn="ctr">
              <a:buClr>
                <a:srgbClr val="EA5F00"/>
              </a:buClr>
            </a:pPr>
            <a:r>
              <a:rPr lang="fr-BE" sz="3600" u="dash" dirty="0"/>
              <a:t>Lesson 2</a:t>
            </a:r>
          </a:p>
        </p:txBody>
      </p:sp>
      <p:sp>
        <p:nvSpPr>
          <p:cNvPr id="3" name="Espace réservé du contenu 2"/>
          <p:cNvSpPr>
            <a:spLocks noGrp="1"/>
          </p:cNvSpPr>
          <p:nvPr>
            <p:ph idx="1"/>
          </p:nvPr>
        </p:nvSpPr>
        <p:spPr>
          <a:xfrm>
            <a:off x="6744072" y="2348880"/>
            <a:ext cx="3672408" cy="1584176"/>
          </a:xfrm>
        </p:spPr>
        <p:txBody>
          <a:bodyPr>
            <a:normAutofit/>
          </a:bodyPr>
          <a:lstStyle/>
          <a:p>
            <a:endParaRPr lang="fr-BE" sz="1800" dirty="0"/>
          </a:p>
          <a:p>
            <a:r>
              <a:rPr lang="fr-BE" sz="1800" dirty="0"/>
              <a:t>Not a big deal to spot </a:t>
            </a:r>
            <a:r>
              <a:rPr lang="fr-BE" sz="1800" dirty="0" err="1"/>
              <a:t>bottlenecks</a:t>
            </a:r>
            <a:r>
              <a:rPr lang="fr-BE" sz="1800" dirty="0"/>
              <a:t> (</a:t>
            </a:r>
            <a:r>
              <a:rPr lang="fr-BE" sz="1800" dirty="0" err="1"/>
              <a:t>except</a:t>
            </a:r>
            <a:r>
              <a:rPr lang="fr-BE" sz="1800" dirty="0"/>
              <a:t> R.2)</a:t>
            </a:r>
          </a:p>
          <a:p>
            <a:pPr marL="0" indent="0">
              <a:buNone/>
            </a:pPr>
            <a:endParaRPr lang="fr-BE" sz="1800" dirty="0"/>
          </a:p>
          <a:p>
            <a:endParaRPr lang="fr-BE" sz="1800" dirty="0"/>
          </a:p>
        </p:txBody>
      </p:sp>
      <p:sp>
        <p:nvSpPr>
          <p:cNvPr id="5" name="Espace réservé du contenu 2">
            <a:extLst>
              <a:ext uri="{FF2B5EF4-FFF2-40B4-BE49-F238E27FC236}">
                <a16:creationId xmlns:a16="http://schemas.microsoft.com/office/drawing/2014/main" id="{54A3301C-A8FC-86AF-A381-6C3BA01457E5}"/>
              </a:ext>
            </a:extLst>
          </p:cNvPr>
          <p:cNvSpPr txBox="1">
            <a:spLocks/>
          </p:cNvSpPr>
          <p:nvPr/>
        </p:nvSpPr>
        <p:spPr>
          <a:xfrm>
            <a:off x="1794875" y="1916832"/>
            <a:ext cx="4589157" cy="2952328"/>
          </a:xfrm>
          <a:prstGeom prst="rect">
            <a:avLst/>
          </a:prstGeom>
          <a:ln>
            <a:solidFill>
              <a:schemeClr val="tx1"/>
            </a:solidFill>
            <a:prstDash val="dash"/>
          </a:ln>
        </p:spPr>
        <p:txBody>
          <a:bodyPr vert="horz" lIns="91440" tIns="45720" rIns="91440" bIns="45720" numCol="1"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lang="fr-BE" dirty="0"/>
              <a:t>First contact (15’) </a:t>
            </a:r>
          </a:p>
          <a:p>
            <a:pPr marL="457200" indent="-457200">
              <a:lnSpc>
                <a:spcPct val="150000"/>
              </a:lnSpc>
              <a:buFont typeface="+mj-lt"/>
              <a:buAutoNum type="arabicPeriod"/>
            </a:pPr>
            <a:r>
              <a:rPr lang="fr-BE" dirty="0" err="1"/>
              <a:t>Presentation</a:t>
            </a:r>
            <a:r>
              <a:rPr lang="fr-BE" dirty="0"/>
              <a:t> (30’)</a:t>
            </a:r>
          </a:p>
          <a:p>
            <a:pPr marL="457200" indent="-457200">
              <a:lnSpc>
                <a:spcPct val="150000"/>
              </a:lnSpc>
              <a:buFont typeface="+mj-lt"/>
              <a:buAutoNum type="arabicPeriod"/>
            </a:pPr>
            <a:r>
              <a:rPr lang="fr-BE" dirty="0"/>
              <a:t>Online questionnaire (30’)</a:t>
            </a:r>
            <a:endParaRPr lang="fr-BE" i="1" dirty="0">
              <a:solidFill>
                <a:srgbClr val="339966"/>
              </a:solidFill>
            </a:endParaRPr>
          </a:p>
          <a:p>
            <a:pPr marL="457200" indent="-457200">
              <a:lnSpc>
                <a:spcPct val="150000"/>
              </a:lnSpc>
              <a:buFont typeface="+mj-lt"/>
              <a:buAutoNum type="arabicPeriod"/>
            </a:pPr>
            <a:r>
              <a:rPr lang="fr-BE" dirty="0" err="1"/>
              <a:t>Readikng</a:t>
            </a:r>
            <a:r>
              <a:rPr lang="fr-BE" dirty="0"/>
              <a:t> of the wrap-up (15’)</a:t>
            </a:r>
          </a:p>
          <a:p>
            <a:pPr marL="457200" indent="-457200">
              <a:lnSpc>
                <a:spcPct val="150000"/>
              </a:lnSpc>
              <a:buFont typeface="+mj-lt"/>
              <a:buAutoNum type="arabicPeriod"/>
            </a:pPr>
            <a:r>
              <a:rPr lang="fr-BE" dirty="0" err="1">
                <a:solidFill>
                  <a:srgbClr val="FFC000"/>
                </a:solidFill>
              </a:rPr>
              <a:t>Bottlenecks</a:t>
            </a:r>
            <a:r>
              <a:rPr lang="fr-BE" dirty="0">
                <a:solidFill>
                  <a:srgbClr val="FFC000"/>
                </a:solidFill>
              </a:rPr>
              <a:t> </a:t>
            </a:r>
            <a:r>
              <a:rPr lang="fr-BE" dirty="0" err="1">
                <a:solidFill>
                  <a:srgbClr val="FFC000"/>
                </a:solidFill>
              </a:rPr>
              <a:t>identifiction</a:t>
            </a:r>
            <a:r>
              <a:rPr lang="fr-BE" dirty="0">
                <a:solidFill>
                  <a:srgbClr val="FFC000"/>
                </a:solidFill>
              </a:rPr>
              <a:t>  (30)</a:t>
            </a:r>
          </a:p>
          <a:p>
            <a:pPr marL="457200" indent="-457200">
              <a:lnSpc>
                <a:spcPct val="150000"/>
              </a:lnSpc>
              <a:buFont typeface="+mj-lt"/>
              <a:buAutoNum type="arabicPeriod"/>
            </a:pPr>
            <a:r>
              <a:rPr lang="fr-BE" dirty="0" err="1"/>
              <a:t>Decoding</a:t>
            </a:r>
            <a:r>
              <a:rPr lang="fr-BE" dirty="0"/>
              <a:t> interview (1H)</a:t>
            </a:r>
          </a:p>
          <a:p>
            <a:pPr marL="457200" indent="-457200">
              <a:lnSpc>
                <a:spcPct val="150000"/>
              </a:lnSpc>
              <a:buFont typeface="+mj-lt"/>
              <a:buAutoNum type="arabicPeriod"/>
            </a:pPr>
            <a:r>
              <a:rPr lang="fr-BE" dirty="0"/>
              <a:t>Dual </a:t>
            </a:r>
            <a:r>
              <a:rPr lang="fr-BE" dirty="0" err="1"/>
              <a:t>analysis</a:t>
            </a:r>
            <a:r>
              <a:rPr lang="fr-BE" dirty="0"/>
              <a:t> (2H)</a:t>
            </a:r>
            <a:endParaRPr lang="fr-BE" i="1" dirty="0">
              <a:solidFill>
                <a:srgbClr val="339966"/>
              </a:solidFill>
            </a:endParaRPr>
          </a:p>
          <a:p>
            <a:pPr marL="457200" indent="-457200">
              <a:lnSpc>
                <a:spcPct val="150000"/>
              </a:lnSpc>
              <a:buFont typeface="+mj-lt"/>
              <a:buAutoNum type="arabicPeriod"/>
            </a:pPr>
            <a:r>
              <a:rPr lang="fr-BE" dirty="0"/>
              <a:t>Debriefing (1H)</a:t>
            </a:r>
          </a:p>
        </p:txBody>
      </p:sp>
    </p:spTree>
    <p:extLst>
      <p:ext uri="{BB962C8B-B14F-4D97-AF65-F5344CB8AC3E}">
        <p14:creationId xmlns:p14="http://schemas.microsoft.com/office/powerpoint/2010/main" val="313422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404664"/>
            <a:ext cx="8229600" cy="990600"/>
          </a:xfrm>
        </p:spPr>
        <p:txBody>
          <a:bodyPr>
            <a:normAutofit/>
          </a:bodyPr>
          <a:lstStyle/>
          <a:p>
            <a:pPr algn="ctr">
              <a:buClr>
                <a:srgbClr val="EA5F00"/>
              </a:buClr>
            </a:pPr>
            <a:r>
              <a:rPr lang="fr-BE" sz="3600" u="dash" dirty="0"/>
              <a:t>Lesson 3</a:t>
            </a:r>
          </a:p>
        </p:txBody>
      </p:sp>
      <p:sp>
        <p:nvSpPr>
          <p:cNvPr id="3" name="Espace réservé du contenu 2"/>
          <p:cNvSpPr>
            <a:spLocks noGrp="1"/>
          </p:cNvSpPr>
          <p:nvPr>
            <p:ph idx="1"/>
          </p:nvPr>
        </p:nvSpPr>
        <p:spPr>
          <a:xfrm>
            <a:off x="6672064" y="2060848"/>
            <a:ext cx="3672408" cy="2160240"/>
          </a:xfrm>
        </p:spPr>
        <p:txBody>
          <a:bodyPr>
            <a:normAutofit fontScale="85000" lnSpcReduction="20000"/>
          </a:bodyPr>
          <a:lstStyle/>
          <a:p>
            <a:endParaRPr lang="fr-BE" sz="1800" dirty="0"/>
          </a:p>
          <a:p>
            <a:r>
              <a:rPr lang="fr-BE" sz="1800" dirty="0"/>
              <a:t>Stress </a:t>
            </a:r>
            <a:r>
              <a:rPr lang="fr-BE" sz="1800" dirty="0" err="1"/>
              <a:t>from</a:t>
            </a:r>
            <a:r>
              <a:rPr lang="fr-BE" sz="1800" dirty="0"/>
              <a:t> the interview (R.5) (« squash </a:t>
            </a:r>
            <a:r>
              <a:rPr lang="fr-BE" sz="1800" dirty="0" err="1"/>
              <a:t>syndrom</a:t>
            </a:r>
            <a:r>
              <a:rPr lang="fr-BE" sz="1800" dirty="0"/>
              <a:t> », </a:t>
            </a:r>
            <a:r>
              <a:rPr lang="fr-BE" sz="1800" dirty="0" err="1"/>
              <a:t>also</a:t>
            </a:r>
            <a:r>
              <a:rPr lang="fr-BE" sz="1800" dirty="0"/>
              <a:t> in SI-PASS)</a:t>
            </a:r>
          </a:p>
          <a:p>
            <a:endParaRPr lang="fr-BE" sz="1800" dirty="0"/>
          </a:p>
          <a:p>
            <a:r>
              <a:rPr lang="fr-BE" sz="1800" dirty="0"/>
              <a:t>Fear to </a:t>
            </a:r>
            <a:r>
              <a:rPr lang="fr-BE" sz="1800" dirty="0" err="1"/>
              <a:t>reveal</a:t>
            </a:r>
            <a:r>
              <a:rPr lang="fr-BE" sz="1800" dirty="0"/>
              <a:t> </a:t>
            </a:r>
            <a:r>
              <a:rPr lang="fr-BE" sz="1800" dirty="0" err="1"/>
              <a:t>weaknesses</a:t>
            </a:r>
            <a:r>
              <a:rPr lang="fr-BE" sz="1800" dirty="0"/>
              <a:t> as expert  (R.5)</a:t>
            </a:r>
          </a:p>
          <a:p>
            <a:endParaRPr lang="fr-BE" sz="1800" dirty="0"/>
          </a:p>
          <a:p>
            <a:r>
              <a:rPr lang="fr-BE" sz="1800" dirty="0" err="1"/>
              <a:t>Two</a:t>
            </a:r>
            <a:r>
              <a:rPr lang="fr-BE" sz="1800" dirty="0"/>
              <a:t> </a:t>
            </a:r>
            <a:r>
              <a:rPr lang="fr-BE" sz="1800" dirty="0" err="1"/>
              <a:t>teachers</a:t>
            </a:r>
            <a:r>
              <a:rPr lang="fr-BE" sz="1800" dirty="0"/>
              <a:t> </a:t>
            </a:r>
            <a:r>
              <a:rPr lang="fr-BE" sz="1800" dirty="0" err="1"/>
              <a:t>convinced</a:t>
            </a:r>
            <a:r>
              <a:rPr lang="fr-BE" sz="1800" dirty="0"/>
              <a:t> </a:t>
            </a:r>
            <a:r>
              <a:rPr lang="fr-BE" sz="1800" dirty="0" err="1"/>
              <a:t>that</a:t>
            </a:r>
            <a:r>
              <a:rPr lang="fr-BE" sz="1800" dirty="0"/>
              <a:t> </a:t>
            </a:r>
            <a:r>
              <a:rPr lang="fr-BE" sz="1800" dirty="0" err="1"/>
              <a:t>they</a:t>
            </a:r>
            <a:r>
              <a:rPr lang="fr-BE" sz="1800" dirty="0"/>
              <a:t> </a:t>
            </a:r>
            <a:r>
              <a:rPr lang="fr-BE" sz="1800" dirty="0" err="1"/>
              <a:t>spontaneoulsly</a:t>
            </a:r>
            <a:r>
              <a:rPr lang="fr-BE" sz="1800" dirty="0"/>
              <a:t> </a:t>
            </a:r>
            <a:r>
              <a:rPr lang="fr-BE" sz="1800" dirty="0" err="1"/>
              <a:t>decode</a:t>
            </a:r>
            <a:endParaRPr lang="fr-BE" sz="1800" dirty="0"/>
          </a:p>
          <a:p>
            <a:endParaRPr lang="fr-BE" sz="1800" dirty="0"/>
          </a:p>
        </p:txBody>
      </p:sp>
      <p:sp>
        <p:nvSpPr>
          <p:cNvPr id="5" name="Espace réservé du contenu 2">
            <a:extLst>
              <a:ext uri="{FF2B5EF4-FFF2-40B4-BE49-F238E27FC236}">
                <a16:creationId xmlns:a16="http://schemas.microsoft.com/office/drawing/2014/main" id="{410FD7B1-8469-0D52-957C-86279329F355}"/>
              </a:ext>
            </a:extLst>
          </p:cNvPr>
          <p:cNvSpPr txBox="1">
            <a:spLocks/>
          </p:cNvSpPr>
          <p:nvPr/>
        </p:nvSpPr>
        <p:spPr>
          <a:xfrm>
            <a:off x="1794875" y="1916832"/>
            <a:ext cx="4589157" cy="2952328"/>
          </a:xfrm>
          <a:prstGeom prst="rect">
            <a:avLst/>
          </a:prstGeom>
          <a:ln>
            <a:solidFill>
              <a:schemeClr val="tx1"/>
            </a:solidFill>
            <a:prstDash val="dash"/>
          </a:ln>
        </p:spPr>
        <p:txBody>
          <a:bodyPr vert="horz" lIns="91440" tIns="45720" rIns="91440" bIns="45720" numCol="1"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lang="fr-BE" dirty="0"/>
              <a:t>First contact (15’) </a:t>
            </a:r>
          </a:p>
          <a:p>
            <a:pPr marL="457200" indent="-457200">
              <a:lnSpc>
                <a:spcPct val="150000"/>
              </a:lnSpc>
              <a:buFont typeface="+mj-lt"/>
              <a:buAutoNum type="arabicPeriod"/>
            </a:pPr>
            <a:r>
              <a:rPr lang="fr-BE" dirty="0" err="1"/>
              <a:t>Presentation</a:t>
            </a:r>
            <a:r>
              <a:rPr lang="fr-BE" dirty="0"/>
              <a:t> (30’)</a:t>
            </a:r>
          </a:p>
          <a:p>
            <a:pPr marL="457200" indent="-457200">
              <a:lnSpc>
                <a:spcPct val="150000"/>
              </a:lnSpc>
              <a:buFont typeface="+mj-lt"/>
              <a:buAutoNum type="arabicPeriod"/>
            </a:pPr>
            <a:r>
              <a:rPr lang="fr-BE" dirty="0"/>
              <a:t>Online questionnaire (30’)</a:t>
            </a:r>
            <a:endParaRPr lang="fr-BE" i="1" dirty="0">
              <a:solidFill>
                <a:srgbClr val="339966"/>
              </a:solidFill>
            </a:endParaRPr>
          </a:p>
          <a:p>
            <a:pPr marL="457200" indent="-457200">
              <a:lnSpc>
                <a:spcPct val="150000"/>
              </a:lnSpc>
              <a:buFont typeface="+mj-lt"/>
              <a:buAutoNum type="arabicPeriod"/>
            </a:pPr>
            <a:r>
              <a:rPr lang="fr-BE" dirty="0" err="1"/>
              <a:t>Readikng</a:t>
            </a:r>
            <a:r>
              <a:rPr lang="fr-BE" dirty="0"/>
              <a:t> of the wrap-up (15’)</a:t>
            </a:r>
          </a:p>
          <a:p>
            <a:pPr marL="457200" indent="-457200">
              <a:lnSpc>
                <a:spcPct val="150000"/>
              </a:lnSpc>
              <a:buFont typeface="+mj-lt"/>
              <a:buAutoNum type="arabicPeriod"/>
            </a:pPr>
            <a:r>
              <a:rPr lang="fr-BE" dirty="0" err="1"/>
              <a:t>Bottlenecks</a:t>
            </a:r>
            <a:r>
              <a:rPr lang="fr-BE" dirty="0"/>
              <a:t> </a:t>
            </a:r>
            <a:r>
              <a:rPr lang="fr-BE" dirty="0" err="1"/>
              <a:t>identifiction</a:t>
            </a:r>
            <a:r>
              <a:rPr lang="fr-BE" dirty="0"/>
              <a:t>  (30)</a:t>
            </a:r>
          </a:p>
          <a:p>
            <a:pPr marL="457200" indent="-457200">
              <a:lnSpc>
                <a:spcPct val="150000"/>
              </a:lnSpc>
              <a:buFont typeface="+mj-lt"/>
              <a:buAutoNum type="arabicPeriod"/>
            </a:pPr>
            <a:r>
              <a:rPr lang="fr-BE" dirty="0" err="1">
                <a:solidFill>
                  <a:srgbClr val="FFC000"/>
                </a:solidFill>
              </a:rPr>
              <a:t>Decoding</a:t>
            </a:r>
            <a:r>
              <a:rPr lang="fr-BE" dirty="0">
                <a:solidFill>
                  <a:srgbClr val="FFC000"/>
                </a:solidFill>
              </a:rPr>
              <a:t> interview (1H)</a:t>
            </a:r>
          </a:p>
          <a:p>
            <a:pPr marL="457200" indent="-457200">
              <a:lnSpc>
                <a:spcPct val="150000"/>
              </a:lnSpc>
              <a:buFont typeface="+mj-lt"/>
              <a:buAutoNum type="arabicPeriod"/>
            </a:pPr>
            <a:r>
              <a:rPr lang="fr-BE" dirty="0"/>
              <a:t>Dual </a:t>
            </a:r>
            <a:r>
              <a:rPr lang="fr-BE" dirty="0" err="1"/>
              <a:t>analysis</a:t>
            </a:r>
            <a:r>
              <a:rPr lang="fr-BE" dirty="0"/>
              <a:t> (2H)</a:t>
            </a:r>
            <a:endParaRPr lang="fr-BE" i="1" dirty="0">
              <a:solidFill>
                <a:srgbClr val="339966"/>
              </a:solidFill>
            </a:endParaRPr>
          </a:p>
          <a:p>
            <a:pPr marL="457200" indent="-457200">
              <a:lnSpc>
                <a:spcPct val="150000"/>
              </a:lnSpc>
              <a:buFont typeface="+mj-lt"/>
              <a:buAutoNum type="arabicPeriod"/>
            </a:pPr>
            <a:r>
              <a:rPr lang="fr-BE" dirty="0"/>
              <a:t>Debriefing (1H)</a:t>
            </a:r>
          </a:p>
        </p:txBody>
      </p:sp>
    </p:spTree>
    <p:extLst>
      <p:ext uri="{BB962C8B-B14F-4D97-AF65-F5344CB8AC3E}">
        <p14:creationId xmlns:p14="http://schemas.microsoft.com/office/powerpoint/2010/main" val="3106651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332656"/>
            <a:ext cx="8229600" cy="990600"/>
          </a:xfrm>
        </p:spPr>
        <p:txBody>
          <a:bodyPr>
            <a:normAutofit/>
          </a:bodyPr>
          <a:lstStyle/>
          <a:p>
            <a:pPr algn="ctr">
              <a:buClr>
                <a:srgbClr val="EA5F00"/>
              </a:buClr>
            </a:pPr>
            <a:r>
              <a:rPr lang="fr-BE" sz="3600" u="dash" dirty="0"/>
              <a:t>Lesson 4</a:t>
            </a:r>
          </a:p>
        </p:txBody>
      </p:sp>
      <p:sp>
        <p:nvSpPr>
          <p:cNvPr id="3" name="Espace réservé du contenu 2"/>
          <p:cNvSpPr>
            <a:spLocks noGrp="1"/>
          </p:cNvSpPr>
          <p:nvPr>
            <p:ph idx="1"/>
          </p:nvPr>
        </p:nvSpPr>
        <p:spPr>
          <a:xfrm>
            <a:off x="6672064" y="1772816"/>
            <a:ext cx="3672408" cy="4704184"/>
          </a:xfrm>
        </p:spPr>
        <p:txBody>
          <a:bodyPr>
            <a:normAutofit/>
          </a:bodyPr>
          <a:lstStyle/>
          <a:p>
            <a:endParaRPr lang="fr-BE" sz="1800" dirty="0"/>
          </a:p>
          <a:p>
            <a:pPr marL="0" indent="0">
              <a:buNone/>
            </a:pPr>
            <a:endParaRPr lang="fr-BE" sz="1800" dirty="0"/>
          </a:p>
          <a:p>
            <a:r>
              <a:rPr lang="fr-BE" sz="1800" dirty="0">
                <a:highlight>
                  <a:srgbClr val="FF0000"/>
                </a:highlight>
              </a:rPr>
              <a:t>Time </a:t>
            </a:r>
            <a:r>
              <a:rPr lang="fr-BE" sz="1800" dirty="0" err="1">
                <a:highlight>
                  <a:srgbClr val="FF0000"/>
                </a:highlight>
              </a:rPr>
              <a:t>consuming</a:t>
            </a:r>
            <a:endParaRPr lang="fr-BE" sz="1800" dirty="0">
              <a:highlight>
                <a:srgbClr val="FF0000"/>
              </a:highlight>
            </a:endParaRPr>
          </a:p>
          <a:p>
            <a:endParaRPr lang="fr-BE" sz="1800" dirty="0"/>
          </a:p>
          <a:p>
            <a:r>
              <a:rPr lang="fr-BE" sz="1800" dirty="0" err="1"/>
              <a:t>Difference</a:t>
            </a:r>
            <a:r>
              <a:rPr lang="fr-BE" sz="1800" dirty="0"/>
              <a:t> </a:t>
            </a:r>
            <a:r>
              <a:rPr lang="fr-BE" sz="1800" dirty="0" err="1"/>
              <a:t>between</a:t>
            </a:r>
            <a:r>
              <a:rPr lang="fr-BE" sz="1800" dirty="0"/>
              <a:t> </a:t>
            </a:r>
            <a:r>
              <a:rPr lang="fr-BE" sz="1800" dirty="0" err="1"/>
              <a:t>steps</a:t>
            </a:r>
            <a:r>
              <a:rPr lang="fr-BE" sz="1800" dirty="0"/>
              <a:t> in a process and mental moves (R.5)</a:t>
            </a:r>
          </a:p>
          <a:p>
            <a:endParaRPr lang="fr-BE" sz="1800" dirty="0"/>
          </a:p>
          <a:p>
            <a:r>
              <a:rPr lang="fr-BE" sz="1800" dirty="0" err="1">
                <a:highlight>
                  <a:srgbClr val="FF0000"/>
                </a:highlight>
              </a:rPr>
              <a:t>Discomfort</a:t>
            </a:r>
            <a:r>
              <a:rPr lang="fr-BE" sz="1800" dirty="0">
                <a:highlight>
                  <a:srgbClr val="FF0000"/>
                </a:highlight>
              </a:rPr>
              <a:t> </a:t>
            </a:r>
            <a:r>
              <a:rPr lang="fr-BE" sz="1800" dirty="0" err="1">
                <a:highlight>
                  <a:srgbClr val="FF0000"/>
                </a:highlight>
              </a:rPr>
              <a:t>watching</a:t>
            </a:r>
            <a:r>
              <a:rPr lang="fr-BE" sz="1800" dirty="0">
                <a:highlight>
                  <a:srgbClr val="FF0000"/>
                </a:highlight>
              </a:rPr>
              <a:t> </a:t>
            </a:r>
            <a:r>
              <a:rPr lang="fr-BE" sz="1800" dirty="0" err="1">
                <a:highlight>
                  <a:srgbClr val="FF0000"/>
                </a:highlight>
              </a:rPr>
              <a:t>oneself</a:t>
            </a:r>
            <a:r>
              <a:rPr lang="fr-BE" sz="1800" dirty="0">
                <a:highlight>
                  <a:srgbClr val="FF0000"/>
                </a:highlight>
              </a:rPr>
              <a:t> (R.2,3,4,5,6)</a:t>
            </a:r>
          </a:p>
          <a:p>
            <a:endParaRPr lang="fr-BE" sz="1800" dirty="0"/>
          </a:p>
          <a:p>
            <a:endParaRPr lang="fr-BE" sz="1800" dirty="0"/>
          </a:p>
        </p:txBody>
      </p:sp>
      <p:sp>
        <p:nvSpPr>
          <p:cNvPr id="5" name="Espace réservé du contenu 2">
            <a:extLst>
              <a:ext uri="{FF2B5EF4-FFF2-40B4-BE49-F238E27FC236}">
                <a16:creationId xmlns:a16="http://schemas.microsoft.com/office/drawing/2014/main" id="{2DD8C2CC-1AE4-1376-5AAB-663BE568386A}"/>
              </a:ext>
            </a:extLst>
          </p:cNvPr>
          <p:cNvSpPr txBox="1">
            <a:spLocks/>
          </p:cNvSpPr>
          <p:nvPr/>
        </p:nvSpPr>
        <p:spPr>
          <a:xfrm>
            <a:off x="1794875" y="1916832"/>
            <a:ext cx="4589157" cy="2952328"/>
          </a:xfrm>
          <a:prstGeom prst="rect">
            <a:avLst/>
          </a:prstGeom>
          <a:ln>
            <a:solidFill>
              <a:schemeClr val="tx1"/>
            </a:solidFill>
            <a:prstDash val="dash"/>
          </a:ln>
        </p:spPr>
        <p:txBody>
          <a:bodyPr vert="horz" lIns="91440" tIns="45720" rIns="91440" bIns="45720" numCol="1"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lang="fr-BE" dirty="0"/>
              <a:t>First contact (15’) </a:t>
            </a:r>
          </a:p>
          <a:p>
            <a:pPr marL="457200" indent="-457200">
              <a:lnSpc>
                <a:spcPct val="150000"/>
              </a:lnSpc>
              <a:buFont typeface="+mj-lt"/>
              <a:buAutoNum type="arabicPeriod"/>
            </a:pPr>
            <a:r>
              <a:rPr lang="fr-BE" dirty="0" err="1"/>
              <a:t>Presentation</a:t>
            </a:r>
            <a:r>
              <a:rPr lang="fr-BE" dirty="0"/>
              <a:t> (30’)</a:t>
            </a:r>
          </a:p>
          <a:p>
            <a:pPr marL="457200" indent="-457200">
              <a:lnSpc>
                <a:spcPct val="150000"/>
              </a:lnSpc>
              <a:buFont typeface="+mj-lt"/>
              <a:buAutoNum type="arabicPeriod"/>
            </a:pPr>
            <a:r>
              <a:rPr lang="fr-BE" dirty="0"/>
              <a:t>Online questionnaire (30’)</a:t>
            </a:r>
            <a:endParaRPr lang="fr-BE" i="1" dirty="0">
              <a:solidFill>
                <a:srgbClr val="339966"/>
              </a:solidFill>
            </a:endParaRPr>
          </a:p>
          <a:p>
            <a:pPr marL="457200" indent="-457200">
              <a:lnSpc>
                <a:spcPct val="150000"/>
              </a:lnSpc>
              <a:buFont typeface="+mj-lt"/>
              <a:buAutoNum type="arabicPeriod"/>
            </a:pPr>
            <a:r>
              <a:rPr lang="fr-BE" dirty="0" err="1"/>
              <a:t>Readikng</a:t>
            </a:r>
            <a:r>
              <a:rPr lang="fr-BE" dirty="0"/>
              <a:t> of the wrap-up (15’)</a:t>
            </a:r>
          </a:p>
          <a:p>
            <a:pPr marL="457200" indent="-457200">
              <a:lnSpc>
                <a:spcPct val="150000"/>
              </a:lnSpc>
              <a:buFont typeface="+mj-lt"/>
              <a:buAutoNum type="arabicPeriod"/>
            </a:pPr>
            <a:r>
              <a:rPr lang="fr-BE" dirty="0" err="1"/>
              <a:t>Bottlenecks</a:t>
            </a:r>
            <a:r>
              <a:rPr lang="fr-BE" dirty="0"/>
              <a:t> </a:t>
            </a:r>
            <a:r>
              <a:rPr lang="fr-BE" dirty="0" err="1"/>
              <a:t>identifiction</a:t>
            </a:r>
            <a:r>
              <a:rPr lang="fr-BE" dirty="0"/>
              <a:t>  (30)</a:t>
            </a:r>
          </a:p>
          <a:p>
            <a:pPr marL="457200" indent="-457200">
              <a:lnSpc>
                <a:spcPct val="150000"/>
              </a:lnSpc>
              <a:buFont typeface="+mj-lt"/>
              <a:buAutoNum type="arabicPeriod"/>
            </a:pPr>
            <a:r>
              <a:rPr lang="fr-BE" dirty="0" err="1"/>
              <a:t>Decoding</a:t>
            </a:r>
            <a:r>
              <a:rPr lang="fr-BE" dirty="0"/>
              <a:t> interview (1H)</a:t>
            </a:r>
          </a:p>
          <a:p>
            <a:pPr marL="457200" indent="-457200">
              <a:lnSpc>
                <a:spcPct val="150000"/>
              </a:lnSpc>
              <a:buFont typeface="+mj-lt"/>
              <a:buAutoNum type="arabicPeriod"/>
            </a:pPr>
            <a:r>
              <a:rPr lang="fr-BE" dirty="0">
                <a:solidFill>
                  <a:srgbClr val="FFC000"/>
                </a:solidFill>
              </a:rPr>
              <a:t>Dual </a:t>
            </a:r>
            <a:r>
              <a:rPr lang="fr-BE" dirty="0" err="1">
                <a:solidFill>
                  <a:srgbClr val="FFC000"/>
                </a:solidFill>
              </a:rPr>
              <a:t>analysis</a:t>
            </a:r>
            <a:r>
              <a:rPr lang="fr-BE" dirty="0">
                <a:solidFill>
                  <a:srgbClr val="FFC000"/>
                </a:solidFill>
              </a:rPr>
              <a:t> (2H)</a:t>
            </a:r>
            <a:endParaRPr lang="fr-BE" i="1" dirty="0">
              <a:solidFill>
                <a:srgbClr val="FFC000"/>
              </a:solidFill>
            </a:endParaRPr>
          </a:p>
          <a:p>
            <a:pPr marL="457200" indent="-457200">
              <a:lnSpc>
                <a:spcPct val="150000"/>
              </a:lnSpc>
              <a:buFont typeface="+mj-lt"/>
              <a:buAutoNum type="arabicPeriod"/>
            </a:pPr>
            <a:r>
              <a:rPr lang="fr-BE" dirty="0"/>
              <a:t>Debriefing (1H)</a:t>
            </a:r>
          </a:p>
        </p:txBody>
      </p:sp>
    </p:spTree>
    <p:extLst>
      <p:ext uri="{BB962C8B-B14F-4D97-AF65-F5344CB8AC3E}">
        <p14:creationId xmlns:p14="http://schemas.microsoft.com/office/powerpoint/2010/main" val="1776094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332656"/>
            <a:ext cx="8229600" cy="990600"/>
          </a:xfrm>
        </p:spPr>
        <p:txBody>
          <a:bodyPr>
            <a:normAutofit/>
          </a:bodyPr>
          <a:lstStyle/>
          <a:p>
            <a:pPr algn="ctr">
              <a:buClr>
                <a:srgbClr val="EA5F00"/>
              </a:buClr>
            </a:pPr>
            <a:r>
              <a:rPr lang="fr-BE" sz="3600" u="dash" dirty="0"/>
              <a:t>Lesson 4</a:t>
            </a:r>
          </a:p>
        </p:txBody>
      </p:sp>
      <p:sp>
        <p:nvSpPr>
          <p:cNvPr id="3" name="Espace réservé du contenu 2"/>
          <p:cNvSpPr>
            <a:spLocks noGrp="1"/>
          </p:cNvSpPr>
          <p:nvPr>
            <p:ph idx="1"/>
          </p:nvPr>
        </p:nvSpPr>
        <p:spPr>
          <a:xfrm>
            <a:off x="6672064" y="1772816"/>
            <a:ext cx="3672408" cy="4704184"/>
          </a:xfrm>
        </p:spPr>
        <p:txBody>
          <a:bodyPr>
            <a:normAutofit/>
          </a:bodyPr>
          <a:lstStyle/>
          <a:p>
            <a:endParaRPr lang="fr-BE" sz="1800" dirty="0"/>
          </a:p>
          <a:p>
            <a:pPr marL="0" indent="0">
              <a:buNone/>
            </a:pPr>
            <a:endParaRPr lang="fr-BE" sz="1800" dirty="0"/>
          </a:p>
          <a:p>
            <a:r>
              <a:rPr lang="fr-BE" sz="1800" dirty="0"/>
              <a:t>No </a:t>
            </a:r>
            <a:r>
              <a:rPr lang="fr-BE" sz="1800" dirty="0" err="1"/>
              <a:t>wish</a:t>
            </a:r>
            <a:r>
              <a:rPr lang="fr-BE" sz="1800" dirty="0"/>
              <a:t>&lt; for more</a:t>
            </a:r>
          </a:p>
          <a:p>
            <a:endParaRPr lang="fr-BE" sz="1800" dirty="0"/>
          </a:p>
        </p:txBody>
      </p:sp>
      <p:sp>
        <p:nvSpPr>
          <p:cNvPr id="5" name="Espace réservé du contenu 2">
            <a:extLst>
              <a:ext uri="{FF2B5EF4-FFF2-40B4-BE49-F238E27FC236}">
                <a16:creationId xmlns:a16="http://schemas.microsoft.com/office/drawing/2014/main" id="{4711B313-D89B-494F-3D65-FCF7087DDE86}"/>
              </a:ext>
            </a:extLst>
          </p:cNvPr>
          <p:cNvSpPr txBox="1">
            <a:spLocks/>
          </p:cNvSpPr>
          <p:nvPr/>
        </p:nvSpPr>
        <p:spPr>
          <a:xfrm>
            <a:off x="1794875" y="1916832"/>
            <a:ext cx="4589157" cy="2952328"/>
          </a:xfrm>
          <a:prstGeom prst="rect">
            <a:avLst/>
          </a:prstGeom>
          <a:ln>
            <a:solidFill>
              <a:schemeClr val="tx1"/>
            </a:solidFill>
            <a:prstDash val="dash"/>
          </a:ln>
        </p:spPr>
        <p:txBody>
          <a:bodyPr vert="horz" lIns="91440" tIns="45720" rIns="91440" bIns="45720" numCol="1"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lang="fr-BE" dirty="0"/>
              <a:t>First contact (15’) </a:t>
            </a:r>
          </a:p>
          <a:p>
            <a:pPr marL="457200" indent="-457200">
              <a:lnSpc>
                <a:spcPct val="150000"/>
              </a:lnSpc>
              <a:buFont typeface="+mj-lt"/>
              <a:buAutoNum type="arabicPeriod"/>
            </a:pPr>
            <a:r>
              <a:rPr lang="fr-BE" dirty="0" err="1"/>
              <a:t>Presentation</a:t>
            </a:r>
            <a:r>
              <a:rPr lang="fr-BE" dirty="0"/>
              <a:t> (30’)</a:t>
            </a:r>
          </a:p>
          <a:p>
            <a:pPr marL="457200" indent="-457200">
              <a:lnSpc>
                <a:spcPct val="150000"/>
              </a:lnSpc>
              <a:buFont typeface="+mj-lt"/>
              <a:buAutoNum type="arabicPeriod"/>
            </a:pPr>
            <a:r>
              <a:rPr lang="fr-BE" dirty="0"/>
              <a:t>Online questionnaire (30’)</a:t>
            </a:r>
            <a:endParaRPr lang="fr-BE" i="1" dirty="0">
              <a:solidFill>
                <a:srgbClr val="339966"/>
              </a:solidFill>
            </a:endParaRPr>
          </a:p>
          <a:p>
            <a:pPr marL="457200" indent="-457200">
              <a:lnSpc>
                <a:spcPct val="150000"/>
              </a:lnSpc>
              <a:buFont typeface="+mj-lt"/>
              <a:buAutoNum type="arabicPeriod"/>
            </a:pPr>
            <a:r>
              <a:rPr lang="fr-BE" dirty="0" err="1"/>
              <a:t>Readikng</a:t>
            </a:r>
            <a:r>
              <a:rPr lang="fr-BE" dirty="0"/>
              <a:t> of the wrap-up (15’)</a:t>
            </a:r>
          </a:p>
          <a:p>
            <a:pPr marL="457200" indent="-457200">
              <a:lnSpc>
                <a:spcPct val="150000"/>
              </a:lnSpc>
              <a:buFont typeface="+mj-lt"/>
              <a:buAutoNum type="arabicPeriod"/>
            </a:pPr>
            <a:r>
              <a:rPr lang="fr-BE" dirty="0" err="1"/>
              <a:t>Bottlenecks</a:t>
            </a:r>
            <a:r>
              <a:rPr lang="fr-BE" dirty="0"/>
              <a:t> </a:t>
            </a:r>
            <a:r>
              <a:rPr lang="fr-BE" dirty="0" err="1"/>
              <a:t>identifiction</a:t>
            </a:r>
            <a:r>
              <a:rPr lang="fr-BE" dirty="0"/>
              <a:t>  (30)</a:t>
            </a:r>
          </a:p>
          <a:p>
            <a:pPr marL="457200" indent="-457200">
              <a:lnSpc>
                <a:spcPct val="150000"/>
              </a:lnSpc>
              <a:buFont typeface="+mj-lt"/>
              <a:buAutoNum type="arabicPeriod"/>
            </a:pPr>
            <a:r>
              <a:rPr lang="fr-BE" dirty="0" err="1"/>
              <a:t>Decoding</a:t>
            </a:r>
            <a:r>
              <a:rPr lang="fr-BE" dirty="0"/>
              <a:t> interview (1H)</a:t>
            </a:r>
          </a:p>
          <a:p>
            <a:pPr marL="457200" indent="-457200">
              <a:lnSpc>
                <a:spcPct val="150000"/>
              </a:lnSpc>
              <a:buFont typeface="+mj-lt"/>
              <a:buAutoNum type="arabicPeriod"/>
            </a:pPr>
            <a:r>
              <a:rPr lang="fr-BE" dirty="0"/>
              <a:t>Dual </a:t>
            </a:r>
            <a:r>
              <a:rPr lang="fr-BE" dirty="0" err="1"/>
              <a:t>analysis</a:t>
            </a:r>
            <a:r>
              <a:rPr lang="fr-BE" dirty="0"/>
              <a:t> (2H)</a:t>
            </a:r>
            <a:endParaRPr lang="fr-BE" i="1" dirty="0">
              <a:solidFill>
                <a:srgbClr val="339966"/>
              </a:solidFill>
            </a:endParaRPr>
          </a:p>
          <a:p>
            <a:pPr marL="457200" indent="-457200">
              <a:lnSpc>
                <a:spcPct val="150000"/>
              </a:lnSpc>
              <a:buFont typeface="+mj-lt"/>
              <a:buAutoNum type="arabicPeriod"/>
            </a:pPr>
            <a:r>
              <a:rPr lang="fr-BE" dirty="0">
                <a:solidFill>
                  <a:srgbClr val="FFC000"/>
                </a:solidFill>
              </a:rPr>
              <a:t>Debriefing (1H)</a:t>
            </a:r>
          </a:p>
        </p:txBody>
      </p:sp>
    </p:spTree>
    <p:extLst>
      <p:ext uri="{BB962C8B-B14F-4D97-AF65-F5344CB8AC3E}">
        <p14:creationId xmlns:p14="http://schemas.microsoft.com/office/powerpoint/2010/main" val="245081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B9EE05-A616-7519-CFB8-8B7F2F78DC36}"/>
              </a:ext>
            </a:extLst>
          </p:cNvPr>
          <p:cNvSpPr>
            <a:spLocks noGrp="1"/>
          </p:cNvSpPr>
          <p:nvPr>
            <p:ph type="title"/>
          </p:nvPr>
        </p:nvSpPr>
        <p:spPr/>
        <p:txBody>
          <a:bodyPr/>
          <a:lstStyle/>
          <a:p>
            <a:r>
              <a:rPr lang="fr-FR" dirty="0"/>
              <a:t>The story of </a:t>
            </a:r>
            <a:r>
              <a:rPr lang="fr-FR" dirty="0" err="1"/>
              <a:t>uliege</a:t>
            </a:r>
            <a:r>
              <a:rPr lang="fr-FR" dirty="0"/>
              <a:t> with </a:t>
            </a:r>
            <a:r>
              <a:rPr lang="fr-FR" dirty="0" err="1"/>
              <a:t>bottlenecks</a:t>
            </a:r>
            <a:endParaRPr lang="fr-FR" dirty="0"/>
          </a:p>
        </p:txBody>
      </p:sp>
      <p:sp>
        <p:nvSpPr>
          <p:cNvPr id="3" name="Espace réservé du contenu 2">
            <a:extLst>
              <a:ext uri="{FF2B5EF4-FFF2-40B4-BE49-F238E27FC236}">
                <a16:creationId xmlns:a16="http://schemas.microsoft.com/office/drawing/2014/main" id="{30E5A68F-BEB3-8234-AD8A-1F3228B87A65}"/>
              </a:ext>
            </a:extLst>
          </p:cNvPr>
          <p:cNvSpPr>
            <a:spLocks noGrp="1"/>
          </p:cNvSpPr>
          <p:nvPr>
            <p:ph idx="1"/>
          </p:nvPr>
        </p:nvSpPr>
        <p:spPr/>
        <p:txBody>
          <a:bodyPr/>
          <a:lstStyle/>
          <a:p>
            <a:pPr marL="457200" indent="-457200">
              <a:buAutoNum type="arabicParenR"/>
            </a:pPr>
            <a:r>
              <a:rPr lang="fr-FR" dirty="0"/>
              <a:t>Pilot study </a:t>
            </a:r>
          </a:p>
          <a:p>
            <a:pPr marL="457200" indent="-457200">
              <a:buAutoNum type="arabicParenR"/>
            </a:pPr>
            <a:r>
              <a:rPr lang="fr-FR" sz="3200" b="1" dirty="0"/>
              <a:t>Adaptation  </a:t>
            </a:r>
            <a:r>
              <a:rPr lang="fr-FR" sz="3200" b="1" dirty="0">
                <a:highlight>
                  <a:srgbClr val="FF0000"/>
                </a:highlight>
              </a:rPr>
              <a:t>(</a:t>
            </a:r>
            <a:r>
              <a:rPr lang="fr-FR" sz="3200" b="1" dirty="0" err="1">
                <a:highlight>
                  <a:srgbClr val="FF0000"/>
                </a:highlight>
              </a:rPr>
              <a:t>shortened</a:t>
            </a:r>
            <a:r>
              <a:rPr lang="fr-FR" sz="3200" b="1" dirty="0">
                <a:highlight>
                  <a:srgbClr val="FF0000"/>
                </a:highlight>
              </a:rPr>
              <a:t>, one-</a:t>
            </a:r>
            <a:r>
              <a:rPr lang="fr-FR" sz="3200" b="1" dirty="0" err="1">
                <a:highlight>
                  <a:srgbClr val="FF0000"/>
                </a:highlight>
              </a:rPr>
              <a:t>advisor</a:t>
            </a:r>
            <a:r>
              <a:rPr lang="fr-FR" sz="3200" b="1" dirty="0">
                <a:highlight>
                  <a:srgbClr val="FF0000"/>
                </a:highlight>
              </a:rPr>
              <a:t> version, stop </a:t>
            </a:r>
            <a:r>
              <a:rPr lang="fr-FR" sz="3200" b="1" dirty="0" err="1">
                <a:highlight>
                  <a:srgbClr val="FF0000"/>
                </a:highlight>
              </a:rPr>
              <a:t>discomfort</a:t>
            </a:r>
            <a:r>
              <a:rPr lang="fr-FR" sz="3200" b="1" dirty="0">
                <a:highlight>
                  <a:srgbClr val="FF0000"/>
                </a:highlight>
              </a:rPr>
              <a:t>)</a:t>
            </a:r>
          </a:p>
          <a:p>
            <a:pPr marL="457200" indent="-457200">
              <a:buAutoNum type="arabicParenR"/>
            </a:pPr>
            <a:r>
              <a:rPr lang="fr-FR" dirty="0" err="1"/>
              <a:t>Implementation</a:t>
            </a:r>
            <a:r>
              <a:rPr lang="fr-FR" dirty="0"/>
              <a:t> </a:t>
            </a:r>
            <a:r>
              <a:rPr lang="fr-FR" dirty="0" err="1"/>
              <a:t>worshop</a:t>
            </a:r>
            <a:endParaRPr lang="fr-FR" dirty="0"/>
          </a:p>
          <a:p>
            <a:pPr marL="457200" indent="-457200">
              <a:buAutoNum type="arabicParenR"/>
            </a:pPr>
            <a:r>
              <a:rPr lang="fr-FR" dirty="0"/>
              <a:t>Digital </a:t>
            </a:r>
            <a:r>
              <a:rPr lang="fr-FR" dirty="0" err="1"/>
              <a:t>advisors</a:t>
            </a:r>
            <a:endParaRPr lang="fr-FR" dirty="0"/>
          </a:p>
          <a:p>
            <a:pPr marL="457200" indent="-457200">
              <a:buAutoNum type="arabicParenR"/>
            </a:pPr>
            <a:endParaRPr lang="fr-FR" dirty="0"/>
          </a:p>
          <a:p>
            <a:pPr marL="0" indent="0">
              <a:buNone/>
            </a:pPr>
            <a:endParaRPr lang="fr-FR" dirty="0"/>
          </a:p>
        </p:txBody>
      </p:sp>
    </p:spTree>
    <p:extLst>
      <p:ext uri="{BB962C8B-B14F-4D97-AF65-F5344CB8AC3E}">
        <p14:creationId xmlns:p14="http://schemas.microsoft.com/office/powerpoint/2010/main" val="767946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352" y="332656"/>
            <a:ext cx="11353800" cy="1325563"/>
          </a:xfrm>
        </p:spPr>
        <p:txBody>
          <a:bodyPr>
            <a:normAutofit/>
          </a:bodyPr>
          <a:lstStyle/>
          <a:p>
            <a:r>
              <a:rPr lang="fr-BE" dirty="0"/>
              <a:t>Version 2 (end 2017) </a:t>
            </a:r>
          </a:p>
        </p:txBody>
      </p:sp>
      <p:sp>
        <p:nvSpPr>
          <p:cNvPr id="3" name="Espace réservé du contenu 2"/>
          <p:cNvSpPr>
            <a:spLocks noGrp="1"/>
          </p:cNvSpPr>
          <p:nvPr>
            <p:ph idx="1"/>
          </p:nvPr>
        </p:nvSpPr>
        <p:spPr/>
        <p:txBody>
          <a:bodyPr>
            <a:normAutofit lnSpcReduction="10000"/>
          </a:bodyPr>
          <a:lstStyle/>
          <a:p>
            <a:pPr marL="0" indent="0">
              <a:buNone/>
            </a:pPr>
            <a:endParaRPr lang="fr-BE" dirty="0"/>
          </a:p>
          <a:p>
            <a:pPr marL="457200" indent="-457200">
              <a:buAutoNum type="arabicPeriod"/>
            </a:pPr>
            <a:r>
              <a:rPr lang="fr-BE" dirty="0"/>
              <a:t>First contact (6/6 first </a:t>
            </a:r>
            <a:r>
              <a:rPr lang="fr-BE" dirty="0" err="1"/>
              <a:t>year</a:t>
            </a:r>
            <a:r>
              <a:rPr lang="fr-BE" dirty="0"/>
              <a:t> </a:t>
            </a:r>
            <a:r>
              <a:rPr lang="fr-BE" dirty="0" err="1"/>
              <a:t>teachers</a:t>
            </a:r>
            <a:r>
              <a:rPr lang="fr-BE" dirty="0"/>
              <a:t> </a:t>
            </a:r>
            <a:r>
              <a:rPr lang="fr-BE" sz="2800" dirty="0" err="1"/>
              <a:t>will</a:t>
            </a:r>
            <a:r>
              <a:rPr lang="fr-BE" sz="2800" dirty="0"/>
              <a:t> cover the 7 </a:t>
            </a:r>
            <a:r>
              <a:rPr lang="fr-BE" sz="2800" dirty="0" err="1"/>
              <a:t>steps</a:t>
            </a:r>
            <a:r>
              <a:rPr lang="fr-BE" sz="2800" dirty="0"/>
              <a:t>)</a:t>
            </a:r>
            <a:endParaRPr lang="fr-BE" sz="2800" i="1" dirty="0">
              <a:solidFill>
                <a:srgbClr val="339966"/>
              </a:solidFill>
            </a:endParaRPr>
          </a:p>
          <a:p>
            <a:pPr marL="457200" indent="-457200">
              <a:buAutoNum type="arabicPeriod"/>
            </a:pPr>
            <a:r>
              <a:rPr lang="fr-BE" sz="2800" dirty="0" err="1"/>
              <a:t>Presentation</a:t>
            </a:r>
            <a:r>
              <a:rPr lang="fr-BE" sz="2800" dirty="0"/>
              <a:t> of the </a:t>
            </a:r>
            <a:r>
              <a:rPr lang="fr-BE" sz="2800" dirty="0" err="1"/>
              <a:t>project</a:t>
            </a:r>
            <a:endParaRPr lang="fr-BE" sz="2800" i="1" dirty="0">
              <a:solidFill>
                <a:srgbClr val="339966"/>
              </a:solidFill>
            </a:endParaRPr>
          </a:p>
          <a:p>
            <a:pPr marL="457200" indent="-457200">
              <a:buFont typeface="+mj-lt"/>
              <a:buAutoNum type="arabicPeriod"/>
            </a:pPr>
            <a:r>
              <a:rPr lang="fr-BE" sz="2800" dirty="0"/>
              <a:t>Feedback </a:t>
            </a:r>
            <a:r>
              <a:rPr lang="fr-BE" sz="2800" dirty="0" err="1"/>
              <a:t>with</a:t>
            </a:r>
            <a:r>
              <a:rPr lang="fr-BE" sz="2800" dirty="0"/>
              <a:t> online </a:t>
            </a:r>
            <a:r>
              <a:rPr lang="fr-BE" sz="2800" dirty="0" err="1"/>
              <a:t>survey</a:t>
            </a:r>
            <a:r>
              <a:rPr lang="fr-BE" sz="2800" dirty="0"/>
              <a:t> (</a:t>
            </a:r>
            <a:r>
              <a:rPr lang="fr-BE" sz="2800" dirty="0" err="1"/>
              <a:t>perceived</a:t>
            </a:r>
            <a:r>
              <a:rPr lang="fr-BE" sz="2800" dirty="0"/>
              <a:t> </a:t>
            </a:r>
            <a:r>
              <a:rPr lang="fr-BE" sz="2800" dirty="0" err="1"/>
              <a:t>benefits</a:t>
            </a:r>
            <a:r>
              <a:rPr lang="fr-BE" sz="2800" dirty="0"/>
              <a:t> and </a:t>
            </a:r>
            <a:r>
              <a:rPr lang="fr-BE" dirty="0" err="1"/>
              <a:t>resistance</a:t>
            </a:r>
            <a:r>
              <a:rPr lang="fr-BE" sz="2800" dirty="0"/>
              <a:t>)</a:t>
            </a:r>
            <a:endParaRPr lang="fr-BE" sz="2800" i="1" dirty="0">
              <a:solidFill>
                <a:srgbClr val="339966"/>
              </a:solidFill>
            </a:endParaRPr>
          </a:p>
          <a:p>
            <a:pPr marL="457200" indent="-457200">
              <a:buFont typeface="+mj-lt"/>
              <a:buAutoNum type="arabicPeriod"/>
            </a:pPr>
            <a:r>
              <a:rPr lang="fr-BE" sz="2800" dirty="0" err="1"/>
              <a:t>Teachers</a:t>
            </a:r>
            <a:r>
              <a:rPr lang="fr-BE" sz="2800" dirty="0"/>
              <a:t> </a:t>
            </a:r>
            <a:r>
              <a:rPr lang="fr-BE" sz="2800" dirty="0" err="1"/>
              <a:t>who</a:t>
            </a:r>
            <a:r>
              <a:rPr lang="fr-BE" sz="2800" dirty="0"/>
              <a:t> </a:t>
            </a:r>
            <a:r>
              <a:rPr lang="fr-BE" sz="2800" dirty="0" err="1"/>
              <a:t>agreed</a:t>
            </a:r>
            <a:r>
              <a:rPr lang="fr-BE" sz="2800" dirty="0"/>
              <a:t> </a:t>
            </a:r>
            <a:r>
              <a:rPr lang="fr-BE" sz="2800" dirty="0" err="1"/>
              <a:t>read</a:t>
            </a:r>
            <a:r>
              <a:rPr lang="fr-BE" sz="2800" dirty="0"/>
              <a:t> a wrap-up on </a:t>
            </a:r>
            <a:r>
              <a:rPr lang="fr-BE" sz="2800" dirty="0" err="1"/>
              <a:t>bottleneck</a:t>
            </a:r>
            <a:endParaRPr lang="fr-BE" sz="2800" dirty="0"/>
          </a:p>
          <a:p>
            <a:pPr marL="457200" indent="-457200">
              <a:buFont typeface="+mj-lt"/>
              <a:buAutoNum type="arabicPeriod"/>
            </a:pPr>
            <a:r>
              <a:rPr lang="fr-BE" sz="2800" dirty="0" err="1"/>
              <a:t>Teachers</a:t>
            </a:r>
            <a:r>
              <a:rPr lang="fr-BE" sz="2800" dirty="0"/>
              <a:t> </a:t>
            </a:r>
            <a:r>
              <a:rPr lang="fr-BE" sz="2800" dirty="0" err="1"/>
              <a:t>provide</a:t>
            </a:r>
            <a:r>
              <a:rPr lang="fr-BE" sz="2800" dirty="0"/>
              <a:t> 3/4 </a:t>
            </a:r>
            <a:r>
              <a:rPr lang="fr-BE" sz="2800" dirty="0" err="1"/>
              <a:t>bottlenecks</a:t>
            </a:r>
            <a:endParaRPr lang="fr-BE" dirty="0"/>
          </a:p>
          <a:p>
            <a:pPr marL="457200" indent="-457200">
              <a:buFont typeface="+mj-lt"/>
              <a:buAutoNum type="arabicPeriod"/>
            </a:pPr>
            <a:r>
              <a:rPr lang="fr-BE" dirty="0" err="1">
                <a:solidFill>
                  <a:srgbClr val="FF0000"/>
                </a:solidFill>
              </a:rPr>
              <a:t>Decoding</a:t>
            </a:r>
            <a:r>
              <a:rPr lang="fr-BE" dirty="0">
                <a:solidFill>
                  <a:srgbClr val="FF0000"/>
                </a:solidFill>
              </a:rPr>
              <a:t> interview one </a:t>
            </a:r>
            <a:r>
              <a:rPr lang="fr-BE" dirty="0" err="1">
                <a:solidFill>
                  <a:srgbClr val="FF0000"/>
                </a:solidFill>
              </a:rPr>
              <a:t>advisor</a:t>
            </a:r>
            <a:r>
              <a:rPr lang="fr-BE" dirty="0">
                <a:solidFill>
                  <a:srgbClr val="FF0000"/>
                </a:solidFill>
              </a:rPr>
              <a:t> </a:t>
            </a:r>
          </a:p>
          <a:p>
            <a:pPr marL="0" indent="0">
              <a:buNone/>
            </a:pPr>
            <a:r>
              <a:rPr lang="fr-BE" dirty="0">
                <a:solidFill>
                  <a:srgbClr val="FF0000"/>
                </a:solidFill>
              </a:rPr>
              <a:t>(</a:t>
            </a:r>
            <a:r>
              <a:rPr lang="fr-BE" dirty="0" err="1">
                <a:solidFill>
                  <a:srgbClr val="FF0000"/>
                </a:solidFill>
              </a:rPr>
              <a:t>Paired</a:t>
            </a:r>
            <a:r>
              <a:rPr lang="fr-BE" dirty="0">
                <a:solidFill>
                  <a:srgbClr val="FF0000"/>
                </a:solidFill>
              </a:rPr>
              <a:t> </a:t>
            </a:r>
            <a:r>
              <a:rPr lang="fr-BE" dirty="0" err="1">
                <a:solidFill>
                  <a:srgbClr val="FF0000"/>
                </a:solidFill>
              </a:rPr>
              <a:t>analysis</a:t>
            </a:r>
            <a:r>
              <a:rPr lang="fr-BE" dirty="0">
                <a:solidFill>
                  <a:srgbClr val="FF0000"/>
                </a:solidFill>
              </a:rPr>
              <a:t> </a:t>
            </a:r>
            <a:r>
              <a:rPr lang="fr-BE" dirty="0" err="1">
                <a:solidFill>
                  <a:srgbClr val="FF0000"/>
                </a:solidFill>
              </a:rPr>
              <a:t>replaced</a:t>
            </a:r>
            <a:r>
              <a:rPr lang="fr-BE" dirty="0">
                <a:solidFill>
                  <a:srgbClr val="FF0000"/>
                </a:solidFill>
              </a:rPr>
              <a:t> by a </a:t>
            </a:r>
            <a:r>
              <a:rPr lang="fr-BE" dirty="0" err="1">
                <a:solidFill>
                  <a:srgbClr val="FF0000"/>
                </a:solidFill>
              </a:rPr>
              <a:t>Decoding</a:t>
            </a:r>
            <a:r>
              <a:rPr lang="fr-BE" dirty="0">
                <a:solidFill>
                  <a:srgbClr val="FF0000"/>
                </a:solidFill>
              </a:rPr>
              <a:t> </a:t>
            </a:r>
            <a:r>
              <a:rPr lang="fr-BE" dirty="0" err="1">
                <a:solidFill>
                  <a:srgbClr val="FF0000"/>
                </a:solidFill>
              </a:rPr>
              <a:t>leaflet</a:t>
            </a:r>
            <a:r>
              <a:rPr lang="fr-BE" dirty="0">
                <a:solidFill>
                  <a:srgbClr val="FF0000"/>
                </a:solidFill>
              </a:rPr>
              <a:t> )</a:t>
            </a:r>
          </a:p>
          <a:p>
            <a:pPr marL="0" indent="0">
              <a:buNone/>
            </a:pPr>
            <a:r>
              <a:rPr lang="fr-BE" dirty="0"/>
              <a:t>7. </a:t>
            </a:r>
            <a:r>
              <a:rPr lang="fr-BE" dirty="0" err="1"/>
              <a:t>Cued</a:t>
            </a:r>
            <a:r>
              <a:rPr lang="fr-BE" dirty="0"/>
              <a:t> debriefing (</a:t>
            </a:r>
            <a:r>
              <a:rPr lang="fr-BE" dirty="0" err="1"/>
              <a:t>based</a:t>
            </a:r>
            <a:r>
              <a:rPr lang="fr-BE" dirty="0"/>
              <a:t> on the </a:t>
            </a:r>
            <a:r>
              <a:rPr lang="fr-BE" dirty="0" err="1">
                <a:solidFill>
                  <a:srgbClr val="FF0000"/>
                </a:solidFill>
              </a:rPr>
              <a:t>Decoding</a:t>
            </a:r>
            <a:r>
              <a:rPr lang="fr-BE" dirty="0">
                <a:solidFill>
                  <a:srgbClr val="FF0000"/>
                </a:solidFill>
              </a:rPr>
              <a:t> </a:t>
            </a:r>
            <a:r>
              <a:rPr lang="fr-BE" dirty="0" err="1">
                <a:solidFill>
                  <a:srgbClr val="FF0000"/>
                </a:solidFill>
              </a:rPr>
              <a:t>leaflet</a:t>
            </a:r>
            <a:r>
              <a:rPr lang="fr-BE" dirty="0"/>
              <a:t>)</a:t>
            </a:r>
          </a:p>
          <a:p>
            <a:pPr marL="0" indent="0">
              <a:lnSpc>
                <a:spcPct val="150000"/>
              </a:lnSpc>
              <a:buNone/>
            </a:pPr>
            <a:endParaRPr lang="fr-BE" dirty="0"/>
          </a:p>
          <a:p>
            <a:pPr marL="457200" indent="-457200">
              <a:lnSpc>
                <a:spcPct val="150000"/>
              </a:lnSpc>
              <a:buFont typeface="+mj-lt"/>
              <a:buAutoNum type="arabicPeriod"/>
            </a:pPr>
            <a:endParaRPr lang="fr-BE" dirty="0"/>
          </a:p>
          <a:p>
            <a:pPr marL="457200" indent="-457200">
              <a:lnSpc>
                <a:spcPct val="150000"/>
              </a:lnSpc>
              <a:buFont typeface="+mj-lt"/>
              <a:buAutoNum type="arabicPeriod"/>
            </a:pPr>
            <a:endParaRPr lang="fr-BE" dirty="0"/>
          </a:p>
          <a:p>
            <a:pPr marL="457200" indent="-457200">
              <a:lnSpc>
                <a:spcPct val="150000"/>
              </a:lnSpc>
              <a:buFont typeface="+mj-lt"/>
              <a:buAutoNum type="arabicPeriod"/>
            </a:pPr>
            <a:endParaRPr lang="fr-BE" dirty="0"/>
          </a:p>
          <a:p>
            <a:endParaRPr lang="fr-BE" dirty="0"/>
          </a:p>
        </p:txBody>
      </p:sp>
    </p:spTree>
    <p:extLst>
      <p:ext uri="{BB962C8B-B14F-4D97-AF65-F5344CB8AC3E}">
        <p14:creationId xmlns:p14="http://schemas.microsoft.com/office/powerpoint/2010/main" val="847326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7143852-45BE-94DD-22DE-F5AEFCC0DCF6}"/>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dirty="0">
                <a:solidFill>
                  <a:schemeClr val="tx1"/>
                </a:solidFill>
                <a:latin typeface="+mj-lt"/>
                <a:ea typeface="+mj-ea"/>
                <a:cs typeface="+mj-cs"/>
              </a:rPr>
              <a:t>The Decoding leaflet</a:t>
            </a:r>
          </a:p>
        </p:txBody>
      </p:sp>
      <p:pic>
        <p:nvPicPr>
          <p:cNvPr id="5" name="Espace réservé du contenu 4">
            <a:extLst>
              <a:ext uri="{FF2B5EF4-FFF2-40B4-BE49-F238E27FC236}">
                <a16:creationId xmlns:a16="http://schemas.microsoft.com/office/drawing/2014/main" id="{3D85D816-0B0F-CCC7-327F-0FE33F32F698}"/>
              </a:ext>
            </a:extLst>
          </p:cNvPr>
          <p:cNvPicPr>
            <a:picLocks noGrp="1" noChangeAspect="1"/>
          </p:cNvPicPr>
          <p:nvPr>
            <p:ph idx="1"/>
          </p:nvPr>
        </p:nvPicPr>
        <p:blipFill rotWithShape="1">
          <a:blip r:embed="rId2"/>
          <a:srcRect t="2254" r="-2" b="8659"/>
          <a:stretch/>
        </p:blipFill>
        <p:spPr>
          <a:xfrm>
            <a:off x="198741" y="2410448"/>
            <a:ext cx="5803323" cy="3890357"/>
          </a:xfrm>
          <a:prstGeom prst="rect">
            <a:avLst/>
          </a:prstGeom>
        </p:spPr>
      </p:pic>
      <p:pic>
        <p:nvPicPr>
          <p:cNvPr id="9" name="Image 8">
            <a:extLst>
              <a:ext uri="{FF2B5EF4-FFF2-40B4-BE49-F238E27FC236}">
                <a16:creationId xmlns:a16="http://schemas.microsoft.com/office/drawing/2014/main" id="{E7376A9F-BFBD-AD71-F00A-D8FC799928E9}"/>
              </a:ext>
            </a:extLst>
          </p:cNvPr>
          <p:cNvPicPr>
            <a:picLocks noChangeAspect="1"/>
          </p:cNvPicPr>
          <p:nvPr/>
        </p:nvPicPr>
        <p:blipFill>
          <a:blip r:embed="rId3"/>
          <a:stretch>
            <a:fillRect/>
          </a:stretch>
        </p:blipFill>
        <p:spPr>
          <a:xfrm>
            <a:off x="6421279" y="2410448"/>
            <a:ext cx="5312893" cy="3890358"/>
          </a:xfrm>
          <a:prstGeom prst="rect">
            <a:avLst/>
          </a:prstGeom>
        </p:spPr>
      </p:pic>
    </p:spTree>
    <p:extLst>
      <p:ext uri="{BB962C8B-B14F-4D97-AF65-F5344CB8AC3E}">
        <p14:creationId xmlns:p14="http://schemas.microsoft.com/office/powerpoint/2010/main" val="281927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2E3DA-BBBC-325B-ED29-08C47AB0EA11}"/>
              </a:ext>
            </a:extLst>
          </p:cNvPr>
          <p:cNvSpPr>
            <a:spLocks noGrp="1"/>
          </p:cNvSpPr>
          <p:nvPr>
            <p:ph type="title"/>
          </p:nvPr>
        </p:nvSpPr>
        <p:spPr/>
        <p:txBody>
          <a:bodyPr/>
          <a:lstStyle/>
          <a:p>
            <a:r>
              <a:rPr lang="fr-FR" dirty="0" err="1"/>
              <a:t>Effects</a:t>
            </a:r>
            <a:r>
              <a:rPr lang="fr-FR" dirty="0"/>
              <a:t> of </a:t>
            </a:r>
            <a:r>
              <a:rPr lang="fr-FR" dirty="0" err="1"/>
              <a:t>adjustments</a:t>
            </a:r>
            <a:endParaRPr lang="fr-FR" dirty="0"/>
          </a:p>
        </p:txBody>
      </p:sp>
      <p:sp>
        <p:nvSpPr>
          <p:cNvPr id="3" name="Espace réservé du contenu 2">
            <a:extLst>
              <a:ext uri="{FF2B5EF4-FFF2-40B4-BE49-F238E27FC236}">
                <a16:creationId xmlns:a16="http://schemas.microsoft.com/office/drawing/2014/main" id="{E7363A62-D076-1F91-F506-DF4D5AB28605}"/>
              </a:ext>
            </a:extLst>
          </p:cNvPr>
          <p:cNvSpPr>
            <a:spLocks noGrp="1"/>
          </p:cNvSpPr>
          <p:nvPr>
            <p:ph idx="1"/>
          </p:nvPr>
        </p:nvSpPr>
        <p:spPr/>
        <p:txBody>
          <a:bodyPr>
            <a:normAutofit/>
          </a:bodyPr>
          <a:lstStyle/>
          <a:p>
            <a:r>
              <a:rPr lang="fr-FR" dirty="0"/>
              <a:t>Perception : </a:t>
            </a:r>
            <a:r>
              <a:rPr lang="fr-FR" dirty="0" err="1"/>
              <a:t>better</a:t>
            </a:r>
            <a:r>
              <a:rPr lang="fr-FR" dirty="0"/>
              <a:t> </a:t>
            </a:r>
            <a:r>
              <a:rPr lang="fr-FR" dirty="0" err="1"/>
              <a:t>overall</a:t>
            </a:r>
            <a:r>
              <a:rPr lang="fr-FR" dirty="0"/>
              <a:t> satisfaction </a:t>
            </a:r>
            <a:r>
              <a:rPr lang="fr-FR" dirty="0" err="1"/>
              <a:t>regarding</a:t>
            </a:r>
            <a:r>
              <a:rPr lang="fr-FR" dirty="0"/>
              <a:t> time </a:t>
            </a:r>
            <a:r>
              <a:rPr lang="fr-FR" dirty="0" err="1"/>
              <a:t>investment</a:t>
            </a:r>
            <a:r>
              <a:rPr lang="fr-FR" dirty="0"/>
              <a:t> (also on </a:t>
            </a:r>
            <a:r>
              <a:rPr lang="fr-FR" dirty="0" err="1"/>
              <a:t>advisors</a:t>
            </a:r>
            <a:r>
              <a:rPr lang="fr-FR" dirty="0"/>
              <a:t>’ </a:t>
            </a:r>
            <a:r>
              <a:rPr lang="fr-FR" dirty="0" err="1"/>
              <a:t>side</a:t>
            </a:r>
            <a:r>
              <a:rPr lang="fr-FR" dirty="0"/>
              <a:t>)</a:t>
            </a:r>
          </a:p>
          <a:p>
            <a:r>
              <a:rPr lang="fr-FR" dirty="0"/>
              <a:t>Leaflet </a:t>
            </a:r>
            <a:r>
              <a:rPr lang="fr-FR" dirty="0" err="1"/>
              <a:t>appreciated</a:t>
            </a:r>
            <a:r>
              <a:rPr lang="fr-FR" dirty="0"/>
              <a:t> (</a:t>
            </a:r>
            <a:r>
              <a:rPr lang="fr-FR" dirty="0" err="1"/>
              <a:t>written</a:t>
            </a:r>
            <a:r>
              <a:rPr lang="fr-FR" dirty="0"/>
              <a:t>)</a:t>
            </a:r>
          </a:p>
          <a:p>
            <a:r>
              <a:rPr lang="fr-FR" dirty="0"/>
              <a:t>No </a:t>
            </a:r>
            <a:r>
              <a:rPr lang="fr-FR" dirty="0" err="1"/>
              <a:t>teacher</a:t>
            </a:r>
            <a:r>
              <a:rPr lang="fr-FR" dirty="0"/>
              <a:t> </a:t>
            </a:r>
            <a:r>
              <a:rPr lang="fr-FR" dirty="0" err="1"/>
              <a:t>willing</a:t>
            </a:r>
            <a:r>
              <a:rPr lang="fr-FR" dirty="0"/>
              <a:t> to go </a:t>
            </a:r>
            <a:r>
              <a:rPr lang="fr-FR" dirty="0" err="1"/>
              <a:t>further</a:t>
            </a:r>
            <a:r>
              <a:rPr lang="fr-FR" dirty="0"/>
              <a:t> (they are </a:t>
            </a:r>
            <a:r>
              <a:rPr lang="fr-FR" dirty="0" err="1"/>
              <a:t>very</a:t>
            </a:r>
            <a:r>
              <a:rPr lang="fr-FR" dirty="0"/>
              <a:t> </a:t>
            </a:r>
            <a:r>
              <a:rPr lang="fr-FR" dirty="0" err="1"/>
              <a:t>polite</a:t>
            </a:r>
            <a:r>
              <a:rPr lang="fr-FR" dirty="0"/>
              <a:t>)</a:t>
            </a:r>
          </a:p>
        </p:txBody>
      </p:sp>
    </p:spTree>
    <p:extLst>
      <p:ext uri="{BB962C8B-B14F-4D97-AF65-F5344CB8AC3E}">
        <p14:creationId xmlns:p14="http://schemas.microsoft.com/office/powerpoint/2010/main" val="3993743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1384" y="332656"/>
            <a:ext cx="11233248" cy="6381328"/>
          </a:xfrm>
        </p:spPr>
        <p:txBody>
          <a:bodyPr>
            <a:noAutofit/>
          </a:bodyPr>
          <a:lstStyle/>
          <a:p>
            <a:pPr marL="0" indent="0">
              <a:lnSpc>
                <a:spcPct val="200000"/>
              </a:lnSpc>
              <a:buNone/>
            </a:pPr>
            <a:r>
              <a:rPr lang="fr-BE" sz="1400" b="1" dirty="0" err="1"/>
              <a:t>Some</a:t>
            </a:r>
            <a:r>
              <a:rPr lang="fr-BE" sz="1400" b="1" dirty="0"/>
              <a:t> </a:t>
            </a:r>
            <a:r>
              <a:rPr lang="fr-BE" sz="1400" b="1" dirty="0" err="1"/>
              <a:t>text</a:t>
            </a:r>
            <a:r>
              <a:rPr lang="fr-BE" sz="1400" b="1" dirty="0"/>
              <a:t> </a:t>
            </a:r>
            <a:r>
              <a:rPr lang="fr-BE" sz="1400" b="1" dirty="0" err="1"/>
              <a:t>analysis</a:t>
            </a:r>
            <a:r>
              <a:rPr lang="fr-BE" sz="1400" b="1" dirty="0"/>
              <a:t> on the first and second </a:t>
            </a:r>
            <a:r>
              <a:rPr lang="fr-BE" sz="1400" b="1" dirty="0" err="1"/>
              <a:t>cohort</a:t>
            </a:r>
            <a:endParaRPr lang="fr-BE" sz="1400" b="1" dirty="0"/>
          </a:p>
          <a:p>
            <a:endParaRPr lang="fr-BE" sz="1400" i="1" dirty="0"/>
          </a:p>
          <a:p>
            <a:r>
              <a:rPr lang="fr-BE" sz="1400" i="1" dirty="0"/>
              <a:t>« Vous m’avez obligé, en tout amitié, à </a:t>
            </a:r>
            <a:r>
              <a:rPr lang="fr-BE" sz="1400" i="1" dirty="0">
                <a:highlight>
                  <a:srgbClr val="FFFF00"/>
                </a:highlight>
              </a:rPr>
              <a:t>regarder</a:t>
            </a:r>
            <a:r>
              <a:rPr lang="fr-BE" sz="1400" i="1" dirty="0"/>
              <a:t> avec d’autres lunettes, c’est une nouvelle source de réflexion » (R.2)</a:t>
            </a:r>
            <a:endParaRPr lang="fr-BE" sz="1400" dirty="0"/>
          </a:p>
          <a:p>
            <a:r>
              <a:rPr lang="fr-BE" sz="1400" dirty="0"/>
              <a:t>« </a:t>
            </a:r>
            <a:r>
              <a:rPr lang="fr-BE" sz="1400" i="1" dirty="0"/>
              <a:t>le fait de passer par l’écrit (identification) permet de </a:t>
            </a:r>
            <a:r>
              <a:rPr lang="fr-BE" sz="1400" i="1" dirty="0">
                <a:highlight>
                  <a:srgbClr val="FFFF00"/>
                </a:highlight>
              </a:rPr>
              <a:t>mettre en lumière </a:t>
            </a:r>
            <a:r>
              <a:rPr lang="fr-BE" sz="1400" i="1" dirty="0"/>
              <a:t>des choses plus enfuies</a:t>
            </a:r>
            <a:r>
              <a:rPr lang="fr-BE" sz="1400" dirty="0"/>
              <a:t> …</a:t>
            </a:r>
            <a:r>
              <a:rPr lang="fr-BE" sz="1400" i="1" dirty="0"/>
              <a:t> Ça permet de rendre conscient ce que je faisais naturellement</a:t>
            </a:r>
            <a:r>
              <a:rPr lang="fr-BE" sz="1400" dirty="0"/>
              <a:t> » (R.3)</a:t>
            </a:r>
          </a:p>
          <a:p>
            <a:r>
              <a:rPr lang="fr-BE" sz="1400" dirty="0"/>
              <a:t>« </a:t>
            </a:r>
            <a:r>
              <a:rPr lang="fr-BE" sz="1400" i="1" dirty="0"/>
              <a:t>Je n’avais jamais pensé aux verrous, jamais de chez jamais, je savais qu’il y avait des choses plus compliquées mais je ne me suis jamais questionné sur ce qui pouvait être devenu un automatisme</a:t>
            </a:r>
            <a:r>
              <a:rPr lang="fr-BE" sz="1400" dirty="0"/>
              <a:t> … </a:t>
            </a:r>
            <a:r>
              <a:rPr lang="fr-BE" sz="1400" i="1" dirty="0"/>
              <a:t>c’est un </a:t>
            </a:r>
            <a:r>
              <a:rPr lang="fr-BE" sz="1400" i="1" dirty="0">
                <a:highlight>
                  <a:srgbClr val="FFFF00"/>
                </a:highlight>
              </a:rPr>
              <a:t>autre angle</a:t>
            </a:r>
            <a:r>
              <a:rPr lang="fr-BE" sz="1400" i="1" dirty="0"/>
              <a:t>, c’est nouveau pour moi»</a:t>
            </a:r>
            <a:r>
              <a:rPr lang="fr-BE" sz="1400" dirty="0"/>
              <a:t> (R.4)</a:t>
            </a:r>
          </a:p>
          <a:p>
            <a:r>
              <a:rPr lang="fr-BE" sz="1400" dirty="0"/>
              <a:t> « </a:t>
            </a:r>
            <a:r>
              <a:rPr lang="fr-BE" sz="1400" i="1" dirty="0"/>
              <a:t>c’était très intéressant car j’ai </a:t>
            </a:r>
            <a:r>
              <a:rPr lang="fr-BE" sz="1400" i="1" dirty="0">
                <a:highlight>
                  <a:srgbClr val="00FF00"/>
                </a:highlight>
              </a:rPr>
              <a:t>pris conscience </a:t>
            </a:r>
            <a:r>
              <a:rPr lang="fr-BE" sz="1400" i="1" dirty="0"/>
              <a:t>que je ne prépare jamais mes cours en fonction de moi mais en fonction de ce que j’imagine … de ce que j’imagine que mes étudiants ont besoin</a:t>
            </a:r>
            <a:r>
              <a:rPr lang="fr-BE" sz="1400" dirty="0"/>
              <a:t> » (R.5)</a:t>
            </a:r>
          </a:p>
          <a:p>
            <a:r>
              <a:rPr lang="fr-BE" sz="1400" dirty="0"/>
              <a:t>« </a:t>
            </a:r>
            <a:r>
              <a:rPr lang="fr-BE" sz="1400" i="1" dirty="0"/>
              <a:t>C’est intéressant de </a:t>
            </a:r>
            <a:r>
              <a:rPr lang="fr-BE" sz="1400" i="1" dirty="0">
                <a:highlight>
                  <a:srgbClr val="FFFF00"/>
                </a:highlight>
              </a:rPr>
              <a:t>changer de regard</a:t>
            </a:r>
            <a:r>
              <a:rPr lang="fr-BE" sz="1400" i="1" dirty="0"/>
              <a:t>, et de revenir non pas sur ce que les étudiants ne savent pas faire mais sur ce que moi je fais,  et parfois ce qui est difficile pour moi… et que je n’explicite pas clairement</a:t>
            </a:r>
            <a:r>
              <a:rPr lang="fr-BE" sz="1400" dirty="0"/>
              <a:t>» (R.5)</a:t>
            </a:r>
          </a:p>
          <a:p>
            <a:r>
              <a:rPr lang="fr-BE" sz="1400" dirty="0"/>
              <a:t>« </a:t>
            </a:r>
            <a:r>
              <a:rPr lang="fr-BE" sz="1400" i="1" dirty="0"/>
              <a:t> Ca me </a:t>
            </a:r>
            <a:r>
              <a:rPr lang="fr-BE" sz="1400" dirty="0"/>
              <a:t>p</a:t>
            </a:r>
            <a:r>
              <a:rPr lang="fr-BE" sz="1400" i="1" dirty="0"/>
              <a:t>ermet de </a:t>
            </a:r>
            <a:r>
              <a:rPr lang="fr-BE" sz="1400" i="1" dirty="0">
                <a:highlight>
                  <a:srgbClr val="FFFF00"/>
                </a:highlight>
              </a:rPr>
              <a:t>mettre en perspective </a:t>
            </a:r>
            <a:r>
              <a:rPr lang="fr-BE" sz="1400" i="1" dirty="0"/>
              <a:t>ces choses, de remettre en question ce que je fais</a:t>
            </a:r>
            <a:r>
              <a:rPr lang="fr-BE" sz="1400" dirty="0"/>
              <a:t> » (R.6)</a:t>
            </a:r>
          </a:p>
          <a:p>
            <a:r>
              <a:rPr lang="fr-BE" sz="1400" dirty="0"/>
              <a:t>« </a:t>
            </a:r>
            <a:r>
              <a:rPr lang="fr-BE" sz="1400" i="1" dirty="0"/>
              <a:t>on a beaucoup de discussions entre collègues, on a l’impression que le niveau baisse mais maintenant, </a:t>
            </a:r>
            <a:r>
              <a:rPr lang="fr-BE" sz="1400" i="1" dirty="0">
                <a:highlight>
                  <a:srgbClr val="00FF00"/>
                </a:highlight>
              </a:rPr>
              <a:t>je réalise </a:t>
            </a:r>
            <a:r>
              <a:rPr lang="fr-BE" sz="1400" i="1" dirty="0"/>
              <a:t>que beaucoup de chose nous semble si simple alors qu’en fait pas du tout !» (R.6)</a:t>
            </a:r>
          </a:p>
          <a:p>
            <a:r>
              <a:rPr lang="fr-BE" sz="1400" i="1" dirty="0"/>
              <a:t>« </a:t>
            </a:r>
            <a:r>
              <a:rPr lang="fr-BE" sz="1400" i="1" dirty="0">
                <a:highlight>
                  <a:srgbClr val="00FF00"/>
                </a:highlight>
              </a:rPr>
              <a:t>Je me suis rendu compte </a:t>
            </a:r>
            <a:r>
              <a:rPr lang="fr-BE" sz="1400" i="1" dirty="0"/>
              <a:t>pendant l’interview  qu’en fait ce n’est peut-être pas aussi claire que ce que tu ne penses que ca l’est … et sans votre aide je n’y serais pas parvenu</a:t>
            </a:r>
            <a:r>
              <a:rPr lang="fr-BE" sz="1400" dirty="0"/>
              <a:t>» (R.6)</a:t>
            </a:r>
          </a:p>
          <a:p>
            <a:r>
              <a:rPr lang="fr-FR" sz="1400" dirty="0"/>
              <a:t>« ça peut être différent en fonction de l’enseignant, moi dans mon cas j’essaye de faire en cours comme je ferais pour moi-même, donc ça n’a pas changer grand-chose… je leur dis déjà, moi je fais ceci…» (d’après elle, dû au fait qu’elle a quitté l’</a:t>
            </a:r>
            <a:r>
              <a:rPr lang="fr-FR" sz="1400" dirty="0" err="1"/>
              <a:t>unif</a:t>
            </a:r>
            <a:r>
              <a:rPr lang="fr-FR" sz="1400" dirty="0"/>
              <a:t> pendant quelques années et qu’elle y est revenue. Pour cela elle a du se remettre dans la peau d’un étudiant et se reposer </a:t>
            </a:r>
            <a:r>
              <a:rPr lang="fr-FR" sz="1400" dirty="0" err="1"/>
              <a:t>ts</a:t>
            </a:r>
            <a:r>
              <a:rPr lang="fr-FR" sz="1400" dirty="0"/>
              <a:t> ces questions… pour elle s’était intuitif et elle l’a décortiqué pour réussir à leur expliquer) (R.3)</a:t>
            </a:r>
          </a:p>
          <a:p>
            <a:r>
              <a:rPr lang="fr-FR" sz="1400" dirty="0"/>
              <a:t>« C’est le seul moment où je peux nourrir mon enseignement, pour prendre des avis extérieurs, on parle de choses auxquelles que je n’aurais pas pensé… vous avez des connaissances pédagogiques que je n’ai absolument pas… donc consacré un certain temps à cela ca m’intéresse ! Comme je vous ai dit, ca fait 10 ans que je donne le cours, et je suis encore loin de la pension donc je n’ai pas envie de donner pendant 30 ans de la même manière, donc si je peux changer des choses…» (R.4)</a:t>
            </a:r>
          </a:p>
          <a:p>
            <a:pPr marL="0" indent="0">
              <a:lnSpc>
                <a:spcPct val="200000"/>
              </a:lnSpc>
              <a:buNone/>
            </a:pPr>
            <a:endParaRPr lang="fr-BE" sz="1000" dirty="0"/>
          </a:p>
          <a:p>
            <a:pPr marL="0" indent="0">
              <a:lnSpc>
                <a:spcPct val="200000"/>
              </a:lnSpc>
              <a:buNone/>
            </a:pPr>
            <a:r>
              <a:rPr lang="fr-BE" sz="1000" dirty="0"/>
              <a:t> </a:t>
            </a:r>
          </a:p>
          <a:p>
            <a:pPr marL="0" indent="0">
              <a:buNone/>
            </a:pPr>
            <a:endParaRPr lang="fr-BE" sz="1000" dirty="0"/>
          </a:p>
        </p:txBody>
      </p:sp>
    </p:spTree>
    <p:extLst>
      <p:ext uri="{BB962C8B-B14F-4D97-AF65-F5344CB8AC3E}">
        <p14:creationId xmlns:p14="http://schemas.microsoft.com/office/powerpoint/2010/main" val="2771436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200" dirty="0"/>
              <a:t>Feedback of the </a:t>
            </a:r>
            <a:r>
              <a:rPr lang="fr-BE" sz="3200" dirty="0" err="1"/>
              <a:t>two</a:t>
            </a:r>
            <a:r>
              <a:rPr lang="fr-BE" sz="3200" dirty="0"/>
              <a:t> </a:t>
            </a:r>
            <a:r>
              <a:rPr lang="fr-BE" sz="3200" dirty="0" err="1"/>
              <a:t>committed</a:t>
            </a:r>
            <a:r>
              <a:rPr lang="fr-BE" sz="3200" dirty="0"/>
              <a:t> </a:t>
            </a:r>
            <a:r>
              <a:rPr lang="fr-BE" sz="3200" dirty="0" err="1"/>
              <a:t>pedagogical</a:t>
            </a:r>
            <a:r>
              <a:rPr lang="fr-BE" sz="3200" dirty="0"/>
              <a:t> </a:t>
            </a:r>
            <a:r>
              <a:rPr lang="fr-BE" sz="3200" dirty="0" err="1"/>
              <a:t>advisors</a:t>
            </a:r>
            <a:r>
              <a:rPr lang="fr-BE" sz="3200" dirty="0"/>
              <a:t> </a:t>
            </a:r>
          </a:p>
        </p:txBody>
      </p:sp>
      <p:sp>
        <p:nvSpPr>
          <p:cNvPr id="3" name="Espace réservé du contenu 2"/>
          <p:cNvSpPr>
            <a:spLocks noGrp="1"/>
          </p:cNvSpPr>
          <p:nvPr>
            <p:ph idx="1"/>
          </p:nvPr>
        </p:nvSpPr>
        <p:spPr>
          <a:xfrm>
            <a:off x="1981200" y="2060848"/>
            <a:ext cx="8229600" cy="4416152"/>
          </a:xfrm>
        </p:spPr>
        <p:txBody>
          <a:bodyPr>
            <a:normAutofit lnSpcReduction="10000"/>
          </a:bodyPr>
          <a:lstStyle/>
          <a:p>
            <a:r>
              <a:rPr lang="fr-BE" dirty="0" err="1"/>
              <a:t>Both</a:t>
            </a:r>
            <a:r>
              <a:rPr lang="fr-BE" dirty="0"/>
              <a:t> </a:t>
            </a:r>
            <a:r>
              <a:rPr lang="fr-BE" dirty="0" err="1"/>
              <a:t>convinced</a:t>
            </a:r>
            <a:r>
              <a:rPr lang="fr-BE" dirty="0"/>
              <a:t> by the value of the </a:t>
            </a:r>
            <a:r>
              <a:rPr lang="fr-BE" dirty="0" err="1"/>
              <a:t>approach</a:t>
            </a:r>
            <a:r>
              <a:rPr lang="fr-BE" dirty="0"/>
              <a:t> </a:t>
            </a:r>
          </a:p>
          <a:p>
            <a:r>
              <a:rPr lang="fr-BE" dirty="0" err="1"/>
              <a:t>Some</a:t>
            </a:r>
            <a:r>
              <a:rPr lang="fr-BE" dirty="0"/>
              <a:t> frustration (</a:t>
            </a:r>
            <a:r>
              <a:rPr lang="fr-BE" dirty="0" err="1"/>
              <a:t>reflection</a:t>
            </a:r>
            <a:r>
              <a:rPr lang="fr-BE" dirty="0"/>
              <a:t> ok but </a:t>
            </a:r>
            <a:r>
              <a:rPr lang="fr-BE" dirty="0" err="1"/>
              <a:t>effects</a:t>
            </a:r>
            <a:r>
              <a:rPr lang="fr-BE" dirty="0"/>
              <a:t>? / to </a:t>
            </a:r>
            <a:r>
              <a:rPr lang="fr-BE" dirty="0" err="1"/>
              <a:t>be</a:t>
            </a:r>
            <a:r>
              <a:rPr lang="fr-BE" dirty="0"/>
              <a:t> explicit OK but action? / the </a:t>
            </a:r>
            <a:r>
              <a:rPr lang="fr-BE" dirty="0" err="1"/>
              <a:t>unfolding</a:t>
            </a:r>
            <a:r>
              <a:rPr lang="fr-BE" dirty="0"/>
              <a:t> of expertise OK but </a:t>
            </a:r>
            <a:r>
              <a:rPr lang="fr-BE" dirty="0" err="1"/>
              <a:t>what</a:t>
            </a:r>
            <a:r>
              <a:rPr lang="fr-BE" dirty="0"/>
              <a:t> about the </a:t>
            </a:r>
            <a:r>
              <a:rPr lang="fr-BE" dirty="0" err="1"/>
              <a:t>ability</a:t>
            </a:r>
            <a:r>
              <a:rPr lang="fr-BE" dirty="0"/>
              <a:t> to </a:t>
            </a:r>
            <a:r>
              <a:rPr lang="fr-BE" dirty="0" err="1"/>
              <a:t>teach</a:t>
            </a:r>
            <a:r>
              <a:rPr lang="fr-BE" dirty="0"/>
              <a:t> to novices)</a:t>
            </a:r>
          </a:p>
          <a:p>
            <a:r>
              <a:rPr lang="fr-BE" dirty="0"/>
              <a:t>(</a:t>
            </a:r>
            <a:r>
              <a:rPr lang="fr-BE" dirty="0" err="1"/>
              <a:t>too</a:t>
            </a:r>
            <a:r>
              <a:rPr lang="fr-BE" dirty="0"/>
              <a:t>) time-</a:t>
            </a:r>
            <a:r>
              <a:rPr lang="fr-BE" dirty="0" err="1"/>
              <a:t>consuming</a:t>
            </a:r>
            <a:r>
              <a:rPr lang="fr-BE" dirty="0"/>
              <a:t> </a:t>
            </a:r>
          </a:p>
          <a:p>
            <a:r>
              <a:rPr lang="fr-BE" dirty="0" err="1"/>
              <a:t>Being</a:t>
            </a:r>
            <a:r>
              <a:rPr lang="fr-BE" dirty="0"/>
              <a:t> ignorant </a:t>
            </a:r>
            <a:r>
              <a:rPr lang="fr-BE" dirty="0" err="1"/>
              <a:t>is</a:t>
            </a:r>
            <a:r>
              <a:rPr lang="fr-BE" dirty="0"/>
              <a:t> a </a:t>
            </a:r>
            <a:r>
              <a:rPr lang="fr-BE" dirty="0" err="1"/>
              <a:t>problem</a:t>
            </a:r>
            <a:r>
              <a:rPr lang="fr-BE" dirty="0"/>
              <a:t> for one, a </a:t>
            </a:r>
            <a:r>
              <a:rPr lang="fr-BE" dirty="0" err="1"/>
              <a:t>strenght</a:t>
            </a:r>
            <a:r>
              <a:rPr lang="fr-BE" dirty="0"/>
              <a:t> for the </a:t>
            </a:r>
            <a:r>
              <a:rPr lang="fr-BE" dirty="0" err="1"/>
              <a:t>other</a:t>
            </a:r>
            <a:endParaRPr lang="fr-BE" dirty="0"/>
          </a:p>
          <a:p>
            <a:r>
              <a:rPr lang="fr-BE" dirty="0" err="1"/>
              <a:t>Cost</a:t>
            </a:r>
            <a:r>
              <a:rPr lang="fr-BE" dirty="0"/>
              <a:t>/</a:t>
            </a:r>
            <a:r>
              <a:rPr lang="fr-BE" dirty="0" err="1"/>
              <a:t>benefit</a:t>
            </a:r>
            <a:r>
              <a:rPr lang="fr-BE" dirty="0"/>
              <a:t> </a:t>
            </a:r>
            <a:r>
              <a:rPr lang="fr-BE" dirty="0" err="1"/>
              <a:t>difficult</a:t>
            </a:r>
            <a:r>
              <a:rPr lang="fr-BE" dirty="0"/>
              <a:t> to </a:t>
            </a:r>
            <a:r>
              <a:rPr lang="fr-BE" dirty="0" err="1"/>
              <a:t>ascertain</a:t>
            </a:r>
            <a:r>
              <a:rPr lang="fr-BE" dirty="0"/>
              <a:t> as </a:t>
            </a:r>
            <a:r>
              <a:rPr lang="fr-BE" dirty="0" err="1"/>
              <a:t>we</a:t>
            </a:r>
            <a:r>
              <a:rPr lang="fr-BE" dirty="0"/>
              <a:t> do not know </a:t>
            </a:r>
            <a:r>
              <a:rPr lang="fr-BE" dirty="0" err="1"/>
              <a:t>whether</a:t>
            </a:r>
            <a:r>
              <a:rPr lang="fr-BE" dirty="0"/>
              <a:t> changes </a:t>
            </a:r>
            <a:r>
              <a:rPr lang="fr-BE" dirty="0" err="1"/>
              <a:t>occur</a:t>
            </a:r>
            <a:endParaRPr lang="fr-BE" dirty="0"/>
          </a:p>
          <a:p>
            <a:r>
              <a:rPr lang="fr-BE" dirty="0" err="1"/>
              <a:t>Concern</a:t>
            </a:r>
            <a:r>
              <a:rPr lang="fr-BE" dirty="0"/>
              <a:t> about </a:t>
            </a:r>
            <a:r>
              <a:rPr lang="fr-BE" dirty="0" err="1"/>
              <a:t>going</a:t>
            </a:r>
            <a:r>
              <a:rPr lang="fr-BE" dirty="0"/>
              <a:t> </a:t>
            </a:r>
            <a:r>
              <a:rPr lang="fr-BE" dirty="0" err="1"/>
              <a:t>further</a:t>
            </a:r>
            <a:r>
              <a:rPr lang="fr-BE" dirty="0"/>
              <a:t> </a:t>
            </a:r>
            <a:r>
              <a:rPr lang="fr-BE" dirty="0" err="1"/>
              <a:t>than</a:t>
            </a:r>
            <a:r>
              <a:rPr lang="fr-BE" dirty="0"/>
              <a:t> </a:t>
            </a:r>
            <a:r>
              <a:rPr lang="fr-BE" dirty="0" err="1"/>
              <a:t>step</a:t>
            </a:r>
            <a:r>
              <a:rPr lang="fr-BE" dirty="0"/>
              <a:t> 2 of the cycle</a:t>
            </a:r>
          </a:p>
          <a:p>
            <a:endParaRPr lang="fr-BE" dirty="0"/>
          </a:p>
        </p:txBody>
      </p:sp>
    </p:spTree>
    <p:extLst>
      <p:ext uri="{BB962C8B-B14F-4D97-AF65-F5344CB8AC3E}">
        <p14:creationId xmlns:p14="http://schemas.microsoft.com/office/powerpoint/2010/main" val="195397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6900" y="1201687"/>
            <a:ext cx="6172200" cy="854176"/>
          </a:xfrm>
          <a:prstGeom prst="rect">
            <a:avLst/>
          </a:prstGeom>
        </p:spPr>
        <p:txBody>
          <a:bodyPr vert="horz" wrap="square" lIns="0" tIns="236315" rIns="0" bIns="0" rtlCol="0" anchor="ctr">
            <a:spAutoFit/>
          </a:bodyPr>
          <a:lstStyle/>
          <a:p>
            <a:pPr marL="9525">
              <a:spcBef>
                <a:spcPts val="79"/>
              </a:spcBef>
            </a:pPr>
            <a:r>
              <a:rPr dirty="0"/>
              <a:t>About</a:t>
            </a:r>
            <a:r>
              <a:rPr spc="-75" dirty="0"/>
              <a:t> </a:t>
            </a:r>
            <a:r>
              <a:rPr dirty="0"/>
              <a:t>Liège</a:t>
            </a:r>
            <a:r>
              <a:rPr spc="-124" dirty="0"/>
              <a:t> </a:t>
            </a:r>
            <a:r>
              <a:rPr spc="-26" dirty="0"/>
              <a:t>University</a:t>
            </a:r>
          </a:p>
        </p:txBody>
      </p:sp>
      <p:sp>
        <p:nvSpPr>
          <p:cNvPr id="3" name="object 3"/>
          <p:cNvSpPr txBox="1"/>
          <p:nvPr/>
        </p:nvSpPr>
        <p:spPr>
          <a:xfrm>
            <a:off x="2152650" y="2226564"/>
            <a:ext cx="3295278" cy="2273251"/>
          </a:xfrm>
          <a:prstGeom prst="rect">
            <a:avLst/>
          </a:prstGeom>
          <a:ln w="12192">
            <a:solidFill>
              <a:srgbClr val="EC7C30"/>
            </a:solidFill>
          </a:ln>
        </p:spPr>
        <p:txBody>
          <a:bodyPr vert="horz" wrap="square" lIns="0" tIns="23813" rIns="0" bIns="0" rtlCol="0">
            <a:spAutoFit/>
          </a:bodyPr>
          <a:lstStyle/>
          <a:p>
            <a:pPr marL="68580" marR="239078">
              <a:lnSpc>
                <a:spcPts val="1725"/>
              </a:lnSpc>
              <a:spcBef>
                <a:spcPts val="188"/>
              </a:spcBef>
            </a:pPr>
            <a:r>
              <a:rPr dirty="0">
                <a:latin typeface="Calibri"/>
                <a:cs typeface="Calibri"/>
              </a:rPr>
              <a:t>Public</a:t>
            </a:r>
            <a:r>
              <a:rPr spc="-34" dirty="0">
                <a:latin typeface="Calibri"/>
                <a:cs typeface="Calibri"/>
              </a:rPr>
              <a:t> </a:t>
            </a:r>
            <a:r>
              <a:rPr dirty="0">
                <a:latin typeface="Calibri"/>
                <a:cs typeface="Calibri"/>
              </a:rPr>
              <a:t>university</a:t>
            </a:r>
            <a:r>
              <a:rPr spc="-15" dirty="0">
                <a:latin typeface="Calibri"/>
                <a:cs typeface="Calibri"/>
              </a:rPr>
              <a:t> </a:t>
            </a:r>
            <a:r>
              <a:rPr dirty="0">
                <a:latin typeface="Calibri"/>
                <a:cs typeface="Calibri"/>
              </a:rPr>
              <a:t>of</a:t>
            </a:r>
            <a:r>
              <a:rPr spc="-19" dirty="0">
                <a:latin typeface="Calibri"/>
                <a:cs typeface="Calibri"/>
              </a:rPr>
              <a:t> </a:t>
            </a:r>
            <a:r>
              <a:rPr dirty="0">
                <a:latin typeface="Calibri"/>
                <a:cs typeface="Calibri"/>
              </a:rPr>
              <a:t>the</a:t>
            </a:r>
            <a:r>
              <a:rPr spc="-11" dirty="0">
                <a:latin typeface="Calibri"/>
                <a:cs typeface="Calibri"/>
              </a:rPr>
              <a:t> </a:t>
            </a:r>
            <a:r>
              <a:rPr spc="-8" dirty="0">
                <a:latin typeface="Calibri"/>
                <a:cs typeface="Calibri"/>
              </a:rPr>
              <a:t>French </a:t>
            </a:r>
            <a:r>
              <a:rPr dirty="0">
                <a:latin typeface="Calibri"/>
                <a:cs typeface="Calibri"/>
              </a:rPr>
              <a:t>Community</a:t>
            </a:r>
            <a:r>
              <a:rPr spc="-23" dirty="0">
                <a:latin typeface="Calibri"/>
                <a:cs typeface="Calibri"/>
              </a:rPr>
              <a:t> </a:t>
            </a:r>
            <a:r>
              <a:rPr dirty="0">
                <a:latin typeface="Calibri"/>
                <a:cs typeface="Calibri"/>
              </a:rPr>
              <a:t>of</a:t>
            </a:r>
            <a:r>
              <a:rPr spc="-19" dirty="0">
                <a:latin typeface="Calibri"/>
                <a:cs typeface="Calibri"/>
              </a:rPr>
              <a:t> </a:t>
            </a:r>
            <a:r>
              <a:rPr spc="-8" dirty="0">
                <a:latin typeface="Calibri"/>
                <a:cs typeface="Calibri"/>
              </a:rPr>
              <a:t>Belgium</a:t>
            </a:r>
            <a:endParaRPr dirty="0">
              <a:latin typeface="Calibri"/>
              <a:cs typeface="Calibri"/>
            </a:endParaRPr>
          </a:p>
          <a:p>
            <a:pPr marL="68580">
              <a:spcBef>
                <a:spcPts val="334"/>
              </a:spcBef>
            </a:pPr>
            <a:r>
              <a:rPr dirty="0">
                <a:latin typeface="Calibri"/>
                <a:cs typeface="Calibri"/>
              </a:rPr>
              <a:t>Established</a:t>
            </a:r>
            <a:r>
              <a:rPr spc="-71" dirty="0">
                <a:latin typeface="Calibri"/>
                <a:cs typeface="Calibri"/>
              </a:rPr>
              <a:t> </a:t>
            </a:r>
            <a:r>
              <a:rPr spc="-15" dirty="0">
                <a:latin typeface="Calibri"/>
                <a:cs typeface="Calibri"/>
              </a:rPr>
              <a:t>1817</a:t>
            </a:r>
            <a:endParaRPr dirty="0">
              <a:latin typeface="Calibri"/>
              <a:cs typeface="Calibri"/>
            </a:endParaRPr>
          </a:p>
          <a:p>
            <a:pPr marL="68580">
              <a:spcBef>
                <a:spcPts val="315"/>
              </a:spcBef>
              <a:tabLst>
                <a:tab pos="1628775" algn="l"/>
              </a:tabLst>
            </a:pPr>
            <a:r>
              <a:rPr b="1" dirty="0">
                <a:latin typeface="Calibri"/>
                <a:cs typeface="Calibri"/>
              </a:rPr>
              <a:t>Academic</a:t>
            </a:r>
            <a:r>
              <a:rPr b="1" spc="-49" dirty="0">
                <a:latin typeface="Calibri"/>
                <a:cs typeface="Calibri"/>
              </a:rPr>
              <a:t> </a:t>
            </a:r>
            <a:r>
              <a:rPr b="1" spc="-8" dirty="0">
                <a:latin typeface="Calibri"/>
                <a:cs typeface="Calibri"/>
              </a:rPr>
              <a:t>staff:</a:t>
            </a:r>
            <a:r>
              <a:rPr b="1" dirty="0">
                <a:latin typeface="Calibri"/>
                <a:cs typeface="Calibri"/>
              </a:rPr>
              <a:t>	</a:t>
            </a:r>
            <a:r>
              <a:rPr lang="fr-FR" b="1" spc="-15" dirty="0">
                <a:latin typeface="Calibri"/>
                <a:cs typeface="Calibri"/>
              </a:rPr>
              <a:t>600</a:t>
            </a:r>
          </a:p>
          <a:p>
            <a:pPr marL="68580">
              <a:spcBef>
                <a:spcPts val="315"/>
              </a:spcBef>
              <a:tabLst>
                <a:tab pos="1628775" algn="l"/>
              </a:tabLst>
            </a:pPr>
            <a:r>
              <a:rPr lang="fr-FR" b="1" spc="-15" dirty="0">
                <a:latin typeface="Calibri"/>
                <a:cs typeface="Calibri"/>
              </a:rPr>
              <a:t>Scientific staff: 2900</a:t>
            </a:r>
            <a:endParaRPr dirty="0">
              <a:latin typeface="Calibri"/>
              <a:cs typeface="Calibri"/>
            </a:endParaRPr>
          </a:p>
          <a:p>
            <a:pPr marL="68580">
              <a:spcBef>
                <a:spcPts val="323"/>
              </a:spcBef>
            </a:pPr>
            <a:r>
              <a:rPr b="1" dirty="0">
                <a:latin typeface="Calibri"/>
                <a:cs typeface="Calibri"/>
              </a:rPr>
              <a:t>Students</a:t>
            </a:r>
            <a:r>
              <a:rPr b="1" spc="-4" dirty="0">
                <a:latin typeface="Calibri"/>
                <a:cs typeface="Calibri"/>
              </a:rPr>
              <a:t> </a:t>
            </a:r>
            <a:r>
              <a:rPr b="1" dirty="0">
                <a:latin typeface="Calibri"/>
                <a:cs typeface="Calibri"/>
              </a:rPr>
              <a:t>:</a:t>
            </a:r>
            <a:r>
              <a:rPr b="1" spc="-15" dirty="0">
                <a:latin typeface="Calibri"/>
                <a:cs typeface="Calibri"/>
              </a:rPr>
              <a:t> </a:t>
            </a:r>
            <a:r>
              <a:rPr spc="-8" dirty="0">
                <a:latin typeface="Calibri"/>
                <a:cs typeface="Calibri"/>
              </a:rPr>
              <a:t>2</a:t>
            </a:r>
            <a:r>
              <a:rPr lang="fr-FR" spc="-8" dirty="0">
                <a:latin typeface="Calibri"/>
                <a:cs typeface="Calibri"/>
              </a:rPr>
              <a:t>7</a:t>
            </a:r>
            <a:r>
              <a:rPr spc="-8" dirty="0">
                <a:latin typeface="Calibri"/>
                <a:cs typeface="Calibri"/>
              </a:rPr>
              <a:t>,000</a:t>
            </a:r>
            <a:endParaRPr dirty="0">
              <a:latin typeface="Calibri"/>
              <a:cs typeface="Calibri"/>
            </a:endParaRPr>
          </a:p>
          <a:p>
            <a:pPr marL="68580" marR="612933">
              <a:lnSpc>
                <a:spcPct val="80000"/>
              </a:lnSpc>
              <a:spcBef>
                <a:spcPts val="750"/>
              </a:spcBef>
            </a:pPr>
            <a:r>
              <a:rPr b="1" dirty="0">
                <a:latin typeface="Calibri"/>
                <a:cs typeface="Calibri"/>
              </a:rPr>
              <a:t>Location</a:t>
            </a:r>
            <a:r>
              <a:rPr b="1" spc="-49" dirty="0">
                <a:latin typeface="Calibri"/>
                <a:cs typeface="Calibri"/>
              </a:rPr>
              <a:t> </a:t>
            </a:r>
            <a:r>
              <a:rPr b="1" dirty="0">
                <a:latin typeface="Calibri"/>
                <a:cs typeface="Calibri"/>
              </a:rPr>
              <a:t>:</a:t>
            </a:r>
            <a:r>
              <a:rPr b="1" spc="-23" dirty="0">
                <a:latin typeface="Calibri"/>
                <a:cs typeface="Calibri"/>
              </a:rPr>
              <a:t> </a:t>
            </a:r>
            <a:r>
              <a:rPr dirty="0">
                <a:latin typeface="Calibri"/>
                <a:cs typeface="Calibri"/>
              </a:rPr>
              <a:t>Liège,</a:t>
            </a:r>
            <a:r>
              <a:rPr spc="-15" dirty="0">
                <a:latin typeface="Calibri"/>
                <a:cs typeface="Calibri"/>
              </a:rPr>
              <a:t> </a:t>
            </a:r>
            <a:r>
              <a:rPr spc="-8" dirty="0">
                <a:latin typeface="Calibri"/>
                <a:cs typeface="Calibri"/>
              </a:rPr>
              <a:t>Wallonia, Belgium</a:t>
            </a:r>
            <a:endParaRPr dirty="0">
              <a:latin typeface="Calibri"/>
              <a:cs typeface="Calibri"/>
            </a:endParaRPr>
          </a:p>
        </p:txBody>
      </p:sp>
      <p:pic>
        <p:nvPicPr>
          <p:cNvPr id="4" name="object 4"/>
          <p:cNvPicPr/>
          <p:nvPr/>
        </p:nvPicPr>
        <p:blipFill>
          <a:blip r:embed="rId2" cstate="print"/>
          <a:stretch>
            <a:fillRect/>
          </a:stretch>
        </p:blipFill>
        <p:spPr>
          <a:xfrm>
            <a:off x="7297522" y="1147788"/>
            <a:ext cx="2239823" cy="960833"/>
          </a:xfrm>
          <a:prstGeom prst="rect">
            <a:avLst/>
          </a:prstGeom>
        </p:spPr>
      </p:pic>
      <p:pic>
        <p:nvPicPr>
          <p:cNvPr id="5" name="object 5"/>
          <p:cNvPicPr/>
          <p:nvPr/>
        </p:nvPicPr>
        <p:blipFill>
          <a:blip r:embed="rId3" cstate="print"/>
          <a:stretch>
            <a:fillRect/>
          </a:stretch>
        </p:blipFill>
        <p:spPr>
          <a:xfrm>
            <a:off x="5566792" y="2226564"/>
            <a:ext cx="4895469" cy="32632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C6A30-A075-FA94-2D69-FEE8AF915A33}"/>
              </a:ext>
            </a:extLst>
          </p:cNvPr>
          <p:cNvSpPr>
            <a:spLocks noGrp="1"/>
          </p:cNvSpPr>
          <p:nvPr>
            <p:ph type="title"/>
          </p:nvPr>
        </p:nvSpPr>
        <p:spPr>
          <a:xfrm>
            <a:off x="5951984" y="365125"/>
            <a:ext cx="5401816" cy="1325563"/>
          </a:xfrm>
        </p:spPr>
        <p:txBody>
          <a:bodyPr>
            <a:normAutofit fontScale="90000"/>
          </a:bodyPr>
          <a:lstStyle/>
          <a:p>
            <a:r>
              <a:rPr lang="fr-FR" spc="-38" dirty="0"/>
              <a:t>Variation 3 - </a:t>
            </a:r>
            <a:r>
              <a:rPr lang="fr-FR" dirty="0" err="1"/>
              <a:t>Implementation</a:t>
            </a:r>
            <a:r>
              <a:rPr lang="fr-FR" dirty="0"/>
              <a:t> workshops (6H / 2018 – 2022)</a:t>
            </a:r>
            <a:r>
              <a:rPr lang="fr-FR" spc="-38" dirty="0"/>
              <a:t> </a:t>
            </a:r>
            <a:endParaRPr lang="fr-FR" dirty="0"/>
          </a:p>
        </p:txBody>
      </p:sp>
      <p:pic>
        <p:nvPicPr>
          <p:cNvPr id="5" name="Espace réservé du contenu 4">
            <a:extLst>
              <a:ext uri="{FF2B5EF4-FFF2-40B4-BE49-F238E27FC236}">
                <a16:creationId xmlns:a16="http://schemas.microsoft.com/office/drawing/2014/main" id="{F1C21285-36EB-2AAD-D32F-79145F060C1E}"/>
              </a:ext>
            </a:extLst>
          </p:cNvPr>
          <p:cNvPicPr>
            <a:picLocks noGrp="1" noChangeAspect="1"/>
          </p:cNvPicPr>
          <p:nvPr>
            <p:ph idx="1"/>
          </p:nvPr>
        </p:nvPicPr>
        <p:blipFill>
          <a:blip r:embed="rId2"/>
          <a:stretch>
            <a:fillRect/>
          </a:stretch>
        </p:blipFill>
        <p:spPr>
          <a:xfrm>
            <a:off x="0" y="25963"/>
            <a:ext cx="5453658" cy="2395463"/>
          </a:xfrm>
        </p:spPr>
      </p:pic>
      <p:sp>
        <p:nvSpPr>
          <p:cNvPr id="7" name="object 6">
            <a:extLst>
              <a:ext uri="{FF2B5EF4-FFF2-40B4-BE49-F238E27FC236}">
                <a16:creationId xmlns:a16="http://schemas.microsoft.com/office/drawing/2014/main" id="{DCBEA6FA-014B-7514-8F79-782B56AE8720}"/>
              </a:ext>
            </a:extLst>
          </p:cNvPr>
          <p:cNvSpPr/>
          <p:nvPr/>
        </p:nvSpPr>
        <p:spPr>
          <a:xfrm>
            <a:off x="-40945" y="1646970"/>
            <a:ext cx="2188845" cy="1607344"/>
          </a:xfrm>
          <a:custGeom>
            <a:avLst/>
            <a:gdLst/>
            <a:ahLst/>
            <a:cxnLst/>
            <a:rect l="l" t="t" r="r" b="b"/>
            <a:pathLst>
              <a:path w="2918459" h="2143125">
                <a:moveTo>
                  <a:pt x="2561335" y="0"/>
                </a:moveTo>
                <a:lnTo>
                  <a:pt x="357124" y="0"/>
                </a:lnTo>
                <a:lnTo>
                  <a:pt x="308665" y="3260"/>
                </a:lnTo>
                <a:lnTo>
                  <a:pt x="262187" y="12757"/>
                </a:lnTo>
                <a:lnTo>
                  <a:pt x="218116" y="28065"/>
                </a:lnTo>
                <a:lnTo>
                  <a:pt x="176878" y="48758"/>
                </a:lnTo>
                <a:lnTo>
                  <a:pt x="138897" y="74412"/>
                </a:lnTo>
                <a:lnTo>
                  <a:pt x="104600" y="104600"/>
                </a:lnTo>
                <a:lnTo>
                  <a:pt x="74412" y="138897"/>
                </a:lnTo>
                <a:lnTo>
                  <a:pt x="48758" y="176878"/>
                </a:lnTo>
                <a:lnTo>
                  <a:pt x="28065" y="218116"/>
                </a:lnTo>
                <a:lnTo>
                  <a:pt x="12757" y="262187"/>
                </a:lnTo>
                <a:lnTo>
                  <a:pt x="3260" y="308665"/>
                </a:lnTo>
                <a:lnTo>
                  <a:pt x="0" y="357124"/>
                </a:lnTo>
                <a:lnTo>
                  <a:pt x="0" y="1785493"/>
                </a:lnTo>
                <a:lnTo>
                  <a:pt x="3260" y="1833963"/>
                </a:lnTo>
                <a:lnTo>
                  <a:pt x="12757" y="1880451"/>
                </a:lnTo>
                <a:lnTo>
                  <a:pt x="28065" y="1924529"/>
                </a:lnTo>
                <a:lnTo>
                  <a:pt x="48758" y="1965774"/>
                </a:lnTo>
                <a:lnTo>
                  <a:pt x="74412" y="2003760"/>
                </a:lnTo>
                <a:lnTo>
                  <a:pt x="104600" y="2038061"/>
                </a:lnTo>
                <a:lnTo>
                  <a:pt x="138897" y="2068251"/>
                </a:lnTo>
                <a:lnTo>
                  <a:pt x="176878" y="2093907"/>
                </a:lnTo>
                <a:lnTo>
                  <a:pt x="218116" y="2114601"/>
                </a:lnTo>
                <a:lnTo>
                  <a:pt x="262187" y="2129910"/>
                </a:lnTo>
                <a:lnTo>
                  <a:pt x="308665" y="2139407"/>
                </a:lnTo>
                <a:lnTo>
                  <a:pt x="357124" y="2142667"/>
                </a:lnTo>
                <a:lnTo>
                  <a:pt x="2561335" y="2142667"/>
                </a:lnTo>
                <a:lnTo>
                  <a:pt x="2609794" y="2139407"/>
                </a:lnTo>
                <a:lnTo>
                  <a:pt x="2656272" y="2129910"/>
                </a:lnTo>
                <a:lnTo>
                  <a:pt x="2700343" y="2114601"/>
                </a:lnTo>
                <a:lnTo>
                  <a:pt x="2741581" y="2093907"/>
                </a:lnTo>
                <a:lnTo>
                  <a:pt x="2779562" y="2068251"/>
                </a:lnTo>
                <a:lnTo>
                  <a:pt x="2813859" y="2038061"/>
                </a:lnTo>
                <a:lnTo>
                  <a:pt x="2844047" y="2003760"/>
                </a:lnTo>
                <a:lnTo>
                  <a:pt x="2869701" y="1965774"/>
                </a:lnTo>
                <a:lnTo>
                  <a:pt x="2890394" y="1924529"/>
                </a:lnTo>
                <a:lnTo>
                  <a:pt x="2905702" y="1880451"/>
                </a:lnTo>
                <a:lnTo>
                  <a:pt x="2915199" y="1833963"/>
                </a:lnTo>
                <a:lnTo>
                  <a:pt x="2918459" y="1785493"/>
                </a:lnTo>
                <a:lnTo>
                  <a:pt x="2918459" y="357124"/>
                </a:lnTo>
                <a:lnTo>
                  <a:pt x="2915199" y="308665"/>
                </a:lnTo>
                <a:lnTo>
                  <a:pt x="2905702" y="262187"/>
                </a:lnTo>
                <a:lnTo>
                  <a:pt x="2890394" y="218116"/>
                </a:lnTo>
                <a:lnTo>
                  <a:pt x="2869701" y="176878"/>
                </a:lnTo>
                <a:lnTo>
                  <a:pt x="2844047" y="138897"/>
                </a:lnTo>
                <a:lnTo>
                  <a:pt x="2813859" y="104600"/>
                </a:lnTo>
                <a:lnTo>
                  <a:pt x="2779562" y="74412"/>
                </a:lnTo>
                <a:lnTo>
                  <a:pt x="2741581" y="48758"/>
                </a:lnTo>
                <a:lnTo>
                  <a:pt x="2700343" y="28065"/>
                </a:lnTo>
                <a:lnTo>
                  <a:pt x="2656272" y="12757"/>
                </a:lnTo>
                <a:lnTo>
                  <a:pt x="2609794" y="3260"/>
                </a:lnTo>
                <a:lnTo>
                  <a:pt x="2561335" y="0"/>
                </a:lnTo>
                <a:close/>
              </a:path>
            </a:pathLst>
          </a:custGeom>
          <a:solidFill>
            <a:srgbClr val="5B9BD4"/>
          </a:solidFill>
        </p:spPr>
        <p:txBody>
          <a:bodyPr wrap="square" lIns="0" tIns="0" rIns="0" bIns="0" rtlCol="0"/>
          <a:lstStyle/>
          <a:p>
            <a:endParaRPr sz="1350" dirty="0"/>
          </a:p>
        </p:txBody>
      </p:sp>
      <p:sp>
        <p:nvSpPr>
          <p:cNvPr id="8" name="object 8">
            <a:extLst>
              <a:ext uri="{FF2B5EF4-FFF2-40B4-BE49-F238E27FC236}">
                <a16:creationId xmlns:a16="http://schemas.microsoft.com/office/drawing/2014/main" id="{6590A2C8-181F-8DD5-A702-848CA4504859}"/>
              </a:ext>
            </a:extLst>
          </p:cNvPr>
          <p:cNvSpPr txBox="1"/>
          <p:nvPr/>
        </p:nvSpPr>
        <p:spPr>
          <a:xfrm>
            <a:off x="218372" y="1905605"/>
            <a:ext cx="1670209" cy="840615"/>
          </a:xfrm>
          <a:prstGeom prst="rect">
            <a:avLst/>
          </a:prstGeom>
        </p:spPr>
        <p:txBody>
          <a:bodyPr vert="horz" wrap="square" lIns="0" tIns="9525" rIns="0" bIns="0" rtlCol="0">
            <a:spAutoFit/>
          </a:bodyPr>
          <a:lstStyle/>
          <a:p>
            <a:pPr marL="9525" marR="3810" indent="6668" algn="just">
              <a:spcBef>
                <a:spcPts val="75"/>
              </a:spcBef>
            </a:pPr>
            <a:r>
              <a:rPr sz="1350" dirty="0">
                <a:solidFill>
                  <a:srgbClr val="FFFFFF"/>
                </a:solidFill>
                <a:latin typeface="Calibri"/>
                <a:cs typeface="Calibri"/>
              </a:rPr>
              <a:t>10</a:t>
            </a:r>
            <a:r>
              <a:rPr sz="1350" spc="-11" dirty="0">
                <a:solidFill>
                  <a:srgbClr val="FFFFFF"/>
                </a:solidFill>
                <a:latin typeface="Calibri"/>
                <a:cs typeface="Calibri"/>
              </a:rPr>
              <a:t> </a:t>
            </a:r>
            <a:r>
              <a:rPr sz="1350" dirty="0">
                <a:solidFill>
                  <a:srgbClr val="FFFFFF"/>
                </a:solidFill>
                <a:latin typeface="Calibri"/>
                <a:cs typeface="Calibri"/>
              </a:rPr>
              <a:t>Compulsory</a:t>
            </a:r>
            <a:r>
              <a:rPr sz="1350" spc="4" dirty="0">
                <a:solidFill>
                  <a:srgbClr val="FFFFFF"/>
                </a:solidFill>
                <a:latin typeface="Calibri"/>
                <a:cs typeface="Calibri"/>
              </a:rPr>
              <a:t> </a:t>
            </a:r>
            <a:r>
              <a:rPr sz="1350" spc="-15" dirty="0">
                <a:solidFill>
                  <a:srgbClr val="FFFFFF"/>
                </a:solidFill>
                <a:latin typeface="Calibri"/>
                <a:cs typeface="Calibri"/>
              </a:rPr>
              <a:t>Training </a:t>
            </a:r>
            <a:r>
              <a:rPr sz="1350" dirty="0">
                <a:solidFill>
                  <a:srgbClr val="FFFFFF"/>
                </a:solidFill>
                <a:latin typeface="Calibri"/>
                <a:cs typeface="Calibri"/>
              </a:rPr>
              <a:t>modules</a:t>
            </a:r>
            <a:r>
              <a:rPr sz="1350" spc="-8" dirty="0">
                <a:solidFill>
                  <a:srgbClr val="FFFFFF"/>
                </a:solidFill>
                <a:latin typeface="Calibri"/>
                <a:cs typeface="Calibri"/>
              </a:rPr>
              <a:t> </a:t>
            </a:r>
            <a:r>
              <a:rPr sz="1350" dirty="0">
                <a:solidFill>
                  <a:srgbClr val="FFFFFF"/>
                </a:solidFill>
                <a:latin typeface="Calibri"/>
                <a:cs typeface="Calibri"/>
              </a:rPr>
              <a:t>about </a:t>
            </a:r>
            <a:r>
              <a:rPr sz="1350" spc="-8" dirty="0">
                <a:solidFill>
                  <a:srgbClr val="FFFFFF"/>
                </a:solidFill>
                <a:latin typeface="Calibri"/>
                <a:cs typeface="Calibri"/>
              </a:rPr>
              <a:t>higher </a:t>
            </a:r>
            <a:r>
              <a:rPr sz="1350" dirty="0">
                <a:solidFill>
                  <a:srgbClr val="FFFFFF"/>
                </a:solidFill>
                <a:latin typeface="Calibri"/>
                <a:cs typeface="Calibri"/>
              </a:rPr>
              <a:t>education</a:t>
            </a:r>
            <a:r>
              <a:rPr sz="1350" spc="-15" dirty="0">
                <a:solidFill>
                  <a:srgbClr val="FFFFFF"/>
                </a:solidFill>
                <a:latin typeface="Calibri"/>
                <a:cs typeface="Calibri"/>
              </a:rPr>
              <a:t> </a:t>
            </a:r>
            <a:r>
              <a:rPr sz="1350" dirty="0">
                <a:solidFill>
                  <a:srgbClr val="FFFFFF"/>
                </a:solidFill>
                <a:latin typeface="Calibri"/>
                <a:cs typeface="Calibri"/>
              </a:rPr>
              <a:t>pedagogy</a:t>
            </a:r>
            <a:r>
              <a:rPr sz="1350" spc="-19" dirty="0">
                <a:solidFill>
                  <a:srgbClr val="FFFFFF"/>
                </a:solidFill>
                <a:latin typeface="Calibri"/>
                <a:cs typeface="Calibri"/>
              </a:rPr>
              <a:t> for </a:t>
            </a:r>
            <a:r>
              <a:rPr sz="1350" dirty="0">
                <a:solidFill>
                  <a:srgbClr val="FFFFFF"/>
                </a:solidFill>
                <a:latin typeface="Calibri"/>
                <a:cs typeface="Calibri"/>
              </a:rPr>
              <a:t>new</a:t>
            </a:r>
            <a:r>
              <a:rPr sz="1350" spc="-11" dirty="0">
                <a:solidFill>
                  <a:srgbClr val="FFFFFF"/>
                </a:solidFill>
                <a:latin typeface="Calibri"/>
                <a:cs typeface="Calibri"/>
              </a:rPr>
              <a:t> </a:t>
            </a:r>
            <a:r>
              <a:rPr sz="1350" spc="-15" dirty="0">
                <a:solidFill>
                  <a:srgbClr val="FFFFFF"/>
                </a:solidFill>
                <a:latin typeface="Calibri"/>
                <a:cs typeface="Calibri"/>
              </a:rPr>
              <a:t>Teachers</a:t>
            </a:r>
            <a:r>
              <a:rPr sz="1350" spc="-11" dirty="0">
                <a:solidFill>
                  <a:srgbClr val="FFFFFF"/>
                </a:solidFill>
                <a:latin typeface="Calibri"/>
                <a:cs typeface="Calibri"/>
              </a:rPr>
              <a:t> </a:t>
            </a:r>
            <a:r>
              <a:rPr sz="1350" dirty="0">
                <a:solidFill>
                  <a:srgbClr val="FFFFFF"/>
                </a:solidFill>
                <a:latin typeface="Calibri"/>
                <a:cs typeface="Calibri"/>
              </a:rPr>
              <a:t>and</a:t>
            </a:r>
            <a:r>
              <a:rPr sz="1350" spc="4" dirty="0">
                <a:solidFill>
                  <a:srgbClr val="FFFFFF"/>
                </a:solidFill>
                <a:latin typeface="Calibri"/>
                <a:cs typeface="Calibri"/>
              </a:rPr>
              <a:t> </a:t>
            </a:r>
            <a:r>
              <a:rPr sz="1350" spc="-15" dirty="0">
                <a:solidFill>
                  <a:srgbClr val="FFFFFF"/>
                </a:solidFill>
                <a:latin typeface="Calibri"/>
                <a:cs typeface="Calibri"/>
              </a:rPr>
              <a:t>T.A.s</a:t>
            </a:r>
            <a:endParaRPr sz="1350" dirty="0">
              <a:latin typeface="Calibri"/>
              <a:cs typeface="Calibri"/>
            </a:endParaRPr>
          </a:p>
        </p:txBody>
      </p:sp>
      <p:pic>
        <p:nvPicPr>
          <p:cNvPr id="10" name="Image 9">
            <a:extLst>
              <a:ext uri="{FF2B5EF4-FFF2-40B4-BE49-F238E27FC236}">
                <a16:creationId xmlns:a16="http://schemas.microsoft.com/office/drawing/2014/main" id="{09A0CD78-FAC8-A095-7959-ACC641669998}"/>
              </a:ext>
            </a:extLst>
          </p:cNvPr>
          <p:cNvPicPr>
            <a:picLocks noChangeAspect="1"/>
          </p:cNvPicPr>
          <p:nvPr/>
        </p:nvPicPr>
        <p:blipFill>
          <a:blip r:embed="rId3"/>
          <a:stretch>
            <a:fillRect/>
          </a:stretch>
        </p:blipFill>
        <p:spPr>
          <a:xfrm>
            <a:off x="803041" y="2961137"/>
            <a:ext cx="5257800" cy="3419954"/>
          </a:xfrm>
          <a:prstGeom prst="rect">
            <a:avLst/>
          </a:prstGeom>
        </p:spPr>
      </p:pic>
      <p:pic>
        <p:nvPicPr>
          <p:cNvPr id="4" name="Image 3">
            <a:extLst>
              <a:ext uri="{FF2B5EF4-FFF2-40B4-BE49-F238E27FC236}">
                <a16:creationId xmlns:a16="http://schemas.microsoft.com/office/drawing/2014/main" id="{405C67D3-3864-6BA4-2F12-508233D85406}"/>
              </a:ext>
            </a:extLst>
          </p:cNvPr>
          <p:cNvPicPr>
            <a:picLocks noChangeAspect="1"/>
          </p:cNvPicPr>
          <p:nvPr/>
        </p:nvPicPr>
        <p:blipFill>
          <a:blip r:embed="rId4"/>
          <a:stretch>
            <a:fillRect/>
          </a:stretch>
        </p:blipFill>
        <p:spPr>
          <a:xfrm>
            <a:off x="6036681" y="2961137"/>
            <a:ext cx="6095999" cy="2457593"/>
          </a:xfrm>
          <a:prstGeom prst="rect">
            <a:avLst/>
          </a:prstGeom>
        </p:spPr>
      </p:pic>
    </p:spTree>
    <p:extLst>
      <p:ext uri="{BB962C8B-B14F-4D97-AF65-F5344CB8AC3E}">
        <p14:creationId xmlns:p14="http://schemas.microsoft.com/office/powerpoint/2010/main" val="1591524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D0F9B-5CF7-43CA-A1A5-99BFBBCAC4BF}"/>
              </a:ext>
            </a:extLst>
          </p:cNvPr>
          <p:cNvSpPr>
            <a:spLocks noGrp="1"/>
          </p:cNvSpPr>
          <p:nvPr>
            <p:ph type="title"/>
          </p:nvPr>
        </p:nvSpPr>
        <p:spPr/>
        <p:txBody>
          <a:bodyPr/>
          <a:lstStyle/>
          <a:p>
            <a:endParaRPr lang="fr-FR"/>
          </a:p>
        </p:txBody>
      </p:sp>
      <p:pic>
        <p:nvPicPr>
          <p:cNvPr id="9" name="Espace réservé du contenu 8">
            <a:extLst>
              <a:ext uri="{FF2B5EF4-FFF2-40B4-BE49-F238E27FC236}">
                <a16:creationId xmlns:a16="http://schemas.microsoft.com/office/drawing/2014/main" id="{A11D7DA0-2992-2309-B3CF-B8AE7A6759B8}"/>
              </a:ext>
            </a:extLst>
          </p:cNvPr>
          <p:cNvPicPr>
            <a:picLocks noGrp="1" noChangeAspect="1"/>
          </p:cNvPicPr>
          <p:nvPr>
            <p:ph idx="1"/>
          </p:nvPr>
        </p:nvPicPr>
        <p:blipFill>
          <a:blip r:embed="rId2"/>
          <a:stretch>
            <a:fillRect/>
          </a:stretch>
        </p:blipFill>
        <p:spPr>
          <a:xfrm>
            <a:off x="113978" y="365125"/>
            <a:ext cx="11964043" cy="6448251"/>
          </a:xfrm>
        </p:spPr>
      </p:pic>
    </p:spTree>
    <p:extLst>
      <p:ext uri="{BB962C8B-B14F-4D97-AF65-F5344CB8AC3E}">
        <p14:creationId xmlns:p14="http://schemas.microsoft.com/office/powerpoint/2010/main" val="4111896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C2AE3A-76E3-FA84-F731-B9DA4C1A2244}"/>
              </a:ext>
            </a:extLst>
          </p:cNvPr>
          <p:cNvSpPr>
            <a:spLocks noGrp="1"/>
          </p:cNvSpPr>
          <p:nvPr>
            <p:ph type="title"/>
          </p:nvPr>
        </p:nvSpPr>
        <p:spPr/>
        <p:txBody>
          <a:bodyPr/>
          <a:lstStyle/>
          <a:p>
            <a:r>
              <a:rPr lang="fr-FR" dirty="0"/>
              <a:t>Good surprises (2018 – 2022)</a:t>
            </a:r>
          </a:p>
        </p:txBody>
      </p:sp>
      <p:pic>
        <p:nvPicPr>
          <p:cNvPr id="4" name="Espace réservé du contenu 4">
            <a:extLst>
              <a:ext uri="{FF2B5EF4-FFF2-40B4-BE49-F238E27FC236}">
                <a16:creationId xmlns:a16="http://schemas.microsoft.com/office/drawing/2014/main" id="{C479E08E-E89A-95E5-24BC-59C10E2C9784}"/>
              </a:ext>
            </a:extLst>
          </p:cNvPr>
          <p:cNvPicPr>
            <a:picLocks noGrp="1" noChangeAspect="1"/>
          </p:cNvPicPr>
          <p:nvPr>
            <p:ph idx="1"/>
          </p:nvPr>
        </p:nvPicPr>
        <p:blipFill>
          <a:blip r:embed="rId3"/>
          <a:stretch>
            <a:fillRect/>
          </a:stretch>
        </p:blipFill>
        <p:spPr>
          <a:xfrm>
            <a:off x="2881138" y="1556792"/>
            <a:ext cx="6429724" cy="2930520"/>
          </a:xfrm>
        </p:spPr>
      </p:pic>
      <p:pic>
        <p:nvPicPr>
          <p:cNvPr id="5" name="Espace réservé du contenu 4">
            <a:extLst>
              <a:ext uri="{FF2B5EF4-FFF2-40B4-BE49-F238E27FC236}">
                <a16:creationId xmlns:a16="http://schemas.microsoft.com/office/drawing/2014/main" id="{0008D4E6-FEA3-6516-835C-F67AFB7A9DB7}"/>
              </a:ext>
            </a:extLst>
          </p:cNvPr>
          <p:cNvPicPr>
            <a:picLocks noChangeAspect="1"/>
          </p:cNvPicPr>
          <p:nvPr/>
        </p:nvPicPr>
        <p:blipFill>
          <a:blip r:embed="rId4"/>
          <a:stretch>
            <a:fillRect/>
          </a:stretch>
        </p:blipFill>
        <p:spPr>
          <a:xfrm>
            <a:off x="2135560" y="4606440"/>
            <a:ext cx="8229600" cy="1876265"/>
          </a:xfrm>
          <a:prstGeom prst="rect">
            <a:avLst/>
          </a:prstGeom>
        </p:spPr>
      </p:pic>
    </p:spTree>
    <p:extLst>
      <p:ext uri="{BB962C8B-B14F-4D97-AF65-F5344CB8AC3E}">
        <p14:creationId xmlns:p14="http://schemas.microsoft.com/office/powerpoint/2010/main" val="1795775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FCB0FF-C7A6-D327-F39F-966A0543E458}"/>
              </a:ext>
            </a:extLst>
          </p:cNvPr>
          <p:cNvSpPr>
            <a:spLocks noGrp="1"/>
          </p:cNvSpPr>
          <p:nvPr>
            <p:ph type="title"/>
          </p:nvPr>
        </p:nvSpPr>
        <p:spPr/>
        <p:txBody>
          <a:bodyPr/>
          <a:lstStyle/>
          <a:p>
            <a:r>
              <a:rPr lang="fr-FR" dirty="0"/>
              <a:t>Variation 4 – Digital </a:t>
            </a:r>
            <a:r>
              <a:rPr lang="fr-FR" dirty="0" err="1"/>
              <a:t>learning</a:t>
            </a:r>
            <a:r>
              <a:rPr lang="fr-FR" dirty="0"/>
              <a:t> </a:t>
            </a:r>
            <a:r>
              <a:rPr lang="fr-FR" dirty="0" err="1"/>
              <a:t>advisors</a:t>
            </a:r>
            <a:endParaRPr lang="fr-FR" dirty="0"/>
          </a:p>
        </p:txBody>
      </p:sp>
      <p:sp>
        <p:nvSpPr>
          <p:cNvPr id="3" name="Espace réservé du contenu 2">
            <a:extLst>
              <a:ext uri="{FF2B5EF4-FFF2-40B4-BE49-F238E27FC236}">
                <a16:creationId xmlns:a16="http://schemas.microsoft.com/office/drawing/2014/main" id="{FF0EC32F-5AAA-42F0-109D-7BC6821257EF}"/>
              </a:ext>
            </a:extLst>
          </p:cNvPr>
          <p:cNvSpPr>
            <a:spLocks noGrp="1"/>
          </p:cNvSpPr>
          <p:nvPr>
            <p:ph idx="1"/>
          </p:nvPr>
        </p:nvSpPr>
        <p:spPr/>
        <p:txBody>
          <a:bodyPr/>
          <a:lstStyle/>
          <a:p>
            <a:r>
              <a:rPr lang="fr-FR" dirty="0"/>
              <a:t>The </a:t>
            </a:r>
            <a:r>
              <a:rPr lang="fr-FR" dirty="0" err="1"/>
              <a:t>decoding</a:t>
            </a:r>
            <a:r>
              <a:rPr lang="fr-FR" dirty="0"/>
              <a:t> process </a:t>
            </a:r>
            <a:r>
              <a:rPr lang="fr-FR" dirty="0" err="1"/>
              <a:t>is</a:t>
            </a:r>
            <a:r>
              <a:rPr lang="fr-FR" dirty="0"/>
              <a:t> </a:t>
            </a:r>
            <a:r>
              <a:rPr lang="fr-FR" dirty="0" err="1"/>
              <a:t>presented</a:t>
            </a:r>
            <a:r>
              <a:rPr lang="fr-FR" dirty="0"/>
              <a:t> to 7 </a:t>
            </a:r>
            <a:r>
              <a:rPr lang="fr-FR" dirty="0" err="1"/>
              <a:t>newly</a:t>
            </a:r>
            <a:r>
              <a:rPr lang="fr-FR" dirty="0"/>
              <a:t> </a:t>
            </a:r>
            <a:r>
              <a:rPr lang="fr-FR" dirty="0" err="1"/>
              <a:t>hired</a:t>
            </a:r>
            <a:r>
              <a:rPr lang="fr-FR" dirty="0"/>
              <a:t> </a:t>
            </a:r>
            <a:r>
              <a:rPr lang="fr-FR" dirty="0" err="1"/>
              <a:t>advisors</a:t>
            </a:r>
            <a:r>
              <a:rPr lang="fr-FR" dirty="0"/>
              <a:t> (my </a:t>
            </a:r>
            <a:r>
              <a:rPr lang="fr-FR" dirty="0" err="1"/>
              <a:t>concern</a:t>
            </a:r>
            <a:r>
              <a:rPr lang="fr-FR" dirty="0"/>
              <a:t> </a:t>
            </a:r>
            <a:r>
              <a:rPr lang="fr-FR" dirty="0" err="1"/>
              <a:t>here</a:t>
            </a:r>
            <a:r>
              <a:rPr lang="fr-FR" dirty="0"/>
              <a:t> are not the </a:t>
            </a:r>
            <a:r>
              <a:rPr lang="fr-FR" dirty="0" err="1"/>
              <a:t>teachers</a:t>
            </a:r>
            <a:r>
              <a:rPr lang="fr-FR" dirty="0"/>
              <a:t>, not the students)</a:t>
            </a:r>
          </a:p>
          <a:p>
            <a:r>
              <a:rPr lang="fr-FR" dirty="0" err="1"/>
              <a:t>Two</a:t>
            </a:r>
            <a:r>
              <a:rPr lang="fr-FR" dirty="0"/>
              <a:t> are </a:t>
            </a:r>
            <a:r>
              <a:rPr lang="fr-FR" dirty="0" err="1"/>
              <a:t>interested</a:t>
            </a:r>
            <a:r>
              <a:rPr lang="fr-FR" dirty="0"/>
              <a:t> in </a:t>
            </a:r>
            <a:r>
              <a:rPr lang="fr-FR" dirty="0" err="1"/>
              <a:t>trying</a:t>
            </a:r>
            <a:r>
              <a:rPr lang="fr-FR" dirty="0"/>
              <a:t> </a:t>
            </a:r>
            <a:r>
              <a:rPr lang="fr-FR" dirty="0" err="1"/>
              <a:t>it</a:t>
            </a:r>
            <a:r>
              <a:rPr lang="fr-FR" dirty="0"/>
              <a:t> (</a:t>
            </a:r>
            <a:r>
              <a:rPr lang="fr-FR" dirty="0" err="1"/>
              <a:t>Faculty</a:t>
            </a:r>
            <a:r>
              <a:rPr lang="fr-FR" dirty="0"/>
              <a:t> of philosophy &amp; </a:t>
            </a:r>
            <a:r>
              <a:rPr lang="fr-FR" dirty="0" err="1"/>
              <a:t>humanities</a:t>
            </a:r>
            <a:r>
              <a:rPr lang="fr-FR" dirty="0"/>
              <a:t> / </a:t>
            </a:r>
            <a:r>
              <a:rPr lang="fr-FR" dirty="0" err="1"/>
              <a:t>Faculty</a:t>
            </a:r>
            <a:r>
              <a:rPr lang="fr-FR" dirty="0"/>
              <a:t> of </a:t>
            </a:r>
            <a:r>
              <a:rPr lang="fr-FR" dirty="0" err="1"/>
              <a:t>Veterinary</a:t>
            </a:r>
            <a:r>
              <a:rPr lang="fr-FR" dirty="0"/>
              <a:t> sciences) What </a:t>
            </a:r>
            <a:r>
              <a:rPr lang="fr-FR" dirty="0" err="1"/>
              <a:t>is</a:t>
            </a:r>
            <a:r>
              <a:rPr lang="fr-FR" dirty="0"/>
              <a:t> success?</a:t>
            </a:r>
          </a:p>
          <a:p>
            <a:r>
              <a:rPr lang="fr-FR" dirty="0" err="1"/>
              <a:t>After</a:t>
            </a:r>
            <a:r>
              <a:rPr lang="fr-FR" dirty="0"/>
              <a:t> a 2 </a:t>
            </a:r>
            <a:r>
              <a:rPr lang="fr-FR" dirty="0" err="1"/>
              <a:t>hour</a:t>
            </a:r>
            <a:r>
              <a:rPr lang="fr-FR" dirty="0"/>
              <a:t> training session and </a:t>
            </a:r>
            <a:r>
              <a:rPr lang="fr-FR" dirty="0" err="1"/>
              <a:t>some</a:t>
            </a:r>
            <a:r>
              <a:rPr lang="fr-FR" dirty="0"/>
              <a:t> </a:t>
            </a:r>
            <a:r>
              <a:rPr lang="fr-FR" dirty="0" err="1"/>
              <a:t>readings</a:t>
            </a:r>
            <a:r>
              <a:rPr lang="fr-FR" dirty="0"/>
              <a:t>, they </a:t>
            </a:r>
            <a:r>
              <a:rPr lang="fr-FR" dirty="0" err="1"/>
              <a:t>conduct</a:t>
            </a:r>
            <a:r>
              <a:rPr lang="fr-FR" dirty="0"/>
              <a:t> a </a:t>
            </a:r>
            <a:r>
              <a:rPr lang="fr-FR" dirty="0" err="1"/>
              <a:t>decoding</a:t>
            </a:r>
            <a:r>
              <a:rPr lang="fr-FR" dirty="0"/>
              <a:t> interview</a:t>
            </a:r>
          </a:p>
          <a:p>
            <a:r>
              <a:rPr lang="fr-FR" dirty="0"/>
              <a:t>They </a:t>
            </a:r>
            <a:r>
              <a:rPr lang="fr-FR" dirty="0" err="1"/>
              <a:t>produce</a:t>
            </a:r>
            <a:r>
              <a:rPr lang="fr-FR" dirty="0"/>
              <a:t> a </a:t>
            </a:r>
            <a:r>
              <a:rPr lang="fr-FR" dirty="0" err="1"/>
              <a:t>written</a:t>
            </a:r>
            <a:r>
              <a:rPr lang="fr-FR" dirty="0"/>
              <a:t> debriefing with an </a:t>
            </a:r>
            <a:r>
              <a:rPr lang="fr-FR" dirty="0" err="1"/>
              <a:t>emphasis</a:t>
            </a:r>
            <a:r>
              <a:rPr lang="fr-FR" dirty="0"/>
              <a:t> on the pros and cons of the </a:t>
            </a:r>
            <a:r>
              <a:rPr lang="fr-FR" dirty="0" err="1"/>
              <a:t>approach</a:t>
            </a:r>
            <a:r>
              <a:rPr lang="fr-FR" dirty="0"/>
              <a:t> for their job</a:t>
            </a:r>
          </a:p>
        </p:txBody>
      </p:sp>
    </p:spTree>
    <p:extLst>
      <p:ext uri="{BB962C8B-B14F-4D97-AF65-F5344CB8AC3E}">
        <p14:creationId xmlns:p14="http://schemas.microsoft.com/office/powerpoint/2010/main" val="3130305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268ECF-8633-B744-807E-A59CC85514D7}"/>
              </a:ext>
            </a:extLst>
          </p:cNvPr>
          <p:cNvSpPr>
            <a:spLocks noGrp="1"/>
          </p:cNvSpPr>
          <p:nvPr>
            <p:ph type="title"/>
          </p:nvPr>
        </p:nvSpPr>
        <p:spPr/>
        <p:txBody>
          <a:bodyPr/>
          <a:lstStyle/>
          <a:p>
            <a:r>
              <a:rPr lang="fr-FR" dirty="0" err="1"/>
              <a:t>Results</a:t>
            </a:r>
            <a:endParaRPr lang="fr-FR" dirty="0"/>
          </a:p>
        </p:txBody>
      </p:sp>
      <p:sp>
        <p:nvSpPr>
          <p:cNvPr id="3" name="Espace réservé du contenu 2">
            <a:extLst>
              <a:ext uri="{FF2B5EF4-FFF2-40B4-BE49-F238E27FC236}">
                <a16:creationId xmlns:a16="http://schemas.microsoft.com/office/drawing/2014/main" id="{26DEA605-C557-470B-671C-7BD9A18234BC}"/>
              </a:ext>
            </a:extLst>
          </p:cNvPr>
          <p:cNvSpPr>
            <a:spLocks noGrp="1"/>
          </p:cNvSpPr>
          <p:nvPr>
            <p:ph idx="1"/>
          </p:nvPr>
        </p:nvSpPr>
        <p:spPr/>
        <p:txBody>
          <a:bodyPr>
            <a:normAutofit fontScale="70000" lnSpcReduction="20000"/>
          </a:bodyPr>
          <a:lstStyle/>
          <a:p>
            <a:r>
              <a:rPr lang="fr-FR" dirty="0"/>
              <a:t>+ </a:t>
            </a:r>
            <a:r>
              <a:rPr lang="fr-FR" dirty="0" err="1"/>
              <a:t>Decoding</a:t>
            </a:r>
            <a:r>
              <a:rPr lang="fr-FR" dirty="0"/>
              <a:t> </a:t>
            </a:r>
            <a:r>
              <a:rPr lang="fr-FR" dirty="0" err="1"/>
              <a:t>is</a:t>
            </a:r>
            <a:r>
              <a:rPr lang="fr-FR" dirty="0"/>
              <a:t> </a:t>
            </a:r>
            <a:r>
              <a:rPr lang="fr-FR" dirty="0" err="1"/>
              <a:t>plugged</a:t>
            </a:r>
            <a:r>
              <a:rPr lang="fr-FR" dirty="0"/>
              <a:t> </a:t>
            </a:r>
            <a:r>
              <a:rPr lang="fr-FR" dirty="0" err="1"/>
              <a:t>into</a:t>
            </a:r>
            <a:r>
              <a:rPr lang="fr-FR" dirty="0"/>
              <a:t> a major </a:t>
            </a:r>
            <a:r>
              <a:rPr lang="fr-FR" dirty="0" err="1"/>
              <a:t>concern</a:t>
            </a:r>
            <a:r>
              <a:rPr lang="fr-FR" dirty="0"/>
              <a:t> of </a:t>
            </a:r>
            <a:r>
              <a:rPr lang="fr-FR" dirty="0" err="1"/>
              <a:t>teachers</a:t>
            </a:r>
            <a:endParaRPr lang="fr-FR" dirty="0"/>
          </a:p>
          <a:p>
            <a:r>
              <a:rPr lang="fr-FR" dirty="0"/>
              <a:t>+ </a:t>
            </a:r>
            <a:r>
              <a:rPr lang="fr-FR" dirty="0" err="1"/>
              <a:t>Unusual</a:t>
            </a:r>
            <a:r>
              <a:rPr lang="fr-FR" dirty="0"/>
              <a:t> </a:t>
            </a:r>
            <a:r>
              <a:rPr lang="fr-FR" dirty="0" err="1"/>
              <a:t>opportunity</a:t>
            </a:r>
            <a:r>
              <a:rPr lang="fr-FR" dirty="0"/>
              <a:t> for </a:t>
            </a:r>
            <a:r>
              <a:rPr lang="fr-FR" dirty="0" err="1"/>
              <a:t>pedagogical</a:t>
            </a:r>
            <a:r>
              <a:rPr lang="fr-FR" dirty="0"/>
              <a:t> </a:t>
            </a:r>
            <a:r>
              <a:rPr lang="fr-FR" dirty="0" err="1"/>
              <a:t>depth</a:t>
            </a:r>
            <a:r>
              <a:rPr lang="fr-FR" dirty="0"/>
              <a:t> </a:t>
            </a:r>
          </a:p>
          <a:p>
            <a:r>
              <a:rPr lang="fr-FR" dirty="0"/>
              <a:t>+ </a:t>
            </a:r>
            <a:r>
              <a:rPr lang="fr-FR" dirty="0" err="1"/>
              <a:t>Unusual</a:t>
            </a:r>
            <a:r>
              <a:rPr lang="fr-FR" dirty="0"/>
              <a:t> </a:t>
            </a:r>
            <a:r>
              <a:rPr lang="fr-FR" dirty="0" err="1"/>
              <a:t>opportunity</a:t>
            </a:r>
            <a:r>
              <a:rPr lang="fr-FR" dirty="0"/>
              <a:t> for a </a:t>
            </a:r>
            <a:r>
              <a:rPr lang="fr-FR" dirty="0" err="1"/>
              <a:t>personnal</a:t>
            </a:r>
            <a:r>
              <a:rPr lang="fr-FR" dirty="0"/>
              <a:t> trust </a:t>
            </a:r>
            <a:r>
              <a:rPr lang="fr-FR" dirty="0" err="1"/>
              <a:t>relationship</a:t>
            </a:r>
            <a:endParaRPr lang="fr-FR" dirty="0"/>
          </a:p>
          <a:p>
            <a:r>
              <a:rPr lang="fr-FR" dirty="0"/>
              <a:t>+ Teacher can </a:t>
            </a:r>
            <a:r>
              <a:rPr lang="fr-FR" dirty="0" err="1"/>
              <a:t>afford</a:t>
            </a:r>
            <a:r>
              <a:rPr lang="fr-FR" dirty="0"/>
              <a:t> the initial </a:t>
            </a:r>
            <a:r>
              <a:rPr lang="fr-FR" dirty="0" err="1"/>
              <a:t>request</a:t>
            </a:r>
            <a:r>
              <a:rPr lang="fr-FR" dirty="0"/>
              <a:t> </a:t>
            </a:r>
            <a:r>
              <a:rPr lang="fr-FR" dirty="0" err="1"/>
              <a:t>which</a:t>
            </a:r>
            <a:r>
              <a:rPr lang="fr-FR" dirty="0"/>
              <a:t> </a:t>
            </a:r>
            <a:r>
              <a:rPr lang="fr-FR" dirty="0" err="1"/>
              <a:t>is</a:t>
            </a:r>
            <a:r>
              <a:rPr lang="fr-FR" dirty="0"/>
              <a:t> </a:t>
            </a:r>
            <a:r>
              <a:rPr lang="fr-FR" dirty="0" err="1"/>
              <a:t>precise</a:t>
            </a:r>
            <a:r>
              <a:rPr lang="fr-FR" dirty="0"/>
              <a:t>, </a:t>
            </a:r>
            <a:r>
              <a:rPr lang="fr-FR" dirty="0" err="1"/>
              <a:t>circumscribed</a:t>
            </a:r>
            <a:r>
              <a:rPr lang="fr-FR" dirty="0"/>
              <a:t> and not time-</a:t>
            </a:r>
            <a:r>
              <a:rPr lang="fr-FR" dirty="0" err="1"/>
              <a:t>consuming</a:t>
            </a:r>
            <a:endParaRPr lang="fr-FR" dirty="0"/>
          </a:p>
          <a:p>
            <a:r>
              <a:rPr lang="fr-FR" dirty="0"/>
              <a:t>+ It </a:t>
            </a:r>
            <a:r>
              <a:rPr lang="fr-FR" dirty="0" err="1"/>
              <a:t>is</a:t>
            </a:r>
            <a:r>
              <a:rPr lang="fr-FR" dirty="0"/>
              <a:t> simple =&gt; </a:t>
            </a:r>
            <a:r>
              <a:rPr lang="fr-FR" dirty="0" err="1"/>
              <a:t>it</a:t>
            </a:r>
            <a:r>
              <a:rPr lang="fr-FR" dirty="0"/>
              <a:t> </a:t>
            </a:r>
            <a:r>
              <a:rPr lang="fr-FR" dirty="0" err="1"/>
              <a:t>is</a:t>
            </a:r>
            <a:r>
              <a:rPr lang="fr-FR" dirty="0"/>
              <a:t> </a:t>
            </a:r>
            <a:r>
              <a:rPr lang="fr-FR" dirty="0" err="1"/>
              <a:t>complex</a:t>
            </a:r>
            <a:r>
              <a:rPr lang="fr-FR" dirty="0"/>
              <a:t> (</a:t>
            </a:r>
            <a:r>
              <a:rPr lang="fr-FR" dirty="0" err="1"/>
              <a:t>it</a:t>
            </a:r>
            <a:r>
              <a:rPr lang="fr-FR" dirty="0"/>
              <a:t> breaks down </a:t>
            </a:r>
            <a:r>
              <a:rPr lang="fr-FR" dirty="0" err="1"/>
              <a:t>into</a:t>
            </a:r>
            <a:r>
              <a:rPr lang="fr-FR" dirty="0"/>
              <a:t> </a:t>
            </a:r>
            <a:r>
              <a:rPr lang="fr-FR" dirty="0" err="1"/>
              <a:t>steps</a:t>
            </a:r>
            <a:r>
              <a:rPr lang="fr-FR" dirty="0"/>
              <a:t>)</a:t>
            </a:r>
          </a:p>
          <a:p>
            <a:r>
              <a:rPr lang="fr-FR" dirty="0"/>
              <a:t>+ Teacher </a:t>
            </a:r>
            <a:r>
              <a:rPr lang="fr-FR" dirty="0" err="1"/>
              <a:t>increases</a:t>
            </a:r>
            <a:r>
              <a:rPr lang="fr-FR" dirty="0"/>
              <a:t> </a:t>
            </a:r>
            <a:r>
              <a:rPr lang="fr-FR" dirty="0" err="1"/>
              <a:t>awareness</a:t>
            </a:r>
            <a:r>
              <a:rPr lang="fr-FR" dirty="0"/>
              <a:t> of </a:t>
            </a:r>
            <a:r>
              <a:rPr lang="fr-FR" dirty="0" err="1"/>
              <a:t>problems</a:t>
            </a:r>
            <a:r>
              <a:rPr lang="fr-FR" dirty="0"/>
              <a:t> </a:t>
            </a:r>
            <a:r>
              <a:rPr lang="fr-FR" dirty="0" err="1"/>
              <a:t>that</a:t>
            </a:r>
            <a:r>
              <a:rPr lang="fr-FR" dirty="0"/>
              <a:t> might </a:t>
            </a:r>
            <a:r>
              <a:rPr lang="fr-FR" dirty="0" err="1"/>
              <a:t>be</a:t>
            </a:r>
            <a:r>
              <a:rPr lang="fr-FR" dirty="0"/>
              <a:t> </a:t>
            </a:r>
            <a:r>
              <a:rPr lang="fr-FR" dirty="0" err="1"/>
              <a:t>generic</a:t>
            </a:r>
            <a:r>
              <a:rPr lang="fr-FR" dirty="0"/>
              <a:t> (</a:t>
            </a:r>
            <a:r>
              <a:rPr lang="fr-FR" dirty="0" err="1"/>
              <a:t>prerequisite</a:t>
            </a:r>
            <a:r>
              <a:rPr lang="fr-FR" dirty="0"/>
              <a:t>, </a:t>
            </a:r>
            <a:r>
              <a:rPr lang="fr-FR" dirty="0" err="1"/>
              <a:t>need</a:t>
            </a:r>
            <a:r>
              <a:rPr lang="fr-FR" dirty="0"/>
              <a:t> to slow down…)</a:t>
            </a:r>
          </a:p>
          <a:p>
            <a:r>
              <a:rPr lang="fr-FR" dirty="0"/>
              <a:t>+ Opportunity for the </a:t>
            </a:r>
            <a:r>
              <a:rPr lang="fr-FR" dirty="0" err="1"/>
              <a:t>teacher</a:t>
            </a:r>
            <a:r>
              <a:rPr lang="fr-FR" dirty="0"/>
              <a:t> to </a:t>
            </a:r>
            <a:r>
              <a:rPr lang="fr-FR" dirty="0" err="1"/>
              <a:t>verbalize</a:t>
            </a:r>
            <a:r>
              <a:rPr lang="fr-FR" dirty="0"/>
              <a:t> solutions </a:t>
            </a:r>
            <a:r>
              <a:rPr lang="fr-FR" dirty="0" err="1"/>
              <a:t>that</a:t>
            </a:r>
            <a:r>
              <a:rPr lang="fr-FR" dirty="0"/>
              <a:t> </a:t>
            </a:r>
            <a:r>
              <a:rPr lang="fr-FR" dirty="0" err="1"/>
              <a:t>may</a:t>
            </a:r>
            <a:r>
              <a:rPr lang="fr-FR" dirty="0"/>
              <a:t> </a:t>
            </a:r>
            <a:r>
              <a:rPr lang="fr-FR" dirty="0" err="1"/>
              <a:t>be</a:t>
            </a:r>
            <a:r>
              <a:rPr lang="fr-FR" dirty="0"/>
              <a:t> semi-</a:t>
            </a:r>
            <a:r>
              <a:rPr lang="fr-FR" dirty="0" err="1"/>
              <a:t>conscious</a:t>
            </a:r>
            <a:r>
              <a:rPr lang="fr-FR" dirty="0"/>
              <a:t> or intuitive</a:t>
            </a:r>
          </a:p>
          <a:p>
            <a:r>
              <a:rPr lang="fr-FR" dirty="0"/>
              <a:t>° </a:t>
            </a:r>
            <a:r>
              <a:rPr lang="fr-FR" dirty="0" err="1"/>
              <a:t>Several</a:t>
            </a:r>
            <a:r>
              <a:rPr lang="fr-FR" dirty="0"/>
              <a:t> conditions for success (not </a:t>
            </a:r>
            <a:r>
              <a:rPr lang="fr-FR" dirty="0" err="1"/>
              <a:t>so</a:t>
            </a:r>
            <a:r>
              <a:rPr lang="fr-FR" dirty="0"/>
              <a:t> </a:t>
            </a:r>
            <a:r>
              <a:rPr lang="fr-FR" dirty="0" err="1"/>
              <a:t>easy</a:t>
            </a:r>
            <a:r>
              <a:rPr lang="fr-FR" dirty="0"/>
              <a:t> to </a:t>
            </a:r>
            <a:r>
              <a:rPr lang="fr-FR" dirty="0" err="1"/>
              <a:t>gather</a:t>
            </a:r>
            <a:r>
              <a:rPr lang="fr-FR" dirty="0"/>
              <a:t>)</a:t>
            </a:r>
          </a:p>
          <a:p>
            <a:r>
              <a:rPr lang="fr-FR" dirty="0"/>
              <a:t>- </a:t>
            </a:r>
            <a:r>
              <a:rPr lang="fr-FR" dirty="0" err="1"/>
              <a:t>Difficult</a:t>
            </a:r>
            <a:r>
              <a:rPr lang="fr-FR" dirty="0"/>
              <a:t> for the </a:t>
            </a:r>
            <a:r>
              <a:rPr lang="fr-FR" dirty="0" err="1"/>
              <a:t>teacher</a:t>
            </a:r>
            <a:r>
              <a:rPr lang="fr-FR" dirty="0"/>
              <a:t> not to think as a </a:t>
            </a:r>
            <a:r>
              <a:rPr lang="fr-FR" dirty="0" err="1"/>
              <a:t>teacher</a:t>
            </a:r>
            <a:r>
              <a:rPr lang="fr-FR" dirty="0"/>
              <a:t> (« </a:t>
            </a:r>
            <a:r>
              <a:rPr lang="fr-FR" dirty="0" err="1"/>
              <a:t>risk</a:t>
            </a:r>
            <a:r>
              <a:rPr lang="fr-FR" dirty="0"/>
              <a:t>: to </a:t>
            </a:r>
            <a:r>
              <a:rPr lang="fr-FR" dirty="0" err="1"/>
              <a:t>invent</a:t>
            </a:r>
            <a:r>
              <a:rPr lang="fr-FR" dirty="0"/>
              <a:t> </a:t>
            </a:r>
            <a:r>
              <a:rPr lang="fr-FR" dirty="0" err="1"/>
              <a:t>bottlenecks</a:t>
            </a:r>
            <a:r>
              <a:rPr lang="fr-FR" dirty="0"/>
              <a:t> »)</a:t>
            </a:r>
          </a:p>
          <a:p>
            <a:r>
              <a:rPr lang="fr-FR" dirty="0"/>
              <a:t>- </a:t>
            </a:r>
            <a:r>
              <a:rPr lang="fr-FR" dirty="0" err="1"/>
              <a:t>Difficult</a:t>
            </a:r>
            <a:r>
              <a:rPr lang="fr-FR" dirty="0"/>
              <a:t> for the </a:t>
            </a:r>
            <a:r>
              <a:rPr lang="fr-FR" dirty="0" err="1"/>
              <a:t>teacher</a:t>
            </a:r>
            <a:r>
              <a:rPr lang="fr-FR" dirty="0"/>
              <a:t> to « </a:t>
            </a:r>
            <a:r>
              <a:rPr lang="fr-FR" dirty="0" err="1"/>
              <a:t>disagregate</a:t>
            </a:r>
            <a:r>
              <a:rPr lang="fr-FR" dirty="0"/>
              <a:t> » own </a:t>
            </a:r>
            <a:r>
              <a:rPr lang="fr-FR" dirty="0" err="1"/>
              <a:t>reasoning</a:t>
            </a:r>
            <a:endParaRPr lang="fr-FR" dirty="0"/>
          </a:p>
          <a:p>
            <a:r>
              <a:rPr lang="fr-FR" dirty="0"/>
              <a:t>- </a:t>
            </a:r>
            <a:r>
              <a:rPr lang="fr-FR" dirty="0" err="1"/>
              <a:t>Challenging</a:t>
            </a:r>
            <a:r>
              <a:rPr lang="fr-FR" dirty="0"/>
              <a:t> for the </a:t>
            </a:r>
            <a:r>
              <a:rPr lang="fr-FR" dirty="0" err="1"/>
              <a:t>advisor</a:t>
            </a:r>
            <a:r>
              <a:rPr lang="fr-FR" dirty="0"/>
              <a:t> not to influence/guide the </a:t>
            </a:r>
            <a:r>
              <a:rPr lang="fr-FR" dirty="0" err="1"/>
              <a:t>reasoning</a:t>
            </a:r>
            <a:endParaRPr lang="fr-FR" dirty="0"/>
          </a:p>
        </p:txBody>
      </p:sp>
    </p:spTree>
    <p:extLst>
      <p:ext uri="{BB962C8B-B14F-4D97-AF65-F5344CB8AC3E}">
        <p14:creationId xmlns:p14="http://schemas.microsoft.com/office/powerpoint/2010/main" val="202587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4E0D6E-E783-8006-9607-1022CD1D4AE7}"/>
              </a:ext>
            </a:extLst>
          </p:cNvPr>
          <p:cNvSpPr>
            <a:spLocks noGrp="1"/>
          </p:cNvSpPr>
          <p:nvPr>
            <p:ph type="title"/>
          </p:nvPr>
        </p:nvSpPr>
        <p:spPr/>
        <p:txBody>
          <a:bodyPr/>
          <a:lstStyle/>
          <a:p>
            <a:r>
              <a:rPr lang="fr-FR" dirty="0"/>
              <a:t>An extra string to </a:t>
            </a:r>
            <a:r>
              <a:rPr lang="fr-FR" dirty="0" err="1"/>
              <a:t>advisors</a:t>
            </a:r>
            <a:r>
              <a:rPr lang="fr-FR" dirty="0"/>
              <a:t>’ </a:t>
            </a:r>
            <a:r>
              <a:rPr lang="fr-FR" dirty="0" err="1"/>
              <a:t>bow</a:t>
            </a:r>
            <a:endParaRPr lang="fr-FR" dirty="0"/>
          </a:p>
        </p:txBody>
      </p:sp>
      <p:pic>
        <p:nvPicPr>
          <p:cNvPr id="9" name="Espace réservé du contenu 8">
            <a:extLst>
              <a:ext uri="{FF2B5EF4-FFF2-40B4-BE49-F238E27FC236}">
                <a16:creationId xmlns:a16="http://schemas.microsoft.com/office/drawing/2014/main" id="{172FD657-0D5C-30B4-7C62-74189C12E031}"/>
              </a:ext>
            </a:extLst>
          </p:cNvPr>
          <p:cNvPicPr>
            <a:picLocks noGrp="1" noChangeAspect="1"/>
          </p:cNvPicPr>
          <p:nvPr>
            <p:ph idx="1"/>
          </p:nvPr>
        </p:nvPicPr>
        <p:blipFill>
          <a:blip r:embed="rId2"/>
          <a:stretch>
            <a:fillRect/>
          </a:stretch>
        </p:blipFill>
        <p:spPr>
          <a:xfrm>
            <a:off x="2927648" y="1407058"/>
            <a:ext cx="5976664" cy="5521066"/>
          </a:xfrm>
        </p:spPr>
      </p:pic>
    </p:spTree>
    <p:extLst>
      <p:ext uri="{BB962C8B-B14F-4D97-AF65-F5344CB8AC3E}">
        <p14:creationId xmlns:p14="http://schemas.microsoft.com/office/powerpoint/2010/main" val="2806057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284928-1231-0C6F-6F44-8C25F59FF95C}"/>
              </a:ext>
            </a:extLst>
          </p:cNvPr>
          <p:cNvSpPr>
            <a:spLocks noGrp="1"/>
          </p:cNvSpPr>
          <p:nvPr>
            <p:ph type="title"/>
          </p:nvPr>
        </p:nvSpPr>
        <p:spPr/>
        <p:txBody>
          <a:bodyPr/>
          <a:lstStyle/>
          <a:p>
            <a:r>
              <a:rPr lang="fr-FR" dirty="0" err="1"/>
              <a:t>Decoding</a:t>
            </a:r>
            <a:r>
              <a:rPr lang="fr-FR" dirty="0"/>
              <a:t> in a </a:t>
            </a:r>
            <a:r>
              <a:rPr lang="fr-FR" dirty="0" err="1"/>
              <a:t>larger</a:t>
            </a:r>
            <a:r>
              <a:rPr lang="fr-FR" dirty="0"/>
              <a:t> </a:t>
            </a:r>
            <a:r>
              <a:rPr lang="fr-FR" dirty="0" err="1"/>
              <a:t>pedagogical</a:t>
            </a:r>
            <a:r>
              <a:rPr lang="fr-FR" dirty="0"/>
              <a:t> </a:t>
            </a:r>
            <a:r>
              <a:rPr lang="fr-FR" dirty="0" err="1"/>
              <a:t>landscape</a:t>
            </a:r>
            <a:endParaRPr lang="fr-FR" dirty="0"/>
          </a:p>
        </p:txBody>
      </p:sp>
      <p:sp>
        <p:nvSpPr>
          <p:cNvPr id="3" name="Espace réservé du contenu 2">
            <a:extLst>
              <a:ext uri="{FF2B5EF4-FFF2-40B4-BE49-F238E27FC236}">
                <a16:creationId xmlns:a16="http://schemas.microsoft.com/office/drawing/2014/main" id="{6EDB5E5A-4DCC-A1A7-D714-FE1A4EA987CD}"/>
              </a:ext>
            </a:extLst>
          </p:cNvPr>
          <p:cNvSpPr>
            <a:spLocks noGrp="1"/>
          </p:cNvSpPr>
          <p:nvPr>
            <p:ph idx="1"/>
          </p:nvPr>
        </p:nvSpPr>
        <p:spPr/>
        <p:txBody>
          <a:bodyPr>
            <a:normAutofit fontScale="92500" lnSpcReduction="20000"/>
          </a:bodyPr>
          <a:lstStyle/>
          <a:p>
            <a:r>
              <a:rPr lang="fr-FR" dirty="0" err="1"/>
              <a:t>Treshold</a:t>
            </a:r>
            <a:r>
              <a:rPr lang="fr-FR" dirty="0"/>
              <a:t> concepts. </a:t>
            </a:r>
            <a:r>
              <a:rPr lang="fr-FR" dirty="0" err="1"/>
              <a:t>Done</a:t>
            </a:r>
            <a:endParaRPr lang="fr-FR" dirty="0"/>
          </a:p>
          <a:p>
            <a:r>
              <a:rPr lang="fr-FR" dirty="0"/>
              <a:t>Rich french-</a:t>
            </a:r>
            <a:r>
              <a:rPr lang="fr-FR" dirty="0" err="1"/>
              <a:t>speaking</a:t>
            </a:r>
            <a:r>
              <a:rPr lang="fr-FR" dirty="0"/>
              <a:t> </a:t>
            </a:r>
            <a:r>
              <a:rPr lang="fr-FR" dirty="0" err="1"/>
              <a:t>literature</a:t>
            </a:r>
            <a:r>
              <a:rPr lang="fr-FR" dirty="0"/>
              <a:t> on « obstacles to </a:t>
            </a:r>
            <a:r>
              <a:rPr lang="fr-FR" dirty="0" err="1"/>
              <a:t>learning</a:t>
            </a:r>
            <a:r>
              <a:rPr lang="fr-FR" dirty="0"/>
              <a:t> ». Where does </a:t>
            </a:r>
            <a:r>
              <a:rPr lang="fr-FR" dirty="0" err="1"/>
              <a:t>decoding</a:t>
            </a:r>
            <a:r>
              <a:rPr lang="fr-FR" dirty="0"/>
              <a:t> </a:t>
            </a:r>
            <a:r>
              <a:rPr lang="fr-FR" dirty="0" err="1"/>
              <a:t>locate</a:t>
            </a:r>
            <a:r>
              <a:rPr lang="fr-FR" dirty="0"/>
              <a:t>?</a:t>
            </a:r>
          </a:p>
          <a:p>
            <a:r>
              <a:rPr lang="fr-FR" dirty="0"/>
              <a:t>Cognitive load </a:t>
            </a:r>
            <a:r>
              <a:rPr lang="fr-FR" dirty="0" err="1"/>
              <a:t>theory</a:t>
            </a:r>
            <a:r>
              <a:rPr lang="fr-FR" dirty="0"/>
              <a:t> (« </a:t>
            </a:r>
            <a:r>
              <a:rPr lang="fr-FR" dirty="0" err="1"/>
              <a:t>intrinsic</a:t>
            </a:r>
            <a:r>
              <a:rPr lang="fr-FR" dirty="0"/>
              <a:t> load »)</a:t>
            </a:r>
          </a:p>
          <a:p>
            <a:pPr lvl="2"/>
            <a:r>
              <a:rPr lang="fr-FR" dirty="0"/>
              <a:t>Worked examples (« students </a:t>
            </a:r>
            <a:r>
              <a:rPr lang="fr-FR" dirty="0" err="1"/>
              <a:t>overwhelmed</a:t>
            </a:r>
            <a:r>
              <a:rPr lang="fr-FR" dirty="0"/>
              <a:t> » =&gt; </a:t>
            </a:r>
            <a:r>
              <a:rPr lang="en-US" dirty="0"/>
              <a:t>Worked examples are step-by-step illustrations of the process required to complete a task or solve a problem. </a:t>
            </a:r>
            <a:endParaRPr lang="fr-FR" dirty="0"/>
          </a:p>
          <a:p>
            <a:pPr lvl="2"/>
            <a:endParaRPr lang="fr-FR" dirty="0"/>
          </a:p>
          <a:p>
            <a:r>
              <a:rPr lang="fr-FR" dirty="0" err="1"/>
              <a:t>Theories</a:t>
            </a:r>
            <a:r>
              <a:rPr lang="fr-FR" dirty="0"/>
              <a:t> of (</a:t>
            </a:r>
            <a:r>
              <a:rPr lang="fr-FR" dirty="0" err="1"/>
              <a:t>desirable</a:t>
            </a:r>
            <a:r>
              <a:rPr lang="fr-FR" dirty="0"/>
              <a:t>?) </a:t>
            </a:r>
            <a:r>
              <a:rPr lang="fr-FR" dirty="0" err="1"/>
              <a:t>difficulty</a:t>
            </a:r>
            <a:r>
              <a:rPr lang="fr-FR" dirty="0"/>
              <a:t>  (</a:t>
            </a:r>
            <a:r>
              <a:rPr lang="en-US" dirty="0"/>
              <a:t>A desirable difficulty is a learning task that requires a considerable but desirable amount of effort, thereby improving long-term performance. Bjork </a:t>
            </a:r>
            <a:r>
              <a:rPr lang="en-US"/>
              <a:t>&amp; Bjork, 2020).</a:t>
            </a:r>
            <a:endParaRPr lang="fr-FR" dirty="0"/>
          </a:p>
          <a:p>
            <a:r>
              <a:rPr lang="fr-FR" dirty="0"/>
              <a:t>Productive </a:t>
            </a:r>
            <a:r>
              <a:rPr lang="fr-FR" dirty="0" err="1"/>
              <a:t>failure</a:t>
            </a:r>
            <a:r>
              <a:rPr lang="fr-FR" dirty="0"/>
              <a:t> </a:t>
            </a:r>
            <a:r>
              <a:rPr lang="fr-FR" dirty="0" err="1"/>
              <a:t>theory</a:t>
            </a:r>
            <a:r>
              <a:rPr lang="fr-FR" dirty="0"/>
              <a:t> (« </a:t>
            </a:r>
            <a:r>
              <a:rPr lang="en-US" dirty="0"/>
              <a:t>learning design that intentionally designs for and uses failure in preparatory problem-solving for learning” (</a:t>
            </a:r>
            <a:r>
              <a:rPr lang="en-US" dirty="0" err="1"/>
              <a:t>Kapur</a:t>
            </a:r>
            <a:r>
              <a:rPr lang="en-US" dirty="0"/>
              <a:t>, 2016).</a:t>
            </a:r>
            <a:r>
              <a:rPr lang="fr-FR" dirty="0"/>
              <a:t> To what </a:t>
            </a:r>
            <a:r>
              <a:rPr lang="fr-FR" dirty="0" err="1"/>
              <a:t>extent</a:t>
            </a:r>
            <a:r>
              <a:rPr lang="fr-FR" dirty="0"/>
              <a:t> should </a:t>
            </a:r>
            <a:r>
              <a:rPr lang="fr-FR" dirty="0" err="1"/>
              <a:t>bottlenecks</a:t>
            </a:r>
            <a:r>
              <a:rPr lang="fr-FR" dirty="0"/>
              <a:t> </a:t>
            </a:r>
            <a:r>
              <a:rPr lang="fr-FR" dirty="0" err="1"/>
              <a:t>be</a:t>
            </a:r>
            <a:r>
              <a:rPr lang="fr-FR" dirty="0"/>
              <a:t> </a:t>
            </a:r>
            <a:r>
              <a:rPr lang="fr-FR" dirty="0" err="1"/>
              <a:t>eliminated</a:t>
            </a:r>
            <a:r>
              <a:rPr lang="fr-FR" dirty="0"/>
              <a:t>?)</a:t>
            </a:r>
          </a:p>
          <a:p>
            <a:endParaRPr lang="fr-FR" dirty="0"/>
          </a:p>
          <a:p>
            <a:endParaRPr lang="fr-FR" dirty="0"/>
          </a:p>
        </p:txBody>
      </p:sp>
    </p:spTree>
    <p:extLst>
      <p:ext uri="{BB962C8B-B14F-4D97-AF65-F5344CB8AC3E}">
        <p14:creationId xmlns:p14="http://schemas.microsoft.com/office/powerpoint/2010/main" val="211060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31437" y="1140290"/>
            <a:ext cx="5236369" cy="882293"/>
          </a:xfrm>
          <a:prstGeom prst="rect">
            <a:avLst/>
          </a:prstGeom>
        </p:spPr>
        <p:txBody>
          <a:bodyPr vert="horz" wrap="square" lIns="0" tIns="60960" rIns="0" bIns="0" rtlCol="0" anchor="ctr">
            <a:spAutoFit/>
          </a:bodyPr>
          <a:lstStyle/>
          <a:p>
            <a:pPr marL="9525" marR="3810">
              <a:lnSpc>
                <a:spcPts val="3240"/>
              </a:lnSpc>
              <a:spcBef>
                <a:spcPts val="480"/>
              </a:spcBef>
            </a:pPr>
            <a:r>
              <a:rPr sz="3000" spc="-8" dirty="0"/>
              <a:t>Institute</a:t>
            </a:r>
            <a:r>
              <a:rPr sz="3000" spc="-94" dirty="0"/>
              <a:t> </a:t>
            </a:r>
            <a:r>
              <a:rPr sz="3000" dirty="0"/>
              <a:t>for</a:t>
            </a:r>
            <a:r>
              <a:rPr sz="3000" spc="-101" dirty="0"/>
              <a:t> </a:t>
            </a:r>
            <a:r>
              <a:rPr sz="3000" spc="-30" dirty="0"/>
              <a:t>Training</a:t>
            </a:r>
            <a:r>
              <a:rPr sz="3000" spc="-105" dirty="0"/>
              <a:t> </a:t>
            </a:r>
            <a:r>
              <a:rPr sz="3000" dirty="0"/>
              <a:t>and</a:t>
            </a:r>
            <a:r>
              <a:rPr sz="3000" spc="-98" dirty="0"/>
              <a:t> </a:t>
            </a:r>
            <a:r>
              <a:rPr sz="3000" spc="-8" dirty="0"/>
              <a:t>Research </a:t>
            </a:r>
            <a:r>
              <a:rPr sz="3000" dirty="0"/>
              <a:t>in</a:t>
            </a:r>
            <a:r>
              <a:rPr sz="3000" spc="-71" dirty="0"/>
              <a:t> </a:t>
            </a:r>
            <a:r>
              <a:rPr sz="3000" dirty="0"/>
              <a:t>Higher</a:t>
            </a:r>
            <a:r>
              <a:rPr sz="3000" spc="-71" dirty="0"/>
              <a:t> </a:t>
            </a:r>
            <a:r>
              <a:rPr sz="3000" spc="-15" dirty="0"/>
              <a:t>Education</a:t>
            </a:r>
            <a:r>
              <a:rPr sz="3000" spc="-68" dirty="0"/>
              <a:t> </a:t>
            </a:r>
            <a:r>
              <a:rPr sz="3000" spc="-8" dirty="0"/>
              <a:t>(IFRES).</a:t>
            </a:r>
            <a:endParaRPr sz="3000" dirty="0"/>
          </a:p>
        </p:txBody>
      </p:sp>
      <p:sp>
        <p:nvSpPr>
          <p:cNvPr id="3" name="object 3"/>
          <p:cNvSpPr txBox="1"/>
          <p:nvPr/>
        </p:nvSpPr>
        <p:spPr>
          <a:xfrm>
            <a:off x="1079897" y="3068960"/>
            <a:ext cx="10032205" cy="2187939"/>
          </a:xfrm>
          <a:prstGeom prst="rect">
            <a:avLst/>
          </a:prstGeom>
        </p:spPr>
        <p:txBody>
          <a:bodyPr vert="horz" wrap="square" lIns="0" tIns="73819" rIns="0" bIns="0" rtlCol="0">
            <a:spAutoFit/>
          </a:bodyPr>
          <a:lstStyle/>
          <a:p>
            <a:pPr marL="307657" indent="-298133">
              <a:spcBef>
                <a:spcPts val="581"/>
              </a:spcBef>
              <a:buFont typeface="Wingdings"/>
              <a:buChar char=""/>
              <a:tabLst>
                <a:tab pos="307657" algn="l"/>
              </a:tabLst>
            </a:pPr>
            <a:r>
              <a:rPr sz="2800" b="1" spc="-8" dirty="0" err="1">
                <a:latin typeface="Calibri"/>
                <a:cs typeface="Calibri"/>
              </a:rPr>
              <a:t>Promoti</a:t>
            </a:r>
            <a:r>
              <a:rPr lang="fr-FR" sz="2800" b="1" spc="-8" dirty="0">
                <a:latin typeface="Calibri"/>
                <a:cs typeface="Calibri"/>
              </a:rPr>
              <a:t>on of</a:t>
            </a:r>
            <a:r>
              <a:rPr sz="2800" b="1" spc="-49" dirty="0">
                <a:latin typeface="Calibri"/>
                <a:cs typeface="Calibri"/>
              </a:rPr>
              <a:t> </a:t>
            </a:r>
            <a:r>
              <a:rPr sz="2800" b="1" dirty="0">
                <a:latin typeface="Calibri"/>
                <a:cs typeface="Calibri"/>
              </a:rPr>
              <a:t>the</a:t>
            </a:r>
            <a:r>
              <a:rPr sz="2800" b="1" spc="-60" dirty="0">
                <a:latin typeface="Calibri"/>
                <a:cs typeface="Calibri"/>
              </a:rPr>
              <a:t> </a:t>
            </a:r>
            <a:r>
              <a:rPr sz="2800" b="1" dirty="0">
                <a:latin typeface="Calibri"/>
                <a:cs typeface="Calibri"/>
              </a:rPr>
              <a:t>teaching</a:t>
            </a:r>
            <a:r>
              <a:rPr sz="2800" b="1" spc="-64" dirty="0">
                <a:latin typeface="Calibri"/>
                <a:cs typeface="Calibri"/>
              </a:rPr>
              <a:t> </a:t>
            </a:r>
            <a:r>
              <a:rPr sz="2800" b="1" dirty="0">
                <a:latin typeface="Calibri"/>
                <a:cs typeface="Calibri"/>
              </a:rPr>
              <a:t>mission</a:t>
            </a:r>
            <a:r>
              <a:rPr sz="2800" spc="-8" dirty="0">
                <a:latin typeface="Calibri"/>
                <a:cs typeface="Calibri"/>
              </a:rPr>
              <a:t>;</a:t>
            </a:r>
            <a:endParaRPr sz="2800" dirty="0">
              <a:latin typeface="Calibri"/>
              <a:cs typeface="Calibri"/>
            </a:endParaRPr>
          </a:p>
          <a:p>
            <a:pPr marL="307657" indent="-298133">
              <a:spcBef>
                <a:spcPts val="506"/>
              </a:spcBef>
              <a:buClr>
                <a:srgbClr val="000000"/>
              </a:buClr>
              <a:buFont typeface="Wingdings"/>
              <a:buChar char=""/>
              <a:tabLst>
                <a:tab pos="307657" algn="l"/>
              </a:tabLst>
            </a:pPr>
            <a:r>
              <a:rPr lang="fr-FR" sz="2800" spc="-8" dirty="0">
                <a:latin typeface="Calibri"/>
                <a:cs typeface="Calibri"/>
              </a:rPr>
              <a:t>Staff</a:t>
            </a:r>
            <a:r>
              <a:rPr sz="2800" spc="-83" dirty="0">
                <a:latin typeface="Calibri"/>
                <a:cs typeface="Calibri"/>
              </a:rPr>
              <a:t> </a:t>
            </a:r>
            <a:r>
              <a:rPr sz="2800" spc="-8" dirty="0">
                <a:latin typeface="Calibri"/>
                <a:cs typeface="Calibri"/>
              </a:rPr>
              <a:t>development</a:t>
            </a:r>
            <a:r>
              <a:rPr sz="2800" spc="-83" dirty="0">
                <a:latin typeface="Calibri"/>
                <a:cs typeface="Calibri"/>
              </a:rPr>
              <a:t> </a:t>
            </a:r>
            <a:r>
              <a:rPr lang="fr-FR" sz="2800" spc="-83" dirty="0">
                <a:latin typeface="Calibri"/>
                <a:cs typeface="Calibri"/>
              </a:rPr>
              <a:t>(</a:t>
            </a:r>
            <a:r>
              <a:rPr lang="fr-FR" sz="2800" spc="-83" dirty="0" err="1">
                <a:latin typeface="Calibri"/>
                <a:cs typeface="Calibri"/>
              </a:rPr>
              <a:t>SoTL</a:t>
            </a:r>
            <a:r>
              <a:rPr lang="fr-FR" sz="2800" spc="-83" dirty="0">
                <a:latin typeface="Calibri"/>
                <a:cs typeface="Calibri"/>
              </a:rPr>
              <a:t>)</a:t>
            </a:r>
            <a:r>
              <a:rPr sz="2800" spc="-38" dirty="0">
                <a:latin typeface="Calibri"/>
                <a:cs typeface="Calibri"/>
              </a:rPr>
              <a:t>;</a:t>
            </a:r>
            <a:endParaRPr sz="2800" dirty="0">
              <a:latin typeface="Calibri"/>
              <a:cs typeface="Calibri"/>
            </a:endParaRPr>
          </a:p>
          <a:p>
            <a:pPr marL="180975" marR="3810" indent="-171450">
              <a:lnSpc>
                <a:spcPts val="2265"/>
              </a:lnSpc>
              <a:spcBef>
                <a:spcPts val="784"/>
              </a:spcBef>
              <a:buClr>
                <a:srgbClr val="000000"/>
              </a:buClr>
              <a:buFont typeface="Wingdings"/>
              <a:buChar char=""/>
              <a:tabLst>
                <a:tab pos="180975" algn="l"/>
                <a:tab pos="307657" algn="l"/>
              </a:tabLst>
            </a:pPr>
            <a:r>
              <a:rPr lang="fr-FR" sz="2800" dirty="0">
                <a:latin typeface="Calibri"/>
                <a:cs typeface="Calibri"/>
              </a:rPr>
              <a:t>Support </a:t>
            </a:r>
            <a:r>
              <a:rPr lang="fr-FR" sz="2800" dirty="0" err="1">
                <a:latin typeface="Calibri"/>
                <a:cs typeface="Calibri"/>
              </a:rPr>
              <a:t>faculty</a:t>
            </a:r>
            <a:r>
              <a:rPr lang="fr-FR" sz="2800" dirty="0">
                <a:latin typeface="Calibri"/>
                <a:cs typeface="Calibri"/>
              </a:rPr>
              <a:t> </a:t>
            </a:r>
            <a:r>
              <a:rPr lang="fr-FR" sz="2800" spc="-68" dirty="0">
                <a:latin typeface="Calibri"/>
                <a:cs typeface="Calibri"/>
              </a:rPr>
              <a:t>/ </a:t>
            </a:r>
            <a:r>
              <a:rPr lang="fr-FR" sz="2800" spc="-8" dirty="0">
                <a:latin typeface="Calibri"/>
                <a:cs typeface="Calibri"/>
              </a:rPr>
              <a:t>d</a:t>
            </a:r>
            <a:r>
              <a:rPr sz="2800" spc="-8" dirty="0" err="1">
                <a:latin typeface="Calibri"/>
                <a:cs typeface="Calibri"/>
              </a:rPr>
              <a:t>epartments</a:t>
            </a:r>
            <a:r>
              <a:rPr lang="fr-FR" sz="2800" spc="-8" dirty="0">
                <a:latin typeface="Calibri"/>
                <a:cs typeface="Calibri"/>
              </a:rPr>
              <a:t>/ institution in </a:t>
            </a:r>
            <a:r>
              <a:rPr lang="fr-FR" sz="2800" spc="-8" dirty="0" err="1">
                <a:latin typeface="Calibri"/>
                <a:cs typeface="Calibri"/>
              </a:rPr>
              <a:t>using</a:t>
            </a:r>
            <a:r>
              <a:rPr sz="2800" spc="-26" dirty="0">
                <a:latin typeface="Calibri"/>
                <a:cs typeface="Calibri"/>
              </a:rPr>
              <a:t> face-</a:t>
            </a:r>
            <a:r>
              <a:rPr sz="2800" spc="-23" dirty="0">
                <a:latin typeface="Calibri"/>
                <a:cs typeface="Calibri"/>
              </a:rPr>
              <a:t>to-</a:t>
            </a:r>
            <a:r>
              <a:rPr sz="2800" dirty="0">
                <a:latin typeface="Calibri"/>
                <a:cs typeface="Calibri"/>
              </a:rPr>
              <a:t>face</a:t>
            </a:r>
            <a:r>
              <a:rPr sz="2800" spc="-38" dirty="0">
                <a:latin typeface="Calibri"/>
                <a:cs typeface="Calibri"/>
              </a:rPr>
              <a:t> </a:t>
            </a:r>
            <a:r>
              <a:rPr sz="2800" dirty="0">
                <a:latin typeface="Calibri"/>
                <a:cs typeface="Calibri"/>
              </a:rPr>
              <a:t>and</a:t>
            </a:r>
            <a:r>
              <a:rPr sz="2800" spc="-30" dirty="0">
                <a:latin typeface="Calibri"/>
                <a:cs typeface="Calibri"/>
              </a:rPr>
              <a:t> </a:t>
            </a:r>
            <a:r>
              <a:rPr sz="2800" spc="-8" dirty="0">
                <a:latin typeface="Calibri"/>
                <a:cs typeface="Calibri"/>
              </a:rPr>
              <a:t>online</a:t>
            </a:r>
            <a:r>
              <a:rPr lang="fr-FR" sz="2800" spc="-8" dirty="0">
                <a:latin typeface="Calibri"/>
                <a:cs typeface="Calibri"/>
              </a:rPr>
              <a:t> </a:t>
            </a:r>
            <a:r>
              <a:rPr lang="fr-FR" sz="2800" spc="-8" dirty="0" err="1">
                <a:latin typeface="Calibri"/>
                <a:cs typeface="Calibri"/>
              </a:rPr>
              <a:t>learning</a:t>
            </a:r>
            <a:r>
              <a:rPr lang="fr-FR" sz="2800" spc="-8" dirty="0">
                <a:latin typeface="Calibri"/>
                <a:cs typeface="Calibri"/>
              </a:rPr>
              <a:t>/teaching </a:t>
            </a:r>
            <a:r>
              <a:rPr lang="fr-FR" sz="2800" spc="-8" dirty="0" err="1">
                <a:latin typeface="Calibri"/>
                <a:cs typeface="Calibri"/>
              </a:rPr>
              <a:t>modalities</a:t>
            </a:r>
            <a:r>
              <a:rPr lang="fr-FR" sz="2800" spc="-8" dirty="0">
                <a:latin typeface="Calibri"/>
                <a:cs typeface="Calibri"/>
              </a:rPr>
              <a:t>;</a:t>
            </a:r>
            <a:endParaRPr sz="2800" dirty="0">
              <a:latin typeface="Calibri"/>
              <a:cs typeface="Calibri"/>
            </a:endParaRPr>
          </a:p>
          <a:p>
            <a:pPr marL="307657" indent="-298133">
              <a:spcBef>
                <a:spcPts val="465"/>
              </a:spcBef>
              <a:buFont typeface="Wingdings"/>
              <a:buChar char=""/>
              <a:tabLst>
                <a:tab pos="307657" algn="l"/>
              </a:tabLst>
            </a:pPr>
            <a:r>
              <a:rPr lang="fr-FR" sz="2800" spc="-8" dirty="0">
                <a:latin typeface="Calibri"/>
                <a:cs typeface="Calibri"/>
              </a:rPr>
              <a:t>R</a:t>
            </a:r>
            <a:r>
              <a:rPr sz="2800" spc="-8" dirty="0" err="1">
                <a:latin typeface="Calibri"/>
                <a:cs typeface="Calibri"/>
              </a:rPr>
              <a:t>esearch</a:t>
            </a:r>
            <a:r>
              <a:rPr sz="2800" spc="-68" dirty="0">
                <a:latin typeface="Calibri"/>
                <a:cs typeface="Calibri"/>
              </a:rPr>
              <a:t> </a:t>
            </a:r>
            <a:r>
              <a:rPr sz="2800" dirty="0">
                <a:latin typeface="Calibri"/>
                <a:cs typeface="Calibri"/>
              </a:rPr>
              <a:t>in</a:t>
            </a:r>
            <a:r>
              <a:rPr lang="fr-FR" sz="2800" dirty="0">
                <a:latin typeface="Calibri"/>
                <a:cs typeface="Calibri"/>
              </a:rPr>
              <a:t>t</a:t>
            </a:r>
            <a:r>
              <a:rPr sz="2800" dirty="0">
                <a:latin typeface="Calibri"/>
                <a:cs typeface="Calibri"/>
              </a:rPr>
              <a:t>o</a:t>
            </a:r>
            <a:r>
              <a:rPr sz="2800" spc="-75" dirty="0">
                <a:latin typeface="Calibri"/>
                <a:cs typeface="Calibri"/>
              </a:rPr>
              <a:t> </a:t>
            </a:r>
            <a:r>
              <a:rPr sz="2800" dirty="0">
                <a:latin typeface="Calibri"/>
                <a:cs typeface="Calibri"/>
              </a:rPr>
              <a:t>higher</a:t>
            </a:r>
            <a:r>
              <a:rPr sz="2800" spc="-64" dirty="0">
                <a:latin typeface="Calibri"/>
                <a:cs typeface="Calibri"/>
              </a:rPr>
              <a:t> </a:t>
            </a:r>
            <a:r>
              <a:rPr sz="2800" spc="-8" dirty="0">
                <a:latin typeface="Calibri"/>
                <a:cs typeface="Calibri"/>
              </a:rPr>
              <a:t>education</a:t>
            </a:r>
            <a:r>
              <a:rPr sz="2800" spc="-68" dirty="0">
                <a:latin typeface="Calibri"/>
                <a:cs typeface="Calibri"/>
              </a:rPr>
              <a:t> </a:t>
            </a:r>
            <a:r>
              <a:rPr sz="2800" spc="-8" dirty="0">
                <a:latin typeface="Calibri"/>
                <a:cs typeface="Calibri"/>
              </a:rPr>
              <a:t>pedagogy</a:t>
            </a:r>
            <a:r>
              <a:rPr lang="fr-FR" sz="2800" spc="-8" dirty="0">
                <a:latin typeface="Calibri"/>
                <a:cs typeface="Calibri"/>
              </a:rPr>
              <a:t>.</a:t>
            </a:r>
            <a:endParaRPr sz="2800" dirty="0">
              <a:latin typeface="Calibri"/>
              <a:cs typeface="Calibri"/>
            </a:endParaRPr>
          </a:p>
        </p:txBody>
      </p:sp>
      <p:pic>
        <p:nvPicPr>
          <p:cNvPr id="4" name="object 4"/>
          <p:cNvPicPr/>
          <p:nvPr/>
        </p:nvPicPr>
        <p:blipFill>
          <a:blip r:embed="rId2" cstate="print"/>
          <a:stretch>
            <a:fillRect/>
          </a:stretch>
        </p:blipFill>
        <p:spPr>
          <a:xfrm>
            <a:off x="2159795" y="1225855"/>
            <a:ext cx="2086258" cy="6138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B9EE05-A616-7519-CFB8-8B7F2F78DC36}"/>
              </a:ext>
            </a:extLst>
          </p:cNvPr>
          <p:cNvSpPr>
            <a:spLocks noGrp="1"/>
          </p:cNvSpPr>
          <p:nvPr>
            <p:ph type="title"/>
          </p:nvPr>
        </p:nvSpPr>
        <p:spPr/>
        <p:txBody>
          <a:bodyPr/>
          <a:lstStyle/>
          <a:p>
            <a:r>
              <a:rPr lang="fr-FR" dirty="0"/>
              <a:t>The story of </a:t>
            </a:r>
            <a:r>
              <a:rPr lang="fr-FR" dirty="0" err="1"/>
              <a:t>ULiège</a:t>
            </a:r>
            <a:r>
              <a:rPr lang="fr-FR" dirty="0"/>
              <a:t> with </a:t>
            </a:r>
            <a:r>
              <a:rPr lang="fr-FR" dirty="0" err="1"/>
              <a:t>bottlenecks</a:t>
            </a:r>
            <a:endParaRPr lang="fr-FR" dirty="0"/>
          </a:p>
        </p:txBody>
      </p:sp>
      <p:sp>
        <p:nvSpPr>
          <p:cNvPr id="3" name="Espace réservé du contenu 2">
            <a:extLst>
              <a:ext uri="{FF2B5EF4-FFF2-40B4-BE49-F238E27FC236}">
                <a16:creationId xmlns:a16="http://schemas.microsoft.com/office/drawing/2014/main" id="{30E5A68F-BEB3-8234-AD8A-1F3228B87A65}"/>
              </a:ext>
            </a:extLst>
          </p:cNvPr>
          <p:cNvSpPr>
            <a:spLocks noGrp="1"/>
          </p:cNvSpPr>
          <p:nvPr>
            <p:ph idx="1"/>
          </p:nvPr>
        </p:nvSpPr>
        <p:spPr/>
        <p:txBody>
          <a:bodyPr/>
          <a:lstStyle/>
          <a:p>
            <a:pPr marL="457200" indent="-457200">
              <a:buAutoNum type="arabicParenR"/>
            </a:pPr>
            <a:r>
              <a:rPr lang="fr-FR" dirty="0"/>
              <a:t>Pilot study </a:t>
            </a:r>
          </a:p>
          <a:p>
            <a:pPr marL="457200" indent="-457200">
              <a:buAutoNum type="arabicParenR"/>
            </a:pPr>
            <a:r>
              <a:rPr lang="fr-FR" dirty="0"/>
              <a:t>Adaptation</a:t>
            </a:r>
          </a:p>
          <a:p>
            <a:pPr marL="457200" indent="-457200">
              <a:buAutoNum type="arabicParenR"/>
            </a:pPr>
            <a:r>
              <a:rPr lang="fr-FR" dirty="0" err="1"/>
              <a:t>Implementation</a:t>
            </a:r>
            <a:r>
              <a:rPr lang="fr-FR" dirty="0"/>
              <a:t> </a:t>
            </a:r>
            <a:r>
              <a:rPr lang="fr-FR" dirty="0" err="1"/>
              <a:t>worshop</a:t>
            </a:r>
            <a:endParaRPr lang="fr-FR" dirty="0"/>
          </a:p>
          <a:p>
            <a:pPr marL="457200" indent="-457200">
              <a:buAutoNum type="arabicParenR"/>
            </a:pPr>
            <a:r>
              <a:rPr lang="fr-FR" dirty="0"/>
              <a:t>Digital </a:t>
            </a:r>
            <a:r>
              <a:rPr lang="fr-FR" dirty="0" err="1"/>
              <a:t>advisors</a:t>
            </a:r>
            <a:endParaRPr lang="fr-FR" dirty="0"/>
          </a:p>
          <a:p>
            <a:pPr marL="457200" indent="-457200">
              <a:buAutoNum type="arabicParenR"/>
            </a:pPr>
            <a:endParaRPr lang="fr-FR" dirty="0"/>
          </a:p>
          <a:p>
            <a:pPr marL="457200" indent="-457200">
              <a:buAutoNum type="arabicParenR"/>
            </a:pPr>
            <a:endParaRPr lang="fr-FR" dirty="0"/>
          </a:p>
        </p:txBody>
      </p:sp>
    </p:spTree>
    <p:extLst>
      <p:ext uri="{BB962C8B-B14F-4D97-AF65-F5344CB8AC3E}">
        <p14:creationId xmlns:p14="http://schemas.microsoft.com/office/powerpoint/2010/main" val="174092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336" y="381000"/>
            <a:ext cx="11953328" cy="1325563"/>
          </a:xfrm>
        </p:spPr>
        <p:txBody>
          <a:bodyPr>
            <a:normAutofit/>
          </a:bodyPr>
          <a:lstStyle/>
          <a:p>
            <a:r>
              <a:rPr lang="fr-BE" u="dbl" dirty="0">
                <a:uFill>
                  <a:solidFill>
                    <a:srgbClr val="92D050"/>
                  </a:solidFill>
                </a:uFill>
              </a:rPr>
              <a:t>Variation 1 - Pilot </a:t>
            </a:r>
            <a:r>
              <a:rPr lang="fr-BE" u="dbl" dirty="0" err="1">
                <a:uFill>
                  <a:solidFill>
                    <a:srgbClr val="92D050"/>
                  </a:solidFill>
                </a:uFill>
              </a:rPr>
              <a:t>project</a:t>
            </a:r>
            <a:r>
              <a:rPr lang="fr-BE" u="dbl" dirty="0">
                <a:uFill>
                  <a:solidFill>
                    <a:srgbClr val="92D050"/>
                  </a:solidFill>
                </a:uFill>
              </a:rPr>
              <a:t> </a:t>
            </a:r>
            <a:r>
              <a:rPr lang="fr-FR" dirty="0"/>
              <a:t>(June 2016-January 2017)</a:t>
            </a:r>
            <a:endParaRPr lang="fr-BE" u="dbl" dirty="0">
              <a:uFill>
                <a:solidFill>
                  <a:srgbClr val="92D050"/>
                </a:solidFill>
              </a:uFill>
            </a:endParaRPr>
          </a:p>
        </p:txBody>
      </p:sp>
      <p:sp>
        <p:nvSpPr>
          <p:cNvPr id="3" name="Espace réservé du contenu 2"/>
          <p:cNvSpPr>
            <a:spLocks noGrp="1"/>
          </p:cNvSpPr>
          <p:nvPr>
            <p:ph idx="1"/>
          </p:nvPr>
        </p:nvSpPr>
        <p:spPr>
          <a:xfrm>
            <a:off x="1775520" y="1600200"/>
            <a:ext cx="8784976" cy="4876800"/>
          </a:xfrm>
        </p:spPr>
        <p:txBody>
          <a:bodyPr>
            <a:normAutofit/>
          </a:bodyPr>
          <a:lstStyle/>
          <a:p>
            <a:pPr marL="457200" indent="-457200">
              <a:buAutoNum type="arabicPeriod"/>
            </a:pPr>
            <a:r>
              <a:rPr lang="fr-BE" sz="2000" dirty="0" err="1"/>
              <a:t>Student</a:t>
            </a:r>
            <a:r>
              <a:rPr lang="fr-BE" sz="2000" dirty="0"/>
              <a:t> Support Service </a:t>
            </a:r>
            <a:r>
              <a:rPr lang="fr-BE" sz="2000" dirty="0" err="1"/>
              <a:t>lists</a:t>
            </a:r>
            <a:r>
              <a:rPr lang="fr-BE" sz="2000" dirty="0"/>
              <a:t> 10 </a:t>
            </a:r>
            <a:r>
              <a:rPr lang="fr-BE" sz="2000" dirty="0" err="1"/>
              <a:t>faculty</a:t>
            </a:r>
            <a:r>
              <a:rPr lang="fr-BE" sz="2000" dirty="0"/>
              <a:t>. Invitation sent. 7 </a:t>
            </a:r>
            <a:r>
              <a:rPr lang="fr-BE" sz="2000" dirty="0" err="1"/>
              <a:t>will</a:t>
            </a:r>
            <a:r>
              <a:rPr lang="fr-BE" sz="2000" dirty="0"/>
              <a:t> cover the 8 </a:t>
            </a:r>
            <a:r>
              <a:rPr lang="fr-BE" sz="2000" dirty="0" err="1"/>
              <a:t>steps</a:t>
            </a:r>
            <a:endParaRPr lang="fr-BE" sz="2000" i="1" dirty="0">
              <a:solidFill>
                <a:srgbClr val="339966"/>
              </a:solidFill>
            </a:endParaRPr>
          </a:p>
          <a:p>
            <a:pPr marL="457200" indent="-457200">
              <a:buAutoNum type="arabicPeriod"/>
            </a:pPr>
            <a:r>
              <a:rPr lang="fr-BE" sz="2000" dirty="0" err="1"/>
              <a:t>Presentation</a:t>
            </a:r>
            <a:r>
              <a:rPr lang="fr-BE" sz="2000" dirty="0"/>
              <a:t> of the </a:t>
            </a:r>
            <a:r>
              <a:rPr lang="fr-BE" sz="2000" dirty="0" err="1"/>
              <a:t>project</a:t>
            </a:r>
            <a:endParaRPr lang="fr-BE" sz="2000" i="1" dirty="0">
              <a:solidFill>
                <a:srgbClr val="339966"/>
              </a:solidFill>
            </a:endParaRPr>
          </a:p>
          <a:p>
            <a:pPr marL="457200" indent="-457200">
              <a:buFont typeface="+mj-lt"/>
              <a:buAutoNum type="arabicPeriod"/>
            </a:pPr>
            <a:r>
              <a:rPr lang="fr-BE" sz="2000" dirty="0"/>
              <a:t>Feedback </a:t>
            </a:r>
            <a:r>
              <a:rPr lang="fr-BE" sz="2000" dirty="0" err="1"/>
              <a:t>with</a:t>
            </a:r>
            <a:r>
              <a:rPr lang="fr-BE" sz="2000" dirty="0"/>
              <a:t> online </a:t>
            </a:r>
            <a:r>
              <a:rPr lang="fr-BE" sz="2000" dirty="0" err="1"/>
              <a:t>survey</a:t>
            </a:r>
            <a:r>
              <a:rPr lang="fr-BE" sz="2000" dirty="0"/>
              <a:t> (</a:t>
            </a:r>
            <a:r>
              <a:rPr lang="fr-BE" sz="2000" dirty="0" err="1"/>
              <a:t>perceived</a:t>
            </a:r>
            <a:r>
              <a:rPr lang="fr-BE" sz="2000" dirty="0"/>
              <a:t> value and </a:t>
            </a:r>
            <a:r>
              <a:rPr lang="fr-BE" sz="2000" dirty="0" err="1"/>
              <a:t>resistance</a:t>
            </a:r>
            <a:r>
              <a:rPr lang="fr-BE" sz="2000" dirty="0"/>
              <a:t>)</a:t>
            </a:r>
            <a:endParaRPr lang="fr-BE" sz="2000" i="1" dirty="0">
              <a:solidFill>
                <a:srgbClr val="339966"/>
              </a:solidFill>
            </a:endParaRPr>
          </a:p>
          <a:p>
            <a:pPr marL="457200" indent="-457200">
              <a:buFont typeface="+mj-lt"/>
              <a:buAutoNum type="arabicPeriod"/>
            </a:pPr>
            <a:r>
              <a:rPr lang="fr-BE" sz="2000" dirty="0" err="1"/>
              <a:t>Teachers</a:t>
            </a:r>
            <a:r>
              <a:rPr lang="fr-BE" sz="2000" dirty="0"/>
              <a:t> </a:t>
            </a:r>
            <a:r>
              <a:rPr lang="fr-BE" sz="2000" dirty="0" err="1"/>
              <a:t>who</a:t>
            </a:r>
            <a:r>
              <a:rPr lang="fr-BE" sz="2000" dirty="0"/>
              <a:t> </a:t>
            </a:r>
            <a:r>
              <a:rPr lang="fr-BE" sz="2000" dirty="0" err="1"/>
              <a:t>agreed</a:t>
            </a:r>
            <a:r>
              <a:rPr lang="fr-BE" sz="2000" dirty="0"/>
              <a:t> </a:t>
            </a:r>
            <a:r>
              <a:rPr lang="fr-BE" sz="2000" dirty="0" err="1"/>
              <a:t>read</a:t>
            </a:r>
            <a:r>
              <a:rPr lang="fr-BE" sz="2000" dirty="0"/>
              <a:t> a wrap-up on </a:t>
            </a:r>
            <a:r>
              <a:rPr lang="fr-BE" sz="2000" dirty="0" err="1"/>
              <a:t>bottlenecks</a:t>
            </a:r>
            <a:endParaRPr lang="fr-BE" sz="2000" dirty="0"/>
          </a:p>
          <a:p>
            <a:pPr marL="457200" indent="-457200">
              <a:buFont typeface="+mj-lt"/>
              <a:buAutoNum type="arabicPeriod"/>
            </a:pPr>
            <a:r>
              <a:rPr lang="fr-BE" sz="2000" dirty="0" err="1"/>
              <a:t>Teachers</a:t>
            </a:r>
            <a:r>
              <a:rPr lang="fr-BE" sz="2000" dirty="0"/>
              <a:t> </a:t>
            </a:r>
            <a:r>
              <a:rPr lang="fr-BE" sz="2000" dirty="0" err="1"/>
              <a:t>provide</a:t>
            </a:r>
            <a:r>
              <a:rPr lang="fr-BE" sz="2000" dirty="0"/>
              <a:t> 2/3 </a:t>
            </a:r>
            <a:r>
              <a:rPr lang="fr-BE" sz="2000" dirty="0" err="1"/>
              <a:t>bottlenecks</a:t>
            </a:r>
            <a:endParaRPr lang="fr-BE" sz="2000" i="1" dirty="0">
              <a:solidFill>
                <a:srgbClr val="339966"/>
              </a:solidFill>
            </a:endParaRPr>
          </a:p>
          <a:p>
            <a:pPr marL="457200" indent="-457200">
              <a:buFont typeface="+mj-lt"/>
              <a:buAutoNum type="arabicPeriod"/>
            </a:pPr>
            <a:endParaRPr lang="fr-BE" sz="2000" dirty="0"/>
          </a:p>
          <a:p>
            <a:pPr marL="457200" indent="-457200">
              <a:lnSpc>
                <a:spcPct val="150000"/>
              </a:lnSpc>
              <a:buFont typeface="+mj-lt"/>
              <a:buAutoNum type="arabicPeriod"/>
            </a:pPr>
            <a:endParaRPr lang="fr-BE" sz="2000" i="1" dirty="0">
              <a:solidFill>
                <a:srgbClr val="339966"/>
              </a:solidFill>
            </a:endParaRPr>
          </a:p>
          <a:p>
            <a:pPr marL="0" indent="0">
              <a:buNone/>
            </a:pPr>
            <a:endParaRPr lang="fr-BE" dirty="0"/>
          </a:p>
        </p:txBody>
      </p:sp>
      <p:pic>
        <p:nvPicPr>
          <p:cNvPr id="4" name="Picture 2">
            <a:extLst>
              <a:ext uri="{FF2B5EF4-FFF2-40B4-BE49-F238E27FC236}">
                <a16:creationId xmlns:a16="http://schemas.microsoft.com/office/drawing/2014/main" id="{B6B41E57-F5A1-4A68-758F-65B4070672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66" t="22171" r="14187" b="17829"/>
          <a:stretch/>
        </p:blipFill>
        <p:spPr bwMode="auto">
          <a:xfrm>
            <a:off x="2783632" y="3861158"/>
            <a:ext cx="6388616" cy="2996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avec flèche 5">
            <a:extLst>
              <a:ext uri="{FF2B5EF4-FFF2-40B4-BE49-F238E27FC236}">
                <a16:creationId xmlns:a16="http://schemas.microsoft.com/office/drawing/2014/main" id="{26AC29A7-066B-7FB2-21B3-D672C6635350}"/>
              </a:ext>
            </a:extLst>
          </p:cNvPr>
          <p:cNvCxnSpPr>
            <a:cxnSpLocks/>
          </p:cNvCxnSpPr>
          <p:nvPr/>
        </p:nvCxnSpPr>
        <p:spPr>
          <a:xfrm>
            <a:off x="5520740" y="3501008"/>
            <a:ext cx="2303452" cy="216024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91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BE" dirty="0"/>
          </a:p>
        </p:txBody>
      </p:sp>
      <p:sp>
        <p:nvSpPr>
          <p:cNvPr id="3" name="Espace réservé du contenu 2"/>
          <p:cNvSpPr>
            <a:spLocks noGrp="1"/>
          </p:cNvSpPr>
          <p:nvPr>
            <p:ph idx="1"/>
          </p:nvPr>
        </p:nvSpPr>
        <p:spPr>
          <a:xfrm>
            <a:off x="1775520" y="1600200"/>
            <a:ext cx="8784976" cy="4876800"/>
          </a:xfrm>
        </p:spPr>
        <p:txBody>
          <a:bodyPr>
            <a:normAutofit/>
          </a:bodyPr>
          <a:lstStyle/>
          <a:p>
            <a:pPr marL="457200" indent="-457200">
              <a:lnSpc>
                <a:spcPct val="150000"/>
              </a:lnSpc>
              <a:buFont typeface="+mj-lt"/>
              <a:buAutoNum type="arabicPeriod" startAt="6"/>
            </a:pPr>
            <a:r>
              <a:rPr lang="fr-BE" sz="2000" dirty="0" err="1"/>
              <a:t>Decoding</a:t>
            </a:r>
            <a:r>
              <a:rPr lang="fr-BE" sz="2000" dirty="0"/>
              <a:t> interview (2 </a:t>
            </a:r>
            <a:r>
              <a:rPr lang="fr-BE" sz="2000" dirty="0" err="1"/>
              <a:t>advisors</a:t>
            </a:r>
            <a:r>
              <a:rPr lang="fr-BE" sz="2000" dirty="0"/>
              <a:t>)</a:t>
            </a:r>
            <a:endParaRPr lang="fr-BE" sz="2000" i="1" dirty="0">
              <a:solidFill>
                <a:srgbClr val="339966"/>
              </a:solidFill>
            </a:endParaRPr>
          </a:p>
          <a:p>
            <a:endParaRPr lang="fr-BE" dirty="0"/>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46" t="26201" r="44361" b="30388"/>
          <a:stretch/>
        </p:blipFill>
        <p:spPr bwMode="auto">
          <a:xfrm>
            <a:off x="7536160" y="417737"/>
            <a:ext cx="3672408" cy="314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603" y="3882416"/>
            <a:ext cx="3037942" cy="261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352" y="2348880"/>
            <a:ext cx="3695345" cy="307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204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9456" y="-28499"/>
            <a:ext cx="8784976" cy="4876800"/>
          </a:xfrm>
        </p:spPr>
        <p:txBody>
          <a:bodyPr>
            <a:normAutofit/>
          </a:bodyPr>
          <a:lstStyle/>
          <a:p>
            <a:pPr marL="457200" indent="-457200">
              <a:lnSpc>
                <a:spcPct val="150000"/>
              </a:lnSpc>
              <a:buFont typeface="+mj-lt"/>
              <a:buAutoNum type="arabicPeriod" startAt="7"/>
            </a:pPr>
            <a:r>
              <a:rPr lang="fr-BE" sz="2000" dirty="0"/>
              <a:t>Dual </a:t>
            </a:r>
            <a:r>
              <a:rPr lang="fr-BE" sz="2000" dirty="0" err="1"/>
              <a:t>analysis</a:t>
            </a:r>
            <a:endParaRPr lang="fr-BE"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9" t="10303" r="903" b="5402"/>
          <a:stretch/>
        </p:blipFill>
        <p:spPr bwMode="auto">
          <a:xfrm>
            <a:off x="164226" y="961086"/>
            <a:ext cx="6088894" cy="292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7" t="9923" r="-1686" b="6046"/>
          <a:stretch/>
        </p:blipFill>
        <p:spPr bwMode="auto">
          <a:xfrm>
            <a:off x="6053071" y="4001184"/>
            <a:ext cx="6188010" cy="2856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Résultat de recherche d'images pour &quot;frame.io&quo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675" t="39235" r="21569" b="40257"/>
          <a:stretch/>
        </p:blipFill>
        <p:spPr bwMode="auto">
          <a:xfrm>
            <a:off x="3431704" y="44624"/>
            <a:ext cx="2838894" cy="797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929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27448" y="351938"/>
            <a:ext cx="8784976" cy="5064224"/>
          </a:xfrm>
        </p:spPr>
        <p:txBody>
          <a:bodyPr>
            <a:normAutofit/>
          </a:bodyPr>
          <a:lstStyle/>
          <a:p>
            <a:pPr marL="457200" indent="-457200">
              <a:lnSpc>
                <a:spcPct val="150000"/>
              </a:lnSpc>
              <a:buFont typeface="+mj-lt"/>
              <a:buAutoNum type="arabicPeriod" startAt="8"/>
            </a:pPr>
            <a:r>
              <a:rPr lang="fr-BE" sz="2000" dirty="0" err="1"/>
              <a:t>Cued</a:t>
            </a:r>
            <a:r>
              <a:rPr lang="fr-BE" sz="2000" dirty="0"/>
              <a:t> debriefing (</a:t>
            </a:r>
            <a:r>
              <a:rPr lang="fr-BE" sz="2000" dirty="0" err="1"/>
              <a:t>bottlenecks</a:t>
            </a:r>
            <a:r>
              <a:rPr lang="fr-BE" sz="2000" dirty="0"/>
              <a:t> + feedback on the process)</a:t>
            </a:r>
            <a:endParaRPr lang="fr-BE" sz="2000" i="1" dirty="0">
              <a:solidFill>
                <a:srgbClr val="339966"/>
              </a:solidFill>
            </a:endParaRPr>
          </a:p>
          <a:p>
            <a:pPr marL="0" indent="0">
              <a:lnSpc>
                <a:spcPct val="150000"/>
              </a:lnSpc>
              <a:buNone/>
            </a:pPr>
            <a:endParaRPr lang="fr-BE" sz="1800" u="sng" dirty="0"/>
          </a:p>
          <a:p>
            <a:pPr marL="0" indent="0">
              <a:lnSpc>
                <a:spcPct val="150000"/>
              </a:lnSpc>
              <a:buNone/>
            </a:pPr>
            <a:endParaRPr lang="fr-BE" sz="2000" i="1" dirty="0">
              <a:solidFill>
                <a:srgbClr val="339966"/>
              </a:solidFill>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25" t="3429" r="1072" b="15393"/>
          <a:stretch/>
        </p:blipFill>
        <p:spPr bwMode="auto">
          <a:xfrm>
            <a:off x="4493822" y="1421580"/>
            <a:ext cx="4176463" cy="4898827"/>
          </a:xfrm>
          <a:prstGeom prst="rect">
            <a:avLst/>
          </a:prstGeom>
          <a:solidFill>
            <a:schemeClr val="bg1"/>
          </a:solidFill>
          <a:ln>
            <a:solidFill>
              <a:schemeClr val="tx1"/>
            </a:solidFill>
          </a:ln>
          <a:effectLst/>
        </p:spPr>
      </p:pic>
      <p:sp>
        <p:nvSpPr>
          <p:cNvPr id="6" name="Rectangle 5"/>
          <p:cNvSpPr/>
          <p:nvPr/>
        </p:nvSpPr>
        <p:spPr>
          <a:xfrm>
            <a:off x="2099556" y="3209814"/>
            <a:ext cx="5040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ZoneTexte 9"/>
          <p:cNvSpPr txBox="1"/>
          <p:nvPr/>
        </p:nvSpPr>
        <p:spPr>
          <a:xfrm>
            <a:off x="1919536" y="6379096"/>
            <a:ext cx="8136904" cy="307777"/>
          </a:xfrm>
          <a:prstGeom prst="rect">
            <a:avLst/>
          </a:prstGeom>
          <a:noFill/>
          <a:ln>
            <a:solidFill>
              <a:schemeClr val="tx1"/>
            </a:solidFill>
            <a:prstDash val="lgDash"/>
          </a:ln>
        </p:spPr>
        <p:txBody>
          <a:bodyPr wrap="square" rtlCol="0">
            <a:spAutoFit/>
          </a:bodyPr>
          <a:lstStyle/>
          <a:p>
            <a:r>
              <a:rPr lang="fr-BE" sz="1400" dirty="0"/>
              <a:t>Légende :       </a:t>
            </a:r>
            <a:r>
              <a:rPr lang="fr-BE" sz="1400" dirty="0" err="1"/>
              <a:t>Oi</a:t>
            </a:r>
            <a:r>
              <a:rPr lang="fr-BE" sz="1400" dirty="0"/>
              <a:t> enseignant    OI Conseiller    Remarque/commentaire      Piste de régulation</a:t>
            </a:r>
          </a:p>
        </p:txBody>
      </p:sp>
      <p:sp>
        <p:nvSpPr>
          <p:cNvPr id="11" name="Rectangle 10"/>
          <p:cNvSpPr/>
          <p:nvPr/>
        </p:nvSpPr>
        <p:spPr>
          <a:xfrm>
            <a:off x="3008555" y="6453337"/>
            <a:ext cx="89806" cy="153889"/>
          </a:xfrm>
          <a:prstGeom prst="rect">
            <a:avLst/>
          </a:prstGeom>
          <a:solidFill>
            <a:srgbClr val="B78ECC"/>
          </a:solidFill>
          <a:ln>
            <a:solidFill>
              <a:srgbClr val="B78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p:nvSpPr>
        <p:spPr>
          <a:xfrm>
            <a:off x="4295800" y="6449692"/>
            <a:ext cx="89806" cy="15388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p:nvSpPr>
        <p:spPr>
          <a:xfrm>
            <a:off x="5519936" y="6456041"/>
            <a:ext cx="89806" cy="15388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p:nvSpPr>
        <p:spPr>
          <a:xfrm>
            <a:off x="7734386" y="6453337"/>
            <a:ext cx="89806" cy="153889"/>
          </a:xfrm>
          <a:prstGeom prst="rect">
            <a:avLst/>
          </a:prstGeom>
          <a:solidFill>
            <a:srgbClr val="FF7A0D"/>
          </a:solidFill>
          <a:ln>
            <a:solidFill>
              <a:srgbClr val="FF7A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a:extLst>
              <a:ext uri="{FF2B5EF4-FFF2-40B4-BE49-F238E27FC236}">
                <a16:creationId xmlns:a16="http://schemas.microsoft.com/office/drawing/2014/main" id="{823F86AB-FA3B-84F2-7525-690A3C244C44}"/>
              </a:ext>
            </a:extLst>
          </p:cNvPr>
          <p:cNvSpPr txBox="1"/>
          <p:nvPr/>
        </p:nvSpPr>
        <p:spPr>
          <a:xfrm>
            <a:off x="911424" y="1700808"/>
            <a:ext cx="3240360" cy="2585323"/>
          </a:xfrm>
          <a:prstGeom prst="rect">
            <a:avLst/>
          </a:prstGeom>
          <a:noFill/>
        </p:spPr>
        <p:txBody>
          <a:bodyPr wrap="square" rtlCol="0">
            <a:spAutoFit/>
          </a:bodyPr>
          <a:lstStyle/>
          <a:p>
            <a:r>
              <a:rPr lang="en-US" sz="1800" b="0" i="0" u="none" strike="noStrike" baseline="0" dirty="0">
                <a:solidFill>
                  <a:srgbClr val="000000"/>
                </a:solidFill>
                <a:latin typeface="Times New Roman" panose="02020603050405020304" pitchFamily="18" charset="0"/>
              </a:rPr>
              <a:t>16/28 bottlenecks were examined in the decoding interviews during a time period running between 4’ and 42’ (</a:t>
            </a:r>
            <a:r>
              <a:rPr lang="en-US" sz="1800" b="0" i="1" u="none" strike="noStrike" baseline="0" dirty="0">
                <a:solidFill>
                  <a:srgbClr val="000000"/>
                </a:solidFill>
                <a:latin typeface="Times New Roman" panose="02020603050405020304" pitchFamily="18" charset="0"/>
              </a:rPr>
              <a:t>M </a:t>
            </a:r>
            <a:r>
              <a:rPr lang="en-US" sz="1800" b="0" i="0" u="none" strike="noStrike" baseline="0" dirty="0">
                <a:solidFill>
                  <a:srgbClr val="000000"/>
                </a:solidFill>
                <a:latin typeface="Times New Roman" panose="02020603050405020304" pitchFamily="18" charset="0"/>
              </a:rPr>
              <a:t>= 19’, </a:t>
            </a:r>
            <a:r>
              <a:rPr lang="en-US" sz="1800" b="0" i="1" u="none" strike="noStrike" baseline="0" dirty="0">
                <a:solidFill>
                  <a:srgbClr val="000000"/>
                </a:solidFill>
                <a:latin typeface="Times New Roman" panose="02020603050405020304" pitchFamily="18" charset="0"/>
              </a:rPr>
              <a:t>SD </a:t>
            </a:r>
            <a:r>
              <a:rPr lang="en-US" sz="1800" b="0" i="0" u="none" strike="noStrike" baseline="0" dirty="0">
                <a:solidFill>
                  <a:srgbClr val="000000"/>
                </a:solidFill>
                <a:latin typeface="Times New Roman" panose="02020603050405020304" pitchFamily="18" charset="0"/>
              </a:rPr>
              <a:t>= 10). On Frame.io professors related a total of 62 mental </a:t>
            </a:r>
            <a:r>
              <a:rPr lang="en-US" dirty="0">
                <a:solidFill>
                  <a:srgbClr val="000000"/>
                </a:solidFill>
                <a:latin typeface="Times New Roman" panose="02020603050405020304" pitchFamily="18" charset="0"/>
              </a:rPr>
              <a:t>moves</a:t>
            </a:r>
            <a:r>
              <a:rPr lang="en-US" sz="1800" b="0" i="0" u="none" strike="noStrike" baseline="0" dirty="0">
                <a:solidFill>
                  <a:srgbClr val="000000"/>
                </a:solidFill>
                <a:latin typeface="Times New Roman" panose="02020603050405020304" pitchFamily="18" charset="0"/>
              </a:rPr>
              <a:t> to the bottlenecks while the pedagogical adviser identified 119 thereof. </a:t>
            </a:r>
            <a:endParaRPr lang="fr-FR" dirty="0"/>
          </a:p>
        </p:txBody>
      </p:sp>
    </p:spTree>
    <p:extLst>
      <p:ext uri="{BB962C8B-B14F-4D97-AF65-F5344CB8AC3E}">
        <p14:creationId xmlns:p14="http://schemas.microsoft.com/office/powerpoint/2010/main" val="1437834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4875" y="1916832"/>
            <a:ext cx="4589157" cy="2952328"/>
          </a:xfrm>
          <a:ln>
            <a:solidFill>
              <a:srgbClr val="FFC000"/>
            </a:solidFill>
            <a:prstDash val="dash"/>
          </a:ln>
        </p:spPr>
        <p:txBody>
          <a:bodyPr numCol="1">
            <a:normAutofit fontScale="40000" lnSpcReduction="20000"/>
          </a:bodyPr>
          <a:lstStyle/>
          <a:p>
            <a:pPr marL="457200" indent="-457200">
              <a:lnSpc>
                <a:spcPct val="150000"/>
              </a:lnSpc>
              <a:buFont typeface="+mj-lt"/>
              <a:buAutoNum type="arabicPeriod"/>
            </a:pPr>
            <a:r>
              <a:rPr lang="fr-BE" dirty="0"/>
              <a:t>First contact (15’) </a:t>
            </a:r>
          </a:p>
          <a:p>
            <a:pPr marL="457200" indent="-457200">
              <a:lnSpc>
                <a:spcPct val="150000"/>
              </a:lnSpc>
              <a:buFont typeface="+mj-lt"/>
              <a:buAutoNum type="arabicPeriod"/>
            </a:pPr>
            <a:r>
              <a:rPr lang="fr-BE" dirty="0" err="1"/>
              <a:t>Presentation</a:t>
            </a:r>
            <a:r>
              <a:rPr lang="fr-BE" dirty="0"/>
              <a:t> (30’)</a:t>
            </a:r>
          </a:p>
          <a:p>
            <a:pPr marL="457200" indent="-457200">
              <a:lnSpc>
                <a:spcPct val="150000"/>
              </a:lnSpc>
              <a:buFont typeface="+mj-lt"/>
              <a:buAutoNum type="arabicPeriod"/>
            </a:pPr>
            <a:r>
              <a:rPr lang="fr-BE" dirty="0"/>
              <a:t>Online questionnaire (30’)</a:t>
            </a:r>
            <a:endParaRPr lang="fr-BE" i="1" dirty="0">
              <a:solidFill>
                <a:srgbClr val="339966"/>
              </a:solidFill>
            </a:endParaRPr>
          </a:p>
          <a:p>
            <a:pPr marL="457200" indent="-457200">
              <a:lnSpc>
                <a:spcPct val="150000"/>
              </a:lnSpc>
              <a:buFont typeface="+mj-lt"/>
              <a:buAutoNum type="arabicPeriod"/>
            </a:pPr>
            <a:r>
              <a:rPr lang="fr-BE" dirty="0" err="1"/>
              <a:t>Readikng</a:t>
            </a:r>
            <a:r>
              <a:rPr lang="fr-BE" dirty="0"/>
              <a:t> of the wrap-up (15’)</a:t>
            </a:r>
          </a:p>
          <a:p>
            <a:pPr marL="457200" indent="-457200">
              <a:lnSpc>
                <a:spcPct val="150000"/>
              </a:lnSpc>
              <a:buFont typeface="+mj-lt"/>
              <a:buAutoNum type="arabicPeriod"/>
            </a:pPr>
            <a:r>
              <a:rPr lang="fr-BE" dirty="0" err="1"/>
              <a:t>Bottlenecks</a:t>
            </a:r>
            <a:r>
              <a:rPr lang="fr-BE" dirty="0"/>
              <a:t> </a:t>
            </a:r>
            <a:r>
              <a:rPr lang="fr-BE" dirty="0" err="1"/>
              <a:t>identifiction</a:t>
            </a:r>
            <a:r>
              <a:rPr lang="fr-BE" dirty="0"/>
              <a:t>  (30)</a:t>
            </a:r>
          </a:p>
          <a:p>
            <a:pPr marL="457200" indent="-457200">
              <a:lnSpc>
                <a:spcPct val="150000"/>
              </a:lnSpc>
              <a:buFont typeface="+mj-lt"/>
              <a:buAutoNum type="arabicPeriod"/>
            </a:pPr>
            <a:r>
              <a:rPr lang="fr-BE" dirty="0" err="1"/>
              <a:t>Decoding</a:t>
            </a:r>
            <a:r>
              <a:rPr lang="fr-BE" dirty="0"/>
              <a:t> interview (1H)</a:t>
            </a:r>
          </a:p>
          <a:p>
            <a:pPr marL="457200" indent="-457200">
              <a:lnSpc>
                <a:spcPct val="150000"/>
              </a:lnSpc>
              <a:buFont typeface="+mj-lt"/>
              <a:buAutoNum type="arabicPeriod"/>
            </a:pPr>
            <a:r>
              <a:rPr lang="fr-BE" dirty="0"/>
              <a:t>Dual </a:t>
            </a:r>
            <a:r>
              <a:rPr lang="fr-BE" dirty="0" err="1"/>
              <a:t>analysis</a:t>
            </a:r>
            <a:r>
              <a:rPr lang="fr-BE" dirty="0"/>
              <a:t> (2H)</a:t>
            </a:r>
            <a:endParaRPr lang="fr-BE" i="1" dirty="0">
              <a:solidFill>
                <a:srgbClr val="339966"/>
              </a:solidFill>
            </a:endParaRPr>
          </a:p>
          <a:p>
            <a:pPr marL="457200" indent="-457200">
              <a:lnSpc>
                <a:spcPct val="150000"/>
              </a:lnSpc>
              <a:buFont typeface="+mj-lt"/>
              <a:buAutoNum type="arabicPeriod"/>
            </a:pPr>
            <a:r>
              <a:rPr lang="fr-BE" dirty="0"/>
              <a:t>Debriefing (1H)</a:t>
            </a:r>
          </a:p>
        </p:txBody>
      </p:sp>
      <p:sp>
        <p:nvSpPr>
          <p:cNvPr id="4" name="Titre 1"/>
          <p:cNvSpPr>
            <a:spLocks noGrp="1"/>
          </p:cNvSpPr>
          <p:nvPr>
            <p:ph type="title"/>
          </p:nvPr>
        </p:nvSpPr>
        <p:spPr>
          <a:xfrm>
            <a:off x="1981200" y="533400"/>
            <a:ext cx="8229600" cy="519336"/>
          </a:xfrm>
        </p:spPr>
        <p:txBody>
          <a:bodyPr>
            <a:noAutofit/>
          </a:bodyPr>
          <a:lstStyle/>
          <a:p>
            <a:pPr lvl="0" algn="ctr">
              <a:buClr>
                <a:srgbClr val="EA5F00"/>
              </a:buClr>
            </a:pPr>
            <a:r>
              <a:rPr lang="fr-BE" sz="3600" u="dash" dirty="0"/>
              <a:t>Lesson 1 - Ratio </a:t>
            </a:r>
            <a:r>
              <a:rPr lang="fr-BE" sz="3600" u="dash" dirty="0" err="1"/>
              <a:t>cost</a:t>
            </a:r>
            <a:r>
              <a:rPr lang="fr-BE" sz="3600" u="dash" dirty="0"/>
              <a:t> / </a:t>
            </a:r>
            <a:r>
              <a:rPr lang="fr-BE" sz="3600" u="dash" dirty="0" err="1"/>
              <a:t>benefit</a:t>
            </a:r>
            <a:endParaRPr lang="fr-BE" sz="3600" u="dash" dirty="0"/>
          </a:p>
        </p:txBody>
      </p:sp>
      <p:sp>
        <p:nvSpPr>
          <p:cNvPr id="2" name="ZoneTexte 1"/>
          <p:cNvSpPr txBox="1"/>
          <p:nvPr/>
        </p:nvSpPr>
        <p:spPr>
          <a:xfrm>
            <a:off x="4727848" y="5623154"/>
            <a:ext cx="4032448" cy="707886"/>
          </a:xfrm>
          <a:prstGeom prst="rect">
            <a:avLst/>
          </a:prstGeom>
          <a:noFill/>
        </p:spPr>
        <p:txBody>
          <a:bodyPr wrap="square" rtlCol="0">
            <a:spAutoFit/>
          </a:bodyPr>
          <a:lstStyle/>
          <a:p>
            <a:r>
              <a:rPr lang="fr-BE" sz="2000" dirty="0"/>
              <a:t>Positive (</a:t>
            </a:r>
            <a:r>
              <a:rPr lang="fr-BE" sz="2000" dirty="0">
                <a:highlight>
                  <a:srgbClr val="FF0000"/>
                </a:highlight>
              </a:rPr>
              <a:t>R. 2,3,4,5,6</a:t>
            </a:r>
            <a:r>
              <a:rPr lang="fr-BE" sz="2000" dirty="0"/>
              <a:t>)</a:t>
            </a:r>
          </a:p>
          <a:p>
            <a:endParaRPr lang="fr-BE" sz="2000" dirty="0"/>
          </a:p>
        </p:txBody>
      </p:sp>
      <p:sp>
        <p:nvSpPr>
          <p:cNvPr id="5" name="ZoneTexte 4"/>
          <p:cNvSpPr txBox="1"/>
          <p:nvPr/>
        </p:nvSpPr>
        <p:spPr>
          <a:xfrm>
            <a:off x="6888088" y="3112832"/>
            <a:ext cx="2687774" cy="369332"/>
          </a:xfrm>
          <a:prstGeom prst="rect">
            <a:avLst/>
          </a:prstGeom>
          <a:noFill/>
        </p:spPr>
        <p:txBody>
          <a:bodyPr wrap="square" rtlCol="0">
            <a:spAutoFit/>
          </a:bodyPr>
          <a:lstStyle/>
          <a:p>
            <a:r>
              <a:rPr lang="fr-BE" dirty="0"/>
              <a:t>=&gt; 6 heures de travail</a:t>
            </a:r>
          </a:p>
        </p:txBody>
      </p:sp>
    </p:spTree>
    <p:extLst>
      <p:ext uri="{BB962C8B-B14F-4D97-AF65-F5344CB8AC3E}">
        <p14:creationId xmlns:p14="http://schemas.microsoft.com/office/powerpoint/2010/main" val="5423255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1702</Words>
  <Application>Microsoft Office PowerPoint</Application>
  <PresentationFormat>Grand écran</PresentationFormat>
  <Paragraphs>180</Paragraphs>
  <Slides>26</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AR JULIAN</vt:lpstr>
      <vt:lpstr>Arial</vt:lpstr>
      <vt:lpstr>Arial Narrow</vt:lpstr>
      <vt:lpstr>Calibri</vt:lpstr>
      <vt:lpstr>Calibri Light</vt:lpstr>
      <vt:lpstr>Times New Roman</vt:lpstr>
      <vt:lpstr>Wingdings</vt:lpstr>
      <vt:lpstr>Thème Office</vt:lpstr>
      <vt:lpstr>Four variations of the decoding process in a Belgian university</vt:lpstr>
      <vt:lpstr>About Liège University</vt:lpstr>
      <vt:lpstr>Institute for Training and Research in Higher Education (IFRES).</vt:lpstr>
      <vt:lpstr>The story of ULiège with bottlenecks</vt:lpstr>
      <vt:lpstr>Variation 1 - Pilot project (June 2016-January 2017)</vt:lpstr>
      <vt:lpstr>Présentation PowerPoint</vt:lpstr>
      <vt:lpstr>Présentation PowerPoint</vt:lpstr>
      <vt:lpstr>Présentation PowerPoint</vt:lpstr>
      <vt:lpstr>Lesson 1 - Ratio cost / benefit</vt:lpstr>
      <vt:lpstr>Lesson 2</vt:lpstr>
      <vt:lpstr>Lesson 3</vt:lpstr>
      <vt:lpstr>Lesson 4</vt:lpstr>
      <vt:lpstr>Lesson 4</vt:lpstr>
      <vt:lpstr>The story of uliege with bottlenecks</vt:lpstr>
      <vt:lpstr>Version 2 (end 2017) </vt:lpstr>
      <vt:lpstr>The Decoding leaflet</vt:lpstr>
      <vt:lpstr>Effects of adjustments</vt:lpstr>
      <vt:lpstr>Présentation PowerPoint</vt:lpstr>
      <vt:lpstr>Feedback of the two committed pedagogical advisors </vt:lpstr>
      <vt:lpstr>Variation 3 - Implementation workshops (6H / 2018 – 2022) </vt:lpstr>
      <vt:lpstr>Présentation PowerPoint</vt:lpstr>
      <vt:lpstr>Good surprises (2018 – 2022)</vt:lpstr>
      <vt:lpstr>Variation 4 – Digital learning advisors</vt:lpstr>
      <vt:lpstr>Results</vt:lpstr>
      <vt:lpstr>An extra string to advisors’ bow</vt:lpstr>
      <vt:lpstr>Decoding in a larger pedagogical landscape</vt:lpstr>
    </vt:vector>
  </TitlesOfParts>
  <Company>Université de Liège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Verpoorten Dominique</dc:creator>
  <cp:lastModifiedBy>Verpoorten Dominique</cp:lastModifiedBy>
  <cp:revision>18</cp:revision>
  <dcterms:created xsi:type="dcterms:W3CDTF">2023-11-06T07:25:38Z</dcterms:created>
  <dcterms:modified xsi:type="dcterms:W3CDTF">2023-11-07T10:44:55Z</dcterms:modified>
</cp:coreProperties>
</file>