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545" r:id="rId2"/>
    <p:sldId id="546" r:id="rId3"/>
    <p:sldId id="548" r:id="rId4"/>
    <p:sldId id="549" r:id="rId5"/>
    <p:sldId id="550" r:id="rId6"/>
    <p:sldId id="551" r:id="rId7"/>
    <p:sldId id="552" r:id="rId8"/>
    <p:sldId id="592" r:id="rId9"/>
    <p:sldId id="593" r:id="rId10"/>
    <p:sldId id="553" r:id="rId11"/>
    <p:sldId id="564" r:id="rId12"/>
    <p:sldId id="596" r:id="rId13"/>
    <p:sldId id="597" r:id="rId14"/>
    <p:sldId id="598" r:id="rId15"/>
    <p:sldId id="600" r:id="rId16"/>
    <p:sldId id="601" r:id="rId17"/>
    <p:sldId id="603" r:id="rId18"/>
    <p:sldId id="602" r:id="rId19"/>
    <p:sldId id="604" r:id="rId20"/>
    <p:sldId id="605" r:id="rId21"/>
    <p:sldId id="606" r:id="rId22"/>
    <p:sldId id="607" r:id="rId23"/>
    <p:sldId id="608" r:id="rId24"/>
    <p:sldId id="609" r:id="rId25"/>
    <p:sldId id="610" r:id="rId26"/>
    <p:sldId id="611" r:id="rId27"/>
    <p:sldId id="571" r:id="rId28"/>
    <p:sldId id="615" r:id="rId29"/>
    <p:sldId id="476" r:id="rId30"/>
    <p:sldId id="455" r:id="rId31"/>
    <p:sldId id="573" r:id="rId32"/>
    <p:sldId id="574" r:id="rId33"/>
    <p:sldId id="577" r:id="rId34"/>
    <p:sldId id="578" r:id="rId35"/>
    <p:sldId id="579" r:id="rId36"/>
    <p:sldId id="580" r:id="rId37"/>
    <p:sldId id="581" r:id="rId38"/>
    <p:sldId id="582" r:id="rId39"/>
    <p:sldId id="583" r:id="rId40"/>
    <p:sldId id="584" r:id="rId41"/>
    <p:sldId id="585" r:id="rId42"/>
    <p:sldId id="586" r:id="rId43"/>
    <p:sldId id="587" r:id="rId44"/>
    <p:sldId id="588" r:id="rId45"/>
    <p:sldId id="5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B7"/>
    <a:srgbClr val="00548A"/>
    <a:srgbClr val="2E5587"/>
    <a:srgbClr val="D84D11"/>
    <a:srgbClr val="00BEBE"/>
    <a:srgbClr val="74AA2B"/>
    <a:srgbClr val="7E2F8E"/>
    <a:srgbClr val="EDB120"/>
    <a:srgbClr val="D95319"/>
    <a:srgbClr val="F39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3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126" y="-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lle\Google%20Drive\PhD\Gas%20migrations\Multi-Scale\D&#233;finition%20physique%20param%20Kn0_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lle\Google%20Drive\PhD\Gas%20migrations\Multi-Scale\D&#233;finition%20physique%20param%20Kn0_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lle\Google%20Drive\PhD\Gas%20migrations\Multi-Scale\D&#233;finition%20physique%20param%20Kn0_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lle\Google%20Drive\PhD\Gas%20migrations\Multi-Scale\D&#233;finition%20physique%20param%20Kn0_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745479175056817"/>
          <c:y val="4.2178971080684413E-2"/>
          <c:w val="0.65851458407847263"/>
          <c:h val="0.76183554911313955"/>
        </c:manualLayout>
      </c:layout>
      <c:scatterChart>
        <c:scatterStyle val="lineMarker"/>
        <c:varyColors val="0"/>
        <c:ser>
          <c:idx val="2"/>
          <c:order val="0"/>
          <c:tx>
            <c:v>Damaged_fracture</c:v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Figures!$S$14:$S$21</c:f>
              <c:numCache>
                <c:formatCode>General</c:formatCode>
                <c:ptCount val="8"/>
                <c:pt idx="0">
                  <c:v>1.3583333333333336E-6</c:v>
                </c:pt>
                <c:pt idx="1">
                  <c:v>1.1755102040816323E-6</c:v>
                </c:pt>
                <c:pt idx="2">
                  <c:v>9.9999999999999974E-7</c:v>
                </c:pt>
                <c:pt idx="3">
                  <c:v>8.3137254901960886E-7</c:v>
                </c:pt>
                <c:pt idx="4">
                  <c:v>6.6923076923076979E-7</c:v>
                </c:pt>
                <c:pt idx="5">
                  <c:v>5.1320754716981186E-7</c:v>
                </c:pt>
                <c:pt idx="6">
                  <c:v>3.6296296296296281E-7</c:v>
                </c:pt>
                <c:pt idx="7">
                  <c:v>2.1818181818181746E-7</c:v>
                </c:pt>
              </c:numCache>
            </c:numRef>
          </c:xVal>
          <c:yVal>
            <c:numRef>
              <c:f>Figures!$T$14:$T$21</c:f>
              <c:numCache>
                <c:formatCode>General</c:formatCode>
                <c:ptCount val="8"/>
                <c:pt idx="0">
                  <c:v>6.9617203575102907E-16</c:v>
                </c:pt>
                <c:pt idx="1">
                  <c:v>4.5120791506940099E-16</c:v>
                </c:pt>
                <c:pt idx="2">
                  <c:v>2.7777777777777755E-16</c:v>
                </c:pt>
                <c:pt idx="3">
                  <c:v>1.5961898348129946E-16</c:v>
                </c:pt>
                <c:pt idx="4">
                  <c:v>8.3257851615839977E-17</c:v>
                </c:pt>
                <c:pt idx="5">
                  <c:v>3.7547117568343263E-17</c:v>
                </c:pt>
                <c:pt idx="6">
                  <c:v>1.3282640970493415E-17</c:v>
                </c:pt>
                <c:pt idx="7">
                  <c:v>2.8850488354620302E-18</c:v>
                </c:pt>
              </c:numCache>
            </c:numRef>
          </c:yVal>
          <c:smooth val="0"/>
        </c:ser>
        <c:ser>
          <c:idx val="6"/>
          <c:order val="1"/>
          <c:tx>
            <c:v>Undamaged_bridge</c:v>
          </c:tx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Figures!$H$14:$H$21</c:f>
              <c:numCache>
                <c:formatCode>0.00E+00</c:formatCode>
                <c:ptCount val="8"/>
                <c:pt idx="0">
                  <c:v>8.5113456464379966E-8</c:v>
                </c:pt>
                <c:pt idx="1">
                  <c:v>7.9846534653465369E-8</c:v>
                </c:pt>
                <c:pt idx="2">
                  <c:v>7.519347319347319E-8</c:v>
                </c:pt>
                <c:pt idx="3">
                  <c:v>7.1052863436123355E-8</c:v>
                </c:pt>
                <c:pt idx="4">
                  <c:v>6.7344467640918607E-8</c:v>
                </c:pt>
                <c:pt idx="5">
                  <c:v>6.4003968253968256E-8</c:v>
                </c:pt>
                <c:pt idx="6">
                  <c:v>6.0979206049149351E-8</c:v>
                </c:pt>
                <c:pt idx="7">
                  <c:v>5.8227436823104706E-8</c:v>
                </c:pt>
              </c:numCache>
            </c:numRef>
          </c:xVal>
          <c:yVal>
            <c:numRef>
              <c:f>Figures!$I$14:$I$21</c:f>
              <c:numCache>
                <c:formatCode>General</c:formatCode>
                <c:ptCount val="8"/>
                <c:pt idx="0">
                  <c:v>1.7127429243890646E-19</c:v>
                </c:pt>
                <c:pt idx="1">
                  <c:v>1.4140530947755543E-19</c:v>
                </c:pt>
                <c:pt idx="2">
                  <c:v>1.1809674709837726E-19</c:v>
                </c:pt>
                <c:pt idx="3">
                  <c:v>9.9641958091626613E-20</c:v>
                </c:pt>
                <c:pt idx="4">
                  <c:v>8.4840510234211269E-20</c:v>
                </c:pt>
                <c:pt idx="5">
                  <c:v>7.2831323591182235E-20</c:v>
                </c:pt>
                <c:pt idx="6">
                  <c:v>6.298582117909412E-20</c:v>
                </c:pt>
                <c:pt idx="7">
                  <c:v>5.483786243610904E-20</c:v>
                </c:pt>
              </c:numCache>
            </c:numRef>
          </c:yVal>
          <c:smooth val="0"/>
        </c:ser>
        <c:ser>
          <c:idx val="0"/>
          <c:order val="2"/>
          <c:tx>
            <c:v>Damaged_fracture</c:v>
          </c:tx>
          <c:spPr>
            <a:ln w="28575" cap="rnd">
              <a:solidFill>
                <a:srgbClr val="80808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E7E7E"/>
              </a:solidFill>
              <a:ln w="28575">
                <a:solidFill>
                  <a:srgbClr val="808080"/>
                </a:solidFill>
              </a:ln>
              <a:effectLst/>
            </c:spPr>
          </c:marker>
          <c:xVal>
            <c:numRef>
              <c:f>Figures!$S$14:$S$21</c:f>
              <c:numCache>
                <c:formatCode>General</c:formatCode>
                <c:ptCount val="8"/>
                <c:pt idx="0">
                  <c:v>1.3583333333333336E-6</c:v>
                </c:pt>
                <c:pt idx="1">
                  <c:v>1.1755102040816323E-6</c:v>
                </c:pt>
                <c:pt idx="2">
                  <c:v>9.9999999999999974E-7</c:v>
                </c:pt>
                <c:pt idx="3">
                  <c:v>8.3137254901960886E-7</c:v>
                </c:pt>
                <c:pt idx="4">
                  <c:v>6.6923076923076979E-7</c:v>
                </c:pt>
                <c:pt idx="5">
                  <c:v>5.1320754716981186E-7</c:v>
                </c:pt>
                <c:pt idx="6">
                  <c:v>3.6296296296296281E-7</c:v>
                </c:pt>
                <c:pt idx="7">
                  <c:v>2.1818181818181746E-7</c:v>
                </c:pt>
              </c:numCache>
            </c:numRef>
          </c:xVal>
          <c:yVal>
            <c:numRef>
              <c:f>Figures!$T$14:$T$21</c:f>
              <c:numCache>
                <c:formatCode>General</c:formatCode>
                <c:ptCount val="8"/>
                <c:pt idx="0">
                  <c:v>6.9617203575102907E-16</c:v>
                </c:pt>
                <c:pt idx="1">
                  <c:v>4.5120791506940099E-16</c:v>
                </c:pt>
                <c:pt idx="2">
                  <c:v>2.7777777777777755E-16</c:v>
                </c:pt>
                <c:pt idx="3">
                  <c:v>1.5961898348129946E-16</c:v>
                </c:pt>
                <c:pt idx="4">
                  <c:v>8.3257851615839977E-17</c:v>
                </c:pt>
                <c:pt idx="5">
                  <c:v>3.7547117568343263E-17</c:v>
                </c:pt>
                <c:pt idx="6">
                  <c:v>1.3282640970493415E-17</c:v>
                </c:pt>
                <c:pt idx="7">
                  <c:v>2.8850488354620302E-18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022448"/>
        <c:axId val="39025168"/>
      </c:scatterChart>
      <c:valAx>
        <c:axId val="39022448"/>
        <c:scaling>
          <c:orientation val="minMax"/>
          <c:max val="1.6000000000000008E-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Aperture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025168"/>
        <c:crosses val="autoZero"/>
        <c:crossBetween val="midCat"/>
      </c:valAx>
      <c:valAx>
        <c:axId val="39025168"/>
        <c:scaling>
          <c:logBase val="10"/>
          <c:orientation val="minMax"/>
          <c:max val="1.0000000000000009E-15"/>
          <c:min val="1.0000000000000011E-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Permeability [m²]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022448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1126489811611"/>
          <c:y val="4.7602497001417513E-2"/>
          <c:w val="0.65246852172241443"/>
          <c:h val="0.75109618634827169"/>
        </c:manualLayout>
      </c:layout>
      <c:scatterChart>
        <c:scatterStyle val="lineMarker"/>
        <c:varyColors val="0"/>
        <c:ser>
          <c:idx val="2"/>
          <c:order val="0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3175">
                <a:solidFill>
                  <a:schemeClr val="accent5"/>
                </a:solidFill>
              </a:ln>
              <a:effectLst/>
            </c:spPr>
          </c:marker>
          <c:xVal>
            <c:numRef>
              <c:f>Figures!$S$64:$S$71</c:f>
              <c:numCache>
                <c:formatCode>General</c:formatCode>
                <c:ptCount val="8"/>
                <c:pt idx="0">
                  <c:v>1.1071428571428558E-6</c:v>
                </c:pt>
                <c:pt idx="1">
                  <c:v>9.4736842105263149E-7</c:v>
                </c:pt>
                <c:pt idx="2">
                  <c:v>7.9310344827586178E-7</c:v>
                </c:pt>
                <c:pt idx="3">
                  <c:v>6.4406779661017095E-7</c:v>
                </c:pt>
                <c:pt idx="4">
                  <c:v>4.9999999999999987E-7</c:v>
                </c:pt>
                <c:pt idx="5">
                  <c:v>3.6065573770491844E-7</c:v>
                </c:pt>
                <c:pt idx="6">
                  <c:v>2.258064516129037E-7</c:v>
                </c:pt>
                <c:pt idx="7">
                  <c:v>9.5238095238095372E-8</c:v>
                </c:pt>
              </c:numCache>
            </c:numRef>
          </c:xVal>
          <c:yVal>
            <c:numRef>
              <c:f>Figures!$T$64:$T$71</c:f>
              <c:numCache>
                <c:formatCode>General</c:formatCode>
                <c:ptCount val="8"/>
                <c:pt idx="0">
                  <c:v>3.7697147311305336E-16</c:v>
                </c:pt>
                <c:pt idx="1">
                  <c:v>2.3618603294940945E-16</c:v>
                </c:pt>
                <c:pt idx="2">
                  <c:v>1.3857567847071296E-16</c:v>
                </c:pt>
                <c:pt idx="3">
                  <c:v>7.4215096101462776E-17</c:v>
                </c:pt>
                <c:pt idx="4">
                  <c:v>3.4722222222222194E-17</c:v>
                </c:pt>
                <c:pt idx="5">
                  <c:v>1.3030948748035243E-17</c:v>
                </c:pt>
                <c:pt idx="6">
                  <c:v>3.1982067663985218E-18</c:v>
                </c:pt>
                <c:pt idx="7">
                  <c:v>2.3995488848096655E-19</c:v>
                </c:pt>
              </c:numCache>
            </c:numRef>
          </c:yVal>
          <c:smooth val="0"/>
        </c:ser>
        <c:ser>
          <c:idx val="6"/>
          <c:order val="1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Figures!$H$64:$H$71</c:f>
              <c:numCache>
                <c:formatCode>General</c:formatCode>
                <c:ptCount val="8"/>
                <c:pt idx="0">
                  <c:v>5.7777777777777768E-8</c:v>
                </c:pt>
                <c:pt idx="1">
                  <c:v>5.391304347826088E-8</c:v>
                </c:pt>
                <c:pt idx="2">
                  <c:v>5.0212765957446804E-8</c:v>
                </c:pt>
                <c:pt idx="3">
                  <c:v>4.6666666666666674E-8</c:v>
                </c:pt>
                <c:pt idx="4">
                  <c:v>4.3265306122448958E-8</c:v>
                </c:pt>
                <c:pt idx="5">
                  <c:v>4.0000000000000007E-8</c:v>
                </c:pt>
                <c:pt idx="6">
                  <c:v>3.6862745098039238E-8</c:v>
                </c:pt>
                <c:pt idx="7">
                  <c:v>3.3846153846153836E-8</c:v>
                </c:pt>
              </c:numCache>
            </c:numRef>
          </c:xVal>
          <c:yVal>
            <c:numRef>
              <c:f>Figures!$I$64:$I$71</c:f>
              <c:numCache>
                <c:formatCode>General</c:formatCode>
                <c:ptCount val="8"/>
                <c:pt idx="0">
                  <c:v>5.3577198597774702E-20</c:v>
                </c:pt>
                <c:pt idx="1">
                  <c:v>4.3529035734180817E-20</c:v>
                </c:pt>
                <c:pt idx="2">
                  <c:v>3.5167373532090397E-20</c:v>
                </c:pt>
                <c:pt idx="3">
                  <c:v>2.8230452674897132E-20</c:v>
                </c:pt>
                <c:pt idx="4">
                  <c:v>2.2496597695026882E-20</c:v>
                </c:pt>
                <c:pt idx="5">
                  <c:v>1.7777777777777784E-20</c:v>
                </c:pt>
                <c:pt idx="6">
                  <c:v>1.3914272958531977E-20</c:v>
                </c:pt>
                <c:pt idx="7">
                  <c:v>1.0770242249532179E-20</c:v>
                </c:pt>
              </c:numCache>
            </c:numRef>
          </c:yVal>
          <c:smooth val="0"/>
        </c:ser>
        <c:ser>
          <c:idx val="0"/>
          <c:order val="2"/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E7E7E"/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Figures!$S$64:$S$71</c:f>
              <c:numCache>
                <c:formatCode>General</c:formatCode>
                <c:ptCount val="8"/>
                <c:pt idx="0">
                  <c:v>1.1071428571428558E-6</c:v>
                </c:pt>
                <c:pt idx="1">
                  <c:v>9.4736842105263149E-7</c:v>
                </c:pt>
                <c:pt idx="2">
                  <c:v>7.9310344827586178E-7</c:v>
                </c:pt>
                <c:pt idx="3">
                  <c:v>6.4406779661017095E-7</c:v>
                </c:pt>
                <c:pt idx="4">
                  <c:v>4.9999999999999987E-7</c:v>
                </c:pt>
                <c:pt idx="5">
                  <c:v>3.6065573770491844E-7</c:v>
                </c:pt>
                <c:pt idx="6">
                  <c:v>2.258064516129037E-7</c:v>
                </c:pt>
                <c:pt idx="7">
                  <c:v>9.5238095238095372E-8</c:v>
                </c:pt>
              </c:numCache>
            </c:numRef>
          </c:xVal>
          <c:yVal>
            <c:numRef>
              <c:f>Figures!$T$64:$T$71</c:f>
              <c:numCache>
                <c:formatCode>General</c:formatCode>
                <c:ptCount val="8"/>
                <c:pt idx="0">
                  <c:v>3.7697147311305336E-16</c:v>
                </c:pt>
                <c:pt idx="1">
                  <c:v>2.3618603294940945E-16</c:v>
                </c:pt>
                <c:pt idx="2">
                  <c:v>1.3857567847071296E-16</c:v>
                </c:pt>
                <c:pt idx="3">
                  <c:v>7.4215096101462776E-17</c:v>
                </c:pt>
                <c:pt idx="4">
                  <c:v>3.4722222222222194E-17</c:v>
                </c:pt>
                <c:pt idx="5">
                  <c:v>1.3030948748035243E-17</c:v>
                </c:pt>
                <c:pt idx="6">
                  <c:v>3.1982067663985218E-18</c:v>
                </c:pt>
                <c:pt idx="7">
                  <c:v>2.3995488848096655E-19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041488"/>
        <c:axId val="39020816"/>
      </c:scatterChart>
      <c:valAx>
        <c:axId val="39041488"/>
        <c:scaling>
          <c:orientation val="minMax"/>
          <c:max val="1.6000000000000008E-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Aperture </a:t>
                </a:r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020816"/>
        <c:crosses val="autoZero"/>
        <c:crossBetween val="midCat"/>
      </c:valAx>
      <c:valAx>
        <c:axId val="39020816"/>
        <c:scaling>
          <c:logBase val="10"/>
          <c:orientation val="minMax"/>
          <c:max val="1.0000000000000009E-15"/>
          <c:min val="1.0000000000000011E-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Permeability [m²]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041488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Undamaged_bridge</c:v>
          </c:tx>
          <c:spPr>
            <a:ln w="31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Figures!$H$14:$H$21</c:f>
              <c:numCache>
                <c:formatCode>0.00E+00</c:formatCode>
                <c:ptCount val="8"/>
                <c:pt idx="0">
                  <c:v>8.5113456464379966E-8</c:v>
                </c:pt>
                <c:pt idx="1">
                  <c:v>7.9846534653465369E-8</c:v>
                </c:pt>
                <c:pt idx="2">
                  <c:v>7.519347319347319E-8</c:v>
                </c:pt>
                <c:pt idx="3">
                  <c:v>7.1052863436123355E-8</c:v>
                </c:pt>
                <c:pt idx="4">
                  <c:v>6.7344467640918607E-8</c:v>
                </c:pt>
                <c:pt idx="5">
                  <c:v>6.4003968253968256E-8</c:v>
                </c:pt>
                <c:pt idx="6">
                  <c:v>6.0979206049149351E-8</c:v>
                </c:pt>
                <c:pt idx="7">
                  <c:v>5.8227436823104706E-8</c:v>
                </c:pt>
              </c:numCache>
            </c:numRef>
          </c:xVal>
          <c:yVal>
            <c:numRef>
              <c:f>Figures!$I$14:$I$21</c:f>
              <c:numCache>
                <c:formatCode>General</c:formatCode>
                <c:ptCount val="8"/>
                <c:pt idx="0">
                  <c:v>1.7127429243890646E-19</c:v>
                </c:pt>
                <c:pt idx="1">
                  <c:v>1.4140530947755543E-19</c:v>
                </c:pt>
                <c:pt idx="2">
                  <c:v>1.1809674709837726E-19</c:v>
                </c:pt>
                <c:pt idx="3">
                  <c:v>9.9641958091626613E-20</c:v>
                </c:pt>
                <c:pt idx="4">
                  <c:v>8.4840510234211269E-20</c:v>
                </c:pt>
                <c:pt idx="5">
                  <c:v>7.2831323591182235E-20</c:v>
                </c:pt>
                <c:pt idx="6">
                  <c:v>6.298582117909412E-20</c:v>
                </c:pt>
                <c:pt idx="7">
                  <c:v>5.483786243610904E-20</c:v>
                </c:pt>
              </c:numCache>
            </c:numRef>
          </c:yVal>
          <c:smooth val="0"/>
        </c:ser>
        <c:ser>
          <c:idx val="2"/>
          <c:order val="1"/>
          <c:tx>
            <c:v>Damaged_fracture</c:v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Figures!$S$14:$S$21</c:f>
              <c:numCache>
                <c:formatCode>General</c:formatCode>
                <c:ptCount val="8"/>
                <c:pt idx="0">
                  <c:v>1.3583333333333336E-6</c:v>
                </c:pt>
                <c:pt idx="1">
                  <c:v>1.1755102040816323E-6</c:v>
                </c:pt>
                <c:pt idx="2">
                  <c:v>9.9999999999999974E-7</c:v>
                </c:pt>
                <c:pt idx="3">
                  <c:v>8.3137254901960886E-7</c:v>
                </c:pt>
                <c:pt idx="4">
                  <c:v>6.6923076923076979E-7</c:v>
                </c:pt>
                <c:pt idx="5">
                  <c:v>5.1320754716981186E-7</c:v>
                </c:pt>
                <c:pt idx="6">
                  <c:v>3.6296296296296281E-7</c:v>
                </c:pt>
                <c:pt idx="7">
                  <c:v>2.1818181818181746E-7</c:v>
                </c:pt>
              </c:numCache>
            </c:numRef>
          </c:xVal>
          <c:yVal>
            <c:numRef>
              <c:f>Figures!$T$14:$T$21</c:f>
              <c:numCache>
                <c:formatCode>General</c:formatCode>
                <c:ptCount val="8"/>
                <c:pt idx="0">
                  <c:v>6.9617203575102907E-16</c:v>
                </c:pt>
                <c:pt idx="1">
                  <c:v>4.5120791506940099E-16</c:v>
                </c:pt>
                <c:pt idx="2">
                  <c:v>2.7777777777777755E-16</c:v>
                </c:pt>
                <c:pt idx="3">
                  <c:v>1.5961898348129946E-16</c:v>
                </c:pt>
                <c:pt idx="4">
                  <c:v>8.3257851615839977E-17</c:v>
                </c:pt>
                <c:pt idx="5">
                  <c:v>3.7547117568343263E-17</c:v>
                </c:pt>
                <c:pt idx="6">
                  <c:v>1.3282640970493415E-17</c:v>
                </c:pt>
                <c:pt idx="7">
                  <c:v>2.8850488354620302E-18</c:v>
                </c:pt>
              </c:numCache>
            </c:numRef>
          </c:yVal>
          <c:smooth val="0"/>
        </c:ser>
        <c:ser>
          <c:idx val="6"/>
          <c:order val="2"/>
          <c:tx>
            <c:v>Undamaged_bridge</c:v>
          </c:tx>
          <c:spPr>
            <a:ln w="31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FF"/>
              </a:solidFill>
              <a:ln w="3175">
                <a:solidFill>
                  <a:srgbClr val="C00000"/>
                </a:solidFill>
              </a:ln>
              <a:effectLst/>
            </c:spPr>
          </c:marker>
          <c:xVal>
            <c:numRef>
              <c:f>Figures!$H$14:$H$21</c:f>
              <c:numCache>
                <c:formatCode>0.00E+00</c:formatCode>
                <c:ptCount val="8"/>
                <c:pt idx="0">
                  <c:v>8.5113456464379966E-8</c:v>
                </c:pt>
                <c:pt idx="1">
                  <c:v>7.9846534653465369E-8</c:v>
                </c:pt>
                <c:pt idx="2">
                  <c:v>7.519347319347319E-8</c:v>
                </c:pt>
                <c:pt idx="3">
                  <c:v>7.1052863436123355E-8</c:v>
                </c:pt>
                <c:pt idx="4">
                  <c:v>6.7344467640918607E-8</c:v>
                </c:pt>
                <c:pt idx="5">
                  <c:v>6.4003968253968256E-8</c:v>
                </c:pt>
                <c:pt idx="6">
                  <c:v>6.0979206049149351E-8</c:v>
                </c:pt>
                <c:pt idx="7">
                  <c:v>5.8227436823104706E-8</c:v>
                </c:pt>
              </c:numCache>
            </c:numRef>
          </c:xVal>
          <c:yVal>
            <c:numRef>
              <c:f>Figures!$I$14:$I$21</c:f>
              <c:numCache>
                <c:formatCode>General</c:formatCode>
                <c:ptCount val="8"/>
                <c:pt idx="0">
                  <c:v>1.7127429243890646E-19</c:v>
                </c:pt>
                <c:pt idx="1">
                  <c:v>1.4140530947755543E-19</c:v>
                </c:pt>
                <c:pt idx="2">
                  <c:v>1.1809674709837726E-19</c:v>
                </c:pt>
                <c:pt idx="3">
                  <c:v>9.9641958091626613E-20</c:v>
                </c:pt>
                <c:pt idx="4">
                  <c:v>8.4840510234211269E-20</c:v>
                </c:pt>
                <c:pt idx="5">
                  <c:v>7.2831323591182235E-20</c:v>
                </c:pt>
                <c:pt idx="6">
                  <c:v>6.298582117909412E-20</c:v>
                </c:pt>
                <c:pt idx="7">
                  <c:v>5.483786243610904E-20</c:v>
                </c:pt>
              </c:numCache>
            </c:numRef>
          </c:yVal>
          <c:smooth val="0"/>
        </c:ser>
        <c:ser>
          <c:idx val="0"/>
          <c:order val="3"/>
          <c:tx>
            <c:v>Damaged_fracture</c:v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3175">
                <a:solidFill>
                  <a:schemeClr val="accent5"/>
                </a:solidFill>
              </a:ln>
              <a:effectLst/>
            </c:spPr>
          </c:marker>
          <c:xVal>
            <c:numRef>
              <c:f>Figures!$S$14:$S$21</c:f>
              <c:numCache>
                <c:formatCode>General</c:formatCode>
                <c:ptCount val="8"/>
                <c:pt idx="0">
                  <c:v>1.3583333333333336E-6</c:v>
                </c:pt>
                <c:pt idx="1">
                  <c:v>1.1755102040816323E-6</c:v>
                </c:pt>
                <c:pt idx="2">
                  <c:v>9.9999999999999974E-7</c:v>
                </c:pt>
                <c:pt idx="3">
                  <c:v>8.3137254901960886E-7</c:v>
                </c:pt>
                <c:pt idx="4">
                  <c:v>6.6923076923076979E-7</c:v>
                </c:pt>
                <c:pt idx="5">
                  <c:v>5.1320754716981186E-7</c:v>
                </c:pt>
                <c:pt idx="6">
                  <c:v>3.6296296296296281E-7</c:v>
                </c:pt>
                <c:pt idx="7">
                  <c:v>2.1818181818181746E-7</c:v>
                </c:pt>
              </c:numCache>
            </c:numRef>
          </c:xVal>
          <c:yVal>
            <c:numRef>
              <c:f>Figures!$T$14:$T$21</c:f>
              <c:numCache>
                <c:formatCode>General</c:formatCode>
                <c:ptCount val="8"/>
                <c:pt idx="0">
                  <c:v>6.9617203575102907E-16</c:v>
                </c:pt>
                <c:pt idx="1">
                  <c:v>4.5120791506940099E-16</c:v>
                </c:pt>
                <c:pt idx="2">
                  <c:v>2.7777777777777755E-16</c:v>
                </c:pt>
                <c:pt idx="3">
                  <c:v>1.5961898348129946E-16</c:v>
                </c:pt>
                <c:pt idx="4">
                  <c:v>8.3257851615839977E-17</c:v>
                </c:pt>
                <c:pt idx="5">
                  <c:v>3.7547117568343263E-17</c:v>
                </c:pt>
                <c:pt idx="6">
                  <c:v>1.3282640970493415E-17</c:v>
                </c:pt>
                <c:pt idx="7">
                  <c:v>2.8850488354620302E-18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7577712"/>
        <c:axId val="1427579888"/>
      </c:scatterChart>
      <c:valAx>
        <c:axId val="1427577712"/>
        <c:scaling>
          <c:orientation val="minMax"/>
          <c:max val="1.5000000000000005E-6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Aperture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579888"/>
        <c:crosses val="autoZero"/>
        <c:crossBetween val="midCat"/>
      </c:valAx>
      <c:valAx>
        <c:axId val="1427579888"/>
        <c:scaling>
          <c:logBase val="10"/>
          <c:orientation val="minMax"/>
          <c:max val="1.0000000000000009E-15"/>
          <c:min val="1.0000000000000011E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Permeability [m²]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577712"/>
        <c:crosses val="autoZero"/>
        <c:crossBetween val="midCat"/>
      </c:valAx>
      <c:spPr>
        <a:noFill/>
        <a:ln w="3175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2"/>
          <c:order val="0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3175">
                <a:solidFill>
                  <a:schemeClr val="accent5"/>
                </a:solidFill>
              </a:ln>
              <a:effectLst/>
            </c:spPr>
          </c:marker>
          <c:xVal>
            <c:numRef>
              <c:f>Figures!$S$64:$S$71</c:f>
              <c:numCache>
                <c:formatCode>General</c:formatCode>
                <c:ptCount val="8"/>
                <c:pt idx="0">
                  <c:v>1.1071428571428558E-6</c:v>
                </c:pt>
                <c:pt idx="1">
                  <c:v>9.4736842105263149E-7</c:v>
                </c:pt>
                <c:pt idx="2">
                  <c:v>7.9310344827586178E-7</c:v>
                </c:pt>
                <c:pt idx="3">
                  <c:v>6.4406779661017095E-7</c:v>
                </c:pt>
                <c:pt idx="4">
                  <c:v>4.9999999999999987E-7</c:v>
                </c:pt>
                <c:pt idx="5">
                  <c:v>3.6065573770491844E-7</c:v>
                </c:pt>
                <c:pt idx="6">
                  <c:v>2.258064516129037E-7</c:v>
                </c:pt>
                <c:pt idx="7">
                  <c:v>9.5238095238095372E-8</c:v>
                </c:pt>
              </c:numCache>
            </c:numRef>
          </c:xVal>
          <c:yVal>
            <c:numRef>
              <c:f>Figures!$T$64:$T$71</c:f>
              <c:numCache>
                <c:formatCode>General</c:formatCode>
                <c:ptCount val="8"/>
                <c:pt idx="0">
                  <c:v>3.7697147311305336E-16</c:v>
                </c:pt>
                <c:pt idx="1">
                  <c:v>2.3618603294940945E-16</c:v>
                </c:pt>
                <c:pt idx="2">
                  <c:v>1.3857567847071296E-16</c:v>
                </c:pt>
                <c:pt idx="3">
                  <c:v>7.4215096101462776E-17</c:v>
                </c:pt>
                <c:pt idx="4">
                  <c:v>3.4722222222222194E-17</c:v>
                </c:pt>
                <c:pt idx="5">
                  <c:v>1.3030948748035243E-17</c:v>
                </c:pt>
                <c:pt idx="6">
                  <c:v>3.1982067663985218E-18</c:v>
                </c:pt>
                <c:pt idx="7">
                  <c:v>2.3995488848096655E-19</c:v>
                </c:pt>
              </c:numCache>
            </c:numRef>
          </c:yVal>
          <c:smooth val="0"/>
        </c:ser>
        <c:ser>
          <c:idx val="6"/>
          <c:order val="1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FF"/>
              </a:solidFill>
              <a:ln w="3175">
                <a:solidFill>
                  <a:srgbClr val="C00000"/>
                </a:solidFill>
              </a:ln>
              <a:effectLst/>
            </c:spPr>
          </c:marker>
          <c:xVal>
            <c:numRef>
              <c:f>Figures!$H$64:$H$71</c:f>
              <c:numCache>
                <c:formatCode>General</c:formatCode>
                <c:ptCount val="8"/>
                <c:pt idx="0">
                  <c:v>5.7777777777777768E-8</c:v>
                </c:pt>
                <c:pt idx="1">
                  <c:v>5.391304347826088E-8</c:v>
                </c:pt>
                <c:pt idx="2">
                  <c:v>5.0212765957446804E-8</c:v>
                </c:pt>
                <c:pt idx="3">
                  <c:v>4.6666666666666674E-8</c:v>
                </c:pt>
                <c:pt idx="4">
                  <c:v>4.3265306122448958E-8</c:v>
                </c:pt>
                <c:pt idx="5">
                  <c:v>4.0000000000000007E-8</c:v>
                </c:pt>
                <c:pt idx="6">
                  <c:v>3.6862745098039238E-8</c:v>
                </c:pt>
                <c:pt idx="7">
                  <c:v>3.3846153846153836E-8</c:v>
                </c:pt>
              </c:numCache>
            </c:numRef>
          </c:xVal>
          <c:yVal>
            <c:numRef>
              <c:f>Figures!$I$64:$I$71</c:f>
              <c:numCache>
                <c:formatCode>General</c:formatCode>
                <c:ptCount val="8"/>
                <c:pt idx="0">
                  <c:v>5.3577198597774702E-20</c:v>
                </c:pt>
                <c:pt idx="1">
                  <c:v>4.3529035734180817E-20</c:v>
                </c:pt>
                <c:pt idx="2">
                  <c:v>3.5167373532090397E-20</c:v>
                </c:pt>
                <c:pt idx="3">
                  <c:v>2.8230452674897132E-20</c:v>
                </c:pt>
                <c:pt idx="4">
                  <c:v>2.2496597695026882E-20</c:v>
                </c:pt>
                <c:pt idx="5">
                  <c:v>1.7777777777777784E-20</c:v>
                </c:pt>
                <c:pt idx="6">
                  <c:v>1.3914272958531977E-20</c:v>
                </c:pt>
                <c:pt idx="7">
                  <c:v>1.0770242249532179E-20</c:v>
                </c:pt>
              </c:numCache>
            </c:numRef>
          </c:yVal>
          <c:smooth val="0"/>
        </c:ser>
        <c:ser>
          <c:idx val="0"/>
          <c:order val="2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3175">
                <a:solidFill>
                  <a:schemeClr val="accent5"/>
                </a:solidFill>
              </a:ln>
              <a:effectLst/>
            </c:spPr>
          </c:marker>
          <c:xVal>
            <c:numRef>
              <c:f>Figures!$S$64:$S$71</c:f>
              <c:numCache>
                <c:formatCode>General</c:formatCode>
                <c:ptCount val="8"/>
                <c:pt idx="0">
                  <c:v>1.1071428571428558E-6</c:v>
                </c:pt>
                <c:pt idx="1">
                  <c:v>9.4736842105263149E-7</c:v>
                </c:pt>
                <c:pt idx="2">
                  <c:v>7.9310344827586178E-7</c:v>
                </c:pt>
                <c:pt idx="3">
                  <c:v>6.4406779661017095E-7</c:v>
                </c:pt>
                <c:pt idx="4">
                  <c:v>4.9999999999999987E-7</c:v>
                </c:pt>
                <c:pt idx="5">
                  <c:v>3.6065573770491844E-7</c:v>
                </c:pt>
                <c:pt idx="6">
                  <c:v>2.258064516129037E-7</c:v>
                </c:pt>
                <c:pt idx="7">
                  <c:v>9.5238095238095372E-8</c:v>
                </c:pt>
              </c:numCache>
            </c:numRef>
          </c:xVal>
          <c:yVal>
            <c:numRef>
              <c:f>Figures!$T$64:$T$71</c:f>
              <c:numCache>
                <c:formatCode>General</c:formatCode>
                <c:ptCount val="8"/>
                <c:pt idx="0">
                  <c:v>3.7697147311305336E-16</c:v>
                </c:pt>
                <c:pt idx="1">
                  <c:v>2.3618603294940945E-16</c:v>
                </c:pt>
                <c:pt idx="2">
                  <c:v>1.3857567847071296E-16</c:v>
                </c:pt>
                <c:pt idx="3">
                  <c:v>7.4215096101462776E-17</c:v>
                </c:pt>
                <c:pt idx="4">
                  <c:v>3.4722222222222194E-17</c:v>
                </c:pt>
                <c:pt idx="5">
                  <c:v>1.3030948748035243E-17</c:v>
                </c:pt>
                <c:pt idx="6">
                  <c:v>3.1982067663985218E-18</c:v>
                </c:pt>
                <c:pt idx="7">
                  <c:v>2.3995488848096655E-19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7572272"/>
        <c:axId val="1427581520"/>
      </c:scatterChart>
      <c:valAx>
        <c:axId val="1427572272"/>
        <c:scaling>
          <c:orientation val="minMax"/>
          <c:max val="1.5000000000000005E-6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Aperture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581520"/>
        <c:crosses val="autoZero"/>
        <c:crossBetween val="midCat"/>
      </c:valAx>
      <c:valAx>
        <c:axId val="1427581520"/>
        <c:scaling>
          <c:logBase val="10"/>
          <c:orientation val="minMax"/>
          <c:max val="1.0000000000000009E-15"/>
          <c:min val="1.0000000000000011E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Permeability [m²]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572272"/>
        <c:crosses val="autoZero"/>
        <c:crossBetween val="midCat"/>
      </c:valAx>
      <c:spPr>
        <a:noFill/>
        <a:ln w="3175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BD7E0-53DB-4323-BF0B-A4DE004825B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02A0C-7EBD-4E3E-9685-63A1083339B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5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D4BB6-E385-46D9-8B9F-31D2F31D0BB5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4A2E-27DE-4BFB-A77E-63F15795B3F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8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8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78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73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51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seg23.dryfta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eg23.dryfta.com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seg23.dryfta.com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1676" y="3456000"/>
            <a:ext cx="8581004" cy="62945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91676" y="2879999"/>
            <a:ext cx="8557361" cy="64800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grpSp>
        <p:nvGrpSpPr>
          <p:cNvPr id="35" name="Groupe 34"/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grpSp>
          <p:nvGrpSpPr>
            <p:cNvPr id="36" name="Groupe 35"/>
            <p:cNvGrpSpPr/>
            <p:nvPr/>
          </p:nvGrpSpPr>
          <p:grpSpPr>
            <a:xfrm>
              <a:off x="0" y="0"/>
              <a:ext cx="3981449" cy="4085455"/>
              <a:chOff x="0" y="0"/>
              <a:chExt cx="3981449" cy="4085455"/>
            </a:xfrm>
          </p:grpSpPr>
          <p:grpSp>
            <p:nvGrpSpPr>
              <p:cNvPr id="45" name="Groupe 44"/>
              <p:cNvGrpSpPr/>
              <p:nvPr/>
            </p:nvGrpSpPr>
            <p:grpSpPr>
              <a:xfrm>
                <a:off x="0" y="0"/>
                <a:ext cx="3981449" cy="4085455"/>
                <a:chOff x="0" y="0"/>
                <a:chExt cx="3981449" cy="4085455"/>
              </a:xfrm>
              <a:solidFill>
                <a:srgbClr val="2E5587"/>
              </a:solidFill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0" y="0"/>
                  <a:ext cx="1801906" cy="18556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556932" y="485214"/>
                  <a:ext cx="3424517" cy="19103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2358837" y="0"/>
                  <a:ext cx="532839" cy="485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0" y="2395537"/>
                  <a:ext cx="556932" cy="5905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56931" y="2395537"/>
                  <a:ext cx="1801905" cy="16899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1171574" y="1153649"/>
                <a:ext cx="1187261" cy="1222839"/>
                <a:chOff x="1171574" y="1153649"/>
                <a:chExt cx="1187261" cy="1222839"/>
              </a:xfrm>
              <a:solidFill>
                <a:srgbClr val="FCE510"/>
              </a:solidFill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1171574" y="1855694"/>
                  <a:ext cx="1187261" cy="5207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 rot="5400000">
                  <a:off x="1730537" y="1227399"/>
                  <a:ext cx="702047" cy="55454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7" name="Groupe 46"/>
              <p:cNvGrpSpPr/>
              <p:nvPr/>
            </p:nvGrpSpPr>
            <p:grpSpPr>
              <a:xfrm>
                <a:off x="1781175" y="338031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8" name="Groupe 47"/>
              <p:cNvGrpSpPr/>
              <p:nvPr/>
            </p:nvGrpSpPr>
            <p:grpSpPr>
              <a:xfrm rot="5400000">
                <a:off x="2324207" y="2343232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9" name="Groupe 48"/>
              <p:cNvGrpSpPr/>
              <p:nvPr/>
            </p:nvGrpSpPr>
            <p:grpSpPr>
              <a:xfrm rot="16200000" flipH="1">
                <a:off x="413428" y="2947919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7" name="Rectangle 36"/>
            <p:cNvSpPr/>
            <p:nvPr/>
          </p:nvSpPr>
          <p:spPr>
            <a:xfrm>
              <a:off x="11449037" y="5424932"/>
              <a:ext cx="742963" cy="1433068"/>
            </a:xfrm>
            <a:prstGeom prst="rect">
              <a:avLst/>
            </a:prstGeom>
            <a:solidFill>
              <a:srgbClr val="2E5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11119867" y="5785868"/>
              <a:ext cx="711198" cy="1433068"/>
            </a:xfrm>
            <a:prstGeom prst="rect">
              <a:avLst/>
            </a:prstGeom>
            <a:solidFill>
              <a:srgbClr val="2E5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49037" y="6144106"/>
              <a:ext cx="435600" cy="154800"/>
            </a:xfrm>
            <a:prstGeom prst="rect">
              <a:avLst/>
            </a:prstGeom>
            <a:solidFill>
              <a:srgbClr val="FCE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 rot="5400000">
              <a:off x="11321640" y="6271503"/>
              <a:ext cx="435600" cy="180806"/>
            </a:xfrm>
            <a:prstGeom prst="rect">
              <a:avLst/>
            </a:prstGeom>
            <a:solidFill>
              <a:srgbClr val="FCE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Groupe 40"/>
            <p:cNvGrpSpPr/>
            <p:nvPr/>
          </p:nvGrpSpPr>
          <p:grpSpPr>
            <a:xfrm rot="5400000" flipH="1" flipV="1">
              <a:off x="11321458" y="6015953"/>
              <a:ext cx="173938" cy="177442"/>
              <a:chOff x="1781175" y="338031"/>
              <a:chExt cx="173938" cy="177442"/>
            </a:xfrm>
            <a:solidFill>
              <a:srgbClr val="FCE510"/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1781175" y="338031"/>
                <a:ext cx="66675" cy="1739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5400000">
                <a:off x="1834806" y="395167"/>
                <a:ext cx="66675" cy="1739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059" y="490121"/>
              <a:ext cx="1880723" cy="962751"/>
            </a:xfrm>
            <a:prstGeom prst="rect">
              <a:avLst/>
            </a:prstGeom>
          </p:spPr>
        </p:pic>
      </p:grpSp>
      <p:pic>
        <p:nvPicPr>
          <p:cNvPr id="81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898" y="6141466"/>
            <a:ext cx="710894" cy="46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/>
          <p:cNvSpPr/>
          <p:nvPr userDrawn="1"/>
        </p:nvSpPr>
        <p:spPr>
          <a:xfrm>
            <a:off x="2495811" y="6148832"/>
            <a:ext cx="7865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i="1" baseline="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n° 847593.</a:t>
            </a:r>
          </a:p>
        </p:txBody>
      </p:sp>
      <p:pic>
        <p:nvPicPr>
          <p:cNvPr id="65" name="Image 6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29" y="600391"/>
            <a:ext cx="1876978" cy="8523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17" y="599952"/>
            <a:ext cx="3023261" cy="853200"/>
          </a:xfrm>
          <a:prstGeom prst="rect">
            <a:avLst/>
          </a:prstGeom>
        </p:spPr>
      </p:pic>
      <p:sp>
        <p:nvSpPr>
          <p:cNvPr id="6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6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1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1"/>
          <p:cNvSpPr>
            <a:spLocks noGrp="1"/>
          </p:cNvSpPr>
          <p:nvPr>
            <p:ph type="title"/>
          </p:nvPr>
        </p:nvSpPr>
        <p:spPr>
          <a:xfrm>
            <a:off x="304800" y="832703"/>
            <a:ext cx="10925172" cy="406497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2E55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0" y="6552000"/>
            <a:ext cx="12192000" cy="306000"/>
          </a:xfrm>
          <a:prstGeom prst="rect">
            <a:avLst/>
          </a:prstGeom>
          <a:solidFill>
            <a:srgbClr val="005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rgbClr val="0054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GB" dirty="0"/>
          </a:p>
        </p:txBody>
      </p:sp>
      <p:sp>
        <p:nvSpPr>
          <p:cNvPr id="4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7" y="6200775"/>
            <a:ext cx="1170653" cy="1170001"/>
          </a:xfrm>
          <a:prstGeom prst="rect">
            <a:avLst/>
          </a:prstGeom>
        </p:spPr>
      </p:pic>
      <p:sp>
        <p:nvSpPr>
          <p:cNvPr id="52" name="Sous-titre 2"/>
          <p:cNvSpPr txBox="1">
            <a:spLocks/>
          </p:cNvSpPr>
          <p:nvPr userDrawn="1"/>
        </p:nvSpPr>
        <p:spPr>
          <a:xfrm>
            <a:off x="2891676" y="3479248"/>
            <a:ext cx="8581004" cy="62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14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081BB4-39FC-45C5-B277-4E32D1EC170F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Espace réservé du pied de page 4"/>
          <p:cNvSpPr txBox="1">
            <a:spLocks/>
          </p:cNvSpPr>
          <p:nvPr userDrawn="1"/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EGU General Assembly – April 2024</a:t>
            </a:r>
            <a:endParaRPr lang="en-GB" u="sng" smtClean="0">
              <a:hlinkClick r:id="rId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67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eg23.dryfta.com/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251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64000" y="646112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20172" y="64706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E5587"/>
                </a:solidFill>
              </a:defRPr>
            </a:lvl1pPr>
          </a:lstStyle>
          <a:p>
            <a:fld id="{58081BB4-39FC-45C5-B277-4E32D1EC170F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8077200" y="6551998"/>
            <a:ext cx="411480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/15</a:t>
            </a:r>
            <a:endParaRPr lang="en-GB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5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60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hyperlink" Target="https://seg23.dryfta.com/" TargetMode="External"/><Relationship Id="rId3" Type="http://schemas.openxmlformats.org/officeDocument/2006/relationships/image" Target="../media/image26.png"/><Relationship Id="rId12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1.png"/><Relationship Id="rId7" Type="http://schemas.openxmlformats.org/officeDocument/2006/relationships/image" Target="../media/image320.png"/><Relationship Id="rId12" Type="http://schemas.openxmlformats.org/officeDocument/2006/relationships/image" Target="../media/image32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24.png"/><Relationship Id="rId5" Type="http://schemas.openxmlformats.org/officeDocument/2006/relationships/image" Target="../media/image318.png"/><Relationship Id="rId10" Type="http://schemas.openxmlformats.org/officeDocument/2006/relationships/image" Target="../media/image323.png"/><Relationship Id="rId4" Type="http://schemas.openxmlformats.org/officeDocument/2006/relationships/image" Target="../media/image317.png"/><Relationship Id="rId9" Type="http://schemas.openxmlformats.org/officeDocument/2006/relationships/image" Target="../media/image3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chart" Target="../charts/chart2.xml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eg23.dryfta.com/" TargetMode="External"/><Relationship Id="rId3" Type="http://schemas.microsoft.com/office/2007/relationships/media" Target="../media/media2.mp4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seg23.dryft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hyperlink" Target="https://seg23.dryfta.com/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7.png"/><Relationship Id="rId7" Type="http://schemas.openxmlformats.org/officeDocument/2006/relationships/image" Target="../media/image65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12" Type="http://schemas.openxmlformats.org/officeDocument/2006/relationships/image" Target="../media/image6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11" Type="http://schemas.openxmlformats.org/officeDocument/2006/relationships/image" Target="../media/image66.png"/><Relationship Id="rId5" Type="http://schemas.openxmlformats.org/officeDocument/2006/relationships/hyperlink" Target="https://seg23.dryfta.com/" TargetMode="External"/><Relationship Id="rId10" Type="http://schemas.openxmlformats.org/officeDocument/2006/relationships/image" Target="../media/image65.png"/><Relationship Id="rId4" Type="http://schemas.openxmlformats.org/officeDocument/2006/relationships/image" Target="../media/image69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2.png"/><Relationship Id="rId3" Type="http://schemas.openxmlformats.org/officeDocument/2006/relationships/image" Target="../media/image37.png"/><Relationship Id="rId7" Type="http://schemas.openxmlformats.org/officeDocument/2006/relationships/image" Target="../media/image65.png"/><Relationship Id="rId12" Type="http://schemas.openxmlformats.org/officeDocument/2006/relationships/image" Target="../media/image71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67.png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hyperlink" Target="https://seg23.dryfta.com/" TargetMode="External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g23.dryfta.com/" TargetMode="Externa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seg23.dryfta.com/" TargetMode="External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seg23.dryfta.com/" TargetMode="External"/><Relationship Id="rId3" Type="http://schemas.openxmlformats.org/officeDocument/2006/relationships/image" Target="../media/image860.pn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g23.dryfta.com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hyperlink" Target="https://seg23.dryfta.com/" TargetMode="External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seg23.dryfta.com/" TargetMode="External"/><Relationship Id="rId3" Type="http://schemas.openxmlformats.org/officeDocument/2006/relationships/image" Target="../media/image107.png"/><Relationship Id="rId7" Type="http://schemas.openxmlformats.org/officeDocument/2006/relationships/image" Target="../media/image1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g23.dryfta.com/" TargetMode="External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13" Type="http://schemas.openxmlformats.org/officeDocument/2006/relationships/image" Target="../media/image119.png"/><Relationship Id="rId18" Type="http://schemas.openxmlformats.org/officeDocument/2006/relationships/image" Target="../media/image121.png"/><Relationship Id="rId7" Type="http://schemas.openxmlformats.org/officeDocument/2006/relationships/image" Target="../media/image1130.png"/><Relationship Id="rId12" Type="http://schemas.openxmlformats.org/officeDocument/2006/relationships/image" Target="../media/image1180.png"/><Relationship Id="rId17" Type="http://schemas.openxmlformats.org/officeDocument/2006/relationships/image" Target="../media/image340.png"/><Relationship Id="rId2" Type="http://schemas.openxmlformats.org/officeDocument/2006/relationships/image" Target="../media/image118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1170.png"/><Relationship Id="rId5" Type="http://schemas.openxmlformats.org/officeDocument/2006/relationships/image" Target="../media/image390.png"/><Relationship Id="rId15" Type="http://schemas.openxmlformats.org/officeDocument/2006/relationships/image" Target="../media/image320.png"/><Relationship Id="rId10" Type="http://schemas.openxmlformats.org/officeDocument/2006/relationships/image" Target="../media/image1160.png"/><Relationship Id="rId19" Type="http://schemas.openxmlformats.org/officeDocument/2006/relationships/hyperlink" Target="https://seg23.dryfta.com/" TargetMode="External"/><Relationship Id="rId9" Type="http://schemas.openxmlformats.org/officeDocument/2006/relationships/image" Target="../media/image1150.png"/><Relationship Id="rId1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seg23.dryfta.com/" TargetMode="External"/><Relationship Id="rId3" Type="http://schemas.openxmlformats.org/officeDocument/2006/relationships/image" Target="../media/image123.png"/><Relationship Id="rId7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chart" Target="../charts/chart4.xml"/><Relationship Id="rId3" Type="http://schemas.openxmlformats.org/officeDocument/2006/relationships/image" Target="../media/image500.png"/><Relationship Id="rId7" Type="http://schemas.openxmlformats.org/officeDocument/2006/relationships/image" Target="../media/image480.png"/><Relationship Id="rId1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11" Type="http://schemas.openxmlformats.org/officeDocument/2006/relationships/image" Target="../media/image125.png"/><Relationship Id="rId5" Type="http://schemas.openxmlformats.org/officeDocument/2006/relationships/image" Target="../media/image46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470.png"/><Relationship Id="rId14" Type="http://schemas.openxmlformats.org/officeDocument/2006/relationships/hyperlink" Target="https://seg23.dryfta.com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seg23.dryfta.com/" TargetMode="External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eg23.dryfta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hyperlink" Target="https://seg23.dryf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3006180" y="5355446"/>
            <a:ext cx="846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GB" sz="1400" b="1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University of Liège</a:t>
            </a:r>
            <a:endParaRPr lang="en-GB" sz="1400" b="1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itre 2"/>
          <p:cNvSpPr txBox="1">
            <a:spLocks/>
          </p:cNvSpPr>
          <p:nvPr/>
        </p:nvSpPr>
        <p:spPr>
          <a:xfrm>
            <a:off x="2525395" y="2365201"/>
            <a:ext cx="8876453" cy="184665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cap="all" spc="20" baseline="0" dirty="0">
                <a:solidFill>
                  <a:srgbClr val="2C5688"/>
                </a:solidFill>
                <a:latin typeface="Myriad Pro Semibold" panose="020B05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Multi-Scale </a:t>
            </a:r>
            <a:r>
              <a:rPr lang="en-GB" sz="38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GB" sz="3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Investigate </a:t>
            </a:r>
            <a:r>
              <a:rPr lang="en-GB" sz="38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Gas Transport </a:t>
            </a:r>
            <a:r>
              <a:rPr lang="en-GB" sz="3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 </a:t>
            </a:r>
            <a:r>
              <a:rPr lang="en-GB" sz="38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in </a:t>
            </a:r>
            <a:r>
              <a:rPr lang="en-GB" sz="3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 Materials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25395" y="4910850"/>
            <a:ext cx="966660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b="1" u="sng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Gilles </a:t>
            </a:r>
            <a:r>
              <a:rPr lang="fr-FR" b="1" u="sng" cap="small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Corman</a:t>
            </a:r>
            <a:r>
              <a:rPr lang="fr-FR" b="1" cap="small" spc="50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Frédéric </a:t>
            </a:r>
            <a:r>
              <a:rPr lang="fr-FR" b="1" cap="small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</a:t>
            </a:r>
            <a:r>
              <a:rPr lang="fr-FR" b="1" cap="small" spc="50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b="1" cap="small" spc="50" baseline="30000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25395" y="4581575"/>
            <a:ext cx="9666605" cy="432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April 2024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 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Session ERE5.4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 Vienna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(Austria)</a:t>
            </a:r>
            <a:endParaRPr lang="en-GB" b="1" spc="50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94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Data-supported model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9755" b="10330"/>
          <a:stretch/>
        </p:blipFill>
        <p:spPr>
          <a:xfrm>
            <a:off x="8278297" y="340294"/>
            <a:ext cx="3014880" cy="2160000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53" y="3394219"/>
            <a:ext cx="3084504" cy="2422800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4"/>
          <a:srcRect t="5443"/>
          <a:stretch/>
        </p:blipFill>
        <p:spPr>
          <a:xfrm rot="5400000">
            <a:off x="-56857" y="2602115"/>
            <a:ext cx="3623899" cy="27605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9" name="ZoneTexte 78"/>
          <p:cNvSpPr txBox="1"/>
          <p:nvPr/>
        </p:nvSpPr>
        <p:spPr>
          <a:xfrm>
            <a:off x="360355" y="5832022"/>
            <a:ext cx="2781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visualisation of a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Boom Clay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using FESEM,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Gonzalez-Blanco (2017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3688534" y="5832022"/>
            <a:ext cx="2781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idealisation of the microstructure.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e 80"/>
          <p:cNvGrpSpPr/>
          <p:nvPr/>
        </p:nvGrpSpPr>
        <p:grpSpPr>
          <a:xfrm>
            <a:off x="565374" y="2146814"/>
            <a:ext cx="720489" cy="1064788"/>
            <a:chOff x="602327" y="2654663"/>
            <a:chExt cx="720489" cy="1064788"/>
          </a:xfrm>
        </p:grpSpPr>
        <p:sp>
          <p:nvSpPr>
            <p:cNvPr id="82" name="Rectangle 81"/>
            <p:cNvSpPr/>
            <p:nvPr/>
          </p:nvSpPr>
          <p:spPr>
            <a:xfrm>
              <a:off x="602327" y="2670246"/>
              <a:ext cx="720489" cy="10492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 rot="5400000">
              <a:off x="950382" y="2971751"/>
              <a:ext cx="108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ZoneTexte 83"/>
                <p:cNvSpPr txBox="1"/>
                <p:nvPr/>
              </p:nvSpPr>
              <p:spPr>
                <a:xfrm>
                  <a:off x="607556" y="2654663"/>
                  <a:ext cx="71526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2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FESEM</a:t>
                  </a:r>
                </a:p>
                <a:p>
                  <a:r>
                    <a:rPr lang="fr-BE" sz="12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a:rPr lang="fr-BE" sz="1200" b="1" dirty="0">
                          <a:latin typeface="Cambria Math" panose="02040503050406030204" pitchFamily="18" charset="0"/>
                        </a:rPr>
                        <m:t>𝛍</m:t>
                      </m:r>
                    </m:oMath>
                  </a14:m>
                  <a:r>
                    <a:rPr lang="en-GB" sz="12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en-GB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4" name="ZoneTexte 2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56" y="2654663"/>
                  <a:ext cx="715260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855" t="-1316" b="-789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2514" y="3250085"/>
              <a:ext cx="389766" cy="378963"/>
            </a:xfrm>
            <a:prstGeom prst="rect">
              <a:avLst/>
            </a:prstGeom>
          </p:spPr>
        </p:pic>
        <p:sp>
          <p:nvSpPr>
            <p:cNvPr id="86" name="Forme libre 85"/>
            <p:cNvSpPr/>
            <p:nvPr/>
          </p:nvSpPr>
          <p:spPr>
            <a:xfrm rot="5400000" flipH="1">
              <a:off x="1017397" y="3241566"/>
              <a:ext cx="0" cy="396000"/>
            </a:xfrm>
            <a:custGeom>
              <a:avLst/>
              <a:gdLst>
                <a:gd name="connsiteX0" fmla="*/ 107156 w 154781"/>
                <a:gd name="connsiteY0" fmla="*/ 981075 h 981075"/>
                <a:gd name="connsiteX1" fmla="*/ 102394 w 154781"/>
                <a:gd name="connsiteY1" fmla="*/ 873919 h 981075"/>
                <a:gd name="connsiteX2" fmla="*/ 97631 w 154781"/>
                <a:gd name="connsiteY2" fmla="*/ 852488 h 981075"/>
                <a:gd name="connsiteX3" fmla="*/ 92869 w 154781"/>
                <a:gd name="connsiteY3" fmla="*/ 828675 h 981075"/>
                <a:gd name="connsiteX4" fmla="*/ 88106 w 154781"/>
                <a:gd name="connsiteY4" fmla="*/ 819150 h 981075"/>
                <a:gd name="connsiteX5" fmla="*/ 78581 w 154781"/>
                <a:gd name="connsiteY5" fmla="*/ 795338 h 981075"/>
                <a:gd name="connsiteX6" fmla="*/ 71437 w 154781"/>
                <a:gd name="connsiteY6" fmla="*/ 773907 h 981075"/>
                <a:gd name="connsiteX7" fmla="*/ 69056 w 154781"/>
                <a:gd name="connsiteY7" fmla="*/ 762000 h 981075"/>
                <a:gd name="connsiteX8" fmla="*/ 66675 w 154781"/>
                <a:gd name="connsiteY8" fmla="*/ 754857 h 981075"/>
                <a:gd name="connsiteX9" fmla="*/ 66675 w 154781"/>
                <a:gd name="connsiteY9" fmla="*/ 692944 h 981075"/>
                <a:gd name="connsiteX10" fmla="*/ 73819 w 154781"/>
                <a:gd name="connsiteY10" fmla="*/ 678657 h 981075"/>
                <a:gd name="connsiteX11" fmla="*/ 78581 w 154781"/>
                <a:gd name="connsiteY11" fmla="*/ 669132 h 981075"/>
                <a:gd name="connsiteX12" fmla="*/ 85725 w 154781"/>
                <a:gd name="connsiteY12" fmla="*/ 664369 h 981075"/>
                <a:gd name="connsiteX13" fmla="*/ 114300 w 154781"/>
                <a:gd name="connsiteY13" fmla="*/ 635794 h 981075"/>
                <a:gd name="connsiteX14" fmla="*/ 121444 w 154781"/>
                <a:gd name="connsiteY14" fmla="*/ 628650 h 981075"/>
                <a:gd name="connsiteX15" fmla="*/ 138112 w 154781"/>
                <a:gd name="connsiteY15" fmla="*/ 616744 h 981075"/>
                <a:gd name="connsiteX16" fmla="*/ 142875 w 154781"/>
                <a:gd name="connsiteY16" fmla="*/ 607219 h 981075"/>
                <a:gd name="connsiteX17" fmla="*/ 150019 w 154781"/>
                <a:gd name="connsiteY17" fmla="*/ 600075 h 981075"/>
                <a:gd name="connsiteX18" fmla="*/ 154781 w 154781"/>
                <a:gd name="connsiteY18" fmla="*/ 585788 h 981075"/>
                <a:gd name="connsiteX19" fmla="*/ 152400 w 154781"/>
                <a:gd name="connsiteY19" fmla="*/ 542925 h 981075"/>
                <a:gd name="connsiteX20" fmla="*/ 142875 w 154781"/>
                <a:gd name="connsiteY20" fmla="*/ 526257 h 981075"/>
                <a:gd name="connsiteX21" fmla="*/ 133350 w 154781"/>
                <a:gd name="connsiteY21" fmla="*/ 511969 h 981075"/>
                <a:gd name="connsiteX22" fmla="*/ 128587 w 154781"/>
                <a:gd name="connsiteY22" fmla="*/ 504825 h 981075"/>
                <a:gd name="connsiteX23" fmla="*/ 107156 w 154781"/>
                <a:gd name="connsiteY23" fmla="*/ 490538 h 981075"/>
                <a:gd name="connsiteX24" fmla="*/ 100012 w 154781"/>
                <a:gd name="connsiteY24" fmla="*/ 485775 h 981075"/>
                <a:gd name="connsiteX25" fmla="*/ 92869 w 154781"/>
                <a:gd name="connsiteY25" fmla="*/ 478632 h 981075"/>
                <a:gd name="connsiteX26" fmla="*/ 64294 w 154781"/>
                <a:gd name="connsiteY26" fmla="*/ 461963 h 981075"/>
                <a:gd name="connsiteX27" fmla="*/ 50006 w 154781"/>
                <a:gd name="connsiteY27" fmla="*/ 447675 h 981075"/>
                <a:gd name="connsiteX28" fmla="*/ 38100 w 154781"/>
                <a:gd name="connsiteY28" fmla="*/ 438150 h 981075"/>
                <a:gd name="connsiteX29" fmla="*/ 21431 w 154781"/>
                <a:gd name="connsiteY29" fmla="*/ 414338 h 981075"/>
                <a:gd name="connsiteX30" fmla="*/ 16669 w 154781"/>
                <a:gd name="connsiteY30" fmla="*/ 404813 h 981075"/>
                <a:gd name="connsiteX31" fmla="*/ 9525 w 154781"/>
                <a:gd name="connsiteY31" fmla="*/ 397669 h 981075"/>
                <a:gd name="connsiteX32" fmla="*/ 4762 w 154781"/>
                <a:gd name="connsiteY32" fmla="*/ 383382 h 981075"/>
                <a:gd name="connsiteX33" fmla="*/ 0 w 154781"/>
                <a:gd name="connsiteY33" fmla="*/ 359569 h 981075"/>
                <a:gd name="connsiteX34" fmla="*/ 2381 w 154781"/>
                <a:gd name="connsiteY34" fmla="*/ 309563 h 981075"/>
                <a:gd name="connsiteX35" fmla="*/ 7144 w 154781"/>
                <a:gd name="connsiteY35" fmla="*/ 292894 h 981075"/>
                <a:gd name="connsiteX36" fmla="*/ 11906 w 154781"/>
                <a:gd name="connsiteY36" fmla="*/ 285750 h 981075"/>
                <a:gd name="connsiteX37" fmla="*/ 14287 w 154781"/>
                <a:gd name="connsiteY37" fmla="*/ 278607 h 981075"/>
                <a:gd name="connsiteX38" fmla="*/ 23812 w 154781"/>
                <a:gd name="connsiteY38" fmla="*/ 264319 h 981075"/>
                <a:gd name="connsiteX39" fmla="*/ 26194 w 154781"/>
                <a:gd name="connsiteY39" fmla="*/ 257175 h 981075"/>
                <a:gd name="connsiteX40" fmla="*/ 33337 w 154781"/>
                <a:gd name="connsiteY40" fmla="*/ 252413 h 981075"/>
                <a:gd name="connsiteX41" fmla="*/ 42862 w 154781"/>
                <a:gd name="connsiteY41" fmla="*/ 245269 h 981075"/>
                <a:gd name="connsiteX42" fmla="*/ 59531 w 154781"/>
                <a:gd name="connsiteY42" fmla="*/ 223838 h 981075"/>
                <a:gd name="connsiteX43" fmla="*/ 69056 w 154781"/>
                <a:gd name="connsiteY43" fmla="*/ 209550 h 981075"/>
                <a:gd name="connsiteX44" fmla="*/ 83344 w 154781"/>
                <a:gd name="connsiteY44" fmla="*/ 190500 h 981075"/>
                <a:gd name="connsiteX45" fmla="*/ 88106 w 154781"/>
                <a:gd name="connsiteY45" fmla="*/ 180975 h 981075"/>
                <a:gd name="connsiteX46" fmla="*/ 92869 w 154781"/>
                <a:gd name="connsiteY46" fmla="*/ 164307 h 981075"/>
                <a:gd name="connsiteX47" fmla="*/ 97631 w 154781"/>
                <a:gd name="connsiteY47" fmla="*/ 142875 h 981075"/>
                <a:gd name="connsiteX48" fmla="*/ 100012 w 154781"/>
                <a:gd name="connsiteY48" fmla="*/ 57150 h 981075"/>
                <a:gd name="connsiteX49" fmla="*/ 102394 w 154781"/>
                <a:gd name="connsiteY49" fmla="*/ 50007 h 981075"/>
                <a:gd name="connsiteX50" fmla="*/ 111919 w 154781"/>
                <a:gd name="connsiteY50" fmla="*/ 38100 h 981075"/>
                <a:gd name="connsiteX51" fmla="*/ 119062 w 154781"/>
                <a:gd name="connsiteY51" fmla="*/ 23813 h 981075"/>
                <a:gd name="connsiteX52" fmla="*/ 126206 w 154781"/>
                <a:gd name="connsiteY52" fmla="*/ 19050 h 981075"/>
                <a:gd name="connsiteX53" fmla="*/ 133350 w 154781"/>
                <a:gd name="connsiteY53" fmla="*/ 11907 h 981075"/>
                <a:gd name="connsiteX54" fmla="*/ 142875 w 154781"/>
                <a:gd name="connsiteY54" fmla="*/ 7144 h 981075"/>
                <a:gd name="connsiteX55" fmla="*/ 152400 w 154781"/>
                <a:gd name="connsiteY55" fmla="*/ 0 h 981075"/>
                <a:gd name="connsiteX0" fmla="*/ 107156 w 154781"/>
                <a:gd name="connsiteY0" fmla="*/ 986979 h 986979"/>
                <a:gd name="connsiteX1" fmla="*/ 102394 w 154781"/>
                <a:gd name="connsiteY1" fmla="*/ 879823 h 986979"/>
                <a:gd name="connsiteX2" fmla="*/ 97631 w 154781"/>
                <a:gd name="connsiteY2" fmla="*/ 858392 h 986979"/>
                <a:gd name="connsiteX3" fmla="*/ 92869 w 154781"/>
                <a:gd name="connsiteY3" fmla="*/ 834579 h 986979"/>
                <a:gd name="connsiteX4" fmla="*/ 88106 w 154781"/>
                <a:gd name="connsiteY4" fmla="*/ 825054 h 986979"/>
                <a:gd name="connsiteX5" fmla="*/ 78581 w 154781"/>
                <a:gd name="connsiteY5" fmla="*/ 801242 h 986979"/>
                <a:gd name="connsiteX6" fmla="*/ 71437 w 154781"/>
                <a:gd name="connsiteY6" fmla="*/ 779811 h 986979"/>
                <a:gd name="connsiteX7" fmla="*/ 69056 w 154781"/>
                <a:gd name="connsiteY7" fmla="*/ 767904 h 986979"/>
                <a:gd name="connsiteX8" fmla="*/ 66675 w 154781"/>
                <a:gd name="connsiteY8" fmla="*/ 760761 h 986979"/>
                <a:gd name="connsiteX9" fmla="*/ 66675 w 154781"/>
                <a:gd name="connsiteY9" fmla="*/ 698848 h 986979"/>
                <a:gd name="connsiteX10" fmla="*/ 73819 w 154781"/>
                <a:gd name="connsiteY10" fmla="*/ 684561 h 986979"/>
                <a:gd name="connsiteX11" fmla="*/ 78581 w 154781"/>
                <a:gd name="connsiteY11" fmla="*/ 675036 h 986979"/>
                <a:gd name="connsiteX12" fmla="*/ 85725 w 154781"/>
                <a:gd name="connsiteY12" fmla="*/ 670273 h 986979"/>
                <a:gd name="connsiteX13" fmla="*/ 114300 w 154781"/>
                <a:gd name="connsiteY13" fmla="*/ 641698 h 986979"/>
                <a:gd name="connsiteX14" fmla="*/ 121444 w 154781"/>
                <a:gd name="connsiteY14" fmla="*/ 634554 h 986979"/>
                <a:gd name="connsiteX15" fmla="*/ 138112 w 154781"/>
                <a:gd name="connsiteY15" fmla="*/ 622648 h 986979"/>
                <a:gd name="connsiteX16" fmla="*/ 142875 w 154781"/>
                <a:gd name="connsiteY16" fmla="*/ 613123 h 986979"/>
                <a:gd name="connsiteX17" fmla="*/ 150019 w 154781"/>
                <a:gd name="connsiteY17" fmla="*/ 605979 h 986979"/>
                <a:gd name="connsiteX18" fmla="*/ 154781 w 154781"/>
                <a:gd name="connsiteY18" fmla="*/ 591692 h 986979"/>
                <a:gd name="connsiteX19" fmla="*/ 152400 w 154781"/>
                <a:gd name="connsiteY19" fmla="*/ 548829 h 986979"/>
                <a:gd name="connsiteX20" fmla="*/ 142875 w 154781"/>
                <a:gd name="connsiteY20" fmla="*/ 532161 h 986979"/>
                <a:gd name="connsiteX21" fmla="*/ 133350 w 154781"/>
                <a:gd name="connsiteY21" fmla="*/ 517873 h 986979"/>
                <a:gd name="connsiteX22" fmla="*/ 128587 w 154781"/>
                <a:gd name="connsiteY22" fmla="*/ 510729 h 986979"/>
                <a:gd name="connsiteX23" fmla="*/ 107156 w 154781"/>
                <a:gd name="connsiteY23" fmla="*/ 496442 h 986979"/>
                <a:gd name="connsiteX24" fmla="*/ 100012 w 154781"/>
                <a:gd name="connsiteY24" fmla="*/ 491679 h 986979"/>
                <a:gd name="connsiteX25" fmla="*/ 92869 w 154781"/>
                <a:gd name="connsiteY25" fmla="*/ 484536 h 986979"/>
                <a:gd name="connsiteX26" fmla="*/ 64294 w 154781"/>
                <a:gd name="connsiteY26" fmla="*/ 467867 h 986979"/>
                <a:gd name="connsiteX27" fmla="*/ 50006 w 154781"/>
                <a:gd name="connsiteY27" fmla="*/ 453579 h 986979"/>
                <a:gd name="connsiteX28" fmla="*/ 38100 w 154781"/>
                <a:gd name="connsiteY28" fmla="*/ 444054 h 986979"/>
                <a:gd name="connsiteX29" fmla="*/ 21431 w 154781"/>
                <a:gd name="connsiteY29" fmla="*/ 420242 h 986979"/>
                <a:gd name="connsiteX30" fmla="*/ 16669 w 154781"/>
                <a:gd name="connsiteY30" fmla="*/ 410717 h 986979"/>
                <a:gd name="connsiteX31" fmla="*/ 9525 w 154781"/>
                <a:gd name="connsiteY31" fmla="*/ 403573 h 986979"/>
                <a:gd name="connsiteX32" fmla="*/ 4762 w 154781"/>
                <a:gd name="connsiteY32" fmla="*/ 389286 h 986979"/>
                <a:gd name="connsiteX33" fmla="*/ 0 w 154781"/>
                <a:gd name="connsiteY33" fmla="*/ 365473 h 986979"/>
                <a:gd name="connsiteX34" fmla="*/ 2381 w 154781"/>
                <a:gd name="connsiteY34" fmla="*/ 315467 h 986979"/>
                <a:gd name="connsiteX35" fmla="*/ 7144 w 154781"/>
                <a:gd name="connsiteY35" fmla="*/ 298798 h 986979"/>
                <a:gd name="connsiteX36" fmla="*/ 11906 w 154781"/>
                <a:gd name="connsiteY36" fmla="*/ 291654 h 986979"/>
                <a:gd name="connsiteX37" fmla="*/ 14287 w 154781"/>
                <a:gd name="connsiteY37" fmla="*/ 284511 h 986979"/>
                <a:gd name="connsiteX38" fmla="*/ 23812 w 154781"/>
                <a:gd name="connsiteY38" fmla="*/ 270223 h 986979"/>
                <a:gd name="connsiteX39" fmla="*/ 26194 w 154781"/>
                <a:gd name="connsiteY39" fmla="*/ 263079 h 986979"/>
                <a:gd name="connsiteX40" fmla="*/ 33337 w 154781"/>
                <a:gd name="connsiteY40" fmla="*/ 258317 h 986979"/>
                <a:gd name="connsiteX41" fmla="*/ 42862 w 154781"/>
                <a:gd name="connsiteY41" fmla="*/ 251173 h 986979"/>
                <a:gd name="connsiteX42" fmla="*/ 59531 w 154781"/>
                <a:gd name="connsiteY42" fmla="*/ 229742 h 986979"/>
                <a:gd name="connsiteX43" fmla="*/ 69056 w 154781"/>
                <a:gd name="connsiteY43" fmla="*/ 215454 h 986979"/>
                <a:gd name="connsiteX44" fmla="*/ 83344 w 154781"/>
                <a:gd name="connsiteY44" fmla="*/ 196404 h 986979"/>
                <a:gd name="connsiteX45" fmla="*/ 88106 w 154781"/>
                <a:gd name="connsiteY45" fmla="*/ 186879 h 986979"/>
                <a:gd name="connsiteX46" fmla="*/ 92869 w 154781"/>
                <a:gd name="connsiteY46" fmla="*/ 170211 h 986979"/>
                <a:gd name="connsiteX47" fmla="*/ 97631 w 154781"/>
                <a:gd name="connsiteY47" fmla="*/ 148779 h 986979"/>
                <a:gd name="connsiteX48" fmla="*/ 100012 w 154781"/>
                <a:gd name="connsiteY48" fmla="*/ 63054 h 986979"/>
                <a:gd name="connsiteX49" fmla="*/ 102394 w 154781"/>
                <a:gd name="connsiteY49" fmla="*/ 55911 h 986979"/>
                <a:gd name="connsiteX50" fmla="*/ 111919 w 154781"/>
                <a:gd name="connsiteY50" fmla="*/ 44004 h 986979"/>
                <a:gd name="connsiteX51" fmla="*/ 119062 w 154781"/>
                <a:gd name="connsiteY51" fmla="*/ 29717 h 986979"/>
                <a:gd name="connsiteX52" fmla="*/ 126206 w 154781"/>
                <a:gd name="connsiteY52" fmla="*/ 24954 h 986979"/>
                <a:gd name="connsiteX53" fmla="*/ 133350 w 154781"/>
                <a:gd name="connsiteY53" fmla="*/ 17811 h 986979"/>
                <a:gd name="connsiteX54" fmla="*/ 142875 w 154781"/>
                <a:gd name="connsiteY54" fmla="*/ 13048 h 986979"/>
                <a:gd name="connsiteX55" fmla="*/ 107156 w 154781"/>
                <a:gd name="connsiteY55" fmla="*/ 0 h 986979"/>
                <a:gd name="connsiteX0" fmla="*/ 107156 w 161925"/>
                <a:gd name="connsiteY0" fmla="*/ 986979 h 986979"/>
                <a:gd name="connsiteX1" fmla="*/ 102394 w 161925"/>
                <a:gd name="connsiteY1" fmla="*/ 879823 h 986979"/>
                <a:gd name="connsiteX2" fmla="*/ 97631 w 161925"/>
                <a:gd name="connsiteY2" fmla="*/ 858392 h 986979"/>
                <a:gd name="connsiteX3" fmla="*/ 92869 w 161925"/>
                <a:gd name="connsiteY3" fmla="*/ 834579 h 986979"/>
                <a:gd name="connsiteX4" fmla="*/ 88106 w 161925"/>
                <a:gd name="connsiteY4" fmla="*/ 825054 h 986979"/>
                <a:gd name="connsiteX5" fmla="*/ 78581 w 161925"/>
                <a:gd name="connsiteY5" fmla="*/ 801242 h 986979"/>
                <a:gd name="connsiteX6" fmla="*/ 71437 w 161925"/>
                <a:gd name="connsiteY6" fmla="*/ 779811 h 986979"/>
                <a:gd name="connsiteX7" fmla="*/ 69056 w 161925"/>
                <a:gd name="connsiteY7" fmla="*/ 767904 h 986979"/>
                <a:gd name="connsiteX8" fmla="*/ 66675 w 161925"/>
                <a:gd name="connsiteY8" fmla="*/ 760761 h 986979"/>
                <a:gd name="connsiteX9" fmla="*/ 66675 w 161925"/>
                <a:gd name="connsiteY9" fmla="*/ 698848 h 986979"/>
                <a:gd name="connsiteX10" fmla="*/ 73819 w 161925"/>
                <a:gd name="connsiteY10" fmla="*/ 684561 h 986979"/>
                <a:gd name="connsiteX11" fmla="*/ 78581 w 161925"/>
                <a:gd name="connsiteY11" fmla="*/ 675036 h 986979"/>
                <a:gd name="connsiteX12" fmla="*/ 85725 w 161925"/>
                <a:gd name="connsiteY12" fmla="*/ 670273 h 986979"/>
                <a:gd name="connsiteX13" fmla="*/ 114300 w 161925"/>
                <a:gd name="connsiteY13" fmla="*/ 641698 h 986979"/>
                <a:gd name="connsiteX14" fmla="*/ 121444 w 161925"/>
                <a:gd name="connsiteY14" fmla="*/ 634554 h 986979"/>
                <a:gd name="connsiteX15" fmla="*/ 138112 w 161925"/>
                <a:gd name="connsiteY15" fmla="*/ 622648 h 986979"/>
                <a:gd name="connsiteX16" fmla="*/ 142875 w 161925"/>
                <a:gd name="connsiteY16" fmla="*/ 613123 h 986979"/>
                <a:gd name="connsiteX17" fmla="*/ 150019 w 161925"/>
                <a:gd name="connsiteY17" fmla="*/ 605979 h 986979"/>
                <a:gd name="connsiteX18" fmla="*/ 154781 w 161925"/>
                <a:gd name="connsiteY18" fmla="*/ 591692 h 986979"/>
                <a:gd name="connsiteX19" fmla="*/ 152400 w 161925"/>
                <a:gd name="connsiteY19" fmla="*/ 548829 h 986979"/>
                <a:gd name="connsiteX20" fmla="*/ 142875 w 161925"/>
                <a:gd name="connsiteY20" fmla="*/ 532161 h 986979"/>
                <a:gd name="connsiteX21" fmla="*/ 133350 w 161925"/>
                <a:gd name="connsiteY21" fmla="*/ 517873 h 986979"/>
                <a:gd name="connsiteX22" fmla="*/ 128587 w 161925"/>
                <a:gd name="connsiteY22" fmla="*/ 510729 h 986979"/>
                <a:gd name="connsiteX23" fmla="*/ 107156 w 161925"/>
                <a:gd name="connsiteY23" fmla="*/ 496442 h 986979"/>
                <a:gd name="connsiteX24" fmla="*/ 100012 w 161925"/>
                <a:gd name="connsiteY24" fmla="*/ 491679 h 986979"/>
                <a:gd name="connsiteX25" fmla="*/ 92869 w 161925"/>
                <a:gd name="connsiteY25" fmla="*/ 484536 h 986979"/>
                <a:gd name="connsiteX26" fmla="*/ 64294 w 161925"/>
                <a:gd name="connsiteY26" fmla="*/ 467867 h 986979"/>
                <a:gd name="connsiteX27" fmla="*/ 50006 w 161925"/>
                <a:gd name="connsiteY27" fmla="*/ 453579 h 986979"/>
                <a:gd name="connsiteX28" fmla="*/ 38100 w 161925"/>
                <a:gd name="connsiteY28" fmla="*/ 444054 h 986979"/>
                <a:gd name="connsiteX29" fmla="*/ 21431 w 161925"/>
                <a:gd name="connsiteY29" fmla="*/ 420242 h 986979"/>
                <a:gd name="connsiteX30" fmla="*/ 16669 w 161925"/>
                <a:gd name="connsiteY30" fmla="*/ 410717 h 986979"/>
                <a:gd name="connsiteX31" fmla="*/ 9525 w 161925"/>
                <a:gd name="connsiteY31" fmla="*/ 403573 h 986979"/>
                <a:gd name="connsiteX32" fmla="*/ 4762 w 161925"/>
                <a:gd name="connsiteY32" fmla="*/ 389286 h 986979"/>
                <a:gd name="connsiteX33" fmla="*/ 0 w 161925"/>
                <a:gd name="connsiteY33" fmla="*/ 365473 h 986979"/>
                <a:gd name="connsiteX34" fmla="*/ 2381 w 161925"/>
                <a:gd name="connsiteY34" fmla="*/ 315467 h 986979"/>
                <a:gd name="connsiteX35" fmla="*/ 7144 w 161925"/>
                <a:gd name="connsiteY35" fmla="*/ 298798 h 986979"/>
                <a:gd name="connsiteX36" fmla="*/ 11906 w 161925"/>
                <a:gd name="connsiteY36" fmla="*/ 291654 h 986979"/>
                <a:gd name="connsiteX37" fmla="*/ 14287 w 161925"/>
                <a:gd name="connsiteY37" fmla="*/ 284511 h 986979"/>
                <a:gd name="connsiteX38" fmla="*/ 23812 w 161925"/>
                <a:gd name="connsiteY38" fmla="*/ 270223 h 986979"/>
                <a:gd name="connsiteX39" fmla="*/ 26194 w 161925"/>
                <a:gd name="connsiteY39" fmla="*/ 263079 h 986979"/>
                <a:gd name="connsiteX40" fmla="*/ 33337 w 161925"/>
                <a:gd name="connsiteY40" fmla="*/ 258317 h 986979"/>
                <a:gd name="connsiteX41" fmla="*/ 42862 w 161925"/>
                <a:gd name="connsiteY41" fmla="*/ 251173 h 986979"/>
                <a:gd name="connsiteX42" fmla="*/ 59531 w 161925"/>
                <a:gd name="connsiteY42" fmla="*/ 229742 h 986979"/>
                <a:gd name="connsiteX43" fmla="*/ 69056 w 161925"/>
                <a:gd name="connsiteY43" fmla="*/ 215454 h 986979"/>
                <a:gd name="connsiteX44" fmla="*/ 83344 w 161925"/>
                <a:gd name="connsiteY44" fmla="*/ 196404 h 986979"/>
                <a:gd name="connsiteX45" fmla="*/ 88106 w 161925"/>
                <a:gd name="connsiteY45" fmla="*/ 186879 h 986979"/>
                <a:gd name="connsiteX46" fmla="*/ 92869 w 161925"/>
                <a:gd name="connsiteY46" fmla="*/ 170211 h 986979"/>
                <a:gd name="connsiteX47" fmla="*/ 97631 w 161925"/>
                <a:gd name="connsiteY47" fmla="*/ 148779 h 986979"/>
                <a:gd name="connsiteX48" fmla="*/ 100012 w 161925"/>
                <a:gd name="connsiteY48" fmla="*/ 63054 h 986979"/>
                <a:gd name="connsiteX49" fmla="*/ 102394 w 161925"/>
                <a:gd name="connsiteY49" fmla="*/ 55911 h 986979"/>
                <a:gd name="connsiteX50" fmla="*/ 111919 w 161925"/>
                <a:gd name="connsiteY50" fmla="*/ 44004 h 986979"/>
                <a:gd name="connsiteX51" fmla="*/ 119062 w 161925"/>
                <a:gd name="connsiteY51" fmla="*/ 29717 h 986979"/>
                <a:gd name="connsiteX52" fmla="*/ 126206 w 161925"/>
                <a:gd name="connsiteY52" fmla="*/ 24954 h 986979"/>
                <a:gd name="connsiteX53" fmla="*/ 133350 w 161925"/>
                <a:gd name="connsiteY53" fmla="*/ 17811 h 986979"/>
                <a:gd name="connsiteX54" fmla="*/ 142875 w 161925"/>
                <a:gd name="connsiteY54" fmla="*/ 13048 h 986979"/>
                <a:gd name="connsiteX55" fmla="*/ 161925 w 161925"/>
                <a:gd name="connsiteY55" fmla="*/ 0 h 986979"/>
                <a:gd name="connsiteX0" fmla="*/ 107156 w 161925"/>
                <a:gd name="connsiteY0" fmla="*/ 986979 h 986979"/>
                <a:gd name="connsiteX1" fmla="*/ 102394 w 161925"/>
                <a:gd name="connsiteY1" fmla="*/ 879823 h 986979"/>
                <a:gd name="connsiteX2" fmla="*/ 97631 w 161925"/>
                <a:gd name="connsiteY2" fmla="*/ 858392 h 986979"/>
                <a:gd name="connsiteX3" fmla="*/ 92869 w 161925"/>
                <a:gd name="connsiteY3" fmla="*/ 834579 h 986979"/>
                <a:gd name="connsiteX4" fmla="*/ 88106 w 161925"/>
                <a:gd name="connsiteY4" fmla="*/ 825054 h 986979"/>
                <a:gd name="connsiteX5" fmla="*/ 78581 w 161925"/>
                <a:gd name="connsiteY5" fmla="*/ 801242 h 986979"/>
                <a:gd name="connsiteX6" fmla="*/ 71437 w 161925"/>
                <a:gd name="connsiteY6" fmla="*/ 779811 h 986979"/>
                <a:gd name="connsiteX7" fmla="*/ 69056 w 161925"/>
                <a:gd name="connsiteY7" fmla="*/ 767904 h 986979"/>
                <a:gd name="connsiteX8" fmla="*/ 66675 w 161925"/>
                <a:gd name="connsiteY8" fmla="*/ 760761 h 986979"/>
                <a:gd name="connsiteX9" fmla="*/ 66675 w 161925"/>
                <a:gd name="connsiteY9" fmla="*/ 698848 h 986979"/>
                <a:gd name="connsiteX10" fmla="*/ 73819 w 161925"/>
                <a:gd name="connsiteY10" fmla="*/ 684561 h 986979"/>
                <a:gd name="connsiteX11" fmla="*/ 78581 w 161925"/>
                <a:gd name="connsiteY11" fmla="*/ 675036 h 986979"/>
                <a:gd name="connsiteX12" fmla="*/ 85725 w 161925"/>
                <a:gd name="connsiteY12" fmla="*/ 670273 h 986979"/>
                <a:gd name="connsiteX13" fmla="*/ 114300 w 161925"/>
                <a:gd name="connsiteY13" fmla="*/ 641698 h 986979"/>
                <a:gd name="connsiteX14" fmla="*/ 121444 w 161925"/>
                <a:gd name="connsiteY14" fmla="*/ 634554 h 986979"/>
                <a:gd name="connsiteX15" fmla="*/ 138112 w 161925"/>
                <a:gd name="connsiteY15" fmla="*/ 622648 h 986979"/>
                <a:gd name="connsiteX16" fmla="*/ 142875 w 161925"/>
                <a:gd name="connsiteY16" fmla="*/ 613123 h 986979"/>
                <a:gd name="connsiteX17" fmla="*/ 150019 w 161925"/>
                <a:gd name="connsiteY17" fmla="*/ 605979 h 986979"/>
                <a:gd name="connsiteX18" fmla="*/ 154781 w 161925"/>
                <a:gd name="connsiteY18" fmla="*/ 591692 h 986979"/>
                <a:gd name="connsiteX19" fmla="*/ 152400 w 161925"/>
                <a:gd name="connsiteY19" fmla="*/ 548829 h 986979"/>
                <a:gd name="connsiteX20" fmla="*/ 142875 w 161925"/>
                <a:gd name="connsiteY20" fmla="*/ 532161 h 986979"/>
                <a:gd name="connsiteX21" fmla="*/ 133350 w 161925"/>
                <a:gd name="connsiteY21" fmla="*/ 517873 h 986979"/>
                <a:gd name="connsiteX22" fmla="*/ 128587 w 161925"/>
                <a:gd name="connsiteY22" fmla="*/ 510729 h 986979"/>
                <a:gd name="connsiteX23" fmla="*/ 107156 w 161925"/>
                <a:gd name="connsiteY23" fmla="*/ 496442 h 986979"/>
                <a:gd name="connsiteX24" fmla="*/ 100012 w 161925"/>
                <a:gd name="connsiteY24" fmla="*/ 491679 h 986979"/>
                <a:gd name="connsiteX25" fmla="*/ 92869 w 161925"/>
                <a:gd name="connsiteY25" fmla="*/ 484536 h 986979"/>
                <a:gd name="connsiteX26" fmla="*/ 64294 w 161925"/>
                <a:gd name="connsiteY26" fmla="*/ 467867 h 986979"/>
                <a:gd name="connsiteX27" fmla="*/ 50006 w 161925"/>
                <a:gd name="connsiteY27" fmla="*/ 453579 h 986979"/>
                <a:gd name="connsiteX28" fmla="*/ 38100 w 161925"/>
                <a:gd name="connsiteY28" fmla="*/ 444054 h 986979"/>
                <a:gd name="connsiteX29" fmla="*/ 21431 w 161925"/>
                <a:gd name="connsiteY29" fmla="*/ 420242 h 986979"/>
                <a:gd name="connsiteX30" fmla="*/ 16669 w 161925"/>
                <a:gd name="connsiteY30" fmla="*/ 410717 h 986979"/>
                <a:gd name="connsiteX31" fmla="*/ 9525 w 161925"/>
                <a:gd name="connsiteY31" fmla="*/ 403573 h 986979"/>
                <a:gd name="connsiteX32" fmla="*/ 4762 w 161925"/>
                <a:gd name="connsiteY32" fmla="*/ 389286 h 986979"/>
                <a:gd name="connsiteX33" fmla="*/ 0 w 161925"/>
                <a:gd name="connsiteY33" fmla="*/ 365473 h 986979"/>
                <a:gd name="connsiteX34" fmla="*/ 2381 w 161925"/>
                <a:gd name="connsiteY34" fmla="*/ 315467 h 986979"/>
                <a:gd name="connsiteX35" fmla="*/ 7144 w 161925"/>
                <a:gd name="connsiteY35" fmla="*/ 298798 h 986979"/>
                <a:gd name="connsiteX36" fmla="*/ 11906 w 161925"/>
                <a:gd name="connsiteY36" fmla="*/ 291654 h 986979"/>
                <a:gd name="connsiteX37" fmla="*/ 14287 w 161925"/>
                <a:gd name="connsiteY37" fmla="*/ 284511 h 986979"/>
                <a:gd name="connsiteX38" fmla="*/ 23812 w 161925"/>
                <a:gd name="connsiteY38" fmla="*/ 270223 h 986979"/>
                <a:gd name="connsiteX39" fmla="*/ 26194 w 161925"/>
                <a:gd name="connsiteY39" fmla="*/ 263079 h 986979"/>
                <a:gd name="connsiteX40" fmla="*/ 33337 w 161925"/>
                <a:gd name="connsiteY40" fmla="*/ 258317 h 986979"/>
                <a:gd name="connsiteX41" fmla="*/ 42862 w 161925"/>
                <a:gd name="connsiteY41" fmla="*/ 251173 h 986979"/>
                <a:gd name="connsiteX42" fmla="*/ 59531 w 161925"/>
                <a:gd name="connsiteY42" fmla="*/ 229742 h 986979"/>
                <a:gd name="connsiteX43" fmla="*/ 69056 w 161925"/>
                <a:gd name="connsiteY43" fmla="*/ 215454 h 986979"/>
                <a:gd name="connsiteX44" fmla="*/ 83344 w 161925"/>
                <a:gd name="connsiteY44" fmla="*/ 196404 h 986979"/>
                <a:gd name="connsiteX45" fmla="*/ 88106 w 161925"/>
                <a:gd name="connsiteY45" fmla="*/ 186879 h 986979"/>
                <a:gd name="connsiteX46" fmla="*/ 92869 w 161925"/>
                <a:gd name="connsiteY46" fmla="*/ 170211 h 986979"/>
                <a:gd name="connsiteX47" fmla="*/ 97631 w 161925"/>
                <a:gd name="connsiteY47" fmla="*/ 148779 h 986979"/>
                <a:gd name="connsiteX48" fmla="*/ 76200 w 161925"/>
                <a:gd name="connsiteY48" fmla="*/ 63054 h 986979"/>
                <a:gd name="connsiteX49" fmla="*/ 102394 w 161925"/>
                <a:gd name="connsiteY49" fmla="*/ 55911 h 986979"/>
                <a:gd name="connsiteX50" fmla="*/ 111919 w 161925"/>
                <a:gd name="connsiteY50" fmla="*/ 44004 h 986979"/>
                <a:gd name="connsiteX51" fmla="*/ 119062 w 161925"/>
                <a:gd name="connsiteY51" fmla="*/ 29717 h 986979"/>
                <a:gd name="connsiteX52" fmla="*/ 126206 w 161925"/>
                <a:gd name="connsiteY52" fmla="*/ 24954 h 986979"/>
                <a:gd name="connsiteX53" fmla="*/ 133350 w 161925"/>
                <a:gd name="connsiteY53" fmla="*/ 17811 h 986979"/>
                <a:gd name="connsiteX54" fmla="*/ 142875 w 161925"/>
                <a:gd name="connsiteY54" fmla="*/ 13048 h 986979"/>
                <a:gd name="connsiteX55" fmla="*/ 161925 w 161925"/>
                <a:gd name="connsiteY55" fmla="*/ 0 h 986979"/>
                <a:gd name="connsiteX0" fmla="*/ 107156 w 161925"/>
                <a:gd name="connsiteY0" fmla="*/ 986979 h 986979"/>
                <a:gd name="connsiteX1" fmla="*/ 102394 w 161925"/>
                <a:gd name="connsiteY1" fmla="*/ 879823 h 986979"/>
                <a:gd name="connsiteX2" fmla="*/ 97631 w 161925"/>
                <a:gd name="connsiteY2" fmla="*/ 858392 h 986979"/>
                <a:gd name="connsiteX3" fmla="*/ 92869 w 161925"/>
                <a:gd name="connsiteY3" fmla="*/ 834579 h 986979"/>
                <a:gd name="connsiteX4" fmla="*/ 88106 w 161925"/>
                <a:gd name="connsiteY4" fmla="*/ 825054 h 986979"/>
                <a:gd name="connsiteX5" fmla="*/ 78581 w 161925"/>
                <a:gd name="connsiteY5" fmla="*/ 801242 h 986979"/>
                <a:gd name="connsiteX6" fmla="*/ 71437 w 161925"/>
                <a:gd name="connsiteY6" fmla="*/ 779811 h 986979"/>
                <a:gd name="connsiteX7" fmla="*/ 69056 w 161925"/>
                <a:gd name="connsiteY7" fmla="*/ 767904 h 986979"/>
                <a:gd name="connsiteX8" fmla="*/ 66675 w 161925"/>
                <a:gd name="connsiteY8" fmla="*/ 760761 h 986979"/>
                <a:gd name="connsiteX9" fmla="*/ 66675 w 161925"/>
                <a:gd name="connsiteY9" fmla="*/ 698848 h 986979"/>
                <a:gd name="connsiteX10" fmla="*/ 73819 w 161925"/>
                <a:gd name="connsiteY10" fmla="*/ 684561 h 986979"/>
                <a:gd name="connsiteX11" fmla="*/ 78581 w 161925"/>
                <a:gd name="connsiteY11" fmla="*/ 675036 h 986979"/>
                <a:gd name="connsiteX12" fmla="*/ 85725 w 161925"/>
                <a:gd name="connsiteY12" fmla="*/ 670273 h 986979"/>
                <a:gd name="connsiteX13" fmla="*/ 114300 w 161925"/>
                <a:gd name="connsiteY13" fmla="*/ 641698 h 986979"/>
                <a:gd name="connsiteX14" fmla="*/ 121444 w 161925"/>
                <a:gd name="connsiteY14" fmla="*/ 634554 h 986979"/>
                <a:gd name="connsiteX15" fmla="*/ 138112 w 161925"/>
                <a:gd name="connsiteY15" fmla="*/ 622648 h 986979"/>
                <a:gd name="connsiteX16" fmla="*/ 142875 w 161925"/>
                <a:gd name="connsiteY16" fmla="*/ 613123 h 986979"/>
                <a:gd name="connsiteX17" fmla="*/ 150019 w 161925"/>
                <a:gd name="connsiteY17" fmla="*/ 605979 h 986979"/>
                <a:gd name="connsiteX18" fmla="*/ 154781 w 161925"/>
                <a:gd name="connsiteY18" fmla="*/ 591692 h 986979"/>
                <a:gd name="connsiteX19" fmla="*/ 152400 w 161925"/>
                <a:gd name="connsiteY19" fmla="*/ 548829 h 986979"/>
                <a:gd name="connsiteX20" fmla="*/ 142875 w 161925"/>
                <a:gd name="connsiteY20" fmla="*/ 532161 h 986979"/>
                <a:gd name="connsiteX21" fmla="*/ 133350 w 161925"/>
                <a:gd name="connsiteY21" fmla="*/ 517873 h 986979"/>
                <a:gd name="connsiteX22" fmla="*/ 128587 w 161925"/>
                <a:gd name="connsiteY22" fmla="*/ 510729 h 986979"/>
                <a:gd name="connsiteX23" fmla="*/ 107156 w 161925"/>
                <a:gd name="connsiteY23" fmla="*/ 496442 h 986979"/>
                <a:gd name="connsiteX24" fmla="*/ 100012 w 161925"/>
                <a:gd name="connsiteY24" fmla="*/ 491679 h 986979"/>
                <a:gd name="connsiteX25" fmla="*/ 92869 w 161925"/>
                <a:gd name="connsiteY25" fmla="*/ 484536 h 986979"/>
                <a:gd name="connsiteX26" fmla="*/ 64294 w 161925"/>
                <a:gd name="connsiteY26" fmla="*/ 467867 h 986979"/>
                <a:gd name="connsiteX27" fmla="*/ 50006 w 161925"/>
                <a:gd name="connsiteY27" fmla="*/ 453579 h 986979"/>
                <a:gd name="connsiteX28" fmla="*/ 38100 w 161925"/>
                <a:gd name="connsiteY28" fmla="*/ 444054 h 986979"/>
                <a:gd name="connsiteX29" fmla="*/ 21431 w 161925"/>
                <a:gd name="connsiteY29" fmla="*/ 420242 h 986979"/>
                <a:gd name="connsiteX30" fmla="*/ 16669 w 161925"/>
                <a:gd name="connsiteY30" fmla="*/ 410717 h 986979"/>
                <a:gd name="connsiteX31" fmla="*/ 9525 w 161925"/>
                <a:gd name="connsiteY31" fmla="*/ 403573 h 986979"/>
                <a:gd name="connsiteX32" fmla="*/ 4762 w 161925"/>
                <a:gd name="connsiteY32" fmla="*/ 389286 h 986979"/>
                <a:gd name="connsiteX33" fmla="*/ 0 w 161925"/>
                <a:gd name="connsiteY33" fmla="*/ 365473 h 986979"/>
                <a:gd name="connsiteX34" fmla="*/ 2381 w 161925"/>
                <a:gd name="connsiteY34" fmla="*/ 315467 h 986979"/>
                <a:gd name="connsiteX35" fmla="*/ 7144 w 161925"/>
                <a:gd name="connsiteY35" fmla="*/ 298798 h 986979"/>
                <a:gd name="connsiteX36" fmla="*/ 11906 w 161925"/>
                <a:gd name="connsiteY36" fmla="*/ 291654 h 986979"/>
                <a:gd name="connsiteX37" fmla="*/ 14287 w 161925"/>
                <a:gd name="connsiteY37" fmla="*/ 284511 h 986979"/>
                <a:gd name="connsiteX38" fmla="*/ 23812 w 161925"/>
                <a:gd name="connsiteY38" fmla="*/ 270223 h 986979"/>
                <a:gd name="connsiteX39" fmla="*/ 26194 w 161925"/>
                <a:gd name="connsiteY39" fmla="*/ 263079 h 986979"/>
                <a:gd name="connsiteX40" fmla="*/ 33337 w 161925"/>
                <a:gd name="connsiteY40" fmla="*/ 258317 h 986979"/>
                <a:gd name="connsiteX41" fmla="*/ 42862 w 161925"/>
                <a:gd name="connsiteY41" fmla="*/ 251173 h 986979"/>
                <a:gd name="connsiteX42" fmla="*/ 59531 w 161925"/>
                <a:gd name="connsiteY42" fmla="*/ 229742 h 986979"/>
                <a:gd name="connsiteX43" fmla="*/ 69056 w 161925"/>
                <a:gd name="connsiteY43" fmla="*/ 215454 h 986979"/>
                <a:gd name="connsiteX44" fmla="*/ 83344 w 161925"/>
                <a:gd name="connsiteY44" fmla="*/ 196404 h 986979"/>
                <a:gd name="connsiteX45" fmla="*/ 88106 w 161925"/>
                <a:gd name="connsiteY45" fmla="*/ 186879 h 986979"/>
                <a:gd name="connsiteX46" fmla="*/ 92869 w 161925"/>
                <a:gd name="connsiteY46" fmla="*/ 170211 h 986979"/>
                <a:gd name="connsiteX47" fmla="*/ 97631 w 161925"/>
                <a:gd name="connsiteY47" fmla="*/ 148779 h 986979"/>
                <a:gd name="connsiteX48" fmla="*/ 76200 w 161925"/>
                <a:gd name="connsiteY48" fmla="*/ 63054 h 986979"/>
                <a:gd name="connsiteX49" fmla="*/ 83344 w 161925"/>
                <a:gd name="connsiteY49" fmla="*/ 48826 h 986979"/>
                <a:gd name="connsiteX50" fmla="*/ 111919 w 161925"/>
                <a:gd name="connsiteY50" fmla="*/ 44004 h 986979"/>
                <a:gd name="connsiteX51" fmla="*/ 119062 w 161925"/>
                <a:gd name="connsiteY51" fmla="*/ 29717 h 986979"/>
                <a:gd name="connsiteX52" fmla="*/ 126206 w 161925"/>
                <a:gd name="connsiteY52" fmla="*/ 24954 h 986979"/>
                <a:gd name="connsiteX53" fmla="*/ 133350 w 161925"/>
                <a:gd name="connsiteY53" fmla="*/ 17811 h 986979"/>
                <a:gd name="connsiteX54" fmla="*/ 142875 w 161925"/>
                <a:gd name="connsiteY54" fmla="*/ 13048 h 986979"/>
                <a:gd name="connsiteX55" fmla="*/ 161925 w 161925"/>
                <a:gd name="connsiteY55" fmla="*/ 0 h 986979"/>
                <a:gd name="connsiteX0" fmla="*/ 107156 w 161925"/>
                <a:gd name="connsiteY0" fmla="*/ 986979 h 986979"/>
                <a:gd name="connsiteX1" fmla="*/ 102394 w 161925"/>
                <a:gd name="connsiteY1" fmla="*/ 879823 h 986979"/>
                <a:gd name="connsiteX2" fmla="*/ 97631 w 161925"/>
                <a:gd name="connsiteY2" fmla="*/ 858392 h 986979"/>
                <a:gd name="connsiteX3" fmla="*/ 92869 w 161925"/>
                <a:gd name="connsiteY3" fmla="*/ 834579 h 986979"/>
                <a:gd name="connsiteX4" fmla="*/ 88106 w 161925"/>
                <a:gd name="connsiteY4" fmla="*/ 825054 h 986979"/>
                <a:gd name="connsiteX5" fmla="*/ 78581 w 161925"/>
                <a:gd name="connsiteY5" fmla="*/ 801242 h 986979"/>
                <a:gd name="connsiteX6" fmla="*/ 71437 w 161925"/>
                <a:gd name="connsiteY6" fmla="*/ 779811 h 986979"/>
                <a:gd name="connsiteX7" fmla="*/ 69056 w 161925"/>
                <a:gd name="connsiteY7" fmla="*/ 767904 h 986979"/>
                <a:gd name="connsiteX8" fmla="*/ 66675 w 161925"/>
                <a:gd name="connsiteY8" fmla="*/ 760761 h 986979"/>
                <a:gd name="connsiteX9" fmla="*/ 66675 w 161925"/>
                <a:gd name="connsiteY9" fmla="*/ 698848 h 986979"/>
                <a:gd name="connsiteX10" fmla="*/ 73819 w 161925"/>
                <a:gd name="connsiteY10" fmla="*/ 684561 h 986979"/>
                <a:gd name="connsiteX11" fmla="*/ 78581 w 161925"/>
                <a:gd name="connsiteY11" fmla="*/ 675036 h 986979"/>
                <a:gd name="connsiteX12" fmla="*/ 85725 w 161925"/>
                <a:gd name="connsiteY12" fmla="*/ 670273 h 986979"/>
                <a:gd name="connsiteX13" fmla="*/ 114300 w 161925"/>
                <a:gd name="connsiteY13" fmla="*/ 641698 h 986979"/>
                <a:gd name="connsiteX14" fmla="*/ 121444 w 161925"/>
                <a:gd name="connsiteY14" fmla="*/ 634554 h 986979"/>
                <a:gd name="connsiteX15" fmla="*/ 138112 w 161925"/>
                <a:gd name="connsiteY15" fmla="*/ 622648 h 986979"/>
                <a:gd name="connsiteX16" fmla="*/ 142875 w 161925"/>
                <a:gd name="connsiteY16" fmla="*/ 613123 h 986979"/>
                <a:gd name="connsiteX17" fmla="*/ 150019 w 161925"/>
                <a:gd name="connsiteY17" fmla="*/ 605979 h 986979"/>
                <a:gd name="connsiteX18" fmla="*/ 154781 w 161925"/>
                <a:gd name="connsiteY18" fmla="*/ 591692 h 986979"/>
                <a:gd name="connsiteX19" fmla="*/ 152400 w 161925"/>
                <a:gd name="connsiteY19" fmla="*/ 548829 h 986979"/>
                <a:gd name="connsiteX20" fmla="*/ 142875 w 161925"/>
                <a:gd name="connsiteY20" fmla="*/ 532161 h 986979"/>
                <a:gd name="connsiteX21" fmla="*/ 133350 w 161925"/>
                <a:gd name="connsiteY21" fmla="*/ 517873 h 986979"/>
                <a:gd name="connsiteX22" fmla="*/ 128587 w 161925"/>
                <a:gd name="connsiteY22" fmla="*/ 510729 h 986979"/>
                <a:gd name="connsiteX23" fmla="*/ 107156 w 161925"/>
                <a:gd name="connsiteY23" fmla="*/ 496442 h 986979"/>
                <a:gd name="connsiteX24" fmla="*/ 100012 w 161925"/>
                <a:gd name="connsiteY24" fmla="*/ 491679 h 986979"/>
                <a:gd name="connsiteX25" fmla="*/ 92869 w 161925"/>
                <a:gd name="connsiteY25" fmla="*/ 484536 h 986979"/>
                <a:gd name="connsiteX26" fmla="*/ 64294 w 161925"/>
                <a:gd name="connsiteY26" fmla="*/ 467867 h 986979"/>
                <a:gd name="connsiteX27" fmla="*/ 50006 w 161925"/>
                <a:gd name="connsiteY27" fmla="*/ 453579 h 986979"/>
                <a:gd name="connsiteX28" fmla="*/ 38100 w 161925"/>
                <a:gd name="connsiteY28" fmla="*/ 444054 h 986979"/>
                <a:gd name="connsiteX29" fmla="*/ 21431 w 161925"/>
                <a:gd name="connsiteY29" fmla="*/ 420242 h 986979"/>
                <a:gd name="connsiteX30" fmla="*/ 16669 w 161925"/>
                <a:gd name="connsiteY30" fmla="*/ 410717 h 986979"/>
                <a:gd name="connsiteX31" fmla="*/ 9525 w 161925"/>
                <a:gd name="connsiteY31" fmla="*/ 403573 h 986979"/>
                <a:gd name="connsiteX32" fmla="*/ 4762 w 161925"/>
                <a:gd name="connsiteY32" fmla="*/ 389286 h 986979"/>
                <a:gd name="connsiteX33" fmla="*/ 0 w 161925"/>
                <a:gd name="connsiteY33" fmla="*/ 365473 h 986979"/>
                <a:gd name="connsiteX34" fmla="*/ 2381 w 161925"/>
                <a:gd name="connsiteY34" fmla="*/ 315467 h 986979"/>
                <a:gd name="connsiteX35" fmla="*/ 7144 w 161925"/>
                <a:gd name="connsiteY35" fmla="*/ 298798 h 986979"/>
                <a:gd name="connsiteX36" fmla="*/ 11906 w 161925"/>
                <a:gd name="connsiteY36" fmla="*/ 291654 h 986979"/>
                <a:gd name="connsiteX37" fmla="*/ 14287 w 161925"/>
                <a:gd name="connsiteY37" fmla="*/ 284511 h 986979"/>
                <a:gd name="connsiteX38" fmla="*/ 23812 w 161925"/>
                <a:gd name="connsiteY38" fmla="*/ 270223 h 986979"/>
                <a:gd name="connsiteX39" fmla="*/ 26194 w 161925"/>
                <a:gd name="connsiteY39" fmla="*/ 263079 h 986979"/>
                <a:gd name="connsiteX40" fmla="*/ 33337 w 161925"/>
                <a:gd name="connsiteY40" fmla="*/ 258317 h 986979"/>
                <a:gd name="connsiteX41" fmla="*/ 42862 w 161925"/>
                <a:gd name="connsiteY41" fmla="*/ 251173 h 986979"/>
                <a:gd name="connsiteX42" fmla="*/ 59531 w 161925"/>
                <a:gd name="connsiteY42" fmla="*/ 229742 h 986979"/>
                <a:gd name="connsiteX43" fmla="*/ 69056 w 161925"/>
                <a:gd name="connsiteY43" fmla="*/ 215454 h 986979"/>
                <a:gd name="connsiteX44" fmla="*/ 83344 w 161925"/>
                <a:gd name="connsiteY44" fmla="*/ 196404 h 986979"/>
                <a:gd name="connsiteX45" fmla="*/ 88106 w 161925"/>
                <a:gd name="connsiteY45" fmla="*/ 186879 h 986979"/>
                <a:gd name="connsiteX46" fmla="*/ 92869 w 161925"/>
                <a:gd name="connsiteY46" fmla="*/ 170211 h 986979"/>
                <a:gd name="connsiteX47" fmla="*/ 97631 w 161925"/>
                <a:gd name="connsiteY47" fmla="*/ 148779 h 986979"/>
                <a:gd name="connsiteX48" fmla="*/ 76200 w 161925"/>
                <a:gd name="connsiteY48" fmla="*/ 63054 h 986979"/>
                <a:gd name="connsiteX49" fmla="*/ 83344 w 161925"/>
                <a:gd name="connsiteY49" fmla="*/ 48826 h 986979"/>
                <a:gd name="connsiteX50" fmla="*/ 119062 w 161925"/>
                <a:gd name="connsiteY50" fmla="*/ 29717 h 986979"/>
                <a:gd name="connsiteX51" fmla="*/ 126206 w 161925"/>
                <a:gd name="connsiteY51" fmla="*/ 24954 h 986979"/>
                <a:gd name="connsiteX52" fmla="*/ 133350 w 161925"/>
                <a:gd name="connsiteY52" fmla="*/ 17811 h 986979"/>
                <a:gd name="connsiteX53" fmla="*/ 142875 w 161925"/>
                <a:gd name="connsiteY53" fmla="*/ 13048 h 986979"/>
                <a:gd name="connsiteX54" fmla="*/ 161925 w 161925"/>
                <a:gd name="connsiteY54" fmla="*/ 0 h 986979"/>
                <a:gd name="connsiteX0" fmla="*/ 107156 w 161925"/>
                <a:gd name="connsiteY0" fmla="*/ 986979 h 986979"/>
                <a:gd name="connsiteX1" fmla="*/ 102394 w 161925"/>
                <a:gd name="connsiteY1" fmla="*/ 879823 h 986979"/>
                <a:gd name="connsiteX2" fmla="*/ 97631 w 161925"/>
                <a:gd name="connsiteY2" fmla="*/ 858392 h 986979"/>
                <a:gd name="connsiteX3" fmla="*/ 92869 w 161925"/>
                <a:gd name="connsiteY3" fmla="*/ 834579 h 986979"/>
                <a:gd name="connsiteX4" fmla="*/ 88106 w 161925"/>
                <a:gd name="connsiteY4" fmla="*/ 825054 h 986979"/>
                <a:gd name="connsiteX5" fmla="*/ 78581 w 161925"/>
                <a:gd name="connsiteY5" fmla="*/ 801242 h 986979"/>
                <a:gd name="connsiteX6" fmla="*/ 71437 w 161925"/>
                <a:gd name="connsiteY6" fmla="*/ 779811 h 986979"/>
                <a:gd name="connsiteX7" fmla="*/ 69056 w 161925"/>
                <a:gd name="connsiteY7" fmla="*/ 767904 h 986979"/>
                <a:gd name="connsiteX8" fmla="*/ 66675 w 161925"/>
                <a:gd name="connsiteY8" fmla="*/ 760761 h 986979"/>
                <a:gd name="connsiteX9" fmla="*/ 66675 w 161925"/>
                <a:gd name="connsiteY9" fmla="*/ 698848 h 986979"/>
                <a:gd name="connsiteX10" fmla="*/ 73819 w 161925"/>
                <a:gd name="connsiteY10" fmla="*/ 684561 h 986979"/>
                <a:gd name="connsiteX11" fmla="*/ 78581 w 161925"/>
                <a:gd name="connsiteY11" fmla="*/ 675036 h 986979"/>
                <a:gd name="connsiteX12" fmla="*/ 85725 w 161925"/>
                <a:gd name="connsiteY12" fmla="*/ 670273 h 986979"/>
                <a:gd name="connsiteX13" fmla="*/ 114300 w 161925"/>
                <a:gd name="connsiteY13" fmla="*/ 641698 h 986979"/>
                <a:gd name="connsiteX14" fmla="*/ 121444 w 161925"/>
                <a:gd name="connsiteY14" fmla="*/ 634554 h 986979"/>
                <a:gd name="connsiteX15" fmla="*/ 138112 w 161925"/>
                <a:gd name="connsiteY15" fmla="*/ 622648 h 986979"/>
                <a:gd name="connsiteX16" fmla="*/ 142875 w 161925"/>
                <a:gd name="connsiteY16" fmla="*/ 613123 h 986979"/>
                <a:gd name="connsiteX17" fmla="*/ 150019 w 161925"/>
                <a:gd name="connsiteY17" fmla="*/ 605979 h 986979"/>
                <a:gd name="connsiteX18" fmla="*/ 154781 w 161925"/>
                <a:gd name="connsiteY18" fmla="*/ 591692 h 986979"/>
                <a:gd name="connsiteX19" fmla="*/ 152400 w 161925"/>
                <a:gd name="connsiteY19" fmla="*/ 548829 h 986979"/>
                <a:gd name="connsiteX20" fmla="*/ 142875 w 161925"/>
                <a:gd name="connsiteY20" fmla="*/ 532161 h 986979"/>
                <a:gd name="connsiteX21" fmla="*/ 133350 w 161925"/>
                <a:gd name="connsiteY21" fmla="*/ 517873 h 986979"/>
                <a:gd name="connsiteX22" fmla="*/ 128587 w 161925"/>
                <a:gd name="connsiteY22" fmla="*/ 510729 h 986979"/>
                <a:gd name="connsiteX23" fmla="*/ 107156 w 161925"/>
                <a:gd name="connsiteY23" fmla="*/ 496442 h 986979"/>
                <a:gd name="connsiteX24" fmla="*/ 100012 w 161925"/>
                <a:gd name="connsiteY24" fmla="*/ 491679 h 986979"/>
                <a:gd name="connsiteX25" fmla="*/ 92869 w 161925"/>
                <a:gd name="connsiteY25" fmla="*/ 484536 h 986979"/>
                <a:gd name="connsiteX26" fmla="*/ 64294 w 161925"/>
                <a:gd name="connsiteY26" fmla="*/ 467867 h 986979"/>
                <a:gd name="connsiteX27" fmla="*/ 50006 w 161925"/>
                <a:gd name="connsiteY27" fmla="*/ 453579 h 986979"/>
                <a:gd name="connsiteX28" fmla="*/ 38100 w 161925"/>
                <a:gd name="connsiteY28" fmla="*/ 444054 h 986979"/>
                <a:gd name="connsiteX29" fmla="*/ 21431 w 161925"/>
                <a:gd name="connsiteY29" fmla="*/ 420242 h 986979"/>
                <a:gd name="connsiteX30" fmla="*/ 16669 w 161925"/>
                <a:gd name="connsiteY30" fmla="*/ 410717 h 986979"/>
                <a:gd name="connsiteX31" fmla="*/ 9525 w 161925"/>
                <a:gd name="connsiteY31" fmla="*/ 403573 h 986979"/>
                <a:gd name="connsiteX32" fmla="*/ 4762 w 161925"/>
                <a:gd name="connsiteY32" fmla="*/ 389286 h 986979"/>
                <a:gd name="connsiteX33" fmla="*/ 0 w 161925"/>
                <a:gd name="connsiteY33" fmla="*/ 365473 h 986979"/>
                <a:gd name="connsiteX34" fmla="*/ 2381 w 161925"/>
                <a:gd name="connsiteY34" fmla="*/ 315467 h 986979"/>
                <a:gd name="connsiteX35" fmla="*/ 7144 w 161925"/>
                <a:gd name="connsiteY35" fmla="*/ 298798 h 986979"/>
                <a:gd name="connsiteX36" fmla="*/ 11906 w 161925"/>
                <a:gd name="connsiteY36" fmla="*/ 291654 h 986979"/>
                <a:gd name="connsiteX37" fmla="*/ 14287 w 161925"/>
                <a:gd name="connsiteY37" fmla="*/ 284511 h 986979"/>
                <a:gd name="connsiteX38" fmla="*/ 23812 w 161925"/>
                <a:gd name="connsiteY38" fmla="*/ 270223 h 986979"/>
                <a:gd name="connsiteX39" fmla="*/ 26194 w 161925"/>
                <a:gd name="connsiteY39" fmla="*/ 263079 h 986979"/>
                <a:gd name="connsiteX40" fmla="*/ 33337 w 161925"/>
                <a:gd name="connsiteY40" fmla="*/ 258317 h 986979"/>
                <a:gd name="connsiteX41" fmla="*/ 42862 w 161925"/>
                <a:gd name="connsiteY41" fmla="*/ 251173 h 986979"/>
                <a:gd name="connsiteX42" fmla="*/ 59531 w 161925"/>
                <a:gd name="connsiteY42" fmla="*/ 229742 h 986979"/>
                <a:gd name="connsiteX43" fmla="*/ 69056 w 161925"/>
                <a:gd name="connsiteY43" fmla="*/ 215454 h 986979"/>
                <a:gd name="connsiteX44" fmla="*/ 83344 w 161925"/>
                <a:gd name="connsiteY44" fmla="*/ 196404 h 986979"/>
                <a:gd name="connsiteX45" fmla="*/ 88106 w 161925"/>
                <a:gd name="connsiteY45" fmla="*/ 186879 h 986979"/>
                <a:gd name="connsiteX46" fmla="*/ 92869 w 161925"/>
                <a:gd name="connsiteY46" fmla="*/ 170211 h 986979"/>
                <a:gd name="connsiteX47" fmla="*/ 97631 w 161925"/>
                <a:gd name="connsiteY47" fmla="*/ 148779 h 986979"/>
                <a:gd name="connsiteX48" fmla="*/ 76200 w 161925"/>
                <a:gd name="connsiteY48" fmla="*/ 63054 h 986979"/>
                <a:gd name="connsiteX49" fmla="*/ 83344 w 161925"/>
                <a:gd name="connsiteY49" fmla="*/ 48826 h 986979"/>
                <a:gd name="connsiteX50" fmla="*/ 126206 w 161925"/>
                <a:gd name="connsiteY50" fmla="*/ 24954 h 986979"/>
                <a:gd name="connsiteX51" fmla="*/ 133350 w 161925"/>
                <a:gd name="connsiteY51" fmla="*/ 17811 h 986979"/>
                <a:gd name="connsiteX52" fmla="*/ 142875 w 161925"/>
                <a:gd name="connsiteY52" fmla="*/ 13048 h 986979"/>
                <a:gd name="connsiteX53" fmla="*/ 161925 w 161925"/>
                <a:gd name="connsiteY53" fmla="*/ 0 h 986979"/>
                <a:gd name="connsiteX0" fmla="*/ 107156 w 161925"/>
                <a:gd name="connsiteY0" fmla="*/ 986979 h 986979"/>
                <a:gd name="connsiteX1" fmla="*/ 102394 w 161925"/>
                <a:gd name="connsiteY1" fmla="*/ 879823 h 986979"/>
                <a:gd name="connsiteX2" fmla="*/ 97631 w 161925"/>
                <a:gd name="connsiteY2" fmla="*/ 858392 h 986979"/>
                <a:gd name="connsiteX3" fmla="*/ 92869 w 161925"/>
                <a:gd name="connsiteY3" fmla="*/ 834579 h 986979"/>
                <a:gd name="connsiteX4" fmla="*/ 88106 w 161925"/>
                <a:gd name="connsiteY4" fmla="*/ 825054 h 986979"/>
                <a:gd name="connsiteX5" fmla="*/ 78581 w 161925"/>
                <a:gd name="connsiteY5" fmla="*/ 801242 h 986979"/>
                <a:gd name="connsiteX6" fmla="*/ 71437 w 161925"/>
                <a:gd name="connsiteY6" fmla="*/ 779811 h 986979"/>
                <a:gd name="connsiteX7" fmla="*/ 69056 w 161925"/>
                <a:gd name="connsiteY7" fmla="*/ 767904 h 986979"/>
                <a:gd name="connsiteX8" fmla="*/ 66675 w 161925"/>
                <a:gd name="connsiteY8" fmla="*/ 760761 h 986979"/>
                <a:gd name="connsiteX9" fmla="*/ 66675 w 161925"/>
                <a:gd name="connsiteY9" fmla="*/ 698848 h 986979"/>
                <a:gd name="connsiteX10" fmla="*/ 73819 w 161925"/>
                <a:gd name="connsiteY10" fmla="*/ 684561 h 986979"/>
                <a:gd name="connsiteX11" fmla="*/ 78581 w 161925"/>
                <a:gd name="connsiteY11" fmla="*/ 675036 h 986979"/>
                <a:gd name="connsiteX12" fmla="*/ 85725 w 161925"/>
                <a:gd name="connsiteY12" fmla="*/ 670273 h 986979"/>
                <a:gd name="connsiteX13" fmla="*/ 114300 w 161925"/>
                <a:gd name="connsiteY13" fmla="*/ 641698 h 986979"/>
                <a:gd name="connsiteX14" fmla="*/ 121444 w 161925"/>
                <a:gd name="connsiteY14" fmla="*/ 634554 h 986979"/>
                <a:gd name="connsiteX15" fmla="*/ 138112 w 161925"/>
                <a:gd name="connsiteY15" fmla="*/ 622648 h 986979"/>
                <a:gd name="connsiteX16" fmla="*/ 142875 w 161925"/>
                <a:gd name="connsiteY16" fmla="*/ 613123 h 986979"/>
                <a:gd name="connsiteX17" fmla="*/ 150019 w 161925"/>
                <a:gd name="connsiteY17" fmla="*/ 605979 h 986979"/>
                <a:gd name="connsiteX18" fmla="*/ 154781 w 161925"/>
                <a:gd name="connsiteY18" fmla="*/ 591692 h 986979"/>
                <a:gd name="connsiteX19" fmla="*/ 152400 w 161925"/>
                <a:gd name="connsiteY19" fmla="*/ 548829 h 986979"/>
                <a:gd name="connsiteX20" fmla="*/ 142875 w 161925"/>
                <a:gd name="connsiteY20" fmla="*/ 532161 h 986979"/>
                <a:gd name="connsiteX21" fmla="*/ 133350 w 161925"/>
                <a:gd name="connsiteY21" fmla="*/ 517873 h 986979"/>
                <a:gd name="connsiteX22" fmla="*/ 128587 w 161925"/>
                <a:gd name="connsiteY22" fmla="*/ 510729 h 986979"/>
                <a:gd name="connsiteX23" fmla="*/ 107156 w 161925"/>
                <a:gd name="connsiteY23" fmla="*/ 496442 h 986979"/>
                <a:gd name="connsiteX24" fmla="*/ 100012 w 161925"/>
                <a:gd name="connsiteY24" fmla="*/ 491679 h 986979"/>
                <a:gd name="connsiteX25" fmla="*/ 92869 w 161925"/>
                <a:gd name="connsiteY25" fmla="*/ 484536 h 986979"/>
                <a:gd name="connsiteX26" fmla="*/ 64294 w 161925"/>
                <a:gd name="connsiteY26" fmla="*/ 467867 h 986979"/>
                <a:gd name="connsiteX27" fmla="*/ 50006 w 161925"/>
                <a:gd name="connsiteY27" fmla="*/ 453579 h 986979"/>
                <a:gd name="connsiteX28" fmla="*/ 38100 w 161925"/>
                <a:gd name="connsiteY28" fmla="*/ 444054 h 986979"/>
                <a:gd name="connsiteX29" fmla="*/ 21431 w 161925"/>
                <a:gd name="connsiteY29" fmla="*/ 420242 h 986979"/>
                <a:gd name="connsiteX30" fmla="*/ 16669 w 161925"/>
                <a:gd name="connsiteY30" fmla="*/ 410717 h 986979"/>
                <a:gd name="connsiteX31" fmla="*/ 9525 w 161925"/>
                <a:gd name="connsiteY31" fmla="*/ 403573 h 986979"/>
                <a:gd name="connsiteX32" fmla="*/ 4762 w 161925"/>
                <a:gd name="connsiteY32" fmla="*/ 389286 h 986979"/>
                <a:gd name="connsiteX33" fmla="*/ 0 w 161925"/>
                <a:gd name="connsiteY33" fmla="*/ 365473 h 986979"/>
                <a:gd name="connsiteX34" fmla="*/ 2381 w 161925"/>
                <a:gd name="connsiteY34" fmla="*/ 315467 h 986979"/>
                <a:gd name="connsiteX35" fmla="*/ 7144 w 161925"/>
                <a:gd name="connsiteY35" fmla="*/ 298798 h 986979"/>
                <a:gd name="connsiteX36" fmla="*/ 11906 w 161925"/>
                <a:gd name="connsiteY36" fmla="*/ 291654 h 986979"/>
                <a:gd name="connsiteX37" fmla="*/ 14287 w 161925"/>
                <a:gd name="connsiteY37" fmla="*/ 284511 h 986979"/>
                <a:gd name="connsiteX38" fmla="*/ 23812 w 161925"/>
                <a:gd name="connsiteY38" fmla="*/ 270223 h 986979"/>
                <a:gd name="connsiteX39" fmla="*/ 26194 w 161925"/>
                <a:gd name="connsiteY39" fmla="*/ 263079 h 986979"/>
                <a:gd name="connsiteX40" fmla="*/ 33337 w 161925"/>
                <a:gd name="connsiteY40" fmla="*/ 258317 h 986979"/>
                <a:gd name="connsiteX41" fmla="*/ 42862 w 161925"/>
                <a:gd name="connsiteY41" fmla="*/ 251173 h 986979"/>
                <a:gd name="connsiteX42" fmla="*/ 59531 w 161925"/>
                <a:gd name="connsiteY42" fmla="*/ 229742 h 986979"/>
                <a:gd name="connsiteX43" fmla="*/ 69056 w 161925"/>
                <a:gd name="connsiteY43" fmla="*/ 215454 h 986979"/>
                <a:gd name="connsiteX44" fmla="*/ 83344 w 161925"/>
                <a:gd name="connsiteY44" fmla="*/ 196404 h 986979"/>
                <a:gd name="connsiteX45" fmla="*/ 88106 w 161925"/>
                <a:gd name="connsiteY45" fmla="*/ 186879 h 986979"/>
                <a:gd name="connsiteX46" fmla="*/ 92869 w 161925"/>
                <a:gd name="connsiteY46" fmla="*/ 170211 h 986979"/>
                <a:gd name="connsiteX47" fmla="*/ 97631 w 161925"/>
                <a:gd name="connsiteY47" fmla="*/ 148779 h 986979"/>
                <a:gd name="connsiteX48" fmla="*/ 76200 w 161925"/>
                <a:gd name="connsiteY48" fmla="*/ 63054 h 986979"/>
                <a:gd name="connsiteX49" fmla="*/ 83344 w 161925"/>
                <a:gd name="connsiteY49" fmla="*/ 48826 h 986979"/>
                <a:gd name="connsiteX50" fmla="*/ 126206 w 161925"/>
                <a:gd name="connsiteY50" fmla="*/ 24954 h 986979"/>
                <a:gd name="connsiteX51" fmla="*/ 142875 w 161925"/>
                <a:gd name="connsiteY51" fmla="*/ 13048 h 986979"/>
                <a:gd name="connsiteX52" fmla="*/ 161925 w 161925"/>
                <a:gd name="connsiteY52" fmla="*/ 0 h 986979"/>
                <a:gd name="connsiteX0" fmla="*/ 107156 w 161925"/>
                <a:gd name="connsiteY0" fmla="*/ 986979 h 986979"/>
                <a:gd name="connsiteX1" fmla="*/ 102394 w 161925"/>
                <a:gd name="connsiteY1" fmla="*/ 879823 h 986979"/>
                <a:gd name="connsiteX2" fmla="*/ 97631 w 161925"/>
                <a:gd name="connsiteY2" fmla="*/ 858392 h 986979"/>
                <a:gd name="connsiteX3" fmla="*/ 92869 w 161925"/>
                <a:gd name="connsiteY3" fmla="*/ 834579 h 986979"/>
                <a:gd name="connsiteX4" fmla="*/ 88106 w 161925"/>
                <a:gd name="connsiteY4" fmla="*/ 825054 h 986979"/>
                <a:gd name="connsiteX5" fmla="*/ 78581 w 161925"/>
                <a:gd name="connsiteY5" fmla="*/ 801242 h 986979"/>
                <a:gd name="connsiteX6" fmla="*/ 71437 w 161925"/>
                <a:gd name="connsiteY6" fmla="*/ 779811 h 986979"/>
                <a:gd name="connsiteX7" fmla="*/ 69056 w 161925"/>
                <a:gd name="connsiteY7" fmla="*/ 767904 h 986979"/>
                <a:gd name="connsiteX8" fmla="*/ 66675 w 161925"/>
                <a:gd name="connsiteY8" fmla="*/ 760761 h 986979"/>
                <a:gd name="connsiteX9" fmla="*/ 66675 w 161925"/>
                <a:gd name="connsiteY9" fmla="*/ 698848 h 986979"/>
                <a:gd name="connsiteX10" fmla="*/ 73819 w 161925"/>
                <a:gd name="connsiteY10" fmla="*/ 684561 h 986979"/>
                <a:gd name="connsiteX11" fmla="*/ 78581 w 161925"/>
                <a:gd name="connsiteY11" fmla="*/ 675036 h 986979"/>
                <a:gd name="connsiteX12" fmla="*/ 85725 w 161925"/>
                <a:gd name="connsiteY12" fmla="*/ 670273 h 986979"/>
                <a:gd name="connsiteX13" fmla="*/ 114300 w 161925"/>
                <a:gd name="connsiteY13" fmla="*/ 641698 h 986979"/>
                <a:gd name="connsiteX14" fmla="*/ 121444 w 161925"/>
                <a:gd name="connsiteY14" fmla="*/ 634554 h 986979"/>
                <a:gd name="connsiteX15" fmla="*/ 138112 w 161925"/>
                <a:gd name="connsiteY15" fmla="*/ 622648 h 986979"/>
                <a:gd name="connsiteX16" fmla="*/ 142875 w 161925"/>
                <a:gd name="connsiteY16" fmla="*/ 613123 h 986979"/>
                <a:gd name="connsiteX17" fmla="*/ 150019 w 161925"/>
                <a:gd name="connsiteY17" fmla="*/ 605979 h 986979"/>
                <a:gd name="connsiteX18" fmla="*/ 154781 w 161925"/>
                <a:gd name="connsiteY18" fmla="*/ 591692 h 986979"/>
                <a:gd name="connsiteX19" fmla="*/ 152400 w 161925"/>
                <a:gd name="connsiteY19" fmla="*/ 548829 h 986979"/>
                <a:gd name="connsiteX20" fmla="*/ 142875 w 161925"/>
                <a:gd name="connsiteY20" fmla="*/ 532161 h 986979"/>
                <a:gd name="connsiteX21" fmla="*/ 133350 w 161925"/>
                <a:gd name="connsiteY21" fmla="*/ 517873 h 986979"/>
                <a:gd name="connsiteX22" fmla="*/ 128587 w 161925"/>
                <a:gd name="connsiteY22" fmla="*/ 510729 h 986979"/>
                <a:gd name="connsiteX23" fmla="*/ 107156 w 161925"/>
                <a:gd name="connsiteY23" fmla="*/ 496442 h 986979"/>
                <a:gd name="connsiteX24" fmla="*/ 100012 w 161925"/>
                <a:gd name="connsiteY24" fmla="*/ 491679 h 986979"/>
                <a:gd name="connsiteX25" fmla="*/ 92869 w 161925"/>
                <a:gd name="connsiteY25" fmla="*/ 484536 h 986979"/>
                <a:gd name="connsiteX26" fmla="*/ 64294 w 161925"/>
                <a:gd name="connsiteY26" fmla="*/ 467867 h 986979"/>
                <a:gd name="connsiteX27" fmla="*/ 50006 w 161925"/>
                <a:gd name="connsiteY27" fmla="*/ 453579 h 986979"/>
                <a:gd name="connsiteX28" fmla="*/ 38100 w 161925"/>
                <a:gd name="connsiteY28" fmla="*/ 444054 h 986979"/>
                <a:gd name="connsiteX29" fmla="*/ 21431 w 161925"/>
                <a:gd name="connsiteY29" fmla="*/ 420242 h 986979"/>
                <a:gd name="connsiteX30" fmla="*/ 16669 w 161925"/>
                <a:gd name="connsiteY30" fmla="*/ 410717 h 986979"/>
                <a:gd name="connsiteX31" fmla="*/ 9525 w 161925"/>
                <a:gd name="connsiteY31" fmla="*/ 403573 h 986979"/>
                <a:gd name="connsiteX32" fmla="*/ 4762 w 161925"/>
                <a:gd name="connsiteY32" fmla="*/ 389286 h 986979"/>
                <a:gd name="connsiteX33" fmla="*/ 0 w 161925"/>
                <a:gd name="connsiteY33" fmla="*/ 365473 h 986979"/>
                <a:gd name="connsiteX34" fmla="*/ 2381 w 161925"/>
                <a:gd name="connsiteY34" fmla="*/ 315467 h 986979"/>
                <a:gd name="connsiteX35" fmla="*/ 7144 w 161925"/>
                <a:gd name="connsiteY35" fmla="*/ 298798 h 986979"/>
                <a:gd name="connsiteX36" fmla="*/ 11906 w 161925"/>
                <a:gd name="connsiteY36" fmla="*/ 291654 h 986979"/>
                <a:gd name="connsiteX37" fmla="*/ 14287 w 161925"/>
                <a:gd name="connsiteY37" fmla="*/ 284511 h 986979"/>
                <a:gd name="connsiteX38" fmla="*/ 23812 w 161925"/>
                <a:gd name="connsiteY38" fmla="*/ 270223 h 986979"/>
                <a:gd name="connsiteX39" fmla="*/ 26194 w 161925"/>
                <a:gd name="connsiteY39" fmla="*/ 263079 h 986979"/>
                <a:gd name="connsiteX40" fmla="*/ 33337 w 161925"/>
                <a:gd name="connsiteY40" fmla="*/ 258317 h 986979"/>
                <a:gd name="connsiteX41" fmla="*/ 42862 w 161925"/>
                <a:gd name="connsiteY41" fmla="*/ 251173 h 986979"/>
                <a:gd name="connsiteX42" fmla="*/ 59531 w 161925"/>
                <a:gd name="connsiteY42" fmla="*/ 229742 h 986979"/>
                <a:gd name="connsiteX43" fmla="*/ 69056 w 161925"/>
                <a:gd name="connsiteY43" fmla="*/ 215454 h 986979"/>
                <a:gd name="connsiteX44" fmla="*/ 83344 w 161925"/>
                <a:gd name="connsiteY44" fmla="*/ 196404 h 986979"/>
                <a:gd name="connsiteX45" fmla="*/ 88106 w 161925"/>
                <a:gd name="connsiteY45" fmla="*/ 186879 h 986979"/>
                <a:gd name="connsiteX46" fmla="*/ 92869 w 161925"/>
                <a:gd name="connsiteY46" fmla="*/ 170211 h 986979"/>
                <a:gd name="connsiteX47" fmla="*/ 97631 w 161925"/>
                <a:gd name="connsiteY47" fmla="*/ 148779 h 986979"/>
                <a:gd name="connsiteX48" fmla="*/ 76200 w 161925"/>
                <a:gd name="connsiteY48" fmla="*/ 63054 h 986979"/>
                <a:gd name="connsiteX49" fmla="*/ 83344 w 161925"/>
                <a:gd name="connsiteY49" fmla="*/ 48826 h 986979"/>
                <a:gd name="connsiteX50" fmla="*/ 142875 w 161925"/>
                <a:gd name="connsiteY50" fmla="*/ 13048 h 986979"/>
                <a:gd name="connsiteX51" fmla="*/ 161925 w 161925"/>
                <a:gd name="connsiteY51" fmla="*/ 0 h 986979"/>
                <a:gd name="connsiteX0" fmla="*/ 107156 w 161925"/>
                <a:gd name="connsiteY0" fmla="*/ 986979 h 986979"/>
                <a:gd name="connsiteX1" fmla="*/ 102394 w 161925"/>
                <a:gd name="connsiteY1" fmla="*/ 879823 h 986979"/>
                <a:gd name="connsiteX2" fmla="*/ 97631 w 161925"/>
                <a:gd name="connsiteY2" fmla="*/ 858392 h 986979"/>
                <a:gd name="connsiteX3" fmla="*/ 92869 w 161925"/>
                <a:gd name="connsiteY3" fmla="*/ 834579 h 986979"/>
                <a:gd name="connsiteX4" fmla="*/ 88106 w 161925"/>
                <a:gd name="connsiteY4" fmla="*/ 825054 h 986979"/>
                <a:gd name="connsiteX5" fmla="*/ 78581 w 161925"/>
                <a:gd name="connsiteY5" fmla="*/ 801242 h 986979"/>
                <a:gd name="connsiteX6" fmla="*/ 71437 w 161925"/>
                <a:gd name="connsiteY6" fmla="*/ 779811 h 986979"/>
                <a:gd name="connsiteX7" fmla="*/ 69056 w 161925"/>
                <a:gd name="connsiteY7" fmla="*/ 767904 h 986979"/>
                <a:gd name="connsiteX8" fmla="*/ 66675 w 161925"/>
                <a:gd name="connsiteY8" fmla="*/ 760761 h 986979"/>
                <a:gd name="connsiteX9" fmla="*/ 66675 w 161925"/>
                <a:gd name="connsiteY9" fmla="*/ 698848 h 986979"/>
                <a:gd name="connsiteX10" fmla="*/ 73819 w 161925"/>
                <a:gd name="connsiteY10" fmla="*/ 684561 h 986979"/>
                <a:gd name="connsiteX11" fmla="*/ 78581 w 161925"/>
                <a:gd name="connsiteY11" fmla="*/ 675036 h 986979"/>
                <a:gd name="connsiteX12" fmla="*/ 85725 w 161925"/>
                <a:gd name="connsiteY12" fmla="*/ 670273 h 986979"/>
                <a:gd name="connsiteX13" fmla="*/ 114300 w 161925"/>
                <a:gd name="connsiteY13" fmla="*/ 641698 h 986979"/>
                <a:gd name="connsiteX14" fmla="*/ 121444 w 161925"/>
                <a:gd name="connsiteY14" fmla="*/ 634554 h 986979"/>
                <a:gd name="connsiteX15" fmla="*/ 138112 w 161925"/>
                <a:gd name="connsiteY15" fmla="*/ 622648 h 986979"/>
                <a:gd name="connsiteX16" fmla="*/ 142875 w 161925"/>
                <a:gd name="connsiteY16" fmla="*/ 613123 h 986979"/>
                <a:gd name="connsiteX17" fmla="*/ 150019 w 161925"/>
                <a:gd name="connsiteY17" fmla="*/ 605979 h 986979"/>
                <a:gd name="connsiteX18" fmla="*/ 154781 w 161925"/>
                <a:gd name="connsiteY18" fmla="*/ 591692 h 986979"/>
                <a:gd name="connsiteX19" fmla="*/ 152400 w 161925"/>
                <a:gd name="connsiteY19" fmla="*/ 548829 h 986979"/>
                <a:gd name="connsiteX20" fmla="*/ 142875 w 161925"/>
                <a:gd name="connsiteY20" fmla="*/ 532161 h 986979"/>
                <a:gd name="connsiteX21" fmla="*/ 133350 w 161925"/>
                <a:gd name="connsiteY21" fmla="*/ 517873 h 986979"/>
                <a:gd name="connsiteX22" fmla="*/ 128587 w 161925"/>
                <a:gd name="connsiteY22" fmla="*/ 510729 h 986979"/>
                <a:gd name="connsiteX23" fmla="*/ 107156 w 161925"/>
                <a:gd name="connsiteY23" fmla="*/ 496442 h 986979"/>
                <a:gd name="connsiteX24" fmla="*/ 100012 w 161925"/>
                <a:gd name="connsiteY24" fmla="*/ 491679 h 986979"/>
                <a:gd name="connsiteX25" fmla="*/ 92869 w 161925"/>
                <a:gd name="connsiteY25" fmla="*/ 484536 h 986979"/>
                <a:gd name="connsiteX26" fmla="*/ 64294 w 161925"/>
                <a:gd name="connsiteY26" fmla="*/ 467867 h 986979"/>
                <a:gd name="connsiteX27" fmla="*/ 50006 w 161925"/>
                <a:gd name="connsiteY27" fmla="*/ 453579 h 986979"/>
                <a:gd name="connsiteX28" fmla="*/ 38100 w 161925"/>
                <a:gd name="connsiteY28" fmla="*/ 444054 h 986979"/>
                <a:gd name="connsiteX29" fmla="*/ 21431 w 161925"/>
                <a:gd name="connsiteY29" fmla="*/ 420242 h 986979"/>
                <a:gd name="connsiteX30" fmla="*/ 16669 w 161925"/>
                <a:gd name="connsiteY30" fmla="*/ 410717 h 986979"/>
                <a:gd name="connsiteX31" fmla="*/ 9525 w 161925"/>
                <a:gd name="connsiteY31" fmla="*/ 403573 h 986979"/>
                <a:gd name="connsiteX32" fmla="*/ 4762 w 161925"/>
                <a:gd name="connsiteY32" fmla="*/ 389286 h 986979"/>
                <a:gd name="connsiteX33" fmla="*/ 0 w 161925"/>
                <a:gd name="connsiteY33" fmla="*/ 365473 h 986979"/>
                <a:gd name="connsiteX34" fmla="*/ 2381 w 161925"/>
                <a:gd name="connsiteY34" fmla="*/ 315467 h 986979"/>
                <a:gd name="connsiteX35" fmla="*/ 7144 w 161925"/>
                <a:gd name="connsiteY35" fmla="*/ 298798 h 986979"/>
                <a:gd name="connsiteX36" fmla="*/ 11906 w 161925"/>
                <a:gd name="connsiteY36" fmla="*/ 291654 h 986979"/>
                <a:gd name="connsiteX37" fmla="*/ 14287 w 161925"/>
                <a:gd name="connsiteY37" fmla="*/ 284511 h 986979"/>
                <a:gd name="connsiteX38" fmla="*/ 23812 w 161925"/>
                <a:gd name="connsiteY38" fmla="*/ 270223 h 986979"/>
                <a:gd name="connsiteX39" fmla="*/ 26194 w 161925"/>
                <a:gd name="connsiteY39" fmla="*/ 263079 h 986979"/>
                <a:gd name="connsiteX40" fmla="*/ 33337 w 161925"/>
                <a:gd name="connsiteY40" fmla="*/ 258317 h 986979"/>
                <a:gd name="connsiteX41" fmla="*/ 42862 w 161925"/>
                <a:gd name="connsiteY41" fmla="*/ 251173 h 986979"/>
                <a:gd name="connsiteX42" fmla="*/ 59531 w 161925"/>
                <a:gd name="connsiteY42" fmla="*/ 229742 h 986979"/>
                <a:gd name="connsiteX43" fmla="*/ 69056 w 161925"/>
                <a:gd name="connsiteY43" fmla="*/ 215454 h 986979"/>
                <a:gd name="connsiteX44" fmla="*/ 83344 w 161925"/>
                <a:gd name="connsiteY44" fmla="*/ 196404 h 986979"/>
                <a:gd name="connsiteX45" fmla="*/ 88106 w 161925"/>
                <a:gd name="connsiteY45" fmla="*/ 186879 h 986979"/>
                <a:gd name="connsiteX46" fmla="*/ 92869 w 161925"/>
                <a:gd name="connsiteY46" fmla="*/ 170211 h 986979"/>
                <a:gd name="connsiteX47" fmla="*/ 97631 w 161925"/>
                <a:gd name="connsiteY47" fmla="*/ 148779 h 986979"/>
                <a:gd name="connsiteX48" fmla="*/ 76200 w 161925"/>
                <a:gd name="connsiteY48" fmla="*/ 63054 h 986979"/>
                <a:gd name="connsiteX49" fmla="*/ 83344 w 161925"/>
                <a:gd name="connsiteY49" fmla="*/ 48826 h 986979"/>
                <a:gd name="connsiteX50" fmla="*/ 161925 w 161925"/>
                <a:gd name="connsiteY50" fmla="*/ 0 h 986979"/>
                <a:gd name="connsiteX0" fmla="*/ 107156 w 154781"/>
                <a:gd name="connsiteY0" fmla="*/ 991702 h 991702"/>
                <a:gd name="connsiteX1" fmla="*/ 102394 w 154781"/>
                <a:gd name="connsiteY1" fmla="*/ 884546 h 991702"/>
                <a:gd name="connsiteX2" fmla="*/ 97631 w 154781"/>
                <a:gd name="connsiteY2" fmla="*/ 863115 h 991702"/>
                <a:gd name="connsiteX3" fmla="*/ 92869 w 154781"/>
                <a:gd name="connsiteY3" fmla="*/ 839302 h 991702"/>
                <a:gd name="connsiteX4" fmla="*/ 88106 w 154781"/>
                <a:gd name="connsiteY4" fmla="*/ 829777 h 991702"/>
                <a:gd name="connsiteX5" fmla="*/ 78581 w 154781"/>
                <a:gd name="connsiteY5" fmla="*/ 805965 h 991702"/>
                <a:gd name="connsiteX6" fmla="*/ 71437 w 154781"/>
                <a:gd name="connsiteY6" fmla="*/ 784534 h 991702"/>
                <a:gd name="connsiteX7" fmla="*/ 69056 w 154781"/>
                <a:gd name="connsiteY7" fmla="*/ 772627 h 991702"/>
                <a:gd name="connsiteX8" fmla="*/ 66675 w 154781"/>
                <a:gd name="connsiteY8" fmla="*/ 765484 h 991702"/>
                <a:gd name="connsiteX9" fmla="*/ 66675 w 154781"/>
                <a:gd name="connsiteY9" fmla="*/ 703571 h 991702"/>
                <a:gd name="connsiteX10" fmla="*/ 73819 w 154781"/>
                <a:gd name="connsiteY10" fmla="*/ 689284 h 991702"/>
                <a:gd name="connsiteX11" fmla="*/ 78581 w 154781"/>
                <a:gd name="connsiteY11" fmla="*/ 679759 h 991702"/>
                <a:gd name="connsiteX12" fmla="*/ 85725 w 154781"/>
                <a:gd name="connsiteY12" fmla="*/ 674996 h 991702"/>
                <a:gd name="connsiteX13" fmla="*/ 114300 w 154781"/>
                <a:gd name="connsiteY13" fmla="*/ 646421 h 991702"/>
                <a:gd name="connsiteX14" fmla="*/ 121444 w 154781"/>
                <a:gd name="connsiteY14" fmla="*/ 639277 h 991702"/>
                <a:gd name="connsiteX15" fmla="*/ 138112 w 154781"/>
                <a:gd name="connsiteY15" fmla="*/ 627371 h 991702"/>
                <a:gd name="connsiteX16" fmla="*/ 142875 w 154781"/>
                <a:gd name="connsiteY16" fmla="*/ 617846 h 991702"/>
                <a:gd name="connsiteX17" fmla="*/ 150019 w 154781"/>
                <a:gd name="connsiteY17" fmla="*/ 610702 h 991702"/>
                <a:gd name="connsiteX18" fmla="*/ 154781 w 154781"/>
                <a:gd name="connsiteY18" fmla="*/ 596415 h 991702"/>
                <a:gd name="connsiteX19" fmla="*/ 152400 w 154781"/>
                <a:gd name="connsiteY19" fmla="*/ 553552 h 991702"/>
                <a:gd name="connsiteX20" fmla="*/ 142875 w 154781"/>
                <a:gd name="connsiteY20" fmla="*/ 536884 h 991702"/>
                <a:gd name="connsiteX21" fmla="*/ 133350 w 154781"/>
                <a:gd name="connsiteY21" fmla="*/ 522596 h 991702"/>
                <a:gd name="connsiteX22" fmla="*/ 128587 w 154781"/>
                <a:gd name="connsiteY22" fmla="*/ 515452 h 991702"/>
                <a:gd name="connsiteX23" fmla="*/ 107156 w 154781"/>
                <a:gd name="connsiteY23" fmla="*/ 501165 h 991702"/>
                <a:gd name="connsiteX24" fmla="*/ 100012 w 154781"/>
                <a:gd name="connsiteY24" fmla="*/ 496402 h 991702"/>
                <a:gd name="connsiteX25" fmla="*/ 92869 w 154781"/>
                <a:gd name="connsiteY25" fmla="*/ 489259 h 991702"/>
                <a:gd name="connsiteX26" fmla="*/ 64294 w 154781"/>
                <a:gd name="connsiteY26" fmla="*/ 472590 h 991702"/>
                <a:gd name="connsiteX27" fmla="*/ 50006 w 154781"/>
                <a:gd name="connsiteY27" fmla="*/ 458302 h 991702"/>
                <a:gd name="connsiteX28" fmla="*/ 38100 w 154781"/>
                <a:gd name="connsiteY28" fmla="*/ 448777 h 991702"/>
                <a:gd name="connsiteX29" fmla="*/ 21431 w 154781"/>
                <a:gd name="connsiteY29" fmla="*/ 424965 h 991702"/>
                <a:gd name="connsiteX30" fmla="*/ 16669 w 154781"/>
                <a:gd name="connsiteY30" fmla="*/ 415440 h 991702"/>
                <a:gd name="connsiteX31" fmla="*/ 9525 w 154781"/>
                <a:gd name="connsiteY31" fmla="*/ 408296 h 991702"/>
                <a:gd name="connsiteX32" fmla="*/ 4762 w 154781"/>
                <a:gd name="connsiteY32" fmla="*/ 394009 h 991702"/>
                <a:gd name="connsiteX33" fmla="*/ 0 w 154781"/>
                <a:gd name="connsiteY33" fmla="*/ 370196 h 991702"/>
                <a:gd name="connsiteX34" fmla="*/ 2381 w 154781"/>
                <a:gd name="connsiteY34" fmla="*/ 320190 h 991702"/>
                <a:gd name="connsiteX35" fmla="*/ 7144 w 154781"/>
                <a:gd name="connsiteY35" fmla="*/ 303521 h 991702"/>
                <a:gd name="connsiteX36" fmla="*/ 11906 w 154781"/>
                <a:gd name="connsiteY36" fmla="*/ 296377 h 991702"/>
                <a:gd name="connsiteX37" fmla="*/ 14287 w 154781"/>
                <a:gd name="connsiteY37" fmla="*/ 289234 h 991702"/>
                <a:gd name="connsiteX38" fmla="*/ 23812 w 154781"/>
                <a:gd name="connsiteY38" fmla="*/ 274946 h 991702"/>
                <a:gd name="connsiteX39" fmla="*/ 26194 w 154781"/>
                <a:gd name="connsiteY39" fmla="*/ 267802 h 991702"/>
                <a:gd name="connsiteX40" fmla="*/ 33337 w 154781"/>
                <a:gd name="connsiteY40" fmla="*/ 263040 h 991702"/>
                <a:gd name="connsiteX41" fmla="*/ 42862 w 154781"/>
                <a:gd name="connsiteY41" fmla="*/ 255896 h 991702"/>
                <a:gd name="connsiteX42" fmla="*/ 59531 w 154781"/>
                <a:gd name="connsiteY42" fmla="*/ 234465 h 991702"/>
                <a:gd name="connsiteX43" fmla="*/ 69056 w 154781"/>
                <a:gd name="connsiteY43" fmla="*/ 220177 h 991702"/>
                <a:gd name="connsiteX44" fmla="*/ 83344 w 154781"/>
                <a:gd name="connsiteY44" fmla="*/ 201127 h 991702"/>
                <a:gd name="connsiteX45" fmla="*/ 88106 w 154781"/>
                <a:gd name="connsiteY45" fmla="*/ 191602 h 991702"/>
                <a:gd name="connsiteX46" fmla="*/ 92869 w 154781"/>
                <a:gd name="connsiteY46" fmla="*/ 174934 h 991702"/>
                <a:gd name="connsiteX47" fmla="*/ 97631 w 154781"/>
                <a:gd name="connsiteY47" fmla="*/ 153502 h 991702"/>
                <a:gd name="connsiteX48" fmla="*/ 76200 w 154781"/>
                <a:gd name="connsiteY48" fmla="*/ 67777 h 991702"/>
                <a:gd name="connsiteX49" fmla="*/ 83344 w 154781"/>
                <a:gd name="connsiteY49" fmla="*/ 53549 h 991702"/>
                <a:gd name="connsiteX50" fmla="*/ 135731 w 154781"/>
                <a:gd name="connsiteY50" fmla="*/ 0 h 991702"/>
                <a:gd name="connsiteX0" fmla="*/ 107156 w 154781"/>
                <a:gd name="connsiteY0" fmla="*/ 991702 h 991702"/>
                <a:gd name="connsiteX1" fmla="*/ 102394 w 154781"/>
                <a:gd name="connsiteY1" fmla="*/ 884546 h 991702"/>
                <a:gd name="connsiteX2" fmla="*/ 97631 w 154781"/>
                <a:gd name="connsiteY2" fmla="*/ 863115 h 991702"/>
                <a:gd name="connsiteX3" fmla="*/ 92869 w 154781"/>
                <a:gd name="connsiteY3" fmla="*/ 839302 h 991702"/>
                <a:gd name="connsiteX4" fmla="*/ 88106 w 154781"/>
                <a:gd name="connsiteY4" fmla="*/ 829777 h 991702"/>
                <a:gd name="connsiteX5" fmla="*/ 78581 w 154781"/>
                <a:gd name="connsiteY5" fmla="*/ 805965 h 991702"/>
                <a:gd name="connsiteX6" fmla="*/ 71437 w 154781"/>
                <a:gd name="connsiteY6" fmla="*/ 784534 h 991702"/>
                <a:gd name="connsiteX7" fmla="*/ 69056 w 154781"/>
                <a:gd name="connsiteY7" fmla="*/ 772627 h 991702"/>
                <a:gd name="connsiteX8" fmla="*/ 66675 w 154781"/>
                <a:gd name="connsiteY8" fmla="*/ 765484 h 991702"/>
                <a:gd name="connsiteX9" fmla="*/ 66675 w 154781"/>
                <a:gd name="connsiteY9" fmla="*/ 703571 h 991702"/>
                <a:gd name="connsiteX10" fmla="*/ 73819 w 154781"/>
                <a:gd name="connsiteY10" fmla="*/ 689284 h 991702"/>
                <a:gd name="connsiteX11" fmla="*/ 78581 w 154781"/>
                <a:gd name="connsiteY11" fmla="*/ 679759 h 991702"/>
                <a:gd name="connsiteX12" fmla="*/ 85725 w 154781"/>
                <a:gd name="connsiteY12" fmla="*/ 674996 h 991702"/>
                <a:gd name="connsiteX13" fmla="*/ 114300 w 154781"/>
                <a:gd name="connsiteY13" fmla="*/ 646421 h 991702"/>
                <a:gd name="connsiteX14" fmla="*/ 121444 w 154781"/>
                <a:gd name="connsiteY14" fmla="*/ 639277 h 991702"/>
                <a:gd name="connsiteX15" fmla="*/ 138112 w 154781"/>
                <a:gd name="connsiteY15" fmla="*/ 627371 h 991702"/>
                <a:gd name="connsiteX16" fmla="*/ 142875 w 154781"/>
                <a:gd name="connsiteY16" fmla="*/ 617846 h 991702"/>
                <a:gd name="connsiteX17" fmla="*/ 150019 w 154781"/>
                <a:gd name="connsiteY17" fmla="*/ 610702 h 991702"/>
                <a:gd name="connsiteX18" fmla="*/ 154781 w 154781"/>
                <a:gd name="connsiteY18" fmla="*/ 596415 h 991702"/>
                <a:gd name="connsiteX19" fmla="*/ 152400 w 154781"/>
                <a:gd name="connsiteY19" fmla="*/ 553552 h 991702"/>
                <a:gd name="connsiteX20" fmla="*/ 142875 w 154781"/>
                <a:gd name="connsiteY20" fmla="*/ 536884 h 991702"/>
                <a:gd name="connsiteX21" fmla="*/ 133350 w 154781"/>
                <a:gd name="connsiteY21" fmla="*/ 522596 h 991702"/>
                <a:gd name="connsiteX22" fmla="*/ 128587 w 154781"/>
                <a:gd name="connsiteY22" fmla="*/ 515452 h 991702"/>
                <a:gd name="connsiteX23" fmla="*/ 107156 w 154781"/>
                <a:gd name="connsiteY23" fmla="*/ 501165 h 991702"/>
                <a:gd name="connsiteX24" fmla="*/ 100012 w 154781"/>
                <a:gd name="connsiteY24" fmla="*/ 496402 h 991702"/>
                <a:gd name="connsiteX25" fmla="*/ 92869 w 154781"/>
                <a:gd name="connsiteY25" fmla="*/ 489259 h 991702"/>
                <a:gd name="connsiteX26" fmla="*/ 64294 w 154781"/>
                <a:gd name="connsiteY26" fmla="*/ 472590 h 991702"/>
                <a:gd name="connsiteX27" fmla="*/ 50006 w 154781"/>
                <a:gd name="connsiteY27" fmla="*/ 458302 h 991702"/>
                <a:gd name="connsiteX28" fmla="*/ 38100 w 154781"/>
                <a:gd name="connsiteY28" fmla="*/ 448777 h 991702"/>
                <a:gd name="connsiteX29" fmla="*/ 21431 w 154781"/>
                <a:gd name="connsiteY29" fmla="*/ 424965 h 991702"/>
                <a:gd name="connsiteX30" fmla="*/ 16669 w 154781"/>
                <a:gd name="connsiteY30" fmla="*/ 415440 h 991702"/>
                <a:gd name="connsiteX31" fmla="*/ 9525 w 154781"/>
                <a:gd name="connsiteY31" fmla="*/ 408296 h 991702"/>
                <a:gd name="connsiteX32" fmla="*/ 4762 w 154781"/>
                <a:gd name="connsiteY32" fmla="*/ 394009 h 991702"/>
                <a:gd name="connsiteX33" fmla="*/ 0 w 154781"/>
                <a:gd name="connsiteY33" fmla="*/ 370196 h 991702"/>
                <a:gd name="connsiteX34" fmla="*/ 2381 w 154781"/>
                <a:gd name="connsiteY34" fmla="*/ 320190 h 991702"/>
                <a:gd name="connsiteX35" fmla="*/ 7144 w 154781"/>
                <a:gd name="connsiteY35" fmla="*/ 303521 h 991702"/>
                <a:gd name="connsiteX36" fmla="*/ 11906 w 154781"/>
                <a:gd name="connsiteY36" fmla="*/ 296377 h 991702"/>
                <a:gd name="connsiteX37" fmla="*/ 14287 w 154781"/>
                <a:gd name="connsiteY37" fmla="*/ 289234 h 991702"/>
                <a:gd name="connsiteX38" fmla="*/ 23812 w 154781"/>
                <a:gd name="connsiteY38" fmla="*/ 274946 h 991702"/>
                <a:gd name="connsiteX39" fmla="*/ 26194 w 154781"/>
                <a:gd name="connsiteY39" fmla="*/ 267802 h 991702"/>
                <a:gd name="connsiteX40" fmla="*/ 33337 w 154781"/>
                <a:gd name="connsiteY40" fmla="*/ 263040 h 991702"/>
                <a:gd name="connsiteX41" fmla="*/ 42862 w 154781"/>
                <a:gd name="connsiteY41" fmla="*/ 255896 h 991702"/>
                <a:gd name="connsiteX42" fmla="*/ 59531 w 154781"/>
                <a:gd name="connsiteY42" fmla="*/ 234465 h 991702"/>
                <a:gd name="connsiteX43" fmla="*/ 69056 w 154781"/>
                <a:gd name="connsiteY43" fmla="*/ 220177 h 991702"/>
                <a:gd name="connsiteX44" fmla="*/ 83344 w 154781"/>
                <a:gd name="connsiteY44" fmla="*/ 201127 h 991702"/>
                <a:gd name="connsiteX45" fmla="*/ 88106 w 154781"/>
                <a:gd name="connsiteY45" fmla="*/ 191602 h 991702"/>
                <a:gd name="connsiteX46" fmla="*/ 92869 w 154781"/>
                <a:gd name="connsiteY46" fmla="*/ 174934 h 991702"/>
                <a:gd name="connsiteX47" fmla="*/ 97631 w 154781"/>
                <a:gd name="connsiteY47" fmla="*/ 153502 h 991702"/>
                <a:gd name="connsiteX48" fmla="*/ 47625 w 154781"/>
                <a:gd name="connsiteY48" fmla="*/ 67777 h 991702"/>
                <a:gd name="connsiteX49" fmla="*/ 83344 w 154781"/>
                <a:gd name="connsiteY49" fmla="*/ 53549 h 991702"/>
                <a:gd name="connsiteX50" fmla="*/ 135731 w 154781"/>
                <a:gd name="connsiteY50" fmla="*/ 0 h 991702"/>
                <a:gd name="connsiteX0" fmla="*/ 107156 w 154781"/>
                <a:gd name="connsiteY0" fmla="*/ 991702 h 991702"/>
                <a:gd name="connsiteX1" fmla="*/ 102394 w 154781"/>
                <a:gd name="connsiteY1" fmla="*/ 884546 h 991702"/>
                <a:gd name="connsiteX2" fmla="*/ 97631 w 154781"/>
                <a:gd name="connsiteY2" fmla="*/ 863115 h 991702"/>
                <a:gd name="connsiteX3" fmla="*/ 92869 w 154781"/>
                <a:gd name="connsiteY3" fmla="*/ 839302 h 991702"/>
                <a:gd name="connsiteX4" fmla="*/ 88106 w 154781"/>
                <a:gd name="connsiteY4" fmla="*/ 829777 h 991702"/>
                <a:gd name="connsiteX5" fmla="*/ 78581 w 154781"/>
                <a:gd name="connsiteY5" fmla="*/ 805965 h 991702"/>
                <a:gd name="connsiteX6" fmla="*/ 71437 w 154781"/>
                <a:gd name="connsiteY6" fmla="*/ 784534 h 991702"/>
                <a:gd name="connsiteX7" fmla="*/ 69056 w 154781"/>
                <a:gd name="connsiteY7" fmla="*/ 772627 h 991702"/>
                <a:gd name="connsiteX8" fmla="*/ 66675 w 154781"/>
                <a:gd name="connsiteY8" fmla="*/ 765484 h 991702"/>
                <a:gd name="connsiteX9" fmla="*/ 66675 w 154781"/>
                <a:gd name="connsiteY9" fmla="*/ 703571 h 991702"/>
                <a:gd name="connsiteX10" fmla="*/ 73819 w 154781"/>
                <a:gd name="connsiteY10" fmla="*/ 689284 h 991702"/>
                <a:gd name="connsiteX11" fmla="*/ 78581 w 154781"/>
                <a:gd name="connsiteY11" fmla="*/ 679759 h 991702"/>
                <a:gd name="connsiteX12" fmla="*/ 85725 w 154781"/>
                <a:gd name="connsiteY12" fmla="*/ 674996 h 991702"/>
                <a:gd name="connsiteX13" fmla="*/ 114300 w 154781"/>
                <a:gd name="connsiteY13" fmla="*/ 646421 h 991702"/>
                <a:gd name="connsiteX14" fmla="*/ 121444 w 154781"/>
                <a:gd name="connsiteY14" fmla="*/ 639277 h 991702"/>
                <a:gd name="connsiteX15" fmla="*/ 138112 w 154781"/>
                <a:gd name="connsiteY15" fmla="*/ 627371 h 991702"/>
                <a:gd name="connsiteX16" fmla="*/ 142875 w 154781"/>
                <a:gd name="connsiteY16" fmla="*/ 617846 h 991702"/>
                <a:gd name="connsiteX17" fmla="*/ 150019 w 154781"/>
                <a:gd name="connsiteY17" fmla="*/ 610702 h 991702"/>
                <a:gd name="connsiteX18" fmla="*/ 154781 w 154781"/>
                <a:gd name="connsiteY18" fmla="*/ 596415 h 991702"/>
                <a:gd name="connsiteX19" fmla="*/ 152400 w 154781"/>
                <a:gd name="connsiteY19" fmla="*/ 553552 h 991702"/>
                <a:gd name="connsiteX20" fmla="*/ 142875 w 154781"/>
                <a:gd name="connsiteY20" fmla="*/ 536884 h 991702"/>
                <a:gd name="connsiteX21" fmla="*/ 133350 w 154781"/>
                <a:gd name="connsiteY21" fmla="*/ 522596 h 991702"/>
                <a:gd name="connsiteX22" fmla="*/ 128587 w 154781"/>
                <a:gd name="connsiteY22" fmla="*/ 515452 h 991702"/>
                <a:gd name="connsiteX23" fmla="*/ 107156 w 154781"/>
                <a:gd name="connsiteY23" fmla="*/ 501165 h 991702"/>
                <a:gd name="connsiteX24" fmla="*/ 100012 w 154781"/>
                <a:gd name="connsiteY24" fmla="*/ 496402 h 991702"/>
                <a:gd name="connsiteX25" fmla="*/ 92869 w 154781"/>
                <a:gd name="connsiteY25" fmla="*/ 489259 h 991702"/>
                <a:gd name="connsiteX26" fmla="*/ 64294 w 154781"/>
                <a:gd name="connsiteY26" fmla="*/ 472590 h 991702"/>
                <a:gd name="connsiteX27" fmla="*/ 50006 w 154781"/>
                <a:gd name="connsiteY27" fmla="*/ 458302 h 991702"/>
                <a:gd name="connsiteX28" fmla="*/ 38100 w 154781"/>
                <a:gd name="connsiteY28" fmla="*/ 448777 h 991702"/>
                <a:gd name="connsiteX29" fmla="*/ 21431 w 154781"/>
                <a:gd name="connsiteY29" fmla="*/ 424965 h 991702"/>
                <a:gd name="connsiteX30" fmla="*/ 16669 w 154781"/>
                <a:gd name="connsiteY30" fmla="*/ 415440 h 991702"/>
                <a:gd name="connsiteX31" fmla="*/ 9525 w 154781"/>
                <a:gd name="connsiteY31" fmla="*/ 408296 h 991702"/>
                <a:gd name="connsiteX32" fmla="*/ 4762 w 154781"/>
                <a:gd name="connsiteY32" fmla="*/ 394009 h 991702"/>
                <a:gd name="connsiteX33" fmla="*/ 0 w 154781"/>
                <a:gd name="connsiteY33" fmla="*/ 370196 h 991702"/>
                <a:gd name="connsiteX34" fmla="*/ 2381 w 154781"/>
                <a:gd name="connsiteY34" fmla="*/ 320190 h 991702"/>
                <a:gd name="connsiteX35" fmla="*/ 7144 w 154781"/>
                <a:gd name="connsiteY35" fmla="*/ 303521 h 991702"/>
                <a:gd name="connsiteX36" fmla="*/ 11906 w 154781"/>
                <a:gd name="connsiteY36" fmla="*/ 296377 h 991702"/>
                <a:gd name="connsiteX37" fmla="*/ 14287 w 154781"/>
                <a:gd name="connsiteY37" fmla="*/ 289234 h 991702"/>
                <a:gd name="connsiteX38" fmla="*/ 23812 w 154781"/>
                <a:gd name="connsiteY38" fmla="*/ 274946 h 991702"/>
                <a:gd name="connsiteX39" fmla="*/ 26194 w 154781"/>
                <a:gd name="connsiteY39" fmla="*/ 267802 h 991702"/>
                <a:gd name="connsiteX40" fmla="*/ 33337 w 154781"/>
                <a:gd name="connsiteY40" fmla="*/ 263040 h 991702"/>
                <a:gd name="connsiteX41" fmla="*/ 42862 w 154781"/>
                <a:gd name="connsiteY41" fmla="*/ 255896 h 991702"/>
                <a:gd name="connsiteX42" fmla="*/ 59531 w 154781"/>
                <a:gd name="connsiteY42" fmla="*/ 234465 h 991702"/>
                <a:gd name="connsiteX43" fmla="*/ 69056 w 154781"/>
                <a:gd name="connsiteY43" fmla="*/ 220177 h 991702"/>
                <a:gd name="connsiteX44" fmla="*/ 83344 w 154781"/>
                <a:gd name="connsiteY44" fmla="*/ 201127 h 991702"/>
                <a:gd name="connsiteX45" fmla="*/ 88106 w 154781"/>
                <a:gd name="connsiteY45" fmla="*/ 191602 h 991702"/>
                <a:gd name="connsiteX46" fmla="*/ 92869 w 154781"/>
                <a:gd name="connsiteY46" fmla="*/ 174934 h 991702"/>
                <a:gd name="connsiteX47" fmla="*/ 97631 w 154781"/>
                <a:gd name="connsiteY47" fmla="*/ 153502 h 991702"/>
                <a:gd name="connsiteX48" fmla="*/ 47625 w 154781"/>
                <a:gd name="connsiteY48" fmla="*/ 67777 h 991702"/>
                <a:gd name="connsiteX49" fmla="*/ 52388 w 154781"/>
                <a:gd name="connsiteY49" fmla="*/ 48826 h 991702"/>
                <a:gd name="connsiteX50" fmla="*/ 135731 w 154781"/>
                <a:gd name="connsiteY50" fmla="*/ 0 h 991702"/>
                <a:gd name="connsiteX0" fmla="*/ 107156 w 154781"/>
                <a:gd name="connsiteY0" fmla="*/ 991702 h 991702"/>
                <a:gd name="connsiteX1" fmla="*/ 102394 w 154781"/>
                <a:gd name="connsiteY1" fmla="*/ 884546 h 991702"/>
                <a:gd name="connsiteX2" fmla="*/ 97631 w 154781"/>
                <a:gd name="connsiteY2" fmla="*/ 863115 h 991702"/>
                <a:gd name="connsiteX3" fmla="*/ 92869 w 154781"/>
                <a:gd name="connsiteY3" fmla="*/ 839302 h 991702"/>
                <a:gd name="connsiteX4" fmla="*/ 88106 w 154781"/>
                <a:gd name="connsiteY4" fmla="*/ 829777 h 991702"/>
                <a:gd name="connsiteX5" fmla="*/ 78581 w 154781"/>
                <a:gd name="connsiteY5" fmla="*/ 805965 h 991702"/>
                <a:gd name="connsiteX6" fmla="*/ 71437 w 154781"/>
                <a:gd name="connsiteY6" fmla="*/ 784534 h 991702"/>
                <a:gd name="connsiteX7" fmla="*/ 69056 w 154781"/>
                <a:gd name="connsiteY7" fmla="*/ 772627 h 991702"/>
                <a:gd name="connsiteX8" fmla="*/ 66675 w 154781"/>
                <a:gd name="connsiteY8" fmla="*/ 765484 h 991702"/>
                <a:gd name="connsiteX9" fmla="*/ 66675 w 154781"/>
                <a:gd name="connsiteY9" fmla="*/ 703571 h 991702"/>
                <a:gd name="connsiteX10" fmla="*/ 73819 w 154781"/>
                <a:gd name="connsiteY10" fmla="*/ 689284 h 991702"/>
                <a:gd name="connsiteX11" fmla="*/ 78581 w 154781"/>
                <a:gd name="connsiteY11" fmla="*/ 679759 h 991702"/>
                <a:gd name="connsiteX12" fmla="*/ 85725 w 154781"/>
                <a:gd name="connsiteY12" fmla="*/ 674996 h 991702"/>
                <a:gd name="connsiteX13" fmla="*/ 114300 w 154781"/>
                <a:gd name="connsiteY13" fmla="*/ 646421 h 991702"/>
                <a:gd name="connsiteX14" fmla="*/ 121444 w 154781"/>
                <a:gd name="connsiteY14" fmla="*/ 639277 h 991702"/>
                <a:gd name="connsiteX15" fmla="*/ 138112 w 154781"/>
                <a:gd name="connsiteY15" fmla="*/ 627371 h 991702"/>
                <a:gd name="connsiteX16" fmla="*/ 142875 w 154781"/>
                <a:gd name="connsiteY16" fmla="*/ 617846 h 991702"/>
                <a:gd name="connsiteX17" fmla="*/ 150019 w 154781"/>
                <a:gd name="connsiteY17" fmla="*/ 610702 h 991702"/>
                <a:gd name="connsiteX18" fmla="*/ 154781 w 154781"/>
                <a:gd name="connsiteY18" fmla="*/ 596415 h 991702"/>
                <a:gd name="connsiteX19" fmla="*/ 152400 w 154781"/>
                <a:gd name="connsiteY19" fmla="*/ 553552 h 991702"/>
                <a:gd name="connsiteX20" fmla="*/ 142875 w 154781"/>
                <a:gd name="connsiteY20" fmla="*/ 536884 h 991702"/>
                <a:gd name="connsiteX21" fmla="*/ 133350 w 154781"/>
                <a:gd name="connsiteY21" fmla="*/ 522596 h 991702"/>
                <a:gd name="connsiteX22" fmla="*/ 128587 w 154781"/>
                <a:gd name="connsiteY22" fmla="*/ 515452 h 991702"/>
                <a:gd name="connsiteX23" fmla="*/ 107156 w 154781"/>
                <a:gd name="connsiteY23" fmla="*/ 501165 h 991702"/>
                <a:gd name="connsiteX24" fmla="*/ 100012 w 154781"/>
                <a:gd name="connsiteY24" fmla="*/ 496402 h 991702"/>
                <a:gd name="connsiteX25" fmla="*/ 92869 w 154781"/>
                <a:gd name="connsiteY25" fmla="*/ 489259 h 991702"/>
                <a:gd name="connsiteX26" fmla="*/ 64294 w 154781"/>
                <a:gd name="connsiteY26" fmla="*/ 472590 h 991702"/>
                <a:gd name="connsiteX27" fmla="*/ 50006 w 154781"/>
                <a:gd name="connsiteY27" fmla="*/ 458302 h 991702"/>
                <a:gd name="connsiteX28" fmla="*/ 38100 w 154781"/>
                <a:gd name="connsiteY28" fmla="*/ 448777 h 991702"/>
                <a:gd name="connsiteX29" fmla="*/ 21431 w 154781"/>
                <a:gd name="connsiteY29" fmla="*/ 424965 h 991702"/>
                <a:gd name="connsiteX30" fmla="*/ 16669 w 154781"/>
                <a:gd name="connsiteY30" fmla="*/ 415440 h 991702"/>
                <a:gd name="connsiteX31" fmla="*/ 9525 w 154781"/>
                <a:gd name="connsiteY31" fmla="*/ 408296 h 991702"/>
                <a:gd name="connsiteX32" fmla="*/ 4762 w 154781"/>
                <a:gd name="connsiteY32" fmla="*/ 394009 h 991702"/>
                <a:gd name="connsiteX33" fmla="*/ 0 w 154781"/>
                <a:gd name="connsiteY33" fmla="*/ 370196 h 991702"/>
                <a:gd name="connsiteX34" fmla="*/ 2381 w 154781"/>
                <a:gd name="connsiteY34" fmla="*/ 320190 h 991702"/>
                <a:gd name="connsiteX35" fmla="*/ 7144 w 154781"/>
                <a:gd name="connsiteY35" fmla="*/ 303521 h 991702"/>
                <a:gd name="connsiteX36" fmla="*/ 11906 w 154781"/>
                <a:gd name="connsiteY36" fmla="*/ 296377 h 991702"/>
                <a:gd name="connsiteX37" fmla="*/ 14287 w 154781"/>
                <a:gd name="connsiteY37" fmla="*/ 289234 h 991702"/>
                <a:gd name="connsiteX38" fmla="*/ 23812 w 154781"/>
                <a:gd name="connsiteY38" fmla="*/ 274946 h 991702"/>
                <a:gd name="connsiteX39" fmla="*/ 26194 w 154781"/>
                <a:gd name="connsiteY39" fmla="*/ 267802 h 991702"/>
                <a:gd name="connsiteX40" fmla="*/ 33337 w 154781"/>
                <a:gd name="connsiteY40" fmla="*/ 263040 h 991702"/>
                <a:gd name="connsiteX41" fmla="*/ 42862 w 154781"/>
                <a:gd name="connsiteY41" fmla="*/ 255896 h 991702"/>
                <a:gd name="connsiteX42" fmla="*/ 59531 w 154781"/>
                <a:gd name="connsiteY42" fmla="*/ 234465 h 991702"/>
                <a:gd name="connsiteX43" fmla="*/ 69056 w 154781"/>
                <a:gd name="connsiteY43" fmla="*/ 220177 h 991702"/>
                <a:gd name="connsiteX44" fmla="*/ 83344 w 154781"/>
                <a:gd name="connsiteY44" fmla="*/ 201127 h 991702"/>
                <a:gd name="connsiteX45" fmla="*/ 88106 w 154781"/>
                <a:gd name="connsiteY45" fmla="*/ 191602 h 991702"/>
                <a:gd name="connsiteX46" fmla="*/ 92869 w 154781"/>
                <a:gd name="connsiteY46" fmla="*/ 174934 h 991702"/>
                <a:gd name="connsiteX47" fmla="*/ 97631 w 154781"/>
                <a:gd name="connsiteY47" fmla="*/ 153502 h 991702"/>
                <a:gd name="connsiteX48" fmla="*/ 47625 w 154781"/>
                <a:gd name="connsiteY48" fmla="*/ 67777 h 991702"/>
                <a:gd name="connsiteX49" fmla="*/ 135731 w 154781"/>
                <a:gd name="connsiteY49" fmla="*/ 0 h 991702"/>
                <a:gd name="connsiteX0" fmla="*/ 107156 w 154781"/>
                <a:gd name="connsiteY0" fmla="*/ 1005871 h 1005871"/>
                <a:gd name="connsiteX1" fmla="*/ 102394 w 154781"/>
                <a:gd name="connsiteY1" fmla="*/ 898715 h 1005871"/>
                <a:gd name="connsiteX2" fmla="*/ 97631 w 154781"/>
                <a:gd name="connsiteY2" fmla="*/ 877284 h 1005871"/>
                <a:gd name="connsiteX3" fmla="*/ 92869 w 154781"/>
                <a:gd name="connsiteY3" fmla="*/ 853471 h 1005871"/>
                <a:gd name="connsiteX4" fmla="*/ 88106 w 154781"/>
                <a:gd name="connsiteY4" fmla="*/ 843946 h 1005871"/>
                <a:gd name="connsiteX5" fmla="*/ 78581 w 154781"/>
                <a:gd name="connsiteY5" fmla="*/ 820134 h 1005871"/>
                <a:gd name="connsiteX6" fmla="*/ 71437 w 154781"/>
                <a:gd name="connsiteY6" fmla="*/ 798703 h 1005871"/>
                <a:gd name="connsiteX7" fmla="*/ 69056 w 154781"/>
                <a:gd name="connsiteY7" fmla="*/ 786796 h 1005871"/>
                <a:gd name="connsiteX8" fmla="*/ 66675 w 154781"/>
                <a:gd name="connsiteY8" fmla="*/ 779653 h 1005871"/>
                <a:gd name="connsiteX9" fmla="*/ 66675 w 154781"/>
                <a:gd name="connsiteY9" fmla="*/ 717740 h 1005871"/>
                <a:gd name="connsiteX10" fmla="*/ 73819 w 154781"/>
                <a:gd name="connsiteY10" fmla="*/ 703453 h 1005871"/>
                <a:gd name="connsiteX11" fmla="*/ 78581 w 154781"/>
                <a:gd name="connsiteY11" fmla="*/ 693928 h 1005871"/>
                <a:gd name="connsiteX12" fmla="*/ 85725 w 154781"/>
                <a:gd name="connsiteY12" fmla="*/ 689165 h 1005871"/>
                <a:gd name="connsiteX13" fmla="*/ 114300 w 154781"/>
                <a:gd name="connsiteY13" fmla="*/ 660590 h 1005871"/>
                <a:gd name="connsiteX14" fmla="*/ 121444 w 154781"/>
                <a:gd name="connsiteY14" fmla="*/ 653446 h 1005871"/>
                <a:gd name="connsiteX15" fmla="*/ 138112 w 154781"/>
                <a:gd name="connsiteY15" fmla="*/ 641540 h 1005871"/>
                <a:gd name="connsiteX16" fmla="*/ 142875 w 154781"/>
                <a:gd name="connsiteY16" fmla="*/ 632015 h 1005871"/>
                <a:gd name="connsiteX17" fmla="*/ 150019 w 154781"/>
                <a:gd name="connsiteY17" fmla="*/ 624871 h 1005871"/>
                <a:gd name="connsiteX18" fmla="*/ 154781 w 154781"/>
                <a:gd name="connsiteY18" fmla="*/ 610584 h 1005871"/>
                <a:gd name="connsiteX19" fmla="*/ 152400 w 154781"/>
                <a:gd name="connsiteY19" fmla="*/ 567721 h 1005871"/>
                <a:gd name="connsiteX20" fmla="*/ 142875 w 154781"/>
                <a:gd name="connsiteY20" fmla="*/ 551053 h 1005871"/>
                <a:gd name="connsiteX21" fmla="*/ 133350 w 154781"/>
                <a:gd name="connsiteY21" fmla="*/ 536765 h 1005871"/>
                <a:gd name="connsiteX22" fmla="*/ 128587 w 154781"/>
                <a:gd name="connsiteY22" fmla="*/ 529621 h 1005871"/>
                <a:gd name="connsiteX23" fmla="*/ 107156 w 154781"/>
                <a:gd name="connsiteY23" fmla="*/ 515334 h 1005871"/>
                <a:gd name="connsiteX24" fmla="*/ 100012 w 154781"/>
                <a:gd name="connsiteY24" fmla="*/ 510571 h 1005871"/>
                <a:gd name="connsiteX25" fmla="*/ 92869 w 154781"/>
                <a:gd name="connsiteY25" fmla="*/ 503428 h 1005871"/>
                <a:gd name="connsiteX26" fmla="*/ 64294 w 154781"/>
                <a:gd name="connsiteY26" fmla="*/ 486759 h 1005871"/>
                <a:gd name="connsiteX27" fmla="*/ 50006 w 154781"/>
                <a:gd name="connsiteY27" fmla="*/ 472471 h 1005871"/>
                <a:gd name="connsiteX28" fmla="*/ 38100 w 154781"/>
                <a:gd name="connsiteY28" fmla="*/ 462946 h 1005871"/>
                <a:gd name="connsiteX29" fmla="*/ 21431 w 154781"/>
                <a:gd name="connsiteY29" fmla="*/ 439134 h 1005871"/>
                <a:gd name="connsiteX30" fmla="*/ 16669 w 154781"/>
                <a:gd name="connsiteY30" fmla="*/ 429609 h 1005871"/>
                <a:gd name="connsiteX31" fmla="*/ 9525 w 154781"/>
                <a:gd name="connsiteY31" fmla="*/ 422465 h 1005871"/>
                <a:gd name="connsiteX32" fmla="*/ 4762 w 154781"/>
                <a:gd name="connsiteY32" fmla="*/ 408178 h 1005871"/>
                <a:gd name="connsiteX33" fmla="*/ 0 w 154781"/>
                <a:gd name="connsiteY33" fmla="*/ 384365 h 1005871"/>
                <a:gd name="connsiteX34" fmla="*/ 2381 w 154781"/>
                <a:gd name="connsiteY34" fmla="*/ 334359 h 1005871"/>
                <a:gd name="connsiteX35" fmla="*/ 7144 w 154781"/>
                <a:gd name="connsiteY35" fmla="*/ 317690 h 1005871"/>
                <a:gd name="connsiteX36" fmla="*/ 11906 w 154781"/>
                <a:gd name="connsiteY36" fmla="*/ 310546 h 1005871"/>
                <a:gd name="connsiteX37" fmla="*/ 14287 w 154781"/>
                <a:gd name="connsiteY37" fmla="*/ 303403 h 1005871"/>
                <a:gd name="connsiteX38" fmla="*/ 23812 w 154781"/>
                <a:gd name="connsiteY38" fmla="*/ 289115 h 1005871"/>
                <a:gd name="connsiteX39" fmla="*/ 26194 w 154781"/>
                <a:gd name="connsiteY39" fmla="*/ 281971 h 1005871"/>
                <a:gd name="connsiteX40" fmla="*/ 33337 w 154781"/>
                <a:gd name="connsiteY40" fmla="*/ 277209 h 1005871"/>
                <a:gd name="connsiteX41" fmla="*/ 42862 w 154781"/>
                <a:gd name="connsiteY41" fmla="*/ 270065 h 1005871"/>
                <a:gd name="connsiteX42" fmla="*/ 59531 w 154781"/>
                <a:gd name="connsiteY42" fmla="*/ 248634 h 1005871"/>
                <a:gd name="connsiteX43" fmla="*/ 69056 w 154781"/>
                <a:gd name="connsiteY43" fmla="*/ 234346 h 1005871"/>
                <a:gd name="connsiteX44" fmla="*/ 83344 w 154781"/>
                <a:gd name="connsiteY44" fmla="*/ 215296 h 1005871"/>
                <a:gd name="connsiteX45" fmla="*/ 88106 w 154781"/>
                <a:gd name="connsiteY45" fmla="*/ 205771 h 1005871"/>
                <a:gd name="connsiteX46" fmla="*/ 92869 w 154781"/>
                <a:gd name="connsiteY46" fmla="*/ 189103 h 1005871"/>
                <a:gd name="connsiteX47" fmla="*/ 97631 w 154781"/>
                <a:gd name="connsiteY47" fmla="*/ 167671 h 1005871"/>
                <a:gd name="connsiteX48" fmla="*/ 47625 w 154781"/>
                <a:gd name="connsiteY48" fmla="*/ 81946 h 1005871"/>
                <a:gd name="connsiteX49" fmla="*/ 102393 w 154781"/>
                <a:gd name="connsiteY49" fmla="*/ 0 h 1005871"/>
                <a:gd name="connsiteX0" fmla="*/ 107156 w 154781"/>
                <a:gd name="connsiteY0" fmla="*/ 1005871 h 1005871"/>
                <a:gd name="connsiteX1" fmla="*/ 102394 w 154781"/>
                <a:gd name="connsiteY1" fmla="*/ 898715 h 1005871"/>
                <a:gd name="connsiteX2" fmla="*/ 97631 w 154781"/>
                <a:gd name="connsiteY2" fmla="*/ 877284 h 1005871"/>
                <a:gd name="connsiteX3" fmla="*/ 92869 w 154781"/>
                <a:gd name="connsiteY3" fmla="*/ 853471 h 1005871"/>
                <a:gd name="connsiteX4" fmla="*/ 88106 w 154781"/>
                <a:gd name="connsiteY4" fmla="*/ 843946 h 1005871"/>
                <a:gd name="connsiteX5" fmla="*/ 78581 w 154781"/>
                <a:gd name="connsiteY5" fmla="*/ 820134 h 1005871"/>
                <a:gd name="connsiteX6" fmla="*/ 71437 w 154781"/>
                <a:gd name="connsiteY6" fmla="*/ 798703 h 1005871"/>
                <a:gd name="connsiteX7" fmla="*/ 69056 w 154781"/>
                <a:gd name="connsiteY7" fmla="*/ 786796 h 1005871"/>
                <a:gd name="connsiteX8" fmla="*/ 66675 w 154781"/>
                <a:gd name="connsiteY8" fmla="*/ 779653 h 1005871"/>
                <a:gd name="connsiteX9" fmla="*/ 66675 w 154781"/>
                <a:gd name="connsiteY9" fmla="*/ 717740 h 1005871"/>
                <a:gd name="connsiteX10" fmla="*/ 73819 w 154781"/>
                <a:gd name="connsiteY10" fmla="*/ 703453 h 1005871"/>
                <a:gd name="connsiteX11" fmla="*/ 78581 w 154781"/>
                <a:gd name="connsiteY11" fmla="*/ 693928 h 1005871"/>
                <a:gd name="connsiteX12" fmla="*/ 85725 w 154781"/>
                <a:gd name="connsiteY12" fmla="*/ 689165 h 1005871"/>
                <a:gd name="connsiteX13" fmla="*/ 114300 w 154781"/>
                <a:gd name="connsiteY13" fmla="*/ 660590 h 1005871"/>
                <a:gd name="connsiteX14" fmla="*/ 121444 w 154781"/>
                <a:gd name="connsiteY14" fmla="*/ 653446 h 1005871"/>
                <a:gd name="connsiteX15" fmla="*/ 138112 w 154781"/>
                <a:gd name="connsiteY15" fmla="*/ 641540 h 1005871"/>
                <a:gd name="connsiteX16" fmla="*/ 142875 w 154781"/>
                <a:gd name="connsiteY16" fmla="*/ 632015 h 1005871"/>
                <a:gd name="connsiteX17" fmla="*/ 150019 w 154781"/>
                <a:gd name="connsiteY17" fmla="*/ 624871 h 1005871"/>
                <a:gd name="connsiteX18" fmla="*/ 154781 w 154781"/>
                <a:gd name="connsiteY18" fmla="*/ 610584 h 1005871"/>
                <a:gd name="connsiteX19" fmla="*/ 152400 w 154781"/>
                <a:gd name="connsiteY19" fmla="*/ 567721 h 1005871"/>
                <a:gd name="connsiteX20" fmla="*/ 142875 w 154781"/>
                <a:gd name="connsiteY20" fmla="*/ 551053 h 1005871"/>
                <a:gd name="connsiteX21" fmla="*/ 133350 w 154781"/>
                <a:gd name="connsiteY21" fmla="*/ 536765 h 1005871"/>
                <a:gd name="connsiteX22" fmla="*/ 128587 w 154781"/>
                <a:gd name="connsiteY22" fmla="*/ 529621 h 1005871"/>
                <a:gd name="connsiteX23" fmla="*/ 107156 w 154781"/>
                <a:gd name="connsiteY23" fmla="*/ 515334 h 1005871"/>
                <a:gd name="connsiteX24" fmla="*/ 100012 w 154781"/>
                <a:gd name="connsiteY24" fmla="*/ 510571 h 1005871"/>
                <a:gd name="connsiteX25" fmla="*/ 92869 w 154781"/>
                <a:gd name="connsiteY25" fmla="*/ 503428 h 1005871"/>
                <a:gd name="connsiteX26" fmla="*/ 64294 w 154781"/>
                <a:gd name="connsiteY26" fmla="*/ 486759 h 1005871"/>
                <a:gd name="connsiteX27" fmla="*/ 50006 w 154781"/>
                <a:gd name="connsiteY27" fmla="*/ 472471 h 1005871"/>
                <a:gd name="connsiteX28" fmla="*/ 38100 w 154781"/>
                <a:gd name="connsiteY28" fmla="*/ 462946 h 1005871"/>
                <a:gd name="connsiteX29" fmla="*/ 21431 w 154781"/>
                <a:gd name="connsiteY29" fmla="*/ 439134 h 1005871"/>
                <a:gd name="connsiteX30" fmla="*/ 16669 w 154781"/>
                <a:gd name="connsiteY30" fmla="*/ 429609 h 1005871"/>
                <a:gd name="connsiteX31" fmla="*/ 9525 w 154781"/>
                <a:gd name="connsiteY31" fmla="*/ 422465 h 1005871"/>
                <a:gd name="connsiteX32" fmla="*/ 4762 w 154781"/>
                <a:gd name="connsiteY32" fmla="*/ 408178 h 1005871"/>
                <a:gd name="connsiteX33" fmla="*/ 0 w 154781"/>
                <a:gd name="connsiteY33" fmla="*/ 384365 h 1005871"/>
                <a:gd name="connsiteX34" fmla="*/ 2381 w 154781"/>
                <a:gd name="connsiteY34" fmla="*/ 334359 h 1005871"/>
                <a:gd name="connsiteX35" fmla="*/ 7144 w 154781"/>
                <a:gd name="connsiteY35" fmla="*/ 317690 h 1005871"/>
                <a:gd name="connsiteX36" fmla="*/ 11906 w 154781"/>
                <a:gd name="connsiteY36" fmla="*/ 310546 h 1005871"/>
                <a:gd name="connsiteX37" fmla="*/ 14287 w 154781"/>
                <a:gd name="connsiteY37" fmla="*/ 303403 h 1005871"/>
                <a:gd name="connsiteX38" fmla="*/ 23812 w 154781"/>
                <a:gd name="connsiteY38" fmla="*/ 289115 h 1005871"/>
                <a:gd name="connsiteX39" fmla="*/ 26194 w 154781"/>
                <a:gd name="connsiteY39" fmla="*/ 281971 h 1005871"/>
                <a:gd name="connsiteX40" fmla="*/ 33337 w 154781"/>
                <a:gd name="connsiteY40" fmla="*/ 277209 h 1005871"/>
                <a:gd name="connsiteX41" fmla="*/ 59531 w 154781"/>
                <a:gd name="connsiteY41" fmla="*/ 248634 h 1005871"/>
                <a:gd name="connsiteX42" fmla="*/ 69056 w 154781"/>
                <a:gd name="connsiteY42" fmla="*/ 234346 h 1005871"/>
                <a:gd name="connsiteX43" fmla="*/ 83344 w 154781"/>
                <a:gd name="connsiteY43" fmla="*/ 215296 h 1005871"/>
                <a:gd name="connsiteX44" fmla="*/ 88106 w 154781"/>
                <a:gd name="connsiteY44" fmla="*/ 205771 h 1005871"/>
                <a:gd name="connsiteX45" fmla="*/ 92869 w 154781"/>
                <a:gd name="connsiteY45" fmla="*/ 189103 h 1005871"/>
                <a:gd name="connsiteX46" fmla="*/ 97631 w 154781"/>
                <a:gd name="connsiteY46" fmla="*/ 167671 h 1005871"/>
                <a:gd name="connsiteX47" fmla="*/ 47625 w 154781"/>
                <a:gd name="connsiteY47" fmla="*/ 81946 h 1005871"/>
                <a:gd name="connsiteX48" fmla="*/ 102393 w 154781"/>
                <a:gd name="connsiteY48" fmla="*/ 0 h 1005871"/>
                <a:gd name="connsiteX0" fmla="*/ 107156 w 154781"/>
                <a:gd name="connsiteY0" fmla="*/ 1005871 h 1005871"/>
                <a:gd name="connsiteX1" fmla="*/ 102394 w 154781"/>
                <a:gd name="connsiteY1" fmla="*/ 898715 h 1005871"/>
                <a:gd name="connsiteX2" fmla="*/ 97631 w 154781"/>
                <a:gd name="connsiteY2" fmla="*/ 877284 h 1005871"/>
                <a:gd name="connsiteX3" fmla="*/ 92869 w 154781"/>
                <a:gd name="connsiteY3" fmla="*/ 853471 h 1005871"/>
                <a:gd name="connsiteX4" fmla="*/ 88106 w 154781"/>
                <a:gd name="connsiteY4" fmla="*/ 843946 h 1005871"/>
                <a:gd name="connsiteX5" fmla="*/ 78581 w 154781"/>
                <a:gd name="connsiteY5" fmla="*/ 820134 h 1005871"/>
                <a:gd name="connsiteX6" fmla="*/ 71437 w 154781"/>
                <a:gd name="connsiteY6" fmla="*/ 798703 h 1005871"/>
                <a:gd name="connsiteX7" fmla="*/ 69056 w 154781"/>
                <a:gd name="connsiteY7" fmla="*/ 786796 h 1005871"/>
                <a:gd name="connsiteX8" fmla="*/ 66675 w 154781"/>
                <a:gd name="connsiteY8" fmla="*/ 779653 h 1005871"/>
                <a:gd name="connsiteX9" fmla="*/ 66675 w 154781"/>
                <a:gd name="connsiteY9" fmla="*/ 717740 h 1005871"/>
                <a:gd name="connsiteX10" fmla="*/ 73819 w 154781"/>
                <a:gd name="connsiteY10" fmla="*/ 703453 h 1005871"/>
                <a:gd name="connsiteX11" fmla="*/ 78581 w 154781"/>
                <a:gd name="connsiteY11" fmla="*/ 693928 h 1005871"/>
                <a:gd name="connsiteX12" fmla="*/ 85725 w 154781"/>
                <a:gd name="connsiteY12" fmla="*/ 689165 h 1005871"/>
                <a:gd name="connsiteX13" fmla="*/ 114300 w 154781"/>
                <a:gd name="connsiteY13" fmla="*/ 660590 h 1005871"/>
                <a:gd name="connsiteX14" fmla="*/ 121444 w 154781"/>
                <a:gd name="connsiteY14" fmla="*/ 653446 h 1005871"/>
                <a:gd name="connsiteX15" fmla="*/ 138112 w 154781"/>
                <a:gd name="connsiteY15" fmla="*/ 641540 h 1005871"/>
                <a:gd name="connsiteX16" fmla="*/ 142875 w 154781"/>
                <a:gd name="connsiteY16" fmla="*/ 632015 h 1005871"/>
                <a:gd name="connsiteX17" fmla="*/ 150019 w 154781"/>
                <a:gd name="connsiteY17" fmla="*/ 624871 h 1005871"/>
                <a:gd name="connsiteX18" fmla="*/ 154781 w 154781"/>
                <a:gd name="connsiteY18" fmla="*/ 610584 h 1005871"/>
                <a:gd name="connsiteX19" fmla="*/ 152400 w 154781"/>
                <a:gd name="connsiteY19" fmla="*/ 567721 h 1005871"/>
                <a:gd name="connsiteX20" fmla="*/ 142875 w 154781"/>
                <a:gd name="connsiteY20" fmla="*/ 551053 h 1005871"/>
                <a:gd name="connsiteX21" fmla="*/ 133350 w 154781"/>
                <a:gd name="connsiteY21" fmla="*/ 536765 h 1005871"/>
                <a:gd name="connsiteX22" fmla="*/ 128587 w 154781"/>
                <a:gd name="connsiteY22" fmla="*/ 529621 h 1005871"/>
                <a:gd name="connsiteX23" fmla="*/ 107156 w 154781"/>
                <a:gd name="connsiteY23" fmla="*/ 515334 h 1005871"/>
                <a:gd name="connsiteX24" fmla="*/ 100012 w 154781"/>
                <a:gd name="connsiteY24" fmla="*/ 510571 h 1005871"/>
                <a:gd name="connsiteX25" fmla="*/ 92869 w 154781"/>
                <a:gd name="connsiteY25" fmla="*/ 503428 h 1005871"/>
                <a:gd name="connsiteX26" fmla="*/ 64294 w 154781"/>
                <a:gd name="connsiteY26" fmla="*/ 486759 h 1005871"/>
                <a:gd name="connsiteX27" fmla="*/ 50006 w 154781"/>
                <a:gd name="connsiteY27" fmla="*/ 472471 h 1005871"/>
                <a:gd name="connsiteX28" fmla="*/ 38100 w 154781"/>
                <a:gd name="connsiteY28" fmla="*/ 462946 h 1005871"/>
                <a:gd name="connsiteX29" fmla="*/ 21431 w 154781"/>
                <a:gd name="connsiteY29" fmla="*/ 439134 h 1005871"/>
                <a:gd name="connsiteX30" fmla="*/ 16669 w 154781"/>
                <a:gd name="connsiteY30" fmla="*/ 429609 h 1005871"/>
                <a:gd name="connsiteX31" fmla="*/ 9525 w 154781"/>
                <a:gd name="connsiteY31" fmla="*/ 422465 h 1005871"/>
                <a:gd name="connsiteX32" fmla="*/ 4762 w 154781"/>
                <a:gd name="connsiteY32" fmla="*/ 408178 h 1005871"/>
                <a:gd name="connsiteX33" fmla="*/ 0 w 154781"/>
                <a:gd name="connsiteY33" fmla="*/ 384365 h 1005871"/>
                <a:gd name="connsiteX34" fmla="*/ 2381 w 154781"/>
                <a:gd name="connsiteY34" fmla="*/ 334359 h 1005871"/>
                <a:gd name="connsiteX35" fmla="*/ 7144 w 154781"/>
                <a:gd name="connsiteY35" fmla="*/ 317690 h 1005871"/>
                <a:gd name="connsiteX36" fmla="*/ 11906 w 154781"/>
                <a:gd name="connsiteY36" fmla="*/ 310546 h 1005871"/>
                <a:gd name="connsiteX37" fmla="*/ 14287 w 154781"/>
                <a:gd name="connsiteY37" fmla="*/ 303403 h 1005871"/>
                <a:gd name="connsiteX38" fmla="*/ 23812 w 154781"/>
                <a:gd name="connsiteY38" fmla="*/ 289115 h 1005871"/>
                <a:gd name="connsiteX39" fmla="*/ 26194 w 154781"/>
                <a:gd name="connsiteY39" fmla="*/ 281971 h 1005871"/>
                <a:gd name="connsiteX40" fmla="*/ 59531 w 154781"/>
                <a:gd name="connsiteY40" fmla="*/ 248634 h 1005871"/>
                <a:gd name="connsiteX41" fmla="*/ 69056 w 154781"/>
                <a:gd name="connsiteY41" fmla="*/ 234346 h 1005871"/>
                <a:gd name="connsiteX42" fmla="*/ 83344 w 154781"/>
                <a:gd name="connsiteY42" fmla="*/ 215296 h 1005871"/>
                <a:gd name="connsiteX43" fmla="*/ 88106 w 154781"/>
                <a:gd name="connsiteY43" fmla="*/ 205771 h 1005871"/>
                <a:gd name="connsiteX44" fmla="*/ 92869 w 154781"/>
                <a:gd name="connsiteY44" fmla="*/ 189103 h 1005871"/>
                <a:gd name="connsiteX45" fmla="*/ 97631 w 154781"/>
                <a:gd name="connsiteY45" fmla="*/ 167671 h 1005871"/>
                <a:gd name="connsiteX46" fmla="*/ 47625 w 154781"/>
                <a:gd name="connsiteY46" fmla="*/ 81946 h 1005871"/>
                <a:gd name="connsiteX47" fmla="*/ 102393 w 154781"/>
                <a:gd name="connsiteY47" fmla="*/ 0 h 1005871"/>
                <a:gd name="connsiteX0" fmla="*/ 107156 w 154781"/>
                <a:gd name="connsiteY0" fmla="*/ 1005871 h 1005871"/>
                <a:gd name="connsiteX1" fmla="*/ 102394 w 154781"/>
                <a:gd name="connsiteY1" fmla="*/ 898715 h 1005871"/>
                <a:gd name="connsiteX2" fmla="*/ 97631 w 154781"/>
                <a:gd name="connsiteY2" fmla="*/ 877284 h 1005871"/>
                <a:gd name="connsiteX3" fmla="*/ 92869 w 154781"/>
                <a:gd name="connsiteY3" fmla="*/ 853471 h 1005871"/>
                <a:gd name="connsiteX4" fmla="*/ 88106 w 154781"/>
                <a:gd name="connsiteY4" fmla="*/ 843946 h 1005871"/>
                <a:gd name="connsiteX5" fmla="*/ 78581 w 154781"/>
                <a:gd name="connsiteY5" fmla="*/ 820134 h 1005871"/>
                <a:gd name="connsiteX6" fmla="*/ 71437 w 154781"/>
                <a:gd name="connsiteY6" fmla="*/ 798703 h 1005871"/>
                <a:gd name="connsiteX7" fmla="*/ 69056 w 154781"/>
                <a:gd name="connsiteY7" fmla="*/ 786796 h 1005871"/>
                <a:gd name="connsiteX8" fmla="*/ 66675 w 154781"/>
                <a:gd name="connsiteY8" fmla="*/ 779653 h 1005871"/>
                <a:gd name="connsiteX9" fmla="*/ 66675 w 154781"/>
                <a:gd name="connsiteY9" fmla="*/ 717740 h 1005871"/>
                <a:gd name="connsiteX10" fmla="*/ 73819 w 154781"/>
                <a:gd name="connsiteY10" fmla="*/ 703453 h 1005871"/>
                <a:gd name="connsiteX11" fmla="*/ 78581 w 154781"/>
                <a:gd name="connsiteY11" fmla="*/ 693928 h 1005871"/>
                <a:gd name="connsiteX12" fmla="*/ 85725 w 154781"/>
                <a:gd name="connsiteY12" fmla="*/ 689165 h 1005871"/>
                <a:gd name="connsiteX13" fmla="*/ 114300 w 154781"/>
                <a:gd name="connsiteY13" fmla="*/ 660590 h 1005871"/>
                <a:gd name="connsiteX14" fmla="*/ 121444 w 154781"/>
                <a:gd name="connsiteY14" fmla="*/ 653446 h 1005871"/>
                <a:gd name="connsiteX15" fmla="*/ 138112 w 154781"/>
                <a:gd name="connsiteY15" fmla="*/ 641540 h 1005871"/>
                <a:gd name="connsiteX16" fmla="*/ 142875 w 154781"/>
                <a:gd name="connsiteY16" fmla="*/ 632015 h 1005871"/>
                <a:gd name="connsiteX17" fmla="*/ 150019 w 154781"/>
                <a:gd name="connsiteY17" fmla="*/ 624871 h 1005871"/>
                <a:gd name="connsiteX18" fmla="*/ 154781 w 154781"/>
                <a:gd name="connsiteY18" fmla="*/ 610584 h 1005871"/>
                <a:gd name="connsiteX19" fmla="*/ 152400 w 154781"/>
                <a:gd name="connsiteY19" fmla="*/ 567721 h 1005871"/>
                <a:gd name="connsiteX20" fmla="*/ 142875 w 154781"/>
                <a:gd name="connsiteY20" fmla="*/ 551053 h 1005871"/>
                <a:gd name="connsiteX21" fmla="*/ 133350 w 154781"/>
                <a:gd name="connsiteY21" fmla="*/ 536765 h 1005871"/>
                <a:gd name="connsiteX22" fmla="*/ 128587 w 154781"/>
                <a:gd name="connsiteY22" fmla="*/ 529621 h 1005871"/>
                <a:gd name="connsiteX23" fmla="*/ 107156 w 154781"/>
                <a:gd name="connsiteY23" fmla="*/ 515334 h 1005871"/>
                <a:gd name="connsiteX24" fmla="*/ 100012 w 154781"/>
                <a:gd name="connsiteY24" fmla="*/ 510571 h 1005871"/>
                <a:gd name="connsiteX25" fmla="*/ 92869 w 154781"/>
                <a:gd name="connsiteY25" fmla="*/ 503428 h 1005871"/>
                <a:gd name="connsiteX26" fmla="*/ 64294 w 154781"/>
                <a:gd name="connsiteY26" fmla="*/ 486759 h 1005871"/>
                <a:gd name="connsiteX27" fmla="*/ 50006 w 154781"/>
                <a:gd name="connsiteY27" fmla="*/ 472471 h 1005871"/>
                <a:gd name="connsiteX28" fmla="*/ 38100 w 154781"/>
                <a:gd name="connsiteY28" fmla="*/ 462946 h 1005871"/>
                <a:gd name="connsiteX29" fmla="*/ 21431 w 154781"/>
                <a:gd name="connsiteY29" fmla="*/ 439134 h 1005871"/>
                <a:gd name="connsiteX30" fmla="*/ 16669 w 154781"/>
                <a:gd name="connsiteY30" fmla="*/ 429609 h 1005871"/>
                <a:gd name="connsiteX31" fmla="*/ 9525 w 154781"/>
                <a:gd name="connsiteY31" fmla="*/ 422465 h 1005871"/>
                <a:gd name="connsiteX32" fmla="*/ 4762 w 154781"/>
                <a:gd name="connsiteY32" fmla="*/ 408178 h 1005871"/>
                <a:gd name="connsiteX33" fmla="*/ 0 w 154781"/>
                <a:gd name="connsiteY33" fmla="*/ 384365 h 1005871"/>
                <a:gd name="connsiteX34" fmla="*/ 2381 w 154781"/>
                <a:gd name="connsiteY34" fmla="*/ 334359 h 1005871"/>
                <a:gd name="connsiteX35" fmla="*/ 7144 w 154781"/>
                <a:gd name="connsiteY35" fmla="*/ 317690 h 1005871"/>
                <a:gd name="connsiteX36" fmla="*/ 11906 w 154781"/>
                <a:gd name="connsiteY36" fmla="*/ 310546 h 1005871"/>
                <a:gd name="connsiteX37" fmla="*/ 14287 w 154781"/>
                <a:gd name="connsiteY37" fmla="*/ 303403 h 1005871"/>
                <a:gd name="connsiteX38" fmla="*/ 23812 w 154781"/>
                <a:gd name="connsiteY38" fmla="*/ 289115 h 1005871"/>
                <a:gd name="connsiteX39" fmla="*/ 59531 w 154781"/>
                <a:gd name="connsiteY39" fmla="*/ 248634 h 1005871"/>
                <a:gd name="connsiteX40" fmla="*/ 69056 w 154781"/>
                <a:gd name="connsiteY40" fmla="*/ 234346 h 1005871"/>
                <a:gd name="connsiteX41" fmla="*/ 83344 w 154781"/>
                <a:gd name="connsiteY41" fmla="*/ 215296 h 1005871"/>
                <a:gd name="connsiteX42" fmla="*/ 88106 w 154781"/>
                <a:gd name="connsiteY42" fmla="*/ 205771 h 1005871"/>
                <a:gd name="connsiteX43" fmla="*/ 92869 w 154781"/>
                <a:gd name="connsiteY43" fmla="*/ 189103 h 1005871"/>
                <a:gd name="connsiteX44" fmla="*/ 97631 w 154781"/>
                <a:gd name="connsiteY44" fmla="*/ 167671 h 1005871"/>
                <a:gd name="connsiteX45" fmla="*/ 47625 w 154781"/>
                <a:gd name="connsiteY45" fmla="*/ 81946 h 1005871"/>
                <a:gd name="connsiteX46" fmla="*/ 102393 w 154781"/>
                <a:gd name="connsiteY46" fmla="*/ 0 h 1005871"/>
                <a:gd name="connsiteX0" fmla="*/ 107156 w 154781"/>
                <a:gd name="connsiteY0" fmla="*/ 1005871 h 1005871"/>
                <a:gd name="connsiteX1" fmla="*/ 102394 w 154781"/>
                <a:gd name="connsiteY1" fmla="*/ 898715 h 1005871"/>
                <a:gd name="connsiteX2" fmla="*/ 97631 w 154781"/>
                <a:gd name="connsiteY2" fmla="*/ 877284 h 1005871"/>
                <a:gd name="connsiteX3" fmla="*/ 92869 w 154781"/>
                <a:gd name="connsiteY3" fmla="*/ 853471 h 1005871"/>
                <a:gd name="connsiteX4" fmla="*/ 88106 w 154781"/>
                <a:gd name="connsiteY4" fmla="*/ 843946 h 1005871"/>
                <a:gd name="connsiteX5" fmla="*/ 78581 w 154781"/>
                <a:gd name="connsiteY5" fmla="*/ 820134 h 1005871"/>
                <a:gd name="connsiteX6" fmla="*/ 71437 w 154781"/>
                <a:gd name="connsiteY6" fmla="*/ 798703 h 1005871"/>
                <a:gd name="connsiteX7" fmla="*/ 69056 w 154781"/>
                <a:gd name="connsiteY7" fmla="*/ 786796 h 1005871"/>
                <a:gd name="connsiteX8" fmla="*/ 66675 w 154781"/>
                <a:gd name="connsiteY8" fmla="*/ 779653 h 1005871"/>
                <a:gd name="connsiteX9" fmla="*/ 66675 w 154781"/>
                <a:gd name="connsiteY9" fmla="*/ 717740 h 1005871"/>
                <a:gd name="connsiteX10" fmla="*/ 73819 w 154781"/>
                <a:gd name="connsiteY10" fmla="*/ 703453 h 1005871"/>
                <a:gd name="connsiteX11" fmla="*/ 78581 w 154781"/>
                <a:gd name="connsiteY11" fmla="*/ 693928 h 1005871"/>
                <a:gd name="connsiteX12" fmla="*/ 85725 w 154781"/>
                <a:gd name="connsiteY12" fmla="*/ 689165 h 1005871"/>
                <a:gd name="connsiteX13" fmla="*/ 114300 w 154781"/>
                <a:gd name="connsiteY13" fmla="*/ 660590 h 1005871"/>
                <a:gd name="connsiteX14" fmla="*/ 121444 w 154781"/>
                <a:gd name="connsiteY14" fmla="*/ 653446 h 1005871"/>
                <a:gd name="connsiteX15" fmla="*/ 138112 w 154781"/>
                <a:gd name="connsiteY15" fmla="*/ 641540 h 1005871"/>
                <a:gd name="connsiteX16" fmla="*/ 142875 w 154781"/>
                <a:gd name="connsiteY16" fmla="*/ 632015 h 1005871"/>
                <a:gd name="connsiteX17" fmla="*/ 150019 w 154781"/>
                <a:gd name="connsiteY17" fmla="*/ 624871 h 1005871"/>
                <a:gd name="connsiteX18" fmla="*/ 154781 w 154781"/>
                <a:gd name="connsiteY18" fmla="*/ 610584 h 1005871"/>
                <a:gd name="connsiteX19" fmla="*/ 152400 w 154781"/>
                <a:gd name="connsiteY19" fmla="*/ 567721 h 1005871"/>
                <a:gd name="connsiteX20" fmla="*/ 142875 w 154781"/>
                <a:gd name="connsiteY20" fmla="*/ 551053 h 1005871"/>
                <a:gd name="connsiteX21" fmla="*/ 133350 w 154781"/>
                <a:gd name="connsiteY21" fmla="*/ 536765 h 1005871"/>
                <a:gd name="connsiteX22" fmla="*/ 128587 w 154781"/>
                <a:gd name="connsiteY22" fmla="*/ 529621 h 1005871"/>
                <a:gd name="connsiteX23" fmla="*/ 107156 w 154781"/>
                <a:gd name="connsiteY23" fmla="*/ 515334 h 1005871"/>
                <a:gd name="connsiteX24" fmla="*/ 100012 w 154781"/>
                <a:gd name="connsiteY24" fmla="*/ 510571 h 1005871"/>
                <a:gd name="connsiteX25" fmla="*/ 92869 w 154781"/>
                <a:gd name="connsiteY25" fmla="*/ 503428 h 1005871"/>
                <a:gd name="connsiteX26" fmla="*/ 64294 w 154781"/>
                <a:gd name="connsiteY26" fmla="*/ 486759 h 1005871"/>
                <a:gd name="connsiteX27" fmla="*/ 50006 w 154781"/>
                <a:gd name="connsiteY27" fmla="*/ 472471 h 1005871"/>
                <a:gd name="connsiteX28" fmla="*/ 38100 w 154781"/>
                <a:gd name="connsiteY28" fmla="*/ 462946 h 1005871"/>
                <a:gd name="connsiteX29" fmla="*/ 21431 w 154781"/>
                <a:gd name="connsiteY29" fmla="*/ 439134 h 1005871"/>
                <a:gd name="connsiteX30" fmla="*/ 16669 w 154781"/>
                <a:gd name="connsiteY30" fmla="*/ 429609 h 1005871"/>
                <a:gd name="connsiteX31" fmla="*/ 9525 w 154781"/>
                <a:gd name="connsiteY31" fmla="*/ 422465 h 1005871"/>
                <a:gd name="connsiteX32" fmla="*/ 4762 w 154781"/>
                <a:gd name="connsiteY32" fmla="*/ 408178 h 1005871"/>
                <a:gd name="connsiteX33" fmla="*/ 0 w 154781"/>
                <a:gd name="connsiteY33" fmla="*/ 384365 h 1005871"/>
                <a:gd name="connsiteX34" fmla="*/ 2381 w 154781"/>
                <a:gd name="connsiteY34" fmla="*/ 334359 h 1005871"/>
                <a:gd name="connsiteX35" fmla="*/ 7144 w 154781"/>
                <a:gd name="connsiteY35" fmla="*/ 317690 h 1005871"/>
                <a:gd name="connsiteX36" fmla="*/ 11906 w 154781"/>
                <a:gd name="connsiteY36" fmla="*/ 310546 h 1005871"/>
                <a:gd name="connsiteX37" fmla="*/ 14287 w 154781"/>
                <a:gd name="connsiteY37" fmla="*/ 303403 h 1005871"/>
                <a:gd name="connsiteX38" fmla="*/ 59531 w 154781"/>
                <a:gd name="connsiteY38" fmla="*/ 248634 h 1005871"/>
                <a:gd name="connsiteX39" fmla="*/ 69056 w 154781"/>
                <a:gd name="connsiteY39" fmla="*/ 234346 h 1005871"/>
                <a:gd name="connsiteX40" fmla="*/ 83344 w 154781"/>
                <a:gd name="connsiteY40" fmla="*/ 215296 h 1005871"/>
                <a:gd name="connsiteX41" fmla="*/ 88106 w 154781"/>
                <a:gd name="connsiteY41" fmla="*/ 205771 h 1005871"/>
                <a:gd name="connsiteX42" fmla="*/ 92869 w 154781"/>
                <a:gd name="connsiteY42" fmla="*/ 189103 h 1005871"/>
                <a:gd name="connsiteX43" fmla="*/ 97631 w 154781"/>
                <a:gd name="connsiteY43" fmla="*/ 167671 h 1005871"/>
                <a:gd name="connsiteX44" fmla="*/ 47625 w 154781"/>
                <a:gd name="connsiteY44" fmla="*/ 81946 h 1005871"/>
                <a:gd name="connsiteX45" fmla="*/ 102393 w 154781"/>
                <a:gd name="connsiteY45" fmla="*/ 0 h 1005871"/>
                <a:gd name="connsiteX0" fmla="*/ 107156 w 154781"/>
                <a:gd name="connsiteY0" fmla="*/ 1005871 h 1005871"/>
                <a:gd name="connsiteX1" fmla="*/ 102394 w 154781"/>
                <a:gd name="connsiteY1" fmla="*/ 898715 h 1005871"/>
                <a:gd name="connsiteX2" fmla="*/ 97631 w 154781"/>
                <a:gd name="connsiteY2" fmla="*/ 877284 h 1005871"/>
                <a:gd name="connsiteX3" fmla="*/ 92869 w 154781"/>
                <a:gd name="connsiteY3" fmla="*/ 853471 h 1005871"/>
                <a:gd name="connsiteX4" fmla="*/ 88106 w 154781"/>
                <a:gd name="connsiteY4" fmla="*/ 843946 h 1005871"/>
                <a:gd name="connsiteX5" fmla="*/ 78581 w 154781"/>
                <a:gd name="connsiteY5" fmla="*/ 820134 h 1005871"/>
                <a:gd name="connsiteX6" fmla="*/ 71437 w 154781"/>
                <a:gd name="connsiteY6" fmla="*/ 798703 h 1005871"/>
                <a:gd name="connsiteX7" fmla="*/ 69056 w 154781"/>
                <a:gd name="connsiteY7" fmla="*/ 786796 h 1005871"/>
                <a:gd name="connsiteX8" fmla="*/ 66675 w 154781"/>
                <a:gd name="connsiteY8" fmla="*/ 779653 h 1005871"/>
                <a:gd name="connsiteX9" fmla="*/ 66675 w 154781"/>
                <a:gd name="connsiteY9" fmla="*/ 717740 h 1005871"/>
                <a:gd name="connsiteX10" fmla="*/ 73819 w 154781"/>
                <a:gd name="connsiteY10" fmla="*/ 703453 h 1005871"/>
                <a:gd name="connsiteX11" fmla="*/ 78581 w 154781"/>
                <a:gd name="connsiteY11" fmla="*/ 693928 h 1005871"/>
                <a:gd name="connsiteX12" fmla="*/ 85725 w 154781"/>
                <a:gd name="connsiteY12" fmla="*/ 689165 h 1005871"/>
                <a:gd name="connsiteX13" fmla="*/ 114300 w 154781"/>
                <a:gd name="connsiteY13" fmla="*/ 660590 h 1005871"/>
                <a:gd name="connsiteX14" fmla="*/ 121444 w 154781"/>
                <a:gd name="connsiteY14" fmla="*/ 653446 h 1005871"/>
                <a:gd name="connsiteX15" fmla="*/ 138112 w 154781"/>
                <a:gd name="connsiteY15" fmla="*/ 641540 h 1005871"/>
                <a:gd name="connsiteX16" fmla="*/ 142875 w 154781"/>
                <a:gd name="connsiteY16" fmla="*/ 632015 h 1005871"/>
                <a:gd name="connsiteX17" fmla="*/ 150019 w 154781"/>
                <a:gd name="connsiteY17" fmla="*/ 624871 h 1005871"/>
                <a:gd name="connsiteX18" fmla="*/ 154781 w 154781"/>
                <a:gd name="connsiteY18" fmla="*/ 610584 h 1005871"/>
                <a:gd name="connsiteX19" fmla="*/ 152400 w 154781"/>
                <a:gd name="connsiteY19" fmla="*/ 567721 h 1005871"/>
                <a:gd name="connsiteX20" fmla="*/ 142875 w 154781"/>
                <a:gd name="connsiteY20" fmla="*/ 551053 h 1005871"/>
                <a:gd name="connsiteX21" fmla="*/ 133350 w 154781"/>
                <a:gd name="connsiteY21" fmla="*/ 536765 h 1005871"/>
                <a:gd name="connsiteX22" fmla="*/ 128587 w 154781"/>
                <a:gd name="connsiteY22" fmla="*/ 529621 h 1005871"/>
                <a:gd name="connsiteX23" fmla="*/ 107156 w 154781"/>
                <a:gd name="connsiteY23" fmla="*/ 515334 h 1005871"/>
                <a:gd name="connsiteX24" fmla="*/ 100012 w 154781"/>
                <a:gd name="connsiteY24" fmla="*/ 510571 h 1005871"/>
                <a:gd name="connsiteX25" fmla="*/ 92869 w 154781"/>
                <a:gd name="connsiteY25" fmla="*/ 503428 h 1005871"/>
                <a:gd name="connsiteX26" fmla="*/ 64294 w 154781"/>
                <a:gd name="connsiteY26" fmla="*/ 486759 h 1005871"/>
                <a:gd name="connsiteX27" fmla="*/ 50006 w 154781"/>
                <a:gd name="connsiteY27" fmla="*/ 472471 h 1005871"/>
                <a:gd name="connsiteX28" fmla="*/ 38100 w 154781"/>
                <a:gd name="connsiteY28" fmla="*/ 462946 h 1005871"/>
                <a:gd name="connsiteX29" fmla="*/ 21431 w 154781"/>
                <a:gd name="connsiteY29" fmla="*/ 439134 h 1005871"/>
                <a:gd name="connsiteX30" fmla="*/ 16669 w 154781"/>
                <a:gd name="connsiteY30" fmla="*/ 429609 h 1005871"/>
                <a:gd name="connsiteX31" fmla="*/ 9525 w 154781"/>
                <a:gd name="connsiteY31" fmla="*/ 422465 h 1005871"/>
                <a:gd name="connsiteX32" fmla="*/ 4762 w 154781"/>
                <a:gd name="connsiteY32" fmla="*/ 408178 h 1005871"/>
                <a:gd name="connsiteX33" fmla="*/ 0 w 154781"/>
                <a:gd name="connsiteY33" fmla="*/ 384365 h 1005871"/>
                <a:gd name="connsiteX34" fmla="*/ 2381 w 154781"/>
                <a:gd name="connsiteY34" fmla="*/ 334359 h 1005871"/>
                <a:gd name="connsiteX35" fmla="*/ 7144 w 154781"/>
                <a:gd name="connsiteY35" fmla="*/ 317690 h 1005871"/>
                <a:gd name="connsiteX36" fmla="*/ 11906 w 154781"/>
                <a:gd name="connsiteY36" fmla="*/ 310546 h 1005871"/>
                <a:gd name="connsiteX37" fmla="*/ 59531 w 154781"/>
                <a:gd name="connsiteY37" fmla="*/ 248634 h 1005871"/>
                <a:gd name="connsiteX38" fmla="*/ 69056 w 154781"/>
                <a:gd name="connsiteY38" fmla="*/ 234346 h 1005871"/>
                <a:gd name="connsiteX39" fmla="*/ 83344 w 154781"/>
                <a:gd name="connsiteY39" fmla="*/ 215296 h 1005871"/>
                <a:gd name="connsiteX40" fmla="*/ 88106 w 154781"/>
                <a:gd name="connsiteY40" fmla="*/ 205771 h 1005871"/>
                <a:gd name="connsiteX41" fmla="*/ 92869 w 154781"/>
                <a:gd name="connsiteY41" fmla="*/ 189103 h 1005871"/>
                <a:gd name="connsiteX42" fmla="*/ 97631 w 154781"/>
                <a:gd name="connsiteY42" fmla="*/ 167671 h 1005871"/>
                <a:gd name="connsiteX43" fmla="*/ 47625 w 154781"/>
                <a:gd name="connsiteY43" fmla="*/ 81946 h 1005871"/>
                <a:gd name="connsiteX44" fmla="*/ 102393 w 154781"/>
                <a:gd name="connsiteY44" fmla="*/ 0 h 1005871"/>
                <a:gd name="connsiteX0" fmla="*/ 107156 w 154781"/>
                <a:gd name="connsiteY0" fmla="*/ 1005871 h 1005871"/>
                <a:gd name="connsiteX1" fmla="*/ 102394 w 154781"/>
                <a:gd name="connsiteY1" fmla="*/ 898715 h 1005871"/>
                <a:gd name="connsiteX2" fmla="*/ 97631 w 154781"/>
                <a:gd name="connsiteY2" fmla="*/ 877284 h 1005871"/>
                <a:gd name="connsiteX3" fmla="*/ 92869 w 154781"/>
                <a:gd name="connsiteY3" fmla="*/ 853471 h 1005871"/>
                <a:gd name="connsiteX4" fmla="*/ 88106 w 154781"/>
                <a:gd name="connsiteY4" fmla="*/ 843946 h 1005871"/>
                <a:gd name="connsiteX5" fmla="*/ 78581 w 154781"/>
                <a:gd name="connsiteY5" fmla="*/ 820134 h 1005871"/>
                <a:gd name="connsiteX6" fmla="*/ 71437 w 154781"/>
                <a:gd name="connsiteY6" fmla="*/ 798703 h 1005871"/>
                <a:gd name="connsiteX7" fmla="*/ 69056 w 154781"/>
                <a:gd name="connsiteY7" fmla="*/ 786796 h 1005871"/>
                <a:gd name="connsiteX8" fmla="*/ 66675 w 154781"/>
                <a:gd name="connsiteY8" fmla="*/ 779653 h 1005871"/>
                <a:gd name="connsiteX9" fmla="*/ 66675 w 154781"/>
                <a:gd name="connsiteY9" fmla="*/ 717740 h 1005871"/>
                <a:gd name="connsiteX10" fmla="*/ 73819 w 154781"/>
                <a:gd name="connsiteY10" fmla="*/ 703453 h 1005871"/>
                <a:gd name="connsiteX11" fmla="*/ 78581 w 154781"/>
                <a:gd name="connsiteY11" fmla="*/ 693928 h 1005871"/>
                <a:gd name="connsiteX12" fmla="*/ 85725 w 154781"/>
                <a:gd name="connsiteY12" fmla="*/ 689165 h 1005871"/>
                <a:gd name="connsiteX13" fmla="*/ 114300 w 154781"/>
                <a:gd name="connsiteY13" fmla="*/ 660590 h 1005871"/>
                <a:gd name="connsiteX14" fmla="*/ 121444 w 154781"/>
                <a:gd name="connsiteY14" fmla="*/ 653446 h 1005871"/>
                <a:gd name="connsiteX15" fmla="*/ 138112 w 154781"/>
                <a:gd name="connsiteY15" fmla="*/ 641540 h 1005871"/>
                <a:gd name="connsiteX16" fmla="*/ 142875 w 154781"/>
                <a:gd name="connsiteY16" fmla="*/ 632015 h 1005871"/>
                <a:gd name="connsiteX17" fmla="*/ 150019 w 154781"/>
                <a:gd name="connsiteY17" fmla="*/ 624871 h 1005871"/>
                <a:gd name="connsiteX18" fmla="*/ 154781 w 154781"/>
                <a:gd name="connsiteY18" fmla="*/ 610584 h 1005871"/>
                <a:gd name="connsiteX19" fmla="*/ 152400 w 154781"/>
                <a:gd name="connsiteY19" fmla="*/ 567721 h 1005871"/>
                <a:gd name="connsiteX20" fmla="*/ 142875 w 154781"/>
                <a:gd name="connsiteY20" fmla="*/ 551053 h 1005871"/>
                <a:gd name="connsiteX21" fmla="*/ 133350 w 154781"/>
                <a:gd name="connsiteY21" fmla="*/ 536765 h 1005871"/>
                <a:gd name="connsiteX22" fmla="*/ 128587 w 154781"/>
                <a:gd name="connsiteY22" fmla="*/ 529621 h 1005871"/>
                <a:gd name="connsiteX23" fmla="*/ 107156 w 154781"/>
                <a:gd name="connsiteY23" fmla="*/ 515334 h 1005871"/>
                <a:gd name="connsiteX24" fmla="*/ 100012 w 154781"/>
                <a:gd name="connsiteY24" fmla="*/ 510571 h 1005871"/>
                <a:gd name="connsiteX25" fmla="*/ 92869 w 154781"/>
                <a:gd name="connsiteY25" fmla="*/ 503428 h 1005871"/>
                <a:gd name="connsiteX26" fmla="*/ 64294 w 154781"/>
                <a:gd name="connsiteY26" fmla="*/ 486759 h 1005871"/>
                <a:gd name="connsiteX27" fmla="*/ 50006 w 154781"/>
                <a:gd name="connsiteY27" fmla="*/ 472471 h 1005871"/>
                <a:gd name="connsiteX28" fmla="*/ 38100 w 154781"/>
                <a:gd name="connsiteY28" fmla="*/ 462946 h 1005871"/>
                <a:gd name="connsiteX29" fmla="*/ 21431 w 154781"/>
                <a:gd name="connsiteY29" fmla="*/ 439134 h 1005871"/>
                <a:gd name="connsiteX30" fmla="*/ 16669 w 154781"/>
                <a:gd name="connsiteY30" fmla="*/ 429609 h 1005871"/>
                <a:gd name="connsiteX31" fmla="*/ 9525 w 154781"/>
                <a:gd name="connsiteY31" fmla="*/ 422465 h 1005871"/>
                <a:gd name="connsiteX32" fmla="*/ 4762 w 154781"/>
                <a:gd name="connsiteY32" fmla="*/ 408178 h 1005871"/>
                <a:gd name="connsiteX33" fmla="*/ 0 w 154781"/>
                <a:gd name="connsiteY33" fmla="*/ 384365 h 1005871"/>
                <a:gd name="connsiteX34" fmla="*/ 2381 w 154781"/>
                <a:gd name="connsiteY34" fmla="*/ 334359 h 1005871"/>
                <a:gd name="connsiteX35" fmla="*/ 7144 w 154781"/>
                <a:gd name="connsiteY35" fmla="*/ 317690 h 1005871"/>
                <a:gd name="connsiteX36" fmla="*/ 59531 w 154781"/>
                <a:gd name="connsiteY36" fmla="*/ 248634 h 1005871"/>
                <a:gd name="connsiteX37" fmla="*/ 69056 w 154781"/>
                <a:gd name="connsiteY37" fmla="*/ 234346 h 1005871"/>
                <a:gd name="connsiteX38" fmla="*/ 83344 w 154781"/>
                <a:gd name="connsiteY38" fmla="*/ 215296 h 1005871"/>
                <a:gd name="connsiteX39" fmla="*/ 88106 w 154781"/>
                <a:gd name="connsiteY39" fmla="*/ 205771 h 1005871"/>
                <a:gd name="connsiteX40" fmla="*/ 92869 w 154781"/>
                <a:gd name="connsiteY40" fmla="*/ 189103 h 1005871"/>
                <a:gd name="connsiteX41" fmla="*/ 97631 w 154781"/>
                <a:gd name="connsiteY41" fmla="*/ 167671 h 1005871"/>
                <a:gd name="connsiteX42" fmla="*/ 47625 w 154781"/>
                <a:gd name="connsiteY42" fmla="*/ 81946 h 1005871"/>
                <a:gd name="connsiteX43" fmla="*/ 102393 w 154781"/>
                <a:gd name="connsiteY43" fmla="*/ 0 h 1005871"/>
                <a:gd name="connsiteX0" fmla="*/ 107156 w 154781"/>
                <a:gd name="connsiteY0" fmla="*/ 1005871 h 1005871"/>
                <a:gd name="connsiteX1" fmla="*/ 102394 w 154781"/>
                <a:gd name="connsiteY1" fmla="*/ 898715 h 1005871"/>
                <a:gd name="connsiteX2" fmla="*/ 97631 w 154781"/>
                <a:gd name="connsiteY2" fmla="*/ 877284 h 1005871"/>
                <a:gd name="connsiteX3" fmla="*/ 92869 w 154781"/>
                <a:gd name="connsiteY3" fmla="*/ 853471 h 1005871"/>
                <a:gd name="connsiteX4" fmla="*/ 88106 w 154781"/>
                <a:gd name="connsiteY4" fmla="*/ 843946 h 1005871"/>
                <a:gd name="connsiteX5" fmla="*/ 78581 w 154781"/>
                <a:gd name="connsiteY5" fmla="*/ 820134 h 1005871"/>
                <a:gd name="connsiteX6" fmla="*/ 71437 w 154781"/>
                <a:gd name="connsiteY6" fmla="*/ 798703 h 1005871"/>
                <a:gd name="connsiteX7" fmla="*/ 69056 w 154781"/>
                <a:gd name="connsiteY7" fmla="*/ 786796 h 1005871"/>
                <a:gd name="connsiteX8" fmla="*/ 66675 w 154781"/>
                <a:gd name="connsiteY8" fmla="*/ 779653 h 1005871"/>
                <a:gd name="connsiteX9" fmla="*/ 66675 w 154781"/>
                <a:gd name="connsiteY9" fmla="*/ 717740 h 1005871"/>
                <a:gd name="connsiteX10" fmla="*/ 73819 w 154781"/>
                <a:gd name="connsiteY10" fmla="*/ 703453 h 1005871"/>
                <a:gd name="connsiteX11" fmla="*/ 78581 w 154781"/>
                <a:gd name="connsiteY11" fmla="*/ 693928 h 1005871"/>
                <a:gd name="connsiteX12" fmla="*/ 85725 w 154781"/>
                <a:gd name="connsiteY12" fmla="*/ 689165 h 1005871"/>
                <a:gd name="connsiteX13" fmla="*/ 114300 w 154781"/>
                <a:gd name="connsiteY13" fmla="*/ 660590 h 1005871"/>
                <a:gd name="connsiteX14" fmla="*/ 121444 w 154781"/>
                <a:gd name="connsiteY14" fmla="*/ 653446 h 1005871"/>
                <a:gd name="connsiteX15" fmla="*/ 138112 w 154781"/>
                <a:gd name="connsiteY15" fmla="*/ 641540 h 1005871"/>
                <a:gd name="connsiteX16" fmla="*/ 142875 w 154781"/>
                <a:gd name="connsiteY16" fmla="*/ 632015 h 1005871"/>
                <a:gd name="connsiteX17" fmla="*/ 150019 w 154781"/>
                <a:gd name="connsiteY17" fmla="*/ 624871 h 1005871"/>
                <a:gd name="connsiteX18" fmla="*/ 154781 w 154781"/>
                <a:gd name="connsiteY18" fmla="*/ 610584 h 1005871"/>
                <a:gd name="connsiteX19" fmla="*/ 152400 w 154781"/>
                <a:gd name="connsiteY19" fmla="*/ 567721 h 1005871"/>
                <a:gd name="connsiteX20" fmla="*/ 142875 w 154781"/>
                <a:gd name="connsiteY20" fmla="*/ 551053 h 1005871"/>
                <a:gd name="connsiteX21" fmla="*/ 133350 w 154781"/>
                <a:gd name="connsiteY21" fmla="*/ 536765 h 1005871"/>
                <a:gd name="connsiteX22" fmla="*/ 128587 w 154781"/>
                <a:gd name="connsiteY22" fmla="*/ 529621 h 1005871"/>
                <a:gd name="connsiteX23" fmla="*/ 107156 w 154781"/>
                <a:gd name="connsiteY23" fmla="*/ 515334 h 1005871"/>
                <a:gd name="connsiteX24" fmla="*/ 100012 w 154781"/>
                <a:gd name="connsiteY24" fmla="*/ 510571 h 1005871"/>
                <a:gd name="connsiteX25" fmla="*/ 92869 w 154781"/>
                <a:gd name="connsiteY25" fmla="*/ 503428 h 1005871"/>
                <a:gd name="connsiteX26" fmla="*/ 64294 w 154781"/>
                <a:gd name="connsiteY26" fmla="*/ 486759 h 1005871"/>
                <a:gd name="connsiteX27" fmla="*/ 50006 w 154781"/>
                <a:gd name="connsiteY27" fmla="*/ 472471 h 1005871"/>
                <a:gd name="connsiteX28" fmla="*/ 38100 w 154781"/>
                <a:gd name="connsiteY28" fmla="*/ 462946 h 1005871"/>
                <a:gd name="connsiteX29" fmla="*/ 21431 w 154781"/>
                <a:gd name="connsiteY29" fmla="*/ 439134 h 1005871"/>
                <a:gd name="connsiteX30" fmla="*/ 16669 w 154781"/>
                <a:gd name="connsiteY30" fmla="*/ 429609 h 1005871"/>
                <a:gd name="connsiteX31" fmla="*/ 9525 w 154781"/>
                <a:gd name="connsiteY31" fmla="*/ 422465 h 1005871"/>
                <a:gd name="connsiteX32" fmla="*/ 4762 w 154781"/>
                <a:gd name="connsiteY32" fmla="*/ 408178 h 1005871"/>
                <a:gd name="connsiteX33" fmla="*/ 0 w 154781"/>
                <a:gd name="connsiteY33" fmla="*/ 384365 h 1005871"/>
                <a:gd name="connsiteX34" fmla="*/ 2381 w 154781"/>
                <a:gd name="connsiteY34" fmla="*/ 334359 h 1005871"/>
                <a:gd name="connsiteX35" fmla="*/ 59531 w 154781"/>
                <a:gd name="connsiteY35" fmla="*/ 248634 h 1005871"/>
                <a:gd name="connsiteX36" fmla="*/ 69056 w 154781"/>
                <a:gd name="connsiteY36" fmla="*/ 234346 h 1005871"/>
                <a:gd name="connsiteX37" fmla="*/ 83344 w 154781"/>
                <a:gd name="connsiteY37" fmla="*/ 215296 h 1005871"/>
                <a:gd name="connsiteX38" fmla="*/ 88106 w 154781"/>
                <a:gd name="connsiteY38" fmla="*/ 205771 h 1005871"/>
                <a:gd name="connsiteX39" fmla="*/ 92869 w 154781"/>
                <a:gd name="connsiteY39" fmla="*/ 189103 h 1005871"/>
                <a:gd name="connsiteX40" fmla="*/ 97631 w 154781"/>
                <a:gd name="connsiteY40" fmla="*/ 167671 h 1005871"/>
                <a:gd name="connsiteX41" fmla="*/ 47625 w 154781"/>
                <a:gd name="connsiteY41" fmla="*/ 81946 h 1005871"/>
                <a:gd name="connsiteX42" fmla="*/ 102393 w 154781"/>
                <a:gd name="connsiteY42" fmla="*/ 0 h 1005871"/>
                <a:gd name="connsiteX0" fmla="*/ 107156 w 154781"/>
                <a:gd name="connsiteY0" fmla="*/ 1005871 h 1005871"/>
                <a:gd name="connsiteX1" fmla="*/ 97631 w 154781"/>
                <a:gd name="connsiteY1" fmla="*/ 877284 h 1005871"/>
                <a:gd name="connsiteX2" fmla="*/ 92869 w 154781"/>
                <a:gd name="connsiteY2" fmla="*/ 853471 h 1005871"/>
                <a:gd name="connsiteX3" fmla="*/ 88106 w 154781"/>
                <a:gd name="connsiteY3" fmla="*/ 843946 h 1005871"/>
                <a:gd name="connsiteX4" fmla="*/ 78581 w 154781"/>
                <a:gd name="connsiteY4" fmla="*/ 820134 h 1005871"/>
                <a:gd name="connsiteX5" fmla="*/ 71437 w 154781"/>
                <a:gd name="connsiteY5" fmla="*/ 798703 h 1005871"/>
                <a:gd name="connsiteX6" fmla="*/ 69056 w 154781"/>
                <a:gd name="connsiteY6" fmla="*/ 786796 h 1005871"/>
                <a:gd name="connsiteX7" fmla="*/ 66675 w 154781"/>
                <a:gd name="connsiteY7" fmla="*/ 779653 h 1005871"/>
                <a:gd name="connsiteX8" fmla="*/ 66675 w 154781"/>
                <a:gd name="connsiteY8" fmla="*/ 717740 h 1005871"/>
                <a:gd name="connsiteX9" fmla="*/ 73819 w 154781"/>
                <a:gd name="connsiteY9" fmla="*/ 703453 h 1005871"/>
                <a:gd name="connsiteX10" fmla="*/ 78581 w 154781"/>
                <a:gd name="connsiteY10" fmla="*/ 693928 h 1005871"/>
                <a:gd name="connsiteX11" fmla="*/ 85725 w 154781"/>
                <a:gd name="connsiteY11" fmla="*/ 689165 h 1005871"/>
                <a:gd name="connsiteX12" fmla="*/ 114300 w 154781"/>
                <a:gd name="connsiteY12" fmla="*/ 660590 h 1005871"/>
                <a:gd name="connsiteX13" fmla="*/ 121444 w 154781"/>
                <a:gd name="connsiteY13" fmla="*/ 653446 h 1005871"/>
                <a:gd name="connsiteX14" fmla="*/ 138112 w 154781"/>
                <a:gd name="connsiteY14" fmla="*/ 641540 h 1005871"/>
                <a:gd name="connsiteX15" fmla="*/ 142875 w 154781"/>
                <a:gd name="connsiteY15" fmla="*/ 632015 h 1005871"/>
                <a:gd name="connsiteX16" fmla="*/ 150019 w 154781"/>
                <a:gd name="connsiteY16" fmla="*/ 624871 h 1005871"/>
                <a:gd name="connsiteX17" fmla="*/ 154781 w 154781"/>
                <a:gd name="connsiteY17" fmla="*/ 610584 h 1005871"/>
                <a:gd name="connsiteX18" fmla="*/ 152400 w 154781"/>
                <a:gd name="connsiteY18" fmla="*/ 567721 h 1005871"/>
                <a:gd name="connsiteX19" fmla="*/ 142875 w 154781"/>
                <a:gd name="connsiteY19" fmla="*/ 551053 h 1005871"/>
                <a:gd name="connsiteX20" fmla="*/ 133350 w 154781"/>
                <a:gd name="connsiteY20" fmla="*/ 536765 h 1005871"/>
                <a:gd name="connsiteX21" fmla="*/ 128587 w 154781"/>
                <a:gd name="connsiteY21" fmla="*/ 529621 h 1005871"/>
                <a:gd name="connsiteX22" fmla="*/ 107156 w 154781"/>
                <a:gd name="connsiteY22" fmla="*/ 515334 h 1005871"/>
                <a:gd name="connsiteX23" fmla="*/ 100012 w 154781"/>
                <a:gd name="connsiteY23" fmla="*/ 510571 h 1005871"/>
                <a:gd name="connsiteX24" fmla="*/ 92869 w 154781"/>
                <a:gd name="connsiteY24" fmla="*/ 503428 h 1005871"/>
                <a:gd name="connsiteX25" fmla="*/ 64294 w 154781"/>
                <a:gd name="connsiteY25" fmla="*/ 486759 h 1005871"/>
                <a:gd name="connsiteX26" fmla="*/ 50006 w 154781"/>
                <a:gd name="connsiteY26" fmla="*/ 472471 h 1005871"/>
                <a:gd name="connsiteX27" fmla="*/ 38100 w 154781"/>
                <a:gd name="connsiteY27" fmla="*/ 462946 h 1005871"/>
                <a:gd name="connsiteX28" fmla="*/ 21431 w 154781"/>
                <a:gd name="connsiteY28" fmla="*/ 439134 h 1005871"/>
                <a:gd name="connsiteX29" fmla="*/ 16669 w 154781"/>
                <a:gd name="connsiteY29" fmla="*/ 429609 h 1005871"/>
                <a:gd name="connsiteX30" fmla="*/ 9525 w 154781"/>
                <a:gd name="connsiteY30" fmla="*/ 422465 h 1005871"/>
                <a:gd name="connsiteX31" fmla="*/ 4762 w 154781"/>
                <a:gd name="connsiteY31" fmla="*/ 408178 h 1005871"/>
                <a:gd name="connsiteX32" fmla="*/ 0 w 154781"/>
                <a:gd name="connsiteY32" fmla="*/ 384365 h 1005871"/>
                <a:gd name="connsiteX33" fmla="*/ 2381 w 154781"/>
                <a:gd name="connsiteY33" fmla="*/ 334359 h 1005871"/>
                <a:gd name="connsiteX34" fmla="*/ 59531 w 154781"/>
                <a:gd name="connsiteY34" fmla="*/ 248634 h 1005871"/>
                <a:gd name="connsiteX35" fmla="*/ 69056 w 154781"/>
                <a:gd name="connsiteY35" fmla="*/ 234346 h 1005871"/>
                <a:gd name="connsiteX36" fmla="*/ 83344 w 154781"/>
                <a:gd name="connsiteY36" fmla="*/ 215296 h 1005871"/>
                <a:gd name="connsiteX37" fmla="*/ 88106 w 154781"/>
                <a:gd name="connsiteY37" fmla="*/ 205771 h 1005871"/>
                <a:gd name="connsiteX38" fmla="*/ 92869 w 154781"/>
                <a:gd name="connsiteY38" fmla="*/ 189103 h 1005871"/>
                <a:gd name="connsiteX39" fmla="*/ 97631 w 154781"/>
                <a:gd name="connsiteY39" fmla="*/ 167671 h 1005871"/>
                <a:gd name="connsiteX40" fmla="*/ 47625 w 154781"/>
                <a:gd name="connsiteY40" fmla="*/ 81946 h 1005871"/>
                <a:gd name="connsiteX41" fmla="*/ 102393 w 154781"/>
                <a:gd name="connsiteY41" fmla="*/ 0 h 1005871"/>
                <a:gd name="connsiteX0" fmla="*/ 107156 w 154781"/>
                <a:gd name="connsiteY0" fmla="*/ 1005871 h 1005871"/>
                <a:gd name="connsiteX1" fmla="*/ 97631 w 154781"/>
                <a:gd name="connsiteY1" fmla="*/ 877284 h 1005871"/>
                <a:gd name="connsiteX2" fmla="*/ 88106 w 154781"/>
                <a:gd name="connsiteY2" fmla="*/ 843946 h 1005871"/>
                <a:gd name="connsiteX3" fmla="*/ 78581 w 154781"/>
                <a:gd name="connsiteY3" fmla="*/ 820134 h 1005871"/>
                <a:gd name="connsiteX4" fmla="*/ 71437 w 154781"/>
                <a:gd name="connsiteY4" fmla="*/ 798703 h 1005871"/>
                <a:gd name="connsiteX5" fmla="*/ 69056 w 154781"/>
                <a:gd name="connsiteY5" fmla="*/ 786796 h 1005871"/>
                <a:gd name="connsiteX6" fmla="*/ 66675 w 154781"/>
                <a:gd name="connsiteY6" fmla="*/ 779653 h 1005871"/>
                <a:gd name="connsiteX7" fmla="*/ 66675 w 154781"/>
                <a:gd name="connsiteY7" fmla="*/ 717740 h 1005871"/>
                <a:gd name="connsiteX8" fmla="*/ 73819 w 154781"/>
                <a:gd name="connsiteY8" fmla="*/ 703453 h 1005871"/>
                <a:gd name="connsiteX9" fmla="*/ 78581 w 154781"/>
                <a:gd name="connsiteY9" fmla="*/ 693928 h 1005871"/>
                <a:gd name="connsiteX10" fmla="*/ 85725 w 154781"/>
                <a:gd name="connsiteY10" fmla="*/ 689165 h 1005871"/>
                <a:gd name="connsiteX11" fmla="*/ 114300 w 154781"/>
                <a:gd name="connsiteY11" fmla="*/ 660590 h 1005871"/>
                <a:gd name="connsiteX12" fmla="*/ 121444 w 154781"/>
                <a:gd name="connsiteY12" fmla="*/ 653446 h 1005871"/>
                <a:gd name="connsiteX13" fmla="*/ 138112 w 154781"/>
                <a:gd name="connsiteY13" fmla="*/ 641540 h 1005871"/>
                <a:gd name="connsiteX14" fmla="*/ 142875 w 154781"/>
                <a:gd name="connsiteY14" fmla="*/ 632015 h 1005871"/>
                <a:gd name="connsiteX15" fmla="*/ 150019 w 154781"/>
                <a:gd name="connsiteY15" fmla="*/ 624871 h 1005871"/>
                <a:gd name="connsiteX16" fmla="*/ 154781 w 154781"/>
                <a:gd name="connsiteY16" fmla="*/ 610584 h 1005871"/>
                <a:gd name="connsiteX17" fmla="*/ 152400 w 154781"/>
                <a:gd name="connsiteY17" fmla="*/ 567721 h 1005871"/>
                <a:gd name="connsiteX18" fmla="*/ 142875 w 154781"/>
                <a:gd name="connsiteY18" fmla="*/ 551053 h 1005871"/>
                <a:gd name="connsiteX19" fmla="*/ 133350 w 154781"/>
                <a:gd name="connsiteY19" fmla="*/ 536765 h 1005871"/>
                <a:gd name="connsiteX20" fmla="*/ 128587 w 154781"/>
                <a:gd name="connsiteY20" fmla="*/ 529621 h 1005871"/>
                <a:gd name="connsiteX21" fmla="*/ 107156 w 154781"/>
                <a:gd name="connsiteY21" fmla="*/ 515334 h 1005871"/>
                <a:gd name="connsiteX22" fmla="*/ 100012 w 154781"/>
                <a:gd name="connsiteY22" fmla="*/ 510571 h 1005871"/>
                <a:gd name="connsiteX23" fmla="*/ 92869 w 154781"/>
                <a:gd name="connsiteY23" fmla="*/ 503428 h 1005871"/>
                <a:gd name="connsiteX24" fmla="*/ 64294 w 154781"/>
                <a:gd name="connsiteY24" fmla="*/ 486759 h 1005871"/>
                <a:gd name="connsiteX25" fmla="*/ 50006 w 154781"/>
                <a:gd name="connsiteY25" fmla="*/ 472471 h 1005871"/>
                <a:gd name="connsiteX26" fmla="*/ 38100 w 154781"/>
                <a:gd name="connsiteY26" fmla="*/ 462946 h 1005871"/>
                <a:gd name="connsiteX27" fmla="*/ 21431 w 154781"/>
                <a:gd name="connsiteY27" fmla="*/ 439134 h 1005871"/>
                <a:gd name="connsiteX28" fmla="*/ 16669 w 154781"/>
                <a:gd name="connsiteY28" fmla="*/ 429609 h 1005871"/>
                <a:gd name="connsiteX29" fmla="*/ 9525 w 154781"/>
                <a:gd name="connsiteY29" fmla="*/ 422465 h 1005871"/>
                <a:gd name="connsiteX30" fmla="*/ 4762 w 154781"/>
                <a:gd name="connsiteY30" fmla="*/ 408178 h 1005871"/>
                <a:gd name="connsiteX31" fmla="*/ 0 w 154781"/>
                <a:gd name="connsiteY31" fmla="*/ 384365 h 1005871"/>
                <a:gd name="connsiteX32" fmla="*/ 2381 w 154781"/>
                <a:gd name="connsiteY32" fmla="*/ 334359 h 1005871"/>
                <a:gd name="connsiteX33" fmla="*/ 59531 w 154781"/>
                <a:gd name="connsiteY33" fmla="*/ 248634 h 1005871"/>
                <a:gd name="connsiteX34" fmla="*/ 69056 w 154781"/>
                <a:gd name="connsiteY34" fmla="*/ 234346 h 1005871"/>
                <a:gd name="connsiteX35" fmla="*/ 83344 w 154781"/>
                <a:gd name="connsiteY35" fmla="*/ 215296 h 1005871"/>
                <a:gd name="connsiteX36" fmla="*/ 88106 w 154781"/>
                <a:gd name="connsiteY36" fmla="*/ 205771 h 1005871"/>
                <a:gd name="connsiteX37" fmla="*/ 92869 w 154781"/>
                <a:gd name="connsiteY37" fmla="*/ 189103 h 1005871"/>
                <a:gd name="connsiteX38" fmla="*/ 97631 w 154781"/>
                <a:gd name="connsiteY38" fmla="*/ 167671 h 1005871"/>
                <a:gd name="connsiteX39" fmla="*/ 47625 w 154781"/>
                <a:gd name="connsiteY39" fmla="*/ 81946 h 1005871"/>
                <a:gd name="connsiteX40" fmla="*/ 102393 w 154781"/>
                <a:gd name="connsiteY40" fmla="*/ 0 h 1005871"/>
                <a:gd name="connsiteX0" fmla="*/ 107156 w 154781"/>
                <a:gd name="connsiteY0" fmla="*/ 1005871 h 1005871"/>
                <a:gd name="connsiteX1" fmla="*/ 97631 w 154781"/>
                <a:gd name="connsiteY1" fmla="*/ 877284 h 1005871"/>
                <a:gd name="connsiteX2" fmla="*/ 78581 w 154781"/>
                <a:gd name="connsiteY2" fmla="*/ 820134 h 1005871"/>
                <a:gd name="connsiteX3" fmla="*/ 71437 w 154781"/>
                <a:gd name="connsiteY3" fmla="*/ 798703 h 1005871"/>
                <a:gd name="connsiteX4" fmla="*/ 69056 w 154781"/>
                <a:gd name="connsiteY4" fmla="*/ 786796 h 1005871"/>
                <a:gd name="connsiteX5" fmla="*/ 66675 w 154781"/>
                <a:gd name="connsiteY5" fmla="*/ 779653 h 1005871"/>
                <a:gd name="connsiteX6" fmla="*/ 66675 w 154781"/>
                <a:gd name="connsiteY6" fmla="*/ 717740 h 1005871"/>
                <a:gd name="connsiteX7" fmla="*/ 73819 w 154781"/>
                <a:gd name="connsiteY7" fmla="*/ 703453 h 1005871"/>
                <a:gd name="connsiteX8" fmla="*/ 78581 w 154781"/>
                <a:gd name="connsiteY8" fmla="*/ 693928 h 1005871"/>
                <a:gd name="connsiteX9" fmla="*/ 85725 w 154781"/>
                <a:gd name="connsiteY9" fmla="*/ 689165 h 1005871"/>
                <a:gd name="connsiteX10" fmla="*/ 114300 w 154781"/>
                <a:gd name="connsiteY10" fmla="*/ 660590 h 1005871"/>
                <a:gd name="connsiteX11" fmla="*/ 121444 w 154781"/>
                <a:gd name="connsiteY11" fmla="*/ 653446 h 1005871"/>
                <a:gd name="connsiteX12" fmla="*/ 138112 w 154781"/>
                <a:gd name="connsiteY12" fmla="*/ 641540 h 1005871"/>
                <a:gd name="connsiteX13" fmla="*/ 142875 w 154781"/>
                <a:gd name="connsiteY13" fmla="*/ 632015 h 1005871"/>
                <a:gd name="connsiteX14" fmla="*/ 150019 w 154781"/>
                <a:gd name="connsiteY14" fmla="*/ 624871 h 1005871"/>
                <a:gd name="connsiteX15" fmla="*/ 154781 w 154781"/>
                <a:gd name="connsiteY15" fmla="*/ 610584 h 1005871"/>
                <a:gd name="connsiteX16" fmla="*/ 152400 w 154781"/>
                <a:gd name="connsiteY16" fmla="*/ 567721 h 1005871"/>
                <a:gd name="connsiteX17" fmla="*/ 142875 w 154781"/>
                <a:gd name="connsiteY17" fmla="*/ 551053 h 1005871"/>
                <a:gd name="connsiteX18" fmla="*/ 133350 w 154781"/>
                <a:gd name="connsiteY18" fmla="*/ 536765 h 1005871"/>
                <a:gd name="connsiteX19" fmla="*/ 128587 w 154781"/>
                <a:gd name="connsiteY19" fmla="*/ 529621 h 1005871"/>
                <a:gd name="connsiteX20" fmla="*/ 107156 w 154781"/>
                <a:gd name="connsiteY20" fmla="*/ 515334 h 1005871"/>
                <a:gd name="connsiteX21" fmla="*/ 100012 w 154781"/>
                <a:gd name="connsiteY21" fmla="*/ 510571 h 1005871"/>
                <a:gd name="connsiteX22" fmla="*/ 92869 w 154781"/>
                <a:gd name="connsiteY22" fmla="*/ 503428 h 1005871"/>
                <a:gd name="connsiteX23" fmla="*/ 64294 w 154781"/>
                <a:gd name="connsiteY23" fmla="*/ 486759 h 1005871"/>
                <a:gd name="connsiteX24" fmla="*/ 50006 w 154781"/>
                <a:gd name="connsiteY24" fmla="*/ 472471 h 1005871"/>
                <a:gd name="connsiteX25" fmla="*/ 38100 w 154781"/>
                <a:gd name="connsiteY25" fmla="*/ 462946 h 1005871"/>
                <a:gd name="connsiteX26" fmla="*/ 21431 w 154781"/>
                <a:gd name="connsiteY26" fmla="*/ 439134 h 1005871"/>
                <a:gd name="connsiteX27" fmla="*/ 16669 w 154781"/>
                <a:gd name="connsiteY27" fmla="*/ 429609 h 1005871"/>
                <a:gd name="connsiteX28" fmla="*/ 9525 w 154781"/>
                <a:gd name="connsiteY28" fmla="*/ 422465 h 1005871"/>
                <a:gd name="connsiteX29" fmla="*/ 4762 w 154781"/>
                <a:gd name="connsiteY29" fmla="*/ 408178 h 1005871"/>
                <a:gd name="connsiteX30" fmla="*/ 0 w 154781"/>
                <a:gd name="connsiteY30" fmla="*/ 384365 h 1005871"/>
                <a:gd name="connsiteX31" fmla="*/ 2381 w 154781"/>
                <a:gd name="connsiteY31" fmla="*/ 334359 h 1005871"/>
                <a:gd name="connsiteX32" fmla="*/ 59531 w 154781"/>
                <a:gd name="connsiteY32" fmla="*/ 248634 h 1005871"/>
                <a:gd name="connsiteX33" fmla="*/ 69056 w 154781"/>
                <a:gd name="connsiteY33" fmla="*/ 234346 h 1005871"/>
                <a:gd name="connsiteX34" fmla="*/ 83344 w 154781"/>
                <a:gd name="connsiteY34" fmla="*/ 215296 h 1005871"/>
                <a:gd name="connsiteX35" fmla="*/ 88106 w 154781"/>
                <a:gd name="connsiteY35" fmla="*/ 205771 h 1005871"/>
                <a:gd name="connsiteX36" fmla="*/ 92869 w 154781"/>
                <a:gd name="connsiteY36" fmla="*/ 189103 h 1005871"/>
                <a:gd name="connsiteX37" fmla="*/ 97631 w 154781"/>
                <a:gd name="connsiteY37" fmla="*/ 167671 h 1005871"/>
                <a:gd name="connsiteX38" fmla="*/ 47625 w 154781"/>
                <a:gd name="connsiteY38" fmla="*/ 81946 h 1005871"/>
                <a:gd name="connsiteX39" fmla="*/ 102393 w 154781"/>
                <a:gd name="connsiteY39" fmla="*/ 0 h 1005871"/>
                <a:gd name="connsiteX0" fmla="*/ 107156 w 154781"/>
                <a:gd name="connsiteY0" fmla="*/ 1005871 h 1005871"/>
                <a:gd name="connsiteX1" fmla="*/ 78581 w 154781"/>
                <a:gd name="connsiteY1" fmla="*/ 820134 h 1005871"/>
                <a:gd name="connsiteX2" fmla="*/ 71437 w 154781"/>
                <a:gd name="connsiteY2" fmla="*/ 798703 h 1005871"/>
                <a:gd name="connsiteX3" fmla="*/ 69056 w 154781"/>
                <a:gd name="connsiteY3" fmla="*/ 786796 h 1005871"/>
                <a:gd name="connsiteX4" fmla="*/ 66675 w 154781"/>
                <a:gd name="connsiteY4" fmla="*/ 779653 h 1005871"/>
                <a:gd name="connsiteX5" fmla="*/ 66675 w 154781"/>
                <a:gd name="connsiteY5" fmla="*/ 717740 h 1005871"/>
                <a:gd name="connsiteX6" fmla="*/ 73819 w 154781"/>
                <a:gd name="connsiteY6" fmla="*/ 703453 h 1005871"/>
                <a:gd name="connsiteX7" fmla="*/ 78581 w 154781"/>
                <a:gd name="connsiteY7" fmla="*/ 693928 h 1005871"/>
                <a:gd name="connsiteX8" fmla="*/ 85725 w 154781"/>
                <a:gd name="connsiteY8" fmla="*/ 689165 h 1005871"/>
                <a:gd name="connsiteX9" fmla="*/ 114300 w 154781"/>
                <a:gd name="connsiteY9" fmla="*/ 660590 h 1005871"/>
                <a:gd name="connsiteX10" fmla="*/ 121444 w 154781"/>
                <a:gd name="connsiteY10" fmla="*/ 653446 h 1005871"/>
                <a:gd name="connsiteX11" fmla="*/ 138112 w 154781"/>
                <a:gd name="connsiteY11" fmla="*/ 641540 h 1005871"/>
                <a:gd name="connsiteX12" fmla="*/ 142875 w 154781"/>
                <a:gd name="connsiteY12" fmla="*/ 632015 h 1005871"/>
                <a:gd name="connsiteX13" fmla="*/ 150019 w 154781"/>
                <a:gd name="connsiteY13" fmla="*/ 624871 h 1005871"/>
                <a:gd name="connsiteX14" fmla="*/ 154781 w 154781"/>
                <a:gd name="connsiteY14" fmla="*/ 610584 h 1005871"/>
                <a:gd name="connsiteX15" fmla="*/ 152400 w 154781"/>
                <a:gd name="connsiteY15" fmla="*/ 567721 h 1005871"/>
                <a:gd name="connsiteX16" fmla="*/ 142875 w 154781"/>
                <a:gd name="connsiteY16" fmla="*/ 551053 h 1005871"/>
                <a:gd name="connsiteX17" fmla="*/ 133350 w 154781"/>
                <a:gd name="connsiteY17" fmla="*/ 536765 h 1005871"/>
                <a:gd name="connsiteX18" fmla="*/ 128587 w 154781"/>
                <a:gd name="connsiteY18" fmla="*/ 529621 h 1005871"/>
                <a:gd name="connsiteX19" fmla="*/ 107156 w 154781"/>
                <a:gd name="connsiteY19" fmla="*/ 515334 h 1005871"/>
                <a:gd name="connsiteX20" fmla="*/ 100012 w 154781"/>
                <a:gd name="connsiteY20" fmla="*/ 510571 h 1005871"/>
                <a:gd name="connsiteX21" fmla="*/ 92869 w 154781"/>
                <a:gd name="connsiteY21" fmla="*/ 503428 h 1005871"/>
                <a:gd name="connsiteX22" fmla="*/ 64294 w 154781"/>
                <a:gd name="connsiteY22" fmla="*/ 486759 h 1005871"/>
                <a:gd name="connsiteX23" fmla="*/ 50006 w 154781"/>
                <a:gd name="connsiteY23" fmla="*/ 472471 h 1005871"/>
                <a:gd name="connsiteX24" fmla="*/ 38100 w 154781"/>
                <a:gd name="connsiteY24" fmla="*/ 462946 h 1005871"/>
                <a:gd name="connsiteX25" fmla="*/ 21431 w 154781"/>
                <a:gd name="connsiteY25" fmla="*/ 439134 h 1005871"/>
                <a:gd name="connsiteX26" fmla="*/ 16669 w 154781"/>
                <a:gd name="connsiteY26" fmla="*/ 429609 h 1005871"/>
                <a:gd name="connsiteX27" fmla="*/ 9525 w 154781"/>
                <a:gd name="connsiteY27" fmla="*/ 422465 h 1005871"/>
                <a:gd name="connsiteX28" fmla="*/ 4762 w 154781"/>
                <a:gd name="connsiteY28" fmla="*/ 408178 h 1005871"/>
                <a:gd name="connsiteX29" fmla="*/ 0 w 154781"/>
                <a:gd name="connsiteY29" fmla="*/ 384365 h 1005871"/>
                <a:gd name="connsiteX30" fmla="*/ 2381 w 154781"/>
                <a:gd name="connsiteY30" fmla="*/ 334359 h 1005871"/>
                <a:gd name="connsiteX31" fmla="*/ 59531 w 154781"/>
                <a:gd name="connsiteY31" fmla="*/ 248634 h 1005871"/>
                <a:gd name="connsiteX32" fmla="*/ 69056 w 154781"/>
                <a:gd name="connsiteY32" fmla="*/ 234346 h 1005871"/>
                <a:gd name="connsiteX33" fmla="*/ 83344 w 154781"/>
                <a:gd name="connsiteY33" fmla="*/ 215296 h 1005871"/>
                <a:gd name="connsiteX34" fmla="*/ 88106 w 154781"/>
                <a:gd name="connsiteY34" fmla="*/ 205771 h 1005871"/>
                <a:gd name="connsiteX35" fmla="*/ 92869 w 154781"/>
                <a:gd name="connsiteY35" fmla="*/ 189103 h 1005871"/>
                <a:gd name="connsiteX36" fmla="*/ 97631 w 154781"/>
                <a:gd name="connsiteY36" fmla="*/ 167671 h 1005871"/>
                <a:gd name="connsiteX37" fmla="*/ 47625 w 154781"/>
                <a:gd name="connsiteY37" fmla="*/ 81946 h 1005871"/>
                <a:gd name="connsiteX38" fmla="*/ 102393 w 154781"/>
                <a:gd name="connsiteY38" fmla="*/ 0 h 1005871"/>
                <a:gd name="connsiteX0" fmla="*/ 107156 w 154781"/>
                <a:gd name="connsiteY0" fmla="*/ 1005871 h 1005871"/>
                <a:gd name="connsiteX1" fmla="*/ 71437 w 154781"/>
                <a:gd name="connsiteY1" fmla="*/ 798703 h 1005871"/>
                <a:gd name="connsiteX2" fmla="*/ 69056 w 154781"/>
                <a:gd name="connsiteY2" fmla="*/ 786796 h 1005871"/>
                <a:gd name="connsiteX3" fmla="*/ 66675 w 154781"/>
                <a:gd name="connsiteY3" fmla="*/ 779653 h 1005871"/>
                <a:gd name="connsiteX4" fmla="*/ 66675 w 154781"/>
                <a:gd name="connsiteY4" fmla="*/ 717740 h 1005871"/>
                <a:gd name="connsiteX5" fmla="*/ 73819 w 154781"/>
                <a:gd name="connsiteY5" fmla="*/ 703453 h 1005871"/>
                <a:gd name="connsiteX6" fmla="*/ 78581 w 154781"/>
                <a:gd name="connsiteY6" fmla="*/ 693928 h 1005871"/>
                <a:gd name="connsiteX7" fmla="*/ 85725 w 154781"/>
                <a:gd name="connsiteY7" fmla="*/ 689165 h 1005871"/>
                <a:gd name="connsiteX8" fmla="*/ 114300 w 154781"/>
                <a:gd name="connsiteY8" fmla="*/ 660590 h 1005871"/>
                <a:gd name="connsiteX9" fmla="*/ 121444 w 154781"/>
                <a:gd name="connsiteY9" fmla="*/ 653446 h 1005871"/>
                <a:gd name="connsiteX10" fmla="*/ 138112 w 154781"/>
                <a:gd name="connsiteY10" fmla="*/ 641540 h 1005871"/>
                <a:gd name="connsiteX11" fmla="*/ 142875 w 154781"/>
                <a:gd name="connsiteY11" fmla="*/ 632015 h 1005871"/>
                <a:gd name="connsiteX12" fmla="*/ 150019 w 154781"/>
                <a:gd name="connsiteY12" fmla="*/ 624871 h 1005871"/>
                <a:gd name="connsiteX13" fmla="*/ 154781 w 154781"/>
                <a:gd name="connsiteY13" fmla="*/ 610584 h 1005871"/>
                <a:gd name="connsiteX14" fmla="*/ 152400 w 154781"/>
                <a:gd name="connsiteY14" fmla="*/ 567721 h 1005871"/>
                <a:gd name="connsiteX15" fmla="*/ 142875 w 154781"/>
                <a:gd name="connsiteY15" fmla="*/ 551053 h 1005871"/>
                <a:gd name="connsiteX16" fmla="*/ 133350 w 154781"/>
                <a:gd name="connsiteY16" fmla="*/ 536765 h 1005871"/>
                <a:gd name="connsiteX17" fmla="*/ 128587 w 154781"/>
                <a:gd name="connsiteY17" fmla="*/ 529621 h 1005871"/>
                <a:gd name="connsiteX18" fmla="*/ 107156 w 154781"/>
                <a:gd name="connsiteY18" fmla="*/ 515334 h 1005871"/>
                <a:gd name="connsiteX19" fmla="*/ 100012 w 154781"/>
                <a:gd name="connsiteY19" fmla="*/ 510571 h 1005871"/>
                <a:gd name="connsiteX20" fmla="*/ 92869 w 154781"/>
                <a:gd name="connsiteY20" fmla="*/ 503428 h 1005871"/>
                <a:gd name="connsiteX21" fmla="*/ 64294 w 154781"/>
                <a:gd name="connsiteY21" fmla="*/ 486759 h 1005871"/>
                <a:gd name="connsiteX22" fmla="*/ 50006 w 154781"/>
                <a:gd name="connsiteY22" fmla="*/ 472471 h 1005871"/>
                <a:gd name="connsiteX23" fmla="*/ 38100 w 154781"/>
                <a:gd name="connsiteY23" fmla="*/ 462946 h 1005871"/>
                <a:gd name="connsiteX24" fmla="*/ 21431 w 154781"/>
                <a:gd name="connsiteY24" fmla="*/ 439134 h 1005871"/>
                <a:gd name="connsiteX25" fmla="*/ 16669 w 154781"/>
                <a:gd name="connsiteY25" fmla="*/ 429609 h 1005871"/>
                <a:gd name="connsiteX26" fmla="*/ 9525 w 154781"/>
                <a:gd name="connsiteY26" fmla="*/ 422465 h 1005871"/>
                <a:gd name="connsiteX27" fmla="*/ 4762 w 154781"/>
                <a:gd name="connsiteY27" fmla="*/ 408178 h 1005871"/>
                <a:gd name="connsiteX28" fmla="*/ 0 w 154781"/>
                <a:gd name="connsiteY28" fmla="*/ 384365 h 1005871"/>
                <a:gd name="connsiteX29" fmla="*/ 2381 w 154781"/>
                <a:gd name="connsiteY29" fmla="*/ 334359 h 1005871"/>
                <a:gd name="connsiteX30" fmla="*/ 59531 w 154781"/>
                <a:gd name="connsiteY30" fmla="*/ 248634 h 1005871"/>
                <a:gd name="connsiteX31" fmla="*/ 69056 w 154781"/>
                <a:gd name="connsiteY31" fmla="*/ 234346 h 1005871"/>
                <a:gd name="connsiteX32" fmla="*/ 83344 w 154781"/>
                <a:gd name="connsiteY32" fmla="*/ 215296 h 1005871"/>
                <a:gd name="connsiteX33" fmla="*/ 88106 w 154781"/>
                <a:gd name="connsiteY33" fmla="*/ 205771 h 1005871"/>
                <a:gd name="connsiteX34" fmla="*/ 92869 w 154781"/>
                <a:gd name="connsiteY34" fmla="*/ 189103 h 1005871"/>
                <a:gd name="connsiteX35" fmla="*/ 97631 w 154781"/>
                <a:gd name="connsiteY35" fmla="*/ 167671 h 1005871"/>
                <a:gd name="connsiteX36" fmla="*/ 47625 w 154781"/>
                <a:gd name="connsiteY36" fmla="*/ 81946 h 1005871"/>
                <a:gd name="connsiteX37" fmla="*/ 102393 w 154781"/>
                <a:gd name="connsiteY37" fmla="*/ 0 h 1005871"/>
                <a:gd name="connsiteX0" fmla="*/ 107156 w 154781"/>
                <a:gd name="connsiteY0" fmla="*/ 1005871 h 1005871"/>
                <a:gd name="connsiteX1" fmla="*/ 71437 w 154781"/>
                <a:gd name="connsiteY1" fmla="*/ 798703 h 1005871"/>
                <a:gd name="connsiteX2" fmla="*/ 66675 w 154781"/>
                <a:gd name="connsiteY2" fmla="*/ 779653 h 1005871"/>
                <a:gd name="connsiteX3" fmla="*/ 66675 w 154781"/>
                <a:gd name="connsiteY3" fmla="*/ 717740 h 1005871"/>
                <a:gd name="connsiteX4" fmla="*/ 73819 w 154781"/>
                <a:gd name="connsiteY4" fmla="*/ 703453 h 1005871"/>
                <a:gd name="connsiteX5" fmla="*/ 78581 w 154781"/>
                <a:gd name="connsiteY5" fmla="*/ 693928 h 1005871"/>
                <a:gd name="connsiteX6" fmla="*/ 85725 w 154781"/>
                <a:gd name="connsiteY6" fmla="*/ 689165 h 1005871"/>
                <a:gd name="connsiteX7" fmla="*/ 114300 w 154781"/>
                <a:gd name="connsiteY7" fmla="*/ 660590 h 1005871"/>
                <a:gd name="connsiteX8" fmla="*/ 121444 w 154781"/>
                <a:gd name="connsiteY8" fmla="*/ 653446 h 1005871"/>
                <a:gd name="connsiteX9" fmla="*/ 138112 w 154781"/>
                <a:gd name="connsiteY9" fmla="*/ 641540 h 1005871"/>
                <a:gd name="connsiteX10" fmla="*/ 142875 w 154781"/>
                <a:gd name="connsiteY10" fmla="*/ 632015 h 1005871"/>
                <a:gd name="connsiteX11" fmla="*/ 150019 w 154781"/>
                <a:gd name="connsiteY11" fmla="*/ 624871 h 1005871"/>
                <a:gd name="connsiteX12" fmla="*/ 154781 w 154781"/>
                <a:gd name="connsiteY12" fmla="*/ 610584 h 1005871"/>
                <a:gd name="connsiteX13" fmla="*/ 152400 w 154781"/>
                <a:gd name="connsiteY13" fmla="*/ 567721 h 1005871"/>
                <a:gd name="connsiteX14" fmla="*/ 142875 w 154781"/>
                <a:gd name="connsiteY14" fmla="*/ 551053 h 1005871"/>
                <a:gd name="connsiteX15" fmla="*/ 133350 w 154781"/>
                <a:gd name="connsiteY15" fmla="*/ 536765 h 1005871"/>
                <a:gd name="connsiteX16" fmla="*/ 128587 w 154781"/>
                <a:gd name="connsiteY16" fmla="*/ 529621 h 1005871"/>
                <a:gd name="connsiteX17" fmla="*/ 107156 w 154781"/>
                <a:gd name="connsiteY17" fmla="*/ 515334 h 1005871"/>
                <a:gd name="connsiteX18" fmla="*/ 100012 w 154781"/>
                <a:gd name="connsiteY18" fmla="*/ 510571 h 1005871"/>
                <a:gd name="connsiteX19" fmla="*/ 92869 w 154781"/>
                <a:gd name="connsiteY19" fmla="*/ 503428 h 1005871"/>
                <a:gd name="connsiteX20" fmla="*/ 64294 w 154781"/>
                <a:gd name="connsiteY20" fmla="*/ 486759 h 1005871"/>
                <a:gd name="connsiteX21" fmla="*/ 50006 w 154781"/>
                <a:gd name="connsiteY21" fmla="*/ 472471 h 1005871"/>
                <a:gd name="connsiteX22" fmla="*/ 38100 w 154781"/>
                <a:gd name="connsiteY22" fmla="*/ 462946 h 1005871"/>
                <a:gd name="connsiteX23" fmla="*/ 21431 w 154781"/>
                <a:gd name="connsiteY23" fmla="*/ 439134 h 1005871"/>
                <a:gd name="connsiteX24" fmla="*/ 16669 w 154781"/>
                <a:gd name="connsiteY24" fmla="*/ 429609 h 1005871"/>
                <a:gd name="connsiteX25" fmla="*/ 9525 w 154781"/>
                <a:gd name="connsiteY25" fmla="*/ 422465 h 1005871"/>
                <a:gd name="connsiteX26" fmla="*/ 4762 w 154781"/>
                <a:gd name="connsiteY26" fmla="*/ 408178 h 1005871"/>
                <a:gd name="connsiteX27" fmla="*/ 0 w 154781"/>
                <a:gd name="connsiteY27" fmla="*/ 384365 h 1005871"/>
                <a:gd name="connsiteX28" fmla="*/ 2381 w 154781"/>
                <a:gd name="connsiteY28" fmla="*/ 334359 h 1005871"/>
                <a:gd name="connsiteX29" fmla="*/ 59531 w 154781"/>
                <a:gd name="connsiteY29" fmla="*/ 248634 h 1005871"/>
                <a:gd name="connsiteX30" fmla="*/ 69056 w 154781"/>
                <a:gd name="connsiteY30" fmla="*/ 234346 h 1005871"/>
                <a:gd name="connsiteX31" fmla="*/ 83344 w 154781"/>
                <a:gd name="connsiteY31" fmla="*/ 215296 h 1005871"/>
                <a:gd name="connsiteX32" fmla="*/ 88106 w 154781"/>
                <a:gd name="connsiteY32" fmla="*/ 205771 h 1005871"/>
                <a:gd name="connsiteX33" fmla="*/ 92869 w 154781"/>
                <a:gd name="connsiteY33" fmla="*/ 189103 h 1005871"/>
                <a:gd name="connsiteX34" fmla="*/ 97631 w 154781"/>
                <a:gd name="connsiteY34" fmla="*/ 167671 h 1005871"/>
                <a:gd name="connsiteX35" fmla="*/ 47625 w 154781"/>
                <a:gd name="connsiteY35" fmla="*/ 81946 h 1005871"/>
                <a:gd name="connsiteX36" fmla="*/ 102393 w 154781"/>
                <a:gd name="connsiteY36" fmla="*/ 0 h 1005871"/>
                <a:gd name="connsiteX0" fmla="*/ 107156 w 154781"/>
                <a:gd name="connsiteY0" fmla="*/ 1005871 h 1005871"/>
                <a:gd name="connsiteX1" fmla="*/ 71437 w 154781"/>
                <a:gd name="connsiteY1" fmla="*/ 798703 h 1005871"/>
                <a:gd name="connsiteX2" fmla="*/ 66675 w 154781"/>
                <a:gd name="connsiteY2" fmla="*/ 717740 h 1005871"/>
                <a:gd name="connsiteX3" fmla="*/ 73819 w 154781"/>
                <a:gd name="connsiteY3" fmla="*/ 703453 h 1005871"/>
                <a:gd name="connsiteX4" fmla="*/ 78581 w 154781"/>
                <a:gd name="connsiteY4" fmla="*/ 693928 h 1005871"/>
                <a:gd name="connsiteX5" fmla="*/ 85725 w 154781"/>
                <a:gd name="connsiteY5" fmla="*/ 689165 h 1005871"/>
                <a:gd name="connsiteX6" fmla="*/ 114300 w 154781"/>
                <a:gd name="connsiteY6" fmla="*/ 660590 h 1005871"/>
                <a:gd name="connsiteX7" fmla="*/ 121444 w 154781"/>
                <a:gd name="connsiteY7" fmla="*/ 653446 h 1005871"/>
                <a:gd name="connsiteX8" fmla="*/ 138112 w 154781"/>
                <a:gd name="connsiteY8" fmla="*/ 641540 h 1005871"/>
                <a:gd name="connsiteX9" fmla="*/ 142875 w 154781"/>
                <a:gd name="connsiteY9" fmla="*/ 632015 h 1005871"/>
                <a:gd name="connsiteX10" fmla="*/ 150019 w 154781"/>
                <a:gd name="connsiteY10" fmla="*/ 624871 h 1005871"/>
                <a:gd name="connsiteX11" fmla="*/ 154781 w 154781"/>
                <a:gd name="connsiteY11" fmla="*/ 610584 h 1005871"/>
                <a:gd name="connsiteX12" fmla="*/ 152400 w 154781"/>
                <a:gd name="connsiteY12" fmla="*/ 567721 h 1005871"/>
                <a:gd name="connsiteX13" fmla="*/ 142875 w 154781"/>
                <a:gd name="connsiteY13" fmla="*/ 551053 h 1005871"/>
                <a:gd name="connsiteX14" fmla="*/ 133350 w 154781"/>
                <a:gd name="connsiteY14" fmla="*/ 536765 h 1005871"/>
                <a:gd name="connsiteX15" fmla="*/ 128587 w 154781"/>
                <a:gd name="connsiteY15" fmla="*/ 529621 h 1005871"/>
                <a:gd name="connsiteX16" fmla="*/ 107156 w 154781"/>
                <a:gd name="connsiteY16" fmla="*/ 515334 h 1005871"/>
                <a:gd name="connsiteX17" fmla="*/ 100012 w 154781"/>
                <a:gd name="connsiteY17" fmla="*/ 510571 h 1005871"/>
                <a:gd name="connsiteX18" fmla="*/ 92869 w 154781"/>
                <a:gd name="connsiteY18" fmla="*/ 503428 h 1005871"/>
                <a:gd name="connsiteX19" fmla="*/ 64294 w 154781"/>
                <a:gd name="connsiteY19" fmla="*/ 486759 h 1005871"/>
                <a:gd name="connsiteX20" fmla="*/ 50006 w 154781"/>
                <a:gd name="connsiteY20" fmla="*/ 472471 h 1005871"/>
                <a:gd name="connsiteX21" fmla="*/ 38100 w 154781"/>
                <a:gd name="connsiteY21" fmla="*/ 462946 h 1005871"/>
                <a:gd name="connsiteX22" fmla="*/ 21431 w 154781"/>
                <a:gd name="connsiteY22" fmla="*/ 439134 h 1005871"/>
                <a:gd name="connsiteX23" fmla="*/ 16669 w 154781"/>
                <a:gd name="connsiteY23" fmla="*/ 429609 h 1005871"/>
                <a:gd name="connsiteX24" fmla="*/ 9525 w 154781"/>
                <a:gd name="connsiteY24" fmla="*/ 422465 h 1005871"/>
                <a:gd name="connsiteX25" fmla="*/ 4762 w 154781"/>
                <a:gd name="connsiteY25" fmla="*/ 408178 h 1005871"/>
                <a:gd name="connsiteX26" fmla="*/ 0 w 154781"/>
                <a:gd name="connsiteY26" fmla="*/ 384365 h 1005871"/>
                <a:gd name="connsiteX27" fmla="*/ 2381 w 154781"/>
                <a:gd name="connsiteY27" fmla="*/ 334359 h 1005871"/>
                <a:gd name="connsiteX28" fmla="*/ 59531 w 154781"/>
                <a:gd name="connsiteY28" fmla="*/ 248634 h 1005871"/>
                <a:gd name="connsiteX29" fmla="*/ 69056 w 154781"/>
                <a:gd name="connsiteY29" fmla="*/ 234346 h 1005871"/>
                <a:gd name="connsiteX30" fmla="*/ 83344 w 154781"/>
                <a:gd name="connsiteY30" fmla="*/ 215296 h 1005871"/>
                <a:gd name="connsiteX31" fmla="*/ 88106 w 154781"/>
                <a:gd name="connsiteY31" fmla="*/ 205771 h 1005871"/>
                <a:gd name="connsiteX32" fmla="*/ 92869 w 154781"/>
                <a:gd name="connsiteY32" fmla="*/ 189103 h 1005871"/>
                <a:gd name="connsiteX33" fmla="*/ 97631 w 154781"/>
                <a:gd name="connsiteY33" fmla="*/ 167671 h 1005871"/>
                <a:gd name="connsiteX34" fmla="*/ 47625 w 154781"/>
                <a:gd name="connsiteY34" fmla="*/ 81946 h 1005871"/>
                <a:gd name="connsiteX35" fmla="*/ 102393 w 154781"/>
                <a:gd name="connsiteY35" fmla="*/ 0 h 1005871"/>
                <a:gd name="connsiteX0" fmla="*/ 107156 w 154781"/>
                <a:gd name="connsiteY0" fmla="*/ 1005871 h 1005871"/>
                <a:gd name="connsiteX1" fmla="*/ 66675 w 154781"/>
                <a:gd name="connsiteY1" fmla="*/ 717740 h 1005871"/>
                <a:gd name="connsiteX2" fmla="*/ 73819 w 154781"/>
                <a:gd name="connsiteY2" fmla="*/ 703453 h 1005871"/>
                <a:gd name="connsiteX3" fmla="*/ 78581 w 154781"/>
                <a:gd name="connsiteY3" fmla="*/ 693928 h 1005871"/>
                <a:gd name="connsiteX4" fmla="*/ 85725 w 154781"/>
                <a:gd name="connsiteY4" fmla="*/ 689165 h 1005871"/>
                <a:gd name="connsiteX5" fmla="*/ 114300 w 154781"/>
                <a:gd name="connsiteY5" fmla="*/ 660590 h 1005871"/>
                <a:gd name="connsiteX6" fmla="*/ 121444 w 154781"/>
                <a:gd name="connsiteY6" fmla="*/ 653446 h 1005871"/>
                <a:gd name="connsiteX7" fmla="*/ 138112 w 154781"/>
                <a:gd name="connsiteY7" fmla="*/ 641540 h 1005871"/>
                <a:gd name="connsiteX8" fmla="*/ 142875 w 154781"/>
                <a:gd name="connsiteY8" fmla="*/ 632015 h 1005871"/>
                <a:gd name="connsiteX9" fmla="*/ 150019 w 154781"/>
                <a:gd name="connsiteY9" fmla="*/ 624871 h 1005871"/>
                <a:gd name="connsiteX10" fmla="*/ 154781 w 154781"/>
                <a:gd name="connsiteY10" fmla="*/ 610584 h 1005871"/>
                <a:gd name="connsiteX11" fmla="*/ 152400 w 154781"/>
                <a:gd name="connsiteY11" fmla="*/ 567721 h 1005871"/>
                <a:gd name="connsiteX12" fmla="*/ 142875 w 154781"/>
                <a:gd name="connsiteY12" fmla="*/ 551053 h 1005871"/>
                <a:gd name="connsiteX13" fmla="*/ 133350 w 154781"/>
                <a:gd name="connsiteY13" fmla="*/ 536765 h 1005871"/>
                <a:gd name="connsiteX14" fmla="*/ 128587 w 154781"/>
                <a:gd name="connsiteY14" fmla="*/ 529621 h 1005871"/>
                <a:gd name="connsiteX15" fmla="*/ 107156 w 154781"/>
                <a:gd name="connsiteY15" fmla="*/ 515334 h 1005871"/>
                <a:gd name="connsiteX16" fmla="*/ 100012 w 154781"/>
                <a:gd name="connsiteY16" fmla="*/ 510571 h 1005871"/>
                <a:gd name="connsiteX17" fmla="*/ 92869 w 154781"/>
                <a:gd name="connsiteY17" fmla="*/ 503428 h 1005871"/>
                <a:gd name="connsiteX18" fmla="*/ 64294 w 154781"/>
                <a:gd name="connsiteY18" fmla="*/ 486759 h 1005871"/>
                <a:gd name="connsiteX19" fmla="*/ 50006 w 154781"/>
                <a:gd name="connsiteY19" fmla="*/ 472471 h 1005871"/>
                <a:gd name="connsiteX20" fmla="*/ 38100 w 154781"/>
                <a:gd name="connsiteY20" fmla="*/ 462946 h 1005871"/>
                <a:gd name="connsiteX21" fmla="*/ 21431 w 154781"/>
                <a:gd name="connsiteY21" fmla="*/ 439134 h 1005871"/>
                <a:gd name="connsiteX22" fmla="*/ 16669 w 154781"/>
                <a:gd name="connsiteY22" fmla="*/ 429609 h 1005871"/>
                <a:gd name="connsiteX23" fmla="*/ 9525 w 154781"/>
                <a:gd name="connsiteY23" fmla="*/ 422465 h 1005871"/>
                <a:gd name="connsiteX24" fmla="*/ 4762 w 154781"/>
                <a:gd name="connsiteY24" fmla="*/ 408178 h 1005871"/>
                <a:gd name="connsiteX25" fmla="*/ 0 w 154781"/>
                <a:gd name="connsiteY25" fmla="*/ 384365 h 1005871"/>
                <a:gd name="connsiteX26" fmla="*/ 2381 w 154781"/>
                <a:gd name="connsiteY26" fmla="*/ 334359 h 1005871"/>
                <a:gd name="connsiteX27" fmla="*/ 59531 w 154781"/>
                <a:gd name="connsiteY27" fmla="*/ 248634 h 1005871"/>
                <a:gd name="connsiteX28" fmla="*/ 69056 w 154781"/>
                <a:gd name="connsiteY28" fmla="*/ 234346 h 1005871"/>
                <a:gd name="connsiteX29" fmla="*/ 83344 w 154781"/>
                <a:gd name="connsiteY29" fmla="*/ 215296 h 1005871"/>
                <a:gd name="connsiteX30" fmla="*/ 88106 w 154781"/>
                <a:gd name="connsiteY30" fmla="*/ 205771 h 1005871"/>
                <a:gd name="connsiteX31" fmla="*/ 92869 w 154781"/>
                <a:gd name="connsiteY31" fmla="*/ 189103 h 1005871"/>
                <a:gd name="connsiteX32" fmla="*/ 97631 w 154781"/>
                <a:gd name="connsiteY32" fmla="*/ 167671 h 1005871"/>
                <a:gd name="connsiteX33" fmla="*/ 47625 w 154781"/>
                <a:gd name="connsiteY33" fmla="*/ 81946 h 1005871"/>
                <a:gd name="connsiteX34" fmla="*/ 102393 w 154781"/>
                <a:gd name="connsiteY34" fmla="*/ 0 h 1005871"/>
                <a:gd name="connsiteX0" fmla="*/ 107156 w 154781"/>
                <a:gd name="connsiteY0" fmla="*/ 1005871 h 1005871"/>
                <a:gd name="connsiteX1" fmla="*/ 66675 w 154781"/>
                <a:gd name="connsiteY1" fmla="*/ 717740 h 1005871"/>
                <a:gd name="connsiteX2" fmla="*/ 73819 w 154781"/>
                <a:gd name="connsiteY2" fmla="*/ 703453 h 1005871"/>
                <a:gd name="connsiteX3" fmla="*/ 78581 w 154781"/>
                <a:gd name="connsiteY3" fmla="*/ 693928 h 1005871"/>
                <a:gd name="connsiteX4" fmla="*/ 114300 w 154781"/>
                <a:gd name="connsiteY4" fmla="*/ 660590 h 1005871"/>
                <a:gd name="connsiteX5" fmla="*/ 121444 w 154781"/>
                <a:gd name="connsiteY5" fmla="*/ 653446 h 1005871"/>
                <a:gd name="connsiteX6" fmla="*/ 138112 w 154781"/>
                <a:gd name="connsiteY6" fmla="*/ 641540 h 1005871"/>
                <a:gd name="connsiteX7" fmla="*/ 142875 w 154781"/>
                <a:gd name="connsiteY7" fmla="*/ 632015 h 1005871"/>
                <a:gd name="connsiteX8" fmla="*/ 150019 w 154781"/>
                <a:gd name="connsiteY8" fmla="*/ 624871 h 1005871"/>
                <a:gd name="connsiteX9" fmla="*/ 154781 w 154781"/>
                <a:gd name="connsiteY9" fmla="*/ 610584 h 1005871"/>
                <a:gd name="connsiteX10" fmla="*/ 152400 w 154781"/>
                <a:gd name="connsiteY10" fmla="*/ 567721 h 1005871"/>
                <a:gd name="connsiteX11" fmla="*/ 142875 w 154781"/>
                <a:gd name="connsiteY11" fmla="*/ 551053 h 1005871"/>
                <a:gd name="connsiteX12" fmla="*/ 133350 w 154781"/>
                <a:gd name="connsiteY12" fmla="*/ 536765 h 1005871"/>
                <a:gd name="connsiteX13" fmla="*/ 128587 w 154781"/>
                <a:gd name="connsiteY13" fmla="*/ 529621 h 1005871"/>
                <a:gd name="connsiteX14" fmla="*/ 107156 w 154781"/>
                <a:gd name="connsiteY14" fmla="*/ 515334 h 1005871"/>
                <a:gd name="connsiteX15" fmla="*/ 100012 w 154781"/>
                <a:gd name="connsiteY15" fmla="*/ 510571 h 1005871"/>
                <a:gd name="connsiteX16" fmla="*/ 92869 w 154781"/>
                <a:gd name="connsiteY16" fmla="*/ 503428 h 1005871"/>
                <a:gd name="connsiteX17" fmla="*/ 64294 w 154781"/>
                <a:gd name="connsiteY17" fmla="*/ 486759 h 1005871"/>
                <a:gd name="connsiteX18" fmla="*/ 50006 w 154781"/>
                <a:gd name="connsiteY18" fmla="*/ 472471 h 1005871"/>
                <a:gd name="connsiteX19" fmla="*/ 38100 w 154781"/>
                <a:gd name="connsiteY19" fmla="*/ 462946 h 1005871"/>
                <a:gd name="connsiteX20" fmla="*/ 21431 w 154781"/>
                <a:gd name="connsiteY20" fmla="*/ 439134 h 1005871"/>
                <a:gd name="connsiteX21" fmla="*/ 16669 w 154781"/>
                <a:gd name="connsiteY21" fmla="*/ 429609 h 1005871"/>
                <a:gd name="connsiteX22" fmla="*/ 9525 w 154781"/>
                <a:gd name="connsiteY22" fmla="*/ 422465 h 1005871"/>
                <a:gd name="connsiteX23" fmla="*/ 4762 w 154781"/>
                <a:gd name="connsiteY23" fmla="*/ 408178 h 1005871"/>
                <a:gd name="connsiteX24" fmla="*/ 0 w 154781"/>
                <a:gd name="connsiteY24" fmla="*/ 384365 h 1005871"/>
                <a:gd name="connsiteX25" fmla="*/ 2381 w 154781"/>
                <a:gd name="connsiteY25" fmla="*/ 334359 h 1005871"/>
                <a:gd name="connsiteX26" fmla="*/ 59531 w 154781"/>
                <a:gd name="connsiteY26" fmla="*/ 248634 h 1005871"/>
                <a:gd name="connsiteX27" fmla="*/ 69056 w 154781"/>
                <a:gd name="connsiteY27" fmla="*/ 234346 h 1005871"/>
                <a:gd name="connsiteX28" fmla="*/ 83344 w 154781"/>
                <a:gd name="connsiteY28" fmla="*/ 215296 h 1005871"/>
                <a:gd name="connsiteX29" fmla="*/ 88106 w 154781"/>
                <a:gd name="connsiteY29" fmla="*/ 205771 h 1005871"/>
                <a:gd name="connsiteX30" fmla="*/ 92869 w 154781"/>
                <a:gd name="connsiteY30" fmla="*/ 189103 h 1005871"/>
                <a:gd name="connsiteX31" fmla="*/ 97631 w 154781"/>
                <a:gd name="connsiteY31" fmla="*/ 167671 h 1005871"/>
                <a:gd name="connsiteX32" fmla="*/ 47625 w 154781"/>
                <a:gd name="connsiteY32" fmla="*/ 81946 h 1005871"/>
                <a:gd name="connsiteX33" fmla="*/ 102393 w 154781"/>
                <a:gd name="connsiteY33" fmla="*/ 0 h 1005871"/>
                <a:gd name="connsiteX0" fmla="*/ 107156 w 154781"/>
                <a:gd name="connsiteY0" fmla="*/ 1005871 h 1005871"/>
                <a:gd name="connsiteX1" fmla="*/ 73819 w 154781"/>
                <a:gd name="connsiteY1" fmla="*/ 703453 h 1005871"/>
                <a:gd name="connsiteX2" fmla="*/ 78581 w 154781"/>
                <a:gd name="connsiteY2" fmla="*/ 693928 h 1005871"/>
                <a:gd name="connsiteX3" fmla="*/ 114300 w 154781"/>
                <a:gd name="connsiteY3" fmla="*/ 660590 h 1005871"/>
                <a:gd name="connsiteX4" fmla="*/ 121444 w 154781"/>
                <a:gd name="connsiteY4" fmla="*/ 653446 h 1005871"/>
                <a:gd name="connsiteX5" fmla="*/ 138112 w 154781"/>
                <a:gd name="connsiteY5" fmla="*/ 641540 h 1005871"/>
                <a:gd name="connsiteX6" fmla="*/ 142875 w 154781"/>
                <a:gd name="connsiteY6" fmla="*/ 632015 h 1005871"/>
                <a:gd name="connsiteX7" fmla="*/ 150019 w 154781"/>
                <a:gd name="connsiteY7" fmla="*/ 624871 h 1005871"/>
                <a:gd name="connsiteX8" fmla="*/ 154781 w 154781"/>
                <a:gd name="connsiteY8" fmla="*/ 610584 h 1005871"/>
                <a:gd name="connsiteX9" fmla="*/ 152400 w 154781"/>
                <a:gd name="connsiteY9" fmla="*/ 567721 h 1005871"/>
                <a:gd name="connsiteX10" fmla="*/ 142875 w 154781"/>
                <a:gd name="connsiteY10" fmla="*/ 551053 h 1005871"/>
                <a:gd name="connsiteX11" fmla="*/ 133350 w 154781"/>
                <a:gd name="connsiteY11" fmla="*/ 536765 h 1005871"/>
                <a:gd name="connsiteX12" fmla="*/ 128587 w 154781"/>
                <a:gd name="connsiteY12" fmla="*/ 529621 h 1005871"/>
                <a:gd name="connsiteX13" fmla="*/ 107156 w 154781"/>
                <a:gd name="connsiteY13" fmla="*/ 515334 h 1005871"/>
                <a:gd name="connsiteX14" fmla="*/ 100012 w 154781"/>
                <a:gd name="connsiteY14" fmla="*/ 510571 h 1005871"/>
                <a:gd name="connsiteX15" fmla="*/ 92869 w 154781"/>
                <a:gd name="connsiteY15" fmla="*/ 503428 h 1005871"/>
                <a:gd name="connsiteX16" fmla="*/ 64294 w 154781"/>
                <a:gd name="connsiteY16" fmla="*/ 486759 h 1005871"/>
                <a:gd name="connsiteX17" fmla="*/ 50006 w 154781"/>
                <a:gd name="connsiteY17" fmla="*/ 472471 h 1005871"/>
                <a:gd name="connsiteX18" fmla="*/ 38100 w 154781"/>
                <a:gd name="connsiteY18" fmla="*/ 462946 h 1005871"/>
                <a:gd name="connsiteX19" fmla="*/ 21431 w 154781"/>
                <a:gd name="connsiteY19" fmla="*/ 439134 h 1005871"/>
                <a:gd name="connsiteX20" fmla="*/ 16669 w 154781"/>
                <a:gd name="connsiteY20" fmla="*/ 429609 h 1005871"/>
                <a:gd name="connsiteX21" fmla="*/ 9525 w 154781"/>
                <a:gd name="connsiteY21" fmla="*/ 422465 h 1005871"/>
                <a:gd name="connsiteX22" fmla="*/ 4762 w 154781"/>
                <a:gd name="connsiteY22" fmla="*/ 408178 h 1005871"/>
                <a:gd name="connsiteX23" fmla="*/ 0 w 154781"/>
                <a:gd name="connsiteY23" fmla="*/ 384365 h 1005871"/>
                <a:gd name="connsiteX24" fmla="*/ 2381 w 154781"/>
                <a:gd name="connsiteY24" fmla="*/ 334359 h 1005871"/>
                <a:gd name="connsiteX25" fmla="*/ 59531 w 154781"/>
                <a:gd name="connsiteY25" fmla="*/ 248634 h 1005871"/>
                <a:gd name="connsiteX26" fmla="*/ 69056 w 154781"/>
                <a:gd name="connsiteY26" fmla="*/ 234346 h 1005871"/>
                <a:gd name="connsiteX27" fmla="*/ 83344 w 154781"/>
                <a:gd name="connsiteY27" fmla="*/ 215296 h 1005871"/>
                <a:gd name="connsiteX28" fmla="*/ 88106 w 154781"/>
                <a:gd name="connsiteY28" fmla="*/ 205771 h 1005871"/>
                <a:gd name="connsiteX29" fmla="*/ 92869 w 154781"/>
                <a:gd name="connsiteY29" fmla="*/ 189103 h 1005871"/>
                <a:gd name="connsiteX30" fmla="*/ 97631 w 154781"/>
                <a:gd name="connsiteY30" fmla="*/ 167671 h 1005871"/>
                <a:gd name="connsiteX31" fmla="*/ 47625 w 154781"/>
                <a:gd name="connsiteY31" fmla="*/ 81946 h 1005871"/>
                <a:gd name="connsiteX32" fmla="*/ 102393 w 154781"/>
                <a:gd name="connsiteY32" fmla="*/ 0 h 1005871"/>
                <a:gd name="connsiteX0" fmla="*/ 107156 w 154781"/>
                <a:gd name="connsiteY0" fmla="*/ 1005871 h 1005871"/>
                <a:gd name="connsiteX1" fmla="*/ 73819 w 154781"/>
                <a:gd name="connsiteY1" fmla="*/ 703453 h 1005871"/>
                <a:gd name="connsiteX2" fmla="*/ 114300 w 154781"/>
                <a:gd name="connsiteY2" fmla="*/ 660590 h 1005871"/>
                <a:gd name="connsiteX3" fmla="*/ 121444 w 154781"/>
                <a:gd name="connsiteY3" fmla="*/ 653446 h 1005871"/>
                <a:gd name="connsiteX4" fmla="*/ 138112 w 154781"/>
                <a:gd name="connsiteY4" fmla="*/ 641540 h 1005871"/>
                <a:gd name="connsiteX5" fmla="*/ 142875 w 154781"/>
                <a:gd name="connsiteY5" fmla="*/ 632015 h 1005871"/>
                <a:gd name="connsiteX6" fmla="*/ 150019 w 154781"/>
                <a:gd name="connsiteY6" fmla="*/ 624871 h 1005871"/>
                <a:gd name="connsiteX7" fmla="*/ 154781 w 154781"/>
                <a:gd name="connsiteY7" fmla="*/ 610584 h 1005871"/>
                <a:gd name="connsiteX8" fmla="*/ 152400 w 154781"/>
                <a:gd name="connsiteY8" fmla="*/ 567721 h 1005871"/>
                <a:gd name="connsiteX9" fmla="*/ 142875 w 154781"/>
                <a:gd name="connsiteY9" fmla="*/ 551053 h 1005871"/>
                <a:gd name="connsiteX10" fmla="*/ 133350 w 154781"/>
                <a:gd name="connsiteY10" fmla="*/ 536765 h 1005871"/>
                <a:gd name="connsiteX11" fmla="*/ 128587 w 154781"/>
                <a:gd name="connsiteY11" fmla="*/ 529621 h 1005871"/>
                <a:gd name="connsiteX12" fmla="*/ 107156 w 154781"/>
                <a:gd name="connsiteY12" fmla="*/ 515334 h 1005871"/>
                <a:gd name="connsiteX13" fmla="*/ 100012 w 154781"/>
                <a:gd name="connsiteY13" fmla="*/ 510571 h 1005871"/>
                <a:gd name="connsiteX14" fmla="*/ 92869 w 154781"/>
                <a:gd name="connsiteY14" fmla="*/ 503428 h 1005871"/>
                <a:gd name="connsiteX15" fmla="*/ 64294 w 154781"/>
                <a:gd name="connsiteY15" fmla="*/ 486759 h 1005871"/>
                <a:gd name="connsiteX16" fmla="*/ 50006 w 154781"/>
                <a:gd name="connsiteY16" fmla="*/ 472471 h 1005871"/>
                <a:gd name="connsiteX17" fmla="*/ 38100 w 154781"/>
                <a:gd name="connsiteY17" fmla="*/ 462946 h 1005871"/>
                <a:gd name="connsiteX18" fmla="*/ 21431 w 154781"/>
                <a:gd name="connsiteY18" fmla="*/ 439134 h 1005871"/>
                <a:gd name="connsiteX19" fmla="*/ 16669 w 154781"/>
                <a:gd name="connsiteY19" fmla="*/ 429609 h 1005871"/>
                <a:gd name="connsiteX20" fmla="*/ 9525 w 154781"/>
                <a:gd name="connsiteY20" fmla="*/ 422465 h 1005871"/>
                <a:gd name="connsiteX21" fmla="*/ 4762 w 154781"/>
                <a:gd name="connsiteY21" fmla="*/ 408178 h 1005871"/>
                <a:gd name="connsiteX22" fmla="*/ 0 w 154781"/>
                <a:gd name="connsiteY22" fmla="*/ 384365 h 1005871"/>
                <a:gd name="connsiteX23" fmla="*/ 2381 w 154781"/>
                <a:gd name="connsiteY23" fmla="*/ 334359 h 1005871"/>
                <a:gd name="connsiteX24" fmla="*/ 59531 w 154781"/>
                <a:gd name="connsiteY24" fmla="*/ 248634 h 1005871"/>
                <a:gd name="connsiteX25" fmla="*/ 69056 w 154781"/>
                <a:gd name="connsiteY25" fmla="*/ 234346 h 1005871"/>
                <a:gd name="connsiteX26" fmla="*/ 83344 w 154781"/>
                <a:gd name="connsiteY26" fmla="*/ 215296 h 1005871"/>
                <a:gd name="connsiteX27" fmla="*/ 88106 w 154781"/>
                <a:gd name="connsiteY27" fmla="*/ 205771 h 1005871"/>
                <a:gd name="connsiteX28" fmla="*/ 92869 w 154781"/>
                <a:gd name="connsiteY28" fmla="*/ 189103 h 1005871"/>
                <a:gd name="connsiteX29" fmla="*/ 97631 w 154781"/>
                <a:gd name="connsiteY29" fmla="*/ 167671 h 1005871"/>
                <a:gd name="connsiteX30" fmla="*/ 47625 w 154781"/>
                <a:gd name="connsiteY30" fmla="*/ 81946 h 1005871"/>
                <a:gd name="connsiteX31" fmla="*/ 102393 w 154781"/>
                <a:gd name="connsiteY31" fmla="*/ 0 h 1005871"/>
                <a:gd name="connsiteX0" fmla="*/ 107156 w 154781"/>
                <a:gd name="connsiteY0" fmla="*/ 1005871 h 1005871"/>
                <a:gd name="connsiteX1" fmla="*/ 114300 w 154781"/>
                <a:gd name="connsiteY1" fmla="*/ 660590 h 1005871"/>
                <a:gd name="connsiteX2" fmla="*/ 121444 w 154781"/>
                <a:gd name="connsiteY2" fmla="*/ 653446 h 1005871"/>
                <a:gd name="connsiteX3" fmla="*/ 138112 w 154781"/>
                <a:gd name="connsiteY3" fmla="*/ 641540 h 1005871"/>
                <a:gd name="connsiteX4" fmla="*/ 142875 w 154781"/>
                <a:gd name="connsiteY4" fmla="*/ 632015 h 1005871"/>
                <a:gd name="connsiteX5" fmla="*/ 150019 w 154781"/>
                <a:gd name="connsiteY5" fmla="*/ 624871 h 1005871"/>
                <a:gd name="connsiteX6" fmla="*/ 154781 w 154781"/>
                <a:gd name="connsiteY6" fmla="*/ 610584 h 1005871"/>
                <a:gd name="connsiteX7" fmla="*/ 152400 w 154781"/>
                <a:gd name="connsiteY7" fmla="*/ 567721 h 1005871"/>
                <a:gd name="connsiteX8" fmla="*/ 142875 w 154781"/>
                <a:gd name="connsiteY8" fmla="*/ 551053 h 1005871"/>
                <a:gd name="connsiteX9" fmla="*/ 133350 w 154781"/>
                <a:gd name="connsiteY9" fmla="*/ 536765 h 1005871"/>
                <a:gd name="connsiteX10" fmla="*/ 128587 w 154781"/>
                <a:gd name="connsiteY10" fmla="*/ 529621 h 1005871"/>
                <a:gd name="connsiteX11" fmla="*/ 107156 w 154781"/>
                <a:gd name="connsiteY11" fmla="*/ 515334 h 1005871"/>
                <a:gd name="connsiteX12" fmla="*/ 100012 w 154781"/>
                <a:gd name="connsiteY12" fmla="*/ 510571 h 1005871"/>
                <a:gd name="connsiteX13" fmla="*/ 92869 w 154781"/>
                <a:gd name="connsiteY13" fmla="*/ 503428 h 1005871"/>
                <a:gd name="connsiteX14" fmla="*/ 64294 w 154781"/>
                <a:gd name="connsiteY14" fmla="*/ 486759 h 1005871"/>
                <a:gd name="connsiteX15" fmla="*/ 50006 w 154781"/>
                <a:gd name="connsiteY15" fmla="*/ 472471 h 1005871"/>
                <a:gd name="connsiteX16" fmla="*/ 38100 w 154781"/>
                <a:gd name="connsiteY16" fmla="*/ 462946 h 1005871"/>
                <a:gd name="connsiteX17" fmla="*/ 21431 w 154781"/>
                <a:gd name="connsiteY17" fmla="*/ 439134 h 1005871"/>
                <a:gd name="connsiteX18" fmla="*/ 16669 w 154781"/>
                <a:gd name="connsiteY18" fmla="*/ 429609 h 1005871"/>
                <a:gd name="connsiteX19" fmla="*/ 9525 w 154781"/>
                <a:gd name="connsiteY19" fmla="*/ 422465 h 1005871"/>
                <a:gd name="connsiteX20" fmla="*/ 4762 w 154781"/>
                <a:gd name="connsiteY20" fmla="*/ 408178 h 1005871"/>
                <a:gd name="connsiteX21" fmla="*/ 0 w 154781"/>
                <a:gd name="connsiteY21" fmla="*/ 384365 h 1005871"/>
                <a:gd name="connsiteX22" fmla="*/ 2381 w 154781"/>
                <a:gd name="connsiteY22" fmla="*/ 334359 h 1005871"/>
                <a:gd name="connsiteX23" fmla="*/ 59531 w 154781"/>
                <a:gd name="connsiteY23" fmla="*/ 248634 h 1005871"/>
                <a:gd name="connsiteX24" fmla="*/ 69056 w 154781"/>
                <a:gd name="connsiteY24" fmla="*/ 234346 h 1005871"/>
                <a:gd name="connsiteX25" fmla="*/ 83344 w 154781"/>
                <a:gd name="connsiteY25" fmla="*/ 215296 h 1005871"/>
                <a:gd name="connsiteX26" fmla="*/ 88106 w 154781"/>
                <a:gd name="connsiteY26" fmla="*/ 205771 h 1005871"/>
                <a:gd name="connsiteX27" fmla="*/ 92869 w 154781"/>
                <a:gd name="connsiteY27" fmla="*/ 189103 h 1005871"/>
                <a:gd name="connsiteX28" fmla="*/ 97631 w 154781"/>
                <a:gd name="connsiteY28" fmla="*/ 167671 h 1005871"/>
                <a:gd name="connsiteX29" fmla="*/ 47625 w 154781"/>
                <a:gd name="connsiteY29" fmla="*/ 81946 h 1005871"/>
                <a:gd name="connsiteX30" fmla="*/ 102393 w 154781"/>
                <a:gd name="connsiteY30" fmla="*/ 0 h 1005871"/>
                <a:gd name="connsiteX0" fmla="*/ 107156 w 154781"/>
                <a:gd name="connsiteY0" fmla="*/ 1005871 h 1005871"/>
                <a:gd name="connsiteX1" fmla="*/ 114300 w 154781"/>
                <a:gd name="connsiteY1" fmla="*/ 660590 h 1005871"/>
                <a:gd name="connsiteX2" fmla="*/ 138112 w 154781"/>
                <a:gd name="connsiteY2" fmla="*/ 641540 h 1005871"/>
                <a:gd name="connsiteX3" fmla="*/ 142875 w 154781"/>
                <a:gd name="connsiteY3" fmla="*/ 632015 h 1005871"/>
                <a:gd name="connsiteX4" fmla="*/ 150019 w 154781"/>
                <a:gd name="connsiteY4" fmla="*/ 624871 h 1005871"/>
                <a:gd name="connsiteX5" fmla="*/ 154781 w 154781"/>
                <a:gd name="connsiteY5" fmla="*/ 610584 h 1005871"/>
                <a:gd name="connsiteX6" fmla="*/ 152400 w 154781"/>
                <a:gd name="connsiteY6" fmla="*/ 567721 h 1005871"/>
                <a:gd name="connsiteX7" fmla="*/ 142875 w 154781"/>
                <a:gd name="connsiteY7" fmla="*/ 551053 h 1005871"/>
                <a:gd name="connsiteX8" fmla="*/ 133350 w 154781"/>
                <a:gd name="connsiteY8" fmla="*/ 536765 h 1005871"/>
                <a:gd name="connsiteX9" fmla="*/ 128587 w 154781"/>
                <a:gd name="connsiteY9" fmla="*/ 529621 h 1005871"/>
                <a:gd name="connsiteX10" fmla="*/ 107156 w 154781"/>
                <a:gd name="connsiteY10" fmla="*/ 515334 h 1005871"/>
                <a:gd name="connsiteX11" fmla="*/ 100012 w 154781"/>
                <a:gd name="connsiteY11" fmla="*/ 510571 h 1005871"/>
                <a:gd name="connsiteX12" fmla="*/ 92869 w 154781"/>
                <a:gd name="connsiteY12" fmla="*/ 503428 h 1005871"/>
                <a:gd name="connsiteX13" fmla="*/ 64294 w 154781"/>
                <a:gd name="connsiteY13" fmla="*/ 486759 h 1005871"/>
                <a:gd name="connsiteX14" fmla="*/ 50006 w 154781"/>
                <a:gd name="connsiteY14" fmla="*/ 472471 h 1005871"/>
                <a:gd name="connsiteX15" fmla="*/ 38100 w 154781"/>
                <a:gd name="connsiteY15" fmla="*/ 462946 h 1005871"/>
                <a:gd name="connsiteX16" fmla="*/ 21431 w 154781"/>
                <a:gd name="connsiteY16" fmla="*/ 439134 h 1005871"/>
                <a:gd name="connsiteX17" fmla="*/ 16669 w 154781"/>
                <a:gd name="connsiteY17" fmla="*/ 429609 h 1005871"/>
                <a:gd name="connsiteX18" fmla="*/ 9525 w 154781"/>
                <a:gd name="connsiteY18" fmla="*/ 422465 h 1005871"/>
                <a:gd name="connsiteX19" fmla="*/ 4762 w 154781"/>
                <a:gd name="connsiteY19" fmla="*/ 408178 h 1005871"/>
                <a:gd name="connsiteX20" fmla="*/ 0 w 154781"/>
                <a:gd name="connsiteY20" fmla="*/ 384365 h 1005871"/>
                <a:gd name="connsiteX21" fmla="*/ 2381 w 154781"/>
                <a:gd name="connsiteY21" fmla="*/ 334359 h 1005871"/>
                <a:gd name="connsiteX22" fmla="*/ 59531 w 154781"/>
                <a:gd name="connsiteY22" fmla="*/ 248634 h 1005871"/>
                <a:gd name="connsiteX23" fmla="*/ 69056 w 154781"/>
                <a:gd name="connsiteY23" fmla="*/ 234346 h 1005871"/>
                <a:gd name="connsiteX24" fmla="*/ 83344 w 154781"/>
                <a:gd name="connsiteY24" fmla="*/ 215296 h 1005871"/>
                <a:gd name="connsiteX25" fmla="*/ 88106 w 154781"/>
                <a:gd name="connsiteY25" fmla="*/ 205771 h 1005871"/>
                <a:gd name="connsiteX26" fmla="*/ 92869 w 154781"/>
                <a:gd name="connsiteY26" fmla="*/ 189103 h 1005871"/>
                <a:gd name="connsiteX27" fmla="*/ 97631 w 154781"/>
                <a:gd name="connsiteY27" fmla="*/ 167671 h 1005871"/>
                <a:gd name="connsiteX28" fmla="*/ 47625 w 154781"/>
                <a:gd name="connsiteY28" fmla="*/ 81946 h 1005871"/>
                <a:gd name="connsiteX29" fmla="*/ 102393 w 154781"/>
                <a:gd name="connsiteY29" fmla="*/ 0 h 1005871"/>
                <a:gd name="connsiteX0" fmla="*/ 107156 w 155276"/>
                <a:gd name="connsiteY0" fmla="*/ 1005871 h 1005871"/>
                <a:gd name="connsiteX1" fmla="*/ 114300 w 155276"/>
                <a:gd name="connsiteY1" fmla="*/ 660590 h 1005871"/>
                <a:gd name="connsiteX2" fmla="*/ 138112 w 155276"/>
                <a:gd name="connsiteY2" fmla="*/ 641540 h 1005871"/>
                <a:gd name="connsiteX3" fmla="*/ 142875 w 155276"/>
                <a:gd name="connsiteY3" fmla="*/ 632015 h 1005871"/>
                <a:gd name="connsiteX4" fmla="*/ 154781 w 155276"/>
                <a:gd name="connsiteY4" fmla="*/ 610584 h 1005871"/>
                <a:gd name="connsiteX5" fmla="*/ 152400 w 155276"/>
                <a:gd name="connsiteY5" fmla="*/ 567721 h 1005871"/>
                <a:gd name="connsiteX6" fmla="*/ 142875 w 155276"/>
                <a:gd name="connsiteY6" fmla="*/ 551053 h 1005871"/>
                <a:gd name="connsiteX7" fmla="*/ 133350 w 155276"/>
                <a:gd name="connsiteY7" fmla="*/ 536765 h 1005871"/>
                <a:gd name="connsiteX8" fmla="*/ 128587 w 155276"/>
                <a:gd name="connsiteY8" fmla="*/ 529621 h 1005871"/>
                <a:gd name="connsiteX9" fmla="*/ 107156 w 155276"/>
                <a:gd name="connsiteY9" fmla="*/ 515334 h 1005871"/>
                <a:gd name="connsiteX10" fmla="*/ 100012 w 155276"/>
                <a:gd name="connsiteY10" fmla="*/ 510571 h 1005871"/>
                <a:gd name="connsiteX11" fmla="*/ 92869 w 155276"/>
                <a:gd name="connsiteY11" fmla="*/ 503428 h 1005871"/>
                <a:gd name="connsiteX12" fmla="*/ 64294 w 155276"/>
                <a:gd name="connsiteY12" fmla="*/ 486759 h 1005871"/>
                <a:gd name="connsiteX13" fmla="*/ 50006 w 155276"/>
                <a:gd name="connsiteY13" fmla="*/ 472471 h 1005871"/>
                <a:gd name="connsiteX14" fmla="*/ 38100 w 155276"/>
                <a:gd name="connsiteY14" fmla="*/ 462946 h 1005871"/>
                <a:gd name="connsiteX15" fmla="*/ 21431 w 155276"/>
                <a:gd name="connsiteY15" fmla="*/ 439134 h 1005871"/>
                <a:gd name="connsiteX16" fmla="*/ 16669 w 155276"/>
                <a:gd name="connsiteY16" fmla="*/ 429609 h 1005871"/>
                <a:gd name="connsiteX17" fmla="*/ 9525 w 155276"/>
                <a:gd name="connsiteY17" fmla="*/ 422465 h 1005871"/>
                <a:gd name="connsiteX18" fmla="*/ 4762 w 155276"/>
                <a:gd name="connsiteY18" fmla="*/ 408178 h 1005871"/>
                <a:gd name="connsiteX19" fmla="*/ 0 w 155276"/>
                <a:gd name="connsiteY19" fmla="*/ 384365 h 1005871"/>
                <a:gd name="connsiteX20" fmla="*/ 2381 w 155276"/>
                <a:gd name="connsiteY20" fmla="*/ 334359 h 1005871"/>
                <a:gd name="connsiteX21" fmla="*/ 59531 w 155276"/>
                <a:gd name="connsiteY21" fmla="*/ 248634 h 1005871"/>
                <a:gd name="connsiteX22" fmla="*/ 69056 w 155276"/>
                <a:gd name="connsiteY22" fmla="*/ 234346 h 1005871"/>
                <a:gd name="connsiteX23" fmla="*/ 83344 w 155276"/>
                <a:gd name="connsiteY23" fmla="*/ 215296 h 1005871"/>
                <a:gd name="connsiteX24" fmla="*/ 88106 w 155276"/>
                <a:gd name="connsiteY24" fmla="*/ 205771 h 1005871"/>
                <a:gd name="connsiteX25" fmla="*/ 92869 w 155276"/>
                <a:gd name="connsiteY25" fmla="*/ 189103 h 1005871"/>
                <a:gd name="connsiteX26" fmla="*/ 97631 w 155276"/>
                <a:gd name="connsiteY26" fmla="*/ 167671 h 1005871"/>
                <a:gd name="connsiteX27" fmla="*/ 47625 w 155276"/>
                <a:gd name="connsiteY27" fmla="*/ 81946 h 1005871"/>
                <a:gd name="connsiteX28" fmla="*/ 102393 w 155276"/>
                <a:gd name="connsiteY28" fmla="*/ 0 h 1005871"/>
                <a:gd name="connsiteX0" fmla="*/ 107156 w 152400"/>
                <a:gd name="connsiteY0" fmla="*/ 1005871 h 1005871"/>
                <a:gd name="connsiteX1" fmla="*/ 114300 w 152400"/>
                <a:gd name="connsiteY1" fmla="*/ 660590 h 1005871"/>
                <a:gd name="connsiteX2" fmla="*/ 138112 w 152400"/>
                <a:gd name="connsiteY2" fmla="*/ 641540 h 1005871"/>
                <a:gd name="connsiteX3" fmla="*/ 142875 w 152400"/>
                <a:gd name="connsiteY3" fmla="*/ 632015 h 1005871"/>
                <a:gd name="connsiteX4" fmla="*/ 152400 w 152400"/>
                <a:gd name="connsiteY4" fmla="*/ 567721 h 1005871"/>
                <a:gd name="connsiteX5" fmla="*/ 142875 w 152400"/>
                <a:gd name="connsiteY5" fmla="*/ 551053 h 1005871"/>
                <a:gd name="connsiteX6" fmla="*/ 133350 w 152400"/>
                <a:gd name="connsiteY6" fmla="*/ 536765 h 1005871"/>
                <a:gd name="connsiteX7" fmla="*/ 128587 w 152400"/>
                <a:gd name="connsiteY7" fmla="*/ 529621 h 1005871"/>
                <a:gd name="connsiteX8" fmla="*/ 107156 w 152400"/>
                <a:gd name="connsiteY8" fmla="*/ 515334 h 1005871"/>
                <a:gd name="connsiteX9" fmla="*/ 100012 w 152400"/>
                <a:gd name="connsiteY9" fmla="*/ 510571 h 1005871"/>
                <a:gd name="connsiteX10" fmla="*/ 92869 w 152400"/>
                <a:gd name="connsiteY10" fmla="*/ 503428 h 1005871"/>
                <a:gd name="connsiteX11" fmla="*/ 64294 w 152400"/>
                <a:gd name="connsiteY11" fmla="*/ 486759 h 1005871"/>
                <a:gd name="connsiteX12" fmla="*/ 50006 w 152400"/>
                <a:gd name="connsiteY12" fmla="*/ 472471 h 1005871"/>
                <a:gd name="connsiteX13" fmla="*/ 38100 w 152400"/>
                <a:gd name="connsiteY13" fmla="*/ 462946 h 1005871"/>
                <a:gd name="connsiteX14" fmla="*/ 21431 w 152400"/>
                <a:gd name="connsiteY14" fmla="*/ 439134 h 1005871"/>
                <a:gd name="connsiteX15" fmla="*/ 16669 w 152400"/>
                <a:gd name="connsiteY15" fmla="*/ 429609 h 1005871"/>
                <a:gd name="connsiteX16" fmla="*/ 9525 w 152400"/>
                <a:gd name="connsiteY16" fmla="*/ 422465 h 1005871"/>
                <a:gd name="connsiteX17" fmla="*/ 4762 w 152400"/>
                <a:gd name="connsiteY17" fmla="*/ 408178 h 1005871"/>
                <a:gd name="connsiteX18" fmla="*/ 0 w 152400"/>
                <a:gd name="connsiteY18" fmla="*/ 384365 h 1005871"/>
                <a:gd name="connsiteX19" fmla="*/ 2381 w 152400"/>
                <a:gd name="connsiteY19" fmla="*/ 334359 h 1005871"/>
                <a:gd name="connsiteX20" fmla="*/ 59531 w 152400"/>
                <a:gd name="connsiteY20" fmla="*/ 248634 h 1005871"/>
                <a:gd name="connsiteX21" fmla="*/ 69056 w 152400"/>
                <a:gd name="connsiteY21" fmla="*/ 234346 h 1005871"/>
                <a:gd name="connsiteX22" fmla="*/ 83344 w 152400"/>
                <a:gd name="connsiteY22" fmla="*/ 215296 h 1005871"/>
                <a:gd name="connsiteX23" fmla="*/ 88106 w 152400"/>
                <a:gd name="connsiteY23" fmla="*/ 205771 h 1005871"/>
                <a:gd name="connsiteX24" fmla="*/ 92869 w 152400"/>
                <a:gd name="connsiteY24" fmla="*/ 189103 h 1005871"/>
                <a:gd name="connsiteX25" fmla="*/ 97631 w 152400"/>
                <a:gd name="connsiteY25" fmla="*/ 167671 h 1005871"/>
                <a:gd name="connsiteX26" fmla="*/ 47625 w 152400"/>
                <a:gd name="connsiteY26" fmla="*/ 81946 h 1005871"/>
                <a:gd name="connsiteX27" fmla="*/ 102393 w 152400"/>
                <a:gd name="connsiteY27" fmla="*/ 0 h 1005871"/>
                <a:gd name="connsiteX0" fmla="*/ 107156 w 152591"/>
                <a:gd name="connsiteY0" fmla="*/ 1005871 h 1005871"/>
                <a:gd name="connsiteX1" fmla="*/ 114300 w 152591"/>
                <a:gd name="connsiteY1" fmla="*/ 660590 h 1005871"/>
                <a:gd name="connsiteX2" fmla="*/ 138112 w 152591"/>
                <a:gd name="connsiteY2" fmla="*/ 641540 h 1005871"/>
                <a:gd name="connsiteX3" fmla="*/ 142875 w 152591"/>
                <a:gd name="connsiteY3" fmla="*/ 632015 h 1005871"/>
                <a:gd name="connsiteX4" fmla="*/ 152400 w 152591"/>
                <a:gd name="connsiteY4" fmla="*/ 567721 h 1005871"/>
                <a:gd name="connsiteX5" fmla="*/ 133350 w 152591"/>
                <a:gd name="connsiteY5" fmla="*/ 536765 h 1005871"/>
                <a:gd name="connsiteX6" fmla="*/ 128587 w 152591"/>
                <a:gd name="connsiteY6" fmla="*/ 529621 h 1005871"/>
                <a:gd name="connsiteX7" fmla="*/ 107156 w 152591"/>
                <a:gd name="connsiteY7" fmla="*/ 515334 h 1005871"/>
                <a:gd name="connsiteX8" fmla="*/ 100012 w 152591"/>
                <a:gd name="connsiteY8" fmla="*/ 510571 h 1005871"/>
                <a:gd name="connsiteX9" fmla="*/ 92869 w 152591"/>
                <a:gd name="connsiteY9" fmla="*/ 503428 h 1005871"/>
                <a:gd name="connsiteX10" fmla="*/ 64294 w 152591"/>
                <a:gd name="connsiteY10" fmla="*/ 486759 h 1005871"/>
                <a:gd name="connsiteX11" fmla="*/ 50006 w 152591"/>
                <a:gd name="connsiteY11" fmla="*/ 472471 h 1005871"/>
                <a:gd name="connsiteX12" fmla="*/ 38100 w 152591"/>
                <a:gd name="connsiteY12" fmla="*/ 462946 h 1005871"/>
                <a:gd name="connsiteX13" fmla="*/ 21431 w 152591"/>
                <a:gd name="connsiteY13" fmla="*/ 439134 h 1005871"/>
                <a:gd name="connsiteX14" fmla="*/ 16669 w 152591"/>
                <a:gd name="connsiteY14" fmla="*/ 429609 h 1005871"/>
                <a:gd name="connsiteX15" fmla="*/ 9525 w 152591"/>
                <a:gd name="connsiteY15" fmla="*/ 422465 h 1005871"/>
                <a:gd name="connsiteX16" fmla="*/ 4762 w 152591"/>
                <a:gd name="connsiteY16" fmla="*/ 408178 h 1005871"/>
                <a:gd name="connsiteX17" fmla="*/ 0 w 152591"/>
                <a:gd name="connsiteY17" fmla="*/ 384365 h 1005871"/>
                <a:gd name="connsiteX18" fmla="*/ 2381 w 152591"/>
                <a:gd name="connsiteY18" fmla="*/ 334359 h 1005871"/>
                <a:gd name="connsiteX19" fmla="*/ 59531 w 152591"/>
                <a:gd name="connsiteY19" fmla="*/ 248634 h 1005871"/>
                <a:gd name="connsiteX20" fmla="*/ 69056 w 152591"/>
                <a:gd name="connsiteY20" fmla="*/ 234346 h 1005871"/>
                <a:gd name="connsiteX21" fmla="*/ 83344 w 152591"/>
                <a:gd name="connsiteY21" fmla="*/ 215296 h 1005871"/>
                <a:gd name="connsiteX22" fmla="*/ 88106 w 152591"/>
                <a:gd name="connsiteY22" fmla="*/ 205771 h 1005871"/>
                <a:gd name="connsiteX23" fmla="*/ 92869 w 152591"/>
                <a:gd name="connsiteY23" fmla="*/ 189103 h 1005871"/>
                <a:gd name="connsiteX24" fmla="*/ 97631 w 152591"/>
                <a:gd name="connsiteY24" fmla="*/ 167671 h 1005871"/>
                <a:gd name="connsiteX25" fmla="*/ 47625 w 152591"/>
                <a:gd name="connsiteY25" fmla="*/ 81946 h 1005871"/>
                <a:gd name="connsiteX26" fmla="*/ 102393 w 152591"/>
                <a:gd name="connsiteY26" fmla="*/ 0 h 1005871"/>
                <a:gd name="connsiteX0" fmla="*/ 107156 w 152591"/>
                <a:gd name="connsiteY0" fmla="*/ 1005871 h 1005871"/>
                <a:gd name="connsiteX1" fmla="*/ 114300 w 152591"/>
                <a:gd name="connsiteY1" fmla="*/ 660590 h 1005871"/>
                <a:gd name="connsiteX2" fmla="*/ 138112 w 152591"/>
                <a:gd name="connsiteY2" fmla="*/ 641540 h 1005871"/>
                <a:gd name="connsiteX3" fmla="*/ 142875 w 152591"/>
                <a:gd name="connsiteY3" fmla="*/ 632015 h 1005871"/>
                <a:gd name="connsiteX4" fmla="*/ 152400 w 152591"/>
                <a:gd name="connsiteY4" fmla="*/ 567721 h 1005871"/>
                <a:gd name="connsiteX5" fmla="*/ 133350 w 152591"/>
                <a:gd name="connsiteY5" fmla="*/ 536765 h 1005871"/>
                <a:gd name="connsiteX6" fmla="*/ 107156 w 152591"/>
                <a:gd name="connsiteY6" fmla="*/ 515334 h 1005871"/>
                <a:gd name="connsiteX7" fmla="*/ 100012 w 152591"/>
                <a:gd name="connsiteY7" fmla="*/ 510571 h 1005871"/>
                <a:gd name="connsiteX8" fmla="*/ 92869 w 152591"/>
                <a:gd name="connsiteY8" fmla="*/ 503428 h 1005871"/>
                <a:gd name="connsiteX9" fmla="*/ 64294 w 152591"/>
                <a:gd name="connsiteY9" fmla="*/ 486759 h 1005871"/>
                <a:gd name="connsiteX10" fmla="*/ 50006 w 152591"/>
                <a:gd name="connsiteY10" fmla="*/ 472471 h 1005871"/>
                <a:gd name="connsiteX11" fmla="*/ 38100 w 152591"/>
                <a:gd name="connsiteY11" fmla="*/ 462946 h 1005871"/>
                <a:gd name="connsiteX12" fmla="*/ 21431 w 152591"/>
                <a:gd name="connsiteY12" fmla="*/ 439134 h 1005871"/>
                <a:gd name="connsiteX13" fmla="*/ 16669 w 152591"/>
                <a:gd name="connsiteY13" fmla="*/ 429609 h 1005871"/>
                <a:gd name="connsiteX14" fmla="*/ 9525 w 152591"/>
                <a:gd name="connsiteY14" fmla="*/ 422465 h 1005871"/>
                <a:gd name="connsiteX15" fmla="*/ 4762 w 152591"/>
                <a:gd name="connsiteY15" fmla="*/ 408178 h 1005871"/>
                <a:gd name="connsiteX16" fmla="*/ 0 w 152591"/>
                <a:gd name="connsiteY16" fmla="*/ 384365 h 1005871"/>
                <a:gd name="connsiteX17" fmla="*/ 2381 w 152591"/>
                <a:gd name="connsiteY17" fmla="*/ 334359 h 1005871"/>
                <a:gd name="connsiteX18" fmla="*/ 59531 w 152591"/>
                <a:gd name="connsiteY18" fmla="*/ 248634 h 1005871"/>
                <a:gd name="connsiteX19" fmla="*/ 69056 w 152591"/>
                <a:gd name="connsiteY19" fmla="*/ 234346 h 1005871"/>
                <a:gd name="connsiteX20" fmla="*/ 83344 w 152591"/>
                <a:gd name="connsiteY20" fmla="*/ 215296 h 1005871"/>
                <a:gd name="connsiteX21" fmla="*/ 88106 w 152591"/>
                <a:gd name="connsiteY21" fmla="*/ 205771 h 1005871"/>
                <a:gd name="connsiteX22" fmla="*/ 92869 w 152591"/>
                <a:gd name="connsiteY22" fmla="*/ 189103 h 1005871"/>
                <a:gd name="connsiteX23" fmla="*/ 97631 w 152591"/>
                <a:gd name="connsiteY23" fmla="*/ 167671 h 1005871"/>
                <a:gd name="connsiteX24" fmla="*/ 47625 w 152591"/>
                <a:gd name="connsiteY24" fmla="*/ 81946 h 1005871"/>
                <a:gd name="connsiteX25" fmla="*/ 102393 w 152591"/>
                <a:gd name="connsiteY25" fmla="*/ 0 h 1005871"/>
                <a:gd name="connsiteX0" fmla="*/ 107156 w 152591"/>
                <a:gd name="connsiteY0" fmla="*/ 1005871 h 1005871"/>
                <a:gd name="connsiteX1" fmla="*/ 114300 w 152591"/>
                <a:gd name="connsiteY1" fmla="*/ 660590 h 1005871"/>
                <a:gd name="connsiteX2" fmla="*/ 138112 w 152591"/>
                <a:gd name="connsiteY2" fmla="*/ 641540 h 1005871"/>
                <a:gd name="connsiteX3" fmla="*/ 142875 w 152591"/>
                <a:gd name="connsiteY3" fmla="*/ 632015 h 1005871"/>
                <a:gd name="connsiteX4" fmla="*/ 152400 w 152591"/>
                <a:gd name="connsiteY4" fmla="*/ 567721 h 1005871"/>
                <a:gd name="connsiteX5" fmla="*/ 133350 w 152591"/>
                <a:gd name="connsiteY5" fmla="*/ 536765 h 1005871"/>
                <a:gd name="connsiteX6" fmla="*/ 107156 w 152591"/>
                <a:gd name="connsiteY6" fmla="*/ 515334 h 1005871"/>
                <a:gd name="connsiteX7" fmla="*/ 100012 w 152591"/>
                <a:gd name="connsiteY7" fmla="*/ 510571 h 1005871"/>
                <a:gd name="connsiteX8" fmla="*/ 64294 w 152591"/>
                <a:gd name="connsiteY8" fmla="*/ 486759 h 1005871"/>
                <a:gd name="connsiteX9" fmla="*/ 50006 w 152591"/>
                <a:gd name="connsiteY9" fmla="*/ 472471 h 1005871"/>
                <a:gd name="connsiteX10" fmla="*/ 38100 w 152591"/>
                <a:gd name="connsiteY10" fmla="*/ 462946 h 1005871"/>
                <a:gd name="connsiteX11" fmla="*/ 21431 w 152591"/>
                <a:gd name="connsiteY11" fmla="*/ 439134 h 1005871"/>
                <a:gd name="connsiteX12" fmla="*/ 16669 w 152591"/>
                <a:gd name="connsiteY12" fmla="*/ 429609 h 1005871"/>
                <a:gd name="connsiteX13" fmla="*/ 9525 w 152591"/>
                <a:gd name="connsiteY13" fmla="*/ 422465 h 1005871"/>
                <a:gd name="connsiteX14" fmla="*/ 4762 w 152591"/>
                <a:gd name="connsiteY14" fmla="*/ 408178 h 1005871"/>
                <a:gd name="connsiteX15" fmla="*/ 0 w 152591"/>
                <a:gd name="connsiteY15" fmla="*/ 384365 h 1005871"/>
                <a:gd name="connsiteX16" fmla="*/ 2381 w 152591"/>
                <a:gd name="connsiteY16" fmla="*/ 334359 h 1005871"/>
                <a:gd name="connsiteX17" fmla="*/ 59531 w 152591"/>
                <a:gd name="connsiteY17" fmla="*/ 248634 h 1005871"/>
                <a:gd name="connsiteX18" fmla="*/ 69056 w 152591"/>
                <a:gd name="connsiteY18" fmla="*/ 234346 h 1005871"/>
                <a:gd name="connsiteX19" fmla="*/ 83344 w 152591"/>
                <a:gd name="connsiteY19" fmla="*/ 215296 h 1005871"/>
                <a:gd name="connsiteX20" fmla="*/ 88106 w 152591"/>
                <a:gd name="connsiteY20" fmla="*/ 205771 h 1005871"/>
                <a:gd name="connsiteX21" fmla="*/ 92869 w 152591"/>
                <a:gd name="connsiteY21" fmla="*/ 189103 h 1005871"/>
                <a:gd name="connsiteX22" fmla="*/ 97631 w 152591"/>
                <a:gd name="connsiteY22" fmla="*/ 167671 h 1005871"/>
                <a:gd name="connsiteX23" fmla="*/ 47625 w 152591"/>
                <a:gd name="connsiteY23" fmla="*/ 81946 h 1005871"/>
                <a:gd name="connsiteX24" fmla="*/ 102393 w 152591"/>
                <a:gd name="connsiteY24" fmla="*/ 0 h 1005871"/>
                <a:gd name="connsiteX0" fmla="*/ 107156 w 152591"/>
                <a:gd name="connsiteY0" fmla="*/ 1005871 h 1005871"/>
                <a:gd name="connsiteX1" fmla="*/ 114300 w 152591"/>
                <a:gd name="connsiteY1" fmla="*/ 660590 h 1005871"/>
                <a:gd name="connsiteX2" fmla="*/ 138112 w 152591"/>
                <a:gd name="connsiteY2" fmla="*/ 641540 h 1005871"/>
                <a:gd name="connsiteX3" fmla="*/ 142875 w 152591"/>
                <a:gd name="connsiteY3" fmla="*/ 632015 h 1005871"/>
                <a:gd name="connsiteX4" fmla="*/ 152400 w 152591"/>
                <a:gd name="connsiteY4" fmla="*/ 567721 h 1005871"/>
                <a:gd name="connsiteX5" fmla="*/ 133350 w 152591"/>
                <a:gd name="connsiteY5" fmla="*/ 536765 h 1005871"/>
                <a:gd name="connsiteX6" fmla="*/ 107156 w 152591"/>
                <a:gd name="connsiteY6" fmla="*/ 515334 h 1005871"/>
                <a:gd name="connsiteX7" fmla="*/ 100012 w 152591"/>
                <a:gd name="connsiteY7" fmla="*/ 510571 h 1005871"/>
                <a:gd name="connsiteX8" fmla="*/ 50006 w 152591"/>
                <a:gd name="connsiteY8" fmla="*/ 472471 h 1005871"/>
                <a:gd name="connsiteX9" fmla="*/ 38100 w 152591"/>
                <a:gd name="connsiteY9" fmla="*/ 462946 h 1005871"/>
                <a:gd name="connsiteX10" fmla="*/ 21431 w 152591"/>
                <a:gd name="connsiteY10" fmla="*/ 439134 h 1005871"/>
                <a:gd name="connsiteX11" fmla="*/ 16669 w 152591"/>
                <a:gd name="connsiteY11" fmla="*/ 429609 h 1005871"/>
                <a:gd name="connsiteX12" fmla="*/ 9525 w 152591"/>
                <a:gd name="connsiteY12" fmla="*/ 422465 h 1005871"/>
                <a:gd name="connsiteX13" fmla="*/ 4762 w 152591"/>
                <a:gd name="connsiteY13" fmla="*/ 408178 h 1005871"/>
                <a:gd name="connsiteX14" fmla="*/ 0 w 152591"/>
                <a:gd name="connsiteY14" fmla="*/ 384365 h 1005871"/>
                <a:gd name="connsiteX15" fmla="*/ 2381 w 152591"/>
                <a:gd name="connsiteY15" fmla="*/ 334359 h 1005871"/>
                <a:gd name="connsiteX16" fmla="*/ 59531 w 152591"/>
                <a:gd name="connsiteY16" fmla="*/ 248634 h 1005871"/>
                <a:gd name="connsiteX17" fmla="*/ 69056 w 152591"/>
                <a:gd name="connsiteY17" fmla="*/ 234346 h 1005871"/>
                <a:gd name="connsiteX18" fmla="*/ 83344 w 152591"/>
                <a:gd name="connsiteY18" fmla="*/ 215296 h 1005871"/>
                <a:gd name="connsiteX19" fmla="*/ 88106 w 152591"/>
                <a:gd name="connsiteY19" fmla="*/ 205771 h 1005871"/>
                <a:gd name="connsiteX20" fmla="*/ 92869 w 152591"/>
                <a:gd name="connsiteY20" fmla="*/ 189103 h 1005871"/>
                <a:gd name="connsiteX21" fmla="*/ 97631 w 152591"/>
                <a:gd name="connsiteY21" fmla="*/ 167671 h 1005871"/>
                <a:gd name="connsiteX22" fmla="*/ 47625 w 152591"/>
                <a:gd name="connsiteY22" fmla="*/ 81946 h 1005871"/>
                <a:gd name="connsiteX23" fmla="*/ 102393 w 152591"/>
                <a:gd name="connsiteY23" fmla="*/ 0 h 1005871"/>
                <a:gd name="connsiteX0" fmla="*/ 107156 w 152591"/>
                <a:gd name="connsiteY0" fmla="*/ 1005871 h 1005871"/>
                <a:gd name="connsiteX1" fmla="*/ 114300 w 152591"/>
                <a:gd name="connsiteY1" fmla="*/ 660590 h 1005871"/>
                <a:gd name="connsiteX2" fmla="*/ 138112 w 152591"/>
                <a:gd name="connsiteY2" fmla="*/ 641540 h 1005871"/>
                <a:gd name="connsiteX3" fmla="*/ 142875 w 152591"/>
                <a:gd name="connsiteY3" fmla="*/ 632015 h 1005871"/>
                <a:gd name="connsiteX4" fmla="*/ 152400 w 152591"/>
                <a:gd name="connsiteY4" fmla="*/ 567721 h 1005871"/>
                <a:gd name="connsiteX5" fmla="*/ 133350 w 152591"/>
                <a:gd name="connsiteY5" fmla="*/ 536765 h 1005871"/>
                <a:gd name="connsiteX6" fmla="*/ 107156 w 152591"/>
                <a:gd name="connsiteY6" fmla="*/ 515334 h 1005871"/>
                <a:gd name="connsiteX7" fmla="*/ 100012 w 152591"/>
                <a:gd name="connsiteY7" fmla="*/ 510571 h 1005871"/>
                <a:gd name="connsiteX8" fmla="*/ 50006 w 152591"/>
                <a:gd name="connsiteY8" fmla="*/ 472471 h 1005871"/>
                <a:gd name="connsiteX9" fmla="*/ 21431 w 152591"/>
                <a:gd name="connsiteY9" fmla="*/ 439134 h 1005871"/>
                <a:gd name="connsiteX10" fmla="*/ 16669 w 152591"/>
                <a:gd name="connsiteY10" fmla="*/ 429609 h 1005871"/>
                <a:gd name="connsiteX11" fmla="*/ 9525 w 152591"/>
                <a:gd name="connsiteY11" fmla="*/ 422465 h 1005871"/>
                <a:gd name="connsiteX12" fmla="*/ 4762 w 152591"/>
                <a:gd name="connsiteY12" fmla="*/ 408178 h 1005871"/>
                <a:gd name="connsiteX13" fmla="*/ 0 w 152591"/>
                <a:gd name="connsiteY13" fmla="*/ 384365 h 1005871"/>
                <a:gd name="connsiteX14" fmla="*/ 2381 w 152591"/>
                <a:gd name="connsiteY14" fmla="*/ 334359 h 1005871"/>
                <a:gd name="connsiteX15" fmla="*/ 59531 w 152591"/>
                <a:gd name="connsiteY15" fmla="*/ 248634 h 1005871"/>
                <a:gd name="connsiteX16" fmla="*/ 69056 w 152591"/>
                <a:gd name="connsiteY16" fmla="*/ 234346 h 1005871"/>
                <a:gd name="connsiteX17" fmla="*/ 83344 w 152591"/>
                <a:gd name="connsiteY17" fmla="*/ 215296 h 1005871"/>
                <a:gd name="connsiteX18" fmla="*/ 88106 w 152591"/>
                <a:gd name="connsiteY18" fmla="*/ 205771 h 1005871"/>
                <a:gd name="connsiteX19" fmla="*/ 92869 w 152591"/>
                <a:gd name="connsiteY19" fmla="*/ 189103 h 1005871"/>
                <a:gd name="connsiteX20" fmla="*/ 97631 w 152591"/>
                <a:gd name="connsiteY20" fmla="*/ 167671 h 1005871"/>
                <a:gd name="connsiteX21" fmla="*/ 47625 w 152591"/>
                <a:gd name="connsiteY21" fmla="*/ 81946 h 1005871"/>
                <a:gd name="connsiteX22" fmla="*/ 102393 w 152591"/>
                <a:gd name="connsiteY22" fmla="*/ 0 h 1005871"/>
                <a:gd name="connsiteX0" fmla="*/ 107156 w 152591"/>
                <a:gd name="connsiteY0" fmla="*/ 1005871 h 1005871"/>
                <a:gd name="connsiteX1" fmla="*/ 114300 w 152591"/>
                <a:gd name="connsiteY1" fmla="*/ 660590 h 1005871"/>
                <a:gd name="connsiteX2" fmla="*/ 138112 w 152591"/>
                <a:gd name="connsiteY2" fmla="*/ 641540 h 1005871"/>
                <a:gd name="connsiteX3" fmla="*/ 142875 w 152591"/>
                <a:gd name="connsiteY3" fmla="*/ 632015 h 1005871"/>
                <a:gd name="connsiteX4" fmla="*/ 152400 w 152591"/>
                <a:gd name="connsiteY4" fmla="*/ 567721 h 1005871"/>
                <a:gd name="connsiteX5" fmla="*/ 133350 w 152591"/>
                <a:gd name="connsiteY5" fmla="*/ 536765 h 1005871"/>
                <a:gd name="connsiteX6" fmla="*/ 107156 w 152591"/>
                <a:gd name="connsiteY6" fmla="*/ 515334 h 1005871"/>
                <a:gd name="connsiteX7" fmla="*/ 100012 w 152591"/>
                <a:gd name="connsiteY7" fmla="*/ 510571 h 1005871"/>
                <a:gd name="connsiteX8" fmla="*/ 50006 w 152591"/>
                <a:gd name="connsiteY8" fmla="*/ 472471 h 1005871"/>
                <a:gd name="connsiteX9" fmla="*/ 21431 w 152591"/>
                <a:gd name="connsiteY9" fmla="*/ 439134 h 1005871"/>
                <a:gd name="connsiteX10" fmla="*/ 9525 w 152591"/>
                <a:gd name="connsiteY10" fmla="*/ 422465 h 1005871"/>
                <a:gd name="connsiteX11" fmla="*/ 4762 w 152591"/>
                <a:gd name="connsiteY11" fmla="*/ 408178 h 1005871"/>
                <a:gd name="connsiteX12" fmla="*/ 0 w 152591"/>
                <a:gd name="connsiteY12" fmla="*/ 384365 h 1005871"/>
                <a:gd name="connsiteX13" fmla="*/ 2381 w 152591"/>
                <a:gd name="connsiteY13" fmla="*/ 334359 h 1005871"/>
                <a:gd name="connsiteX14" fmla="*/ 59531 w 152591"/>
                <a:gd name="connsiteY14" fmla="*/ 248634 h 1005871"/>
                <a:gd name="connsiteX15" fmla="*/ 69056 w 152591"/>
                <a:gd name="connsiteY15" fmla="*/ 234346 h 1005871"/>
                <a:gd name="connsiteX16" fmla="*/ 83344 w 152591"/>
                <a:gd name="connsiteY16" fmla="*/ 215296 h 1005871"/>
                <a:gd name="connsiteX17" fmla="*/ 88106 w 152591"/>
                <a:gd name="connsiteY17" fmla="*/ 205771 h 1005871"/>
                <a:gd name="connsiteX18" fmla="*/ 92869 w 152591"/>
                <a:gd name="connsiteY18" fmla="*/ 189103 h 1005871"/>
                <a:gd name="connsiteX19" fmla="*/ 97631 w 152591"/>
                <a:gd name="connsiteY19" fmla="*/ 167671 h 1005871"/>
                <a:gd name="connsiteX20" fmla="*/ 47625 w 152591"/>
                <a:gd name="connsiteY20" fmla="*/ 81946 h 1005871"/>
                <a:gd name="connsiteX21" fmla="*/ 102393 w 152591"/>
                <a:gd name="connsiteY21" fmla="*/ 0 h 1005871"/>
                <a:gd name="connsiteX0" fmla="*/ 108511 w 153946"/>
                <a:gd name="connsiteY0" fmla="*/ 1005871 h 1005871"/>
                <a:gd name="connsiteX1" fmla="*/ 115655 w 153946"/>
                <a:gd name="connsiteY1" fmla="*/ 660590 h 1005871"/>
                <a:gd name="connsiteX2" fmla="*/ 139467 w 153946"/>
                <a:gd name="connsiteY2" fmla="*/ 641540 h 1005871"/>
                <a:gd name="connsiteX3" fmla="*/ 144230 w 153946"/>
                <a:gd name="connsiteY3" fmla="*/ 632015 h 1005871"/>
                <a:gd name="connsiteX4" fmla="*/ 153755 w 153946"/>
                <a:gd name="connsiteY4" fmla="*/ 567721 h 1005871"/>
                <a:gd name="connsiteX5" fmla="*/ 134705 w 153946"/>
                <a:gd name="connsiteY5" fmla="*/ 536765 h 1005871"/>
                <a:gd name="connsiteX6" fmla="*/ 108511 w 153946"/>
                <a:gd name="connsiteY6" fmla="*/ 515334 h 1005871"/>
                <a:gd name="connsiteX7" fmla="*/ 101367 w 153946"/>
                <a:gd name="connsiteY7" fmla="*/ 510571 h 1005871"/>
                <a:gd name="connsiteX8" fmla="*/ 51361 w 153946"/>
                <a:gd name="connsiteY8" fmla="*/ 472471 h 1005871"/>
                <a:gd name="connsiteX9" fmla="*/ 22786 w 153946"/>
                <a:gd name="connsiteY9" fmla="*/ 439134 h 1005871"/>
                <a:gd name="connsiteX10" fmla="*/ 10880 w 153946"/>
                <a:gd name="connsiteY10" fmla="*/ 422465 h 1005871"/>
                <a:gd name="connsiteX11" fmla="*/ 6117 w 153946"/>
                <a:gd name="connsiteY11" fmla="*/ 408178 h 1005871"/>
                <a:gd name="connsiteX12" fmla="*/ 3736 w 153946"/>
                <a:gd name="connsiteY12" fmla="*/ 334359 h 1005871"/>
                <a:gd name="connsiteX13" fmla="*/ 60886 w 153946"/>
                <a:gd name="connsiteY13" fmla="*/ 248634 h 1005871"/>
                <a:gd name="connsiteX14" fmla="*/ 70411 w 153946"/>
                <a:gd name="connsiteY14" fmla="*/ 234346 h 1005871"/>
                <a:gd name="connsiteX15" fmla="*/ 84699 w 153946"/>
                <a:gd name="connsiteY15" fmla="*/ 215296 h 1005871"/>
                <a:gd name="connsiteX16" fmla="*/ 89461 w 153946"/>
                <a:gd name="connsiteY16" fmla="*/ 205771 h 1005871"/>
                <a:gd name="connsiteX17" fmla="*/ 94224 w 153946"/>
                <a:gd name="connsiteY17" fmla="*/ 189103 h 1005871"/>
                <a:gd name="connsiteX18" fmla="*/ 98986 w 153946"/>
                <a:gd name="connsiteY18" fmla="*/ 167671 h 1005871"/>
                <a:gd name="connsiteX19" fmla="*/ 48980 w 153946"/>
                <a:gd name="connsiteY19" fmla="*/ 81946 h 1005871"/>
                <a:gd name="connsiteX20" fmla="*/ 103748 w 153946"/>
                <a:gd name="connsiteY20" fmla="*/ 0 h 1005871"/>
                <a:gd name="connsiteX0" fmla="*/ 107623 w 153058"/>
                <a:gd name="connsiteY0" fmla="*/ 1005871 h 1005871"/>
                <a:gd name="connsiteX1" fmla="*/ 114767 w 153058"/>
                <a:gd name="connsiteY1" fmla="*/ 660590 h 1005871"/>
                <a:gd name="connsiteX2" fmla="*/ 138579 w 153058"/>
                <a:gd name="connsiteY2" fmla="*/ 641540 h 1005871"/>
                <a:gd name="connsiteX3" fmla="*/ 143342 w 153058"/>
                <a:gd name="connsiteY3" fmla="*/ 632015 h 1005871"/>
                <a:gd name="connsiteX4" fmla="*/ 152867 w 153058"/>
                <a:gd name="connsiteY4" fmla="*/ 567721 h 1005871"/>
                <a:gd name="connsiteX5" fmla="*/ 133817 w 153058"/>
                <a:gd name="connsiteY5" fmla="*/ 536765 h 1005871"/>
                <a:gd name="connsiteX6" fmla="*/ 107623 w 153058"/>
                <a:gd name="connsiteY6" fmla="*/ 515334 h 1005871"/>
                <a:gd name="connsiteX7" fmla="*/ 100479 w 153058"/>
                <a:gd name="connsiteY7" fmla="*/ 510571 h 1005871"/>
                <a:gd name="connsiteX8" fmla="*/ 50473 w 153058"/>
                <a:gd name="connsiteY8" fmla="*/ 472471 h 1005871"/>
                <a:gd name="connsiteX9" fmla="*/ 21898 w 153058"/>
                <a:gd name="connsiteY9" fmla="*/ 439134 h 1005871"/>
                <a:gd name="connsiteX10" fmla="*/ 9992 w 153058"/>
                <a:gd name="connsiteY10" fmla="*/ 422465 h 1005871"/>
                <a:gd name="connsiteX11" fmla="*/ 2848 w 153058"/>
                <a:gd name="connsiteY11" fmla="*/ 334359 h 1005871"/>
                <a:gd name="connsiteX12" fmla="*/ 59998 w 153058"/>
                <a:gd name="connsiteY12" fmla="*/ 248634 h 1005871"/>
                <a:gd name="connsiteX13" fmla="*/ 69523 w 153058"/>
                <a:gd name="connsiteY13" fmla="*/ 234346 h 1005871"/>
                <a:gd name="connsiteX14" fmla="*/ 83811 w 153058"/>
                <a:gd name="connsiteY14" fmla="*/ 215296 h 1005871"/>
                <a:gd name="connsiteX15" fmla="*/ 88573 w 153058"/>
                <a:gd name="connsiteY15" fmla="*/ 205771 h 1005871"/>
                <a:gd name="connsiteX16" fmla="*/ 93336 w 153058"/>
                <a:gd name="connsiteY16" fmla="*/ 189103 h 1005871"/>
                <a:gd name="connsiteX17" fmla="*/ 98098 w 153058"/>
                <a:gd name="connsiteY17" fmla="*/ 167671 h 1005871"/>
                <a:gd name="connsiteX18" fmla="*/ 48092 w 153058"/>
                <a:gd name="connsiteY18" fmla="*/ 81946 h 1005871"/>
                <a:gd name="connsiteX19" fmla="*/ 102860 w 153058"/>
                <a:gd name="connsiteY19" fmla="*/ 0 h 1005871"/>
                <a:gd name="connsiteX0" fmla="*/ 106138 w 151573"/>
                <a:gd name="connsiteY0" fmla="*/ 1005871 h 1005871"/>
                <a:gd name="connsiteX1" fmla="*/ 113282 w 151573"/>
                <a:gd name="connsiteY1" fmla="*/ 660590 h 1005871"/>
                <a:gd name="connsiteX2" fmla="*/ 137094 w 151573"/>
                <a:gd name="connsiteY2" fmla="*/ 641540 h 1005871"/>
                <a:gd name="connsiteX3" fmla="*/ 141857 w 151573"/>
                <a:gd name="connsiteY3" fmla="*/ 632015 h 1005871"/>
                <a:gd name="connsiteX4" fmla="*/ 151382 w 151573"/>
                <a:gd name="connsiteY4" fmla="*/ 567721 h 1005871"/>
                <a:gd name="connsiteX5" fmla="*/ 132332 w 151573"/>
                <a:gd name="connsiteY5" fmla="*/ 536765 h 1005871"/>
                <a:gd name="connsiteX6" fmla="*/ 106138 w 151573"/>
                <a:gd name="connsiteY6" fmla="*/ 515334 h 1005871"/>
                <a:gd name="connsiteX7" fmla="*/ 98994 w 151573"/>
                <a:gd name="connsiteY7" fmla="*/ 510571 h 1005871"/>
                <a:gd name="connsiteX8" fmla="*/ 48988 w 151573"/>
                <a:gd name="connsiteY8" fmla="*/ 472471 h 1005871"/>
                <a:gd name="connsiteX9" fmla="*/ 20413 w 151573"/>
                <a:gd name="connsiteY9" fmla="*/ 439134 h 1005871"/>
                <a:gd name="connsiteX10" fmla="*/ 1363 w 151573"/>
                <a:gd name="connsiteY10" fmla="*/ 334359 h 1005871"/>
                <a:gd name="connsiteX11" fmla="*/ 58513 w 151573"/>
                <a:gd name="connsiteY11" fmla="*/ 248634 h 1005871"/>
                <a:gd name="connsiteX12" fmla="*/ 68038 w 151573"/>
                <a:gd name="connsiteY12" fmla="*/ 234346 h 1005871"/>
                <a:gd name="connsiteX13" fmla="*/ 82326 w 151573"/>
                <a:gd name="connsiteY13" fmla="*/ 215296 h 1005871"/>
                <a:gd name="connsiteX14" fmla="*/ 87088 w 151573"/>
                <a:gd name="connsiteY14" fmla="*/ 205771 h 1005871"/>
                <a:gd name="connsiteX15" fmla="*/ 91851 w 151573"/>
                <a:gd name="connsiteY15" fmla="*/ 189103 h 1005871"/>
                <a:gd name="connsiteX16" fmla="*/ 96613 w 151573"/>
                <a:gd name="connsiteY16" fmla="*/ 167671 h 1005871"/>
                <a:gd name="connsiteX17" fmla="*/ 46607 w 151573"/>
                <a:gd name="connsiteY17" fmla="*/ 81946 h 1005871"/>
                <a:gd name="connsiteX18" fmla="*/ 101375 w 151573"/>
                <a:gd name="connsiteY18" fmla="*/ 0 h 1005871"/>
                <a:gd name="connsiteX0" fmla="*/ 106138 w 151573"/>
                <a:gd name="connsiteY0" fmla="*/ 1005871 h 1005871"/>
                <a:gd name="connsiteX1" fmla="*/ 113282 w 151573"/>
                <a:gd name="connsiteY1" fmla="*/ 660590 h 1005871"/>
                <a:gd name="connsiteX2" fmla="*/ 137094 w 151573"/>
                <a:gd name="connsiteY2" fmla="*/ 641540 h 1005871"/>
                <a:gd name="connsiteX3" fmla="*/ 141857 w 151573"/>
                <a:gd name="connsiteY3" fmla="*/ 632015 h 1005871"/>
                <a:gd name="connsiteX4" fmla="*/ 151382 w 151573"/>
                <a:gd name="connsiteY4" fmla="*/ 567721 h 1005871"/>
                <a:gd name="connsiteX5" fmla="*/ 132332 w 151573"/>
                <a:gd name="connsiteY5" fmla="*/ 536765 h 1005871"/>
                <a:gd name="connsiteX6" fmla="*/ 106138 w 151573"/>
                <a:gd name="connsiteY6" fmla="*/ 515334 h 1005871"/>
                <a:gd name="connsiteX7" fmla="*/ 98994 w 151573"/>
                <a:gd name="connsiteY7" fmla="*/ 510571 h 1005871"/>
                <a:gd name="connsiteX8" fmla="*/ 48988 w 151573"/>
                <a:gd name="connsiteY8" fmla="*/ 472471 h 1005871"/>
                <a:gd name="connsiteX9" fmla="*/ 20413 w 151573"/>
                <a:gd name="connsiteY9" fmla="*/ 439134 h 1005871"/>
                <a:gd name="connsiteX10" fmla="*/ 1363 w 151573"/>
                <a:gd name="connsiteY10" fmla="*/ 334359 h 1005871"/>
                <a:gd name="connsiteX11" fmla="*/ 58513 w 151573"/>
                <a:gd name="connsiteY11" fmla="*/ 248634 h 1005871"/>
                <a:gd name="connsiteX12" fmla="*/ 68038 w 151573"/>
                <a:gd name="connsiteY12" fmla="*/ 234346 h 1005871"/>
                <a:gd name="connsiteX13" fmla="*/ 82326 w 151573"/>
                <a:gd name="connsiteY13" fmla="*/ 215296 h 1005871"/>
                <a:gd name="connsiteX14" fmla="*/ 87088 w 151573"/>
                <a:gd name="connsiteY14" fmla="*/ 205771 h 1005871"/>
                <a:gd name="connsiteX15" fmla="*/ 91851 w 151573"/>
                <a:gd name="connsiteY15" fmla="*/ 189103 h 1005871"/>
                <a:gd name="connsiteX16" fmla="*/ 96613 w 151573"/>
                <a:gd name="connsiteY16" fmla="*/ 167671 h 1005871"/>
                <a:gd name="connsiteX17" fmla="*/ 101375 w 151573"/>
                <a:gd name="connsiteY17" fmla="*/ 0 h 1005871"/>
                <a:gd name="connsiteX0" fmla="*/ 106138 w 151573"/>
                <a:gd name="connsiteY0" fmla="*/ 1005871 h 1005871"/>
                <a:gd name="connsiteX1" fmla="*/ 113282 w 151573"/>
                <a:gd name="connsiteY1" fmla="*/ 660590 h 1005871"/>
                <a:gd name="connsiteX2" fmla="*/ 137094 w 151573"/>
                <a:gd name="connsiteY2" fmla="*/ 641540 h 1005871"/>
                <a:gd name="connsiteX3" fmla="*/ 141857 w 151573"/>
                <a:gd name="connsiteY3" fmla="*/ 632015 h 1005871"/>
                <a:gd name="connsiteX4" fmla="*/ 151382 w 151573"/>
                <a:gd name="connsiteY4" fmla="*/ 567721 h 1005871"/>
                <a:gd name="connsiteX5" fmla="*/ 132332 w 151573"/>
                <a:gd name="connsiteY5" fmla="*/ 536765 h 1005871"/>
                <a:gd name="connsiteX6" fmla="*/ 106138 w 151573"/>
                <a:gd name="connsiteY6" fmla="*/ 515334 h 1005871"/>
                <a:gd name="connsiteX7" fmla="*/ 98994 w 151573"/>
                <a:gd name="connsiteY7" fmla="*/ 510571 h 1005871"/>
                <a:gd name="connsiteX8" fmla="*/ 48988 w 151573"/>
                <a:gd name="connsiteY8" fmla="*/ 472471 h 1005871"/>
                <a:gd name="connsiteX9" fmla="*/ 20413 w 151573"/>
                <a:gd name="connsiteY9" fmla="*/ 439134 h 1005871"/>
                <a:gd name="connsiteX10" fmla="*/ 1363 w 151573"/>
                <a:gd name="connsiteY10" fmla="*/ 334359 h 1005871"/>
                <a:gd name="connsiteX11" fmla="*/ 58513 w 151573"/>
                <a:gd name="connsiteY11" fmla="*/ 248634 h 1005871"/>
                <a:gd name="connsiteX12" fmla="*/ 68038 w 151573"/>
                <a:gd name="connsiteY12" fmla="*/ 234346 h 1005871"/>
                <a:gd name="connsiteX13" fmla="*/ 82326 w 151573"/>
                <a:gd name="connsiteY13" fmla="*/ 215296 h 1005871"/>
                <a:gd name="connsiteX14" fmla="*/ 87088 w 151573"/>
                <a:gd name="connsiteY14" fmla="*/ 205771 h 1005871"/>
                <a:gd name="connsiteX15" fmla="*/ 91851 w 151573"/>
                <a:gd name="connsiteY15" fmla="*/ 189103 h 1005871"/>
                <a:gd name="connsiteX16" fmla="*/ 101375 w 151573"/>
                <a:gd name="connsiteY16" fmla="*/ 0 h 1005871"/>
                <a:gd name="connsiteX0" fmla="*/ 106138 w 151573"/>
                <a:gd name="connsiteY0" fmla="*/ 1005871 h 1005871"/>
                <a:gd name="connsiteX1" fmla="*/ 113282 w 151573"/>
                <a:gd name="connsiteY1" fmla="*/ 660590 h 1005871"/>
                <a:gd name="connsiteX2" fmla="*/ 137094 w 151573"/>
                <a:gd name="connsiteY2" fmla="*/ 641540 h 1005871"/>
                <a:gd name="connsiteX3" fmla="*/ 141857 w 151573"/>
                <a:gd name="connsiteY3" fmla="*/ 632015 h 1005871"/>
                <a:gd name="connsiteX4" fmla="*/ 151382 w 151573"/>
                <a:gd name="connsiteY4" fmla="*/ 567721 h 1005871"/>
                <a:gd name="connsiteX5" fmla="*/ 132332 w 151573"/>
                <a:gd name="connsiteY5" fmla="*/ 536765 h 1005871"/>
                <a:gd name="connsiteX6" fmla="*/ 106138 w 151573"/>
                <a:gd name="connsiteY6" fmla="*/ 515334 h 1005871"/>
                <a:gd name="connsiteX7" fmla="*/ 98994 w 151573"/>
                <a:gd name="connsiteY7" fmla="*/ 510571 h 1005871"/>
                <a:gd name="connsiteX8" fmla="*/ 48988 w 151573"/>
                <a:gd name="connsiteY8" fmla="*/ 472471 h 1005871"/>
                <a:gd name="connsiteX9" fmla="*/ 20413 w 151573"/>
                <a:gd name="connsiteY9" fmla="*/ 439134 h 1005871"/>
                <a:gd name="connsiteX10" fmla="*/ 1363 w 151573"/>
                <a:gd name="connsiteY10" fmla="*/ 334359 h 1005871"/>
                <a:gd name="connsiteX11" fmla="*/ 58513 w 151573"/>
                <a:gd name="connsiteY11" fmla="*/ 248634 h 1005871"/>
                <a:gd name="connsiteX12" fmla="*/ 68038 w 151573"/>
                <a:gd name="connsiteY12" fmla="*/ 234346 h 1005871"/>
                <a:gd name="connsiteX13" fmla="*/ 82326 w 151573"/>
                <a:gd name="connsiteY13" fmla="*/ 215296 h 1005871"/>
                <a:gd name="connsiteX14" fmla="*/ 87088 w 151573"/>
                <a:gd name="connsiteY14" fmla="*/ 205771 h 1005871"/>
                <a:gd name="connsiteX15" fmla="*/ 101375 w 151573"/>
                <a:gd name="connsiteY15" fmla="*/ 0 h 1005871"/>
                <a:gd name="connsiteX0" fmla="*/ 106138 w 151573"/>
                <a:gd name="connsiteY0" fmla="*/ 1005871 h 1005871"/>
                <a:gd name="connsiteX1" fmla="*/ 113282 w 151573"/>
                <a:gd name="connsiteY1" fmla="*/ 660590 h 1005871"/>
                <a:gd name="connsiteX2" fmla="*/ 137094 w 151573"/>
                <a:gd name="connsiteY2" fmla="*/ 641540 h 1005871"/>
                <a:gd name="connsiteX3" fmla="*/ 141857 w 151573"/>
                <a:gd name="connsiteY3" fmla="*/ 632015 h 1005871"/>
                <a:gd name="connsiteX4" fmla="*/ 151382 w 151573"/>
                <a:gd name="connsiteY4" fmla="*/ 567721 h 1005871"/>
                <a:gd name="connsiteX5" fmla="*/ 132332 w 151573"/>
                <a:gd name="connsiteY5" fmla="*/ 536765 h 1005871"/>
                <a:gd name="connsiteX6" fmla="*/ 106138 w 151573"/>
                <a:gd name="connsiteY6" fmla="*/ 515334 h 1005871"/>
                <a:gd name="connsiteX7" fmla="*/ 98994 w 151573"/>
                <a:gd name="connsiteY7" fmla="*/ 510571 h 1005871"/>
                <a:gd name="connsiteX8" fmla="*/ 48988 w 151573"/>
                <a:gd name="connsiteY8" fmla="*/ 472471 h 1005871"/>
                <a:gd name="connsiteX9" fmla="*/ 20413 w 151573"/>
                <a:gd name="connsiteY9" fmla="*/ 439134 h 1005871"/>
                <a:gd name="connsiteX10" fmla="*/ 1363 w 151573"/>
                <a:gd name="connsiteY10" fmla="*/ 334359 h 1005871"/>
                <a:gd name="connsiteX11" fmla="*/ 58513 w 151573"/>
                <a:gd name="connsiteY11" fmla="*/ 248634 h 1005871"/>
                <a:gd name="connsiteX12" fmla="*/ 68038 w 151573"/>
                <a:gd name="connsiteY12" fmla="*/ 234346 h 1005871"/>
                <a:gd name="connsiteX13" fmla="*/ 82326 w 151573"/>
                <a:gd name="connsiteY13" fmla="*/ 215296 h 1005871"/>
                <a:gd name="connsiteX14" fmla="*/ 101375 w 151573"/>
                <a:gd name="connsiteY14" fmla="*/ 0 h 1005871"/>
                <a:gd name="connsiteX0" fmla="*/ 106138 w 151573"/>
                <a:gd name="connsiteY0" fmla="*/ 1005871 h 1005871"/>
                <a:gd name="connsiteX1" fmla="*/ 113282 w 151573"/>
                <a:gd name="connsiteY1" fmla="*/ 660590 h 1005871"/>
                <a:gd name="connsiteX2" fmla="*/ 137094 w 151573"/>
                <a:gd name="connsiteY2" fmla="*/ 641540 h 1005871"/>
                <a:gd name="connsiteX3" fmla="*/ 141857 w 151573"/>
                <a:gd name="connsiteY3" fmla="*/ 632015 h 1005871"/>
                <a:gd name="connsiteX4" fmla="*/ 151382 w 151573"/>
                <a:gd name="connsiteY4" fmla="*/ 567721 h 1005871"/>
                <a:gd name="connsiteX5" fmla="*/ 132332 w 151573"/>
                <a:gd name="connsiteY5" fmla="*/ 536765 h 1005871"/>
                <a:gd name="connsiteX6" fmla="*/ 106138 w 151573"/>
                <a:gd name="connsiteY6" fmla="*/ 515334 h 1005871"/>
                <a:gd name="connsiteX7" fmla="*/ 98994 w 151573"/>
                <a:gd name="connsiteY7" fmla="*/ 510571 h 1005871"/>
                <a:gd name="connsiteX8" fmla="*/ 48988 w 151573"/>
                <a:gd name="connsiteY8" fmla="*/ 472471 h 1005871"/>
                <a:gd name="connsiteX9" fmla="*/ 20413 w 151573"/>
                <a:gd name="connsiteY9" fmla="*/ 439134 h 1005871"/>
                <a:gd name="connsiteX10" fmla="*/ 1363 w 151573"/>
                <a:gd name="connsiteY10" fmla="*/ 334359 h 1005871"/>
                <a:gd name="connsiteX11" fmla="*/ 58513 w 151573"/>
                <a:gd name="connsiteY11" fmla="*/ 248634 h 1005871"/>
                <a:gd name="connsiteX12" fmla="*/ 68038 w 151573"/>
                <a:gd name="connsiteY12" fmla="*/ 234346 h 1005871"/>
                <a:gd name="connsiteX13" fmla="*/ 101375 w 151573"/>
                <a:gd name="connsiteY13" fmla="*/ 0 h 1005871"/>
                <a:gd name="connsiteX0" fmla="*/ 106138 w 151573"/>
                <a:gd name="connsiteY0" fmla="*/ 1005871 h 1005871"/>
                <a:gd name="connsiteX1" fmla="*/ 113282 w 151573"/>
                <a:gd name="connsiteY1" fmla="*/ 660590 h 1005871"/>
                <a:gd name="connsiteX2" fmla="*/ 137094 w 151573"/>
                <a:gd name="connsiteY2" fmla="*/ 641540 h 1005871"/>
                <a:gd name="connsiteX3" fmla="*/ 141857 w 151573"/>
                <a:gd name="connsiteY3" fmla="*/ 632015 h 1005871"/>
                <a:gd name="connsiteX4" fmla="*/ 151382 w 151573"/>
                <a:gd name="connsiteY4" fmla="*/ 567721 h 1005871"/>
                <a:gd name="connsiteX5" fmla="*/ 132332 w 151573"/>
                <a:gd name="connsiteY5" fmla="*/ 536765 h 1005871"/>
                <a:gd name="connsiteX6" fmla="*/ 106138 w 151573"/>
                <a:gd name="connsiteY6" fmla="*/ 515334 h 1005871"/>
                <a:gd name="connsiteX7" fmla="*/ 98994 w 151573"/>
                <a:gd name="connsiteY7" fmla="*/ 510571 h 1005871"/>
                <a:gd name="connsiteX8" fmla="*/ 48988 w 151573"/>
                <a:gd name="connsiteY8" fmla="*/ 472471 h 1005871"/>
                <a:gd name="connsiteX9" fmla="*/ 20413 w 151573"/>
                <a:gd name="connsiteY9" fmla="*/ 439134 h 1005871"/>
                <a:gd name="connsiteX10" fmla="*/ 1363 w 151573"/>
                <a:gd name="connsiteY10" fmla="*/ 334359 h 1005871"/>
                <a:gd name="connsiteX11" fmla="*/ 58513 w 151573"/>
                <a:gd name="connsiteY11" fmla="*/ 248634 h 1005871"/>
                <a:gd name="connsiteX12" fmla="*/ 101375 w 151573"/>
                <a:gd name="connsiteY12" fmla="*/ 0 h 1005871"/>
                <a:gd name="connsiteX0" fmla="*/ 108742 w 154177"/>
                <a:gd name="connsiteY0" fmla="*/ 1005871 h 1005871"/>
                <a:gd name="connsiteX1" fmla="*/ 115886 w 154177"/>
                <a:gd name="connsiteY1" fmla="*/ 660590 h 1005871"/>
                <a:gd name="connsiteX2" fmla="*/ 139698 w 154177"/>
                <a:gd name="connsiteY2" fmla="*/ 641540 h 1005871"/>
                <a:gd name="connsiteX3" fmla="*/ 144461 w 154177"/>
                <a:gd name="connsiteY3" fmla="*/ 632015 h 1005871"/>
                <a:gd name="connsiteX4" fmla="*/ 153986 w 154177"/>
                <a:gd name="connsiteY4" fmla="*/ 567721 h 1005871"/>
                <a:gd name="connsiteX5" fmla="*/ 134936 w 154177"/>
                <a:gd name="connsiteY5" fmla="*/ 536765 h 1005871"/>
                <a:gd name="connsiteX6" fmla="*/ 108742 w 154177"/>
                <a:gd name="connsiteY6" fmla="*/ 515334 h 1005871"/>
                <a:gd name="connsiteX7" fmla="*/ 101598 w 154177"/>
                <a:gd name="connsiteY7" fmla="*/ 510571 h 1005871"/>
                <a:gd name="connsiteX8" fmla="*/ 51592 w 154177"/>
                <a:gd name="connsiteY8" fmla="*/ 472471 h 1005871"/>
                <a:gd name="connsiteX9" fmla="*/ 23017 w 154177"/>
                <a:gd name="connsiteY9" fmla="*/ 439134 h 1005871"/>
                <a:gd name="connsiteX10" fmla="*/ 3967 w 154177"/>
                <a:gd name="connsiteY10" fmla="*/ 334359 h 1005871"/>
                <a:gd name="connsiteX11" fmla="*/ 103979 w 154177"/>
                <a:gd name="connsiteY11" fmla="*/ 0 h 1005871"/>
                <a:gd name="connsiteX0" fmla="*/ 87580 w 133015"/>
                <a:gd name="connsiteY0" fmla="*/ 1005871 h 1005871"/>
                <a:gd name="connsiteX1" fmla="*/ 94724 w 133015"/>
                <a:gd name="connsiteY1" fmla="*/ 660590 h 1005871"/>
                <a:gd name="connsiteX2" fmla="*/ 118536 w 133015"/>
                <a:gd name="connsiteY2" fmla="*/ 641540 h 1005871"/>
                <a:gd name="connsiteX3" fmla="*/ 123299 w 133015"/>
                <a:gd name="connsiteY3" fmla="*/ 632015 h 1005871"/>
                <a:gd name="connsiteX4" fmla="*/ 132824 w 133015"/>
                <a:gd name="connsiteY4" fmla="*/ 567721 h 1005871"/>
                <a:gd name="connsiteX5" fmla="*/ 113774 w 133015"/>
                <a:gd name="connsiteY5" fmla="*/ 536765 h 1005871"/>
                <a:gd name="connsiteX6" fmla="*/ 87580 w 133015"/>
                <a:gd name="connsiteY6" fmla="*/ 515334 h 1005871"/>
                <a:gd name="connsiteX7" fmla="*/ 80436 w 133015"/>
                <a:gd name="connsiteY7" fmla="*/ 510571 h 1005871"/>
                <a:gd name="connsiteX8" fmla="*/ 30430 w 133015"/>
                <a:gd name="connsiteY8" fmla="*/ 472471 h 1005871"/>
                <a:gd name="connsiteX9" fmla="*/ 1855 w 133015"/>
                <a:gd name="connsiteY9" fmla="*/ 439134 h 1005871"/>
                <a:gd name="connsiteX10" fmla="*/ 82817 w 133015"/>
                <a:gd name="connsiteY10" fmla="*/ 0 h 1005871"/>
                <a:gd name="connsiteX0" fmla="*/ 57153 w 102588"/>
                <a:gd name="connsiteY0" fmla="*/ 1005871 h 1005871"/>
                <a:gd name="connsiteX1" fmla="*/ 64297 w 102588"/>
                <a:gd name="connsiteY1" fmla="*/ 660590 h 1005871"/>
                <a:gd name="connsiteX2" fmla="*/ 88109 w 102588"/>
                <a:gd name="connsiteY2" fmla="*/ 641540 h 1005871"/>
                <a:gd name="connsiteX3" fmla="*/ 92872 w 102588"/>
                <a:gd name="connsiteY3" fmla="*/ 632015 h 1005871"/>
                <a:gd name="connsiteX4" fmla="*/ 102397 w 102588"/>
                <a:gd name="connsiteY4" fmla="*/ 567721 h 1005871"/>
                <a:gd name="connsiteX5" fmla="*/ 83347 w 102588"/>
                <a:gd name="connsiteY5" fmla="*/ 536765 h 1005871"/>
                <a:gd name="connsiteX6" fmla="*/ 57153 w 102588"/>
                <a:gd name="connsiteY6" fmla="*/ 515334 h 1005871"/>
                <a:gd name="connsiteX7" fmla="*/ 50009 w 102588"/>
                <a:gd name="connsiteY7" fmla="*/ 510571 h 1005871"/>
                <a:gd name="connsiteX8" fmla="*/ 3 w 102588"/>
                <a:gd name="connsiteY8" fmla="*/ 472471 h 1005871"/>
                <a:gd name="connsiteX9" fmla="*/ 52390 w 102588"/>
                <a:gd name="connsiteY9" fmla="*/ 0 h 1005871"/>
                <a:gd name="connsiteX0" fmla="*/ 7291 w 52726"/>
                <a:gd name="connsiteY0" fmla="*/ 1005871 h 1005871"/>
                <a:gd name="connsiteX1" fmla="*/ 14435 w 52726"/>
                <a:gd name="connsiteY1" fmla="*/ 660590 h 1005871"/>
                <a:gd name="connsiteX2" fmla="*/ 38247 w 52726"/>
                <a:gd name="connsiteY2" fmla="*/ 641540 h 1005871"/>
                <a:gd name="connsiteX3" fmla="*/ 43010 w 52726"/>
                <a:gd name="connsiteY3" fmla="*/ 632015 h 1005871"/>
                <a:gd name="connsiteX4" fmla="*/ 52535 w 52726"/>
                <a:gd name="connsiteY4" fmla="*/ 567721 h 1005871"/>
                <a:gd name="connsiteX5" fmla="*/ 33485 w 52726"/>
                <a:gd name="connsiteY5" fmla="*/ 536765 h 1005871"/>
                <a:gd name="connsiteX6" fmla="*/ 7291 w 52726"/>
                <a:gd name="connsiteY6" fmla="*/ 515334 h 1005871"/>
                <a:gd name="connsiteX7" fmla="*/ 147 w 52726"/>
                <a:gd name="connsiteY7" fmla="*/ 510571 h 1005871"/>
                <a:gd name="connsiteX8" fmla="*/ 2528 w 52726"/>
                <a:gd name="connsiteY8" fmla="*/ 0 h 1005871"/>
                <a:gd name="connsiteX0" fmla="*/ 4763 w 50198"/>
                <a:gd name="connsiteY0" fmla="*/ 1005871 h 1005871"/>
                <a:gd name="connsiteX1" fmla="*/ 11907 w 50198"/>
                <a:gd name="connsiteY1" fmla="*/ 660590 h 1005871"/>
                <a:gd name="connsiteX2" fmla="*/ 35719 w 50198"/>
                <a:gd name="connsiteY2" fmla="*/ 641540 h 1005871"/>
                <a:gd name="connsiteX3" fmla="*/ 40482 w 50198"/>
                <a:gd name="connsiteY3" fmla="*/ 632015 h 1005871"/>
                <a:gd name="connsiteX4" fmla="*/ 50007 w 50198"/>
                <a:gd name="connsiteY4" fmla="*/ 567721 h 1005871"/>
                <a:gd name="connsiteX5" fmla="*/ 30957 w 50198"/>
                <a:gd name="connsiteY5" fmla="*/ 536765 h 1005871"/>
                <a:gd name="connsiteX6" fmla="*/ 4763 w 50198"/>
                <a:gd name="connsiteY6" fmla="*/ 515334 h 1005871"/>
                <a:gd name="connsiteX7" fmla="*/ 0 w 50198"/>
                <a:gd name="connsiteY7" fmla="*/ 0 h 1005871"/>
                <a:gd name="connsiteX0" fmla="*/ 4763 w 50198"/>
                <a:gd name="connsiteY0" fmla="*/ 1005871 h 1005871"/>
                <a:gd name="connsiteX1" fmla="*/ 11907 w 50198"/>
                <a:gd name="connsiteY1" fmla="*/ 660590 h 1005871"/>
                <a:gd name="connsiteX2" fmla="*/ 35719 w 50198"/>
                <a:gd name="connsiteY2" fmla="*/ 641540 h 1005871"/>
                <a:gd name="connsiteX3" fmla="*/ 40482 w 50198"/>
                <a:gd name="connsiteY3" fmla="*/ 632015 h 1005871"/>
                <a:gd name="connsiteX4" fmla="*/ 50007 w 50198"/>
                <a:gd name="connsiteY4" fmla="*/ 567721 h 1005871"/>
                <a:gd name="connsiteX5" fmla="*/ 30957 w 50198"/>
                <a:gd name="connsiteY5" fmla="*/ 536765 h 1005871"/>
                <a:gd name="connsiteX6" fmla="*/ 0 w 50198"/>
                <a:gd name="connsiteY6" fmla="*/ 0 h 1005871"/>
                <a:gd name="connsiteX0" fmla="*/ 4763 w 51838"/>
                <a:gd name="connsiteY0" fmla="*/ 1005871 h 1005871"/>
                <a:gd name="connsiteX1" fmla="*/ 11907 w 51838"/>
                <a:gd name="connsiteY1" fmla="*/ 660590 h 1005871"/>
                <a:gd name="connsiteX2" fmla="*/ 35719 w 51838"/>
                <a:gd name="connsiteY2" fmla="*/ 641540 h 1005871"/>
                <a:gd name="connsiteX3" fmla="*/ 40482 w 51838"/>
                <a:gd name="connsiteY3" fmla="*/ 632015 h 1005871"/>
                <a:gd name="connsiteX4" fmla="*/ 50007 w 51838"/>
                <a:gd name="connsiteY4" fmla="*/ 567721 h 1005871"/>
                <a:gd name="connsiteX5" fmla="*/ 0 w 51838"/>
                <a:gd name="connsiteY5" fmla="*/ 0 h 1005871"/>
                <a:gd name="connsiteX0" fmla="*/ 4763 w 42474"/>
                <a:gd name="connsiteY0" fmla="*/ 1005871 h 1005871"/>
                <a:gd name="connsiteX1" fmla="*/ 11907 w 42474"/>
                <a:gd name="connsiteY1" fmla="*/ 660590 h 1005871"/>
                <a:gd name="connsiteX2" fmla="*/ 35719 w 42474"/>
                <a:gd name="connsiteY2" fmla="*/ 641540 h 1005871"/>
                <a:gd name="connsiteX3" fmla="*/ 40482 w 42474"/>
                <a:gd name="connsiteY3" fmla="*/ 632015 h 1005871"/>
                <a:gd name="connsiteX4" fmla="*/ 0 w 42474"/>
                <a:gd name="connsiteY4" fmla="*/ 0 h 1005871"/>
                <a:gd name="connsiteX0" fmla="*/ 4763 w 35719"/>
                <a:gd name="connsiteY0" fmla="*/ 1005871 h 1005871"/>
                <a:gd name="connsiteX1" fmla="*/ 11907 w 35719"/>
                <a:gd name="connsiteY1" fmla="*/ 660590 h 1005871"/>
                <a:gd name="connsiteX2" fmla="*/ 35719 w 35719"/>
                <a:gd name="connsiteY2" fmla="*/ 641540 h 1005871"/>
                <a:gd name="connsiteX3" fmla="*/ 0 w 35719"/>
                <a:gd name="connsiteY3" fmla="*/ 0 h 1005871"/>
                <a:gd name="connsiteX0" fmla="*/ 4763 w 11907"/>
                <a:gd name="connsiteY0" fmla="*/ 1005871 h 1005871"/>
                <a:gd name="connsiteX1" fmla="*/ 11907 w 11907"/>
                <a:gd name="connsiteY1" fmla="*/ 660590 h 1005871"/>
                <a:gd name="connsiteX2" fmla="*/ 0 w 11907"/>
                <a:gd name="connsiteY2" fmla="*/ 0 h 1005871"/>
                <a:gd name="connsiteX0" fmla="*/ 4763 w 4763"/>
                <a:gd name="connsiteY0" fmla="*/ 1005871 h 1005871"/>
                <a:gd name="connsiteX1" fmla="*/ 0 w 4763"/>
                <a:gd name="connsiteY1" fmla="*/ 0 h 100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3" h="1005871">
                  <a:moveTo>
                    <a:pt x="4763" y="1005871"/>
                  </a:moveTo>
                  <a:cubicBezTo>
                    <a:pt x="3771" y="796315"/>
                    <a:pt x="992" y="209556"/>
                    <a:pt x="0" y="0"/>
                  </a:cubicBezTo>
                </a:path>
              </a:pathLst>
            </a:custGeom>
            <a:noFill/>
            <a:ln w="28575">
              <a:solidFill>
                <a:srgbClr val="669900"/>
              </a:solidFill>
              <a:prstDash val="solid"/>
              <a:headEnd w="lg" len="lg"/>
              <a:tailEnd type="triangle" w="lg" len="lg"/>
            </a:ln>
            <a:effectLst>
              <a:glow rad="508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1529272" y="3070973"/>
            <a:ext cx="1157872" cy="1027505"/>
            <a:chOff x="1566226" y="3558675"/>
            <a:chExt cx="1157872" cy="1027505"/>
          </a:xfrm>
        </p:grpSpPr>
        <p:cxnSp>
          <p:nvCxnSpPr>
            <p:cNvPr id="88" name="Connecteur droit 87"/>
            <p:cNvCxnSpPr/>
            <p:nvPr/>
          </p:nvCxnSpPr>
          <p:spPr>
            <a:xfrm flipH="1">
              <a:off x="1566226" y="4554373"/>
              <a:ext cx="1128841" cy="31807"/>
            </a:xfrm>
            <a:prstGeom prst="line">
              <a:avLst/>
            </a:prstGeom>
            <a:ln w="101600">
              <a:solidFill>
                <a:srgbClr val="BA5959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flipH="1" flipV="1">
              <a:off x="2355243" y="3558675"/>
              <a:ext cx="19596" cy="544900"/>
            </a:xfrm>
            <a:prstGeom prst="line">
              <a:avLst/>
            </a:prstGeom>
            <a:ln w="63500">
              <a:solidFill>
                <a:schemeClr val="accent5">
                  <a:alpha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flipH="1" flipV="1">
              <a:off x="2130647" y="4011045"/>
              <a:ext cx="2634" cy="553588"/>
            </a:xfrm>
            <a:prstGeom prst="line">
              <a:avLst/>
            </a:prstGeom>
            <a:ln w="63500">
              <a:solidFill>
                <a:schemeClr val="accent5">
                  <a:alpha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 flipH="1">
              <a:off x="1595257" y="4043302"/>
              <a:ext cx="1128841" cy="31807"/>
            </a:xfrm>
            <a:prstGeom prst="line">
              <a:avLst/>
            </a:prstGeom>
            <a:ln w="101600">
              <a:solidFill>
                <a:srgbClr val="BA5959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avec flèche 91"/>
          <p:cNvCxnSpPr/>
          <p:nvPr/>
        </p:nvCxnSpPr>
        <p:spPr>
          <a:xfrm>
            <a:off x="2633442" y="2890045"/>
            <a:ext cx="3906" cy="63329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H="1">
            <a:off x="2633442" y="4092343"/>
            <a:ext cx="3906" cy="734149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>
            <a:off x="2637348" y="4826492"/>
            <a:ext cx="0" cy="618772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2627827" y="3007901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627827" y="3619114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621209" y="4310416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627827" y="4983341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cxnSp>
        <p:nvCxnSpPr>
          <p:cNvPr id="99" name="Connecteur droit avec flèche 98"/>
          <p:cNvCxnSpPr/>
          <p:nvPr/>
        </p:nvCxnSpPr>
        <p:spPr>
          <a:xfrm>
            <a:off x="2637348" y="3523343"/>
            <a:ext cx="987" cy="56900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oneTexte 99"/>
          <p:cNvSpPr txBox="1"/>
          <p:nvPr/>
        </p:nvSpPr>
        <p:spPr>
          <a:xfrm>
            <a:off x="3664393" y="2184511"/>
            <a:ext cx="191205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 matrix block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Connecteur droit 100"/>
          <p:cNvCxnSpPr>
            <a:stCxn id="100" idx="3"/>
          </p:cNvCxnSpPr>
          <p:nvPr/>
        </p:nvCxnSpPr>
        <p:spPr>
          <a:xfrm>
            <a:off x="5576447" y="2323011"/>
            <a:ext cx="538637" cy="1264396"/>
          </a:xfrm>
          <a:prstGeom prst="line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>
            <a:stCxn id="100" idx="1"/>
          </p:cNvCxnSpPr>
          <p:nvPr/>
        </p:nvCxnSpPr>
        <p:spPr>
          <a:xfrm flipH="1">
            <a:off x="2526699" y="2323011"/>
            <a:ext cx="1137694" cy="15389"/>
          </a:xfrm>
          <a:prstGeom prst="line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ZoneTexte 102"/>
          <p:cNvSpPr txBox="1"/>
          <p:nvPr/>
        </p:nvSpPr>
        <p:spPr>
          <a:xfrm>
            <a:off x="3673987" y="2482949"/>
            <a:ext cx="8524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Bridging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" name="Connecteur droit 103"/>
          <p:cNvCxnSpPr>
            <a:stCxn id="103" idx="3"/>
          </p:cNvCxnSpPr>
          <p:nvPr/>
        </p:nvCxnSpPr>
        <p:spPr>
          <a:xfrm>
            <a:off x="4526413" y="2621449"/>
            <a:ext cx="618432" cy="1688967"/>
          </a:xfrm>
          <a:prstGeom prst="line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/>
          <p:cNvCxnSpPr>
            <a:stCxn id="103" idx="1"/>
          </p:cNvCxnSpPr>
          <p:nvPr/>
        </p:nvCxnSpPr>
        <p:spPr>
          <a:xfrm flipH="1">
            <a:off x="2328089" y="2621449"/>
            <a:ext cx="1345898" cy="590153"/>
          </a:xfrm>
          <a:prstGeom prst="line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/>
          <p:cNvSpPr txBox="1"/>
          <p:nvPr/>
        </p:nvSpPr>
        <p:spPr>
          <a:xfrm>
            <a:off x="3664392" y="2821085"/>
            <a:ext cx="80871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Bedding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7" name="Connecteur droit 106"/>
          <p:cNvCxnSpPr>
            <a:stCxn id="106" idx="1"/>
          </p:cNvCxnSpPr>
          <p:nvPr/>
        </p:nvCxnSpPr>
        <p:spPr>
          <a:xfrm flipH="1">
            <a:off x="2637348" y="2959585"/>
            <a:ext cx="1027044" cy="596015"/>
          </a:xfrm>
          <a:prstGeom prst="line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>
            <a:stCxn id="106" idx="2"/>
          </p:cNvCxnSpPr>
          <p:nvPr/>
        </p:nvCxnSpPr>
        <p:spPr>
          <a:xfrm>
            <a:off x="4068751" y="3098084"/>
            <a:ext cx="0" cy="1038777"/>
          </a:xfrm>
          <a:prstGeom prst="line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3576927" y="4176724"/>
            <a:ext cx="0" cy="576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>
            <a:off x="3169092" y="4294852"/>
            <a:ext cx="5291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69" y="3394219"/>
            <a:ext cx="2648829" cy="2400926"/>
          </a:xfrm>
          <a:prstGeom prst="rect">
            <a:avLst/>
          </a:prstGeom>
        </p:spPr>
      </p:pic>
      <p:sp>
        <p:nvSpPr>
          <p:cNvPr id="112" name="ZoneTexte 111"/>
          <p:cNvSpPr txBox="1"/>
          <p:nvPr/>
        </p:nvSpPr>
        <p:spPr>
          <a:xfrm>
            <a:off x="7546834" y="5825939"/>
            <a:ext cx="1923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the representative element volume (REV).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557270" y="4441118"/>
            <a:ext cx="766927" cy="7680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ZoneTexte 113"/>
          <p:cNvSpPr txBox="1"/>
          <p:nvPr/>
        </p:nvSpPr>
        <p:spPr>
          <a:xfrm>
            <a:off x="4435954" y="4194329"/>
            <a:ext cx="5739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931297" y="3287133"/>
            <a:ext cx="57600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ZoneTexte 115"/>
          <p:cNvSpPr txBox="1"/>
          <p:nvPr/>
        </p:nvSpPr>
        <p:spPr>
          <a:xfrm>
            <a:off x="1787833" y="3050826"/>
            <a:ext cx="5739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0688197" y="4171433"/>
            <a:ext cx="1131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Localisation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ZoneTexte 117"/>
          <p:cNvSpPr txBox="1"/>
          <p:nvPr/>
        </p:nvSpPr>
        <p:spPr>
          <a:xfrm>
            <a:off x="8741546" y="2450759"/>
            <a:ext cx="163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representation of the macroscopic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Forme libre 118"/>
          <p:cNvSpPr/>
          <p:nvPr/>
        </p:nvSpPr>
        <p:spPr>
          <a:xfrm rot="10800000">
            <a:off x="9754894" y="1625425"/>
            <a:ext cx="1374485" cy="2718421"/>
          </a:xfrm>
          <a:custGeom>
            <a:avLst/>
            <a:gdLst>
              <a:gd name="connsiteX0" fmla="*/ 0 w 2676939"/>
              <a:gd name="connsiteY0" fmla="*/ 624116 h 624116"/>
              <a:gd name="connsiteX1" fmla="*/ 689113 w 2676939"/>
              <a:gd name="connsiteY1" fmla="*/ 571107 h 624116"/>
              <a:gd name="connsiteX2" fmla="*/ 954157 w 2676939"/>
              <a:gd name="connsiteY2" fmla="*/ 465090 h 624116"/>
              <a:gd name="connsiteX3" fmla="*/ 1046922 w 2676939"/>
              <a:gd name="connsiteY3" fmla="*/ 425333 h 624116"/>
              <a:gd name="connsiteX4" fmla="*/ 1166192 w 2676939"/>
              <a:gd name="connsiteY4" fmla="*/ 359072 h 624116"/>
              <a:gd name="connsiteX5" fmla="*/ 1590261 w 2676939"/>
              <a:gd name="connsiteY5" fmla="*/ 226551 h 624116"/>
              <a:gd name="connsiteX6" fmla="*/ 1855305 w 2676939"/>
              <a:gd name="connsiteY6" fmla="*/ 133785 h 624116"/>
              <a:gd name="connsiteX7" fmla="*/ 2199861 w 2676939"/>
              <a:gd name="connsiteY7" fmla="*/ 27768 h 624116"/>
              <a:gd name="connsiteX8" fmla="*/ 2358887 w 2676939"/>
              <a:gd name="connsiteY8" fmla="*/ 14516 h 624116"/>
              <a:gd name="connsiteX9" fmla="*/ 2676939 w 2676939"/>
              <a:gd name="connsiteY9" fmla="*/ 1264 h 624116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046922 w 2676939"/>
              <a:gd name="connsiteY3" fmla="*/ 424069 h 622852"/>
              <a:gd name="connsiteX4" fmla="*/ 1166192 w 2676939"/>
              <a:gd name="connsiteY4" fmla="*/ 357808 h 622852"/>
              <a:gd name="connsiteX5" fmla="*/ 1590261 w 2676939"/>
              <a:gd name="connsiteY5" fmla="*/ 225287 h 622852"/>
              <a:gd name="connsiteX6" fmla="*/ 1855305 w 2676939"/>
              <a:gd name="connsiteY6" fmla="*/ 132521 h 622852"/>
              <a:gd name="connsiteX7" fmla="*/ 2199861 w 2676939"/>
              <a:gd name="connsiteY7" fmla="*/ 26504 h 622852"/>
              <a:gd name="connsiteX8" fmla="*/ 2676939 w 2676939"/>
              <a:gd name="connsiteY8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046922 w 2676939"/>
              <a:gd name="connsiteY3" fmla="*/ 424069 h 622852"/>
              <a:gd name="connsiteX4" fmla="*/ 1166192 w 2676939"/>
              <a:gd name="connsiteY4" fmla="*/ 357808 h 622852"/>
              <a:gd name="connsiteX5" fmla="*/ 1590261 w 2676939"/>
              <a:gd name="connsiteY5" fmla="*/ 225287 h 622852"/>
              <a:gd name="connsiteX6" fmla="*/ 1855305 w 2676939"/>
              <a:gd name="connsiteY6" fmla="*/ 132521 h 622852"/>
              <a:gd name="connsiteX7" fmla="*/ 2676939 w 2676939"/>
              <a:gd name="connsiteY7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046922 w 2676939"/>
              <a:gd name="connsiteY3" fmla="*/ 424069 h 622852"/>
              <a:gd name="connsiteX4" fmla="*/ 1166192 w 2676939"/>
              <a:gd name="connsiteY4" fmla="*/ 357808 h 622852"/>
              <a:gd name="connsiteX5" fmla="*/ 1590261 w 2676939"/>
              <a:gd name="connsiteY5" fmla="*/ 225287 h 622852"/>
              <a:gd name="connsiteX6" fmla="*/ 2676939 w 2676939"/>
              <a:gd name="connsiteY6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046922 w 2676939"/>
              <a:gd name="connsiteY3" fmla="*/ 424069 h 622852"/>
              <a:gd name="connsiteX4" fmla="*/ 1166192 w 2676939"/>
              <a:gd name="connsiteY4" fmla="*/ 357808 h 622852"/>
              <a:gd name="connsiteX5" fmla="*/ 2676939 w 2676939"/>
              <a:gd name="connsiteY5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166192 w 2676939"/>
              <a:gd name="connsiteY3" fmla="*/ 357808 h 622852"/>
              <a:gd name="connsiteX4" fmla="*/ 2676939 w 2676939"/>
              <a:gd name="connsiteY4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1166192 w 2676939"/>
              <a:gd name="connsiteY2" fmla="*/ 357808 h 622852"/>
              <a:gd name="connsiteX3" fmla="*/ 2676939 w 2676939"/>
              <a:gd name="connsiteY3" fmla="*/ 0 h 622852"/>
              <a:gd name="connsiteX0" fmla="*/ 0 w 2676939"/>
              <a:gd name="connsiteY0" fmla="*/ 622852 h 622852"/>
              <a:gd name="connsiteX1" fmla="*/ 1166192 w 2676939"/>
              <a:gd name="connsiteY1" fmla="*/ 357808 h 622852"/>
              <a:gd name="connsiteX2" fmla="*/ 2676939 w 2676939"/>
              <a:gd name="connsiteY2" fmla="*/ 0 h 622852"/>
              <a:gd name="connsiteX0" fmla="*/ 0 w 3326295"/>
              <a:gd name="connsiteY0" fmla="*/ 1166191 h 1166191"/>
              <a:gd name="connsiteX1" fmla="*/ 1815548 w 3326295"/>
              <a:gd name="connsiteY1" fmla="*/ 357808 h 1166191"/>
              <a:gd name="connsiteX2" fmla="*/ 3326295 w 3326295"/>
              <a:gd name="connsiteY2" fmla="*/ 0 h 1166191"/>
              <a:gd name="connsiteX0" fmla="*/ 0 w 3335820"/>
              <a:gd name="connsiteY0" fmla="*/ 1175716 h 1175716"/>
              <a:gd name="connsiteX1" fmla="*/ 1825073 w 3335820"/>
              <a:gd name="connsiteY1" fmla="*/ 357808 h 1175716"/>
              <a:gd name="connsiteX2" fmla="*/ 3335820 w 3335820"/>
              <a:gd name="connsiteY2" fmla="*/ 0 h 1175716"/>
              <a:gd name="connsiteX0" fmla="*/ 0 w 3564420"/>
              <a:gd name="connsiteY0" fmla="*/ 864901 h 864901"/>
              <a:gd name="connsiteX1" fmla="*/ 1825073 w 3564420"/>
              <a:gd name="connsiteY1" fmla="*/ 46993 h 864901"/>
              <a:gd name="connsiteX2" fmla="*/ 3564420 w 3564420"/>
              <a:gd name="connsiteY2" fmla="*/ 19385 h 864901"/>
              <a:gd name="connsiteX0" fmla="*/ 0 w 3564420"/>
              <a:gd name="connsiteY0" fmla="*/ 1232388 h 1232388"/>
              <a:gd name="connsiteX1" fmla="*/ 1647273 w 3564420"/>
              <a:gd name="connsiteY1" fmla="*/ 20780 h 1232388"/>
              <a:gd name="connsiteX2" fmla="*/ 3564420 w 3564420"/>
              <a:gd name="connsiteY2" fmla="*/ 386872 h 1232388"/>
              <a:gd name="connsiteX0" fmla="*/ 0 w 3564420"/>
              <a:gd name="connsiteY0" fmla="*/ 1254048 h 1254048"/>
              <a:gd name="connsiteX1" fmla="*/ 1647273 w 3564420"/>
              <a:gd name="connsiteY1" fmla="*/ 42440 h 1254048"/>
              <a:gd name="connsiteX2" fmla="*/ 3564420 w 3564420"/>
              <a:gd name="connsiteY2" fmla="*/ 408532 h 1254048"/>
              <a:gd name="connsiteX0" fmla="*/ 0 w 3564420"/>
              <a:gd name="connsiteY0" fmla="*/ 1254048 h 1254048"/>
              <a:gd name="connsiteX1" fmla="*/ 1647273 w 3564420"/>
              <a:gd name="connsiteY1" fmla="*/ 42440 h 1254048"/>
              <a:gd name="connsiteX2" fmla="*/ 3564420 w 3564420"/>
              <a:gd name="connsiteY2" fmla="*/ 408532 h 1254048"/>
              <a:gd name="connsiteX0" fmla="*/ 0 w 3754920"/>
              <a:gd name="connsiteY0" fmla="*/ 115140 h 1403224"/>
              <a:gd name="connsiteX1" fmla="*/ 1837773 w 3754920"/>
              <a:gd name="connsiteY1" fmla="*/ 1037132 h 1403224"/>
              <a:gd name="connsiteX2" fmla="*/ 3754920 w 3754920"/>
              <a:gd name="connsiteY2" fmla="*/ 1403224 h 1403224"/>
              <a:gd name="connsiteX0" fmla="*/ 0 w 3754920"/>
              <a:gd name="connsiteY0" fmla="*/ 273595 h 1561679"/>
              <a:gd name="connsiteX1" fmla="*/ 2625173 w 3754920"/>
              <a:gd name="connsiteY1" fmla="*/ 268487 h 1561679"/>
              <a:gd name="connsiteX2" fmla="*/ 3754920 w 3754920"/>
              <a:gd name="connsiteY2" fmla="*/ 1561679 h 1561679"/>
              <a:gd name="connsiteX0" fmla="*/ 0 w 3754920"/>
              <a:gd name="connsiteY0" fmla="*/ 273595 h 1561679"/>
              <a:gd name="connsiteX1" fmla="*/ 2625173 w 3754920"/>
              <a:gd name="connsiteY1" fmla="*/ 268487 h 1561679"/>
              <a:gd name="connsiteX2" fmla="*/ 3754920 w 3754920"/>
              <a:gd name="connsiteY2" fmla="*/ 1561679 h 1561679"/>
              <a:gd name="connsiteX0" fmla="*/ 0 w 3748570"/>
              <a:gd name="connsiteY0" fmla="*/ 277464 h 1641748"/>
              <a:gd name="connsiteX1" fmla="*/ 2625173 w 3748570"/>
              <a:gd name="connsiteY1" fmla="*/ 272356 h 1641748"/>
              <a:gd name="connsiteX2" fmla="*/ 3748570 w 3748570"/>
              <a:gd name="connsiteY2" fmla="*/ 1641748 h 1641748"/>
              <a:gd name="connsiteX0" fmla="*/ 0 w 3742220"/>
              <a:gd name="connsiteY0" fmla="*/ 273330 h 1650314"/>
              <a:gd name="connsiteX1" fmla="*/ 2618823 w 3742220"/>
              <a:gd name="connsiteY1" fmla="*/ 280922 h 1650314"/>
              <a:gd name="connsiteX2" fmla="*/ 3742220 w 3742220"/>
              <a:gd name="connsiteY2" fmla="*/ 1650314 h 1650314"/>
              <a:gd name="connsiteX0" fmla="*/ 0 w 3437420"/>
              <a:gd name="connsiteY0" fmla="*/ 263959 h 1450443"/>
              <a:gd name="connsiteX1" fmla="*/ 2618823 w 3437420"/>
              <a:gd name="connsiteY1" fmla="*/ 271551 h 1450443"/>
              <a:gd name="connsiteX2" fmla="*/ 3437420 w 3437420"/>
              <a:gd name="connsiteY2" fmla="*/ 1450443 h 1450443"/>
              <a:gd name="connsiteX0" fmla="*/ 0 w 3469170"/>
              <a:gd name="connsiteY0" fmla="*/ 263959 h 1450443"/>
              <a:gd name="connsiteX1" fmla="*/ 2618823 w 3469170"/>
              <a:gd name="connsiteY1" fmla="*/ 271551 h 1450443"/>
              <a:gd name="connsiteX2" fmla="*/ 3469170 w 3469170"/>
              <a:gd name="connsiteY2" fmla="*/ 1450443 h 1450443"/>
              <a:gd name="connsiteX0" fmla="*/ 0 w 3221520"/>
              <a:gd name="connsiteY0" fmla="*/ 345024 h 1321958"/>
              <a:gd name="connsiteX1" fmla="*/ 2371173 w 3221520"/>
              <a:gd name="connsiteY1" fmla="*/ 143066 h 1321958"/>
              <a:gd name="connsiteX2" fmla="*/ 3221520 w 3221520"/>
              <a:gd name="connsiteY2" fmla="*/ 1321958 h 1321958"/>
              <a:gd name="connsiteX0" fmla="*/ 0 w 3221520"/>
              <a:gd name="connsiteY0" fmla="*/ 438142 h 1415076"/>
              <a:gd name="connsiteX1" fmla="*/ 2199723 w 3221520"/>
              <a:gd name="connsiteY1" fmla="*/ 90134 h 1415076"/>
              <a:gd name="connsiteX2" fmla="*/ 3221520 w 3221520"/>
              <a:gd name="connsiteY2" fmla="*/ 1415076 h 1415076"/>
              <a:gd name="connsiteX0" fmla="*/ 0 w 3221520"/>
              <a:gd name="connsiteY0" fmla="*/ 460699 h 1437633"/>
              <a:gd name="connsiteX1" fmla="*/ 2199723 w 3221520"/>
              <a:gd name="connsiteY1" fmla="*/ 112691 h 1437633"/>
              <a:gd name="connsiteX2" fmla="*/ 3221520 w 3221520"/>
              <a:gd name="connsiteY2" fmla="*/ 1437633 h 1437633"/>
              <a:gd name="connsiteX0" fmla="*/ 0 w 3221520"/>
              <a:gd name="connsiteY0" fmla="*/ 476492 h 1453426"/>
              <a:gd name="connsiteX1" fmla="*/ 2199723 w 3221520"/>
              <a:gd name="connsiteY1" fmla="*/ 128484 h 1453426"/>
              <a:gd name="connsiteX2" fmla="*/ 3221520 w 3221520"/>
              <a:gd name="connsiteY2" fmla="*/ 1453426 h 1453426"/>
              <a:gd name="connsiteX0" fmla="*/ 0 w 3288195"/>
              <a:gd name="connsiteY0" fmla="*/ 474817 h 1418413"/>
              <a:gd name="connsiteX1" fmla="*/ 2266398 w 3288195"/>
              <a:gd name="connsiteY1" fmla="*/ 93471 h 1418413"/>
              <a:gd name="connsiteX2" fmla="*/ 3288195 w 3288195"/>
              <a:gd name="connsiteY2" fmla="*/ 1418413 h 1418413"/>
              <a:gd name="connsiteX0" fmla="*/ 782479 w 1155196"/>
              <a:gd name="connsiteY0" fmla="*/ 1326871 h 1342815"/>
              <a:gd name="connsiteX1" fmla="*/ 133399 w 1155196"/>
              <a:gd name="connsiteY1" fmla="*/ 17873 h 1342815"/>
              <a:gd name="connsiteX2" fmla="*/ 1155196 w 1155196"/>
              <a:gd name="connsiteY2" fmla="*/ 1342815 h 1342815"/>
              <a:gd name="connsiteX0" fmla="*/ 823500 w 1151767"/>
              <a:gd name="connsiteY0" fmla="*/ 1329992 h 1342761"/>
              <a:gd name="connsiteX1" fmla="*/ 129970 w 1151767"/>
              <a:gd name="connsiteY1" fmla="*/ 17819 h 1342761"/>
              <a:gd name="connsiteX2" fmla="*/ 1151767 w 1151767"/>
              <a:gd name="connsiteY2" fmla="*/ 1342761 h 1342761"/>
              <a:gd name="connsiteX0" fmla="*/ 823500 w 926480"/>
              <a:gd name="connsiteY0" fmla="*/ 2590959 h 2590959"/>
              <a:gd name="connsiteX1" fmla="*/ 129970 w 926480"/>
              <a:gd name="connsiteY1" fmla="*/ 1278786 h 2590959"/>
              <a:gd name="connsiteX2" fmla="*/ 926480 w 926480"/>
              <a:gd name="connsiteY2" fmla="*/ 72563 h 2590959"/>
              <a:gd name="connsiteX0" fmla="*/ 823500 w 926480"/>
              <a:gd name="connsiteY0" fmla="*/ 2518396 h 2518396"/>
              <a:gd name="connsiteX1" fmla="*/ 129970 w 926480"/>
              <a:gd name="connsiteY1" fmla="*/ 1206223 h 2518396"/>
              <a:gd name="connsiteX2" fmla="*/ 926480 w 926480"/>
              <a:gd name="connsiteY2" fmla="*/ 0 h 2518396"/>
              <a:gd name="connsiteX0" fmla="*/ 1224508 w 1327488"/>
              <a:gd name="connsiteY0" fmla="*/ 2518396 h 2518396"/>
              <a:gd name="connsiteX1" fmla="*/ 104258 w 1327488"/>
              <a:gd name="connsiteY1" fmla="*/ 1122403 h 2518396"/>
              <a:gd name="connsiteX2" fmla="*/ 1327488 w 1327488"/>
              <a:gd name="connsiteY2" fmla="*/ 0 h 2518396"/>
              <a:gd name="connsiteX0" fmla="*/ 1120539 w 1223519"/>
              <a:gd name="connsiteY0" fmla="*/ 2518396 h 2518396"/>
              <a:gd name="connsiteX1" fmla="*/ 289 w 1223519"/>
              <a:gd name="connsiteY1" fmla="*/ 1122403 h 2518396"/>
              <a:gd name="connsiteX2" fmla="*/ 1223519 w 1223519"/>
              <a:gd name="connsiteY2" fmla="*/ 0 h 2518396"/>
              <a:gd name="connsiteX0" fmla="*/ 1120539 w 1223519"/>
              <a:gd name="connsiteY0" fmla="*/ 2518396 h 2518396"/>
              <a:gd name="connsiteX1" fmla="*/ 289 w 1223519"/>
              <a:gd name="connsiteY1" fmla="*/ 1122403 h 2518396"/>
              <a:gd name="connsiteX2" fmla="*/ 1223519 w 1223519"/>
              <a:gd name="connsiteY2" fmla="*/ 0 h 2518396"/>
              <a:gd name="connsiteX0" fmla="*/ 1120737 w 1223717"/>
              <a:gd name="connsiteY0" fmla="*/ 2518396 h 2518396"/>
              <a:gd name="connsiteX1" fmla="*/ 487 w 1223717"/>
              <a:gd name="connsiteY1" fmla="*/ 1122403 h 2518396"/>
              <a:gd name="connsiteX2" fmla="*/ 1223717 w 1223717"/>
              <a:gd name="connsiteY2" fmla="*/ 0 h 2518396"/>
              <a:gd name="connsiteX0" fmla="*/ 930399 w 1033379"/>
              <a:gd name="connsiteY0" fmla="*/ 2518396 h 2518396"/>
              <a:gd name="connsiteX1" fmla="*/ 649 w 1033379"/>
              <a:gd name="connsiteY1" fmla="*/ 1091923 h 2518396"/>
              <a:gd name="connsiteX2" fmla="*/ 1033379 w 1033379"/>
              <a:gd name="connsiteY2" fmla="*/ 0 h 2518396"/>
              <a:gd name="connsiteX0" fmla="*/ 930399 w 1033379"/>
              <a:gd name="connsiteY0" fmla="*/ 2518396 h 2518396"/>
              <a:gd name="connsiteX1" fmla="*/ 649 w 1033379"/>
              <a:gd name="connsiteY1" fmla="*/ 1091923 h 2518396"/>
              <a:gd name="connsiteX2" fmla="*/ 1033379 w 1033379"/>
              <a:gd name="connsiteY2" fmla="*/ 0 h 2518396"/>
              <a:gd name="connsiteX0" fmla="*/ 1482531 w 1482531"/>
              <a:gd name="connsiteY0" fmla="*/ 2746996 h 2746996"/>
              <a:gd name="connsiteX1" fmla="*/ 331 w 1482531"/>
              <a:gd name="connsiteY1" fmla="*/ 1091923 h 2746996"/>
              <a:gd name="connsiteX2" fmla="*/ 1033061 w 1482531"/>
              <a:gd name="connsiteY2" fmla="*/ 0 h 2746996"/>
              <a:gd name="connsiteX0" fmla="*/ 1483851 w 1483851"/>
              <a:gd name="connsiteY0" fmla="*/ 2746996 h 2746996"/>
              <a:gd name="connsiteX1" fmla="*/ 1651 w 1483851"/>
              <a:gd name="connsiteY1" fmla="*/ 1091923 h 2746996"/>
              <a:gd name="connsiteX2" fmla="*/ 1034381 w 1483851"/>
              <a:gd name="connsiteY2" fmla="*/ 0 h 2746996"/>
              <a:gd name="connsiteX0" fmla="*/ 1284165 w 1284165"/>
              <a:gd name="connsiteY0" fmla="*/ 2746996 h 2746996"/>
              <a:gd name="connsiteX1" fmla="*/ 1990 w 1284165"/>
              <a:gd name="connsiteY1" fmla="*/ 1091923 h 2746996"/>
              <a:gd name="connsiteX2" fmla="*/ 834695 w 1284165"/>
              <a:gd name="connsiteY2" fmla="*/ 0 h 2746996"/>
              <a:gd name="connsiteX0" fmla="*/ 1360220 w 1360220"/>
              <a:gd name="connsiteY0" fmla="*/ 2746996 h 2746996"/>
              <a:gd name="connsiteX1" fmla="*/ 1845 w 1360220"/>
              <a:gd name="connsiteY1" fmla="*/ 1101448 h 2746996"/>
              <a:gd name="connsiteX2" fmla="*/ 910750 w 1360220"/>
              <a:gd name="connsiteY2" fmla="*/ 0 h 2746996"/>
              <a:gd name="connsiteX0" fmla="*/ 1374485 w 1374485"/>
              <a:gd name="connsiteY0" fmla="*/ 2718421 h 2718421"/>
              <a:gd name="connsiteX1" fmla="*/ 1822 w 1374485"/>
              <a:gd name="connsiteY1" fmla="*/ 1101448 h 2718421"/>
              <a:gd name="connsiteX2" fmla="*/ 910727 w 1374485"/>
              <a:gd name="connsiteY2" fmla="*/ 0 h 27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4485" h="2718421">
                <a:moveTo>
                  <a:pt x="1374485" y="2718421"/>
                </a:moveTo>
                <a:cubicBezTo>
                  <a:pt x="977638" y="2611520"/>
                  <a:pt x="-49005" y="2033842"/>
                  <a:pt x="1822" y="1101448"/>
                </a:cubicBezTo>
                <a:cubicBezTo>
                  <a:pt x="16454" y="618634"/>
                  <a:pt x="366505" y="4969"/>
                  <a:pt x="910727" y="0"/>
                </a:cubicBezTo>
              </a:path>
            </a:pathLst>
          </a:custGeom>
          <a:noFill/>
          <a:ln w="127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10688197" y="1272868"/>
            <a:ext cx="1397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 computation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Forme libre 120"/>
          <p:cNvSpPr/>
          <p:nvPr/>
        </p:nvSpPr>
        <p:spPr>
          <a:xfrm>
            <a:off x="7942424" y="1619853"/>
            <a:ext cx="1584893" cy="2083602"/>
          </a:xfrm>
          <a:custGeom>
            <a:avLst/>
            <a:gdLst>
              <a:gd name="connsiteX0" fmla="*/ 0 w 2676939"/>
              <a:gd name="connsiteY0" fmla="*/ 624116 h 624116"/>
              <a:gd name="connsiteX1" fmla="*/ 689113 w 2676939"/>
              <a:gd name="connsiteY1" fmla="*/ 571107 h 624116"/>
              <a:gd name="connsiteX2" fmla="*/ 954157 w 2676939"/>
              <a:gd name="connsiteY2" fmla="*/ 465090 h 624116"/>
              <a:gd name="connsiteX3" fmla="*/ 1046922 w 2676939"/>
              <a:gd name="connsiteY3" fmla="*/ 425333 h 624116"/>
              <a:gd name="connsiteX4" fmla="*/ 1166192 w 2676939"/>
              <a:gd name="connsiteY4" fmla="*/ 359072 h 624116"/>
              <a:gd name="connsiteX5" fmla="*/ 1590261 w 2676939"/>
              <a:gd name="connsiteY5" fmla="*/ 226551 h 624116"/>
              <a:gd name="connsiteX6" fmla="*/ 1855305 w 2676939"/>
              <a:gd name="connsiteY6" fmla="*/ 133785 h 624116"/>
              <a:gd name="connsiteX7" fmla="*/ 2199861 w 2676939"/>
              <a:gd name="connsiteY7" fmla="*/ 27768 h 624116"/>
              <a:gd name="connsiteX8" fmla="*/ 2358887 w 2676939"/>
              <a:gd name="connsiteY8" fmla="*/ 14516 h 624116"/>
              <a:gd name="connsiteX9" fmla="*/ 2676939 w 2676939"/>
              <a:gd name="connsiteY9" fmla="*/ 1264 h 624116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046922 w 2676939"/>
              <a:gd name="connsiteY3" fmla="*/ 424069 h 622852"/>
              <a:gd name="connsiteX4" fmla="*/ 1166192 w 2676939"/>
              <a:gd name="connsiteY4" fmla="*/ 357808 h 622852"/>
              <a:gd name="connsiteX5" fmla="*/ 1590261 w 2676939"/>
              <a:gd name="connsiteY5" fmla="*/ 225287 h 622852"/>
              <a:gd name="connsiteX6" fmla="*/ 1855305 w 2676939"/>
              <a:gd name="connsiteY6" fmla="*/ 132521 h 622852"/>
              <a:gd name="connsiteX7" fmla="*/ 2199861 w 2676939"/>
              <a:gd name="connsiteY7" fmla="*/ 26504 h 622852"/>
              <a:gd name="connsiteX8" fmla="*/ 2676939 w 2676939"/>
              <a:gd name="connsiteY8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046922 w 2676939"/>
              <a:gd name="connsiteY3" fmla="*/ 424069 h 622852"/>
              <a:gd name="connsiteX4" fmla="*/ 1166192 w 2676939"/>
              <a:gd name="connsiteY4" fmla="*/ 357808 h 622852"/>
              <a:gd name="connsiteX5" fmla="*/ 1590261 w 2676939"/>
              <a:gd name="connsiteY5" fmla="*/ 225287 h 622852"/>
              <a:gd name="connsiteX6" fmla="*/ 1855305 w 2676939"/>
              <a:gd name="connsiteY6" fmla="*/ 132521 h 622852"/>
              <a:gd name="connsiteX7" fmla="*/ 2676939 w 2676939"/>
              <a:gd name="connsiteY7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046922 w 2676939"/>
              <a:gd name="connsiteY3" fmla="*/ 424069 h 622852"/>
              <a:gd name="connsiteX4" fmla="*/ 1166192 w 2676939"/>
              <a:gd name="connsiteY4" fmla="*/ 357808 h 622852"/>
              <a:gd name="connsiteX5" fmla="*/ 1590261 w 2676939"/>
              <a:gd name="connsiteY5" fmla="*/ 225287 h 622852"/>
              <a:gd name="connsiteX6" fmla="*/ 2676939 w 2676939"/>
              <a:gd name="connsiteY6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046922 w 2676939"/>
              <a:gd name="connsiteY3" fmla="*/ 424069 h 622852"/>
              <a:gd name="connsiteX4" fmla="*/ 1166192 w 2676939"/>
              <a:gd name="connsiteY4" fmla="*/ 357808 h 622852"/>
              <a:gd name="connsiteX5" fmla="*/ 2676939 w 2676939"/>
              <a:gd name="connsiteY5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954157 w 2676939"/>
              <a:gd name="connsiteY2" fmla="*/ 463826 h 622852"/>
              <a:gd name="connsiteX3" fmla="*/ 1166192 w 2676939"/>
              <a:gd name="connsiteY3" fmla="*/ 357808 h 622852"/>
              <a:gd name="connsiteX4" fmla="*/ 2676939 w 2676939"/>
              <a:gd name="connsiteY4" fmla="*/ 0 h 622852"/>
              <a:gd name="connsiteX0" fmla="*/ 0 w 2676939"/>
              <a:gd name="connsiteY0" fmla="*/ 622852 h 622852"/>
              <a:gd name="connsiteX1" fmla="*/ 689113 w 2676939"/>
              <a:gd name="connsiteY1" fmla="*/ 569843 h 622852"/>
              <a:gd name="connsiteX2" fmla="*/ 1166192 w 2676939"/>
              <a:gd name="connsiteY2" fmla="*/ 357808 h 622852"/>
              <a:gd name="connsiteX3" fmla="*/ 2676939 w 2676939"/>
              <a:gd name="connsiteY3" fmla="*/ 0 h 622852"/>
              <a:gd name="connsiteX0" fmla="*/ 0 w 2676939"/>
              <a:gd name="connsiteY0" fmla="*/ 622852 h 622852"/>
              <a:gd name="connsiteX1" fmla="*/ 1166192 w 2676939"/>
              <a:gd name="connsiteY1" fmla="*/ 357808 h 622852"/>
              <a:gd name="connsiteX2" fmla="*/ 2676939 w 2676939"/>
              <a:gd name="connsiteY2" fmla="*/ 0 h 622852"/>
              <a:gd name="connsiteX0" fmla="*/ 0 w 3326295"/>
              <a:gd name="connsiteY0" fmla="*/ 1166191 h 1166191"/>
              <a:gd name="connsiteX1" fmla="*/ 1815548 w 3326295"/>
              <a:gd name="connsiteY1" fmla="*/ 357808 h 1166191"/>
              <a:gd name="connsiteX2" fmla="*/ 3326295 w 3326295"/>
              <a:gd name="connsiteY2" fmla="*/ 0 h 1166191"/>
              <a:gd name="connsiteX0" fmla="*/ 0 w 3335820"/>
              <a:gd name="connsiteY0" fmla="*/ 1175716 h 1175716"/>
              <a:gd name="connsiteX1" fmla="*/ 1825073 w 3335820"/>
              <a:gd name="connsiteY1" fmla="*/ 357808 h 1175716"/>
              <a:gd name="connsiteX2" fmla="*/ 3335820 w 3335820"/>
              <a:gd name="connsiteY2" fmla="*/ 0 h 1175716"/>
              <a:gd name="connsiteX0" fmla="*/ 0 w 3564420"/>
              <a:gd name="connsiteY0" fmla="*/ 864901 h 864901"/>
              <a:gd name="connsiteX1" fmla="*/ 1825073 w 3564420"/>
              <a:gd name="connsiteY1" fmla="*/ 46993 h 864901"/>
              <a:gd name="connsiteX2" fmla="*/ 3564420 w 3564420"/>
              <a:gd name="connsiteY2" fmla="*/ 19385 h 864901"/>
              <a:gd name="connsiteX0" fmla="*/ 0 w 3564420"/>
              <a:gd name="connsiteY0" fmla="*/ 1232388 h 1232388"/>
              <a:gd name="connsiteX1" fmla="*/ 1647273 w 3564420"/>
              <a:gd name="connsiteY1" fmla="*/ 20780 h 1232388"/>
              <a:gd name="connsiteX2" fmla="*/ 3564420 w 3564420"/>
              <a:gd name="connsiteY2" fmla="*/ 386872 h 1232388"/>
              <a:gd name="connsiteX0" fmla="*/ 0 w 3564420"/>
              <a:gd name="connsiteY0" fmla="*/ 1254048 h 1254048"/>
              <a:gd name="connsiteX1" fmla="*/ 1647273 w 3564420"/>
              <a:gd name="connsiteY1" fmla="*/ 42440 h 1254048"/>
              <a:gd name="connsiteX2" fmla="*/ 3564420 w 3564420"/>
              <a:gd name="connsiteY2" fmla="*/ 408532 h 1254048"/>
              <a:gd name="connsiteX0" fmla="*/ 0 w 3564420"/>
              <a:gd name="connsiteY0" fmla="*/ 1254048 h 1254048"/>
              <a:gd name="connsiteX1" fmla="*/ 1647273 w 3564420"/>
              <a:gd name="connsiteY1" fmla="*/ 42440 h 1254048"/>
              <a:gd name="connsiteX2" fmla="*/ 3564420 w 3564420"/>
              <a:gd name="connsiteY2" fmla="*/ 408532 h 1254048"/>
              <a:gd name="connsiteX0" fmla="*/ 0 w 3272320"/>
              <a:gd name="connsiteY0" fmla="*/ 1430063 h 1430063"/>
              <a:gd name="connsiteX1" fmla="*/ 1355173 w 3272320"/>
              <a:gd name="connsiteY1" fmla="*/ 53355 h 1430063"/>
              <a:gd name="connsiteX2" fmla="*/ 3272320 w 3272320"/>
              <a:gd name="connsiteY2" fmla="*/ 419447 h 1430063"/>
              <a:gd name="connsiteX0" fmla="*/ 0 w 5313155"/>
              <a:gd name="connsiteY0" fmla="*/ 3325124 h 3325124"/>
              <a:gd name="connsiteX1" fmla="*/ 3396008 w 5313155"/>
              <a:gd name="connsiteY1" fmla="*/ 53355 h 3325124"/>
              <a:gd name="connsiteX2" fmla="*/ 5313155 w 5313155"/>
              <a:gd name="connsiteY2" fmla="*/ 419447 h 3325124"/>
              <a:gd name="connsiteX0" fmla="*/ 0 w 3463309"/>
              <a:gd name="connsiteY0" fmla="*/ 3288914 h 3288914"/>
              <a:gd name="connsiteX1" fmla="*/ 3396008 w 3463309"/>
              <a:gd name="connsiteY1" fmla="*/ 17145 h 3288914"/>
              <a:gd name="connsiteX2" fmla="*/ 1456773 w 3463309"/>
              <a:gd name="connsiteY2" fmla="*/ 1244628 h 3288914"/>
              <a:gd name="connsiteX0" fmla="*/ 359702 w 1816475"/>
              <a:gd name="connsiteY0" fmla="*/ 2148346 h 2148346"/>
              <a:gd name="connsiteX1" fmla="*/ 177623 w 1816475"/>
              <a:gd name="connsiteY1" fmla="*/ 334317 h 2148346"/>
              <a:gd name="connsiteX2" fmla="*/ 1816475 w 1816475"/>
              <a:gd name="connsiteY2" fmla="*/ 104060 h 2148346"/>
              <a:gd name="connsiteX0" fmla="*/ 359702 w 1916487"/>
              <a:gd name="connsiteY0" fmla="*/ 2156168 h 2156168"/>
              <a:gd name="connsiteX1" fmla="*/ 177623 w 1916487"/>
              <a:gd name="connsiteY1" fmla="*/ 342139 h 2156168"/>
              <a:gd name="connsiteX2" fmla="*/ 1916487 w 1916487"/>
              <a:gd name="connsiteY2" fmla="*/ 102357 h 2156168"/>
              <a:gd name="connsiteX0" fmla="*/ 359702 w 1916487"/>
              <a:gd name="connsiteY0" fmla="*/ 2056999 h 2056999"/>
              <a:gd name="connsiteX1" fmla="*/ 177623 w 1916487"/>
              <a:gd name="connsiteY1" fmla="*/ 242970 h 2056999"/>
              <a:gd name="connsiteX2" fmla="*/ 1916487 w 1916487"/>
              <a:gd name="connsiteY2" fmla="*/ 3188 h 2056999"/>
              <a:gd name="connsiteX0" fmla="*/ 51470 w 1608255"/>
              <a:gd name="connsiteY0" fmla="*/ 2054494 h 2054494"/>
              <a:gd name="connsiteX1" fmla="*/ 259916 w 1608255"/>
              <a:gd name="connsiteY1" fmla="*/ 664328 h 2054494"/>
              <a:gd name="connsiteX2" fmla="*/ 1608255 w 1608255"/>
              <a:gd name="connsiteY2" fmla="*/ 683 h 2054494"/>
              <a:gd name="connsiteX0" fmla="*/ 51470 w 1608255"/>
              <a:gd name="connsiteY0" fmla="*/ 2054939 h 2054939"/>
              <a:gd name="connsiteX1" fmla="*/ 259916 w 1608255"/>
              <a:gd name="connsiteY1" fmla="*/ 664773 h 2054939"/>
              <a:gd name="connsiteX2" fmla="*/ 1608255 w 1608255"/>
              <a:gd name="connsiteY2" fmla="*/ 1128 h 2054939"/>
              <a:gd name="connsiteX0" fmla="*/ 0 w 1556785"/>
              <a:gd name="connsiteY0" fmla="*/ 2054939 h 2054939"/>
              <a:gd name="connsiteX1" fmla="*/ 208446 w 1556785"/>
              <a:gd name="connsiteY1" fmla="*/ 664773 h 2054939"/>
              <a:gd name="connsiteX2" fmla="*/ 1556785 w 1556785"/>
              <a:gd name="connsiteY2" fmla="*/ 1128 h 2054939"/>
              <a:gd name="connsiteX0" fmla="*/ 0 w 1537735"/>
              <a:gd name="connsiteY0" fmla="*/ 2083514 h 2083514"/>
              <a:gd name="connsiteX1" fmla="*/ 189396 w 1537735"/>
              <a:gd name="connsiteY1" fmla="*/ 664773 h 2083514"/>
              <a:gd name="connsiteX2" fmla="*/ 1537735 w 1537735"/>
              <a:gd name="connsiteY2" fmla="*/ 1128 h 2083514"/>
              <a:gd name="connsiteX0" fmla="*/ 47158 w 1584893"/>
              <a:gd name="connsiteY0" fmla="*/ 2083514 h 2083514"/>
              <a:gd name="connsiteX1" fmla="*/ 236554 w 1584893"/>
              <a:gd name="connsiteY1" fmla="*/ 664773 h 2083514"/>
              <a:gd name="connsiteX2" fmla="*/ 1584893 w 1584893"/>
              <a:gd name="connsiteY2" fmla="*/ 1128 h 2083514"/>
              <a:gd name="connsiteX0" fmla="*/ 47158 w 1584893"/>
              <a:gd name="connsiteY0" fmla="*/ 2083602 h 2083602"/>
              <a:gd name="connsiteX1" fmla="*/ 236554 w 1584893"/>
              <a:gd name="connsiteY1" fmla="*/ 664861 h 2083602"/>
              <a:gd name="connsiteX2" fmla="*/ 1584893 w 1584893"/>
              <a:gd name="connsiteY2" fmla="*/ 1216 h 208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4893" h="2083602">
                <a:moveTo>
                  <a:pt x="47158" y="2083602"/>
                </a:moveTo>
                <a:cubicBezTo>
                  <a:pt x="-31872" y="1660154"/>
                  <a:pt x="-37370" y="1061897"/>
                  <a:pt x="236554" y="664861"/>
                </a:cubicBezTo>
                <a:cubicBezTo>
                  <a:pt x="543816" y="258300"/>
                  <a:pt x="892399" y="-20802"/>
                  <a:pt x="1584893" y="1216"/>
                </a:cubicBezTo>
              </a:path>
            </a:pathLst>
          </a:custGeom>
          <a:noFill/>
          <a:ln w="127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7349818" y="1544088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Homogenisation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688197" y="4619428"/>
            <a:ext cx="1466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Hydraulic system resolution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8428000" y="2976333"/>
            <a:ext cx="176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5" name="Connecteur droit avec flèche 124"/>
          <p:cNvCxnSpPr/>
          <p:nvPr/>
        </p:nvCxnSpPr>
        <p:spPr>
          <a:xfrm flipH="1" flipV="1">
            <a:off x="8428000" y="3306469"/>
            <a:ext cx="1764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/>
          <p:cNvSpPr txBox="1"/>
          <p:nvPr/>
        </p:nvSpPr>
        <p:spPr>
          <a:xfrm>
            <a:off x="6200593" y="2633367"/>
            <a:ext cx="14633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 (bundle of) tubes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Connecteur droit 126"/>
          <p:cNvCxnSpPr>
            <a:stCxn id="126" idx="2"/>
          </p:cNvCxnSpPr>
          <p:nvPr/>
        </p:nvCxnSpPr>
        <p:spPr>
          <a:xfrm>
            <a:off x="6932246" y="3095032"/>
            <a:ext cx="1958937" cy="1384661"/>
          </a:xfrm>
          <a:prstGeom prst="line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Image 127"/>
          <p:cNvPicPr>
            <a:picLocks noChangeAspect="1"/>
          </p:cNvPicPr>
          <p:nvPr/>
        </p:nvPicPr>
        <p:blipFill rotWithShape="1">
          <a:blip r:embed="rId12"/>
          <a:srcRect r="2272"/>
          <a:stretch/>
        </p:blipFill>
        <p:spPr>
          <a:xfrm>
            <a:off x="6450957" y="1902807"/>
            <a:ext cx="907444" cy="794072"/>
          </a:xfrm>
          <a:prstGeom prst="rect">
            <a:avLst/>
          </a:prstGeom>
        </p:spPr>
      </p:pic>
      <p:sp>
        <p:nvSpPr>
          <p:cNvPr id="129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3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1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6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95" grpId="0"/>
      <p:bldP spid="96" grpId="0"/>
      <p:bldP spid="97" grpId="0"/>
      <p:bldP spid="98" grpId="0"/>
      <p:bldP spid="100" grpId="0"/>
      <p:bldP spid="103" grpId="0"/>
      <p:bldP spid="106" grpId="0"/>
      <p:bldP spid="110" grpId="0"/>
      <p:bldP spid="112" grpId="0"/>
      <p:bldP spid="113" grpId="0" animBg="1"/>
      <p:bldP spid="114" grpId="0"/>
      <p:bldP spid="115" grpId="0" animBg="1"/>
      <p:bldP spid="116" grpId="0"/>
      <p:bldP spid="117" grpId="0"/>
      <p:bldP spid="118" grpId="0"/>
      <p:bldP spid="119" grpId="0" animBg="1"/>
      <p:bldP spid="120" grpId="0"/>
      <p:bldP spid="121" grpId="0" animBg="1"/>
      <p:bldP spid="122" grpId="0"/>
      <p:bldP spid="123" grpId="0"/>
      <p:bldP spid="124" grpId="0"/>
      <p:bldP spid="1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gas injection tests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4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pic>
        <p:nvPicPr>
          <p:cNvPr id="281" name="Image 2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6" y="1418887"/>
            <a:ext cx="2216732" cy="4658237"/>
          </a:xfrm>
          <a:prstGeom prst="rect">
            <a:avLst/>
          </a:prstGeom>
        </p:spPr>
      </p:pic>
      <p:sp>
        <p:nvSpPr>
          <p:cNvPr id="282" name="Rectangle 281"/>
          <p:cNvSpPr/>
          <p:nvPr/>
        </p:nvSpPr>
        <p:spPr>
          <a:xfrm>
            <a:off x="824393" y="4352527"/>
            <a:ext cx="1014214" cy="372863"/>
          </a:xfrm>
          <a:prstGeom prst="rect">
            <a:avLst/>
          </a:prstGeom>
          <a:solidFill>
            <a:srgbClr val="B953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824393" y="4193329"/>
            <a:ext cx="1014214" cy="159199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824393" y="4725390"/>
            <a:ext cx="1014214" cy="148632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Secteurs 284"/>
          <p:cNvSpPr/>
          <p:nvPr/>
        </p:nvSpPr>
        <p:spPr>
          <a:xfrm flipH="1" flipV="1">
            <a:off x="2568525" y="1924802"/>
            <a:ext cx="2543068" cy="420014"/>
          </a:xfrm>
          <a:prstGeom prst="pie">
            <a:avLst>
              <a:gd name="adj1" fmla="val 9357784"/>
              <a:gd name="adj2" fmla="val 10785334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86" name="Groupe 285"/>
          <p:cNvGrpSpPr>
            <a:grpSpLocks noChangeAspect="1"/>
          </p:cNvGrpSpPr>
          <p:nvPr/>
        </p:nvGrpSpPr>
        <p:grpSpPr>
          <a:xfrm>
            <a:off x="3740094" y="2077243"/>
            <a:ext cx="2562470" cy="3833947"/>
            <a:chOff x="4911376" y="1867455"/>
            <a:chExt cx="3146969" cy="4708468"/>
          </a:xfrm>
        </p:grpSpPr>
        <p:grpSp>
          <p:nvGrpSpPr>
            <p:cNvPr id="287" name="Groupe 286"/>
            <p:cNvGrpSpPr>
              <a:grpSpLocks noChangeAspect="1"/>
            </p:cNvGrpSpPr>
            <p:nvPr/>
          </p:nvGrpSpPr>
          <p:grpSpPr>
            <a:xfrm>
              <a:off x="5049502" y="1935533"/>
              <a:ext cx="1543327" cy="3980047"/>
              <a:chOff x="7357388" y="2127361"/>
              <a:chExt cx="1477108" cy="3809277"/>
            </a:xfrm>
          </p:grpSpPr>
          <p:sp>
            <p:nvSpPr>
              <p:cNvPr id="307" name="Rectangle 306"/>
              <p:cNvSpPr/>
              <p:nvPr/>
            </p:nvSpPr>
            <p:spPr>
              <a:xfrm>
                <a:off x="7357388" y="2127361"/>
                <a:ext cx="1477108" cy="855061"/>
              </a:xfrm>
              <a:prstGeom prst="rect">
                <a:avLst/>
              </a:prstGeom>
              <a:solidFill>
                <a:srgbClr val="BFBFB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7357388" y="2982422"/>
                <a:ext cx="1477108" cy="1209822"/>
              </a:xfrm>
              <a:prstGeom prst="rect">
                <a:avLst/>
              </a:prstGeom>
              <a:solidFill>
                <a:srgbClr val="B9534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7357388" y="4192244"/>
                <a:ext cx="1477108" cy="1744394"/>
              </a:xfrm>
              <a:prstGeom prst="rect">
                <a:avLst/>
              </a:prstGeom>
              <a:solidFill>
                <a:srgbClr val="BFBFB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8" name="Rectangle 287"/>
            <p:cNvSpPr/>
            <p:nvPr/>
          </p:nvSpPr>
          <p:spPr>
            <a:xfrm>
              <a:off x="4911376" y="1867455"/>
              <a:ext cx="125426" cy="133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9" name="ZoneTexte 288"/>
            <p:cNvSpPr txBox="1"/>
            <p:nvPr/>
          </p:nvSpPr>
          <p:spPr>
            <a:xfrm>
              <a:off x="5192396" y="4765543"/>
              <a:ext cx="1257537" cy="56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Upstream reservoir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ZoneTexte 289"/>
            <p:cNvSpPr txBox="1"/>
            <p:nvPr/>
          </p:nvSpPr>
          <p:spPr>
            <a:xfrm>
              <a:off x="5118391" y="3176325"/>
              <a:ext cx="1395733" cy="56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Boom Clay Sample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ZoneTexte 290"/>
            <p:cNvSpPr txBox="1"/>
            <p:nvPr/>
          </p:nvSpPr>
          <p:spPr>
            <a:xfrm>
              <a:off x="5032892" y="2083996"/>
              <a:ext cx="1555237" cy="56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Downstream reservoir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2" name="Connecteur droit avec flèche 291"/>
            <p:cNvCxnSpPr/>
            <p:nvPr/>
          </p:nvCxnSpPr>
          <p:spPr>
            <a:xfrm flipH="1">
              <a:off x="6922625" y="1935533"/>
              <a:ext cx="0" cy="89339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cteur droit avec flèche 292"/>
            <p:cNvCxnSpPr/>
            <p:nvPr/>
          </p:nvCxnSpPr>
          <p:spPr>
            <a:xfrm>
              <a:off x="6922625" y="2826634"/>
              <a:ext cx="0" cy="126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onnecteur droit avec flèche 293"/>
            <p:cNvCxnSpPr/>
            <p:nvPr/>
          </p:nvCxnSpPr>
          <p:spPr>
            <a:xfrm>
              <a:off x="6922625" y="4086634"/>
              <a:ext cx="0" cy="1836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ZoneTexte 294"/>
            <p:cNvSpPr txBox="1"/>
            <p:nvPr/>
          </p:nvSpPr>
          <p:spPr>
            <a:xfrm>
              <a:off x="6922624" y="2224913"/>
              <a:ext cx="1135721" cy="34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0.017m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ZoneTexte 295"/>
            <p:cNvSpPr txBox="1"/>
            <p:nvPr/>
          </p:nvSpPr>
          <p:spPr>
            <a:xfrm>
              <a:off x="6922624" y="3276758"/>
              <a:ext cx="1135721" cy="34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0.020m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ZoneTexte 296"/>
            <p:cNvSpPr txBox="1"/>
            <p:nvPr/>
          </p:nvSpPr>
          <p:spPr>
            <a:xfrm>
              <a:off x="6922625" y="4901714"/>
              <a:ext cx="1033506" cy="34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0.034m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8" name="Connecteur droit 297"/>
            <p:cNvCxnSpPr/>
            <p:nvPr/>
          </p:nvCxnSpPr>
          <p:spPr>
            <a:xfrm>
              <a:off x="5032892" y="1932084"/>
              <a:ext cx="0" cy="399600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avec flèche 298"/>
            <p:cNvCxnSpPr/>
            <p:nvPr/>
          </p:nvCxnSpPr>
          <p:spPr>
            <a:xfrm flipH="1">
              <a:off x="5049502" y="6235741"/>
              <a:ext cx="15501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ZoneTexte 299"/>
            <p:cNvSpPr txBox="1"/>
            <p:nvPr/>
          </p:nvSpPr>
          <p:spPr>
            <a:xfrm>
              <a:off x="5192396" y="6235741"/>
              <a:ext cx="1242334" cy="34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0.025m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1" name="Connecteur droit 300"/>
            <p:cNvCxnSpPr/>
            <p:nvPr/>
          </p:nvCxnSpPr>
          <p:spPr>
            <a:xfrm flipV="1">
              <a:off x="6598094" y="1934465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cteur droit 301"/>
            <p:cNvCxnSpPr/>
            <p:nvPr/>
          </p:nvCxnSpPr>
          <p:spPr>
            <a:xfrm flipV="1">
              <a:off x="6595713" y="2826634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/>
            <p:cNvCxnSpPr/>
            <p:nvPr/>
          </p:nvCxnSpPr>
          <p:spPr>
            <a:xfrm flipV="1">
              <a:off x="6598094" y="4090931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/>
            <p:cNvCxnSpPr/>
            <p:nvPr/>
          </p:nvCxnSpPr>
          <p:spPr>
            <a:xfrm flipV="1">
              <a:off x="6595713" y="5915580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/>
            <p:cNvCxnSpPr/>
            <p:nvPr/>
          </p:nvCxnSpPr>
          <p:spPr>
            <a:xfrm rot="5400000" flipV="1">
              <a:off x="6436169" y="6079872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/>
            <p:cNvCxnSpPr/>
            <p:nvPr/>
          </p:nvCxnSpPr>
          <p:spPr>
            <a:xfrm rot="5400000" flipV="1">
              <a:off x="4887502" y="6077580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0" name="Connecteur droit 309"/>
          <p:cNvCxnSpPr/>
          <p:nvPr/>
        </p:nvCxnSpPr>
        <p:spPr>
          <a:xfrm>
            <a:off x="1322840" y="3871544"/>
            <a:ext cx="0" cy="13026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/>
          <p:cNvCxnSpPr>
            <a:endCxn id="288" idx="3"/>
          </p:cNvCxnSpPr>
          <p:nvPr/>
        </p:nvCxnSpPr>
        <p:spPr>
          <a:xfrm flipV="1">
            <a:off x="1331500" y="2131534"/>
            <a:ext cx="2510724" cy="2061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Connecteur droit 311"/>
          <p:cNvCxnSpPr/>
          <p:nvPr/>
        </p:nvCxnSpPr>
        <p:spPr>
          <a:xfrm>
            <a:off x="1331500" y="4874022"/>
            <a:ext cx="2521065" cy="4989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>
            <a:off x="603764" y="5977097"/>
            <a:ext cx="1428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Gonzalez-Blanco (2017)</a:t>
            </a:r>
            <a:endParaRPr lang="en-GB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/>
      <p:bldP spid="283" grpId="0" animBg="1"/>
      <p:bldP spid="284" grpId="0" animBg="1"/>
      <p:bldP spid="2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gas injection tests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4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6" y="1418887"/>
            <a:ext cx="2216732" cy="465823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824393" y="4352527"/>
            <a:ext cx="1014214" cy="372863"/>
          </a:xfrm>
          <a:prstGeom prst="rect">
            <a:avLst/>
          </a:prstGeom>
          <a:solidFill>
            <a:srgbClr val="B953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824393" y="4193329"/>
            <a:ext cx="1014214" cy="159199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824393" y="4725390"/>
            <a:ext cx="1014214" cy="148632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3" name="Groupe 72"/>
          <p:cNvGrpSpPr>
            <a:grpSpLocks noChangeAspect="1"/>
          </p:cNvGrpSpPr>
          <p:nvPr/>
        </p:nvGrpSpPr>
        <p:grpSpPr>
          <a:xfrm>
            <a:off x="3852565" y="2132677"/>
            <a:ext cx="1256679" cy="3240818"/>
            <a:chOff x="7357388" y="2127361"/>
            <a:chExt cx="1477108" cy="3809277"/>
          </a:xfrm>
        </p:grpSpPr>
        <p:sp>
          <p:nvSpPr>
            <p:cNvPr id="74" name="Rectangle 73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3740094" y="2077243"/>
            <a:ext cx="102130" cy="10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ZoneTexte 77"/>
          <p:cNvSpPr txBox="1"/>
          <p:nvPr/>
        </p:nvSpPr>
        <p:spPr>
          <a:xfrm>
            <a:off x="3968919" y="4437059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3898445" y="3132244"/>
            <a:ext cx="11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 Sample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3839040" y="225356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Connecteur droit avec flèche 80"/>
          <p:cNvCxnSpPr/>
          <p:nvPr/>
        </p:nvCxnSpPr>
        <p:spPr>
          <a:xfrm flipH="1">
            <a:off x="5377786" y="2132677"/>
            <a:ext cx="0" cy="72746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5377786" y="2858270"/>
            <a:ext cx="0" cy="1025976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>
            <a:off x="5377786" y="3884246"/>
            <a:ext cx="0" cy="1494993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>
            <a:off x="5377785" y="2368309"/>
            <a:ext cx="924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0.017m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5377785" y="3224791"/>
            <a:ext cx="924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0.020m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5377786" y="4547938"/>
            <a:ext cx="841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0.034m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3839040" y="2129868"/>
            <a:ext cx="0" cy="32538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H="1">
            <a:off x="3852565" y="5634191"/>
            <a:ext cx="126225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/>
          <p:cNvSpPr txBox="1"/>
          <p:nvPr/>
        </p:nvSpPr>
        <p:spPr>
          <a:xfrm>
            <a:off x="3968919" y="5634191"/>
            <a:ext cx="1011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0.025m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Connecteur droit 89"/>
          <p:cNvCxnSpPr/>
          <p:nvPr/>
        </p:nvCxnSpPr>
        <p:spPr>
          <a:xfrm flipV="1">
            <a:off x="5113531" y="2131807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 flipV="1">
            <a:off x="5111592" y="2858270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flipV="1">
            <a:off x="5113531" y="3887745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V="1">
            <a:off x="5111592" y="5373495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 rot="5400000" flipV="1">
            <a:off x="4981681" y="5507272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rot="5400000" flipV="1">
            <a:off x="3720654" y="5505406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>
            <a:off x="1322840" y="3871544"/>
            <a:ext cx="0" cy="13026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>
            <a:stCxn id="68" idx="0"/>
            <a:endCxn id="77" idx="3"/>
          </p:cNvCxnSpPr>
          <p:nvPr/>
        </p:nvCxnSpPr>
        <p:spPr>
          <a:xfrm flipV="1">
            <a:off x="1331500" y="2131534"/>
            <a:ext cx="2510724" cy="2061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>
            <a:stCxn id="72" idx="2"/>
          </p:cNvCxnSpPr>
          <p:nvPr/>
        </p:nvCxnSpPr>
        <p:spPr>
          <a:xfrm>
            <a:off x="1331500" y="4874022"/>
            <a:ext cx="2521065" cy="4989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e 101"/>
          <p:cNvGrpSpPr>
            <a:grpSpLocks noChangeAspect="1"/>
          </p:cNvGrpSpPr>
          <p:nvPr/>
        </p:nvGrpSpPr>
        <p:grpSpPr>
          <a:xfrm>
            <a:off x="2503720" y="1657712"/>
            <a:ext cx="2841158" cy="4251378"/>
            <a:chOff x="5092918" y="1365968"/>
            <a:chExt cx="3478314" cy="5204789"/>
          </a:xfrm>
        </p:grpSpPr>
        <p:grpSp>
          <p:nvGrpSpPr>
            <p:cNvPr id="103" name="Groupe 102"/>
            <p:cNvGrpSpPr/>
            <p:nvPr/>
          </p:nvGrpSpPr>
          <p:grpSpPr>
            <a:xfrm rot="16200000" flipH="1">
              <a:off x="8305372" y="3304152"/>
              <a:ext cx="252000" cy="279720"/>
              <a:chOff x="10761185" y="3279627"/>
              <a:chExt cx="252000" cy="279720"/>
            </a:xfrm>
          </p:grpSpPr>
          <p:sp>
            <p:nvSpPr>
              <p:cNvPr id="122" name="Triangle isocèle 121"/>
              <p:cNvSpPr/>
              <p:nvPr/>
            </p:nvSpPr>
            <p:spPr>
              <a:xfrm>
                <a:off x="10761185" y="3279627"/>
                <a:ext cx="252000" cy="1800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Ellipse 122"/>
              <p:cNvSpPr/>
              <p:nvPr/>
            </p:nvSpPr>
            <p:spPr>
              <a:xfrm>
                <a:off x="10778202" y="345008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Ellipse 123"/>
              <p:cNvSpPr/>
              <p:nvPr/>
            </p:nvSpPr>
            <p:spPr>
              <a:xfrm>
                <a:off x="10886202" y="34513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4" name="Triangle isocèle 103"/>
            <p:cNvSpPr/>
            <p:nvPr/>
          </p:nvSpPr>
          <p:spPr>
            <a:xfrm>
              <a:off x="7394872" y="5918200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5" name="Groupe 104"/>
            <p:cNvGrpSpPr/>
            <p:nvPr/>
          </p:nvGrpSpPr>
          <p:grpSpPr>
            <a:xfrm rot="16200000" flipH="1">
              <a:off x="8304108" y="2235319"/>
              <a:ext cx="252000" cy="279720"/>
              <a:chOff x="10761185" y="3279627"/>
              <a:chExt cx="252000" cy="279720"/>
            </a:xfrm>
          </p:grpSpPr>
          <p:sp>
            <p:nvSpPr>
              <p:cNvPr id="119" name="Triangle isocèle 118"/>
              <p:cNvSpPr/>
              <p:nvPr/>
            </p:nvSpPr>
            <p:spPr>
              <a:xfrm>
                <a:off x="10761185" y="3279627"/>
                <a:ext cx="252000" cy="1800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10778202" y="345008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10886202" y="34513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" name="Groupe 105"/>
            <p:cNvGrpSpPr/>
            <p:nvPr/>
          </p:nvGrpSpPr>
          <p:grpSpPr>
            <a:xfrm rot="16200000" flipH="1">
              <a:off x="8303591" y="4906143"/>
              <a:ext cx="252000" cy="279720"/>
              <a:chOff x="10761185" y="3279627"/>
              <a:chExt cx="252000" cy="279720"/>
            </a:xfrm>
          </p:grpSpPr>
          <p:sp>
            <p:nvSpPr>
              <p:cNvPr id="116" name="Triangle isocèle 115"/>
              <p:cNvSpPr/>
              <p:nvPr/>
            </p:nvSpPr>
            <p:spPr>
              <a:xfrm>
                <a:off x="10761185" y="3279627"/>
                <a:ext cx="252000" cy="1800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10778202" y="345008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10886202" y="34513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07" name="Connecteur droit avec flèche 106"/>
            <p:cNvCxnSpPr/>
            <p:nvPr/>
          </p:nvCxnSpPr>
          <p:spPr>
            <a:xfrm>
              <a:off x="6946997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avec flèche 107"/>
            <p:cNvCxnSpPr/>
            <p:nvPr/>
          </p:nvCxnSpPr>
          <p:spPr>
            <a:xfrm>
              <a:off x="7252041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avec flèche 108"/>
            <p:cNvCxnSpPr/>
            <p:nvPr/>
          </p:nvCxnSpPr>
          <p:spPr>
            <a:xfrm>
              <a:off x="7529041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/>
            <p:cNvCxnSpPr/>
            <p:nvPr/>
          </p:nvCxnSpPr>
          <p:spPr>
            <a:xfrm>
              <a:off x="7802091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>
              <a:endCxn id="112" idx="3"/>
            </p:cNvCxnSpPr>
            <p:nvPr/>
          </p:nvCxnSpPr>
          <p:spPr>
            <a:xfrm flipH="1" flipV="1">
              <a:off x="6319867" y="1602841"/>
              <a:ext cx="411731" cy="341169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ZoneTexte 111"/>
                <p:cNvSpPr txBox="1"/>
                <p:nvPr/>
              </p:nvSpPr>
              <p:spPr>
                <a:xfrm>
                  <a:off x="5092918" y="1365968"/>
                  <a:ext cx="1226949" cy="4737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sub>
                        </m:sSub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𝟔𝐌𝐏𝐚</m:t>
                        </m:r>
                      </m:oMath>
                    </m:oMathPara>
                  </a14:m>
                  <a:endParaRPr lang="fr-BE" sz="1200" b="1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𝐠</m:t>
                            </m:r>
                          </m:sub>
                        </m:sSub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𝐌𝐏𝐚</m:t>
                        </m:r>
                      </m:oMath>
                    </m:oMathPara>
                  </a14:m>
                  <a:endParaRPr lang="fr-BE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7" name="ZoneTexte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2918" y="1365968"/>
                  <a:ext cx="1226949" cy="47374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5455" b="-93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Connecteur droit 112"/>
            <p:cNvCxnSpPr>
              <a:endCxn id="114" idx="3"/>
            </p:cNvCxnSpPr>
            <p:nvPr/>
          </p:nvCxnSpPr>
          <p:spPr>
            <a:xfrm flipH="1">
              <a:off x="6362273" y="5915049"/>
              <a:ext cx="359992" cy="418836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ZoneTexte 113"/>
                <p:cNvSpPr txBox="1"/>
                <p:nvPr/>
              </p:nvSpPr>
              <p:spPr>
                <a:xfrm>
                  <a:off x="5092918" y="6097012"/>
                  <a:ext cx="1269355" cy="47374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sub>
                        </m:sSub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𝟔𝐌𝐏𝐚</m:t>
                        </m:r>
                      </m:oMath>
                    </m:oMathPara>
                  </a14:m>
                  <a:endParaRPr lang="fr-BE" sz="1200" b="1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𝐠</m:t>
                            </m:r>
                          </m:sub>
                        </m:sSub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𝐌𝐏𝐚</m:t>
                        </m:r>
                      </m:oMath>
                    </m:oMathPara>
                  </a14:m>
                  <a:endParaRPr lang="fr-BE" sz="1200" b="1" dirty="0"/>
                </a:p>
              </p:txBody>
            </p:sp>
          </mc:Choice>
          <mc:Fallback xmlns="">
            <p:sp>
              <p:nvSpPr>
                <p:cNvPr id="69" name="ZoneTexte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2918" y="6097012"/>
                  <a:ext cx="1269355" cy="4737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5882" b="-93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Connecteur droit avec flèche 114"/>
            <p:cNvCxnSpPr/>
            <p:nvPr/>
          </p:nvCxnSpPr>
          <p:spPr>
            <a:xfrm>
              <a:off x="8058932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e 124"/>
          <p:cNvGrpSpPr/>
          <p:nvPr/>
        </p:nvGrpSpPr>
        <p:grpSpPr>
          <a:xfrm>
            <a:off x="6226364" y="1857617"/>
            <a:ext cx="1270204" cy="3779976"/>
            <a:chOff x="6397668" y="2376883"/>
            <a:chExt cx="1270204" cy="3779976"/>
          </a:xfrm>
        </p:grpSpPr>
        <p:grpSp>
          <p:nvGrpSpPr>
            <p:cNvPr id="126" name="Groupe 125"/>
            <p:cNvGrpSpPr/>
            <p:nvPr/>
          </p:nvGrpSpPr>
          <p:grpSpPr>
            <a:xfrm>
              <a:off x="6397668" y="2649134"/>
              <a:ext cx="1270204" cy="3253808"/>
              <a:chOff x="8109690" y="2797764"/>
              <a:chExt cx="1270204" cy="3253808"/>
            </a:xfrm>
          </p:grpSpPr>
          <p:grpSp>
            <p:nvGrpSpPr>
              <p:cNvPr id="142" name="Groupe 141"/>
              <p:cNvGrpSpPr>
                <a:grpSpLocks noChangeAspect="1"/>
              </p:cNvGrpSpPr>
              <p:nvPr/>
            </p:nvGrpSpPr>
            <p:grpSpPr>
              <a:xfrm>
                <a:off x="8123215" y="2800573"/>
                <a:ext cx="1256679" cy="3240818"/>
                <a:chOff x="7357388" y="2127361"/>
                <a:chExt cx="1477108" cy="3809277"/>
              </a:xfrm>
            </p:grpSpPr>
            <p:sp>
              <p:nvSpPr>
                <p:cNvPr id="145" name="Rectangle 144"/>
                <p:cNvSpPr/>
                <p:nvPr/>
              </p:nvSpPr>
              <p:spPr>
                <a:xfrm>
                  <a:off x="7357388" y="2127361"/>
                  <a:ext cx="1477108" cy="855061"/>
                </a:xfrm>
                <a:prstGeom prst="rect">
                  <a:avLst/>
                </a:prstGeom>
                <a:solidFill>
                  <a:srgbClr val="0070C0">
                    <a:alpha val="25000"/>
                  </a:srgb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7357388" y="2982422"/>
                  <a:ext cx="1477108" cy="1209822"/>
                </a:xfrm>
                <a:prstGeom prst="rect">
                  <a:avLst/>
                </a:prstGeom>
                <a:solidFill>
                  <a:srgbClr val="B9534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7357388" y="4192244"/>
                  <a:ext cx="1477108" cy="1744394"/>
                </a:xfrm>
                <a:prstGeom prst="rect">
                  <a:avLst/>
                </a:prstGeom>
                <a:solidFill>
                  <a:srgbClr val="0070C0">
                    <a:alpha val="25000"/>
                  </a:srgb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43" name="Connecteur droit 142"/>
              <p:cNvCxnSpPr/>
              <p:nvPr/>
            </p:nvCxnSpPr>
            <p:spPr>
              <a:xfrm>
                <a:off x="8109690" y="2797764"/>
                <a:ext cx="0" cy="325380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e 126"/>
            <p:cNvGrpSpPr/>
            <p:nvPr/>
          </p:nvGrpSpPr>
          <p:grpSpPr>
            <a:xfrm>
              <a:off x="6570724" y="2376883"/>
              <a:ext cx="908251" cy="264650"/>
              <a:chOff x="6570724" y="2376883"/>
              <a:chExt cx="908251" cy="264650"/>
            </a:xfrm>
          </p:grpSpPr>
          <p:cxnSp>
            <p:nvCxnSpPr>
              <p:cNvPr id="137" name="Connecteur droit avec flèche 136"/>
              <p:cNvCxnSpPr/>
              <p:nvPr/>
            </p:nvCxnSpPr>
            <p:spPr>
              <a:xfrm>
                <a:off x="6570724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avec flèche 137"/>
              <p:cNvCxnSpPr/>
              <p:nvPr/>
            </p:nvCxnSpPr>
            <p:spPr>
              <a:xfrm>
                <a:off x="6819890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avec flèche 138"/>
              <p:cNvCxnSpPr/>
              <p:nvPr/>
            </p:nvCxnSpPr>
            <p:spPr>
              <a:xfrm>
                <a:off x="7046149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avec flèche 139"/>
              <p:cNvCxnSpPr/>
              <p:nvPr/>
            </p:nvCxnSpPr>
            <p:spPr>
              <a:xfrm>
                <a:off x="7269182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avec flèche 140"/>
              <p:cNvCxnSpPr/>
              <p:nvPr/>
            </p:nvCxnSpPr>
            <p:spPr>
              <a:xfrm>
                <a:off x="7478975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ZoneTexte 127"/>
                <p:cNvSpPr txBox="1"/>
                <p:nvPr/>
              </p:nvSpPr>
              <p:spPr>
                <a:xfrm>
                  <a:off x="6570724" y="2671144"/>
                  <a:ext cx="92871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𝐥</m:t>
                            </m:r>
                          </m:sub>
                        </m:sSub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𝟔𝐌𝐏𝐚</m:t>
                        </m:r>
                      </m:oMath>
                    </m:oMathPara>
                  </a14:m>
                  <a:endParaRPr lang="en-GB" sz="12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3" name="ZoneTexte 1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0724" y="2671144"/>
                  <a:ext cx="928716" cy="18466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268" r="-3922" b="-2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9" name="Groupe 128"/>
            <p:cNvGrpSpPr/>
            <p:nvPr/>
          </p:nvGrpSpPr>
          <p:grpSpPr>
            <a:xfrm flipV="1">
              <a:off x="6570724" y="5892209"/>
              <a:ext cx="908251" cy="264650"/>
              <a:chOff x="6723124" y="2529283"/>
              <a:chExt cx="908251" cy="264650"/>
            </a:xfrm>
          </p:grpSpPr>
          <p:cxnSp>
            <p:nvCxnSpPr>
              <p:cNvPr id="132" name="Connecteur droit avec flèche 131"/>
              <p:cNvCxnSpPr/>
              <p:nvPr/>
            </p:nvCxnSpPr>
            <p:spPr>
              <a:xfrm>
                <a:off x="6723124" y="2529283"/>
                <a:ext cx="0" cy="26465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avec flèche 132"/>
              <p:cNvCxnSpPr/>
              <p:nvPr/>
            </p:nvCxnSpPr>
            <p:spPr>
              <a:xfrm>
                <a:off x="6972290" y="2529283"/>
                <a:ext cx="0" cy="26465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avec flèche 133"/>
              <p:cNvCxnSpPr/>
              <p:nvPr/>
            </p:nvCxnSpPr>
            <p:spPr>
              <a:xfrm>
                <a:off x="7198549" y="2529283"/>
                <a:ext cx="0" cy="26465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avec flèche 134"/>
              <p:cNvCxnSpPr/>
              <p:nvPr/>
            </p:nvCxnSpPr>
            <p:spPr>
              <a:xfrm>
                <a:off x="7421582" y="2529283"/>
                <a:ext cx="0" cy="26465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avec flèche 135"/>
              <p:cNvCxnSpPr/>
              <p:nvPr/>
            </p:nvCxnSpPr>
            <p:spPr>
              <a:xfrm>
                <a:off x="7631375" y="2529283"/>
                <a:ext cx="0" cy="26465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ZoneTexte 129"/>
                <p:cNvSpPr txBox="1"/>
                <p:nvPr/>
              </p:nvSpPr>
              <p:spPr>
                <a:xfrm>
                  <a:off x="6581791" y="5645484"/>
                  <a:ext cx="952761" cy="2022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solidFill>
                                  <a:srgbClr val="66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solidFill>
                                  <a:srgbClr val="669900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solidFill>
                                  <a:srgbClr val="669900"/>
                                </a:solidFill>
                                <a:latin typeface="Cambria Math" panose="02040503050406030204" pitchFamily="18" charset="0"/>
                              </a:rPr>
                              <m:t>𝐠</m:t>
                            </m:r>
                          </m:sub>
                        </m:sSub>
                        <m:r>
                          <a:rPr lang="fr-BE" sz="1200" b="1" i="0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𝟔𝐌𝐏𝐚</m:t>
                        </m:r>
                      </m:oMath>
                    </m:oMathPara>
                  </a14:m>
                  <a:endParaRPr lang="en-GB" sz="1200" b="1" dirty="0">
                    <a:solidFill>
                      <a:srgbClr val="669900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ZoneTexte 1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1791" y="5645484"/>
                  <a:ext cx="952761" cy="2022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205" r="-4487" b="-2121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ZoneTexte 130"/>
            <p:cNvSpPr txBox="1"/>
            <p:nvPr/>
          </p:nvSpPr>
          <p:spPr>
            <a:xfrm>
              <a:off x="6400041" y="4950401"/>
              <a:ext cx="126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Water replaced by air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8" name="Groupe 147"/>
          <p:cNvGrpSpPr/>
          <p:nvPr/>
        </p:nvGrpSpPr>
        <p:grpSpPr>
          <a:xfrm>
            <a:off x="7667542" y="1851195"/>
            <a:ext cx="1270204" cy="4055326"/>
            <a:chOff x="7989217" y="2383016"/>
            <a:chExt cx="1270204" cy="4055326"/>
          </a:xfrm>
        </p:grpSpPr>
        <p:grpSp>
          <p:nvGrpSpPr>
            <p:cNvPr id="149" name="Groupe 148"/>
            <p:cNvGrpSpPr/>
            <p:nvPr/>
          </p:nvGrpSpPr>
          <p:grpSpPr>
            <a:xfrm>
              <a:off x="7989217" y="2655267"/>
              <a:ext cx="1270204" cy="3253808"/>
              <a:chOff x="8109690" y="2797764"/>
              <a:chExt cx="1270204" cy="3253808"/>
            </a:xfrm>
          </p:grpSpPr>
          <p:grpSp>
            <p:nvGrpSpPr>
              <p:cNvPr id="165" name="Groupe 164"/>
              <p:cNvGrpSpPr>
                <a:grpSpLocks noChangeAspect="1"/>
              </p:cNvGrpSpPr>
              <p:nvPr/>
            </p:nvGrpSpPr>
            <p:grpSpPr>
              <a:xfrm>
                <a:off x="8123215" y="2800573"/>
                <a:ext cx="1256679" cy="3240818"/>
                <a:chOff x="7357388" y="2127361"/>
                <a:chExt cx="1477108" cy="3809277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7357388" y="2127361"/>
                  <a:ext cx="1477108" cy="855061"/>
                </a:xfrm>
                <a:prstGeom prst="rect">
                  <a:avLst/>
                </a:prstGeom>
                <a:solidFill>
                  <a:srgbClr val="0070C0">
                    <a:alpha val="25000"/>
                  </a:srgb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7357388" y="2982422"/>
                  <a:ext cx="1477108" cy="1209822"/>
                </a:xfrm>
                <a:prstGeom prst="rect">
                  <a:avLst/>
                </a:prstGeom>
                <a:solidFill>
                  <a:srgbClr val="B9534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7357388" y="4192244"/>
                  <a:ext cx="1477108" cy="1744394"/>
                </a:xfrm>
                <a:prstGeom prst="rect">
                  <a:avLst/>
                </a:prstGeom>
                <a:solidFill>
                  <a:srgbClr val="669900">
                    <a:alpha val="25000"/>
                  </a:srgb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66" name="Connecteur droit 165"/>
              <p:cNvCxnSpPr/>
              <p:nvPr/>
            </p:nvCxnSpPr>
            <p:spPr>
              <a:xfrm>
                <a:off x="8109690" y="2797764"/>
                <a:ext cx="0" cy="325380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e 149"/>
            <p:cNvGrpSpPr/>
            <p:nvPr/>
          </p:nvGrpSpPr>
          <p:grpSpPr>
            <a:xfrm>
              <a:off x="8162273" y="2383016"/>
              <a:ext cx="908251" cy="264650"/>
              <a:chOff x="6570724" y="2376883"/>
              <a:chExt cx="908251" cy="264650"/>
            </a:xfrm>
          </p:grpSpPr>
          <p:cxnSp>
            <p:nvCxnSpPr>
              <p:cNvPr id="160" name="Connecteur droit avec flèche 159"/>
              <p:cNvCxnSpPr/>
              <p:nvPr/>
            </p:nvCxnSpPr>
            <p:spPr>
              <a:xfrm>
                <a:off x="6570724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avec flèche 160"/>
              <p:cNvCxnSpPr/>
              <p:nvPr/>
            </p:nvCxnSpPr>
            <p:spPr>
              <a:xfrm>
                <a:off x="6819890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avec flèche 161"/>
              <p:cNvCxnSpPr/>
              <p:nvPr/>
            </p:nvCxnSpPr>
            <p:spPr>
              <a:xfrm>
                <a:off x="7046149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avec flèche 162"/>
              <p:cNvCxnSpPr/>
              <p:nvPr/>
            </p:nvCxnSpPr>
            <p:spPr>
              <a:xfrm>
                <a:off x="7269182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avec flèche 163"/>
              <p:cNvCxnSpPr/>
              <p:nvPr/>
            </p:nvCxnSpPr>
            <p:spPr>
              <a:xfrm>
                <a:off x="7478975" y="2376883"/>
                <a:ext cx="0" cy="26465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ZoneTexte 150"/>
                <p:cNvSpPr txBox="1"/>
                <p:nvPr/>
              </p:nvSpPr>
              <p:spPr>
                <a:xfrm>
                  <a:off x="8162273" y="2677277"/>
                  <a:ext cx="92871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𝐥</m:t>
                            </m:r>
                          </m:sub>
                        </m:sSub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𝟔𝐌𝐏𝐚</m:t>
                        </m:r>
                      </m:oMath>
                    </m:oMathPara>
                  </a14:m>
                  <a:endParaRPr lang="en-GB" sz="12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ZoneTexte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2273" y="2677277"/>
                  <a:ext cx="928716" cy="18466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289" r="-4605" b="-2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2" name="Groupe 151"/>
            <p:cNvGrpSpPr/>
            <p:nvPr/>
          </p:nvGrpSpPr>
          <p:grpSpPr>
            <a:xfrm flipV="1">
              <a:off x="8162273" y="5898342"/>
              <a:ext cx="908251" cy="540000"/>
              <a:chOff x="6723124" y="2253933"/>
              <a:chExt cx="908251" cy="540000"/>
            </a:xfrm>
          </p:grpSpPr>
          <p:cxnSp>
            <p:nvCxnSpPr>
              <p:cNvPr id="155" name="Connecteur droit avec flèche 154"/>
              <p:cNvCxnSpPr/>
              <p:nvPr/>
            </p:nvCxnSpPr>
            <p:spPr>
              <a:xfrm>
                <a:off x="6723124" y="2253933"/>
                <a:ext cx="0" cy="54000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avec flèche 155"/>
              <p:cNvCxnSpPr/>
              <p:nvPr/>
            </p:nvCxnSpPr>
            <p:spPr>
              <a:xfrm>
                <a:off x="6972290" y="2253933"/>
                <a:ext cx="0" cy="54000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avec flèche 156"/>
              <p:cNvCxnSpPr/>
              <p:nvPr/>
            </p:nvCxnSpPr>
            <p:spPr>
              <a:xfrm>
                <a:off x="7198549" y="2253933"/>
                <a:ext cx="0" cy="54000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avec flèche 157"/>
              <p:cNvCxnSpPr/>
              <p:nvPr/>
            </p:nvCxnSpPr>
            <p:spPr>
              <a:xfrm>
                <a:off x="7421582" y="2253933"/>
                <a:ext cx="0" cy="54000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avec flèche 158"/>
              <p:cNvCxnSpPr/>
              <p:nvPr/>
            </p:nvCxnSpPr>
            <p:spPr>
              <a:xfrm>
                <a:off x="7631375" y="2253933"/>
                <a:ext cx="0" cy="540000"/>
              </a:xfrm>
              <a:prstGeom prst="straightConnector1">
                <a:avLst/>
              </a:prstGeom>
              <a:ln w="19050">
                <a:solidFill>
                  <a:srgbClr val="6699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ZoneTexte 152"/>
                <p:cNvSpPr txBox="1"/>
                <p:nvPr/>
              </p:nvSpPr>
              <p:spPr>
                <a:xfrm>
                  <a:off x="8173340" y="5651617"/>
                  <a:ext cx="986424" cy="2022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solidFill>
                                  <a:srgbClr val="66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solidFill>
                                  <a:srgbClr val="669900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solidFill>
                                  <a:srgbClr val="669900"/>
                                </a:solidFill>
                                <a:latin typeface="Cambria Math" panose="02040503050406030204" pitchFamily="18" charset="0"/>
                              </a:rPr>
                              <m:t>𝐠</m:t>
                            </m:r>
                          </m:sub>
                        </m:sSub>
                        <m:r>
                          <a:rPr lang="fr-BE" sz="1200" b="1" i="0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1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fr-BE" sz="1200" b="1" i="1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1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BE" sz="1200" b="1" i="1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sz="1200" b="1" i="0" smtClean="0">
                            <a:solidFill>
                              <a:srgbClr val="669900"/>
                            </a:solidFill>
                            <a:latin typeface="Cambria Math" panose="02040503050406030204" pitchFamily="18" charset="0"/>
                          </a:rPr>
                          <m:t>𝐌𝐏𝐚</m:t>
                        </m:r>
                      </m:oMath>
                    </m:oMathPara>
                  </a14:m>
                  <a:endParaRPr lang="en-GB" sz="1200" b="1" dirty="0">
                    <a:solidFill>
                      <a:srgbClr val="66990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ZoneTexte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3340" y="5651617"/>
                  <a:ext cx="986424" cy="2022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106" r="-4348" b="-2121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4" name="ZoneTexte 153"/>
            <p:cNvSpPr txBox="1"/>
            <p:nvPr/>
          </p:nvSpPr>
          <p:spPr>
            <a:xfrm>
              <a:off x="7991590" y="4956534"/>
              <a:ext cx="12646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Air injection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1" name="Groupe 170"/>
          <p:cNvGrpSpPr/>
          <p:nvPr/>
        </p:nvGrpSpPr>
        <p:grpSpPr>
          <a:xfrm>
            <a:off x="9126326" y="1851194"/>
            <a:ext cx="1302532" cy="3615901"/>
            <a:chOff x="9664121" y="2370460"/>
            <a:chExt cx="1302532" cy="3615901"/>
          </a:xfrm>
        </p:grpSpPr>
        <p:grpSp>
          <p:nvGrpSpPr>
            <p:cNvPr id="172" name="Groupe 171"/>
            <p:cNvGrpSpPr/>
            <p:nvPr/>
          </p:nvGrpSpPr>
          <p:grpSpPr>
            <a:xfrm>
              <a:off x="9664121" y="2370460"/>
              <a:ext cx="1302532" cy="3615901"/>
              <a:chOff x="9448731" y="2362860"/>
              <a:chExt cx="1302532" cy="3615901"/>
            </a:xfrm>
          </p:grpSpPr>
          <p:grpSp>
            <p:nvGrpSpPr>
              <p:cNvPr id="174" name="Groupe 173"/>
              <p:cNvGrpSpPr/>
              <p:nvPr/>
            </p:nvGrpSpPr>
            <p:grpSpPr>
              <a:xfrm>
                <a:off x="9448731" y="2635111"/>
                <a:ext cx="1270204" cy="3253808"/>
                <a:chOff x="8109690" y="2797764"/>
                <a:chExt cx="1270204" cy="3253808"/>
              </a:xfrm>
            </p:grpSpPr>
            <p:grpSp>
              <p:nvGrpSpPr>
                <p:cNvPr id="190" name="Groupe 189"/>
                <p:cNvGrpSpPr>
                  <a:grpSpLocks noChangeAspect="1"/>
                </p:cNvGrpSpPr>
                <p:nvPr/>
              </p:nvGrpSpPr>
              <p:grpSpPr>
                <a:xfrm>
                  <a:off x="8123215" y="2800573"/>
                  <a:ext cx="1256679" cy="3240818"/>
                  <a:chOff x="7357388" y="2127361"/>
                  <a:chExt cx="1477108" cy="3809277"/>
                </a:xfrm>
              </p:grpSpPr>
              <p:sp>
                <p:nvSpPr>
                  <p:cNvPr id="207" name="Rectangle 206"/>
                  <p:cNvSpPr/>
                  <p:nvPr/>
                </p:nvSpPr>
                <p:spPr>
                  <a:xfrm>
                    <a:off x="7357388" y="2127361"/>
                    <a:ext cx="1477108" cy="855061"/>
                  </a:xfrm>
                  <a:prstGeom prst="rect">
                    <a:avLst/>
                  </a:prstGeom>
                  <a:solidFill>
                    <a:srgbClr val="0070C0">
                      <a:alpha val="25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8" name="Rectangle 207"/>
                  <p:cNvSpPr/>
                  <p:nvPr/>
                </p:nvSpPr>
                <p:spPr>
                  <a:xfrm>
                    <a:off x="7357388" y="2982422"/>
                    <a:ext cx="1477108" cy="1209822"/>
                  </a:xfrm>
                  <a:prstGeom prst="rect">
                    <a:avLst/>
                  </a:prstGeom>
                  <a:solidFill>
                    <a:srgbClr val="B9534C">
                      <a:alpha val="50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0" name="Rectangle 209"/>
                  <p:cNvSpPr/>
                  <p:nvPr/>
                </p:nvSpPr>
                <p:spPr>
                  <a:xfrm>
                    <a:off x="7357388" y="4192244"/>
                    <a:ext cx="1477108" cy="1744394"/>
                  </a:xfrm>
                  <a:prstGeom prst="rect">
                    <a:avLst/>
                  </a:prstGeom>
                  <a:solidFill>
                    <a:srgbClr val="669900">
                      <a:alpha val="25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191" name="Connecteur droit 190"/>
                <p:cNvCxnSpPr/>
                <p:nvPr/>
              </p:nvCxnSpPr>
              <p:spPr>
                <a:xfrm>
                  <a:off x="8109690" y="2797764"/>
                  <a:ext cx="0" cy="325380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e 174"/>
              <p:cNvGrpSpPr/>
              <p:nvPr/>
            </p:nvGrpSpPr>
            <p:grpSpPr>
              <a:xfrm>
                <a:off x="9621787" y="2362860"/>
                <a:ext cx="908251" cy="264650"/>
                <a:chOff x="6570724" y="2376883"/>
                <a:chExt cx="908251" cy="264650"/>
              </a:xfrm>
            </p:grpSpPr>
            <p:cxnSp>
              <p:nvCxnSpPr>
                <p:cNvPr id="184" name="Connecteur droit avec flèche 183"/>
                <p:cNvCxnSpPr/>
                <p:nvPr/>
              </p:nvCxnSpPr>
              <p:spPr>
                <a:xfrm>
                  <a:off x="6570724" y="237688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Connecteur droit avec flèche 184"/>
                <p:cNvCxnSpPr/>
                <p:nvPr/>
              </p:nvCxnSpPr>
              <p:spPr>
                <a:xfrm>
                  <a:off x="6819890" y="237688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Connecteur droit avec flèche 185"/>
                <p:cNvCxnSpPr/>
                <p:nvPr/>
              </p:nvCxnSpPr>
              <p:spPr>
                <a:xfrm>
                  <a:off x="7046149" y="237688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Connecteur droit avec flèche 186"/>
                <p:cNvCxnSpPr/>
                <p:nvPr/>
              </p:nvCxnSpPr>
              <p:spPr>
                <a:xfrm>
                  <a:off x="7269182" y="237688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Connecteur droit avec flèche 188"/>
                <p:cNvCxnSpPr/>
                <p:nvPr/>
              </p:nvCxnSpPr>
              <p:spPr>
                <a:xfrm>
                  <a:off x="7478975" y="237688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6" name="ZoneTexte 175"/>
                  <p:cNvSpPr txBox="1"/>
                  <p:nvPr/>
                </p:nvSpPr>
                <p:spPr>
                  <a:xfrm>
                    <a:off x="9621787" y="2657121"/>
                    <a:ext cx="928716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BE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fr-BE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𝐥</m:t>
                              </m:r>
                            </m:sub>
                          </m:sSub>
                          <m:r>
                            <a:rPr lang="fr-BE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BE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BE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BE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𝟔𝐌𝐏𝐚</m:t>
                          </m:r>
                        </m:oMath>
                      </m:oMathPara>
                    </a14:m>
                    <a:endParaRPr lang="en-GB" sz="1200" b="1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ZoneTexte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21787" y="2657121"/>
                    <a:ext cx="928716" cy="18466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3289" r="-4605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7" name="Groupe 176"/>
              <p:cNvGrpSpPr/>
              <p:nvPr/>
            </p:nvGrpSpPr>
            <p:grpSpPr>
              <a:xfrm flipV="1">
                <a:off x="9578362" y="5978761"/>
                <a:ext cx="1172901" cy="0"/>
                <a:chOff x="6679699" y="2693358"/>
                <a:chExt cx="1172901" cy="0"/>
              </a:xfrm>
            </p:grpSpPr>
            <p:cxnSp>
              <p:nvCxnSpPr>
                <p:cNvPr id="179" name="Connecteur droit avec flèche 178"/>
                <p:cNvCxnSpPr/>
                <p:nvPr/>
              </p:nvCxnSpPr>
              <p:spPr>
                <a:xfrm rot="2700000">
                  <a:off x="6812024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Connecteur droit avec flèche 179"/>
                <p:cNvCxnSpPr/>
                <p:nvPr/>
              </p:nvCxnSpPr>
              <p:spPr>
                <a:xfrm rot="2700000">
                  <a:off x="7061190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Connecteur droit avec flèche 180"/>
                <p:cNvCxnSpPr/>
                <p:nvPr/>
              </p:nvCxnSpPr>
              <p:spPr>
                <a:xfrm rot="2700000">
                  <a:off x="7287449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Connecteur droit avec flèche 181"/>
                <p:cNvCxnSpPr/>
                <p:nvPr/>
              </p:nvCxnSpPr>
              <p:spPr>
                <a:xfrm rot="2700000">
                  <a:off x="7510482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Connecteur droit avec flèche 182"/>
                <p:cNvCxnSpPr/>
                <p:nvPr/>
              </p:nvCxnSpPr>
              <p:spPr>
                <a:xfrm rot="2700000">
                  <a:off x="7720275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8" name="ZoneTexte 177"/>
              <p:cNvSpPr txBox="1"/>
              <p:nvPr/>
            </p:nvSpPr>
            <p:spPr>
              <a:xfrm>
                <a:off x="9513408" y="3685315"/>
                <a:ext cx="1157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Air dissipation</a:t>
                </a:r>
                <a:endParaRPr lang="en-GB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3" name="ZoneTexte 172"/>
            <p:cNvSpPr txBox="1"/>
            <p:nvPr/>
          </p:nvSpPr>
          <p:spPr>
            <a:xfrm>
              <a:off x="9683205" y="5601711"/>
              <a:ext cx="12646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Impermeable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Groupe 210"/>
          <p:cNvGrpSpPr/>
          <p:nvPr/>
        </p:nvGrpSpPr>
        <p:grpSpPr>
          <a:xfrm>
            <a:off x="10594790" y="1585053"/>
            <a:ext cx="1302532" cy="3892126"/>
            <a:chOff x="11089944" y="2104319"/>
            <a:chExt cx="1302532" cy="3892126"/>
          </a:xfrm>
        </p:grpSpPr>
        <p:grpSp>
          <p:nvGrpSpPr>
            <p:cNvPr id="212" name="Groupe 211"/>
            <p:cNvGrpSpPr/>
            <p:nvPr/>
          </p:nvGrpSpPr>
          <p:grpSpPr>
            <a:xfrm>
              <a:off x="11089944" y="2104319"/>
              <a:ext cx="1302532" cy="3892126"/>
              <a:chOff x="9448731" y="2086635"/>
              <a:chExt cx="1302532" cy="3892126"/>
            </a:xfrm>
          </p:grpSpPr>
          <p:grpSp>
            <p:nvGrpSpPr>
              <p:cNvPr id="215" name="Groupe 214"/>
              <p:cNvGrpSpPr/>
              <p:nvPr/>
            </p:nvGrpSpPr>
            <p:grpSpPr>
              <a:xfrm>
                <a:off x="9448731" y="2635111"/>
                <a:ext cx="1270204" cy="3253808"/>
                <a:chOff x="8109690" y="2797764"/>
                <a:chExt cx="1270204" cy="3253808"/>
              </a:xfrm>
            </p:grpSpPr>
            <p:grpSp>
              <p:nvGrpSpPr>
                <p:cNvPr id="234" name="Groupe 233"/>
                <p:cNvGrpSpPr>
                  <a:grpSpLocks noChangeAspect="1"/>
                </p:cNvGrpSpPr>
                <p:nvPr/>
              </p:nvGrpSpPr>
              <p:grpSpPr>
                <a:xfrm>
                  <a:off x="8123215" y="2800573"/>
                  <a:ext cx="1256679" cy="3240818"/>
                  <a:chOff x="7357388" y="2127361"/>
                  <a:chExt cx="1477108" cy="3809277"/>
                </a:xfrm>
              </p:grpSpPr>
              <p:sp>
                <p:nvSpPr>
                  <p:cNvPr id="237" name="Rectangle 236"/>
                  <p:cNvSpPr/>
                  <p:nvPr/>
                </p:nvSpPr>
                <p:spPr>
                  <a:xfrm>
                    <a:off x="7357388" y="2127361"/>
                    <a:ext cx="1477108" cy="855061"/>
                  </a:xfrm>
                  <a:prstGeom prst="rect">
                    <a:avLst/>
                  </a:prstGeom>
                  <a:solidFill>
                    <a:srgbClr val="669900">
                      <a:alpha val="25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7357388" y="2982422"/>
                    <a:ext cx="1477108" cy="1209822"/>
                  </a:xfrm>
                  <a:prstGeom prst="rect">
                    <a:avLst/>
                  </a:prstGeom>
                  <a:solidFill>
                    <a:srgbClr val="B9534C">
                      <a:alpha val="50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>
                  <a:xfrm>
                    <a:off x="7357388" y="4192244"/>
                    <a:ext cx="1477108" cy="1744394"/>
                  </a:xfrm>
                  <a:prstGeom prst="rect">
                    <a:avLst/>
                  </a:prstGeom>
                  <a:solidFill>
                    <a:srgbClr val="669900">
                      <a:alpha val="25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235" name="Connecteur droit 234"/>
                <p:cNvCxnSpPr/>
                <p:nvPr/>
              </p:nvCxnSpPr>
              <p:spPr>
                <a:xfrm>
                  <a:off x="8109690" y="2797764"/>
                  <a:ext cx="0" cy="325380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e 215"/>
              <p:cNvGrpSpPr/>
              <p:nvPr/>
            </p:nvGrpSpPr>
            <p:grpSpPr>
              <a:xfrm>
                <a:off x="9621787" y="2086635"/>
                <a:ext cx="908251" cy="540000"/>
                <a:chOff x="6570724" y="2100658"/>
                <a:chExt cx="908251" cy="540000"/>
              </a:xfrm>
            </p:grpSpPr>
            <p:cxnSp>
              <p:nvCxnSpPr>
                <p:cNvPr id="229" name="Connecteur droit avec flèche 228"/>
                <p:cNvCxnSpPr/>
                <p:nvPr/>
              </p:nvCxnSpPr>
              <p:spPr>
                <a:xfrm>
                  <a:off x="6570724" y="2100658"/>
                  <a:ext cx="0" cy="540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Connecteur droit avec flèche 229"/>
                <p:cNvCxnSpPr/>
                <p:nvPr/>
              </p:nvCxnSpPr>
              <p:spPr>
                <a:xfrm>
                  <a:off x="6819890" y="2100658"/>
                  <a:ext cx="0" cy="540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Connecteur droit avec flèche 230"/>
                <p:cNvCxnSpPr/>
                <p:nvPr/>
              </p:nvCxnSpPr>
              <p:spPr>
                <a:xfrm>
                  <a:off x="7046149" y="2100658"/>
                  <a:ext cx="0" cy="540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avec flèche 231"/>
                <p:cNvCxnSpPr/>
                <p:nvPr/>
              </p:nvCxnSpPr>
              <p:spPr>
                <a:xfrm>
                  <a:off x="7269182" y="2100658"/>
                  <a:ext cx="0" cy="540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avec flèche 232"/>
                <p:cNvCxnSpPr/>
                <p:nvPr/>
              </p:nvCxnSpPr>
              <p:spPr>
                <a:xfrm>
                  <a:off x="7478975" y="2100658"/>
                  <a:ext cx="0" cy="540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7" name="ZoneTexte 216"/>
                  <p:cNvSpPr txBox="1"/>
                  <p:nvPr/>
                </p:nvSpPr>
                <p:spPr>
                  <a:xfrm>
                    <a:off x="9621787" y="2657121"/>
                    <a:ext cx="962379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BE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fr-BE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𝐥</m:t>
                              </m:r>
                            </m:sub>
                          </m:sSub>
                          <m:r>
                            <a:rPr lang="fr-BE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BE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BE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BE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BE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BE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𝐌𝐏𝐚</m:t>
                          </m:r>
                        </m:oMath>
                      </m:oMathPara>
                    </a14:m>
                    <a:endParaRPr lang="en-GB" sz="1200" b="1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6" name="ZoneTexte 1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21787" y="2657121"/>
                    <a:ext cx="962379" cy="184666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3165" r="-3797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19" name="Groupe 218"/>
              <p:cNvGrpSpPr/>
              <p:nvPr/>
            </p:nvGrpSpPr>
            <p:grpSpPr>
              <a:xfrm flipV="1">
                <a:off x="9578362" y="5978761"/>
                <a:ext cx="1172901" cy="0"/>
                <a:chOff x="6679699" y="2693358"/>
                <a:chExt cx="1172901" cy="0"/>
              </a:xfrm>
            </p:grpSpPr>
            <p:cxnSp>
              <p:nvCxnSpPr>
                <p:cNvPr id="222" name="Connecteur droit avec flèche 221"/>
                <p:cNvCxnSpPr/>
                <p:nvPr/>
              </p:nvCxnSpPr>
              <p:spPr>
                <a:xfrm rot="2700000">
                  <a:off x="6812024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Connecteur droit avec flèche 222"/>
                <p:cNvCxnSpPr/>
                <p:nvPr/>
              </p:nvCxnSpPr>
              <p:spPr>
                <a:xfrm rot="2700000">
                  <a:off x="7061190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Connecteur droit avec flèche 225"/>
                <p:cNvCxnSpPr/>
                <p:nvPr/>
              </p:nvCxnSpPr>
              <p:spPr>
                <a:xfrm rot="2700000">
                  <a:off x="7287449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Connecteur droit avec flèche 226"/>
                <p:cNvCxnSpPr/>
                <p:nvPr/>
              </p:nvCxnSpPr>
              <p:spPr>
                <a:xfrm rot="2700000">
                  <a:off x="7510482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Connecteur droit avec flèche 227"/>
                <p:cNvCxnSpPr/>
                <p:nvPr/>
              </p:nvCxnSpPr>
              <p:spPr>
                <a:xfrm rot="2700000">
                  <a:off x="7720275" y="2561033"/>
                  <a:ext cx="0" cy="26465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1" name="ZoneTexte 220"/>
              <p:cNvSpPr txBox="1"/>
              <p:nvPr/>
            </p:nvSpPr>
            <p:spPr>
              <a:xfrm>
                <a:off x="9524455" y="3669155"/>
                <a:ext cx="1157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Air dissipation</a:t>
                </a:r>
                <a:endParaRPr lang="en-GB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3" name="ZoneTexte 212"/>
            <p:cNvSpPr txBox="1"/>
            <p:nvPr/>
          </p:nvSpPr>
          <p:spPr>
            <a:xfrm>
              <a:off x="11101435" y="5601711"/>
              <a:ext cx="12646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Impermeable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ZoneTexte 213"/>
                <p:cNvSpPr txBox="1"/>
                <p:nvPr/>
              </p:nvSpPr>
              <p:spPr>
                <a:xfrm>
                  <a:off x="11263000" y="2875095"/>
                  <a:ext cx="96237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𝐥</m:t>
                            </m:r>
                          </m:sub>
                        </m:sSub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BE" sz="1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sz="1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𝐌𝐏𝐚</m:t>
                        </m:r>
                      </m:oMath>
                    </m:oMathPara>
                  </a14:m>
                  <a:endParaRPr lang="en-GB" sz="12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ZoneTexte 1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3000" y="2875095"/>
                  <a:ext cx="962379" cy="184666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165" r="-3797" b="-2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2" name="Rectangle 241"/>
          <p:cNvSpPr/>
          <p:nvPr/>
        </p:nvSpPr>
        <p:spPr>
          <a:xfrm>
            <a:off x="587734" y="5977097"/>
            <a:ext cx="14606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Gonzalez-Blanco (2017)</a:t>
            </a:r>
            <a:endParaRPr lang="en-GB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4" name="ZoneTexte 243"/>
              <p:cNvSpPr txBox="1"/>
              <p:nvPr/>
            </p:nvSpPr>
            <p:spPr>
              <a:xfrm>
                <a:off x="3998154" y="1658976"/>
                <a:ext cx="923561" cy="2015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200" b="1" i="0" smtClean="0">
                              <a:latin typeface="Cambria Math" panose="02040503050406030204" pitchFamily="18" charset="0"/>
                            </a:rPr>
                            <m:t>𝛔</m:t>
                          </m:r>
                        </m:e>
                        <m:sub>
                          <m:r>
                            <a:rPr lang="fr-BE" sz="12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  <m:r>
                        <a:rPr lang="fr-BE" sz="12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BE" sz="12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BE" sz="12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BE" sz="1200" b="1" i="0" smtClean="0">
                          <a:latin typeface="Cambria Math" panose="02040503050406030204" pitchFamily="18" charset="0"/>
                        </a:rPr>
                        <m:t>𝟏𝐌𝐏𝐚</m:t>
                      </m:r>
                    </m:oMath>
                  </m:oMathPara>
                </a14:m>
                <a:endParaRPr lang="en-GB" sz="1200" b="1" dirty="0"/>
              </a:p>
            </p:txBody>
          </p:sp>
        </mc:Choice>
        <mc:Fallback>
          <p:sp>
            <p:nvSpPr>
              <p:cNvPr id="244" name="ZoneTexte 2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154" y="1658976"/>
                <a:ext cx="923561" cy="201594"/>
              </a:xfrm>
              <a:prstGeom prst="rect">
                <a:avLst/>
              </a:prstGeom>
              <a:blipFill rotWithShape="0">
                <a:blip r:embed="rId12"/>
                <a:stretch>
                  <a:fillRect l="-3974" r="-6623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76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gas injection tests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5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73" name="Groupe 72"/>
          <p:cNvGrpSpPr>
            <a:grpSpLocks noChangeAspect="1"/>
          </p:cNvGrpSpPr>
          <p:nvPr/>
        </p:nvGrpSpPr>
        <p:grpSpPr>
          <a:xfrm>
            <a:off x="491462" y="2132677"/>
            <a:ext cx="1256679" cy="3240818"/>
            <a:chOff x="7357388" y="2127361"/>
            <a:chExt cx="1477108" cy="3809277"/>
          </a:xfrm>
        </p:grpSpPr>
        <p:sp>
          <p:nvSpPr>
            <p:cNvPr id="74" name="Rectangle 73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378991" y="2077243"/>
            <a:ext cx="102130" cy="10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ZoneTexte 78"/>
          <p:cNvSpPr txBox="1"/>
          <p:nvPr/>
        </p:nvSpPr>
        <p:spPr>
          <a:xfrm>
            <a:off x="637051" y="3159392"/>
            <a:ext cx="11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 Sample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Connecteur droit avec flèche 80"/>
          <p:cNvCxnSpPr/>
          <p:nvPr/>
        </p:nvCxnSpPr>
        <p:spPr>
          <a:xfrm flipH="1">
            <a:off x="2016683" y="2132677"/>
            <a:ext cx="0" cy="72746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2016683" y="2858270"/>
            <a:ext cx="0" cy="1025976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>
            <a:off x="2016683" y="3884246"/>
            <a:ext cx="0" cy="1494993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>
            <a:off x="2016682" y="2368309"/>
            <a:ext cx="924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0.017m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2016682" y="3224791"/>
            <a:ext cx="924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0.020m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2016683" y="4547938"/>
            <a:ext cx="841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0.034m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477937" y="2129868"/>
            <a:ext cx="0" cy="32538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H="1">
            <a:off x="491462" y="5634191"/>
            <a:ext cx="126225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/>
          <p:cNvSpPr txBox="1"/>
          <p:nvPr/>
        </p:nvSpPr>
        <p:spPr>
          <a:xfrm>
            <a:off x="607816" y="5634191"/>
            <a:ext cx="1011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0.025m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Connecteur droit 89"/>
          <p:cNvCxnSpPr/>
          <p:nvPr/>
        </p:nvCxnSpPr>
        <p:spPr>
          <a:xfrm flipV="1">
            <a:off x="1752428" y="2131807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 flipV="1">
            <a:off x="1750489" y="2858270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flipV="1">
            <a:off x="1752428" y="3887745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V="1">
            <a:off x="1750489" y="5373495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 rot="5400000" flipV="1">
            <a:off x="1620578" y="5507272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rot="5400000" flipV="1">
            <a:off x="359551" y="5505406"/>
            <a:ext cx="263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492224" y="2863958"/>
            <a:ext cx="202543" cy="1025051"/>
          </a:xfrm>
          <a:prstGeom prst="rect">
            <a:avLst/>
          </a:prstGeom>
          <a:solidFill>
            <a:srgbClr val="75322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ZoneTexte 99"/>
          <p:cNvSpPr txBox="1">
            <a:spLocks/>
          </p:cNvSpPr>
          <p:nvPr/>
        </p:nvSpPr>
        <p:spPr>
          <a:xfrm>
            <a:off x="-94569" y="3163324"/>
            <a:ext cx="54804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ZFD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Connecteur droit 100"/>
          <p:cNvCxnSpPr>
            <a:endCxn id="100" idx="2"/>
          </p:cNvCxnSpPr>
          <p:nvPr/>
        </p:nvCxnSpPr>
        <p:spPr>
          <a:xfrm flipH="1" flipV="1">
            <a:off x="179452" y="3440323"/>
            <a:ext cx="396030" cy="304187"/>
          </a:xfrm>
          <a:prstGeom prst="line">
            <a:avLst/>
          </a:prstGeom>
          <a:ln w="1905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e 101"/>
          <p:cNvGrpSpPr>
            <a:grpSpLocks noChangeAspect="1"/>
          </p:cNvGrpSpPr>
          <p:nvPr/>
        </p:nvGrpSpPr>
        <p:grpSpPr>
          <a:xfrm>
            <a:off x="657068" y="1620524"/>
            <a:ext cx="2201164" cy="4198877"/>
            <a:chOff x="6946997" y="1320440"/>
            <a:chExt cx="2694797" cy="5140514"/>
          </a:xfrm>
        </p:grpSpPr>
        <p:grpSp>
          <p:nvGrpSpPr>
            <p:cNvPr id="103" name="Groupe 102"/>
            <p:cNvGrpSpPr/>
            <p:nvPr/>
          </p:nvGrpSpPr>
          <p:grpSpPr>
            <a:xfrm rot="16200000" flipH="1">
              <a:off x="8305372" y="3304152"/>
              <a:ext cx="252000" cy="279720"/>
              <a:chOff x="10761185" y="3279627"/>
              <a:chExt cx="252000" cy="279720"/>
            </a:xfrm>
          </p:grpSpPr>
          <p:sp>
            <p:nvSpPr>
              <p:cNvPr id="122" name="Triangle isocèle 121"/>
              <p:cNvSpPr/>
              <p:nvPr/>
            </p:nvSpPr>
            <p:spPr>
              <a:xfrm>
                <a:off x="10761185" y="3279627"/>
                <a:ext cx="252000" cy="1800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Ellipse 122"/>
              <p:cNvSpPr/>
              <p:nvPr/>
            </p:nvSpPr>
            <p:spPr>
              <a:xfrm>
                <a:off x="10778202" y="345008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Ellipse 123"/>
              <p:cNvSpPr/>
              <p:nvPr/>
            </p:nvSpPr>
            <p:spPr>
              <a:xfrm>
                <a:off x="10886202" y="34513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4" name="Triangle isocèle 103"/>
            <p:cNvSpPr/>
            <p:nvPr/>
          </p:nvSpPr>
          <p:spPr>
            <a:xfrm>
              <a:off x="7394872" y="5918200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5" name="Groupe 104"/>
            <p:cNvGrpSpPr/>
            <p:nvPr/>
          </p:nvGrpSpPr>
          <p:grpSpPr>
            <a:xfrm rot="16200000" flipH="1">
              <a:off x="8304108" y="2235319"/>
              <a:ext cx="252000" cy="279720"/>
              <a:chOff x="10761185" y="3279627"/>
              <a:chExt cx="252000" cy="279720"/>
            </a:xfrm>
          </p:grpSpPr>
          <p:sp>
            <p:nvSpPr>
              <p:cNvPr id="119" name="Triangle isocèle 118"/>
              <p:cNvSpPr/>
              <p:nvPr/>
            </p:nvSpPr>
            <p:spPr>
              <a:xfrm>
                <a:off x="10761185" y="3279627"/>
                <a:ext cx="252000" cy="1800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10778202" y="345008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10886202" y="34513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" name="Groupe 105"/>
            <p:cNvGrpSpPr/>
            <p:nvPr/>
          </p:nvGrpSpPr>
          <p:grpSpPr>
            <a:xfrm rot="16200000" flipH="1">
              <a:off x="8303591" y="4906143"/>
              <a:ext cx="252000" cy="279720"/>
              <a:chOff x="10761185" y="3279627"/>
              <a:chExt cx="252000" cy="279720"/>
            </a:xfrm>
          </p:grpSpPr>
          <p:sp>
            <p:nvSpPr>
              <p:cNvPr id="116" name="Triangle isocèle 115"/>
              <p:cNvSpPr/>
              <p:nvPr/>
            </p:nvSpPr>
            <p:spPr>
              <a:xfrm>
                <a:off x="10761185" y="3279627"/>
                <a:ext cx="252000" cy="1800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10778202" y="345008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10886202" y="345134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07" name="Connecteur droit avec flèche 106"/>
            <p:cNvCxnSpPr/>
            <p:nvPr/>
          </p:nvCxnSpPr>
          <p:spPr>
            <a:xfrm>
              <a:off x="6946997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avec flèche 107"/>
            <p:cNvCxnSpPr/>
            <p:nvPr/>
          </p:nvCxnSpPr>
          <p:spPr>
            <a:xfrm>
              <a:off x="7252041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avec flèche 108"/>
            <p:cNvCxnSpPr/>
            <p:nvPr/>
          </p:nvCxnSpPr>
          <p:spPr>
            <a:xfrm>
              <a:off x="7529041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/>
            <p:cNvCxnSpPr/>
            <p:nvPr/>
          </p:nvCxnSpPr>
          <p:spPr>
            <a:xfrm>
              <a:off x="7802091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>
              <a:endCxn id="112" idx="1"/>
            </p:cNvCxnSpPr>
            <p:nvPr/>
          </p:nvCxnSpPr>
          <p:spPr>
            <a:xfrm flipV="1">
              <a:off x="8268574" y="1557313"/>
              <a:ext cx="146271" cy="387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2" name="ZoneTexte 111"/>
                <p:cNvSpPr txBox="1"/>
                <p:nvPr/>
              </p:nvSpPr>
              <p:spPr>
                <a:xfrm>
                  <a:off x="8414845" y="1320440"/>
                  <a:ext cx="1226949" cy="4737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sub>
                        </m:sSub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𝟔𝐌𝐏𝐚</m:t>
                        </m:r>
                      </m:oMath>
                    </m:oMathPara>
                  </a14:m>
                  <a:endParaRPr lang="fr-BE" sz="1200" b="1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𝐠</m:t>
                            </m:r>
                          </m:sub>
                        </m:sSub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𝐌𝐏𝐚</m:t>
                        </m:r>
                      </m:oMath>
                    </m:oMathPara>
                  </a14:m>
                  <a:endParaRPr lang="fr-BE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12" name="ZoneTexte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4845" y="1320440"/>
                  <a:ext cx="1226949" cy="47374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r="-5455" b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Connecteur droit 112"/>
            <p:cNvCxnSpPr>
              <a:endCxn id="114" idx="1"/>
            </p:cNvCxnSpPr>
            <p:nvPr/>
          </p:nvCxnSpPr>
          <p:spPr>
            <a:xfrm>
              <a:off x="8278069" y="5871935"/>
              <a:ext cx="91713" cy="35214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4" name="ZoneTexte 113"/>
                <p:cNvSpPr txBox="1"/>
                <p:nvPr/>
              </p:nvSpPr>
              <p:spPr>
                <a:xfrm>
                  <a:off x="8369782" y="5987208"/>
                  <a:ext cx="1269356" cy="4737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sub>
                        </m:sSub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𝟔𝐌𝐏𝐚</m:t>
                        </m:r>
                      </m:oMath>
                    </m:oMathPara>
                  </a14:m>
                  <a:endParaRPr lang="fr-BE" sz="1200" b="1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200" b="1" i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fr-BE" sz="1200" b="1" i="0" smtClean="0">
                                <a:latin typeface="Cambria Math" panose="02040503050406030204" pitchFamily="18" charset="0"/>
                              </a:rPr>
                              <m:t>𝐠</m:t>
                            </m:r>
                          </m:sub>
                        </m:sSub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BE" sz="12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BE" sz="1200" b="1" i="0">
                            <a:latin typeface="Cambria Math" panose="02040503050406030204" pitchFamily="18" charset="0"/>
                          </a:rPr>
                          <m:t>𝐌𝐏𝐚</m:t>
                        </m:r>
                      </m:oMath>
                    </m:oMathPara>
                  </a14:m>
                  <a:endParaRPr lang="fr-BE" sz="1200" b="1" dirty="0"/>
                </a:p>
              </p:txBody>
            </p:sp>
          </mc:Choice>
          <mc:Fallback>
            <p:sp>
              <p:nvSpPr>
                <p:cNvPr id="114" name="ZoneTexte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9782" y="5987208"/>
                  <a:ext cx="1269356" cy="47374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5263" b="-93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Connecteur droit avec flèche 114"/>
            <p:cNvCxnSpPr/>
            <p:nvPr/>
          </p:nvCxnSpPr>
          <p:spPr>
            <a:xfrm>
              <a:off x="8058932" y="1610704"/>
              <a:ext cx="0" cy="3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4" name="ZoneTexte 243"/>
              <p:cNvSpPr txBox="1"/>
              <p:nvPr/>
            </p:nvSpPr>
            <p:spPr>
              <a:xfrm>
                <a:off x="637051" y="1658976"/>
                <a:ext cx="923561" cy="2015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200" b="1" i="0" smtClean="0">
                              <a:latin typeface="Cambria Math" panose="02040503050406030204" pitchFamily="18" charset="0"/>
                            </a:rPr>
                            <m:t>𝛔</m:t>
                          </m:r>
                        </m:e>
                        <m:sub>
                          <m:r>
                            <a:rPr lang="fr-BE" sz="12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  <m:r>
                        <a:rPr lang="fr-BE" sz="12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BE" sz="12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BE" sz="12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BE" sz="1200" b="1" i="0" smtClean="0">
                          <a:latin typeface="Cambria Math" panose="02040503050406030204" pitchFamily="18" charset="0"/>
                        </a:rPr>
                        <m:t>𝟏𝐌𝐏𝐚</m:t>
                      </m:r>
                    </m:oMath>
                  </m:oMathPara>
                </a14:m>
                <a:endParaRPr lang="en-GB" sz="1200" b="1" dirty="0"/>
              </a:p>
            </p:txBody>
          </p:sp>
        </mc:Choice>
        <mc:Fallback>
          <p:sp>
            <p:nvSpPr>
              <p:cNvPr id="244" name="ZoneTexte 2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51" y="1658976"/>
                <a:ext cx="923561" cy="201594"/>
              </a:xfrm>
              <a:prstGeom prst="rect">
                <a:avLst/>
              </a:prstGeom>
              <a:blipFill rotWithShape="0">
                <a:blip r:embed="rId5"/>
                <a:stretch>
                  <a:fillRect l="-3974" r="-6623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3" name="Groupe 282"/>
          <p:cNvGrpSpPr/>
          <p:nvPr/>
        </p:nvGrpSpPr>
        <p:grpSpPr>
          <a:xfrm>
            <a:off x="2550643" y="3017449"/>
            <a:ext cx="4805608" cy="2934720"/>
            <a:chOff x="3621479" y="3652784"/>
            <a:chExt cx="4160446" cy="2934720"/>
          </a:xfrm>
        </p:grpSpPr>
        <p:graphicFrame>
          <p:nvGraphicFramePr>
            <p:cNvPr id="284" name="Graphique 28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53616787"/>
                </p:ext>
              </p:extLst>
            </p:nvPr>
          </p:nvGraphicFramePr>
          <p:xfrm>
            <a:off x="3621479" y="3652784"/>
            <a:ext cx="4160446" cy="293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285" name="Groupe 284"/>
            <p:cNvGrpSpPr/>
            <p:nvPr/>
          </p:nvGrpSpPr>
          <p:grpSpPr>
            <a:xfrm>
              <a:off x="4735625" y="3826935"/>
              <a:ext cx="2780435" cy="1957510"/>
              <a:chOff x="4735625" y="3826935"/>
              <a:chExt cx="2780435" cy="1957510"/>
            </a:xfrm>
          </p:grpSpPr>
          <p:sp>
            <p:nvSpPr>
              <p:cNvPr id="286" name="ZoneTexte 285"/>
              <p:cNvSpPr txBox="1"/>
              <p:nvPr/>
            </p:nvSpPr>
            <p:spPr>
              <a:xfrm>
                <a:off x="4735625" y="3826935"/>
                <a:ext cx="813527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Undisturbed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1000" b="1" smtClean="0">
                    <a:solidFill>
                      <a:srgbClr val="7E7E7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ZFD</a:t>
                </a:r>
                <a:endParaRPr lang="en-GB" sz="1000" b="1" dirty="0">
                  <a:solidFill>
                    <a:srgbClr val="7E7E7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ZoneTexte 286"/>
              <p:cNvSpPr txBox="1"/>
              <p:nvPr/>
            </p:nvSpPr>
            <p:spPr>
              <a:xfrm>
                <a:off x="6075618" y="5015046"/>
                <a:ext cx="11226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Range of effective stress</a:t>
                </a:r>
              </a:p>
            </p:txBody>
          </p:sp>
          <p:sp>
            <p:nvSpPr>
              <p:cNvPr id="288" name="ZoneTexte 287"/>
              <p:cNvSpPr txBox="1"/>
              <p:nvPr/>
            </p:nvSpPr>
            <p:spPr>
              <a:xfrm>
                <a:off x="5377906" y="5569001"/>
                <a:ext cx="8769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 MPa</a:t>
                </a:r>
              </a:p>
            </p:txBody>
          </p:sp>
          <p:cxnSp>
            <p:nvCxnSpPr>
              <p:cNvPr id="289" name="Connecteur droit avec flèche 288"/>
              <p:cNvCxnSpPr/>
              <p:nvPr/>
            </p:nvCxnSpPr>
            <p:spPr>
              <a:xfrm flipH="1" flipV="1">
                <a:off x="4752249" y="5679521"/>
                <a:ext cx="79166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avec flèche 289"/>
              <p:cNvCxnSpPr/>
              <p:nvPr/>
            </p:nvCxnSpPr>
            <p:spPr>
              <a:xfrm flipH="1" flipV="1">
                <a:off x="5058663" y="4931976"/>
                <a:ext cx="485252" cy="74414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ZoneTexte 290"/>
              <p:cNvSpPr txBox="1"/>
              <p:nvPr/>
            </p:nvSpPr>
            <p:spPr>
              <a:xfrm>
                <a:off x="6639133" y="4467505"/>
                <a:ext cx="8769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 MPa</a:t>
                </a:r>
              </a:p>
            </p:txBody>
          </p:sp>
          <p:cxnSp>
            <p:nvCxnSpPr>
              <p:cNvPr id="292" name="Connecteur droit avec flèche 291"/>
              <p:cNvCxnSpPr/>
              <p:nvPr/>
            </p:nvCxnSpPr>
            <p:spPr>
              <a:xfrm flipV="1">
                <a:off x="6978543" y="3868873"/>
                <a:ext cx="1" cy="57637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Connecteur droit avec flèche 292"/>
              <p:cNvCxnSpPr/>
              <p:nvPr/>
            </p:nvCxnSpPr>
            <p:spPr>
              <a:xfrm flipH="1">
                <a:off x="4832555" y="4432255"/>
                <a:ext cx="2145988" cy="99663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4" name="Groupe 293"/>
          <p:cNvGrpSpPr/>
          <p:nvPr/>
        </p:nvGrpSpPr>
        <p:grpSpPr>
          <a:xfrm>
            <a:off x="3300560" y="2303119"/>
            <a:ext cx="1753722" cy="468815"/>
            <a:chOff x="4647983" y="3135596"/>
            <a:chExt cx="1753722" cy="468815"/>
          </a:xfrm>
        </p:grpSpPr>
        <p:cxnSp>
          <p:nvCxnSpPr>
            <p:cNvPr id="295" name="Connecteur droit 294"/>
            <p:cNvCxnSpPr/>
            <p:nvPr/>
          </p:nvCxnSpPr>
          <p:spPr>
            <a:xfrm>
              <a:off x="4655293" y="3497562"/>
              <a:ext cx="360000" cy="0"/>
            </a:xfrm>
            <a:prstGeom prst="line">
              <a:avLst/>
            </a:prstGeom>
            <a:ln w="381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ZoneTexte 295"/>
            <p:cNvSpPr txBox="1"/>
            <p:nvPr/>
          </p:nvSpPr>
          <p:spPr>
            <a:xfrm>
              <a:off x="5015293" y="3386243"/>
              <a:ext cx="1386412" cy="218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Bridging plane</a:t>
              </a:r>
            </a:p>
          </p:txBody>
        </p:sp>
        <p:cxnSp>
          <p:nvCxnSpPr>
            <p:cNvPr id="297" name="Connecteur droit 296"/>
            <p:cNvCxnSpPr/>
            <p:nvPr/>
          </p:nvCxnSpPr>
          <p:spPr>
            <a:xfrm>
              <a:off x="4647983" y="3383564"/>
              <a:ext cx="360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ZoneTexte 297"/>
            <p:cNvSpPr txBox="1"/>
            <p:nvPr/>
          </p:nvSpPr>
          <p:spPr>
            <a:xfrm>
              <a:off x="5007984" y="3265695"/>
              <a:ext cx="13190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Bedding plane</a:t>
              </a:r>
            </a:p>
          </p:txBody>
        </p:sp>
        <p:cxnSp>
          <p:nvCxnSpPr>
            <p:cNvPr id="299" name="Connecteur droit 298"/>
            <p:cNvCxnSpPr/>
            <p:nvPr/>
          </p:nvCxnSpPr>
          <p:spPr>
            <a:xfrm>
              <a:off x="4651720" y="3246780"/>
              <a:ext cx="360000" cy="0"/>
            </a:xfrm>
            <a:prstGeom prst="line">
              <a:avLst/>
            </a:prstGeom>
            <a:ln w="38100">
              <a:solidFill>
                <a:srgbClr val="7E7E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ZoneTexte 299"/>
            <p:cNvSpPr txBox="1"/>
            <p:nvPr/>
          </p:nvSpPr>
          <p:spPr>
            <a:xfrm>
              <a:off x="5011721" y="3135596"/>
              <a:ext cx="13738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Bundle of tubes</a:t>
              </a:r>
            </a:p>
          </p:txBody>
        </p:sp>
      </p:grpSp>
      <p:grpSp>
        <p:nvGrpSpPr>
          <p:cNvPr id="301" name="Groupe 300"/>
          <p:cNvGrpSpPr>
            <a:grpSpLocks noChangeAspect="1"/>
          </p:cNvGrpSpPr>
          <p:nvPr/>
        </p:nvGrpSpPr>
        <p:grpSpPr>
          <a:xfrm>
            <a:off x="7231756" y="2997097"/>
            <a:ext cx="5134735" cy="2934720"/>
            <a:chOff x="7980032" y="3275957"/>
            <a:chExt cx="4161600" cy="3311547"/>
          </a:xfrm>
        </p:grpSpPr>
        <p:graphicFrame>
          <p:nvGraphicFramePr>
            <p:cNvPr id="302" name="Graphique 30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58704512"/>
                </p:ext>
              </p:extLst>
            </p:nvPr>
          </p:nvGraphicFramePr>
          <p:xfrm>
            <a:off x="7980032" y="3275957"/>
            <a:ext cx="4161600" cy="33115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03" name="ZoneTexte 302"/>
            <p:cNvSpPr txBox="1"/>
            <p:nvPr/>
          </p:nvSpPr>
          <p:spPr>
            <a:xfrm>
              <a:off x="8952290" y="3471971"/>
              <a:ext cx="761593" cy="45148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Undisturbed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000" b="1" dirty="0" smtClean="0">
                  <a:solidFill>
                    <a:srgbClr val="7E7E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4" name="Groupe 303"/>
          <p:cNvGrpSpPr/>
          <p:nvPr/>
        </p:nvGrpSpPr>
        <p:grpSpPr>
          <a:xfrm>
            <a:off x="6074527" y="1514571"/>
            <a:ext cx="882463" cy="1187304"/>
            <a:chOff x="5990589" y="1579192"/>
            <a:chExt cx="882463" cy="1187304"/>
          </a:xfrm>
        </p:grpSpPr>
        <p:pic>
          <p:nvPicPr>
            <p:cNvPr id="305" name="Image 30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1" t="7778" r="9417" b="11111"/>
            <a:stretch/>
          </p:blipFill>
          <p:spPr>
            <a:xfrm>
              <a:off x="5990589" y="1579192"/>
              <a:ext cx="840329" cy="1187304"/>
            </a:xfrm>
            <a:prstGeom prst="rect">
              <a:avLst/>
            </a:prstGeom>
          </p:spPr>
        </p:pic>
        <p:sp>
          <p:nvSpPr>
            <p:cNvPr id="306" name="ZoneTexte 305"/>
            <p:cNvSpPr txBox="1">
              <a:spLocks/>
            </p:cNvSpPr>
            <p:nvPr/>
          </p:nvSpPr>
          <p:spPr>
            <a:xfrm>
              <a:off x="6374994" y="1583704"/>
              <a:ext cx="4516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ZoneTexte 306"/>
            <p:cNvSpPr txBox="1"/>
            <p:nvPr/>
          </p:nvSpPr>
          <p:spPr>
            <a:xfrm>
              <a:off x="6044416" y="2412716"/>
              <a:ext cx="8286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Undisturbed Boom Clay</a:t>
              </a:r>
              <a:endParaRPr lang="en-GB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8" name="Connecteur droit 307"/>
            <p:cNvCxnSpPr>
              <a:stCxn id="306" idx="1"/>
            </p:cNvCxnSpPr>
            <p:nvPr/>
          </p:nvCxnSpPr>
          <p:spPr>
            <a:xfrm flipH="1">
              <a:off x="6020519" y="1706815"/>
              <a:ext cx="354475" cy="25331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Groupe 308"/>
          <p:cNvGrpSpPr>
            <a:grpSpLocks noChangeAspect="1"/>
          </p:cNvGrpSpPr>
          <p:nvPr/>
        </p:nvGrpSpPr>
        <p:grpSpPr>
          <a:xfrm>
            <a:off x="10749466" y="1490337"/>
            <a:ext cx="863185" cy="1217955"/>
            <a:chOff x="10700782" y="1565860"/>
            <a:chExt cx="972001" cy="1371495"/>
          </a:xfrm>
        </p:grpSpPr>
        <p:pic>
          <p:nvPicPr>
            <p:cNvPr id="310" name="Image 30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1" t="7963" r="9667" b="11296"/>
            <a:stretch/>
          </p:blipFill>
          <p:spPr>
            <a:xfrm>
              <a:off x="10700782" y="1565860"/>
              <a:ext cx="972000" cy="1371495"/>
            </a:xfrm>
            <a:prstGeom prst="rect">
              <a:avLst/>
            </a:prstGeom>
          </p:spPr>
        </p:pic>
        <p:sp>
          <p:nvSpPr>
            <p:cNvPr id="311" name="ZoneTexte 310"/>
            <p:cNvSpPr txBox="1">
              <a:spLocks/>
            </p:cNvSpPr>
            <p:nvPr/>
          </p:nvSpPr>
          <p:spPr>
            <a:xfrm>
              <a:off x="11138725" y="1568172"/>
              <a:ext cx="534058" cy="277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2" name="Connecteur droit 311"/>
            <p:cNvCxnSpPr>
              <a:stCxn id="311" idx="1"/>
            </p:cNvCxnSpPr>
            <p:nvPr/>
          </p:nvCxnSpPr>
          <p:spPr>
            <a:xfrm flipH="1">
              <a:off x="10749953" y="1706803"/>
              <a:ext cx="388772" cy="22309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ZoneTexte 312"/>
          <p:cNvSpPr txBox="1"/>
          <p:nvPr/>
        </p:nvSpPr>
        <p:spPr>
          <a:xfrm>
            <a:off x="10838256" y="2378309"/>
            <a:ext cx="828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Undisturbed Boom Clay</a:t>
            </a:r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4" name="Groupe 313"/>
          <p:cNvGrpSpPr/>
          <p:nvPr/>
        </p:nvGrpSpPr>
        <p:grpSpPr>
          <a:xfrm>
            <a:off x="7908670" y="2296637"/>
            <a:ext cx="1753722" cy="468815"/>
            <a:chOff x="4647983" y="3135596"/>
            <a:chExt cx="1753722" cy="468815"/>
          </a:xfrm>
        </p:grpSpPr>
        <p:cxnSp>
          <p:nvCxnSpPr>
            <p:cNvPr id="315" name="Connecteur droit 314"/>
            <p:cNvCxnSpPr/>
            <p:nvPr/>
          </p:nvCxnSpPr>
          <p:spPr>
            <a:xfrm>
              <a:off x="4655293" y="3497562"/>
              <a:ext cx="360000" cy="0"/>
            </a:xfrm>
            <a:prstGeom prst="line">
              <a:avLst/>
            </a:prstGeom>
            <a:ln w="381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ZoneTexte 315"/>
            <p:cNvSpPr txBox="1"/>
            <p:nvPr/>
          </p:nvSpPr>
          <p:spPr>
            <a:xfrm>
              <a:off x="5015293" y="3386243"/>
              <a:ext cx="1386412" cy="218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Bridging plane</a:t>
              </a:r>
            </a:p>
          </p:txBody>
        </p:sp>
        <p:cxnSp>
          <p:nvCxnSpPr>
            <p:cNvPr id="317" name="Connecteur droit 316"/>
            <p:cNvCxnSpPr/>
            <p:nvPr/>
          </p:nvCxnSpPr>
          <p:spPr>
            <a:xfrm>
              <a:off x="4647983" y="3383564"/>
              <a:ext cx="360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ZoneTexte 317"/>
            <p:cNvSpPr txBox="1"/>
            <p:nvPr/>
          </p:nvSpPr>
          <p:spPr>
            <a:xfrm>
              <a:off x="5007984" y="3265695"/>
              <a:ext cx="13190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Bedding plane</a:t>
              </a:r>
            </a:p>
          </p:txBody>
        </p:sp>
        <p:cxnSp>
          <p:nvCxnSpPr>
            <p:cNvPr id="319" name="Connecteur droit 318"/>
            <p:cNvCxnSpPr/>
            <p:nvPr/>
          </p:nvCxnSpPr>
          <p:spPr>
            <a:xfrm>
              <a:off x="4651720" y="3246780"/>
              <a:ext cx="360000" cy="0"/>
            </a:xfrm>
            <a:prstGeom prst="line">
              <a:avLst/>
            </a:prstGeom>
            <a:ln w="38100">
              <a:solidFill>
                <a:srgbClr val="7E7E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ZoneTexte 319"/>
            <p:cNvSpPr txBox="1"/>
            <p:nvPr/>
          </p:nvSpPr>
          <p:spPr>
            <a:xfrm>
              <a:off x="5011721" y="3135596"/>
              <a:ext cx="13738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Bundle of tubes</a:t>
              </a:r>
            </a:p>
          </p:txBody>
        </p:sp>
      </p:grpSp>
      <p:pic>
        <p:nvPicPr>
          <p:cNvPr id="321" name="Image 3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88" y="784975"/>
            <a:ext cx="595103" cy="540000"/>
          </a:xfrm>
          <a:prstGeom prst="rect">
            <a:avLst/>
          </a:prstGeom>
        </p:spPr>
      </p:pic>
      <p:pic>
        <p:nvPicPr>
          <p:cNvPr id="322" name="Image 3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92" y="782080"/>
            <a:ext cx="599178" cy="540000"/>
          </a:xfrm>
          <a:prstGeom prst="rect">
            <a:avLst/>
          </a:prstGeom>
        </p:spPr>
      </p:pic>
      <p:grpSp>
        <p:nvGrpSpPr>
          <p:cNvPr id="323" name="Groupe 322"/>
          <p:cNvGrpSpPr>
            <a:grpSpLocks noChangeAspect="1"/>
          </p:cNvGrpSpPr>
          <p:nvPr/>
        </p:nvGrpSpPr>
        <p:grpSpPr>
          <a:xfrm>
            <a:off x="9405509" y="1553069"/>
            <a:ext cx="1124483" cy="1127761"/>
            <a:chOff x="3788618" y="1748169"/>
            <a:chExt cx="1360056" cy="1351956"/>
          </a:xfrm>
        </p:grpSpPr>
        <p:sp>
          <p:nvSpPr>
            <p:cNvPr id="324" name="Forme libre 323"/>
            <p:cNvSpPr/>
            <p:nvPr/>
          </p:nvSpPr>
          <p:spPr>
            <a:xfrm rot="16200000">
              <a:off x="4062817" y="2025567"/>
              <a:ext cx="104063" cy="652462"/>
            </a:xfrm>
            <a:custGeom>
              <a:avLst/>
              <a:gdLst>
                <a:gd name="connsiteX0" fmla="*/ 12700 w 112396"/>
                <a:gd name="connsiteY0" fmla="*/ 0 h 666750"/>
                <a:gd name="connsiteX1" fmla="*/ 63500 w 112396"/>
                <a:gd name="connsiteY1" fmla="*/ 25400 h 666750"/>
                <a:gd name="connsiteX2" fmla="*/ 82550 w 112396"/>
                <a:gd name="connsiteY2" fmla="*/ 63500 h 666750"/>
                <a:gd name="connsiteX3" fmla="*/ 95250 w 112396"/>
                <a:gd name="connsiteY3" fmla="*/ 82550 h 666750"/>
                <a:gd name="connsiteX4" fmla="*/ 101600 w 112396"/>
                <a:gd name="connsiteY4" fmla="*/ 349250 h 666750"/>
                <a:gd name="connsiteX5" fmla="*/ 88900 w 112396"/>
                <a:gd name="connsiteY5" fmla="*/ 425450 h 666750"/>
                <a:gd name="connsiteX6" fmla="*/ 82550 w 112396"/>
                <a:gd name="connsiteY6" fmla="*/ 444500 h 666750"/>
                <a:gd name="connsiteX7" fmla="*/ 69850 w 112396"/>
                <a:gd name="connsiteY7" fmla="*/ 463550 h 666750"/>
                <a:gd name="connsiteX8" fmla="*/ 57150 w 112396"/>
                <a:gd name="connsiteY8" fmla="*/ 514350 h 666750"/>
                <a:gd name="connsiteX9" fmla="*/ 44450 w 112396"/>
                <a:gd name="connsiteY9" fmla="*/ 552450 h 666750"/>
                <a:gd name="connsiteX10" fmla="*/ 25400 w 112396"/>
                <a:gd name="connsiteY10" fmla="*/ 615950 h 666750"/>
                <a:gd name="connsiteX11" fmla="*/ 12700 w 112396"/>
                <a:gd name="connsiteY11" fmla="*/ 635000 h 666750"/>
                <a:gd name="connsiteX12" fmla="*/ 6350 w 112396"/>
                <a:gd name="connsiteY12" fmla="*/ 654050 h 666750"/>
                <a:gd name="connsiteX13" fmla="*/ 0 w 112396"/>
                <a:gd name="connsiteY13" fmla="*/ 666750 h 666750"/>
                <a:gd name="connsiteX0" fmla="*/ 12700 w 112396"/>
                <a:gd name="connsiteY0" fmla="*/ 0 h 666750"/>
                <a:gd name="connsiteX1" fmla="*/ 82550 w 112396"/>
                <a:gd name="connsiteY1" fmla="*/ 63500 h 666750"/>
                <a:gd name="connsiteX2" fmla="*/ 95250 w 112396"/>
                <a:gd name="connsiteY2" fmla="*/ 82550 h 666750"/>
                <a:gd name="connsiteX3" fmla="*/ 101600 w 112396"/>
                <a:gd name="connsiteY3" fmla="*/ 349250 h 666750"/>
                <a:gd name="connsiteX4" fmla="*/ 88900 w 112396"/>
                <a:gd name="connsiteY4" fmla="*/ 425450 h 666750"/>
                <a:gd name="connsiteX5" fmla="*/ 82550 w 112396"/>
                <a:gd name="connsiteY5" fmla="*/ 444500 h 666750"/>
                <a:gd name="connsiteX6" fmla="*/ 69850 w 112396"/>
                <a:gd name="connsiteY6" fmla="*/ 463550 h 666750"/>
                <a:gd name="connsiteX7" fmla="*/ 57150 w 112396"/>
                <a:gd name="connsiteY7" fmla="*/ 514350 h 666750"/>
                <a:gd name="connsiteX8" fmla="*/ 44450 w 112396"/>
                <a:gd name="connsiteY8" fmla="*/ 552450 h 666750"/>
                <a:gd name="connsiteX9" fmla="*/ 25400 w 112396"/>
                <a:gd name="connsiteY9" fmla="*/ 615950 h 666750"/>
                <a:gd name="connsiteX10" fmla="*/ 12700 w 112396"/>
                <a:gd name="connsiteY10" fmla="*/ 635000 h 666750"/>
                <a:gd name="connsiteX11" fmla="*/ 6350 w 112396"/>
                <a:gd name="connsiteY11" fmla="*/ 654050 h 666750"/>
                <a:gd name="connsiteX12" fmla="*/ 0 w 112396"/>
                <a:gd name="connsiteY12" fmla="*/ 666750 h 666750"/>
                <a:gd name="connsiteX0" fmla="*/ 12700 w 112396"/>
                <a:gd name="connsiteY0" fmla="*/ 0 h 666750"/>
                <a:gd name="connsiteX1" fmla="*/ 95250 w 112396"/>
                <a:gd name="connsiteY1" fmla="*/ 82550 h 666750"/>
                <a:gd name="connsiteX2" fmla="*/ 101600 w 112396"/>
                <a:gd name="connsiteY2" fmla="*/ 349250 h 666750"/>
                <a:gd name="connsiteX3" fmla="*/ 88900 w 112396"/>
                <a:gd name="connsiteY3" fmla="*/ 425450 h 666750"/>
                <a:gd name="connsiteX4" fmla="*/ 82550 w 112396"/>
                <a:gd name="connsiteY4" fmla="*/ 444500 h 666750"/>
                <a:gd name="connsiteX5" fmla="*/ 69850 w 112396"/>
                <a:gd name="connsiteY5" fmla="*/ 463550 h 666750"/>
                <a:gd name="connsiteX6" fmla="*/ 57150 w 112396"/>
                <a:gd name="connsiteY6" fmla="*/ 514350 h 666750"/>
                <a:gd name="connsiteX7" fmla="*/ 44450 w 112396"/>
                <a:gd name="connsiteY7" fmla="*/ 552450 h 666750"/>
                <a:gd name="connsiteX8" fmla="*/ 25400 w 112396"/>
                <a:gd name="connsiteY8" fmla="*/ 615950 h 666750"/>
                <a:gd name="connsiteX9" fmla="*/ 12700 w 112396"/>
                <a:gd name="connsiteY9" fmla="*/ 635000 h 666750"/>
                <a:gd name="connsiteX10" fmla="*/ 6350 w 112396"/>
                <a:gd name="connsiteY10" fmla="*/ 654050 h 666750"/>
                <a:gd name="connsiteX11" fmla="*/ 0 w 112396"/>
                <a:gd name="connsiteY11" fmla="*/ 666750 h 666750"/>
                <a:gd name="connsiteX0" fmla="*/ 12700 w 106119"/>
                <a:gd name="connsiteY0" fmla="*/ 0 h 666750"/>
                <a:gd name="connsiteX1" fmla="*/ 101600 w 106119"/>
                <a:gd name="connsiteY1" fmla="*/ 349250 h 666750"/>
                <a:gd name="connsiteX2" fmla="*/ 88900 w 106119"/>
                <a:gd name="connsiteY2" fmla="*/ 425450 h 666750"/>
                <a:gd name="connsiteX3" fmla="*/ 82550 w 106119"/>
                <a:gd name="connsiteY3" fmla="*/ 444500 h 666750"/>
                <a:gd name="connsiteX4" fmla="*/ 69850 w 106119"/>
                <a:gd name="connsiteY4" fmla="*/ 463550 h 666750"/>
                <a:gd name="connsiteX5" fmla="*/ 57150 w 106119"/>
                <a:gd name="connsiteY5" fmla="*/ 514350 h 666750"/>
                <a:gd name="connsiteX6" fmla="*/ 44450 w 106119"/>
                <a:gd name="connsiteY6" fmla="*/ 552450 h 666750"/>
                <a:gd name="connsiteX7" fmla="*/ 25400 w 106119"/>
                <a:gd name="connsiteY7" fmla="*/ 615950 h 666750"/>
                <a:gd name="connsiteX8" fmla="*/ 12700 w 106119"/>
                <a:gd name="connsiteY8" fmla="*/ 635000 h 666750"/>
                <a:gd name="connsiteX9" fmla="*/ 6350 w 106119"/>
                <a:gd name="connsiteY9" fmla="*/ 654050 h 666750"/>
                <a:gd name="connsiteX10" fmla="*/ 0 w 106119"/>
                <a:gd name="connsiteY10" fmla="*/ 666750 h 666750"/>
                <a:gd name="connsiteX0" fmla="*/ 12700 w 104620"/>
                <a:gd name="connsiteY0" fmla="*/ 0 h 666750"/>
                <a:gd name="connsiteX1" fmla="*/ 101600 w 104620"/>
                <a:gd name="connsiteY1" fmla="*/ 349250 h 666750"/>
                <a:gd name="connsiteX2" fmla="*/ 82550 w 104620"/>
                <a:gd name="connsiteY2" fmla="*/ 444500 h 666750"/>
                <a:gd name="connsiteX3" fmla="*/ 69850 w 104620"/>
                <a:gd name="connsiteY3" fmla="*/ 463550 h 666750"/>
                <a:gd name="connsiteX4" fmla="*/ 57150 w 104620"/>
                <a:gd name="connsiteY4" fmla="*/ 514350 h 666750"/>
                <a:gd name="connsiteX5" fmla="*/ 44450 w 104620"/>
                <a:gd name="connsiteY5" fmla="*/ 552450 h 666750"/>
                <a:gd name="connsiteX6" fmla="*/ 25400 w 104620"/>
                <a:gd name="connsiteY6" fmla="*/ 615950 h 666750"/>
                <a:gd name="connsiteX7" fmla="*/ 12700 w 104620"/>
                <a:gd name="connsiteY7" fmla="*/ 635000 h 666750"/>
                <a:gd name="connsiteX8" fmla="*/ 6350 w 104620"/>
                <a:gd name="connsiteY8" fmla="*/ 654050 h 666750"/>
                <a:gd name="connsiteX9" fmla="*/ 0 w 104620"/>
                <a:gd name="connsiteY9" fmla="*/ 666750 h 666750"/>
                <a:gd name="connsiteX0" fmla="*/ 12700 w 104803"/>
                <a:gd name="connsiteY0" fmla="*/ 0 h 666750"/>
                <a:gd name="connsiteX1" fmla="*/ 101600 w 104803"/>
                <a:gd name="connsiteY1" fmla="*/ 349250 h 666750"/>
                <a:gd name="connsiteX2" fmla="*/ 82550 w 104803"/>
                <a:gd name="connsiteY2" fmla="*/ 444500 h 666750"/>
                <a:gd name="connsiteX3" fmla="*/ 57150 w 104803"/>
                <a:gd name="connsiteY3" fmla="*/ 514350 h 666750"/>
                <a:gd name="connsiteX4" fmla="*/ 44450 w 104803"/>
                <a:gd name="connsiteY4" fmla="*/ 552450 h 666750"/>
                <a:gd name="connsiteX5" fmla="*/ 25400 w 104803"/>
                <a:gd name="connsiteY5" fmla="*/ 615950 h 666750"/>
                <a:gd name="connsiteX6" fmla="*/ 12700 w 104803"/>
                <a:gd name="connsiteY6" fmla="*/ 635000 h 666750"/>
                <a:gd name="connsiteX7" fmla="*/ 6350 w 104803"/>
                <a:gd name="connsiteY7" fmla="*/ 654050 h 666750"/>
                <a:gd name="connsiteX8" fmla="*/ 0 w 104803"/>
                <a:gd name="connsiteY8" fmla="*/ 666750 h 666750"/>
                <a:gd name="connsiteX0" fmla="*/ 12700 w 102465"/>
                <a:gd name="connsiteY0" fmla="*/ 0 h 666750"/>
                <a:gd name="connsiteX1" fmla="*/ 101600 w 102465"/>
                <a:gd name="connsiteY1" fmla="*/ 349250 h 666750"/>
                <a:gd name="connsiteX2" fmla="*/ 57150 w 102465"/>
                <a:gd name="connsiteY2" fmla="*/ 514350 h 666750"/>
                <a:gd name="connsiteX3" fmla="*/ 44450 w 102465"/>
                <a:gd name="connsiteY3" fmla="*/ 552450 h 666750"/>
                <a:gd name="connsiteX4" fmla="*/ 25400 w 102465"/>
                <a:gd name="connsiteY4" fmla="*/ 615950 h 666750"/>
                <a:gd name="connsiteX5" fmla="*/ 12700 w 102465"/>
                <a:gd name="connsiteY5" fmla="*/ 635000 h 666750"/>
                <a:gd name="connsiteX6" fmla="*/ 6350 w 102465"/>
                <a:gd name="connsiteY6" fmla="*/ 654050 h 666750"/>
                <a:gd name="connsiteX7" fmla="*/ 0 w 102465"/>
                <a:gd name="connsiteY7" fmla="*/ 666750 h 666750"/>
                <a:gd name="connsiteX0" fmla="*/ 12700 w 101992"/>
                <a:gd name="connsiteY0" fmla="*/ 0 h 666750"/>
                <a:gd name="connsiteX1" fmla="*/ 101600 w 101992"/>
                <a:gd name="connsiteY1" fmla="*/ 349250 h 666750"/>
                <a:gd name="connsiteX2" fmla="*/ 44450 w 101992"/>
                <a:gd name="connsiteY2" fmla="*/ 552450 h 666750"/>
                <a:gd name="connsiteX3" fmla="*/ 25400 w 101992"/>
                <a:gd name="connsiteY3" fmla="*/ 615950 h 666750"/>
                <a:gd name="connsiteX4" fmla="*/ 12700 w 101992"/>
                <a:gd name="connsiteY4" fmla="*/ 635000 h 666750"/>
                <a:gd name="connsiteX5" fmla="*/ 6350 w 101992"/>
                <a:gd name="connsiteY5" fmla="*/ 654050 h 666750"/>
                <a:gd name="connsiteX6" fmla="*/ 0 w 101992"/>
                <a:gd name="connsiteY6" fmla="*/ 666750 h 666750"/>
                <a:gd name="connsiteX0" fmla="*/ 12700 w 101651"/>
                <a:gd name="connsiteY0" fmla="*/ 0 h 666750"/>
                <a:gd name="connsiteX1" fmla="*/ 101600 w 101651"/>
                <a:gd name="connsiteY1" fmla="*/ 349250 h 666750"/>
                <a:gd name="connsiteX2" fmla="*/ 25400 w 101651"/>
                <a:gd name="connsiteY2" fmla="*/ 615950 h 666750"/>
                <a:gd name="connsiteX3" fmla="*/ 12700 w 101651"/>
                <a:gd name="connsiteY3" fmla="*/ 635000 h 666750"/>
                <a:gd name="connsiteX4" fmla="*/ 6350 w 101651"/>
                <a:gd name="connsiteY4" fmla="*/ 654050 h 666750"/>
                <a:gd name="connsiteX5" fmla="*/ 0 w 101651"/>
                <a:gd name="connsiteY5" fmla="*/ 666750 h 666750"/>
                <a:gd name="connsiteX0" fmla="*/ 12700 w 101600"/>
                <a:gd name="connsiteY0" fmla="*/ 0 h 666750"/>
                <a:gd name="connsiteX1" fmla="*/ 101600 w 101600"/>
                <a:gd name="connsiteY1" fmla="*/ 349250 h 666750"/>
                <a:gd name="connsiteX2" fmla="*/ 12700 w 101600"/>
                <a:gd name="connsiteY2" fmla="*/ 635000 h 666750"/>
                <a:gd name="connsiteX3" fmla="*/ 6350 w 101600"/>
                <a:gd name="connsiteY3" fmla="*/ 654050 h 666750"/>
                <a:gd name="connsiteX4" fmla="*/ 0 w 101600"/>
                <a:gd name="connsiteY4" fmla="*/ 666750 h 666750"/>
                <a:gd name="connsiteX0" fmla="*/ 15297 w 104208"/>
                <a:gd name="connsiteY0" fmla="*/ 0 h 680210"/>
                <a:gd name="connsiteX1" fmla="*/ 104197 w 104208"/>
                <a:gd name="connsiteY1" fmla="*/ 349250 h 680210"/>
                <a:gd name="connsiteX2" fmla="*/ 8947 w 104208"/>
                <a:gd name="connsiteY2" fmla="*/ 654050 h 680210"/>
                <a:gd name="connsiteX3" fmla="*/ 2597 w 104208"/>
                <a:gd name="connsiteY3" fmla="*/ 666750 h 680210"/>
                <a:gd name="connsiteX0" fmla="*/ 12700 w 101645"/>
                <a:gd name="connsiteY0" fmla="*/ 0 h 666750"/>
                <a:gd name="connsiteX1" fmla="*/ 101600 w 101645"/>
                <a:gd name="connsiteY1" fmla="*/ 349250 h 666750"/>
                <a:gd name="connsiteX2" fmla="*/ 0 w 101645"/>
                <a:gd name="connsiteY2" fmla="*/ 666750 h 666750"/>
                <a:gd name="connsiteX0" fmla="*/ 12700 w 101648"/>
                <a:gd name="connsiteY0" fmla="*/ 0 h 666750"/>
                <a:gd name="connsiteX1" fmla="*/ 101600 w 101648"/>
                <a:gd name="connsiteY1" fmla="*/ 349250 h 666750"/>
                <a:gd name="connsiteX2" fmla="*/ 0 w 101648"/>
                <a:gd name="connsiteY2" fmla="*/ 666750 h 666750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63"/>
                <a:gd name="connsiteY0" fmla="*/ 0 h 652462"/>
                <a:gd name="connsiteX1" fmla="*/ 103982 w 104063"/>
                <a:gd name="connsiteY1" fmla="*/ 349250 h 652462"/>
                <a:gd name="connsiteX2" fmla="*/ 0 w 104063"/>
                <a:gd name="connsiteY2" fmla="*/ 652462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3" h="652462">
                  <a:moveTo>
                    <a:pt x="15082" y="0"/>
                  </a:moveTo>
                  <a:cubicBezTo>
                    <a:pt x="50271" y="27517"/>
                    <a:pt x="106496" y="240506"/>
                    <a:pt x="103982" y="349250"/>
                  </a:cubicBezTo>
                  <a:cubicBezTo>
                    <a:pt x="101468" y="457994"/>
                    <a:pt x="42599" y="591079"/>
                    <a:pt x="0" y="652462"/>
                  </a:cubicBezTo>
                </a:path>
              </a:pathLst>
            </a:cu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5" name="Forme libre 324"/>
            <p:cNvSpPr/>
            <p:nvPr/>
          </p:nvSpPr>
          <p:spPr>
            <a:xfrm rot="16200000">
              <a:off x="4770411" y="2019399"/>
              <a:ext cx="104063" cy="652462"/>
            </a:xfrm>
            <a:custGeom>
              <a:avLst/>
              <a:gdLst>
                <a:gd name="connsiteX0" fmla="*/ 12700 w 112396"/>
                <a:gd name="connsiteY0" fmla="*/ 0 h 666750"/>
                <a:gd name="connsiteX1" fmla="*/ 63500 w 112396"/>
                <a:gd name="connsiteY1" fmla="*/ 25400 h 666750"/>
                <a:gd name="connsiteX2" fmla="*/ 82550 w 112396"/>
                <a:gd name="connsiteY2" fmla="*/ 63500 h 666750"/>
                <a:gd name="connsiteX3" fmla="*/ 95250 w 112396"/>
                <a:gd name="connsiteY3" fmla="*/ 82550 h 666750"/>
                <a:gd name="connsiteX4" fmla="*/ 101600 w 112396"/>
                <a:gd name="connsiteY4" fmla="*/ 349250 h 666750"/>
                <a:gd name="connsiteX5" fmla="*/ 88900 w 112396"/>
                <a:gd name="connsiteY5" fmla="*/ 425450 h 666750"/>
                <a:gd name="connsiteX6" fmla="*/ 82550 w 112396"/>
                <a:gd name="connsiteY6" fmla="*/ 444500 h 666750"/>
                <a:gd name="connsiteX7" fmla="*/ 69850 w 112396"/>
                <a:gd name="connsiteY7" fmla="*/ 463550 h 666750"/>
                <a:gd name="connsiteX8" fmla="*/ 57150 w 112396"/>
                <a:gd name="connsiteY8" fmla="*/ 514350 h 666750"/>
                <a:gd name="connsiteX9" fmla="*/ 44450 w 112396"/>
                <a:gd name="connsiteY9" fmla="*/ 552450 h 666750"/>
                <a:gd name="connsiteX10" fmla="*/ 25400 w 112396"/>
                <a:gd name="connsiteY10" fmla="*/ 615950 h 666750"/>
                <a:gd name="connsiteX11" fmla="*/ 12700 w 112396"/>
                <a:gd name="connsiteY11" fmla="*/ 635000 h 666750"/>
                <a:gd name="connsiteX12" fmla="*/ 6350 w 112396"/>
                <a:gd name="connsiteY12" fmla="*/ 654050 h 666750"/>
                <a:gd name="connsiteX13" fmla="*/ 0 w 112396"/>
                <a:gd name="connsiteY13" fmla="*/ 666750 h 666750"/>
                <a:gd name="connsiteX0" fmla="*/ 12700 w 112396"/>
                <a:gd name="connsiteY0" fmla="*/ 0 h 666750"/>
                <a:gd name="connsiteX1" fmla="*/ 82550 w 112396"/>
                <a:gd name="connsiteY1" fmla="*/ 63500 h 666750"/>
                <a:gd name="connsiteX2" fmla="*/ 95250 w 112396"/>
                <a:gd name="connsiteY2" fmla="*/ 82550 h 666750"/>
                <a:gd name="connsiteX3" fmla="*/ 101600 w 112396"/>
                <a:gd name="connsiteY3" fmla="*/ 349250 h 666750"/>
                <a:gd name="connsiteX4" fmla="*/ 88900 w 112396"/>
                <a:gd name="connsiteY4" fmla="*/ 425450 h 666750"/>
                <a:gd name="connsiteX5" fmla="*/ 82550 w 112396"/>
                <a:gd name="connsiteY5" fmla="*/ 444500 h 666750"/>
                <a:gd name="connsiteX6" fmla="*/ 69850 w 112396"/>
                <a:gd name="connsiteY6" fmla="*/ 463550 h 666750"/>
                <a:gd name="connsiteX7" fmla="*/ 57150 w 112396"/>
                <a:gd name="connsiteY7" fmla="*/ 514350 h 666750"/>
                <a:gd name="connsiteX8" fmla="*/ 44450 w 112396"/>
                <a:gd name="connsiteY8" fmla="*/ 552450 h 666750"/>
                <a:gd name="connsiteX9" fmla="*/ 25400 w 112396"/>
                <a:gd name="connsiteY9" fmla="*/ 615950 h 666750"/>
                <a:gd name="connsiteX10" fmla="*/ 12700 w 112396"/>
                <a:gd name="connsiteY10" fmla="*/ 635000 h 666750"/>
                <a:gd name="connsiteX11" fmla="*/ 6350 w 112396"/>
                <a:gd name="connsiteY11" fmla="*/ 654050 h 666750"/>
                <a:gd name="connsiteX12" fmla="*/ 0 w 112396"/>
                <a:gd name="connsiteY12" fmla="*/ 666750 h 666750"/>
                <a:gd name="connsiteX0" fmla="*/ 12700 w 112396"/>
                <a:gd name="connsiteY0" fmla="*/ 0 h 666750"/>
                <a:gd name="connsiteX1" fmla="*/ 95250 w 112396"/>
                <a:gd name="connsiteY1" fmla="*/ 82550 h 666750"/>
                <a:gd name="connsiteX2" fmla="*/ 101600 w 112396"/>
                <a:gd name="connsiteY2" fmla="*/ 349250 h 666750"/>
                <a:gd name="connsiteX3" fmla="*/ 88900 w 112396"/>
                <a:gd name="connsiteY3" fmla="*/ 425450 h 666750"/>
                <a:gd name="connsiteX4" fmla="*/ 82550 w 112396"/>
                <a:gd name="connsiteY4" fmla="*/ 444500 h 666750"/>
                <a:gd name="connsiteX5" fmla="*/ 69850 w 112396"/>
                <a:gd name="connsiteY5" fmla="*/ 463550 h 666750"/>
                <a:gd name="connsiteX6" fmla="*/ 57150 w 112396"/>
                <a:gd name="connsiteY6" fmla="*/ 514350 h 666750"/>
                <a:gd name="connsiteX7" fmla="*/ 44450 w 112396"/>
                <a:gd name="connsiteY7" fmla="*/ 552450 h 666750"/>
                <a:gd name="connsiteX8" fmla="*/ 25400 w 112396"/>
                <a:gd name="connsiteY8" fmla="*/ 615950 h 666750"/>
                <a:gd name="connsiteX9" fmla="*/ 12700 w 112396"/>
                <a:gd name="connsiteY9" fmla="*/ 635000 h 666750"/>
                <a:gd name="connsiteX10" fmla="*/ 6350 w 112396"/>
                <a:gd name="connsiteY10" fmla="*/ 654050 h 666750"/>
                <a:gd name="connsiteX11" fmla="*/ 0 w 112396"/>
                <a:gd name="connsiteY11" fmla="*/ 666750 h 666750"/>
                <a:gd name="connsiteX0" fmla="*/ 12700 w 106119"/>
                <a:gd name="connsiteY0" fmla="*/ 0 h 666750"/>
                <a:gd name="connsiteX1" fmla="*/ 101600 w 106119"/>
                <a:gd name="connsiteY1" fmla="*/ 349250 h 666750"/>
                <a:gd name="connsiteX2" fmla="*/ 88900 w 106119"/>
                <a:gd name="connsiteY2" fmla="*/ 425450 h 666750"/>
                <a:gd name="connsiteX3" fmla="*/ 82550 w 106119"/>
                <a:gd name="connsiteY3" fmla="*/ 444500 h 666750"/>
                <a:gd name="connsiteX4" fmla="*/ 69850 w 106119"/>
                <a:gd name="connsiteY4" fmla="*/ 463550 h 666750"/>
                <a:gd name="connsiteX5" fmla="*/ 57150 w 106119"/>
                <a:gd name="connsiteY5" fmla="*/ 514350 h 666750"/>
                <a:gd name="connsiteX6" fmla="*/ 44450 w 106119"/>
                <a:gd name="connsiteY6" fmla="*/ 552450 h 666750"/>
                <a:gd name="connsiteX7" fmla="*/ 25400 w 106119"/>
                <a:gd name="connsiteY7" fmla="*/ 615950 h 666750"/>
                <a:gd name="connsiteX8" fmla="*/ 12700 w 106119"/>
                <a:gd name="connsiteY8" fmla="*/ 635000 h 666750"/>
                <a:gd name="connsiteX9" fmla="*/ 6350 w 106119"/>
                <a:gd name="connsiteY9" fmla="*/ 654050 h 666750"/>
                <a:gd name="connsiteX10" fmla="*/ 0 w 106119"/>
                <a:gd name="connsiteY10" fmla="*/ 666750 h 666750"/>
                <a:gd name="connsiteX0" fmla="*/ 12700 w 104620"/>
                <a:gd name="connsiteY0" fmla="*/ 0 h 666750"/>
                <a:gd name="connsiteX1" fmla="*/ 101600 w 104620"/>
                <a:gd name="connsiteY1" fmla="*/ 349250 h 666750"/>
                <a:gd name="connsiteX2" fmla="*/ 82550 w 104620"/>
                <a:gd name="connsiteY2" fmla="*/ 444500 h 666750"/>
                <a:gd name="connsiteX3" fmla="*/ 69850 w 104620"/>
                <a:gd name="connsiteY3" fmla="*/ 463550 h 666750"/>
                <a:gd name="connsiteX4" fmla="*/ 57150 w 104620"/>
                <a:gd name="connsiteY4" fmla="*/ 514350 h 666750"/>
                <a:gd name="connsiteX5" fmla="*/ 44450 w 104620"/>
                <a:gd name="connsiteY5" fmla="*/ 552450 h 666750"/>
                <a:gd name="connsiteX6" fmla="*/ 25400 w 104620"/>
                <a:gd name="connsiteY6" fmla="*/ 615950 h 666750"/>
                <a:gd name="connsiteX7" fmla="*/ 12700 w 104620"/>
                <a:gd name="connsiteY7" fmla="*/ 635000 h 666750"/>
                <a:gd name="connsiteX8" fmla="*/ 6350 w 104620"/>
                <a:gd name="connsiteY8" fmla="*/ 654050 h 666750"/>
                <a:gd name="connsiteX9" fmla="*/ 0 w 104620"/>
                <a:gd name="connsiteY9" fmla="*/ 666750 h 666750"/>
                <a:gd name="connsiteX0" fmla="*/ 12700 w 104803"/>
                <a:gd name="connsiteY0" fmla="*/ 0 h 666750"/>
                <a:gd name="connsiteX1" fmla="*/ 101600 w 104803"/>
                <a:gd name="connsiteY1" fmla="*/ 349250 h 666750"/>
                <a:gd name="connsiteX2" fmla="*/ 82550 w 104803"/>
                <a:gd name="connsiteY2" fmla="*/ 444500 h 666750"/>
                <a:gd name="connsiteX3" fmla="*/ 57150 w 104803"/>
                <a:gd name="connsiteY3" fmla="*/ 514350 h 666750"/>
                <a:gd name="connsiteX4" fmla="*/ 44450 w 104803"/>
                <a:gd name="connsiteY4" fmla="*/ 552450 h 666750"/>
                <a:gd name="connsiteX5" fmla="*/ 25400 w 104803"/>
                <a:gd name="connsiteY5" fmla="*/ 615950 h 666750"/>
                <a:gd name="connsiteX6" fmla="*/ 12700 w 104803"/>
                <a:gd name="connsiteY6" fmla="*/ 635000 h 666750"/>
                <a:gd name="connsiteX7" fmla="*/ 6350 w 104803"/>
                <a:gd name="connsiteY7" fmla="*/ 654050 h 666750"/>
                <a:gd name="connsiteX8" fmla="*/ 0 w 104803"/>
                <a:gd name="connsiteY8" fmla="*/ 666750 h 666750"/>
                <a:gd name="connsiteX0" fmla="*/ 12700 w 102465"/>
                <a:gd name="connsiteY0" fmla="*/ 0 h 666750"/>
                <a:gd name="connsiteX1" fmla="*/ 101600 w 102465"/>
                <a:gd name="connsiteY1" fmla="*/ 349250 h 666750"/>
                <a:gd name="connsiteX2" fmla="*/ 57150 w 102465"/>
                <a:gd name="connsiteY2" fmla="*/ 514350 h 666750"/>
                <a:gd name="connsiteX3" fmla="*/ 44450 w 102465"/>
                <a:gd name="connsiteY3" fmla="*/ 552450 h 666750"/>
                <a:gd name="connsiteX4" fmla="*/ 25400 w 102465"/>
                <a:gd name="connsiteY4" fmla="*/ 615950 h 666750"/>
                <a:gd name="connsiteX5" fmla="*/ 12700 w 102465"/>
                <a:gd name="connsiteY5" fmla="*/ 635000 h 666750"/>
                <a:gd name="connsiteX6" fmla="*/ 6350 w 102465"/>
                <a:gd name="connsiteY6" fmla="*/ 654050 h 666750"/>
                <a:gd name="connsiteX7" fmla="*/ 0 w 102465"/>
                <a:gd name="connsiteY7" fmla="*/ 666750 h 666750"/>
                <a:gd name="connsiteX0" fmla="*/ 12700 w 101992"/>
                <a:gd name="connsiteY0" fmla="*/ 0 h 666750"/>
                <a:gd name="connsiteX1" fmla="*/ 101600 w 101992"/>
                <a:gd name="connsiteY1" fmla="*/ 349250 h 666750"/>
                <a:gd name="connsiteX2" fmla="*/ 44450 w 101992"/>
                <a:gd name="connsiteY2" fmla="*/ 552450 h 666750"/>
                <a:gd name="connsiteX3" fmla="*/ 25400 w 101992"/>
                <a:gd name="connsiteY3" fmla="*/ 615950 h 666750"/>
                <a:gd name="connsiteX4" fmla="*/ 12700 w 101992"/>
                <a:gd name="connsiteY4" fmla="*/ 635000 h 666750"/>
                <a:gd name="connsiteX5" fmla="*/ 6350 w 101992"/>
                <a:gd name="connsiteY5" fmla="*/ 654050 h 666750"/>
                <a:gd name="connsiteX6" fmla="*/ 0 w 101992"/>
                <a:gd name="connsiteY6" fmla="*/ 666750 h 666750"/>
                <a:gd name="connsiteX0" fmla="*/ 12700 w 101651"/>
                <a:gd name="connsiteY0" fmla="*/ 0 h 666750"/>
                <a:gd name="connsiteX1" fmla="*/ 101600 w 101651"/>
                <a:gd name="connsiteY1" fmla="*/ 349250 h 666750"/>
                <a:gd name="connsiteX2" fmla="*/ 25400 w 101651"/>
                <a:gd name="connsiteY2" fmla="*/ 615950 h 666750"/>
                <a:gd name="connsiteX3" fmla="*/ 12700 w 101651"/>
                <a:gd name="connsiteY3" fmla="*/ 635000 h 666750"/>
                <a:gd name="connsiteX4" fmla="*/ 6350 w 101651"/>
                <a:gd name="connsiteY4" fmla="*/ 654050 h 666750"/>
                <a:gd name="connsiteX5" fmla="*/ 0 w 101651"/>
                <a:gd name="connsiteY5" fmla="*/ 666750 h 666750"/>
                <a:gd name="connsiteX0" fmla="*/ 12700 w 101600"/>
                <a:gd name="connsiteY0" fmla="*/ 0 h 666750"/>
                <a:gd name="connsiteX1" fmla="*/ 101600 w 101600"/>
                <a:gd name="connsiteY1" fmla="*/ 349250 h 666750"/>
                <a:gd name="connsiteX2" fmla="*/ 12700 w 101600"/>
                <a:gd name="connsiteY2" fmla="*/ 635000 h 666750"/>
                <a:gd name="connsiteX3" fmla="*/ 6350 w 101600"/>
                <a:gd name="connsiteY3" fmla="*/ 654050 h 666750"/>
                <a:gd name="connsiteX4" fmla="*/ 0 w 101600"/>
                <a:gd name="connsiteY4" fmla="*/ 666750 h 666750"/>
                <a:gd name="connsiteX0" fmla="*/ 15297 w 104208"/>
                <a:gd name="connsiteY0" fmla="*/ 0 h 680210"/>
                <a:gd name="connsiteX1" fmla="*/ 104197 w 104208"/>
                <a:gd name="connsiteY1" fmla="*/ 349250 h 680210"/>
                <a:gd name="connsiteX2" fmla="*/ 8947 w 104208"/>
                <a:gd name="connsiteY2" fmla="*/ 654050 h 680210"/>
                <a:gd name="connsiteX3" fmla="*/ 2597 w 104208"/>
                <a:gd name="connsiteY3" fmla="*/ 666750 h 680210"/>
                <a:gd name="connsiteX0" fmla="*/ 12700 w 101645"/>
                <a:gd name="connsiteY0" fmla="*/ 0 h 666750"/>
                <a:gd name="connsiteX1" fmla="*/ 101600 w 101645"/>
                <a:gd name="connsiteY1" fmla="*/ 349250 h 666750"/>
                <a:gd name="connsiteX2" fmla="*/ 0 w 101645"/>
                <a:gd name="connsiteY2" fmla="*/ 666750 h 666750"/>
                <a:gd name="connsiteX0" fmla="*/ 12700 w 101648"/>
                <a:gd name="connsiteY0" fmla="*/ 0 h 666750"/>
                <a:gd name="connsiteX1" fmla="*/ 101600 w 101648"/>
                <a:gd name="connsiteY1" fmla="*/ 349250 h 666750"/>
                <a:gd name="connsiteX2" fmla="*/ 0 w 101648"/>
                <a:gd name="connsiteY2" fmla="*/ 666750 h 666750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63"/>
                <a:gd name="connsiteY0" fmla="*/ 0 h 652462"/>
                <a:gd name="connsiteX1" fmla="*/ 103982 w 104063"/>
                <a:gd name="connsiteY1" fmla="*/ 349250 h 652462"/>
                <a:gd name="connsiteX2" fmla="*/ 0 w 104063"/>
                <a:gd name="connsiteY2" fmla="*/ 652462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3" h="652462">
                  <a:moveTo>
                    <a:pt x="15082" y="0"/>
                  </a:moveTo>
                  <a:cubicBezTo>
                    <a:pt x="50271" y="27517"/>
                    <a:pt x="106496" y="240506"/>
                    <a:pt x="103982" y="349250"/>
                  </a:cubicBezTo>
                  <a:cubicBezTo>
                    <a:pt x="101468" y="457994"/>
                    <a:pt x="42599" y="591079"/>
                    <a:pt x="0" y="652462"/>
                  </a:cubicBezTo>
                </a:path>
              </a:pathLst>
            </a:cu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6" name="Forme libre 325"/>
            <p:cNvSpPr/>
            <p:nvPr/>
          </p:nvSpPr>
          <p:spPr>
            <a:xfrm>
              <a:off x="4486061" y="2447663"/>
              <a:ext cx="104063" cy="652462"/>
            </a:xfrm>
            <a:custGeom>
              <a:avLst/>
              <a:gdLst>
                <a:gd name="connsiteX0" fmla="*/ 12700 w 112396"/>
                <a:gd name="connsiteY0" fmla="*/ 0 h 666750"/>
                <a:gd name="connsiteX1" fmla="*/ 63500 w 112396"/>
                <a:gd name="connsiteY1" fmla="*/ 25400 h 666750"/>
                <a:gd name="connsiteX2" fmla="*/ 82550 w 112396"/>
                <a:gd name="connsiteY2" fmla="*/ 63500 h 666750"/>
                <a:gd name="connsiteX3" fmla="*/ 95250 w 112396"/>
                <a:gd name="connsiteY3" fmla="*/ 82550 h 666750"/>
                <a:gd name="connsiteX4" fmla="*/ 101600 w 112396"/>
                <a:gd name="connsiteY4" fmla="*/ 349250 h 666750"/>
                <a:gd name="connsiteX5" fmla="*/ 88900 w 112396"/>
                <a:gd name="connsiteY5" fmla="*/ 425450 h 666750"/>
                <a:gd name="connsiteX6" fmla="*/ 82550 w 112396"/>
                <a:gd name="connsiteY6" fmla="*/ 444500 h 666750"/>
                <a:gd name="connsiteX7" fmla="*/ 69850 w 112396"/>
                <a:gd name="connsiteY7" fmla="*/ 463550 h 666750"/>
                <a:gd name="connsiteX8" fmla="*/ 57150 w 112396"/>
                <a:gd name="connsiteY8" fmla="*/ 514350 h 666750"/>
                <a:gd name="connsiteX9" fmla="*/ 44450 w 112396"/>
                <a:gd name="connsiteY9" fmla="*/ 552450 h 666750"/>
                <a:gd name="connsiteX10" fmla="*/ 25400 w 112396"/>
                <a:gd name="connsiteY10" fmla="*/ 615950 h 666750"/>
                <a:gd name="connsiteX11" fmla="*/ 12700 w 112396"/>
                <a:gd name="connsiteY11" fmla="*/ 635000 h 666750"/>
                <a:gd name="connsiteX12" fmla="*/ 6350 w 112396"/>
                <a:gd name="connsiteY12" fmla="*/ 654050 h 666750"/>
                <a:gd name="connsiteX13" fmla="*/ 0 w 112396"/>
                <a:gd name="connsiteY13" fmla="*/ 666750 h 666750"/>
                <a:gd name="connsiteX0" fmla="*/ 12700 w 112396"/>
                <a:gd name="connsiteY0" fmla="*/ 0 h 666750"/>
                <a:gd name="connsiteX1" fmla="*/ 82550 w 112396"/>
                <a:gd name="connsiteY1" fmla="*/ 63500 h 666750"/>
                <a:gd name="connsiteX2" fmla="*/ 95250 w 112396"/>
                <a:gd name="connsiteY2" fmla="*/ 82550 h 666750"/>
                <a:gd name="connsiteX3" fmla="*/ 101600 w 112396"/>
                <a:gd name="connsiteY3" fmla="*/ 349250 h 666750"/>
                <a:gd name="connsiteX4" fmla="*/ 88900 w 112396"/>
                <a:gd name="connsiteY4" fmla="*/ 425450 h 666750"/>
                <a:gd name="connsiteX5" fmla="*/ 82550 w 112396"/>
                <a:gd name="connsiteY5" fmla="*/ 444500 h 666750"/>
                <a:gd name="connsiteX6" fmla="*/ 69850 w 112396"/>
                <a:gd name="connsiteY6" fmla="*/ 463550 h 666750"/>
                <a:gd name="connsiteX7" fmla="*/ 57150 w 112396"/>
                <a:gd name="connsiteY7" fmla="*/ 514350 h 666750"/>
                <a:gd name="connsiteX8" fmla="*/ 44450 w 112396"/>
                <a:gd name="connsiteY8" fmla="*/ 552450 h 666750"/>
                <a:gd name="connsiteX9" fmla="*/ 25400 w 112396"/>
                <a:gd name="connsiteY9" fmla="*/ 615950 h 666750"/>
                <a:gd name="connsiteX10" fmla="*/ 12700 w 112396"/>
                <a:gd name="connsiteY10" fmla="*/ 635000 h 666750"/>
                <a:gd name="connsiteX11" fmla="*/ 6350 w 112396"/>
                <a:gd name="connsiteY11" fmla="*/ 654050 h 666750"/>
                <a:gd name="connsiteX12" fmla="*/ 0 w 112396"/>
                <a:gd name="connsiteY12" fmla="*/ 666750 h 666750"/>
                <a:gd name="connsiteX0" fmla="*/ 12700 w 112396"/>
                <a:gd name="connsiteY0" fmla="*/ 0 h 666750"/>
                <a:gd name="connsiteX1" fmla="*/ 95250 w 112396"/>
                <a:gd name="connsiteY1" fmla="*/ 82550 h 666750"/>
                <a:gd name="connsiteX2" fmla="*/ 101600 w 112396"/>
                <a:gd name="connsiteY2" fmla="*/ 349250 h 666750"/>
                <a:gd name="connsiteX3" fmla="*/ 88900 w 112396"/>
                <a:gd name="connsiteY3" fmla="*/ 425450 h 666750"/>
                <a:gd name="connsiteX4" fmla="*/ 82550 w 112396"/>
                <a:gd name="connsiteY4" fmla="*/ 444500 h 666750"/>
                <a:gd name="connsiteX5" fmla="*/ 69850 w 112396"/>
                <a:gd name="connsiteY5" fmla="*/ 463550 h 666750"/>
                <a:gd name="connsiteX6" fmla="*/ 57150 w 112396"/>
                <a:gd name="connsiteY6" fmla="*/ 514350 h 666750"/>
                <a:gd name="connsiteX7" fmla="*/ 44450 w 112396"/>
                <a:gd name="connsiteY7" fmla="*/ 552450 h 666750"/>
                <a:gd name="connsiteX8" fmla="*/ 25400 w 112396"/>
                <a:gd name="connsiteY8" fmla="*/ 615950 h 666750"/>
                <a:gd name="connsiteX9" fmla="*/ 12700 w 112396"/>
                <a:gd name="connsiteY9" fmla="*/ 635000 h 666750"/>
                <a:gd name="connsiteX10" fmla="*/ 6350 w 112396"/>
                <a:gd name="connsiteY10" fmla="*/ 654050 h 666750"/>
                <a:gd name="connsiteX11" fmla="*/ 0 w 112396"/>
                <a:gd name="connsiteY11" fmla="*/ 666750 h 666750"/>
                <a:gd name="connsiteX0" fmla="*/ 12700 w 106119"/>
                <a:gd name="connsiteY0" fmla="*/ 0 h 666750"/>
                <a:gd name="connsiteX1" fmla="*/ 101600 w 106119"/>
                <a:gd name="connsiteY1" fmla="*/ 349250 h 666750"/>
                <a:gd name="connsiteX2" fmla="*/ 88900 w 106119"/>
                <a:gd name="connsiteY2" fmla="*/ 425450 h 666750"/>
                <a:gd name="connsiteX3" fmla="*/ 82550 w 106119"/>
                <a:gd name="connsiteY3" fmla="*/ 444500 h 666750"/>
                <a:gd name="connsiteX4" fmla="*/ 69850 w 106119"/>
                <a:gd name="connsiteY4" fmla="*/ 463550 h 666750"/>
                <a:gd name="connsiteX5" fmla="*/ 57150 w 106119"/>
                <a:gd name="connsiteY5" fmla="*/ 514350 h 666750"/>
                <a:gd name="connsiteX6" fmla="*/ 44450 w 106119"/>
                <a:gd name="connsiteY6" fmla="*/ 552450 h 666750"/>
                <a:gd name="connsiteX7" fmla="*/ 25400 w 106119"/>
                <a:gd name="connsiteY7" fmla="*/ 615950 h 666750"/>
                <a:gd name="connsiteX8" fmla="*/ 12700 w 106119"/>
                <a:gd name="connsiteY8" fmla="*/ 635000 h 666750"/>
                <a:gd name="connsiteX9" fmla="*/ 6350 w 106119"/>
                <a:gd name="connsiteY9" fmla="*/ 654050 h 666750"/>
                <a:gd name="connsiteX10" fmla="*/ 0 w 106119"/>
                <a:gd name="connsiteY10" fmla="*/ 666750 h 666750"/>
                <a:gd name="connsiteX0" fmla="*/ 12700 w 104620"/>
                <a:gd name="connsiteY0" fmla="*/ 0 h 666750"/>
                <a:gd name="connsiteX1" fmla="*/ 101600 w 104620"/>
                <a:gd name="connsiteY1" fmla="*/ 349250 h 666750"/>
                <a:gd name="connsiteX2" fmla="*/ 82550 w 104620"/>
                <a:gd name="connsiteY2" fmla="*/ 444500 h 666750"/>
                <a:gd name="connsiteX3" fmla="*/ 69850 w 104620"/>
                <a:gd name="connsiteY3" fmla="*/ 463550 h 666750"/>
                <a:gd name="connsiteX4" fmla="*/ 57150 w 104620"/>
                <a:gd name="connsiteY4" fmla="*/ 514350 h 666750"/>
                <a:gd name="connsiteX5" fmla="*/ 44450 w 104620"/>
                <a:gd name="connsiteY5" fmla="*/ 552450 h 666750"/>
                <a:gd name="connsiteX6" fmla="*/ 25400 w 104620"/>
                <a:gd name="connsiteY6" fmla="*/ 615950 h 666750"/>
                <a:gd name="connsiteX7" fmla="*/ 12700 w 104620"/>
                <a:gd name="connsiteY7" fmla="*/ 635000 h 666750"/>
                <a:gd name="connsiteX8" fmla="*/ 6350 w 104620"/>
                <a:gd name="connsiteY8" fmla="*/ 654050 h 666750"/>
                <a:gd name="connsiteX9" fmla="*/ 0 w 104620"/>
                <a:gd name="connsiteY9" fmla="*/ 666750 h 666750"/>
                <a:gd name="connsiteX0" fmla="*/ 12700 w 104803"/>
                <a:gd name="connsiteY0" fmla="*/ 0 h 666750"/>
                <a:gd name="connsiteX1" fmla="*/ 101600 w 104803"/>
                <a:gd name="connsiteY1" fmla="*/ 349250 h 666750"/>
                <a:gd name="connsiteX2" fmla="*/ 82550 w 104803"/>
                <a:gd name="connsiteY2" fmla="*/ 444500 h 666750"/>
                <a:gd name="connsiteX3" fmla="*/ 57150 w 104803"/>
                <a:gd name="connsiteY3" fmla="*/ 514350 h 666750"/>
                <a:gd name="connsiteX4" fmla="*/ 44450 w 104803"/>
                <a:gd name="connsiteY4" fmla="*/ 552450 h 666750"/>
                <a:gd name="connsiteX5" fmla="*/ 25400 w 104803"/>
                <a:gd name="connsiteY5" fmla="*/ 615950 h 666750"/>
                <a:gd name="connsiteX6" fmla="*/ 12700 w 104803"/>
                <a:gd name="connsiteY6" fmla="*/ 635000 h 666750"/>
                <a:gd name="connsiteX7" fmla="*/ 6350 w 104803"/>
                <a:gd name="connsiteY7" fmla="*/ 654050 h 666750"/>
                <a:gd name="connsiteX8" fmla="*/ 0 w 104803"/>
                <a:gd name="connsiteY8" fmla="*/ 666750 h 666750"/>
                <a:gd name="connsiteX0" fmla="*/ 12700 w 102465"/>
                <a:gd name="connsiteY0" fmla="*/ 0 h 666750"/>
                <a:gd name="connsiteX1" fmla="*/ 101600 w 102465"/>
                <a:gd name="connsiteY1" fmla="*/ 349250 h 666750"/>
                <a:gd name="connsiteX2" fmla="*/ 57150 w 102465"/>
                <a:gd name="connsiteY2" fmla="*/ 514350 h 666750"/>
                <a:gd name="connsiteX3" fmla="*/ 44450 w 102465"/>
                <a:gd name="connsiteY3" fmla="*/ 552450 h 666750"/>
                <a:gd name="connsiteX4" fmla="*/ 25400 w 102465"/>
                <a:gd name="connsiteY4" fmla="*/ 615950 h 666750"/>
                <a:gd name="connsiteX5" fmla="*/ 12700 w 102465"/>
                <a:gd name="connsiteY5" fmla="*/ 635000 h 666750"/>
                <a:gd name="connsiteX6" fmla="*/ 6350 w 102465"/>
                <a:gd name="connsiteY6" fmla="*/ 654050 h 666750"/>
                <a:gd name="connsiteX7" fmla="*/ 0 w 102465"/>
                <a:gd name="connsiteY7" fmla="*/ 666750 h 666750"/>
                <a:gd name="connsiteX0" fmla="*/ 12700 w 101992"/>
                <a:gd name="connsiteY0" fmla="*/ 0 h 666750"/>
                <a:gd name="connsiteX1" fmla="*/ 101600 w 101992"/>
                <a:gd name="connsiteY1" fmla="*/ 349250 h 666750"/>
                <a:gd name="connsiteX2" fmla="*/ 44450 w 101992"/>
                <a:gd name="connsiteY2" fmla="*/ 552450 h 666750"/>
                <a:gd name="connsiteX3" fmla="*/ 25400 w 101992"/>
                <a:gd name="connsiteY3" fmla="*/ 615950 h 666750"/>
                <a:gd name="connsiteX4" fmla="*/ 12700 w 101992"/>
                <a:gd name="connsiteY4" fmla="*/ 635000 h 666750"/>
                <a:gd name="connsiteX5" fmla="*/ 6350 w 101992"/>
                <a:gd name="connsiteY5" fmla="*/ 654050 h 666750"/>
                <a:gd name="connsiteX6" fmla="*/ 0 w 101992"/>
                <a:gd name="connsiteY6" fmla="*/ 666750 h 666750"/>
                <a:gd name="connsiteX0" fmla="*/ 12700 w 101651"/>
                <a:gd name="connsiteY0" fmla="*/ 0 h 666750"/>
                <a:gd name="connsiteX1" fmla="*/ 101600 w 101651"/>
                <a:gd name="connsiteY1" fmla="*/ 349250 h 666750"/>
                <a:gd name="connsiteX2" fmla="*/ 25400 w 101651"/>
                <a:gd name="connsiteY2" fmla="*/ 615950 h 666750"/>
                <a:gd name="connsiteX3" fmla="*/ 12700 w 101651"/>
                <a:gd name="connsiteY3" fmla="*/ 635000 h 666750"/>
                <a:gd name="connsiteX4" fmla="*/ 6350 w 101651"/>
                <a:gd name="connsiteY4" fmla="*/ 654050 h 666750"/>
                <a:gd name="connsiteX5" fmla="*/ 0 w 101651"/>
                <a:gd name="connsiteY5" fmla="*/ 666750 h 666750"/>
                <a:gd name="connsiteX0" fmla="*/ 12700 w 101600"/>
                <a:gd name="connsiteY0" fmla="*/ 0 h 666750"/>
                <a:gd name="connsiteX1" fmla="*/ 101600 w 101600"/>
                <a:gd name="connsiteY1" fmla="*/ 349250 h 666750"/>
                <a:gd name="connsiteX2" fmla="*/ 12700 w 101600"/>
                <a:gd name="connsiteY2" fmla="*/ 635000 h 666750"/>
                <a:gd name="connsiteX3" fmla="*/ 6350 w 101600"/>
                <a:gd name="connsiteY3" fmla="*/ 654050 h 666750"/>
                <a:gd name="connsiteX4" fmla="*/ 0 w 101600"/>
                <a:gd name="connsiteY4" fmla="*/ 666750 h 666750"/>
                <a:gd name="connsiteX0" fmla="*/ 15297 w 104208"/>
                <a:gd name="connsiteY0" fmla="*/ 0 h 680210"/>
                <a:gd name="connsiteX1" fmla="*/ 104197 w 104208"/>
                <a:gd name="connsiteY1" fmla="*/ 349250 h 680210"/>
                <a:gd name="connsiteX2" fmla="*/ 8947 w 104208"/>
                <a:gd name="connsiteY2" fmla="*/ 654050 h 680210"/>
                <a:gd name="connsiteX3" fmla="*/ 2597 w 104208"/>
                <a:gd name="connsiteY3" fmla="*/ 666750 h 680210"/>
                <a:gd name="connsiteX0" fmla="*/ 12700 w 101645"/>
                <a:gd name="connsiteY0" fmla="*/ 0 h 666750"/>
                <a:gd name="connsiteX1" fmla="*/ 101600 w 101645"/>
                <a:gd name="connsiteY1" fmla="*/ 349250 h 666750"/>
                <a:gd name="connsiteX2" fmla="*/ 0 w 101645"/>
                <a:gd name="connsiteY2" fmla="*/ 666750 h 666750"/>
                <a:gd name="connsiteX0" fmla="*/ 12700 w 101648"/>
                <a:gd name="connsiteY0" fmla="*/ 0 h 666750"/>
                <a:gd name="connsiteX1" fmla="*/ 101600 w 101648"/>
                <a:gd name="connsiteY1" fmla="*/ 349250 h 666750"/>
                <a:gd name="connsiteX2" fmla="*/ 0 w 101648"/>
                <a:gd name="connsiteY2" fmla="*/ 666750 h 666750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63"/>
                <a:gd name="connsiteY0" fmla="*/ 0 h 652462"/>
                <a:gd name="connsiteX1" fmla="*/ 103982 w 104063"/>
                <a:gd name="connsiteY1" fmla="*/ 349250 h 652462"/>
                <a:gd name="connsiteX2" fmla="*/ 0 w 104063"/>
                <a:gd name="connsiteY2" fmla="*/ 652462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3" h="652462">
                  <a:moveTo>
                    <a:pt x="15082" y="0"/>
                  </a:moveTo>
                  <a:cubicBezTo>
                    <a:pt x="50271" y="27517"/>
                    <a:pt x="106496" y="240506"/>
                    <a:pt x="103982" y="349250"/>
                  </a:cubicBezTo>
                  <a:cubicBezTo>
                    <a:pt x="101468" y="457994"/>
                    <a:pt x="42599" y="591079"/>
                    <a:pt x="0" y="652462"/>
                  </a:cubicBezTo>
                </a:path>
              </a:pathLst>
            </a:cu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7" name="Forme libre 326"/>
            <p:cNvSpPr/>
            <p:nvPr/>
          </p:nvSpPr>
          <p:spPr>
            <a:xfrm>
              <a:off x="4486061" y="1748169"/>
              <a:ext cx="104063" cy="652462"/>
            </a:xfrm>
            <a:custGeom>
              <a:avLst/>
              <a:gdLst>
                <a:gd name="connsiteX0" fmla="*/ 12700 w 112396"/>
                <a:gd name="connsiteY0" fmla="*/ 0 h 666750"/>
                <a:gd name="connsiteX1" fmla="*/ 63500 w 112396"/>
                <a:gd name="connsiteY1" fmla="*/ 25400 h 666750"/>
                <a:gd name="connsiteX2" fmla="*/ 82550 w 112396"/>
                <a:gd name="connsiteY2" fmla="*/ 63500 h 666750"/>
                <a:gd name="connsiteX3" fmla="*/ 95250 w 112396"/>
                <a:gd name="connsiteY3" fmla="*/ 82550 h 666750"/>
                <a:gd name="connsiteX4" fmla="*/ 101600 w 112396"/>
                <a:gd name="connsiteY4" fmla="*/ 349250 h 666750"/>
                <a:gd name="connsiteX5" fmla="*/ 88900 w 112396"/>
                <a:gd name="connsiteY5" fmla="*/ 425450 h 666750"/>
                <a:gd name="connsiteX6" fmla="*/ 82550 w 112396"/>
                <a:gd name="connsiteY6" fmla="*/ 444500 h 666750"/>
                <a:gd name="connsiteX7" fmla="*/ 69850 w 112396"/>
                <a:gd name="connsiteY7" fmla="*/ 463550 h 666750"/>
                <a:gd name="connsiteX8" fmla="*/ 57150 w 112396"/>
                <a:gd name="connsiteY8" fmla="*/ 514350 h 666750"/>
                <a:gd name="connsiteX9" fmla="*/ 44450 w 112396"/>
                <a:gd name="connsiteY9" fmla="*/ 552450 h 666750"/>
                <a:gd name="connsiteX10" fmla="*/ 25400 w 112396"/>
                <a:gd name="connsiteY10" fmla="*/ 615950 h 666750"/>
                <a:gd name="connsiteX11" fmla="*/ 12700 w 112396"/>
                <a:gd name="connsiteY11" fmla="*/ 635000 h 666750"/>
                <a:gd name="connsiteX12" fmla="*/ 6350 w 112396"/>
                <a:gd name="connsiteY12" fmla="*/ 654050 h 666750"/>
                <a:gd name="connsiteX13" fmla="*/ 0 w 112396"/>
                <a:gd name="connsiteY13" fmla="*/ 666750 h 666750"/>
                <a:gd name="connsiteX0" fmla="*/ 12700 w 112396"/>
                <a:gd name="connsiteY0" fmla="*/ 0 h 666750"/>
                <a:gd name="connsiteX1" fmla="*/ 82550 w 112396"/>
                <a:gd name="connsiteY1" fmla="*/ 63500 h 666750"/>
                <a:gd name="connsiteX2" fmla="*/ 95250 w 112396"/>
                <a:gd name="connsiteY2" fmla="*/ 82550 h 666750"/>
                <a:gd name="connsiteX3" fmla="*/ 101600 w 112396"/>
                <a:gd name="connsiteY3" fmla="*/ 349250 h 666750"/>
                <a:gd name="connsiteX4" fmla="*/ 88900 w 112396"/>
                <a:gd name="connsiteY4" fmla="*/ 425450 h 666750"/>
                <a:gd name="connsiteX5" fmla="*/ 82550 w 112396"/>
                <a:gd name="connsiteY5" fmla="*/ 444500 h 666750"/>
                <a:gd name="connsiteX6" fmla="*/ 69850 w 112396"/>
                <a:gd name="connsiteY6" fmla="*/ 463550 h 666750"/>
                <a:gd name="connsiteX7" fmla="*/ 57150 w 112396"/>
                <a:gd name="connsiteY7" fmla="*/ 514350 h 666750"/>
                <a:gd name="connsiteX8" fmla="*/ 44450 w 112396"/>
                <a:gd name="connsiteY8" fmla="*/ 552450 h 666750"/>
                <a:gd name="connsiteX9" fmla="*/ 25400 w 112396"/>
                <a:gd name="connsiteY9" fmla="*/ 615950 h 666750"/>
                <a:gd name="connsiteX10" fmla="*/ 12700 w 112396"/>
                <a:gd name="connsiteY10" fmla="*/ 635000 h 666750"/>
                <a:gd name="connsiteX11" fmla="*/ 6350 w 112396"/>
                <a:gd name="connsiteY11" fmla="*/ 654050 h 666750"/>
                <a:gd name="connsiteX12" fmla="*/ 0 w 112396"/>
                <a:gd name="connsiteY12" fmla="*/ 666750 h 666750"/>
                <a:gd name="connsiteX0" fmla="*/ 12700 w 112396"/>
                <a:gd name="connsiteY0" fmla="*/ 0 h 666750"/>
                <a:gd name="connsiteX1" fmla="*/ 95250 w 112396"/>
                <a:gd name="connsiteY1" fmla="*/ 82550 h 666750"/>
                <a:gd name="connsiteX2" fmla="*/ 101600 w 112396"/>
                <a:gd name="connsiteY2" fmla="*/ 349250 h 666750"/>
                <a:gd name="connsiteX3" fmla="*/ 88900 w 112396"/>
                <a:gd name="connsiteY3" fmla="*/ 425450 h 666750"/>
                <a:gd name="connsiteX4" fmla="*/ 82550 w 112396"/>
                <a:gd name="connsiteY4" fmla="*/ 444500 h 666750"/>
                <a:gd name="connsiteX5" fmla="*/ 69850 w 112396"/>
                <a:gd name="connsiteY5" fmla="*/ 463550 h 666750"/>
                <a:gd name="connsiteX6" fmla="*/ 57150 w 112396"/>
                <a:gd name="connsiteY6" fmla="*/ 514350 h 666750"/>
                <a:gd name="connsiteX7" fmla="*/ 44450 w 112396"/>
                <a:gd name="connsiteY7" fmla="*/ 552450 h 666750"/>
                <a:gd name="connsiteX8" fmla="*/ 25400 w 112396"/>
                <a:gd name="connsiteY8" fmla="*/ 615950 h 666750"/>
                <a:gd name="connsiteX9" fmla="*/ 12700 w 112396"/>
                <a:gd name="connsiteY9" fmla="*/ 635000 h 666750"/>
                <a:gd name="connsiteX10" fmla="*/ 6350 w 112396"/>
                <a:gd name="connsiteY10" fmla="*/ 654050 h 666750"/>
                <a:gd name="connsiteX11" fmla="*/ 0 w 112396"/>
                <a:gd name="connsiteY11" fmla="*/ 666750 h 666750"/>
                <a:gd name="connsiteX0" fmla="*/ 12700 w 106119"/>
                <a:gd name="connsiteY0" fmla="*/ 0 h 666750"/>
                <a:gd name="connsiteX1" fmla="*/ 101600 w 106119"/>
                <a:gd name="connsiteY1" fmla="*/ 349250 h 666750"/>
                <a:gd name="connsiteX2" fmla="*/ 88900 w 106119"/>
                <a:gd name="connsiteY2" fmla="*/ 425450 h 666750"/>
                <a:gd name="connsiteX3" fmla="*/ 82550 w 106119"/>
                <a:gd name="connsiteY3" fmla="*/ 444500 h 666750"/>
                <a:gd name="connsiteX4" fmla="*/ 69850 w 106119"/>
                <a:gd name="connsiteY4" fmla="*/ 463550 h 666750"/>
                <a:gd name="connsiteX5" fmla="*/ 57150 w 106119"/>
                <a:gd name="connsiteY5" fmla="*/ 514350 h 666750"/>
                <a:gd name="connsiteX6" fmla="*/ 44450 w 106119"/>
                <a:gd name="connsiteY6" fmla="*/ 552450 h 666750"/>
                <a:gd name="connsiteX7" fmla="*/ 25400 w 106119"/>
                <a:gd name="connsiteY7" fmla="*/ 615950 h 666750"/>
                <a:gd name="connsiteX8" fmla="*/ 12700 w 106119"/>
                <a:gd name="connsiteY8" fmla="*/ 635000 h 666750"/>
                <a:gd name="connsiteX9" fmla="*/ 6350 w 106119"/>
                <a:gd name="connsiteY9" fmla="*/ 654050 h 666750"/>
                <a:gd name="connsiteX10" fmla="*/ 0 w 106119"/>
                <a:gd name="connsiteY10" fmla="*/ 666750 h 666750"/>
                <a:gd name="connsiteX0" fmla="*/ 12700 w 104620"/>
                <a:gd name="connsiteY0" fmla="*/ 0 h 666750"/>
                <a:gd name="connsiteX1" fmla="*/ 101600 w 104620"/>
                <a:gd name="connsiteY1" fmla="*/ 349250 h 666750"/>
                <a:gd name="connsiteX2" fmla="*/ 82550 w 104620"/>
                <a:gd name="connsiteY2" fmla="*/ 444500 h 666750"/>
                <a:gd name="connsiteX3" fmla="*/ 69850 w 104620"/>
                <a:gd name="connsiteY3" fmla="*/ 463550 h 666750"/>
                <a:gd name="connsiteX4" fmla="*/ 57150 w 104620"/>
                <a:gd name="connsiteY4" fmla="*/ 514350 h 666750"/>
                <a:gd name="connsiteX5" fmla="*/ 44450 w 104620"/>
                <a:gd name="connsiteY5" fmla="*/ 552450 h 666750"/>
                <a:gd name="connsiteX6" fmla="*/ 25400 w 104620"/>
                <a:gd name="connsiteY6" fmla="*/ 615950 h 666750"/>
                <a:gd name="connsiteX7" fmla="*/ 12700 w 104620"/>
                <a:gd name="connsiteY7" fmla="*/ 635000 h 666750"/>
                <a:gd name="connsiteX8" fmla="*/ 6350 w 104620"/>
                <a:gd name="connsiteY8" fmla="*/ 654050 h 666750"/>
                <a:gd name="connsiteX9" fmla="*/ 0 w 104620"/>
                <a:gd name="connsiteY9" fmla="*/ 666750 h 666750"/>
                <a:gd name="connsiteX0" fmla="*/ 12700 w 104803"/>
                <a:gd name="connsiteY0" fmla="*/ 0 h 666750"/>
                <a:gd name="connsiteX1" fmla="*/ 101600 w 104803"/>
                <a:gd name="connsiteY1" fmla="*/ 349250 h 666750"/>
                <a:gd name="connsiteX2" fmla="*/ 82550 w 104803"/>
                <a:gd name="connsiteY2" fmla="*/ 444500 h 666750"/>
                <a:gd name="connsiteX3" fmla="*/ 57150 w 104803"/>
                <a:gd name="connsiteY3" fmla="*/ 514350 h 666750"/>
                <a:gd name="connsiteX4" fmla="*/ 44450 w 104803"/>
                <a:gd name="connsiteY4" fmla="*/ 552450 h 666750"/>
                <a:gd name="connsiteX5" fmla="*/ 25400 w 104803"/>
                <a:gd name="connsiteY5" fmla="*/ 615950 h 666750"/>
                <a:gd name="connsiteX6" fmla="*/ 12700 w 104803"/>
                <a:gd name="connsiteY6" fmla="*/ 635000 h 666750"/>
                <a:gd name="connsiteX7" fmla="*/ 6350 w 104803"/>
                <a:gd name="connsiteY7" fmla="*/ 654050 h 666750"/>
                <a:gd name="connsiteX8" fmla="*/ 0 w 104803"/>
                <a:gd name="connsiteY8" fmla="*/ 666750 h 666750"/>
                <a:gd name="connsiteX0" fmla="*/ 12700 w 102465"/>
                <a:gd name="connsiteY0" fmla="*/ 0 h 666750"/>
                <a:gd name="connsiteX1" fmla="*/ 101600 w 102465"/>
                <a:gd name="connsiteY1" fmla="*/ 349250 h 666750"/>
                <a:gd name="connsiteX2" fmla="*/ 57150 w 102465"/>
                <a:gd name="connsiteY2" fmla="*/ 514350 h 666750"/>
                <a:gd name="connsiteX3" fmla="*/ 44450 w 102465"/>
                <a:gd name="connsiteY3" fmla="*/ 552450 h 666750"/>
                <a:gd name="connsiteX4" fmla="*/ 25400 w 102465"/>
                <a:gd name="connsiteY4" fmla="*/ 615950 h 666750"/>
                <a:gd name="connsiteX5" fmla="*/ 12700 w 102465"/>
                <a:gd name="connsiteY5" fmla="*/ 635000 h 666750"/>
                <a:gd name="connsiteX6" fmla="*/ 6350 w 102465"/>
                <a:gd name="connsiteY6" fmla="*/ 654050 h 666750"/>
                <a:gd name="connsiteX7" fmla="*/ 0 w 102465"/>
                <a:gd name="connsiteY7" fmla="*/ 666750 h 666750"/>
                <a:gd name="connsiteX0" fmla="*/ 12700 w 101992"/>
                <a:gd name="connsiteY0" fmla="*/ 0 h 666750"/>
                <a:gd name="connsiteX1" fmla="*/ 101600 w 101992"/>
                <a:gd name="connsiteY1" fmla="*/ 349250 h 666750"/>
                <a:gd name="connsiteX2" fmla="*/ 44450 w 101992"/>
                <a:gd name="connsiteY2" fmla="*/ 552450 h 666750"/>
                <a:gd name="connsiteX3" fmla="*/ 25400 w 101992"/>
                <a:gd name="connsiteY3" fmla="*/ 615950 h 666750"/>
                <a:gd name="connsiteX4" fmla="*/ 12700 w 101992"/>
                <a:gd name="connsiteY4" fmla="*/ 635000 h 666750"/>
                <a:gd name="connsiteX5" fmla="*/ 6350 w 101992"/>
                <a:gd name="connsiteY5" fmla="*/ 654050 h 666750"/>
                <a:gd name="connsiteX6" fmla="*/ 0 w 101992"/>
                <a:gd name="connsiteY6" fmla="*/ 666750 h 666750"/>
                <a:gd name="connsiteX0" fmla="*/ 12700 w 101651"/>
                <a:gd name="connsiteY0" fmla="*/ 0 h 666750"/>
                <a:gd name="connsiteX1" fmla="*/ 101600 w 101651"/>
                <a:gd name="connsiteY1" fmla="*/ 349250 h 666750"/>
                <a:gd name="connsiteX2" fmla="*/ 25400 w 101651"/>
                <a:gd name="connsiteY2" fmla="*/ 615950 h 666750"/>
                <a:gd name="connsiteX3" fmla="*/ 12700 w 101651"/>
                <a:gd name="connsiteY3" fmla="*/ 635000 h 666750"/>
                <a:gd name="connsiteX4" fmla="*/ 6350 w 101651"/>
                <a:gd name="connsiteY4" fmla="*/ 654050 h 666750"/>
                <a:gd name="connsiteX5" fmla="*/ 0 w 101651"/>
                <a:gd name="connsiteY5" fmla="*/ 666750 h 666750"/>
                <a:gd name="connsiteX0" fmla="*/ 12700 w 101600"/>
                <a:gd name="connsiteY0" fmla="*/ 0 h 666750"/>
                <a:gd name="connsiteX1" fmla="*/ 101600 w 101600"/>
                <a:gd name="connsiteY1" fmla="*/ 349250 h 666750"/>
                <a:gd name="connsiteX2" fmla="*/ 12700 w 101600"/>
                <a:gd name="connsiteY2" fmla="*/ 635000 h 666750"/>
                <a:gd name="connsiteX3" fmla="*/ 6350 w 101600"/>
                <a:gd name="connsiteY3" fmla="*/ 654050 h 666750"/>
                <a:gd name="connsiteX4" fmla="*/ 0 w 101600"/>
                <a:gd name="connsiteY4" fmla="*/ 666750 h 666750"/>
                <a:gd name="connsiteX0" fmla="*/ 15297 w 104208"/>
                <a:gd name="connsiteY0" fmla="*/ 0 h 680210"/>
                <a:gd name="connsiteX1" fmla="*/ 104197 w 104208"/>
                <a:gd name="connsiteY1" fmla="*/ 349250 h 680210"/>
                <a:gd name="connsiteX2" fmla="*/ 8947 w 104208"/>
                <a:gd name="connsiteY2" fmla="*/ 654050 h 680210"/>
                <a:gd name="connsiteX3" fmla="*/ 2597 w 104208"/>
                <a:gd name="connsiteY3" fmla="*/ 666750 h 680210"/>
                <a:gd name="connsiteX0" fmla="*/ 12700 w 101645"/>
                <a:gd name="connsiteY0" fmla="*/ 0 h 666750"/>
                <a:gd name="connsiteX1" fmla="*/ 101600 w 101645"/>
                <a:gd name="connsiteY1" fmla="*/ 349250 h 666750"/>
                <a:gd name="connsiteX2" fmla="*/ 0 w 101645"/>
                <a:gd name="connsiteY2" fmla="*/ 666750 h 666750"/>
                <a:gd name="connsiteX0" fmla="*/ 12700 w 101648"/>
                <a:gd name="connsiteY0" fmla="*/ 0 h 666750"/>
                <a:gd name="connsiteX1" fmla="*/ 101600 w 101648"/>
                <a:gd name="connsiteY1" fmla="*/ 349250 h 666750"/>
                <a:gd name="connsiteX2" fmla="*/ 0 w 101648"/>
                <a:gd name="connsiteY2" fmla="*/ 666750 h 666750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63"/>
                <a:gd name="connsiteY0" fmla="*/ 0 h 652462"/>
                <a:gd name="connsiteX1" fmla="*/ 103982 w 104063"/>
                <a:gd name="connsiteY1" fmla="*/ 349250 h 652462"/>
                <a:gd name="connsiteX2" fmla="*/ 0 w 104063"/>
                <a:gd name="connsiteY2" fmla="*/ 652462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3" h="652462">
                  <a:moveTo>
                    <a:pt x="15082" y="0"/>
                  </a:moveTo>
                  <a:cubicBezTo>
                    <a:pt x="50271" y="27517"/>
                    <a:pt x="106496" y="240506"/>
                    <a:pt x="103982" y="349250"/>
                  </a:cubicBezTo>
                  <a:cubicBezTo>
                    <a:pt x="101468" y="457994"/>
                    <a:pt x="42599" y="591079"/>
                    <a:pt x="0" y="652462"/>
                  </a:cubicBezTo>
                </a:path>
              </a:pathLst>
            </a:cu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8" name="Groupe 327"/>
          <p:cNvGrpSpPr>
            <a:grpSpLocks noChangeAspect="1"/>
          </p:cNvGrpSpPr>
          <p:nvPr/>
        </p:nvGrpSpPr>
        <p:grpSpPr>
          <a:xfrm>
            <a:off x="4760339" y="1545568"/>
            <a:ext cx="1124483" cy="1127761"/>
            <a:chOff x="3788618" y="1748169"/>
            <a:chExt cx="1360056" cy="1351956"/>
          </a:xfrm>
        </p:grpSpPr>
        <p:sp>
          <p:nvSpPr>
            <p:cNvPr id="329" name="Forme libre 328"/>
            <p:cNvSpPr/>
            <p:nvPr/>
          </p:nvSpPr>
          <p:spPr>
            <a:xfrm rot="16200000">
              <a:off x="4062817" y="2025567"/>
              <a:ext cx="104063" cy="652462"/>
            </a:xfrm>
            <a:custGeom>
              <a:avLst/>
              <a:gdLst>
                <a:gd name="connsiteX0" fmla="*/ 12700 w 112396"/>
                <a:gd name="connsiteY0" fmla="*/ 0 h 666750"/>
                <a:gd name="connsiteX1" fmla="*/ 63500 w 112396"/>
                <a:gd name="connsiteY1" fmla="*/ 25400 h 666750"/>
                <a:gd name="connsiteX2" fmla="*/ 82550 w 112396"/>
                <a:gd name="connsiteY2" fmla="*/ 63500 h 666750"/>
                <a:gd name="connsiteX3" fmla="*/ 95250 w 112396"/>
                <a:gd name="connsiteY3" fmla="*/ 82550 h 666750"/>
                <a:gd name="connsiteX4" fmla="*/ 101600 w 112396"/>
                <a:gd name="connsiteY4" fmla="*/ 349250 h 666750"/>
                <a:gd name="connsiteX5" fmla="*/ 88900 w 112396"/>
                <a:gd name="connsiteY5" fmla="*/ 425450 h 666750"/>
                <a:gd name="connsiteX6" fmla="*/ 82550 w 112396"/>
                <a:gd name="connsiteY6" fmla="*/ 444500 h 666750"/>
                <a:gd name="connsiteX7" fmla="*/ 69850 w 112396"/>
                <a:gd name="connsiteY7" fmla="*/ 463550 h 666750"/>
                <a:gd name="connsiteX8" fmla="*/ 57150 w 112396"/>
                <a:gd name="connsiteY8" fmla="*/ 514350 h 666750"/>
                <a:gd name="connsiteX9" fmla="*/ 44450 w 112396"/>
                <a:gd name="connsiteY9" fmla="*/ 552450 h 666750"/>
                <a:gd name="connsiteX10" fmla="*/ 25400 w 112396"/>
                <a:gd name="connsiteY10" fmla="*/ 615950 h 666750"/>
                <a:gd name="connsiteX11" fmla="*/ 12700 w 112396"/>
                <a:gd name="connsiteY11" fmla="*/ 635000 h 666750"/>
                <a:gd name="connsiteX12" fmla="*/ 6350 w 112396"/>
                <a:gd name="connsiteY12" fmla="*/ 654050 h 666750"/>
                <a:gd name="connsiteX13" fmla="*/ 0 w 112396"/>
                <a:gd name="connsiteY13" fmla="*/ 666750 h 666750"/>
                <a:gd name="connsiteX0" fmla="*/ 12700 w 112396"/>
                <a:gd name="connsiteY0" fmla="*/ 0 h 666750"/>
                <a:gd name="connsiteX1" fmla="*/ 82550 w 112396"/>
                <a:gd name="connsiteY1" fmla="*/ 63500 h 666750"/>
                <a:gd name="connsiteX2" fmla="*/ 95250 w 112396"/>
                <a:gd name="connsiteY2" fmla="*/ 82550 h 666750"/>
                <a:gd name="connsiteX3" fmla="*/ 101600 w 112396"/>
                <a:gd name="connsiteY3" fmla="*/ 349250 h 666750"/>
                <a:gd name="connsiteX4" fmla="*/ 88900 w 112396"/>
                <a:gd name="connsiteY4" fmla="*/ 425450 h 666750"/>
                <a:gd name="connsiteX5" fmla="*/ 82550 w 112396"/>
                <a:gd name="connsiteY5" fmla="*/ 444500 h 666750"/>
                <a:gd name="connsiteX6" fmla="*/ 69850 w 112396"/>
                <a:gd name="connsiteY6" fmla="*/ 463550 h 666750"/>
                <a:gd name="connsiteX7" fmla="*/ 57150 w 112396"/>
                <a:gd name="connsiteY7" fmla="*/ 514350 h 666750"/>
                <a:gd name="connsiteX8" fmla="*/ 44450 w 112396"/>
                <a:gd name="connsiteY8" fmla="*/ 552450 h 666750"/>
                <a:gd name="connsiteX9" fmla="*/ 25400 w 112396"/>
                <a:gd name="connsiteY9" fmla="*/ 615950 h 666750"/>
                <a:gd name="connsiteX10" fmla="*/ 12700 w 112396"/>
                <a:gd name="connsiteY10" fmla="*/ 635000 h 666750"/>
                <a:gd name="connsiteX11" fmla="*/ 6350 w 112396"/>
                <a:gd name="connsiteY11" fmla="*/ 654050 h 666750"/>
                <a:gd name="connsiteX12" fmla="*/ 0 w 112396"/>
                <a:gd name="connsiteY12" fmla="*/ 666750 h 666750"/>
                <a:gd name="connsiteX0" fmla="*/ 12700 w 112396"/>
                <a:gd name="connsiteY0" fmla="*/ 0 h 666750"/>
                <a:gd name="connsiteX1" fmla="*/ 95250 w 112396"/>
                <a:gd name="connsiteY1" fmla="*/ 82550 h 666750"/>
                <a:gd name="connsiteX2" fmla="*/ 101600 w 112396"/>
                <a:gd name="connsiteY2" fmla="*/ 349250 h 666750"/>
                <a:gd name="connsiteX3" fmla="*/ 88900 w 112396"/>
                <a:gd name="connsiteY3" fmla="*/ 425450 h 666750"/>
                <a:gd name="connsiteX4" fmla="*/ 82550 w 112396"/>
                <a:gd name="connsiteY4" fmla="*/ 444500 h 666750"/>
                <a:gd name="connsiteX5" fmla="*/ 69850 w 112396"/>
                <a:gd name="connsiteY5" fmla="*/ 463550 h 666750"/>
                <a:gd name="connsiteX6" fmla="*/ 57150 w 112396"/>
                <a:gd name="connsiteY6" fmla="*/ 514350 h 666750"/>
                <a:gd name="connsiteX7" fmla="*/ 44450 w 112396"/>
                <a:gd name="connsiteY7" fmla="*/ 552450 h 666750"/>
                <a:gd name="connsiteX8" fmla="*/ 25400 w 112396"/>
                <a:gd name="connsiteY8" fmla="*/ 615950 h 666750"/>
                <a:gd name="connsiteX9" fmla="*/ 12700 w 112396"/>
                <a:gd name="connsiteY9" fmla="*/ 635000 h 666750"/>
                <a:gd name="connsiteX10" fmla="*/ 6350 w 112396"/>
                <a:gd name="connsiteY10" fmla="*/ 654050 h 666750"/>
                <a:gd name="connsiteX11" fmla="*/ 0 w 112396"/>
                <a:gd name="connsiteY11" fmla="*/ 666750 h 666750"/>
                <a:gd name="connsiteX0" fmla="*/ 12700 w 106119"/>
                <a:gd name="connsiteY0" fmla="*/ 0 h 666750"/>
                <a:gd name="connsiteX1" fmla="*/ 101600 w 106119"/>
                <a:gd name="connsiteY1" fmla="*/ 349250 h 666750"/>
                <a:gd name="connsiteX2" fmla="*/ 88900 w 106119"/>
                <a:gd name="connsiteY2" fmla="*/ 425450 h 666750"/>
                <a:gd name="connsiteX3" fmla="*/ 82550 w 106119"/>
                <a:gd name="connsiteY3" fmla="*/ 444500 h 666750"/>
                <a:gd name="connsiteX4" fmla="*/ 69850 w 106119"/>
                <a:gd name="connsiteY4" fmla="*/ 463550 h 666750"/>
                <a:gd name="connsiteX5" fmla="*/ 57150 w 106119"/>
                <a:gd name="connsiteY5" fmla="*/ 514350 h 666750"/>
                <a:gd name="connsiteX6" fmla="*/ 44450 w 106119"/>
                <a:gd name="connsiteY6" fmla="*/ 552450 h 666750"/>
                <a:gd name="connsiteX7" fmla="*/ 25400 w 106119"/>
                <a:gd name="connsiteY7" fmla="*/ 615950 h 666750"/>
                <a:gd name="connsiteX8" fmla="*/ 12700 w 106119"/>
                <a:gd name="connsiteY8" fmla="*/ 635000 h 666750"/>
                <a:gd name="connsiteX9" fmla="*/ 6350 w 106119"/>
                <a:gd name="connsiteY9" fmla="*/ 654050 h 666750"/>
                <a:gd name="connsiteX10" fmla="*/ 0 w 106119"/>
                <a:gd name="connsiteY10" fmla="*/ 666750 h 666750"/>
                <a:gd name="connsiteX0" fmla="*/ 12700 w 104620"/>
                <a:gd name="connsiteY0" fmla="*/ 0 h 666750"/>
                <a:gd name="connsiteX1" fmla="*/ 101600 w 104620"/>
                <a:gd name="connsiteY1" fmla="*/ 349250 h 666750"/>
                <a:gd name="connsiteX2" fmla="*/ 82550 w 104620"/>
                <a:gd name="connsiteY2" fmla="*/ 444500 h 666750"/>
                <a:gd name="connsiteX3" fmla="*/ 69850 w 104620"/>
                <a:gd name="connsiteY3" fmla="*/ 463550 h 666750"/>
                <a:gd name="connsiteX4" fmla="*/ 57150 w 104620"/>
                <a:gd name="connsiteY4" fmla="*/ 514350 h 666750"/>
                <a:gd name="connsiteX5" fmla="*/ 44450 w 104620"/>
                <a:gd name="connsiteY5" fmla="*/ 552450 h 666750"/>
                <a:gd name="connsiteX6" fmla="*/ 25400 w 104620"/>
                <a:gd name="connsiteY6" fmla="*/ 615950 h 666750"/>
                <a:gd name="connsiteX7" fmla="*/ 12700 w 104620"/>
                <a:gd name="connsiteY7" fmla="*/ 635000 h 666750"/>
                <a:gd name="connsiteX8" fmla="*/ 6350 w 104620"/>
                <a:gd name="connsiteY8" fmla="*/ 654050 h 666750"/>
                <a:gd name="connsiteX9" fmla="*/ 0 w 104620"/>
                <a:gd name="connsiteY9" fmla="*/ 666750 h 666750"/>
                <a:gd name="connsiteX0" fmla="*/ 12700 w 104803"/>
                <a:gd name="connsiteY0" fmla="*/ 0 h 666750"/>
                <a:gd name="connsiteX1" fmla="*/ 101600 w 104803"/>
                <a:gd name="connsiteY1" fmla="*/ 349250 h 666750"/>
                <a:gd name="connsiteX2" fmla="*/ 82550 w 104803"/>
                <a:gd name="connsiteY2" fmla="*/ 444500 h 666750"/>
                <a:gd name="connsiteX3" fmla="*/ 57150 w 104803"/>
                <a:gd name="connsiteY3" fmla="*/ 514350 h 666750"/>
                <a:gd name="connsiteX4" fmla="*/ 44450 w 104803"/>
                <a:gd name="connsiteY4" fmla="*/ 552450 h 666750"/>
                <a:gd name="connsiteX5" fmla="*/ 25400 w 104803"/>
                <a:gd name="connsiteY5" fmla="*/ 615950 h 666750"/>
                <a:gd name="connsiteX6" fmla="*/ 12700 w 104803"/>
                <a:gd name="connsiteY6" fmla="*/ 635000 h 666750"/>
                <a:gd name="connsiteX7" fmla="*/ 6350 w 104803"/>
                <a:gd name="connsiteY7" fmla="*/ 654050 h 666750"/>
                <a:gd name="connsiteX8" fmla="*/ 0 w 104803"/>
                <a:gd name="connsiteY8" fmla="*/ 666750 h 666750"/>
                <a:gd name="connsiteX0" fmla="*/ 12700 w 102465"/>
                <a:gd name="connsiteY0" fmla="*/ 0 h 666750"/>
                <a:gd name="connsiteX1" fmla="*/ 101600 w 102465"/>
                <a:gd name="connsiteY1" fmla="*/ 349250 h 666750"/>
                <a:gd name="connsiteX2" fmla="*/ 57150 w 102465"/>
                <a:gd name="connsiteY2" fmla="*/ 514350 h 666750"/>
                <a:gd name="connsiteX3" fmla="*/ 44450 w 102465"/>
                <a:gd name="connsiteY3" fmla="*/ 552450 h 666750"/>
                <a:gd name="connsiteX4" fmla="*/ 25400 w 102465"/>
                <a:gd name="connsiteY4" fmla="*/ 615950 h 666750"/>
                <a:gd name="connsiteX5" fmla="*/ 12700 w 102465"/>
                <a:gd name="connsiteY5" fmla="*/ 635000 h 666750"/>
                <a:gd name="connsiteX6" fmla="*/ 6350 w 102465"/>
                <a:gd name="connsiteY6" fmla="*/ 654050 h 666750"/>
                <a:gd name="connsiteX7" fmla="*/ 0 w 102465"/>
                <a:gd name="connsiteY7" fmla="*/ 666750 h 666750"/>
                <a:gd name="connsiteX0" fmla="*/ 12700 w 101992"/>
                <a:gd name="connsiteY0" fmla="*/ 0 h 666750"/>
                <a:gd name="connsiteX1" fmla="*/ 101600 w 101992"/>
                <a:gd name="connsiteY1" fmla="*/ 349250 h 666750"/>
                <a:gd name="connsiteX2" fmla="*/ 44450 w 101992"/>
                <a:gd name="connsiteY2" fmla="*/ 552450 h 666750"/>
                <a:gd name="connsiteX3" fmla="*/ 25400 w 101992"/>
                <a:gd name="connsiteY3" fmla="*/ 615950 h 666750"/>
                <a:gd name="connsiteX4" fmla="*/ 12700 w 101992"/>
                <a:gd name="connsiteY4" fmla="*/ 635000 h 666750"/>
                <a:gd name="connsiteX5" fmla="*/ 6350 w 101992"/>
                <a:gd name="connsiteY5" fmla="*/ 654050 h 666750"/>
                <a:gd name="connsiteX6" fmla="*/ 0 w 101992"/>
                <a:gd name="connsiteY6" fmla="*/ 666750 h 666750"/>
                <a:gd name="connsiteX0" fmla="*/ 12700 w 101651"/>
                <a:gd name="connsiteY0" fmla="*/ 0 h 666750"/>
                <a:gd name="connsiteX1" fmla="*/ 101600 w 101651"/>
                <a:gd name="connsiteY1" fmla="*/ 349250 h 666750"/>
                <a:gd name="connsiteX2" fmla="*/ 25400 w 101651"/>
                <a:gd name="connsiteY2" fmla="*/ 615950 h 666750"/>
                <a:gd name="connsiteX3" fmla="*/ 12700 w 101651"/>
                <a:gd name="connsiteY3" fmla="*/ 635000 h 666750"/>
                <a:gd name="connsiteX4" fmla="*/ 6350 w 101651"/>
                <a:gd name="connsiteY4" fmla="*/ 654050 h 666750"/>
                <a:gd name="connsiteX5" fmla="*/ 0 w 101651"/>
                <a:gd name="connsiteY5" fmla="*/ 666750 h 666750"/>
                <a:gd name="connsiteX0" fmla="*/ 12700 w 101600"/>
                <a:gd name="connsiteY0" fmla="*/ 0 h 666750"/>
                <a:gd name="connsiteX1" fmla="*/ 101600 w 101600"/>
                <a:gd name="connsiteY1" fmla="*/ 349250 h 666750"/>
                <a:gd name="connsiteX2" fmla="*/ 12700 w 101600"/>
                <a:gd name="connsiteY2" fmla="*/ 635000 h 666750"/>
                <a:gd name="connsiteX3" fmla="*/ 6350 w 101600"/>
                <a:gd name="connsiteY3" fmla="*/ 654050 h 666750"/>
                <a:gd name="connsiteX4" fmla="*/ 0 w 101600"/>
                <a:gd name="connsiteY4" fmla="*/ 666750 h 666750"/>
                <a:gd name="connsiteX0" fmla="*/ 15297 w 104208"/>
                <a:gd name="connsiteY0" fmla="*/ 0 h 680210"/>
                <a:gd name="connsiteX1" fmla="*/ 104197 w 104208"/>
                <a:gd name="connsiteY1" fmla="*/ 349250 h 680210"/>
                <a:gd name="connsiteX2" fmla="*/ 8947 w 104208"/>
                <a:gd name="connsiteY2" fmla="*/ 654050 h 680210"/>
                <a:gd name="connsiteX3" fmla="*/ 2597 w 104208"/>
                <a:gd name="connsiteY3" fmla="*/ 666750 h 680210"/>
                <a:gd name="connsiteX0" fmla="*/ 12700 w 101645"/>
                <a:gd name="connsiteY0" fmla="*/ 0 h 666750"/>
                <a:gd name="connsiteX1" fmla="*/ 101600 w 101645"/>
                <a:gd name="connsiteY1" fmla="*/ 349250 h 666750"/>
                <a:gd name="connsiteX2" fmla="*/ 0 w 101645"/>
                <a:gd name="connsiteY2" fmla="*/ 666750 h 666750"/>
                <a:gd name="connsiteX0" fmla="*/ 12700 w 101648"/>
                <a:gd name="connsiteY0" fmla="*/ 0 h 666750"/>
                <a:gd name="connsiteX1" fmla="*/ 101600 w 101648"/>
                <a:gd name="connsiteY1" fmla="*/ 349250 h 666750"/>
                <a:gd name="connsiteX2" fmla="*/ 0 w 101648"/>
                <a:gd name="connsiteY2" fmla="*/ 666750 h 666750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63"/>
                <a:gd name="connsiteY0" fmla="*/ 0 h 652462"/>
                <a:gd name="connsiteX1" fmla="*/ 103982 w 104063"/>
                <a:gd name="connsiteY1" fmla="*/ 349250 h 652462"/>
                <a:gd name="connsiteX2" fmla="*/ 0 w 104063"/>
                <a:gd name="connsiteY2" fmla="*/ 652462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3" h="652462">
                  <a:moveTo>
                    <a:pt x="15082" y="0"/>
                  </a:moveTo>
                  <a:cubicBezTo>
                    <a:pt x="50271" y="27517"/>
                    <a:pt x="106496" y="240506"/>
                    <a:pt x="103982" y="349250"/>
                  </a:cubicBezTo>
                  <a:cubicBezTo>
                    <a:pt x="101468" y="457994"/>
                    <a:pt x="42599" y="591079"/>
                    <a:pt x="0" y="652462"/>
                  </a:cubicBezTo>
                </a:path>
              </a:pathLst>
            </a:cu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0" name="Forme libre 329"/>
            <p:cNvSpPr/>
            <p:nvPr/>
          </p:nvSpPr>
          <p:spPr>
            <a:xfrm rot="16200000">
              <a:off x="4770411" y="2019399"/>
              <a:ext cx="104063" cy="652462"/>
            </a:xfrm>
            <a:custGeom>
              <a:avLst/>
              <a:gdLst>
                <a:gd name="connsiteX0" fmla="*/ 12700 w 112396"/>
                <a:gd name="connsiteY0" fmla="*/ 0 h 666750"/>
                <a:gd name="connsiteX1" fmla="*/ 63500 w 112396"/>
                <a:gd name="connsiteY1" fmla="*/ 25400 h 666750"/>
                <a:gd name="connsiteX2" fmla="*/ 82550 w 112396"/>
                <a:gd name="connsiteY2" fmla="*/ 63500 h 666750"/>
                <a:gd name="connsiteX3" fmla="*/ 95250 w 112396"/>
                <a:gd name="connsiteY3" fmla="*/ 82550 h 666750"/>
                <a:gd name="connsiteX4" fmla="*/ 101600 w 112396"/>
                <a:gd name="connsiteY4" fmla="*/ 349250 h 666750"/>
                <a:gd name="connsiteX5" fmla="*/ 88900 w 112396"/>
                <a:gd name="connsiteY5" fmla="*/ 425450 h 666750"/>
                <a:gd name="connsiteX6" fmla="*/ 82550 w 112396"/>
                <a:gd name="connsiteY6" fmla="*/ 444500 h 666750"/>
                <a:gd name="connsiteX7" fmla="*/ 69850 w 112396"/>
                <a:gd name="connsiteY7" fmla="*/ 463550 h 666750"/>
                <a:gd name="connsiteX8" fmla="*/ 57150 w 112396"/>
                <a:gd name="connsiteY8" fmla="*/ 514350 h 666750"/>
                <a:gd name="connsiteX9" fmla="*/ 44450 w 112396"/>
                <a:gd name="connsiteY9" fmla="*/ 552450 h 666750"/>
                <a:gd name="connsiteX10" fmla="*/ 25400 w 112396"/>
                <a:gd name="connsiteY10" fmla="*/ 615950 h 666750"/>
                <a:gd name="connsiteX11" fmla="*/ 12700 w 112396"/>
                <a:gd name="connsiteY11" fmla="*/ 635000 h 666750"/>
                <a:gd name="connsiteX12" fmla="*/ 6350 w 112396"/>
                <a:gd name="connsiteY12" fmla="*/ 654050 h 666750"/>
                <a:gd name="connsiteX13" fmla="*/ 0 w 112396"/>
                <a:gd name="connsiteY13" fmla="*/ 666750 h 666750"/>
                <a:gd name="connsiteX0" fmla="*/ 12700 w 112396"/>
                <a:gd name="connsiteY0" fmla="*/ 0 h 666750"/>
                <a:gd name="connsiteX1" fmla="*/ 82550 w 112396"/>
                <a:gd name="connsiteY1" fmla="*/ 63500 h 666750"/>
                <a:gd name="connsiteX2" fmla="*/ 95250 w 112396"/>
                <a:gd name="connsiteY2" fmla="*/ 82550 h 666750"/>
                <a:gd name="connsiteX3" fmla="*/ 101600 w 112396"/>
                <a:gd name="connsiteY3" fmla="*/ 349250 h 666750"/>
                <a:gd name="connsiteX4" fmla="*/ 88900 w 112396"/>
                <a:gd name="connsiteY4" fmla="*/ 425450 h 666750"/>
                <a:gd name="connsiteX5" fmla="*/ 82550 w 112396"/>
                <a:gd name="connsiteY5" fmla="*/ 444500 h 666750"/>
                <a:gd name="connsiteX6" fmla="*/ 69850 w 112396"/>
                <a:gd name="connsiteY6" fmla="*/ 463550 h 666750"/>
                <a:gd name="connsiteX7" fmla="*/ 57150 w 112396"/>
                <a:gd name="connsiteY7" fmla="*/ 514350 h 666750"/>
                <a:gd name="connsiteX8" fmla="*/ 44450 w 112396"/>
                <a:gd name="connsiteY8" fmla="*/ 552450 h 666750"/>
                <a:gd name="connsiteX9" fmla="*/ 25400 w 112396"/>
                <a:gd name="connsiteY9" fmla="*/ 615950 h 666750"/>
                <a:gd name="connsiteX10" fmla="*/ 12700 w 112396"/>
                <a:gd name="connsiteY10" fmla="*/ 635000 h 666750"/>
                <a:gd name="connsiteX11" fmla="*/ 6350 w 112396"/>
                <a:gd name="connsiteY11" fmla="*/ 654050 h 666750"/>
                <a:gd name="connsiteX12" fmla="*/ 0 w 112396"/>
                <a:gd name="connsiteY12" fmla="*/ 666750 h 666750"/>
                <a:gd name="connsiteX0" fmla="*/ 12700 w 112396"/>
                <a:gd name="connsiteY0" fmla="*/ 0 h 666750"/>
                <a:gd name="connsiteX1" fmla="*/ 95250 w 112396"/>
                <a:gd name="connsiteY1" fmla="*/ 82550 h 666750"/>
                <a:gd name="connsiteX2" fmla="*/ 101600 w 112396"/>
                <a:gd name="connsiteY2" fmla="*/ 349250 h 666750"/>
                <a:gd name="connsiteX3" fmla="*/ 88900 w 112396"/>
                <a:gd name="connsiteY3" fmla="*/ 425450 h 666750"/>
                <a:gd name="connsiteX4" fmla="*/ 82550 w 112396"/>
                <a:gd name="connsiteY4" fmla="*/ 444500 h 666750"/>
                <a:gd name="connsiteX5" fmla="*/ 69850 w 112396"/>
                <a:gd name="connsiteY5" fmla="*/ 463550 h 666750"/>
                <a:gd name="connsiteX6" fmla="*/ 57150 w 112396"/>
                <a:gd name="connsiteY6" fmla="*/ 514350 h 666750"/>
                <a:gd name="connsiteX7" fmla="*/ 44450 w 112396"/>
                <a:gd name="connsiteY7" fmla="*/ 552450 h 666750"/>
                <a:gd name="connsiteX8" fmla="*/ 25400 w 112396"/>
                <a:gd name="connsiteY8" fmla="*/ 615950 h 666750"/>
                <a:gd name="connsiteX9" fmla="*/ 12700 w 112396"/>
                <a:gd name="connsiteY9" fmla="*/ 635000 h 666750"/>
                <a:gd name="connsiteX10" fmla="*/ 6350 w 112396"/>
                <a:gd name="connsiteY10" fmla="*/ 654050 h 666750"/>
                <a:gd name="connsiteX11" fmla="*/ 0 w 112396"/>
                <a:gd name="connsiteY11" fmla="*/ 666750 h 666750"/>
                <a:gd name="connsiteX0" fmla="*/ 12700 w 106119"/>
                <a:gd name="connsiteY0" fmla="*/ 0 h 666750"/>
                <a:gd name="connsiteX1" fmla="*/ 101600 w 106119"/>
                <a:gd name="connsiteY1" fmla="*/ 349250 h 666750"/>
                <a:gd name="connsiteX2" fmla="*/ 88900 w 106119"/>
                <a:gd name="connsiteY2" fmla="*/ 425450 h 666750"/>
                <a:gd name="connsiteX3" fmla="*/ 82550 w 106119"/>
                <a:gd name="connsiteY3" fmla="*/ 444500 h 666750"/>
                <a:gd name="connsiteX4" fmla="*/ 69850 w 106119"/>
                <a:gd name="connsiteY4" fmla="*/ 463550 h 666750"/>
                <a:gd name="connsiteX5" fmla="*/ 57150 w 106119"/>
                <a:gd name="connsiteY5" fmla="*/ 514350 h 666750"/>
                <a:gd name="connsiteX6" fmla="*/ 44450 w 106119"/>
                <a:gd name="connsiteY6" fmla="*/ 552450 h 666750"/>
                <a:gd name="connsiteX7" fmla="*/ 25400 w 106119"/>
                <a:gd name="connsiteY7" fmla="*/ 615950 h 666750"/>
                <a:gd name="connsiteX8" fmla="*/ 12700 w 106119"/>
                <a:gd name="connsiteY8" fmla="*/ 635000 h 666750"/>
                <a:gd name="connsiteX9" fmla="*/ 6350 w 106119"/>
                <a:gd name="connsiteY9" fmla="*/ 654050 h 666750"/>
                <a:gd name="connsiteX10" fmla="*/ 0 w 106119"/>
                <a:gd name="connsiteY10" fmla="*/ 666750 h 666750"/>
                <a:gd name="connsiteX0" fmla="*/ 12700 w 104620"/>
                <a:gd name="connsiteY0" fmla="*/ 0 h 666750"/>
                <a:gd name="connsiteX1" fmla="*/ 101600 w 104620"/>
                <a:gd name="connsiteY1" fmla="*/ 349250 h 666750"/>
                <a:gd name="connsiteX2" fmla="*/ 82550 w 104620"/>
                <a:gd name="connsiteY2" fmla="*/ 444500 h 666750"/>
                <a:gd name="connsiteX3" fmla="*/ 69850 w 104620"/>
                <a:gd name="connsiteY3" fmla="*/ 463550 h 666750"/>
                <a:gd name="connsiteX4" fmla="*/ 57150 w 104620"/>
                <a:gd name="connsiteY4" fmla="*/ 514350 h 666750"/>
                <a:gd name="connsiteX5" fmla="*/ 44450 w 104620"/>
                <a:gd name="connsiteY5" fmla="*/ 552450 h 666750"/>
                <a:gd name="connsiteX6" fmla="*/ 25400 w 104620"/>
                <a:gd name="connsiteY6" fmla="*/ 615950 h 666750"/>
                <a:gd name="connsiteX7" fmla="*/ 12700 w 104620"/>
                <a:gd name="connsiteY7" fmla="*/ 635000 h 666750"/>
                <a:gd name="connsiteX8" fmla="*/ 6350 w 104620"/>
                <a:gd name="connsiteY8" fmla="*/ 654050 h 666750"/>
                <a:gd name="connsiteX9" fmla="*/ 0 w 104620"/>
                <a:gd name="connsiteY9" fmla="*/ 666750 h 666750"/>
                <a:gd name="connsiteX0" fmla="*/ 12700 w 104803"/>
                <a:gd name="connsiteY0" fmla="*/ 0 h 666750"/>
                <a:gd name="connsiteX1" fmla="*/ 101600 w 104803"/>
                <a:gd name="connsiteY1" fmla="*/ 349250 h 666750"/>
                <a:gd name="connsiteX2" fmla="*/ 82550 w 104803"/>
                <a:gd name="connsiteY2" fmla="*/ 444500 h 666750"/>
                <a:gd name="connsiteX3" fmla="*/ 57150 w 104803"/>
                <a:gd name="connsiteY3" fmla="*/ 514350 h 666750"/>
                <a:gd name="connsiteX4" fmla="*/ 44450 w 104803"/>
                <a:gd name="connsiteY4" fmla="*/ 552450 h 666750"/>
                <a:gd name="connsiteX5" fmla="*/ 25400 w 104803"/>
                <a:gd name="connsiteY5" fmla="*/ 615950 h 666750"/>
                <a:gd name="connsiteX6" fmla="*/ 12700 w 104803"/>
                <a:gd name="connsiteY6" fmla="*/ 635000 h 666750"/>
                <a:gd name="connsiteX7" fmla="*/ 6350 w 104803"/>
                <a:gd name="connsiteY7" fmla="*/ 654050 h 666750"/>
                <a:gd name="connsiteX8" fmla="*/ 0 w 104803"/>
                <a:gd name="connsiteY8" fmla="*/ 666750 h 666750"/>
                <a:gd name="connsiteX0" fmla="*/ 12700 w 102465"/>
                <a:gd name="connsiteY0" fmla="*/ 0 h 666750"/>
                <a:gd name="connsiteX1" fmla="*/ 101600 w 102465"/>
                <a:gd name="connsiteY1" fmla="*/ 349250 h 666750"/>
                <a:gd name="connsiteX2" fmla="*/ 57150 w 102465"/>
                <a:gd name="connsiteY2" fmla="*/ 514350 h 666750"/>
                <a:gd name="connsiteX3" fmla="*/ 44450 w 102465"/>
                <a:gd name="connsiteY3" fmla="*/ 552450 h 666750"/>
                <a:gd name="connsiteX4" fmla="*/ 25400 w 102465"/>
                <a:gd name="connsiteY4" fmla="*/ 615950 h 666750"/>
                <a:gd name="connsiteX5" fmla="*/ 12700 w 102465"/>
                <a:gd name="connsiteY5" fmla="*/ 635000 h 666750"/>
                <a:gd name="connsiteX6" fmla="*/ 6350 w 102465"/>
                <a:gd name="connsiteY6" fmla="*/ 654050 h 666750"/>
                <a:gd name="connsiteX7" fmla="*/ 0 w 102465"/>
                <a:gd name="connsiteY7" fmla="*/ 666750 h 666750"/>
                <a:gd name="connsiteX0" fmla="*/ 12700 w 101992"/>
                <a:gd name="connsiteY0" fmla="*/ 0 h 666750"/>
                <a:gd name="connsiteX1" fmla="*/ 101600 w 101992"/>
                <a:gd name="connsiteY1" fmla="*/ 349250 h 666750"/>
                <a:gd name="connsiteX2" fmla="*/ 44450 w 101992"/>
                <a:gd name="connsiteY2" fmla="*/ 552450 h 666750"/>
                <a:gd name="connsiteX3" fmla="*/ 25400 w 101992"/>
                <a:gd name="connsiteY3" fmla="*/ 615950 h 666750"/>
                <a:gd name="connsiteX4" fmla="*/ 12700 w 101992"/>
                <a:gd name="connsiteY4" fmla="*/ 635000 h 666750"/>
                <a:gd name="connsiteX5" fmla="*/ 6350 w 101992"/>
                <a:gd name="connsiteY5" fmla="*/ 654050 h 666750"/>
                <a:gd name="connsiteX6" fmla="*/ 0 w 101992"/>
                <a:gd name="connsiteY6" fmla="*/ 666750 h 666750"/>
                <a:gd name="connsiteX0" fmla="*/ 12700 w 101651"/>
                <a:gd name="connsiteY0" fmla="*/ 0 h 666750"/>
                <a:gd name="connsiteX1" fmla="*/ 101600 w 101651"/>
                <a:gd name="connsiteY1" fmla="*/ 349250 h 666750"/>
                <a:gd name="connsiteX2" fmla="*/ 25400 w 101651"/>
                <a:gd name="connsiteY2" fmla="*/ 615950 h 666750"/>
                <a:gd name="connsiteX3" fmla="*/ 12700 w 101651"/>
                <a:gd name="connsiteY3" fmla="*/ 635000 h 666750"/>
                <a:gd name="connsiteX4" fmla="*/ 6350 w 101651"/>
                <a:gd name="connsiteY4" fmla="*/ 654050 h 666750"/>
                <a:gd name="connsiteX5" fmla="*/ 0 w 101651"/>
                <a:gd name="connsiteY5" fmla="*/ 666750 h 666750"/>
                <a:gd name="connsiteX0" fmla="*/ 12700 w 101600"/>
                <a:gd name="connsiteY0" fmla="*/ 0 h 666750"/>
                <a:gd name="connsiteX1" fmla="*/ 101600 w 101600"/>
                <a:gd name="connsiteY1" fmla="*/ 349250 h 666750"/>
                <a:gd name="connsiteX2" fmla="*/ 12700 w 101600"/>
                <a:gd name="connsiteY2" fmla="*/ 635000 h 666750"/>
                <a:gd name="connsiteX3" fmla="*/ 6350 w 101600"/>
                <a:gd name="connsiteY3" fmla="*/ 654050 h 666750"/>
                <a:gd name="connsiteX4" fmla="*/ 0 w 101600"/>
                <a:gd name="connsiteY4" fmla="*/ 666750 h 666750"/>
                <a:gd name="connsiteX0" fmla="*/ 15297 w 104208"/>
                <a:gd name="connsiteY0" fmla="*/ 0 h 680210"/>
                <a:gd name="connsiteX1" fmla="*/ 104197 w 104208"/>
                <a:gd name="connsiteY1" fmla="*/ 349250 h 680210"/>
                <a:gd name="connsiteX2" fmla="*/ 8947 w 104208"/>
                <a:gd name="connsiteY2" fmla="*/ 654050 h 680210"/>
                <a:gd name="connsiteX3" fmla="*/ 2597 w 104208"/>
                <a:gd name="connsiteY3" fmla="*/ 666750 h 680210"/>
                <a:gd name="connsiteX0" fmla="*/ 12700 w 101645"/>
                <a:gd name="connsiteY0" fmla="*/ 0 h 666750"/>
                <a:gd name="connsiteX1" fmla="*/ 101600 w 101645"/>
                <a:gd name="connsiteY1" fmla="*/ 349250 h 666750"/>
                <a:gd name="connsiteX2" fmla="*/ 0 w 101645"/>
                <a:gd name="connsiteY2" fmla="*/ 666750 h 666750"/>
                <a:gd name="connsiteX0" fmla="*/ 12700 w 101648"/>
                <a:gd name="connsiteY0" fmla="*/ 0 h 666750"/>
                <a:gd name="connsiteX1" fmla="*/ 101600 w 101648"/>
                <a:gd name="connsiteY1" fmla="*/ 349250 h 666750"/>
                <a:gd name="connsiteX2" fmla="*/ 0 w 101648"/>
                <a:gd name="connsiteY2" fmla="*/ 666750 h 666750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63"/>
                <a:gd name="connsiteY0" fmla="*/ 0 h 652462"/>
                <a:gd name="connsiteX1" fmla="*/ 103982 w 104063"/>
                <a:gd name="connsiteY1" fmla="*/ 349250 h 652462"/>
                <a:gd name="connsiteX2" fmla="*/ 0 w 104063"/>
                <a:gd name="connsiteY2" fmla="*/ 652462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3" h="652462">
                  <a:moveTo>
                    <a:pt x="15082" y="0"/>
                  </a:moveTo>
                  <a:cubicBezTo>
                    <a:pt x="50271" y="27517"/>
                    <a:pt x="106496" y="240506"/>
                    <a:pt x="103982" y="349250"/>
                  </a:cubicBezTo>
                  <a:cubicBezTo>
                    <a:pt x="101468" y="457994"/>
                    <a:pt x="42599" y="591079"/>
                    <a:pt x="0" y="652462"/>
                  </a:cubicBezTo>
                </a:path>
              </a:pathLst>
            </a:cu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1" name="Forme libre 330"/>
            <p:cNvSpPr/>
            <p:nvPr/>
          </p:nvSpPr>
          <p:spPr>
            <a:xfrm>
              <a:off x="4486061" y="2447663"/>
              <a:ext cx="104063" cy="652462"/>
            </a:xfrm>
            <a:custGeom>
              <a:avLst/>
              <a:gdLst>
                <a:gd name="connsiteX0" fmla="*/ 12700 w 112396"/>
                <a:gd name="connsiteY0" fmla="*/ 0 h 666750"/>
                <a:gd name="connsiteX1" fmla="*/ 63500 w 112396"/>
                <a:gd name="connsiteY1" fmla="*/ 25400 h 666750"/>
                <a:gd name="connsiteX2" fmla="*/ 82550 w 112396"/>
                <a:gd name="connsiteY2" fmla="*/ 63500 h 666750"/>
                <a:gd name="connsiteX3" fmla="*/ 95250 w 112396"/>
                <a:gd name="connsiteY3" fmla="*/ 82550 h 666750"/>
                <a:gd name="connsiteX4" fmla="*/ 101600 w 112396"/>
                <a:gd name="connsiteY4" fmla="*/ 349250 h 666750"/>
                <a:gd name="connsiteX5" fmla="*/ 88900 w 112396"/>
                <a:gd name="connsiteY5" fmla="*/ 425450 h 666750"/>
                <a:gd name="connsiteX6" fmla="*/ 82550 w 112396"/>
                <a:gd name="connsiteY6" fmla="*/ 444500 h 666750"/>
                <a:gd name="connsiteX7" fmla="*/ 69850 w 112396"/>
                <a:gd name="connsiteY7" fmla="*/ 463550 h 666750"/>
                <a:gd name="connsiteX8" fmla="*/ 57150 w 112396"/>
                <a:gd name="connsiteY8" fmla="*/ 514350 h 666750"/>
                <a:gd name="connsiteX9" fmla="*/ 44450 w 112396"/>
                <a:gd name="connsiteY9" fmla="*/ 552450 h 666750"/>
                <a:gd name="connsiteX10" fmla="*/ 25400 w 112396"/>
                <a:gd name="connsiteY10" fmla="*/ 615950 h 666750"/>
                <a:gd name="connsiteX11" fmla="*/ 12700 w 112396"/>
                <a:gd name="connsiteY11" fmla="*/ 635000 h 666750"/>
                <a:gd name="connsiteX12" fmla="*/ 6350 w 112396"/>
                <a:gd name="connsiteY12" fmla="*/ 654050 h 666750"/>
                <a:gd name="connsiteX13" fmla="*/ 0 w 112396"/>
                <a:gd name="connsiteY13" fmla="*/ 666750 h 666750"/>
                <a:gd name="connsiteX0" fmla="*/ 12700 w 112396"/>
                <a:gd name="connsiteY0" fmla="*/ 0 h 666750"/>
                <a:gd name="connsiteX1" fmla="*/ 82550 w 112396"/>
                <a:gd name="connsiteY1" fmla="*/ 63500 h 666750"/>
                <a:gd name="connsiteX2" fmla="*/ 95250 w 112396"/>
                <a:gd name="connsiteY2" fmla="*/ 82550 h 666750"/>
                <a:gd name="connsiteX3" fmla="*/ 101600 w 112396"/>
                <a:gd name="connsiteY3" fmla="*/ 349250 h 666750"/>
                <a:gd name="connsiteX4" fmla="*/ 88900 w 112396"/>
                <a:gd name="connsiteY4" fmla="*/ 425450 h 666750"/>
                <a:gd name="connsiteX5" fmla="*/ 82550 w 112396"/>
                <a:gd name="connsiteY5" fmla="*/ 444500 h 666750"/>
                <a:gd name="connsiteX6" fmla="*/ 69850 w 112396"/>
                <a:gd name="connsiteY6" fmla="*/ 463550 h 666750"/>
                <a:gd name="connsiteX7" fmla="*/ 57150 w 112396"/>
                <a:gd name="connsiteY7" fmla="*/ 514350 h 666750"/>
                <a:gd name="connsiteX8" fmla="*/ 44450 w 112396"/>
                <a:gd name="connsiteY8" fmla="*/ 552450 h 666750"/>
                <a:gd name="connsiteX9" fmla="*/ 25400 w 112396"/>
                <a:gd name="connsiteY9" fmla="*/ 615950 h 666750"/>
                <a:gd name="connsiteX10" fmla="*/ 12700 w 112396"/>
                <a:gd name="connsiteY10" fmla="*/ 635000 h 666750"/>
                <a:gd name="connsiteX11" fmla="*/ 6350 w 112396"/>
                <a:gd name="connsiteY11" fmla="*/ 654050 h 666750"/>
                <a:gd name="connsiteX12" fmla="*/ 0 w 112396"/>
                <a:gd name="connsiteY12" fmla="*/ 666750 h 666750"/>
                <a:gd name="connsiteX0" fmla="*/ 12700 w 112396"/>
                <a:gd name="connsiteY0" fmla="*/ 0 h 666750"/>
                <a:gd name="connsiteX1" fmla="*/ 95250 w 112396"/>
                <a:gd name="connsiteY1" fmla="*/ 82550 h 666750"/>
                <a:gd name="connsiteX2" fmla="*/ 101600 w 112396"/>
                <a:gd name="connsiteY2" fmla="*/ 349250 h 666750"/>
                <a:gd name="connsiteX3" fmla="*/ 88900 w 112396"/>
                <a:gd name="connsiteY3" fmla="*/ 425450 h 666750"/>
                <a:gd name="connsiteX4" fmla="*/ 82550 w 112396"/>
                <a:gd name="connsiteY4" fmla="*/ 444500 h 666750"/>
                <a:gd name="connsiteX5" fmla="*/ 69850 w 112396"/>
                <a:gd name="connsiteY5" fmla="*/ 463550 h 666750"/>
                <a:gd name="connsiteX6" fmla="*/ 57150 w 112396"/>
                <a:gd name="connsiteY6" fmla="*/ 514350 h 666750"/>
                <a:gd name="connsiteX7" fmla="*/ 44450 w 112396"/>
                <a:gd name="connsiteY7" fmla="*/ 552450 h 666750"/>
                <a:gd name="connsiteX8" fmla="*/ 25400 w 112396"/>
                <a:gd name="connsiteY8" fmla="*/ 615950 h 666750"/>
                <a:gd name="connsiteX9" fmla="*/ 12700 w 112396"/>
                <a:gd name="connsiteY9" fmla="*/ 635000 h 666750"/>
                <a:gd name="connsiteX10" fmla="*/ 6350 w 112396"/>
                <a:gd name="connsiteY10" fmla="*/ 654050 h 666750"/>
                <a:gd name="connsiteX11" fmla="*/ 0 w 112396"/>
                <a:gd name="connsiteY11" fmla="*/ 666750 h 666750"/>
                <a:gd name="connsiteX0" fmla="*/ 12700 w 106119"/>
                <a:gd name="connsiteY0" fmla="*/ 0 h 666750"/>
                <a:gd name="connsiteX1" fmla="*/ 101600 w 106119"/>
                <a:gd name="connsiteY1" fmla="*/ 349250 h 666750"/>
                <a:gd name="connsiteX2" fmla="*/ 88900 w 106119"/>
                <a:gd name="connsiteY2" fmla="*/ 425450 h 666750"/>
                <a:gd name="connsiteX3" fmla="*/ 82550 w 106119"/>
                <a:gd name="connsiteY3" fmla="*/ 444500 h 666750"/>
                <a:gd name="connsiteX4" fmla="*/ 69850 w 106119"/>
                <a:gd name="connsiteY4" fmla="*/ 463550 h 666750"/>
                <a:gd name="connsiteX5" fmla="*/ 57150 w 106119"/>
                <a:gd name="connsiteY5" fmla="*/ 514350 h 666750"/>
                <a:gd name="connsiteX6" fmla="*/ 44450 w 106119"/>
                <a:gd name="connsiteY6" fmla="*/ 552450 h 666750"/>
                <a:gd name="connsiteX7" fmla="*/ 25400 w 106119"/>
                <a:gd name="connsiteY7" fmla="*/ 615950 h 666750"/>
                <a:gd name="connsiteX8" fmla="*/ 12700 w 106119"/>
                <a:gd name="connsiteY8" fmla="*/ 635000 h 666750"/>
                <a:gd name="connsiteX9" fmla="*/ 6350 w 106119"/>
                <a:gd name="connsiteY9" fmla="*/ 654050 h 666750"/>
                <a:gd name="connsiteX10" fmla="*/ 0 w 106119"/>
                <a:gd name="connsiteY10" fmla="*/ 666750 h 666750"/>
                <a:gd name="connsiteX0" fmla="*/ 12700 w 104620"/>
                <a:gd name="connsiteY0" fmla="*/ 0 h 666750"/>
                <a:gd name="connsiteX1" fmla="*/ 101600 w 104620"/>
                <a:gd name="connsiteY1" fmla="*/ 349250 h 666750"/>
                <a:gd name="connsiteX2" fmla="*/ 82550 w 104620"/>
                <a:gd name="connsiteY2" fmla="*/ 444500 h 666750"/>
                <a:gd name="connsiteX3" fmla="*/ 69850 w 104620"/>
                <a:gd name="connsiteY3" fmla="*/ 463550 h 666750"/>
                <a:gd name="connsiteX4" fmla="*/ 57150 w 104620"/>
                <a:gd name="connsiteY4" fmla="*/ 514350 h 666750"/>
                <a:gd name="connsiteX5" fmla="*/ 44450 w 104620"/>
                <a:gd name="connsiteY5" fmla="*/ 552450 h 666750"/>
                <a:gd name="connsiteX6" fmla="*/ 25400 w 104620"/>
                <a:gd name="connsiteY6" fmla="*/ 615950 h 666750"/>
                <a:gd name="connsiteX7" fmla="*/ 12700 w 104620"/>
                <a:gd name="connsiteY7" fmla="*/ 635000 h 666750"/>
                <a:gd name="connsiteX8" fmla="*/ 6350 w 104620"/>
                <a:gd name="connsiteY8" fmla="*/ 654050 h 666750"/>
                <a:gd name="connsiteX9" fmla="*/ 0 w 104620"/>
                <a:gd name="connsiteY9" fmla="*/ 666750 h 666750"/>
                <a:gd name="connsiteX0" fmla="*/ 12700 w 104803"/>
                <a:gd name="connsiteY0" fmla="*/ 0 h 666750"/>
                <a:gd name="connsiteX1" fmla="*/ 101600 w 104803"/>
                <a:gd name="connsiteY1" fmla="*/ 349250 h 666750"/>
                <a:gd name="connsiteX2" fmla="*/ 82550 w 104803"/>
                <a:gd name="connsiteY2" fmla="*/ 444500 h 666750"/>
                <a:gd name="connsiteX3" fmla="*/ 57150 w 104803"/>
                <a:gd name="connsiteY3" fmla="*/ 514350 h 666750"/>
                <a:gd name="connsiteX4" fmla="*/ 44450 w 104803"/>
                <a:gd name="connsiteY4" fmla="*/ 552450 h 666750"/>
                <a:gd name="connsiteX5" fmla="*/ 25400 w 104803"/>
                <a:gd name="connsiteY5" fmla="*/ 615950 h 666750"/>
                <a:gd name="connsiteX6" fmla="*/ 12700 w 104803"/>
                <a:gd name="connsiteY6" fmla="*/ 635000 h 666750"/>
                <a:gd name="connsiteX7" fmla="*/ 6350 w 104803"/>
                <a:gd name="connsiteY7" fmla="*/ 654050 h 666750"/>
                <a:gd name="connsiteX8" fmla="*/ 0 w 104803"/>
                <a:gd name="connsiteY8" fmla="*/ 666750 h 666750"/>
                <a:gd name="connsiteX0" fmla="*/ 12700 w 102465"/>
                <a:gd name="connsiteY0" fmla="*/ 0 h 666750"/>
                <a:gd name="connsiteX1" fmla="*/ 101600 w 102465"/>
                <a:gd name="connsiteY1" fmla="*/ 349250 h 666750"/>
                <a:gd name="connsiteX2" fmla="*/ 57150 w 102465"/>
                <a:gd name="connsiteY2" fmla="*/ 514350 h 666750"/>
                <a:gd name="connsiteX3" fmla="*/ 44450 w 102465"/>
                <a:gd name="connsiteY3" fmla="*/ 552450 h 666750"/>
                <a:gd name="connsiteX4" fmla="*/ 25400 w 102465"/>
                <a:gd name="connsiteY4" fmla="*/ 615950 h 666750"/>
                <a:gd name="connsiteX5" fmla="*/ 12700 w 102465"/>
                <a:gd name="connsiteY5" fmla="*/ 635000 h 666750"/>
                <a:gd name="connsiteX6" fmla="*/ 6350 w 102465"/>
                <a:gd name="connsiteY6" fmla="*/ 654050 h 666750"/>
                <a:gd name="connsiteX7" fmla="*/ 0 w 102465"/>
                <a:gd name="connsiteY7" fmla="*/ 666750 h 666750"/>
                <a:gd name="connsiteX0" fmla="*/ 12700 w 101992"/>
                <a:gd name="connsiteY0" fmla="*/ 0 h 666750"/>
                <a:gd name="connsiteX1" fmla="*/ 101600 w 101992"/>
                <a:gd name="connsiteY1" fmla="*/ 349250 h 666750"/>
                <a:gd name="connsiteX2" fmla="*/ 44450 w 101992"/>
                <a:gd name="connsiteY2" fmla="*/ 552450 h 666750"/>
                <a:gd name="connsiteX3" fmla="*/ 25400 w 101992"/>
                <a:gd name="connsiteY3" fmla="*/ 615950 h 666750"/>
                <a:gd name="connsiteX4" fmla="*/ 12700 w 101992"/>
                <a:gd name="connsiteY4" fmla="*/ 635000 h 666750"/>
                <a:gd name="connsiteX5" fmla="*/ 6350 w 101992"/>
                <a:gd name="connsiteY5" fmla="*/ 654050 h 666750"/>
                <a:gd name="connsiteX6" fmla="*/ 0 w 101992"/>
                <a:gd name="connsiteY6" fmla="*/ 666750 h 666750"/>
                <a:gd name="connsiteX0" fmla="*/ 12700 w 101651"/>
                <a:gd name="connsiteY0" fmla="*/ 0 h 666750"/>
                <a:gd name="connsiteX1" fmla="*/ 101600 w 101651"/>
                <a:gd name="connsiteY1" fmla="*/ 349250 h 666750"/>
                <a:gd name="connsiteX2" fmla="*/ 25400 w 101651"/>
                <a:gd name="connsiteY2" fmla="*/ 615950 h 666750"/>
                <a:gd name="connsiteX3" fmla="*/ 12700 w 101651"/>
                <a:gd name="connsiteY3" fmla="*/ 635000 h 666750"/>
                <a:gd name="connsiteX4" fmla="*/ 6350 w 101651"/>
                <a:gd name="connsiteY4" fmla="*/ 654050 h 666750"/>
                <a:gd name="connsiteX5" fmla="*/ 0 w 101651"/>
                <a:gd name="connsiteY5" fmla="*/ 666750 h 666750"/>
                <a:gd name="connsiteX0" fmla="*/ 12700 w 101600"/>
                <a:gd name="connsiteY0" fmla="*/ 0 h 666750"/>
                <a:gd name="connsiteX1" fmla="*/ 101600 w 101600"/>
                <a:gd name="connsiteY1" fmla="*/ 349250 h 666750"/>
                <a:gd name="connsiteX2" fmla="*/ 12700 w 101600"/>
                <a:gd name="connsiteY2" fmla="*/ 635000 h 666750"/>
                <a:gd name="connsiteX3" fmla="*/ 6350 w 101600"/>
                <a:gd name="connsiteY3" fmla="*/ 654050 h 666750"/>
                <a:gd name="connsiteX4" fmla="*/ 0 w 101600"/>
                <a:gd name="connsiteY4" fmla="*/ 666750 h 666750"/>
                <a:gd name="connsiteX0" fmla="*/ 15297 w 104208"/>
                <a:gd name="connsiteY0" fmla="*/ 0 h 680210"/>
                <a:gd name="connsiteX1" fmla="*/ 104197 w 104208"/>
                <a:gd name="connsiteY1" fmla="*/ 349250 h 680210"/>
                <a:gd name="connsiteX2" fmla="*/ 8947 w 104208"/>
                <a:gd name="connsiteY2" fmla="*/ 654050 h 680210"/>
                <a:gd name="connsiteX3" fmla="*/ 2597 w 104208"/>
                <a:gd name="connsiteY3" fmla="*/ 666750 h 680210"/>
                <a:gd name="connsiteX0" fmla="*/ 12700 w 101645"/>
                <a:gd name="connsiteY0" fmla="*/ 0 h 666750"/>
                <a:gd name="connsiteX1" fmla="*/ 101600 w 101645"/>
                <a:gd name="connsiteY1" fmla="*/ 349250 h 666750"/>
                <a:gd name="connsiteX2" fmla="*/ 0 w 101645"/>
                <a:gd name="connsiteY2" fmla="*/ 666750 h 666750"/>
                <a:gd name="connsiteX0" fmla="*/ 12700 w 101648"/>
                <a:gd name="connsiteY0" fmla="*/ 0 h 666750"/>
                <a:gd name="connsiteX1" fmla="*/ 101600 w 101648"/>
                <a:gd name="connsiteY1" fmla="*/ 349250 h 666750"/>
                <a:gd name="connsiteX2" fmla="*/ 0 w 101648"/>
                <a:gd name="connsiteY2" fmla="*/ 666750 h 666750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63"/>
                <a:gd name="connsiteY0" fmla="*/ 0 h 652462"/>
                <a:gd name="connsiteX1" fmla="*/ 103982 w 104063"/>
                <a:gd name="connsiteY1" fmla="*/ 349250 h 652462"/>
                <a:gd name="connsiteX2" fmla="*/ 0 w 104063"/>
                <a:gd name="connsiteY2" fmla="*/ 652462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3" h="652462">
                  <a:moveTo>
                    <a:pt x="15082" y="0"/>
                  </a:moveTo>
                  <a:cubicBezTo>
                    <a:pt x="50271" y="27517"/>
                    <a:pt x="106496" y="240506"/>
                    <a:pt x="103982" y="349250"/>
                  </a:cubicBezTo>
                  <a:cubicBezTo>
                    <a:pt x="101468" y="457994"/>
                    <a:pt x="42599" y="591079"/>
                    <a:pt x="0" y="652462"/>
                  </a:cubicBezTo>
                </a:path>
              </a:pathLst>
            </a:cu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2" name="Forme libre 331"/>
            <p:cNvSpPr/>
            <p:nvPr/>
          </p:nvSpPr>
          <p:spPr>
            <a:xfrm>
              <a:off x="4486061" y="1748169"/>
              <a:ext cx="104063" cy="652462"/>
            </a:xfrm>
            <a:custGeom>
              <a:avLst/>
              <a:gdLst>
                <a:gd name="connsiteX0" fmla="*/ 12700 w 112396"/>
                <a:gd name="connsiteY0" fmla="*/ 0 h 666750"/>
                <a:gd name="connsiteX1" fmla="*/ 63500 w 112396"/>
                <a:gd name="connsiteY1" fmla="*/ 25400 h 666750"/>
                <a:gd name="connsiteX2" fmla="*/ 82550 w 112396"/>
                <a:gd name="connsiteY2" fmla="*/ 63500 h 666750"/>
                <a:gd name="connsiteX3" fmla="*/ 95250 w 112396"/>
                <a:gd name="connsiteY3" fmla="*/ 82550 h 666750"/>
                <a:gd name="connsiteX4" fmla="*/ 101600 w 112396"/>
                <a:gd name="connsiteY4" fmla="*/ 349250 h 666750"/>
                <a:gd name="connsiteX5" fmla="*/ 88900 w 112396"/>
                <a:gd name="connsiteY5" fmla="*/ 425450 h 666750"/>
                <a:gd name="connsiteX6" fmla="*/ 82550 w 112396"/>
                <a:gd name="connsiteY6" fmla="*/ 444500 h 666750"/>
                <a:gd name="connsiteX7" fmla="*/ 69850 w 112396"/>
                <a:gd name="connsiteY7" fmla="*/ 463550 h 666750"/>
                <a:gd name="connsiteX8" fmla="*/ 57150 w 112396"/>
                <a:gd name="connsiteY8" fmla="*/ 514350 h 666750"/>
                <a:gd name="connsiteX9" fmla="*/ 44450 w 112396"/>
                <a:gd name="connsiteY9" fmla="*/ 552450 h 666750"/>
                <a:gd name="connsiteX10" fmla="*/ 25400 w 112396"/>
                <a:gd name="connsiteY10" fmla="*/ 615950 h 666750"/>
                <a:gd name="connsiteX11" fmla="*/ 12700 w 112396"/>
                <a:gd name="connsiteY11" fmla="*/ 635000 h 666750"/>
                <a:gd name="connsiteX12" fmla="*/ 6350 w 112396"/>
                <a:gd name="connsiteY12" fmla="*/ 654050 h 666750"/>
                <a:gd name="connsiteX13" fmla="*/ 0 w 112396"/>
                <a:gd name="connsiteY13" fmla="*/ 666750 h 666750"/>
                <a:gd name="connsiteX0" fmla="*/ 12700 w 112396"/>
                <a:gd name="connsiteY0" fmla="*/ 0 h 666750"/>
                <a:gd name="connsiteX1" fmla="*/ 82550 w 112396"/>
                <a:gd name="connsiteY1" fmla="*/ 63500 h 666750"/>
                <a:gd name="connsiteX2" fmla="*/ 95250 w 112396"/>
                <a:gd name="connsiteY2" fmla="*/ 82550 h 666750"/>
                <a:gd name="connsiteX3" fmla="*/ 101600 w 112396"/>
                <a:gd name="connsiteY3" fmla="*/ 349250 h 666750"/>
                <a:gd name="connsiteX4" fmla="*/ 88900 w 112396"/>
                <a:gd name="connsiteY4" fmla="*/ 425450 h 666750"/>
                <a:gd name="connsiteX5" fmla="*/ 82550 w 112396"/>
                <a:gd name="connsiteY5" fmla="*/ 444500 h 666750"/>
                <a:gd name="connsiteX6" fmla="*/ 69850 w 112396"/>
                <a:gd name="connsiteY6" fmla="*/ 463550 h 666750"/>
                <a:gd name="connsiteX7" fmla="*/ 57150 w 112396"/>
                <a:gd name="connsiteY7" fmla="*/ 514350 h 666750"/>
                <a:gd name="connsiteX8" fmla="*/ 44450 w 112396"/>
                <a:gd name="connsiteY8" fmla="*/ 552450 h 666750"/>
                <a:gd name="connsiteX9" fmla="*/ 25400 w 112396"/>
                <a:gd name="connsiteY9" fmla="*/ 615950 h 666750"/>
                <a:gd name="connsiteX10" fmla="*/ 12700 w 112396"/>
                <a:gd name="connsiteY10" fmla="*/ 635000 h 666750"/>
                <a:gd name="connsiteX11" fmla="*/ 6350 w 112396"/>
                <a:gd name="connsiteY11" fmla="*/ 654050 h 666750"/>
                <a:gd name="connsiteX12" fmla="*/ 0 w 112396"/>
                <a:gd name="connsiteY12" fmla="*/ 666750 h 666750"/>
                <a:gd name="connsiteX0" fmla="*/ 12700 w 112396"/>
                <a:gd name="connsiteY0" fmla="*/ 0 h 666750"/>
                <a:gd name="connsiteX1" fmla="*/ 95250 w 112396"/>
                <a:gd name="connsiteY1" fmla="*/ 82550 h 666750"/>
                <a:gd name="connsiteX2" fmla="*/ 101600 w 112396"/>
                <a:gd name="connsiteY2" fmla="*/ 349250 h 666750"/>
                <a:gd name="connsiteX3" fmla="*/ 88900 w 112396"/>
                <a:gd name="connsiteY3" fmla="*/ 425450 h 666750"/>
                <a:gd name="connsiteX4" fmla="*/ 82550 w 112396"/>
                <a:gd name="connsiteY4" fmla="*/ 444500 h 666750"/>
                <a:gd name="connsiteX5" fmla="*/ 69850 w 112396"/>
                <a:gd name="connsiteY5" fmla="*/ 463550 h 666750"/>
                <a:gd name="connsiteX6" fmla="*/ 57150 w 112396"/>
                <a:gd name="connsiteY6" fmla="*/ 514350 h 666750"/>
                <a:gd name="connsiteX7" fmla="*/ 44450 w 112396"/>
                <a:gd name="connsiteY7" fmla="*/ 552450 h 666750"/>
                <a:gd name="connsiteX8" fmla="*/ 25400 w 112396"/>
                <a:gd name="connsiteY8" fmla="*/ 615950 h 666750"/>
                <a:gd name="connsiteX9" fmla="*/ 12700 w 112396"/>
                <a:gd name="connsiteY9" fmla="*/ 635000 h 666750"/>
                <a:gd name="connsiteX10" fmla="*/ 6350 w 112396"/>
                <a:gd name="connsiteY10" fmla="*/ 654050 h 666750"/>
                <a:gd name="connsiteX11" fmla="*/ 0 w 112396"/>
                <a:gd name="connsiteY11" fmla="*/ 666750 h 666750"/>
                <a:gd name="connsiteX0" fmla="*/ 12700 w 106119"/>
                <a:gd name="connsiteY0" fmla="*/ 0 h 666750"/>
                <a:gd name="connsiteX1" fmla="*/ 101600 w 106119"/>
                <a:gd name="connsiteY1" fmla="*/ 349250 h 666750"/>
                <a:gd name="connsiteX2" fmla="*/ 88900 w 106119"/>
                <a:gd name="connsiteY2" fmla="*/ 425450 h 666750"/>
                <a:gd name="connsiteX3" fmla="*/ 82550 w 106119"/>
                <a:gd name="connsiteY3" fmla="*/ 444500 h 666750"/>
                <a:gd name="connsiteX4" fmla="*/ 69850 w 106119"/>
                <a:gd name="connsiteY4" fmla="*/ 463550 h 666750"/>
                <a:gd name="connsiteX5" fmla="*/ 57150 w 106119"/>
                <a:gd name="connsiteY5" fmla="*/ 514350 h 666750"/>
                <a:gd name="connsiteX6" fmla="*/ 44450 w 106119"/>
                <a:gd name="connsiteY6" fmla="*/ 552450 h 666750"/>
                <a:gd name="connsiteX7" fmla="*/ 25400 w 106119"/>
                <a:gd name="connsiteY7" fmla="*/ 615950 h 666750"/>
                <a:gd name="connsiteX8" fmla="*/ 12700 w 106119"/>
                <a:gd name="connsiteY8" fmla="*/ 635000 h 666750"/>
                <a:gd name="connsiteX9" fmla="*/ 6350 w 106119"/>
                <a:gd name="connsiteY9" fmla="*/ 654050 h 666750"/>
                <a:gd name="connsiteX10" fmla="*/ 0 w 106119"/>
                <a:gd name="connsiteY10" fmla="*/ 666750 h 666750"/>
                <a:gd name="connsiteX0" fmla="*/ 12700 w 104620"/>
                <a:gd name="connsiteY0" fmla="*/ 0 h 666750"/>
                <a:gd name="connsiteX1" fmla="*/ 101600 w 104620"/>
                <a:gd name="connsiteY1" fmla="*/ 349250 h 666750"/>
                <a:gd name="connsiteX2" fmla="*/ 82550 w 104620"/>
                <a:gd name="connsiteY2" fmla="*/ 444500 h 666750"/>
                <a:gd name="connsiteX3" fmla="*/ 69850 w 104620"/>
                <a:gd name="connsiteY3" fmla="*/ 463550 h 666750"/>
                <a:gd name="connsiteX4" fmla="*/ 57150 w 104620"/>
                <a:gd name="connsiteY4" fmla="*/ 514350 h 666750"/>
                <a:gd name="connsiteX5" fmla="*/ 44450 w 104620"/>
                <a:gd name="connsiteY5" fmla="*/ 552450 h 666750"/>
                <a:gd name="connsiteX6" fmla="*/ 25400 w 104620"/>
                <a:gd name="connsiteY6" fmla="*/ 615950 h 666750"/>
                <a:gd name="connsiteX7" fmla="*/ 12700 w 104620"/>
                <a:gd name="connsiteY7" fmla="*/ 635000 h 666750"/>
                <a:gd name="connsiteX8" fmla="*/ 6350 w 104620"/>
                <a:gd name="connsiteY8" fmla="*/ 654050 h 666750"/>
                <a:gd name="connsiteX9" fmla="*/ 0 w 104620"/>
                <a:gd name="connsiteY9" fmla="*/ 666750 h 666750"/>
                <a:gd name="connsiteX0" fmla="*/ 12700 w 104803"/>
                <a:gd name="connsiteY0" fmla="*/ 0 h 666750"/>
                <a:gd name="connsiteX1" fmla="*/ 101600 w 104803"/>
                <a:gd name="connsiteY1" fmla="*/ 349250 h 666750"/>
                <a:gd name="connsiteX2" fmla="*/ 82550 w 104803"/>
                <a:gd name="connsiteY2" fmla="*/ 444500 h 666750"/>
                <a:gd name="connsiteX3" fmla="*/ 57150 w 104803"/>
                <a:gd name="connsiteY3" fmla="*/ 514350 h 666750"/>
                <a:gd name="connsiteX4" fmla="*/ 44450 w 104803"/>
                <a:gd name="connsiteY4" fmla="*/ 552450 h 666750"/>
                <a:gd name="connsiteX5" fmla="*/ 25400 w 104803"/>
                <a:gd name="connsiteY5" fmla="*/ 615950 h 666750"/>
                <a:gd name="connsiteX6" fmla="*/ 12700 w 104803"/>
                <a:gd name="connsiteY6" fmla="*/ 635000 h 666750"/>
                <a:gd name="connsiteX7" fmla="*/ 6350 w 104803"/>
                <a:gd name="connsiteY7" fmla="*/ 654050 h 666750"/>
                <a:gd name="connsiteX8" fmla="*/ 0 w 104803"/>
                <a:gd name="connsiteY8" fmla="*/ 666750 h 666750"/>
                <a:gd name="connsiteX0" fmla="*/ 12700 w 102465"/>
                <a:gd name="connsiteY0" fmla="*/ 0 h 666750"/>
                <a:gd name="connsiteX1" fmla="*/ 101600 w 102465"/>
                <a:gd name="connsiteY1" fmla="*/ 349250 h 666750"/>
                <a:gd name="connsiteX2" fmla="*/ 57150 w 102465"/>
                <a:gd name="connsiteY2" fmla="*/ 514350 h 666750"/>
                <a:gd name="connsiteX3" fmla="*/ 44450 w 102465"/>
                <a:gd name="connsiteY3" fmla="*/ 552450 h 666750"/>
                <a:gd name="connsiteX4" fmla="*/ 25400 w 102465"/>
                <a:gd name="connsiteY4" fmla="*/ 615950 h 666750"/>
                <a:gd name="connsiteX5" fmla="*/ 12700 w 102465"/>
                <a:gd name="connsiteY5" fmla="*/ 635000 h 666750"/>
                <a:gd name="connsiteX6" fmla="*/ 6350 w 102465"/>
                <a:gd name="connsiteY6" fmla="*/ 654050 h 666750"/>
                <a:gd name="connsiteX7" fmla="*/ 0 w 102465"/>
                <a:gd name="connsiteY7" fmla="*/ 666750 h 666750"/>
                <a:gd name="connsiteX0" fmla="*/ 12700 w 101992"/>
                <a:gd name="connsiteY0" fmla="*/ 0 h 666750"/>
                <a:gd name="connsiteX1" fmla="*/ 101600 w 101992"/>
                <a:gd name="connsiteY1" fmla="*/ 349250 h 666750"/>
                <a:gd name="connsiteX2" fmla="*/ 44450 w 101992"/>
                <a:gd name="connsiteY2" fmla="*/ 552450 h 666750"/>
                <a:gd name="connsiteX3" fmla="*/ 25400 w 101992"/>
                <a:gd name="connsiteY3" fmla="*/ 615950 h 666750"/>
                <a:gd name="connsiteX4" fmla="*/ 12700 w 101992"/>
                <a:gd name="connsiteY4" fmla="*/ 635000 h 666750"/>
                <a:gd name="connsiteX5" fmla="*/ 6350 w 101992"/>
                <a:gd name="connsiteY5" fmla="*/ 654050 h 666750"/>
                <a:gd name="connsiteX6" fmla="*/ 0 w 101992"/>
                <a:gd name="connsiteY6" fmla="*/ 666750 h 666750"/>
                <a:gd name="connsiteX0" fmla="*/ 12700 w 101651"/>
                <a:gd name="connsiteY0" fmla="*/ 0 h 666750"/>
                <a:gd name="connsiteX1" fmla="*/ 101600 w 101651"/>
                <a:gd name="connsiteY1" fmla="*/ 349250 h 666750"/>
                <a:gd name="connsiteX2" fmla="*/ 25400 w 101651"/>
                <a:gd name="connsiteY2" fmla="*/ 615950 h 666750"/>
                <a:gd name="connsiteX3" fmla="*/ 12700 w 101651"/>
                <a:gd name="connsiteY3" fmla="*/ 635000 h 666750"/>
                <a:gd name="connsiteX4" fmla="*/ 6350 w 101651"/>
                <a:gd name="connsiteY4" fmla="*/ 654050 h 666750"/>
                <a:gd name="connsiteX5" fmla="*/ 0 w 101651"/>
                <a:gd name="connsiteY5" fmla="*/ 666750 h 666750"/>
                <a:gd name="connsiteX0" fmla="*/ 12700 w 101600"/>
                <a:gd name="connsiteY0" fmla="*/ 0 h 666750"/>
                <a:gd name="connsiteX1" fmla="*/ 101600 w 101600"/>
                <a:gd name="connsiteY1" fmla="*/ 349250 h 666750"/>
                <a:gd name="connsiteX2" fmla="*/ 12700 w 101600"/>
                <a:gd name="connsiteY2" fmla="*/ 635000 h 666750"/>
                <a:gd name="connsiteX3" fmla="*/ 6350 w 101600"/>
                <a:gd name="connsiteY3" fmla="*/ 654050 h 666750"/>
                <a:gd name="connsiteX4" fmla="*/ 0 w 101600"/>
                <a:gd name="connsiteY4" fmla="*/ 666750 h 666750"/>
                <a:gd name="connsiteX0" fmla="*/ 15297 w 104208"/>
                <a:gd name="connsiteY0" fmla="*/ 0 h 680210"/>
                <a:gd name="connsiteX1" fmla="*/ 104197 w 104208"/>
                <a:gd name="connsiteY1" fmla="*/ 349250 h 680210"/>
                <a:gd name="connsiteX2" fmla="*/ 8947 w 104208"/>
                <a:gd name="connsiteY2" fmla="*/ 654050 h 680210"/>
                <a:gd name="connsiteX3" fmla="*/ 2597 w 104208"/>
                <a:gd name="connsiteY3" fmla="*/ 666750 h 680210"/>
                <a:gd name="connsiteX0" fmla="*/ 12700 w 101645"/>
                <a:gd name="connsiteY0" fmla="*/ 0 h 666750"/>
                <a:gd name="connsiteX1" fmla="*/ 101600 w 101645"/>
                <a:gd name="connsiteY1" fmla="*/ 349250 h 666750"/>
                <a:gd name="connsiteX2" fmla="*/ 0 w 101645"/>
                <a:gd name="connsiteY2" fmla="*/ 666750 h 666750"/>
                <a:gd name="connsiteX0" fmla="*/ 12700 w 101648"/>
                <a:gd name="connsiteY0" fmla="*/ 0 h 666750"/>
                <a:gd name="connsiteX1" fmla="*/ 101600 w 101648"/>
                <a:gd name="connsiteY1" fmla="*/ 349250 h 666750"/>
                <a:gd name="connsiteX2" fmla="*/ 0 w 101648"/>
                <a:gd name="connsiteY2" fmla="*/ 666750 h 666750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49"/>
                <a:gd name="connsiteY0" fmla="*/ 0 h 652462"/>
                <a:gd name="connsiteX1" fmla="*/ 103982 w 104049"/>
                <a:gd name="connsiteY1" fmla="*/ 349250 h 652462"/>
                <a:gd name="connsiteX2" fmla="*/ 0 w 104049"/>
                <a:gd name="connsiteY2" fmla="*/ 652462 h 652462"/>
                <a:gd name="connsiteX0" fmla="*/ 15082 w 104063"/>
                <a:gd name="connsiteY0" fmla="*/ 0 h 652462"/>
                <a:gd name="connsiteX1" fmla="*/ 103982 w 104063"/>
                <a:gd name="connsiteY1" fmla="*/ 349250 h 652462"/>
                <a:gd name="connsiteX2" fmla="*/ 0 w 104063"/>
                <a:gd name="connsiteY2" fmla="*/ 652462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3" h="652462">
                  <a:moveTo>
                    <a:pt x="15082" y="0"/>
                  </a:moveTo>
                  <a:cubicBezTo>
                    <a:pt x="50271" y="27517"/>
                    <a:pt x="106496" y="240506"/>
                    <a:pt x="103982" y="349250"/>
                  </a:cubicBezTo>
                  <a:cubicBezTo>
                    <a:pt x="101468" y="457994"/>
                    <a:pt x="42599" y="591079"/>
                    <a:pt x="0" y="652462"/>
                  </a:cubicBezTo>
                </a:path>
              </a:pathLst>
            </a:cu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3" name="ZoneTexte 332"/>
          <p:cNvSpPr txBox="1">
            <a:spLocks/>
          </p:cNvSpPr>
          <p:nvPr/>
        </p:nvSpPr>
        <p:spPr>
          <a:xfrm>
            <a:off x="4716608" y="1474920"/>
            <a:ext cx="4528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4" name="Groupe 333"/>
          <p:cNvGrpSpPr/>
          <p:nvPr/>
        </p:nvGrpSpPr>
        <p:grpSpPr>
          <a:xfrm>
            <a:off x="9337219" y="1490337"/>
            <a:ext cx="1260282" cy="1260000"/>
            <a:chOff x="1566671" y="3597408"/>
            <a:chExt cx="3103455" cy="3073142"/>
          </a:xfrm>
        </p:grpSpPr>
        <p:sp>
          <p:nvSpPr>
            <p:cNvPr id="335" name="Rectangle 334"/>
            <p:cNvSpPr/>
            <p:nvPr/>
          </p:nvSpPr>
          <p:spPr>
            <a:xfrm>
              <a:off x="1661575" y="3682449"/>
              <a:ext cx="2915614" cy="289455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6" name="Connecteur droit 335"/>
            <p:cNvCxnSpPr/>
            <p:nvPr/>
          </p:nvCxnSpPr>
          <p:spPr>
            <a:xfrm>
              <a:off x="1670050" y="5120726"/>
              <a:ext cx="287655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rot="16200000">
              <a:off x="1664431" y="5129724"/>
              <a:ext cx="2876550" cy="0"/>
            </a:xfrm>
            <a:prstGeom prst="line">
              <a:avLst/>
            </a:prstGeom>
            <a:ln w="381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Ellipse 337"/>
            <p:cNvSpPr/>
            <p:nvPr/>
          </p:nvSpPr>
          <p:spPr>
            <a:xfrm>
              <a:off x="3007803" y="5019328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9" name="Ellipse 338"/>
            <p:cNvSpPr/>
            <p:nvPr/>
          </p:nvSpPr>
          <p:spPr>
            <a:xfrm>
              <a:off x="4483335" y="5024110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0" name="Ellipse 339"/>
            <p:cNvSpPr/>
            <p:nvPr/>
          </p:nvSpPr>
          <p:spPr>
            <a:xfrm>
              <a:off x="3007803" y="3597408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1" name="Ellipse 340"/>
            <p:cNvSpPr/>
            <p:nvPr/>
          </p:nvSpPr>
          <p:spPr>
            <a:xfrm>
              <a:off x="1566671" y="5029265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2" name="Ellipse 341"/>
            <p:cNvSpPr/>
            <p:nvPr/>
          </p:nvSpPr>
          <p:spPr>
            <a:xfrm>
              <a:off x="3009307" y="6485542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3" name="ZoneTexte 342"/>
          <p:cNvSpPr txBox="1">
            <a:spLocks/>
          </p:cNvSpPr>
          <p:nvPr/>
        </p:nvSpPr>
        <p:spPr>
          <a:xfrm>
            <a:off x="9337219" y="1495449"/>
            <a:ext cx="4528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4" name="Groupe 343"/>
          <p:cNvGrpSpPr/>
          <p:nvPr/>
        </p:nvGrpSpPr>
        <p:grpSpPr>
          <a:xfrm>
            <a:off x="4690799" y="1480527"/>
            <a:ext cx="1260282" cy="1260000"/>
            <a:chOff x="1566671" y="3597408"/>
            <a:chExt cx="3103455" cy="3073142"/>
          </a:xfrm>
        </p:grpSpPr>
        <p:sp>
          <p:nvSpPr>
            <p:cNvPr id="345" name="Rectangle 344"/>
            <p:cNvSpPr/>
            <p:nvPr/>
          </p:nvSpPr>
          <p:spPr>
            <a:xfrm>
              <a:off x="1661575" y="3682449"/>
              <a:ext cx="2915614" cy="289455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6" name="Connecteur droit 345"/>
            <p:cNvCxnSpPr/>
            <p:nvPr/>
          </p:nvCxnSpPr>
          <p:spPr>
            <a:xfrm>
              <a:off x="1670050" y="5120726"/>
              <a:ext cx="2876550" cy="0"/>
            </a:xfrm>
            <a:prstGeom prst="line">
              <a:avLst/>
            </a:prstGeom>
            <a:ln w="381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rot="16200000">
              <a:off x="1664431" y="5129724"/>
              <a:ext cx="287655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Ellipse 347"/>
            <p:cNvSpPr/>
            <p:nvPr/>
          </p:nvSpPr>
          <p:spPr>
            <a:xfrm>
              <a:off x="3007803" y="5019328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9" name="Ellipse 348"/>
            <p:cNvSpPr/>
            <p:nvPr/>
          </p:nvSpPr>
          <p:spPr>
            <a:xfrm>
              <a:off x="4483335" y="5024110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Ellipse 349"/>
            <p:cNvSpPr/>
            <p:nvPr/>
          </p:nvSpPr>
          <p:spPr>
            <a:xfrm>
              <a:off x="3007803" y="3597408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1" name="Ellipse 350"/>
            <p:cNvSpPr/>
            <p:nvPr/>
          </p:nvSpPr>
          <p:spPr>
            <a:xfrm>
              <a:off x="1566671" y="5029265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2" name="Ellipse 351"/>
            <p:cNvSpPr/>
            <p:nvPr/>
          </p:nvSpPr>
          <p:spPr>
            <a:xfrm>
              <a:off x="3009307" y="6485542"/>
              <a:ext cx="186791" cy="1850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9" name="ZoneTexte 428"/>
          <p:cNvSpPr txBox="1"/>
          <p:nvPr/>
        </p:nvSpPr>
        <p:spPr>
          <a:xfrm>
            <a:off x="594560" y="4459142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ZoneTexte 429"/>
          <p:cNvSpPr txBox="1"/>
          <p:nvPr/>
        </p:nvSpPr>
        <p:spPr>
          <a:xfrm>
            <a:off x="501606" y="231080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9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313" grpId="0"/>
      <p:bldP spid="333" grpId="0"/>
      <p:bldP spid="3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gas injection tests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6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152" name="Groupe 151"/>
          <p:cNvGrpSpPr>
            <a:grpSpLocks noChangeAspect="1"/>
          </p:cNvGrpSpPr>
          <p:nvPr/>
        </p:nvGrpSpPr>
        <p:grpSpPr>
          <a:xfrm>
            <a:off x="491298" y="2137593"/>
            <a:ext cx="1256679" cy="3240818"/>
            <a:chOff x="7357388" y="2127361"/>
            <a:chExt cx="1477108" cy="3809277"/>
          </a:xfrm>
        </p:grpSpPr>
        <p:sp>
          <p:nvSpPr>
            <p:cNvPr id="153" name="Rectangle 152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6" name="Connecteur droit 155"/>
          <p:cNvCxnSpPr/>
          <p:nvPr/>
        </p:nvCxnSpPr>
        <p:spPr>
          <a:xfrm>
            <a:off x="477937" y="2129868"/>
            <a:ext cx="0" cy="32538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Ellipse 156"/>
          <p:cNvSpPr/>
          <p:nvPr/>
        </p:nvSpPr>
        <p:spPr>
          <a:xfrm>
            <a:off x="1029637" y="3310258"/>
            <a:ext cx="180000" cy="180000"/>
          </a:xfrm>
          <a:prstGeom prst="ellipse">
            <a:avLst/>
          </a:prstGeom>
          <a:solidFill>
            <a:srgbClr val="D8A29C"/>
          </a:solidFill>
          <a:ln w="38100">
            <a:solidFill>
              <a:srgbClr val="D8A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9" name="Image 1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92" y="782080"/>
            <a:ext cx="599178" cy="540000"/>
          </a:xfrm>
          <a:prstGeom prst="rect">
            <a:avLst/>
          </a:prstGeom>
        </p:spPr>
      </p:pic>
      <p:pic>
        <p:nvPicPr>
          <p:cNvPr id="161" name="Imag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00" y="1814959"/>
            <a:ext cx="4749981" cy="4212000"/>
          </a:xfrm>
          <a:prstGeom prst="rect">
            <a:avLst/>
          </a:prstGeom>
        </p:spPr>
      </p:pic>
      <p:grpSp>
        <p:nvGrpSpPr>
          <p:cNvPr id="171" name="Groupe 170"/>
          <p:cNvGrpSpPr/>
          <p:nvPr/>
        </p:nvGrpSpPr>
        <p:grpSpPr>
          <a:xfrm>
            <a:off x="8299377" y="5091607"/>
            <a:ext cx="3254330" cy="246221"/>
            <a:chOff x="2812722" y="2976866"/>
            <a:chExt cx="3470443" cy="272351"/>
          </a:xfrm>
        </p:grpSpPr>
        <p:sp>
          <p:nvSpPr>
            <p:cNvPr id="172" name="Rectangle 171"/>
            <p:cNvSpPr/>
            <p:nvPr/>
          </p:nvSpPr>
          <p:spPr>
            <a:xfrm>
              <a:off x="2812722" y="2976866"/>
              <a:ext cx="2317923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  <a:endParaRPr lang="en-GB" sz="1050" dirty="0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130643" y="2976866"/>
              <a:ext cx="1152522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Dissipation</a:t>
              </a:r>
              <a:endParaRPr lang="en-GB" sz="1050" dirty="0"/>
            </a:p>
          </p:txBody>
        </p:sp>
      </p:grpSp>
      <p:pic>
        <p:nvPicPr>
          <p:cNvPr id="202" name="Image 2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98" y="1814959"/>
            <a:ext cx="4749981" cy="4212000"/>
          </a:xfrm>
          <a:prstGeom prst="rect">
            <a:avLst/>
          </a:prstGeom>
        </p:spPr>
      </p:pic>
      <p:grpSp>
        <p:nvGrpSpPr>
          <p:cNvPr id="203" name="Groupe 202"/>
          <p:cNvGrpSpPr/>
          <p:nvPr/>
        </p:nvGrpSpPr>
        <p:grpSpPr>
          <a:xfrm>
            <a:off x="3567256" y="5091607"/>
            <a:ext cx="3054267" cy="246221"/>
            <a:chOff x="2812722" y="2976866"/>
            <a:chExt cx="3257094" cy="272351"/>
          </a:xfrm>
        </p:grpSpPr>
        <p:sp>
          <p:nvSpPr>
            <p:cNvPr id="204" name="Rectangle 203"/>
            <p:cNvSpPr/>
            <p:nvPr/>
          </p:nvSpPr>
          <p:spPr>
            <a:xfrm>
              <a:off x="2812722" y="2976866"/>
              <a:ext cx="2317923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  <a:endParaRPr lang="en-GB" sz="1050" dirty="0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130644" y="2976866"/>
              <a:ext cx="939172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Dissipation</a:t>
              </a:r>
              <a:endParaRPr lang="en-GB" sz="1050" dirty="0"/>
            </a:p>
          </p:txBody>
        </p:sp>
      </p:grpSp>
      <p:grpSp>
        <p:nvGrpSpPr>
          <p:cNvPr id="206" name="Groupe 205"/>
          <p:cNvGrpSpPr/>
          <p:nvPr/>
        </p:nvGrpSpPr>
        <p:grpSpPr>
          <a:xfrm>
            <a:off x="3430365" y="2181650"/>
            <a:ext cx="1925471" cy="477054"/>
            <a:chOff x="4090987" y="2120889"/>
            <a:chExt cx="1925471" cy="477054"/>
          </a:xfrm>
        </p:grpSpPr>
        <p:grpSp>
          <p:nvGrpSpPr>
            <p:cNvPr id="207" name="Groupe 206"/>
            <p:cNvGrpSpPr>
              <a:grpSpLocks noChangeAspect="1"/>
            </p:cNvGrpSpPr>
            <p:nvPr/>
          </p:nvGrpSpPr>
          <p:grpSpPr>
            <a:xfrm>
              <a:off x="4146511" y="2233648"/>
              <a:ext cx="222806" cy="234172"/>
              <a:chOff x="1218474" y="2747349"/>
              <a:chExt cx="271325" cy="285166"/>
            </a:xfrm>
          </p:grpSpPr>
          <p:sp>
            <p:nvSpPr>
              <p:cNvPr id="210" name="Ellipse 209"/>
              <p:cNvSpPr/>
              <p:nvPr/>
            </p:nvSpPr>
            <p:spPr>
              <a:xfrm>
                <a:off x="1218474" y="2747349"/>
                <a:ext cx="99084" cy="99083"/>
              </a:xfrm>
              <a:prstGeom prst="ellipse">
                <a:avLst/>
              </a:prstGeom>
              <a:solidFill>
                <a:srgbClr val="B75147"/>
              </a:solidFill>
              <a:ln w="38100">
                <a:solidFill>
                  <a:srgbClr val="B751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1" name="Connecteur droit 210"/>
              <p:cNvCxnSpPr/>
              <p:nvPr/>
            </p:nvCxnSpPr>
            <p:spPr>
              <a:xfrm>
                <a:off x="1218658" y="3032515"/>
                <a:ext cx="27114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8" name="ZoneTexte 207"/>
            <p:cNvSpPr txBox="1"/>
            <p:nvPr/>
          </p:nvSpPr>
          <p:spPr>
            <a:xfrm>
              <a:off x="4361838" y="2120889"/>
              <a:ext cx="16546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Gonzalez-Blanco (2017)</a:t>
              </a:r>
            </a:p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Numerical fitting</a:t>
              </a: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090987" y="2164555"/>
              <a:ext cx="1834797" cy="4092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" name="Image 2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88" y="784975"/>
            <a:ext cx="595103" cy="540000"/>
          </a:xfrm>
          <a:prstGeom prst="rect">
            <a:avLst/>
          </a:prstGeom>
        </p:spPr>
      </p:pic>
      <p:grpSp>
        <p:nvGrpSpPr>
          <p:cNvPr id="231" name="Groupe 230"/>
          <p:cNvGrpSpPr/>
          <p:nvPr/>
        </p:nvGrpSpPr>
        <p:grpSpPr>
          <a:xfrm>
            <a:off x="8162486" y="2181650"/>
            <a:ext cx="1925471" cy="477054"/>
            <a:chOff x="4090987" y="2120889"/>
            <a:chExt cx="1925471" cy="477054"/>
          </a:xfrm>
        </p:grpSpPr>
        <p:grpSp>
          <p:nvGrpSpPr>
            <p:cNvPr id="232" name="Groupe 231"/>
            <p:cNvGrpSpPr>
              <a:grpSpLocks noChangeAspect="1"/>
            </p:cNvGrpSpPr>
            <p:nvPr/>
          </p:nvGrpSpPr>
          <p:grpSpPr>
            <a:xfrm>
              <a:off x="4146511" y="2233648"/>
              <a:ext cx="222806" cy="234172"/>
              <a:chOff x="1218474" y="2747349"/>
              <a:chExt cx="271325" cy="285166"/>
            </a:xfrm>
          </p:grpSpPr>
          <p:sp>
            <p:nvSpPr>
              <p:cNvPr id="235" name="Ellipse 234"/>
              <p:cNvSpPr/>
              <p:nvPr/>
            </p:nvSpPr>
            <p:spPr>
              <a:xfrm>
                <a:off x="1218474" y="2747349"/>
                <a:ext cx="99084" cy="99083"/>
              </a:xfrm>
              <a:prstGeom prst="ellipse">
                <a:avLst/>
              </a:prstGeom>
              <a:solidFill>
                <a:srgbClr val="B75147"/>
              </a:solidFill>
              <a:ln w="38100">
                <a:solidFill>
                  <a:srgbClr val="B751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6" name="Connecteur droit 235"/>
              <p:cNvCxnSpPr/>
              <p:nvPr/>
            </p:nvCxnSpPr>
            <p:spPr>
              <a:xfrm>
                <a:off x="1218658" y="3032515"/>
                <a:ext cx="27114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3" name="ZoneTexte 232"/>
            <p:cNvSpPr txBox="1"/>
            <p:nvPr/>
          </p:nvSpPr>
          <p:spPr>
            <a:xfrm>
              <a:off x="4361838" y="2120889"/>
              <a:ext cx="16546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Gonzalez-Blanco (2017)</a:t>
              </a:r>
            </a:p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Numerical fitting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4090987" y="2164555"/>
              <a:ext cx="1834797" cy="4092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0" name="Rectangle 239"/>
          <p:cNvSpPr/>
          <p:nvPr/>
        </p:nvSpPr>
        <p:spPr>
          <a:xfrm>
            <a:off x="491297" y="2865053"/>
            <a:ext cx="202543" cy="1029280"/>
          </a:xfrm>
          <a:prstGeom prst="rect">
            <a:avLst/>
          </a:prstGeom>
          <a:solidFill>
            <a:srgbClr val="75322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ZoneTexte 244"/>
          <p:cNvSpPr txBox="1"/>
          <p:nvPr/>
        </p:nvSpPr>
        <p:spPr>
          <a:xfrm>
            <a:off x="594560" y="4459142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ZoneTexte 245"/>
          <p:cNvSpPr txBox="1"/>
          <p:nvPr/>
        </p:nvSpPr>
        <p:spPr>
          <a:xfrm>
            <a:off x="501606" y="231080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ZoneTexte 247"/>
          <p:cNvSpPr txBox="1">
            <a:spLocks/>
          </p:cNvSpPr>
          <p:nvPr/>
        </p:nvSpPr>
        <p:spPr>
          <a:xfrm>
            <a:off x="-94569" y="3163324"/>
            <a:ext cx="54804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ZFD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9" name="Connecteur droit 248"/>
          <p:cNvCxnSpPr>
            <a:endCxn id="248" idx="2"/>
          </p:cNvCxnSpPr>
          <p:nvPr/>
        </p:nvCxnSpPr>
        <p:spPr>
          <a:xfrm flipH="1" flipV="1">
            <a:off x="179452" y="3440323"/>
            <a:ext cx="396030" cy="304187"/>
          </a:xfrm>
          <a:prstGeom prst="line">
            <a:avLst/>
          </a:prstGeom>
          <a:ln w="1905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7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gas injection tests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6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152" name="Groupe 151"/>
          <p:cNvGrpSpPr>
            <a:grpSpLocks noChangeAspect="1"/>
          </p:cNvGrpSpPr>
          <p:nvPr/>
        </p:nvGrpSpPr>
        <p:grpSpPr>
          <a:xfrm>
            <a:off x="491298" y="2137593"/>
            <a:ext cx="1256679" cy="3240818"/>
            <a:chOff x="7357388" y="2127361"/>
            <a:chExt cx="1477108" cy="3809277"/>
          </a:xfrm>
        </p:grpSpPr>
        <p:sp>
          <p:nvSpPr>
            <p:cNvPr id="153" name="Rectangle 152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6" name="Connecteur droit 155"/>
          <p:cNvCxnSpPr/>
          <p:nvPr/>
        </p:nvCxnSpPr>
        <p:spPr>
          <a:xfrm>
            <a:off x="477937" y="2129868"/>
            <a:ext cx="0" cy="32538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Image 1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92" y="782080"/>
            <a:ext cx="599178" cy="540000"/>
          </a:xfrm>
          <a:prstGeom prst="rect">
            <a:avLst/>
          </a:prstGeom>
        </p:spPr>
      </p:pic>
      <p:pic>
        <p:nvPicPr>
          <p:cNvPr id="212" name="Image 2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88" y="784975"/>
            <a:ext cx="595103" cy="54000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318" y="1819092"/>
            <a:ext cx="4574949" cy="4212000"/>
          </a:xfrm>
          <a:prstGeom prst="rect">
            <a:avLst/>
          </a:prstGeom>
        </p:spPr>
      </p:pic>
      <p:grpSp>
        <p:nvGrpSpPr>
          <p:cNvPr id="84" name="Groupe 83"/>
          <p:cNvGrpSpPr/>
          <p:nvPr/>
        </p:nvGrpSpPr>
        <p:grpSpPr>
          <a:xfrm>
            <a:off x="8162486" y="2181650"/>
            <a:ext cx="1925471" cy="477054"/>
            <a:chOff x="4090987" y="2120889"/>
            <a:chExt cx="1925471" cy="477054"/>
          </a:xfrm>
        </p:grpSpPr>
        <p:grpSp>
          <p:nvGrpSpPr>
            <p:cNvPr id="85" name="Groupe 84"/>
            <p:cNvGrpSpPr>
              <a:grpSpLocks noChangeAspect="1"/>
            </p:cNvGrpSpPr>
            <p:nvPr/>
          </p:nvGrpSpPr>
          <p:grpSpPr>
            <a:xfrm>
              <a:off x="4146511" y="2233648"/>
              <a:ext cx="222806" cy="234172"/>
              <a:chOff x="1218474" y="2747349"/>
              <a:chExt cx="271325" cy="285166"/>
            </a:xfrm>
          </p:grpSpPr>
          <p:sp>
            <p:nvSpPr>
              <p:cNvPr id="88" name="Ellipse 87"/>
              <p:cNvSpPr/>
              <p:nvPr/>
            </p:nvSpPr>
            <p:spPr>
              <a:xfrm>
                <a:off x="1218474" y="2747349"/>
                <a:ext cx="99084" cy="99083"/>
              </a:xfrm>
              <a:prstGeom prst="ellipse">
                <a:avLst/>
              </a:prstGeom>
              <a:solidFill>
                <a:srgbClr val="B75147"/>
              </a:solidFill>
              <a:ln w="38100">
                <a:solidFill>
                  <a:srgbClr val="B751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" name="Connecteur droit 88"/>
              <p:cNvCxnSpPr/>
              <p:nvPr/>
            </p:nvCxnSpPr>
            <p:spPr>
              <a:xfrm>
                <a:off x="1218658" y="3032515"/>
                <a:ext cx="27114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ZoneTexte 85"/>
            <p:cNvSpPr txBox="1"/>
            <p:nvPr/>
          </p:nvSpPr>
          <p:spPr>
            <a:xfrm>
              <a:off x="4361838" y="2120889"/>
              <a:ext cx="16546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Gonzalez-Blanco (2017)</a:t>
              </a:r>
            </a:p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Numerical fitting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090987" y="2164555"/>
              <a:ext cx="1834797" cy="4092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8299377" y="5091607"/>
            <a:ext cx="3254330" cy="246221"/>
            <a:chOff x="2812722" y="2976866"/>
            <a:chExt cx="3470443" cy="272351"/>
          </a:xfrm>
        </p:grpSpPr>
        <p:sp>
          <p:nvSpPr>
            <p:cNvPr id="91" name="Rectangle 90"/>
            <p:cNvSpPr/>
            <p:nvPr/>
          </p:nvSpPr>
          <p:spPr>
            <a:xfrm>
              <a:off x="2812722" y="2976866"/>
              <a:ext cx="2317923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  <a:endParaRPr lang="en-GB" sz="1050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130643" y="2976866"/>
              <a:ext cx="1152522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Dissipation</a:t>
              </a:r>
              <a:endParaRPr lang="en-GB" sz="1050" dirty="0"/>
            </a:p>
          </p:txBody>
        </p:sp>
      </p:grpSp>
      <p:pic>
        <p:nvPicPr>
          <p:cNvPr id="93" name="Imag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36" y="1819092"/>
            <a:ext cx="4566280" cy="4212000"/>
          </a:xfrm>
          <a:prstGeom prst="rect">
            <a:avLst/>
          </a:prstGeom>
        </p:spPr>
      </p:pic>
      <p:grpSp>
        <p:nvGrpSpPr>
          <p:cNvPr id="94" name="Groupe 93"/>
          <p:cNvGrpSpPr/>
          <p:nvPr/>
        </p:nvGrpSpPr>
        <p:grpSpPr>
          <a:xfrm>
            <a:off x="3567256" y="5091607"/>
            <a:ext cx="3054267" cy="246221"/>
            <a:chOff x="2812722" y="2976866"/>
            <a:chExt cx="3257094" cy="272351"/>
          </a:xfrm>
        </p:grpSpPr>
        <p:sp>
          <p:nvSpPr>
            <p:cNvPr id="95" name="Rectangle 94"/>
            <p:cNvSpPr/>
            <p:nvPr/>
          </p:nvSpPr>
          <p:spPr>
            <a:xfrm>
              <a:off x="2812722" y="2976866"/>
              <a:ext cx="2317923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  <a:endParaRPr lang="en-GB" sz="1050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130644" y="2976866"/>
              <a:ext cx="939172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Dissipation</a:t>
              </a:r>
              <a:endParaRPr lang="en-GB" sz="1050" dirty="0"/>
            </a:p>
          </p:txBody>
        </p:sp>
      </p:grpSp>
      <p:grpSp>
        <p:nvGrpSpPr>
          <p:cNvPr id="97" name="Groupe 96"/>
          <p:cNvGrpSpPr/>
          <p:nvPr/>
        </p:nvGrpSpPr>
        <p:grpSpPr>
          <a:xfrm>
            <a:off x="3430365" y="2181650"/>
            <a:ext cx="1925471" cy="477054"/>
            <a:chOff x="4090987" y="2120889"/>
            <a:chExt cx="1925471" cy="477054"/>
          </a:xfrm>
        </p:grpSpPr>
        <p:grpSp>
          <p:nvGrpSpPr>
            <p:cNvPr id="98" name="Groupe 97"/>
            <p:cNvGrpSpPr>
              <a:grpSpLocks noChangeAspect="1"/>
            </p:cNvGrpSpPr>
            <p:nvPr/>
          </p:nvGrpSpPr>
          <p:grpSpPr>
            <a:xfrm>
              <a:off x="4146511" y="2233648"/>
              <a:ext cx="222806" cy="234172"/>
              <a:chOff x="1218474" y="2747349"/>
              <a:chExt cx="271325" cy="285166"/>
            </a:xfrm>
          </p:grpSpPr>
          <p:sp>
            <p:nvSpPr>
              <p:cNvPr id="101" name="Ellipse 100"/>
              <p:cNvSpPr/>
              <p:nvPr/>
            </p:nvSpPr>
            <p:spPr>
              <a:xfrm>
                <a:off x="1218474" y="2747349"/>
                <a:ext cx="99084" cy="99083"/>
              </a:xfrm>
              <a:prstGeom prst="ellipse">
                <a:avLst/>
              </a:prstGeom>
              <a:solidFill>
                <a:srgbClr val="B75147"/>
              </a:solidFill>
              <a:ln w="38100">
                <a:solidFill>
                  <a:srgbClr val="B751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" name="Connecteur droit 101"/>
              <p:cNvCxnSpPr/>
              <p:nvPr/>
            </p:nvCxnSpPr>
            <p:spPr>
              <a:xfrm>
                <a:off x="1218658" y="3032515"/>
                <a:ext cx="27114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ZoneTexte 98"/>
            <p:cNvSpPr txBox="1"/>
            <p:nvPr/>
          </p:nvSpPr>
          <p:spPr>
            <a:xfrm>
              <a:off x="4361838" y="2120889"/>
              <a:ext cx="16546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Gonzalez-Blanco (2017)</a:t>
              </a:r>
            </a:p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Numerical fitting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090987" y="2164555"/>
              <a:ext cx="1834797" cy="4092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" name="Ellipse 102"/>
          <p:cNvSpPr/>
          <p:nvPr/>
        </p:nvSpPr>
        <p:spPr>
          <a:xfrm>
            <a:off x="1025898" y="2150407"/>
            <a:ext cx="180000" cy="180000"/>
          </a:xfrm>
          <a:prstGeom prst="ellipse">
            <a:avLst/>
          </a:prstGeom>
          <a:solidFill>
            <a:srgbClr val="B75147"/>
          </a:solidFill>
          <a:ln w="38100">
            <a:solidFill>
              <a:srgbClr val="B75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491297" y="2865053"/>
            <a:ext cx="202543" cy="1029280"/>
          </a:xfrm>
          <a:prstGeom prst="rect">
            <a:avLst/>
          </a:prstGeom>
          <a:solidFill>
            <a:srgbClr val="75322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ZoneTexte 104"/>
          <p:cNvSpPr txBox="1"/>
          <p:nvPr/>
        </p:nvSpPr>
        <p:spPr>
          <a:xfrm>
            <a:off x="594560" y="4459142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501606" y="231080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637051" y="3159392"/>
            <a:ext cx="11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 Sample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ZoneTexte 107"/>
          <p:cNvSpPr txBox="1">
            <a:spLocks/>
          </p:cNvSpPr>
          <p:nvPr/>
        </p:nvSpPr>
        <p:spPr>
          <a:xfrm>
            <a:off x="-94569" y="3163324"/>
            <a:ext cx="54804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ZFD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Connecteur droit 108"/>
          <p:cNvCxnSpPr>
            <a:endCxn id="108" idx="2"/>
          </p:cNvCxnSpPr>
          <p:nvPr/>
        </p:nvCxnSpPr>
        <p:spPr>
          <a:xfrm flipH="1" flipV="1">
            <a:off x="179452" y="3440323"/>
            <a:ext cx="396030" cy="304187"/>
          </a:xfrm>
          <a:prstGeom prst="line">
            <a:avLst/>
          </a:prstGeom>
          <a:ln w="1905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67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gas injection tests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6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152" name="Groupe 151"/>
          <p:cNvGrpSpPr>
            <a:grpSpLocks noChangeAspect="1"/>
          </p:cNvGrpSpPr>
          <p:nvPr/>
        </p:nvGrpSpPr>
        <p:grpSpPr>
          <a:xfrm>
            <a:off x="491298" y="2137593"/>
            <a:ext cx="1256679" cy="3240818"/>
            <a:chOff x="7357388" y="2127361"/>
            <a:chExt cx="1477108" cy="3809277"/>
          </a:xfrm>
        </p:grpSpPr>
        <p:sp>
          <p:nvSpPr>
            <p:cNvPr id="153" name="Rectangle 152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6" name="Connecteur droit 155"/>
          <p:cNvCxnSpPr/>
          <p:nvPr/>
        </p:nvCxnSpPr>
        <p:spPr>
          <a:xfrm>
            <a:off x="477937" y="2129868"/>
            <a:ext cx="0" cy="32538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Image 1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92" y="782080"/>
            <a:ext cx="599178" cy="540000"/>
          </a:xfrm>
          <a:prstGeom prst="rect">
            <a:avLst/>
          </a:prstGeom>
        </p:spPr>
      </p:pic>
      <p:pic>
        <p:nvPicPr>
          <p:cNvPr id="212" name="Image 2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88" y="784975"/>
            <a:ext cx="595103" cy="54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76" y="1821298"/>
            <a:ext cx="4581657" cy="4212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04" y="1821298"/>
            <a:ext cx="4572841" cy="4212000"/>
          </a:xfrm>
          <a:prstGeom prst="rect">
            <a:avLst/>
          </a:prstGeom>
        </p:spPr>
      </p:pic>
      <p:grpSp>
        <p:nvGrpSpPr>
          <p:cNvPr id="36" name="Groupe 35"/>
          <p:cNvGrpSpPr/>
          <p:nvPr/>
        </p:nvGrpSpPr>
        <p:grpSpPr>
          <a:xfrm>
            <a:off x="3559887" y="2238832"/>
            <a:ext cx="3054267" cy="246221"/>
            <a:chOff x="2812722" y="2976866"/>
            <a:chExt cx="3257094" cy="272351"/>
          </a:xfrm>
        </p:grpSpPr>
        <p:sp>
          <p:nvSpPr>
            <p:cNvPr id="37" name="Rectangle 36"/>
            <p:cNvSpPr/>
            <p:nvPr/>
          </p:nvSpPr>
          <p:spPr>
            <a:xfrm>
              <a:off x="2812722" y="2976866"/>
              <a:ext cx="2317923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  <a:endParaRPr lang="en-GB" sz="105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130644" y="2976866"/>
              <a:ext cx="939172" cy="272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Dissipation</a:t>
              </a:r>
              <a:endParaRPr lang="en-GB" sz="1050" dirty="0"/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560156" y="2492789"/>
            <a:ext cx="1925471" cy="477054"/>
            <a:chOff x="4090987" y="2120889"/>
            <a:chExt cx="1925471" cy="477054"/>
          </a:xfrm>
        </p:grpSpPr>
        <p:grpSp>
          <p:nvGrpSpPr>
            <p:cNvPr id="41" name="Groupe 40"/>
            <p:cNvGrpSpPr>
              <a:grpSpLocks noChangeAspect="1"/>
            </p:cNvGrpSpPr>
            <p:nvPr/>
          </p:nvGrpSpPr>
          <p:grpSpPr>
            <a:xfrm>
              <a:off x="4146511" y="2233648"/>
              <a:ext cx="222806" cy="234172"/>
              <a:chOff x="1218474" y="2747349"/>
              <a:chExt cx="271325" cy="285166"/>
            </a:xfrm>
          </p:grpSpPr>
          <p:sp>
            <p:nvSpPr>
              <p:cNvPr id="44" name="Ellipse 43"/>
              <p:cNvSpPr/>
              <p:nvPr/>
            </p:nvSpPr>
            <p:spPr>
              <a:xfrm>
                <a:off x="1218474" y="2747349"/>
                <a:ext cx="99084" cy="99083"/>
              </a:xfrm>
              <a:prstGeom prst="ellipse">
                <a:avLst/>
              </a:prstGeom>
              <a:solidFill>
                <a:srgbClr val="B75147"/>
              </a:solidFill>
              <a:ln w="38100">
                <a:solidFill>
                  <a:srgbClr val="B751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5" name="Connecteur droit 44"/>
              <p:cNvCxnSpPr/>
              <p:nvPr/>
            </p:nvCxnSpPr>
            <p:spPr>
              <a:xfrm>
                <a:off x="1218658" y="3032515"/>
                <a:ext cx="27114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ZoneTexte 41"/>
            <p:cNvSpPr txBox="1"/>
            <p:nvPr/>
          </p:nvSpPr>
          <p:spPr>
            <a:xfrm>
              <a:off x="4361838" y="2120889"/>
              <a:ext cx="16546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Gonzalez-Blanco (2017)</a:t>
              </a:r>
            </a:p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Numerical fitting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90987" y="2164555"/>
              <a:ext cx="1834797" cy="4092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8292007" y="2492789"/>
            <a:ext cx="1925471" cy="477054"/>
            <a:chOff x="4090987" y="2120889"/>
            <a:chExt cx="1925471" cy="477054"/>
          </a:xfrm>
        </p:grpSpPr>
        <p:grpSp>
          <p:nvGrpSpPr>
            <p:cNvPr id="47" name="Groupe 46"/>
            <p:cNvGrpSpPr>
              <a:grpSpLocks noChangeAspect="1"/>
            </p:cNvGrpSpPr>
            <p:nvPr/>
          </p:nvGrpSpPr>
          <p:grpSpPr>
            <a:xfrm>
              <a:off x="4146511" y="2233648"/>
              <a:ext cx="222806" cy="234172"/>
              <a:chOff x="1218474" y="2747349"/>
              <a:chExt cx="271325" cy="285166"/>
            </a:xfrm>
          </p:grpSpPr>
          <p:sp>
            <p:nvSpPr>
              <p:cNvPr id="50" name="Ellipse 49"/>
              <p:cNvSpPr/>
              <p:nvPr/>
            </p:nvSpPr>
            <p:spPr>
              <a:xfrm>
                <a:off x="1218474" y="2747349"/>
                <a:ext cx="99084" cy="99083"/>
              </a:xfrm>
              <a:prstGeom prst="ellipse">
                <a:avLst/>
              </a:prstGeom>
              <a:solidFill>
                <a:srgbClr val="B75147"/>
              </a:solidFill>
              <a:ln w="38100">
                <a:solidFill>
                  <a:srgbClr val="B751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2" name="Connecteur droit 51"/>
              <p:cNvCxnSpPr/>
              <p:nvPr/>
            </p:nvCxnSpPr>
            <p:spPr>
              <a:xfrm>
                <a:off x="1218658" y="3032515"/>
                <a:ext cx="27114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ZoneTexte 47"/>
            <p:cNvSpPr txBox="1"/>
            <p:nvPr/>
          </p:nvSpPr>
          <p:spPr>
            <a:xfrm>
              <a:off x="4361838" y="2120889"/>
              <a:ext cx="16546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Gonzalez-Blanco (2017)</a:t>
              </a:r>
            </a:p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Numerical fitting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90987" y="2164555"/>
              <a:ext cx="1834797" cy="4092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8292007" y="2227746"/>
            <a:ext cx="3254331" cy="246221"/>
            <a:chOff x="8161381" y="5156002"/>
            <a:chExt cx="3254331" cy="246221"/>
          </a:xfrm>
        </p:grpSpPr>
        <p:sp>
          <p:nvSpPr>
            <p:cNvPr id="54" name="Rectangle 53"/>
            <p:cNvSpPr/>
            <p:nvPr/>
          </p:nvSpPr>
          <p:spPr>
            <a:xfrm>
              <a:off x="8161381" y="5156002"/>
              <a:ext cx="2173580" cy="24622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  <a:endParaRPr lang="en-GB" sz="1050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334960" y="5156002"/>
              <a:ext cx="1080752" cy="24622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Dissipation</a:t>
              </a:r>
              <a:endParaRPr lang="en-GB" sz="1050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491297" y="2865053"/>
            <a:ext cx="202543" cy="1029280"/>
          </a:xfrm>
          <a:prstGeom prst="rect">
            <a:avLst/>
          </a:prstGeom>
          <a:solidFill>
            <a:srgbClr val="75322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Ellipse 57"/>
          <p:cNvSpPr/>
          <p:nvPr/>
        </p:nvSpPr>
        <p:spPr>
          <a:xfrm>
            <a:off x="1025897" y="2156755"/>
            <a:ext cx="180000" cy="180000"/>
          </a:xfrm>
          <a:prstGeom prst="ellipse">
            <a:avLst/>
          </a:prstGeom>
          <a:solidFill>
            <a:srgbClr val="B75147"/>
          </a:solidFill>
          <a:ln w="38100">
            <a:solidFill>
              <a:srgbClr val="B75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riangle isocèle 58"/>
          <p:cNvSpPr/>
          <p:nvPr/>
        </p:nvSpPr>
        <p:spPr>
          <a:xfrm>
            <a:off x="1025897" y="5171162"/>
            <a:ext cx="180000" cy="180000"/>
          </a:xfrm>
          <a:prstGeom prst="triangle">
            <a:avLst/>
          </a:prstGeom>
          <a:solidFill>
            <a:srgbClr val="B75147"/>
          </a:solidFill>
          <a:ln w="38100">
            <a:solidFill>
              <a:srgbClr val="B75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ZoneTexte 59"/>
          <p:cNvSpPr txBox="1"/>
          <p:nvPr/>
        </p:nvSpPr>
        <p:spPr>
          <a:xfrm>
            <a:off x="594560" y="4459142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01606" y="231080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37051" y="3159392"/>
            <a:ext cx="11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 Sample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ZoneTexte 62"/>
          <p:cNvSpPr txBox="1">
            <a:spLocks/>
          </p:cNvSpPr>
          <p:nvPr/>
        </p:nvSpPr>
        <p:spPr>
          <a:xfrm>
            <a:off x="-94569" y="3163324"/>
            <a:ext cx="54804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ZFD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Connecteur droit 63"/>
          <p:cNvCxnSpPr>
            <a:endCxn id="63" idx="2"/>
          </p:cNvCxnSpPr>
          <p:nvPr/>
        </p:nvCxnSpPr>
        <p:spPr>
          <a:xfrm flipH="1" flipV="1">
            <a:off x="179452" y="3440323"/>
            <a:ext cx="396030" cy="304187"/>
          </a:xfrm>
          <a:prstGeom prst="line">
            <a:avLst/>
          </a:prstGeom>
          <a:ln w="1905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6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mBridging-ezgif.com-gif-to-mp4-conver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5330" y="1644951"/>
            <a:ext cx="2323371" cy="4215541"/>
          </a:xfrm>
          <a:prstGeom prst="rect">
            <a:avLst/>
          </a:prstGeom>
        </p:spPr>
      </p:pic>
      <p:pic>
        <p:nvPicPr>
          <p:cNvPr id="2" name="FilmBedding-ezgif.com-gif-to-mp4-convert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5089" r="34910"/>
          <a:stretch/>
        </p:blipFill>
        <p:spPr>
          <a:xfrm>
            <a:off x="4207460" y="1644951"/>
            <a:ext cx="2246680" cy="4215541"/>
          </a:xfrm>
          <a:prstGeom prst="rect">
            <a:avLst/>
          </a:prstGeom>
        </p:spPr>
      </p:pic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gas injection tests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7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8"/>
            </a:endParaRPr>
          </a:p>
          <a:p>
            <a:endParaRPr lang="en-GB" dirty="0"/>
          </a:p>
        </p:txBody>
      </p:sp>
      <p:grpSp>
        <p:nvGrpSpPr>
          <p:cNvPr id="152" name="Groupe 151"/>
          <p:cNvGrpSpPr>
            <a:grpSpLocks noChangeAspect="1"/>
          </p:cNvGrpSpPr>
          <p:nvPr/>
        </p:nvGrpSpPr>
        <p:grpSpPr>
          <a:xfrm>
            <a:off x="491298" y="2137593"/>
            <a:ext cx="1256679" cy="3240818"/>
            <a:chOff x="7357388" y="2127361"/>
            <a:chExt cx="1477108" cy="3809277"/>
          </a:xfrm>
        </p:grpSpPr>
        <p:sp>
          <p:nvSpPr>
            <p:cNvPr id="153" name="Rectangle 152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6" name="Connecteur droit 155"/>
          <p:cNvCxnSpPr/>
          <p:nvPr/>
        </p:nvCxnSpPr>
        <p:spPr>
          <a:xfrm>
            <a:off x="477937" y="2129868"/>
            <a:ext cx="0" cy="32538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Image 1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92" y="782080"/>
            <a:ext cx="599178" cy="540000"/>
          </a:xfrm>
          <a:prstGeom prst="rect">
            <a:avLst/>
          </a:prstGeom>
        </p:spPr>
      </p:pic>
      <p:pic>
        <p:nvPicPr>
          <p:cNvPr id="212" name="Image 2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88" y="784975"/>
            <a:ext cx="595103" cy="5400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1297" y="2865053"/>
            <a:ext cx="202543" cy="1029280"/>
          </a:xfrm>
          <a:prstGeom prst="rect">
            <a:avLst/>
          </a:prstGeom>
          <a:solidFill>
            <a:srgbClr val="75322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e 60"/>
          <p:cNvGrpSpPr/>
          <p:nvPr/>
        </p:nvGrpSpPr>
        <p:grpSpPr>
          <a:xfrm>
            <a:off x="9445736" y="2101801"/>
            <a:ext cx="1166722" cy="3310446"/>
            <a:chOff x="8013317" y="1431149"/>
            <a:chExt cx="1477110" cy="3809278"/>
          </a:xfrm>
        </p:grpSpPr>
        <p:sp>
          <p:nvSpPr>
            <p:cNvPr id="62" name="Rectangle 61"/>
            <p:cNvSpPr/>
            <p:nvPr/>
          </p:nvSpPr>
          <p:spPr>
            <a:xfrm>
              <a:off x="8013319" y="1431149"/>
              <a:ext cx="1477108" cy="904608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013319" y="2335757"/>
              <a:ext cx="1477108" cy="1054936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013317" y="3385593"/>
              <a:ext cx="1477108" cy="1854834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4793789" y="2101802"/>
            <a:ext cx="1159759" cy="3310447"/>
            <a:chOff x="8013317" y="1431149"/>
            <a:chExt cx="1477110" cy="3809279"/>
          </a:xfrm>
        </p:grpSpPr>
        <p:sp>
          <p:nvSpPr>
            <p:cNvPr id="68" name="Rectangle 67"/>
            <p:cNvSpPr/>
            <p:nvPr/>
          </p:nvSpPr>
          <p:spPr>
            <a:xfrm>
              <a:off x="8013318" y="1431149"/>
              <a:ext cx="1477109" cy="904608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013319" y="2335757"/>
              <a:ext cx="1477108" cy="1054936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013317" y="3385591"/>
              <a:ext cx="1477109" cy="1854837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2" name="ZoneTexte 71"/>
          <p:cNvSpPr txBox="1"/>
          <p:nvPr/>
        </p:nvSpPr>
        <p:spPr>
          <a:xfrm>
            <a:off x="6347091" y="1984677"/>
            <a:ext cx="74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[MPa]</a:t>
            </a:r>
            <a:endParaRPr lang="en-GB" dirty="0"/>
          </a:p>
        </p:txBody>
      </p:sp>
      <p:sp>
        <p:nvSpPr>
          <p:cNvPr id="73" name="ZoneTexte 72"/>
          <p:cNvSpPr txBox="1"/>
          <p:nvPr/>
        </p:nvSpPr>
        <p:spPr>
          <a:xfrm>
            <a:off x="11024157" y="1988538"/>
            <a:ext cx="74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[MPa]</a:t>
            </a:r>
            <a:endParaRPr lang="en-GB" dirty="0"/>
          </a:p>
        </p:txBody>
      </p:sp>
      <p:sp>
        <p:nvSpPr>
          <p:cNvPr id="28" name="ZoneTexte 27"/>
          <p:cNvSpPr txBox="1"/>
          <p:nvPr/>
        </p:nvSpPr>
        <p:spPr>
          <a:xfrm>
            <a:off x="594560" y="4459142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01606" y="231080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37051" y="3159392"/>
            <a:ext cx="11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 Sample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>
            <a:spLocks/>
          </p:cNvSpPr>
          <p:nvPr/>
        </p:nvSpPr>
        <p:spPr>
          <a:xfrm>
            <a:off x="-94569" y="3163324"/>
            <a:ext cx="54804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ZFD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eur droit 31"/>
          <p:cNvCxnSpPr>
            <a:endCxn id="31" idx="2"/>
          </p:cNvCxnSpPr>
          <p:nvPr/>
        </p:nvCxnSpPr>
        <p:spPr>
          <a:xfrm flipH="1" flipV="1">
            <a:off x="179452" y="3440323"/>
            <a:ext cx="396030" cy="304187"/>
          </a:xfrm>
          <a:prstGeom prst="line">
            <a:avLst/>
          </a:prstGeom>
          <a:ln w="1905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80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gas injection tests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7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152" name="Groupe 151"/>
          <p:cNvGrpSpPr>
            <a:grpSpLocks noChangeAspect="1"/>
          </p:cNvGrpSpPr>
          <p:nvPr/>
        </p:nvGrpSpPr>
        <p:grpSpPr>
          <a:xfrm>
            <a:off x="491298" y="2137593"/>
            <a:ext cx="1256679" cy="3240818"/>
            <a:chOff x="7357388" y="2127361"/>
            <a:chExt cx="1477108" cy="3809277"/>
          </a:xfrm>
        </p:grpSpPr>
        <p:sp>
          <p:nvSpPr>
            <p:cNvPr id="153" name="Rectangle 152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6" name="Connecteur droit 155"/>
          <p:cNvCxnSpPr/>
          <p:nvPr/>
        </p:nvCxnSpPr>
        <p:spPr>
          <a:xfrm>
            <a:off x="477937" y="2129868"/>
            <a:ext cx="0" cy="32538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Image 1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92" y="782080"/>
            <a:ext cx="599178" cy="5400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1297" y="2865053"/>
            <a:ext cx="202543" cy="1029280"/>
          </a:xfrm>
          <a:prstGeom prst="rect">
            <a:avLst/>
          </a:prstGeom>
          <a:solidFill>
            <a:srgbClr val="75322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4" name="Groupe 73"/>
          <p:cNvGrpSpPr>
            <a:grpSpLocks noChangeAspect="1"/>
          </p:cNvGrpSpPr>
          <p:nvPr/>
        </p:nvGrpSpPr>
        <p:grpSpPr>
          <a:xfrm>
            <a:off x="9439386" y="2092276"/>
            <a:ext cx="1647039" cy="3325506"/>
            <a:chOff x="10934884" y="2644635"/>
            <a:chExt cx="1266834" cy="2523151"/>
          </a:xfrm>
        </p:grpSpPr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6" t="10595" r="43296" b="10728"/>
            <a:stretch/>
          </p:blipFill>
          <p:spPr>
            <a:xfrm>
              <a:off x="10934884" y="2644635"/>
              <a:ext cx="909153" cy="2520000"/>
            </a:xfrm>
            <a:prstGeom prst="rect">
              <a:avLst/>
            </a:prstGeom>
          </p:spPr>
        </p:pic>
        <p:grpSp>
          <p:nvGrpSpPr>
            <p:cNvPr id="76" name="Groupe 75"/>
            <p:cNvGrpSpPr/>
            <p:nvPr/>
          </p:nvGrpSpPr>
          <p:grpSpPr>
            <a:xfrm>
              <a:off x="10946000" y="2652203"/>
              <a:ext cx="884741" cy="2503268"/>
              <a:chOff x="8013317" y="1431149"/>
              <a:chExt cx="1477112" cy="3809278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8013319" y="2335757"/>
                <a:ext cx="1477110" cy="1054936"/>
              </a:xfrm>
              <a:prstGeom prst="rect">
                <a:avLst/>
              </a:prstGeom>
              <a:solidFill>
                <a:srgbClr val="A6A6A6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013319" y="1431149"/>
                <a:ext cx="1477108" cy="904608"/>
              </a:xfrm>
              <a:prstGeom prst="rect">
                <a:avLst/>
              </a:prstGeom>
              <a:solidFill>
                <a:srgbClr val="FBFBFB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8013317" y="3390275"/>
                <a:ext cx="1477108" cy="1850152"/>
              </a:xfrm>
              <a:prstGeom prst="rect">
                <a:avLst/>
              </a:prstGeom>
              <a:solidFill>
                <a:srgbClr val="DFDFDF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77" name="Image 7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74" t="10565" r="34998" b="10567"/>
            <a:stretch/>
          </p:blipFill>
          <p:spPr>
            <a:xfrm>
              <a:off x="11927874" y="2647786"/>
              <a:ext cx="273844" cy="2520000"/>
            </a:xfrm>
            <a:prstGeom prst="rect">
              <a:avLst/>
            </a:prstGeom>
          </p:spPr>
        </p:pic>
      </p:grpSp>
      <p:grpSp>
        <p:nvGrpSpPr>
          <p:cNvPr id="81" name="Groupe 80"/>
          <p:cNvGrpSpPr>
            <a:grpSpLocks noChangeAspect="1"/>
          </p:cNvGrpSpPr>
          <p:nvPr/>
        </p:nvGrpSpPr>
        <p:grpSpPr>
          <a:xfrm>
            <a:off x="7905786" y="2092275"/>
            <a:ext cx="1142534" cy="3325507"/>
            <a:chOff x="9710131" y="2644635"/>
            <a:chExt cx="893955" cy="2520000"/>
          </a:xfrm>
        </p:grpSpPr>
        <p:pic>
          <p:nvPicPr>
            <p:cNvPr id="82" name="Image 8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9" t="10423" r="43358" b="10520"/>
            <a:stretch/>
          </p:blipFill>
          <p:spPr>
            <a:xfrm>
              <a:off x="9711458" y="2644635"/>
              <a:ext cx="892628" cy="2520000"/>
            </a:xfrm>
            <a:prstGeom prst="rect">
              <a:avLst/>
            </a:prstGeom>
          </p:spPr>
        </p:pic>
        <p:grpSp>
          <p:nvGrpSpPr>
            <p:cNvPr id="83" name="Groupe 82"/>
            <p:cNvGrpSpPr/>
            <p:nvPr/>
          </p:nvGrpSpPr>
          <p:grpSpPr>
            <a:xfrm>
              <a:off x="9710131" y="2652203"/>
              <a:ext cx="884740" cy="2503268"/>
              <a:chOff x="8013317" y="1431149"/>
              <a:chExt cx="1477110" cy="3809278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8013319" y="1431149"/>
                <a:ext cx="1477108" cy="904608"/>
              </a:xfrm>
              <a:prstGeom prst="rect">
                <a:avLst/>
              </a:prstGeom>
              <a:solidFill>
                <a:srgbClr val="FBFBFB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013319" y="2335757"/>
                <a:ext cx="1477108" cy="1054936"/>
              </a:xfrm>
              <a:prstGeom prst="rect">
                <a:avLst/>
              </a:prstGeom>
              <a:solidFill>
                <a:srgbClr val="A6A6A6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013317" y="3392478"/>
                <a:ext cx="1477109" cy="1847949"/>
              </a:xfrm>
              <a:prstGeom prst="rect">
                <a:avLst/>
              </a:prstGeom>
              <a:solidFill>
                <a:srgbClr val="DFDFDF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7" name="ZoneTexte 86"/>
          <p:cNvSpPr txBox="1">
            <a:spLocks noChangeAspect="1"/>
          </p:cNvSpPr>
          <p:nvPr/>
        </p:nvSpPr>
        <p:spPr>
          <a:xfrm>
            <a:off x="7905787" y="5618851"/>
            <a:ext cx="2698320" cy="2474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dissipation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ZoneTexte 87"/>
          <p:cNvSpPr txBox="1">
            <a:spLocks noChangeAspect="1"/>
          </p:cNvSpPr>
          <p:nvPr/>
        </p:nvSpPr>
        <p:spPr>
          <a:xfrm>
            <a:off x="6115698" y="5606151"/>
            <a:ext cx="1427341" cy="4021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</a:p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Around 55000s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ZoneTexte 88"/>
          <p:cNvSpPr txBox="1">
            <a:spLocks noChangeAspect="1"/>
          </p:cNvSpPr>
          <p:nvPr/>
        </p:nvSpPr>
        <p:spPr>
          <a:xfrm>
            <a:off x="3102755" y="5627742"/>
            <a:ext cx="1167724" cy="2474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injection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oupe 89"/>
          <p:cNvGrpSpPr>
            <a:grpSpLocks noChangeAspect="1"/>
          </p:cNvGrpSpPr>
          <p:nvPr/>
        </p:nvGrpSpPr>
        <p:grpSpPr>
          <a:xfrm>
            <a:off x="4610069" y="2092276"/>
            <a:ext cx="1159426" cy="3317084"/>
            <a:chOff x="7249965" y="2644635"/>
            <a:chExt cx="892713" cy="2520000"/>
          </a:xfrm>
        </p:grpSpPr>
        <p:pic>
          <p:nvPicPr>
            <p:cNvPr id="91" name="Image 9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4" t="10629" r="43570" b="10948"/>
            <a:stretch/>
          </p:blipFill>
          <p:spPr>
            <a:xfrm>
              <a:off x="7249965" y="2644635"/>
              <a:ext cx="892713" cy="2520000"/>
            </a:xfrm>
            <a:prstGeom prst="rect">
              <a:avLst/>
            </a:prstGeom>
          </p:spPr>
        </p:pic>
        <p:grpSp>
          <p:nvGrpSpPr>
            <p:cNvPr id="92" name="Groupe 91"/>
            <p:cNvGrpSpPr/>
            <p:nvPr/>
          </p:nvGrpSpPr>
          <p:grpSpPr>
            <a:xfrm>
              <a:off x="7257895" y="2653001"/>
              <a:ext cx="884740" cy="2503268"/>
              <a:chOff x="8013317" y="1431149"/>
              <a:chExt cx="1477110" cy="3809278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8013319" y="1431149"/>
                <a:ext cx="1477108" cy="904608"/>
              </a:xfrm>
              <a:prstGeom prst="rect">
                <a:avLst/>
              </a:prstGeom>
              <a:solidFill>
                <a:srgbClr val="FBFBFB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013319" y="2335757"/>
                <a:ext cx="1477108" cy="1054936"/>
              </a:xfrm>
              <a:prstGeom prst="rect">
                <a:avLst/>
              </a:prstGeom>
              <a:solidFill>
                <a:srgbClr val="A6A6A6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013317" y="3390692"/>
                <a:ext cx="1477109" cy="1849735"/>
              </a:xfrm>
              <a:prstGeom prst="rect">
                <a:avLst/>
              </a:prstGeom>
              <a:solidFill>
                <a:srgbClr val="DFDFDF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6" name="Groupe 95"/>
          <p:cNvGrpSpPr>
            <a:grpSpLocks noChangeAspect="1"/>
          </p:cNvGrpSpPr>
          <p:nvPr/>
        </p:nvGrpSpPr>
        <p:grpSpPr>
          <a:xfrm>
            <a:off x="6247308" y="2092276"/>
            <a:ext cx="1167235" cy="3325507"/>
            <a:chOff x="8475546" y="2653071"/>
            <a:chExt cx="903001" cy="2520000"/>
          </a:xfrm>
        </p:grpSpPr>
        <p:pic>
          <p:nvPicPr>
            <p:cNvPr id="97" name="Image 9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73" t="10258" r="43258" b="10228"/>
            <a:stretch/>
          </p:blipFill>
          <p:spPr>
            <a:xfrm>
              <a:off x="8475546" y="2653071"/>
              <a:ext cx="903001" cy="2520000"/>
            </a:xfrm>
            <a:prstGeom prst="rect">
              <a:avLst/>
            </a:prstGeom>
          </p:spPr>
        </p:pic>
        <p:grpSp>
          <p:nvGrpSpPr>
            <p:cNvPr id="98" name="Groupe 97"/>
            <p:cNvGrpSpPr/>
            <p:nvPr/>
          </p:nvGrpSpPr>
          <p:grpSpPr>
            <a:xfrm>
              <a:off x="8483473" y="2663420"/>
              <a:ext cx="884739" cy="2503268"/>
              <a:chOff x="8013318" y="1431149"/>
              <a:chExt cx="1477109" cy="3809279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8013319" y="1431149"/>
                <a:ext cx="1477108" cy="904608"/>
              </a:xfrm>
              <a:prstGeom prst="rect">
                <a:avLst/>
              </a:prstGeom>
              <a:solidFill>
                <a:srgbClr val="FBFBFB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013319" y="2335756"/>
                <a:ext cx="1477108" cy="1049837"/>
              </a:xfrm>
              <a:prstGeom prst="rect">
                <a:avLst/>
              </a:prstGeom>
              <a:solidFill>
                <a:srgbClr val="A6A6A6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013318" y="3385593"/>
                <a:ext cx="1477109" cy="1854835"/>
              </a:xfrm>
              <a:prstGeom prst="rect">
                <a:avLst/>
              </a:prstGeom>
              <a:solidFill>
                <a:srgbClr val="DFDFDF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02" name="Connecteur droit avec flèche 101"/>
          <p:cNvCxnSpPr>
            <a:cxnSpLocks noChangeAspect="1"/>
          </p:cNvCxnSpPr>
          <p:nvPr/>
        </p:nvCxnSpPr>
        <p:spPr>
          <a:xfrm flipV="1">
            <a:off x="6337791" y="2985976"/>
            <a:ext cx="0" cy="60177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>
            <a:cxnSpLocks noChangeAspect="1"/>
          </p:cNvCxnSpPr>
          <p:nvPr/>
        </p:nvCxnSpPr>
        <p:spPr>
          <a:xfrm>
            <a:off x="7949191" y="3188312"/>
            <a:ext cx="293030" cy="525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>
            <a:cxnSpLocks noChangeAspect="1"/>
          </p:cNvCxnSpPr>
          <p:nvPr/>
        </p:nvCxnSpPr>
        <p:spPr>
          <a:xfrm flipV="1">
            <a:off x="7988406" y="3256892"/>
            <a:ext cx="0" cy="39286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e 104"/>
          <p:cNvGrpSpPr>
            <a:grpSpLocks noChangeAspect="1"/>
          </p:cNvGrpSpPr>
          <p:nvPr/>
        </p:nvGrpSpPr>
        <p:grpSpPr>
          <a:xfrm>
            <a:off x="3102755" y="2092276"/>
            <a:ext cx="1167724" cy="3325507"/>
            <a:chOff x="6027643" y="2656448"/>
            <a:chExt cx="899626" cy="2520000"/>
          </a:xfrm>
        </p:grpSpPr>
        <p:pic>
          <p:nvPicPr>
            <p:cNvPr id="106" name="Image 10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8" t="10521" r="43447" b="10697"/>
            <a:stretch/>
          </p:blipFill>
          <p:spPr>
            <a:xfrm>
              <a:off x="6027643" y="2656448"/>
              <a:ext cx="899626" cy="2520000"/>
            </a:xfrm>
            <a:prstGeom prst="rect">
              <a:avLst/>
            </a:prstGeom>
          </p:spPr>
        </p:pic>
        <p:grpSp>
          <p:nvGrpSpPr>
            <p:cNvPr id="107" name="Groupe 106"/>
            <p:cNvGrpSpPr/>
            <p:nvPr/>
          </p:nvGrpSpPr>
          <p:grpSpPr>
            <a:xfrm>
              <a:off x="6032315" y="2660865"/>
              <a:ext cx="884740" cy="2503268"/>
              <a:chOff x="8013317" y="1431149"/>
              <a:chExt cx="1477110" cy="3809278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8013319" y="1431149"/>
                <a:ext cx="1477108" cy="904608"/>
              </a:xfrm>
              <a:prstGeom prst="rect">
                <a:avLst/>
              </a:prstGeom>
              <a:solidFill>
                <a:srgbClr val="FBFBFB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8013319" y="2335757"/>
                <a:ext cx="1477108" cy="1054936"/>
              </a:xfrm>
              <a:prstGeom prst="rect">
                <a:avLst/>
              </a:prstGeom>
              <a:solidFill>
                <a:srgbClr val="A6A6A6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8013317" y="3390692"/>
                <a:ext cx="1477109" cy="1849735"/>
              </a:xfrm>
              <a:prstGeom prst="rect">
                <a:avLst/>
              </a:prstGeom>
              <a:solidFill>
                <a:srgbClr val="DFDFDF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11" name="Connecteur droit avec flèche 110"/>
          <p:cNvCxnSpPr>
            <a:cxnSpLocks noChangeAspect="1"/>
          </p:cNvCxnSpPr>
          <p:nvPr/>
        </p:nvCxnSpPr>
        <p:spPr>
          <a:xfrm flipV="1">
            <a:off x="8704686" y="3270240"/>
            <a:ext cx="0" cy="39286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ZoneTexte 111"/>
          <p:cNvSpPr txBox="1"/>
          <p:nvPr/>
        </p:nvSpPr>
        <p:spPr>
          <a:xfrm>
            <a:off x="11036857" y="1988538"/>
            <a:ext cx="74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[MPa]</a:t>
            </a:r>
            <a:endParaRPr lang="en-GB" dirty="0"/>
          </a:p>
        </p:txBody>
      </p:sp>
      <p:sp>
        <p:nvSpPr>
          <p:cNvPr id="113" name="ZoneTexte 112"/>
          <p:cNvSpPr txBox="1"/>
          <p:nvPr/>
        </p:nvSpPr>
        <p:spPr>
          <a:xfrm>
            <a:off x="11174715" y="170736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ZoneTexte 115"/>
          <p:cNvSpPr txBox="1"/>
          <p:nvPr/>
        </p:nvSpPr>
        <p:spPr>
          <a:xfrm>
            <a:off x="594560" y="4459142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501606" y="231080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ZoneTexte 117"/>
          <p:cNvSpPr txBox="1"/>
          <p:nvPr/>
        </p:nvSpPr>
        <p:spPr>
          <a:xfrm>
            <a:off x="637051" y="3159392"/>
            <a:ext cx="11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 Sample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ZoneTexte 118"/>
          <p:cNvSpPr txBox="1">
            <a:spLocks/>
          </p:cNvSpPr>
          <p:nvPr/>
        </p:nvSpPr>
        <p:spPr>
          <a:xfrm>
            <a:off x="-94569" y="3163324"/>
            <a:ext cx="54804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ZFD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0" name="Connecteur droit 119"/>
          <p:cNvCxnSpPr>
            <a:endCxn id="119" idx="2"/>
          </p:cNvCxnSpPr>
          <p:nvPr/>
        </p:nvCxnSpPr>
        <p:spPr>
          <a:xfrm flipH="1" flipV="1">
            <a:off x="179452" y="3440323"/>
            <a:ext cx="396030" cy="304187"/>
          </a:xfrm>
          <a:prstGeom prst="line">
            <a:avLst/>
          </a:prstGeom>
          <a:ln w="1905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5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</a:t>
            </a:r>
            <a:r>
              <a:rPr lang="en-GB" sz="3200" dirty="0" smtClean="0">
                <a:solidFill>
                  <a:schemeClr val="tx1"/>
                </a:solidFill>
              </a:rPr>
              <a:t>gas-filled pathways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304800" y="78943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Plane strain configuration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8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4"/>
            </a:endParaRPr>
          </a:p>
          <a:p>
            <a:endParaRPr lang="en-GB" dirty="0"/>
          </a:p>
        </p:txBody>
      </p:sp>
      <p:grpSp>
        <p:nvGrpSpPr>
          <p:cNvPr id="127" name="Groupe 126"/>
          <p:cNvGrpSpPr/>
          <p:nvPr/>
        </p:nvGrpSpPr>
        <p:grpSpPr>
          <a:xfrm rot="16200000" flipH="1">
            <a:off x="1768280" y="3247099"/>
            <a:ext cx="205839" cy="229567"/>
            <a:chOff x="10761185" y="3279627"/>
            <a:chExt cx="252000" cy="279720"/>
          </a:xfrm>
        </p:grpSpPr>
        <p:sp>
          <p:nvSpPr>
            <p:cNvPr id="128" name="Triangle isocèle 127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1" name="Triangle isocèle 130"/>
          <p:cNvSpPr/>
          <p:nvPr/>
        </p:nvSpPr>
        <p:spPr>
          <a:xfrm>
            <a:off x="1033655" y="5382850"/>
            <a:ext cx="206817" cy="1470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2" name="Groupe 131"/>
          <p:cNvGrpSpPr/>
          <p:nvPr/>
        </p:nvGrpSpPr>
        <p:grpSpPr>
          <a:xfrm rot="16200000" flipH="1">
            <a:off x="1767248" y="2374055"/>
            <a:ext cx="205839" cy="229567"/>
            <a:chOff x="10761185" y="3279627"/>
            <a:chExt cx="252000" cy="279720"/>
          </a:xfrm>
        </p:grpSpPr>
        <p:sp>
          <p:nvSpPr>
            <p:cNvPr id="133" name="Triangle isocèle 132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Ellipse 13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5" name="Ellipse 13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6" name="Groupe 135"/>
          <p:cNvGrpSpPr/>
          <p:nvPr/>
        </p:nvGrpSpPr>
        <p:grpSpPr>
          <a:xfrm rot="16200000" flipH="1">
            <a:off x="1766825" y="4555638"/>
            <a:ext cx="205839" cy="229567"/>
            <a:chOff x="10761185" y="3279627"/>
            <a:chExt cx="252000" cy="279720"/>
          </a:xfrm>
        </p:grpSpPr>
        <p:sp>
          <p:nvSpPr>
            <p:cNvPr id="137" name="Triangle isocèle 13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Ellipse 13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0" name="Groupe 139"/>
          <p:cNvGrpSpPr/>
          <p:nvPr/>
        </p:nvGrpSpPr>
        <p:grpSpPr>
          <a:xfrm rot="5400000">
            <a:off x="276628" y="3238926"/>
            <a:ext cx="205839" cy="229567"/>
            <a:chOff x="10761185" y="3279627"/>
            <a:chExt cx="252000" cy="279720"/>
          </a:xfrm>
        </p:grpSpPr>
        <p:sp>
          <p:nvSpPr>
            <p:cNvPr id="141" name="Triangle isocèle 140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upe 143"/>
          <p:cNvGrpSpPr/>
          <p:nvPr/>
        </p:nvGrpSpPr>
        <p:grpSpPr>
          <a:xfrm rot="5400000">
            <a:off x="275596" y="2365882"/>
            <a:ext cx="205839" cy="229567"/>
            <a:chOff x="10761185" y="3279627"/>
            <a:chExt cx="252000" cy="279720"/>
          </a:xfrm>
        </p:grpSpPr>
        <p:sp>
          <p:nvSpPr>
            <p:cNvPr id="145" name="Triangle isocèle 144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Ellipse 145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7" name="Ellipse 146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8" name="Groupe 147"/>
          <p:cNvGrpSpPr/>
          <p:nvPr/>
        </p:nvGrpSpPr>
        <p:grpSpPr>
          <a:xfrm rot="5400000">
            <a:off x="275173" y="4547465"/>
            <a:ext cx="205839" cy="229567"/>
            <a:chOff x="10761185" y="3279627"/>
            <a:chExt cx="252000" cy="279720"/>
          </a:xfrm>
        </p:grpSpPr>
        <p:sp>
          <p:nvSpPr>
            <p:cNvPr id="149" name="Triangle isocèle 148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7" name="Groupe 156"/>
          <p:cNvGrpSpPr>
            <a:grpSpLocks noChangeAspect="1"/>
          </p:cNvGrpSpPr>
          <p:nvPr/>
        </p:nvGrpSpPr>
        <p:grpSpPr>
          <a:xfrm>
            <a:off x="488362" y="2137593"/>
            <a:ext cx="1262650" cy="3240818"/>
            <a:chOff x="7357388" y="2127361"/>
            <a:chExt cx="1477108" cy="3809277"/>
          </a:xfrm>
        </p:grpSpPr>
        <p:sp>
          <p:nvSpPr>
            <p:cNvPr id="158" name="Rectangle 157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2" name="Rectangle 161"/>
          <p:cNvSpPr/>
          <p:nvPr/>
        </p:nvSpPr>
        <p:spPr>
          <a:xfrm>
            <a:off x="687349" y="2861782"/>
            <a:ext cx="847799" cy="1025051"/>
          </a:xfrm>
          <a:prstGeom prst="rect">
            <a:avLst/>
          </a:prstGeom>
          <a:solidFill>
            <a:srgbClr val="75322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4" name="Groupe 163"/>
          <p:cNvGrpSpPr/>
          <p:nvPr/>
        </p:nvGrpSpPr>
        <p:grpSpPr>
          <a:xfrm>
            <a:off x="4030208" y="1996273"/>
            <a:ext cx="824803" cy="1356633"/>
            <a:chOff x="4754108" y="2023815"/>
            <a:chExt cx="824803" cy="1356633"/>
          </a:xfrm>
        </p:grpSpPr>
        <p:pic>
          <p:nvPicPr>
            <p:cNvPr id="165" name="Image 16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7" t="7686" r="9667" b="11203"/>
            <a:stretch/>
          </p:blipFill>
          <p:spPr>
            <a:xfrm>
              <a:off x="4754108" y="2306170"/>
              <a:ext cx="817800" cy="1074278"/>
            </a:xfrm>
            <a:prstGeom prst="rect">
              <a:avLst/>
            </a:prstGeom>
          </p:spPr>
        </p:pic>
        <p:sp>
          <p:nvSpPr>
            <p:cNvPr id="166" name="ZoneTexte 165"/>
            <p:cNvSpPr txBox="1">
              <a:spLocks/>
            </p:cNvSpPr>
            <p:nvPr/>
          </p:nvSpPr>
          <p:spPr>
            <a:xfrm>
              <a:off x="5141945" y="2023815"/>
              <a:ext cx="4369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7" name="Connecteur droit 166"/>
            <p:cNvCxnSpPr>
              <a:stCxn id="166" idx="2"/>
            </p:cNvCxnSpPr>
            <p:nvPr/>
          </p:nvCxnSpPr>
          <p:spPr>
            <a:xfrm flipH="1">
              <a:off x="5203984" y="2270036"/>
              <a:ext cx="156444" cy="24554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e 167"/>
          <p:cNvGrpSpPr/>
          <p:nvPr/>
        </p:nvGrpSpPr>
        <p:grpSpPr>
          <a:xfrm>
            <a:off x="2502295" y="3481767"/>
            <a:ext cx="2352717" cy="2484359"/>
            <a:chOff x="3226195" y="3509309"/>
            <a:chExt cx="2352717" cy="2484359"/>
          </a:xfrm>
        </p:grpSpPr>
        <p:grpSp>
          <p:nvGrpSpPr>
            <p:cNvPr id="169" name="Groupe 168"/>
            <p:cNvGrpSpPr/>
            <p:nvPr/>
          </p:nvGrpSpPr>
          <p:grpSpPr>
            <a:xfrm>
              <a:off x="3242146" y="4712082"/>
              <a:ext cx="1947364" cy="762914"/>
              <a:chOff x="6338160" y="3011718"/>
              <a:chExt cx="1947364" cy="762914"/>
            </a:xfrm>
          </p:grpSpPr>
          <p:cxnSp>
            <p:nvCxnSpPr>
              <p:cNvPr id="173" name="Connecteur droit 172"/>
              <p:cNvCxnSpPr/>
              <p:nvPr/>
            </p:nvCxnSpPr>
            <p:spPr>
              <a:xfrm>
                <a:off x="6338160" y="3681942"/>
                <a:ext cx="14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ZoneTexte 173"/>
              <p:cNvSpPr txBox="1"/>
              <p:nvPr/>
            </p:nvSpPr>
            <p:spPr>
              <a:xfrm>
                <a:off x="6463870" y="3559188"/>
                <a:ext cx="18216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Undamaged planes</a:t>
                </a:r>
                <a:endParaRPr lang="en-GB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5" name="Connecteur droit 174"/>
              <p:cNvCxnSpPr/>
              <p:nvPr/>
            </p:nvCxnSpPr>
            <p:spPr>
              <a:xfrm>
                <a:off x="6338705" y="3483872"/>
                <a:ext cx="126000" cy="0"/>
              </a:xfrm>
              <a:prstGeom prst="line">
                <a:avLst/>
              </a:prstGeom>
              <a:ln w="127000">
                <a:solidFill>
                  <a:srgbClr val="1C97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6338429" y="3129520"/>
                <a:ext cx="126000" cy="0"/>
              </a:xfrm>
              <a:prstGeom prst="line">
                <a:avLst/>
              </a:prstGeom>
              <a:ln w="127000">
                <a:solidFill>
                  <a:srgbClr val="96969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ZoneTexte 176"/>
              <p:cNvSpPr txBox="1"/>
              <p:nvPr/>
            </p:nvSpPr>
            <p:spPr>
              <a:xfrm>
                <a:off x="6464430" y="3011718"/>
                <a:ext cx="169373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Undisturbed Boom Clay</a:t>
                </a:r>
                <a:endParaRPr lang="en-GB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ZoneTexte 177"/>
              <p:cNvSpPr txBox="1"/>
              <p:nvPr/>
            </p:nvSpPr>
            <p:spPr>
              <a:xfrm>
                <a:off x="6469862" y="3186704"/>
                <a:ext cx="177279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Disturbed bridging planes</a:t>
                </a:r>
                <a:endParaRPr lang="en-GB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9" name="Connecteur droit 178"/>
              <p:cNvCxnSpPr/>
              <p:nvPr/>
            </p:nvCxnSpPr>
            <p:spPr>
              <a:xfrm>
                <a:off x="6338429" y="3312768"/>
                <a:ext cx="126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ZoneTexte 179"/>
              <p:cNvSpPr txBox="1"/>
              <p:nvPr/>
            </p:nvSpPr>
            <p:spPr>
              <a:xfrm>
                <a:off x="6463870" y="3383771"/>
                <a:ext cx="17847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Disturbed bridging planes</a:t>
                </a:r>
                <a:endParaRPr lang="en-GB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0" name="ZoneTexte 169"/>
            <p:cNvSpPr txBox="1"/>
            <p:nvPr/>
          </p:nvSpPr>
          <p:spPr>
            <a:xfrm>
              <a:off x="3426167" y="5593558"/>
              <a:ext cx="19399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flow conceptualisation, from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Gonzalez-Blanco (2017).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ZoneTexte 170"/>
            <p:cNvSpPr txBox="1">
              <a:spLocks/>
            </p:cNvSpPr>
            <p:nvPr/>
          </p:nvSpPr>
          <p:spPr>
            <a:xfrm>
              <a:off x="3596652" y="3509309"/>
              <a:ext cx="1982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Conceptualisation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2" name="Image 1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" t="1018" r="1196" b="57079"/>
            <a:stretch/>
          </p:blipFill>
          <p:spPr>
            <a:xfrm>
              <a:off x="3226195" y="3727799"/>
              <a:ext cx="2352716" cy="961200"/>
            </a:xfrm>
            <a:prstGeom prst="rect">
              <a:avLst/>
            </a:prstGeom>
            <a:solidFill>
              <a:srgbClr val="7E7E7E"/>
            </a:solidFill>
          </p:spPr>
        </p:pic>
      </p:grpSp>
      <p:pic>
        <p:nvPicPr>
          <p:cNvPr id="181" name="Image 1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92" y="2487963"/>
            <a:ext cx="823351" cy="747114"/>
          </a:xfrm>
          <a:prstGeom prst="rect">
            <a:avLst/>
          </a:prstGeom>
        </p:spPr>
      </p:pic>
      <p:pic>
        <p:nvPicPr>
          <p:cNvPr id="4" name="FilmSmallConnectivity-ezgif.com-gif-to-mp4-conver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035" y="1680821"/>
            <a:ext cx="2430223" cy="408940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8933380" y="2011936"/>
            <a:ext cx="2250091" cy="3322898"/>
            <a:chOff x="8933380" y="2011936"/>
            <a:chExt cx="2250091" cy="3322898"/>
          </a:xfrm>
        </p:grpSpPr>
        <p:sp>
          <p:nvSpPr>
            <p:cNvPr id="184" name="Rectangle 183"/>
            <p:cNvSpPr/>
            <p:nvPr/>
          </p:nvSpPr>
          <p:spPr>
            <a:xfrm>
              <a:off x="8933381" y="2119384"/>
              <a:ext cx="1126477" cy="763589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8933381" y="2882972"/>
              <a:ext cx="1126477" cy="890482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8933380" y="3769148"/>
              <a:ext cx="1126477" cy="1565686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10436279" y="2011936"/>
              <a:ext cx="747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[MPa]</a:t>
              </a:r>
              <a:endParaRPr lang="en-GB" dirty="0"/>
            </a:p>
          </p:txBody>
        </p:sp>
      </p:grpSp>
      <p:sp>
        <p:nvSpPr>
          <p:cNvPr id="191" name="ZoneTexte 190"/>
          <p:cNvSpPr txBox="1"/>
          <p:nvPr/>
        </p:nvSpPr>
        <p:spPr>
          <a:xfrm>
            <a:off x="594560" y="4459142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ZoneTexte 191"/>
          <p:cNvSpPr txBox="1"/>
          <p:nvPr/>
        </p:nvSpPr>
        <p:spPr>
          <a:xfrm>
            <a:off x="501606" y="231080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482958" y="3235807"/>
            <a:ext cx="1262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ZFD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3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Context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428" y="5837905"/>
            <a:ext cx="31827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9" y="1290722"/>
            <a:ext cx="3150890" cy="4351717"/>
          </a:xfrm>
          <a:prstGeom prst="rect">
            <a:avLst/>
          </a:prstGeom>
        </p:spPr>
      </p:pic>
      <p:sp>
        <p:nvSpPr>
          <p:cNvPr id="1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1/10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76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8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127" name="Groupe 126"/>
          <p:cNvGrpSpPr/>
          <p:nvPr/>
        </p:nvGrpSpPr>
        <p:grpSpPr>
          <a:xfrm rot="16200000" flipH="1">
            <a:off x="1768280" y="3247099"/>
            <a:ext cx="205839" cy="229567"/>
            <a:chOff x="10761185" y="3279627"/>
            <a:chExt cx="252000" cy="279720"/>
          </a:xfrm>
        </p:grpSpPr>
        <p:sp>
          <p:nvSpPr>
            <p:cNvPr id="128" name="Triangle isocèle 127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1" name="Triangle isocèle 130"/>
          <p:cNvSpPr/>
          <p:nvPr/>
        </p:nvSpPr>
        <p:spPr>
          <a:xfrm>
            <a:off x="1033655" y="5382850"/>
            <a:ext cx="206817" cy="1470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2" name="Groupe 131"/>
          <p:cNvGrpSpPr/>
          <p:nvPr/>
        </p:nvGrpSpPr>
        <p:grpSpPr>
          <a:xfrm rot="16200000" flipH="1">
            <a:off x="1767248" y="2374055"/>
            <a:ext cx="205839" cy="229567"/>
            <a:chOff x="10761185" y="3279627"/>
            <a:chExt cx="252000" cy="279720"/>
          </a:xfrm>
        </p:grpSpPr>
        <p:sp>
          <p:nvSpPr>
            <p:cNvPr id="133" name="Triangle isocèle 132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Ellipse 13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5" name="Ellipse 13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6" name="Groupe 135"/>
          <p:cNvGrpSpPr/>
          <p:nvPr/>
        </p:nvGrpSpPr>
        <p:grpSpPr>
          <a:xfrm rot="16200000" flipH="1">
            <a:off x="1766825" y="4555638"/>
            <a:ext cx="205839" cy="229567"/>
            <a:chOff x="10761185" y="3279627"/>
            <a:chExt cx="252000" cy="279720"/>
          </a:xfrm>
        </p:grpSpPr>
        <p:sp>
          <p:nvSpPr>
            <p:cNvPr id="137" name="Triangle isocèle 13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Ellipse 13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0" name="Groupe 139"/>
          <p:cNvGrpSpPr/>
          <p:nvPr/>
        </p:nvGrpSpPr>
        <p:grpSpPr>
          <a:xfrm rot="5400000">
            <a:off x="276628" y="3238926"/>
            <a:ext cx="205839" cy="229567"/>
            <a:chOff x="10761185" y="3279627"/>
            <a:chExt cx="252000" cy="279720"/>
          </a:xfrm>
        </p:grpSpPr>
        <p:sp>
          <p:nvSpPr>
            <p:cNvPr id="141" name="Triangle isocèle 140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upe 143"/>
          <p:cNvGrpSpPr/>
          <p:nvPr/>
        </p:nvGrpSpPr>
        <p:grpSpPr>
          <a:xfrm rot="5400000">
            <a:off x="275596" y="2365882"/>
            <a:ext cx="205839" cy="229567"/>
            <a:chOff x="10761185" y="3279627"/>
            <a:chExt cx="252000" cy="279720"/>
          </a:xfrm>
        </p:grpSpPr>
        <p:sp>
          <p:nvSpPr>
            <p:cNvPr id="145" name="Triangle isocèle 144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Ellipse 145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7" name="Ellipse 146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8" name="Groupe 147"/>
          <p:cNvGrpSpPr/>
          <p:nvPr/>
        </p:nvGrpSpPr>
        <p:grpSpPr>
          <a:xfrm rot="5400000">
            <a:off x="275173" y="4547465"/>
            <a:ext cx="205839" cy="229567"/>
            <a:chOff x="10761185" y="3279627"/>
            <a:chExt cx="252000" cy="279720"/>
          </a:xfrm>
        </p:grpSpPr>
        <p:sp>
          <p:nvSpPr>
            <p:cNvPr id="149" name="Triangle isocèle 148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7" name="Groupe 156"/>
          <p:cNvGrpSpPr>
            <a:grpSpLocks noChangeAspect="1"/>
          </p:cNvGrpSpPr>
          <p:nvPr/>
        </p:nvGrpSpPr>
        <p:grpSpPr>
          <a:xfrm>
            <a:off x="488362" y="2137593"/>
            <a:ext cx="1262650" cy="3240818"/>
            <a:chOff x="7357388" y="2127361"/>
            <a:chExt cx="1477108" cy="3809277"/>
          </a:xfrm>
        </p:grpSpPr>
        <p:sp>
          <p:nvSpPr>
            <p:cNvPr id="158" name="Rectangle 157"/>
            <p:cNvSpPr/>
            <p:nvPr/>
          </p:nvSpPr>
          <p:spPr>
            <a:xfrm>
              <a:off x="7357388" y="2127361"/>
              <a:ext cx="1477108" cy="855061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357388" y="2982422"/>
              <a:ext cx="1477108" cy="1209822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7357388" y="4192244"/>
              <a:ext cx="1477108" cy="174439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2" name="Rectangle 161"/>
          <p:cNvSpPr/>
          <p:nvPr/>
        </p:nvSpPr>
        <p:spPr>
          <a:xfrm>
            <a:off x="687349" y="2861782"/>
            <a:ext cx="847799" cy="1025051"/>
          </a:xfrm>
          <a:prstGeom prst="rect">
            <a:avLst/>
          </a:prstGeom>
          <a:solidFill>
            <a:srgbClr val="75322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ZoneTexte 62"/>
          <p:cNvSpPr txBox="1">
            <a:spLocks noChangeAspect="1"/>
          </p:cNvSpPr>
          <p:nvPr/>
        </p:nvSpPr>
        <p:spPr>
          <a:xfrm>
            <a:off x="5897137" y="5566410"/>
            <a:ext cx="1227974" cy="4021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</a:p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Around 50000s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ZoneTexte 63"/>
          <p:cNvSpPr txBox="1">
            <a:spLocks noChangeAspect="1"/>
          </p:cNvSpPr>
          <p:nvPr/>
        </p:nvSpPr>
        <p:spPr>
          <a:xfrm>
            <a:off x="7429019" y="5570135"/>
            <a:ext cx="2635884" cy="2474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dissipation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2976683" y="5566410"/>
            <a:ext cx="1122818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injection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e 65"/>
          <p:cNvGrpSpPr>
            <a:grpSpLocks noChangeAspect="1"/>
          </p:cNvGrpSpPr>
          <p:nvPr/>
        </p:nvGrpSpPr>
        <p:grpSpPr>
          <a:xfrm>
            <a:off x="7429019" y="2114257"/>
            <a:ext cx="1152986" cy="3224737"/>
            <a:chOff x="7429018" y="2244883"/>
            <a:chExt cx="1068893" cy="298954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49" t="10709" r="43392" b="10925"/>
            <a:stretch/>
          </p:blipFill>
          <p:spPr>
            <a:xfrm>
              <a:off x="7435951" y="2244883"/>
              <a:ext cx="1061960" cy="2977438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7429019" y="2251772"/>
              <a:ext cx="1051194" cy="708305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429019" y="2960077"/>
              <a:ext cx="1051194" cy="826011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429018" y="3782095"/>
              <a:ext cx="1051194" cy="1452329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2" name="Groupe 71"/>
          <p:cNvGrpSpPr>
            <a:grpSpLocks noChangeAspect="1"/>
          </p:cNvGrpSpPr>
          <p:nvPr/>
        </p:nvGrpSpPr>
        <p:grpSpPr>
          <a:xfrm>
            <a:off x="8927640" y="2114257"/>
            <a:ext cx="1618494" cy="3216951"/>
            <a:chOff x="10135947" y="2123338"/>
            <a:chExt cx="1504081" cy="2989541"/>
          </a:xfrm>
        </p:grpSpPr>
        <p:pic>
          <p:nvPicPr>
            <p:cNvPr id="73" name="Image 7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74" t="10565" r="34998" b="10567"/>
            <a:stretch/>
          </p:blipFill>
          <p:spPr>
            <a:xfrm>
              <a:off x="11309698" y="2130227"/>
              <a:ext cx="330330" cy="2981889"/>
            </a:xfrm>
            <a:prstGeom prst="rect">
              <a:avLst/>
            </a:prstGeom>
          </p:spPr>
        </p:pic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80" t="10723" r="43458" b="10939"/>
            <a:stretch/>
          </p:blipFill>
          <p:spPr>
            <a:xfrm>
              <a:off x="10135947" y="2124173"/>
              <a:ext cx="1056869" cy="2977438"/>
            </a:xfrm>
            <a:prstGeom prst="rect">
              <a:avLst/>
            </a:prstGeom>
          </p:spPr>
        </p:pic>
        <p:grpSp>
          <p:nvGrpSpPr>
            <p:cNvPr id="75" name="Groupe 74"/>
            <p:cNvGrpSpPr/>
            <p:nvPr/>
          </p:nvGrpSpPr>
          <p:grpSpPr>
            <a:xfrm>
              <a:off x="10135948" y="2123338"/>
              <a:ext cx="1056869" cy="2978589"/>
              <a:chOff x="8467556" y="2648442"/>
              <a:chExt cx="892484" cy="2513889"/>
            </a:xfrm>
          </p:grpSpPr>
          <p:sp>
            <p:nvSpPr>
              <p:cNvPr id="80" name="Cadre 79"/>
              <p:cNvSpPr/>
              <p:nvPr/>
            </p:nvSpPr>
            <p:spPr>
              <a:xfrm>
                <a:off x="8467556" y="2648442"/>
                <a:ext cx="892484" cy="601964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Cadre 80"/>
              <p:cNvSpPr/>
              <p:nvPr/>
            </p:nvSpPr>
            <p:spPr>
              <a:xfrm>
                <a:off x="8467556" y="3246710"/>
                <a:ext cx="892484" cy="703783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Cadre 81"/>
              <p:cNvSpPr/>
              <p:nvPr/>
            </p:nvSpPr>
            <p:spPr>
              <a:xfrm>
                <a:off x="8467556" y="3950492"/>
                <a:ext cx="892484" cy="1211839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Groupe 75"/>
            <p:cNvGrpSpPr/>
            <p:nvPr/>
          </p:nvGrpSpPr>
          <p:grpSpPr>
            <a:xfrm>
              <a:off x="10141621" y="2130227"/>
              <a:ext cx="1051195" cy="2982652"/>
              <a:chOff x="8033415" y="2282627"/>
              <a:chExt cx="1051195" cy="2982652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8033416" y="2282627"/>
                <a:ext cx="1051194" cy="708305"/>
              </a:xfrm>
              <a:prstGeom prst="rect">
                <a:avLst/>
              </a:prstGeom>
              <a:solidFill>
                <a:srgbClr val="FBFBFB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033416" y="2990932"/>
                <a:ext cx="1051194" cy="826011"/>
              </a:xfrm>
              <a:prstGeom prst="rect">
                <a:avLst/>
              </a:prstGeom>
              <a:solidFill>
                <a:srgbClr val="A6A6A6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033415" y="3812950"/>
                <a:ext cx="1051194" cy="1452329"/>
              </a:xfrm>
              <a:prstGeom prst="rect">
                <a:avLst/>
              </a:prstGeom>
              <a:solidFill>
                <a:srgbClr val="DFDFDF">
                  <a:alpha val="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83" name="Groupe 82"/>
          <p:cNvGrpSpPr>
            <a:grpSpLocks noChangeAspect="1"/>
          </p:cNvGrpSpPr>
          <p:nvPr/>
        </p:nvGrpSpPr>
        <p:grpSpPr>
          <a:xfrm>
            <a:off x="5937490" y="2115092"/>
            <a:ext cx="1147266" cy="3202587"/>
            <a:chOff x="5937490" y="2245718"/>
            <a:chExt cx="1070748" cy="2988987"/>
          </a:xfrm>
        </p:grpSpPr>
        <p:pic>
          <p:nvPicPr>
            <p:cNvPr id="84" name="Image 8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2" t="10629" r="43548" b="11265"/>
            <a:stretch/>
          </p:blipFill>
          <p:spPr>
            <a:xfrm>
              <a:off x="5939090" y="2245718"/>
              <a:ext cx="1068500" cy="2977438"/>
            </a:xfrm>
            <a:prstGeom prst="rect">
              <a:avLst/>
            </a:prstGeom>
          </p:spPr>
        </p:pic>
        <p:grpSp>
          <p:nvGrpSpPr>
            <p:cNvPr id="85" name="Groupe 84"/>
            <p:cNvGrpSpPr/>
            <p:nvPr/>
          </p:nvGrpSpPr>
          <p:grpSpPr>
            <a:xfrm>
              <a:off x="5937490" y="2245969"/>
              <a:ext cx="1070748" cy="2977091"/>
              <a:chOff x="8467556" y="2648442"/>
              <a:chExt cx="892484" cy="2513889"/>
            </a:xfrm>
          </p:grpSpPr>
          <p:sp>
            <p:nvSpPr>
              <p:cNvPr id="89" name="Cadre 88"/>
              <p:cNvSpPr/>
              <p:nvPr/>
            </p:nvSpPr>
            <p:spPr>
              <a:xfrm>
                <a:off x="8467556" y="2648442"/>
                <a:ext cx="892484" cy="601964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Cadre 89"/>
              <p:cNvSpPr/>
              <p:nvPr/>
            </p:nvSpPr>
            <p:spPr>
              <a:xfrm>
                <a:off x="8467556" y="3246710"/>
                <a:ext cx="892484" cy="703783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Cadre 90"/>
              <p:cNvSpPr/>
              <p:nvPr/>
            </p:nvSpPr>
            <p:spPr>
              <a:xfrm>
                <a:off x="8467556" y="3950492"/>
                <a:ext cx="892484" cy="1211839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>
            <a:xfrm>
              <a:off x="5948677" y="2252053"/>
              <a:ext cx="1051194" cy="708305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948677" y="2960358"/>
              <a:ext cx="1051194" cy="826011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48676" y="3782376"/>
              <a:ext cx="1051194" cy="1452329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" name="Groupe 91"/>
          <p:cNvGrpSpPr>
            <a:grpSpLocks noChangeAspect="1"/>
          </p:cNvGrpSpPr>
          <p:nvPr/>
        </p:nvGrpSpPr>
        <p:grpSpPr>
          <a:xfrm>
            <a:off x="4442567" y="2114811"/>
            <a:ext cx="1149287" cy="3200039"/>
            <a:chOff x="4442567" y="2245438"/>
            <a:chExt cx="1071213" cy="2982652"/>
          </a:xfrm>
        </p:grpSpPr>
        <p:pic>
          <p:nvPicPr>
            <p:cNvPr id="93" name="Image 9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1" t="10528" r="43634" b="10844"/>
            <a:stretch/>
          </p:blipFill>
          <p:spPr>
            <a:xfrm>
              <a:off x="4442567" y="2250098"/>
              <a:ext cx="1071213" cy="2977438"/>
            </a:xfrm>
            <a:prstGeom prst="rect">
              <a:avLst/>
            </a:prstGeom>
          </p:spPr>
        </p:pic>
        <p:grpSp>
          <p:nvGrpSpPr>
            <p:cNvPr id="94" name="Groupe 93"/>
            <p:cNvGrpSpPr/>
            <p:nvPr/>
          </p:nvGrpSpPr>
          <p:grpSpPr>
            <a:xfrm>
              <a:off x="4448583" y="2248221"/>
              <a:ext cx="1062759" cy="2973988"/>
              <a:chOff x="8467556" y="2648442"/>
              <a:chExt cx="892484" cy="2513889"/>
            </a:xfrm>
          </p:grpSpPr>
          <p:sp>
            <p:nvSpPr>
              <p:cNvPr id="98" name="Cadre 97"/>
              <p:cNvSpPr/>
              <p:nvPr/>
            </p:nvSpPr>
            <p:spPr>
              <a:xfrm>
                <a:off x="8467556" y="2648442"/>
                <a:ext cx="892484" cy="601964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Cadre 98"/>
              <p:cNvSpPr/>
              <p:nvPr/>
            </p:nvSpPr>
            <p:spPr>
              <a:xfrm>
                <a:off x="8467556" y="3246710"/>
                <a:ext cx="892484" cy="703783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Cadre 99"/>
              <p:cNvSpPr/>
              <p:nvPr/>
            </p:nvSpPr>
            <p:spPr>
              <a:xfrm>
                <a:off x="8467556" y="3950492"/>
                <a:ext cx="892484" cy="1211839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4457935" y="2245438"/>
              <a:ext cx="1051194" cy="708305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457935" y="2953743"/>
              <a:ext cx="1051194" cy="826011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457934" y="3775761"/>
              <a:ext cx="1051194" cy="1452329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" name="Groupe 100"/>
          <p:cNvGrpSpPr>
            <a:grpSpLocks noChangeAspect="1"/>
          </p:cNvGrpSpPr>
          <p:nvPr/>
        </p:nvGrpSpPr>
        <p:grpSpPr>
          <a:xfrm>
            <a:off x="2961358" y="2114256"/>
            <a:ext cx="1152059" cy="3203235"/>
            <a:chOff x="2961359" y="2244883"/>
            <a:chExt cx="1075304" cy="2989822"/>
          </a:xfrm>
        </p:grpSpPr>
        <p:pic>
          <p:nvPicPr>
            <p:cNvPr id="102" name="Image 10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1" t="10573" r="43466" b="11019"/>
            <a:stretch/>
          </p:blipFill>
          <p:spPr>
            <a:xfrm>
              <a:off x="2961359" y="2244883"/>
              <a:ext cx="1075304" cy="2977438"/>
            </a:xfrm>
            <a:prstGeom prst="rect">
              <a:avLst/>
            </a:prstGeom>
          </p:spPr>
        </p:pic>
        <p:grpSp>
          <p:nvGrpSpPr>
            <p:cNvPr id="103" name="Groupe 102"/>
            <p:cNvGrpSpPr/>
            <p:nvPr/>
          </p:nvGrpSpPr>
          <p:grpSpPr>
            <a:xfrm>
              <a:off x="2963747" y="2247386"/>
              <a:ext cx="1062759" cy="2973988"/>
              <a:chOff x="8467556" y="2648442"/>
              <a:chExt cx="892484" cy="2513889"/>
            </a:xfrm>
          </p:grpSpPr>
          <p:sp>
            <p:nvSpPr>
              <p:cNvPr id="107" name="Cadre 106"/>
              <p:cNvSpPr/>
              <p:nvPr/>
            </p:nvSpPr>
            <p:spPr>
              <a:xfrm>
                <a:off x="8467556" y="2648442"/>
                <a:ext cx="892484" cy="601964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Cadre 107"/>
              <p:cNvSpPr/>
              <p:nvPr/>
            </p:nvSpPr>
            <p:spPr>
              <a:xfrm>
                <a:off x="8467556" y="3246710"/>
                <a:ext cx="892484" cy="703783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Cadre 108"/>
              <p:cNvSpPr/>
              <p:nvPr/>
            </p:nvSpPr>
            <p:spPr>
              <a:xfrm>
                <a:off x="8467556" y="3950492"/>
                <a:ext cx="892484" cy="1211839"/>
              </a:xfrm>
              <a:prstGeom prst="frame">
                <a:avLst>
                  <a:gd name="adj1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2972481" y="2252053"/>
              <a:ext cx="1051194" cy="708305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972481" y="2960358"/>
              <a:ext cx="1051194" cy="826011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972480" y="3782376"/>
              <a:ext cx="1051194" cy="1452329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10" name="Connecteur droit avec flèche 109"/>
          <p:cNvCxnSpPr>
            <a:cxnSpLocks noChangeAspect="1"/>
          </p:cNvCxnSpPr>
          <p:nvPr/>
        </p:nvCxnSpPr>
        <p:spPr>
          <a:xfrm flipV="1">
            <a:off x="6191485" y="2973388"/>
            <a:ext cx="0" cy="60177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>
            <a:cxnSpLocks noChangeAspect="1"/>
          </p:cNvCxnSpPr>
          <p:nvPr/>
        </p:nvCxnSpPr>
        <p:spPr>
          <a:xfrm>
            <a:off x="8075928" y="3393275"/>
            <a:ext cx="293030" cy="525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>
            <a:cxnSpLocks noChangeAspect="1"/>
          </p:cNvCxnSpPr>
          <p:nvPr/>
        </p:nvCxnSpPr>
        <p:spPr>
          <a:xfrm flipV="1">
            <a:off x="7964112" y="3233446"/>
            <a:ext cx="0" cy="39286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>
            <a:cxnSpLocks noChangeAspect="1"/>
          </p:cNvCxnSpPr>
          <p:nvPr/>
        </p:nvCxnSpPr>
        <p:spPr>
          <a:xfrm rot="16200000" flipV="1">
            <a:off x="7694340" y="3256024"/>
            <a:ext cx="0" cy="28800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ZoneTexte 113"/>
          <p:cNvSpPr txBox="1"/>
          <p:nvPr/>
        </p:nvSpPr>
        <p:spPr>
          <a:xfrm>
            <a:off x="10544999" y="172790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10436279" y="2008310"/>
            <a:ext cx="74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[MPa]</a:t>
            </a:r>
            <a:endParaRPr lang="en-GB" dirty="0"/>
          </a:p>
        </p:txBody>
      </p:sp>
      <p:pic>
        <p:nvPicPr>
          <p:cNvPr id="116" name="Image 1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49" y="1094995"/>
            <a:ext cx="823351" cy="747114"/>
          </a:xfrm>
          <a:prstGeom prst="rect">
            <a:avLst/>
          </a:prstGeom>
        </p:spPr>
      </p:pic>
      <p:sp>
        <p:nvSpPr>
          <p:cNvPr id="122" name="ZoneTexte 121"/>
          <p:cNvSpPr txBox="1"/>
          <p:nvPr/>
        </p:nvSpPr>
        <p:spPr>
          <a:xfrm>
            <a:off x="594560" y="4459142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501606" y="2310805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482958" y="3235807"/>
            <a:ext cx="1262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ZFD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</a:t>
            </a:r>
            <a:r>
              <a:rPr lang="en-GB" sz="3200" dirty="0" smtClean="0">
                <a:solidFill>
                  <a:schemeClr val="tx1"/>
                </a:solidFill>
              </a:rPr>
              <a:t>gas-filled pathways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53" name="ZoneTexte 152"/>
          <p:cNvSpPr txBox="1"/>
          <p:nvPr/>
        </p:nvSpPr>
        <p:spPr>
          <a:xfrm>
            <a:off x="304800" y="78943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Plane strain configuration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3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9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236" name="Groupe 235"/>
          <p:cNvGrpSpPr/>
          <p:nvPr/>
        </p:nvGrpSpPr>
        <p:grpSpPr>
          <a:xfrm rot="16200000" flipH="1">
            <a:off x="3246149" y="3228321"/>
            <a:ext cx="205839" cy="228481"/>
            <a:chOff x="10761185" y="3279627"/>
            <a:chExt cx="252000" cy="279720"/>
          </a:xfrm>
        </p:grpSpPr>
        <p:sp>
          <p:nvSpPr>
            <p:cNvPr id="237" name="Triangle isocèle 23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0" name="Triangle isocèle 239"/>
          <p:cNvSpPr/>
          <p:nvPr/>
        </p:nvSpPr>
        <p:spPr>
          <a:xfrm>
            <a:off x="1765834" y="5935029"/>
            <a:ext cx="205839" cy="1470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1" name="Groupe 240"/>
          <p:cNvGrpSpPr/>
          <p:nvPr/>
        </p:nvGrpSpPr>
        <p:grpSpPr>
          <a:xfrm rot="16200000" flipH="1">
            <a:off x="3245117" y="1732977"/>
            <a:ext cx="205839" cy="228481"/>
            <a:chOff x="10761185" y="3279627"/>
            <a:chExt cx="252000" cy="279720"/>
          </a:xfrm>
        </p:grpSpPr>
        <p:sp>
          <p:nvSpPr>
            <p:cNvPr id="242" name="Triangle isocèle 241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Ellipse 24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e 245"/>
          <p:cNvGrpSpPr/>
          <p:nvPr/>
        </p:nvGrpSpPr>
        <p:grpSpPr>
          <a:xfrm rot="16200000" flipH="1">
            <a:off x="3244694" y="4727360"/>
            <a:ext cx="205839" cy="228481"/>
            <a:chOff x="10761185" y="3279627"/>
            <a:chExt cx="252000" cy="279720"/>
          </a:xfrm>
        </p:grpSpPr>
        <p:sp>
          <p:nvSpPr>
            <p:cNvPr id="247" name="Triangle isocèle 24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Ellipse 24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e 257"/>
          <p:cNvGrpSpPr/>
          <p:nvPr/>
        </p:nvGrpSpPr>
        <p:grpSpPr>
          <a:xfrm rot="5400000">
            <a:off x="271773" y="3239198"/>
            <a:ext cx="205839" cy="228481"/>
            <a:chOff x="10761185" y="3279627"/>
            <a:chExt cx="252000" cy="279720"/>
          </a:xfrm>
        </p:grpSpPr>
        <p:sp>
          <p:nvSpPr>
            <p:cNvPr id="259" name="Triangle isocèle 258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Ellipse 260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2" name="Groupe 261"/>
          <p:cNvGrpSpPr/>
          <p:nvPr/>
        </p:nvGrpSpPr>
        <p:grpSpPr>
          <a:xfrm rot="5400000">
            <a:off x="265978" y="1731154"/>
            <a:ext cx="205839" cy="228481"/>
            <a:chOff x="10761185" y="3279627"/>
            <a:chExt cx="252000" cy="279720"/>
          </a:xfrm>
        </p:grpSpPr>
        <p:sp>
          <p:nvSpPr>
            <p:cNvPr id="263" name="Triangle isocèle 262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6" name="Groupe 265"/>
          <p:cNvGrpSpPr/>
          <p:nvPr/>
        </p:nvGrpSpPr>
        <p:grpSpPr>
          <a:xfrm rot="5400000">
            <a:off x="270318" y="4738237"/>
            <a:ext cx="205839" cy="228481"/>
            <a:chOff x="10761185" y="3279627"/>
            <a:chExt cx="252000" cy="279720"/>
          </a:xfrm>
        </p:grpSpPr>
        <p:sp>
          <p:nvSpPr>
            <p:cNvPr id="267" name="Triangle isocèle 26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Ellipse 26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Ellipse 26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e 269"/>
          <p:cNvGrpSpPr>
            <a:grpSpLocks noChangeAspect="1"/>
          </p:cNvGrpSpPr>
          <p:nvPr/>
        </p:nvGrpSpPr>
        <p:grpSpPr>
          <a:xfrm>
            <a:off x="484844" y="1318843"/>
            <a:ext cx="2741203" cy="4603857"/>
            <a:chOff x="3993709" y="1060607"/>
            <a:chExt cx="3292904" cy="5530440"/>
          </a:xfrm>
        </p:grpSpPr>
        <p:sp>
          <p:nvSpPr>
            <p:cNvPr id="271" name="Rectangle 270"/>
            <p:cNvSpPr>
              <a:spLocks noChangeAspect="1"/>
            </p:cNvSpPr>
            <p:nvPr/>
          </p:nvSpPr>
          <p:spPr>
            <a:xfrm>
              <a:off x="5095540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/>
            <p:cNvSpPr>
              <a:spLocks noChangeAspect="1"/>
            </p:cNvSpPr>
            <p:nvPr/>
          </p:nvSpPr>
          <p:spPr>
            <a:xfrm>
              <a:off x="3996721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>
            <a:xfrm>
              <a:off x="6187772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/>
            <p:cNvSpPr>
              <a:spLocks noChangeAspect="1"/>
            </p:cNvSpPr>
            <p:nvPr/>
          </p:nvSpPr>
          <p:spPr>
            <a:xfrm>
              <a:off x="5095540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/>
            <p:cNvSpPr>
              <a:spLocks noChangeAspect="1"/>
            </p:cNvSpPr>
            <p:nvPr/>
          </p:nvSpPr>
          <p:spPr>
            <a:xfrm>
              <a:off x="3996721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/>
            <p:cNvSpPr>
              <a:spLocks noChangeAspect="1"/>
            </p:cNvSpPr>
            <p:nvPr/>
          </p:nvSpPr>
          <p:spPr>
            <a:xfrm>
              <a:off x="6187772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Rectangle 276"/>
            <p:cNvSpPr>
              <a:spLocks noChangeAspect="1"/>
            </p:cNvSpPr>
            <p:nvPr/>
          </p:nvSpPr>
          <p:spPr>
            <a:xfrm>
              <a:off x="5095518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Rectangle 277"/>
            <p:cNvSpPr>
              <a:spLocks noChangeAspect="1"/>
            </p:cNvSpPr>
            <p:nvPr/>
          </p:nvSpPr>
          <p:spPr>
            <a:xfrm>
              <a:off x="3996699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Rectangle 278"/>
            <p:cNvSpPr>
              <a:spLocks noChangeAspect="1"/>
            </p:cNvSpPr>
            <p:nvPr/>
          </p:nvSpPr>
          <p:spPr>
            <a:xfrm>
              <a:off x="6187750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Rectangle 279"/>
            <p:cNvSpPr>
              <a:spLocks noChangeAspect="1"/>
            </p:cNvSpPr>
            <p:nvPr/>
          </p:nvSpPr>
          <p:spPr>
            <a:xfrm>
              <a:off x="5092962" y="1696171"/>
              <a:ext cx="109884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Rectangle 280"/>
            <p:cNvSpPr>
              <a:spLocks noChangeAspect="1"/>
            </p:cNvSpPr>
            <p:nvPr/>
          </p:nvSpPr>
          <p:spPr>
            <a:xfrm>
              <a:off x="3997862" y="1696171"/>
              <a:ext cx="109512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Rectangle 281"/>
            <p:cNvSpPr>
              <a:spLocks noChangeAspect="1"/>
            </p:cNvSpPr>
            <p:nvPr/>
          </p:nvSpPr>
          <p:spPr>
            <a:xfrm>
              <a:off x="6185021" y="1696171"/>
              <a:ext cx="109897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3993709" y="1060607"/>
              <a:ext cx="3291343" cy="634717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994668" y="5296171"/>
              <a:ext cx="3291923" cy="129487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5" name="ZoneTexte 284"/>
          <p:cNvSpPr txBox="1"/>
          <p:nvPr/>
        </p:nvSpPr>
        <p:spPr>
          <a:xfrm>
            <a:off x="1343849" y="5152903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1222645" y="1351400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ZoneTexte 296"/>
          <p:cNvSpPr txBox="1"/>
          <p:nvPr/>
        </p:nvSpPr>
        <p:spPr>
          <a:xfrm>
            <a:off x="1222645" y="2900452"/>
            <a:ext cx="126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</a:t>
            </a:r>
          </a:p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Matrix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</a:t>
            </a:r>
            <a:r>
              <a:rPr lang="en-GB" sz="3200" dirty="0" smtClean="0">
                <a:solidFill>
                  <a:schemeClr val="tx1"/>
                </a:solidFill>
              </a:rPr>
              <a:t>gas-filled pathways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99" name="ZoneTexte 298"/>
          <p:cNvSpPr txBox="1"/>
          <p:nvPr/>
        </p:nvSpPr>
        <p:spPr>
          <a:xfrm>
            <a:off x="304800" y="78943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Up-scaled configuration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9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236" name="Groupe 235"/>
          <p:cNvGrpSpPr/>
          <p:nvPr/>
        </p:nvGrpSpPr>
        <p:grpSpPr>
          <a:xfrm rot="16200000" flipH="1">
            <a:off x="3246149" y="3228321"/>
            <a:ext cx="205839" cy="228481"/>
            <a:chOff x="10761185" y="3279627"/>
            <a:chExt cx="252000" cy="279720"/>
          </a:xfrm>
        </p:grpSpPr>
        <p:sp>
          <p:nvSpPr>
            <p:cNvPr id="237" name="Triangle isocèle 23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0" name="Triangle isocèle 239"/>
          <p:cNvSpPr/>
          <p:nvPr/>
        </p:nvSpPr>
        <p:spPr>
          <a:xfrm>
            <a:off x="1765834" y="5935029"/>
            <a:ext cx="205839" cy="1470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1" name="Groupe 240"/>
          <p:cNvGrpSpPr/>
          <p:nvPr/>
        </p:nvGrpSpPr>
        <p:grpSpPr>
          <a:xfrm rot="16200000" flipH="1">
            <a:off x="3245117" y="1732977"/>
            <a:ext cx="205839" cy="228481"/>
            <a:chOff x="10761185" y="3279627"/>
            <a:chExt cx="252000" cy="279720"/>
          </a:xfrm>
        </p:grpSpPr>
        <p:sp>
          <p:nvSpPr>
            <p:cNvPr id="242" name="Triangle isocèle 241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Ellipse 24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e 245"/>
          <p:cNvGrpSpPr/>
          <p:nvPr/>
        </p:nvGrpSpPr>
        <p:grpSpPr>
          <a:xfrm rot="16200000" flipH="1">
            <a:off x="3244694" y="4727360"/>
            <a:ext cx="205839" cy="228481"/>
            <a:chOff x="10761185" y="3279627"/>
            <a:chExt cx="252000" cy="279720"/>
          </a:xfrm>
        </p:grpSpPr>
        <p:sp>
          <p:nvSpPr>
            <p:cNvPr id="247" name="Triangle isocèle 24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Ellipse 24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e 257"/>
          <p:cNvGrpSpPr/>
          <p:nvPr/>
        </p:nvGrpSpPr>
        <p:grpSpPr>
          <a:xfrm rot="5400000">
            <a:off x="271773" y="3239198"/>
            <a:ext cx="205839" cy="228481"/>
            <a:chOff x="10761185" y="3279627"/>
            <a:chExt cx="252000" cy="279720"/>
          </a:xfrm>
        </p:grpSpPr>
        <p:sp>
          <p:nvSpPr>
            <p:cNvPr id="259" name="Triangle isocèle 258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Ellipse 260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2" name="Groupe 261"/>
          <p:cNvGrpSpPr/>
          <p:nvPr/>
        </p:nvGrpSpPr>
        <p:grpSpPr>
          <a:xfrm rot="5400000">
            <a:off x="265978" y="1731154"/>
            <a:ext cx="205839" cy="228481"/>
            <a:chOff x="10761185" y="3279627"/>
            <a:chExt cx="252000" cy="279720"/>
          </a:xfrm>
        </p:grpSpPr>
        <p:sp>
          <p:nvSpPr>
            <p:cNvPr id="263" name="Triangle isocèle 262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6" name="Groupe 265"/>
          <p:cNvGrpSpPr/>
          <p:nvPr/>
        </p:nvGrpSpPr>
        <p:grpSpPr>
          <a:xfrm rot="5400000">
            <a:off x="270318" y="4738237"/>
            <a:ext cx="205839" cy="228481"/>
            <a:chOff x="10761185" y="3279627"/>
            <a:chExt cx="252000" cy="279720"/>
          </a:xfrm>
        </p:grpSpPr>
        <p:sp>
          <p:nvSpPr>
            <p:cNvPr id="267" name="Triangle isocèle 26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Ellipse 26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Ellipse 26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e 269"/>
          <p:cNvGrpSpPr>
            <a:grpSpLocks noChangeAspect="1"/>
          </p:cNvGrpSpPr>
          <p:nvPr/>
        </p:nvGrpSpPr>
        <p:grpSpPr>
          <a:xfrm>
            <a:off x="484844" y="1318843"/>
            <a:ext cx="2741203" cy="4603857"/>
            <a:chOff x="3993709" y="1060607"/>
            <a:chExt cx="3292904" cy="5530440"/>
          </a:xfrm>
        </p:grpSpPr>
        <p:sp>
          <p:nvSpPr>
            <p:cNvPr id="271" name="Rectangle 270"/>
            <p:cNvSpPr>
              <a:spLocks noChangeAspect="1"/>
            </p:cNvSpPr>
            <p:nvPr/>
          </p:nvSpPr>
          <p:spPr>
            <a:xfrm>
              <a:off x="5095540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/>
            <p:cNvSpPr>
              <a:spLocks noChangeAspect="1"/>
            </p:cNvSpPr>
            <p:nvPr/>
          </p:nvSpPr>
          <p:spPr>
            <a:xfrm>
              <a:off x="3996721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>
            <a:xfrm>
              <a:off x="6187772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/>
            <p:cNvSpPr>
              <a:spLocks noChangeAspect="1"/>
            </p:cNvSpPr>
            <p:nvPr/>
          </p:nvSpPr>
          <p:spPr>
            <a:xfrm>
              <a:off x="5095540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/>
            <p:cNvSpPr>
              <a:spLocks noChangeAspect="1"/>
            </p:cNvSpPr>
            <p:nvPr/>
          </p:nvSpPr>
          <p:spPr>
            <a:xfrm>
              <a:off x="3996721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/>
            <p:cNvSpPr>
              <a:spLocks noChangeAspect="1"/>
            </p:cNvSpPr>
            <p:nvPr/>
          </p:nvSpPr>
          <p:spPr>
            <a:xfrm>
              <a:off x="6187772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Rectangle 276"/>
            <p:cNvSpPr>
              <a:spLocks noChangeAspect="1"/>
            </p:cNvSpPr>
            <p:nvPr/>
          </p:nvSpPr>
          <p:spPr>
            <a:xfrm>
              <a:off x="5095518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Rectangle 277"/>
            <p:cNvSpPr>
              <a:spLocks noChangeAspect="1"/>
            </p:cNvSpPr>
            <p:nvPr/>
          </p:nvSpPr>
          <p:spPr>
            <a:xfrm>
              <a:off x="3996699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Rectangle 278"/>
            <p:cNvSpPr>
              <a:spLocks noChangeAspect="1"/>
            </p:cNvSpPr>
            <p:nvPr/>
          </p:nvSpPr>
          <p:spPr>
            <a:xfrm>
              <a:off x="6187750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Rectangle 279"/>
            <p:cNvSpPr>
              <a:spLocks noChangeAspect="1"/>
            </p:cNvSpPr>
            <p:nvPr/>
          </p:nvSpPr>
          <p:spPr>
            <a:xfrm>
              <a:off x="5092962" y="1696171"/>
              <a:ext cx="109884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Rectangle 280"/>
            <p:cNvSpPr>
              <a:spLocks noChangeAspect="1"/>
            </p:cNvSpPr>
            <p:nvPr/>
          </p:nvSpPr>
          <p:spPr>
            <a:xfrm>
              <a:off x="3997862" y="1696171"/>
              <a:ext cx="109512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Rectangle 281"/>
            <p:cNvSpPr>
              <a:spLocks noChangeAspect="1"/>
            </p:cNvSpPr>
            <p:nvPr/>
          </p:nvSpPr>
          <p:spPr>
            <a:xfrm>
              <a:off x="6185021" y="1696171"/>
              <a:ext cx="109897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3993709" y="1060607"/>
              <a:ext cx="3291343" cy="634717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994668" y="5296171"/>
              <a:ext cx="3291923" cy="129487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5" name="ZoneTexte 284"/>
          <p:cNvSpPr txBox="1"/>
          <p:nvPr/>
        </p:nvSpPr>
        <p:spPr>
          <a:xfrm>
            <a:off x="1343849" y="5152903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1222645" y="1351400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ZoneTexte 296"/>
          <p:cNvSpPr txBox="1"/>
          <p:nvPr/>
        </p:nvSpPr>
        <p:spPr>
          <a:xfrm>
            <a:off x="1222645" y="2900452"/>
            <a:ext cx="126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</a:t>
            </a:r>
          </a:p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Matrix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54" y="3231632"/>
            <a:ext cx="595103" cy="540000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3923363" y="1306079"/>
            <a:ext cx="934894" cy="1324168"/>
            <a:chOff x="4290110" y="1274971"/>
            <a:chExt cx="934894" cy="1324168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0" t="7928" r="9764" b="11014"/>
            <a:stretch/>
          </p:blipFill>
          <p:spPr>
            <a:xfrm>
              <a:off x="4290110" y="1274971"/>
              <a:ext cx="933487" cy="1324168"/>
            </a:xfrm>
            <a:prstGeom prst="rect">
              <a:avLst/>
            </a:prstGeom>
          </p:spPr>
        </p:pic>
        <p:sp>
          <p:nvSpPr>
            <p:cNvPr id="53" name="ZoneTexte 52"/>
            <p:cNvSpPr txBox="1">
              <a:spLocks/>
            </p:cNvSpPr>
            <p:nvPr/>
          </p:nvSpPr>
          <p:spPr>
            <a:xfrm>
              <a:off x="4788038" y="1274971"/>
              <a:ext cx="4369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Connecteur droit 53"/>
            <p:cNvCxnSpPr>
              <a:stCxn id="53" idx="2"/>
            </p:cNvCxnSpPr>
            <p:nvPr/>
          </p:nvCxnSpPr>
          <p:spPr>
            <a:xfrm flipH="1">
              <a:off x="4762055" y="1521192"/>
              <a:ext cx="244466" cy="195333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3923363" y="4375324"/>
            <a:ext cx="936823" cy="1331929"/>
            <a:chOff x="4276268" y="3790758"/>
            <a:chExt cx="936823" cy="1331929"/>
          </a:xfrm>
        </p:grpSpPr>
        <p:grpSp>
          <p:nvGrpSpPr>
            <p:cNvPr id="56" name="Groupe 55"/>
            <p:cNvGrpSpPr/>
            <p:nvPr/>
          </p:nvGrpSpPr>
          <p:grpSpPr>
            <a:xfrm>
              <a:off x="4276268" y="3790758"/>
              <a:ext cx="936823" cy="1331929"/>
              <a:chOff x="4276268" y="3790758"/>
              <a:chExt cx="936823" cy="1331929"/>
            </a:xfrm>
          </p:grpSpPr>
          <p:pic>
            <p:nvPicPr>
              <p:cNvPr id="59" name="Image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21" t="7781" r="9618" b="11058"/>
              <a:stretch/>
            </p:blipFill>
            <p:spPr>
              <a:xfrm>
                <a:off x="4276268" y="3797887"/>
                <a:ext cx="936823" cy="1324800"/>
              </a:xfrm>
              <a:prstGeom prst="rect">
                <a:avLst/>
              </a:prstGeom>
            </p:spPr>
          </p:pic>
          <p:sp>
            <p:nvSpPr>
              <p:cNvPr id="60" name="ZoneTexte 59"/>
              <p:cNvSpPr txBox="1">
                <a:spLocks/>
              </p:cNvSpPr>
              <p:nvPr/>
            </p:nvSpPr>
            <p:spPr>
              <a:xfrm>
                <a:off x="4774196" y="3790758"/>
                <a:ext cx="4369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ZFD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1" name="Connecteur droit 60"/>
              <p:cNvCxnSpPr>
                <a:stCxn id="60" idx="2"/>
              </p:cNvCxnSpPr>
              <p:nvPr/>
            </p:nvCxnSpPr>
            <p:spPr>
              <a:xfrm flipH="1">
                <a:off x="4748213" y="4036979"/>
                <a:ext cx="244466" cy="474887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Connecteur droit 56"/>
            <p:cNvCxnSpPr>
              <a:stCxn id="60" idx="2"/>
            </p:cNvCxnSpPr>
            <p:nvPr/>
          </p:nvCxnSpPr>
          <p:spPr>
            <a:xfrm flipH="1">
              <a:off x="4764893" y="4036979"/>
              <a:ext cx="227786" cy="30618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>
              <a:stCxn id="60" idx="2"/>
            </p:cNvCxnSpPr>
            <p:nvPr/>
          </p:nvCxnSpPr>
          <p:spPr>
            <a:xfrm flipH="1">
              <a:off x="4770819" y="4036979"/>
              <a:ext cx="221860" cy="87511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3494524" y="5930630"/>
            <a:ext cx="1910222" cy="618274"/>
            <a:chOff x="6338429" y="3011718"/>
            <a:chExt cx="1910222" cy="618274"/>
          </a:xfrm>
        </p:grpSpPr>
        <p:cxnSp>
          <p:nvCxnSpPr>
            <p:cNvPr id="63" name="Connecteur droit 62"/>
            <p:cNvCxnSpPr/>
            <p:nvPr/>
          </p:nvCxnSpPr>
          <p:spPr>
            <a:xfrm>
              <a:off x="6338705" y="3483872"/>
              <a:ext cx="126000" cy="0"/>
            </a:xfrm>
            <a:prstGeom prst="line">
              <a:avLst/>
            </a:prstGeom>
            <a:ln w="127000">
              <a:solidFill>
                <a:srgbClr val="1C97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6338429" y="3129520"/>
              <a:ext cx="126000" cy="0"/>
            </a:xfrm>
            <a:prstGeom prst="line">
              <a:avLst/>
            </a:prstGeom>
            <a:ln w="1270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6464430" y="3011718"/>
              <a:ext cx="16937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Undisturbed Boom Clay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475855" y="3187135"/>
              <a:ext cx="17727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>
              <a:off x="6338429" y="3312768"/>
              <a:ext cx="126000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6463870" y="3383771"/>
              <a:ext cx="17847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</a:t>
            </a:r>
            <a:r>
              <a:rPr lang="en-GB" sz="3200" dirty="0" smtClean="0">
                <a:solidFill>
                  <a:schemeClr val="tx1"/>
                </a:solidFill>
              </a:rPr>
              <a:t>gas-filled pathways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304800" y="78943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Up-scaled configuration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mLargeConnectivity-ezgif.com-gif-to-mp4-conver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6089" y="862946"/>
            <a:ext cx="1214952" cy="2362491"/>
          </a:xfrm>
          <a:prstGeom prst="rect">
            <a:avLst/>
          </a:prstGeom>
        </p:spPr>
      </p:pic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9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5"/>
            </a:endParaRPr>
          </a:p>
          <a:p>
            <a:endParaRPr lang="en-GB" dirty="0"/>
          </a:p>
        </p:txBody>
      </p:sp>
      <p:grpSp>
        <p:nvGrpSpPr>
          <p:cNvPr id="236" name="Groupe 235"/>
          <p:cNvGrpSpPr/>
          <p:nvPr/>
        </p:nvGrpSpPr>
        <p:grpSpPr>
          <a:xfrm rot="16200000" flipH="1">
            <a:off x="3246149" y="3228321"/>
            <a:ext cx="205839" cy="228481"/>
            <a:chOff x="10761185" y="3279627"/>
            <a:chExt cx="252000" cy="279720"/>
          </a:xfrm>
        </p:grpSpPr>
        <p:sp>
          <p:nvSpPr>
            <p:cNvPr id="237" name="Triangle isocèle 23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0" name="Triangle isocèle 239"/>
          <p:cNvSpPr/>
          <p:nvPr/>
        </p:nvSpPr>
        <p:spPr>
          <a:xfrm>
            <a:off x="1765834" y="5935029"/>
            <a:ext cx="205839" cy="1470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1" name="Groupe 240"/>
          <p:cNvGrpSpPr/>
          <p:nvPr/>
        </p:nvGrpSpPr>
        <p:grpSpPr>
          <a:xfrm rot="16200000" flipH="1">
            <a:off x="3245117" y="1732977"/>
            <a:ext cx="205839" cy="228481"/>
            <a:chOff x="10761185" y="3279627"/>
            <a:chExt cx="252000" cy="279720"/>
          </a:xfrm>
        </p:grpSpPr>
        <p:sp>
          <p:nvSpPr>
            <p:cNvPr id="242" name="Triangle isocèle 241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Ellipse 24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e 245"/>
          <p:cNvGrpSpPr/>
          <p:nvPr/>
        </p:nvGrpSpPr>
        <p:grpSpPr>
          <a:xfrm rot="16200000" flipH="1">
            <a:off x="3244694" y="4727360"/>
            <a:ext cx="205839" cy="228481"/>
            <a:chOff x="10761185" y="3279627"/>
            <a:chExt cx="252000" cy="279720"/>
          </a:xfrm>
        </p:grpSpPr>
        <p:sp>
          <p:nvSpPr>
            <p:cNvPr id="247" name="Triangle isocèle 24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Ellipse 24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e 257"/>
          <p:cNvGrpSpPr/>
          <p:nvPr/>
        </p:nvGrpSpPr>
        <p:grpSpPr>
          <a:xfrm rot="5400000">
            <a:off x="271773" y="3239198"/>
            <a:ext cx="205839" cy="228481"/>
            <a:chOff x="10761185" y="3279627"/>
            <a:chExt cx="252000" cy="279720"/>
          </a:xfrm>
        </p:grpSpPr>
        <p:sp>
          <p:nvSpPr>
            <p:cNvPr id="259" name="Triangle isocèle 258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Ellipse 260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2" name="Groupe 261"/>
          <p:cNvGrpSpPr/>
          <p:nvPr/>
        </p:nvGrpSpPr>
        <p:grpSpPr>
          <a:xfrm rot="5400000">
            <a:off x="265978" y="1731154"/>
            <a:ext cx="205839" cy="228481"/>
            <a:chOff x="10761185" y="3279627"/>
            <a:chExt cx="252000" cy="279720"/>
          </a:xfrm>
        </p:grpSpPr>
        <p:sp>
          <p:nvSpPr>
            <p:cNvPr id="263" name="Triangle isocèle 262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6" name="Groupe 265"/>
          <p:cNvGrpSpPr/>
          <p:nvPr/>
        </p:nvGrpSpPr>
        <p:grpSpPr>
          <a:xfrm rot="5400000">
            <a:off x="270318" y="4738237"/>
            <a:ext cx="205839" cy="228481"/>
            <a:chOff x="10761185" y="3279627"/>
            <a:chExt cx="252000" cy="279720"/>
          </a:xfrm>
        </p:grpSpPr>
        <p:sp>
          <p:nvSpPr>
            <p:cNvPr id="267" name="Triangle isocèle 26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Ellipse 26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Ellipse 26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e 269"/>
          <p:cNvGrpSpPr>
            <a:grpSpLocks noChangeAspect="1"/>
          </p:cNvGrpSpPr>
          <p:nvPr/>
        </p:nvGrpSpPr>
        <p:grpSpPr>
          <a:xfrm>
            <a:off x="484844" y="1318843"/>
            <a:ext cx="2741203" cy="4603857"/>
            <a:chOff x="3993709" y="1060607"/>
            <a:chExt cx="3292904" cy="5530440"/>
          </a:xfrm>
        </p:grpSpPr>
        <p:sp>
          <p:nvSpPr>
            <p:cNvPr id="271" name="Rectangle 270"/>
            <p:cNvSpPr>
              <a:spLocks noChangeAspect="1"/>
            </p:cNvSpPr>
            <p:nvPr/>
          </p:nvSpPr>
          <p:spPr>
            <a:xfrm>
              <a:off x="5095540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/>
            <p:cNvSpPr>
              <a:spLocks noChangeAspect="1"/>
            </p:cNvSpPr>
            <p:nvPr/>
          </p:nvSpPr>
          <p:spPr>
            <a:xfrm>
              <a:off x="3996721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>
            <a:xfrm>
              <a:off x="6187772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/>
            <p:cNvSpPr>
              <a:spLocks noChangeAspect="1"/>
            </p:cNvSpPr>
            <p:nvPr/>
          </p:nvSpPr>
          <p:spPr>
            <a:xfrm>
              <a:off x="5095540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/>
            <p:cNvSpPr>
              <a:spLocks noChangeAspect="1"/>
            </p:cNvSpPr>
            <p:nvPr/>
          </p:nvSpPr>
          <p:spPr>
            <a:xfrm>
              <a:off x="3996721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/>
            <p:cNvSpPr>
              <a:spLocks noChangeAspect="1"/>
            </p:cNvSpPr>
            <p:nvPr/>
          </p:nvSpPr>
          <p:spPr>
            <a:xfrm>
              <a:off x="6187772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Rectangle 276"/>
            <p:cNvSpPr>
              <a:spLocks noChangeAspect="1"/>
            </p:cNvSpPr>
            <p:nvPr/>
          </p:nvSpPr>
          <p:spPr>
            <a:xfrm>
              <a:off x="5095518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Rectangle 277"/>
            <p:cNvSpPr>
              <a:spLocks noChangeAspect="1"/>
            </p:cNvSpPr>
            <p:nvPr/>
          </p:nvSpPr>
          <p:spPr>
            <a:xfrm>
              <a:off x="3996699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Rectangle 278"/>
            <p:cNvSpPr>
              <a:spLocks noChangeAspect="1"/>
            </p:cNvSpPr>
            <p:nvPr/>
          </p:nvSpPr>
          <p:spPr>
            <a:xfrm>
              <a:off x="6187750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Rectangle 279"/>
            <p:cNvSpPr>
              <a:spLocks noChangeAspect="1"/>
            </p:cNvSpPr>
            <p:nvPr/>
          </p:nvSpPr>
          <p:spPr>
            <a:xfrm>
              <a:off x="5092962" y="1696171"/>
              <a:ext cx="109884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Rectangle 280"/>
            <p:cNvSpPr>
              <a:spLocks noChangeAspect="1"/>
            </p:cNvSpPr>
            <p:nvPr/>
          </p:nvSpPr>
          <p:spPr>
            <a:xfrm>
              <a:off x="3997862" y="1696171"/>
              <a:ext cx="109512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Rectangle 281"/>
            <p:cNvSpPr>
              <a:spLocks noChangeAspect="1"/>
            </p:cNvSpPr>
            <p:nvPr/>
          </p:nvSpPr>
          <p:spPr>
            <a:xfrm>
              <a:off x="6185021" y="1696171"/>
              <a:ext cx="109897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3993709" y="1060607"/>
              <a:ext cx="3291343" cy="634717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994668" y="5296171"/>
              <a:ext cx="3291923" cy="129487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5" name="ZoneTexte 284"/>
          <p:cNvSpPr txBox="1"/>
          <p:nvPr/>
        </p:nvSpPr>
        <p:spPr>
          <a:xfrm>
            <a:off x="1343849" y="5152903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1222645" y="1351400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ZoneTexte 296"/>
          <p:cNvSpPr txBox="1"/>
          <p:nvPr/>
        </p:nvSpPr>
        <p:spPr>
          <a:xfrm>
            <a:off x="1222645" y="2900452"/>
            <a:ext cx="126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</a:t>
            </a:r>
          </a:p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Matrix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54" y="3231632"/>
            <a:ext cx="595103" cy="540000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3923363" y="1306079"/>
            <a:ext cx="934894" cy="1324168"/>
            <a:chOff x="4290110" y="1274971"/>
            <a:chExt cx="934894" cy="1324168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0" t="7928" r="9764" b="11014"/>
            <a:stretch/>
          </p:blipFill>
          <p:spPr>
            <a:xfrm>
              <a:off x="4290110" y="1274971"/>
              <a:ext cx="933487" cy="1324168"/>
            </a:xfrm>
            <a:prstGeom prst="rect">
              <a:avLst/>
            </a:prstGeom>
          </p:spPr>
        </p:pic>
        <p:sp>
          <p:nvSpPr>
            <p:cNvPr id="53" name="ZoneTexte 52"/>
            <p:cNvSpPr txBox="1">
              <a:spLocks/>
            </p:cNvSpPr>
            <p:nvPr/>
          </p:nvSpPr>
          <p:spPr>
            <a:xfrm>
              <a:off x="4788038" y="1274971"/>
              <a:ext cx="4369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Connecteur droit 53"/>
            <p:cNvCxnSpPr>
              <a:stCxn id="53" idx="2"/>
            </p:cNvCxnSpPr>
            <p:nvPr/>
          </p:nvCxnSpPr>
          <p:spPr>
            <a:xfrm flipH="1">
              <a:off x="4762055" y="1521192"/>
              <a:ext cx="244466" cy="195333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3923363" y="4375324"/>
            <a:ext cx="936823" cy="1331929"/>
            <a:chOff x="4276268" y="3790758"/>
            <a:chExt cx="936823" cy="1331929"/>
          </a:xfrm>
        </p:grpSpPr>
        <p:grpSp>
          <p:nvGrpSpPr>
            <p:cNvPr id="56" name="Groupe 55"/>
            <p:cNvGrpSpPr/>
            <p:nvPr/>
          </p:nvGrpSpPr>
          <p:grpSpPr>
            <a:xfrm>
              <a:off x="4276268" y="3790758"/>
              <a:ext cx="936823" cy="1331929"/>
              <a:chOff x="4276268" y="3790758"/>
              <a:chExt cx="936823" cy="1331929"/>
            </a:xfrm>
          </p:grpSpPr>
          <p:pic>
            <p:nvPicPr>
              <p:cNvPr id="59" name="Image 5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21" t="7781" r="9618" b="11058"/>
              <a:stretch/>
            </p:blipFill>
            <p:spPr>
              <a:xfrm>
                <a:off x="4276268" y="3797887"/>
                <a:ext cx="936823" cy="1324800"/>
              </a:xfrm>
              <a:prstGeom prst="rect">
                <a:avLst/>
              </a:prstGeom>
            </p:spPr>
          </p:pic>
          <p:sp>
            <p:nvSpPr>
              <p:cNvPr id="60" name="ZoneTexte 59"/>
              <p:cNvSpPr txBox="1">
                <a:spLocks/>
              </p:cNvSpPr>
              <p:nvPr/>
            </p:nvSpPr>
            <p:spPr>
              <a:xfrm>
                <a:off x="4774196" y="3790758"/>
                <a:ext cx="4369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ZFD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1" name="Connecteur droit 60"/>
              <p:cNvCxnSpPr>
                <a:stCxn id="60" idx="2"/>
              </p:cNvCxnSpPr>
              <p:nvPr/>
            </p:nvCxnSpPr>
            <p:spPr>
              <a:xfrm flipH="1">
                <a:off x="4748213" y="4036979"/>
                <a:ext cx="244466" cy="474887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Connecteur droit 56"/>
            <p:cNvCxnSpPr>
              <a:stCxn id="60" idx="2"/>
            </p:cNvCxnSpPr>
            <p:nvPr/>
          </p:nvCxnSpPr>
          <p:spPr>
            <a:xfrm flipH="1">
              <a:off x="4764893" y="4036979"/>
              <a:ext cx="227786" cy="30618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>
              <a:stCxn id="60" idx="2"/>
            </p:cNvCxnSpPr>
            <p:nvPr/>
          </p:nvCxnSpPr>
          <p:spPr>
            <a:xfrm flipH="1">
              <a:off x="4770819" y="4036979"/>
              <a:ext cx="221860" cy="87511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3494524" y="5930630"/>
            <a:ext cx="1910222" cy="618274"/>
            <a:chOff x="6338429" y="3011718"/>
            <a:chExt cx="1910222" cy="618274"/>
          </a:xfrm>
        </p:grpSpPr>
        <p:cxnSp>
          <p:nvCxnSpPr>
            <p:cNvPr id="63" name="Connecteur droit 62"/>
            <p:cNvCxnSpPr/>
            <p:nvPr/>
          </p:nvCxnSpPr>
          <p:spPr>
            <a:xfrm>
              <a:off x="6338705" y="3483872"/>
              <a:ext cx="126000" cy="0"/>
            </a:xfrm>
            <a:prstGeom prst="line">
              <a:avLst/>
            </a:prstGeom>
            <a:ln w="127000">
              <a:solidFill>
                <a:srgbClr val="1C97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6338429" y="3129520"/>
              <a:ext cx="126000" cy="0"/>
            </a:xfrm>
            <a:prstGeom prst="line">
              <a:avLst/>
            </a:prstGeom>
            <a:ln w="1270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6464430" y="3011718"/>
              <a:ext cx="16937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Undisturbed Boom Clay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475855" y="3187135"/>
              <a:ext cx="17727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>
              <a:off x="6338429" y="3312768"/>
              <a:ext cx="126000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6463870" y="3383771"/>
              <a:ext cx="17847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8891054" y="797288"/>
            <a:ext cx="1779629" cy="2428150"/>
            <a:chOff x="8891054" y="797288"/>
            <a:chExt cx="1779629" cy="2428150"/>
          </a:xfrm>
        </p:grpSpPr>
        <p:grpSp>
          <p:nvGrpSpPr>
            <p:cNvPr id="69" name="Groupe 68"/>
            <p:cNvGrpSpPr/>
            <p:nvPr/>
          </p:nvGrpSpPr>
          <p:grpSpPr>
            <a:xfrm>
              <a:off x="8891054" y="1058158"/>
              <a:ext cx="1571506" cy="2167280"/>
              <a:chOff x="8891054" y="984643"/>
              <a:chExt cx="1571506" cy="2167280"/>
            </a:xfrm>
          </p:grpSpPr>
          <p:pic>
            <p:nvPicPr>
              <p:cNvPr id="70" name="Image 6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858" t="10324" r="34641" b="10738"/>
              <a:stretch/>
            </p:blipFill>
            <p:spPr>
              <a:xfrm>
                <a:off x="10187964" y="984643"/>
                <a:ext cx="274596" cy="2167280"/>
              </a:xfrm>
              <a:prstGeom prst="rect">
                <a:avLst/>
              </a:prstGeom>
            </p:spPr>
          </p:pic>
          <p:grpSp>
            <p:nvGrpSpPr>
              <p:cNvPr id="73" name="Groupe 72"/>
              <p:cNvGrpSpPr/>
              <p:nvPr/>
            </p:nvGrpSpPr>
            <p:grpSpPr>
              <a:xfrm>
                <a:off x="8891054" y="993878"/>
                <a:ext cx="1219990" cy="2158044"/>
                <a:chOff x="7363266" y="1434111"/>
                <a:chExt cx="1219990" cy="2204439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7363268" y="1434111"/>
                  <a:ext cx="1219987" cy="281642"/>
                </a:xfrm>
                <a:prstGeom prst="rect">
                  <a:avLst/>
                </a:prstGeom>
                <a:solidFill>
                  <a:srgbClr val="FBFBFB">
                    <a:alpha val="0"/>
                  </a:srgb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7363269" y="1715752"/>
                  <a:ext cx="1219986" cy="1355914"/>
                </a:xfrm>
                <a:prstGeom prst="rect">
                  <a:avLst/>
                </a:prstGeom>
                <a:solidFill>
                  <a:srgbClr val="A6A6A6">
                    <a:alpha val="0"/>
                  </a:srgb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7363266" y="3071667"/>
                  <a:ext cx="1219990" cy="566883"/>
                </a:xfrm>
                <a:prstGeom prst="rect">
                  <a:avLst/>
                </a:prstGeom>
                <a:solidFill>
                  <a:srgbClr val="DFDFDF">
                    <a:alpha val="0"/>
                  </a:srgb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77" name="ZoneTexte 76"/>
            <p:cNvSpPr txBox="1"/>
            <p:nvPr/>
          </p:nvSpPr>
          <p:spPr>
            <a:xfrm>
              <a:off x="10111043" y="797288"/>
              <a:ext cx="5596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[MPa]</a:t>
              </a:r>
              <a:endParaRPr lang="en-GB" sz="1200" dirty="0"/>
            </a:p>
          </p:txBody>
        </p:sp>
      </p:grpSp>
      <p:sp>
        <p:nvSpPr>
          <p:cNvPr id="7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</a:t>
            </a:r>
            <a:r>
              <a:rPr lang="en-GB" sz="3200" dirty="0" smtClean="0">
                <a:solidFill>
                  <a:schemeClr val="tx1"/>
                </a:solidFill>
              </a:rPr>
              <a:t>gas-filled pathways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304800" y="78943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Up-scaled configuration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7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9/10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236" name="Groupe 235"/>
          <p:cNvGrpSpPr/>
          <p:nvPr/>
        </p:nvGrpSpPr>
        <p:grpSpPr>
          <a:xfrm rot="16200000" flipH="1">
            <a:off x="3246149" y="3228321"/>
            <a:ext cx="205839" cy="228481"/>
            <a:chOff x="10761185" y="3279627"/>
            <a:chExt cx="252000" cy="279720"/>
          </a:xfrm>
        </p:grpSpPr>
        <p:sp>
          <p:nvSpPr>
            <p:cNvPr id="237" name="Triangle isocèle 23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0" name="Triangle isocèle 239"/>
          <p:cNvSpPr/>
          <p:nvPr/>
        </p:nvSpPr>
        <p:spPr>
          <a:xfrm>
            <a:off x="1765834" y="5935029"/>
            <a:ext cx="205839" cy="1470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1" name="Groupe 240"/>
          <p:cNvGrpSpPr/>
          <p:nvPr/>
        </p:nvGrpSpPr>
        <p:grpSpPr>
          <a:xfrm rot="16200000" flipH="1">
            <a:off x="3245117" y="1732977"/>
            <a:ext cx="205839" cy="228481"/>
            <a:chOff x="10761185" y="3279627"/>
            <a:chExt cx="252000" cy="279720"/>
          </a:xfrm>
        </p:grpSpPr>
        <p:sp>
          <p:nvSpPr>
            <p:cNvPr id="242" name="Triangle isocèle 241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Ellipse 24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e 245"/>
          <p:cNvGrpSpPr/>
          <p:nvPr/>
        </p:nvGrpSpPr>
        <p:grpSpPr>
          <a:xfrm rot="16200000" flipH="1">
            <a:off x="3244694" y="4727360"/>
            <a:ext cx="205839" cy="228481"/>
            <a:chOff x="10761185" y="3279627"/>
            <a:chExt cx="252000" cy="279720"/>
          </a:xfrm>
        </p:grpSpPr>
        <p:sp>
          <p:nvSpPr>
            <p:cNvPr id="247" name="Triangle isocèle 24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Ellipse 24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e 257"/>
          <p:cNvGrpSpPr/>
          <p:nvPr/>
        </p:nvGrpSpPr>
        <p:grpSpPr>
          <a:xfrm rot="5400000">
            <a:off x="271773" y="3239198"/>
            <a:ext cx="205839" cy="228481"/>
            <a:chOff x="10761185" y="3279627"/>
            <a:chExt cx="252000" cy="279720"/>
          </a:xfrm>
        </p:grpSpPr>
        <p:sp>
          <p:nvSpPr>
            <p:cNvPr id="259" name="Triangle isocèle 258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Ellipse 260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2" name="Groupe 261"/>
          <p:cNvGrpSpPr/>
          <p:nvPr/>
        </p:nvGrpSpPr>
        <p:grpSpPr>
          <a:xfrm rot="5400000">
            <a:off x="265978" y="1731154"/>
            <a:ext cx="205839" cy="228481"/>
            <a:chOff x="10761185" y="3279627"/>
            <a:chExt cx="252000" cy="279720"/>
          </a:xfrm>
        </p:grpSpPr>
        <p:sp>
          <p:nvSpPr>
            <p:cNvPr id="263" name="Triangle isocèle 262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6" name="Groupe 265"/>
          <p:cNvGrpSpPr/>
          <p:nvPr/>
        </p:nvGrpSpPr>
        <p:grpSpPr>
          <a:xfrm rot="5400000">
            <a:off x="270318" y="4738237"/>
            <a:ext cx="205839" cy="228481"/>
            <a:chOff x="10761185" y="3279627"/>
            <a:chExt cx="252000" cy="279720"/>
          </a:xfrm>
        </p:grpSpPr>
        <p:sp>
          <p:nvSpPr>
            <p:cNvPr id="267" name="Triangle isocèle 26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Ellipse 26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Ellipse 26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e 269"/>
          <p:cNvGrpSpPr>
            <a:grpSpLocks noChangeAspect="1"/>
          </p:cNvGrpSpPr>
          <p:nvPr/>
        </p:nvGrpSpPr>
        <p:grpSpPr>
          <a:xfrm>
            <a:off x="484844" y="1318843"/>
            <a:ext cx="2741203" cy="4603857"/>
            <a:chOff x="3993709" y="1060607"/>
            <a:chExt cx="3292904" cy="5530440"/>
          </a:xfrm>
        </p:grpSpPr>
        <p:sp>
          <p:nvSpPr>
            <p:cNvPr id="271" name="Rectangle 270"/>
            <p:cNvSpPr>
              <a:spLocks noChangeAspect="1"/>
            </p:cNvSpPr>
            <p:nvPr/>
          </p:nvSpPr>
          <p:spPr>
            <a:xfrm>
              <a:off x="5095540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/>
            <p:cNvSpPr>
              <a:spLocks noChangeAspect="1"/>
            </p:cNvSpPr>
            <p:nvPr/>
          </p:nvSpPr>
          <p:spPr>
            <a:xfrm>
              <a:off x="3996721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>
            <a:xfrm>
              <a:off x="6187772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/>
            <p:cNvSpPr>
              <a:spLocks noChangeAspect="1"/>
            </p:cNvSpPr>
            <p:nvPr/>
          </p:nvSpPr>
          <p:spPr>
            <a:xfrm>
              <a:off x="5095540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/>
            <p:cNvSpPr>
              <a:spLocks noChangeAspect="1"/>
            </p:cNvSpPr>
            <p:nvPr/>
          </p:nvSpPr>
          <p:spPr>
            <a:xfrm>
              <a:off x="3996721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/>
            <p:cNvSpPr>
              <a:spLocks noChangeAspect="1"/>
            </p:cNvSpPr>
            <p:nvPr/>
          </p:nvSpPr>
          <p:spPr>
            <a:xfrm>
              <a:off x="6187772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Rectangle 276"/>
            <p:cNvSpPr>
              <a:spLocks noChangeAspect="1"/>
            </p:cNvSpPr>
            <p:nvPr/>
          </p:nvSpPr>
          <p:spPr>
            <a:xfrm>
              <a:off x="5095518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Rectangle 277"/>
            <p:cNvSpPr>
              <a:spLocks noChangeAspect="1"/>
            </p:cNvSpPr>
            <p:nvPr/>
          </p:nvSpPr>
          <p:spPr>
            <a:xfrm>
              <a:off x="3996699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Rectangle 278"/>
            <p:cNvSpPr>
              <a:spLocks noChangeAspect="1"/>
            </p:cNvSpPr>
            <p:nvPr/>
          </p:nvSpPr>
          <p:spPr>
            <a:xfrm>
              <a:off x="6187750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Rectangle 279"/>
            <p:cNvSpPr>
              <a:spLocks noChangeAspect="1"/>
            </p:cNvSpPr>
            <p:nvPr/>
          </p:nvSpPr>
          <p:spPr>
            <a:xfrm>
              <a:off x="5092962" y="1696171"/>
              <a:ext cx="109884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Rectangle 280"/>
            <p:cNvSpPr>
              <a:spLocks noChangeAspect="1"/>
            </p:cNvSpPr>
            <p:nvPr/>
          </p:nvSpPr>
          <p:spPr>
            <a:xfrm>
              <a:off x="3997862" y="1696171"/>
              <a:ext cx="109512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Rectangle 281"/>
            <p:cNvSpPr>
              <a:spLocks noChangeAspect="1"/>
            </p:cNvSpPr>
            <p:nvPr/>
          </p:nvSpPr>
          <p:spPr>
            <a:xfrm>
              <a:off x="6185021" y="1696171"/>
              <a:ext cx="109897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3993709" y="1060607"/>
              <a:ext cx="3291343" cy="634717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994668" y="5296171"/>
              <a:ext cx="3291923" cy="129487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5" name="ZoneTexte 284"/>
          <p:cNvSpPr txBox="1"/>
          <p:nvPr/>
        </p:nvSpPr>
        <p:spPr>
          <a:xfrm>
            <a:off x="1343849" y="5152903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1222645" y="1351400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ZoneTexte 296"/>
          <p:cNvSpPr txBox="1"/>
          <p:nvPr/>
        </p:nvSpPr>
        <p:spPr>
          <a:xfrm>
            <a:off x="1222645" y="2900452"/>
            <a:ext cx="126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</a:t>
            </a:r>
          </a:p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Matrix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54" y="3231632"/>
            <a:ext cx="595103" cy="540000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3923363" y="1306079"/>
            <a:ext cx="934894" cy="1324168"/>
            <a:chOff x="4290110" y="1274971"/>
            <a:chExt cx="934894" cy="1324168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0" t="7928" r="9764" b="11014"/>
            <a:stretch/>
          </p:blipFill>
          <p:spPr>
            <a:xfrm>
              <a:off x="4290110" y="1274971"/>
              <a:ext cx="933487" cy="1324168"/>
            </a:xfrm>
            <a:prstGeom prst="rect">
              <a:avLst/>
            </a:prstGeom>
          </p:spPr>
        </p:pic>
        <p:sp>
          <p:nvSpPr>
            <p:cNvPr id="53" name="ZoneTexte 52"/>
            <p:cNvSpPr txBox="1">
              <a:spLocks/>
            </p:cNvSpPr>
            <p:nvPr/>
          </p:nvSpPr>
          <p:spPr>
            <a:xfrm>
              <a:off x="4788038" y="1274971"/>
              <a:ext cx="4369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Connecteur droit 53"/>
            <p:cNvCxnSpPr>
              <a:stCxn id="53" idx="2"/>
            </p:cNvCxnSpPr>
            <p:nvPr/>
          </p:nvCxnSpPr>
          <p:spPr>
            <a:xfrm flipH="1">
              <a:off x="4762055" y="1521192"/>
              <a:ext cx="244466" cy="195333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3923363" y="4375324"/>
            <a:ext cx="936823" cy="1331929"/>
            <a:chOff x="4276268" y="3790758"/>
            <a:chExt cx="936823" cy="1331929"/>
          </a:xfrm>
        </p:grpSpPr>
        <p:grpSp>
          <p:nvGrpSpPr>
            <p:cNvPr id="56" name="Groupe 55"/>
            <p:cNvGrpSpPr/>
            <p:nvPr/>
          </p:nvGrpSpPr>
          <p:grpSpPr>
            <a:xfrm>
              <a:off x="4276268" y="3790758"/>
              <a:ext cx="936823" cy="1331929"/>
              <a:chOff x="4276268" y="3790758"/>
              <a:chExt cx="936823" cy="1331929"/>
            </a:xfrm>
          </p:grpSpPr>
          <p:pic>
            <p:nvPicPr>
              <p:cNvPr id="59" name="Image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21" t="7781" r="9618" b="11058"/>
              <a:stretch/>
            </p:blipFill>
            <p:spPr>
              <a:xfrm>
                <a:off x="4276268" y="3797887"/>
                <a:ext cx="936823" cy="1324800"/>
              </a:xfrm>
              <a:prstGeom prst="rect">
                <a:avLst/>
              </a:prstGeom>
            </p:spPr>
          </p:pic>
          <p:sp>
            <p:nvSpPr>
              <p:cNvPr id="60" name="ZoneTexte 59"/>
              <p:cNvSpPr txBox="1">
                <a:spLocks/>
              </p:cNvSpPr>
              <p:nvPr/>
            </p:nvSpPr>
            <p:spPr>
              <a:xfrm>
                <a:off x="4774196" y="3790758"/>
                <a:ext cx="4369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ZFD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1" name="Connecteur droit 60"/>
              <p:cNvCxnSpPr>
                <a:stCxn id="60" idx="2"/>
              </p:cNvCxnSpPr>
              <p:nvPr/>
            </p:nvCxnSpPr>
            <p:spPr>
              <a:xfrm flipH="1">
                <a:off x="4748213" y="4036979"/>
                <a:ext cx="244466" cy="474887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Connecteur droit 56"/>
            <p:cNvCxnSpPr>
              <a:stCxn id="60" idx="2"/>
            </p:cNvCxnSpPr>
            <p:nvPr/>
          </p:nvCxnSpPr>
          <p:spPr>
            <a:xfrm flipH="1">
              <a:off x="4764893" y="4036979"/>
              <a:ext cx="227786" cy="30618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>
              <a:stCxn id="60" idx="2"/>
            </p:cNvCxnSpPr>
            <p:nvPr/>
          </p:nvCxnSpPr>
          <p:spPr>
            <a:xfrm flipH="1">
              <a:off x="4770819" y="4036979"/>
              <a:ext cx="221860" cy="87511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3494524" y="5930630"/>
            <a:ext cx="1910222" cy="618274"/>
            <a:chOff x="6338429" y="3011718"/>
            <a:chExt cx="1910222" cy="618274"/>
          </a:xfrm>
        </p:grpSpPr>
        <p:cxnSp>
          <p:nvCxnSpPr>
            <p:cNvPr id="63" name="Connecteur droit 62"/>
            <p:cNvCxnSpPr/>
            <p:nvPr/>
          </p:nvCxnSpPr>
          <p:spPr>
            <a:xfrm>
              <a:off x="6338705" y="3483872"/>
              <a:ext cx="126000" cy="0"/>
            </a:xfrm>
            <a:prstGeom prst="line">
              <a:avLst/>
            </a:prstGeom>
            <a:ln w="127000">
              <a:solidFill>
                <a:srgbClr val="1C97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6338429" y="3129520"/>
              <a:ext cx="126000" cy="0"/>
            </a:xfrm>
            <a:prstGeom prst="line">
              <a:avLst/>
            </a:prstGeom>
            <a:ln w="1270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6464430" y="3011718"/>
              <a:ext cx="16937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Undisturbed Boom Clay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475855" y="3187135"/>
              <a:ext cx="17727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>
              <a:off x="6338429" y="3312768"/>
              <a:ext cx="126000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6463870" y="3383771"/>
              <a:ext cx="17847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8" t="10324" r="34641" b="10738"/>
          <a:stretch/>
        </p:blipFill>
        <p:spPr>
          <a:xfrm>
            <a:off x="11686781" y="1065667"/>
            <a:ext cx="274665" cy="2167825"/>
          </a:xfrm>
          <a:prstGeom prst="rect">
            <a:avLst/>
          </a:prstGeom>
        </p:spPr>
      </p:pic>
      <p:sp>
        <p:nvSpPr>
          <p:cNvPr id="79" name="ZoneTexte 78"/>
          <p:cNvSpPr txBox="1"/>
          <p:nvPr/>
        </p:nvSpPr>
        <p:spPr>
          <a:xfrm>
            <a:off x="7352300" y="3287289"/>
            <a:ext cx="122497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</a:p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Around 100000s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814928" y="3282861"/>
            <a:ext cx="1224000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injection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8887043" y="3282860"/>
            <a:ext cx="2762690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dissipation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2"/>
          <a:stretch/>
        </p:blipFill>
        <p:spPr>
          <a:xfrm>
            <a:off x="5814928" y="854565"/>
            <a:ext cx="1224000" cy="2378111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/>
          <a:stretch/>
        </p:blipFill>
        <p:spPr>
          <a:xfrm>
            <a:off x="7353271" y="883140"/>
            <a:ext cx="1224000" cy="2349535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8887043" y="873616"/>
            <a:ext cx="1224000" cy="2359060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1"/>
          <a:stretch/>
        </p:blipFill>
        <p:spPr>
          <a:xfrm>
            <a:off x="10425733" y="873615"/>
            <a:ext cx="1224000" cy="2350939"/>
          </a:xfrm>
          <a:prstGeom prst="rect">
            <a:avLst/>
          </a:prstGeom>
        </p:spPr>
      </p:pic>
      <p:grpSp>
        <p:nvGrpSpPr>
          <p:cNvPr id="86" name="Groupe 85"/>
          <p:cNvGrpSpPr/>
          <p:nvPr/>
        </p:nvGrpSpPr>
        <p:grpSpPr>
          <a:xfrm>
            <a:off x="7352299" y="1073617"/>
            <a:ext cx="1224972" cy="2159875"/>
            <a:chOff x="8467556" y="2648442"/>
            <a:chExt cx="892484" cy="2513889"/>
          </a:xfrm>
        </p:grpSpPr>
        <p:sp>
          <p:nvSpPr>
            <p:cNvPr id="87" name="Cadre 86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Cadre 87"/>
            <p:cNvSpPr/>
            <p:nvPr/>
          </p:nvSpPr>
          <p:spPr>
            <a:xfrm>
              <a:off x="8467556" y="2976603"/>
              <a:ext cx="892484" cy="1524203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9" name="Cadre 88"/>
            <p:cNvSpPr/>
            <p:nvPr/>
          </p:nvSpPr>
          <p:spPr>
            <a:xfrm>
              <a:off x="8467556" y="4500807"/>
              <a:ext cx="892484" cy="661524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8891614" y="1065667"/>
            <a:ext cx="1219429" cy="2167008"/>
            <a:chOff x="8467556" y="2648442"/>
            <a:chExt cx="892484" cy="2513888"/>
          </a:xfrm>
        </p:grpSpPr>
        <p:sp>
          <p:nvSpPr>
            <p:cNvPr id="91" name="Cadre 90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2" name="Cadre 91"/>
            <p:cNvSpPr/>
            <p:nvPr/>
          </p:nvSpPr>
          <p:spPr>
            <a:xfrm>
              <a:off x="8467556" y="2976603"/>
              <a:ext cx="892484" cy="1533215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Cadre 92"/>
            <p:cNvSpPr/>
            <p:nvPr/>
          </p:nvSpPr>
          <p:spPr>
            <a:xfrm>
              <a:off x="8467556" y="4509819"/>
              <a:ext cx="892484" cy="652511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10422756" y="1065667"/>
            <a:ext cx="1226977" cy="2167008"/>
            <a:chOff x="8467556" y="2648442"/>
            <a:chExt cx="892484" cy="2513888"/>
          </a:xfrm>
        </p:grpSpPr>
        <p:sp>
          <p:nvSpPr>
            <p:cNvPr id="95" name="Cadre 94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Cadre 95"/>
            <p:cNvSpPr/>
            <p:nvPr/>
          </p:nvSpPr>
          <p:spPr>
            <a:xfrm>
              <a:off x="8467556" y="2976604"/>
              <a:ext cx="892484" cy="1518296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7" name="Cadre 96"/>
            <p:cNvSpPr/>
            <p:nvPr/>
          </p:nvSpPr>
          <p:spPr>
            <a:xfrm>
              <a:off x="8467556" y="4497957"/>
              <a:ext cx="892484" cy="664373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Groupe 97"/>
          <p:cNvGrpSpPr/>
          <p:nvPr/>
        </p:nvGrpSpPr>
        <p:grpSpPr>
          <a:xfrm>
            <a:off x="5820521" y="1073617"/>
            <a:ext cx="1218407" cy="2159875"/>
            <a:chOff x="8467556" y="2648442"/>
            <a:chExt cx="892484" cy="2513889"/>
          </a:xfrm>
        </p:grpSpPr>
        <p:sp>
          <p:nvSpPr>
            <p:cNvPr id="99" name="Cadre 98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0" name="Cadre 99"/>
            <p:cNvSpPr/>
            <p:nvPr/>
          </p:nvSpPr>
          <p:spPr>
            <a:xfrm>
              <a:off x="8467556" y="2976603"/>
              <a:ext cx="892484" cy="1530249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1" name="Cadre 100"/>
            <p:cNvSpPr/>
            <p:nvPr/>
          </p:nvSpPr>
          <p:spPr>
            <a:xfrm>
              <a:off x="8467556" y="4506853"/>
              <a:ext cx="892484" cy="655478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02" name="ZoneTexte 101"/>
          <p:cNvSpPr txBox="1"/>
          <p:nvPr/>
        </p:nvSpPr>
        <p:spPr>
          <a:xfrm>
            <a:off x="11610903" y="807332"/>
            <a:ext cx="559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[MPa]</a:t>
            </a:r>
            <a:endParaRPr lang="en-GB" sz="1200" dirty="0"/>
          </a:p>
        </p:txBody>
      </p:sp>
      <p:sp>
        <p:nvSpPr>
          <p:cNvPr id="103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</a:t>
            </a:r>
            <a:r>
              <a:rPr lang="en-GB" sz="3200" dirty="0" smtClean="0">
                <a:solidFill>
                  <a:schemeClr val="tx1"/>
                </a:solidFill>
              </a:rPr>
              <a:t>gas-filled pathways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304800" y="78943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Up-scaled configuration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m-ezgif.com-gif-to-mp4-conver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1578" y="3866258"/>
            <a:ext cx="1219465" cy="2361599"/>
          </a:xfrm>
          <a:prstGeom prst="rect">
            <a:avLst/>
          </a:prstGeom>
        </p:spPr>
      </p:pic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9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5"/>
            </a:endParaRPr>
          </a:p>
          <a:p>
            <a:endParaRPr lang="en-GB" dirty="0"/>
          </a:p>
        </p:txBody>
      </p:sp>
      <p:grpSp>
        <p:nvGrpSpPr>
          <p:cNvPr id="236" name="Groupe 235"/>
          <p:cNvGrpSpPr/>
          <p:nvPr/>
        </p:nvGrpSpPr>
        <p:grpSpPr>
          <a:xfrm rot="16200000" flipH="1">
            <a:off x="3246149" y="3228321"/>
            <a:ext cx="205839" cy="228481"/>
            <a:chOff x="10761185" y="3279627"/>
            <a:chExt cx="252000" cy="279720"/>
          </a:xfrm>
        </p:grpSpPr>
        <p:sp>
          <p:nvSpPr>
            <p:cNvPr id="237" name="Triangle isocèle 23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0" name="Triangle isocèle 239"/>
          <p:cNvSpPr/>
          <p:nvPr/>
        </p:nvSpPr>
        <p:spPr>
          <a:xfrm>
            <a:off x="1765834" y="5935029"/>
            <a:ext cx="205839" cy="1470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1" name="Groupe 240"/>
          <p:cNvGrpSpPr/>
          <p:nvPr/>
        </p:nvGrpSpPr>
        <p:grpSpPr>
          <a:xfrm rot="16200000" flipH="1">
            <a:off x="3245117" y="1732977"/>
            <a:ext cx="205839" cy="228481"/>
            <a:chOff x="10761185" y="3279627"/>
            <a:chExt cx="252000" cy="279720"/>
          </a:xfrm>
        </p:grpSpPr>
        <p:sp>
          <p:nvSpPr>
            <p:cNvPr id="242" name="Triangle isocèle 241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Ellipse 24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e 245"/>
          <p:cNvGrpSpPr/>
          <p:nvPr/>
        </p:nvGrpSpPr>
        <p:grpSpPr>
          <a:xfrm rot="16200000" flipH="1">
            <a:off x="3244694" y="4727360"/>
            <a:ext cx="205839" cy="228481"/>
            <a:chOff x="10761185" y="3279627"/>
            <a:chExt cx="252000" cy="279720"/>
          </a:xfrm>
        </p:grpSpPr>
        <p:sp>
          <p:nvSpPr>
            <p:cNvPr id="247" name="Triangle isocèle 24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Ellipse 24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e 257"/>
          <p:cNvGrpSpPr/>
          <p:nvPr/>
        </p:nvGrpSpPr>
        <p:grpSpPr>
          <a:xfrm rot="5400000">
            <a:off x="271773" y="3239198"/>
            <a:ext cx="205839" cy="228481"/>
            <a:chOff x="10761185" y="3279627"/>
            <a:chExt cx="252000" cy="279720"/>
          </a:xfrm>
        </p:grpSpPr>
        <p:sp>
          <p:nvSpPr>
            <p:cNvPr id="259" name="Triangle isocèle 258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Ellipse 260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2" name="Groupe 261"/>
          <p:cNvGrpSpPr/>
          <p:nvPr/>
        </p:nvGrpSpPr>
        <p:grpSpPr>
          <a:xfrm rot="5400000">
            <a:off x="265978" y="1731154"/>
            <a:ext cx="205839" cy="228481"/>
            <a:chOff x="10761185" y="3279627"/>
            <a:chExt cx="252000" cy="279720"/>
          </a:xfrm>
        </p:grpSpPr>
        <p:sp>
          <p:nvSpPr>
            <p:cNvPr id="263" name="Triangle isocèle 262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6" name="Groupe 265"/>
          <p:cNvGrpSpPr/>
          <p:nvPr/>
        </p:nvGrpSpPr>
        <p:grpSpPr>
          <a:xfrm rot="5400000">
            <a:off x="270318" y="4738237"/>
            <a:ext cx="205839" cy="228481"/>
            <a:chOff x="10761185" y="3279627"/>
            <a:chExt cx="252000" cy="279720"/>
          </a:xfrm>
        </p:grpSpPr>
        <p:sp>
          <p:nvSpPr>
            <p:cNvPr id="267" name="Triangle isocèle 26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Ellipse 26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Ellipse 26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e 269"/>
          <p:cNvGrpSpPr>
            <a:grpSpLocks noChangeAspect="1"/>
          </p:cNvGrpSpPr>
          <p:nvPr/>
        </p:nvGrpSpPr>
        <p:grpSpPr>
          <a:xfrm>
            <a:off x="484844" y="1318843"/>
            <a:ext cx="2741203" cy="4603857"/>
            <a:chOff x="3993709" y="1060607"/>
            <a:chExt cx="3292904" cy="5530440"/>
          </a:xfrm>
        </p:grpSpPr>
        <p:sp>
          <p:nvSpPr>
            <p:cNvPr id="271" name="Rectangle 270"/>
            <p:cNvSpPr>
              <a:spLocks noChangeAspect="1"/>
            </p:cNvSpPr>
            <p:nvPr/>
          </p:nvSpPr>
          <p:spPr>
            <a:xfrm>
              <a:off x="5095540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/>
            <p:cNvSpPr>
              <a:spLocks noChangeAspect="1"/>
            </p:cNvSpPr>
            <p:nvPr/>
          </p:nvSpPr>
          <p:spPr>
            <a:xfrm>
              <a:off x="3996721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>
            <a:xfrm>
              <a:off x="6187772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/>
            <p:cNvSpPr>
              <a:spLocks noChangeAspect="1"/>
            </p:cNvSpPr>
            <p:nvPr/>
          </p:nvSpPr>
          <p:spPr>
            <a:xfrm>
              <a:off x="5095540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/>
            <p:cNvSpPr>
              <a:spLocks noChangeAspect="1"/>
            </p:cNvSpPr>
            <p:nvPr/>
          </p:nvSpPr>
          <p:spPr>
            <a:xfrm>
              <a:off x="3996721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/>
            <p:cNvSpPr>
              <a:spLocks noChangeAspect="1"/>
            </p:cNvSpPr>
            <p:nvPr/>
          </p:nvSpPr>
          <p:spPr>
            <a:xfrm>
              <a:off x="6187772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Rectangle 276"/>
            <p:cNvSpPr>
              <a:spLocks noChangeAspect="1"/>
            </p:cNvSpPr>
            <p:nvPr/>
          </p:nvSpPr>
          <p:spPr>
            <a:xfrm>
              <a:off x="5095518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Rectangle 277"/>
            <p:cNvSpPr>
              <a:spLocks noChangeAspect="1"/>
            </p:cNvSpPr>
            <p:nvPr/>
          </p:nvSpPr>
          <p:spPr>
            <a:xfrm>
              <a:off x="3996699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Rectangle 278"/>
            <p:cNvSpPr>
              <a:spLocks noChangeAspect="1"/>
            </p:cNvSpPr>
            <p:nvPr/>
          </p:nvSpPr>
          <p:spPr>
            <a:xfrm>
              <a:off x="6187750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Rectangle 279"/>
            <p:cNvSpPr>
              <a:spLocks noChangeAspect="1"/>
            </p:cNvSpPr>
            <p:nvPr/>
          </p:nvSpPr>
          <p:spPr>
            <a:xfrm>
              <a:off x="5092962" y="1696171"/>
              <a:ext cx="109884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Rectangle 280"/>
            <p:cNvSpPr>
              <a:spLocks noChangeAspect="1"/>
            </p:cNvSpPr>
            <p:nvPr/>
          </p:nvSpPr>
          <p:spPr>
            <a:xfrm>
              <a:off x="3997862" y="1696171"/>
              <a:ext cx="109512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Rectangle 281"/>
            <p:cNvSpPr>
              <a:spLocks noChangeAspect="1"/>
            </p:cNvSpPr>
            <p:nvPr/>
          </p:nvSpPr>
          <p:spPr>
            <a:xfrm>
              <a:off x="6185021" y="1696171"/>
              <a:ext cx="109897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3993709" y="1060607"/>
              <a:ext cx="3291343" cy="634717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994668" y="5296171"/>
              <a:ext cx="3291923" cy="129487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5" name="ZoneTexte 284"/>
          <p:cNvSpPr txBox="1"/>
          <p:nvPr/>
        </p:nvSpPr>
        <p:spPr>
          <a:xfrm>
            <a:off x="1343849" y="5152903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1222645" y="1351400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ZoneTexte 296"/>
          <p:cNvSpPr txBox="1"/>
          <p:nvPr/>
        </p:nvSpPr>
        <p:spPr>
          <a:xfrm>
            <a:off x="1222645" y="2900452"/>
            <a:ext cx="126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</a:t>
            </a:r>
          </a:p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Matrix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54" y="3231632"/>
            <a:ext cx="595103" cy="540000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3923363" y="1306079"/>
            <a:ext cx="934894" cy="1324168"/>
            <a:chOff x="4290110" y="1274971"/>
            <a:chExt cx="934894" cy="1324168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0" t="7928" r="9764" b="11014"/>
            <a:stretch/>
          </p:blipFill>
          <p:spPr>
            <a:xfrm>
              <a:off x="4290110" y="1274971"/>
              <a:ext cx="933487" cy="1324168"/>
            </a:xfrm>
            <a:prstGeom prst="rect">
              <a:avLst/>
            </a:prstGeom>
          </p:spPr>
        </p:pic>
        <p:sp>
          <p:nvSpPr>
            <p:cNvPr id="53" name="ZoneTexte 52"/>
            <p:cNvSpPr txBox="1">
              <a:spLocks/>
            </p:cNvSpPr>
            <p:nvPr/>
          </p:nvSpPr>
          <p:spPr>
            <a:xfrm>
              <a:off x="4788038" y="1274971"/>
              <a:ext cx="4369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Connecteur droit 53"/>
            <p:cNvCxnSpPr>
              <a:stCxn id="53" idx="2"/>
            </p:cNvCxnSpPr>
            <p:nvPr/>
          </p:nvCxnSpPr>
          <p:spPr>
            <a:xfrm flipH="1">
              <a:off x="4762055" y="1521192"/>
              <a:ext cx="244466" cy="195333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3923363" y="4375324"/>
            <a:ext cx="936823" cy="1331929"/>
            <a:chOff x="4276268" y="3790758"/>
            <a:chExt cx="936823" cy="1331929"/>
          </a:xfrm>
        </p:grpSpPr>
        <p:grpSp>
          <p:nvGrpSpPr>
            <p:cNvPr id="56" name="Groupe 55"/>
            <p:cNvGrpSpPr/>
            <p:nvPr/>
          </p:nvGrpSpPr>
          <p:grpSpPr>
            <a:xfrm>
              <a:off x="4276268" y="3790758"/>
              <a:ext cx="936823" cy="1331929"/>
              <a:chOff x="4276268" y="3790758"/>
              <a:chExt cx="936823" cy="1331929"/>
            </a:xfrm>
          </p:grpSpPr>
          <p:pic>
            <p:nvPicPr>
              <p:cNvPr id="59" name="Image 5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21" t="7781" r="9618" b="11058"/>
              <a:stretch/>
            </p:blipFill>
            <p:spPr>
              <a:xfrm>
                <a:off x="4276268" y="3797887"/>
                <a:ext cx="936823" cy="1324800"/>
              </a:xfrm>
              <a:prstGeom prst="rect">
                <a:avLst/>
              </a:prstGeom>
            </p:spPr>
          </p:pic>
          <p:sp>
            <p:nvSpPr>
              <p:cNvPr id="60" name="ZoneTexte 59"/>
              <p:cNvSpPr txBox="1">
                <a:spLocks/>
              </p:cNvSpPr>
              <p:nvPr/>
            </p:nvSpPr>
            <p:spPr>
              <a:xfrm>
                <a:off x="4774196" y="3790758"/>
                <a:ext cx="4369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ZFD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1" name="Connecteur droit 60"/>
              <p:cNvCxnSpPr>
                <a:stCxn id="60" idx="2"/>
              </p:cNvCxnSpPr>
              <p:nvPr/>
            </p:nvCxnSpPr>
            <p:spPr>
              <a:xfrm flipH="1">
                <a:off x="4748213" y="4036979"/>
                <a:ext cx="244466" cy="474887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Connecteur droit 56"/>
            <p:cNvCxnSpPr>
              <a:stCxn id="60" idx="2"/>
            </p:cNvCxnSpPr>
            <p:nvPr/>
          </p:nvCxnSpPr>
          <p:spPr>
            <a:xfrm flipH="1">
              <a:off x="4764893" y="4036979"/>
              <a:ext cx="227786" cy="30618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>
              <a:stCxn id="60" idx="2"/>
            </p:cNvCxnSpPr>
            <p:nvPr/>
          </p:nvCxnSpPr>
          <p:spPr>
            <a:xfrm flipH="1">
              <a:off x="4770819" y="4036979"/>
              <a:ext cx="221860" cy="87511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3494524" y="5930630"/>
            <a:ext cx="1910222" cy="618274"/>
            <a:chOff x="6338429" y="3011718"/>
            <a:chExt cx="1910222" cy="618274"/>
          </a:xfrm>
        </p:grpSpPr>
        <p:cxnSp>
          <p:nvCxnSpPr>
            <p:cNvPr id="63" name="Connecteur droit 62"/>
            <p:cNvCxnSpPr/>
            <p:nvPr/>
          </p:nvCxnSpPr>
          <p:spPr>
            <a:xfrm>
              <a:off x="6338705" y="3483872"/>
              <a:ext cx="126000" cy="0"/>
            </a:xfrm>
            <a:prstGeom prst="line">
              <a:avLst/>
            </a:prstGeom>
            <a:ln w="127000">
              <a:solidFill>
                <a:srgbClr val="1C97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6338429" y="3129520"/>
              <a:ext cx="126000" cy="0"/>
            </a:xfrm>
            <a:prstGeom prst="line">
              <a:avLst/>
            </a:prstGeom>
            <a:ln w="1270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6464430" y="3011718"/>
              <a:ext cx="16937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Undisturbed Boom Clay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475855" y="3187135"/>
              <a:ext cx="17727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>
              <a:off x="6338429" y="3312768"/>
              <a:ext cx="126000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6463870" y="3383771"/>
              <a:ext cx="17847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8" t="10324" r="34641" b="10738"/>
          <a:stretch/>
        </p:blipFill>
        <p:spPr>
          <a:xfrm>
            <a:off x="11686781" y="1065667"/>
            <a:ext cx="274665" cy="2167825"/>
          </a:xfrm>
          <a:prstGeom prst="rect">
            <a:avLst/>
          </a:prstGeom>
        </p:spPr>
      </p:pic>
      <p:sp>
        <p:nvSpPr>
          <p:cNvPr id="79" name="ZoneTexte 78"/>
          <p:cNvSpPr txBox="1"/>
          <p:nvPr/>
        </p:nvSpPr>
        <p:spPr>
          <a:xfrm>
            <a:off x="7352300" y="3287289"/>
            <a:ext cx="122497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</a:p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Around 100000s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814928" y="3282861"/>
            <a:ext cx="1224000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injection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8887043" y="3282860"/>
            <a:ext cx="2762690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dissipation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2"/>
          <a:stretch/>
        </p:blipFill>
        <p:spPr>
          <a:xfrm>
            <a:off x="5814928" y="854565"/>
            <a:ext cx="1224000" cy="2378111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/>
          <a:stretch/>
        </p:blipFill>
        <p:spPr>
          <a:xfrm>
            <a:off x="7353271" y="883140"/>
            <a:ext cx="1224000" cy="2349535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8887043" y="873616"/>
            <a:ext cx="1224000" cy="2359060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1"/>
          <a:stretch/>
        </p:blipFill>
        <p:spPr>
          <a:xfrm>
            <a:off x="10425733" y="873615"/>
            <a:ext cx="1224000" cy="2350939"/>
          </a:xfrm>
          <a:prstGeom prst="rect">
            <a:avLst/>
          </a:prstGeom>
        </p:spPr>
      </p:pic>
      <p:grpSp>
        <p:nvGrpSpPr>
          <p:cNvPr id="86" name="Groupe 85"/>
          <p:cNvGrpSpPr/>
          <p:nvPr/>
        </p:nvGrpSpPr>
        <p:grpSpPr>
          <a:xfrm>
            <a:off x="7352299" y="1073617"/>
            <a:ext cx="1224972" cy="2159875"/>
            <a:chOff x="8467556" y="2648442"/>
            <a:chExt cx="892484" cy="2513889"/>
          </a:xfrm>
        </p:grpSpPr>
        <p:sp>
          <p:nvSpPr>
            <p:cNvPr id="87" name="Cadre 86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Cadre 87"/>
            <p:cNvSpPr/>
            <p:nvPr/>
          </p:nvSpPr>
          <p:spPr>
            <a:xfrm>
              <a:off x="8467556" y="2976603"/>
              <a:ext cx="892484" cy="1524203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9" name="Cadre 88"/>
            <p:cNvSpPr/>
            <p:nvPr/>
          </p:nvSpPr>
          <p:spPr>
            <a:xfrm>
              <a:off x="8467556" y="4500807"/>
              <a:ext cx="892484" cy="661524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8891614" y="1065667"/>
            <a:ext cx="1219429" cy="2167008"/>
            <a:chOff x="8467556" y="2648442"/>
            <a:chExt cx="892484" cy="2513888"/>
          </a:xfrm>
        </p:grpSpPr>
        <p:sp>
          <p:nvSpPr>
            <p:cNvPr id="91" name="Cadre 90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2" name="Cadre 91"/>
            <p:cNvSpPr/>
            <p:nvPr/>
          </p:nvSpPr>
          <p:spPr>
            <a:xfrm>
              <a:off x="8467556" y="2976603"/>
              <a:ext cx="892484" cy="1533215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Cadre 92"/>
            <p:cNvSpPr/>
            <p:nvPr/>
          </p:nvSpPr>
          <p:spPr>
            <a:xfrm>
              <a:off x="8467556" y="4509819"/>
              <a:ext cx="892484" cy="652511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10422756" y="1065667"/>
            <a:ext cx="1226977" cy="2167008"/>
            <a:chOff x="8467556" y="2648442"/>
            <a:chExt cx="892484" cy="2513888"/>
          </a:xfrm>
        </p:grpSpPr>
        <p:sp>
          <p:nvSpPr>
            <p:cNvPr id="95" name="Cadre 94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Cadre 95"/>
            <p:cNvSpPr/>
            <p:nvPr/>
          </p:nvSpPr>
          <p:spPr>
            <a:xfrm>
              <a:off x="8467556" y="2976604"/>
              <a:ext cx="892484" cy="1518296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7" name="Cadre 96"/>
            <p:cNvSpPr/>
            <p:nvPr/>
          </p:nvSpPr>
          <p:spPr>
            <a:xfrm>
              <a:off x="8467556" y="4497957"/>
              <a:ext cx="892484" cy="664373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Groupe 97"/>
          <p:cNvGrpSpPr/>
          <p:nvPr/>
        </p:nvGrpSpPr>
        <p:grpSpPr>
          <a:xfrm>
            <a:off x="5820521" y="1073617"/>
            <a:ext cx="1218407" cy="2159875"/>
            <a:chOff x="8467556" y="2648442"/>
            <a:chExt cx="892484" cy="2513889"/>
          </a:xfrm>
        </p:grpSpPr>
        <p:sp>
          <p:nvSpPr>
            <p:cNvPr id="99" name="Cadre 98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0" name="Cadre 99"/>
            <p:cNvSpPr/>
            <p:nvPr/>
          </p:nvSpPr>
          <p:spPr>
            <a:xfrm>
              <a:off x="8467556" y="2976603"/>
              <a:ext cx="892484" cy="1530249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1" name="Cadre 100"/>
            <p:cNvSpPr/>
            <p:nvPr/>
          </p:nvSpPr>
          <p:spPr>
            <a:xfrm>
              <a:off x="8467556" y="4506853"/>
              <a:ext cx="892484" cy="655478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02" name="ZoneTexte 101"/>
          <p:cNvSpPr txBox="1"/>
          <p:nvPr/>
        </p:nvSpPr>
        <p:spPr>
          <a:xfrm>
            <a:off x="11610903" y="807332"/>
            <a:ext cx="559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[MPa]</a:t>
            </a:r>
            <a:endParaRPr lang="en-GB" sz="1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8896089" y="3803175"/>
            <a:ext cx="1786434" cy="2424683"/>
            <a:chOff x="8896089" y="3803175"/>
            <a:chExt cx="1786434" cy="2424683"/>
          </a:xfrm>
        </p:grpSpPr>
        <p:grpSp>
          <p:nvGrpSpPr>
            <p:cNvPr id="126" name="Groupe 125"/>
            <p:cNvGrpSpPr/>
            <p:nvPr/>
          </p:nvGrpSpPr>
          <p:grpSpPr>
            <a:xfrm>
              <a:off x="8896089" y="4060578"/>
              <a:ext cx="1571506" cy="2167280"/>
              <a:chOff x="8896089" y="3963453"/>
              <a:chExt cx="1571506" cy="2167280"/>
            </a:xfrm>
          </p:grpSpPr>
          <p:pic>
            <p:nvPicPr>
              <p:cNvPr id="128" name="Image 12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858" t="10324" r="34641" b="10738"/>
              <a:stretch/>
            </p:blipFill>
            <p:spPr>
              <a:xfrm>
                <a:off x="10192999" y="3963453"/>
                <a:ext cx="274596" cy="2167280"/>
              </a:xfrm>
              <a:prstGeom prst="rect">
                <a:avLst/>
              </a:prstGeom>
            </p:spPr>
          </p:pic>
          <p:grpSp>
            <p:nvGrpSpPr>
              <p:cNvPr id="129" name="Groupe 128"/>
              <p:cNvGrpSpPr/>
              <p:nvPr/>
            </p:nvGrpSpPr>
            <p:grpSpPr>
              <a:xfrm>
                <a:off x="8896089" y="3972688"/>
                <a:ext cx="1219990" cy="2158044"/>
                <a:chOff x="7363266" y="1434111"/>
                <a:chExt cx="1219990" cy="2204439"/>
              </a:xfrm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7363268" y="1434111"/>
                  <a:ext cx="1219987" cy="281642"/>
                </a:xfrm>
                <a:prstGeom prst="rect">
                  <a:avLst/>
                </a:prstGeom>
                <a:solidFill>
                  <a:srgbClr val="FBFBFB">
                    <a:alpha val="0"/>
                  </a:srgb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7363269" y="1715752"/>
                  <a:ext cx="1219986" cy="1355914"/>
                </a:xfrm>
                <a:prstGeom prst="rect">
                  <a:avLst/>
                </a:prstGeom>
                <a:solidFill>
                  <a:srgbClr val="A6A6A6">
                    <a:alpha val="0"/>
                  </a:srgb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7363266" y="3071667"/>
                  <a:ext cx="1219990" cy="566883"/>
                </a:xfrm>
                <a:prstGeom prst="rect">
                  <a:avLst/>
                </a:prstGeom>
                <a:solidFill>
                  <a:srgbClr val="DFDFDF">
                    <a:alpha val="0"/>
                  </a:srgb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33" name="ZoneTexte 132"/>
            <p:cNvSpPr txBox="1"/>
            <p:nvPr/>
          </p:nvSpPr>
          <p:spPr>
            <a:xfrm>
              <a:off x="10122883" y="3803175"/>
              <a:ext cx="5596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[MPa]</a:t>
              </a:r>
              <a:endParaRPr lang="en-GB" sz="1200" dirty="0"/>
            </a:p>
          </p:txBody>
        </p:sp>
      </p:grpSp>
      <p:sp>
        <p:nvSpPr>
          <p:cNvPr id="134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</a:t>
            </a:r>
            <a:r>
              <a:rPr lang="en-GB" sz="3200" dirty="0" smtClean="0">
                <a:solidFill>
                  <a:schemeClr val="tx1"/>
                </a:solidFill>
              </a:rPr>
              <a:t>gas-filled pathways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304800" y="78943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Up-scaled configuration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2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9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5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grpSp>
        <p:nvGrpSpPr>
          <p:cNvPr id="236" name="Groupe 235"/>
          <p:cNvGrpSpPr/>
          <p:nvPr/>
        </p:nvGrpSpPr>
        <p:grpSpPr>
          <a:xfrm rot="16200000" flipH="1">
            <a:off x="3246149" y="3228321"/>
            <a:ext cx="205839" cy="228481"/>
            <a:chOff x="10761185" y="3279627"/>
            <a:chExt cx="252000" cy="279720"/>
          </a:xfrm>
        </p:grpSpPr>
        <p:sp>
          <p:nvSpPr>
            <p:cNvPr id="237" name="Triangle isocèle 23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0" name="Triangle isocèle 239"/>
          <p:cNvSpPr/>
          <p:nvPr/>
        </p:nvSpPr>
        <p:spPr>
          <a:xfrm>
            <a:off x="1765834" y="5935029"/>
            <a:ext cx="205839" cy="1470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1" name="Groupe 240"/>
          <p:cNvGrpSpPr/>
          <p:nvPr/>
        </p:nvGrpSpPr>
        <p:grpSpPr>
          <a:xfrm rot="16200000" flipH="1">
            <a:off x="3245117" y="1732977"/>
            <a:ext cx="205839" cy="228481"/>
            <a:chOff x="10761185" y="3279627"/>
            <a:chExt cx="252000" cy="279720"/>
          </a:xfrm>
        </p:grpSpPr>
        <p:sp>
          <p:nvSpPr>
            <p:cNvPr id="242" name="Triangle isocèle 241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Ellipse 24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e 245"/>
          <p:cNvGrpSpPr/>
          <p:nvPr/>
        </p:nvGrpSpPr>
        <p:grpSpPr>
          <a:xfrm rot="16200000" flipH="1">
            <a:off x="3244694" y="4727360"/>
            <a:ext cx="205839" cy="228481"/>
            <a:chOff x="10761185" y="3279627"/>
            <a:chExt cx="252000" cy="279720"/>
          </a:xfrm>
        </p:grpSpPr>
        <p:sp>
          <p:nvSpPr>
            <p:cNvPr id="247" name="Triangle isocèle 24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Ellipse 24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e 257"/>
          <p:cNvGrpSpPr/>
          <p:nvPr/>
        </p:nvGrpSpPr>
        <p:grpSpPr>
          <a:xfrm rot="5400000">
            <a:off x="271773" y="3239198"/>
            <a:ext cx="205839" cy="228481"/>
            <a:chOff x="10761185" y="3279627"/>
            <a:chExt cx="252000" cy="279720"/>
          </a:xfrm>
        </p:grpSpPr>
        <p:sp>
          <p:nvSpPr>
            <p:cNvPr id="259" name="Triangle isocèle 258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Ellipse 260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2" name="Groupe 261"/>
          <p:cNvGrpSpPr/>
          <p:nvPr/>
        </p:nvGrpSpPr>
        <p:grpSpPr>
          <a:xfrm rot="5400000">
            <a:off x="265978" y="1731154"/>
            <a:ext cx="205839" cy="228481"/>
            <a:chOff x="10761185" y="3279627"/>
            <a:chExt cx="252000" cy="279720"/>
          </a:xfrm>
        </p:grpSpPr>
        <p:sp>
          <p:nvSpPr>
            <p:cNvPr id="263" name="Triangle isocèle 262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6" name="Groupe 265"/>
          <p:cNvGrpSpPr/>
          <p:nvPr/>
        </p:nvGrpSpPr>
        <p:grpSpPr>
          <a:xfrm rot="5400000">
            <a:off x="270318" y="4738237"/>
            <a:ext cx="205839" cy="228481"/>
            <a:chOff x="10761185" y="3279627"/>
            <a:chExt cx="252000" cy="279720"/>
          </a:xfrm>
        </p:grpSpPr>
        <p:sp>
          <p:nvSpPr>
            <p:cNvPr id="267" name="Triangle isocèle 266"/>
            <p:cNvSpPr/>
            <p:nvPr/>
          </p:nvSpPr>
          <p:spPr>
            <a:xfrm>
              <a:off x="10761185" y="3279627"/>
              <a:ext cx="252000" cy="180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Ellipse 267"/>
            <p:cNvSpPr/>
            <p:nvPr/>
          </p:nvSpPr>
          <p:spPr>
            <a:xfrm>
              <a:off x="10778202" y="345008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Ellipse 268"/>
            <p:cNvSpPr/>
            <p:nvPr/>
          </p:nvSpPr>
          <p:spPr>
            <a:xfrm>
              <a:off x="10886202" y="34513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e 269"/>
          <p:cNvGrpSpPr>
            <a:grpSpLocks noChangeAspect="1"/>
          </p:cNvGrpSpPr>
          <p:nvPr/>
        </p:nvGrpSpPr>
        <p:grpSpPr>
          <a:xfrm>
            <a:off x="484844" y="1318843"/>
            <a:ext cx="2741203" cy="4603857"/>
            <a:chOff x="3993709" y="1060607"/>
            <a:chExt cx="3292904" cy="5530440"/>
          </a:xfrm>
        </p:grpSpPr>
        <p:sp>
          <p:nvSpPr>
            <p:cNvPr id="271" name="Rectangle 270"/>
            <p:cNvSpPr>
              <a:spLocks noChangeAspect="1"/>
            </p:cNvSpPr>
            <p:nvPr/>
          </p:nvSpPr>
          <p:spPr>
            <a:xfrm>
              <a:off x="5095540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/>
            <p:cNvSpPr>
              <a:spLocks noChangeAspect="1"/>
            </p:cNvSpPr>
            <p:nvPr/>
          </p:nvSpPr>
          <p:spPr>
            <a:xfrm>
              <a:off x="3996721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>
            <a:xfrm>
              <a:off x="6187772" y="4396172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/>
            <p:cNvSpPr>
              <a:spLocks noChangeAspect="1"/>
            </p:cNvSpPr>
            <p:nvPr/>
          </p:nvSpPr>
          <p:spPr>
            <a:xfrm>
              <a:off x="5095540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/>
            <p:cNvSpPr>
              <a:spLocks noChangeAspect="1"/>
            </p:cNvSpPr>
            <p:nvPr/>
          </p:nvSpPr>
          <p:spPr>
            <a:xfrm>
              <a:off x="3996721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/>
            <p:cNvSpPr>
              <a:spLocks noChangeAspect="1"/>
            </p:cNvSpPr>
            <p:nvPr/>
          </p:nvSpPr>
          <p:spPr>
            <a:xfrm>
              <a:off x="6187772" y="34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Rectangle 276"/>
            <p:cNvSpPr>
              <a:spLocks noChangeAspect="1"/>
            </p:cNvSpPr>
            <p:nvPr/>
          </p:nvSpPr>
          <p:spPr>
            <a:xfrm>
              <a:off x="5095518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Rectangle 277"/>
            <p:cNvSpPr>
              <a:spLocks noChangeAspect="1"/>
            </p:cNvSpPr>
            <p:nvPr/>
          </p:nvSpPr>
          <p:spPr>
            <a:xfrm>
              <a:off x="3996699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Rectangle 278"/>
            <p:cNvSpPr>
              <a:spLocks noChangeAspect="1"/>
            </p:cNvSpPr>
            <p:nvPr/>
          </p:nvSpPr>
          <p:spPr>
            <a:xfrm>
              <a:off x="6187750" y="2596171"/>
              <a:ext cx="1098841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Rectangle 279"/>
            <p:cNvSpPr>
              <a:spLocks noChangeAspect="1"/>
            </p:cNvSpPr>
            <p:nvPr/>
          </p:nvSpPr>
          <p:spPr>
            <a:xfrm>
              <a:off x="5092962" y="1696171"/>
              <a:ext cx="109884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Rectangle 280"/>
            <p:cNvSpPr>
              <a:spLocks noChangeAspect="1"/>
            </p:cNvSpPr>
            <p:nvPr/>
          </p:nvSpPr>
          <p:spPr>
            <a:xfrm>
              <a:off x="3997862" y="1696171"/>
              <a:ext cx="109512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Rectangle 281"/>
            <p:cNvSpPr>
              <a:spLocks noChangeAspect="1"/>
            </p:cNvSpPr>
            <p:nvPr/>
          </p:nvSpPr>
          <p:spPr>
            <a:xfrm>
              <a:off x="6185021" y="1696171"/>
              <a:ext cx="1098970" cy="900000"/>
            </a:xfrm>
            <a:prstGeom prst="rect">
              <a:avLst/>
            </a:prstGeom>
            <a:solidFill>
              <a:srgbClr val="B9534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3993709" y="1060607"/>
              <a:ext cx="3291343" cy="634717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994668" y="5296171"/>
              <a:ext cx="3291923" cy="129487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5" name="ZoneTexte 284"/>
          <p:cNvSpPr txBox="1"/>
          <p:nvPr/>
        </p:nvSpPr>
        <p:spPr>
          <a:xfrm>
            <a:off x="1343849" y="5152903"/>
            <a:ext cx="102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1222645" y="1351400"/>
            <a:ext cx="12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reservoir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ZoneTexte 296"/>
          <p:cNvSpPr txBox="1"/>
          <p:nvPr/>
        </p:nvSpPr>
        <p:spPr>
          <a:xfrm>
            <a:off x="1222645" y="2900452"/>
            <a:ext cx="126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</a:t>
            </a:r>
          </a:p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Matrix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54" y="3231632"/>
            <a:ext cx="595103" cy="540000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3923363" y="1306079"/>
            <a:ext cx="934894" cy="1324168"/>
            <a:chOff x="4290110" y="1274971"/>
            <a:chExt cx="934894" cy="1324168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0" t="7928" r="9764" b="11014"/>
            <a:stretch/>
          </p:blipFill>
          <p:spPr>
            <a:xfrm>
              <a:off x="4290110" y="1274971"/>
              <a:ext cx="933487" cy="1324168"/>
            </a:xfrm>
            <a:prstGeom prst="rect">
              <a:avLst/>
            </a:prstGeom>
          </p:spPr>
        </p:pic>
        <p:sp>
          <p:nvSpPr>
            <p:cNvPr id="53" name="ZoneTexte 52"/>
            <p:cNvSpPr txBox="1">
              <a:spLocks/>
            </p:cNvSpPr>
            <p:nvPr/>
          </p:nvSpPr>
          <p:spPr>
            <a:xfrm>
              <a:off x="4788038" y="1274971"/>
              <a:ext cx="4369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ZFD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Connecteur droit 53"/>
            <p:cNvCxnSpPr>
              <a:stCxn id="53" idx="2"/>
            </p:cNvCxnSpPr>
            <p:nvPr/>
          </p:nvCxnSpPr>
          <p:spPr>
            <a:xfrm flipH="1">
              <a:off x="4762055" y="1521192"/>
              <a:ext cx="244466" cy="195333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3923363" y="4375324"/>
            <a:ext cx="936823" cy="1331929"/>
            <a:chOff x="4276268" y="3790758"/>
            <a:chExt cx="936823" cy="1331929"/>
          </a:xfrm>
        </p:grpSpPr>
        <p:grpSp>
          <p:nvGrpSpPr>
            <p:cNvPr id="56" name="Groupe 55"/>
            <p:cNvGrpSpPr/>
            <p:nvPr/>
          </p:nvGrpSpPr>
          <p:grpSpPr>
            <a:xfrm>
              <a:off x="4276268" y="3790758"/>
              <a:ext cx="936823" cy="1331929"/>
              <a:chOff x="4276268" y="3790758"/>
              <a:chExt cx="936823" cy="1331929"/>
            </a:xfrm>
          </p:grpSpPr>
          <p:pic>
            <p:nvPicPr>
              <p:cNvPr id="59" name="Image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21" t="7781" r="9618" b="11058"/>
              <a:stretch/>
            </p:blipFill>
            <p:spPr>
              <a:xfrm>
                <a:off x="4276268" y="3797887"/>
                <a:ext cx="936823" cy="1324800"/>
              </a:xfrm>
              <a:prstGeom prst="rect">
                <a:avLst/>
              </a:prstGeom>
            </p:spPr>
          </p:pic>
          <p:sp>
            <p:nvSpPr>
              <p:cNvPr id="60" name="ZoneTexte 59"/>
              <p:cNvSpPr txBox="1">
                <a:spLocks/>
              </p:cNvSpPr>
              <p:nvPr/>
            </p:nvSpPr>
            <p:spPr>
              <a:xfrm>
                <a:off x="4774196" y="3790758"/>
                <a:ext cx="4369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ZFD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1" name="Connecteur droit 60"/>
              <p:cNvCxnSpPr>
                <a:stCxn id="60" idx="2"/>
              </p:cNvCxnSpPr>
              <p:nvPr/>
            </p:nvCxnSpPr>
            <p:spPr>
              <a:xfrm flipH="1">
                <a:off x="4748213" y="4036979"/>
                <a:ext cx="244466" cy="474887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Connecteur droit 56"/>
            <p:cNvCxnSpPr>
              <a:stCxn id="60" idx="2"/>
            </p:cNvCxnSpPr>
            <p:nvPr/>
          </p:nvCxnSpPr>
          <p:spPr>
            <a:xfrm flipH="1">
              <a:off x="4764893" y="4036979"/>
              <a:ext cx="227786" cy="30618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>
              <a:stCxn id="60" idx="2"/>
            </p:cNvCxnSpPr>
            <p:nvPr/>
          </p:nvCxnSpPr>
          <p:spPr>
            <a:xfrm flipH="1">
              <a:off x="4770819" y="4036979"/>
              <a:ext cx="221860" cy="87511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3494524" y="5930630"/>
            <a:ext cx="1910222" cy="618274"/>
            <a:chOff x="6338429" y="3011718"/>
            <a:chExt cx="1910222" cy="618274"/>
          </a:xfrm>
        </p:grpSpPr>
        <p:cxnSp>
          <p:nvCxnSpPr>
            <p:cNvPr id="63" name="Connecteur droit 62"/>
            <p:cNvCxnSpPr/>
            <p:nvPr/>
          </p:nvCxnSpPr>
          <p:spPr>
            <a:xfrm>
              <a:off x="6338705" y="3483872"/>
              <a:ext cx="126000" cy="0"/>
            </a:xfrm>
            <a:prstGeom prst="line">
              <a:avLst/>
            </a:prstGeom>
            <a:ln w="127000">
              <a:solidFill>
                <a:srgbClr val="1C97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6338429" y="3129520"/>
              <a:ext cx="126000" cy="0"/>
            </a:xfrm>
            <a:prstGeom prst="line">
              <a:avLst/>
            </a:prstGeom>
            <a:ln w="1270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6464430" y="3011718"/>
              <a:ext cx="16937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Undisturbed Boom Clay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475855" y="3187135"/>
              <a:ext cx="17727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>
              <a:off x="6338429" y="3312768"/>
              <a:ext cx="126000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6463870" y="3383771"/>
              <a:ext cx="17847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bridging planes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8" t="10324" r="34641" b="10738"/>
          <a:stretch/>
        </p:blipFill>
        <p:spPr>
          <a:xfrm>
            <a:off x="11686781" y="1065667"/>
            <a:ext cx="274665" cy="2167825"/>
          </a:xfrm>
          <a:prstGeom prst="rect">
            <a:avLst/>
          </a:prstGeom>
        </p:spPr>
      </p:pic>
      <p:sp>
        <p:nvSpPr>
          <p:cNvPr id="79" name="ZoneTexte 78"/>
          <p:cNvSpPr txBox="1"/>
          <p:nvPr/>
        </p:nvSpPr>
        <p:spPr>
          <a:xfrm>
            <a:off x="7352300" y="3287289"/>
            <a:ext cx="122497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</a:p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Around 100000s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814928" y="3282861"/>
            <a:ext cx="1224000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injection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8887043" y="3282860"/>
            <a:ext cx="2762690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dissipation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2"/>
          <a:stretch/>
        </p:blipFill>
        <p:spPr>
          <a:xfrm>
            <a:off x="5814928" y="854565"/>
            <a:ext cx="1224000" cy="2378111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/>
          <a:stretch/>
        </p:blipFill>
        <p:spPr>
          <a:xfrm>
            <a:off x="7353271" y="883140"/>
            <a:ext cx="1224000" cy="2349535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8887043" y="873616"/>
            <a:ext cx="1224000" cy="2359060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1"/>
          <a:stretch/>
        </p:blipFill>
        <p:spPr>
          <a:xfrm>
            <a:off x="10425733" y="873615"/>
            <a:ext cx="1224000" cy="2350939"/>
          </a:xfrm>
          <a:prstGeom prst="rect">
            <a:avLst/>
          </a:prstGeom>
        </p:spPr>
      </p:pic>
      <p:grpSp>
        <p:nvGrpSpPr>
          <p:cNvPr id="86" name="Groupe 85"/>
          <p:cNvGrpSpPr/>
          <p:nvPr/>
        </p:nvGrpSpPr>
        <p:grpSpPr>
          <a:xfrm>
            <a:off x="7352299" y="1073617"/>
            <a:ext cx="1224972" cy="2159875"/>
            <a:chOff x="8467556" y="2648442"/>
            <a:chExt cx="892484" cy="2513889"/>
          </a:xfrm>
        </p:grpSpPr>
        <p:sp>
          <p:nvSpPr>
            <p:cNvPr id="87" name="Cadre 86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Cadre 87"/>
            <p:cNvSpPr/>
            <p:nvPr/>
          </p:nvSpPr>
          <p:spPr>
            <a:xfrm>
              <a:off x="8467556" y="2976603"/>
              <a:ext cx="892484" cy="1524203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9" name="Cadre 88"/>
            <p:cNvSpPr/>
            <p:nvPr/>
          </p:nvSpPr>
          <p:spPr>
            <a:xfrm>
              <a:off x="8467556" y="4500807"/>
              <a:ext cx="892484" cy="661524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8891614" y="1065667"/>
            <a:ext cx="1219429" cy="2167008"/>
            <a:chOff x="8467556" y="2648442"/>
            <a:chExt cx="892484" cy="2513888"/>
          </a:xfrm>
        </p:grpSpPr>
        <p:sp>
          <p:nvSpPr>
            <p:cNvPr id="91" name="Cadre 90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2" name="Cadre 91"/>
            <p:cNvSpPr/>
            <p:nvPr/>
          </p:nvSpPr>
          <p:spPr>
            <a:xfrm>
              <a:off x="8467556" y="2976603"/>
              <a:ext cx="892484" cy="1533215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Cadre 92"/>
            <p:cNvSpPr/>
            <p:nvPr/>
          </p:nvSpPr>
          <p:spPr>
            <a:xfrm>
              <a:off x="8467556" y="4509819"/>
              <a:ext cx="892484" cy="652511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10422756" y="1065667"/>
            <a:ext cx="1226977" cy="2167008"/>
            <a:chOff x="8467556" y="2648442"/>
            <a:chExt cx="892484" cy="2513888"/>
          </a:xfrm>
        </p:grpSpPr>
        <p:sp>
          <p:nvSpPr>
            <p:cNvPr id="95" name="Cadre 94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Cadre 95"/>
            <p:cNvSpPr/>
            <p:nvPr/>
          </p:nvSpPr>
          <p:spPr>
            <a:xfrm>
              <a:off x="8467556" y="2976604"/>
              <a:ext cx="892484" cy="1518296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7" name="Cadre 96"/>
            <p:cNvSpPr/>
            <p:nvPr/>
          </p:nvSpPr>
          <p:spPr>
            <a:xfrm>
              <a:off x="8467556" y="4497957"/>
              <a:ext cx="892484" cy="664373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Groupe 97"/>
          <p:cNvGrpSpPr/>
          <p:nvPr/>
        </p:nvGrpSpPr>
        <p:grpSpPr>
          <a:xfrm>
            <a:off x="5820521" y="1073617"/>
            <a:ext cx="1218407" cy="2159875"/>
            <a:chOff x="8467556" y="2648442"/>
            <a:chExt cx="892484" cy="2513889"/>
          </a:xfrm>
        </p:grpSpPr>
        <p:sp>
          <p:nvSpPr>
            <p:cNvPr id="99" name="Cadre 98"/>
            <p:cNvSpPr/>
            <p:nvPr/>
          </p:nvSpPr>
          <p:spPr>
            <a:xfrm>
              <a:off x="8467556" y="2648442"/>
              <a:ext cx="892484" cy="328162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0" name="Cadre 99"/>
            <p:cNvSpPr/>
            <p:nvPr/>
          </p:nvSpPr>
          <p:spPr>
            <a:xfrm>
              <a:off x="8467556" y="2976603"/>
              <a:ext cx="892484" cy="1530249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1" name="Cadre 100"/>
            <p:cNvSpPr/>
            <p:nvPr/>
          </p:nvSpPr>
          <p:spPr>
            <a:xfrm>
              <a:off x="8467556" y="4506853"/>
              <a:ext cx="892484" cy="655478"/>
            </a:xfrm>
            <a:prstGeom prst="frame">
              <a:avLst>
                <a:gd name="adj1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02" name="ZoneTexte 101"/>
          <p:cNvSpPr txBox="1"/>
          <p:nvPr/>
        </p:nvSpPr>
        <p:spPr>
          <a:xfrm>
            <a:off x="11610903" y="807332"/>
            <a:ext cx="559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[MPa]</a:t>
            </a:r>
            <a:endParaRPr lang="en-GB" sz="1200" dirty="0"/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8" t="10324" r="34641" b="10738"/>
          <a:stretch/>
        </p:blipFill>
        <p:spPr>
          <a:xfrm>
            <a:off x="11685554" y="4070995"/>
            <a:ext cx="274596" cy="2167280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/>
          <a:stretch/>
        </p:blipFill>
        <p:spPr>
          <a:xfrm>
            <a:off x="7353271" y="3872891"/>
            <a:ext cx="1224000" cy="2365384"/>
          </a:xfrm>
          <a:prstGeom prst="rect">
            <a:avLst/>
          </a:prstGeom>
        </p:spPr>
      </p:pic>
      <p:sp>
        <p:nvSpPr>
          <p:cNvPr id="105" name="ZoneTexte 104"/>
          <p:cNvSpPr txBox="1"/>
          <p:nvPr/>
        </p:nvSpPr>
        <p:spPr>
          <a:xfrm>
            <a:off x="5812187" y="6279508"/>
            <a:ext cx="1223364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injection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"/>
          <a:stretch/>
        </p:blipFill>
        <p:spPr>
          <a:xfrm>
            <a:off x="5812187" y="3865517"/>
            <a:ext cx="1226741" cy="2365151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805" y="3865875"/>
            <a:ext cx="1215238" cy="2372400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577" y="3865875"/>
            <a:ext cx="1225906" cy="2362161"/>
          </a:xfrm>
          <a:prstGeom prst="rect">
            <a:avLst/>
          </a:prstGeom>
        </p:spPr>
      </p:pic>
      <p:grpSp>
        <p:nvGrpSpPr>
          <p:cNvPr id="109" name="Groupe 108"/>
          <p:cNvGrpSpPr/>
          <p:nvPr/>
        </p:nvGrpSpPr>
        <p:grpSpPr>
          <a:xfrm>
            <a:off x="5815562" y="4062618"/>
            <a:ext cx="1219990" cy="2158044"/>
            <a:chOff x="7363266" y="1434111"/>
            <a:chExt cx="1219990" cy="2204439"/>
          </a:xfrm>
        </p:grpSpPr>
        <p:sp>
          <p:nvSpPr>
            <p:cNvPr id="110" name="Rectangle 109"/>
            <p:cNvSpPr/>
            <p:nvPr/>
          </p:nvSpPr>
          <p:spPr>
            <a:xfrm>
              <a:off x="7363268" y="1434111"/>
              <a:ext cx="1219987" cy="281642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7363269" y="1715752"/>
              <a:ext cx="1219986" cy="1355914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363266" y="3071667"/>
              <a:ext cx="1219990" cy="566883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3" name="Groupe 112"/>
          <p:cNvGrpSpPr/>
          <p:nvPr/>
        </p:nvGrpSpPr>
        <p:grpSpPr>
          <a:xfrm>
            <a:off x="7354790" y="4065374"/>
            <a:ext cx="1219990" cy="2158044"/>
            <a:chOff x="7363266" y="1434111"/>
            <a:chExt cx="1219990" cy="2204439"/>
          </a:xfrm>
        </p:grpSpPr>
        <p:sp>
          <p:nvSpPr>
            <p:cNvPr id="114" name="Rectangle 113"/>
            <p:cNvSpPr/>
            <p:nvPr/>
          </p:nvSpPr>
          <p:spPr>
            <a:xfrm>
              <a:off x="7363268" y="1434111"/>
              <a:ext cx="1219987" cy="281642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363269" y="1715752"/>
              <a:ext cx="1219986" cy="1355914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363266" y="3071667"/>
              <a:ext cx="1219990" cy="566883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8895805" y="4062618"/>
            <a:ext cx="1219990" cy="2158044"/>
            <a:chOff x="7363266" y="1434111"/>
            <a:chExt cx="1219990" cy="2204439"/>
          </a:xfrm>
        </p:grpSpPr>
        <p:sp>
          <p:nvSpPr>
            <p:cNvPr id="118" name="Rectangle 117"/>
            <p:cNvSpPr/>
            <p:nvPr/>
          </p:nvSpPr>
          <p:spPr>
            <a:xfrm>
              <a:off x="7363268" y="1434111"/>
              <a:ext cx="1219987" cy="281642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363269" y="1715752"/>
              <a:ext cx="1219986" cy="1355914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363266" y="3071667"/>
              <a:ext cx="1219990" cy="566883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10436517" y="4069992"/>
            <a:ext cx="1219990" cy="2158044"/>
            <a:chOff x="7363266" y="1434111"/>
            <a:chExt cx="1219990" cy="2204439"/>
          </a:xfrm>
        </p:grpSpPr>
        <p:sp>
          <p:nvSpPr>
            <p:cNvPr id="122" name="Rectangle 121"/>
            <p:cNvSpPr/>
            <p:nvPr/>
          </p:nvSpPr>
          <p:spPr>
            <a:xfrm>
              <a:off x="7363268" y="1434111"/>
              <a:ext cx="1219987" cy="281642"/>
            </a:xfrm>
            <a:prstGeom prst="rect">
              <a:avLst/>
            </a:prstGeom>
            <a:solidFill>
              <a:srgbClr val="FBFBFB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363269" y="1715752"/>
              <a:ext cx="1219986" cy="1355914"/>
            </a:xfrm>
            <a:prstGeom prst="rect">
              <a:avLst/>
            </a:prstGeom>
            <a:solidFill>
              <a:srgbClr val="A6A6A6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363266" y="3071667"/>
              <a:ext cx="1219990" cy="566883"/>
            </a:xfrm>
            <a:prstGeom prst="rect">
              <a:avLst/>
            </a:prstGeom>
            <a:solidFill>
              <a:srgbClr val="DFDFDF">
                <a:alpha val="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5" name="ZoneTexte 124"/>
          <p:cNvSpPr txBox="1"/>
          <p:nvPr/>
        </p:nvSpPr>
        <p:spPr>
          <a:xfrm>
            <a:off x="11610903" y="3801971"/>
            <a:ext cx="559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[MPa]</a:t>
            </a:r>
            <a:endParaRPr lang="en-GB" sz="1200" dirty="0"/>
          </a:p>
        </p:txBody>
      </p:sp>
      <p:sp>
        <p:nvSpPr>
          <p:cNvPr id="12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Modelling </a:t>
            </a:r>
            <a:r>
              <a:rPr lang="en-GB" sz="3200" dirty="0" smtClean="0">
                <a:solidFill>
                  <a:schemeClr val="tx1"/>
                </a:solidFill>
              </a:rPr>
              <a:t>gas-filled pathways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304800" y="78943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Up-scaled configuration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Conclusions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25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10/10</a:t>
            </a:r>
            <a:endParaRPr lang="en-GB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457B991B-B489-4746-894B-A67DE72222CC}"/>
              </a:ext>
            </a:extLst>
          </p:cNvPr>
          <p:cNvSpPr txBox="1"/>
          <p:nvPr/>
        </p:nvSpPr>
        <p:spPr>
          <a:xfrm>
            <a:off x="304800" y="1077566"/>
            <a:ext cx="38679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multi-scale HM coupled model is able to…</a:t>
            </a:r>
          </a:p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Simply idealise the microstructure of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a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clayey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rock with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fractures and tubes</a:t>
            </a:r>
            <a:endParaRPr lang="fr-B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e 40"/>
          <p:cNvGrpSpPr>
            <a:grpSpLocks noChangeAspect="1"/>
          </p:cNvGrpSpPr>
          <p:nvPr/>
        </p:nvGrpSpPr>
        <p:grpSpPr>
          <a:xfrm>
            <a:off x="4764051" y="2189515"/>
            <a:ext cx="1280769" cy="1643262"/>
            <a:chOff x="-1966816" y="4683361"/>
            <a:chExt cx="4785109" cy="6139422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1" t="7685" r="9508" b="11063"/>
            <a:stretch/>
          </p:blipFill>
          <p:spPr>
            <a:xfrm>
              <a:off x="-1966815" y="6038104"/>
              <a:ext cx="2179302" cy="1850279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-1966816" y="7888383"/>
              <a:ext cx="2174491" cy="2934400"/>
            </a:xfrm>
            <a:prstGeom prst="rect">
              <a:avLst/>
            </a:prstGeom>
            <a:solidFill>
              <a:srgbClr val="DFDFD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-1966815" y="4693325"/>
              <a:ext cx="2174492" cy="1341875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07674" y="4683361"/>
              <a:ext cx="2610619" cy="126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planes</a:t>
              </a:r>
              <a:endParaRPr lang="en-GB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Connecteur droit 45"/>
            <p:cNvCxnSpPr>
              <a:stCxn id="45" idx="2"/>
            </p:cNvCxnSpPr>
            <p:nvPr/>
          </p:nvCxnSpPr>
          <p:spPr>
            <a:xfrm flipH="1">
              <a:off x="-644046" y="5948239"/>
              <a:ext cx="2157031" cy="470359"/>
            </a:xfrm>
            <a:prstGeom prst="line">
              <a:avLst/>
            </a:prstGeom>
            <a:ln w="12700"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Imag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4422147"/>
            <a:ext cx="2211310" cy="2001788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767248" y="2882276"/>
            <a:ext cx="90135" cy="111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Connecteur droit 48"/>
          <p:cNvCxnSpPr>
            <a:stCxn id="48" idx="1"/>
          </p:cNvCxnSpPr>
          <p:nvPr/>
        </p:nvCxnSpPr>
        <p:spPr>
          <a:xfrm flipH="1">
            <a:off x="3844988" y="2937982"/>
            <a:ext cx="922260" cy="1484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stCxn id="48" idx="3"/>
          </p:cNvCxnSpPr>
          <p:nvPr/>
        </p:nvCxnSpPr>
        <p:spPr>
          <a:xfrm>
            <a:off x="4857383" y="2937982"/>
            <a:ext cx="482808" cy="1484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H="1">
            <a:off x="5053303" y="2851528"/>
            <a:ext cx="349249" cy="219294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5402552" y="2666862"/>
            <a:ext cx="58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Clay sample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e 65"/>
          <p:cNvGrpSpPr>
            <a:grpSpLocks noChangeAspect="1"/>
          </p:cNvGrpSpPr>
          <p:nvPr/>
        </p:nvGrpSpPr>
        <p:grpSpPr>
          <a:xfrm>
            <a:off x="4764051" y="2189515"/>
            <a:ext cx="1280769" cy="1643262"/>
            <a:chOff x="-1966816" y="4683361"/>
            <a:chExt cx="4785109" cy="6139422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1" t="7685" r="9508" b="11063"/>
            <a:stretch/>
          </p:blipFill>
          <p:spPr>
            <a:xfrm>
              <a:off x="-1966815" y="6038104"/>
              <a:ext cx="2179302" cy="1850279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-1966816" y="7888383"/>
              <a:ext cx="2174491" cy="2934400"/>
            </a:xfrm>
            <a:prstGeom prst="rect">
              <a:avLst/>
            </a:prstGeom>
            <a:solidFill>
              <a:srgbClr val="DFDFD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966815" y="4693325"/>
              <a:ext cx="2174492" cy="1341875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07674" y="4683361"/>
              <a:ext cx="2610619" cy="126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Disturbed planes</a:t>
              </a:r>
              <a:endParaRPr lang="en-GB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Connecteur droit 70"/>
            <p:cNvCxnSpPr>
              <a:stCxn id="70" idx="2"/>
            </p:cNvCxnSpPr>
            <p:nvPr/>
          </p:nvCxnSpPr>
          <p:spPr>
            <a:xfrm flipH="1">
              <a:off x="-644046" y="5948239"/>
              <a:ext cx="2157031" cy="470359"/>
            </a:xfrm>
            <a:prstGeom prst="line">
              <a:avLst/>
            </a:prstGeom>
            <a:ln w="12700"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Conclusions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98" y="3968735"/>
            <a:ext cx="980438" cy="624925"/>
          </a:xfrm>
          <a:prstGeom prst="rect">
            <a:avLst/>
          </a:prstGeom>
        </p:spPr>
      </p:pic>
      <p:sp>
        <p:nvSpPr>
          <p:cNvPr id="125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10/10</a:t>
            </a:r>
            <a:endParaRPr lang="en-GB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4"/>
            </a:endParaRPr>
          </a:p>
          <a:p>
            <a:endParaRPr lang="en-GB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b="9604"/>
          <a:stretch/>
        </p:blipFill>
        <p:spPr>
          <a:xfrm>
            <a:off x="5895798" y="3968735"/>
            <a:ext cx="2251125" cy="24552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r="10898" b="12462"/>
          <a:stretch/>
        </p:blipFill>
        <p:spPr>
          <a:xfrm>
            <a:off x="9769712" y="3968735"/>
            <a:ext cx="2228373" cy="24552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4422147"/>
            <a:ext cx="2211310" cy="20017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67248" y="2882276"/>
            <a:ext cx="90135" cy="111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necteur droit 22"/>
          <p:cNvCxnSpPr>
            <a:stCxn id="22" idx="1"/>
          </p:cNvCxnSpPr>
          <p:nvPr/>
        </p:nvCxnSpPr>
        <p:spPr>
          <a:xfrm flipH="1">
            <a:off x="3844988" y="2937982"/>
            <a:ext cx="922260" cy="1484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22" idx="3"/>
          </p:cNvCxnSpPr>
          <p:nvPr/>
        </p:nvCxnSpPr>
        <p:spPr>
          <a:xfrm>
            <a:off x="4857383" y="2937982"/>
            <a:ext cx="482808" cy="1484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/>
          <p:cNvGrpSpPr>
            <a:grpSpLocks noChangeAspect="1"/>
          </p:cNvGrpSpPr>
          <p:nvPr/>
        </p:nvGrpSpPr>
        <p:grpSpPr>
          <a:xfrm>
            <a:off x="5740400" y="230650"/>
            <a:ext cx="2455357" cy="1743465"/>
            <a:chOff x="885175" y="1814089"/>
            <a:chExt cx="2389420" cy="1696646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21" y="1814089"/>
              <a:ext cx="1810722" cy="1413375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85175" y="3300535"/>
              <a:ext cx="2389420" cy="210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Advection </a:t>
              </a:r>
              <a:r>
                <a:rPr lang="en-GB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diffusion of dissolved gas</a:t>
              </a:r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9883773" y="62119"/>
            <a:ext cx="2000250" cy="1911995"/>
            <a:chOff x="9883772" y="62119"/>
            <a:chExt cx="2000250" cy="1911995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139" y="62119"/>
              <a:ext cx="1846289" cy="1750147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883772" y="1758114"/>
              <a:ext cx="2000250" cy="21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</a:t>
              </a:r>
              <a:r>
                <a: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 in preferential pathways</a:t>
              </a:r>
            </a:p>
          </p:txBody>
        </p:sp>
      </p:grpSp>
      <p:pic>
        <p:nvPicPr>
          <p:cNvPr id="62" name="Image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67" y="2185145"/>
            <a:ext cx="842649" cy="1620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037" y="2185145"/>
            <a:ext cx="848868" cy="1620000"/>
          </a:xfrm>
          <a:prstGeom prst="rect">
            <a:avLst/>
          </a:prstGeom>
        </p:spPr>
      </p:pic>
      <p:sp>
        <p:nvSpPr>
          <p:cNvPr id="64" name="ZoneTexte 63"/>
          <p:cNvSpPr txBox="1"/>
          <p:nvPr/>
        </p:nvSpPr>
        <p:spPr>
          <a:xfrm>
            <a:off x="6519880" y="3440313"/>
            <a:ext cx="76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gas pressure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10532583" y="3451202"/>
            <a:ext cx="76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gas pressure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402552" y="2666862"/>
            <a:ext cx="58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Clay sample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Connecteur droit 72"/>
          <p:cNvCxnSpPr>
            <a:stCxn id="72" idx="1"/>
          </p:cNvCxnSpPr>
          <p:nvPr/>
        </p:nvCxnSpPr>
        <p:spPr>
          <a:xfrm flipH="1">
            <a:off x="5053303" y="2851528"/>
            <a:ext cx="349249" cy="219294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="" xmlns:a16="http://schemas.microsoft.com/office/drawing/2014/main" id="{457B991B-B489-4746-894B-A67DE72222CC}"/>
              </a:ext>
            </a:extLst>
          </p:cNvPr>
          <p:cNvSpPr txBox="1"/>
          <p:nvPr/>
        </p:nvSpPr>
        <p:spPr>
          <a:xfrm>
            <a:off x="304800" y="1077566"/>
            <a:ext cx="386795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multi-scale HM coupled model is able to…</a:t>
            </a:r>
          </a:p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Simply idealise the microstructure of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a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clayey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rock with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fractures and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tubes</a:t>
            </a:r>
          </a:p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Reproduce the mechanisms inherent to gas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migrations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 sound rocks by taking into account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HM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couplings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endParaRPr lang="fr-B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2590800" y="2971991"/>
            <a:ext cx="8557361" cy="648001"/>
          </a:xfrm>
        </p:spPr>
        <p:txBody>
          <a:bodyPr>
            <a:noAutofit/>
          </a:bodyPr>
          <a:lstStyle/>
          <a:p>
            <a:r>
              <a:rPr lang="en-GB" sz="3800" b="1" spc="20" dirty="0" smtClean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GB" sz="3800" b="1" spc="20" dirty="0">
                <a:latin typeface="Arial" panose="020B0604020202020204" pitchFamily="34" charset="0"/>
                <a:cs typeface="Arial" panose="020B0604020202020204" pitchFamily="34" charset="0"/>
              </a:rPr>
              <a:t>you for your attention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3006180" y="5355446"/>
            <a:ext cx="846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GB" sz="1400" b="1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University of Liège</a:t>
            </a:r>
            <a:endParaRPr lang="en-GB" sz="1400" b="1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25395" y="4910850"/>
            <a:ext cx="966660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b="1" u="sng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Gilles </a:t>
            </a:r>
            <a:r>
              <a:rPr lang="fr-FR" b="1" u="sng" cap="small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Corman</a:t>
            </a:r>
            <a:r>
              <a:rPr lang="fr-FR" b="1" cap="small" spc="50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Frédéric </a:t>
            </a:r>
            <a:r>
              <a:rPr lang="fr-FR" b="1" cap="small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</a:t>
            </a:r>
            <a:r>
              <a:rPr lang="fr-FR" b="1" cap="small" spc="50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b="1" cap="small" spc="50" baseline="30000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25395" y="4581575"/>
            <a:ext cx="9666605" cy="432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April 2024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 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Session ERE5.4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 Vienna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(Austria)</a:t>
            </a:r>
            <a:endParaRPr lang="en-GB" b="1" spc="50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Context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428" y="5837905"/>
            <a:ext cx="31827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8" y="1290721"/>
            <a:ext cx="3150891" cy="4351718"/>
          </a:xfrm>
          <a:prstGeom prst="rect">
            <a:avLst/>
          </a:prstGeom>
        </p:spPr>
      </p:pic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1/10</a:t>
            </a:r>
            <a:endParaRPr lang="en-GB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2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3395"/>
            <a:ext cx="1219200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Levasseur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(2024), 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State of the Art on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Transport in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Clayey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Deliverable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D6.2 of the HORIZON 2020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EURAD, WP GAS.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Gerard et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 (2014),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Modelling of localised gas preferential pathways in claystone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International Journal of Rock Mechanics and Mining Sciences,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67:104-114.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Olivella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EE.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Alonso (2008),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Gas flow through clay barriers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Géotechnique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58:157-68.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Gonzalez-Blanco (2017),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Gas migration in Deep Argillaceous Formations: Boom Clay and Indurated Clays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Doctoral thesis,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Universitat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Politècnica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Catalunya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H. Yu, Y. Zhu, X.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H. Liu, H.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Wu (2019),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Multiscale simulations of shale gas transport in micro/</a:t>
            </a:r>
            <a:r>
              <a:rPr lang="en-GB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-porous shale matrix considering pore structure influence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Journal of Natural Gas Science and Engineering, Volume 64, Pages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28-40.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Bertrand (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2019)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Hydro-mechanical modelling of multiphase flow in naturally fractured coalbeds applied to CBM recovery or CO2 storage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Doctoral thesis, University of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Liège.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Bésuelle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Viggiani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JJM.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Desrues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C.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Pascal (2014),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A Laboratory Experimental Study of the </a:t>
            </a:r>
            <a:r>
              <a:rPr lang="en-GB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Hydromechanical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 of Boom Clay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Rock Mechanics and Rock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Volckaert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L. Ortiz, P. De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Canniere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M. Put, S.T. Horseman, J.F. Harrington, V.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Fioravante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Impey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(1995),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MEGAS Modelling and experiments on gas migration in repository host rocks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EUR 16235 MEGAS Final Report Phase 1,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p.464.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Yuster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(1951),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Theoretical considerations of multiphase flow in idealized capillary systems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In Proceedings of the 3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World Petroleum Congress, Section II, The Hague, Volume 2, Pages 437-445.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R.E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Goodman (1976),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Methods of geological engineering in discontinuous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M. T.  Van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Genuchten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(1980),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A closed-form equation for predicting the hydraulic conductivity of unsaturated soils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Soil science society of America journal, 44(5):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892–898.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References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3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2590800" y="2971991"/>
            <a:ext cx="8557361" cy="648001"/>
          </a:xfrm>
        </p:spPr>
        <p:txBody>
          <a:bodyPr>
            <a:noAutofit/>
          </a:bodyPr>
          <a:lstStyle/>
          <a:p>
            <a:r>
              <a:rPr lang="en-GB" sz="3800" b="1" spc="20" dirty="0" smtClean="0"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GB" sz="3800" b="1" spc="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3006180" y="5355446"/>
            <a:ext cx="846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GB" sz="1400" b="1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University of Liège</a:t>
            </a:r>
            <a:endParaRPr lang="en-GB" sz="1400" b="1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25395" y="4910850"/>
            <a:ext cx="966660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b="1" u="sng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Gilles </a:t>
            </a:r>
            <a:r>
              <a:rPr lang="fr-FR" b="1" u="sng" cap="small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Corman</a:t>
            </a:r>
            <a:r>
              <a:rPr lang="fr-FR" b="1" cap="small" spc="50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Frédéric </a:t>
            </a:r>
            <a:r>
              <a:rPr lang="fr-FR" b="1" cap="small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</a:t>
            </a:r>
            <a:r>
              <a:rPr lang="fr-FR" b="1" cap="small" spc="50" baseline="3000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b="1" cap="small" spc="50" baseline="30000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25395" y="4581575"/>
            <a:ext cx="9666605" cy="432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April 2024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 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Session ERE5.4</a:t>
            </a:r>
            <a:r>
              <a:rPr lang="en-GB" b="1" spc="50" dirty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 Vienna </a:t>
            </a:r>
            <a:r>
              <a:rPr lang="en-GB" b="1" spc="50" dirty="0" smtClean="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(Austria)</a:t>
            </a:r>
            <a:endParaRPr lang="en-GB" b="1" spc="50" dirty="0">
              <a:solidFill>
                <a:schemeClr val="tx1">
                  <a:alpha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Experimental evidences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69" name="Groupe 68"/>
          <p:cNvGrpSpPr>
            <a:grpSpLocks noChangeAspect="1"/>
          </p:cNvGrpSpPr>
          <p:nvPr/>
        </p:nvGrpSpPr>
        <p:grpSpPr>
          <a:xfrm>
            <a:off x="3229967" y="3132062"/>
            <a:ext cx="3825662" cy="2526247"/>
            <a:chOff x="836726" y="4554654"/>
            <a:chExt cx="3264926" cy="2225869"/>
          </a:xfrm>
        </p:grpSpPr>
        <p:pic>
          <p:nvPicPr>
            <p:cNvPr id="70" name="Image 6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0" t="5189"/>
            <a:stretch/>
          </p:blipFill>
          <p:spPr>
            <a:xfrm>
              <a:off x="836726" y="4554654"/>
              <a:ext cx="3264926" cy="2225869"/>
            </a:xfrm>
            <a:prstGeom prst="rect">
              <a:avLst/>
            </a:prstGeom>
          </p:spPr>
        </p:pic>
        <p:cxnSp>
          <p:nvCxnSpPr>
            <p:cNvPr id="71" name="Connecteur droit 70"/>
            <p:cNvCxnSpPr/>
            <p:nvPr/>
          </p:nvCxnSpPr>
          <p:spPr>
            <a:xfrm>
              <a:off x="2917031" y="5139526"/>
              <a:ext cx="0" cy="133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/>
            <p:cNvSpPr txBox="1"/>
            <p:nvPr/>
          </p:nvSpPr>
          <p:spPr>
            <a:xfrm>
              <a:off x="2877346" y="5073771"/>
              <a:ext cx="9300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Fissured material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Connecteur droit avec flèche 72"/>
            <p:cNvCxnSpPr/>
            <p:nvPr/>
          </p:nvCxnSpPr>
          <p:spPr>
            <a:xfrm>
              <a:off x="2917031" y="5290398"/>
              <a:ext cx="756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6824571" y="3168761"/>
            <a:ext cx="18540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Boom Clay pore size distribution after air injection, and corresponding FESEM images with zooms on the detected fissures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modified after Gonzalez-Blanco et al. (2022)</a:t>
            </a:r>
            <a:endParaRPr lang="en-GB" sz="1000" dirty="0"/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3"/>
          <a:stretch/>
        </p:blipFill>
        <p:spPr>
          <a:xfrm>
            <a:off x="7676307" y="1570635"/>
            <a:ext cx="1002351" cy="1418188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2"/>
          <a:stretch/>
        </p:blipFill>
        <p:spPr>
          <a:xfrm>
            <a:off x="3551004" y="1570635"/>
            <a:ext cx="4004278" cy="1418188"/>
          </a:xfrm>
          <a:prstGeom prst="rect">
            <a:avLst/>
          </a:prstGeom>
        </p:spPr>
      </p:pic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5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800" y="985038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Overview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43" y="1044472"/>
            <a:ext cx="6591703" cy="303434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04800" y="1401161"/>
            <a:ext cx="43695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Macro-to-micro scale transition: Localisation of the macro-scale deformations to the micro-scale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 of the boundary value problem at the micro-scale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Micro-to-macro scale transition: Homogenisation of the micro-scale stresses to compute the macroscopic quantities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 of the boundary value problem at the macro-scale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3343" y="3955706"/>
            <a:ext cx="63756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the iterative process for the multiscale model</a:t>
            </a:r>
            <a:endParaRPr lang="en-GB" sz="1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04800" y="4476160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Hybrid developed tool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04801" y="4892283"/>
            <a:ext cx="6224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hydraulic system implemented and solved at the micro-scale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effects addressed at the macro-scale and implicitly integrated at the lower scale through HM couplings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12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4800" y="922698"/>
            <a:ext cx="4464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Model formulation at the macroscopic scale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4800" y="1338821"/>
            <a:ext cx="4369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Clay material treated as a porous medium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0"/>
          <a:stretch/>
        </p:blipFill>
        <p:spPr>
          <a:xfrm>
            <a:off x="304800" y="1623827"/>
            <a:ext cx="2464946" cy="216361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0"/>
          <a:stretch/>
        </p:blipFill>
        <p:spPr>
          <a:xfrm>
            <a:off x="445646" y="3672987"/>
            <a:ext cx="3336342" cy="21636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45646" y="5713486"/>
            <a:ext cx="2984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Unsaturated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triphasic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porous medium and definition of phases and species</a:t>
            </a:r>
            <a:endParaRPr lang="en-GB" sz="1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584700" y="1338821"/>
            <a:ext cx="43695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 equations</a:t>
            </a:r>
          </a:p>
          <a:p>
            <a:pPr algn="just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337" y="2133923"/>
            <a:ext cx="1217912" cy="52705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262" y="3278333"/>
            <a:ext cx="1578614" cy="78930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337" y="4512105"/>
            <a:ext cx="2594634" cy="86817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8216901" y="1338821"/>
            <a:ext cx="39381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Constitutive equations</a:t>
            </a:r>
          </a:p>
          <a:p>
            <a:pPr algn="just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Total stress definition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Variation of solid density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394" y="2133923"/>
            <a:ext cx="2870201" cy="39589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394" y="3447715"/>
            <a:ext cx="2870201" cy="565955"/>
          </a:xfrm>
          <a:prstGeom prst="rect">
            <a:avLst/>
          </a:prstGeom>
        </p:spPr>
      </p:pic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5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04800" y="922698"/>
            <a:ext cx="4568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Macro-to-micro scale transition: Localisation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304800" y="1338821"/>
                <a:ext cx="5805046" cy="3593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Decomposition of the micro-kinematics: </a:t>
                </a:r>
              </a:p>
              <a:p>
                <a:pPr algn="just"/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Macro-pressure fields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□</m:t>
                        </m:r>
                      </m:e>
                      <m:sup>
                        <m:r>
                          <a:rPr lang="fr-BE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of water and gas must be identical to the micro-quantities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□</m:t>
                        </m:r>
                      </m:e>
                      <m:sup>
                        <m:r>
                          <a:rPr lang="fr-BE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for any point of the material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GB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GB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 any point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close to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BE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fr-BE" sz="1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endParaRPr lang="fr-BE" sz="1400" b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at the macroscopic scale:</a:t>
                </a:r>
              </a:p>
              <a:p>
                <a:pPr algn="just"/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en-GB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en-GB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at the microscopic scale:</a:t>
                </a: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38821"/>
                <a:ext cx="5805046" cy="3593676"/>
              </a:xfrm>
              <a:prstGeom prst="rect">
                <a:avLst/>
              </a:prstGeom>
              <a:blipFill rotWithShape="0">
                <a:blip r:embed="rId3"/>
                <a:stretch>
                  <a:fillRect l="-315" t="-340" r="-3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ZoneTexte 42"/>
          <p:cNvSpPr txBox="1"/>
          <p:nvPr/>
        </p:nvSpPr>
        <p:spPr>
          <a:xfrm>
            <a:off x="6756400" y="1338821"/>
            <a:ext cx="49287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Separation of scales</a:t>
            </a:r>
          </a:p>
          <a:p>
            <a:pPr algn="just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Approach restricted to situations where the variations of the macroscopic fields is large compared to the variations of micro-scale fields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"/>
          <a:srcRect t="67208"/>
          <a:stretch/>
        </p:blipFill>
        <p:spPr>
          <a:xfrm>
            <a:off x="3790950" y="2418909"/>
            <a:ext cx="1339122" cy="337523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/>
          <a:srcRect b="65796"/>
          <a:stretch/>
        </p:blipFill>
        <p:spPr>
          <a:xfrm>
            <a:off x="689970" y="2418909"/>
            <a:ext cx="1214437" cy="31927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5"/>
          <a:srcRect b="60063"/>
          <a:stretch/>
        </p:blipFill>
        <p:spPr>
          <a:xfrm>
            <a:off x="689970" y="3699705"/>
            <a:ext cx="2937410" cy="55913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5"/>
          <a:srcRect t="56038"/>
          <a:stretch/>
        </p:blipFill>
        <p:spPr>
          <a:xfrm>
            <a:off x="3790950" y="3668591"/>
            <a:ext cx="2965450" cy="621357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6"/>
          <a:srcRect t="58458"/>
          <a:stretch/>
        </p:blipFill>
        <p:spPr>
          <a:xfrm>
            <a:off x="4569522" y="4871957"/>
            <a:ext cx="3626996" cy="614621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6"/>
          <a:srcRect b="58458"/>
          <a:stretch/>
        </p:blipFill>
        <p:spPr>
          <a:xfrm>
            <a:off x="689970" y="4899992"/>
            <a:ext cx="3565676" cy="604229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718467" y="5766364"/>
            <a:ext cx="28232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Fluctuation fields to replace higher-order terms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necteur droit avec flèche 50"/>
          <p:cNvCxnSpPr>
            <a:stCxn id="50" idx="0"/>
          </p:cNvCxnSpPr>
          <p:nvPr/>
        </p:nvCxnSpPr>
        <p:spPr>
          <a:xfrm flipH="1" flipV="1">
            <a:off x="3988946" y="5402198"/>
            <a:ext cx="1141126" cy="3641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50" idx="0"/>
          </p:cNvCxnSpPr>
          <p:nvPr/>
        </p:nvCxnSpPr>
        <p:spPr>
          <a:xfrm flipV="1">
            <a:off x="5130072" y="5402198"/>
            <a:ext cx="2503774" cy="3641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3718467" y="4304471"/>
            <a:ext cx="18453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Higher-order terms neglected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7"/>
          <a:srcRect t="58272"/>
          <a:stretch/>
        </p:blipFill>
        <p:spPr>
          <a:xfrm>
            <a:off x="8175594" y="3195022"/>
            <a:ext cx="2555875" cy="55450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7"/>
          <a:srcRect b="57299"/>
          <a:stretch/>
        </p:blipFill>
        <p:spPr>
          <a:xfrm>
            <a:off x="8175594" y="2528850"/>
            <a:ext cx="2555875" cy="567433"/>
          </a:xfrm>
          <a:prstGeom prst="rect">
            <a:avLst/>
          </a:prstGeom>
        </p:spPr>
      </p:pic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3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04800" y="922698"/>
            <a:ext cx="3754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Micro-scale boundary value problem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04800" y="1338821"/>
            <a:ext cx="58050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 equations at the micro-scale</a:t>
            </a:r>
          </a:p>
          <a:p>
            <a:pPr algn="just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effects: computed at the macro-scale and transferred to the micro-scale through </a:t>
            </a: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HM couplings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"/>
          <a:srcRect t="58116"/>
          <a:stretch/>
        </p:blipFill>
        <p:spPr>
          <a:xfrm>
            <a:off x="827046" y="2109755"/>
            <a:ext cx="2882500" cy="68563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2"/>
          <a:srcRect b="58116"/>
          <a:stretch/>
        </p:blipFill>
        <p:spPr>
          <a:xfrm>
            <a:off x="6109846" y="2109755"/>
            <a:ext cx="2882501" cy="68563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2"/>
          <a:srcRect t="58116" r="83088"/>
          <a:stretch/>
        </p:blipFill>
        <p:spPr>
          <a:xfrm>
            <a:off x="827046" y="3210484"/>
            <a:ext cx="374823" cy="52717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2"/>
          <a:srcRect l="45679" t="58116" r="39279"/>
          <a:stretch/>
        </p:blipFill>
        <p:spPr>
          <a:xfrm>
            <a:off x="1201869" y="3210484"/>
            <a:ext cx="333375" cy="52717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"/>
          <a:srcRect r="82914" b="58116"/>
          <a:stretch/>
        </p:blipFill>
        <p:spPr>
          <a:xfrm>
            <a:off x="1576692" y="3210484"/>
            <a:ext cx="398290" cy="55446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2478912" y="3335571"/>
            <a:ext cx="197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Variations of fluid contents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"/>
          <a:srcRect l="67124"/>
          <a:stretch/>
        </p:blipFill>
        <p:spPr>
          <a:xfrm>
            <a:off x="812642" y="4647640"/>
            <a:ext cx="1528100" cy="36000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3"/>
          <a:srcRect l="34575" r="46340"/>
          <a:stretch/>
        </p:blipFill>
        <p:spPr>
          <a:xfrm>
            <a:off x="827046" y="4287640"/>
            <a:ext cx="887090" cy="3600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3"/>
          <a:srcRect r="78758"/>
          <a:stretch/>
        </p:blipFill>
        <p:spPr>
          <a:xfrm>
            <a:off x="827050" y="3927640"/>
            <a:ext cx="987340" cy="360000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2478912" y="4370641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Mass flows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765800" y="1336445"/>
            <a:ext cx="5805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equations at the micro-scale</a:t>
            </a:r>
          </a:p>
          <a:p>
            <a:pPr algn="just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3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304799" y="1338821"/>
            <a:ext cx="110084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Constitutive equations: Hydraulic problem considering a channel flow model (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Navier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-Stokes equations)</a:t>
            </a:r>
          </a:p>
          <a:p>
            <a:pPr algn="just"/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dvective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component: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Diffusive component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2"/>
          <a:srcRect r="61569"/>
          <a:stretch/>
        </p:blipFill>
        <p:spPr>
          <a:xfrm>
            <a:off x="942909" y="2558140"/>
            <a:ext cx="1946817" cy="90988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2"/>
          <a:srcRect l="39078"/>
          <a:stretch/>
        </p:blipFill>
        <p:spPr>
          <a:xfrm>
            <a:off x="8946767" y="2561772"/>
            <a:ext cx="3086215" cy="90988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3"/>
          <a:srcRect l="78259" t="14948" r="-3655" b="12531"/>
          <a:stretch/>
        </p:blipFill>
        <p:spPr>
          <a:xfrm>
            <a:off x="7363958" y="2786842"/>
            <a:ext cx="1317625" cy="434341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304800" y="922698"/>
            <a:ext cx="3754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Micro-scale boundary value problem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717" y="1859152"/>
            <a:ext cx="3081813" cy="50444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578" y="1711362"/>
            <a:ext cx="3273425" cy="650083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6"/>
          <a:srcRect l="78155" t="18571" b="31410"/>
          <a:stretch/>
        </p:blipFill>
        <p:spPr>
          <a:xfrm>
            <a:off x="3688735" y="4514465"/>
            <a:ext cx="1102455" cy="304801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7"/>
          <a:srcRect t="22398" r="84429" b="27667"/>
          <a:stretch/>
        </p:blipFill>
        <p:spPr>
          <a:xfrm>
            <a:off x="7363958" y="4155010"/>
            <a:ext cx="771040" cy="24765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7"/>
          <a:srcRect l="71909" t="19278" b="27502"/>
          <a:stretch/>
        </p:blipFill>
        <p:spPr>
          <a:xfrm>
            <a:off x="7382983" y="4440861"/>
            <a:ext cx="1530985" cy="290512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4520" y="5551970"/>
            <a:ext cx="2444958" cy="522910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6"/>
          <a:srcRect t="18213" r="73238" b="9756"/>
          <a:stretch/>
        </p:blipFill>
        <p:spPr>
          <a:xfrm>
            <a:off x="3607339" y="4086581"/>
            <a:ext cx="1367757" cy="44450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3"/>
          <a:srcRect t="12609" r="71975" b="11592"/>
          <a:stretch/>
        </p:blipFill>
        <p:spPr>
          <a:xfrm>
            <a:off x="3688735" y="2833607"/>
            <a:ext cx="1436261" cy="448433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9"/>
          <a:srcRect t="12912" r="56407" b="7088"/>
          <a:stretch/>
        </p:blipFill>
        <p:spPr>
          <a:xfrm>
            <a:off x="510517" y="4103705"/>
            <a:ext cx="2527510" cy="982881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9"/>
          <a:srcRect l="43593" t="12912" r="2271" b="7088"/>
          <a:stretch/>
        </p:blipFill>
        <p:spPr>
          <a:xfrm>
            <a:off x="9199176" y="4029642"/>
            <a:ext cx="2955925" cy="925609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44639" y="344150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Laminar fluid flow profiles between two parallel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endParaRPr lang="en-GB" dirty="0"/>
          </a:p>
        </p:txBody>
      </p:sp>
      <p:sp>
        <p:nvSpPr>
          <p:cNvPr id="65" name="Rectangle 64"/>
          <p:cNvSpPr/>
          <p:nvPr/>
        </p:nvSpPr>
        <p:spPr>
          <a:xfrm>
            <a:off x="9385334" y="3402894"/>
            <a:ext cx="27440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Laminar fluid flow profiles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circular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4798" y="5086586"/>
            <a:ext cx="3245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flow in between of water flows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fracture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068946" y="4949276"/>
            <a:ext cx="30861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flow in between of water flows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circular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1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3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04800" y="922698"/>
            <a:ext cx="3754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Micro-scale boundary value problem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/>
          <a:srcRect l="78259" t="14948" r="-3655" b="12531"/>
          <a:stretch/>
        </p:blipFill>
        <p:spPr>
          <a:xfrm>
            <a:off x="6080399" y="3917958"/>
            <a:ext cx="1317625" cy="43434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/>
          <a:srcRect t="12609" r="71975" b="11592"/>
          <a:stretch/>
        </p:blipFill>
        <p:spPr>
          <a:xfrm>
            <a:off x="3212656" y="3903866"/>
            <a:ext cx="1436261" cy="44843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04800" y="1352082"/>
            <a:ext cx="110084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Constitutive equations: Hydro-mechanical couplings</a:t>
            </a:r>
          </a:p>
          <a:p>
            <a:pPr algn="just"/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Stress-dependent evolution of micro-elements aperture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Stress-dependent formulation of the transmissivity and the entry pressure of micro-elements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/>
          <a:srcRect t="30821" b="44043"/>
          <a:stretch/>
        </p:blipFill>
        <p:spPr>
          <a:xfrm>
            <a:off x="3406913" y="2459432"/>
            <a:ext cx="1495425" cy="5842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/>
          <a:srcRect t="48213"/>
          <a:stretch/>
        </p:blipFill>
        <p:spPr>
          <a:xfrm>
            <a:off x="6327334" y="2442885"/>
            <a:ext cx="1228725" cy="4982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/>
          <a:srcRect b="73855"/>
          <a:stretch/>
        </p:blipFill>
        <p:spPr>
          <a:xfrm>
            <a:off x="6080399" y="2113800"/>
            <a:ext cx="1228725" cy="251516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3175136" y="2061682"/>
            <a:ext cx="979490" cy="306733"/>
            <a:chOff x="4740274" y="2675834"/>
            <a:chExt cx="979490" cy="306733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3"/>
            <a:srcRect l="45846" r="31224" b="86802"/>
            <a:stretch/>
          </p:blipFill>
          <p:spPr>
            <a:xfrm>
              <a:off x="5153025" y="2675834"/>
              <a:ext cx="342900" cy="30673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4"/>
            <a:srcRect r="66408" b="73855"/>
            <a:stretch/>
          </p:blipFill>
          <p:spPr>
            <a:xfrm>
              <a:off x="4740274" y="2697150"/>
              <a:ext cx="412751" cy="251516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3"/>
            <a:srcRect l="64955" t="41340" r="20077" b="52102"/>
            <a:stretch/>
          </p:blipFill>
          <p:spPr>
            <a:xfrm>
              <a:off x="5495925" y="2753000"/>
              <a:ext cx="223839" cy="152401"/>
            </a:xfrm>
            <a:prstGeom prst="rect">
              <a:avLst/>
            </a:prstGeom>
          </p:spPr>
        </p:pic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529" y="381386"/>
            <a:ext cx="3160851" cy="229125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411437" y="2670951"/>
            <a:ext cx="2961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Constitutive law describing the normal behaviour of a rough rock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joint, </a:t>
            </a: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Cerfontaine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(2015)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6"/>
          <a:srcRect t="90103" r="75553"/>
          <a:stretch/>
        </p:blipFill>
        <p:spPr>
          <a:xfrm>
            <a:off x="3231225" y="5487233"/>
            <a:ext cx="1101411" cy="34785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529" y="3379565"/>
            <a:ext cx="3298122" cy="233729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413529" y="5559598"/>
            <a:ext cx="25620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 of the hydraulic and the mechanical aperture in reality (left) and in the modelling (right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Marinelli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6"/>
          <a:srcRect r="71084" b="85003"/>
          <a:stretch/>
        </p:blipFill>
        <p:spPr>
          <a:xfrm>
            <a:off x="3126270" y="4437196"/>
            <a:ext cx="1302761" cy="527085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6"/>
          <a:srcRect l="74371" b="85003"/>
          <a:stretch/>
        </p:blipFill>
        <p:spPr>
          <a:xfrm>
            <a:off x="6080399" y="4473476"/>
            <a:ext cx="1154689" cy="527085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/>
          <a:srcRect t="51440" r="72930" b="35913"/>
          <a:stretch/>
        </p:blipFill>
        <p:spPr>
          <a:xfrm>
            <a:off x="3406914" y="5049178"/>
            <a:ext cx="1219574" cy="4445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6"/>
          <a:srcRect l="75611" t="51440" b="35913"/>
          <a:stretch/>
        </p:blipFill>
        <p:spPr>
          <a:xfrm>
            <a:off x="6453120" y="5049178"/>
            <a:ext cx="1098811" cy="4445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6"/>
          <a:srcRect l="10296" r="84968" b="85003"/>
          <a:stretch/>
        </p:blipFill>
        <p:spPr>
          <a:xfrm>
            <a:off x="3564290" y="4964281"/>
            <a:ext cx="213360" cy="52708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6"/>
          <a:srcRect l="10296" r="84968" b="85003"/>
          <a:stretch/>
        </p:blipFill>
        <p:spPr>
          <a:xfrm>
            <a:off x="6455524" y="4964281"/>
            <a:ext cx="213360" cy="527085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6"/>
          <a:srcRect l="77724" t="90103"/>
          <a:stretch/>
        </p:blipFill>
        <p:spPr>
          <a:xfrm>
            <a:off x="6415127" y="5491143"/>
            <a:ext cx="1003614" cy="347854"/>
          </a:xfrm>
          <a:prstGeom prst="rect">
            <a:avLst/>
          </a:prstGeom>
        </p:spPr>
      </p:pic>
      <p:sp>
        <p:nvSpPr>
          <p:cNvPr id="4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7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04800" y="922698"/>
            <a:ext cx="3754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Micro-scale boundary value problem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085" y="1746448"/>
            <a:ext cx="6160961" cy="3134524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304800" y="1361102"/>
            <a:ext cx="54059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 principles for numerical resolution of the hydraulic system</a:t>
            </a:r>
          </a:p>
          <a:p>
            <a:pPr algn="just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Hydraulic network respecting these conditions: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Anti-symmetric boundary fluxes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Macroscopic pressure gradient between the boundaries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Hydraulic problem established through mass balance on each node (j)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Hydraulic problem solved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 a given configuration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Under steady-state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onditions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By applying the macro-pressure to one node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854066" y="4824685"/>
            <a:ext cx="3967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channel network with the mass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on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6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Context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428" y="5837905"/>
            <a:ext cx="31827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8" y="1290721"/>
            <a:ext cx="3150891" cy="4351718"/>
          </a:xfrm>
          <a:prstGeom prst="rect">
            <a:avLst/>
          </a:prstGeom>
        </p:spPr>
      </p:pic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1/10</a:t>
            </a:r>
            <a:endParaRPr lang="en-GB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2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4800" y="922698"/>
            <a:ext cx="4977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Micro-to-macro scale transition: Homogenisation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04800" y="1338821"/>
            <a:ext cx="70623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Fluid fluxes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Fluid masses: total amount of fluids inside the fractures and tubes</a:t>
            </a:r>
          </a:p>
        </p:txBody>
      </p:sp>
      <p:grpSp>
        <p:nvGrpSpPr>
          <p:cNvPr id="18" name="Groupe 17"/>
          <p:cNvGrpSpPr>
            <a:grpSpLocks noChangeAspect="1"/>
          </p:cNvGrpSpPr>
          <p:nvPr/>
        </p:nvGrpSpPr>
        <p:grpSpPr>
          <a:xfrm>
            <a:off x="1441026" y="1724167"/>
            <a:ext cx="3841419" cy="1343194"/>
            <a:chOff x="4319721" y="2096486"/>
            <a:chExt cx="4943475" cy="172854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2"/>
            <a:srcRect t="36430" b="33953"/>
            <a:stretch/>
          </p:blipFill>
          <p:spPr>
            <a:xfrm>
              <a:off x="4319721" y="2096486"/>
              <a:ext cx="4943475" cy="118762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/>
            <a:srcRect l="39679" t="83764" b="2747"/>
            <a:stretch/>
          </p:blipFill>
          <p:spPr>
            <a:xfrm>
              <a:off x="5532120" y="3284113"/>
              <a:ext cx="2981954" cy="540913"/>
            </a:xfrm>
            <a:prstGeom prst="rect">
              <a:avLst/>
            </a:prstGeom>
          </p:spPr>
        </p:pic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09" y="1724167"/>
            <a:ext cx="1582738" cy="43165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/>
          <a:srcRect r="72431" b="77926"/>
          <a:stretch/>
        </p:blipFill>
        <p:spPr>
          <a:xfrm>
            <a:off x="1765715" y="3569903"/>
            <a:ext cx="1524731" cy="62125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/>
          <a:srcRect l="51908" r="558" b="65838"/>
          <a:stretch/>
        </p:blipFill>
        <p:spPr>
          <a:xfrm>
            <a:off x="6838509" y="3585590"/>
            <a:ext cx="2628900" cy="961461"/>
          </a:xfrm>
          <a:prstGeom prst="rect">
            <a:avLst/>
          </a:prstGeom>
        </p:spPr>
      </p:pic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5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3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04800" y="922698"/>
            <a:ext cx="3810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Macro-scale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boundary value problem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04800" y="1338821"/>
            <a:ext cx="70623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Under matrix form: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Summarized as: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/>
          <a:srcRect b="38545"/>
          <a:stretch/>
        </p:blipFill>
        <p:spPr>
          <a:xfrm>
            <a:off x="2210129" y="1590248"/>
            <a:ext cx="7115175" cy="170338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"/>
          <a:srcRect t="77951" b="1889"/>
          <a:stretch/>
        </p:blipFill>
        <p:spPr>
          <a:xfrm>
            <a:off x="827046" y="3878603"/>
            <a:ext cx="7115175" cy="558799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7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Modelling gas injection tests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9092706" y="881252"/>
            <a:ext cx="1546489" cy="1546489"/>
            <a:chOff x="9231371" y="674610"/>
            <a:chExt cx="1546489" cy="1546489"/>
          </a:xfrm>
        </p:grpSpPr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371" y="674610"/>
              <a:ext cx="1546489" cy="1546489"/>
            </a:xfrm>
            <a:prstGeom prst="rect">
              <a:avLst/>
            </a:prstGeom>
          </p:spPr>
        </p:pic>
        <p:grpSp>
          <p:nvGrpSpPr>
            <p:cNvPr id="51" name="Groupe 50"/>
            <p:cNvGrpSpPr/>
            <p:nvPr/>
          </p:nvGrpSpPr>
          <p:grpSpPr>
            <a:xfrm>
              <a:off x="9442823" y="1281842"/>
              <a:ext cx="180000" cy="180000"/>
              <a:chOff x="6821745" y="4756067"/>
              <a:chExt cx="180000" cy="180000"/>
            </a:xfrm>
          </p:grpSpPr>
          <p:cxnSp>
            <p:nvCxnSpPr>
              <p:cNvPr id="54" name="Connecteur droit avec flèche 53"/>
              <p:cNvCxnSpPr/>
              <p:nvPr/>
            </p:nvCxnSpPr>
            <p:spPr>
              <a:xfrm flipV="1">
                <a:off x="6823221" y="4756067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avec flèche 54"/>
              <p:cNvCxnSpPr/>
              <p:nvPr/>
            </p:nvCxnSpPr>
            <p:spPr>
              <a:xfrm rot="5400000" flipV="1">
                <a:off x="6911745" y="4845983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9445514" y="1375583"/>
                  <a:ext cx="3263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2" name="ZoneTexte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5514" y="1375583"/>
                  <a:ext cx="326371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/>
                <p:cNvSpPr txBox="1"/>
                <p:nvPr/>
              </p:nvSpPr>
              <p:spPr>
                <a:xfrm>
                  <a:off x="9278419" y="1011207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3" name="ZoneTexte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8419" y="1011207"/>
                  <a:ext cx="328808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ableau 5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2464308"/>
                  </p:ext>
                </p:extLst>
              </p:nvPr>
            </p:nvGraphicFramePr>
            <p:xfrm>
              <a:off x="5655816" y="1368667"/>
              <a:ext cx="2596198" cy="6096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6759"/>
                    <a:gridCol w="1289439"/>
                  </a:tblGrid>
                  <a:tr h="2065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FESEM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fr-BE" sz="140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GB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-CT</a:t>
                          </a:r>
                          <a:endParaRPr lang="en-GB" sz="1400" dirty="0"/>
                        </a:p>
                      </a:txBody>
                      <a:tcPr/>
                    </a:tc>
                  </a:tr>
                  <a:tr h="20654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150 – 270 </a:t>
                          </a:r>
                          <a14:m>
                            <m:oMath xmlns:m="http://schemas.openxmlformats.org/officeDocument/2006/math">
                              <m:r>
                                <a:rPr lang="fr-B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𝜇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oMath>
                          </a14:m>
                          <a:endParaRPr lang="en-GB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410 – 560 </a:t>
                          </a:r>
                          <a14:m>
                            <m:oMath xmlns:m="http://schemas.openxmlformats.org/officeDocument/2006/math">
                              <m:r>
                                <a:rPr lang="fr-B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𝜇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oMath>
                          </a14:m>
                          <a:endParaRPr lang="fr-BE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ableau 5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2464308"/>
                  </p:ext>
                </p:extLst>
              </p:nvPr>
            </p:nvGraphicFramePr>
            <p:xfrm>
              <a:off x="5655816" y="1368667"/>
              <a:ext cx="2596198" cy="6096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6759"/>
                    <a:gridCol w="1289439"/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FESEM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887" t="-1961" r="-943" b="-117647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465" t="-104000" r="-99535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887" t="-104000" r="-943" b="-2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57" name="Connecteur droit avec flèche 56"/>
          <p:cNvCxnSpPr/>
          <p:nvPr/>
        </p:nvCxnSpPr>
        <p:spPr>
          <a:xfrm>
            <a:off x="8868166" y="939333"/>
            <a:ext cx="0" cy="143678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H="1" flipV="1">
            <a:off x="9635171" y="1679447"/>
            <a:ext cx="0" cy="239869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/>
              <p:cNvSpPr txBox="1"/>
              <p:nvPr/>
            </p:nvSpPr>
            <p:spPr>
              <a:xfrm>
                <a:off x="9502806" y="1141118"/>
                <a:ext cx="277057" cy="26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9" name="ZoneText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806" y="1141118"/>
                <a:ext cx="277057" cy="269156"/>
              </a:xfrm>
              <a:prstGeom prst="rect">
                <a:avLst/>
              </a:prstGeom>
              <a:blipFill rotWithShape="0">
                <a:blip r:embed="rId8"/>
                <a:stretch>
                  <a:fillRect b="-15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/>
              <p:cNvSpPr txBox="1"/>
              <p:nvPr/>
            </p:nvSpPr>
            <p:spPr>
              <a:xfrm>
                <a:off x="8568305" y="1459766"/>
                <a:ext cx="309631" cy="26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6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0" name="ZoneText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305" y="1459766"/>
                <a:ext cx="309631" cy="269156"/>
              </a:xfrm>
              <a:prstGeom prst="rect">
                <a:avLst/>
              </a:prstGeom>
              <a:blipFill rotWithShape="0">
                <a:blip r:embed="rId9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eur droit avec flèche 60"/>
          <p:cNvCxnSpPr/>
          <p:nvPr/>
        </p:nvCxnSpPr>
        <p:spPr>
          <a:xfrm flipH="1" flipV="1">
            <a:off x="9635171" y="1402788"/>
            <a:ext cx="0" cy="239869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/>
              <p:cNvSpPr txBox="1"/>
              <p:nvPr/>
            </p:nvSpPr>
            <p:spPr>
              <a:xfrm>
                <a:off x="10593579" y="1397013"/>
                <a:ext cx="15617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B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sSup>
                        <m:sSup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2" name="ZoneTexte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3579" y="1397013"/>
                <a:ext cx="1561710" cy="3077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/>
              <p:cNvSpPr txBox="1"/>
              <p:nvPr/>
            </p:nvSpPr>
            <p:spPr>
              <a:xfrm>
                <a:off x="9124657" y="509086"/>
                <a:ext cx="1567801" cy="329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B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sSup>
                        <m:sSup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3" name="ZoneText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4657" y="509086"/>
                <a:ext cx="1567801" cy="32900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ZoneTexte 63"/>
          <p:cNvSpPr txBox="1"/>
          <p:nvPr/>
        </p:nvSpPr>
        <p:spPr>
          <a:xfrm>
            <a:off x="5342045" y="925716"/>
            <a:ext cx="3263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estimations of bedding plane separation, from 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Gonzalez-Blanco (2017)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9857759" y="1624095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Bedding</a:t>
            </a:r>
            <a:endParaRPr lang="en-GB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 rot="20726146">
            <a:off x="9908806" y="1324840"/>
            <a:ext cx="6014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Tubes</a:t>
            </a:r>
            <a:endParaRPr lang="en-GB" sz="1100" b="1" dirty="0">
              <a:solidFill>
                <a:srgbClr val="70A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323655" y="1465111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Arial" panose="020B0604020202020204" pitchFamily="34" charset="0"/>
              <a:buChar char="►"/>
            </a:pP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Size of the REV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209529" y="5213963"/>
            <a:ext cx="1516889" cy="892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2600382" y="1465111"/>
                <a:ext cx="22921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chemeClr val="tx1"/>
                  </a:buClr>
                  <a:buSzPct val="100000"/>
                </a:pP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Bedding plane separation </a:t>
                </a:r>
              </a:p>
              <a:p>
                <a:pPr>
                  <a:buClr>
                    <a:schemeClr val="tx1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𝑤</m:t>
                      </m:r>
                      <m:r>
                        <a:rPr lang="fr-BE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=300 </m:t>
                      </m:r>
                      <m:r>
                        <a:rPr lang="fr-BE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𝜇</m:t>
                      </m:r>
                      <m:r>
                        <a:rPr lang="fr-BE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fr-BE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82" y="1465111"/>
                <a:ext cx="2292166" cy="523220"/>
              </a:xfrm>
              <a:prstGeom prst="rect">
                <a:avLst/>
              </a:prstGeom>
              <a:blipFill rotWithShape="0">
                <a:blip r:embed="rId12"/>
                <a:stretch>
                  <a:fillRect l="-798" t="-1163" b="-11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e 70"/>
          <p:cNvGrpSpPr/>
          <p:nvPr/>
        </p:nvGrpSpPr>
        <p:grpSpPr>
          <a:xfrm>
            <a:off x="323658" y="2534575"/>
            <a:ext cx="8042322" cy="2700000"/>
            <a:chOff x="360612" y="2693582"/>
            <a:chExt cx="8042322" cy="2700000"/>
          </a:xfrm>
        </p:grpSpPr>
        <p:pic>
          <p:nvPicPr>
            <p:cNvPr id="72" name="Image 7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429" y="2693582"/>
              <a:ext cx="2628505" cy="2700000"/>
            </a:xfrm>
            <a:prstGeom prst="rect">
              <a:avLst/>
            </a:prstGeom>
          </p:spPr>
        </p:pic>
        <p:sp>
          <p:nvSpPr>
            <p:cNvPr id="73" name="ZoneTexte 72"/>
            <p:cNvSpPr txBox="1"/>
            <p:nvPr/>
          </p:nvSpPr>
          <p:spPr>
            <a:xfrm>
              <a:off x="360612" y="3647110"/>
              <a:ext cx="1904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SzPct val="100000"/>
                <a:buFont typeface="Arial" panose="020B0604020202020204" pitchFamily="34" charset="0"/>
                <a:buChar char="►"/>
              </a:pPr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GB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Macroporosity</a:t>
              </a:r>
              <a:endParaRPr lang="fr-BE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676527" y="3677887"/>
              <a:ext cx="28600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Fitting of the pore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size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distribution</a:t>
              </a:r>
              <a:endParaRPr lang="en-GB" sz="140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676527" y="3997037"/>
              <a:ext cx="2625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Effect of small-size pores </a:t>
              </a:r>
              <a:endParaRPr lang="en-GB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(Tortuosity = Calibration factor)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6" name="Image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86" y="2530586"/>
            <a:ext cx="2792522" cy="2700000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336537" y="5284468"/>
            <a:ext cx="11292316" cy="825254"/>
            <a:chOff x="270459" y="5765444"/>
            <a:chExt cx="11292316" cy="825254"/>
          </a:xfrm>
        </p:grpSpPr>
        <p:sp>
          <p:nvSpPr>
            <p:cNvPr id="78" name="ZoneTexte 77"/>
            <p:cNvSpPr txBox="1"/>
            <p:nvPr/>
          </p:nvSpPr>
          <p:spPr>
            <a:xfrm>
              <a:off x="5123013" y="5765444"/>
              <a:ext cx="15648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fr-BE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Fracture aperture</a:t>
              </a:r>
              <a:endParaRPr lang="en-GB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ZoneTexte 78"/>
                <p:cNvSpPr txBox="1"/>
                <p:nvPr/>
              </p:nvSpPr>
              <p:spPr>
                <a:xfrm>
                  <a:off x="5123013" y="6050799"/>
                  <a:ext cx="1425518" cy="27860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𝑓𝑟𝑎𝑐</m:t>
                            </m:r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  <m:r>
                          <a:rPr lang="fr-BE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  <m:sSup>
                          <m:sSup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BE" sz="1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37" name="ZoneTexte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3" y="6050799"/>
                  <a:ext cx="1425518" cy="27860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ZoneTexte 79"/>
            <p:cNvSpPr txBox="1"/>
            <p:nvPr/>
          </p:nvSpPr>
          <p:spPr>
            <a:xfrm>
              <a:off x="7496054" y="5765444"/>
              <a:ext cx="11288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fr-BE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Macropores</a:t>
              </a:r>
              <a:endParaRPr lang="fr-BE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ZoneTexte 80"/>
                <p:cNvSpPr txBox="1"/>
                <p:nvPr/>
              </p:nvSpPr>
              <p:spPr>
                <a:xfrm>
                  <a:off x="10166944" y="6053584"/>
                  <a:ext cx="1395831" cy="521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BE" sz="1200" i="1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fr-BE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fr-BE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B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B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BE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fr-BE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d>
                          <m:dPr>
                            <m:ctrlPr>
                              <a:rPr lang="fr-B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BE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B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BE" sz="12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9" name="ZoneTexte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6944" y="6053584"/>
                  <a:ext cx="1395831" cy="521874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ZoneTexte 81"/>
                <p:cNvSpPr txBox="1"/>
                <p:nvPr/>
              </p:nvSpPr>
              <p:spPr>
                <a:xfrm>
                  <a:off x="7517030" y="5946419"/>
                  <a:ext cx="2196755" cy="644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BE" sz="1100" i="1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B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BE" sz="11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fr-BE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d>
                          <m:d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den>
                            </m:f>
                          </m:e>
                        </m:d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limUpp>
                          <m:limUpp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</m:ctrlPr>
                          </m:limUppPr>
                          <m:e>
                            <m:groupChr>
                              <m:groupChrPr>
                                <m:chr m:val="⏞"/>
                                <m:pos m:val="top"/>
                                <m:vertJc m:val="bot"/>
                                <m:ctrlP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f>
                                  <m:fPr>
                                    <m:ctrlPr>
                                      <a:rPr lang="fr-BE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BE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BE" sz="11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fr-BE" sz="11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BE" sz="1100" i="1">
                                        <a:latin typeface="Cambria Math" panose="02040503050406030204" pitchFamily="18" charset="0"/>
                                      </a:rPr>
                                      <m:t>(·</m:t>
                                    </m:r>
                                    <m:r>
                                      <a:rPr lang="fr-BE" sz="11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fr-BE" sz="11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fr-BE" sz="1100" i="1">
                                        <a:latin typeface="Cambria Math" panose="02040503050406030204" pitchFamily="18" charset="0"/>
                                      </a:rPr>
                                      <m:t>12 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fr-BE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BE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BE" sz="11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num>
                                      <m:den>
                                        <m:r>
                                          <a:rPr lang="fr-BE" sz="11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groupChr>
                          </m:e>
                          <m:lim>
                            <m:sSub>
                              <m:sSubPr>
                                <m:ctrlP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  <m:t>𝑓𝑟𝑎𝑐</m:t>
                                </m:r>
                              </m:sub>
                            </m:sSub>
                          </m:lim>
                        </m:limUpp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3" name="ZoneTexte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7030" y="5946419"/>
                  <a:ext cx="2196755" cy="64427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ZoneTexte 82"/>
            <p:cNvSpPr txBox="1"/>
            <p:nvPr/>
          </p:nvSpPr>
          <p:spPr>
            <a:xfrm>
              <a:off x="270459" y="6040665"/>
              <a:ext cx="2521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SzPct val="100000"/>
                <a:buFont typeface="Arial" panose="020B0604020202020204" pitchFamily="34" charset="0"/>
                <a:buChar char="►"/>
              </a:pPr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3. Intrinsic permeability 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674868" y="6054612"/>
              <a:ext cx="22107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Effect of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large-size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pores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5655816" y="5808130"/>
                <a:ext cx="1218795" cy="2849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BE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1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BE" sz="11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BE" sz="11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fr-BE" sz="1100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fr-BE" sz="1100" i="1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fr-BE" sz="1100" i="1">
                              <a:latin typeface="Cambria Math" panose="02040503050406030204" pitchFamily="18" charset="0"/>
                            </a:rPr>
                            <m:t>12 </m:t>
                          </m:r>
                          <m:r>
                            <a:rPr lang="fr-BE" sz="11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fr-BE" sz="11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BE" sz="11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rad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816" y="5808130"/>
                <a:ext cx="1218795" cy="28495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ZoneTexte 85"/>
          <p:cNvSpPr txBox="1"/>
          <p:nvPr/>
        </p:nvSpPr>
        <p:spPr>
          <a:xfrm>
            <a:off x="304800" y="922698"/>
            <a:ext cx="509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Characterisation of the </a:t>
            </a: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microstructure parameters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19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25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320491" y="1470991"/>
            <a:ext cx="3461882" cy="3964260"/>
            <a:chOff x="334423" y="1168656"/>
            <a:chExt cx="3461882" cy="3964260"/>
          </a:xfrm>
        </p:grpSpPr>
        <p:grpSp>
          <p:nvGrpSpPr>
            <p:cNvPr id="41" name="Groupe 40"/>
            <p:cNvGrpSpPr>
              <a:grpSpLocks noChangeAspect="1"/>
            </p:cNvGrpSpPr>
            <p:nvPr/>
          </p:nvGrpSpPr>
          <p:grpSpPr>
            <a:xfrm>
              <a:off x="374606" y="1601193"/>
              <a:ext cx="3421699" cy="3531723"/>
              <a:chOff x="17395292" y="3297479"/>
              <a:chExt cx="4209274" cy="4344622"/>
            </a:xfrm>
          </p:grpSpPr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95292" y="3297479"/>
                <a:ext cx="4209274" cy="4344622"/>
              </a:xfrm>
              <a:prstGeom prst="rect">
                <a:avLst/>
              </a:prstGeom>
            </p:spPr>
          </p:pic>
          <p:cxnSp>
            <p:nvCxnSpPr>
              <p:cNvPr id="46" name="Connecteur droit 45"/>
              <p:cNvCxnSpPr/>
              <p:nvPr/>
            </p:nvCxnSpPr>
            <p:spPr>
              <a:xfrm>
                <a:off x="19475640" y="4485472"/>
                <a:ext cx="283889" cy="814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>
                <a:off x="19475639" y="4180415"/>
                <a:ext cx="283889" cy="814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Ellipse 47"/>
              <p:cNvSpPr/>
              <p:nvPr/>
            </p:nvSpPr>
            <p:spPr>
              <a:xfrm>
                <a:off x="19581583" y="3815144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oupe 41"/>
            <p:cNvGrpSpPr/>
            <p:nvPr/>
          </p:nvGrpSpPr>
          <p:grpSpPr>
            <a:xfrm>
              <a:off x="334423" y="1168656"/>
              <a:ext cx="3089307" cy="464488"/>
              <a:chOff x="7922625" y="1694873"/>
              <a:chExt cx="3089307" cy="464488"/>
            </a:xfrm>
          </p:grpSpPr>
          <p:sp>
            <p:nvSpPr>
              <p:cNvPr id="43" name="ZoneTexte 42"/>
              <p:cNvSpPr txBox="1"/>
              <p:nvPr/>
            </p:nvSpPr>
            <p:spPr>
              <a:xfrm>
                <a:off x="7922625" y="1694873"/>
                <a:ext cx="30893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►"/>
                </a:pPr>
                <a:r>
                  <a:rPr lang="en-GB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4. Relative permeability curves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9730557" y="1913140"/>
                <a:ext cx="126829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buClr>
                    <a:schemeClr val="tx1"/>
                  </a:buClr>
                </a:pPr>
                <a:r>
                  <a:rPr lang="en-GB" sz="1000" i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Yuster</a:t>
                </a:r>
                <a:r>
                  <a:rPr lang="en-GB" sz="1000" i="1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et al. (1951)</a:t>
                </a:r>
                <a:endPara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" name="Groupe 48"/>
          <p:cNvGrpSpPr/>
          <p:nvPr/>
        </p:nvGrpSpPr>
        <p:grpSpPr>
          <a:xfrm>
            <a:off x="4229402" y="1476118"/>
            <a:ext cx="3462530" cy="4480944"/>
            <a:chOff x="4193325" y="2032754"/>
            <a:chExt cx="3462530" cy="4480944"/>
          </a:xfrm>
        </p:grpSpPr>
        <p:grpSp>
          <p:nvGrpSpPr>
            <p:cNvPr id="50" name="Groupe 49"/>
            <p:cNvGrpSpPr/>
            <p:nvPr/>
          </p:nvGrpSpPr>
          <p:grpSpPr>
            <a:xfrm>
              <a:off x="4193325" y="2032754"/>
              <a:ext cx="3462530" cy="4480944"/>
              <a:chOff x="4079626" y="1168656"/>
              <a:chExt cx="3462530" cy="4480944"/>
            </a:xfrm>
          </p:grpSpPr>
          <p:pic>
            <p:nvPicPr>
              <p:cNvPr id="52" name="Image 5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1412" y="1628017"/>
                <a:ext cx="3390744" cy="3499772"/>
              </a:xfrm>
              <a:prstGeom prst="rect">
                <a:avLst/>
              </a:prstGeom>
            </p:spPr>
          </p:pic>
          <p:grpSp>
            <p:nvGrpSpPr>
              <p:cNvPr id="53" name="Groupe 52"/>
              <p:cNvGrpSpPr/>
              <p:nvPr/>
            </p:nvGrpSpPr>
            <p:grpSpPr>
              <a:xfrm>
                <a:off x="4079626" y="1168656"/>
                <a:ext cx="3212382" cy="4480944"/>
                <a:chOff x="4079626" y="1487744"/>
                <a:chExt cx="3212382" cy="4480944"/>
              </a:xfrm>
            </p:grpSpPr>
            <p:sp>
              <p:nvSpPr>
                <p:cNvPr id="54" name="ZoneTexte 53"/>
                <p:cNvSpPr txBox="1"/>
                <p:nvPr/>
              </p:nvSpPr>
              <p:spPr>
                <a:xfrm>
                  <a:off x="4079626" y="1487744"/>
                  <a:ext cx="20233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Clr>
                      <a:schemeClr val="tx1"/>
                    </a:buClr>
                    <a:buSzPct val="100000"/>
                    <a:buFont typeface="Arial" panose="020B0604020202020204" pitchFamily="34" charset="0"/>
                    <a:buChar char="►"/>
                  </a:pPr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5. Retention curve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ZoneTexte 7"/>
                    <p:cNvSpPr txBox="1"/>
                    <p:nvPr/>
                  </p:nvSpPr>
                  <p:spPr>
                    <a:xfrm>
                      <a:off x="4640000" y="5453226"/>
                      <a:ext cx="2652008" cy="515462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none" lIns="0" tIns="0" rIns="0" bIns="0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B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BE" sz="1100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BE" sz="1100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r>
                              <a:rPr lang="fr-BE" sz="1100" b="0" i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fr-BE" sz="1100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BE" sz="11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BE" sz="1100" b="0" i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BE" sz="1100" b="0" i="0">
                                        <a:latin typeface="Cambria Math" panose="02040503050406030204" pitchFamily="18" charset="0"/>
                                      </a:rPr>
                                      <m:t>res</m:t>
                                    </m:r>
                                  </m:sub>
                                </m:sSub>
                                <m:r>
                                  <a:rPr lang="fr-BE" sz="1100" b="0" i="0"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sSub>
                                  <m:sSubPr>
                                    <m:ctrlPr>
                                      <a:rPr lang="fr-BE" sz="11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BE" sz="1100" b="0" i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BE" sz="1100" b="0" i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sub>
                                </m:sSub>
                                <m:r>
                                  <a:rPr lang="fr-BE" sz="1100" b="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BE" sz="11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BE" sz="1100" b="0" i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BE" sz="1100" b="0" i="0">
                                        <a:latin typeface="Cambria Math" panose="02040503050406030204" pitchFamily="18" charset="0"/>
                                      </a:rPr>
                                      <m:t>res</m:t>
                                    </m:r>
                                  </m:sub>
                                </m:sSub>
                                <m:r>
                                  <a:rPr lang="fr-BE" sz="1100" b="0" i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d>
                                  <m:dPr>
                                    <m:ctrlPr>
                                      <a:rPr lang="fr-BE" sz="11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BE" sz="1100" b="0" i="0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sSup>
                                      <m:sSupPr>
                                        <m:ctrlPr>
                                          <a:rPr lang="fr-BE" sz="11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BE" sz="11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fr-BE" sz="11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fr-BE" sz="1100" b="0" i="0">
                                                    <a:latin typeface="Cambria Math" panose="02040503050406030204" pitchFamily="18" charset="0"/>
                                                  </a:rPr>
                                                  <m:t>s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fr-BE" sz="11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fr-BE" sz="1100" b="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P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fr-BE" sz="1100" b="0" i="0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e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fr-BE" sz="11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BE" sz="1100" b="0" i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fr-BE" sz="1100" b="0" i="0"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BE" sz="1100" b="0" i="0">
                                                <a:latin typeface="Cambria Math" panose="02040503050406030204" pitchFamily="18" charset="0"/>
                                              </a:rPr>
                                              <m:t>λ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fr-BE" sz="1100" b="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BE" sz="1100" b="0" i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67" name="ZoneTexte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40000" y="5453226"/>
                      <a:ext cx="2652008" cy="51546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6" name="Rectangle 55"/>
                <p:cNvSpPr/>
                <p:nvPr/>
              </p:nvSpPr>
              <p:spPr>
                <a:xfrm>
                  <a:off x="4640000" y="1698796"/>
                  <a:ext cx="1471877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>
                    <a:buClr>
                      <a:schemeClr val="tx1"/>
                    </a:buClr>
                  </a:pPr>
                  <a:r>
                    <a:rPr lang="en-GB" sz="1000" i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Van </a:t>
                  </a:r>
                  <a:r>
                    <a:rPr lang="en-GB" sz="1000" i="1" dirty="0" err="1" smtClean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Genuchten</a:t>
                  </a:r>
                  <a:r>
                    <a:rPr lang="en-GB" sz="1000" i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GB" sz="1000" i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GB" sz="1000" i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1980)</a:t>
                  </a:r>
                  <a:endParaRPr lang="en-GB" sz="10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1" name="ZoneTexte 50"/>
            <p:cNvSpPr txBox="1"/>
            <p:nvPr/>
          </p:nvSpPr>
          <p:spPr>
            <a:xfrm>
              <a:off x="5079550" y="3759200"/>
              <a:ext cx="3802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ZoneTexte 56"/>
          <p:cNvSpPr txBox="1"/>
          <p:nvPr/>
        </p:nvSpPr>
        <p:spPr>
          <a:xfrm>
            <a:off x="304800" y="928578"/>
            <a:ext cx="509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Characterisation of the </a:t>
            </a: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microstructure parameters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8131160" y="1470991"/>
            <a:ext cx="3595258" cy="4636725"/>
            <a:chOff x="8168114" y="2216546"/>
            <a:chExt cx="3595258" cy="4636725"/>
          </a:xfrm>
        </p:grpSpPr>
        <p:sp>
          <p:nvSpPr>
            <p:cNvPr id="59" name="Rectangle 58"/>
            <p:cNvSpPr/>
            <p:nvPr/>
          </p:nvSpPr>
          <p:spPr>
            <a:xfrm>
              <a:off x="10367910" y="5706677"/>
              <a:ext cx="1395462" cy="763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8168114" y="2216546"/>
              <a:ext cx="3326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SzPct val="100000"/>
                <a:buFont typeface="Arial" panose="020B0604020202020204" pitchFamily="34" charset="0"/>
                <a:buChar char="►"/>
              </a:pPr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6. Normal stiffness of the fracture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/>
                <p:cNvSpPr txBox="1"/>
                <p:nvPr/>
              </p:nvSpPr>
              <p:spPr>
                <a:xfrm>
                  <a:off x="8623367" y="6240090"/>
                  <a:ext cx="2416046" cy="6131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BE" sz="1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BE" sz="12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fr-BE" sz="12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BE" sz="12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B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BE" sz="12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BE" sz="12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fr-BE" sz="1200" b="0" i="0" smtClean="0">
                            <a:latin typeface="Cambria Math" panose="02040503050406030204" pitchFamily="18" charset="0"/>
                          </a:rPr>
                          <m:t>Δh</m:t>
                        </m:r>
                        <m:r>
                          <a:rPr lang="fr-BE" sz="1200" b="0" i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m:rPr>
                            <m:sty m:val="p"/>
                          </m:rPr>
                          <a:rPr lang="fr-BE" sz="1200" b="0" i="0" smtClean="0"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a:rPr lang="fr-BE" sz="1200" b="0" i="0" smtClean="0">
                            <a:latin typeface="Cambria Math" panose="02040503050406030204" pitchFamily="18" charset="0"/>
                          </a:rPr>
                          <m:t>   </m:t>
                        </m:r>
                        <m:sSub>
                          <m:sSubPr>
                            <m:ctrlPr>
                              <a:rPr lang="fr-BE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BE" sz="1200" i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BE" sz="1200" i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a:rPr lang="fr-BE" sz="12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BE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fr-BE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BE" sz="1200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  <m:sub>
                                <m:r>
                                  <a:rPr lang="fr-BE" sz="1200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</m:sub>
                              <m:sup>
                                <m:r>
                                  <a:rPr lang="fr-BE" sz="1200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fr-B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B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BE" sz="1200" i="0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f>
                                      <m:fPr>
                                        <m:ctrlPr>
                                          <a:rPr lang="fr-BE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fr-BE" sz="1200" i="0">
                                            <a:latin typeface="Cambria Math" panose="02040503050406030204" pitchFamily="18" charset="0"/>
                                          </a:rPr>
                                          <m:t>Δh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fr-BE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BE" sz="1200" i="0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fr-BE" sz="12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fr-BE" sz="12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3" name="ZoneTexte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3367" y="6240090"/>
                  <a:ext cx="2416046" cy="61318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2" name="Groupe 61"/>
            <p:cNvGrpSpPr>
              <a:grpSpLocks noChangeAspect="1"/>
            </p:cNvGrpSpPr>
            <p:nvPr/>
          </p:nvGrpSpPr>
          <p:grpSpPr>
            <a:xfrm>
              <a:off x="8269163" y="2643627"/>
              <a:ext cx="3378277" cy="3578966"/>
              <a:chOff x="8397654" y="2536058"/>
              <a:chExt cx="3221428" cy="3412800"/>
            </a:xfrm>
          </p:grpSpPr>
          <p:pic>
            <p:nvPicPr>
              <p:cNvPr id="64" name="Image 6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7654" y="2536058"/>
                <a:ext cx="3221428" cy="3412800"/>
              </a:xfrm>
              <a:prstGeom prst="rect">
                <a:avLst/>
              </a:prstGeom>
            </p:spPr>
          </p:pic>
          <p:sp>
            <p:nvSpPr>
              <p:cNvPr id="65" name="Forme libre 64"/>
              <p:cNvSpPr/>
              <p:nvPr/>
            </p:nvSpPr>
            <p:spPr>
              <a:xfrm>
                <a:off x="9341529" y="3032784"/>
                <a:ext cx="1963735" cy="2424111"/>
              </a:xfrm>
              <a:custGeom>
                <a:avLst/>
                <a:gdLst>
                  <a:gd name="connsiteX0" fmla="*/ 8314 w 912462"/>
                  <a:gd name="connsiteY0" fmla="*/ 720929 h 1246958"/>
                  <a:gd name="connsiteX1" fmla="*/ 8314 w 912462"/>
                  <a:gd name="connsiteY1" fmla="*/ 720929 h 1246958"/>
                  <a:gd name="connsiteX2" fmla="*/ 31174 w 912462"/>
                  <a:gd name="connsiteY2" fmla="*/ 4649 h 1246958"/>
                  <a:gd name="connsiteX3" fmla="*/ 69274 w 912462"/>
                  <a:gd name="connsiteY3" fmla="*/ 57989 h 1246958"/>
                  <a:gd name="connsiteX4" fmla="*/ 191194 w 912462"/>
                  <a:gd name="connsiteY4" fmla="*/ 141809 h 1246958"/>
                  <a:gd name="connsiteX5" fmla="*/ 267394 w 912462"/>
                  <a:gd name="connsiteY5" fmla="*/ 187529 h 1246958"/>
                  <a:gd name="connsiteX6" fmla="*/ 419794 w 912462"/>
                  <a:gd name="connsiteY6" fmla="*/ 324689 h 1246958"/>
                  <a:gd name="connsiteX7" fmla="*/ 572194 w 912462"/>
                  <a:gd name="connsiteY7" fmla="*/ 423749 h 1246958"/>
                  <a:gd name="connsiteX8" fmla="*/ 617914 w 912462"/>
                  <a:gd name="connsiteY8" fmla="*/ 469469 h 1246958"/>
                  <a:gd name="connsiteX9" fmla="*/ 656014 w 912462"/>
                  <a:gd name="connsiteY9" fmla="*/ 499949 h 1246958"/>
                  <a:gd name="connsiteX10" fmla="*/ 716974 w 912462"/>
                  <a:gd name="connsiteY10" fmla="*/ 560909 h 1246958"/>
                  <a:gd name="connsiteX11" fmla="*/ 732214 w 912462"/>
                  <a:gd name="connsiteY11" fmla="*/ 629489 h 1246958"/>
                  <a:gd name="connsiteX12" fmla="*/ 747454 w 912462"/>
                  <a:gd name="connsiteY12" fmla="*/ 675209 h 1246958"/>
                  <a:gd name="connsiteX13" fmla="*/ 755074 w 912462"/>
                  <a:gd name="connsiteY13" fmla="*/ 698069 h 1246958"/>
                  <a:gd name="connsiteX14" fmla="*/ 762694 w 912462"/>
                  <a:gd name="connsiteY14" fmla="*/ 789509 h 1246958"/>
                  <a:gd name="connsiteX15" fmla="*/ 777934 w 912462"/>
                  <a:gd name="connsiteY15" fmla="*/ 850469 h 1246958"/>
                  <a:gd name="connsiteX16" fmla="*/ 800794 w 912462"/>
                  <a:gd name="connsiteY16" fmla="*/ 911429 h 1246958"/>
                  <a:gd name="connsiteX17" fmla="*/ 816034 w 912462"/>
                  <a:gd name="connsiteY17" fmla="*/ 972389 h 1246958"/>
                  <a:gd name="connsiteX18" fmla="*/ 823654 w 912462"/>
                  <a:gd name="connsiteY18" fmla="*/ 1002869 h 1246958"/>
                  <a:gd name="connsiteX19" fmla="*/ 838894 w 912462"/>
                  <a:gd name="connsiteY19" fmla="*/ 1025729 h 1246958"/>
                  <a:gd name="connsiteX20" fmla="*/ 846514 w 912462"/>
                  <a:gd name="connsiteY20" fmla="*/ 1071449 h 1246958"/>
                  <a:gd name="connsiteX21" fmla="*/ 861754 w 912462"/>
                  <a:gd name="connsiteY21" fmla="*/ 1109549 h 1246958"/>
                  <a:gd name="connsiteX22" fmla="*/ 884614 w 912462"/>
                  <a:gd name="connsiteY22" fmla="*/ 1178129 h 1246958"/>
                  <a:gd name="connsiteX23" fmla="*/ 892234 w 912462"/>
                  <a:gd name="connsiteY23" fmla="*/ 1200989 h 1246958"/>
                  <a:gd name="connsiteX24" fmla="*/ 907474 w 912462"/>
                  <a:gd name="connsiteY24" fmla="*/ 1246709 h 1246958"/>
                  <a:gd name="connsiteX25" fmla="*/ 838894 w 912462"/>
                  <a:gd name="connsiteY25" fmla="*/ 1231469 h 1246958"/>
                  <a:gd name="connsiteX26" fmla="*/ 777934 w 912462"/>
                  <a:gd name="connsiteY26" fmla="*/ 1208609 h 1246958"/>
                  <a:gd name="connsiteX27" fmla="*/ 739834 w 912462"/>
                  <a:gd name="connsiteY27" fmla="*/ 1200989 h 1246958"/>
                  <a:gd name="connsiteX28" fmla="*/ 640774 w 912462"/>
                  <a:gd name="connsiteY28" fmla="*/ 1147649 h 1246958"/>
                  <a:gd name="connsiteX29" fmla="*/ 595054 w 912462"/>
                  <a:gd name="connsiteY29" fmla="*/ 1101929 h 1246958"/>
                  <a:gd name="connsiteX30" fmla="*/ 518854 w 912462"/>
                  <a:gd name="connsiteY30" fmla="*/ 1063829 h 1246958"/>
                  <a:gd name="connsiteX31" fmla="*/ 396934 w 912462"/>
                  <a:gd name="connsiteY31" fmla="*/ 980009 h 1246958"/>
                  <a:gd name="connsiteX32" fmla="*/ 236914 w 912462"/>
                  <a:gd name="connsiteY32" fmla="*/ 911429 h 1246958"/>
                  <a:gd name="connsiteX33" fmla="*/ 175954 w 912462"/>
                  <a:gd name="connsiteY33" fmla="*/ 858089 h 1246958"/>
                  <a:gd name="connsiteX34" fmla="*/ 69274 w 912462"/>
                  <a:gd name="connsiteY34" fmla="*/ 804749 h 1246958"/>
                  <a:gd name="connsiteX35" fmla="*/ 46414 w 912462"/>
                  <a:gd name="connsiteY35" fmla="*/ 781889 h 1246958"/>
                  <a:gd name="connsiteX36" fmla="*/ 31174 w 912462"/>
                  <a:gd name="connsiteY36" fmla="*/ 751409 h 1246958"/>
                  <a:gd name="connsiteX37" fmla="*/ 694 w 912462"/>
                  <a:gd name="connsiteY37" fmla="*/ 743789 h 1246958"/>
                  <a:gd name="connsiteX38" fmla="*/ 8314 w 912462"/>
                  <a:gd name="connsiteY38" fmla="*/ 720929 h 1246958"/>
                  <a:gd name="connsiteX0" fmla="*/ 8314 w 1698313"/>
                  <a:gd name="connsiteY0" fmla="*/ 720929 h 2373843"/>
                  <a:gd name="connsiteX1" fmla="*/ 8314 w 1698313"/>
                  <a:gd name="connsiteY1" fmla="*/ 720929 h 2373843"/>
                  <a:gd name="connsiteX2" fmla="*/ 31174 w 1698313"/>
                  <a:gd name="connsiteY2" fmla="*/ 4649 h 2373843"/>
                  <a:gd name="connsiteX3" fmla="*/ 69274 w 1698313"/>
                  <a:gd name="connsiteY3" fmla="*/ 57989 h 2373843"/>
                  <a:gd name="connsiteX4" fmla="*/ 191194 w 1698313"/>
                  <a:gd name="connsiteY4" fmla="*/ 141809 h 2373843"/>
                  <a:gd name="connsiteX5" fmla="*/ 267394 w 1698313"/>
                  <a:gd name="connsiteY5" fmla="*/ 187529 h 2373843"/>
                  <a:gd name="connsiteX6" fmla="*/ 419794 w 1698313"/>
                  <a:gd name="connsiteY6" fmla="*/ 324689 h 2373843"/>
                  <a:gd name="connsiteX7" fmla="*/ 572194 w 1698313"/>
                  <a:gd name="connsiteY7" fmla="*/ 423749 h 2373843"/>
                  <a:gd name="connsiteX8" fmla="*/ 617914 w 1698313"/>
                  <a:gd name="connsiteY8" fmla="*/ 469469 h 2373843"/>
                  <a:gd name="connsiteX9" fmla="*/ 656014 w 1698313"/>
                  <a:gd name="connsiteY9" fmla="*/ 499949 h 2373843"/>
                  <a:gd name="connsiteX10" fmla="*/ 716974 w 1698313"/>
                  <a:gd name="connsiteY10" fmla="*/ 560909 h 2373843"/>
                  <a:gd name="connsiteX11" fmla="*/ 732214 w 1698313"/>
                  <a:gd name="connsiteY11" fmla="*/ 629489 h 2373843"/>
                  <a:gd name="connsiteX12" fmla="*/ 747454 w 1698313"/>
                  <a:gd name="connsiteY12" fmla="*/ 675209 h 2373843"/>
                  <a:gd name="connsiteX13" fmla="*/ 755074 w 1698313"/>
                  <a:gd name="connsiteY13" fmla="*/ 698069 h 2373843"/>
                  <a:gd name="connsiteX14" fmla="*/ 762694 w 1698313"/>
                  <a:gd name="connsiteY14" fmla="*/ 789509 h 2373843"/>
                  <a:gd name="connsiteX15" fmla="*/ 777934 w 1698313"/>
                  <a:gd name="connsiteY15" fmla="*/ 850469 h 2373843"/>
                  <a:gd name="connsiteX16" fmla="*/ 800794 w 1698313"/>
                  <a:gd name="connsiteY16" fmla="*/ 911429 h 2373843"/>
                  <a:gd name="connsiteX17" fmla="*/ 816034 w 1698313"/>
                  <a:gd name="connsiteY17" fmla="*/ 972389 h 2373843"/>
                  <a:gd name="connsiteX18" fmla="*/ 823654 w 1698313"/>
                  <a:gd name="connsiteY18" fmla="*/ 1002869 h 2373843"/>
                  <a:gd name="connsiteX19" fmla="*/ 838894 w 1698313"/>
                  <a:gd name="connsiteY19" fmla="*/ 1025729 h 2373843"/>
                  <a:gd name="connsiteX20" fmla="*/ 846514 w 1698313"/>
                  <a:gd name="connsiteY20" fmla="*/ 1071449 h 2373843"/>
                  <a:gd name="connsiteX21" fmla="*/ 861754 w 1698313"/>
                  <a:gd name="connsiteY21" fmla="*/ 1109549 h 2373843"/>
                  <a:gd name="connsiteX22" fmla="*/ 884614 w 1698313"/>
                  <a:gd name="connsiteY22" fmla="*/ 1178129 h 2373843"/>
                  <a:gd name="connsiteX23" fmla="*/ 892234 w 1698313"/>
                  <a:gd name="connsiteY23" fmla="*/ 1200989 h 2373843"/>
                  <a:gd name="connsiteX24" fmla="*/ 1698049 w 1698313"/>
                  <a:gd name="connsiteY24" fmla="*/ 2373834 h 2373843"/>
                  <a:gd name="connsiteX25" fmla="*/ 838894 w 1698313"/>
                  <a:gd name="connsiteY25" fmla="*/ 1231469 h 2373843"/>
                  <a:gd name="connsiteX26" fmla="*/ 777934 w 1698313"/>
                  <a:gd name="connsiteY26" fmla="*/ 1208609 h 2373843"/>
                  <a:gd name="connsiteX27" fmla="*/ 739834 w 1698313"/>
                  <a:gd name="connsiteY27" fmla="*/ 1200989 h 2373843"/>
                  <a:gd name="connsiteX28" fmla="*/ 640774 w 1698313"/>
                  <a:gd name="connsiteY28" fmla="*/ 1147649 h 2373843"/>
                  <a:gd name="connsiteX29" fmla="*/ 595054 w 1698313"/>
                  <a:gd name="connsiteY29" fmla="*/ 1101929 h 2373843"/>
                  <a:gd name="connsiteX30" fmla="*/ 518854 w 1698313"/>
                  <a:gd name="connsiteY30" fmla="*/ 1063829 h 2373843"/>
                  <a:gd name="connsiteX31" fmla="*/ 396934 w 1698313"/>
                  <a:gd name="connsiteY31" fmla="*/ 980009 h 2373843"/>
                  <a:gd name="connsiteX32" fmla="*/ 236914 w 1698313"/>
                  <a:gd name="connsiteY32" fmla="*/ 911429 h 2373843"/>
                  <a:gd name="connsiteX33" fmla="*/ 175954 w 1698313"/>
                  <a:gd name="connsiteY33" fmla="*/ 858089 h 2373843"/>
                  <a:gd name="connsiteX34" fmla="*/ 69274 w 1698313"/>
                  <a:gd name="connsiteY34" fmla="*/ 804749 h 2373843"/>
                  <a:gd name="connsiteX35" fmla="*/ 46414 w 1698313"/>
                  <a:gd name="connsiteY35" fmla="*/ 781889 h 2373843"/>
                  <a:gd name="connsiteX36" fmla="*/ 31174 w 1698313"/>
                  <a:gd name="connsiteY36" fmla="*/ 751409 h 2373843"/>
                  <a:gd name="connsiteX37" fmla="*/ 694 w 1698313"/>
                  <a:gd name="connsiteY37" fmla="*/ 743789 h 2373843"/>
                  <a:gd name="connsiteX38" fmla="*/ 8314 w 1698313"/>
                  <a:gd name="connsiteY38" fmla="*/ 720929 h 2373843"/>
                  <a:gd name="connsiteX0" fmla="*/ 8314 w 1698436"/>
                  <a:gd name="connsiteY0" fmla="*/ 720929 h 2373835"/>
                  <a:gd name="connsiteX1" fmla="*/ 8314 w 1698436"/>
                  <a:gd name="connsiteY1" fmla="*/ 720929 h 2373835"/>
                  <a:gd name="connsiteX2" fmla="*/ 31174 w 1698436"/>
                  <a:gd name="connsiteY2" fmla="*/ 4649 h 2373835"/>
                  <a:gd name="connsiteX3" fmla="*/ 69274 w 1698436"/>
                  <a:gd name="connsiteY3" fmla="*/ 57989 h 2373835"/>
                  <a:gd name="connsiteX4" fmla="*/ 191194 w 1698436"/>
                  <a:gd name="connsiteY4" fmla="*/ 141809 h 2373835"/>
                  <a:gd name="connsiteX5" fmla="*/ 267394 w 1698436"/>
                  <a:gd name="connsiteY5" fmla="*/ 187529 h 2373835"/>
                  <a:gd name="connsiteX6" fmla="*/ 419794 w 1698436"/>
                  <a:gd name="connsiteY6" fmla="*/ 324689 h 2373835"/>
                  <a:gd name="connsiteX7" fmla="*/ 572194 w 1698436"/>
                  <a:gd name="connsiteY7" fmla="*/ 423749 h 2373835"/>
                  <a:gd name="connsiteX8" fmla="*/ 617914 w 1698436"/>
                  <a:gd name="connsiteY8" fmla="*/ 469469 h 2373835"/>
                  <a:gd name="connsiteX9" fmla="*/ 656014 w 1698436"/>
                  <a:gd name="connsiteY9" fmla="*/ 499949 h 2373835"/>
                  <a:gd name="connsiteX10" fmla="*/ 716974 w 1698436"/>
                  <a:gd name="connsiteY10" fmla="*/ 560909 h 2373835"/>
                  <a:gd name="connsiteX11" fmla="*/ 732214 w 1698436"/>
                  <a:gd name="connsiteY11" fmla="*/ 629489 h 2373835"/>
                  <a:gd name="connsiteX12" fmla="*/ 747454 w 1698436"/>
                  <a:gd name="connsiteY12" fmla="*/ 675209 h 2373835"/>
                  <a:gd name="connsiteX13" fmla="*/ 755074 w 1698436"/>
                  <a:gd name="connsiteY13" fmla="*/ 698069 h 2373835"/>
                  <a:gd name="connsiteX14" fmla="*/ 762694 w 1698436"/>
                  <a:gd name="connsiteY14" fmla="*/ 789509 h 2373835"/>
                  <a:gd name="connsiteX15" fmla="*/ 777934 w 1698436"/>
                  <a:gd name="connsiteY15" fmla="*/ 850469 h 2373835"/>
                  <a:gd name="connsiteX16" fmla="*/ 800794 w 1698436"/>
                  <a:gd name="connsiteY16" fmla="*/ 911429 h 2373835"/>
                  <a:gd name="connsiteX17" fmla="*/ 816034 w 1698436"/>
                  <a:gd name="connsiteY17" fmla="*/ 972389 h 2373835"/>
                  <a:gd name="connsiteX18" fmla="*/ 823654 w 1698436"/>
                  <a:gd name="connsiteY18" fmla="*/ 1002869 h 2373835"/>
                  <a:gd name="connsiteX19" fmla="*/ 838894 w 1698436"/>
                  <a:gd name="connsiteY19" fmla="*/ 1025729 h 2373835"/>
                  <a:gd name="connsiteX20" fmla="*/ 846514 w 1698436"/>
                  <a:gd name="connsiteY20" fmla="*/ 1071449 h 2373835"/>
                  <a:gd name="connsiteX21" fmla="*/ 861754 w 1698436"/>
                  <a:gd name="connsiteY21" fmla="*/ 1109549 h 2373835"/>
                  <a:gd name="connsiteX22" fmla="*/ 884614 w 1698436"/>
                  <a:gd name="connsiteY22" fmla="*/ 1178129 h 2373835"/>
                  <a:gd name="connsiteX23" fmla="*/ 892234 w 1698436"/>
                  <a:gd name="connsiteY23" fmla="*/ 1200989 h 2373835"/>
                  <a:gd name="connsiteX24" fmla="*/ 1698049 w 1698436"/>
                  <a:gd name="connsiteY24" fmla="*/ 2373834 h 2373835"/>
                  <a:gd name="connsiteX25" fmla="*/ 777934 w 1698436"/>
                  <a:gd name="connsiteY25" fmla="*/ 1208609 h 2373835"/>
                  <a:gd name="connsiteX26" fmla="*/ 739834 w 1698436"/>
                  <a:gd name="connsiteY26" fmla="*/ 1200989 h 2373835"/>
                  <a:gd name="connsiteX27" fmla="*/ 640774 w 1698436"/>
                  <a:gd name="connsiteY27" fmla="*/ 1147649 h 2373835"/>
                  <a:gd name="connsiteX28" fmla="*/ 595054 w 1698436"/>
                  <a:gd name="connsiteY28" fmla="*/ 1101929 h 2373835"/>
                  <a:gd name="connsiteX29" fmla="*/ 518854 w 1698436"/>
                  <a:gd name="connsiteY29" fmla="*/ 1063829 h 2373835"/>
                  <a:gd name="connsiteX30" fmla="*/ 396934 w 1698436"/>
                  <a:gd name="connsiteY30" fmla="*/ 980009 h 2373835"/>
                  <a:gd name="connsiteX31" fmla="*/ 236914 w 1698436"/>
                  <a:gd name="connsiteY31" fmla="*/ 911429 h 2373835"/>
                  <a:gd name="connsiteX32" fmla="*/ 175954 w 1698436"/>
                  <a:gd name="connsiteY32" fmla="*/ 858089 h 2373835"/>
                  <a:gd name="connsiteX33" fmla="*/ 69274 w 1698436"/>
                  <a:gd name="connsiteY33" fmla="*/ 804749 h 2373835"/>
                  <a:gd name="connsiteX34" fmla="*/ 46414 w 1698436"/>
                  <a:gd name="connsiteY34" fmla="*/ 781889 h 2373835"/>
                  <a:gd name="connsiteX35" fmla="*/ 31174 w 1698436"/>
                  <a:gd name="connsiteY35" fmla="*/ 751409 h 2373835"/>
                  <a:gd name="connsiteX36" fmla="*/ 694 w 1698436"/>
                  <a:gd name="connsiteY36" fmla="*/ 743789 h 2373835"/>
                  <a:gd name="connsiteX37" fmla="*/ 8314 w 1698436"/>
                  <a:gd name="connsiteY37" fmla="*/ 720929 h 2373835"/>
                  <a:gd name="connsiteX0" fmla="*/ 8314 w 1698727"/>
                  <a:gd name="connsiteY0" fmla="*/ 720929 h 2373834"/>
                  <a:gd name="connsiteX1" fmla="*/ 8314 w 1698727"/>
                  <a:gd name="connsiteY1" fmla="*/ 720929 h 2373834"/>
                  <a:gd name="connsiteX2" fmla="*/ 31174 w 1698727"/>
                  <a:gd name="connsiteY2" fmla="*/ 4649 h 2373834"/>
                  <a:gd name="connsiteX3" fmla="*/ 69274 w 1698727"/>
                  <a:gd name="connsiteY3" fmla="*/ 57989 h 2373834"/>
                  <a:gd name="connsiteX4" fmla="*/ 191194 w 1698727"/>
                  <a:gd name="connsiteY4" fmla="*/ 141809 h 2373834"/>
                  <a:gd name="connsiteX5" fmla="*/ 267394 w 1698727"/>
                  <a:gd name="connsiteY5" fmla="*/ 187529 h 2373834"/>
                  <a:gd name="connsiteX6" fmla="*/ 419794 w 1698727"/>
                  <a:gd name="connsiteY6" fmla="*/ 324689 h 2373834"/>
                  <a:gd name="connsiteX7" fmla="*/ 572194 w 1698727"/>
                  <a:gd name="connsiteY7" fmla="*/ 423749 h 2373834"/>
                  <a:gd name="connsiteX8" fmla="*/ 617914 w 1698727"/>
                  <a:gd name="connsiteY8" fmla="*/ 469469 h 2373834"/>
                  <a:gd name="connsiteX9" fmla="*/ 656014 w 1698727"/>
                  <a:gd name="connsiteY9" fmla="*/ 499949 h 2373834"/>
                  <a:gd name="connsiteX10" fmla="*/ 716974 w 1698727"/>
                  <a:gd name="connsiteY10" fmla="*/ 560909 h 2373834"/>
                  <a:gd name="connsiteX11" fmla="*/ 732214 w 1698727"/>
                  <a:gd name="connsiteY11" fmla="*/ 629489 h 2373834"/>
                  <a:gd name="connsiteX12" fmla="*/ 747454 w 1698727"/>
                  <a:gd name="connsiteY12" fmla="*/ 675209 h 2373834"/>
                  <a:gd name="connsiteX13" fmla="*/ 755074 w 1698727"/>
                  <a:gd name="connsiteY13" fmla="*/ 698069 h 2373834"/>
                  <a:gd name="connsiteX14" fmla="*/ 762694 w 1698727"/>
                  <a:gd name="connsiteY14" fmla="*/ 789509 h 2373834"/>
                  <a:gd name="connsiteX15" fmla="*/ 777934 w 1698727"/>
                  <a:gd name="connsiteY15" fmla="*/ 850469 h 2373834"/>
                  <a:gd name="connsiteX16" fmla="*/ 800794 w 1698727"/>
                  <a:gd name="connsiteY16" fmla="*/ 911429 h 2373834"/>
                  <a:gd name="connsiteX17" fmla="*/ 816034 w 1698727"/>
                  <a:gd name="connsiteY17" fmla="*/ 972389 h 2373834"/>
                  <a:gd name="connsiteX18" fmla="*/ 823654 w 1698727"/>
                  <a:gd name="connsiteY18" fmla="*/ 1002869 h 2373834"/>
                  <a:gd name="connsiteX19" fmla="*/ 838894 w 1698727"/>
                  <a:gd name="connsiteY19" fmla="*/ 1025729 h 2373834"/>
                  <a:gd name="connsiteX20" fmla="*/ 846514 w 1698727"/>
                  <a:gd name="connsiteY20" fmla="*/ 1071449 h 2373834"/>
                  <a:gd name="connsiteX21" fmla="*/ 861754 w 1698727"/>
                  <a:gd name="connsiteY21" fmla="*/ 1109549 h 2373834"/>
                  <a:gd name="connsiteX22" fmla="*/ 884614 w 1698727"/>
                  <a:gd name="connsiteY22" fmla="*/ 1178129 h 2373834"/>
                  <a:gd name="connsiteX23" fmla="*/ 892234 w 1698727"/>
                  <a:gd name="connsiteY23" fmla="*/ 1200989 h 2373834"/>
                  <a:gd name="connsiteX24" fmla="*/ 1698049 w 1698727"/>
                  <a:gd name="connsiteY24" fmla="*/ 2373834 h 2373834"/>
                  <a:gd name="connsiteX25" fmla="*/ 739834 w 1698727"/>
                  <a:gd name="connsiteY25" fmla="*/ 1200989 h 2373834"/>
                  <a:gd name="connsiteX26" fmla="*/ 640774 w 1698727"/>
                  <a:gd name="connsiteY26" fmla="*/ 1147649 h 2373834"/>
                  <a:gd name="connsiteX27" fmla="*/ 595054 w 1698727"/>
                  <a:gd name="connsiteY27" fmla="*/ 1101929 h 2373834"/>
                  <a:gd name="connsiteX28" fmla="*/ 518854 w 1698727"/>
                  <a:gd name="connsiteY28" fmla="*/ 1063829 h 2373834"/>
                  <a:gd name="connsiteX29" fmla="*/ 396934 w 1698727"/>
                  <a:gd name="connsiteY29" fmla="*/ 980009 h 2373834"/>
                  <a:gd name="connsiteX30" fmla="*/ 236914 w 1698727"/>
                  <a:gd name="connsiteY30" fmla="*/ 911429 h 2373834"/>
                  <a:gd name="connsiteX31" fmla="*/ 175954 w 1698727"/>
                  <a:gd name="connsiteY31" fmla="*/ 858089 h 2373834"/>
                  <a:gd name="connsiteX32" fmla="*/ 69274 w 1698727"/>
                  <a:gd name="connsiteY32" fmla="*/ 804749 h 2373834"/>
                  <a:gd name="connsiteX33" fmla="*/ 46414 w 1698727"/>
                  <a:gd name="connsiteY33" fmla="*/ 781889 h 2373834"/>
                  <a:gd name="connsiteX34" fmla="*/ 31174 w 1698727"/>
                  <a:gd name="connsiteY34" fmla="*/ 751409 h 2373834"/>
                  <a:gd name="connsiteX35" fmla="*/ 694 w 1698727"/>
                  <a:gd name="connsiteY35" fmla="*/ 743789 h 2373834"/>
                  <a:gd name="connsiteX36" fmla="*/ 8314 w 1698727"/>
                  <a:gd name="connsiteY36" fmla="*/ 720929 h 2373834"/>
                  <a:gd name="connsiteX0" fmla="*/ 8314 w 1699825"/>
                  <a:gd name="connsiteY0" fmla="*/ 720929 h 2373893"/>
                  <a:gd name="connsiteX1" fmla="*/ 8314 w 1699825"/>
                  <a:gd name="connsiteY1" fmla="*/ 720929 h 2373893"/>
                  <a:gd name="connsiteX2" fmla="*/ 31174 w 1699825"/>
                  <a:gd name="connsiteY2" fmla="*/ 4649 h 2373893"/>
                  <a:gd name="connsiteX3" fmla="*/ 69274 w 1699825"/>
                  <a:gd name="connsiteY3" fmla="*/ 57989 h 2373893"/>
                  <a:gd name="connsiteX4" fmla="*/ 191194 w 1699825"/>
                  <a:gd name="connsiteY4" fmla="*/ 141809 h 2373893"/>
                  <a:gd name="connsiteX5" fmla="*/ 267394 w 1699825"/>
                  <a:gd name="connsiteY5" fmla="*/ 187529 h 2373893"/>
                  <a:gd name="connsiteX6" fmla="*/ 419794 w 1699825"/>
                  <a:gd name="connsiteY6" fmla="*/ 324689 h 2373893"/>
                  <a:gd name="connsiteX7" fmla="*/ 572194 w 1699825"/>
                  <a:gd name="connsiteY7" fmla="*/ 423749 h 2373893"/>
                  <a:gd name="connsiteX8" fmla="*/ 617914 w 1699825"/>
                  <a:gd name="connsiteY8" fmla="*/ 469469 h 2373893"/>
                  <a:gd name="connsiteX9" fmla="*/ 656014 w 1699825"/>
                  <a:gd name="connsiteY9" fmla="*/ 499949 h 2373893"/>
                  <a:gd name="connsiteX10" fmla="*/ 716974 w 1699825"/>
                  <a:gd name="connsiteY10" fmla="*/ 560909 h 2373893"/>
                  <a:gd name="connsiteX11" fmla="*/ 732214 w 1699825"/>
                  <a:gd name="connsiteY11" fmla="*/ 629489 h 2373893"/>
                  <a:gd name="connsiteX12" fmla="*/ 747454 w 1699825"/>
                  <a:gd name="connsiteY12" fmla="*/ 675209 h 2373893"/>
                  <a:gd name="connsiteX13" fmla="*/ 755074 w 1699825"/>
                  <a:gd name="connsiteY13" fmla="*/ 698069 h 2373893"/>
                  <a:gd name="connsiteX14" fmla="*/ 762694 w 1699825"/>
                  <a:gd name="connsiteY14" fmla="*/ 789509 h 2373893"/>
                  <a:gd name="connsiteX15" fmla="*/ 777934 w 1699825"/>
                  <a:gd name="connsiteY15" fmla="*/ 850469 h 2373893"/>
                  <a:gd name="connsiteX16" fmla="*/ 800794 w 1699825"/>
                  <a:gd name="connsiteY16" fmla="*/ 911429 h 2373893"/>
                  <a:gd name="connsiteX17" fmla="*/ 816034 w 1699825"/>
                  <a:gd name="connsiteY17" fmla="*/ 972389 h 2373893"/>
                  <a:gd name="connsiteX18" fmla="*/ 823654 w 1699825"/>
                  <a:gd name="connsiteY18" fmla="*/ 1002869 h 2373893"/>
                  <a:gd name="connsiteX19" fmla="*/ 838894 w 1699825"/>
                  <a:gd name="connsiteY19" fmla="*/ 1025729 h 2373893"/>
                  <a:gd name="connsiteX20" fmla="*/ 846514 w 1699825"/>
                  <a:gd name="connsiteY20" fmla="*/ 1071449 h 2373893"/>
                  <a:gd name="connsiteX21" fmla="*/ 861754 w 1699825"/>
                  <a:gd name="connsiteY21" fmla="*/ 1109549 h 2373893"/>
                  <a:gd name="connsiteX22" fmla="*/ 884614 w 1699825"/>
                  <a:gd name="connsiteY22" fmla="*/ 1178129 h 2373893"/>
                  <a:gd name="connsiteX23" fmla="*/ 892234 w 1699825"/>
                  <a:gd name="connsiteY23" fmla="*/ 1200989 h 2373893"/>
                  <a:gd name="connsiteX24" fmla="*/ 1698049 w 1699825"/>
                  <a:gd name="connsiteY24" fmla="*/ 2373834 h 2373893"/>
                  <a:gd name="connsiteX25" fmla="*/ 640774 w 1699825"/>
                  <a:gd name="connsiteY25" fmla="*/ 1147649 h 2373893"/>
                  <a:gd name="connsiteX26" fmla="*/ 595054 w 1699825"/>
                  <a:gd name="connsiteY26" fmla="*/ 1101929 h 2373893"/>
                  <a:gd name="connsiteX27" fmla="*/ 518854 w 1699825"/>
                  <a:gd name="connsiteY27" fmla="*/ 1063829 h 2373893"/>
                  <a:gd name="connsiteX28" fmla="*/ 396934 w 1699825"/>
                  <a:gd name="connsiteY28" fmla="*/ 980009 h 2373893"/>
                  <a:gd name="connsiteX29" fmla="*/ 236914 w 1699825"/>
                  <a:gd name="connsiteY29" fmla="*/ 911429 h 2373893"/>
                  <a:gd name="connsiteX30" fmla="*/ 175954 w 1699825"/>
                  <a:gd name="connsiteY30" fmla="*/ 858089 h 2373893"/>
                  <a:gd name="connsiteX31" fmla="*/ 69274 w 1699825"/>
                  <a:gd name="connsiteY31" fmla="*/ 804749 h 2373893"/>
                  <a:gd name="connsiteX32" fmla="*/ 46414 w 1699825"/>
                  <a:gd name="connsiteY32" fmla="*/ 781889 h 2373893"/>
                  <a:gd name="connsiteX33" fmla="*/ 31174 w 1699825"/>
                  <a:gd name="connsiteY33" fmla="*/ 751409 h 2373893"/>
                  <a:gd name="connsiteX34" fmla="*/ 694 w 1699825"/>
                  <a:gd name="connsiteY34" fmla="*/ 743789 h 2373893"/>
                  <a:gd name="connsiteX35" fmla="*/ 8314 w 1699825"/>
                  <a:gd name="connsiteY35" fmla="*/ 720929 h 2373893"/>
                  <a:gd name="connsiteX0" fmla="*/ 8314 w 1700487"/>
                  <a:gd name="connsiteY0" fmla="*/ 720929 h 2374038"/>
                  <a:gd name="connsiteX1" fmla="*/ 8314 w 1700487"/>
                  <a:gd name="connsiteY1" fmla="*/ 720929 h 2374038"/>
                  <a:gd name="connsiteX2" fmla="*/ 31174 w 1700487"/>
                  <a:gd name="connsiteY2" fmla="*/ 4649 h 2374038"/>
                  <a:gd name="connsiteX3" fmla="*/ 69274 w 1700487"/>
                  <a:gd name="connsiteY3" fmla="*/ 57989 h 2374038"/>
                  <a:gd name="connsiteX4" fmla="*/ 191194 w 1700487"/>
                  <a:gd name="connsiteY4" fmla="*/ 141809 h 2374038"/>
                  <a:gd name="connsiteX5" fmla="*/ 267394 w 1700487"/>
                  <a:gd name="connsiteY5" fmla="*/ 187529 h 2374038"/>
                  <a:gd name="connsiteX6" fmla="*/ 419794 w 1700487"/>
                  <a:gd name="connsiteY6" fmla="*/ 324689 h 2374038"/>
                  <a:gd name="connsiteX7" fmla="*/ 572194 w 1700487"/>
                  <a:gd name="connsiteY7" fmla="*/ 423749 h 2374038"/>
                  <a:gd name="connsiteX8" fmla="*/ 617914 w 1700487"/>
                  <a:gd name="connsiteY8" fmla="*/ 469469 h 2374038"/>
                  <a:gd name="connsiteX9" fmla="*/ 656014 w 1700487"/>
                  <a:gd name="connsiteY9" fmla="*/ 499949 h 2374038"/>
                  <a:gd name="connsiteX10" fmla="*/ 716974 w 1700487"/>
                  <a:gd name="connsiteY10" fmla="*/ 560909 h 2374038"/>
                  <a:gd name="connsiteX11" fmla="*/ 732214 w 1700487"/>
                  <a:gd name="connsiteY11" fmla="*/ 629489 h 2374038"/>
                  <a:gd name="connsiteX12" fmla="*/ 747454 w 1700487"/>
                  <a:gd name="connsiteY12" fmla="*/ 675209 h 2374038"/>
                  <a:gd name="connsiteX13" fmla="*/ 755074 w 1700487"/>
                  <a:gd name="connsiteY13" fmla="*/ 698069 h 2374038"/>
                  <a:gd name="connsiteX14" fmla="*/ 762694 w 1700487"/>
                  <a:gd name="connsiteY14" fmla="*/ 789509 h 2374038"/>
                  <a:gd name="connsiteX15" fmla="*/ 777934 w 1700487"/>
                  <a:gd name="connsiteY15" fmla="*/ 850469 h 2374038"/>
                  <a:gd name="connsiteX16" fmla="*/ 800794 w 1700487"/>
                  <a:gd name="connsiteY16" fmla="*/ 911429 h 2374038"/>
                  <a:gd name="connsiteX17" fmla="*/ 816034 w 1700487"/>
                  <a:gd name="connsiteY17" fmla="*/ 972389 h 2374038"/>
                  <a:gd name="connsiteX18" fmla="*/ 823654 w 1700487"/>
                  <a:gd name="connsiteY18" fmla="*/ 1002869 h 2374038"/>
                  <a:gd name="connsiteX19" fmla="*/ 838894 w 1700487"/>
                  <a:gd name="connsiteY19" fmla="*/ 1025729 h 2374038"/>
                  <a:gd name="connsiteX20" fmla="*/ 846514 w 1700487"/>
                  <a:gd name="connsiteY20" fmla="*/ 1071449 h 2374038"/>
                  <a:gd name="connsiteX21" fmla="*/ 861754 w 1700487"/>
                  <a:gd name="connsiteY21" fmla="*/ 1109549 h 2374038"/>
                  <a:gd name="connsiteX22" fmla="*/ 884614 w 1700487"/>
                  <a:gd name="connsiteY22" fmla="*/ 1178129 h 2374038"/>
                  <a:gd name="connsiteX23" fmla="*/ 892234 w 1700487"/>
                  <a:gd name="connsiteY23" fmla="*/ 1200989 h 2374038"/>
                  <a:gd name="connsiteX24" fmla="*/ 1698049 w 1700487"/>
                  <a:gd name="connsiteY24" fmla="*/ 2373834 h 2374038"/>
                  <a:gd name="connsiteX25" fmla="*/ 595054 w 1700487"/>
                  <a:gd name="connsiteY25" fmla="*/ 1101929 h 2374038"/>
                  <a:gd name="connsiteX26" fmla="*/ 518854 w 1700487"/>
                  <a:gd name="connsiteY26" fmla="*/ 1063829 h 2374038"/>
                  <a:gd name="connsiteX27" fmla="*/ 396934 w 1700487"/>
                  <a:gd name="connsiteY27" fmla="*/ 980009 h 2374038"/>
                  <a:gd name="connsiteX28" fmla="*/ 236914 w 1700487"/>
                  <a:gd name="connsiteY28" fmla="*/ 911429 h 2374038"/>
                  <a:gd name="connsiteX29" fmla="*/ 175954 w 1700487"/>
                  <a:gd name="connsiteY29" fmla="*/ 858089 h 2374038"/>
                  <a:gd name="connsiteX30" fmla="*/ 69274 w 1700487"/>
                  <a:gd name="connsiteY30" fmla="*/ 804749 h 2374038"/>
                  <a:gd name="connsiteX31" fmla="*/ 46414 w 1700487"/>
                  <a:gd name="connsiteY31" fmla="*/ 781889 h 2374038"/>
                  <a:gd name="connsiteX32" fmla="*/ 31174 w 1700487"/>
                  <a:gd name="connsiteY32" fmla="*/ 751409 h 2374038"/>
                  <a:gd name="connsiteX33" fmla="*/ 694 w 1700487"/>
                  <a:gd name="connsiteY33" fmla="*/ 743789 h 2374038"/>
                  <a:gd name="connsiteX34" fmla="*/ 8314 w 1700487"/>
                  <a:gd name="connsiteY34" fmla="*/ 720929 h 2374038"/>
                  <a:gd name="connsiteX0" fmla="*/ 8314 w 1701791"/>
                  <a:gd name="connsiteY0" fmla="*/ 720929 h 2374221"/>
                  <a:gd name="connsiteX1" fmla="*/ 8314 w 1701791"/>
                  <a:gd name="connsiteY1" fmla="*/ 720929 h 2374221"/>
                  <a:gd name="connsiteX2" fmla="*/ 31174 w 1701791"/>
                  <a:gd name="connsiteY2" fmla="*/ 4649 h 2374221"/>
                  <a:gd name="connsiteX3" fmla="*/ 69274 w 1701791"/>
                  <a:gd name="connsiteY3" fmla="*/ 57989 h 2374221"/>
                  <a:gd name="connsiteX4" fmla="*/ 191194 w 1701791"/>
                  <a:gd name="connsiteY4" fmla="*/ 141809 h 2374221"/>
                  <a:gd name="connsiteX5" fmla="*/ 267394 w 1701791"/>
                  <a:gd name="connsiteY5" fmla="*/ 187529 h 2374221"/>
                  <a:gd name="connsiteX6" fmla="*/ 419794 w 1701791"/>
                  <a:gd name="connsiteY6" fmla="*/ 324689 h 2374221"/>
                  <a:gd name="connsiteX7" fmla="*/ 572194 w 1701791"/>
                  <a:gd name="connsiteY7" fmla="*/ 423749 h 2374221"/>
                  <a:gd name="connsiteX8" fmla="*/ 617914 w 1701791"/>
                  <a:gd name="connsiteY8" fmla="*/ 469469 h 2374221"/>
                  <a:gd name="connsiteX9" fmla="*/ 656014 w 1701791"/>
                  <a:gd name="connsiteY9" fmla="*/ 499949 h 2374221"/>
                  <a:gd name="connsiteX10" fmla="*/ 716974 w 1701791"/>
                  <a:gd name="connsiteY10" fmla="*/ 560909 h 2374221"/>
                  <a:gd name="connsiteX11" fmla="*/ 732214 w 1701791"/>
                  <a:gd name="connsiteY11" fmla="*/ 629489 h 2374221"/>
                  <a:gd name="connsiteX12" fmla="*/ 747454 w 1701791"/>
                  <a:gd name="connsiteY12" fmla="*/ 675209 h 2374221"/>
                  <a:gd name="connsiteX13" fmla="*/ 755074 w 1701791"/>
                  <a:gd name="connsiteY13" fmla="*/ 698069 h 2374221"/>
                  <a:gd name="connsiteX14" fmla="*/ 762694 w 1701791"/>
                  <a:gd name="connsiteY14" fmla="*/ 789509 h 2374221"/>
                  <a:gd name="connsiteX15" fmla="*/ 777934 w 1701791"/>
                  <a:gd name="connsiteY15" fmla="*/ 850469 h 2374221"/>
                  <a:gd name="connsiteX16" fmla="*/ 800794 w 1701791"/>
                  <a:gd name="connsiteY16" fmla="*/ 911429 h 2374221"/>
                  <a:gd name="connsiteX17" fmla="*/ 816034 w 1701791"/>
                  <a:gd name="connsiteY17" fmla="*/ 972389 h 2374221"/>
                  <a:gd name="connsiteX18" fmla="*/ 823654 w 1701791"/>
                  <a:gd name="connsiteY18" fmla="*/ 1002869 h 2374221"/>
                  <a:gd name="connsiteX19" fmla="*/ 838894 w 1701791"/>
                  <a:gd name="connsiteY19" fmla="*/ 1025729 h 2374221"/>
                  <a:gd name="connsiteX20" fmla="*/ 846514 w 1701791"/>
                  <a:gd name="connsiteY20" fmla="*/ 1071449 h 2374221"/>
                  <a:gd name="connsiteX21" fmla="*/ 861754 w 1701791"/>
                  <a:gd name="connsiteY21" fmla="*/ 1109549 h 2374221"/>
                  <a:gd name="connsiteX22" fmla="*/ 884614 w 1701791"/>
                  <a:gd name="connsiteY22" fmla="*/ 1178129 h 2374221"/>
                  <a:gd name="connsiteX23" fmla="*/ 892234 w 1701791"/>
                  <a:gd name="connsiteY23" fmla="*/ 1200989 h 2374221"/>
                  <a:gd name="connsiteX24" fmla="*/ 1698049 w 1701791"/>
                  <a:gd name="connsiteY24" fmla="*/ 2373834 h 2374221"/>
                  <a:gd name="connsiteX25" fmla="*/ 518854 w 1701791"/>
                  <a:gd name="connsiteY25" fmla="*/ 1063829 h 2374221"/>
                  <a:gd name="connsiteX26" fmla="*/ 396934 w 1701791"/>
                  <a:gd name="connsiteY26" fmla="*/ 980009 h 2374221"/>
                  <a:gd name="connsiteX27" fmla="*/ 236914 w 1701791"/>
                  <a:gd name="connsiteY27" fmla="*/ 911429 h 2374221"/>
                  <a:gd name="connsiteX28" fmla="*/ 175954 w 1701791"/>
                  <a:gd name="connsiteY28" fmla="*/ 858089 h 2374221"/>
                  <a:gd name="connsiteX29" fmla="*/ 69274 w 1701791"/>
                  <a:gd name="connsiteY29" fmla="*/ 804749 h 2374221"/>
                  <a:gd name="connsiteX30" fmla="*/ 46414 w 1701791"/>
                  <a:gd name="connsiteY30" fmla="*/ 781889 h 2374221"/>
                  <a:gd name="connsiteX31" fmla="*/ 31174 w 1701791"/>
                  <a:gd name="connsiteY31" fmla="*/ 751409 h 2374221"/>
                  <a:gd name="connsiteX32" fmla="*/ 694 w 1701791"/>
                  <a:gd name="connsiteY32" fmla="*/ 743789 h 2374221"/>
                  <a:gd name="connsiteX33" fmla="*/ 8314 w 1701791"/>
                  <a:gd name="connsiteY33" fmla="*/ 720929 h 2374221"/>
                  <a:gd name="connsiteX0" fmla="*/ 8314 w 1709962"/>
                  <a:gd name="connsiteY0" fmla="*/ 720929 h 2515457"/>
                  <a:gd name="connsiteX1" fmla="*/ 8314 w 1709962"/>
                  <a:gd name="connsiteY1" fmla="*/ 720929 h 2515457"/>
                  <a:gd name="connsiteX2" fmla="*/ 31174 w 1709962"/>
                  <a:gd name="connsiteY2" fmla="*/ 4649 h 2515457"/>
                  <a:gd name="connsiteX3" fmla="*/ 69274 w 1709962"/>
                  <a:gd name="connsiteY3" fmla="*/ 57989 h 2515457"/>
                  <a:gd name="connsiteX4" fmla="*/ 191194 w 1709962"/>
                  <a:gd name="connsiteY4" fmla="*/ 141809 h 2515457"/>
                  <a:gd name="connsiteX5" fmla="*/ 267394 w 1709962"/>
                  <a:gd name="connsiteY5" fmla="*/ 187529 h 2515457"/>
                  <a:gd name="connsiteX6" fmla="*/ 419794 w 1709962"/>
                  <a:gd name="connsiteY6" fmla="*/ 324689 h 2515457"/>
                  <a:gd name="connsiteX7" fmla="*/ 572194 w 1709962"/>
                  <a:gd name="connsiteY7" fmla="*/ 423749 h 2515457"/>
                  <a:gd name="connsiteX8" fmla="*/ 617914 w 1709962"/>
                  <a:gd name="connsiteY8" fmla="*/ 469469 h 2515457"/>
                  <a:gd name="connsiteX9" fmla="*/ 656014 w 1709962"/>
                  <a:gd name="connsiteY9" fmla="*/ 499949 h 2515457"/>
                  <a:gd name="connsiteX10" fmla="*/ 716974 w 1709962"/>
                  <a:gd name="connsiteY10" fmla="*/ 560909 h 2515457"/>
                  <a:gd name="connsiteX11" fmla="*/ 732214 w 1709962"/>
                  <a:gd name="connsiteY11" fmla="*/ 629489 h 2515457"/>
                  <a:gd name="connsiteX12" fmla="*/ 747454 w 1709962"/>
                  <a:gd name="connsiteY12" fmla="*/ 675209 h 2515457"/>
                  <a:gd name="connsiteX13" fmla="*/ 755074 w 1709962"/>
                  <a:gd name="connsiteY13" fmla="*/ 698069 h 2515457"/>
                  <a:gd name="connsiteX14" fmla="*/ 762694 w 1709962"/>
                  <a:gd name="connsiteY14" fmla="*/ 789509 h 2515457"/>
                  <a:gd name="connsiteX15" fmla="*/ 777934 w 1709962"/>
                  <a:gd name="connsiteY15" fmla="*/ 850469 h 2515457"/>
                  <a:gd name="connsiteX16" fmla="*/ 800794 w 1709962"/>
                  <a:gd name="connsiteY16" fmla="*/ 911429 h 2515457"/>
                  <a:gd name="connsiteX17" fmla="*/ 816034 w 1709962"/>
                  <a:gd name="connsiteY17" fmla="*/ 972389 h 2515457"/>
                  <a:gd name="connsiteX18" fmla="*/ 823654 w 1709962"/>
                  <a:gd name="connsiteY18" fmla="*/ 1002869 h 2515457"/>
                  <a:gd name="connsiteX19" fmla="*/ 838894 w 1709962"/>
                  <a:gd name="connsiteY19" fmla="*/ 1025729 h 2515457"/>
                  <a:gd name="connsiteX20" fmla="*/ 846514 w 1709962"/>
                  <a:gd name="connsiteY20" fmla="*/ 1071449 h 2515457"/>
                  <a:gd name="connsiteX21" fmla="*/ 861754 w 1709962"/>
                  <a:gd name="connsiteY21" fmla="*/ 1109549 h 2515457"/>
                  <a:gd name="connsiteX22" fmla="*/ 884614 w 1709962"/>
                  <a:gd name="connsiteY22" fmla="*/ 1178129 h 2515457"/>
                  <a:gd name="connsiteX23" fmla="*/ 892234 w 1709962"/>
                  <a:gd name="connsiteY23" fmla="*/ 1200989 h 2515457"/>
                  <a:gd name="connsiteX24" fmla="*/ 1698049 w 1709962"/>
                  <a:gd name="connsiteY24" fmla="*/ 2373834 h 2515457"/>
                  <a:gd name="connsiteX25" fmla="*/ 1306254 w 1709962"/>
                  <a:gd name="connsiteY25" fmla="*/ 2340179 h 2515457"/>
                  <a:gd name="connsiteX26" fmla="*/ 396934 w 1709962"/>
                  <a:gd name="connsiteY26" fmla="*/ 980009 h 2515457"/>
                  <a:gd name="connsiteX27" fmla="*/ 236914 w 1709962"/>
                  <a:gd name="connsiteY27" fmla="*/ 911429 h 2515457"/>
                  <a:gd name="connsiteX28" fmla="*/ 175954 w 1709962"/>
                  <a:gd name="connsiteY28" fmla="*/ 858089 h 2515457"/>
                  <a:gd name="connsiteX29" fmla="*/ 69274 w 1709962"/>
                  <a:gd name="connsiteY29" fmla="*/ 804749 h 2515457"/>
                  <a:gd name="connsiteX30" fmla="*/ 46414 w 1709962"/>
                  <a:gd name="connsiteY30" fmla="*/ 781889 h 2515457"/>
                  <a:gd name="connsiteX31" fmla="*/ 31174 w 1709962"/>
                  <a:gd name="connsiteY31" fmla="*/ 751409 h 2515457"/>
                  <a:gd name="connsiteX32" fmla="*/ 694 w 1709962"/>
                  <a:gd name="connsiteY32" fmla="*/ 743789 h 2515457"/>
                  <a:gd name="connsiteX33" fmla="*/ 8314 w 1709962"/>
                  <a:gd name="connsiteY33" fmla="*/ 720929 h 2515457"/>
                  <a:gd name="connsiteX0" fmla="*/ 8314 w 1706182"/>
                  <a:gd name="connsiteY0" fmla="*/ 720929 h 2452236"/>
                  <a:gd name="connsiteX1" fmla="*/ 8314 w 1706182"/>
                  <a:gd name="connsiteY1" fmla="*/ 720929 h 2452236"/>
                  <a:gd name="connsiteX2" fmla="*/ 31174 w 1706182"/>
                  <a:gd name="connsiteY2" fmla="*/ 4649 h 2452236"/>
                  <a:gd name="connsiteX3" fmla="*/ 69274 w 1706182"/>
                  <a:gd name="connsiteY3" fmla="*/ 57989 h 2452236"/>
                  <a:gd name="connsiteX4" fmla="*/ 191194 w 1706182"/>
                  <a:gd name="connsiteY4" fmla="*/ 141809 h 2452236"/>
                  <a:gd name="connsiteX5" fmla="*/ 267394 w 1706182"/>
                  <a:gd name="connsiteY5" fmla="*/ 187529 h 2452236"/>
                  <a:gd name="connsiteX6" fmla="*/ 419794 w 1706182"/>
                  <a:gd name="connsiteY6" fmla="*/ 324689 h 2452236"/>
                  <a:gd name="connsiteX7" fmla="*/ 572194 w 1706182"/>
                  <a:gd name="connsiteY7" fmla="*/ 423749 h 2452236"/>
                  <a:gd name="connsiteX8" fmla="*/ 617914 w 1706182"/>
                  <a:gd name="connsiteY8" fmla="*/ 469469 h 2452236"/>
                  <a:gd name="connsiteX9" fmla="*/ 656014 w 1706182"/>
                  <a:gd name="connsiteY9" fmla="*/ 499949 h 2452236"/>
                  <a:gd name="connsiteX10" fmla="*/ 716974 w 1706182"/>
                  <a:gd name="connsiteY10" fmla="*/ 560909 h 2452236"/>
                  <a:gd name="connsiteX11" fmla="*/ 732214 w 1706182"/>
                  <a:gd name="connsiteY11" fmla="*/ 629489 h 2452236"/>
                  <a:gd name="connsiteX12" fmla="*/ 747454 w 1706182"/>
                  <a:gd name="connsiteY12" fmla="*/ 675209 h 2452236"/>
                  <a:gd name="connsiteX13" fmla="*/ 755074 w 1706182"/>
                  <a:gd name="connsiteY13" fmla="*/ 698069 h 2452236"/>
                  <a:gd name="connsiteX14" fmla="*/ 762694 w 1706182"/>
                  <a:gd name="connsiteY14" fmla="*/ 789509 h 2452236"/>
                  <a:gd name="connsiteX15" fmla="*/ 777934 w 1706182"/>
                  <a:gd name="connsiteY15" fmla="*/ 850469 h 2452236"/>
                  <a:gd name="connsiteX16" fmla="*/ 800794 w 1706182"/>
                  <a:gd name="connsiteY16" fmla="*/ 911429 h 2452236"/>
                  <a:gd name="connsiteX17" fmla="*/ 816034 w 1706182"/>
                  <a:gd name="connsiteY17" fmla="*/ 972389 h 2452236"/>
                  <a:gd name="connsiteX18" fmla="*/ 823654 w 1706182"/>
                  <a:gd name="connsiteY18" fmla="*/ 1002869 h 2452236"/>
                  <a:gd name="connsiteX19" fmla="*/ 838894 w 1706182"/>
                  <a:gd name="connsiteY19" fmla="*/ 1025729 h 2452236"/>
                  <a:gd name="connsiteX20" fmla="*/ 846514 w 1706182"/>
                  <a:gd name="connsiteY20" fmla="*/ 1071449 h 2452236"/>
                  <a:gd name="connsiteX21" fmla="*/ 861754 w 1706182"/>
                  <a:gd name="connsiteY21" fmla="*/ 1109549 h 2452236"/>
                  <a:gd name="connsiteX22" fmla="*/ 884614 w 1706182"/>
                  <a:gd name="connsiteY22" fmla="*/ 1178129 h 2452236"/>
                  <a:gd name="connsiteX23" fmla="*/ 892234 w 1706182"/>
                  <a:gd name="connsiteY23" fmla="*/ 1200989 h 2452236"/>
                  <a:gd name="connsiteX24" fmla="*/ 1698049 w 1706182"/>
                  <a:gd name="connsiteY24" fmla="*/ 2373834 h 2452236"/>
                  <a:gd name="connsiteX25" fmla="*/ 1306254 w 1706182"/>
                  <a:gd name="connsiteY25" fmla="*/ 2340179 h 2452236"/>
                  <a:gd name="connsiteX26" fmla="*/ 1277677 w 1706182"/>
                  <a:gd name="connsiteY26" fmla="*/ 2312873 h 2452236"/>
                  <a:gd name="connsiteX27" fmla="*/ 396934 w 1706182"/>
                  <a:gd name="connsiteY27" fmla="*/ 980009 h 2452236"/>
                  <a:gd name="connsiteX28" fmla="*/ 236914 w 1706182"/>
                  <a:gd name="connsiteY28" fmla="*/ 911429 h 2452236"/>
                  <a:gd name="connsiteX29" fmla="*/ 175954 w 1706182"/>
                  <a:gd name="connsiteY29" fmla="*/ 858089 h 2452236"/>
                  <a:gd name="connsiteX30" fmla="*/ 69274 w 1706182"/>
                  <a:gd name="connsiteY30" fmla="*/ 804749 h 2452236"/>
                  <a:gd name="connsiteX31" fmla="*/ 46414 w 1706182"/>
                  <a:gd name="connsiteY31" fmla="*/ 781889 h 2452236"/>
                  <a:gd name="connsiteX32" fmla="*/ 31174 w 1706182"/>
                  <a:gd name="connsiteY32" fmla="*/ 751409 h 2452236"/>
                  <a:gd name="connsiteX33" fmla="*/ 694 w 1706182"/>
                  <a:gd name="connsiteY33" fmla="*/ 743789 h 2452236"/>
                  <a:gd name="connsiteX34" fmla="*/ 8314 w 1706182"/>
                  <a:gd name="connsiteY34" fmla="*/ 720929 h 2452236"/>
                  <a:gd name="connsiteX0" fmla="*/ 8314 w 1707751"/>
                  <a:gd name="connsiteY0" fmla="*/ 720929 h 2501222"/>
                  <a:gd name="connsiteX1" fmla="*/ 8314 w 1707751"/>
                  <a:gd name="connsiteY1" fmla="*/ 720929 h 2501222"/>
                  <a:gd name="connsiteX2" fmla="*/ 31174 w 1707751"/>
                  <a:gd name="connsiteY2" fmla="*/ 4649 h 2501222"/>
                  <a:gd name="connsiteX3" fmla="*/ 69274 w 1707751"/>
                  <a:gd name="connsiteY3" fmla="*/ 57989 h 2501222"/>
                  <a:gd name="connsiteX4" fmla="*/ 191194 w 1707751"/>
                  <a:gd name="connsiteY4" fmla="*/ 141809 h 2501222"/>
                  <a:gd name="connsiteX5" fmla="*/ 267394 w 1707751"/>
                  <a:gd name="connsiteY5" fmla="*/ 187529 h 2501222"/>
                  <a:gd name="connsiteX6" fmla="*/ 419794 w 1707751"/>
                  <a:gd name="connsiteY6" fmla="*/ 324689 h 2501222"/>
                  <a:gd name="connsiteX7" fmla="*/ 572194 w 1707751"/>
                  <a:gd name="connsiteY7" fmla="*/ 423749 h 2501222"/>
                  <a:gd name="connsiteX8" fmla="*/ 617914 w 1707751"/>
                  <a:gd name="connsiteY8" fmla="*/ 469469 h 2501222"/>
                  <a:gd name="connsiteX9" fmla="*/ 656014 w 1707751"/>
                  <a:gd name="connsiteY9" fmla="*/ 499949 h 2501222"/>
                  <a:gd name="connsiteX10" fmla="*/ 716974 w 1707751"/>
                  <a:gd name="connsiteY10" fmla="*/ 560909 h 2501222"/>
                  <a:gd name="connsiteX11" fmla="*/ 732214 w 1707751"/>
                  <a:gd name="connsiteY11" fmla="*/ 629489 h 2501222"/>
                  <a:gd name="connsiteX12" fmla="*/ 747454 w 1707751"/>
                  <a:gd name="connsiteY12" fmla="*/ 675209 h 2501222"/>
                  <a:gd name="connsiteX13" fmla="*/ 755074 w 1707751"/>
                  <a:gd name="connsiteY13" fmla="*/ 698069 h 2501222"/>
                  <a:gd name="connsiteX14" fmla="*/ 762694 w 1707751"/>
                  <a:gd name="connsiteY14" fmla="*/ 789509 h 2501222"/>
                  <a:gd name="connsiteX15" fmla="*/ 777934 w 1707751"/>
                  <a:gd name="connsiteY15" fmla="*/ 850469 h 2501222"/>
                  <a:gd name="connsiteX16" fmla="*/ 800794 w 1707751"/>
                  <a:gd name="connsiteY16" fmla="*/ 911429 h 2501222"/>
                  <a:gd name="connsiteX17" fmla="*/ 816034 w 1707751"/>
                  <a:gd name="connsiteY17" fmla="*/ 972389 h 2501222"/>
                  <a:gd name="connsiteX18" fmla="*/ 823654 w 1707751"/>
                  <a:gd name="connsiteY18" fmla="*/ 1002869 h 2501222"/>
                  <a:gd name="connsiteX19" fmla="*/ 838894 w 1707751"/>
                  <a:gd name="connsiteY19" fmla="*/ 1025729 h 2501222"/>
                  <a:gd name="connsiteX20" fmla="*/ 846514 w 1707751"/>
                  <a:gd name="connsiteY20" fmla="*/ 1071449 h 2501222"/>
                  <a:gd name="connsiteX21" fmla="*/ 861754 w 1707751"/>
                  <a:gd name="connsiteY21" fmla="*/ 1109549 h 2501222"/>
                  <a:gd name="connsiteX22" fmla="*/ 884614 w 1707751"/>
                  <a:gd name="connsiteY22" fmla="*/ 1178129 h 2501222"/>
                  <a:gd name="connsiteX23" fmla="*/ 892234 w 1707751"/>
                  <a:gd name="connsiteY23" fmla="*/ 1200989 h 2501222"/>
                  <a:gd name="connsiteX24" fmla="*/ 1698049 w 1707751"/>
                  <a:gd name="connsiteY24" fmla="*/ 2373834 h 2501222"/>
                  <a:gd name="connsiteX25" fmla="*/ 1277677 w 1707751"/>
                  <a:gd name="connsiteY25" fmla="*/ 2312873 h 2501222"/>
                  <a:gd name="connsiteX26" fmla="*/ 396934 w 1707751"/>
                  <a:gd name="connsiteY26" fmla="*/ 980009 h 2501222"/>
                  <a:gd name="connsiteX27" fmla="*/ 236914 w 1707751"/>
                  <a:gd name="connsiteY27" fmla="*/ 911429 h 2501222"/>
                  <a:gd name="connsiteX28" fmla="*/ 175954 w 1707751"/>
                  <a:gd name="connsiteY28" fmla="*/ 858089 h 2501222"/>
                  <a:gd name="connsiteX29" fmla="*/ 69274 w 1707751"/>
                  <a:gd name="connsiteY29" fmla="*/ 804749 h 2501222"/>
                  <a:gd name="connsiteX30" fmla="*/ 46414 w 1707751"/>
                  <a:gd name="connsiteY30" fmla="*/ 781889 h 2501222"/>
                  <a:gd name="connsiteX31" fmla="*/ 31174 w 1707751"/>
                  <a:gd name="connsiteY31" fmla="*/ 751409 h 2501222"/>
                  <a:gd name="connsiteX32" fmla="*/ 694 w 1707751"/>
                  <a:gd name="connsiteY32" fmla="*/ 743789 h 2501222"/>
                  <a:gd name="connsiteX33" fmla="*/ 8314 w 1707751"/>
                  <a:gd name="connsiteY33" fmla="*/ 720929 h 2501222"/>
                  <a:gd name="connsiteX0" fmla="*/ 8314 w 1706474"/>
                  <a:gd name="connsiteY0" fmla="*/ 720929 h 2514426"/>
                  <a:gd name="connsiteX1" fmla="*/ 8314 w 1706474"/>
                  <a:gd name="connsiteY1" fmla="*/ 720929 h 2514426"/>
                  <a:gd name="connsiteX2" fmla="*/ 31174 w 1706474"/>
                  <a:gd name="connsiteY2" fmla="*/ 4649 h 2514426"/>
                  <a:gd name="connsiteX3" fmla="*/ 69274 w 1706474"/>
                  <a:gd name="connsiteY3" fmla="*/ 57989 h 2514426"/>
                  <a:gd name="connsiteX4" fmla="*/ 191194 w 1706474"/>
                  <a:gd name="connsiteY4" fmla="*/ 141809 h 2514426"/>
                  <a:gd name="connsiteX5" fmla="*/ 267394 w 1706474"/>
                  <a:gd name="connsiteY5" fmla="*/ 187529 h 2514426"/>
                  <a:gd name="connsiteX6" fmla="*/ 419794 w 1706474"/>
                  <a:gd name="connsiteY6" fmla="*/ 324689 h 2514426"/>
                  <a:gd name="connsiteX7" fmla="*/ 572194 w 1706474"/>
                  <a:gd name="connsiteY7" fmla="*/ 423749 h 2514426"/>
                  <a:gd name="connsiteX8" fmla="*/ 617914 w 1706474"/>
                  <a:gd name="connsiteY8" fmla="*/ 469469 h 2514426"/>
                  <a:gd name="connsiteX9" fmla="*/ 656014 w 1706474"/>
                  <a:gd name="connsiteY9" fmla="*/ 499949 h 2514426"/>
                  <a:gd name="connsiteX10" fmla="*/ 716974 w 1706474"/>
                  <a:gd name="connsiteY10" fmla="*/ 560909 h 2514426"/>
                  <a:gd name="connsiteX11" fmla="*/ 732214 w 1706474"/>
                  <a:gd name="connsiteY11" fmla="*/ 629489 h 2514426"/>
                  <a:gd name="connsiteX12" fmla="*/ 747454 w 1706474"/>
                  <a:gd name="connsiteY12" fmla="*/ 675209 h 2514426"/>
                  <a:gd name="connsiteX13" fmla="*/ 755074 w 1706474"/>
                  <a:gd name="connsiteY13" fmla="*/ 698069 h 2514426"/>
                  <a:gd name="connsiteX14" fmla="*/ 762694 w 1706474"/>
                  <a:gd name="connsiteY14" fmla="*/ 789509 h 2514426"/>
                  <a:gd name="connsiteX15" fmla="*/ 777934 w 1706474"/>
                  <a:gd name="connsiteY15" fmla="*/ 850469 h 2514426"/>
                  <a:gd name="connsiteX16" fmla="*/ 800794 w 1706474"/>
                  <a:gd name="connsiteY16" fmla="*/ 911429 h 2514426"/>
                  <a:gd name="connsiteX17" fmla="*/ 816034 w 1706474"/>
                  <a:gd name="connsiteY17" fmla="*/ 972389 h 2514426"/>
                  <a:gd name="connsiteX18" fmla="*/ 823654 w 1706474"/>
                  <a:gd name="connsiteY18" fmla="*/ 1002869 h 2514426"/>
                  <a:gd name="connsiteX19" fmla="*/ 838894 w 1706474"/>
                  <a:gd name="connsiteY19" fmla="*/ 1025729 h 2514426"/>
                  <a:gd name="connsiteX20" fmla="*/ 846514 w 1706474"/>
                  <a:gd name="connsiteY20" fmla="*/ 1071449 h 2514426"/>
                  <a:gd name="connsiteX21" fmla="*/ 861754 w 1706474"/>
                  <a:gd name="connsiteY21" fmla="*/ 1109549 h 2514426"/>
                  <a:gd name="connsiteX22" fmla="*/ 884614 w 1706474"/>
                  <a:gd name="connsiteY22" fmla="*/ 1178129 h 2514426"/>
                  <a:gd name="connsiteX23" fmla="*/ 892234 w 1706474"/>
                  <a:gd name="connsiteY23" fmla="*/ 1200989 h 2514426"/>
                  <a:gd name="connsiteX24" fmla="*/ 1698049 w 1706474"/>
                  <a:gd name="connsiteY24" fmla="*/ 2373834 h 2514426"/>
                  <a:gd name="connsiteX25" fmla="*/ 1258627 w 1706474"/>
                  <a:gd name="connsiteY25" fmla="*/ 2338273 h 2514426"/>
                  <a:gd name="connsiteX26" fmla="*/ 396934 w 1706474"/>
                  <a:gd name="connsiteY26" fmla="*/ 980009 h 2514426"/>
                  <a:gd name="connsiteX27" fmla="*/ 236914 w 1706474"/>
                  <a:gd name="connsiteY27" fmla="*/ 911429 h 2514426"/>
                  <a:gd name="connsiteX28" fmla="*/ 175954 w 1706474"/>
                  <a:gd name="connsiteY28" fmla="*/ 858089 h 2514426"/>
                  <a:gd name="connsiteX29" fmla="*/ 69274 w 1706474"/>
                  <a:gd name="connsiteY29" fmla="*/ 804749 h 2514426"/>
                  <a:gd name="connsiteX30" fmla="*/ 46414 w 1706474"/>
                  <a:gd name="connsiteY30" fmla="*/ 781889 h 2514426"/>
                  <a:gd name="connsiteX31" fmla="*/ 31174 w 1706474"/>
                  <a:gd name="connsiteY31" fmla="*/ 751409 h 2514426"/>
                  <a:gd name="connsiteX32" fmla="*/ 694 w 1706474"/>
                  <a:gd name="connsiteY32" fmla="*/ 743789 h 2514426"/>
                  <a:gd name="connsiteX33" fmla="*/ 8314 w 1706474"/>
                  <a:gd name="connsiteY33" fmla="*/ 720929 h 2514426"/>
                  <a:gd name="connsiteX0" fmla="*/ 8314 w 1706474"/>
                  <a:gd name="connsiteY0" fmla="*/ 720929 h 2514426"/>
                  <a:gd name="connsiteX1" fmla="*/ 8314 w 1706474"/>
                  <a:gd name="connsiteY1" fmla="*/ 720929 h 2514426"/>
                  <a:gd name="connsiteX2" fmla="*/ 31174 w 1706474"/>
                  <a:gd name="connsiteY2" fmla="*/ 4649 h 2514426"/>
                  <a:gd name="connsiteX3" fmla="*/ 69274 w 1706474"/>
                  <a:gd name="connsiteY3" fmla="*/ 57989 h 2514426"/>
                  <a:gd name="connsiteX4" fmla="*/ 191194 w 1706474"/>
                  <a:gd name="connsiteY4" fmla="*/ 141809 h 2514426"/>
                  <a:gd name="connsiteX5" fmla="*/ 267394 w 1706474"/>
                  <a:gd name="connsiteY5" fmla="*/ 187529 h 2514426"/>
                  <a:gd name="connsiteX6" fmla="*/ 419794 w 1706474"/>
                  <a:gd name="connsiteY6" fmla="*/ 324689 h 2514426"/>
                  <a:gd name="connsiteX7" fmla="*/ 572194 w 1706474"/>
                  <a:gd name="connsiteY7" fmla="*/ 423749 h 2514426"/>
                  <a:gd name="connsiteX8" fmla="*/ 617914 w 1706474"/>
                  <a:gd name="connsiteY8" fmla="*/ 469469 h 2514426"/>
                  <a:gd name="connsiteX9" fmla="*/ 656014 w 1706474"/>
                  <a:gd name="connsiteY9" fmla="*/ 499949 h 2514426"/>
                  <a:gd name="connsiteX10" fmla="*/ 716974 w 1706474"/>
                  <a:gd name="connsiteY10" fmla="*/ 560909 h 2514426"/>
                  <a:gd name="connsiteX11" fmla="*/ 732214 w 1706474"/>
                  <a:gd name="connsiteY11" fmla="*/ 629489 h 2514426"/>
                  <a:gd name="connsiteX12" fmla="*/ 747454 w 1706474"/>
                  <a:gd name="connsiteY12" fmla="*/ 675209 h 2514426"/>
                  <a:gd name="connsiteX13" fmla="*/ 755074 w 1706474"/>
                  <a:gd name="connsiteY13" fmla="*/ 698069 h 2514426"/>
                  <a:gd name="connsiteX14" fmla="*/ 762694 w 1706474"/>
                  <a:gd name="connsiteY14" fmla="*/ 789509 h 2514426"/>
                  <a:gd name="connsiteX15" fmla="*/ 777934 w 1706474"/>
                  <a:gd name="connsiteY15" fmla="*/ 850469 h 2514426"/>
                  <a:gd name="connsiteX16" fmla="*/ 800794 w 1706474"/>
                  <a:gd name="connsiteY16" fmla="*/ 911429 h 2514426"/>
                  <a:gd name="connsiteX17" fmla="*/ 816034 w 1706474"/>
                  <a:gd name="connsiteY17" fmla="*/ 972389 h 2514426"/>
                  <a:gd name="connsiteX18" fmla="*/ 823654 w 1706474"/>
                  <a:gd name="connsiteY18" fmla="*/ 1002869 h 2514426"/>
                  <a:gd name="connsiteX19" fmla="*/ 838894 w 1706474"/>
                  <a:gd name="connsiteY19" fmla="*/ 1025729 h 2514426"/>
                  <a:gd name="connsiteX20" fmla="*/ 846514 w 1706474"/>
                  <a:gd name="connsiteY20" fmla="*/ 1071449 h 2514426"/>
                  <a:gd name="connsiteX21" fmla="*/ 861754 w 1706474"/>
                  <a:gd name="connsiteY21" fmla="*/ 1109549 h 2514426"/>
                  <a:gd name="connsiteX22" fmla="*/ 884614 w 1706474"/>
                  <a:gd name="connsiteY22" fmla="*/ 1178129 h 2514426"/>
                  <a:gd name="connsiteX23" fmla="*/ 892234 w 1706474"/>
                  <a:gd name="connsiteY23" fmla="*/ 1200989 h 2514426"/>
                  <a:gd name="connsiteX24" fmla="*/ 1698049 w 1706474"/>
                  <a:gd name="connsiteY24" fmla="*/ 2373834 h 2514426"/>
                  <a:gd name="connsiteX25" fmla="*/ 1258627 w 1706474"/>
                  <a:gd name="connsiteY25" fmla="*/ 2338273 h 2514426"/>
                  <a:gd name="connsiteX26" fmla="*/ 396934 w 1706474"/>
                  <a:gd name="connsiteY26" fmla="*/ 980009 h 2514426"/>
                  <a:gd name="connsiteX27" fmla="*/ 236914 w 1706474"/>
                  <a:gd name="connsiteY27" fmla="*/ 911429 h 2514426"/>
                  <a:gd name="connsiteX28" fmla="*/ 175954 w 1706474"/>
                  <a:gd name="connsiteY28" fmla="*/ 858089 h 2514426"/>
                  <a:gd name="connsiteX29" fmla="*/ 69274 w 1706474"/>
                  <a:gd name="connsiteY29" fmla="*/ 804749 h 2514426"/>
                  <a:gd name="connsiteX30" fmla="*/ 46414 w 1706474"/>
                  <a:gd name="connsiteY30" fmla="*/ 781889 h 2514426"/>
                  <a:gd name="connsiteX31" fmla="*/ 31174 w 1706474"/>
                  <a:gd name="connsiteY31" fmla="*/ 751409 h 2514426"/>
                  <a:gd name="connsiteX32" fmla="*/ 694 w 1706474"/>
                  <a:gd name="connsiteY32" fmla="*/ 743789 h 2514426"/>
                  <a:gd name="connsiteX33" fmla="*/ 8314 w 1706474"/>
                  <a:gd name="connsiteY33" fmla="*/ 720929 h 2514426"/>
                  <a:gd name="connsiteX0" fmla="*/ 8314 w 1707582"/>
                  <a:gd name="connsiteY0" fmla="*/ 720929 h 2452268"/>
                  <a:gd name="connsiteX1" fmla="*/ 8314 w 1707582"/>
                  <a:gd name="connsiteY1" fmla="*/ 720929 h 2452268"/>
                  <a:gd name="connsiteX2" fmla="*/ 31174 w 1707582"/>
                  <a:gd name="connsiteY2" fmla="*/ 4649 h 2452268"/>
                  <a:gd name="connsiteX3" fmla="*/ 69274 w 1707582"/>
                  <a:gd name="connsiteY3" fmla="*/ 57989 h 2452268"/>
                  <a:gd name="connsiteX4" fmla="*/ 191194 w 1707582"/>
                  <a:gd name="connsiteY4" fmla="*/ 141809 h 2452268"/>
                  <a:gd name="connsiteX5" fmla="*/ 267394 w 1707582"/>
                  <a:gd name="connsiteY5" fmla="*/ 187529 h 2452268"/>
                  <a:gd name="connsiteX6" fmla="*/ 419794 w 1707582"/>
                  <a:gd name="connsiteY6" fmla="*/ 324689 h 2452268"/>
                  <a:gd name="connsiteX7" fmla="*/ 572194 w 1707582"/>
                  <a:gd name="connsiteY7" fmla="*/ 423749 h 2452268"/>
                  <a:gd name="connsiteX8" fmla="*/ 617914 w 1707582"/>
                  <a:gd name="connsiteY8" fmla="*/ 469469 h 2452268"/>
                  <a:gd name="connsiteX9" fmla="*/ 656014 w 1707582"/>
                  <a:gd name="connsiteY9" fmla="*/ 499949 h 2452268"/>
                  <a:gd name="connsiteX10" fmla="*/ 716974 w 1707582"/>
                  <a:gd name="connsiteY10" fmla="*/ 560909 h 2452268"/>
                  <a:gd name="connsiteX11" fmla="*/ 732214 w 1707582"/>
                  <a:gd name="connsiteY11" fmla="*/ 629489 h 2452268"/>
                  <a:gd name="connsiteX12" fmla="*/ 747454 w 1707582"/>
                  <a:gd name="connsiteY12" fmla="*/ 675209 h 2452268"/>
                  <a:gd name="connsiteX13" fmla="*/ 755074 w 1707582"/>
                  <a:gd name="connsiteY13" fmla="*/ 698069 h 2452268"/>
                  <a:gd name="connsiteX14" fmla="*/ 762694 w 1707582"/>
                  <a:gd name="connsiteY14" fmla="*/ 789509 h 2452268"/>
                  <a:gd name="connsiteX15" fmla="*/ 777934 w 1707582"/>
                  <a:gd name="connsiteY15" fmla="*/ 850469 h 2452268"/>
                  <a:gd name="connsiteX16" fmla="*/ 800794 w 1707582"/>
                  <a:gd name="connsiteY16" fmla="*/ 911429 h 2452268"/>
                  <a:gd name="connsiteX17" fmla="*/ 816034 w 1707582"/>
                  <a:gd name="connsiteY17" fmla="*/ 972389 h 2452268"/>
                  <a:gd name="connsiteX18" fmla="*/ 823654 w 1707582"/>
                  <a:gd name="connsiteY18" fmla="*/ 1002869 h 2452268"/>
                  <a:gd name="connsiteX19" fmla="*/ 838894 w 1707582"/>
                  <a:gd name="connsiteY19" fmla="*/ 1025729 h 2452268"/>
                  <a:gd name="connsiteX20" fmla="*/ 846514 w 1707582"/>
                  <a:gd name="connsiteY20" fmla="*/ 1071449 h 2452268"/>
                  <a:gd name="connsiteX21" fmla="*/ 861754 w 1707582"/>
                  <a:gd name="connsiteY21" fmla="*/ 1109549 h 2452268"/>
                  <a:gd name="connsiteX22" fmla="*/ 884614 w 1707582"/>
                  <a:gd name="connsiteY22" fmla="*/ 1178129 h 2452268"/>
                  <a:gd name="connsiteX23" fmla="*/ 892234 w 1707582"/>
                  <a:gd name="connsiteY23" fmla="*/ 1200989 h 2452268"/>
                  <a:gd name="connsiteX24" fmla="*/ 1698049 w 1707582"/>
                  <a:gd name="connsiteY24" fmla="*/ 2373834 h 2452268"/>
                  <a:gd name="connsiteX25" fmla="*/ 1258627 w 1707582"/>
                  <a:gd name="connsiteY25" fmla="*/ 2338273 h 2452268"/>
                  <a:gd name="connsiteX26" fmla="*/ 396934 w 1707582"/>
                  <a:gd name="connsiteY26" fmla="*/ 980009 h 2452268"/>
                  <a:gd name="connsiteX27" fmla="*/ 236914 w 1707582"/>
                  <a:gd name="connsiteY27" fmla="*/ 911429 h 2452268"/>
                  <a:gd name="connsiteX28" fmla="*/ 175954 w 1707582"/>
                  <a:gd name="connsiteY28" fmla="*/ 858089 h 2452268"/>
                  <a:gd name="connsiteX29" fmla="*/ 69274 w 1707582"/>
                  <a:gd name="connsiteY29" fmla="*/ 804749 h 2452268"/>
                  <a:gd name="connsiteX30" fmla="*/ 46414 w 1707582"/>
                  <a:gd name="connsiteY30" fmla="*/ 781889 h 2452268"/>
                  <a:gd name="connsiteX31" fmla="*/ 31174 w 1707582"/>
                  <a:gd name="connsiteY31" fmla="*/ 751409 h 2452268"/>
                  <a:gd name="connsiteX32" fmla="*/ 694 w 1707582"/>
                  <a:gd name="connsiteY32" fmla="*/ 743789 h 2452268"/>
                  <a:gd name="connsiteX33" fmla="*/ 8314 w 1707582"/>
                  <a:gd name="connsiteY33" fmla="*/ 720929 h 2452268"/>
                  <a:gd name="connsiteX0" fmla="*/ 8314 w 1725976"/>
                  <a:gd name="connsiteY0" fmla="*/ 720929 h 2387179"/>
                  <a:gd name="connsiteX1" fmla="*/ 8314 w 1725976"/>
                  <a:gd name="connsiteY1" fmla="*/ 720929 h 2387179"/>
                  <a:gd name="connsiteX2" fmla="*/ 31174 w 1725976"/>
                  <a:gd name="connsiteY2" fmla="*/ 4649 h 2387179"/>
                  <a:gd name="connsiteX3" fmla="*/ 69274 w 1725976"/>
                  <a:gd name="connsiteY3" fmla="*/ 57989 h 2387179"/>
                  <a:gd name="connsiteX4" fmla="*/ 191194 w 1725976"/>
                  <a:gd name="connsiteY4" fmla="*/ 141809 h 2387179"/>
                  <a:gd name="connsiteX5" fmla="*/ 267394 w 1725976"/>
                  <a:gd name="connsiteY5" fmla="*/ 187529 h 2387179"/>
                  <a:gd name="connsiteX6" fmla="*/ 419794 w 1725976"/>
                  <a:gd name="connsiteY6" fmla="*/ 324689 h 2387179"/>
                  <a:gd name="connsiteX7" fmla="*/ 572194 w 1725976"/>
                  <a:gd name="connsiteY7" fmla="*/ 423749 h 2387179"/>
                  <a:gd name="connsiteX8" fmla="*/ 617914 w 1725976"/>
                  <a:gd name="connsiteY8" fmla="*/ 469469 h 2387179"/>
                  <a:gd name="connsiteX9" fmla="*/ 656014 w 1725976"/>
                  <a:gd name="connsiteY9" fmla="*/ 499949 h 2387179"/>
                  <a:gd name="connsiteX10" fmla="*/ 716974 w 1725976"/>
                  <a:gd name="connsiteY10" fmla="*/ 560909 h 2387179"/>
                  <a:gd name="connsiteX11" fmla="*/ 732214 w 1725976"/>
                  <a:gd name="connsiteY11" fmla="*/ 629489 h 2387179"/>
                  <a:gd name="connsiteX12" fmla="*/ 747454 w 1725976"/>
                  <a:gd name="connsiteY12" fmla="*/ 675209 h 2387179"/>
                  <a:gd name="connsiteX13" fmla="*/ 755074 w 1725976"/>
                  <a:gd name="connsiteY13" fmla="*/ 698069 h 2387179"/>
                  <a:gd name="connsiteX14" fmla="*/ 762694 w 1725976"/>
                  <a:gd name="connsiteY14" fmla="*/ 789509 h 2387179"/>
                  <a:gd name="connsiteX15" fmla="*/ 777934 w 1725976"/>
                  <a:gd name="connsiteY15" fmla="*/ 850469 h 2387179"/>
                  <a:gd name="connsiteX16" fmla="*/ 800794 w 1725976"/>
                  <a:gd name="connsiteY16" fmla="*/ 911429 h 2387179"/>
                  <a:gd name="connsiteX17" fmla="*/ 816034 w 1725976"/>
                  <a:gd name="connsiteY17" fmla="*/ 972389 h 2387179"/>
                  <a:gd name="connsiteX18" fmla="*/ 823654 w 1725976"/>
                  <a:gd name="connsiteY18" fmla="*/ 1002869 h 2387179"/>
                  <a:gd name="connsiteX19" fmla="*/ 838894 w 1725976"/>
                  <a:gd name="connsiteY19" fmla="*/ 1025729 h 2387179"/>
                  <a:gd name="connsiteX20" fmla="*/ 846514 w 1725976"/>
                  <a:gd name="connsiteY20" fmla="*/ 1071449 h 2387179"/>
                  <a:gd name="connsiteX21" fmla="*/ 861754 w 1725976"/>
                  <a:gd name="connsiteY21" fmla="*/ 1109549 h 2387179"/>
                  <a:gd name="connsiteX22" fmla="*/ 884614 w 1725976"/>
                  <a:gd name="connsiteY22" fmla="*/ 1178129 h 2387179"/>
                  <a:gd name="connsiteX23" fmla="*/ 892234 w 1725976"/>
                  <a:gd name="connsiteY23" fmla="*/ 1200989 h 2387179"/>
                  <a:gd name="connsiteX24" fmla="*/ 1698049 w 1725976"/>
                  <a:gd name="connsiteY24" fmla="*/ 2373834 h 2387179"/>
                  <a:gd name="connsiteX25" fmla="*/ 1258627 w 1725976"/>
                  <a:gd name="connsiteY25" fmla="*/ 2338273 h 2387179"/>
                  <a:gd name="connsiteX26" fmla="*/ 396934 w 1725976"/>
                  <a:gd name="connsiteY26" fmla="*/ 980009 h 2387179"/>
                  <a:gd name="connsiteX27" fmla="*/ 236914 w 1725976"/>
                  <a:gd name="connsiteY27" fmla="*/ 911429 h 2387179"/>
                  <a:gd name="connsiteX28" fmla="*/ 175954 w 1725976"/>
                  <a:gd name="connsiteY28" fmla="*/ 858089 h 2387179"/>
                  <a:gd name="connsiteX29" fmla="*/ 69274 w 1725976"/>
                  <a:gd name="connsiteY29" fmla="*/ 804749 h 2387179"/>
                  <a:gd name="connsiteX30" fmla="*/ 46414 w 1725976"/>
                  <a:gd name="connsiteY30" fmla="*/ 781889 h 2387179"/>
                  <a:gd name="connsiteX31" fmla="*/ 31174 w 1725976"/>
                  <a:gd name="connsiteY31" fmla="*/ 751409 h 2387179"/>
                  <a:gd name="connsiteX32" fmla="*/ 694 w 1725976"/>
                  <a:gd name="connsiteY32" fmla="*/ 743789 h 2387179"/>
                  <a:gd name="connsiteX33" fmla="*/ 8314 w 1725976"/>
                  <a:gd name="connsiteY33" fmla="*/ 720929 h 2387179"/>
                  <a:gd name="connsiteX0" fmla="*/ 8314 w 1791758"/>
                  <a:gd name="connsiteY0" fmla="*/ 720929 h 2433151"/>
                  <a:gd name="connsiteX1" fmla="*/ 8314 w 1791758"/>
                  <a:gd name="connsiteY1" fmla="*/ 720929 h 2433151"/>
                  <a:gd name="connsiteX2" fmla="*/ 31174 w 1791758"/>
                  <a:gd name="connsiteY2" fmla="*/ 4649 h 2433151"/>
                  <a:gd name="connsiteX3" fmla="*/ 69274 w 1791758"/>
                  <a:gd name="connsiteY3" fmla="*/ 57989 h 2433151"/>
                  <a:gd name="connsiteX4" fmla="*/ 191194 w 1791758"/>
                  <a:gd name="connsiteY4" fmla="*/ 141809 h 2433151"/>
                  <a:gd name="connsiteX5" fmla="*/ 267394 w 1791758"/>
                  <a:gd name="connsiteY5" fmla="*/ 187529 h 2433151"/>
                  <a:gd name="connsiteX6" fmla="*/ 419794 w 1791758"/>
                  <a:gd name="connsiteY6" fmla="*/ 324689 h 2433151"/>
                  <a:gd name="connsiteX7" fmla="*/ 572194 w 1791758"/>
                  <a:gd name="connsiteY7" fmla="*/ 423749 h 2433151"/>
                  <a:gd name="connsiteX8" fmla="*/ 617914 w 1791758"/>
                  <a:gd name="connsiteY8" fmla="*/ 469469 h 2433151"/>
                  <a:gd name="connsiteX9" fmla="*/ 656014 w 1791758"/>
                  <a:gd name="connsiteY9" fmla="*/ 499949 h 2433151"/>
                  <a:gd name="connsiteX10" fmla="*/ 716974 w 1791758"/>
                  <a:gd name="connsiteY10" fmla="*/ 560909 h 2433151"/>
                  <a:gd name="connsiteX11" fmla="*/ 732214 w 1791758"/>
                  <a:gd name="connsiteY11" fmla="*/ 629489 h 2433151"/>
                  <a:gd name="connsiteX12" fmla="*/ 747454 w 1791758"/>
                  <a:gd name="connsiteY12" fmla="*/ 675209 h 2433151"/>
                  <a:gd name="connsiteX13" fmla="*/ 755074 w 1791758"/>
                  <a:gd name="connsiteY13" fmla="*/ 698069 h 2433151"/>
                  <a:gd name="connsiteX14" fmla="*/ 762694 w 1791758"/>
                  <a:gd name="connsiteY14" fmla="*/ 789509 h 2433151"/>
                  <a:gd name="connsiteX15" fmla="*/ 777934 w 1791758"/>
                  <a:gd name="connsiteY15" fmla="*/ 850469 h 2433151"/>
                  <a:gd name="connsiteX16" fmla="*/ 800794 w 1791758"/>
                  <a:gd name="connsiteY16" fmla="*/ 911429 h 2433151"/>
                  <a:gd name="connsiteX17" fmla="*/ 816034 w 1791758"/>
                  <a:gd name="connsiteY17" fmla="*/ 972389 h 2433151"/>
                  <a:gd name="connsiteX18" fmla="*/ 823654 w 1791758"/>
                  <a:gd name="connsiteY18" fmla="*/ 1002869 h 2433151"/>
                  <a:gd name="connsiteX19" fmla="*/ 838894 w 1791758"/>
                  <a:gd name="connsiteY19" fmla="*/ 1025729 h 2433151"/>
                  <a:gd name="connsiteX20" fmla="*/ 846514 w 1791758"/>
                  <a:gd name="connsiteY20" fmla="*/ 1071449 h 2433151"/>
                  <a:gd name="connsiteX21" fmla="*/ 861754 w 1791758"/>
                  <a:gd name="connsiteY21" fmla="*/ 1109549 h 2433151"/>
                  <a:gd name="connsiteX22" fmla="*/ 884614 w 1791758"/>
                  <a:gd name="connsiteY22" fmla="*/ 1178129 h 2433151"/>
                  <a:gd name="connsiteX23" fmla="*/ 892234 w 1791758"/>
                  <a:gd name="connsiteY23" fmla="*/ 1200989 h 2433151"/>
                  <a:gd name="connsiteX24" fmla="*/ 1719002 w 1791758"/>
                  <a:gd name="connsiteY24" fmla="*/ 2335099 h 2433151"/>
                  <a:gd name="connsiteX25" fmla="*/ 1698049 w 1791758"/>
                  <a:gd name="connsiteY25" fmla="*/ 2373834 h 2433151"/>
                  <a:gd name="connsiteX26" fmla="*/ 1258627 w 1791758"/>
                  <a:gd name="connsiteY26" fmla="*/ 2338273 h 2433151"/>
                  <a:gd name="connsiteX27" fmla="*/ 396934 w 1791758"/>
                  <a:gd name="connsiteY27" fmla="*/ 980009 h 2433151"/>
                  <a:gd name="connsiteX28" fmla="*/ 236914 w 1791758"/>
                  <a:gd name="connsiteY28" fmla="*/ 911429 h 2433151"/>
                  <a:gd name="connsiteX29" fmla="*/ 175954 w 1791758"/>
                  <a:gd name="connsiteY29" fmla="*/ 858089 h 2433151"/>
                  <a:gd name="connsiteX30" fmla="*/ 69274 w 1791758"/>
                  <a:gd name="connsiteY30" fmla="*/ 804749 h 2433151"/>
                  <a:gd name="connsiteX31" fmla="*/ 46414 w 1791758"/>
                  <a:gd name="connsiteY31" fmla="*/ 781889 h 2433151"/>
                  <a:gd name="connsiteX32" fmla="*/ 31174 w 1791758"/>
                  <a:gd name="connsiteY32" fmla="*/ 751409 h 2433151"/>
                  <a:gd name="connsiteX33" fmla="*/ 694 w 1791758"/>
                  <a:gd name="connsiteY33" fmla="*/ 743789 h 2433151"/>
                  <a:gd name="connsiteX34" fmla="*/ 8314 w 1791758"/>
                  <a:gd name="connsiteY34" fmla="*/ 720929 h 2433151"/>
                  <a:gd name="connsiteX0" fmla="*/ 8314 w 1727012"/>
                  <a:gd name="connsiteY0" fmla="*/ 720929 h 2492867"/>
                  <a:gd name="connsiteX1" fmla="*/ 8314 w 1727012"/>
                  <a:gd name="connsiteY1" fmla="*/ 720929 h 2492867"/>
                  <a:gd name="connsiteX2" fmla="*/ 31174 w 1727012"/>
                  <a:gd name="connsiteY2" fmla="*/ 4649 h 2492867"/>
                  <a:gd name="connsiteX3" fmla="*/ 69274 w 1727012"/>
                  <a:gd name="connsiteY3" fmla="*/ 57989 h 2492867"/>
                  <a:gd name="connsiteX4" fmla="*/ 191194 w 1727012"/>
                  <a:gd name="connsiteY4" fmla="*/ 141809 h 2492867"/>
                  <a:gd name="connsiteX5" fmla="*/ 267394 w 1727012"/>
                  <a:gd name="connsiteY5" fmla="*/ 187529 h 2492867"/>
                  <a:gd name="connsiteX6" fmla="*/ 419794 w 1727012"/>
                  <a:gd name="connsiteY6" fmla="*/ 324689 h 2492867"/>
                  <a:gd name="connsiteX7" fmla="*/ 572194 w 1727012"/>
                  <a:gd name="connsiteY7" fmla="*/ 423749 h 2492867"/>
                  <a:gd name="connsiteX8" fmla="*/ 617914 w 1727012"/>
                  <a:gd name="connsiteY8" fmla="*/ 469469 h 2492867"/>
                  <a:gd name="connsiteX9" fmla="*/ 656014 w 1727012"/>
                  <a:gd name="connsiteY9" fmla="*/ 499949 h 2492867"/>
                  <a:gd name="connsiteX10" fmla="*/ 716974 w 1727012"/>
                  <a:gd name="connsiteY10" fmla="*/ 560909 h 2492867"/>
                  <a:gd name="connsiteX11" fmla="*/ 732214 w 1727012"/>
                  <a:gd name="connsiteY11" fmla="*/ 629489 h 2492867"/>
                  <a:gd name="connsiteX12" fmla="*/ 747454 w 1727012"/>
                  <a:gd name="connsiteY12" fmla="*/ 675209 h 2492867"/>
                  <a:gd name="connsiteX13" fmla="*/ 755074 w 1727012"/>
                  <a:gd name="connsiteY13" fmla="*/ 698069 h 2492867"/>
                  <a:gd name="connsiteX14" fmla="*/ 762694 w 1727012"/>
                  <a:gd name="connsiteY14" fmla="*/ 789509 h 2492867"/>
                  <a:gd name="connsiteX15" fmla="*/ 777934 w 1727012"/>
                  <a:gd name="connsiteY15" fmla="*/ 850469 h 2492867"/>
                  <a:gd name="connsiteX16" fmla="*/ 800794 w 1727012"/>
                  <a:gd name="connsiteY16" fmla="*/ 911429 h 2492867"/>
                  <a:gd name="connsiteX17" fmla="*/ 816034 w 1727012"/>
                  <a:gd name="connsiteY17" fmla="*/ 972389 h 2492867"/>
                  <a:gd name="connsiteX18" fmla="*/ 823654 w 1727012"/>
                  <a:gd name="connsiteY18" fmla="*/ 1002869 h 2492867"/>
                  <a:gd name="connsiteX19" fmla="*/ 838894 w 1727012"/>
                  <a:gd name="connsiteY19" fmla="*/ 1025729 h 2492867"/>
                  <a:gd name="connsiteX20" fmla="*/ 846514 w 1727012"/>
                  <a:gd name="connsiteY20" fmla="*/ 1071449 h 2492867"/>
                  <a:gd name="connsiteX21" fmla="*/ 861754 w 1727012"/>
                  <a:gd name="connsiteY21" fmla="*/ 1109549 h 2492867"/>
                  <a:gd name="connsiteX22" fmla="*/ 884614 w 1727012"/>
                  <a:gd name="connsiteY22" fmla="*/ 1178129 h 2492867"/>
                  <a:gd name="connsiteX23" fmla="*/ 892234 w 1727012"/>
                  <a:gd name="connsiteY23" fmla="*/ 1200989 h 2492867"/>
                  <a:gd name="connsiteX24" fmla="*/ 1719002 w 1727012"/>
                  <a:gd name="connsiteY24" fmla="*/ 2335099 h 2492867"/>
                  <a:gd name="connsiteX25" fmla="*/ 1258627 w 1727012"/>
                  <a:gd name="connsiteY25" fmla="*/ 2338273 h 2492867"/>
                  <a:gd name="connsiteX26" fmla="*/ 396934 w 1727012"/>
                  <a:gd name="connsiteY26" fmla="*/ 980009 h 2492867"/>
                  <a:gd name="connsiteX27" fmla="*/ 236914 w 1727012"/>
                  <a:gd name="connsiteY27" fmla="*/ 911429 h 2492867"/>
                  <a:gd name="connsiteX28" fmla="*/ 175954 w 1727012"/>
                  <a:gd name="connsiteY28" fmla="*/ 858089 h 2492867"/>
                  <a:gd name="connsiteX29" fmla="*/ 69274 w 1727012"/>
                  <a:gd name="connsiteY29" fmla="*/ 804749 h 2492867"/>
                  <a:gd name="connsiteX30" fmla="*/ 46414 w 1727012"/>
                  <a:gd name="connsiteY30" fmla="*/ 781889 h 2492867"/>
                  <a:gd name="connsiteX31" fmla="*/ 31174 w 1727012"/>
                  <a:gd name="connsiteY31" fmla="*/ 751409 h 2492867"/>
                  <a:gd name="connsiteX32" fmla="*/ 694 w 1727012"/>
                  <a:gd name="connsiteY32" fmla="*/ 743789 h 2492867"/>
                  <a:gd name="connsiteX33" fmla="*/ 8314 w 1727012"/>
                  <a:gd name="connsiteY33" fmla="*/ 720929 h 2492867"/>
                  <a:gd name="connsiteX0" fmla="*/ 8314 w 1696042"/>
                  <a:gd name="connsiteY0" fmla="*/ 720929 h 2508432"/>
                  <a:gd name="connsiteX1" fmla="*/ 8314 w 1696042"/>
                  <a:gd name="connsiteY1" fmla="*/ 720929 h 2508432"/>
                  <a:gd name="connsiteX2" fmla="*/ 31174 w 1696042"/>
                  <a:gd name="connsiteY2" fmla="*/ 4649 h 2508432"/>
                  <a:gd name="connsiteX3" fmla="*/ 69274 w 1696042"/>
                  <a:gd name="connsiteY3" fmla="*/ 57989 h 2508432"/>
                  <a:gd name="connsiteX4" fmla="*/ 191194 w 1696042"/>
                  <a:gd name="connsiteY4" fmla="*/ 141809 h 2508432"/>
                  <a:gd name="connsiteX5" fmla="*/ 267394 w 1696042"/>
                  <a:gd name="connsiteY5" fmla="*/ 187529 h 2508432"/>
                  <a:gd name="connsiteX6" fmla="*/ 419794 w 1696042"/>
                  <a:gd name="connsiteY6" fmla="*/ 324689 h 2508432"/>
                  <a:gd name="connsiteX7" fmla="*/ 572194 w 1696042"/>
                  <a:gd name="connsiteY7" fmla="*/ 423749 h 2508432"/>
                  <a:gd name="connsiteX8" fmla="*/ 617914 w 1696042"/>
                  <a:gd name="connsiteY8" fmla="*/ 469469 h 2508432"/>
                  <a:gd name="connsiteX9" fmla="*/ 656014 w 1696042"/>
                  <a:gd name="connsiteY9" fmla="*/ 499949 h 2508432"/>
                  <a:gd name="connsiteX10" fmla="*/ 716974 w 1696042"/>
                  <a:gd name="connsiteY10" fmla="*/ 560909 h 2508432"/>
                  <a:gd name="connsiteX11" fmla="*/ 732214 w 1696042"/>
                  <a:gd name="connsiteY11" fmla="*/ 629489 h 2508432"/>
                  <a:gd name="connsiteX12" fmla="*/ 747454 w 1696042"/>
                  <a:gd name="connsiteY12" fmla="*/ 675209 h 2508432"/>
                  <a:gd name="connsiteX13" fmla="*/ 755074 w 1696042"/>
                  <a:gd name="connsiteY13" fmla="*/ 698069 h 2508432"/>
                  <a:gd name="connsiteX14" fmla="*/ 762694 w 1696042"/>
                  <a:gd name="connsiteY14" fmla="*/ 789509 h 2508432"/>
                  <a:gd name="connsiteX15" fmla="*/ 777934 w 1696042"/>
                  <a:gd name="connsiteY15" fmla="*/ 850469 h 2508432"/>
                  <a:gd name="connsiteX16" fmla="*/ 800794 w 1696042"/>
                  <a:gd name="connsiteY16" fmla="*/ 911429 h 2508432"/>
                  <a:gd name="connsiteX17" fmla="*/ 816034 w 1696042"/>
                  <a:gd name="connsiteY17" fmla="*/ 972389 h 2508432"/>
                  <a:gd name="connsiteX18" fmla="*/ 823654 w 1696042"/>
                  <a:gd name="connsiteY18" fmla="*/ 1002869 h 2508432"/>
                  <a:gd name="connsiteX19" fmla="*/ 838894 w 1696042"/>
                  <a:gd name="connsiteY19" fmla="*/ 1025729 h 2508432"/>
                  <a:gd name="connsiteX20" fmla="*/ 846514 w 1696042"/>
                  <a:gd name="connsiteY20" fmla="*/ 1071449 h 2508432"/>
                  <a:gd name="connsiteX21" fmla="*/ 861754 w 1696042"/>
                  <a:gd name="connsiteY21" fmla="*/ 1109549 h 2508432"/>
                  <a:gd name="connsiteX22" fmla="*/ 884614 w 1696042"/>
                  <a:gd name="connsiteY22" fmla="*/ 1178129 h 2508432"/>
                  <a:gd name="connsiteX23" fmla="*/ 892234 w 1696042"/>
                  <a:gd name="connsiteY23" fmla="*/ 1200989 h 2508432"/>
                  <a:gd name="connsiteX24" fmla="*/ 1687252 w 1696042"/>
                  <a:gd name="connsiteY24" fmla="*/ 2366849 h 2508432"/>
                  <a:gd name="connsiteX25" fmla="*/ 1258627 w 1696042"/>
                  <a:gd name="connsiteY25" fmla="*/ 2338273 h 2508432"/>
                  <a:gd name="connsiteX26" fmla="*/ 396934 w 1696042"/>
                  <a:gd name="connsiteY26" fmla="*/ 980009 h 2508432"/>
                  <a:gd name="connsiteX27" fmla="*/ 236914 w 1696042"/>
                  <a:gd name="connsiteY27" fmla="*/ 911429 h 2508432"/>
                  <a:gd name="connsiteX28" fmla="*/ 175954 w 1696042"/>
                  <a:gd name="connsiteY28" fmla="*/ 858089 h 2508432"/>
                  <a:gd name="connsiteX29" fmla="*/ 69274 w 1696042"/>
                  <a:gd name="connsiteY29" fmla="*/ 804749 h 2508432"/>
                  <a:gd name="connsiteX30" fmla="*/ 46414 w 1696042"/>
                  <a:gd name="connsiteY30" fmla="*/ 781889 h 2508432"/>
                  <a:gd name="connsiteX31" fmla="*/ 31174 w 1696042"/>
                  <a:gd name="connsiteY31" fmla="*/ 751409 h 2508432"/>
                  <a:gd name="connsiteX32" fmla="*/ 694 w 1696042"/>
                  <a:gd name="connsiteY32" fmla="*/ 743789 h 2508432"/>
                  <a:gd name="connsiteX33" fmla="*/ 8314 w 1696042"/>
                  <a:gd name="connsiteY33" fmla="*/ 720929 h 2508432"/>
                  <a:gd name="connsiteX0" fmla="*/ 8314 w 1687252"/>
                  <a:gd name="connsiteY0" fmla="*/ 720929 h 2445597"/>
                  <a:gd name="connsiteX1" fmla="*/ 8314 w 1687252"/>
                  <a:gd name="connsiteY1" fmla="*/ 720929 h 2445597"/>
                  <a:gd name="connsiteX2" fmla="*/ 31174 w 1687252"/>
                  <a:gd name="connsiteY2" fmla="*/ 4649 h 2445597"/>
                  <a:gd name="connsiteX3" fmla="*/ 69274 w 1687252"/>
                  <a:gd name="connsiteY3" fmla="*/ 57989 h 2445597"/>
                  <a:gd name="connsiteX4" fmla="*/ 191194 w 1687252"/>
                  <a:gd name="connsiteY4" fmla="*/ 141809 h 2445597"/>
                  <a:gd name="connsiteX5" fmla="*/ 267394 w 1687252"/>
                  <a:gd name="connsiteY5" fmla="*/ 187529 h 2445597"/>
                  <a:gd name="connsiteX6" fmla="*/ 419794 w 1687252"/>
                  <a:gd name="connsiteY6" fmla="*/ 324689 h 2445597"/>
                  <a:gd name="connsiteX7" fmla="*/ 572194 w 1687252"/>
                  <a:gd name="connsiteY7" fmla="*/ 423749 h 2445597"/>
                  <a:gd name="connsiteX8" fmla="*/ 617914 w 1687252"/>
                  <a:gd name="connsiteY8" fmla="*/ 469469 h 2445597"/>
                  <a:gd name="connsiteX9" fmla="*/ 656014 w 1687252"/>
                  <a:gd name="connsiteY9" fmla="*/ 499949 h 2445597"/>
                  <a:gd name="connsiteX10" fmla="*/ 716974 w 1687252"/>
                  <a:gd name="connsiteY10" fmla="*/ 560909 h 2445597"/>
                  <a:gd name="connsiteX11" fmla="*/ 732214 w 1687252"/>
                  <a:gd name="connsiteY11" fmla="*/ 629489 h 2445597"/>
                  <a:gd name="connsiteX12" fmla="*/ 747454 w 1687252"/>
                  <a:gd name="connsiteY12" fmla="*/ 675209 h 2445597"/>
                  <a:gd name="connsiteX13" fmla="*/ 755074 w 1687252"/>
                  <a:gd name="connsiteY13" fmla="*/ 698069 h 2445597"/>
                  <a:gd name="connsiteX14" fmla="*/ 762694 w 1687252"/>
                  <a:gd name="connsiteY14" fmla="*/ 789509 h 2445597"/>
                  <a:gd name="connsiteX15" fmla="*/ 777934 w 1687252"/>
                  <a:gd name="connsiteY15" fmla="*/ 850469 h 2445597"/>
                  <a:gd name="connsiteX16" fmla="*/ 800794 w 1687252"/>
                  <a:gd name="connsiteY16" fmla="*/ 911429 h 2445597"/>
                  <a:gd name="connsiteX17" fmla="*/ 816034 w 1687252"/>
                  <a:gd name="connsiteY17" fmla="*/ 972389 h 2445597"/>
                  <a:gd name="connsiteX18" fmla="*/ 823654 w 1687252"/>
                  <a:gd name="connsiteY18" fmla="*/ 1002869 h 2445597"/>
                  <a:gd name="connsiteX19" fmla="*/ 838894 w 1687252"/>
                  <a:gd name="connsiteY19" fmla="*/ 1025729 h 2445597"/>
                  <a:gd name="connsiteX20" fmla="*/ 846514 w 1687252"/>
                  <a:gd name="connsiteY20" fmla="*/ 1071449 h 2445597"/>
                  <a:gd name="connsiteX21" fmla="*/ 861754 w 1687252"/>
                  <a:gd name="connsiteY21" fmla="*/ 1109549 h 2445597"/>
                  <a:gd name="connsiteX22" fmla="*/ 884614 w 1687252"/>
                  <a:gd name="connsiteY22" fmla="*/ 1178129 h 2445597"/>
                  <a:gd name="connsiteX23" fmla="*/ 892234 w 1687252"/>
                  <a:gd name="connsiteY23" fmla="*/ 1200989 h 2445597"/>
                  <a:gd name="connsiteX24" fmla="*/ 1687252 w 1687252"/>
                  <a:gd name="connsiteY24" fmla="*/ 2366849 h 2445597"/>
                  <a:gd name="connsiteX25" fmla="*/ 1258627 w 1687252"/>
                  <a:gd name="connsiteY25" fmla="*/ 2338273 h 2445597"/>
                  <a:gd name="connsiteX26" fmla="*/ 396934 w 1687252"/>
                  <a:gd name="connsiteY26" fmla="*/ 980009 h 2445597"/>
                  <a:gd name="connsiteX27" fmla="*/ 236914 w 1687252"/>
                  <a:gd name="connsiteY27" fmla="*/ 911429 h 2445597"/>
                  <a:gd name="connsiteX28" fmla="*/ 175954 w 1687252"/>
                  <a:gd name="connsiteY28" fmla="*/ 858089 h 2445597"/>
                  <a:gd name="connsiteX29" fmla="*/ 69274 w 1687252"/>
                  <a:gd name="connsiteY29" fmla="*/ 804749 h 2445597"/>
                  <a:gd name="connsiteX30" fmla="*/ 46414 w 1687252"/>
                  <a:gd name="connsiteY30" fmla="*/ 781889 h 2445597"/>
                  <a:gd name="connsiteX31" fmla="*/ 31174 w 1687252"/>
                  <a:gd name="connsiteY31" fmla="*/ 751409 h 2445597"/>
                  <a:gd name="connsiteX32" fmla="*/ 694 w 1687252"/>
                  <a:gd name="connsiteY32" fmla="*/ 743789 h 2445597"/>
                  <a:gd name="connsiteX33" fmla="*/ 8314 w 1687252"/>
                  <a:gd name="connsiteY33" fmla="*/ 720929 h 2445597"/>
                  <a:gd name="connsiteX0" fmla="*/ 8314 w 1687252"/>
                  <a:gd name="connsiteY0" fmla="*/ 720929 h 2445597"/>
                  <a:gd name="connsiteX1" fmla="*/ 8314 w 1687252"/>
                  <a:gd name="connsiteY1" fmla="*/ 720929 h 2445597"/>
                  <a:gd name="connsiteX2" fmla="*/ 31174 w 1687252"/>
                  <a:gd name="connsiteY2" fmla="*/ 4649 h 2445597"/>
                  <a:gd name="connsiteX3" fmla="*/ 69274 w 1687252"/>
                  <a:gd name="connsiteY3" fmla="*/ 57989 h 2445597"/>
                  <a:gd name="connsiteX4" fmla="*/ 191194 w 1687252"/>
                  <a:gd name="connsiteY4" fmla="*/ 141809 h 2445597"/>
                  <a:gd name="connsiteX5" fmla="*/ 267394 w 1687252"/>
                  <a:gd name="connsiteY5" fmla="*/ 187529 h 2445597"/>
                  <a:gd name="connsiteX6" fmla="*/ 419794 w 1687252"/>
                  <a:gd name="connsiteY6" fmla="*/ 324689 h 2445597"/>
                  <a:gd name="connsiteX7" fmla="*/ 572194 w 1687252"/>
                  <a:gd name="connsiteY7" fmla="*/ 423749 h 2445597"/>
                  <a:gd name="connsiteX8" fmla="*/ 617914 w 1687252"/>
                  <a:gd name="connsiteY8" fmla="*/ 469469 h 2445597"/>
                  <a:gd name="connsiteX9" fmla="*/ 656014 w 1687252"/>
                  <a:gd name="connsiteY9" fmla="*/ 499949 h 2445597"/>
                  <a:gd name="connsiteX10" fmla="*/ 716974 w 1687252"/>
                  <a:gd name="connsiteY10" fmla="*/ 560909 h 2445597"/>
                  <a:gd name="connsiteX11" fmla="*/ 732214 w 1687252"/>
                  <a:gd name="connsiteY11" fmla="*/ 629489 h 2445597"/>
                  <a:gd name="connsiteX12" fmla="*/ 747454 w 1687252"/>
                  <a:gd name="connsiteY12" fmla="*/ 675209 h 2445597"/>
                  <a:gd name="connsiteX13" fmla="*/ 755074 w 1687252"/>
                  <a:gd name="connsiteY13" fmla="*/ 698069 h 2445597"/>
                  <a:gd name="connsiteX14" fmla="*/ 762694 w 1687252"/>
                  <a:gd name="connsiteY14" fmla="*/ 789509 h 2445597"/>
                  <a:gd name="connsiteX15" fmla="*/ 777934 w 1687252"/>
                  <a:gd name="connsiteY15" fmla="*/ 850469 h 2445597"/>
                  <a:gd name="connsiteX16" fmla="*/ 800794 w 1687252"/>
                  <a:gd name="connsiteY16" fmla="*/ 911429 h 2445597"/>
                  <a:gd name="connsiteX17" fmla="*/ 816034 w 1687252"/>
                  <a:gd name="connsiteY17" fmla="*/ 972389 h 2445597"/>
                  <a:gd name="connsiteX18" fmla="*/ 823654 w 1687252"/>
                  <a:gd name="connsiteY18" fmla="*/ 1002869 h 2445597"/>
                  <a:gd name="connsiteX19" fmla="*/ 838894 w 1687252"/>
                  <a:gd name="connsiteY19" fmla="*/ 1025729 h 2445597"/>
                  <a:gd name="connsiteX20" fmla="*/ 846514 w 1687252"/>
                  <a:gd name="connsiteY20" fmla="*/ 1071449 h 2445597"/>
                  <a:gd name="connsiteX21" fmla="*/ 861754 w 1687252"/>
                  <a:gd name="connsiteY21" fmla="*/ 1109549 h 2445597"/>
                  <a:gd name="connsiteX22" fmla="*/ 884614 w 1687252"/>
                  <a:gd name="connsiteY22" fmla="*/ 1178129 h 2445597"/>
                  <a:gd name="connsiteX23" fmla="*/ 892234 w 1687252"/>
                  <a:gd name="connsiteY23" fmla="*/ 1200989 h 2445597"/>
                  <a:gd name="connsiteX24" fmla="*/ 1687252 w 1687252"/>
                  <a:gd name="connsiteY24" fmla="*/ 2366849 h 2445597"/>
                  <a:gd name="connsiteX25" fmla="*/ 1258627 w 1687252"/>
                  <a:gd name="connsiteY25" fmla="*/ 2338273 h 2445597"/>
                  <a:gd name="connsiteX26" fmla="*/ 396934 w 1687252"/>
                  <a:gd name="connsiteY26" fmla="*/ 980009 h 2445597"/>
                  <a:gd name="connsiteX27" fmla="*/ 236914 w 1687252"/>
                  <a:gd name="connsiteY27" fmla="*/ 911429 h 2445597"/>
                  <a:gd name="connsiteX28" fmla="*/ 175954 w 1687252"/>
                  <a:gd name="connsiteY28" fmla="*/ 858089 h 2445597"/>
                  <a:gd name="connsiteX29" fmla="*/ 69274 w 1687252"/>
                  <a:gd name="connsiteY29" fmla="*/ 804749 h 2445597"/>
                  <a:gd name="connsiteX30" fmla="*/ 46414 w 1687252"/>
                  <a:gd name="connsiteY30" fmla="*/ 781889 h 2445597"/>
                  <a:gd name="connsiteX31" fmla="*/ 31174 w 1687252"/>
                  <a:gd name="connsiteY31" fmla="*/ 751409 h 2445597"/>
                  <a:gd name="connsiteX32" fmla="*/ 694 w 1687252"/>
                  <a:gd name="connsiteY32" fmla="*/ 743789 h 2445597"/>
                  <a:gd name="connsiteX33" fmla="*/ 8314 w 1687252"/>
                  <a:gd name="connsiteY33" fmla="*/ 720929 h 2445597"/>
                  <a:gd name="connsiteX0" fmla="*/ 8314 w 1687252"/>
                  <a:gd name="connsiteY0" fmla="*/ 720929 h 2366849"/>
                  <a:gd name="connsiteX1" fmla="*/ 8314 w 1687252"/>
                  <a:gd name="connsiteY1" fmla="*/ 720929 h 2366849"/>
                  <a:gd name="connsiteX2" fmla="*/ 31174 w 1687252"/>
                  <a:gd name="connsiteY2" fmla="*/ 4649 h 2366849"/>
                  <a:gd name="connsiteX3" fmla="*/ 69274 w 1687252"/>
                  <a:gd name="connsiteY3" fmla="*/ 57989 h 2366849"/>
                  <a:gd name="connsiteX4" fmla="*/ 191194 w 1687252"/>
                  <a:gd name="connsiteY4" fmla="*/ 141809 h 2366849"/>
                  <a:gd name="connsiteX5" fmla="*/ 267394 w 1687252"/>
                  <a:gd name="connsiteY5" fmla="*/ 187529 h 2366849"/>
                  <a:gd name="connsiteX6" fmla="*/ 419794 w 1687252"/>
                  <a:gd name="connsiteY6" fmla="*/ 324689 h 2366849"/>
                  <a:gd name="connsiteX7" fmla="*/ 572194 w 1687252"/>
                  <a:gd name="connsiteY7" fmla="*/ 423749 h 2366849"/>
                  <a:gd name="connsiteX8" fmla="*/ 617914 w 1687252"/>
                  <a:gd name="connsiteY8" fmla="*/ 469469 h 2366849"/>
                  <a:gd name="connsiteX9" fmla="*/ 656014 w 1687252"/>
                  <a:gd name="connsiteY9" fmla="*/ 499949 h 2366849"/>
                  <a:gd name="connsiteX10" fmla="*/ 716974 w 1687252"/>
                  <a:gd name="connsiteY10" fmla="*/ 560909 h 2366849"/>
                  <a:gd name="connsiteX11" fmla="*/ 732214 w 1687252"/>
                  <a:gd name="connsiteY11" fmla="*/ 629489 h 2366849"/>
                  <a:gd name="connsiteX12" fmla="*/ 747454 w 1687252"/>
                  <a:gd name="connsiteY12" fmla="*/ 675209 h 2366849"/>
                  <a:gd name="connsiteX13" fmla="*/ 755074 w 1687252"/>
                  <a:gd name="connsiteY13" fmla="*/ 698069 h 2366849"/>
                  <a:gd name="connsiteX14" fmla="*/ 762694 w 1687252"/>
                  <a:gd name="connsiteY14" fmla="*/ 789509 h 2366849"/>
                  <a:gd name="connsiteX15" fmla="*/ 777934 w 1687252"/>
                  <a:gd name="connsiteY15" fmla="*/ 850469 h 2366849"/>
                  <a:gd name="connsiteX16" fmla="*/ 800794 w 1687252"/>
                  <a:gd name="connsiteY16" fmla="*/ 911429 h 2366849"/>
                  <a:gd name="connsiteX17" fmla="*/ 816034 w 1687252"/>
                  <a:gd name="connsiteY17" fmla="*/ 972389 h 2366849"/>
                  <a:gd name="connsiteX18" fmla="*/ 823654 w 1687252"/>
                  <a:gd name="connsiteY18" fmla="*/ 1002869 h 2366849"/>
                  <a:gd name="connsiteX19" fmla="*/ 838894 w 1687252"/>
                  <a:gd name="connsiteY19" fmla="*/ 1025729 h 2366849"/>
                  <a:gd name="connsiteX20" fmla="*/ 846514 w 1687252"/>
                  <a:gd name="connsiteY20" fmla="*/ 1071449 h 2366849"/>
                  <a:gd name="connsiteX21" fmla="*/ 861754 w 1687252"/>
                  <a:gd name="connsiteY21" fmla="*/ 1109549 h 2366849"/>
                  <a:gd name="connsiteX22" fmla="*/ 884614 w 1687252"/>
                  <a:gd name="connsiteY22" fmla="*/ 1178129 h 2366849"/>
                  <a:gd name="connsiteX23" fmla="*/ 892234 w 1687252"/>
                  <a:gd name="connsiteY23" fmla="*/ 1200989 h 2366849"/>
                  <a:gd name="connsiteX24" fmla="*/ 1687252 w 1687252"/>
                  <a:gd name="connsiteY24" fmla="*/ 2366849 h 2366849"/>
                  <a:gd name="connsiteX25" fmla="*/ 1258627 w 1687252"/>
                  <a:gd name="connsiteY25" fmla="*/ 2338273 h 2366849"/>
                  <a:gd name="connsiteX26" fmla="*/ 396934 w 1687252"/>
                  <a:gd name="connsiteY26" fmla="*/ 980009 h 2366849"/>
                  <a:gd name="connsiteX27" fmla="*/ 236914 w 1687252"/>
                  <a:gd name="connsiteY27" fmla="*/ 911429 h 2366849"/>
                  <a:gd name="connsiteX28" fmla="*/ 175954 w 1687252"/>
                  <a:gd name="connsiteY28" fmla="*/ 858089 h 2366849"/>
                  <a:gd name="connsiteX29" fmla="*/ 69274 w 1687252"/>
                  <a:gd name="connsiteY29" fmla="*/ 804749 h 2366849"/>
                  <a:gd name="connsiteX30" fmla="*/ 46414 w 1687252"/>
                  <a:gd name="connsiteY30" fmla="*/ 781889 h 2366849"/>
                  <a:gd name="connsiteX31" fmla="*/ 31174 w 1687252"/>
                  <a:gd name="connsiteY31" fmla="*/ 751409 h 2366849"/>
                  <a:gd name="connsiteX32" fmla="*/ 694 w 1687252"/>
                  <a:gd name="connsiteY32" fmla="*/ 743789 h 2366849"/>
                  <a:gd name="connsiteX33" fmla="*/ 8314 w 1687252"/>
                  <a:gd name="connsiteY33" fmla="*/ 720929 h 2366849"/>
                  <a:gd name="connsiteX0" fmla="*/ 8314 w 1687252"/>
                  <a:gd name="connsiteY0" fmla="*/ 720929 h 2366849"/>
                  <a:gd name="connsiteX1" fmla="*/ 8314 w 1687252"/>
                  <a:gd name="connsiteY1" fmla="*/ 720929 h 2366849"/>
                  <a:gd name="connsiteX2" fmla="*/ 31174 w 1687252"/>
                  <a:gd name="connsiteY2" fmla="*/ 4649 h 2366849"/>
                  <a:gd name="connsiteX3" fmla="*/ 69274 w 1687252"/>
                  <a:gd name="connsiteY3" fmla="*/ 57989 h 2366849"/>
                  <a:gd name="connsiteX4" fmla="*/ 191194 w 1687252"/>
                  <a:gd name="connsiteY4" fmla="*/ 141809 h 2366849"/>
                  <a:gd name="connsiteX5" fmla="*/ 267394 w 1687252"/>
                  <a:gd name="connsiteY5" fmla="*/ 187529 h 2366849"/>
                  <a:gd name="connsiteX6" fmla="*/ 419794 w 1687252"/>
                  <a:gd name="connsiteY6" fmla="*/ 324689 h 2366849"/>
                  <a:gd name="connsiteX7" fmla="*/ 572194 w 1687252"/>
                  <a:gd name="connsiteY7" fmla="*/ 423749 h 2366849"/>
                  <a:gd name="connsiteX8" fmla="*/ 617914 w 1687252"/>
                  <a:gd name="connsiteY8" fmla="*/ 469469 h 2366849"/>
                  <a:gd name="connsiteX9" fmla="*/ 656014 w 1687252"/>
                  <a:gd name="connsiteY9" fmla="*/ 499949 h 2366849"/>
                  <a:gd name="connsiteX10" fmla="*/ 716974 w 1687252"/>
                  <a:gd name="connsiteY10" fmla="*/ 560909 h 2366849"/>
                  <a:gd name="connsiteX11" fmla="*/ 732214 w 1687252"/>
                  <a:gd name="connsiteY11" fmla="*/ 629489 h 2366849"/>
                  <a:gd name="connsiteX12" fmla="*/ 747454 w 1687252"/>
                  <a:gd name="connsiteY12" fmla="*/ 675209 h 2366849"/>
                  <a:gd name="connsiteX13" fmla="*/ 755074 w 1687252"/>
                  <a:gd name="connsiteY13" fmla="*/ 698069 h 2366849"/>
                  <a:gd name="connsiteX14" fmla="*/ 762694 w 1687252"/>
                  <a:gd name="connsiteY14" fmla="*/ 789509 h 2366849"/>
                  <a:gd name="connsiteX15" fmla="*/ 777934 w 1687252"/>
                  <a:gd name="connsiteY15" fmla="*/ 850469 h 2366849"/>
                  <a:gd name="connsiteX16" fmla="*/ 800794 w 1687252"/>
                  <a:gd name="connsiteY16" fmla="*/ 911429 h 2366849"/>
                  <a:gd name="connsiteX17" fmla="*/ 816034 w 1687252"/>
                  <a:gd name="connsiteY17" fmla="*/ 972389 h 2366849"/>
                  <a:gd name="connsiteX18" fmla="*/ 823654 w 1687252"/>
                  <a:gd name="connsiteY18" fmla="*/ 1002869 h 2366849"/>
                  <a:gd name="connsiteX19" fmla="*/ 838894 w 1687252"/>
                  <a:gd name="connsiteY19" fmla="*/ 1025729 h 2366849"/>
                  <a:gd name="connsiteX20" fmla="*/ 846514 w 1687252"/>
                  <a:gd name="connsiteY20" fmla="*/ 1071449 h 2366849"/>
                  <a:gd name="connsiteX21" fmla="*/ 861754 w 1687252"/>
                  <a:gd name="connsiteY21" fmla="*/ 1109549 h 2366849"/>
                  <a:gd name="connsiteX22" fmla="*/ 884614 w 1687252"/>
                  <a:gd name="connsiteY22" fmla="*/ 1178129 h 2366849"/>
                  <a:gd name="connsiteX23" fmla="*/ 892234 w 1687252"/>
                  <a:gd name="connsiteY23" fmla="*/ 1200989 h 2366849"/>
                  <a:gd name="connsiteX24" fmla="*/ 1687252 w 1687252"/>
                  <a:gd name="connsiteY24" fmla="*/ 2366849 h 2366849"/>
                  <a:gd name="connsiteX25" fmla="*/ 1258627 w 1687252"/>
                  <a:gd name="connsiteY25" fmla="*/ 2338273 h 2366849"/>
                  <a:gd name="connsiteX26" fmla="*/ 396934 w 1687252"/>
                  <a:gd name="connsiteY26" fmla="*/ 980009 h 2366849"/>
                  <a:gd name="connsiteX27" fmla="*/ 236914 w 1687252"/>
                  <a:gd name="connsiteY27" fmla="*/ 911429 h 2366849"/>
                  <a:gd name="connsiteX28" fmla="*/ 175954 w 1687252"/>
                  <a:gd name="connsiteY28" fmla="*/ 858089 h 2366849"/>
                  <a:gd name="connsiteX29" fmla="*/ 69274 w 1687252"/>
                  <a:gd name="connsiteY29" fmla="*/ 804749 h 2366849"/>
                  <a:gd name="connsiteX30" fmla="*/ 46414 w 1687252"/>
                  <a:gd name="connsiteY30" fmla="*/ 781889 h 2366849"/>
                  <a:gd name="connsiteX31" fmla="*/ 31174 w 1687252"/>
                  <a:gd name="connsiteY31" fmla="*/ 751409 h 2366849"/>
                  <a:gd name="connsiteX32" fmla="*/ 694 w 1687252"/>
                  <a:gd name="connsiteY32" fmla="*/ 743789 h 2366849"/>
                  <a:gd name="connsiteX33" fmla="*/ 8314 w 1687252"/>
                  <a:gd name="connsiteY33" fmla="*/ 720929 h 2366849"/>
                  <a:gd name="connsiteX0" fmla="*/ 8314 w 1687252"/>
                  <a:gd name="connsiteY0" fmla="*/ 720929 h 2366849"/>
                  <a:gd name="connsiteX1" fmla="*/ 8314 w 1687252"/>
                  <a:gd name="connsiteY1" fmla="*/ 720929 h 2366849"/>
                  <a:gd name="connsiteX2" fmla="*/ 31174 w 1687252"/>
                  <a:gd name="connsiteY2" fmla="*/ 4649 h 2366849"/>
                  <a:gd name="connsiteX3" fmla="*/ 69274 w 1687252"/>
                  <a:gd name="connsiteY3" fmla="*/ 57989 h 2366849"/>
                  <a:gd name="connsiteX4" fmla="*/ 191194 w 1687252"/>
                  <a:gd name="connsiteY4" fmla="*/ 141809 h 2366849"/>
                  <a:gd name="connsiteX5" fmla="*/ 267394 w 1687252"/>
                  <a:gd name="connsiteY5" fmla="*/ 187529 h 2366849"/>
                  <a:gd name="connsiteX6" fmla="*/ 419794 w 1687252"/>
                  <a:gd name="connsiteY6" fmla="*/ 324689 h 2366849"/>
                  <a:gd name="connsiteX7" fmla="*/ 572194 w 1687252"/>
                  <a:gd name="connsiteY7" fmla="*/ 423749 h 2366849"/>
                  <a:gd name="connsiteX8" fmla="*/ 617914 w 1687252"/>
                  <a:gd name="connsiteY8" fmla="*/ 469469 h 2366849"/>
                  <a:gd name="connsiteX9" fmla="*/ 656014 w 1687252"/>
                  <a:gd name="connsiteY9" fmla="*/ 499949 h 2366849"/>
                  <a:gd name="connsiteX10" fmla="*/ 716974 w 1687252"/>
                  <a:gd name="connsiteY10" fmla="*/ 560909 h 2366849"/>
                  <a:gd name="connsiteX11" fmla="*/ 732214 w 1687252"/>
                  <a:gd name="connsiteY11" fmla="*/ 629489 h 2366849"/>
                  <a:gd name="connsiteX12" fmla="*/ 747454 w 1687252"/>
                  <a:gd name="connsiteY12" fmla="*/ 675209 h 2366849"/>
                  <a:gd name="connsiteX13" fmla="*/ 755074 w 1687252"/>
                  <a:gd name="connsiteY13" fmla="*/ 698069 h 2366849"/>
                  <a:gd name="connsiteX14" fmla="*/ 762694 w 1687252"/>
                  <a:gd name="connsiteY14" fmla="*/ 789509 h 2366849"/>
                  <a:gd name="connsiteX15" fmla="*/ 777934 w 1687252"/>
                  <a:gd name="connsiteY15" fmla="*/ 850469 h 2366849"/>
                  <a:gd name="connsiteX16" fmla="*/ 800794 w 1687252"/>
                  <a:gd name="connsiteY16" fmla="*/ 911429 h 2366849"/>
                  <a:gd name="connsiteX17" fmla="*/ 816034 w 1687252"/>
                  <a:gd name="connsiteY17" fmla="*/ 972389 h 2366849"/>
                  <a:gd name="connsiteX18" fmla="*/ 823654 w 1687252"/>
                  <a:gd name="connsiteY18" fmla="*/ 1002869 h 2366849"/>
                  <a:gd name="connsiteX19" fmla="*/ 838894 w 1687252"/>
                  <a:gd name="connsiteY19" fmla="*/ 1025729 h 2366849"/>
                  <a:gd name="connsiteX20" fmla="*/ 846514 w 1687252"/>
                  <a:gd name="connsiteY20" fmla="*/ 1071449 h 2366849"/>
                  <a:gd name="connsiteX21" fmla="*/ 861754 w 1687252"/>
                  <a:gd name="connsiteY21" fmla="*/ 1109549 h 2366849"/>
                  <a:gd name="connsiteX22" fmla="*/ 884614 w 1687252"/>
                  <a:gd name="connsiteY22" fmla="*/ 1178129 h 2366849"/>
                  <a:gd name="connsiteX23" fmla="*/ 892234 w 1687252"/>
                  <a:gd name="connsiteY23" fmla="*/ 1200989 h 2366849"/>
                  <a:gd name="connsiteX24" fmla="*/ 1687252 w 1687252"/>
                  <a:gd name="connsiteY24" fmla="*/ 2366849 h 2366849"/>
                  <a:gd name="connsiteX25" fmla="*/ 1258627 w 1687252"/>
                  <a:gd name="connsiteY25" fmla="*/ 2338273 h 2366849"/>
                  <a:gd name="connsiteX26" fmla="*/ 236914 w 1687252"/>
                  <a:gd name="connsiteY26" fmla="*/ 911429 h 2366849"/>
                  <a:gd name="connsiteX27" fmla="*/ 175954 w 1687252"/>
                  <a:gd name="connsiteY27" fmla="*/ 858089 h 2366849"/>
                  <a:gd name="connsiteX28" fmla="*/ 69274 w 1687252"/>
                  <a:gd name="connsiteY28" fmla="*/ 804749 h 2366849"/>
                  <a:gd name="connsiteX29" fmla="*/ 46414 w 1687252"/>
                  <a:gd name="connsiteY29" fmla="*/ 781889 h 2366849"/>
                  <a:gd name="connsiteX30" fmla="*/ 31174 w 1687252"/>
                  <a:gd name="connsiteY30" fmla="*/ 751409 h 2366849"/>
                  <a:gd name="connsiteX31" fmla="*/ 694 w 1687252"/>
                  <a:gd name="connsiteY31" fmla="*/ 743789 h 2366849"/>
                  <a:gd name="connsiteX32" fmla="*/ 8314 w 1687252"/>
                  <a:gd name="connsiteY32" fmla="*/ 720929 h 2366849"/>
                  <a:gd name="connsiteX0" fmla="*/ 8314 w 1687252"/>
                  <a:gd name="connsiteY0" fmla="*/ 720929 h 2366849"/>
                  <a:gd name="connsiteX1" fmla="*/ 8314 w 1687252"/>
                  <a:gd name="connsiteY1" fmla="*/ 720929 h 2366849"/>
                  <a:gd name="connsiteX2" fmla="*/ 31174 w 1687252"/>
                  <a:gd name="connsiteY2" fmla="*/ 4649 h 2366849"/>
                  <a:gd name="connsiteX3" fmla="*/ 69274 w 1687252"/>
                  <a:gd name="connsiteY3" fmla="*/ 57989 h 2366849"/>
                  <a:gd name="connsiteX4" fmla="*/ 191194 w 1687252"/>
                  <a:gd name="connsiteY4" fmla="*/ 141809 h 2366849"/>
                  <a:gd name="connsiteX5" fmla="*/ 267394 w 1687252"/>
                  <a:gd name="connsiteY5" fmla="*/ 187529 h 2366849"/>
                  <a:gd name="connsiteX6" fmla="*/ 419794 w 1687252"/>
                  <a:gd name="connsiteY6" fmla="*/ 324689 h 2366849"/>
                  <a:gd name="connsiteX7" fmla="*/ 572194 w 1687252"/>
                  <a:gd name="connsiteY7" fmla="*/ 423749 h 2366849"/>
                  <a:gd name="connsiteX8" fmla="*/ 617914 w 1687252"/>
                  <a:gd name="connsiteY8" fmla="*/ 469469 h 2366849"/>
                  <a:gd name="connsiteX9" fmla="*/ 656014 w 1687252"/>
                  <a:gd name="connsiteY9" fmla="*/ 499949 h 2366849"/>
                  <a:gd name="connsiteX10" fmla="*/ 716974 w 1687252"/>
                  <a:gd name="connsiteY10" fmla="*/ 560909 h 2366849"/>
                  <a:gd name="connsiteX11" fmla="*/ 732214 w 1687252"/>
                  <a:gd name="connsiteY11" fmla="*/ 629489 h 2366849"/>
                  <a:gd name="connsiteX12" fmla="*/ 747454 w 1687252"/>
                  <a:gd name="connsiteY12" fmla="*/ 675209 h 2366849"/>
                  <a:gd name="connsiteX13" fmla="*/ 755074 w 1687252"/>
                  <a:gd name="connsiteY13" fmla="*/ 698069 h 2366849"/>
                  <a:gd name="connsiteX14" fmla="*/ 762694 w 1687252"/>
                  <a:gd name="connsiteY14" fmla="*/ 789509 h 2366849"/>
                  <a:gd name="connsiteX15" fmla="*/ 777934 w 1687252"/>
                  <a:gd name="connsiteY15" fmla="*/ 850469 h 2366849"/>
                  <a:gd name="connsiteX16" fmla="*/ 800794 w 1687252"/>
                  <a:gd name="connsiteY16" fmla="*/ 911429 h 2366849"/>
                  <a:gd name="connsiteX17" fmla="*/ 816034 w 1687252"/>
                  <a:gd name="connsiteY17" fmla="*/ 972389 h 2366849"/>
                  <a:gd name="connsiteX18" fmla="*/ 823654 w 1687252"/>
                  <a:gd name="connsiteY18" fmla="*/ 1002869 h 2366849"/>
                  <a:gd name="connsiteX19" fmla="*/ 838894 w 1687252"/>
                  <a:gd name="connsiteY19" fmla="*/ 1025729 h 2366849"/>
                  <a:gd name="connsiteX20" fmla="*/ 846514 w 1687252"/>
                  <a:gd name="connsiteY20" fmla="*/ 1071449 h 2366849"/>
                  <a:gd name="connsiteX21" fmla="*/ 861754 w 1687252"/>
                  <a:gd name="connsiteY21" fmla="*/ 1109549 h 2366849"/>
                  <a:gd name="connsiteX22" fmla="*/ 884614 w 1687252"/>
                  <a:gd name="connsiteY22" fmla="*/ 1178129 h 2366849"/>
                  <a:gd name="connsiteX23" fmla="*/ 892234 w 1687252"/>
                  <a:gd name="connsiteY23" fmla="*/ 1200989 h 2366849"/>
                  <a:gd name="connsiteX24" fmla="*/ 1687252 w 1687252"/>
                  <a:gd name="connsiteY24" fmla="*/ 2366849 h 2366849"/>
                  <a:gd name="connsiteX25" fmla="*/ 1258627 w 1687252"/>
                  <a:gd name="connsiteY25" fmla="*/ 2338273 h 2366849"/>
                  <a:gd name="connsiteX26" fmla="*/ 175954 w 1687252"/>
                  <a:gd name="connsiteY26" fmla="*/ 858089 h 2366849"/>
                  <a:gd name="connsiteX27" fmla="*/ 69274 w 1687252"/>
                  <a:gd name="connsiteY27" fmla="*/ 804749 h 2366849"/>
                  <a:gd name="connsiteX28" fmla="*/ 46414 w 1687252"/>
                  <a:gd name="connsiteY28" fmla="*/ 781889 h 2366849"/>
                  <a:gd name="connsiteX29" fmla="*/ 31174 w 1687252"/>
                  <a:gd name="connsiteY29" fmla="*/ 751409 h 2366849"/>
                  <a:gd name="connsiteX30" fmla="*/ 694 w 1687252"/>
                  <a:gd name="connsiteY30" fmla="*/ 743789 h 2366849"/>
                  <a:gd name="connsiteX31" fmla="*/ 8314 w 1687252"/>
                  <a:gd name="connsiteY31" fmla="*/ 720929 h 2366849"/>
                  <a:gd name="connsiteX0" fmla="*/ 8314 w 1687252"/>
                  <a:gd name="connsiteY0" fmla="*/ 720929 h 2366849"/>
                  <a:gd name="connsiteX1" fmla="*/ 8314 w 1687252"/>
                  <a:gd name="connsiteY1" fmla="*/ 720929 h 2366849"/>
                  <a:gd name="connsiteX2" fmla="*/ 31174 w 1687252"/>
                  <a:gd name="connsiteY2" fmla="*/ 4649 h 2366849"/>
                  <a:gd name="connsiteX3" fmla="*/ 69274 w 1687252"/>
                  <a:gd name="connsiteY3" fmla="*/ 57989 h 2366849"/>
                  <a:gd name="connsiteX4" fmla="*/ 191194 w 1687252"/>
                  <a:gd name="connsiteY4" fmla="*/ 141809 h 2366849"/>
                  <a:gd name="connsiteX5" fmla="*/ 267394 w 1687252"/>
                  <a:gd name="connsiteY5" fmla="*/ 187529 h 2366849"/>
                  <a:gd name="connsiteX6" fmla="*/ 419794 w 1687252"/>
                  <a:gd name="connsiteY6" fmla="*/ 324689 h 2366849"/>
                  <a:gd name="connsiteX7" fmla="*/ 572194 w 1687252"/>
                  <a:gd name="connsiteY7" fmla="*/ 423749 h 2366849"/>
                  <a:gd name="connsiteX8" fmla="*/ 617914 w 1687252"/>
                  <a:gd name="connsiteY8" fmla="*/ 469469 h 2366849"/>
                  <a:gd name="connsiteX9" fmla="*/ 656014 w 1687252"/>
                  <a:gd name="connsiteY9" fmla="*/ 499949 h 2366849"/>
                  <a:gd name="connsiteX10" fmla="*/ 716974 w 1687252"/>
                  <a:gd name="connsiteY10" fmla="*/ 560909 h 2366849"/>
                  <a:gd name="connsiteX11" fmla="*/ 732214 w 1687252"/>
                  <a:gd name="connsiteY11" fmla="*/ 629489 h 2366849"/>
                  <a:gd name="connsiteX12" fmla="*/ 747454 w 1687252"/>
                  <a:gd name="connsiteY12" fmla="*/ 675209 h 2366849"/>
                  <a:gd name="connsiteX13" fmla="*/ 755074 w 1687252"/>
                  <a:gd name="connsiteY13" fmla="*/ 698069 h 2366849"/>
                  <a:gd name="connsiteX14" fmla="*/ 762694 w 1687252"/>
                  <a:gd name="connsiteY14" fmla="*/ 789509 h 2366849"/>
                  <a:gd name="connsiteX15" fmla="*/ 777934 w 1687252"/>
                  <a:gd name="connsiteY15" fmla="*/ 850469 h 2366849"/>
                  <a:gd name="connsiteX16" fmla="*/ 800794 w 1687252"/>
                  <a:gd name="connsiteY16" fmla="*/ 911429 h 2366849"/>
                  <a:gd name="connsiteX17" fmla="*/ 816034 w 1687252"/>
                  <a:gd name="connsiteY17" fmla="*/ 972389 h 2366849"/>
                  <a:gd name="connsiteX18" fmla="*/ 823654 w 1687252"/>
                  <a:gd name="connsiteY18" fmla="*/ 1002869 h 2366849"/>
                  <a:gd name="connsiteX19" fmla="*/ 838894 w 1687252"/>
                  <a:gd name="connsiteY19" fmla="*/ 1025729 h 2366849"/>
                  <a:gd name="connsiteX20" fmla="*/ 846514 w 1687252"/>
                  <a:gd name="connsiteY20" fmla="*/ 1071449 h 2366849"/>
                  <a:gd name="connsiteX21" fmla="*/ 861754 w 1687252"/>
                  <a:gd name="connsiteY21" fmla="*/ 1109549 h 2366849"/>
                  <a:gd name="connsiteX22" fmla="*/ 884614 w 1687252"/>
                  <a:gd name="connsiteY22" fmla="*/ 1178129 h 2366849"/>
                  <a:gd name="connsiteX23" fmla="*/ 892234 w 1687252"/>
                  <a:gd name="connsiteY23" fmla="*/ 1200989 h 2366849"/>
                  <a:gd name="connsiteX24" fmla="*/ 1687252 w 1687252"/>
                  <a:gd name="connsiteY24" fmla="*/ 2366849 h 2366849"/>
                  <a:gd name="connsiteX25" fmla="*/ 1258627 w 1687252"/>
                  <a:gd name="connsiteY25" fmla="*/ 2338273 h 2366849"/>
                  <a:gd name="connsiteX26" fmla="*/ 175954 w 1687252"/>
                  <a:gd name="connsiteY26" fmla="*/ 858089 h 2366849"/>
                  <a:gd name="connsiteX27" fmla="*/ 69274 w 1687252"/>
                  <a:gd name="connsiteY27" fmla="*/ 804749 h 2366849"/>
                  <a:gd name="connsiteX28" fmla="*/ 46414 w 1687252"/>
                  <a:gd name="connsiteY28" fmla="*/ 781889 h 2366849"/>
                  <a:gd name="connsiteX29" fmla="*/ 694 w 1687252"/>
                  <a:gd name="connsiteY29" fmla="*/ 743789 h 2366849"/>
                  <a:gd name="connsiteX30" fmla="*/ 8314 w 1687252"/>
                  <a:gd name="connsiteY30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883920 w 1678938"/>
                  <a:gd name="connsiteY23" fmla="*/ 1200989 h 2366849"/>
                  <a:gd name="connsiteX24" fmla="*/ 1678938 w 1678938"/>
                  <a:gd name="connsiteY24" fmla="*/ 2366849 h 2366849"/>
                  <a:gd name="connsiteX25" fmla="*/ 1250313 w 1678938"/>
                  <a:gd name="connsiteY25" fmla="*/ 2338273 h 2366849"/>
                  <a:gd name="connsiteX26" fmla="*/ 167640 w 1678938"/>
                  <a:gd name="connsiteY26" fmla="*/ 858089 h 2366849"/>
                  <a:gd name="connsiteX27" fmla="*/ 60960 w 1678938"/>
                  <a:gd name="connsiteY27" fmla="*/ 804749 h 2366849"/>
                  <a:gd name="connsiteX28" fmla="*/ 38100 w 1678938"/>
                  <a:gd name="connsiteY28" fmla="*/ 781889 h 2366849"/>
                  <a:gd name="connsiteX29" fmla="*/ 0 w 1678938"/>
                  <a:gd name="connsiteY29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883920 w 1678938"/>
                  <a:gd name="connsiteY23" fmla="*/ 1200989 h 2366849"/>
                  <a:gd name="connsiteX24" fmla="*/ 1678938 w 1678938"/>
                  <a:gd name="connsiteY24" fmla="*/ 2366849 h 2366849"/>
                  <a:gd name="connsiteX25" fmla="*/ 1250313 w 1678938"/>
                  <a:gd name="connsiteY25" fmla="*/ 2338273 h 2366849"/>
                  <a:gd name="connsiteX26" fmla="*/ 167640 w 1678938"/>
                  <a:gd name="connsiteY26" fmla="*/ 858089 h 2366849"/>
                  <a:gd name="connsiteX27" fmla="*/ 60960 w 1678938"/>
                  <a:gd name="connsiteY27" fmla="*/ 804749 h 2366849"/>
                  <a:gd name="connsiteX28" fmla="*/ 0 w 1678938"/>
                  <a:gd name="connsiteY28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883920 w 1678938"/>
                  <a:gd name="connsiteY23" fmla="*/ 1200989 h 2366849"/>
                  <a:gd name="connsiteX24" fmla="*/ 1678938 w 1678938"/>
                  <a:gd name="connsiteY24" fmla="*/ 2366849 h 2366849"/>
                  <a:gd name="connsiteX25" fmla="*/ 1250313 w 1678938"/>
                  <a:gd name="connsiteY25" fmla="*/ 2338273 h 2366849"/>
                  <a:gd name="connsiteX26" fmla="*/ 167640 w 1678938"/>
                  <a:gd name="connsiteY26" fmla="*/ 858089 h 2366849"/>
                  <a:gd name="connsiteX27" fmla="*/ 0 w 1678938"/>
                  <a:gd name="connsiteY27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883920 w 1678938"/>
                  <a:gd name="connsiteY23" fmla="*/ 1200989 h 2366849"/>
                  <a:gd name="connsiteX24" fmla="*/ 1678938 w 1678938"/>
                  <a:gd name="connsiteY24" fmla="*/ 2366849 h 2366849"/>
                  <a:gd name="connsiteX25" fmla="*/ 1250313 w 1678938"/>
                  <a:gd name="connsiteY25" fmla="*/ 2338273 h 2366849"/>
                  <a:gd name="connsiteX26" fmla="*/ 586740 w 1678938"/>
                  <a:gd name="connsiteY26" fmla="*/ 1677239 h 2366849"/>
                  <a:gd name="connsiteX27" fmla="*/ 0 w 1678938"/>
                  <a:gd name="connsiteY27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883920 w 1678938"/>
                  <a:gd name="connsiteY23" fmla="*/ 1200989 h 2366849"/>
                  <a:gd name="connsiteX24" fmla="*/ 1678938 w 1678938"/>
                  <a:gd name="connsiteY24" fmla="*/ 2366849 h 2366849"/>
                  <a:gd name="connsiteX25" fmla="*/ 1250313 w 1678938"/>
                  <a:gd name="connsiteY25" fmla="*/ 2338273 h 2366849"/>
                  <a:gd name="connsiteX26" fmla="*/ 586740 w 1678938"/>
                  <a:gd name="connsiteY26" fmla="*/ 1677239 h 2366849"/>
                  <a:gd name="connsiteX27" fmla="*/ 542288 w 1678938"/>
                  <a:gd name="connsiteY27" fmla="*/ 1608024 h 2366849"/>
                  <a:gd name="connsiteX28" fmla="*/ 0 w 1678938"/>
                  <a:gd name="connsiteY28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883920 w 1678938"/>
                  <a:gd name="connsiteY23" fmla="*/ 1200989 h 2366849"/>
                  <a:gd name="connsiteX24" fmla="*/ 1678938 w 1678938"/>
                  <a:gd name="connsiteY24" fmla="*/ 2366849 h 2366849"/>
                  <a:gd name="connsiteX25" fmla="*/ 1250313 w 1678938"/>
                  <a:gd name="connsiteY25" fmla="*/ 2338273 h 2366849"/>
                  <a:gd name="connsiteX26" fmla="*/ 542288 w 1678938"/>
                  <a:gd name="connsiteY26" fmla="*/ 1608024 h 2366849"/>
                  <a:gd name="connsiteX27" fmla="*/ 0 w 1678938"/>
                  <a:gd name="connsiteY27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883920 w 1678938"/>
                  <a:gd name="connsiteY23" fmla="*/ 1200989 h 2366849"/>
                  <a:gd name="connsiteX24" fmla="*/ 1678938 w 1678938"/>
                  <a:gd name="connsiteY24" fmla="*/ 2366849 h 2366849"/>
                  <a:gd name="connsiteX25" fmla="*/ 1250313 w 1678938"/>
                  <a:gd name="connsiteY25" fmla="*/ 2338273 h 2366849"/>
                  <a:gd name="connsiteX26" fmla="*/ 542288 w 1678938"/>
                  <a:gd name="connsiteY26" fmla="*/ 1608024 h 2366849"/>
                  <a:gd name="connsiteX27" fmla="*/ 0 w 1678938"/>
                  <a:gd name="connsiteY27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883920 w 1678938"/>
                  <a:gd name="connsiteY23" fmla="*/ 1200989 h 2366849"/>
                  <a:gd name="connsiteX24" fmla="*/ 1678938 w 1678938"/>
                  <a:gd name="connsiteY24" fmla="*/ 2366849 h 2366849"/>
                  <a:gd name="connsiteX25" fmla="*/ 1250313 w 1678938"/>
                  <a:gd name="connsiteY25" fmla="*/ 2338273 h 2366849"/>
                  <a:gd name="connsiteX26" fmla="*/ 542288 w 1678938"/>
                  <a:gd name="connsiteY26" fmla="*/ 1608024 h 2366849"/>
                  <a:gd name="connsiteX27" fmla="*/ 0 w 1678938"/>
                  <a:gd name="connsiteY27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876300 w 1678938"/>
                  <a:gd name="connsiteY22" fmla="*/ 1178129 h 2366849"/>
                  <a:gd name="connsiteX23" fmla="*/ 1678938 w 1678938"/>
                  <a:gd name="connsiteY23" fmla="*/ 2366849 h 2366849"/>
                  <a:gd name="connsiteX24" fmla="*/ 1250313 w 1678938"/>
                  <a:gd name="connsiteY24" fmla="*/ 2338273 h 2366849"/>
                  <a:gd name="connsiteX25" fmla="*/ 542288 w 1678938"/>
                  <a:gd name="connsiteY25" fmla="*/ 1608024 h 2366849"/>
                  <a:gd name="connsiteX26" fmla="*/ 0 w 1678938"/>
                  <a:gd name="connsiteY26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853440 w 1678938"/>
                  <a:gd name="connsiteY21" fmla="*/ 1109549 h 2366849"/>
                  <a:gd name="connsiteX22" fmla="*/ 1678938 w 1678938"/>
                  <a:gd name="connsiteY22" fmla="*/ 2366849 h 2366849"/>
                  <a:gd name="connsiteX23" fmla="*/ 1250313 w 1678938"/>
                  <a:gd name="connsiteY23" fmla="*/ 2338273 h 2366849"/>
                  <a:gd name="connsiteX24" fmla="*/ 542288 w 1678938"/>
                  <a:gd name="connsiteY24" fmla="*/ 1608024 h 2366849"/>
                  <a:gd name="connsiteX25" fmla="*/ 0 w 1678938"/>
                  <a:gd name="connsiteY25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838200 w 1678938"/>
                  <a:gd name="connsiteY20" fmla="*/ 1071449 h 2366849"/>
                  <a:gd name="connsiteX21" fmla="*/ 1678938 w 1678938"/>
                  <a:gd name="connsiteY21" fmla="*/ 2366849 h 2366849"/>
                  <a:gd name="connsiteX22" fmla="*/ 1250313 w 1678938"/>
                  <a:gd name="connsiteY22" fmla="*/ 2338273 h 2366849"/>
                  <a:gd name="connsiteX23" fmla="*/ 542288 w 1678938"/>
                  <a:gd name="connsiteY23" fmla="*/ 1608024 h 2366849"/>
                  <a:gd name="connsiteX24" fmla="*/ 0 w 1678938"/>
                  <a:gd name="connsiteY24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830580 w 1678938"/>
                  <a:gd name="connsiteY19" fmla="*/ 1025729 h 2366849"/>
                  <a:gd name="connsiteX20" fmla="*/ 1678938 w 1678938"/>
                  <a:gd name="connsiteY20" fmla="*/ 2366849 h 2366849"/>
                  <a:gd name="connsiteX21" fmla="*/ 1250313 w 1678938"/>
                  <a:gd name="connsiteY21" fmla="*/ 2338273 h 2366849"/>
                  <a:gd name="connsiteX22" fmla="*/ 542288 w 1678938"/>
                  <a:gd name="connsiteY22" fmla="*/ 1608024 h 2366849"/>
                  <a:gd name="connsiteX23" fmla="*/ 0 w 1678938"/>
                  <a:gd name="connsiteY23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815340 w 1678938"/>
                  <a:gd name="connsiteY18" fmla="*/ 1002869 h 2366849"/>
                  <a:gd name="connsiteX19" fmla="*/ 1678938 w 1678938"/>
                  <a:gd name="connsiteY19" fmla="*/ 2366849 h 2366849"/>
                  <a:gd name="connsiteX20" fmla="*/ 1250313 w 1678938"/>
                  <a:gd name="connsiteY20" fmla="*/ 2338273 h 2366849"/>
                  <a:gd name="connsiteX21" fmla="*/ 542288 w 1678938"/>
                  <a:gd name="connsiteY21" fmla="*/ 1608024 h 2366849"/>
                  <a:gd name="connsiteX22" fmla="*/ 0 w 1678938"/>
                  <a:gd name="connsiteY22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807720 w 1678938"/>
                  <a:gd name="connsiteY17" fmla="*/ 972389 h 2366849"/>
                  <a:gd name="connsiteX18" fmla="*/ 1678938 w 1678938"/>
                  <a:gd name="connsiteY18" fmla="*/ 2366849 h 2366849"/>
                  <a:gd name="connsiteX19" fmla="*/ 1250313 w 1678938"/>
                  <a:gd name="connsiteY19" fmla="*/ 2338273 h 2366849"/>
                  <a:gd name="connsiteX20" fmla="*/ 542288 w 1678938"/>
                  <a:gd name="connsiteY20" fmla="*/ 1608024 h 2366849"/>
                  <a:gd name="connsiteX21" fmla="*/ 0 w 1678938"/>
                  <a:gd name="connsiteY21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792480 w 1678938"/>
                  <a:gd name="connsiteY16" fmla="*/ 911429 h 2366849"/>
                  <a:gd name="connsiteX17" fmla="*/ 1678938 w 1678938"/>
                  <a:gd name="connsiteY17" fmla="*/ 2366849 h 2366849"/>
                  <a:gd name="connsiteX18" fmla="*/ 1250313 w 1678938"/>
                  <a:gd name="connsiteY18" fmla="*/ 2338273 h 2366849"/>
                  <a:gd name="connsiteX19" fmla="*/ 542288 w 1678938"/>
                  <a:gd name="connsiteY19" fmla="*/ 1608024 h 2366849"/>
                  <a:gd name="connsiteX20" fmla="*/ 0 w 1678938"/>
                  <a:gd name="connsiteY20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769620 w 1678938"/>
                  <a:gd name="connsiteY15" fmla="*/ 850469 h 2366849"/>
                  <a:gd name="connsiteX16" fmla="*/ 1678938 w 1678938"/>
                  <a:gd name="connsiteY16" fmla="*/ 2366849 h 2366849"/>
                  <a:gd name="connsiteX17" fmla="*/ 1250313 w 1678938"/>
                  <a:gd name="connsiteY17" fmla="*/ 2338273 h 2366849"/>
                  <a:gd name="connsiteX18" fmla="*/ 542288 w 1678938"/>
                  <a:gd name="connsiteY18" fmla="*/ 1608024 h 2366849"/>
                  <a:gd name="connsiteX19" fmla="*/ 0 w 1678938"/>
                  <a:gd name="connsiteY19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08660 w 1678938"/>
                  <a:gd name="connsiteY10" fmla="*/ 560909 h 2366849"/>
                  <a:gd name="connsiteX11" fmla="*/ 723900 w 1678938"/>
                  <a:gd name="connsiteY11" fmla="*/ 629489 h 2366849"/>
                  <a:gd name="connsiteX12" fmla="*/ 739140 w 1678938"/>
                  <a:gd name="connsiteY12" fmla="*/ 675209 h 2366849"/>
                  <a:gd name="connsiteX13" fmla="*/ 746760 w 1678938"/>
                  <a:gd name="connsiteY13" fmla="*/ 698069 h 2366849"/>
                  <a:gd name="connsiteX14" fmla="*/ 754380 w 1678938"/>
                  <a:gd name="connsiteY14" fmla="*/ 789509 h 2366849"/>
                  <a:gd name="connsiteX15" fmla="*/ 1678938 w 1678938"/>
                  <a:gd name="connsiteY15" fmla="*/ 2366849 h 2366849"/>
                  <a:gd name="connsiteX16" fmla="*/ 1250313 w 1678938"/>
                  <a:gd name="connsiteY16" fmla="*/ 2338273 h 2366849"/>
                  <a:gd name="connsiteX17" fmla="*/ 542288 w 1678938"/>
                  <a:gd name="connsiteY17" fmla="*/ 1608024 h 2366849"/>
                  <a:gd name="connsiteX18" fmla="*/ 0 w 1678938"/>
                  <a:gd name="connsiteY18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23900 w 1678938"/>
                  <a:gd name="connsiteY10" fmla="*/ 629489 h 2366849"/>
                  <a:gd name="connsiteX11" fmla="*/ 739140 w 1678938"/>
                  <a:gd name="connsiteY11" fmla="*/ 675209 h 2366849"/>
                  <a:gd name="connsiteX12" fmla="*/ 746760 w 1678938"/>
                  <a:gd name="connsiteY12" fmla="*/ 698069 h 2366849"/>
                  <a:gd name="connsiteX13" fmla="*/ 754380 w 1678938"/>
                  <a:gd name="connsiteY13" fmla="*/ 789509 h 2366849"/>
                  <a:gd name="connsiteX14" fmla="*/ 1678938 w 1678938"/>
                  <a:gd name="connsiteY14" fmla="*/ 2366849 h 2366849"/>
                  <a:gd name="connsiteX15" fmla="*/ 1250313 w 1678938"/>
                  <a:gd name="connsiteY15" fmla="*/ 2338273 h 2366849"/>
                  <a:gd name="connsiteX16" fmla="*/ 542288 w 1678938"/>
                  <a:gd name="connsiteY16" fmla="*/ 1608024 h 2366849"/>
                  <a:gd name="connsiteX17" fmla="*/ 0 w 1678938"/>
                  <a:gd name="connsiteY17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39140 w 1678938"/>
                  <a:gd name="connsiteY10" fmla="*/ 675209 h 2366849"/>
                  <a:gd name="connsiteX11" fmla="*/ 746760 w 1678938"/>
                  <a:gd name="connsiteY11" fmla="*/ 698069 h 2366849"/>
                  <a:gd name="connsiteX12" fmla="*/ 754380 w 1678938"/>
                  <a:gd name="connsiteY12" fmla="*/ 789509 h 2366849"/>
                  <a:gd name="connsiteX13" fmla="*/ 1678938 w 1678938"/>
                  <a:gd name="connsiteY13" fmla="*/ 2366849 h 2366849"/>
                  <a:gd name="connsiteX14" fmla="*/ 1250313 w 1678938"/>
                  <a:gd name="connsiteY14" fmla="*/ 2338273 h 2366849"/>
                  <a:gd name="connsiteX15" fmla="*/ 542288 w 1678938"/>
                  <a:gd name="connsiteY15" fmla="*/ 1608024 h 2366849"/>
                  <a:gd name="connsiteX16" fmla="*/ 0 w 1678938"/>
                  <a:gd name="connsiteY16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46760 w 1678938"/>
                  <a:gd name="connsiteY10" fmla="*/ 698069 h 2366849"/>
                  <a:gd name="connsiteX11" fmla="*/ 754380 w 1678938"/>
                  <a:gd name="connsiteY11" fmla="*/ 789509 h 2366849"/>
                  <a:gd name="connsiteX12" fmla="*/ 1678938 w 1678938"/>
                  <a:gd name="connsiteY12" fmla="*/ 2366849 h 2366849"/>
                  <a:gd name="connsiteX13" fmla="*/ 1250313 w 1678938"/>
                  <a:gd name="connsiteY13" fmla="*/ 2338273 h 2366849"/>
                  <a:gd name="connsiteX14" fmla="*/ 542288 w 1678938"/>
                  <a:gd name="connsiteY14" fmla="*/ 1608024 h 2366849"/>
                  <a:gd name="connsiteX15" fmla="*/ 0 w 1678938"/>
                  <a:gd name="connsiteY15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754380 w 1678938"/>
                  <a:gd name="connsiteY10" fmla="*/ 789509 h 2366849"/>
                  <a:gd name="connsiteX11" fmla="*/ 1678938 w 1678938"/>
                  <a:gd name="connsiteY11" fmla="*/ 2366849 h 2366849"/>
                  <a:gd name="connsiteX12" fmla="*/ 1250313 w 1678938"/>
                  <a:gd name="connsiteY12" fmla="*/ 2338273 h 2366849"/>
                  <a:gd name="connsiteX13" fmla="*/ 542288 w 1678938"/>
                  <a:gd name="connsiteY13" fmla="*/ 1608024 h 2366849"/>
                  <a:gd name="connsiteX14" fmla="*/ 0 w 1678938"/>
                  <a:gd name="connsiteY14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1678938 w 1678938"/>
                  <a:gd name="connsiteY10" fmla="*/ 2366849 h 2366849"/>
                  <a:gd name="connsiteX11" fmla="*/ 1250313 w 1678938"/>
                  <a:gd name="connsiteY11" fmla="*/ 2338273 h 2366849"/>
                  <a:gd name="connsiteX12" fmla="*/ 542288 w 1678938"/>
                  <a:gd name="connsiteY12" fmla="*/ 1608024 h 2366849"/>
                  <a:gd name="connsiteX13" fmla="*/ 0 w 1678938"/>
                  <a:gd name="connsiteY13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656588 w 1678938"/>
                  <a:gd name="connsiteY10" fmla="*/ 518999 h 2366849"/>
                  <a:gd name="connsiteX11" fmla="*/ 1678938 w 1678938"/>
                  <a:gd name="connsiteY11" fmla="*/ 2366849 h 2366849"/>
                  <a:gd name="connsiteX12" fmla="*/ 1250313 w 1678938"/>
                  <a:gd name="connsiteY12" fmla="*/ 2338273 h 2366849"/>
                  <a:gd name="connsiteX13" fmla="*/ 542288 w 1678938"/>
                  <a:gd name="connsiteY13" fmla="*/ 1608024 h 2366849"/>
                  <a:gd name="connsiteX14" fmla="*/ 0 w 1678938"/>
                  <a:gd name="connsiteY14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647700 w 1678938"/>
                  <a:gd name="connsiteY9" fmla="*/ 499949 h 2366849"/>
                  <a:gd name="connsiteX10" fmla="*/ 1678938 w 1678938"/>
                  <a:gd name="connsiteY10" fmla="*/ 2366849 h 2366849"/>
                  <a:gd name="connsiteX11" fmla="*/ 1250313 w 1678938"/>
                  <a:gd name="connsiteY11" fmla="*/ 2338273 h 2366849"/>
                  <a:gd name="connsiteX12" fmla="*/ 542288 w 1678938"/>
                  <a:gd name="connsiteY12" fmla="*/ 1608024 h 2366849"/>
                  <a:gd name="connsiteX13" fmla="*/ 0 w 1678938"/>
                  <a:gd name="connsiteY13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609600 w 1678938"/>
                  <a:gd name="connsiteY8" fmla="*/ 469469 h 2366849"/>
                  <a:gd name="connsiteX9" fmla="*/ 1678938 w 1678938"/>
                  <a:gd name="connsiteY9" fmla="*/ 2366849 h 2366849"/>
                  <a:gd name="connsiteX10" fmla="*/ 1250313 w 1678938"/>
                  <a:gd name="connsiteY10" fmla="*/ 2338273 h 2366849"/>
                  <a:gd name="connsiteX11" fmla="*/ 542288 w 1678938"/>
                  <a:gd name="connsiteY11" fmla="*/ 1608024 h 2366849"/>
                  <a:gd name="connsiteX12" fmla="*/ 0 w 1678938"/>
                  <a:gd name="connsiteY12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563880 w 1678938"/>
                  <a:gd name="connsiteY7" fmla="*/ 423749 h 2366849"/>
                  <a:gd name="connsiteX8" fmla="*/ 1678938 w 1678938"/>
                  <a:gd name="connsiteY8" fmla="*/ 2366849 h 2366849"/>
                  <a:gd name="connsiteX9" fmla="*/ 1250313 w 1678938"/>
                  <a:gd name="connsiteY9" fmla="*/ 2338273 h 2366849"/>
                  <a:gd name="connsiteX10" fmla="*/ 542288 w 1678938"/>
                  <a:gd name="connsiteY10" fmla="*/ 1608024 h 2366849"/>
                  <a:gd name="connsiteX11" fmla="*/ 0 w 1678938"/>
                  <a:gd name="connsiteY11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411480 w 1678938"/>
                  <a:gd name="connsiteY6" fmla="*/ 324689 h 2366849"/>
                  <a:gd name="connsiteX7" fmla="*/ 1678938 w 1678938"/>
                  <a:gd name="connsiteY7" fmla="*/ 2366849 h 2366849"/>
                  <a:gd name="connsiteX8" fmla="*/ 1250313 w 1678938"/>
                  <a:gd name="connsiteY8" fmla="*/ 2338273 h 2366849"/>
                  <a:gd name="connsiteX9" fmla="*/ 542288 w 1678938"/>
                  <a:gd name="connsiteY9" fmla="*/ 1608024 h 2366849"/>
                  <a:gd name="connsiteX10" fmla="*/ 0 w 1678938"/>
                  <a:gd name="connsiteY10" fmla="*/ 720929 h 2366849"/>
                  <a:gd name="connsiteX0" fmla="*/ 0 w 1678938"/>
                  <a:gd name="connsiteY0" fmla="*/ 720929 h 2366849"/>
                  <a:gd name="connsiteX1" fmla="*/ 0 w 1678938"/>
                  <a:gd name="connsiteY1" fmla="*/ 720929 h 2366849"/>
                  <a:gd name="connsiteX2" fmla="*/ 22860 w 1678938"/>
                  <a:gd name="connsiteY2" fmla="*/ 4649 h 2366849"/>
                  <a:gd name="connsiteX3" fmla="*/ 60960 w 1678938"/>
                  <a:gd name="connsiteY3" fmla="*/ 57989 h 2366849"/>
                  <a:gd name="connsiteX4" fmla="*/ 182880 w 1678938"/>
                  <a:gd name="connsiteY4" fmla="*/ 141809 h 2366849"/>
                  <a:gd name="connsiteX5" fmla="*/ 259080 w 1678938"/>
                  <a:gd name="connsiteY5" fmla="*/ 187529 h 2366849"/>
                  <a:gd name="connsiteX6" fmla="*/ 1678938 w 1678938"/>
                  <a:gd name="connsiteY6" fmla="*/ 2366849 h 2366849"/>
                  <a:gd name="connsiteX7" fmla="*/ 1250313 w 1678938"/>
                  <a:gd name="connsiteY7" fmla="*/ 2338273 h 2366849"/>
                  <a:gd name="connsiteX8" fmla="*/ 542288 w 1678938"/>
                  <a:gd name="connsiteY8" fmla="*/ 1608024 h 2366849"/>
                  <a:gd name="connsiteX9" fmla="*/ 0 w 1678938"/>
                  <a:gd name="connsiteY9" fmla="*/ 720929 h 2366849"/>
                  <a:gd name="connsiteX0" fmla="*/ 0 w 1678938"/>
                  <a:gd name="connsiteY0" fmla="*/ 766288 h 2412208"/>
                  <a:gd name="connsiteX1" fmla="*/ 0 w 1678938"/>
                  <a:gd name="connsiteY1" fmla="*/ 766288 h 2412208"/>
                  <a:gd name="connsiteX2" fmla="*/ 22860 w 1678938"/>
                  <a:gd name="connsiteY2" fmla="*/ 50008 h 2412208"/>
                  <a:gd name="connsiteX3" fmla="*/ 60960 w 1678938"/>
                  <a:gd name="connsiteY3" fmla="*/ 103348 h 2412208"/>
                  <a:gd name="connsiteX4" fmla="*/ 182880 w 1678938"/>
                  <a:gd name="connsiteY4" fmla="*/ 187168 h 2412208"/>
                  <a:gd name="connsiteX5" fmla="*/ 1678938 w 1678938"/>
                  <a:gd name="connsiteY5" fmla="*/ 2412208 h 2412208"/>
                  <a:gd name="connsiteX6" fmla="*/ 1250313 w 1678938"/>
                  <a:gd name="connsiteY6" fmla="*/ 2383632 h 2412208"/>
                  <a:gd name="connsiteX7" fmla="*/ 542288 w 1678938"/>
                  <a:gd name="connsiteY7" fmla="*/ 1653383 h 2412208"/>
                  <a:gd name="connsiteX8" fmla="*/ 0 w 1678938"/>
                  <a:gd name="connsiteY8" fmla="*/ 766288 h 2412208"/>
                  <a:gd name="connsiteX0" fmla="*/ 71923 w 1750861"/>
                  <a:gd name="connsiteY0" fmla="*/ 858571 h 2504491"/>
                  <a:gd name="connsiteX1" fmla="*/ 71923 w 1750861"/>
                  <a:gd name="connsiteY1" fmla="*/ 858571 h 2504491"/>
                  <a:gd name="connsiteX2" fmla="*/ 94783 w 1750861"/>
                  <a:gd name="connsiteY2" fmla="*/ 142291 h 2504491"/>
                  <a:gd name="connsiteX3" fmla="*/ 132883 w 1750861"/>
                  <a:gd name="connsiteY3" fmla="*/ 195631 h 2504491"/>
                  <a:gd name="connsiteX4" fmla="*/ 1750861 w 1750861"/>
                  <a:gd name="connsiteY4" fmla="*/ 2504491 h 2504491"/>
                  <a:gd name="connsiteX5" fmla="*/ 1322236 w 1750861"/>
                  <a:gd name="connsiteY5" fmla="*/ 2475915 h 2504491"/>
                  <a:gd name="connsiteX6" fmla="*/ 614211 w 1750861"/>
                  <a:gd name="connsiteY6" fmla="*/ 1745666 h 2504491"/>
                  <a:gd name="connsiteX7" fmla="*/ 71923 w 1750861"/>
                  <a:gd name="connsiteY7" fmla="*/ 858571 h 2504491"/>
                  <a:gd name="connsiteX0" fmla="*/ 109680 w 1788618"/>
                  <a:gd name="connsiteY0" fmla="*/ 891431 h 2537351"/>
                  <a:gd name="connsiteX1" fmla="*/ 109680 w 1788618"/>
                  <a:gd name="connsiteY1" fmla="*/ 891431 h 2537351"/>
                  <a:gd name="connsiteX2" fmla="*/ 46815 w 1788618"/>
                  <a:gd name="connsiteY2" fmla="*/ 98951 h 2537351"/>
                  <a:gd name="connsiteX3" fmla="*/ 170640 w 1788618"/>
                  <a:gd name="connsiteY3" fmla="*/ 228491 h 2537351"/>
                  <a:gd name="connsiteX4" fmla="*/ 1788618 w 1788618"/>
                  <a:gd name="connsiteY4" fmla="*/ 2537351 h 2537351"/>
                  <a:gd name="connsiteX5" fmla="*/ 1359993 w 1788618"/>
                  <a:gd name="connsiteY5" fmla="*/ 2508775 h 2537351"/>
                  <a:gd name="connsiteX6" fmla="*/ 651968 w 1788618"/>
                  <a:gd name="connsiteY6" fmla="*/ 1778526 h 2537351"/>
                  <a:gd name="connsiteX7" fmla="*/ 109680 w 1788618"/>
                  <a:gd name="connsiteY7" fmla="*/ 891431 h 2537351"/>
                  <a:gd name="connsiteX0" fmla="*/ 110303 w 1789241"/>
                  <a:gd name="connsiteY0" fmla="*/ 891460 h 2537380"/>
                  <a:gd name="connsiteX1" fmla="*/ 110303 w 1789241"/>
                  <a:gd name="connsiteY1" fmla="*/ 891460 h 2537380"/>
                  <a:gd name="connsiteX2" fmla="*/ 47438 w 1789241"/>
                  <a:gd name="connsiteY2" fmla="*/ 98980 h 2537380"/>
                  <a:gd name="connsiteX3" fmla="*/ 171263 w 1789241"/>
                  <a:gd name="connsiteY3" fmla="*/ 228520 h 2537380"/>
                  <a:gd name="connsiteX4" fmla="*/ 1789241 w 1789241"/>
                  <a:gd name="connsiteY4" fmla="*/ 2537380 h 2537380"/>
                  <a:gd name="connsiteX5" fmla="*/ 1360616 w 1789241"/>
                  <a:gd name="connsiteY5" fmla="*/ 2508804 h 2537380"/>
                  <a:gd name="connsiteX6" fmla="*/ 652591 w 1789241"/>
                  <a:gd name="connsiteY6" fmla="*/ 1778555 h 2537380"/>
                  <a:gd name="connsiteX7" fmla="*/ 110303 w 1789241"/>
                  <a:gd name="connsiteY7" fmla="*/ 891460 h 2537380"/>
                  <a:gd name="connsiteX0" fmla="*/ 128575 w 1807513"/>
                  <a:gd name="connsiteY0" fmla="*/ 833463 h 2479383"/>
                  <a:gd name="connsiteX1" fmla="*/ 128575 w 1807513"/>
                  <a:gd name="connsiteY1" fmla="*/ 833463 h 2479383"/>
                  <a:gd name="connsiteX2" fmla="*/ 65710 w 1807513"/>
                  <a:gd name="connsiteY2" fmla="*/ 40983 h 2479383"/>
                  <a:gd name="connsiteX3" fmla="*/ 189535 w 1807513"/>
                  <a:gd name="connsiteY3" fmla="*/ 170523 h 2479383"/>
                  <a:gd name="connsiteX4" fmla="*/ 1807513 w 1807513"/>
                  <a:gd name="connsiteY4" fmla="*/ 2479383 h 2479383"/>
                  <a:gd name="connsiteX5" fmla="*/ 1378888 w 1807513"/>
                  <a:gd name="connsiteY5" fmla="*/ 2450807 h 2479383"/>
                  <a:gd name="connsiteX6" fmla="*/ 670863 w 1807513"/>
                  <a:gd name="connsiteY6" fmla="*/ 1720558 h 2479383"/>
                  <a:gd name="connsiteX7" fmla="*/ 128575 w 1807513"/>
                  <a:gd name="connsiteY7" fmla="*/ 833463 h 2479383"/>
                  <a:gd name="connsiteX0" fmla="*/ 128575 w 1807513"/>
                  <a:gd name="connsiteY0" fmla="*/ 860767 h 2506687"/>
                  <a:gd name="connsiteX1" fmla="*/ 128575 w 1807513"/>
                  <a:gd name="connsiteY1" fmla="*/ 860767 h 2506687"/>
                  <a:gd name="connsiteX2" fmla="*/ 65710 w 1807513"/>
                  <a:gd name="connsiteY2" fmla="*/ 68287 h 2506687"/>
                  <a:gd name="connsiteX3" fmla="*/ 89840 w 1807513"/>
                  <a:gd name="connsiteY3" fmla="*/ 109563 h 2506687"/>
                  <a:gd name="connsiteX4" fmla="*/ 189535 w 1807513"/>
                  <a:gd name="connsiteY4" fmla="*/ 197827 h 2506687"/>
                  <a:gd name="connsiteX5" fmla="*/ 1807513 w 1807513"/>
                  <a:gd name="connsiteY5" fmla="*/ 2506687 h 2506687"/>
                  <a:gd name="connsiteX6" fmla="*/ 1378888 w 1807513"/>
                  <a:gd name="connsiteY6" fmla="*/ 2478111 h 2506687"/>
                  <a:gd name="connsiteX7" fmla="*/ 670863 w 1807513"/>
                  <a:gd name="connsiteY7" fmla="*/ 1747862 h 2506687"/>
                  <a:gd name="connsiteX8" fmla="*/ 128575 w 1807513"/>
                  <a:gd name="connsiteY8" fmla="*/ 860767 h 2506687"/>
                  <a:gd name="connsiteX0" fmla="*/ 95271 w 1774209"/>
                  <a:gd name="connsiteY0" fmla="*/ 900548 h 2546468"/>
                  <a:gd name="connsiteX1" fmla="*/ 95271 w 1774209"/>
                  <a:gd name="connsiteY1" fmla="*/ 900548 h 2546468"/>
                  <a:gd name="connsiteX2" fmla="*/ 56536 w 1774209"/>
                  <a:gd name="connsiteY2" fmla="*/ 149344 h 2546468"/>
                  <a:gd name="connsiteX3" fmla="*/ 156231 w 1774209"/>
                  <a:gd name="connsiteY3" fmla="*/ 237608 h 2546468"/>
                  <a:gd name="connsiteX4" fmla="*/ 1774209 w 1774209"/>
                  <a:gd name="connsiteY4" fmla="*/ 2546468 h 2546468"/>
                  <a:gd name="connsiteX5" fmla="*/ 1345584 w 1774209"/>
                  <a:gd name="connsiteY5" fmla="*/ 2517892 h 2546468"/>
                  <a:gd name="connsiteX6" fmla="*/ 637559 w 1774209"/>
                  <a:gd name="connsiteY6" fmla="*/ 1787643 h 2546468"/>
                  <a:gd name="connsiteX7" fmla="*/ 95271 w 1774209"/>
                  <a:gd name="connsiteY7" fmla="*/ 900548 h 2546468"/>
                  <a:gd name="connsiteX0" fmla="*/ 109135 w 1788073"/>
                  <a:gd name="connsiteY0" fmla="*/ 916710 h 2562630"/>
                  <a:gd name="connsiteX1" fmla="*/ 109135 w 1788073"/>
                  <a:gd name="connsiteY1" fmla="*/ 916710 h 2562630"/>
                  <a:gd name="connsiteX2" fmla="*/ 41825 w 1788073"/>
                  <a:gd name="connsiteY2" fmla="*/ 133756 h 2562630"/>
                  <a:gd name="connsiteX3" fmla="*/ 170095 w 1788073"/>
                  <a:gd name="connsiteY3" fmla="*/ 253770 h 2562630"/>
                  <a:gd name="connsiteX4" fmla="*/ 1788073 w 1788073"/>
                  <a:gd name="connsiteY4" fmla="*/ 2562630 h 2562630"/>
                  <a:gd name="connsiteX5" fmla="*/ 1359448 w 1788073"/>
                  <a:gd name="connsiteY5" fmla="*/ 2534054 h 2562630"/>
                  <a:gd name="connsiteX6" fmla="*/ 651423 w 1788073"/>
                  <a:gd name="connsiteY6" fmla="*/ 1803805 h 2562630"/>
                  <a:gd name="connsiteX7" fmla="*/ 109135 w 1788073"/>
                  <a:gd name="connsiteY7" fmla="*/ 916710 h 2562630"/>
                  <a:gd name="connsiteX0" fmla="*/ 109135 w 1788073"/>
                  <a:gd name="connsiteY0" fmla="*/ 916710 h 2562630"/>
                  <a:gd name="connsiteX1" fmla="*/ 109135 w 1788073"/>
                  <a:gd name="connsiteY1" fmla="*/ 916710 h 2562630"/>
                  <a:gd name="connsiteX2" fmla="*/ 41825 w 1788073"/>
                  <a:gd name="connsiteY2" fmla="*/ 133756 h 2562630"/>
                  <a:gd name="connsiteX3" fmla="*/ 170095 w 1788073"/>
                  <a:gd name="connsiteY3" fmla="*/ 253770 h 2562630"/>
                  <a:gd name="connsiteX4" fmla="*/ 1788073 w 1788073"/>
                  <a:gd name="connsiteY4" fmla="*/ 2562630 h 2562630"/>
                  <a:gd name="connsiteX5" fmla="*/ 1359448 w 1788073"/>
                  <a:gd name="connsiteY5" fmla="*/ 2534054 h 2562630"/>
                  <a:gd name="connsiteX6" fmla="*/ 651423 w 1788073"/>
                  <a:gd name="connsiteY6" fmla="*/ 1803805 h 2562630"/>
                  <a:gd name="connsiteX7" fmla="*/ 109135 w 1788073"/>
                  <a:gd name="connsiteY7" fmla="*/ 916710 h 2562630"/>
                  <a:gd name="connsiteX0" fmla="*/ 67310 w 1746248"/>
                  <a:gd name="connsiteY0" fmla="*/ 782954 h 2428874"/>
                  <a:gd name="connsiteX1" fmla="*/ 67310 w 1746248"/>
                  <a:gd name="connsiteY1" fmla="*/ 782954 h 2428874"/>
                  <a:gd name="connsiteX2" fmla="*/ 0 w 1746248"/>
                  <a:gd name="connsiteY2" fmla="*/ 0 h 2428874"/>
                  <a:gd name="connsiteX3" fmla="*/ 128270 w 1746248"/>
                  <a:gd name="connsiteY3" fmla="*/ 120014 h 2428874"/>
                  <a:gd name="connsiteX4" fmla="*/ 1746248 w 1746248"/>
                  <a:gd name="connsiteY4" fmla="*/ 2428874 h 2428874"/>
                  <a:gd name="connsiteX5" fmla="*/ 1317623 w 1746248"/>
                  <a:gd name="connsiteY5" fmla="*/ 2400298 h 2428874"/>
                  <a:gd name="connsiteX6" fmla="*/ 609598 w 1746248"/>
                  <a:gd name="connsiteY6" fmla="*/ 1670049 h 2428874"/>
                  <a:gd name="connsiteX7" fmla="*/ 67310 w 1746248"/>
                  <a:gd name="connsiteY7" fmla="*/ 782954 h 2428874"/>
                  <a:gd name="connsiteX0" fmla="*/ 67310 w 1746248"/>
                  <a:gd name="connsiteY0" fmla="*/ 782954 h 2428874"/>
                  <a:gd name="connsiteX1" fmla="*/ 67310 w 1746248"/>
                  <a:gd name="connsiteY1" fmla="*/ 782954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400298 h 2428874"/>
                  <a:gd name="connsiteX5" fmla="*/ 609598 w 1746248"/>
                  <a:gd name="connsiteY5" fmla="*/ 1670049 h 2428874"/>
                  <a:gd name="connsiteX6" fmla="*/ 67310 w 1746248"/>
                  <a:gd name="connsiteY6" fmla="*/ 782954 h 2428874"/>
                  <a:gd name="connsiteX0" fmla="*/ 67310 w 1746248"/>
                  <a:gd name="connsiteY0" fmla="*/ 782954 h 2428874"/>
                  <a:gd name="connsiteX1" fmla="*/ 67310 w 1746248"/>
                  <a:gd name="connsiteY1" fmla="*/ 782954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400298 h 2428874"/>
                  <a:gd name="connsiteX5" fmla="*/ 609598 w 1746248"/>
                  <a:gd name="connsiteY5" fmla="*/ 1670049 h 2428874"/>
                  <a:gd name="connsiteX6" fmla="*/ 67310 w 1746248"/>
                  <a:gd name="connsiteY6" fmla="*/ 782954 h 2428874"/>
                  <a:gd name="connsiteX0" fmla="*/ 67310 w 1746248"/>
                  <a:gd name="connsiteY0" fmla="*/ 782954 h 2428874"/>
                  <a:gd name="connsiteX1" fmla="*/ 67310 w 1746248"/>
                  <a:gd name="connsiteY1" fmla="*/ 782954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400298 h 2428874"/>
                  <a:gd name="connsiteX5" fmla="*/ 609598 w 1746248"/>
                  <a:gd name="connsiteY5" fmla="*/ 1670049 h 2428874"/>
                  <a:gd name="connsiteX6" fmla="*/ 67310 w 1746248"/>
                  <a:gd name="connsiteY6" fmla="*/ 782954 h 2428874"/>
                  <a:gd name="connsiteX0" fmla="*/ 67310 w 1746248"/>
                  <a:gd name="connsiteY0" fmla="*/ 782954 h 2428874"/>
                  <a:gd name="connsiteX1" fmla="*/ 67310 w 1746248"/>
                  <a:gd name="connsiteY1" fmla="*/ 782954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400298 h 2428874"/>
                  <a:gd name="connsiteX5" fmla="*/ 609598 w 1746248"/>
                  <a:gd name="connsiteY5" fmla="*/ 1670049 h 2428874"/>
                  <a:gd name="connsiteX6" fmla="*/ 67310 w 1746248"/>
                  <a:gd name="connsiteY6" fmla="*/ 782954 h 2428874"/>
                  <a:gd name="connsiteX0" fmla="*/ 180324 w 1859262"/>
                  <a:gd name="connsiteY0" fmla="*/ 836678 h 2482598"/>
                  <a:gd name="connsiteX1" fmla="*/ 180324 w 1859262"/>
                  <a:gd name="connsiteY1" fmla="*/ 836678 h 2482598"/>
                  <a:gd name="connsiteX2" fmla="*/ 173338 w 1859262"/>
                  <a:gd name="connsiteY2" fmla="*/ 803024 h 2482598"/>
                  <a:gd name="connsiteX3" fmla="*/ 113014 w 1859262"/>
                  <a:gd name="connsiteY3" fmla="*/ 53724 h 2482598"/>
                  <a:gd name="connsiteX4" fmla="*/ 1859262 w 1859262"/>
                  <a:gd name="connsiteY4" fmla="*/ 2482598 h 2482598"/>
                  <a:gd name="connsiteX5" fmla="*/ 1430637 w 1859262"/>
                  <a:gd name="connsiteY5" fmla="*/ 2454022 h 2482598"/>
                  <a:gd name="connsiteX6" fmla="*/ 722612 w 1859262"/>
                  <a:gd name="connsiteY6" fmla="*/ 1723773 h 2482598"/>
                  <a:gd name="connsiteX7" fmla="*/ 180324 w 1859262"/>
                  <a:gd name="connsiteY7" fmla="*/ 836678 h 2482598"/>
                  <a:gd name="connsiteX0" fmla="*/ 722612 w 1859262"/>
                  <a:gd name="connsiteY0" fmla="*/ 1723773 h 2482598"/>
                  <a:gd name="connsiteX1" fmla="*/ 180324 w 1859262"/>
                  <a:gd name="connsiteY1" fmla="*/ 836678 h 2482598"/>
                  <a:gd name="connsiteX2" fmla="*/ 173338 w 1859262"/>
                  <a:gd name="connsiteY2" fmla="*/ 803024 h 2482598"/>
                  <a:gd name="connsiteX3" fmla="*/ 113014 w 1859262"/>
                  <a:gd name="connsiteY3" fmla="*/ 53724 h 2482598"/>
                  <a:gd name="connsiteX4" fmla="*/ 1859262 w 1859262"/>
                  <a:gd name="connsiteY4" fmla="*/ 2482598 h 2482598"/>
                  <a:gd name="connsiteX5" fmla="*/ 1430637 w 1859262"/>
                  <a:gd name="connsiteY5" fmla="*/ 2454022 h 2482598"/>
                  <a:gd name="connsiteX6" fmla="*/ 722612 w 1859262"/>
                  <a:gd name="connsiteY6" fmla="*/ 1723773 h 2482598"/>
                  <a:gd name="connsiteX0" fmla="*/ 721280 w 1857930"/>
                  <a:gd name="connsiteY0" fmla="*/ 1721836 h 2480661"/>
                  <a:gd name="connsiteX1" fmla="*/ 178992 w 1857930"/>
                  <a:gd name="connsiteY1" fmla="*/ 834741 h 2480661"/>
                  <a:gd name="connsiteX2" fmla="*/ 178356 w 1857930"/>
                  <a:gd name="connsiteY2" fmla="*/ 842362 h 2480661"/>
                  <a:gd name="connsiteX3" fmla="*/ 111682 w 1857930"/>
                  <a:gd name="connsiteY3" fmla="*/ 51787 h 2480661"/>
                  <a:gd name="connsiteX4" fmla="*/ 1857930 w 1857930"/>
                  <a:gd name="connsiteY4" fmla="*/ 2480661 h 2480661"/>
                  <a:gd name="connsiteX5" fmla="*/ 1429305 w 1857930"/>
                  <a:gd name="connsiteY5" fmla="*/ 2452085 h 2480661"/>
                  <a:gd name="connsiteX6" fmla="*/ 721280 w 1857930"/>
                  <a:gd name="connsiteY6" fmla="*/ 1721836 h 2480661"/>
                  <a:gd name="connsiteX0" fmla="*/ 721280 w 1857930"/>
                  <a:gd name="connsiteY0" fmla="*/ 1721836 h 2480661"/>
                  <a:gd name="connsiteX1" fmla="*/ 178992 w 1857930"/>
                  <a:gd name="connsiteY1" fmla="*/ 834741 h 2480661"/>
                  <a:gd name="connsiteX2" fmla="*/ 178356 w 1857930"/>
                  <a:gd name="connsiteY2" fmla="*/ 842362 h 2480661"/>
                  <a:gd name="connsiteX3" fmla="*/ 111682 w 1857930"/>
                  <a:gd name="connsiteY3" fmla="*/ 51787 h 2480661"/>
                  <a:gd name="connsiteX4" fmla="*/ 1857930 w 1857930"/>
                  <a:gd name="connsiteY4" fmla="*/ 2480661 h 2480661"/>
                  <a:gd name="connsiteX5" fmla="*/ 1429305 w 1857930"/>
                  <a:gd name="connsiteY5" fmla="*/ 2452085 h 2480661"/>
                  <a:gd name="connsiteX6" fmla="*/ 721280 w 1857930"/>
                  <a:gd name="connsiteY6" fmla="*/ 1721836 h 2480661"/>
                  <a:gd name="connsiteX0" fmla="*/ 739129 w 1875779"/>
                  <a:gd name="connsiteY0" fmla="*/ 1727683 h 2486508"/>
                  <a:gd name="connsiteX1" fmla="*/ 196841 w 1875779"/>
                  <a:gd name="connsiteY1" fmla="*/ 840588 h 2486508"/>
                  <a:gd name="connsiteX2" fmla="*/ 129531 w 1875779"/>
                  <a:gd name="connsiteY2" fmla="*/ 57634 h 2486508"/>
                  <a:gd name="connsiteX3" fmla="*/ 1875779 w 1875779"/>
                  <a:gd name="connsiteY3" fmla="*/ 2486508 h 2486508"/>
                  <a:gd name="connsiteX4" fmla="*/ 1447154 w 1875779"/>
                  <a:gd name="connsiteY4" fmla="*/ 2457932 h 2486508"/>
                  <a:gd name="connsiteX5" fmla="*/ 739129 w 1875779"/>
                  <a:gd name="connsiteY5" fmla="*/ 1727683 h 2486508"/>
                  <a:gd name="connsiteX0" fmla="*/ 762124 w 1898774"/>
                  <a:gd name="connsiteY0" fmla="*/ 1724938 h 2483763"/>
                  <a:gd name="connsiteX1" fmla="*/ 219836 w 1898774"/>
                  <a:gd name="connsiteY1" fmla="*/ 837843 h 2483763"/>
                  <a:gd name="connsiteX2" fmla="*/ 152526 w 1898774"/>
                  <a:gd name="connsiteY2" fmla="*/ 54889 h 2483763"/>
                  <a:gd name="connsiteX3" fmla="*/ 1898774 w 1898774"/>
                  <a:gd name="connsiteY3" fmla="*/ 2483763 h 2483763"/>
                  <a:gd name="connsiteX4" fmla="*/ 1470149 w 1898774"/>
                  <a:gd name="connsiteY4" fmla="*/ 2455187 h 2483763"/>
                  <a:gd name="connsiteX5" fmla="*/ 762124 w 1898774"/>
                  <a:gd name="connsiteY5" fmla="*/ 1724938 h 2483763"/>
                  <a:gd name="connsiteX0" fmla="*/ 730145 w 1866795"/>
                  <a:gd name="connsiteY0" fmla="*/ 1724404 h 2483229"/>
                  <a:gd name="connsiteX1" fmla="*/ 187857 w 1866795"/>
                  <a:gd name="connsiteY1" fmla="*/ 837309 h 2483229"/>
                  <a:gd name="connsiteX2" fmla="*/ 155472 w 1866795"/>
                  <a:gd name="connsiteY2" fmla="*/ 797305 h 2483229"/>
                  <a:gd name="connsiteX3" fmla="*/ 120547 w 1866795"/>
                  <a:gd name="connsiteY3" fmla="*/ 54355 h 2483229"/>
                  <a:gd name="connsiteX4" fmla="*/ 1866795 w 1866795"/>
                  <a:gd name="connsiteY4" fmla="*/ 2483229 h 2483229"/>
                  <a:gd name="connsiteX5" fmla="*/ 1438170 w 1866795"/>
                  <a:gd name="connsiteY5" fmla="*/ 2454653 h 2483229"/>
                  <a:gd name="connsiteX6" fmla="*/ 730145 w 1866795"/>
                  <a:gd name="connsiteY6" fmla="*/ 1724404 h 2483229"/>
                  <a:gd name="connsiteX0" fmla="*/ 730145 w 1866795"/>
                  <a:gd name="connsiteY0" fmla="*/ 1724404 h 2483229"/>
                  <a:gd name="connsiteX1" fmla="*/ 155472 w 1866795"/>
                  <a:gd name="connsiteY1" fmla="*/ 797305 h 2483229"/>
                  <a:gd name="connsiteX2" fmla="*/ 120547 w 1866795"/>
                  <a:gd name="connsiteY2" fmla="*/ 54355 h 2483229"/>
                  <a:gd name="connsiteX3" fmla="*/ 1866795 w 1866795"/>
                  <a:gd name="connsiteY3" fmla="*/ 2483229 h 2483229"/>
                  <a:gd name="connsiteX4" fmla="*/ 1438170 w 1866795"/>
                  <a:gd name="connsiteY4" fmla="*/ 2454653 h 2483229"/>
                  <a:gd name="connsiteX5" fmla="*/ 730145 w 1866795"/>
                  <a:gd name="connsiteY5" fmla="*/ 1724404 h 2483229"/>
                  <a:gd name="connsiteX0" fmla="*/ 719308 w 1855958"/>
                  <a:gd name="connsiteY0" fmla="*/ 1721575 h 2480400"/>
                  <a:gd name="connsiteX1" fmla="*/ 195435 w 1855958"/>
                  <a:gd name="connsiteY1" fmla="*/ 854801 h 2480400"/>
                  <a:gd name="connsiteX2" fmla="*/ 109710 w 1855958"/>
                  <a:gd name="connsiteY2" fmla="*/ 51526 h 2480400"/>
                  <a:gd name="connsiteX3" fmla="*/ 1855958 w 1855958"/>
                  <a:gd name="connsiteY3" fmla="*/ 2480400 h 2480400"/>
                  <a:gd name="connsiteX4" fmla="*/ 1427333 w 1855958"/>
                  <a:gd name="connsiteY4" fmla="*/ 2451824 h 2480400"/>
                  <a:gd name="connsiteX5" fmla="*/ 719308 w 1855958"/>
                  <a:gd name="connsiteY5" fmla="*/ 1721575 h 2480400"/>
                  <a:gd name="connsiteX0" fmla="*/ 719308 w 1855958"/>
                  <a:gd name="connsiteY0" fmla="*/ 1721575 h 2480400"/>
                  <a:gd name="connsiteX1" fmla="*/ 195435 w 1855958"/>
                  <a:gd name="connsiteY1" fmla="*/ 854801 h 2480400"/>
                  <a:gd name="connsiteX2" fmla="*/ 109710 w 1855958"/>
                  <a:gd name="connsiteY2" fmla="*/ 51526 h 2480400"/>
                  <a:gd name="connsiteX3" fmla="*/ 1855958 w 1855958"/>
                  <a:gd name="connsiteY3" fmla="*/ 2480400 h 2480400"/>
                  <a:gd name="connsiteX4" fmla="*/ 1427333 w 1855958"/>
                  <a:gd name="connsiteY4" fmla="*/ 2451824 h 2480400"/>
                  <a:gd name="connsiteX5" fmla="*/ 719308 w 1855958"/>
                  <a:gd name="connsiteY5" fmla="*/ 1721575 h 2480400"/>
                  <a:gd name="connsiteX0" fmla="*/ 719308 w 1855958"/>
                  <a:gd name="connsiteY0" fmla="*/ 1721575 h 2480400"/>
                  <a:gd name="connsiteX1" fmla="*/ 195435 w 1855958"/>
                  <a:gd name="connsiteY1" fmla="*/ 854801 h 2480400"/>
                  <a:gd name="connsiteX2" fmla="*/ 109710 w 1855958"/>
                  <a:gd name="connsiteY2" fmla="*/ 51526 h 2480400"/>
                  <a:gd name="connsiteX3" fmla="*/ 1855958 w 1855958"/>
                  <a:gd name="connsiteY3" fmla="*/ 2480400 h 2480400"/>
                  <a:gd name="connsiteX4" fmla="*/ 1427333 w 1855958"/>
                  <a:gd name="connsiteY4" fmla="*/ 2451824 h 2480400"/>
                  <a:gd name="connsiteX5" fmla="*/ 719308 w 1855958"/>
                  <a:gd name="connsiteY5" fmla="*/ 1721575 h 2480400"/>
                  <a:gd name="connsiteX0" fmla="*/ 729879 w 1866529"/>
                  <a:gd name="connsiteY0" fmla="*/ 1734500 h 2493325"/>
                  <a:gd name="connsiteX1" fmla="*/ 206006 w 1866529"/>
                  <a:gd name="connsiteY1" fmla="*/ 867726 h 2493325"/>
                  <a:gd name="connsiteX2" fmla="*/ 120281 w 1866529"/>
                  <a:gd name="connsiteY2" fmla="*/ 64451 h 2493325"/>
                  <a:gd name="connsiteX3" fmla="*/ 1866529 w 1866529"/>
                  <a:gd name="connsiteY3" fmla="*/ 2493325 h 2493325"/>
                  <a:gd name="connsiteX4" fmla="*/ 1437904 w 1866529"/>
                  <a:gd name="connsiteY4" fmla="*/ 2464749 h 2493325"/>
                  <a:gd name="connsiteX5" fmla="*/ 729879 w 1866529"/>
                  <a:gd name="connsiteY5" fmla="*/ 1734500 h 2493325"/>
                  <a:gd name="connsiteX0" fmla="*/ 609598 w 1746248"/>
                  <a:gd name="connsiteY0" fmla="*/ 1670049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400298 h 2428874"/>
                  <a:gd name="connsiteX5" fmla="*/ 609598 w 1746248"/>
                  <a:gd name="connsiteY5" fmla="*/ 1670049 h 2428874"/>
                  <a:gd name="connsiteX0" fmla="*/ 622298 w 1746248"/>
                  <a:gd name="connsiteY0" fmla="*/ 166687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400298 h 2428874"/>
                  <a:gd name="connsiteX5" fmla="*/ 622298 w 1746248"/>
                  <a:gd name="connsiteY5" fmla="*/ 1666874 h 2428874"/>
                  <a:gd name="connsiteX0" fmla="*/ 622298 w 1746248"/>
                  <a:gd name="connsiteY0" fmla="*/ 166687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384423 h 2428874"/>
                  <a:gd name="connsiteX5" fmla="*/ 622298 w 1746248"/>
                  <a:gd name="connsiteY5" fmla="*/ 1666874 h 2428874"/>
                  <a:gd name="connsiteX0" fmla="*/ 622298 w 1746248"/>
                  <a:gd name="connsiteY0" fmla="*/ 166687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384423 h 2428874"/>
                  <a:gd name="connsiteX5" fmla="*/ 622298 w 1746248"/>
                  <a:gd name="connsiteY5" fmla="*/ 1666874 h 2428874"/>
                  <a:gd name="connsiteX0" fmla="*/ 622298 w 1746248"/>
                  <a:gd name="connsiteY0" fmla="*/ 166687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384423 h 2428874"/>
                  <a:gd name="connsiteX5" fmla="*/ 622298 w 1746248"/>
                  <a:gd name="connsiteY5" fmla="*/ 1666874 h 2428874"/>
                  <a:gd name="connsiteX0" fmla="*/ 615948 w 1746248"/>
                  <a:gd name="connsiteY0" fmla="*/ 167322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384423 h 2428874"/>
                  <a:gd name="connsiteX5" fmla="*/ 615948 w 1746248"/>
                  <a:gd name="connsiteY5" fmla="*/ 1673224 h 2428874"/>
                  <a:gd name="connsiteX0" fmla="*/ 615948 w 1746248"/>
                  <a:gd name="connsiteY0" fmla="*/ 167322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384423 h 2428874"/>
                  <a:gd name="connsiteX5" fmla="*/ 615948 w 1746248"/>
                  <a:gd name="connsiteY5" fmla="*/ 1673224 h 2428874"/>
                  <a:gd name="connsiteX0" fmla="*/ 615948 w 1746248"/>
                  <a:gd name="connsiteY0" fmla="*/ 167322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384423 h 2428874"/>
                  <a:gd name="connsiteX5" fmla="*/ 615948 w 1746248"/>
                  <a:gd name="connsiteY5" fmla="*/ 1673224 h 2428874"/>
                  <a:gd name="connsiteX0" fmla="*/ 615948 w 1746248"/>
                  <a:gd name="connsiteY0" fmla="*/ 167322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384423 h 2428874"/>
                  <a:gd name="connsiteX5" fmla="*/ 615948 w 1746248"/>
                  <a:gd name="connsiteY5" fmla="*/ 1673224 h 2428874"/>
                  <a:gd name="connsiteX0" fmla="*/ 615948 w 1746248"/>
                  <a:gd name="connsiteY0" fmla="*/ 167322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317623 w 1746248"/>
                  <a:gd name="connsiteY4" fmla="*/ 2384423 h 2428874"/>
                  <a:gd name="connsiteX5" fmla="*/ 615948 w 1746248"/>
                  <a:gd name="connsiteY5" fmla="*/ 1673224 h 2428874"/>
                  <a:gd name="connsiteX0" fmla="*/ 615948 w 1746248"/>
                  <a:gd name="connsiteY0" fmla="*/ 167322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244598 w 1746248"/>
                  <a:gd name="connsiteY4" fmla="*/ 2365373 h 2428874"/>
                  <a:gd name="connsiteX5" fmla="*/ 615948 w 1746248"/>
                  <a:gd name="connsiteY5" fmla="*/ 1673224 h 2428874"/>
                  <a:gd name="connsiteX0" fmla="*/ 615948 w 1746248"/>
                  <a:gd name="connsiteY0" fmla="*/ 1673224 h 2428874"/>
                  <a:gd name="connsiteX1" fmla="*/ 85725 w 1746248"/>
                  <a:gd name="connsiteY1" fmla="*/ 803275 h 2428874"/>
                  <a:gd name="connsiteX2" fmla="*/ 0 w 1746248"/>
                  <a:gd name="connsiteY2" fmla="*/ 0 h 2428874"/>
                  <a:gd name="connsiteX3" fmla="*/ 1746248 w 1746248"/>
                  <a:gd name="connsiteY3" fmla="*/ 2428874 h 2428874"/>
                  <a:gd name="connsiteX4" fmla="*/ 1244598 w 1746248"/>
                  <a:gd name="connsiteY4" fmla="*/ 2365373 h 2428874"/>
                  <a:gd name="connsiteX5" fmla="*/ 615948 w 1746248"/>
                  <a:gd name="connsiteY5" fmla="*/ 1673224 h 2428874"/>
                  <a:gd name="connsiteX0" fmla="*/ 615948 w 1736723"/>
                  <a:gd name="connsiteY0" fmla="*/ 1673224 h 2406649"/>
                  <a:gd name="connsiteX1" fmla="*/ 85725 w 1736723"/>
                  <a:gd name="connsiteY1" fmla="*/ 803275 h 2406649"/>
                  <a:gd name="connsiteX2" fmla="*/ 0 w 1736723"/>
                  <a:gd name="connsiteY2" fmla="*/ 0 h 2406649"/>
                  <a:gd name="connsiteX3" fmla="*/ 1736723 w 1736723"/>
                  <a:gd name="connsiteY3" fmla="*/ 2406649 h 2406649"/>
                  <a:gd name="connsiteX4" fmla="*/ 1244598 w 1736723"/>
                  <a:gd name="connsiteY4" fmla="*/ 2365373 h 2406649"/>
                  <a:gd name="connsiteX5" fmla="*/ 615948 w 1736723"/>
                  <a:gd name="connsiteY5" fmla="*/ 1673224 h 2406649"/>
                  <a:gd name="connsiteX0" fmla="*/ 615948 w 1739898"/>
                  <a:gd name="connsiteY0" fmla="*/ 1673224 h 2419349"/>
                  <a:gd name="connsiteX1" fmla="*/ 85725 w 1739898"/>
                  <a:gd name="connsiteY1" fmla="*/ 803275 h 2419349"/>
                  <a:gd name="connsiteX2" fmla="*/ 0 w 1739898"/>
                  <a:gd name="connsiteY2" fmla="*/ 0 h 2419349"/>
                  <a:gd name="connsiteX3" fmla="*/ 1739898 w 1739898"/>
                  <a:gd name="connsiteY3" fmla="*/ 2419349 h 2419349"/>
                  <a:gd name="connsiteX4" fmla="*/ 1244598 w 1739898"/>
                  <a:gd name="connsiteY4" fmla="*/ 2365373 h 2419349"/>
                  <a:gd name="connsiteX5" fmla="*/ 615948 w 1739898"/>
                  <a:gd name="connsiteY5" fmla="*/ 1673224 h 2419349"/>
                  <a:gd name="connsiteX0" fmla="*/ 615948 w 1739898"/>
                  <a:gd name="connsiteY0" fmla="*/ 1673224 h 2419349"/>
                  <a:gd name="connsiteX1" fmla="*/ 85725 w 1739898"/>
                  <a:gd name="connsiteY1" fmla="*/ 803275 h 2419349"/>
                  <a:gd name="connsiteX2" fmla="*/ 0 w 1739898"/>
                  <a:gd name="connsiteY2" fmla="*/ 0 h 2419349"/>
                  <a:gd name="connsiteX3" fmla="*/ 1739898 w 1739898"/>
                  <a:gd name="connsiteY3" fmla="*/ 2419349 h 2419349"/>
                  <a:gd name="connsiteX4" fmla="*/ 1263648 w 1739898"/>
                  <a:gd name="connsiteY4" fmla="*/ 2362198 h 2419349"/>
                  <a:gd name="connsiteX5" fmla="*/ 615948 w 1739898"/>
                  <a:gd name="connsiteY5" fmla="*/ 1673224 h 2419349"/>
                  <a:gd name="connsiteX0" fmla="*/ 615948 w 1739898"/>
                  <a:gd name="connsiteY0" fmla="*/ 1673224 h 2419349"/>
                  <a:gd name="connsiteX1" fmla="*/ 85725 w 1739898"/>
                  <a:gd name="connsiteY1" fmla="*/ 803275 h 2419349"/>
                  <a:gd name="connsiteX2" fmla="*/ 0 w 1739898"/>
                  <a:gd name="connsiteY2" fmla="*/ 0 h 2419349"/>
                  <a:gd name="connsiteX3" fmla="*/ 1739898 w 1739898"/>
                  <a:gd name="connsiteY3" fmla="*/ 2419349 h 2419349"/>
                  <a:gd name="connsiteX4" fmla="*/ 1282698 w 1739898"/>
                  <a:gd name="connsiteY4" fmla="*/ 2381248 h 2419349"/>
                  <a:gd name="connsiteX5" fmla="*/ 615948 w 1739898"/>
                  <a:gd name="connsiteY5" fmla="*/ 1673224 h 2419349"/>
                  <a:gd name="connsiteX0" fmla="*/ 609598 w 1739898"/>
                  <a:gd name="connsiteY0" fmla="*/ 1673224 h 2419349"/>
                  <a:gd name="connsiteX1" fmla="*/ 85725 w 1739898"/>
                  <a:gd name="connsiteY1" fmla="*/ 803275 h 2419349"/>
                  <a:gd name="connsiteX2" fmla="*/ 0 w 1739898"/>
                  <a:gd name="connsiteY2" fmla="*/ 0 h 2419349"/>
                  <a:gd name="connsiteX3" fmla="*/ 1739898 w 1739898"/>
                  <a:gd name="connsiteY3" fmla="*/ 2419349 h 2419349"/>
                  <a:gd name="connsiteX4" fmla="*/ 1282698 w 1739898"/>
                  <a:gd name="connsiteY4" fmla="*/ 2381248 h 2419349"/>
                  <a:gd name="connsiteX5" fmla="*/ 609598 w 1739898"/>
                  <a:gd name="connsiteY5" fmla="*/ 1673224 h 2419349"/>
                  <a:gd name="connsiteX0" fmla="*/ 609598 w 1739898"/>
                  <a:gd name="connsiteY0" fmla="*/ 1673224 h 2419349"/>
                  <a:gd name="connsiteX1" fmla="*/ 85725 w 1739898"/>
                  <a:gd name="connsiteY1" fmla="*/ 803275 h 2419349"/>
                  <a:gd name="connsiteX2" fmla="*/ 0 w 1739898"/>
                  <a:gd name="connsiteY2" fmla="*/ 0 h 2419349"/>
                  <a:gd name="connsiteX3" fmla="*/ 1739898 w 1739898"/>
                  <a:gd name="connsiteY3" fmla="*/ 2419349 h 2419349"/>
                  <a:gd name="connsiteX4" fmla="*/ 1282698 w 1739898"/>
                  <a:gd name="connsiteY4" fmla="*/ 2381248 h 2419349"/>
                  <a:gd name="connsiteX5" fmla="*/ 609598 w 1739898"/>
                  <a:gd name="connsiteY5" fmla="*/ 1673224 h 2419349"/>
                  <a:gd name="connsiteX0" fmla="*/ 609598 w 1739898"/>
                  <a:gd name="connsiteY0" fmla="*/ 1673224 h 2419349"/>
                  <a:gd name="connsiteX1" fmla="*/ 85725 w 1739898"/>
                  <a:gd name="connsiteY1" fmla="*/ 803275 h 2419349"/>
                  <a:gd name="connsiteX2" fmla="*/ 0 w 1739898"/>
                  <a:gd name="connsiteY2" fmla="*/ 0 h 2419349"/>
                  <a:gd name="connsiteX3" fmla="*/ 1739898 w 1739898"/>
                  <a:gd name="connsiteY3" fmla="*/ 2419349 h 2419349"/>
                  <a:gd name="connsiteX4" fmla="*/ 1282698 w 1739898"/>
                  <a:gd name="connsiteY4" fmla="*/ 2381248 h 2419349"/>
                  <a:gd name="connsiteX5" fmla="*/ 609598 w 1739898"/>
                  <a:gd name="connsiteY5" fmla="*/ 1673224 h 2419349"/>
                  <a:gd name="connsiteX0" fmla="*/ 585785 w 1716085"/>
                  <a:gd name="connsiteY0" fmla="*/ 1673224 h 2419349"/>
                  <a:gd name="connsiteX1" fmla="*/ 61912 w 1716085"/>
                  <a:gd name="connsiteY1" fmla="*/ 803275 h 2419349"/>
                  <a:gd name="connsiteX2" fmla="*/ 0 w 1716085"/>
                  <a:gd name="connsiteY2" fmla="*/ 0 h 2419349"/>
                  <a:gd name="connsiteX3" fmla="*/ 1716085 w 1716085"/>
                  <a:gd name="connsiteY3" fmla="*/ 2419349 h 2419349"/>
                  <a:gd name="connsiteX4" fmla="*/ 1258885 w 1716085"/>
                  <a:gd name="connsiteY4" fmla="*/ 2381248 h 2419349"/>
                  <a:gd name="connsiteX5" fmla="*/ 585785 w 1716085"/>
                  <a:gd name="connsiteY5" fmla="*/ 1673224 h 2419349"/>
                  <a:gd name="connsiteX0" fmla="*/ 585785 w 1716085"/>
                  <a:gd name="connsiteY0" fmla="*/ 1673224 h 2419349"/>
                  <a:gd name="connsiteX1" fmla="*/ 61912 w 1716085"/>
                  <a:gd name="connsiteY1" fmla="*/ 803275 h 2419349"/>
                  <a:gd name="connsiteX2" fmla="*/ 0 w 1716085"/>
                  <a:gd name="connsiteY2" fmla="*/ 0 h 2419349"/>
                  <a:gd name="connsiteX3" fmla="*/ 1716085 w 1716085"/>
                  <a:gd name="connsiteY3" fmla="*/ 2419349 h 2419349"/>
                  <a:gd name="connsiteX4" fmla="*/ 1258885 w 1716085"/>
                  <a:gd name="connsiteY4" fmla="*/ 2381248 h 2419349"/>
                  <a:gd name="connsiteX5" fmla="*/ 585785 w 1716085"/>
                  <a:gd name="connsiteY5" fmla="*/ 1673224 h 2419349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1963735 w 1963735"/>
                  <a:gd name="connsiteY3" fmla="*/ 2424111 h 2424111"/>
                  <a:gd name="connsiteX4" fmla="*/ 1258885 w 1963735"/>
                  <a:gd name="connsiteY4" fmla="*/ 2381248 h 2424111"/>
                  <a:gd name="connsiteX5" fmla="*/ 585785 w 1963735"/>
                  <a:gd name="connsiteY5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1963735 w 1963735"/>
                  <a:gd name="connsiteY3" fmla="*/ 2424111 h 2424111"/>
                  <a:gd name="connsiteX4" fmla="*/ 1258885 w 1963735"/>
                  <a:gd name="connsiteY4" fmla="*/ 2381248 h 2424111"/>
                  <a:gd name="connsiteX5" fmla="*/ 585785 w 1963735"/>
                  <a:gd name="connsiteY5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67396 w 1963735"/>
                  <a:gd name="connsiteY3" fmla="*/ 15297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67396 w 1963735"/>
                  <a:gd name="connsiteY3" fmla="*/ 15297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67396 w 1963735"/>
                  <a:gd name="connsiteY3" fmla="*/ 15297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67396 w 1963735"/>
                  <a:gd name="connsiteY3" fmla="*/ 15297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73746 w 1963735"/>
                  <a:gd name="connsiteY3" fmla="*/ 15170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73746 w 1963735"/>
                  <a:gd name="connsiteY3" fmla="*/ 15170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73746 w 1963735"/>
                  <a:gd name="connsiteY3" fmla="*/ 15170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73746 w 1963735"/>
                  <a:gd name="connsiteY3" fmla="*/ 15170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  <a:gd name="connsiteX0" fmla="*/ 585785 w 1963735"/>
                  <a:gd name="connsiteY0" fmla="*/ 1673224 h 2424111"/>
                  <a:gd name="connsiteX1" fmla="*/ 61912 w 1963735"/>
                  <a:gd name="connsiteY1" fmla="*/ 803275 h 2424111"/>
                  <a:gd name="connsiteX2" fmla="*/ 0 w 1963735"/>
                  <a:gd name="connsiteY2" fmla="*/ 0 h 2424111"/>
                  <a:gd name="connsiteX3" fmla="*/ 773746 w 1963735"/>
                  <a:gd name="connsiteY3" fmla="*/ 1517015 h 2424111"/>
                  <a:gd name="connsiteX4" fmla="*/ 1963735 w 1963735"/>
                  <a:gd name="connsiteY4" fmla="*/ 2424111 h 2424111"/>
                  <a:gd name="connsiteX5" fmla="*/ 1258885 w 1963735"/>
                  <a:gd name="connsiteY5" fmla="*/ 2381248 h 2424111"/>
                  <a:gd name="connsiteX6" fmla="*/ 585785 w 1963735"/>
                  <a:gd name="connsiteY6" fmla="*/ 1673224 h 242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3735" h="2424111">
                    <a:moveTo>
                      <a:pt x="585785" y="1673224"/>
                    </a:moveTo>
                    <a:cubicBezTo>
                      <a:pt x="473602" y="1482724"/>
                      <a:pt x="341312" y="1126066"/>
                      <a:pt x="61912" y="803275"/>
                    </a:cubicBezTo>
                    <a:cubicBezTo>
                      <a:pt x="31644" y="353695"/>
                      <a:pt x="22755" y="385763"/>
                      <a:pt x="0" y="0"/>
                    </a:cubicBezTo>
                    <a:cubicBezTo>
                      <a:pt x="117581" y="121073"/>
                      <a:pt x="611557" y="789147"/>
                      <a:pt x="773746" y="1517015"/>
                    </a:cubicBezTo>
                    <a:cubicBezTo>
                      <a:pt x="935300" y="2185828"/>
                      <a:pt x="1230945" y="2323464"/>
                      <a:pt x="1963735" y="2424111"/>
                    </a:cubicBezTo>
                    <a:cubicBezTo>
                      <a:pt x="1821601" y="2419983"/>
                      <a:pt x="1415730" y="2419771"/>
                      <a:pt x="1258885" y="2381248"/>
                    </a:cubicBezTo>
                    <a:cubicBezTo>
                      <a:pt x="1015468" y="2311927"/>
                      <a:pt x="895771" y="2199956"/>
                      <a:pt x="585785" y="1673224"/>
                    </a:cubicBezTo>
                    <a:close/>
                  </a:path>
                </a:pathLst>
              </a:custGeom>
              <a:solidFill>
                <a:srgbClr val="94C275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398959" y="3089957"/>
                <a:ext cx="80513" cy="98785"/>
              </a:xfrm>
              <a:prstGeom prst="rect">
                <a:avLst/>
              </a:prstGeom>
              <a:solidFill>
                <a:srgbClr val="94C275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10398959" y="3012391"/>
                <a:ext cx="95368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Num. Tubes</a:t>
                </a:r>
                <a:endParaRPr lang="en-GB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10319678" y="2401212"/>
              <a:ext cx="114807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buClr>
                  <a:schemeClr val="tx1"/>
                </a:buClr>
              </a:pP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Goodman (1976)</a:t>
              </a:r>
            </a:p>
          </p:txBody>
        </p:sp>
      </p:grpSp>
      <p:sp>
        <p:nvSpPr>
          <p:cNvPr id="3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0330956" y="4961122"/>
            <a:ext cx="1395462" cy="76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10350015" y="5113893"/>
            <a:ext cx="581028" cy="6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6" name="ZoneTexte 85"/>
          <p:cNvSpPr txBox="1"/>
          <p:nvPr/>
        </p:nvSpPr>
        <p:spPr>
          <a:xfrm>
            <a:off x="5504864" y="928578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oupe 86"/>
          <p:cNvGrpSpPr/>
          <p:nvPr/>
        </p:nvGrpSpPr>
        <p:grpSpPr>
          <a:xfrm>
            <a:off x="5504864" y="1474207"/>
            <a:ext cx="5039704" cy="861774"/>
            <a:chOff x="5541819" y="2436661"/>
            <a:chExt cx="5039704" cy="861774"/>
          </a:xfrm>
        </p:grpSpPr>
        <p:sp>
          <p:nvSpPr>
            <p:cNvPr id="88" name="ZoneTexte 87"/>
            <p:cNvSpPr txBox="1"/>
            <p:nvPr/>
          </p:nvSpPr>
          <p:spPr>
            <a:xfrm>
              <a:off x="5541819" y="2436661"/>
              <a:ext cx="191751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Reservoirs</a:t>
              </a:r>
            </a:p>
            <a:p>
              <a:pPr marL="285750" indent="-285750"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Stiff elements:</a:t>
              </a:r>
            </a:p>
            <a:p>
              <a:pPr marL="285750" indent="-285750"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Highly conductive: </a:t>
              </a:r>
            </a:p>
            <a:p>
              <a:pPr marL="285750" indent="-285750"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Flat retention curve:  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ZoneTexte 88"/>
                <p:cNvSpPr txBox="1"/>
                <p:nvPr/>
              </p:nvSpPr>
              <p:spPr>
                <a:xfrm>
                  <a:off x="8056621" y="2722156"/>
                  <a:ext cx="993029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1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=10000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𝑀𝑃𝑎</m:t>
                        </m:r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163" name="ZoneTexte 1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621" y="2722156"/>
                  <a:ext cx="1257267" cy="21544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913" r="-2427" b="-5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ZoneTexte 89"/>
                <p:cNvSpPr txBox="1"/>
                <p:nvPr/>
              </p:nvSpPr>
              <p:spPr>
                <a:xfrm>
                  <a:off x="9742341" y="2722156"/>
                  <a:ext cx="478400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=0.3</m:t>
                        </m:r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164" name="ZoneTexte 1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2341" y="2722156"/>
                  <a:ext cx="606769" cy="21544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000" r="-6000" b="-5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ZoneTexte 90"/>
                <p:cNvSpPr txBox="1"/>
                <p:nvPr/>
              </p:nvSpPr>
              <p:spPr>
                <a:xfrm>
                  <a:off x="8056621" y="2888186"/>
                  <a:ext cx="480709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BE" sz="11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165" name="ZoneTexte 1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621" y="2888186"/>
                  <a:ext cx="480709" cy="1692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846" r="-8974"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ZoneTexte 91"/>
                <p:cNvSpPr txBox="1"/>
                <p:nvPr/>
              </p:nvSpPr>
              <p:spPr>
                <a:xfrm>
                  <a:off x="9739562" y="2888186"/>
                  <a:ext cx="841961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−10</m:t>
                            </m:r>
                          </m:sup>
                        </m:sSup>
                        <m:sSup>
                          <m:sSup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166" name="ZoneTexte 1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9562" y="2888186"/>
                  <a:ext cx="841961" cy="1692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4348" r="-2174"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ZoneTexte 92"/>
                <p:cNvSpPr txBox="1"/>
                <p:nvPr/>
              </p:nvSpPr>
              <p:spPr>
                <a:xfrm>
                  <a:off x="8066024" y="3054216"/>
                  <a:ext cx="1141017" cy="182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BE" sz="1100" b="0" i="1" smtClean="0">
                                <a:latin typeface="Cambria Math" panose="02040503050406030204" pitchFamily="18" charset="0"/>
                              </a:rPr>
                              <m:t>𝑒𝑛𝑡𝑟𝑦</m:t>
                            </m:r>
                          </m:sub>
                        </m:sSub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=0.01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𝑀𝑃𝑎</m:t>
                        </m:r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167" name="ZoneTexte 1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6024" y="3054216"/>
                  <a:ext cx="1141017" cy="18261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674" r="-2674" b="-2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4" name="Groupe 93"/>
          <p:cNvGrpSpPr/>
          <p:nvPr/>
        </p:nvGrpSpPr>
        <p:grpSpPr>
          <a:xfrm>
            <a:off x="5504864" y="2431829"/>
            <a:ext cx="4757469" cy="1231106"/>
            <a:chOff x="5541819" y="3872233"/>
            <a:chExt cx="4757469" cy="12311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ZoneTexte 94"/>
                <p:cNvSpPr txBox="1"/>
                <p:nvPr/>
              </p:nvSpPr>
              <p:spPr>
                <a:xfrm>
                  <a:off x="5541819" y="3872233"/>
                  <a:ext cx="3995068" cy="12311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chemeClr val="tx1"/>
                    </a:buClr>
                  </a:pPr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Boom Clay matrix</a:t>
                  </a:r>
                </a:p>
                <a:p>
                  <a:pPr marL="285750" indent="-285750">
                    <a:buClr>
                      <a:schemeClr val="tx1"/>
                    </a:buClr>
                    <a:buFont typeface="Wingdings" panose="05000000000000000000" pitchFamily="2" charset="2"/>
                    <a:buChar char="§"/>
                  </a:pPr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Mechanical:</a:t>
                  </a:r>
                </a:p>
                <a:p>
                  <a:pPr marL="285750" indent="-285750">
                    <a:buClr>
                      <a:schemeClr val="tx1"/>
                    </a:buClr>
                    <a:buFont typeface="Wingdings" panose="05000000000000000000" pitchFamily="2" charset="2"/>
                    <a:buChar char="§"/>
                  </a:pPr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Hydraulic: </a:t>
                  </a:r>
                </a:p>
                <a:p>
                  <a:pPr marL="742950" lvl="1" indent="-285750">
                    <a:buClr>
                      <a:schemeClr val="tx1"/>
                    </a:buClr>
                    <a:buFont typeface="Arial" panose="020B0604020202020204" pitchFamily="34" charset="0"/>
                    <a:buChar char="•"/>
                  </a:pPr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Initial aperture:                </a:t>
                  </a:r>
                  <a14:m>
                    <m:oMath xmlns:m="http://schemas.openxmlformats.org/officeDocument/2006/math">
                      <m:r>
                        <a:rPr lang="fr-BE" sz="11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0.80−</m:t>
                      </m:r>
                      <m:r>
                        <a:rPr lang="fr-BE" sz="11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fr-BE" sz="11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.27</m:t>
                      </m:r>
                      <m:r>
                        <a:rPr lang="fr-B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−7</m:t>
                          </m:r>
                        </m:sup>
                      </m:sSup>
                      <m:r>
                        <a:rPr lang="fr-B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a14:m>
                  <a:endParaRPr lang="fr-BE" sz="1100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 marL="742950" lvl="1" indent="-285750">
                    <a:buClr>
                      <a:schemeClr val="tx1"/>
                    </a:buClr>
                    <a:buFont typeface="Arial" panose="020B0604020202020204" pitchFamily="34" charset="0"/>
                    <a:buChar char="•"/>
                  </a:pPr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Initial permeability:           </a:t>
                  </a:r>
                  <a14:m>
                    <m:oMath xmlns:m="http://schemas.openxmlformats.org/officeDocument/2006/math">
                      <m:r>
                        <a:rPr lang="fr-B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2.0−4.0∙</m:t>
                      </m:r>
                      <m:sSup>
                        <m:sSupPr>
                          <m:ctrlP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−19</m:t>
                          </m:r>
                        </m:sup>
                      </m:sSup>
                      <m:sSup>
                        <m:sSupPr>
                          <m:ctrlP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fr-B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742950" lvl="1" indent="-285750">
                    <a:buClr>
                      <a:schemeClr val="tx1"/>
                    </a:buClr>
                    <a:buFont typeface="Arial" panose="020B0604020202020204" pitchFamily="34" charset="0"/>
                    <a:buChar char="•"/>
                  </a:pPr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Initial porosity:                  </a:t>
                  </a:r>
                  <a14:m>
                    <m:oMath xmlns:m="http://schemas.openxmlformats.org/officeDocument/2006/math">
                      <m:r>
                        <a:rPr lang="fr-BE" sz="11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0.363</m:t>
                      </m:r>
                    </m:oMath>
                  </a14:m>
                  <a:endPara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8" name="ZoneTexte 1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1819" y="3872233"/>
                  <a:ext cx="3995068" cy="123110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58" t="-990" b="-2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ZoneTexte 95"/>
                <p:cNvSpPr txBox="1"/>
                <p:nvPr/>
              </p:nvSpPr>
              <p:spPr>
                <a:xfrm>
                  <a:off x="8056621" y="4182554"/>
                  <a:ext cx="1240083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1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=200−400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𝑀𝑃𝑎</m:t>
                        </m:r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169" name="ZoneTexte 1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621" y="4182554"/>
                  <a:ext cx="1348318" cy="18466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262" r="-2262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ZoneTexte 96"/>
                <p:cNvSpPr txBox="1"/>
                <p:nvPr/>
              </p:nvSpPr>
              <p:spPr>
                <a:xfrm>
                  <a:off x="9742341" y="4182554"/>
                  <a:ext cx="556947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fr-BE" sz="1100" b="0" i="1" smtClean="0">
                            <a:latin typeface="Cambria Math" panose="02040503050406030204" pitchFamily="18" charset="0"/>
                          </a:rPr>
                          <m:t>=0.33</m:t>
                        </m:r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170" name="ZoneTexte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2341" y="4182554"/>
                  <a:ext cx="706155" cy="21544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586" r="-5172" b="-5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8" name="ZoneTexte 97"/>
          <p:cNvSpPr txBox="1"/>
          <p:nvPr/>
        </p:nvSpPr>
        <p:spPr>
          <a:xfrm>
            <a:off x="5504864" y="3670489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Boom Clay Zone of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racture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evelopment (ZFD)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9" y="1639590"/>
            <a:ext cx="3743824" cy="4472855"/>
          </a:xfrm>
          <a:prstGeom prst="rect">
            <a:avLst/>
          </a:prstGeom>
        </p:spPr>
      </p:pic>
      <p:sp>
        <p:nvSpPr>
          <p:cNvPr id="100" name="ZoneTexte 99"/>
          <p:cNvSpPr txBox="1"/>
          <p:nvPr/>
        </p:nvSpPr>
        <p:spPr>
          <a:xfrm>
            <a:off x="304800" y="928578"/>
            <a:ext cx="3650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Geometry and boundary conditions</a:t>
            </a:r>
            <a:endParaRPr lang="en-GB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101" name="Graphique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312122"/>
              </p:ext>
            </p:extLst>
          </p:nvPr>
        </p:nvGraphicFramePr>
        <p:xfrm>
          <a:off x="5504864" y="4127289"/>
          <a:ext cx="2881802" cy="2142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02" name="Graphique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828964"/>
              </p:ext>
            </p:extLst>
          </p:nvPr>
        </p:nvGraphicFramePr>
        <p:xfrm>
          <a:off x="8178675" y="4127289"/>
          <a:ext cx="2883186" cy="2143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03" name="Rectangle 102"/>
          <p:cNvSpPr/>
          <p:nvPr/>
        </p:nvSpPr>
        <p:spPr>
          <a:xfrm>
            <a:off x="6752600" y="4024117"/>
            <a:ext cx="7457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Bedding</a:t>
            </a:r>
            <a:endParaRPr lang="en-GB" dirty="0"/>
          </a:p>
        </p:txBody>
      </p:sp>
      <p:sp>
        <p:nvSpPr>
          <p:cNvPr id="104" name="Rectangle 103"/>
          <p:cNvSpPr/>
          <p:nvPr/>
        </p:nvSpPr>
        <p:spPr>
          <a:xfrm>
            <a:off x="9402726" y="4024117"/>
            <a:ext cx="7457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Bridging</a:t>
            </a:r>
            <a:endParaRPr lang="en-GB" dirty="0"/>
          </a:p>
        </p:txBody>
      </p:sp>
      <p:sp>
        <p:nvSpPr>
          <p:cNvPr id="105" name="Rectangle 104"/>
          <p:cNvSpPr/>
          <p:nvPr/>
        </p:nvSpPr>
        <p:spPr>
          <a:xfrm>
            <a:off x="10677504" y="4226998"/>
            <a:ext cx="8755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Damaged</a:t>
            </a:r>
            <a:endParaRPr lang="en-GB" b="1" dirty="0">
              <a:solidFill>
                <a:srgbClr val="5B9BD5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0688399" y="4446998"/>
            <a:ext cx="106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Undamaged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1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1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ous-titre 2"/>
          <p:cNvSpPr>
            <a:spLocks noGrp="1"/>
          </p:cNvSpPr>
          <p:nvPr>
            <p:ph type="subTitle" idx="1"/>
          </p:nvPr>
        </p:nvSpPr>
        <p:spPr>
          <a:xfrm>
            <a:off x="304800" y="193392"/>
            <a:ext cx="12192000" cy="629456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Multi-scale modelling approach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13" y="39456"/>
            <a:ext cx="3384866" cy="2205202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22" y="2333993"/>
            <a:ext cx="4629452" cy="4218007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7"/>
          <a:stretch/>
        </p:blipFill>
        <p:spPr>
          <a:xfrm>
            <a:off x="6234305" y="2334595"/>
            <a:ext cx="4231641" cy="4217405"/>
          </a:xfrm>
          <a:prstGeom prst="rect">
            <a:avLst/>
          </a:prstGeom>
        </p:spPr>
      </p:pic>
      <p:sp>
        <p:nvSpPr>
          <p:cNvPr id="74" name="ZoneTexte 73"/>
          <p:cNvSpPr txBox="1"/>
          <p:nvPr/>
        </p:nvSpPr>
        <p:spPr>
          <a:xfrm>
            <a:off x="304800" y="932664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Fracture aperture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8" y="2449515"/>
            <a:ext cx="1327557" cy="3703465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452758" y="3413109"/>
            <a:ext cx="202543" cy="1030490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7" name="Groupe 76"/>
          <p:cNvGrpSpPr/>
          <p:nvPr/>
        </p:nvGrpSpPr>
        <p:grpSpPr>
          <a:xfrm>
            <a:off x="552364" y="2438499"/>
            <a:ext cx="588381" cy="3800797"/>
            <a:chOff x="614335" y="2446653"/>
            <a:chExt cx="588381" cy="3800797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202716" y="2452942"/>
              <a:ext cx="0" cy="3794508"/>
            </a:xfrm>
            <a:prstGeom prst="line">
              <a:avLst/>
            </a:prstGeom>
            <a:ln w="38100">
              <a:solidFill>
                <a:srgbClr val="A314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614335" y="2446653"/>
              <a:ext cx="0" cy="3794508"/>
            </a:xfrm>
            <a:prstGeom prst="line">
              <a:avLst/>
            </a:prstGeom>
            <a:ln w="38100">
              <a:solidFill>
                <a:srgbClr val="0073BD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/>
          <p:nvPr/>
        </p:nvGrpSpPr>
        <p:grpSpPr>
          <a:xfrm>
            <a:off x="471678" y="3375021"/>
            <a:ext cx="744466" cy="1106731"/>
            <a:chOff x="533649" y="3383175"/>
            <a:chExt cx="744466" cy="1106731"/>
          </a:xfrm>
        </p:grpSpPr>
        <p:sp>
          <p:nvSpPr>
            <p:cNvPr id="81" name="Ellipse 80"/>
            <p:cNvSpPr>
              <a:spLocks noChangeAspect="1"/>
            </p:cNvSpPr>
            <p:nvPr/>
          </p:nvSpPr>
          <p:spPr>
            <a:xfrm>
              <a:off x="1121461" y="3856931"/>
              <a:ext cx="156654" cy="158104"/>
            </a:xfrm>
            <a:prstGeom prst="ellipse">
              <a:avLst/>
            </a:prstGeom>
            <a:solidFill>
              <a:srgbClr val="A3142E"/>
            </a:solidFill>
            <a:ln w="38100">
              <a:solidFill>
                <a:srgbClr val="A314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Ellipse 81"/>
            <p:cNvSpPr>
              <a:spLocks noChangeAspect="1"/>
            </p:cNvSpPr>
            <p:nvPr/>
          </p:nvSpPr>
          <p:spPr>
            <a:xfrm>
              <a:off x="533649" y="3851507"/>
              <a:ext cx="156654" cy="158104"/>
            </a:xfrm>
            <a:prstGeom prst="ellipse">
              <a:avLst/>
            </a:prstGeom>
            <a:solidFill>
              <a:srgbClr val="0073BD"/>
            </a:solidFill>
            <a:ln w="38100">
              <a:solidFill>
                <a:srgbClr val="007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613496" y="3383175"/>
              <a:ext cx="0" cy="1106731"/>
            </a:xfrm>
            <a:prstGeom prst="line">
              <a:avLst/>
            </a:prstGeom>
            <a:ln w="38100">
              <a:solidFill>
                <a:srgbClr val="0073B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Connecteur droit 106"/>
          <p:cNvCxnSpPr/>
          <p:nvPr/>
        </p:nvCxnSpPr>
        <p:spPr>
          <a:xfrm>
            <a:off x="5285140" y="3748284"/>
            <a:ext cx="154781" cy="414338"/>
          </a:xfrm>
          <a:prstGeom prst="line">
            <a:avLst/>
          </a:prstGeom>
          <a:ln w="9525">
            <a:solidFill>
              <a:srgbClr val="007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285140" y="5469929"/>
            <a:ext cx="154781" cy="26193"/>
          </a:xfrm>
          <a:prstGeom prst="line">
            <a:avLst/>
          </a:prstGeom>
          <a:ln w="9525">
            <a:solidFill>
              <a:srgbClr val="A31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9624571" y="4104678"/>
            <a:ext cx="57150" cy="57944"/>
          </a:xfrm>
          <a:prstGeom prst="line">
            <a:avLst/>
          </a:prstGeom>
          <a:ln w="9525">
            <a:solidFill>
              <a:srgbClr val="007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 flipV="1">
            <a:off x="5285140" y="2788640"/>
            <a:ext cx="154781" cy="0"/>
          </a:xfrm>
          <a:prstGeom prst="line">
            <a:avLst/>
          </a:prstGeom>
          <a:ln w="12700">
            <a:solidFill>
              <a:srgbClr val="0073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9624571" y="4104678"/>
            <a:ext cx="57150" cy="57944"/>
          </a:xfrm>
          <a:prstGeom prst="line">
            <a:avLst/>
          </a:prstGeom>
          <a:ln w="9525">
            <a:solidFill>
              <a:srgbClr val="007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9624571" y="4104678"/>
            <a:ext cx="808831" cy="0"/>
          </a:xfrm>
          <a:prstGeom prst="line">
            <a:avLst/>
          </a:prstGeom>
          <a:ln w="12700">
            <a:solidFill>
              <a:srgbClr val="0073B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/>
          <p:cNvSpPr/>
          <p:nvPr/>
        </p:nvSpPr>
        <p:spPr>
          <a:xfrm>
            <a:off x="9654793" y="4083307"/>
            <a:ext cx="43200" cy="43200"/>
          </a:xfrm>
          <a:prstGeom prst="ellipse">
            <a:avLst/>
          </a:prstGeom>
          <a:solidFill>
            <a:srgbClr val="007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Ellipse 113"/>
          <p:cNvSpPr/>
          <p:nvPr/>
        </p:nvSpPr>
        <p:spPr>
          <a:xfrm>
            <a:off x="9754705" y="4083307"/>
            <a:ext cx="43200" cy="43200"/>
          </a:xfrm>
          <a:prstGeom prst="ellipse">
            <a:avLst/>
          </a:prstGeom>
          <a:solidFill>
            <a:srgbClr val="007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Ellipse 114"/>
          <p:cNvSpPr/>
          <p:nvPr/>
        </p:nvSpPr>
        <p:spPr>
          <a:xfrm>
            <a:off x="9833017" y="4083078"/>
            <a:ext cx="43200" cy="43200"/>
          </a:xfrm>
          <a:prstGeom prst="ellipse">
            <a:avLst/>
          </a:prstGeom>
          <a:solidFill>
            <a:srgbClr val="007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Ellipse 115"/>
          <p:cNvSpPr/>
          <p:nvPr/>
        </p:nvSpPr>
        <p:spPr>
          <a:xfrm>
            <a:off x="9954985" y="4083078"/>
            <a:ext cx="43200" cy="43200"/>
          </a:xfrm>
          <a:prstGeom prst="ellipse">
            <a:avLst/>
          </a:prstGeom>
          <a:solidFill>
            <a:srgbClr val="007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Ellipse 116"/>
          <p:cNvSpPr/>
          <p:nvPr/>
        </p:nvSpPr>
        <p:spPr>
          <a:xfrm>
            <a:off x="10007386" y="4083078"/>
            <a:ext cx="43200" cy="43200"/>
          </a:xfrm>
          <a:prstGeom prst="ellipse">
            <a:avLst/>
          </a:prstGeom>
          <a:solidFill>
            <a:srgbClr val="007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Ellipse 117"/>
          <p:cNvSpPr/>
          <p:nvPr/>
        </p:nvSpPr>
        <p:spPr>
          <a:xfrm>
            <a:off x="10167993" y="4083078"/>
            <a:ext cx="43200" cy="43200"/>
          </a:xfrm>
          <a:prstGeom prst="ellipse">
            <a:avLst/>
          </a:prstGeom>
          <a:solidFill>
            <a:srgbClr val="007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Ellipse 118"/>
          <p:cNvSpPr/>
          <p:nvPr/>
        </p:nvSpPr>
        <p:spPr>
          <a:xfrm>
            <a:off x="10247157" y="4083078"/>
            <a:ext cx="43200" cy="43200"/>
          </a:xfrm>
          <a:prstGeom prst="ellipse">
            <a:avLst/>
          </a:prstGeom>
          <a:solidFill>
            <a:srgbClr val="007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Ellipse 119"/>
          <p:cNvSpPr/>
          <p:nvPr/>
        </p:nvSpPr>
        <p:spPr>
          <a:xfrm>
            <a:off x="10352185" y="4083078"/>
            <a:ext cx="43200" cy="43200"/>
          </a:xfrm>
          <a:prstGeom prst="ellipse">
            <a:avLst/>
          </a:prstGeom>
          <a:solidFill>
            <a:srgbClr val="007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ZoneTexte 120"/>
          <p:cNvSpPr txBox="1"/>
          <p:nvPr/>
        </p:nvSpPr>
        <p:spPr>
          <a:xfrm>
            <a:off x="9797904" y="2236921"/>
            <a:ext cx="2357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tx1"/>
              </a:buClr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observations: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Opened fractures after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Groupe 121"/>
          <p:cNvGrpSpPr/>
          <p:nvPr/>
        </p:nvGrpSpPr>
        <p:grpSpPr>
          <a:xfrm>
            <a:off x="3947000" y="5668695"/>
            <a:ext cx="2110253" cy="317646"/>
            <a:chOff x="3979234" y="3017153"/>
            <a:chExt cx="2110253" cy="317646"/>
          </a:xfrm>
        </p:grpSpPr>
        <p:cxnSp>
          <p:nvCxnSpPr>
            <p:cNvPr id="123" name="Connecteur droit 122"/>
            <p:cNvCxnSpPr/>
            <p:nvPr/>
          </p:nvCxnSpPr>
          <p:spPr>
            <a:xfrm>
              <a:off x="4953000" y="3046799"/>
              <a:ext cx="0" cy="28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3979234" y="3017153"/>
              <a:ext cx="9188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  <a:endParaRPr lang="en-GB" sz="1600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941416" y="3017153"/>
              <a:ext cx="11480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Dissipation</a:t>
              </a:r>
              <a:endParaRPr lang="en-GB" sz="1600" dirty="0"/>
            </a:p>
          </p:txBody>
        </p:sp>
      </p:grpSp>
      <p:grpSp>
        <p:nvGrpSpPr>
          <p:cNvPr id="126" name="Groupe 125"/>
          <p:cNvGrpSpPr/>
          <p:nvPr/>
        </p:nvGrpSpPr>
        <p:grpSpPr>
          <a:xfrm>
            <a:off x="8273285" y="5664318"/>
            <a:ext cx="2110253" cy="317646"/>
            <a:chOff x="3979234" y="3017153"/>
            <a:chExt cx="2110253" cy="317646"/>
          </a:xfrm>
        </p:grpSpPr>
        <p:cxnSp>
          <p:nvCxnSpPr>
            <p:cNvPr id="127" name="Connecteur droit 126"/>
            <p:cNvCxnSpPr/>
            <p:nvPr/>
          </p:nvCxnSpPr>
          <p:spPr>
            <a:xfrm>
              <a:off x="4953000" y="3046799"/>
              <a:ext cx="0" cy="28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>
              <a:off x="3979234" y="3017153"/>
              <a:ext cx="9188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  <a:endParaRPr lang="en-GB" sz="1600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41416" y="3017153"/>
              <a:ext cx="11480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Dissipation</a:t>
              </a:r>
              <a:endParaRPr lang="en-GB" sz="1600" dirty="0"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0796076" y="2614294"/>
            <a:ext cx="138852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Gonzalez-Blanco &amp; Romero </a:t>
            </a:r>
            <a:r>
              <a:rPr lang="en-GB" sz="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2022)</a:t>
            </a:r>
            <a:endParaRPr lang="en-GB" sz="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Image 1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61" y="1447815"/>
            <a:ext cx="793125" cy="720000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81" y="1447815"/>
            <a:ext cx="793125" cy="720000"/>
          </a:xfrm>
          <a:prstGeom prst="rect">
            <a:avLst/>
          </a:prstGeom>
        </p:spPr>
      </p:pic>
      <p:sp>
        <p:nvSpPr>
          <p:cNvPr id="133" name="ZoneTexte 132"/>
          <p:cNvSpPr txBox="1"/>
          <p:nvPr/>
        </p:nvSpPr>
        <p:spPr>
          <a:xfrm>
            <a:off x="2567496" y="2668155"/>
            <a:ext cx="1379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100" b="1" baseline="-25000" dirty="0" smtClean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100" b="1" dirty="0" smtClean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GB" sz="1100" b="1" dirty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8.51E-08  </a:t>
            </a:r>
            <a:r>
              <a:rPr lang="en-GB" sz="1100" b="1" dirty="0" smtClean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[m]</a:t>
            </a:r>
            <a:endParaRPr lang="en-GB" sz="1100" b="1" dirty="0">
              <a:solidFill>
                <a:srgbClr val="A314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2573468" y="2904557"/>
            <a:ext cx="137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7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100" b="1" baseline="-25000" dirty="0">
                <a:solidFill>
                  <a:srgbClr val="007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100" b="1" dirty="0">
                <a:solidFill>
                  <a:srgbClr val="007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1.36E-06  [m]</a:t>
            </a:r>
          </a:p>
        </p:txBody>
      </p:sp>
      <p:sp>
        <p:nvSpPr>
          <p:cNvPr id="135" name="ZoneTexte 134"/>
          <p:cNvSpPr txBox="1"/>
          <p:nvPr/>
        </p:nvSpPr>
        <p:spPr>
          <a:xfrm>
            <a:off x="6893781" y="2668155"/>
            <a:ext cx="1379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100" b="1" baseline="-25000" dirty="0" smtClean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100" b="1" dirty="0" smtClean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GB" sz="1100" b="1" dirty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1" dirty="0" smtClean="0">
                <a:solidFill>
                  <a:srgbClr val="A31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5.78E-08  [m]</a:t>
            </a:r>
            <a:endParaRPr lang="en-GB" sz="1100" b="1" dirty="0">
              <a:solidFill>
                <a:srgbClr val="A314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6899753" y="2904557"/>
            <a:ext cx="137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7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100" b="1" baseline="-25000" dirty="0">
                <a:solidFill>
                  <a:srgbClr val="007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100" b="1" dirty="0">
                <a:solidFill>
                  <a:srgbClr val="007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1100" b="1" dirty="0" smtClean="0">
                <a:solidFill>
                  <a:srgbClr val="007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1.10E-06  </a:t>
            </a:r>
            <a:r>
              <a:rPr lang="en-GB" sz="1100" b="1" dirty="0">
                <a:solidFill>
                  <a:srgbClr val="007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[m]</a:t>
            </a:r>
          </a:p>
        </p:txBody>
      </p:sp>
      <p:sp>
        <p:nvSpPr>
          <p:cNvPr id="4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8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Context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428" y="5837905"/>
            <a:ext cx="31827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8" y="1290721"/>
            <a:ext cx="7118335" cy="435171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65595" y="5837905"/>
            <a:ext cx="367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gas transport modes in the EDZ and the sound rock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inspired from </a:t>
            </a: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Levasseur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(2024).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1/10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2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Context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428" y="5837905"/>
            <a:ext cx="31827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65595" y="5837905"/>
            <a:ext cx="367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gas transport modes in the EDZ and the sound rock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inspired from </a:t>
            </a: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Levasseur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(2024).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8" y="1290721"/>
            <a:ext cx="7118335" cy="4351718"/>
          </a:xfrm>
          <a:prstGeom prst="rect">
            <a:avLst/>
          </a:prstGeom>
        </p:spPr>
      </p:pic>
      <p:sp>
        <p:nvSpPr>
          <p:cNvPr id="13" name="Accolade fermante 12"/>
          <p:cNvSpPr/>
          <p:nvPr/>
        </p:nvSpPr>
        <p:spPr>
          <a:xfrm>
            <a:off x="8240259" y="3167731"/>
            <a:ext cx="279637" cy="2418682"/>
          </a:xfrm>
          <a:prstGeom prst="rightBrace">
            <a:avLst>
              <a:gd name="adj1" fmla="val 0"/>
              <a:gd name="adj2" fmla="val 213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1/10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8514307" y="3533535"/>
            <a:ext cx="2980726" cy="307777"/>
          </a:xfrm>
          <a:prstGeom prst="rect">
            <a:avLst/>
          </a:prstGeom>
          <a:solidFill>
            <a:srgbClr val="735624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Excavation Damaged Zone (EDZ)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8519896" y="3841312"/>
            <a:ext cx="33916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90000"/>
            </a:pP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Observation:</a:t>
            </a:r>
          </a:p>
          <a:p>
            <a:pPr>
              <a:buSzPct val="90000"/>
            </a:pP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of the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hydraulic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by fracturation.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0000"/>
            </a:pPr>
            <a:endParaRPr lang="fr-B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0000"/>
            </a:pP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SzPct val="90000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gradient H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 model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97083" y="5043894"/>
            <a:ext cx="13630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Corman et al. (2022)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1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Context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9650" y="5837905"/>
            <a:ext cx="31827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68817" y="5837905"/>
            <a:ext cx="367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gas transport modes in the EDZ and the sound rock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inspired from </a:t>
            </a: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Levasseur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(2024).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290721"/>
            <a:ext cx="7118335" cy="4351718"/>
          </a:xfrm>
          <a:prstGeom prst="rect">
            <a:avLst/>
          </a:prstGeom>
        </p:spPr>
      </p:pic>
      <p:sp>
        <p:nvSpPr>
          <p:cNvPr id="14" name="Accolade fermante 13"/>
          <p:cNvSpPr/>
          <p:nvPr/>
        </p:nvSpPr>
        <p:spPr>
          <a:xfrm>
            <a:off x="8243481" y="3167731"/>
            <a:ext cx="279637" cy="2418682"/>
          </a:xfrm>
          <a:prstGeom prst="rightBrace">
            <a:avLst>
              <a:gd name="adj1" fmla="val 0"/>
              <a:gd name="adj2" fmla="val 213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colade fermante 15"/>
          <p:cNvSpPr/>
          <p:nvPr/>
        </p:nvSpPr>
        <p:spPr>
          <a:xfrm>
            <a:off x="8243481" y="1378656"/>
            <a:ext cx="279637" cy="1731257"/>
          </a:xfrm>
          <a:prstGeom prst="rightBrace">
            <a:avLst>
              <a:gd name="adj1" fmla="val 0"/>
              <a:gd name="adj2" fmla="val 213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1/10</a:t>
            </a:r>
            <a:endParaRPr lang="en-GB" dirty="0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3"/>
            </a:endParaRPr>
          </a:p>
          <a:p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9821791" y="2948061"/>
            <a:ext cx="22432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Corman 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(2024, under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000" i="1" dirty="0"/>
          </a:p>
        </p:txBody>
      </p:sp>
      <p:sp>
        <p:nvSpPr>
          <p:cNvPr id="23" name="Rectangle 22"/>
          <p:cNvSpPr/>
          <p:nvPr/>
        </p:nvSpPr>
        <p:spPr>
          <a:xfrm>
            <a:off x="8517529" y="1579518"/>
            <a:ext cx="1329720" cy="338554"/>
          </a:xfrm>
          <a:prstGeom prst="rect">
            <a:avLst/>
          </a:prstGeom>
          <a:solidFill>
            <a:srgbClr val="9F865A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Sound rock 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23118" y="3841312"/>
            <a:ext cx="33916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90000"/>
            </a:pP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Observation:</a:t>
            </a:r>
          </a:p>
          <a:p>
            <a:pPr>
              <a:buSzPct val="90000"/>
            </a:pP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of the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hydraulic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by fracturation.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0000"/>
            </a:pPr>
            <a:endParaRPr lang="fr-B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0000"/>
            </a:pP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SzPct val="90000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gradient H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 model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600305" y="5043894"/>
            <a:ext cx="13630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Corman et al. (2022)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28590" y="1918072"/>
            <a:ext cx="35364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90000"/>
            </a:pP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Observation:</a:t>
            </a:r>
          </a:p>
          <a:p>
            <a:pPr>
              <a:buSzPct val="90000"/>
            </a:pP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Microstructure-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0000"/>
            </a:pPr>
            <a:endParaRPr lang="fr-B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0000"/>
            </a:pP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SzPct val="90000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Hydro-Mechanical (HM) multi-scale model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17529" y="3533535"/>
            <a:ext cx="2980726" cy="307777"/>
          </a:xfrm>
          <a:prstGeom prst="rect">
            <a:avLst/>
          </a:prstGeom>
          <a:solidFill>
            <a:srgbClr val="735624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Excavation Damaged Zone (EDZ)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7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  <p:bldP spid="25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Motivation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15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2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3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sp>
        <p:nvSpPr>
          <p:cNvPr id="100" name="Flèche droite 99"/>
          <p:cNvSpPr/>
          <p:nvPr/>
        </p:nvSpPr>
        <p:spPr>
          <a:xfrm flipH="1">
            <a:off x="304800" y="775303"/>
            <a:ext cx="11559591" cy="360608"/>
          </a:xfrm>
          <a:prstGeom prst="rightArrow">
            <a:avLst>
              <a:gd name="adj1" fmla="val 100000"/>
              <a:gd name="adj2" fmla="val 1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24646" y="828134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719780" y="823468"/>
            <a:ext cx="344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784471" y="815887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GB" sz="1400" dirty="0"/>
          </a:p>
        </p:txBody>
      </p:sp>
      <p:sp>
        <p:nvSpPr>
          <p:cNvPr id="104" name="Rectangle 103"/>
          <p:cNvSpPr/>
          <p:nvPr/>
        </p:nvSpPr>
        <p:spPr>
          <a:xfrm>
            <a:off x="6974530" y="814915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Rectangle 104"/>
              <p:cNvSpPr/>
              <p:nvPr/>
            </p:nvSpPr>
            <p:spPr>
              <a:xfrm>
                <a:off x="9052533" y="814915"/>
                <a:ext cx="4571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sz="1400" b="1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GB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GB" sz="1400" dirty="0"/>
              </a:p>
            </p:txBody>
          </p:sp>
        </mc:Choice>
        <mc:Fallback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533" y="814915"/>
                <a:ext cx="457176" cy="307777"/>
              </a:xfrm>
              <a:prstGeom prst="rect">
                <a:avLst/>
              </a:prstGeom>
              <a:blipFill rotWithShape="0">
                <a:blip r:embed="rId3"/>
                <a:stretch>
                  <a:fillRect t="-4000" r="-2667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Rectangle 105"/>
          <p:cNvSpPr/>
          <p:nvPr/>
        </p:nvSpPr>
        <p:spPr>
          <a:xfrm>
            <a:off x="11294517" y="812712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724646" y="1583886"/>
            <a:ext cx="3060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Repository scale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3913614" y="1583886"/>
            <a:ext cx="4195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Laboratory scale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8237965" y="1577796"/>
            <a:ext cx="3626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scale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" name="Image 1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8560">
            <a:off x="8380170" y="5073915"/>
            <a:ext cx="1557985" cy="1187771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50" y="4734262"/>
            <a:ext cx="1852741" cy="1620000"/>
          </a:xfrm>
          <a:prstGeom prst="rect">
            <a:avLst/>
          </a:prstGeom>
        </p:spPr>
      </p:pic>
      <p:sp>
        <p:nvSpPr>
          <p:cNvPr id="112" name="Ellipse 111"/>
          <p:cNvSpPr/>
          <p:nvPr/>
        </p:nvSpPr>
        <p:spPr>
          <a:xfrm>
            <a:off x="9509709" y="6201534"/>
            <a:ext cx="72000" cy="72000"/>
          </a:xfrm>
          <a:prstGeom prst="ellipse">
            <a:avLst/>
          </a:prstGeom>
          <a:solidFill>
            <a:srgbClr val="00CBFF"/>
          </a:solidFill>
          <a:ln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Ellipse 112"/>
          <p:cNvSpPr/>
          <p:nvPr/>
        </p:nvSpPr>
        <p:spPr>
          <a:xfrm>
            <a:off x="9509709" y="6051393"/>
            <a:ext cx="72000" cy="72000"/>
          </a:xfrm>
          <a:prstGeom prst="ellipse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ZoneTexte 113"/>
          <p:cNvSpPr txBox="1"/>
          <p:nvPr/>
        </p:nvSpPr>
        <p:spPr>
          <a:xfrm>
            <a:off x="9561811" y="6108041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ZoneTexte 115"/>
          <p:cNvSpPr txBox="1"/>
          <p:nvPr/>
        </p:nvSpPr>
        <p:spPr>
          <a:xfrm>
            <a:off x="9552749" y="596428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>
          <a:xfrm>
            <a:off x="722341" y="4331412"/>
            <a:ext cx="990987" cy="2196388"/>
          </a:xfrm>
          <a:prstGeom prst="rect">
            <a:avLst/>
          </a:prstGeom>
        </p:spPr>
      </p:pic>
      <p:sp>
        <p:nvSpPr>
          <p:cNvPr id="118" name="ZoneTexte 117"/>
          <p:cNvSpPr txBox="1"/>
          <p:nvPr/>
        </p:nvSpPr>
        <p:spPr>
          <a:xfrm>
            <a:off x="756810" y="4767433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COx</a:t>
            </a:r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73" y="4751094"/>
            <a:ext cx="1123453" cy="1586335"/>
          </a:xfrm>
          <a:prstGeom prst="rect">
            <a:avLst/>
          </a:prstGeom>
        </p:spPr>
      </p:pic>
      <p:sp>
        <p:nvSpPr>
          <p:cNvPr id="120" name="ZoneTexte 119"/>
          <p:cNvSpPr txBox="1"/>
          <p:nvPr/>
        </p:nvSpPr>
        <p:spPr>
          <a:xfrm>
            <a:off x="2977597" y="4734262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[-]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3118504" y="4919044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0.998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3129612" y="6103273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0.966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Image 1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1" y="3042346"/>
            <a:ext cx="1353981" cy="11754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4" name="ZoneTexte 123"/>
              <p:cNvSpPr txBox="1"/>
              <p:nvPr/>
            </p:nvSpPr>
            <p:spPr>
              <a:xfrm>
                <a:off x="878220" y="3995454"/>
                <a:ext cx="3145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0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𝛀</m:t>
                      </m:r>
                    </m:oMath>
                  </m:oMathPara>
                </a14:m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4" name="ZoneTexte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20" y="3995454"/>
                <a:ext cx="314509" cy="24622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5" name="Groupe 124"/>
          <p:cNvGrpSpPr/>
          <p:nvPr/>
        </p:nvGrpSpPr>
        <p:grpSpPr>
          <a:xfrm>
            <a:off x="3347235" y="5451030"/>
            <a:ext cx="5214581" cy="989152"/>
            <a:chOff x="1803964" y="5693158"/>
            <a:chExt cx="6781237" cy="989152"/>
          </a:xfrm>
        </p:grpSpPr>
        <p:sp>
          <p:nvSpPr>
            <p:cNvPr id="126" name="Rectangle 125"/>
            <p:cNvSpPr/>
            <p:nvPr/>
          </p:nvSpPr>
          <p:spPr>
            <a:xfrm>
              <a:off x="1803964" y="5693158"/>
              <a:ext cx="20173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80000"/>
              </a:pP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 computational costs for upscaling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orme libre 126"/>
            <p:cNvSpPr/>
            <p:nvPr/>
          </p:nvSpPr>
          <p:spPr>
            <a:xfrm>
              <a:off x="3822986" y="5963922"/>
              <a:ext cx="4762215" cy="718388"/>
            </a:xfrm>
            <a:custGeom>
              <a:avLst/>
              <a:gdLst>
                <a:gd name="connsiteX0" fmla="*/ 0 w 2171700"/>
                <a:gd name="connsiteY0" fmla="*/ 245606 h 245606"/>
                <a:gd name="connsiteX1" fmla="*/ 203200 w 2171700"/>
                <a:gd name="connsiteY1" fmla="*/ 232906 h 245606"/>
                <a:gd name="connsiteX2" fmla="*/ 431800 w 2171700"/>
                <a:gd name="connsiteY2" fmla="*/ 131306 h 245606"/>
                <a:gd name="connsiteX3" fmla="*/ 762000 w 2171700"/>
                <a:gd name="connsiteY3" fmla="*/ 29706 h 245606"/>
                <a:gd name="connsiteX4" fmla="*/ 977900 w 2171700"/>
                <a:gd name="connsiteY4" fmla="*/ 17006 h 245606"/>
                <a:gd name="connsiteX5" fmla="*/ 2171700 w 2171700"/>
                <a:gd name="connsiteY5" fmla="*/ 4306 h 245606"/>
                <a:gd name="connsiteX0" fmla="*/ 0 w 2171700"/>
                <a:gd name="connsiteY0" fmla="*/ 245606 h 245606"/>
                <a:gd name="connsiteX1" fmla="*/ 431800 w 2171700"/>
                <a:gd name="connsiteY1" fmla="*/ 131306 h 245606"/>
                <a:gd name="connsiteX2" fmla="*/ 762000 w 2171700"/>
                <a:gd name="connsiteY2" fmla="*/ 29706 h 245606"/>
                <a:gd name="connsiteX3" fmla="*/ 977900 w 2171700"/>
                <a:gd name="connsiteY3" fmla="*/ 17006 h 245606"/>
                <a:gd name="connsiteX4" fmla="*/ 2171700 w 2171700"/>
                <a:gd name="connsiteY4" fmla="*/ 4306 h 245606"/>
                <a:gd name="connsiteX0" fmla="*/ 0 w 2171700"/>
                <a:gd name="connsiteY0" fmla="*/ 245606 h 245606"/>
                <a:gd name="connsiteX1" fmla="*/ 762000 w 2171700"/>
                <a:gd name="connsiteY1" fmla="*/ 29706 h 245606"/>
                <a:gd name="connsiteX2" fmla="*/ 977900 w 2171700"/>
                <a:gd name="connsiteY2" fmla="*/ 17006 h 245606"/>
                <a:gd name="connsiteX3" fmla="*/ 2171700 w 2171700"/>
                <a:gd name="connsiteY3" fmla="*/ 4306 h 245606"/>
                <a:gd name="connsiteX0" fmla="*/ 0 w 2171700"/>
                <a:gd name="connsiteY0" fmla="*/ 245606 h 245606"/>
                <a:gd name="connsiteX1" fmla="*/ 977900 w 2171700"/>
                <a:gd name="connsiteY1" fmla="*/ 17006 h 245606"/>
                <a:gd name="connsiteX2" fmla="*/ 2171700 w 2171700"/>
                <a:gd name="connsiteY2" fmla="*/ 4306 h 245606"/>
                <a:gd name="connsiteX0" fmla="*/ 0 w 5803900"/>
                <a:gd name="connsiteY0" fmla="*/ 359943 h 2582443"/>
                <a:gd name="connsiteX1" fmla="*/ 977900 w 5803900"/>
                <a:gd name="connsiteY1" fmla="*/ 131343 h 2582443"/>
                <a:gd name="connsiteX2" fmla="*/ 5803900 w 5803900"/>
                <a:gd name="connsiteY2" fmla="*/ 2582443 h 2582443"/>
                <a:gd name="connsiteX0" fmla="*/ 276359 w 5127759"/>
                <a:gd name="connsiteY0" fmla="*/ 1996030 h 2453230"/>
                <a:gd name="connsiteX1" fmla="*/ 301759 w 5127759"/>
                <a:gd name="connsiteY1" fmla="*/ 2130 h 2453230"/>
                <a:gd name="connsiteX2" fmla="*/ 5127759 w 5127759"/>
                <a:gd name="connsiteY2" fmla="*/ 2453230 h 2453230"/>
                <a:gd name="connsiteX0" fmla="*/ 0 w 4851400"/>
                <a:gd name="connsiteY0" fmla="*/ 5611 h 740560"/>
                <a:gd name="connsiteX1" fmla="*/ 1447800 w 4851400"/>
                <a:gd name="connsiteY1" fmla="*/ 729511 h 740560"/>
                <a:gd name="connsiteX2" fmla="*/ 4851400 w 4851400"/>
                <a:gd name="connsiteY2" fmla="*/ 462811 h 740560"/>
                <a:gd name="connsiteX0" fmla="*/ 0 w 4851400"/>
                <a:gd name="connsiteY0" fmla="*/ 5611 h 755887"/>
                <a:gd name="connsiteX1" fmla="*/ 1447800 w 4851400"/>
                <a:gd name="connsiteY1" fmla="*/ 729511 h 755887"/>
                <a:gd name="connsiteX2" fmla="*/ 4851400 w 4851400"/>
                <a:gd name="connsiteY2" fmla="*/ 462811 h 755887"/>
                <a:gd name="connsiteX0" fmla="*/ 0 w 4851400"/>
                <a:gd name="connsiteY0" fmla="*/ 5433 h 778016"/>
                <a:gd name="connsiteX1" fmla="*/ 1371600 w 4851400"/>
                <a:gd name="connsiteY1" fmla="*/ 754733 h 778016"/>
                <a:gd name="connsiteX2" fmla="*/ 4851400 w 4851400"/>
                <a:gd name="connsiteY2" fmla="*/ 462633 h 778016"/>
                <a:gd name="connsiteX0" fmla="*/ 0 w 4851400"/>
                <a:gd name="connsiteY0" fmla="*/ 0 h 772583"/>
                <a:gd name="connsiteX1" fmla="*/ 1371600 w 4851400"/>
                <a:gd name="connsiteY1" fmla="*/ 749300 h 772583"/>
                <a:gd name="connsiteX2" fmla="*/ 4851400 w 4851400"/>
                <a:gd name="connsiteY2" fmla="*/ 457200 h 772583"/>
                <a:gd name="connsiteX0" fmla="*/ 0 w 4851400"/>
                <a:gd name="connsiteY0" fmla="*/ 0 h 807083"/>
                <a:gd name="connsiteX1" fmla="*/ 2197100 w 4851400"/>
                <a:gd name="connsiteY1" fmla="*/ 787400 h 807083"/>
                <a:gd name="connsiteX2" fmla="*/ 4851400 w 4851400"/>
                <a:gd name="connsiteY2" fmla="*/ 457200 h 807083"/>
                <a:gd name="connsiteX0" fmla="*/ 0 w 4762216"/>
                <a:gd name="connsiteY0" fmla="*/ 0 h 718388"/>
                <a:gd name="connsiteX1" fmla="*/ 2107916 w 4762216"/>
                <a:gd name="connsiteY1" fmla="*/ 703580 h 718388"/>
                <a:gd name="connsiteX2" fmla="*/ 4762216 w 4762216"/>
                <a:gd name="connsiteY2" fmla="*/ 373380 h 71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216" h="718388">
                  <a:moveTo>
                    <a:pt x="0" y="0"/>
                  </a:moveTo>
                  <a:cubicBezTo>
                    <a:pt x="262467" y="228600"/>
                    <a:pt x="1314213" y="641350"/>
                    <a:pt x="2107916" y="703580"/>
                  </a:cubicBezTo>
                  <a:cubicBezTo>
                    <a:pt x="2901619" y="765810"/>
                    <a:pt x="4491655" y="627380"/>
                    <a:pt x="4762216" y="37338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8" name="ZoneTexte 127"/>
          <p:cNvSpPr txBox="1"/>
          <p:nvPr/>
        </p:nvSpPr>
        <p:spPr>
          <a:xfrm>
            <a:off x="8393257" y="1207600"/>
            <a:ext cx="347113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Small-scale models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8394155" y="1949028"/>
            <a:ext cx="3470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Direct modelling of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whole microstructure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8393258" y="2242675"/>
            <a:ext cx="3236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Useful for modelling at the process scale</a:t>
            </a:r>
          </a:p>
        </p:txBody>
      </p:sp>
      <p:sp>
        <p:nvSpPr>
          <p:cNvPr id="131" name="ZoneTexte 130"/>
          <p:cNvSpPr txBox="1"/>
          <p:nvPr/>
        </p:nvSpPr>
        <p:spPr>
          <a:xfrm>
            <a:off x="724647" y="1208990"/>
            <a:ext cx="347344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Large-scale models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724646" y="1949028"/>
            <a:ext cx="3473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 direct representation of local phenomena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9324753" y="6368712"/>
            <a:ext cx="26084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(2016) </a:t>
            </a:r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Bertrand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(2019)</a:t>
            </a:r>
            <a:endParaRPr lang="en-GB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1647115" y="6362546"/>
            <a:ext cx="17940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Gerard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(2014)</a:t>
            </a:r>
            <a:endParaRPr lang="en-GB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4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/>
      <p:bldP spid="116" grpId="0"/>
      <p:bldP spid="118" grpId="0"/>
      <p:bldP spid="120" grpId="0"/>
      <p:bldP spid="121" grpId="0"/>
      <p:bldP spid="122" grpId="0"/>
      <p:bldP spid="124" grpId="0"/>
      <p:bldP spid="128" grpId="0" animBg="1"/>
      <p:bldP spid="129" grpId="0"/>
      <p:bldP spid="130" grpId="0"/>
      <p:bldP spid="131" grpId="0" animBg="1"/>
      <p:bldP spid="132" grpId="0"/>
      <p:bldP spid="133" grpId="0"/>
      <p:bldP spid="1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Motivation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15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2</a:t>
            </a:r>
            <a:r>
              <a:rPr lang="en-GB" dirty="0" smtClean="0"/>
              <a:t>/10</a:t>
            </a:r>
            <a:endParaRPr lang="en-GB" dirty="0"/>
          </a:p>
        </p:txBody>
      </p:sp>
      <p:sp>
        <p:nvSpPr>
          <p:cNvPr id="3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24299" y="6552000"/>
            <a:ext cx="4371975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EGU General Assembly – April 2024</a:t>
            </a:r>
            <a:endParaRPr lang="en-GB" u="sng" dirty="0" smtClean="0">
              <a:hlinkClick r:id="rId2"/>
            </a:endParaRPr>
          </a:p>
          <a:p>
            <a:endParaRPr lang="en-GB" dirty="0"/>
          </a:p>
        </p:txBody>
      </p:sp>
      <p:pic>
        <p:nvPicPr>
          <p:cNvPr id="93" name="Image 9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6"/>
          <a:stretch/>
        </p:blipFill>
        <p:spPr>
          <a:xfrm>
            <a:off x="722341" y="4331412"/>
            <a:ext cx="990987" cy="2221788"/>
          </a:xfrm>
          <a:prstGeom prst="rect">
            <a:avLst/>
          </a:prstGeom>
        </p:spPr>
      </p:pic>
      <p:sp>
        <p:nvSpPr>
          <p:cNvPr id="94" name="Flèche droite 93"/>
          <p:cNvSpPr/>
          <p:nvPr/>
        </p:nvSpPr>
        <p:spPr>
          <a:xfrm flipH="1">
            <a:off x="304800" y="775303"/>
            <a:ext cx="11559591" cy="360608"/>
          </a:xfrm>
          <a:prstGeom prst="rightArrow">
            <a:avLst>
              <a:gd name="adj1" fmla="val 100000"/>
              <a:gd name="adj2" fmla="val 1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24646" y="828134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719780" y="823468"/>
            <a:ext cx="344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784471" y="815887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GB" sz="1400" dirty="0"/>
          </a:p>
        </p:txBody>
      </p:sp>
      <p:sp>
        <p:nvSpPr>
          <p:cNvPr id="98" name="Rectangle 97"/>
          <p:cNvSpPr/>
          <p:nvPr/>
        </p:nvSpPr>
        <p:spPr>
          <a:xfrm>
            <a:off x="6974530" y="814915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Rectangle 98"/>
              <p:cNvSpPr/>
              <p:nvPr/>
            </p:nvSpPr>
            <p:spPr>
              <a:xfrm>
                <a:off x="9052533" y="814915"/>
                <a:ext cx="4571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sz="1400" b="1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GB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GB" sz="1400" dirty="0"/>
              </a:p>
            </p:txBody>
          </p:sp>
        </mc:Choice>
        <mc:Fallback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533" y="814915"/>
                <a:ext cx="457176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4000" r="-2667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ectangle 134"/>
          <p:cNvSpPr/>
          <p:nvPr/>
        </p:nvSpPr>
        <p:spPr>
          <a:xfrm>
            <a:off x="11294517" y="812712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724646" y="1583886"/>
            <a:ext cx="3060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Repository scale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ZoneTexte 136"/>
          <p:cNvSpPr txBox="1"/>
          <p:nvPr/>
        </p:nvSpPr>
        <p:spPr>
          <a:xfrm>
            <a:off x="3913614" y="1583886"/>
            <a:ext cx="4195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Laboratory scale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8237965" y="1577796"/>
            <a:ext cx="3626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scale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8393257" y="1207600"/>
            <a:ext cx="347113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Small-scale models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8394155" y="1949028"/>
            <a:ext cx="3470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Direct modelling of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whole microstructure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8393258" y="2242675"/>
            <a:ext cx="3236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Useful for modelling at the process scale</a:t>
            </a:r>
          </a:p>
        </p:txBody>
      </p:sp>
      <p:pic>
        <p:nvPicPr>
          <p:cNvPr id="142" name="Image 1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88560">
            <a:off x="8380170" y="5073915"/>
            <a:ext cx="1557985" cy="1187771"/>
          </a:xfrm>
          <a:prstGeom prst="rect">
            <a:avLst/>
          </a:prstGeom>
        </p:spPr>
      </p:pic>
      <p:grpSp>
        <p:nvGrpSpPr>
          <p:cNvPr id="143" name="Groupe 142"/>
          <p:cNvGrpSpPr/>
          <p:nvPr/>
        </p:nvGrpSpPr>
        <p:grpSpPr>
          <a:xfrm>
            <a:off x="3347235" y="5451030"/>
            <a:ext cx="5214581" cy="989152"/>
            <a:chOff x="1803964" y="5693158"/>
            <a:chExt cx="6781237" cy="989152"/>
          </a:xfrm>
        </p:grpSpPr>
        <p:sp>
          <p:nvSpPr>
            <p:cNvPr id="144" name="Rectangle 143"/>
            <p:cNvSpPr/>
            <p:nvPr/>
          </p:nvSpPr>
          <p:spPr>
            <a:xfrm>
              <a:off x="1803964" y="5693158"/>
              <a:ext cx="20173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80000"/>
              </a:pP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 computational costs for upscaling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orme libre 144"/>
            <p:cNvSpPr/>
            <p:nvPr/>
          </p:nvSpPr>
          <p:spPr>
            <a:xfrm>
              <a:off x="3822986" y="5963922"/>
              <a:ext cx="4762215" cy="718388"/>
            </a:xfrm>
            <a:custGeom>
              <a:avLst/>
              <a:gdLst>
                <a:gd name="connsiteX0" fmla="*/ 0 w 2171700"/>
                <a:gd name="connsiteY0" fmla="*/ 245606 h 245606"/>
                <a:gd name="connsiteX1" fmla="*/ 203200 w 2171700"/>
                <a:gd name="connsiteY1" fmla="*/ 232906 h 245606"/>
                <a:gd name="connsiteX2" fmla="*/ 431800 w 2171700"/>
                <a:gd name="connsiteY2" fmla="*/ 131306 h 245606"/>
                <a:gd name="connsiteX3" fmla="*/ 762000 w 2171700"/>
                <a:gd name="connsiteY3" fmla="*/ 29706 h 245606"/>
                <a:gd name="connsiteX4" fmla="*/ 977900 w 2171700"/>
                <a:gd name="connsiteY4" fmla="*/ 17006 h 245606"/>
                <a:gd name="connsiteX5" fmla="*/ 2171700 w 2171700"/>
                <a:gd name="connsiteY5" fmla="*/ 4306 h 245606"/>
                <a:gd name="connsiteX0" fmla="*/ 0 w 2171700"/>
                <a:gd name="connsiteY0" fmla="*/ 245606 h 245606"/>
                <a:gd name="connsiteX1" fmla="*/ 431800 w 2171700"/>
                <a:gd name="connsiteY1" fmla="*/ 131306 h 245606"/>
                <a:gd name="connsiteX2" fmla="*/ 762000 w 2171700"/>
                <a:gd name="connsiteY2" fmla="*/ 29706 h 245606"/>
                <a:gd name="connsiteX3" fmla="*/ 977900 w 2171700"/>
                <a:gd name="connsiteY3" fmla="*/ 17006 h 245606"/>
                <a:gd name="connsiteX4" fmla="*/ 2171700 w 2171700"/>
                <a:gd name="connsiteY4" fmla="*/ 4306 h 245606"/>
                <a:gd name="connsiteX0" fmla="*/ 0 w 2171700"/>
                <a:gd name="connsiteY0" fmla="*/ 245606 h 245606"/>
                <a:gd name="connsiteX1" fmla="*/ 762000 w 2171700"/>
                <a:gd name="connsiteY1" fmla="*/ 29706 h 245606"/>
                <a:gd name="connsiteX2" fmla="*/ 977900 w 2171700"/>
                <a:gd name="connsiteY2" fmla="*/ 17006 h 245606"/>
                <a:gd name="connsiteX3" fmla="*/ 2171700 w 2171700"/>
                <a:gd name="connsiteY3" fmla="*/ 4306 h 245606"/>
                <a:gd name="connsiteX0" fmla="*/ 0 w 2171700"/>
                <a:gd name="connsiteY0" fmla="*/ 245606 h 245606"/>
                <a:gd name="connsiteX1" fmla="*/ 977900 w 2171700"/>
                <a:gd name="connsiteY1" fmla="*/ 17006 h 245606"/>
                <a:gd name="connsiteX2" fmla="*/ 2171700 w 2171700"/>
                <a:gd name="connsiteY2" fmla="*/ 4306 h 245606"/>
                <a:gd name="connsiteX0" fmla="*/ 0 w 5803900"/>
                <a:gd name="connsiteY0" fmla="*/ 359943 h 2582443"/>
                <a:gd name="connsiteX1" fmla="*/ 977900 w 5803900"/>
                <a:gd name="connsiteY1" fmla="*/ 131343 h 2582443"/>
                <a:gd name="connsiteX2" fmla="*/ 5803900 w 5803900"/>
                <a:gd name="connsiteY2" fmla="*/ 2582443 h 2582443"/>
                <a:gd name="connsiteX0" fmla="*/ 276359 w 5127759"/>
                <a:gd name="connsiteY0" fmla="*/ 1996030 h 2453230"/>
                <a:gd name="connsiteX1" fmla="*/ 301759 w 5127759"/>
                <a:gd name="connsiteY1" fmla="*/ 2130 h 2453230"/>
                <a:gd name="connsiteX2" fmla="*/ 5127759 w 5127759"/>
                <a:gd name="connsiteY2" fmla="*/ 2453230 h 2453230"/>
                <a:gd name="connsiteX0" fmla="*/ 0 w 4851400"/>
                <a:gd name="connsiteY0" fmla="*/ 5611 h 740560"/>
                <a:gd name="connsiteX1" fmla="*/ 1447800 w 4851400"/>
                <a:gd name="connsiteY1" fmla="*/ 729511 h 740560"/>
                <a:gd name="connsiteX2" fmla="*/ 4851400 w 4851400"/>
                <a:gd name="connsiteY2" fmla="*/ 462811 h 740560"/>
                <a:gd name="connsiteX0" fmla="*/ 0 w 4851400"/>
                <a:gd name="connsiteY0" fmla="*/ 5611 h 755887"/>
                <a:gd name="connsiteX1" fmla="*/ 1447800 w 4851400"/>
                <a:gd name="connsiteY1" fmla="*/ 729511 h 755887"/>
                <a:gd name="connsiteX2" fmla="*/ 4851400 w 4851400"/>
                <a:gd name="connsiteY2" fmla="*/ 462811 h 755887"/>
                <a:gd name="connsiteX0" fmla="*/ 0 w 4851400"/>
                <a:gd name="connsiteY0" fmla="*/ 5433 h 778016"/>
                <a:gd name="connsiteX1" fmla="*/ 1371600 w 4851400"/>
                <a:gd name="connsiteY1" fmla="*/ 754733 h 778016"/>
                <a:gd name="connsiteX2" fmla="*/ 4851400 w 4851400"/>
                <a:gd name="connsiteY2" fmla="*/ 462633 h 778016"/>
                <a:gd name="connsiteX0" fmla="*/ 0 w 4851400"/>
                <a:gd name="connsiteY0" fmla="*/ 0 h 772583"/>
                <a:gd name="connsiteX1" fmla="*/ 1371600 w 4851400"/>
                <a:gd name="connsiteY1" fmla="*/ 749300 h 772583"/>
                <a:gd name="connsiteX2" fmla="*/ 4851400 w 4851400"/>
                <a:gd name="connsiteY2" fmla="*/ 457200 h 772583"/>
                <a:gd name="connsiteX0" fmla="*/ 0 w 4851400"/>
                <a:gd name="connsiteY0" fmla="*/ 0 h 807083"/>
                <a:gd name="connsiteX1" fmla="*/ 2197100 w 4851400"/>
                <a:gd name="connsiteY1" fmla="*/ 787400 h 807083"/>
                <a:gd name="connsiteX2" fmla="*/ 4851400 w 4851400"/>
                <a:gd name="connsiteY2" fmla="*/ 457200 h 807083"/>
                <a:gd name="connsiteX0" fmla="*/ 0 w 4762216"/>
                <a:gd name="connsiteY0" fmla="*/ 0 h 718388"/>
                <a:gd name="connsiteX1" fmla="*/ 2107916 w 4762216"/>
                <a:gd name="connsiteY1" fmla="*/ 703580 h 718388"/>
                <a:gd name="connsiteX2" fmla="*/ 4762216 w 4762216"/>
                <a:gd name="connsiteY2" fmla="*/ 373380 h 71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216" h="718388">
                  <a:moveTo>
                    <a:pt x="0" y="0"/>
                  </a:moveTo>
                  <a:cubicBezTo>
                    <a:pt x="262467" y="228600"/>
                    <a:pt x="1314213" y="641350"/>
                    <a:pt x="2107916" y="703580"/>
                  </a:cubicBezTo>
                  <a:cubicBezTo>
                    <a:pt x="2901619" y="765810"/>
                    <a:pt x="4491655" y="627380"/>
                    <a:pt x="4762216" y="37338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6" name="Imag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50" y="4734262"/>
            <a:ext cx="1852741" cy="1620000"/>
          </a:xfrm>
          <a:prstGeom prst="rect">
            <a:avLst/>
          </a:prstGeom>
        </p:spPr>
      </p:pic>
      <p:sp>
        <p:nvSpPr>
          <p:cNvPr id="147" name="Ellipse 146"/>
          <p:cNvSpPr/>
          <p:nvPr/>
        </p:nvSpPr>
        <p:spPr>
          <a:xfrm>
            <a:off x="9509709" y="6201534"/>
            <a:ext cx="72000" cy="72000"/>
          </a:xfrm>
          <a:prstGeom prst="ellipse">
            <a:avLst/>
          </a:prstGeom>
          <a:solidFill>
            <a:srgbClr val="00CBFF"/>
          </a:solidFill>
          <a:ln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Ellipse 147"/>
          <p:cNvSpPr/>
          <p:nvPr/>
        </p:nvSpPr>
        <p:spPr>
          <a:xfrm>
            <a:off x="9509709" y="6051393"/>
            <a:ext cx="72000" cy="72000"/>
          </a:xfrm>
          <a:prstGeom prst="ellipse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ZoneTexte 148"/>
          <p:cNvSpPr txBox="1"/>
          <p:nvPr/>
        </p:nvSpPr>
        <p:spPr>
          <a:xfrm>
            <a:off x="9561811" y="6108041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ZoneTexte 149"/>
          <p:cNvSpPr txBox="1"/>
          <p:nvPr/>
        </p:nvSpPr>
        <p:spPr>
          <a:xfrm>
            <a:off x="9552749" y="596428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724647" y="1208990"/>
            <a:ext cx="347344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Large-scale models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2" name="Groupe 151"/>
          <p:cNvGrpSpPr/>
          <p:nvPr/>
        </p:nvGrpSpPr>
        <p:grpSpPr>
          <a:xfrm>
            <a:off x="3499563" y="5144340"/>
            <a:ext cx="5182309" cy="985125"/>
            <a:chOff x="3522948" y="5386468"/>
            <a:chExt cx="5182309" cy="985125"/>
          </a:xfrm>
        </p:grpSpPr>
        <p:sp>
          <p:nvSpPr>
            <p:cNvPr id="153" name="Forme libre 152"/>
            <p:cNvSpPr/>
            <p:nvPr/>
          </p:nvSpPr>
          <p:spPr>
            <a:xfrm rot="10800000">
              <a:off x="3522948" y="5386468"/>
              <a:ext cx="3194817" cy="692415"/>
            </a:xfrm>
            <a:custGeom>
              <a:avLst/>
              <a:gdLst>
                <a:gd name="connsiteX0" fmla="*/ 0 w 2171700"/>
                <a:gd name="connsiteY0" fmla="*/ 245606 h 245606"/>
                <a:gd name="connsiteX1" fmla="*/ 203200 w 2171700"/>
                <a:gd name="connsiteY1" fmla="*/ 232906 h 245606"/>
                <a:gd name="connsiteX2" fmla="*/ 431800 w 2171700"/>
                <a:gd name="connsiteY2" fmla="*/ 131306 h 245606"/>
                <a:gd name="connsiteX3" fmla="*/ 762000 w 2171700"/>
                <a:gd name="connsiteY3" fmla="*/ 29706 h 245606"/>
                <a:gd name="connsiteX4" fmla="*/ 977900 w 2171700"/>
                <a:gd name="connsiteY4" fmla="*/ 17006 h 245606"/>
                <a:gd name="connsiteX5" fmla="*/ 2171700 w 2171700"/>
                <a:gd name="connsiteY5" fmla="*/ 4306 h 245606"/>
                <a:gd name="connsiteX0" fmla="*/ 0 w 2171700"/>
                <a:gd name="connsiteY0" fmla="*/ 245606 h 245606"/>
                <a:gd name="connsiteX1" fmla="*/ 431800 w 2171700"/>
                <a:gd name="connsiteY1" fmla="*/ 131306 h 245606"/>
                <a:gd name="connsiteX2" fmla="*/ 762000 w 2171700"/>
                <a:gd name="connsiteY2" fmla="*/ 29706 h 245606"/>
                <a:gd name="connsiteX3" fmla="*/ 977900 w 2171700"/>
                <a:gd name="connsiteY3" fmla="*/ 17006 h 245606"/>
                <a:gd name="connsiteX4" fmla="*/ 2171700 w 2171700"/>
                <a:gd name="connsiteY4" fmla="*/ 4306 h 245606"/>
                <a:gd name="connsiteX0" fmla="*/ 0 w 2171700"/>
                <a:gd name="connsiteY0" fmla="*/ 245606 h 245606"/>
                <a:gd name="connsiteX1" fmla="*/ 762000 w 2171700"/>
                <a:gd name="connsiteY1" fmla="*/ 29706 h 245606"/>
                <a:gd name="connsiteX2" fmla="*/ 977900 w 2171700"/>
                <a:gd name="connsiteY2" fmla="*/ 17006 h 245606"/>
                <a:gd name="connsiteX3" fmla="*/ 2171700 w 2171700"/>
                <a:gd name="connsiteY3" fmla="*/ 4306 h 245606"/>
                <a:gd name="connsiteX0" fmla="*/ 0 w 2171700"/>
                <a:gd name="connsiteY0" fmla="*/ 245606 h 245606"/>
                <a:gd name="connsiteX1" fmla="*/ 977900 w 2171700"/>
                <a:gd name="connsiteY1" fmla="*/ 17006 h 245606"/>
                <a:gd name="connsiteX2" fmla="*/ 2171700 w 2171700"/>
                <a:gd name="connsiteY2" fmla="*/ 4306 h 245606"/>
                <a:gd name="connsiteX0" fmla="*/ 0 w 5803900"/>
                <a:gd name="connsiteY0" fmla="*/ 359943 h 2582443"/>
                <a:gd name="connsiteX1" fmla="*/ 977900 w 5803900"/>
                <a:gd name="connsiteY1" fmla="*/ 131343 h 2582443"/>
                <a:gd name="connsiteX2" fmla="*/ 5803900 w 5803900"/>
                <a:gd name="connsiteY2" fmla="*/ 2582443 h 2582443"/>
                <a:gd name="connsiteX0" fmla="*/ 276359 w 5127759"/>
                <a:gd name="connsiteY0" fmla="*/ 1996030 h 2453230"/>
                <a:gd name="connsiteX1" fmla="*/ 301759 w 5127759"/>
                <a:gd name="connsiteY1" fmla="*/ 2130 h 2453230"/>
                <a:gd name="connsiteX2" fmla="*/ 5127759 w 5127759"/>
                <a:gd name="connsiteY2" fmla="*/ 2453230 h 2453230"/>
                <a:gd name="connsiteX0" fmla="*/ 0 w 4851400"/>
                <a:gd name="connsiteY0" fmla="*/ 5611 h 740560"/>
                <a:gd name="connsiteX1" fmla="*/ 1447800 w 4851400"/>
                <a:gd name="connsiteY1" fmla="*/ 729511 h 740560"/>
                <a:gd name="connsiteX2" fmla="*/ 4851400 w 4851400"/>
                <a:gd name="connsiteY2" fmla="*/ 462811 h 740560"/>
                <a:gd name="connsiteX0" fmla="*/ 0 w 4851400"/>
                <a:gd name="connsiteY0" fmla="*/ 5611 h 755887"/>
                <a:gd name="connsiteX1" fmla="*/ 1447800 w 4851400"/>
                <a:gd name="connsiteY1" fmla="*/ 729511 h 755887"/>
                <a:gd name="connsiteX2" fmla="*/ 4851400 w 4851400"/>
                <a:gd name="connsiteY2" fmla="*/ 462811 h 755887"/>
                <a:gd name="connsiteX0" fmla="*/ 0 w 4851400"/>
                <a:gd name="connsiteY0" fmla="*/ 5433 h 778016"/>
                <a:gd name="connsiteX1" fmla="*/ 1371600 w 4851400"/>
                <a:gd name="connsiteY1" fmla="*/ 754733 h 778016"/>
                <a:gd name="connsiteX2" fmla="*/ 4851400 w 4851400"/>
                <a:gd name="connsiteY2" fmla="*/ 462633 h 778016"/>
                <a:gd name="connsiteX0" fmla="*/ 0 w 4851400"/>
                <a:gd name="connsiteY0" fmla="*/ 0 h 772583"/>
                <a:gd name="connsiteX1" fmla="*/ 1371600 w 4851400"/>
                <a:gd name="connsiteY1" fmla="*/ 749300 h 772583"/>
                <a:gd name="connsiteX2" fmla="*/ 4851400 w 4851400"/>
                <a:gd name="connsiteY2" fmla="*/ 457200 h 772583"/>
                <a:gd name="connsiteX0" fmla="*/ 0 w 4851400"/>
                <a:gd name="connsiteY0" fmla="*/ 0 h 807083"/>
                <a:gd name="connsiteX1" fmla="*/ 2197100 w 4851400"/>
                <a:gd name="connsiteY1" fmla="*/ 787400 h 807083"/>
                <a:gd name="connsiteX2" fmla="*/ 4851400 w 4851400"/>
                <a:gd name="connsiteY2" fmla="*/ 457200 h 807083"/>
                <a:gd name="connsiteX0" fmla="*/ 0 w 5692628"/>
                <a:gd name="connsiteY0" fmla="*/ 0 h 822728"/>
                <a:gd name="connsiteX1" fmla="*/ 2197100 w 5692628"/>
                <a:gd name="connsiteY1" fmla="*/ 787400 h 822728"/>
                <a:gd name="connsiteX2" fmla="*/ 5692628 w 5692628"/>
                <a:gd name="connsiteY2" fmla="*/ 541020 h 822728"/>
                <a:gd name="connsiteX0" fmla="*/ 0 w 5692628"/>
                <a:gd name="connsiteY0" fmla="*/ 0 h 817568"/>
                <a:gd name="connsiteX1" fmla="*/ 2197100 w 5692628"/>
                <a:gd name="connsiteY1" fmla="*/ 787400 h 817568"/>
                <a:gd name="connsiteX2" fmla="*/ 5692628 w 5692628"/>
                <a:gd name="connsiteY2" fmla="*/ 541020 h 817568"/>
                <a:gd name="connsiteX0" fmla="*/ 110492 w 3742585"/>
                <a:gd name="connsiteY0" fmla="*/ 0 h 972307"/>
                <a:gd name="connsiteX1" fmla="*/ 247057 w 3742585"/>
                <a:gd name="connsiteY1" fmla="*/ 932180 h 972307"/>
                <a:gd name="connsiteX2" fmla="*/ 3742585 w 3742585"/>
                <a:gd name="connsiteY2" fmla="*/ 685800 h 972307"/>
                <a:gd name="connsiteX0" fmla="*/ 0 w 3632093"/>
                <a:gd name="connsiteY0" fmla="*/ 0 h 863403"/>
                <a:gd name="connsiteX1" fmla="*/ 1639432 w 3632093"/>
                <a:gd name="connsiteY1" fmla="*/ 787400 h 863403"/>
                <a:gd name="connsiteX2" fmla="*/ 3632093 w 3632093"/>
                <a:gd name="connsiteY2" fmla="*/ 685800 h 863403"/>
                <a:gd name="connsiteX0" fmla="*/ 0 w 3811681"/>
                <a:gd name="connsiteY0" fmla="*/ 0 h 1132768"/>
                <a:gd name="connsiteX1" fmla="*/ 1819020 w 3811681"/>
                <a:gd name="connsiteY1" fmla="*/ 1038860 h 1132768"/>
                <a:gd name="connsiteX2" fmla="*/ 3811681 w 3811681"/>
                <a:gd name="connsiteY2" fmla="*/ 937260 h 1132768"/>
                <a:gd name="connsiteX0" fmla="*/ 0 w 3811681"/>
                <a:gd name="connsiteY0" fmla="*/ 0 h 1072238"/>
                <a:gd name="connsiteX1" fmla="*/ 1847376 w 3811681"/>
                <a:gd name="connsiteY1" fmla="*/ 924560 h 1072238"/>
                <a:gd name="connsiteX2" fmla="*/ 3811681 w 3811681"/>
                <a:gd name="connsiteY2" fmla="*/ 937260 h 1072238"/>
                <a:gd name="connsiteX0" fmla="*/ 0 w 3849489"/>
                <a:gd name="connsiteY0" fmla="*/ 0 h 1077141"/>
                <a:gd name="connsiteX1" fmla="*/ 1847376 w 3849489"/>
                <a:gd name="connsiteY1" fmla="*/ 924560 h 1077141"/>
                <a:gd name="connsiteX2" fmla="*/ 3849489 w 3849489"/>
                <a:gd name="connsiteY2" fmla="*/ 944880 h 1077141"/>
                <a:gd name="connsiteX0" fmla="*/ 0 w 3944009"/>
                <a:gd name="connsiteY0" fmla="*/ 0 h 933864"/>
                <a:gd name="connsiteX1" fmla="*/ 1847376 w 3944009"/>
                <a:gd name="connsiteY1" fmla="*/ 924560 h 933864"/>
                <a:gd name="connsiteX2" fmla="*/ 3944009 w 3944009"/>
                <a:gd name="connsiteY2" fmla="*/ 426720 h 933864"/>
                <a:gd name="connsiteX0" fmla="*/ 0 w 3944009"/>
                <a:gd name="connsiteY0" fmla="*/ 0 h 935389"/>
                <a:gd name="connsiteX1" fmla="*/ 1847376 w 3944009"/>
                <a:gd name="connsiteY1" fmla="*/ 924560 h 935389"/>
                <a:gd name="connsiteX2" fmla="*/ 3944009 w 3944009"/>
                <a:gd name="connsiteY2" fmla="*/ 426720 h 935389"/>
                <a:gd name="connsiteX0" fmla="*/ 0 w 3944009"/>
                <a:gd name="connsiteY0" fmla="*/ 0 h 703830"/>
                <a:gd name="connsiteX1" fmla="*/ 1752857 w 3944009"/>
                <a:gd name="connsiteY1" fmla="*/ 673100 h 703830"/>
                <a:gd name="connsiteX2" fmla="*/ 3944009 w 3944009"/>
                <a:gd name="connsiteY2" fmla="*/ 426720 h 703830"/>
                <a:gd name="connsiteX0" fmla="*/ 0 w 3981817"/>
                <a:gd name="connsiteY0" fmla="*/ 0 h 695222"/>
                <a:gd name="connsiteX1" fmla="*/ 1752857 w 3981817"/>
                <a:gd name="connsiteY1" fmla="*/ 673100 h 695222"/>
                <a:gd name="connsiteX2" fmla="*/ 3981817 w 3981817"/>
                <a:gd name="connsiteY2" fmla="*/ 388620 h 695222"/>
                <a:gd name="connsiteX0" fmla="*/ 0 w 3962913"/>
                <a:gd name="connsiteY0" fmla="*/ 0 h 692415"/>
                <a:gd name="connsiteX1" fmla="*/ 1752857 w 3962913"/>
                <a:gd name="connsiteY1" fmla="*/ 673100 h 692415"/>
                <a:gd name="connsiteX2" fmla="*/ 3962913 w 3962913"/>
                <a:gd name="connsiteY2" fmla="*/ 373380 h 69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913" h="692415">
                  <a:moveTo>
                    <a:pt x="0" y="0"/>
                  </a:moveTo>
                  <a:cubicBezTo>
                    <a:pt x="262467" y="228600"/>
                    <a:pt x="1092372" y="610870"/>
                    <a:pt x="1752857" y="673100"/>
                  </a:cubicBezTo>
                  <a:cubicBezTo>
                    <a:pt x="2413342" y="735330"/>
                    <a:pt x="3474957" y="650240"/>
                    <a:pt x="3962913" y="37338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6648589" y="5909928"/>
              <a:ext cx="20566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80000"/>
              </a:pP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Very limited exploitation of the microstructure potential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5" name="Rectangle 154"/>
          <p:cNvSpPr/>
          <p:nvPr/>
        </p:nvSpPr>
        <p:spPr>
          <a:xfrm>
            <a:off x="724646" y="1949028"/>
            <a:ext cx="3473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 direct representation of local phenomena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724646" y="2242675"/>
            <a:ext cx="3174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Enriched with micro-mechanical effects,</a:t>
            </a:r>
          </a:p>
          <a:p>
            <a:pPr>
              <a:buClr>
                <a:schemeClr val="tx1"/>
              </a:buClr>
              <a:buSzPct val="80000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embedded fracture model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ZoneTexte 156"/>
          <p:cNvSpPr txBox="1"/>
          <p:nvPr/>
        </p:nvSpPr>
        <p:spPr>
          <a:xfrm>
            <a:off x="756810" y="4767433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COx</a:t>
            </a:r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8" name="Image 1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73" y="4751094"/>
            <a:ext cx="1123453" cy="1586335"/>
          </a:xfrm>
          <a:prstGeom prst="rect">
            <a:avLst/>
          </a:prstGeom>
        </p:spPr>
      </p:pic>
      <p:sp>
        <p:nvSpPr>
          <p:cNvPr id="159" name="ZoneTexte 158"/>
          <p:cNvSpPr txBox="1"/>
          <p:nvPr/>
        </p:nvSpPr>
        <p:spPr>
          <a:xfrm>
            <a:off x="2977597" y="4734262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[-]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ZoneTexte 159"/>
          <p:cNvSpPr txBox="1"/>
          <p:nvPr/>
        </p:nvSpPr>
        <p:spPr>
          <a:xfrm>
            <a:off x="3118504" y="4919044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0.998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ZoneTexte 160"/>
          <p:cNvSpPr txBox="1"/>
          <p:nvPr/>
        </p:nvSpPr>
        <p:spPr>
          <a:xfrm>
            <a:off x="3129612" y="6103273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0.645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ZoneTexte 161"/>
          <p:cNvSpPr txBox="1"/>
          <p:nvPr/>
        </p:nvSpPr>
        <p:spPr>
          <a:xfrm>
            <a:off x="610707" y="5410284"/>
            <a:ext cx="973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fracture in sample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Image 162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2079727" y="4767432"/>
            <a:ext cx="935362" cy="1542580"/>
          </a:xfrm>
          <a:prstGeom prst="rect">
            <a:avLst/>
          </a:prstGeom>
          <a:ln w="28575">
            <a:noFill/>
          </a:ln>
        </p:spPr>
      </p:pic>
      <p:sp>
        <p:nvSpPr>
          <p:cNvPr id="164" name="Rectangle 163"/>
          <p:cNvSpPr/>
          <p:nvPr/>
        </p:nvSpPr>
        <p:spPr>
          <a:xfrm>
            <a:off x="2078716" y="4772883"/>
            <a:ext cx="936373" cy="1547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5" name="Image 1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1" y="3039239"/>
            <a:ext cx="2139017" cy="12499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6" name="ZoneTexte 165"/>
              <p:cNvSpPr txBox="1"/>
              <p:nvPr/>
            </p:nvSpPr>
            <p:spPr>
              <a:xfrm>
                <a:off x="878220" y="3997639"/>
                <a:ext cx="3145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0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𝛀</m:t>
                      </m:r>
                    </m:oMath>
                  </m:oMathPara>
                </a14:m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6" name="ZoneTexte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20" y="3997639"/>
                <a:ext cx="314509" cy="24622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ZoneTexte 166"/>
          <p:cNvSpPr txBox="1"/>
          <p:nvPr/>
        </p:nvSpPr>
        <p:spPr>
          <a:xfrm>
            <a:off x="2473008" y="4211226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ZoneTexte 167"/>
          <p:cNvSpPr txBox="1"/>
          <p:nvPr/>
        </p:nvSpPr>
        <p:spPr>
          <a:xfrm>
            <a:off x="2127217" y="3913378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ZoneTexte 168"/>
          <p:cNvSpPr txBox="1"/>
          <p:nvPr/>
        </p:nvSpPr>
        <p:spPr>
          <a:xfrm>
            <a:off x="2370129" y="3433801"/>
            <a:ext cx="2840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ZoneTexte 169"/>
          <p:cNvSpPr txBox="1"/>
          <p:nvPr/>
        </p:nvSpPr>
        <p:spPr>
          <a:xfrm>
            <a:off x="4354281" y="1207600"/>
            <a:ext cx="388368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Intermediate-level multi-scale models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4354282" y="1946595"/>
            <a:ext cx="38836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 of the benefits from both scales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4354281" y="2242675"/>
            <a:ext cx="388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Explicit description of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constituents on their specific length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scale through a REV definition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" name="Image 1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1" y="3039239"/>
            <a:ext cx="1353981" cy="11754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ZoneTexte 173"/>
              <p:cNvSpPr txBox="1"/>
              <p:nvPr/>
            </p:nvSpPr>
            <p:spPr>
              <a:xfrm>
                <a:off x="4478873" y="3991696"/>
                <a:ext cx="3145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0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𝛀</m:t>
                      </m:r>
                    </m:oMath>
                  </m:oMathPara>
                </a14:m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4" name="ZoneTexte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73" y="3991696"/>
                <a:ext cx="314509" cy="24622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5" name="Image 1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31" y="3052120"/>
            <a:ext cx="2989943" cy="1184052"/>
          </a:xfrm>
          <a:prstGeom prst="rect">
            <a:avLst/>
          </a:prstGeom>
        </p:spPr>
      </p:pic>
      <p:sp>
        <p:nvSpPr>
          <p:cNvPr id="176" name="Forme libre 175"/>
          <p:cNvSpPr/>
          <p:nvPr/>
        </p:nvSpPr>
        <p:spPr>
          <a:xfrm rot="10800000">
            <a:off x="5366998" y="3003282"/>
            <a:ext cx="3455932" cy="692415"/>
          </a:xfrm>
          <a:custGeom>
            <a:avLst/>
            <a:gdLst>
              <a:gd name="connsiteX0" fmla="*/ 0 w 2171700"/>
              <a:gd name="connsiteY0" fmla="*/ 245606 h 245606"/>
              <a:gd name="connsiteX1" fmla="*/ 203200 w 2171700"/>
              <a:gd name="connsiteY1" fmla="*/ 232906 h 245606"/>
              <a:gd name="connsiteX2" fmla="*/ 431800 w 2171700"/>
              <a:gd name="connsiteY2" fmla="*/ 131306 h 245606"/>
              <a:gd name="connsiteX3" fmla="*/ 762000 w 2171700"/>
              <a:gd name="connsiteY3" fmla="*/ 29706 h 245606"/>
              <a:gd name="connsiteX4" fmla="*/ 977900 w 2171700"/>
              <a:gd name="connsiteY4" fmla="*/ 17006 h 245606"/>
              <a:gd name="connsiteX5" fmla="*/ 2171700 w 2171700"/>
              <a:gd name="connsiteY5" fmla="*/ 4306 h 245606"/>
              <a:gd name="connsiteX0" fmla="*/ 0 w 2171700"/>
              <a:gd name="connsiteY0" fmla="*/ 245606 h 245606"/>
              <a:gd name="connsiteX1" fmla="*/ 431800 w 2171700"/>
              <a:gd name="connsiteY1" fmla="*/ 131306 h 245606"/>
              <a:gd name="connsiteX2" fmla="*/ 762000 w 2171700"/>
              <a:gd name="connsiteY2" fmla="*/ 29706 h 245606"/>
              <a:gd name="connsiteX3" fmla="*/ 977900 w 2171700"/>
              <a:gd name="connsiteY3" fmla="*/ 17006 h 245606"/>
              <a:gd name="connsiteX4" fmla="*/ 2171700 w 2171700"/>
              <a:gd name="connsiteY4" fmla="*/ 4306 h 245606"/>
              <a:gd name="connsiteX0" fmla="*/ 0 w 2171700"/>
              <a:gd name="connsiteY0" fmla="*/ 245606 h 245606"/>
              <a:gd name="connsiteX1" fmla="*/ 762000 w 2171700"/>
              <a:gd name="connsiteY1" fmla="*/ 29706 h 245606"/>
              <a:gd name="connsiteX2" fmla="*/ 977900 w 2171700"/>
              <a:gd name="connsiteY2" fmla="*/ 17006 h 245606"/>
              <a:gd name="connsiteX3" fmla="*/ 2171700 w 2171700"/>
              <a:gd name="connsiteY3" fmla="*/ 4306 h 245606"/>
              <a:gd name="connsiteX0" fmla="*/ 0 w 2171700"/>
              <a:gd name="connsiteY0" fmla="*/ 245606 h 245606"/>
              <a:gd name="connsiteX1" fmla="*/ 977900 w 2171700"/>
              <a:gd name="connsiteY1" fmla="*/ 17006 h 245606"/>
              <a:gd name="connsiteX2" fmla="*/ 2171700 w 2171700"/>
              <a:gd name="connsiteY2" fmla="*/ 4306 h 245606"/>
              <a:gd name="connsiteX0" fmla="*/ 0 w 5803900"/>
              <a:gd name="connsiteY0" fmla="*/ 359943 h 2582443"/>
              <a:gd name="connsiteX1" fmla="*/ 977900 w 5803900"/>
              <a:gd name="connsiteY1" fmla="*/ 131343 h 2582443"/>
              <a:gd name="connsiteX2" fmla="*/ 5803900 w 5803900"/>
              <a:gd name="connsiteY2" fmla="*/ 2582443 h 2582443"/>
              <a:gd name="connsiteX0" fmla="*/ 276359 w 5127759"/>
              <a:gd name="connsiteY0" fmla="*/ 1996030 h 2453230"/>
              <a:gd name="connsiteX1" fmla="*/ 301759 w 5127759"/>
              <a:gd name="connsiteY1" fmla="*/ 2130 h 2453230"/>
              <a:gd name="connsiteX2" fmla="*/ 5127759 w 5127759"/>
              <a:gd name="connsiteY2" fmla="*/ 2453230 h 2453230"/>
              <a:gd name="connsiteX0" fmla="*/ 0 w 4851400"/>
              <a:gd name="connsiteY0" fmla="*/ 5611 h 740560"/>
              <a:gd name="connsiteX1" fmla="*/ 1447800 w 4851400"/>
              <a:gd name="connsiteY1" fmla="*/ 729511 h 740560"/>
              <a:gd name="connsiteX2" fmla="*/ 4851400 w 4851400"/>
              <a:gd name="connsiteY2" fmla="*/ 462811 h 740560"/>
              <a:gd name="connsiteX0" fmla="*/ 0 w 4851400"/>
              <a:gd name="connsiteY0" fmla="*/ 5611 h 755887"/>
              <a:gd name="connsiteX1" fmla="*/ 1447800 w 4851400"/>
              <a:gd name="connsiteY1" fmla="*/ 729511 h 755887"/>
              <a:gd name="connsiteX2" fmla="*/ 4851400 w 4851400"/>
              <a:gd name="connsiteY2" fmla="*/ 462811 h 755887"/>
              <a:gd name="connsiteX0" fmla="*/ 0 w 4851400"/>
              <a:gd name="connsiteY0" fmla="*/ 5433 h 778016"/>
              <a:gd name="connsiteX1" fmla="*/ 1371600 w 4851400"/>
              <a:gd name="connsiteY1" fmla="*/ 754733 h 778016"/>
              <a:gd name="connsiteX2" fmla="*/ 4851400 w 4851400"/>
              <a:gd name="connsiteY2" fmla="*/ 462633 h 778016"/>
              <a:gd name="connsiteX0" fmla="*/ 0 w 4851400"/>
              <a:gd name="connsiteY0" fmla="*/ 0 h 772583"/>
              <a:gd name="connsiteX1" fmla="*/ 1371600 w 4851400"/>
              <a:gd name="connsiteY1" fmla="*/ 749300 h 772583"/>
              <a:gd name="connsiteX2" fmla="*/ 4851400 w 4851400"/>
              <a:gd name="connsiteY2" fmla="*/ 457200 h 772583"/>
              <a:gd name="connsiteX0" fmla="*/ 0 w 4851400"/>
              <a:gd name="connsiteY0" fmla="*/ 0 h 807083"/>
              <a:gd name="connsiteX1" fmla="*/ 2197100 w 4851400"/>
              <a:gd name="connsiteY1" fmla="*/ 787400 h 807083"/>
              <a:gd name="connsiteX2" fmla="*/ 4851400 w 4851400"/>
              <a:gd name="connsiteY2" fmla="*/ 457200 h 807083"/>
              <a:gd name="connsiteX0" fmla="*/ 0 w 5692628"/>
              <a:gd name="connsiteY0" fmla="*/ 0 h 822728"/>
              <a:gd name="connsiteX1" fmla="*/ 2197100 w 5692628"/>
              <a:gd name="connsiteY1" fmla="*/ 787400 h 822728"/>
              <a:gd name="connsiteX2" fmla="*/ 5692628 w 5692628"/>
              <a:gd name="connsiteY2" fmla="*/ 541020 h 822728"/>
              <a:gd name="connsiteX0" fmla="*/ 0 w 5692628"/>
              <a:gd name="connsiteY0" fmla="*/ 0 h 817568"/>
              <a:gd name="connsiteX1" fmla="*/ 2197100 w 5692628"/>
              <a:gd name="connsiteY1" fmla="*/ 787400 h 817568"/>
              <a:gd name="connsiteX2" fmla="*/ 5692628 w 5692628"/>
              <a:gd name="connsiteY2" fmla="*/ 541020 h 817568"/>
              <a:gd name="connsiteX0" fmla="*/ 110492 w 3742585"/>
              <a:gd name="connsiteY0" fmla="*/ 0 h 972307"/>
              <a:gd name="connsiteX1" fmla="*/ 247057 w 3742585"/>
              <a:gd name="connsiteY1" fmla="*/ 932180 h 972307"/>
              <a:gd name="connsiteX2" fmla="*/ 3742585 w 3742585"/>
              <a:gd name="connsiteY2" fmla="*/ 685800 h 972307"/>
              <a:gd name="connsiteX0" fmla="*/ 0 w 3632093"/>
              <a:gd name="connsiteY0" fmla="*/ 0 h 863403"/>
              <a:gd name="connsiteX1" fmla="*/ 1639432 w 3632093"/>
              <a:gd name="connsiteY1" fmla="*/ 787400 h 863403"/>
              <a:gd name="connsiteX2" fmla="*/ 3632093 w 3632093"/>
              <a:gd name="connsiteY2" fmla="*/ 685800 h 863403"/>
              <a:gd name="connsiteX0" fmla="*/ 0 w 3811681"/>
              <a:gd name="connsiteY0" fmla="*/ 0 h 1132768"/>
              <a:gd name="connsiteX1" fmla="*/ 1819020 w 3811681"/>
              <a:gd name="connsiteY1" fmla="*/ 1038860 h 1132768"/>
              <a:gd name="connsiteX2" fmla="*/ 3811681 w 3811681"/>
              <a:gd name="connsiteY2" fmla="*/ 937260 h 1132768"/>
              <a:gd name="connsiteX0" fmla="*/ 0 w 3811681"/>
              <a:gd name="connsiteY0" fmla="*/ 0 h 1072238"/>
              <a:gd name="connsiteX1" fmla="*/ 1847376 w 3811681"/>
              <a:gd name="connsiteY1" fmla="*/ 924560 h 1072238"/>
              <a:gd name="connsiteX2" fmla="*/ 3811681 w 3811681"/>
              <a:gd name="connsiteY2" fmla="*/ 937260 h 1072238"/>
              <a:gd name="connsiteX0" fmla="*/ 0 w 3849489"/>
              <a:gd name="connsiteY0" fmla="*/ 0 h 1077141"/>
              <a:gd name="connsiteX1" fmla="*/ 1847376 w 3849489"/>
              <a:gd name="connsiteY1" fmla="*/ 924560 h 1077141"/>
              <a:gd name="connsiteX2" fmla="*/ 3849489 w 3849489"/>
              <a:gd name="connsiteY2" fmla="*/ 944880 h 1077141"/>
              <a:gd name="connsiteX0" fmla="*/ 0 w 3944009"/>
              <a:gd name="connsiteY0" fmla="*/ 0 h 933864"/>
              <a:gd name="connsiteX1" fmla="*/ 1847376 w 3944009"/>
              <a:gd name="connsiteY1" fmla="*/ 924560 h 933864"/>
              <a:gd name="connsiteX2" fmla="*/ 3944009 w 3944009"/>
              <a:gd name="connsiteY2" fmla="*/ 426720 h 933864"/>
              <a:gd name="connsiteX0" fmla="*/ 0 w 3944009"/>
              <a:gd name="connsiteY0" fmla="*/ 0 h 935389"/>
              <a:gd name="connsiteX1" fmla="*/ 1847376 w 3944009"/>
              <a:gd name="connsiteY1" fmla="*/ 924560 h 935389"/>
              <a:gd name="connsiteX2" fmla="*/ 3944009 w 3944009"/>
              <a:gd name="connsiteY2" fmla="*/ 426720 h 935389"/>
              <a:gd name="connsiteX0" fmla="*/ 0 w 3944009"/>
              <a:gd name="connsiteY0" fmla="*/ 0 h 703830"/>
              <a:gd name="connsiteX1" fmla="*/ 1752857 w 3944009"/>
              <a:gd name="connsiteY1" fmla="*/ 673100 h 703830"/>
              <a:gd name="connsiteX2" fmla="*/ 3944009 w 3944009"/>
              <a:gd name="connsiteY2" fmla="*/ 426720 h 703830"/>
              <a:gd name="connsiteX0" fmla="*/ 0 w 3981817"/>
              <a:gd name="connsiteY0" fmla="*/ 0 h 695222"/>
              <a:gd name="connsiteX1" fmla="*/ 1752857 w 3981817"/>
              <a:gd name="connsiteY1" fmla="*/ 673100 h 695222"/>
              <a:gd name="connsiteX2" fmla="*/ 3981817 w 3981817"/>
              <a:gd name="connsiteY2" fmla="*/ 388620 h 695222"/>
              <a:gd name="connsiteX0" fmla="*/ 0 w 3962913"/>
              <a:gd name="connsiteY0" fmla="*/ 0 h 692415"/>
              <a:gd name="connsiteX1" fmla="*/ 1752857 w 3962913"/>
              <a:gd name="connsiteY1" fmla="*/ 673100 h 692415"/>
              <a:gd name="connsiteX2" fmla="*/ 3962913 w 3962913"/>
              <a:gd name="connsiteY2" fmla="*/ 373380 h 69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913" h="692415">
                <a:moveTo>
                  <a:pt x="0" y="0"/>
                </a:moveTo>
                <a:cubicBezTo>
                  <a:pt x="262467" y="228600"/>
                  <a:pt x="1092372" y="610870"/>
                  <a:pt x="1752857" y="673100"/>
                </a:cubicBezTo>
                <a:cubicBezTo>
                  <a:pt x="2413342" y="735330"/>
                  <a:pt x="3474957" y="650240"/>
                  <a:pt x="3962913" y="37338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Forme libre 176"/>
          <p:cNvSpPr/>
          <p:nvPr/>
        </p:nvSpPr>
        <p:spPr>
          <a:xfrm>
            <a:off x="5366997" y="3367723"/>
            <a:ext cx="3455932" cy="692415"/>
          </a:xfrm>
          <a:custGeom>
            <a:avLst/>
            <a:gdLst>
              <a:gd name="connsiteX0" fmla="*/ 0 w 2171700"/>
              <a:gd name="connsiteY0" fmla="*/ 245606 h 245606"/>
              <a:gd name="connsiteX1" fmla="*/ 203200 w 2171700"/>
              <a:gd name="connsiteY1" fmla="*/ 232906 h 245606"/>
              <a:gd name="connsiteX2" fmla="*/ 431800 w 2171700"/>
              <a:gd name="connsiteY2" fmla="*/ 131306 h 245606"/>
              <a:gd name="connsiteX3" fmla="*/ 762000 w 2171700"/>
              <a:gd name="connsiteY3" fmla="*/ 29706 h 245606"/>
              <a:gd name="connsiteX4" fmla="*/ 977900 w 2171700"/>
              <a:gd name="connsiteY4" fmla="*/ 17006 h 245606"/>
              <a:gd name="connsiteX5" fmla="*/ 2171700 w 2171700"/>
              <a:gd name="connsiteY5" fmla="*/ 4306 h 245606"/>
              <a:gd name="connsiteX0" fmla="*/ 0 w 2171700"/>
              <a:gd name="connsiteY0" fmla="*/ 245606 h 245606"/>
              <a:gd name="connsiteX1" fmla="*/ 431800 w 2171700"/>
              <a:gd name="connsiteY1" fmla="*/ 131306 h 245606"/>
              <a:gd name="connsiteX2" fmla="*/ 762000 w 2171700"/>
              <a:gd name="connsiteY2" fmla="*/ 29706 h 245606"/>
              <a:gd name="connsiteX3" fmla="*/ 977900 w 2171700"/>
              <a:gd name="connsiteY3" fmla="*/ 17006 h 245606"/>
              <a:gd name="connsiteX4" fmla="*/ 2171700 w 2171700"/>
              <a:gd name="connsiteY4" fmla="*/ 4306 h 245606"/>
              <a:gd name="connsiteX0" fmla="*/ 0 w 2171700"/>
              <a:gd name="connsiteY0" fmla="*/ 245606 h 245606"/>
              <a:gd name="connsiteX1" fmla="*/ 762000 w 2171700"/>
              <a:gd name="connsiteY1" fmla="*/ 29706 h 245606"/>
              <a:gd name="connsiteX2" fmla="*/ 977900 w 2171700"/>
              <a:gd name="connsiteY2" fmla="*/ 17006 h 245606"/>
              <a:gd name="connsiteX3" fmla="*/ 2171700 w 2171700"/>
              <a:gd name="connsiteY3" fmla="*/ 4306 h 245606"/>
              <a:gd name="connsiteX0" fmla="*/ 0 w 2171700"/>
              <a:gd name="connsiteY0" fmla="*/ 245606 h 245606"/>
              <a:gd name="connsiteX1" fmla="*/ 977900 w 2171700"/>
              <a:gd name="connsiteY1" fmla="*/ 17006 h 245606"/>
              <a:gd name="connsiteX2" fmla="*/ 2171700 w 2171700"/>
              <a:gd name="connsiteY2" fmla="*/ 4306 h 245606"/>
              <a:gd name="connsiteX0" fmla="*/ 0 w 5803900"/>
              <a:gd name="connsiteY0" fmla="*/ 359943 h 2582443"/>
              <a:gd name="connsiteX1" fmla="*/ 977900 w 5803900"/>
              <a:gd name="connsiteY1" fmla="*/ 131343 h 2582443"/>
              <a:gd name="connsiteX2" fmla="*/ 5803900 w 5803900"/>
              <a:gd name="connsiteY2" fmla="*/ 2582443 h 2582443"/>
              <a:gd name="connsiteX0" fmla="*/ 276359 w 5127759"/>
              <a:gd name="connsiteY0" fmla="*/ 1996030 h 2453230"/>
              <a:gd name="connsiteX1" fmla="*/ 301759 w 5127759"/>
              <a:gd name="connsiteY1" fmla="*/ 2130 h 2453230"/>
              <a:gd name="connsiteX2" fmla="*/ 5127759 w 5127759"/>
              <a:gd name="connsiteY2" fmla="*/ 2453230 h 2453230"/>
              <a:gd name="connsiteX0" fmla="*/ 0 w 4851400"/>
              <a:gd name="connsiteY0" fmla="*/ 5611 h 740560"/>
              <a:gd name="connsiteX1" fmla="*/ 1447800 w 4851400"/>
              <a:gd name="connsiteY1" fmla="*/ 729511 h 740560"/>
              <a:gd name="connsiteX2" fmla="*/ 4851400 w 4851400"/>
              <a:gd name="connsiteY2" fmla="*/ 462811 h 740560"/>
              <a:gd name="connsiteX0" fmla="*/ 0 w 4851400"/>
              <a:gd name="connsiteY0" fmla="*/ 5611 h 755887"/>
              <a:gd name="connsiteX1" fmla="*/ 1447800 w 4851400"/>
              <a:gd name="connsiteY1" fmla="*/ 729511 h 755887"/>
              <a:gd name="connsiteX2" fmla="*/ 4851400 w 4851400"/>
              <a:gd name="connsiteY2" fmla="*/ 462811 h 755887"/>
              <a:gd name="connsiteX0" fmla="*/ 0 w 4851400"/>
              <a:gd name="connsiteY0" fmla="*/ 5433 h 778016"/>
              <a:gd name="connsiteX1" fmla="*/ 1371600 w 4851400"/>
              <a:gd name="connsiteY1" fmla="*/ 754733 h 778016"/>
              <a:gd name="connsiteX2" fmla="*/ 4851400 w 4851400"/>
              <a:gd name="connsiteY2" fmla="*/ 462633 h 778016"/>
              <a:gd name="connsiteX0" fmla="*/ 0 w 4851400"/>
              <a:gd name="connsiteY0" fmla="*/ 0 h 772583"/>
              <a:gd name="connsiteX1" fmla="*/ 1371600 w 4851400"/>
              <a:gd name="connsiteY1" fmla="*/ 749300 h 772583"/>
              <a:gd name="connsiteX2" fmla="*/ 4851400 w 4851400"/>
              <a:gd name="connsiteY2" fmla="*/ 457200 h 772583"/>
              <a:gd name="connsiteX0" fmla="*/ 0 w 4851400"/>
              <a:gd name="connsiteY0" fmla="*/ 0 h 807083"/>
              <a:gd name="connsiteX1" fmla="*/ 2197100 w 4851400"/>
              <a:gd name="connsiteY1" fmla="*/ 787400 h 807083"/>
              <a:gd name="connsiteX2" fmla="*/ 4851400 w 4851400"/>
              <a:gd name="connsiteY2" fmla="*/ 457200 h 807083"/>
              <a:gd name="connsiteX0" fmla="*/ 0 w 5692628"/>
              <a:gd name="connsiteY0" fmla="*/ 0 h 822728"/>
              <a:gd name="connsiteX1" fmla="*/ 2197100 w 5692628"/>
              <a:gd name="connsiteY1" fmla="*/ 787400 h 822728"/>
              <a:gd name="connsiteX2" fmla="*/ 5692628 w 5692628"/>
              <a:gd name="connsiteY2" fmla="*/ 541020 h 822728"/>
              <a:gd name="connsiteX0" fmla="*/ 0 w 5692628"/>
              <a:gd name="connsiteY0" fmla="*/ 0 h 817568"/>
              <a:gd name="connsiteX1" fmla="*/ 2197100 w 5692628"/>
              <a:gd name="connsiteY1" fmla="*/ 787400 h 817568"/>
              <a:gd name="connsiteX2" fmla="*/ 5692628 w 5692628"/>
              <a:gd name="connsiteY2" fmla="*/ 541020 h 817568"/>
              <a:gd name="connsiteX0" fmla="*/ 110492 w 3742585"/>
              <a:gd name="connsiteY0" fmla="*/ 0 h 972307"/>
              <a:gd name="connsiteX1" fmla="*/ 247057 w 3742585"/>
              <a:gd name="connsiteY1" fmla="*/ 932180 h 972307"/>
              <a:gd name="connsiteX2" fmla="*/ 3742585 w 3742585"/>
              <a:gd name="connsiteY2" fmla="*/ 685800 h 972307"/>
              <a:gd name="connsiteX0" fmla="*/ 0 w 3632093"/>
              <a:gd name="connsiteY0" fmla="*/ 0 h 863403"/>
              <a:gd name="connsiteX1" fmla="*/ 1639432 w 3632093"/>
              <a:gd name="connsiteY1" fmla="*/ 787400 h 863403"/>
              <a:gd name="connsiteX2" fmla="*/ 3632093 w 3632093"/>
              <a:gd name="connsiteY2" fmla="*/ 685800 h 863403"/>
              <a:gd name="connsiteX0" fmla="*/ 0 w 3811681"/>
              <a:gd name="connsiteY0" fmla="*/ 0 h 1132768"/>
              <a:gd name="connsiteX1" fmla="*/ 1819020 w 3811681"/>
              <a:gd name="connsiteY1" fmla="*/ 1038860 h 1132768"/>
              <a:gd name="connsiteX2" fmla="*/ 3811681 w 3811681"/>
              <a:gd name="connsiteY2" fmla="*/ 937260 h 1132768"/>
              <a:gd name="connsiteX0" fmla="*/ 0 w 3811681"/>
              <a:gd name="connsiteY0" fmla="*/ 0 h 1072238"/>
              <a:gd name="connsiteX1" fmla="*/ 1847376 w 3811681"/>
              <a:gd name="connsiteY1" fmla="*/ 924560 h 1072238"/>
              <a:gd name="connsiteX2" fmla="*/ 3811681 w 3811681"/>
              <a:gd name="connsiteY2" fmla="*/ 937260 h 1072238"/>
              <a:gd name="connsiteX0" fmla="*/ 0 w 3849489"/>
              <a:gd name="connsiteY0" fmla="*/ 0 h 1077141"/>
              <a:gd name="connsiteX1" fmla="*/ 1847376 w 3849489"/>
              <a:gd name="connsiteY1" fmla="*/ 924560 h 1077141"/>
              <a:gd name="connsiteX2" fmla="*/ 3849489 w 3849489"/>
              <a:gd name="connsiteY2" fmla="*/ 944880 h 1077141"/>
              <a:gd name="connsiteX0" fmla="*/ 0 w 3944009"/>
              <a:gd name="connsiteY0" fmla="*/ 0 h 933864"/>
              <a:gd name="connsiteX1" fmla="*/ 1847376 w 3944009"/>
              <a:gd name="connsiteY1" fmla="*/ 924560 h 933864"/>
              <a:gd name="connsiteX2" fmla="*/ 3944009 w 3944009"/>
              <a:gd name="connsiteY2" fmla="*/ 426720 h 933864"/>
              <a:gd name="connsiteX0" fmla="*/ 0 w 3944009"/>
              <a:gd name="connsiteY0" fmla="*/ 0 h 935389"/>
              <a:gd name="connsiteX1" fmla="*/ 1847376 w 3944009"/>
              <a:gd name="connsiteY1" fmla="*/ 924560 h 935389"/>
              <a:gd name="connsiteX2" fmla="*/ 3944009 w 3944009"/>
              <a:gd name="connsiteY2" fmla="*/ 426720 h 935389"/>
              <a:gd name="connsiteX0" fmla="*/ 0 w 3944009"/>
              <a:gd name="connsiteY0" fmla="*/ 0 h 703830"/>
              <a:gd name="connsiteX1" fmla="*/ 1752857 w 3944009"/>
              <a:gd name="connsiteY1" fmla="*/ 673100 h 703830"/>
              <a:gd name="connsiteX2" fmla="*/ 3944009 w 3944009"/>
              <a:gd name="connsiteY2" fmla="*/ 426720 h 703830"/>
              <a:gd name="connsiteX0" fmla="*/ 0 w 3981817"/>
              <a:gd name="connsiteY0" fmla="*/ 0 h 695222"/>
              <a:gd name="connsiteX1" fmla="*/ 1752857 w 3981817"/>
              <a:gd name="connsiteY1" fmla="*/ 673100 h 695222"/>
              <a:gd name="connsiteX2" fmla="*/ 3981817 w 3981817"/>
              <a:gd name="connsiteY2" fmla="*/ 388620 h 695222"/>
              <a:gd name="connsiteX0" fmla="*/ 0 w 3962913"/>
              <a:gd name="connsiteY0" fmla="*/ 0 h 692415"/>
              <a:gd name="connsiteX1" fmla="*/ 1752857 w 3962913"/>
              <a:gd name="connsiteY1" fmla="*/ 673100 h 692415"/>
              <a:gd name="connsiteX2" fmla="*/ 3962913 w 3962913"/>
              <a:gd name="connsiteY2" fmla="*/ 373380 h 69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913" h="692415">
                <a:moveTo>
                  <a:pt x="0" y="0"/>
                </a:moveTo>
                <a:cubicBezTo>
                  <a:pt x="262467" y="228600"/>
                  <a:pt x="1092372" y="610870"/>
                  <a:pt x="1752857" y="673100"/>
                </a:cubicBezTo>
                <a:cubicBezTo>
                  <a:pt x="2413342" y="735330"/>
                  <a:pt x="3474957" y="650240"/>
                  <a:pt x="3962913" y="37338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Multiplier 177"/>
          <p:cNvSpPr/>
          <p:nvPr/>
        </p:nvSpPr>
        <p:spPr>
          <a:xfrm>
            <a:off x="5213030" y="3230961"/>
            <a:ext cx="180000" cy="180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9356813" y="6368712"/>
            <a:ext cx="25763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(2016) </a:t>
            </a:r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Bertrand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(2019)</a:t>
            </a:r>
            <a:endParaRPr lang="en-GB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ZoneTexte 179"/>
          <p:cNvSpPr txBox="1"/>
          <p:nvPr/>
        </p:nvSpPr>
        <p:spPr>
          <a:xfrm>
            <a:off x="1647115" y="6362546"/>
            <a:ext cx="17940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Gerard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(2014)</a:t>
            </a:r>
            <a:endParaRPr lang="en-GB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10273730" y="4226615"/>
            <a:ext cx="16594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l-NL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nl-NL" sz="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nl-NL" sz="9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Eijnden</a:t>
            </a:r>
            <a:r>
              <a:rPr lang="nl-NL" sz="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nl-NL" sz="9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(2016)</a:t>
            </a:r>
            <a:endParaRPr lang="en-GB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8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/>
      <p:bldP spid="172" grpId="0"/>
      <p:bldP spid="174" grpId="0"/>
      <p:bldP spid="176" grpId="0" animBg="1"/>
      <p:bldP spid="177" grpId="0" animBg="1"/>
      <p:bldP spid="178" grpId="0" animBg="1"/>
      <p:bldP spid="18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42810</TotalTime>
  <Words>2522</Words>
  <Application>Microsoft Office PowerPoint</Application>
  <PresentationFormat>Grand écran</PresentationFormat>
  <Paragraphs>737</Paragraphs>
  <Slides>45</Slides>
  <Notes>4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Cambria</vt:lpstr>
      <vt:lpstr>Cambria Math</vt:lpstr>
      <vt:lpstr>Segoe UI Semibold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for your attention</vt:lpstr>
      <vt:lpstr>Présentation PowerPoint</vt:lpstr>
      <vt:lpstr>Appendices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Corman</dc:creator>
  <cp:lastModifiedBy>Gilles Corman</cp:lastModifiedBy>
  <cp:revision>648</cp:revision>
  <dcterms:created xsi:type="dcterms:W3CDTF">2020-04-13T08:44:07Z</dcterms:created>
  <dcterms:modified xsi:type="dcterms:W3CDTF">2024-04-14T21:45:23Z</dcterms:modified>
</cp:coreProperties>
</file>