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0.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41.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42.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43.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44.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115" r:id="rId2"/>
    <p:sldId id="273" r:id="rId3"/>
    <p:sldId id="2077" r:id="rId4"/>
    <p:sldId id="2078" r:id="rId5"/>
    <p:sldId id="2079" r:id="rId6"/>
    <p:sldId id="312" r:id="rId7"/>
    <p:sldId id="356" r:id="rId8"/>
    <p:sldId id="311" r:id="rId9"/>
    <p:sldId id="2066" r:id="rId10"/>
    <p:sldId id="2067" r:id="rId11"/>
    <p:sldId id="2085" r:id="rId12"/>
    <p:sldId id="2068" r:id="rId13"/>
    <p:sldId id="2082" r:id="rId14"/>
    <p:sldId id="288" r:id="rId15"/>
    <p:sldId id="304" r:id="rId16"/>
    <p:sldId id="491" r:id="rId17"/>
    <p:sldId id="1235" r:id="rId18"/>
    <p:sldId id="2081" r:id="rId19"/>
    <p:sldId id="2086" r:id="rId20"/>
    <p:sldId id="2083" r:id="rId21"/>
    <p:sldId id="2114" r:id="rId22"/>
    <p:sldId id="390" r:id="rId23"/>
    <p:sldId id="1243" r:id="rId24"/>
    <p:sldId id="2069" r:id="rId25"/>
    <p:sldId id="2070" r:id="rId26"/>
    <p:sldId id="2071" r:id="rId27"/>
    <p:sldId id="2119" r:id="rId28"/>
    <p:sldId id="2072" r:id="rId29"/>
    <p:sldId id="2121" r:id="rId30"/>
    <p:sldId id="2117" r:id="rId31"/>
    <p:sldId id="2118" r:id="rId32"/>
    <p:sldId id="2110" r:id="rId33"/>
    <p:sldId id="2102" r:id="rId34"/>
    <p:sldId id="2103" r:id="rId35"/>
    <p:sldId id="2104" r:id="rId36"/>
    <p:sldId id="2122" r:id="rId37"/>
    <p:sldId id="2112" r:id="rId38"/>
    <p:sldId id="2111" r:id="rId39"/>
    <p:sldId id="2106" r:id="rId40"/>
    <p:sldId id="2107" r:id="rId41"/>
    <p:sldId id="2120" r:id="rId42"/>
    <p:sldId id="2108" r:id="rId43"/>
    <p:sldId id="2109" r:id="rId44"/>
    <p:sldId id="2123" r:id="rId45"/>
    <p:sldId id="2062" r:id="rId46"/>
    <p:sldId id="475" r:id="rId47"/>
    <p:sldId id="2063" r:id="rId48"/>
    <p:sldId id="2101" r:id="rId49"/>
    <p:sldId id="211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750A"/>
    <a:srgbClr val="4472C4"/>
    <a:srgbClr val="C5E0B4"/>
    <a:srgbClr val="70AD47"/>
    <a:srgbClr val="D22ED2"/>
    <a:srgbClr val="49BFA9"/>
    <a:srgbClr val="A63DC3"/>
    <a:srgbClr val="5B9BD5"/>
    <a:srgbClr val="FFC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4601" autoAdjust="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20F%20OK\Results%20F.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20F%20OK\Results%20F.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Avena%20OK\Results%20A.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CB%20OK\Results%20CB.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CS\Results%20C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L%20OK\Results%20L.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P\Results%20P.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Avena%20OK\Results%20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20F%20OK\Results%20F.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Avena%20OK\Results%20A.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CB%20OK\Results%20CB.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CS\Results%20CS.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L%20OK\Results%20L.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CB%20OK\Results%20CB.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P\Results%20P.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20F%20OK\Results%20F.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Avena%20OK\Results%20A.xlsx"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CB%20OK\Results%20CB.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CS\Results%20CS.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CS\Results%20CS.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L%20OK\Results%20L.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P\Results%20P.xlsx" TargetMode="External"/><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Avena%20OK\Results%20A.xlsx" TargetMode="External"/><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Avena%20OK\Results%20A.xlsx" TargetMode="External"/><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Avena%20OK\Results%20A.xlsx" TargetMode="External"/><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Avena%20OK\Results%20A.xlsx" TargetMode="External"/><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48.xml"/><Relationship Id="rId1" Type="http://schemas.microsoft.com/office/2011/relationships/chartStyle" Target="style48.xml"/></Relationships>
</file>

<file path=ppt/charts/_rels/chart5.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L%20OK\Results%20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esults%20P\Results%20P.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fichier.gxabt.ulg.ac.be\Service\Chimie-Analytique\G&#233;n&#233;ral\02_RESEARCH\03_Projects_CA\46_Milestone_FAMEmethodsComparison\03_Results\Rstudio\FA%20in%20commo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96521637805359E-2"/>
          <c:y val="0.28104632910581406"/>
          <c:w val="0.31214245415960745"/>
          <c:h val="0.5169304861905516"/>
        </c:manualLayout>
      </c:layout>
      <c:barChart>
        <c:barDir val="col"/>
        <c:grouping val="clustered"/>
        <c:varyColors val="0"/>
        <c:ser>
          <c:idx val="0"/>
          <c:order val="0"/>
          <c:tx>
            <c:v>AOCS 2c-11</c:v>
          </c:tx>
          <c:spPr>
            <a:solidFill>
              <a:srgbClr val="49BFA9"/>
            </a:solidFill>
            <a:ln>
              <a:noFill/>
            </a:ln>
            <a:effectLst/>
          </c:spPr>
          <c:invertIfNegative val="0"/>
          <c:errBars>
            <c:errBarType val="both"/>
            <c:errValType val="cust"/>
            <c:noEndCap val="0"/>
            <c:plus>
              <c:numRef>
                <c:f>'SFA MUFA PUFA'!$E$31:$E$33</c:f>
                <c:numCache>
                  <c:formatCode>General</c:formatCode>
                  <c:ptCount val="3"/>
                  <c:pt idx="0">
                    <c:v>8.1632030155702751E-3</c:v>
                  </c:pt>
                  <c:pt idx="1">
                    <c:v>0.12947051271446597</c:v>
                  </c:pt>
                  <c:pt idx="2">
                    <c:v>0.12130730969888104</c:v>
                  </c:pt>
                </c:numCache>
              </c:numRef>
            </c:plus>
            <c:minus>
              <c:numRef>
                <c:f>'SFA MUFA PUFA'!$E$31:$E$33</c:f>
                <c:numCache>
                  <c:formatCode>General</c:formatCode>
                  <c:ptCount val="3"/>
                  <c:pt idx="0">
                    <c:v>8.1632030155702751E-3</c:v>
                  </c:pt>
                  <c:pt idx="1">
                    <c:v>0.12947051271446597</c:v>
                  </c:pt>
                  <c:pt idx="2">
                    <c:v>0.12130730969888104</c:v>
                  </c:pt>
                </c:numCache>
              </c:numRef>
            </c:minus>
            <c:spPr>
              <a:noFill/>
              <a:ln w="9525" cap="flat" cmpd="sng" algn="ctr">
                <a:solidFill>
                  <a:schemeClr val="tx1">
                    <a:lumMod val="65000"/>
                    <a:lumOff val="35000"/>
                  </a:schemeClr>
                </a:solidFill>
                <a:round/>
              </a:ln>
              <a:effectLst/>
            </c:spPr>
          </c:errBars>
          <c:cat>
            <c:strRef>
              <c:f>'SFA MUFA PUFA'!$A$31:$A$33</c:f>
              <c:strCache>
                <c:ptCount val="3"/>
                <c:pt idx="0">
                  <c:v>SFA</c:v>
                </c:pt>
                <c:pt idx="1">
                  <c:v>MUFA</c:v>
                </c:pt>
                <c:pt idx="2">
                  <c:v>PUFA</c:v>
                </c:pt>
              </c:strCache>
            </c:strRef>
          </c:cat>
          <c:val>
            <c:numRef>
              <c:f>'SFA MUFA PUFA'!$D$31:$D$33</c:f>
              <c:numCache>
                <c:formatCode>0.00</c:formatCode>
                <c:ptCount val="3"/>
                <c:pt idx="0">
                  <c:v>66.54054604480811</c:v>
                </c:pt>
                <c:pt idx="1">
                  <c:v>30.530336414736194</c:v>
                </c:pt>
                <c:pt idx="2">
                  <c:v>2.9291175404556991</c:v>
                </c:pt>
              </c:numCache>
            </c:numRef>
          </c:val>
          <c:extLst>
            <c:ext xmlns:c16="http://schemas.microsoft.com/office/drawing/2014/chart" uri="{C3380CC4-5D6E-409C-BE32-E72D297353CC}">
              <c16:uniqueId val="{00000000-1FA4-4701-AFFE-9F7E4EFB9069}"/>
            </c:ext>
          </c:extLst>
        </c:ser>
        <c:ser>
          <c:idx val="1"/>
          <c:order val="1"/>
          <c:tx>
            <c:v>AOCS 2b-11</c:v>
          </c:tx>
          <c:spPr>
            <a:solidFill>
              <a:srgbClr val="A63DC3"/>
            </a:solidFill>
            <a:ln>
              <a:noFill/>
            </a:ln>
            <a:effectLst/>
          </c:spPr>
          <c:invertIfNegative val="0"/>
          <c:errBars>
            <c:errBarType val="both"/>
            <c:errValType val="cust"/>
            <c:noEndCap val="0"/>
            <c:plus>
              <c:numRef>
                <c:f>'SFA MUFA PUFA'!$J$31:$J$33</c:f>
                <c:numCache>
                  <c:formatCode>General</c:formatCode>
                  <c:ptCount val="3"/>
                  <c:pt idx="0">
                    <c:v>8.8970387225373315E-3</c:v>
                  </c:pt>
                  <c:pt idx="1">
                    <c:v>3.6649999048606219E-2</c:v>
                  </c:pt>
                  <c:pt idx="2">
                    <c:v>4.5547037771137333E-2</c:v>
                  </c:pt>
                </c:numCache>
              </c:numRef>
            </c:plus>
            <c:minus>
              <c:numRef>
                <c:f>'SFA MUFA PUFA'!$J$31:$J$33</c:f>
                <c:numCache>
                  <c:formatCode>General</c:formatCode>
                  <c:ptCount val="3"/>
                  <c:pt idx="0">
                    <c:v>8.8970387225373315E-3</c:v>
                  </c:pt>
                  <c:pt idx="1">
                    <c:v>3.6649999048606219E-2</c:v>
                  </c:pt>
                  <c:pt idx="2">
                    <c:v>4.5547037771137333E-2</c:v>
                  </c:pt>
                </c:numCache>
              </c:numRef>
            </c:minus>
            <c:spPr>
              <a:noFill/>
              <a:ln w="9525" cap="flat" cmpd="sng" algn="ctr">
                <a:solidFill>
                  <a:schemeClr val="tx1">
                    <a:lumMod val="65000"/>
                    <a:lumOff val="35000"/>
                  </a:schemeClr>
                </a:solidFill>
                <a:round/>
              </a:ln>
              <a:effectLst/>
            </c:spPr>
          </c:errBars>
          <c:cat>
            <c:strRef>
              <c:f>'SFA MUFA PUFA'!$A$31:$A$33</c:f>
              <c:strCache>
                <c:ptCount val="3"/>
                <c:pt idx="0">
                  <c:v>SFA</c:v>
                </c:pt>
                <c:pt idx="1">
                  <c:v>MUFA</c:v>
                </c:pt>
                <c:pt idx="2">
                  <c:v>PUFA</c:v>
                </c:pt>
              </c:strCache>
            </c:strRef>
          </c:cat>
          <c:val>
            <c:numRef>
              <c:f>'SFA MUFA PUFA'!$I$31:$I$33</c:f>
              <c:numCache>
                <c:formatCode>0.00</c:formatCode>
                <c:ptCount val="3"/>
                <c:pt idx="0">
                  <c:v>66.896030307949303</c:v>
                </c:pt>
                <c:pt idx="1">
                  <c:v>30.176813858219791</c:v>
                </c:pt>
                <c:pt idx="2">
                  <c:v>2.9271558338308949</c:v>
                </c:pt>
              </c:numCache>
            </c:numRef>
          </c:val>
          <c:extLst>
            <c:ext xmlns:c16="http://schemas.microsoft.com/office/drawing/2014/chart" uri="{C3380CC4-5D6E-409C-BE32-E72D297353CC}">
              <c16:uniqueId val="{00000001-1FA4-4701-AFFE-9F7E4EFB9069}"/>
            </c:ext>
          </c:extLst>
        </c:ser>
        <c:ser>
          <c:idx val="6"/>
          <c:order val="2"/>
          <c:tx>
            <c:v>MAED</c:v>
          </c:tx>
          <c:spPr>
            <a:solidFill>
              <a:srgbClr val="FF0000"/>
            </a:solidFill>
            <a:ln>
              <a:solidFill>
                <a:sysClr val="windowText" lastClr="000000"/>
              </a:solidFill>
            </a:ln>
            <a:effectLst/>
          </c:spPr>
          <c:invertIfNegative val="0"/>
          <c:errBars>
            <c:errBarType val="both"/>
            <c:errValType val="cust"/>
            <c:noEndCap val="0"/>
            <c:plus>
              <c:numRef>
                <c:f>'SFA MUFA PUFA'!$AI$31:$AI$33</c:f>
                <c:numCache>
                  <c:formatCode>General</c:formatCode>
                  <c:ptCount val="3"/>
                  <c:pt idx="0">
                    <c:v>0.12746324793944552</c:v>
                  </c:pt>
                  <c:pt idx="1">
                    <c:v>0.12534917383690214</c:v>
                  </c:pt>
                  <c:pt idx="2">
                    <c:v>2.1140741025447163E-3</c:v>
                  </c:pt>
                </c:numCache>
              </c:numRef>
            </c:plus>
            <c:minus>
              <c:numRef>
                <c:f>'SFA MUFA PUFA'!$AI$31:$AI$33</c:f>
                <c:numCache>
                  <c:formatCode>General</c:formatCode>
                  <c:ptCount val="3"/>
                  <c:pt idx="0">
                    <c:v>0.12746324793944552</c:v>
                  </c:pt>
                  <c:pt idx="1">
                    <c:v>0.12534917383690214</c:v>
                  </c:pt>
                  <c:pt idx="2">
                    <c:v>2.1140741025447163E-3</c:v>
                  </c:pt>
                </c:numCache>
              </c:numRef>
            </c:minus>
            <c:spPr>
              <a:noFill/>
              <a:ln w="9525" cap="flat" cmpd="sng" algn="ctr">
                <a:solidFill>
                  <a:schemeClr val="tx1">
                    <a:lumMod val="65000"/>
                    <a:lumOff val="35000"/>
                  </a:schemeClr>
                </a:solidFill>
                <a:round/>
              </a:ln>
              <a:effectLst/>
            </c:spPr>
          </c:errBars>
          <c:val>
            <c:numRef>
              <c:f>'SFA MUFA PUFA'!$AH$31:$AH$33</c:f>
              <c:numCache>
                <c:formatCode>0.00</c:formatCode>
                <c:ptCount val="3"/>
                <c:pt idx="0">
                  <c:v>66.308414919528261</c:v>
                </c:pt>
                <c:pt idx="1">
                  <c:v>30.692185162299793</c:v>
                </c:pt>
                <c:pt idx="2">
                  <c:v>2.9993999181719495</c:v>
                </c:pt>
              </c:numCache>
            </c:numRef>
          </c:val>
          <c:extLst>
            <c:ext xmlns:c16="http://schemas.microsoft.com/office/drawing/2014/chart" uri="{C3380CC4-5D6E-409C-BE32-E72D297353CC}">
              <c16:uniqueId val="{00000006-1FA4-4701-AFFE-9F7E4EFB9069}"/>
            </c:ext>
          </c:extLst>
        </c:ser>
        <c:dLbls>
          <c:showLegendKey val="0"/>
          <c:showVal val="0"/>
          <c:showCatName val="0"/>
          <c:showSerName val="0"/>
          <c:showPercent val="0"/>
          <c:showBubbleSize val="0"/>
        </c:dLbls>
        <c:gapWidth val="219"/>
        <c:overlap val="-27"/>
        <c:axId val="814664719"/>
        <c:axId val="814665967"/>
      </c:barChart>
      <c:catAx>
        <c:axId val="8146647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14665967"/>
        <c:crosses val="autoZero"/>
        <c:auto val="1"/>
        <c:lblAlgn val="ctr"/>
        <c:lblOffset val="100"/>
        <c:noMultiLvlLbl val="0"/>
      </c:catAx>
      <c:valAx>
        <c:axId val="814665967"/>
        <c:scaling>
          <c:orientation val="minMax"/>
          <c:max val="70"/>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146647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spPr>
            <a:ln w="28575" cap="rnd">
              <a:solidFill>
                <a:srgbClr val="49BFA9"/>
              </a:solidFill>
              <a:round/>
            </a:ln>
            <a:effectLst/>
          </c:spPr>
          <c:marker>
            <c:symbol val="none"/>
          </c:marker>
          <c:cat>
            <c:strRef>
              <c:f>'Graph radar cheese'!$A$2:$A$27</c:f>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f>'Graph radar cheese'!$B$2:$B$27</c:f>
              <c:numCache>
                <c:formatCode>General</c:formatCode>
                <c:ptCount val="26"/>
                <c:pt idx="0">
                  <c:v>0.46238344268236775</c:v>
                </c:pt>
                <c:pt idx="1">
                  <c:v>0.69042538255889607</c:v>
                </c:pt>
                <c:pt idx="2">
                  <c:v>0.55504808239074799</c:v>
                </c:pt>
                <c:pt idx="3">
                  <c:v>1.6886182424893654</c:v>
                </c:pt>
                <c:pt idx="4">
                  <c:v>0.18064380069205899</c:v>
                </c:pt>
                <c:pt idx="5">
                  <c:v>3.0504357209168753</c:v>
                </c:pt>
                <c:pt idx="6">
                  <c:v>11.133476821846966</c:v>
                </c:pt>
                <c:pt idx="7">
                  <c:v>0.21576648126094161</c:v>
                </c:pt>
                <c:pt idx="8">
                  <c:v>0.93736219807280885</c:v>
                </c:pt>
                <c:pt idx="9">
                  <c:v>0.45184193135023443</c:v>
                </c:pt>
                <c:pt idx="10">
                  <c:v>1.0437333756020926</c:v>
                </c:pt>
                <c:pt idx="11">
                  <c:v>0.1866627037928964</c:v>
                </c:pt>
                <c:pt idx="12">
                  <c:v>33.774862040090589</c:v>
                </c:pt>
                <c:pt idx="13">
                  <c:v>1.9446016421262056</c:v>
                </c:pt>
                <c:pt idx="14">
                  <c:v>0.35434890984594014</c:v>
                </c:pt>
                <c:pt idx="15">
                  <c:v>0.44894613131771766</c:v>
                </c:pt>
                <c:pt idx="16">
                  <c:v>0.45238385091743449</c:v>
                </c:pt>
                <c:pt idx="17">
                  <c:v>0.35720460795037656</c:v>
                </c:pt>
                <c:pt idx="18">
                  <c:v>11.898695095091984</c:v>
                </c:pt>
                <c:pt idx="19">
                  <c:v>26.784731326346986</c:v>
                </c:pt>
                <c:pt idx="20">
                  <c:v>0.66803175972148154</c:v>
                </c:pt>
                <c:pt idx="21">
                  <c:v>1.6911451047835426</c:v>
                </c:pt>
                <c:pt idx="22">
                  <c:v>0.15300264197473867</c:v>
                </c:pt>
                <c:pt idx="23">
                  <c:v>0.13291783265305668</c:v>
                </c:pt>
                <c:pt idx="24">
                  <c:v>0.56994067595067477</c:v>
                </c:pt>
                <c:pt idx="25">
                  <c:v>0.17279019757302228</c:v>
                </c:pt>
              </c:numCache>
            </c:numRef>
          </c:val>
          <c:extLst>
            <c:ext xmlns:c16="http://schemas.microsoft.com/office/drawing/2014/chart" uri="{C3380CC4-5D6E-409C-BE32-E72D297353CC}">
              <c16:uniqueId val="{00000000-A735-40D4-8458-7E563B55683E}"/>
            </c:ext>
          </c:extLst>
        </c:ser>
        <c:ser>
          <c:idx val="1"/>
          <c:order val="1"/>
          <c:spPr>
            <a:ln w="28575" cap="rnd">
              <a:solidFill>
                <a:srgbClr val="A63DC3"/>
              </a:solidFill>
              <a:round/>
            </a:ln>
            <a:effectLst/>
          </c:spPr>
          <c:marker>
            <c:symbol val="none"/>
          </c:marker>
          <c:cat>
            <c:strRef>
              <c:f>'Graph radar cheese'!$A$2:$A$27</c:f>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f>'Graph radar cheese'!$C$2:$C$27</c:f>
              <c:numCache>
                <c:formatCode>General</c:formatCode>
                <c:ptCount val="26"/>
                <c:pt idx="0">
                  <c:v>0.66098587219787119</c:v>
                </c:pt>
                <c:pt idx="1">
                  <c:v>0.73084142869578406</c:v>
                </c:pt>
                <c:pt idx="2">
                  <c:v>0.64490931178622657</c:v>
                </c:pt>
                <c:pt idx="3">
                  <c:v>1.9313144437327197</c:v>
                </c:pt>
                <c:pt idx="4">
                  <c:v>0.19849174080600568</c:v>
                </c:pt>
                <c:pt idx="5">
                  <c:v>3.2627998129265832</c:v>
                </c:pt>
                <c:pt idx="6">
                  <c:v>11.366735837714515</c:v>
                </c:pt>
                <c:pt idx="7">
                  <c:v>0.22103626022366424</c:v>
                </c:pt>
                <c:pt idx="8">
                  <c:v>0.96141786229624282</c:v>
                </c:pt>
                <c:pt idx="9">
                  <c:v>0.44906467728807975</c:v>
                </c:pt>
                <c:pt idx="10">
                  <c:v>1.0498825929629374</c:v>
                </c:pt>
                <c:pt idx="11">
                  <c:v>0.18334901160569683</c:v>
                </c:pt>
                <c:pt idx="12">
                  <c:v>33.445255762208234</c:v>
                </c:pt>
                <c:pt idx="13">
                  <c:v>1.9330101875607664</c:v>
                </c:pt>
                <c:pt idx="14">
                  <c:v>0.36082240243928598</c:v>
                </c:pt>
                <c:pt idx="15">
                  <c:v>0.44369337887041282</c:v>
                </c:pt>
                <c:pt idx="16">
                  <c:v>0.4516060926331632</c:v>
                </c:pt>
                <c:pt idx="17">
                  <c:v>0.37595192925767507</c:v>
                </c:pt>
                <c:pt idx="18">
                  <c:v>11.562516516885216</c:v>
                </c:pt>
                <c:pt idx="19">
                  <c:v>26.409040646532532</c:v>
                </c:pt>
                <c:pt idx="20">
                  <c:v>0.66616992114942353</c:v>
                </c:pt>
                <c:pt idx="21">
                  <c:v>1.6760727107310505</c:v>
                </c:pt>
                <c:pt idx="22">
                  <c:v>0.12755258228683208</c:v>
                </c:pt>
                <c:pt idx="23">
                  <c:v>0.13121690577892084</c:v>
                </c:pt>
                <c:pt idx="24">
                  <c:v>0.58491320195042107</c:v>
                </c:pt>
                <c:pt idx="25">
                  <c:v>0.17134890947974113</c:v>
                </c:pt>
              </c:numCache>
            </c:numRef>
          </c:val>
          <c:extLst>
            <c:ext xmlns:c16="http://schemas.microsoft.com/office/drawing/2014/chart" uri="{C3380CC4-5D6E-409C-BE32-E72D297353CC}">
              <c16:uniqueId val="{00000001-A735-40D4-8458-7E563B55683E}"/>
            </c:ext>
          </c:extLst>
        </c:ser>
        <c:ser>
          <c:idx val="6"/>
          <c:order val="2"/>
          <c:spPr>
            <a:ln w="28575" cap="rnd">
              <a:solidFill>
                <a:srgbClr val="FF0000"/>
              </a:solidFill>
              <a:round/>
            </a:ln>
            <a:effectLst/>
          </c:spPr>
          <c:marker>
            <c:symbol val="none"/>
          </c:marker>
          <c:cat>
            <c:strRef>
              <c:f>'Graph radar cheese'!$A$2:$A$27</c:f>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f>'Graph radar cheese'!$H$2:$H$27</c:f>
              <c:numCache>
                <c:formatCode>General</c:formatCode>
                <c:ptCount val="26"/>
                <c:pt idx="0">
                  <c:v>0.60940284912437692</c:v>
                </c:pt>
                <c:pt idx="1">
                  <c:v>0.65867333358729829</c:v>
                </c:pt>
                <c:pt idx="2">
                  <c:v>0.39389553069656807</c:v>
                </c:pt>
                <c:pt idx="3">
                  <c:v>1.7417296098346231</c:v>
                </c:pt>
                <c:pt idx="4">
                  <c:v>0.18907636990981305</c:v>
                </c:pt>
                <c:pt idx="5">
                  <c:v>3.3031490954400402</c:v>
                </c:pt>
                <c:pt idx="6">
                  <c:v>11.199973555156273</c:v>
                </c:pt>
                <c:pt idx="7">
                  <c:v>0.20748620368359411</c:v>
                </c:pt>
                <c:pt idx="8">
                  <c:v>1.0790892438104009</c:v>
                </c:pt>
                <c:pt idx="9">
                  <c:v>0.45748023074071942</c:v>
                </c:pt>
                <c:pt idx="10">
                  <c:v>1.0718198810434778</c:v>
                </c:pt>
                <c:pt idx="11">
                  <c:v>0.18787051769619276</c:v>
                </c:pt>
                <c:pt idx="12">
                  <c:v>33.27205090138537</c:v>
                </c:pt>
                <c:pt idx="13">
                  <c:v>2.1060295155894231</c:v>
                </c:pt>
                <c:pt idx="14">
                  <c:v>0.34724202270022475</c:v>
                </c:pt>
                <c:pt idx="15">
                  <c:v>0.42735469022870665</c:v>
                </c:pt>
                <c:pt idx="16">
                  <c:v>0.46842307391658139</c:v>
                </c:pt>
                <c:pt idx="17">
                  <c:v>0.36672930663237613</c:v>
                </c:pt>
                <c:pt idx="18">
                  <c:v>11.828262658992525</c:v>
                </c:pt>
                <c:pt idx="19">
                  <c:v>26.612141425396857</c:v>
                </c:pt>
                <c:pt idx="20">
                  <c:v>0.54102862943298446</c:v>
                </c:pt>
                <c:pt idx="21">
                  <c:v>1.8863779779061747</c:v>
                </c:pt>
                <c:pt idx="22">
                  <c:v>0.16316758121029243</c:v>
                </c:pt>
                <c:pt idx="23">
                  <c:v>0.13360076530169168</c:v>
                </c:pt>
                <c:pt idx="24">
                  <c:v>0.57199331083279037</c:v>
                </c:pt>
                <c:pt idx="25">
                  <c:v>0.17595171975063215</c:v>
                </c:pt>
              </c:numCache>
            </c:numRef>
          </c:val>
          <c:extLst>
            <c:ext xmlns:c16="http://schemas.microsoft.com/office/drawing/2014/chart" uri="{C3380CC4-5D6E-409C-BE32-E72D297353CC}">
              <c16:uniqueId val="{00000006-A735-40D4-8458-7E563B55683E}"/>
            </c:ext>
          </c:extLst>
        </c:ser>
        <c:dLbls>
          <c:showLegendKey val="0"/>
          <c:showVal val="0"/>
          <c:showCatName val="0"/>
          <c:showSerName val="0"/>
          <c:showPercent val="0"/>
          <c:showBubbleSize val="0"/>
        </c:dLbls>
        <c:axId val="1086649696"/>
        <c:axId val="1086664256"/>
      </c:radarChart>
      <c:catAx>
        <c:axId val="108664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86664256"/>
        <c:crosses val="autoZero"/>
        <c:auto val="1"/>
        <c:lblAlgn val="ctr"/>
        <c:lblOffset val="100"/>
        <c:noMultiLvlLbl val="0"/>
      </c:catAx>
      <c:valAx>
        <c:axId val="1086664256"/>
        <c:scaling>
          <c:logBase val="10"/>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6649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spPr>
            <a:ln w="28575" cap="rnd">
              <a:solidFill>
                <a:srgbClr val="49BFA9"/>
              </a:solidFill>
              <a:round/>
            </a:ln>
            <a:effectLst/>
          </c:spPr>
          <c:marker>
            <c:symbol val="none"/>
          </c:marker>
          <c:cat>
            <c:strRef>
              <c:f>'Graph radar milk'!$A$2:$A$24</c:f>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f>'Graph radar milk'!$B$2:$B$24</c:f>
              <c:numCache>
                <c:formatCode>0.00</c:formatCode>
                <c:ptCount val="23"/>
                <c:pt idx="0">
                  <c:v>7.400691296755163E-2</c:v>
                </c:pt>
                <c:pt idx="1">
                  <c:v>7.9156560121926789E-2</c:v>
                </c:pt>
                <c:pt idx="2">
                  <c:v>0.23588042458897648</c:v>
                </c:pt>
                <c:pt idx="3">
                  <c:v>0.39114891696661974</c:v>
                </c:pt>
                <c:pt idx="4">
                  <c:v>1.9230666372893679</c:v>
                </c:pt>
                <c:pt idx="5">
                  <c:v>0.13385069248468096</c:v>
                </c:pt>
                <c:pt idx="6">
                  <c:v>0.24547504502672943</c:v>
                </c:pt>
                <c:pt idx="7">
                  <c:v>9.9519657184618637</c:v>
                </c:pt>
                <c:pt idx="8">
                  <c:v>0.54450162768342003</c:v>
                </c:pt>
                <c:pt idx="9">
                  <c:v>0.18025201926107248</c:v>
                </c:pt>
                <c:pt idx="10">
                  <c:v>0.13910544976339739</c:v>
                </c:pt>
                <c:pt idx="11">
                  <c:v>4.5074982237745402</c:v>
                </c:pt>
                <c:pt idx="12">
                  <c:v>62.586268689980855</c:v>
                </c:pt>
                <c:pt idx="13">
                  <c:v>0.19951789140301213</c:v>
                </c:pt>
                <c:pt idx="14">
                  <c:v>14.202058031458629</c:v>
                </c:pt>
                <c:pt idx="15">
                  <c:v>0.30446900634937513</c:v>
                </c:pt>
                <c:pt idx="16">
                  <c:v>1.8275116081234599</c:v>
                </c:pt>
                <c:pt idx="17">
                  <c:v>0.48793017664561422</c:v>
                </c:pt>
                <c:pt idx="18">
                  <c:v>0.56151075665514449</c:v>
                </c:pt>
                <c:pt idx="19">
                  <c:v>0.49955318510509822</c:v>
                </c:pt>
                <c:pt idx="20">
                  <c:v>0.14952736712345632</c:v>
                </c:pt>
                <c:pt idx="21">
                  <c:v>0.22005988213491995</c:v>
                </c:pt>
                <c:pt idx="22">
                  <c:v>0.55568517663029149</c:v>
                </c:pt>
              </c:numCache>
            </c:numRef>
          </c:val>
          <c:extLst>
            <c:ext xmlns:c16="http://schemas.microsoft.com/office/drawing/2014/chart" uri="{C3380CC4-5D6E-409C-BE32-E72D297353CC}">
              <c16:uniqueId val="{00000000-A43A-4639-96D0-E7074F945759}"/>
            </c:ext>
          </c:extLst>
        </c:ser>
        <c:ser>
          <c:idx val="1"/>
          <c:order val="1"/>
          <c:spPr>
            <a:ln w="28575" cap="rnd">
              <a:solidFill>
                <a:srgbClr val="A63DC3"/>
              </a:solidFill>
              <a:round/>
            </a:ln>
            <a:effectLst/>
          </c:spPr>
          <c:marker>
            <c:symbol val="none"/>
          </c:marker>
          <c:cat>
            <c:strRef>
              <c:f>'Graph radar milk'!$A$2:$A$24</c:f>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f>'Graph radar milk'!$C$2:$C$24</c:f>
              <c:numCache>
                <c:formatCode>0.00</c:formatCode>
                <c:ptCount val="23"/>
                <c:pt idx="0">
                  <c:v>7.0132211363502034E-2</c:v>
                </c:pt>
                <c:pt idx="1">
                  <c:v>7.8085787476950025E-2</c:v>
                </c:pt>
                <c:pt idx="2">
                  <c:v>0.25699891149309229</c:v>
                </c:pt>
                <c:pt idx="3">
                  <c:v>0.43427627390127777</c:v>
                </c:pt>
                <c:pt idx="4">
                  <c:v>2.0513435348345568</c:v>
                </c:pt>
                <c:pt idx="5">
                  <c:v>0.15374312318472594</c:v>
                </c:pt>
                <c:pt idx="6">
                  <c:v>0.25794987217744975</c:v>
                </c:pt>
                <c:pt idx="7">
                  <c:v>10.09527951334929</c:v>
                </c:pt>
                <c:pt idx="8">
                  <c:v>0.579075910931794</c:v>
                </c:pt>
                <c:pt idx="9">
                  <c:v>0.18084686807468769</c:v>
                </c:pt>
                <c:pt idx="10">
                  <c:v>0.1337104389855639</c:v>
                </c:pt>
                <c:pt idx="11">
                  <c:v>4.4737810395659316</c:v>
                </c:pt>
                <c:pt idx="12">
                  <c:v>61.992352680122664</c:v>
                </c:pt>
                <c:pt idx="13">
                  <c:v>6.8557273731175997E-2</c:v>
                </c:pt>
                <c:pt idx="14">
                  <c:v>14.595826028452674</c:v>
                </c:pt>
                <c:pt idx="15">
                  <c:v>0.3063133697822934</c:v>
                </c:pt>
                <c:pt idx="16">
                  <c:v>1.7501000256618178</c:v>
                </c:pt>
                <c:pt idx="17">
                  <c:v>0.49188505075395916</c:v>
                </c:pt>
                <c:pt idx="18">
                  <c:v>0.54750589161953389</c:v>
                </c:pt>
                <c:pt idx="19">
                  <c:v>0.50891138225895682</c:v>
                </c:pt>
                <c:pt idx="20">
                  <c:v>0.15931100752844346</c:v>
                </c:pt>
                <c:pt idx="21">
                  <c:v>0.21317581210626912</c:v>
                </c:pt>
                <c:pt idx="22">
                  <c:v>0.60083799264338289</c:v>
                </c:pt>
              </c:numCache>
            </c:numRef>
          </c:val>
          <c:extLst>
            <c:ext xmlns:c16="http://schemas.microsoft.com/office/drawing/2014/chart" uri="{C3380CC4-5D6E-409C-BE32-E72D297353CC}">
              <c16:uniqueId val="{00000001-A43A-4639-96D0-E7074F945759}"/>
            </c:ext>
          </c:extLst>
        </c:ser>
        <c:ser>
          <c:idx val="6"/>
          <c:order val="2"/>
          <c:spPr>
            <a:ln w="28575" cap="rnd">
              <a:solidFill>
                <a:srgbClr val="FF0000"/>
              </a:solidFill>
              <a:round/>
            </a:ln>
            <a:effectLst/>
          </c:spPr>
          <c:marker>
            <c:symbol val="none"/>
          </c:marker>
          <c:cat>
            <c:strRef>
              <c:f>'Graph radar milk'!$A$2:$A$24</c:f>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f>'Graph radar milk'!$H$2:$H$24</c:f>
              <c:numCache>
                <c:formatCode>0.00</c:formatCode>
                <c:ptCount val="23"/>
                <c:pt idx="0">
                  <c:v>0.08</c:v>
                </c:pt>
                <c:pt idx="1">
                  <c:v>7.0000000000000007E-2</c:v>
                </c:pt>
                <c:pt idx="2">
                  <c:v>0.30412947641590804</c:v>
                </c:pt>
                <c:pt idx="3">
                  <c:v>0.47915774181624615</c:v>
                </c:pt>
                <c:pt idx="4">
                  <c:v>2.0866617953976183</c:v>
                </c:pt>
                <c:pt idx="5">
                  <c:v>0.17177918727189262</c:v>
                </c:pt>
                <c:pt idx="6">
                  <c:v>0.26265238824713988</c:v>
                </c:pt>
                <c:pt idx="7">
                  <c:v>10.357785068832065</c:v>
                </c:pt>
                <c:pt idx="8">
                  <c:v>0.59165997605536913</c:v>
                </c:pt>
                <c:pt idx="9">
                  <c:v>0.18266703066825221</c:v>
                </c:pt>
                <c:pt idx="10">
                  <c:v>0.16675565462840844</c:v>
                </c:pt>
                <c:pt idx="11">
                  <c:v>4.5471306716651014</c:v>
                </c:pt>
                <c:pt idx="12">
                  <c:v>61.505041614639396</c:v>
                </c:pt>
                <c:pt idx="13">
                  <c:v>0.15929120274614555</c:v>
                </c:pt>
                <c:pt idx="14">
                  <c:v>14.433636315773935</c:v>
                </c:pt>
                <c:pt idx="15">
                  <c:v>0.30476984576386867</c:v>
                </c:pt>
                <c:pt idx="16">
                  <c:v>1.9294823997422621</c:v>
                </c:pt>
                <c:pt idx="17">
                  <c:v>0.48799739517171498</c:v>
                </c:pt>
                <c:pt idx="18">
                  <c:v>0.55038982049197649</c:v>
                </c:pt>
                <c:pt idx="19">
                  <c:v>0.4935814465547933</c:v>
                </c:pt>
                <c:pt idx="20">
                  <c:v>0.1541047867399053</c:v>
                </c:pt>
                <c:pt idx="21">
                  <c:v>0.21940736940727804</c:v>
                </c:pt>
                <c:pt idx="22">
                  <c:v>0.59419535807143253</c:v>
                </c:pt>
              </c:numCache>
            </c:numRef>
          </c:val>
          <c:extLst>
            <c:ext xmlns:c16="http://schemas.microsoft.com/office/drawing/2014/chart" uri="{C3380CC4-5D6E-409C-BE32-E72D297353CC}">
              <c16:uniqueId val="{00000006-A43A-4639-96D0-E7074F945759}"/>
            </c:ext>
          </c:extLst>
        </c:ser>
        <c:dLbls>
          <c:showLegendKey val="0"/>
          <c:showVal val="0"/>
          <c:showCatName val="0"/>
          <c:showSerName val="0"/>
          <c:showPercent val="0"/>
          <c:showBubbleSize val="0"/>
        </c:dLbls>
        <c:axId val="1410245280"/>
        <c:axId val="1410240288"/>
      </c:radarChart>
      <c:catAx>
        <c:axId val="1410245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10240288"/>
        <c:crosses val="autoZero"/>
        <c:auto val="1"/>
        <c:lblAlgn val="ctr"/>
        <c:lblOffset val="100"/>
        <c:noMultiLvlLbl val="0"/>
      </c:catAx>
      <c:valAx>
        <c:axId val="1410240288"/>
        <c:scaling>
          <c:logBase val="10"/>
          <c:orientation val="minMax"/>
          <c:max val="1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0245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v>AOCS 2c-11</c:v>
          </c:tx>
          <c:spPr>
            <a:ln w="28575" cap="rnd">
              <a:solidFill>
                <a:srgbClr val="49BFA9"/>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oat'!$B$2:$B$6</c:f>
              <c:numCache>
                <c:formatCode>General</c:formatCode>
                <c:ptCount val="5"/>
                <c:pt idx="0">
                  <c:v>0.20344628861492553</c:v>
                </c:pt>
                <c:pt idx="1">
                  <c:v>0.21773560979707041</c:v>
                </c:pt>
                <c:pt idx="2">
                  <c:v>1.4949862024917138</c:v>
                </c:pt>
                <c:pt idx="3">
                  <c:v>1.5441363786439029</c:v>
                </c:pt>
                <c:pt idx="4">
                  <c:v>0.88120147908216695</c:v>
                </c:pt>
              </c:numCache>
            </c:numRef>
          </c:val>
          <c:extLst>
            <c:ext xmlns:c16="http://schemas.microsoft.com/office/drawing/2014/chart" uri="{C3380CC4-5D6E-409C-BE32-E72D297353CC}">
              <c16:uniqueId val="{00000000-3E6E-4E14-BBF6-97DEF50C6A7C}"/>
            </c:ext>
          </c:extLst>
        </c:ser>
        <c:ser>
          <c:idx val="1"/>
          <c:order val="1"/>
          <c:tx>
            <c:v>AOCS 2b-11</c:v>
          </c:tx>
          <c:spPr>
            <a:ln w="28575" cap="rnd">
              <a:solidFill>
                <a:srgbClr val="A63DC3"/>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oat'!$C$2:$C$6</c:f>
              <c:numCache>
                <c:formatCode>General</c:formatCode>
                <c:ptCount val="5"/>
                <c:pt idx="0">
                  <c:v>0.17899446322867527</c:v>
                </c:pt>
                <c:pt idx="1">
                  <c:v>0.20594063874502083</c:v>
                </c:pt>
                <c:pt idx="2">
                  <c:v>1.3473266705231364</c:v>
                </c:pt>
                <c:pt idx="3">
                  <c:v>1.4220003386597222</c:v>
                </c:pt>
                <c:pt idx="4">
                  <c:v>0.71148890063287129</c:v>
                </c:pt>
              </c:numCache>
            </c:numRef>
          </c:val>
          <c:extLst>
            <c:ext xmlns:c16="http://schemas.microsoft.com/office/drawing/2014/chart" uri="{C3380CC4-5D6E-409C-BE32-E72D297353CC}">
              <c16:uniqueId val="{00000001-3E6E-4E14-BBF6-97DEF50C6A7C}"/>
            </c:ext>
          </c:extLst>
        </c:ser>
        <c:ser>
          <c:idx val="6"/>
          <c:order val="2"/>
          <c:tx>
            <c:v>MAED</c:v>
          </c:tx>
          <c:spPr>
            <a:ln w="28575" cap="rnd">
              <a:solidFill>
                <a:srgbClr val="FF0000"/>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oat'!$H$2:$H$6</c:f>
              <c:numCache>
                <c:formatCode>General</c:formatCode>
                <c:ptCount val="5"/>
                <c:pt idx="0">
                  <c:v>0.29223906630512875</c:v>
                </c:pt>
                <c:pt idx="1">
                  <c:v>0.24008321118066867</c:v>
                </c:pt>
                <c:pt idx="2">
                  <c:v>1.5642622849849115</c:v>
                </c:pt>
                <c:pt idx="3">
                  <c:v>1.0618496736605065</c:v>
                </c:pt>
                <c:pt idx="4">
                  <c:v>0.68527744019454906</c:v>
                </c:pt>
              </c:numCache>
            </c:numRef>
          </c:val>
          <c:extLst>
            <c:ext xmlns:c16="http://schemas.microsoft.com/office/drawing/2014/chart" uri="{C3380CC4-5D6E-409C-BE32-E72D297353CC}">
              <c16:uniqueId val="{00000006-3E6E-4E14-BBF6-97DEF50C6A7C}"/>
            </c:ext>
          </c:extLst>
        </c:ser>
        <c:dLbls>
          <c:showLegendKey val="0"/>
          <c:showVal val="0"/>
          <c:showCatName val="0"/>
          <c:showSerName val="0"/>
          <c:showPercent val="0"/>
          <c:showBubbleSize val="0"/>
        </c:dLbls>
        <c:axId val="1055362031"/>
        <c:axId val="1055358703"/>
      </c:radarChart>
      <c:catAx>
        <c:axId val="1055362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55358703"/>
        <c:crosses val="autoZero"/>
        <c:auto val="1"/>
        <c:lblAlgn val="ctr"/>
        <c:lblOffset val="100"/>
        <c:noMultiLvlLbl val="0"/>
      </c:catAx>
      <c:valAx>
        <c:axId val="1055358703"/>
        <c:scaling>
          <c:logBase val="10"/>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55362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96521637805359E-2"/>
          <c:y val="0.24835499423691895"/>
          <c:w val="0.31214245415960745"/>
          <c:h val="0.54962171656040837"/>
        </c:manualLayout>
      </c:layout>
      <c:barChart>
        <c:barDir val="col"/>
        <c:grouping val="clustered"/>
        <c:varyColors val="0"/>
        <c:ser>
          <c:idx val="2"/>
          <c:order val="0"/>
          <c:tx>
            <c:v>Ext_Hyd+DerAc</c:v>
          </c:tx>
          <c:spPr>
            <a:gradFill flip="none" rotWithShape="1">
              <a:gsLst>
                <a:gs pos="16000">
                  <a:srgbClr val="4472C4"/>
                </a:gs>
                <a:gs pos="17000">
                  <a:srgbClr val="4472C4"/>
                </a:gs>
                <a:gs pos="87616">
                  <a:srgbClr val="FFD966"/>
                </a:gs>
                <a:gs pos="83000">
                  <a:schemeClr val="accent4">
                    <a:lumMod val="60000"/>
                    <a:lumOff val="40000"/>
                  </a:schemeClr>
                </a:gs>
                <a:gs pos="100000">
                  <a:schemeClr val="accent4">
                    <a:lumMod val="60000"/>
                    <a:lumOff val="40000"/>
                  </a:schemeClr>
                </a:gs>
              </a:gsLst>
              <a:path path="circle">
                <a:fillToRect l="50000" t="130000" r="50000" b="-30000"/>
              </a:path>
              <a:tileRect/>
            </a:gradFill>
            <a:ln>
              <a:noFill/>
            </a:ln>
            <a:effectLst/>
          </c:spPr>
          <c:invertIfNegative val="0"/>
          <c:dPt>
            <c:idx val="0"/>
            <c:invertIfNegative val="0"/>
            <c:bubble3D val="0"/>
            <c:spPr>
              <a:gradFill flip="none" rotWithShape="1">
                <a:gsLst>
                  <a:gs pos="41000">
                    <a:srgbClr val="4472C4"/>
                  </a:gs>
                  <a:gs pos="44000">
                    <a:srgbClr val="4472C4"/>
                  </a:gs>
                  <a:gs pos="87616">
                    <a:srgbClr val="FFD966"/>
                  </a:gs>
                  <a:gs pos="83000">
                    <a:schemeClr val="accent4">
                      <a:lumMod val="60000"/>
                      <a:lumOff val="40000"/>
                    </a:schemeClr>
                  </a:gs>
                  <a:gs pos="100000">
                    <a:schemeClr val="accent4">
                      <a:lumMod val="60000"/>
                      <a:lumOff val="40000"/>
                    </a:schemeClr>
                  </a:gs>
                </a:gsLst>
                <a:path path="circle">
                  <a:fillToRect l="50000" t="130000" r="50000" b="-30000"/>
                </a:path>
                <a:tileRect/>
              </a:gradFill>
              <a:ln>
                <a:noFill/>
              </a:ln>
              <a:effectLst/>
            </c:spPr>
            <c:extLst>
              <c:ext xmlns:c16="http://schemas.microsoft.com/office/drawing/2014/chart" uri="{C3380CC4-5D6E-409C-BE32-E72D297353CC}">
                <c16:uniqueId val="{00000001-55F2-4E02-8A80-3B103FCC9E7D}"/>
              </c:ext>
            </c:extLst>
          </c:dPt>
          <c:errBars>
            <c:errBarType val="both"/>
            <c:errValType val="cust"/>
            <c:noEndCap val="0"/>
            <c:plus>
              <c:numRef>
                <c:f>'SFA MUFA PUFA'!$O$31:$O$33</c:f>
                <c:numCache>
                  <c:formatCode>General</c:formatCode>
                  <c:ptCount val="3"/>
                  <c:pt idx="0">
                    <c:v>0.51173208016741256</c:v>
                  </c:pt>
                  <c:pt idx="1">
                    <c:v>0.52224315440685665</c:v>
                  </c:pt>
                  <c:pt idx="2">
                    <c:v>1.0511074239447415E-2</c:v>
                  </c:pt>
                </c:numCache>
              </c:numRef>
            </c:plus>
            <c:minus>
              <c:numRef>
                <c:f>'SFA MUFA PUFA'!$O$31:$O$33</c:f>
                <c:numCache>
                  <c:formatCode>General</c:formatCode>
                  <c:ptCount val="3"/>
                  <c:pt idx="0">
                    <c:v>0.51173208016741256</c:v>
                  </c:pt>
                  <c:pt idx="1">
                    <c:v>0.52224315440685665</c:v>
                  </c:pt>
                  <c:pt idx="2">
                    <c:v>1.0511074239447415E-2</c:v>
                  </c:pt>
                </c:numCache>
              </c:numRef>
            </c:minus>
            <c:spPr>
              <a:noFill/>
              <a:ln w="9525" cap="flat" cmpd="sng" algn="ctr">
                <a:solidFill>
                  <a:schemeClr val="tx1">
                    <a:lumMod val="65000"/>
                    <a:lumOff val="35000"/>
                  </a:schemeClr>
                </a:solidFill>
                <a:round/>
              </a:ln>
              <a:effectLst/>
            </c:spPr>
          </c:errBars>
          <c:cat>
            <c:strRef>
              <c:f>'SFA MUFA PUFA'!$A$31:$A$33</c:f>
              <c:strCache>
                <c:ptCount val="3"/>
                <c:pt idx="0">
                  <c:v>SFA</c:v>
                </c:pt>
                <c:pt idx="1">
                  <c:v>MUFA</c:v>
                </c:pt>
                <c:pt idx="2">
                  <c:v>PUFA</c:v>
                </c:pt>
              </c:strCache>
            </c:strRef>
          </c:cat>
          <c:val>
            <c:numRef>
              <c:f>'SFA MUFA PUFA'!$N$31:$N$33</c:f>
              <c:numCache>
                <c:formatCode>0.00</c:formatCode>
                <c:ptCount val="3"/>
                <c:pt idx="0">
                  <c:v>66.504125650923669</c:v>
                </c:pt>
                <c:pt idx="1">
                  <c:v>30.371545855695935</c:v>
                </c:pt>
                <c:pt idx="2">
                  <c:v>3.1243284933803928</c:v>
                </c:pt>
              </c:numCache>
            </c:numRef>
          </c:val>
          <c:extLst>
            <c:ext xmlns:c16="http://schemas.microsoft.com/office/drawing/2014/chart" uri="{C3380CC4-5D6E-409C-BE32-E72D297353CC}">
              <c16:uniqueId val="{00000002-55F2-4E02-8A80-3B103FCC9E7D}"/>
            </c:ext>
          </c:extLst>
        </c:ser>
        <c:ser>
          <c:idx val="3"/>
          <c:order val="1"/>
          <c:tx>
            <c:v>Ext_Hyd+DerBF3</c:v>
          </c:tx>
          <c:spPr>
            <a:gradFill>
              <a:gsLst>
                <a:gs pos="43000">
                  <a:srgbClr val="00B050"/>
                </a:gs>
                <a:gs pos="87616">
                  <a:srgbClr val="FFD966"/>
                </a:gs>
                <a:gs pos="83000">
                  <a:schemeClr val="accent4">
                    <a:lumMod val="60000"/>
                    <a:lumOff val="40000"/>
                  </a:schemeClr>
                </a:gs>
                <a:gs pos="10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'SFA MUFA PUFA'!$T$31:$T$33</c:f>
                <c:numCache>
                  <c:formatCode>General</c:formatCode>
                  <c:ptCount val="3"/>
                  <c:pt idx="0">
                    <c:v>0.24262414599842685</c:v>
                  </c:pt>
                  <c:pt idx="1">
                    <c:v>0.16036342262084347</c:v>
                  </c:pt>
                  <c:pt idx="2">
                    <c:v>8.2260723377594935E-2</c:v>
                  </c:pt>
                </c:numCache>
              </c:numRef>
            </c:plus>
            <c:minus>
              <c:numRef>
                <c:f>'SFA MUFA PUFA'!$T$31:$T$33</c:f>
                <c:numCache>
                  <c:formatCode>General</c:formatCode>
                  <c:ptCount val="3"/>
                  <c:pt idx="0">
                    <c:v>0.24262414599842685</c:v>
                  </c:pt>
                  <c:pt idx="1">
                    <c:v>0.16036342262084347</c:v>
                  </c:pt>
                  <c:pt idx="2">
                    <c:v>8.2260723377594935E-2</c:v>
                  </c:pt>
                </c:numCache>
              </c:numRef>
            </c:minus>
            <c:spPr>
              <a:noFill/>
              <a:ln w="9525" cap="flat" cmpd="sng" algn="ctr">
                <a:solidFill>
                  <a:schemeClr val="tx1">
                    <a:lumMod val="65000"/>
                    <a:lumOff val="35000"/>
                  </a:schemeClr>
                </a:solidFill>
                <a:round/>
              </a:ln>
              <a:effectLst/>
            </c:spPr>
          </c:errBars>
          <c:val>
            <c:numRef>
              <c:f>'SFA MUFA PUFA'!$S$31:$S$33</c:f>
              <c:numCache>
                <c:formatCode>0.00</c:formatCode>
                <c:ptCount val="3"/>
                <c:pt idx="0">
                  <c:v>65.592859690345577</c:v>
                </c:pt>
                <c:pt idx="1">
                  <c:v>31.454987110250066</c:v>
                </c:pt>
                <c:pt idx="2">
                  <c:v>2.9521531994043411</c:v>
                </c:pt>
              </c:numCache>
            </c:numRef>
          </c:val>
          <c:extLst>
            <c:ext xmlns:c16="http://schemas.microsoft.com/office/drawing/2014/chart" uri="{C3380CC4-5D6E-409C-BE32-E72D297353CC}">
              <c16:uniqueId val="{00000003-55F2-4E02-8A80-3B103FCC9E7D}"/>
            </c:ext>
          </c:extLst>
        </c:ser>
        <c:ser>
          <c:idx val="6"/>
          <c:order val="2"/>
          <c:tx>
            <c:v>MAED</c:v>
          </c:tx>
          <c:spPr>
            <a:solidFill>
              <a:srgbClr val="FF0000"/>
            </a:solidFill>
            <a:ln>
              <a:solidFill>
                <a:sysClr val="windowText" lastClr="000000"/>
              </a:solidFill>
            </a:ln>
            <a:effectLst/>
          </c:spPr>
          <c:invertIfNegative val="0"/>
          <c:errBars>
            <c:errBarType val="both"/>
            <c:errValType val="cust"/>
            <c:noEndCap val="0"/>
            <c:plus>
              <c:numRef>
                <c:f>'SFA MUFA PUFA'!$AI$31:$AI$33</c:f>
                <c:numCache>
                  <c:formatCode>General</c:formatCode>
                  <c:ptCount val="3"/>
                  <c:pt idx="0">
                    <c:v>0.12746324793944552</c:v>
                  </c:pt>
                  <c:pt idx="1">
                    <c:v>0.12534917383690214</c:v>
                  </c:pt>
                  <c:pt idx="2">
                    <c:v>2.1140741025447163E-3</c:v>
                  </c:pt>
                </c:numCache>
              </c:numRef>
            </c:plus>
            <c:minus>
              <c:numRef>
                <c:f>'SFA MUFA PUFA'!$AI$31:$AI$33</c:f>
                <c:numCache>
                  <c:formatCode>General</c:formatCode>
                  <c:ptCount val="3"/>
                  <c:pt idx="0">
                    <c:v>0.12746324793944552</c:v>
                  </c:pt>
                  <c:pt idx="1">
                    <c:v>0.12534917383690214</c:v>
                  </c:pt>
                  <c:pt idx="2">
                    <c:v>2.1140741025447163E-3</c:v>
                  </c:pt>
                </c:numCache>
              </c:numRef>
            </c:minus>
            <c:spPr>
              <a:noFill/>
              <a:ln w="9525" cap="flat" cmpd="sng" algn="ctr">
                <a:solidFill>
                  <a:schemeClr val="tx1">
                    <a:lumMod val="65000"/>
                    <a:lumOff val="35000"/>
                  </a:schemeClr>
                </a:solidFill>
                <a:round/>
              </a:ln>
              <a:effectLst/>
            </c:spPr>
          </c:errBars>
          <c:val>
            <c:numRef>
              <c:f>'SFA MUFA PUFA'!$AH$31:$AH$33</c:f>
              <c:numCache>
                <c:formatCode>0.00</c:formatCode>
                <c:ptCount val="3"/>
                <c:pt idx="0">
                  <c:v>66.308414919528261</c:v>
                </c:pt>
                <c:pt idx="1">
                  <c:v>30.692185162299793</c:v>
                </c:pt>
                <c:pt idx="2">
                  <c:v>2.9993999181719495</c:v>
                </c:pt>
              </c:numCache>
            </c:numRef>
          </c:val>
          <c:extLst>
            <c:ext xmlns:c16="http://schemas.microsoft.com/office/drawing/2014/chart" uri="{C3380CC4-5D6E-409C-BE32-E72D297353CC}">
              <c16:uniqueId val="{00000004-55F2-4E02-8A80-3B103FCC9E7D}"/>
            </c:ext>
          </c:extLst>
        </c:ser>
        <c:dLbls>
          <c:showLegendKey val="0"/>
          <c:showVal val="0"/>
          <c:showCatName val="0"/>
          <c:showSerName val="0"/>
          <c:showPercent val="0"/>
          <c:showBubbleSize val="0"/>
        </c:dLbls>
        <c:gapWidth val="219"/>
        <c:overlap val="-27"/>
        <c:axId val="814664719"/>
        <c:axId val="814665967"/>
      </c:barChart>
      <c:catAx>
        <c:axId val="8146647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14665967"/>
        <c:crosses val="autoZero"/>
        <c:auto val="1"/>
        <c:lblAlgn val="ctr"/>
        <c:lblOffset val="100"/>
        <c:noMultiLvlLbl val="0"/>
      </c:catAx>
      <c:valAx>
        <c:axId val="814665967"/>
        <c:scaling>
          <c:orientation val="minMax"/>
          <c:max val="70"/>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146647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v>Ext_Hyd+DerAc</c:v>
          </c:tx>
          <c:spPr>
            <a:gradFill>
              <a:gsLst>
                <a:gs pos="32000">
                  <a:srgbClr val="4472C4"/>
                </a:gs>
                <a:gs pos="100000">
                  <a:schemeClr val="accent4">
                    <a:lumMod val="60000"/>
                    <a:lumOff val="40000"/>
                  </a:schemeClr>
                </a:gs>
                <a:gs pos="9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'SFA MUFA PUFA'!$M$11:$M$13</c:f>
                <c:numCache>
                  <c:formatCode>General</c:formatCode>
                  <c:ptCount val="3"/>
                  <c:pt idx="0">
                    <c:v>2.3220333237670587E-2</c:v>
                  </c:pt>
                  <c:pt idx="1">
                    <c:v>0.24546526917872313</c:v>
                  </c:pt>
                  <c:pt idx="2">
                    <c:v>0.22224493594104899</c:v>
                  </c:pt>
                </c:numCache>
              </c:numRef>
            </c:plus>
            <c:minus>
              <c:numRef>
                <c:f>'SFA MUFA PUFA'!$M$11:$M$13</c:f>
                <c:numCache>
                  <c:formatCode>General</c:formatCode>
                  <c:ptCount val="3"/>
                  <c:pt idx="0">
                    <c:v>2.3220333237670587E-2</c:v>
                  </c:pt>
                  <c:pt idx="1">
                    <c:v>0.24546526917872313</c:v>
                  </c:pt>
                  <c:pt idx="2">
                    <c:v>0.22224493594104899</c:v>
                  </c:pt>
                </c:numCache>
              </c:numRef>
            </c:minus>
            <c:spPr>
              <a:noFill/>
              <a:ln w="9525" cap="flat" cmpd="sng" algn="ctr">
                <a:solidFill>
                  <a:schemeClr val="tx1">
                    <a:lumMod val="65000"/>
                    <a:lumOff val="35000"/>
                  </a:schemeClr>
                </a:solidFill>
                <a:round/>
              </a:ln>
              <a:effectLst/>
            </c:spPr>
          </c:errBars>
          <c:cat>
            <c:strRef>
              <c:f>'SFA MUFA PUFA'!$A$11:$A$13</c:f>
              <c:strCache>
                <c:ptCount val="3"/>
                <c:pt idx="0">
                  <c:v>SFA</c:v>
                </c:pt>
                <c:pt idx="1">
                  <c:v>MUFA</c:v>
                </c:pt>
                <c:pt idx="2">
                  <c:v>PUFA</c:v>
                </c:pt>
              </c:strCache>
            </c:strRef>
          </c:cat>
          <c:val>
            <c:numRef>
              <c:f>'SFA MUFA PUFA'!$L$11:$L$13</c:f>
              <c:numCache>
                <c:formatCode>General</c:formatCode>
                <c:ptCount val="3"/>
                <c:pt idx="0">
                  <c:v>21.606765616882477</c:v>
                </c:pt>
                <c:pt idx="1">
                  <c:v>37.186802783458681</c:v>
                </c:pt>
                <c:pt idx="2">
                  <c:v>41.206431599658842</c:v>
                </c:pt>
              </c:numCache>
            </c:numRef>
          </c:val>
          <c:extLst>
            <c:ext xmlns:c16="http://schemas.microsoft.com/office/drawing/2014/chart" uri="{C3380CC4-5D6E-409C-BE32-E72D297353CC}">
              <c16:uniqueId val="{00000000-32E3-4630-AE2F-9930F0029DEF}"/>
            </c:ext>
          </c:extLst>
        </c:ser>
        <c:ser>
          <c:idx val="3"/>
          <c:order val="1"/>
          <c:tx>
            <c:v>Ext_Hyd+DerBF3</c:v>
          </c:tx>
          <c:spPr>
            <a:gradFill>
              <a:gsLst>
                <a:gs pos="32000">
                  <a:srgbClr val="00B050"/>
                </a:gs>
                <a:gs pos="100000">
                  <a:schemeClr val="accent4">
                    <a:lumMod val="60000"/>
                    <a:lumOff val="40000"/>
                  </a:schemeClr>
                </a:gs>
                <a:gs pos="9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'SFA MUFA PUFA'!$Q$11:$Q$13</c:f>
                <c:numCache>
                  <c:formatCode>General</c:formatCode>
                  <c:ptCount val="3"/>
                  <c:pt idx="0">
                    <c:v>0.17464901362409258</c:v>
                  </c:pt>
                  <c:pt idx="1">
                    <c:v>0.12833164708857225</c:v>
                  </c:pt>
                  <c:pt idx="2">
                    <c:v>4.6317366535514992E-2</c:v>
                  </c:pt>
                </c:numCache>
              </c:numRef>
            </c:plus>
            <c:minus>
              <c:numRef>
                <c:f>'SFA MUFA PUFA'!$Q$11:$Q$13</c:f>
                <c:numCache>
                  <c:formatCode>General</c:formatCode>
                  <c:ptCount val="3"/>
                  <c:pt idx="0">
                    <c:v>0.17464901362409258</c:v>
                  </c:pt>
                  <c:pt idx="1">
                    <c:v>0.12833164708857225</c:v>
                  </c:pt>
                  <c:pt idx="2">
                    <c:v>4.6317366535514992E-2</c:v>
                  </c:pt>
                </c:numCache>
              </c:numRef>
            </c:minus>
            <c:spPr>
              <a:noFill/>
              <a:ln w="9525" cap="flat" cmpd="sng" algn="ctr">
                <a:solidFill>
                  <a:schemeClr val="tx1">
                    <a:lumMod val="65000"/>
                    <a:lumOff val="35000"/>
                  </a:schemeClr>
                </a:solidFill>
                <a:round/>
              </a:ln>
              <a:effectLst/>
            </c:spPr>
          </c:errBars>
          <c:val>
            <c:numRef>
              <c:f>'SFA MUFA PUFA'!$P$11:$P$13</c:f>
              <c:numCache>
                <c:formatCode>General</c:formatCode>
                <c:ptCount val="3"/>
                <c:pt idx="0">
                  <c:v>20.627365663380946</c:v>
                </c:pt>
                <c:pt idx="1">
                  <c:v>37.890770616494677</c:v>
                </c:pt>
                <c:pt idx="2">
                  <c:v>41.481863720124387</c:v>
                </c:pt>
              </c:numCache>
            </c:numRef>
          </c:val>
          <c:extLst>
            <c:ext xmlns:c16="http://schemas.microsoft.com/office/drawing/2014/chart" uri="{C3380CC4-5D6E-409C-BE32-E72D297353CC}">
              <c16:uniqueId val="{00000001-32E3-4630-AE2F-9930F0029DEF}"/>
            </c:ext>
          </c:extLst>
        </c:ser>
        <c:ser>
          <c:idx val="6"/>
          <c:order val="2"/>
          <c:tx>
            <c:v>MAED</c:v>
          </c:tx>
          <c:spPr>
            <a:solidFill>
              <a:srgbClr val="FF0000"/>
            </a:solidFill>
            <a:ln>
              <a:solidFill>
                <a:sysClr val="windowText" lastClr="000000"/>
              </a:solidFill>
            </a:ln>
            <a:effectLst/>
          </c:spPr>
          <c:invertIfNegative val="0"/>
          <c:errBars>
            <c:errBarType val="both"/>
            <c:errValType val="cust"/>
            <c:noEndCap val="0"/>
            <c:plus>
              <c:numRef>
                <c:f>'SFA MUFA PUFA'!$AC$11:$AC$13</c:f>
                <c:numCache>
                  <c:formatCode>General</c:formatCode>
                  <c:ptCount val="3"/>
                  <c:pt idx="0">
                    <c:v>7.5643211807388866E-2</c:v>
                  </c:pt>
                  <c:pt idx="1">
                    <c:v>0.16182052390641388</c:v>
                  </c:pt>
                  <c:pt idx="2">
                    <c:v>8.6177312099021464E-2</c:v>
                  </c:pt>
                </c:numCache>
              </c:numRef>
            </c:plus>
            <c:minus>
              <c:numRef>
                <c:f>'SFA MUFA PUFA'!$AC$11:$AC$13</c:f>
                <c:numCache>
                  <c:formatCode>General</c:formatCode>
                  <c:ptCount val="3"/>
                  <c:pt idx="0">
                    <c:v>7.5643211807388866E-2</c:v>
                  </c:pt>
                  <c:pt idx="1">
                    <c:v>0.16182052390641388</c:v>
                  </c:pt>
                  <c:pt idx="2">
                    <c:v>8.6177312099021464E-2</c:v>
                  </c:pt>
                </c:numCache>
              </c:numRef>
            </c:minus>
            <c:spPr>
              <a:noFill/>
              <a:ln w="9525" cap="flat" cmpd="sng" algn="ctr">
                <a:solidFill>
                  <a:schemeClr val="tx1">
                    <a:lumMod val="65000"/>
                    <a:lumOff val="35000"/>
                  </a:schemeClr>
                </a:solidFill>
                <a:round/>
              </a:ln>
              <a:effectLst/>
            </c:spPr>
          </c:errBars>
          <c:val>
            <c:numRef>
              <c:f>'SFA MUFA PUFA'!$AB$11:$AB$13</c:f>
              <c:numCache>
                <c:formatCode>General</c:formatCode>
                <c:ptCount val="3"/>
                <c:pt idx="0">
                  <c:v>22.752402589302221</c:v>
                </c:pt>
                <c:pt idx="1">
                  <c:v>34.87302341042642</c:v>
                </c:pt>
                <c:pt idx="2">
                  <c:v>42.374574000271359</c:v>
                </c:pt>
              </c:numCache>
            </c:numRef>
          </c:val>
          <c:extLst>
            <c:ext xmlns:c16="http://schemas.microsoft.com/office/drawing/2014/chart" uri="{C3380CC4-5D6E-409C-BE32-E72D297353CC}">
              <c16:uniqueId val="{00000002-32E3-4630-AE2F-9930F0029DEF}"/>
            </c:ext>
          </c:extLst>
        </c:ser>
        <c:dLbls>
          <c:showLegendKey val="0"/>
          <c:showVal val="0"/>
          <c:showCatName val="0"/>
          <c:showSerName val="0"/>
          <c:showPercent val="0"/>
          <c:showBubbleSize val="0"/>
        </c:dLbls>
        <c:gapWidth val="219"/>
        <c:overlap val="-27"/>
        <c:axId val="891329919"/>
        <c:axId val="891326591"/>
      </c:barChart>
      <c:catAx>
        <c:axId val="8913299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91326591"/>
        <c:crosses val="autoZero"/>
        <c:auto val="1"/>
        <c:lblAlgn val="ctr"/>
        <c:lblOffset val="100"/>
        <c:noMultiLvlLbl val="0"/>
      </c:catAx>
      <c:valAx>
        <c:axId val="891326591"/>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913299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v>Ext_Hyd+DerAc</c:v>
          </c:tx>
          <c:spPr>
            <a:gradFill>
              <a:gsLst>
                <a:gs pos="32000">
                  <a:srgbClr val="4472C4"/>
                </a:gs>
                <a:gs pos="100000">
                  <a:schemeClr val="accent4">
                    <a:lumMod val="60000"/>
                    <a:lumOff val="40000"/>
                  </a:schemeClr>
                </a:gs>
                <a:gs pos="9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'SFA PUFA MUFA'!$M$22:$M$24</c:f>
                <c:numCache>
                  <c:formatCode>General</c:formatCode>
                  <c:ptCount val="3"/>
                  <c:pt idx="0">
                    <c:v>0.19009186764554897</c:v>
                  </c:pt>
                  <c:pt idx="1">
                    <c:v>0.10589945897688935</c:v>
                  </c:pt>
                  <c:pt idx="2">
                    <c:v>0.2959913266224401</c:v>
                  </c:pt>
                </c:numCache>
              </c:numRef>
            </c:plus>
            <c:minus>
              <c:numRef>
                <c:f>'SFA PUFA MUFA'!$M$22:$M$24</c:f>
                <c:numCache>
                  <c:formatCode>General</c:formatCode>
                  <c:ptCount val="3"/>
                  <c:pt idx="0">
                    <c:v>0.19009186764554897</c:v>
                  </c:pt>
                  <c:pt idx="1">
                    <c:v>0.10589945897688935</c:v>
                  </c:pt>
                  <c:pt idx="2">
                    <c:v>0.2959913266224401</c:v>
                  </c:pt>
                </c:numCache>
              </c:numRef>
            </c:minus>
            <c:spPr>
              <a:noFill/>
              <a:ln w="9525" cap="flat" cmpd="sng" algn="ctr">
                <a:solidFill>
                  <a:schemeClr val="tx1">
                    <a:lumMod val="65000"/>
                    <a:lumOff val="35000"/>
                  </a:schemeClr>
                </a:solidFill>
                <a:round/>
              </a:ln>
              <a:effectLst/>
            </c:spPr>
          </c:errBars>
          <c:cat>
            <c:strRef>
              <c:f>'SFA PUFA MUFA'!$A$22:$A$24</c:f>
              <c:strCache>
                <c:ptCount val="3"/>
                <c:pt idx="0">
                  <c:v>SFA</c:v>
                </c:pt>
                <c:pt idx="1">
                  <c:v>MUFA</c:v>
                </c:pt>
                <c:pt idx="2">
                  <c:v>PUFA</c:v>
                </c:pt>
              </c:strCache>
            </c:strRef>
          </c:cat>
          <c:val>
            <c:numRef>
              <c:f>'SFA PUFA MUFA'!$L$22:$L$24</c:f>
              <c:numCache>
                <c:formatCode>0.00</c:formatCode>
                <c:ptCount val="3"/>
                <c:pt idx="0">
                  <c:v>23.490428379596466</c:v>
                </c:pt>
                <c:pt idx="1">
                  <c:v>44.227319869095581</c:v>
                </c:pt>
                <c:pt idx="2">
                  <c:v>32.282251751307953</c:v>
                </c:pt>
              </c:numCache>
            </c:numRef>
          </c:val>
          <c:extLst>
            <c:ext xmlns:c16="http://schemas.microsoft.com/office/drawing/2014/chart" uri="{C3380CC4-5D6E-409C-BE32-E72D297353CC}">
              <c16:uniqueId val="{00000000-EF8E-435A-B725-D4F43AF71DB8}"/>
            </c:ext>
          </c:extLst>
        </c:ser>
        <c:ser>
          <c:idx val="3"/>
          <c:order val="1"/>
          <c:tx>
            <c:v>Ext_Hyd+DerBF3</c:v>
          </c:tx>
          <c:spPr>
            <a:gradFill>
              <a:gsLst>
                <a:gs pos="32000">
                  <a:srgbClr val="00B050"/>
                </a:gs>
                <a:gs pos="100000">
                  <a:schemeClr val="accent4">
                    <a:lumMod val="60000"/>
                    <a:lumOff val="40000"/>
                  </a:schemeClr>
                </a:gs>
                <a:gs pos="9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'SFA PUFA MUFA'!$Q$22:$Q$24</c:f>
                <c:numCache>
                  <c:formatCode>General</c:formatCode>
                  <c:ptCount val="3"/>
                  <c:pt idx="0">
                    <c:v>9.2390578268565449E-2</c:v>
                  </c:pt>
                  <c:pt idx="1">
                    <c:v>7.8939851543079698E-2</c:v>
                  </c:pt>
                  <c:pt idx="2">
                    <c:v>0.17133042981164692</c:v>
                  </c:pt>
                </c:numCache>
              </c:numRef>
            </c:plus>
            <c:minus>
              <c:numRef>
                <c:f>'SFA PUFA MUFA'!$Q$22:$Q$24</c:f>
                <c:numCache>
                  <c:formatCode>General</c:formatCode>
                  <c:ptCount val="3"/>
                  <c:pt idx="0">
                    <c:v>9.2390578268565449E-2</c:v>
                  </c:pt>
                  <c:pt idx="1">
                    <c:v>7.8939851543079698E-2</c:v>
                  </c:pt>
                  <c:pt idx="2">
                    <c:v>0.17133042981164692</c:v>
                  </c:pt>
                </c:numCache>
              </c:numRef>
            </c:minus>
            <c:spPr>
              <a:noFill/>
              <a:ln w="9525" cap="flat" cmpd="sng" algn="ctr">
                <a:solidFill>
                  <a:schemeClr val="tx1">
                    <a:lumMod val="65000"/>
                    <a:lumOff val="35000"/>
                  </a:schemeClr>
                </a:solidFill>
                <a:round/>
              </a:ln>
              <a:effectLst/>
            </c:spPr>
          </c:errBars>
          <c:val>
            <c:numRef>
              <c:f>'SFA PUFA MUFA'!$P$22:$P$24</c:f>
              <c:numCache>
                <c:formatCode>0.00</c:formatCode>
                <c:ptCount val="3"/>
                <c:pt idx="0">
                  <c:v>22.484745778904756</c:v>
                </c:pt>
                <c:pt idx="1">
                  <c:v>44.854943270879772</c:v>
                </c:pt>
                <c:pt idx="2">
                  <c:v>32.660310950215461</c:v>
                </c:pt>
              </c:numCache>
            </c:numRef>
          </c:val>
          <c:extLst>
            <c:ext xmlns:c16="http://schemas.microsoft.com/office/drawing/2014/chart" uri="{C3380CC4-5D6E-409C-BE32-E72D297353CC}">
              <c16:uniqueId val="{00000001-EF8E-435A-B725-D4F43AF71DB8}"/>
            </c:ext>
          </c:extLst>
        </c:ser>
        <c:ser>
          <c:idx val="6"/>
          <c:order val="2"/>
          <c:tx>
            <c:v>MAED</c:v>
          </c:tx>
          <c:spPr>
            <a:solidFill>
              <a:srgbClr val="FF0000"/>
            </a:solidFill>
            <a:ln>
              <a:solidFill>
                <a:sysClr val="windowText" lastClr="000000"/>
              </a:solidFill>
            </a:ln>
            <a:effectLst/>
          </c:spPr>
          <c:invertIfNegative val="0"/>
          <c:errBars>
            <c:errBarType val="both"/>
            <c:errValType val="cust"/>
            <c:noEndCap val="0"/>
            <c:plus>
              <c:numRef>
                <c:f>'SFA PUFA MUFA'!$AC$22:$AC$24</c:f>
                <c:numCache>
                  <c:formatCode>General</c:formatCode>
                  <c:ptCount val="3"/>
                  <c:pt idx="0">
                    <c:v>0.12044200178050346</c:v>
                  </c:pt>
                  <c:pt idx="1">
                    <c:v>0.58336308294285288</c:v>
                  </c:pt>
                  <c:pt idx="2">
                    <c:v>0.59108002469474386</c:v>
                  </c:pt>
                </c:numCache>
              </c:numRef>
            </c:plus>
            <c:minus>
              <c:numRef>
                <c:f>'SFA PUFA MUFA'!$AC$22:$AC$24</c:f>
                <c:numCache>
                  <c:formatCode>General</c:formatCode>
                  <c:ptCount val="3"/>
                  <c:pt idx="0">
                    <c:v>0.12044200178050346</c:v>
                  </c:pt>
                  <c:pt idx="1">
                    <c:v>0.58336308294285288</c:v>
                  </c:pt>
                  <c:pt idx="2">
                    <c:v>0.59108002469474386</c:v>
                  </c:pt>
                </c:numCache>
              </c:numRef>
            </c:minus>
            <c:spPr>
              <a:noFill/>
              <a:ln w="9525" cap="flat" cmpd="sng" algn="ctr">
                <a:solidFill>
                  <a:schemeClr val="tx1">
                    <a:lumMod val="65000"/>
                    <a:lumOff val="35000"/>
                  </a:schemeClr>
                </a:solidFill>
                <a:round/>
              </a:ln>
              <a:effectLst/>
            </c:spPr>
          </c:errBars>
          <c:val>
            <c:numRef>
              <c:f>'SFA PUFA MUFA'!$AB$22:$AB$24</c:f>
              <c:numCache>
                <c:formatCode>0.00</c:formatCode>
                <c:ptCount val="3"/>
                <c:pt idx="0">
                  <c:v>23.756104714067835</c:v>
                </c:pt>
                <c:pt idx="1">
                  <c:v>44.058437450343973</c:v>
                </c:pt>
                <c:pt idx="2">
                  <c:v>32.072732775559587</c:v>
                </c:pt>
              </c:numCache>
            </c:numRef>
          </c:val>
          <c:extLst>
            <c:ext xmlns:c16="http://schemas.microsoft.com/office/drawing/2014/chart" uri="{C3380CC4-5D6E-409C-BE32-E72D297353CC}">
              <c16:uniqueId val="{00000002-EF8E-435A-B725-D4F43AF71DB8}"/>
            </c:ext>
          </c:extLst>
        </c:ser>
        <c:dLbls>
          <c:showLegendKey val="0"/>
          <c:showVal val="0"/>
          <c:showCatName val="0"/>
          <c:showSerName val="0"/>
          <c:showPercent val="0"/>
          <c:showBubbleSize val="0"/>
        </c:dLbls>
        <c:gapWidth val="219"/>
        <c:overlap val="-27"/>
        <c:axId val="2058159759"/>
        <c:axId val="2058162255"/>
      </c:barChart>
      <c:catAx>
        <c:axId val="205815975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58162255"/>
        <c:crosses val="autoZero"/>
        <c:auto val="1"/>
        <c:lblAlgn val="ctr"/>
        <c:lblOffset val="100"/>
        <c:noMultiLvlLbl val="0"/>
      </c:catAx>
      <c:valAx>
        <c:axId val="2058162255"/>
        <c:scaling>
          <c:orientation val="minMax"/>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581597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v>Ext_Hyd+DerAc</c:v>
          </c:tx>
          <c:spPr>
            <a:gradFill>
              <a:gsLst>
                <a:gs pos="32000">
                  <a:srgbClr val="4472C4"/>
                </a:gs>
                <a:gs pos="100000">
                  <a:schemeClr val="accent4">
                    <a:lumMod val="60000"/>
                    <a:lumOff val="40000"/>
                  </a:schemeClr>
                </a:gs>
                <a:gs pos="9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Sheet2!$M$16:$M$18</c:f>
                <c:numCache>
                  <c:formatCode>General</c:formatCode>
                  <c:ptCount val="3"/>
                  <c:pt idx="0">
                    <c:v>0.24289863391413213</c:v>
                  </c:pt>
                  <c:pt idx="1">
                    <c:v>0.34830405099229722</c:v>
                  </c:pt>
                  <c:pt idx="2">
                    <c:v>0.10540541707816686</c:v>
                  </c:pt>
                </c:numCache>
              </c:numRef>
            </c:plus>
            <c:minus>
              <c:numRef>
                <c:f>Sheet2!$M$16:$M$18</c:f>
                <c:numCache>
                  <c:formatCode>General</c:formatCode>
                  <c:ptCount val="3"/>
                  <c:pt idx="0">
                    <c:v>0.24289863391413213</c:v>
                  </c:pt>
                  <c:pt idx="1">
                    <c:v>0.34830405099229722</c:v>
                  </c:pt>
                  <c:pt idx="2">
                    <c:v>0.10540541707816686</c:v>
                  </c:pt>
                </c:numCache>
              </c:numRef>
            </c:minus>
            <c:spPr>
              <a:noFill/>
              <a:ln w="9525" cap="flat" cmpd="sng" algn="ctr">
                <a:solidFill>
                  <a:schemeClr val="tx1">
                    <a:lumMod val="65000"/>
                    <a:lumOff val="35000"/>
                  </a:schemeClr>
                </a:solidFill>
                <a:round/>
              </a:ln>
              <a:effectLst/>
            </c:spPr>
          </c:errBars>
          <c:cat>
            <c:strRef>
              <c:f>Sheet2!$A$16:$A$18</c:f>
              <c:strCache>
                <c:ptCount val="3"/>
                <c:pt idx="0">
                  <c:v>SFA</c:v>
                </c:pt>
                <c:pt idx="1">
                  <c:v>MUFA</c:v>
                </c:pt>
                <c:pt idx="2">
                  <c:v>PUFA</c:v>
                </c:pt>
              </c:strCache>
            </c:strRef>
          </c:cat>
          <c:val>
            <c:numRef>
              <c:f>Sheet2!$L$16:$L$18</c:f>
              <c:numCache>
                <c:formatCode>General</c:formatCode>
                <c:ptCount val="3"/>
                <c:pt idx="0">
                  <c:v>19.022407252991975</c:v>
                </c:pt>
                <c:pt idx="1">
                  <c:v>63.008826037613751</c:v>
                </c:pt>
                <c:pt idx="2">
                  <c:v>17.968766709394274</c:v>
                </c:pt>
              </c:numCache>
            </c:numRef>
          </c:val>
          <c:extLst>
            <c:ext xmlns:c16="http://schemas.microsoft.com/office/drawing/2014/chart" uri="{C3380CC4-5D6E-409C-BE32-E72D297353CC}">
              <c16:uniqueId val="{00000000-3998-4565-8B4D-AD6213F59508}"/>
            </c:ext>
          </c:extLst>
        </c:ser>
        <c:ser>
          <c:idx val="3"/>
          <c:order val="1"/>
          <c:tx>
            <c:v>Ext_Hyd+DerBF3</c:v>
          </c:tx>
          <c:spPr>
            <a:gradFill>
              <a:gsLst>
                <a:gs pos="32000">
                  <a:srgbClr val="00B050"/>
                </a:gs>
                <a:gs pos="100000">
                  <a:schemeClr val="accent4">
                    <a:lumMod val="60000"/>
                    <a:lumOff val="40000"/>
                  </a:schemeClr>
                </a:gs>
                <a:gs pos="9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Sheet2!$Q$16:$Q$18</c:f>
                <c:numCache>
                  <c:formatCode>General</c:formatCode>
                  <c:ptCount val="3"/>
                  <c:pt idx="0">
                    <c:v>4.6881578158629367E-2</c:v>
                  </c:pt>
                  <c:pt idx="1">
                    <c:v>0.14842419823677844</c:v>
                  </c:pt>
                  <c:pt idx="2">
                    <c:v>0.10154262007814197</c:v>
                  </c:pt>
                </c:numCache>
              </c:numRef>
            </c:plus>
            <c:minus>
              <c:numRef>
                <c:f>Sheet2!$Q$16:$Q$18</c:f>
                <c:numCache>
                  <c:formatCode>General</c:formatCode>
                  <c:ptCount val="3"/>
                  <c:pt idx="0">
                    <c:v>4.6881578158629367E-2</c:v>
                  </c:pt>
                  <c:pt idx="1">
                    <c:v>0.14842419823677844</c:v>
                  </c:pt>
                  <c:pt idx="2">
                    <c:v>0.10154262007814197</c:v>
                  </c:pt>
                </c:numCache>
              </c:numRef>
            </c:minus>
            <c:spPr>
              <a:noFill/>
              <a:ln w="9525" cap="flat" cmpd="sng" algn="ctr">
                <a:solidFill>
                  <a:schemeClr val="tx1">
                    <a:lumMod val="65000"/>
                    <a:lumOff val="35000"/>
                  </a:schemeClr>
                </a:solidFill>
                <a:round/>
              </a:ln>
              <a:effectLst/>
            </c:spPr>
          </c:errBars>
          <c:val>
            <c:numRef>
              <c:f>Sheet2!$P$16:$P$18</c:f>
              <c:numCache>
                <c:formatCode>General</c:formatCode>
                <c:ptCount val="3"/>
                <c:pt idx="0">
                  <c:v>19.048462883686177</c:v>
                </c:pt>
                <c:pt idx="1">
                  <c:v>62.747055951302471</c:v>
                </c:pt>
                <c:pt idx="2">
                  <c:v>18.204481165011348</c:v>
                </c:pt>
              </c:numCache>
            </c:numRef>
          </c:val>
          <c:extLst>
            <c:ext xmlns:c16="http://schemas.microsoft.com/office/drawing/2014/chart" uri="{C3380CC4-5D6E-409C-BE32-E72D297353CC}">
              <c16:uniqueId val="{00000001-3998-4565-8B4D-AD6213F59508}"/>
            </c:ext>
          </c:extLst>
        </c:ser>
        <c:ser>
          <c:idx val="6"/>
          <c:order val="2"/>
          <c:tx>
            <c:v>MAED</c:v>
          </c:tx>
          <c:spPr>
            <a:solidFill>
              <a:srgbClr val="FF0000"/>
            </a:solidFill>
            <a:ln w="12700">
              <a:solidFill>
                <a:sysClr val="windowText" lastClr="000000"/>
              </a:solidFill>
            </a:ln>
            <a:effectLst/>
          </c:spPr>
          <c:invertIfNegative val="0"/>
          <c:errBars>
            <c:errBarType val="both"/>
            <c:errValType val="cust"/>
            <c:noEndCap val="0"/>
            <c:plus>
              <c:numRef>
                <c:f>Sheet2!$AC$16:$AC$18</c:f>
                <c:numCache>
                  <c:formatCode>General</c:formatCode>
                  <c:ptCount val="3"/>
                  <c:pt idx="0">
                    <c:v>2.7356275806466712E-2</c:v>
                  </c:pt>
                  <c:pt idx="1">
                    <c:v>2.3165805810847928E-2</c:v>
                  </c:pt>
                  <c:pt idx="2">
                    <c:v>4.1904699956223368E-3</c:v>
                  </c:pt>
                </c:numCache>
              </c:numRef>
            </c:plus>
            <c:minus>
              <c:numRef>
                <c:f>Sheet2!$AC$16:$AC$18</c:f>
                <c:numCache>
                  <c:formatCode>General</c:formatCode>
                  <c:ptCount val="3"/>
                  <c:pt idx="0">
                    <c:v>2.7356275806466712E-2</c:v>
                  </c:pt>
                  <c:pt idx="1">
                    <c:v>2.3165805810847928E-2</c:v>
                  </c:pt>
                  <c:pt idx="2">
                    <c:v>4.1904699956223368E-3</c:v>
                  </c:pt>
                </c:numCache>
              </c:numRef>
            </c:minus>
            <c:spPr>
              <a:noFill/>
              <a:ln w="9525" cap="flat" cmpd="sng" algn="ctr">
                <a:solidFill>
                  <a:schemeClr val="tx1">
                    <a:lumMod val="65000"/>
                    <a:lumOff val="35000"/>
                  </a:schemeClr>
                </a:solidFill>
                <a:round/>
              </a:ln>
              <a:effectLst/>
            </c:spPr>
          </c:errBars>
          <c:val>
            <c:numRef>
              <c:f>Sheet2!$AB$16:$AB$18</c:f>
              <c:numCache>
                <c:formatCode>General</c:formatCode>
                <c:ptCount val="3"/>
                <c:pt idx="0">
                  <c:v>19.586792695850239</c:v>
                </c:pt>
                <c:pt idx="1">
                  <c:v>62.496494305547479</c:v>
                </c:pt>
                <c:pt idx="2">
                  <c:v>17.916712998602286</c:v>
                </c:pt>
              </c:numCache>
            </c:numRef>
          </c:val>
          <c:extLst>
            <c:ext xmlns:c16="http://schemas.microsoft.com/office/drawing/2014/chart" uri="{C3380CC4-5D6E-409C-BE32-E72D297353CC}">
              <c16:uniqueId val="{00000002-3998-4565-8B4D-AD6213F59508}"/>
            </c:ext>
          </c:extLst>
        </c:ser>
        <c:dLbls>
          <c:showLegendKey val="0"/>
          <c:showVal val="0"/>
          <c:showCatName val="0"/>
          <c:showSerName val="0"/>
          <c:showPercent val="0"/>
          <c:showBubbleSize val="0"/>
        </c:dLbls>
        <c:gapWidth val="219"/>
        <c:overlap val="-27"/>
        <c:axId val="2094908880"/>
        <c:axId val="2094920528"/>
      </c:barChart>
      <c:catAx>
        <c:axId val="20949088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94920528"/>
        <c:crosses val="autoZero"/>
        <c:auto val="1"/>
        <c:lblAlgn val="ctr"/>
        <c:lblOffset val="100"/>
        <c:noMultiLvlLbl val="0"/>
      </c:catAx>
      <c:valAx>
        <c:axId val="2094920528"/>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94908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v>Ext_Hyd+DerAc</c:v>
          </c:tx>
          <c:spPr>
            <a:gradFill>
              <a:gsLst>
                <a:gs pos="32000">
                  <a:srgbClr val="4472C4"/>
                </a:gs>
                <a:gs pos="100000">
                  <a:schemeClr val="accent4">
                    <a:lumMod val="60000"/>
                    <a:lumOff val="40000"/>
                  </a:schemeClr>
                </a:gs>
                <a:gs pos="9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'SFA MUFA PUFA'!$M$27:$M$29</c:f>
                <c:numCache>
                  <c:formatCode>General</c:formatCode>
                  <c:ptCount val="3"/>
                  <c:pt idx="0">
                    <c:v>0.17110654140361525</c:v>
                  </c:pt>
                  <c:pt idx="1">
                    <c:v>0.13245113933324149</c:v>
                  </c:pt>
                  <c:pt idx="2">
                    <c:v>6.7741591442057825E-2</c:v>
                  </c:pt>
                </c:numCache>
              </c:numRef>
            </c:plus>
            <c:minus>
              <c:numRef>
                <c:f>'SFA MUFA PUFA'!$M$27:$M$29</c:f>
                <c:numCache>
                  <c:formatCode>General</c:formatCode>
                  <c:ptCount val="3"/>
                  <c:pt idx="0">
                    <c:v>0.17110654140361525</c:v>
                  </c:pt>
                  <c:pt idx="1">
                    <c:v>0.13245113933324149</c:v>
                  </c:pt>
                  <c:pt idx="2">
                    <c:v>6.7741591442057825E-2</c:v>
                  </c:pt>
                </c:numCache>
              </c:numRef>
            </c:minus>
            <c:spPr>
              <a:noFill/>
              <a:ln w="9525" cap="flat" cmpd="sng" algn="ctr">
                <a:solidFill>
                  <a:schemeClr val="tx1">
                    <a:lumMod val="65000"/>
                    <a:lumOff val="35000"/>
                  </a:schemeClr>
                </a:solidFill>
                <a:round/>
              </a:ln>
              <a:effectLst/>
            </c:spPr>
          </c:errBars>
          <c:cat>
            <c:strRef>
              <c:f>'SFA MUFA PUFA'!$A$27:$A$29</c:f>
              <c:strCache>
                <c:ptCount val="3"/>
                <c:pt idx="0">
                  <c:v>SFA</c:v>
                </c:pt>
                <c:pt idx="1">
                  <c:v>MUFA</c:v>
                </c:pt>
                <c:pt idx="2">
                  <c:v>PUFA</c:v>
                </c:pt>
              </c:strCache>
            </c:strRef>
          </c:cat>
          <c:val>
            <c:numRef>
              <c:f>'SFA MUFA PUFA'!$L$27:$L$29</c:f>
              <c:numCache>
                <c:formatCode>0.00</c:formatCode>
                <c:ptCount val="3"/>
                <c:pt idx="0">
                  <c:v>19.42189583565731</c:v>
                </c:pt>
                <c:pt idx="1">
                  <c:v>62.988625404149218</c:v>
                </c:pt>
                <c:pt idx="2">
                  <c:v>17.69856494956516</c:v>
                </c:pt>
              </c:numCache>
            </c:numRef>
          </c:val>
          <c:extLst>
            <c:ext xmlns:c16="http://schemas.microsoft.com/office/drawing/2014/chart" uri="{C3380CC4-5D6E-409C-BE32-E72D297353CC}">
              <c16:uniqueId val="{00000000-983B-41AE-96DD-33ABC1EC1599}"/>
            </c:ext>
          </c:extLst>
        </c:ser>
        <c:ser>
          <c:idx val="3"/>
          <c:order val="1"/>
          <c:tx>
            <c:v>Ext_Hyd+DerBF3</c:v>
          </c:tx>
          <c:spPr>
            <a:gradFill>
              <a:gsLst>
                <a:gs pos="32000">
                  <a:srgbClr val="00B050"/>
                </a:gs>
                <a:gs pos="100000">
                  <a:schemeClr val="accent4">
                    <a:lumMod val="60000"/>
                    <a:lumOff val="40000"/>
                  </a:schemeClr>
                </a:gs>
                <a:gs pos="9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'SFA MUFA PUFA'!$Q$27:$Q$29</c:f>
                <c:numCache>
                  <c:formatCode>General</c:formatCode>
                  <c:ptCount val="3"/>
                  <c:pt idx="0">
                    <c:v>2.1096945666087663E-2</c:v>
                  </c:pt>
                  <c:pt idx="1">
                    <c:v>2.6263217756710588E-2</c:v>
                  </c:pt>
                  <c:pt idx="2">
                    <c:v>5.1662720906264781E-3</c:v>
                  </c:pt>
                </c:numCache>
              </c:numRef>
            </c:plus>
            <c:minus>
              <c:numRef>
                <c:f>'SFA MUFA PUFA'!$Q$27:$Q$29</c:f>
                <c:numCache>
                  <c:formatCode>General</c:formatCode>
                  <c:ptCount val="3"/>
                  <c:pt idx="0">
                    <c:v>2.1096945666087663E-2</c:v>
                  </c:pt>
                  <c:pt idx="1">
                    <c:v>2.6263217756710588E-2</c:v>
                  </c:pt>
                  <c:pt idx="2">
                    <c:v>5.1662720906264781E-3</c:v>
                  </c:pt>
                </c:numCache>
              </c:numRef>
            </c:minus>
            <c:spPr>
              <a:noFill/>
              <a:ln w="9525" cap="flat" cmpd="sng" algn="ctr">
                <a:solidFill>
                  <a:schemeClr val="tx1">
                    <a:lumMod val="65000"/>
                    <a:lumOff val="35000"/>
                  </a:schemeClr>
                </a:solidFill>
                <a:round/>
              </a:ln>
              <a:effectLst/>
            </c:spPr>
          </c:errBars>
          <c:val>
            <c:numRef>
              <c:f>'SFA MUFA PUFA'!$P$27:$P$29</c:f>
              <c:numCache>
                <c:formatCode>0.00</c:formatCode>
                <c:ptCount val="3"/>
                <c:pt idx="0">
                  <c:v>18.74208684263046</c:v>
                </c:pt>
                <c:pt idx="1">
                  <c:v>63.257783658441291</c:v>
                </c:pt>
                <c:pt idx="2">
                  <c:v>18.000129498928249</c:v>
                </c:pt>
              </c:numCache>
            </c:numRef>
          </c:val>
          <c:extLst>
            <c:ext xmlns:c16="http://schemas.microsoft.com/office/drawing/2014/chart" uri="{C3380CC4-5D6E-409C-BE32-E72D297353CC}">
              <c16:uniqueId val="{00000001-983B-41AE-96DD-33ABC1EC1599}"/>
            </c:ext>
          </c:extLst>
        </c:ser>
        <c:ser>
          <c:idx val="6"/>
          <c:order val="2"/>
          <c:tx>
            <c:v>MAED</c:v>
          </c:tx>
          <c:spPr>
            <a:solidFill>
              <a:srgbClr val="FF0000"/>
            </a:solidFill>
            <a:ln>
              <a:solidFill>
                <a:schemeClr val="tx1"/>
              </a:solidFill>
            </a:ln>
            <a:effectLst/>
          </c:spPr>
          <c:invertIfNegative val="0"/>
          <c:errBars>
            <c:errBarType val="both"/>
            <c:errValType val="cust"/>
            <c:noEndCap val="0"/>
            <c:plus>
              <c:numRef>
                <c:f>'SFA MUFA PUFA'!$AC$27:$AC$29</c:f>
                <c:numCache>
                  <c:formatCode>General</c:formatCode>
                  <c:ptCount val="3"/>
                  <c:pt idx="0">
                    <c:v>2.8649515636040235E-2</c:v>
                  </c:pt>
                  <c:pt idx="1">
                    <c:v>0.14663210510022751</c:v>
                  </c:pt>
                  <c:pt idx="2">
                    <c:v>0.13140358639117622</c:v>
                  </c:pt>
                </c:numCache>
              </c:numRef>
            </c:plus>
            <c:minus>
              <c:numRef>
                <c:f>'SFA MUFA PUFA'!$AC$27:$AC$29</c:f>
                <c:numCache>
                  <c:formatCode>General</c:formatCode>
                  <c:ptCount val="3"/>
                  <c:pt idx="0">
                    <c:v>2.8649515636040235E-2</c:v>
                  </c:pt>
                  <c:pt idx="1">
                    <c:v>0.14663210510022751</c:v>
                  </c:pt>
                  <c:pt idx="2">
                    <c:v>0.13140358639117622</c:v>
                  </c:pt>
                </c:numCache>
              </c:numRef>
            </c:minus>
            <c:spPr>
              <a:noFill/>
              <a:ln w="9525" cap="flat" cmpd="sng" algn="ctr">
                <a:solidFill>
                  <a:schemeClr val="tx1">
                    <a:lumMod val="65000"/>
                    <a:lumOff val="35000"/>
                  </a:schemeClr>
                </a:solidFill>
                <a:round/>
              </a:ln>
              <a:effectLst/>
            </c:spPr>
          </c:errBars>
          <c:val>
            <c:numRef>
              <c:f>'SFA MUFA PUFA'!$AB$27:$AB$29</c:f>
              <c:numCache>
                <c:formatCode>0.00</c:formatCode>
                <c:ptCount val="3"/>
                <c:pt idx="0">
                  <c:v>19.444751208705455</c:v>
                </c:pt>
                <c:pt idx="1">
                  <c:v>62.923233827766786</c:v>
                </c:pt>
                <c:pt idx="2">
                  <c:v>17.764291509628467</c:v>
                </c:pt>
              </c:numCache>
            </c:numRef>
          </c:val>
          <c:extLst>
            <c:ext xmlns:c16="http://schemas.microsoft.com/office/drawing/2014/chart" uri="{C3380CC4-5D6E-409C-BE32-E72D297353CC}">
              <c16:uniqueId val="{00000002-983B-41AE-96DD-33ABC1EC1599}"/>
            </c:ext>
          </c:extLst>
        </c:ser>
        <c:dLbls>
          <c:showLegendKey val="0"/>
          <c:showVal val="0"/>
          <c:showCatName val="0"/>
          <c:showSerName val="0"/>
          <c:showPercent val="0"/>
          <c:showBubbleSize val="0"/>
        </c:dLbls>
        <c:gapWidth val="219"/>
        <c:overlap val="-27"/>
        <c:axId val="2023878528"/>
        <c:axId val="2023866048"/>
      </c:barChart>
      <c:catAx>
        <c:axId val="20238785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23866048"/>
        <c:crosses val="autoZero"/>
        <c:auto val="1"/>
        <c:lblAlgn val="ctr"/>
        <c:lblOffset val="100"/>
        <c:noMultiLvlLbl val="0"/>
      </c:catAx>
      <c:valAx>
        <c:axId val="2023866048"/>
        <c:scaling>
          <c:orientation val="minMax"/>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23878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v>Ext_Hyd+DerAc</c:v>
          </c:tx>
          <c:spPr>
            <a:gradFill>
              <a:gsLst>
                <a:gs pos="32000">
                  <a:srgbClr val="4472C4"/>
                </a:gs>
                <a:gs pos="100000">
                  <a:schemeClr val="accent4">
                    <a:lumMod val="60000"/>
                    <a:lumOff val="40000"/>
                  </a:schemeClr>
                </a:gs>
                <a:gs pos="9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'SFA MUFA PUFA'!$M$17:$M$19</c:f>
                <c:numCache>
                  <c:formatCode>General</c:formatCode>
                  <c:ptCount val="3"/>
                  <c:pt idx="0">
                    <c:v>0.12405301463835627</c:v>
                  </c:pt>
                  <c:pt idx="1">
                    <c:v>3.3694144204755361E-2</c:v>
                  </c:pt>
                  <c:pt idx="2">
                    <c:v>0.15774715884310986</c:v>
                  </c:pt>
                </c:numCache>
              </c:numRef>
            </c:plus>
            <c:minus>
              <c:numRef>
                <c:f>'SFA MUFA PUFA'!$M$17:$M$19</c:f>
                <c:numCache>
                  <c:formatCode>General</c:formatCode>
                  <c:ptCount val="3"/>
                  <c:pt idx="0">
                    <c:v>0.12405301463835627</c:v>
                  </c:pt>
                  <c:pt idx="1">
                    <c:v>3.3694144204755361E-2</c:v>
                  </c:pt>
                  <c:pt idx="2">
                    <c:v>0.15774715884310986</c:v>
                  </c:pt>
                </c:numCache>
              </c:numRef>
            </c:minus>
            <c:spPr>
              <a:noFill/>
              <a:ln w="9525" cap="flat" cmpd="sng" algn="ctr">
                <a:solidFill>
                  <a:schemeClr val="tx1">
                    <a:lumMod val="65000"/>
                    <a:lumOff val="35000"/>
                  </a:schemeClr>
                </a:solidFill>
                <a:round/>
              </a:ln>
              <a:effectLst/>
            </c:spPr>
          </c:errBars>
          <c:cat>
            <c:strRef>
              <c:f>'SFA MUFA PUFA'!$A$17:$A$19</c:f>
              <c:strCache>
                <c:ptCount val="3"/>
                <c:pt idx="0">
                  <c:v>SFA</c:v>
                </c:pt>
                <c:pt idx="1">
                  <c:v>MUFA</c:v>
                </c:pt>
                <c:pt idx="2">
                  <c:v>PUFA</c:v>
                </c:pt>
              </c:strCache>
            </c:strRef>
          </c:cat>
          <c:val>
            <c:numRef>
              <c:f>'SFA MUFA PUFA'!$L$17:$L$19</c:f>
              <c:numCache>
                <c:formatCode>General</c:formatCode>
                <c:ptCount val="3"/>
                <c:pt idx="0">
                  <c:v>16.052294423127893</c:v>
                </c:pt>
                <c:pt idx="1">
                  <c:v>59.393098021904947</c:v>
                </c:pt>
                <c:pt idx="2">
                  <c:v>24.554607554967166</c:v>
                </c:pt>
              </c:numCache>
            </c:numRef>
          </c:val>
          <c:extLst>
            <c:ext xmlns:c16="http://schemas.microsoft.com/office/drawing/2014/chart" uri="{C3380CC4-5D6E-409C-BE32-E72D297353CC}">
              <c16:uniqueId val="{00000000-CF2B-4A98-AEC3-05EEEA99A6D9}"/>
            </c:ext>
          </c:extLst>
        </c:ser>
        <c:ser>
          <c:idx val="3"/>
          <c:order val="1"/>
          <c:tx>
            <c:v>Ext_Hyd+DerBF3</c:v>
          </c:tx>
          <c:spPr>
            <a:gradFill>
              <a:gsLst>
                <a:gs pos="32000">
                  <a:srgbClr val="00B050"/>
                </a:gs>
                <a:gs pos="100000">
                  <a:schemeClr val="accent4">
                    <a:lumMod val="60000"/>
                    <a:lumOff val="40000"/>
                  </a:schemeClr>
                </a:gs>
                <a:gs pos="9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'SFA MUFA PUFA'!$Q$17:$Q$19</c:f>
                <c:numCache>
                  <c:formatCode>General</c:formatCode>
                  <c:ptCount val="3"/>
                  <c:pt idx="0">
                    <c:v>6.1377370554263067E-3</c:v>
                  </c:pt>
                  <c:pt idx="1">
                    <c:v>3.503325814983782E-2</c:v>
                  </c:pt>
                  <c:pt idx="2">
                    <c:v>4.1170995205266792E-2</c:v>
                  </c:pt>
                </c:numCache>
              </c:numRef>
            </c:plus>
            <c:minus>
              <c:numRef>
                <c:f>'SFA MUFA PUFA'!$Q$17:$Q$19</c:f>
                <c:numCache>
                  <c:formatCode>General</c:formatCode>
                  <c:ptCount val="3"/>
                  <c:pt idx="0">
                    <c:v>6.1377370554263067E-3</c:v>
                  </c:pt>
                  <c:pt idx="1">
                    <c:v>3.503325814983782E-2</c:v>
                  </c:pt>
                  <c:pt idx="2">
                    <c:v>4.1170995205266792E-2</c:v>
                  </c:pt>
                </c:numCache>
              </c:numRef>
            </c:minus>
            <c:spPr>
              <a:noFill/>
              <a:ln w="9525" cap="flat" cmpd="sng" algn="ctr">
                <a:solidFill>
                  <a:schemeClr val="tx1">
                    <a:lumMod val="65000"/>
                    <a:lumOff val="35000"/>
                  </a:schemeClr>
                </a:solidFill>
                <a:round/>
              </a:ln>
              <a:effectLst/>
            </c:spPr>
          </c:errBars>
          <c:val>
            <c:numRef>
              <c:f>'SFA MUFA PUFA'!$P$17:$P$19</c:f>
              <c:numCache>
                <c:formatCode>General</c:formatCode>
                <c:ptCount val="3"/>
                <c:pt idx="0">
                  <c:v>15.54709358223065</c:v>
                </c:pt>
                <c:pt idx="1">
                  <c:v>59.748540572547874</c:v>
                </c:pt>
                <c:pt idx="2">
                  <c:v>24.704365845221467</c:v>
                </c:pt>
              </c:numCache>
            </c:numRef>
          </c:val>
          <c:extLst>
            <c:ext xmlns:c16="http://schemas.microsoft.com/office/drawing/2014/chart" uri="{C3380CC4-5D6E-409C-BE32-E72D297353CC}">
              <c16:uniqueId val="{00000001-CF2B-4A98-AEC3-05EEEA99A6D9}"/>
            </c:ext>
          </c:extLst>
        </c:ser>
        <c:ser>
          <c:idx val="6"/>
          <c:order val="2"/>
          <c:tx>
            <c:v>MAED</c:v>
          </c:tx>
          <c:spPr>
            <a:solidFill>
              <a:srgbClr val="FF0000"/>
            </a:solidFill>
            <a:ln>
              <a:solidFill>
                <a:sysClr val="windowText" lastClr="000000"/>
              </a:solidFill>
            </a:ln>
            <a:effectLst/>
          </c:spPr>
          <c:invertIfNegative val="0"/>
          <c:errBars>
            <c:errBarType val="both"/>
            <c:errValType val="cust"/>
            <c:noEndCap val="0"/>
            <c:plus>
              <c:numRef>
                <c:f>'SFA MUFA PUFA'!$AC$17:$AC$19</c:f>
                <c:numCache>
                  <c:formatCode>General</c:formatCode>
                  <c:ptCount val="3"/>
                  <c:pt idx="0">
                    <c:v>0.18295463891382369</c:v>
                  </c:pt>
                  <c:pt idx="1">
                    <c:v>1.6429474235285042</c:v>
                  </c:pt>
                  <c:pt idx="2">
                    <c:v>1.459992784614677</c:v>
                  </c:pt>
                </c:numCache>
              </c:numRef>
            </c:plus>
            <c:minus>
              <c:numRef>
                <c:f>'SFA MUFA PUFA'!$AC$17:$AC$19</c:f>
                <c:numCache>
                  <c:formatCode>General</c:formatCode>
                  <c:ptCount val="3"/>
                  <c:pt idx="0">
                    <c:v>0.18295463891382369</c:v>
                  </c:pt>
                  <c:pt idx="1">
                    <c:v>1.6429474235285042</c:v>
                  </c:pt>
                  <c:pt idx="2">
                    <c:v>1.459992784614677</c:v>
                  </c:pt>
                </c:numCache>
              </c:numRef>
            </c:minus>
            <c:spPr>
              <a:noFill/>
              <a:ln w="9525" cap="flat" cmpd="sng" algn="ctr">
                <a:solidFill>
                  <a:schemeClr val="tx1">
                    <a:lumMod val="65000"/>
                    <a:lumOff val="35000"/>
                  </a:schemeClr>
                </a:solidFill>
                <a:round/>
              </a:ln>
              <a:effectLst/>
            </c:spPr>
          </c:errBars>
          <c:val>
            <c:numRef>
              <c:f>'SFA MUFA PUFA'!$AB$17:$AB$19</c:f>
              <c:numCache>
                <c:formatCode>General</c:formatCode>
                <c:ptCount val="3"/>
                <c:pt idx="0">
                  <c:v>17.346288348516765</c:v>
                </c:pt>
                <c:pt idx="1">
                  <c:v>59.890758134602777</c:v>
                </c:pt>
                <c:pt idx="2">
                  <c:v>22.762953516880462</c:v>
                </c:pt>
              </c:numCache>
            </c:numRef>
          </c:val>
          <c:extLst>
            <c:ext xmlns:c16="http://schemas.microsoft.com/office/drawing/2014/chart" uri="{C3380CC4-5D6E-409C-BE32-E72D297353CC}">
              <c16:uniqueId val="{00000002-CF2B-4A98-AEC3-05EEEA99A6D9}"/>
            </c:ext>
          </c:extLst>
        </c:ser>
        <c:dLbls>
          <c:showLegendKey val="0"/>
          <c:showVal val="0"/>
          <c:showCatName val="0"/>
          <c:showSerName val="0"/>
          <c:showPercent val="0"/>
          <c:showBubbleSize val="0"/>
        </c:dLbls>
        <c:gapWidth val="219"/>
        <c:overlap val="-27"/>
        <c:axId val="705206976"/>
        <c:axId val="705203648"/>
      </c:barChart>
      <c:catAx>
        <c:axId val="7052069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05203648"/>
        <c:crosses val="autoZero"/>
        <c:auto val="1"/>
        <c:lblAlgn val="ctr"/>
        <c:lblOffset val="100"/>
        <c:noMultiLvlLbl val="0"/>
      </c:catAx>
      <c:valAx>
        <c:axId val="705203648"/>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05206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2"/>
          <c:order val="2"/>
          <c:spPr>
            <a:ln w="28575" cap="rnd">
              <a:solidFill>
                <a:srgbClr val="4472C4"/>
              </a:solidFill>
              <a:round/>
            </a:ln>
            <a:effectLst/>
          </c:spPr>
          <c:marker>
            <c:symbol val="none"/>
          </c:marker>
          <c:cat>
            <c:strRef>
              <c:f>'Graph radar CS'!$A$2:$A$13</c:f>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f>'Graph radar CS'!$D$2:$D$13</c:f>
              <c:numCache>
                <c:formatCode>0.00</c:formatCode>
                <c:ptCount val="12"/>
                <c:pt idx="0">
                  <c:v>0.16119847030423731</c:v>
                </c:pt>
                <c:pt idx="1">
                  <c:v>11.550814400563759</c:v>
                </c:pt>
                <c:pt idx="2">
                  <c:v>0.23873207851813014</c:v>
                </c:pt>
                <c:pt idx="3">
                  <c:v>6.6745454137360802</c:v>
                </c:pt>
                <c:pt idx="4">
                  <c:v>61.881409402154453</c:v>
                </c:pt>
                <c:pt idx="5">
                  <c:v>13.852728270028866</c:v>
                </c:pt>
                <c:pt idx="6">
                  <c:v>0.46954663892941334</c:v>
                </c:pt>
                <c:pt idx="7">
                  <c:v>0.19764788766371388</c:v>
                </c:pt>
                <c:pt idx="8">
                  <c:v>3.9183905517016933</c:v>
                </c:pt>
                <c:pt idx="9">
                  <c:v>0.7021759816831783</c:v>
                </c:pt>
                <c:pt idx="10">
                  <c:v>0.16630232945848689</c:v>
                </c:pt>
                <c:pt idx="11">
                  <c:v>0.18650857525798636</c:v>
                </c:pt>
              </c:numCache>
            </c:numRef>
          </c:val>
          <c:extLst>
            <c:ext xmlns:c16="http://schemas.microsoft.com/office/drawing/2014/chart" uri="{C3380CC4-5D6E-409C-BE32-E72D297353CC}">
              <c16:uniqueId val="{00000002-E846-4478-84E2-06EB92527AE5}"/>
            </c:ext>
          </c:extLst>
        </c:ser>
        <c:ser>
          <c:idx val="3"/>
          <c:order val="3"/>
          <c:spPr>
            <a:ln w="28575" cap="rnd">
              <a:solidFill>
                <a:srgbClr val="70AD47"/>
              </a:solidFill>
              <a:round/>
            </a:ln>
            <a:effectLst/>
          </c:spPr>
          <c:marker>
            <c:symbol val="none"/>
          </c:marker>
          <c:cat>
            <c:strRef>
              <c:f>'Graph radar CS'!$A$2:$A$13</c:f>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f>'Graph radar CS'!$E$2:$E$13</c:f>
              <c:numCache>
                <c:formatCode>0.00</c:formatCode>
                <c:ptCount val="12"/>
                <c:pt idx="0">
                  <c:v>0.1555367028306226</c:v>
                </c:pt>
                <c:pt idx="1">
                  <c:v>11.654060550971087</c:v>
                </c:pt>
                <c:pt idx="2">
                  <c:v>0.22991242388172661</c:v>
                </c:pt>
                <c:pt idx="3">
                  <c:v>6.6360186236661605</c:v>
                </c:pt>
                <c:pt idx="4">
                  <c:v>61.677723130093412</c:v>
                </c:pt>
                <c:pt idx="5">
                  <c:v>14.114608723026606</c:v>
                </c:pt>
                <c:pt idx="6">
                  <c:v>0.44561977165466404</c:v>
                </c:pt>
                <c:pt idx="7">
                  <c:v>0.14591031962478079</c:v>
                </c:pt>
                <c:pt idx="8">
                  <c:v>3.9439621223599612</c:v>
                </c:pt>
                <c:pt idx="9">
                  <c:v>0.66665906006789699</c:v>
                </c:pt>
                <c:pt idx="10">
                  <c:v>0.15722723456364485</c:v>
                </c:pt>
                <c:pt idx="11">
                  <c:v>0.17276133725943207</c:v>
                </c:pt>
              </c:numCache>
            </c:numRef>
          </c:val>
          <c:extLst>
            <c:ext xmlns:c16="http://schemas.microsoft.com/office/drawing/2014/chart" uri="{C3380CC4-5D6E-409C-BE32-E72D297353CC}">
              <c16:uniqueId val="{00000003-E846-4478-84E2-06EB92527AE5}"/>
            </c:ext>
          </c:extLst>
        </c:ser>
        <c:ser>
          <c:idx val="6"/>
          <c:order val="6"/>
          <c:spPr>
            <a:ln w="28575" cap="rnd">
              <a:solidFill>
                <a:srgbClr val="FF0000"/>
              </a:solidFill>
              <a:round/>
            </a:ln>
            <a:effectLst/>
          </c:spPr>
          <c:marker>
            <c:symbol val="none"/>
          </c:marker>
          <c:cat>
            <c:strRef>
              <c:f>'Graph radar CS'!$A$2:$A$13</c:f>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f>'Graph radar CS'!$H$2:$H$13</c:f>
              <c:numCache>
                <c:formatCode>0.00</c:formatCode>
                <c:ptCount val="12"/>
                <c:pt idx="0">
                  <c:v>0.16574119600274051</c:v>
                </c:pt>
                <c:pt idx="1">
                  <c:v>11.923613424129375</c:v>
                </c:pt>
                <c:pt idx="2">
                  <c:v>0.23602039045756587</c:v>
                </c:pt>
                <c:pt idx="3">
                  <c:v>6.8595489373773848</c:v>
                </c:pt>
                <c:pt idx="4">
                  <c:v>61.38468220838746</c:v>
                </c:pt>
                <c:pt idx="5">
                  <c:v>13.939244795900429</c:v>
                </c:pt>
                <c:pt idx="6">
                  <c:v>0.47186035107595259</c:v>
                </c:pt>
                <c:pt idx="7">
                  <c:v>0.14262110825048593</c:v>
                </c:pt>
                <c:pt idx="8">
                  <c:v>3.834847094451372</c:v>
                </c:pt>
                <c:pt idx="9">
                  <c:v>0.70152619447239228</c:v>
                </c:pt>
                <c:pt idx="10">
                  <c:v>0.16602878726478429</c:v>
                </c:pt>
                <c:pt idx="11">
                  <c:v>0.17426551223005915</c:v>
                </c:pt>
              </c:numCache>
            </c:numRef>
          </c:val>
          <c:extLst>
            <c:ext xmlns:c16="http://schemas.microsoft.com/office/drawing/2014/chart" uri="{C3380CC4-5D6E-409C-BE32-E72D297353CC}">
              <c16:uniqueId val="{00000006-E846-4478-84E2-06EB92527AE5}"/>
            </c:ext>
          </c:extLst>
        </c:ser>
        <c:dLbls>
          <c:showLegendKey val="0"/>
          <c:showVal val="0"/>
          <c:showCatName val="0"/>
          <c:showSerName val="0"/>
          <c:showPercent val="0"/>
          <c:showBubbleSize val="0"/>
        </c:dLbls>
        <c:axId val="1066437376"/>
        <c:axId val="1066447776"/>
        <c:extLst>
          <c:ext xmlns:c15="http://schemas.microsoft.com/office/drawing/2012/chart" uri="{02D57815-91ED-43cb-92C2-25804820EDAC}">
            <c15:filteredRadarSeries>
              <c15:ser>
                <c:idx val="0"/>
                <c:order val="0"/>
                <c:spPr>
                  <a:ln w="28575" cap="rnd">
                    <a:solidFill>
                      <a:schemeClr val="accent1"/>
                    </a:solidFill>
                    <a:round/>
                  </a:ln>
                  <a:effectLst/>
                </c:spPr>
                <c:marker>
                  <c:symbol val="none"/>
                </c:marker>
                <c:cat>
                  <c:strRef>
                    <c:extLst>
                      <c:ext uri="{02D57815-91ED-43cb-92C2-25804820EDAC}">
                        <c15:formulaRef>
                          <c15:sqref>'Graph radar CS'!$A$2:$A$13</c15:sqref>
                        </c15:formulaRef>
                      </c:ext>
                    </c:extLst>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extLst>
                      <c:ext uri="{02D57815-91ED-43cb-92C2-25804820EDAC}">
                        <c15:formulaRef>
                          <c15:sqref>'Graph radar CS'!$B$2:$B$13</c15:sqref>
                        </c15:formulaRef>
                      </c:ext>
                    </c:extLst>
                    <c:numCache>
                      <c:formatCode>0.00</c:formatCode>
                      <c:ptCount val="12"/>
                      <c:pt idx="0">
                        <c:v>0.14628792790363276</c:v>
                      </c:pt>
                      <c:pt idx="1">
                        <c:v>11.550896404501767</c:v>
                      </c:pt>
                      <c:pt idx="2">
                        <c:v>0.21651156951432335</c:v>
                      </c:pt>
                      <c:pt idx="3">
                        <c:v>7.2520686531044722</c:v>
                      </c:pt>
                      <c:pt idx="4">
                        <c:v>62.105456015309628</c:v>
                      </c:pt>
                      <c:pt idx="5">
                        <c:v>13.375341921600919</c:v>
                      </c:pt>
                      <c:pt idx="6">
                        <c:v>0.52922517411916825</c:v>
                      </c:pt>
                      <c:pt idx="7">
                        <c:v>0.11436590468098395</c:v>
                      </c:pt>
                      <c:pt idx="8">
                        <c:v>3.5747792569022412</c:v>
                      </c:pt>
                      <c:pt idx="9">
                        <c:v>0.75755597776061245</c:v>
                      </c:pt>
                      <c:pt idx="10">
                        <c:v>0.19310778374849699</c:v>
                      </c:pt>
                      <c:pt idx="11">
                        <c:v>0.18440341085376066</c:v>
                      </c:pt>
                    </c:numCache>
                  </c:numRef>
                </c:val>
                <c:extLst>
                  <c:ext xmlns:c16="http://schemas.microsoft.com/office/drawing/2014/chart" uri="{C3380CC4-5D6E-409C-BE32-E72D297353CC}">
                    <c16:uniqueId val="{00000000-E846-4478-84E2-06EB92527AE5}"/>
                  </c:ext>
                </c:extLst>
              </c15:ser>
            </c15:filteredRadarSeries>
            <c15:filteredRadarSeries>
              <c15:ser>
                <c:idx val="1"/>
                <c:order val="1"/>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'Graph radar CS'!$A$2:$A$13</c15:sqref>
                        </c15:formulaRef>
                      </c:ext>
                    </c:extLst>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extLst xmlns:c15="http://schemas.microsoft.com/office/drawing/2012/chart">
                      <c:ext xmlns:c15="http://schemas.microsoft.com/office/drawing/2012/chart" uri="{02D57815-91ED-43cb-92C2-25804820EDAC}">
                        <c15:formulaRef>
                          <c15:sqref>'Graph radar CS'!$C$2:$C$13</c15:sqref>
                        </c15:formulaRef>
                      </c:ext>
                    </c:extLst>
                    <c:numCache>
                      <c:formatCode>0.00</c:formatCode>
                      <c:ptCount val="12"/>
                      <c:pt idx="0">
                        <c:v>0.1686682148829643</c:v>
                      </c:pt>
                      <c:pt idx="1">
                        <c:v>14.073493578977097</c:v>
                      </c:pt>
                      <c:pt idx="2">
                        <c:v>0.24183243098859664</c:v>
                      </c:pt>
                      <c:pt idx="3">
                        <c:v>7.3595773679976197</c:v>
                      </c:pt>
                      <c:pt idx="4">
                        <c:v>65.495115156008396</c:v>
                      </c:pt>
                      <c:pt idx="5">
                        <c:v>13.839080810875453</c:v>
                      </c:pt>
                      <c:pt idx="6">
                        <c:v>0.5133446723198738</c:v>
                      </c:pt>
                      <c:pt idx="7">
                        <c:v>0.14355504810446743</c:v>
                      </c:pt>
                      <c:pt idx="8">
                        <c:v>3.9920496616321257</c:v>
                      </c:pt>
                      <c:pt idx="9">
                        <c:v>0.73864210764091842</c:v>
                      </c:pt>
                      <c:pt idx="10">
                        <c:v>0.17923289296586764</c:v>
                      </c:pt>
                      <c:pt idx="11">
                        <c:v>0.17494846304434489</c:v>
                      </c:pt>
                    </c:numCache>
                  </c:numRef>
                </c:val>
                <c:extLst xmlns:c15="http://schemas.microsoft.com/office/drawing/2012/chart">
                  <c:ext xmlns:c16="http://schemas.microsoft.com/office/drawing/2014/chart" uri="{C3380CC4-5D6E-409C-BE32-E72D297353CC}">
                    <c16:uniqueId val="{00000001-E846-4478-84E2-06EB92527AE5}"/>
                  </c:ext>
                </c:extLst>
              </c15:ser>
            </c15:filteredRadarSeries>
            <c15:filteredRadarSeries>
              <c15:ser>
                <c:idx val="4"/>
                <c:order val="4"/>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'Graph radar CS'!$A$2:$A$13</c15:sqref>
                        </c15:formulaRef>
                      </c:ext>
                    </c:extLst>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extLst xmlns:c15="http://schemas.microsoft.com/office/drawing/2012/chart">
                      <c:ext xmlns:c15="http://schemas.microsoft.com/office/drawing/2012/chart" uri="{02D57815-91ED-43cb-92C2-25804820EDAC}">
                        <c15:formulaRef>
                          <c15:sqref>'Graph radar CS'!$F$2:$F$13</c15:sqref>
                        </c15:formulaRef>
                      </c:ext>
                    </c:extLst>
                    <c:numCache>
                      <c:formatCode>0.00</c:formatCode>
                      <c:ptCount val="12"/>
                      <c:pt idx="0">
                        <c:v>0.16067620150541728</c:v>
                      </c:pt>
                      <c:pt idx="1">
                        <c:v>11.878736253032612</c:v>
                      </c:pt>
                      <c:pt idx="2">
                        <c:v>0.24744261088373917</c:v>
                      </c:pt>
                      <c:pt idx="3">
                        <c:v>6.843690533586499</c:v>
                      </c:pt>
                      <c:pt idx="4">
                        <c:v>61.472784094229169</c:v>
                      </c:pt>
                      <c:pt idx="5">
                        <c:v>13.942413869498047</c:v>
                      </c:pt>
                      <c:pt idx="6">
                        <c:v>0.47257867628720929</c:v>
                      </c:pt>
                      <c:pt idx="7">
                        <c:v>0.14563338191600883</c:v>
                      </c:pt>
                      <c:pt idx="8">
                        <c:v>3.7985604248261367</c:v>
                      </c:pt>
                      <c:pt idx="9">
                        <c:v>0.69784629439183798</c:v>
                      </c:pt>
                      <c:pt idx="10">
                        <c:v>0.16821449344653322</c:v>
                      </c:pt>
                      <c:pt idx="11">
                        <c:v>0.17142316639679162</c:v>
                      </c:pt>
                    </c:numCache>
                  </c:numRef>
                </c:val>
                <c:extLst xmlns:c15="http://schemas.microsoft.com/office/drawing/2012/chart">
                  <c:ext xmlns:c16="http://schemas.microsoft.com/office/drawing/2014/chart" uri="{C3380CC4-5D6E-409C-BE32-E72D297353CC}">
                    <c16:uniqueId val="{00000004-E846-4478-84E2-06EB92527AE5}"/>
                  </c:ext>
                </c:extLst>
              </c15:ser>
            </c15:filteredRadarSeries>
            <c15:filteredRadarSeries>
              <c15:ser>
                <c:idx val="5"/>
                <c:order val="5"/>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'Graph radar CS'!$A$2:$A$13</c15:sqref>
                        </c15:formulaRef>
                      </c:ext>
                    </c:extLst>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extLst xmlns:c15="http://schemas.microsoft.com/office/drawing/2012/chart">
                      <c:ext xmlns:c15="http://schemas.microsoft.com/office/drawing/2012/chart" uri="{02D57815-91ED-43cb-92C2-25804820EDAC}">
                        <c15:formulaRef>
                          <c15:sqref>'Graph radar CS'!$G$2:$G$13</c15:sqref>
                        </c15:formulaRef>
                      </c:ext>
                    </c:extLst>
                    <c:numCache>
                      <c:formatCode>0.00</c:formatCode>
                      <c:ptCount val="12"/>
                      <c:pt idx="0">
                        <c:v>0.15465864110178662</c:v>
                      </c:pt>
                      <c:pt idx="1">
                        <c:v>11.626094938264416</c:v>
                      </c:pt>
                      <c:pt idx="2">
                        <c:v>0.22919225531387444</c:v>
                      </c:pt>
                      <c:pt idx="3">
                        <c:v>6.6419379404138619</c:v>
                      </c:pt>
                      <c:pt idx="4">
                        <c:v>61.686144699337149</c:v>
                      </c:pt>
                      <c:pt idx="5">
                        <c:v>14.159606029136867</c:v>
                      </c:pt>
                      <c:pt idx="6">
                        <c:v>0.45109362654130908</c:v>
                      </c:pt>
                      <c:pt idx="7">
                        <c:v>7.0600079987964387E-2</c:v>
                      </c:pt>
                      <c:pt idx="8">
                        <c:v>3.9829493311271582</c:v>
                      </c:pt>
                      <c:pt idx="9">
                        <c:v>0.67453712411426592</c:v>
                      </c:pt>
                      <c:pt idx="10">
                        <c:v>0.15810987146819233</c:v>
                      </c:pt>
                      <c:pt idx="11">
                        <c:v>0.16507546319315097</c:v>
                      </c:pt>
                    </c:numCache>
                  </c:numRef>
                </c:val>
                <c:extLst xmlns:c15="http://schemas.microsoft.com/office/drawing/2012/chart">
                  <c:ext xmlns:c16="http://schemas.microsoft.com/office/drawing/2014/chart" uri="{C3380CC4-5D6E-409C-BE32-E72D297353CC}">
                    <c16:uniqueId val="{00000005-E846-4478-84E2-06EB92527AE5}"/>
                  </c:ext>
                </c:extLst>
              </c15:ser>
            </c15:filteredRadarSeries>
          </c:ext>
        </c:extLst>
      </c:radarChart>
      <c:catAx>
        <c:axId val="106643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66447776"/>
        <c:crosses val="autoZero"/>
        <c:auto val="1"/>
        <c:lblAlgn val="ctr"/>
        <c:lblOffset val="100"/>
        <c:noMultiLvlLbl val="0"/>
      </c:catAx>
      <c:valAx>
        <c:axId val="1066447776"/>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6437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AOCS 2c-11</c:v>
          </c:tx>
          <c:spPr>
            <a:solidFill>
              <a:srgbClr val="49BFA9"/>
            </a:solidFill>
            <a:ln>
              <a:noFill/>
            </a:ln>
            <a:effectLst/>
          </c:spPr>
          <c:invertIfNegative val="0"/>
          <c:errBars>
            <c:errBarType val="both"/>
            <c:errValType val="cust"/>
            <c:noEndCap val="0"/>
            <c:plus>
              <c:numRef>
                <c:f>'SFA MUFA PUFA'!$E$11:$E$13</c:f>
                <c:numCache>
                  <c:formatCode>General</c:formatCode>
                  <c:ptCount val="3"/>
                  <c:pt idx="0">
                    <c:v>0.33901820007508654</c:v>
                  </c:pt>
                  <c:pt idx="1">
                    <c:v>0.43471919210585241</c:v>
                  </c:pt>
                  <c:pt idx="2">
                    <c:v>9.5700992030767651E-2</c:v>
                  </c:pt>
                </c:numCache>
              </c:numRef>
            </c:plus>
            <c:minus>
              <c:numRef>
                <c:f>'SFA MUFA PUFA'!$E$11:$E$13</c:f>
                <c:numCache>
                  <c:formatCode>General</c:formatCode>
                  <c:ptCount val="3"/>
                  <c:pt idx="0">
                    <c:v>0.33901820007508654</c:v>
                  </c:pt>
                  <c:pt idx="1">
                    <c:v>0.43471919210585241</c:v>
                  </c:pt>
                  <c:pt idx="2">
                    <c:v>9.5700992030767651E-2</c:v>
                  </c:pt>
                </c:numCache>
              </c:numRef>
            </c:minus>
            <c:spPr>
              <a:noFill/>
              <a:ln w="9525" cap="flat" cmpd="sng" algn="ctr">
                <a:solidFill>
                  <a:schemeClr val="tx1">
                    <a:lumMod val="65000"/>
                    <a:lumOff val="35000"/>
                  </a:schemeClr>
                </a:solidFill>
                <a:round/>
              </a:ln>
              <a:effectLst/>
            </c:spPr>
          </c:errBars>
          <c:cat>
            <c:strRef>
              <c:f>'SFA MUFA PUFA'!$A$11:$A$13</c:f>
              <c:strCache>
                <c:ptCount val="3"/>
                <c:pt idx="0">
                  <c:v>SFA</c:v>
                </c:pt>
                <c:pt idx="1">
                  <c:v>MUFA</c:v>
                </c:pt>
                <c:pt idx="2">
                  <c:v>PUFA</c:v>
                </c:pt>
              </c:strCache>
            </c:strRef>
          </c:cat>
          <c:val>
            <c:numRef>
              <c:f>'SFA MUFA PUFA'!$D$11:$D$13</c:f>
              <c:numCache>
                <c:formatCode>General</c:formatCode>
                <c:ptCount val="3"/>
                <c:pt idx="0">
                  <c:v>19.322576292440399</c:v>
                </c:pt>
                <c:pt idx="1">
                  <c:v>39.161537553022619</c:v>
                </c:pt>
                <c:pt idx="2">
                  <c:v>41.515886154536986</c:v>
                </c:pt>
              </c:numCache>
            </c:numRef>
          </c:val>
          <c:extLst>
            <c:ext xmlns:c16="http://schemas.microsoft.com/office/drawing/2014/chart" uri="{C3380CC4-5D6E-409C-BE32-E72D297353CC}">
              <c16:uniqueId val="{00000000-04E3-4FA3-8376-A34DE066D0B1}"/>
            </c:ext>
          </c:extLst>
        </c:ser>
        <c:ser>
          <c:idx val="1"/>
          <c:order val="1"/>
          <c:tx>
            <c:v>AOCS 2b-11</c:v>
          </c:tx>
          <c:spPr>
            <a:solidFill>
              <a:srgbClr val="A63DC3"/>
            </a:solidFill>
            <a:ln>
              <a:noFill/>
            </a:ln>
            <a:effectLst/>
          </c:spPr>
          <c:invertIfNegative val="0"/>
          <c:errBars>
            <c:errBarType val="both"/>
            <c:errValType val="cust"/>
            <c:noEndCap val="0"/>
            <c:plus>
              <c:numRef>
                <c:f>'SFA MUFA PUFA'!$I$11:$I$13</c:f>
                <c:numCache>
                  <c:formatCode>General</c:formatCode>
                  <c:ptCount val="3"/>
                  <c:pt idx="0">
                    <c:v>1.3030582057079174</c:v>
                  </c:pt>
                  <c:pt idx="1">
                    <c:v>2.8928786391792194</c:v>
                  </c:pt>
                  <c:pt idx="2">
                    <c:v>4.1959368448871395</c:v>
                  </c:pt>
                </c:numCache>
              </c:numRef>
            </c:plus>
            <c:minus>
              <c:numRef>
                <c:f>'SFA MUFA PUFA'!$I$11:$I$13</c:f>
                <c:numCache>
                  <c:formatCode>General</c:formatCode>
                  <c:ptCount val="3"/>
                  <c:pt idx="0">
                    <c:v>1.3030582057079174</c:v>
                  </c:pt>
                  <c:pt idx="1">
                    <c:v>2.8928786391792194</c:v>
                  </c:pt>
                  <c:pt idx="2">
                    <c:v>4.1959368448871395</c:v>
                  </c:pt>
                </c:numCache>
              </c:numRef>
            </c:minus>
            <c:spPr>
              <a:noFill/>
              <a:ln w="9525" cap="flat" cmpd="sng" algn="ctr">
                <a:solidFill>
                  <a:schemeClr val="tx1">
                    <a:lumMod val="65000"/>
                    <a:lumOff val="35000"/>
                  </a:schemeClr>
                </a:solidFill>
                <a:round/>
              </a:ln>
              <a:effectLst/>
            </c:spPr>
          </c:errBars>
          <c:cat>
            <c:strRef>
              <c:f>'SFA MUFA PUFA'!$A$11:$A$13</c:f>
              <c:strCache>
                <c:ptCount val="3"/>
                <c:pt idx="0">
                  <c:v>SFA</c:v>
                </c:pt>
                <c:pt idx="1">
                  <c:v>MUFA</c:v>
                </c:pt>
                <c:pt idx="2">
                  <c:v>PUFA</c:v>
                </c:pt>
              </c:strCache>
            </c:strRef>
          </c:cat>
          <c:val>
            <c:numRef>
              <c:f>'SFA MUFA PUFA'!$H$11:$H$13</c:f>
              <c:numCache>
                <c:formatCode>General</c:formatCode>
                <c:ptCount val="3"/>
                <c:pt idx="0">
                  <c:v>17.018715999594718</c:v>
                </c:pt>
                <c:pt idx="1">
                  <c:v>35.751661089339848</c:v>
                </c:pt>
                <c:pt idx="2">
                  <c:v>47.229622911065427</c:v>
                </c:pt>
              </c:numCache>
            </c:numRef>
          </c:val>
          <c:extLst>
            <c:ext xmlns:c16="http://schemas.microsoft.com/office/drawing/2014/chart" uri="{C3380CC4-5D6E-409C-BE32-E72D297353CC}">
              <c16:uniqueId val="{00000001-04E3-4FA3-8376-A34DE066D0B1}"/>
            </c:ext>
          </c:extLst>
        </c:ser>
        <c:ser>
          <c:idx val="6"/>
          <c:order val="2"/>
          <c:tx>
            <c:v>MAED</c:v>
          </c:tx>
          <c:spPr>
            <a:solidFill>
              <a:srgbClr val="FF0000"/>
            </a:solidFill>
            <a:ln>
              <a:solidFill>
                <a:sysClr val="windowText" lastClr="000000"/>
              </a:solidFill>
            </a:ln>
            <a:effectLst/>
          </c:spPr>
          <c:invertIfNegative val="0"/>
          <c:errBars>
            <c:errBarType val="both"/>
            <c:errValType val="cust"/>
            <c:noEndCap val="0"/>
            <c:plus>
              <c:numRef>
                <c:f>'SFA MUFA PUFA'!$AC$11:$AC$13</c:f>
                <c:numCache>
                  <c:formatCode>General</c:formatCode>
                  <c:ptCount val="3"/>
                  <c:pt idx="0">
                    <c:v>7.5643211807388866E-2</c:v>
                  </c:pt>
                  <c:pt idx="1">
                    <c:v>0.16182052390641388</c:v>
                  </c:pt>
                  <c:pt idx="2">
                    <c:v>8.6177312099021464E-2</c:v>
                  </c:pt>
                </c:numCache>
              </c:numRef>
            </c:plus>
            <c:minus>
              <c:numRef>
                <c:f>'SFA MUFA PUFA'!$AC$11:$AC$13</c:f>
                <c:numCache>
                  <c:formatCode>General</c:formatCode>
                  <c:ptCount val="3"/>
                  <c:pt idx="0">
                    <c:v>7.5643211807388866E-2</c:v>
                  </c:pt>
                  <c:pt idx="1">
                    <c:v>0.16182052390641388</c:v>
                  </c:pt>
                  <c:pt idx="2">
                    <c:v>8.6177312099021464E-2</c:v>
                  </c:pt>
                </c:numCache>
              </c:numRef>
            </c:minus>
            <c:spPr>
              <a:noFill/>
              <a:ln w="9525" cap="flat" cmpd="sng" algn="ctr">
                <a:solidFill>
                  <a:schemeClr val="tx1">
                    <a:lumMod val="65000"/>
                    <a:lumOff val="35000"/>
                  </a:schemeClr>
                </a:solidFill>
                <a:round/>
              </a:ln>
              <a:effectLst/>
            </c:spPr>
          </c:errBars>
          <c:val>
            <c:numRef>
              <c:f>'SFA MUFA PUFA'!$AB$11:$AB$13</c:f>
              <c:numCache>
                <c:formatCode>General</c:formatCode>
                <c:ptCount val="3"/>
                <c:pt idx="0">
                  <c:v>22.752402589302221</c:v>
                </c:pt>
                <c:pt idx="1">
                  <c:v>34.87302341042642</c:v>
                </c:pt>
                <c:pt idx="2">
                  <c:v>42.374574000271359</c:v>
                </c:pt>
              </c:numCache>
            </c:numRef>
          </c:val>
          <c:extLst>
            <c:ext xmlns:c16="http://schemas.microsoft.com/office/drawing/2014/chart" uri="{C3380CC4-5D6E-409C-BE32-E72D297353CC}">
              <c16:uniqueId val="{00000006-04E3-4FA3-8376-A34DE066D0B1}"/>
            </c:ext>
          </c:extLst>
        </c:ser>
        <c:dLbls>
          <c:showLegendKey val="0"/>
          <c:showVal val="0"/>
          <c:showCatName val="0"/>
          <c:showSerName val="0"/>
          <c:showPercent val="0"/>
          <c:showBubbleSize val="0"/>
        </c:dLbls>
        <c:gapWidth val="219"/>
        <c:overlap val="-27"/>
        <c:axId val="891329919"/>
        <c:axId val="891326591"/>
      </c:barChart>
      <c:catAx>
        <c:axId val="8913299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91326591"/>
        <c:crosses val="autoZero"/>
        <c:auto val="1"/>
        <c:lblAlgn val="ctr"/>
        <c:lblOffset val="100"/>
        <c:noMultiLvlLbl val="0"/>
      </c:catAx>
      <c:valAx>
        <c:axId val="891326591"/>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913299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2"/>
          <c:order val="2"/>
          <c:spPr>
            <a:ln w="28575" cap="rnd">
              <a:solidFill>
                <a:srgbClr val="4472C4"/>
              </a:solidFill>
              <a:round/>
            </a:ln>
            <a:effectLst/>
          </c:spPr>
          <c:marker>
            <c:symbol val="none"/>
          </c:marker>
          <c:cat>
            <c:strRef>
              <c:f>'Graph radar cheese'!$A$2:$A$27</c:f>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f>'Graph radar cheese'!$D$2:$D$27</c:f>
              <c:numCache>
                <c:formatCode>General</c:formatCode>
                <c:ptCount val="26"/>
                <c:pt idx="0">
                  <c:v>0.64034662301905509</c:v>
                </c:pt>
                <c:pt idx="1">
                  <c:v>0.72781428668013082</c:v>
                </c:pt>
                <c:pt idx="2">
                  <c:v>0.3770835483592111</c:v>
                </c:pt>
                <c:pt idx="3">
                  <c:v>1.7831872014576549</c:v>
                </c:pt>
                <c:pt idx="4">
                  <c:v>0.19612936465745767</c:v>
                </c:pt>
                <c:pt idx="5">
                  <c:v>3.3006383552684948</c:v>
                </c:pt>
                <c:pt idx="6">
                  <c:v>11.244200865269038</c:v>
                </c:pt>
                <c:pt idx="7">
                  <c:v>0.21193414221318513</c:v>
                </c:pt>
                <c:pt idx="8">
                  <c:v>1.0288151228047047</c:v>
                </c:pt>
                <c:pt idx="9">
                  <c:v>0.4523301795767477</c:v>
                </c:pt>
                <c:pt idx="10">
                  <c:v>1.0585360819395131</c:v>
                </c:pt>
                <c:pt idx="11">
                  <c:v>0.18509494893579298</c:v>
                </c:pt>
                <c:pt idx="12">
                  <c:v>33.53934129843006</c:v>
                </c:pt>
                <c:pt idx="13">
                  <c:v>1.9885983226297106</c:v>
                </c:pt>
                <c:pt idx="14">
                  <c:v>0.36130045626300733</c:v>
                </c:pt>
                <c:pt idx="15">
                  <c:v>0.44544895701265524</c:v>
                </c:pt>
                <c:pt idx="16">
                  <c:v>0.45104089125541269</c:v>
                </c:pt>
                <c:pt idx="17">
                  <c:v>0.38490164660169585</c:v>
                </c:pt>
                <c:pt idx="18">
                  <c:v>11.592653355936847</c:v>
                </c:pt>
                <c:pt idx="19">
                  <c:v>26.484288529256162</c:v>
                </c:pt>
                <c:pt idx="20">
                  <c:v>0.65100697379594497</c:v>
                </c:pt>
                <c:pt idx="21">
                  <c:v>1.8348689785924659</c:v>
                </c:pt>
                <c:pt idx="22">
                  <c:v>0.11592597704200733</c:v>
                </c:pt>
                <c:pt idx="23">
                  <c:v>0.13317445930687832</c:v>
                </c:pt>
                <c:pt idx="24">
                  <c:v>0.63845254099198212</c:v>
                </c:pt>
                <c:pt idx="25">
                  <c:v>0.17288689270419338</c:v>
                </c:pt>
              </c:numCache>
            </c:numRef>
          </c:val>
          <c:extLst>
            <c:ext xmlns:c16="http://schemas.microsoft.com/office/drawing/2014/chart" uri="{C3380CC4-5D6E-409C-BE32-E72D297353CC}">
              <c16:uniqueId val="{00000002-2F7F-42A0-BC00-8DE4F8E4D125}"/>
            </c:ext>
          </c:extLst>
        </c:ser>
        <c:ser>
          <c:idx val="3"/>
          <c:order val="3"/>
          <c:spPr>
            <a:ln w="28575" cap="rnd">
              <a:solidFill>
                <a:srgbClr val="70AD47"/>
              </a:solidFill>
              <a:round/>
            </a:ln>
            <a:effectLst/>
          </c:spPr>
          <c:marker>
            <c:symbol val="none"/>
          </c:marker>
          <c:cat>
            <c:strRef>
              <c:f>'Graph radar cheese'!$A$2:$A$27</c:f>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f>'Graph radar cheese'!$E$2:$E$27</c:f>
              <c:numCache>
                <c:formatCode>General</c:formatCode>
                <c:ptCount val="26"/>
                <c:pt idx="0">
                  <c:v>0.25620389200850824</c:v>
                </c:pt>
                <c:pt idx="1">
                  <c:v>0.43242837037505105</c:v>
                </c:pt>
                <c:pt idx="2">
                  <c:v>0.48953940935922224</c:v>
                </c:pt>
                <c:pt idx="3">
                  <c:v>1.749039389365072</c:v>
                </c:pt>
                <c:pt idx="4">
                  <c:v>0.17887186572046349</c:v>
                </c:pt>
                <c:pt idx="5">
                  <c:v>3.2137684873756411</c:v>
                </c:pt>
                <c:pt idx="6">
                  <c:v>11.09065451914686</c:v>
                </c:pt>
                <c:pt idx="7">
                  <c:v>0.21166477879915901</c:v>
                </c:pt>
                <c:pt idx="8">
                  <c:v>1.0539115817392606</c:v>
                </c:pt>
                <c:pt idx="9">
                  <c:v>0.46667734319527743</c:v>
                </c:pt>
                <c:pt idx="10">
                  <c:v>1.0786705198306941</c:v>
                </c:pt>
                <c:pt idx="11">
                  <c:v>0.19116014709709817</c:v>
                </c:pt>
                <c:pt idx="12">
                  <c:v>32.967829391835224</c:v>
                </c:pt>
                <c:pt idx="13">
                  <c:v>2.1249681293717666</c:v>
                </c:pt>
                <c:pt idx="14">
                  <c:v>0.29321371258443052</c:v>
                </c:pt>
                <c:pt idx="15">
                  <c:v>0.51937606992291419</c:v>
                </c:pt>
                <c:pt idx="16">
                  <c:v>0.48135457507803914</c:v>
                </c:pt>
                <c:pt idx="17">
                  <c:v>0.34914288009073502</c:v>
                </c:pt>
                <c:pt idx="18">
                  <c:v>12.017239432393993</c:v>
                </c:pt>
                <c:pt idx="19">
                  <c:v>27.408319626636832</c:v>
                </c:pt>
                <c:pt idx="20">
                  <c:v>0.44836941809321168</c:v>
                </c:pt>
                <c:pt idx="21">
                  <c:v>2.0449792728077805</c:v>
                </c:pt>
                <c:pt idx="22">
                  <c:v>0.15774320841488942</c:v>
                </c:pt>
                <c:pt idx="23">
                  <c:v>0.1340396519784039</c:v>
                </c:pt>
                <c:pt idx="24">
                  <c:v>0.45880450850334897</c:v>
                </c:pt>
                <c:pt idx="25">
                  <c:v>0.18202981827612208</c:v>
                </c:pt>
              </c:numCache>
            </c:numRef>
          </c:val>
          <c:extLst>
            <c:ext xmlns:c16="http://schemas.microsoft.com/office/drawing/2014/chart" uri="{C3380CC4-5D6E-409C-BE32-E72D297353CC}">
              <c16:uniqueId val="{00000003-2F7F-42A0-BC00-8DE4F8E4D125}"/>
            </c:ext>
          </c:extLst>
        </c:ser>
        <c:ser>
          <c:idx val="6"/>
          <c:order val="6"/>
          <c:spPr>
            <a:ln w="28575" cap="rnd">
              <a:solidFill>
                <a:srgbClr val="FF0000"/>
              </a:solidFill>
              <a:round/>
            </a:ln>
            <a:effectLst/>
          </c:spPr>
          <c:marker>
            <c:symbol val="none"/>
          </c:marker>
          <c:cat>
            <c:strRef>
              <c:f>'Graph radar cheese'!$A$2:$A$27</c:f>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f>'Graph radar cheese'!$H$2:$H$27</c:f>
              <c:numCache>
                <c:formatCode>General</c:formatCode>
                <c:ptCount val="26"/>
                <c:pt idx="0">
                  <c:v>0.60940284912437692</c:v>
                </c:pt>
                <c:pt idx="1">
                  <c:v>0.65867333358729829</c:v>
                </c:pt>
                <c:pt idx="2">
                  <c:v>0.39389553069656807</c:v>
                </c:pt>
                <c:pt idx="3">
                  <c:v>1.7417296098346231</c:v>
                </c:pt>
                <c:pt idx="4">
                  <c:v>0.18907636990981305</c:v>
                </c:pt>
                <c:pt idx="5">
                  <c:v>3.3031490954400402</c:v>
                </c:pt>
                <c:pt idx="6">
                  <c:v>11.199973555156273</c:v>
                </c:pt>
                <c:pt idx="7">
                  <c:v>0.20748620368359411</c:v>
                </c:pt>
                <c:pt idx="8">
                  <c:v>1.0790892438104009</c:v>
                </c:pt>
                <c:pt idx="9">
                  <c:v>0.45748023074071942</c:v>
                </c:pt>
                <c:pt idx="10">
                  <c:v>1.0718198810434778</c:v>
                </c:pt>
                <c:pt idx="11">
                  <c:v>0.18787051769619276</c:v>
                </c:pt>
                <c:pt idx="12">
                  <c:v>33.27205090138537</c:v>
                </c:pt>
                <c:pt idx="13">
                  <c:v>2.1060295155894231</c:v>
                </c:pt>
                <c:pt idx="14">
                  <c:v>0.34724202270022475</c:v>
                </c:pt>
                <c:pt idx="15">
                  <c:v>0.42735469022870665</c:v>
                </c:pt>
                <c:pt idx="16">
                  <c:v>0.46842307391658139</c:v>
                </c:pt>
                <c:pt idx="17">
                  <c:v>0.36672930663237613</c:v>
                </c:pt>
                <c:pt idx="18">
                  <c:v>11.828262658992525</c:v>
                </c:pt>
                <c:pt idx="19">
                  <c:v>26.612141425396857</c:v>
                </c:pt>
                <c:pt idx="20">
                  <c:v>0.54102862943298446</c:v>
                </c:pt>
                <c:pt idx="21">
                  <c:v>1.8863779779061747</c:v>
                </c:pt>
                <c:pt idx="22">
                  <c:v>0.16316758121029243</c:v>
                </c:pt>
                <c:pt idx="23">
                  <c:v>0.13360076530169168</c:v>
                </c:pt>
                <c:pt idx="24">
                  <c:v>0.57199331083279037</c:v>
                </c:pt>
                <c:pt idx="25">
                  <c:v>0.17595171975063215</c:v>
                </c:pt>
              </c:numCache>
            </c:numRef>
          </c:val>
          <c:extLst>
            <c:ext xmlns:c16="http://schemas.microsoft.com/office/drawing/2014/chart" uri="{C3380CC4-5D6E-409C-BE32-E72D297353CC}">
              <c16:uniqueId val="{00000006-2F7F-42A0-BC00-8DE4F8E4D125}"/>
            </c:ext>
          </c:extLst>
        </c:ser>
        <c:dLbls>
          <c:showLegendKey val="0"/>
          <c:showVal val="0"/>
          <c:showCatName val="0"/>
          <c:showSerName val="0"/>
          <c:showPercent val="0"/>
          <c:showBubbleSize val="0"/>
        </c:dLbls>
        <c:axId val="1086649696"/>
        <c:axId val="1086664256"/>
        <c:extLst>
          <c:ext xmlns:c15="http://schemas.microsoft.com/office/drawing/2012/chart" uri="{02D57815-91ED-43cb-92C2-25804820EDAC}">
            <c15:filteredRadarSeries>
              <c15:ser>
                <c:idx val="0"/>
                <c:order val="0"/>
                <c:spPr>
                  <a:ln w="28575" cap="rnd">
                    <a:solidFill>
                      <a:schemeClr val="accent1"/>
                    </a:solidFill>
                    <a:round/>
                  </a:ln>
                  <a:effectLst/>
                </c:spPr>
                <c:marker>
                  <c:symbol val="none"/>
                </c:marker>
                <c:cat>
                  <c:strRef>
                    <c:extLst>
                      <c:ext uri="{02D57815-91ED-43cb-92C2-25804820EDAC}">
                        <c15:formulaRef>
                          <c15:sqref>'Graph radar cheese'!$A$2:$A$27</c15:sqref>
                        </c15:formulaRef>
                      </c:ext>
                    </c:extLst>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extLst>
                      <c:ext uri="{02D57815-91ED-43cb-92C2-25804820EDAC}">
                        <c15:formulaRef>
                          <c15:sqref>'Graph radar cheese'!$B$2:$B$27</c15:sqref>
                        </c15:formulaRef>
                      </c:ext>
                    </c:extLst>
                    <c:numCache>
                      <c:formatCode>General</c:formatCode>
                      <c:ptCount val="26"/>
                      <c:pt idx="0">
                        <c:v>0.46238344268236775</c:v>
                      </c:pt>
                      <c:pt idx="1">
                        <c:v>0.69042538255889607</c:v>
                      </c:pt>
                      <c:pt idx="2">
                        <c:v>0.55504808239074799</c:v>
                      </c:pt>
                      <c:pt idx="3">
                        <c:v>1.6886182424893654</c:v>
                      </c:pt>
                      <c:pt idx="4">
                        <c:v>0.18064380069205899</c:v>
                      </c:pt>
                      <c:pt idx="5">
                        <c:v>3.0504357209168753</c:v>
                      </c:pt>
                      <c:pt idx="6">
                        <c:v>11.133476821846966</c:v>
                      </c:pt>
                      <c:pt idx="7">
                        <c:v>0.21576648126094161</c:v>
                      </c:pt>
                      <c:pt idx="8">
                        <c:v>0.93736219807280885</c:v>
                      </c:pt>
                      <c:pt idx="9">
                        <c:v>0.45184193135023443</c:v>
                      </c:pt>
                      <c:pt idx="10">
                        <c:v>1.0437333756020926</c:v>
                      </c:pt>
                      <c:pt idx="11">
                        <c:v>0.1866627037928964</c:v>
                      </c:pt>
                      <c:pt idx="12">
                        <c:v>33.774862040090589</c:v>
                      </c:pt>
                      <c:pt idx="13">
                        <c:v>1.9446016421262056</c:v>
                      </c:pt>
                      <c:pt idx="14">
                        <c:v>0.35434890984594014</c:v>
                      </c:pt>
                      <c:pt idx="15">
                        <c:v>0.44894613131771766</c:v>
                      </c:pt>
                      <c:pt idx="16">
                        <c:v>0.45238385091743449</c:v>
                      </c:pt>
                      <c:pt idx="17">
                        <c:v>0.35720460795037656</c:v>
                      </c:pt>
                      <c:pt idx="18">
                        <c:v>11.898695095091984</c:v>
                      </c:pt>
                      <c:pt idx="19">
                        <c:v>26.784731326346986</c:v>
                      </c:pt>
                      <c:pt idx="20">
                        <c:v>0.66803175972148154</c:v>
                      </c:pt>
                      <c:pt idx="21">
                        <c:v>1.6911451047835426</c:v>
                      </c:pt>
                      <c:pt idx="22">
                        <c:v>0.15300264197473867</c:v>
                      </c:pt>
                      <c:pt idx="23">
                        <c:v>0.13291783265305668</c:v>
                      </c:pt>
                      <c:pt idx="24">
                        <c:v>0.56994067595067477</c:v>
                      </c:pt>
                      <c:pt idx="25">
                        <c:v>0.17279019757302228</c:v>
                      </c:pt>
                    </c:numCache>
                  </c:numRef>
                </c:val>
                <c:extLst>
                  <c:ext xmlns:c16="http://schemas.microsoft.com/office/drawing/2014/chart" uri="{C3380CC4-5D6E-409C-BE32-E72D297353CC}">
                    <c16:uniqueId val="{00000000-2F7F-42A0-BC00-8DE4F8E4D125}"/>
                  </c:ext>
                </c:extLst>
              </c15:ser>
            </c15:filteredRadarSeries>
            <c15:filteredRadarSeries>
              <c15:ser>
                <c:idx val="1"/>
                <c:order val="1"/>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'Graph radar cheese'!$A$2:$A$27</c15:sqref>
                        </c15:formulaRef>
                      </c:ext>
                    </c:extLst>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extLst xmlns:c15="http://schemas.microsoft.com/office/drawing/2012/chart">
                      <c:ext xmlns:c15="http://schemas.microsoft.com/office/drawing/2012/chart" uri="{02D57815-91ED-43cb-92C2-25804820EDAC}">
                        <c15:formulaRef>
                          <c15:sqref>'Graph radar cheese'!$C$2:$C$27</c15:sqref>
                        </c15:formulaRef>
                      </c:ext>
                    </c:extLst>
                    <c:numCache>
                      <c:formatCode>General</c:formatCode>
                      <c:ptCount val="26"/>
                      <c:pt idx="0">
                        <c:v>0.66098587219787119</c:v>
                      </c:pt>
                      <c:pt idx="1">
                        <c:v>0.73084142869578406</c:v>
                      </c:pt>
                      <c:pt idx="2">
                        <c:v>0.64490931178622657</c:v>
                      </c:pt>
                      <c:pt idx="3">
                        <c:v>1.9313144437327197</c:v>
                      </c:pt>
                      <c:pt idx="4">
                        <c:v>0.19849174080600568</c:v>
                      </c:pt>
                      <c:pt idx="5">
                        <c:v>3.2627998129265832</c:v>
                      </c:pt>
                      <c:pt idx="6">
                        <c:v>11.366735837714515</c:v>
                      </c:pt>
                      <c:pt idx="7">
                        <c:v>0.22103626022366424</c:v>
                      </c:pt>
                      <c:pt idx="8">
                        <c:v>0.96141786229624282</c:v>
                      </c:pt>
                      <c:pt idx="9">
                        <c:v>0.44906467728807975</c:v>
                      </c:pt>
                      <c:pt idx="10">
                        <c:v>1.0498825929629374</c:v>
                      </c:pt>
                      <c:pt idx="11">
                        <c:v>0.18334901160569683</c:v>
                      </c:pt>
                      <c:pt idx="12">
                        <c:v>33.445255762208234</c:v>
                      </c:pt>
                      <c:pt idx="13">
                        <c:v>1.9330101875607664</c:v>
                      </c:pt>
                      <c:pt idx="14">
                        <c:v>0.36082240243928598</c:v>
                      </c:pt>
                      <c:pt idx="15">
                        <c:v>0.44369337887041282</c:v>
                      </c:pt>
                      <c:pt idx="16">
                        <c:v>0.4516060926331632</c:v>
                      </c:pt>
                      <c:pt idx="17">
                        <c:v>0.37595192925767507</c:v>
                      </c:pt>
                      <c:pt idx="18">
                        <c:v>11.562516516885216</c:v>
                      </c:pt>
                      <c:pt idx="19">
                        <c:v>26.409040646532532</c:v>
                      </c:pt>
                      <c:pt idx="20">
                        <c:v>0.66616992114942353</c:v>
                      </c:pt>
                      <c:pt idx="21">
                        <c:v>1.6760727107310505</c:v>
                      </c:pt>
                      <c:pt idx="22">
                        <c:v>0.12755258228683208</c:v>
                      </c:pt>
                      <c:pt idx="23">
                        <c:v>0.13121690577892084</c:v>
                      </c:pt>
                      <c:pt idx="24">
                        <c:v>0.58491320195042107</c:v>
                      </c:pt>
                      <c:pt idx="25">
                        <c:v>0.17134890947974113</c:v>
                      </c:pt>
                    </c:numCache>
                  </c:numRef>
                </c:val>
                <c:extLst xmlns:c15="http://schemas.microsoft.com/office/drawing/2012/chart">
                  <c:ext xmlns:c16="http://schemas.microsoft.com/office/drawing/2014/chart" uri="{C3380CC4-5D6E-409C-BE32-E72D297353CC}">
                    <c16:uniqueId val="{00000001-2F7F-42A0-BC00-8DE4F8E4D125}"/>
                  </c:ext>
                </c:extLst>
              </c15:ser>
            </c15:filteredRadarSeries>
            <c15:filteredRadarSeries>
              <c15:ser>
                <c:idx val="4"/>
                <c:order val="4"/>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'Graph radar cheese'!$A$2:$A$27</c15:sqref>
                        </c15:formulaRef>
                      </c:ext>
                    </c:extLst>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extLst xmlns:c15="http://schemas.microsoft.com/office/drawing/2012/chart">
                      <c:ext xmlns:c15="http://schemas.microsoft.com/office/drawing/2012/chart" uri="{02D57815-91ED-43cb-92C2-25804820EDAC}">
                        <c15:formulaRef>
                          <c15:sqref>'Graph radar cheese'!$F$2:$F$27</c15:sqref>
                        </c15:formulaRef>
                      </c:ext>
                    </c:extLst>
                    <c:numCache>
                      <c:formatCode>General</c:formatCode>
                      <c:ptCount val="26"/>
                      <c:pt idx="0">
                        <c:v>0.60973891754387499</c:v>
                      </c:pt>
                      <c:pt idx="1">
                        <c:v>0.73988367593735049</c:v>
                      </c:pt>
                      <c:pt idx="2">
                        <c:v>0.37403920607022845</c:v>
                      </c:pt>
                      <c:pt idx="3">
                        <c:v>1.6434841260132815</c:v>
                      </c:pt>
                      <c:pt idx="4">
                        <c:v>0.17865532875991011</c:v>
                      </c:pt>
                      <c:pt idx="5">
                        <c:v>3.1434228913547169</c:v>
                      </c:pt>
                      <c:pt idx="6">
                        <c:v>11.124081165374491</c:v>
                      </c:pt>
                      <c:pt idx="7">
                        <c:v>0.20806927307128584</c:v>
                      </c:pt>
                      <c:pt idx="8">
                        <c:v>1.0009968298659353</c:v>
                      </c:pt>
                      <c:pt idx="9">
                        <c:v>0.45288281247376444</c:v>
                      </c:pt>
                      <c:pt idx="10">
                        <c:v>1.0608578237300144</c:v>
                      </c:pt>
                      <c:pt idx="11">
                        <c:v>0.18716413845766261</c:v>
                      </c:pt>
                      <c:pt idx="12">
                        <c:v>32.986085933833699</c:v>
                      </c:pt>
                      <c:pt idx="13">
                        <c:v>1.999532925995118</c:v>
                      </c:pt>
                      <c:pt idx="14">
                        <c:v>0.34245359886719695</c:v>
                      </c:pt>
                      <c:pt idx="15">
                        <c:v>0.46203274520092552</c:v>
                      </c:pt>
                      <c:pt idx="16">
                        <c:v>0.46508272277664586</c:v>
                      </c:pt>
                      <c:pt idx="17">
                        <c:v>0.34213303735249262</c:v>
                      </c:pt>
                      <c:pt idx="18">
                        <c:v>12.140598381220006</c:v>
                      </c:pt>
                      <c:pt idx="19">
                        <c:v>27.181862916754252</c:v>
                      </c:pt>
                      <c:pt idx="20">
                        <c:v>0.5634658478749397</c:v>
                      </c:pt>
                      <c:pt idx="21">
                        <c:v>1.7970373455755202</c:v>
                      </c:pt>
                      <c:pt idx="22">
                        <c:v>0.14996496944963383</c:v>
                      </c:pt>
                      <c:pt idx="23">
                        <c:v>0.13491056754681535</c:v>
                      </c:pt>
                      <c:pt idx="24">
                        <c:v>0.53773371779663359</c:v>
                      </c:pt>
                      <c:pt idx="25">
                        <c:v>0.17382910110361022</c:v>
                      </c:pt>
                    </c:numCache>
                  </c:numRef>
                </c:val>
                <c:extLst xmlns:c15="http://schemas.microsoft.com/office/drawing/2012/chart">
                  <c:ext xmlns:c16="http://schemas.microsoft.com/office/drawing/2014/chart" uri="{C3380CC4-5D6E-409C-BE32-E72D297353CC}">
                    <c16:uniqueId val="{00000004-2F7F-42A0-BC00-8DE4F8E4D125}"/>
                  </c:ext>
                </c:extLst>
              </c15:ser>
            </c15:filteredRadarSeries>
            <c15:filteredRadarSeries>
              <c15:ser>
                <c:idx val="5"/>
                <c:order val="5"/>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'Graph radar cheese'!$A$2:$A$27</c15:sqref>
                        </c15:formulaRef>
                      </c:ext>
                    </c:extLst>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extLst xmlns:c15="http://schemas.microsoft.com/office/drawing/2012/chart">
                      <c:ext xmlns:c15="http://schemas.microsoft.com/office/drawing/2012/chart" uri="{02D57815-91ED-43cb-92C2-25804820EDAC}">
                        <c15:formulaRef>
                          <c15:sqref>'Graph radar cheese'!$G$2:$G$27</c15:sqref>
                        </c15:formulaRef>
                      </c:ext>
                    </c:extLst>
                    <c:numCache>
                      <c:formatCode>General</c:formatCode>
                      <c:ptCount val="26"/>
                      <c:pt idx="0">
                        <c:v>0.45532554353948174</c:v>
                      </c:pt>
                      <c:pt idx="1">
                        <c:v>0.67961607369023624</c:v>
                      </c:pt>
                      <c:pt idx="2">
                        <c:v>0.68293578359585894</c:v>
                      </c:pt>
                      <c:pt idx="3">
                        <c:v>2.1259590962646309</c:v>
                      </c:pt>
                      <c:pt idx="4">
                        <c:v>0.23062949876606781</c:v>
                      </c:pt>
                      <c:pt idx="5">
                        <c:v>3.5798239978400406</c:v>
                      </c:pt>
                      <c:pt idx="6">
                        <c:v>11.908304079359306</c:v>
                      </c:pt>
                      <c:pt idx="7">
                        <c:v>0.21906934470903938</c:v>
                      </c:pt>
                      <c:pt idx="8">
                        <c:v>1.0684003425856343</c:v>
                      </c:pt>
                      <c:pt idx="9">
                        <c:v>0.47102062732537586</c:v>
                      </c:pt>
                      <c:pt idx="10">
                        <c:v>1.0702072740700739</c:v>
                      </c:pt>
                      <c:pt idx="11">
                        <c:v>0.18642498830086968</c:v>
                      </c:pt>
                      <c:pt idx="12">
                        <c:v>33.531172235258822</c:v>
                      </c:pt>
                      <c:pt idx="13">
                        <c:v>1.9866363359890828</c:v>
                      </c:pt>
                      <c:pt idx="14">
                        <c:v>0.33697157730539967</c:v>
                      </c:pt>
                      <c:pt idx="15">
                        <c:v>0.43767645173751979</c:v>
                      </c:pt>
                      <c:pt idx="16">
                        <c:v>0.43725309525703204</c:v>
                      </c:pt>
                      <c:pt idx="17">
                        <c:v>0.34342189981399734</c:v>
                      </c:pt>
                      <c:pt idx="18">
                        <c:v>11.250455225024385</c:v>
                      </c:pt>
                      <c:pt idx="19">
                        <c:v>26.187049221743017</c:v>
                      </c:pt>
                      <c:pt idx="20">
                        <c:v>0.64078807632559132</c:v>
                      </c:pt>
                      <c:pt idx="21">
                        <c:v>1.6553586919816889</c:v>
                      </c:pt>
                      <c:pt idx="22">
                        <c:v>0.13511009710327315</c:v>
                      </c:pt>
                      <c:pt idx="23">
                        <c:v>0.12404579734361935</c:v>
                      </c:pt>
                      <c:pt idx="24">
                        <c:v>0.54871865049180424</c:v>
                      </c:pt>
                      <c:pt idx="25">
                        <c:v>0.16295153811762789</c:v>
                      </c:pt>
                    </c:numCache>
                  </c:numRef>
                </c:val>
                <c:extLst xmlns:c15="http://schemas.microsoft.com/office/drawing/2012/chart">
                  <c:ext xmlns:c16="http://schemas.microsoft.com/office/drawing/2014/chart" uri="{C3380CC4-5D6E-409C-BE32-E72D297353CC}">
                    <c16:uniqueId val="{00000005-2F7F-42A0-BC00-8DE4F8E4D125}"/>
                  </c:ext>
                </c:extLst>
              </c15:ser>
            </c15:filteredRadarSeries>
          </c:ext>
        </c:extLst>
      </c:radarChart>
      <c:catAx>
        <c:axId val="108664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86664256"/>
        <c:crosses val="autoZero"/>
        <c:auto val="1"/>
        <c:lblAlgn val="ctr"/>
        <c:lblOffset val="100"/>
        <c:noMultiLvlLbl val="0"/>
      </c:catAx>
      <c:valAx>
        <c:axId val="1086664256"/>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6649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2"/>
          <c:order val="2"/>
          <c:spPr>
            <a:ln w="28575" cap="rnd">
              <a:solidFill>
                <a:srgbClr val="4472C4"/>
              </a:solidFill>
              <a:round/>
            </a:ln>
            <a:effectLst/>
          </c:spPr>
          <c:marker>
            <c:symbol val="none"/>
          </c:marker>
          <c:cat>
            <c:strRef>
              <c:f>'Graph radar milk'!$A$2:$A$24</c:f>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f>'Graph radar milk'!$D$2:$D$24</c:f>
              <c:numCache>
                <c:formatCode>0.00</c:formatCode>
                <c:ptCount val="23"/>
                <c:pt idx="0">
                  <c:v>7.0000000000000007E-2</c:v>
                </c:pt>
                <c:pt idx="1">
                  <c:v>7.093592772379459E-2</c:v>
                </c:pt>
                <c:pt idx="2">
                  <c:v>0.29677046322136319</c:v>
                </c:pt>
                <c:pt idx="3">
                  <c:v>0.48688668929692025</c:v>
                </c:pt>
                <c:pt idx="4">
                  <c:v>2.1135870256111495</c:v>
                </c:pt>
                <c:pt idx="5">
                  <c:v>0.16429375535108234</c:v>
                </c:pt>
                <c:pt idx="6">
                  <c:v>0.26238375256532787</c:v>
                </c:pt>
                <c:pt idx="7">
                  <c:v>10.384274081188359</c:v>
                </c:pt>
                <c:pt idx="8">
                  <c:v>0.59037443568829184</c:v>
                </c:pt>
                <c:pt idx="9">
                  <c:v>0.18586816239161658</c:v>
                </c:pt>
                <c:pt idx="10">
                  <c:v>0.14167958698040298</c:v>
                </c:pt>
                <c:pt idx="11">
                  <c:v>4.4829588462216066</c:v>
                </c:pt>
                <c:pt idx="12">
                  <c:v>61.794449851808039</c:v>
                </c:pt>
                <c:pt idx="13">
                  <c:v>0.12238256609363164</c:v>
                </c:pt>
                <c:pt idx="14">
                  <c:v>14.546381111371876</c:v>
                </c:pt>
                <c:pt idx="15">
                  <c:v>0.30287604317365796</c:v>
                </c:pt>
                <c:pt idx="16">
                  <c:v>1.7969446987564224</c:v>
                </c:pt>
                <c:pt idx="17">
                  <c:v>0.29782777432139512</c:v>
                </c:pt>
                <c:pt idx="18">
                  <c:v>0.54735860963579941</c:v>
                </c:pt>
                <c:pt idx="19">
                  <c:v>0.49852408548784477</c:v>
                </c:pt>
                <c:pt idx="20">
                  <c:v>0.15170345812751729</c:v>
                </c:pt>
                <c:pt idx="21">
                  <c:v>0.21799623462771403</c:v>
                </c:pt>
                <c:pt idx="22">
                  <c:v>0.58262902972786801</c:v>
                </c:pt>
              </c:numCache>
            </c:numRef>
          </c:val>
          <c:extLst>
            <c:ext xmlns:c16="http://schemas.microsoft.com/office/drawing/2014/chart" uri="{C3380CC4-5D6E-409C-BE32-E72D297353CC}">
              <c16:uniqueId val="{00000002-F199-4EE9-B22B-BEA72AB550E7}"/>
            </c:ext>
          </c:extLst>
        </c:ser>
        <c:ser>
          <c:idx val="3"/>
          <c:order val="3"/>
          <c:spPr>
            <a:ln w="28575" cap="rnd">
              <a:solidFill>
                <a:srgbClr val="70AD47"/>
              </a:solidFill>
              <a:round/>
            </a:ln>
            <a:effectLst/>
          </c:spPr>
          <c:marker>
            <c:symbol val="none"/>
          </c:marker>
          <c:cat>
            <c:strRef>
              <c:f>'Graph radar milk'!$A$2:$A$24</c:f>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f>'Graph radar milk'!$E$2:$E$24</c:f>
              <c:numCache>
                <c:formatCode>0.00</c:formatCode>
                <c:ptCount val="23"/>
                <c:pt idx="0">
                  <c:v>6.0162202764442188E-2</c:v>
                </c:pt>
                <c:pt idx="1">
                  <c:v>7.9671384253094044E-2</c:v>
                </c:pt>
                <c:pt idx="2">
                  <c:v>0.29639453404298516</c:v>
                </c:pt>
                <c:pt idx="3">
                  <c:v>0.47750406083747599</c:v>
                </c:pt>
                <c:pt idx="4">
                  <c:v>2.082520715365427</c:v>
                </c:pt>
                <c:pt idx="5">
                  <c:v>0.1643552267955232</c:v>
                </c:pt>
                <c:pt idx="6">
                  <c:v>0.25559370453122032</c:v>
                </c:pt>
                <c:pt idx="7">
                  <c:v>10.013842555695842</c:v>
                </c:pt>
                <c:pt idx="8">
                  <c:v>0.5783931889956957</c:v>
                </c:pt>
                <c:pt idx="9">
                  <c:v>0.17545340243845869</c:v>
                </c:pt>
                <c:pt idx="10">
                  <c:v>0.14124725639171656</c:v>
                </c:pt>
                <c:pt idx="11">
                  <c:v>4.2766930697883048</c:v>
                </c:pt>
                <c:pt idx="12">
                  <c:v>61.904621027148607</c:v>
                </c:pt>
                <c:pt idx="13">
                  <c:v>0.11728009999277336</c:v>
                </c:pt>
                <c:pt idx="14">
                  <c:v>14.784193985673923</c:v>
                </c:pt>
                <c:pt idx="15">
                  <c:v>0.29013479189201075</c:v>
                </c:pt>
                <c:pt idx="16">
                  <c:v>1.8028600549718763</c:v>
                </c:pt>
                <c:pt idx="17">
                  <c:v>0.46916695910974682</c:v>
                </c:pt>
                <c:pt idx="18">
                  <c:v>0.5265211238320503</c:v>
                </c:pt>
                <c:pt idx="19">
                  <c:v>0.52733881469612132</c:v>
                </c:pt>
                <c:pt idx="20">
                  <c:v>0.16032065245727795</c:v>
                </c:pt>
                <c:pt idx="21">
                  <c:v>0.20759529718914591</c:v>
                </c:pt>
                <c:pt idx="22">
                  <c:v>0.60813589113627975</c:v>
                </c:pt>
              </c:numCache>
            </c:numRef>
          </c:val>
          <c:extLst>
            <c:ext xmlns:c16="http://schemas.microsoft.com/office/drawing/2014/chart" uri="{C3380CC4-5D6E-409C-BE32-E72D297353CC}">
              <c16:uniqueId val="{00000003-F199-4EE9-B22B-BEA72AB550E7}"/>
            </c:ext>
          </c:extLst>
        </c:ser>
        <c:ser>
          <c:idx val="6"/>
          <c:order val="6"/>
          <c:spPr>
            <a:ln w="28575" cap="rnd">
              <a:solidFill>
                <a:srgbClr val="FF0000"/>
              </a:solidFill>
              <a:round/>
            </a:ln>
            <a:effectLst/>
          </c:spPr>
          <c:marker>
            <c:symbol val="none"/>
          </c:marker>
          <c:cat>
            <c:strRef>
              <c:f>'Graph radar milk'!$A$2:$A$24</c:f>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f>'Graph radar milk'!$H$2:$H$24</c:f>
              <c:numCache>
                <c:formatCode>0.00</c:formatCode>
                <c:ptCount val="23"/>
                <c:pt idx="0">
                  <c:v>0.08</c:v>
                </c:pt>
                <c:pt idx="1">
                  <c:v>7.0000000000000007E-2</c:v>
                </c:pt>
                <c:pt idx="2">
                  <c:v>0.30412947641590804</c:v>
                </c:pt>
                <c:pt idx="3">
                  <c:v>0.47915774181624615</c:v>
                </c:pt>
                <c:pt idx="4">
                  <c:v>2.0866617953976183</c:v>
                </c:pt>
                <c:pt idx="5">
                  <c:v>0.17177918727189262</c:v>
                </c:pt>
                <c:pt idx="6">
                  <c:v>0.26265238824713988</c:v>
                </c:pt>
                <c:pt idx="7">
                  <c:v>10.357785068832065</c:v>
                </c:pt>
                <c:pt idx="8">
                  <c:v>0.59165997605536913</c:v>
                </c:pt>
                <c:pt idx="9">
                  <c:v>0.18266703066825221</c:v>
                </c:pt>
                <c:pt idx="10">
                  <c:v>0.16675565462840844</c:v>
                </c:pt>
                <c:pt idx="11">
                  <c:v>4.5471306716651014</c:v>
                </c:pt>
                <c:pt idx="12">
                  <c:v>61.505041614639396</c:v>
                </c:pt>
                <c:pt idx="13">
                  <c:v>0.15929120274614555</c:v>
                </c:pt>
                <c:pt idx="14">
                  <c:v>14.433636315773935</c:v>
                </c:pt>
                <c:pt idx="15">
                  <c:v>0.30476984576386867</c:v>
                </c:pt>
                <c:pt idx="16">
                  <c:v>1.9294823997422621</c:v>
                </c:pt>
                <c:pt idx="17">
                  <c:v>0.48799739517171498</c:v>
                </c:pt>
                <c:pt idx="18">
                  <c:v>0.55038982049197649</c:v>
                </c:pt>
                <c:pt idx="19">
                  <c:v>0.4935814465547933</c:v>
                </c:pt>
                <c:pt idx="20">
                  <c:v>0.1541047867399053</c:v>
                </c:pt>
                <c:pt idx="21">
                  <c:v>0.21940736940727804</c:v>
                </c:pt>
                <c:pt idx="22">
                  <c:v>0.59419535807143253</c:v>
                </c:pt>
              </c:numCache>
            </c:numRef>
          </c:val>
          <c:extLst>
            <c:ext xmlns:c16="http://schemas.microsoft.com/office/drawing/2014/chart" uri="{C3380CC4-5D6E-409C-BE32-E72D297353CC}">
              <c16:uniqueId val="{00000006-F199-4EE9-B22B-BEA72AB550E7}"/>
            </c:ext>
          </c:extLst>
        </c:ser>
        <c:dLbls>
          <c:showLegendKey val="0"/>
          <c:showVal val="0"/>
          <c:showCatName val="0"/>
          <c:showSerName val="0"/>
          <c:showPercent val="0"/>
          <c:showBubbleSize val="0"/>
        </c:dLbls>
        <c:axId val="1410245280"/>
        <c:axId val="1410240288"/>
        <c:extLst>
          <c:ext xmlns:c15="http://schemas.microsoft.com/office/drawing/2012/chart" uri="{02D57815-91ED-43cb-92C2-25804820EDAC}">
            <c15:filteredRadarSeries>
              <c15:ser>
                <c:idx val="0"/>
                <c:order val="0"/>
                <c:spPr>
                  <a:ln w="28575" cap="rnd">
                    <a:solidFill>
                      <a:schemeClr val="accent1"/>
                    </a:solidFill>
                    <a:round/>
                  </a:ln>
                  <a:effectLst/>
                </c:spPr>
                <c:marker>
                  <c:symbol val="none"/>
                </c:marker>
                <c:cat>
                  <c:strRef>
                    <c:extLst>
                      <c:ext uri="{02D57815-91ED-43cb-92C2-25804820EDAC}">
                        <c15:formulaRef>
                          <c15:sqref>'Graph radar milk'!$A$2:$A$24</c15:sqref>
                        </c15:formulaRef>
                      </c:ext>
                    </c:extLst>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extLst>
                      <c:ext uri="{02D57815-91ED-43cb-92C2-25804820EDAC}">
                        <c15:formulaRef>
                          <c15:sqref>'Graph radar milk'!$B$2:$B$24</c15:sqref>
                        </c15:formulaRef>
                      </c:ext>
                    </c:extLst>
                    <c:numCache>
                      <c:formatCode>0.00</c:formatCode>
                      <c:ptCount val="23"/>
                      <c:pt idx="0">
                        <c:v>7.400691296755163E-2</c:v>
                      </c:pt>
                      <c:pt idx="1">
                        <c:v>7.9156560121926789E-2</c:v>
                      </c:pt>
                      <c:pt idx="2">
                        <c:v>0.23588042458897648</c:v>
                      </c:pt>
                      <c:pt idx="3">
                        <c:v>0.39114891696661974</c:v>
                      </c:pt>
                      <c:pt idx="4">
                        <c:v>1.9230666372893679</c:v>
                      </c:pt>
                      <c:pt idx="5">
                        <c:v>0.13385069248468096</c:v>
                      </c:pt>
                      <c:pt idx="6">
                        <c:v>0.24547504502672943</c:v>
                      </c:pt>
                      <c:pt idx="7">
                        <c:v>9.9519657184618637</c:v>
                      </c:pt>
                      <c:pt idx="8">
                        <c:v>0.54450162768342003</c:v>
                      </c:pt>
                      <c:pt idx="9">
                        <c:v>0.18025201926107248</c:v>
                      </c:pt>
                      <c:pt idx="10">
                        <c:v>0.13910544976339739</c:v>
                      </c:pt>
                      <c:pt idx="11">
                        <c:v>4.5074982237745402</c:v>
                      </c:pt>
                      <c:pt idx="12">
                        <c:v>62.586268689980855</c:v>
                      </c:pt>
                      <c:pt idx="13">
                        <c:v>0.19951789140301213</c:v>
                      </c:pt>
                      <c:pt idx="14">
                        <c:v>14.202058031458629</c:v>
                      </c:pt>
                      <c:pt idx="15">
                        <c:v>0.30446900634937513</c:v>
                      </c:pt>
                      <c:pt idx="16">
                        <c:v>1.8275116081234599</c:v>
                      </c:pt>
                      <c:pt idx="17">
                        <c:v>0.48793017664561422</c:v>
                      </c:pt>
                      <c:pt idx="18">
                        <c:v>0.56151075665514449</c:v>
                      </c:pt>
                      <c:pt idx="19">
                        <c:v>0.49955318510509822</c:v>
                      </c:pt>
                      <c:pt idx="20">
                        <c:v>0.14952736712345632</c:v>
                      </c:pt>
                      <c:pt idx="21">
                        <c:v>0.22005988213491995</c:v>
                      </c:pt>
                      <c:pt idx="22">
                        <c:v>0.55568517663029149</c:v>
                      </c:pt>
                    </c:numCache>
                  </c:numRef>
                </c:val>
                <c:extLst>
                  <c:ext xmlns:c16="http://schemas.microsoft.com/office/drawing/2014/chart" uri="{C3380CC4-5D6E-409C-BE32-E72D297353CC}">
                    <c16:uniqueId val="{00000000-F199-4EE9-B22B-BEA72AB550E7}"/>
                  </c:ext>
                </c:extLst>
              </c15:ser>
            </c15:filteredRadarSeries>
            <c15:filteredRadarSeries>
              <c15:ser>
                <c:idx val="1"/>
                <c:order val="1"/>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'Graph radar milk'!$A$2:$A$24</c15:sqref>
                        </c15:formulaRef>
                      </c:ext>
                    </c:extLst>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extLst xmlns:c15="http://schemas.microsoft.com/office/drawing/2012/chart">
                      <c:ext xmlns:c15="http://schemas.microsoft.com/office/drawing/2012/chart" uri="{02D57815-91ED-43cb-92C2-25804820EDAC}">
                        <c15:formulaRef>
                          <c15:sqref>'Graph radar milk'!$C$2:$C$24</c15:sqref>
                        </c15:formulaRef>
                      </c:ext>
                    </c:extLst>
                    <c:numCache>
                      <c:formatCode>0.00</c:formatCode>
                      <c:ptCount val="23"/>
                      <c:pt idx="0">
                        <c:v>7.0132211363502034E-2</c:v>
                      </c:pt>
                      <c:pt idx="1">
                        <c:v>7.8085787476950025E-2</c:v>
                      </c:pt>
                      <c:pt idx="2">
                        <c:v>0.25699891149309229</c:v>
                      </c:pt>
                      <c:pt idx="3">
                        <c:v>0.43427627390127777</c:v>
                      </c:pt>
                      <c:pt idx="4">
                        <c:v>2.0513435348345568</c:v>
                      </c:pt>
                      <c:pt idx="5">
                        <c:v>0.15374312318472594</c:v>
                      </c:pt>
                      <c:pt idx="6">
                        <c:v>0.25794987217744975</c:v>
                      </c:pt>
                      <c:pt idx="7">
                        <c:v>10.09527951334929</c:v>
                      </c:pt>
                      <c:pt idx="8">
                        <c:v>0.579075910931794</c:v>
                      </c:pt>
                      <c:pt idx="9">
                        <c:v>0.18084686807468769</c:v>
                      </c:pt>
                      <c:pt idx="10">
                        <c:v>0.1337104389855639</c:v>
                      </c:pt>
                      <c:pt idx="11">
                        <c:v>4.4737810395659316</c:v>
                      </c:pt>
                      <c:pt idx="12">
                        <c:v>61.992352680122664</c:v>
                      </c:pt>
                      <c:pt idx="13">
                        <c:v>6.8557273731175997E-2</c:v>
                      </c:pt>
                      <c:pt idx="14">
                        <c:v>14.595826028452674</c:v>
                      </c:pt>
                      <c:pt idx="15">
                        <c:v>0.3063133697822934</c:v>
                      </c:pt>
                      <c:pt idx="16">
                        <c:v>1.7501000256618178</c:v>
                      </c:pt>
                      <c:pt idx="17">
                        <c:v>0.49188505075395916</c:v>
                      </c:pt>
                      <c:pt idx="18">
                        <c:v>0.54750589161953389</c:v>
                      </c:pt>
                      <c:pt idx="19">
                        <c:v>0.50891138225895682</c:v>
                      </c:pt>
                      <c:pt idx="20">
                        <c:v>0.15931100752844346</c:v>
                      </c:pt>
                      <c:pt idx="21">
                        <c:v>0.21317581210626912</c:v>
                      </c:pt>
                      <c:pt idx="22">
                        <c:v>0.60083799264338289</c:v>
                      </c:pt>
                    </c:numCache>
                  </c:numRef>
                </c:val>
                <c:extLst xmlns:c15="http://schemas.microsoft.com/office/drawing/2012/chart">
                  <c:ext xmlns:c16="http://schemas.microsoft.com/office/drawing/2014/chart" uri="{C3380CC4-5D6E-409C-BE32-E72D297353CC}">
                    <c16:uniqueId val="{00000001-F199-4EE9-B22B-BEA72AB550E7}"/>
                  </c:ext>
                </c:extLst>
              </c15:ser>
            </c15:filteredRadarSeries>
            <c15:filteredRadarSeries>
              <c15:ser>
                <c:idx val="4"/>
                <c:order val="4"/>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'Graph radar milk'!$A$2:$A$24</c15:sqref>
                        </c15:formulaRef>
                      </c:ext>
                    </c:extLst>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extLst xmlns:c15="http://schemas.microsoft.com/office/drawing/2012/chart">
                      <c:ext xmlns:c15="http://schemas.microsoft.com/office/drawing/2012/chart" uri="{02D57815-91ED-43cb-92C2-25804820EDAC}">
                        <c15:formulaRef>
                          <c15:sqref>'Graph radar milk'!$F$2:$F$24</c15:sqref>
                        </c15:formulaRef>
                      </c:ext>
                    </c:extLst>
                    <c:numCache>
                      <c:formatCode>0.00</c:formatCode>
                      <c:ptCount val="23"/>
                      <c:pt idx="0">
                        <c:v>7.5000000000000011E-2</c:v>
                      </c:pt>
                      <c:pt idx="1">
                        <c:v>7.0000000000000007E-2</c:v>
                      </c:pt>
                      <c:pt idx="2">
                        <c:v>0.23542396278412148</c:v>
                      </c:pt>
                      <c:pt idx="3">
                        <c:v>0.39310564105734169</c:v>
                      </c:pt>
                      <c:pt idx="4">
                        <c:v>1.7464078219044485</c:v>
                      </c:pt>
                      <c:pt idx="5">
                        <c:v>0.14149269852771501</c:v>
                      </c:pt>
                      <c:pt idx="6">
                        <c:v>0.22648718087869468</c:v>
                      </c:pt>
                      <c:pt idx="7">
                        <c:v>9.5094886824835712</c:v>
                      </c:pt>
                      <c:pt idx="8">
                        <c:v>0.54318915021848646</c:v>
                      </c:pt>
                      <c:pt idx="9">
                        <c:v>0.16369875388022256</c:v>
                      </c:pt>
                      <c:pt idx="10">
                        <c:v>0.12767448186593378</c:v>
                      </c:pt>
                      <c:pt idx="11">
                        <c:v>4.2240978582455257</c:v>
                      </c:pt>
                      <c:pt idx="12">
                        <c:v>63.045491427076193</c:v>
                      </c:pt>
                      <c:pt idx="13">
                        <c:v>0.20217815208673473</c:v>
                      </c:pt>
                      <c:pt idx="14">
                        <c:v>14.726194785253274</c:v>
                      </c:pt>
                      <c:pt idx="15">
                        <c:v>0.30291173439579178</c:v>
                      </c:pt>
                      <c:pt idx="16">
                        <c:v>1.9012403751064308</c:v>
                      </c:pt>
                      <c:pt idx="17">
                        <c:v>0.49429177593905804</c:v>
                      </c:pt>
                      <c:pt idx="18">
                        <c:v>0.5504244754368649</c:v>
                      </c:pt>
                      <c:pt idx="19">
                        <c:v>0.50299050426576586</c:v>
                      </c:pt>
                      <c:pt idx="20">
                        <c:v>0.15247248125918433</c:v>
                      </c:pt>
                      <c:pt idx="21">
                        <c:v>0.21929938278502889</c:v>
                      </c:pt>
                      <c:pt idx="22">
                        <c:v>0.58540415167208393</c:v>
                      </c:pt>
                    </c:numCache>
                  </c:numRef>
                </c:val>
                <c:extLst xmlns:c15="http://schemas.microsoft.com/office/drawing/2012/chart">
                  <c:ext xmlns:c16="http://schemas.microsoft.com/office/drawing/2014/chart" uri="{C3380CC4-5D6E-409C-BE32-E72D297353CC}">
                    <c16:uniqueId val="{00000004-F199-4EE9-B22B-BEA72AB550E7}"/>
                  </c:ext>
                </c:extLst>
              </c15:ser>
            </c15:filteredRadarSeries>
            <c15:filteredRadarSeries>
              <c15:ser>
                <c:idx val="5"/>
                <c:order val="5"/>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'Graph radar milk'!$A$2:$A$24</c15:sqref>
                        </c15:formulaRef>
                      </c:ext>
                    </c:extLst>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extLst xmlns:c15="http://schemas.microsoft.com/office/drawing/2012/chart">
                      <c:ext xmlns:c15="http://schemas.microsoft.com/office/drawing/2012/chart" uri="{02D57815-91ED-43cb-92C2-25804820EDAC}">
                        <c15:formulaRef>
                          <c15:sqref>'Graph radar milk'!$G$2:$G$24</c15:sqref>
                        </c15:formulaRef>
                      </c:ext>
                    </c:extLst>
                    <c:numCache>
                      <c:formatCode>0.00</c:formatCode>
                      <c:ptCount val="23"/>
                      <c:pt idx="0">
                        <c:v>6.1867525596390416E-2</c:v>
                      </c:pt>
                      <c:pt idx="1">
                        <c:v>7.8384195655365807E-2</c:v>
                      </c:pt>
                      <c:pt idx="2">
                        <c:v>0.23898244846401095</c:v>
                      </c:pt>
                      <c:pt idx="3">
                        <c:v>0.38060392188642217</c:v>
                      </c:pt>
                      <c:pt idx="4">
                        <c:v>1.7173859353482128</c:v>
                      </c:pt>
                      <c:pt idx="5">
                        <c:v>0.1368943857302789</c:v>
                      </c:pt>
                      <c:pt idx="6">
                        <c:v>0.22117747639360474</c:v>
                      </c:pt>
                      <c:pt idx="7">
                        <c:v>9.2999233249412931</c:v>
                      </c:pt>
                      <c:pt idx="8">
                        <c:v>0.53641344589849904</c:v>
                      </c:pt>
                      <c:pt idx="9">
                        <c:v>0.15727880209516332</c:v>
                      </c:pt>
                      <c:pt idx="10">
                        <c:v>0.12895218712953882</c:v>
                      </c:pt>
                      <c:pt idx="11">
                        <c:v>4.080813767357264</c:v>
                      </c:pt>
                      <c:pt idx="12">
                        <c:v>63.044960284915661</c:v>
                      </c:pt>
                      <c:pt idx="13">
                        <c:v>0.13431296781497465</c:v>
                      </c:pt>
                      <c:pt idx="14">
                        <c:v>15.107225505004156</c:v>
                      </c:pt>
                      <c:pt idx="15">
                        <c:v>0.29400640419620466</c:v>
                      </c:pt>
                      <c:pt idx="16">
                        <c:v>1.8661179695232333</c:v>
                      </c:pt>
                      <c:pt idx="17">
                        <c:v>0.47922352178053418</c:v>
                      </c:pt>
                      <c:pt idx="18">
                        <c:v>0.50862155149876442</c:v>
                      </c:pt>
                      <c:pt idx="19">
                        <c:v>0.5346500908047882</c:v>
                      </c:pt>
                      <c:pt idx="20">
                        <c:v>0.16980641726018392</c:v>
                      </c:pt>
                      <c:pt idx="21">
                        <c:v>0.20667498625350861</c:v>
                      </c:pt>
                      <c:pt idx="22">
                        <c:v>0.61572288445194912</c:v>
                      </c:pt>
                    </c:numCache>
                  </c:numRef>
                </c:val>
                <c:extLst xmlns:c15="http://schemas.microsoft.com/office/drawing/2012/chart">
                  <c:ext xmlns:c16="http://schemas.microsoft.com/office/drawing/2014/chart" uri="{C3380CC4-5D6E-409C-BE32-E72D297353CC}">
                    <c16:uniqueId val="{00000005-F199-4EE9-B22B-BEA72AB550E7}"/>
                  </c:ext>
                </c:extLst>
              </c15:ser>
            </c15:filteredRadarSeries>
          </c:ext>
        </c:extLst>
      </c:radarChart>
      <c:catAx>
        <c:axId val="1410245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10240288"/>
        <c:crosses val="autoZero"/>
        <c:auto val="1"/>
        <c:lblAlgn val="ctr"/>
        <c:lblOffset val="100"/>
        <c:noMultiLvlLbl val="0"/>
      </c:catAx>
      <c:valAx>
        <c:axId val="1410240288"/>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0245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2"/>
          <c:order val="2"/>
          <c:tx>
            <c:v>Ext_Hyd+DerAc</c:v>
          </c:tx>
          <c:spPr>
            <a:ln w="28575" cap="rnd">
              <a:solidFill>
                <a:srgbClr val="4472C4"/>
              </a:solidFill>
              <a:round/>
            </a:ln>
            <a:effectLst/>
          </c:spPr>
          <c:marker>
            <c:symbol val="none"/>
          </c:marker>
          <c:cat>
            <c:strRef>
              <c:f>'Graph radar P'!$A$2:$A$14</c:f>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f>'Graph radar P'!$D$2:$D$14</c:f>
              <c:numCache>
                <c:formatCode>General</c:formatCode>
                <c:ptCount val="13"/>
                <c:pt idx="0">
                  <c:v>8.8566203309557068</c:v>
                </c:pt>
                <c:pt idx="1">
                  <c:v>0.52751846492681453</c:v>
                </c:pt>
                <c:pt idx="2">
                  <c:v>6.4891082449160411</c:v>
                </c:pt>
                <c:pt idx="3">
                  <c:v>57.557263244721071</c:v>
                </c:pt>
                <c:pt idx="4">
                  <c:v>17.470818478753429</c:v>
                </c:pt>
                <c:pt idx="5">
                  <c:v>0.48392921338201605</c:v>
                </c:pt>
                <c:pt idx="6">
                  <c:v>0.25454462695579849</c:v>
                </c:pt>
                <c:pt idx="7">
                  <c:v>6.6634539897962162</c:v>
                </c:pt>
                <c:pt idx="8">
                  <c:v>0.96503422281401585</c:v>
                </c:pt>
                <c:pt idx="9">
                  <c:v>0.22263663387412844</c:v>
                </c:pt>
                <c:pt idx="10">
                  <c:v>0.16579045946172283</c:v>
                </c:pt>
                <c:pt idx="11">
                  <c:v>0.24332365160256977</c:v>
                </c:pt>
                <c:pt idx="12">
                  <c:v>9.995843784046915E-2</c:v>
                </c:pt>
              </c:numCache>
            </c:numRef>
          </c:val>
          <c:extLst>
            <c:ext xmlns:c16="http://schemas.microsoft.com/office/drawing/2014/chart" uri="{C3380CC4-5D6E-409C-BE32-E72D297353CC}">
              <c16:uniqueId val="{00000002-D9B0-4DB2-BAA4-399CF0D94E00}"/>
            </c:ext>
          </c:extLst>
        </c:ser>
        <c:ser>
          <c:idx val="3"/>
          <c:order val="3"/>
          <c:tx>
            <c:v>Ext_Hyd+DerBF3</c:v>
          </c:tx>
          <c:spPr>
            <a:ln w="28575" cap="rnd">
              <a:solidFill>
                <a:srgbClr val="70AD47"/>
              </a:solidFill>
              <a:round/>
            </a:ln>
            <a:effectLst/>
          </c:spPr>
          <c:marker>
            <c:symbol val="none"/>
          </c:marker>
          <c:cat>
            <c:strRef>
              <c:f>'Graph radar P'!$A$2:$A$14</c:f>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f>'Graph radar P'!$E$2:$E$14</c:f>
              <c:numCache>
                <c:formatCode>General</c:formatCode>
                <c:ptCount val="13"/>
                <c:pt idx="0">
                  <c:v>8.6459677122569278</c:v>
                </c:pt>
                <c:pt idx="1">
                  <c:v>0.52167350110288113</c:v>
                </c:pt>
                <c:pt idx="2">
                  <c:v>6.2149084633110476</c:v>
                </c:pt>
                <c:pt idx="3">
                  <c:v>57.928079019645125</c:v>
                </c:pt>
                <c:pt idx="4">
                  <c:v>17.600950300860184</c:v>
                </c:pt>
                <c:pt idx="5">
                  <c:v>0.47446740551483246</c:v>
                </c:pt>
                <c:pt idx="6">
                  <c:v>0.25949433503234942</c:v>
                </c:pt>
                <c:pt idx="7">
                  <c:v>6.7023814914037114</c:v>
                </c:pt>
                <c:pt idx="8">
                  <c:v>0.96330914279473379</c:v>
                </c:pt>
                <c:pt idx="9">
                  <c:v>0.21175000114784107</c:v>
                </c:pt>
                <c:pt idx="10">
                  <c:v>0.14153971792522119</c:v>
                </c:pt>
                <c:pt idx="11">
                  <c:v>0.23777690941811203</c:v>
                </c:pt>
                <c:pt idx="12">
                  <c:v>9.7701999587022942E-2</c:v>
                </c:pt>
              </c:numCache>
            </c:numRef>
          </c:val>
          <c:extLst>
            <c:ext xmlns:c16="http://schemas.microsoft.com/office/drawing/2014/chart" uri="{C3380CC4-5D6E-409C-BE32-E72D297353CC}">
              <c16:uniqueId val="{00000003-D9B0-4DB2-BAA4-399CF0D94E00}"/>
            </c:ext>
          </c:extLst>
        </c:ser>
        <c:ser>
          <c:idx val="6"/>
          <c:order val="6"/>
          <c:tx>
            <c:v>MAED</c:v>
          </c:tx>
          <c:spPr>
            <a:ln w="28575" cap="rnd">
              <a:solidFill>
                <a:srgbClr val="FF0000"/>
              </a:solidFill>
              <a:round/>
            </a:ln>
            <a:effectLst/>
          </c:spPr>
          <c:marker>
            <c:symbol val="none"/>
          </c:marker>
          <c:cat>
            <c:strRef>
              <c:f>'Graph radar P'!$A$2:$A$14</c:f>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f>'Graph radar P'!$H$2:$H$14</c:f>
              <c:numCache>
                <c:formatCode>General</c:formatCode>
                <c:ptCount val="13"/>
                <c:pt idx="0">
                  <c:v>9.5417948097465271</c:v>
                </c:pt>
                <c:pt idx="1">
                  <c:v>0.57058381205355291</c:v>
                </c:pt>
                <c:pt idx="2">
                  <c:v>7.1048916541169902</c:v>
                </c:pt>
                <c:pt idx="3">
                  <c:v>57.980319288536073</c:v>
                </c:pt>
                <c:pt idx="4">
                  <c:v>17.694705946599875</c:v>
                </c:pt>
                <c:pt idx="5">
                  <c:v>0.50160487743588411</c:v>
                </c:pt>
                <c:pt idx="6">
                  <c:v>0.26615529472519206</c:v>
                </c:pt>
                <c:pt idx="7">
                  <c:v>4.5803261512115458</c:v>
                </c:pt>
                <c:pt idx="8">
                  <c:v>0.99193027048939109</c:v>
                </c:pt>
                <c:pt idx="9">
                  <c:v>0.19799700721736452</c:v>
                </c:pt>
                <c:pt idx="10">
                  <c:v>0.22176612434384696</c:v>
                </c:pt>
                <c:pt idx="11">
                  <c:v>0.24346253823064024</c:v>
                </c:pt>
                <c:pt idx="12">
                  <c:v>0.10446222529311726</c:v>
                </c:pt>
              </c:numCache>
            </c:numRef>
          </c:val>
          <c:extLst>
            <c:ext xmlns:c16="http://schemas.microsoft.com/office/drawing/2014/chart" uri="{C3380CC4-5D6E-409C-BE32-E72D297353CC}">
              <c16:uniqueId val="{00000006-D9B0-4DB2-BAA4-399CF0D94E00}"/>
            </c:ext>
          </c:extLst>
        </c:ser>
        <c:dLbls>
          <c:showLegendKey val="0"/>
          <c:showVal val="0"/>
          <c:showCatName val="0"/>
          <c:showSerName val="0"/>
          <c:showPercent val="0"/>
          <c:showBubbleSize val="0"/>
        </c:dLbls>
        <c:axId val="1070741696"/>
        <c:axId val="1070719232"/>
        <c:extLst>
          <c:ext xmlns:c15="http://schemas.microsoft.com/office/drawing/2012/chart" uri="{02D57815-91ED-43cb-92C2-25804820EDAC}">
            <c15:filteredRadarSeries>
              <c15:ser>
                <c:idx val="0"/>
                <c:order val="0"/>
                <c:tx>
                  <c:v>AOCS 2c-11</c:v>
                </c:tx>
                <c:spPr>
                  <a:ln w="28575" cap="rnd">
                    <a:solidFill>
                      <a:schemeClr val="accent1"/>
                    </a:solidFill>
                    <a:round/>
                  </a:ln>
                  <a:effectLst/>
                </c:spPr>
                <c:marker>
                  <c:symbol val="none"/>
                </c:marker>
                <c:cat>
                  <c:strRef>
                    <c:extLst>
                      <c:ext uri="{02D57815-91ED-43cb-92C2-25804820EDAC}">
                        <c15:formulaRef>
                          <c15:sqref>'Graph radar P'!$A$2:$A$14</c15:sqref>
                        </c15:formulaRef>
                      </c:ext>
                    </c:extLst>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extLst>
                      <c:ext uri="{02D57815-91ED-43cb-92C2-25804820EDAC}">
                        <c15:formulaRef>
                          <c15:sqref>'Graph radar P'!$B$2:$B$14</c15:sqref>
                        </c15:formulaRef>
                      </c:ext>
                    </c:extLst>
                    <c:numCache>
                      <c:formatCode>General</c:formatCode>
                      <c:ptCount val="13"/>
                      <c:pt idx="0">
                        <c:v>8.6997606491170067</c:v>
                      </c:pt>
                      <c:pt idx="1">
                        <c:v>0.52158190030984408</c:v>
                      </c:pt>
                      <c:pt idx="2">
                        <c:v>6.5973357016111827</c:v>
                      </c:pt>
                      <c:pt idx="3">
                        <c:v>58.135291146793563</c:v>
                      </c:pt>
                      <c:pt idx="4">
                        <c:v>17.157629918253903</c:v>
                      </c:pt>
                      <c:pt idx="5">
                        <c:v>0.51654821715029087</c:v>
                      </c:pt>
                      <c:pt idx="6">
                        <c:v>0.19256712893802913</c:v>
                      </c:pt>
                      <c:pt idx="7">
                        <c:v>6.4430344862728521</c:v>
                      </c:pt>
                      <c:pt idx="8">
                        <c:v>1.0133951721587564</c:v>
                      </c:pt>
                      <c:pt idx="9">
                        <c:v>0.2241234761467446</c:v>
                      </c:pt>
                      <c:pt idx="10">
                        <c:v>0.14848490377554965</c:v>
                      </c:pt>
                      <c:pt idx="11">
                        <c:v>0.24755710763970948</c:v>
                      </c:pt>
                      <c:pt idx="12">
                        <c:v>0.10269019183256525</c:v>
                      </c:pt>
                    </c:numCache>
                  </c:numRef>
                </c:val>
                <c:extLst>
                  <c:ext xmlns:c16="http://schemas.microsoft.com/office/drawing/2014/chart" uri="{C3380CC4-5D6E-409C-BE32-E72D297353CC}">
                    <c16:uniqueId val="{00000000-D9B0-4DB2-BAA4-399CF0D94E00}"/>
                  </c:ext>
                </c:extLst>
              </c15:ser>
            </c15:filteredRadarSeries>
            <c15:filteredRadarSeries>
              <c15:ser>
                <c:idx val="1"/>
                <c:order val="1"/>
                <c:tx>
                  <c:v>AOCS 2b-11</c:v>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'Graph radar P'!$A$2:$A$14</c15:sqref>
                        </c15:formulaRef>
                      </c:ext>
                    </c:extLst>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extLst xmlns:c15="http://schemas.microsoft.com/office/drawing/2012/chart">
                      <c:ext xmlns:c15="http://schemas.microsoft.com/office/drawing/2012/chart" uri="{02D57815-91ED-43cb-92C2-25804820EDAC}">
                        <c15:formulaRef>
                          <c15:sqref>'Graph radar P'!$C$2:$C$14</c15:sqref>
                        </c15:formulaRef>
                      </c:ext>
                    </c:extLst>
                    <c:numCache>
                      <c:formatCode>General</c:formatCode>
                      <c:ptCount val="13"/>
                      <c:pt idx="0">
                        <c:v>8.7921737323105269</c:v>
                      </c:pt>
                      <c:pt idx="1">
                        <c:v>0.55706345626846976</c:v>
                      </c:pt>
                      <c:pt idx="2">
                        <c:v>6.0215258332134987</c:v>
                      </c:pt>
                      <c:pt idx="3">
                        <c:v>58.319386878821078</c:v>
                      </c:pt>
                      <c:pt idx="4">
                        <c:v>17.358856240779375</c:v>
                      </c:pt>
                      <c:pt idx="5">
                        <c:v>0.43065399802936266</c:v>
                      </c:pt>
                      <c:pt idx="6">
                        <c:v>0.28368894386541182</c:v>
                      </c:pt>
                      <c:pt idx="7">
                        <c:v>6.7042794429485095</c:v>
                      </c:pt>
                      <c:pt idx="8">
                        <c:v>0.9023933050016173</c:v>
                      </c:pt>
                      <c:pt idx="9">
                        <c:v>0.1825416464497189</c:v>
                      </c:pt>
                      <c:pt idx="10">
                        <c:v>0.15392549654183429</c:v>
                      </c:pt>
                      <c:pt idx="11">
                        <c:v>0.20917513744079669</c:v>
                      </c:pt>
                      <c:pt idx="12">
                        <c:v>8.433588832980432E-2</c:v>
                      </c:pt>
                    </c:numCache>
                  </c:numRef>
                </c:val>
                <c:extLst xmlns:c15="http://schemas.microsoft.com/office/drawing/2012/chart">
                  <c:ext xmlns:c16="http://schemas.microsoft.com/office/drawing/2014/chart" uri="{C3380CC4-5D6E-409C-BE32-E72D297353CC}">
                    <c16:uniqueId val="{00000001-D9B0-4DB2-BAA4-399CF0D94E00}"/>
                  </c:ext>
                </c:extLst>
              </c15:ser>
            </c15:filteredRadarSeries>
            <c15:filteredRadarSeries>
              <c15:ser>
                <c:idx val="4"/>
                <c:order val="4"/>
                <c:tx>
                  <c:v>Ext_C6+DerAc</c:v>
                </c:tx>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'Graph radar P'!$A$2:$A$14</c15:sqref>
                        </c15:formulaRef>
                      </c:ext>
                    </c:extLst>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extLst xmlns:c15="http://schemas.microsoft.com/office/drawing/2012/chart">
                      <c:ext xmlns:c15="http://schemas.microsoft.com/office/drawing/2012/chart" uri="{02D57815-91ED-43cb-92C2-25804820EDAC}">
                        <c15:formulaRef>
                          <c15:sqref>'Graph radar P'!$F$2:$F$14</c15:sqref>
                        </c15:formulaRef>
                      </c:ext>
                    </c:extLst>
                    <c:numCache>
                      <c:formatCode>General</c:formatCode>
                      <c:ptCount val="13"/>
                      <c:pt idx="0">
                        <c:v>8.1928435470699483</c:v>
                      </c:pt>
                      <c:pt idx="1">
                        <c:v>0.51231769255420223</c:v>
                      </c:pt>
                      <c:pt idx="2">
                        <c:v>5.8579985849278957</c:v>
                      </c:pt>
                      <c:pt idx="3">
                        <c:v>59.00614761831396</c:v>
                      </c:pt>
                      <c:pt idx="4">
                        <c:v>17.211608293674068</c:v>
                      </c:pt>
                      <c:pt idx="5">
                        <c:v>0.49493369468961096</c:v>
                      </c:pt>
                      <c:pt idx="6">
                        <c:v>0.26655957540871589</c:v>
                      </c:pt>
                      <c:pt idx="7">
                        <c:v>6.8214524504070395</c:v>
                      </c:pt>
                      <c:pt idx="8">
                        <c:v>1.0152502018731182</c:v>
                      </c:pt>
                      <c:pt idx="9">
                        <c:v>0.22601010233629543</c:v>
                      </c:pt>
                      <c:pt idx="10">
                        <c:v>3.6222101246881092E-2</c:v>
                      </c:pt>
                      <c:pt idx="11">
                        <c:v>0.25391250671476095</c:v>
                      </c:pt>
                      <c:pt idx="12">
                        <c:v>0.1047436307834997</c:v>
                      </c:pt>
                    </c:numCache>
                  </c:numRef>
                </c:val>
                <c:extLst xmlns:c15="http://schemas.microsoft.com/office/drawing/2012/chart">
                  <c:ext xmlns:c16="http://schemas.microsoft.com/office/drawing/2014/chart" uri="{C3380CC4-5D6E-409C-BE32-E72D297353CC}">
                    <c16:uniqueId val="{00000004-D9B0-4DB2-BAA4-399CF0D94E00}"/>
                  </c:ext>
                </c:extLst>
              </c15:ser>
            </c15:filteredRadarSeries>
            <c15:filteredRadarSeries>
              <c15:ser>
                <c:idx val="5"/>
                <c:order val="5"/>
                <c:tx>
                  <c:v>Ext_C6+DerBF3</c:v>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'Graph radar P'!$A$2:$A$14</c15:sqref>
                        </c15:formulaRef>
                      </c:ext>
                    </c:extLst>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extLst xmlns:c15="http://schemas.microsoft.com/office/drawing/2012/chart">
                      <c:ext xmlns:c15="http://schemas.microsoft.com/office/drawing/2012/chart" uri="{02D57815-91ED-43cb-92C2-25804820EDAC}">
                        <c15:formulaRef>
                          <c15:sqref>'Graph radar P'!$G$2:$G$14</c15:sqref>
                        </c15:formulaRef>
                      </c:ext>
                    </c:extLst>
                    <c:numCache>
                      <c:formatCode>General</c:formatCode>
                      <c:ptCount val="13"/>
                      <c:pt idx="0">
                        <c:v>7.8309149020457856</c:v>
                      </c:pt>
                      <c:pt idx="1">
                        <c:v>0.51216371267035932</c:v>
                      </c:pt>
                      <c:pt idx="2">
                        <c:v>5.5313000182789303</c:v>
                      </c:pt>
                      <c:pt idx="3">
                        <c:v>59.385018604503912</c:v>
                      </c:pt>
                      <c:pt idx="4">
                        <c:v>17.417727919214698</c:v>
                      </c:pt>
                      <c:pt idx="5">
                        <c:v>0.49371537091834611</c:v>
                      </c:pt>
                      <c:pt idx="6">
                        <c:v>0.24547679873332995</c:v>
                      </c:pt>
                      <c:pt idx="7">
                        <c:v>6.9605185265956617</c:v>
                      </c:pt>
                      <c:pt idx="8">
                        <c:v>1.0092914015453611</c:v>
                      </c:pt>
                      <c:pt idx="9">
                        <c:v>0.22055839306254368</c:v>
                      </c:pt>
                      <c:pt idx="10">
                        <c:v>3.437936167066475E-2</c:v>
                      </c:pt>
                      <c:pt idx="11">
                        <c:v>0.2537321574952478</c:v>
                      </c:pt>
                      <c:pt idx="12">
                        <c:v>0.10520283326515878</c:v>
                      </c:pt>
                    </c:numCache>
                  </c:numRef>
                </c:val>
                <c:extLst xmlns:c15="http://schemas.microsoft.com/office/drawing/2012/chart">
                  <c:ext xmlns:c16="http://schemas.microsoft.com/office/drawing/2014/chart" uri="{C3380CC4-5D6E-409C-BE32-E72D297353CC}">
                    <c16:uniqueId val="{00000005-D9B0-4DB2-BAA4-399CF0D94E00}"/>
                  </c:ext>
                </c:extLst>
              </c15:ser>
            </c15:filteredRadarSeries>
          </c:ext>
        </c:extLst>
      </c:radarChart>
      <c:catAx>
        <c:axId val="107074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70719232"/>
        <c:crosses val="autoZero"/>
        <c:auto val="1"/>
        <c:lblAlgn val="ctr"/>
        <c:lblOffset val="100"/>
        <c:noMultiLvlLbl val="0"/>
      </c:catAx>
      <c:valAx>
        <c:axId val="107071923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7074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2"/>
          <c:order val="2"/>
          <c:tx>
            <c:v>Ext_Hyd+DerAc</c:v>
          </c:tx>
          <c:spPr>
            <a:ln w="28575" cap="rnd">
              <a:solidFill>
                <a:srgbClr val="4472C4"/>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oat'!$D$2:$D$6</c:f>
              <c:numCache>
                <c:formatCode>General</c:formatCode>
                <c:ptCount val="5"/>
                <c:pt idx="0">
                  <c:v>0.29248304516690327</c:v>
                </c:pt>
                <c:pt idx="1">
                  <c:v>0.2600036250860388</c:v>
                </c:pt>
                <c:pt idx="2">
                  <c:v>1.6207578317604123</c:v>
                </c:pt>
                <c:pt idx="3">
                  <c:v>1.5055406424126061</c:v>
                </c:pt>
                <c:pt idx="4">
                  <c:v>0.58126637098624112</c:v>
                </c:pt>
              </c:numCache>
            </c:numRef>
          </c:val>
          <c:extLst>
            <c:ext xmlns:c16="http://schemas.microsoft.com/office/drawing/2014/chart" uri="{C3380CC4-5D6E-409C-BE32-E72D297353CC}">
              <c16:uniqueId val="{00000002-6987-417E-A165-3D966D085735}"/>
            </c:ext>
          </c:extLst>
        </c:ser>
        <c:ser>
          <c:idx val="3"/>
          <c:order val="3"/>
          <c:tx>
            <c:v>Ext_Hyd+DerBF3</c:v>
          </c:tx>
          <c:spPr>
            <a:ln w="28575" cap="rnd">
              <a:solidFill>
                <a:srgbClr val="70AD47"/>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oat'!$E$2:$E$6</c:f>
              <c:numCache>
                <c:formatCode>General</c:formatCode>
                <c:ptCount val="5"/>
                <c:pt idx="0">
                  <c:v>0.26103122002904311</c:v>
                </c:pt>
                <c:pt idx="1">
                  <c:v>0.22666113808502042</c:v>
                </c:pt>
                <c:pt idx="2">
                  <c:v>1.5007934470224591</c:v>
                </c:pt>
                <c:pt idx="3">
                  <c:v>1.3428234954021554</c:v>
                </c:pt>
                <c:pt idx="4">
                  <c:v>0.73086914100080747</c:v>
                </c:pt>
              </c:numCache>
            </c:numRef>
          </c:val>
          <c:extLst>
            <c:ext xmlns:c16="http://schemas.microsoft.com/office/drawing/2014/chart" uri="{C3380CC4-5D6E-409C-BE32-E72D297353CC}">
              <c16:uniqueId val="{00000003-6987-417E-A165-3D966D085735}"/>
            </c:ext>
          </c:extLst>
        </c:ser>
        <c:ser>
          <c:idx val="6"/>
          <c:order val="6"/>
          <c:tx>
            <c:v>MAED</c:v>
          </c:tx>
          <c:spPr>
            <a:ln w="28575" cap="rnd">
              <a:solidFill>
                <a:srgbClr val="FF0000"/>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oat'!$H$2:$H$6</c:f>
              <c:numCache>
                <c:formatCode>General</c:formatCode>
                <c:ptCount val="5"/>
                <c:pt idx="0">
                  <c:v>0.29223906630512875</c:v>
                </c:pt>
                <c:pt idx="1">
                  <c:v>0.24008321118066867</c:v>
                </c:pt>
                <c:pt idx="2">
                  <c:v>1.5642622849849115</c:v>
                </c:pt>
                <c:pt idx="3">
                  <c:v>1.0618496736605065</c:v>
                </c:pt>
                <c:pt idx="4">
                  <c:v>0.68527744019454906</c:v>
                </c:pt>
              </c:numCache>
            </c:numRef>
          </c:val>
          <c:extLst>
            <c:ext xmlns:c16="http://schemas.microsoft.com/office/drawing/2014/chart" uri="{C3380CC4-5D6E-409C-BE32-E72D297353CC}">
              <c16:uniqueId val="{00000006-6987-417E-A165-3D966D085735}"/>
            </c:ext>
          </c:extLst>
        </c:ser>
        <c:dLbls>
          <c:showLegendKey val="0"/>
          <c:showVal val="0"/>
          <c:showCatName val="0"/>
          <c:showSerName val="0"/>
          <c:showPercent val="0"/>
          <c:showBubbleSize val="0"/>
        </c:dLbls>
        <c:axId val="1055362031"/>
        <c:axId val="1055358703"/>
        <c:extLst>
          <c:ext xmlns:c15="http://schemas.microsoft.com/office/drawing/2012/chart" uri="{02D57815-91ED-43cb-92C2-25804820EDAC}">
            <c15:filteredRadarSeries>
              <c15:ser>
                <c:idx val="0"/>
                <c:order val="0"/>
                <c:tx>
                  <c:v>AOCS 2c-11</c:v>
                </c:tx>
                <c:spPr>
                  <a:ln w="28575" cap="rnd">
                    <a:solidFill>
                      <a:schemeClr val="accent1"/>
                    </a:solidFill>
                    <a:round/>
                  </a:ln>
                  <a:effectLst/>
                </c:spPr>
                <c:marker>
                  <c:symbol val="none"/>
                </c:marker>
                <c:cat>
                  <c:strRef>
                    <c:extLst>
                      <c:ext uri="{02D57815-91ED-43cb-92C2-25804820EDAC}">
                        <c15:formulaRef>
                          <c15:sqref>'Graph radar oat'!$A$2:$A$6</c15:sqref>
                        </c15:formulaRef>
                      </c:ext>
                    </c:extLst>
                    <c:strCache>
                      <c:ptCount val="5"/>
                      <c:pt idx="0">
                        <c:v>C14:0*</c:v>
                      </c:pt>
                      <c:pt idx="1">
                        <c:v>C16:1*</c:v>
                      </c:pt>
                      <c:pt idx="2">
                        <c:v>C18:0*</c:v>
                      </c:pt>
                      <c:pt idx="3">
                        <c:v>C18:3n3*</c:v>
                      </c:pt>
                      <c:pt idx="4">
                        <c:v>C20:1n9*</c:v>
                      </c:pt>
                    </c:strCache>
                  </c:strRef>
                </c:cat>
                <c:val>
                  <c:numRef>
                    <c:extLst>
                      <c:ext uri="{02D57815-91ED-43cb-92C2-25804820EDAC}">
                        <c15:formulaRef>
                          <c15:sqref>'Graph radar oat'!$B$2:$B$6</c15:sqref>
                        </c15:formulaRef>
                      </c:ext>
                    </c:extLst>
                    <c:numCache>
                      <c:formatCode>General</c:formatCode>
                      <c:ptCount val="5"/>
                      <c:pt idx="0">
                        <c:v>0.20344628861492553</c:v>
                      </c:pt>
                      <c:pt idx="1">
                        <c:v>0.21773560979707041</c:v>
                      </c:pt>
                      <c:pt idx="2">
                        <c:v>1.4949862024917138</c:v>
                      </c:pt>
                      <c:pt idx="3">
                        <c:v>1.5441363786439029</c:v>
                      </c:pt>
                      <c:pt idx="4">
                        <c:v>0.88120147908216695</c:v>
                      </c:pt>
                    </c:numCache>
                  </c:numRef>
                </c:val>
                <c:extLst>
                  <c:ext xmlns:c16="http://schemas.microsoft.com/office/drawing/2014/chart" uri="{C3380CC4-5D6E-409C-BE32-E72D297353CC}">
                    <c16:uniqueId val="{00000000-6987-417E-A165-3D966D085735}"/>
                  </c:ext>
                </c:extLst>
              </c15:ser>
            </c15:filteredRadarSeries>
            <c15:filteredRadarSeries>
              <c15:ser>
                <c:idx val="1"/>
                <c:order val="1"/>
                <c:tx>
                  <c:v>AOCS 2b-11</c:v>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'Graph radar oat'!$A$2:$A$6</c15:sqref>
                        </c15:formulaRef>
                      </c:ext>
                    </c:extLst>
                    <c:strCache>
                      <c:ptCount val="5"/>
                      <c:pt idx="0">
                        <c:v>C14:0*</c:v>
                      </c:pt>
                      <c:pt idx="1">
                        <c:v>C16:1*</c:v>
                      </c:pt>
                      <c:pt idx="2">
                        <c:v>C18:0*</c:v>
                      </c:pt>
                      <c:pt idx="3">
                        <c:v>C18:3n3*</c:v>
                      </c:pt>
                      <c:pt idx="4">
                        <c:v>C20:1n9*</c:v>
                      </c:pt>
                    </c:strCache>
                  </c:strRef>
                </c:cat>
                <c:val>
                  <c:numRef>
                    <c:extLst xmlns:c15="http://schemas.microsoft.com/office/drawing/2012/chart">
                      <c:ext xmlns:c15="http://schemas.microsoft.com/office/drawing/2012/chart" uri="{02D57815-91ED-43cb-92C2-25804820EDAC}">
                        <c15:formulaRef>
                          <c15:sqref>'Graph radar oat'!$C$2:$C$6</c15:sqref>
                        </c15:formulaRef>
                      </c:ext>
                    </c:extLst>
                    <c:numCache>
                      <c:formatCode>General</c:formatCode>
                      <c:ptCount val="5"/>
                      <c:pt idx="0">
                        <c:v>0.17899446322867527</c:v>
                      </c:pt>
                      <c:pt idx="1">
                        <c:v>0.20594063874502083</c:v>
                      </c:pt>
                      <c:pt idx="2">
                        <c:v>1.3473266705231364</c:v>
                      </c:pt>
                      <c:pt idx="3">
                        <c:v>1.4220003386597222</c:v>
                      </c:pt>
                      <c:pt idx="4">
                        <c:v>0.71148890063287129</c:v>
                      </c:pt>
                    </c:numCache>
                  </c:numRef>
                </c:val>
                <c:extLst xmlns:c15="http://schemas.microsoft.com/office/drawing/2012/chart">
                  <c:ext xmlns:c16="http://schemas.microsoft.com/office/drawing/2014/chart" uri="{C3380CC4-5D6E-409C-BE32-E72D297353CC}">
                    <c16:uniqueId val="{00000001-6987-417E-A165-3D966D085735}"/>
                  </c:ext>
                </c:extLst>
              </c15:ser>
            </c15:filteredRadarSeries>
            <c15:filteredRadarSeries>
              <c15:ser>
                <c:idx val="4"/>
                <c:order val="4"/>
                <c:tx>
                  <c:v>Ext_C6+DerAc</c:v>
                </c:tx>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'Graph radar oat'!$A$2:$A$6</c15:sqref>
                        </c15:formulaRef>
                      </c:ext>
                    </c:extLst>
                    <c:strCache>
                      <c:ptCount val="5"/>
                      <c:pt idx="0">
                        <c:v>C14:0*</c:v>
                      </c:pt>
                      <c:pt idx="1">
                        <c:v>C16:1*</c:v>
                      </c:pt>
                      <c:pt idx="2">
                        <c:v>C18:0*</c:v>
                      </c:pt>
                      <c:pt idx="3">
                        <c:v>C18:3n3*</c:v>
                      </c:pt>
                      <c:pt idx="4">
                        <c:v>C20:1n9*</c:v>
                      </c:pt>
                    </c:strCache>
                  </c:strRef>
                </c:cat>
                <c:val>
                  <c:numRef>
                    <c:extLst xmlns:c15="http://schemas.microsoft.com/office/drawing/2012/chart">
                      <c:ext xmlns:c15="http://schemas.microsoft.com/office/drawing/2012/chart" uri="{02D57815-91ED-43cb-92C2-25804820EDAC}">
                        <c15:formulaRef>
                          <c15:sqref>'Graph radar oat'!$F$2:$F$6</c15:sqref>
                        </c15:formulaRef>
                      </c:ext>
                    </c:extLst>
                    <c:numCache>
                      <c:formatCode>General</c:formatCode>
                      <c:ptCount val="5"/>
                      <c:pt idx="0">
                        <c:v>0.19946284637669962</c:v>
                      </c:pt>
                      <c:pt idx="1">
                        <c:v>0.25605491976766948</c:v>
                      </c:pt>
                      <c:pt idx="2">
                        <c:v>1.5776394527527962</c:v>
                      </c:pt>
                      <c:pt idx="3">
                        <c:v>0.71393536130679747</c:v>
                      </c:pt>
                      <c:pt idx="4">
                        <c:v>0.81864546297829177</c:v>
                      </c:pt>
                    </c:numCache>
                  </c:numRef>
                </c:val>
                <c:extLst xmlns:c15="http://schemas.microsoft.com/office/drawing/2012/chart">
                  <c:ext xmlns:c16="http://schemas.microsoft.com/office/drawing/2014/chart" uri="{C3380CC4-5D6E-409C-BE32-E72D297353CC}">
                    <c16:uniqueId val="{00000004-6987-417E-A165-3D966D085735}"/>
                  </c:ext>
                </c:extLst>
              </c15:ser>
            </c15:filteredRadarSeries>
            <c15:filteredRadarSeries>
              <c15:ser>
                <c:idx val="5"/>
                <c:order val="5"/>
                <c:tx>
                  <c:v>Ext_C6+DerBF3</c:v>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'Graph radar oat'!$A$2:$A$6</c15:sqref>
                        </c15:formulaRef>
                      </c:ext>
                    </c:extLst>
                    <c:strCache>
                      <c:ptCount val="5"/>
                      <c:pt idx="0">
                        <c:v>C14:0*</c:v>
                      </c:pt>
                      <c:pt idx="1">
                        <c:v>C16:1*</c:v>
                      </c:pt>
                      <c:pt idx="2">
                        <c:v>C18:0*</c:v>
                      </c:pt>
                      <c:pt idx="3">
                        <c:v>C18:3n3*</c:v>
                      </c:pt>
                      <c:pt idx="4">
                        <c:v>C20:1n9*</c:v>
                      </c:pt>
                    </c:strCache>
                  </c:strRef>
                </c:cat>
                <c:val>
                  <c:numRef>
                    <c:extLst xmlns:c15="http://schemas.microsoft.com/office/drawing/2012/chart">
                      <c:ext xmlns:c15="http://schemas.microsoft.com/office/drawing/2012/chart" uri="{02D57815-91ED-43cb-92C2-25804820EDAC}">
                        <c15:formulaRef>
                          <c15:sqref>'Graph radar oat'!$G$2:$G$6</c15:sqref>
                        </c15:formulaRef>
                      </c:ext>
                    </c:extLst>
                    <c:numCache>
                      <c:formatCode>General</c:formatCode>
                      <c:ptCount val="5"/>
                      <c:pt idx="0">
                        <c:v>0.18505484290747815</c:v>
                      </c:pt>
                      <c:pt idx="1">
                        <c:v>0.23672001764834089</c:v>
                      </c:pt>
                      <c:pt idx="2">
                        <c:v>1.5498632315663148</c:v>
                      </c:pt>
                      <c:pt idx="3">
                        <c:v>0.68357903423829169</c:v>
                      </c:pt>
                      <c:pt idx="4">
                        <c:v>0.81084912965471734</c:v>
                      </c:pt>
                    </c:numCache>
                  </c:numRef>
                </c:val>
                <c:extLst xmlns:c15="http://schemas.microsoft.com/office/drawing/2012/chart">
                  <c:ext xmlns:c16="http://schemas.microsoft.com/office/drawing/2014/chart" uri="{C3380CC4-5D6E-409C-BE32-E72D297353CC}">
                    <c16:uniqueId val="{00000005-6987-417E-A165-3D966D085735}"/>
                  </c:ext>
                </c:extLst>
              </c15:ser>
            </c15:filteredRadarSeries>
          </c:ext>
        </c:extLst>
      </c:radarChart>
      <c:catAx>
        <c:axId val="1055362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55358703"/>
        <c:crosses val="autoZero"/>
        <c:auto val="1"/>
        <c:lblAlgn val="ctr"/>
        <c:lblOffset val="100"/>
        <c:noMultiLvlLbl val="0"/>
      </c:catAx>
      <c:valAx>
        <c:axId val="1055358703"/>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55362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2"/>
          <c:order val="2"/>
          <c:tx>
            <c:v>Ext_Hyd+DerAc</c:v>
          </c:tx>
          <c:spPr>
            <a:ln w="28575" cap="rnd">
              <a:solidFill>
                <a:srgbClr val="4472C4"/>
              </a:solidFill>
              <a:round/>
            </a:ln>
            <a:effectLst/>
          </c:spPr>
          <c:marker>
            <c:symbol val="none"/>
          </c:marker>
          <c:cat>
            <c:strRef>
              <c:f>'Graph radar CB'!$A$2:$A$20</c:f>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f>'Graph radar CB'!$D$2:$D$20</c:f>
              <c:numCache>
                <c:formatCode>0.00</c:formatCode>
                <c:ptCount val="19"/>
                <c:pt idx="0">
                  <c:v>0.20219861435367836</c:v>
                </c:pt>
                <c:pt idx="1">
                  <c:v>0.99118322601497066</c:v>
                </c:pt>
                <c:pt idx="2">
                  <c:v>0.13403455589255978</c:v>
                </c:pt>
                <c:pt idx="3">
                  <c:v>0.12242125358258543</c:v>
                </c:pt>
                <c:pt idx="4">
                  <c:v>16.687893622758761</c:v>
                </c:pt>
                <c:pt idx="5">
                  <c:v>3.0891014051928138</c:v>
                </c:pt>
                <c:pt idx="6">
                  <c:v>0.10290432142451475</c:v>
                </c:pt>
                <c:pt idx="7">
                  <c:v>9.3542497144644243E-2</c:v>
                </c:pt>
                <c:pt idx="8">
                  <c:v>4.8327317668129837</c:v>
                </c:pt>
                <c:pt idx="9">
                  <c:v>40.609109998363493</c:v>
                </c:pt>
                <c:pt idx="10">
                  <c:v>5.9197710561281758E-2</c:v>
                </c:pt>
                <c:pt idx="11">
                  <c:v>30.284723437345605</c:v>
                </c:pt>
                <c:pt idx="12">
                  <c:v>0.14216931499441998</c:v>
                </c:pt>
                <c:pt idx="13">
                  <c:v>1.5476039494571352</c:v>
                </c:pt>
                <c:pt idx="14">
                  <c:v>0.30153141250206961</c:v>
                </c:pt>
                <c:pt idx="15">
                  <c:v>0.10162635917806859</c:v>
                </c:pt>
                <c:pt idx="16">
                  <c:v>0.30134240473090745</c:v>
                </c:pt>
                <c:pt idx="17">
                  <c:v>0.2891002947658603</c:v>
                </c:pt>
                <c:pt idx="18">
                  <c:v>0.10758385492364804</c:v>
                </c:pt>
              </c:numCache>
            </c:numRef>
          </c:val>
          <c:extLst>
            <c:ext xmlns:c16="http://schemas.microsoft.com/office/drawing/2014/chart" uri="{C3380CC4-5D6E-409C-BE32-E72D297353CC}">
              <c16:uniqueId val="{00000002-94AC-4C81-BA37-E75E68FC7695}"/>
            </c:ext>
          </c:extLst>
        </c:ser>
        <c:ser>
          <c:idx val="3"/>
          <c:order val="3"/>
          <c:tx>
            <c:v>Ext_Hyd+DerBF3</c:v>
          </c:tx>
          <c:spPr>
            <a:ln w="28575" cap="rnd">
              <a:solidFill>
                <a:srgbClr val="70AD47"/>
              </a:solidFill>
              <a:round/>
            </a:ln>
            <a:effectLst/>
          </c:spPr>
          <c:marker>
            <c:symbol val="none"/>
          </c:marker>
          <c:cat>
            <c:strRef>
              <c:f>'Graph radar CB'!$A$2:$A$20</c:f>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f>'Graph radar CB'!$E$2:$E$20</c:f>
              <c:numCache>
                <c:formatCode>0.00</c:formatCode>
                <c:ptCount val="19"/>
                <c:pt idx="0">
                  <c:v>0.1676530791467879</c:v>
                </c:pt>
                <c:pt idx="1">
                  <c:v>0.87633371294347262</c:v>
                </c:pt>
                <c:pt idx="2">
                  <c:v>0.12489602862889487</c:v>
                </c:pt>
                <c:pt idx="3">
                  <c:v>0.11081629645988812</c:v>
                </c:pt>
                <c:pt idx="4">
                  <c:v>16.003941570488127</c:v>
                </c:pt>
                <c:pt idx="5">
                  <c:v>3.1679843419246776</c:v>
                </c:pt>
                <c:pt idx="6">
                  <c:v>9.9935768044613779E-2</c:v>
                </c:pt>
                <c:pt idx="7">
                  <c:v>8.2931105742060307E-2</c:v>
                </c:pt>
                <c:pt idx="8">
                  <c:v>4.6849972004401916</c:v>
                </c:pt>
                <c:pt idx="9">
                  <c:v>41.179277620729948</c:v>
                </c:pt>
                <c:pt idx="10">
                  <c:v>5.2691712925139148E-2</c:v>
                </c:pt>
                <c:pt idx="11">
                  <c:v>30.673709789610598</c:v>
                </c:pt>
                <c:pt idx="12">
                  <c:v>0.13937182461343084</c:v>
                </c:pt>
                <c:pt idx="13">
                  <c:v>1.5715508230311572</c:v>
                </c:pt>
                <c:pt idx="14">
                  <c:v>0.299854173854193</c:v>
                </c:pt>
                <c:pt idx="15">
                  <c:v>9.9170704901409445E-2</c:v>
                </c:pt>
                <c:pt idx="16">
                  <c:v>0.29629323002814206</c:v>
                </c:pt>
                <c:pt idx="17">
                  <c:v>0.2631879197471545</c:v>
                </c:pt>
                <c:pt idx="18">
                  <c:v>0.10540309674010506</c:v>
                </c:pt>
              </c:numCache>
            </c:numRef>
          </c:val>
          <c:extLst>
            <c:ext xmlns:c16="http://schemas.microsoft.com/office/drawing/2014/chart" uri="{C3380CC4-5D6E-409C-BE32-E72D297353CC}">
              <c16:uniqueId val="{00000003-94AC-4C81-BA37-E75E68FC7695}"/>
            </c:ext>
          </c:extLst>
        </c:ser>
        <c:ser>
          <c:idx val="6"/>
          <c:order val="6"/>
          <c:tx>
            <c:v>MAED</c:v>
          </c:tx>
          <c:spPr>
            <a:ln w="28575" cap="rnd">
              <a:solidFill>
                <a:srgbClr val="FF0000"/>
              </a:solidFill>
              <a:round/>
            </a:ln>
            <a:effectLst/>
          </c:spPr>
          <c:marker>
            <c:symbol val="none"/>
          </c:marker>
          <c:cat>
            <c:strRef>
              <c:f>'Graph radar CB'!$A$2:$A$20</c:f>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f>'Graph radar CB'!$H$2:$H$20</c:f>
              <c:numCache>
                <c:formatCode>0.00</c:formatCode>
                <c:ptCount val="19"/>
                <c:pt idx="0">
                  <c:v>0.1959628592422831</c:v>
                </c:pt>
                <c:pt idx="1">
                  <c:v>0.91394775980792675</c:v>
                </c:pt>
                <c:pt idx="2">
                  <c:v>0.13097810964676587</c:v>
                </c:pt>
                <c:pt idx="3">
                  <c:v>0.11942144718319689</c:v>
                </c:pt>
                <c:pt idx="4">
                  <c:v>16.908504935686043</c:v>
                </c:pt>
                <c:pt idx="5">
                  <c:v>2.9945224228659804</c:v>
                </c:pt>
                <c:pt idx="6">
                  <c:v>9.5756750442615418E-2</c:v>
                </c:pt>
                <c:pt idx="7">
                  <c:v>0.12108322512575588</c:v>
                </c:pt>
                <c:pt idx="8">
                  <c:v>4.9563746256900618</c:v>
                </c:pt>
                <c:pt idx="9">
                  <c:v>40.488191146576106</c:v>
                </c:pt>
                <c:pt idx="10">
                  <c:v>0.16119775411575621</c:v>
                </c:pt>
                <c:pt idx="11">
                  <c:v>30.05521035578542</c:v>
                </c:pt>
                <c:pt idx="12">
                  <c:v>0.15728823814962389</c:v>
                </c:pt>
                <c:pt idx="13">
                  <c:v>1.558003147712216</c:v>
                </c:pt>
                <c:pt idx="14">
                  <c:v>0.32366254612936118</c:v>
                </c:pt>
                <c:pt idx="15">
                  <c:v>0.12143578573902881</c:v>
                </c:pt>
                <c:pt idx="16">
                  <c:v>0.29823040885254148</c:v>
                </c:pt>
                <c:pt idx="17">
                  <c:v>0.17688573220716391</c:v>
                </c:pt>
                <c:pt idx="18">
                  <c:v>0.11061768901353865</c:v>
                </c:pt>
              </c:numCache>
            </c:numRef>
          </c:val>
          <c:extLst>
            <c:ext xmlns:c16="http://schemas.microsoft.com/office/drawing/2014/chart" uri="{C3380CC4-5D6E-409C-BE32-E72D297353CC}">
              <c16:uniqueId val="{00000006-94AC-4C81-BA37-E75E68FC7695}"/>
            </c:ext>
          </c:extLst>
        </c:ser>
        <c:dLbls>
          <c:showLegendKey val="0"/>
          <c:showVal val="0"/>
          <c:showCatName val="0"/>
          <c:showSerName val="0"/>
          <c:showPercent val="0"/>
          <c:showBubbleSize val="0"/>
        </c:dLbls>
        <c:axId val="1045328592"/>
        <c:axId val="1045339408"/>
        <c:extLst>
          <c:ext xmlns:c15="http://schemas.microsoft.com/office/drawing/2012/chart" uri="{02D57815-91ED-43cb-92C2-25804820EDAC}">
            <c15:filteredRadarSeries>
              <c15:ser>
                <c:idx val="0"/>
                <c:order val="0"/>
                <c:tx>
                  <c:v>AOCS 2c-11</c:v>
                </c:tx>
                <c:spPr>
                  <a:ln w="28575" cap="rnd">
                    <a:solidFill>
                      <a:schemeClr val="accent1"/>
                    </a:solidFill>
                    <a:round/>
                  </a:ln>
                  <a:effectLst/>
                </c:spPr>
                <c:marker>
                  <c:symbol val="none"/>
                </c:marker>
                <c:cat>
                  <c:strRef>
                    <c:extLst>
                      <c:ext uri="{02D57815-91ED-43cb-92C2-25804820EDAC}">
                        <c15:formulaRef>
                          <c15:sqref>'Graph radar CB'!$A$2:$A$20</c15:sqref>
                        </c15:formulaRef>
                      </c:ext>
                    </c:extLst>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extLst>
                      <c:ext uri="{02D57815-91ED-43cb-92C2-25804820EDAC}">
                        <c15:formulaRef>
                          <c15:sqref>'Graph radar CB'!$B$2:$B$20</c15:sqref>
                        </c15:formulaRef>
                      </c:ext>
                    </c:extLst>
                    <c:numCache>
                      <c:formatCode>0.00</c:formatCode>
                      <c:ptCount val="19"/>
                      <c:pt idx="0">
                        <c:v>0.14991411724214285</c:v>
                      </c:pt>
                      <c:pt idx="1">
                        <c:v>0.85196017547721792</c:v>
                      </c:pt>
                      <c:pt idx="2">
                        <c:v>0.10641907303907278</c:v>
                      </c:pt>
                      <c:pt idx="3">
                        <c:v>0.1116750943774268</c:v>
                      </c:pt>
                      <c:pt idx="4">
                        <c:v>16.618305718256231</c:v>
                      </c:pt>
                      <c:pt idx="5">
                        <c:v>2.93791035824633</c:v>
                      </c:pt>
                      <c:pt idx="6">
                        <c:v>0.10531278480926766</c:v>
                      </c:pt>
                      <c:pt idx="7">
                        <c:v>9.9849790176459494E-2</c:v>
                      </c:pt>
                      <c:pt idx="8">
                        <c:v>5.0933543972959914</c:v>
                      </c:pt>
                      <c:pt idx="9">
                        <c:v>41.781565802099699</c:v>
                      </c:pt>
                      <c:pt idx="10">
                        <c:v>0.11056332550993733</c:v>
                      </c:pt>
                      <c:pt idx="11">
                        <c:v>29.639454658513628</c:v>
                      </c:pt>
                      <c:pt idx="12">
                        <c:v>0.15380943587908669</c:v>
                      </c:pt>
                      <c:pt idx="13">
                        <c:v>1.1075209837554363</c:v>
                      </c:pt>
                      <c:pt idx="14">
                        <c:v>0.32064307533211345</c:v>
                      </c:pt>
                      <c:pt idx="15">
                        <c:v>0.11352214985712661</c:v>
                      </c:pt>
                      <c:pt idx="16">
                        <c:v>0.3281420350517168</c:v>
                      </c:pt>
                      <c:pt idx="17">
                        <c:v>0.26017422942737245</c:v>
                      </c:pt>
                      <c:pt idx="18">
                        <c:v>0.10990279565374617</c:v>
                      </c:pt>
                    </c:numCache>
                  </c:numRef>
                </c:val>
                <c:extLst>
                  <c:ext xmlns:c16="http://schemas.microsoft.com/office/drawing/2014/chart" uri="{C3380CC4-5D6E-409C-BE32-E72D297353CC}">
                    <c16:uniqueId val="{00000000-94AC-4C81-BA37-E75E68FC7695}"/>
                  </c:ext>
                </c:extLst>
              </c15:ser>
            </c15:filteredRadarSeries>
            <c15:filteredRadarSeries>
              <c15:ser>
                <c:idx val="1"/>
                <c:order val="1"/>
                <c:tx>
                  <c:v>AOCS 2b-11</c:v>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'Graph radar CB'!$A$2:$A$20</c15:sqref>
                        </c15:formulaRef>
                      </c:ext>
                    </c:extLst>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extLst xmlns:c15="http://schemas.microsoft.com/office/drawing/2012/chart">
                      <c:ext xmlns:c15="http://schemas.microsoft.com/office/drawing/2012/chart" uri="{02D57815-91ED-43cb-92C2-25804820EDAC}">
                        <c15:formulaRef>
                          <c15:sqref>'Graph radar CB'!$C$2:$C$20</c15:sqref>
                        </c15:formulaRef>
                      </c:ext>
                    </c:extLst>
                    <c:numCache>
                      <c:formatCode>0.00</c:formatCode>
                      <c:ptCount val="19"/>
                      <c:pt idx="0">
                        <c:v>0.15425534047994127</c:v>
                      </c:pt>
                      <c:pt idx="1">
                        <c:v>0.85762769101052627</c:v>
                      </c:pt>
                      <c:pt idx="2">
                        <c:v>0.11332796155547645</c:v>
                      </c:pt>
                      <c:pt idx="3">
                        <c:v>0.11010781243571742</c:v>
                      </c:pt>
                      <c:pt idx="4">
                        <c:v>16.468430847038551</c:v>
                      </c:pt>
                      <c:pt idx="5">
                        <c:v>2.9758222324626917</c:v>
                      </c:pt>
                      <c:pt idx="6">
                        <c:v>9.9059643584084339E-2</c:v>
                      </c:pt>
                      <c:pt idx="7">
                        <c:v>8.4557709731911096E-2</c:v>
                      </c:pt>
                      <c:pt idx="8">
                        <c:v>4.9323453541405202</c:v>
                      </c:pt>
                      <c:pt idx="9">
                        <c:v>41.348235647731286</c:v>
                      </c:pt>
                      <c:pt idx="10">
                        <c:v>0.14175740073781712</c:v>
                      </c:pt>
                      <c:pt idx="11">
                        <c:v>30.170457124320826</c:v>
                      </c:pt>
                      <c:pt idx="12">
                        <c:v>0.13524361952353406</c:v>
                      </c:pt>
                      <c:pt idx="13">
                        <c:v>1.3215103080486825</c:v>
                      </c:pt>
                      <c:pt idx="14">
                        <c:v>0.30415295324124991</c:v>
                      </c:pt>
                      <c:pt idx="15">
                        <c:v>9.9039478959383531E-2</c:v>
                      </c:pt>
                      <c:pt idx="16">
                        <c:v>0.29614708949906821</c:v>
                      </c:pt>
                      <c:pt idx="17">
                        <c:v>0.28613656829587819</c:v>
                      </c:pt>
                      <c:pt idx="18">
                        <c:v>0.10178521720285898</c:v>
                      </c:pt>
                    </c:numCache>
                  </c:numRef>
                </c:val>
                <c:extLst xmlns:c15="http://schemas.microsoft.com/office/drawing/2012/chart">
                  <c:ext xmlns:c16="http://schemas.microsoft.com/office/drawing/2014/chart" uri="{C3380CC4-5D6E-409C-BE32-E72D297353CC}">
                    <c16:uniqueId val="{00000001-94AC-4C81-BA37-E75E68FC7695}"/>
                  </c:ext>
                </c:extLst>
              </c15:ser>
            </c15:filteredRadarSeries>
            <c15:filteredRadarSeries>
              <c15:ser>
                <c:idx val="4"/>
                <c:order val="4"/>
                <c:tx>
                  <c:v>Ext_C6+DerAc</c:v>
                </c:tx>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'Graph radar CB'!$A$2:$A$20</c15:sqref>
                        </c15:formulaRef>
                      </c:ext>
                    </c:extLst>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extLst xmlns:c15="http://schemas.microsoft.com/office/drawing/2012/chart">
                      <c:ext xmlns:c15="http://schemas.microsoft.com/office/drawing/2012/chart" uri="{02D57815-91ED-43cb-92C2-25804820EDAC}">
                        <c15:formulaRef>
                          <c15:sqref>'Graph radar CB'!$F$2:$F$20</c15:sqref>
                        </c15:formulaRef>
                      </c:ext>
                    </c:extLst>
                    <c:numCache>
                      <c:formatCode>0.00</c:formatCode>
                      <c:ptCount val="19"/>
                      <c:pt idx="0">
                        <c:v>0.1802719893714777</c:v>
                      </c:pt>
                      <c:pt idx="1">
                        <c:v>0.91462483838580777</c:v>
                      </c:pt>
                      <c:pt idx="2">
                        <c:v>0.12636067722347399</c:v>
                      </c:pt>
                      <c:pt idx="3">
                        <c:v>0.11451365737149045</c:v>
                      </c:pt>
                      <c:pt idx="4">
                        <c:v>15.933663944065104</c:v>
                      </c:pt>
                      <c:pt idx="5">
                        <c:v>3.0689981105236583</c:v>
                      </c:pt>
                      <c:pt idx="6">
                        <c:v>9.5746986776475113E-2</c:v>
                      </c:pt>
                      <c:pt idx="7">
                        <c:v>8.6860846498316574E-2</c:v>
                      </c:pt>
                      <c:pt idx="8">
                        <c:v>4.7188246781693506</c:v>
                      </c:pt>
                      <c:pt idx="9">
                        <c:v>41.806190242461412</c:v>
                      </c:pt>
                      <c:pt idx="10">
                        <c:v>2.2679080529532047E-2</c:v>
                      </c:pt>
                      <c:pt idx="11">
                        <c:v>30.270318908138169</c:v>
                      </c:pt>
                      <c:pt idx="12">
                        <c:v>0.1455550207626074</c:v>
                      </c:pt>
                      <c:pt idx="13">
                        <c:v>1.512048083785517</c:v>
                      </c:pt>
                      <c:pt idx="14">
                        <c:v>0.30059023126807127</c:v>
                      </c:pt>
                      <c:pt idx="15">
                        <c:v>8.3272065465207962E-2</c:v>
                      </c:pt>
                      <c:pt idx="16">
                        <c:v>0.31733530111586539</c:v>
                      </c:pt>
                      <c:pt idx="17">
                        <c:v>0.19465704292745983</c:v>
                      </c:pt>
                      <c:pt idx="18">
                        <c:v>0.10748829516100206</c:v>
                      </c:pt>
                    </c:numCache>
                  </c:numRef>
                </c:val>
                <c:extLst xmlns:c15="http://schemas.microsoft.com/office/drawing/2012/chart">
                  <c:ext xmlns:c16="http://schemas.microsoft.com/office/drawing/2014/chart" uri="{C3380CC4-5D6E-409C-BE32-E72D297353CC}">
                    <c16:uniqueId val="{00000004-94AC-4C81-BA37-E75E68FC7695}"/>
                  </c:ext>
                </c:extLst>
              </c15:ser>
            </c15:filteredRadarSeries>
            <c15:filteredRadarSeries>
              <c15:ser>
                <c:idx val="5"/>
                <c:order val="5"/>
                <c:tx>
                  <c:v>Ext_C6+DerBF3</c:v>
                </c:tx>
                <c:spPr>
                  <a:ln w="28575"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rker>
                  <c:symbol val="none"/>
                </c:marker>
                <c:cat>
                  <c:strRef>
                    <c:extLst xmlns:c15="http://schemas.microsoft.com/office/drawing/2012/chart">
                      <c:ext xmlns:c15="http://schemas.microsoft.com/office/drawing/2012/chart" uri="{02D57815-91ED-43cb-92C2-25804820EDAC}">
                        <c15:formulaRef>
                          <c15:sqref>'Graph radar CB'!$A$2:$A$20</c15:sqref>
                        </c15:formulaRef>
                      </c:ext>
                    </c:extLst>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extLst xmlns:c15="http://schemas.microsoft.com/office/drawing/2012/chart">
                      <c:ext xmlns:c15="http://schemas.microsoft.com/office/drawing/2012/chart" uri="{02D57815-91ED-43cb-92C2-25804820EDAC}">
                        <c15:formulaRef>
                          <c15:sqref>'Graph radar CB'!$G$2:$G$20</c15:sqref>
                        </c15:formulaRef>
                      </c:ext>
                    </c:extLst>
                    <c:numCache>
                      <c:formatCode>0.00</c:formatCode>
                      <c:ptCount val="19"/>
                      <c:pt idx="0">
                        <c:v>0.17951822748348975</c:v>
                      </c:pt>
                      <c:pt idx="1">
                        <c:v>0.9176396560927188</c:v>
                      </c:pt>
                      <c:pt idx="2">
                        <c:v>0.12420010020122947</c:v>
                      </c:pt>
                      <c:pt idx="3">
                        <c:v>0.11394507864387307</c:v>
                      </c:pt>
                      <c:pt idx="4">
                        <c:v>15.967978070589151</c:v>
                      </c:pt>
                      <c:pt idx="5">
                        <c:v>3.1128024315722191</c:v>
                      </c:pt>
                      <c:pt idx="6">
                        <c:v>0.10010856203048105</c:v>
                      </c:pt>
                      <c:pt idx="7">
                        <c:v>8.0339131491242478E-3</c:v>
                      </c:pt>
                      <c:pt idx="8">
                        <c:v>4.6385291209365782</c:v>
                      </c:pt>
                      <c:pt idx="9">
                        <c:v>41.704096759769797</c:v>
                      </c:pt>
                      <c:pt idx="10">
                        <c:v>5.1462709252560371E-2</c:v>
                      </c:pt>
                      <c:pt idx="11">
                        <c:v>30.511739870156404</c:v>
                      </c:pt>
                      <c:pt idx="12">
                        <c:v>0.13905798090594723</c:v>
                      </c:pt>
                      <c:pt idx="13">
                        <c:v>1.486414061261891</c:v>
                      </c:pt>
                      <c:pt idx="14">
                        <c:v>0.29534512001856261</c:v>
                      </c:pt>
                      <c:pt idx="15">
                        <c:v>8.0565348811757365E-2</c:v>
                      </c:pt>
                      <c:pt idx="16">
                        <c:v>0.29868188326922301</c:v>
                      </c:pt>
                      <c:pt idx="17">
                        <c:v>0.173810186730879</c:v>
                      </c:pt>
                      <c:pt idx="18">
                        <c:v>9.6070919124119136E-2</c:v>
                      </c:pt>
                    </c:numCache>
                  </c:numRef>
                </c:val>
                <c:extLst xmlns:c15="http://schemas.microsoft.com/office/drawing/2012/chart">
                  <c:ext xmlns:c16="http://schemas.microsoft.com/office/drawing/2014/chart" uri="{C3380CC4-5D6E-409C-BE32-E72D297353CC}">
                    <c16:uniqueId val="{00000005-94AC-4C81-BA37-E75E68FC7695}"/>
                  </c:ext>
                </c:extLst>
              </c15:ser>
            </c15:filteredRadarSeries>
          </c:ext>
        </c:extLst>
      </c:radarChart>
      <c:catAx>
        <c:axId val="104532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5339408"/>
        <c:crosses val="autoZero"/>
        <c:auto val="1"/>
        <c:lblAlgn val="ctr"/>
        <c:lblOffset val="100"/>
        <c:noMultiLvlLbl val="0"/>
      </c:catAx>
      <c:valAx>
        <c:axId val="1045339408"/>
        <c:scaling>
          <c:logBase val="10"/>
          <c:orientation val="minMax"/>
          <c:max val="1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45328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96521637805359E-2"/>
          <c:y val="0.40244158957323778"/>
          <c:w val="0.31214245415960745"/>
          <c:h val="0.39553522298321514"/>
        </c:manualLayout>
      </c:layout>
      <c:barChart>
        <c:barDir val="col"/>
        <c:grouping val="clustered"/>
        <c:varyColors val="0"/>
        <c:ser>
          <c:idx val="0"/>
          <c:order val="0"/>
          <c:tx>
            <c:v>AOCS 2c-11</c:v>
          </c:tx>
          <c:spPr>
            <a:solidFill>
              <a:schemeClr val="accent1"/>
            </a:solidFill>
            <a:ln>
              <a:noFill/>
            </a:ln>
            <a:effectLst/>
          </c:spPr>
          <c:invertIfNegative val="0"/>
          <c:errBars>
            <c:errBarType val="both"/>
            <c:errValType val="cust"/>
            <c:noEndCap val="0"/>
            <c:plus>
              <c:numRef>
                <c:f>'SFA MUFA PUFA'!$E$31:$E$33</c:f>
                <c:numCache>
                  <c:formatCode>General</c:formatCode>
                  <c:ptCount val="3"/>
                  <c:pt idx="0">
                    <c:v>8.1632030155702751E-3</c:v>
                  </c:pt>
                  <c:pt idx="1">
                    <c:v>0.12947051271446597</c:v>
                  </c:pt>
                  <c:pt idx="2">
                    <c:v>0.12130730969888104</c:v>
                  </c:pt>
                </c:numCache>
              </c:numRef>
            </c:plus>
            <c:minus>
              <c:numRef>
                <c:f>'SFA MUFA PUFA'!$E$31:$E$33</c:f>
                <c:numCache>
                  <c:formatCode>General</c:formatCode>
                  <c:ptCount val="3"/>
                  <c:pt idx="0">
                    <c:v>8.1632030155702751E-3</c:v>
                  </c:pt>
                  <c:pt idx="1">
                    <c:v>0.12947051271446597</c:v>
                  </c:pt>
                  <c:pt idx="2">
                    <c:v>0.12130730969888104</c:v>
                  </c:pt>
                </c:numCache>
              </c:numRef>
            </c:minus>
            <c:spPr>
              <a:noFill/>
              <a:ln w="9525" cap="flat" cmpd="sng" algn="ctr">
                <a:solidFill>
                  <a:schemeClr val="tx1">
                    <a:lumMod val="65000"/>
                    <a:lumOff val="35000"/>
                  </a:schemeClr>
                </a:solidFill>
                <a:round/>
              </a:ln>
              <a:effectLst/>
            </c:spPr>
          </c:errBars>
          <c:cat>
            <c:strRef>
              <c:f>'SFA MUFA PUFA'!$A$31:$A$33</c:f>
              <c:strCache>
                <c:ptCount val="3"/>
                <c:pt idx="0">
                  <c:v>SFA</c:v>
                </c:pt>
                <c:pt idx="1">
                  <c:v>MUFA</c:v>
                </c:pt>
                <c:pt idx="2">
                  <c:v>PUFA</c:v>
                </c:pt>
              </c:strCache>
            </c:strRef>
          </c:cat>
          <c:val>
            <c:numRef>
              <c:f>'SFA MUFA PUFA'!$D$31:$D$33</c:f>
              <c:numCache>
                <c:formatCode>0.00</c:formatCode>
                <c:ptCount val="3"/>
                <c:pt idx="0">
                  <c:v>66.54054604480811</c:v>
                </c:pt>
                <c:pt idx="1">
                  <c:v>30.530336414736194</c:v>
                </c:pt>
                <c:pt idx="2">
                  <c:v>2.9291175404556991</c:v>
                </c:pt>
              </c:numCache>
            </c:numRef>
          </c:val>
          <c:extLst>
            <c:ext xmlns:c16="http://schemas.microsoft.com/office/drawing/2014/chart" uri="{C3380CC4-5D6E-409C-BE32-E72D297353CC}">
              <c16:uniqueId val="{00000000-25F1-4DB4-B018-ED0FE3947317}"/>
            </c:ext>
          </c:extLst>
        </c:ser>
        <c:ser>
          <c:idx val="4"/>
          <c:order val="1"/>
          <c:tx>
            <c:v>Ext_C6+DerAc</c:v>
          </c:tx>
          <c:spPr>
            <a:gradFill flip="none" rotWithShape="1">
              <a:gsLst>
                <a:gs pos="0">
                  <a:srgbClr val="4472C4"/>
                </a:gs>
                <a:gs pos="34000">
                  <a:srgbClr val="4472C4"/>
                </a:gs>
                <a:gs pos="100000">
                  <a:srgbClr val="F6750A"/>
                </a:gs>
              </a:gsLst>
              <a:path path="circle">
                <a:fillToRect l="50000" t="130000" r="50000" b="-30000"/>
              </a:path>
              <a:tileRect/>
            </a:gradFill>
            <a:ln>
              <a:noFill/>
            </a:ln>
            <a:effectLst/>
          </c:spPr>
          <c:invertIfNegative val="0"/>
          <c:errBars>
            <c:errBarType val="both"/>
            <c:errValType val="cust"/>
            <c:noEndCap val="0"/>
            <c:plus>
              <c:numRef>
                <c:f>'SFA MUFA PUFA'!$Y$31:$Y$33</c:f>
                <c:numCache>
                  <c:formatCode>General</c:formatCode>
                  <c:ptCount val="3"/>
                  <c:pt idx="0">
                    <c:v>4.788183226721543E-2</c:v>
                  </c:pt>
                  <c:pt idx="1">
                    <c:v>6.8300495599986633E-2</c:v>
                  </c:pt>
                  <c:pt idx="2">
                    <c:v>2.0418663332765874E-2</c:v>
                  </c:pt>
                </c:numCache>
              </c:numRef>
            </c:plus>
            <c:minus>
              <c:numRef>
                <c:f>'SFA MUFA PUFA'!$Y$31:$Y$33</c:f>
                <c:numCache>
                  <c:formatCode>General</c:formatCode>
                  <c:ptCount val="3"/>
                  <c:pt idx="0">
                    <c:v>4.788183226721543E-2</c:v>
                  </c:pt>
                  <c:pt idx="1">
                    <c:v>6.8300495599986633E-2</c:v>
                  </c:pt>
                  <c:pt idx="2">
                    <c:v>2.0418663332765874E-2</c:v>
                  </c:pt>
                </c:numCache>
              </c:numRef>
            </c:minus>
            <c:spPr>
              <a:noFill/>
              <a:ln w="9525" cap="flat" cmpd="sng" algn="ctr">
                <a:solidFill>
                  <a:schemeClr val="tx1">
                    <a:lumMod val="65000"/>
                    <a:lumOff val="35000"/>
                  </a:schemeClr>
                </a:solidFill>
                <a:round/>
              </a:ln>
              <a:effectLst/>
            </c:spPr>
          </c:errBars>
          <c:val>
            <c:numRef>
              <c:f>'SFA MUFA PUFA'!$X$31:$X$33</c:f>
              <c:numCache>
                <c:formatCode>0.00</c:formatCode>
                <c:ptCount val="3"/>
                <c:pt idx="0">
                  <c:v>66.074787979471949</c:v>
                </c:pt>
                <c:pt idx="1">
                  <c:v>31.026975109280951</c:v>
                </c:pt>
                <c:pt idx="2">
                  <c:v>2.8982369112470932</c:v>
                </c:pt>
              </c:numCache>
            </c:numRef>
          </c:val>
          <c:extLst>
            <c:ext xmlns:c16="http://schemas.microsoft.com/office/drawing/2014/chart" uri="{C3380CC4-5D6E-409C-BE32-E72D297353CC}">
              <c16:uniqueId val="{00000001-25F1-4DB4-B018-ED0FE3947317}"/>
            </c:ext>
          </c:extLst>
        </c:ser>
        <c:ser>
          <c:idx val="5"/>
          <c:order val="2"/>
          <c:tx>
            <c:v>Ext_C6+DerBF3</c:v>
          </c:tx>
          <c:spPr>
            <a:gradFill>
              <a:gsLst>
                <a:gs pos="0">
                  <a:srgbClr val="70AD47"/>
                </a:gs>
                <a:gs pos="34000">
                  <a:srgbClr val="70AD47"/>
                </a:gs>
                <a:gs pos="100000">
                  <a:srgbClr val="F6750A"/>
                </a:gs>
              </a:gsLst>
              <a:path path="circle">
                <a:fillToRect l="50000" t="130000" r="50000" b="-30000"/>
              </a:path>
            </a:gradFill>
            <a:ln>
              <a:noFill/>
            </a:ln>
            <a:effectLst/>
          </c:spPr>
          <c:invertIfNegative val="0"/>
          <c:errBars>
            <c:errBarType val="both"/>
            <c:errValType val="cust"/>
            <c:noEndCap val="0"/>
            <c:plus>
              <c:numRef>
                <c:f>'SFA MUFA PUFA'!$AD$31:$AD$33</c:f>
                <c:numCache>
                  <c:formatCode>General</c:formatCode>
                  <c:ptCount val="3"/>
                  <c:pt idx="0">
                    <c:v>0.46123485832613653</c:v>
                  </c:pt>
                  <c:pt idx="1">
                    <c:v>0.46520582502054353</c:v>
                  </c:pt>
                  <c:pt idx="2">
                    <c:v>2.3111999019723273E-2</c:v>
                  </c:pt>
                </c:numCache>
              </c:numRef>
            </c:plus>
            <c:minus>
              <c:numRef>
                <c:f>'SFA MUFA PUFA'!$AD$31:$AD$33</c:f>
                <c:numCache>
                  <c:formatCode>General</c:formatCode>
                  <c:ptCount val="3"/>
                  <c:pt idx="0">
                    <c:v>0.46123485832613653</c:v>
                  </c:pt>
                  <c:pt idx="1">
                    <c:v>0.46520582502054353</c:v>
                  </c:pt>
                  <c:pt idx="2">
                    <c:v>2.3111999019723273E-2</c:v>
                  </c:pt>
                </c:numCache>
              </c:numRef>
            </c:minus>
            <c:spPr>
              <a:noFill/>
              <a:ln w="9525" cap="flat" cmpd="sng" algn="ctr">
                <a:solidFill>
                  <a:schemeClr val="tx1">
                    <a:lumMod val="65000"/>
                    <a:lumOff val="35000"/>
                  </a:schemeClr>
                </a:solidFill>
                <a:round/>
              </a:ln>
              <a:effectLst/>
            </c:spPr>
          </c:errBars>
          <c:val>
            <c:numRef>
              <c:f>'SFA MUFA PUFA'!$AC$31:$AC$33</c:f>
              <c:numCache>
                <c:formatCode>0.00</c:formatCode>
                <c:ptCount val="3"/>
                <c:pt idx="0">
                  <c:v>67.496261190621709</c:v>
                </c:pt>
                <c:pt idx="1">
                  <c:v>30.114198934118701</c:v>
                </c:pt>
                <c:pt idx="2">
                  <c:v>2.8448654187990847</c:v>
                </c:pt>
              </c:numCache>
            </c:numRef>
          </c:val>
          <c:extLst>
            <c:ext xmlns:c16="http://schemas.microsoft.com/office/drawing/2014/chart" uri="{C3380CC4-5D6E-409C-BE32-E72D297353CC}">
              <c16:uniqueId val="{00000002-25F1-4DB4-B018-ED0FE3947317}"/>
            </c:ext>
          </c:extLst>
        </c:ser>
        <c:ser>
          <c:idx val="6"/>
          <c:order val="3"/>
          <c:tx>
            <c:v>MAED</c:v>
          </c:tx>
          <c:spPr>
            <a:solidFill>
              <a:srgbClr val="FF0000"/>
            </a:solidFill>
            <a:ln>
              <a:solidFill>
                <a:sysClr val="windowText" lastClr="000000"/>
              </a:solidFill>
            </a:ln>
            <a:effectLst/>
          </c:spPr>
          <c:invertIfNegative val="0"/>
          <c:errBars>
            <c:errBarType val="both"/>
            <c:errValType val="cust"/>
            <c:noEndCap val="0"/>
            <c:plus>
              <c:numRef>
                <c:f>'SFA MUFA PUFA'!$AI$31:$AI$33</c:f>
                <c:numCache>
                  <c:formatCode>General</c:formatCode>
                  <c:ptCount val="3"/>
                  <c:pt idx="0">
                    <c:v>0.12746324793944552</c:v>
                  </c:pt>
                  <c:pt idx="1">
                    <c:v>0.12534917383690214</c:v>
                  </c:pt>
                  <c:pt idx="2">
                    <c:v>2.1140741025447163E-3</c:v>
                  </c:pt>
                </c:numCache>
              </c:numRef>
            </c:plus>
            <c:minus>
              <c:numRef>
                <c:f>'SFA MUFA PUFA'!$AI$31:$AI$33</c:f>
                <c:numCache>
                  <c:formatCode>General</c:formatCode>
                  <c:ptCount val="3"/>
                  <c:pt idx="0">
                    <c:v>0.12746324793944552</c:v>
                  </c:pt>
                  <c:pt idx="1">
                    <c:v>0.12534917383690214</c:v>
                  </c:pt>
                  <c:pt idx="2">
                    <c:v>2.1140741025447163E-3</c:v>
                  </c:pt>
                </c:numCache>
              </c:numRef>
            </c:minus>
            <c:spPr>
              <a:noFill/>
              <a:ln w="9525" cap="flat" cmpd="sng" algn="ctr">
                <a:solidFill>
                  <a:schemeClr val="tx1">
                    <a:lumMod val="65000"/>
                    <a:lumOff val="35000"/>
                  </a:schemeClr>
                </a:solidFill>
                <a:round/>
              </a:ln>
              <a:effectLst/>
            </c:spPr>
          </c:errBars>
          <c:val>
            <c:numRef>
              <c:f>'SFA MUFA PUFA'!$AH$31:$AH$33</c:f>
              <c:numCache>
                <c:formatCode>0.00</c:formatCode>
                <c:ptCount val="3"/>
                <c:pt idx="0">
                  <c:v>66.308414919528261</c:v>
                </c:pt>
                <c:pt idx="1">
                  <c:v>30.692185162299793</c:v>
                </c:pt>
                <c:pt idx="2">
                  <c:v>2.9993999181719495</c:v>
                </c:pt>
              </c:numCache>
            </c:numRef>
          </c:val>
          <c:extLst>
            <c:ext xmlns:c16="http://schemas.microsoft.com/office/drawing/2014/chart" uri="{C3380CC4-5D6E-409C-BE32-E72D297353CC}">
              <c16:uniqueId val="{00000003-25F1-4DB4-B018-ED0FE3947317}"/>
            </c:ext>
          </c:extLst>
        </c:ser>
        <c:dLbls>
          <c:showLegendKey val="0"/>
          <c:showVal val="0"/>
          <c:showCatName val="0"/>
          <c:showSerName val="0"/>
          <c:showPercent val="0"/>
          <c:showBubbleSize val="0"/>
        </c:dLbls>
        <c:gapWidth val="219"/>
        <c:overlap val="-27"/>
        <c:axId val="814664719"/>
        <c:axId val="814665967"/>
      </c:barChart>
      <c:catAx>
        <c:axId val="8146647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14665967"/>
        <c:crosses val="autoZero"/>
        <c:auto val="1"/>
        <c:lblAlgn val="ctr"/>
        <c:lblOffset val="100"/>
        <c:noMultiLvlLbl val="0"/>
      </c:catAx>
      <c:valAx>
        <c:axId val="814665967"/>
        <c:scaling>
          <c:orientation val="minMax"/>
          <c:max val="70"/>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146647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AOCS 2c-11</c:v>
          </c:tx>
          <c:spPr>
            <a:solidFill>
              <a:schemeClr val="accent1"/>
            </a:solidFill>
            <a:ln>
              <a:noFill/>
            </a:ln>
            <a:effectLst/>
          </c:spPr>
          <c:invertIfNegative val="0"/>
          <c:errBars>
            <c:errBarType val="both"/>
            <c:errValType val="cust"/>
            <c:noEndCap val="0"/>
            <c:plus>
              <c:numRef>
                <c:f>'SFA MUFA PUFA'!$E$11:$E$13</c:f>
                <c:numCache>
                  <c:formatCode>General</c:formatCode>
                  <c:ptCount val="3"/>
                  <c:pt idx="0">
                    <c:v>0.33901820007508654</c:v>
                  </c:pt>
                  <c:pt idx="1">
                    <c:v>0.43471919210585241</c:v>
                  </c:pt>
                  <c:pt idx="2">
                    <c:v>9.5700992030767651E-2</c:v>
                  </c:pt>
                </c:numCache>
              </c:numRef>
            </c:plus>
            <c:minus>
              <c:numRef>
                <c:f>'SFA MUFA PUFA'!$E$11:$E$13</c:f>
                <c:numCache>
                  <c:formatCode>General</c:formatCode>
                  <c:ptCount val="3"/>
                  <c:pt idx="0">
                    <c:v>0.33901820007508654</c:v>
                  </c:pt>
                  <c:pt idx="1">
                    <c:v>0.43471919210585241</c:v>
                  </c:pt>
                  <c:pt idx="2">
                    <c:v>9.5700992030767651E-2</c:v>
                  </c:pt>
                </c:numCache>
              </c:numRef>
            </c:minus>
            <c:spPr>
              <a:noFill/>
              <a:ln w="9525" cap="flat" cmpd="sng" algn="ctr">
                <a:solidFill>
                  <a:schemeClr val="tx1">
                    <a:lumMod val="65000"/>
                    <a:lumOff val="35000"/>
                  </a:schemeClr>
                </a:solidFill>
                <a:round/>
              </a:ln>
              <a:effectLst/>
            </c:spPr>
          </c:errBars>
          <c:cat>
            <c:strRef>
              <c:f>'SFA MUFA PUFA'!$A$11:$A$13</c:f>
              <c:strCache>
                <c:ptCount val="3"/>
                <c:pt idx="0">
                  <c:v>SFA</c:v>
                </c:pt>
                <c:pt idx="1">
                  <c:v>MUFA</c:v>
                </c:pt>
                <c:pt idx="2">
                  <c:v>PUFA</c:v>
                </c:pt>
              </c:strCache>
            </c:strRef>
          </c:cat>
          <c:val>
            <c:numRef>
              <c:f>'SFA MUFA PUFA'!$D$11:$D$13</c:f>
              <c:numCache>
                <c:formatCode>General</c:formatCode>
                <c:ptCount val="3"/>
                <c:pt idx="0">
                  <c:v>19.322576292440399</c:v>
                </c:pt>
                <c:pt idx="1">
                  <c:v>39.161537553022619</c:v>
                </c:pt>
                <c:pt idx="2">
                  <c:v>41.515886154536986</c:v>
                </c:pt>
              </c:numCache>
            </c:numRef>
          </c:val>
          <c:extLst>
            <c:ext xmlns:c16="http://schemas.microsoft.com/office/drawing/2014/chart" uri="{C3380CC4-5D6E-409C-BE32-E72D297353CC}">
              <c16:uniqueId val="{00000000-E338-434C-A126-B08656DF2F7D}"/>
            </c:ext>
          </c:extLst>
        </c:ser>
        <c:ser>
          <c:idx val="4"/>
          <c:order val="1"/>
          <c:tx>
            <c:v>Ext_C6+DerAc</c:v>
          </c:tx>
          <c:spPr>
            <a:gradFill>
              <a:gsLst>
                <a:gs pos="0">
                  <a:srgbClr val="4472C4"/>
                </a:gs>
                <a:gs pos="34000">
                  <a:srgbClr val="4472C4"/>
                </a:gs>
                <a:gs pos="100000">
                  <a:srgbClr val="F6750A"/>
                </a:gs>
              </a:gsLst>
              <a:path path="circle">
                <a:fillToRect l="50000" t="130000" r="50000" b="-30000"/>
              </a:path>
            </a:gradFill>
            <a:ln>
              <a:noFill/>
            </a:ln>
            <a:effectLst/>
          </c:spPr>
          <c:invertIfNegative val="0"/>
          <c:errBars>
            <c:errBarType val="both"/>
            <c:errValType val="cust"/>
            <c:noEndCap val="0"/>
            <c:plus>
              <c:numRef>
                <c:f>'SFA MUFA PUFA'!$U$11:$U$13</c:f>
                <c:numCache>
                  <c:formatCode>General</c:formatCode>
                  <c:ptCount val="3"/>
                  <c:pt idx="0">
                    <c:v>8.3778629884902145E-2</c:v>
                  </c:pt>
                  <c:pt idx="1">
                    <c:v>0.13151828382971686</c:v>
                  </c:pt>
                  <c:pt idx="2">
                    <c:v>0.21529691371461723</c:v>
                  </c:pt>
                </c:numCache>
              </c:numRef>
            </c:plus>
            <c:minus>
              <c:numRef>
                <c:f>'SFA MUFA PUFA'!$U$11:$U$13</c:f>
                <c:numCache>
                  <c:formatCode>General</c:formatCode>
                  <c:ptCount val="3"/>
                  <c:pt idx="0">
                    <c:v>8.3778629884902145E-2</c:v>
                  </c:pt>
                  <c:pt idx="1">
                    <c:v>0.13151828382971686</c:v>
                  </c:pt>
                  <c:pt idx="2">
                    <c:v>0.21529691371461723</c:v>
                  </c:pt>
                </c:numCache>
              </c:numRef>
            </c:minus>
            <c:spPr>
              <a:noFill/>
              <a:ln w="9525" cap="flat" cmpd="sng" algn="ctr">
                <a:solidFill>
                  <a:schemeClr val="tx1">
                    <a:lumMod val="65000"/>
                    <a:lumOff val="35000"/>
                  </a:schemeClr>
                </a:solidFill>
                <a:round/>
              </a:ln>
              <a:effectLst/>
            </c:spPr>
          </c:errBars>
          <c:val>
            <c:numRef>
              <c:f>'SFA MUFA PUFA'!$T$11:$T$13</c:f>
              <c:numCache>
                <c:formatCode>General</c:formatCode>
                <c:ptCount val="3"/>
                <c:pt idx="0">
                  <c:v>18.706103447090417</c:v>
                </c:pt>
                <c:pt idx="1">
                  <c:v>39.904359964564392</c:v>
                </c:pt>
                <c:pt idx="2">
                  <c:v>41.389536588345187</c:v>
                </c:pt>
              </c:numCache>
            </c:numRef>
          </c:val>
          <c:extLst>
            <c:ext xmlns:c16="http://schemas.microsoft.com/office/drawing/2014/chart" uri="{C3380CC4-5D6E-409C-BE32-E72D297353CC}">
              <c16:uniqueId val="{00000001-E338-434C-A126-B08656DF2F7D}"/>
            </c:ext>
          </c:extLst>
        </c:ser>
        <c:ser>
          <c:idx val="5"/>
          <c:order val="2"/>
          <c:tx>
            <c:v>Ext_C6+DerBF3</c:v>
          </c:tx>
          <c:spPr>
            <a:gradFill>
              <a:gsLst>
                <a:gs pos="0">
                  <a:srgbClr val="70AD47"/>
                </a:gs>
                <a:gs pos="34000">
                  <a:srgbClr val="70AD47"/>
                </a:gs>
                <a:gs pos="100000">
                  <a:srgbClr val="F6750A"/>
                </a:gs>
              </a:gsLst>
              <a:path path="circle">
                <a:fillToRect l="50000" t="130000" r="50000" b="-30000"/>
              </a:path>
            </a:gradFill>
            <a:ln>
              <a:noFill/>
            </a:ln>
            <a:effectLst/>
          </c:spPr>
          <c:invertIfNegative val="0"/>
          <c:errBars>
            <c:errBarType val="both"/>
            <c:errValType val="cust"/>
            <c:noEndCap val="0"/>
            <c:plus>
              <c:numRef>
                <c:f>'SFA MUFA PUFA'!$Y$11:$Y$13</c:f>
                <c:numCache>
                  <c:formatCode>General</c:formatCode>
                  <c:ptCount val="3"/>
                  <c:pt idx="0">
                    <c:v>0.21491436806944542</c:v>
                  </c:pt>
                  <c:pt idx="1">
                    <c:v>0.34283365052440828</c:v>
                  </c:pt>
                  <c:pt idx="2">
                    <c:v>0.55774801859385192</c:v>
                  </c:pt>
                </c:numCache>
              </c:numRef>
            </c:plus>
            <c:minus>
              <c:numRef>
                <c:f>'SFA MUFA PUFA'!$Y$11:$Y$13</c:f>
                <c:numCache>
                  <c:formatCode>General</c:formatCode>
                  <c:ptCount val="3"/>
                  <c:pt idx="0">
                    <c:v>0.21491436806944542</c:v>
                  </c:pt>
                  <c:pt idx="1">
                    <c:v>0.34283365052440828</c:v>
                  </c:pt>
                  <c:pt idx="2">
                    <c:v>0.55774801859385192</c:v>
                  </c:pt>
                </c:numCache>
              </c:numRef>
            </c:minus>
            <c:spPr>
              <a:noFill/>
              <a:ln w="9525" cap="flat" cmpd="sng" algn="ctr">
                <a:solidFill>
                  <a:schemeClr val="tx1">
                    <a:lumMod val="65000"/>
                    <a:lumOff val="35000"/>
                  </a:schemeClr>
                </a:solidFill>
                <a:round/>
              </a:ln>
              <a:effectLst/>
            </c:spPr>
          </c:errBars>
          <c:val>
            <c:numRef>
              <c:f>'SFA MUFA PUFA'!$X$11:$X$13</c:f>
              <c:numCache>
                <c:formatCode>General</c:formatCode>
                <c:ptCount val="3"/>
                <c:pt idx="0">
                  <c:v>18.538173895848679</c:v>
                </c:pt>
                <c:pt idx="1">
                  <c:v>41.008025674351835</c:v>
                </c:pt>
                <c:pt idx="2">
                  <c:v>40.453800429799486</c:v>
                </c:pt>
              </c:numCache>
            </c:numRef>
          </c:val>
          <c:extLst>
            <c:ext xmlns:c16="http://schemas.microsoft.com/office/drawing/2014/chart" uri="{C3380CC4-5D6E-409C-BE32-E72D297353CC}">
              <c16:uniqueId val="{00000002-E338-434C-A126-B08656DF2F7D}"/>
            </c:ext>
          </c:extLst>
        </c:ser>
        <c:ser>
          <c:idx val="6"/>
          <c:order val="3"/>
          <c:tx>
            <c:v>MAED</c:v>
          </c:tx>
          <c:spPr>
            <a:solidFill>
              <a:srgbClr val="FF0000"/>
            </a:solidFill>
            <a:ln>
              <a:solidFill>
                <a:sysClr val="windowText" lastClr="000000"/>
              </a:solidFill>
            </a:ln>
            <a:effectLst/>
          </c:spPr>
          <c:invertIfNegative val="0"/>
          <c:errBars>
            <c:errBarType val="both"/>
            <c:errValType val="cust"/>
            <c:noEndCap val="0"/>
            <c:plus>
              <c:numRef>
                <c:f>'SFA MUFA PUFA'!$AC$11:$AC$13</c:f>
                <c:numCache>
                  <c:formatCode>General</c:formatCode>
                  <c:ptCount val="3"/>
                  <c:pt idx="0">
                    <c:v>7.5643211807388866E-2</c:v>
                  </c:pt>
                  <c:pt idx="1">
                    <c:v>0.16182052390641388</c:v>
                  </c:pt>
                  <c:pt idx="2">
                    <c:v>8.6177312099021464E-2</c:v>
                  </c:pt>
                </c:numCache>
              </c:numRef>
            </c:plus>
            <c:minus>
              <c:numRef>
                <c:f>'SFA MUFA PUFA'!$AC$11:$AC$13</c:f>
                <c:numCache>
                  <c:formatCode>General</c:formatCode>
                  <c:ptCount val="3"/>
                  <c:pt idx="0">
                    <c:v>7.5643211807388866E-2</c:v>
                  </c:pt>
                  <c:pt idx="1">
                    <c:v>0.16182052390641388</c:v>
                  </c:pt>
                  <c:pt idx="2">
                    <c:v>8.6177312099021464E-2</c:v>
                  </c:pt>
                </c:numCache>
              </c:numRef>
            </c:minus>
            <c:spPr>
              <a:noFill/>
              <a:ln w="9525" cap="flat" cmpd="sng" algn="ctr">
                <a:solidFill>
                  <a:schemeClr val="tx1">
                    <a:lumMod val="65000"/>
                    <a:lumOff val="35000"/>
                  </a:schemeClr>
                </a:solidFill>
                <a:round/>
              </a:ln>
              <a:effectLst/>
            </c:spPr>
          </c:errBars>
          <c:val>
            <c:numRef>
              <c:f>'SFA MUFA PUFA'!$AB$11:$AB$13</c:f>
              <c:numCache>
                <c:formatCode>General</c:formatCode>
                <c:ptCount val="3"/>
                <c:pt idx="0">
                  <c:v>22.752402589302221</c:v>
                </c:pt>
                <c:pt idx="1">
                  <c:v>34.87302341042642</c:v>
                </c:pt>
                <c:pt idx="2">
                  <c:v>42.374574000271359</c:v>
                </c:pt>
              </c:numCache>
            </c:numRef>
          </c:val>
          <c:extLst>
            <c:ext xmlns:c16="http://schemas.microsoft.com/office/drawing/2014/chart" uri="{C3380CC4-5D6E-409C-BE32-E72D297353CC}">
              <c16:uniqueId val="{00000003-E338-434C-A126-B08656DF2F7D}"/>
            </c:ext>
          </c:extLst>
        </c:ser>
        <c:dLbls>
          <c:showLegendKey val="0"/>
          <c:showVal val="0"/>
          <c:showCatName val="0"/>
          <c:showSerName val="0"/>
          <c:showPercent val="0"/>
          <c:showBubbleSize val="0"/>
        </c:dLbls>
        <c:gapWidth val="219"/>
        <c:overlap val="-27"/>
        <c:axId val="891329919"/>
        <c:axId val="891326591"/>
      </c:barChart>
      <c:catAx>
        <c:axId val="8913299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91326591"/>
        <c:crosses val="autoZero"/>
        <c:auto val="1"/>
        <c:lblAlgn val="ctr"/>
        <c:lblOffset val="100"/>
        <c:noMultiLvlLbl val="0"/>
      </c:catAx>
      <c:valAx>
        <c:axId val="891326591"/>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913299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AOCS 2c-11</c:v>
          </c:tx>
          <c:spPr>
            <a:solidFill>
              <a:schemeClr val="accent1"/>
            </a:solidFill>
            <a:ln>
              <a:noFill/>
            </a:ln>
            <a:effectLst/>
          </c:spPr>
          <c:invertIfNegative val="0"/>
          <c:errBars>
            <c:errBarType val="both"/>
            <c:errValType val="cust"/>
            <c:noEndCap val="0"/>
            <c:plus>
              <c:numRef>
                <c:f>'SFA PUFA MUFA'!$E$22:$E$24</c:f>
                <c:numCache>
                  <c:formatCode>General</c:formatCode>
                  <c:ptCount val="3"/>
                  <c:pt idx="0">
                    <c:v>0.1495534888977943</c:v>
                  </c:pt>
                  <c:pt idx="1">
                    <c:v>2.2588090231177915E-2</c:v>
                  </c:pt>
                  <c:pt idx="2">
                    <c:v>0.17214157912897221</c:v>
                  </c:pt>
                </c:numCache>
              </c:numRef>
            </c:plus>
            <c:minus>
              <c:numRef>
                <c:f>'SFA PUFA MUFA'!$I$22:$I$24</c:f>
                <c:numCache>
                  <c:formatCode>General</c:formatCode>
                  <c:ptCount val="3"/>
                  <c:pt idx="0">
                    <c:v>9.4460403808128035E-2</c:v>
                  </c:pt>
                  <c:pt idx="1">
                    <c:v>0.12395788212119285</c:v>
                  </c:pt>
                  <c:pt idx="2">
                    <c:v>0.21841828592932977</c:v>
                  </c:pt>
                </c:numCache>
              </c:numRef>
            </c:minus>
            <c:spPr>
              <a:noFill/>
              <a:ln w="9525" cap="flat" cmpd="sng" algn="ctr">
                <a:solidFill>
                  <a:schemeClr val="tx1">
                    <a:lumMod val="65000"/>
                    <a:lumOff val="35000"/>
                  </a:schemeClr>
                </a:solidFill>
                <a:round/>
              </a:ln>
              <a:effectLst/>
            </c:spPr>
          </c:errBars>
          <c:cat>
            <c:strRef>
              <c:f>'SFA PUFA MUFA'!$A$22:$A$24</c:f>
              <c:strCache>
                <c:ptCount val="3"/>
                <c:pt idx="0">
                  <c:v>SFA</c:v>
                </c:pt>
                <c:pt idx="1">
                  <c:v>MUFA</c:v>
                </c:pt>
                <c:pt idx="2">
                  <c:v>PUFA</c:v>
                </c:pt>
              </c:strCache>
            </c:strRef>
          </c:cat>
          <c:val>
            <c:numRef>
              <c:f>'SFA PUFA MUFA'!$D$22:$D$24</c:f>
              <c:numCache>
                <c:formatCode>0.00</c:formatCode>
                <c:ptCount val="3"/>
                <c:pt idx="0">
                  <c:v>23.522376554042829</c:v>
                </c:pt>
                <c:pt idx="1">
                  <c:v>45.246388098893675</c:v>
                </c:pt>
                <c:pt idx="2">
                  <c:v>31.2312353470635</c:v>
                </c:pt>
              </c:numCache>
            </c:numRef>
          </c:val>
          <c:extLst>
            <c:ext xmlns:c16="http://schemas.microsoft.com/office/drawing/2014/chart" uri="{C3380CC4-5D6E-409C-BE32-E72D297353CC}">
              <c16:uniqueId val="{00000000-D9A0-4958-8803-0A83A68E1EE6}"/>
            </c:ext>
          </c:extLst>
        </c:ser>
        <c:ser>
          <c:idx val="4"/>
          <c:order val="1"/>
          <c:tx>
            <c:v>Ext_C6+DerAc</c:v>
          </c:tx>
          <c:spPr>
            <a:gradFill>
              <a:gsLst>
                <a:gs pos="0">
                  <a:srgbClr val="4472C4"/>
                </a:gs>
                <a:gs pos="34000">
                  <a:srgbClr val="4472C4"/>
                </a:gs>
                <a:gs pos="100000">
                  <a:srgbClr val="F6750A"/>
                </a:gs>
              </a:gsLst>
              <a:path path="circle">
                <a:fillToRect l="50000" t="130000" r="50000" b="-30000"/>
              </a:path>
            </a:gradFill>
            <a:ln>
              <a:noFill/>
            </a:ln>
            <a:effectLst/>
          </c:spPr>
          <c:invertIfNegative val="0"/>
          <c:errBars>
            <c:errBarType val="both"/>
            <c:errValType val="cust"/>
            <c:noEndCap val="0"/>
            <c:plus>
              <c:numRef>
                <c:f>'SFA PUFA MUFA'!$U$22:$U$24</c:f>
                <c:numCache>
                  <c:formatCode>General</c:formatCode>
                  <c:ptCount val="3"/>
                  <c:pt idx="0">
                    <c:v>0.17335787677657422</c:v>
                  </c:pt>
                  <c:pt idx="1">
                    <c:v>0.25340393857953458</c:v>
                  </c:pt>
                  <c:pt idx="2">
                    <c:v>8.0046061802960367E-2</c:v>
                  </c:pt>
                </c:numCache>
              </c:numRef>
            </c:plus>
            <c:minus>
              <c:numRef>
                <c:f>'SFA PUFA MUFA'!$U$22:$U$24</c:f>
                <c:numCache>
                  <c:formatCode>General</c:formatCode>
                  <c:ptCount val="3"/>
                  <c:pt idx="0">
                    <c:v>0.17335787677657422</c:v>
                  </c:pt>
                  <c:pt idx="1">
                    <c:v>0.25340393857953458</c:v>
                  </c:pt>
                  <c:pt idx="2">
                    <c:v>8.0046061802960367E-2</c:v>
                  </c:pt>
                </c:numCache>
              </c:numRef>
            </c:minus>
            <c:spPr>
              <a:noFill/>
              <a:ln w="9525" cap="flat" cmpd="sng" algn="ctr">
                <a:solidFill>
                  <a:schemeClr val="tx1">
                    <a:lumMod val="65000"/>
                    <a:lumOff val="35000"/>
                  </a:schemeClr>
                </a:solidFill>
                <a:round/>
              </a:ln>
              <a:effectLst/>
            </c:spPr>
          </c:errBars>
          <c:val>
            <c:numRef>
              <c:f>'SFA PUFA MUFA'!$T$22:$T$24</c:f>
              <c:numCache>
                <c:formatCode>0.00</c:formatCode>
                <c:ptCount val="3"/>
                <c:pt idx="0">
                  <c:v>22.528024711179182</c:v>
                </c:pt>
                <c:pt idx="1">
                  <c:v>45.389000107974937</c:v>
                </c:pt>
                <c:pt idx="2">
                  <c:v>32.082975180845885</c:v>
                </c:pt>
              </c:numCache>
            </c:numRef>
          </c:val>
          <c:extLst>
            <c:ext xmlns:c16="http://schemas.microsoft.com/office/drawing/2014/chart" uri="{C3380CC4-5D6E-409C-BE32-E72D297353CC}">
              <c16:uniqueId val="{00000001-D9A0-4958-8803-0A83A68E1EE6}"/>
            </c:ext>
          </c:extLst>
        </c:ser>
        <c:ser>
          <c:idx val="5"/>
          <c:order val="2"/>
          <c:tx>
            <c:v>Ext_C6+DerBF3</c:v>
          </c:tx>
          <c:spPr>
            <a:gradFill>
              <a:gsLst>
                <a:gs pos="0">
                  <a:srgbClr val="70AD47"/>
                </a:gs>
                <a:gs pos="34000">
                  <a:srgbClr val="70AD47"/>
                </a:gs>
                <a:gs pos="100000">
                  <a:srgbClr val="F6750A"/>
                </a:gs>
              </a:gsLst>
              <a:path path="circle">
                <a:fillToRect l="50000" t="130000" r="50000" b="-30000"/>
              </a:path>
            </a:gradFill>
            <a:ln>
              <a:noFill/>
            </a:ln>
            <a:effectLst/>
          </c:spPr>
          <c:invertIfNegative val="0"/>
          <c:errBars>
            <c:errBarType val="both"/>
            <c:errValType val="cust"/>
            <c:noEndCap val="0"/>
            <c:plus>
              <c:numRef>
                <c:f>'SFA PUFA MUFA'!$Y$22:$Y$24</c:f>
                <c:numCache>
                  <c:formatCode>General</c:formatCode>
                  <c:ptCount val="3"/>
                  <c:pt idx="0">
                    <c:v>0.29164366327055724</c:v>
                  </c:pt>
                  <c:pt idx="1">
                    <c:v>0.36152928623539538</c:v>
                  </c:pt>
                  <c:pt idx="2">
                    <c:v>6.9885622964847016E-2</c:v>
                  </c:pt>
                </c:numCache>
              </c:numRef>
            </c:plus>
            <c:minus>
              <c:numRef>
                <c:f>'SFA PUFA MUFA'!$Y$22:$Y$24</c:f>
                <c:numCache>
                  <c:formatCode>General</c:formatCode>
                  <c:ptCount val="3"/>
                  <c:pt idx="0">
                    <c:v>0.29164366327055724</c:v>
                  </c:pt>
                  <c:pt idx="1">
                    <c:v>0.36152928623539538</c:v>
                  </c:pt>
                  <c:pt idx="2">
                    <c:v>6.9885622964847016E-2</c:v>
                  </c:pt>
                </c:numCache>
              </c:numRef>
            </c:minus>
            <c:spPr>
              <a:noFill/>
              <a:ln w="9525" cap="flat" cmpd="sng" algn="ctr">
                <a:solidFill>
                  <a:schemeClr val="tx1">
                    <a:lumMod val="65000"/>
                    <a:lumOff val="35000"/>
                  </a:schemeClr>
                </a:solidFill>
                <a:round/>
              </a:ln>
              <a:effectLst/>
            </c:spPr>
          </c:errBars>
          <c:val>
            <c:numRef>
              <c:f>'SFA PUFA MUFA'!$X$22:$X$24</c:f>
              <c:numCache>
                <c:formatCode>0.00</c:formatCode>
                <c:ptCount val="3"/>
                <c:pt idx="0">
                  <c:v>22.45152949907558</c:v>
                </c:pt>
                <c:pt idx="1">
                  <c:v>45.244478324710933</c:v>
                </c:pt>
                <c:pt idx="2">
                  <c:v>32.303992176213491</c:v>
                </c:pt>
              </c:numCache>
            </c:numRef>
          </c:val>
          <c:extLst>
            <c:ext xmlns:c16="http://schemas.microsoft.com/office/drawing/2014/chart" uri="{C3380CC4-5D6E-409C-BE32-E72D297353CC}">
              <c16:uniqueId val="{00000002-D9A0-4958-8803-0A83A68E1EE6}"/>
            </c:ext>
          </c:extLst>
        </c:ser>
        <c:ser>
          <c:idx val="6"/>
          <c:order val="3"/>
          <c:tx>
            <c:v>MAED</c:v>
          </c:tx>
          <c:spPr>
            <a:solidFill>
              <a:srgbClr val="FF0000"/>
            </a:solidFill>
            <a:ln>
              <a:solidFill>
                <a:sysClr val="windowText" lastClr="000000"/>
              </a:solidFill>
            </a:ln>
            <a:effectLst/>
          </c:spPr>
          <c:invertIfNegative val="0"/>
          <c:errBars>
            <c:errBarType val="both"/>
            <c:errValType val="cust"/>
            <c:noEndCap val="0"/>
            <c:plus>
              <c:numRef>
                <c:f>'SFA PUFA MUFA'!$AC$22:$AC$24</c:f>
                <c:numCache>
                  <c:formatCode>General</c:formatCode>
                  <c:ptCount val="3"/>
                  <c:pt idx="0">
                    <c:v>0.12044200178050346</c:v>
                  </c:pt>
                  <c:pt idx="1">
                    <c:v>0.58336308294285288</c:v>
                  </c:pt>
                  <c:pt idx="2">
                    <c:v>0.59108002469474386</c:v>
                  </c:pt>
                </c:numCache>
              </c:numRef>
            </c:plus>
            <c:minus>
              <c:numRef>
                <c:f>'SFA PUFA MUFA'!$AC$22:$AC$24</c:f>
                <c:numCache>
                  <c:formatCode>General</c:formatCode>
                  <c:ptCount val="3"/>
                  <c:pt idx="0">
                    <c:v>0.12044200178050346</c:v>
                  </c:pt>
                  <c:pt idx="1">
                    <c:v>0.58336308294285288</c:v>
                  </c:pt>
                  <c:pt idx="2">
                    <c:v>0.59108002469474386</c:v>
                  </c:pt>
                </c:numCache>
              </c:numRef>
            </c:minus>
            <c:spPr>
              <a:noFill/>
              <a:ln w="9525" cap="flat" cmpd="sng" algn="ctr">
                <a:solidFill>
                  <a:schemeClr val="tx1">
                    <a:lumMod val="65000"/>
                    <a:lumOff val="35000"/>
                  </a:schemeClr>
                </a:solidFill>
                <a:round/>
              </a:ln>
              <a:effectLst/>
            </c:spPr>
          </c:errBars>
          <c:val>
            <c:numRef>
              <c:f>'SFA PUFA MUFA'!$AB$22:$AB$24</c:f>
              <c:numCache>
                <c:formatCode>0.00</c:formatCode>
                <c:ptCount val="3"/>
                <c:pt idx="0">
                  <c:v>23.756104714067835</c:v>
                </c:pt>
                <c:pt idx="1">
                  <c:v>44.058437450343973</c:v>
                </c:pt>
                <c:pt idx="2">
                  <c:v>32.072732775559587</c:v>
                </c:pt>
              </c:numCache>
            </c:numRef>
          </c:val>
          <c:extLst>
            <c:ext xmlns:c16="http://schemas.microsoft.com/office/drawing/2014/chart" uri="{C3380CC4-5D6E-409C-BE32-E72D297353CC}">
              <c16:uniqueId val="{00000003-D9A0-4958-8803-0A83A68E1EE6}"/>
            </c:ext>
          </c:extLst>
        </c:ser>
        <c:dLbls>
          <c:showLegendKey val="0"/>
          <c:showVal val="0"/>
          <c:showCatName val="0"/>
          <c:showSerName val="0"/>
          <c:showPercent val="0"/>
          <c:showBubbleSize val="0"/>
        </c:dLbls>
        <c:gapWidth val="219"/>
        <c:overlap val="-27"/>
        <c:axId val="2058159759"/>
        <c:axId val="2058162255"/>
      </c:barChart>
      <c:catAx>
        <c:axId val="205815975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58162255"/>
        <c:crosses val="autoZero"/>
        <c:auto val="1"/>
        <c:lblAlgn val="ctr"/>
        <c:lblOffset val="100"/>
        <c:noMultiLvlLbl val="0"/>
      </c:catAx>
      <c:valAx>
        <c:axId val="2058162255"/>
        <c:scaling>
          <c:orientation val="minMax"/>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581597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AOCS 2c-11</c:v>
          </c:tx>
          <c:spPr>
            <a:solidFill>
              <a:schemeClr val="accent1"/>
            </a:solidFill>
            <a:ln>
              <a:noFill/>
            </a:ln>
            <a:effectLst/>
          </c:spPr>
          <c:invertIfNegative val="0"/>
          <c:errBars>
            <c:errBarType val="both"/>
            <c:errValType val="cust"/>
            <c:noEndCap val="0"/>
            <c:plus>
              <c:numRef>
                <c:f>Sheet2!$E$16:$E$18</c:f>
                <c:numCache>
                  <c:formatCode>General</c:formatCode>
                  <c:ptCount val="3"/>
                  <c:pt idx="0">
                    <c:v>3.2176138613614569E-2</c:v>
                  </c:pt>
                  <c:pt idx="1">
                    <c:v>5.8581468996766972E-2</c:v>
                  </c:pt>
                  <c:pt idx="2">
                    <c:v>2.6405330383145298E-2</c:v>
                  </c:pt>
                </c:numCache>
              </c:numRef>
            </c:plus>
            <c:minus>
              <c:numRef>
                <c:f>Sheet2!$E$16:$E$18</c:f>
                <c:numCache>
                  <c:formatCode>General</c:formatCode>
                  <c:ptCount val="3"/>
                  <c:pt idx="0">
                    <c:v>3.2176138613614569E-2</c:v>
                  </c:pt>
                  <c:pt idx="1">
                    <c:v>5.8581468996766972E-2</c:v>
                  </c:pt>
                  <c:pt idx="2">
                    <c:v>2.6405330383145298E-2</c:v>
                  </c:pt>
                </c:numCache>
              </c:numRef>
            </c:minus>
            <c:spPr>
              <a:noFill/>
              <a:ln w="9525" cap="flat" cmpd="sng" algn="ctr">
                <a:solidFill>
                  <a:schemeClr val="tx1">
                    <a:lumMod val="65000"/>
                    <a:lumOff val="35000"/>
                  </a:schemeClr>
                </a:solidFill>
                <a:round/>
              </a:ln>
              <a:effectLst/>
            </c:spPr>
          </c:errBars>
          <c:cat>
            <c:strRef>
              <c:f>Sheet2!$A$16:$A$18</c:f>
              <c:strCache>
                <c:ptCount val="3"/>
                <c:pt idx="0">
                  <c:v>SFA</c:v>
                </c:pt>
                <c:pt idx="1">
                  <c:v>MUFA</c:v>
                </c:pt>
                <c:pt idx="2">
                  <c:v>PUFA</c:v>
                </c:pt>
              </c:strCache>
            </c:strRef>
          </c:cat>
          <c:val>
            <c:numRef>
              <c:f>Sheet2!$D$16:$D$18</c:f>
              <c:numCache>
                <c:formatCode>General</c:formatCode>
                <c:ptCount val="3"/>
                <c:pt idx="0">
                  <c:v>19.67158594337754</c:v>
                </c:pt>
                <c:pt idx="1">
                  <c:v>63.263926973438323</c:v>
                </c:pt>
                <c:pt idx="2">
                  <c:v>17.064487083184144</c:v>
                </c:pt>
              </c:numCache>
            </c:numRef>
          </c:val>
          <c:extLst>
            <c:ext xmlns:c16="http://schemas.microsoft.com/office/drawing/2014/chart" uri="{C3380CC4-5D6E-409C-BE32-E72D297353CC}">
              <c16:uniqueId val="{00000000-8E27-4958-A402-A8AEB9D4B3CC}"/>
            </c:ext>
          </c:extLst>
        </c:ser>
        <c:ser>
          <c:idx val="4"/>
          <c:order val="1"/>
          <c:tx>
            <c:v>Ext_C6+DerAc</c:v>
          </c:tx>
          <c:spPr>
            <a:gradFill>
              <a:gsLst>
                <a:gs pos="0">
                  <a:srgbClr val="4472C4"/>
                </a:gs>
                <a:gs pos="34000">
                  <a:srgbClr val="4472C4"/>
                </a:gs>
                <a:gs pos="100000">
                  <a:srgbClr val="F6750A"/>
                </a:gs>
              </a:gsLst>
              <a:path path="circle">
                <a:fillToRect l="50000" t="130000" r="50000" b="-30000"/>
              </a:path>
            </a:gradFill>
            <a:ln>
              <a:noFill/>
            </a:ln>
            <a:effectLst/>
          </c:spPr>
          <c:invertIfNegative val="0"/>
          <c:errBars>
            <c:errBarType val="both"/>
            <c:errValType val="cust"/>
            <c:noEndCap val="0"/>
            <c:plus>
              <c:numRef>
                <c:f>Sheet2!$U$16:$U$18</c:f>
                <c:numCache>
                  <c:formatCode>General</c:formatCode>
                  <c:ptCount val="3"/>
                  <c:pt idx="0">
                    <c:v>8.2509227989211453E-2</c:v>
                  </c:pt>
                  <c:pt idx="1">
                    <c:v>1.2437756663199906E-2</c:v>
                  </c:pt>
                  <c:pt idx="2">
                    <c:v>7.0071471326018653E-2</c:v>
                  </c:pt>
                </c:numCache>
              </c:numRef>
            </c:plus>
            <c:minus>
              <c:numRef>
                <c:f>Sheet2!$U$16:$U$18</c:f>
                <c:numCache>
                  <c:formatCode>General</c:formatCode>
                  <c:ptCount val="3"/>
                  <c:pt idx="0">
                    <c:v>8.2509227989211453E-2</c:v>
                  </c:pt>
                  <c:pt idx="1">
                    <c:v>1.2437756663199906E-2</c:v>
                  </c:pt>
                  <c:pt idx="2">
                    <c:v>7.0071471326018653E-2</c:v>
                  </c:pt>
                </c:numCache>
              </c:numRef>
            </c:minus>
            <c:spPr>
              <a:noFill/>
              <a:ln w="9525" cap="flat" cmpd="sng" algn="ctr">
                <a:solidFill>
                  <a:schemeClr val="tx1">
                    <a:lumMod val="65000"/>
                    <a:lumOff val="35000"/>
                  </a:schemeClr>
                </a:solidFill>
                <a:round/>
              </a:ln>
              <a:effectLst/>
            </c:spPr>
          </c:errBars>
          <c:val>
            <c:numRef>
              <c:f>Sheet2!$T$16:$T$18</c:f>
              <c:numCache>
                <c:formatCode>General</c:formatCode>
                <c:ptCount val="3"/>
                <c:pt idx="0">
                  <c:v>19.523896157858271</c:v>
                </c:pt>
                <c:pt idx="1">
                  <c:v>62.589496165901537</c:v>
                </c:pt>
                <c:pt idx="2">
                  <c:v>17.886607676240192</c:v>
                </c:pt>
              </c:numCache>
            </c:numRef>
          </c:val>
          <c:extLst>
            <c:ext xmlns:c16="http://schemas.microsoft.com/office/drawing/2014/chart" uri="{C3380CC4-5D6E-409C-BE32-E72D297353CC}">
              <c16:uniqueId val="{00000001-8E27-4958-A402-A8AEB9D4B3CC}"/>
            </c:ext>
          </c:extLst>
        </c:ser>
        <c:ser>
          <c:idx val="5"/>
          <c:order val="2"/>
          <c:tx>
            <c:v>Ext_C6+DerBF3</c:v>
          </c:tx>
          <c:spPr>
            <a:gradFill>
              <a:gsLst>
                <a:gs pos="0">
                  <a:srgbClr val="70AD47"/>
                </a:gs>
                <a:gs pos="34000">
                  <a:srgbClr val="70AD47"/>
                </a:gs>
                <a:gs pos="100000">
                  <a:srgbClr val="F6750A"/>
                </a:gs>
              </a:gsLst>
              <a:path path="circle">
                <a:fillToRect l="50000" t="130000" r="50000" b="-30000"/>
              </a:path>
            </a:gradFill>
            <a:ln>
              <a:noFill/>
            </a:ln>
            <a:effectLst/>
          </c:spPr>
          <c:invertIfNegative val="0"/>
          <c:errBars>
            <c:errBarType val="both"/>
            <c:errValType val="cust"/>
            <c:noEndCap val="0"/>
            <c:plus>
              <c:numRef>
                <c:f>Sheet2!$Y$16:$Y$18</c:f>
                <c:numCache>
                  <c:formatCode>General</c:formatCode>
                  <c:ptCount val="3"/>
                  <c:pt idx="0">
                    <c:v>0.21633947351442906</c:v>
                  </c:pt>
                  <c:pt idx="1">
                    <c:v>2.1531040399100476E-2</c:v>
                  </c:pt>
                  <c:pt idx="2">
                    <c:v>0.19480843311532503</c:v>
                  </c:pt>
                </c:numCache>
              </c:numRef>
            </c:plus>
            <c:minus>
              <c:numRef>
                <c:f>Sheet2!$Y$16:$Y$18</c:f>
                <c:numCache>
                  <c:formatCode>General</c:formatCode>
                  <c:ptCount val="3"/>
                  <c:pt idx="0">
                    <c:v>0.21633947351442906</c:v>
                  </c:pt>
                  <c:pt idx="1">
                    <c:v>2.1531040399100476E-2</c:v>
                  </c:pt>
                  <c:pt idx="2">
                    <c:v>0.19480843311532503</c:v>
                  </c:pt>
                </c:numCache>
              </c:numRef>
            </c:minus>
            <c:spPr>
              <a:noFill/>
              <a:ln w="9525" cap="flat" cmpd="sng" algn="ctr">
                <a:solidFill>
                  <a:schemeClr val="tx1">
                    <a:lumMod val="65000"/>
                    <a:lumOff val="35000"/>
                  </a:schemeClr>
                </a:solidFill>
                <a:round/>
              </a:ln>
              <a:effectLst/>
            </c:spPr>
          </c:errBars>
          <c:val>
            <c:numRef>
              <c:f>Sheet2!$X$16:$X$18</c:f>
              <c:numCache>
                <c:formatCode>General</c:formatCode>
                <c:ptCount val="3"/>
                <c:pt idx="0">
                  <c:v>19.031895017789562</c:v>
                </c:pt>
                <c:pt idx="1">
                  <c:v>62.754949541958439</c:v>
                </c:pt>
                <c:pt idx="2">
                  <c:v>18.213155440251988</c:v>
                </c:pt>
              </c:numCache>
            </c:numRef>
          </c:val>
          <c:extLst>
            <c:ext xmlns:c16="http://schemas.microsoft.com/office/drawing/2014/chart" uri="{C3380CC4-5D6E-409C-BE32-E72D297353CC}">
              <c16:uniqueId val="{00000002-8E27-4958-A402-A8AEB9D4B3CC}"/>
            </c:ext>
          </c:extLst>
        </c:ser>
        <c:ser>
          <c:idx val="6"/>
          <c:order val="3"/>
          <c:tx>
            <c:v>MAED</c:v>
          </c:tx>
          <c:spPr>
            <a:solidFill>
              <a:srgbClr val="FF0000"/>
            </a:solidFill>
            <a:ln w="12700">
              <a:solidFill>
                <a:sysClr val="windowText" lastClr="000000"/>
              </a:solidFill>
            </a:ln>
            <a:effectLst/>
          </c:spPr>
          <c:invertIfNegative val="0"/>
          <c:errBars>
            <c:errBarType val="both"/>
            <c:errValType val="cust"/>
            <c:noEndCap val="0"/>
            <c:plus>
              <c:numRef>
                <c:f>Sheet2!$AC$16:$AC$18</c:f>
                <c:numCache>
                  <c:formatCode>General</c:formatCode>
                  <c:ptCount val="3"/>
                  <c:pt idx="0">
                    <c:v>2.7356275806466712E-2</c:v>
                  </c:pt>
                  <c:pt idx="1">
                    <c:v>2.3165805810847928E-2</c:v>
                  </c:pt>
                  <c:pt idx="2">
                    <c:v>4.1904699956223368E-3</c:v>
                  </c:pt>
                </c:numCache>
              </c:numRef>
            </c:plus>
            <c:minus>
              <c:numRef>
                <c:f>Sheet2!$AC$16:$AC$18</c:f>
                <c:numCache>
                  <c:formatCode>General</c:formatCode>
                  <c:ptCount val="3"/>
                  <c:pt idx="0">
                    <c:v>2.7356275806466712E-2</c:v>
                  </c:pt>
                  <c:pt idx="1">
                    <c:v>2.3165805810847928E-2</c:v>
                  </c:pt>
                  <c:pt idx="2">
                    <c:v>4.1904699956223368E-3</c:v>
                  </c:pt>
                </c:numCache>
              </c:numRef>
            </c:minus>
            <c:spPr>
              <a:noFill/>
              <a:ln w="9525" cap="flat" cmpd="sng" algn="ctr">
                <a:solidFill>
                  <a:schemeClr val="tx1">
                    <a:lumMod val="65000"/>
                    <a:lumOff val="35000"/>
                  </a:schemeClr>
                </a:solidFill>
                <a:round/>
              </a:ln>
              <a:effectLst/>
            </c:spPr>
          </c:errBars>
          <c:val>
            <c:numRef>
              <c:f>Sheet2!$AB$16:$AB$18</c:f>
              <c:numCache>
                <c:formatCode>General</c:formatCode>
                <c:ptCount val="3"/>
                <c:pt idx="0">
                  <c:v>19.586792695850239</c:v>
                </c:pt>
                <c:pt idx="1">
                  <c:v>62.496494305547479</c:v>
                </c:pt>
                <c:pt idx="2">
                  <c:v>17.916712998602286</c:v>
                </c:pt>
              </c:numCache>
            </c:numRef>
          </c:val>
          <c:extLst>
            <c:ext xmlns:c16="http://schemas.microsoft.com/office/drawing/2014/chart" uri="{C3380CC4-5D6E-409C-BE32-E72D297353CC}">
              <c16:uniqueId val="{00000003-8E27-4958-A402-A8AEB9D4B3CC}"/>
            </c:ext>
          </c:extLst>
        </c:ser>
        <c:dLbls>
          <c:showLegendKey val="0"/>
          <c:showVal val="0"/>
          <c:showCatName val="0"/>
          <c:showSerName val="0"/>
          <c:showPercent val="0"/>
          <c:showBubbleSize val="0"/>
        </c:dLbls>
        <c:gapWidth val="219"/>
        <c:overlap val="-27"/>
        <c:axId val="2094908880"/>
        <c:axId val="2094920528"/>
      </c:barChart>
      <c:catAx>
        <c:axId val="20949088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94920528"/>
        <c:crosses val="autoZero"/>
        <c:auto val="1"/>
        <c:lblAlgn val="ctr"/>
        <c:lblOffset val="100"/>
        <c:noMultiLvlLbl val="0"/>
      </c:catAx>
      <c:valAx>
        <c:axId val="2094920528"/>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94908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AOCS 2c-11</c:v>
          </c:tx>
          <c:spPr>
            <a:solidFill>
              <a:schemeClr val="accent1"/>
            </a:solidFill>
            <a:ln>
              <a:noFill/>
            </a:ln>
            <a:effectLst/>
          </c:spPr>
          <c:invertIfNegative val="0"/>
          <c:errBars>
            <c:errBarType val="both"/>
            <c:errValType val="cust"/>
            <c:noEndCap val="0"/>
            <c:plus>
              <c:numRef>
                <c:f>'SFA MUFA PUFA'!$E$27:$E$29</c:f>
                <c:numCache>
                  <c:formatCode>General</c:formatCode>
                  <c:ptCount val="3"/>
                  <c:pt idx="0">
                    <c:v>0.19601035394957655</c:v>
                  </c:pt>
                  <c:pt idx="1">
                    <c:v>0.18145325504709575</c:v>
                  </c:pt>
                  <c:pt idx="2">
                    <c:v>1.4557098902482579E-2</c:v>
                  </c:pt>
                </c:numCache>
              </c:numRef>
            </c:plus>
            <c:minus>
              <c:numRef>
                <c:f>'SFA MUFA PUFA'!$E$27:$E$29</c:f>
                <c:numCache>
                  <c:formatCode>General</c:formatCode>
                  <c:ptCount val="3"/>
                  <c:pt idx="0">
                    <c:v>0.19601035394957655</c:v>
                  </c:pt>
                  <c:pt idx="1">
                    <c:v>0.18145325504709575</c:v>
                  </c:pt>
                  <c:pt idx="2">
                    <c:v>1.4557098902482579E-2</c:v>
                  </c:pt>
                </c:numCache>
              </c:numRef>
            </c:minus>
            <c:spPr>
              <a:noFill/>
              <a:ln w="9525" cap="flat" cmpd="sng" algn="ctr">
                <a:solidFill>
                  <a:schemeClr val="tx1">
                    <a:lumMod val="65000"/>
                    <a:lumOff val="35000"/>
                  </a:schemeClr>
                </a:solidFill>
                <a:round/>
              </a:ln>
              <a:effectLst/>
            </c:spPr>
          </c:errBars>
          <c:cat>
            <c:strRef>
              <c:f>'SFA MUFA PUFA'!$A$27:$A$29</c:f>
              <c:strCache>
                <c:ptCount val="3"/>
                <c:pt idx="0">
                  <c:v>SFA</c:v>
                </c:pt>
                <c:pt idx="1">
                  <c:v>MUFA</c:v>
                </c:pt>
                <c:pt idx="2">
                  <c:v>PUFA</c:v>
                </c:pt>
              </c:strCache>
            </c:strRef>
          </c:cat>
          <c:val>
            <c:numRef>
              <c:f>'SFA MUFA PUFA'!$D$27:$D$29</c:f>
              <c:numCache>
                <c:formatCode>0.00</c:formatCode>
                <c:ptCount val="3"/>
                <c:pt idx="0">
                  <c:v>18.674490103598089</c:v>
                </c:pt>
                <c:pt idx="1">
                  <c:v>63.891656636557968</c:v>
                </c:pt>
                <c:pt idx="2">
                  <c:v>17.43385325984395</c:v>
                </c:pt>
              </c:numCache>
            </c:numRef>
          </c:val>
          <c:extLst>
            <c:ext xmlns:c16="http://schemas.microsoft.com/office/drawing/2014/chart" uri="{C3380CC4-5D6E-409C-BE32-E72D297353CC}">
              <c16:uniqueId val="{00000000-A41E-4441-BFE3-C5030008D251}"/>
            </c:ext>
          </c:extLst>
        </c:ser>
        <c:ser>
          <c:idx val="4"/>
          <c:order val="1"/>
          <c:tx>
            <c:v>Ext_C6+DerAc</c:v>
          </c:tx>
          <c:spPr>
            <a:gradFill>
              <a:gsLst>
                <a:gs pos="0">
                  <a:srgbClr val="4472C4"/>
                </a:gs>
                <a:gs pos="34000">
                  <a:srgbClr val="4472C4"/>
                </a:gs>
                <a:gs pos="100000">
                  <a:srgbClr val="F6750A"/>
                </a:gs>
              </a:gsLst>
              <a:path path="circle">
                <a:fillToRect l="50000" t="130000" r="50000" b="-30000"/>
              </a:path>
            </a:gradFill>
            <a:ln>
              <a:noFill/>
            </a:ln>
            <a:effectLst/>
          </c:spPr>
          <c:invertIfNegative val="0"/>
          <c:errBars>
            <c:errBarType val="both"/>
            <c:errValType val="cust"/>
            <c:noEndCap val="0"/>
            <c:plus>
              <c:numRef>
                <c:f>'SFA MUFA PUFA'!$U$27:$U$29</c:f>
                <c:numCache>
                  <c:formatCode>General</c:formatCode>
                  <c:ptCount val="3"/>
                  <c:pt idx="0">
                    <c:v>0.10035442324134891</c:v>
                  </c:pt>
                  <c:pt idx="1">
                    <c:v>4.4924313532696658E-2</c:v>
                  </c:pt>
                  <c:pt idx="2">
                    <c:v>6.1346480643726053E-2</c:v>
                  </c:pt>
                </c:numCache>
              </c:numRef>
            </c:plus>
            <c:minus>
              <c:numRef>
                <c:f>'SFA MUFA PUFA'!$U$27:$U$29</c:f>
                <c:numCache>
                  <c:formatCode>General</c:formatCode>
                  <c:ptCount val="3"/>
                  <c:pt idx="0">
                    <c:v>0.10035442324134891</c:v>
                  </c:pt>
                  <c:pt idx="1">
                    <c:v>4.4924313532696658E-2</c:v>
                  </c:pt>
                  <c:pt idx="2">
                    <c:v>6.1346480643726053E-2</c:v>
                  </c:pt>
                </c:numCache>
              </c:numRef>
            </c:minus>
            <c:spPr>
              <a:noFill/>
              <a:ln w="9525" cap="flat" cmpd="sng" algn="ctr">
                <a:solidFill>
                  <a:schemeClr val="tx1">
                    <a:lumMod val="65000"/>
                    <a:lumOff val="35000"/>
                  </a:schemeClr>
                </a:solidFill>
                <a:round/>
              </a:ln>
              <a:effectLst/>
            </c:spPr>
          </c:errBars>
          <c:val>
            <c:numRef>
              <c:f>'SFA MUFA PUFA'!$T$27:$T$29</c:f>
              <c:numCache>
                <c:formatCode>0.00</c:formatCode>
                <c:ptCount val="3"/>
                <c:pt idx="0">
                  <c:v>17.716345493851613</c:v>
                </c:pt>
                <c:pt idx="1">
                  <c:v>64.35213953362738</c:v>
                </c:pt>
                <c:pt idx="2">
                  <c:v>18.070480449643476</c:v>
                </c:pt>
              </c:numCache>
            </c:numRef>
          </c:val>
          <c:extLst>
            <c:ext xmlns:c16="http://schemas.microsoft.com/office/drawing/2014/chart" uri="{C3380CC4-5D6E-409C-BE32-E72D297353CC}">
              <c16:uniqueId val="{00000001-A41E-4441-BFE3-C5030008D251}"/>
            </c:ext>
          </c:extLst>
        </c:ser>
        <c:ser>
          <c:idx val="5"/>
          <c:order val="2"/>
          <c:tx>
            <c:v>Ext_C6+DerBF3</c:v>
          </c:tx>
          <c:spPr>
            <a:gradFill>
              <a:gsLst>
                <a:gs pos="0">
                  <a:srgbClr val="70AD47"/>
                </a:gs>
                <a:gs pos="34000">
                  <a:srgbClr val="70AD47"/>
                </a:gs>
                <a:gs pos="100000">
                  <a:srgbClr val="F6750A"/>
                </a:gs>
              </a:gsLst>
              <a:path path="circle">
                <a:fillToRect l="50000" t="130000" r="50000" b="-30000"/>
              </a:path>
            </a:gradFill>
            <a:ln>
              <a:noFill/>
            </a:ln>
            <a:effectLst/>
          </c:spPr>
          <c:invertIfNegative val="0"/>
          <c:errBars>
            <c:errBarType val="both"/>
            <c:errValType val="cust"/>
            <c:noEndCap val="0"/>
            <c:plus>
              <c:numRef>
                <c:f>'SFA MUFA PUFA'!$Y$27:$Y$29</c:f>
                <c:numCache>
                  <c:formatCode>General</c:formatCode>
                  <c:ptCount val="3"/>
                  <c:pt idx="0">
                    <c:v>9.1982147812338155E-2</c:v>
                  </c:pt>
                  <c:pt idx="1">
                    <c:v>0.10185136798388328</c:v>
                  </c:pt>
                  <c:pt idx="2">
                    <c:v>0.19383351579622499</c:v>
                  </c:pt>
                </c:numCache>
              </c:numRef>
            </c:plus>
            <c:minus>
              <c:numRef>
                <c:f>'SFA MUFA PUFA'!$Y$27:$Y$29</c:f>
                <c:numCache>
                  <c:formatCode>General</c:formatCode>
                  <c:ptCount val="3"/>
                  <c:pt idx="0">
                    <c:v>9.1982147812338155E-2</c:v>
                  </c:pt>
                  <c:pt idx="1">
                    <c:v>0.10185136798388328</c:v>
                  </c:pt>
                  <c:pt idx="2">
                    <c:v>0.19383351579622499</c:v>
                  </c:pt>
                </c:numCache>
              </c:numRef>
            </c:minus>
            <c:spPr>
              <a:noFill/>
              <a:ln w="9525" cap="flat" cmpd="sng" algn="ctr">
                <a:solidFill>
                  <a:schemeClr val="tx1">
                    <a:lumMod val="65000"/>
                    <a:lumOff val="35000"/>
                  </a:schemeClr>
                </a:solidFill>
                <a:round/>
              </a:ln>
              <a:effectLst/>
            </c:spPr>
          </c:errBars>
          <c:val>
            <c:numRef>
              <c:f>'SFA MUFA PUFA'!$X$27:$X$29</c:f>
              <c:numCache>
                <c:formatCode>0.00</c:formatCode>
                <c:ptCount val="3"/>
                <c:pt idx="0">
                  <c:v>17.245720339686201</c:v>
                </c:pt>
                <c:pt idx="1">
                  <c:v>64.326443825454518</c:v>
                </c:pt>
                <c:pt idx="2">
                  <c:v>18.427835834859284</c:v>
                </c:pt>
              </c:numCache>
            </c:numRef>
          </c:val>
          <c:extLst>
            <c:ext xmlns:c16="http://schemas.microsoft.com/office/drawing/2014/chart" uri="{C3380CC4-5D6E-409C-BE32-E72D297353CC}">
              <c16:uniqueId val="{00000002-A41E-4441-BFE3-C5030008D251}"/>
            </c:ext>
          </c:extLst>
        </c:ser>
        <c:ser>
          <c:idx val="6"/>
          <c:order val="3"/>
          <c:tx>
            <c:v>MAED</c:v>
          </c:tx>
          <c:spPr>
            <a:solidFill>
              <a:srgbClr val="FF0000"/>
            </a:solidFill>
            <a:ln>
              <a:solidFill>
                <a:schemeClr val="tx1"/>
              </a:solidFill>
            </a:ln>
            <a:effectLst/>
          </c:spPr>
          <c:invertIfNegative val="0"/>
          <c:errBars>
            <c:errBarType val="both"/>
            <c:errValType val="cust"/>
            <c:noEndCap val="0"/>
            <c:plus>
              <c:numRef>
                <c:f>'SFA MUFA PUFA'!$AC$27:$AC$29</c:f>
                <c:numCache>
                  <c:formatCode>General</c:formatCode>
                  <c:ptCount val="3"/>
                  <c:pt idx="0">
                    <c:v>2.8649515636040235E-2</c:v>
                  </c:pt>
                  <c:pt idx="1">
                    <c:v>0.14663210510022751</c:v>
                  </c:pt>
                  <c:pt idx="2">
                    <c:v>0.13140358639117622</c:v>
                  </c:pt>
                </c:numCache>
              </c:numRef>
            </c:plus>
            <c:minus>
              <c:numRef>
                <c:f>'SFA MUFA PUFA'!$AC$27:$AC$29</c:f>
                <c:numCache>
                  <c:formatCode>General</c:formatCode>
                  <c:ptCount val="3"/>
                  <c:pt idx="0">
                    <c:v>2.8649515636040235E-2</c:v>
                  </c:pt>
                  <c:pt idx="1">
                    <c:v>0.14663210510022751</c:v>
                  </c:pt>
                  <c:pt idx="2">
                    <c:v>0.13140358639117622</c:v>
                  </c:pt>
                </c:numCache>
              </c:numRef>
            </c:minus>
            <c:spPr>
              <a:noFill/>
              <a:ln w="9525" cap="flat" cmpd="sng" algn="ctr">
                <a:solidFill>
                  <a:schemeClr val="tx1">
                    <a:lumMod val="65000"/>
                    <a:lumOff val="35000"/>
                  </a:schemeClr>
                </a:solidFill>
                <a:round/>
              </a:ln>
              <a:effectLst/>
            </c:spPr>
          </c:errBars>
          <c:val>
            <c:numRef>
              <c:f>'SFA MUFA PUFA'!$AB$27:$AB$29</c:f>
              <c:numCache>
                <c:formatCode>0.00</c:formatCode>
                <c:ptCount val="3"/>
                <c:pt idx="0">
                  <c:v>19.444751208705455</c:v>
                </c:pt>
                <c:pt idx="1">
                  <c:v>62.923233827766786</c:v>
                </c:pt>
                <c:pt idx="2">
                  <c:v>17.764291509628467</c:v>
                </c:pt>
              </c:numCache>
            </c:numRef>
          </c:val>
          <c:extLst>
            <c:ext xmlns:c16="http://schemas.microsoft.com/office/drawing/2014/chart" uri="{C3380CC4-5D6E-409C-BE32-E72D297353CC}">
              <c16:uniqueId val="{00000003-A41E-4441-BFE3-C5030008D251}"/>
            </c:ext>
          </c:extLst>
        </c:ser>
        <c:dLbls>
          <c:showLegendKey val="0"/>
          <c:showVal val="0"/>
          <c:showCatName val="0"/>
          <c:showSerName val="0"/>
          <c:showPercent val="0"/>
          <c:showBubbleSize val="0"/>
        </c:dLbls>
        <c:gapWidth val="219"/>
        <c:overlap val="-27"/>
        <c:axId val="2023878528"/>
        <c:axId val="2023866048"/>
      </c:barChart>
      <c:catAx>
        <c:axId val="20238785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23866048"/>
        <c:crosses val="autoZero"/>
        <c:auto val="1"/>
        <c:lblAlgn val="ctr"/>
        <c:lblOffset val="100"/>
        <c:noMultiLvlLbl val="0"/>
      </c:catAx>
      <c:valAx>
        <c:axId val="2023866048"/>
        <c:scaling>
          <c:orientation val="minMax"/>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23878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AOCS 2c-11</c:v>
          </c:tx>
          <c:spPr>
            <a:solidFill>
              <a:srgbClr val="49BFA9"/>
            </a:solidFill>
            <a:ln>
              <a:noFill/>
            </a:ln>
            <a:effectLst/>
          </c:spPr>
          <c:invertIfNegative val="0"/>
          <c:errBars>
            <c:errBarType val="both"/>
            <c:errValType val="cust"/>
            <c:noEndCap val="0"/>
            <c:plus>
              <c:numRef>
                <c:f>'SFA PUFA MUFA'!$E$22:$E$24</c:f>
                <c:numCache>
                  <c:formatCode>General</c:formatCode>
                  <c:ptCount val="3"/>
                  <c:pt idx="0">
                    <c:v>0.1495534888977943</c:v>
                  </c:pt>
                  <c:pt idx="1">
                    <c:v>2.2588090231177915E-2</c:v>
                  </c:pt>
                  <c:pt idx="2">
                    <c:v>0.17214157912897221</c:v>
                  </c:pt>
                </c:numCache>
              </c:numRef>
            </c:plus>
            <c:minus>
              <c:numRef>
                <c:f>'SFA PUFA MUFA'!$I$22:$I$24</c:f>
                <c:numCache>
                  <c:formatCode>General</c:formatCode>
                  <c:ptCount val="3"/>
                  <c:pt idx="0">
                    <c:v>9.4460403808128035E-2</c:v>
                  </c:pt>
                  <c:pt idx="1">
                    <c:v>0.12395788212119285</c:v>
                  </c:pt>
                  <c:pt idx="2">
                    <c:v>0.21841828592932977</c:v>
                  </c:pt>
                </c:numCache>
              </c:numRef>
            </c:minus>
            <c:spPr>
              <a:noFill/>
              <a:ln w="9525" cap="flat" cmpd="sng" algn="ctr">
                <a:solidFill>
                  <a:schemeClr val="tx1">
                    <a:lumMod val="65000"/>
                    <a:lumOff val="35000"/>
                  </a:schemeClr>
                </a:solidFill>
                <a:round/>
              </a:ln>
              <a:effectLst/>
            </c:spPr>
          </c:errBars>
          <c:cat>
            <c:strRef>
              <c:f>'SFA PUFA MUFA'!$A$22:$A$24</c:f>
              <c:strCache>
                <c:ptCount val="3"/>
                <c:pt idx="0">
                  <c:v>SFA</c:v>
                </c:pt>
                <c:pt idx="1">
                  <c:v>MUFA</c:v>
                </c:pt>
                <c:pt idx="2">
                  <c:v>PUFA</c:v>
                </c:pt>
              </c:strCache>
            </c:strRef>
          </c:cat>
          <c:val>
            <c:numRef>
              <c:f>'SFA PUFA MUFA'!$D$22:$D$24</c:f>
              <c:numCache>
                <c:formatCode>0.00</c:formatCode>
                <c:ptCount val="3"/>
                <c:pt idx="0">
                  <c:v>23.522376554042829</c:v>
                </c:pt>
                <c:pt idx="1">
                  <c:v>45.246388098893675</c:v>
                </c:pt>
                <c:pt idx="2">
                  <c:v>31.2312353470635</c:v>
                </c:pt>
              </c:numCache>
            </c:numRef>
          </c:val>
          <c:extLst>
            <c:ext xmlns:c16="http://schemas.microsoft.com/office/drawing/2014/chart" uri="{C3380CC4-5D6E-409C-BE32-E72D297353CC}">
              <c16:uniqueId val="{00000000-F89E-4CAB-A009-36E48B002278}"/>
            </c:ext>
          </c:extLst>
        </c:ser>
        <c:ser>
          <c:idx val="1"/>
          <c:order val="1"/>
          <c:tx>
            <c:v>AOCS 2b-11</c:v>
          </c:tx>
          <c:spPr>
            <a:solidFill>
              <a:srgbClr val="A63DC3"/>
            </a:solidFill>
            <a:ln>
              <a:noFill/>
            </a:ln>
            <a:effectLst/>
          </c:spPr>
          <c:invertIfNegative val="0"/>
          <c:errBars>
            <c:errBarType val="both"/>
            <c:errValType val="cust"/>
            <c:noEndCap val="0"/>
            <c:plus>
              <c:numRef>
                <c:f>'SFA PUFA MUFA'!$I$22:$I$24</c:f>
                <c:numCache>
                  <c:formatCode>General</c:formatCode>
                  <c:ptCount val="3"/>
                  <c:pt idx="0">
                    <c:v>9.4460403808128035E-2</c:v>
                  </c:pt>
                  <c:pt idx="1">
                    <c:v>0.12395788212119285</c:v>
                  </c:pt>
                  <c:pt idx="2">
                    <c:v>0.21841828592932977</c:v>
                  </c:pt>
                </c:numCache>
              </c:numRef>
            </c:plus>
            <c:minus>
              <c:numRef>
                <c:f>'SFA PUFA MUFA'!$I$22:$I$24</c:f>
                <c:numCache>
                  <c:formatCode>General</c:formatCode>
                  <c:ptCount val="3"/>
                  <c:pt idx="0">
                    <c:v>9.4460403808128035E-2</c:v>
                  </c:pt>
                  <c:pt idx="1">
                    <c:v>0.12395788212119285</c:v>
                  </c:pt>
                  <c:pt idx="2">
                    <c:v>0.21841828592932977</c:v>
                  </c:pt>
                </c:numCache>
              </c:numRef>
            </c:minus>
            <c:spPr>
              <a:noFill/>
              <a:ln w="9525" cap="flat" cmpd="sng" algn="ctr">
                <a:solidFill>
                  <a:schemeClr val="tx1">
                    <a:lumMod val="65000"/>
                    <a:lumOff val="35000"/>
                  </a:schemeClr>
                </a:solidFill>
                <a:round/>
              </a:ln>
              <a:effectLst/>
            </c:spPr>
          </c:errBars>
          <c:cat>
            <c:strRef>
              <c:f>'SFA PUFA MUFA'!$A$22:$A$24</c:f>
              <c:strCache>
                <c:ptCount val="3"/>
                <c:pt idx="0">
                  <c:v>SFA</c:v>
                </c:pt>
                <c:pt idx="1">
                  <c:v>MUFA</c:v>
                </c:pt>
                <c:pt idx="2">
                  <c:v>PUFA</c:v>
                </c:pt>
              </c:strCache>
            </c:strRef>
          </c:cat>
          <c:val>
            <c:numRef>
              <c:f>'SFA PUFA MUFA'!$H$22:$H$24</c:f>
              <c:numCache>
                <c:formatCode>0.00</c:formatCode>
                <c:ptCount val="3"/>
                <c:pt idx="0">
                  <c:v>23.155002614914803</c:v>
                </c:pt>
                <c:pt idx="1">
                  <c:v>44.826096504722614</c:v>
                </c:pt>
                <c:pt idx="2">
                  <c:v>32.018900880362587</c:v>
                </c:pt>
              </c:numCache>
            </c:numRef>
          </c:val>
          <c:extLst>
            <c:ext xmlns:c16="http://schemas.microsoft.com/office/drawing/2014/chart" uri="{C3380CC4-5D6E-409C-BE32-E72D297353CC}">
              <c16:uniqueId val="{00000001-F89E-4CAB-A009-36E48B002278}"/>
            </c:ext>
          </c:extLst>
        </c:ser>
        <c:ser>
          <c:idx val="6"/>
          <c:order val="2"/>
          <c:tx>
            <c:v>MAED</c:v>
          </c:tx>
          <c:spPr>
            <a:solidFill>
              <a:srgbClr val="FF0000"/>
            </a:solidFill>
            <a:ln>
              <a:solidFill>
                <a:sysClr val="windowText" lastClr="000000"/>
              </a:solidFill>
            </a:ln>
            <a:effectLst/>
          </c:spPr>
          <c:invertIfNegative val="0"/>
          <c:errBars>
            <c:errBarType val="both"/>
            <c:errValType val="cust"/>
            <c:noEndCap val="0"/>
            <c:plus>
              <c:numRef>
                <c:f>'SFA PUFA MUFA'!$AC$22:$AC$24</c:f>
                <c:numCache>
                  <c:formatCode>General</c:formatCode>
                  <c:ptCount val="3"/>
                  <c:pt idx="0">
                    <c:v>0.12044200178050346</c:v>
                  </c:pt>
                  <c:pt idx="1">
                    <c:v>0.58336308294285288</c:v>
                  </c:pt>
                  <c:pt idx="2">
                    <c:v>0.59108002469474386</c:v>
                  </c:pt>
                </c:numCache>
              </c:numRef>
            </c:plus>
            <c:minus>
              <c:numRef>
                <c:f>'SFA PUFA MUFA'!$AC$22:$AC$24</c:f>
                <c:numCache>
                  <c:formatCode>General</c:formatCode>
                  <c:ptCount val="3"/>
                  <c:pt idx="0">
                    <c:v>0.12044200178050346</c:v>
                  </c:pt>
                  <c:pt idx="1">
                    <c:v>0.58336308294285288</c:v>
                  </c:pt>
                  <c:pt idx="2">
                    <c:v>0.59108002469474386</c:v>
                  </c:pt>
                </c:numCache>
              </c:numRef>
            </c:minus>
            <c:spPr>
              <a:noFill/>
              <a:ln w="9525" cap="flat" cmpd="sng" algn="ctr">
                <a:solidFill>
                  <a:schemeClr val="tx1">
                    <a:lumMod val="65000"/>
                    <a:lumOff val="35000"/>
                  </a:schemeClr>
                </a:solidFill>
                <a:round/>
              </a:ln>
              <a:effectLst/>
            </c:spPr>
          </c:errBars>
          <c:val>
            <c:numRef>
              <c:f>'SFA PUFA MUFA'!$AB$22:$AB$24</c:f>
              <c:numCache>
                <c:formatCode>0.00</c:formatCode>
                <c:ptCount val="3"/>
                <c:pt idx="0">
                  <c:v>23.756104714067835</c:v>
                </c:pt>
                <c:pt idx="1">
                  <c:v>44.058437450343973</c:v>
                </c:pt>
                <c:pt idx="2">
                  <c:v>32.072732775559587</c:v>
                </c:pt>
              </c:numCache>
            </c:numRef>
          </c:val>
          <c:extLst>
            <c:ext xmlns:c16="http://schemas.microsoft.com/office/drawing/2014/chart" uri="{C3380CC4-5D6E-409C-BE32-E72D297353CC}">
              <c16:uniqueId val="{00000006-F89E-4CAB-A009-36E48B002278}"/>
            </c:ext>
          </c:extLst>
        </c:ser>
        <c:dLbls>
          <c:showLegendKey val="0"/>
          <c:showVal val="0"/>
          <c:showCatName val="0"/>
          <c:showSerName val="0"/>
          <c:showPercent val="0"/>
          <c:showBubbleSize val="0"/>
        </c:dLbls>
        <c:gapWidth val="219"/>
        <c:overlap val="-27"/>
        <c:axId val="2058159759"/>
        <c:axId val="2058162255"/>
      </c:barChart>
      <c:catAx>
        <c:axId val="205815975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58162255"/>
        <c:crosses val="autoZero"/>
        <c:auto val="1"/>
        <c:lblAlgn val="ctr"/>
        <c:lblOffset val="100"/>
        <c:noMultiLvlLbl val="0"/>
      </c:catAx>
      <c:valAx>
        <c:axId val="2058162255"/>
        <c:scaling>
          <c:orientation val="minMax"/>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581597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0851630996535"/>
          <c:y val="4.0999406095904176E-2"/>
          <c:w val="0.77241213892840799"/>
          <c:h val="0.77918479484618186"/>
        </c:manualLayout>
      </c:layout>
      <c:barChart>
        <c:barDir val="col"/>
        <c:grouping val="clustered"/>
        <c:varyColors val="0"/>
        <c:ser>
          <c:idx val="0"/>
          <c:order val="0"/>
          <c:tx>
            <c:v>AOCS 2c-11</c:v>
          </c:tx>
          <c:spPr>
            <a:solidFill>
              <a:schemeClr val="accent1"/>
            </a:solidFill>
            <a:ln>
              <a:noFill/>
            </a:ln>
            <a:effectLst/>
          </c:spPr>
          <c:invertIfNegative val="0"/>
          <c:errBars>
            <c:errBarType val="both"/>
            <c:errValType val="cust"/>
            <c:noEndCap val="0"/>
            <c:plus>
              <c:numRef>
                <c:f>'SFA MUFA PUFA'!$E$17:$E$19</c:f>
                <c:numCache>
                  <c:formatCode>General</c:formatCode>
                  <c:ptCount val="3"/>
                  <c:pt idx="0">
                    <c:v>1.9877572995767423E-2</c:v>
                  </c:pt>
                  <c:pt idx="1">
                    <c:v>0.21084519534005963</c:v>
                  </c:pt>
                  <c:pt idx="2">
                    <c:v>0.19096762234428688</c:v>
                  </c:pt>
                </c:numCache>
              </c:numRef>
            </c:plus>
            <c:minus>
              <c:numRef>
                <c:f>'SFA MUFA PUFA'!$E$17:$E$19</c:f>
                <c:numCache>
                  <c:formatCode>General</c:formatCode>
                  <c:ptCount val="3"/>
                  <c:pt idx="0">
                    <c:v>1.9877572995767423E-2</c:v>
                  </c:pt>
                  <c:pt idx="1">
                    <c:v>0.21084519534005963</c:v>
                  </c:pt>
                  <c:pt idx="2">
                    <c:v>0.19096762234428688</c:v>
                  </c:pt>
                </c:numCache>
              </c:numRef>
            </c:minus>
            <c:spPr>
              <a:noFill/>
              <a:ln w="9525" cap="flat" cmpd="sng" algn="ctr">
                <a:solidFill>
                  <a:schemeClr val="tx1">
                    <a:lumMod val="65000"/>
                    <a:lumOff val="35000"/>
                  </a:schemeClr>
                </a:solidFill>
                <a:round/>
              </a:ln>
              <a:effectLst/>
            </c:spPr>
          </c:errBars>
          <c:cat>
            <c:strRef>
              <c:f>'SFA MUFA PUFA'!$A$17:$A$19</c:f>
              <c:strCache>
                <c:ptCount val="3"/>
                <c:pt idx="0">
                  <c:v>SFA</c:v>
                </c:pt>
                <c:pt idx="1">
                  <c:v>MUFA</c:v>
                </c:pt>
                <c:pt idx="2">
                  <c:v>PUFA</c:v>
                </c:pt>
              </c:strCache>
            </c:strRef>
          </c:cat>
          <c:val>
            <c:numRef>
              <c:f>'SFA MUFA PUFA'!$D$17:$D$19</c:f>
              <c:numCache>
                <c:formatCode>General</c:formatCode>
                <c:ptCount val="3"/>
                <c:pt idx="0">
                  <c:v>16.037768044025224</c:v>
                </c:pt>
                <c:pt idx="1">
                  <c:v>60.020515518734442</c:v>
                </c:pt>
                <c:pt idx="2">
                  <c:v>23.941716437240334</c:v>
                </c:pt>
              </c:numCache>
            </c:numRef>
          </c:val>
          <c:extLst>
            <c:ext xmlns:c16="http://schemas.microsoft.com/office/drawing/2014/chart" uri="{C3380CC4-5D6E-409C-BE32-E72D297353CC}">
              <c16:uniqueId val="{00000000-3646-4D4D-B5B2-0EC613429896}"/>
            </c:ext>
          </c:extLst>
        </c:ser>
        <c:ser>
          <c:idx val="4"/>
          <c:order val="1"/>
          <c:tx>
            <c:v>Ext_C6+DerAc</c:v>
          </c:tx>
          <c:spPr>
            <a:gradFill>
              <a:gsLst>
                <a:gs pos="0">
                  <a:srgbClr val="4472C4"/>
                </a:gs>
                <a:gs pos="34000">
                  <a:srgbClr val="4472C4"/>
                </a:gs>
                <a:gs pos="100000">
                  <a:srgbClr val="F6750A"/>
                </a:gs>
              </a:gsLst>
              <a:path path="circle">
                <a:fillToRect l="50000" t="130000" r="50000" b="-30000"/>
              </a:path>
            </a:gradFill>
            <a:ln>
              <a:noFill/>
            </a:ln>
            <a:effectLst/>
          </c:spPr>
          <c:invertIfNegative val="0"/>
          <c:errBars>
            <c:errBarType val="both"/>
            <c:errValType val="cust"/>
            <c:noEndCap val="0"/>
            <c:plus>
              <c:numRef>
                <c:f>'SFA MUFA PUFA'!$U$17:$U$19</c:f>
                <c:numCache>
                  <c:formatCode>General</c:formatCode>
                  <c:ptCount val="3"/>
                  <c:pt idx="0">
                    <c:v>0.11060346916517805</c:v>
                  </c:pt>
                  <c:pt idx="1">
                    <c:v>3.9020481331156986E-2</c:v>
                  </c:pt>
                  <c:pt idx="2">
                    <c:v>7.1582987834014844E-2</c:v>
                  </c:pt>
                </c:numCache>
              </c:numRef>
            </c:plus>
            <c:minus>
              <c:numRef>
                <c:f>'SFA MUFA PUFA'!$U$17:$U$19</c:f>
                <c:numCache>
                  <c:formatCode>General</c:formatCode>
                  <c:ptCount val="3"/>
                  <c:pt idx="0">
                    <c:v>0.11060346916517805</c:v>
                  </c:pt>
                  <c:pt idx="1">
                    <c:v>3.9020481331156986E-2</c:v>
                  </c:pt>
                  <c:pt idx="2">
                    <c:v>7.1582987834014844E-2</c:v>
                  </c:pt>
                </c:numCache>
              </c:numRef>
            </c:minus>
            <c:spPr>
              <a:noFill/>
              <a:ln w="9525" cap="flat" cmpd="sng" algn="ctr">
                <a:solidFill>
                  <a:schemeClr val="tx1">
                    <a:lumMod val="65000"/>
                    <a:lumOff val="35000"/>
                  </a:schemeClr>
                </a:solidFill>
                <a:round/>
              </a:ln>
              <a:effectLst/>
            </c:spPr>
          </c:errBars>
          <c:val>
            <c:numRef>
              <c:f>'SFA MUFA PUFA'!$T$17:$T$19</c:f>
              <c:numCache>
                <c:formatCode>General</c:formatCode>
                <c:ptCount val="3"/>
                <c:pt idx="0">
                  <c:v>14.771785929023748</c:v>
                </c:pt>
                <c:pt idx="1">
                  <c:v>60.892371650239546</c:v>
                </c:pt>
                <c:pt idx="2">
                  <c:v>24.335842420736707</c:v>
                </c:pt>
              </c:numCache>
            </c:numRef>
          </c:val>
          <c:extLst>
            <c:ext xmlns:c16="http://schemas.microsoft.com/office/drawing/2014/chart" uri="{C3380CC4-5D6E-409C-BE32-E72D297353CC}">
              <c16:uniqueId val="{00000001-3646-4D4D-B5B2-0EC613429896}"/>
            </c:ext>
          </c:extLst>
        </c:ser>
        <c:ser>
          <c:idx val="5"/>
          <c:order val="2"/>
          <c:tx>
            <c:v>Ext_C6+DerBF3</c:v>
          </c:tx>
          <c:spPr>
            <a:gradFill>
              <a:gsLst>
                <a:gs pos="0">
                  <a:srgbClr val="70AD47"/>
                </a:gs>
                <a:gs pos="34000">
                  <a:srgbClr val="70AD47"/>
                </a:gs>
                <a:gs pos="100000">
                  <a:srgbClr val="F6750A"/>
                </a:gs>
              </a:gsLst>
              <a:path path="circle">
                <a:fillToRect l="50000" t="130000" r="50000" b="-30000"/>
              </a:path>
            </a:gradFill>
            <a:ln>
              <a:noFill/>
            </a:ln>
            <a:effectLst/>
          </c:spPr>
          <c:invertIfNegative val="0"/>
          <c:errBars>
            <c:errBarType val="both"/>
            <c:errValType val="cust"/>
            <c:noEndCap val="0"/>
            <c:plus>
              <c:numRef>
                <c:f>'SFA MUFA PUFA'!$Y$17:$Y$19</c:f>
                <c:numCache>
                  <c:formatCode>General</c:formatCode>
                  <c:ptCount val="3"/>
                  <c:pt idx="0">
                    <c:v>0.20555206607768639</c:v>
                  </c:pt>
                  <c:pt idx="1">
                    <c:v>0.47472741986647549</c:v>
                  </c:pt>
                  <c:pt idx="2">
                    <c:v>0.26917535378878199</c:v>
                  </c:pt>
                </c:numCache>
              </c:numRef>
            </c:plus>
            <c:minus>
              <c:numRef>
                <c:f>'SFA MUFA PUFA'!$Y$17:$Y$19</c:f>
                <c:numCache>
                  <c:formatCode>General</c:formatCode>
                  <c:ptCount val="3"/>
                  <c:pt idx="0">
                    <c:v>0.20555206607768639</c:v>
                  </c:pt>
                  <c:pt idx="1">
                    <c:v>0.47472741986647549</c:v>
                  </c:pt>
                  <c:pt idx="2">
                    <c:v>0.26917535378878199</c:v>
                  </c:pt>
                </c:numCache>
              </c:numRef>
            </c:minus>
            <c:spPr>
              <a:noFill/>
              <a:ln w="9525" cap="flat" cmpd="sng" algn="ctr">
                <a:solidFill>
                  <a:schemeClr val="tx1">
                    <a:lumMod val="65000"/>
                    <a:lumOff val="35000"/>
                  </a:schemeClr>
                </a:solidFill>
                <a:round/>
              </a:ln>
              <a:effectLst/>
            </c:spPr>
          </c:errBars>
          <c:val>
            <c:numRef>
              <c:f>'SFA MUFA PUFA'!$X$17:$X$19</c:f>
              <c:numCache>
                <c:formatCode>General</c:formatCode>
                <c:ptCount val="3"/>
                <c:pt idx="0">
                  <c:v>14.076488684305605</c:v>
                </c:pt>
                <c:pt idx="1">
                  <c:v>61.265408709480042</c:v>
                </c:pt>
                <c:pt idx="2">
                  <c:v>24.658102606214356</c:v>
                </c:pt>
              </c:numCache>
            </c:numRef>
          </c:val>
          <c:extLst>
            <c:ext xmlns:c16="http://schemas.microsoft.com/office/drawing/2014/chart" uri="{C3380CC4-5D6E-409C-BE32-E72D297353CC}">
              <c16:uniqueId val="{00000002-3646-4D4D-B5B2-0EC613429896}"/>
            </c:ext>
          </c:extLst>
        </c:ser>
        <c:ser>
          <c:idx val="6"/>
          <c:order val="3"/>
          <c:tx>
            <c:v>MAED</c:v>
          </c:tx>
          <c:spPr>
            <a:solidFill>
              <a:srgbClr val="FF0000"/>
            </a:solidFill>
            <a:ln>
              <a:solidFill>
                <a:sysClr val="windowText" lastClr="000000"/>
              </a:solidFill>
            </a:ln>
            <a:effectLst/>
          </c:spPr>
          <c:invertIfNegative val="0"/>
          <c:errBars>
            <c:errBarType val="both"/>
            <c:errValType val="cust"/>
            <c:noEndCap val="0"/>
            <c:plus>
              <c:numRef>
                <c:f>'SFA MUFA PUFA'!$AC$17:$AC$19</c:f>
                <c:numCache>
                  <c:formatCode>General</c:formatCode>
                  <c:ptCount val="3"/>
                  <c:pt idx="0">
                    <c:v>0.18295463891382369</c:v>
                  </c:pt>
                  <c:pt idx="1">
                    <c:v>1.6429474235285042</c:v>
                  </c:pt>
                  <c:pt idx="2">
                    <c:v>1.459992784614677</c:v>
                  </c:pt>
                </c:numCache>
              </c:numRef>
            </c:plus>
            <c:minus>
              <c:numRef>
                <c:f>'SFA MUFA PUFA'!$AC$17:$AC$19</c:f>
                <c:numCache>
                  <c:formatCode>General</c:formatCode>
                  <c:ptCount val="3"/>
                  <c:pt idx="0">
                    <c:v>0.18295463891382369</c:v>
                  </c:pt>
                  <c:pt idx="1">
                    <c:v>1.6429474235285042</c:v>
                  </c:pt>
                  <c:pt idx="2">
                    <c:v>1.459992784614677</c:v>
                  </c:pt>
                </c:numCache>
              </c:numRef>
            </c:minus>
            <c:spPr>
              <a:noFill/>
              <a:ln w="9525" cap="flat" cmpd="sng" algn="ctr">
                <a:solidFill>
                  <a:schemeClr val="tx1">
                    <a:lumMod val="65000"/>
                    <a:lumOff val="35000"/>
                  </a:schemeClr>
                </a:solidFill>
                <a:round/>
              </a:ln>
              <a:effectLst/>
            </c:spPr>
          </c:errBars>
          <c:val>
            <c:numRef>
              <c:f>'SFA MUFA PUFA'!$AB$17:$AB$19</c:f>
              <c:numCache>
                <c:formatCode>General</c:formatCode>
                <c:ptCount val="3"/>
                <c:pt idx="0">
                  <c:v>17.346288348516765</c:v>
                </c:pt>
                <c:pt idx="1">
                  <c:v>59.890758134602777</c:v>
                </c:pt>
                <c:pt idx="2">
                  <c:v>22.762953516880462</c:v>
                </c:pt>
              </c:numCache>
            </c:numRef>
          </c:val>
          <c:extLst>
            <c:ext xmlns:c16="http://schemas.microsoft.com/office/drawing/2014/chart" uri="{C3380CC4-5D6E-409C-BE32-E72D297353CC}">
              <c16:uniqueId val="{00000003-3646-4D4D-B5B2-0EC613429896}"/>
            </c:ext>
          </c:extLst>
        </c:ser>
        <c:dLbls>
          <c:showLegendKey val="0"/>
          <c:showVal val="0"/>
          <c:showCatName val="0"/>
          <c:showSerName val="0"/>
          <c:showPercent val="0"/>
          <c:showBubbleSize val="0"/>
        </c:dLbls>
        <c:gapWidth val="219"/>
        <c:overlap val="-27"/>
        <c:axId val="705206976"/>
        <c:axId val="705203648"/>
      </c:barChart>
      <c:catAx>
        <c:axId val="7052069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05203648"/>
        <c:crosses val="autoZero"/>
        <c:auto val="1"/>
        <c:lblAlgn val="ctr"/>
        <c:lblOffset val="100"/>
        <c:noMultiLvlLbl val="0"/>
      </c:catAx>
      <c:valAx>
        <c:axId val="705203648"/>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05206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4"/>
          <c:order val="4"/>
          <c:spPr>
            <a:ln w="28575" cap="rnd">
              <a:solidFill>
                <a:schemeClr val="accent5"/>
              </a:solidFill>
              <a:round/>
            </a:ln>
            <a:effectLst/>
          </c:spPr>
          <c:marker>
            <c:symbol val="none"/>
          </c:marker>
          <c:cat>
            <c:strRef>
              <c:f>'Graph radar CS'!$A$2:$A$13</c:f>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extLst xmlns:c15="http://schemas.microsoft.com/office/drawing/2012/chart"/>
            </c:strRef>
          </c:cat>
          <c:val>
            <c:numRef>
              <c:f>'Graph radar CS'!$F$2:$F$13</c:f>
              <c:numCache>
                <c:formatCode>0.00</c:formatCode>
                <c:ptCount val="12"/>
                <c:pt idx="0">
                  <c:v>0.16067620150541728</c:v>
                </c:pt>
                <c:pt idx="1">
                  <c:v>11.878736253032612</c:v>
                </c:pt>
                <c:pt idx="2">
                  <c:v>0.24744261088373917</c:v>
                </c:pt>
                <c:pt idx="3">
                  <c:v>6.843690533586499</c:v>
                </c:pt>
                <c:pt idx="4">
                  <c:v>61.472784094229169</c:v>
                </c:pt>
                <c:pt idx="5">
                  <c:v>13.942413869498047</c:v>
                </c:pt>
                <c:pt idx="6">
                  <c:v>0.47257867628720929</c:v>
                </c:pt>
                <c:pt idx="7">
                  <c:v>0.14563338191600883</c:v>
                </c:pt>
                <c:pt idx="8">
                  <c:v>3.7985604248261367</c:v>
                </c:pt>
                <c:pt idx="9">
                  <c:v>0.69784629439183798</c:v>
                </c:pt>
                <c:pt idx="10">
                  <c:v>0.16821449344653322</c:v>
                </c:pt>
                <c:pt idx="11">
                  <c:v>0.17142316639679162</c:v>
                </c:pt>
              </c:numCache>
              <c:extLst xmlns:c15="http://schemas.microsoft.com/office/drawing/2012/chart"/>
            </c:numRef>
          </c:val>
          <c:extLst xmlns:c15="http://schemas.microsoft.com/office/drawing/2012/chart">
            <c:ext xmlns:c16="http://schemas.microsoft.com/office/drawing/2014/chart" uri="{C3380CC4-5D6E-409C-BE32-E72D297353CC}">
              <c16:uniqueId val="{00000004-E846-4478-84E2-06EB92527AE5}"/>
            </c:ext>
          </c:extLst>
        </c:ser>
        <c:ser>
          <c:idx val="5"/>
          <c:order val="5"/>
          <c:spPr>
            <a:ln w="28575" cap="rnd">
              <a:solidFill>
                <a:schemeClr val="accent6"/>
              </a:solidFill>
              <a:round/>
            </a:ln>
            <a:effectLst/>
          </c:spPr>
          <c:marker>
            <c:symbol val="none"/>
          </c:marker>
          <c:cat>
            <c:strRef>
              <c:f>'Graph radar CS'!$A$2:$A$13</c:f>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extLst xmlns:c15="http://schemas.microsoft.com/office/drawing/2012/chart"/>
            </c:strRef>
          </c:cat>
          <c:val>
            <c:numRef>
              <c:f>'Graph radar CS'!$G$2:$G$13</c:f>
              <c:numCache>
                <c:formatCode>0.00</c:formatCode>
                <c:ptCount val="12"/>
                <c:pt idx="0">
                  <c:v>0.15465864110178662</c:v>
                </c:pt>
                <c:pt idx="1">
                  <c:v>11.626094938264416</c:v>
                </c:pt>
                <c:pt idx="2">
                  <c:v>0.22919225531387444</c:v>
                </c:pt>
                <c:pt idx="3">
                  <c:v>6.6419379404138619</c:v>
                </c:pt>
                <c:pt idx="4">
                  <c:v>61.686144699337149</c:v>
                </c:pt>
                <c:pt idx="5">
                  <c:v>14.159606029136867</c:v>
                </c:pt>
                <c:pt idx="6">
                  <c:v>0.45109362654130908</c:v>
                </c:pt>
                <c:pt idx="7">
                  <c:v>7.0600079987964387E-2</c:v>
                </c:pt>
                <c:pt idx="8">
                  <c:v>3.9829493311271582</c:v>
                </c:pt>
                <c:pt idx="9">
                  <c:v>0.67453712411426592</c:v>
                </c:pt>
                <c:pt idx="10">
                  <c:v>0.15810987146819233</c:v>
                </c:pt>
                <c:pt idx="11">
                  <c:v>0.16507546319315097</c:v>
                </c:pt>
              </c:numCache>
              <c:extLst xmlns:c15="http://schemas.microsoft.com/office/drawing/2012/chart"/>
            </c:numRef>
          </c:val>
          <c:extLst xmlns:c15="http://schemas.microsoft.com/office/drawing/2012/chart">
            <c:ext xmlns:c16="http://schemas.microsoft.com/office/drawing/2014/chart" uri="{C3380CC4-5D6E-409C-BE32-E72D297353CC}">
              <c16:uniqueId val="{00000005-E846-4478-84E2-06EB92527AE5}"/>
            </c:ext>
          </c:extLst>
        </c:ser>
        <c:ser>
          <c:idx val="6"/>
          <c:order val="6"/>
          <c:spPr>
            <a:ln w="28575" cap="rnd">
              <a:solidFill>
                <a:srgbClr val="FF0000"/>
              </a:solidFill>
              <a:round/>
            </a:ln>
            <a:effectLst/>
          </c:spPr>
          <c:marker>
            <c:symbol val="none"/>
          </c:marker>
          <c:cat>
            <c:strRef>
              <c:f>'Graph radar CS'!$A$2:$A$13</c:f>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f>'Graph radar CS'!$H$2:$H$13</c:f>
              <c:numCache>
                <c:formatCode>0.00</c:formatCode>
                <c:ptCount val="12"/>
                <c:pt idx="0">
                  <c:v>0.16574119600274051</c:v>
                </c:pt>
                <c:pt idx="1">
                  <c:v>11.923613424129375</c:v>
                </c:pt>
                <c:pt idx="2">
                  <c:v>0.23602039045756587</c:v>
                </c:pt>
                <c:pt idx="3">
                  <c:v>6.8595489373773848</c:v>
                </c:pt>
                <c:pt idx="4">
                  <c:v>61.38468220838746</c:v>
                </c:pt>
                <c:pt idx="5">
                  <c:v>13.939244795900429</c:v>
                </c:pt>
                <c:pt idx="6">
                  <c:v>0.47186035107595259</c:v>
                </c:pt>
                <c:pt idx="7">
                  <c:v>0.14262110825048593</c:v>
                </c:pt>
                <c:pt idx="8">
                  <c:v>3.834847094451372</c:v>
                </c:pt>
                <c:pt idx="9">
                  <c:v>0.70152619447239228</c:v>
                </c:pt>
                <c:pt idx="10">
                  <c:v>0.16602878726478429</c:v>
                </c:pt>
                <c:pt idx="11">
                  <c:v>0.17426551223005915</c:v>
                </c:pt>
              </c:numCache>
            </c:numRef>
          </c:val>
          <c:extLst>
            <c:ext xmlns:c16="http://schemas.microsoft.com/office/drawing/2014/chart" uri="{C3380CC4-5D6E-409C-BE32-E72D297353CC}">
              <c16:uniqueId val="{00000006-E846-4478-84E2-06EB92527AE5}"/>
            </c:ext>
          </c:extLst>
        </c:ser>
        <c:dLbls>
          <c:showLegendKey val="0"/>
          <c:showVal val="0"/>
          <c:showCatName val="0"/>
          <c:showSerName val="0"/>
          <c:showPercent val="0"/>
          <c:showBubbleSize val="0"/>
        </c:dLbls>
        <c:axId val="1066437376"/>
        <c:axId val="1066447776"/>
        <c:extLst>
          <c:ext xmlns:c15="http://schemas.microsoft.com/office/drawing/2012/chart" uri="{02D57815-91ED-43cb-92C2-25804820EDAC}">
            <c15:filteredRadarSeries>
              <c15:ser>
                <c:idx val="0"/>
                <c:order val="0"/>
                <c:spPr>
                  <a:ln w="28575" cap="rnd">
                    <a:solidFill>
                      <a:schemeClr val="accent1"/>
                    </a:solidFill>
                    <a:round/>
                  </a:ln>
                  <a:effectLst/>
                </c:spPr>
                <c:marker>
                  <c:symbol val="none"/>
                </c:marker>
                <c:cat>
                  <c:strRef>
                    <c:extLst>
                      <c:ext uri="{02D57815-91ED-43cb-92C2-25804820EDAC}">
                        <c15:formulaRef>
                          <c15:sqref>'Graph radar CS'!$A$2:$A$13</c15:sqref>
                        </c15:formulaRef>
                      </c:ext>
                    </c:extLst>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extLst>
                      <c:ext uri="{02D57815-91ED-43cb-92C2-25804820EDAC}">
                        <c15:formulaRef>
                          <c15:sqref>'Graph radar CS'!$B$2:$B$13</c15:sqref>
                        </c15:formulaRef>
                      </c:ext>
                    </c:extLst>
                    <c:numCache>
                      <c:formatCode>0.00</c:formatCode>
                      <c:ptCount val="12"/>
                      <c:pt idx="0">
                        <c:v>0.14628792790363276</c:v>
                      </c:pt>
                      <c:pt idx="1">
                        <c:v>11.550896404501767</c:v>
                      </c:pt>
                      <c:pt idx="2">
                        <c:v>0.21651156951432335</c:v>
                      </c:pt>
                      <c:pt idx="3">
                        <c:v>7.2520686531044722</c:v>
                      </c:pt>
                      <c:pt idx="4">
                        <c:v>62.105456015309628</c:v>
                      </c:pt>
                      <c:pt idx="5">
                        <c:v>13.375341921600919</c:v>
                      </c:pt>
                      <c:pt idx="6">
                        <c:v>0.52922517411916825</c:v>
                      </c:pt>
                      <c:pt idx="7">
                        <c:v>0.11436590468098395</c:v>
                      </c:pt>
                      <c:pt idx="8">
                        <c:v>3.5747792569022412</c:v>
                      </c:pt>
                      <c:pt idx="9">
                        <c:v>0.75755597776061245</c:v>
                      </c:pt>
                      <c:pt idx="10">
                        <c:v>0.19310778374849699</c:v>
                      </c:pt>
                      <c:pt idx="11">
                        <c:v>0.18440341085376066</c:v>
                      </c:pt>
                    </c:numCache>
                  </c:numRef>
                </c:val>
                <c:extLst>
                  <c:ext xmlns:c16="http://schemas.microsoft.com/office/drawing/2014/chart" uri="{C3380CC4-5D6E-409C-BE32-E72D297353CC}">
                    <c16:uniqueId val="{00000000-E846-4478-84E2-06EB92527AE5}"/>
                  </c:ext>
                </c:extLst>
              </c15:ser>
            </c15:filteredRadarSeries>
            <c15:filteredRadarSeries>
              <c15:ser>
                <c:idx val="1"/>
                <c:order val="1"/>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'Graph radar CS'!$A$2:$A$13</c15:sqref>
                        </c15:formulaRef>
                      </c:ext>
                    </c:extLst>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extLst xmlns:c15="http://schemas.microsoft.com/office/drawing/2012/chart">
                      <c:ext xmlns:c15="http://schemas.microsoft.com/office/drawing/2012/chart" uri="{02D57815-91ED-43cb-92C2-25804820EDAC}">
                        <c15:formulaRef>
                          <c15:sqref>'Graph radar CS'!$C$2:$C$13</c15:sqref>
                        </c15:formulaRef>
                      </c:ext>
                    </c:extLst>
                    <c:numCache>
                      <c:formatCode>0.00</c:formatCode>
                      <c:ptCount val="12"/>
                      <c:pt idx="0">
                        <c:v>0.1686682148829643</c:v>
                      </c:pt>
                      <c:pt idx="1">
                        <c:v>14.073493578977097</c:v>
                      </c:pt>
                      <c:pt idx="2">
                        <c:v>0.24183243098859664</c:v>
                      </c:pt>
                      <c:pt idx="3">
                        <c:v>7.3595773679976197</c:v>
                      </c:pt>
                      <c:pt idx="4">
                        <c:v>65.495115156008396</c:v>
                      </c:pt>
                      <c:pt idx="5">
                        <c:v>13.839080810875453</c:v>
                      </c:pt>
                      <c:pt idx="6">
                        <c:v>0.5133446723198738</c:v>
                      </c:pt>
                      <c:pt idx="7">
                        <c:v>0.14355504810446743</c:v>
                      </c:pt>
                      <c:pt idx="8">
                        <c:v>3.9920496616321257</c:v>
                      </c:pt>
                      <c:pt idx="9">
                        <c:v>0.73864210764091842</c:v>
                      </c:pt>
                      <c:pt idx="10">
                        <c:v>0.17923289296586764</c:v>
                      </c:pt>
                      <c:pt idx="11">
                        <c:v>0.17494846304434489</c:v>
                      </c:pt>
                    </c:numCache>
                  </c:numRef>
                </c:val>
                <c:extLst xmlns:c15="http://schemas.microsoft.com/office/drawing/2012/chart">
                  <c:ext xmlns:c16="http://schemas.microsoft.com/office/drawing/2014/chart" uri="{C3380CC4-5D6E-409C-BE32-E72D297353CC}">
                    <c16:uniqueId val="{00000001-E846-4478-84E2-06EB92527AE5}"/>
                  </c:ext>
                </c:extLst>
              </c15:ser>
            </c15:filteredRadarSeries>
            <c15:filteredRadarSeries>
              <c15:ser>
                <c:idx val="2"/>
                <c:order val="2"/>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'Graph radar CS'!$A$2:$A$13</c15:sqref>
                        </c15:formulaRef>
                      </c:ext>
                    </c:extLst>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extLst xmlns:c15="http://schemas.microsoft.com/office/drawing/2012/chart">
                      <c:ext xmlns:c15="http://schemas.microsoft.com/office/drawing/2012/chart" uri="{02D57815-91ED-43cb-92C2-25804820EDAC}">
                        <c15:formulaRef>
                          <c15:sqref>'Graph radar CS'!$D$2:$D$13</c15:sqref>
                        </c15:formulaRef>
                      </c:ext>
                    </c:extLst>
                    <c:numCache>
                      <c:formatCode>0.00</c:formatCode>
                      <c:ptCount val="12"/>
                      <c:pt idx="0">
                        <c:v>0.16119847030423731</c:v>
                      </c:pt>
                      <c:pt idx="1">
                        <c:v>11.550814400563759</c:v>
                      </c:pt>
                      <c:pt idx="2">
                        <c:v>0.23873207851813014</c:v>
                      </c:pt>
                      <c:pt idx="3">
                        <c:v>6.6745454137360802</c:v>
                      </c:pt>
                      <c:pt idx="4">
                        <c:v>61.881409402154453</c:v>
                      </c:pt>
                      <c:pt idx="5">
                        <c:v>13.852728270028866</c:v>
                      </c:pt>
                      <c:pt idx="6">
                        <c:v>0.46954663892941334</c:v>
                      </c:pt>
                      <c:pt idx="7">
                        <c:v>0.19764788766371388</c:v>
                      </c:pt>
                      <c:pt idx="8">
                        <c:v>3.9183905517016933</c:v>
                      </c:pt>
                      <c:pt idx="9">
                        <c:v>0.7021759816831783</c:v>
                      </c:pt>
                      <c:pt idx="10">
                        <c:v>0.16630232945848689</c:v>
                      </c:pt>
                      <c:pt idx="11">
                        <c:v>0.18650857525798636</c:v>
                      </c:pt>
                    </c:numCache>
                  </c:numRef>
                </c:val>
                <c:extLst xmlns:c15="http://schemas.microsoft.com/office/drawing/2012/chart">
                  <c:ext xmlns:c16="http://schemas.microsoft.com/office/drawing/2014/chart" uri="{C3380CC4-5D6E-409C-BE32-E72D297353CC}">
                    <c16:uniqueId val="{00000002-E846-4478-84E2-06EB92527AE5}"/>
                  </c:ext>
                </c:extLst>
              </c15:ser>
            </c15:filteredRadarSeries>
            <c15:filteredRadarSeries>
              <c15:ser>
                <c:idx val="3"/>
                <c:order val="3"/>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'Graph radar CS'!$A$2:$A$13</c15:sqref>
                        </c15:formulaRef>
                      </c:ext>
                    </c:extLst>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extLst xmlns:c15="http://schemas.microsoft.com/office/drawing/2012/chart">
                      <c:ext xmlns:c15="http://schemas.microsoft.com/office/drawing/2012/chart" uri="{02D57815-91ED-43cb-92C2-25804820EDAC}">
                        <c15:formulaRef>
                          <c15:sqref>'Graph radar CS'!$E$2:$E$13</c15:sqref>
                        </c15:formulaRef>
                      </c:ext>
                    </c:extLst>
                    <c:numCache>
                      <c:formatCode>0.00</c:formatCode>
                      <c:ptCount val="12"/>
                      <c:pt idx="0">
                        <c:v>0.1555367028306226</c:v>
                      </c:pt>
                      <c:pt idx="1">
                        <c:v>11.654060550971087</c:v>
                      </c:pt>
                      <c:pt idx="2">
                        <c:v>0.22991242388172661</c:v>
                      </c:pt>
                      <c:pt idx="3">
                        <c:v>6.6360186236661605</c:v>
                      </c:pt>
                      <c:pt idx="4">
                        <c:v>61.677723130093412</c:v>
                      </c:pt>
                      <c:pt idx="5">
                        <c:v>14.114608723026606</c:v>
                      </c:pt>
                      <c:pt idx="6">
                        <c:v>0.44561977165466404</c:v>
                      </c:pt>
                      <c:pt idx="7">
                        <c:v>0.14591031962478079</c:v>
                      </c:pt>
                      <c:pt idx="8">
                        <c:v>3.9439621223599612</c:v>
                      </c:pt>
                      <c:pt idx="9">
                        <c:v>0.66665906006789699</c:v>
                      </c:pt>
                      <c:pt idx="10">
                        <c:v>0.15722723456364485</c:v>
                      </c:pt>
                      <c:pt idx="11">
                        <c:v>0.17276133725943207</c:v>
                      </c:pt>
                    </c:numCache>
                  </c:numRef>
                </c:val>
                <c:extLst xmlns:c15="http://schemas.microsoft.com/office/drawing/2012/chart">
                  <c:ext xmlns:c16="http://schemas.microsoft.com/office/drawing/2014/chart" uri="{C3380CC4-5D6E-409C-BE32-E72D297353CC}">
                    <c16:uniqueId val="{00000003-E846-4478-84E2-06EB92527AE5}"/>
                  </c:ext>
                </c:extLst>
              </c15:ser>
            </c15:filteredRadarSeries>
          </c:ext>
        </c:extLst>
      </c:radarChart>
      <c:catAx>
        <c:axId val="106643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66447776"/>
        <c:crosses val="autoZero"/>
        <c:auto val="1"/>
        <c:lblAlgn val="ctr"/>
        <c:lblOffset val="100"/>
        <c:noMultiLvlLbl val="0"/>
      </c:catAx>
      <c:valAx>
        <c:axId val="1066447776"/>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6437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4"/>
          <c:order val="4"/>
          <c:spPr>
            <a:ln w="28575" cap="rnd">
              <a:solidFill>
                <a:schemeClr val="accent5"/>
              </a:solidFill>
              <a:round/>
            </a:ln>
            <a:effectLst/>
          </c:spPr>
          <c:marker>
            <c:symbol val="none"/>
          </c:marker>
          <c:cat>
            <c:strRef>
              <c:f>'Graph radar cheese'!$A$2:$A$27</c:f>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extLst xmlns:c15="http://schemas.microsoft.com/office/drawing/2012/chart"/>
            </c:strRef>
          </c:cat>
          <c:val>
            <c:numRef>
              <c:f>'Graph radar cheese'!$F$2:$F$27</c:f>
              <c:numCache>
                <c:formatCode>General</c:formatCode>
                <c:ptCount val="26"/>
                <c:pt idx="0">
                  <c:v>0.60973891754387499</c:v>
                </c:pt>
                <c:pt idx="1">
                  <c:v>0.73988367593735049</c:v>
                </c:pt>
                <c:pt idx="2">
                  <c:v>0.37403920607022845</c:v>
                </c:pt>
                <c:pt idx="3">
                  <c:v>1.6434841260132815</c:v>
                </c:pt>
                <c:pt idx="4">
                  <c:v>0.17865532875991011</c:v>
                </c:pt>
                <c:pt idx="5">
                  <c:v>3.1434228913547169</c:v>
                </c:pt>
                <c:pt idx="6">
                  <c:v>11.124081165374491</c:v>
                </c:pt>
                <c:pt idx="7">
                  <c:v>0.20806927307128584</c:v>
                </c:pt>
                <c:pt idx="8">
                  <c:v>1.0009968298659353</c:v>
                </c:pt>
                <c:pt idx="9">
                  <c:v>0.45288281247376444</c:v>
                </c:pt>
                <c:pt idx="10">
                  <c:v>1.0608578237300144</c:v>
                </c:pt>
                <c:pt idx="11">
                  <c:v>0.18716413845766261</c:v>
                </c:pt>
                <c:pt idx="12">
                  <c:v>32.986085933833699</c:v>
                </c:pt>
                <c:pt idx="13">
                  <c:v>1.999532925995118</c:v>
                </c:pt>
                <c:pt idx="14">
                  <c:v>0.34245359886719695</c:v>
                </c:pt>
                <c:pt idx="15">
                  <c:v>0.46203274520092552</c:v>
                </c:pt>
                <c:pt idx="16">
                  <c:v>0.46508272277664586</c:v>
                </c:pt>
                <c:pt idx="17">
                  <c:v>0.34213303735249262</c:v>
                </c:pt>
                <c:pt idx="18">
                  <c:v>12.140598381220006</c:v>
                </c:pt>
                <c:pt idx="19">
                  <c:v>27.181862916754252</c:v>
                </c:pt>
                <c:pt idx="20">
                  <c:v>0.5634658478749397</c:v>
                </c:pt>
                <c:pt idx="21">
                  <c:v>1.7970373455755202</c:v>
                </c:pt>
                <c:pt idx="22">
                  <c:v>0.14996496944963383</c:v>
                </c:pt>
                <c:pt idx="23">
                  <c:v>0.13491056754681535</c:v>
                </c:pt>
                <c:pt idx="24">
                  <c:v>0.53773371779663359</c:v>
                </c:pt>
                <c:pt idx="25">
                  <c:v>0.17382910110361022</c:v>
                </c:pt>
              </c:numCache>
              <c:extLst xmlns:c15="http://schemas.microsoft.com/office/drawing/2012/chart"/>
            </c:numRef>
          </c:val>
          <c:extLst xmlns:c15="http://schemas.microsoft.com/office/drawing/2012/chart">
            <c:ext xmlns:c16="http://schemas.microsoft.com/office/drawing/2014/chart" uri="{C3380CC4-5D6E-409C-BE32-E72D297353CC}">
              <c16:uniqueId val="{00000004-2F7F-42A0-BC00-8DE4F8E4D125}"/>
            </c:ext>
          </c:extLst>
        </c:ser>
        <c:ser>
          <c:idx val="5"/>
          <c:order val="5"/>
          <c:spPr>
            <a:ln w="28575" cap="rnd">
              <a:solidFill>
                <a:schemeClr val="accent6"/>
              </a:solidFill>
              <a:round/>
            </a:ln>
            <a:effectLst/>
          </c:spPr>
          <c:marker>
            <c:symbol val="none"/>
          </c:marker>
          <c:cat>
            <c:strRef>
              <c:f>'Graph radar cheese'!$A$2:$A$27</c:f>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extLst xmlns:c15="http://schemas.microsoft.com/office/drawing/2012/chart"/>
            </c:strRef>
          </c:cat>
          <c:val>
            <c:numRef>
              <c:f>'Graph radar cheese'!$G$2:$G$27</c:f>
              <c:numCache>
                <c:formatCode>General</c:formatCode>
                <c:ptCount val="26"/>
                <c:pt idx="0">
                  <c:v>0.45532554353948174</c:v>
                </c:pt>
                <c:pt idx="1">
                  <c:v>0.67961607369023624</c:v>
                </c:pt>
                <c:pt idx="2">
                  <c:v>0.68293578359585894</c:v>
                </c:pt>
                <c:pt idx="3">
                  <c:v>2.1259590962646309</c:v>
                </c:pt>
                <c:pt idx="4">
                  <c:v>0.23062949876606781</c:v>
                </c:pt>
                <c:pt idx="5">
                  <c:v>3.5798239978400406</c:v>
                </c:pt>
                <c:pt idx="6">
                  <c:v>11.908304079359306</c:v>
                </c:pt>
                <c:pt idx="7">
                  <c:v>0.21906934470903938</c:v>
                </c:pt>
                <c:pt idx="8">
                  <c:v>1.0684003425856343</c:v>
                </c:pt>
                <c:pt idx="9">
                  <c:v>0.47102062732537586</c:v>
                </c:pt>
                <c:pt idx="10">
                  <c:v>1.0702072740700739</c:v>
                </c:pt>
                <c:pt idx="11">
                  <c:v>0.18642498830086968</c:v>
                </c:pt>
                <c:pt idx="12">
                  <c:v>33.531172235258822</c:v>
                </c:pt>
                <c:pt idx="13">
                  <c:v>1.9866363359890828</c:v>
                </c:pt>
                <c:pt idx="14">
                  <c:v>0.33697157730539967</c:v>
                </c:pt>
                <c:pt idx="15">
                  <c:v>0.43767645173751979</c:v>
                </c:pt>
                <c:pt idx="16">
                  <c:v>0.43725309525703204</c:v>
                </c:pt>
                <c:pt idx="17">
                  <c:v>0.34342189981399734</c:v>
                </c:pt>
                <c:pt idx="18">
                  <c:v>11.250455225024385</c:v>
                </c:pt>
                <c:pt idx="19">
                  <c:v>26.187049221743017</c:v>
                </c:pt>
                <c:pt idx="20">
                  <c:v>0.64078807632559132</c:v>
                </c:pt>
                <c:pt idx="21">
                  <c:v>1.6553586919816889</c:v>
                </c:pt>
                <c:pt idx="22">
                  <c:v>0.13511009710327315</c:v>
                </c:pt>
                <c:pt idx="23">
                  <c:v>0.12404579734361935</c:v>
                </c:pt>
                <c:pt idx="24">
                  <c:v>0.54871865049180424</c:v>
                </c:pt>
                <c:pt idx="25">
                  <c:v>0.16295153811762789</c:v>
                </c:pt>
              </c:numCache>
              <c:extLst xmlns:c15="http://schemas.microsoft.com/office/drawing/2012/chart"/>
            </c:numRef>
          </c:val>
          <c:extLst xmlns:c15="http://schemas.microsoft.com/office/drawing/2012/chart">
            <c:ext xmlns:c16="http://schemas.microsoft.com/office/drawing/2014/chart" uri="{C3380CC4-5D6E-409C-BE32-E72D297353CC}">
              <c16:uniqueId val="{00000005-2F7F-42A0-BC00-8DE4F8E4D125}"/>
            </c:ext>
          </c:extLst>
        </c:ser>
        <c:ser>
          <c:idx val="6"/>
          <c:order val="6"/>
          <c:spPr>
            <a:ln w="28575" cap="rnd">
              <a:solidFill>
                <a:srgbClr val="FF0000"/>
              </a:solidFill>
              <a:round/>
            </a:ln>
            <a:effectLst/>
          </c:spPr>
          <c:marker>
            <c:symbol val="none"/>
          </c:marker>
          <c:cat>
            <c:strRef>
              <c:f>'Graph radar cheese'!$A$2:$A$27</c:f>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f>'Graph radar cheese'!$H$2:$H$27</c:f>
              <c:numCache>
                <c:formatCode>General</c:formatCode>
                <c:ptCount val="26"/>
                <c:pt idx="0">
                  <c:v>0.60940284912437692</c:v>
                </c:pt>
                <c:pt idx="1">
                  <c:v>0.65867333358729829</c:v>
                </c:pt>
                <c:pt idx="2">
                  <c:v>0.39389553069656807</c:v>
                </c:pt>
                <c:pt idx="3">
                  <c:v>1.7417296098346231</c:v>
                </c:pt>
                <c:pt idx="4">
                  <c:v>0.18907636990981305</c:v>
                </c:pt>
                <c:pt idx="5">
                  <c:v>3.3031490954400402</c:v>
                </c:pt>
                <c:pt idx="6">
                  <c:v>11.199973555156273</c:v>
                </c:pt>
                <c:pt idx="7">
                  <c:v>0.20748620368359411</c:v>
                </c:pt>
                <c:pt idx="8">
                  <c:v>1.0790892438104009</c:v>
                </c:pt>
                <c:pt idx="9">
                  <c:v>0.45748023074071942</c:v>
                </c:pt>
                <c:pt idx="10">
                  <c:v>1.0718198810434778</c:v>
                </c:pt>
                <c:pt idx="11">
                  <c:v>0.18787051769619276</c:v>
                </c:pt>
                <c:pt idx="12">
                  <c:v>33.27205090138537</c:v>
                </c:pt>
                <c:pt idx="13">
                  <c:v>2.1060295155894231</c:v>
                </c:pt>
                <c:pt idx="14">
                  <c:v>0.34724202270022475</c:v>
                </c:pt>
                <c:pt idx="15">
                  <c:v>0.42735469022870665</c:v>
                </c:pt>
                <c:pt idx="16">
                  <c:v>0.46842307391658139</c:v>
                </c:pt>
                <c:pt idx="17">
                  <c:v>0.36672930663237613</c:v>
                </c:pt>
                <c:pt idx="18">
                  <c:v>11.828262658992525</c:v>
                </c:pt>
                <c:pt idx="19">
                  <c:v>26.612141425396857</c:v>
                </c:pt>
                <c:pt idx="20">
                  <c:v>0.54102862943298446</c:v>
                </c:pt>
                <c:pt idx="21">
                  <c:v>1.8863779779061747</c:v>
                </c:pt>
                <c:pt idx="22">
                  <c:v>0.16316758121029243</c:v>
                </c:pt>
                <c:pt idx="23">
                  <c:v>0.13360076530169168</c:v>
                </c:pt>
                <c:pt idx="24">
                  <c:v>0.57199331083279037</c:v>
                </c:pt>
                <c:pt idx="25">
                  <c:v>0.17595171975063215</c:v>
                </c:pt>
              </c:numCache>
            </c:numRef>
          </c:val>
          <c:extLst>
            <c:ext xmlns:c16="http://schemas.microsoft.com/office/drawing/2014/chart" uri="{C3380CC4-5D6E-409C-BE32-E72D297353CC}">
              <c16:uniqueId val="{00000006-2F7F-42A0-BC00-8DE4F8E4D125}"/>
            </c:ext>
          </c:extLst>
        </c:ser>
        <c:dLbls>
          <c:showLegendKey val="0"/>
          <c:showVal val="0"/>
          <c:showCatName val="0"/>
          <c:showSerName val="0"/>
          <c:showPercent val="0"/>
          <c:showBubbleSize val="0"/>
        </c:dLbls>
        <c:axId val="1086649696"/>
        <c:axId val="1086664256"/>
        <c:extLst>
          <c:ext xmlns:c15="http://schemas.microsoft.com/office/drawing/2012/chart" uri="{02D57815-91ED-43cb-92C2-25804820EDAC}">
            <c15:filteredRadarSeries>
              <c15:ser>
                <c:idx val="0"/>
                <c:order val="0"/>
                <c:spPr>
                  <a:ln w="28575" cap="rnd">
                    <a:solidFill>
                      <a:schemeClr val="accent1"/>
                    </a:solidFill>
                    <a:round/>
                  </a:ln>
                  <a:effectLst/>
                </c:spPr>
                <c:marker>
                  <c:symbol val="none"/>
                </c:marker>
                <c:cat>
                  <c:strRef>
                    <c:extLst>
                      <c:ext uri="{02D57815-91ED-43cb-92C2-25804820EDAC}">
                        <c15:formulaRef>
                          <c15:sqref>'Graph radar cheese'!$A$2:$A$27</c15:sqref>
                        </c15:formulaRef>
                      </c:ext>
                    </c:extLst>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extLst>
                      <c:ext uri="{02D57815-91ED-43cb-92C2-25804820EDAC}">
                        <c15:formulaRef>
                          <c15:sqref>'Graph radar cheese'!$B$2:$B$27</c15:sqref>
                        </c15:formulaRef>
                      </c:ext>
                    </c:extLst>
                    <c:numCache>
                      <c:formatCode>General</c:formatCode>
                      <c:ptCount val="26"/>
                      <c:pt idx="0">
                        <c:v>0.46238344268236775</c:v>
                      </c:pt>
                      <c:pt idx="1">
                        <c:v>0.69042538255889607</c:v>
                      </c:pt>
                      <c:pt idx="2">
                        <c:v>0.55504808239074799</c:v>
                      </c:pt>
                      <c:pt idx="3">
                        <c:v>1.6886182424893654</c:v>
                      </c:pt>
                      <c:pt idx="4">
                        <c:v>0.18064380069205899</c:v>
                      </c:pt>
                      <c:pt idx="5">
                        <c:v>3.0504357209168753</c:v>
                      </c:pt>
                      <c:pt idx="6">
                        <c:v>11.133476821846966</c:v>
                      </c:pt>
                      <c:pt idx="7">
                        <c:v>0.21576648126094161</c:v>
                      </c:pt>
                      <c:pt idx="8">
                        <c:v>0.93736219807280885</c:v>
                      </c:pt>
                      <c:pt idx="9">
                        <c:v>0.45184193135023443</c:v>
                      </c:pt>
                      <c:pt idx="10">
                        <c:v>1.0437333756020926</c:v>
                      </c:pt>
                      <c:pt idx="11">
                        <c:v>0.1866627037928964</c:v>
                      </c:pt>
                      <c:pt idx="12">
                        <c:v>33.774862040090589</c:v>
                      </c:pt>
                      <c:pt idx="13">
                        <c:v>1.9446016421262056</c:v>
                      </c:pt>
                      <c:pt idx="14">
                        <c:v>0.35434890984594014</c:v>
                      </c:pt>
                      <c:pt idx="15">
                        <c:v>0.44894613131771766</c:v>
                      </c:pt>
                      <c:pt idx="16">
                        <c:v>0.45238385091743449</c:v>
                      </c:pt>
                      <c:pt idx="17">
                        <c:v>0.35720460795037656</c:v>
                      </c:pt>
                      <c:pt idx="18">
                        <c:v>11.898695095091984</c:v>
                      </c:pt>
                      <c:pt idx="19">
                        <c:v>26.784731326346986</c:v>
                      </c:pt>
                      <c:pt idx="20">
                        <c:v>0.66803175972148154</c:v>
                      </c:pt>
                      <c:pt idx="21">
                        <c:v>1.6911451047835426</c:v>
                      </c:pt>
                      <c:pt idx="22">
                        <c:v>0.15300264197473867</c:v>
                      </c:pt>
                      <c:pt idx="23">
                        <c:v>0.13291783265305668</c:v>
                      </c:pt>
                      <c:pt idx="24">
                        <c:v>0.56994067595067477</c:v>
                      </c:pt>
                      <c:pt idx="25">
                        <c:v>0.17279019757302228</c:v>
                      </c:pt>
                    </c:numCache>
                  </c:numRef>
                </c:val>
                <c:extLst>
                  <c:ext xmlns:c16="http://schemas.microsoft.com/office/drawing/2014/chart" uri="{C3380CC4-5D6E-409C-BE32-E72D297353CC}">
                    <c16:uniqueId val="{00000000-2F7F-42A0-BC00-8DE4F8E4D125}"/>
                  </c:ext>
                </c:extLst>
              </c15:ser>
            </c15:filteredRadarSeries>
            <c15:filteredRadarSeries>
              <c15:ser>
                <c:idx val="1"/>
                <c:order val="1"/>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'Graph radar cheese'!$A$2:$A$27</c15:sqref>
                        </c15:formulaRef>
                      </c:ext>
                    </c:extLst>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extLst xmlns:c15="http://schemas.microsoft.com/office/drawing/2012/chart">
                      <c:ext xmlns:c15="http://schemas.microsoft.com/office/drawing/2012/chart" uri="{02D57815-91ED-43cb-92C2-25804820EDAC}">
                        <c15:formulaRef>
                          <c15:sqref>'Graph radar cheese'!$C$2:$C$27</c15:sqref>
                        </c15:formulaRef>
                      </c:ext>
                    </c:extLst>
                    <c:numCache>
                      <c:formatCode>General</c:formatCode>
                      <c:ptCount val="26"/>
                      <c:pt idx="0">
                        <c:v>0.66098587219787119</c:v>
                      </c:pt>
                      <c:pt idx="1">
                        <c:v>0.73084142869578406</c:v>
                      </c:pt>
                      <c:pt idx="2">
                        <c:v>0.64490931178622657</c:v>
                      </c:pt>
                      <c:pt idx="3">
                        <c:v>1.9313144437327197</c:v>
                      </c:pt>
                      <c:pt idx="4">
                        <c:v>0.19849174080600568</c:v>
                      </c:pt>
                      <c:pt idx="5">
                        <c:v>3.2627998129265832</c:v>
                      </c:pt>
                      <c:pt idx="6">
                        <c:v>11.366735837714515</c:v>
                      </c:pt>
                      <c:pt idx="7">
                        <c:v>0.22103626022366424</c:v>
                      </c:pt>
                      <c:pt idx="8">
                        <c:v>0.96141786229624282</c:v>
                      </c:pt>
                      <c:pt idx="9">
                        <c:v>0.44906467728807975</c:v>
                      </c:pt>
                      <c:pt idx="10">
                        <c:v>1.0498825929629374</c:v>
                      </c:pt>
                      <c:pt idx="11">
                        <c:v>0.18334901160569683</c:v>
                      </c:pt>
                      <c:pt idx="12">
                        <c:v>33.445255762208234</c:v>
                      </c:pt>
                      <c:pt idx="13">
                        <c:v>1.9330101875607664</c:v>
                      </c:pt>
                      <c:pt idx="14">
                        <c:v>0.36082240243928598</c:v>
                      </c:pt>
                      <c:pt idx="15">
                        <c:v>0.44369337887041282</c:v>
                      </c:pt>
                      <c:pt idx="16">
                        <c:v>0.4516060926331632</c:v>
                      </c:pt>
                      <c:pt idx="17">
                        <c:v>0.37595192925767507</c:v>
                      </c:pt>
                      <c:pt idx="18">
                        <c:v>11.562516516885216</c:v>
                      </c:pt>
                      <c:pt idx="19">
                        <c:v>26.409040646532532</c:v>
                      </c:pt>
                      <c:pt idx="20">
                        <c:v>0.66616992114942353</c:v>
                      </c:pt>
                      <c:pt idx="21">
                        <c:v>1.6760727107310505</c:v>
                      </c:pt>
                      <c:pt idx="22">
                        <c:v>0.12755258228683208</c:v>
                      </c:pt>
                      <c:pt idx="23">
                        <c:v>0.13121690577892084</c:v>
                      </c:pt>
                      <c:pt idx="24">
                        <c:v>0.58491320195042107</c:v>
                      </c:pt>
                      <c:pt idx="25">
                        <c:v>0.17134890947974113</c:v>
                      </c:pt>
                    </c:numCache>
                  </c:numRef>
                </c:val>
                <c:extLst xmlns:c15="http://schemas.microsoft.com/office/drawing/2012/chart">
                  <c:ext xmlns:c16="http://schemas.microsoft.com/office/drawing/2014/chart" uri="{C3380CC4-5D6E-409C-BE32-E72D297353CC}">
                    <c16:uniqueId val="{00000001-2F7F-42A0-BC00-8DE4F8E4D125}"/>
                  </c:ext>
                </c:extLst>
              </c15:ser>
            </c15:filteredRadarSeries>
            <c15:filteredRadarSeries>
              <c15:ser>
                <c:idx val="2"/>
                <c:order val="2"/>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'Graph radar cheese'!$A$2:$A$27</c15:sqref>
                        </c15:formulaRef>
                      </c:ext>
                    </c:extLst>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extLst xmlns:c15="http://schemas.microsoft.com/office/drawing/2012/chart">
                      <c:ext xmlns:c15="http://schemas.microsoft.com/office/drawing/2012/chart" uri="{02D57815-91ED-43cb-92C2-25804820EDAC}">
                        <c15:formulaRef>
                          <c15:sqref>'Graph radar cheese'!$D$2:$D$27</c15:sqref>
                        </c15:formulaRef>
                      </c:ext>
                    </c:extLst>
                    <c:numCache>
                      <c:formatCode>General</c:formatCode>
                      <c:ptCount val="26"/>
                      <c:pt idx="0">
                        <c:v>0.64034662301905509</c:v>
                      </c:pt>
                      <c:pt idx="1">
                        <c:v>0.72781428668013082</c:v>
                      </c:pt>
                      <c:pt idx="2">
                        <c:v>0.3770835483592111</c:v>
                      </c:pt>
                      <c:pt idx="3">
                        <c:v>1.7831872014576549</c:v>
                      </c:pt>
                      <c:pt idx="4">
                        <c:v>0.19612936465745767</c:v>
                      </c:pt>
                      <c:pt idx="5">
                        <c:v>3.3006383552684948</c:v>
                      </c:pt>
                      <c:pt idx="6">
                        <c:v>11.244200865269038</c:v>
                      </c:pt>
                      <c:pt idx="7">
                        <c:v>0.21193414221318513</c:v>
                      </c:pt>
                      <c:pt idx="8">
                        <c:v>1.0288151228047047</c:v>
                      </c:pt>
                      <c:pt idx="9">
                        <c:v>0.4523301795767477</c:v>
                      </c:pt>
                      <c:pt idx="10">
                        <c:v>1.0585360819395131</c:v>
                      </c:pt>
                      <c:pt idx="11">
                        <c:v>0.18509494893579298</c:v>
                      </c:pt>
                      <c:pt idx="12">
                        <c:v>33.53934129843006</c:v>
                      </c:pt>
                      <c:pt idx="13">
                        <c:v>1.9885983226297106</c:v>
                      </c:pt>
                      <c:pt idx="14">
                        <c:v>0.36130045626300733</c:v>
                      </c:pt>
                      <c:pt idx="15">
                        <c:v>0.44544895701265524</c:v>
                      </c:pt>
                      <c:pt idx="16">
                        <c:v>0.45104089125541269</c:v>
                      </c:pt>
                      <c:pt idx="17">
                        <c:v>0.38490164660169585</c:v>
                      </c:pt>
                      <c:pt idx="18">
                        <c:v>11.592653355936847</c:v>
                      </c:pt>
                      <c:pt idx="19">
                        <c:v>26.484288529256162</c:v>
                      </c:pt>
                      <c:pt idx="20">
                        <c:v>0.65100697379594497</c:v>
                      </c:pt>
                      <c:pt idx="21">
                        <c:v>1.8348689785924659</c:v>
                      </c:pt>
                      <c:pt idx="22">
                        <c:v>0.11592597704200733</c:v>
                      </c:pt>
                      <c:pt idx="23">
                        <c:v>0.13317445930687832</c:v>
                      </c:pt>
                      <c:pt idx="24">
                        <c:v>0.63845254099198212</c:v>
                      </c:pt>
                      <c:pt idx="25">
                        <c:v>0.17288689270419338</c:v>
                      </c:pt>
                    </c:numCache>
                  </c:numRef>
                </c:val>
                <c:extLst xmlns:c15="http://schemas.microsoft.com/office/drawing/2012/chart">
                  <c:ext xmlns:c16="http://schemas.microsoft.com/office/drawing/2014/chart" uri="{C3380CC4-5D6E-409C-BE32-E72D297353CC}">
                    <c16:uniqueId val="{00000002-2F7F-42A0-BC00-8DE4F8E4D125}"/>
                  </c:ext>
                </c:extLst>
              </c15:ser>
            </c15:filteredRadarSeries>
            <c15:filteredRadarSeries>
              <c15:ser>
                <c:idx val="3"/>
                <c:order val="3"/>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'Graph radar cheese'!$A$2:$A$27</c15:sqref>
                        </c15:formulaRef>
                      </c:ext>
                    </c:extLst>
                    <c:strCache>
                      <c:ptCount val="26"/>
                      <c:pt idx="0">
                        <c:v>C4:0*</c:v>
                      </c:pt>
                      <c:pt idx="1">
                        <c:v>C6:0*</c:v>
                      </c:pt>
                      <c:pt idx="2">
                        <c:v>C8:0*</c:v>
                      </c:pt>
                      <c:pt idx="3">
                        <c:v>C10:0*</c:v>
                      </c:pt>
                      <c:pt idx="4">
                        <c:v>C10:1</c:v>
                      </c:pt>
                      <c:pt idx="5">
                        <c:v>C12:0*</c:v>
                      </c:pt>
                      <c:pt idx="6">
                        <c:v>C14:0*</c:v>
                      </c:pt>
                      <c:pt idx="7">
                        <c:v>C15:0 ISO</c:v>
                      </c:pt>
                      <c:pt idx="8">
                        <c:v>C14:1*</c:v>
                      </c:pt>
                      <c:pt idx="9">
                        <c:v>C15:0 ante</c:v>
                      </c:pt>
                      <c:pt idx="10">
                        <c:v>C15:0*</c:v>
                      </c:pt>
                      <c:pt idx="11">
                        <c:v>C16:0 iso/ante</c:v>
                      </c:pt>
                      <c:pt idx="12">
                        <c:v>C16:0*</c:v>
                      </c:pt>
                      <c:pt idx="13">
                        <c:v>C16:1*</c:v>
                      </c:pt>
                      <c:pt idx="14">
                        <c:v>C17:0 iso</c:v>
                      </c:pt>
                      <c:pt idx="15">
                        <c:v>C17:0 ante</c:v>
                      </c:pt>
                      <c:pt idx="16">
                        <c:v>C17:0*</c:v>
                      </c:pt>
                      <c:pt idx="17">
                        <c:v>C17:1*</c:v>
                      </c:pt>
                      <c:pt idx="18">
                        <c:v>C18:0*</c:v>
                      </c:pt>
                      <c:pt idx="19">
                        <c:v>C18:1n9c*</c:v>
                      </c:pt>
                      <c:pt idx="20">
                        <c:v>C18:2n6t*</c:v>
                      </c:pt>
                      <c:pt idx="21">
                        <c:v>c18:2n6c*</c:v>
                      </c:pt>
                      <c:pt idx="22">
                        <c:v>C19:1</c:v>
                      </c:pt>
                      <c:pt idx="23">
                        <c:v>C20:0*</c:v>
                      </c:pt>
                      <c:pt idx="24">
                        <c:v>C18:3n3*</c:v>
                      </c:pt>
                      <c:pt idx="25">
                        <c:v>C20:1n9*</c:v>
                      </c:pt>
                    </c:strCache>
                  </c:strRef>
                </c:cat>
                <c:val>
                  <c:numRef>
                    <c:extLst xmlns:c15="http://schemas.microsoft.com/office/drawing/2012/chart">
                      <c:ext xmlns:c15="http://schemas.microsoft.com/office/drawing/2012/chart" uri="{02D57815-91ED-43cb-92C2-25804820EDAC}">
                        <c15:formulaRef>
                          <c15:sqref>'Graph radar cheese'!$E$2:$E$27</c15:sqref>
                        </c15:formulaRef>
                      </c:ext>
                    </c:extLst>
                    <c:numCache>
                      <c:formatCode>General</c:formatCode>
                      <c:ptCount val="26"/>
                      <c:pt idx="0">
                        <c:v>0.25620389200850824</c:v>
                      </c:pt>
                      <c:pt idx="1">
                        <c:v>0.43242837037505105</c:v>
                      </c:pt>
                      <c:pt idx="2">
                        <c:v>0.48953940935922224</c:v>
                      </c:pt>
                      <c:pt idx="3">
                        <c:v>1.749039389365072</c:v>
                      </c:pt>
                      <c:pt idx="4">
                        <c:v>0.17887186572046349</c:v>
                      </c:pt>
                      <c:pt idx="5">
                        <c:v>3.2137684873756411</c:v>
                      </c:pt>
                      <c:pt idx="6">
                        <c:v>11.09065451914686</c:v>
                      </c:pt>
                      <c:pt idx="7">
                        <c:v>0.21166477879915901</c:v>
                      </c:pt>
                      <c:pt idx="8">
                        <c:v>1.0539115817392606</c:v>
                      </c:pt>
                      <c:pt idx="9">
                        <c:v>0.46667734319527743</c:v>
                      </c:pt>
                      <c:pt idx="10">
                        <c:v>1.0786705198306941</c:v>
                      </c:pt>
                      <c:pt idx="11">
                        <c:v>0.19116014709709817</c:v>
                      </c:pt>
                      <c:pt idx="12">
                        <c:v>32.967829391835224</c:v>
                      </c:pt>
                      <c:pt idx="13">
                        <c:v>2.1249681293717666</c:v>
                      </c:pt>
                      <c:pt idx="14">
                        <c:v>0.29321371258443052</c:v>
                      </c:pt>
                      <c:pt idx="15">
                        <c:v>0.51937606992291419</c:v>
                      </c:pt>
                      <c:pt idx="16">
                        <c:v>0.48135457507803914</c:v>
                      </c:pt>
                      <c:pt idx="17">
                        <c:v>0.34914288009073502</c:v>
                      </c:pt>
                      <c:pt idx="18">
                        <c:v>12.017239432393993</c:v>
                      </c:pt>
                      <c:pt idx="19">
                        <c:v>27.408319626636832</c:v>
                      </c:pt>
                      <c:pt idx="20">
                        <c:v>0.44836941809321168</c:v>
                      </c:pt>
                      <c:pt idx="21">
                        <c:v>2.0449792728077805</c:v>
                      </c:pt>
                      <c:pt idx="22">
                        <c:v>0.15774320841488942</c:v>
                      </c:pt>
                      <c:pt idx="23">
                        <c:v>0.1340396519784039</c:v>
                      </c:pt>
                      <c:pt idx="24">
                        <c:v>0.45880450850334897</c:v>
                      </c:pt>
                      <c:pt idx="25">
                        <c:v>0.18202981827612208</c:v>
                      </c:pt>
                    </c:numCache>
                  </c:numRef>
                </c:val>
                <c:extLst xmlns:c15="http://schemas.microsoft.com/office/drawing/2012/chart">
                  <c:ext xmlns:c16="http://schemas.microsoft.com/office/drawing/2014/chart" uri="{C3380CC4-5D6E-409C-BE32-E72D297353CC}">
                    <c16:uniqueId val="{00000003-2F7F-42A0-BC00-8DE4F8E4D125}"/>
                  </c:ext>
                </c:extLst>
              </c15:ser>
            </c15:filteredRadarSeries>
          </c:ext>
        </c:extLst>
      </c:radarChart>
      <c:catAx>
        <c:axId val="108664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86664256"/>
        <c:crosses val="autoZero"/>
        <c:auto val="1"/>
        <c:lblAlgn val="ctr"/>
        <c:lblOffset val="100"/>
        <c:noMultiLvlLbl val="0"/>
      </c:catAx>
      <c:valAx>
        <c:axId val="1086664256"/>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6649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4"/>
          <c:order val="4"/>
          <c:spPr>
            <a:ln w="28575" cap="rnd">
              <a:solidFill>
                <a:schemeClr val="accent5"/>
              </a:solidFill>
              <a:round/>
            </a:ln>
            <a:effectLst/>
          </c:spPr>
          <c:marker>
            <c:symbol val="none"/>
          </c:marker>
          <c:cat>
            <c:strRef>
              <c:f>'Graph radar milk'!$A$2:$A$24</c:f>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extLst xmlns:c15="http://schemas.microsoft.com/office/drawing/2012/chart"/>
            </c:strRef>
          </c:cat>
          <c:val>
            <c:numRef>
              <c:f>'Graph radar milk'!$F$2:$F$24</c:f>
              <c:numCache>
                <c:formatCode>0.00</c:formatCode>
                <c:ptCount val="23"/>
                <c:pt idx="0">
                  <c:v>7.5000000000000011E-2</c:v>
                </c:pt>
                <c:pt idx="1">
                  <c:v>7.0000000000000007E-2</c:v>
                </c:pt>
                <c:pt idx="2">
                  <c:v>0.23542396278412148</c:v>
                </c:pt>
                <c:pt idx="3">
                  <c:v>0.39310564105734169</c:v>
                </c:pt>
                <c:pt idx="4">
                  <c:v>1.7464078219044485</c:v>
                </c:pt>
                <c:pt idx="5">
                  <c:v>0.14149269852771501</c:v>
                </c:pt>
                <c:pt idx="6">
                  <c:v>0.22648718087869468</c:v>
                </c:pt>
                <c:pt idx="7">
                  <c:v>9.5094886824835712</c:v>
                </c:pt>
                <c:pt idx="8">
                  <c:v>0.54318915021848646</c:v>
                </c:pt>
                <c:pt idx="9">
                  <c:v>0.16369875388022256</c:v>
                </c:pt>
                <c:pt idx="10">
                  <c:v>0.12767448186593378</c:v>
                </c:pt>
                <c:pt idx="11">
                  <c:v>4.2240978582455257</c:v>
                </c:pt>
                <c:pt idx="12">
                  <c:v>63.045491427076193</c:v>
                </c:pt>
                <c:pt idx="13">
                  <c:v>0.20217815208673473</c:v>
                </c:pt>
                <c:pt idx="14">
                  <c:v>14.726194785253274</c:v>
                </c:pt>
                <c:pt idx="15">
                  <c:v>0.30291173439579178</c:v>
                </c:pt>
                <c:pt idx="16">
                  <c:v>1.9012403751064308</c:v>
                </c:pt>
                <c:pt idx="17">
                  <c:v>0.49429177593905804</c:v>
                </c:pt>
                <c:pt idx="18">
                  <c:v>0.5504244754368649</c:v>
                </c:pt>
                <c:pt idx="19">
                  <c:v>0.50299050426576586</c:v>
                </c:pt>
                <c:pt idx="20">
                  <c:v>0.15247248125918433</c:v>
                </c:pt>
                <c:pt idx="21">
                  <c:v>0.21929938278502889</c:v>
                </c:pt>
                <c:pt idx="22">
                  <c:v>0.58540415167208393</c:v>
                </c:pt>
              </c:numCache>
              <c:extLst xmlns:c15="http://schemas.microsoft.com/office/drawing/2012/chart"/>
            </c:numRef>
          </c:val>
          <c:extLst xmlns:c15="http://schemas.microsoft.com/office/drawing/2012/chart">
            <c:ext xmlns:c16="http://schemas.microsoft.com/office/drawing/2014/chart" uri="{C3380CC4-5D6E-409C-BE32-E72D297353CC}">
              <c16:uniqueId val="{00000004-F199-4EE9-B22B-BEA72AB550E7}"/>
            </c:ext>
          </c:extLst>
        </c:ser>
        <c:ser>
          <c:idx val="5"/>
          <c:order val="5"/>
          <c:spPr>
            <a:ln w="28575" cap="rnd">
              <a:solidFill>
                <a:schemeClr val="accent6"/>
              </a:solidFill>
              <a:round/>
            </a:ln>
            <a:effectLst/>
          </c:spPr>
          <c:marker>
            <c:symbol val="none"/>
          </c:marker>
          <c:cat>
            <c:strRef>
              <c:f>'Graph radar milk'!$A$2:$A$24</c:f>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extLst xmlns:c15="http://schemas.microsoft.com/office/drawing/2012/chart"/>
            </c:strRef>
          </c:cat>
          <c:val>
            <c:numRef>
              <c:f>'Graph radar milk'!$G$2:$G$24</c:f>
              <c:numCache>
                <c:formatCode>0.00</c:formatCode>
                <c:ptCount val="23"/>
                <c:pt idx="0">
                  <c:v>6.1867525596390416E-2</c:v>
                </c:pt>
                <c:pt idx="1">
                  <c:v>7.8384195655365807E-2</c:v>
                </c:pt>
                <c:pt idx="2">
                  <c:v>0.23898244846401095</c:v>
                </c:pt>
                <c:pt idx="3">
                  <c:v>0.38060392188642217</c:v>
                </c:pt>
                <c:pt idx="4">
                  <c:v>1.7173859353482128</c:v>
                </c:pt>
                <c:pt idx="5">
                  <c:v>0.1368943857302789</c:v>
                </c:pt>
                <c:pt idx="6">
                  <c:v>0.22117747639360474</c:v>
                </c:pt>
                <c:pt idx="7">
                  <c:v>9.2999233249412931</c:v>
                </c:pt>
                <c:pt idx="8">
                  <c:v>0.53641344589849904</c:v>
                </c:pt>
                <c:pt idx="9">
                  <c:v>0.15727880209516332</c:v>
                </c:pt>
                <c:pt idx="10">
                  <c:v>0.12895218712953882</c:v>
                </c:pt>
                <c:pt idx="11">
                  <c:v>4.080813767357264</c:v>
                </c:pt>
                <c:pt idx="12">
                  <c:v>63.044960284915661</c:v>
                </c:pt>
                <c:pt idx="13">
                  <c:v>0.13431296781497465</c:v>
                </c:pt>
                <c:pt idx="14">
                  <c:v>15.107225505004156</c:v>
                </c:pt>
                <c:pt idx="15">
                  <c:v>0.29400640419620466</c:v>
                </c:pt>
                <c:pt idx="16">
                  <c:v>1.8661179695232333</c:v>
                </c:pt>
                <c:pt idx="17">
                  <c:v>0.47922352178053418</c:v>
                </c:pt>
                <c:pt idx="18">
                  <c:v>0.50862155149876442</c:v>
                </c:pt>
                <c:pt idx="19">
                  <c:v>0.5346500908047882</c:v>
                </c:pt>
                <c:pt idx="20">
                  <c:v>0.16980641726018392</c:v>
                </c:pt>
                <c:pt idx="21">
                  <c:v>0.20667498625350861</c:v>
                </c:pt>
                <c:pt idx="22">
                  <c:v>0.61572288445194912</c:v>
                </c:pt>
              </c:numCache>
              <c:extLst xmlns:c15="http://schemas.microsoft.com/office/drawing/2012/chart"/>
            </c:numRef>
          </c:val>
          <c:extLst xmlns:c15="http://schemas.microsoft.com/office/drawing/2012/chart">
            <c:ext xmlns:c16="http://schemas.microsoft.com/office/drawing/2014/chart" uri="{C3380CC4-5D6E-409C-BE32-E72D297353CC}">
              <c16:uniqueId val="{00000005-F199-4EE9-B22B-BEA72AB550E7}"/>
            </c:ext>
          </c:extLst>
        </c:ser>
        <c:ser>
          <c:idx val="6"/>
          <c:order val="6"/>
          <c:spPr>
            <a:ln w="28575" cap="rnd">
              <a:solidFill>
                <a:srgbClr val="FF0000"/>
              </a:solidFill>
              <a:round/>
            </a:ln>
            <a:effectLst/>
          </c:spPr>
          <c:marker>
            <c:symbol val="none"/>
          </c:marker>
          <c:cat>
            <c:strRef>
              <c:f>'Graph radar milk'!$A$2:$A$24</c:f>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f>'Graph radar milk'!$H$2:$H$24</c:f>
              <c:numCache>
                <c:formatCode>0.00</c:formatCode>
                <c:ptCount val="23"/>
                <c:pt idx="0">
                  <c:v>0.08</c:v>
                </c:pt>
                <c:pt idx="1">
                  <c:v>7.0000000000000007E-2</c:v>
                </c:pt>
                <c:pt idx="2">
                  <c:v>0.30412947641590804</c:v>
                </c:pt>
                <c:pt idx="3">
                  <c:v>0.47915774181624615</c:v>
                </c:pt>
                <c:pt idx="4">
                  <c:v>2.0866617953976183</c:v>
                </c:pt>
                <c:pt idx="5">
                  <c:v>0.17177918727189262</c:v>
                </c:pt>
                <c:pt idx="6">
                  <c:v>0.26265238824713988</c:v>
                </c:pt>
                <c:pt idx="7">
                  <c:v>10.357785068832065</c:v>
                </c:pt>
                <c:pt idx="8">
                  <c:v>0.59165997605536913</c:v>
                </c:pt>
                <c:pt idx="9">
                  <c:v>0.18266703066825221</c:v>
                </c:pt>
                <c:pt idx="10">
                  <c:v>0.16675565462840844</c:v>
                </c:pt>
                <c:pt idx="11">
                  <c:v>4.5471306716651014</c:v>
                </c:pt>
                <c:pt idx="12">
                  <c:v>61.505041614639396</c:v>
                </c:pt>
                <c:pt idx="13">
                  <c:v>0.15929120274614555</c:v>
                </c:pt>
                <c:pt idx="14">
                  <c:v>14.433636315773935</c:v>
                </c:pt>
                <c:pt idx="15">
                  <c:v>0.30476984576386867</c:v>
                </c:pt>
                <c:pt idx="16">
                  <c:v>1.9294823997422621</c:v>
                </c:pt>
                <c:pt idx="17">
                  <c:v>0.48799739517171498</c:v>
                </c:pt>
                <c:pt idx="18">
                  <c:v>0.55038982049197649</c:v>
                </c:pt>
                <c:pt idx="19">
                  <c:v>0.4935814465547933</c:v>
                </c:pt>
                <c:pt idx="20">
                  <c:v>0.1541047867399053</c:v>
                </c:pt>
                <c:pt idx="21">
                  <c:v>0.21940736940727804</c:v>
                </c:pt>
                <c:pt idx="22">
                  <c:v>0.59419535807143253</c:v>
                </c:pt>
              </c:numCache>
            </c:numRef>
          </c:val>
          <c:extLst>
            <c:ext xmlns:c16="http://schemas.microsoft.com/office/drawing/2014/chart" uri="{C3380CC4-5D6E-409C-BE32-E72D297353CC}">
              <c16:uniqueId val="{00000006-F199-4EE9-B22B-BEA72AB550E7}"/>
            </c:ext>
          </c:extLst>
        </c:ser>
        <c:dLbls>
          <c:showLegendKey val="0"/>
          <c:showVal val="0"/>
          <c:showCatName val="0"/>
          <c:showSerName val="0"/>
          <c:showPercent val="0"/>
          <c:showBubbleSize val="0"/>
        </c:dLbls>
        <c:axId val="1410245280"/>
        <c:axId val="1410240288"/>
        <c:extLst>
          <c:ext xmlns:c15="http://schemas.microsoft.com/office/drawing/2012/chart" uri="{02D57815-91ED-43cb-92C2-25804820EDAC}">
            <c15:filteredRadarSeries>
              <c15:ser>
                <c:idx val="0"/>
                <c:order val="0"/>
                <c:spPr>
                  <a:ln w="28575" cap="rnd">
                    <a:solidFill>
                      <a:schemeClr val="accent1"/>
                    </a:solidFill>
                    <a:round/>
                  </a:ln>
                  <a:effectLst/>
                </c:spPr>
                <c:marker>
                  <c:symbol val="none"/>
                </c:marker>
                <c:cat>
                  <c:strRef>
                    <c:extLst>
                      <c:ext uri="{02D57815-91ED-43cb-92C2-25804820EDAC}">
                        <c15:formulaRef>
                          <c15:sqref>'Graph radar milk'!$A$2:$A$24</c15:sqref>
                        </c15:formulaRef>
                      </c:ext>
                    </c:extLst>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extLst>
                      <c:ext uri="{02D57815-91ED-43cb-92C2-25804820EDAC}">
                        <c15:formulaRef>
                          <c15:sqref>'Graph radar milk'!$B$2:$B$24</c15:sqref>
                        </c15:formulaRef>
                      </c:ext>
                    </c:extLst>
                    <c:numCache>
                      <c:formatCode>0.00</c:formatCode>
                      <c:ptCount val="23"/>
                      <c:pt idx="0">
                        <c:v>7.400691296755163E-2</c:v>
                      </c:pt>
                      <c:pt idx="1">
                        <c:v>7.9156560121926789E-2</c:v>
                      </c:pt>
                      <c:pt idx="2">
                        <c:v>0.23588042458897648</c:v>
                      </c:pt>
                      <c:pt idx="3">
                        <c:v>0.39114891696661974</c:v>
                      </c:pt>
                      <c:pt idx="4">
                        <c:v>1.9230666372893679</c:v>
                      </c:pt>
                      <c:pt idx="5">
                        <c:v>0.13385069248468096</c:v>
                      </c:pt>
                      <c:pt idx="6">
                        <c:v>0.24547504502672943</c:v>
                      </c:pt>
                      <c:pt idx="7">
                        <c:v>9.9519657184618637</c:v>
                      </c:pt>
                      <c:pt idx="8">
                        <c:v>0.54450162768342003</c:v>
                      </c:pt>
                      <c:pt idx="9">
                        <c:v>0.18025201926107248</c:v>
                      </c:pt>
                      <c:pt idx="10">
                        <c:v>0.13910544976339739</c:v>
                      </c:pt>
                      <c:pt idx="11">
                        <c:v>4.5074982237745402</c:v>
                      </c:pt>
                      <c:pt idx="12">
                        <c:v>62.586268689980855</c:v>
                      </c:pt>
                      <c:pt idx="13">
                        <c:v>0.19951789140301213</c:v>
                      </c:pt>
                      <c:pt idx="14">
                        <c:v>14.202058031458629</c:v>
                      </c:pt>
                      <c:pt idx="15">
                        <c:v>0.30446900634937513</c:v>
                      </c:pt>
                      <c:pt idx="16">
                        <c:v>1.8275116081234599</c:v>
                      </c:pt>
                      <c:pt idx="17">
                        <c:v>0.48793017664561422</c:v>
                      </c:pt>
                      <c:pt idx="18">
                        <c:v>0.56151075665514449</c:v>
                      </c:pt>
                      <c:pt idx="19">
                        <c:v>0.49955318510509822</c:v>
                      </c:pt>
                      <c:pt idx="20">
                        <c:v>0.14952736712345632</c:v>
                      </c:pt>
                      <c:pt idx="21">
                        <c:v>0.22005988213491995</c:v>
                      </c:pt>
                      <c:pt idx="22">
                        <c:v>0.55568517663029149</c:v>
                      </c:pt>
                    </c:numCache>
                  </c:numRef>
                </c:val>
                <c:extLst>
                  <c:ext xmlns:c16="http://schemas.microsoft.com/office/drawing/2014/chart" uri="{C3380CC4-5D6E-409C-BE32-E72D297353CC}">
                    <c16:uniqueId val="{00000000-F199-4EE9-B22B-BEA72AB550E7}"/>
                  </c:ext>
                </c:extLst>
              </c15:ser>
            </c15:filteredRadarSeries>
            <c15:filteredRadarSeries>
              <c15:ser>
                <c:idx val="1"/>
                <c:order val="1"/>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'Graph radar milk'!$A$2:$A$24</c15:sqref>
                        </c15:formulaRef>
                      </c:ext>
                    </c:extLst>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extLst xmlns:c15="http://schemas.microsoft.com/office/drawing/2012/chart">
                      <c:ext xmlns:c15="http://schemas.microsoft.com/office/drawing/2012/chart" uri="{02D57815-91ED-43cb-92C2-25804820EDAC}">
                        <c15:formulaRef>
                          <c15:sqref>'Graph radar milk'!$C$2:$C$24</c15:sqref>
                        </c15:formulaRef>
                      </c:ext>
                    </c:extLst>
                    <c:numCache>
                      <c:formatCode>0.00</c:formatCode>
                      <c:ptCount val="23"/>
                      <c:pt idx="0">
                        <c:v>7.0132211363502034E-2</c:v>
                      </c:pt>
                      <c:pt idx="1">
                        <c:v>7.8085787476950025E-2</c:v>
                      </c:pt>
                      <c:pt idx="2">
                        <c:v>0.25699891149309229</c:v>
                      </c:pt>
                      <c:pt idx="3">
                        <c:v>0.43427627390127777</c:v>
                      </c:pt>
                      <c:pt idx="4">
                        <c:v>2.0513435348345568</c:v>
                      </c:pt>
                      <c:pt idx="5">
                        <c:v>0.15374312318472594</c:v>
                      </c:pt>
                      <c:pt idx="6">
                        <c:v>0.25794987217744975</c:v>
                      </c:pt>
                      <c:pt idx="7">
                        <c:v>10.09527951334929</c:v>
                      </c:pt>
                      <c:pt idx="8">
                        <c:v>0.579075910931794</c:v>
                      </c:pt>
                      <c:pt idx="9">
                        <c:v>0.18084686807468769</c:v>
                      </c:pt>
                      <c:pt idx="10">
                        <c:v>0.1337104389855639</c:v>
                      </c:pt>
                      <c:pt idx="11">
                        <c:v>4.4737810395659316</c:v>
                      </c:pt>
                      <c:pt idx="12">
                        <c:v>61.992352680122664</c:v>
                      </c:pt>
                      <c:pt idx="13">
                        <c:v>6.8557273731175997E-2</c:v>
                      </c:pt>
                      <c:pt idx="14">
                        <c:v>14.595826028452674</c:v>
                      </c:pt>
                      <c:pt idx="15">
                        <c:v>0.3063133697822934</c:v>
                      </c:pt>
                      <c:pt idx="16">
                        <c:v>1.7501000256618178</c:v>
                      </c:pt>
                      <c:pt idx="17">
                        <c:v>0.49188505075395916</c:v>
                      </c:pt>
                      <c:pt idx="18">
                        <c:v>0.54750589161953389</c:v>
                      </c:pt>
                      <c:pt idx="19">
                        <c:v>0.50891138225895682</c:v>
                      </c:pt>
                      <c:pt idx="20">
                        <c:v>0.15931100752844346</c:v>
                      </c:pt>
                      <c:pt idx="21">
                        <c:v>0.21317581210626912</c:v>
                      </c:pt>
                      <c:pt idx="22">
                        <c:v>0.60083799264338289</c:v>
                      </c:pt>
                    </c:numCache>
                  </c:numRef>
                </c:val>
                <c:extLst xmlns:c15="http://schemas.microsoft.com/office/drawing/2012/chart">
                  <c:ext xmlns:c16="http://schemas.microsoft.com/office/drawing/2014/chart" uri="{C3380CC4-5D6E-409C-BE32-E72D297353CC}">
                    <c16:uniqueId val="{00000001-F199-4EE9-B22B-BEA72AB550E7}"/>
                  </c:ext>
                </c:extLst>
              </c15:ser>
            </c15:filteredRadarSeries>
            <c15:filteredRadarSeries>
              <c15:ser>
                <c:idx val="2"/>
                <c:order val="2"/>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'Graph radar milk'!$A$2:$A$24</c15:sqref>
                        </c15:formulaRef>
                      </c:ext>
                    </c:extLst>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extLst xmlns:c15="http://schemas.microsoft.com/office/drawing/2012/chart">
                      <c:ext xmlns:c15="http://schemas.microsoft.com/office/drawing/2012/chart" uri="{02D57815-91ED-43cb-92C2-25804820EDAC}">
                        <c15:formulaRef>
                          <c15:sqref>'Graph radar milk'!$D$2:$D$24</c15:sqref>
                        </c15:formulaRef>
                      </c:ext>
                    </c:extLst>
                    <c:numCache>
                      <c:formatCode>0.00</c:formatCode>
                      <c:ptCount val="23"/>
                      <c:pt idx="0">
                        <c:v>7.0000000000000007E-2</c:v>
                      </c:pt>
                      <c:pt idx="1">
                        <c:v>7.093592772379459E-2</c:v>
                      </c:pt>
                      <c:pt idx="2">
                        <c:v>0.29677046322136319</c:v>
                      </c:pt>
                      <c:pt idx="3">
                        <c:v>0.48688668929692025</c:v>
                      </c:pt>
                      <c:pt idx="4">
                        <c:v>2.1135870256111495</c:v>
                      </c:pt>
                      <c:pt idx="5">
                        <c:v>0.16429375535108234</c:v>
                      </c:pt>
                      <c:pt idx="6">
                        <c:v>0.26238375256532787</c:v>
                      </c:pt>
                      <c:pt idx="7">
                        <c:v>10.384274081188359</c:v>
                      </c:pt>
                      <c:pt idx="8">
                        <c:v>0.59037443568829184</c:v>
                      </c:pt>
                      <c:pt idx="9">
                        <c:v>0.18586816239161658</c:v>
                      </c:pt>
                      <c:pt idx="10">
                        <c:v>0.14167958698040298</c:v>
                      </c:pt>
                      <c:pt idx="11">
                        <c:v>4.4829588462216066</c:v>
                      </c:pt>
                      <c:pt idx="12">
                        <c:v>61.794449851808039</c:v>
                      </c:pt>
                      <c:pt idx="13">
                        <c:v>0.12238256609363164</c:v>
                      </c:pt>
                      <c:pt idx="14">
                        <c:v>14.546381111371876</c:v>
                      </c:pt>
                      <c:pt idx="15">
                        <c:v>0.30287604317365796</c:v>
                      </c:pt>
                      <c:pt idx="16">
                        <c:v>1.7969446987564224</c:v>
                      </c:pt>
                      <c:pt idx="17">
                        <c:v>0.29782777432139512</c:v>
                      </c:pt>
                      <c:pt idx="18">
                        <c:v>0.54735860963579941</c:v>
                      </c:pt>
                      <c:pt idx="19">
                        <c:v>0.49852408548784477</c:v>
                      </c:pt>
                      <c:pt idx="20">
                        <c:v>0.15170345812751729</c:v>
                      </c:pt>
                      <c:pt idx="21">
                        <c:v>0.21799623462771403</c:v>
                      </c:pt>
                      <c:pt idx="22">
                        <c:v>0.58262902972786801</c:v>
                      </c:pt>
                    </c:numCache>
                  </c:numRef>
                </c:val>
                <c:extLst xmlns:c15="http://schemas.microsoft.com/office/drawing/2012/chart">
                  <c:ext xmlns:c16="http://schemas.microsoft.com/office/drawing/2014/chart" uri="{C3380CC4-5D6E-409C-BE32-E72D297353CC}">
                    <c16:uniqueId val="{00000002-F199-4EE9-B22B-BEA72AB550E7}"/>
                  </c:ext>
                </c:extLst>
              </c15:ser>
            </c15:filteredRadarSeries>
            <c15:filteredRadarSeries>
              <c15:ser>
                <c:idx val="3"/>
                <c:order val="3"/>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'Graph radar milk'!$A$2:$A$24</c15:sqref>
                        </c15:formulaRef>
                      </c:ext>
                    </c:extLst>
                    <c:strCache>
                      <c:ptCount val="23"/>
                      <c:pt idx="0">
                        <c:v>C4:0*</c:v>
                      </c:pt>
                      <c:pt idx="1">
                        <c:v>C6:0*</c:v>
                      </c:pt>
                      <c:pt idx="2">
                        <c:v>C10:0*</c:v>
                      </c:pt>
                      <c:pt idx="3">
                        <c:v>C12:0*</c:v>
                      </c:pt>
                      <c:pt idx="4">
                        <c:v>C14:0*</c:v>
                      </c:pt>
                      <c:pt idx="5">
                        <c:v>C14:1*</c:v>
                      </c:pt>
                      <c:pt idx="6">
                        <c:v>C15:0*</c:v>
                      </c:pt>
                      <c:pt idx="7">
                        <c:v>C16:0*</c:v>
                      </c:pt>
                      <c:pt idx="8">
                        <c:v>C16:1*</c:v>
                      </c:pt>
                      <c:pt idx="9">
                        <c:v>C17:0*</c:v>
                      </c:pt>
                      <c:pt idx="10">
                        <c:v>C17:1*</c:v>
                      </c:pt>
                      <c:pt idx="11">
                        <c:v>C18:0*</c:v>
                      </c:pt>
                      <c:pt idx="12">
                        <c:v>C18:1n9c*</c:v>
                      </c:pt>
                      <c:pt idx="13">
                        <c:v>C18:2n6t*</c:v>
                      </c:pt>
                      <c:pt idx="14">
                        <c:v>c18:2n6c*</c:v>
                      </c:pt>
                      <c:pt idx="15">
                        <c:v>C20:0*</c:v>
                      </c:pt>
                      <c:pt idx="16">
                        <c:v>C18:3n3*</c:v>
                      </c:pt>
                      <c:pt idx="17">
                        <c:v>C20:1n9*</c:v>
                      </c:pt>
                      <c:pt idx="18">
                        <c:v>C22*</c:v>
                      </c:pt>
                      <c:pt idx="19">
                        <c:v>C20:4*</c:v>
                      </c:pt>
                      <c:pt idx="20">
                        <c:v>C20:5*</c:v>
                      </c:pt>
                      <c:pt idx="21">
                        <c:v>C24*</c:v>
                      </c:pt>
                      <c:pt idx="22">
                        <c:v>C22:6n3*</c:v>
                      </c:pt>
                    </c:strCache>
                  </c:strRef>
                </c:cat>
                <c:val>
                  <c:numRef>
                    <c:extLst xmlns:c15="http://schemas.microsoft.com/office/drawing/2012/chart">
                      <c:ext xmlns:c15="http://schemas.microsoft.com/office/drawing/2012/chart" uri="{02D57815-91ED-43cb-92C2-25804820EDAC}">
                        <c15:formulaRef>
                          <c15:sqref>'Graph radar milk'!$E$2:$E$24</c15:sqref>
                        </c15:formulaRef>
                      </c:ext>
                    </c:extLst>
                    <c:numCache>
                      <c:formatCode>0.00</c:formatCode>
                      <c:ptCount val="23"/>
                      <c:pt idx="0">
                        <c:v>6.0162202764442188E-2</c:v>
                      </c:pt>
                      <c:pt idx="1">
                        <c:v>7.9671384253094044E-2</c:v>
                      </c:pt>
                      <c:pt idx="2">
                        <c:v>0.29639453404298516</c:v>
                      </c:pt>
                      <c:pt idx="3">
                        <c:v>0.47750406083747599</c:v>
                      </c:pt>
                      <c:pt idx="4">
                        <c:v>2.082520715365427</c:v>
                      </c:pt>
                      <c:pt idx="5">
                        <c:v>0.1643552267955232</c:v>
                      </c:pt>
                      <c:pt idx="6">
                        <c:v>0.25559370453122032</c:v>
                      </c:pt>
                      <c:pt idx="7">
                        <c:v>10.013842555695842</c:v>
                      </c:pt>
                      <c:pt idx="8">
                        <c:v>0.5783931889956957</c:v>
                      </c:pt>
                      <c:pt idx="9">
                        <c:v>0.17545340243845869</c:v>
                      </c:pt>
                      <c:pt idx="10">
                        <c:v>0.14124725639171656</c:v>
                      </c:pt>
                      <c:pt idx="11">
                        <c:v>4.2766930697883048</c:v>
                      </c:pt>
                      <c:pt idx="12">
                        <c:v>61.904621027148607</c:v>
                      </c:pt>
                      <c:pt idx="13">
                        <c:v>0.11728009999277336</c:v>
                      </c:pt>
                      <c:pt idx="14">
                        <c:v>14.784193985673923</c:v>
                      </c:pt>
                      <c:pt idx="15">
                        <c:v>0.29013479189201075</c:v>
                      </c:pt>
                      <c:pt idx="16">
                        <c:v>1.8028600549718763</c:v>
                      </c:pt>
                      <c:pt idx="17">
                        <c:v>0.46916695910974682</c:v>
                      </c:pt>
                      <c:pt idx="18">
                        <c:v>0.5265211238320503</c:v>
                      </c:pt>
                      <c:pt idx="19">
                        <c:v>0.52733881469612132</c:v>
                      </c:pt>
                      <c:pt idx="20">
                        <c:v>0.16032065245727795</c:v>
                      </c:pt>
                      <c:pt idx="21">
                        <c:v>0.20759529718914591</c:v>
                      </c:pt>
                      <c:pt idx="22">
                        <c:v>0.60813589113627975</c:v>
                      </c:pt>
                    </c:numCache>
                  </c:numRef>
                </c:val>
                <c:extLst xmlns:c15="http://schemas.microsoft.com/office/drawing/2012/chart">
                  <c:ext xmlns:c16="http://schemas.microsoft.com/office/drawing/2014/chart" uri="{C3380CC4-5D6E-409C-BE32-E72D297353CC}">
                    <c16:uniqueId val="{00000003-F199-4EE9-B22B-BEA72AB550E7}"/>
                  </c:ext>
                </c:extLst>
              </c15:ser>
            </c15:filteredRadarSeries>
          </c:ext>
        </c:extLst>
      </c:radarChart>
      <c:catAx>
        <c:axId val="1410245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10240288"/>
        <c:crosses val="autoZero"/>
        <c:auto val="1"/>
        <c:lblAlgn val="ctr"/>
        <c:lblOffset val="100"/>
        <c:noMultiLvlLbl val="0"/>
      </c:catAx>
      <c:valAx>
        <c:axId val="1410240288"/>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0245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4"/>
          <c:order val="4"/>
          <c:tx>
            <c:v>Ext_C6+DerAc</c:v>
          </c:tx>
          <c:spPr>
            <a:ln w="28575" cap="rnd">
              <a:solidFill>
                <a:schemeClr val="accent5"/>
              </a:solidFill>
              <a:round/>
            </a:ln>
            <a:effectLst/>
          </c:spPr>
          <c:marker>
            <c:symbol val="none"/>
          </c:marker>
          <c:cat>
            <c:strRef>
              <c:f>'Graph radar P'!$A$2:$A$14</c:f>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extLst xmlns:c15="http://schemas.microsoft.com/office/drawing/2012/chart"/>
            </c:strRef>
          </c:cat>
          <c:val>
            <c:numRef>
              <c:f>'Graph radar P'!$F$2:$F$14</c:f>
              <c:numCache>
                <c:formatCode>General</c:formatCode>
                <c:ptCount val="13"/>
                <c:pt idx="0">
                  <c:v>8.1928435470699483</c:v>
                </c:pt>
                <c:pt idx="1">
                  <c:v>0.51231769255420223</c:v>
                </c:pt>
                <c:pt idx="2">
                  <c:v>5.8579985849278957</c:v>
                </c:pt>
                <c:pt idx="3">
                  <c:v>59.00614761831396</c:v>
                </c:pt>
                <c:pt idx="4">
                  <c:v>17.211608293674068</c:v>
                </c:pt>
                <c:pt idx="5">
                  <c:v>0.49493369468961096</c:v>
                </c:pt>
                <c:pt idx="6">
                  <c:v>0.26655957540871589</c:v>
                </c:pt>
                <c:pt idx="7">
                  <c:v>6.8214524504070395</c:v>
                </c:pt>
                <c:pt idx="8">
                  <c:v>1.0152502018731182</c:v>
                </c:pt>
                <c:pt idx="9">
                  <c:v>0.22601010233629543</c:v>
                </c:pt>
                <c:pt idx="10">
                  <c:v>3.6222101246881092E-2</c:v>
                </c:pt>
                <c:pt idx="11">
                  <c:v>0.25391250671476095</c:v>
                </c:pt>
                <c:pt idx="12">
                  <c:v>0.1047436307834997</c:v>
                </c:pt>
              </c:numCache>
              <c:extLst xmlns:c15="http://schemas.microsoft.com/office/drawing/2012/chart"/>
            </c:numRef>
          </c:val>
          <c:extLst xmlns:c15="http://schemas.microsoft.com/office/drawing/2012/chart">
            <c:ext xmlns:c16="http://schemas.microsoft.com/office/drawing/2014/chart" uri="{C3380CC4-5D6E-409C-BE32-E72D297353CC}">
              <c16:uniqueId val="{00000004-D9B0-4DB2-BAA4-399CF0D94E00}"/>
            </c:ext>
          </c:extLst>
        </c:ser>
        <c:ser>
          <c:idx val="5"/>
          <c:order val="5"/>
          <c:tx>
            <c:v>Ext_C6+DerBF3</c:v>
          </c:tx>
          <c:spPr>
            <a:ln w="28575" cap="rnd">
              <a:solidFill>
                <a:schemeClr val="accent6"/>
              </a:solidFill>
              <a:round/>
            </a:ln>
            <a:effectLst/>
          </c:spPr>
          <c:marker>
            <c:symbol val="none"/>
          </c:marker>
          <c:cat>
            <c:strRef>
              <c:f>'Graph radar P'!$A$2:$A$14</c:f>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extLst xmlns:c15="http://schemas.microsoft.com/office/drawing/2012/chart"/>
            </c:strRef>
          </c:cat>
          <c:val>
            <c:numRef>
              <c:f>'Graph radar P'!$G$2:$G$14</c:f>
              <c:numCache>
                <c:formatCode>General</c:formatCode>
                <c:ptCount val="13"/>
                <c:pt idx="0">
                  <c:v>7.8309149020457856</c:v>
                </c:pt>
                <c:pt idx="1">
                  <c:v>0.51216371267035932</c:v>
                </c:pt>
                <c:pt idx="2">
                  <c:v>5.5313000182789303</c:v>
                </c:pt>
                <c:pt idx="3">
                  <c:v>59.385018604503912</c:v>
                </c:pt>
                <c:pt idx="4">
                  <c:v>17.417727919214698</c:v>
                </c:pt>
                <c:pt idx="5">
                  <c:v>0.49371537091834611</c:v>
                </c:pt>
                <c:pt idx="6">
                  <c:v>0.24547679873332995</c:v>
                </c:pt>
                <c:pt idx="7">
                  <c:v>6.9605185265956617</c:v>
                </c:pt>
                <c:pt idx="8">
                  <c:v>1.0092914015453611</c:v>
                </c:pt>
                <c:pt idx="9">
                  <c:v>0.22055839306254368</c:v>
                </c:pt>
                <c:pt idx="10">
                  <c:v>3.437936167066475E-2</c:v>
                </c:pt>
                <c:pt idx="11">
                  <c:v>0.2537321574952478</c:v>
                </c:pt>
                <c:pt idx="12">
                  <c:v>0.10520283326515878</c:v>
                </c:pt>
              </c:numCache>
              <c:extLst xmlns:c15="http://schemas.microsoft.com/office/drawing/2012/chart"/>
            </c:numRef>
          </c:val>
          <c:extLst xmlns:c15="http://schemas.microsoft.com/office/drawing/2012/chart">
            <c:ext xmlns:c16="http://schemas.microsoft.com/office/drawing/2014/chart" uri="{C3380CC4-5D6E-409C-BE32-E72D297353CC}">
              <c16:uniqueId val="{00000005-D9B0-4DB2-BAA4-399CF0D94E00}"/>
            </c:ext>
          </c:extLst>
        </c:ser>
        <c:ser>
          <c:idx val="6"/>
          <c:order val="6"/>
          <c:tx>
            <c:v>MAED</c:v>
          </c:tx>
          <c:spPr>
            <a:ln w="28575" cap="rnd">
              <a:solidFill>
                <a:srgbClr val="FF0000"/>
              </a:solidFill>
              <a:round/>
            </a:ln>
            <a:effectLst/>
          </c:spPr>
          <c:marker>
            <c:symbol val="none"/>
          </c:marker>
          <c:cat>
            <c:strRef>
              <c:f>'Graph radar P'!$A$2:$A$14</c:f>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f>'Graph radar P'!$H$2:$H$14</c:f>
              <c:numCache>
                <c:formatCode>General</c:formatCode>
                <c:ptCount val="13"/>
                <c:pt idx="0">
                  <c:v>9.5417948097465271</c:v>
                </c:pt>
                <c:pt idx="1">
                  <c:v>0.57058381205355291</c:v>
                </c:pt>
                <c:pt idx="2">
                  <c:v>7.1048916541169902</c:v>
                </c:pt>
                <c:pt idx="3">
                  <c:v>57.980319288536073</c:v>
                </c:pt>
                <c:pt idx="4">
                  <c:v>17.694705946599875</c:v>
                </c:pt>
                <c:pt idx="5">
                  <c:v>0.50160487743588411</c:v>
                </c:pt>
                <c:pt idx="6">
                  <c:v>0.26615529472519206</c:v>
                </c:pt>
                <c:pt idx="7">
                  <c:v>4.5803261512115458</c:v>
                </c:pt>
                <c:pt idx="8">
                  <c:v>0.99193027048939109</c:v>
                </c:pt>
                <c:pt idx="9">
                  <c:v>0.19799700721736452</c:v>
                </c:pt>
                <c:pt idx="10">
                  <c:v>0.22176612434384696</c:v>
                </c:pt>
                <c:pt idx="11">
                  <c:v>0.24346253823064024</c:v>
                </c:pt>
                <c:pt idx="12">
                  <c:v>0.10446222529311726</c:v>
                </c:pt>
              </c:numCache>
            </c:numRef>
          </c:val>
          <c:extLst>
            <c:ext xmlns:c16="http://schemas.microsoft.com/office/drawing/2014/chart" uri="{C3380CC4-5D6E-409C-BE32-E72D297353CC}">
              <c16:uniqueId val="{00000006-D9B0-4DB2-BAA4-399CF0D94E00}"/>
            </c:ext>
          </c:extLst>
        </c:ser>
        <c:dLbls>
          <c:showLegendKey val="0"/>
          <c:showVal val="0"/>
          <c:showCatName val="0"/>
          <c:showSerName val="0"/>
          <c:showPercent val="0"/>
          <c:showBubbleSize val="0"/>
        </c:dLbls>
        <c:axId val="1070741696"/>
        <c:axId val="1070719232"/>
        <c:extLst>
          <c:ext xmlns:c15="http://schemas.microsoft.com/office/drawing/2012/chart" uri="{02D57815-91ED-43cb-92C2-25804820EDAC}">
            <c15:filteredRadarSeries>
              <c15:ser>
                <c:idx val="0"/>
                <c:order val="0"/>
                <c:tx>
                  <c:v>AOCS 2c-11</c:v>
                </c:tx>
                <c:spPr>
                  <a:ln w="28575" cap="rnd">
                    <a:solidFill>
                      <a:schemeClr val="accent1"/>
                    </a:solidFill>
                    <a:round/>
                  </a:ln>
                  <a:effectLst/>
                </c:spPr>
                <c:marker>
                  <c:symbol val="none"/>
                </c:marker>
                <c:cat>
                  <c:strRef>
                    <c:extLst>
                      <c:ext uri="{02D57815-91ED-43cb-92C2-25804820EDAC}">
                        <c15:formulaRef>
                          <c15:sqref>'Graph radar P'!$A$2:$A$14</c15:sqref>
                        </c15:formulaRef>
                      </c:ext>
                    </c:extLst>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extLst>
                      <c:ext uri="{02D57815-91ED-43cb-92C2-25804820EDAC}">
                        <c15:formulaRef>
                          <c15:sqref>'Graph radar P'!$B$2:$B$14</c15:sqref>
                        </c15:formulaRef>
                      </c:ext>
                    </c:extLst>
                    <c:numCache>
                      <c:formatCode>General</c:formatCode>
                      <c:ptCount val="13"/>
                      <c:pt idx="0">
                        <c:v>8.6997606491170067</c:v>
                      </c:pt>
                      <c:pt idx="1">
                        <c:v>0.52158190030984408</c:v>
                      </c:pt>
                      <c:pt idx="2">
                        <c:v>6.5973357016111827</c:v>
                      </c:pt>
                      <c:pt idx="3">
                        <c:v>58.135291146793563</c:v>
                      </c:pt>
                      <c:pt idx="4">
                        <c:v>17.157629918253903</c:v>
                      </c:pt>
                      <c:pt idx="5">
                        <c:v>0.51654821715029087</c:v>
                      </c:pt>
                      <c:pt idx="6">
                        <c:v>0.19256712893802913</c:v>
                      </c:pt>
                      <c:pt idx="7">
                        <c:v>6.4430344862728521</c:v>
                      </c:pt>
                      <c:pt idx="8">
                        <c:v>1.0133951721587564</c:v>
                      </c:pt>
                      <c:pt idx="9">
                        <c:v>0.2241234761467446</c:v>
                      </c:pt>
                      <c:pt idx="10">
                        <c:v>0.14848490377554965</c:v>
                      </c:pt>
                      <c:pt idx="11">
                        <c:v>0.24755710763970948</c:v>
                      </c:pt>
                      <c:pt idx="12">
                        <c:v>0.10269019183256525</c:v>
                      </c:pt>
                    </c:numCache>
                  </c:numRef>
                </c:val>
                <c:extLst>
                  <c:ext xmlns:c16="http://schemas.microsoft.com/office/drawing/2014/chart" uri="{C3380CC4-5D6E-409C-BE32-E72D297353CC}">
                    <c16:uniqueId val="{00000000-D9B0-4DB2-BAA4-399CF0D94E00}"/>
                  </c:ext>
                </c:extLst>
              </c15:ser>
            </c15:filteredRadarSeries>
            <c15:filteredRadarSeries>
              <c15:ser>
                <c:idx val="1"/>
                <c:order val="1"/>
                <c:tx>
                  <c:v>AOCS 2b-11</c:v>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'Graph radar P'!$A$2:$A$14</c15:sqref>
                        </c15:formulaRef>
                      </c:ext>
                    </c:extLst>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extLst xmlns:c15="http://schemas.microsoft.com/office/drawing/2012/chart">
                      <c:ext xmlns:c15="http://schemas.microsoft.com/office/drawing/2012/chart" uri="{02D57815-91ED-43cb-92C2-25804820EDAC}">
                        <c15:formulaRef>
                          <c15:sqref>'Graph radar P'!$C$2:$C$14</c15:sqref>
                        </c15:formulaRef>
                      </c:ext>
                    </c:extLst>
                    <c:numCache>
                      <c:formatCode>General</c:formatCode>
                      <c:ptCount val="13"/>
                      <c:pt idx="0">
                        <c:v>8.7921737323105269</c:v>
                      </c:pt>
                      <c:pt idx="1">
                        <c:v>0.55706345626846976</c:v>
                      </c:pt>
                      <c:pt idx="2">
                        <c:v>6.0215258332134987</c:v>
                      </c:pt>
                      <c:pt idx="3">
                        <c:v>58.319386878821078</c:v>
                      </c:pt>
                      <c:pt idx="4">
                        <c:v>17.358856240779375</c:v>
                      </c:pt>
                      <c:pt idx="5">
                        <c:v>0.43065399802936266</c:v>
                      </c:pt>
                      <c:pt idx="6">
                        <c:v>0.28368894386541182</c:v>
                      </c:pt>
                      <c:pt idx="7">
                        <c:v>6.7042794429485095</c:v>
                      </c:pt>
                      <c:pt idx="8">
                        <c:v>0.9023933050016173</c:v>
                      </c:pt>
                      <c:pt idx="9">
                        <c:v>0.1825416464497189</c:v>
                      </c:pt>
                      <c:pt idx="10">
                        <c:v>0.15392549654183429</c:v>
                      </c:pt>
                      <c:pt idx="11">
                        <c:v>0.20917513744079669</c:v>
                      </c:pt>
                      <c:pt idx="12">
                        <c:v>8.433588832980432E-2</c:v>
                      </c:pt>
                    </c:numCache>
                  </c:numRef>
                </c:val>
                <c:extLst xmlns:c15="http://schemas.microsoft.com/office/drawing/2012/chart">
                  <c:ext xmlns:c16="http://schemas.microsoft.com/office/drawing/2014/chart" uri="{C3380CC4-5D6E-409C-BE32-E72D297353CC}">
                    <c16:uniqueId val="{00000001-D9B0-4DB2-BAA4-399CF0D94E00}"/>
                  </c:ext>
                </c:extLst>
              </c15:ser>
            </c15:filteredRadarSeries>
            <c15:filteredRadarSeries>
              <c15:ser>
                <c:idx val="2"/>
                <c:order val="2"/>
                <c:tx>
                  <c:v>Ext_Hyd+DerAc</c:v>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'Graph radar P'!$A$2:$A$14</c15:sqref>
                        </c15:formulaRef>
                      </c:ext>
                    </c:extLst>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extLst xmlns:c15="http://schemas.microsoft.com/office/drawing/2012/chart">
                      <c:ext xmlns:c15="http://schemas.microsoft.com/office/drawing/2012/chart" uri="{02D57815-91ED-43cb-92C2-25804820EDAC}">
                        <c15:formulaRef>
                          <c15:sqref>'Graph radar P'!$D$2:$D$14</c15:sqref>
                        </c15:formulaRef>
                      </c:ext>
                    </c:extLst>
                    <c:numCache>
                      <c:formatCode>General</c:formatCode>
                      <c:ptCount val="13"/>
                      <c:pt idx="0">
                        <c:v>8.8566203309557068</c:v>
                      </c:pt>
                      <c:pt idx="1">
                        <c:v>0.52751846492681453</c:v>
                      </c:pt>
                      <c:pt idx="2">
                        <c:v>6.4891082449160411</c:v>
                      </c:pt>
                      <c:pt idx="3">
                        <c:v>57.557263244721071</c:v>
                      </c:pt>
                      <c:pt idx="4">
                        <c:v>17.470818478753429</c:v>
                      </c:pt>
                      <c:pt idx="5">
                        <c:v>0.48392921338201605</c:v>
                      </c:pt>
                      <c:pt idx="6">
                        <c:v>0.25454462695579849</c:v>
                      </c:pt>
                      <c:pt idx="7">
                        <c:v>6.6634539897962162</c:v>
                      </c:pt>
                      <c:pt idx="8">
                        <c:v>0.96503422281401585</c:v>
                      </c:pt>
                      <c:pt idx="9">
                        <c:v>0.22263663387412844</c:v>
                      </c:pt>
                      <c:pt idx="10">
                        <c:v>0.16579045946172283</c:v>
                      </c:pt>
                      <c:pt idx="11">
                        <c:v>0.24332365160256977</c:v>
                      </c:pt>
                      <c:pt idx="12">
                        <c:v>9.995843784046915E-2</c:v>
                      </c:pt>
                    </c:numCache>
                  </c:numRef>
                </c:val>
                <c:extLst xmlns:c15="http://schemas.microsoft.com/office/drawing/2012/chart">
                  <c:ext xmlns:c16="http://schemas.microsoft.com/office/drawing/2014/chart" uri="{C3380CC4-5D6E-409C-BE32-E72D297353CC}">
                    <c16:uniqueId val="{00000002-D9B0-4DB2-BAA4-399CF0D94E00}"/>
                  </c:ext>
                </c:extLst>
              </c15:ser>
            </c15:filteredRadarSeries>
            <c15:filteredRadarSeries>
              <c15:ser>
                <c:idx val="3"/>
                <c:order val="3"/>
                <c:tx>
                  <c:v>Ext_Hyd+DerBF3</c:v>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'Graph radar P'!$A$2:$A$14</c15:sqref>
                        </c15:formulaRef>
                      </c:ext>
                    </c:extLst>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extLst xmlns:c15="http://schemas.microsoft.com/office/drawing/2012/chart">
                      <c:ext xmlns:c15="http://schemas.microsoft.com/office/drawing/2012/chart" uri="{02D57815-91ED-43cb-92C2-25804820EDAC}">
                        <c15:formulaRef>
                          <c15:sqref>'Graph radar P'!$E$2:$E$14</c15:sqref>
                        </c15:formulaRef>
                      </c:ext>
                    </c:extLst>
                    <c:numCache>
                      <c:formatCode>General</c:formatCode>
                      <c:ptCount val="13"/>
                      <c:pt idx="0">
                        <c:v>8.6459677122569278</c:v>
                      </c:pt>
                      <c:pt idx="1">
                        <c:v>0.52167350110288113</c:v>
                      </c:pt>
                      <c:pt idx="2">
                        <c:v>6.2149084633110476</c:v>
                      </c:pt>
                      <c:pt idx="3">
                        <c:v>57.928079019645125</c:v>
                      </c:pt>
                      <c:pt idx="4">
                        <c:v>17.600950300860184</c:v>
                      </c:pt>
                      <c:pt idx="5">
                        <c:v>0.47446740551483246</c:v>
                      </c:pt>
                      <c:pt idx="6">
                        <c:v>0.25949433503234942</c:v>
                      </c:pt>
                      <c:pt idx="7">
                        <c:v>6.7023814914037114</c:v>
                      </c:pt>
                      <c:pt idx="8">
                        <c:v>0.96330914279473379</c:v>
                      </c:pt>
                      <c:pt idx="9">
                        <c:v>0.21175000114784107</c:v>
                      </c:pt>
                      <c:pt idx="10">
                        <c:v>0.14153971792522119</c:v>
                      </c:pt>
                      <c:pt idx="11">
                        <c:v>0.23777690941811203</c:v>
                      </c:pt>
                      <c:pt idx="12">
                        <c:v>9.7701999587022942E-2</c:v>
                      </c:pt>
                    </c:numCache>
                  </c:numRef>
                </c:val>
                <c:extLst xmlns:c15="http://schemas.microsoft.com/office/drawing/2012/chart">
                  <c:ext xmlns:c16="http://schemas.microsoft.com/office/drawing/2014/chart" uri="{C3380CC4-5D6E-409C-BE32-E72D297353CC}">
                    <c16:uniqueId val="{00000003-D9B0-4DB2-BAA4-399CF0D94E00}"/>
                  </c:ext>
                </c:extLst>
              </c15:ser>
            </c15:filteredRadarSeries>
          </c:ext>
        </c:extLst>
      </c:radarChart>
      <c:catAx>
        <c:axId val="107074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70719232"/>
        <c:crosses val="autoZero"/>
        <c:auto val="1"/>
        <c:lblAlgn val="ctr"/>
        <c:lblOffset val="100"/>
        <c:noMultiLvlLbl val="0"/>
      </c:catAx>
      <c:valAx>
        <c:axId val="107071923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7074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4"/>
          <c:order val="4"/>
          <c:tx>
            <c:v>Ext_C6+DerAc</c:v>
          </c:tx>
          <c:spPr>
            <a:ln w="28575" cap="rnd">
              <a:solidFill>
                <a:schemeClr val="accent5"/>
              </a:solidFill>
              <a:round/>
            </a:ln>
            <a:effectLst/>
          </c:spPr>
          <c:marker>
            <c:symbol val="none"/>
          </c:marker>
          <c:cat>
            <c:strRef>
              <c:f>'Graph radar oat'!$A$2:$A$6</c:f>
              <c:strCache>
                <c:ptCount val="5"/>
                <c:pt idx="0">
                  <c:v>C14:0*</c:v>
                </c:pt>
                <c:pt idx="1">
                  <c:v>C16:1*</c:v>
                </c:pt>
                <c:pt idx="2">
                  <c:v>C18:0*</c:v>
                </c:pt>
                <c:pt idx="3">
                  <c:v>C18:3n3*</c:v>
                </c:pt>
                <c:pt idx="4">
                  <c:v>C20:1n9*</c:v>
                </c:pt>
              </c:strCache>
              <c:extLst xmlns:c15="http://schemas.microsoft.com/office/drawing/2012/chart"/>
            </c:strRef>
          </c:cat>
          <c:val>
            <c:numRef>
              <c:f>'Graph radar oat'!$F$2:$F$6</c:f>
              <c:numCache>
                <c:formatCode>General</c:formatCode>
                <c:ptCount val="5"/>
                <c:pt idx="0">
                  <c:v>0.19946284637669962</c:v>
                </c:pt>
                <c:pt idx="1">
                  <c:v>0.25605491976766948</c:v>
                </c:pt>
                <c:pt idx="2">
                  <c:v>1.5776394527527962</c:v>
                </c:pt>
                <c:pt idx="3">
                  <c:v>0.71393536130679747</c:v>
                </c:pt>
                <c:pt idx="4">
                  <c:v>0.81864546297829177</c:v>
                </c:pt>
              </c:numCache>
              <c:extLst xmlns:c15="http://schemas.microsoft.com/office/drawing/2012/chart"/>
            </c:numRef>
          </c:val>
          <c:extLst xmlns:c15="http://schemas.microsoft.com/office/drawing/2012/chart">
            <c:ext xmlns:c16="http://schemas.microsoft.com/office/drawing/2014/chart" uri="{C3380CC4-5D6E-409C-BE32-E72D297353CC}">
              <c16:uniqueId val="{00000004-6987-417E-A165-3D966D085735}"/>
            </c:ext>
          </c:extLst>
        </c:ser>
        <c:ser>
          <c:idx val="5"/>
          <c:order val="5"/>
          <c:tx>
            <c:v>Ext_C6+DerBF3</c:v>
          </c:tx>
          <c:spPr>
            <a:ln w="28575" cap="rnd">
              <a:solidFill>
                <a:schemeClr val="accent6"/>
              </a:solidFill>
              <a:round/>
            </a:ln>
            <a:effectLst/>
          </c:spPr>
          <c:marker>
            <c:symbol val="none"/>
          </c:marker>
          <c:cat>
            <c:strRef>
              <c:f>'Graph radar oat'!$A$2:$A$6</c:f>
              <c:strCache>
                <c:ptCount val="5"/>
                <c:pt idx="0">
                  <c:v>C14:0*</c:v>
                </c:pt>
                <c:pt idx="1">
                  <c:v>C16:1*</c:v>
                </c:pt>
                <c:pt idx="2">
                  <c:v>C18:0*</c:v>
                </c:pt>
                <c:pt idx="3">
                  <c:v>C18:3n3*</c:v>
                </c:pt>
                <c:pt idx="4">
                  <c:v>C20:1n9*</c:v>
                </c:pt>
              </c:strCache>
              <c:extLst xmlns:c15="http://schemas.microsoft.com/office/drawing/2012/chart"/>
            </c:strRef>
          </c:cat>
          <c:val>
            <c:numRef>
              <c:f>'Graph radar oat'!$G$2:$G$6</c:f>
              <c:numCache>
                <c:formatCode>General</c:formatCode>
                <c:ptCount val="5"/>
                <c:pt idx="0">
                  <c:v>0.18505484290747815</c:v>
                </c:pt>
                <c:pt idx="1">
                  <c:v>0.23672001764834089</c:v>
                </c:pt>
                <c:pt idx="2">
                  <c:v>1.5498632315663148</c:v>
                </c:pt>
                <c:pt idx="3">
                  <c:v>0.68357903423829169</c:v>
                </c:pt>
                <c:pt idx="4">
                  <c:v>0.81084912965471734</c:v>
                </c:pt>
              </c:numCache>
              <c:extLst xmlns:c15="http://schemas.microsoft.com/office/drawing/2012/chart"/>
            </c:numRef>
          </c:val>
          <c:extLst xmlns:c15="http://schemas.microsoft.com/office/drawing/2012/chart">
            <c:ext xmlns:c16="http://schemas.microsoft.com/office/drawing/2014/chart" uri="{C3380CC4-5D6E-409C-BE32-E72D297353CC}">
              <c16:uniqueId val="{00000005-6987-417E-A165-3D966D085735}"/>
            </c:ext>
          </c:extLst>
        </c:ser>
        <c:ser>
          <c:idx val="6"/>
          <c:order val="6"/>
          <c:tx>
            <c:v>MAED</c:v>
          </c:tx>
          <c:spPr>
            <a:ln w="28575" cap="rnd">
              <a:solidFill>
                <a:srgbClr val="FF0000"/>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oat'!$H$2:$H$6</c:f>
              <c:numCache>
                <c:formatCode>General</c:formatCode>
                <c:ptCount val="5"/>
                <c:pt idx="0">
                  <c:v>0.29223906630512875</c:v>
                </c:pt>
                <c:pt idx="1">
                  <c:v>0.24008321118066867</c:v>
                </c:pt>
                <c:pt idx="2">
                  <c:v>1.5642622849849115</c:v>
                </c:pt>
                <c:pt idx="3">
                  <c:v>1.0618496736605065</c:v>
                </c:pt>
                <c:pt idx="4">
                  <c:v>0.68527744019454906</c:v>
                </c:pt>
              </c:numCache>
            </c:numRef>
          </c:val>
          <c:extLst>
            <c:ext xmlns:c16="http://schemas.microsoft.com/office/drawing/2014/chart" uri="{C3380CC4-5D6E-409C-BE32-E72D297353CC}">
              <c16:uniqueId val="{00000006-6987-417E-A165-3D966D085735}"/>
            </c:ext>
          </c:extLst>
        </c:ser>
        <c:dLbls>
          <c:showLegendKey val="0"/>
          <c:showVal val="0"/>
          <c:showCatName val="0"/>
          <c:showSerName val="0"/>
          <c:showPercent val="0"/>
          <c:showBubbleSize val="0"/>
        </c:dLbls>
        <c:axId val="1055362031"/>
        <c:axId val="1055358703"/>
        <c:extLst>
          <c:ext xmlns:c15="http://schemas.microsoft.com/office/drawing/2012/chart" uri="{02D57815-91ED-43cb-92C2-25804820EDAC}">
            <c15:filteredRadarSeries>
              <c15:ser>
                <c:idx val="0"/>
                <c:order val="0"/>
                <c:tx>
                  <c:v>AOCS 2c-11</c:v>
                </c:tx>
                <c:spPr>
                  <a:ln w="28575" cap="rnd">
                    <a:solidFill>
                      <a:schemeClr val="accent1"/>
                    </a:solidFill>
                    <a:round/>
                  </a:ln>
                  <a:effectLst/>
                </c:spPr>
                <c:marker>
                  <c:symbol val="none"/>
                </c:marker>
                <c:cat>
                  <c:strRef>
                    <c:extLst>
                      <c:ext uri="{02D57815-91ED-43cb-92C2-25804820EDAC}">
                        <c15:formulaRef>
                          <c15:sqref>'Graph radar oat'!$A$2:$A$6</c15:sqref>
                        </c15:formulaRef>
                      </c:ext>
                    </c:extLst>
                    <c:strCache>
                      <c:ptCount val="5"/>
                      <c:pt idx="0">
                        <c:v>C14:0*</c:v>
                      </c:pt>
                      <c:pt idx="1">
                        <c:v>C16:1*</c:v>
                      </c:pt>
                      <c:pt idx="2">
                        <c:v>C18:0*</c:v>
                      </c:pt>
                      <c:pt idx="3">
                        <c:v>C18:3n3*</c:v>
                      </c:pt>
                      <c:pt idx="4">
                        <c:v>C20:1n9*</c:v>
                      </c:pt>
                    </c:strCache>
                  </c:strRef>
                </c:cat>
                <c:val>
                  <c:numRef>
                    <c:extLst>
                      <c:ext uri="{02D57815-91ED-43cb-92C2-25804820EDAC}">
                        <c15:formulaRef>
                          <c15:sqref>'Graph radar oat'!$B$2:$B$6</c15:sqref>
                        </c15:formulaRef>
                      </c:ext>
                    </c:extLst>
                    <c:numCache>
                      <c:formatCode>General</c:formatCode>
                      <c:ptCount val="5"/>
                      <c:pt idx="0">
                        <c:v>0.20344628861492553</c:v>
                      </c:pt>
                      <c:pt idx="1">
                        <c:v>0.21773560979707041</c:v>
                      </c:pt>
                      <c:pt idx="2">
                        <c:v>1.4949862024917138</c:v>
                      </c:pt>
                      <c:pt idx="3">
                        <c:v>1.5441363786439029</c:v>
                      </c:pt>
                      <c:pt idx="4">
                        <c:v>0.88120147908216695</c:v>
                      </c:pt>
                    </c:numCache>
                  </c:numRef>
                </c:val>
                <c:extLst>
                  <c:ext xmlns:c16="http://schemas.microsoft.com/office/drawing/2014/chart" uri="{C3380CC4-5D6E-409C-BE32-E72D297353CC}">
                    <c16:uniqueId val="{00000000-6987-417E-A165-3D966D085735}"/>
                  </c:ext>
                </c:extLst>
              </c15:ser>
            </c15:filteredRadarSeries>
            <c15:filteredRadarSeries>
              <c15:ser>
                <c:idx val="1"/>
                <c:order val="1"/>
                <c:tx>
                  <c:v>AOCS 2b-11</c:v>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'Graph radar oat'!$A$2:$A$6</c15:sqref>
                        </c15:formulaRef>
                      </c:ext>
                    </c:extLst>
                    <c:strCache>
                      <c:ptCount val="5"/>
                      <c:pt idx="0">
                        <c:v>C14:0*</c:v>
                      </c:pt>
                      <c:pt idx="1">
                        <c:v>C16:1*</c:v>
                      </c:pt>
                      <c:pt idx="2">
                        <c:v>C18:0*</c:v>
                      </c:pt>
                      <c:pt idx="3">
                        <c:v>C18:3n3*</c:v>
                      </c:pt>
                      <c:pt idx="4">
                        <c:v>C20:1n9*</c:v>
                      </c:pt>
                    </c:strCache>
                  </c:strRef>
                </c:cat>
                <c:val>
                  <c:numRef>
                    <c:extLst xmlns:c15="http://schemas.microsoft.com/office/drawing/2012/chart">
                      <c:ext xmlns:c15="http://schemas.microsoft.com/office/drawing/2012/chart" uri="{02D57815-91ED-43cb-92C2-25804820EDAC}">
                        <c15:formulaRef>
                          <c15:sqref>'Graph radar oat'!$C$2:$C$6</c15:sqref>
                        </c15:formulaRef>
                      </c:ext>
                    </c:extLst>
                    <c:numCache>
                      <c:formatCode>General</c:formatCode>
                      <c:ptCount val="5"/>
                      <c:pt idx="0">
                        <c:v>0.17899446322867527</c:v>
                      </c:pt>
                      <c:pt idx="1">
                        <c:v>0.20594063874502083</c:v>
                      </c:pt>
                      <c:pt idx="2">
                        <c:v>1.3473266705231364</c:v>
                      </c:pt>
                      <c:pt idx="3">
                        <c:v>1.4220003386597222</c:v>
                      </c:pt>
                      <c:pt idx="4">
                        <c:v>0.71148890063287129</c:v>
                      </c:pt>
                    </c:numCache>
                  </c:numRef>
                </c:val>
                <c:extLst xmlns:c15="http://schemas.microsoft.com/office/drawing/2012/chart">
                  <c:ext xmlns:c16="http://schemas.microsoft.com/office/drawing/2014/chart" uri="{C3380CC4-5D6E-409C-BE32-E72D297353CC}">
                    <c16:uniqueId val="{00000001-6987-417E-A165-3D966D085735}"/>
                  </c:ext>
                </c:extLst>
              </c15:ser>
            </c15:filteredRadarSeries>
            <c15:filteredRadarSeries>
              <c15:ser>
                <c:idx val="2"/>
                <c:order val="2"/>
                <c:tx>
                  <c:v>Ext_Hyd+DerAc</c:v>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'Graph radar oat'!$A$2:$A$6</c15:sqref>
                        </c15:formulaRef>
                      </c:ext>
                    </c:extLst>
                    <c:strCache>
                      <c:ptCount val="5"/>
                      <c:pt idx="0">
                        <c:v>C14:0*</c:v>
                      </c:pt>
                      <c:pt idx="1">
                        <c:v>C16:1*</c:v>
                      </c:pt>
                      <c:pt idx="2">
                        <c:v>C18:0*</c:v>
                      </c:pt>
                      <c:pt idx="3">
                        <c:v>C18:3n3*</c:v>
                      </c:pt>
                      <c:pt idx="4">
                        <c:v>C20:1n9*</c:v>
                      </c:pt>
                    </c:strCache>
                  </c:strRef>
                </c:cat>
                <c:val>
                  <c:numRef>
                    <c:extLst xmlns:c15="http://schemas.microsoft.com/office/drawing/2012/chart">
                      <c:ext xmlns:c15="http://schemas.microsoft.com/office/drawing/2012/chart" uri="{02D57815-91ED-43cb-92C2-25804820EDAC}">
                        <c15:formulaRef>
                          <c15:sqref>'Graph radar oat'!$D$2:$D$6</c15:sqref>
                        </c15:formulaRef>
                      </c:ext>
                    </c:extLst>
                    <c:numCache>
                      <c:formatCode>General</c:formatCode>
                      <c:ptCount val="5"/>
                      <c:pt idx="0">
                        <c:v>0.29248304516690327</c:v>
                      </c:pt>
                      <c:pt idx="1">
                        <c:v>0.2600036250860388</c:v>
                      </c:pt>
                      <c:pt idx="2">
                        <c:v>1.6207578317604123</c:v>
                      </c:pt>
                      <c:pt idx="3">
                        <c:v>1.5055406424126061</c:v>
                      </c:pt>
                      <c:pt idx="4">
                        <c:v>0.58126637098624112</c:v>
                      </c:pt>
                    </c:numCache>
                  </c:numRef>
                </c:val>
                <c:extLst xmlns:c15="http://schemas.microsoft.com/office/drawing/2012/chart">
                  <c:ext xmlns:c16="http://schemas.microsoft.com/office/drawing/2014/chart" uri="{C3380CC4-5D6E-409C-BE32-E72D297353CC}">
                    <c16:uniqueId val="{00000002-6987-417E-A165-3D966D085735}"/>
                  </c:ext>
                </c:extLst>
              </c15:ser>
            </c15:filteredRadarSeries>
            <c15:filteredRadarSeries>
              <c15:ser>
                <c:idx val="3"/>
                <c:order val="3"/>
                <c:tx>
                  <c:v>Ext_Hyd+DerBF3</c:v>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'Graph radar oat'!$A$2:$A$6</c15:sqref>
                        </c15:formulaRef>
                      </c:ext>
                    </c:extLst>
                    <c:strCache>
                      <c:ptCount val="5"/>
                      <c:pt idx="0">
                        <c:v>C14:0*</c:v>
                      </c:pt>
                      <c:pt idx="1">
                        <c:v>C16:1*</c:v>
                      </c:pt>
                      <c:pt idx="2">
                        <c:v>C18:0*</c:v>
                      </c:pt>
                      <c:pt idx="3">
                        <c:v>C18:3n3*</c:v>
                      </c:pt>
                      <c:pt idx="4">
                        <c:v>C20:1n9*</c:v>
                      </c:pt>
                    </c:strCache>
                  </c:strRef>
                </c:cat>
                <c:val>
                  <c:numRef>
                    <c:extLst xmlns:c15="http://schemas.microsoft.com/office/drawing/2012/chart">
                      <c:ext xmlns:c15="http://schemas.microsoft.com/office/drawing/2012/chart" uri="{02D57815-91ED-43cb-92C2-25804820EDAC}">
                        <c15:formulaRef>
                          <c15:sqref>'Graph radar oat'!$E$2:$E$6</c15:sqref>
                        </c15:formulaRef>
                      </c:ext>
                    </c:extLst>
                    <c:numCache>
                      <c:formatCode>General</c:formatCode>
                      <c:ptCount val="5"/>
                      <c:pt idx="0">
                        <c:v>0.26103122002904311</c:v>
                      </c:pt>
                      <c:pt idx="1">
                        <c:v>0.22666113808502042</c:v>
                      </c:pt>
                      <c:pt idx="2">
                        <c:v>1.5007934470224591</c:v>
                      </c:pt>
                      <c:pt idx="3">
                        <c:v>1.3428234954021554</c:v>
                      </c:pt>
                      <c:pt idx="4">
                        <c:v>0.73086914100080747</c:v>
                      </c:pt>
                    </c:numCache>
                  </c:numRef>
                </c:val>
                <c:extLst xmlns:c15="http://schemas.microsoft.com/office/drawing/2012/chart">
                  <c:ext xmlns:c16="http://schemas.microsoft.com/office/drawing/2014/chart" uri="{C3380CC4-5D6E-409C-BE32-E72D297353CC}">
                    <c16:uniqueId val="{00000003-6987-417E-A165-3D966D085735}"/>
                  </c:ext>
                </c:extLst>
              </c15:ser>
            </c15:filteredRadarSeries>
          </c:ext>
        </c:extLst>
      </c:radarChart>
      <c:catAx>
        <c:axId val="1055362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55358703"/>
        <c:crosses val="autoZero"/>
        <c:auto val="1"/>
        <c:lblAlgn val="ctr"/>
        <c:lblOffset val="100"/>
        <c:noMultiLvlLbl val="0"/>
      </c:catAx>
      <c:valAx>
        <c:axId val="1055358703"/>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55362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4"/>
          <c:order val="4"/>
          <c:tx>
            <c:v>Ext_C6+DerAc</c:v>
          </c:tx>
          <c:spPr>
            <a:ln w="28575" cap="rnd">
              <a:solidFill>
                <a:schemeClr val="accent5"/>
              </a:solidFill>
              <a:round/>
            </a:ln>
            <a:effectLst/>
          </c:spPr>
          <c:marker>
            <c:symbol val="none"/>
          </c:marker>
          <c:cat>
            <c:strRef>
              <c:f>'Graph radar CB'!$A$2:$A$20</c:f>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extLst xmlns:c15="http://schemas.microsoft.com/office/drawing/2012/chart"/>
            </c:strRef>
          </c:cat>
          <c:val>
            <c:numRef>
              <c:f>'Graph radar CB'!$F$2:$F$20</c:f>
              <c:numCache>
                <c:formatCode>0.00</c:formatCode>
                <c:ptCount val="19"/>
                <c:pt idx="0">
                  <c:v>0.1802719893714777</c:v>
                </c:pt>
                <c:pt idx="1">
                  <c:v>0.91462483838580777</c:v>
                </c:pt>
                <c:pt idx="2">
                  <c:v>0.12636067722347399</c:v>
                </c:pt>
                <c:pt idx="3">
                  <c:v>0.11451365737149045</c:v>
                </c:pt>
                <c:pt idx="4">
                  <c:v>15.933663944065104</c:v>
                </c:pt>
                <c:pt idx="5">
                  <c:v>3.0689981105236583</c:v>
                </c:pt>
                <c:pt idx="6">
                  <c:v>9.5746986776475113E-2</c:v>
                </c:pt>
                <c:pt idx="7">
                  <c:v>8.6860846498316574E-2</c:v>
                </c:pt>
                <c:pt idx="8">
                  <c:v>4.7188246781693506</c:v>
                </c:pt>
                <c:pt idx="9">
                  <c:v>41.806190242461412</c:v>
                </c:pt>
                <c:pt idx="10">
                  <c:v>2.2679080529532047E-2</c:v>
                </c:pt>
                <c:pt idx="11">
                  <c:v>30.270318908138169</c:v>
                </c:pt>
                <c:pt idx="12">
                  <c:v>0.1455550207626074</c:v>
                </c:pt>
                <c:pt idx="13">
                  <c:v>1.512048083785517</c:v>
                </c:pt>
                <c:pt idx="14">
                  <c:v>0.30059023126807127</c:v>
                </c:pt>
                <c:pt idx="15">
                  <c:v>8.3272065465207962E-2</c:v>
                </c:pt>
                <c:pt idx="16">
                  <c:v>0.31733530111586539</c:v>
                </c:pt>
                <c:pt idx="17">
                  <c:v>0.19465704292745983</c:v>
                </c:pt>
                <c:pt idx="18">
                  <c:v>0.10748829516100206</c:v>
                </c:pt>
              </c:numCache>
              <c:extLst xmlns:c15="http://schemas.microsoft.com/office/drawing/2012/chart"/>
            </c:numRef>
          </c:val>
          <c:extLst xmlns:c15="http://schemas.microsoft.com/office/drawing/2012/chart">
            <c:ext xmlns:c16="http://schemas.microsoft.com/office/drawing/2014/chart" uri="{C3380CC4-5D6E-409C-BE32-E72D297353CC}">
              <c16:uniqueId val="{00000004-94AC-4C81-BA37-E75E68FC7695}"/>
            </c:ext>
          </c:extLst>
        </c:ser>
        <c:ser>
          <c:idx val="5"/>
          <c:order val="5"/>
          <c:tx>
            <c:v>Ext_C6+DerBF3</c:v>
          </c:tx>
          <c:spPr>
            <a:ln w="28575" cap="rnd">
              <a:solidFill>
                <a:srgbClr val="00B050"/>
              </a:solidFill>
              <a:round/>
            </a:ln>
            <a:effectLst/>
          </c:spPr>
          <c:marker>
            <c:symbol val="none"/>
          </c:marker>
          <c:cat>
            <c:strRef>
              <c:f>'Graph radar CB'!$A$2:$A$20</c:f>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extLst xmlns:c15="http://schemas.microsoft.com/office/drawing/2012/chart"/>
            </c:strRef>
          </c:cat>
          <c:val>
            <c:numRef>
              <c:f>'Graph radar CB'!$G$2:$G$20</c:f>
              <c:numCache>
                <c:formatCode>0.00</c:formatCode>
                <c:ptCount val="19"/>
                <c:pt idx="0">
                  <c:v>0.17951822748348975</c:v>
                </c:pt>
                <c:pt idx="1">
                  <c:v>0.9176396560927188</c:v>
                </c:pt>
                <c:pt idx="2">
                  <c:v>0.12420010020122947</c:v>
                </c:pt>
                <c:pt idx="3">
                  <c:v>0.11394507864387307</c:v>
                </c:pt>
                <c:pt idx="4">
                  <c:v>15.967978070589151</c:v>
                </c:pt>
                <c:pt idx="5">
                  <c:v>3.1128024315722191</c:v>
                </c:pt>
                <c:pt idx="6">
                  <c:v>0.10010856203048105</c:v>
                </c:pt>
                <c:pt idx="7">
                  <c:v>8.0339131491242478E-3</c:v>
                </c:pt>
                <c:pt idx="8">
                  <c:v>4.6385291209365782</c:v>
                </c:pt>
                <c:pt idx="9">
                  <c:v>41.704096759769797</c:v>
                </c:pt>
                <c:pt idx="10">
                  <c:v>5.1462709252560371E-2</c:v>
                </c:pt>
                <c:pt idx="11">
                  <c:v>30.511739870156404</c:v>
                </c:pt>
                <c:pt idx="12">
                  <c:v>0.13905798090594723</c:v>
                </c:pt>
                <c:pt idx="13">
                  <c:v>1.486414061261891</c:v>
                </c:pt>
                <c:pt idx="14">
                  <c:v>0.29534512001856261</c:v>
                </c:pt>
                <c:pt idx="15">
                  <c:v>8.0565348811757365E-2</c:v>
                </c:pt>
                <c:pt idx="16">
                  <c:v>0.29868188326922301</c:v>
                </c:pt>
                <c:pt idx="17">
                  <c:v>0.173810186730879</c:v>
                </c:pt>
                <c:pt idx="18">
                  <c:v>9.6070919124119136E-2</c:v>
                </c:pt>
              </c:numCache>
              <c:extLst xmlns:c15="http://schemas.microsoft.com/office/drawing/2012/chart"/>
            </c:numRef>
          </c:val>
          <c:extLst xmlns:c15="http://schemas.microsoft.com/office/drawing/2012/chart">
            <c:ext xmlns:c16="http://schemas.microsoft.com/office/drawing/2014/chart" uri="{C3380CC4-5D6E-409C-BE32-E72D297353CC}">
              <c16:uniqueId val="{00000005-94AC-4C81-BA37-E75E68FC7695}"/>
            </c:ext>
          </c:extLst>
        </c:ser>
        <c:ser>
          <c:idx val="6"/>
          <c:order val="6"/>
          <c:tx>
            <c:v>MAED</c:v>
          </c:tx>
          <c:spPr>
            <a:ln w="28575" cap="rnd">
              <a:solidFill>
                <a:srgbClr val="FF0000"/>
              </a:solidFill>
              <a:round/>
            </a:ln>
            <a:effectLst/>
          </c:spPr>
          <c:marker>
            <c:symbol val="none"/>
          </c:marker>
          <c:cat>
            <c:strRef>
              <c:f>'Graph radar CB'!$A$2:$A$20</c:f>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f>'Graph radar CB'!$H$2:$H$20</c:f>
              <c:numCache>
                <c:formatCode>0.00</c:formatCode>
                <c:ptCount val="19"/>
                <c:pt idx="0">
                  <c:v>0.1959628592422831</c:v>
                </c:pt>
                <c:pt idx="1">
                  <c:v>0.91394775980792675</c:v>
                </c:pt>
                <c:pt idx="2">
                  <c:v>0.13097810964676587</c:v>
                </c:pt>
                <c:pt idx="3">
                  <c:v>0.11942144718319689</c:v>
                </c:pt>
                <c:pt idx="4">
                  <c:v>16.908504935686043</c:v>
                </c:pt>
                <c:pt idx="5">
                  <c:v>2.9945224228659804</c:v>
                </c:pt>
                <c:pt idx="6">
                  <c:v>9.5756750442615418E-2</c:v>
                </c:pt>
                <c:pt idx="7">
                  <c:v>0.12108322512575588</c:v>
                </c:pt>
                <c:pt idx="8">
                  <c:v>4.9563746256900618</c:v>
                </c:pt>
                <c:pt idx="9">
                  <c:v>40.488191146576106</c:v>
                </c:pt>
                <c:pt idx="10">
                  <c:v>0.16119775411575621</c:v>
                </c:pt>
                <c:pt idx="11">
                  <c:v>30.05521035578542</c:v>
                </c:pt>
                <c:pt idx="12">
                  <c:v>0.15728823814962389</c:v>
                </c:pt>
                <c:pt idx="13">
                  <c:v>1.558003147712216</c:v>
                </c:pt>
                <c:pt idx="14">
                  <c:v>0.32366254612936118</c:v>
                </c:pt>
                <c:pt idx="15">
                  <c:v>0.12143578573902881</c:v>
                </c:pt>
                <c:pt idx="16">
                  <c:v>0.29823040885254148</c:v>
                </c:pt>
                <c:pt idx="17">
                  <c:v>0.17688573220716391</c:v>
                </c:pt>
                <c:pt idx="18">
                  <c:v>0.11061768901353865</c:v>
                </c:pt>
              </c:numCache>
            </c:numRef>
          </c:val>
          <c:extLst>
            <c:ext xmlns:c16="http://schemas.microsoft.com/office/drawing/2014/chart" uri="{C3380CC4-5D6E-409C-BE32-E72D297353CC}">
              <c16:uniqueId val="{00000006-94AC-4C81-BA37-E75E68FC7695}"/>
            </c:ext>
          </c:extLst>
        </c:ser>
        <c:dLbls>
          <c:showLegendKey val="0"/>
          <c:showVal val="0"/>
          <c:showCatName val="0"/>
          <c:showSerName val="0"/>
          <c:showPercent val="0"/>
          <c:showBubbleSize val="0"/>
        </c:dLbls>
        <c:axId val="1045328592"/>
        <c:axId val="1045339408"/>
        <c:extLst>
          <c:ext xmlns:c15="http://schemas.microsoft.com/office/drawing/2012/chart" uri="{02D57815-91ED-43cb-92C2-25804820EDAC}">
            <c15:filteredRadarSeries>
              <c15:ser>
                <c:idx val="0"/>
                <c:order val="0"/>
                <c:tx>
                  <c:v>AOCS 2c-11</c:v>
                </c:tx>
                <c:spPr>
                  <a:ln w="28575" cap="rnd">
                    <a:solidFill>
                      <a:schemeClr val="accent1"/>
                    </a:solidFill>
                    <a:round/>
                  </a:ln>
                  <a:effectLst/>
                </c:spPr>
                <c:marker>
                  <c:symbol val="none"/>
                </c:marker>
                <c:cat>
                  <c:strRef>
                    <c:extLst>
                      <c:ext uri="{02D57815-91ED-43cb-92C2-25804820EDAC}">
                        <c15:formulaRef>
                          <c15:sqref>'Graph radar CB'!$A$2:$A$20</c15:sqref>
                        </c15:formulaRef>
                      </c:ext>
                    </c:extLst>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extLst>
                      <c:ext uri="{02D57815-91ED-43cb-92C2-25804820EDAC}">
                        <c15:formulaRef>
                          <c15:sqref>'Graph radar CB'!$B$2:$B$20</c15:sqref>
                        </c15:formulaRef>
                      </c:ext>
                    </c:extLst>
                    <c:numCache>
                      <c:formatCode>0.00</c:formatCode>
                      <c:ptCount val="19"/>
                      <c:pt idx="0">
                        <c:v>0.14991411724214285</c:v>
                      </c:pt>
                      <c:pt idx="1">
                        <c:v>0.85196017547721792</c:v>
                      </c:pt>
                      <c:pt idx="2">
                        <c:v>0.10641907303907278</c:v>
                      </c:pt>
                      <c:pt idx="3">
                        <c:v>0.1116750943774268</c:v>
                      </c:pt>
                      <c:pt idx="4">
                        <c:v>16.618305718256231</c:v>
                      </c:pt>
                      <c:pt idx="5">
                        <c:v>2.93791035824633</c:v>
                      </c:pt>
                      <c:pt idx="6">
                        <c:v>0.10531278480926766</c:v>
                      </c:pt>
                      <c:pt idx="7">
                        <c:v>9.9849790176459494E-2</c:v>
                      </c:pt>
                      <c:pt idx="8">
                        <c:v>5.0933543972959914</c:v>
                      </c:pt>
                      <c:pt idx="9">
                        <c:v>41.781565802099699</c:v>
                      </c:pt>
                      <c:pt idx="10">
                        <c:v>0.11056332550993733</c:v>
                      </c:pt>
                      <c:pt idx="11">
                        <c:v>29.639454658513628</c:v>
                      </c:pt>
                      <c:pt idx="12">
                        <c:v>0.15380943587908669</c:v>
                      </c:pt>
                      <c:pt idx="13">
                        <c:v>1.1075209837554363</c:v>
                      </c:pt>
                      <c:pt idx="14">
                        <c:v>0.32064307533211345</c:v>
                      </c:pt>
                      <c:pt idx="15">
                        <c:v>0.11352214985712661</c:v>
                      </c:pt>
                      <c:pt idx="16">
                        <c:v>0.3281420350517168</c:v>
                      </c:pt>
                      <c:pt idx="17">
                        <c:v>0.26017422942737245</c:v>
                      </c:pt>
                      <c:pt idx="18">
                        <c:v>0.10990279565374617</c:v>
                      </c:pt>
                    </c:numCache>
                  </c:numRef>
                </c:val>
                <c:extLst>
                  <c:ext xmlns:c16="http://schemas.microsoft.com/office/drawing/2014/chart" uri="{C3380CC4-5D6E-409C-BE32-E72D297353CC}">
                    <c16:uniqueId val="{00000000-94AC-4C81-BA37-E75E68FC7695}"/>
                  </c:ext>
                </c:extLst>
              </c15:ser>
            </c15:filteredRadarSeries>
            <c15:filteredRadarSeries>
              <c15:ser>
                <c:idx val="1"/>
                <c:order val="1"/>
                <c:tx>
                  <c:v>AOCS 2b-11</c:v>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'Graph radar CB'!$A$2:$A$20</c15:sqref>
                        </c15:formulaRef>
                      </c:ext>
                    </c:extLst>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extLst xmlns:c15="http://schemas.microsoft.com/office/drawing/2012/chart">
                      <c:ext xmlns:c15="http://schemas.microsoft.com/office/drawing/2012/chart" uri="{02D57815-91ED-43cb-92C2-25804820EDAC}">
                        <c15:formulaRef>
                          <c15:sqref>'Graph radar CB'!$C$2:$C$20</c15:sqref>
                        </c15:formulaRef>
                      </c:ext>
                    </c:extLst>
                    <c:numCache>
                      <c:formatCode>0.00</c:formatCode>
                      <c:ptCount val="19"/>
                      <c:pt idx="0">
                        <c:v>0.15425534047994127</c:v>
                      </c:pt>
                      <c:pt idx="1">
                        <c:v>0.85762769101052627</c:v>
                      </c:pt>
                      <c:pt idx="2">
                        <c:v>0.11332796155547645</c:v>
                      </c:pt>
                      <c:pt idx="3">
                        <c:v>0.11010781243571742</c:v>
                      </c:pt>
                      <c:pt idx="4">
                        <c:v>16.468430847038551</c:v>
                      </c:pt>
                      <c:pt idx="5">
                        <c:v>2.9758222324626917</c:v>
                      </c:pt>
                      <c:pt idx="6">
                        <c:v>9.9059643584084339E-2</c:v>
                      </c:pt>
                      <c:pt idx="7">
                        <c:v>8.4557709731911096E-2</c:v>
                      </c:pt>
                      <c:pt idx="8">
                        <c:v>4.9323453541405202</c:v>
                      </c:pt>
                      <c:pt idx="9">
                        <c:v>41.348235647731286</c:v>
                      </c:pt>
                      <c:pt idx="10">
                        <c:v>0.14175740073781712</c:v>
                      </c:pt>
                      <c:pt idx="11">
                        <c:v>30.170457124320826</c:v>
                      </c:pt>
                      <c:pt idx="12">
                        <c:v>0.13524361952353406</c:v>
                      </c:pt>
                      <c:pt idx="13">
                        <c:v>1.3215103080486825</c:v>
                      </c:pt>
                      <c:pt idx="14">
                        <c:v>0.30415295324124991</c:v>
                      </c:pt>
                      <c:pt idx="15">
                        <c:v>9.9039478959383531E-2</c:v>
                      </c:pt>
                      <c:pt idx="16">
                        <c:v>0.29614708949906821</c:v>
                      </c:pt>
                      <c:pt idx="17">
                        <c:v>0.28613656829587819</c:v>
                      </c:pt>
                      <c:pt idx="18">
                        <c:v>0.10178521720285898</c:v>
                      </c:pt>
                    </c:numCache>
                  </c:numRef>
                </c:val>
                <c:extLst xmlns:c15="http://schemas.microsoft.com/office/drawing/2012/chart">
                  <c:ext xmlns:c16="http://schemas.microsoft.com/office/drawing/2014/chart" uri="{C3380CC4-5D6E-409C-BE32-E72D297353CC}">
                    <c16:uniqueId val="{00000001-94AC-4C81-BA37-E75E68FC7695}"/>
                  </c:ext>
                </c:extLst>
              </c15:ser>
            </c15:filteredRadarSeries>
            <c15:filteredRadarSeries>
              <c15:ser>
                <c:idx val="2"/>
                <c:order val="2"/>
                <c:tx>
                  <c:v>Ext_Hyd+DerAc</c:v>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'Graph radar CB'!$A$2:$A$20</c15:sqref>
                        </c15:formulaRef>
                      </c:ext>
                    </c:extLst>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extLst xmlns:c15="http://schemas.microsoft.com/office/drawing/2012/chart">
                      <c:ext xmlns:c15="http://schemas.microsoft.com/office/drawing/2012/chart" uri="{02D57815-91ED-43cb-92C2-25804820EDAC}">
                        <c15:formulaRef>
                          <c15:sqref>'Graph radar CB'!$D$2:$D$20</c15:sqref>
                        </c15:formulaRef>
                      </c:ext>
                    </c:extLst>
                    <c:numCache>
                      <c:formatCode>0.00</c:formatCode>
                      <c:ptCount val="19"/>
                      <c:pt idx="0">
                        <c:v>0.20219861435367836</c:v>
                      </c:pt>
                      <c:pt idx="1">
                        <c:v>0.99118322601497066</c:v>
                      </c:pt>
                      <c:pt idx="2">
                        <c:v>0.13403455589255978</c:v>
                      </c:pt>
                      <c:pt idx="3">
                        <c:v>0.12242125358258543</c:v>
                      </c:pt>
                      <c:pt idx="4">
                        <c:v>16.687893622758761</c:v>
                      </c:pt>
                      <c:pt idx="5">
                        <c:v>3.0891014051928138</c:v>
                      </c:pt>
                      <c:pt idx="6">
                        <c:v>0.10290432142451475</c:v>
                      </c:pt>
                      <c:pt idx="7">
                        <c:v>9.3542497144644243E-2</c:v>
                      </c:pt>
                      <c:pt idx="8">
                        <c:v>4.8327317668129837</c:v>
                      </c:pt>
                      <c:pt idx="9">
                        <c:v>40.609109998363493</c:v>
                      </c:pt>
                      <c:pt idx="10">
                        <c:v>5.9197710561281758E-2</c:v>
                      </c:pt>
                      <c:pt idx="11">
                        <c:v>30.284723437345605</c:v>
                      </c:pt>
                      <c:pt idx="12">
                        <c:v>0.14216931499441998</c:v>
                      </c:pt>
                      <c:pt idx="13">
                        <c:v>1.5476039494571352</c:v>
                      </c:pt>
                      <c:pt idx="14">
                        <c:v>0.30153141250206961</c:v>
                      </c:pt>
                      <c:pt idx="15">
                        <c:v>0.10162635917806859</c:v>
                      </c:pt>
                      <c:pt idx="16">
                        <c:v>0.30134240473090745</c:v>
                      </c:pt>
                      <c:pt idx="17">
                        <c:v>0.2891002947658603</c:v>
                      </c:pt>
                      <c:pt idx="18">
                        <c:v>0.10758385492364804</c:v>
                      </c:pt>
                    </c:numCache>
                  </c:numRef>
                </c:val>
                <c:extLst xmlns:c15="http://schemas.microsoft.com/office/drawing/2012/chart">
                  <c:ext xmlns:c16="http://schemas.microsoft.com/office/drawing/2014/chart" uri="{C3380CC4-5D6E-409C-BE32-E72D297353CC}">
                    <c16:uniqueId val="{00000002-94AC-4C81-BA37-E75E68FC7695}"/>
                  </c:ext>
                </c:extLst>
              </c15:ser>
            </c15:filteredRadarSeries>
            <c15:filteredRadarSeries>
              <c15:ser>
                <c:idx val="3"/>
                <c:order val="3"/>
                <c:tx>
                  <c:v>Ext_Hyd+DerBF3</c:v>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'Graph radar CB'!$A$2:$A$20</c15:sqref>
                        </c15:formulaRef>
                      </c:ext>
                    </c:extLst>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extLst xmlns:c15="http://schemas.microsoft.com/office/drawing/2012/chart">
                      <c:ext xmlns:c15="http://schemas.microsoft.com/office/drawing/2012/chart" uri="{02D57815-91ED-43cb-92C2-25804820EDAC}">
                        <c15:formulaRef>
                          <c15:sqref>'Graph radar CB'!$E$2:$E$20</c15:sqref>
                        </c15:formulaRef>
                      </c:ext>
                    </c:extLst>
                    <c:numCache>
                      <c:formatCode>0.00</c:formatCode>
                      <c:ptCount val="19"/>
                      <c:pt idx="0">
                        <c:v>0.1676530791467879</c:v>
                      </c:pt>
                      <c:pt idx="1">
                        <c:v>0.87633371294347262</c:v>
                      </c:pt>
                      <c:pt idx="2">
                        <c:v>0.12489602862889487</c:v>
                      </c:pt>
                      <c:pt idx="3">
                        <c:v>0.11081629645988812</c:v>
                      </c:pt>
                      <c:pt idx="4">
                        <c:v>16.003941570488127</c:v>
                      </c:pt>
                      <c:pt idx="5">
                        <c:v>3.1679843419246776</c:v>
                      </c:pt>
                      <c:pt idx="6">
                        <c:v>9.9935768044613779E-2</c:v>
                      </c:pt>
                      <c:pt idx="7">
                        <c:v>8.2931105742060307E-2</c:v>
                      </c:pt>
                      <c:pt idx="8">
                        <c:v>4.6849972004401916</c:v>
                      </c:pt>
                      <c:pt idx="9">
                        <c:v>41.179277620729948</c:v>
                      </c:pt>
                      <c:pt idx="10">
                        <c:v>5.2691712925139148E-2</c:v>
                      </c:pt>
                      <c:pt idx="11">
                        <c:v>30.673709789610598</c:v>
                      </c:pt>
                      <c:pt idx="12">
                        <c:v>0.13937182461343084</c:v>
                      </c:pt>
                      <c:pt idx="13">
                        <c:v>1.5715508230311572</c:v>
                      </c:pt>
                      <c:pt idx="14">
                        <c:v>0.299854173854193</c:v>
                      </c:pt>
                      <c:pt idx="15">
                        <c:v>9.9170704901409445E-2</c:v>
                      </c:pt>
                      <c:pt idx="16">
                        <c:v>0.29629323002814206</c:v>
                      </c:pt>
                      <c:pt idx="17">
                        <c:v>0.2631879197471545</c:v>
                      </c:pt>
                      <c:pt idx="18">
                        <c:v>0.10540309674010506</c:v>
                      </c:pt>
                    </c:numCache>
                  </c:numRef>
                </c:val>
                <c:extLst xmlns:c15="http://schemas.microsoft.com/office/drawing/2012/chart">
                  <c:ext xmlns:c16="http://schemas.microsoft.com/office/drawing/2014/chart" uri="{C3380CC4-5D6E-409C-BE32-E72D297353CC}">
                    <c16:uniqueId val="{00000003-94AC-4C81-BA37-E75E68FC7695}"/>
                  </c:ext>
                </c:extLst>
              </c15:ser>
            </c15:filteredRadarSeries>
          </c:ext>
        </c:extLst>
      </c:radarChart>
      <c:catAx>
        <c:axId val="104532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5339408"/>
        <c:crosses val="autoZero"/>
        <c:auto val="1"/>
        <c:lblAlgn val="ctr"/>
        <c:lblOffset val="100"/>
        <c:noMultiLvlLbl val="0"/>
      </c:catAx>
      <c:valAx>
        <c:axId val="1045339408"/>
        <c:scaling>
          <c:logBase val="10"/>
          <c:orientation val="minMax"/>
          <c:max val="1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45328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96521637805359E-2"/>
          <c:y val="0.40244158957323778"/>
          <c:w val="0.31214245415960745"/>
          <c:h val="0.39553522298321514"/>
        </c:manualLayout>
      </c:layout>
      <c:barChart>
        <c:barDir val="col"/>
        <c:grouping val="clustered"/>
        <c:varyColors val="0"/>
        <c:ser>
          <c:idx val="2"/>
          <c:order val="0"/>
          <c:tx>
            <c:v>Ext_Hyd+DerAc</c:v>
          </c:tx>
          <c:spPr>
            <a:gradFill flip="none" rotWithShape="1">
              <a:gsLst>
                <a:gs pos="0">
                  <a:srgbClr val="4472C4"/>
                </a:gs>
                <a:gs pos="90000">
                  <a:schemeClr val="accent4">
                    <a:lumMod val="60000"/>
                    <a:lumOff val="40000"/>
                  </a:schemeClr>
                </a:gs>
                <a:gs pos="100000">
                  <a:schemeClr val="accent4">
                    <a:lumMod val="60000"/>
                    <a:lumOff val="40000"/>
                  </a:schemeClr>
                </a:gs>
              </a:gsLst>
              <a:path path="circle">
                <a:fillToRect l="50000" t="130000" r="50000" b="-30000"/>
              </a:path>
              <a:tileRect/>
            </a:gradFill>
            <a:ln>
              <a:noFill/>
            </a:ln>
            <a:effectLst/>
          </c:spPr>
          <c:invertIfNegative val="0"/>
          <c:errBars>
            <c:errBarType val="both"/>
            <c:errValType val="cust"/>
            <c:noEndCap val="0"/>
            <c:plus>
              <c:numRef>
                <c:f>'SFA MUFA PUFA'!$O$31:$O$33</c:f>
                <c:numCache>
                  <c:formatCode>General</c:formatCode>
                  <c:ptCount val="3"/>
                  <c:pt idx="0">
                    <c:v>0.51173208016741256</c:v>
                  </c:pt>
                  <c:pt idx="1">
                    <c:v>0.52224315440685665</c:v>
                  </c:pt>
                  <c:pt idx="2">
                    <c:v>1.0511074239447415E-2</c:v>
                  </c:pt>
                </c:numCache>
              </c:numRef>
            </c:plus>
            <c:minus>
              <c:numRef>
                <c:f>'SFA MUFA PUFA'!$O$31:$O$33</c:f>
                <c:numCache>
                  <c:formatCode>General</c:formatCode>
                  <c:ptCount val="3"/>
                  <c:pt idx="0">
                    <c:v>0.51173208016741256</c:v>
                  </c:pt>
                  <c:pt idx="1">
                    <c:v>0.52224315440685665</c:v>
                  </c:pt>
                  <c:pt idx="2">
                    <c:v>1.0511074239447415E-2</c:v>
                  </c:pt>
                </c:numCache>
              </c:numRef>
            </c:minus>
            <c:spPr>
              <a:noFill/>
              <a:ln w="9525" cap="flat" cmpd="sng" algn="ctr">
                <a:solidFill>
                  <a:schemeClr val="tx1">
                    <a:lumMod val="65000"/>
                    <a:lumOff val="35000"/>
                  </a:schemeClr>
                </a:solidFill>
                <a:round/>
              </a:ln>
              <a:effectLst/>
            </c:spPr>
          </c:errBars>
          <c:cat>
            <c:strRef>
              <c:f>'SFA MUFA PUFA'!$A$31:$A$33</c:f>
              <c:strCache>
                <c:ptCount val="3"/>
                <c:pt idx="0">
                  <c:v>SFA</c:v>
                </c:pt>
                <c:pt idx="1">
                  <c:v>MUFA</c:v>
                </c:pt>
                <c:pt idx="2">
                  <c:v>PUFA</c:v>
                </c:pt>
              </c:strCache>
            </c:strRef>
          </c:cat>
          <c:val>
            <c:numRef>
              <c:f>'SFA MUFA PUFA'!$N$31:$N$33</c:f>
              <c:numCache>
                <c:formatCode>0.00</c:formatCode>
                <c:ptCount val="3"/>
                <c:pt idx="0">
                  <c:v>66.504125650923669</c:v>
                </c:pt>
                <c:pt idx="1">
                  <c:v>30.371545855695935</c:v>
                </c:pt>
                <c:pt idx="2">
                  <c:v>3.1243284933803928</c:v>
                </c:pt>
              </c:numCache>
            </c:numRef>
          </c:val>
          <c:extLst>
            <c:ext xmlns:c16="http://schemas.microsoft.com/office/drawing/2014/chart" uri="{C3380CC4-5D6E-409C-BE32-E72D297353CC}">
              <c16:uniqueId val="{00000002-F1F7-438A-B3D4-4A26A986607F}"/>
            </c:ext>
          </c:extLst>
        </c:ser>
        <c:ser>
          <c:idx val="4"/>
          <c:order val="1"/>
          <c:tx>
            <c:v>Ext_C6+DerAc</c:v>
          </c:tx>
          <c:spPr>
            <a:gradFill>
              <a:gsLst>
                <a:gs pos="31000">
                  <a:srgbClr val="4472C4"/>
                </a:gs>
                <a:gs pos="98000">
                  <a:srgbClr val="F6750A"/>
                </a:gs>
                <a:gs pos="100000">
                  <a:srgbClr val="F6750A"/>
                </a:gs>
              </a:gsLst>
              <a:path path="circle">
                <a:fillToRect l="50000" t="130000" r="50000" b="-30000"/>
              </a:path>
            </a:gradFill>
            <a:ln>
              <a:noFill/>
            </a:ln>
            <a:effectLst/>
          </c:spPr>
          <c:invertIfNegative val="0"/>
          <c:errBars>
            <c:errBarType val="both"/>
            <c:errValType val="cust"/>
            <c:noEndCap val="0"/>
            <c:plus>
              <c:numRef>
                <c:f>'SFA MUFA PUFA'!$Y$31:$Y$33</c:f>
                <c:numCache>
                  <c:formatCode>General</c:formatCode>
                  <c:ptCount val="3"/>
                  <c:pt idx="0">
                    <c:v>4.788183226721543E-2</c:v>
                  </c:pt>
                  <c:pt idx="1">
                    <c:v>6.8300495599986633E-2</c:v>
                  </c:pt>
                  <c:pt idx="2">
                    <c:v>2.0418663332765874E-2</c:v>
                  </c:pt>
                </c:numCache>
              </c:numRef>
            </c:plus>
            <c:minus>
              <c:numRef>
                <c:f>'SFA MUFA PUFA'!$Y$31:$Y$33</c:f>
                <c:numCache>
                  <c:formatCode>General</c:formatCode>
                  <c:ptCount val="3"/>
                  <c:pt idx="0">
                    <c:v>4.788183226721543E-2</c:v>
                  </c:pt>
                  <c:pt idx="1">
                    <c:v>6.8300495599986633E-2</c:v>
                  </c:pt>
                  <c:pt idx="2">
                    <c:v>2.0418663332765874E-2</c:v>
                  </c:pt>
                </c:numCache>
              </c:numRef>
            </c:minus>
            <c:spPr>
              <a:noFill/>
              <a:ln w="9525" cap="flat" cmpd="sng" algn="ctr">
                <a:solidFill>
                  <a:schemeClr val="tx1">
                    <a:lumMod val="65000"/>
                    <a:lumOff val="35000"/>
                  </a:schemeClr>
                </a:solidFill>
                <a:round/>
              </a:ln>
              <a:effectLst/>
            </c:spPr>
          </c:errBars>
          <c:val>
            <c:numRef>
              <c:f>'SFA MUFA PUFA'!$X$31:$X$33</c:f>
              <c:numCache>
                <c:formatCode>0.00</c:formatCode>
                <c:ptCount val="3"/>
                <c:pt idx="0">
                  <c:v>66.074787979471949</c:v>
                </c:pt>
                <c:pt idx="1">
                  <c:v>31.026975109280951</c:v>
                </c:pt>
                <c:pt idx="2">
                  <c:v>2.8982369112470932</c:v>
                </c:pt>
              </c:numCache>
            </c:numRef>
          </c:val>
          <c:extLst>
            <c:ext xmlns:c16="http://schemas.microsoft.com/office/drawing/2014/chart" uri="{C3380CC4-5D6E-409C-BE32-E72D297353CC}">
              <c16:uniqueId val="{00000004-F1F7-438A-B3D4-4A26A986607F}"/>
            </c:ext>
          </c:extLst>
        </c:ser>
        <c:ser>
          <c:idx val="6"/>
          <c:order val="2"/>
          <c:tx>
            <c:v>MAED</c:v>
          </c:tx>
          <c:spPr>
            <a:solidFill>
              <a:srgbClr val="FF0000"/>
            </a:solidFill>
            <a:ln>
              <a:solidFill>
                <a:sysClr val="windowText" lastClr="000000"/>
              </a:solidFill>
            </a:ln>
            <a:effectLst/>
          </c:spPr>
          <c:invertIfNegative val="0"/>
          <c:errBars>
            <c:errBarType val="both"/>
            <c:errValType val="cust"/>
            <c:noEndCap val="0"/>
            <c:plus>
              <c:numRef>
                <c:f>'SFA MUFA PUFA'!$AI$31:$AI$33</c:f>
                <c:numCache>
                  <c:formatCode>General</c:formatCode>
                  <c:ptCount val="3"/>
                  <c:pt idx="0">
                    <c:v>0.12746324793944552</c:v>
                  </c:pt>
                  <c:pt idx="1">
                    <c:v>0.12534917383690214</c:v>
                  </c:pt>
                  <c:pt idx="2">
                    <c:v>2.1140741025447163E-3</c:v>
                  </c:pt>
                </c:numCache>
              </c:numRef>
            </c:plus>
            <c:minus>
              <c:numRef>
                <c:f>'SFA MUFA PUFA'!$AI$31:$AI$33</c:f>
                <c:numCache>
                  <c:formatCode>General</c:formatCode>
                  <c:ptCount val="3"/>
                  <c:pt idx="0">
                    <c:v>0.12746324793944552</c:v>
                  </c:pt>
                  <c:pt idx="1">
                    <c:v>0.12534917383690214</c:v>
                  </c:pt>
                  <c:pt idx="2">
                    <c:v>2.1140741025447163E-3</c:v>
                  </c:pt>
                </c:numCache>
              </c:numRef>
            </c:minus>
            <c:spPr>
              <a:noFill/>
              <a:ln w="9525" cap="flat" cmpd="sng" algn="ctr">
                <a:solidFill>
                  <a:schemeClr val="tx1">
                    <a:lumMod val="65000"/>
                    <a:lumOff val="35000"/>
                  </a:schemeClr>
                </a:solidFill>
                <a:round/>
              </a:ln>
              <a:effectLst/>
            </c:spPr>
          </c:errBars>
          <c:val>
            <c:numRef>
              <c:f>'SFA MUFA PUFA'!$AH$31:$AH$33</c:f>
              <c:numCache>
                <c:formatCode>0.00</c:formatCode>
                <c:ptCount val="3"/>
                <c:pt idx="0">
                  <c:v>66.308414919528261</c:v>
                </c:pt>
                <c:pt idx="1">
                  <c:v>30.692185162299793</c:v>
                </c:pt>
                <c:pt idx="2">
                  <c:v>2.9993999181719495</c:v>
                </c:pt>
              </c:numCache>
            </c:numRef>
          </c:val>
          <c:extLst>
            <c:ext xmlns:c16="http://schemas.microsoft.com/office/drawing/2014/chart" uri="{C3380CC4-5D6E-409C-BE32-E72D297353CC}">
              <c16:uniqueId val="{00000006-F1F7-438A-B3D4-4A26A986607F}"/>
            </c:ext>
          </c:extLst>
        </c:ser>
        <c:dLbls>
          <c:showLegendKey val="0"/>
          <c:showVal val="0"/>
          <c:showCatName val="0"/>
          <c:showSerName val="0"/>
          <c:showPercent val="0"/>
          <c:showBubbleSize val="0"/>
        </c:dLbls>
        <c:gapWidth val="219"/>
        <c:overlap val="-27"/>
        <c:axId val="814664719"/>
        <c:axId val="814665967"/>
      </c:barChart>
      <c:catAx>
        <c:axId val="8146647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14665967"/>
        <c:crosses val="autoZero"/>
        <c:auto val="1"/>
        <c:lblAlgn val="ctr"/>
        <c:lblOffset val="100"/>
        <c:noMultiLvlLbl val="0"/>
      </c:catAx>
      <c:valAx>
        <c:axId val="814665967"/>
        <c:scaling>
          <c:orientation val="minMax"/>
          <c:max val="70"/>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146647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v>Ext_Hyd+DerAc</c:v>
          </c:tx>
          <c:spPr>
            <a:gradFill>
              <a:gsLst>
                <a:gs pos="0">
                  <a:srgbClr val="4472C4"/>
                </a:gs>
                <a:gs pos="90000">
                  <a:schemeClr val="accent4">
                    <a:lumMod val="60000"/>
                    <a:lumOff val="40000"/>
                  </a:schemeClr>
                </a:gs>
                <a:gs pos="10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'SFA MUFA PUFA'!$M$11:$M$13</c:f>
                <c:numCache>
                  <c:formatCode>General</c:formatCode>
                  <c:ptCount val="3"/>
                  <c:pt idx="0">
                    <c:v>2.3220333237670587E-2</c:v>
                  </c:pt>
                  <c:pt idx="1">
                    <c:v>0.24546526917872313</c:v>
                  </c:pt>
                  <c:pt idx="2">
                    <c:v>0.22224493594104899</c:v>
                  </c:pt>
                </c:numCache>
              </c:numRef>
            </c:plus>
            <c:minus>
              <c:numRef>
                <c:f>'SFA MUFA PUFA'!$M$11:$M$13</c:f>
                <c:numCache>
                  <c:formatCode>General</c:formatCode>
                  <c:ptCount val="3"/>
                  <c:pt idx="0">
                    <c:v>2.3220333237670587E-2</c:v>
                  </c:pt>
                  <c:pt idx="1">
                    <c:v>0.24546526917872313</c:v>
                  </c:pt>
                  <c:pt idx="2">
                    <c:v>0.22224493594104899</c:v>
                  </c:pt>
                </c:numCache>
              </c:numRef>
            </c:minus>
            <c:spPr>
              <a:noFill/>
              <a:ln w="9525" cap="flat" cmpd="sng" algn="ctr">
                <a:solidFill>
                  <a:schemeClr val="tx1">
                    <a:lumMod val="65000"/>
                    <a:lumOff val="35000"/>
                  </a:schemeClr>
                </a:solidFill>
                <a:round/>
              </a:ln>
              <a:effectLst/>
            </c:spPr>
          </c:errBars>
          <c:cat>
            <c:strRef>
              <c:f>'SFA MUFA PUFA'!$A$11:$A$13</c:f>
              <c:strCache>
                <c:ptCount val="3"/>
                <c:pt idx="0">
                  <c:v>SFA</c:v>
                </c:pt>
                <c:pt idx="1">
                  <c:v>MUFA</c:v>
                </c:pt>
                <c:pt idx="2">
                  <c:v>PUFA</c:v>
                </c:pt>
              </c:strCache>
            </c:strRef>
          </c:cat>
          <c:val>
            <c:numRef>
              <c:f>'SFA MUFA PUFA'!$L$11:$L$13</c:f>
              <c:numCache>
                <c:formatCode>General</c:formatCode>
                <c:ptCount val="3"/>
                <c:pt idx="0">
                  <c:v>21.606765616882477</c:v>
                </c:pt>
                <c:pt idx="1">
                  <c:v>37.186802783458681</c:v>
                </c:pt>
                <c:pt idx="2">
                  <c:v>41.206431599658842</c:v>
                </c:pt>
              </c:numCache>
            </c:numRef>
          </c:val>
          <c:extLst>
            <c:ext xmlns:c16="http://schemas.microsoft.com/office/drawing/2014/chart" uri="{C3380CC4-5D6E-409C-BE32-E72D297353CC}">
              <c16:uniqueId val="{00000002-3DF3-4C75-A538-C89439DA1112}"/>
            </c:ext>
          </c:extLst>
        </c:ser>
        <c:ser>
          <c:idx val="4"/>
          <c:order val="1"/>
          <c:tx>
            <c:v>Ext_C6+DerAc</c:v>
          </c:tx>
          <c:spPr>
            <a:gradFill>
              <a:gsLst>
                <a:gs pos="31000">
                  <a:srgbClr val="4472C4"/>
                </a:gs>
                <a:gs pos="98000">
                  <a:srgbClr val="F6750A"/>
                </a:gs>
                <a:gs pos="100000">
                  <a:srgbClr val="F6750A"/>
                </a:gs>
              </a:gsLst>
              <a:path path="circle">
                <a:fillToRect l="50000" t="130000" r="50000" b="-30000"/>
              </a:path>
            </a:gradFill>
            <a:ln>
              <a:noFill/>
            </a:ln>
            <a:effectLst/>
          </c:spPr>
          <c:invertIfNegative val="0"/>
          <c:errBars>
            <c:errBarType val="both"/>
            <c:errValType val="cust"/>
            <c:noEndCap val="0"/>
            <c:plus>
              <c:numRef>
                <c:f>'SFA MUFA PUFA'!$U$11:$U$13</c:f>
                <c:numCache>
                  <c:formatCode>General</c:formatCode>
                  <c:ptCount val="3"/>
                  <c:pt idx="0">
                    <c:v>8.3778629884902145E-2</c:v>
                  </c:pt>
                  <c:pt idx="1">
                    <c:v>0.13151828382971686</c:v>
                  </c:pt>
                  <c:pt idx="2">
                    <c:v>0.21529691371461723</c:v>
                  </c:pt>
                </c:numCache>
              </c:numRef>
            </c:plus>
            <c:minus>
              <c:numRef>
                <c:f>'SFA MUFA PUFA'!$U$11:$U$13</c:f>
                <c:numCache>
                  <c:formatCode>General</c:formatCode>
                  <c:ptCount val="3"/>
                  <c:pt idx="0">
                    <c:v>8.3778629884902145E-2</c:v>
                  </c:pt>
                  <c:pt idx="1">
                    <c:v>0.13151828382971686</c:v>
                  </c:pt>
                  <c:pt idx="2">
                    <c:v>0.21529691371461723</c:v>
                  </c:pt>
                </c:numCache>
              </c:numRef>
            </c:minus>
            <c:spPr>
              <a:noFill/>
              <a:ln w="9525" cap="flat" cmpd="sng" algn="ctr">
                <a:solidFill>
                  <a:schemeClr val="tx1">
                    <a:lumMod val="65000"/>
                    <a:lumOff val="35000"/>
                  </a:schemeClr>
                </a:solidFill>
                <a:round/>
              </a:ln>
              <a:effectLst/>
            </c:spPr>
          </c:errBars>
          <c:val>
            <c:numRef>
              <c:f>'SFA MUFA PUFA'!$T$11:$T$13</c:f>
              <c:numCache>
                <c:formatCode>General</c:formatCode>
                <c:ptCount val="3"/>
                <c:pt idx="0">
                  <c:v>18.706103447090417</c:v>
                </c:pt>
                <c:pt idx="1">
                  <c:v>39.904359964564392</c:v>
                </c:pt>
                <c:pt idx="2">
                  <c:v>41.389536588345187</c:v>
                </c:pt>
              </c:numCache>
            </c:numRef>
          </c:val>
          <c:extLst>
            <c:ext xmlns:c16="http://schemas.microsoft.com/office/drawing/2014/chart" uri="{C3380CC4-5D6E-409C-BE32-E72D297353CC}">
              <c16:uniqueId val="{00000004-3DF3-4C75-A538-C89439DA1112}"/>
            </c:ext>
          </c:extLst>
        </c:ser>
        <c:ser>
          <c:idx val="6"/>
          <c:order val="2"/>
          <c:tx>
            <c:v>MAED</c:v>
          </c:tx>
          <c:spPr>
            <a:solidFill>
              <a:srgbClr val="FF0000"/>
            </a:solidFill>
            <a:ln>
              <a:solidFill>
                <a:sysClr val="windowText" lastClr="000000"/>
              </a:solidFill>
            </a:ln>
            <a:effectLst/>
          </c:spPr>
          <c:invertIfNegative val="0"/>
          <c:errBars>
            <c:errBarType val="both"/>
            <c:errValType val="cust"/>
            <c:noEndCap val="0"/>
            <c:plus>
              <c:numRef>
                <c:f>'SFA MUFA PUFA'!$AC$11:$AC$13</c:f>
                <c:numCache>
                  <c:formatCode>General</c:formatCode>
                  <c:ptCount val="3"/>
                  <c:pt idx="0">
                    <c:v>7.5643211807388866E-2</c:v>
                  </c:pt>
                  <c:pt idx="1">
                    <c:v>0.16182052390641388</c:v>
                  </c:pt>
                  <c:pt idx="2">
                    <c:v>8.6177312099021464E-2</c:v>
                  </c:pt>
                </c:numCache>
              </c:numRef>
            </c:plus>
            <c:minus>
              <c:numRef>
                <c:f>'SFA MUFA PUFA'!$AC$11:$AC$13</c:f>
                <c:numCache>
                  <c:formatCode>General</c:formatCode>
                  <c:ptCount val="3"/>
                  <c:pt idx="0">
                    <c:v>7.5643211807388866E-2</c:v>
                  </c:pt>
                  <c:pt idx="1">
                    <c:v>0.16182052390641388</c:v>
                  </c:pt>
                  <c:pt idx="2">
                    <c:v>8.6177312099021464E-2</c:v>
                  </c:pt>
                </c:numCache>
              </c:numRef>
            </c:minus>
            <c:spPr>
              <a:noFill/>
              <a:ln w="9525" cap="flat" cmpd="sng" algn="ctr">
                <a:solidFill>
                  <a:schemeClr val="tx1">
                    <a:lumMod val="65000"/>
                    <a:lumOff val="35000"/>
                  </a:schemeClr>
                </a:solidFill>
                <a:round/>
              </a:ln>
              <a:effectLst/>
            </c:spPr>
          </c:errBars>
          <c:val>
            <c:numRef>
              <c:f>'SFA MUFA PUFA'!$AB$11:$AB$13</c:f>
              <c:numCache>
                <c:formatCode>General</c:formatCode>
                <c:ptCount val="3"/>
                <c:pt idx="0">
                  <c:v>22.752402589302221</c:v>
                </c:pt>
                <c:pt idx="1">
                  <c:v>34.87302341042642</c:v>
                </c:pt>
                <c:pt idx="2">
                  <c:v>42.374574000271359</c:v>
                </c:pt>
              </c:numCache>
            </c:numRef>
          </c:val>
          <c:extLst>
            <c:ext xmlns:c16="http://schemas.microsoft.com/office/drawing/2014/chart" uri="{C3380CC4-5D6E-409C-BE32-E72D297353CC}">
              <c16:uniqueId val="{00000006-3DF3-4C75-A538-C89439DA1112}"/>
            </c:ext>
          </c:extLst>
        </c:ser>
        <c:dLbls>
          <c:showLegendKey val="0"/>
          <c:showVal val="0"/>
          <c:showCatName val="0"/>
          <c:showSerName val="0"/>
          <c:showPercent val="0"/>
          <c:showBubbleSize val="0"/>
        </c:dLbls>
        <c:gapWidth val="219"/>
        <c:overlap val="-27"/>
        <c:axId val="891329919"/>
        <c:axId val="891326591"/>
      </c:barChart>
      <c:catAx>
        <c:axId val="8913299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91326591"/>
        <c:crosses val="autoZero"/>
        <c:auto val="1"/>
        <c:lblAlgn val="ctr"/>
        <c:lblOffset val="100"/>
        <c:noMultiLvlLbl val="0"/>
      </c:catAx>
      <c:valAx>
        <c:axId val="891326591"/>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913299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v>Ext_Hyd+DerAc</c:v>
          </c:tx>
          <c:spPr>
            <a:gradFill>
              <a:gsLst>
                <a:gs pos="0">
                  <a:srgbClr val="4472C4"/>
                </a:gs>
                <a:gs pos="90000">
                  <a:schemeClr val="accent4">
                    <a:lumMod val="60000"/>
                    <a:lumOff val="40000"/>
                  </a:schemeClr>
                </a:gs>
                <a:gs pos="10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'SFA PUFA MUFA'!$M$22:$M$24</c:f>
                <c:numCache>
                  <c:formatCode>General</c:formatCode>
                  <c:ptCount val="3"/>
                  <c:pt idx="0">
                    <c:v>0.19009186764554897</c:v>
                  </c:pt>
                  <c:pt idx="1">
                    <c:v>0.10589945897688935</c:v>
                  </c:pt>
                  <c:pt idx="2">
                    <c:v>0.2959913266224401</c:v>
                  </c:pt>
                </c:numCache>
              </c:numRef>
            </c:plus>
            <c:minus>
              <c:numRef>
                <c:f>'SFA PUFA MUFA'!$M$22:$M$24</c:f>
                <c:numCache>
                  <c:formatCode>General</c:formatCode>
                  <c:ptCount val="3"/>
                  <c:pt idx="0">
                    <c:v>0.19009186764554897</c:v>
                  </c:pt>
                  <c:pt idx="1">
                    <c:v>0.10589945897688935</c:v>
                  </c:pt>
                  <c:pt idx="2">
                    <c:v>0.2959913266224401</c:v>
                  </c:pt>
                </c:numCache>
              </c:numRef>
            </c:minus>
            <c:spPr>
              <a:noFill/>
              <a:ln w="9525" cap="flat" cmpd="sng" algn="ctr">
                <a:solidFill>
                  <a:schemeClr val="tx1">
                    <a:lumMod val="65000"/>
                    <a:lumOff val="35000"/>
                  </a:schemeClr>
                </a:solidFill>
                <a:round/>
              </a:ln>
              <a:effectLst/>
            </c:spPr>
          </c:errBars>
          <c:cat>
            <c:strRef>
              <c:f>'SFA PUFA MUFA'!$A$22:$A$24</c:f>
              <c:strCache>
                <c:ptCount val="3"/>
                <c:pt idx="0">
                  <c:v>SFA</c:v>
                </c:pt>
                <c:pt idx="1">
                  <c:v>MUFA</c:v>
                </c:pt>
                <c:pt idx="2">
                  <c:v>PUFA</c:v>
                </c:pt>
              </c:strCache>
            </c:strRef>
          </c:cat>
          <c:val>
            <c:numRef>
              <c:f>'SFA PUFA MUFA'!$L$22:$L$24</c:f>
              <c:numCache>
                <c:formatCode>0.00</c:formatCode>
                <c:ptCount val="3"/>
                <c:pt idx="0">
                  <c:v>23.490428379596466</c:v>
                </c:pt>
                <c:pt idx="1">
                  <c:v>44.227319869095581</c:v>
                </c:pt>
                <c:pt idx="2">
                  <c:v>32.282251751307953</c:v>
                </c:pt>
              </c:numCache>
            </c:numRef>
          </c:val>
          <c:extLst>
            <c:ext xmlns:c16="http://schemas.microsoft.com/office/drawing/2014/chart" uri="{C3380CC4-5D6E-409C-BE32-E72D297353CC}">
              <c16:uniqueId val="{00000002-938B-4F99-9026-19A82D2C17D6}"/>
            </c:ext>
          </c:extLst>
        </c:ser>
        <c:ser>
          <c:idx val="4"/>
          <c:order val="1"/>
          <c:tx>
            <c:v>Ext_C6+DerAc</c:v>
          </c:tx>
          <c:spPr>
            <a:gradFill>
              <a:gsLst>
                <a:gs pos="31000">
                  <a:srgbClr val="4472C4"/>
                </a:gs>
                <a:gs pos="98000">
                  <a:srgbClr val="F6750A"/>
                </a:gs>
                <a:gs pos="100000">
                  <a:srgbClr val="F6750A"/>
                </a:gs>
              </a:gsLst>
              <a:path path="circle">
                <a:fillToRect l="50000" t="130000" r="50000" b="-30000"/>
              </a:path>
            </a:gradFill>
            <a:ln>
              <a:noFill/>
            </a:ln>
            <a:effectLst/>
          </c:spPr>
          <c:invertIfNegative val="0"/>
          <c:errBars>
            <c:errBarType val="both"/>
            <c:errValType val="cust"/>
            <c:noEndCap val="0"/>
            <c:plus>
              <c:numRef>
                <c:f>'SFA PUFA MUFA'!$U$22:$U$24</c:f>
                <c:numCache>
                  <c:formatCode>General</c:formatCode>
                  <c:ptCount val="3"/>
                  <c:pt idx="0">
                    <c:v>0.17335787677657422</c:v>
                  </c:pt>
                  <c:pt idx="1">
                    <c:v>0.25340393857953458</c:v>
                  </c:pt>
                  <c:pt idx="2">
                    <c:v>8.0046061802960367E-2</c:v>
                  </c:pt>
                </c:numCache>
              </c:numRef>
            </c:plus>
            <c:minus>
              <c:numRef>
                <c:f>'SFA PUFA MUFA'!$U$22:$U$24</c:f>
                <c:numCache>
                  <c:formatCode>General</c:formatCode>
                  <c:ptCount val="3"/>
                  <c:pt idx="0">
                    <c:v>0.17335787677657422</c:v>
                  </c:pt>
                  <c:pt idx="1">
                    <c:v>0.25340393857953458</c:v>
                  </c:pt>
                  <c:pt idx="2">
                    <c:v>8.0046061802960367E-2</c:v>
                  </c:pt>
                </c:numCache>
              </c:numRef>
            </c:minus>
            <c:spPr>
              <a:noFill/>
              <a:ln w="9525" cap="flat" cmpd="sng" algn="ctr">
                <a:solidFill>
                  <a:schemeClr val="tx1">
                    <a:lumMod val="65000"/>
                    <a:lumOff val="35000"/>
                  </a:schemeClr>
                </a:solidFill>
                <a:round/>
              </a:ln>
              <a:effectLst/>
            </c:spPr>
          </c:errBars>
          <c:val>
            <c:numRef>
              <c:f>'SFA PUFA MUFA'!$T$22:$T$24</c:f>
              <c:numCache>
                <c:formatCode>0.00</c:formatCode>
                <c:ptCount val="3"/>
                <c:pt idx="0">
                  <c:v>22.528024711179182</c:v>
                </c:pt>
                <c:pt idx="1">
                  <c:v>45.389000107974937</c:v>
                </c:pt>
                <c:pt idx="2">
                  <c:v>32.082975180845885</c:v>
                </c:pt>
              </c:numCache>
            </c:numRef>
          </c:val>
          <c:extLst>
            <c:ext xmlns:c16="http://schemas.microsoft.com/office/drawing/2014/chart" uri="{C3380CC4-5D6E-409C-BE32-E72D297353CC}">
              <c16:uniqueId val="{00000004-938B-4F99-9026-19A82D2C17D6}"/>
            </c:ext>
          </c:extLst>
        </c:ser>
        <c:ser>
          <c:idx val="6"/>
          <c:order val="2"/>
          <c:tx>
            <c:v>MAED</c:v>
          </c:tx>
          <c:spPr>
            <a:solidFill>
              <a:srgbClr val="FF0000"/>
            </a:solidFill>
            <a:ln>
              <a:solidFill>
                <a:sysClr val="windowText" lastClr="000000"/>
              </a:solidFill>
            </a:ln>
            <a:effectLst/>
          </c:spPr>
          <c:invertIfNegative val="0"/>
          <c:errBars>
            <c:errBarType val="both"/>
            <c:errValType val="cust"/>
            <c:noEndCap val="0"/>
            <c:plus>
              <c:numRef>
                <c:f>'SFA PUFA MUFA'!$AC$22:$AC$24</c:f>
                <c:numCache>
                  <c:formatCode>General</c:formatCode>
                  <c:ptCount val="3"/>
                  <c:pt idx="0">
                    <c:v>0.12044200178050346</c:v>
                  </c:pt>
                  <c:pt idx="1">
                    <c:v>0.58336308294285288</c:v>
                  </c:pt>
                  <c:pt idx="2">
                    <c:v>0.59108002469474386</c:v>
                  </c:pt>
                </c:numCache>
              </c:numRef>
            </c:plus>
            <c:minus>
              <c:numRef>
                <c:f>'SFA PUFA MUFA'!$AC$22:$AC$24</c:f>
                <c:numCache>
                  <c:formatCode>General</c:formatCode>
                  <c:ptCount val="3"/>
                  <c:pt idx="0">
                    <c:v>0.12044200178050346</c:v>
                  </c:pt>
                  <c:pt idx="1">
                    <c:v>0.58336308294285288</c:v>
                  </c:pt>
                  <c:pt idx="2">
                    <c:v>0.59108002469474386</c:v>
                  </c:pt>
                </c:numCache>
              </c:numRef>
            </c:minus>
            <c:spPr>
              <a:noFill/>
              <a:ln w="9525" cap="flat" cmpd="sng" algn="ctr">
                <a:solidFill>
                  <a:schemeClr val="tx1">
                    <a:lumMod val="65000"/>
                    <a:lumOff val="35000"/>
                  </a:schemeClr>
                </a:solidFill>
                <a:round/>
              </a:ln>
              <a:effectLst/>
            </c:spPr>
          </c:errBars>
          <c:val>
            <c:numRef>
              <c:f>'SFA PUFA MUFA'!$AB$22:$AB$24</c:f>
              <c:numCache>
                <c:formatCode>0.00</c:formatCode>
                <c:ptCount val="3"/>
                <c:pt idx="0">
                  <c:v>23.756104714067835</c:v>
                </c:pt>
                <c:pt idx="1">
                  <c:v>44.058437450343973</c:v>
                </c:pt>
                <c:pt idx="2">
                  <c:v>32.072732775559587</c:v>
                </c:pt>
              </c:numCache>
            </c:numRef>
          </c:val>
          <c:extLst>
            <c:ext xmlns:c16="http://schemas.microsoft.com/office/drawing/2014/chart" uri="{C3380CC4-5D6E-409C-BE32-E72D297353CC}">
              <c16:uniqueId val="{00000006-938B-4F99-9026-19A82D2C17D6}"/>
            </c:ext>
          </c:extLst>
        </c:ser>
        <c:dLbls>
          <c:showLegendKey val="0"/>
          <c:showVal val="0"/>
          <c:showCatName val="0"/>
          <c:showSerName val="0"/>
          <c:showPercent val="0"/>
          <c:showBubbleSize val="0"/>
        </c:dLbls>
        <c:gapWidth val="219"/>
        <c:overlap val="-27"/>
        <c:axId val="2058159759"/>
        <c:axId val="2058162255"/>
      </c:barChart>
      <c:catAx>
        <c:axId val="205815975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58162255"/>
        <c:crosses val="autoZero"/>
        <c:auto val="1"/>
        <c:lblAlgn val="ctr"/>
        <c:lblOffset val="100"/>
        <c:noMultiLvlLbl val="0"/>
      </c:catAx>
      <c:valAx>
        <c:axId val="2058162255"/>
        <c:scaling>
          <c:orientation val="minMax"/>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581597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AOCS 2c-11</c:v>
          </c:tx>
          <c:spPr>
            <a:solidFill>
              <a:srgbClr val="49BFA9"/>
            </a:solidFill>
            <a:ln>
              <a:noFill/>
            </a:ln>
            <a:effectLst/>
          </c:spPr>
          <c:invertIfNegative val="0"/>
          <c:errBars>
            <c:errBarType val="both"/>
            <c:errValType val="cust"/>
            <c:noEndCap val="0"/>
            <c:plus>
              <c:numRef>
                <c:f>Sheet2!$E$16:$E$18</c:f>
                <c:numCache>
                  <c:formatCode>General</c:formatCode>
                  <c:ptCount val="3"/>
                  <c:pt idx="0">
                    <c:v>3.2176138613614569E-2</c:v>
                  </c:pt>
                  <c:pt idx="1">
                    <c:v>5.8581468996766972E-2</c:v>
                  </c:pt>
                  <c:pt idx="2">
                    <c:v>2.6405330383145298E-2</c:v>
                  </c:pt>
                </c:numCache>
              </c:numRef>
            </c:plus>
            <c:minus>
              <c:numRef>
                <c:f>Sheet2!$E$16:$E$18</c:f>
                <c:numCache>
                  <c:formatCode>General</c:formatCode>
                  <c:ptCount val="3"/>
                  <c:pt idx="0">
                    <c:v>3.2176138613614569E-2</c:v>
                  </c:pt>
                  <c:pt idx="1">
                    <c:v>5.8581468996766972E-2</c:v>
                  </c:pt>
                  <c:pt idx="2">
                    <c:v>2.6405330383145298E-2</c:v>
                  </c:pt>
                </c:numCache>
              </c:numRef>
            </c:minus>
            <c:spPr>
              <a:noFill/>
              <a:ln w="9525" cap="flat" cmpd="sng" algn="ctr">
                <a:solidFill>
                  <a:schemeClr val="tx1">
                    <a:lumMod val="65000"/>
                    <a:lumOff val="35000"/>
                  </a:schemeClr>
                </a:solidFill>
                <a:round/>
              </a:ln>
              <a:effectLst/>
            </c:spPr>
          </c:errBars>
          <c:cat>
            <c:strRef>
              <c:f>Sheet2!$A$16:$A$18</c:f>
              <c:strCache>
                <c:ptCount val="3"/>
                <c:pt idx="0">
                  <c:v>SFA</c:v>
                </c:pt>
                <c:pt idx="1">
                  <c:v>MUFA</c:v>
                </c:pt>
                <c:pt idx="2">
                  <c:v>PUFA</c:v>
                </c:pt>
              </c:strCache>
            </c:strRef>
          </c:cat>
          <c:val>
            <c:numRef>
              <c:f>Sheet2!$D$16:$D$18</c:f>
              <c:numCache>
                <c:formatCode>General</c:formatCode>
                <c:ptCount val="3"/>
                <c:pt idx="0">
                  <c:v>19.67158594337754</c:v>
                </c:pt>
                <c:pt idx="1">
                  <c:v>63.263926973438323</c:v>
                </c:pt>
                <c:pt idx="2">
                  <c:v>17.064487083184144</c:v>
                </c:pt>
              </c:numCache>
            </c:numRef>
          </c:val>
          <c:extLst>
            <c:ext xmlns:c16="http://schemas.microsoft.com/office/drawing/2014/chart" uri="{C3380CC4-5D6E-409C-BE32-E72D297353CC}">
              <c16:uniqueId val="{00000000-6384-4222-A9DB-AF0E9C3FCBAA}"/>
            </c:ext>
          </c:extLst>
        </c:ser>
        <c:ser>
          <c:idx val="1"/>
          <c:order val="1"/>
          <c:tx>
            <c:v>AOCS 2b-11</c:v>
          </c:tx>
          <c:spPr>
            <a:solidFill>
              <a:srgbClr val="A63DC3"/>
            </a:solidFill>
            <a:ln>
              <a:noFill/>
            </a:ln>
            <a:effectLst/>
          </c:spPr>
          <c:invertIfNegative val="0"/>
          <c:errBars>
            <c:errBarType val="both"/>
            <c:errValType val="cust"/>
            <c:noEndCap val="0"/>
            <c:plus>
              <c:numRef>
                <c:f>Sheet2!$I$16:$I$18</c:f>
                <c:numCache>
                  <c:formatCode>General</c:formatCode>
                  <c:ptCount val="3"/>
                  <c:pt idx="0">
                    <c:v>2.8477960264240174</c:v>
                  </c:pt>
                  <c:pt idx="1">
                    <c:v>3.8219282486097192</c:v>
                  </c:pt>
                  <c:pt idx="2">
                    <c:v>7.7746533714245585</c:v>
                  </c:pt>
                </c:numCache>
              </c:numRef>
            </c:plus>
            <c:minus>
              <c:numRef>
                <c:f>Sheet2!$I$16:$I$18</c:f>
                <c:numCache>
                  <c:formatCode>General</c:formatCode>
                  <c:ptCount val="3"/>
                  <c:pt idx="0">
                    <c:v>2.8477960264240174</c:v>
                  </c:pt>
                  <c:pt idx="1">
                    <c:v>3.8219282486097192</c:v>
                  </c:pt>
                  <c:pt idx="2">
                    <c:v>7.7746533714245585</c:v>
                  </c:pt>
                </c:numCache>
              </c:numRef>
            </c:minus>
            <c:spPr>
              <a:noFill/>
              <a:ln w="9525" cap="flat" cmpd="sng" algn="ctr">
                <a:solidFill>
                  <a:schemeClr val="tx1">
                    <a:lumMod val="65000"/>
                    <a:lumOff val="35000"/>
                  </a:schemeClr>
                </a:solidFill>
                <a:round/>
              </a:ln>
              <a:effectLst/>
            </c:spPr>
          </c:errBars>
          <c:cat>
            <c:strRef>
              <c:f>Sheet2!$A$16:$A$18</c:f>
              <c:strCache>
                <c:ptCount val="3"/>
                <c:pt idx="0">
                  <c:v>SFA</c:v>
                </c:pt>
                <c:pt idx="1">
                  <c:v>MUFA</c:v>
                </c:pt>
                <c:pt idx="2">
                  <c:v>PUFA</c:v>
                </c:pt>
              </c:strCache>
            </c:strRef>
          </c:cat>
          <c:val>
            <c:numRef>
              <c:f>Sheet2!$H$16:$H$18</c:f>
              <c:numCache>
                <c:formatCode>General</c:formatCode>
                <c:ptCount val="3"/>
                <c:pt idx="0">
                  <c:v>22.294316727143421</c:v>
                </c:pt>
                <c:pt idx="1">
                  <c:v>66.650538157682249</c:v>
                </c:pt>
                <c:pt idx="2">
                  <c:v>17.974685520612045</c:v>
                </c:pt>
              </c:numCache>
            </c:numRef>
          </c:val>
          <c:extLst>
            <c:ext xmlns:c16="http://schemas.microsoft.com/office/drawing/2014/chart" uri="{C3380CC4-5D6E-409C-BE32-E72D297353CC}">
              <c16:uniqueId val="{00000001-6384-4222-A9DB-AF0E9C3FCBAA}"/>
            </c:ext>
          </c:extLst>
        </c:ser>
        <c:ser>
          <c:idx val="6"/>
          <c:order val="2"/>
          <c:tx>
            <c:v>MAED</c:v>
          </c:tx>
          <c:spPr>
            <a:solidFill>
              <a:srgbClr val="FF0000"/>
            </a:solidFill>
            <a:ln w="12700">
              <a:solidFill>
                <a:sysClr val="windowText" lastClr="000000"/>
              </a:solidFill>
            </a:ln>
            <a:effectLst/>
          </c:spPr>
          <c:invertIfNegative val="0"/>
          <c:errBars>
            <c:errBarType val="both"/>
            <c:errValType val="cust"/>
            <c:noEndCap val="0"/>
            <c:plus>
              <c:numRef>
                <c:f>Sheet2!$AC$16:$AC$18</c:f>
                <c:numCache>
                  <c:formatCode>General</c:formatCode>
                  <c:ptCount val="3"/>
                  <c:pt idx="0">
                    <c:v>2.7356275806466712E-2</c:v>
                  </c:pt>
                  <c:pt idx="1">
                    <c:v>2.3165805810847928E-2</c:v>
                  </c:pt>
                  <c:pt idx="2">
                    <c:v>4.1904699956223368E-3</c:v>
                  </c:pt>
                </c:numCache>
              </c:numRef>
            </c:plus>
            <c:minus>
              <c:numRef>
                <c:f>Sheet2!$AC$16:$AC$18</c:f>
                <c:numCache>
                  <c:formatCode>General</c:formatCode>
                  <c:ptCount val="3"/>
                  <c:pt idx="0">
                    <c:v>2.7356275806466712E-2</c:v>
                  </c:pt>
                  <c:pt idx="1">
                    <c:v>2.3165805810847928E-2</c:v>
                  </c:pt>
                  <c:pt idx="2">
                    <c:v>4.1904699956223368E-3</c:v>
                  </c:pt>
                </c:numCache>
              </c:numRef>
            </c:minus>
            <c:spPr>
              <a:noFill/>
              <a:ln w="9525" cap="flat" cmpd="sng" algn="ctr">
                <a:solidFill>
                  <a:schemeClr val="tx1">
                    <a:lumMod val="65000"/>
                    <a:lumOff val="35000"/>
                  </a:schemeClr>
                </a:solidFill>
                <a:round/>
              </a:ln>
              <a:effectLst/>
            </c:spPr>
          </c:errBars>
          <c:val>
            <c:numRef>
              <c:f>Sheet2!$AB$16:$AB$18</c:f>
              <c:numCache>
                <c:formatCode>General</c:formatCode>
                <c:ptCount val="3"/>
                <c:pt idx="0">
                  <c:v>19.586792695850239</c:v>
                </c:pt>
                <c:pt idx="1">
                  <c:v>62.496494305547479</c:v>
                </c:pt>
                <c:pt idx="2">
                  <c:v>17.916712998602286</c:v>
                </c:pt>
              </c:numCache>
            </c:numRef>
          </c:val>
          <c:extLst>
            <c:ext xmlns:c16="http://schemas.microsoft.com/office/drawing/2014/chart" uri="{C3380CC4-5D6E-409C-BE32-E72D297353CC}">
              <c16:uniqueId val="{00000006-6384-4222-A9DB-AF0E9C3FCBAA}"/>
            </c:ext>
          </c:extLst>
        </c:ser>
        <c:dLbls>
          <c:showLegendKey val="0"/>
          <c:showVal val="0"/>
          <c:showCatName val="0"/>
          <c:showSerName val="0"/>
          <c:showPercent val="0"/>
          <c:showBubbleSize val="0"/>
        </c:dLbls>
        <c:gapWidth val="219"/>
        <c:overlap val="-27"/>
        <c:axId val="2094908880"/>
        <c:axId val="2094920528"/>
      </c:barChart>
      <c:catAx>
        <c:axId val="20949088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94920528"/>
        <c:crosses val="autoZero"/>
        <c:auto val="1"/>
        <c:lblAlgn val="ctr"/>
        <c:lblOffset val="100"/>
        <c:noMultiLvlLbl val="0"/>
      </c:catAx>
      <c:valAx>
        <c:axId val="2094920528"/>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94908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v>Ext_Hyd+DerAc</c:v>
          </c:tx>
          <c:spPr>
            <a:gradFill>
              <a:gsLst>
                <a:gs pos="0">
                  <a:srgbClr val="4472C4"/>
                </a:gs>
                <a:gs pos="90000">
                  <a:schemeClr val="accent4">
                    <a:lumMod val="60000"/>
                    <a:lumOff val="40000"/>
                  </a:schemeClr>
                </a:gs>
                <a:gs pos="10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Sheet2!$M$16:$M$18</c:f>
                <c:numCache>
                  <c:formatCode>General</c:formatCode>
                  <c:ptCount val="3"/>
                  <c:pt idx="0">
                    <c:v>0.24289863391413213</c:v>
                  </c:pt>
                  <c:pt idx="1">
                    <c:v>0.34830405099229722</c:v>
                  </c:pt>
                  <c:pt idx="2">
                    <c:v>0.10540541707816686</c:v>
                  </c:pt>
                </c:numCache>
              </c:numRef>
            </c:plus>
            <c:minus>
              <c:numRef>
                <c:f>Sheet2!$M$16:$M$18</c:f>
                <c:numCache>
                  <c:formatCode>General</c:formatCode>
                  <c:ptCount val="3"/>
                  <c:pt idx="0">
                    <c:v>0.24289863391413213</c:v>
                  </c:pt>
                  <c:pt idx="1">
                    <c:v>0.34830405099229722</c:v>
                  </c:pt>
                  <c:pt idx="2">
                    <c:v>0.10540541707816686</c:v>
                  </c:pt>
                </c:numCache>
              </c:numRef>
            </c:minus>
            <c:spPr>
              <a:noFill/>
              <a:ln w="9525" cap="flat" cmpd="sng" algn="ctr">
                <a:solidFill>
                  <a:schemeClr val="tx1">
                    <a:lumMod val="65000"/>
                    <a:lumOff val="35000"/>
                  </a:schemeClr>
                </a:solidFill>
                <a:round/>
              </a:ln>
              <a:effectLst/>
            </c:spPr>
          </c:errBars>
          <c:cat>
            <c:strRef>
              <c:f>Sheet2!$A$16:$A$18</c:f>
              <c:strCache>
                <c:ptCount val="3"/>
                <c:pt idx="0">
                  <c:v>SFA</c:v>
                </c:pt>
                <c:pt idx="1">
                  <c:v>MUFA</c:v>
                </c:pt>
                <c:pt idx="2">
                  <c:v>PUFA</c:v>
                </c:pt>
              </c:strCache>
            </c:strRef>
          </c:cat>
          <c:val>
            <c:numRef>
              <c:f>Sheet2!$L$16:$L$18</c:f>
              <c:numCache>
                <c:formatCode>General</c:formatCode>
                <c:ptCount val="3"/>
                <c:pt idx="0">
                  <c:v>19.022407252991975</c:v>
                </c:pt>
                <c:pt idx="1">
                  <c:v>63.008826037613751</c:v>
                </c:pt>
                <c:pt idx="2">
                  <c:v>17.968766709394274</c:v>
                </c:pt>
              </c:numCache>
            </c:numRef>
          </c:val>
          <c:extLst>
            <c:ext xmlns:c16="http://schemas.microsoft.com/office/drawing/2014/chart" uri="{C3380CC4-5D6E-409C-BE32-E72D297353CC}">
              <c16:uniqueId val="{00000002-9AE2-4CD3-8B16-391D60FFB898}"/>
            </c:ext>
          </c:extLst>
        </c:ser>
        <c:ser>
          <c:idx val="4"/>
          <c:order val="1"/>
          <c:tx>
            <c:v>Ext_C6+DerAc</c:v>
          </c:tx>
          <c:spPr>
            <a:gradFill>
              <a:gsLst>
                <a:gs pos="31000">
                  <a:srgbClr val="4472C4"/>
                </a:gs>
                <a:gs pos="98000">
                  <a:srgbClr val="F6750A"/>
                </a:gs>
                <a:gs pos="100000">
                  <a:srgbClr val="F6750A"/>
                </a:gs>
              </a:gsLst>
              <a:path path="circle">
                <a:fillToRect l="50000" t="130000" r="50000" b="-30000"/>
              </a:path>
            </a:gradFill>
            <a:ln>
              <a:noFill/>
            </a:ln>
            <a:effectLst/>
          </c:spPr>
          <c:invertIfNegative val="0"/>
          <c:errBars>
            <c:errBarType val="both"/>
            <c:errValType val="cust"/>
            <c:noEndCap val="0"/>
            <c:plus>
              <c:numRef>
                <c:f>Sheet2!$U$16:$U$18</c:f>
                <c:numCache>
                  <c:formatCode>General</c:formatCode>
                  <c:ptCount val="3"/>
                  <c:pt idx="0">
                    <c:v>8.2509227989211453E-2</c:v>
                  </c:pt>
                  <c:pt idx="1">
                    <c:v>1.2437756663199906E-2</c:v>
                  </c:pt>
                  <c:pt idx="2">
                    <c:v>7.0071471326018653E-2</c:v>
                  </c:pt>
                </c:numCache>
              </c:numRef>
            </c:plus>
            <c:minus>
              <c:numRef>
                <c:f>Sheet2!$U$16:$U$18</c:f>
                <c:numCache>
                  <c:formatCode>General</c:formatCode>
                  <c:ptCount val="3"/>
                  <c:pt idx="0">
                    <c:v>8.2509227989211453E-2</c:v>
                  </c:pt>
                  <c:pt idx="1">
                    <c:v>1.2437756663199906E-2</c:v>
                  </c:pt>
                  <c:pt idx="2">
                    <c:v>7.0071471326018653E-2</c:v>
                  </c:pt>
                </c:numCache>
              </c:numRef>
            </c:minus>
            <c:spPr>
              <a:noFill/>
              <a:ln w="9525" cap="flat" cmpd="sng" algn="ctr">
                <a:solidFill>
                  <a:schemeClr val="tx1">
                    <a:lumMod val="65000"/>
                    <a:lumOff val="35000"/>
                  </a:schemeClr>
                </a:solidFill>
                <a:round/>
              </a:ln>
              <a:effectLst/>
            </c:spPr>
          </c:errBars>
          <c:val>
            <c:numRef>
              <c:f>Sheet2!$T$16:$T$18</c:f>
              <c:numCache>
                <c:formatCode>General</c:formatCode>
                <c:ptCount val="3"/>
                <c:pt idx="0">
                  <c:v>19.523896157858271</c:v>
                </c:pt>
                <c:pt idx="1">
                  <c:v>62.589496165901537</c:v>
                </c:pt>
                <c:pt idx="2">
                  <c:v>17.886607676240192</c:v>
                </c:pt>
              </c:numCache>
            </c:numRef>
          </c:val>
          <c:extLst>
            <c:ext xmlns:c16="http://schemas.microsoft.com/office/drawing/2014/chart" uri="{C3380CC4-5D6E-409C-BE32-E72D297353CC}">
              <c16:uniqueId val="{00000004-9AE2-4CD3-8B16-391D60FFB898}"/>
            </c:ext>
          </c:extLst>
        </c:ser>
        <c:ser>
          <c:idx val="6"/>
          <c:order val="2"/>
          <c:tx>
            <c:v>MAED</c:v>
          </c:tx>
          <c:spPr>
            <a:solidFill>
              <a:srgbClr val="FF0000"/>
            </a:solidFill>
            <a:ln w="12700">
              <a:solidFill>
                <a:sysClr val="windowText" lastClr="000000"/>
              </a:solidFill>
            </a:ln>
            <a:effectLst/>
          </c:spPr>
          <c:invertIfNegative val="0"/>
          <c:errBars>
            <c:errBarType val="both"/>
            <c:errValType val="cust"/>
            <c:noEndCap val="0"/>
            <c:plus>
              <c:numRef>
                <c:f>Sheet2!$AC$16:$AC$18</c:f>
                <c:numCache>
                  <c:formatCode>General</c:formatCode>
                  <c:ptCount val="3"/>
                  <c:pt idx="0">
                    <c:v>2.7356275806466712E-2</c:v>
                  </c:pt>
                  <c:pt idx="1">
                    <c:v>2.3165805810847928E-2</c:v>
                  </c:pt>
                  <c:pt idx="2">
                    <c:v>4.1904699956223368E-3</c:v>
                  </c:pt>
                </c:numCache>
              </c:numRef>
            </c:plus>
            <c:minus>
              <c:numRef>
                <c:f>Sheet2!$AC$16:$AC$18</c:f>
                <c:numCache>
                  <c:formatCode>General</c:formatCode>
                  <c:ptCount val="3"/>
                  <c:pt idx="0">
                    <c:v>2.7356275806466712E-2</c:v>
                  </c:pt>
                  <c:pt idx="1">
                    <c:v>2.3165805810847928E-2</c:v>
                  </c:pt>
                  <c:pt idx="2">
                    <c:v>4.1904699956223368E-3</c:v>
                  </c:pt>
                </c:numCache>
              </c:numRef>
            </c:minus>
            <c:spPr>
              <a:noFill/>
              <a:ln w="9525" cap="flat" cmpd="sng" algn="ctr">
                <a:solidFill>
                  <a:schemeClr val="tx1">
                    <a:lumMod val="65000"/>
                    <a:lumOff val="35000"/>
                  </a:schemeClr>
                </a:solidFill>
                <a:round/>
              </a:ln>
              <a:effectLst/>
            </c:spPr>
          </c:errBars>
          <c:val>
            <c:numRef>
              <c:f>Sheet2!$AB$16:$AB$18</c:f>
              <c:numCache>
                <c:formatCode>General</c:formatCode>
                <c:ptCount val="3"/>
                <c:pt idx="0">
                  <c:v>19.586792695850239</c:v>
                </c:pt>
                <c:pt idx="1">
                  <c:v>62.496494305547479</c:v>
                </c:pt>
                <c:pt idx="2">
                  <c:v>17.916712998602286</c:v>
                </c:pt>
              </c:numCache>
            </c:numRef>
          </c:val>
          <c:extLst>
            <c:ext xmlns:c16="http://schemas.microsoft.com/office/drawing/2014/chart" uri="{C3380CC4-5D6E-409C-BE32-E72D297353CC}">
              <c16:uniqueId val="{00000006-9AE2-4CD3-8B16-391D60FFB898}"/>
            </c:ext>
          </c:extLst>
        </c:ser>
        <c:dLbls>
          <c:showLegendKey val="0"/>
          <c:showVal val="0"/>
          <c:showCatName val="0"/>
          <c:showSerName val="0"/>
          <c:showPercent val="0"/>
          <c:showBubbleSize val="0"/>
        </c:dLbls>
        <c:gapWidth val="219"/>
        <c:overlap val="-27"/>
        <c:axId val="2094908880"/>
        <c:axId val="2094920528"/>
      </c:barChart>
      <c:catAx>
        <c:axId val="20949088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94920528"/>
        <c:crosses val="autoZero"/>
        <c:auto val="1"/>
        <c:lblAlgn val="ctr"/>
        <c:lblOffset val="100"/>
        <c:noMultiLvlLbl val="0"/>
      </c:catAx>
      <c:valAx>
        <c:axId val="2094920528"/>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94908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v>Ext_Hyd+DerAc</c:v>
          </c:tx>
          <c:spPr>
            <a:gradFill>
              <a:gsLst>
                <a:gs pos="0">
                  <a:srgbClr val="4472C4"/>
                </a:gs>
                <a:gs pos="90000">
                  <a:schemeClr val="accent4">
                    <a:lumMod val="60000"/>
                    <a:lumOff val="40000"/>
                  </a:schemeClr>
                </a:gs>
                <a:gs pos="10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'SFA MUFA PUFA'!$M$27:$M$29</c:f>
                <c:numCache>
                  <c:formatCode>General</c:formatCode>
                  <c:ptCount val="3"/>
                  <c:pt idx="0">
                    <c:v>0.17110654140361525</c:v>
                  </c:pt>
                  <c:pt idx="1">
                    <c:v>0.13245113933324149</c:v>
                  </c:pt>
                  <c:pt idx="2">
                    <c:v>6.7741591442057825E-2</c:v>
                  </c:pt>
                </c:numCache>
              </c:numRef>
            </c:plus>
            <c:minus>
              <c:numRef>
                <c:f>'SFA MUFA PUFA'!$M$27:$M$29</c:f>
                <c:numCache>
                  <c:formatCode>General</c:formatCode>
                  <c:ptCount val="3"/>
                  <c:pt idx="0">
                    <c:v>0.17110654140361525</c:v>
                  </c:pt>
                  <c:pt idx="1">
                    <c:v>0.13245113933324149</c:v>
                  </c:pt>
                  <c:pt idx="2">
                    <c:v>6.7741591442057825E-2</c:v>
                  </c:pt>
                </c:numCache>
              </c:numRef>
            </c:minus>
            <c:spPr>
              <a:noFill/>
              <a:ln w="9525" cap="flat" cmpd="sng" algn="ctr">
                <a:solidFill>
                  <a:schemeClr val="tx1">
                    <a:lumMod val="65000"/>
                    <a:lumOff val="35000"/>
                  </a:schemeClr>
                </a:solidFill>
                <a:round/>
              </a:ln>
              <a:effectLst/>
            </c:spPr>
          </c:errBars>
          <c:cat>
            <c:strRef>
              <c:f>'SFA MUFA PUFA'!$A$27:$A$29</c:f>
              <c:strCache>
                <c:ptCount val="3"/>
                <c:pt idx="0">
                  <c:v>SFA</c:v>
                </c:pt>
                <c:pt idx="1">
                  <c:v>MUFA</c:v>
                </c:pt>
                <c:pt idx="2">
                  <c:v>PUFA</c:v>
                </c:pt>
              </c:strCache>
            </c:strRef>
          </c:cat>
          <c:val>
            <c:numRef>
              <c:f>'SFA MUFA PUFA'!$L$27:$L$29</c:f>
              <c:numCache>
                <c:formatCode>0.00</c:formatCode>
                <c:ptCount val="3"/>
                <c:pt idx="0">
                  <c:v>19.42189583565731</c:v>
                </c:pt>
                <c:pt idx="1">
                  <c:v>62.988625404149218</c:v>
                </c:pt>
                <c:pt idx="2">
                  <c:v>17.69856494956516</c:v>
                </c:pt>
              </c:numCache>
            </c:numRef>
          </c:val>
          <c:extLst>
            <c:ext xmlns:c16="http://schemas.microsoft.com/office/drawing/2014/chart" uri="{C3380CC4-5D6E-409C-BE32-E72D297353CC}">
              <c16:uniqueId val="{00000002-278F-49F8-B637-7CB4BE990C29}"/>
            </c:ext>
          </c:extLst>
        </c:ser>
        <c:ser>
          <c:idx val="4"/>
          <c:order val="1"/>
          <c:tx>
            <c:v>Ext_C6+DerAc</c:v>
          </c:tx>
          <c:spPr>
            <a:gradFill>
              <a:gsLst>
                <a:gs pos="31000">
                  <a:srgbClr val="4472C4"/>
                </a:gs>
                <a:gs pos="98000">
                  <a:srgbClr val="F6750A"/>
                </a:gs>
                <a:gs pos="100000">
                  <a:srgbClr val="F6750A"/>
                </a:gs>
              </a:gsLst>
              <a:path path="circle">
                <a:fillToRect l="50000" t="130000" r="50000" b="-30000"/>
              </a:path>
            </a:gradFill>
            <a:ln>
              <a:noFill/>
            </a:ln>
            <a:effectLst/>
          </c:spPr>
          <c:invertIfNegative val="0"/>
          <c:errBars>
            <c:errBarType val="both"/>
            <c:errValType val="cust"/>
            <c:noEndCap val="0"/>
            <c:plus>
              <c:numRef>
                <c:f>'SFA MUFA PUFA'!$U$27:$U$29</c:f>
                <c:numCache>
                  <c:formatCode>General</c:formatCode>
                  <c:ptCount val="3"/>
                  <c:pt idx="0">
                    <c:v>0.10035442324134891</c:v>
                  </c:pt>
                  <c:pt idx="1">
                    <c:v>4.4924313532696658E-2</c:v>
                  </c:pt>
                  <c:pt idx="2">
                    <c:v>6.1346480643726053E-2</c:v>
                  </c:pt>
                </c:numCache>
              </c:numRef>
            </c:plus>
            <c:minus>
              <c:numRef>
                <c:f>'SFA MUFA PUFA'!$U$27:$U$29</c:f>
                <c:numCache>
                  <c:formatCode>General</c:formatCode>
                  <c:ptCount val="3"/>
                  <c:pt idx="0">
                    <c:v>0.10035442324134891</c:v>
                  </c:pt>
                  <c:pt idx="1">
                    <c:v>4.4924313532696658E-2</c:v>
                  </c:pt>
                  <c:pt idx="2">
                    <c:v>6.1346480643726053E-2</c:v>
                  </c:pt>
                </c:numCache>
              </c:numRef>
            </c:minus>
            <c:spPr>
              <a:noFill/>
              <a:ln w="9525" cap="flat" cmpd="sng" algn="ctr">
                <a:solidFill>
                  <a:schemeClr val="tx1">
                    <a:lumMod val="65000"/>
                    <a:lumOff val="35000"/>
                  </a:schemeClr>
                </a:solidFill>
                <a:round/>
              </a:ln>
              <a:effectLst/>
            </c:spPr>
          </c:errBars>
          <c:val>
            <c:numRef>
              <c:f>'SFA MUFA PUFA'!$T$27:$T$29</c:f>
              <c:numCache>
                <c:formatCode>0.00</c:formatCode>
                <c:ptCount val="3"/>
                <c:pt idx="0">
                  <c:v>17.716345493851613</c:v>
                </c:pt>
                <c:pt idx="1">
                  <c:v>64.35213953362738</c:v>
                </c:pt>
                <c:pt idx="2">
                  <c:v>18.070480449643476</c:v>
                </c:pt>
              </c:numCache>
            </c:numRef>
          </c:val>
          <c:extLst>
            <c:ext xmlns:c16="http://schemas.microsoft.com/office/drawing/2014/chart" uri="{C3380CC4-5D6E-409C-BE32-E72D297353CC}">
              <c16:uniqueId val="{00000004-278F-49F8-B637-7CB4BE990C29}"/>
            </c:ext>
          </c:extLst>
        </c:ser>
        <c:ser>
          <c:idx val="6"/>
          <c:order val="2"/>
          <c:tx>
            <c:v>MAED</c:v>
          </c:tx>
          <c:spPr>
            <a:solidFill>
              <a:srgbClr val="FF0000"/>
            </a:solidFill>
            <a:ln>
              <a:solidFill>
                <a:schemeClr val="tx1"/>
              </a:solidFill>
            </a:ln>
            <a:effectLst/>
          </c:spPr>
          <c:invertIfNegative val="0"/>
          <c:errBars>
            <c:errBarType val="both"/>
            <c:errValType val="cust"/>
            <c:noEndCap val="0"/>
            <c:plus>
              <c:numRef>
                <c:f>'SFA MUFA PUFA'!$AC$27:$AC$29</c:f>
                <c:numCache>
                  <c:formatCode>General</c:formatCode>
                  <c:ptCount val="3"/>
                  <c:pt idx="0">
                    <c:v>2.8649515636040235E-2</c:v>
                  </c:pt>
                  <c:pt idx="1">
                    <c:v>0.14663210510022751</c:v>
                  </c:pt>
                  <c:pt idx="2">
                    <c:v>0.13140358639117622</c:v>
                  </c:pt>
                </c:numCache>
              </c:numRef>
            </c:plus>
            <c:minus>
              <c:numRef>
                <c:f>'SFA MUFA PUFA'!$AC$27:$AC$29</c:f>
                <c:numCache>
                  <c:formatCode>General</c:formatCode>
                  <c:ptCount val="3"/>
                  <c:pt idx="0">
                    <c:v>2.8649515636040235E-2</c:v>
                  </c:pt>
                  <c:pt idx="1">
                    <c:v>0.14663210510022751</c:v>
                  </c:pt>
                  <c:pt idx="2">
                    <c:v>0.13140358639117622</c:v>
                  </c:pt>
                </c:numCache>
              </c:numRef>
            </c:minus>
            <c:spPr>
              <a:noFill/>
              <a:ln w="9525" cap="flat" cmpd="sng" algn="ctr">
                <a:solidFill>
                  <a:schemeClr val="tx1">
                    <a:lumMod val="65000"/>
                    <a:lumOff val="35000"/>
                  </a:schemeClr>
                </a:solidFill>
                <a:round/>
              </a:ln>
              <a:effectLst/>
            </c:spPr>
          </c:errBars>
          <c:val>
            <c:numRef>
              <c:f>'SFA MUFA PUFA'!$AB$27:$AB$29</c:f>
              <c:numCache>
                <c:formatCode>0.00</c:formatCode>
                <c:ptCount val="3"/>
                <c:pt idx="0">
                  <c:v>19.444751208705455</c:v>
                </c:pt>
                <c:pt idx="1">
                  <c:v>62.923233827766786</c:v>
                </c:pt>
                <c:pt idx="2">
                  <c:v>17.764291509628467</c:v>
                </c:pt>
              </c:numCache>
            </c:numRef>
          </c:val>
          <c:extLst>
            <c:ext xmlns:c16="http://schemas.microsoft.com/office/drawing/2014/chart" uri="{C3380CC4-5D6E-409C-BE32-E72D297353CC}">
              <c16:uniqueId val="{00000006-278F-49F8-B637-7CB4BE990C29}"/>
            </c:ext>
          </c:extLst>
        </c:ser>
        <c:dLbls>
          <c:showLegendKey val="0"/>
          <c:showVal val="0"/>
          <c:showCatName val="0"/>
          <c:showSerName val="0"/>
          <c:showPercent val="0"/>
          <c:showBubbleSize val="0"/>
        </c:dLbls>
        <c:gapWidth val="219"/>
        <c:overlap val="-27"/>
        <c:axId val="2023878528"/>
        <c:axId val="2023866048"/>
      </c:barChart>
      <c:catAx>
        <c:axId val="20238785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23866048"/>
        <c:crosses val="autoZero"/>
        <c:auto val="1"/>
        <c:lblAlgn val="ctr"/>
        <c:lblOffset val="100"/>
        <c:noMultiLvlLbl val="0"/>
      </c:catAx>
      <c:valAx>
        <c:axId val="2023866048"/>
        <c:scaling>
          <c:orientation val="minMax"/>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23878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v>Ext_Hyd+DerAc</c:v>
          </c:tx>
          <c:spPr>
            <a:gradFill>
              <a:gsLst>
                <a:gs pos="0">
                  <a:srgbClr val="4472C4"/>
                </a:gs>
                <a:gs pos="90000">
                  <a:schemeClr val="accent4">
                    <a:lumMod val="60000"/>
                    <a:lumOff val="40000"/>
                  </a:schemeClr>
                </a:gs>
                <a:gs pos="10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'SFA MUFA PUFA'!$M$17:$M$19</c:f>
                <c:numCache>
                  <c:formatCode>General</c:formatCode>
                  <c:ptCount val="3"/>
                  <c:pt idx="0">
                    <c:v>0.12405301463835627</c:v>
                  </c:pt>
                  <c:pt idx="1">
                    <c:v>3.3694144204755361E-2</c:v>
                  </c:pt>
                  <c:pt idx="2">
                    <c:v>0.15774715884310986</c:v>
                  </c:pt>
                </c:numCache>
              </c:numRef>
            </c:plus>
            <c:minus>
              <c:numRef>
                <c:f>'SFA MUFA PUFA'!$M$17:$M$19</c:f>
                <c:numCache>
                  <c:formatCode>General</c:formatCode>
                  <c:ptCount val="3"/>
                  <c:pt idx="0">
                    <c:v>0.12405301463835627</c:v>
                  </c:pt>
                  <c:pt idx="1">
                    <c:v>3.3694144204755361E-2</c:v>
                  </c:pt>
                  <c:pt idx="2">
                    <c:v>0.15774715884310986</c:v>
                  </c:pt>
                </c:numCache>
              </c:numRef>
            </c:minus>
            <c:spPr>
              <a:noFill/>
              <a:ln w="9525" cap="flat" cmpd="sng" algn="ctr">
                <a:solidFill>
                  <a:schemeClr val="tx1">
                    <a:lumMod val="65000"/>
                    <a:lumOff val="35000"/>
                  </a:schemeClr>
                </a:solidFill>
                <a:round/>
              </a:ln>
              <a:effectLst/>
            </c:spPr>
          </c:errBars>
          <c:cat>
            <c:strRef>
              <c:f>'SFA MUFA PUFA'!$A$17:$A$19</c:f>
              <c:strCache>
                <c:ptCount val="3"/>
                <c:pt idx="0">
                  <c:v>SFA</c:v>
                </c:pt>
                <c:pt idx="1">
                  <c:v>MUFA</c:v>
                </c:pt>
                <c:pt idx="2">
                  <c:v>UFA</c:v>
                </c:pt>
              </c:strCache>
            </c:strRef>
          </c:cat>
          <c:val>
            <c:numRef>
              <c:f>'SFA MUFA PUFA'!$L$17:$L$19</c:f>
              <c:numCache>
                <c:formatCode>General</c:formatCode>
                <c:ptCount val="3"/>
                <c:pt idx="0">
                  <c:v>16.052294423127893</c:v>
                </c:pt>
                <c:pt idx="1">
                  <c:v>59.393098021904947</c:v>
                </c:pt>
                <c:pt idx="2">
                  <c:v>24.554607554967166</c:v>
                </c:pt>
              </c:numCache>
            </c:numRef>
          </c:val>
          <c:extLst>
            <c:ext xmlns:c16="http://schemas.microsoft.com/office/drawing/2014/chart" uri="{C3380CC4-5D6E-409C-BE32-E72D297353CC}">
              <c16:uniqueId val="{00000002-95D8-463E-AC61-0026E268B340}"/>
            </c:ext>
          </c:extLst>
        </c:ser>
        <c:ser>
          <c:idx val="4"/>
          <c:order val="1"/>
          <c:tx>
            <c:v>Ext_C6+DerAc</c:v>
          </c:tx>
          <c:spPr>
            <a:gradFill>
              <a:gsLst>
                <a:gs pos="31000">
                  <a:srgbClr val="4472C4"/>
                </a:gs>
                <a:gs pos="98000">
                  <a:srgbClr val="F6750A"/>
                </a:gs>
                <a:gs pos="100000">
                  <a:srgbClr val="F6750A"/>
                </a:gs>
              </a:gsLst>
              <a:path path="circle">
                <a:fillToRect l="50000" t="130000" r="50000" b="-30000"/>
              </a:path>
            </a:gradFill>
            <a:ln>
              <a:noFill/>
            </a:ln>
            <a:effectLst/>
          </c:spPr>
          <c:invertIfNegative val="0"/>
          <c:errBars>
            <c:errBarType val="both"/>
            <c:errValType val="cust"/>
            <c:noEndCap val="0"/>
            <c:plus>
              <c:numRef>
                <c:f>'SFA MUFA PUFA'!$U$17:$U$19</c:f>
                <c:numCache>
                  <c:formatCode>General</c:formatCode>
                  <c:ptCount val="3"/>
                  <c:pt idx="0">
                    <c:v>0.11060346916517805</c:v>
                  </c:pt>
                  <c:pt idx="1">
                    <c:v>3.9020481331156986E-2</c:v>
                  </c:pt>
                  <c:pt idx="2">
                    <c:v>7.1582987834014844E-2</c:v>
                  </c:pt>
                </c:numCache>
              </c:numRef>
            </c:plus>
            <c:minus>
              <c:numRef>
                <c:f>'SFA MUFA PUFA'!$U$17:$U$19</c:f>
                <c:numCache>
                  <c:formatCode>General</c:formatCode>
                  <c:ptCount val="3"/>
                  <c:pt idx="0">
                    <c:v>0.11060346916517805</c:v>
                  </c:pt>
                  <c:pt idx="1">
                    <c:v>3.9020481331156986E-2</c:v>
                  </c:pt>
                  <c:pt idx="2">
                    <c:v>7.1582987834014844E-2</c:v>
                  </c:pt>
                </c:numCache>
              </c:numRef>
            </c:minus>
            <c:spPr>
              <a:noFill/>
              <a:ln w="9525" cap="flat" cmpd="sng" algn="ctr">
                <a:solidFill>
                  <a:schemeClr val="tx1">
                    <a:lumMod val="65000"/>
                    <a:lumOff val="35000"/>
                  </a:schemeClr>
                </a:solidFill>
                <a:round/>
              </a:ln>
              <a:effectLst/>
            </c:spPr>
          </c:errBars>
          <c:val>
            <c:numRef>
              <c:f>'SFA MUFA PUFA'!$T$17:$T$19</c:f>
              <c:numCache>
                <c:formatCode>General</c:formatCode>
                <c:ptCount val="3"/>
                <c:pt idx="0">
                  <c:v>14.771785929023748</c:v>
                </c:pt>
                <c:pt idx="1">
                  <c:v>60.892371650239546</c:v>
                </c:pt>
                <c:pt idx="2">
                  <c:v>24.335842420736707</c:v>
                </c:pt>
              </c:numCache>
            </c:numRef>
          </c:val>
          <c:extLst>
            <c:ext xmlns:c16="http://schemas.microsoft.com/office/drawing/2014/chart" uri="{C3380CC4-5D6E-409C-BE32-E72D297353CC}">
              <c16:uniqueId val="{00000004-95D8-463E-AC61-0026E268B340}"/>
            </c:ext>
          </c:extLst>
        </c:ser>
        <c:ser>
          <c:idx val="6"/>
          <c:order val="2"/>
          <c:tx>
            <c:v>MAED</c:v>
          </c:tx>
          <c:spPr>
            <a:solidFill>
              <a:srgbClr val="FF0000"/>
            </a:solidFill>
            <a:ln>
              <a:solidFill>
                <a:sysClr val="windowText" lastClr="000000"/>
              </a:solidFill>
            </a:ln>
            <a:effectLst/>
          </c:spPr>
          <c:invertIfNegative val="0"/>
          <c:errBars>
            <c:errBarType val="both"/>
            <c:errValType val="cust"/>
            <c:noEndCap val="0"/>
            <c:plus>
              <c:numRef>
                <c:f>'SFA MUFA PUFA'!$AC$17:$AC$19</c:f>
                <c:numCache>
                  <c:formatCode>General</c:formatCode>
                  <c:ptCount val="3"/>
                  <c:pt idx="0">
                    <c:v>0.18295463891382369</c:v>
                  </c:pt>
                  <c:pt idx="1">
                    <c:v>1.6429474235285042</c:v>
                  </c:pt>
                  <c:pt idx="2">
                    <c:v>1.459992784614677</c:v>
                  </c:pt>
                </c:numCache>
              </c:numRef>
            </c:plus>
            <c:minus>
              <c:numRef>
                <c:f>'SFA MUFA PUFA'!$AC$17:$AC$19</c:f>
                <c:numCache>
                  <c:formatCode>General</c:formatCode>
                  <c:ptCount val="3"/>
                  <c:pt idx="0">
                    <c:v>0.18295463891382369</c:v>
                  </c:pt>
                  <c:pt idx="1">
                    <c:v>1.6429474235285042</c:v>
                  </c:pt>
                  <c:pt idx="2">
                    <c:v>1.459992784614677</c:v>
                  </c:pt>
                </c:numCache>
              </c:numRef>
            </c:minus>
            <c:spPr>
              <a:noFill/>
              <a:ln w="9525" cap="flat" cmpd="sng" algn="ctr">
                <a:solidFill>
                  <a:schemeClr val="tx1">
                    <a:lumMod val="65000"/>
                    <a:lumOff val="35000"/>
                  </a:schemeClr>
                </a:solidFill>
                <a:round/>
              </a:ln>
              <a:effectLst/>
            </c:spPr>
          </c:errBars>
          <c:val>
            <c:numRef>
              <c:f>'SFA MUFA PUFA'!$AB$17:$AB$19</c:f>
              <c:numCache>
                <c:formatCode>General</c:formatCode>
                <c:ptCount val="3"/>
                <c:pt idx="0">
                  <c:v>17.346288348516765</c:v>
                </c:pt>
                <c:pt idx="1">
                  <c:v>59.890758134602777</c:v>
                </c:pt>
                <c:pt idx="2">
                  <c:v>22.762953516880462</c:v>
                </c:pt>
              </c:numCache>
            </c:numRef>
          </c:val>
          <c:extLst>
            <c:ext xmlns:c16="http://schemas.microsoft.com/office/drawing/2014/chart" uri="{C3380CC4-5D6E-409C-BE32-E72D297353CC}">
              <c16:uniqueId val="{00000006-95D8-463E-AC61-0026E268B340}"/>
            </c:ext>
          </c:extLst>
        </c:ser>
        <c:dLbls>
          <c:showLegendKey val="0"/>
          <c:showVal val="0"/>
          <c:showCatName val="0"/>
          <c:showSerName val="0"/>
          <c:showPercent val="0"/>
          <c:showBubbleSize val="0"/>
        </c:dLbls>
        <c:gapWidth val="219"/>
        <c:overlap val="-27"/>
        <c:axId val="705206976"/>
        <c:axId val="705203648"/>
      </c:barChart>
      <c:catAx>
        <c:axId val="7052069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05203648"/>
        <c:crosses val="autoZero"/>
        <c:auto val="1"/>
        <c:lblAlgn val="ctr"/>
        <c:lblOffset val="100"/>
        <c:noMultiLvlLbl val="0"/>
      </c:catAx>
      <c:valAx>
        <c:axId val="705203648"/>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05206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AOCS 2c-11</c:v>
          </c:tx>
          <c:spPr>
            <a:solidFill>
              <a:srgbClr val="49BFA9"/>
            </a:solidFill>
            <a:ln>
              <a:noFill/>
            </a:ln>
            <a:effectLst/>
          </c:spPr>
          <c:invertIfNegative val="0"/>
          <c:errBars>
            <c:errBarType val="both"/>
            <c:errValType val="cust"/>
            <c:noEndCap val="0"/>
            <c:plus>
              <c:numRef>
                <c:f>'SFA MUFA PUFA'!$E$11:$E$13</c:f>
                <c:numCache>
                  <c:formatCode>General</c:formatCode>
                  <c:ptCount val="3"/>
                  <c:pt idx="0">
                    <c:v>0.33901820007508654</c:v>
                  </c:pt>
                  <c:pt idx="1">
                    <c:v>0.43471919210585241</c:v>
                  </c:pt>
                  <c:pt idx="2">
                    <c:v>9.5700992030767651E-2</c:v>
                  </c:pt>
                </c:numCache>
              </c:numRef>
            </c:plus>
            <c:minus>
              <c:numRef>
                <c:f>'SFA MUFA PUFA'!$E$11:$E$13</c:f>
                <c:numCache>
                  <c:formatCode>General</c:formatCode>
                  <c:ptCount val="3"/>
                  <c:pt idx="0">
                    <c:v>0.33901820007508654</c:v>
                  </c:pt>
                  <c:pt idx="1">
                    <c:v>0.43471919210585241</c:v>
                  </c:pt>
                  <c:pt idx="2">
                    <c:v>9.5700992030767651E-2</c:v>
                  </c:pt>
                </c:numCache>
              </c:numRef>
            </c:minus>
            <c:spPr>
              <a:noFill/>
              <a:ln w="9525" cap="flat" cmpd="sng" algn="ctr">
                <a:solidFill>
                  <a:schemeClr val="tx1">
                    <a:lumMod val="65000"/>
                    <a:lumOff val="35000"/>
                  </a:schemeClr>
                </a:solidFill>
                <a:round/>
              </a:ln>
              <a:effectLst/>
            </c:spPr>
          </c:errBars>
          <c:cat>
            <c:strRef>
              <c:f>'SFA MUFA PUFA'!$A$11:$A$13</c:f>
              <c:strCache>
                <c:ptCount val="3"/>
                <c:pt idx="0">
                  <c:v>SFA</c:v>
                </c:pt>
                <c:pt idx="1">
                  <c:v>MUFA</c:v>
                </c:pt>
                <c:pt idx="2">
                  <c:v>PUFA</c:v>
                </c:pt>
              </c:strCache>
            </c:strRef>
          </c:cat>
          <c:val>
            <c:numRef>
              <c:f>'SFA MUFA PUFA'!$D$11:$D$13</c:f>
              <c:numCache>
                <c:formatCode>General</c:formatCode>
                <c:ptCount val="3"/>
                <c:pt idx="0">
                  <c:v>19.322576292440399</c:v>
                </c:pt>
                <c:pt idx="1">
                  <c:v>39.161537553022619</c:v>
                </c:pt>
                <c:pt idx="2">
                  <c:v>41.515886154536986</c:v>
                </c:pt>
              </c:numCache>
            </c:numRef>
          </c:val>
          <c:extLst>
            <c:ext xmlns:c16="http://schemas.microsoft.com/office/drawing/2014/chart" uri="{C3380CC4-5D6E-409C-BE32-E72D297353CC}">
              <c16:uniqueId val="{00000000-519D-48CF-A81C-D39D5267012A}"/>
            </c:ext>
          </c:extLst>
        </c:ser>
        <c:ser>
          <c:idx val="1"/>
          <c:order val="1"/>
          <c:tx>
            <c:v>AOCS 2b-11</c:v>
          </c:tx>
          <c:spPr>
            <a:solidFill>
              <a:srgbClr val="A63DC3"/>
            </a:solidFill>
            <a:ln>
              <a:noFill/>
            </a:ln>
            <a:effectLst/>
          </c:spPr>
          <c:invertIfNegative val="0"/>
          <c:errBars>
            <c:errBarType val="both"/>
            <c:errValType val="cust"/>
            <c:noEndCap val="0"/>
            <c:plus>
              <c:numRef>
                <c:f>'SFA MUFA PUFA'!$I$11:$I$13</c:f>
                <c:numCache>
                  <c:formatCode>General</c:formatCode>
                  <c:ptCount val="3"/>
                  <c:pt idx="0">
                    <c:v>1.3030582057079174</c:v>
                  </c:pt>
                  <c:pt idx="1">
                    <c:v>2.8928786391792194</c:v>
                  </c:pt>
                  <c:pt idx="2">
                    <c:v>4.1959368448871395</c:v>
                  </c:pt>
                </c:numCache>
              </c:numRef>
            </c:plus>
            <c:minus>
              <c:numRef>
                <c:f>'SFA MUFA PUFA'!$I$11:$I$13</c:f>
                <c:numCache>
                  <c:formatCode>General</c:formatCode>
                  <c:ptCount val="3"/>
                  <c:pt idx="0">
                    <c:v>1.3030582057079174</c:v>
                  </c:pt>
                  <c:pt idx="1">
                    <c:v>2.8928786391792194</c:v>
                  </c:pt>
                  <c:pt idx="2">
                    <c:v>4.1959368448871395</c:v>
                  </c:pt>
                </c:numCache>
              </c:numRef>
            </c:minus>
            <c:spPr>
              <a:noFill/>
              <a:ln w="9525" cap="flat" cmpd="sng" algn="ctr">
                <a:solidFill>
                  <a:schemeClr val="tx1">
                    <a:lumMod val="65000"/>
                    <a:lumOff val="35000"/>
                  </a:schemeClr>
                </a:solidFill>
                <a:round/>
              </a:ln>
              <a:effectLst/>
            </c:spPr>
          </c:errBars>
          <c:cat>
            <c:strRef>
              <c:f>'SFA MUFA PUFA'!$A$11:$A$13</c:f>
              <c:strCache>
                <c:ptCount val="3"/>
                <c:pt idx="0">
                  <c:v>SFA</c:v>
                </c:pt>
                <c:pt idx="1">
                  <c:v>MUFA</c:v>
                </c:pt>
                <c:pt idx="2">
                  <c:v>PUFA</c:v>
                </c:pt>
              </c:strCache>
            </c:strRef>
          </c:cat>
          <c:val>
            <c:numRef>
              <c:f>'SFA MUFA PUFA'!$H$11:$H$13</c:f>
              <c:numCache>
                <c:formatCode>General</c:formatCode>
                <c:ptCount val="3"/>
                <c:pt idx="0">
                  <c:v>17.018715999594718</c:v>
                </c:pt>
                <c:pt idx="1">
                  <c:v>35.751661089339848</c:v>
                </c:pt>
                <c:pt idx="2">
                  <c:v>47.229622911065427</c:v>
                </c:pt>
              </c:numCache>
            </c:numRef>
          </c:val>
          <c:extLst>
            <c:ext xmlns:c16="http://schemas.microsoft.com/office/drawing/2014/chart" uri="{C3380CC4-5D6E-409C-BE32-E72D297353CC}">
              <c16:uniqueId val="{00000001-519D-48CF-A81C-D39D5267012A}"/>
            </c:ext>
          </c:extLst>
        </c:ser>
        <c:ser>
          <c:idx val="2"/>
          <c:order val="2"/>
          <c:tx>
            <c:v>Ext_Hyd+DerAc</c:v>
          </c:tx>
          <c:spPr>
            <a:gradFill flip="none" rotWithShape="1">
              <a:gsLst>
                <a:gs pos="0">
                  <a:srgbClr val="4472C4"/>
                </a:gs>
                <a:gs pos="12000">
                  <a:srgbClr val="4472C4"/>
                </a:gs>
                <a:gs pos="100000">
                  <a:schemeClr val="accent4">
                    <a:lumMod val="60000"/>
                    <a:lumOff val="40000"/>
                  </a:schemeClr>
                </a:gs>
              </a:gsLst>
              <a:path path="circle">
                <a:fillToRect l="50000" t="130000" r="50000" b="-30000"/>
              </a:path>
              <a:tileRect/>
            </a:gradFill>
            <a:ln>
              <a:noFill/>
            </a:ln>
            <a:effectLst/>
          </c:spPr>
          <c:invertIfNegative val="0"/>
          <c:errBars>
            <c:errBarType val="both"/>
            <c:errValType val="cust"/>
            <c:noEndCap val="0"/>
            <c:plus>
              <c:numRef>
                <c:f>'SFA MUFA PUFA'!$M$11:$M$13</c:f>
                <c:numCache>
                  <c:formatCode>General</c:formatCode>
                  <c:ptCount val="3"/>
                  <c:pt idx="0">
                    <c:v>2.3220333237670587E-2</c:v>
                  </c:pt>
                  <c:pt idx="1">
                    <c:v>0.24546526917872313</c:v>
                  </c:pt>
                  <c:pt idx="2">
                    <c:v>0.22224493594104899</c:v>
                  </c:pt>
                </c:numCache>
              </c:numRef>
            </c:plus>
            <c:minus>
              <c:numRef>
                <c:f>'SFA MUFA PUFA'!$M$11:$M$13</c:f>
                <c:numCache>
                  <c:formatCode>General</c:formatCode>
                  <c:ptCount val="3"/>
                  <c:pt idx="0">
                    <c:v>2.3220333237670587E-2</c:v>
                  </c:pt>
                  <c:pt idx="1">
                    <c:v>0.24546526917872313</c:v>
                  </c:pt>
                  <c:pt idx="2">
                    <c:v>0.22224493594104899</c:v>
                  </c:pt>
                </c:numCache>
              </c:numRef>
            </c:minus>
            <c:spPr>
              <a:noFill/>
              <a:ln w="9525" cap="flat" cmpd="sng" algn="ctr">
                <a:solidFill>
                  <a:schemeClr val="tx1">
                    <a:lumMod val="65000"/>
                    <a:lumOff val="35000"/>
                  </a:schemeClr>
                </a:solidFill>
                <a:round/>
              </a:ln>
              <a:effectLst/>
            </c:spPr>
          </c:errBars>
          <c:cat>
            <c:strRef>
              <c:f>'SFA MUFA PUFA'!$A$11:$A$13</c:f>
              <c:strCache>
                <c:ptCount val="3"/>
                <c:pt idx="0">
                  <c:v>SFA</c:v>
                </c:pt>
                <c:pt idx="1">
                  <c:v>MUFA</c:v>
                </c:pt>
                <c:pt idx="2">
                  <c:v>PUFA</c:v>
                </c:pt>
              </c:strCache>
            </c:strRef>
          </c:cat>
          <c:val>
            <c:numRef>
              <c:f>'SFA MUFA PUFA'!$L$11:$L$13</c:f>
              <c:numCache>
                <c:formatCode>General</c:formatCode>
                <c:ptCount val="3"/>
                <c:pt idx="0">
                  <c:v>21.606765616882477</c:v>
                </c:pt>
                <c:pt idx="1">
                  <c:v>37.186802783458681</c:v>
                </c:pt>
                <c:pt idx="2">
                  <c:v>41.206431599658842</c:v>
                </c:pt>
              </c:numCache>
            </c:numRef>
          </c:val>
          <c:extLst>
            <c:ext xmlns:c16="http://schemas.microsoft.com/office/drawing/2014/chart" uri="{C3380CC4-5D6E-409C-BE32-E72D297353CC}">
              <c16:uniqueId val="{00000002-519D-48CF-A81C-D39D5267012A}"/>
            </c:ext>
          </c:extLst>
        </c:ser>
        <c:ser>
          <c:idx val="4"/>
          <c:order val="3"/>
          <c:tx>
            <c:v>Ext_C6+DerAc</c:v>
          </c:tx>
          <c:spPr>
            <a:gradFill>
              <a:gsLst>
                <a:gs pos="0">
                  <a:srgbClr val="4472C4"/>
                </a:gs>
                <a:gs pos="12000">
                  <a:srgbClr val="4472C4"/>
                </a:gs>
                <a:gs pos="100000">
                  <a:srgbClr val="F6750A"/>
                </a:gs>
              </a:gsLst>
              <a:path path="circle">
                <a:fillToRect l="50000" t="130000" r="50000" b="-30000"/>
              </a:path>
            </a:gradFill>
            <a:ln>
              <a:noFill/>
            </a:ln>
            <a:effectLst/>
          </c:spPr>
          <c:invertIfNegative val="0"/>
          <c:errBars>
            <c:errBarType val="both"/>
            <c:errValType val="cust"/>
            <c:noEndCap val="0"/>
            <c:plus>
              <c:numRef>
                <c:f>'SFA MUFA PUFA'!$U$11:$U$13</c:f>
                <c:numCache>
                  <c:formatCode>General</c:formatCode>
                  <c:ptCount val="3"/>
                  <c:pt idx="0">
                    <c:v>8.3778629884902145E-2</c:v>
                  </c:pt>
                  <c:pt idx="1">
                    <c:v>0.13151828382971686</c:v>
                  </c:pt>
                  <c:pt idx="2">
                    <c:v>0.21529691371461723</c:v>
                  </c:pt>
                </c:numCache>
              </c:numRef>
            </c:plus>
            <c:minus>
              <c:numRef>
                <c:f>'SFA MUFA PUFA'!$U$11:$U$13</c:f>
                <c:numCache>
                  <c:formatCode>General</c:formatCode>
                  <c:ptCount val="3"/>
                  <c:pt idx="0">
                    <c:v>8.3778629884902145E-2</c:v>
                  </c:pt>
                  <c:pt idx="1">
                    <c:v>0.13151828382971686</c:v>
                  </c:pt>
                  <c:pt idx="2">
                    <c:v>0.21529691371461723</c:v>
                  </c:pt>
                </c:numCache>
              </c:numRef>
            </c:minus>
            <c:spPr>
              <a:noFill/>
              <a:ln w="9525" cap="flat" cmpd="sng" algn="ctr">
                <a:solidFill>
                  <a:schemeClr val="tx1">
                    <a:lumMod val="65000"/>
                    <a:lumOff val="35000"/>
                  </a:schemeClr>
                </a:solidFill>
                <a:round/>
              </a:ln>
              <a:effectLst/>
            </c:spPr>
          </c:errBars>
          <c:val>
            <c:numRef>
              <c:f>'SFA MUFA PUFA'!$T$11:$T$13</c:f>
              <c:numCache>
                <c:formatCode>General</c:formatCode>
                <c:ptCount val="3"/>
                <c:pt idx="0">
                  <c:v>18.706103447090417</c:v>
                </c:pt>
                <c:pt idx="1">
                  <c:v>39.904359964564392</c:v>
                </c:pt>
                <c:pt idx="2">
                  <c:v>41.389536588345187</c:v>
                </c:pt>
              </c:numCache>
            </c:numRef>
          </c:val>
          <c:extLst>
            <c:ext xmlns:c16="http://schemas.microsoft.com/office/drawing/2014/chart" uri="{C3380CC4-5D6E-409C-BE32-E72D297353CC}">
              <c16:uniqueId val="{00000004-519D-48CF-A81C-D39D5267012A}"/>
            </c:ext>
          </c:extLst>
        </c:ser>
        <c:ser>
          <c:idx val="6"/>
          <c:order val="4"/>
          <c:tx>
            <c:v>MAED</c:v>
          </c:tx>
          <c:spPr>
            <a:solidFill>
              <a:srgbClr val="FF0000"/>
            </a:solidFill>
            <a:ln>
              <a:solidFill>
                <a:sysClr val="windowText" lastClr="000000"/>
              </a:solidFill>
            </a:ln>
            <a:effectLst/>
          </c:spPr>
          <c:invertIfNegative val="0"/>
          <c:errBars>
            <c:errBarType val="both"/>
            <c:errValType val="cust"/>
            <c:noEndCap val="0"/>
            <c:plus>
              <c:numRef>
                <c:f>'SFA MUFA PUFA'!$AC$11:$AC$13</c:f>
                <c:numCache>
                  <c:formatCode>General</c:formatCode>
                  <c:ptCount val="3"/>
                  <c:pt idx="0">
                    <c:v>7.5643211807388866E-2</c:v>
                  </c:pt>
                  <c:pt idx="1">
                    <c:v>0.16182052390641388</c:v>
                  </c:pt>
                  <c:pt idx="2">
                    <c:v>8.6177312099021464E-2</c:v>
                  </c:pt>
                </c:numCache>
              </c:numRef>
            </c:plus>
            <c:minus>
              <c:numRef>
                <c:f>'SFA MUFA PUFA'!$AC$11:$AC$13</c:f>
                <c:numCache>
                  <c:formatCode>General</c:formatCode>
                  <c:ptCount val="3"/>
                  <c:pt idx="0">
                    <c:v>7.5643211807388866E-2</c:v>
                  </c:pt>
                  <c:pt idx="1">
                    <c:v>0.16182052390641388</c:v>
                  </c:pt>
                  <c:pt idx="2">
                    <c:v>8.6177312099021464E-2</c:v>
                  </c:pt>
                </c:numCache>
              </c:numRef>
            </c:minus>
            <c:spPr>
              <a:noFill/>
              <a:ln w="9525" cap="flat" cmpd="sng" algn="ctr">
                <a:solidFill>
                  <a:schemeClr val="tx1">
                    <a:lumMod val="65000"/>
                    <a:lumOff val="35000"/>
                  </a:schemeClr>
                </a:solidFill>
                <a:round/>
              </a:ln>
              <a:effectLst/>
            </c:spPr>
          </c:errBars>
          <c:val>
            <c:numRef>
              <c:f>'SFA MUFA PUFA'!$AB$11:$AB$13</c:f>
              <c:numCache>
                <c:formatCode>General</c:formatCode>
                <c:ptCount val="3"/>
                <c:pt idx="0">
                  <c:v>22.752402589302221</c:v>
                </c:pt>
                <c:pt idx="1">
                  <c:v>34.87302341042642</c:v>
                </c:pt>
                <c:pt idx="2">
                  <c:v>42.374574000271359</c:v>
                </c:pt>
              </c:numCache>
            </c:numRef>
          </c:val>
          <c:extLst>
            <c:ext xmlns:c16="http://schemas.microsoft.com/office/drawing/2014/chart" uri="{C3380CC4-5D6E-409C-BE32-E72D297353CC}">
              <c16:uniqueId val="{00000006-519D-48CF-A81C-D39D5267012A}"/>
            </c:ext>
          </c:extLst>
        </c:ser>
        <c:dLbls>
          <c:showLegendKey val="0"/>
          <c:showVal val="0"/>
          <c:showCatName val="0"/>
          <c:showSerName val="0"/>
          <c:showPercent val="0"/>
          <c:showBubbleSize val="0"/>
        </c:dLbls>
        <c:gapWidth val="219"/>
        <c:overlap val="-27"/>
        <c:axId val="891329919"/>
        <c:axId val="891326591"/>
      </c:barChart>
      <c:catAx>
        <c:axId val="8913299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91326591"/>
        <c:crosses val="autoZero"/>
        <c:auto val="1"/>
        <c:lblAlgn val="ctr"/>
        <c:lblOffset val="100"/>
        <c:noMultiLvlLbl val="0"/>
      </c:catAx>
      <c:valAx>
        <c:axId val="891326591"/>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913299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735470373032644E-2"/>
          <c:y val="0.14999072396149368"/>
          <c:w val="0.94458767597712523"/>
          <c:h val="0.65685294250291093"/>
        </c:manualLayout>
      </c:layout>
      <c:barChart>
        <c:barDir val="col"/>
        <c:grouping val="clustered"/>
        <c:varyColors val="0"/>
        <c:ser>
          <c:idx val="0"/>
          <c:order val="0"/>
          <c:tx>
            <c:strRef>
              <c:f>'cut off applied'!$H$1</c:f>
              <c:strCache>
                <c:ptCount val="1"/>
                <c:pt idx="0">
                  <c:v>AOCS AC </c:v>
                </c:pt>
              </c:strCache>
            </c:strRef>
          </c:tx>
          <c:spPr>
            <a:solidFill>
              <a:srgbClr val="49BFA9"/>
            </a:solidFill>
            <a:ln>
              <a:noFill/>
            </a:ln>
            <a:effectLst/>
          </c:spPr>
          <c:invertIfNegative val="0"/>
          <c:errBars>
            <c:errBarType val="both"/>
            <c:errValType val="cust"/>
            <c:noEndCap val="0"/>
            <c:plus>
              <c:numRef>
                <c:f>'cut off applied'!$I$2:$I$9</c:f>
                <c:numCache>
                  <c:formatCode>General</c:formatCode>
                  <c:ptCount val="5"/>
                  <c:pt idx="0">
                    <c:v>3.3110289426844172E-2</c:v>
                  </c:pt>
                  <c:pt idx="1">
                    <c:v>4.1531039148288472E-3</c:v>
                  </c:pt>
                  <c:pt idx="2">
                    <c:v>7.0891170040452672E-2</c:v>
                  </c:pt>
                  <c:pt idx="3">
                    <c:v>0.32247941010315651</c:v>
                  </c:pt>
                  <c:pt idx="4">
                    <c:v>0.16105785194429334</c:v>
                  </c:pt>
                </c:numCache>
                <c:extLst/>
              </c:numRef>
            </c:plus>
            <c:minus>
              <c:numRef>
                <c:f>'cut off applied'!$I$2:$I$9</c:f>
                <c:numCache>
                  <c:formatCode>General</c:formatCode>
                  <c:ptCount val="5"/>
                  <c:pt idx="0">
                    <c:v>3.3110289426844172E-2</c:v>
                  </c:pt>
                  <c:pt idx="1">
                    <c:v>4.1531039148288472E-3</c:v>
                  </c:pt>
                  <c:pt idx="2">
                    <c:v>7.0891170040452672E-2</c:v>
                  </c:pt>
                  <c:pt idx="3">
                    <c:v>0.32247941010315651</c:v>
                  </c:pt>
                  <c:pt idx="4">
                    <c:v>0.16105785194429334</c:v>
                  </c:pt>
                </c:numCache>
                <c:extLst/>
              </c:numRef>
            </c:minus>
            <c:spPr>
              <a:noFill/>
              <a:ln w="9525" cap="flat" cmpd="sng" algn="ctr">
                <a:solidFill>
                  <a:schemeClr val="tx1">
                    <a:lumMod val="65000"/>
                    <a:lumOff val="35000"/>
                  </a:schemeClr>
                </a:solidFill>
                <a:round/>
              </a:ln>
              <a:effectLst/>
            </c:spPr>
          </c:errBars>
          <c:cat>
            <c:strRef>
              <c:f>'cut off applied'!$A$2:$A$9</c:f>
              <c:strCache>
                <c:ptCount val="5"/>
                <c:pt idx="0">
                  <c:v>C14:0*</c:v>
                </c:pt>
                <c:pt idx="1">
                  <c:v>C16:1*</c:v>
                </c:pt>
                <c:pt idx="2">
                  <c:v>C18:0*</c:v>
                </c:pt>
                <c:pt idx="3">
                  <c:v>C18:3n3*</c:v>
                </c:pt>
                <c:pt idx="4">
                  <c:v>C20:1n9*</c:v>
                </c:pt>
              </c:strCache>
              <c:extLst/>
            </c:strRef>
          </c:cat>
          <c:val>
            <c:numRef>
              <c:f>'cut off applied'!$H$2:$H$9</c:f>
              <c:numCache>
                <c:formatCode>0.00</c:formatCode>
                <c:ptCount val="5"/>
                <c:pt idx="0">
                  <c:v>0.20344628861492553</c:v>
                </c:pt>
                <c:pt idx="1">
                  <c:v>0.21773560979707041</c:v>
                </c:pt>
                <c:pt idx="2">
                  <c:v>1.4949862024917138</c:v>
                </c:pt>
                <c:pt idx="3">
                  <c:v>1.5441363786439029</c:v>
                </c:pt>
                <c:pt idx="4">
                  <c:v>0.88120147908216695</c:v>
                </c:pt>
              </c:numCache>
              <c:extLst/>
            </c:numRef>
          </c:val>
          <c:extLst>
            <c:ext xmlns:c16="http://schemas.microsoft.com/office/drawing/2014/chart" uri="{C3380CC4-5D6E-409C-BE32-E72D297353CC}">
              <c16:uniqueId val="{00000000-12D9-4E37-81AC-F46EC45AAFB6}"/>
            </c:ext>
          </c:extLst>
        </c:ser>
        <c:ser>
          <c:idx val="1"/>
          <c:order val="1"/>
          <c:tx>
            <c:strRef>
              <c:f>'cut off applied'!$P$1</c:f>
              <c:strCache>
                <c:ptCount val="1"/>
                <c:pt idx="0">
                  <c:v>AOCS ALK </c:v>
                </c:pt>
              </c:strCache>
            </c:strRef>
          </c:tx>
          <c:spPr>
            <a:solidFill>
              <a:srgbClr val="A63DC3"/>
            </a:solidFill>
            <a:ln>
              <a:noFill/>
            </a:ln>
            <a:effectLst/>
          </c:spPr>
          <c:invertIfNegative val="0"/>
          <c:errBars>
            <c:errBarType val="both"/>
            <c:errValType val="cust"/>
            <c:noEndCap val="0"/>
            <c:plus>
              <c:numRef>
                <c:f>'cut off applied'!$Q$2:$Q$9</c:f>
                <c:numCache>
                  <c:formatCode>General</c:formatCode>
                  <c:ptCount val="5"/>
                  <c:pt idx="0">
                    <c:v>1.6186877888692004E-2</c:v>
                  </c:pt>
                  <c:pt idx="1">
                    <c:v>1.6855245356454964E-2</c:v>
                  </c:pt>
                  <c:pt idx="2">
                    <c:v>0.18296201253751998</c:v>
                  </c:pt>
                  <c:pt idx="3">
                    <c:v>0.17159952015591948</c:v>
                  </c:pt>
                  <c:pt idx="4">
                    <c:v>9.3032304999778256E-2</c:v>
                  </c:pt>
                </c:numCache>
                <c:extLst/>
              </c:numRef>
            </c:plus>
            <c:minus>
              <c:numRef>
                <c:f>'cut off applied'!$Q$2:$Q$9</c:f>
                <c:numCache>
                  <c:formatCode>General</c:formatCode>
                  <c:ptCount val="5"/>
                  <c:pt idx="0">
                    <c:v>1.6186877888692004E-2</c:v>
                  </c:pt>
                  <c:pt idx="1">
                    <c:v>1.6855245356454964E-2</c:v>
                  </c:pt>
                  <c:pt idx="2">
                    <c:v>0.18296201253751998</c:v>
                  </c:pt>
                  <c:pt idx="3">
                    <c:v>0.17159952015591948</c:v>
                  </c:pt>
                  <c:pt idx="4">
                    <c:v>9.3032304999778256E-2</c:v>
                  </c:pt>
                </c:numCache>
                <c:extLst/>
              </c:numRef>
            </c:minus>
            <c:spPr>
              <a:noFill/>
              <a:ln w="9525" cap="flat" cmpd="sng" algn="ctr">
                <a:solidFill>
                  <a:schemeClr val="tx1">
                    <a:lumMod val="65000"/>
                    <a:lumOff val="35000"/>
                  </a:schemeClr>
                </a:solidFill>
                <a:round/>
              </a:ln>
              <a:effectLst/>
            </c:spPr>
          </c:errBars>
          <c:cat>
            <c:strRef>
              <c:f>'cut off applied'!$A$2:$A$9</c:f>
              <c:strCache>
                <c:ptCount val="5"/>
                <c:pt idx="0">
                  <c:v>C14:0*</c:v>
                </c:pt>
                <c:pt idx="1">
                  <c:v>C16:1*</c:v>
                </c:pt>
                <c:pt idx="2">
                  <c:v>C18:0*</c:v>
                </c:pt>
                <c:pt idx="3">
                  <c:v>C18:3n3*</c:v>
                </c:pt>
                <c:pt idx="4">
                  <c:v>C20:1n9*</c:v>
                </c:pt>
              </c:strCache>
              <c:extLst/>
            </c:strRef>
          </c:cat>
          <c:val>
            <c:numRef>
              <c:f>'cut off applied'!$P$2:$P$9</c:f>
              <c:numCache>
                <c:formatCode>0.00</c:formatCode>
                <c:ptCount val="5"/>
                <c:pt idx="0">
                  <c:v>0.17899446322867527</c:v>
                </c:pt>
                <c:pt idx="1">
                  <c:v>0.20594063874502083</c:v>
                </c:pt>
                <c:pt idx="2">
                  <c:v>1.3473266705231364</c:v>
                </c:pt>
                <c:pt idx="3">
                  <c:v>1.4220003386597222</c:v>
                </c:pt>
                <c:pt idx="4">
                  <c:v>0.71148890063287129</c:v>
                </c:pt>
              </c:numCache>
              <c:extLst/>
            </c:numRef>
          </c:val>
          <c:extLst>
            <c:ext xmlns:c16="http://schemas.microsoft.com/office/drawing/2014/chart" uri="{C3380CC4-5D6E-409C-BE32-E72D297353CC}">
              <c16:uniqueId val="{00000001-12D9-4E37-81AC-F46EC45AAFB6}"/>
            </c:ext>
          </c:extLst>
        </c:ser>
        <c:ser>
          <c:idx val="2"/>
          <c:order val="2"/>
          <c:tx>
            <c:strRef>
              <c:f>'cut off applied'!$X$1</c:f>
              <c:strCache>
                <c:ptCount val="1"/>
                <c:pt idx="0">
                  <c:v>EXT I AC</c:v>
                </c:pt>
              </c:strCache>
            </c:strRef>
          </c:tx>
          <c:spPr>
            <a:gradFill>
              <a:gsLst>
                <a:gs pos="0">
                  <a:srgbClr val="4472C4"/>
                </a:gs>
                <a:gs pos="12000">
                  <a:srgbClr val="4472C4"/>
                </a:gs>
                <a:gs pos="10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'cut off applied'!$Y$2:$Y$9</c:f>
                <c:numCache>
                  <c:formatCode>General</c:formatCode>
                  <c:ptCount val="5"/>
                  <c:pt idx="0">
                    <c:v>5.4854256297306126E-3</c:v>
                  </c:pt>
                  <c:pt idx="1">
                    <c:v>1.3742124695114229E-3</c:v>
                  </c:pt>
                  <c:pt idx="2">
                    <c:v>6.9355880509891013E-2</c:v>
                  </c:pt>
                  <c:pt idx="3">
                    <c:v>0.15554379160451101</c:v>
                  </c:pt>
                  <c:pt idx="4">
                    <c:v>0.1381854152832025</c:v>
                  </c:pt>
                </c:numCache>
                <c:extLst/>
              </c:numRef>
            </c:plus>
            <c:minus>
              <c:numRef>
                <c:f>'cut off applied'!$Y$2:$Y$9</c:f>
                <c:numCache>
                  <c:formatCode>General</c:formatCode>
                  <c:ptCount val="5"/>
                  <c:pt idx="0">
                    <c:v>5.4854256297306126E-3</c:v>
                  </c:pt>
                  <c:pt idx="1">
                    <c:v>1.3742124695114229E-3</c:v>
                  </c:pt>
                  <c:pt idx="2">
                    <c:v>6.9355880509891013E-2</c:v>
                  </c:pt>
                  <c:pt idx="3">
                    <c:v>0.15554379160451101</c:v>
                  </c:pt>
                  <c:pt idx="4">
                    <c:v>0.1381854152832025</c:v>
                  </c:pt>
                </c:numCache>
                <c:extLst/>
              </c:numRef>
            </c:minus>
            <c:spPr>
              <a:noFill/>
              <a:ln w="9525" cap="flat" cmpd="sng" algn="ctr">
                <a:solidFill>
                  <a:schemeClr val="tx1">
                    <a:lumMod val="65000"/>
                    <a:lumOff val="35000"/>
                  </a:schemeClr>
                </a:solidFill>
                <a:round/>
              </a:ln>
              <a:effectLst/>
            </c:spPr>
          </c:errBars>
          <c:cat>
            <c:strRef>
              <c:f>'cut off applied'!$A$2:$A$9</c:f>
              <c:strCache>
                <c:ptCount val="5"/>
                <c:pt idx="0">
                  <c:v>C14:0*</c:v>
                </c:pt>
                <c:pt idx="1">
                  <c:v>C16:1*</c:v>
                </c:pt>
                <c:pt idx="2">
                  <c:v>C18:0*</c:v>
                </c:pt>
                <c:pt idx="3">
                  <c:v>C18:3n3*</c:v>
                </c:pt>
                <c:pt idx="4">
                  <c:v>C20:1n9*</c:v>
                </c:pt>
              </c:strCache>
              <c:extLst/>
            </c:strRef>
          </c:cat>
          <c:val>
            <c:numRef>
              <c:f>'cut off applied'!$X$2:$X$9</c:f>
              <c:numCache>
                <c:formatCode>0.00</c:formatCode>
                <c:ptCount val="5"/>
                <c:pt idx="0">
                  <c:v>0.29248304516690327</c:v>
                </c:pt>
                <c:pt idx="1">
                  <c:v>0.2600036250860388</c:v>
                </c:pt>
                <c:pt idx="2">
                  <c:v>1.6207578317604123</c:v>
                </c:pt>
                <c:pt idx="3">
                  <c:v>1.5055406424126061</c:v>
                </c:pt>
                <c:pt idx="4">
                  <c:v>0.58126637098624112</c:v>
                </c:pt>
              </c:numCache>
              <c:extLst/>
            </c:numRef>
          </c:val>
          <c:extLst>
            <c:ext xmlns:c16="http://schemas.microsoft.com/office/drawing/2014/chart" uri="{C3380CC4-5D6E-409C-BE32-E72D297353CC}">
              <c16:uniqueId val="{00000002-12D9-4E37-81AC-F46EC45AAFB6}"/>
            </c:ext>
          </c:extLst>
        </c:ser>
        <c:ser>
          <c:idx val="4"/>
          <c:order val="4"/>
          <c:tx>
            <c:strRef>
              <c:f>'cut off applied'!$AN$1</c:f>
              <c:strCache>
                <c:ptCount val="1"/>
                <c:pt idx="0">
                  <c:v>EXT NI AC </c:v>
                </c:pt>
              </c:strCache>
            </c:strRef>
          </c:tx>
          <c:spPr>
            <a:gradFill>
              <a:gsLst>
                <a:gs pos="17000">
                  <a:srgbClr val="F6750A"/>
                </a:gs>
                <a:gs pos="100000">
                  <a:srgbClr val="4472C4"/>
                </a:gs>
                <a:gs pos="100000">
                  <a:srgbClr val="4472C4"/>
                </a:gs>
                <a:gs pos="100000">
                  <a:srgbClr val="4472C4"/>
                </a:gs>
              </a:gsLst>
              <a:lin ang="5400000" scaled="1"/>
            </a:gradFill>
            <a:ln>
              <a:noFill/>
            </a:ln>
            <a:effectLst/>
          </c:spPr>
          <c:invertIfNegative val="0"/>
          <c:errBars>
            <c:errBarType val="both"/>
            <c:errValType val="cust"/>
            <c:noEndCap val="0"/>
            <c:plus>
              <c:numRef>
                <c:f>'cut off applied'!$AO$2:$AO$9</c:f>
                <c:numCache>
                  <c:formatCode>General</c:formatCode>
                  <c:ptCount val="5"/>
                  <c:pt idx="0">
                    <c:v>1.5234055401940238E-2</c:v>
                  </c:pt>
                  <c:pt idx="1">
                    <c:v>9.740749321432665E-5</c:v>
                  </c:pt>
                  <c:pt idx="2">
                    <c:v>4.7809052252630761E-2</c:v>
                  </c:pt>
                  <c:pt idx="3">
                    <c:v>1.9923433544412578E-2</c:v>
                  </c:pt>
                  <c:pt idx="4">
                    <c:v>5.1478361960109027E-2</c:v>
                  </c:pt>
                </c:numCache>
                <c:extLst/>
              </c:numRef>
            </c:plus>
            <c:minus>
              <c:numRef>
                <c:f>'cut off applied'!$AO$2:$AO$9</c:f>
                <c:numCache>
                  <c:formatCode>General</c:formatCode>
                  <c:ptCount val="5"/>
                  <c:pt idx="0">
                    <c:v>1.5234055401940238E-2</c:v>
                  </c:pt>
                  <c:pt idx="1">
                    <c:v>9.740749321432665E-5</c:v>
                  </c:pt>
                  <c:pt idx="2">
                    <c:v>4.7809052252630761E-2</c:v>
                  </c:pt>
                  <c:pt idx="3">
                    <c:v>1.9923433544412578E-2</c:v>
                  </c:pt>
                  <c:pt idx="4">
                    <c:v>5.1478361960109027E-2</c:v>
                  </c:pt>
                </c:numCache>
                <c:extLst/>
              </c:numRef>
            </c:minus>
            <c:spPr>
              <a:noFill/>
              <a:ln w="9525" cap="flat" cmpd="sng" algn="ctr">
                <a:solidFill>
                  <a:schemeClr val="tx1">
                    <a:lumMod val="65000"/>
                    <a:lumOff val="35000"/>
                  </a:schemeClr>
                </a:solidFill>
                <a:round/>
              </a:ln>
              <a:effectLst/>
            </c:spPr>
          </c:errBars>
          <c:cat>
            <c:strRef>
              <c:f>'cut off applied'!$A$2:$A$9</c:f>
              <c:strCache>
                <c:ptCount val="5"/>
                <c:pt idx="0">
                  <c:v>C14:0*</c:v>
                </c:pt>
                <c:pt idx="1">
                  <c:v>C16:1*</c:v>
                </c:pt>
                <c:pt idx="2">
                  <c:v>C18:0*</c:v>
                </c:pt>
                <c:pt idx="3">
                  <c:v>C18:3n3*</c:v>
                </c:pt>
                <c:pt idx="4">
                  <c:v>C20:1n9*</c:v>
                </c:pt>
              </c:strCache>
              <c:extLst/>
            </c:strRef>
          </c:cat>
          <c:val>
            <c:numRef>
              <c:f>'cut off applied'!$AN$2:$AN$9</c:f>
              <c:numCache>
                <c:formatCode>0.00</c:formatCode>
                <c:ptCount val="5"/>
                <c:pt idx="0">
                  <c:v>0.19946284637669962</c:v>
                </c:pt>
                <c:pt idx="1">
                  <c:v>0.25605491976766948</c:v>
                </c:pt>
                <c:pt idx="2">
                  <c:v>1.5776394527527962</c:v>
                </c:pt>
                <c:pt idx="3">
                  <c:v>0.71393536130679747</c:v>
                </c:pt>
                <c:pt idx="4">
                  <c:v>0.81864546297829177</c:v>
                </c:pt>
              </c:numCache>
              <c:extLst/>
            </c:numRef>
          </c:val>
          <c:extLst>
            <c:ext xmlns:c16="http://schemas.microsoft.com/office/drawing/2014/chart" uri="{C3380CC4-5D6E-409C-BE32-E72D297353CC}">
              <c16:uniqueId val="{00000004-12D9-4E37-81AC-F46EC45AAFB6}"/>
            </c:ext>
          </c:extLst>
        </c:ser>
        <c:ser>
          <c:idx val="6"/>
          <c:order val="6"/>
          <c:tx>
            <c:strRef>
              <c:f>'cut off applied'!$BD$1</c:f>
              <c:strCache>
                <c:ptCount val="1"/>
                <c:pt idx="0">
                  <c:v>MAED</c:v>
                </c:pt>
              </c:strCache>
            </c:strRef>
          </c:tx>
          <c:spPr>
            <a:solidFill>
              <a:srgbClr val="FF0000"/>
            </a:solidFill>
            <a:ln>
              <a:solidFill>
                <a:schemeClr val="tx1"/>
              </a:solidFill>
            </a:ln>
            <a:effectLst/>
          </c:spPr>
          <c:invertIfNegative val="0"/>
          <c:errBars>
            <c:errBarType val="both"/>
            <c:errValType val="cust"/>
            <c:noEndCap val="0"/>
            <c:plus>
              <c:numRef>
                <c:f>'cut off applied'!$BE$2:$BE$9</c:f>
                <c:numCache>
                  <c:formatCode>General</c:formatCode>
                  <c:ptCount val="5"/>
                  <c:pt idx="0">
                    <c:v>7.8473009974497111E-3</c:v>
                  </c:pt>
                  <c:pt idx="1">
                    <c:v>4.7328321915281408E-3</c:v>
                  </c:pt>
                  <c:pt idx="2">
                    <c:v>3.7752804354258757E-3</c:v>
                  </c:pt>
                  <c:pt idx="3">
                    <c:v>5.5811495172581924E-2</c:v>
                  </c:pt>
                  <c:pt idx="4">
                    <c:v>1.9902034244137164E-2</c:v>
                  </c:pt>
                </c:numCache>
                <c:extLst/>
              </c:numRef>
            </c:plus>
            <c:minus>
              <c:numRef>
                <c:f>'cut off applied'!$BE$2:$BE$9</c:f>
                <c:numCache>
                  <c:formatCode>General</c:formatCode>
                  <c:ptCount val="5"/>
                  <c:pt idx="0">
                    <c:v>7.8473009974497111E-3</c:v>
                  </c:pt>
                  <c:pt idx="1">
                    <c:v>4.7328321915281408E-3</c:v>
                  </c:pt>
                  <c:pt idx="2">
                    <c:v>3.7752804354258757E-3</c:v>
                  </c:pt>
                  <c:pt idx="3">
                    <c:v>5.5811495172581924E-2</c:v>
                  </c:pt>
                  <c:pt idx="4">
                    <c:v>1.9902034244137164E-2</c:v>
                  </c:pt>
                </c:numCache>
                <c:extLst/>
              </c:numRef>
            </c:minus>
            <c:spPr>
              <a:noFill/>
              <a:ln w="9525" cap="flat" cmpd="sng" algn="ctr">
                <a:solidFill>
                  <a:schemeClr val="tx1">
                    <a:lumMod val="65000"/>
                    <a:lumOff val="35000"/>
                  </a:schemeClr>
                </a:solidFill>
                <a:round/>
              </a:ln>
              <a:effectLst/>
            </c:spPr>
          </c:errBars>
          <c:cat>
            <c:strRef>
              <c:f>'cut off applied'!$A$2:$A$9</c:f>
              <c:strCache>
                <c:ptCount val="5"/>
                <c:pt idx="0">
                  <c:v>C14:0*</c:v>
                </c:pt>
                <c:pt idx="1">
                  <c:v>C16:1*</c:v>
                </c:pt>
                <c:pt idx="2">
                  <c:v>C18:0*</c:v>
                </c:pt>
                <c:pt idx="3">
                  <c:v>C18:3n3*</c:v>
                </c:pt>
                <c:pt idx="4">
                  <c:v>C20:1n9*</c:v>
                </c:pt>
              </c:strCache>
              <c:extLst/>
            </c:strRef>
          </c:cat>
          <c:val>
            <c:numRef>
              <c:f>'cut off applied'!$BD$2:$BD$9</c:f>
              <c:numCache>
                <c:formatCode>0.00</c:formatCode>
                <c:ptCount val="5"/>
                <c:pt idx="0">
                  <c:v>0.29223906630512875</c:v>
                </c:pt>
                <c:pt idx="1">
                  <c:v>0.24008321118066867</c:v>
                </c:pt>
                <c:pt idx="2">
                  <c:v>1.5642622849849115</c:v>
                </c:pt>
                <c:pt idx="3">
                  <c:v>1.0618496736605065</c:v>
                </c:pt>
                <c:pt idx="4">
                  <c:v>0.68527744019454906</c:v>
                </c:pt>
              </c:numCache>
              <c:extLst/>
            </c:numRef>
          </c:val>
          <c:extLst>
            <c:ext xmlns:c16="http://schemas.microsoft.com/office/drawing/2014/chart" uri="{C3380CC4-5D6E-409C-BE32-E72D297353CC}">
              <c16:uniqueId val="{00000006-12D9-4E37-81AC-F46EC45AAFB6}"/>
            </c:ext>
          </c:extLst>
        </c:ser>
        <c:dLbls>
          <c:showLegendKey val="0"/>
          <c:showVal val="0"/>
          <c:showCatName val="0"/>
          <c:showSerName val="0"/>
          <c:showPercent val="0"/>
          <c:showBubbleSize val="0"/>
        </c:dLbls>
        <c:gapWidth val="219"/>
        <c:overlap val="-27"/>
        <c:axId val="1259437040"/>
        <c:axId val="1349276320"/>
        <c:extLst>
          <c:ext xmlns:c15="http://schemas.microsoft.com/office/drawing/2012/chart" uri="{02D57815-91ED-43cb-92C2-25804820EDAC}">
            <c15:filteredBarSeries>
              <c15:ser>
                <c:idx val="3"/>
                <c:order val="3"/>
                <c:tx>
                  <c:strRef>
                    <c:extLst>
                      <c:ext uri="{02D57815-91ED-43cb-92C2-25804820EDAC}">
                        <c15:formulaRef>
                          <c15:sqref>'cut off applied'!$AF$1</c15:sqref>
                        </c15:formulaRef>
                      </c:ext>
                    </c:extLst>
                    <c:strCache>
                      <c:ptCount val="1"/>
                      <c:pt idx="0">
                        <c:v>EXT I BF3 </c:v>
                      </c:pt>
                    </c:strCache>
                  </c:strRef>
                </c:tx>
                <c:spPr>
                  <a:solidFill>
                    <a:schemeClr val="accent4"/>
                  </a:solidFill>
                  <a:ln>
                    <a:noFill/>
                  </a:ln>
                  <a:effectLst/>
                </c:spPr>
                <c:invertIfNegative val="0"/>
                <c:errBars>
                  <c:errBarType val="both"/>
                  <c:errValType val="cust"/>
                  <c:noEndCap val="0"/>
                  <c:plus>
                    <c:numRef>
                      <c:extLst>
                        <c:ext uri="{02D57815-91ED-43cb-92C2-25804820EDAC}">
                          <c15:formulaRef>
                            <c15:sqref>'cut off applied'!$AG$2:$AG$9</c15:sqref>
                          </c15:formulaRef>
                        </c:ext>
                      </c:extLst>
                      <c:numCache>
                        <c:formatCode>General</c:formatCode>
                        <c:ptCount val="5"/>
                        <c:pt idx="0">
                          <c:v>7.9686064220265401E-3</c:v>
                        </c:pt>
                        <c:pt idx="1">
                          <c:v>1.3787150350397993E-2</c:v>
                        </c:pt>
                        <c:pt idx="2">
                          <c:v>2.9546890706800825E-2</c:v>
                        </c:pt>
                        <c:pt idx="3">
                          <c:v>6.8374055181090992E-2</c:v>
                        </c:pt>
                        <c:pt idx="4">
                          <c:v>1.9317606935678168E-2</c:v>
                        </c:pt>
                      </c:numCache>
                    </c:numRef>
                  </c:plus>
                  <c:minus>
                    <c:numRef>
                      <c:extLst>
                        <c:ext uri="{02D57815-91ED-43cb-92C2-25804820EDAC}">
                          <c15:formulaRef>
                            <c15:sqref>'cut off applied'!$AG$2:$AG$9</c15:sqref>
                          </c15:formulaRef>
                        </c:ext>
                      </c:extLst>
                      <c:numCache>
                        <c:formatCode>General</c:formatCode>
                        <c:ptCount val="5"/>
                        <c:pt idx="0">
                          <c:v>7.9686064220265401E-3</c:v>
                        </c:pt>
                        <c:pt idx="1">
                          <c:v>1.3787150350397993E-2</c:v>
                        </c:pt>
                        <c:pt idx="2">
                          <c:v>2.9546890706800825E-2</c:v>
                        </c:pt>
                        <c:pt idx="3">
                          <c:v>6.8374055181090992E-2</c:v>
                        </c:pt>
                        <c:pt idx="4">
                          <c:v>1.9317606935678168E-2</c:v>
                        </c:pt>
                      </c:numCache>
                    </c:numRef>
                  </c:minus>
                  <c:spPr>
                    <a:noFill/>
                    <a:ln w="9525" cap="flat" cmpd="sng" algn="ctr">
                      <a:solidFill>
                        <a:schemeClr val="tx1">
                          <a:lumMod val="65000"/>
                          <a:lumOff val="35000"/>
                        </a:schemeClr>
                      </a:solidFill>
                      <a:round/>
                    </a:ln>
                    <a:effectLst/>
                  </c:spPr>
                </c:errBars>
                <c:cat>
                  <c:strRef>
                    <c:extLst>
                      <c:ext uri="{02D57815-91ED-43cb-92C2-25804820EDAC}">
                        <c15:formulaRef>
                          <c15:sqref>'cut off applied'!$A$2:$A$9</c15:sqref>
                        </c15:formulaRef>
                      </c:ext>
                    </c:extLst>
                    <c:strCache>
                      <c:ptCount val="5"/>
                      <c:pt idx="0">
                        <c:v>C14:0*</c:v>
                      </c:pt>
                      <c:pt idx="1">
                        <c:v>C16:1*</c:v>
                      </c:pt>
                      <c:pt idx="2">
                        <c:v>C18:0*</c:v>
                      </c:pt>
                      <c:pt idx="3">
                        <c:v>C18:3n3*</c:v>
                      </c:pt>
                      <c:pt idx="4">
                        <c:v>C20:1n9*</c:v>
                      </c:pt>
                    </c:strCache>
                  </c:strRef>
                </c:cat>
                <c:val>
                  <c:numRef>
                    <c:extLst>
                      <c:ext uri="{02D57815-91ED-43cb-92C2-25804820EDAC}">
                        <c15:formulaRef>
                          <c15:sqref>'cut off applied'!$AF$2:$AF$9</c15:sqref>
                        </c15:formulaRef>
                      </c:ext>
                    </c:extLst>
                    <c:numCache>
                      <c:formatCode>0.00</c:formatCode>
                      <c:ptCount val="5"/>
                      <c:pt idx="0">
                        <c:v>0.26103122002904311</c:v>
                      </c:pt>
                      <c:pt idx="1">
                        <c:v>0.22666113808502042</c:v>
                      </c:pt>
                      <c:pt idx="2">
                        <c:v>1.5007934470224591</c:v>
                      </c:pt>
                      <c:pt idx="3">
                        <c:v>1.3428234954021554</c:v>
                      </c:pt>
                      <c:pt idx="4">
                        <c:v>0.73086914100080747</c:v>
                      </c:pt>
                    </c:numCache>
                  </c:numRef>
                </c:val>
                <c:extLst>
                  <c:ext xmlns:c16="http://schemas.microsoft.com/office/drawing/2014/chart" uri="{C3380CC4-5D6E-409C-BE32-E72D297353CC}">
                    <c16:uniqueId val="{00000003-12D9-4E37-81AC-F46EC45AAFB6}"/>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'cut off applied'!$AV$1</c15:sqref>
                        </c15:formulaRef>
                      </c:ext>
                    </c:extLst>
                    <c:strCache>
                      <c:ptCount val="1"/>
                      <c:pt idx="0">
                        <c:v>EXT NI BF3 </c:v>
                      </c:pt>
                    </c:strCache>
                  </c:strRef>
                </c:tx>
                <c:spPr>
                  <a:solidFill>
                    <a:schemeClr val="accent6"/>
                  </a:solidFill>
                  <a:ln>
                    <a:noFill/>
                  </a:ln>
                  <a:effectLst/>
                </c:spPr>
                <c:invertIfNegative val="0"/>
                <c:errBars>
                  <c:errBarType val="both"/>
                  <c:errValType val="cust"/>
                  <c:noEndCap val="0"/>
                  <c:plus>
                    <c:numRef>
                      <c:extLst xmlns:c15="http://schemas.microsoft.com/office/drawing/2012/chart">
                        <c:ext xmlns:c15="http://schemas.microsoft.com/office/drawing/2012/chart" uri="{02D57815-91ED-43cb-92C2-25804820EDAC}">
                          <c15:formulaRef>
                            <c15:sqref>'cut off applied'!$AW$2:$AW$9</c15:sqref>
                          </c15:formulaRef>
                        </c:ext>
                      </c:extLst>
                      <c:numCache>
                        <c:formatCode>General</c:formatCode>
                        <c:ptCount val="5"/>
                        <c:pt idx="0">
                          <c:v>6.1490514160407609E-3</c:v>
                        </c:pt>
                        <c:pt idx="1">
                          <c:v>5.0033407061187453E-3</c:v>
                        </c:pt>
                        <c:pt idx="2">
                          <c:v>5.734734455441852E-2</c:v>
                        </c:pt>
                        <c:pt idx="3">
                          <c:v>0.11262109246392697</c:v>
                        </c:pt>
                        <c:pt idx="4">
                          <c:v>2.5743442540173554E-2</c:v>
                        </c:pt>
                      </c:numCache>
                    </c:numRef>
                  </c:plus>
                  <c:minus>
                    <c:numRef>
                      <c:extLst xmlns:c15="http://schemas.microsoft.com/office/drawing/2012/chart">
                        <c:ext xmlns:c15="http://schemas.microsoft.com/office/drawing/2012/chart" uri="{02D57815-91ED-43cb-92C2-25804820EDAC}">
                          <c15:formulaRef>
                            <c15:sqref>'cut off applied'!$AW$2:$AW$9</c15:sqref>
                          </c15:formulaRef>
                        </c:ext>
                      </c:extLst>
                      <c:numCache>
                        <c:formatCode>General</c:formatCode>
                        <c:ptCount val="5"/>
                        <c:pt idx="0">
                          <c:v>6.1490514160407609E-3</c:v>
                        </c:pt>
                        <c:pt idx="1">
                          <c:v>5.0033407061187453E-3</c:v>
                        </c:pt>
                        <c:pt idx="2">
                          <c:v>5.734734455441852E-2</c:v>
                        </c:pt>
                        <c:pt idx="3">
                          <c:v>0.11262109246392697</c:v>
                        </c:pt>
                        <c:pt idx="4">
                          <c:v>2.5743442540173554E-2</c:v>
                        </c:pt>
                      </c:numCache>
                    </c:numRef>
                  </c:minus>
                  <c:spPr>
                    <a:noFill/>
                    <a:ln w="9525" cap="flat" cmpd="sng" algn="ctr">
                      <a:solidFill>
                        <a:schemeClr val="tx1">
                          <a:lumMod val="65000"/>
                          <a:lumOff val="35000"/>
                        </a:schemeClr>
                      </a:solidFill>
                      <a:round/>
                    </a:ln>
                    <a:effectLst/>
                  </c:spPr>
                </c:errBars>
                <c:cat>
                  <c:strRef>
                    <c:extLst xmlns:c15="http://schemas.microsoft.com/office/drawing/2012/chart">
                      <c:ext xmlns:c15="http://schemas.microsoft.com/office/drawing/2012/chart" uri="{02D57815-91ED-43cb-92C2-25804820EDAC}">
                        <c15:formulaRef>
                          <c15:sqref>'cut off applied'!$A$2:$A$9</c15:sqref>
                        </c15:formulaRef>
                      </c:ext>
                    </c:extLst>
                    <c:strCache>
                      <c:ptCount val="5"/>
                      <c:pt idx="0">
                        <c:v>C14:0*</c:v>
                      </c:pt>
                      <c:pt idx="1">
                        <c:v>C16:1*</c:v>
                      </c:pt>
                      <c:pt idx="2">
                        <c:v>C18:0*</c:v>
                      </c:pt>
                      <c:pt idx="3">
                        <c:v>C18:3n3*</c:v>
                      </c:pt>
                      <c:pt idx="4">
                        <c:v>C20:1n9*</c:v>
                      </c:pt>
                    </c:strCache>
                  </c:strRef>
                </c:cat>
                <c:val>
                  <c:numRef>
                    <c:extLst xmlns:c15="http://schemas.microsoft.com/office/drawing/2012/chart">
                      <c:ext xmlns:c15="http://schemas.microsoft.com/office/drawing/2012/chart" uri="{02D57815-91ED-43cb-92C2-25804820EDAC}">
                        <c15:formulaRef>
                          <c15:sqref>'cut off applied'!$AV$2:$AV$9</c15:sqref>
                        </c15:formulaRef>
                      </c:ext>
                    </c:extLst>
                    <c:numCache>
                      <c:formatCode>0.00</c:formatCode>
                      <c:ptCount val="5"/>
                      <c:pt idx="0">
                        <c:v>0.18505484290747815</c:v>
                      </c:pt>
                      <c:pt idx="1">
                        <c:v>0.23672001764834089</c:v>
                      </c:pt>
                      <c:pt idx="2">
                        <c:v>1.5498632315663148</c:v>
                      </c:pt>
                      <c:pt idx="3">
                        <c:v>0.68357903423829169</c:v>
                      </c:pt>
                      <c:pt idx="4">
                        <c:v>0.81084912965471734</c:v>
                      </c:pt>
                    </c:numCache>
                  </c:numRef>
                </c:val>
                <c:extLst xmlns:c15="http://schemas.microsoft.com/office/drawing/2012/chart">
                  <c:ext xmlns:c16="http://schemas.microsoft.com/office/drawing/2014/chart" uri="{C3380CC4-5D6E-409C-BE32-E72D297353CC}">
                    <c16:uniqueId val="{00000005-12D9-4E37-81AC-F46EC45AAFB6}"/>
                  </c:ext>
                </c:extLst>
              </c15:ser>
            </c15:filteredBarSeries>
          </c:ext>
        </c:extLst>
      </c:barChart>
      <c:catAx>
        <c:axId val="125943704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49276320"/>
        <c:crosses val="autoZero"/>
        <c:auto val="1"/>
        <c:lblAlgn val="ctr"/>
        <c:lblOffset val="100"/>
        <c:noMultiLvlLbl val="0"/>
      </c:catAx>
      <c:valAx>
        <c:axId val="1349276320"/>
        <c:scaling>
          <c:orientation val="minMax"/>
        </c:scaling>
        <c:delete val="0"/>
        <c:axPos val="l"/>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259437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v>AOCS 2c-11</c:v>
          </c:tx>
          <c:spPr>
            <a:ln w="28575" cap="rnd">
              <a:solidFill>
                <a:srgbClr val="49BFA9"/>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oat'!$B$2:$B$6</c:f>
              <c:numCache>
                <c:formatCode>General</c:formatCode>
                <c:ptCount val="5"/>
                <c:pt idx="0">
                  <c:v>0.20344628861492553</c:v>
                </c:pt>
                <c:pt idx="1">
                  <c:v>0.21773560979707041</c:v>
                </c:pt>
                <c:pt idx="2">
                  <c:v>1.4949862024917138</c:v>
                </c:pt>
                <c:pt idx="3">
                  <c:v>1.5441363786439029</c:v>
                </c:pt>
                <c:pt idx="4">
                  <c:v>0.88120147908216695</c:v>
                </c:pt>
              </c:numCache>
            </c:numRef>
          </c:val>
          <c:extLst>
            <c:ext xmlns:c16="http://schemas.microsoft.com/office/drawing/2014/chart" uri="{C3380CC4-5D6E-409C-BE32-E72D297353CC}">
              <c16:uniqueId val="{00000000-783F-4625-AA4F-DF871E70911E}"/>
            </c:ext>
          </c:extLst>
        </c:ser>
        <c:ser>
          <c:idx val="1"/>
          <c:order val="1"/>
          <c:tx>
            <c:v>AOCS 2b-11</c:v>
          </c:tx>
          <c:spPr>
            <a:ln w="28575" cap="rnd">
              <a:solidFill>
                <a:srgbClr val="D22ED2"/>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oat'!$C$2:$C$6</c:f>
              <c:numCache>
                <c:formatCode>General</c:formatCode>
                <c:ptCount val="5"/>
                <c:pt idx="0">
                  <c:v>0.17899446322867527</c:v>
                </c:pt>
                <c:pt idx="1">
                  <c:v>0.20594063874502083</c:v>
                </c:pt>
                <c:pt idx="2">
                  <c:v>1.3473266705231364</c:v>
                </c:pt>
                <c:pt idx="3">
                  <c:v>1.4220003386597222</c:v>
                </c:pt>
                <c:pt idx="4">
                  <c:v>0.71148890063287129</c:v>
                </c:pt>
              </c:numCache>
            </c:numRef>
          </c:val>
          <c:extLst>
            <c:ext xmlns:c16="http://schemas.microsoft.com/office/drawing/2014/chart" uri="{C3380CC4-5D6E-409C-BE32-E72D297353CC}">
              <c16:uniqueId val="{00000001-783F-4625-AA4F-DF871E70911E}"/>
            </c:ext>
          </c:extLst>
        </c:ser>
        <c:ser>
          <c:idx val="2"/>
          <c:order val="2"/>
          <c:tx>
            <c:v>Ext_Hyd+DerAc</c:v>
          </c:tx>
          <c:spPr>
            <a:ln w="28575" cap="rnd">
              <a:solidFill>
                <a:srgbClr val="4472C4"/>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oat'!$D$2:$D$6</c:f>
              <c:numCache>
                <c:formatCode>General</c:formatCode>
                <c:ptCount val="5"/>
                <c:pt idx="0">
                  <c:v>0.29248304516690327</c:v>
                </c:pt>
                <c:pt idx="1">
                  <c:v>0.2600036250860388</c:v>
                </c:pt>
                <c:pt idx="2">
                  <c:v>1.6207578317604123</c:v>
                </c:pt>
                <c:pt idx="3">
                  <c:v>1.5055406424126061</c:v>
                </c:pt>
                <c:pt idx="4">
                  <c:v>0.58126637098624112</c:v>
                </c:pt>
              </c:numCache>
            </c:numRef>
          </c:val>
          <c:extLst>
            <c:ext xmlns:c16="http://schemas.microsoft.com/office/drawing/2014/chart" uri="{C3380CC4-5D6E-409C-BE32-E72D297353CC}">
              <c16:uniqueId val="{00000002-783F-4625-AA4F-DF871E70911E}"/>
            </c:ext>
          </c:extLst>
        </c:ser>
        <c:ser>
          <c:idx val="4"/>
          <c:order val="4"/>
          <c:tx>
            <c:v>Ext_C6+DerAc</c:v>
          </c:tx>
          <c:spPr>
            <a:ln w="28575" cap="rnd">
              <a:solidFill>
                <a:srgbClr val="4472C4"/>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oat'!$F$2:$F$6</c:f>
              <c:numCache>
                <c:formatCode>General</c:formatCode>
                <c:ptCount val="5"/>
                <c:pt idx="0">
                  <c:v>0.19946284637669962</c:v>
                </c:pt>
                <c:pt idx="1">
                  <c:v>0.25605491976766948</c:v>
                </c:pt>
                <c:pt idx="2">
                  <c:v>1.5776394527527962</c:v>
                </c:pt>
                <c:pt idx="3">
                  <c:v>0.71393536130679747</c:v>
                </c:pt>
                <c:pt idx="4">
                  <c:v>0.81864546297829177</c:v>
                </c:pt>
              </c:numCache>
            </c:numRef>
          </c:val>
          <c:extLst>
            <c:ext xmlns:c16="http://schemas.microsoft.com/office/drawing/2014/chart" uri="{C3380CC4-5D6E-409C-BE32-E72D297353CC}">
              <c16:uniqueId val="{00000004-783F-4625-AA4F-DF871E70911E}"/>
            </c:ext>
          </c:extLst>
        </c:ser>
        <c:ser>
          <c:idx val="6"/>
          <c:order val="6"/>
          <c:tx>
            <c:v>MAED</c:v>
          </c:tx>
          <c:spPr>
            <a:ln w="28575" cap="rnd">
              <a:solidFill>
                <a:srgbClr val="FF0000"/>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oat'!$H$2:$H$6</c:f>
              <c:numCache>
                <c:formatCode>General</c:formatCode>
                <c:ptCount val="5"/>
                <c:pt idx="0">
                  <c:v>0.29223906630512875</c:v>
                </c:pt>
                <c:pt idx="1">
                  <c:v>0.24008321118066867</c:v>
                </c:pt>
                <c:pt idx="2">
                  <c:v>1.5642622849849115</c:v>
                </c:pt>
                <c:pt idx="3">
                  <c:v>1.0618496736605065</c:v>
                </c:pt>
                <c:pt idx="4">
                  <c:v>0.68527744019454906</c:v>
                </c:pt>
              </c:numCache>
            </c:numRef>
          </c:val>
          <c:extLst>
            <c:ext xmlns:c16="http://schemas.microsoft.com/office/drawing/2014/chart" uri="{C3380CC4-5D6E-409C-BE32-E72D297353CC}">
              <c16:uniqueId val="{00000006-783F-4625-AA4F-DF871E70911E}"/>
            </c:ext>
          </c:extLst>
        </c:ser>
        <c:dLbls>
          <c:showLegendKey val="0"/>
          <c:showVal val="0"/>
          <c:showCatName val="0"/>
          <c:showSerName val="0"/>
          <c:showPercent val="0"/>
          <c:showBubbleSize val="0"/>
        </c:dLbls>
        <c:axId val="1055362031"/>
        <c:axId val="1055358703"/>
        <c:extLst>
          <c:ext xmlns:c15="http://schemas.microsoft.com/office/drawing/2012/chart" uri="{02D57815-91ED-43cb-92C2-25804820EDAC}">
            <c15:filteredRadarSeries>
              <c15:ser>
                <c:idx val="3"/>
                <c:order val="3"/>
                <c:tx>
                  <c:v>Ext_Hyd+DerBF3</c:v>
                </c:tx>
                <c:spPr>
                  <a:ln w="28575" cap="rnd">
                    <a:solidFill>
                      <a:schemeClr val="accent4"/>
                    </a:solidFill>
                    <a:round/>
                  </a:ln>
                  <a:effectLst/>
                </c:spPr>
                <c:marker>
                  <c:symbol val="none"/>
                </c:marker>
                <c:cat>
                  <c:strRef>
                    <c:extLst>
                      <c:ext uri="{02D57815-91ED-43cb-92C2-25804820EDAC}">
                        <c15:formulaRef>
                          <c15:sqref>'Graph radar oat'!$A$2:$A$6</c15:sqref>
                        </c15:formulaRef>
                      </c:ext>
                    </c:extLst>
                    <c:strCache>
                      <c:ptCount val="5"/>
                      <c:pt idx="0">
                        <c:v>C14:0*</c:v>
                      </c:pt>
                      <c:pt idx="1">
                        <c:v>C16:1*</c:v>
                      </c:pt>
                      <c:pt idx="2">
                        <c:v>C18:0*</c:v>
                      </c:pt>
                      <c:pt idx="3">
                        <c:v>C18:3n3*</c:v>
                      </c:pt>
                      <c:pt idx="4">
                        <c:v>C20:1n9*</c:v>
                      </c:pt>
                    </c:strCache>
                  </c:strRef>
                </c:cat>
                <c:val>
                  <c:numRef>
                    <c:extLst>
                      <c:ext uri="{02D57815-91ED-43cb-92C2-25804820EDAC}">
                        <c15:formulaRef>
                          <c15:sqref>'Graph radar oat'!$E$2:$E$6</c15:sqref>
                        </c15:formulaRef>
                      </c:ext>
                    </c:extLst>
                    <c:numCache>
                      <c:formatCode>General</c:formatCode>
                      <c:ptCount val="5"/>
                      <c:pt idx="0">
                        <c:v>0.26103122002904311</c:v>
                      </c:pt>
                      <c:pt idx="1">
                        <c:v>0.22666113808502042</c:v>
                      </c:pt>
                      <c:pt idx="2">
                        <c:v>1.5007934470224591</c:v>
                      </c:pt>
                      <c:pt idx="3">
                        <c:v>1.3428234954021554</c:v>
                      </c:pt>
                      <c:pt idx="4">
                        <c:v>0.73086914100080747</c:v>
                      </c:pt>
                    </c:numCache>
                  </c:numRef>
                </c:val>
                <c:extLst>
                  <c:ext xmlns:c16="http://schemas.microsoft.com/office/drawing/2014/chart" uri="{C3380CC4-5D6E-409C-BE32-E72D297353CC}">
                    <c16:uniqueId val="{00000003-783F-4625-AA4F-DF871E70911E}"/>
                  </c:ext>
                </c:extLst>
              </c15:ser>
            </c15:filteredRadarSeries>
            <c15:filteredRadarSeries>
              <c15:ser>
                <c:idx val="5"/>
                <c:order val="5"/>
                <c:tx>
                  <c:v>Ext_C6+DerBF3</c:v>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'Graph radar oat'!$A$2:$A$6</c15:sqref>
                        </c15:formulaRef>
                      </c:ext>
                    </c:extLst>
                    <c:strCache>
                      <c:ptCount val="5"/>
                      <c:pt idx="0">
                        <c:v>C14:0*</c:v>
                      </c:pt>
                      <c:pt idx="1">
                        <c:v>C16:1*</c:v>
                      </c:pt>
                      <c:pt idx="2">
                        <c:v>C18:0*</c:v>
                      </c:pt>
                      <c:pt idx="3">
                        <c:v>C18:3n3*</c:v>
                      </c:pt>
                      <c:pt idx="4">
                        <c:v>C20:1n9*</c:v>
                      </c:pt>
                    </c:strCache>
                  </c:strRef>
                </c:cat>
                <c:val>
                  <c:numRef>
                    <c:extLst xmlns:c15="http://schemas.microsoft.com/office/drawing/2012/chart">
                      <c:ext xmlns:c15="http://schemas.microsoft.com/office/drawing/2012/chart" uri="{02D57815-91ED-43cb-92C2-25804820EDAC}">
                        <c15:formulaRef>
                          <c15:sqref>'Graph radar oat'!$G$2:$G$6</c15:sqref>
                        </c15:formulaRef>
                      </c:ext>
                    </c:extLst>
                    <c:numCache>
                      <c:formatCode>General</c:formatCode>
                      <c:ptCount val="5"/>
                      <c:pt idx="0">
                        <c:v>0.18505484290747815</c:v>
                      </c:pt>
                      <c:pt idx="1">
                        <c:v>0.23672001764834089</c:v>
                      </c:pt>
                      <c:pt idx="2">
                        <c:v>1.5498632315663148</c:v>
                      </c:pt>
                      <c:pt idx="3">
                        <c:v>0.68357903423829169</c:v>
                      </c:pt>
                      <c:pt idx="4">
                        <c:v>0.81084912965471734</c:v>
                      </c:pt>
                    </c:numCache>
                  </c:numRef>
                </c:val>
                <c:extLst xmlns:c15="http://schemas.microsoft.com/office/drawing/2012/chart">
                  <c:ext xmlns:c16="http://schemas.microsoft.com/office/drawing/2014/chart" uri="{C3380CC4-5D6E-409C-BE32-E72D297353CC}">
                    <c16:uniqueId val="{00000005-783F-4625-AA4F-DF871E70911E}"/>
                  </c:ext>
                </c:extLst>
              </c15:ser>
            </c15:filteredRadarSeries>
          </c:ext>
        </c:extLst>
      </c:radarChart>
      <c:catAx>
        <c:axId val="1055362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055358703"/>
        <c:crosses val="autoZero"/>
        <c:auto val="1"/>
        <c:lblAlgn val="ctr"/>
        <c:lblOffset val="100"/>
        <c:noMultiLvlLbl val="0"/>
      </c:catAx>
      <c:valAx>
        <c:axId val="1055358703"/>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055362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AOCS 2c-11</c:v>
          </c:tx>
          <c:spPr>
            <a:solidFill>
              <a:srgbClr val="49BFA9"/>
            </a:solidFill>
            <a:ln>
              <a:noFill/>
            </a:ln>
            <a:effectLst/>
          </c:spPr>
          <c:invertIfNegative val="0"/>
          <c:errBars>
            <c:errBarType val="both"/>
            <c:errValType val="cust"/>
            <c:noEndCap val="0"/>
            <c:plus>
              <c:numRef>
                <c:f>'SFA MUFA PUFA'!$E$11:$E$13</c:f>
                <c:numCache>
                  <c:formatCode>General</c:formatCode>
                  <c:ptCount val="3"/>
                  <c:pt idx="0">
                    <c:v>0.33901820007508654</c:v>
                  </c:pt>
                  <c:pt idx="1">
                    <c:v>0.43471919210585241</c:v>
                  </c:pt>
                  <c:pt idx="2">
                    <c:v>9.5700992030767651E-2</c:v>
                  </c:pt>
                </c:numCache>
              </c:numRef>
            </c:plus>
            <c:minus>
              <c:numRef>
                <c:f>'SFA MUFA PUFA'!$E$11:$E$13</c:f>
                <c:numCache>
                  <c:formatCode>General</c:formatCode>
                  <c:ptCount val="3"/>
                  <c:pt idx="0">
                    <c:v>0.33901820007508654</c:v>
                  </c:pt>
                  <c:pt idx="1">
                    <c:v>0.43471919210585241</c:v>
                  </c:pt>
                  <c:pt idx="2">
                    <c:v>9.5700992030767651E-2</c:v>
                  </c:pt>
                </c:numCache>
              </c:numRef>
            </c:minus>
            <c:spPr>
              <a:noFill/>
              <a:ln w="9525" cap="flat" cmpd="sng" algn="ctr">
                <a:solidFill>
                  <a:schemeClr val="tx1">
                    <a:lumMod val="65000"/>
                    <a:lumOff val="35000"/>
                  </a:schemeClr>
                </a:solidFill>
                <a:round/>
              </a:ln>
              <a:effectLst/>
            </c:spPr>
          </c:errBars>
          <c:cat>
            <c:strRef>
              <c:f>'SFA MUFA PUFA'!$A$11:$A$13</c:f>
              <c:strCache>
                <c:ptCount val="3"/>
                <c:pt idx="0">
                  <c:v>SFA</c:v>
                </c:pt>
                <c:pt idx="1">
                  <c:v>MUFA</c:v>
                </c:pt>
                <c:pt idx="2">
                  <c:v>PUFA</c:v>
                </c:pt>
              </c:strCache>
            </c:strRef>
          </c:cat>
          <c:val>
            <c:numRef>
              <c:f>'SFA MUFA PUFA'!$D$11:$D$13</c:f>
              <c:numCache>
                <c:formatCode>General</c:formatCode>
                <c:ptCount val="3"/>
                <c:pt idx="0">
                  <c:v>19.322576292440399</c:v>
                </c:pt>
                <c:pt idx="1">
                  <c:v>39.161537553022619</c:v>
                </c:pt>
                <c:pt idx="2">
                  <c:v>41.515886154536986</c:v>
                </c:pt>
              </c:numCache>
            </c:numRef>
          </c:val>
          <c:extLst>
            <c:ext xmlns:c16="http://schemas.microsoft.com/office/drawing/2014/chart" uri="{C3380CC4-5D6E-409C-BE32-E72D297353CC}">
              <c16:uniqueId val="{00000000-519D-48CF-A81C-D39D5267012A}"/>
            </c:ext>
          </c:extLst>
        </c:ser>
        <c:ser>
          <c:idx val="2"/>
          <c:order val="1"/>
          <c:tx>
            <c:v>Ext_Hyd+DerAc</c:v>
          </c:tx>
          <c:spPr>
            <a:gradFill flip="none" rotWithShape="1">
              <a:gsLst>
                <a:gs pos="0">
                  <a:srgbClr val="4472C4"/>
                </a:gs>
                <a:gs pos="12000">
                  <a:srgbClr val="4472C4"/>
                </a:gs>
                <a:gs pos="100000">
                  <a:schemeClr val="accent4">
                    <a:lumMod val="60000"/>
                    <a:lumOff val="40000"/>
                  </a:schemeClr>
                </a:gs>
              </a:gsLst>
              <a:path path="circle">
                <a:fillToRect l="50000" t="130000" r="50000" b="-30000"/>
              </a:path>
              <a:tileRect/>
            </a:gradFill>
            <a:ln>
              <a:noFill/>
            </a:ln>
            <a:effectLst/>
          </c:spPr>
          <c:invertIfNegative val="0"/>
          <c:errBars>
            <c:errBarType val="both"/>
            <c:errValType val="cust"/>
            <c:noEndCap val="0"/>
            <c:plus>
              <c:numRef>
                <c:f>'SFA MUFA PUFA'!$M$11:$M$13</c:f>
                <c:numCache>
                  <c:formatCode>General</c:formatCode>
                  <c:ptCount val="3"/>
                  <c:pt idx="0">
                    <c:v>2.3220333237670587E-2</c:v>
                  </c:pt>
                  <c:pt idx="1">
                    <c:v>0.24546526917872313</c:v>
                  </c:pt>
                  <c:pt idx="2">
                    <c:v>0.22224493594104899</c:v>
                  </c:pt>
                </c:numCache>
              </c:numRef>
            </c:plus>
            <c:minus>
              <c:numRef>
                <c:f>'SFA MUFA PUFA'!$M$11:$M$13</c:f>
                <c:numCache>
                  <c:formatCode>General</c:formatCode>
                  <c:ptCount val="3"/>
                  <c:pt idx="0">
                    <c:v>2.3220333237670587E-2</c:v>
                  </c:pt>
                  <c:pt idx="1">
                    <c:v>0.24546526917872313</c:v>
                  </c:pt>
                  <c:pt idx="2">
                    <c:v>0.22224493594104899</c:v>
                  </c:pt>
                </c:numCache>
              </c:numRef>
            </c:minus>
            <c:spPr>
              <a:noFill/>
              <a:ln w="9525" cap="flat" cmpd="sng" algn="ctr">
                <a:solidFill>
                  <a:schemeClr val="tx1">
                    <a:lumMod val="65000"/>
                    <a:lumOff val="35000"/>
                  </a:schemeClr>
                </a:solidFill>
                <a:round/>
              </a:ln>
              <a:effectLst/>
            </c:spPr>
          </c:errBars>
          <c:cat>
            <c:strRef>
              <c:f>'SFA MUFA PUFA'!$A$11:$A$13</c:f>
              <c:strCache>
                <c:ptCount val="3"/>
                <c:pt idx="0">
                  <c:v>SFA</c:v>
                </c:pt>
                <c:pt idx="1">
                  <c:v>MUFA</c:v>
                </c:pt>
                <c:pt idx="2">
                  <c:v>PUFA</c:v>
                </c:pt>
              </c:strCache>
            </c:strRef>
          </c:cat>
          <c:val>
            <c:numRef>
              <c:f>'SFA MUFA PUFA'!$L$11:$L$13</c:f>
              <c:numCache>
                <c:formatCode>General</c:formatCode>
                <c:ptCount val="3"/>
                <c:pt idx="0">
                  <c:v>21.606765616882477</c:v>
                </c:pt>
                <c:pt idx="1">
                  <c:v>37.186802783458681</c:v>
                </c:pt>
                <c:pt idx="2">
                  <c:v>41.206431599658842</c:v>
                </c:pt>
              </c:numCache>
            </c:numRef>
          </c:val>
          <c:extLst>
            <c:ext xmlns:c16="http://schemas.microsoft.com/office/drawing/2014/chart" uri="{C3380CC4-5D6E-409C-BE32-E72D297353CC}">
              <c16:uniqueId val="{00000002-519D-48CF-A81C-D39D5267012A}"/>
            </c:ext>
          </c:extLst>
        </c:ser>
        <c:ser>
          <c:idx val="6"/>
          <c:order val="2"/>
          <c:tx>
            <c:v>MAED</c:v>
          </c:tx>
          <c:spPr>
            <a:solidFill>
              <a:srgbClr val="FF0000"/>
            </a:solidFill>
            <a:ln>
              <a:solidFill>
                <a:sysClr val="windowText" lastClr="000000"/>
              </a:solidFill>
            </a:ln>
            <a:effectLst/>
          </c:spPr>
          <c:invertIfNegative val="0"/>
          <c:errBars>
            <c:errBarType val="both"/>
            <c:errValType val="cust"/>
            <c:noEndCap val="0"/>
            <c:plus>
              <c:numRef>
                <c:f>'SFA MUFA PUFA'!$AC$11:$AC$13</c:f>
                <c:numCache>
                  <c:formatCode>General</c:formatCode>
                  <c:ptCount val="3"/>
                  <c:pt idx="0">
                    <c:v>7.5643211807388866E-2</c:v>
                  </c:pt>
                  <c:pt idx="1">
                    <c:v>0.16182052390641388</c:v>
                  </c:pt>
                  <c:pt idx="2">
                    <c:v>8.6177312099021464E-2</c:v>
                  </c:pt>
                </c:numCache>
              </c:numRef>
            </c:plus>
            <c:minus>
              <c:numRef>
                <c:f>'SFA MUFA PUFA'!$AC$11:$AC$13</c:f>
                <c:numCache>
                  <c:formatCode>General</c:formatCode>
                  <c:ptCount val="3"/>
                  <c:pt idx="0">
                    <c:v>7.5643211807388866E-2</c:v>
                  </c:pt>
                  <c:pt idx="1">
                    <c:v>0.16182052390641388</c:v>
                  </c:pt>
                  <c:pt idx="2">
                    <c:v>8.6177312099021464E-2</c:v>
                  </c:pt>
                </c:numCache>
              </c:numRef>
            </c:minus>
            <c:spPr>
              <a:noFill/>
              <a:ln w="9525" cap="flat" cmpd="sng" algn="ctr">
                <a:solidFill>
                  <a:schemeClr val="tx1">
                    <a:lumMod val="65000"/>
                    <a:lumOff val="35000"/>
                  </a:schemeClr>
                </a:solidFill>
                <a:round/>
              </a:ln>
              <a:effectLst/>
            </c:spPr>
          </c:errBars>
          <c:val>
            <c:numRef>
              <c:f>'SFA MUFA PUFA'!$AB$11:$AB$13</c:f>
              <c:numCache>
                <c:formatCode>General</c:formatCode>
                <c:ptCount val="3"/>
                <c:pt idx="0">
                  <c:v>22.752402589302221</c:v>
                </c:pt>
                <c:pt idx="1">
                  <c:v>34.87302341042642</c:v>
                </c:pt>
                <c:pt idx="2">
                  <c:v>42.374574000271359</c:v>
                </c:pt>
              </c:numCache>
            </c:numRef>
          </c:val>
          <c:extLst>
            <c:ext xmlns:c16="http://schemas.microsoft.com/office/drawing/2014/chart" uri="{C3380CC4-5D6E-409C-BE32-E72D297353CC}">
              <c16:uniqueId val="{00000006-519D-48CF-A81C-D39D5267012A}"/>
            </c:ext>
          </c:extLst>
        </c:ser>
        <c:dLbls>
          <c:showLegendKey val="0"/>
          <c:showVal val="0"/>
          <c:showCatName val="0"/>
          <c:showSerName val="0"/>
          <c:showPercent val="0"/>
          <c:showBubbleSize val="0"/>
        </c:dLbls>
        <c:gapWidth val="219"/>
        <c:overlap val="-27"/>
        <c:axId val="891329919"/>
        <c:axId val="891326591"/>
      </c:barChart>
      <c:catAx>
        <c:axId val="8913299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91326591"/>
        <c:crosses val="autoZero"/>
        <c:auto val="1"/>
        <c:lblAlgn val="ctr"/>
        <c:lblOffset val="100"/>
        <c:noMultiLvlLbl val="0"/>
      </c:catAx>
      <c:valAx>
        <c:axId val="891326591"/>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913299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735470373032644E-2"/>
          <c:y val="0.14999072396149368"/>
          <c:w val="0.94458767597712523"/>
          <c:h val="0.65685294250291093"/>
        </c:manualLayout>
      </c:layout>
      <c:barChart>
        <c:barDir val="col"/>
        <c:grouping val="clustered"/>
        <c:varyColors val="0"/>
        <c:ser>
          <c:idx val="0"/>
          <c:order val="0"/>
          <c:tx>
            <c:strRef>
              <c:f>'cut off applied'!$H$1</c:f>
              <c:strCache>
                <c:ptCount val="1"/>
                <c:pt idx="0">
                  <c:v>AOCS AC </c:v>
                </c:pt>
              </c:strCache>
            </c:strRef>
          </c:tx>
          <c:spPr>
            <a:solidFill>
              <a:srgbClr val="49BFA9"/>
            </a:solidFill>
            <a:ln>
              <a:noFill/>
            </a:ln>
            <a:effectLst/>
          </c:spPr>
          <c:invertIfNegative val="0"/>
          <c:errBars>
            <c:errBarType val="both"/>
            <c:errValType val="cust"/>
            <c:noEndCap val="0"/>
            <c:plus>
              <c:numRef>
                <c:f>'cut off applied'!$I$2:$I$9</c:f>
                <c:numCache>
                  <c:formatCode>General</c:formatCode>
                  <c:ptCount val="5"/>
                  <c:pt idx="0">
                    <c:v>3.3110289426844172E-2</c:v>
                  </c:pt>
                  <c:pt idx="1">
                    <c:v>4.1531039148288472E-3</c:v>
                  </c:pt>
                  <c:pt idx="2">
                    <c:v>7.0891170040452672E-2</c:v>
                  </c:pt>
                  <c:pt idx="3">
                    <c:v>0.32247941010315651</c:v>
                  </c:pt>
                  <c:pt idx="4">
                    <c:v>0.16105785194429334</c:v>
                  </c:pt>
                </c:numCache>
                <c:extLst/>
              </c:numRef>
            </c:plus>
            <c:minus>
              <c:numRef>
                <c:f>'cut off applied'!$I$2:$I$9</c:f>
                <c:numCache>
                  <c:formatCode>General</c:formatCode>
                  <c:ptCount val="5"/>
                  <c:pt idx="0">
                    <c:v>3.3110289426844172E-2</c:v>
                  </c:pt>
                  <c:pt idx="1">
                    <c:v>4.1531039148288472E-3</c:v>
                  </c:pt>
                  <c:pt idx="2">
                    <c:v>7.0891170040452672E-2</c:v>
                  </c:pt>
                  <c:pt idx="3">
                    <c:v>0.32247941010315651</c:v>
                  </c:pt>
                  <c:pt idx="4">
                    <c:v>0.16105785194429334</c:v>
                  </c:pt>
                </c:numCache>
                <c:extLst/>
              </c:numRef>
            </c:minus>
            <c:spPr>
              <a:noFill/>
              <a:ln w="9525" cap="flat" cmpd="sng" algn="ctr">
                <a:solidFill>
                  <a:schemeClr val="tx1">
                    <a:lumMod val="65000"/>
                    <a:lumOff val="35000"/>
                  </a:schemeClr>
                </a:solidFill>
                <a:round/>
              </a:ln>
              <a:effectLst/>
            </c:spPr>
          </c:errBars>
          <c:cat>
            <c:strRef>
              <c:f>'cut off applied'!$A$2:$A$9</c:f>
              <c:strCache>
                <c:ptCount val="5"/>
                <c:pt idx="0">
                  <c:v>C14:0*</c:v>
                </c:pt>
                <c:pt idx="1">
                  <c:v>C16:1*</c:v>
                </c:pt>
                <c:pt idx="2">
                  <c:v>C18:0*</c:v>
                </c:pt>
                <c:pt idx="3">
                  <c:v>C18:3n3*</c:v>
                </c:pt>
                <c:pt idx="4">
                  <c:v>C20:1n9*</c:v>
                </c:pt>
              </c:strCache>
              <c:extLst/>
            </c:strRef>
          </c:cat>
          <c:val>
            <c:numRef>
              <c:f>'cut off applied'!$H$2:$H$9</c:f>
              <c:numCache>
                <c:formatCode>0.00</c:formatCode>
                <c:ptCount val="5"/>
                <c:pt idx="0">
                  <c:v>0.20344628861492553</c:v>
                </c:pt>
                <c:pt idx="1">
                  <c:v>0.21773560979707041</c:v>
                </c:pt>
                <c:pt idx="2">
                  <c:v>1.4949862024917138</c:v>
                </c:pt>
                <c:pt idx="3">
                  <c:v>1.5441363786439029</c:v>
                </c:pt>
                <c:pt idx="4">
                  <c:v>0.88120147908216695</c:v>
                </c:pt>
              </c:numCache>
              <c:extLst/>
            </c:numRef>
          </c:val>
          <c:extLst>
            <c:ext xmlns:c16="http://schemas.microsoft.com/office/drawing/2014/chart" uri="{C3380CC4-5D6E-409C-BE32-E72D297353CC}">
              <c16:uniqueId val="{00000000-12D9-4E37-81AC-F46EC45AAFB6}"/>
            </c:ext>
          </c:extLst>
        </c:ser>
        <c:ser>
          <c:idx val="2"/>
          <c:order val="1"/>
          <c:tx>
            <c:strRef>
              <c:f>'cut off applied'!$X$1</c:f>
              <c:strCache>
                <c:ptCount val="1"/>
                <c:pt idx="0">
                  <c:v>EXT I AC</c:v>
                </c:pt>
              </c:strCache>
            </c:strRef>
          </c:tx>
          <c:spPr>
            <a:gradFill>
              <a:gsLst>
                <a:gs pos="0">
                  <a:srgbClr val="4472C4"/>
                </a:gs>
                <a:gs pos="12000">
                  <a:srgbClr val="4472C4"/>
                </a:gs>
                <a:gs pos="100000">
                  <a:schemeClr val="accent4">
                    <a:lumMod val="60000"/>
                    <a:lumOff val="40000"/>
                  </a:schemeClr>
                </a:gs>
              </a:gsLst>
              <a:path path="circle">
                <a:fillToRect l="50000" t="130000" r="50000" b="-30000"/>
              </a:path>
            </a:gradFill>
            <a:ln>
              <a:noFill/>
            </a:ln>
            <a:effectLst/>
          </c:spPr>
          <c:invertIfNegative val="0"/>
          <c:errBars>
            <c:errBarType val="both"/>
            <c:errValType val="cust"/>
            <c:noEndCap val="0"/>
            <c:plus>
              <c:numRef>
                <c:f>'cut off applied'!$Y$2:$Y$9</c:f>
                <c:numCache>
                  <c:formatCode>General</c:formatCode>
                  <c:ptCount val="5"/>
                  <c:pt idx="0">
                    <c:v>5.4854256297306126E-3</c:v>
                  </c:pt>
                  <c:pt idx="1">
                    <c:v>1.3742124695114229E-3</c:v>
                  </c:pt>
                  <c:pt idx="2">
                    <c:v>6.9355880509891013E-2</c:v>
                  </c:pt>
                  <c:pt idx="3">
                    <c:v>0.15554379160451101</c:v>
                  </c:pt>
                  <c:pt idx="4">
                    <c:v>0.1381854152832025</c:v>
                  </c:pt>
                </c:numCache>
                <c:extLst/>
              </c:numRef>
            </c:plus>
            <c:minus>
              <c:numRef>
                <c:f>'cut off applied'!$Y$2:$Y$9</c:f>
                <c:numCache>
                  <c:formatCode>General</c:formatCode>
                  <c:ptCount val="5"/>
                  <c:pt idx="0">
                    <c:v>5.4854256297306126E-3</c:v>
                  </c:pt>
                  <c:pt idx="1">
                    <c:v>1.3742124695114229E-3</c:v>
                  </c:pt>
                  <c:pt idx="2">
                    <c:v>6.9355880509891013E-2</c:v>
                  </c:pt>
                  <c:pt idx="3">
                    <c:v>0.15554379160451101</c:v>
                  </c:pt>
                  <c:pt idx="4">
                    <c:v>0.1381854152832025</c:v>
                  </c:pt>
                </c:numCache>
                <c:extLst/>
              </c:numRef>
            </c:minus>
            <c:spPr>
              <a:noFill/>
              <a:ln w="9525" cap="flat" cmpd="sng" algn="ctr">
                <a:solidFill>
                  <a:schemeClr val="tx1">
                    <a:lumMod val="65000"/>
                    <a:lumOff val="35000"/>
                  </a:schemeClr>
                </a:solidFill>
                <a:round/>
              </a:ln>
              <a:effectLst/>
            </c:spPr>
          </c:errBars>
          <c:cat>
            <c:strRef>
              <c:f>'cut off applied'!$A$2:$A$9</c:f>
              <c:strCache>
                <c:ptCount val="5"/>
                <c:pt idx="0">
                  <c:v>C14:0*</c:v>
                </c:pt>
                <c:pt idx="1">
                  <c:v>C16:1*</c:v>
                </c:pt>
                <c:pt idx="2">
                  <c:v>C18:0*</c:v>
                </c:pt>
                <c:pt idx="3">
                  <c:v>C18:3n3*</c:v>
                </c:pt>
                <c:pt idx="4">
                  <c:v>C20:1n9*</c:v>
                </c:pt>
              </c:strCache>
              <c:extLst/>
            </c:strRef>
          </c:cat>
          <c:val>
            <c:numRef>
              <c:f>'cut off applied'!$X$2:$X$9</c:f>
              <c:numCache>
                <c:formatCode>0.00</c:formatCode>
                <c:ptCount val="5"/>
                <c:pt idx="0">
                  <c:v>0.29248304516690327</c:v>
                </c:pt>
                <c:pt idx="1">
                  <c:v>0.2600036250860388</c:v>
                </c:pt>
                <c:pt idx="2">
                  <c:v>1.6207578317604123</c:v>
                </c:pt>
                <c:pt idx="3">
                  <c:v>1.5055406424126061</c:v>
                </c:pt>
                <c:pt idx="4">
                  <c:v>0.58126637098624112</c:v>
                </c:pt>
              </c:numCache>
              <c:extLst/>
            </c:numRef>
          </c:val>
          <c:extLst>
            <c:ext xmlns:c16="http://schemas.microsoft.com/office/drawing/2014/chart" uri="{C3380CC4-5D6E-409C-BE32-E72D297353CC}">
              <c16:uniqueId val="{00000002-12D9-4E37-81AC-F46EC45AAFB6}"/>
            </c:ext>
          </c:extLst>
        </c:ser>
        <c:ser>
          <c:idx val="6"/>
          <c:order val="4"/>
          <c:tx>
            <c:strRef>
              <c:f>'cut off applied'!$BD$1</c:f>
              <c:strCache>
                <c:ptCount val="1"/>
                <c:pt idx="0">
                  <c:v>MAED</c:v>
                </c:pt>
              </c:strCache>
            </c:strRef>
          </c:tx>
          <c:spPr>
            <a:solidFill>
              <a:srgbClr val="FF0000"/>
            </a:solidFill>
            <a:ln>
              <a:solidFill>
                <a:schemeClr val="tx1"/>
              </a:solidFill>
            </a:ln>
            <a:effectLst/>
          </c:spPr>
          <c:invertIfNegative val="0"/>
          <c:errBars>
            <c:errBarType val="both"/>
            <c:errValType val="cust"/>
            <c:noEndCap val="0"/>
            <c:plus>
              <c:numRef>
                <c:f>'cut off applied'!$BE$2:$BE$9</c:f>
                <c:numCache>
                  <c:formatCode>General</c:formatCode>
                  <c:ptCount val="5"/>
                  <c:pt idx="0">
                    <c:v>7.8473009974497111E-3</c:v>
                  </c:pt>
                  <c:pt idx="1">
                    <c:v>4.7328321915281408E-3</c:v>
                  </c:pt>
                  <c:pt idx="2">
                    <c:v>3.7752804354258757E-3</c:v>
                  </c:pt>
                  <c:pt idx="3">
                    <c:v>5.5811495172581924E-2</c:v>
                  </c:pt>
                  <c:pt idx="4">
                    <c:v>1.9902034244137164E-2</c:v>
                  </c:pt>
                </c:numCache>
                <c:extLst/>
              </c:numRef>
            </c:plus>
            <c:minus>
              <c:numRef>
                <c:f>'cut off applied'!$BE$2:$BE$9</c:f>
                <c:numCache>
                  <c:formatCode>General</c:formatCode>
                  <c:ptCount val="5"/>
                  <c:pt idx="0">
                    <c:v>7.8473009974497111E-3</c:v>
                  </c:pt>
                  <c:pt idx="1">
                    <c:v>4.7328321915281408E-3</c:v>
                  </c:pt>
                  <c:pt idx="2">
                    <c:v>3.7752804354258757E-3</c:v>
                  </c:pt>
                  <c:pt idx="3">
                    <c:v>5.5811495172581924E-2</c:v>
                  </c:pt>
                  <c:pt idx="4">
                    <c:v>1.9902034244137164E-2</c:v>
                  </c:pt>
                </c:numCache>
                <c:extLst/>
              </c:numRef>
            </c:minus>
            <c:spPr>
              <a:noFill/>
              <a:ln w="9525" cap="flat" cmpd="sng" algn="ctr">
                <a:solidFill>
                  <a:schemeClr val="tx1">
                    <a:lumMod val="65000"/>
                    <a:lumOff val="35000"/>
                  </a:schemeClr>
                </a:solidFill>
                <a:round/>
              </a:ln>
              <a:effectLst/>
            </c:spPr>
          </c:errBars>
          <c:cat>
            <c:strRef>
              <c:f>'cut off applied'!$A$2:$A$9</c:f>
              <c:strCache>
                <c:ptCount val="5"/>
                <c:pt idx="0">
                  <c:v>C14:0*</c:v>
                </c:pt>
                <c:pt idx="1">
                  <c:v>C16:1*</c:v>
                </c:pt>
                <c:pt idx="2">
                  <c:v>C18:0*</c:v>
                </c:pt>
                <c:pt idx="3">
                  <c:v>C18:3n3*</c:v>
                </c:pt>
                <c:pt idx="4">
                  <c:v>C20:1n9*</c:v>
                </c:pt>
              </c:strCache>
              <c:extLst/>
            </c:strRef>
          </c:cat>
          <c:val>
            <c:numRef>
              <c:f>'cut off applied'!$BD$2:$BD$9</c:f>
              <c:numCache>
                <c:formatCode>0.00</c:formatCode>
                <c:ptCount val="5"/>
                <c:pt idx="0">
                  <c:v>0.29223906630512875</c:v>
                </c:pt>
                <c:pt idx="1">
                  <c:v>0.24008321118066867</c:v>
                </c:pt>
                <c:pt idx="2">
                  <c:v>1.5642622849849115</c:v>
                </c:pt>
                <c:pt idx="3">
                  <c:v>1.0618496736605065</c:v>
                </c:pt>
                <c:pt idx="4">
                  <c:v>0.68527744019454906</c:v>
                </c:pt>
              </c:numCache>
              <c:extLst/>
            </c:numRef>
          </c:val>
          <c:extLst>
            <c:ext xmlns:c16="http://schemas.microsoft.com/office/drawing/2014/chart" uri="{C3380CC4-5D6E-409C-BE32-E72D297353CC}">
              <c16:uniqueId val="{00000006-12D9-4E37-81AC-F46EC45AAFB6}"/>
            </c:ext>
          </c:extLst>
        </c:ser>
        <c:dLbls>
          <c:showLegendKey val="0"/>
          <c:showVal val="0"/>
          <c:showCatName val="0"/>
          <c:showSerName val="0"/>
          <c:showPercent val="0"/>
          <c:showBubbleSize val="0"/>
        </c:dLbls>
        <c:gapWidth val="219"/>
        <c:overlap val="-27"/>
        <c:axId val="1259437040"/>
        <c:axId val="1349276320"/>
        <c:extLst>
          <c:ext xmlns:c15="http://schemas.microsoft.com/office/drawing/2012/chart" uri="{02D57815-91ED-43cb-92C2-25804820EDAC}">
            <c15:filteredBarSeries>
              <c15:ser>
                <c:idx val="3"/>
                <c:order val="2"/>
                <c:tx>
                  <c:strRef>
                    <c:extLst>
                      <c:ext uri="{02D57815-91ED-43cb-92C2-25804820EDAC}">
                        <c15:formulaRef>
                          <c15:sqref>'cut off applied'!$AF$1</c15:sqref>
                        </c15:formulaRef>
                      </c:ext>
                    </c:extLst>
                    <c:strCache>
                      <c:ptCount val="1"/>
                      <c:pt idx="0">
                        <c:v>EXT I BF3 </c:v>
                      </c:pt>
                    </c:strCache>
                  </c:strRef>
                </c:tx>
                <c:spPr>
                  <a:solidFill>
                    <a:schemeClr val="accent4"/>
                  </a:solidFill>
                  <a:ln>
                    <a:noFill/>
                  </a:ln>
                  <a:effectLst/>
                </c:spPr>
                <c:invertIfNegative val="0"/>
                <c:errBars>
                  <c:errBarType val="both"/>
                  <c:errValType val="cust"/>
                  <c:noEndCap val="0"/>
                  <c:plus>
                    <c:numRef>
                      <c:extLst>
                        <c:ext uri="{02D57815-91ED-43cb-92C2-25804820EDAC}">
                          <c15:formulaRef>
                            <c15:sqref>'cut off applied'!$AG$2:$AG$9</c15:sqref>
                          </c15:formulaRef>
                        </c:ext>
                      </c:extLst>
                      <c:numCache>
                        <c:formatCode>General</c:formatCode>
                        <c:ptCount val="5"/>
                        <c:pt idx="0">
                          <c:v>7.9686064220265401E-3</c:v>
                        </c:pt>
                        <c:pt idx="1">
                          <c:v>1.3787150350397993E-2</c:v>
                        </c:pt>
                        <c:pt idx="2">
                          <c:v>2.9546890706800825E-2</c:v>
                        </c:pt>
                        <c:pt idx="3">
                          <c:v>6.8374055181090992E-2</c:v>
                        </c:pt>
                        <c:pt idx="4">
                          <c:v>1.9317606935678168E-2</c:v>
                        </c:pt>
                      </c:numCache>
                    </c:numRef>
                  </c:plus>
                  <c:minus>
                    <c:numRef>
                      <c:extLst>
                        <c:ext uri="{02D57815-91ED-43cb-92C2-25804820EDAC}">
                          <c15:formulaRef>
                            <c15:sqref>'cut off applied'!$AG$2:$AG$9</c15:sqref>
                          </c15:formulaRef>
                        </c:ext>
                      </c:extLst>
                      <c:numCache>
                        <c:formatCode>General</c:formatCode>
                        <c:ptCount val="5"/>
                        <c:pt idx="0">
                          <c:v>7.9686064220265401E-3</c:v>
                        </c:pt>
                        <c:pt idx="1">
                          <c:v>1.3787150350397993E-2</c:v>
                        </c:pt>
                        <c:pt idx="2">
                          <c:v>2.9546890706800825E-2</c:v>
                        </c:pt>
                        <c:pt idx="3">
                          <c:v>6.8374055181090992E-2</c:v>
                        </c:pt>
                        <c:pt idx="4">
                          <c:v>1.9317606935678168E-2</c:v>
                        </c:pt>
                      </c:numCache>
                    </c:numRef>
                  </c:minus>
                  <c:spPr>
                    <a:noFill/>
                    <a:ln w="9525" cap="flat" cmpd="sng" algn="ctr">
                      <a:solidFill>
                        <a:schemeClr val="tx1">
                          <a:lumMod val="65000"/>
                          <a:lumOff val="35000"/>
                        </a:schemeClr>
                      </a:solidFill>
                      <a:round/>
                    </a:ln>
                    <a:effectLst/>
                  </c:spPr>
                </c:errBars>
                <c:cat>
                  <c:strRef>
                    <c:extLst>
                      <c:ext uri="{02D57815-91ED-43cb-92C2-25804820EDAC}">
                        <c15:formulaRef>
                          <c15:sqref>'cut off applied'!$A$2:$A$9</c15:sqref>
                        </c15:formulaRef>
                      </c:ext>
                    </c:extLst>
                    <c:strCache>
                      <c:ptCount val="5"/>
                      <c:pt idx="0">
                        <c:v>C14:0*</c:v>
                      </c:pt>
                      <c:pt idx="1">
                        <c:v>C16:1*</c:v>
                      </c:pt>
                      <c:pt idx="2">
                        <c:v>C18:0*</c:v>
                      </c:pt>
                      <c:pt idx="3">
                        <c:v>C18:3n3*</c:v>
                      </c:pt>
                      <c:pt idx="4">
                        <c:v>C20:1n9*</c:v>
                      </c:pt>
                    </c:strCache>
                  </c:strRef>
                </c:cat>
                <c:val>
                  <c:numRef>
                    <c:extLst>
                      <c:ext uri="{02D57815-91ED-43cb-92C2-25804820EDAC}">
                        <c15:formulaRef>
                          <c15:sqref>'cut off applied'!$AF$2:$AF$9</c15:sqref>
                        </c15:formulaRef>
                      </c:ext>
                    </c:extLst>
                    <c:numCache>
                      <c:formatCode>0.00</c:formatCode>
                      <c:ptCount val="5"/>
                      <c:pt idx="0">
                        <c:v>0.26103122002904311</c:v>
                      </c:pt>
                      <c:pt idx="1">
                        <c:v>0.22666113808502042</c:v>
                      </c:pt>
                      <c:pt idx="2">
                        <c:v>1.5007934470224591</c:v>
                      </c:pt>
                      <c:pt idx="3">
                        <c:v>1.3428234954021554</c:v>
                      </c:pt>
                      <c:pt idx="4">
                        <c:v>0.73086914100080747</c:v>
                      </c:pt>
                    </c:numCache>
                  </c:numRef>
                </c:val>
                <c:extLst>
                  <c:ext xmlns:c16="http://schemas.microsoft.com/office/drawing/2014/chart" uri="{C3380CC4-5D6E-409C-BE32-E72D297353CC}">
                    <c16:uniqueId val="{00000003-12D9-4E37-81AC-F46EC45AAFB6}"/>
                  </c:ext>
                </c:extLst>
              </c15:ser>
            </c15:filteredBarSeries>
            <c15:filteredBarSeries>
              <c15:ser>
                <c:idx val="5"/>
                <c:order val="3"/>
                <c:tx>
                  <c:strRef>
                    <c:extLst xmlns:c15="http://schemas.microsoft.com/office/drawing/2012/chart">
                      <c:ext xmlns:c15="http://schemas.microsoft.com/office/drawing/2012/chart" uri="{02D57815-91ED-43cb-92C2-25804820EDAC}">
                        <c15:formulaRef>
                          <c15:sqref>'cut off applied'!$AV$1</c15:sqref>
                        </c15:formulaRef>
                      </c:ext>
                    </c:extLst>
                    <c:strCache>
                      <c:ptCount val="1"/>
                      <c:pt idx="0">
                        <c:v>EXT NI BF3 </c:v>
                      </c:pt>
                    </c:strCache>
                  </c:strRef>
                </c:tx>
                <c:spPr>
                  <a:solidFill>
                    <a:schemeClr val="accent6"/>
                  </a:solidFill>
                  <a:ln>
                    <a:noFill/>
                  </a:ln>
                  <a:effectLst/>
                </c:spPr>
                <c:invertIfNegative val="0"/>
                <c:errBars>
                  <c:errBarType val="both"/>
                  <c:errValType val="cust"/>
                  <c:noEndCap val="0"/>
                  <c:plus>
                    <c:numRef>
                      <c:extLst xmlns:c15="http://schemas.microsoft.com/office/drawing/2012/chart">
                        <c:ext xmlns:c15="http://schemas.microsoft.com/office/drawing/2012/chart" uri="{02D57815-91ED-43cb-92C2-25804820EDAC}">
                          <c15:formulaRef>
                            <c15:sqref>'cut off applied'!$AW$2:$AW$9</c15:sqref>
                          </c15:formulaRef>
                        </c:ext>
                      </c:extLst>
                      <c:numCache>
                        <c:formatCode>General</c:formatCode>
                        <c:ptCount val="5"/>
                        <c:pt idx="0">
                          <c:v>6.1490514160407609E-3</c:v>
                        </c:pt>
                        <c:pt idx="1">
                          <c:v>5.0033407061187453E-3</c:v>
                        </c:pt>
                        <c:pt idx="2">
                          <c:v>5.734734455441852E-2</c:v>
                        </c:pt>
                        <c:pt idx="3">
                          <c:v>0.11262109246392697</c:v>
                        </c:pt>
                        <c:pt idx="4">
                          <c:v>2.5743442540173554E-2</c:v>
                        </c:pt>
                      </c:numCache>
                    </c:numRef>
                  </c:plus>
                  <c:minus>
                    <c:numRef>
                      <c:extLst xmlns:c15="http://schemas.microsoft.com/office/drawing/2012/chart">
                        <c:ext xmlns:c15="http://schemas.microsoft.com/office/drawing/2012/chart" uri="{02D57815-91ED-43cb-92C2-25804820EDAC}">
                          <c15:formulaRef>
                            <c15:sqref>'cut off applied'!$AW$2:$AW$9</c15:sqref>
                          </c15:formulaRef>
                        </c:ext>
                      </c:extLst>
                      <c:numCache>
                        <c:formatCode>General</c:formatCode>
                        <c:ptCount val="5"/>
                        <c:pt idx="0">
                          <c:v>6.1490514160407609E-3</c:v>
                        </c:pt>
                        <c:pt idx="1">
                          <c:v>5.0033407061187453E-3</c:v>
                        </c:pt>
                        <c:pt idx="2">
                          <c:v>5.734734455441852E-2</c:v>
                        </c:pt>
                        <c:pt idx="3">
                          <c:v>0.11262109246392697</c:v>
                        </c:pt>
                        <c:pt idx="4">
                          <c:v>2.5743442540173554E-2</c:v>
                        </c:pt>
                      </c:numCache>
                    </c:numRef>
                  </c:minus>
                  <c:spPr>
                    <a:noFill/>
                    <a:ln w="9525" cap="flat" cmpd="sng" algn="ctr">
                      <a:solidFill>
                        <a:schemeClr val="tx1">
                          <a:lumMod val="65000"/>
                          <a:lumOff val="35000"/>
                        </a:schemeClr>
                      </a:solidFill>
                      <a:round/>
                    </a:ln>
                    <a:effectLst/>
                  </c:spPr>
                </c:errBars>
                <c:cat>
                  <c:strRef>
                    <c:extLst xmlns:c15="http://schemas.microsoft.com/office/drawing/2012/chart">
                      <c:ext xmlns:c15="http://schemas.microsoft.com/office/drawing/2012/chart" uri="{02D57815-91ED-43cb-92C2-25804820EDAC}">
                        <c15:formulaRef>
                          <c15:sqref>'cut off applied'!$A$2:$A$9</c15:sqref>
                        </c15:formulaRef>
                      </c:ext>
                    </c:extLst>
                    <c:strCache>
                      <c:ptCount val="5"/>
                      <c:pt idx="0">
                        <c:v>C14:0*</c:v>
                      </c:pt>
                      <c:pt idx="1">
                        <c:v>C16:1*</c:v>
                      </c:pt>
                      <c:pt idx="2">
                        <c:v>C18:0*</c:v>
                      </c:pt>
                      <c:pt idx="3">
                        <c:v>C18:3n3*</c:v>
                      </c:pt>
                      <c:pt idx="4">
                        <c:v>C20:1n9*</c:v>
                      </c:pt>
                    </c:strCache>
                  </c:strRef>
                </c:cat>
                <c:val>
                  <c:numRef>
                    <c:extLst xmlns:c15="http://schemas.microsoft.com/office/drawing/2012/chart">
                      <c:ext xmlns:c15="http://schemas.microsoft.com/office/drawing/2012/chart" uri="{02D57815-91ED-43cb-92C2-25804820EDAC}">
                        <c15:formulaRef>
                          <c15:sqref>'cut off applied'!$AV$2:$AV$9</c15:sqref>
                        </c15:formulaRef>
                      </c:ext>
                    </c:extLst>
                    <c:numCache>
                      <c:formatCode>0.00</c:formatCode>
                      <c:ptCount val="5"/>
                      <c:pt idx="0">
                        <c:v>0.18505484290747815</c:v>
                      </c:pt>
                      <c:pt idx="1">
                        <c:v>0.23672001764834089</c:v>
                      </c:pt>
                      <c:pt idx="2">
                        <c:v>1.5498632315663148</c:v>
                      </c:pt>
                      <c:pt idx="3">
                        <c:v>0.68357903423829169</c:v>
                      </c:pt>
                      <c:pt idx="4">
                        <c:v>0.81084912965471734</c:v>
                      </c:pt>
                    </c:numCache>
                  </c:numRef>
                </c:val>
                <c:extLst xmlns:c15="http://schemas.microsoft.com/office/drawing/2012/chart">
                  <c:ext xmlns:c16="http://schemas.microsoft.com/office/drawing/2014/chart" uri="{C3380CC4-5D6E-409C-BE32-E72D297353CC}">
                    <c16:uniqueId val="{00000005-12D9-4E37-81AC-F46EC45AAFB6}"/>
                  </c:ext>
                </c:extLst>
              </c15:ser>
            </c15:filteredBarSeries>
          </c:ext>
        </c:extLst>
      </c:barChart>
      <c:catAx>
        <c:axId val="125943704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49276320"/>
        <c:crosses val="autoZero"/>
        <c:auto val="1"/>
        <c:lblAlgn val="ctr"/>
        <c:lblOffset val="100"/>
        <c:noMultiLvlLbl val="0"/>
      </c:catAx>
      <c:valAx>
        <c:axId val="1349276320"/>
        <c:scaling>
          <c:orientation val="minMax"/>
        </c:scaling>
        <c:delete val="0"/>
        <c:axPos val="l"/>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259437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v>AOCS 2c-11</c:v>
          </c:tx>
          <c:spPr>
            <a:ln w="28575" cap="rnd">
              <a:solidFill>
                <a:srgbClr val="49BFA9"/>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oat'!$B$2:$B$6</c:f>
              <c:numCache>
                <c:formatCode>General</c:formatCode>
                <c:ptCount val="5"/>
                <c:pt idx="0">
                  <c:v>0.20344628861492553</c:v>
                </c:pt>
                <c:pt idx="1">
                  <c:v>0.21773560979707041</c:v>
                </c:pt>
                <c:pt idx="2">
                  <c:v>1.4949862024917138</c:v>
                </c:pt>
                <c:pt idx="3">
                  <c:v>1.5441363786439029</c:v>
                </c:pt>
                <c:pt idx="4">
                  <c:v>0.88120147908216695</c:v>
                </c:pt>
              </c:numCache>
            </c:numRef>
          </c:val>
          <c:extLst>
            <c:ext xmlns:c16="http://schemas.microsoft.com/office/drawing/2014/chart" uri="{C3380CC4-5D6E-409C-BE32-E72D297353CC}">
              <c16:uniqueId val="{00000000-783F-4625-AA4F-DF871E70911E}"/>
            </c:ext>
          </c:extLst>
        </c:ser>
        <c:ser>
          <c:idx val="1"/>
          <c:order val="1"/>
          <c:tx>
            <c:v>AOCS 2b-11</c:v>
          </c:tx>
          <c:spPr>
            <a:ln w="28575" cap="rnd">
              <a:solidFill>
                <a:srgbClr val="D22ED2"/>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oat'!$C$2:$C$6</c:f>
              <c:numCache>
                <c:formatCode>General</c:formatCode>
                <c:ptCount val="5"/>
                <c:pt idx="0">
                  <c:v>0.17899446322867527</c:v>
                </c:pt>
                <c:pt idx="1">
                  <c:v>0.20594063874502083</c:v>
                </c:pt>
                <c:pt idx="2">
                  <c:v>1.3473266705231364</c:v>
                </c:pt>
                <c:pt idx="3">
                  <c:v>1.4220003386597222</c:v>
                </c:pt>
                <c:pt idx="4">
                  <c:v>0.71148890063287129</c:v>
                </c:pt>
              </c:numCache>
            </c:numRef>
          </c:val>
          <c:extLst>
            <c:ext xmlns:c16="http://schemas.microsoft.com/office/drawing/2014/chart" uri="{C3380CC4-5D6E-409C-BE32-E72D297353CC}">
              <c16:uniqueId val="{00000001-783F-4625-AA4F-DF871E70911E}"/>
            </c:ext>
          </c:extLst>
        </c:ser>
        <c:ser>
          <c:idx val="2"/>
          <c:order val="2"/>
          <c:tx>
            <c:v>Ext_Hyd+DerAc</c:v>
          </c:tx>
          <c:spPr>
            <a:ln w="28575" cap="rnd">
              <a:solidFill>
                <a:srgbClr val="4472C4"/>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oat'!$D$2:$D$6</c:f>
              <c:numCache>
                <c:formatCode>General</c:formatCode>
                <c:ptCount val="5"/>
                <c:pt idx="0">
                  <c:v>0.29248304516690327</c:v>
                </c:pt>
                <c:pt idx="1">
                  <c:v>0.2600036250860388</c:v>
                </c:pt>
                <c:pt idx="2">
                  <c:v>1.6207578317604123</c:v>
                </c:pt>
                <c:pt idx="3">
                  <c:v>1.5055406424126061</c:v>
                </c:pt>
                <c:pt idx="4">
                  <c:v>0.58126637098624112</c:v>
                </c:pt>
              </c:numCache>
            </c:numRef>
          </c:val>
          <c:extLst>
            <c:ext xmlns:c16="http://schemas.microsoft.com/office/drawing/2014/chart" uri="{C3380CC4-5D6E-409C-BE32-E72D297353CC}">
              <c16:uniqueId val="{00000002-783F-4625-AA4F-DF871E70911E}"/>
            </c:ext>
          </c:extLst>
        </c:ser>
        <c:ser>
          <c:idx val="4"/>
          <c:order val="4"/>
          <c:tx>
            <c:v>Ext_C6+DerAc</c:v>
          </c:tx>
          <c:spPr>
            <a:ln w="28575" cap="rnd">
              <a:solidFill>
                <a:srgbClr val="4472C4"/>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oat'!$F$2:$F$6</c:f>
              <c:numCache>
                <c:formatCode>General</c:formatCode>
                <c:ptCount val="5"/>
                <c:pt idx="0">
                  <c:v>0.19946284637669962</c:v>
                </c:pt>
                <c:pt idx="1">
                  <c:v>0.25605491976766948</c:v>
                </c:pt>
                <c:pt idx="2">
                  <c:v>1.5776394527527962</c:v>
                </c:pt>
                <c:pt idx="3">
                  <c:v>0.71393536130679747</c:v>
                </c:pt>
                <c:pt idx="4">
                  <c:v>0.81864546297829177</c:v>
                </c:pt>
              </c:numCache>
            </c:numRef>
          </c:val>
          <c:extLst>
            <c:ext xmlns:c16="http://schemas.microsoft.com/office/drawing/2014/chart" uri="{C3380CC4-5D6E-409C-BE32-E72D297353CC}">
              <c16:uniqueId val="{00000004-783F-4625-AA4F-DF871E70911E}"/>
            </c:ext>
          </c:extLst>
        </c:ser>
        <c:ser>
          <c:idx val="6"/>
          <c:order val="6"/>
          <c:tx>
            <c:v>MAED</c:v>
          </c:tx>
          <c:spPr>
            <a:ln w="28575" cap="rnd">
              <a:solidFill>
                <a:srgbClr val="FF0000"/>
              </a:solidFill>
              <a:round/>
            </a:ln>
            <a:effectLst/>
          </c:spPr>
          <c:marker>
            <c:symbol val="none"/>
          </c:marker>
          <c:cat>
            <c:strRef>
              <c:f>'Graph radar oat'!$A$2:$A$6</c:f>
              <c:strCache>
                <c:ptCount val="5"/>
                <c:pt idx="0">
                  <c:v>C14:0*</c:v>
                </c:pt>
                <c:pt idx="1">
                  <c:v>C16:1*</c:v>
                </c:pt>
                <c:pt idx="2">
                  <c:v>C18:0*</c:v>
                </c:pt>
                <c:pt idx="3">
                  <c:v>C18:3n3*</c:v>
                </c:pt>
                <c:pt idx="4">
                  <c:v>C20:1n9*</c:v>
                </c:pt>
              </c:strCache>
            </c:strRef>
          </c:cat>
          <c:val>
            <c:numRef>
              <c:f>'Graph radar oat'!$H$2:$H$6</c:f>
              <c:numCache>
                <c:formatCode>General</c:formatCode>
                <c:ptCount val="5"/>
                <c:pt idx="0">
                  <c:v>0.29223906630512875</c:v>
                </c:pt>
                <c:pt idx="1">
                  <c:v>0.24008321118066867</c:v>
                </c:pt>
                <c:pt idx="2">
                  <c:v>1.5642622849849115</c:v>
                </c:pt>
                <c:pt idx="3">
                  <c:v>1.0618496736605065</c:v>
                </c:pt>
                <c:pt idx="4">
                  <c:v>0.68527744019454906</c:v>
                </c:pt>
              </c:numCache>
            </c:numRef>
          </c:val>
          <c:extLst>
            <c:ext xmlns:c16="http://schemas.microsoft.com/office/drawing/2014/chart" uri="{C3380CC4-5D6E-409C-BE32-E72D297353CC}">
              <c16:uniqueId val="{00000006-783F-4625-AA4F-DF871E70911E}"/>
            </c:ext>
          </c:extLst>
        </c:ser>
        <c:dLbls>
          <c:showLegendKey val="0"/>
          <c:showVal val="0"/>
          <c:showCatName val="0"/>
          <c:showSerName val="0"/>
          <c:showPercent val="0"/>
          <c:showBubbleSize val="0"/>
        </c:dLbls>
        <c:axId val="1055362031"/>
        <c:axId val="1055358703"/>
        <c:extLst>
          <c:ext xmlns:c15="http://schemas.microsoft.com/office/drawing/2012/chart" uri="{02D57815-91ED-43cb-92C2-25804820EDAC}">
            <c15:filteredRadarSeries>
              <c15:ser>
                <c:idx val="3"/>
                <c:order val="3"/>
                <c:tx>
                  <c:v>Ext_Hyd+DerBF3</c:v>
                </c:tx>
                <c:spPr>
                  <a:ln w="28575" cap="rnd">
                    <a:solidFill>
                      <a:schemeClr val="accent4"/>
                    </a:solidFill>
                    <a:round/>
                  </a:ln>
                  <a:effectLst/>
                </c:spPr>
                <c:marker>
                  <c:symbol val="none"/>
                </c:marker>
                <c:cat>
                  <c:strRef>
                    <c:extLst>
                      <c:ext uri="{02D57815-91ED-43cb-92C2-25804820EDAC}">
                        <c15:formulaRef>
                          <c15:sqref>'Graph radar oat'!$A$2:$A$6</c15:sqref>
                        </c15:formulaRef>
                      </c:ext>
                    </c:extLst>
                    <c:strCache>
                      <c:ptCount val="5"/>
                      <c:pt idx="0">
                        <c:v>C14:0*</c:v>
                      </c:pt>
                      <c:pt idx="1">
                        <c:v>C16:1*</c:v>
                      </c:pt>
                      <c:pt idx="2">
                        <c:v>C18:0*</c:v>
                      </c:pt>
                      <c:pt idx="3">
                        <c:v>C18:3n3*</c:v>
                      </c:pt>
                      <c:pt idx="4">
                        <c:v>C20:1n9*</c:v>
                      </c:pt>
                    </c:strCache>
                  </c:strRef>
                </c:cat>
                <c:val>
                  <c:numRef>
                    <c:extLst>
                      <c:ext uri="{02D57815-91ED-43cb-92C2-25804820EDAC}">
                        <c15:formulaRef>
                          <c15:sqref>'Graph radar oat'!$E$2:$E$6</c15:sqref>
                        </c15:formulaRef>
                      </c:ext>
                    </c:extLst>
                    <c:numCache>
                      <c:formatCode>General</c:formatCode>
                      <c:ptCount val="5"/>
                      <c:pt idx="0">
                        <c:v>0.26103122002904311</c:v>
                      </c:pt>
                      <c:pt idx="1">
                        <c:v>0.22666113808502042</c:v>
                      </c:pt>
                      <c:pt idx="2">
                        <c:v>1.5007934470224591</c:v>
                      </c:pt>
                      <c:pt idx="3">
                        <c:v>1.3428234954021554</c:v>
                      </c:pt>
                      <c:pt idx="4">
                        <c:v>0.73086914100080747</c:v>
                      </c:pt>
                    </c:numCache>
                  </c:numRef>
                </c:val>
                <c:extLst>
                  <c:ext xmlns:c16="http://schemas.microsoft.com/office/drawing/2014/chart" uri="{C3380CC4-5D6E-409C-BE32-E72D297353CC}">
                    <c16:uniqueId val="{00000003-783F-4625-AA4F-DF871E70911E}"/>
                  </c:ext>
                </c:extLst>
              </c15:ser>
            </c15:filteredRadarSeries>
            <c15:filteredRadarSeries>
              <c15:ser>
                <c:idx val="5"/>
                <c:order val="5"/>
                <c:tx>
                  <c:v>Ext_C6+DerBF3</c:v>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'Graph radar oat'!$A$2:$A$6</c15:sqref>
                        </c15:formulaRef>
                      </c:ext>
                    </c:extLst>
                    <c:strCache>
                      <c:ptCount val="5"/>
                      <c:pt idx="0">
                        <c:v>C14:0*</c:v>
                      </c:pt>
                      <c:pt idx="1">
                        <c:v>C16:1*</c:v>
                      </c:pt>
                      <c:pt idx="2">
                        <c:v>C18:0*</c:v>
                      </c:pt>
                      <c:pt idx="3">
                        <c:v>C18:3n3*</c:v>
                      </c:pt>
                      <c:pt idx="4">
                        <c:v>C20:1n9*</c:v>
                      </c:pt>
                    </c:strCache>
                  </c:strRef>
                </c:cat>
                <c:val>
                  <c:numRef>
                    <c:extLst xmlns:c15="http://schemas.microsoft.com/office/drawing/2012/chart">
                      <c:ext xmlns:c15="http://schemas.microsoft.com/office/drawing/2012/chart" uri="{02D57815-91ED-43cb-92C2-25804820EDAC}">
                        <c15:formulaRef>
                          <c15:sqref>'Graph radar oat'!$G$2:$G$6</c15:sqref>
                        </c15:formulaRef>
                      </c:ext>
                    </c:extLst>
                    <c:numCache>
                      <c:formatCode>General</c:formatCode>
                      <c:ptCount val="5"/>
                      <c:pt idx="0">
                        <c:v>0.18505484290747815</c:v>
                      </c:pt>
                      <c:pt idx="1">
                        <c:v>0.23672001764834089</c:v>
                      </c:pt>
                      <c:pt idx="2">
                        <c:v>1.5498632315663148</c:v>
                      </c:pt>
                      <c:pt idx="3">
                        <c:v>0.68357903423829169</c:v>
                      </c:pt>
                      <c:pt idx="4">
                        <c:v>0.81084912965471734</c:v>
                      </c:pt>
                    </c:numCache>
                  </c:numRef>
                </c:val>
                <c:extLst xmlns:c15="http://schemas.microsoft.com/office/drawing/2012/chart">
                  <c:ext xmlns:c16="http://schemas.microsoft.com/office/drawing/2014/chart" uri="{C3380CC4-5D6E-409C-BE32-E72D297353CC}">
                    <c16:uniqueId val="{00000005-783F-4625-AA4F-DF871E70911E}"/>
                  </c:ext>
                </c:extLst>
              </c15:ser>
            </c15:filteredRadarSeries>
          </c:ext>
        </c:extLst>
      </c:radarChart>
      <c:catAx>
        <c:axId val="1055362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055358703"/>
        <c:crosses val="autoZero"/>
        <c:auto val="1"/>
        <c:lblAlgn val="ctr"/>
        <c:lblOffset val="100"/>
        <c:noMultiLvlLbl val="0"/>
      </c:catAx>
      <c:valAx>
        <c:axId val="1055358703"/>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055362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AOCS 2c-11</c:v>
          </c:tx>
          <c:spPr>
            <a:solidFill>
              <a:srgbClr val="49BFA9"/>
            </a:solidFill>
            <a:ln>
              <a:noFill/>
            </a:ln>
            <a:effectLst/>
          </c:spPr>
          <c:invertIfNegative val="0"/>
          <c:errBars>
            <c:errBarType val="both"/>
            <c:errValType val="cust"/>
            <c:noEndCap val="0"/>
            <c:plus>
              <c:numRef>
                <c:f>'SFA MUFA PUFA'!$E$27:$E$29</c:f>
                <c:numCache>
                  <c:formatCode>General</c:formatCode>
                  <c:ptCount val="3"/>
                  <c:pt idx="0">
                    <c:v>0.19601035394957655</c:v>
                  </c:pt>
                  <c:pt idx="1">
                    <c:v>0.18145325504709575</c:v>
                  </c:pt>
                  <c:pt idx="2">
                    <c:v>1.4557098902482579E-2</c:v>
                  </c:pt>
                </c:numCache>
              </c:numRef>
            </c:plus>
            <c:minus>
              <c:numRef>
                <c:f>'SFA MUFA PUFA'!$E$27:$E$29</c:f>
                <c:numCache>
                  <c:formatCode>General</c:formatCode>
                  <c:ptCount val="3"/>
                  <c:pt idx="0">
                    <c:v>0.19601035394957655</c:v>
                  </c:pt>
                  <c:pt idx="1">
                    <c:v>0.18145325504709575</c:v>
                  </c:pt>
                  <c:pt idx="2">
                    <c:v>1.4557098902482579E-2</c:v>
                  </c:pt>
                </c:numCache>
              </c:numRef>
            </c:minus>
            <c:spPr>
              <a:noFill/>
              <a:ln w="9525" cap="flat" cmpd="sng" algn="ctr">
                <a:solidFill>
                  <a:schemeClr val="tx1">
                    <a:lumMod val="65000"/>
                    <a:lumOff val="35000"/>
                  </a:schemeClr>
                </a:solidFill>
                <a:round/>
              </a:ln>
              <a:effectLst/>
            </c:spPr>
          </c:errBars>
          <c:cat>
            <c:strRef>
              <c:f>'SFA MUFA PUFA'!$A$27:$A$29</c:f>
              <c:strCache>
                <c:ptCount val="3"/>
                <c:pt idx="0">
                  <c:v>SFA</c:v>
                </c:pt>
                <c:pt idx="1">
                  <c:v>MUFA</c:v>
                </c:pt>
                <c:pt idx="2">
                  <c:v>PUFA</c:v>
                </c:pt>
              </c:strCache>
            </c:strRef>
          </c:cat>
          <c:val>
            <c:numRef>
              <c:f>'SFA MUFA PUFA'!$D$27:$D$29</c:f>
              <c:numCache>
                <c:formatCode>0.00</c:formatCode>
                <c:ptCount val="3"/>
                <c:pt idx="0">
                  <c:v>18.674490103598089</c:v>
                </c:pt>
                <c:pt idx="1">
                  <c:v>63.891656636557968</c:v>
                </c:pt>
                <c:pt idx="2">
                  <c:v>17.43385325984395</c:v>
                </c:pt>
              </c:numCache>
            </c:numRef>
          </c:val>
          <c:extLst>
            <c:ext xmlns:c16="http://schemas.microsoft.com/office/drawing/2014/chart" uri="{C3380CC4-5D6E-409C-BE32-E72D297353CC}">
              <c16:uniqueId val="{00000000-E2E4-4CAA-88E1-25A05889B749}"/>
            </c:ext>
          </c:extLst>
        </c:ser>
        <c:ser>
          <c:idx val="1"/>
          <c:order val="1"/>
          <c:tx>
            <c:v>AOCS 2b-11</c:v>
          </c:tx>
          <c:spPr>
            <a:solidFill>
              <a:srgbClr val="A63DC3"/>
            </a:solidFill>
            <a:ln>
              <a:noFill/>
            </a:ln>
            <a:effectLst/>
          </c:spPr>
          <c:invertIfNegative val="0"/>
          <c:errBars>
            <c:errBarType val="both"/>
            <c:errValType val="cust"/>
            <c:noEndCap val="0"/>
            <c:plus>
              <c:numRef>
                <c:f>'SFA MUFA PUFA'!$I$27:$I$29</c:f>
                <c:numCache>
                  <c:formatCode>General</c:formatCode>
                  <c:ptCount val="3"/>
                  <c:pt idx="0">
                    <c:v>0.2229620059641011</c:v>
                  </c:pt>
                  <c:pt idx="1">
                    <c:v>0.21620221133339257</c:v>
                  </c:pt>
                  <c:pt idx="2">
                    <c:v>6.7597946307085266E-3</c:v>
                  </c:pt>
                </c:numCache>
              </c:numRef>
            </c:plus>
            <c:minus>
              <c:numRef>
                <c:f>'SFA MUFA PUFA'!$I$27:$I$29</c:f>
                <c:numCache>
                  <c:formatCode>General</c:formatCode>
                  <c:ptCount val="3"/>
                  <c:pt idx="0">
                    <c:v>0.2229620059641011</c:v>
                  </c:pt>
                  <c:pt idx="1">
                    <c:v>0.21620221133339257</c:v>
                  </c:pt>
                  <c:pt idx="2">
                    <c:v>6.7597946307085266E-3</c:v>
                  </c:pt>
                </c:numCache>
              </c:numRef>
            </c:minus>
            <c:spPr>
              <a:noFill/>
              <a:ln w="9525" cap="flat" cmpd="sng" algn="ctr">
                <a:solidFill>
                  <a:schemeClr val="tx1">
                    <a:lumMod val="65000"/>
                    <a:lumOff val="35000"/>
                  </a:schemeClr>
                </a:solidFill>
                <a:round/>
              </a:ln>
              <a:effectLst/>
            </c:spPr>
          </c:errBars>
          <c:cat>
            <c:strRef>
              <c:f>'SFA MUFA PUFA'!$A$27:$A$29</c:f>
              <c:strCache>
                <c:ptCount val="3"/>
                <c:pt idx="0">
                  <c:v>SFA</c:v>
                </c:pt>
                <c:pt idx="1">
                  <c:v>MUFA</c:v>
                </c:pt>
                <c:pt idx="2">
                  <c:v>PUFA</c:v>
                </c:pt>
              </c:strCache>
            </c:strRef>
          </c:cat>
          <c:val>
            <c:numRef>
              <c:f>'SFA MUFA PUFA'!$H$27:$H$29</c:f>
              <c:numCache>
                <c:formatCode>0.00</c:formatCode>
                <c:ptCount val="3"/>
                <c:pt idx="0">
                  <c:v>18.965689085744835</c:v>
                </c:pt>
                <c:pt idx="1">
                  <c:v>63.350767203978705</c:v>
                </c:pt>
                <c:pt idx="2">
                  <c:v>17.683543710276453</c:v>
                </c:pt>
              </c:numCache>
            </c:numRef>
          </c:val>
          <c:extLst>
            <c:ext xmlns:c16="http://schemas.microsoft.com/office/drawing/2014/chart" uri="{C3380CC4-5D6E-409C-BE32-E72D297353CC}">
              <c16:uniqueId val="{00000001-E2E4-4CAA-88E1-25A05889B749}"/>
            </c:ext>
          </c:extLst>
        </c:ser>
        <c:ser>
          <c:idx val="6"/>
          <c:order val="2"/>
          <c:tx>
            <c:v>MAED</c:v>
          </c:tx>
          <c:spPr>
            <a:solidFill>
              <a:srgbClr val="FF0000"/>
            </a:solidFill>
            <a:ln>
              <a:solidFill>
                <a:schemeClr val="tx1"/>
              </a:solidFill>
            </a:ln>
            <a:effectLst/>
          </c:spPr>
          <c:invertIfNegative val="0"/>
          <c:errBars>
            <c:errBarType val="both"/>
            <c:errValType val="cust"/>
            <c:noEndCap val="0"/>
            <c:plus>
              <c:numRef>
                <c:f>'SFA MUFA PUFA'!$AC$27:$AC$29</c:f>
                <c:numCache>
                  <c:formatCode>General</c:formatCode>
                  <c:ptCount val="3"/>
                  <c:pt idx="0">
                    <c:v>2.8649515636040235E-2</c:v>
                  </c:pt>
                  <c:pt idx="1">
                    <c:v>0.14663210510022751</c:v>
                  </c:pt>
                  <c:pt idx="2">
                    <c:v>0.13140358639117622</c:v>
                  </c:pt>
                </c:numCache>
              </c:numRef>
            </c:plus>
            <c:minus>
              <c:numRef>
                <c:f>'SFA MUFA PUFA'!$AC$27:$AC$29</c:f>
                <c:numCache>
                  <c:formatCode>General</c:formatCode>
                  <c:ptCount val="3"/>
                  <c:pt idx="0">
                    <c:v>2.8649515636040235E-2</c:v>
                  </c:pt>
                  <c:pt idx="1">
                    <c:v>0.14663210510022751</c:v>
                  </c:pt>
                  <c:pt idx="2">
                    <c:v>0.13140358639117622</c:v>
                  </c:pt>
                </c:numCache>
              </c:numRef>
            </c:minus>
            <c:spPr>
              <a:noFill/>
              <a:ln w="9525" cap="flat" cmpd="sng" algn="ctr">
                <a:solidFill>
                  <a:schemeClr val="tx1">
                    <a:lumMod val="65000"/>
                    <a:lumOff val="35000"/>
                  </a:schemeClr>
                </a:solidFill>
                <a:round/>
              </a:ln>
              <a:effectLst/>
            </c:spPr>
          </c:errBars>
          <c:val>
            <c:numRef>
              <c:f>'SFA MUFA PUFA'!$AB$27:$AB$29</c:f>
              <c:numCache>
                <c:formatCode>0.00</c:formatCode>
                <c:ptCount val="3"/>
                <c:pt idx="0">
                  <c:v>19.444751208705455</c:v>
                </c:pt>
                <c:pt idx="1">
                  <c:v>62.923233827766786</c:v>
                </c:pt>
                <c:pt idx="2">
                  <c:v>17.764291509628467</c:v>
                </c:pt>
              </c:numCache>
            </c:numRef>
          </c:val>
          <c:extLst>
            <c:ext xmlns:c16="http://schemas.microsoft.com/office/drawing/2014/chart" uri="{C3380CC4-5D6E-409C-BE32-E72D297353CC}">
              <c16:uniqueId val="{00000006-E2E4-4CAA-88E1-25A05889B749}"/>
            </c:ext>
          </c:extLst>
        </c:ser>
        <c:dLbls>
          <c:showLegendKey val="0"/>
          <c:showVal val="0"/>
          <c:showCatName val="0"/>
          <c:showSerName val="0"/>
          <c:showPercent val="0"/>
          <c:showBubbleSize val="0"/>
        </c:dLbls>
        <c:gapWidth val="219"/>
        <c:overlap val="-27"/>
        <c:axId val="2023878528"/>
        <c:axId val="2023866048"/>
      </c:barChart>
      <c:catAx>
        <c:axId val="20238785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23866048"/>
        <c:crosses val="autoZero"/>
        <c:auto val="1"/>
        <c:lblAlgn val="ctr"/>
        <c:lblOffset val="100"/>
        <c:noMultiLvlLbl val="0"/>
      </c:catAx>
      <c:valAx>
        <c:axId val="2023866048"/>
        <c:scaling>
          <c:orientation val="minMax"/>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23878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AOCS 2c-11</c:v>
          </c:tx>
          <c:spPr>
            <a:solidFill>
              <a:srgbClr val="49BFA9"/>
            </a:solidFill>
            <a:ln>
              <a:noFill/>
            </a:ln>
            <a:effectLst/>
          </c:spPr>
          <c:invertIfNegative val="0"/>
          <c:errBars>
            <c:errBarType val="both"/>
            <c:errValType val="cust"/>
            <c:noEndCap val="0"/>
            <c:plus>
              <c:numRef>
                <c:f>'SFA MUFA PUFA'!$E$17:$E$19</c:f>
                <c:numCache>
                  <c:formatCode>General</c:formatCode>
                  <c:ptCount val="3"/>
                  <c:pt idx="0">
                    <c:v>1.9877572995767423E-2</c:v>
                  </c:pt>
                  <c:pt idx="1">
                    <c:v>0.21084519534005963</c:v>
                  </c:pt>
                  <c:pt idx="2">
                    <c:v>0.19096762234428688</c:v>
                  </c:pt>
                </c:numCache>
              </c:numRef>
            </c:plus>
            <c:minus>
              <c:numRef>
                <c:f>'SFA MUFA PUFA'!$E$17:$E$19</c:f>
                <c:numCache>
                  <c:formatCode>General</c:formatCode>
                  <c:ptCount val="3"/>
                  <c:pt idx="0">
                    <c:v>1.9877572995767423E-2</c:v>
                  </c:pt>
                  <c:pt idx="1">
                    <c:v>0.21084519534005963</c:v>
                  </c:pt>
                  <c:pt idx="2">
                    <c:v>0.19096762234428688</c:v>
                  </c:pt>
                </c:numCache>
              </c:numRef>
            </c:minus>
            <c:spPr>
              <a:noFill/>
              <a:ln w="9525" cap="flat" cmpd="sng" algn="ctr">
                <a:solidFill>
                  <a:schemeClr val="tx1">
                    <a:lumMod val="65000"/>
                    <a:lumOff val="35000"/>
                  </a:schemeClr>
                </a:solidFill>
                <a:round/>
              </a:ln>
              <a:effectLst/>
            </c:spPr>
          </c:errBars>
          <c:cat>
            <c:strRef>
              <c:f>'SFA MUFA PUFA'!$A$17:$A$19</c:f>
              <c:strCache>
                <c:ptCount val="3"/>
                <c:pt idx="0">
                  <c:v>SFA</c:v>
                </c:pt>
                <c:pt idx="1">
                  <c:v>MUFA</c:v>
                </c:pt>
                <c:pt idx="2">
                  <c:v>PUFA</c:v>
                </c:pt>
              </c:strCache>
            </c:strRef>
          </c:cat>
          <c:val>
            <c:numRef>
              <c:f>'SFA MUFA PUFA'!$D$17:$D$19</c:f>
              <c:numCache>
                <c:formatCode>General</c:formatCode>
                <c:ptCount val="3"/>
                <c:pt idx="0">
                  <c:v>16.037768044025224</c:v>
                </c:pt>
                <c:pt idx="1">
                  <c:v>60.020515518734442</c:v>
                </c:pt>
                <c:pt idx="2">
                  <c:v>23.941716437240334</c:v>
                </c:pt>
              </c:numCache>
            </c:numRef>
          </c:val>
          <c:extLst>
            <c:ext xmlns:c16="http://schemas.microsoft.com/office/drawing/2014/chart" uri="{C3380CC4-5D6E-409C-BE32-E72D297353CC}">
              <c16:uniqueId val="{00000000-9C15-4350-A9C9-25568CB4A678}"/>
            </c:ext>
          </c:extLst>
        </c:ser>
        <c:ser>
          <c:idx val="1"/>
          <c:order val="1"/>
          <c:tx>
            <c:v>AOCS 2b-11</c:v>
          </c:tx>
          <c:spPr>
            <a:solidFill>
              <a:srgbClr val="A63DC3"/>
            </a:solidFill>
            <a:ln>
              <a:noFill/>
            </a:ln>
            <a:effectLst/>
          </c:spPr>
          <c:invertIfNegative val="0"/>
          <c:errBars>
            <c:errBarType val="both"/>
            <c:errValType val="cust"/>
            <c:noEndCap val="0"/>
            <c:plus>
              <c:numRef>
                <c:f>'SFA MUFA PUFA'!$I$17:$I$19</c:f>
                <c:numCache>
                  <c:formatCode>General</c:formatCode>
                  <c:ptCount val="3"/>
                  <c:pt idx="0">
                    <c:v>8.8589134294437599E-2</c:v>
                  </c:pt>
                  <c:pt idx="1">
                    <c:v>9.1019743741245662E-2</c:v>
                  </c:pt>
                  <c:pt idx="2">
                    <c:v>2.4306094467991812E-3</c:v>
                  </c:pt>
                </c:numCache>
              </c:numRef>
            </c:plus>
            <c:minus>
              <c:numRef>
                <c:f>'SFA MUFA PUFA'!$I$17:$I$19</c:f>
                <c:numCache>
                  <c:formatCode>General</c:formatCode>
                  <c:ptCount val="3"/>
                  <c:pt idx="0">
                    <c:v>8.8589134294437599E-2</c:v>
                  </c:pt>
                  <c:pt idx="1">
                    <c:v>9.1019743741245662E-2</c:v>
                  </c:pt>
                  <c:pt idx="2">
                    <c:v>2.4306094467991812E-3</c:v>
                  </c:pt>
                </c:numCache>
              </c:numRef>
            </c:minus>
            <c:spPr>
              <a:noFill/>
              <a:ln w="9525" cap="flat" cmpd="sng" algn="ctr">
                <a:solidFill>
                  <a:schemeClr val="tx1">
                    <a:lumMod val="65000"/>
                    <a:lumOff val="35000"/>
                  </a:schemeClr>
                </a:solidFill>
                <a:round/>
              </a:ln>
              <a:effectLst/>
            </c:spPr>
          </c:errBars>
          <c:cat>
            <c:strRef>
              <c:f>'SFA MUFA PUFA'!$A$17:$A$19</c:f>
              <c:strCache>
                <c:ptCount val="3"/>
                <c:pt idx="0">
                  <c:v>SFA</c:v>
                </c:pt>
                <c:pt idx="1">
                  <c:v>MUFA</c:v>
                </c:pt>
                <c:pt idx="2">
                  <c:v>PUFA</c:v>
                </c:pt>
              </c:strCache>
            </c:strRef>
          </c:cat>
          <c:val>
            <c:numRef>
              <c:f>'SFA MUFA PUFA'!$H$17:$H$19</c:f>
              <c:numCache>
                <c:formatCode>General</c:formatCode>
                <c:ptCount val="3"/>
                <c:pt idx="0">
                  <c:v>15.426895210003108</c:v>
                </c:pt>
                <c:pt idx="1">
                  <c:v>60.072354665861766</c:v>
                </c:pt>
                <c:pt idx="2">
                  <c:v>24.500750124135127</c:v>
                </c:pt>
              </c:numCache>
            </c:numRef>
          </c:val>
          <c:extLst>
            <c:ext xmlns:c16="http://schemas.microsoft.com/office/drawing/2014/chart" uri="{C3380CC4-5D6E-409C-BE32-E72D297353CC}">
              <c16:uniqueId val="{00000001-9C15-4350-A9C9-25568CB4A678}"/>
            </c:ext>
          </c:extLst>
        </c:ser>
        <c:ser>
          <c:idx val="6"/>
          <c:order val="2"/>
          <c:tx>
            <c:v>MAED</c:v>
          </c:tx>
          <c:spPr>
            <a:solidFill>
              <a:srgbClr val="FF0000"/>
            </a:solidFill>
            <a:ln>
              <a:solidFill>
                <a:sysClr val="windowText" lastClr="000000"/>
              </a:solidFill>
            </a:ln>
            <a:effectLst/>
          </c:spPr>
          <c:invertIfNegative val="0"/>
          <c:errBars>
            <c:errBarType val="both"/>
            <c:errValType val="cust"/>
            <c:noEndCap val="0"/>
            <c:plus>
              <c:numRef>
                <c:f>'SFA MUFA PUFA'!$AC$17:$AC$19</c:f>
                <c:numCache>
                  <c:formatCode>General</c:formatCode>
                  <c:ptCount val="3"/>
                  <c:pt idx="0">
                    <c:v>0.18295463891382369</c:v>
                  </c:pt>
                  <c:pt idx="1">
                    <c:v>1.6429474235285042</c:v>
                  </c:pt>
                  <c:pt idx="2">
                    <c:v>1.459992784614677</c:v>
                  </c:pt>
                </c:numCache>
              </c:numRef>
            </c:plus>
            <c:minus>
              <c:numRef>
                <c:f>'SFA MUFA PUFA'!$AC$17:$AC$19</c:f>
                <c:numCache>
                  <c:formatCode>General</c:formatCode>
                  <c:ptCount val="3"/>
                  <c:pt idx="0">
                    <c:v>0.18295463891382369</c:v>
                  </c:pt>
                  <c:pt idx="1">
                    <c:v>1.6429474235285042</c:v>
                  </c:pt>
                  <c:pt idx="2">
                    <c:v>1.459992784614677</c:v>
                  </c:pt>
                </c:numCache>
              </c:numRef>
            </c:minus>
            <c:spPr>
              <a:noFill/>
              <a:ln w="9525" cap="flat" cmpd="sng" algn="ctr">
                <a:solidFill>
                  <a:schemeClr val="tx1">
                    <a:lumMod val="65000"/>
                    <a:lumOff val="35000"/>
                  </a:schemeClr>
                </a:solidFill>
                <a:round/>
              </a:ln>
              <a:effectLst/>
            </c:spPr>
          </c:errBars>
          <c:val>
            <c:numRef>
              <c:f>'SFA MUFA PUFA'!$AB$17:$AB$19</c:f>
              <c:numCache>
                <c:formatCode>General</c:formatCode>
                <c:ptCount val="3"/>
                <c:pt idx="0">
                  <c:v>17.346288348516765</c:v>
                </c:pt>
                <c:pt idx="1">
                  <c:v>59.890758134602777</c:v>
                </c:pt>
                <c:pt idx="2">
                  <c:v>22.762953516880462</c:v>
                </c:pt>
              </c:numCache>
            </c:numRef>
          </c:val>
          <c:extLst>
            <c:ext xmlns:c16="http://schemas.microsoft.com/office/drawing/2014/chart" uri="{C3380CC4-5D6E-409C-BE32-E72D297353CC}">
              <c16:uniqueId val="{00000006-9C15-4350-A9C9-25568CB4A678}"/>
            </c:ext>
          </c:extLst>
        </c:ser>
        <c:dLbls>
          <c:showLegendKey val="0"/>
          <c:showVal val="0"/>
          <c:showCatName val="0"/>
          <c:showSerName val="0"/>
          <c:showPercent val="0"/>
          <c:showBubbleSize val="0"/>
        </c:dLbls>
        <c:gapWidth val="219"/>
        <c:overlap val="-27"/>
        <c:axId val="705206976"/>
        <c:axId val="705203648"/>
      </c:barChart>
      <c:catAx>
        <c:axId val="7052069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05203648"/>
        <c:crosses val="autoZero"/>
        <c:auto val="1"/>
        <c:lblAlgn val="ctr"/>
        <c:lblOffset val="100"/>
        <c:noMultiLvlLbl val="0"/>
      </c:catAx>
      <c:valAx>
        <c:axId val="705203648"/>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05206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v>AOCS 2c-11</c:v>
          </c:tx>
          <c:spPr>
            <a:ln w="28575" cap="rnd">
              <a:solidFill>
                <a:srgbClr val="49BFA9"/>
              </a:solidFill>
              <a:round/>
            </a:ln>
            <a:effectLst/>
          </c:spPr>
          <c:marker>
            <c:symbol val="none"/>
          </c:marker>
          <c:cat>
            <c:strRef>
              <c:f>'Graph radar CB'!$A$2:$A$20</c:f>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f>'Graph radar CB'!$B$2:$B$20</c:f>
              <c:numCache>
                <c:formatCode>0.00</c:formatCode>
                <c:ptCount val="19"/>
                <c:pt idx="0">
                  <c:v>0.14991411724214285</c:v>
                </c:pt>
                <c:pt idx="1">
                  <c:v>0.85196017547721792</c:v>
                </c:pt>
                <c:pt idx="2">
                  <c:v>0.10641907303907278</c:v>
                </c:pt>
                <c:pt idx="3">
                  <c:v>0.1116750943774268</c:v>
                </c:pt>
                <c:pt idx="4">
                  <c:v>16.618305718256231</c:v>
                </c:pt>
                <c:pt idx="5">
                  <c:v>2.93791035824633</c:v>
                </c:pt>
                <c:pt idx="6">
                  <c:v>0.10531278480926766</c:v>
                </c:pt>
                <c:pt idx="7">
                  <c:v>9.9849790176459494E-2</c:v>
                </c:pt>
                <c:pt idx="8">
                  <c:v>5.0933543972959914</c:v>
                </c:pt>
                <c:pt idx="9">
                  <c:v>41.781565802099699</c:v>
                </c:pt>
                <c:pt idx="10">
                  <c:v>0.11056332550993733</c:v>
                </c:pt>
                <c:pt idx="11">
                  <c:v>29.639454658513628</c:v>
                </c:pt>
                <c:pt idx="12">
                  <c:v>0.15380943587908669</c:v>
                </c:pt>
                <c:pt idx="13">
                  <c:v>1.1075209837554363</c:v>
                </c:pt>
                <c:pt idx="14">
                  <c:v>0.32064307533211345</c:v>
                </c:pt>
                <c:pt idx="15">
                  <c:v>0.11352214985712661</c:v>
                </c:pt>
                <c:pt idx="16">
                  <c:v>0.3281420350517168</c:v>
                </c:pt>
                <c:pt idx="17">
                  <c:v>0.26017422942737245</c:v>
                </c:pt>
                <c:pt idx="18">
                  <c:v>0.10990279565374617</c:v>
                </c:pt>
              </c:numCache>
            </c:numRef>
          </c:val>
          <c:extLst>
            <c:ext xmlns:c16="http://schemas.microsoft.com/office/drawing/2014/chart" uri="{C3380CC4-5D6E-409C-BE32-E72D297353CC}">
              <c16:uniqueId val="{00000000-DC93-4974-AD78-F3FD1824DB82}"/>
            </c:ext>
          </c:extLst>
        </c:ser>
        <c:ser>
          <c:idx val="1"/>
          <c:order val="1"/>
          <c:tx>
            <c:v>AOCS 2b-11</c:v>
          </c:tx>
          <c:spPr>
            <a:ln w="28575" cap="rnd">
              <a:solidFill>
                <a:srgbClr val="A63DC3"/>
              </a:solidFill>
              <a:round/>
            </a:ln>
            <a:effectLst/>
          </c:spPr>
          <c:marker>
            <c:symbol val="none"/>
          </c:marker>
          <c:cat>
            <c:strRef>
              <c:f>'Graph radar CB'!$A$2:$A$20</c:f>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f>'Graph radar CB'!$C$2:$C$20</c:f>
              <c:numCache>
                <c:formatCode>0.00</c:formatCode>
                <c:ptCount val="19"/>
                <c:pt idx="0">
                  <c:v>0.15425534047994127</c:v>
                </c:pt>
                <c:pt idx="1">
                  <c:v>0.85762769101052627</c:v>
                </c:pt>
                <c:pt idx="2">
                  <c:v>0.11332796155547645</c:v>
                </c:pt>
                <c:pt idx="3">
                  <c:v>0.11010781243571742</c:v>
                </c:pt>
                <c:pt idx="4">
                  <c:v>16.468430847038551</c:v>
                </c:pt>
                <c:pt idx="5">
                  <c:v>2.9758222324626917</c:v>
                </c:pt>
                <c:pt idx="6">
                  <c:v>9.9059643584084339E-2</c:v>
                </c:pt>
                <c:pt idx="7">
                  <c:v>8.4557709731911096E-2</c:v>
                </c:pt>
                <c:pt idx="8">
                  <c:v>4.9323453541405202</c:v>
                </c:pt>
                <c:pt idx="9">
                  <c:v>41.348235647731286</c:v>
                </c:pt>
                <c:pt idx="10">
                  <c:v>0.14175740073781712</c:v>
                </c:pt>
                <c:pt idx="11">
                  <c:v>30.170457124320826</c:v>
                </c:pt>
                <c:pt idx="12">
                  <c:v>0.13524361952353406</c:v>
                </c:pt>
                <c:pt idx="13">
                  <c:v>1.3215103080486825</c:v>
                </c:pt>
                <c:pt idx="14">
                  <c:v>0.30415295324124991</c:v>
                </c:pt>
                <c:pt idx="15">
                  <c:v>9.9039478959383531E-2</c:v>
                </c:pt>
                <c:pt idx="16">
                  <c:v>0.29614708949906821</c:v>
                </c:pt>
                <c:pt idx="17">
                  <c:v>0.28613656829587819</c:v>
                </c:pt>
                <c:pt idx="18">
                  <c:v>0.10178521720285898</c:v>
                </c:pt>
              </c:numCache>
            </c:numRef>
          </c:val>
          <c:extLst>
            <c:ext xmlns:c16="http://schemas.microsoft.com/office/drawing/2014/chart" uri="{C3380CC4-5D6E-409C-BE32-E72D297353CC}">
              <c16:uniqueId val="{00000001-DC93-4974-AD78-F3FD1824DB82}"/>
            </c:ext>
          </c:extLst>
        </c:ser>
        <c:ser>
          <c:idx val="6"/>
          <c:order val="2"/>
          <c:tx>
            <c:v>MAED</c:v>
          </c:tx>
          <c:spPr>
            <a:ln w="28575" cap="rnd">
              <a:solidFill>
                <a:srgbClr val="FF0000"/>
              </a:solidFill>
              <a:round/>
            </a:ln>
            <a:effectLst/>
          </c:spPr>
          <c:marker>
            <c:symbol val="none"/>
          </c:marker>
          <c:cat>
            <c:strRef>
              <c:f>'Graph radar CB'!$A$2:$A$20</c:f>
              <c:strCache>
                <c:ptCount val="19"/>
                <c:pt idx="0">
                  <c:v>C12:0*</c:v>
                </c:pt>
                <c:pt idx="1">
                  <c:v>C14:0*</c:v>
                </c:pt>
                <c:pt idx="2">
                  <c:v>C14:1*</c:v>
                </c:pt>
                <c:pt idx="3">
                  <c:v>C15:0*</c:v>
                </c:pt>
                <c:pt idx="4">
                  <c:v>C16:0*</c:v>
                </c:pt>
                <c:pt idx="5">
                  <c:v>C16:1*</c:v>
                </c:pt>
                <c:pt idx="6">
                  <c:v>C17:0*</c:v>
                </c:pt>
                <c:pt idx="7">
                  <c:v>C17:1*</c:v>
                </c:pt>
                <c:pt idx="8">
                  <c:v>C18:0*</c:v>
                </c:pt>
                <c:pt idx="9">
                  <c:v>C18:1n9c*</c:v>
                </c:pt>
                <c:pt idx="10">
                  <c:v>C18:2n6t*</c:v>
                </c:pt>
                <c:pt idx="11">
                  <c:v>C18:2n6c*</c:v>
                </c:pt>
                <c:pt idx="12">
                  <c:v>C20:0*</c:v>
                </c:pt>
                <c:pt idx="13">
                  <c:v>C18:3n3*</c:v>
                </c:pt>
                <c:pt idx="14">
                  <c:v>C20:1n9*</c:v>
                </c:pt>
                <c:pt idx="15">
                  <c:v>C20:3*</c:v>
                </c:pt>
                <c:pt idx="16">
                  <c:v>C22:0*</c:v>
                </c:pt>
                <c:pt idx="17">
                  <c:v>C20:4*</c:v>
                </c:pt>
                <c:pt idx="18">
                  <c:v>C24:0*</c:v>
                </c:pt>
              </c:strCache>
            </c:strRef>
          </c:cat>
          <c:val>
            <c:numRef>
              <c:f>'Graph radar CB'!$H$2:$H$20</c:f>
              <c:numCache>
                <c:formatCode>0.00</c:formatCode>
                <c:ptCount val="19"/>
                <c:pt idx="0">
                  <c:v>0.1959628592422831</c:v>
                </c:pt>
                <c:pt idx="1">
                  <c:v>0.91394775980792675</c:v>
                </c:pt>
                <c:pt idx="2">
                  <c:v>0.13097810964676587</c:v>
                </c:pt>
                <c:pt idx="3">
                  <c:v>0.11942144718319689</c:v>
                </c:pt>
                <c:pt idx="4">
                  <c:v>16.908504935686043</c:v>
                </c:pt>
                <c:pt idx="5">
                  <c:v>2.9945224228659804</c:v>
                </c:pt>
                <c:pt idx="6">
                  <c:v>9.5756750442615418E-2</c:v>
                </c:pt>
                <c:pt idx="7">
                  <c:v>0.12108322512575588</c:v>
                </c:pt>
                <c:pt idx="8">
                  <c:v>4.9563746256900618</c:v>
                </c:pt>
                <c:pt idx="9">
                  <c:v>40.488191146576106</c:v>
                </c:pt>
                <c:pt idx="10">
                  <c:v>0.16119775411575621</c:v>
                </c:pt>
                <c:pt idx="11">
                  <c:v>30.05521035578542</c:v>
                </c:pt>
                <c:pt idx="12">
                  <c:v>0.15728823814962389</c:v>
                </c:pt>
                <c:pt idx="13">
                  <c:v>1.558003147712216</c:v>
                </c:pt>
                <c:pt idx="14">
                  <c:v>0.32366254612936118</c:v>
                </c:pt>
                <c:pt idx="15">
                  <c:v>0.12143578573902881</c:v>
                </c:pt>
                <c:pt idx="16">
                  <c:v>0.29823040885254148</c:v>
                </c:pt>
                <c:pt idx="17">
                  <c:v>0.17688573220716391</c:v>
                </c:pt>
                <c:pt idx="18">
                  <c:v>0.11061768901353865</c:v>
                </c:pt>
              </c:numCache>
            </c:numRef>
          </c:val>
          <c:extLst>
            <c:ext xmlns:c16="http://schemas.microsoft.com/office/drawing/2014/chart" uri="{C3380CC4-5D6E-409C-BE32-E72D297353CC}">
              <c16:uniqueId val="{00000006-DC93-4974-AD78-F3FD1824DB82}"/>
            </c:ext>
          </c:extLst>
        </c:ser>
        <c:dLbls>
          <c:showLegendKey val="0"/>
          <c:showVal val="0"/>
          <c:showCatName val="0"/>
          <c:showSerName val="0"/>
          <c:showPercent val="0"/>
          <c:showBubbleSize val="0"/>
        </c:dLbls>
        <c:axId val="1045328592"/>
        <c:axId val="1045339408"/>
      </c:radarChart>
      <c:catAx>
        <c:axId val="104532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45339408"/>
        <c:crosses val="autoZero"/>
        <c:auto val="1"/>
        <c:lblAlgn val="ctr"/>
        <c:lblOffset val="100"/>
        <c:noMultiLvlLbl val="0"/>
      </c:catAx>
      <c:valAx>
        <c:axId val="1045339408"/>
        <c:scaling>
          <c:logBase val="10"/>
          <c:orientation val="minMax"/>
          <c:max val="1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45328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v>AOCS 2c-11</c:v>
          </c:tx>
          <c:spPr>
            <a:ln w="28575" cap="rnd">
              <a:solidFill>
                <a:srgbClr val="49BFA9"/>
              </a:solidFill>
              <a:round/>
            </a:ln>
            <a:effectLst/>
          </c:spPr>
          <c:marker>
            <c:symbol val="none"/>
          </c:marker>
          <c:cat>
            <c:strRef>
              <c:f>'Graph radar P'!$A$2:$A$14</c:f>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f>'Graph radar P'!$B$2:$B$14</c:f>
              <c:numCache>
                <c:formatCode>General</c:formatCode>
                <c:ptCount val="13"/>
                <c:pt idx="0">
                  <c:v>8.6997606491170067</c:v>
                </c:pt>
                <c:pt idx="1">
                  <c:v>0.52158190030984408</c:v>
                </c:pt>
                <c:pt idx="2">
                  <c:v>6.5973357016111827</c:v>
                </c:pt>
                <c:pt idx="3">
                  <c:v>58.135291146793563</c:v>
                </c:pt>
                <c:pt idx="4">
                  <c:v>17.157629918253903</c:v>
                </c:pt>
                <c:pt idx="5">
                  <c:v>0.51654821715029087</c:v>
                </c:pt>
                <c:pt idx="6">
                  <c:v>0.19256712893802913</c:v>
                </c:pt>
                <c:pt idx="7">
                  <c:v>6.4430344862728521</c:v>
                </c:pt>
                <c:pt idx="8">
                  <c:v>1.0133951721587564</c:v>
                </c:pt>
                <c:pt idx="9">
                  <c:v>0.2241234761467446</c:v>
                </c:pt>
                <c:pt idx="10">
                  <c:v>0.14848490377554965</c:v>
                </c:pt>
                <c:pt idx="11">
                  <c:v>0.24755710763970948</c:v>
                </c:pt>
                <c:pt idx="12">
                  <c:v>0.10269019183256525</c:v>
                </c:pt>
              </c:numCache>
            </c:numRef>
          </c:val>
          <c:extLst>
            <c:ext xmlns:c16="http://schemas.microsoft.com/office/drawing/2014/chart" uri="{C3380CC4-5D6E-409C-BE32-E72D297353CC}">
              <c16:uniqueId val="{00000000-63B1-415A-BBCA-094DE0EFE0D9}"/>
            </c:ext>
          </c:extLst>
        </c:ser>
        <c:ser>
          <c:idx val="1"/>
          <c:order val="1"/>
          <c:tx>
            <c:v>AOCS 2b-11</c:v>
          </c:tx>
          <c:spPr>
            <a:ln w="28575" cap="rnd">
              <a:solidFill>
                <a:srgbClr val="A63DC3"/>
              </a:solidFill>
              <a:round/>
            </a:ln>
            <a:effectLst/>
          </c:spPr>
          <c:marker>
            <c:symbol val="none"/>
          </c:marker>
          <c:cat>
            <c:strRef>
              <c:f>'Graph radar P'!$A$2:$A$14</c:f>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f>'Graph radar P'!$C$2:$C$14</c:f>
              <c:numCache>
                <c:formatCode>General</c:formatCode>
                <c:ptCount val="13"/>
                <c:pt idx="0">
                  <c:v>8.7921737323105269</c:v>
                </c:pt>
                <c:pt idx="1">
                  <c:v>0.55706345626846976</c:v>
                </c:pt>
                <c:pt idx="2">
                  <c:v>6.0215258332134987</c:v>
                </c:pt>
                <c:pt idx="3">
                  <c:v>58.319386878821078</c:v>
                </c:pt>
                <c:pt idx="4">
                  <c:v>17.358856240779375</c:v>
                </c:pt>
                <c:pt idx="5">
                  <c:v>0.43065399802936266</c:v>
                </c:pt>
                <c:pt idx="6">
                  <c:v>0.28368894386541182</c:v>
                </c:pt>
                <c:pt idx="7">
                  <c:v>6.7042794429485095</c:v>
                </c:pt>
                <c:pt idx="8">
                  <c:v>0.9023933050016173</c:v>
                </c:pt>
                <c:pt idx="9">
                  <c:v>0.1825416464497189</c:v>
                </c:pt>
                <c:pt idx="10">
                  <c:v>0.15392549654183429</c:v>
                </c:pt>
                <c:pt idx="11">
                  <c:v>0.20917513744079669</c:v>
                </c:pt>
                <c:pt idx="12">
                  <c:v>8.433588832980432E-2</c:v>
                </c:pt>
              </c:numCache>
            </c:numRef>
          </c:val>
          <c:extLst>
            <c:ext xmlns:c16="http://schemas.microsoft.com/office/drawing/2014/chart" uri="{C3380CC4-5D6E-409C-BE32-E72D297353CC}">
              <c16:uniqueId val="{00000001-63B1-415A-BBCA-094DE0EFE0D9}"/>
            </c:ext>
          </c:extLst>
        </c:ser>
        <c:ser>
          <c:idx val="6"/>
          <c:order val="2"/>
          <c:tx>
            <c:v>MAED</c:v>
          </c:tx>
          <c:spPr>
            <a:ln w="28575" cap="rnd">
              <a:solidFill>
                <a:srgbClr val="FF0000"/>
              </a:solidFill>
              <a:round/>
            </a:ln>
            <a:effectLst/>
          </c:spPr>
          <c:marker>
            <c:symbol val="none"/>
          </c:marker>
          <c:cat>
            <c:strRef>
              <c:f>'Graph radar P'!$A$2:$A$14</c:f>
              <c:strCache>
                <c:ptCount val="13"/>
                <c:pt idx="0">
                  <c:v>C16:0*</c:v>
                </c:pt>
                <c:pt idx="1">
                  <c:v>C16:1*</c:v>
                </c:pt>
                <c:pt idx="2">
                  <c:v>C18:0*</c:v>
                </c:pt>
                <c:pt idx="3">
                  <c:v>C18:1n9c*</c:v>
                </c:pt>
                <c:pt idx="4">
                  <c:v>c18:2n6c*</c:v>
                </c:pt>
                <c:pt idx="5">
                  <c:v>C20:0*</c:v>
                </c:pt>
                <c:pt idx="6">
                  <c:v>C18:3n6*</c:v>
                </c:pt>
                <c:pt idx="7">
                  <c:v>C18:3n3*</c:v>
                </c:pt>
                <c:pt idx="8">
                  <c:v>C20:1n9*</c:v>
                </c:pt>
                <c:pt idx="9">
                  <c:v>C22:0*</c:v>
                </c:pt>
                <c:pt idx="10">
                  <c:v>C20:4*</c:v>
                </c:pt>
                <c:pt idx="11">
                  <c:v>C22:1*</c:v>
                </c:pt>
                <c:pt idx="12">
                  <c:v>C24:1n9*</c:v>
                </c:pt>
              </c:strCache>
            </c:strRef>
          </c:cat>
          <c:val>
            <c:numRef>
              <c:f>'Graph radar P'!$H$2:$H$14</c:f>
              <c:numCache>
                <c:formatCode>General</c:formatCode>
                <c:ptCount val="13"/>
                <c:pt idx="0">
                  <c:v>9.5417948097465271</c:v>
                </c:pt>
                <c:pt idx="1">
                  <c:v>0.57058381205355291</c:v>
                </c:pt>
                <c:pt idx="2">
                  <c:v>7.1048916541169902</c:v>
                </c:pt>
                <c:pt idx="3">
                  <c:v>57.980319288536073</c:v>
                </c:pt>
                <c:pt idx="4">
                  <c:v>17.694705946599875</c:v>
                </c:pt>
                <c:pt idx="5">
                  <c:v>0.50160487743588411</c:v>
                </c:pt>
                <c:pt idx="6">
                  <c:v>0.26615529472519206</c:v>
                </c:pt>
                <c:pt idx="7">
                  <c:v>4.5803261512115458</c:v>
                </c:pt>
                <c:pt idx="8">
                  <c:v>0.99193027048939109</c:v>
                </c:pt>
                <c:pt idx="9">
                  <c:v>0.19799700721736452</c:v>
                </c:pt>
                <c:pt idx="10">
                  <c:v>0.22176612434384696</c:v>
                </c:pt>
                <c:pt idx="11">
                  <c:v>0.24346253823064024</c:v>
                </c:pt>
                <c:pt idx="12">
                  <c:v>0.10446222529311726</c:v>
                </c:pt>
              </c:numCache>
            </c:numRef>
          </c:val>
          <c:extLst>
            <c:ext xmlns:c16="http://schemas.microsoft.com/office/drawing/2014/chart" uri="{C3380CC4-5D6E-409C-BE32-E72D297353CC}">
              <c16:uniqueId val="{00000006-63B1-415A-BBCA-094DE0EFE0D9}"/>
            </c:ext>
          </c:extLst>
        </c:ser>
        <c:dLbls>
          <c:showLegendKey val="0"/>
          <c:showVal val="0"/>
          <c:showCatName val="0"/>
          <c:showSerName val="0"/>
          <c:showPercent val="0"/>
          <c:showBubbleSize val="0"/>
        </c:dLbls>
        <c:axId val="1070741696"/>
        <c:axId val="1070719232"/>
      </c:radarChart>
      <c:catAx>
        <c:axId val="107074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70719232"/>
        <c:crosses val="autoZero"/>
        <c:auto val="1"/>
        <c:lblAlgn val="ctr"/>
        <c:lblOffset val="100"/>
        <c:noMultiLvlLbl val="0"/>
      </c:catAx>
      <c:valAx>
        <c:axId val="1070719232"/>
        <c:scaling>
          <c:logBase val="10"/>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7074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97404929334292"/>
          <c:y val="0.15399657387960097"/>
          <c:w val="0.53605190141331416"/>
          <c:h val="0.68262123337378267"/>
        </c:manualLayout>
      </c:layout>
      <c:radarChart>
        <c:radarStyle val="marker"/>
        <c:varyColors val="0"/>
        <c:ser>
          <c:idx val="0"/>
          <c:order val="0"/>
          <c:spPr>
            <a:ln w="28575" cap="rnd">
              <a:solidFill>
                <a:srgbClr val="49BFA9"/>
              </a:solidFill>
              <a:round/>
            </a:ln>
            <a:effectLst/>
          </c:spPr>
          <c:marker>
            <c:symbol val="none"/>
          </c:marker>
          <c:cat>
            <c:strRef>
              <c:f>'Graph radar CS'!$A$2:$A$13</c:f>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f>'Graph radar CS'!$B$2:$B$13</c:f>
              <c:numCache>
                <c:formatCode>0.00</c:formatCode>
                <c:ptCount val="12"/>
                <c:pt idx="0">
                  <c:v>0.14628792790363276</c:v>
                </c:pt>
                <c:pt idx="1">
                  <c:v>11.550896404501767</c:v>
                </c:pt>
                <c:pt idx="2">
                  <c:v>0.21651156951432335</c:v>
                </c:pt>
                <c:pt idx="3">
                  <c:v>7.2520686531044722</c:v>
                </c:pt>
                <c:pt idx="4">
                  <c:v>62.105456015309628</c:v>
                </c:pt>
                <c:pt idx="5">
                  <c:v>13.375341921600919</c:v>
                </c:pt>
                <c:pt idx="6">
                  <c:v>0.52922517411916825</c:v>
                </c:pt>
                <c:pt idx="7">
                  <c:v>0.11436590468098395</c:v>
                </c:pt>
                <c:pt idx="8">
                  <c:v>3.5747792569022412</c:v>
                </c:pt>
                <c:pt idx="9">
                  <c:v>0.75755597776061245</c:v>
                </c:pt>
                <c:pt idx="10">
                  <c:v>0.19310778374849699</c:v>
                </c:pt>
                <c:pt idx="11">
                  <c:v>0.18440341085376066</c:v>
                </c:pt>
              </c:numCache>
            </c:numRef>
          </c:val>
          <c:extLst>
            <c:ext xmlns:c16="http://schemas.microsoft.com/office/drawing/2014/chart" uri="{C3380CC4-5D6E-409C-BE32-E72D297353CC}">
              <c16:uniqueId val="{00000000-A389-49A2-A1D9-73623447EACB}"/>
            </c:ext>
          </c:extLst>
        </c:ser>
        <c:ser>
          <c:idx val="1"/>
          <c:order val="1"/>
          <c:spPr>
            <a:ln w="28575" cap="rnd">
              <a:solidFill>
                <a:srgbClr val="A63DC3"/>
              </a:solidFill>
              <a:round/>
            </a:ln>
            <a:effectLst/>
          </c:spPr>
          <c:marker>
            <c:symbol val="none"/>
          </c:marker>
          <c:cat>
            <c:strRef>
              <c:f>'Graph radar CS'!$A$2:$A$13</c:f>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f>'Graph radar CS'!$C$2:$C$13</c:f>
              <c:numCache>
                <c:formatCode>0.00</c:formatCode>
                <c:ptCount val="12"/>
                <c:pt idx="0">
                  <c:v>0.1686682148829643</c:v>
                </c:pt>
                <c:pt idx="1">
                  <c:v>14.073493578977097</c:v>
                </c:pt>
                <c:pt idx="2">
                  <c:v>0.24183243098859664</c:v>
                </c:pt>
                <c:pt idx="3">
                  <c:v>7.3595773679976197</c:v>
                </c:pt>
                <c:pt idx="4">
                  <c:v>65.495115156008396</c:v>
                </c:pt>
                <c:pt idx="5">
                  <c:v>13.839080810875453</c:v>
                </c:pt>
                <c:pt idx="6">
                  <c:v>0.5133446723198738</c:v>
                </c:pt>
                <c:pt idx="7">
                  <c:v>0.14355504810446743</c:v>
                </c:pt>
                <c:pt idx="8">
                  <c:v>3.9920496616321257</c:v>
                </c:pt>
                <c:pt idx="9">
                  <c:v>0.73864210764091842</c:v>
                </c:pt>
                <c:pt idx="10">
                  <c:v>0.17923289296586764</c:v>
                </c:pt>
                <c:pt idx="11">
                  <c:v>0.17494846304434489</c:v>
                </c:pt>
              </c:numCache>
            </c:numRef>
          </c:val>
          <c:extLst>
            <c:ext xmlns:c16="http://schemas.microsoft.com/office/drawing/2014/chart" uri="{C3380CC4-5D6E-409C-BE32-E72D297353CC}">
              <c16:uniqueId val="{00000001-A389-49A2-A1D9-73623447EACB}"/>
            </c:ext>
          </c:extLst>
        </c:ser>
        <c:ser>
          <c:idx val="6"/>
          <c:order val="3"/>
          <c:spPr>
            <a:ln w="28575" cap="rnd">
              <a:solidFill>
                <a:srgbClr val="FF0000"/>
              </a:solidFill>
              <a:round/>
            </a:ln>
            <a:effectLst/>
          </c:spPr>
          <c:marker>
            <c:symbol val="none"/>
          </c:marker>
          <c:cat>
            <c:strRef>
              <c:f>'Graph radar CS'!$A$2:$A$13</c:f>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f>'Graph radar CS'!$H$2:$H$13</c:f>
              <c:numCache>
                <c:formatCode>0.00</c:formatCode>
                <c:ptCount val="12"/>
                <c:pt idx="0">
                  <c:v>0.16574119600274051</c:v>
                </c:pt>
                <c:pt idx="1">
                  <c:v>11.923613424129375</c:v>
                </c:pt>
                <c:pt idx="2">
                  <c:v>0.23602039045756587</c:v>
                </c:pt>
                <c:pt idx="3">
                  <c:v>6.8595489373773848</c:v>
                </c:pt>
                <c:pt idx="4">
                  <c:v>61.38468220838746</c:v>
                </c:pt>
                <c:pt idx="5">
                  <c:v>13.939244795900429</c:v>
                </c:pt>
                <c:pt idx="6">
                  <c:v>0.47186035107595259</c:v>
                </c:pt>
                <c:pt idx="7">
                  <c:v>0.14262110825048593</c:v>
                </c:pt>
                <c:pt idx="8">
                  <c:v>3.834847094451372</c:v>
                </c:pt>
                <c:pt idx="9">
                  <c:v>0.70152619447239228</c:v>
                </c:pt>
                <c:pt idx="10">
                  <c:v>0.16602878726478429</c:v>
                </c:pt>
                <c:pt idx="11">
                  <c:v>0.17426551223005915</c:v>
                </c:pt>
              </c:numCache>
            </c:numRef>
          </c:val>
          <c:extLst>
            <c:ext xmlns:c16="http://schemas.microsoft.com/office/drawing/2014/chart" uri="{C3380CC4-5D6E-409C-BE32-E72D297353CC}">
              <c16:uniqueId val="{00000006-A389-49A2-A1D9-73623447EACB}"/>
            </c:ext>
          </c:extLst>
        </c:ser>
        <c:dLbls>
          <c:showLegendKey val="0"/>
          <c:showVal val="0"/>
          <c:showCatName val="0"/>
          <c:showSerName val="0"/>
          <c:showPercent val="0"/>
          <c:showBubbleSize val="0"/>
        </c:dLbls>
        <c:axId val="1066437376"/>
        <c:axId val="1066447776"/>
        <c:extLst>
          <c:ext xmlns:c15="http://schemas.microsoft.com/office/drawing/2012/chart" uri="{02D57815-91ED-43cb-92C2-25804820EDAC}">
            <c15:filteredRadarSeries>
              <c15:ser>
                <c:idx val="4"/>
                <c:order val="2"/>
                <c:spPr>
                  <a:ln w="28575" cap="rnd">
                    <a:solidFill>
                      <a:schemeClr val="accent5"/>
                    </a:solidFill>
                    <a:round/>
                  </a:ln>
                  <a:effectLst/>
                </c:spPr>
                <c:marker>
                  <c:symbol val="none"/>
                </c:marker>
                <c:cat>
                  <c:strRef>
                    <c:extLst>
                      <c:ext uri="{02D57815-91ED-43cb-92C2-25804820EDAC}">
                        <c15:formulaRef>
                          <c15:sqref>'Graph radar CS'!$A$2:$A$13</c15:sqref>
                        </c15:formulaRef>
                      </c:ext>
                    </c:extLst>
                    <c:strCache>
                      <c:ptCount val="12"/>
                      <c:pt idx="0">
                        <c:v>C14:0*</c:v>
                      </c:pt>
                      <c:pt idx="1">
                        <c:v>C16:0*</c:v>
                      </c:pt>
                      <c:pt idx="2">
                        <c:v>C16:1*</c:v>
                      </c:pt>
                      <c:pt idx="3">
                        <c:v>C18:0*</c:v>
                      </c:pt>
                      <c:pt idx="4">
                        <c:v>C18:1n9c*</c:v>
                      </c:pt>
                      <c:pt idx="5">
                        <c:v>C18:2n6c*</c:v>
                      </c:pt>
                      <c:pt idx="6">
                        <c:v>C20:0</c:v>
                      </c:pt>
                      <c:pt idx="7">
                        <c:v>C18:3n6*</c:v>
                      </c:pt>
                      <c:pt idx="8">
                        <c:v>C18:3n3*</c:v>
                      </c:pt>
                      <c:pt idx="9">
                        <c:v>C20:1n9*</c:v>
                      </c:pt>
                      <c:pt idx="10">
                        <c:v>C22:0*</c:v>
                      </c:pt>
                      <c:pt idx="11">
                        <c:v>C22:1</c:v>
                      </c:pt>
                    </c:strCache>
                  </c:strRef>
                </c:cat>
                <c:val>
                  <c:numRef>
                    <c:extLst>
                      <c:ext uri="{02D57815-91ED-43cb-92C2-25804820EDAC}">
                        <c15:formulaRef>
                          <c15:sqref>'Graph radar CS'!$F$2:$F$13</c15:sqref>
                        </c15:formulaRef>
                      </c:ext>
                    </c:extLst>
                    <c:numCache>
                      <c:formatCode>0.00</c:formatCode>
                      <c:ptCount val="12"/>
                      <c:pt idx="0">
                        <c:v>0.16067620150541728</c:v>
                      </c:pt>
                      <c:pt idx="1">
                        <c:v>11.878736253032612</c:v>
                      </c:pt>
                      <c:pt idx="2">
                        <c:v>0.24744261088373917</c:v>
                      </c:pt>
                      <c:pt idx="3">
                        <c:v>6.843690533586499</c:v>
                      </c:pt>
                      <c:pt idx="4">
                        <c:v>61.472784094229169</c:v>
                      </c:pt>
                      <c:pt idx="5">
                        <c:v>13.942413869498047</c:v>
                      </c:pt>
                      <c:pt idx="6">
                        <c:v>0.47257867628720929</c:v>
                      </c:pt>
                      <c:pt idx="7">
                        <c:v>0.14563338191600883</c:v>
                      </c:pt>
                      <c:pt idx="8">
                        <c:v>3.7985604248261367</c:v>
                      </c:pt>
                      <c:pt idx="9">
                        <c:v>0.69784629439183798</c:v>
                      </c:pt>
                      <c:pt idx="10">
                        <c:v>0.16821449344653322</c:v>
                      </c:pt>
                      <c:pt idx="11">
                        <c:v>0.17142316639679162</c:v>
                      </c:pt>
                    </c:numCache>
                  </c:numRef>
                </c:val>
                <c:extLst>
                  <c:ext xmlns:c16="http://schemas.microsoft.com/office/drawing/2014/chart" uri="{C3380CC4-5D6E-409C-BE32-E72D297353CC}">
                    <c16:uniqueId val="{00000004-A389-49A2-A1D9-73623447EACB}"/>
                  </c:ext>
                </c:extLst>
              </c15:ser>
            </c15:filteredRadarSeries>
          </c:ext>
        </c:extLst>
      </c:radarChart>
      <c:catAx>
        <c:axId val="106643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66447776"/>
        <c:crosses val="autoZero"/>
        <c:auto val="1"/>
        <c:lblAlgn val="ctr"/>
        <c:lblOffset val="100"/>
        <c:noMultiLvlLbl val="0"/>
      </c:catAx>
      <c:valAx>
        <c:axId val="1066447776"/>
        <c:scaling>
          <c:logBase val="10"/>
          <c:orientation val="minMax"/>
          <c:max val="1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6437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B2588-B10E-42C0-B4DE-581BA882B7DF}" type="datetimeFigureOut">
              <a:rPr lang="en-GB" smtClean="0"/>
              <a:t>30/04/2024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B96DD-0CFD-4C2D-B624-9EC9D1281679}" type="slidenum">
              <a:rPr lang="en-GB" smtClean="0"/>
              <a:t>‹#›</a:t>
            </a:fld>
            <a:endParaRPr lang="en-GB"/>
          </a:p>
        </p:txBody>
      </p:sp>
    </p:spTree>
    <p:extLst>
      <p:ext uri="{BB962C8B-B14F-4D97-AF65-F5344CB8AC3E}">
        <p14:creationId xmlns:p14="http://schemas.microsoft.com/office/powerpoint/2010/main" val="186608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Thanks to the </a:t>
            </a:r>
            <a:r>
              <a:rPr lang="it-IT" dirty="0" err="1"/>
              <a:t>chair</a:t>
            </a:r>
            <a:r>
              <a:rPr lang="it-IT" dirty="0"/>
              <a:t> for the </a:t>
            </a:r>
            <a:r>
              <a:rPr lang="it-IT" dirty="0" err="1"/>
              <a:t>kind</a:t>
            </a:r>
            <a:r>
              <a:rPr lang="it-IT" dirty="0"/>
              <a:t> </a:t>
            </a:r>
            <a:r>
              <a:rPr lang="it-IT" dirty="0" err="1"/>
              <a:t>presentation</a:t>
            </a:r>
            <a:r>
              <a:rPr lang="it-IT" dirty="0"/>
              <a:t>. </a:t>
            </a:r>
            <a:r>
              <a:rPr lang="it-IT" dirty="0" err="1"/>
              <a:t>As</a:t>
            </a:r>
            <a:r>
              <a:rPr lang="it-IT" dirty="0"/>
              <a:t> </a:t>
            </a:r>
            <a:r>
              <a:rPr lang="it-IT" dirty="0" err="1"/>
              <a:t>already</a:t>
            </a:r>
            <a:r>
              <a:rPr lang="it-IT" dirty="0"/>
              <a:t> </a:t>
            </a:r>
            <a:r>
              <a:rPr lang="it-IT" dirty="0" err="1"/>
              <a:t>has</a:t>
            </a:r>
            <a:r>
              <a:rPr lang="it-IT" dirty="0"/>
              <a:t> </a:t>
            </a:r>
            <a:r>
              <a:rPr lang="it-IT" dirty="0" err="1"/>
              <a:t>been</a:t>
            </a:r>
            <a:r>
              <a:rPr lang="it-IT" dirty="0"/>
              <a:t> </a:t>
            </a:r>
            <a:r>
              <a:rPr lang="it-IT" dirty="0" err="1"/>
              <a:t>said</a:t>
            </a:r>
            <a:r>
              <a:rPr lang="it-IT" dirty="0"/>
              <a:t> i </a:t>
            </a:r>
            <a:r>
              <a:rPr lang="it-IT" dirty="0" err="1"/>
              <a:t>will</a:t>
            </a:r>
            <a:r>
              <a:rPr lang="it-IT" dirty="0"/>
              <a:t> </a:t>
            </a:r>
            <a:r>
              <a:rPr lang="it-IT" dirty="0" err="1"/>
              <a:t>present</a:t>
            </a:r>
            <a:r>
              <a:rPr lang="it-IT" dirty="0"/>
              <a:t> a comparative study of </a:t>
            </a:r>
            <a:r>
              <a:rPr lang="it-IT" dirty="0" err="1"/>
              <a:t>different</a:t>
            </a:r>
            <a:r>
              <a:rPr lang="it-IT" dirty="0"/>
              <a:t> Microwave-</a:t>
            </a:r>
            <a:r>
              <a:rPr lang="it-IT" dirty="0" err="1"/>
              <a:t>assisted</a:t>
            </a:r>
            <a:r>
              <a:rPr lang="it-IT" dirty="0"/>
              <a:t> </a:t>
            </a:r>
            <a:r>
              <a:rPr lang="it-IT" dirty="0" err="1"/>
              <a:t>process</a:t>
            </a:r>
            <a:r>
              <a:rPr lang="it-IT" dirty="0"/>
              <a:t> for the </a:t>
            </a:r>
            <a:r>
              <a:rPr lang="it-IT" dirty="0" err="1"/>
              <a:t>analysis</a:t>
            </a:r>
            <a:r>
              <a:rPr lang="it-IT" dirty="0"/>
              <a:t> of </a:t>
            </a:r>
            <a:r>
              <a:rPr lang="it-IT" dirty="0" err="1"/>
              <a:t>Faty</a:t>
            </a:r>
            <a:r>
              <a:rPr lang="it-IT" dirty="0"/>
              <a:t> Acids </a:t>
            </a:r>
            <a:r>
              <a:rPr lang="it-IT" dirty="0" err="1"/>
              <a:t>Methyl</a:t>
            </a:r>
            <a:r>
              <a:rPr lang="it-IT" dirty="0"/>
              <a:t> </a:t>
            </a:r>
            <a:r>
              <a:rPr lang="it-IT" dirty="0" err="1"/>
              <a:t>Esters</a:t>
            </a:r>
            <a:r>
              <a:rPr lang="it-IT" dirty="0"/>
              <a:t> in food </a:t>
            </a:r>
            <a:r>
              <a:rPr lang="it-IT" dirty="0" err="1"/>
              <a:t>matrix</a:t>
            </a:r>
            <a:r>
              <a:rPr lang="it-IT" dirty="0"/>
              <a:t>.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1</a:t>
            </a:fld>
            <a:endParaRPr lang="en-GB"/>
          </a:p>
        </p:txBody>
      </p:sp>
    </p:spTree>
    <p:extLst>
      <p:ext uri="{BB962C8B-B14F-4D97-AF65-F5344CB8AC3E}">
        <p14:creationId xmlns:p14="http://schemas.microsoft.com/office/powerpoint/2010/main" val="1065858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On the </a:t>
            </a:r>
            <a:r>
              <a:rPr lang="it-IT" dirty="0" err="1"/>
              <a:t>other</a:t>
            </a:r>
            <a:r>
              <a:rPr lang="it-IT" dirty="0"/>
              <a:t> hand, in MW </a:t>
            </a:r>
            <a:r>
              <a:rPr lang="it-IT" dirty="0" err="1"/>
              <a:t>heating</a:t>
            </a:r>
            <a:r>
              <a:rPr lang="it-IT" dirty="0"/>
              <a:t> the reaction vessel </a:t>
            </a:r>
            <a:r>
              <a:rPr lang="it-IT" dirty="0" err="1"/>
              <a:t>is</a:t>
            </a:r>
            <a:r>
              <a:rPr lang="it-IT" dirty="0"/>
              <a:t> </a:t>
            </a:r>
            <a:r>
              <a:rPr lang="it-IT" dirty="0" err="1"/>
              <a:t>trasparent</a:t>
            </a:r>
            <a:r>
              <a:rPr lang="it-IT" dirty="0"/>
              <a:t> to the MW  </a:t>
            </a:r>
            <a:r>
              <a:rPr lang="it-IT" dirty="0" err="1"/>
              <a:t>allowing</a:t>
            </a:r>
            <a:r>
              <a:rPr lang="it-IT" dirty="0"/>
              <a:t> for </a:t>
            </a:r>
            <a:r>
              <a:rPr lang="it-IT" dirty="0" err="1"/>
              <a:t>direct</a:t>
            </a:r>
            <a:r>
              <a:rPr lang="it-IT" dirty="0"/>
              <a:t> </a:t>
            </a:r>
            <a:r>
              <a:rPr lang="it-IT" dirty="0" err="1"/>
              <a:t>heating</a:t>
            </a:r>
            <a:r>
              <a:rPr lang="it-IT" dirty="0"/>
              <a:t> of the sample. So in </a:t>
            </a:r>
            <a:r>
              <a:rPr lang="it-IT" dirty="0" err="1"/>
              <a:t>this</a:t>
            </a:r>
            <a:r>
              <a:rPr lang="it-IT" dirty="0"/>
              <a:t> case the </a:t>
            </a:r>
            <a:r>
              <a:rPr lang="it-IT" dirty="0" err="1"/>
              <a:t>targeted</a:t>
            </a:r>
            <a:r>
              <a:rPr lang="it-IT" dirty="0"/>
              <a:t> temperature </a:t>
            </a:r>
            <a:r>
              <a:rPr lang="it-IT" dirty="0" err="1"/>
              <a:t>is</a:t>
            </a:r>
            <a:r>
              <a:rPr lang="it-IT" dirty="0"/>
              <a:t> </a:t>
            </a:r>
            <a:r>
              <a:rPr lang="it-IT" dirty="0" err="1"/>
              <a:t>reached</a:t>
            </a:r>
            <a:r>
              <a:rPr lang="it-IT" dirty="0"/>
              <a:t> more </a:t>
            </a:r>
            <a:r>
              <a:rPr lang="it-IT" dirty="0" err="1"/>
              <a:t>efficiently</a:t>
            </a:r>
            <a:r>
              <a:rPr lang="it-IT" dirty="0"/>
              <a:t> and in a </a:t>
            </a:r>
            <a:r>
              <a:rPr lang="it-IT" dirty="0" err="1"/>
              <a:t>significant</a:t>
            </a:r>
            <a:r>
              <a:rPr lang="it-IT" dirty="0"/>
              <a:t> </a:t>
            </a:r>
            <a:r>
              <a:rPr lang="it-IT" dirty="0" err="1"/>
              <a:t>shorter</a:t>
            </a:r>
            <a:r>
              <a:rPr lang="it-IT" dirty="0"/>
              <a:t> time. And  </a:t>
            </a:r>
            <a:r>
              <a:rPr lang="it-IT" dirty="0" err="1"/>
              <a:t>this</a:t>
            </a:r>
            <a:r>
              <a:rPr lang="it-IT" dirty="0"/>
              <a:t> </a:t>
            </a:r>
            <a:r>
              <a:rPr lang="it-IT" dirty="0" err="1"/>
              <a:t>is</a:t>
            </a:r>
            <a:r>
              <a:rPr lang="it-IT" dirty="0"/>
              <a:t> </a:t>
            </a:r>
            <a:r>
              <a:rPr lang="it-IT" dirty="0" err="1"/>
              <a:t>only</a:t>
            </a:r>
            <a:r>
              <a:rPr lang="it-IT" dirty="0"/>
              <a:t> the </a:t>
            </a:r>
            <a:r>
              <a:rPr lang="it-IT" dirty="0" err="1"/>
              <a:t>most</a:t>
            </a:r>
            <a:r>
              <a:rPr lang="it-IT" dirty="0"/>
              <a:t> immediate </a:t>
            </a:r>
            <a:r>
              <a:rPr lang="it-IT" dirty="0" err="1"/>
              <a:t>advantages</a:t>
            </a:r>
            <a:r>
              <a:rPr lang="it-IT" dirty="0"/>
              <a:t> of MW, </a:t>
            </a:r>
            <a:r>
              <a:rPr lang="it-IT" dirty="0" err="1"/>
              <a:t>but</a:t>
            </a:r>
            <a:r>
              <a:rPr lang="it-IT" dirty="0"/>
              <a:t> </a:t>
            </a:r>
            <a:r>
              <a:rPr lang="it-IT" dirty="0" err="1"/>
              <a:t>it’s</a:t>
            </a:r>
            <a:r>
              <a:rPr lang="it-IT" dirty="0"/>
              <a:t> </a:t>
            </a:r>
            <a:r>
              <a:rPr lang="it-IT" dirty="0" err="1"/>
              <a:t>not</a:t>
            </a:r>
            <a:r>
              <a:rPr lang="it-IT" dirty="0"/>
              <a:t> the </a:t>
            </a:r>
            <a:r>
              <a:rPr lang="it-IT" dirty="0" err="1"/>
              <a:t>only</a:t>
            </a:r>
            <a:r>
              <a:rPr lang="it-IT" dirty="0"/>
              <a:t> one. </a:t>
            </a:r>
            <a:r>
              <a:rPr lang="it-IT" dirty="0" err="1"/>
              <a:t>We</a:t>
            </a:r>
            <a:r>
              <a:rPr lang="it-IT" dirty="0"/>
              <a:t> </a:t>
            </a:r>
            <a:r>
              <a:rPr lang="it-IT" dirty="0" err="1"/>
              <a:t>also</a:t>
            </a:r>
            <a:r>
              <a:rPr lang="it-IT" dirty="0"/>
              <a:t> </a:t>
            </a:r>
            <a:r>
              <a:rPr lang="it-IT" dirty="0" err="1"/>
              <a:t>have</a:t>
            </a:r>
            <a:r>
              <a:rPr lang="it-IT" dirty="0"/>
              <a:t> high </a:t>
            </a:r>
            <a:r>
              <a:rPr lang="it-IT" dirty="0" err="1"/>
              <a:t>efficiency</a:t>
            </a:r>
            <a:r>
              <a:rPr lang="it-IT" dirty="0"/>
              <a:t>, low energy </a:t>
            </a:r>
            <a:r>
              <a:rPr lang="it-IT" dirty="0" err="1"/>
              <a:t>consumption</a:t>
            </a:r>
            <a:r>
              <a:rPr lang="it-IT" dirty="0"/>
              <a:t>, short processing time, </a:t>
            </a:r>
            <a:r>
              <a:rPr lang="it-IT" dirty="0" err="1"/>
              <a:t>less</a:t>
            </a:r>
            <a:r>
              <a:rPr lang="it-IT" dirty="0"/>
              <a:t> </a:t>
            </a:r>
            <a:r>
              <a:rPr lang="it-IT" dirty="0" err="1"/>
              <a:t>heating</a:t>
            </a:r>
            <a:r>
              <a:rPr lang="it-IT" dirty="0"/>
              <a:t> </a:t>
            </a:r>
            <a:r>
              <a:rPr lang="it-IT" dirty="0" err="1"/>
              <a:t>exposure</a:t>
            </a:r>
            <a:r>
              <a:rPr lang="it-IT" dirty="0"/>
              <a:t> and </a:t>
            </a:r>
            <a:r>
              <a:rPr lang="it-IT" dirty="0" err="1"/>
              <a:t>it’a</a:t>
            </a:r>
            <a:r>
              <a:rPr lang="it-IT" dirty="0"/>
              <a:t> s </a:t>
            </a:r>
            <a:r>
              <a:rPr lang="it-IT" dirty="0" err="1"/>
              <a:t>greener</a:t>
            </a:r>
            <a:r>
              <a:rPr lang="it-IT" dirty="0"/>
              <a:t> </a:t>
            </a:r>
            <a:r>
              <a:rPr lang="it-IT" dirty="0" err="1"/>
              <a:t>process</a:t>
            </a:r>
            <a:r>
              <a:rPr lang="it-IT" dirty="0"/>
              <a:t>.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10</a:t>
            </a:fld>
            <a:endParaRPr lang="en-GB"/>
          </a:p>
        </p:txBody>
      </p:sp>
    </p:spTree>
    <p:extLst>
      <p:ext uri="{BB962C8B-B14F-4D97-AF65-F5344CB8AC3E}">
        <p14:creationId xmlns:p14="http://schemas.microsoft.com/office/powerpoint/2010/main" val="3944597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 </a:t>
            </a:r>
            <a:r>
              <a:rPr lang="it-IT" dirty="0" err="1"/>
              <a:t>addiction</a:t>
            </a:r>
            <a:r>
              <a:rPr lang="it-IT" dirty="0"/>
              <a:t> to the sample </a:t>
            </a:r>
            <a:r>
              <a:rPr lang="it-IT" dirty="0" err="1"/>
              <a:t>preparation</a:t>
            </a:r>
            <a:r>
              <a:rPr lang="it-IT" dirty="0"/>
              <a:t> step, </a:t>
            </a:r>
            <a:r>
              <a:rPr lang="it-IT" dirty="0" err="1"/>
              <a:t>we</a:t>
            </a:r>
            <a:r>
              <a:rPr lang="it-IT" dirty="0"/>
              <a:t> </a:t>
            </a:r>
            <a:r>
              <a:rPr lang="it-IT" dirty="0" err="1"/>
              <a:t>also</a:t>
            </a:r>
            <a:r>
              <a:rPr lang="it-IT" dirty="0"/>
              <a:t> </a:t>
            </a:r>
            <a:r>
              <a:rPr lang="it-IT" dirty="0" err="1"/>
              <a:t>developed</a:t>
            </a:r>
            <a:r>
              <a:rPr lang="it-IT" dirty="0"/>
              <a:t> a GCXGC-FID </a:t>
            </a:r>
            <a:r>
              <a:rPr lang="it-IT" dirty="0" err="1"/>
              <a:t>method</a:t>
            </a:r>
            <a:r>
              <a:rPr lang="it-IT" dirty="0"/>
              <a:t> to </a:t>
            </a:r>
            <a:r>
              <a:rPr lang="it-IT" dirty="0" err="1"/>
              <a:t>increase</a:t>
            </a:r>
            <a:r>
              <a:rPr lang="it-IT" dirty="0"/>
              <a:t> the throughput of the </a:t>
            </a:r>
            <a:r>
              <a:rPr lang="it-IT" dirty="0" err="1"/>
              <a:t>analysis</a:t>
            </a:r>
            <a:r>
              <a:rPr lang="it-IT" dirty="0"/>
              <a:t>. </a:t>
            </a:r>
            <a:r>
              <a:rPr lang="it-IT" dirty="0" err="1"/>
              <a:t>Indeed</a:t>
            </a:r>
            <a:r>
              <a:rPr lang="it-IT" dirty="0"/>
              <a:t>, from a </a:t>
            </a:r>
            <a:r>
              <a:rPr lang="it-IT" dirty="0" err="1"/>
              <a:t>chromatographic</a:t>
            </a:r>
            <a:r>
              <a:rPr lang="it-IT" dirty="0"/>
              <a:t> point of </a:t>
            </a:r>
            <a:r>
              <a:rPr lang="it-IT" dirty="0" err="1"/>
              <a:t>view</a:t>
            </a:r>
            <a:r>
              <a:rPr lang="it-IT" dirty="0"/>
              <a:t>,  </a:t>
            </a:r>
            <a:r>
              <a:rPr lang="it-IT" dirty="0" err="1"/>
              <a:t>FAMEs</a:t>
            </a:r>
            <a:r>
              <a:rPr lang="it-IT" dirty="0"/>
              <a:t> profiling can be </a:t>
            </a:r>
            <a:r>
              <a:rPr lang="it-IT" dirty="0" err="1"/>
              <a:t>challenging</a:t>
            </a:r>
            <a:r>
              <a:rPr lang="it-IT" dirty="0"/>
              <a:t> </a:t>
            </a:r>
            <a:r>
              <a:rPr lang="it-IT" dirty="0" err="1"/>
              <a:t>if</a:t>
            </a:r>
            <a:r>
              <a:rPr lang="it-IT" dirty="0"/>
              <a:t> </a:t>
            </a:r>
            <a:r>
              <a:rPr lang="it-IT" dirty="0" err="1"/>
              <a:t>we</a:t>
            </a:r>
            <a:r>
              <a:rPr lang="it-IT" dirty="0"/>
              <a:t> </a:t>
            </a:r>
            <a:r>
              <a:rPr lang="it-IT" dirty="0" err="1"/>
              <a:t>deal</a:t>
            </a:r>
            <a:r>
              <a:rPr lang="it-IT" dirty="0"/>
              <a:t> with </a:t>
            </a:r>
            <a:r>
              <a:rPr lang="it-IT" dirty="0" err="1"/>
              <a:t>complex</a:t>
            </a:r>
            <a:r>
              <a:rPr lang="it-IT" dirty="0"/>
              <a:t> </a:t>
            </a:r>
            <a:r>
              <a:rPr lang="it-IT" dirty="0" err="1"/>
              <a:t>matrix</a:t>
            </a:r>
            <a:r>
              <a:rPr lang="it-IT" dirty="0"/>
              <a:t> and </a:t>
            </a:r>
            <a:r>
              <a:rPr lang="it-IT" dirty="0" err="1"/>
              <a:t>using</a:t>
            </a:r>
            <a:r>
              <a:rPr lang="it-IT" dirty="0"/>
              <a:t> </a:t>
            </a:r>
            <a:r>
              <a:rPr lang="it-IT" dirty="0" err="1"/>
              <a:t>monodimentional</a:t>
            </a:r>
            <a:r>
              <a:rPr lang="it-IT" dirty="0"/>
              <a:t> </a:t>
            </a:r>
            <a:r>
              <a:rPr lang="it-IT" dirty="0" err="1"/>
              <a:t>chromatography</a:t>
            </a:r>
            <a:r>
              <a:rPr lang="it-IT" dirty="0"/>
              <a:t> </a:t>
            </a:r>
            <a:r>
              <a:rPr lang="it-IT" dirty="0" err="1"/>
              <a:t>we</a:t>
            </a:r>
            <a:r>
              <a:rPr lang="it-IT" dirty="0"/>
              <a:t> </a:t>
            </a:r>
            <a:r>
              <a:rPr lang="it-IT" dirty="0" err="1"/>
              <a:t>may</a:t>
            </a:r>
            <a:r>
              <a:rPr lang="it-IT" dirty="0"/>
              <a:t> face some </a:t>
            </a:r>
            <a:r>
              <a:rPr lang="it-IT" dirty="0" err="1"/>
              <a:t>limitations</a:t>
            </a:r>
            <a:r>
              <a:rPr lang="it-IT" dirty="0"/>
              <a:t>. 1D </a:t>
            </a:r>
            <a:r>
              <a:rPr lang="it-IT" dirty="0" err="1"/>
              <a:t>may</a:t>
            </a:r>
            <a:r>
              <a:rPr lang="it-IT" dirty="0"/>
              <a:t> </a:t>
            </a:r>
            <a:r>
              <a:rPr lang="it-IT" dirty="0" err="1"/>
              <a:t>require</a:t>
            </a:r>
            <a:r>
              <a:rPr lang="it-IT" dirty="0"/>
              <a:t> long </a:t>
            </a:r>
            <a:r>
              <a:rPr lang="it-IT" dirty="0" err="1"/>
              <a:t>capillary</a:t>
            </a:r>
            <a:r>
              <a:rPr lang="it-IT" dirty="0"/>
              <a:t> </a:t>
            </a:r>
            <a:r>
              <a:rPr lang="it-IT" dirty="0" err="1"/>
              <a:t>columns</a:t>
            </a:r>
            <a:r>
              <a:rPr lang="it-IT" dirty="0"/>
              <a:t> or </a:t>
            </a:r>
            <a:r>
              <a:rPr lang="it-IT" dirty="0" err="1"/>
              <a:t>even</a:t>
            </a:r>
            <a:r>
              <a:rPr lang="it-IT" dirty="0"/>
              <a:t> </a:t>
            </a:r>
            <a:r>
              <a:rPr lang="it-IT" dirty="0" err="1"/>
              <a:t>two</a:t>
            </a:r>
            <a:r>
              <a:rPr lang="it-IT" dirty="0"/>
              <a:t> GC </a:t>
            </a:r>
            <a:r>
              <a:rPr lang="it-IT" dirty="0" err="1"/>
              <a:t>runs</a:t>
            </a:r>
            <a:r>
              <a:rPr lang="it-IT" dirty="0"/>
              <a:t> with </a:t>
            </a:r>
            <a:r>
              <a:rPr lang="it-IT" dirty="0" err="1"/>
              <a:t>different</a:t>
            </a:r>
            <a:r>
              <a:rPr lang="it-IT" dirty="0"/>
              <a:t> </a:t>
            </a:r>
            <a:r>
              <a:rPr lang="it-IT" dirty="0" err="1"/>
              <a:t>stationary</a:t>
            </a:r>
            <a:r>
              <a:rPr lang="it-IT" dirty="0"/>
              <a:t> face, </a:t>
            </a:r>
            <a:r>
              <a:rPr lang="it-IT" dirty="0" err="1"/>
              <a:t>but</a:t>
            </a:r>
            <a:r>
              <a:rPr lang="it-IT" dirty="0"/>
              <a:t> </a:t>
            </a:r>
            <a:r>
              <a:rPr lang="it-IT" dirty="0" err="1"/>
              <a:t>both</a:t>
            </a:r>
            <a:r>
              <a:rPr lang="it-IT" dirty="0"/>
              <a:t> </a:t>
            </a:r>
            <a:r>
              <a:rPr lang="it-IT" dirty="0" err="1"/>
              <a:t>alternatives</a:t>
            </a:r>
            <a:r>
              <a:rPr lang="it-IT" dirty="0"/>
              <a:t> are </a:t>
            </a:r>
            <a:r>
              <a:rPr lang="it-IT" dirty="0" err="1"/>
              <a:t>ruther</a:t>
            </a:r>
            <a:r>
              <a:rPr lang="it-IT" dirty="0"/>
              <a:t> time-</a:t>
            </a:r>
            <a:r>
              <a:rPr lang="it-IT" dirty="0" err="1"/>
              <a:t>consuming</a:t>
            </a:r>
            <a:r>
              <a:rPr lang="it-IT" dirty="0"/>
              <a:t>.</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11</a:t>
            </a:fld>
            <a:endParaRPr lang="en-GB"/>
          </a:p>
        </p:txBody>
      </p:sp>
    </p:spTree>
    <p:extLst>
      <p:ext uri="{BB962C8B-B14F-4D97-AF65-F5344CB8AC3E}">
        <p14:creationId xmlns:p14="http://schemas.microsoft.com/office/powerpoint/2010/main" val="1945132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Instead</a:t>
            </a:r>
            <a:r>
              <a:rPr lang="it-IT" dirty="0"/>
              <a:t>, with </a:t>
            </a:r>
            <a:r>
              <a:rPr lang="it-IT" dirty="0" err="1"/>
              <a:t>bidimentional</a:t>
            </a:r>
            <a:r>
              <a:rPr lang="it-IT" dirty="0"/>
              <a:t> </a:t>
            </a:r>
            <a:r>
              <a:rPr lang="it-IT" dirty="0" err="1"/>
              <a:t>chromatography</a:t>
            </a:r>
            <a:r>
              <a:rPr lang="it-IT" dirty="0"/>
              <a:t> </a:t>
            </a:r>
            <a:r>
              <a:rPr lang="it-IT" dirty="0" err="1"/>
              <a:t>we</a:t>
            </a:r>
            <a:r>
              <a:rPr lang="it-IT" dirty="0"/>
              <a:t> can go </a:t>
            </a:r>
            <a:r>
              <a:rPr lang="it-IT" dirty="0" err="1"/>
              <a:t>behind</a:t>
            </a:r>
            <a:r>
              <a:rPr lang="it-IT" dirty="0"/>
              <a:t> </a:t>
            </a:r>
            <a:r>
              <a:rPr lang="it-IT" dirty="0" err="1"/>
              <a:t>this</a:t>
            </a:r>
            <a:r>
              <a:rPr lang="it-IT" dirty="0"/>
              <a:t> </a:t>
            </a:r>
            <a:r>
              <a:rPr lang="it-IT" dirty="0" err="1"/>
              <a:t>limitation</a:t>
            </a:r>
            <a:r>
              <a:rPr lang="it-IT" dirty="0"/>
              <a:t>. </a:t>
            </a:r>
            <a:r>
              <a:rPr lang="it-IT" dirty="0" err="1"/>
              <a:t>Infact</a:t>
            </a:r>
            <a:r>
              <a:rPr lang="it-IT" dirty="0"/>
              <a:t>, with the </a:t>
            </a:r>
            <a:r>
              <a:rPr lang="it-IT" dirty="0" err="1"/>
              <a:t>enhaunced</a:t>
            </a:r>
            <a:r>
              <a:rPr lang="it-IT" dirty="0"/>
              <a:t> </a:t>
            </a:r>
            <a:r>
              <a:rPr lang="it-IT" dirty="0" err="1"/>
              <a:t>separation</a:t>
            </a:r>
            <a:r>
              <a:rPr lang="it-IT" dirty="0"/>
              <a:t> of </a:t>
            </a:r>
            <a:r>
              <a:rPr lang="it-IT" dirty="0" err="1"/>
              <a:t>gcxgc</a:t>
            </a:r>
            <a:r>
              <a:rPr lang="it-IT" dirty="0"/>
              <a:t>, </a:t>
            </a:r>
            <a:r>
              <a:rPr lang="it-IT" dirty="0" err="1"/>
              <a:t>we</a:t>
            </a:r>
            <a:r>
              <a:rPr lang="it-IT" dirty="0"/>
              <a:t> </a:t>
            </a:r>
            <a:r>
              <a:rPr lang="it-IT" dirty="0" err="1"/>
              <a:t>could</a:t>
            </a:r>
            <a:r>
              <a:rPr lang="it-IT" dirty="0"/>
              <a:t> </a:t>
            </a:r>
            <a:r>
              <a:rPr lang="it-IT" dirty="0" err="1"/>
              <a:t>have</a:t>
            </a:r>
            <a:r>
              <a:rPr lang="it-IT" dirty="0"/>
              <a:t> </a:t>
            </a:r>
            <a:r>
              <a:rPr lang="it-IT" dirty="0" err="1"/>
              <a:t>better</a:t>
            </a:r>
            <a:r>
              <a:rPr lang="it-IT" dirty="0"/>
              <a:t> </a:t>
            </a:r>
            <a:r>
              <a:rPr lang="it-IT" dirty="0" err="1"/>
              <a:t>resolution</a:t>
            </a:r>
            <a:r>
              <a:rPr lang="it-IT" dirty="0"/>
              <a:t> of </a:t>
            </a:r>
            <a:r>
              <a:rPr lang="it-IT" dirty="0" err="1"/>
              <a:t>complex</a:t>
            </a:r>
            <a:r>
              <a:rPr lang="it-IT" dirty="0"/>
              <a:t> </a:t>
            </a:r>
            <a:r>
              <a:rPr lang="it-IT" dirty="0" err="1"/>
              <a:t>mixture</a:t>
            </a:r>
            <a:r>
              <a:rPr lang="it-IT" dirty="0"/>
              <a:t>, making </a:t>
            </a:r>
            <a:r>
              <a:rPr lang="it-IT" dirty="0" err="1"/>
              <a:t>it</a:t>
            </a:r>
            <a:r>
              <a:rPr lang="it-IT" dirty="0"/>
              <a:t> </a:t>
            </a:r>
            <a:r>
              <a:rPr lang="it-IT" dirty="0" err="1"/>
              <a:t>easier</a:t>
            </a:r>
            <a:r>
              <a:rPr lang="it-IT" dirty="0"/>
              <a:t> to </a:t>
            </a:r>
            <a:r>
              <a:rPr lang="it-IT" dirty="0" err="1"/>
              <a:t>distinguish</a:t>
            </a:r>
            <a:r>
              <a:rPr lang="it-IT" dirty="0"/>
              <a:t> and </a:t>
            </a:r>
            <a:r>
              <a:rPr lang="it-IT" dirty="0" err="1"/>
              <a:t>identify</a:t>
            </a:r>
            <a:r>
              <a:rPr lang="it-IT" dirty="0"/>
              <a:t> </a:t>
            </a:r>
            <a:r>
              <a:rPr lang="it-IT" dirty="0" err="1"/>
              <a:t>individual</a:t>
            </a:r>
            <a:r>
              <a:rPr lang="it-IT" dirty="0"/>
              <a:t> </a:t>
            </a:r>
            <a:r>
              <a:rPr lang="it-IT" dirty="0" err="1"/>
              <a:t>compounds</a:t>
            </a:r>
            <a:r>
              <a:rPr lang="it-IT" dirty="0"/>
              <a:t>. </a:t>
            </a:r>
            <a:r>
              <a:rPr lang="it-IT" dirty="0" err="1"/>
              <a:t>Then</a:t>
            </a:r>
            <a:r>
              <a:rPr lang="it-IT" dirty="0"/>
              <a:t>, </a:t>
            </a:r>
            <a:r>
              <a:rPr lang="it-IT" dirty="0" err="1"/>
              <a:t>gcxgc</a:t>
            </a:r>
            <a:r>
              <a:rPr lang="it-IT" dirty="0"/>
              <a:t> can </a:t>
            </a:r>
            <a:r>
              <a:rPr lang="it-IT" dirty="0" err="1"/>
              <a:t>significantly</a:t>
            </a:r>
            <a:r>
              <a:rPr lang="it-IT" dirty="0"/>
              <a:t> reduce the </a:t>
            </a:r>
            <a:r>
              <a:rPr lang="it-IT" dirty="0" err="1"/>
              <a:t>occurrance</a:t>
            </a:r>
            <a:r>
              <a:rPr lang="it-IT" dirty="0"/>
              <a:t> of co-</a:t>
            </a:r>
            <a:r>
              <a:rPr lang="it-IT" dirty="0" err="1"/>
              <a:t>eluition</a:t>
            </a:r>
            <a:r>
              <a:rPr lang="it-IT" dirty="0"/>
              <a:t>, </a:t>
            </a:r>
            <a:r>
              <a:rPr lang="it-IT" dirty="0" err="1"/>
              <a:t>which</a:t>
            </a:r>
            <a:r>
              <a:rPr lang="it-IT" dirty="0"/>
              <a:t> </a:t>
            </a:r>
            <a:r>
              <a:rPr lang="it-IT" dirty="0" err="1"/>
              <a:t>is</a:t>
            </a:r>
            <a:r>
              <a:rPr lang="it-IT" dirty="0"/>
              <a:t> a </a:t>
            </a:r>
            <a:r>
              <a:rPr lang="it-IT" dirty="0" err="1"/>
              <a:t>real</a:t>
            </a:r>
            <a:r>
              <a:rPr lang="it-IT" dirty="0"/>
              <a:t> challenge in 1D </a:t>
            </a:r>
            <a:r>
              <a:rPr lang="it-IT" dirty="0" err="1"/>
              <a:t>As</a:t>
            </a:r>
            <a:r>
              <a:rPr lang="it-IT" dirty="0"/>
              <a:t> </a:t>
            </a:r>
            <a:r>
              <a:rPr lang="it-IT" dirty="0" err="1"/>
              <a:t>you</a:t>
            </a:r>
            <a:r>
              <a:rPr lang="it-IT" dirty="0"/>
              <a:t> can </a:t>
            </a:r>
            <a:r>
              <a:rPr lang="it-IT" dirty="0" err="1"/>
              <a:t>see</a:t>
            </a:r>
            <a:r>
              <a:rPr lang="it-IT" dirty="0"/>
              <a:t> in the </a:t>
            </a:r>
            <a:r>
              <a:rPr lang="it-IT" dirty="0" err="1"/>
              <a:t>same</a:t>
            </a:r>
            <a:r>
              <a:rPr lang="it-IT" dirty="0"/>
              <a:t> running time </a:t>
            </a:r>
            <a:r>
              <a:rPr lang="it-IT" dirty="0" err="1"/>
              <a:t>we</a:t>
            </a:r>
            <a:r>
              <a:rPr lang="it-IT" dirty="0"/>
              <a:t> can </a:t>
            </a:r>
            <a:r>
              <a:rPr lang="it-IT" dirty="0" err="1"/>
              <a:t>not</a:t>
            </a:r>
            <a:r>
              <a:rPr lang="it-IT" dirty="0"/>
              <a:t> separate the c 22:1n9 and c20:3n3 4N6 in 1D </a:t>
            </a:r>
            <a:r>
              <a:rPr lang="it-IT" dirty="0" err="1"/>
              <a:t>but</a:t>
            </a:r>
            <a:r>
              <a:rPr lang="it-IT" dirty="0"/>
              <a:t> </a:t>
            </a:r>
            <a:r>
              <a:rPr lang="it-IT" dirty="0" err="1"/>
              <a:t>we</a:t>
            </a:r>
            <a:r>
              <a:rPr lang="it-IT" dirty="0"/>
              <a:t> can in 2D.</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12</a:t>
            </a:fld>
            <a:endParaRPr lang="en-GB"/>
          </a:p>
        </p:txBody>
      </p:sp>
    </p:spTree>
    <p:extLst>
      <p:ext uri="{BB962C8B-B14F-4D97-AF65-F5344CB8AC3E}">
        <p14:creationId xmlns:p14="http://schemas.microsoft.com/office/powerpoint/2010/main" val="993867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Always </a:t>
            </a:r>
            <a:r>
              <a:rPr lang="it-IT" dirty="0" err="1"/>
              <a:t>regarding</a:t>
            </a:r>
            <a:r>
              <a:rPr lang="it-IT" dirty="0"/>
              <a:t> the co-</a:t>
            </a:r>
            <a:r>
              <a:rPr lang="it-IT" dirty="0" err="1"/>
              <a:t>eluition</a:t>
            </a:r>
            <a:r>
              <a:rPr lang="it-IT" dirty="0"/>
              <a:t>, </a:t>
            </a:r>
            <a:r>
              <a:rPr lang="it-IT" dirty="0" err="1"/>
              <a:t>you</a:t>
            </a:r>
            <a:r>
              <a:rPr lang="it-IT" dirty="0"/>
              <a:t> can </a:t>
            </a:r>
            <a:r>
              <a:rPr lang="it-IT" dirty="0" err="1"/>
              <a:t>see</a:t>
            </a:r>
            <a:r>
              <a:rPr lang="it-IT" dirty="0"/>
              <a:t> </a:t>
            </a:r>
            <a:r>
              <a:rPr lang="it-IT" dirty="0" err="1"/>
              <a:t>here</a:t>
            </a:r>
            <a:r>
              <a:rPr lang="it-IT" dirty="0"/>
              <a:t> </a:t>
            </a:r>
            <a:r>
              <a:rPr lang="it-IT" dirty="0" err="1"/>
              <a:t>compounds</a:t>
            </a:r>
            <a:r>
              <a:rPr lang="it-IT" dirty="0"/>
              <a:t> </a:t>
            </a:r>
            <a:r>
              <a:rPr lang="it-IT" dirty="0" err="1"/>
              <a:t>that</a:t>
            </a:r>
            <a:r>
              <a:rPr lang="it-IT" dirty="0"/>
              <a:t> are </a:t>
            </a:r>
            <a:r>
              <a:rPr lang="it-IT" dirty="0" err="1"/>
              <a:t>not</a:t>
            </a:r>
            <a:r>
              <a:rPr lang="it-IT" dirty="0"/>
              <a:t> </a:t>
            </a:r>
            <a:r>
              <a:rPr lang="it-IT" dirty="0" err="1"/>
              <a:t>fames</a:t>
            </a:r>
            <a:r>
              <a:rPr lang="it-IT" dirty="0"/>
              <a:t>, </a:t>
            </a:r>
            <a:r>
              <a:rPr lang="it-IT" dirty="0" err="1"/>
              <a:t>that</a:t>
            </a:r>
            <a:r>
              <a:rPr lang="it-IT" dirty="0"/>
              <a:t> </a:t>
            </a:r>
            <a:r>
              <a:rPr lang="it-IT" dirty="0" err="1"/>
              <a:t>we</a:t>
            </a:r>
            <a:r>
              <a:rPr lang="it-IT" dirty="0"/>
              <a:t> </a:t>
            </a:r>
            <a:r>
              <a:rPr lang="it-IT" dirty="0" err="1"/>
              <a:t>don’t</a:t>
            </a:r>
            <a:r>
              <a:rPr lang="it-IT" dirty="0"/>
              <a:t> </a:t>
            </a:r>
            <a:r>
              <a:rPr lang="it-IT" dirty="0" err="1"/>
              <a:t>need</a:t>
            </a:r>
            <a:r>
              <a:rPr lang="it-IT" dirty="0"/>
              <a:t> to integrate, and </a:t>
            </a:r>
            <a:r>
              <a:rPr lang="it-IT" dirty="0" err="1"/>
              <a:t>that</a:t>
            </a:r>
            <a:r>
              <a:rPr lang="it-IT" dirty="0"/>
              <a:t> in 1D </a:t>
            </a:r>
            <a:r>
              <a:rPr lang="it-IT" dirty="0" err="1"/>
              <a:t>would</a:t>
            </a:r>
            <a:r>
              <a:rPr lang="it-IT" dirty="0"/>
              <a:t> be </a:t>
            </a:r>
            <a:r>
              <a:rPr lang="it-IT" dirty="0" err="1"/>
              <a:t>coeluted</a:t>
            </a:r>
            <a:r>
              <a:rPr lang="it-IT" dirty="0"/>
              <a:t>.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13</a:t>
            </a:fld>
            <a:endParaRPr lang="en-GB"/>
          </a:p>
        </p:txBody>
      </p:sp>
    </p:spTree>
    <p:extLst>
      <p:ext uri="{BB962C8B-B14F-4D97-AF65-F5344CB8AC3E}">
        <p14:creationId xmlns:p14="http://schemas.microsoft.com/office/powerpoint/2010/main" val="375694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Moreover</a:t>
            </a:r>
            <a:r>
              <a:rPr lang="it-IT" dirty="0"/>
              <a:t> in </a:t>
            </a:r>
            <a:r>
              <a:rPr lang="it-IT" dirty="0" err="1"/>
              <a:t>gcxgc</a:t>
            </a:r>
            <a:r>
              <a:rPr lang="it-IT" dirty="0"/>
              <a:t> </a:t>
            </a:r>
            <a:r>
              <a:rPr lang="it-IT" dirty="0" err="1"/>
              <a:t>we</a:t>
            </a:r>
            <a:r>
              <a:rPr lang="it-IT" dirty="0"/>
              <a:t> </a:t>
            </a:r>
            <a:r>
              <a:rPr lang="it-IT" dirty="0" err="1"/>
              <a:t>have</a:t>
            </a:r>
            <a:r>
              <a:rPr lang="it-IT" dirty="0"/>
              <a:t> a </a:t>
            </a:r>
            <a:r>
              <a:rPr lang="it-IT" dirty="0" err="1"/>
              <a:t>compehensive</a:t>
            </a:r>
            <a:r>
              <a:rPr lang="it-IT" dirty="0"/>
              <a:t> </a:t>
            </a:r>
            <a:r>
              <a:rPr lang="it-IT" dirty="0" err="1"/>
              <a:t>analysis</a:t>
            </a:r>
            <a:r>
              <a:rPr lang="it-IT" dirty="0"/>
              <a:t>. By </a:t>
            </a:r>
            <a:r>
              <a:rPr lang="it-IT" dirty="0" err="1"/>
              <a:t>using</a:t>
            </a:r>
            <a:r>
              <a:rPr lang="it-IT" dirty="0"/>
              <a:t> a second </a:t>
            </a:r>
            <a:r>
              <a:rPr lang="it-IT" dirty="0" err="1"/>
              <a:t>dimention</a:t>
            </a:r>
            <a:r>
              <a:rPr lang="it-IT" dirty="0"/>
              <a:t> </a:t>
            </a:r>
            <a:r>
              <a:rPr lang="it-IT" dirty="0" err="1"/>
              <a:t>separation</a:t>
            </a:r>
            <a:r>
              <a:rPr lang="it-IT" dirty="0"/>
              <a:t> </a:t>
            </a:r>
            <a:r>
              <a:rPr lang="it-IT" dirty="0" err="1"/>
              <a:t>we</a:t>
            </a:r>
            <a:r>
              <a:rPr lang="it-IT" dirty="0"/>
              <a:t> </a:t>
            </a:r>
            <a:r>
              <a:rPr lang="it-IT" dirty="0" err="1"/>
              <a:t>obtain</a:t>
            </a:r>
            <a:r>
              <a:rPr lang="it-IT" dirty="0"/>
              <a:t> more </a:t>
            </a:r>
            <a:r>
              <a:rPr lang="it-IT" dirty="0" err="1"/>
              <a:t>structured</a:t>
            </a:r>
            <a:r>
              <a:rPr lang="it-IT" dirty="0"/>
              <a:t> </a:t>
            </a:r>
            <a:r>
              <a:rPr lang="it-IT" dirty="0" err="1"/>
              <a:t>chromatograms</a:t>
            </a:r>
            <a:r>
              <a:rPr lang="it-IT" dirty="0"/>
              <a:t>. In the </a:t>
            </a:r>
            <a:r>
              <a:rPr lang="it-IT" dirty="0" err="1"/>
              <a:t>specific</a:t>
            </a:r>
            <a:r>
              <a:rPr lang="it-IT" dirty="0"/>
              <a:t> case of </a:t>
            </a:r>
            <a:r>
              <a:rPr lang="it-IT" dirty="0" err="1"/>
              <a:t>FAMEs</a:t>
            </a:r>
            <a:r>
              <a:rPr lang="it-IT" dirty="0"/>
              <a:t> </a:t>
            </a:r>
            <a:r>
              <a:rPr lang="it-IT" dirty="0" err="1"/>
              <a:t>we</a:t>
            </a:r>
            <a:r>
              <a:rPr lang="it-IT" dirty="0"/>
              <a:t> </a:t>
            </a:r>
            <a:r>
              <a:rPr lang="it-IT" dirty="0" err="1"/>
              <a:t>have</a:t>
            </a:r>
            <a:r>
              <a:rPr lang="it-IT" dirty="0"/>
              <a:t> an easy pattern </a:t>
            </a:r>
            <a:r>
              <a:rPr lang="it-IT" dirty="0" err="1"/>
              <a:t>where</a:t>
            </a:r>
            <a:r>
              <a:rPr lang="it-IT" dirty="0"/>
              <a:t> </a:t>
            </a:r>
            <a:r>
              <a:rPr lang="it-IT" dirty="0" err="1"/>
              <a:t>we</a:t>
            </a:r>
            <a:r>
              <a:rPr lang="it-IT" dirty="0"/>
              <a:t> can </a:t>
            </a:r>
            <a:r>
              <a:rPr lang="it-IT" dirty="0" err="1"/>
              <a:t>easily</a:t>
            </a:r>
            <a:r>
              <a:rPr lang="it-IT" dirty="0"/>
              <a:t> </a:t>
            </a:r>
            <a:r>
              <a:rPr lang="it-IT" dirty="0" err="1"/>
              <a:t>identify</a:t>
            </a:r>
            <a:r>
              <a:rPr lang="it-IT" dirty="0"/>
              <a:t> the </a:t>
            </a:r>
            <a:r>
              <a:rPr lang="it-IT" dirty="0" err="1"/>
              <a:t>structure</a:t>
            </a:r>
            <a:r>
              <a:rPr lang="it-IT" dirty="0"/>
              <a:t> of </a:t>
            </a:r>
            <a:r>
              <a:rPr lang="it-IT" dirty="0" err="1"/>
              <a:t>isomers</a:t>
            </a:r>
            <a:r>
              <a:rPr lang="it-IT" dirty="0"/>
              <a:t>. </a:t>
            </a:r>
            <a:r>
              <a:rPr lang="it-IT" dirty="0" err="1"/>
              <a:t>Saturated</a:t>
            </a:r>
            <a:r>
              <a:rPr lang="it-IT" dirty="0"/>
              <a:t> and </a:t>
            </a:r>
            <a:r>
              <a:rPr lang="it-IT" dirty="0" err="1"/>
              <a:t>then</a:t>
            </a:r>
            <a:r>
              <a:rPr lang="it-IT" dirty="0"/>
              <a:t> the </a:t>
            </a:r>
            <a:r>
              <a:rPr lang="it-IT" dirty="0" err="1"/>
              <a:t>undaturated</a:t>
            </a:r>
            <a:r>
              <a:rPr lang="it-IT" dirty="0"/>
              <a:t>.</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14</a:t>
            </a:fld>
            <a:endParaRPr lang="en-GB"/>
          </a:p>
        </p:txBody>
      </p:sp>
    </p:spTree>
    <p:extLst>
      <p:ext uri="{BB962C8B-B14F-4D97-AF65-F5344CB8AC3E}">
        <p14:creationId xmlns:p14="http://schemas.microsoft.com/office/powerpoint/2010/main" val="1616923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where</a:t>
            </a:r>
            <a:r>
              <a:rPr lang="it-IT" dirty="0"/>
              <a:t> </a:t>
            </a:r>
            <a:r>
              <a:rPr lang="it-IT" dirty="0" err="1"/>
              <a:t>we</a:t>
            </a:r>
            <a:r>
              <a:rPr lang="it-IT" dirty="0"/>
              <a:t> can </a:t>
            </a:r>
            <a:r>
              <a:rPr lang="it-IT" dirty="0" err="1"/>
              <a:t>easily</a:t>
            </a:r>
            <a:r>
              <a:rPr lang="it-IT" dirty="0"/>
              <a:t> </a:t>
            </a:r>
            <a:r>
              <a:rPr lang="it-IT" dirty="0" err="1"/>
              <a:t>identify</a:t>
            </a:r>
            <a:r>
              <a:rPr lang="it-IT" dirty="0"/>
              <a:t> the </a:t>
            </a:r>
            <a:r>
              <a:rPr lang="it-IT" dirty="0" err="1"/>
              <a:t>structure</a:t>
            </a:r>
            <a:r>
              <a:rPr lang="it-IT" dirty="0"/>
              <a:t> of </a:t>
            </a:r>
            <a:r>
              <a:rPr lang="it-IT" dirty="0" err="1"/>
              <a:t>isomers</a:t>
            </a:r>
            <a:r>
              <a:rPr lang="it-IT" dirty="0"/>
              <a:t>. </a:t>
            </a:r>
            <a:r>
              <a:rPr lang="it-IT" dirty="0" err="1"/>
              <a:t>Saturated</a:t>
            </a:r>
            <a:r>
              <a:rPr lang="it-IT" dirty="0"/>
              <a:t> and </a:t>
            </a:r>
            <a:r>
              <a:rPr lang="it-IT" dirty="0" err="1"/>
              <a:t>then</a:t>
            </a:r>
            <a:r>
              <a:rPr lang="it-IT" dirty="0"/>
              <a:t> the </a:t>
            </a:r>
            <a:r>
              <a:rPr lang="it-IT" dirty="0" err="1"/>
              <a:t>undaturated</a:t>
            </a:r>
            <a:r>
              <a:rPr lang="it-IT" dirty="0"/>
              <a:t>.</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15</a:t>
            </a:fld>
            <a:endParaRPr lang="en-GB"/>
          </a:p>
        </p:txBody>
      </p:sp>
    </p:spTree>
    <p:extLst>
      <p:ext uri="{BB962C8B-B14F-4D97-AF65-F5344CB8AC3E}">
        <p14:creationId xmlns:p14="http://schemas.microsoft.com/office/powerpoint/2010/main" val="2762720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Last </a:t>
            </a:r>
            <a:r>
              <a:rPr lang="it-IT" dirty="0" err="1"/>
              <a:t>but</a:t>
            </a:r>
            <a:r>
              <a:rPr lang="it-IT" dirty="0"/>
              <a:t> </a:t>
            </a:r>
            <a:r>
              <a:rPr lang="it-IT" dirty="0" err="1"/>
              <a:t>not</a:t>
            </a:r>
            <a:r>
              <a:rPr lang="it-IT" dirty="0"/>
              <a:t> </a:t>
            </a:r>
            <a:r>
              <a:rPr lang="it-IT" dirty="0" err="1"/>
              <a:t>least</a:t>
            </a:r>
            <a:r>
              <a:rPr lang="it-IT" dirty="0"/>
              <a:t>, thanks to </a:t>
            </a:r>
            <a:r>
              <a:rPr lang="it-IT" dirty="0" err="1"/>
              <a:t>gcxgc</a:t>
            </a:r>
            <a:r>
              <a:rPr lang="it-IT" dirty="0"/>
              <a:t> </a:t>
            </a:r>
            <a:r>
              <a:rPr lang="it-IT" dirty="0" err="1"/>
              <a:t>we</a:t>
            </a:r>
            <a:r>
              <a:rPr lang="it-IT" dirty="0"/>
              <a:t> </a:t>
            </a:r>
            <a:r>
              <a:rPr lang="it-IT" dirty="0" err="1"/>
              <a:t>have</a:t>
            </a:r>
            <a:r>
              <a:rPr lang="it-IT" dirty="0"/>
              <a:t> an </a:t>
            </a:r>
            <a:r>
              <a:rPr lang="it-IT" dirty="0" err="1"/>
              <a:t>increased</a:t>
            </a:r>
            <a:r>
              <a:rPr lang="it-IT" dirty="0"/>
              <a:t> </a:t>
            </a:r>
            <a:r>
              <a:rPr lang="it-IT" dirty="0" err="1"/>
              <a:t>sensitivity</a:t>
            </a:r>
            <a:r>
              <a:rPr lang="it-IT" dirty="0"/>
              <a:t> </a:t>
            </a:r>
            <a:r>
              <a:rPr lang="it-IT" dirty="0" err="1"/>
              <a:t>that</a:t>
            </a:r>
            <a:r>
              <a:rPr lang="it-IT" dirty="0"/>
              <a:t> </a:t>
            </a:r>
            <a:r>
              <a:rPr lang="it-IT" dirty="0" err="1"/>
              <a:t>allowed</a:t>
            </a:r>
            <a:r>
              <a:rPr lang="it-IT" dirty="0"/>
              <a:t> </a:t>
            </a:r>
            <a:r>
              <a:rPr lang="it-IT" dirty="0" err="1"/>
              <a:t>us</a:t>
            </a:r>
            <a:r>
              <a:rPr lang="it-IT" dirty="0"/>
              <a:t> to </a:t>
            </a:r>
            <a:r>
              <a:rPr lang="it-IT" dirty="0" err="1"/>
              <a:t>detect</a:t>
            </a:r>
            <a:r>
              <a:rPr lang="it-IT" dirty="0"/>
              <a:t> </a:t>
            </a:r>
            <a:r>
              <a:rPr lang="it-IT" dirty="0" err="1"/>
              <a:t>also</a:t>
            </a:r>
            <a:r>
              <a:rPr lang="it-IT" dirty="0"/>
              <a:t> trace </a:t>
            </a:r>
            <a:r>
              <a:rPr lang="it-IT" dirty="0" err="1"/>
              <a:t>compounds</a:t>
            </a:r>
            <a:r>
              <a:rPr lang="it-IT" dirty="0"/>
              <a:t>.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16</a:t>
            </a:fld>
            <a:endParaRPr lang="en-GB"/>
          </a:p>
        </p:txBody>
      </p:sp>
    </p:spTree>
    <p:extLst>
      <p:ext uri="{BB962C8B-B14F-4D97-AF65-F5344CB8AC3E}">
        <p14:creationId xmlns:p14="http://schemas.microsoft.com/office/powerpoint/2010/main" val="2469436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used a GCXGC System with a column set specific for FAMEs property of </a:t>
            </a:r>
            <a:r>
              <a:rPr lang="en-GB" dirty="0" err="1"/>
              <a:t>Sepsolve</a:t>
            </a:r>
            <a:r>
              <a:rPr lang="en-GB" dirty="0"/>
              <a:t> connected by a flow modulator. </a:t>
            </a:r>
            <a:r>
              <a:rPr lang="en-GB" dirty="0" err="1"/>
              <a:t>Brifly</a:t>
            </a:r>
            <a:r>
              <a:rPr lang="en-GB" dirty="0"/>
              <a:t> for who is not familiar with the technique, in the animation you can see how it works. The effluent coming from the first dimension come into the central port of the modulator and begin to fill a sample loop. The modulation valve then switches position to flush the contents of the loop onto the second column for further separation.  </a:t>
            </a:r>
          </a:p>
          <a:p>
            <a:r>
              <a:rPr lang="en-GB" dirty="0"/>
              <a:t>This happens in the reverse direction to which it was filled – thus the name reverse fill/flush </a:t>
            </a:r>
          </a:p>
          <a:p>
            <a:r>
              <a:rPr lang="en-GB" dirty="0"/>
              <a:t>The process happens alternately throughout the run to provide modulation of all components in the sample.  </a:t>
            </a:r>
          </a:p>
          <a:p>
            <a:r>
              <a:rPr lang="en-GB" dirty="0"/>
              <a:t>Some of the key benefits of flow modulation are that it is consumable free so allowed us to reduce the running cost because we don’t have a cryogenic </a:t>
            </a:r>
            <a:r>
              <a:rPr lang="en-GB" dirty="0" err="1"/>
              <a:t>fluic</a:t>
            </a:r>
            <a:r>
              <a:rPr lang="en-GB" dirty="0"/>
              <a:t> , no volatility restrictions, so very volatile species can be modulated as efficiently as semi-volatiles</a:t>
            </a:r>
          </a:p>
          <a:p>
            <a:endParaRPr lang="en-BE" dirty="0"/>
          </a:p>
        </p:txBody>
      </p:sp>
      <p:sp>
        <p:nvSpPr>
          <p:cNvPr id="4" name="Slide Number Placeholder 3"/>
          <p:cNvSpPr>
            <a:spLocks noGrp="1"/>
          </p:cNvSpPr>
          <p:nvPr>
            <p:ph type="sldNum" sz="quarter" idx="5"/>
          </p:nvPr>
        </p:nvSpPr>
        <p:spPr/>
        <p:txBody>
          <a:bodyPr/>
          <a:lstStyle/>
          <a:p>
            <a:pPr>
              <a:defRPr/>
            </a:pPr>
            <a:fld id="{EC19605E-F75B-4DE9-9647-37F936F1D341}" type="slidenum">
              <a:rPr lang="en-US" smtClean="0"/>
              <a:pPr>
                <a:defRPr/>
              </a:pPr>
              <a:t>17</a:t>
            </a:fld>
            <a:endParaRPr lang="en-US"/>
          </a:p>
        </p:txBody>
      </p:sp>
    </p:spTree>
    <p:extLst>
      <p:ext uri="{BB962C8B-B14F-4D97-AF65-F5344CB8AC3E}">
        <p14:creationId xmlns:p14="http://schemas.microsoft.com/office/powerpoint/2010/main" val="1792851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increase the number of analyte that we can separate in SHORTER TIME. As the case of milk and fish oil that are very complex matrix with more than 80 </a:t>
            </a:r>
            <a:r>
              <a:rPr lang="en-GB" dirty="0" err="1"/>
              <a:t>componds</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18</a:t>
            </a:fld>
            <a:endParaRPr lang="en-GB"/>
          </a:p>
        </p:txBody>
      </p:sp>
    </p:spTree>
    <p:extLst>
      <p:ext uri="{BB962C8B-B14F-4D97-AF65-F5344CB8AC3E}">
        <p14:creationId xmlns:p14="http://schemas.microsoft.com/office/powerpoint/2010/main" val="4128503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excellent repeatability of the instrumental analysis as you can see from the reported relative standard deviations of the first and second </a:t>
            </a:r>
            <a:r>
              <a:rPr lang="en-GB" dirty="0" err="1"/>
              <a:t>dimention</a:t>
            </a:r>
            <a:r>
              <a:rPr lang="en-GB" dirty="0"/>
              <a:t> </a:t>
            </a:r>
            <a:r>
              <a:rPr lang="en-GB" dirty="0" err="1"/>
              <a:t>reterntion</a:t>
            </a:r>
            <a:r>
              <a:rPr lang="en-GB" dirty="0"/>
              <a:t> time and the area of the standard </a:t>
            </a:r>
            <a:r>
              <a:rPr lang="en-GB" dirty="0" err="1"/>
              <a:t>mixure</a:t>
            </a:r>
            <a:r>
              <a:rPr lang="en-GB" dirty="0"/>
              <a:t>. </a:t>
            </a:r>
          </a:p>
        </p:txBody>
      </p:sp>
      <p:sp>
        <p:nvSpPr>
          <p:cNvPr id="4" name="Slide Number Placeholder 3"/>
          <p:cNvSpPr>
            <a:spLocks noGrp="1"/>
          </p:cNvSpPr>
          <p:nvPr>
            <p:ph type="sldNum" sz="quarter" idx="5"/>
          </p:nvPr>
        </p:nvSpPr>
        <p:spPr/>
        <p:txBody>
          <a:bodyPr/>
          <a:lstStyle/>
          <a:p>
            <a:fld id="{813B96DD-0CFD-4C2D-B624-9EC9D1281679}" type="slidenum">
              <a:rPr lang="en-GB" smtClean="0"/>
              <a:t>19</a:t>
            </a:fld>
            <a:endParaRPr lang="en-GB"/>
          </a:p>
        </p:txBody>
      </p:sp>
    </p:spTree>
    <p:extLst>
      <p:ext uri="{BB962C8B-B14F-4D97-AF65-F5344CB8AC3E}">
        <p14:creationId xmlns:p14="http://schemas.microsoft.com/office/powerpoint/2010/main" val="4210928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First of </a:t>
            </a:r>
            <a:r>
              <a:rPr lang="it-IT" dirty="0" err="1"/>
              <a:t>all</a:t>
            </a:r>
            <a:r>
              <a:rPr lang="it-IT" dirty="0"/>
              <a:t> i </a:t>
            </a:r>
            <a:r>
              <a:rPr lang="it-IT" dirty="0" err="1"/>
              <a:t>would</a:t>
            </a:r>
            <a:r>
              <a:rPr lang="it-IT" dirty="0"/>
              <a:t> like to </a:t>
            </a:r>
            <a:r>
              <a:rPr lang="it-IT" dirty="0" err="1"/>
              <a:t>spend</a:t>
            </a:r>
            <a:r>
              <a:rPr lang="it-IT" dirty="0"/>
              <a:t> </a:t>
            </a:r>
            <a:r>
              <a:rPr lang="it-IT" dirty="0" err="1"/>
              <a:t>few</a:t>
            </a:r>
            <a:r>
              <a:rPr lang="it-IT" dirty="0"/>
              <a:t> seconds to </a:t>
            </a:r>
            <a:r>
              <a:rPr lang="it-IT" dirty="0" err="1"/>
              <a:t>explain</a:t>
            </a:r>
            <a:r>
              <a:rPr lang="it-IT" dirty="0"/>
              <a:t> </a:t>
            </a:r>
            <a:r>
              <a:rPr lang="it-IT" dirty="0" err="1"/>
              <a:t>why</a:t>
            </a:r>
            <a:r>
              <a:rPr lang="it-IT" dirty="0"/>
              <a:t> the </a:t>
            </a:r>
            <a:r>
              <a:rPr lang="it-IT" dirty="0" err="1"/>
              <a:t>analysis</a:t>
            </a:r>
            <a:r>
              <a:rPr lang="it-IT" dirty="0"/>
              <a:t> of Fatty Acids </a:t>
            </a:r>
            <a:r>
              <a:rPr lang="it-IT" dirty="0" err="1"/>
              <a:t>is</a:t>
            </a:r>
            <a:r>
              <a:rPr lang="it-IT" dirty="0"/>
              <a:t> </a:t>
            </a:r>
            <a:r>
              <a:rPr lang="it-IT" dirty="0" err="1"/>
              <a:t>important</a:t>
            </a:r>
            <a:r>
              <a:rPr lang="it-IT" dirty="0"/>
              <a:t>.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2</a:t>
            </a:fld>
            <a:endParaRPr lang="en-GB"/>
          </a:p>
        </p:txBody>
      </p:sp>
    </p:spTree>
    <p:extLst>
      <p:ext uri="{BB962C8B-B14F-4D97-AF65-F5344CB8AC3E}">
        <p14:creationId xmlns:p14="http://schemas.microsoft.com/office/powerpoint/2010/main" val="559381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So </a:t>
            </a:r>
            <a:r>
              <a:rPr lang="it-IT" dirty="0" err="1"/>
              <a:t>we</a:t>
            </a:r>
            <a:r>
              <a:rPr lang="it-IT" dirty="0"/>
              <a:t> </a:t>
            </a:r>
            <a:r>
              <a:rPr lang="it-IT" dirty="0" err="1"/>
              <a:t>applied</a:t>
            </a:r>
            <a:r>
              <a:rPr lang="it-IT" dirty="0"/>
              <a:t> the MAED-GCXGC-FID Method on </a:t>
            </a:r>
            <a:r>
              <a:rPr lang="it-IT" dirty="0" err="1"/>
              <a:t>different</a:t>
            </a:r>
            <a:r>
              <a:rPr lang="it-IT" dirty="0"/>
              <a:t> </a:t>
            </a:r>
            <a:r>
              <a:rPr lang="it-IT" dirty="0" err="1"/>
              <a:t>matrices</a:t>
            </a:r>
            <a:r>
              <a:rPr lang="it-IT" dirty="0"/>
              <a:t> and the </a:t>
            </a:r>
            <a:r>
              <a:rPr lang="it-IT" dirty="0" err="1"/>
              <a:t>results</a:t>
            </a:r>
            <a:r>
              <a:rPr lang="it-IT" dirty="0"/>
              <a:t> </a:t>
            </a:r>
            <a:r>
              <a:rPr lang="it-IT" dirty="0" err="1"/>
              <a:t>that</a:t>
            </a:r>
            <a:r>
              <a:rPr lang="it-IT" dirty="0"/>
              <a:t> </a:t>
            </a:r>
            <a:r>
              <a:rPr lang="it-IT" dirty="0" err="1"/>
              <a:t>we</a:t>
            </a:r>
            <a:r>
              <a:rPr lang="it-IT" dirty="0"/>
              <a:t> </a:t>
            </a:r>
            <a:r>
              <a:rPr lang="it-IT" dirty="0" err="1"/>
              <a:t>obtained</a:t>
            </a:r>
            <a:r>
              <a:rPr lang="it-IT" dirty="0"/>
              <a:t> </a:t>
            </a:r>
            <a:r>
              <a:rPr lang="it-IT" dirty="0" err="1"/>
              <a:t>were</a:t>
            </a:r>
            <a:r>
              <a:rPr lang="it-IT" dirty="0"/>
              <a:t> comparable to the one </a:t>
            </a:r>
            <a:r>
              <a:rPr lang="it-IT" dirty="0" err="1"/>
              <a:t>obtained</a:t>
            </a:r>
            <a:r>
              <a:rPr lang="it-IT" dirty="0"/>
              <a:t> with the </a:t>
            </a:r>
            <a:r>
              <a:rPr lang="it-IT" dirty="0" err="1"/>
              <a:t>reference</a:t>
            </a:r>
            <a:r>
              <a:rPr lang="it-IT" dirty="0"/>
              <a:t> </a:t>
            </a:r>
            <a:r>
              <a:rPr lang="it-IT" dirty="0" err="1"/>
              <a:t>method</a:t>
            </a:r>
            <a:r>
              <a:rPr lang="it-IT" dirty="0"/>
              <a:t> AOCS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20</a:t>
            </a:fld>
            <a:endParaRPr lang="en-GB"/>
          </a:p>
        </p:txBody>
      </p:sp>
    </p:spTree>
    <p:extLst>
      <p:ext uri="{BB962C8B-B14F-4D97-AF65-F5344CB8AC3E}">
        <p14:creationId xmlns:p14="http://schemas.microsoft.com/office/powerpoint/2010/main" val="271339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Other</a:t>
            </a:r>
            <a:r>
              <a:rPr lang="it-IT" dirty="0"/>
              <a:t> </a:t>
            </a:r>
            <a:r>
              <a:rPr lang="it-IT" dirty="0" err="1"/>
              <a:t>matrices</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21</a:t>
            </a:fld>
            <a:endParaRPr lang="en-GB"/>
          </a:p>
        </p:txBody>
      </p:sp>
    </p:spTree>
    <p:extLst>
      <p:ext uri="{BB962C8B-B14F-4D97-AF65-F5344CB8AC3E}">
        <p14:creationId xmlns:p14="http://schemas.microsoft.com/office/powerpoint/2010/main" val="1552922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This</a:t>
            </a:r>
            <a:r>
              <a:rPr lang="it-IT" dirty="0"/>
              <a:t> </a:t>
            </a:r>
            <a:r>
              <a:rPr lang="it-IT" dirty="0" err="1"/>
              <a:t>developed</a:t>
            </a:r>
            <a:r>
              <a:rPr lang="it-IT" dirty="0"/>
              <a:t> </a:t>
            </a:r>
            <a:r>
              <a:rPr lang="it-IT" dirty="0" err="1"/>
              <a:t>method</a:t>
            </a:r>
            <a:r>
              <a:rPr lang="it-IT" dirty="0"/>
              <a:t> </a:t>
            </a:r>
            <a:r>
              <a:rPr lang="it-IT" dirty="0" err="1"/>
              <a:t>was</a:t>
            </a:r>
            <a:r>
              <a:rPr lang="it-IT" dirty="0"/>
              <a:t> </a:t>
            </a:r>
            <a:r>
              <a:rPr lang="it-IT" dirty="0" err="1"/>
              <a:t>also</a:t>
            </a:r>
            <a:r>
              <a:rPr lang="it-IT" dirty="0"/>
              <a:t> </a:t>
            </a:r>
            <a:r>
              <a:rPr lang="it-IT" dirty="0" err="1"/>
              <a:t>used</a:t>
            </a:r>
            <a:r>
              <a:rPr lang="it-IT" dirty="0"/>
              <a:t> to </a:t>
            </a:r>
            <a:r>
              <a:rPr lang="it-IT" dirty="0" err="1"/>
              <a:t>calculate</a:t>
            </a:r>
            <a:r>
              <a:rPr lang="it-IT" dirty="0"/>
              <a:t> the </a:t>
            </a:r>
            <a:r>
              <a:rPr lang="it-IT" dirty="0" err="1"/>
              <a:t>Saturated</a:t>
            </a:r>
            <a:r>
              <a:rPr lang="it-IT" dirty="0"/>
              <a:t> FA and trans </a:t>
            </a:r>
            <a:r>
              <a:rPr lang="it-IT" dirty="0" err="1"/>
              <a:t>content</a:t>
            </a:r>
            <a:r>
              <a:rPr lang="it-IT" dirty="0"/>
              <a:t> </a:t>
            </a:r>
            <a:r>
              <a:rPr lang="it-IT" dirty="0" err="1"/>
              <a:t>as</a:t>
            </a:r>
            <a:r>
              <a:rPr lang="it-IT" dirty="0"/>
              <a:t> </a:t>
            </a:r>
            <a:r>
              <a:rPr lang="it-IT" dirty="0" err="1"/>
              <a:t>many</a:t>
            </a:r>
            <a:r>
              <a:rPr lang="it-IT" dirty="0"/>
              <a:t> Control </a:t>
            </a:r>
            <a:r>
              <a:rPr lang="it-IT" dirty="0" err="1"/>
              <a:t>Laboratory</a:t>
            </a:r>
            <a:r>
              <a:rPr lang="it-IT" dirty="0"/>
              <a:t> </a:t>
            </a:r>
            <a:r>
              <a:rPr lang="it-IT" dirty="0" err="1"/>
              <a:t>does</a:t>
            </a:r>
            <a:r>
              <a:rPr lang="it-IT" dirty="0"/>
              <a:t> to put </a:t>
            </a:r>
            <a:r>
              <a:rPr lang="it-IT" dirty="0" err="1"/>
              <a:t>this</a:t>
            </a:r>
            <a:r>
              <a:rPr lang="it-IT" dirty="0"/>
              <a:t> </a:t>
            </a:r>
            <a:r>
              <a:rPr lang="it-IT" dirty="0" err="1"/>
              <a:t>value</a:t>
            </a:r>
            <a:r>
              <a:rPr lang="it-IT" dirty="0"/>
              <a:t> on the </a:t>
            </a:r>
            <a:r>
              <a:rPr lang="it-IT" dirty="0" err="1"/>
              <a:t>lable</a:t>
            </a:r>
            <a:r>
              <a:rPr lang="it-IT" dirty="0"/>
              <a:t> of foods. And thanks to the </a:t>
            </a:r>
            <a:r>
              <a:rPr lang="it-IT" dirty="0" err="1"/>
              <a:t>gcxgc</a:t>
            </a:r>
            <a:r>
              <a:rPr lang="it-IT" dirty="0"/>
              <a:t> </a:t>
            </a:r>
            <a:r>
              <a:rPr lang="it-IT" dirty="0" err="1"/>
              <a:t>we</a:t>
            </a:r>
            <a:r>
              <a:rPr lang="it-IT" dirty="0"/>
              <a:t> can </a:t>
            </a:r>
            <a:r>
              <a:rPr lang="it-IT" dirty="0" err="1"/>
              <a:t>identify</a:t>
            </a:r>
            <a:r>
              <a:rPr lang="it-IT" dirty="0"/>
              <a:t> </a:t>
            </a:r>
            <a:r>
              <a:rPr lang="it-IT" dirty="0" err="1"/>
              <a:t>at</a:t>
            </a:r>
            <a:r>
              <a:rPr lang="it-IT" dirty="0"/>
              <a:t> the first </a:t>
            </a:r>
            <a:r>
              <a:rPr lang="it-IT" dirty="0" err="1"/>
              <a:t>glance</a:t>
            </a:r>
            <a:r>
              <a:rPr lang="it-IT" dirty="0"/>
              <a:t> the </a:t>
            </a:r>
            <a:r>
              <a:rPr lang="it-IT" dirty="0" err="1"/>
              <a:t>saturated</a:t>
            </a:r>
            <a:r>
              <a:rPr lang="it-IT" dirty="0"/>
              <a:t>, </a:t>
            </a:r>
            <a:r>
              <a:rPr lang="it-IT" dirty="0" err="1"/>
              <a:t>here</a:t>
            </a:r>
            <a:r>
              <a:rPr lang="it-IT" dirty="0"/>
              <a:t> </a:t>
            </a:r>
            <a:r>
              <a:rPr lang="it-IT" dirty="0" err="1"/>
              <a:t>underlined</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22</a:t>
            </a:fld>
            <a:endParaRPr lang="en-GB"/>
          </a:p>
        </p:txBody>
      </p:sp>
    </p:spTree>
    <p:extLst>
      <p:ext uri="{BB962C8B-B14F-4D97-AF65-F5344CB8AC3E}">
        <p14:creationId xmlns:p14="http://schemas.microsoft.com/office/powerpoint/2010/main" val="4221289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And </a:t>
            </a:r>
            <a:r>
              <a:rPr lang="it-IT" dirty="0" err="1"/>
              <a:t>also</a:t>
            </a:r>
            <a:r>
              <a:rPr lang="it-IT" dirty="0"/>
              <a:t> the trans </a:t>
            </a:r>
            <a:r>
              <a:rPr lang="it-IT" dirty="0" err="1"/>
              <a:t>isomers</a:t>
            </a:r>
            <a:r>
              <a:rPr lang="it-IT" dirty="0"/>
              <a:t>. And </a:t>
            </a:r>
            <a:r>
              <a:rPr lang="it-IT" dirty="0" err="1"/>
              <a:t>also</a:t>
            </a:r>
            <a:r>
              <a:rPr lang="it-IT" dirty="0"/>
              <a:t> </a:t>
            </a:r>
            <a:r>
              <a:rPr lang="it-IT" dirty="0" err="1"/>
              <a:t>this</a:t>
            </a:r>
            <a:r>
              <a:rPr lang="it-IT" dirty="0"/>
              <a:t> time </a:t>
            </a:r>
            <a:r>
              <a:rPr lang="it-IT" dirty="0" err="1"/>
              <a:t>we</a:t>
            </a:r>
            <a:r>
              <a:rPr lang="it-IT" dirty="0"/>
              <a:t> </a:t>
            </a:r>
            <a:r>
              <a:rPr lang="it-IT" dirty="0" err="1"/>
              <a:t>found</a:t>
            </a:r>
            <a:r>
              <a:rPr lang="it-IT" dirty="0"/>
              <a:t> a good </a:t>
            </a:r>
            <a:r>
              <a:rPr lang="it-IT" dirty="0" err="1"/>
              <a:t>correlation</a:t>
            </a:r>
            <a:r>
              <a:rPr lang="it-IT" dirty="0"/>
              <a:t> </a:t>
            </a:r>
            <a:r>
              <a:rPr lang="it-IT" dirty="0" err="1"/>
              <a:t>between</a:t>
            </a:r>
            <a:r>
              <a:rPr lang="it-IT" dirty="0"/>
              <a:t> the </a:t>
            </a:r>
            <a:r>
              <a:rPr lang="it-IT" dirty="0" err="1"/>
              <a:t>results</a:t>
            </a:r>
            <a:r>
              <a:rPr lang="it-IT" dirty="0"/>
              <a:t> of </a:t>
            </a:r>
            <a:r>
              <a:rPr lang="it-IT" dirty="0" err="1"/>
              <a:t>our</a:t>
            </a:r>
            <a:r>
              <a:rPr lang="it-IT" dirty="0"/>
              <a:t> </a:t>
            </a:r>
            <a:r>
              <a:rPr lang="it-IT" dirty="0" err="1"/>
              <a:t>method</a:t>
            </a:r>
            <a:r>
              <a:rPr lang="it-IT" dirty="0"/>
              <a:t>, the </a:t>
            </a:r>
            <a:r>
              <a:rPr lang="it-IT" dirty="0" err="1"/>
              <a:t>refence</a:t>
            </a:r>
            <a:r>
              <a:rPr lang="it-IT" dirty="0"/>
              <a:t> </a:t>
            </a:r>
            <a:r>
              <a:rPr lang="it-IT" dirty="0" err="1"/>
              <a:t>method</a:t>
            </a:r>
            <a:r>
              <a:rPr lang="it-IT" dirty="0"/>
              <a:t> and the </a:t>
            </a:r>
            <a:r>
              <a:rPr lang="it-IT" dirty="0" err="1"/>
              <a:t>lable</a:t>
            </a:r>
            <a:r>
              <a:rPr lang="it-IT" dirty="0"/>
              <a:t> of the </a:t>
            </a:r>
            <a:r>
              <a:rPr lang="it-IT" dirty="0" err="1"/>
              <a:t>analyzed</a:t>
            </a:r>
            <a:r>
              <a:rPr lang="it-IT" dirty="0"/>
              <a:t> </a:t>
            </a:r>
            <a:r>
              <a:rPr lang="it-IT" dirty="0" err="1"/>
              <a:t>matrix</a:t>
            </a:r>
            <a:r>
              <a:rPr lang="it-IT" dirty="0"/>
              <a:t>.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23</a:t>
            </a:fld>
            <a:endParaRPr lang="en-GB"/>
          </a:p>
        </p:txBody>
      </p:sp>
    </p:spTree>
    <p:extLst>
      <p:ext uri="{BB962C8B-B14F-4D97-AF65-F5344CB8AC3E}">
        <p14:creationId xmlns:p14="http://schemas.microsoft.com/office/powerpoint/2010/main" val="3133018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We</a:t>
            </a:r>
            <a:r>
              <a:rPr lang="it-IT" dirty="0"/>
              <a:t> </a:t>
            </a:r>
            <a:r>
              <a:rPr lang="it-IT" dirty="0" err="1"/>
              <a:t>were</a:t>
            </a:r>
            <a:r>
              <a:rPr lang="it-IT" dirty="0"/>
              <a:t> </a:t>
            </a:r>
            <a:r>
              <a:rPr lang="it-IT" dirty="0" err="1"/>
              <a:t>satisfied</a:t>
            </a:r>
            <a:r>
              <a:rPr lang="it-IT" dirty="0"/>
              <a:t> of the </a:t>
            </a:r>
            <a:r>
              <a:rPr lang="it-IT" dirty="0" err="1"/>
              <a:t>results</a:t>
            </a:r>
            <a:r>
              <a:rPr lang="it-IT" dirty="0"/>
              <a:t> so </a:t>
            </a:r>
            <a:r>
              <a:rPr lang="it-IT" dirty="0" err="1"/>
              <a:t>we</a:t>
            </a:r>
            <a:r>
              <a:rPr lang="it-IT" dirty="0"/>
              <a:t> </a:t>
            </a:r>
            <a:r>
              <a:rPr lang="it-IT" dirty="0" err="1"/>
              <a:t>decided</a:t>
            </a:r>
            <a:r>
              <a:rPr lang="it-IT" dirty="0"/>
              <a:t> to go </a:t>
            </a:r>
            <a:r>
              <a:rPr lang="it-IT" dirty="0" err="1"/>
              <a:t>further</a:t>
            </a:r>
            <a:r>
              <a:rPr lang="it-IT" dirty="0"/>
              <a:t>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24</a:t>
            </a:fld>
            <a:endParaRPr lang="en-GB"/>
          </a:p>
        </p:txBody>
      </p:sp>
    </p:spTree>
    <p:extLst>
      <p:ext uri="{BB962C8B-B14F-4D97-AF65-F5344CB8AC3E}">
        <p14:creationId xmlns:p14="http://schemas.microsoft.com/office/powerpoint/2010/main" val="1997080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From a brainstorming with </a:t>
            </a:r>
            <a:r>
              <a:rPr lang="it-IT" dirty="0" err="1"/>
              <a:t>other</a:t>
            </a:r>
            <a:r>
              <a:rPr lang="it-IT" dirty="0"/>
              <a:t> lab </a:t>
            </a:r>
            <a:r>
              <a:rPr lang="it-IT" dirty="0" err="1"/>
              <a:t>we</a:t>
            </a:r>
            <a:r>
              <a:rPr lang="it-IT" dirty="0"/>
              <a:t> </a:t>
            </a:r>
            <a:r>
              <a:rPr lang="it-IT" dirty="0" err="1"/>
              <a:t>realized</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25</a:t>
            </a:fld>
            <a:endParaRPr lang="en-GB"/>
          </a:p>
        </p:txBody>
      </p:sp>
    </p:spTree>
    <p:extLst>
      <p:ext uri="{BB962C8B-B14F-4D97-AF65-F5344CB8AC3E}">
        <p14:creationId xmlns:p14="http://schemas.microsoft.com/office/powerpoint/2010/main" val="3488788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That</a:t>
            </a:r>
            <a:r>
              <a:rPr lang="it-IT" dirty="0"/>
              <a:t> the microwave </a:t>
            </a:r>
            <a:r>
              <a:rPr lang="it-IT" dirty="0" err="1"/>
              <a:t>is</a:t>
            </a:r>
            <a:r>
              <a:rPr lang="it-IT" dirty="0"/>
              <a:t> </a:t>
            </a:r>
            <a:r>
              <a:rPr lang="it-IT" dirty="0" err="1"/>
              <a:t>very</a:t>
            </a:r>
            <a:r>
              <a:rPr lang="it-IT" dirty="0"/>
              <a:t> </a:t>
            </a:r>
            <a:r>
              <a:rPr lang="it-IT" dirty="0" err="1"/>
              <a:t>used</a:t>
            </a:r>
            <a:r>
              <a:rPr lang="it-IT" dirty="0"/>
              <a:t> , </a:t>
            </a:r>
            <a:r>
              <a:rPr lang="it-IT" dirty="0" err="1"/>
              <a:t>mainly</a:t>
            </a:r>
            <a:r>
              <a:rPr lang="it-IT" dirty="0"/>
              <a:t> for the </a:t>
            </a:r>
            <a:r>
              <a:rPr lang="it-IT" dirty="0" err="1"/>
              <a:t>analysis</a:t>
            </a:r>
            <a:r>
              <a:rPr lang="it-IT" dirty="0"/>
              <a:t> of </a:t>
            </a:r>
            <a:r>
              <a:rPr lang="it-IT" dirty="0" err="1"/>
              <a:t>total</a:t>
            </a:r>
            <a:r>
              <a:rPr lang="it-IT" dirty="0"/>
              <a:t> </a:t>
            </a:r>
            <a:r>
              <a:rPr lang="it-IT" dirty="0" err="1"/>
              <a:t>fat</a:t>
            </a:r>
            <a:r>
              <a:rPr lang="it-IT" dirty="0"/>
              <a:t> and</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26</a:t>
            </a:fld>
            <a:endParaRPr lang="en-GB"/>
          </a:p>
        </p:txBody>
      </p:sp>
    </p:spTree>
    <p:extLst>
      <p:ext uri="{BB962C8B-B14F-4D97-AF65-F5344CB8AC3E}">
        <p14:creationId xmlns:p14="http://schemas.microsoft.com/office/powerpoint/2010/main" val="2189234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After the </a:t>
            </a:r>
            <a:r>
              <a:rPr lang="it-IT" dirty="0" err="1"/>
              <a:t>add</a:t>
            </a:r>
            <a:r>
              <a:rPr lang="it-IT" dirty="0"/>
              <a:t> the step of </a:t>
            </a:r>
            <a:r>
              <a:rPr lang="it-IT" dirty="0" err="1"/>
              <a:t>Derivatization</a:t>
            </a:r>
            <a:r>
              <a:rPr lang="it-IT" dirty="0"/>
              <a:t> </a:t>
            </a:r>
            <a:r>
              <a:rPr lang="it-IT" dirty="0" err="1"/>
              <a:t>using</a:t>
            </a:r>
            <a:r>
              <a:rPr lang="it-IT" dirty="0"/>
              <a:t> Boron </a:t>
            </a:r>
            <a:r>
              <a:rPr lang="it-IT" dirty="0" err="1"/>
              <a:t>Trifluoride</a:t>
            </a:r>
            <a:r>
              <a:rPr lang="it-IT" dirty="0"/>
              <a:t> for the label part of </a:t>
            </a:r>
            <a:r>
              <a:rPr lang="it-IT" dirty="0" err="1"/>
              <a:t>saturated</a:t>
            </a:r>
            <a:r>
              <a:rPr lang="it-IT" dirty="0"/>
              <a:t> and trans.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27</a:t>
            </a:fld>
            <a:endParaRPr lang="en-GB"/>
          </a:p>
        </p:txBody>
      </p:sp>
    </p:spTree>
    <p:extLst>
      <p:ext uri="{BB962C8B-B14F-4D97-AF65-F5344CB8AC3E}">
        <p14:creationId xmlns:p14="http://schemas.microsoft.com/office/powerpoint/2010/main" val="2969458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From </a:t>
            </a:r>
            <a:r>
              <a:rPr lang="it-IT" dirty="0" err="1"/>
              <a:t>here</a:t>
            </a:r>
            <a:r>
              <a:rPr lang="it-IT" dirty="0"/>
              <a:t> the idea: </a:t>
            </a:r>
            <a:r>
              <a:rPr lang="it-IT" dirty="0" err="1"/>
              <a:t>why</a:t>
            </a:r>
            <a:r>
              <a:rPr lang="it-IT" dirty="0"/>
              <a:t> </a:t>
            </a:r>
            <a:r>
              <a:rPr lang="it-IT" dirty="0" err="1"/>
              <a:t>not</a:t>
            </a:r>
            <a:r>
              <a:rPr lang="it-IT" dirty="0"/>
              <a:t> to use the microwave </a:t>
            </a:r>
            <a:r>
              <a:rPr lang="it-IT" dirty="0" err="1"/>
              <a:t>also</a:t>
            </a:r>
            <a:r>
              <a:rPr lang="it-IT" dirty="0"/>
              <a:t> to </a:t>
            </a:r>
            <a:r>
              <a:rPr lang="it-IT" dirty="0" err="1"/>
              <a:t>performe</a:t>
            </a:r>
            <a:r>
              <a:rPr lang="it-IT" dirty="0"/>
              <a:t> the </a:t>
            </a:r>
            <a:r>
              <a:rPr lang="it-IT" dirty="0" err="1"/>
              <a:t>derivatization</a:t>
            </a:r>
            <a:r>
              <a:rPr lang="it-IT" dirty="0"/>
              <a:t>? Using the </a:t>
            </a:r>
            <a:r>
              <a:rPr lang="it-IT" dirty="0" err="1"/>
              <a:t>same</a:t>
            </a:r>
            <a:r>
              <a:rPr lang="it-IT" dirty="0"/>
              <a:t> </a:t>
            </a:r>
            <a:r>
              <a:rPr lang="it-IT" dirty="0" err="1"/>
              <a:t>derivatization</a:t>
            </a:r>
            <a:r>
              <a:rPr lang="it-IT" dirty="0"/>
              <a:t> </a:t>
            </a:r>
            <a:r>
              <a:rPr lang="it-IT" dirty="0" err="1"/>
              <a:t>method</a:t>
            </a:r>
            <a:r>
              <a:rPr lang="it-IT" dirty="0"/>
              <a:t> </a:t>
            </a:r>
            <a:r>
              <a:rPr lang="it-IT" dirty="0" err="1"/>
              <a:t>that</a:t>
            </a:r>
            <a:r>
              <a:rPr lang="it-IT" dirty="0"/>
              <a:t> </a:t>
            </a:r>
            <a:r>
              <a:rPr lang="it-IT" dirty="0" err="1"/>
              <a:t>we</a:t>
            </a:r>
            <a:r>
              <a:rPr lang="it-IT" dirty="0"/>
              <a:t> </a:t>
            </a:r>
            <a:r>
              <a:rPr lang="it-IT" dirty="0" err="1"/>
              <a:t>used</a:t>
            </a:r>
            <a:r>
              <a:rPr lang="it-IT" dirty="0"/>
              <a:t> for the one step MAED?</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28</a:t>
            </a:fld>
            <a:endParaRPr lang="en-GB"/>
          </a:p>
        </p:txBody>
      </p:sp>
    </p:spTree>
    <p:extLst>
      <p:ext uri="{BB962C8B-B14F-4D97-AF65-F5344CB8AC3E}">
        <p14:creationId xmlns:p14="http://schemas.microsoft.com/office/powerpoint/2010/main" val="949888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But</a:t>
            </a:r>
            <a:r>
              <a:rPr lang="it-IT" dirty="0"/>
              <a:t> </a:t>
            </a:r>
            <a:r>
              <a:rPr lang="it-IT" dirty="0" err="1"/>
              <a:t>also</a:t>
            </a:r>
            <a:r>
              <a:rPr lang="it-IT" dirty="0"/>
              <a:t> to </a:t>
            </a:r>
            <a:r>
              <a:rPr lang="it-IT" dirty="0" err="1"/>
              <a:t>extend</a:t>
            </a:r>
            <a:r>
              <a:rPr lang="it-IT" dirty="0"/>
              <a:t> the </a:t>
            </a:r>
            <a:r>
              <a:rPr lang="it-IT" dirty="0" err="1"/>
              <a:t>evaluation</a:t>
            </a:r>
            <a:r>
              <a:rPr lang="it-IT" dirty="0"/>
              <a:t> of </a:t>
            </a:r>
            <a:r>
              <a:rPr lang="it-IT" dirty="0" err="1"/>
              <a:t>our</a:t>
            </a:r>
            <a:r>
              <a:rPr lang="it-IT" dirty="0"/>
              <a:t> </a:t>
            </a:r>
            <a:r>
              <a:rPr lang="it-IT" dirty="0" err="1"/>
              <a:t>developed</a:t>
            </a:r>
            <a:r>
              <a:rPr lang="it-IT" dirty="0"/>
              <a:t> </a:t>
            </a:r>
            <a:r>
              <a:rPr lang="it-IT" dirty="0" err="1"/>
              <a:t>method</a:t>
            </a:r>
            <a:r>
              <a:rPr lang="it-IT" dirty="0"/>
              <a:t> with </a:t>
            </a:r>
            <a:r>
              <a:rPr lang="it-IT" dirty="0" err="1"/>
              <a:t>another</a:t>
            </a:r>
            <a:r>
              <a:rPr lang="it-IT" dirty="0"/>
              <a:t> </a:t>
            </a:r>
            <a:r>
              <a:rPr lang="it-IT" dirty="0" err="1"/>
              <a:t>official</a:t>
            </a:r>
            <a:r>
              <a:rPr lang="it-IT" dirty="0"/>
              <a:t> </a:t>
            </a:r>
            <a:r>
              <a:rPr lang="it-IT" dirty="0" err="1"/>
              <a:t>method</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29</a:t>
            </a:fld>
            <a:endParaRPr lang="en-GB"/>
          </a:p>
        </p:txBody>
      </p:sp>
    </p:spTree>
    <p:extLst>
      <p:ext uri="{BB962C8B-B14F-4D97-AF65-F5344CB8AC3E}">
        <p14:creationId xmlns:p14="http://schemas.microsoft.com/office/powerpoint/2010/main" val="1426348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FAs</a:t>
            </a:r>
            <a:r>
              <a:rPr lang="it-IT" dirty="0"/>
              <a:t> are the </a:t>
            </a:r>
            <a:r>
              <a:rPr lang="it-IT" dirty="0" err="1"/>
              <a:t>basic</a:t>
            </a:r>
            <a:r>
              <a:rPr lang="it-IT" dirty="0"/>
              <a:t> </a:t>
            </a:r>
            <a:r>
              <a:rPr lang="it-IT" dirty="0" err="1"/>
              <a:t>unit</a:t>
            </a:r>
            <a:r>
              <a:rPr lang="it-IT" dirty="0"/>
              <a:t> of </a:t>
            </a:r>
            <a:r>
              <a:rPr lang="it-IT" dirty="0" err="1"/>
              <a:t>fats</a:t>
            </a:r>
            <a:r>
              <a:rPr lang="it-IT" dirty="0"/>
              <a:t> and oil and </a:t>
            </a:r>
            <a:r>
              <a:rPr lang="it-IT" dirty="0" err="1"/>
              <a:t>their</a:t>
            </a:r>
            <a:r>
              <a:rPr lang="it-IT" dirty="0"/>
              <a:t> </a:t>
            </a:r>
            <a:r>
              <a:rPr lang="it-IT" dirty="0" err="1"/>
              <a:t>analysis</a:t>
            </a:r>
            <a:r>
              <a:rPr lang="it-IT" dirty="0"/>
              <a:t> can be </a:t>
            </a:r>
            <a:r>
              <a:rPr lang="it-IT" dirty="0" err="1"/>
              <a:t>helpful</a:t>
            </a:r>
            <a:r>
              <a:rPr lang="it-IT" dirty="0"/>
              <a:t> for the </a:t>
            </a:r>
            <a:r>
              <a:rPr lang="it-IT" dirty="0" err="1"/>
              <a:t>charactwrization</a:t>
            </a:r>
            <a:r>
              <a:rPr lang="it-IT" dirty="0"/>
              <a:t> and </a:t>
            </a:r>
            <a:r>
              <a:rPr lang="it-IT" dirty="0" err="1"/>
              <a:t>determination</a:t>
            </a:r>
            <a:r>
              <a:rPr lang="it-IT" dirty="0"/>
              <a:t> of </a:t>
            </a:r>
            <a:r>
              <a:rPr lang="it-IT" dirty="0" err="1"/>
              <a:t>total</a:t>
            </a:r>
            <a:r>
              <a:rPr lang="it-IT" dirty="0"/>
              <a:t> </a:t>
            </a:r>
            <a:r>
              <a:rPr lang="it-IT" dirty="0" err="1"/>
              <a:t>fat</a:t>
            </a:r>
            <a:r>
              <a:rPr lang="it-IT" dirty="0"/>
              <a:t> </a:t>
            </a:r>
            <a:r>
              <a:rPr lang="it-IT" dirty="0" err="1"/>
              <a:t>content</a:t>
            </a:r>
            <a:r>
              <a:rPr lang="it-IT" dirty="0"/>
              <a:t> in foods.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3</a:t>
            </a:fld>
            <a:endParaRPr lang="en-GB"/>
          </a:p>
        </p:txBody>
      </p:sp>
    </p:spTree>
    <p:extLst>
      <p:ext uri="{BB962C8B-B14F-4D97-AF65-F5344CB8AC3E}">
        <p14:creationId xmlns:p14="http://schemas.microsoft.com/office/powerpoint/2010/main" val="1510563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 </a:t>
            </a:r>
            <a:r>
              <a:rPr lang="it-IT" dirty="0" err="1"/>
              <a:t>particular</a:t>
            </a:r>
            <a:r>
              <a:rPr lang="it-IT" dirty="0"/>
              <a:t>, for </a:t>
            </a:r>
            <a:r>
              <a:rPr lang="it-IT" dirty="0" err="1"/>
              <a:t>this</a:t>
            </a:r>
            <a:r>
              <a:rPr lang="it-IT" dirty="0"/>
              <a:t> first step  </a:t>
            </a:r>
            <a:r>
              <a:rPr lang="it-IT" dirty="0" err="1"/>
              <a:t>we</a:t>
            </a:r>
            <a:r>
              <a:rPr lang="it-IT" dirty="0"/>
              <a:t> </a:t>
            </a:r>
            <a:r>
              <a:rPr lang="it-IT" dirty="0" err="1"/>
              <a:t>choose</a:t>
            </a:r>
            <a:r>
              <a:rPr lang="it-IT" dirty="0"/>
              <a:t> </a:t>
            </a:r>
            <a:r>
              <a:rPr lang="it-IT" dirty="0" err="1"/>
              <a:t>different</a:t>
            </a:r>
            <a:r>
              <a:rPr lang="it-IT" dirty="0"/>
              <a:t> </a:t>
            </a:r>
            <a:r>
              <a:rPr lang="it-IT" dirty="0" err="1"/>
              <a:t>matrix</a:t>
            </a:r>
            <a:r>
              <a:rPr lang="it-IT" dirty="0"/>
              <a:t> from the </a:t>
            </a:r>
            <a:r>
              <a:rPr lang="it-IT" dirty="0" err="1"/>
              <a:t>previous</a:t>
            </a:r>
            <a:r>
              <a:rPr lang="it-IT" dirty="0"/>
              <a:t> work </a:t>
            </a:r>
            <a:r>
              <a:rPr lang="it-IT" dirty="0" err="1"/>
              <a:t>including</a:t>
            </a:r>
            <a:r>
              <a:rPr lang="it-IT" dirty="0"/>
              <a:t> a </a:t>
            </a:r>
            <a:r>
              <a:rPr lang="it-IT" dirty="0" err="1"/>
              <a:t>particular</a:t>
            </a:r>
            <a:r>
              <a:rPr lang="it-IT" dirty="0"/>
              <a:t> case study, </a:t>
            </a:r>
            <a:r>
              <a:rPr lang="it-IT" dirty="0" err="1"/>
              <a:t>that</a:t>
            </a:r>
            <a:r>
              <a:rPr lang="it-IT" dirty="0"/>
              <a:t> </a:t>
            </a:r>
            <a:r>
              <a:rPr lang="it-IT" dirty="0" err="1"/>
              <a:t>is</a:t>
            </a:r>
            <a:r>
              <a:rPr lang="it-IT" dirty="0"/>
              <a:t> the </a:t>
            </a:r>
            <a:r>
              <a:rPr lang="it-IT" dirty="0" err="1"/>
              <a:t>oat</a:t>
            </a:r>
            <a:r>
              <a:rPr lang="it-IT" dirty="0"/>
              <a:t> for with the AOCS Ce 2c-11 </a:t>
            </a:r>
            <a:r>
              <a:rPr lang="it-IT" dirty="0" err="1"/>
              <a:t>suggest</a:t>
            </a:r>
            <a:r>
              <a:rPr lang="it-IT" dirty="0"/>
              <a:t> to use an Acid </a:t>
            </a:r>
            <a:r>
              <a:rPr lang="it-IT" dirty="0" err="1"/>
              <a:t>hydrolysis</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30</a:t>
            </a:fld>
            <a:endParaRPr lang="en-GB"/>
          </a:p>
        </p:txBody>
      </p:sp>
    </p:spTree>
    <p:extLst>
      <p:ext uri="{BB962C8B-B14F-4D97-AF65-F5344CB8AC3E}">
        <p14:creationId xmlns:p14="http://schemas.microsoft.com/office/powerpoint/2010/main" val="3862962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For the second </a:t>
            </a:r>
            <a:r>
              <a:rPr lang="it-IT" dirty="0" err="1"/>
              <a:t>objective</a:t>
            </a:r>
            <a:r>
              <a:rPr lang="it-IT" dirty="0"/>
              <a:t>. </a:t>
            </a:r>
            <a:r>
              <a:rPr lang="it-IT" dirty="0" err="1"/>
              <a:t>We</a:t>
            </a:r>
            <a:r>
              <a:rPr lang="it-IT" dirty="0"/>
              <a:t> know </a:t>
            </a:r>
            <a:r>
              <a:rPr lang="it-IT" dirty="0" err="1"/>
              <a:t>that</a:t>
            </a:r>
            <a:r>
              <a:rPr lang="it-IT" dirty="0"/>
              <a:t> the use of BF3 </a:t>
            </a:r>
            <a:r>
              <a:rPr lang="it-IT" dirty="0" err="1"/>
              <a:t>is</a:t>
            </a:r>
            <a:r>
              <a:rPr lang="it-IT" dirty="0"/>
              <a:t> the </a:t>
            </a:r>
            <a:r>
              <a:rPr lang="it-IT" dirty="0" err="1"/>
              <a:t>most</a:t>
            </a:r>
            <a:r>
              <a:rPr lang="it-IT" dirty="0"/>
              <a:t> </a:t>
            </a:r>
            <a:r>
              <a:rPr lang="it-IT" dirty="0" err="1"/>
              <a:t>used</a:t>
            </a:r>
            <a:r>
              <a:rPr lang="it-IT" dirty="0"/>
              <a:t> for the </a:t>
            </a:r>
            <a:r>
              <a:rPr lang="it-IT" dirty="0" err="1"/>
              <a:t>derivatization</a:t>
            </a:r>
            <a:r>
              <a:rPr lang="it-IT" dirty="0"/>
              <a:t>, </a:t>
            </a:r>
            <a:r>
              <a:rPr lang="it-IT" dirty="0" err="1"/>
              <a:t>but</a:t>
            </a:r>
            <a:r>
              <a:rPr lang="it-IT" dirty="0"/>
              <a:t> </a:t>
            </a:r>
            <a:r>
              <a:rPr lang="it-IT" dirty="0" err="1"/>
              <a:t>is</a:t>
            </a:r>
            <a:r>
              <a:rPr lang="it-IT" dirty="0"/>
              <a:t> a </a:t>
            </a:r>
            <a:r>
              <a:rPr lang="it-IT" dirty="0" err="1"/>
              <a:t>hazardous</a:t>
            </a:r>
            <a:r>
              <a:rPr lang="it-IT" dirty="0"/>
              <a:t> </a:t>
            </a:r>
            <a:r>
              <a:rPr lang="it-IT" dirty="0" err="1"/>
              <a:t>reagents</a:t>
            </a:r>
            <a:r>
              <a:rPr lang="it-IT" dirty="0"/>
              <a:t>, </a:t>
            </a:r>
            <a:r>
              <a:rPr lang="it-IT" dirty="0" err="1"/>
              <a:t>not</a:t>
            </a:r>
            <a:r>
              <a:rPr lang="it-IT" dirty="0"/>
              <a:t> green and </a:t>
            </a:r>
            <a:r>
              <a:rPr lang="it-IT" dirty="0" err="1"/>
              <a:t>is</a:t>
            </a:r>
            <a:r>
              <a:rPr lang="it-IT" dirty="0"/>
              <a:t> </a:t>
            </a:r>
            <a:r>
              <a:rPr lang="it-IT" dirty="0" err="1"/>
              <a:t>not</a:t>
            </a:r>
            <a:r>
              <a:rPr lang="it-IT" dirty="0"/>
              <a:t> </a:t>
            </a:r>
            <a:r>
              <a:rPr lang="it-IT" dirty="0" err="1"/>
              <a:t>possible</a:t>
            </a:r>
            <a:r>
              <a:rPr lang="it-IT" dirty="0"/>
              <a:t> to traslate </a:t>
            </a:r>
            <a:r>
              <a:rPr lang="it-IT" dirty="0" err="1"/>
              <a:t>this</a:t>
            </a:r>
            <a:r>
              <a:rPr lang="it-IT" dirty="0"/>
              <a:t> </a:t>
            </a:r>
            <a:r>
              <a:rPr lang="it-IT" dirty="0" err="1"/>
              <a:t>kind</a:t>
            </a:r>
            <a:r>
              <a:rPr lang="it-IT" dirty="0"/>
              <a:t> of </a:t>
            </a:r>
            <a:r>
              <a:rPr lang="it-IT" dirty="0" err="1"/>
              <a:t>derivatization</a:t>
            </a:r>
            <a:r>
              <a:rPr lang="it-IT" dirty="0"/>
              <a:t> in the microwave </a:t>
            </a:r>
            <a:r>
              <a:rPr lang="it-IT" dirty="0" err="1"/>
              <a:t>because</a:t>
            </a:r>
            <a:r>
              <a:rPr lang="it-IT" dirty="0"/>
              <a:t> of the multiple step. </a:t>
            </a:r>
            <a:r>
              <a:rPr lang="it-IT" dirty="0" err="1"/>
              <a:t>We</a:t>
            </a:r>
            <a:r>
              <a:rPr lang="it-IT" dirty="0"/>
              <a:t> </a:t>
            </a:r>
            <a:r>
              <a:rPr lang="it-IT" dirty="0" err="1"/>
              <a:t>need</a:t>
            </a:r>
            <a:r>
              <a:rPr lang="it-IT" dirty="0"/>
              <a:t> to </a:t>
            </a:r>
            <a:r>
              <a:rPr lang="it-IT" dirty="0" err="1"/>
              <a:t>add</a:t>
            </a:r>
            <a:r>
              <a:rPr lang="it-IT" dirty="0"/>
              <a:t> a first </a:t>
            </a:r>
            <a:r>
              <a:rPr lang="it-IT" dirty="0" err="1"/>
              <a:t>regent</a:t>
            </a:r>
            <a:r>
              <a:rPr lang="it-IT" dirty="0"/>
              <a:t> </a:t>
            </a:r>
            <a:r>
              <a:rPr lang="it-IT" dirty="0" err="1"/>
              <a:t>waiting</a:t>
            </a:r>
            <a:r>
              <a:rPr lang="it-IT" dirty="0"/>
              <a:t> for </a:t>
            </a:r>
            <a:r>
              <a:rPr lang="it-IT" dirty="0" err="1"/>
              <a:t>boiling</a:t>
            </a:r>
            <a:r>
              <a:rPr lang="it-IT" dirty="0"/>
              <a:t> and </a:t>
            </a:r>
            <a:r>
              <a:rPr lang="it-IT" dirty="0" err="1"/>
              <a:t>then</a:t>
            </a:r>
            <a:r>
              <a:rPr lang="it-IT" dirty="0"/>
              <a:t> </a:t>
            </a:r>
            <a:r>
              <a:rPr lang="it-IT" dirty="0" err="1"/>
              <a:t>add</a:t>
            </a:r>
            <a:r>
              <a:rPr lang="it-IT" dirty="0"/>
              <a:t> the bf3, </a:t>
            </a:r>
            <a:r>
              <a:rPr lang="it-IT" dirty="0" err="1"/>
              <a:t>we</a:t>
            </a:r>
            <a:r>
              <a:rPr lang="it-IT" dirty="0"/>
              <a:t> </a:t>
            </a:r>
            <a:r>
              <a:rPr lang="it-IT" dirty="0" err="1"/>
              <a:t>need</a:t>
            </a:r>
            <a:r>
              <a:rPr lang="it-IT" dirty="0"/>
              <a:t> to </a:t>
            </a:r>
            <a:r>
              <a:rPr lang="it-IT" dirty="0" err="1"/>
              <a:t>wait</a:t>
            </a:r>
            <a:r>
              <a:rPr lang="it-IT" dirty="0"/>
              <a:t> and </a:t>
            </a:r>
            <a:r>
              <a:rPr lang="it-IT" dirty="0" err="1"/>
              <a:t>then</a:t>
            </a:r>
            <a:r>
              <a:rPr lang="it-IT" dirty="0"/>
              <a:t> </a:t>
            </a:r>
            <a:r>
              <a:rPr lang="it-IT" dirty="0" err="1"/>
              <a:t>add</a:t>
            </a:r>
            <a:r>
              <a:rPr lang="it-IT" dirty="0"/>
              <a:t> the </a:t>
            </a:r>
            <a:r>
              <a:rPr lang="it-IT" dirty="0" err="1"/>
              <a:t>hexane</a:t>
            </a:r>
            <a:r>
              <a:rPr lang="it-IT" dirty="0"/>
              <a:t>. </a:t>
            </a:r>
            <a:r>
              <a:rPr lang="it-IT" dirty="0" err="1"/>
              <a:t>That’s</a:t>
            </a:r>
            <a:r>
              <a:rPr lang="it-IT" dirty="0"/>
              <a:t>  </a:t>
            </a:r>
            <a:r>
              <a:rPr lang="it-IT" dirty="0" err="1"/>
              <a:t>why</a:t>
            </a:r>
            <a:r>
              <a:rPr lang="it-IT" dirty="0"/>
              <a:t> </a:t>
            </a:r>
            <a:r>
              <a:rPr lang="it-IT" dirty="0" err="1"/>
              <a:t>we</a:t>
            </a:r>
            <a:r>
              <a:rPr lang="it-IT" dirty="0"/>
              <a:t> </a:t>
            </a:r>
            <a:r>
              <a:rPr lang="it-IT" dirty="0" err="1"/>
              <a:t>proposed</a:t>
            </a:r>
            <a:r>
              <a:rPr lang="it-IT" dirty="0"/>
              <a:t> the </a:t>
            </a:r>
            <a:r>
              <a:rPr lang="it-IT" dirty="0" err="1"/>
              <a:t>Derivatization</a:t>
            </a:r>
            <a:r>
              <a:rPr lang="it-IT" dirty="0"/>
              <a:t> with a single step </a:t>
            </a:r>
            <a:r>
              <a:rPr lang="it-IT" dirty="0" err="1"/>
              <a:t>assisted</a:t>
            </a:r>
            <a:r>
              <a:rPr lang="it-IT" dirty="0"/>
              <a:t> by MW </a:t>
            </a:r>
            <a:r>
              <a:rPr lang="it-IT" dirty="0" err="1"/>
              <a:t>whith</a:t>
            </a:r>
            <a:r>
              <a:rPr lang="it-IT" dirty="0"/>
              <a:t> the </a:t>
            </a:r>
            <a:r>
              <a:rPr lang="it-IT" dirty="0" err="1"/>
              <a:t>same</a:t>
            </a:r>
            <a:r>
              <a:rPr lang="it-IT" dirty="0"/>
              <a:t> </a:t>
            </a:r>
            <a:r>
              <a:rPr lang="it-IT" dirty="0" err="1"/>
              <a:t>condition</a:t>
            </a:r>
            <a:r>
              <a:rPr lang="it-IT" dirty="0"/>
              <a:t> of the one step </a:t>
            </a:r>
            <a:r>
              <a:rPr lang="it-IT" dirty="0" err="1"/>
              <a:t>method</a:t>
            </a:r>
            <a:r>
              <a:rPr lang="it-IT" dirty="0"/>
              <a:t> </a:t>
            </a:r>
            <a:r>
              <a:rPr lang="it-IT" dirty="0" err="1"/>
              <a:t>we</a:t>
            </a:r>
            <a:r>
              <a:rPr lang="it-IT" dirty="0"/>
              <a:t> </a:t>
            </a:r>
            <a:r>
              <a:rPr lang="it-IT" dirty="0" err="1"/>
              <a:t>developed</a:t>
            </a:r>
            <a:r>
              <a:rPr lang="it-IT" dirty="0"/>
              <a:t>.</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31</a:t>
            </a:fld>
            <a:endParaRPr lang="en-GB"/>
          </a:p>
        </p:txBody>
      </p:sp>
    </p:spTree>
    <p:extLst>
      <p:ext uri="{BB962C8B-B14F-4D97-AF65-F5344CB8AC3E}">
        <p14:creationId xmlns:p14="http://schemas.microsoft.com/office/powerpoint/2010/main" val="2107576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To </a:t>
            </a:r>
            <a:r>
              <a:rPr lang="it-IT" dirty="0" err="1"/>
              <a:t>get</a:t>
            </a:r>
            <a:r>
              <a:rPr lang="it-IT" dirty="0"/>
              <a:t> </a:t>
            </a:r>
            <a:r>
              <a:rPr lang="it-IT" dirty="0" err="1"/>
              <a:t>into</a:t>
            </a:r>
            <a:r>
              <a:rPr lang="it-IT" dirty="0"/>
              <a:t> the </a:t>
            </a:r>
            <a:r>
              <a:rPr lang="it-IT" dirty="0" err="1"/>
              <a:t>experimental</a:t>
            </a:r>
            <a:r>
              <a:rPr lang="it-IT" dirty="0"/>
              <a:t> part, </a:t>
            </a:r>
            <a:r>
              <a:rPr lang="it-IT" dirty="0" err="1"/>
              <a:t>this</a:t>
            </a:r>
            <a:r>
              <a:rPr lang="it-IT" dirty="0"/>
              <a:t> </a:t>
            </a:r>
            <a:r>
              <a:rPr lang="it-IT" dirty="0" err="1"/>
              <a:t>is</a:t>
            </a:r>
            <a:r>
              <a:rPr lang="it-IT" dirty="0"/>
              <a:t> the </a:t>
            </a:r>
            <a:r>
              <a:rPr lang="it-IT" dirty="0" err="1"/>
              <a:t>summery</a:t>
            </a:r>
            <a:r>
              <a:rPr lang="it-IT" dirty="0"/>
              <a:t> of </a:t>
            </a:r>
            <a:r>
              <a:rPr lang="it-IT" dirty="0" err="1"/>
              <a:t>all</a:t>
            </a:r>
            <a:r>
              <a:rPr lang="it-IT" dirty="0"/>
              <a:t> the </a:t>
            </a:r>
            <a:r>
              <a:rPr lang="it-IT" dirty="0" err="1"/>
              <a:t>performed</a:t>
            </a:r>
            <a:r>
              <a:rPr lang="it-IT" dirty="0"/>
              <a:t> </a:t>
            </a:r>
            <a:r>
              <a:rPr lang="it-IT" dirty="0" err="1"/>
              <a:t>methods</a:t>
            </a:r>
            <a:r>
              <a:rPr lang="it-IT" dirty="0"/>
              <a:t>. For the first </a:t>
            </a:r>
            <a:r>
              <a:rPr lang="it-IT" dirty="0" err="1"/>
              <a:t>objective</a:t>
            </a:r>
            <a:r>
              <a:rPr lang="it-IT" dirty="0"/>
              <a:t>, </a:t>
            </a:r>
            <a:r>
              <a:rPr lang="it-IT" dirty="0" err="1"/>
              <a:t>we</a:t>
            </a:r>
            <a:r>
              <a:rPr lang="it-IT" dirty="0"/>
              <a:t> are </a:t>
            </a:r>
            <a:r>
              <a:rPr lang="it-IT" dirty="0" err="1"/>
              <a:t>going</a:t>
            </a:r>
            <a:r>
              <a:rPr lang="it-IT" dirty="0"/>
              <a:t> to compare </a:t>
            </a:r>
            <a:r>
              <a:rPr lang="it-IT" dirty="0" err="1"/>
              <a:t>all</a:t>
            </a:r>
            <a:r>
              <a:rPr lang="it-IT" dirty="0"/>
              <a:t> the </a:t>
            </a:r>
            <a:r>
              <a:rPr lang="it-IT" dirty="0" err="1"/>
              <a:t>method</a:t>
            </a:r>
            <a:r>
              <a:rPr lang="it-IT" dirty="0"/>
              <a:t> </a:t>
            </a:r>
            <a:r>
              <a:rPr lang="it-IT" dirty="0" err="1"/>
              <a:t>that</a:t>
            </a:r>
            <a:r>
              <a:rPr lang="it-IT" dirty="0"/>
              <a:t> </a:t>
            </a:r>
            <a:r>
              <a:rPr lang="it-IT" dirty="0" err="1"/>
              <a:t>we</a:t>
            </a:r>
            <a:r>
              <a:rPr lang="it-IT" dirty="0"/>
              <a:t> call one step </a:t>
            </a:r>
            <a:r>
              <a:rPr lang="it-IT" dirty="0" err="1"/>
              <a:t>because</a:t>
            </a:r>
            <a:r>
              <a:rPr lang="it-IT" dirty="0"/>
              <a:t> </a:t>
            </a:r>
            <a:r>
              <a:rPr lang="it-IT" dirty="0" err="1"/>
              <a:t>there</a:t>
            </a:r>
            <a:r>
              <a:rPr lang="it-IT" dirty="0"/>
              <a:t> </a:t>
            </a:r>
            <a:r>
              <a:rPr lang="it-IT" dirty="0" err="1"/>
              <a:t>is</a:t>
            </a:r>
            <a:r>
              <a:rPr lang="it-IT" dirty="0"/>
              <a:t> no </a:t>
            </a:r>
            <a:r>
              <a:rPr lang="it-IT" dirty="0" err="1"/>
              <a:t>calculation</a:t>
            </a:r>
            <a:r>
              <a:rPr lang="it-IT" dirty="0"/>
              <a:t> of </a:t>
            </a:r>
            <a:r>
              <a:rPr lang="it-IT" dirty="0" err="1"/>
              <a:t>total</a:t>
            </a:r>
            <a:r>
              <a:rPr lang="it-IT" dirty="0"/>
              <a:t> </a:t>
            </a:r>
            <a:r>
              <a:rPr lang="it-IT" dirty="0" err="1"/>
              <a:t>fat</a:t>
            </a:r>
            <a:r>
              <a:rPr lang="it-IT" dirty="0"/>
              <a:t> in the middle.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32</a:t>
            </a:fld>
            <a:endParaRPr lang="en-GB"/>
          </a:p>
        </p:txBody>
      </p:sp>
    </p:spTree>
    <p:extLst>
      <p:ext uri="{BB962C8B-B14F-4D97-AF65-F5344CB8AC3E}">
        <p14:creationId xmlns:p14="http://schemas.microsoft.com/office/powerpoint/2010/main" val="2169447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Here are </a:t>
            </a:r>
            <a:r>
              <a:rPr lang="it-IT" dirty="0" err="1"/>
              <a:t>reported</a:t>
            </a:r>
            <a:r>
              <a:rPr lang="it-IT" dirty="0"/>
              <a:t> the </a:t>
            </a:r>
            <a:r>
              <a:rPr lang="it-IT" dirty="0" err="1"/>
              <a:t>persentage</a:t>
            </a:r>
            <a:r>
              <a:rPr lang="it-IT" dirty="0"/>
              <a:t> </a:t>
            </a:r>
            <a:r>
              <a:rPr lang="it-IT" dirty="0" err="1"/>
              <a:t>profile</a:t>
            </a:r>
            <a:r>
              <a:rPr lang="it-IT" dirty="0"/>
              <a:t> of </a:t>
            </a:r>
            <a:r>
              <a:rPr lang="it-IT" dirty="0" err="1"/>
              <a:t>saturated</a:t>
            </a:r>
            <a:r>
              <a:rPr lang="it-IT" dirty="0"/>
              <a:t>, mono and poli </a:t>
            </a:r>
            <a:r>
              <a:rPr lang="it-IT" dirty="0" err="1"/>
              <a:t>unsaturated</a:t>
            </a:r>
            <a:r>
              <a:rPr lang="it-IT" dirty="0"/>
              <a:t>, the </a:t>
            </a:r>
            <a:r>
              <a:rPr lang="it-IT" dirty="0" err="1"/>
              <a:t>results</a:t>
            </a:r>
            <a:r>
              <a:rPr lang="it-IT" dirty="0"/>
              <a:t> are comparable for </a:t>
            </a:r>
            <a:r>
              <a:rPr lang="it-IT" dirty="0" err="1"/>
              <a:t>all</a:t>
            </a:r>
            <a:r>
              <a:rPr lang="it-IT" dirty="0"/>
              <a:t> the </a:t>
            </a:r>
            <a:r>
              <a:rPr lang="it-IT" dirty="0" err="1"/>
              <a:t>matricies</a:t>
            </a:r>
            <a:r>
              <a:rPr lang="it-IT" dirty="0"/>
              <a:t> and </a:t>
            </a:r>
            <a:r>
              <a:rPr lang="it-IT" dirty="0" err="1"/>
              <a:t>all</a:t>
            </a:r>
            <a:r>
              <a:rPr lang="it-IT" dirty="0"/>
              <a:t> the </a:t>
            </a:r>
            <a:r>
              <a:rPr lang="it-IT" dirty="0" err="1"/>
              <a:t>methods</a:t>
            </a:r>
            <a:r>
              <a:rPr lang="it-IT" dirty="0"/>
              <a:t> </a:t>
            </a:r>
            <a:r>
              <a:rPr lang="it-IT" dirty="0" err="1"/>
              <a:t>except</a:t>
            </a:r>
            <a:r>
              <a:rPr lang="it-IT" dirty="0"/>
              <a:t> for the </a:t>
            </a:r>
            <a:r>
              <a:rPr lang="it-IT" dirty="0" err="1"/>
              <a:t>oat</a:t>
            </a:r>
            <a:r>
              <a:rPr lang="it-IT" dirty="0"/>
              <a:t> </a:t>
            </a:r>
            <a:r>
              <a:rPr lang="it-IT" dirty="0" err="1"/>
              <a:t>as</a:t>
            </a:r>
            <a:r>
              <a:rPr lang="it-IT" dirty="0"/>
              <a:t> </a:t>
            </a:r>
            <a:r>
              <a:rPr lang="it-IT" dirty="0" err="1"/>
              <a:t>suggested</a:t>
            </a:r>
            <a:r>
              <a:rPr lang="it-IT" dirty="0"/>
              <a:t> by AOCS.</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33</a:t>
            </a:fld>
            <a:endParaRPr lang="en-GB"/>
          </a:p>
        </p:txBody>
      </p:sp>
    </p:spTree>
    <p:extLst>
      <p:ext uri="{BB962C8B-B14F-4D97-AF65-F5344CB8AC3E}">
        <p14:creationId xmlns:p14="http://schemas.microsoft.com/office/powerpoint/2010/main" val="46668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The </a:t>
            </a:r>
            <a:r>
              <a:rPr lang="it-IT" dirty="0" err="1"/>
              <a:t>same</a:t>
            </a:r>
            <a:r>
              <a:rPr lang="it-IT" dirty="0"/>
              <a:t> </a:t>
            </a:r>
            <a:r>
              <a:rPr lang="it-IT" dirty="0" err="1"/>
              <a:t>if</a:t>
            </a:r>
            <a:r>
              <a:rPr lang="it-IT" dirty="0"/>
              <a:t> </a:t>
            </a:r>
            <a:r>
              <a:rPr lang="it-IT" dirty="0" err="1"/>
              <a:t>we</a:t>
            </a:r>
            <a:r>
              <a:rPr lang="it-IT" dirty="0"/>
              <a:t> </a:t>
            </a:r>
            <a:r>
              <a:rPr lang="it-IT" dirty="0" err="1"/>
              <a:t>consider</a:t>
            </a:r>
            <a:r>
              <a:rPr lang="it-IT" dirty="0"/>
              <a:t> the </a:t>
            </a:r>
            <a:r>
              <a:rPr lang="it-IT" dirty="0" err="1"/>
              <a:t>percentage</a:t>
            </a:r>
            <a:r>
              <a:rPr lang="it-IT" dirty="0"/>
              <a:t> </a:t>
            </a:r>
            <a:r>
              <a:rPr lang="it-IT" dirty="0" err="1"/>
              <a:t>profile</a:t>
            </a:r>
            <a:r>
              <a:rPr lang="it-IT" dirty="0"/>
              <a:t> of </a:t>
            </a:r>
            <a:r>
              <a:rPr lang="it-IT" dirty="0" err="1"/>
              <a:t>all</a:t>
            </a:r>
            <a:r>
              <a:rPr lang="it-IT" dirty="0"/>
              <a:t> the single FA. So </a:t>
            </a:r>
            <a:r>
              <a:rPr lang="it-IT" dirty="0" err="1"/>
              <a:t>Except</a:t>
            </a:r>
            <a:r>
              <a:rPr lang="it-IT" dirty="0"/>
              <a:t> for the Avena, </a:t>
            </a:r>
            <a:r>
              <a:rPr lang="it-IT" dirty="0" err="1"/>
              <a:t>we</a:t>
            </a:r>
            <a:r>
              <a:rPr lang="it-IT" dirty="0"/>
              <a:t> can </a:t>
            </a:r>
            <a:r>
              <a:rPr lang="it-IT" dirty="0" err="1"/>
              <a:t>confirm</a:t>
            </a:r>
            <a:r>
              <a:rPr lang="it-IT" dirty="0"/>
              <a:t> </a:t>
            </a:r>
            <a:r>
              <a:rPr lang="it-IT" dirty="0" err="1"/>
              <a:t>that</a:t>
            </a:r>
            <a:r>
              <a:rPr lang="it-IT" dirty="0"/>
              <a:t> the MAED-</a:t>
            </a:r>
            <a:r>
              <a:rPr lang="it-IT" dirty="0" err="1"/>
              <a:t>developed</a:t>
            </a:r>
            <a:r>
              <a:rPr lang="it-IT" dirty="0"/>
              <a:t> </a:t>
            </a:r>
            <a:r>
              <a:rPr lang="it-IT" dirty="0" err="1"/>
              <a:t>method</a:t>
            </a:r>
            <a:r>
              <a:rPr lang="it-IT" dirty="0"/>
              <a:t> </a:t>
            </a:r>
            <a:r>
              <a:rPr lang="it-IT" dirty="0" err="1"/>
              <a:t>is</a:t>
            </a:r>
            <a:r>
              <a:rPr lang="it-IT" dirty="0"/>
              <a:t> </a:t>
            </a:r>
            <a:r>
              <a:rPr lang="it-IT" dirty="0" err="1"/>
              <a:t>still</a:t>
            </a:r>
            <a:r>
              <a:rPr lang="it-IT" dirty="0"/>
              <a:t> a </a:t>
            </a:r>
            <a:r>
              <a:rPr lang="it-IT" dirty="0" err="1"/>
              <a:t>reliable</a:t>
            </a:r>
            <a:r>
              <a:rPr lang="it-IT" dirty="0"/>
              <a:t> alternative to the </a:t>
            </a:r>
            <a:r>
              <a:rPr lang="it-IT" dirty="0" err="1"/>
              <a:t>official</a:t>
            </a:r>
            <a:r>
              <a:rPr lang="it-IT" dirty="0"/>
              <a:t> </a:t>
            </a:r>
            <a:r>
              <a:rPr lang="it-IT" dirty="0" err="1"/>
              <a:t>method</a:t>
            </a:r>
            <a:r>
              <a:rPr lang="it-IT" dirty="0"/>
              <a:t>.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34</a:t>
            </a:fld>
            <a:endParaRPr lang="en-GB"/>
          </a:p>
        </p:txBody>
      </p:sp>
    </p:spTree>
    <p:extLst>
      <p:ext uri="{BB962C8B-B14F-4D97-AF65-F5344CB8AC3E}">
        <p14:creationId xmlns:p14="http://schemas.microsoft.com/office/powerpoint/2010/main" val="3399894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For the second </a:t>
            </a:r>
            <a:r>
              <a:rPr lang="it-IT" dirty="0" err="1"/>
              <a:t>objective</a:t>
            </a:r>
            <a:r>
              <a:rPr lang="it-IT" dirty="0"/>
              <a:t>, </a:t>
            </a:r>
            <a:r>
              <a:rPr lang="it-IT" dirty="0" err="1"/>
              <a:t>we</a:t>
            </a:r>
            <a:r>
              <a:rPr lang="it-IT" dirty="0"/>
              <a:t> </a:t>
            </a:r>
            <a:r>
              <a:rPr lang="it-IT" dirty="0" err="1"/>
              <a:t>want</a:t>
            </a:r>
            <a:r>
              <a:rPr lang="it-IT" dirty="0"/>
              <a:t> to use the microwave for the </a:t>
            </a:r>
            <a:r>
              <a:rPr lang="it-IT" dirty="0" err="1"/>
              <a:t>derivatization</a:t>
            </a:r>
            <a:r>
              <a:rPr lang="it-IT" dirty="0"/>
              <a:t>. </a:t>
            </a:r>
            <a:r>
              <a:rPr lang="it-IT" dirty="0" err="1"/>
              <a:t>We</a:t>
            </a:r>
            <a:r>
              <a:rPr lang="it-IT" dirty="0"/>
              <a:t> know </a:t>
            </a:r>
            <a:r>
              <a:rPr lang="it-IT" dirty="0" err="1"/>
              <a:t>that</a:t>
            </a:r>
            <a:r>
              <a:rPr lang="it-IT" dirty="0"/>
              <a:t> the common </a:t>
            </a:r>
            <a:r>
              <a:rPr lang="it-IT" dirty="0" err="1"/>
              <a:t>proceddure</a:t>
            </a:r>
            <a:r>
              <a:rPr lang="it-IT" dirty="0"/>
              <a:t> </a:t>
            </a:r>
            <a:r>
              <a:rPr lang="it-IT" dirty="0" err="1"/>
              <a:t>is</a:t>
            </a:r>
            <a:r>
              <a:rPr lang="it-IT" dirty="0"/>
              <a:t> to </a:t>
            </a:r>
            <a:r>
              <a:rPr lang="it-IT" dirty="0" err="1"/>
              <a:t>extarct</a:t>
            </a:r>
            <a:r>
              <a:rPr lang="it-IT" dirty="0"/>
              <a:t> the </a:t>
            </a:r>
            <a:r>
              <a:rPr lang="it-IT" dirty="0" err="1"/>
              <a:t>lipid</a:t>
            </a:r>
            <a:r>
              <a:rPr lang="it-IT" dirty="0"/>
              <a:t> with one of the </a:t>
            </a:r>
            <a:r>
              <a:rPr lang="it-IT" dirty="0" err="1"/>
              <a:t>reported</a:t>
            </a:r>
            <a:r>
              <a:rPr lang="it-IT" dirty="0"/>
              <a:t> </a:t>
            </a:r>
            <a:r>
              <a:rPr lang="it-IT" dirty="0" err="1"/>
              <a:t>extraction</a:t>
            </a:r>
            <a:r>
              <a:rPr lang="it-IT" dirty="0"/>
              <a:t>, </a:t>
            </a:r>
            <a:r>
              <a:rPr lang="it-IT" dirty="0" err="1"/>
              <a:t>hydrolysis</a:t>
            </a:r>
            <a:r>
              <a:rPr lang="it-IT" dirty="0"/>
              <a:t> or </a:t>
            </a:r>
            <a:r>
              <a:rPr lang="it-IT" dirty="0" err="1"/>
              <a:t>solvent</a:t>
            </a:r>
            <a:r>
              <a:rPr lang="it-IT" dirty="0"/>
              <a:t> in </a:t>
            </a:r>
            <a:r>
              <a:rPr lang="it-IT" dirty="0" err="1"/>
              <a:t>yellow</a:t>
            </a:r>
            <a:r>
              <a:rPr lang="it-IT" dirty="0"/>
              <a:t> and </a:t>
            </a:r>
            <a:r>
              <a:rPr lang="it-IT" dirty="0" err="1"/>
              <a:t>orange</a:t>
            </a:r>
            <a:r>
              <a:rPr lang="it-IT" dirty="0"/>
              <a:t> , </a:t>
            </a:r>
            <a:r>
              <a:rPr lang="it-IT" dirty="0" err="1"/>
              <a:t>calculate</a:t>
            </a:r>
            <a:r>
              <a:rPr lang="it-IT" dirty="0"/>
              <a:t> the </a:t>
            </a:r>
            <a:r>
              <a:rPr lang="it-IT" dirty="0" err="1"/>
              <a:t>total</a:t>
            </a:r>
            <a:r>
              <a:rPr lang="it-IT" dirty="0"/>
              <a:t> </a:t>
            </a:r>
            <a:r>
              <a:rPr lang="it-IT" dirty="0" err="1"/>
              <a:t>fat</a:t>
            </a:r>
            <a:r>
              <a:rPr lang="it-IT" dirty="0"/>
              <a:t> and </a:t>
            </a:r>
            <a:r>
              <a:rPr lang="it-IT" dirty="0" err="1"/>
              <a:t>then</a:t>
            </a:r>
            <a:r>
              <a:rPr lang="it-IT" dirty="0"/>
              <a:t> to </a:t>
            </a:r>
            <a:r>
              <a:rPr lang="it-IT" dirty="0" err="1"/>
              <a:t>derivatize</a:t>
            </a:r>
            <a:r>
              <a:rPr lang="it-IT" dirty="0"/>
              <a:t> with bf3.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35</a:t>
            </a:fld>
            <a:endParaRPr lang="en-GB"/>
          </a:p>
        </p:txBody>
      </p:sp>
    </p:spTree>
    <p:extLst>
      <p:ext uri="{BB962C8B-B14F-4D97-AF65-F5344CB8AC3E}">
        <p14:creationId xmlns:p14="http://schemas.microsoft.com/office/powerpoint/2010/main" val="2481882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we</a:t>
            </a:r>
            <a:r>
              <a:rPr lang="it-IT" dirty="0"/>
              <a:t> are </a:t>
            </a:r>
            <a:r>
              <a:rPr lang="it-IT" dirty="0" err="1"/>
              <a:t>going</a:t>
            </a:r>
            <a:r>
              <a:rPr lang="it-IT" dirty="0"/>
              <a:t> to compare to the microwave </a:t>
            </a:r>
            <a:r>
              <a:rPr lang="it-IT" dirty="0" err="1"/>
              <a:t>assisted</a:t>
            </a:r>
            <a:r>
              <a:rPr lang="it-IT" dirty="0"/>
              <a:t> </a:t>
            </a:r>
            <a:r>
              <a:rPr lang="it-IT" dirty="0" err="1"/>
              <a:t>derivatization</a:t>
            </a:r>
            <a:r>
              <a:rPr lang="it-IT" dirty="0"/>
              <a:t> with the </a:t>
            </a:r>
            <a:r>
              <a:rPr lang="it-IT" dirty="0" err="1"/>
              <a:t>acidic</a:t>
            </a:r>
            <a:r>
              <a:rPr lang="it-IT" dirty="0"/>
              <a:t> </a:t>
            </a:r>
            <a:r>
              <a:rPr lang="it-IT" dirty="0" err="1"/>
              <a:t>solution</a:t>
            </a:r>
            <a:r>
              <a:rPr lang="it-IT" dirty="0"/>
              <a:t> of </a:t>
            </a:r>
            <a:r>
              <a:rPr lang="it-IT" dirty="0" err="1"/>
              <a:t>methanol</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36</a:t>
            </a:fld>
            <a:endParaRPr lang="en-GB"/>
          </a:p>
        </p:txBody>
      </p:sp>
    </p:spTree>
    <p:extLst>
      <p:ext uri="{BB962C8B-B14F-4D97-AF65-F5344CB8AC3E}">
        <p14:creationId xmlns:p14="http://schemas.microsoft.com/office/powerpoint/2010/main" val="732609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To do </a:t>
            </a:r>
            <a:r>
              <a:rPr lang="it-IT" dirty="0" err="1"/>
              <a:t>it</a:t>
            </a:r>
            <a:r>
              <a:rPr lang="it-IT" dirty="0"/>
              <a:t> , </a:t>
            </a:r>
            <a:r>
              <a:rPr lang="it-IT" dirty="0" err="1"/>
              <a:t>we</a:t>
            </a:r>
            <a:r>
              <a:rPr lang="it-IT" dirty="0"/>
              <a:t> </a:t>
            </a:r>
            <a:r>
              <a:rPr lang="it-IT" dirty="0" err="1"/>
              <a:t>consider</a:t>
            </a:r>
            <a:r>
              <a:rPr lang="it-IT" dirty="0"/>
              <a:t> the </a:t>
            </a:r>
            <a:r>
              <a:rPr lang="it-IT" dirty="0" err="1"/>
              <a:t>two</a:t>
            </a:r>
            <a:r>
              <a:rPr lang="it-IT" dirty="0"/>
              <a:t> </a:t>
            </a:r>
            <a:r>
              <a:rPr lang="it-IT" dirty="0" err="1"/>
              <a:t>derivatization</a:t>
            </a:r>
            <a:r>
              <a:rPr lang="it-IT" dirty="0"/>
              <a:t> </a:t>
            </a:r>
            <a:r>
              <a:rPr lang="it-IT" dirty="0" err="1"/>
              <a:t>performed</a:t>
            </a:r>
            <a:r>
              <a:rPr lang="it-IT" dirty="0"/>
              <a:t> on the </a:t>
            </a:r>
            <a:r>
              <a:rPr lang="it-IT" dirty="0" err="1"/>
              <a:t>same</a:t>
            </a:r>
            <a:r>
              <a:rPr lang="it-IT" dirty="0"/>
              <a:t> </a:t>
            </a:r>
            <a:r>
              <a:rPr lang="it-IT" dirty="0" err="1"/>
              <a:t>extract</a:t>
            </a:r>
            <a:r>
              <a:rPr lang="it-IT" dirty="0"/>
              <a:t> </a:t>
            </a:r>
            <a:r>
              <a:rPr lang="it-IT" dirty="0" err="1"/>
              <a:t>obtained</a:t>
            </a:r>
            <a:r>
              <a:rPr lang="it-IT" dirty="0"/>
              <a:t> with </a:t>
            </a:r>
            <a:r>
              <a:rPr lang="it-IT" dirty="0" err="1"/>
              <a:t>extraction</a:t>
            </a:r>
            <a:r>
              <a:rPr lang="it-IT" dirty="0"/>
              <a:t> with </a:t>
            </a:r>
            <a:r>
              <a:rPr lang="it-IT" dirty="0" err="1"/>
              <a:t>acidc</a:t>
            </a:r>
            <a:r>
              <a:rPr lang="it-IT" dirty="0"/>
              <a:t> </a:t>
            </a:r>
            <a:r>
              <a:rPr lang="it-IT" dirty="0" err="1"/>
              <a:t>hydrolys</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37</a:t>
            </a:fld>
            <a:endParaRPr lang="en-GB"/>
          </a:p>
        </p:txBody>
      </p:sp>
    </p:spTree>
    <p:extLst>
      <p:ext uri="{BB962C8B-B14F-4D97-AF65-F5344CB8AC3E}">
        <p14:creationId xmlns:p14="http://schemas.microsoft.com/office/powerpoint/2010/main" val="4204581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From the general </a:t>
            </a:r>
            <a:r>
              <a:rPr lang="it-IT" dirty="0" err="1"/>
              <a:t>profile</a:t>
            </a:r>
            <a:r>
              <a:rPr lang="it-IT" dirty="0"/>
              <a:t> the </a:t>
            </a:r>
            <a:r>
              <a:rPr lang="it-IT" dirty="0" err="1"/>
              <a:t>two</a:t>
            </a:r>
            <a:r>
              <a:rPr lang="it-IT" dirty="0"/>
              <a:t> </a:t>
            </a:r>
            <a:r>
              <a:rPr lang="it-IT" dirty="0" err="1"/>
              <a:t>derivatization</a:t>
            </a:r>
            <a:r>
              <a:rPr lang="it-IT" dirty="0"/>
              <a:t> </a:t>
            </a:r>
            <a:r>
              <a:rPr lang="it-IT" dirty="0" err="1"/>
              <a:t>method</a:t>
            </a:r>
            <a:r>
              <a:rPr lang="it-IT" dirty="0"/>
              <a:t> </a:t>
            </a:r>
            <a:r>
              <a:rPr lang="it-IT" dirty="0" err="1"/>
              <a:t>performed</a:t>
            </a:r>
            <a:r>
              <a:rPr lang="it-IT" dirty="0"/>
              <a:t> on the </a:t>
            </a:r>
            <a:r>
              <a:rPr lang="it-IT" dirty="0" err="1"/>
              <a:t>same</a:t>
            </a:r>
            <a:r>
              <a:rPr lang="it-IT" dirty="0"/>
              <a:t> </a:t>
            </a:r>
            <a:r>
              <a:rPr lang="it-IT" dirty="0" err="1"/>
              <a:t>extract</a:t>
            </a:r>
            <a:r>
              <a:rPr lang="it-IT" dirty="0"/>
              <a:t> </a:t>
            </a:r>
            <a:r>
              <a:rPr lang="it-IT" dirty="0" err="1"/>
              <a:t>gives</a:t>
            </a:r>
            <a:r>
              <a:rPr lang="it-IT" dirty="0"/>
              <a:t> the </a:t>
            </a:r>
            <a:r>
              <a:rPr lang="it-IT" dirty="0" err="1"/>
              <a:t>same</a:t>
            </a:r>
            <a:r>
              <a:rPr lang="it-IT" dirty="0"/>
              <a:t> </a:t>
            </a:r>
            <a:r>
              <a:rPr lang="it-IT" dirty="0" err="1"/>
              <a:t>results</a:t>
            </a:r>
            <a:r>
              <a:rPr lang="it-IT" dirty="0"/>
              <a:t> and </a:t>
            </a:r>
            <a:r>
              <a:rPr lang="it-IT" dirty="0" err="1"/>
              <a:t>they</a:t>
            </a:r>
            <a:r>
              <a:rPr lang="it-IT" dirty="0"/>
              <a:t> </a:t>
            </a:r>
            <a:r>
              <a:rPr lang="it-IT" dirty="0" err="1"/>
              <a:t>both</a:t>
            </a:r>
            <a:r>
              <a:rPr lang="it-IT" dirty="0"/>
              <a:t> are comparable with MAED.</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38</a:t>
            </a:fld>
            <a:endParaRPr lang="en-GB"/>
          </a:p>
        </p:txBody>
      </p:sp>
    </p:spTree>
    <p:extLst>
      <p:ext uri="{BB962C8B-B14F-4D97-AF65-F5344CB8AC3E}">
        <p14:creationId xmlns:p14="http://schemas.microsoft.com/office/powerpoint/2010/main" val="2539163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And </a:t>
            </a:r>
            <a:r>
              <a:rPr lang="it-IT" dirty="0" err="1"/>
              <a:t>it’s</a:t>
            </a:r>
            <a:r>
              <a:rPr lang="it-IT" dirty="0"/>
              <a:t> the </a:t>
            </a:r>
            <a:r>
              <a:rPr lang="it-IT" dirty="0" err="1"/>
              <a:t>same</a:t>
            </a:r>
            <a:r>
              <a:rPr lang="it-IT" dirty="0"/>
              <a:t> for </a:t>
            </a:r>
            <a:r>
              <a:rPr lang="it-IT" dirty="0" err="1"/>
              <a:t>all</a:t>
            </a:r>
            <a:r>
              <a:rPr lang="it-IT" dirty="0"/>
              <a:t> the </a:t>
            </a:r>
            <a:r>
              <a:rPr lang="it-IT" dirty="0" err="1"/>
              <a:t>fatty</a:t>
            </a:r>
            <a:r>
              <a:rPr lang="it-IT" dirty="0"/>
              <a:t> acids</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39</a:t>
            </a:fld>
            <a:endParaRPr lang="en-GB"/>
          </a:p>
        </p:txBody>
      </p:sp>
    </p:spTree>
    <p:extLst>
      <p:ext uri="{BB962C8B-B14F-4D97-AF65-F5344CB8AC3E}">
        <p14:creationId xmlns:p14="http://schemas.microsoft.com/office/powerpoint/2010/main" val="1452898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For </a:t>
            </a:r>
            <a:r>
              <a:rPr lang="it-IT" dirty="0" err="1"/>
              <a:t>nutritional</a:t>
            </a:r>
            <a:r>
              <a:rPr lang="it-IT" dirty="0"/>
              <a:t> </a:t>
            </a:r>
            <a:r>
              <a:rPr lang="it-IT" dirty="0" err="1"/>
              <a:t>labeling</a:t>
            </a:r>
            <a:r>
              <a:rPr lang="it-IT" dirty="0"/>
              <a:t> and to </a:t>
            </a:r>
            <a:r>
              <a:rPr lang="it-IT" dirty="0" err="1"/>
              <a:t>understand</a:t>
            </a:r>
            <a:r>
              <a:rPr lang="it-IT" dirty="0"/>
              <a:t> the </a:t>
            </a:r>
            <a:r>
              <a:rPr lang="it-IT" dirty="0" err="1"/>
              <a:t>availability</a:t>
            </a:r>
            <a:r>
              <a:rPr lang="it-IT" dirty="0"/>
              <a:t> of </a:t>
            </a:r>
            <a:r>
              <a:rPr lang="it-IT" dirty="0" err="1"/>
              <a:t>fat</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4</a:t>
            </a:fld>
            <a:endParaRPr lang="en-GB"/>
          </a:p>
        </p:txBody>
      </p:sp>
    </p:spTree>
    <p:extLst>
      <p:ext uri="{BB962C8B-B14F-4D97-AF65-F5344CB8AC3E}">
        <p14:creationId xmlns:p14="http://schemas.microsoft.com/office/powerpoint/2010/main" val="2682555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Even</a:t>
            </a:r>
            <a:r>
              <a:rPr lang="it-IT" dirty="0"/>
              <a:t> </a:t>
            </a:r>
            <a:r>
              <a:rPr lang="it-IT" dirty="0" err="1"/>
              <a:t>if</a:t>
            </a:r>
            <a:r>
              <a:rPr lang="it-IT" dirty="0"/>
              <a:t> </a:t>
            </a:r>
            <a:r>
              <a:rPr lang="it-IT" dirty="0" err="1"/>
              <a:t>we</a:t>
            </a:r>
            <a:r>
              <a:rPr lang="it-IT" dirty="0"/>
              <a:t> compare the </a:t>
            </a:r>
            <a:r>
              <a:rPr lang="it-IT" dirty="0" err="1"/>
              <a:t>extract</a:t>
            </a:r>
            <a:r>
              <a:rPr lang="it-IT" dirty="0"/>
              <a:t> </a:t>
            </a:r>
            <a:r>
              <a:rPr lang="it-IT" dirty="0" err="1"/>
              <a:t>obtained</a:t>
            </a:r>
            <a:r>
              <a:rPr lang="it-IT" dirty="0"/>
              <a:t> with </a:t>
            </a:r>
            <a:r>
              <a:rPr lang="it-IT" dirty="0" err="1"/>
              <a:t>solvent</a:t>
            </a:r>
            <a:r>
              <a:rPr lang="it-IT" dirty="0"/>
              <a:t> </a:t>
            </a:r>
            <a:r>
              <a:rPr lang="it-IT" dirty="0" err="1"/>
              <a:t>extraction</a:t>
            </a:r>
            <a:r>
              <a:rPr lang="it-IT" dirty="0"/>
              <a:t> the </a:t>
            </a:r>
            <a:r>
              <a:rPr lang="it-IT" dirty="0" err="1"/>
              <a:t>derivatization</a:t>
            </a:r>
            <a:r>
              <a:rPr lang="it-IT" dirty="0"/>
              <a:t> are comparable</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40</a:t>
            </a:fld>
            <a:endParaRPr lang="en-GB"/>
          </a:p>
        </p:txBody>
      </p:sp>
    </p:spTree>
    <p:extLst>
      <p:ext uri="{BB962C8B-B14F-4D97-AF65-F5344CB8AC3E}">
        <p14:creationId xmlns:p14="http://schemas.microsoft.com/office/powerpoint/2010/main" val="2581476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Per il formaggio è diverso dal </a:t>
            </a:r>
            <a:r>
              <a:rPr lang="it-IT" dirty="0" err="1"/>
              <a:t>maed</a:t>
            </a:r>
            <a:r>
              <a:rPr lang="it-IT" dirty="0"/>
              <a:t> la le </a:t>
            </a:r>
            <a:r>
              <a:rPr lang="it-IT" dirty="0" err="1"/>
              <a:t>derivatizzazioni</a:t>
            </a:r>
            <a:r>
              <a:rPr lang="it-IT" dirty="0"/>
              <a:t> tra di loro sono uguali! Ma come si giustifica il MAED diverso?</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41</a:t>
            </a:fld>
            <a:endParaRPr lang="en-GB"/>
          </a:p>
        </p:txBody>
      </p:sp>
    </p:spTree>
    <p:extLst>
      <p:ext uri="{BB962C8B-B14F-4D97-AF65-F5344CB8AC3E}">
        <p14:creationId xmlns:p14="http://schemas.microsoft.com/office/powerpoint/2010/main" val="1384198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Now</a:t>
            </a:r>
            <a:r>
              <a:rPr lang="it-IT" dirty="0"/>
              <a:t> </a:t>
            </a:r>
            <a:r>
              <a:rPr lang="it-IT" dirty="0" err="1"/>
              <a:t>that</a:t>
            </a:r>
            <a:r>
              <a:rPr lang="it-IT" dirty="0"/>
              <a:t> i know </a:t>
            </a:r>
            <a:r>
              <a:rPr lang="it-IT" dirty="0" err="1"/>
              <a:t>that</a:t>
            </a:r>
            <a:r>
              <a:rPr lang="it-IT" dirty="0"/>
              <a:t> i can </a:t>
            </a:r>
            <a:r>
              <a:rPr lang="it-IT" dirty="0" err="1"/>
              <a:t>derivitize</a:t>
            </a:r>
            <a:r>
              <a:rPr lang="it-IT" dirty="0"/>
              <a:t> with </a:t>
            </a:r>
            <a:r>
              <a:rPr lang="it-IT" dirty="0" err="1"/>
              <a:t>AcMeOH</a:t>
            </a:r>
            <a:r>
              <a:rPr lang="it-IT" dirty="0"/>
              <a:t> i </a:t>
            </a:r>
            <a:r>
              <a:rPr lang="it-IT" dirty="0" err="1"/>
              <a:t>want</a:t>
            </a:r>
            <a:r>
              <a:rPr lang="it-IT" dirty="0"/>
              <a:t> to </a:t>
            </a:r>
            <a:r>
              <a:rPr lang="it-IT" dirty="0" err="1"/>
              <a:t>understand</a:t>
            </a:r>
            <a:r>
              <a:rPr lang="it-IT" dirty="0"/>
              <a:t> the </a:t>
            </a:r>
            <a:r>
              <a:rPr lang="it-IT" dirty="0" err="1"/>
              <a:t>effect</a:t>
            </a:r>
            <a:r>
              <a:rPr lang="it-IT" dirty="0"/>
              <a:t> of the </a:t>
            </a:r>
            <a:r>
              <a:rPr lang="it-IT" dirty="0" err="1"/>
              <a:t>different</a:t>
            </a:r>
            <a:r>
              <a:rPr lang="it-IT" dirty="0"/>
              <a:t> </a:t>
            </a:r>
            <a:r>
              <a:rPr lang="it-IT" dirty="0" err="1"/>
              <a:t>extraction</a:t>
            </a:r>
            <a:r>
              <a:rPr lang="it-IT" dirty="0"/>
              <a:t>. </a:t>
            </a:r>
            <a:r>
              <a:rPr lang="it-IT" dirty="0" err="1"/>
              <a:t>That</a:t>
            </a:r>
            <a:r>
              <a:rPr lang="it-IT" dirty="0"/>
              <a:t> </a:t>
            </a:r>
            <a:r>
              <a:rPr lang="it-IT" dirty="0" err="1"/>
              <a:t>as</a:t>
            </a:r>
            <a:r>
              <a:rPr lang="it-IT" dirty="0"/>
              <a:t> </a:t>
            </a:r>
            <a:r>
              <a:rPr lang="it-IT" dirty="0" err="1"/>
              <a:t>you</a:t>
            </a:r>
            <a:r>
              <a:rPr lang="it-IT" dirty="0"/>
              <a:t> can </a:t>
            </a:r>
            <a:r>
              <a:rPr lang="it-IT" dirty="0" err="1"/>
              <a:t>see</a:t>
            </a:r>
            <a:r>
              <a:rPr lang="it-IT" dirty="0"/>
              <a:t> are </a:t>
            </a:r>
            <a:r>
              <a:rPr lang="it-IT" dirty="0" err="1"/>
              <a:t>different</a:t>
            </a:r>
            <a:r>
              <a:rPr lang="it-IT" dirty="0"/>
              <a:t> </a:t>
            </a:r>
            <a:r>
              <a:rPr lang="it-IT" dirty="0" err="1"/>
              <a:t>only</a:t>
            </a:r>
            <a:r>
              <a:rPr lang="it-IT" dirty="0"/>
              <a:t> for the </a:t>
            </a:r>
            <a:r>
              <a:rPr lang="it-IT" dirty="0" err="1"/>
              <a:t>oat</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42</a:t>
            </a:fld>
            <a:endParaRPr lang="en-GB"/>
          </a:p>
        </p:txBody>
      </p:sp>
    </p:spTree>
    <p:extLst>
      <p:ext uri="{BB962C8B-B14F-4D97-AF65-F5344CB8AC3E}">
        <p14:creationId xmlns:p14="http://schemas.microsoft.com/office/powerpoint/2010/main" val="2665620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Effectly</a:t>
            </a:r>
            <a:r>
              <a:rPr lang="it-IT" dirty="0"/>
              <a:t> the avena </a:t>
            </a:r>
            <a:r>
              <a:rPr lang="it-IT" dirty="0" err="1"/>
              <a:t>is</a:t>
            </a:r>
            <a:r>
              <a:rPr lang="it-IT" dirty="0"/>
              <a:t> the </a:t>
            </a:r>
            <a:r>
              <a:rPr lang="it-IT" dirty="0" err="1"/>
              <a:t>only</a:t>
            </a:r>
            <a:r>
              <a:rPr lang="it-IT" dirty="0"/>
              <a:t> </a:t>
            </a:r>
            <a:r>
              <a:rPr lang="it-IT" dirty="0" err="1"/>
              <a:t>matrix</a:t>
            </a:r>
            <a:r>
              <a:rPr lang="it-IT" dirty="0"/>
              <a:t> </a:t>
            </a:r>
            <a:r>
              <a:rPr lang="it-IT" dirty="0" err="1"/>
              <a:t>that</a:t>
            </a:r>
            <a:r>
              <a:rPr lang="it-IT" dirty="0"/>
              <a:t> </a:t>
            </a:r>
            <a:r>
              <a:rPr lang="it-IT" dirty="0" err="1"/>
              <a:t>showed</a:t>
            </a:r>
            <a:r>
              <a:rPr lang="it-IT" dirty="0"/>
              <a:t>  differente </a:t>
            </a:r>
            <a:r>
              <a:rPr lang="it-IT" dirty="0" err="1"/>
              <a:t>results</a:t>
            </a:r>
            <a:r>
              <a:rPr lang="it-IT" dirty="0"/>
              <a:t> for the </a:t>
            </a:r>
            <a:r>
              <a:rPr lang="it-IT" dirty="0" err="1"/>
              <a:t>different</a:t>
            </a:r>
            <a:r>
              <a:rPr lang="it-IT" dirty="0"/>
              <a:t> </a:t>
            </a:r>
            <a:r>
              <a:rPr lang="it-IT" dirty="0" err="1"/>
              <a:t>methods</a:t>
            </a:r>
            <a:r>
              <a:rPr lang="it-IT" dirty="0"/>
              <a:t>, for the moment </a:t>
            </a:r>
            <a:r>
              <a:rPr lang="it-IT" dirty="0" err="1"/>
              <a:t>we</a:t>
            </a:r>
            <a:r>
              <a:rPr lang="it-IT" dirty="0"/>
              <a:t> </a:t>
            </a:r>
            <a:r>
              <a:rPr lang="it-IT" dirty="0" err="1"/>
              <a:t>suggest</a:t>
            </a:r>
            <a:r>
              <a:rPr lang="it-IT" dirty="0"/>
              <a:t> to continue </a:t>
            </a:r>
            <a:r>
              <a:rPr lang="it-IT" dirty="0" err="1"/>
              <a:t>using</a:t>
            </a:r>
            <a:r>
              <a:rPr lang="it-IT" dirty="0"/>
              <a:t> the AOCS 2c-11 and </a:t>
            </a:r>
            <a:r>
              <a:rPr lang="it-IT" dirty="0" err="1"/>
              <a:t>we</a:t>
            </a:r>
            <a:r>
              <a:rPr lang="it-IT" dirty="0"/>
              <a:t> </a:t>
            </a:r>
            <a:r>
              <a:rPr lang="it-IT" dirty="0" err="1"/>
              <a:t>need</a:t>
            </a:r>
            <a:r>
              <a:rPr lang="it-IT" dirty="0"/>
              <a:t> to investigate more.</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43</a:t>
            </a:fld>
            <a:endParaRPr lang="en-GB"/>
          </a:p>
        </p:txBody>
      </p:sp>
    </p:spTree>
    <p:extLst>
      <p:ext uri="{BB962C8B-B14F-4D97-AF65-F5344CB8AC3E}">
        <p14:creationId xmlns:p14="http://schemas.microsoft.com/office/powerpoint/2010/main" val="1507571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Effectly</a:t>
            </a:r>
            <a:r>
              <a:rPr lang="it-IT" dirty="0"/>
              <a:t> the avena </a:t>
            </a:r>
            <a:r>
              <a:rPr lang="it-IT" dirty="0" err="1"/>
              <a:t>is</a:t>
            </a:r>
            <a:r>
              <a:rPr lang="it-IT" dirty="0"/>
              <a:t> the </a:t>
            </a:r>
            <a:r>
              <a:rPr lang="it-IT" dirty="0" err="1"/>
              <a:t>only</a:t>
            </a:r>
            <a:r>
              <a:rPr lang="it-IT" dirty="0"/>
              <a:t> </a:t>
            </a:r>
            <a:r>
              <a:rPr lang="it-IT" dirty="0" err="1"/>
              <a:t>matrix</a:t>
            </a:r>
            <a:r>
              <a:rPr lang="it-IT" dirty="0"/>
              <a:t> </a:t>
            </a:r>
            <a:r>
              <a:rPr lang="it-IT" dirty="0" err="1"/>
              <a:t>that</a:t>
            </a:r>
            <a:r>
              <a:rPr lang="it-IT" dirty="0"/>
              <a:t> </a:t>
            </a:r>
            <a:r>
              <a:rPr lang="it-IT" dirty="0" err="1"/>
              <a:t>showed</a:t>
            </a:r>
            <a:r>
              <a:rPr lang="it-IT" dirty="0"/>
              <a:t>  differente </a:t>
            </a:r>
            <a:r>
              <a:rPr lang="it-IT" dirty="0" err="1"/>
              <a:t>results</a:t>
            </a:r>
            <a:r>
              <a:rPr lang="it-IT" dirty="0"/>
              <a:t> for the </a:t>
            </a:r>
            <a:r>
              <a:rPr lang="it-IT" dirty="0" err="1"/>
              <a:t>different</a:t>
            </a:r>
            <a:r>
              <a:rPr lang="it-IT" dirty="0"/>
              <a:t> </a:t>
            </a:r>
            <a:r>
              <a:rPr lang="it-IT" dirty="0" err="1"/>
              <a:t>methods</a:t>
            </a:r>
            <a:r>
              <a:rPr lang="it-IT" dirty="0"/>
              <a:t>, for the moment </a:t>
            </a:r>
            <a:r>
              <a:rPr lang="it-IT" dirty="0" err="1"/>
              <a:t>we</a:t>
            </a:r>
            <a:r>
              <a:rPr lang="it-IT" dirty="0"/>
              <a:t> </a:t>
            </a:r>
            <a:r>
              <a:rPr lang="it-IT" dirty="0" err="1"/>
              <a:t>suggest</a:t>
            </a:r>
            <a:r>
              <a:rPr lang="it-IT" dirty="0"/>
              <a:t> to continue </a:t>
            </a:r>
            <a:r>
              <a:rPr lang="it-IT" dirty="0" err="1"/>
              <a:t>using</a:t>
            </a:r>
            <a:r>
              <a:rPr lang="it-IT" dirty="0"/>
              <a:t> the AOCS 2c-11 and </a:t>
            </a:r>
            <a:r>
              <a:rPr lang="it-IT" dirty="0" err="1"/>
              <a:t>we</a:t>
            </a:r>
            <a:r>
              <a:rPr lang="it-IT" dirty="0"/>
              <a:t> </a:t>
            </a:r>
            <a:r>
              <a:rPr lang="it-IT" dirty="0" err="1"/>
              <a:t>need</a:t>
            </a:r>
            <a:r>
              <a:rPr lang="it-IT" dirty="0"/>
              <a:t> to investigate more.</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44</a:t>
            </a:fld>
            <a:endParaRPr lang="en-GB"/>
          </a:p>
        </p:txBody>
      </p:sp>
    </p:spTree>
    <p:extLst>
      <p:ext uri="{BB962C8B-B14F-4D97-AF65-F5344CB8AC3E}">
        <p14:creationId xmlns:p14="http://schemas.microsoft.com/office/powerpoint/2010/main" val="748912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 the end </a:t>
            </a:r>
            <a:r>
              <a:rPr lang="it-IT" dirty="0" err="1"/>
              <a:t>we</a:t>
            </a:r>
            <a:r>
              <a:rPr lang="it-IT" dirty="0"/>
              <a:t> </a:t>
            </a:r>
            <a:r>
              <a:rPr lang="it-IT" dirty="0" err="1"/>
              <a:t>also</a:t>
            </a:r>
            <a:r>
              <a:rPr lang="it-IT" dirty="0"/>
              <a:t> </a:t>
            </a:r>
            <a:r>
              <a:rPr lang="it-IT" dirty="0" err="1"/>
              <a:t>evaluates</a:t>
            </a:r>
            <a:r>
              <a:rPr lang="it-IT" dirty="0"/>
              <a:t> the </a:t>
            </a:r>
            <a:r>
              <a:rPr lang="it-IT" dirty="0" err="1"/>
              <a:t>greennees</a:t>
            </a:r>
            <a:r>
              <a:rPr lang="it-IT" dirty="0"/>
              <a:t> of the </a:t>
            </a:r>
            <a:r>
              <a:rPr lang="it-IT" dirty="0" err="1"/>
              <a:t>methods</a:t>
            </a:r>
            <a:r>
              <a:rPr lang="it-IT" dirty="0"/>
              <a:t> </a:t>
            </a:r>
            <a:r>
              <a:rPr lang="it-IT" dirty="0" err="1"/>
              <a:t>that</a:t>
            </a:r>
            <a:r>
              <a:rPr lang="it-IT" dirty="0"/>
              <a:t> </a:t>
            </a:r>
            <a:r>
              <a:rPr lang="it-IT" dirty="0" err="1"/>
              <a:t>we</a:t>
            </a:r>
            <a:r>
              <a:rPr lang="it-IT" dirty="0"/>
              <a:t> </a:t>
            </a:r>
            <a:r>
              <a:rPr lang="it-IT" dirty="0" err="1"/>
              <a:t>performed</a:t>
            </a:r>
            <a:r>
              <a:rPr lang="it-IT" dirty="0"/>
              <a:t>. </a:t>
            </a:r>
            <a:r>
              <a:rPr lang="it-IT" dirty="0" err="1"/>
              <a:t>We</a:t>
            </a:r>
            <a:r>
              <a:rPr lang="it-IT" dirty="0"/>
              <a:t> </a:t>
            </a:r>
            <a:r>
              <a:rPr lang="it-IT" dirty="0" err="1"/>
              <a:t>based</a:t>
            </a:r>
            <a:r>
              <a:rPr lang="it-IT" dirty="0"/>
              <a:t> the </a:t>
            </a:r>
            <a:r>
              <a:rPr lang="it-IT" dirty="0" err="1"/>
              <a:t>evaluation</a:t>
            </a:r>
            <a:r>
              <a:rPr lang="it-IT" dirty="0"/>
              <a:t> on the </a:t>
            </a:r>
            <a:r>
              <a:rPr lang="it-IT" dirty="0" err="1"/>
              <a:t>recently</a:t>
            </a:r>
            <a:r>
              <a:rPr lang="it-IT" dirty="0"/>
              <a:t> </a:t>
            </a:r>
            <a:r>
              <a:rPr lang="it-IT" dirty="0" err="1"/>
              <a:t>published</a:t>
            </a:r>
            <a:r>
              <a:rPr lang="it-IT" dirty="0"/>
              <a:t> </a:t>
            </a:r>
            <a:r>
              <a:rPr lang="it-IT" dirty="0" err="1"/>
              <a:t>criteria</a:t>
            </a:r>
            <a:r>
              <a:rPr lang="it-IT" dirty="0"/>
              <a:t> </a:t>
            </a:r>
            <a:r>
              <a:rPr lang="it-IT" dirty="0" err="1"/>
              <a:t>Agree-Prep</a:t>
            </a:r>
            <a:r>
              <a:rPr lang="it-IT" dirty="0"/>
              <a:t>. </a:t>
            </a:r>
            <a:r>
              <a:rPr lang="it-IT" dirty="0" err="1"/>
              <a:t>Where</a:t>
            </a:r>
            <a:r>
              <a:rPr lang="it-IT" dirty="0"/>
              <a:t> the 10 </a:t>
            </a:r>
            <a:r>
              <a:rPr lang="it-IT" dirty="0" err="1"/>
              <a:t>principle</a:t>
            </a:r>
            <a:r>
              <a:rPr lang="it-IT" dirty="0"/>
              <a:t> </a:t>
            </a:r>
            <a:r>
              <a:rPr lang="it-IT" dirty="0" err="1"/>
              <a:t>here</a:t>
            </a:r>
            <a:r>
              <a:rPr lang="it-IT" dirty="0"/>
              <a:t> </a:t>
            </a:r>
            <a:r>
              <a:rPr lang="it-IT" dirty="0" err="1"/>
              <a:t>listed</a:t>
            </a:r>
            <a:r>
              <a:rPr lang="it-IT" dirty="0"/>
              <a:t>  are </a:t>
            </a:r>
            <a:r>
              <a:rPr lang="it-IT" dirty="0" err="1"/>
              <a:t>used</a:t>
            </a:r>
            <a:r>
              <a:rPr lang="it-IT" dirty="0"/>
              <a:t> to </a:t>
            </a:r>
            <a:r>
              <a:rPr lang="it-IT" dirty="0" err="1"/>
              <a:t>give</a:t>
            </a:r>
            <a:r>
              <a:rPr lang="it-IT" dirty="0"/>
              <a:t> a score </a:t>
            </a:r>
            <a:r>
              <a:rPr lang="it-IT" dirty="0" err="1"/>
              <a:t>that</a:t>
            </a:r>
            <a:r>
              <a:rPr lang="it-IT" dirty="0"/>
              <a:t> </a:t>
            </a:r>
            <a:r>
              <a:rPr lang="it-IT" dirty="0" err="1"/>
              <a:t>represents</a:t>
            </a:r>
            <a:r>
              <a:rPr lang="it-IT" dirty="0"/>
              <a:t> </a:t>
            </a:r>
            <a:r>
              <a:rPr lang="it-IT" dirty="0" err="1"/>
              <a:t>how</a:t>
            </a:r>
            <a:r>
              <a:rPr lang="it-IT" dirty="0"/>
              <a:t> green </a:t>
            </a:r>
            <a:r>
              <a:rPr lang="it-IT" dirty="0" err="1"/>
              <a:t>is</a:t>
            </a:r>
            <a:r>
              <a:rPr lang="it-IT" dirty="0"/>
              <a:t> the </a:t>
            </a:r>
            <a:r>
              <a:rPr lang="it-IT" dirty="0" err="1"/>
              <a:t>method</a:t>
            </a:r>
            <a:r>
              <a:rPr lang="it-IT" dirty="0"/>
              <a:t>.</a:t>
            </a:r>
            <a:endParaRPr lang="en-BE" dirty="0"/>
          </a:p>
        </p:txBody>
      </p:sp>
      <p:sp>
        <p:nvSpPr>
          <p:cNvPr id="4" name="Slide Number Placeholder 3"/>
          <p:cNvSpPr>
            <a:spLocks noGrp="1"/>
          </p:cNvSpPr>
          <p:nvPr>
            <p:ph type="sldNum" sz="quarter" idx="5"/>
          </p:nvPr>
        </p:nvSpPr>
        <p:spPr/>
        <p:txBody>
          <a:bodyPr/>
          <a:lstStyle/>
          <a:p>
            <a:pPr>
              <a:defRPr/>
            </a:pPr>
            <a:fld id="{EC19605E-F75B-4DE9-9647-37F936F1D341}" type="slidenum">
              <a:rPr lang="en-US" smtClean="0"/>
              <a:pPr>
                <a:defRPr/>
              </a:pPr>
              <a:t>45</a:t>
            </a:fld>
            <a:endParaRPr lang="en-US"/>
          </a:p>
        </p:txBody>
      </p:sp>
    </p:spTree>
    <p:extLst>
      <p:ext uri="{BB962C8B-B14F-4D97-AF65-F5344CB8AC3E}">
        <p14:creationId xmlns:p14="http://schemas.microsoft.com/office/powerpoint/2010/main" val="3145507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we</a:t>
            </a:r>
            <a:r>
              <a:rPr lang="it-IT" dirty="0"/>
              <a:t> can </a:t>
            </a:r>
            <a:r>
              <a:rPr lang="it-IT" dirty="0" err="1"/>
              <a:t>see</a:t>
            </a:r>
            <a:r>
              <a:rPr lang="it-IT" dirty="0"/>
              <a:t> </a:t>
            </a:r>
            <a:r>
              <a:rPr lang="it-IT" dirty="0" err="1"/>
              <a:t>that</a:t>
            </a:r>
            <a:r>
              <a:rPr lang="it-IT" dirty="0"/>
              <a:t> the </a:t>
            </a:r>
            <a:r>
              <a:rPr lang="it-IT" dirty="0" err="1"/>
              <a:t>lower</a:t>
            </a:r>
            <a:r>
              <a:rPr lang="it-IT" dirty="0"/>
              <a:t> score are </a:t>
            </a:r>
            <a:r>
              <a:rPr lang="it-IT" dirty="0" err="1"/>
              <a:t>given</a:t>
            </a:r>
            <a:r>
              <a:rPr lang="it-IT" dirty="0"/>
              <a:t> to the </a:t>
            </a:r>
            <a:r>
              <a:rPr lang="it-IT" dirty="0" err="1"/>
              <a:t>methods</a:t>
            </a:r>
            <a:r>
              <a:rPr lang="it-IT" dirty="0"/>
              <a:t> </a:t>
            </a:r>
            <a:r>
              <a:rPr lang="it-IT" dirty="0" err="1"/>
              <a:t>that</a:t>
            </a:r>
            <a:r>
              <a:rPr lang="it-IT" dirty="0"/>
              <a:t> </a:t>
            </a:r>
            <a:r>
              <a:rPr lang="it-IT" dirty="0" err="1"/>
              <a:t>used</a:t>
            </a:r>
            <a:r>
              <a:rPr lang="it-IT" dirty="0"/>
              <a:t> BF3, and the </a:t>
            </a:r>
            <a:r>
              <a:rPr lang="it-IT" dirty="0" err="1"/>
              <a:t>higher</a:t>
            </a:r>
            <a:r>
              <a:rPr lang="it-IT" dirty="0"/>
              <a:t> to the One Step Microwave </a:t>
            </a:r>
            <a:r>
              <a:rPr lang="it-IT" dirty="0" err="1"/>
              <a:t>assisted</a:t>
            </a:r>
            <a:r>
              <a:rPr lang="it-IT" dirty="0"/>
              <a:t> </a:t>
            </a:r>
            <a:r>
              <a:rPr lang="it-IT" dirty="0" err="1"/>
              <a:t>extraction</a:t>
            </a:r>
            <a:r>
              <a:rPr lang="it-IT" dirty="0"/>
              <a:t> and </a:t>
            </a:r>
            <a:r>
              <a:rPr lang="it-IT" dirty="0" err="1"/>
              <a:t>derivatization</a:t>
            </a:r>
            <a:r>
              <a:rPr lang="it-IT" dirty="0"/>
              <a:t>.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46</a:t>
            </a:fld>
            <a:endParaRPr lang="en-GB"/>
          </a:p>
        </p:txBody>
      </p:sp>
    </p:spTree>
    <p:extLst>
      <p:ext uri="{BB962C8B-B14F-4D97-AF65-F5344CB8AC3E}">
        <p14:creationId xmlns:p14="http://schemas.microsoft.com/office/powerpoint/2010/main" val="21104862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The </a:t>
            </a:r>
            <a:r>
              <a:rPr lang="it-IT" dirty="0" err="1"/>
              <a:t>strenght</a:t>
            </a:r>
            <a:r>
              <a:rPr lang="it-IT" dirty="0"/>
              <a:t> point of MAED </a:t>
            </a:r>
            <a:r>
              <a:rPr lang="it-IT" dirty="0" err="1"/>
              <a:t>method</a:t>
            </a:r>
            <a:r>
              <a:rPr lang="it-IT" dirty="0"/>
              <a:t> </a:t>
            </a:r>
            <a:r>
              <a:rPr lang="it-IT" dirty="0" err="1"/>
              <a:t>coupled</a:t>
            </a:r>
            <a:r>
              <a:rPr lang="it-IT" dirty="0"/>
              <a:t> with the </a:t>
            </a:r>
            <a:r>
              <a:rPr lang="en-US" b="0" i="0" dirty="0">
                <a:solidFill>
                  <a:srgbClr val="2E2E2E"/>
                </a:solidFill>
                <a:effectLst/>
                <a:latin typeface="NexusSerif"/>
              </a:rPr>
              <a:t>GC×GC-FID is 1 and is suitable for a lot of samples. Allowed the </a:t>
            </a:r>
            <a:r>
              <a:rPr lang="en-US" b="1" i="0" dirty="0">
                <a:solidFill>
                  <a:srgbClr val="2E2E2E"/>
                </a:solidFill>
                <a:effectLst/>
                <a:latin typeface="NexusSerif"/>
              </a:rPr>
              <a:t>promotion of automation, minimizing energy consumption, using less toxic solvents.  Just a consideration </a:t>
            </a:r>
            <a:r>
              <a:rPr lang="en-US" dirty="0"/>
              <a:t>Unfortunately, in this metric the important role of GC×GC to increase the throughput by reducing the number of analyses required to obtain  result cannot be included. As well as the enhance interpretation capability provided by this technique and the higher level of information</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47</a:t>
            </a:fld>
            <a:endParaRPr lang="en-GB"/>
          </a:p>
        </p:txBody>
      </p:sp>
    </p:spTree>
    <p:extLst>
      <p:ext uri="{BB962C8B-B14F-4D97-AF65-F5344CB8AC3E}">
        <p14:creationId xmlns:p14="http://schemas.microsoft.com/office/powerpoint/2010/main" val="394916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And in the end, </a:t>
            </a:r>
            <a:r>
              <a:rPr lang="it-IT" dirty="0" err="1"/>
              <a:t>interest</a:t>
            </a:r>
            <a:r>
              <a:rPr lang="it-IT" dirty="0"/>
              <a:t> in </a:t>
            </a:r>
            <a:r>
              <a:rPr lang="it-IT" dirty="0" err="1"/>
              <a:t>this</a:t>
            </a:r>
            <a:r>
              <a:rPr lang="it-IT" dirty="0"/>
              <a:t> area </a:t>
            </a:r>
            <a:r>
              <a:rPr lang="it-IT" dirty="0" err="1"/>
              <a:t>has</a:t>
            </a:r>
            <a:r>
              <a:rPr lang="it-IT" dirty="0"/>
              <a:t> </a:t>
            </a:r>
            <a:r>
              <a:rPr lang="it-IT" dirty="0" err="1"/>
              <a:t>been</a:t>
            </a:r>
            <a:r>
              <a:rPr lang="it-IT" dirty="0"/>
              <a:t> </a:t>
            </a:r>
            <a:r>
              <a:rPr lang="it-IT" dirty="0" err="1"/>
              <a:t>showed</a:t>
            </a:r>
            <a:r>
              <a:rPr lang="it-IT" dirty="0"/>
              <a:t> for the </a:t>
            </a:r>
            <a:r>
              <a:rPr lang="it-IT" dirty="0" err="1"/>
              <a:t>potential</a:t>
            </a:r>
            <a:r>
              <a:rPr lang="it-IT" dirty="0"/>
              <a:t> negative </a:t>
            </a:r>
            <a:r>
              <a:rPr lang="it-IT" dirty="0" err="1"/>
              <a:t>effect</a:t>
            </a:r>
            <a:r>
              <a:rPr lang="it-IT" dirty="0"/>
              <a:t> of some SFA and trans </a:t>
            </a:r>
            <a:r>
              <a:rPr lang="it-IT" dirty="0" err="1"/>
              <a:t>isomers</a:t>
            </a:r>
            <a:r>
              <a:rPr lang="it-IT" dirty="0"/>
              <a:t> od UFA on human health, </a:t>
            </a:r>
            <a:r>
              <a:rPr lang="it-IT" dirty="0" err="1"/>
              <a:t>but</a:t>
            </a:r>
            <a:r>
              <a:rPr lang="it-IT" dirty="0"/>
              <a:t> </a:t>
            </a:r>
            <a:r>
              <a:rPr lang="it-IT" dirty="0" err="1"/>
              <a:t>also</a:t>
            </a:r>
            <a:r>
              <a:rPr lang="it-IT" dirty="0"/>
              <a:t> on the positive </a:t>
            </a:r>
            <a:r>
              <a:rPr lang="it-IT" dirty="0" err="1"/>
              <a:t>correlation</a:t>
            </a:r>
            <a:r>
              <a:rPr lang="it-IT" dirty="0"/>
              <a:t> with </a:t>
            </a:r>
            <a:r>
              <a:rPr lang="it-IT" dirty="0" err="1"/>
              <a:t>other</a:t>
            </a:r>
            <a:r>
              <a:rPr lang="it-IT" dirty="0"/>
              <a:t> classes of </a:t>
            </a:r>
            <a:r>
              <a:rPr lang="it-IT" dirty="0" err="1"/>
              <a:t>fatty</a:t>
            </a:r>
            <a:r>
              <a:rPr lang="it-IT" dirty="0"/>
              <a:t> acids.</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5</a:t>
            </a:fld>
            <a:endParaRPr lang="en-GB"/>
          </a:p>
        </p:txBody>
      </p:sp>
    </p:spTree>
    <p:extLst>
      <p:ext uri="{BB962C8B-B14F-4D97-AF65-F5344CB8AC3E}">
        <p14:creationId xmlns:p14="http://schemas.microsoft.com/office/powerpoint/2010/main" val="324323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For the </a:t>
            </a:r>
            <a:r>
              <a:rPr lang="it-IT" dirty="0" err="1"/>
              <a:t>analysis</a:t>
            </a:r>
            <a:r>
              <a:rPr lang="it-IT" dirty="0"/>
              <a:t> of Fatty acids </a:t>
            </a:r>
            <a:r>
              <a:rPr lang="it-IT" dirty="0" err="1"/>
              <a:t>composition</a:t>
            </a:r>
            <a:r>
              <a:rPr lang="it-IT" dirty="0"/>
              <a:t>, Sample </a:t>
            </a:r>
            <a:r>
              <a:rPr lang="it-IT" dirty="0" err="1"/>
              <a:t>preparation</a:t>
            </a:r>
            <a:r>
              <a:rPr lang="it-IT" dirty="0"/>
              <a:t> </a:t>
            </a:r>
            <a:r>
              <a:rPr lang="it-IT" dirty="0" err="1"/>
              <a:t>is</a:t>
            </a:r>
            <a:r>
              <a:rPr lang="it-IT" dirty="0"/>
              <a:t> a </a:t>
            </a:r>
            <a:r>
              <a:rPr lang="it-IT" dirty="0" err="1"/>
              <a:t>significant</a:t>
            </a:r>
            <a:r>
              <a:rPr lang="it-IT" dirty="0"/>
              <a:t> task and </a:t>
            </a:r>
            <a:r>
              <a:rPr lang="it-IT" dirty="0" err="1"/>
              <a:t>involves</a:t>
            </a:r>
            <a:r>
              <a:rPr lang="it-IT" dirty="0"/>
              <a:t> </a:t>
            </a:r>
            <a:r>
              <a:rPr lang="it-IT" dirty="0" err="1"/>
              <a:t>different</a:t>
            </a:r>
            <a:r>
              <a:rPr lang="it-IT" dirty="0"/>
              <a:t> steps. The common </a:t>
            </a:r>
            <a:r>
              <a:rPr lang="it-IT" dirty="0" err="1"/>
              <a:t>methodology</a:t>
            </a:r>
            <a:r>
              <a:rPr lang="it-IT" dirty="0"/>
              <a:t> to </a:t>
            </a:r>
            <a:r>
              <a:rPr lang="it-IT" dirty="0" err="1"/>
              <a:t>analyse</a:t>
            </a:r>
            <a:r>
              <a:rPr lang="it-IT" dirty="0"/>
              <a:t> </a:t>
            </a:r>
            <a:r>
              <a:rPr lang="it-IT" dirty="0" err="1"/>
              <a:t>fatty</a:t>
            </a:r>
            <a:r>
              <a:rPr lang="it-IT" dirty="0"/>
              <a:t> acids </a:t>
            </a:r>
            <a:r>
              <a:rPr lang="it-IT" dirty="0" err="1"/>
              <a:t>is</a:t>
            </a:r>
            <a:r>
              <a:rPr lang="it-IT" dirty="0"/>
              <a:t> </a:t>
            </a:r>
            <a:r>
              <a:rPr lang="it-IT" dirty="0" err="1"/>
              <a:t>based</a:t>
            </a:r>
            <a:r>
              <a:rPr lang="it-IT" dirty="0"/>
              <a:t> on </a:t>
            </a:r>
            <a:r>
              <a:rPr lang="it-IT" dirty="0" err="1"/>
              <a:t>three</a:t>
            </a:r>
            <a:r>
              <a:rPr lang="it-IT" dirty="0"/>
              <a:t> </a:t>
            </a:r>
            <a:r>
              <a:rPr lang="it-IT" dirty="0" err="1"/>
              <a:t>main</a:t>
            </a:r>
            <a:r>
              <a:rPr lang="it-IT" dirty="0"/>
              <a:t> steps: The </a:t>
            </a:r>
            <a:r>
              <a:rPr lang="it-IT" dirty="0" err="1"/>
              <a:t>extraction</a:t>
            </a:r>
            <a:r>
              <a:rPr lang="it-IT" dirty="0"/>
              <a:t> of the </a:t>
            </a:r>
            <a:r>
              <a:rPr lang="it-IT" dirty="0" err="1"/>
              <a:t>lipid</a:t>
            </a:r>
            <a:r>
              <a:rPr lang="it-IT" dirty="0"/>
              <a:t> </a:t>
            </a:r>
            <a:r>
              <a:rPr lang="it-IT" dirty="0" err="1"/>
              <a:t>fraction</a:t>
            </a:r>
            <a:r>
              <a:rPr lang="it-IT" dirty="0"/>
              <a:t>, </a:t>
            </a:r>
            <a:r>
              <a:rPr lang="it-IT" dirty="0" err="1"/>
              <a:t>then</a:t>
            </a:r>
            <a:r>
              <a:rPr lang="it-IT" dirty="0"/>
              <a:t> the </a:t>
            </a:r>
            <a:r>
              <a:rPr lang="it-IT" dirty="0" err="1"/>
              <a:t>derivatization</a:t>
            </a:r>
            <a:r>
              <a:rPr lang="it-IT" dirty="0"/>
              <a:t> to </a:t>
            </a:r>
            <a:r>
              <a:rPr lang="it-IT" dirty="0" err="1"/>
              <a:t>obtain</a:t>
            </a:r>
            <a:r>
              <a:rPr lang="it-IT" dirty="0"/>
              <a:t> the </a:t>
            </a:r>
            <a:r>
              <a:rPr lang="it-IT" dirty="0" err="1"/>
              <a:t>corresponding</a:t>
            </a:r>
            <a:r>
              <a:rPr lang="it-IT" dirty="0"/>
              <a:t> </a:t>
            </a:r>
            <a:r>
              <a:rPr lang="it-IT" dirty="0" err="1"/>
              <a:t>methyl</a:t>
            </a:r>
            <a:r>
              <a:rPr lang="it-IT" dirty="0"/>
              <a:t> </a:t>
            </a:r>
            <a:r>
              <a:rPr lang="it-IT" dirty="0" err="1"/>
              <a:t>esters</a:t>
            </a:r>
            <a:r>
              <a:rPr lang="it-IT" dirty="0"/>
              <a:t> </a:t>
            </a:r>
            <a:r>
              <a:rPr lang="it-IT" dirty="0" err="1"/>
              <a:t>derivatives</a:t>
            </a:r>
            <a:r>
              <a:rPr lang="it-IT" dirty="0"/>
              <a:t> and the </a:t>
            </a:r>
            <a:r>
              <a:rPr lang="it-IT" dirty="0" err="1"/>
              <a:t>final</a:t>
            </a:r>
            <a:r>
              <a:rPr lang="it-IT" dirty="0"/>
              <a:t> </a:t>
            </a:r>
            <a:r>
              <a:rPr lang="it-IT" dirty="0" err="1"/>
              <a:t>analysis</a:t>
            </a:r>
            <a:r>
              <a:rPr lang="it-IT" dirty="0"/>
              <a:t> by gas </a:t>
            </a:r>
            <a:r>
              <a:rPr lang="it-IT" dirty="0" err="1"/>
              <a:t>chromatography</a:t>
            </a:r>
            <a:r>
              <a:rPr lang="it-IT" dirty="0"/>
              <a:t>.</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6</a:t>
            </a:fld>
            <a:endParaRPr lang="en-GB"/>
          </a:p>
        </p:txBody>
      </p:sp>
    </p:spTree>
    <p:extLst>
      <p:ext uri="{BB962C8B-B14F-4D97-AF65-F5344CB8AC3E}">
        <p14:creationId xmlns:p14="http://schemas.microsoft.com/office/powerpoint/2010/main" val="1773117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But</a:t>
            </a:r>
            <a:r>
              <a:rPr lang="it-IT" dirty="0"/>
              <a:t> </a:t>
            </a:r>
            <a:r>
              <a:rPr lang="it-IT" dirty="0" err="1"/>
              <a:t>recently</a:t>
            </a:r>
            <a:r>
              <a:rPr lang="it-IT" dirty="0"/>
              <a:t> </a:t>
            </a:r>
            <a:r>
              <a:rPr lang="it-IT" dirty="0" err="1"/>
              <a:t>we</a:t>
            </a:r>
            <a:r>
              <a:rPr lang="it-IT" dirty="0"/>
              <a:t> </a:t>
            </a:r>
            <a:r>
              <a:rPr lang="it-IT" dirty="0" err="1"/>
              <a:t>developed</a:t>
            </a:r>
            <a:r>
              <a:rPr lang="it-IT" dirty="0"/>
              <a:t> a new </a:t>
            </a:r>
            <a:r>
              <a:rPr lang="it-IT" dirty="0" err="1"/>
              <a:t>method</a:t>
            </a:r>
            <a:r>
              <a:rPr lang="it-IT" dirty="0"/>
              <a:t> for </a:t>
            </a:r>
            <a:r>
              <a:rPr lang="it-IT" dirty="0" err="1"/>
              <a:t>FAMEs</a:t>
            </a:r>
            <a:r>
              <a:rPr lang="it-IT" dirty="0"/>
              <a:t> </a:t>
            </a:r>
            <a:r>
              <a:rPr lang="it-IT" dirty="0" err="1"/>
              <a:t>analysis</a:t>
            </a:r>
            <a:r>
              <a:rPr lang="it-IT" dirty="0"/>
              <a:t> </a:t>
            </a:r>
            <a:r>
              <a:rPr lang="it-IT" dirty="0" err="1"/>
              <a:t>that</a:t>
            </a:r>
            <a:r>
              <a:rPr lang="it-IT" dirty="0"/>
              <a:t> </a:t>
            </a:r>
            <a:r>
              <a:rPr lang="it-IT" dirty="0" err="1"/>
              <a:t>is</a:t>
            </a:r>
            <a:r>
              <a:rPr lang="it-IT" dirty="0"/>
              <a:t> a </a:t>
            </a:r>
            <a:r>
              <a:rPr lang="it-IT" dirty="0" err="1"/>
              <a:t>easier</a:t>
            </a:r>
            <a:r>
              <a:rPr lang="it-IT" dirty="0"/>
              <a:t> and </a:t>
            </a:r>
            <a:r>
              <a:rPr lang="it-IT" dirty="0" err="1"/>
              <a:t>faster</a:t>
            </a:r>
            <a:r>
              <a:rPr lang="it-IT" dirty="0"/>
              <a:t> </a:t>
            </a:r>
            <a:r>
              <a:rPr lang="it-IT" dirty="0" err="1"/>
              <a:t>consisting</a:t>
            </a:r>
            <a:r>
              <a:rPr lang="it-IT" dirty="0"/>
              <a:t> in a  single step.</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7</a:t>
            </a:fld>
            <a:endParaRPr lang="en-GB"/>
          </a:p>
        </p:txBody>
      </p:sp>
    </p:spTree>
    <p:extLst>
      <p:ext uri="{BB962C8B-B14F-4D97-AF65-F5344CB8AC3E}">
        <p14:creationId xmlns:p14="http://schemas.microsoft.com/office/powerpoint/2010/main" val="129578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This</a:t>
            </a:r>
            <a:r>
              <a:rPr lang="it-IT" dirty="0"/>
              <a:t> </a:t>
            </a:r>
            <a:r>
              <a:rPr lang="it-IT" dirty="0" err="1"/>
              <a:t>method</a:t>
            </a:r>
            <a:r>
              <a:rPr lang="it-IT" dirty="0"/>
              <a:t> </a:t>
            </a:r>
            <a:r>
              <a:rPr lang="it-IT" dirty="0" err="1"/>
              <a:t>is</a:t>
            </a:r>
            <a:r>
              <a:rPr lang="it-IT" dirty="0"/>
              <a:t> </a:t>
            </a:r>
            <a:r>
              <a:rPr lang="it-IT" dirty="0" err="1"/>
              <a:t>based</a:t>
            </a:r>
            <a:r>
              <a:rPr lang="it-IT" dirty="0"/>
              <a:t> on microwave </a:t>
            </a:r>
            <a:r>
              <a:rPr lang="it-IT" dirty="0" err="1"/>
              <a:t>heaiìting</a:t>
            </a:r>
            <a:r>
              <a:rPr lang="it-IT" dirty="0"/>
              <a:t>, </a:t>
            </a:r>
            <a:r>
              <a:rPr lang="it-IT" dirty="0" err="1"/>
              <a:t>basically</a:t>
            </a:r>
            <a:r>
              <a:rPr lang="it-IT" dirty="0"/>
              <a:t> 0,5 g of sample, 10 ml od </a:t>
            </a:r>
            <a:r>
              <a:rPr lang="it-IT" dirty="0" err="1"/>
              <a:t>AcMeoh</a:t>
            </a:r>
            <a:r>
              <a:rPr lang="it-IT" dirty="0"/>
              <a:t> and 25 ml of </a:t>
            </a:r>
            <a:r>
              <a:rPr lang="it-IT" dirty="0" err="1"/>
              <a:t>cyclohexane</a:t>
            </a:r>
            <a:r>
              <a:rPr lang="it-IT" dirty="0"/>
              <a:t> are </a:t>
            </a:r>
            <a:r>
              <a:rPr lang="it-IT" dirty="0" err="1"/>
              <a:t>heated</a:t>
            </a:r>
            <a:r>
              <a:rPr lang="it-IT" dirty="0"/>
              <a:t> in a microwave system for 15 min and the </a:t>
            </a:r>
            <a:r>
              <a:rPr lang="it-IT" dirty="0" err="1"/>
              <a:t>the</a:t>
            </a:r>
            <a:r>
              <a:rPr lang="it-IT" dirty="0"/>
              <a:t> organic part </a:t>
            </a:r>
            <a:r>
              <a:rPr lang="it-IT" dirty="0" err="1"/>
              <a:t>containing</a:t>
            </a:r>
            <a:r>
              <a:rPr lang="it-IT" dirty="0"/>
              <a:t> </a:t>
            </a:r>
            <a:r>
              <a:rPr lang="it-IT" dirty="0" err="1"/>
              <a:t>fames</a:t>
            </a:r>
            <a:r>
              <a:rPr lang="it-IT" dirty="0"/>
              <a:t> </a:t>
            </a:r>
            <a:r>
              <a:rPr lang="it-IT" dirty="0" err="1"/>
              <a:t>is</a:t>
            </a:r>
            <a:r>
              <a:rPr lang="it-IT" dirty="0"/>
              <a:t> </a:t>
            </a:r>
            <a:r>
              <a:rPr lang="it-IT" dirty="0" err="1"/>
              <a:t>directly</a:t>
            </a:r>
            <a:r>
              <a:rPr lang="it-IT" dirty="0"/>
              <a:t> </a:t>
            </a:r>
            <a:r>
              <a:rPr lang="it-IT" dirty="0" err="1"/>
              <a:t>injected</a:t>
            </a:r>
            <a:r>
              <a:rPr lang="it-IT" dirty="0"/>
              <a:t>. </a:t>
            </a:r>
            <a:r>
              <a:rPr lang="it-IT" dirty="0" err="1"/>
              <a:t>Brifely</a:t>
            </a:r>
            <a:r>
              <a:rPr lang="it-IT" dirty="0"/>
              <a:t> i </a:t>
            </a:r>
            <a:r>
              <a:rPr lang="it-IT" dirty="0" err="1"/>
              <a:t>willl</a:t>
            </a:r>
            <a:r>
              <a:rPr lang="it-IT" dirty="0"/>
              <a:t> show </a:t>
            </a:r>
            <a:r>
              <a:rPr lang="it-IT" dirty="0" err="1"/>
              <a:t>you</a:t>
            </a:r>
            <a:r>
              <a:rPr lang="it-IT" dirty="0"/>
              <a:t> </a:t>
            </a:r>
            <a:r>
              <a:rPr lang="it-IT" dirty="0" err="1"/>
              <a:t>why</a:t>
            </a:r>
            <a:r>
              <a:rPr lang="it-IT" dirty="0"/>
              <a:t> the use microwave to </a:t>
            </a:r>
            <a:r>
              <a:rPr lang="it-IT" dirty="0" err="1"/>
              <a:t>heat</a:t>
            </a:r>
            <a:r>
              <a:rPr lang="it-IT" dirty="0"/>
              <a:t> </a:t>
            </a:r>
            <a:r>
              <a:rPr lang="it-IT" dirty="0" err="1"/>
              <a:t>brings</a:t>
            </a:r>
            <a:r>
              <a:rPr lang="it-IT" dirty="0"/>
              <a:t> some </a:t>
            </a:r>
            <a:r>
              <a:rPr lang="it-IT" dirty="0" err="1"/>
              <a:t>advantages</a:t>
            </a:r>
            <a:r>
              <a:rPr lang="it-IT" dirty="0"/>
              <a:t> by just </a:t>
            </a:r>
            <a:r>
              <a:rPr lang="it-IT" dirty="0" err="1"/>
              <a:t>comparing</a:t>
            </a:r>
            <a:r>
              <a:rPr lang="it-IT" dirty="0"/>
              <a:t> </a:t>
            </a:r>
            <a:r>
              <a:rPr lang="it-IT" dirty="0" err="1"/>
              <a:t>it</a:t>
            </a:r>
            <a:r>
              <a:rPr lang="it-IT" dirty="0"/>
              <a:t> to the </a:t>
            </a:r>
            <a:r>
              <a:rPr lang="it-IT" dirty="0" err="1"/>
              <a:t>conventional</a:t>
            </a:r>
            <a:r>
              <a:rPr lang="it-IT" dirty="0"/>
              <a:t> </a:t>
            </a:r>
            <a:r>
              <a:rPr lang="it-IT" dirty="0" err="1"/>
              <a:t>heating</a:t>
            </a:r>
            <a:r>
              <a:rPr lang="it-IT" dirty="0"/>
              <a:t>.</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8</a:t>
            </a:fld>
            <a:endParaRPr lang="en-GB"/>
          </a:p>
        </p:txBody>
      </p:sp>
    </p:spTree>
    <p:extLst>
      <p:ext uri="{BB962C8B-B14F-4D97-AF65-F5344CB8AC3E}">
        <p14:creationId xmlns:p14="http://schemas.microsoft.com/office/powerpoint/2010/main" val="3513362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 the </a:t>
            </a:r>
            <a:r>
              <a:rPr lang="it-IT" dirty="0" err="1"/>
              <a:t>conventional</a:t>
            </a:r>
            <a:r>
              <a:rPr lang="it-IT" dirty="0"/>
              <a:t> </a:t>
            </a:r>
            <a:r>
              <a:rPr lang="it-IT" dirty="0" err="1"/>
              <a:t>heating</a:t>
            </a:r>
            <a:r>
              <a:rPr lang="it-IT" dirty="0"/>
              <a:t>, the </a:t>
            </a:r>
            <a:r>
              <a:rPr lang="it-IT" dirty="0" err="1"/>
              <a:t>heat</a:t>
            </a:r>
            <a:r>
              <a:rPr lang="it-IT" dirty="0"/>
              <a:t> </a:t>
            </a:r>
            <a:r>
              <a:rPr lang="it-IT" dirty="0" err="1"/>
              <a:t>is</a:t>
            </a:r>
            <a:r>
              <a:rPr lang="it-IT" dirty="0"/>
              <a:t> </a:t>
            </a:r>
            <a:r>
              <a:rPr lang="it-IT" dirty="0" err="1"/>
              <a:t>generated</a:t>
            </a:r>
            <a:r>
              <a:rPr lang="it-IT" dirty="0"/>
              <a:t> by a </a:t>
            </a:r>
            <a:r>
              <a:rPr lang="it-IT" dirty="0" err="1"/>
              <a:t>hotplate</a:t>
            </a:r>
            <a:r>
              <a:rPr lang="it-IT" dirty="0"/>
              <a:t> and </a:t>
            </a:r>
            <a:r>
              <a:rPr lang="it-IT" dirty="0" err="1"/>
              <a:t>then</a:t>
            </a:r>
            <a:r>
              <a:rPr lang="it-IT" dirty="0"/>
              <a:t> </a:t>
            </a:r>
            <a:r>
              <a:rPr lang="it-IT" dirty="0" err="1"/>
              <a:t>trasferred</a:t>
            </a:r>
            <a:r>
              <a:rPr lang="it-IT" dirty="0"/>
              <a:t> to the vessel. </a:t>
            </a:r>
            <a:r>
              <a:rPr lang="it-IT" dirty="0" err="1"/>
              <a:t>As</a:t>
            </a:r>
            <a:r>
              <a:rPr lang="it-IT" dirty="0"/>
              <a:t> a </a:t>
            </a:r>
            <a:r>
              <a:rPr lang="it-IT" dirty="0" err="1"/>
              <a:t>result</a:t>
            </a:r>
            <a:r>
              <a:rPr lang="it-IT" dirty="0"/>
              <a:t>, the </a:t>
            </a:r>
            <a:r>
              <a:rPr lang="it-IT" dirty="0" err="1"/>
              <a:t>interal</a:t>
            </a:r>
            <a:r>
              <a:rPr lang="it-IT" dirty="0"/>
              <a:t> temperature </a:t>
            </a:r>
            <a:r>
              <a:rPr lang="it-IT" dirty="0" err="1"/>
              <a:t>is</a:t>
            </a:r>
            <a:r>
              <a:rPr lang="it-IT" dirty="0"/>
              <a:t> </a:t>
            </a:r>
            <a:r>
              <a:rPr lang="it-IT" dirty="0" err="1"/>
              <a:t>lower</a:t>
            </a:r>
            <a:r>
              <a:rPr lang="it-IT" dirty="0"/>
              <a:t> </a:t>
            </a:r>
            <a:r>
              <a:rPr lang="it-IT" dirty="0" err="1"/>
              <a:t>than</a:t>
            </a:r>
            <a:r>
              <a:rPr lang="it-IT" dirty="0"/>
              <a:t> the </a:t>
            </a:r>
            <a:r>
              <a:rPr lang="it-IT" dirty="0" err="1"/>
              <a:t>external</a:t>
            </a:r>
            <a:r>
              <a:rPr lang="it-IT" dirty="0"/>
              <a:t> one and </a:t>
            </a:r>
            <a:r>
              <a:rPr lang="it-IT" dirty="0" err="1"/>
              <a:t>it</a:t>
            </a:r>
            <a:r>
              <a:rPr lang="it-IT" dirty="0"/>
              <a:t> </a:t>
            </a:r>
            <a:r>
              <a:rPr lang="it-IT" dirty="0" err="1"/>
              <a:t>may</a:t>
            </a:r>
            <a:r>
              <a:rPr lang="it-IT" dirty="0"/>
              <a:t> take </a:t>
            </a:r>
            <a:r>
              <a:rPr lang="it-IT" dirty="0" err="1"/>
              <a:t>significant</a:t>
            </a:r>
            <a:r>
              <a:rPr lang="it-IT" dirty="0"/>
              <a:t> </a:t>
            </a:r>
            <a:r>
              <a:rPr lang="it-IT" dirty="0" err="1"/>
              <a:t>amount</a:t>
            </a:r>
            <a:r>
              <a:rPr lang="it-IT" dirty="0"/>
              <a:t> of time to </a:t>
            </a:r>
            <a:r>
              <a:rPr lang="it-IT" dirty="0" err="1"/>
              <a:t>reach</a:t>
            </a:r>
            <a:r>
              <a:rPr lang="it-IT" dirty="0"/>
              <a:t> the </a:t>
            </a:r>
            <a:r>
              <a:rPr lang="it-IT" dirty="0" err="1"/>
              <a:t>targeted</a:t>
            </a:r>
            <a:r>
              <a:rPr lang="it-IT" dirty="0"/>
              <a:t> temperature. </a:t>
            </a:r>
            <a:endParaRPr lang="en-GB" dirty="0"/>
          </a:p>
        </p:txBody>
      </p:sp>
      <p:sp>
        <p:nvSpPr>
          <p:cNvPr id="4" name="Slide Number Placeholder 3"/>
          <p:cNvSpPr>
            <a:spLocks noGrp="1"/>
          </p:cNvSpPr>
          <p:nvPr>
            <p:ph type="sldNum" sz="quarter" idx="5"/>
          </p:nvPr>
        </p:nvSpPr>
        <p:spPr/>
        <p:txBody>
          <a:bodyPr/>
          <a:lstStyle/>
          <a:p>
            <a:fld id="{813B96DD-0CFD-4C2D-B624-9EC9D1281679}" type="slidenum">
              <a:rPr lang="en-GB" smtClean="0"/>
              <a:t>9</a:t>
            </a:fld>
            <a:endParaRPr lang="en-GB"/>
          </a:p>
        </p:txBody>
      </p:sp>
    </p:spTree>
    <p:extLst>
      <p:ext uri="{BB962C8B-B14F-4D97-AF65-F5344CB8AC3E}">
        <p14:creationId xmlns:p14="http://schemas.microsoft.com/office/powerpoint/2010/main" val="636500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14EB-5778-4CA2-A8DB-4CBB686F8F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869A3C7-225D-4502-B819-4DB54D38E9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B3A7B9-C942-4663-97F6-8E6A22516411}"/>
              </a:ext>
            </a:extLst>
          </p:cNvPr>
          <p:cNvSpPr>
            <a:spLocks noGrp="1"/>
          </p:cNvSpPr>
          <p:nvPr>
            <p:ph type="dt" sz="half" idx="10"/>
          </p:nvPr>
        </p:nvSpPr>
        <p:spPr/>
        <p:txBody>
          <a:bodyPr/>
          <a:lstStyle/>
          <a:p>
            <a:fld id="{358A4592-1B37-4819-8F60-C1F920C635E3}" type="datetimeFigureOut">
              <a:rPr lang="en-GB" smtClean="0"/>
              <a:t>30/04/2024</a:t>
            </a:fld>
            <a:endParaRPr lang="en-GB"/>
          </a:p>
        </p:txBody>
      </p:sp>
      <p:sp>
        <p:nvSpPr>
          <p:cNvPr id="5" name="Footer Placeholder 4">
            <a:extLst>
              <a:ext uri="{FF2B5EF4-FFF2-40B4-BE49-F238E27FC236}">
                <a16:creationId xmlns:a16="http://schemas.microsoft.com/office/drawing/2014/main" id="{AEFF6C0A-02B2-42EA-B53E-9244822E1D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575172-F0E3-4B9D-9B81-F7817005CB8C}"/>
              </a:ext>
            </a:extLst>
          </p:cNvPr>
          <p:cNvSpPr>
            <a:spLocks noGrp="1"/>
          </p:cNvSpPr>
          <p:nvPr>
            <p:ph type="sldNum" sz="quarter" idx="12"/>
          </p:nvPr>
        </p:nvSpPr>
        <p:spPr/>
        <p:txBody>
          <a:bodyPr/>
          <a:lstStyle/>
          <a:p>
            <a:fld id="{DD2AF4DF-D1F4-407D-A0B0-46A90DEC2093}" type="slidenum">
              <a:rPr lang="en-GB" smtClean="0"/>
              <a:t>‹#›</a:t>
            </a:fld>
            <a:endParaRPr lang="en-GB"/>
          </a:p>
        </p:txBody>
      </p:sp>
    </p:spTree>
    <p:extLst>
      <p:ext uri="{BB962C8B-B14F-4D97-AF65-F5344CB8AC3E}">
        <p14:creationId xmlns:p14="http://schemas.microsoft.com/office/powerpoint/2010/main" val="2253650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1F851-2599-418D-95BF-73429CAC2A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F002D9-DC7C-4B6F-91E6-940DCE4CD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A1361C-D146-4EFA-9569-C1FCA6960B90}"/>
              </a:ext>
            </a:extLst>
          </p:cNvPr>
          <p:cNvSpPr>
            <a:spLocks noGrp="1"/>
          </p:cNvSpPr>
          <p:nvPr>
            <p:ph type="dt" sz="half" idx="10"/>
          </p:nvPr>
        </p:nvSpPr>
        <p:spPr/>
        <p:txBody>
          <a:bodyPr/>
          <a:lstStyle/>
          <a:p>
            <a:fld id="{358A4592-1B37-4819-8F60-C1F920C635E3}" type="datetimeFigureOut">
              <a:rPr lang="en-GB" smtClean="0"/>
              <a:t>30/04/2024</a:t>
            </a:fld>
            <a:endParaRPr lang="en-GB"/>
          </a:p>
        </p:txBody>
      </p:sp>
      <p:sp>
        <p:nvSpPr>
          <p:cNvPr id="5" name="Footer Placeholder 4">
            <a:extLst>
              <a:ext uri="{FF2B5EF4-FFF2-40B4-BE49-F238E27FC236}">
                <a16:creationId xmlns:a16="http://schemas.microsoft.com/office/drawing/2014/main" id="{B4680119-EC3F-41CC-8F57-9AF8C08C4E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0010D5-9B51-40E0-B7C6-56C94884E3DA}"/>
              </a:ext>
            </a:extLst>
          </p:cNvPr>
          <p:cNvSpPr>
            <a:spLocks noGrp="1"/>
          </p:cNvSpPr>
          <p:nvPr>
            <p:ph type="sldNum" sz="quarter" idx="12"/>
          </p:nvPr>
        </p:nvSpPr>
        <p:spPr/>
        <p:txBody>
          <a:bodyPr/>
          <a:lstStyle/>
          <a:p>
            <a:fld id="{DD2AF4DF-D1F4-407D-A0B0-46A90DEC2093}" type="slidenum">
              <a:rPr lang="en-GB" smtClean="0"/>
              <a:t>‹#›</a:t>
            </a:fld>
            <a:endParaRPr lang="en-GB"/>
          </a:p>
        </p:txBody>
      </p:sp>
    </p:spTree>
    <p:extLst>
      <p:ext uri="{BB962C8B-B14F-4D97-AF65-F5344CB8AC3E}">
        <p14:creationId xmlns:p14="http://schemas.microsoft.com/office/powerpoint/2010/main" val="1295582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8831B3-2E52-4960-B725-84FCAD661D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982CF0-BA70-4F26-91A9-468D5D0470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94F823-1608-4EB9-B53B-FFB309C0C43A}"/>
              </a:ext>
            </a:extLst>
          </p:cNvPr>
          <p:cNvSpPr>
            <a:spLocks noGrp="1"/>
          </p:cNvSpPr>
          <p:nvPr>
            <p:ph type="dt" sz="half" idx="10"/>
          </p:nvPr>
        </p:nvSpPr>
        <p:spPr/>
        <p:txBody>
          <a:bodyPr/>
          <a:lstStyle/>
          <a:p>
            <a:fld id="{358A4592-1B37-4819-8F60-C1F920C635E3}" type="datetimeFigureOut">
              <a:rPr lang="en-GB" smtClean="0"/>
              <a:t>30/04/2024</a:t>
            </a:fld>
            <a:endParaRPr lang="en-GB"/>
          </a:p>
        </p:txBody>
      </p:sp>
      <p:sp>
        <p:nvSpPr>
          <p:cNvPr id="5" name="Footer Placeholder 4">
            <a:extLst>
              <a:ext uri="{FF2B5EF4-FFF2-40B4-BE49-F238E27FC236}">
                <a16:creationId xmlns:a16="http://schemas.microsoft.com/office/drawing/2014/main" id="{F7B938CF-AAEF-478A-9893-4204F1E296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6DF22A-03A3-4266-ABE6-BEF337C6A850}"/>
              </a:ext>
            </a:extLst>
          </p:cNvPr>
          <p:cNvSpPr>
            <a:spLocks noGrp="1"/>
          </p:cNvSpPr>
          <p:nvPr>
            <p:ph type="sldNum" sz="quarter" idx="12"/>
          </p:nvPr>
        </p:nvSpPr>
        <p:spPr/>
        <p:txBody>
          <a:bodyPr/>
          <a:lstStyle/>
          <a:p>
            <a:fld id="{DD2AF4DF-D1F4-407D-A0B0-46A90DEC2093}" type="slidenum">
              <a:rPr lang="en-GB" smtClean="0"/>
              <a:t>‹#›</a:t>
            </a:fld>
            <a:endParaRPr lang="en-GB"/>
          </a:p>
        </p:txBody>
      </p:sp>
    </p:spTree>
    <p:extLst>
      <p:ext uri="{BB962C8B-B14F-4D97-AF65-F5344CB8AC3E}">
        <p14:creationId xmlns:p14="http://schemas.microsoft.com/office/powerpoint/2010/main" val="398693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98F7-F40D-4324-B477-E2FB2983C9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E87217-AB88-457E-A98B-EDFAC7C7DC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3FAA90-AA74-4652-81C2-2FE182C01263}"/>
              </a:ext>
            </a:extLst>
          </p:cNvPr>
          <p:cNvSpPr>
            <a:spLocks noGrp="1"/>
          </p:cNvSpPr>
          <p:nvPr>
            <p:ph type="dt" sz="half" idx="10"/>
          </p:nvPr>
        </p:nvSpPr>
        <p:spPr/>
        <p:txBody>
          <a:bodyPr/>
          <a:lstStyle/>
          <a:p>
            <a:fld id="{358A4592-1B37-4819-8F60-C1F920C635E3}" type="datetimeFigureOut">
              <a:rPr lang="en-GB" smtClean="0"/>
              <a:t>30/04/2024</a:t>
            </a:fld>
            <a:endParaRPr lang="en-GB"/>
          </a:p>
        </p:txBody>
      </p:sp>
      <p:sp>
        <p:nvSpPr>
          <p:cNvPr id="5" name="Footer Placeholder 4">
            <a:extLst>
              <a:ext uri="{FF2B5EF4-FFF2-40B4-BE49-F238E27FC236}">
                <a16:creationId xmlns:a16="http://schemas.microsoft.com/office/drawing/2014/main" id="{A860E29F-F63E-488A-A4D4-BF02D1645B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611FAB-FFD3-4117-A9B4-3949C4945F86}"/>
              </a:ext>
            </a:extLst>
          </p:cNvPr>
          <p:cNvSpPr>
            <a:spLocks noGrp="1"/>
          </p:cNvSpPr>
          <p:nvPr>
            <p:ph type="sldNum" sz="quarter" idx="12"/>
          </p:nvPr>
        </p:nvSpPr>
        <p:spPr/>
        <p:txBody>
          <a:bodyPr/>
          <a:lstStyle/>
          <a:p>
            <a:fld id="{DD2AF4DF-D1F4-407D-A0B0-46A90DEC2093}" type="slidenum">
              <a:rPr lang="en-GB" smtClean="0"/>
              <a:t>‹#›</a:t>
            </a:fld>
            <a:endParaRPr lang="en-GB"/>
          </a:p>
        </p:txBody>
      </p:sp>
    </p:spTree>
    <p:extLst>
      <p:ext uri="{BB962C8B-B14F-4D97-AF65-F5344CB8AC3E}">
        <p14:creationId xmlns:p14="http://schemas.microsoft.com/office/powerpoint/2010/main" val="894399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D54C9-E63D-4A51-B4BC-7A1E096611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8EFF248-F871-4C89-95B5-8DBCBFD9B8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E992CC-783A-4D17-91B6-D9941593885F}"/>
              </a:ext>
            </a:extLst>
          </p:cNvPr>
          <p:cNvSpPr>
            <a:spLocks noGrp="1"/>
          </p:cNvSpPr>
          <p:nvPr>
            <p:ph type="dt" sz="half" idx="10"/>
          </p:nvPr>
        </p:nvSpPr>
        <p:spPr/>
        <p:txBody>
          <a:bodyPr/>
          <a:lstStyle/>
          <a:p>
            <a:fld id="{358A4592-1B37-4819-8F60-C1F920C635E3}" type="datetimeFigureOut">
              <a:rPr lang="en-GB" smtClean="0"/>
              <a:t>30/04/2024</a:t>
            </a:fld>
            <a:endParaRPr lang="en-GB"/>
          </a:p>
        </p:txBody>
      </p:sp>
      <p:sp>
        <p:nvSpPr>
          <p:cNvPr id="5" name="Footer Placeholder 4">
            <a:extLst>
              <a:ext uri="{FF2B5EF4-FFF2-40B4-BE49-F238E27FC236}">
                <a16:creationId xmlns:a16="http://schemas.microsoft.com/office/drawing/2014/main" id="{55CF6981-DB8D-4552-BB92-D8890710E2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115B11-B574-481B-ADAD-CA2C4D869AA3}"/>
              </a:ext>
            </a:extLst>
          </p:cNvPr>
          <p:cNvSpPr>
            <a:spLocks noGrp="1"/>
          </p:cNvSpPr>
          <p:nvPr>
            <p:ph type="sldNum" sz="quarter" idx="12"/>
          </p:nvPr>
        </p:nvSpPr>
        <p:spPr/>
        <p:txBody>
          <a:bodyPr/>
          <a:lstStyle/>
          <a:p>
            <a:fld id="{DD2AF4DF-D1F4-407D-A0B0-46A90DEC2093}" type="slidenum">
              <a:rPr lang="en-GB" smtClean="0"/>
              <a:t>‹#›</a:t>
            </a:fld>
            <a:endParaRPr lang="en-GB"/>
          </a:p>
        </p:txBody>
      </p:sp>
    </p:spTree>
    <p:extLst>
      <p:ext uri="{BB962C8B-B14F-4D97-AF65-F5344CB8AC3E}">
        <p14:creationId xmlns:p14="http://schemas.microsoft.com/office/powerpoint/2010/main" val="2605223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F0CA-1631-416B-9F66-C3410638EA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C1C347-82B7-4F89-B5B7-005FE83DDC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BD5501-696D-42F9-A9BB-68025D6B5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3A9F777-3F02-4A67-B1FC-29AACE285C52}"/>
              </a:ext>
            </a:extLst>
          </p:cNvPr>
          <p:cNvSpPr>
            <a:spLocks noGrp="1"/>
          </p:cNvSpPr>
          <p:nvPr>
            <p:ph type="dt" sz="half" idx="10"/>
          </p:nvPr>
        </p:nvSpPr>
        <p:spPr/>
        <p:txBody>
          <a:bodyPr/>
          <a:lstStyle/>
          <a:p>
            <a:fld id="{358A4592-1B37-4819-8F60-C1F920C635E3}" type="datetimeFigureOut">
              <a:rPr lang="en-GB" smtClean="0"/>
              <a:t>30/04/2024</a:t>
            </a:fld>
            <a:endParaRPr lang="en-GB"/>
          </a:p>
        </p:txBody>
      </p:sp>
      <p:sp>
        <p:nvSpPr>
          <p:cNvPr id="6" name="Footer Placeholder 5">
            <a:extLst>
              <a:ext uri="{FF2B5EF4-FFF2-40B4-BE49-F238E27FC236}">
                <a16:creationId xmlns:a16="http://schemas.microsoft.com/office/drawing/2014/main" id="{FCC8B7BB-B472-447B-8E87-E4C3E37928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7EE84A-FEF2-41E8-8214-229519EAE2BB}"/>
              </a:ext>
            </a:extLst>
          </p:cNvPr>
          <p:cNvSpPr>
            <a:spLocks noGrp="1"/>
          </p:cNvSpPr>
          <p:nvPr>
            <p:ph type="sldNum" sz="quarter" idx="12"/>
          </p:nvPr>
        </p:nvSpPr>
        <p:spPr/>
        <p:txBody>
          <a:bodyPr/>
          <a:lstStyle/>
          <a:p>
            <a:fld id="{DD2AF4DF-D1F4-407D-A0B0-46A90DEC2093}" type="slidenum">
              <a:rPr lang="en-GB" smtClean="0"/>
              <a:t>‹#›</a:t>
            </a:fld>
            <a:endParaRPr lang="en-GB"/>
          </a:p>
        </p:txBody>
      </p:sp>
    </p:spTree>
    <p:extLst>
      <p:ext uri="{BB962C8B-B14F-4D97-AF65-F5344CB8AC3E}">
        <p14:creationId xmlns:p14="http://schemas.microsoft.com/office/powerpoint/2010/main" val="4220253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FE4F-A2E5-4C1D-9384-D4819C8C473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48C8D3-7B01-46CD-B22A-F3FF989C05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58649A-765E-40B4-831E-5BAE4DAD30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8ECC16C-1E71-45B3-B817-C7F7F1204D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5EEC66-F167-49DC-B446-5C0CE8FF1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0E0AD93-2E9C-4F2A-8E0D-8393A06B15AD}"/>
              </a:ext>
            </a:extLst>
          </p:cNvPr>
          <p:cNvSpPr>
            <a:spLocks noGrp="1"/>
          </p:cNvSpPr>
          <p:nvPr>
            <p:ph type="dt" sz="half" idx="10"/>
          </p:nvPr>
        </p:nvSpPr>
        <p:spPr/>
        <p:txBody>
          <a:bodyPr/>
          <a:lstStyle/>
          <a:p>
            <a:fld id="{358A4592-1B37-4819-8F60-C1F920C635E3}" type="datetimeFigureOut">
              <a:rPr lang="en-GB" smtClean="0"/>
              <a:t>30/04/2024</a:t>
            </a:fld>
            <a:endParaRPr lang="en-GB"/>
          </a:p>
        </p:txBody>
      </p:sp>
      <p:sp>
        <p:nvSpPr>
          <p:cNvPr id="8" name="Footer Placeholder 7">
            <a:extLst>
              <a:ext uri="{FF2B5EF4-FFF2-40B4-BE49-F238E27FC236}">
                <a16:creationId xmlns:a16="http://schemas.microsoft.com/office/drawing/2014/main" id="{BD88A00E-BDFF-4996-B849-F502623311E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6F2FBC6-08DE-4DDF-B6BE-6B18580A3560}"/>
              </a:ext>
            </a:extLst>
          </p:cNvPr>
          <p:cNvSpPr>
            <a:spLocks noGrp="1"/>
          </p:cNvSpPr>
          <p:nvPr>
            <p:ph type="sldNum" sz="quarter" idx="12"/>
          </p:nvPr>
        </p:nvSpPr>
        <p:spPr/>
        <p:txBody>
          <a:bodyPr/>
          <a:lstStyle/>
          <a:p>
            <a:fld id="{DD2AF4DF-D1F4-407D-A0B0-46A90DEC2093}" type="slidenum">
              <a:rPr lang="en-GB" smtClean="0"/>
              <a:t>‹#›</a:t>
            </a:fld>
            <a:endParaRPr lang="en-GB"/>
          </a:p>
        </p:txBody>
      </p:sp>
    </p:spTree>
    <p:extLst>
      <p:ext uri="{BB962C8B-B14F-4D97-AF65-F5344CB8AC3E}">
        <p14:creationId xmlns:p14="http://schemas.microsoft.com/office/powerpoint/2010/main" val="2538328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584B-7C39-431D-A370-0BAA6446E92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1A9E713-7CD1-49EC-9C43-D77EB4CA75C5}"/>
              </a:ext>
            </a:extLst>
          </p:cNvPr>
          <p:cNvSpPr>
            <a:spLocks noGrp="1"/>
          </p:cNvSpPr>
          <p:nvPr>
            <p:ph type="dt" sz="half" idx="10"/>
          </p:nvPr>
        </p:nvSpPr>
        <p:spPr/>
        <p:txBody>
          <a:bodyPr/>
          <a:lstStyle/>
          <a:p>
            <a:fld id="{358A4592-1B37-4819-8F60-C1F920C635E3}" type="datetimeFigureOut">
              <a:rPr lang="en-GB" smtClean="0"/>
              <a:t>30/04/2024</a:t>
            </a:fld>
            <a:endParaRPr lang="en-GB"/>
          </a:p>
        </p:txBody>
      </p:sp>
      <p:sp>
        <p:nvSpPr>
          <p:cNvPr id="4" name="Footer Placeholder 3">
            <a:extLst>
              <a:ext uri="{FF2B5EF4-FFF2-40B4-BE49-F238E27FC236}">
                <a16:creationId xmlns:a16="http://schemas.microsoft.com/office/drawing/2014/main" id="{1ED0B85E-648B-4F7F-8AB6-9520F5DC2F6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A5F7492-EFF2-48BC-8059-0F6E571F2FE9}"/>
              </a:ext>
            </a:extLst>
          </p:cNvPr>
          <p:cNvSpPr>
            <a:spLocks noGrp="1"/>
          </p:cNvSpPr>
          <p:nvPr>
            <p:ph type="sldNum" sz="quarter" idx="12"/>
          </p:nvPr>
        </p:nvSpPr>
        <p:spPr/>
        <p:txBody>
          <a:bodyPr/>
          <a:lstStyle/>
          <a:p>
            <a:fld id="{DD2AF4DF-D1F4-407D-A0B0-46A90DEC2093}" type="slidenum">
              <a:rPr lang="en-GB" smtClean="0"/>
              <a:t>‹#›</a:t>
            </a:fld>
            <a:endParaRPr lang="en-GB"/>
          </a:p>
        </p:txBody>
      </p:sp>
    </p:spTree>
    <p:extLst>
      <p:ext uri="{BB962C8B-B14F-4D97-AF65-F5344CB8AC3E}">
        <p14:creationId xmlns:p14="http://schemas.microsoft.com/office/powerpoint/2010/main" val="1425077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C4C091-2FB0-4F29-932B-C41959F16BA5}"/>
              </a:ext>
            </a:extLst>
          </p:cNvPr>
          <p:cNvSpPr>
            <a:spLocks noGrp="1"/>
          </p:cNvSpPr>
          <p:nvPr>
            <p:ph type="dt" sz="half" idx="10"/>
          </p:nvPr>
        </p:nvSpPr>
        <p:spPr/>
        <p:txBody>
          <a:bodyPr/>
          <a:lstStyle/>
          <a:p>
            <a:fld id="{358A4592-1B37-4819-8F60-C1F920C635E3}" type="datetimeFigureOut">
              <a:rPr lang="en-GB" smtClean="0"/>
              <a:t>30/04/2024</a:t>
            </a:fld>
            <a:endParaRPr lang="en-GB"/>
          </a:p>
        </p:txBody>
      </p:sp>
      <p:sp>
        <p:nvSpPr>
          <p:cNvPr id="3" name="Footer Placeholder 2">
            <a:extLst>
              <a:ext uri="{FF2B5EF4-FFF2-40B4-BE49-F238E27FC236}">
                <a16:creationId xmlns:a16="http://schemas.microsoft.com/office/drawing/2014/main" id="{6A8279AA-995C-4C68-9125-49C0771FB8B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108799-2104-4F83-9D17-BA3C60846913}"/>
              </a:ext>
            </a:extLst>
          </p:cNvPr>
          <p:cNvSpPr>
            <a:spLocks noGrp="1"/>
          </p:cNvSpPr>
          <p:nvPr>
            <p:ph type="sldNum" sz="quarter" idx="12"/>
          </p:nvPr>
        </p:nvSpPr>
        <p:spPr/>
        <p:txBody>
          <a:bodyPr/>
          <a:lstStyle/>
          <a:p>
            <a:fld id="{DD2AF4DF-D1F4-407D-A0B0-46A90DEC2093}" type="slidenum">
              <a:rPr lang="en-GB" smtClean="0"/>
              <a:t>‹#›</a:t>
            </a:fld>
            <a:endParaRPr lang="en-GB"/>
          </a:p>
        </p:txBody>
      </p:sp>
    </p:spTree>
    <p:extLst>
      <p:ext uri="{BB962C8B-B14F-4D97-AF65-F5344CB8AC3E}">
        <p14:creationId xmlns:p14="http://schemas.microsoft.com/office/powerpoint/2010/main" val="2684346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8B5C3-6F5A-4C66-A99D-C3C3EDEA4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08998C-A038-4827-A71D-1F18A6E576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A37E35-9170-4250-A490-7145E4C1E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AEAEA7-5FD1-42EA-9880-05B6E7122417}"/>
              </a:ext>
            </a:extLst>
          </p:cNvPr>
          <p:cNvSpPr>
            <a:spLocks noGrp="1"/>
          </p:cNvSpPr>
          <p:nvPr>
            <p:ph type="dt" sz="half" idx="10"/>
          </p:nvPr>
        </p:nvSpPr>
        <p:spPr/>
        <p:txBody>
          <a:bodyPr/>
          <a:lstStyle/>
          <a:p>
            <a:fld id="{358A4592-1B37-4819-8F60-C1F920C635E3}" type="datetimeFigureOut">
              <a:rPr lang="en-GB" smtClean="0"/>
              <a:t>30/04/2024</a:t>
            </a:fld>
            <a:endParaRPr lang="en-GB"/>
          </a:p>
        </p:txBody>
      </p:sp>
      <p:sp>
        <p:nvSpPr>
          <p:cNvPr id="6" name="Footer Placeholder 5">
            <a:extLst>
              <a:ext uri="{FF2B5EF4-FFF2-40B4-BE49-F238E27FC236}">
                <a16:creationId xmlns:a16="http://schemas.microsoft.com/office/drawing/2014/main" id="{2CCDF105-FB23-4A9F-A7A5-AA5D0D68EA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1A1D71-D3BF-4901-87D5-141599E11AD1}"/>
              </a:ext>
            </a:extLst>
          </p:cNvPr>
          <p:cNvSpPr>
            <a:spLocks noGrp="1"/>
          </p:cNvSpPr>
          <p:nvPr>
            <p:ph type="sldNum" sz="quarter" idx="12"/>
          </p:nvPr>
        </p:nvSpPr>
        <p:spPr/>
        <p:txBody>
          <a:bodyPr/>
          <a:lstStyle/>
          <a:p>
            <a:fld id="{DD2AF4DF-D1F4-407D-A0B0-46A90DEC2093}" type="slidenum">
              <a:rPr lang="en-GB" smtClean="0"/>
              <a:t>‹#›</a:t>
            </a:fld>
            <a:endParaRPr lang="en-GB"/>
          </a:p>
        </p:txBody>
      </p:sp>
    </p:spTree>
    <p:extLst>
      <p:ext uri="{BB962C8B-B14F-4D97-AF65-F5344CB8AC3E}">
        <p14:creationId xmlns:p14="http://schemas.microsoft.com/office/powerpoint/2010/main" val="426469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03C81-B294-43D5-A390-EB23CD9E1E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F9135E-1C1D-48E0-B2CB-C884A26836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6A09A0E-3153-4060-9D27-B4B1CCB762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A33CB9-49A1-48AA-9232-E256A377FD51}"/>
              </a:ext>
            </a:extLst>
          </p:cNvPr>
          <p:cNvSpPr>
            <a:spLocks noGrp="1"/>
          </p:cNvSpPr>
          <p:nvPr>
            <p:ph type="dt" sz="half" idx="10"/>
          </p:nvPr>
        </p:nvSpPr>
        <p:spPr/>
        <p:txBody>
          <a:bodyPr/>
          <a:lstStyle/>
          <a:p>
            <a:fld id="{358A4592-1B37-4819-8F60-C1F920C635E3}" type="datetimeFigureOut">
              <a:rPr lang="en-GB" smtClean="0"/>
              <a:t>30/04/2024</a:t>
            </a:fld>
            <a:endParaRPr lang="en-GB"/>
          </a:p>
        </p:txBody>
      </p:sp>
      <p:sp>
        <p:nvSpPr>
          <p:cNvPr id="6" name="Footer Placeholder 5">
            <a:extLst>
              <a:ext uri="{FF2B5EF4-FFF2-40B4-BE49-F238E27FC236}">
                <a16:creationId xmlns:a16="http://schemas.microsoft.com/office/drawing/2014/main" id="{8D7299B3-B5BA-4561-8D6B-7436991D02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29EA31-ACDE-4180-9F5D-5BC9E7FCAF7F}"/>
              </a:ext>
            </a:extLst>
          </p:cNvPr>
          <p:cNvSpPr>
            <a:spLocks noGrp="1"/>
          </p:cNvSpPr>
          <p:nvPr>
            <p:ph type="sldNum" sz="quarter" idx="12"/>
          </p:nvPr>
        </p:nvSpPr>
        <p:spPr/>
        <p:txBody>
          <a:bodyPr/>
          <a:lstStyle/>
          <a:p>
            <a:fld id="{DD2AF4DF-D1F4-407D-A0B0-46A90DEC2093}" type="slidenum">
              <a:rPr lang="en-GB" smtClean="0"/>
              <a:t>‹#›</a:t>
            </a:fld>
            <a:endParaRPr lang="en-GB"/>
          </a:p>
        </p:txBody>
      </p:sp>
    </p:spTree>
    <p:extLst>
      <p:ext uri="{BB962C8B-B14F-4D97-AF65-F5344CB8AC3E}">
        <p14:creationId xmlns:p14="http://schemas.microsoft.com/office/powerpoint/2010/main" val="3918383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42FBA5-BAAA-4B6F-B704-C05BB02D5C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04BD6D-0CAF-44A2-B898-3C8BF65022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2B6FA3-68E5-4E3F-A9B8-E325EB292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8A4592-1B37-4819-8F60-C1F920C635E3}" type="datetimeFigureOut">
              <a:rPr lang="en-GB" smtClean="0"/>
              <a:t>30/04/2024</a:t>
            </a:fld>
            <a:endParaRPr lang="en-GB"/>
          </a:p>
        </p:txBody>
      </p:sp>
      <p:sp>
        <p:nvSpPr>
          <p:cNvPr id="5" name="Footer Placeholder 4">
            <a:extLst>
              <a:ext uri="{FF2B5EF4-FFF2-40B4-BE49-F238E27FC236}">
                <a16:creationId xmlns:a16="http://schemas.microsoft.com/office/drawing/2014/main" id="{EDC3CF92-4550-43D8-BD50-B168B0F7D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7D3A65C-911C-4B7D-B67A-9FF88A4C9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AF4DF-D1F4-407D-A0B0-46A90DEC2093}" type="slidenum">
              <a:rPr lang="en-GB" smtClean="0"/>
              <a:t>‹#›</a:t>
            </a:fld>
            <a:endParaRPr lang="en-GB"/>
          </a:p>
        </p:txBody>
      </p:sp>
    </p:spTree>
    <p:extLst>
      <p:ext uri="{BB962C8B-B14F-4D97-AF65-F5344CB8AC3E}">
        <p14:creationId xmlns:p14="http://schemas.microsoft.com/office/powerpoint/2010/main" val="2152053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10" Type="http://schemas.openxmlformats.org/officeDocument/2006/relationships/image" Target="../media/image24.png"/><Relationship Id="rId4" Type="http://schemas.microsoft.com/office/2007/relationships/hdphoto" Target="../media/hdphoto3.wdp"/><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48.tif"/><Relationship Id="rId5" Type="http://schemas.openxmlformats.org/officeDocument/2006/relationships/image" Target="../media/image44.png"/><Relationship Id="rId10" Type="http://schemas.openxmlformats.org/officeDocument/2006/relationships/image" Target="../media/image41.png"/><Relationship Id="rId4" Type="http://schemas.microsoft.com/office/2007/relationships/hdphoto" Target="../media/hdphoto6.wdp"/><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7.wdp"/><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7.wdp"/><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5.wdp"/><Relationship Id="rId18" Type="http://schemas.openxmlformats.org/officeDocument/2006/relationships/image" Target="../media/image37.png"/><Relationship Id="rId3" Type="http://schemas.openxmlformats.org/officeDocument/2006/relationships/image" Target="../media/image53.png"/><Relationship Id="rId21" Type="http://schemas.openxmlformats.org/officeDocument/2006/relationships/image" Target="../media/image64.png"/><Relationship Id="rId7" Type="http://schemas.openxmlformats.org/officeDocument/2006/relationships/image" Target="../media/image57.jpg"/><Relationship Id="rId12" Type="http://schemas.openxmlformats.org/officeDocument/2006/relationships/image" Target="../media/image15.png"/><Relationship Id="rId17" Type="http://schemas.openxmlformats.org/officeDocument/2006/relationships/image" Target="../media/image36.png"/><Relationship Id="rId2" Type="http://schemas.openxmlformats.org/officeDocument/2006/relationships/notesSlide" Target="../notesSlides/notesSlide30.xml"/><Relationship Id="rId16" Type="http://schemas.openxmlformats.org/officeDocument/2006/relationships/image" Target="../media/image30.png"/><Relationship Id="rId20"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32.png"/><Relationship Id="rId5" Type="http://schemas.openxmlformats.org/officeDocument/2006/relationships/image" Target="../media/image55.jpg"/><Relationship Id="rId15" Type="http://schemas.openxmlformats.org/officeDocument/2006/relationships/image" Target="../media/image62.jpg"/><Relationship Id="rId10" Type="http://schemas.openxmlformats.org/officeDocument/2006/relationships/image" Target="../media/image60.png"/><Relationship Id="rId19" Type="http://schemas.openxmlformats.org/officeDocument/2006/relationships/image" Target="../media/image38.jp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1.jpg"/><Relationship Id="rId22"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0.png"/><Relationship Id="rId3" Type="http://schemas.openxmlformats.org/officeDocument/2006/relationships/image" Target="../media/image53.png"/><Relationship Id="rId7" Type="http://schemas.openxmlformats.org/officeDocument/2006/relationships/image" Target="../media/image67.png"/><Relationship Id="rId12" Type="http://schemas.microsoft.com/office/2007/relationships/hdphoto" Target="../media/hdphoto11.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69.png"/><Relationship Id="rId5" Type="http://schemas.openxmlformats.org/officeDocument/2006/relationships/image" Target="../media/image66.png"/><Relationship Id="rId10" Type="http://schemas.microsoft.com/office/2007/relationships/hdphoto" Target="../media/hdphoto10.wdp"/><Relationship Id="rId4" Type="http://schemas.openxmlformats.org/officeDocument/2006/relationships/image" Target="../media/image11.jpg"/><Relationship Id="rId9" Type="http://schemas.openxmlformats.org/officeDocument/2006/relationships/image" Target="../media/image68.png"/><Relationship Id="rId14" Type="http://schemas.microsoft.com/office/2007/relationships/hdphoto" Target="../media/hdphoto12.wdp"/></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3.png"/><Relationship Id="rId4" Type="http://schemas.microsoft.com/office/2007/relationships/hdphoto" Target="../media/hdphoto13.wdp"/></Relationships>
</file>

<file path=ppt/slides/_rels/slide33.xml.rels><?xml version="1.0" encoding="UTF-8" standalone="yes"?>
<Relationships xmlns="http://schemas.openxmlformats.org/package/2006/relationships"><Relationship Id="rId8" Type="http://schemas.openxmlformats.org/officeDocument/2006/relationships/chart" Target="../charts/chart4.xml"/><Relationship Id="rId13" Type="http://schemas.openxmlformats.org/officeDocument/2006/relationships/image" Target="../media/image72.jpg"/><Relationship Id="rId3" Type="http://schemas.openxmlformats.org/officeDocument/2006/relationships/image" Target="../media/image71.png"/><Relationship Id="rId7" Type="http://schemas.openxmlformats.org/officeDocument/2006/relationships/chart" Target="../charts/chart3.xml"/><Relationship Id="rId12" Type="http://schemas.openxmlformats.org/officeDocument/2006/relationships/image" Target="../media/image54.png"/><Relationship Id="rId2" Type="http://schemas.openxmlformats.org/officeDocument/2006/relationships/notesSlide" Target="../notesSlides/notesSlide33.xml"/><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chart" Target="../charts/chart2.xml"/><Relationship Id="rId11" Type="http://schemas.openxmlformats.org/officeDocument/2006/relationships/image" Target="../media/image55.jpg"/><Relationship Id="rId5" Type="http://schemas.openxmlformats.org/officeDocument/2006/relationships/chart" Target="../charts/chart1.xml"/><Relationship Id="rId15" Type="http://schemas.openxmlformats.org/officeDocument/2006/relationships/image" Target="../media/image56.png"/><Relationship Id="rId10" Type="http://schemas.openxmlformats.org/officeDocument/2006/relationships/chart" Target="../charts/chart6.xml"/><Relationship Id="rId4" Type="http://schemas.microsoft.com/office/2007/relationships/hdphoto" Target="../media/hdphoto13.wdp"/><Relationship Id="rId9" Type="http://schemas.openxmlformats.org/officeDocument/2006/relationships/chart" Target="../charts/chart5.xml"/><Relationship Id="rId14" Type="http://schemas.openxmlformats.org/officeDocument/2006/relationships/image" Target="../media/image57.jpg"/></Relationships>
</file>

<file path=ppt/slides/_rels/slide34.xml.rels><?xml version="1.0" encoding="UTF-8" standalone="yes"?>
<Relationships xmlns="http://schemas.openxmlformats.org/package/2006/relationships"><Relationship Id="rId8" Type="http://schemas.openxmlformats.org/officeDocument/2006/relationships/chart" Target="../charts/chart11.xml"/><Relationship Id="rId13" Type="http://schemas.openxmlformats.org/officeDocument/2006/relationships/image" Target="../media/image57.jpg"/><Relationship Id="rId3" Type="http://schemas.openxmlformats.org/officeDocument/2006/relationships/chart" Target="../charts/chart7.xml"/><Relationship Id="rId7" Type="http://schemas.openxmlformats.org/officeDocument/2006/relationships/image" Target="../media/image55.jpg"/><Relationship Id="rId12" Type="http://schemas.openxmlformats.org/officeDocument/2006/relationships/image" Target="../media/image72.jpg"/><Relationship Id="rId2" Type="http://schemas.openxmlformats.org/officeDocument/2006/relationships/notesSlide" Target="../notesSlides/notesSlide34.xml"/><Relationship Id="rId16" Type="http://schemas.microsoft.com/office/2007/relationships/hdphoto" Target="../media/hdphoto13.wdp"/><Relationship Id="rId1" Type="http://schemas.openxmlformats.org/officeDocument/2006/relationships/slideLayout" Target="../slideLayouts/slideLayout7.xml"/><Relationship Id="rId6" Type="http://schemas.openxmlformats.org/officeDocument/2006/relationships/chart" Target="../charts/chart10.xml"/><Relationship Id="rId11" Type="http://schemas.openxmlformats.org/officeDocument/2006/relationships/image" Target="../media/image56.png"/><Relationship Id="rId5" Type="http://schemas.openxmlformats.org/officeDocument/2006/relationships/chart" Target="../charts/chart9.xml"/><Relationship Id="rId15" Type="http://schemas.openxmlformats.org/officeDocument/2006/relationships/image" Target="../media/image71.png"/><Relationship Id="rId10" Type="http://schemas.openxmlformats.org/officeDocument/2006/relationships/image" Target="../media/image54.png"/><Relationship Id="rId4" Type="http://schemas.openxmlformats.org/officeDocument/2006/relationships/chart" Target="../charts/chart8.xml"/><Relationship Id="rId9" Type="http://schemas.openxmlformats.org/officeDocument/2006/relationships/image" Target="../media/image59.png"/><Relationship Id="rId14" Type="http://schemas.openxmlformats.org/officeDocument/2006/relationships/chart" Target="../charts/char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3.png"/><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3.png"/><Relationship Id="rId4" Type="http://schemas.microsoft.com/office/2007/relationships/hdphoto" Target="../media/hdphoto13.wdp"/></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3.png"/><Relationship Id="rId4" Type="http://schemas.microsoft.com/office/2007/relationships/hdphoto" Target="../media/hdphoto13.wdp"/></Relationships>
</file>

<file path=ppt/slides/_rels/slide38.xml.rels><?xml version="1.0" encoding="UTF-8" standalone="yes"?>
<Relationships xmlns="http://schemas.openxmlformats.org/package/2006/relationships"><Relationship Id="rId8" Type="http://schemas.openxmlformats.org/officeDocument/2006/relationships/chart" Target="../charts/chart16.xml"/><Relationship Id="rId13" Type="http://schemas.openxmlformats.org/officeDocument/2006/relationships/image" Target="../media/image72.jpg"/><Relationship Id="rId3" Type="http://schemas.openxmlformats.org/officeDocument/2006/relationships/image" Target="../media/image71.png"/><Relationship Id="rId7" Type="http://schemas.openxmlformats.org/officeDocument/2006/relationships/chart" Target="../charts/chart15.xml"/><Relationship Id="rId12" Type="http://schemas.openxmlformats.org/officeDocument/2006/relationships/image" Target="../media/image54.png"/><Relationship Id="rId2" Type="http://schemas.openxmlformats.org/officeDocument/2006/relationships/notesSlide" Target="../notesSlides/notesSlide38.xml"/><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chart" Target="../charts/chart14.xml"/><Relationship Id="rId11" Type="http://schemas.openxmlformats.org/officeDocument/2006/relationships/image" Target="../media/image55.jpg"/><Relationship Id="rId5" Type="http://schemas.openxmlformats.org/officeDocument/2006/relationships/chart" Target="../charts/chart13.xml"/><Relationship Id="rId15" Type="http://schemas.openxmlformats.org/officeDocument/2006/relationships/image" Target="../media/image56.png"/><Relationship Id="rId10" Type="http://schemas.openxmlformats.org/officeDocument/2006/relationships/chart" Target="../charts/chart18.xml"/><Relationship Id="rId4" Type="http://schemas.microsoft.com/office/2007/relationships/hdphoto" Target="../media/hdphoto13.wdp"/><Relationship Id="rId9" Type="http://schemas.openxmlformats.org/officeDocument/2006/relationships/chart" Target="../charts/chart17.xml"/><Relationship Id="rId14" Type="http://schemas.openxmlformats.org/officeDocument/2006/relationships/image" Target="../media/image57.jpg"/></Relationships>
</file>

<file path=ppt/slides/_rels/slide39.xml.rels><?xml version="1.0" encoding="UTF-8" standalone="yes"?>
<Relationships xmlns="http://schemas.openxmlformats.org/package/2006/relationships"><Relationship Id="rId8" Type="http://schemas.openxmlformats.org/officeDocument/2006/relationships/chart" Target="../charts/chart22.xml"/><Relationship Id="rId13" Type="http://schemas.openxmlformats.org/officeDocument/2006/relationships/image" Target="../media/image54.png"/><Relationship Id="rId3" Type="http://schemas.openxmlformats.org/officeDocument/2006/relationships/image" Target="../media/image71.png"/><Relationship Id="rId7" Type="http://schemas.openxmlformats.org/officeDocument/2006/relationships/chart" Target="../charts/chart21.xml"/><Relationship Id="rId12" Type="http://schemas.openxmlformats.org/officeDocument/2006/relationships/image" Target="../media/image59.png"/><Relationship Id="rId2" Type="http://schemas.openxmlformats.org/officeDocument/2006/relationships/notesSlide" Target="../notesSlides/notesSlide39.xml"/><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chart" Target="../charts/chart20.xml"/><Relationship Id="rId11" Type="http://schemas.openxmlformats.org/officeDocument/2006/relationships/image" Target="../media/image55.jpg"/><Relationship Id="rId5" Type="http://schemas.openxmlformats.org/officeDocument/2006/relationships/chart" Target="../charts/chart19.xml"/><Relationship Id="rId15" Type="http://schemas.openxmlformats.org/officeDocument/2006/relationships/image" Target="../media/image72.jpg"/><Relationship Id="rId10" Type="http://schemas.openxmlformats.org/officeDocument/2006/relationships/chart" Target="../charts/chart24.xml"/><Relationship Id="rId4" Type="http://schemas.microsoft.com/office/2007/relationships/hdphoto" Target="../media/hdphoto13.wdp"/><Relationship Id="rId9" Type="http://schemas.openxmlformats.org/officeDocument/2006/relationships/chart" Target="../charts/chart23.xml"/><Relationship Id="rId14" Type="http://schemas.openxmlformats.org/officeDocument/2006/relationships/image" Target="../media/image57.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8" Type="http://schemas.openxmlformats.org/officeDocument/2006/relationships/chart" Target="../charts/chart28.xml"/><Relationship Id="rId13" Type="http://schemas.openxmlformats.org/officeDocument/2006/relationships/image" Target="../media/image57.jpg"/><Relationship Id="rId3" Type="http://schemas.openxmlformats.org/officeDocument/2006/relationships/image" Target="../media/image71.png"/><Relationship Id="rId7" Type="http://schemas.openxmlformats.org/officeDocument/2006/relationships/chart" Target="../charts/chart27.xml"/><Relationship Id="rId12" Type="http://schemas.openxmlformats.org/officeDocument/2006/relationships/image" Target="../media/image72.jpg"/><Relationship Id="rId2" Type="http://schemas.openxmlformats.org/officeDocument/2006/relationships/notesSlide" Target="../notesSlides/notesSlide40.xml"/><Relationship Id="rId16"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chart" Target="../charts/chart26.xml"/><Relationship Id="rId11" Type="http://schemas.openxmlformats.org/officeDocument/2006/relationships/image" Target="../media/image54.png"/><Relationship Id="rId5" Type="http://schemas.openxmlformats.org/officeDocument/2006/relationships/chart" Target="../charts/chart25.xml"/><Relationship Id="rId15" Type="http://schemas.openxmlformats.org/officeDocument/2006/relationships/image" Target="../media/image59.png"/><Relationship Id="rId10" Type="http://schemas.openxmlformats.org/officeDocument/2006/relationships/chart" Target="../charts/chart30.xml"/><Relationship Id="rId4" Type="http://schemas.microsoft.com/office/2007/relationships/hdphoto" Target="../media/hdphoto13.wdp"/><Relationship Id="rId9" Type="http://schemas.openxmlformats.org/officeDocument/2006/relationships/chart" Target="../charts/chart29.xml"/><Relationship Id="rId1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chart" Target="../charts/chart34.xml"/><Relationship Id="rId13" Type="http://schemas.openxmlformats.org/officeDocument/2006/relationships/image" Target="../media/image54.png"/><Relationship Id="rId3" Type="http://schemas.openxmlformats.org/officeDocument/2006/relationships/image" Target="../media/image71.png"/><Relationship Id="rId7" Type="http://schemas.openxmlformats.org/officeDocument/2006/relationships/chart" Target="../charts/chart33.xml"/><Relationship Id="rId12" Type="http://schemas.openxmlformats.org/officeDocument/2006/relationships/image" Target="../media/image59.png"/><Relationship Id="rId2" Type="http://schemas.openxmlformats.org/officeDocument/2006/relationships/notesSlide" Target="../notesSlides/notesSlide41.xml"/><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chart" Target="../charts/chart32.xml"/><Relationship Id="rId11" Type="http://schemas.openxmlformats.org/officeDocument/2006/relationships/image" Target="../media/image55.jpg"/><Relationship Id="rId5" Type="http://schemas.openxmlformats.org/officeDocument/2006/relationships/chart" Target="../charts/chart31.xml"/><Relationship Id="rId15" Type="http://schemas.openxmlformats.org/officeDocument/2006/relationships/image" Target="../media/image72.jpg"/><Relationship Id="rId10" Type="http://schemas.openxmlformats.org/officeDocument/2006/relationships/chart" Target="../charts/chart36.xml"/><Relationship Id="rId4" Type="http://schemas.microsoft.com/office/2007/relationships/hdphoto" Target="../media/hdphoto13.wdp"/><Relationship Id="rId9" Type="http://schemas.openxmlformats.org/officeDocument/2006/relationships/chart" Target="../charts/chart35.xml"/><Relationship Id="rId14" Type="http://schemas.openxmlformats.org/officeDocument/2006/relationships/image" Target="../media/image57.jpg"/></Relationships>
</file>

<file path=ppt/slides/_rels/slide42.xml.rels><?xml version="1.0" encoding="UTF-8" standalone="yes"?>
<Relationships xmlns="http://schemas.openxmlformats.org/package/2006/relationships"><Relationship Id="rId8" Type="http://schemas.openxmlformats.org/officeDocument/2006/relationships/chart" Target="../charts/chart40.xml"/><Relationship Id="rId13" Type="http://schemas.openxmlformats.org/officeDocument/2006/relationships/image" Target="../media/image72.jpg"/><Relationship Id="rId3" Type="http://schemas.openxmlformats.org/officeDocument/2006/relationships/image" Target="../media/image71.png"/><Relationship Id="rId7" Type="http://schemas.openxmlformats.org/officeDocument/2006/relationships/chart" Target="../charts/chart39.xml"/><Relationship Id="rId12" Type="http://schemas.openxmlformats.org/officeDocument/2006/relationships/image" Target="../media/image54.png"/><Relationship Id="rId2" Type="http://schemas.openxmlformats.org/officeDocument/2006/relationships/notesSlide" Target="../notesSlides/notesSlide42.xml"/><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chart" Target="../charts/chart38.xml"/><Relationship Id="rId11" Type="http://schemas.openxmlformats.org/officeDocument/2006/relationships/image" Target="../media/image55.jpg"/><Relationship Id="rId5" Type="http://schemas.openxmlformats.org/officeDocument/2006/relationships/chart" Target="../charts/chart37.xml"/><Relationship Id="rId15" Type="http://schemas.openxmlformats.org/officeDocument/2006/relationships/image" Target="../media/image56.png"/><Relationship Id="rId10" Type="http://schemas.openxmlformats.org/officeDocument/2006/relationships/chart" Target="../charts/chart42.xml"/><Relationship Id="rId4" Type="http://schemas.microsoft.com/office/2007/relationships/hdphoto" Target="../media/hdphoto13.wdp"/><Relationship Id="rId9" Type="http://schemas.openxmlformats.org/officeDocument/2006/relationships/chart" Target="../charts/chart41.xml"/><Relationship Id="rId14" Type="http://schemas.openxmlformats.org/officeDocument/2006/relationships/image" Target="../media/image57.jpg"/></Relationships>
</file>

<file path=ppt/slides/_rels/slide4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image" Target="../media/image71.png"/><Relationship Id="rId7" Type="http://schemas.openxmlformats.org/officeDocument/2006/relationships/chart" Target="../charts/chart44.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chart" Target="../charts/chart43.xml"/><Relationship Id="rId4" Type="http://schemas.microsoft.com/office/2007/relationships/hdphoto" Target="../media/hdphoto13.wdp"/></Relationships>
</file>

<file path=ppt/slides/_rels/slide44.xml.rels><?xml version="1.0" encoding="UTF-8" standalone="yes"?>
<Relationships xmlns="http://schemas.openxmlformats.org/package/2006/relationships"><Relationship Id="rId8" Type="http://schemas.openxmlformats.org/officeDocument/2006/relationships/chart" Target="../charts/chart48.xml"/><Relationship Id="rId3" Type="http://schemas.openxmlformats.org/officeDocument/2006/relationships/image" Target="../media/image71.png"/><Relationship Id="rId7" Type="http://schemas.openxmlformats.org/officeDocument/2006/relationships/chart" Target="../charts/chart47.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chart" Target="../charts/chart46.xml"/><Relationship Id="rId4" Type="http://schemas.microsoft.com/office/2007/relationships/hdphoto" Target="../media/hdphoto13.wdp"/></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4.jpe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792E40-EBF9-443D-B12C-E55311A723A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0"/>
            <a:ext cx="12192000" cy="6858000"/>
          </a:xfrm>
          <a:prstGeom prst="rect">
            <a:avLst/>
          </a:prstGeom>
        </p:spPr>
      </p:pic>
      <p:graphicFrame>
        <p:nvGraphicFramePr>
          <p:cNvPr id="4" name="Table 4">
            <a:extLst>
              <a:ext uri="{FF2B5EF4-FFF2-40B4-BE49-F238E27FC236}">
                <a16:creationId xmlns:a16="http://schemas.microsoft.com/office/drawing/2014/main" id="{FFB38D55-8392-48B6-BDC3-72A92B9C70A1}"/>
              </a:ext>
            </a:extLst>
          </p:cNvPr>
          <p:cNvGraphicFramePr>
            <a:graphicFrameLocks noGrp="1"/>
          </p:cNvGraphicFramePr>
          <p:nvPr/>
        </p:nvGraphicFramePr>
        <p:xfrm>
          <a:off x="-14990" y="0"/>
          <a:ext cx="12206988" cy="6858000"/>
        </p:xfrm>
        <a:graphic>
          <a:graphicData uri="http://schemas.openxmlformats.org/drawingml/2006/table">
            <a:tbl>
              <a:tblPr firstRow="1" bandRow="1">
                <a:tableStyleId>{C4B1156A-380E-4F78-BDF5-A606A8083BF9}</a:tableStyleId>
              </a:tblPr>
              <a:tblGrid>
                <a:gridCol w="1756704">
                  <a:extLst>
                    <a:ext uri="{9D8B030D-6E8A-4147-A177-3AD203B41FA5}">
                      <a16:colId xmlns:a16="http://schemas.microsoft.com/office/drawing/2014/main" val="2362748907"/>
                    </a:ext>
                  </a:extLst>
                </a:gridCol>
                <a:gridCol w="1741714">
                  <a:extLst>
                    <a:ext uri="{9D8B030D-6E8A-4147-A177-3AD203B41FA5}">
                      <a16:colId xmlns:a16="http://schemas.microsoft.com/office/drawing/2014/main" val="2079185699"/>
                    </a:ext>
                  </a:extLst>
                </a:gridCol>
                <a:gridCol w="1741714">
                  <a:extLst>
                    <a:ext uri="{9D8B030D-6E8A-4147-A177-3AD203B41FA5}">
                      <a16:colId xmlns:a16="http://schemas.microsoft.com/office/drawing/2014/main" val="1814856774"/>
                    </a:ext>
                  </a:extLst>
                </a:gridCol>
                <a:gridCol w="1741714">
                  <a:extLst>
                    <a:ext uri="{9D8B030D-6E8A-4147-A177-3AD203B41FA5}">
                      <a16:colId xmlns:a16="http://schemas.microsoft.com/office/drawing/2014/main" val="2820684745"/>
                    </a:ext>
                  </a:extLst>
                </a:gridCol>
                <a:gridCol w="1741714">
                  <a:extLst>
                    <a:ext uri="{9D8B030D-6E8A-4147-A177-3AD203B41FA5}">
                      <a16:colId xmlns:a16="http://schemas.microsoft.com/office/drawing/2014/main" val="3904334865"/>
                    </a:ext>
                  </a:extLst>
                </a:gridCol>
                <a:gridCol w="1889476">
                  <a:extLst>
                    <a:ext uri="{9D8B030D-6E8A-4147-A177-3AD203B41FA5}">
                      <a16:colId xmlns:a16="http://schemas.microsoft.com/office/drawing/2014/main" val="1240327103"/>
                    </a:ext>
                  </a:extLst>
                </a:gridCol>
                <a:gridCol w="1593952">
                  <a:extLst>
                    <a:ext uri="{9D8B030D-6E8A-4147-A177-3AD203B41FA5}">
                      <a16:colId xmlns:a16="http://schemas.microsoft.com/office/drawing/2014/main" val="4114021504"/>
                    </a:ext>
                  </a:extLst>
                </a:gridCol>
              </a:tblGrid>
              <a:tr h="1143000">
                <a:tc>
                  <a:txBody>
                    <a:bodyPr/>
                    <a:lstStyle/>
                    <a:p>
                      <a:endParaRPr lang="en-GB" dirty="0"/>
                    </a:p>
                  </a:txBody>
                  <a:tcPr>
                    <a:lnB w="12700" cmpd="sng">
                      <a:noFill/>
                    </a:lnB>
                    <a:noFill/>
                  </a:tcPr>
                </a:tc>
                <a:tc>
                  <a:txBody>
                    <a:bodyPr/>
                    <a:lstStyle/>
                    <a:p>
                      <a:endParaRPr lang="en-GB" dirty="0"/>
                    </a:p>
                  </a:txBody>
                  <a:tcPr>
                    <a:lnB w="12700" cmpd="sng">
                      <a:noFill/>
                    </a:lnB>
                    <a:noFill/>
                  </a:tcPr>
                </a:tc>
                <a:tc>
                  <a:txBody>
                    <a:bodyPr/>
                    <a:lstStyle/>
                    <a:p>
                      <a:endParaRPr lang="en-GB" dirty="0"/>
                    </a:p>
                  </a:txBody>
                  <a:tcPr>
                    <a:lnB w="12700" cmpd="sng">
                      <a:noFill/>
                    </a:lnB>
                    <a:noFill/>
                  </a:tcPr>
                </a:tc>
                <a:tc>
                  <a:txBody>
                    <a:bodyPr/>
                    <a:lstStyle/>
                    <a:p>
                      <a:endParaRPr lang="en-GB" dirty="0"/>
                    </a:p>
                  </a:txBody>
                  <a:tcPr>
                    <a:lnB w="12700" cmpd="sng">
                      <a:noFill/>
                    </a:lnB>
                    <a:noFill/>
                  </a:tcPr>
                </a:tc>
                <a:tc>
                  <a:txBody>
                    <a:bodyPr/>
                    <a:lstStyle/>
                    <a:p>
                      <a:endParaRPr lang="en-GB"/>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4168718384"/>
                  </a:ext>
                </a:extLst>
              </a:tr>
              <a:tr h="1143000">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dirty="0"/>
                    </a:p>
                  </a:txBody>
                  <a:tcPr>
                    <a:lnL w="12700" cmpd="sng">
                      <a:noFill/>
                    </a:lnL>
                    <a:noFill/>
                  </a:tcPr>
                </a:tc>
                <a:tc>
                  <a:txBody>
                    <a:bodyPr/>
                    <a:lstStyle/>
                    <a:p>
                      <a:endParaRPr lang="en-GB" dirty="0"/>
                    </a:p>
                  </a:txBody>
                  <a:tcPr>
                    <a:noFill/>
                  </a:tcPr>
                </a:tc>
                <a:tc>
                  <a:txBody>
                    <a:bodyPr/>
                    <a:lstStyle/>
                    <a:p>
                      <a:endParaRPr lang="en-GB" dirty="0"/>
                    </a:p>
                  </a:txBody>
                  <a:tcPr>
                    <a:solidFill>
                      <a:schemeClr val="bg1"/>
                    </a:solidFill>
                  </a:tcPr>
                </a:tc>
                <a:extLst>
                  <a:ext uri="{0D108BD9-81ED-4DB2-BD59-A6C34878D82A}">
                    <a16:rowId xmlns:a16="http://schemas.microsoft.com/office/drawing/2014/main" val="2869277715"/>
                  </a:ext>
                </a:extLst>
              </a:tr>
              <a:tr h="114300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dirty="0"/>
                    </a:p>
                  </a:txBody>
                  <a:tcPr>
                    <a:lnL w="12700" cmpd="sng">
                      <a:noFill/>
                    </a:lnL>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4150314645"/>
                  </a:ext>
                </a:extLst>
              </a:tr>
              <a:tr h="114300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dirty="0"/>
                    </a:p>
                  </a:txBody>
                  <a:tcPr>
                    <a:lnL w="12700" cmpd="sng">
                      <a:noFill/>
                    </a:lnL>
                    <a:noFill/>
                  </a:tcPr>
                </a:tc>
                <a:tc>
                  <a:txBody>
                    <a:bodyPr/>
                    <a:lstStyle/>
                    <a:p>
                      <a:endParaRPr lang="en-GB" dirty="0"/>
                    </a:p>
                  </a:txBody>
                  <a:tcPr>
                    <a:solidFill>
                      <a:schemeClr val="bg1"/>
                    </a:solidFill>
                  </a:tcPr>
                </a:tc>
                <a:tc>
                  <a:txBody>
                    <a:bodyPr/>
                    <a:lstStyle/>
                    <a:p>
                      <a:endParaRPr lang="en-GB" dirty="0"/>
                    </a:p>
                  </a:txBody>
                  <a:tcPr>
                    <a:noFill/>
                  </a:tcPr>
                </a:tc>
                <a:extLst>
                  <a:ext uri="{0D108BD9-81ED-4DB2-BD59-A6C34878D82A}">
                    <a16:rowId xmlns:a16="http://schemas.microsoft.com/office/drawing/2014/main" val="1903725608"/>
                  </a:ext>
                </a:extLst>
              </a:tr>
              <a:tr h="1143000">
                <a:tc>
                  <a:txBody>
                    <a:bodyPr/>
                    <a:lstStyle/>
                    <a:p>
                      <a:endParaRPr lang="en-GB"/>
                    </a:p>
                  </a:txBody>
                  <a:tcPr>
                    <a:lnT w="12700" cmpd="sng">
                      <a:noFill/>
                    </a:lnT>
                    <a:noFill/>
                  </a:tcPr>
                </a:tc>
                <a:tc>
                  <a:txBody>
                    <a:bodyPr/>
                    <a:lstStyle/>
                    <a:p>
                      <a:endParaRPr lang="en-GB"/>
                    </a:p>
                  </a:txBody>
                  <a:tcPr>
                    <a:lnT w="12700" cmpd="sng">
                      <a:noFill/>
                    </a:lnT>
                    <a:noFill/>
                  </a:tcPr>
                </a:tc>
                <a:tc>
                  <a:txBody>
                    <a:bodyPr/>
                    <a:lstStyle/>
                    <a:p>
                      <a:endParaRPr lang="en-GB"/>
                    </a:p>
                  </a:txBody>
                  <a:tcPr>
                    <a:lnT w="12700" cmpd="sng">
                      <a:noFill/>
                    </a:lnT>
                    <a:noFill/>
                  </a:tcPr>
                </a:tc>
                <a:tc>
                  <a:txBody>
                    <a:bodyPr/>
                    <a:lstStyle/>
                    <a:p>
                      <a:endParaRPr lang="en-GB"/>
                    </a:p>
                  </a:txBody>
                  <a:tcPr>
                    <a:lnT w="12700" cmpd="sng">
                      <a:noFill/>
                    </a:lnT>
                    <a:noFill/>
                  </a:tcPr>
                </a:tc>
                <a:tc>
                  <a:txBody>
                    <a:bodyPr/>
                    <a:lstStyle/>
                    <a:p>
                      <a:endParaRPr lang="en-GB"/>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368454941"/>
                  </a:ext>
                </a:extLst>
              </a:tr>
              <a:tr h="1143000">
                <a:tc>
                  <a:txBody>
                    <a:bodyPr/>
                    <a:lstStyle/>
                    <a:p>
                      <a:endParaRPr lang="en-GB" dirty="0"/>
                    </a:p>
                  </a:txBody>
                  <a:tcPr>
                    <a:noFill/>
                  </a:tcPr>
                </a:tc>
                <a:tc>
                  <a:txBody>
                    <a:bodyPr/>
                    <a:lstStyle/>
                    <a:p>
                      <a:endParaRPr lang="en-GB" dirty="0"/>
                    </a:p>
                  </a:txBody>
                  <a:tcPr>
                    <a:solidFill>
                      <a:schemeClr val="bg1"/>
                    </a:solidFill>
                  </a:tcPr>
                </a:tc>
                <a:tc>
                  <a:txBody>
                    <a:bodyPr/>
                    <a:lstStyle/>
                    <a:p>
                      <a:endParaRPr lang="en-GB"/>
                    </a:p>
                  </a:txBody>
                  <a:tcPr>
                    <a:noFill/>
                  </a:tcPr>
                </a:tc>
                <a:tc>
                  <a:txBody>
                    <a:bodyPr/>
                    <a:lstStyle/>
                    <a:p>
                      <a:endParaRPr lang="en-GB"/>
                    </a:p>
                  </a:txBody>
                  <a:tcPr>
                    <a:noFill/>
                  </a:tcPr>
                </a:tc>
                <a:tc>
                  <a:txBody>
                    <a:bodyPr/>
                    <a:lstStyle/>
                    <a:p>
                      <a:endParaRPr lang="en-GB"/>
                    </a:p>
                  </a:txBody>
                  <a:tcPr>
                    <a:noFill/>
                  </a:tcPr>
                </a:tc>
                <a:tc>
                  <a:txBody>
                    <a:bodyPr/>
                    <a:lstStyle/>
                    <a:p>
                      <a:endParaRPr lang="en-GB"/>
                    </a:p>
                  </a:txBody>
                  <a:tcPr>
                    <a:noFill/>
                  </a:tcPr>
                </a:tc>
                <a:tc>
                  <a:txBody>
                    <a:bodyPr/>
                    <a:lstStyle/>
                    <a:p>
                      <a:endParaRPr lang="en-GB" dirty="0"/>
                    </a:p>
                  </a:txBody>
                  <a:tcPr>
                    <a:solidFill>
                      <a:schemeClr val="bg1"/>
                    </a:solidFill>
                  </a:tcPr>
                </a:tc>
                <a:extLst>
                  <a:ext uri="{0D108BD9-81ED-4DB2-BD59-A6C34878D82A}">
                    <a16:rowId xmlns:a16="http://schemas.microsoft.com/office/drawing/2014/main" val="1318541040"/>
                  </a:ext>
                </a:extLst>
              </a:tr>
            </a:tbl>
          </a:graphicData>
        </a:graphic>
      </p:graphicFrame>
      <p:sp>
        <p:nvSpPr>
          <p:cNvPr id="11" name="TextBox 10">
            <a:extLst>
              <a:ext uri="{FF2B5EF4-FFF2-40B4-BE49-F238E27FC236}">
                <a16:creationId xmlns:a16="http://schemas.microsoft.com/office/drawing/2014/main" id="{A0368D2D-ECA7-4AC6-AE25-87B1B7743E50}"/>
              </a:ext>
            </a:extLst>
          </p:cNvPr>
          <p:cNvSpPr txBox="1"/>
          <p:nvPr/>
        </p:nvSpPr>
        <p:spPr>
          <a:xfrm>
            <a:off x="149901" y="1588958"/>
            <a:ext cx="6940446" cy="3293722"/>
          </a:xfrm>
          <a:prstGeom prst="rect">
            <a:avLst/>
          </a:prstGeom>
          <a:noFill/>
        </p:spPr>
        <p:txBody>
          <a:bodyPr wrap="square" rtlCol="0">
            <a:spAutoFit/>
          </a:bodyPr>
          <a:lstStyle/>
          <a:p>
            <a:pPr algn="ctr"/>
            <a:endParaRPr lang="it-IT" sz="2800" b="1" dirty="0">
              <a:latin typeface="+mj-lt"/>
            </a:endParaRPr>
          </a:p>
          <a:p>
            <a:pPr algn="ctr"/>
            <a:r>
              <a:rPr lang="it-IT" sz="2800" b="1" dirty="0">
                <a:latin typeface="+mj-lt"/>
              </a:rPr>
              <a:t>Microwave-</a:t>
            </a:r>
            <a:r>
              <a:rPr lang="it-IT" sz="2800" b="1" dirty="0" err="1">
                <a:latin typeface="+mj-lt"/>
              </a:rPr>
              <a:t>assisted</a:t>
            </a:r>
            <a:r>
              <a:rPr lang="it-IT" sz="2800" b="1" dirty="0">
                <a:latin typeface="+mj-lt"/>
              </a:rPr>
              <a:t> process for Fatty Acids Methyl Esters analysis in food matrix: </a:t>
            </a:r>
          </a:p>
          <a:p>
            <a:pPr algn="ctr"/>
            <a:r>
              <a:rPr lang="it-IT" sz="2800" b="1" dirty="0">
                <a:latin typeface="+mj-lt"/>
              </a:rPr>
              <a:t>A comparative study</a:t>
            </a:r>
          </a:p>
          <a:p>
            <a:pPr algn="ctr">
              <a:lnSpc>
                <a:spcPct val="107000"/>
              </a:lnSpc>
              <a:spcAft>
                <a:spcPts val="800"/>
              </a:spcAft>
            </a:pPr>
            <a:endParaRPr lang="it-IT" sz="1200" dirty="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it-IT" sz="1200" dirty="0">
                <a:effectLst/>
                <a:latin typeface="+mj-lt"/>
                <a:ea typeface="Calibri" panose="020F0502020204030204" pitchFamily="34" charset="0"/>
                <a:cs typeface="Times New Roman" panose="02020603050405020304" pitchFamily="18" charset="0"/>
              </a:rPr>
              <a:t>Donatella Ferrara</a:t>
            </a:r>
            <a:r>
              <a:rPr lang="it-IT" sz="1200" baseline="30000" dirty="0">
                <a:effectLst/>
                <a:latin typeface="+mj-lt"/>
                <a:ea typeface="Calibri" panose="020F0502020204030204" pitchFamily="34" charset="0"/>
                <a:cs typeface="Times New Roman" panose="02020603050405020304" pitchFamily="18" charset="0"/>
              </a:rPr>
              <a:t> 1,2</a:t>
            </a:r>
            <a:r>
              <a:rPr lang="it-IT" sz="1200" dirty="0">
                <a:effectLst/>
                <a:latin typeface="+mj-lt"/>
                <a:ea typeface="Calibri" panose="020F0502020204030204" pitchFamily="34" charset="0"/>
                <a:cs typeface="Times New Roman" panose="02020603050405020304" pitchFamily="18" charset="0"/>
              </a:rPr>
              <a:t>, Giorgia Purcaro </a:t>
            </a:r>
            <a:r>
              <a:rPr lang="it-IT" sz="1200" baseline="30000" dirty="0">
                <a:effectLst/>
                <a:latin typeface="+mj-lt"/>
                <a:ea typeface="Calibri" panose="020F0502020204030204" pitchFamily="34" charset="0"/>
                <a:cs typeface="Times New Roman" panose="02020603050405020304" pitchFamily="18" charset="0"/>
              </a:rPr>
              <a:t>2*</a:t>
            </a:r>
            <a:endParaRPr lang="en-GB" sz="1200" dirty="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it-IT" sz="1200" dirty="0">
                <a:effectLst/>
                <a:latin typeface="+mj-lt"/>
                <a:ea typeface="Calibri" panose="020F0502020204030204" pitchFamily="34" charset="0"/>
                <a:cs typeface="Times New Roman" panose="02020603050405020304" pitchFamily="18" charset="0"/>
              </a:rPr>
              <a:t>1 University of Liege, Gembloux Agro-</a:t>
            </a:r>
            <a:r>
              <a:rPr lang="it-IT" sz="1200" dirty="0" err="1">
                <a:effectLst/>
                <a:latin typeface="+mj-lt"/>
                <a:ea typeface="Calibri" panose="020F0502020204030204" pitchFamily="34" charset="0"/>
                <a:cs typeface="Times New Roman" panose="02020603050405020304" pitchFamily="18" charset="0"/>
              </a:rPr>
              <a:t>BioTech</a:t>
            </a:r>
            <a:r>
              <a:rPr lang="it-IT" sz="1200" dirty="0">
                <a:effectLst/>
                <a:latin typeface="+mj-lt"/>
                <a:ea typeface="Calibri" panose="020F0502020204030204" pitchFamily="34" charset="0"/>
                <a:cs typeface="Times New Roman" panose="02020603050405020304" pitchFamily="18" charset="0"/>
              </a:rPr>
              <a:t>, Belgium.</a:t>
            </a:r>
            <a:endParaRPr lang="en-GB" sz="1200" dirty="0">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it-IT" sz="1200" dirty="0">
                <a:effectLst/>
                <a:latin typeface="+mj-lt"/>
                <a:ea typeface="Calibri" panose="020F0502020204030204" pitchFamily="34" charset="0"/>
                <a:cs typeface="Times New Roman" panose="02020603050405020304" pitchFamily="18" charset="0"/>
              </a:rPr>
              <a:t>2 University of Turin, Dipartimento di Scienza e Tecnologia del Farmaco, Italy.</a:t>
            </a:r>
            <a:endParaRPr lang="en-GB" sz="1200" dirty="0">
              <a:effectLst/>
              <a:latin typeface="+mj-lt"/>
              <a:ea typeface="Calibri" panose="020F0502020204030204" pitchFamily="34" charset="0"/>
              <a:cs typeface="Times New Roman" panose="02020603050405020304" pitchFamily="18" charset="0"/>
            </a:endParaRPr>
          </a:p>
          <a:p>
            <a:endParaRPr lang="en-GB" dirty="0"/>
          </a:p>
        </p:txBody>
      </p:sp>
      <p:pic>
        <p:nvPicPr>
          <p:cNvPr id="3" name="Picture 2">
            <a:extLst>
              <a:ext uri="{FF2B5EF4-FFF2-40B4-BE49-F238E27FC236}">
                <a16:creationId xmlns:a16="http://schemas.microsoft.com/office/drawing/2014/main" id="{428A22FE-774E-40E8-BD4F-0FD06DFE7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00" y="1071193"/>
            <a:ext cx="2132749" cy="1035529"/>
          </a:xfrm>
          <a:prstGeom prst="rect">
            <a:avLst/>
          </a:prstGeom>
        </p:spPr>
      </p:pic>
      <p:pic>
        <p:nvPicPr>
          <p:cNvPr id="6" name="Picture 5">
            <a:extLst>
              <a:ext uri="{FF2B5EF4-FFF2-40B4-BE49-F238E27FC236}">
                <a16:creationId xmlns:a16="http://schemas.microsoft.com/office/drawing/2014/main" id="{A608ADA4-4337-471B-B74A-F84733235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1846" y="933137"/>
            <a:ext cx="2268781" cy="1311639"/>
          </a:xfrm>
          <a:prstGeom prst="rect">
            <a:avLst/>
          </a:prstGeom>
        </p:spPr>
      </p:pic>
    </p:spTree>
    <p:extLst>
      <p:ext uri="{BB962C8B-B14F-4D97-AF65-F5344CB8AC3E}">
        <p14:creationId xmlns:p14="http://schemas.microsoft.com/office/powerpoint/2010/main" val="3592878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0D4B515-0969-49AA-BDF6-E5E7078D1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748" y="37428"/>
            <a:ext cx="2083469" cy="1677193"/>
          </a:xfrm>
          <a:prstGeom prst="rect">
            <a:avLst/>
          </a:prstGeom>
        </p:spPr>
      </p:pic>
      <p:cxnSp>
        <p:nvCxnSpPr>
          <p:cNvPr id="17" name="Straight Connector 16">
            <a:extLst>
              <a:ext uri="{FF2B5EF4-FFF2-40B4-BE49-F238E27FC236}">
                <a16:creationId xmlns:a16="http://schemas.microsoft.com/office/drawing/2014/main" id="{65D1CF92-5655-4703-BDB2-90D4ECC7107A}"/>
              </a:ext>
            </a:extLst>
          </p:cNvPr>
          <p:cNvCxnSpPr/>
          <p:nvPr/>
        </p:nvCxnSpPr>
        <p:spPr>
          <a:xfrm flipV="1">
            <a:off x="2485387" y="1049705"/>
            <a:ext cx="2515694" cy="1331495"/>
          </a:xfrm>
          <a:prstGeom prst="line">
            <a:avLst/>
          </a:prstGeom>
          <a:ln w="28575">
            <a:solidFill>
              <a:srgbClr val="022640"/>
            </a:solidFill>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FDECE4E7-CD80-41A3-B9ED-F1894BB19393}"/>
              </a:ext>
            </a:extLst>
          </p:cNvPr>
          <p:cNvSpPr/>
          <p:nvPr/>
        </p:nvSpPr>
        <p:spPr>
          <a:xfrm>
            <a:off x="-4572002" y="5354052"/>
            <a:ext cx="19892212" cy="1564104"/>
          </a:xfrm>
          <a:custGeom>
            <a:avLst/>
            <a:gdLst>
              <a:gd name="connsiteX0" fmla="*/ 0 w 19892212"/>
              <a:gd name="connsiteY0" fmla="*/ 0 h 1564104"/>
              <a:gd name="connsiteX1" fmla="*/ 10954592 w 19892212"/>
              <a:gd name="connsiteY1" fmla="*/ 0 h 1564104"/>
              <a:gd name="connsiteX2" fmla="*/ 10961918 w 19892212"/>
              <a:gd name="connsiteY2" fmla="*/ 75952 h 1564104"/>
              <a:gd name="connsiteX3" fmla="*/ 11790946 w 19892212"/>
              <a:gd name="connsiteY3" fmla="*/ 782051 h 1564104"/>
              <a:gd name="connsiteX4" fmla="*/ 12619974 w 19892212"/>
              <a:gd name="connsiteY4" fmla="*/ 75952 h 1564104"/>
              <a:gd name="connsiteX5" fmla="*/ 12627301 w 19892212"/>
              <a:gd name="connsiteY5" fmla="*/ 0 h 1564104"/>
              <a:gd name="connsiteX6" fmla="*/ 19892212 w 19892212"/>
              <a:gd name="connsiteY6" fmla="*/ 0 h 1564104"/>
              <a:gd name="connsiteX7" fmla="*/ 19892212 w 19892212"/>
              <a:gd name="connsiteY7" fmla="*/ 1564104 h 1564104"/>
              <a:gd name="connsiteX8" fmla="*/ 0 w 19892212"/>
              <a:gd name="connsiteY8" fmla="*/ 1564104 h 156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2212" h="1564104">
                <a:moveTo>
                  <a:pt x="0" y="0"/>
                </a:moveTo>
                <a:lnTo>
                  <a:pt x="10954592" y="0"/>
                </a:lnTo>
                <a:lnTo>
                  <a:pt x="10961918" y="75952"/>
                </a:lnTo>
                <a:cubicBezTo>
                  <a:pt x="11040825" y="478922"/>
                  <a:pt x="11382011" y="782051"/>
                  <a:pt x="11790946" y="782051"/>
                </a:cubicBezTo>
                <a:cubicBezTo>
                  <a:pt x="12199881" y="782051"/>
                  <a:pt x="12541067" y="478922"/>
                  <a:pt x="12619974" y="75952"/>
                </a:cubicBezTo>
                <a:lnTo>
                  <a:pt x="12627301" y="0"/>
                </a:lnTo>
                <a:lnTo>
                  <a:pt x="19892212" y="0"/>
                </a:lnTo>
                <a:lnTo>
                  <a:pt x="19892212" y="1564104"/>
                </a:lnTo>
                <a:lnTo>
                  <a:pt x="0" y="1564104"/>
                </a:ln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0" name="Group 19">
            <a:extLst>
              <a:ext uri="{FF2B5EF4-FFF2-40B4-BE49-F238E27FC236}">
                <a16:creationId xmlns:a16="http://schemas.microsoft.com/office/drawing/2014/main" id="{94228BBF-B4BD-4616-9514-145DAD48AB3C}"/>
              </a:ext>
            </a:extLst>
          </p:cNvPr>
          <p:cNvGrpSpPr/>
          <p:nvPr/>
        </p:nvGrpSpPr>
        <p:grpSpPr>
          <a:xfrm>
            <a:off x="3260559" y="5414208"/>
            <a:ext cx="1299412" cy="1323474"/>
            <a:chOff x="3392904" y="5534526"/>
            <a:chExt cx="1058779" cy="1082841"/>
          </a:xfrm>
        </p:grpSpPr>
        <p:sp>
          <p:nvSpPr>
            <p:cNvPr id="6" name="Oval 5">
              <a:extLst>
                <a:ext uri="{FF2B5EF4-FFF2-40B4-BE49-F238E27FC236}">
                  <a16:creationId xmlns:a16="http://schemas.microsoft.com/office/drawing/2014/main" id="{21FD31D7-2B4C-4876-AFE3-8565F4B443AB}"/>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0325C73-47DC-4B6F-8AD2-ED8BD7813675}"/>
                </a:ext>
              </a:extLst>
            </p:cNvPr>
            <p:cNvSpPr txBox="1"/>
            <p:nvPr/>
          </p:nvSpPr>
          <p:spPr>
            <a:xfrm>
              <a:off x="3477125" y="5777662"/>
              <a:ext cx="890336" cy="646331"/>
            </a:xfrm>
            <a:prstGeom prst="rect">
              <a:avLst/>
            </a:prstGeom>
            <a:noFill/>
          </p:spPr>
          <p:txBody>
            <a:bodyPr wrap="square" rtlCol="0">
              <a:spAutoFit/>
            </a:bodyPr>
            <a:lstStyle/>
            <a:p>
              <a:pPr algn="ctr"/>
              <a:r>
                <a:rPr lang="it-IT" dirty="0">
                  <a:latin typeface="+mj-lt"/>
                </a:rPr>
                <a:t>FATTY</a:t>
              </a:r>
            </a:p>
            <a:p>
              <a:pPr algn="ctr"/>
              <a:r>
                <a:rPr lang="it-IT" dirty="0">
                  <a:latin typeface="+mj-lt"/>
                </a:rPr>
                <a:t> ACIDS</a:t>
              </a:r>
              <a:endParaRPr lang="en-GB" dirty="0">
                <a:latin typeface="+mj-lt"/>
              </a:endParaRPr>
            </a:p>
          </p:txBody>
        </p:sp>
      </p:grpSp>
      <p:grpSp>
        <p:nvGrpSpPr>
          <p:cNvPr id="25" name="Group 24">
            <a:extLst>
              <a:ext uri="{FF2B5EF4-FFF2-40B4-BE49-F238E27FC236}">
                <a16:creationId xmlns:a16="http://schemas.microsoft.com/office/drawing/2014/main" id="{CA7E36FC-1F26-4103-BAC5-832EBD2A945C}"/>
              </a:ext>
            </a:extLst>
          </p:cNvPr>
          <p:cNvGrpSpPr/>
          <p:nvPr/>
        </p:nvGrpSpPr>
        <p:grpSpPr>
          <a:xfrm>
            <a:off x="6583279" y="4684565"/>
            <a:ext cx="1532022" cy="1323474"/>
            <a:chOff x="6679531" y="5414208"/>
            <a:chExt cx="1532022" cy="1323474"/>
          </a:xfrm>
        </p:grpSpPr>
        <p:grpSp>
          <p:nvGrpSpPr>
            <p:cNvPr id="22" name="Group 21">
              <a:extLst>
                <a:ext uri="{FF2B5EF4-FFF2-40B4-BE49-F238E27FC236}">
                  <a16:creationId xmlns:a16="http://schemas.microsoft.com/office/drawing/2014/main" id="{8494411A-C941-4593-8521-17A0937EE71F}"/>
                </a:ext>
              </a:extLst>
            </p:cNvPr>
            <p:cNvGrpSpPr/>
            <p:nvPr/>
          </p:nvGrpSpPr>
          <p:grpSpPr>
            <a:xfrm>
              <a:off x="6679531" y="5414208"/>
              <a:ext cx="1299412" cy="1323474"/>
              <a:chOff x="3392904" y="5534526"/>
              <a:chExt cx="1058779" cy="1082841"/>
            </a:xfrm>
          </p:grpSpPr>
          <p:sp>
            <p:nvSpPr>
              <p:cNvPr id="23" name="Oval 22">
                <a:extLst>
                  <a:ext uri="{FF2B5EF4-FFF2-40B4-BE49-F238E27FC236}">
                    <a16:creationId xmlns:a16="http://schemas.microsoft.com/office/drawing/2014/main" id="{C21DD740-6B4F-40FE-AC98-3EFBB609CDFF}"/>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CA2F2DBC-E64A-460D-92E2-3B85BF280FD5}"/>
                  </a:ext>
                </a:extLst>
              </p:cNvPr>
              <p:cNvSpPr txBox="1"/>
              <p:nvPr/>
            </p:nvSpPr>
            <p:spPr>
              <a:xfrm>
                <a:off x="3477125" y="5777662"/>
                <a:ext cx="890336" cy="302180"/>
              </a:xfrm>
              <a:prstGeom prst="rect">
                <a:avLst/>
              </a:prstGeom>
              <a:noFill/>
            </p:spPr>
            <p:txBody>
              <a:bodyPr wrap="square" rtlCol="0">
                <a:spAutoFit/>
              </a:bodyPr>
              <a:lstStyle/>
              <a:p>
                <a:pPr algn="ctr"/>
                <a:endParaRPr lang="it-IT" dirty="0">
                  <a:latin typeface="+mj-lt"/>
                </a:endParaRPr>
              </a:p>
            </p:txBody>
          </p:sp>
        </p:grpSp>
        <p:sp>
          <p:nvSpPr>
            <p:cNvPr id="21" name="TextBox 20">
              <a:extLst>
                <a:ext uri="{FF2B5EF4-FFF2-40B4-BE49-F238E27FC236}">
                  <a16:creationId xmlns:a16="http://schemas.microsoft.com/office/drawing/2014/main" id="{31B01737-D4AB-4999-ADCA-C66F75D1D28D}"/>
                </a:ext>
              </a:extLst>
            </p:cNvPr>
            <p:cNvSpPr txBox="1"/>
            <p:nvPr/>
          </p:nvSpPr>
          <p:spPr>
            <a:xfrm>
              <a:off x="6679531" y="5924867"/>
              <a:ext cx="1532022" cy="369332"/>
            </a:xfrm>
            <a:prstGeom prst="rect">
              <a:avLst/>
            </a:prstGeom>
            <a:noFill/>
          </p:spPr>
          <p:txBody>
            <a:bodyPr wrap="square" rtlCol="0">
              <a:spAutoFit/>
            </a:bodyPr>
            <a:lstStyle/>
            <a:p>
              <a:r>
                <a:rPr lang="it-IT" dirty="0">
                  <a:latin typeface="+mj-lt"/>
                </a:rPr>
                <a:t>MICROWAVE</a:t>
              </a:r>
              <a:endParaRPr lang="en-GB" dirty="0">
                <a:latin typeface="+mj-lt"/>
              </a:endParaRPr>
            </a:p>
          </p:txBody>
        </p:sp>
      </p:grpSp>
      <p:grpSp>
        <p:nvGrpSpPr>
          <p:cNvPr id="31" name="Group 30">
            <a:extLst>
              <a:ext uri="{FF2B5EF4-FFF2-40B4-BE49-F238E27FC236}">
                <a16:creationId xmlns:a16="http://schemas.microsoft.com/office/drawing/2014/main" id="{EAACB309-F9FE-4C3F-9994-44B63C0A6CB7}"/>
              </a:ext>
            </a:extLst>
          </p:cNvPr>
          <p:cNvGrpSpPr/>
          <p:nvPr/>
        </p:nvGrpSpPr>
        <p:grpSpPr>
          <a:xfrm>
            <a:off x="-1497117" y="-585836"/>
            <a:ext cx="6057088" cy="6858000"/>
            <a:chOff x="-1483896" y="-529200"/>
            <a:chExt cx="6057088" cy="6858000"/>
          </a:xfrm>
        </p:grpSpPr>
        <p:pic>
          <p:nvPicPr>
            <p:cNvPr id="7" name="Picture 6">
              <a:extLst>
                <a:ext uri="{FF2B5EF4-FFF2-40B4-BE49-F238E27FC236}">
                  <a16:creationId xmlns:a16="http://schemas.microsoft.com/office/drawing/2014/main" id="{5EE6E8A6-C3A6-43AB-9860-8200E30C21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6621" y1="17578" x2="36621" y2="17578"/>
                          <a14:foregroundMark x1="27246" y1="19043" x2="27246" y2="19043"/>
                          <a14:foregroundMark x1="32129" y1="18555" x2="32129" y2="18555"/>
                          <a14:foregroundMark x1="17871" y1="25098" x2="17871" y2="25098"/>
                          <a14:foregroundMark x1="17871" y1="75586" x2="17871" y2="75586"/>
                          <a14:foregroundMark x1="24414" y1="80273" x2="24414" y2="80273"/>
                          <a14:foregroundMark x1="75000" y1="21875" x2="75000" y2="21875"/>
                          <a14:foregroundMark x1="76855" y1="21875" x2="76855" y2="21875"/>
                          <a14:foregroundMark x1="72656" y1="21875" x2="72656" y2="21875"/>
                          <a14:foregroundMark x1="28418" y1="83301" x2="28418" y2="83301"/>
                          <a14:foregroundMark x1="26270" y1="83105" x2="26270" y2="83105"/>
                          <a14:foregroundMark x1="23730" y1="83301" x2="23730" y2="83301"/>
                          <a14:foregroundMark x1="22070" y1="82617" x2="22070" y2="82617"/>
                          <a14:foregroundMark x1="17188" y1="77246" x2="17188" y2="77246"/>
                          <a14:foregroundMark x1="17188" y1="74414" x2="16992" y2="77246"/>
                        </a14:backgroundRemoval>
                      </a14:imgEffect>
                    </a14:imgLayer>
                  </a14:imgProps>
                </a:ext>
                <a:ext uri="{28A0092B-C50C-407E-A947-70E740481C1C}">
                  <a14:useLocalDpi xmlns:a14="http://schemas.microsoft.com/office/drawing/2010/main" val="0"/>
                </a:ext>
              </a:extLst>
            </a:blip>
            <a:srcRect r="11678"/>
            <a:stretch/>
          </p:blipFill>
          <p:spPr>
            <a:xfrm>
              <a:off x="-1483896" y="-529200"/>
              <a:ext cx="6057088" cy="6858000"/>
            </a:xfrm>
            <a:prstGeom prst="rect">
              <a:avLst/>
            </a:prstGeom>
          </p:spPr>
        </p:pic>
        <p:sp>
          <p:nvSpPr>
            <p:cNvPr id="14" name="Rectangle 13">
              <a:extLst>
                <a:ext uri="{FF2B5EF4-FFF2-40B4-BE49-F238E27FC236}">
                  <a16:creationId xmlns:a16="http://schemas.microsoft.com/office/drawing/2014/main" id="{C8A90FFA-0EC8-4123-B667-1304E00B5ECE}"/>
                </a:ext>
              </a:extLst>
            </p:cNvPr>
            <p:cNvSpPr/>
            <p:nvPr/>
          </p:nvSpPr>
          <p:spPr>
            <a:xfrm>
              <a:off x="1171074" y="3995273"/>
              <a:ext cx="729917" cy="144379"/>
            </a:xfrm>
            <a:prstGeom prst="rect">
              <a:avLst/>
            </a:prstGeom>
            <a:solidFill>
              <a:srgbClr val="022640"/>
            </a:solidFill>
            <a:ln>
              <a:solidFill>
                <a:srgbClr val="022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TextBox 33">
            <a:extLst>
              <a:ext uri="{FF2B5EF4-FFF2-40B4-BE49-F238E27FC236}">
                <a16:creationId xmlns:a16="http://schemas.microsoft.com/office/drawing/2014/main" id="{0C2AE2C9-559E-4E1C-BBA4-9F95DF7CC429}"/>
              </a:ext>
            </a:extLst>
          </p:cNvPr>
          <p:cNvSpPr txBox="1"/>
          <p:nvPr/>
        </p:nvSpPr>
        <p:spPr>
          <a:xfrm>
            <a:off x="6686641" y="342129"/>
            <a:ext cx="5420226" cy="707886"/>
          </a:xfrm>
          <a:prstGeom prst="rect">
            <a:avLst/>
          </a:prstGeom>
          <a:noFill/>
        </p:spPr>
        <p:txBody>
          <a:bodyPr wrap="square" rtlCol="0">
            <a:spAutoFit/>
          </a:bodyPr>
          <a:lstStyle/>
          <a:p>
            <a:pPr marL="285750" indent="-285750">
              <a:buFont typeface="Arial" panose="020B0604020202020204" pitchFamily="34" charset="0"/>
              <a:buChar char="•"/>
            </a:pPr>
            <a:r>
              <a:rPr lang="it-IT" sz="2000" dirty="0">
                <a:latin typeface="+mj-lt"/>
              </a:rPr>
              <a:t>0.5 g + 10 </a:t>
            </a:r>
            <a:r>
              <a:rPr lang="it-IT" sz="2000" dirty="0" err="1">
                <a:latin typeface="+mj-lt"/>
              </a:rPr>
              <a:t>mL</a:t>
            </a:r>
            <a:r>
              <a:rPr lang="it-IT" sz="2000" dirty="0">
                <a:latin typeface="+mj-lt"/>
              </a:rPr>
              <a:t> </a:t>
            </a:r>
            <a:r>
              <a:rPr lang="it-IT" sz="2000" dirty="0" err="1">
                <a:latin typeface="+mj-lt"/>
              </a:rPr>
              <a:t>AcMeOH</a:t>
            </a:r>
            <a:r>
              <a:rPr lang="it-IT" sz="2000" dirty="0">
                <a:latin typeface="+mj-lt"/>
              </a:rPr>
              <a:t> +25 </a:t>
            </a:r>
            <a:r>
              <a:rPr lang="it-IT" sz="2000" dirty="0" err="1">
                <a:latin typeface="+mj-lt"/>
              </a:rPr>
              <a:t>mL</a:t>
            </a:r>
            <a:r>
              <a:rPr lang="it-IT" sz="2000" dirty="0">
                <a:latin typeface="+mj-lt"/>
              </a:rPr>
              <a:t> </a:t>
            </a:r>
            <a:r>
              <a:rPr lang="it-IT" sz="2000" dirty="0" err="1">
                <a:latin typeface="+mj-lt"/>
              </a:rPr>
              <a:t>Cyclohexane</a:t>
            </a:r>
            <a:r>
              <a:rPr lang="it-IT" sz="2000" dirty="0">
                <a:latin typeface="+mj-lt"/>
              </a:rPr>
              <a:t> </a:t>
            </a:r>
          </a:p>
          <a:p>
            <a:pPr marL="285750" indent="-285750">
              <a:buFont typeface="Arial" panose="020B0604020202020204" pitchFamily="34" charset="0"/>
              <a:buChar char="•"/>
            </a:pPr>
            <a:r>
              <a:rPr lang="it-IT" sz="2000" dirty="0">
                <a:latin typeface="+mj-lt"/>
              </a:rPr>
              <a:t>15 minutes </a:t>
            </a:r>
            <a:r>
              <a:rPr lang="it-IT" sz="2000" dirty="0" err="1">
                <a:latin typeface="+mj-lt"/>
              </a:rPr>
              <a:t>at</a:t>
            </a:r>
            <a:r>
              <a:rPr lang="it-IT" sz="2000" dirty="0">
                <a:latin typeface="+mj-lt"/>
              </a:rPr>
              <a:t> 120 °C</a:t>
            </a:r>
          </a:p>
        </p:txBody>
      </p:sp>
      <p:sp>
        <p:nvSpPr>
          <p:cNvPr id="39" name="TextBox 38">
            <a:extLst>
              <a:ext uri="{FF2B5EF4-FFF2-40B4-BE49-F238E27FC236}">
                <a16:creationId xmlns:a16="http://schemas.microsoft.com/office/drawing/2014/main" id="{3F10A7B7-1FE6-4794-9F14-AFFCABE8EA91}"/>
              </a:ext>
            </a:extLst>
          </p:cNvPr>
          <p:cNvSpPr txBox="1"/>
          <p:nvPr/>
        </p:nvSpPr>
        <p:spPr>
          <a:xfrm>
            <a:off x="7216942" y="1023631"/>
            <a:ext cx="4090737" cy="646331"/>
          </a:xfrm>
          <a:prstGeom prst="rect">
            <a:avLst/>
          </a:prstGeom>
          <a:noFill/>
        </p:spPr>
        <p:txBody>
          <a:bodyPr wrap="square" rtlCol="0">
            <a:spAutoFit/>
          </a:bodyPr>
          <a:lstStyle/>
          <a:p>
            <a:pPr algn="ctr"/>
            <a:r>
              <a:rPr lang="it-IT" sz="1800" b="1" dirty="0"/>
              <a:t>ONE STEP MICROWAVE-ASSISTED EXTRACTION AND DERIVATIZATION</a:t>
            </a:r>
            <a:endParaRPr lang="en-GB" dirty="0"/>
          </a:p>
        </p:txBody>
      </p:sp>
      <p:grpSp>
        <p:nvGrpSpPr>
          <p:cNvPr id="44" name="Gruppo 26">
            <a:extLst>
              <a:ext uri="{FF2B5EF4-FFF2-40B4-BE49-F238E27FC236}">
                <a16:creationId xmlns:a16="http://schemas.microsoft.com/office/drawing/2014/main" id="{C4CBD0D4-59E7-4946-A021-FEBCEC3F0E05}"/>
              </a:ext>
            </a:extLst>
          </p:cNvPr>
          <p:cNvGrpSpPr/>
          <p:nvPr/>
        </p:nvGrpSpPr>
        <p:grpSpPr>
          <a:xfrm>
            <a:off x="5175467" y="2447082"/>
            <a:ext cx="970399" cy="1732252"/>
            <a:chOff x="2144062" y="2119075"/>
            <a:chExt cx="1969478" cy="3350914"/>
          </a:xfrm>
        </p:grpSpPr>
        <p:grpSp>
          <p:nvGrpSpPr>
            <p:cNvPr id="45" name="Gruppo 27">
              <a:extLst>
                <a:ext uri="{FF2B5EF4-FFF2-40B4-BE49-F238E27FC236}">
                  <a16:creationId xmlns:a16="http://schemas.microsoft.com/office/drawing/2014/main" id="{7000F4E9-428B-418A-9189-041249BE6BBE}"/>
                </a:ext>
              </a:extLst>
            </p:cNvPr>
            <p:cNvGrpSpPr/>
            <p:nvPr/>
          </p:nvGrpSpPr>
          <p:grpSpPr>
            <a:xfrm>
              <a:off x="2144062" y="2119075"/>
              <a:ext cx="1969478" cy="2658793"/>
              <a:chOff x="1649173" y="1773772"/>
              <a:chExt cx="1969478" cy="2658793"/>
            </a:xfrm>
          </p:grpSpPr>
          <p:sp>
            <p:nvSpPr>
              <p:cNvPr id="51" name="Cilindro 34">
                <a:extLst>
                  <a:ext uri="{FF2B5EF4-FFF2-40B4-BE49-F238E27FC236}">
                    <a16:creationId xmlns:a16="http://schemas.microsoft.com/office/drawing/2014/main" id="{B5DB429C-2CDD-4DA6-970E-23084B65E526}"/>
                  </a:ext>
                </a:extLst>
              </p:cNvPr>
              <p:cNvSpPr/>
              <p:nvPr/>
            </p:nvSpPr>
            <p:spPr>
              <a:xfrm>
                <a:off x="1649174" y="1773772"/>
                <a:ext cx="1969477" cy="2658793"/>
              </a:xfrm>
              <a:prstGeom prst="can">
                <a:avLst/>
              </a:prstGeom>
              <a:ln>
                <a:solidFill>
                  <a:schemeClr val="tx1"/>
                </a:solidFill>
              </a:ln>
              <a:effectLst>
                <a:outerShdw blurRad="177800" dist="50800" dir="5400000" sx="107000" sy="107000" algn="ctr" rotWithShape="0">
                  <a:srgbClr val="FF0000">
                    <a:alpha val="70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52" name="Cilindro 35">
                <a:extLst>
                  <a:ext uri="{FF2B5EF4-FFF2-40B4-BE49-F238E27FC236}">
                    <a16:creationId xmlns:a16="http://schemas.microsoft.com/office/drawing/2014/main" id="{278448A7-C206-41EB-B382-192B26271085}"/>
                  </a:ext>
                </a:extLst>
              </p:cNvPr>
              <p:cNvSpPr/>
              <p:nvPr/>
            </p:nvSpPr>
            <p:spPr>
              <a:xfrm>
                <a:off x="1649173" y="3117226"/>
                <a:ext cx="1969477" cy="1294600"/>
              </a:xfrm>
              <a:prstGeom prst="can">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solidFill>
                  <a:schemeClr val="tx1"/>
                </a:solidFill>
              </a:ln>
              <a:effectLst>
                <a:outerShdw blurRad="177800" dist="50800" dir="5400000" sx="107000" sy="107000" algn="ctr" rotWithShape="0">
                  <a:srgbClr val="FF0000">
                    <a:alpha val="70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grpSp>
        <p:grpSp>
          <p:nvGrpSpPr>
            <p:cNvPr id="46" name="Gruppo 28">
              <a:extLst>
                <a:ext uri="{FF2B5EF4-FFF2-40B4-BE49-F238E27FC236}">
                  <a16:creationId xmlns:a16="http://schemas.microsoft.com/office/drawing/2014/main" id="{6B3AB002-D4E3-4B30-9628-FD9375FA0F5D}"/>
                </a:ext>
              </a:extLst>
            </p:cNvPr>
            <p:cNvGrpSpPr/>
            <p:nvPr/>
          </p:nvGrpSpPr>
          <p:grpSpPr>
            <a:xfrm>
              <a:off x="2372658" y="5002867"/>
              <a:ext cx="1512284" cy="467122"/>
              <a:chOff x="2270668" y="5115409"/>
              <a:chExt cx="1512284" cy="467122"/>
            </a:xfrm>
          </p:grpSpPr>
          <p:sp>
            <p:nvSpPr>
              <p:cNvPr id="47" name="Freccia a destra 30">
                <a:extLst>
                  <a:ext uri="{FF2B5EF4-FFF2-40B4-BE49-F238E27FC236}">
                    <a16:creationId xmlns:a16="http://schemas.microsoft.com/office/drawing/2014/main" id="{63822E53-F1ED-4B8A-8520-47B856464D0C}"/>
                  </a:ext>
                </a:extLst>
              </p:cNvPr>
              <p:cNvSpPr/>
              <p:nvPr/>
            </p:nvSpPr>
            <p:spPr>
              <a:xfrm rot="16200000">
                <a:off x="2149651" y="5236426"/>
                <a:ext cx="467120" cy="2250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Freccia a destra 31">
                <a:extLst>
                  <a:ext uri="{FF2B5EF4-FFF2-40B4-BE49-F238E27FC236}">
                    <a16:creationId xmlns:a16="http://schemas.microsoft.com/office/drawing/2014/main" id="{FB151EDA-3FC2-4652-A9A6-6F6FE53FEFF2}"/>
                  </a:ext>
                </a:extLst>
              </p:cNvPr>
              <p:cNvSpPr/>
              <p:nvPr/>
            </p:nvSpPr>
            <p:spPr>
              <a:xfrm rot="16200000">
                <a:off x="2578717" y="5236428"/>
                <a:ext cx="467120" cy="2250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Freccia a destra 32">
                <a:extLst>
                  <a:ext uri="{FF2B5EF4-FFF2-40B4-BE49-F238E27FC236}">
                    <a16:creationId xmlns:a16="http://schemas.microsoft.com/office/drawing/2014/main" id="{B5E53FFD-B334-4F28-B9EA-79608BC681B0}"/>
                  </a:ext>
                </a:extLst>
              </p:cNvPr>
              <p:cNvSpPr/>
              <p:nvPr/>
            </p:nvSpPr>
            <p:spPr>
              <a:xfrm rot="16200000">
                <a:off x="3007783" y="5236426"/>
                <a:ext cx="467120" cy="2250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Freccia a destra 33">
                <a:extLst>
                  <a:ext uri="{FF2B5EF4-FFF2-40B4-BE49-F238E27FC236}">
                    <a16:creationId xmlns:a16="http://schemas.microsoft.com/office/drawing/2014/main" id="{6D58A0A3-3BEE-4CE1-9391-0872D65C0301}"/>
                  </a:ext>
                </a:extLst>
              </p:cNvPr>
              <p:cNvSpPr/>
              <p:nvPr/>
            </p:nvSpPr>
            <p:spPr>
              <a:xfrm rot="16200000">
                <a:off x="3436850" y="5236426"/>
                <a:ext cx="467120" cy="2250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53" name="Gruppo 7">
            <a:extLst>
              <a:ext uri="{FF2B5EF4-FFF2-40B4-BE49-F238E27FC236}">
                <a16:creationId xmlns:a16="http://schemas.microsoft.com/office/drawing/2014/main" id="{797CDC48-E703-4C0E-870E-ABBC88841A1B}"/>
              </a:ext>
            </a:extLst>
          </p:cNvPr>
          <p:cNvGrpSpPr/>
          <p:nvPr/>
        </p:nvGrpSpPr>
        <p:grpSpPr>
          <a:xfrm>
            <a:off x="6453369" y="2503814"/>
            <a:ext cx="2357323" cy="1430574"/>
            <a:chOff x="7324545" y="3616014"/>
            <a:chExt cx="4900307" cy="2658794"/>
          </a:xfrm>
        </p:grpSpPr>
        <p:grpSp>
          <p:nvGrpSpPr>
            <p:cNvPr id="54" name="Gruppo 8">
              <a:extLst>
                <a:ext uri="{FF2B5EF4-FFF2-40B4-BE49-F238E27FC236}">
                  <a16:creationId xmlns:a16="http://schemas.microsoft.com/office/drawing/2014/main" id="{8E0088B0-2A38-4EFE-96DC-998390B17731}"/>
                </a:ext>
              </a:extLst>
            </p:cNvPr>
            <p:cNvGrpSpPr/>
            <p:nvPr/>
          </p:nvGrpSpPr>
          <p:grpSpPr>
            <a:xfrm>
              <a:off x="7324545" y="3616014"/>
              <a:ext cx="4900307" cy="2658794"/>
              <a:chOff x="4563955" y="1848791"/>
              <a:chExt cx="4900307" cy="2658794"/>
            </a:xfrm>
          </p:grpSpPr>
          <p:grpSp>
            <p:nvGrpSpPr>
              <p:cNvPr id="56" name="Gruppo 11">
                <a:extLst>
                  <a:ext uri="{FF2B5EF4-FFF2-40B4-BE49-F238E27FC236}">
                    <a16:creationId xmlns:a16="http://schemas.microsoft.com/office/drawing/2014/main" id="{C087A792-EDA8-49D9-9FE1-56FF1BCE05E9}"/>
                  </a:ext>
                </a:extLst>
              </p:cNvPr>
              <p:cNvGrpSpPr/>
              <p:nvPr/>
            </p:nvGrpSpPr>
            <p:grpSpPr>
              <a:xfrm>
                <a:off x="4563955" y="1848791"/>
                <a:ext cx="4900307" cy="2658794"/>
                <a:chOff x="4563955" y="1848791"/>
                <a:chExt cx="4900307" cy="2658794"/>
              </a:xfrm>
            </p:grpSpPr>
            <p:grpSp>
              <p:nvGrpSpPr>
                <p:cNvPr id="62" name="Gruppo 17">
                  <a:extLst>
                    <a:ext uri="{FF2B5EF4-FFF2-40B4-BE49-F238E27FC236}">
                      <a16:creationId xmlns:a16="http://schemas.microsoft.com/office/drawing/2014/main" id="{2DE40832-0DE9-4C97-960C-5FDAD6408F06}"/>
                    </a:ext>
                  </a:extLst>
                </p:cNvPr>
                <p:cNvGrpSpPr/>
                <p:nvPr/>
              </p:nvGrpSpPr>
              <p:grpSpPr>
                <a:xfrm>
                  <a:off x="6048792" y="1848791"/>
                  <a:ext cx="1981218" cy="2658794"/>
                  <a:chOff x="6048792" y="1848791"/>
                  <a:chExt cx="1981218" cy="2658794"/>
                </a:xfrm>
              </p:grpSpPr>
              <p:sp>
                <p:nvSpPr>
                  <p:cNvPr id="69" name="Cilindro 24">
                    <a:extLst>
                      <a:ext uri="{FF2B5EF4-FFF2-40B4-BE49-F238E27FC236}">
                        <a16:creationId xmlns:a16="http://schemas.microsoft.com/office/drawing/2014/main" id="{16C0B14B-5FDC-42C5-85B6-E0A2C0BADF81}"/>
                      </a:ext>
                    </a:extLst>
                  </p:cNvPr>
                  <p:cNvSpPr/>
                  <p:nvPr/>
                </p:nvSpPr>
                <p:spPr>
                  <a:xfrm>
                    <a:off x="6060533" y="1848791"/>
                    <a:ext cx="1969477" cy="2658794"/>
                  </a:xfrm>
                  <a:prstGeom prst="ca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70" name="Cilindro 25">
                    <a:extLst>
                      <a:ext uri="{FF2B5EF4-FFF2-40B4-BE49-F238E27FC236}">
                        <a16:creationId xmlns:a16="http://schemas.microsoft.com/office/drawing/2014/main" id="{76E47073-8D0A-4FEF-A831-52343556C0A5}"/>
                      </a:ext>
                    </a:extLst>
                  </p:cNvPr>
                  <p:cNvSpPr/>
                  <p:nvPr/>
                </p:nvSpPr>
                <p:spPr>
                  <a:xfrm>
                    <a:off x="6048792" y="3197660"/>
                    <a:ext cx="1969477" cy="1294600"/>
                  </a:xfrm>
                  <a:prstGeom prst="can">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chemeClr val="tx1"/>
                    </a:solidFill>
                  </a:ln>
                  <a:effectLst>
                    <a:outerShdw blurRad="177800" dist="50800" dir="5400000" sx="107000" sy="107000" algn="ctr" rotWithShape="0">
                      <a:schemeClr val="bg1">
                        <a:alpha val="70000"/>
                      </a:scheme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grpSp>
            <p:sp>
              <p:nvSpPr>
                <p:cNvPr id="63" name="Connettore 18">
                  <a:extLst>
                    <a:ext uri="{FF2B5EF4-FFF2-40B4-BE49-F238E27FC236}">
                      <a16:creationId xmlns:a16="http://schemas.microsoft.com/office/drawing/2014/main" id="{ABC55CF9-D2A7-48DA-B4C5-541032FEA08E}"/>
                    </a:ext>
                  </a:extLst>
                </p:cNvPr>
                <p:cNvSpPr/>
                <p:nvPr/>
              </p:nvSpPr>
              <p:spPr>
                <a:xfrm>
                  <a:off x="6291366" y="3591938"/>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4" name="Immagine 19">
                  <a:extLst>
                    <a:ext uri="{FF2B5EF4-FFF2-40B4-BE49-F238E27FC236}">
                      <a16:creationId xmlns:a16="http://schemas.microsoft.com/office/drawing/2014/main" id="{CA259533-42A6-4224-9360-C47ACFA219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7177553" y="3534191"/>
                  <a:ext cx="1785185" cy="253776"/>
                </a:xfrm>
                <a:prstGeom prst="rect">
                  <a:avLst/>
                </a:prstGeom>
              </p:spPr>
            </p:pic>
            <p:pic>
              <p:nvPicPr>
                <p:cNvPr id="65" name="Immagine 20">
                  <a:extLst>
                    <a:ext uri="{FF2B5EF4-FFF2-40B4-BE49-F238E27FC236}">
                      <a16:creationId xmlns:a16="http://schemas.microsoft.com/office/drawing/2014/main" id="{D598731D-6797-4269-BF11-610ACA04C2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7679077" y="3786548"/>
                  <a:ext cx="1785185" cy="253776"/>
                </a:xfrm>
                <a:prstGeom prst="rect">
                  <a:avLst/>
                </a:prstGeom>
              </p:spPr>
            </p:pic>
            <p:pic>
              <p:nvPicPr>
                <p:cNvPr id="66" name="Immagine 21">
                  <a:extLst>
                    <a:ext uri="{FF2B5EF4-FFF2-40B4-BE49-F238E27FC236}">
                      <a16:creationId xmlns:a16="http://schemas.microsoft.com/office/drawing/2014/main" id="{4BE68A61-68A8-4B40-901D-9313C09D10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821670" y="4096684"/>
                  <a:ext cx="1785185" cy="253776"/>
                </a:xfrm>
                <a:prstGeom prst="rect">
                  <a:avLst/>
                </a:prstGeom>
              </p:spPr>
            </p:pic>
            <p:pic>
              <p:nvPicPr>
                <p:cNvPr id="67" name="Immagine 22">
                  <a:extLst>
                    <a:ext uri="{FF2B5EF4-FFF2-40B4-BE49-F238E27FC236}">
                      <a16:creationId xmlns:a16="http://schemas.microsoft.com/office/drawing/2014/main" id="{D6B7AF47-EB1B-4B7D-942B-3BDA687E42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563955" y="3485815"/>
                  <a:ext cx="1785185" cy="253776"/>
                </a:xfrm>
                <a:prstGeom prst="rect">
                  <a:avLst/>
                </a:prstGeom>
              </p:spPr>
            </p:pic>
            <p:pic>
              <p:nvPicPr>
                <p:cNvPr id="68" name="Immagine 23">
                  <a:extLst>
                    <a:ext uri="{FF2B5EF4-FFF2-40B4-BE49-F238E27FC236}">
                      <a16:creationId xmlns:a16="http://schemas.microsoft.com/office/drawing/2014/main" id="{FD329532-74D9-4939-81F5-64CF1521C7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5260086" y="3814782"/>
                  <a:ext cx="1785185" cy="253776"/>
                </a:xfrm>
                <a:prstGeom prst="rect">
                  <a:avLst/>
                </a:prstGeom>
              </p:spPr>
            </p:pic>
          </p:grpSp>
          <p:sp>
            <p:nvSpPr>
              <p:cNvPr id="57" name="Connettore 12">
                <a:extLst>
                  <a:ext uri="{FF2B5EF4-FFF2-40B4-BE49-F238E27FC236}">
                    <a16:creationId xmlns:a16="http://schemas.microsoft.com/office/drawing/2014/main" id="{59CB14FB-2E9C-4502-B9ED-91ECD76A7FE9}"/>
                  </a:ext>
                </a:extLst>
              </p:cNvPr>
              <p:cNvSpPr/>
              <p:nvPr/>
            </p:nvSpPr>
            <p:spPr>
              <a:xfrm>
                <a:off x="6935721" y="3926841"/>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Connettore 13">
                <a:extLst>
                  <a:ext uri="{FF2B5EF4-FFF2-40B4-BE49-F238E27FC236}">
                    <a16:creationId xmlns:a16="http://schemas.microsoft.com/office/drawing/2014/main" id="{4733532A-B83F-402E-BC27-D9FAD01BD455}"/>
                  </a:ext>
                </a:extLst>
              </p:cNvPr>
              <p:cNvSpPr/>
              <p:nvPr/>
            </p:nvSpPr>
            <p:spPr>
              <a:xfrm>
                <a:off x="6561181" y="4236882"/>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Connettore 14">
                <a:extLst>
                  <a:ext uri="{FF2B5EF4-FFF2-40B4-BE49-F238E27FC236}">
                    <a16:creationId xmlns:a16="http://schemas.microsoft.com/office/drawing/2014/main" id="{EC32C46C-F6E8-4A47-967A-34CF701C464E}"/>
                  </a:ext>
                </a:extLst>
              </p:cNvPr>
              <p:cNvSpPr/>
              <p:nvPr/>
            </p:nvSpPr>
            <p:spPr>
              <a:xfrm>
                <a:off x="7119040" y="3648209"/>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0" name="Connettore 15">
                <a:extLst>
                  <a:ext uri="{FF2B5EF4-FFF2-40B4-BE49-F238E27FC236}">
                    <a16:creationId xmlns:a16="http://schemas.microsoft.com/office/drawing/2014/main" id="{7C7D8D59-6594-4284-A833-5B07B37BE611}"/>
                  </a:ext>
                </a:extLst>
              </p:cNvPr>
              <p:cNvSpPr/>
              <p:nvPr/>
            </p:nvSpPr>
            <p:spPr>
              <a:xfrm>
                <a:off x="7653785" y="3941670"/>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Connettore 16">
                <a:extLst>
                  <a:ext uri="{FF2B5EF4-FFF2-40B4-BE49-F238E27FC236}">
                    <a16:creationId xmlns:a16="http://schemas.microsoft.com/office/drawing/2014/main" id="{46A2AE5F-F116-4099-A983-B6FC7C183DF5}"/>
                  </a:ext>
                </a:extLst>
              </p:cNvPr>
              <p:cNvSpPr/>
              <p:nvPr/>
            </p:nvSpPr>
            <p:spPr>
              <a:xfrm>
                <a:off x="7134266" y="4264696"/>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5" name="Immagine 10">
              <a:extLst>
                <a:ext uri="{FF2B5EF4-FFF2-40B4-BE49-F238E27FC236}">
                  <a16:creationId xmlns:a16="http://schemas.microsoft.com/office/drawing/2014/main" id="{04103A91-15DD-4261-9CAB-8B16576D49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9821345" y="5910695"/>
              <a:ext cx="1785185" cy="253776"/>
            </a:xfrm>
            <a:prstGeom prst="rect">
              <a:avLst/>
            </a:prstGeom>
          </p:spPr>
        </p:pic>
      </p:grpSp>
      <p:sp>
        <p:nvSpPr>
          <p:cNvPr id="71" name="TextBox 70">
            <a:extLst>
              <a:ext uri="{FF2B5EF4-FFF2-40B4-BE49-F238E27FC236}">
                <a16:creationId xmlns:a16="http://schemas.microsoft.com/office/drawing/2014/main" id="{1A4F4EFD-7390-447E-8269-663A716005A6}"/>
              </a:ext>
            </a:extLst>
          </p:cNvPr>
          <p:cNvSpPr txBox="1"/>
          <p:nvPr/>
        </p:nvSpPr>
        <p:spPr>
          <a:xfrm>
            <a:off x="4217681" y="1797919"/>
            <a:ext cx="2871536" cy="584775"/>
          </a:xfrm>
          <a:prstGeom prst="rect">
            <a:avLst/>
          </a:prstGeom>
          <a:noFill/>
        </p:spPr>
        <p:txBody>
          <a:bodyPr wrap="square" rtlCol="0">
            <a:spAutoFit/>
          </a:bodyPr>
          <a:lstStyle/>
          <a:p>
            <a:pPr algn="ctr"/>
            <a:r>
              <a:rPr lang="it-IT" sz="1600" dirty="0">
                <a:latin typeface="+mj-lt"/>
              </a:rPr>
              <a:t>CONVENTIONAL</a:t>
            </a:r>
          </a:p>
          <a:p>
            <a:pPr algn="ctr"/>
            <a:r>
              <a:rPr lang="it-IT" sz="1600" dirty="0">
                <a:latin typeface="+mj-lt"/>
              </a:rPr>
              <a:t> HEATING</a:t>
            </a:r>
            <a:endParaRPr lang="en-GB" sz="1600" dirty="0">
              <a:latin typeface="+mj-lt"/>
            </a:endParaRPr>
          </a:p>
        </p:txBody>
      </p:sp>
      <p:sp>
        <p:nvSpPr>
          <p:cNvPr id="72" name="TextBox 71">
            <a:extLst>
              <a:ext uri="{FF2B5EF4-FFF2-40B4-BE49-F238E27FC236}">
                <a16:creationId xmlns:a16="http://schemas.microsoft.com/office/drawing/2014/main" id="{D93977C3-ABCC-481F-BB1C-6BA96D2D8420}"/>
              </a:ext>
            </a:extLst>
          </p:cNvPr>
          <p:cNvSpPr txBox="1"/>
          <p:nvPr/>
        </p:nvSpPr>
        <p:spPr>
          <a:xfrm>
            <a:off x="6686641" y="1863211"/>
            <a:ext cx="1952124" cy="584775"/>
          </a:xfrm>
          <a:prstGeom prst="rect">
            <a:avLst/>
          </a:prstGeom>
          <a:noFill/>
        </p:spPr>
        <p:txBody>
          <a:bodyPr wrap="square" rtlCol="0">
            <a:spAutoFit/>
          </a:bodyPr>
          <a:lstStyle/>
          <a:p>
            <a:pPr algn="ctr"/>
            <a:r>
              <a:rPr lang="it-IT" sz="1600" dirty="0">
                <a:latin typeface="+mj-lt"/>
              </a:rPr>
              <a:t>MICROWAVE </a:t>
            </a:r>
          </a:p>
          <a:p>
            <a:pPr algn="ctr"/>
            <a:r>
              <a:rPr lang="it-IT" sz="1600" dirty="0">
                <a:latin typeface="+mj-lt"/>
              </a:rPr>
              <a:t>HEATING</a:t>
            </a:r>
            <a:endParaRPr lang="en-GB" sz="1600" dirty="0">
              <a:latin typeface="+mj-lt"/>
            </a:endParaRPr>
          </a:p>
        </p:txBody>
      </p:sp>
      <p:sp>
        <p:nvSpPr>
          <p:cNvPr id="73" name="TextBox 72">
            <a:extLst>
              <a:ext uri="{FF2B5EF4-FFF2-40B4-BE49-F238E27FC236}">
                <a16:creationId xmlns:a16="http://schemas.microsoft.com/office/drawing/2014/main" id="{04DBA372-1079-4F08-8E06-FB0CB16231B6}"/>
              </a:ext>
            </a:extLst>
          </p:cNvPr>
          <p:cNvSpPr txBox="1"/>
          <p:nvPr/>
        </p:nvSpPr>
        <p:spPr>
          <a:xfrm>
            <a:off x="8969847" y="1978692"/>
            <a:ext cx="5224218" cy="2585323"/>
          </a:xfrm>
          <a:prstGeom prst="rect">
            <a:avLst/>
          </a:prstGeom>
          <a:noFill/>
        </p:spPr>
        <p:txBody>
          <a:bodyPr wrap="square" rtlCol="0">
            <a:spAutoFit/>
          </a:bodyPr>
          <a:lstStyle/>
          <a:p>
            <a:pPr algn="just"/>
            <a:endParaRPr lang="it-IT" sz="2400" b="1" dirty="0">
              <a:latin typeface="+mj-lt"/>
            </a:endParaRPr>
          </a:p>
          <a:p>
            <a:pPr marL="342900" indent="-342900" algn="just">
              <a:buFont typeface="Arial" panose="020B0604020202020204" pitchFamily="34" charset="0"/>
              <a:buChar char="•"/>
            </a:pPr>
            <a:r>
              <a:rPr lang="it-IT" sz="2000" dirty="0">
                <a:latin typeface="+mj-lt"/>
              </a:rPr>
              <a:t>Direct Heating</a:t>
            </a:r>
          </a:p>
          <a:p>
            <a:pPr marL="342900" indent="-342900" algn="just">
              <a:buFont typeface="Arial" panose="020B0604020202020204" pitchFamily="34" charset="0"/>
              <a:buChar char="•"/>
            </a:pPr>
            <a:r>
              <a:rPr lang="it-IT" sz="2000" dirty="0">
                <a:latin typeface="+mj-lt"/>
              </a:rPr>
              <a:t>High Time </a:t>
            </a:r>
            <a:r>
              <a:rPr lang="it-IT" sz="2000" dirty="0" err="1">
                <a:latin typeface="+mj-lt"/>
              </a:rPr>
              <a:t>Efficiency</a:t>
            </a:r>
            <a:endParaRPr lang="it-IT" sz="2000" dirty="0">
              <a:latin typeface="+mj-lt"/>
            </a:endParaRPr>
          </a:p>
          <a:p>
            <a:pPr marL="342900" indent="-342900" algn="just">
              <a:buFont typeface="Arial" panose="020B0604020202020204" pitchFamily="34" charset="0"/>
              <a:buChar char="•"/>
            </a:pPr>
            <a:r>
              <a:rPr lang="it-IT" sz="2000" dirty="0">
                <a:latin typeface="+mj-lt"/>
              </a:rPr>
              <a:t>Low Energy Consumption </a:t>
            </a:r>
          </a:p>
          <a:p>
            <a:pPr marL="342900" indent="-342900" algn="just">
              <a:buFont typeface="Arial" panose="020B0604020202020204" pitchFamily="34" charset="0"/>
              <a:buChar char="•"/>
            </a:pPr>
            <a:r>
              <a:rPr lang="it-IT" sz="2000" dirty="0">
                <a:latin typeface="+mj-lt"/>
              </a:rPr>
              <a:t>Short Processing Times</a:t>
            </a:r>
          </a:p>
          <a:p>
            <a:pPr marL="342900" indent="-342900" algn="just">
              <a:buFont typeface="Arial" panose="020B0604020202020204" pitchFamily="34" charset="0"/>
              <a:buChar char="•"/>
            </a:pPr>
            <a:r>
              <a:rPr lang="it-IT" sz="2000" dirty="0">
                <a:latin typeface="+mj-lt"/>
              </a:rPr>
              <a:t> Less Heating Exposure</a:t>
            </a:r>
          </a:p>
          <a:p>
            <a:pPr marL="342900" indent="-342900" algn="just">
              <a:buFont typeface="Arial" panose="020B0604020202020204" pitchFamily="34" charset="0"/>
              <a:buChar char="•"/>
            </a:pPr>
            <a:r>
              <a:rPr lang="it-IT" sz="2000" dirty="0">
                <a:latin typeface="+mj-lt"/>
              </a:rPr>
              <a:t>Green Process</a:t>
            </a:r>
          </a:p>
          <a:p>
            <a:endParaRPr lang="en-GB" b="1" dirty="0">
              <a:latin typeface="+mj-lt"/>
            </a:endParaRPr>
          </a:p>
        </p:txBody>
      </p:sp>
    </p:spTree>
    <p:extLst>
      <p:ext uri="{BB962C8B-B14F-4D97-AF65-F5344CB8AC3E}">
        <p14:creationId xmlns:p14="http://schemas.microsoft.com/office/powerpoint/2010/main" val="3790771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65D1CF92-5655-4703-BDB2-90D4ECC7107A}"/>
              </a:ext>
            </a:extLst>
          </p:cNvPr>
          <p:cNvCxnSpPr/>
          <p:nvPr/>
        </p:nvCxnSpPr>
        <p:spPr>
          <a:xfrm flipV="1">
            <a:off x="2485387" y="1049705"/>
            <a:ext cx="2515694" cy="1331495"/>
          </a:xfrm>
          <a:prstGeom prst="line">
            <a:avLst/>
          </a:prstGeom>
          <a:ln w="28575">
            <a:solidFill>
              <a:srgbClr val="022640"/>
            </a:solidFill>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FDECE4E7-CD80-41A3-B9ED-F1894BB19393}"/>
              </a:ext>
            </a:extLst>
          </p:cNvPr>
          <p:cNvSpPr/>
          <p:nvPr/>
        </p:nvSpPr>
        <p:spPr>
          <a:xfrm>
            <a:off x="-1421499" y="5333233"/>
            <a:ext cx="19892212" cy="1564104"/>
          </a:xfrm>
          <a:custGeom>
            <a:avLst/>
            <a:gdLst>
              <a:gd name="connsiteX0" fmla="*/ 0 w 19892212"/>
              <a:gd name="connsiteY0" fmla="*/ 0 h 1564104"/>
              <a:gd name="connsiteX1" fmla="*/ 10954592 w 19892212"/>
              <a:gd name="connsiteY1" fmla="*/ 0 h 1564104"/>
              <a:gd name="connsiteX2" fmla="*/ 10961918 w 19892212"/>
              <a:gd name="connsiteY2" fmla="*/ 75952 h 1564104"/>
              <a:gd name="connsiteX3" fmla="*/ 11790946 w 19892212"/>
              <a:gd name="connsiteY3" fmla="*/ 782051 h 1564104"/>
              <a:gd name="connsiteX4" fmla="*/ 12619974 w 19892212"/>
              <a:gd name="connsiteY4" fmla="*/ 75952 h 1564104"/>
              <a:gd name="connsiteX5" fmla="*/ 12627301 w 19892212"/>
              <a:gd name="connsiteY5" fmla="*/ 0 h 1564104"/>
              <a:gd name="connsiteX6" fmla="*/ 19892212 w 19892212"/>
              <a:gd name="connsiteY6" fmla="*/ 0 h 1564104"/>
              <a:gd name="connsiteX7" fmla="*/ 19892212 w 19892212"/>
              <a:gd name="connsiteY7" fmla="*/ 1564104 h 1564104"/>
              <a:gd name="connsiteX8" fmla="*/ 0 w 19892212"/>
              <a:gd name="connsiteY8" fmla="*/ 1564104 h 156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2212" h="1564104">
                <a:moveTo>
                  <a:pt x="0" y="0"/>
                </a:moveTo>
                <a:lnTo>
                  <a:pt x="10954592" y="0"/>
                </a:lnTo>
                <a:lnTo>
                  <a:pt x="10961918" y="75952"/>
                </a:lnTo>
                <a:cubicBezTo>
                  <a:pt x="11040825" y="478922"/>
                  <a:pt x="11382011" y="782051"/>
                  <a:pt x="11790946" y="782051"/>
                </a:cubicBezTo>
                <a:cubicBezTo>
                  <a:pt x="12199881" y="782051"/>
                  <a:pt x="12541067" y="478922"/>
                  <a:pt x="12619974" y="75952"/>
                </a:cubicBezTo>
                <a:lnTo>
                  <a:pt x="12627301" y="0"/>
                </a:lnTo>
                <a:lnTo>
                  <a:pt x="19892212" y="0"/>
                </a:lnTo>
                <a:lnTo>
                  <a:pt x="19892212" y="1564104"/>
                </a:lnTo>
                <a:lnTo>
                  <a:pt x="0" y="1564104"/>
                </a:ln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0" name="Group 19">
            <a:extLst>
              <a:ext uri="{FF2B5EF4-FFF2-40B4-BE49-F238E27FC236}">
                <a16:creationId xmlns:a16="http://schemas.microsoft.com/office/drawing/2014/main" id="{94228BBF-B4BD-4616-9514-145DAD48AB3C}"/>
              </a:ext>
            </a:extLst>
          </p:cNvPr>
          <p:cNvGrpSpPr/>
          <p:nvPr/>
        </p:nvGrpSpPr>
        <p:grpSpPr>
          <a:xfrm>
            <a:off x="3260559" y="5414208"/>
            <a:ext cx="1299412" cy="1323474"/>
            <a:chOff x="3392904" y="5534526"/>
            <a:chExt cx="1058779" cy="1082841"/>
          </a:xfrm>
        </p:grpSpPr>
        <p:sp>
          <p:nvSpPr>
            <p:cNvPr id="6" name="Oval 5">
              <a:extLst>
                <a:ext uri="{FF2B5EF4-FFF2-40B4-BE49-F238E27FC236}">
                  <a16:creationId xmlns:a16="http://schemas.microsoft.com/office/drawing/2014/main" id="{21FD31D7-2B4C-4876-AFE3-8565F4B443AB}"/>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0325C73-47DC-4B6F-8AD2-ED8BD7813675}"/>
                </a:ext>
              </a:extLst>
            </p:cNvPr>
            <p:cNvSpPr txBox="1"/>
            <p:nvPr/>
          </p:nvSpPr>
          <p:spPr>
            <a:xfrm>
              <a:off x="3477125" y="5777662"/>
              <a:ext cx="890336" cy="646331"/>
            </a:xfrm>
            <a:prstGeom prst="rect">
              <a:avLst/>
            </a:prstGeom>
            <a:noFill/>
          </p:spPr>
          <p:txBody>
            <a:bodyPr wrap="square" rtlCol="0">
              <a:spAutoFit/>
            </a:bodyPr>
            <a:lstStyle/>
            <a:p>
              <a:pPr algn="ctr"/>
              <a:r>
                <a:rPr lang="it-IT" dirty="0">
                  <a:latin typeface="+mj-lt"/>
                </a:rPr>
                <a:t>FATTY</a:t>
              </a:r>
            </a:p>
            <a:p>
              <a:pPr algn="ctr"/>
              <a:r>
                <a:rPr lang="it-IT" dirty="0">
                  <a:latin typeface="+mj-lt"/>
                </a:rPr>
                <a:t> ACIDS</a:t>
              </a:r>
              <a:endParaRPr lang="en-GB" dirty="0">
                <a:latin typeface="+mj-lt"/>
              </a:endParaRPr>
            </a:p>
          </p:txBody>
        </p:sp>
      </p:grpSp>
      <p:grpSp>
        <p:nvGrpSpPr>
          <p:cNvPr id="25" name="Group 24">
            <a:extLst>
              <a:ext uri="{FF2B5EF4-FFF2-40B4-BE49-F238E27FC236}">
                <a16:creationId xmlns:a16="http://schemas.microsoft.com/office/drawing/2014/main" id="{CA7E36FC-1F26-4103-BAC5-832EBD2A945C}"/>
              </a:ext>
            </a:extLst>
          </p:cNvPr>
          <p:cNvGrpSpPr/>
          <p:nvPr/>
        </p:nvGrpSpPr>
        <p:grpSpPr>
          <a:xfrm>
            <a:off x="6487217" y="5384030"/>
            <a:ext cx="1532022" cy="1323474"/>
            <a:chOff x="6679531" y="5414208"/>
            <a:chExt cx="1532022" cy="1323474"/>
          </a:xfrm>
        </p:grpSpPr>
        <p:grpSp>
          <p:nvGrpSpPr>
            <p:cNvPr id="22" name="Group 21">
              <a:extLst>
                <a:ext uri="{FF2B5EF4-FFF2-40B4-BE49-F238E27FC236}">
                  <a16:creationId xmlns:a16="http://schemas.microsoft.com/office/drawing/2014/main" id="{8494411A-C941-4593-8521-17A0937EE71F}"/>
                </a:ext>
              </a:extLst>
            </p:cNvPr>
            <p:cNvGrpSpPr/>
            <p:nvPr/>
          </p:nvGrpSpPr>
          <p:grpSpPr>
            <a:xfrm>
              <a:off x="6679531" y="5414208"/>
              <a:ext cx="1299412" cy="1323474"/>
              <a:chOff x="3392904" y="5534526"/>
              <a:chExt cx="1058779" cy="1082841"/>
            </a:xfrm>
          </p:grpSpPr>
          <p:sp>
            <p:nvSpPr>
              <p:cNvPr id="23" name="Oval 22">
                <a:extLst>
                  <a:ext uri="{FF2B5EF4-FFF2-40B4-BE49-F238E27FC236}">
                    <a16:creationId xmlns:a16="http://schemas.microsoft.com/office/drawing/2014/main" id="{C21DD740-6B4F-40FE-AC98-3EFBB609CDFF}"/>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CA2F2DBC-E64A-460D-92E2-3B85BF280FD5}"/>
                  </a:ext>
                </a:extLst>
              </p:cNvPr>
              <p:cNvSpPr txBox="1"/>
              <p:nvPr/>
            </p:nvSpPr>
            <p:spPr>
              <a:xfrm>
                <a:off x="3477125" y="5777662"/>
                <a:ext cx="890336" cy="302180"/>
              </a:xfrm>
              <a:prstGeom prst="rect">
                <a:avLst/>
              </a:prstGeom>
              <a:noFill/>
            </p:spPr>
            <p:txBody>
              <a:bodyPr wrap="square" rtlCol="0">
                <a:spAutoFit/>
              </a:bodyPr>
              <a:lstStyle/>
              <a:p>
                <a:pPr algn="ctr"/>
                <a:endParaRPr lang="it-IT" dirty="0">
                  <a:latin typeface="+mj-lt"/>
                </a:endParaRPr>
              </a:p>
            </p:txBody>
          </p:sp>
        </p:grpSp>
        <p:sp>
          <p:nvSpPr>
            <p:cNvPr id="21" name="TextBox 20">
              <a:extLst>
                <a:ext uri="{FF2B5EF4-FFF2-40B4-BE49-F238E27FC236}">
                  <a16:creationId xmlns:a16="http://schemas.microsoft.com/office/drawing/2014/main" id="{31B01737-D4AB-4999-ADCA-C66F75D1D28D}"/>
                </a:ext>
              </a:extLst>
            </p:cNvPr>
            <p:cNvSpPr txBox="1"/>
            <p:nvPr/>
          </p:nvSpPr>
          <p:spPr>
            <a:xfrm>
              <a:off x="6679531" y="5924867"/>
              <a:ext cx="1532022" cy="369332"/>
            </a:xfrm>
            <a:prstGeom prst="rect">
              <a:avLst/>
            </a:prstGeom>
            <a:noFill/>
          </p:spPr>
          <p:txBody>
            <a:bodyPr wrap="square" rtlCol="0">
              <a:spAutoFit/>
            </a:bodyPr>
            <a:lstStyle/>
            <a:p>
              <a:r>
                <a:rPr lang="it-IT" dirty="0">
                  <a:latin typeface="+mj-lt"/>
                </a:rPr>
                <a:t>MICROWAVE</a:t>
              </a:r>
              <a:endParaRPr lang="en-GB" dirty="0">
                <a:latin typeface="+mj-lt"/>
              </a:endParaRPr>
            </a:p>
          </p:txBody>
        </p:sp>
      </p:grpSp>
      <p:grpSp>
        <p:nvGrpSpPr>
          <p:cNvPr id="31" name="Group 30">
            <a:extLst>
              <a:ext uri="{FF2B5EF4-FFF2-40B4-BE49-F238E27FC236}">
                <a16:creationId xmlns:a16="http://schemas.microsoft.com/office/drawing/2014/main" id="{EAACB309-F9FE-4C3F-9994-44B63C0A6CB7}"/>
              </a:ext>
            </a:extLst>
          </p:cNvPr>
          <p:cNvGrpSpPr/>
          <p:nvPr/>
        </p:nvGrpSpPr>
        <p:grpSpPr>
          <a:xfrm>
            <a:off x="-1687931" y="-612302"/>
            <a:ext cx="6057088" cy="6858000"/>
            <a:chOff x="-1483896" y="-529200"/>
            <a:chExt cx="6057088" cy="6858000"/>
          </a:xfrm>
        </p:grpSpPr>
        <p:pic>
          <p:nvPicPr>
            <p:cNvPr id="7" name="Picture 6">
              <a:extLst>
                <a:ext uri="{FF2B5EF4-FFF2-40B4-BE49-F238E27FC236}">
                  <a16:creationId xmlns:a16="http://schemas.microsoft.com/office/drawing/2014/main" id="{5EE6E8A6-C3A6-43AB-9860-8200E30C211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621" y1="17578" x2="36621" y2="17578"/>
                          <a14:foregroundMark x1="27246" y1="19043" x2="27246" y2="19043"/>
                          <a14:foregroundMark x1="32129" y1="18555" x2="32129" y2="18555"/>
                          <a14:foregroundMark x1="17871" y1="25098" x2="17871" y2="25098"/>
                          <a14:foregroundMark x1="17871" y1="75586" x2="17871" y2="75586"/>
                          <a14:foregroundMark x1="24414" y1="80273" x2="24414" y2="80273"/>
                          <a14:foregroundMark x1="75000" y1="21875" x2="75000" y2="21875"/>
                          <a14:foregroundMark x1="76855" y1="21875" x2="76855" y2="21875"/>
                          <a14:foregroundMark x1="72656" y1="21875" x2="72656" y2="21875"/>
                          <a14:foregroundMark x1="28418" y1="83301" x2="28418" y2="83301"/>
                          <a14:foregroundMark x1="26270" y1="83105" x2="26270" y2="83105"/>
                          <a14:foregroundMark x1="23730" y1="83301" x2="23730" y2="83301"/>
                          <a14:foregroundMark x1="22070" y1="82617" x2="22070" y2="82617"/>
                          <a14:foregroundMark x1="17188" y1="77246" x2="17188" y2="77246"/>
                          <a14:foregroundMark x1="17188" y1="74414" x2="16992" y2="77246"/>
                        </a14:backgroundRemoval>
                      </a14:imgEffect>
                    </a14:imgLayer>
                  </a14:imgProps>
                </a:ext>
                <a:ext uri="{28A0092B-C50C-407E-A947-70E740481C1C}">
                  <a14:useLocalDpi xmlns:a14="http://schemas.microsoft.com/office/drawing/2010/main" val="0"/>
                </a:ext>
              </a:extLst>
            </a:blip>
            <a:srcRect r="11678"/>
            <a:stretch/>
          </p:blipFill>
          <p:spPr>
            <a:xfrm>
              <a:off x="-1483896" y="-529200"/>
              <a:ext cx="6057088" cy="6858000"/>
            </a:xfrm>
            <a:prstGeom prst="rect">
              <a:avLst/>
            </a:prstGeom>
          </p:spPr>
        </p:pic>
        <p:sp>
          <p:nvSpPr>
            <p:cNvPr id="14" name="Rectangle 13">
              <a:extLst>
                <a:ext uri="{FF2B5EF4-FFF2-40B4-BE49-F238E27FC236}">
                  <a16:creationId xmlns:a16="http://schemas.microsoft.com/office/drawing/2014/main" id="{C8A90FFA-0EC8-4123-B667-1304E00B5ECE}"/>
                </a:ext>
              </a:extLst>
            </p:cNvPr>
            <p:cNvSpPr/>
            <p:nvPr/>
          </p:nvSpPr>
          <p:spPr>
            <a:xfrm>
              <a:off x="1171074" y="3995273"/>
              <a:ext cx="729917" cy="144379"/>
            </a:xfrm>
            <a:prstGeom prst="rect">
              <a:avLst/>
            </a:prstGeom>
            <a:solidFill>
              <a:srgbClr val="022640"/>
            </a:solidFill>
            <a:ln>
              <a:solidFill>
                <a:srgbClr val="022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a:extLst>
              <a:ext uri="{FF2B5EF4-FFF2-40B4-BE49-F238E27FC236}">
                <a16:creationId xmlns:a16="http://schemas.microsoft.com/office/drawing/2014/main" id="{8514D2C5-1A6C-4A96-B2B6-916861BF0CEE}"/>
              </a:ext>
            </a:extLst>
          </p:cNvPr>
          <p:cNvGrpSpPr/>
          <p:nvPr/>
        </p:nvGrpSpPr>
        <p:grpSpPr>
          <a:xfrm>
            <a:off x="9716781" y="4670858"/>
            <a:ext cx="1299412" cy="1323474"/>
            <a:chOff x="3392904" y="5534526"/>
            <a:chExt cx="1058779" cy="1082841"/>
          </a:xfrm>
        </p:grpSpPr>
        <p:sp>
          <p:nvSpPr>
            <p:cNvPr id="45" name="Oval 44">
              <a:extLst>
                <a:ext uri="{FF2B5EF4-FFF2-40B4-BE49-F238E27FC236}">
                  <a16:creationId xmlns:a16="http://schemas.microsoft.com/office/drawing/2014/main" id="{525AC65C-FF48-496D-BA84-131EBFD80050}"/>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FA172B5E-1267-4252-B529-40B03C53375E}"/>
                </a:ext>
              </a:extLst>
            </p:cNvPr>
            <p:cNvSpPr txBox="1"/>
            <p:nvPr/>
          </p:nvSpPr>
          <p:spPr>
            <a:xfrm>
              <a:off x="3482192" y="5924856"/>
              <a:ext cx="890336" cy="302180"/>
            </a:xfrm>
            <a:prstGeom prst="rect">
              <a:avLst/>
            </a:prstGeom>
            <a:noFill/>
          </p:spPr>
          <p:txBody>
            <a:bodyPr wrap="square" rtlCol="0">
              <a:spAutoFit/>
            </a:bodyPr>
            <a:lstStyle/>
            <a:p>
              <a:pPr algn="ctr"/>
              <a:r>
                <a:rPr lang="it-IT" dirty="0">
                  <a:latin typeface="+mj-lt"/>
                </a:rPr>
                <a:t>GC×GC</a:t>
              </a:r>
              <a:endParaRPr lang="en-GB" dirty="0">
                <a:latin typeface="+mj-lt"/>
              </a:endParaRPr>
            </a:p>
          </p:txBody>
        </p:sp>
      </p:grpSp>
      <p:sp>
        <p:nvSpPr>
          <p:cNvPr id="33" name="TextBox 32">
            <a:extLst>
              <a:ext uri="{FF2B5EF4-FFF2-40B4-BE49-F238E27FC236}">
                <a16:creationId xmlns:a16="http://schemas.microsoft.com/office/drawing/2014/main" id="{E7116D91-61F2-4AE3-9B07-3CEA5A8CADF4}"/>
              </a:ext>
            </a:extLst>
          </p:cNvPr>
          <p:cNvSpPr txBox="1"/>
          <p:nvPr/>
        </p:nvSpPr>
        <p:spPr>
          <a:xfrm>
            <a:off x="5001081" y="382828"/>
            <a:ext cx="6057088" cy="369332"/>
          </a:xfrm>
          <a:prstGeom prst="rect">
            <a:avLst/>
          </a:prstGeom>
          <a:noFill/>
        </p:spPr>
        <p:txBody>
          <a:bodyPr wrap="square" rtlCol="0">
            <a:spAutoFit/>
          </a:bodyPr>
          <a:lstStyle/>
          <a:p>
            <a:r>
              <a:rPr lang="it-IT" dirty="0">
                <a:latin typeface="+mj-lt"/>
              </a:rPr>
              <a:t>DEVELOPMENT OF A </a:t>
            </a:r>
            <a:r>
              <a:rPr lang="it-IT" b="1" dirty="0">
                <a:latin typeface="+mj-lt"/>
              </a:rPr>
              <a:t>GC×GC-FID </a:t>
            </a:r>
            <a:r>
              <a:rPr lang="it-IT" dirty="0">
                <a:latin typeface="+mj-lt"/>
              </a:rPr>
              <a:t>METHOD FOR </a:t>
            </a:r>
            <a:r>
              <a:rPr lang="it-IT" dirty="0" err="1">
                <a:latin typeface="+mj-lt"/>
              </a:rPr>
              <a:t>FAMEs</a:t>
            </a:r>
            <a:r>
              <a:rPr lang="it-IT" dirty="0">
                <a:latin typeface="+mj-lt"/>
              </a:rPr>
              <a:t> ANALYSIS</a:t>
            </a:r>
            <a:endParaRPr lang="en-GB" dirty="0">
              <a:latin typeface="+mj-lt"/>
            </a:endParaRPr>
          </a:p>
        </p:txBody>
      </p:sp>
      <p:pic>
        <p:nvPicPr>
          <p:cNvPr id="34" name="Picture 33">
            <a:extLst>
              <a:ext uri="{FF2B5EF4-FFF2-40B4-BE49-F238E27FC236}">
                <a16:creationId xmlns:a16="http://schemas.microsoft.com/office/drawing/2014/main" id="{89749AA6-2E45-4743-B6AD-0E444400D99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0" b="89934" l="9973" r="89894">
                        <a14:foregroundMark x1="67021" y1="7440" x2="64362" y2="9628"/>
                        <a14:foregroundMark x1="57846" y1="26039" x2="59574" y2="28884"/>
                        <a14:foregroundMark x1="68484" y1="26477" x2="69947" y2="31072"/>
                        <a14:foregroundMark x1="73670" y1="41794" x2="71011" y2="45514"/>
                        <a14:foregroundMark x1="67420" y1="56455" x2="65559" y2="56893"/>
                        <a14:backgroundMark x1="62234" y1="71116" x2="53457" y2="80744"/>
                        <a14:backgroundMark x1="53457" y1="80744" x2="34574" y2="84026"/>
                        <a14:backgroundMark x1="34574" y1="84026" x2="32181" y2="86214"/>
                        <a14:backgroundMark x1="42021" y1="78775" x2="36170" y2="81182"/>
                        <a14:backgroundMark x1="39096" y1="77899" x2="28324" y2="85996"/>
                        <a14:backgroundMark x1="61968" y1="47265" x2="61968" y2="47265"/>
                        <a14:backgroundMark x1="52527" y1="48140" x2="61968" y2="45514"/>
                      </a14:backgroundRemoval>
                    </a14:imgEffect>
                  </a14:imgLayer>
                </a14:imgProps>
              </a:ext>
              <a:ext uri="{28A0092B-C50C-407E-A947-70E740481C1C}">
                <a14:useLocalDpi xmlns:a14="http://schemas.microsoft.com/office/drawing/2010/main" val="0"/>
              </a:ext>
            </a:extLst>
          </a:blip>
          <a:srcRect l="22216" t="45665" r="37773"/>
          <a:stretch/>
        </p:blipFill>
        <p:spPr>
          <a:xfrm>
            <a:off x="4395719" y="1248716"/>
            <a:ext cx="1532022" cy="1264350"/>
          </a:xfrm>
          <a:prstGeom prst="rect">
            <a:avLst/>
          </a:prstGeom>
        </p:spPr>
      </p:pic>
      <p:pic>
        <p:nvPicPr>
          <p:cNvPr id="36" name="Picture 35">
            <a:extLst>
              <a:ext uri="{FF2B5EF4-FFF2-40B4-BE49-F238E27FC236}">
                <a16:creationId xmlns:a16="http://schemas.microsoft.com/office/drawing/2014/main" id="{AD9635E2-2473-4384-8DA4-20AF900687E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2292" b="73828" l="66471" r="87994">
                        <a14:foregroundMark x1="77233" y1="32292" x2="78697" y2="32292"/>
                        <a14:foregroundMark x1="79502" y1="33854" x2="82650" y2="34505"/>
                        <a14:foregroundMark x1="76867" y1="34115" x2="78258" y2="35807"/>
                        <a14:foregroundMark x1="82870" y1="38542" x2="80893" y2="46745"/>
                        <a14:foregroundMark x1="80893" y1="46745" x2="79502" y2="45833"/>
                        <a14:foregroundMark x1="79136" y1="42188" x2="79209" y2="60547"/>
                        <a14:foregroundMark x1="79209" y1="60547" x2="79209" y2="60547"/>
                        <a14:foregroundMark x1="78331" y1="65885" x2="77013" y2="70573"/>
                        <a14:foregroundMark x1="67570" y1="63281" x2="70205" y2="70182"/>
                        <a14:foregroundMark x1="70205" y1="70182" x2="73719" y2="73828"/>
                        <a14:foregroundMark x1="73719" y1="73828" x2="75037" y2="73438"/>
                        <a14:foregroundMark x1="77818" y1="64844" x2="77745" y2="66667"/>
                        <a14:foregroundMark x1="76647" y1="65234" x2="77452" y2="67057"/>
                        <a14:foregroundMark x1="80893" y1="51172" x2="81479" y2="57682"/>
                        <a14:foregroundMark x1="82430" y1="41016" x2="83089" y2="47656"/>
                        <a14:foregroundMark x1="80893" y1="40365" x2="80454" y2="45182"/>
                        <a14:foregroundMark x1="80673" y1="50521" x2="82064" y2="51302"/>
                        <a14:foregroundMark x1="77160" y1="35547" x2="77965" y2="37891"/>
                        <a14:foregroundMark x1="68448" y1="62500" x2="69766" y2="67057"/>
                        <a14:foregroundMark x1="72914" y1="72396" x2="71376" y2="61849"/>
                        <a14:foregroundMark x1="71376" y1="61849" x2="68668" y2="60677"/>
                      </a14:backgroundRemoval>
                    </a14:imgEffect>
                  </a14:imgLayer>
                </a14:imgProps>
              </a:ext>
            </a:extLst>
          </a:blip>
          <a:srcRect l="63807" t="27348" r="9300" b="21959"/>
          <a:stretch/>
        </p:blipFill>
        <p:spPr>
          <a:xfrm>
            <a:off x="4282326" y="2101077"/>
            <a:ext cx="1813674" cy="1922064"/>
          </a:xfrm>
          <a:prstGeom prst="rect">
            <a:avLst/>
          </a:prstGeom>
        </p:spPr>
      </p:pic>
      <p:sp>
        <p:nvSpPr>
          <p:cNvPr id="38" name="TextBox 37">
            <a:extLst>
              <a:ext uri="{FF2B5EF4-FFF2-40B4-BE49-F238E27FC236}">
                <a16:creationId xmlns:a16="http://schemas.microsoft.com/office/drawing/2014/main" id="{A9E80B9F-6C15-4D8C-AC6C-48AB6F9F7CFA}"/>
              </a:ext>
            </a:extLst>
          </p:cNvPr>
          <p:cNvSpPr txBox="1"/>
          <p:nvPr/>
        </p:nvSpPr>
        <p:spPr>
          <a:xfrm>
            <a:off x="4313334" y="4183441"/>
            <a:ext cx="1696792" cy="584775"/>
          </a:xfrm>
          <a:prstGeom prst="rect">
            <a:avLst/>
          </a:prstGeom>
          <a:noFill/>
        </p:spPr>
        <p:txBody>
          <a:bodyPr vert="horz" wrap="square" rtlCol="0" anchor="t" anchorCtr="0">
            <a:spAutoFit/>
          </a:bodyPr>
          <a:lstStyle/>
          <a:p>
            <a:pPr algn="ctr"/>
            <a:r>
              <a:rPr lang="it-IT" sz="1600" b="1" dirty="0"/>
              <a:t>COMPLEX MATRIX </a:t>
            </a:r>
            <a:endParaRPr lang="en-GB" sz="1600" b="1" dirty="0"/>
          </a:p>
        </p:txBody>
      </p:sp>
      <p:sp>
        <p:nvSpPr>
          <p:cNvPr id="39" name="Content Placeholder 1">
            <a:extLst>
              <a:ext uri="{FF2B5EF4-FFF2-40B4-BE49-F238E27FC236}">
                <a16:creationId xmlns:a16="http://schemas.microsoft.com/office/drawing/2014/main" id="{33ABCABC-93CA-4E19-9337-9CA8EA1CFC7A}"/>
              </a:ext>
            </a:extLst>
          </p:cNvPr>
          <p:cNvSpPr txBox="1">
            <a:spLocks/>
          </p:cNvSpPr>
          <p:nvPr/>
        </p:nvSpPr>
        <p:spPr>
          <a:xfrm>
            <a:off x="5758423" y="1199675"/>
            <a:ext cx="6438914" cy="3330094"/>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600"/>
              </a:spcBef>
            </a:pPr>
            <a:r>
              <a:rPr lang="en-GB" sz="1800" dirty="0">
                <a:latin typeface="Arial" panose="020B0604020202020204" pitchFamily="34" charset="0"/>
                <a:cs typeface="Arial" panose="020B0604020202020204" pitchFamily="34" charset="0"/>
              </a:rPr>
              <a:t>Difficult and/or time-consuming to resolve all isomers </a:t>
            </a:r>
          </a:p>
          <a:p>
            <a:pPr lvl="1">
              <a:spcBef>
                <a:spcPts val="1600"/>
              </a:spcBef>
            </a:pPr>
            <a:r>
              <a:rPr lang="en-GB" sz="1600" dirty="0">
                <a:latin typeface="Arial" panose="020B0604020202020204" pitchFamily="34" charset="0"/>
                <a:cs typeface="Arial" panose="020B0604020202020204" pitchFamily="34" charset="0"/>
              </a:rPr>
              <a:t>High polarity columns:</a:t>
            </a:r>
          </a:p>
          <a:p>
            <a:pPr marL="1218111" lvl="2" indent="-380990">
              <a:spcBef>
                <a:spcPts val="800"/>
              </a:spcBef>
              <a:buClr>
                <a:srgbClr val="C00000"/>
              </a:buClr>
              <a:buSzPct val="120000"/>
              <a:buFont typeface="Wingdings" panose="05000000000000000000" pitchFamily="2" charset="2"/>
              <a:buChar char=""/>
            </a:pPr>
            <a:r>
              <a:rPr lang="en-GB" sz="1400" dirty="0">
                <a:latin typeface="Arial" panose="020B0604020202020204" pitchFamily="34" charset="0"/>
                <a:cs typeface="Arial" panose="020B0604020202020204" pitchFamily="34" charset="0"/>
              </a:rPr>
              <a:t>Polyunsaturated FAMEs coelute with higher-chain-length saturated FAMEs</a:t>
            </a:r>
          </a:p>
          <a:p>
            <a:pPr marL="1218111" lvl="2" indent="-380990">
              <a:spcBef>
                <a:spcPts val="800"/>
              </a:spcBef>
              <a:buClr>
                <a:srgbClr val="C00000"/>
              </a:buClr>
              <a:buSzPct val="120000"/>
              <a:buFont typeface="Wingdings" panose="05000000000000000000" pitchFamily="2" charset="2"/>
              <a:buChar char=""/>
            </a:pPr>
            <a:r>
              <a:rPr lang="en-GB" sz="1400" dirty="0">
                <a:latin typeface="Arial" panose="020B0604020202020204" pitchFamily="34" charset="0"/>
                <a:cs typeface="Arial" panose="020B0604020202020204" pitchFamily="34" charset="0"/>
              </a:rPr>
              <a:t>Stability of columns </a:t>
            </a:r>
            <a:endParaRPr lang="en-GB" sz="1800" dirty="0">
              <a:latin typeface="Arial" panose="020B0604020202020204" pitchFamily="34" charset="0"/>
              <a:cs typeface="Arial" panose="020B0604020202020204" pitchFamily="34" charset="0"/>
            </a:endParaRPr>
          </a:p>
          <a:p>
            <a:pPr lvl="1">
              <a:spcBef>
                <a:spcPts val="1600"/>
              </a:spcBef>
            </a:pPr>
            <a:r>
              <a:rPr lang="en-GB" sz="1600" dirty="0">
                <a:latin typeface="Arial" panose="020B0604020202020204" pitchFamily="34" charset="0"/>
                <a:cs typeface="Arial" panose="020B0604020202020204" pitchFamily="34" charset="0"/>
              </a:rPr>
              <a:t>Use long columns (up to 200 m in some cases)</a:t>
            </a:r>
          </a:p>
          <a:p>
            <a:pPr marL="1218111" lvl="2" indent="-380990">
              <a:spcBef>
                <a:spcPts val="800"/>
              </a:spcBef>
              <a:buClr>
                <a:srgbClr val="C00000"/>
              </a:buClr>
              <a:buSzPct val="120000"/>
              <a:buFont typeface="Wingdings" panose="05000000000000000000" pitchFamily="2" charset="2"/>
              <a:buChar char=""/>
            </a:pPr>
            <a:r>
              <a:rPr lang="en-GB" sz="1400" dirty="0">
                <a:latin typeface="Arial" panose="020B0604020202020204" pitchFamily="34" charset="0"/>
                <a:cs typeface="Arial" panose="020B0604020202020204" pitchFamily="34" charset="0"/>
              </a:rPr>
              <a:t> Expensive, with longer run times </a:t>
            </a:r>
            <a:endParaRPr lang="en-GB" sz="1800" dirty="0">
              <a:latin typeface="Arial" panose="020B0604020202020204" pitchFamily="34" charset="0"/>
              <a:cs typeface="Arial" panose="020B0604020202020204" pitchFamily="34" charset="0"/>
            </a:endParaRPr>
          </a:p>
          <a:p>
            <a:pPr lvl="1">
              <a:spcBef>
                <a:spcPts val="1600"/>
              </a:spcBef>
            </a:pPr>
            <a:r>
              <a:rPr lang="en-GB" sz="1600" dirty="0">
                <a:latin typeface="Arial" panose="020B0604020202020204" pitchFamily="34" charset="0"/>
                <a:cs typeface="Arial" panose="020B0604020202020204" pitchFamily="34" charset="0"/>
              </a:rPr>
              <a:t>Multiple analyses </a:t>
            </a:r>
          </a:p>
          <a:p>
            <a:pPr marL="1218111" lvl="2" indent="-380990">
              <a:spcBef>
                <a:spcPts val="800"/>
              </a:spcBef>
              <a:buClr>
                <a:srgbClr val="C00000"/>
              </a:buClr>
              <a:buSzPct val="120000"/>
              <a:buFont typeface="Wingdings" panose="05000000000000000000" pitchFamily="2" charset="2"/>
              <a:buChar char=""/>
            </a:pPr>
            <a:r>
              <a:rPr lang="en-GB" sz="1400" dirty="0">
                <a:latin typeface="Arial" panose="020B0604020202020204" pitchFamily="34" charset="0"/>
                <a:cs typeface="Arial" panose="020B0604020202020204" pitchFamily="34" charset="0"/>
              </a:rPr>
              <a:t>Decreased productivity </a:t>
            </a:r>
          </a:p>
        </p:txBody>
      </p:sp>
      <p:sp>
        <p:nvSpPr>
          <p:cNvPr id="2" name="TextBox 1">
            <a:extLst>
              <a:ext uri="{FF2B5EF4-FFF2-40B4-BE49-F238E27FC236}">
                <a16:creationId xmlns:a16="http://schemas.microsoft.com/office/drawing/2014/main" id="{6E485B50-64AD-5079-62CE-B62AA5715856}"/>
              </a:ext>
            </a:extLst>
          </p:cNvPr>
          <p:cNvSpPr txBox="1"/>
          <p:nvPr/>
        </p:nvSpPr>
        <p:spPr>
          <a:xfrm>
            <a:off x="7679909" y="820259"/>
            <a:ext cx="6057088" cy="461665"/>
          </a:xfrm>
          <a:prstGeom prst="rect">
            <a:avLst/>
          </a:prstGeom>
          <a:noFill/>
        </p:spPr>
        <p:txBody>
          <a:bodyPr wrap="square" rtlCol="0">
            <a:spAutoFit/>
          </a:bodyPr>
          <a:lstStyle/>
          <a:p>
            <a:r>
              <a:rPr lang="it-IT" sz="2400" b="1" dirty="0">
                <a:latin typeface="+mj-lt"/>
              </a:rPr>
              <a:t>1D limitations</a:t>
            </a:r>
            <a:r>
              <a:rPr lang="it-IT" b="1" dirty="0">
                <a:latin typeface="+mj-lt"/>
              </a:rPr>
              <a:t>:</a:t>
            </a:r>
            <a:endParaRPr lang="en-GB" b="1" dirty="0">
              <a:latin typeface="+mj-lt"/>
            </a:endParaRPr>
          </a:p>
        </p:txBody>
      </p:sp>
    </p:spTree>
    <p:extLst>
      <p:ext uri="{BB962C8B-B14F-4D97-AF65-F5344CB8AC3E}">
        <p14:creationId xmlns:p14="http://schemas.microsoft.com/office/powerpoint/2010/main" val="927764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AACB309-F9FE-4C3F-9994-44B63C0A6CB7}"/>
              </a:ext>
            </a:extLst>
          </p:cNvPr>
          <p:cNvGrpSpPr/>
          <p:nvPr/>
        </p:nvGrpSpPr>
        <p:grpSpPr>
          <a:xfrm>
            <a:off x="-8379183" y="-585836"/>
            <a:ext cx="6057088" cy="6858000"/>
            <a:chOff x="-8365962" y="-529200"/>
            <a:chExt cx="6057088" cy="6858000"/>
          </a:xfrm>
        </p:grpSpPr>
        <p:pic>
          <p:nvPicPr>
            <p:cNvPr id="7" name="Picture 6">
              <a:extLst>
                <a:ext uri="{FF2B5EF4-FFF2-40B4-BE49-F238E27FC236}">
                  <a16:creationId xmlns:a16="http://schemas.microsoft.com/office/drawing/2014/main" id="{5EE6E8A6-C3A6-43AB-9860-8200E30C211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621" y1="17578" x2="36621" y2="17578"/>
                          <a14:foregroundMark x1="27246" y1="19043" x2="27246" y2="19043"/>
                          <a14:foregroundMark x1="32129" y1="18555" x2="32129" y2="18555"/>
                          <a14:foregroundMark x1="17871" y1="25098" x2="17871" y2="25098"/>
                          <a14:foregroundMark x1="17871" y1="75586" x2="17871" y2="75586"/>
                          <a14:foregroundMark x1="24414" y1="80273" x2="24414" y2="80273"/>
                          <a14:foregroundMark x1="75000" y1="21875" x2="75000" y2="21875"/>
                          <a14:foregroundMark x1="76855" y1="21875" x2="76855" y2="21875"/>
                          <a14:foregroundMark x1="72656" y1="21875" x2="72656" y2="21875"/>
                          <a14:foregroundMark x1="28418" y1="83301" x2="28418" y2="83301"/>
                          <a14:foregroundMark x1="26270" y1="83105" x2="26270" y2="83105"/>
                          <a14:foregroundMark x1="23730" y1="83301" x2="23730" y2="83301"/>
                          <a14:foregroundMark x1="22070" y1="82617" x2="22070" y2="82617"/>
                          <a14:foregroundMark x1="17188" y1="77246" x2="17188" y2="77246"/>
                          <a14:foregroundMark x1="17188" y1="74414" x2="16992" y2="77246"/>
                        </a14:backgroundRemoval>
                      </a14:imgEffect>
                    </a14:imgLayer>
                  </a14:imgProps>
                </a:ext>
                <a:ext uri="{28A0092B-C50C-407E-A947-70E740481C1C}">
                  <a14:useLocalDpi xmlns:a14="http://schemas.microsoft.com/office/drawing/2010/main" val="0"/>
                </a:ext>
              </a:extLst>
            </a:blip>
            <a:srcRect r="11678"/>
            <a:stretch/>
          </p:blipFill>
          <p:spPr>
            <a:xfrm>
              <a:off x="-8365962" y="-529200"/>
              <a:ext cx="6057088" cy="6858000"/>
            </a:xfrm>
            <a:prstGeom prst="rect">
              <a:avLst/>
            </a:prstGeom>
          </p:spPr>
        </p:pic>
        <p:sp>
          <p:nvSpPr>
            <p:cNvPr id="14" name="Rectangle 13">
              <a:extLst>
                <a:ext uri="{FF2B5EF4-FFF2-40B4-BE49-F238E27FC236}">
                  <a16:creationId xmlns:a16="http://schemas.microsoft.com/office/drawing/2014/main" id="{C8A90FFA-0EC8-4123-B667-1304E00B5ECE}"/>
                </a:ext>
              </a:extLst>
            </p:cNvPr>
            <p:cNvSpPr/>
            <p:nvPr/>
          </p:nvSpPr>
          <p:spPr>
            <a:xfrm>
              <a:off x="-5710992" y="3995273"/>
              <a:ext cx="729917" cy="144379"/>
            </a:xfrm>
            <a:prstGeom prst="rect">
              <a:avLst/>
            </a:prstGeom>
            <a:solidFill>
              <a:srgbClr val="022640"/>
            </a:solidFill>
            <a:ln>
              <a:solidFill>
                <a:srgbClr val="022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Box 37">
            <a:extLst>
              <a:ext uri="{FF2B5EF4-FFF2-40B4-BE49-F238E27FC236}">
                <a16:creationId xmlns:a16="http://schemas.microsoft.com/office/drawing/2014/main" id="{C8BC78F6-E88D-417A-854E-811BB8DBF6AC}"/>
              </a:ext>
            </a:extLst>
          </p:cNvPr>
          <p:cNvSpPr txBox="1"/>
          <p:nvPr/>
        </p:nvSpPr>
        <p:spPr>
          <a:xfrm>
            <a:off x="335377" y="399158"/>
            <a:ext cx="6057088" cy="400110"/>
          </a:xfrm>
          <a:prstGeom prst="rect">
            <a:avLst/>
          </a:prstGeom>
          <a:noFill/>
        </p:spPr>
        <p:txBody>
          <a:bodyPr wrap="square" rtlCol="0">
            <a:spAutoFit/>
          </a:bodyPr>
          <a:lstStyle/>
          <a:p>
            <a:r>
              <a:rPr lang="it-IT" sz="2000" dirty="0">
                <a:latin typeface="+mj-lt"/>
              </a:rPr>
              <a:t>ADVANTAGES OF </a:t>
            </a:r>
            <a:r>
              <a:rPr lang="it-IT" sz="2000" b="1" dirty="0">
                <a:latin typeface="+mj-lt"/>
              </a:rPr>
              <a:t>GC×GC</a:t>
            </a:r>
            <a:endParaRPr lang="en-GB" sz="2000" dirty="0">
              <a:latin typeface="+mj-lt"/>
            </a:endParaRPr>
          </a:p>
        </p:txBody>
      </p:sp>
      <p:sp>
        <p:nvSpPr>
          <p:cNvPr id="41" name="Rectangle: Rounded Corners 40">
            <a:extLst>
              <a:ext uri="{FF2B5EF4-FFF2-40B4-BE49-F238E27FC236}">
                <a16:creationId xmlns:a16="http://schemas.microsoft.com/office/drawing/2014/main" id="{84855FBD-837C-4435-ACEC-783FC6AC7872}"/>
              </a:ext>
            </a:extLst>
          </p:cNvPr>
          <p:cNvSpPr/>
          <p:nvPr/>
        </p:nvSpPr>
        <p:spPr>
          <a:xfrm>
            <a:off x="3249215" y="112309"/>
            <a:ext cx="3143250" cy="962688"/>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solidFill>
              </a:rPr>
              <a:t>ENHAUNCED SEPARATION</a:t>
            </a:r>
            <a:endParaRPr lang="en-GB" dirty="0">
              <a:solidFill>
                <a:schemeClr val="tx1"/>
              </a:solidFill>
            </a:endParaRPr>
          </a:p>
        </p:txBody>
      </p:sp>
      <p:sp>
        <p:nvSpPr>
          <p:cNvPr id="42" name="Rectangle: Rounded Corners 41">
            <a:extLst>
              <a:ext uri="{FF2B5EF4-FFF2-40B4-BE49-F238E27FC236}">
                <a16:creationId xmlns:a16="http://schemas.microsoft.com/office/drawing/2014/main" id="{CC4655E6-C062-4A80-B0B3-9991ACF67DB2}"/>
              </a:ext>
            </a:extLst>
          </p:cNvPr>
          <p:cNvSpPr/>
          <p:nvPr/>
        </p:nvSpPr>
        <p:spPr>
          <a:xfrm>
            <a:off x="7170591" y="112309"/>
            <a:ext cx="3143250" cy="98880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solidFill>
              </a:rPr>
              <a:t>REDUCED </a:t>
            </a:r>
          </a:p>
          <a:p>
            <a:pPr algn="ctr"/>
            <a:r>
              <a:rPr lang="it-IT" sz="2800" dirty="0">
                <a:solidFill>
                  <a:schemeClr val="tx1"/>
                </a:solidFill>
              </a:rPr>
              <a:t>CO-ELUTION</a:t>
            </a:r>
            <a:endParaRPr lang="en-GB" sz="1600" dirty="0">
              <a:solidFill>
                <a:schemeClr val="tx1"/>
              </a:solidFill>
            </a:endParaRPr>
          </a:p>
        </p:txBody>
      </p:sp>
      <p:pic>
        <p:nvPicPr>
          <p:cNvPr id="43" name="Picture 42">
            <a:extLst>
              <a:ext uri="{FF2B5EF4-FFF2-40B4-BE49-F238E27FC236}">
                <a16:creationId xmlns:a16="http://schemas.microsoft.com/office/drawing/2014/main" id="{5423E516-A757-4945-9061-EE39A47A2BA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4800" y="1528738"/>
            <a:ext cx="9192555" cy="2458353"/>
          </a:xfrm>
          <a:prstGeom prst="rect">
            <a:avLst/>
          </a:prstGeom>
        </p:spPr>
      </p:pic>
      <p:pic>
        <p:nvPicPr>
          <p:cNvPr id="44" name="Picture 43">
            <a:extLst>
              <a:ext uri="{FF2B5EF4-FFF2-40B4-BE49-F238E27FC236}">
                <a16:creationId xmlns:a16="http://schemas.microsoft.com/office/drawing/2014/main" id="{F2DEF5AE-F962-47DC-ABEE-6BC81B94F01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2557"/>
          <a:stretch/>
        </p:blipFill>
        <p:spPr>
          <a:xfrm>
            <a:off x="290103" y="3987091"/>
            <a:ext cx="9207252" cy="2596597"/>
          </a:xfrm>
          <a:prstGeom prst="rect">
            <a:avLst/>
          </a:prstGeom>
        </p:spPr>
      </p:pic>
      <p:sp>
        <p:nvSpPr>
          <p:cNvPr id="45" name="Rectangle: Rounded Corners 44">
            <a:extLst>
              <a:ext uri="{FF2B5EF4-FFF2-40B4-BE49-F238E27FC236}">
                <a16:creationId xmlns:a16="http://schemas.microsoft.com/office/drawing/2014/main" id="{9D96C181-495F-4EE4-A0A9-2DAF073E756F}"/>
              </a:ext>
            </a:extLst>
          </p:cNvPr>
          <p:cNvSpPr/>
          <p:nvPr/>
        </p:nvSpPr>
        <p:spPr>
          <a:xfrm>
            <a:off x="6803485" y="2128040"/>
            <a:ext cx="400195" cy="4122943"/>
          </a:xfrm>
          <a:prstGeom prst="roundRect">
            <a:avLst/>
          </a:prstGeom>
          <a:noFill/>
          <a:ln w="19050">
            <a:solidFill>
              <a:srgbClr val="7BC3ED"/>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1A80C548-5CB1-45A0-9A56-F7704782C9DD}"/>
              </a:ext>
            </a:extLst>
          </p:cNvPr>
          <p:cNvSpPr/>
          <p:nvPr/>
        </p:nvSpPr>
        <p:spPr>
          <a:xfrm>
            <a:off x="7555789" y="2133615"/>
            <a:ext cx="400195" cy="4122943"/>
          </a:xfrm>
          <a:prstGeom prst="roundRect">
            <a:avLst/>
          </a:prstGeom>
          <a:noFill/>
          <a:ln w="19050">
            <a:solidFill>
              <a:srgbClr val="7BC3ED"/>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1E317CBD-545B-441A-8EB5-3AE232EC3CA0}"/>
              </a:ext>
            </a:extLst>
          </p:cNvPr>
          <p:cNvGrpSpPr/>
          <p:nvPr/>
        </p:nvGrpSpPr>
        <p:grpSpPr>
          <a:xfrm>
            <a:off x="7941459" y="4083205"/>
            <a:ext cx="3663997" cy="2055703"/>
            <a:chOff x="6086584" y="2843191"/>
            <a:chExt cx="3639483" cy="1541777"/>
          </a:xfrm>
        </p:grpSpPr>
        <p:cxnSp>
          <p:nvCxnSpPr>
            <p:cNvPr id="48" name="Straight Connector 47">
              <a:extLst>
                <a:ext uri="{FF2B5EF4-FFF2-40B4-BE49-F238E27FC236}">
                  <a16:creationId xmlns:a16="http://schemas.microsoft.com/office/drawing/2014/main" id="{A9AD7EE9-9064-489C-9275-C18D727822D0}"/>
                </a:ext>
              </a:extLst>
            </p:cNvPr>
            <p:cNvCxnSpPr>
              <a:cxnSpLocks/>
            </p:cNvCxnSpPr>
            <p:nvPr/>
          </p:nvCxnSpPr>
          <p:spPr>
            <a:xfrm flipH="1">
              <a:off x="6086584" y="3494679"/>
              <a:ext cx="1443370" cy="3662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6F9DC5CD-33A1-4246-9995-E5964F11475E}"/>
                </a:ext>
              </a:extLst>
            </p:cNvPr>
            <p:cNvSpPr txBox="1"/>
            <p:nvPr/>
          </p:nvSpPr>
          <p:spPr>
            <a:xfrm>
              <a:off x="7517868" y="3351294"/>
              <a:ext cx="1443372" cy="230833"/>
            </a:xfrm>
            <a:prstGeom prst="rect">
              <a:avLst/>
            </a:prstGeom>
            <a:noFill/>
          </p:spPr>
          <p:txBody>
            <a:bodyPr wrap="square">
              <a:spAutoFit/>
            </a:bodyPr>
            <a:lstStyle/>
            <a:p>
              <a:r>
                <a:rPr lang="en-GB" sz="1400" dirty="0">
                  <a:cs typeface="Arial" panose="020B0604020202020204" pitchFamily="34" charset="0"/>
                </a:rPr>
                <a:t>C20:3n3</a:t>
              </a:r>
            </a:p>
          </p:txBody>
        </p:sp>
        <p:cxnSp>
          <p:nvCxnSpPr>
            <p:cNvPr id="50" name="Straight Connector 49">
              <a:extLst>
                <a:ext uri="{FF2B5EF4-FFF2-40B4-BE49-F238E27FC236}">
                  <a16:creationId xmlns:a16="http://schemas.microsoft.com/office/drawing/2014/main" id="{68CBEB52-CC67-4834-A1AB-8EC3D141CF4A}"/>
                </a:ext>
              </a:extLst>
            </p:cNvPr>
            <p:cNvCxnSpPr>
              <a:cxnSpLocks/>
            </p:cNvCxnSpPr>
            <p:nvPr/>
          </p:nvCxnSpPr>
          <p:spPr>
            <a:xfrm flipH="1" flipV="1">
              <a:off x="6101012" y="3974850"/>
              <a:ext cx="1531058" cy="29470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C2B3C4BF-FF2E-4EBF-B467-F87BEFDBBBA2}"/>
                </a:ext>
              </a:extLst>
            </p:cNvPr>
            <p:cNvSpPr txBox="1"/>
            <p:nvPr/>
          </p:nvSpPr>
          <p:spPr>
            <a:xfrm>
              <a:off x="7651747" y="4154135"/>
              <a:ext cx="1889989" cy="230833"/>
            </a:xfrm>
            <a:prstGeom prst="rect">
              <a:avLst/>
            </a:prstGeom>
            <a:noFill/>
          </p:spPr>
          <p:txBody>
            <a:bodyPr wrap="square">
              <a:spAutoFit/>
            </a:bodyPr>
            <a:lstStyle/>
            <a:p>
              <a:r>
                <a:rPr lang="en-GB" sz="1400" dirty="0">
                  <a:cs typeface="Arial" panose="020B0604020202020204" pitchFamily="34" charset="0"/>
                </a:rPr>
                <a:t>C20:4n6</a:t>
              </a:r>
            </a:p>
          </p:txBody>
        </p:sp>
        <p:cxnSp>
          <p:nvCxnSpPr>
            <p:cNvPr id="52" name="Straight Connector 51">
              <a:extLst>
                <a:ext uri="{FF2B5EF4-FFF2-40B4-BE49-F238E27FC236}">
                  <a16:creationId xmlns:a16="http://schemas.microsoft.com/office/drawing/2014/main" id="{1ED8FB73-EF47-4C84-A3E9-FEB73F446628}"/>
                </a:ext>
              </a:extLst>
            </p:cNvPr>
            <p:cNvCxnSpPr>
              <a:cxnSpLocks/>
            </p:cNvCxnSpPr>
            <p:nvPr/>
          </p:nvCxnSpPr>
          <p:spPr>
            <a:xfrm flipH="1">
              <a:off x="6115780" y="3014509"/>
              <a:ext cx="1443370" cy="3662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14AD50D0-1741-4B67-A4E9-C9430C0ED11B}"/>
                </a:ext>
              </a:extLst>
            </p:cNvPr>
            <p:cNvSpPr txBox="1"/>
            <p:nvPr/>
          </p:nvSpPr>
          <p:spPr>
            <a:xfrm>
              <a:off x="7504328" y="2843191"/>
              <a:ext cx="2221739" cy="230833"/>
            </a:xfrm>
            <a:prstGeom prst="rect">
              <a:avLst/>
            </a:prstGeom>
            <a:noFill/>
          </p:spPr>
          <p:txBody>
            <a:bodyPr wrap="square">
              <a:spAutoFit/>
            </a:bodyPr>
            <a:lstStyle/>
            <a:p>
              <a:r>
                <a:rPr lang="en-GB" sz="1400" dirty="0">
                  <a:cs typeface="Arial" panose="020B0604020202020204" pitchFamily="34" charset="0"/>
                </a:rPr>
                <a:t>C22:1n9</a:t>
              </a:r>
            </a:p>
          </p:txBody>
        </p:sp>
      </p:grpSp>
      <p:sp>
        <p:nvSpPr>
          <p:cNvPr id="54" name="TextBox 53">
            <a:extLst>
              <a:ext uri="{FF2B5EF4-FFF2-40B4-BE49-F238E27FC236}">
                <a16:creationId xmlns:a16="http://schemas.microsoft.com/office/drawing/2014/main" id="{77221F30-9BBD-448A-B02C-D2F4418EBDE4}"/>
              </a:ext>
            </a:extLst>
          </p:cNvPr>
          <p:cNvSpPr txBox="1"/>
          <p:nvPr/>
        </p:nvSpPr>
        <p:spPr>
          <a:xfrm>
            <a:off x="1078694" y="1610525"/>
            <a:ext cx="1508589" cy="369332"/>
          </a:xfrm>
          <a:prstGeom prst="rect">
            <a:avLst/>
          </a:prstGeom>
          <a:solidFill>
            <a:schemeClr val="accent6">
              <a:lumMod val="40000"/>
              <a:lumOff val="60000"/>
            </a:schemeClr>
          </a:solidFill>
          <a:ln>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wrap="square" lIns="48000" rIns="48000" rtlCol="0">
            <a:spAutoFit/>
          </a:bodyPr>
          <a:lstStyle/>
          <a:p>
            <a:pPr algn="ctr"/>
            <a:r>
              <a:rPr lang="en-GB" b="1" kern="0" dirty="0">
                <a:solidFill>
                  <a:schemeClr val="tx1"/>
                </a:solidFill>
                <a:cs typeface="Arial" panose="020B0604020202020204" pitchFamily="34" charset="0"/>
              </a:rPr>
              <a:t>1D GC–FID</a:t>
            </a:r>
          </a:p>
        </p:txBody>
      </p:sp>
      <p:sp>
        <p:nvSpPr>
          <p:cNvPr id="56" name="TextBox 55">
            <a:extLst>
              <a:ext uri="{FF2B5EF4-FFF2-40B4-BE49-F238E27FC236}">
                <a16:creationId xmlns:a16="http://schemas.microsoft.com/office/drawing/2014/main" id="{CAE625F4-AE51-40B3-94F0-B1168105896B}"/>
              </a:ext>
            </a:extLst>
          </p:cNvPr>
          <p:cNvSpPr txBox="1"/>
          <p:nvPr/>
        </p:nvSpPr>
        <p:spPr>
          <a:xfrm>
            <a:off x="1078693" y="4160022"/>
            <a:ext cx="1508589" cy="369332"/>
          </a:xfrm>
          <a:prstGeom prst="rect">
            <a:avLst/>
          </a:prstGeom>
          <a:solidFill>
            <a:schemeClr val="accent6">
              <a:lumMod val="40000"/>
              <a:lumOff val="60000"/>
            </a:schemeClr>
          </a:solidFill>
          <a:ln>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wrap="square" lIns="48000" rIns="48000" rtlCol="0">
            <a:spAutoFit/>
          </a:bodyPr>
          <a:lstStyle/>
          <a:p>
            <a:pPr algn="ctr"/>
            <a:r>
              <a:rPr lang="en-GB" b="1" kern="0" dirty="0">
                <a:solidFill>
                  <a:schemeClr val="tx1"/>
                </a:solidFill>
                <a:cs typeface="Arial" panose="020B0604020202020204" pitchFamily="34" charset="0"/>
              </a:rPr>
              <a:t>GC×GC–FID</a:t>
            </a:r>
          </a:p>
        </p:txBody>
      </p:sp>
      <p:sp>
        <p:nvSpPr>
          <p:cNvPr id="57" name="TextBox 56">
            <a:extLst>
              <a:ext uri="{FF2B5EF4-FFF2-40B4-BE49-F238E27FC236}">
                <a16:creationId xmlns:a16="http://schemas.microsoft.com/office/drawing/2014/main" id="{84013DF7-FB50-40BF-B555-0C662A942B8D}"/>
              </a:ext>
            </a:extLst>
          </p:cNvPr>
          <p:cNvSpPr txBox="1"/>
          <p:nvPr/>
        </p:nvSpPr>
        <p:spPr>
          <a:xfrm>
            <a:off x="9849464" y="2603988"/>
            <a:ext cx="2209800"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b="1" dirty="0"/>
              <a:t>~30 min</a:t>
            </a:r>
          </a:p>
          <a:p>
            <a:pPr algn="ctr"/>
            <a:r>
              <a:rPr lang="en-US" sz="2800" b="1" dirty="0"/>
              <a:t> run time</a:t>
            </a:r>
            <a:endParaRPr lang="en-BE" sz="2800" b="1" dirty="0"/>
          </a:p>
        </p:txBody>
      </p:sp>
    </p:spTree>
    <p:extLst>
      <p:ext uri="{BB962C8B-B14F-4D97-AF65-F5344CB8AC3E}">
        <p14:creationId xmlns:p14="http://schemas.microsoft.com/office/powerpoint/2010/main" val="1979982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F422AD-3D07-48FC-8282-AA0BEA434E98}"/>
              </a:ext>
            </a:extLst>
          </p:cNvPr>
          <p:cNvPicPr>
            <a:picLocks noChangeAspect="1"/>
          </p:cNvPicPr>
          <p:nvPr/>
        </p:nvPicPr>
        <p:blipFill rotWithShape="1">
          <a:blip r:embed="rId3">
            <a:extLst>
              <a:ext uri="{28A0092B-C50C-407E-A947-70E740481C1C}">
                <a14:useLocalDpi xmlns:a14="http://schemas.microsoft.com/office/drawing/2010/main" val="0"/>
              </a:ext>
            </a:extLst>
          </a:blip>
          <a:srcRect l="3499" b="5064"/>
          <a:stretch/>
        </p:blipFill>
        <p:spPr>
          <a:xfrm>
            <a:off x="917708" y="1432761"/>
            <a:ext cx="10744513" cy="4276918"/>
          </a:xfrm>
          <a:prstGeom prst="rect">
            <a:avLst/>
          </a:prstGeom>
        </p:spPr>
      </p:pic>
      <p:sp>
        <p:nvSpPr>
          <p:cNvPr id="11" name="Rectangle: Rounded Corners 10">
            <a:extLst>
              <a:ext uri="{FF2B5EF4-FFF2-40B4-BE49-F238E27FC236}">
                <a16:creationId xmlns:a16="http://schemas.microsoft.com/office/drawing/2014/main" id="{F0A51523-F88B-4FC2-8C0B-3B992FBE81DD}"/>
              </a:ext>
            </a:extLst>
          </p:cNvPr>
          <p:cNvSpPr/>
          <p:nvPr/>
        </p:nvSpPr>
        <p:spPr>
          <a:xfrm>
            <a:off x="3407263" y="1422020"/>
            <a:ext cx="4702020" cy="781050"/>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TextBox 11">
            <a:extLst>
              <a:ext uri="{FF2B5EF4-FFF2-40B4-BE49-F238E27FC236}">
                <a16:creationId xmlns:a16="http://schemas.microsoft.com/office/drawing/2014/main" id="{B1273126-3167-4FF6-ACBB-69EE872BF556}"/>
              </a:ext>
            </a:extLst>
          </p:cNvPr>
          <p:cNvSpPr txBox="1"/>
          <p:nvPr/>
        </p:nvSpPr>
        <p:spPr>
          <a:xfrm>
            <a:off x="3407263" y="1386094"/>
            <a:ext cx="2295984" cy="584775"/>
          </a:xfrm>
          <a:prstGeom prst="rect">
            <a:avLst/>
          </a:prstGeom>
          <a:noFill/>
        </p:spPr>
        <p:txBody>
          <a:bodyPr wrap="square" rtlCol="0">
            <a:spAutoFit/>
          </a:bodyPr>
          <a:lstStyle/>
          <a:p>
            <a:r>
              <a:rPr lang="it-IT" sz="3200" b="1" dirty="0"/>
              <a:t>! NO </a:t>
            </a:r>
            <a:r>
              <a:rPr lang="it-IT" sz="3200" b="1" dirty="0" err="1"/>
              <a:t>FAMEs</a:t>
            </a:r>
            <a:endParaRPr lang="en-GB" b="1" dirty="0"/>
          </a:p>
        </p:txBody>
      </p:sp>
      <p:sp>
        <p:nvSpPr>
          <p:cNvPr id="13" name="Rectangle: Rounded Corners 12">
            <a:extLst>
              <a:ext uri="{FF2B5EF4-FFF2-40B4-BE49-F238E27FC236}">
                <a16:creationId xmlns:a16="http://schemas.microsoft.com/office/drawing/2014/main" id="{0F84C329-FEC1-409B-8242-87532F11FC5A}"/>
              </a:ext>
            </a:extLst>
          </p:cNvPr>
          <p:cNvSpPr/>
          <p:nvPr/>
        </p:nvSpPr>
        <p:spPr>
          <a:xfrm>
            <a:off x="1047404" y="210561"/>
            <a:ext cx="10614817" cy="98880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solidFill>
              </a:rPr>
              <a:t>REDUCED </a:t>
            </a:r>
          </a:p>
          <a:p>
            <a:pPr algn="ctr"/>
            <a:r>
              <a:rPr lang="it-IT" sz="2800" dirty="0">
                <a:solidFill>
                  <a:schemeClr val="tx1"/>
                </a:solidFill>
              </a:rPr>
              <a:t>CO-ELUTION</a:t>
            </a:r>
            <a:endParaRPr lang="en-GB" sz="1600" dirty="0">
              <a:solidFill>
                <a:schemeClr val="tx1"/>
              </a:solidFill>
            </a:endParaRPr>
          </a:p>
        </p:txBody>
      </p:sp>
    </p:spTree>
    <p:extLst>
      <p:ext uri="{BB962C8B-B14F-4D97-AF65-F5344CB8AC3E}">
        <p14:creationId xmlns:p14="http://schemas.microsoft.com/office/powerpoint/2010/main" val="992523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9">
            <a:extLst>
              <a:ext uri="{FF2B5EF4-FFF2-40B4-BE49-F238E27FC236}">
                <a16:creationId xmlns:a16="http://schemas.microsoft.com/office/drawing/2014/main" id="{42979F5F-5814-46AF-96F3-E9FC32FA3C46}"/>
              </a:ext>
            </a:extLst>
          </p:cNvPr>
          <p:cNvPicPr>
            <a:picLocks noChangeAspect="1"/>
          </p:cNvPicPr>
          <p:nvPr/>
        </p:nvPicPr>
        <p:blipFill rotWithShape="1">
          <a:blip r:embed="rId3">
            <a:extLst>
              <a:ext uri="{28A0092B-C50C-407E-A947-70E740481C1C}">
                <a14:useLocalDpi xmlns:a14="http://schemas.microsoft.com/office/drawing/2010/main" val="0"/>
              </a:ext>
            </a:extLst>
          </a:blip>
          <a:srcRect l="5422" r="9328" b="6366"/>
          <a:stretch/>
        </p:blipFill>
        <p:spPr>
          <a:xfrm>
            <a:off x="991169" y="1047316"/>
            <a:ext cx="9708915" cy="5186270"/>
          </a:xfrm>
          <a:prstGeom prst="rect">
            <a:avLst/>
          </a:prstGeom>
          <a:ln>
            <a:noFill/>
          </a:ln>
        </p:spPr>
      </p:pic>
      <p:grpSp>
        <p:nvGrpSpPr>
          <p:cNvPr id="102" name="Gruppo 101">
            <a:extLst>
              <a:ext uri="{FF2B5EF4-FFF2-40B4-BE49-F238E27FC236}">
                <a16:creationId xmlns:a16="http://schemas.microsoft.com/office/drawing/2014/main" id="{D4138DB9-B4B2-4081-A399-732F3D614B59}"/>
              </a:ext>
            </a:extLst>
          </p:cNvPr>
          <p:cNvGrpSpPr/>
          <p:nvPr/>
        </p:nvGrpSpPr>
        <p:grpSpPr>
          <a:xfrm>
            <a:off x="625642" y="1047316"/>
            <a:ext cx="10427369" cy="5637564"/>
            <a:chOff x="-10345" y="1388993"/>
            <a:chExt cx="7026086" cy="3801983"/>
          </a:xfrm>
        </p:grpSpPr>
        <p:sp>
          <p:nvSpPr>
            <p:cNvPr id="13" name="TextBox 22">
              <a:extLst>
                <a:ext uri="{FF2B5EF4-FFF2-40B4-BE49-F238E27FC236}">
                  <a16:creationId xmlns:a16="http://schemas.microsoft.com/office/drawing/2014/main" id="{EB13FBE0-94F7-4466-9C34-3DD058149E20}"/>
                </a:ext>
              </a:extLst>
            </p:cNvPr>
            <p:cNvSpPr txBox="1"/>
            <p:nvPr/>
          </p:nvSpPr>
          <p:spPr>
            <a:xfrm>
              <a:off x="1617437" y="2971600"/>
              <a:ext cx="193964" cy="369332"/>
            </a:xfrm>
            <a:prstGeom prst="rect">
              <a:avLst/>
            </a:prstGeom>
            <a:noFill/>
          </p:spPr>
          <p:txBody>
            <a:bodyPr wrap="square" rtlCol="0">
              <a:spAutoFit/>
            </a:bodyPr>
            <a:lstStyle/>
            <a:p>
              <a:endParaRPr lang="en-GB" sz="900" dirty="0"/>
            </a:p>
            <a:p>
              <a:endParaRPr lang="en-GB" sz="900" dirty="0"/>
            </a:p>
          </p:txBody>
        </p:sp>
        <p:cxnSp>
          <p:nvCxnSpPr>
            <p:cNvPr id="52" name="Straight Connector 65">
              <a:extLst>
                <a:ext uri="{FF2B5EF4-FFF2-40B4-BE49-F238E27FC236}">
                  <a16:creationId xmlns:a16="http://schemas.microsoft.com/office/drawing/2014/main" id="{7B708452-027E-4C30-B234-EDE26BD0AD02}"/>
                </a:ext>
              </a:extLst>
            </p:cNvPr>
            <p:cNvCxnSpPr>
              <a:cxnSpLocks/>
            </p:cNvCxnSpPr>
            <p:nvPr/>
          </p:nvCxnSpPr>
          <p:spPr>
            <a:xfrm>
              <a:off x="216567" y="4888407"/>
              <a:ext cx="65510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Straight Connector 66">
              <a:extLst>
                <a:ext uri="{FF2B5EF4-FFF2-40B4-BE49-F238E27FC236}">
                  <a16:creationId xmlns:a16="http://schemas.microsoft.com/office/drawing/2014/main" id="{F8B4994A-5B9D-4C25-BCA0-4C006EEF3EDE}"/>
                </a:ext>
              </a:extLst>
            </p:cNvPr>
            <p:cNvCxnSpPr>
              <a:cxnSpLocks/>
            </p:cNvCxnSpPr>
            <p:nvPr/>
          </p:nvCxnSpPr>
          <p:spPr>
            <a:xfrm>
              <a:off x="216567" y="1388993"/>
              <a:ext cx="0" cy="3499414"/>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Straight Connector 67">
              <a:extLst>
                <a:ext uri="{FF2B5EF4-FFF2-40B4-BE49-F238E27FC236}">
                  <a16:creationId xmlns:a16="http://schemas.microsoft.com/office/drawing/2014/main" id="{80F6349D-4A8C-48F3-BFEA-3C14A1C9B71F}"/>
                </a:ext>
              </a:extLst>
            </p:cNvPr>
            <p:cNvCxnSpPr>
              <a:cxnSpLocks/>
            </p:cNvCxnSpPr>
            <p:nvPr/>
          </p:nvCxnSpPr>
          <p:spPr>
            <a:xfrm>
              <a:off x="999683" y="4888414"/>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5" name="Straight Connector 68">
              <a:extLst>
                <a:ext uri="{FF2B5EF4-FFF2-40B4-BE49-F238E27FC236}">
                  <a16:creationId xmlns:a16="http://schemas.microsoft.com/office/drawing/2014/main" id="{EDDA40A8-BE6A-4B76-B1EA-04F53E1F7CFB}"/>
                </a:ext>
              </a:extLst>
            </p:cNvPr>
            <p:cNvCxnSpPr>
              <a:cxnSpLocks/>
            </p:cNvCxnSpPr>
            <p:nvPr/>
          </p:nvCxnSpPr>
          <p:spPr>
            <a:xfrm>
              <a:off x="1809486" y="4891409"/>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6" name="Straight Connector 69">
              <a:extLst>
                <a:ext uri="{FF2B5EF4-FFF2-40B4-BE49-F238E27FC236}">
                  <a16:creationId xmlns:a16="http://schemas.microsoft.com/office/drawing/2014/main" id="{0D69B260-71F0-4220-B17A-5F8A37904E63}"/>
                </a:ext>
              </a:extLst>
            </p:cNvPr>
            <p:cNvCxnSpPr>
              <a:cxnSpLocks/>
            </p:cNvCxnSpPr>
            <p:nvPr/>
          </p:nvCxnSpPr>
          <p:spPr>
            <a:xfrm>
              <a:off x="2631246" y="4882457"/>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7" name="Straight Connector 70">
              <a:extLst>
                <a:ext uri="{FF2B5EF4-FFF2-40B4-BE49-F238E27FC236}">
                  <a16:creationId xmlns:a16="http://schemas.microsoft.com/office/drawing/2014/main" id="{84E17932-AD6B-4F6E-9B60-02DE827A4146}"/>
                </a:ext>
              </a:extLst>
            </p:cNvPr>
            <p:cNvCxnSpPr>
              <a:cxnSpLocks/>
            </p:cNvCxnSpPr>
            <p:nvPr/>
          </p:nvCxnSpPr>
          <p:spPr>
            <a:xfrm>
              <a:off x="3470930" y="4885449"/>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8" name="Straight Connector 71">
              <a:extLst>
                <a:ext uri="{FF2B5EF4-FFF2-40B4-BE49-F238E27FC236}">
                  <a16:creationId xmlns:a16="http://schemas.microsoft.com/office/drawing/2014/main" id="{1DD70A7A-08DB-4B8F-8574-A0527362E03F}"/>
                </a:ext>
              </a:extLst>
            </p:cNvPr>
            <p:cNvCxnSpPr>
              <a:cxnSpLocks/>
            </p:cNvCxnSpPr>
            <p:nvPr/>
          </p:nvCxnSpPr>
          <p:spPr>
            <a:xfrm>
              <a:off x="4316598" y="4882472"/>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9" name="Straight Connector 72">
              <a:extLst>
                <a:ext uri="{FF2B5EF4-FFF2-40B4-BE49-F238E27FC236}">
                  <a16:creationId xmlns:a16="http://schemas.microsoft.com/office/drawing/2014/main" id="{F83D4020-5BE6-4686-A274-544A3D4F1425}"/>
                </a:ext>
              </a:extLst>
            </p:cNvPr>
            <p:cNvCxnSpPr>
              <a:cxnSpLocks/>
            </p:cNvCxnSpPr>
            <p:nvPr/>
          </p:nvCxnSpPr>
          <p:spPr>
            <a:xfrm>
              <a:off x="5144326" y="4879492"/>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0" name="Straight Connector 73">
              <a:extLst>
                <a:ext uri="{FF2B5EF4-FFF2-40B4-BE49-F238E27FC236}">
                  <a16:creationId xmlns:a16="http://schemas.microsoft.com/office/drawing/2014/main" id="{BAAFA337-9CF1-4585-BB41-1F2004ED62DD}"/>
                </a:ext>
              </a:extLst>
            </p:cNvPr>
            <p:cNvCxnSpPr>
              <a:cxnSpLocks/>
            </p:cNvCxnSpPr>
            <p:nvPr/>
          </p:nvCxnSpPr>
          <p:spPr>
            <a:xfrm>
              <a:off x="5954126" y="4882488"/>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1" name="Straight Connector 74">
              <a:extLst>
                <a:ext uri="{FF2B5EF4-FFF2-40B4-BE49-F238E27FC236}">
                  <a16:creationId xmlns:a16="http://schemas.microsoft.com/office/drawing/2014/main" id="{C79388D9-2DB4-4EA7-B168-19AA949F182C}"/>
                </a:ext>
              </a:extLst>
            </p:cNvPr>
            <p:cNvCxnSpPr>
              <a:cxnSpLocks/>
            </p:cNvCxnSpPr>
            <p:nvPr/>
          </p:nvCxnSpPr>
          <p:spPr>
            <a:xfrm>
              <a:off x="6763934" y="4879507"/>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2" name="Straight Connector 75">
              <a:extLst>
                <a:ext uri="{FF2B5EF4-FFF2-40B4-BE49-F238E27FC236}">
                  <a16:creationId xmlns:a16="http://schemas.microsoft.com/office/drawing/2014/main" id="{703A96DE-FF48-4824-AF36-1185B451A3E0}"/>
                </a:ext>
              </a:extLst>
            </p:cNvPr>
            <p:cNvCxnSpPr>
              <a:cxnSpLocks/>
            </p:cNvCxnSpPr>
            <p:nvPr/>
          </p:nvCxnSpPr>
          <p:spPr>
            <a:xfrm rot="5400000">
              <a:off x="261587" y="4347561"/>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3" name="Straight Connector 76">
              <a:extLst>
                <a:ext uri="{FF2B5EF4-FFF2-40B4-BE49-F238E27FC236}">
                  <a16:creationId xmlns:a16="http://schemas.microsoft.com/office/drawing/2014/main" id="{98F9FCDF-904F-461C-9679-1B41E4158775}"/>
                </a:ext>
              </a:extLst>
            </p:cNvPr>
            <p:cNvCxnSpPr>
              <a:cxnSpLocks/>
            </p:cNvCxnSpPr>
            <p:nvPr/>
          </p:nvCxnSpPr>
          <p:spPr>
            <a:xfrm rot="5400000">
              <a:off x="264587" y="3149289"/>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4" name="Straight Connector 77">
              <a:extLst>
                <a:ext uri="{FF2B5EF4-FFF2-40B4-BE49-F238E27FC236}">
                  <a16:creationId xmlns:a16="http://schemas.microsoft.com/office/drawing/2014/main" id="{B44F3839-2EFE-464F-AB87-EACD35F9C5AC}"/>
                </a:ext>
              </a:extLst>
            </p:cNvPr>
            <p:cNvCxnSpPr>
              <a:cxnSpLocks/>
            </p:cNvCxnSpPr>
            <p:nvPr/>
          </p:nvCxnSpPr>
          <p:spPr>
            <a:xfrm rot="5400000">
              <a:off x="267563" y="1962961"/>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5" name="TextBox 78">
              <a:extLst>
                <a:ext uri="{FF2B5EF4-FFF2-40B4-BE49-F238E27FC236}">
                  <a16:creationId xmlns:a16="http://schemas.microsoft.com/office/drawing/2014/main" id="{897487AB-7AB1-4146-BB84-A50BD41611BB}"/>
                </a:ext>
              </a:extLst>
            </p:cNvPr>
            <p:cNvSpPr txBox="1"/>
            <p:nvPr/>
          </p:nvSpPr>
          <p:spPr>
            <a:xfrm>
              <a:off x="823375" y="4951336"/>
              <a:ext cx="651433" cy="230832"/>
            </a:xfrm>
            <a:prstGeom prst="rect">
              <a:avLst/>
            </a:prstGeom>
            <a:noFill/>
          </p:spPr>
          <p:txBody>
            <a:bodyPr wrap="square" rtlCol="0">
              <a:spAutoFit/>
            </a:bodyPr>
            <a:lstStyle/>
            <a:p>
              <a:r>
                <a:rPr lang="en-GB" sz="900" dirty="0"/>
                <a:t>15</a:t>
              </a:r>
            </a:p>
          </p:txBody>
        </p:sp>
        <p:sp>
          <p:nvSpPr>
            <p:cNvPr id="66" name="TextBox 79">
              <a:extLst>
                <a:ext uri="{FF2B5EF4-FFF2-40B4-BE49-F238E27FC236}">
                  <a16:creationId xmlns:a16="http://schemas.microsoft.com/office/drawing/2014/main" id="{B12DBD35-5FBC-4AFF-8715-DD5284AADFFD}"/>
                </a:ext>
              </a:extLst>
            </p:cNvPr>
            <p:cNvSpPr txBox="1"/>
            <p:nvPr/>
          </p:nvSpPr>
          <p:spPr>
            <a:xfrm>
              <a:off x="1492731" y="4949234"/>
              <a:ext cx="651433" cy="230832"/>
            </a:xfrm>
            <a:prstGeom prst="rect">
              <a:avLst/>
            </a:prstGeom>
            <a:noFill/>
          </p:spPr>
          <p:txBody>
            <a:bodyPr wrap="square" rtlCol="0">
              <a:spAutoFit/>
            </a:bodyPr>
            <a:lstStyle/>
            <a:p>
              <a:r>
                <a:rPr lang="en-GB" sz="900" dirty="0"/>
                <a:t>16.25</a:t>
              </a:r>
            </a:p>
          </p:txBody>
        </p:sp>
        <p:sp>
          <p:nvSpPr>
            <p:cNvPr id="67" name="TextBox 80">
              <a:extLst>
                <a:ext uri="{FF2B5EF4-FFF2-40B4-BE49-F238E27FC236}">
                  <a16:creationId xmlns:a16="http://schemas.microsoft.com/office/drawing/2014/main" id="{9EDA3A94-B47B-4C78-966C-1DF811AAA84B}"/>
                </a:ext>
              </a:extLst>
            </p:cNvPr>
            <p:cNvSpPr txBox="1"/>
            <p:nvPr/>
          </p:nvSpPr>
          <p:spPr>
            <a:xfrm>
              <a:off x="2351722" y="4949234"/>
              <a:ext cx="651433" cy="230832"/>
            </a:xfrm>
            <a:prstGeom prst="rect">
              <a:avLst/>
            </a:prstGeom>
            <a:noFill/>
          </p:spPr>
          <p:txBody>
            <a:bodyPr wrap="square" rtlCol="0">
              <a:spAutoFit/>
            </a:bodyPr>
            <a:lstStyle/>
            <a:p>
              <a:r>
                <a:rPr lang="en-GB" sz="900" dirty="0"/>
                <a:t>17.5</a:t>
              </a:r>
            </a:p>
          </p:txBody>
        </p:sp>
        <p:sp>
          <p:nvSpPr>
            <p:cNvPr id="68" name="TextBox 81">
              <a:extLst>
                <a:ext uri="{FF2B5EF4-FFF2-40B4-BE49-F238E27FC236}">
                  <a16:creationId xmlns:a16="http://schemas.microsoft.com/office/drawing/2014/main" id="{AD5841D1-6CDC-4630-A1F3-BFA505CD1852}"/>
                </a:ext>
              </a:extLst>
            </p:cNvPr>
            <p:cNvSpPr txBox="1"/>
            <p:nvPr/>
          </p:nvSpPr>
          <p:spPr>
            <a:xfrm>
              <a:off x="3164520" y="4953955"/>
              <a:ext cx="651433" cy="230832"/>
            </a:xfrm>
            <a:prstGeom prst="rect">
              <a:avLst/>
            </a:prstGeom>
            <a:noFill/>
          </p:spPr>
          <p:txBody>
            <a:bodyPr wrap="square" rtlCol="0">
              <a:spAutoFit/>
            </a:bodyPr>
            <a:lstStyle/>
            <a:p>
              <a:r>
                <a:rPr lang="en-GB" sz="900" dirty="0"/>
                <a:t>18.75</a:t>
              </a:r>
            </a:p>
          </p:txBody>
        </p:sp>
        <p:sp>
          <p:nvSpPr>
            <p:cNvPr id="69" name="TextBox 82">
              <a:extLst>
                <a:ext uri="{FF2B5EF4-FFF2-40B4-BE49-F238E27FC236}">
                  <a16:creationId xmlns:a16="http://schemas.microsoft.com/office/drawing/2014/main" id="{A0CF268D-787A-4B0F-AFD9-4BA78CDCEA4A}"/>
                </a:ext>
              </a:extLst>
            </p:cNvPr>
            <p:cNvSpPr txBox="1"/>
            <p:nvPr/>
          </p:nvSpPr>
          <p:spPr>
            <a:xfrm>
              <a:off x="4122363" y="4949234"/>
              <a:ext cx="651433" cy="230832"/>
            </a:xfrm>
            <a:prstGeom prst="rect">
              <a:avLst/>
            </a:prstGeom>
            <a:noFill/>
          </p:spPr>
          <p:txBody>
            <a:bodyPr wrap="square" rtlCol="0">
              <a:spAutoFit/>
            </a:bodyPr>
            <a:lstStyle/>
            <a:p>
              <a:r>
                <a:rPr lang="en-GB" sz="900" dirty="0"/>
                <a:t>20</a:t>
              </a:r>
            </a:p>
          </p:txBody>
        </p:sp>
        <p:sp>
          <p:nvSpPr>
            <p:cNvPr id="70" name="TextBox 83">
              <a:extLst>
                <a:ext uri="{FF2B5EF4-FFF2-40B4-BE49-F238E27FC236}">
                  <a16:creationId xmlns:a16="http://schemas.microsoft.com/office/drawing/2014/main" id="{93ACC984-24EF-4706-B52C-5332C1E6E503}"/>
                </a:ext>
              </a:extLst>
            </p:cNvPr>
            <p:cNvSpPr txBox="1"/>
            <p:nvPr/>
          </p:nvSpPr>
          <p:spPr>
            <a:xfrm>
              <a:off x="4817244" y="4959085"/>
              <a:ext cx="651433" cy="230832"/>
            </a:xfrm>
            <a:prstGeom prst="rect">
              <a:avLst/>
            </a:prstGeom>
            <a:noFill/>
          </p:spPr>
          <p:txBody>
            <a:bodyPr wrap="square" rtlCol="0">
              <a:spAutoFit/>
            </a:bodyPr>
            <a:lstStyle/>
            <a:p>
              <a:r>
                <a:rPr lang="en-GB" sz="900" dirty="0"/>
                <a:t>21.25</a:t>
              </a:r>
            </a:p>
          </p:txBody>
        </p:sp>
        <p:sp>
          <p:nvSpPr>
            <p:cNvPr id="71" name="TextBox 84">
              <a:extLst>
                <a:ext uri="{FF2B5EF4-FFF2-40B4-BE49-F238E27FC236}">
                  <a16:creationId xmlns:a16="http://schemas.microsoft.com/office/drawing/2014/main" id="{9D2A50BA-A8FB-46D3-B871-3D03A709BEF2}"/>
                </a:ext>
              </a:extLst>
            </p:cNvPr>
            <p:cNvSpPr txBox="1"/>
            <p:nvPr/>
          </p:nvSpPr>
          <p:spPr>
            <a:xfrm>
              <a:off x="5656880" y="4960144"/>
              <a:ext cx="651433" cy="230832"/>
            </a:xfrm>
            <a:prstGeom prst="rect">
              <a:avLst/>
            </a:prstGeom>
            <a:noFill/>
          </p:spPr>
          <p:txBody>
            <a:bodyPr wrap="square" rtlCol="0">
              <a:spAutoFit/>
            </a:bodyPr>
            <a:lstStyle/>
            <a:p>
              <a:r>
                <a:rPr lang="en-GB" sz="900" dirty="0"/>
                <a:t>22.5</a:t>
              </a:r>
            </a:p>
          </p:txBody>
        </p:sp>
        <p:sp>
          <p:nvSpPr>
            <p:cNvPr id="72" name="TextBox 85">
              <a:extLst>
                <a:ext uri="{FF2B5EF4-FFF2-40B4-BE49-F238E27FC236}">
                  <a16:creationId xmlns:a16="http://schemas.microsoft.com/office/drawing/2014/main" id="{CFB75984-2221-47B8-89FB-438C5A69D73B}"/>
                </a:ext>
              </a:extLst>
            </p:cNvPr>
            <p:cNvSpPr txBox="1"/>
            <p:nvPr/>
          </p:nvSpPr>
          <p:spPr>
            <a:xfrm>
              <a:off x="6364308" y="4946789"/>
              <a:ext cx="651433" cy="230832"/>
            </a:xfrm>
            <a:prstGeom prst="rect">
              <a:avLst/>
            </a:prstGeom>
            <a:noFill/>
          </p:spPr>
          <p:txBody>
            <a:bodyPr wrap="square" rtlCol="0">
              <a:spAutoFit/>
            </a:bodyPr>
            <a:lstStyle/>
            <a:p>
              <a:r>
                <a:rPr lang="en-GB" sz="900" dirty="0"/>
                <a:t>23.75</a:t>
              </a:r>
            </a:p>
          </p:txBody>
        </p:sp>
        <p:sp>
          <p:nvSpPr>
            <p:cNvPr id="73" name="TextBox 86">
              <a:extLst>
                <a:ext uri="{FF2B5EF4-FFF2-40B4-BE49-F238E27FC236}">
                  <a16:creationId xmlns:a16="http://schemas.microsoft.com/office/drawing/2014/main" id="{A6D168A8-89A9-4FEA-B206-CB6B5AFD911F}"/>
                </a:ext>
              </a:extLst>
            </p:cNvPr>
            <p:cNvSpPr txBox="1"/>
            <p:nvPr/>
          </p:nvSpPr>
          <p:spPr>
            <a:xfrm>
              <a:off x="0" y="4260126"/>
              <a:ext cx="651433" cy="230832"/>
            </a:xfrm>
            <a:prstGeom prst="rect">
              <a:avLst/>
            </a:prstGeom>
            <a:noFill/>
          </p:spPr>
          <p:txBody>
            <a:bodyPr wrap="square" rtlCol="0">
              <a:spAutoFit/>
            </a:bodyPr>
            <a:lstStyle/>
            <a:p>
              <a:r>
                <a:rPr lang="en-GB" sz="900" dirty="0"/>
                <a:t>2</a:t>
              </a:r>
            </a:p>
          </p:txBody>
        </p:sp>
        <p:sp>
          <p:nvSpPr>
            <p:cNvPr id="74" name="TextBox 87">
              <a:extLst>
                <a:ext uri="{FF2B5EF4-FFF2-40B4-BE49-F238E27FC236}">
                  <a16:creationId xmlns:a16="http://schemas.microsoft.com/office/drawing/2014/main" id="{3EC935C4-679A-4AE9-B6A9-AF2FD8DA108C}"/>
                </a:ext>
              </a:extLst>
            </p:cNvPr>
            <p:cNvSpPr txBox="1"/>
            <p:nvPr/>
          </p:nvSpPr>
          <p:spPr>
            <a:xfrm>
              <a:off x="-10345" y="3064985"/>
              <a:ext cx="651433" cy="230832"/>
            </a:xfrm>
            <a:prstGeom prst="rect">
              <a:avLst/>
            </a:prstGeom>
            <a:noFill/>
          </p:spPr>
          <p:txBody>
            <a:bodyPr wrap="square" rtlCol="0">
              <a:spAutoFit/>
            </a:bodyPr>
            <a:lstStyle/>
            <a:p>
              <a:r>
                <a:rPr lang="en-GB" sz="900" dirty="0"/>
                <a:t>3</a:t>
              </a:r>
            </a:p>
          </p:txBody>
        </p:sp>
        <p:sp>
          <p:nvSpPr>
            <p:cNvPr id="75" name="TextBox 88">
              <a:extLst>
                <a:ext uri="{FF2B5EF4-FFF2-40B4-BE49-F238E27FC236}">
                  <a16:creationId xmlns:a16="http://schemas.microsoft.com/office/drawing/2014/main" id="{1404A951-E3C5-4BD8-B94B-4D39B7D13F52}"/>
                </a:ext>
              </a:extLst>
            </p:cNvPr>
            <p:cNvSpPr txBox="1"/>
            <p:nvPr/>
          </p:nvSpPr>
          <p:spPr>
            <a:xfrm>
              <a:off x="-5746" y="1872123"/>
              <a:ext cx="651433" cy="230832"/>
            </a:xfrm>
            <a:prstGeom prst="rect">
              <a:avLst/>
            </a:prstGeom>
            <a:noFill/>
          </p:spPr>
          <p:txBody>
            <a:bodyPr wrap="square" rtlCol="0">
              <a:spAutoFit/>
            </a:bodyPr>
            <a:lstStyle/>
            <a:p>
              <a:r>
                <a:rPr lang="en-GB" sz="900" dirty="0"/>
                <a:t>4</a:t>
              </a:r>
            </a:p>
          </p:txBody>
        </p:sp>
      </p:grpSp>
      <p:sp>
        <p:nvSpPr>
          <p:cNvPr id="2" name="CasellaDiTesto 1">
            <a:extLst>
              <a:ext uri="{FF2B5EF4-FFF2-40B4-BE49-F238E27FC236}">
                <a16:creationId xmlns:a16="http://schemas.microsoft.com/office/drawing/2014/main" id="{8B6DD455-7489-4ABF-A0ED-438DB10D9D94}"/>
              </a:ext>
            </a:extLst>
          </p:cNvPr>
          <p:cNvSpPr txBox="1"/>
          <p:nvPr/>
        </p:nvSpPr>
        <p:spPr>
          <a:xfrm>
            <a:off x="5428574" y="6498644"/>
            <a:ext cx="780492" cy="369332"/>
          </a:xfrm>
          <a:prstGeom prst="rect">
            <a:avLst/>
          </a:prstGeom>
          <a:noFill/>
        </p:spPr>
        <p:txBody>
          <a:bodyPr wrap="square" rtlCol="0">
            <a:spAutoFit/>
          </a:bodyPr>
          <a:lstStyle/>
          <a:p>
            <a:r>
              <a:rPr lang="it-IT" dirty="0"/>
              <a:t>1D </a:t>
            </a:r>
            <a:r>
              <a:rPr lang="it-IT" dirty="0" err="1"/>
              <a:t>tr</a:t>
            </a:r>
            <a:endParaRPr lang="it-IT" dirty="0"/>
          </a:p>
        </p:txBody>
      </p:sp>
      <p:sp>
        <p:nvSpPr>
          <p:cNvPr id="31" name="CasellaDiTesto 30">
            <a:extLst>
              <a:ext uri="{FF2B5EF4-FFF2-40B4-BE49-F238E27FC236}">
                <a16:creationId xmlns:a16="http://schemas.microsoft.com/office/drawing/2014/main" id="{3D697350-7F7B-439C-BDF2-6212C2F69E1E}"/>
              </a:ext>
            </a:extLst>
          </p:cNvPr>
          <p:cNvSpPr txBox="1"/>
          <p:nvPr/>
        </p:nvSpPr>
        <p:spPr>
          <a:xfrm>
            <a:off x="21206" y="3483155"/>
            <a:ext cx="780492" cy="369332"/>
          </a:xfrm>
          <a:prstGeom prst="rect">
            <a:avLst/>
          </a:prstGeom>
          <a:noFill/>
        </p:spPr>
        <p:txBody>
          <a:bodyPr wrap="square" rtlCol="0">
            <a:spAutoFit/>
          </a:bodyPr>
          <a:lstStyle/>
          <a:p>
            <a:r>
              <a:rPr lang="it-IT" dirty="0"/>
              <a:t>2D </a:t>
            </a:r>
            <a:r>
              <a:rPr lang="it-IT" dirty="0" err="1"/>
              <a:t>tr</a:t>
            </a:r>
            <a:endParaRPr lang="it-IT" dirty="0"/>
          </a:p>
        </p:txBody>
      </p:sp>
      <p:sp>
        <p:nvSpPr>
          <p:cNvPr id="34" name="Rectangle: Rounded Corners 33">
            <a:extLst>
              <a:ext uri="{FF2B5EF4-FFF2-40B4-BE49-F238E27FC236}">
                <a16:creationId xmlns:a16="http://schemas.microsoft.com/office/drawing/2014/main" id="{537B3BDD-B495-462C-8600-C70DE6901669}"/>
              </a:ext>
            </a:extLst>
          </p:cNvPr>
          <p:cNvSpPr/>
          <p:nvPr/>
        </p:nvSpPr>
        <p:spPr>
          <a:xfrm>
            <a:off x="2043971" y="111798"/>
            <a:ext cx="7436789" cy="817043"/>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solidFill>
              </a:rPr>
              <a:t>COMPREHENSIVE ANALYSIS</a:t>
            </a:r>
            <a:endParaRPr lang="en-GB" dirty="0">
              <a:solidFill>
                <a:schemeClr val="tx1"/>
              </a:solidFill>
            </a:endParaRPr>
          </a:p>
        </p:txBody>
      </p:sp>
    </p:spTree>
    <p:extLst>
      <p:ext uri="{BB962C8B-B14F-4D97-AF65-F5344CB8AC3E}">
        <p14:creationId xmlns:p14="http://schemas.microsoft.com/office/powerpoint/2010/main" val="4113977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9">
            <a:extLst>
              <a:ext uri="{FF2B5EF4-FFF2-40B4-BE49-F238E27FC236}">
                <a16:creationId xmlns:a16="http://schemas.microsoft.com/office/drawing/2014/main" id="{42979F5F-5814-46AF-96F3-E9FC32FA3C46}"/>
              </a:ext>
            </a:extLst>
          </p:cNvPr>
          <p:cNvPicPr>
            <a:picLocks noChangeAspect="1"/>
          </p:cNvPicPr>
          <p:nvPr/>
        </p:nvPicPr>
        <p:blipFill rotWithShape="1">
          <a:blip r:embed="rId3">
            <a:extLst>
              <a:ext uri="{28A0092B-C50C-407E-A947-70E740481C1C}">
                <a14:useLocalDpi xmlns:a14="http://schemas.microsoft.com/office/drawing/2010/main" val="0"/>
              </a:ext>
            </a:extLst>
          </a:blip>
          <a:srcRect l="5422" r="9328" b="6366"/>
          <a:stretch/>
        </p:blipFill>
        <p:spPr>
          <a:xfrm>
            <a:off x="991169" y="1047316"/>
            <a:ext cx="9708915" cy="5186270"/>
          </a:xfrm>
          <a:prstGeom prst="rect">
            <a:avLst/>
          </a:prstGeom>
          <a:ln>
            <a:noFill/>
          </a:ln>
        </p:spPr>
      </p:pic>
      <p:grpSp>
        <p:nvGrpSpPr>
          <p:cNvPr id="102" name="Gruppo 101">
            <a:extLst>
              <a:ext uri="{FF2B5EF4-FFF2-40B4-BE49-F238E27FC236}">
                <a16:creationId xmlns:a16="http://schemas.microsoft.com/office/drawing/2014/main" id="{D4138DB9-B4B2-4081-A399-732F3D614B59}"/>
              </a:ext>
            </a:extLst>
          </p:cNvPr>
          <p:cNvGrpSpPr/>
          <p:nvPr/>
        </p:nvGrpSpPr>
        <p:grpSpPr>
          <a:xfrm>
            <a:off x="647381" y="939813"/>
            <a:ext cx="10405630" cy="5745067"/>
            <a:chOff x="-10345" y="1388993"/>
            <a:chExt cx="7026086" cy="3801983"/>
          </a:xfrm>
        </p:grpSpPr>
        <p:sp>
          <p:nvSpPr>
            <p:cNvPr id="13" name="TextBox 22">
              <a:extLst>
                <a:ext uri="{FF2B5EF4-FFF2-40B4-BE49-F238E27FC236}">
                  <a16:creationId xmlns:a16="http://schemas.microsoft.com/office/drawing/2014/main" id="{EB13FBE0-94F7-4466-9C34-3DD058149E20}"/>
                </a:ext>
              </a:extLst>
            </p:cNvPr>
            <p:cNvSpPr txBox="1"/>
            <p:nvPr/>
          </p:nvSpPr>
          <p:spPr>
            <a:xfrm>
              <a:off x="1617437" y="2971600"/>
              <a:ext cx="193964" cy="369332"/>
            </a:xfrm>
            <a:prstGeom prst="rect">
              <a:avLst/>
            </a:prstGeom>
            <a:noFill/>
          </p:spPr>
          <p:txBody>
            <a:bodyPr wrap="square" rtlCol="0">
              <a:spAutoFit/>
            </a:bodyPr>
            <a:lstStyle/>
            <a:p>
              <a:endParaRPr lang="en-GB" sz="900" dirty="0"/>
            </a:p>
            <a:p>
              <a:endParaRPr lang="en-GB" sz="900" dirty="0"/>
            </a:p>
          </p:txBody>
        </p:sp>
        <p:cxnSp>
          <p:nvCxnSpPr>
            <p:cNvPr id="52" name="Straight Connector 65">
              <a:extLst>
                <a:ext uri="{FF2B5EF4-FFF2-40B4-BE49-F238E27FC236}">
                  <a16:creationId xmlns:a16="http://schemas.microsoft.com/office/drawing/2014/main" id="{7B708452-027E-4C30-B234-EDE26BD0AD02}"/>
                </a:ext>
              </a:extLst>
            </p:cNvPr>
            <p:cNvCxnSpPr>
              <a:cxnSpLocks/>
            </p:cNvCxnSpPr>
            <p:nvPr/>
          </p:nvCxnSpPr>
          <p:spPr>
            <a:xfrm>
              <a:off x="216567" y="4888407"/>
              <a:ext cx="65510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Straight Connector 66">
              <a:extLst>
                <a:ext uri="{FF2B5EF4-FFF2-40B4-BE49-F238E27FC236}">
                  <a16:creationId xmlns:a16="http://schemas.microsoft.com/office/drawing/2014/main" id="{F8B4994A-5B9D-4C25-BCA0-4C006EEF3EDE}"/>
                </a:ext>
              </a:extLst>
            </p:cNvPr>
            <p:cNvCxnSpPr>
              <a:cxnSpLocks/>
            </p:cNvCxnSpPr>
            <p:nvPr/>
          </p:nvCxnSpPr>
          <p:spPr>
            <a:xfrm>
              <a:off x="216567" y="1388993"/>
              <a:ext cx="0" cy="3499414"/>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Straight Connector 67">
              <a:extLst>
                <a:ext uri="{FF2B5EF4-FFF2-40B4-BE49-F238E27FC236}">
                  <a16:creationId xmlns:a16="http://schemas.microsoft.com/office/drawing/2014/main" id="{80F6349D-4A8C-48F3-BFEA-3C14A1C9B71F}"/>
                </a:ext>
              </a:extLst>
            </p:cNvPr>
            <p:cNvCxnSpPr>
              <a:cxnSpLocks/>
            </p:cNvCxnSpPr>
            <p:nvPr/>
          </p:nvCxnSpPr>
          <p:spPr>
            <a:xfrm>
              <a:off x="999683" y="4888414"/>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5" name="Straight Connector 68">
              <a:extLst>
                <a:ext uri="{FF2B5EF4-FFF2-40B4-BE49-F238E27FC236}">
                  <a16:creationId xmlns:a16="http://schemas.microsoft.com/office/drawing/2014/main" id="{EDDA40A8-BE6A-4B76-B1EA-04F53E1F7CFB}"/>
                </a:ext>
              </a:extLst>
            </p:cNvPr>
            <p:cNvCxnSpPr>
              <a:cxnSpLocks/>
            </p:cNvCxnSpPr>
            <p:nvPr/>
          </p:nvCxnSpPr>
          <p:spPr>
            <a:xfrm>
              <a:off x="1809486" y="4891409"/>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6" name="Straight Connector 69">
              <a:extLst>
                <a:ext uri="{FF2B5EF4-FFF2-40B4-BE49-F238E27FC236}">
                  <a16:creationId xmlns:a16="http://schemas.microsoft.com/office/drawing/2014/main" id="{0D69B260-71F0-4220-B17A-5F8A37904E63}"/>
                </a:ext>
              </a:extLst>
            </p:cNvPr>
            <p:cNvCxnSpPr>
              <a:cxnSpLocks/>
            </p:cNvCxnSpPr>
            <p:nvPr/>
          </p:nvCxnSpPr>
          <p:spPr>
            <a:xfrm>
              <a:off x="2631246" y="4882457"/>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7" name="Straight Connector 70">
              <a:extLst>
                <a:ext uri="{FF2B5EF4-FFF2-40B4-BE49-F238E27FC236}">
                  <a16:creationId xmlns:a16="http://schemas.microsoft.com/office/drawing/2014/main" id="{84E17932-AD6B-4F6E-9B60-02DE827A4146}"/>
                </a:ext>
              </a:extLst>
            </p:cNvPr>
            <p:cNvCxnSpPr>
              <a:cxnSpLocks/>
            </p:cNvCxnSpPr>
            <p:nvPr/>
          </p:nvCxnSpPr>
          <p:spPr>
            <a:xfrm>
              <a:off x="3470930" y="4885449"/>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8" name="Straight Connector 71">
              <a:extLst>
                <a:ext uri="{FF2B5EF4-FFF2-40B4-BE49-F238E27FC236}">
                  <a16:creationId xmlns:a16="http://schemas.microsoft.com/office/drawing/2014/main" id="{1DD70A7A-08DB-4B8F-8574-A0527362E03F}"/>
                </a:ext>
              </a:extLst>
            </p:cNvPr>
            <p:cNvCxnSpPr>
              <a:cxnSpLocks/>
            </p:cNvCxnSpPr>
            <p:nvPr/>
          </p:nvCxnSpPr>
          <p:spPr>
            <a:xfrm>
              <a:off x="4316598" y="4882472"/>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9" name="Straight Connector 72">
              <a:extLst>
                <a:ext uri="{FF2B5EF4-FFF2-40B4-BE49-F238E27FC236}">
                  <a16:creationId xmlns:a16="http://schemas.microsoft.com/office/drawing/2014/main" id="{F83D4020-5BE6-4686-A274-544A3D4F1425}"/>
                </a:ext>
              </a:extLst>
            </p:cNvPr>
            <p:cNvCxnSpPr>
              <a:cxnSpLocks/>
            </p:cNvCxnSpPr>
            <p:nvPr/>
          </p:nvCxnSpPr>
          <p:spPr>
            <a:xfrm>
              <a:off x="5144326" y="4879492"/>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0" name="Straight Connector 73">
              <a:extLst>
                <a:ext uri="{FF2B5EF4-FFF2-40B4-BE49-F238E27FC236}">
                  <a16:creationId xmlns:a16="http://schemas.microsoft.com/office/drawing/2014/main" id="{BAAFA337-9CF1-4585-BB41-1F2004ED62DD}"/>
                </a:ext>
              </a:extLst>
            </p:cNvPr>
            <p:cNvCxnSpPr>
              <a:cxnSpLocks/>
            </p:cNvCxnSpPr>
            <p:nvPr/>
          </p:nvCxnSpPr>
          <p:spPr>
            <a:xfrm>
              <a:off x="5954126" y="4882488"/>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1" name="Straight Connector 74">
              <a:extLst>
                <a:ext uri="{FF2B5EF4-FFF2-40B4-BE49-F238E27FC236}">
                  <a16:creationId xmlns:a16="http://schemas.microsoft.com/office/drawing/2014/main" id="{C79388D9-2DB4-4EA7-B168-19AA949F182C}"/>
                </a:ext>
              </a:extLst>
            </p:cNvPr>
            <p:cNvCxnSpPr>
              <a:cxnSpLocks/>
            </p:cNvCxnSpPr>
            <p:nvPr/>
          </p:nvCxnSpPr>
          <p:spPr>
            <a:xfrm>
              <a:off x="6763934" y="4879507"/>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2" name="Straight Connector 75">
              <a:extLst>
                <a:ext uri="{FF2B5EF4-FFF2-40B4-BE49-F238E27FC236}">
                  <a16:creationId xmlns:a16="http://schemas.microsoft.com/office/drawing/2014/main" id="{703A96DE-FF48-4824-AF36-1185B451A3E0}"/>
                </a:ext>
              </a:extLst>
            </p:cNvPr>
            <p:cNvCxnSpPr>
              <a:cxnSpLocks/>
            </p:cNvCxnSpPr>
            <p:nvPr/>
          </p:nvCxnSpPr>
          <p:spPr>
            <a:xfrm rot="5400000">
              <a:off x="261587" y="4347561"/>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3" name="Straight Connector 76">
              <a:extLst>
                <a:ext uri="{FF2B5EF4-FFF2-40B4-BE49-F238E27FC236}">
                  <a16:creationId xmlns:a16="http://schemas.microsoft.com/office/drawing/2014/main" id="{98F9FCDF-904F-461C-9679-1B41E4158775}"/>
                </a:ext>
              </a:extLst>
            </p:cNvPr>
            <p:cNvCxnSpPr>
              <a:cxnSpLocks/>
            </p:cNvCxnSpPr>
            <p:nvPr/>
          </p:nvCxnSpPr>
          <p:spPr>
            <a:xfrm rot="5400000">
              <a:off x="264587" y="3149289"/>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4" name="Straight Connector 77">
              <a:extLst>
                <a:ext uri="{FF2B5EF4-FFF2-40B4-BE49-F238E27FC236}">
                  <a16:creationId xmlns:a16="http://schemas.microsoft.com/office/drawing/2014/main" id="{B44F3839-2EFE-464F-AB87-EACD35F9C5AC}"/>
                </a:ext>
              </a:extLst>
            </p:cNvPr>
            <p:cNvCxnSpPr>
              <a:cxnSpLocks/>
            </p:cNvCxnSpPr>
            <p:nvPr/>
          </p:nvCxnSpPr>
          <p:spPr>
            <a:xfrm rot="5400000">
              <a:off x="267563" y="1962961"/>
              <a:ext cx="0" cy="10756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5" name="TextBox 78">
              <a:extLst>
                <a:ext uri="{FF2B5EF4-FFF2-40B4-BE49-F238E27FC236}">
                  <a16:creationId xmlns:a16="http://schemas.microsoft.com/office/drawing/2014/main" id="{897487AB-7AB1-4146-BB84-A50BD41611BB}"/>
                </a:ext>
              </a:extLst>
            </p:cNvPr>
            <p:cNvSpPr txBox="1"/>
            <p:nvPr/>
          </p:nvSpPr>
          <p:spPr>
            <a:xfrm>
              <a:off x="823375" y="4951336"/>
              <a:ext cx="651433" cy="230832"/>
            </a:xfrm>
            <a:prstGeom prst="rect">
              <a:avLst/>
            </a:prstGeom>
            <a:noFill/>
          </p:spPr>
          <p:txBody>
            <a:bodyPr wrap="square" rtlCol="0">
              <a:spAutoFit/>
            </a:bodyPr>
            <a:lstStyle/>
            <a:p>
              <a:r>
                <a:rPr lang="en-GB" sz="900" dirty="0"/>
                <a:t>15</a:t>
              </a:r>
            </a:p>
          </p:txBody>
        </p:sp>
        <p:sp>
          <p:nvSpPr>
            <p:cNvPr id="66" name="TextBox 79">
              <a:extLst>
                <a:ext uri="{FF2B5EF4-FFF2-40B4-BE49-F238E27FC236}">
                  <a16:creationId xmlns:a16="http://schemas.microsoft.com/office/drawing/2014/main" id="{B12DBD35-5FBC-4AFF-8715-DD5284AADFFD}"/>
                </a:ext>
              </a:extLst>
            </p:cNvPr>
            <p:cNvSpPr txBox="1"/>
            <p:nvPr/>
          </p:nvSpPr>
          <p:spPr>
            <a:xfrm>
              <a:off x="1492731" y="4949234"/>
              <a:ext cx="651433" cy="230832"/>
            </a:xfrm>
            <a:prstGeom prst="rect">
              <a:avLst/>
            </a:prstGeom>
            <a:noFill/>
          </p:spPr>
          <p:txBody>
            <a:bodyPr wrap="square" rtlCol="0">
              <a:spAutoFit/>
            </a:bodyPr>
            <a:lstStyle/>
            <a:p>
              <a:r>
                <a:rPr lang="en-GB" sz="900" dirty="0"/>
                <a:t>16.25</a:t>
              </a:r>
            </a:p>
          </p:txBody>
        </p:sp>
        <p:sp>
          <p:nvSpPr>
            <p:cNvPr id="67" name="TextBox 80">
              <a:extLst>
                <a:ext uri="{FF2B5EF4-FFF2-40B4-BE49-F238E27FC236}">
                  <a16:creationId xmlns:a16="http://schemas.microsoft.com/office/drawing/2014/main" id="{9EDA3A94-B47B-4C78-966C-1DF811AAA84B}"/>
                </a:ext>
              </a:extLst>
            </p:cNvPr>
            <p:cNvSpPr txBox="1"/>
            <p:nvPr/>
          </p:nvSpPr>
          <p:spPr>
            <a:xfrm>
              <a:off x="2351722" y="4949234"/>
              <a:ext cx="651433" cy="230832"/>
            </a:xfrm>
            <a:prstGeom prst="rect">
              <a:avLst/>
            </a:prstGeom>
            <a:noFill/>
          </p:spPr>
          <p:txBody>
            <a:bodyPr wrap="square" rtlCol="0">
              <a:spAutoFit/>
            </a:bodyPr>
            <a:lstStyle/>
            <a:p>
              <a:r>
                <a:rPr lang="en-GB" sz="900" dirty="0"/>
                <a:t>17.5</a:t>
              </a:r>
            </a:p>
          </p:txBody>
        </p:sp>
        <p:sp>
          <p:nvSpPr>
            <p:cNvPr id="68" name="TextBox 81">
              <a:extLst>
                <a:ext uri="{FF2B5EF4-FFF2-40B4-BE49-F238E27FC236}">
                  <a16:creationId xmlns:a16="http://schemas.microsoft.com/office/drawing/2014/main" id="{AD5841D1-6CDC-4630-A1F3-BFA505CD1852}"/>
                </a:ext>
              </a:extLst>
            </p:cNvPr>
            <p:cNvSpPr txBox="1"/>
            <p:nvPr/>
          </p:nvSpPr>
          <p:spPr>
            <a:xfrm>
              <a:off x="3164520" y="4953955"/>
              <a:ext cx="651433" cy="230832"/>
            </a:xfrm>
            <a:prstGeom prst="rect">
              <a:avLst/>
            </a:prstGeom>
            <a:noFill/>
          </p:spPr>
          <p:txBody>
            <a:bodyPr wrap="square" rtlCol="0">
              <a:spAutoFit/>
            </a:bodyPr>
            <a:lstStyle/>
            <a:p>
              <a:r>
                <a:rPr lang="en-GB" sz="900" dirty="0"/>
                <a:t>18.75</a:t>
              </a:r>
            </a:p>
          </p:txBody>
        </p:sp>
        <p:sp>
          <p:nvSpPr>
            <p:cNvPr id="69" name="TextBox 82">
              <a:extLst>
                <a:ext uri="{FF2B5EF4-FFF2-40B4-BE49-F238E27FC236}">
                  <a16:creationId xmlns:a16="http://schemas.microsoft.com/office/drawing/2014/main" id="{A0CF268D-787A-4B0F-AFD9-4BA78CDCEA4A}"/>
                </a:ext>
              </a:extLst>
            </p:cNvPr>
            <p:cNvSpPr txBox="1"/>
            <p:nvPr/>
          </p:nvSpPr>
          <p:spPr>
            <a:xfrm>
              <a:off x="4122363" y="4949234"/>
              <a:ext cx="651433" cy="230832"/>
            </a:xfrm>
            <a:prstGeom prst="rect">
              <a:avLst/>
            </a:prstGeom>
            <a:noFill/>
          </p:spPr>
          <p:txBody>
            <a:bodyPr wrap="square" rtlCol="0">
              <a:spAutoFit/>
            </a:bodyPr>
            <a:lstStyle/>
            <a:p>
              <a:r>
                <a:rPr lang="en-GB" sz="900" dirty="0"/>
                <a:t>20</a:t>
              </a:r>
            </a:p>
          </p:txBody>
        </p:sp>
        <p:sp>
          <p:nvSpPr>
            <p:cNvPr id="70" name="TextBox 83">
              <a:extLst>
                <a:ext uri="{FF2B5EF4-FFF2-40B4-BE49-F238E27FC236}">
                  <a16:creationId xmlns:a16="http://schemas.microsoft.com/office/drawing/2014/main" id="{93ACC984-24EF-4706-B52C-5332C1E6E503}"/>
                </a:ext>
              </a:extLst>
            </p:cNvPr>
            <p:cNvSpPr txBox="1"/>
            <p:nvPr/>
          </p:nvSpPr>
          <p:spPr>
            <a:xfrm>
              <a:off x="4817244" y="4959085"/>
              <a:ext cx="651433" cy="230832"/>
            </a:xfrm>
            <a:prstGeom prst="rect">
              <a:avLst/>
            </a:prstGeom>
            <a:noFill/>
          </p:spPr>
          <p:txBody>
            <a:bodyPr wrap="square" rtlCol="0">
              <a:spAutoFit/>
            </a:bodyPr>
            <a:lstStyle/>
            <a:p>
              <a:r>
                <a:rPr lang="en-GB" sz="900" dirty="0"/>
                <a:t>21.25</a:t>
              </a:r>
            </a:p>
          </p:txBody>
        </p:sp>
        <p:sp>
          <p:nvSpPr>
            <p:cNvPr id="71" name="TextBox 84">
              <a:extLst>
                <a:ext uri="{FF2B5EF4-FFF2-40B4-BE49-F238E27FC236}">
                  <a16:creationId xmlns:a16="http://schemas.microsoft.com/office/drawing/2014/main" id="{9D2A50BA-A8FB-46D3-B871-3D03A709BEF2}"/>
                </a:ext>
              </a:extLst>
            </p:cNvPr>
            <p:cNvSpPr txBox="1"/>
            <p:nvPr/>
          </p:nvSpPr>
          <p:spPr>
            <a:xfrm>
              <a:off x="5656880" y="4960144"/>
              <a:ext cx="651433" cy="230832"/>
            </a:xfrm>
            <a:prstGeom prst="rect">
              <a:avLst/>
            </a:prstGeom>
            <a:noFill/>
          </p:spPr>
          <p:txBody>
            <a:bodyPr wrap="square" rtlCol="0">
              <a:spAutoFit/>
            </a:bodyPr>
            <a:lstStyle/>
            <a:p>
              <a:r>
                <a:rPr lang="en-GB" sz="900" dirty="0"/>
                <a:t>22.5</a:t>
              </a:r>
            </a:p>
          </p:txBody>
        </p:sp>
        <p:sp>
          <p:nvSpPr>
            <p:cNvPr id="72" name="TextBox 85">
              <a:extLst>
                <a:ext uri="{FF2B5EF4-FFF2-40B4-BE49-F238E27FC236}">
                  <a16:creationId xmlns:a16="http://schemas.microsoft.com/office/drawing/2014/main" id="{CFB75984-2221-47B8-89FB-438C5A69D73B}"/>
                </a:ext>
              </a:extLst>
            </p:cNvPr>
            <p:cNvSpPr txBox="1"/>
            <p:nvPr/>
          </p:nvSpPr>
          <p:spPr>
            <a:xfrm>
              <a:off x="6364308" y="4946789"/>
              <a:ext cx="651433" cy="230832"/>
            </a:xfrm>
            <a:prstGeom prst="rect">
              <a:avLst/>
            </a:prstGeom>
            <a:noFill/>
          </p:spPr>
          <p:txBody>
            <a:bodyPr wrap="square" rtlCol="0">
              <a:spAutoFit/>
            </a:bodyPr>
            <a:lstStyle/>
            <a:p>
              <a:r>
                <a:rPr lang="en-GB" sz="900" dirty="0"/>
                <a:t>23.75</a:t>
              </a:r>
            </a:p>
          </p:txBody>
        </p:sp>
        <p:sp>
          <p:nvSpPr>
            <p:cNvPr id="73" name="TextBox 86">
              <a:extLst>
                <a:ext uri="{FF2B5EF4-FFF2-40B4-BE49-F238E27FC236}">
                  <a16:creationId xmlns:a16="http://schemas.microsoft.com/office/drawing/2014/main" id="{A6D168A8-89A9-4FEA-B206-CB6B5AFD911F}"/>
                </a:ext>
              </a:extLst>
            </p:cNvPr>
            <p:cNvSpPr txBox="1"/>
            <p:nvPr/>
          </p:nvSpPr>
          <p:spPr>
            <a:xfrm>
              <a:off x="0" y="4260126"/>
              <a:ext cx="651433" cy="230832"/>
            </a:xfrm>
            <a:prstGeom prst="rect">
              <a:avLst/>
            </a:prstGeom>
            <a:noFill/>
          </p:spPr>
          <p:txBody>
            <a:bodyPr wrap="square" rtlCol="0">
              <a:spAutoFit/>
            </a:bodyPr>
            <a:lstStyle/>
            <a:p>
              <a:r>
                <a:rPr lang="en-GB" sz="900" dirty="0"/>
                <a:t>2</a:t>
              </a:r>
            </a:p>
          </p:txBody>
        </p:sp>
        <p:sp>
          <p:nvSpPr>
            <p:cNvPr id="74" name="TextBox 87">
              <a:extLst>
                <a:ext uri="{FF2B5EF4-FFF2-40B4-BE49-F238E27FC236}">
                  <a16:creationId xmlns:a16="http://schemas.microsoft.com/office/drawing/2014/main" id="{3EC935C4-679A-4AE9-B6A9-AF2FD8DA108C}"/>
                </a:ext>
              </a:extLst>
            </p:cNvPr>
            <p:cNvSpPr txBox="1"/>
            <p:nvPr/>
          </p:nvSpPr>
          <p:spPr>
            <a:xfrm>
              <a:off x="-10345" y="3064985"/>
              <a:ext cx="651433" cy="230832"/>
            </a:xfrm>
            <a:prstGeom prst="rect">
              <a:avLst/>
            </a:prstGeom>
            <a:noFill/>
          </p:spPr>
          <p:txBody>
            <a:bodyPr wrap="square" rtlCol="0">
              <a:spAutoFit/>
            </a:bodyPr>
            <a:lstStyle/>
            <a:p>
              <a:r>
                <a:rPr lang="en-GB" sz="900" dirty="0"/>
                <a:t>3</a:t>
              </a:r>
            </a:p>
          </p:txBody>
        </p:sp>
        <p:sp>
          <p:nvSpPr>
            <p:cNvPr id="75" name="TextBox 88">
              <a:extLst>
                <a:ext uri="{FF2B5EF4-FFF2-40B4-BE49-F238E27FC236}">
                  <a16:creationId xmlns:a16="http://schemas.microsoft.com/office/drawing/2014/main" id="{1404A951-E3C5-4BD8-B94B-4D39B7D13F52}"/>
                </a:ext>
              </a:extLst>
            </p:cNvPr>
            <p:cNvSpPr txBox="1"/>
            <p:nvPr/>
          </p:nvSpPr>
          <p:spPr>
            <a:xfrm>
              <a:off x="-5746" y="1872123"/>
              <a:ext cx="651433" cy="230832"/>
            </a:xfrm>
            <a:prstGeom prst="rect">
              <a:avLst/>
            </a:prstGeom>
            <a:noFill/>
          </p:spPr>
          <p:txBody>
            <a:bodyPr wrap="square" rtlCol="0">
              <a:spAutoFit/>
            </a:bodyPr>
            <a:lstStyle/>
            <a:p>
              <a:r>
                <a:rPr lang="en-GB" sz="900" dirty="0"/>
                <a:t>4</a:t>
              </a:r>
            </a:p>
          </p:txBody>
        </p:sp>
      </p:grpSp>
      <p:sp>
        <p:nvSpPr>
          <p:cNvPr id="104" name="Rettangolo 103">
            <a:extLst>
              <a:ext uri="{FF2B5EF4-FFF2-40B4-BE49-F238E27FC236}">
                <a16:creationId xmlns:a16="http://schemas.microsoft.com/office/drawing/2014/main" id="{A1EC77BE-F179-440A-A8BD-404F0DC26BF8}"/>
              </a:ext>
            </a:extLst>
          </p:cNvPr>
          <p:cNvSpPr/>
          <p:nvPr/>
        </p:nvSpPr>
        <p:spPr>
          <a:xfrm rot="20166482">
            <a:off x="1990654" y="2569985"/>
            <a:ext cx="7337528" cy="798957"/>
          </a:xfrm>
          <a:prstGeom prst="rect">
            <a:avLst/>
          </a:prstGeom>
          <a:no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2" name="CasellaDiTesto 1">
            <a:extLst>
              <a:ext uri="{FF2B5EF4-FFF2-40B4-BE49-F238E27FC236}">
                <a16:creationId xmlns:a16="http://schemas.microsoft.com/office/drawing/2014/main" id="{35484EFD-1D02-4D73-994B-7F8F16E8FCB7}"/>
              </a:ext>
            </a:extLst>
          </p:cNvPr>
          <p:cNvSpPr txBox="1"/>
          <p:nvPr/>
        </p:nvSpPr>
        <p:spPr>
          <a:xfrm rot="20137844">
            <a:off x="2001628" y="3399079"/>
            <a:ext cx="1819168" cy="369332"/>
          </a:xfrm>
          <a:prstGeom prst="rect">
            <a:avLst/>
          </a:prstGeom>
          <a:noFill/>
        </p:spPr>
        <p:txBody>
          <a:bodyPr wrap="square" rtlCol="0">
            <a:spAutoFit/>
          </a:bodyPr>
          <a:lstStyle/>
          <a:p>
            <a:r>
              <a:rPr lang="it-IT" dirty="0"/>
              <a:t>SATURATED</a:t>
            </a:r>
          </a:p>
        </p:txBody>
      </p:sp>
      <p:sp>
        <p:nvSpPr>
          <p:cNvPr id="32" name="CasellaDiTesto 31">
            <a:extLst>
              <a:ext uri="{FF2B5EF4-FFF2-40B4-BE49-F238E27FC236}">
                <a16:creationId xmlns:a16="http://schemas.microsoft.com/office/drawing/2014/main" id="{5AA025CB-E666-4CFC-BCB2-D1268C8D31EB}"/>
              </a:ext>
            </a:extLst>
          </p:cNvPr>
          <p:cNvSpPr txBox="1"/>
          <p:nvPr/>
        </p:nvSpPr>
        <p:spPr>
          <a:xfrm>
            <a:off x="22401" y="3385644"/>
            <a:ext cx="780492" cy="369332"/>
          </a:xfrm>
          <a:prstGeom prst="rect">
            <a:avLst/>
          </a:prstGeom>
          <a:noFill/>
        </p:spPr>
        <p:txBody>
          <a:bodyPr wrap="square" rtlCol="0">
            <a:spAutoFit/>
          </a:bodyPr>
          <a:lstStyle/>
          <a:p>
            <a:r>
              <a:rPr lang="it-IT" dirty="0"/>
              <a:t>2D </a:t>
            </a:r>
            <a:r>
              <a:rPr lang="it-IT" dirty="0" err="1"/>
              <a:t>tr</a:t>
            </a:r>
            <a:endParaRPr lang="it-IT" dirty="0"/>
          </a:p>
        </p:txBody>
      </p:sp>
      <p:sp>
        <p:nvSpPr>
          <p:cNvPr id="33" name="CasellaDiTesto 32">
            <a:extLst>
              <a:ext uri="{FF2B5EF4-FFF2-40B4-BE49-F238E27FC236}">
                <a16:creationId xmlns:a16="http://schemas.microsoft.com/office/drawing/2014/main" id="{003E6B3E-3D24-4525-B02F-94185C28D991}"/>
              </a:ext>
            </a:extLst>
          </p:cNvPr>
          <p:cNvSpPr txBox="1"/>
          <p:nvPr/>
        </p:nvSpPr>
        <p:spPr>
          <a:xfrm>
            <a:off x="5455380" y="6486905"/>
            <a:ext cx="780492" cy="369332"/>
          </a:xfrm>
          <a:prstGeom prst="rect">
            <a:avLst/>
          </a:prstGeom>
          <a:noFill/>
        </p:spPr>
        <p:txBody>
          <a:bodyPr wrap="square" rtlCol="0">
            <a:spAutoFit/>
          </a:bodyPr>
          <a:lstStyle/>
          <a:p>
            <a:r>
              <a:rPr lang="it-IT" dirty="0"/>
              <a:t>1D </a:t>
            </a:r>
            <a:r>
              <a:rPr lang="it-IT" dirty="0" err="1"/>
              <a:t>tr</a:t>
            </a:r>
            <a:endParaRPr lang="it-IT" dirty="0"/>
          </a:p>
        </p:txBody>
      </p:sp>
      <p:sp>
        <p:nvSpPr>
          <p:cNvPr id="35" name="Rectangle: Rounded Corners 34">
            <a:extLst>
              <a:ext uri="{FF2B5EF4-FFF2-40B4-BE49-F238E27FC236}">
                <a16:creationId xmlns:a16="http://schemas.microsoft.com/office/drawing/2014/main" id="{208CFBF9-B565-4E38-932E-48B424D49B6C}"/>
              </a:ext>
            </a:extLst>
          </p:cNvPr>
          <p:cNvSpPr/>
          <p:nvPr/>
        </p:nvSpPr>
        <p:spPr>
          <a:xfrm>
            <a:off x="2043971" y="111798"/>
            <a:ext cx="7436789" cy="817043"/>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solidFill>
              </a:rPr>
              <a:t>COMPREHENSIVE ANALYSIS</a:t>
            </a:r>
            <a:endParaRPr lang="en-GB" dirty="0">
              <a:solidFill>
                <a:schemeClr val="tx1"/>
              </a:solidFill>
            </a:endParaRPr>
          </a:p>
        </p:txBody>
      </p:sp>
      <p:grpSp>
        <p:nvGrpSpPr>
          <p:cNvPr id="15" name="Group 14">
            <a:extLst>
              <a:ext uri="{FF2B5EF4-FFF2-40B4-BE49-F238E27FC236}">
                <a16:creationId xmlns:a16="http://schemas.microsoft.com/office/drawing/2014/main" id="{DDBC77B0-075F-4F95-8DC7-F3E7BAE99803}"/>
              </a:ext>
            </a:extLst>
          </p:cNvPr>
          <p:cNvGrpSpPr/>
          <p:nvPr/>
        </p:nvGrpSpPr>
        <p:grpSpPr>
          <a:xfrm>
            <a:off x="2911212" y="2171700"/>
            <a:ext cx="7775538" cy="3951917"/>
            <a:chOff x="2911212" y="2171700"/>
            <a:chExt cx="7775538" cy="3951917"/>
          </a:xfrm>
        </p:grpSpPr>
        <p:sp>
          <p:nvSpPr>
            <p:cNvPr id="12" name="TextBox 11">
              <a:extLst>
                <a:ext uri="{FF2B5EF4-FFF2-40B4-BE49-F238E27FC236}">
                  <a16:creationId xmlns:a16="http://schemas.microsoft.com/office/drawing/2014/main" id="{39913A20-7F6A-4F82-AA9F-3F1E2D06A517}"/>
                </a:ext>
              </a:extLst>
            </p:cNvPr>
            <p:cNvSpPr txBox="1"/>
            <p:nvPr/>
          </p:nvSpPr>
          <p:spPr>
            <a:xfrm>
              <a:off x="2911212" y="4872178"/>
              <a:ext cx="758280" cy="369332"/>
            </a:xfrm>
            <a:prstGeom prst="rect">
              <a:avLst/>
            </a:prstGeom>
            <a:noFill/>
          </p:spPr>
          <p:txBody>
            <a:bodyPr wrap="square" rtlCol="0">
              <a:spAutoFit/>
            </a:bodyPr>
            <a:lstStyle/>
            <a:p>
              <a:r>
                <a:rPr lang="it-IT" dirty="0"/>
                <a:t>1 DB</a:t>
              </a:r>
              <a:endParaRPr lang="en-GB" dirty="0"/>
            </a:p>
          </p:txBody>
        </p:sp>
        <p:sp>
          <p:nvSpPr>
            <p:cNvPr id="49" name="TextBox 48">
              <a:extLst>
                <a:ext uri="{FF2B5EF4-FFF2-40B4-BE49-F238E27FC236}">
                  <a16:creationId xmlns:a16="http://schemas.microsoft.com/office/drawing/2014/main" id="{E1607B71-FFAE-48FF-A469-AF1B8BFABE81}"/>
                </a:ext>
              </a:extLst>
            </p:cNvPr>
            <p:cNvSpPr txBox="1"/>
            <p:nvPr/>
          </p:nvSpPr>
          <p:spPr>
            <a:xfrm>
              <a:off x="3290352" y="5309638"/>
              <a:ext cx="758280" cy="369332"/>
            </a:xfrm>
            <a:prstGeom prst="rect">
              <a:avLst/>
            </a:prstGeom>
            <a:noFill/>
          </p:spPr>
          <p:txBody>
            <a:bodyPr wrap="square" rtlCol="0">
              <a:spAutoFit/>
            </a:bodyPr>
            <a:lstStyle/>
            <a:p>
              <a:r>
                <a:rPr lang="it-IT" dirty="0"/>
                <a:t>2 DB</a:t>
              </a:r>
              <a:endParaRPr lang="en-GB" dirty="0"/>
            </a:p>
          </p:txBody>
        </p:sp>
        <p:sp>
          <p:nvSpPr>
            <p:cNvPr id="50" name="TextBox 49">
              <a:extLst>
                <a:ext uri="{FF2B5EF4-FFF2-40B4-BE49-F238E27FC236}">
                  <a16:creationId xmlns:a16="http://schemas.microsoft.com/office/drawing/2014/main" id="{2D902BB4-1B24-4566-B527-DA266C5A7998}"/>
                </a:ext>
              </a:extLst>
            </p:cNvPr>
            <p:cNvSpPr txBox="1"/>
            <p:nvPr/>
          </p:nvSpPr>
          <p:spPr>
            <a:xfrm>
              <a:off x="4325565" y="5424499"/>
              <a:ext cx="758280" cy="369332"/>
            </a:xfrm>
            <a:prstGeom prst="rect">
              <a:avLst/>
            </a:prstGeom>
            <a:noFill/>
          </p:spPr>
          <p:txBody>
            <a:bodyPr wrap="square" rtlCol="0">
              <a:spAutoFit/>
            </a:bodyPr>
            <a:lstStyle/>
            <a:p>
              <a:r>
                <a:rPr lang="it-IT" dirty="0"/>
                <a:t>3 DB</a:t>
              </a:r>
              <a:endParaRPr lang="en-GB" dirty="0"/>
            </a:p>
          </p:txBody>
        </p:sp>
        <p:grpSp>
          <p:nvGrpSpPr>
            <p:cNvPr id="14" name="Group 13">
              <a:extLst>
                <a:ext uri="{FF2B5EF4-FFF2-40B4-BE49-F238E27FC236}">
                  <a16:creationId xmlns:a16="http://schemas.microsoft.com/office/drawing/2014/main" id="{A2F53E89-32B4-47B0-B3FD-32BE8E1C65E8}"/>
                </a:ext>
              </a:extLst>
            </p:cNvPr>
            <p:cNvGrpSpPr/>
            <p:nvPr/>
          </p:nvGrpSpPr>
          <p:grpSpPr>
            <a:xfrm>
              <a:off x="3619500" y="2171700"/>
              <a:ext cx="7067250" cy="3951917"/>
              <a:chOff x="3619500" y="2171700"/>
              <a:chExt cx="7067250" cy="3951917"/>
            </a:xfrm>
          </p:grpSpPr>
          <p:grpSp>
            <p:nvGrpSpPr>
              <p:cNvPr id="11" name="Group 10">
                <a:extLst>
                  <a:ext uri="{FF2B5EF4-FFF2-40B4-BE49-F238E27FC236}">
                    <a16:creationId xmlns:a16="http://schemas.microsoft.com/office/drawing/2014/main" id="{EDB46714-E2CB-4CA0-AB48-4C599C317A6C}"/>
                  </a:ext>
                </a:extLst>
              </p:cNvPr>
              <p:cNvGrpSpPr/>
              <p:nvPr/>
            </p:nvGrpSpPr>
            <p:grpSpPr>
              <a:xfrm>
                <a:off x="3619500" y="2171700"/>
                <a:ext cx="7067250" cy="3803183"/>
                <a:chOff x="3619500" y="2171700"/>
                <a:chExt cx="7067250" cy="3803183"/>
              </a:xfrm>
            </p:grpSpPr>
            <p:cxnSp>
              <p:nvCxnSpPr>
                <p:cNvPr id="4" name="Straight Connector 3">
                  <a:extLst>
                    <a:ext uri="{FF2B5EF4-FFF2-40B4-BE49-F238E27FC236}">
                      <a16:creationId xmlns:a16="http://schemas.microsoft.com/office/drawing/2014/main" id="{BC67935C-9372-45CE-9BBE-54330B277061}"/>
                    </a:ext>
                  </a:extLst>
                </p:cNvPr>
                <p:cNvCxnSpPr/>
                <p:nvPr/>
              </p:nvCxnSpPr>
              <p:spPr>
                <a:xfrm flipV="1">
                  <a:off x="3619500" y="2171700"/>
                  <a:ext cx="5715000" cy="2648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6C35E1-8359-4106-A4A8-6598352966E0}"/>
                    </a:ext>
                  </a:extLst>
                </p:cNvPr>
                <p:cNvCxnSpPr/>
                <p:nvPr/>
              </p:nvCxnSpPr>
              <p:spPr>
                <a:xfrm flipV="1">
                  <a:off x="4074171" y="2742363"/>
                  <a:ext cx="5715000" cy="2648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B072AE9-D241-427F-A7DD-C8D230DA34A1}"/>
                    </a:ext>
                  </a:extLst>
                </p:cNvPr>
                <p:cNvCxnSpPr>
                  <a:cxnSpLocks/>
                </p:cNvCxnSpPr>
                <p:nvPr/>
              </p:nvCxnSpPr>
              <p:spPr>
                <a:xfrm flipV="1">
                  <a:off x="5187025" y="3225083"/>
                  <a:ext cx="4917527" cy="2337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81FFEE9-E938-49BD-8585-3D921E310B64}"/>
                    </a:ext>
                  </a:extLst>
                </p:cNvPr>
                <p:cNvCxnSpPr>
                  <a:cxnSpLocks/>
                </p:cNvCxnSpPr>
                <p:nvPr/>
              </p:nvCxnSpPr>
              <p:spPr>
                <a:xfrm flipV="1">
                  <a:off x="6104629" y="3582331"/>
                  <a:ext cx="4404602" cy="21536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5CF0F3-626D-46A8-A7ED-B9FA6FB0B8C4}"/>
                    </a:ext>
                  </a:extLst>
                </p:cNvPr>
                <p:cNvCxnSpPr>
                  <a:cxnSpLocks/>
                </p:cNvCxnSpPr>
                <p:nvPr/>
              </p:nvCxnSpPr>
              <p:spPr>
                <a:xfrm flipV="1">
                  <a:off x="7069269" y="4008368"/>
                  <a:ext cx="3501356" cy="17276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0563A17-2668-4C09-B08B-7D82659BDC7B}"/>
                    </a:ext>
                  </a:extLst>
                </p:cNvPr>
                <p:cNvCxnSpPr>
                  <a:cxnSpLocks/>
                </p:cNvCxnSpPr>
                <p:nvPr/>
              </p:nvCxnSpPr>
              <p:spPr>
                <a:xfrm flipV="1">
                  <a:off x="7651662" y="4549538"/>
                  <a:ext cx="3035088" cy="1425345"/>
                </a:xfrm>
                <a:prstGeom prst="line">
                  <a:avLst/>
                </a:prstGeom>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CDD39589-594E-4D2A-8525-26D5A26C5D1E}"/>
                  </a:ext>
                </a:extLst>
              </p:cNvPr>
              <p:cNvSpPr txBox="1"/>
              <p:nvPr/>
            </p:nvSpPr>
            <p:spPr>
              <a:xfrm>
                <a:off x="5406221" y="5579522"/>
                <a:ext cx="758280" cy="369332"/>
              </a:xfrm>
              <a:prstGeom prst="rect">
                <a:avLst/>
              </a:prstGeom>
              <a:noFill/>
            </p:spPr>
            <p:txBody>
              <a:bodyPr wrap="square" rtlCol="0">
                <a:spAutoFit/>
              </a:bodyPr>
              <a:lstStyle/>
              <a:p>
                <a:r>
                  <a:rPr lang="it-IT" dirty="0"/>
                  <a:t>4 DB</a:t>
                </a:r>
                <a:endParaRPr lang="en-GB" dirty="0"/>
              </a:p>
            </p:txBody>
          </p:sp>
          <p:sp>
            <p:nvSpPr>
              <p:cNvPr id="76" name="TextBox 75">
                <a:extLst>
                  <a:ext uri="{FF2B5EF4-FFF2-40B4-BE49-F238E27FC236}">
                    <a16:creationId xmlns:a16="http://schemas.microsoft.com/office/drawing/2014/main" id="{026C998C-C217-4C12-B700-EC2742F919C5}"/>
                  </a:ext>
                </a:extLst>
              </p:cNvPr>
              <p:cNvSpPr txBox="1"/>
              <p:nvPr/>
            </p:nvSpPr>
            <p:spPr>
              <a:xfrm>
                <a:off x="6316453" y="5653395"/>
                <a:ext cx="758280" cy="369332"/>
              </a:xfrm>
              <a:prstGeom prst="rect">
                <a:avLst/>
              </a:prstGeom>
              <a:noFill/>
            </p:spPr>
            <p:txBody>
              <a:bodyPr wrap="square" rtlCol="0">
                <a:spAutoFit/>
              </a:bodyPr>
              <a:lstStyle/>
              <a:p>
                <a:r>
                  <a:rPr lang="it-IT" dirty="0"/>
                  <a:t>5 DB</a:t>
                </a:r>
                <a:endParaRPr lang="en-GB" dirty="0"/>
              </a:p>
            </p:txBody>
          </p:sp>
          <p:sp>
            <p:nvSpPr>
              <p:cNvPr id="77" name="TextBox 76">
                <a:extLst>
                  <a:ext uri="{FF2B5EF4-FFF2-40B4-BE49-F238E27FC236}">
                    <a16:creationId xmlns:a16="http://schemas.microsoft.com/office/drawing/2014/main" id="{A5FAEAE0-5523-4259-8EB3-7570ED55EF26}"/>
                  </a:ext>
                </a:extLst>
              </p:cNvPr>
              <p:cNvSpPr txBox="1"/>
              <p:nvPr/>
            </p:nvSpPr>
            <p:spPr>
              <a:xfrm>
                <a:off x="7064736" y="5754285"/>
                <a:ext cx="758280" cy="369332"/>
              </a:xfrm>
              <a:prstGeom prst="rect">
                <a:avLst/>
              </a:prstGeom>
              <a:noFill/>
            </p:spPr>
            <p:txBody>
              <a:bodyPr wrap="square" rtlCol="0">
                <a:spAutoFit/>
              </a:bodyPr>
              <a:lstStyle/>
              <a:p>
                <a:r>
                  <a:rPr lang="it-IT" dirty="0"/>
                  <a:t>6 DB</a:t>
                </a:r>
                <a:endParaRPr lang="en-GB" dirty="0"/>
              </a:p>
            </p:txBody>
          </p:sp>
        </p:grpSp>
      </p:grpSp>
    </p:spTree>
    <p:extLst>
      <p:ext uri="{BB962C8B-B14F-4D97-AF65-F5344CB8AC3E}">
        <p14:creationId xmlns:p14="http://schemas.microsoft.com/office/powerpoint/2010/main" val="1577919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F422AD-3D07-48FC-8282-AA0BEA434E98}"/>
              </a:ext>
            </a:extLst>
          </p:cNvPr>
          <p:cNvPicPr>
            <a:picLocks noChangeAspect="1"/>
          </p:cNvPicPr>
          <p:nvPr/>
        </p:nvPicPr>
        <p:blipFill rotWithShape="1">
          <a:blip r:embed="rId3">
            <a:extLst>
              <a:ext uri="{28A0092B-C50C-407E-A947-70E740481C1C}">
                <a14:useLocalDpi xmlns:a14="http://schemas.microsoft.com/office/drawing/2010/main" val="0"/>
              </a:ext>
            </a:extLst>
          </a:blip>
          <a:srcRect l="3499" b="5064"/>
          <a:stretch/>
        </p:blipFill>
        <p:spPr>
          <a:xfrm>
            <a:off x="917708" y="1432761"/>
            <a:ext cx="10744513" cy="4276918"/>
          </a:xfrm>
          <a:prstGeom prst="rect">
            <a:avLst/>
          </a:prstGeom>
        </p:spPr>
      </p:pic>
      <p:sp>
        <p:nvSpPr>
          <p:cNvPr id="7" name="Oval 6">
            <a:extLst>
              <a:ext uri="{FF2B5EF4-FFF2-40B4-BE49-F238E27FC236}">
                <a16:creationId xmlns:a16="http://schemas.microsoft.com/office/drawing/2014/main" id="{DF2D9354-BA17-4215-8694-975ADF97455E}"/>
              </a:ext>
            </a:extLst>
          </p:cNvPr>
          <p:cNvSpPr/>
          <p:nvPr/>
        </p:nvSpPr>
        <p:spPr>
          <a:xfrm>
            <a:off x="6289964" y="3981450"/>
            <a:ext cx="1485900" cy="78105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86CFD9FD-317D-48DC-A56B-5563EEFF3C32}"/>
              </a:ext>
            </a:extLst>
          </p:cNvPr>
          <p:cNvCxnSpPr/>
          <p:nvPr/>
        </p:nvCxnSpPr>
        <p:spPr>
          <a:xfrm flipH="1">
            <a:off x="5452630" y="4495800"/>
            <a:ext cx="898814" cy="32385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5833F4B-461A-4985-A798-9647B39DEC84}"/>
              </a:ext>
            </a:extLst>
          </p:cNvPr>
          <p:cNvSpPr txBox="1"/>
          <p:nvPr/>
        </p:nvSpPr>
        <p:spPr>
          <a:xfrm>
            <a:off x="4130387" y="4747479"/>
            <a:ext cx="1771650" cy="646331"/>
          </a:xfrm>
          <a:prstGeom prst="rect">
            <a:avLst/>
          </a:prstGeom>
          <a:noFill/>
        </p:spPr>
        <p:txBody>
          <a:bodyPr wrap="square" rtlCol="0">
            <a:spAutoFit/>
          </a:bodyPr>
          <a:lstStyle/>
          <a:p>
            <a:pPr algn="ctr"/>
            <a:r>
              <a:rPr lang="it-IT" dirty="0"/>
              <a:t>Trace </a:t>
            </a:r>
            <a:r>
              <a:rPr lang="it-IT" dirty="0" err="1"/>
              <a:t>compounds</a:t>
            </a:r>
            <a:endParaRPr lang="en-GB" dirty="0"/>
          </a:p>
        </p:txBody>
      </p:sp>
      <p:sp>
        <p:nvSpPr>
          <p:cNvPr id="8" name="Rectangle: Rounded Corners 7">
            <a:extLst>
              <a:ext uri="{FF2B5EF4-FFF2-40B4-BE49-F238E27FC236}">
                <a16:creationId xmlns:a16="http://schemas.microsoft.com/office/drawing/2014/main" id="{2662638C-7B7F-4024-A16D-A003CF690DD4}"/>
              </a:ext>
            </a:extLst>
          </p:cNvPr>
          <p:cNvSpPr/>
          <p:nvPr/>
        </p:nvSpPr>
        <p:spPr>
          <a:xfrm>
            <a:off x="917707" y="295312"/>
            <a:ext cx="10744513" cy="82158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solidFill>
              </a:rPr>
              <a:t>INCREASED SENSITIVITY</a:t>
            </a:r>
            <a:endParaRPr lang="en-GB" dirty="0">
              <a:solidFill>
                <a:schemeClr val="tx1"/>
              </a:solidFill>
            </a:endParaRPr>
          </a:p>
        </p:txBody>
      </p:sp>
    </p:spTree>
    <p:extLst>
      <p:ext uri="{BB962C8B-B14F-4D97-AF65-F5344CB8AC3E}">
        <p14:creationId xmlns:p14="http://schemas.microsoft.com/office/powerpoint/2010/main" val="1863171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C5AB13-822E-15DC-BE0A-C07D7E2F2A51}"/>
              </a:ext>
            </a:extLst>
          </p:cNvPr>
          <p:cNvSpPr/>
          <p:nvPr/>
        </p:nvSpPr>
        <p:spPr>
          <a:xfrm>
            <a:off x="76677" y="1009086"/>
            <a:ext cx="3323125" cy="5334000"/>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BE"/>
          </a:p>
        </p:txBody>
      </p:sp>
      <p:sp>
        <p:nvSpPr>
          <p:cNvPr id="5" name="Rectangle 4">
            <a:extLst>
              <a:ext uri="{FF2B5EF4-FFF2-40B4-BE49-F238E27FC236}">
                <a16:creationId xmlns:a16="http://schemas.microsoft.com/office/drawing/2014/main" id="{371162F1-D91E-507B-536A-022308555F6B}"/>
              </a:ext>
            </a:extLst>
          </p:cNvPr>
          <p:cNvSpPr/>
          <p:nvPr/>
        </p:nvSpPr>
        <p:spPr>
          <a:xfrm>
            <a:off x="3874455" y="5033078"/>
            <a:ext cx="5689602" cy="1200329"/>
          </a:xfrm>
          <a:prstGeom prst="rect">
            <a:avLst/>
          </a:prstGeom>
        </p:spPr>
        <p:txBody>
          <a:bodyPr wrap="square">
            <a:spAutoFit/>
          </a:bodyPr>
          <a:lstStyle/>
          <a:p>
            <a:r>
              <a:rPr lang="en-US" sz="2000" b="1" dirty="0"/>
              <a:t>1D</a:t>
            </a:r>
            <a:r>
              <a:rPr lang="en-US" sz="2000" dirty="0"/>
              <a:t>  Mid-polar </a:t>
            </a:r>
            <a:r>
              <a:rPr lang="en-US" sz="1400" dirty="0"/>
              <a:t>(</a:t>
            </a:r>
            <a:r>
              <a:rPr lang="en-US" sz="1400" dirty="0" err="1"/>
              <a:t>SepSolve</a:t>
            </a:r>
            <a:r>
              <a:rPr lang="en-US" sz="1400" dirty="0"/>
              <a:t> 1D-FAMEs 20 m x 0.18 mm x 0.1 µm)</a:t>
            </a:r>
          </a:p>
          <a:p>
            <a:r>
              <a:rPr lang="en-US" sz="1600" dirty="0"/>
              <a:t>Constant flow 0.5 mL/min</a:t>
            </a:r>
          </a:p>
          <a:p>
            <a:r>
              <a:rPr lang="en-US" sz="2000" b="1" dirty="0"/>
              <a:t>2D</a:t>
            </a:r>
            <a:r>
              <a:rPr lang="en-US" sz="2000" dirty="0"/>
              <a:t> </a:t>
            </a:r>
            <a:r>
              <a:rPr lang="en-US" sz="2000" dirty="0" err="1"/>
              <a:t>Apolar</a:t>
            </a:r>
            <a:r>
              <a:rPr lang="en-US" sz="2000" dirty="0"/>
              <a:t> </a:t>
            </a:r>
            <a:r>
              <a:rPr lang="en-US" sz="1400" dirty="0"/>
              <a:t>(</a:t>
            </a:r>
            <a:r>
              <a:rPr lang="en-US" sz="1400" dirty="0" err="1"/>
              <a:t>SepSolve</a:t>
            </a:r>
            <a:r>
              <a:rPr lang="en-US" sz="1400" dirty="0"/>
              <a:t> 2D-FAMEs 5 m x 0.25 mm x 0.1 µm)</a:t>
            </a:r>
          </a:p>
          <a:p>
            <a:r>
              <a:rPr lang="en-US" sz="1600" dirty="0"/>
              <a:t>Constant flow 20 mL/min</a:t>
            </a:r>
            <a:r>
              <a:rPr lang="en-US" sz="1400" dirty="0"/>
              <a:t> </a:t>
            </a:r>
          </a:p>
        </p:txBody>
      </p:sp>
      <p:pic>
        <p:nvPicPr>
          <p:cNvPr id="9" name="Picture 8">
            <a:extLst>
              <a:ext uri="{FF2B5EF4-FFF2-40B4-BE49-F238E27FC236}">
                <a16:creationId xmlns:a16="http://schemas.microsoft.com/office/drawing/2014/main" id="{1EE2258B-61FB-381A-502F-4D9D4DA85A03}"/>
              </a:ext>
            </a:extLst>
          </p:cNvPr>
          <p:cNvPicPr>
            <a:picLocks noChangeAspect="1"/>
          </p:cNvPicPr>
          <p:nvPr/>
        </p:nvPicPr>
        <p:blipFill>
          <a:blip r:embed="rId5"/>
          <a:stretch>
            <a:fillRect/>
          </a:stretch>
        </p:blipFill>
        <p:spPr>
          <a:xfrm>
            <a:off x="612590" y="1616063"/>
            <a:ext cx="2253658" cy="2802336"/>
          </a:xfrm>
          <a:prstGeom prst="rect">
            <a:avLst/>
          </a:prstGeom>
        </p:spPr>
      </p:pic>
      <p:sp>
        <p:nvSpPr>
          <p:cNvPr id="12" name="Oval 11">
            <a:extLst>
              <a:ext uri="{FF2B5EF4-FFF2-40B4-BE49-F238E27FC236}">
                <a16:creationId xmlns:a16="http://schemas.microsoft.com/office/drawing/2014/main" id="{8FEE6758-B6E3-DDB0-5A0B-EED4663AEF22}"/>
              </a:ext>
            </a:extLst>
          </p:cNvPr>
          <p:cNvSpPr/>
          <p:nvPr/>
        </p:nvSpPr>
        <p:spPr>
          <a:xfrm rot="21367694">
            <a:off x="2031339" y="4598828"/>
            <a:ext cx="1791956" cy="1575877"/>
          </a:xfrm>
          <a:prstGeom prst="ellipse">
            <a:avLst/>
          </a:prstGeom>
          <a:blipFill dpi="0" rotWithShape="1">
            <a:blip r:embed="rId6"/>
            <a:srcRect/>
            <a:stretch>
              <a:fillRect l="-4000" t="-7000" r="-28000" b="-4000"/>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100" dirty="0"/>
          </a:p>
        </p:txBody>
      </p:sp>
      <p:sp>
        <p:nvSpPr>
          <p:cNvPr id="7" name="TextBox 6">
            <a:extLst>
              <a:ext uri="{FF2B5EF4-FFF2-40B4-BE49-F238E27FC236}">
                <a16:creationId xmlns:a16="http://schemas.microsoft.com/office/drawing/2014/main" id="{503E8011-FA30-A6B9-74A2-CA8A6499DF49}"/>
              </a:ext>
            </a:extLst>
          </p:cNvPr>
          <p:cNvSpPr txBox="1"/>
          <p:nvPr/>
        </p:nvSpPr>
        <p:spPr>
          <a:xfrm>
            <a:off x="97332" y="4873828"/>
            <a:ext cx="2057400" cy="707886"/>
          </a:xfrm>
          <a:prstGeom prst="rect">
            <a:avLst/>
          </a:prstGeom>
          <a:noFill/>
        </p:spPr>
        <p:txBody>
          <a:bodyPr wrap="square" rtlCol="0">
            <a:spAutoFit/>
          </a:bodyPr>
          <a:lstStyle/>
          <a:p>
            <a:r>
              <a:rPr lang="en-US" sz="2000" dirty="0">
                <a:latin typeface="+mj-lt"/>
              </a:rPr>
              <a:t>Reversed fill/flush  Flow modulation</a:t>
            </a:r>
          </a:p>
        </p:txBody>
      </p:sp>
      <p:sp>
        <p:nvSpPr>
          <p:cNvPr id="18" name="TextBox 17">
            <a:extLst>
              <a:ext uri="{FF2B5EF4-FFF2-40B4-BE49-F238E27FC236}">
                <a16:creationId xmlns:a16="http://schemas.microsoft.com/office/drawing/2014/main" id="{F1336B88-568F-6CDA-9C9F-263F12DAAF68}"/>
              </a:ext>
            </a:extLst>
          </p:cNvPr>
          <p:cNvSpPr txBox="1"/>
          <p:nvPr/>
        </p:nvSpPr>
        <p:spPr>
          <a:xfrm>
            <a:off x="6094228" y="6527714"/>
            <a:ext cx="6097772" cy="461665"/>
          </a:xfrm>
          <a:prstGeom prst="rect">
            <a:avLst/>
          </a:prstGeom>
          <a:noFill/>
        </p:spPr>
        <p:txBody>
          <a:bodyPr wrap="square">
            <a:spAutoFit/>
          </a:bodyPr>
          <a:lstStyle/>
          <a:p>
            <a:pPr algn="r" defTabSz="457167">
              <a:defRPr/>
            </a:pPr>
            <a:r>
              <a:rPr lang="en-GB" sz="1200" dirty="0">
                <a:solidFill>
                  <a:prstClr val="black"/>
                </a:solidFill>
                <a:cs typeface="Arial" panose="020B0604020202020204" pitchFamily="34" charset="0"/>
              </a:rPr>
              <a:t>Griffith </a:t>
            </a:r>
            <a:r>
              <a:rPr lang="en-GB" sz="1200" dirty="0">
                <a:solidFill>
                  <a:srgbClr val="000000"/>
                </a:solidFill>
                <a:cs typeface="Arial" panose="020B0604020202020204" pitchFamily="34" charset="0"/>
              </a:rPr>
              <a:t>et al, </a:t>
            </a:r>
            <a:r>
              <a:rPr lang="en-GB" sz="1200" dirty="0">
                <a:solidFill>
                  <a:prstClr val="black"/>
                </a:solidFill>
                <a:cs typeface="Arial" panose="020B0604020202020204" pitchFamily="34" charset="0"/>
              </a:rPr>
              <a:t>J. </a:t>
            </a:r>
            <a:r>
              <a:rPr lang="en-GB" sz="1200" dirty="0" err="1">
                <a:solidFill>
                  <a:prstClr val="black"/>
                </a:solidFill>
                <a:cs typeface="Arial" panose="020B0604020202020204" pitchFamily="34" charset="0"/>
              </a:rPr>
              <a:t>Chromatogr</a:t>
            </a:r>
            <a:r>
              <a:rPr lang="en-GB" sz="1200" dirty="0">
                <a:solidFill>
                  <a:prstClr val="black"/>
                </a:solidFill>
                <a:cs typeface="Arial" panose="020B0604020202020204" pitchFamily="34" charset="0"/>
              </a:rPr>
              <a:t>. A, 1226 (2012) 116– 123</a:t>
            </a:r>
          </a:p>
          <a:p>
            <a:pPr algn="r" defTabSz="457167">
              <a:defRPr/>
            </a:pPr>
            <a:endParaRPr lang="en-GB" sz="1200" dirty="0">
              <a:solidFill>
                <a:prstClr val="black"/>
              </a:solidFill>
              <a:cs typeface="Arial" panose="020B0604020202020204" pitchFamily="34" charset="0"/>
            </a:endParaRPr>
          </a:p>
        </p:txBody>
      </p:sp>
      <p:pic>
        <p:nvPicPr>
          <p:cNvPr id="21" name="INSIGHT">
            <a:hlinkClick r:id="" action="ppaction://media"/>
            <a:extLst>
              <a:ext uri="{FF2B5EF4-FFF2-40B4-BE49-F238E27FC236}">
                <a16:creationId xmlns:a16="http://schemas.microsoft.com/office/drawing/2014/main" id="{22AA8367-7B72-08A3-058B-9AF9C966DE2E}"/>
              </a:ext>
            </a:extLst>
          </p:cNvPr>
          <p:cNvPicPr>
            <a:picLocks noChangeAspect="1"/>
          </p:cNvPicPr>
          <p:nvPr>
            <a:videoFile r:link="rId1"/>
            <p:extLst>
              <p:ext uri="{DAA4B4D4-6D71-4841-9C94-3DE7FCFB9230}">
                <p14:media xmlns:p14="http://schemas.microsoft.com/office/powerpoint/2010/main" r:embed="rId2">
                  <p14:trim end="6942.3"/>
                </p14:media>
              </p:ext>
            </p:extLst>
          </p:nvPr>
        </p:nvPicPr>
        <p:blipFill rotWithShape="1">
          <a:blip r:embed="rId7"/>
          <a:srcRect t="13089" b="5671"/>
          <a:stretch/>
        </p:blipFill>
        <p:spPr>
          <a:xfrm>
            <a:off x="3473220" y="510201"/>
            <a:ext cx="8506335" cy="3887145"/>
          </a:xfrm>
          <a:prstGeom prst="rect">
            <a:avLst/>
          </a:prstGeom>
        </p:spPr>
      </p:pic>
      <p:sp>
        <p:nvSpPr>
          <p:cNvPr id="37" name="Rectangle 36">
            <a:extLst>
              <a:ext uri="{FF2B5EF4-FFF2-40B4-BE49-F238E27FC236}">
                <a16:creationId xmlns:a16="http://schemas.microsoft.com/office/drawing/2014/main" id="{AF13344E-DA12-4505-92B1-8DE32696F669}"/>
              </a:ext>
            </a:extLst>
          </p:cNvPr>
          <p:cNvSpPr/>
          <p:nvPr/>
        </p:nvSpPr>
        <p:spPr>
          <a:xfrm>
            <a:off x="0" y="-1"/>
            <a:ext cx="12192000" cy="824459"/>
          </a:xfrm>
          <a:prstGeom prst="rect">
            <a:avLst/>
          </a:prstGeom>
          <a:solidFill>
            <a:srgbClr val="00B050"/>
          </a:solidFill>
          <a:ln>
            <a:solidFill>
              <a:srgbClr val="4B6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itle 1">
            <a:extLst>
              <a:ext uri="{FF2B5EF4-FFF2-40B4-BE49-F238E27FC236}">
                <a16:creationId xmlns:a16="http://schemas.microsoft.com/office/drawing/2014/main" id="{73E74CB7-B1BA-4AD1-BC81-4406DC7FB9EE}"/>
              </a:ext>
            </a:extLst>
          </p:cNvPr>
          <p:cNvSpPr txBox="1">
            <a:spLocks/>
          </p:cNvSpPr>
          <p:nvPr/>
        </p:nvSpPr>
        <p:spPr>
          <a:xfrm>
            <a:off x="609600" y="99077"/>
            <a:ext cx="10972800" cy="62630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cs typeface="Arial" panose="020B0604020202020204" pitchFamily="34" charset="0"/>
              </a:rPr>
              <a:t>GC×GC –FID CONDITIONS</a:t>
            </a:r>
          </a:p>
        </p:txBody>
      </p:sp>
    </p:spTree>
    <p:extLst>
      <p:ext uri="{BB962C8B-B14F-4D97-AF65-F5344CB8AC3E}">
        <p14:creationId xmlns:p14="http://schemas.microsoft.com/office/powerpoint/2010/main" val="377080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9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65D1CF92-5655-4703-BDB2-90D4ECC7107A}"/>
              </a:ext>
            </a:extLst>
          </p:cNvPr>
          <p:cNvCxnSpPr>
            <a:cxnSpLocks/>
          </p:cNvCxnSpPr>
          <p:nvPr/>
        </p:nvCxnSpPr>
        <p:spPr>
          <a:xfrm flipV="1">
            <a:off x="2485387" y="702195"/>
            <a:ext cx="2298766" cy="1679006"/>
          </a:xfrm>
          <a:prstGeom prst="line">
            <a:avLst/>
          </a:prstGeom>
          <a:ln w="28575">
            <a:solidFill>
              <a:srgbClr val="02264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EAACB309-F9FE-4C3F-9994-44B63C0A6CB7}"/>
              </a:ext>
            </a:extLst>
          </p:cNvPr>
          <p:cNvGrpSpPr/>
          <p:nvPr/>
        </p:nvGrpSpPr>
        <p:grpSpPr>
          <a:xfrm>
            <a:off x="-1497117" y="-585836"/>
            <a:ext cx="6057088" cy="6858000"/>
            <a:chOff x="-1483896" y="-529200"/>
            <a:chExt cx="6057088" cy="6858000"/>
          </a:xfrm>
        </p:grpSpPr>
        <p:pic>
          <p:nvPicPr>
            <p:cNvPr id="7" name="Picture 6">
              <a:extLst>
                <a:ext uri="{FF2B5EF4-FFF2-40B4-BE49-F238E27FC236}">
                  <a16:creationId xmlns:a16="http://schemas.microsoft.com/office/drawing/2014/main" id="{5EE6E8A6-C3A6-43AB-9860-8200E30C211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621" y1="17578" x2="36621" y2="17578"/>
                          <a14:foregroundMark x1="27246" y1="19043" x2="27246" y2="19043"/>
                          <a14:foregroundMark x1="32129" y1="18555" x2="32129" y2="18555"/>
                          <a14:foregroundMark x1="17871" y1="25098" x2="17871" y2="25098"/>
                          <a14:foregroundMark x1="17871" y1="75586" x2="17871" y2="75586"/>
                          <a14:foregroundMark x1="24414" y1="80273" x2="24414" y2="80273"/>
                          <a14:foregroundMark x1="75000" y1="21875" x2="75000" y2="21875"/>
                          <a14:foregroundMark x1="76855" y1="21875" x2="76855" y2="21875"/>
                          <a14:foregroundMark x1="72656" y1="21875" x2="72656" y2="21875"/>
                          <a14:foregroundMark x1="28418" y1="83301" x2="28418" y2="83301"/>
                          <a14:foregroundMark x1="26270" y1="83105" x2="26270" y2="83105"/>
                          <a14:foregroundMark x1="23730" y1="83301" x2="23730" y2="83301"/>
                          <a14:foregroundMark x1="22070" y1="82617" x2="22070" y2="82617"/>
                          <a14:foregroundMark x1="17188" y1="77246" x2="17188" y2="77246"/>
                          <a14:foregroundMark x1="17188" y1="74414" x2="16992" y2="77246"/>
                        </a14:backgroundRemoval>
                      </a14:imgEffect>
                    </a14:imgLayer>
                  </a14:imgProps>
                </a:ext>
                <a:ext uri="{28A0092B-C50C-407E-A947-70E740481C1C}">
                  <a14:useLocalDpi xmlns:a14="http://schemas.microsoft.com/office/drawing/2010/main" val="0"/>
                </a:ext>
              </a:extLst>
            </a:blip>
            <a:srcRect r="11678"/>
            <a:stretch/>
          </p:blipFill>
          <p:spPr>
            <a:xfrm>
              <a:off x="-1483896" y="-529200"/>
              <a:ext cx="6057088" cy="6858000"/>
            </a:xfrm>
            <a:prstGeom prst="rect">
              <a:avLst/>
            </a:prstGeom>
          </p:spPr>
        </p:pic>
        <p:sp>
          <p:nvSpPr>
            <p:cNvPr id="14" name="Rectangle 13">
              <a:extLst>
                <a:ext uri="{FF2B5EF4-FFF2-40B4-BE49-F238E27FC236}">
                  <a16:creationId xmlns:a16="http://schemas.microsoft.com/office/drawing/2014/main" id="{C8A90FFA-0EC8-4123-B667-1304E00B5ECE}"/>
                </a:ext>
              </a:extLst>
            </p:cNvPr>
            <p:cNvSpPr/>
            <p:nvPr/>
          </p:nvSpPr>
          <p:spPr>
            <a:xfrm>
              <a:off x="1171074" y="3995273"/>
              <a:ext cx="729917" cy="144379"/>
            </a:xfrm>
            <a:prstGeom prst="rect">
              <a:avLst/>
            </a:prstGeom>
            <a:solidFill>
              <a:srgbClr val="022640"/>
            </a:solidFill>
            <a:ln>
              <a:solidFill>
                <a:srgbClr val="022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Box 37">
            <a:extLst>
              <a:ext uri="{FF2B5EF4-FFF2-40B4-BE49-F238E27FC236}">
                <a16:creationId xmlns:a16="http://schemas.microsoft.com/office/drawing/2014/main" id="{C8BC78F6-E88D-417A-854E-811BB8DBF6AC}"/>
              </a:ext>
            </a:extLst>
          </p:cNvPr>
          <p:cNvSpPr txBox="1"/>
          <p:nvPr/>
        </p:nvSpPr>
        <p:spPr>
          <a:xfrm>
            <a:off x="5001081" y="382828"/>
            <a:ext cx="6057088" cy="369332"/>
          </a:xfrm>
          <a:prstGeom prst="rect">
            <a:avLst/>
          </a:prstGeom>
          <a:noFill/>
        </p:spPr>
        <p:txBody>
          <a:bodyPr wrap="square" rtlCol="0">
            <a:spAutoFit/>
          </a:bodyPr>
          <a:lstStyle/>
          <a:p>
            <a:r>
              <a:rPr lang="it-IT" dirty="0">
                <a:latin typeface="+mj-lt"/>
              </a:rPr>
              <a:t>DEVELOPMENT OF A </a:t>
            </a:r>
            <a:r>
              <a:rPr lang="it-IT" b="1" dirty="0">
                <a:latin typeface="+mj-lt"/>
              </a:rPr>
              <a:t>GC×GC-FID </a:t>
            </a:r>
            <a:r>
              <a:rPr lang="it-IT" dirty="0">
                <a:latin typeface="+mj-lt"/>
              </a:rPr>
              <a:t>METHOD FOR </a:t>
            </a:r>
            <a:r>
              <a:rPr lang="it-IT" dirty="0" err="1">
                <a:latin typeface="+mj-lt"/>
              </a:rPr>
              <a:t>FAMEs</a:t>
            </a:r>
            <a:r>
              <a:rPr lang="it-IT" dirty="0">
                <a:latin typeface="+mj-lt"/>
              </a:rPr>
              <a:t> ANALYSIS</a:t>
            </a:r>
            <a:endParaRPr lang="en-GB" dirty="0">
              <a:latin typeface="+mj-lt"/>
            </a:endParaRPr>
          </a:p>
        </p:txBody>
      </p:sp>
      <p:pic>
        <p:nvPicPr>
          <p:cNvPr id="3" name="Picture 2">
            <a:extLst>
              <a:ext uri="{FF2B5EF4-FFF2-40B4-BE49-F238E27FC236}">
                <a16:creationId xmlns:a16="http://schemas.microsoft.com/office/drawing/2014/main" id="{1D54A564-F617-4843-A4E2-AA8C4A0DFD9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0" b="89934" l="9973" r="89894">
                        <a14:foregroundMark x1="67021" y1="7440" x2="64362" y2="9628"/>
                        <a14:foregroundMark x1="57846" y1="26039" x2="59574" y2="28884"/>
                        <a14:foregroundMark x1="68484" y1="26477" x2="69947" y2="31072"/>
                        <a14:foregroundMark x1="73670" y1="41794" x2="71011" y2="45514"/>
                        <a14:foregroundMark x1="67420" y1="56455" x2="65559" y2="56893"/>
                        <a14:backgroundMark x1="62234" y1="71116" x2="53457" y2="80744"/>
                        <a14:backgroundMark x1="53457" y1="80744" x2="34574" y2="84026"/>
                        <a14:backgroundMark x1="34574" y1="84026" x2="32181" y2="86214"/>
                        <a14:backgroundMark x1="42021" y1="78775" x2="36170" y2="81182"/>
                        <a14:backgroundMark x1="39096" y1="77899" x2="28324" y2="85996"/>
                        <a14:backgroundMark x1="61968" y1="47265" x2="61968" y2="47265"/>
                        <a14:backgroundMark x1="52527" y1="48140" x2="61968" y2="45514"/>
                      </a14:backgroundRemoval>
                    </a14:imgEffect>
                  </a14:imgLayer>
                </a14:imgProps>
              </a:ext>
              <a:ext uri="{28A0092B-C50C-407E-A947-70E740481C1C}">
                <a14:useLocalDpi xmlns:a14="http://schemas.microsoft.com/office/drawing/2010/main" val="0"/>
              </a:ext>
            </a:extLst>
          </a:blip>
          <a:srcRect l="22216" t="45665" r="37773"/>
          <a:stretch/>
        </p:blipFill>
        <p:spPr>
          <a:xfrm>
            <a:off x="4395719" y="1248716"/>
            <a:ext cx="1532022" cy="1264350"/>
          </a:xfrm>
          <a:prstGeom prst="rect">
            <a:avLst/>
          </a:prstGeom>
        </p:spPr>
      </p:pic>
      <p:pic>
        <p:nvPicPr>
          <p:cNvPr id="9" name="Picture 8">
            <a:extLst>
              <a:ext uri="{FF2B5EF4-FFF2-40B4-BE49-F238E27FC236}">
                <a16:creationId xmlns:a16="http://schemas.microsoft.com/office/drawing/2014/main" id="{BB04F844-E971-44F3-98C8-5B5BAEF9CE0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2292" b="73828" l="66471" r="87994">
                        <a14:foregroundMark x1="77233" y1="32292" x2="78697" y2="32292"/>
                        <a14:foregroundMark x1="79502" y1="33854" x2="82650" y2="34505"/>
                        <a14:foregroundMark x1="76867" y1="34115" x2="78258" y2="35807"/>
                        <a14:foregroundMark x1="82870" y1="38542" x2="80893" y2="46745"/>
                        <a14:foregroundMark x1="80893" y1="46745" x2="79502" y2="45833"/>
                        <a14:foregroundMark x1="79136" y1="42188" x2="79209" y2="60547"/>
                        <a14:foregroundMark x1="79209" y1="60547" x2="79209" y2="60547"/>
                        <a14:foregroundMark x1="78331" y1="65885" x2="77013" y2="70573"/>
                        <a14:foregroundMark x1="67570" y1="63281" x2="70205" y2="70182"/>
                        <a14:foregroundMark x1="70205" y1="70182" x2="73719" y2="73828"/>
                        <a14:foregroundMark x1="73719" y1="73828" x2="75037" y2="73438"/>
                        <a14:foregroundMark x1="77818" y1="64844" x2="77745" y2="66667"/>
                        <a14:foregroundMark x1="76647" y1="65234" x2="77452" y2="67057"/>
                        <a14:foregroundMark x1="80893" y1="51172" x2="81479" y2="57682"/>
                        <a14:foregroundMark x1="82430" y1="41016" x2="83089" y2="47656"/>
                        <a14:foregroundMark x1="80893" y1="40365" x2="80454" y2="45182"/>
                        <a14:foregroundMark x1="80673" y1="50521" x2="82064" y2="51302"/>
                        <a14:foregroundMark x1="77160" y1="35547" x2="77965" y2="37891"/>
                        <a14:foregroundMark x1="68448" y1="62500" x2="69766" y2="67057"/>
                        <a14:foregroundMark x1="72914" y1="72396" x2="71376" y2="61849"/>
                        <a14:foregroundMark x1="71376" y1="61849" x2="68668" y2="60677"/>
                      </a14:backgroundRemoval>
                    </a14:imgEffect>
                  </a14:imgLayer>
                </a14:imgProps>
              </a:ext>
            </a:extLst>
          </a:blip>
          <a:srcRect l="63807" t="27348" r="9300" b="21959"/>
          <a:stretch/>
        </p:blipFill>
        <p:spPr>
          <a:xfrm>
            <a:off x="4282326" y="2101077"/>
            <a:ext cx="1813674" cy="1922064"/>
          </a:xfrm>
          <a:prstGeom prst="rect">
            <a:avLst/>
          </a:prstGeom>
        </p:spPr>
      </p:pic>
      <p:sp>
        <p:nvSpPr>
          <p:cNvPr id="12" name="TextBox 11">
            <a:extLst>
              <a:ext uri="{FF2B5EF4-FFF2-40B4-BE49-F238E27FC236}">
                <a16:creationId xmlns:a16="http://schemas.microsoft.com/office/drawing/2014/main" id="{C9B8B967-B1E1-4CDC-8699-7CA84767F091}"/>
              </a:ext>
            </a:extLst>
          </p:cNvPr>
          <p:cNvSpPr txBox="1"/>
          <p:nvPr/>
        </p:nvSpPr>
        <p:spPr>
          <a:xfrm>
            <a:off x="4313334" y="4183441"/>
            <a:ext cx="1696792" cy="584775"/>
          </a:xfrm>
          <a:prstGeom prst="rect">
            <a:avLst/>
          </a:prstGeom>
          <a:noFill/>
        </p:spPr>
        <p:txBody>
          <a:bodyPr vert="horz" wrap="square" rtlCol="0" anchor="t" anchorCtr="0">
            <a:spAutoFit/>
          </a:bodyPr>
          <a:lstStyle/>
          <a:p>
            <a:pPr algn="ctr"/>
            <a:r>
              <a:rPr lang="it-IT" sz="1600" b="1" dirty="0"/>
              <a:t>COMPLEX MATRIX </a:t>
            </a:r>
            <a:endParaRPr lang="en-GB" sz="1600" b="1" dirty="0"/>
          </a:p>
        </p:txBody>
      </p:sp>
      <p:pic>
        <p:nvPicPr>
          <p:cNvPr id="26" name="Picture 25">
            <a:extLst>
              <a:ext uri="{FF2B5EF4-FFF2-40B4-BE49-F238E27FC236}">
                <a16:creationId xmlns:a16="http://schemas.microsoft.com/office/drawing/2014/main" id="{97B7D2E8-F6F7-4B69-ADCE-C279AF32BB36}"/>
              </a:ext>
            </a:extLst>
          </p:cNvPr>
          <p:cNvPicPr>
            <a:picLocks noChangeAspect="1"/>
          </p:cNvPicPr>
          <p:nvPr/>
        </p:nvPicPr>
        <p:blipFill>
          <a:blip r:embed="rId9"/>
          <a:stretch>
            <a:fillRect/>
          </a:stretch>
        </p:blipFill>
        <p:spPr>
          <a:xfrm>
            <a:off x="6096000" y="752160"/>
            <a:ext cx="4156780" cy="2217642"/>
          </a:xfrm>
          <a:prstGeom prst="rect">
            <a:avLst/>
          </a:prstGeom>
        </p:spPr>
      </p:pic>
      <p:pic>
        <p:nvPicPr>
          <p:cNvPr id="27" name="Picture 26">
            <a:extLst>
              <a:ext uri="{FF2B5EF4-FFF2-40B4-BE49-F238E27FC236}">
                <a16:creationId xmlns:a16="http://schemas.microsoft.com/office/drawing/2014/main" id="{E86C9536-D0BA-4A07-8F18-376D8F822C27}"/>
              </a:ext>
            </a:extLst>
          </p:cNvPr>
          <p:cNvPicPr>
            <a:picLocks noChangeAspect="1"/>
          </p:cNvPicPr>
          <p:nvPr/>
        </p:nvPicPr>
        <p:blipFill>
          <a:blip r:embed="rId10"/>
          <a:stretch>
            <a:fillRect/>
          </a:stretch>
        </p:blipFill>
        <p:spPr>
          <a:xfrm>
            <a:off x="6052505" y="3026710"/>
            <a:ext cx="4243770" cy="2211004"/>
          </a:xfrm>
          <a:prstGeom prst="rect">
            <a:avLst/>
          </a:prstGeom>
        </p:spPr>
      </p:pic>
      <p:sp>
        <p:nvSpPr>
          <p:cNvPr id="28" name="Freeform: Shape 27">
            <a:extLst>
              <a:ext uri="{FF2B5EF4-FFF2-40B4-BE49-F238E27FC236}">
                <a16:creationId xmlns:a16="http://schemas.microsoft.com/office/drawing/2014/main" id="{D0ED759A-07E0-467D-875E-6B5A989F0B35}"/>
              </a:ext>
            </a:extLst>
          </p:cNvPr>
          <p:cNvSpPr/>
          <p:nvPr/>
        </p:nvSpPr>
        <p:spPr>
          <a:xfrm>
            <a:off x="-1421499" y="5333233"/>
            <a:ext cx="19892212" cy="1564104"/>
          </a:xfrm>
          <a:custGeom>
            <a:avLst/>
            <a:gdLst>
              <a:gd name="connsiteX0" fmla="*/ 0 w 19892212"/>
              <a:gd name="connsiteY0" fmla="*/ 0 h 1564104"/>
              <a:gd name="connsiteX1" fmla="*/ 10954592 w 19892212"/>
              <a:gd name="connsiteY1" fmla="*/ 0 h 1564104"/>
              <a:gd name="connsiteX2" fmla="*/ 10961918 w 19892212"/>
              <a:gd name="connsiteY2" fmla="*/ 75952 h 1564104"/>
              <a:gd name="connsiteX3" fmla="*/ 11790946 w 19892212"/>
              <a:gd name="connsiteY3" fmla="*/ 782051 h 1564104"/>
              <a:gd name="connsiteX4" fmla="*/ 12619974 w 19892212"/>
              <a:gd name="connsiteY4" fmla="*/ 75952 h 1564104"/>
              <a:gd name="connsiteX5" fmla="*/ 12627301 w 19892212"/>
              <a:gd name="connsiteY5" fmla="*/ 0 h 1564104"/>
              <a:gd name="connsiteX6" fmla="*/ 19892212 w 19892212"/>
              <a:gd name="connsiteY6" fmla="*/ 0 h 1564104"/>
              <a:gd name="connsiteX7" fmla="*/ 19892212 w 19892212"/>
              <a:gd name="connsiteY7" fmla="*/ 1564104 h 1564104"/>
              <a:gd name="connsiteX8" fmla="*/ 0 w 19892212"/>
              <a:gd name="connsiteY8" fmla="*/ 1564104 h 156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2212" h="1564104">
                <a:moveTo>
                  <a:pt x="0" y="0"/>
                </a:moveTo>
                <a:lnTo>
                  <a:pt x="10954592" y="0"/>
                </a:lnTo>
                <a:lnTo>
                  <a:pt x="10961918" y="75952"/>
                </a:lnTo>
                <a:cubicBezTo>
                  <a:pt x="11040825" y="478922"/>
                  <a:pt x="11382011" y="782051"/>
                  <a:pt x="11790946" y="782051"/>
                </a:cubicBezTo>
                <a:cubicBezTo>
                  <a:pt x="12199881" y="782051"/>
                  <a:pt x="12541067" y="478922"/>
                  <a:pt x="12619974" y="75952"/>
                </a:cubicBezTo>
                <a:lnTo>
                  <a:pt x="12627301" y="0"/>
                </a:lnTo>
                <a:lnTo>
                  <a:pt x="19892212" y="0"/>
                </a:lnTo>
                <a:lnTo>
                  <a:pt x="19892212" y="1564104"/>
                </a:lnTo>
                <a:lnTo>
                  <a:pt x="0" y="1564104"/>
                </a:ln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9" name="Group 28">
            <a:extLst>
              <a:ext uri="{FF2B5EF4-FFF2-40B4-BE49-F238E27FC236}">
                <a16:creationId xmlns:a16="http://schemas.microsoft.com/office/drawing/2014/main" id="{970D777E-C217-4F30-9F7B-8A9F725FB1C2}"/>
              </a:ext>
            </a:extLst>
          </p:cNvPr>
          <p:cNvGrpSpPr/>
          <p:nvPr/>
        </p:nvGrpSpPr>
        <p:grpSpPr>
          <a:xfrm>
            <a:off x="3260559" y="5414208"/>
            <a:ext cx="1299412" cy="1323474"/>
            <a:chOff x="3392904" y="5534526"/>
            <a:chExt cx="1058779" cy="1082841"/>
          </a:xfrm>
        </p:grpSpPr>
        <p:sp>
          <p:nvSpPr>
            <p:cNvPr id="30" name="Oval 29">
              <a:extLst>
                <a:ext uri="{FF2B5EF4-FFF2-40B4-BE49-F238E27FC236}">
                  <a16:creationId xmlns:a16="http://schemas.microsoft.com/office/drawing/2014/main" id="{53E08149-D065-4CF5-9B36-D33D2A6A94BD}"/>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225F3238-4970-43D2-87BD-1FF0CAAD9069}"/>
                </a:ext>
              </a:extLst>
            </p:cNvPr>
            <p:cNvSpPr txBox="1"/>
            <p:nvPr/>
          </p:nvSpPr>
          <p:spPr>
            <a:xfrm>
              <a:off x="3477125" y="5777662"/>
              <a:ext cx="890336" cy="646331"/>
            </a:xfrm>
            <a:prstGeom prst="rect">
              <a:avLst/>
            </a:prstGeom>
            <a:noFill/>
          </p:spPr>
          <p:txBody>
            <a:bodyPr wrap="square" rtlCol="0">
              <a:spAutoFit/>
            </a:bodyPr>
            <a:lstStyle/>
            <a:p>
              <a:pPr algn="ctr"/>
              <a:r>
                <a:rPr lang="it-IT" dirty="0">
                  <a:latin typeface="+mj-lt"/>
                </a:rPr>
                <a:t>FATTY</a:t>
              </a:r>
            </a:p>
            <a:p>
              <a:pPr algn="ctr"/>
              <a:r>
                <a:rPr lang="it-IT" dirty="0">
                  <a:latin typeface="+mj-lt"/>
                </a:rPr>
                <a:t> ACIDS</a:t>
              </a:r>
              <a:endParaRPr lang="en-GB" dirty="0">
                <a:latin typeface="+mj-lt"/>
              </a:endParaRPr>
            </a:p>
          </p:txBody>
        </p:sp>
      </p:grpSp>
      <p:grpSp>
        <p:nvGrpSpPr>
          <p:cNvPr id="34" name="Group 33">
            <a:extLst>
              <a:ext uri="{FF2B5EF4-FFF2-40B4-BE49-F238E27FC236}">
                <a16:creationId xmlns:a16="http://schemas.microsoft.com/office/drawing/2014/main" id="{60F2972B-A4C9-4989-A6AE-82600694BC5C}"/>
              </a:ext>
            </a:extLst>
          </p:cNvPr>
          <p:cNvGrpSpPr/>
          <p:nvPr/>
        </p:nvGrpSpPr>
        <p:grpSpPr>
          <a:xfrm>
            <a:off x="6487217" y="5384030"/>
            <a:ext cx="1532022" cy="1323474"/>
            <a:chOff x="6679531" y="5414208"/>
            <a:chExt cx="1532022" cy="1323474"/>
          </a:xfrm>
        </p:grpSpPr>
        <p:grpSp>
          <p:nvGrpSpPr>
            <p:cNvPr id="35" name="Group 34">
              <a:extLst>
                <a:ext uri="{FF2B5EF4-FFF2-40B4-BE49-F238E27FC236}">
                  <a16:creationId xmlns:a16="http://schemas.microsoft.com/office/drawing/2014/main" id="{16707C04-D5DF-4B3A-994F-1A9E789168AF}"/>
                </a:ext>
              </a:extLst>
            </p:cNvPr>
            <p:cNvGrpSpPr/>
            <p:nvPr/>
          </p:nvGrpSpPr>
          <p:grpSpPr>
            <a:xfrm>
              <a:off x="6679531" y="5414208"/>
              <a:ext cx="1299412" cy="1323474"/>
              <a:chOff x="3392904" y="5534526"/>
              <a:chExt cx="1058779" cy="1082841"/>
            </a:xfrm>
          </p:grpSpPr>
          <p:sp>
            <p:nvSpPr>
              <p:cNvPr id="37" name="Oval 36">
                <a:extLst>
                  <a:ext uri="{FF2B5EF4-FFF2-40B4-BE49-F238E27FC236}">
                    <a16:creationId xmlns:a16="http://schemas.microsoft.com/office/drawing/2014/main" id="{4CAA6E30-006F-4A5D-82D4-F62D85D07244}"/>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0C708BD2-C8DD-4D8D-A080-84247B57D9FC}"/>
                  </a:ext>
                </a:extLst>
              </p:cNvPr>
              <p:cNvSpPr txBox="1"/>
              <p:nvPr/>
            </p:nvSpPr>
            <p:spPr>
              <a:xfrm>
                <a:off x="3477125" y="5777662"/>
                <a:ext cx="890336" cy="302180"/>
              </a:xfrm>
              <a:prstGeom prst="rect">
                <a:avLst/>
              </a:prstGeom>
              <a:noFill/>
            </p:spPr>
            <p:txBody>
              <a:bodyPr wrap="square" rtlCol="0">
                <a:spAutoFit/>
              </a:bodyPr>
              <a:lstStyle/>
              <a:p>
                <a:pPr algn="ctr"/>
                <a:endParaRPr lang="it-IT" dirty="0">
                  <a:latin typeface="+mj-lt"/>
                </a:endParaRPr>
              </a:p>
            </p:txBody>
          </p:sp>
        </p:grpSp>
        <p:sp>
          <p:nvSpPr>
            <p:cNvPr id="36" name="TextBox 35">
              <a:extLst>
                <a:ext uri="{FF2B5EF4-FFF2-40B4-BE49-F238E27FC236}">
                  <a16:creationId xmlns:a16="http://schemas.microsoft.com/office/drawing/2014/main" id="{AA5C38F4-0FAE-4F1D-8316-8E4270DA8F65}"/>
                </a:ext>
              </a:extLst>
            </p:cNvPr>
            <p:cNvSpPr txBox="1"/>
            <p:nvPr/>
          </p:nvSpPr>
          <p:spPr>
            <a:xfrm>
              <a:off x="6679531" y="5924867"/>
              <a:ext cx="1532022" cy="369332"/>
            </a:xfrm>
            <a:prstGeom prst="rect">
              <a:avLst/>
            </a:prstGeom>
            <a:noFill/>
          </p:spPr>
          <p:txBody>
            <a:bodyPr wrap="square" rtlCol="0">
              <a:spAutoFit/>
            </a:bodyPr>
            <a:lstStyle/>
            <a:p>
              <a:r>
                <a:rPr lang="it-IT" dirty="0">
                  <a:latin typeface="+mj-lt"/>
                </a:rPr>
                <a:t>MICROWAVE</a:t>
              </a:r>
              <a:endParaRPr lang="en-GB" dirty="0">
                <a:latin typeface="+mj-lt"/>
              </a:endParaRPr>
            </a:p>
          </p:txBody>
        </p:sp>
      </p:grpSp>
      <p:grpSp>
        <p:nvGrpSpPr>
          <p:cNvPr id="40" name="Group 39">
            <a:extLst>
              <a:ext uri="{FF2B5EF4-FFF2-40B4-BE49-F238E27FC236}">
                <a16:creationId xmlns:a16="http://schemas.microsoft.com/office/drawing/2014/main" id="{D0D16ADE-3D26-4981-A524-B3A4A9235E97}"/>
              </a:ext>
            </a:extLst>
          </p:cNvPr>
          <p:cNvGrpSpPr/>
          <p:nvPr/>
        </p:nvGrpSpPr>
        <p:grpSpPr>
          <a:xfrm>
            <a:off x="9716781" y="4670858"/>
            <a:ext cx="1299412" cy="1323474"/>
            <a:chOff x="3392904" y="5534526"/>
            <a:chExt cx="1058779" cy="1082841"/>
          </a:xfrm>
        </p:grpSpPr>
        <p:sp>
          <p:nvSpPr>
            <p:cNvPr id="41" name="Oval 40">
              <a:extLst>
                <a:ext uri="{FF2B5EF4-FFF2-40B4-BE49-F238E27FC236}">
                  <a16:creationId xmlns:a16="http://schemas.microsoft.com/office/drawing/2014/main" id="{C2418A67-FFEB-43C6-BB46-7311E9C5BEE6}"/>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78553F05-F793-425D-9AB6-41FE8C0EB1B2}"/>
                </a:ext>
              </a:extLst>
            </p:cNvPr>
            <p:cNvSpPr txBox="1"/>
            <p:nvPr/>
          </p:nvSpPr>
          <p:spPr>
            <a:xfrm>
              <a:off x="3482192" y="5924856"/>
              <a:ext cx="890336" cy="302180"/>
            </a:xfrm>
            <a:prstGeom prst="rect">
              <a:avLst/>
            </a:prstGeom>
            <a:noFill/>
          </p:spPr>
          <p:txBody>
            <a:bodyPr wrap="square" rtlCol="0">
              <a:spAutoFit/>
            </a:bodyPr>
            <a:lstStyle/>
            <a:p>
              <a:pPr algn="ctr"/>
              <a:r>
                <a:rPr lang="it-IT" dirty="0">
                  <a:latin typeface="+mj-lt"/>
                </a:rPr>
                <a:t>GC×GC</a:t>
              </a:r>
              <a:endParaRPr lang="en-GB" dirty="0">
                <a:latin typeface="+mj-lt"/>
              </a:endParaRPr>
            </a:p>
          </p:txBody>
        </p:sp>
      </p:grpSp>
      <p:sp>
        <p:nvSpPr>
          <p:cNvPr id="2" name="TextBox 1">
            <a:extLst>
              <a:ext uri="{FF2B5EF4-FFF2-40B4-BE49-F238E27FC236}">
                <a16:creationId xmlns:a16="http://schemas.microsoft.com/office/drawing/2014/main" id="{37215AC1-9B9E-3C84-0159-D1AE2343ADAC}"/>
              </a:ext>
            </a:extLst>
          </p:cNvPr>
          <p:cNvSpPr txBox="1"/>
          <p:nvPr/>
        </p:nvSpPr>
        <p:spPr>
          <a:xfrm>
            <a:off x="10500979" y="2702417"/>
            <a:ext cx="137446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b="1" dirty="0"/>
              <a:t>~30 min</a:t>
            </a:r>
          </a:p>
          <a:p>
            <a:pPr algn="ctr"/>
            <a:r>
              <a:rPr lang="en-US" b="1" dirty="0"/>
              <a:t> run time</a:t>
            </a:r>
            <a:endParaRPr lang="en-BE" b="1" dirty="0"/>
          </a:p>
        </p:txBody>
      </p:sp>
    </p:spTree>
    <p:extLst>
      <p:ext uri="{BB962C8B-B14F-4D97-AF65-F5344CB8AC3E}">
        <p14:creationId xmlns:p14="http://schemas.microsoft.com/office/powerpoint/2010/main" val="619971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53D7FD-2EB2-4DB7-82AF-DCDC6EF7DA09}"/>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2652" y="683489"/>
            <a:ext cx="12234652" cy="7044673"/>
          </a:xfrm>
          <a:prstGeom prst="rect">
            <a:avLst/>
          </a:prstGeom>
        </p:spPr>
      </p:pic>
      <p:sp>
        <p:nvSpPr>
          <p:cNvPr id="16" name="Rectangle 15">
            <a:extLst>
              <a:ext uri="{FF2B5EF4-FFF2-40B4-BE49-F238E27FC236}">
                <a16:creationId xmlns:a16="http://schemas.microsoft.com/office/drawing/2014/main" id="{3CBDCBFC-27FA-4130-86FE-64D53EFBECA4}"/>
              </a:ext>
            </a:extLst>
          </p:cNvPr>
          <p:cNvSpPr/>
          <p:nvPr/>
        </p:nvSpPr>
        <p:spPr>
          <a:xfrm>
            <a:off x="0" y="-1"/>
            <a:ext cx="12192000" cy="824459"/>
          </a:xfrm>
          <a:prstGeom prst="rect">
            <a:avLst/>
          </a:prstGeom>
          <a:solidFill>
            <a:srgbClr val="00B050"/>
          </a:solidFill>
          <a:ln>
            <a:solidFill>
              <a:srgbClr val="4B6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64326" y="1619368"/>
            <a:ext cx="2937405"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Average C37 FAMEs standard (n=6)</a:t>
            </a:r>
          </a:p>
        </p:txBody>
      </p:sp>
      <p:sp>
        <p:nvSpPr>
          <p:cNvPr id="3" name="TextBox 2"/>
          <p:cNvSpPr txBox="1"/>
          <p:nvPr/>
        </p:nvSpPr>
        <p:spPr>
          <a:xfrm>
            <a:off x="1977013" y="1165839"/>
            <a:ext cx="3712029" cy="523220"/>
          </a:xfrm>
          <a:prstGeom prst="rect">
            <a:avLst/>
          </a:prstGeom>
          <a:noFill/>
        </p:spPr>
        <p:txBody>
          <a:bodyPr wrap="square" rtlCol="0">
            <a:spAutoFit/>
          </a:bodyPr>
          <a:lstStyle/>
          <a:p>
            <a:pPr algn="ctr"/>
            <a:r>
              <a:rPr lang="en-GB" sz="2800" b="1" dirty="0">
                <a:solidFill>
                  <a:srgbClr val="00B050"/>
                </a:solidFill>
                <a:latin typeface="Arial" panose="020B0604020202020204" pitchFamily="34" charset="0"/>
                <a:cs typeface="Arial" panose="020B0604020202020204" pitchFamily="34" charset="0"/>
              </a:rPr>
              <a:t>INTRA-DAY</a:t>
            </a:r>
          </a:p>
        </p:txBody>
      </p:sp>
      <p:sp>
        <p:nvSpPr>
          <p:cNvPr id="14" name="TextBox 13"/>
          <p:cNvSpPr txBox="1"/>
          <p:nvPr/>
        </p:nvSpPr>
        <p:spPr>
          <a:xfrm>
            <a:off x="6260509" y="1184889"/>
            <a:ext cx="3712029" cy="523220"/>
          </a:xfrm>
          <a:prstGeom prst="rect">
            <a:avLst/>
          </a:prstGeom>
          <a:noFill/>
        </p:spPr>
        <p:txBody>
          <a:bodyPr wrap="square" rtlCol="0">
            <a:spAutoFit/>
          </a:bodyPr>
          <a:lstStyle/>
          <a:p>
            <a:pPr algn="ctr"/>
            <a:r>
              <a:rPr lang="en-GB" sz="2800" b="1" dirty="0">
                <a:solidFill>
                  <a:srgbClr val="00B050"/>
                </a:solidFill>
                <a:latin typeface="Arial" panose="020B0604020202020204" pitchFamily="34" charset="0"/>
                <a:cs typeface="Arial" panose="020B0604020202020204" pitchFamily="34" charset="0"/>
              </a:rPr>
              <a:t>INTER-DAY</a:t>
            </a:r>
          </a:p>
        </p:txBody>
      </p:sp>
      <p:sp>
        <p:nvSpPr>
          <p:cNvPr id="15" name="TextBox 14"/>
          <p:cNvSpPr txBox="1"/>
          <p:nvPr/>
        </p:nvSpPr>
        <p:spPr>
          <a:xfrm>
            <a:off x="6405375" y="1646554"/>
            <a:ext cx="3422299"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Average C37 FAMEs standard (n=16 consecutive days)</a:t>
            </a:r>
          </a:p>
        </p:txBody>
      </p:sp>
      <p:sp>
        <p:nvSpPr>
          <p:cNvPr id="7" name="Rectangle: Rounded Corners 6">
            <a:extLst>
              <a:ext uri="{FF2B5EF4-FFF2-40B4-BE49-F238E27FC236}">
                <a16:creationId xmlns:a16="http://schemas.microsoft.com/office/drawing/2014/main" id="{3266C9E8-EEE4-4BA4-90C7-ACB309A25CA8}"/>
              </a:ext>
            </a:extLst>
          </p:cNvPr>
          <p:cNvSpPr/>
          <p:nvPr/>
        </p:nvSpPr>
        <p:spPr>
          <a:xfrm>
            <a:off x="2258072" y="2367237"/>
            <a:ext cx="3216228" cy="2010548"/>
          </a:xfrm>
          <a:prstGeom prst="roundRect">
            <a:avLst/>
          </a:prstGeom>
          <a:solidFill>
            <a:schemeClr val="accent6">
              <a:lumMod val="40000"/>
              <a:lumOff val="60000"/>
            </a:schemeClr>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a:extLst>
              <a:ext uri="{FF2B5EF4-FFF2-40B4-BE49-F238E27FC236}">
                <a16:creationId xmlns:a16="http://schemas.microsoft.com/office/drawing/2014/main" id="{5BFEF1A5-E0E2-43B8-BA05-8F9FD5556387}"/>
              </a:ext>
            </a:extLst>
          </p:cNvPr>
          <p:cNvSpPr txBox="1">
            <a:spLocks/>
          </p:cNvSpPr>
          <p:nvPr/>
        </p:nvSpPr>
        <p:spPr>
          <a:xfrm>
            <a:off x="609600" y="99077"/>
            <a:ext cx="10972800" cy="62630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cs typeface="Arial" panose="020B0604020202020204" pitchFamily="34" charset="0"/>
              </a:rPr>
              <a:t>Instrumental performances</a:t>
            </a:r>
          </a:p>
        </p:txBody>
      </p:sp>
      <p:sp>
        <p:nvSpPr>
          <p:cNvPr id="18" name="TextBox 17">
            <a:extLst>
              <a:ext uri="{FF2B5EF4-FFF2-40B4-BE49-F238E27FC236}">
                <a16:creationId xmlns:a16="http://schemas.microsoft.com/office/drawing/2014/main" id="{9431AE9D-1DF4-42BC-9BD0-920A54A8C15A}"/>
              </a:ext>
            </a:extLst>
          </p:cNvPr>
          <p:cNvSpPr txBox="1"/>
          <p:nvPr/>
        </p:nvSpPr>
        <p:spPr>
          <a:xfrm>
            <a:off x="2711512" y="2479959"/>
            <a:ext cx="2762788" cy="1785104"/>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RSD% </a:t>
            </a:r>
            <a:r>
              <a:rPr lang="en-US" sz="2200" b="1" dirty="0">
                <a:latin typeface="Arial" panose="020B0604020202020204" pitchFamily="34" charset="0"/>
                <a:cs typeface="Arial" panose="020B0604020202020204" pitchFamily="34" charset="0"/>
              </a:rPr>
              <a:t>tr</a:t>
            </a:r>
            <a:r>
              <a:rPr lang="en-US" sz="2200" b="1" baseline="-25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&lt; 0.02%</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RSD% </a:t>
            </a:r>
            <a:r>
              <a:rPr lang="en-US" sz="2200" b="1" dirty="0">
                <a:latin typeface="Arial" panose="020B0604020202020204" pitchFamily="34" charset="0"/>
                <a:cs typeface="Arial" panose="020B0604020202020204" pitchFamily="34" charset="0"/>
              </a:rPr>
              <a:t>tr</a:t>
            </a:r>
            <a:r>
              <a:rPr lang="en-US" sz="2200" b="1"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&lt; 1.2%</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RSD% </a:t>
            </a:r>
            <a:r>
              <a:rPr lang="en-US" sz="2200" b="1" dirty="0">
                <a:latin typeface="Arial" panose="020B0604020202020204" pitchFamily="34" charset="0"/>
                <a:cs typeface="Arial" panose="020B0604020202020204" pitchFamily="34" charset="0"/>
              </a:rPr>
              <a:t>Area</a:t>
            </a:r>
            <a:r>
              <a:rPr lang="en-US" sz="2200" dirty="0">
                <a:latin typeface="Arial" panose="020B0604020202020204" pitchFamily="34" charset="0"/>
                <a:cs typeface="Arial" panose="020B0604020202020204" pitchFamily="34" charset="0"/>
              </a:rPr>
              <a:t>&lt; 1.15%</a:t>
            </a:r>
          </a:p>
        </p:txBody>
      </p:sp>
      <p:sp>
        <p:nvSpPr>
          <p:cNvPr id="19" name="Rectangle: Rounded Corners 18">
            <a:extLst>
              <a:ext uri="{FF2B5EF4-FFF2-40B4-BE49-F238E27FC236}">
                <a16:creationId xmlns:a16="http://schemas.microsoft.com/office/drawing/2014/main" id="{04C01D67-EA66-415B-ABD7-ECD0CDFEDE57}"/>
              </a:ext>
            </a:extLst>
          </p:cNvPr>
          <p:cNvSpPr/>
          <p:nvPr/>
        </p:nvSpPr>
        <p:spPr>
          <a:xfrm>
            <a:off x="6571162" y="2378484"/>
            <a:ext cx="3216228" cy="2010548"/>
          </a:xfrm>
          <a:prstGeom prst="roundRect">
            <a:avLst/>
          </a:prstGeom>
          <a:solidFill>
            <a:schemeClr val="accent6">
              <a:lumMod val="40000"/>
              <a:lumOff val="60000"/>
            </a:schemeClr>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6769DE4F-26D5-4E22-A3B7-AF2492394F43}"/>
              </a:ext>
            </a:extLst>
          </p:cNvPr>
          <p:cNvSpPr txBox="1"/>
          <p:nvPr/>
        </p:nvSpPr>
        <p:spPr>
          <a:xfrm>
            <a:off x="7068573" y="2473646"/>
            <a:ext cx="2522455" cy="1785104"/>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RSD% </a:t>
            </a:r>
            <a:r>
              <a:rPr lang="en-US" sz="2200" b="1" dirty="0">
                <a:latin typeface="Arial" panose="020B0604020202020204" pitchFamily="34" charset="0"/>
                <a:cs typeface="Arial" panose="020B0604020202020204" pitchFamily="34" charset="0"/>
              </a:rPr>
              <a:t>tr</a:t>
            </a:r>
            <a:r>
              <a:rPr lang="en-US" sz="2200" b="1" baseline="-25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&lt; 0.12%</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RSD% </a:t>
            </a:r>
            <a:r>
              <a:rPr lang="en-US" sz="2200" b="1" dirty="0">
                <a:latin typeface="Arial" panose="020B0604020202020204" pitchFamily="34" charset="0"/>
                <a:cs typeface="Arial" panose="020B0604020202020204" pitchFamily="34" charset="0"/>
              </a:rPr>
              <a:t>tr</a:t>
            </a:r>
            <a:r>
              <a:rPr lang="en-US" sz="2200" b="1"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&lt; 3.1%</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RSD% </a:t>
            </a:r>
            <a:r>
              <a:rPr lang="en-US" sz="2200" b="1" dirty="0">
                <a:latin typeface="Arial" panose="020B0604020202020204" pitchFamily="34" charset="0"/>
                <a:cs typeface="Arial" panose="020B0604020202020204" pitchFamily="34" charset="0"/>
              </a:rPr>
              <a:t>Area</a:t>
            </a:r>
            <a:r>
              <a:rPr lang="en-US" sz="2200" dirty="0">
                <a:latin typeface="Arial" panose="020B0604020202020204" pitchFamily="34" charset="0"/>
                <a:cs typeface="Arial" panose="020B0604020202020204" pitchFamily="34" charset="0"/>
              </a:rPr>
              <a:t> &lt;8%</a:t>
            </a:r>
          </a:p>
        </p:txBody>
      </p:sp>
    </p:spTree>
    <p:extLst>
      <p:ext uri="{BB962C8B-B14F-4D97-AF65-F5344CB8AC3E}">
        <p14:creationId xmlns:p14="http://schemas.microsoft.com/office/powerpoint/2010/main" val="1822267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2C660F-2B1C-49E3-A3FA-0D0D0C292E1F}"/>
              </a:ext>
            </a:extLst>
          </p:cNvPr>
          <p:cNvSpPr>
            <a:spLocks noGrp="1"/>
          </p:cNvSpPr>
          <p:nvPr>
            <p:ph type="title"/>
          </p:nvPr>
        </p:nvSpPr>
        <p:spPr>
          <a:xfrm>
            <a:off x="2095500" y="-190091"/>
            <a:ext cx="10515600" cy="1325563"/>
          </a:xfrm>
        </p:spPr>
        <p:txBody>
          <a:bodyPr>
            <a:normAutofit/>
          </a:bodyPr>
          <a:lstStyle/>
          <a:p>
            <a:r>
              <a:rPr lang="it-IT" sz="4000" b="1" dirty="0" err="1">
                <a:latin typeface="Corbel Light" panose="020B0303020204020204" pitchFamily="34" charset="0"/>
              </a:rPr>
              <a:t>Why</a:t>
            </a:r>
            <a:r>
              <a:rPr lang="it-IT" sz="4000" b="1" dirty="0">
                <a:latin typeface="Corbel Light" panose="020B0303020204020204" pitchFamily="34" charset="0"/>
              </a:rPr>
              <a:t> </a:t>
            </a:r>
            <a:r>
              <a:rPr lang="it-IT" sz="4000" b="1" dirty="0" err="1">
                <a:latin typeface="Corbel Light" panose="020B0303020204020204" pitchFamily="34" charset="0"/>
              </a:rPr>
              <a:t>fatty</a:t>
            </a:r>
            <a:r>
              <a:rPr lang="it-IT" sz="4000" b="1" dirty="0">
                <a:latin typeface="Corbel Light" panose="020B0303020204020204" pitchFamily="34" charset="0"/>
              </a:rPr>
              <a:t> acid </a:t>
            </a:r>
            <a:r>
              <a:rPr lang="it-IT" sz="4000" b="1" dirty="0" err="1">
                <a:latin typeface="Corbel Light" panose="020B0303020204020204" pitchFamily="34" charset="0"/>
              </a:rPr>
              <a:t>analysis</a:t>
            </a:r>
            <a:r>
              <a:rPr lang="it-IT" sz="4000" b="1" dirty="0">
                <a:latin typeface="Corbel Light" panose="020B0303020204020204" pitchFamily="34" charset="0"/>
              </a:rPr>
              <a:t> </a:t>
            </a:r>
            <a:r>
              <a:rPr lang="it-IT" sz="4000" b="1" dirty="0" err="1">
                <a:latin typeface="Corbel Light" panose="020B0303020204020204" pitchFamily="34" charset="0"/>
              </a:rPr>
              <a:t>is</a:t>
            </a:r>
            <a:r>
              <a:rPr lang="it-IT" sz="4000" b="1" dirty="0">
                <a:latin typeface="Corbel Light" panose="020B0303020204020204" pitchFamily="34" charset="0"/>
              </a:rPr>
              <a:t> </a:t>
            </a:r>
            <a:r>
              <a:rPr lang="it-IT" sz="4000" b="1" dirty="0" err="1">
                <a:latin typeface="Corbel Light" panose="020B0303020204020204" pitchFamily="34" charset="0"/>
              </a:rPr>
              <a:t>important</a:t>
            </a:r>
            <a:r>
              <a:rPr lang="it-IT" sz="4000" b="1" dirty="0">
                <a:latin typeface="Corbel Light" panose="020B0303020204020204" pitchFamily="34" charset="0"/>
              </a:rPr>
              <a:t>?</a:t>
            </a:r>
          </a:p>
        </p:txBody>
      </p:sp>
      <p:sp>
        <p:nvSpPr>
          <p:cNvPr id="4" name="TextBox 2">
            <a:extLst>
              <a:ext uri="{FF2B5EF4-FFF2-40B4-BE49-F238E27FC236}">
                <a16:creationId xmlns:a16="http://schemas.microsoft.com/office/drawing/2014/main" id="{CE29B387-F49B-4D8B-AAD3-3BE9930A49C5}"/>
              </a:ext>
            </a:extLst>
          </p:cNvPr>
          <p:cNvSpPr txBox="1">
            <a:spLocks noGrp="1"/>
          </p:cNvSpPr>
          <p:nvPr>
            <p:ph idx="1"/>
          </p:nvPr>
        </p:nvSpPr>
        <p:spPr>
          <a:xfrm>
            <a:off x="686023" y="3087937"/>
            <a:ext cx="3255676" cy="1421928"/>
          </a:xfrm>
          <a:prstGeom prst="rect">
            <a:avLst/>
          </a:prstGeom>
          <a:noFill/>
        </p:spPr>
        <p:txBody>
          <a:bodyPr wrap="square" rtlCol="0">
            <a:spAutoFit/>
          </a:bodyPr>
          <a:lstStyle/>
          <a:p>
            <a:pPr marL="0" indent="0" algn="ctr">
              <a:buNone/>
            </a:pPr>
            <a:r>
              <a:rPr lang="en-GB" sz="2400" b="1" dirty="0">
                <a:latin typeface="Corbel Light" panose="020B0303020204020204" pitchFamily="34" charset="0"/>
                <a:ea typeface="Calibri" panose="020F0502020204030204" pitchFamily="34" charset="0"/>
                <a:cs typeface="Helvetica" panose="020B0604020202020204" pitchFamily="34" charset="0"/>
              </a:rPr>
              <a:t>CHARACTERIZATION AND DETERMINATION OF TOTAL FAT CONTENT IN FOODS</a:t>
            </a:r>
            <a:endParaRPr lang="it-IT" sz="2400" b="1" dirty="0">
              <a:latin typeface="Corbel Light" panose="020B0303020204020204" pitchFamily="34" charset="0"/>
              <a:cs typeface="Helvetica" panose="020B0604020202020204" pitchFamily="34" charset="0"/>
            </a:endParaRPr>
          </a:p>
        </p:txBody>
      </p:sp>
      <p:sp>
        <p:nvSpPr>
          <p:cNvPr id="5" name="TextBox 5">
            <a:extLst>
              <a:ext uri="{FF2B5EF4-FFF2-40B4-BE49-F238E27FC236}">
                <a16:creationId xmlns:a16="http://schemas.microsoft.com/office/drawing/2014/main" id="{C63639F0-AD0A-4181-A8AA-812C82ACBC14}"/>
              </a:ext>
            </a:extLst>
          </p:cNvPr>
          <p:cNvSpPr txBox="1"/>
          <p:nvPr/>
        </p:nvSpPr>
        <p:spPr>
          <a:xfrm>
            <a:off x="4321154" y="3122946"/>
            <a:ext cx="3255677" cy="1569660"/>
          </a:xfrm>
          <a:prstGeom prst="rect">
            <a:avLst/>
          </a:prstGeom>
          <a:noFill/>
        </p:spPr>
        <p:txBody>
          <a:bodyPr wrap="square" rtlCol="0">
            <a:spAutoFit/>
          </a:bodyPr>
          <a:lstStyle/>
          <a:p>
            <a:pPr algn="ctr"/>
            <a:r>
              <a:rPr lang="en-US" sz="2400" b="1" dirty="0">
                <a:effectLst/>
                <a:latin typeface="Corbel Light" panose="020B0303020204020204" pitchFamily="34" charset="0"/>
                <a:ea typeface="Calibri" panose="020F0502020204030204" pitchFamily="34" charset="0"/>
                <a:cs typeface="Helvetica" panose="020B0604020202020204" pitchFamily="34" charset="0"/>
              </a:rPr>
              <a:t>FOR NUTRITIONAL LABELING AND TO UNDERSTAND THE AVAILABILITY OF FAT</a:t>
            </a:r>
            <a:endParaRPr lang="it-IT" sz="2400" dirty="0">
              <a:latin typeface="Corbel Light" panose="020B0303020204020204" pitchFamily="34" charset="0"/>
              <a:cs typeface="Helvetica" panose="020B0604020202020204" pitchFamily="34" charset="0"/>
            </a:endParaRPr>
          </a:p>
        </p:txBody>
      </p:sp>
      <p:sp>
        <p:nvSpPr>
          <p:cNvPr id="6" name="TextBox 6">
            <a:extLst>
              <a:ext uri="{FF2B5EF4-FFF2-40B4-BE49-F238E27FC236}">
                <a16:creationId xmlns:a16="http://schemas.microsoft.com/office/drawing/2014/main" id="{50A287C9-0624-41A5-B03A-19CD5914469E}"/>
              </a:ext>
            </a:extLst>
          </p:cNvPr>
          <p:cNvSpPr txBox="1"/>
          <p:nvPr/>
        </p:nvSpPr>
        <p:spPr>
          <a:xfrm>
            <a:off x="8282241" y="3162704"/>
            <a:ext cx="3255677" cy="1200329"/>
          </a:xfrm>
          <a:prstGeom prst="rect">
            <a:avLst/>
          </a:prstGeom>
          <a:noFill/>
        </p:spPr>
        <p:txBody>
          <a:bodyPr wrap="square" rtlCol="0">
            <a:spAutoFit/>
          </a:bodyPr>
          <a:lstStyle/>
          <a:p>
            <a:pPr algn="ctr"/>
            <a:r>
              <a:rPr lang="it-IT" sz="2400" b="1" dirty="0">
                <a:latin typeface="Corbel Light" panose="020B0303020204020204" pitchFamily="34" charset="0"/>
                <a:cs typeface="Helvetica" panose="020B0604020202020204" pitchFamily="34" charset="0"/>
              </a:rPr>
              <a:t>HEALTH IMPACT </a:t>
            </a:r>
            <a:r>
              <a:rPr lang="en-US" sz="2400" b="1" dirty="0">
                <a:latin typeface="Corbel Light" panose="020B0303020204020204" pitchFamily="34" charset="0"/>
                <a:cs typeface="Helvetica" panose="020B0604020202020204" pitchFamily="34" charset="0"/>
              </a:rPr>
              <a:t>AND CORRELATION WITH SOME DISEASES</a:t>
            </a:r>
            <a:endParaRPr lang="it-IT" sz="2400" b="1" dirty="0">
              <a:latin typeface="Corbel Light" panose="020B0303020204020204" pitchFamily="34" charset="0"/>
              <a:cs typeface="Helvetica" panose="020B0604020202020204" pitchFamily="34" charset="0"/>
            </a:endParaRPr>
          </a:p>
        </p:txBody>
      </p:sp>
      <p:pic>
        <p:nvPicPr>
          <p:cNvPr id="13" name="Immagine 12">
            <a:extLst>
              <a:ext uri="{FF2B5EF4-FFF2-40B4-BE49-F238E27FC236}">
                <a16:creationId xmlns:a16="http://schemas.microsoft.com/office/drawing/2014/main" id="{C1E0298B-E1BC-4941-95D7-6FB317486AAE}"/>
              </a:ext>
            </a:extLst>
          </p:cNvPr>
          <p:cNvPicPr>
            <a:picLocks noChangeAspect="1"/>
          </p:cNvPicPr>
          <p:nvPr/>
        </p:nvPicPr>
        <p:blipFill rotWithShape="1">
          <a:blip r:embed="rId3">
            <a:extLst>
              <a:ext uri="{28A0092B-C50C-407E-A947-70E740481C1C}">
                <a14:useLocalDpi xmlns:a14="http://schemas.microsoft.com/office/drawing/2010/main" val="0"/>
              </a:ext>
            </a:extLst>
          </a:blip>
          <a:srcRect l="21368" r="11570"/>
          <a:stretch/>
        </p:blipFill>
        <p:spPr>
          <a:xfrm>
            <a:off x="983537" y="1041544"/>
            <a:ext cx="2660649" cy="1983692"/>
          </a:xfrm>
          <a:prstGeom prst="rect">
            <a:avLst/>
          </a:prstGeom>
        </p:spPr>
      </p:pic>
      <p:pic>
        <p:nvPicPr>
          <p:cNvPr id="15" name="Immagine 14">
            <a:extLst>
              <a:ext uri="{FF2B5EF4-FFF2-40B4-BE49-F238E27FC236}">
                <a16:creationId xmlns:a16="http://schemas.microsoft.com/office/drawing/2014/main" id="{9F7DBAAA-9FA1-4CF4-BCB8-D7B405B909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6337" y="1044041"/>
            <a:ext cx="2987487" cy="1991658"/>
          </a:xfrm>
          <a:prstGeom prst="rect">
            <a:avLst/>
          </a:prstGeom>
        </p:spPr>
      </p:pic>
      <p:pic>
        <p:nvPicPr>
          <p:cNvPr id="17" name="Immagine 16">
            <a:extLst>
              <a:ext uri="{FF2B5EF4-FFF2-40B4-BE49-F238E27FC236}">
                <a16:creationId xmlns:a16="http://schemas.microsoft.com/office/drawing/2014/main" id="{EFC8E278-4559-4E9D-8B55-F533DE7DF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985" y="1041544"/>
            <a:ext cx="2987488" cy="1983692"/>
          </a:xfrm>
          <a:prstGeom prst="rect">
            <a:avLst/>
          </a:prstGeom>
        </p:spPr>
      </p:pic>
      <p:sp>
        <p:nvSpPr>
          <p:cNvPr id="18" name="Rettangolo 17">
            <a:extLst>
              <a:ext uri="{FF2B5EF4-FFF2-40B4-BE49-F238E27FC236}">
                <a16:creationId xmlns:a16="http://schemas.microsoft.com/office/drawing/2014/main" id="{30D321C3-3317-47E0-82DE-F5009FEE1BBF}"/>
              </a:ext>
            </a:extLst>
          </p:cNvPr>
          <p:cNvSpPr/>
          <p:nvPr/>
        </p:nvSpPr>
        <p:spPr>
          <a:xfrm>
            <a:off x="8006320" y="650094"/>
            <a:ext cx="3952992" cy="5274773"/>
          </a:xfrm>
          <a:prstGeom prst="rect">
            <a:avLst/>
          </a:prstGeom>
          <a:solidFill>
            <a:srgbClr val="FFFFFF">
              <a:alpha val="67059"/>
            </a:srgb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19" name="Rettangolo 18">
            <a:extLst>
              <a:ext uri="{FF2B5EF4-FFF2-40B4-BE49-F238E27FC236}">
                <a16:creationId xmlns:a16="http://schemas.microsoft.com/office/drawing/2014/main" id="{633E8BFB-D262-4D83-8ED5-5C05A9A197AD}"/>
              </a:ext>
            </a:extLst>
          </p:cNvPr>
          <p:cNvSpPr/>
          <p:nvPr/>
        </p:nvSpPr>
        <p:spPr>
          <a:xfrm>
            <a:off x="4030580" y="791613"/>
            <a:ext cx="3952992" cy="5274773"/>
          </a:xfrm>
          <a:prstGeom prst="rect">
            <a:avLst/>
          </a:prstGeom>
          <a:solidFill>
            <a:srgbClr val="FFFFFF">
              <a:alpha val="67059"/>
            </a:srgb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20" name="Rettangolo 19">
            <a:extLst>
              <a:ext uri="{FF2B5EF4-FFF2-40B4-BE49-F238E27FC236}">
                <a16:creationId xmlns:a16="http://schemas.microsoft.com/office/drawing/2014/main" id="{E2A50664-D3CD-4CA2-AEF6-458CA055204A}"/>
              </a:ext>
            </a:extLst>
          </p:cNvPr>
          <p:cNvSpPr/>
          <p:nvPr/>
        </p:nvSpPr>
        <p:spPr>
          <a:xfrm>
            <a:off x="345414" y="801172"/>
            <a:ext cx="3952992" cy="5274773"/>
          </a:xfrm>
          <a:prstGeom prst="rect">
            <a:avLst/>
          </a:prstGeom>
          <a:solidFill>
            <a:srgbClr val="FFFFFF">
              <a:alpha val="67059"/>
            </a:srgb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12" name="Freeform: Shape 11">
            <a:extLst>
              <a:ext uri="{FF2B5EF4-FFF2-40B4-BE49-F238E27FC236}">
                <a16:creationId xmlns:a16="http://schemas.microsoft.com/office/drawing/2014/main" id="{9F9A188B-FCED-4D98-948E-8F5D12ED1AA7}"/>
              </a:ext>
            </a:extLst>
          </p:cNvPr>
          <p:cNvSpPr/>
          <p:nvPr/>
        </p:nvSpPr>
        <p:spPr>
          <a:xfrm>
            <a:off x="-7868654" y="5293895"/>
            <a:ext cx="20060654" cy="1564104"/>
          </a:xfrm>
          <a:custGeom>
            <a:avLst/>
            <a:gdLst>
              <a:gd name="connsiteX0" fmla="*/ 0 w 19892212"/>
              <a:gd name="connsiteY0" fmla="*/ 0 h 1564104"/>
              <a:gd name="connsiteX1" fmla="*/ 10954592 w 19892212"/>
              <a:gd name="connsiteY1" fmla="*/ 0 h 1564104"/>
              <a:gd name="connsiteX2" fmla="*/ 10961918 w 19892212"/>
              <a:gd name="connsiteY2" fmla="*/ 75952 h 1564104"/>
              <a:gd name="connsiteX3" fmla="*/ 11790946 w 19892212"/>
              <a:gd name="connsiteY3" fmla="*/ 782051 h 1564104"/>
              <a:gd name="connsiteX4" fmla="*/ 12619974 w 19892212"/>
              <a:gd name="connsiteY4" fmla="*/ 75952 h 1564104"/>
              <a:gd name="connsiteX5" fmla="*/ 12627301 w 19892212"/>
              <a:gd name="connsiteY5" fmla="*/ 0 h 1564104"/>
              <a:gd name="connsiteX6" fmla="*/ 19892212 w 19892212"/>
              <a:gd name="connsiteY6" fmla="*/ 0 h 1564104"/>
              <a:gd name="connsiteX7" fmla="*/ 19892212 w 19892212"/>
              <a:gd name="connsiteY7" fmla="*/ 1564104 h 1564104"/>
              <a:gd name="connsiteX8" fmla="*/ 0 w 19892212"/>
              <a:gd name="connsiteY8" fmla="*/ 1564104 h 156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2212" h="1564104">
                <a:moveTo>
                  <a:pt x="0" y="0"/>
                </a:moveTo>
                <a:lnTo>
                  <a:pt x="10954592" y="0"/>
                </a:lnTo>
                <a:lnTo>
                  <a:pt x="10961918" y="75952"/>
                </a:lnTo>
                <a:cubicBezTo>
                  <a:pt x="11040825" y="478922"/>
                  <a:pt x="11382011" y="782051"/>
                  <a:pt x="11790946" y="782051"/>
                </a:cubicBezTo>
                <a:cubicBezTo>
                  <a:pt x="12199881" y="782051"/>
                  <a:pt x="12541067" y="478922"/>
                  <a:pt x="12619974" y="75952"/>
                </a:cubicBezTo>
                <a:lnTo>
                  <a:pt x="12627301" y="0"/>
                </a:lnTo>
                <a:lnTo>
                  <a:pt x="19892212" y="0"/>
                </a:lnTo>
                <a:lnTo>
                  <a:pt x="19892212" y="1564104"/>
                </a:lnTo>
                <a:lnTo>
                  <a:pt x="0" y="1564104"/>
                </a:ln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4" name="Group 13">
            <a:extLst>
              <a:ext uri="{FF2B5EF4-FFF2-40B4-BE49-F238E27FC236}">
                <a16:creationId xmlns:a16="http://schemas.microsoft.com/office/drawing/2014/main" id="{8725EED6-7A5F-4719-935D-1ABB3DDB5144}"/>
              </a:ext>
            </a:extLst>
          </p:cNvPr>
          <p:cNvGrpSpPr/>
          <p:nvPr/>
        </p:nvGrpSpPr>
        <p:grpSpPr>
          <a:xfrm>
            <a:off x="3380875" y="4572567"/>
            <a:ext cx="1299412" cy="1323474"/>
            <a:chOff x="3392904" y="5534526"/>
            <a:chExt cx="1058779" cy="1082841"/>
          </a:xfrm>
        </p:grpSpPr>
        <p:sp>
          <p:nvSpPr>
            <p:cNvPr id="16" name="Oval 15">
              <a:extLst>
                <a:ext uri="{FF2B5EF4-FFF2-40B4-BE49-F238E27FC236}">
                  <a16:creationId xmlns:a16="http://schemas.microsoft.com/office/drawing/2014/main" id="{735979D1-D8D6-468A-AA80-AA7AC264411F}"/>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DEA4A4AD-E6EE-4888-91D6-EE4E78208E7D}"/>
                </a:ext>
              </a:extLst>
            </p:cNvPr>
            <p:cNvSpPr txBox="1"/>
            <p:nvPr/>
          </p:nvSpPr>
          <p:spPr>
            <a:xfrm>
              <a:off x="3477125" y="5777662"/>
              <a:ext cx="890336" cy="646331"/>
            </a:xfrm>
            <a:prstGeom prst="rect">
              <a:avLst/>
            </a:prstGeom>
            <a:noFill/>
          </p:spPr>
          <p:txBody>
            <a:bodyPr wrap="square" rtlCol="0">
              <a:spAutoFit/>
            </a:bodyPr>
            <a:lstStyle/>
            <a:p>
              <a:pPr algn="ctr"/>
              <a:r>
                <a:rPr lang="it-IT" dirty="0">
                  <a:latin typeface="+mj-lt"/>
                </a:rPr>
                <a:t>FATTY</a:t>
              </a:r>
            </a:p>
            <a:p>
              <a:pPr algn="ctr"/>
              <a:r>
                <a:rPr lang="it-IT" dirty="0">
                  <a:latin typeface="+mj-lt"/>
                </a:rPr>
                <a:t> ACIDS</a:t>
              </a:r>
              <a:endParaRPr lang="en-GB" dirty="0">
                <a:latin typeface="+mj-lt"/>
              </a:endParaRPr>
            </a:p>
          </p:txBody>
        </p:sp>
      </p:grpSp>
      <p:grpSp>
        <p:nvGrpSpPr>
          <p:cNvPr id="22" name="Group 21">
            <a:extLst>
              <a:ext uri="{FF2B5EF4-FFF2-40B4-BE49-F238E27FC236}">
                <a16:creationId xmlns:a16="http://schemas.microsoft.com/office/drawing/2014/main" id="{618C4A3F-C84B-4EEC-BD81-8CF1072297EC}"/>
              </a:ext>
            </a:extLst>
          </p:cNvPr>
          <p:cNvGrpSpPr/>
          <p:nvPr/>
        </p:nvGrpSpPr>
        <p:grpSpPr>
          <a:xfrm>
            <a:off x="6679531" y="5414208"/>
            <a:ext cx="1532022" cy="1323474"/>
            <a:chOff x="6679531" y="5414208"/>
            <a:chExt cx="1532022" cy="1323474"/>
          </a:xfrm>
        </p:grpSpPr>
        <p:grpSp>
          <p:nvGrpSpPr>
            <p:cNvPr id="23" name="Group 22">
              <a:extLst>
                <a:ext uri="{FF2B5EF4-FFF2-40B4-BE49-F238E27FC236}">
                  <a16:creationId xmlns:a16="http://schemas.microsoft.com/office/drawing/2014/main" id="{D78F917D-AD8B-484B-AB2A-CA87BAFC08D2}"/>
                </a:ext>
              </a:extLst>
            </p:cNvPr>
            <p:cNvGrpSpPr/>
            <p:nvPr/>
          </p:nvGrpSpPr>
          <p:grpSpPr>
            <a:xfrm>
              <a:off x="6679531" y="5414208"/>
              <a:ext cx="1299412" cy="1323474"/>
              <a:chOff x="3392904" y="5534526"/>
              <a:chExt cx="1058779" cy="1082841"/>
            </a:xfrm>
          </p:grpSpPr>
          <p:sp>
            <p:nvSpPr>
              <p:cNvPr id="25" name="Oval 24">
                <a:extLst>
                  <a:ext uri="{FF2B5EF4-FFF2-40B4-BE49-F238E27FC236}">
                    <a16:creationId xmlns:a16="http://schemas.microsoft.com/office/drawing/2014/main" id="{837781F0-BF97-4829-A2DC-1D59B2BF6059}"/>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5A91FF3E-AECB-4AE3-857E-19960E94D521}"/>
                  </a:ext>
                </a:extLst>
              </p:cNvPr>
              <p:cNvSpPr txBox="1"/>
              <p:nvPr/>
            </p:nvSpPr>
            <p:spPr>
              <a:xfrm>
                <a:off x="3477125" y="5777662"/>
                <a:ext cx="890336" cy="302180"/>
              </a:xfrm>
              <a:prstGeom prst="rect">
                <a:avLst/>
              </a:prstGeom>
              <a:noFill/>
            </p:spPr>
            <p:txBody>
              <a:bodyPr wrap="square" rtlCol="0">
                <a:spAutoFit/>
              </a:bodyPr>
              <a:lstStyle/>
              <a:p>
                <a:pPr algn="ctr"/>
                <a:endParaRPr lang="it-IT" dirty="0">
                  <a:latin typeface="+mj-lt"/>
                </a:endParaRPr>
              </a:p>
            </p:txBody>
          </p:sp>
        </p:grpSp>
        <p:sp>
          <p:nvSpPr>
            <p:cNvPr id="24" name="TextBox 23">
              <a:extLst>
                <a:ext uri="{FF2B5EF4-FFF2-40B4-BE49-F238E27FC236}">
                  <a16:creationId xmlns:a16="http://schemas.microsoft.com/office/drawing/2014/main" id="{CEC5A944-4D2E-4419-856C-30932B8D0730}"/>
                </a:ext>
              </a:extLst>
            </p:cNvPr>
            <p:cNvSpPr txBox="1"/>
            <p:nvPr/>
          </p:nvSpPr>
          <p:spPr>
            <a:xfrm>
              <a:off x="6679531" y="5924867"/>
              <a:ext cx="1532022" cy="369332"/>
            </a:xfrm>
            <a:prstGeom prst="rect">
              <a:avLst/>
            </a:prstGeom>
            <a:noFill/>
          </p:spPr>
          <p:txBody>
            <a:bodyPr wrap="square" rtlCol="0">
              <a:spAutoFit/>
            </a:bodyPr>
            <a:lstStyle/>
            <a:p>
              <a:r>
                <a:rPr lang="it-IT" dirty="0">
                  <a:latin typeface="+mj-lt"/>
                </a:rPr>
                <a:t>MICROWAVE</a:t>
              </a:r>
              <a:endParaRPr lang="en-GB" dirty="0">
                <a:latin typeface="+mj-lt"/>
              </a:endParaRPr>
            </a:p>
          </p:txBody>
        </p:sp>
      </p:grpSp>
    </p:spTree>
    <p:extLst>
      <p:ext uri="{BB962C8B-B14F-4D97-AF65-F5344CB8AC3E}">
        <p14:creationId xmlns:p14="http://schemas.microsoft.com/office/powerpoint/2010/main" val="1277483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985CC143-8233-4FCA-BB54-C2FE1DA04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246" y="763777"/>
            <a:ext cx="1597705" cy="1597705"/>
          </a:xfrm>
          <a:prstGeom prst="rect">
            <a:avLst/>
          </a:prstGeom>
        </p:spPr>
      </p:pic>
      <p:sp>
        <p:nvSpPr>
          <p:cNvPr id="2" name="TextBox 1">
            <a:extLst>
              <a:ext uri="{FF2B5EF4-FFF2-40B4-BE49-F238E27FC236}">
                <a16:creationId xmlns:a16="http://schemas.microsoft.com/office/drawing/2014/main" id="{FDC771AD-6DE3-4AB3-913B-9760A5D1C792}"/>
              </a:ext>
            </a:extLst>
          </p:cNvPr>
          <p:cNvSpPr txBox="1"/>
          <p:nvPr/>
        </p:nvSpPr>
        <p:spPr>
          <a:xfrm>
            <a:off x="4397939" y="880350"/>
            <a:ext cx="3909304" cy="461665"/>
          </a:xfrm>
          <a:prstGeom prst="rect">
            <a:avLst/>
          </a:prstGeom>
          <a:noFill/>
        </p:spPr>
        <p:txBody>
          <a:bodyPr wrap="square" rtlCol="0">
            <a:spAutoFit/>
          </a:bodyPr>
          <a:lstStyle/>
          <a:p>
            <a:r>
              <a:rPr lang="it-IT" sz="2400" u="sng" dirty="0"/>
              <a:t>different food sample</a:t>
            </a:r>
            <a:endParaRPr lang="en-GB" sz="2400" u="sng" dirty="0"/>
          </a:p>
        </p:txBody>
      </p:sp>
      <p:grpSp>
        <p:nvGrpSpPr>
          <p:cNvPr id="12" name="Group 11">
            <a:extLst>
              <a:ext uri="{FF2B5EF4-FFF2-40B4-BE49-F238E27FC236}">
                <a16:creationId xmlns:a16="http://schemas.microsoft.com/office/drawing/2014/main" id="{2FAA4A59-2F04-496F-BB6D-49878BACF986}"/>
              </a:ext>
            </a:extLst>
          </p:cNvPr>
          <p:cNvGrpSpPr/>
          <p:nvPr/>
        </p:nvGrpSpPr>
        <p:grpSpPr>
          <a:xfrm>
            <a:off x="361950" y="2361482"/>
            <a:ext cx="11468100" cy="3413805"/>
            <a:chOff x="4057351" y="2224995"/>
            <a:chExt cx="8134649" cy="2124198"/>
          </a:xfrm>
        </p:grpSpPr>
        <p:grpSp>
          <p:nvGrpSpPr>
            <p:cNvPr id="27" name="Group 26">
              <a:extLst>
                <a:ext uri="{FF2B5EF4-FFF2-40B4-BE49-F238E27FC236}">
                  <a16:creationId xmlns:a16="http://schemas.microsoft.com/office/drawing/2014/main" id="{D3727707-779F-4130-BEB6-AF50C1269B68}"/>
                </a:ext>
              </a:extLst>
            </p:cNvPr>
            <p:cNvGrpSpPr/>
            <p:nvPr/>
          </p:nvGrpSpPr>
          <p:grpSpPr>
            <a:xfrm>
              <a:off x="4057351" y="2224995"/>
              <a:ext cx="8134649" cy="2124198"/>
              <a:chOff x="58568" y="866817"/>
              <a:chExt cx="11941201" cy="3268274"/>
            </a:xfrm>
          </p:grpSpPr>
          <p:pic>
            <p:nvPicPr>
              <p:cNvPr id="28" name="Picture 27">
                <a:extLst>
                  <a:ext uri="{FF2B5EF4-FFF2-40B4-BE49-F238E27FC236}">
                    <a16:creationId xmlns:a16="http://schemas.microsoft.com/office/drawing/2014/main" id="{5A9907B7-0CAE-471D-9733-255E65327A12}"/>
                  </a:ext>
                </a:extLst>
              </p:cNvPr>
              <p:cNvPicPr>
                <a:picLocks noChangeAspect="1"/>
              </p:cNvPicPr>
              <p:nvPr/>
            </p:nvPicPr>
            <p:blipFill>
              <a:blip r:embed="rId4"/>
              <a:stretch>
                <a:fillRect/>
              </a:stretch>
            </p:blipFill>
            <p:spPr>
              <a:xfrm>
                <a:off x="58568" y="866817"/>
                <a:ext cx="4024464" cy="3096857"/>
              </a:xfrm>
              <a:prstGeom prst="rect">
                <a:avLst/>
              </a:prstGeom>
            </p:spPr>
          </p:pic>
          <p:pic>
            <p:nvPicPr>
              <p:cNvPr id="30" name="Picture 29">
                <a:extLst>
                  <a:ext uri="{FF2B5EF4-FFF2-40B4-BE49-F238E27FC236}">
                    <a16:creationId xmlns:a16="http://schemas.microsoft.com/office/drawing/2014/main" id="{A4953D95-D8AA-4F59-927B-AA1204F193D0}"/>
                  </a:ext>
                </a:extLst>
              </p:cNvPr>
              <p:cNvPicPr>
                <a:picLocks noChangeAspect="1"/>
              </p:cNvPicPr>
              <p:nvPr/>
            </p:nvPicPr>
            <p:blipFill>
              <a:blip r:embed="rId5"/>
              <a:stretch>
                <a:fillRect/>
              </a:stretch>
            </p:blipFill>
            <p:spPr>
              <a:xfrm>
                <a:off x="4141599" y="928649"/>
                <a:ext cx="3929085" cy="3206442"/>
              </a:xfrm>
              <a:prstGeom prst="rect">
                <a:avLst/>
              </a:prstGeom>
            </p:spPr>
          </p:pic>
          <p:pic>
            <p:nvPicPr>
              <p:cNvPr id="40" name="Picture 39">
                <a:extLst>
                  <a:ext uri="{FF2B5EF4-FFF2-40B4-BE49-F238E27FC236}">
                    <a16:creationId xmlns:a16="http://schemas.microsoft.com/office/drawing/2014/main" id="{3EE62E0B-94ED-4F89-BC03-A15196A808F4}"/>
                  </a:ext>
                </a:extLst>
              </p:cNvPr>
              <p:cNvPicPr>
                <a:picLocks noChangeAspect="1"/>
              </p:cNvPicPr>
              <p:nvPr/>
            </p:nvPicPr>
            <p:blipFill>
              <a:blip r:embed="rId6"/>
              <a:stretch>
                <a:fillRect/>
              </a:stretch>
            </p:blipFill>
            <p:spPr>
              <a:xfrm>
                <a:off x="8070684" y="941074"/>
                <a:ext cx="3929085" cy="3022600"/>
              </a:xfrm>
              <a:prstGeom prst="rect">
                <a:avLst/>
              </a:prstGeom>
            </p:spPr>
          </p:pic>
        </p:grpSp>
        <p:pic>
          <p:nvPicPr>
            <p:cNvPr id="5" name="Picture 4">
              <a:extLst>
                <a:ext uri="{FF2B5EF4-FFF2-40B4-BE49-F238E27FC236}">
                  <a16:creationId xmlns:a16="http://schemas.microsoft.com/office/drawing/2014/main" id="{2145D9DF-82F8-4236-A3CB-098A1CD7D01A}"/>
                </a:ext>
              </a:extLst>
            </p:cNvPr>
            <p:cNvPicPr>
              <a:picLocks noChangeAspect="1"/>
            </p:cNvPicPr>
            <p:nvPr/>
          </p:nvPicPr>
          <p:blipFill rotWithShape="1">
            <a:blip r:embed="rId7">
              <a:extLst>
                <a:ext uri="{28A0092B-C50C-407E-A947-70E740481C1C}">
                  <a14:useLocalDpi xmlns:a14="http://schemas.microsoft.com/office/drawing/2010/main" val="0"/>
                </a:ext>
              </a:extLst>
            </a:blip>
            <a:srcRect l="11678" t="1754" r="11094" b="21974"/>
            <a:stretch/>
          </p:blipFill>
          <p:spPr>
            <a:xfrm>
              <a:off x="6109479" y="2519299"/>
              <a:ext cx="486224" cy="480212"/>
            </a:xfrm>
            <a:prstGeom prst="rect">
              <a:avLst/>
            </a:prstGeom>
          </p:spPr>
        </p:pic>
        <p:pic>
          <p:nvPicPr>
            <p:cNvPr id="9" name="Picture 8">
              <a:extLst>
                <a:ext uri="{FF2B5EF4-FFF2-40B4-BE49-F238E27FC236}">
                  <a16:creationId xmlns:a16="http://schemas.microsoft.com/office/drawing/2014/main" id="{C0A50EFC-99A3-4A51-848D-18FEE9B99D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4569" y="2481292"/>
              <a:ext cx="481584" cy="481584"/>
            </a:xfrm>
            <a:prstGeom prst="rect">
              <a:avLst/>
            </a:prstGeom>
          </p:spPr>
        </p:pic>
        <p:pic>
          <p:nvPicPr>
            <p:cNvPr id="11" name="Picture 10">
              <a:extLst>
                <a:ext uri="{FF2B5EF4-FFF2-40B4-BE49-F238E27FC236}">
                  <a16:creationId xmlns:a16="http://schemas.microsoft.com/office/drawing/2014/main" id="{45C41D41-E6E3-4E72-A47D-9AF3C4D3A4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29718" y="2331809"/>
              <a:ext cx="795567" cy="795567"/>
            </a:xfrm>
            <a:prstGeom prst="rect">
              <a:avLst/>
            </a:prstGeom>
          </p:spPr>
        </p:pic>
      </p:grpSp>
      <p:sp>
        <p:nvSpPr>
          <p:cNvPr id="50" name="Rectangle 49">
            <a:extLst>
              <a:ext uri="{FF2B5EF4-FFF2-40B4-BE49-F238E27FC236}">
                <a16:creationId xmlns:a16="http://schemas.microsoft.com/office/drawing/2014/main" id="{E3A718B0-4096-42D7-BCA8-33A6545368B7}"/>
              </a:ext>
            </a:extLst>
          </p:cNvPr>
          <p:cNvSpPr/>
          <p:nvPr/>
        </p:nvSpPr>
        <p:spPr>
          <a:xfrm>
            <a:off x="0" y="-60682"/>
            <a:ext cx="12192000" cy="824459"/>
          </a:xfrm>
          <a:prstGeom prst="rect">
            <a:avLst/>
          </a:prstGeom>
          <a:solidFill>
            <a:srgbClr val="00B050"/>
          </a:solidFill>
          <a:ln>
            <a:solidFill>
              <a:srgbClr val="4B6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7038B99E-8303-4CA2-8593-526666FEB816}"/>
              </a:ext>
            </a:extLst>
          </p:cNvPr>
          <p:cNvSpPr txBox="1"/>
          <p:nvPr/>
        </p:nvSpPr>
        <p:spPr>
          <a:xfrm>
            <a:off x="207780" y="55891"/>
            <a:ext cx="11776440" cy="707886"/>
          </a:xfrm>
          <a:prstGeom prst="rect">
            <a:avLst/>
          </a:prstGeom>
          <a:noFill/>
        </p:spPr>
        <p:txBody>
          <a:bodyPr wrap="square" rtlCol="0">
            <a:spAutoFit/>
          </a:bodyPr>
          <a:lstStyle/>
          <a:p>
            <a:r>
              <a:rPr lang="it-IT" sz="4000" dirty="0">
                <a:solidFill>
                  <a:schemeClr val="bg1"/>
                </a:solidFill>
                <a:latin typeface="+mj-lt"/>
              </a:rPr>
              <a:t>COMPARISON WITH AOCS OFFICIAL METHODS Ce 2b-11</a:t>
            </a:r>
            <a:endParaRPr lang="en-GB" sz="4000" dirty="0">
              <a:solidFill>
                <a:schemeClr val="bg1"/>
              </a:solidFill>
              <a:latin typeface="+mj-lt"/>
            </a:endParaRPr>
          </a:p>
        </p:txBody>
      </p:sp>
    </p:spTree>
    <p:extLst>
      <p:ext uri="{BB962C8B-B14F-4D97-AF65-F5344CB8AC3E}">
        <p14:creationId xmlns:p14="http://schemas.microsoft.com/office/powerpoint/2010/main" val="61370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985CC143-8233-4FCA-BB54-C2FE1DA04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246" y="763777"/>
            <a:ext cx="1597705" cy="1597705"/>
          </a:xfrm>
          <a:prstGeom prst="rect">
            <a:avLst/>
          </a:prstGeom>
        </p:spPr>
      </p:pic>
      <p:sp>
        <p:nvSpPr>
          <p:cNvPr id="2" name="TextBox 1">
            <a:extLst>
              <a:ext uri="{FF2B5EF4-FFF2-40B4-BE49-F238E27FC236}">
                <a16:creationId xmlns:a16="http://schemas.microsoft.com/office/drawing/2014/main" id="{FDC771AD-6DE3-4AB3-913B-9760A5D1C792}"/>
              </a:ext>
            </a:extLst>
          </p:cNvPr>
          <p:cNvSpPr txBox="1"/>
          <p:nvPr/>
        </p:nvSpPr>
        <p:spPr>
          <a:xfrm>
            <a:off x="4397939" y="880350"/>
            <a:ext cx="3909304" cy="461665"/>
          </a:xfrm>
          <a:prstGeom prst="rect">
            <a:avLst/>
          </a:prstGeom>
          <a:noFill/>
        </p:spPr>
        <p:txBody>
          <a:bodyPr wrap="square" rtlCol="0">
            <a:spAutoFit/>
          </a:bodyPr>
          <a:lstStyle/>
          <a:p>
            <a:r>
              <a:rPr lang="it-IT" sz="2400" u="sng" dirty="0"/>
              <a:t>different food sample</a:t>
            </a:r>
            <a:endParaRPr lang="en-GB" sz="2400" u="sng" dirty="0"/>
          </a:p>
        </p:txBody>
      </p:sp>
      <p:sp>
        <p:nvSpPr>
          <p:cNvPr id="50" name="Rectangle 49">
            <a:extLst>
              <a:ext uri="{FF2B5EF4-FFF2-40B4-BE49-F238E27FC236}">
                <a16:creationId xmlns:a16="http://schemas.microsoft.com/office/drawing/2014/main" id="{E3A718B0-4096-42D7-BCA8-33A6545368B7}"/>
              </a:ext>
            </a:extLst>
          </p:cNvPr>
          <p:cNvSpPr/>
          <p:nvPr/>
        </p:nvSpPr>
        <p:spPr>
          <a:xfrm>
            <a:off x="0" y="-60682"/>
            <a:ext cx="12192000" cy="824459"/>
          </a:xfrm>
          <a:prstGeom prst="rect">
            <a:avLst/>
          </a:prstGeom>
          <a:solidFill>
            <a:srgbClr val="00B050"/>
          </a:solidFill>
          <a:ln>
            <a:solidFill>
              <a:srgbClr val="4B6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7038B99E-8303-4CA2-8593-526666FEB816}"/>
              </a:ext>
            </a:extLst>
          </p:cNvPr>
          <p:cNvSpPr txBox="1"/>
          <p:nvPr/>
        </p:nvSpPr>
        <p:spPr>
          <a:xfrm>
            <a:off x="207780" y="55891"/>
            <a:ext cx="11776440" cy="707886"/>
          </a:xfrm>
          <a:prstGeom prst="rect">
            <a:avLst/>
          </a:prstGeom>
          <a:noFill/>
        </p:spPr>
        <p:txBody>
          <a:bodyPr wrap="square" rtlCol="0">
            <a:spAutoFit/>
          </a:bodyPr>
          <a:lstStyle/>
          <a:p>
            <a:r>
              <a:rPr lang="it-IT" sz="4000" dirty="0">
                <a:solidFill>
                  <a:schemeClr val="bg1"/>
                </a:solidFill>
                <a:latin typeface="+mj-lt"/>
              </a:rPr>
              <a:t>COMPARISON WITH AOCS OFFICIAL METHODS Ce 2b-11</a:t>
            </a:r>
            <a:endParaRPr lang="en-GB" sz="4000" dirty="0">
              <a:solidFill>
                <a:schemeClr val="bg1"/>
              </a:solidFill>
              <a:latin typeface="+mj-lt"/>
            </a:endParaRPr>
          </a:p>
        </p:txBody>
      </p:sp>
      <p:grpSp>
        <p:nvGrpSpPr>
          <p:cNvPr id="14" name="Group 13">
            <a:extLst>
              <a:ext uri="{FF2B5EF4-FFF2-40B4-BE49-F238E27FC236}">
                <a16:creationId xmlns:a16="http://schemas.microsoft.com/office/drawing/2014/main" id="{06681749-4734-499A-8EBC-8DED8A87D02D}"/>
              </a:ext>
            </a:extLst>
          </p:cNvPr>
          <p:cNvGrpSpPr/>
          <p:nvPr/>
        </p:nvGrpSpPr>
        <p:grpSpPr>
          <a:xfrm>
            <a:off x="113980" y="2125881"/>
            <a:ext cx="11776440" cy="3851769"/>
            <a:chOff x="4150430" y="1787031"/>
            <a:chExt cx="7739989" cy="2508614"/>
          </a:xfrm>
        </p:grpSpPr>
        <p:grpSp>
          <p:nvGrpSpPr>
            <p:cNvPr id="15" name="Group 14">
              <a:extLst>
                <a:ext uri="{FF2B5EF4-FFF2-40B4-BE49-F238E27FC236}">
                  <a16:creationId xmlns:a16="http://schemas.microsoft.com/office/drawing/2014/main" id="{EA79C463-48F2-4278-A4F5-7E6B6C1D3D1C}"/>
                </a:ext>
              </a:extLst>
            </p:cNvPr>
            <p:cNvGrpSpPr/>
            <p:nvPr/>
          </p:nvGrpSpPr>
          <p:grpSpPr>
            <a:xfrm>
              <a:off x="4150430" y="1787031"/>
              <a:ext cx="7465596" cy="2508614"/>
              <a:chOff x="4150430" y="1787031"/>
              <a:chExt cx="7465596" cy="2508614"/>
            </a:xfrm>
          </p:grpSpPr>
          <p:pic>
            <p:nvPicPr>
              <p:cNvPr id="19" name="Picture 18">
                <a:extLst>
                  <a:ext uri="{FF2B5EF4-FFF2-40B4-BE49-F238E27FC236}">
                    <a16:creationId xmlns:a16="http://schemas.microsoft.com/office/drawing/2014/main" id="{C6343100-0337-4FCF-A176-38C8330FCAA9}"/>
                  </a:ext>
                </a:extLst>
              </p:cNvPr>
              <p:cNvPicPr>
                <a:picLocks noChangeAspect="1"/>
              </p:cNvPicPr>
              <p:nvPr/>
            </p:nvPicPr>
            <p:blipFill rotWithShape="1">
              <a:blip r:embed="rId4"/>
              <a:srcRect l="8991" t="21960" r="45156" b="14079"/>
              <a:stretch/>
            </p:blipFill>
            <p:spPr>
              <a:xfrm>
                <a:off x="6814509" y="1787031"/>
                <a:ext cx="3198732" cy="2508614"/>
              </a:xfrm>
              <a:prstGeom prst="rect">
                <a:avLst/>
              </a:prstGeom>
            </p:spPr>
          </p:pic>
          <p:pic>
            <p:nvPicPr>
              <p:cNvPr id="20" name="Picture 19">
                <a:extLst>
                  <a:ext uri="{FF2B5EF4-FFF2-40B4-BE49-F238E27FC236}">
                    <a16:creationId xmlns:a16="http://schemas.microsoft.com/office/drawing/2014/main" id="{53D7E629-4522-4C17-BA73-5115FD41459E}"/>
                  </a:ext>
                </a:extLst>
              </p:cNvPr>
              <p:cNvPicPr>
                <a:picLocks noChangeAspect="1"/>
              </p:cNvPicPr>
              <p:nvPr/>
            </p:nvPicPr>
            <p:blipFill rotWithShape="1">
              <a:blip r:embed="rId5"/>
              <a:srcRect l="8527" t="26046" r="42030" b="8691"/>
              <a:stretch/>
            </p:blipFill>
            <p:spPr>
              <a:xfrm>
                <a:off x="4150430" y="1974374"/>
                <a:ext cx="3034655" cy="2252123"/>
              </a:xfrm>
              <a:prstGeom prst="rect">
                <a:avLst/>
              </a:prstGeom>
            </p:spPr>
          </p:pic>
          <p:pic>
            <p:nvPicPr>
              <p:cNvPr id="21" name="Picture 20">
                <a:extLst>
                  <a:ext uri="{FF2B5EF4-FFF2-40B4-BE49-F238E27FC236}">
                    <a16:creationId xmlns:a16="http://schemas.microsoft.com/office/drawing/2014/main" id="{5A0CFD5A-4A80-444A-91C8-B229964614C6}"/>
                  </a:ext>
                </a:extLst>
              </p:cNvPr>
              <p:cNvPicPr>
                <a:picLocks noChangeAspect="1"/>
              </p:cNvPicPr>
              <p:nvPr/>
            </p:nvPicPr>
            <p:blipFill rotWithShape="1">
              <a:blip r:embed="rId6"/>
              <a:srcRect l="14767" t="24100" r="57813" b="5179"/>
              <a:stretch/>
            </p:blipFill>
            <p:spPr>
              <a:xfrm>
                <a:off x="10062857" y="1890482"/>
                <a:ext cx="1553169" cy="2252123"/>
              </a:xfrm>
              <a:prstGeom prst="rect">
                <a:avLst/>
              </a:prstGeom>
            </p:spPr>
          </p:pic>
        </p:grpSp>
        <p:pic>
          <p:nvPicPr>
            <p:cNvPr id="16" name="Picture 15">
              <a:extLst>
                <a:ext uri="{FF2B5EF4-FFF2-40B4-BE49-F238E27FC236}">
                  <a16:creationId xmlns:a16="http://schemas.microsoft.com/office/drawing/2014/main" id="{37040D3C-870B-4DC2-8951-8785FF5F0C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358885" y="1993155"/>
              <a:ext cx="406008" cy="406008"/>
            </a:xfrm>
            <a:prstGeom prst="rect">
              <a:avLst/>
            </a:prstGeom>
          </p:spPr>
        </p:pic>
        <p:pic>
          <p:nvPicPr>
            <p:cNvPr id="17" name="Picture 16">
              <a:extLst>
                <a:ext uri="{FF2B5EF4-FFF2-40B4-BE49-F238E27FC236}">
                  <a16:creationId xmlns:a16="http://schemas.microsoft.com/office/drawing/2014/main" id="{EE01146B-5501-4A55-BE6B-6EAFA1CD84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7586" y="2025574"/>
              <a:ext cx="355626" cy="355626"/>
            </a:xfrm>
            <a:prstGeom prst="rect">
              <a:avLst/>
            </a:prstGeom>
          </p:spPr>
        </p:pic>
        <p:pic>
          <p:nvPicPr>
            <p:cNvPr id="18" name="Picture 17">
              <a:extLst>
                <a:ext uri="{FF2B5EF4-FFF2-40B4-BE49-F238E27FC236}">
                  <a16:creationId xmlns:a16="http://schemas.microsoft.com/office/drawing/2014/main" id="{C8EBAABF-6041-4007-AA6F-62A00336F2A8}"/>
                </a:ext>
              </a:extLst>
            </p:cNvPr>
            <p:cNvPicPr>
              <a:picLocks noChangeAspect="1"/>
            </p:cNvPicPr>
            <p:nvPr/>
          </p:nvPicPr>
          <p:blipFill rotWithShape="1">
            <a:blip r:embed="rId9">
              <a:extLst>
                <a:ext uri="{28A0092B-C50C-407E-A947-70E740481C1C}">
                  <a14:useLocalDpi xmlns:a14="http://schemas.microsoft.com/office/drawing/2010/main" val="0"/>
                </a:ext>
              </a:extLst>
            </a:blip>
            <a:srcRect l="1" r="-4552" b="8311"/>
            <a:stretch/>
          </p:blipFill>
          <p:spPr>
            <a:xfrm>
              <a:off x="11616026" y="1974374"/>
              <a:ext cx="274393" cy="510659"/>
            </a:xfrm>
            <a:prstGeom prst="rect">
              <a:avLst/>
            </a:prstGeom>
          </p:spPr>
        </p:pic>
      </p:grpSp>
    </p:spTree>
    <p:extLst>
      <p:ext uri="{BB962C8B-B14F-4D97-AF65-F5344CB8AC3E}">
        <p14:creationId xmlns:p14="http://schemas.microsoft.com/office/powerpoint/2010/main" val="1770031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C6F61A-713A-EF2A-F594-BB1DA4A08DC4}"/>
              </a:ext>
            </a:extLst>
          </p:cNvPr>
          <p:cNvPicPr>
            <a:picLocks noChangeAspect="1"/>
          </p:cNvPicPr>
          <p:nvPr/>
        </p:nvPicPr>
        <p:blipFill>
          <a:blip r:embed="rId3"/>
          <a:stretch>
            <a:fillRect/>
          </a:stretch>
        </p:blipFill>
        <p:spPr>
          <a:xfrm>
            <a:off x="0" y="824459"/>
            <a:ext cx="12263580" cy="589165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49BED829-F561-4A3E-832C-A72E05069107}"/>
              </a:ext>
            </a:extLst>
          </p:cNvPr>
          <p:cNvSpPr/>
          <p:nvPr/>
        </p:nvSpPr>
        <p:spPr>
          <a:xfrm>
            <a:off x="0" y="0"/>
            <a:ext cx="12192000" cy="824459"/>
          </a:xfrm>
          <a:prstGeom prst="rect">
            <a:avLst/>
          </a:prstGeom>
          <a:solidFill>
            <a:srgbClr val="00B050"/>
          </a:solidFill>
          <a:ln>
            <a:solidFill>
              <a:srgbClr val="4B6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E33280F2-3C25-44DE-B5A8-45B99B17CA81}"/>
              </a:ext>
            </a:extLst>
          </p:cNvPr>
          <p:cNvSpPr txBox="1"/>
          <p:nvPr/>
        </p:nvSpPr>
        <p:spPr>
          <a:xfrm>
            <a:off x="207780" y="116573"/>
            <a:ext cx="11776440" cy="707886"/>
          </a:xfrm>
          <a:prstGeom prst="rect">
            <a:avLst/>
          </a:prstGeom>
          <a:noFill/>
        </p:spPr>
        <p:txBody>
          <a:bodyPr wrap="square" rtlCol="0">
            <a:spAutoFit/>
          </a:bodyPr>
          <a:lstStyle/>
          <a:p>
            <a:r>
              <a:rPr lang="it-IT" sz="4000" dirty="0">
                <a:solidFill>
                  <a:schemeClr val="bg1"/>
                </a:solidFill>
                <a:latin typeface="+mj-lt"/>
              </a:rPr>
              <a:t>LABELING by MAED-GC×GC-FID</a:t>
            </a:r>
            <a:endParaRPr lang="en-GB" sz="4000" dirty="0">
              <a:solidFill>
                <a:schemeClr val="bg1"/>
              </a:solidFill>
              <a:latin typeface="+mj-lt"/>
            </a:endParaRPr>
          </a:p>
        </p:txBody>
      </p:sp>
      <p:pic>
        <p:nvPicPr>
          <p:cNvPr id="13" name="Picture 12">
            <a:extLst>
              <a:ext uri="{FF2B5EF4-FFF2-40B4-BE49-F238E27FC236}">
                <a16:creationId xmlns:a16="http://schemas.microsoft.com/office/drawing/2014/main" id="{806AD1B1-DD15-4E39-8C61-DFB5ADE9EB50}"/>
              </a:ext>
            </a:extLst>
          </p:cNvPr>
          <p:cNvPicPr>
            <a:picLocks noChangeAspect="1"/>
          </p:cNvPicPr>
          <p:nvPr/>
        </p:nvPicPr>
        <p:blipFill rotWithShape="1">
          <a:blip r:embed="rId4">
            <a:alphaModFix amt="16000"/>
            <a:extLst>
              <a:ext uri="{28A0092B-C50C-407E-A947-70E740481C1C}">
                <a14:useLocalDpi xmlns:a14="http://schemas.microsoft.com/office/drawing/2010/main" val="0"/>
              </a:ext>
            </a:extLst>
          </a:blip>
          <a:srcRect/>
          <a:stretch/>
        </p:blipFill>
        <p:spPr>
          <a:xfrm>
            <a:off x="1" y="843509"/>
            <a:ext cx="12263579" cy="6898263"/>
          </a:xfrm>
          <a:prstGeom prst="rect">
            <a:avLst/>
          </a:prstGeom>
        </p:spPr>
      </p:pic>
      <p:pic>
        <p:nvPicPr>
          <p:cNvPr id="7" name="Picture 6">
            <a:extLst>
              <a:ext uri="{FF2B5EF4-FFF2-40B4-BE49-F238E27FC236}">
                <a16:creationId xmlns:a16="http://schemas.microsoft.com/office/drawing/2014/main" id="{0DF5B321-5D5A-4D62-8106-C8B9B6D147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688" y="1971669"/>
            <a:ext cx="1038536" cy="1038536"/>
          </a:xfrm>
          <a:prstGeom prst="rect">
            <a:avLst/>
          </a:prstGeom>
        </p:spPr>
      </p:pic>
      <p:pic>
        <p:nvPicPr>
          <p:cNvPr id="1026" name="Picture 2">
            <a:extLst>
              <a:ext uri="{FF2B5EF4-FFF2-40B4-BE49-F238E27FC236}">
                <a16:creationId xmlns:a16="http://schemas.microsoft.com/office/drawing/2014/main" id="{8E4585A7-FAE4-5783-18F5-96C071A945D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522" t="8851" r="27107" b="25273"/>
          <a:stretch/>
        </p:blipFill>
        <p:spPr bwMode="auto">
          <a:xfrm>
            <a:off x="4008477" y="1286050"/>
            <a:ext cx="1843953" cy="27542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AB1756B-5727-45E2-AC79-74047BD814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9207" y="2422621"/>
            <a:ext cx="2247900" cy="450751"/>
          </a:xfrm>
          <a:prstGeom prst="rect">
            <a:avLst/>
          </a:prstGeom>
        </p:spPr>
      </p:pic>
    </p:spTree>
    <p:extLst>
      <p:ext uri="{BB962C8B-B14F-4D97-AF65-F5344CB8AC3E}">
        <p14:creationId xmlns:p14="http://schemas.microsoft.com/office/powerpoint/2010/main" val="2356046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B7EFC4-7137-3183-B291-A32F73C111B3}"/>
              </a:ext>
            </a:extLst>
          </p:cNvPr>
          <p:cNvSpPr txBox="1"/>
          <p:nvPr/>
        </p:nvSpPr>
        <p:spPr>
          <a:xfrm>
            <a:off x="3843948" y="5947045"/>
            <a:ext cx="1058915" cy="215444"/>
          </a:xfrm>
          <a:prstGeom prst="rect">
            <a:avLst/>
          </a:prstGeom>
          <a:noFill/>
        </p:spPr>
        <p:txBody>
          <a:bodyPr wrap="square" rtlCol="0">
            <a:spAutoFit/>
          </a:bodyPr>
          <a:lstStyle/>
          <a:p>
            <a:pPr algn="ctr"/>
            <a:r>
              <a:rPr lang="en-GB" sz="800" baseline="30000" dirty="0"/>
              <a:t>1</a:t>
            </a:r>
            <a:r>
              <a:rPr lang="en-GB" sz="800" dirty="0"/>
              <a:t>t</a:t>
            </a:r>
            <a:r>
              <a:rPr lang="en-GB" sz="800" baseline="-25000" dirty="0"/>
              <a:t>R</a:t>
            </a:r>
            <a:r>
              <a:rPr lang="en-GB" sz="800" dirty="0"/>
              <a:t> (min) </a:t>
            </a:r>
          </a:p>
        </p:txBody>
      </p:sp>
      <p:pic>
        <p:nvPicPr>
          <p:cNvPr id="19" name="Picture 6" descr="Bacon, Food, Meat, Meal, Breakfast, Fried, Pork">
            <a:extLst>
              <a:ext uri="{FF2B5EF4-FFF2-40B4-BE49-F238E27FC236}">
                <a16:creationId xmlns:a16="http://schemas.microsoft.com/office/drawing/2014/main" id="{F0BB576C-49C9-8437-F310-0B3724FA65E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1875">
                        <a14:foregroundMark x1="91875" y1="65000" x2="89688" y2="55313"/>
                        <a14:foregroundMark x1="89688" y1="55313" x2="89896" y2="54531"/>
                      </a14:backgroundRemoval>
                    </a14:imgEffect>
                  </a14:imgLayer>
                </a14:imgProps>
              </a:ext>
              <a:ext uri="{28A0092B-C50C-407E-A947-70E740481C1C}">
                <a14:useLocalDpi xmlns:a14="http://schemas.microsoft.com/office/drawing/2010/main" val="0"/>
              </a:ext>
            </a:extLst>
          </a:blip>
          <a:srcRect/>
          <a:stretch>
            <a:fillRect/>
          </a:stretch>
        </p:blipFill>
        <p:spPr bwMode="auto">
          <a:xfrm>
            <a:off x="500921" y="1537288"/>
            <a:ext cx="1384216" cy="92281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ADB0184-12AA-A914-E237-E4AB207E09FE}"/>
              </a:ext>
            </a:extLst>
          </p:cNvPr>
          <p:cNvSpPr txBox="1"/>
          <p:nvPr/>
        </p:nvSpPr>
        <p:spPr>
          <a:xfrm rot="16200000">
            <a:off x="-66957" y="3165531"/>
            <a:ext cx="1058915" cy="215444"/>
          </a:xfrm>
          <a:prstGeom prst="rect">
            <a:avLst/>
          </a:prstGeom>
          <a:noFill/>
        </p:spPr>
        <p:txBody>
          <a:bodyPr wrap="square" rtlCol="0">
            <a:spAutoFit/>
          </a:bodyPr>
          <a:lstStyle/>
          <a:p>
            <a:pPr algn="ctr"/>
            <a:r>
              <a:rPr lang="en-GB" sz="800" baseline="30000" dirty="0"/>
              <a:t>2</a:t>
            </a:r>
            <a:r>
              <a:rPr lang="en-GB" sz="800" dirty="0"/>
              <a:t>t</a:t>
            </a:r>
            <a:r>
              <a:rPr lang="en-GB" sz="800" baseline="-25000" dirty="0"/>
              <a:t>R</a:t>
            </a:r>
            <a:r>
              <a:rPr lang="en-GB" sz="800" dirty="0"/>
              <a:t> (s) </a:t>
            </a:r>
          </a:p>
        </p:txBody>
      </p:sp>
      <p:pic>
        <p:nvPicPr>
          <p:cNvPr id="21" name="Picture 2" descr="Pizza, Food, Italy">
            <a:extLst>
              <a:ext uri="{FF2B5EF4-FFF2-40B4-BE49-F238E27FC236}">
                <a16:creationId xmlns:a16="http://schemas.microsoft.com/office/drawing/2014/main" id="{853BFAD8-A011-3EDA-191E-20EDFA9A5E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518" y="3301052"/>
            <a:ext cx="1128409" cy="7510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asserole, Lasagna, Baking Dish, Ceramic Mould">
            <a:extLst>
              <a:ext uri="{FF2B5EF4-FFF2-40B4-BE49-F238E27FC236}">
                <a16:creationId xmlns:a16="http://schemas.microsoft.com/office/drawing/2014/main" id="{8ED23933-FCAD-A7DF-4327-918B2509DB62}"/>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950" y="4664048"/>
            <a:ext cx="867774" cy="6508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BA2561F-9521-726A-4231-FA674F78234A}"/>
              </a:ext>
            </a:extLst>
          </p:cNvPr>
          <p:cNvPicPr>
            <a:picLocks noChangeAspect="1"/>
          </p:cNvPicPr>
          <p:nvPr/>
        </p:nvPicPr>
        <p:blipFill rotWithShape="1">
          <a:blip r:embed="rId7"/>
          <a:srcRect r="94473"/>
          <a:stretch/>
        </p:blipFill>
        <p:spPr>
          <a:xfrm>
            <a:off x="267506" y="1645874"/>
            <a:ext cx="377210" cy="4437060"/>
          </a:xfrm>
          <a:prstGeom prst="rect">
            <a:avLst/>
          </a:prstGeom>
        </p:spPr>
      </p:pic>
      <p:pic>
        <p:nvPicPr>
          <p:cNvPr id="24" name="Picture 23">
            <a:extLst>
              <a:ext uri="{FF2B5EF4-FFF2-40B4-BE49-F238E27FC236}">
                <a16:creationId xmlns:a16="http://schemas.microsoft.com/office/drawing/2014/main" id="{93A62DD3-6170-4DB2-BA5E-47C9B747C65B}"/>
              </a:ext>
            </a:extLst>
          </p:cNvPr>
          <p:cNvPicPr>
            <a:picLocks noChangeAspect="1"/>
          </p:cNvPicPr>
          <p:nvPr/>
        </p:nvPicPr>
        <p:blipFill rotWithShape="1">
          <a:blip r:embed="rId8">
            <a:alphaModFix amt="16000"/>
            <a:extLst>
              <a:ext uri="{28A0092B-C50C-407E-A947-70E740481C1C}">
                <a14:useLocalDpi xmlns:a14="http://schemas.microsoft.com/office/drawing/2010/main" val="0"/>
              </a:ext>
            </a:extLst>
          </a:blip>
          <a:srcRect/>
          <a:stretch/>
        </p:blipFill>
        <p:spPr>
          <a:xfrm>
            <a:off x="0" y="-40263"/>
            <a:ext cx="12263579" cy="6898263"/>
          </a:xfrm>
          <a:prstGeom prst="rect">
            <a:avLst/>
          </a:prstGeom>
        </p:spPr>
      </p:pic>
      <p:pic>
        <p:nvPicPr>
          <p:cNvPr id="3" name="Picture 2">
            <a:extLst>
              <a:ext uri="{FF2B5EF4-FFF2-40B4-BE49-F238E27FC236}">
                <a16:creationId xmlns:a16="http://schemas.microsoft.com/office/drawing/2014/main" id="{F8E2C253-5027-CB42-6EAD-D90055DFBF7B}"/>
              </a:ext>
            </a:extLst>
          </p:cNvPr>
          <p:cNvPicPr>
            <a:picLocks noChangeAspect="1"/>
          </p:cNvPicPr>
          <p:nvPr/>
        </p:nvPicPr>
        <p:blipFill rotWithShape="1">
          <a:blip r:embed="rId7"/>
          <a:srcRect l="36435"/>
          <a:stretch/>
        </p:blipFill>
        <p:spPr>
          <a:xfrm>
            <a:off x="564328" y="1658937"/>
            <a:ext cx="4338535" cy="4437063"/>
          </a:xfrm>
          <a:prstGeom prst="rect">
            <a:avLst/>
          </a:prstGeom>
        </p:spPr>
      </p:pic>
      <p:sp>
        <p:nvSpPr>
          <p:cNvPr id="10" name="Rectangle 9">
            <a:extLst>
              <a:ext uri="{FF2B5EF4-FFF2-40B4-BE49-F238E27FC236}">
                <a16:creationId xmlns:a16="http://schemas.microsoft.com/office/drawing/2014/main" id="{B2F49BC1-0FE4-64C5-9FCF-EB2C3CB722B3}"/>
              </a:ext>
            </a:extLst>
          </p:cNvPr>
          <p:cNvSpPr/>
          <p:nvPr/>
        </p:nvSpPr>
        <p:spPr>
          <a:xfrm>
            <a:off x="2439418" y="1728083"/>
            <a:ext cx="276974" cy="3941209"/>
          </a:xfrm>
          <a:prstGeom prst="rect">
            <a:avLst/>
          </a:prstGeom>
          <a:noFill/>
          <a:ln w="31750">
            <a:solidFill>
              <a:srgbClr val="7BC3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C0562792-2C5E-2A74-6D09-20FC4222C85B}"/>
              </a:ext>
            </a:extLst>
          </p:cNvPr>
          <p:cNvGrpSpPr/>
          <p:nvPr/>
        </p:nvGrpSpPr>
        <p:grpSpPr>
          <a:xfrm>
            <a:off x="4587774" y="1681779"/>
            <a:ext cx="6029153" cy="4365250"/>
            <a:chOff x="2784412" y="1055907"/>
            <a:chExt cx="4956829" cy="3656707"/>
          </a:xfrm>
        </p:grpSpPr>
        <p:pic>
          <p:nvPicPr>
            <p:cNvPr id="12" name="Picture 11">
              <a:extLst>
                <a:ext uri="{FF2B5EF4-FFF2-40B4-BE49-F238E27FC236}">
                  <a16:creationId xmlns:a16="http://schemas.microsoft.com/office/drawing/2014/main" id="{307426AA-652B-654A-FE78-D6A1823DB34C}"/>
                </a:ext>
              </a:extLst>
            </p:cNvPr>
            <p:cNvPicPr>
              <a:picLocks noChangeAspect="1"/>
            </p:cNvPicPr>
            <p:nvPr/>
          </p:nvPicPr>
          <p:blipFill rotWithShape="1">
            <a:blip r:embed="rId9"/>
            <a:srcRect l="10402" r="17276" b="17479"/>
            <a:stretch/>
          </p:blipFill>
          <p:spPr>
            <a:xfrm>
              <a:off x="2784412" y="1055907"/>
              <a:ext cx="4810876" cy="3656707"/>
            </a:xfrm>
            <a:prstGeom prst="rect">
              <a:avLst/>
            </a:prstGeom>
          </p:spPr>
        </p:pic>
        <p:grpSp>
          <p:nvGrpSpPr>
            <p:cNvPr id="13" name="Group 12">
              <a:extLst>
                <a:ext uri="{FF2B5EF4-FFF2-40B4-BE49-F238E27FC236}">
                  <a16:creationId xmlns:a16="http://schemas.microsoft.com/office/drawing/2014/main" id="{1514FBD4-CFA9-0659-5F7C-016B1FF1CA33}"/>
                </a:ext>
              </a:extLst>
            </p:cNvPr>
            <p:cNvGrpSpPr/>
            <p:nvPr/>
          </p:nvGrpSpPr>
          <p:grpSpPr>
            <a:xfrm>
              <a:off x="4242564" y="2370540"/>
              <a:ext cx="3498677" cy="2148564"/>
              <a:chOff x="4647141" y="2720519"/>
              <a:chExt cx="3498677" cy="2148564"/>
            </a:xfrm>
          </p:grpSpPr>
          <p:sp>
            <p:nvSpPr>
              <p:cNvPr id="15" name="TextBox 14">
                <a:extLst>
                  <a:ext uri="{FF2B5EF4-FFF2-40B4-BE49-F238E27FC236}">
                    <a16:creationId xmlns:a16="http://schemas.microsoft.com/office/drawing/2014/main" id="{8AA58391-95BC-32BE-12FA-7BE8A288107C}"/>
                  </a:ext>
                </a:extLst>
              </p:cNvPr>
              <p:cNvSpPr txBox="1"/>
              <p:nvPr/>
            </p:nvSpPr>
            <p:spPr>
              <a:xfrm>
                <a:off x="6685755" y="2720519"/>
                <a:ext cx="1128252" cy="461665"/>
              </a:xfrm>
              <a:prstGeom prst="rect">
                <a:avLst/>
              </a:prstGeom>
              <a:noFill/>
            </p:spPr>
            <p:txBody>
              <a:bodyPr wrap="square" rtlCol="0">
                <a:spAutoFit/>
              </a:bodyPr>
              <a:lstStyle/>
              <a:p>
                <a:pPr algn="ctr"/>
                <a:r>
                  <a:rPr lang="en-GB" sz="1200" dirty="0">
                    <a:solidFill>
                      <a:schemeClr val="bg1"/>
                    </a:solidFill>
                  </a:rPr>
                  <a:t>Bacon </a:t>
                </a:r>
              </a:p>
              <a:p>
                <a:pPr algn="ctr"/>
                <a:r>
                  <a:rPr lang="en-GB" sz="1200" dirty="0">
                    <a:solidFill>
                      <a:schemeClr val="bg1"/>
                    </a:solidFill>
                  </a:rPr>
                  <a:t>(0%) </a:t>
                </a:r>
              </a:p>
            </p:txBody>
          </p:sp>
          <p:sp>
            <p:nvSpPr>
              <p:cNvPr id="16" name="TextBox 15">
                <a:extLst>
                  <a:ext uri="{FF2B5EF4-FFF2-40B4-BE49-F238E27FC236}">
                    <a16:creationId xmlns:a16="http://schemas.microsoft.com/office/drawing/2014/main" id="{11AF710D-E1C7-CFF0-94E8-697906EE0532}"/>
                  </a:ext>
                </a:extLst>
              </p:cNvPr>
              <p:cNvSpPr txBox="1"/>
              <p:nvPr/>
            </p:nvSpPr>
            <p:spPr>
              <a:xfrm>
                <a:off x="6938394" y="3403444"/>
                <a:ext cx="890462" cy="461665"/>
              </a:xfrm>
              <a:prstGeom prst="rect">
                <a:avLst/>
              </a:prstGeom>
              <a:noFill/>
            </p:spPr>
            <p:txBody>
              <a:bodyPr wrap="square" rtlCol="0">
                <a:spAutoFit/>
              </a:bodyPr>
              <a:lstStyle/>
              <a:p>
                <a:pPr algn="ctr"/>
                <a:r>
                  <a:rPr lang="en-GB" sz="1200" dirty="0">
                    <a:solidFill>
                      <a:schemeClr val="bg1"/>
                    </a:solidFill>
                  </a:rPr>
                  <a:t>Pizza (0.23 %) </a:t>
                </a:r>
              </a:p>
            </p:txBody>
          </p:sp>
          <p:sp>
            <p:nvSpPr>
              <p:cNvPr id="17" name="TextBox 16">
                <a:extLst>
                  <a:ext uri="{FF2B5EF4-FFF2-40B4-BE49-F238E27FC236}">
                    <a16:creationId xmlns:a16="http://schemas.microsoft.com/office/drawing/2014/main" id="{8366E19A-A92F-28AD-9AED-268F5AFA740D}"/>
                  </a:ext>
                </a:extLst>
              </p:cNvPr>
              <p:cNvSpPr txBox="1"/>
              <p:nvPr/>
            </p:nvSpPr>
            <p:spPr>
              <a:xfrm>
                <a:off x="7042542" y="4211116"/>
                <a:ext cx="1103276" cy="461665"/>
              </a:xfrm>
              <a:prstGeom prst="rect">
                <a:avLst/>
              </a:prstGeom>
              <a:noFill/>
            </p:spPr>
            <p:txBody>
              <a:bodyPr wrap="square" rtlCol="0">
                <a:spAutoFit/>
              </a:bodyPr>
              <a:lstStyle/>
              <a:p>
                <a:pPr algn="ctr"/>
                <a:r>
                  <a:rPr lang="en-GB" sz="1200" dirty="0">
                    <a:solidFill>
                      <a:schemeClr val="bg1"/>
                    </a:solidFill>
                  </a:rPr>
                  <a:t>Lasagne</a:t>
                </a:r>
              </a:p>
              <a:p>
                <a:pPr algn="ctr"/>
                <a:r>
                  <a:rPr lang="en-GB" sz="1200" dirty="0">
                    <a:solidFill>
                      <a:schemeClr val="bg1"/>
                    </a:solidFill>
                  </a:rPr>
                  <a:t>(0.17 %)</a:t>
                </a:r>
              </a:p>
            </p:txBody>
          </p:sp>
          <p:sp>
            <p:nvSpPr>
              <p:cNvPr id="18" name="TextBox 17">
                <a:extLst>
                  <a:ext uri="{FF2B5EF4-FFF2-40B4-BE49-F238E27FC236}">
                    <a16:creationId xmlns:a16="http://schemas.microsoft.com/office/drawing/2014/main" id="{6A57DE3C-9A1C-BF9A-5A04-738900670CA0}"/>
                  </a:ext>
                </a:extLst>
              </p:cNvPr>
              <p:cNvSpPr txBox="1"/>
              <p:nvPr/>
            </p:nvSpPr>
            <p:spPr>
              <a:xfrm>
                <a:off x="4647141" y="4407418"/>
                <a:ext cx="1445620" cy="461665"/>
              </a:xfrm>
              <a:prstGeom prst="rect">
                <a:avLst/>
              </a:prstGeom>
              <a:noFill/>
            </p:spPr>
            <p:txBody>
              <a:bodyPr wrap="square" rtlCol="0">
                <a:spAutoFit/>
              </a:bodyPr>
              <a:lstStyle/>
              <a:p>
                <a:pPr algn="ctr"/>
                <a:r>
                  <a:rPr lang="en-GB" sz="1200" dirty="0" err="1"/>
                  <a:t>Linolelaidic</a:t>
                </a:r>
                <a:r>
                  <a:rPr lang="en-GB" sz="1200" dirty="0"/>
                  <a:t> acid (C18:2n6t) </a:t>
                </a:r>
              </a:p>
            </p:txBody>
          </p:sp>
        </p:grpSp>
        <p:sp>
          <p:nvSpPr>
            <p:cNvPr id="14" name="Oval 13">
              <a:extLst>
                <a:ext uri="{FF2B5EF4-FFF2-40B4-BE49-F238E27FC236}">
                  <a16:creationId xmlns:a16="http://schemas.microsoft.com/office/drawing/2014/main" id="{736027AC-32CE-175B-120C-C67FEC73001E}"/>
                </a:ext>
              </a:extLst>
            </p:cNvPr>
            <p:cNvSpPr/>
            <p:nvPr/>
          </p:nvSpPr>
          <p:spPr>
            <a:xfrm rot="194251">
              <a:off x="4796130" y="2271709"/>
              <a:ext cx="486871" cy="1860364"/>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25" name="Picture 2">
            <a:extLst>
              <a:ext uri="{FF2B5EF4-FFF2-40B4-BE49-F238E27FC236}">
                <a16:creationId xmlns:a16="http://schemas.microsoft.com/office/drawing/2014/main" id="{16A05213-9EA8-4E20-A47D-CE092AD3D2C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9522" t="8851" r="27107" b="25273"/>
          <a:stretch/>
        </p:blipFill>
        <p:spPr bwMode="auto">
          <a:xfrm>
            <a:off x="9943344" y="272456"/>
            <a:ext cx="2198731" cy="32841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Chart, bar chart&#10;&#10;Description automatically generated">
            <a:extLst>
              <a:ext uri="{FF2B5EF4-FFF2-40B4-BE49-F238E27FC236}">
                <a16:creationId xmlns:a16="http://schemas.microsoft.com/office/drawing/2014/main" id="{D69C2005-E380-4956-840A-44CF99BD2463}"/>
              </a:ext>
            </a:extLst>
          </p:cNvPr>
          <p:cNvPicPr>
            <a:picLocks noChangeAspect="1"/>
          </p:cNvPicPr>
          <p:nvPr/>
        </p:nvPicPr>
        <p:blipFill rotWithShape="1">
          <a:blip r:embed="rId11">
            <a:extLst>
              <a:ext uri="{28A0092B-C50C-407E-A947-70E740481C1C}">
                <a14:useLocalDpi xmlns:a14="http://schemas.microsoft.com/office/drawing/2010/main" val="0"/>
              </a:ext>
            </a:extLst>
          </a:blip>
          <a:srcRect l="13721" t="6442" r="13750" b="4249"/>
          <a:stretch/>
        </p:blipFill>
        <p:spPr>
          <a:xfrm>
            <a:off x="2645911" y="1198670"/>
            <a:ext cx="7425602" cy="51432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1152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BFA3E0-BF47-4DC0-B97C-A599FAF930BE}"/>
              </a:ext>
            </a:extLst>
          </p:cNvPr>
          <p:cNvPicPr>
            <a:picLocks noChangeAspect="1"/>
          </p:cNvPicPr>
          <p:nvPr/>
        </p:nvPicPr>
        <p:blipFill rotWithShape="1">
          <a:blip r:embed="rId3"/>
          <a:srcRect l="21316" t="24549" r="25790" b="37187"/>
          <a:stretch/>
        </p:blipFill>
        <p:spPr>
          <a:xfrm>
            <a:off x="0" y="385009"/>
            <a:ext cx="8992999" cy="3657601"/>
          </a:xfrm>
          <a:prstGeom prst="rect">
            <a:avLst/>
          </a:prstGeom>
        </p:spPr>
      </p:pic>
      <p:pic>
        <p:nvPicPr>
          <p:cNvPr id="7" name="Picture 6">
            <a:extLst>
              <a:ext uri="{FF2B5EF4-FFF2-40B4-BE49-F238E27FC236}">
                <a16:creationId xmlns:a16="http://schemas.microsoft.com/office/drawing/2014/main" id="{E76DBDE3-98B0-4B74-B295-D8E76122A696}"/>
              </a:ext>
            </a:extLst>
          </p:cNvPr>
          <p:cNvPicPr>
            <a:picLocks noChangeAspect="1"/>
          </p:cNvPicPr>
          <p:nvPr/>
        </p:nvPicPr>
        <p:blipFill rotWithShape="1">
          <a:blip r:embed="rId4">
            <a:extLst>
              <a:ext uri="{28A0092B-C50C-407E-A947-70E740481C1C}">
                <a14:useLocalDpi xmlns:a14="http://schemas.microsoft.com/office/drawing/2010/main" val="0"/>
              </a:ext>
            </a:extLst>
          </a:blip>
          <a:srcRect t="15835" b="21924"/>
          <a:stretch/>
        </p:blipFill>
        <p:spPr>
          <a:xfrm>
            <a:off x="1126005" y="4259181"/>
            <a:ext cx="6378641" cy="2213810"/>
          </a:xfrm>
          <a:prstGeom prst="rect">
            <a:avLst/>
          </a:prstGeom>
        </p:spPr>
      </p:pic>
      <p:sp>
        <p:nvSpPr>
          <p:cNvPr id="9" name="Rectangle 8">
            <a:extLst>
              <a:ext uri="{FF2B5EF4-FFF2-40B4-BE49-F238E27FC236}">
                <a16:creationId xmlns:a16="http://schemas.microsoft.com/office/drawing/2014/main" id="{303B9BDA-7AC1-4B53-86DB-948572D0E1AF}"/>
              </a:ext>
            </a:extLst>
          </p:cNvPr>
          <p:cNvSpPr/>
          <p:nvPr/>
        </p:nvSpPr>
        <p:spPr>
          <a:xfrm>
            <a:off x="6978940" y="4950587"/>
            <a:ext cx="4961871" cy="830997"/>
          </a:xfrm>
          <a:prstGeom prst="rect">
            <a:avLst/>
          </a:prstGeom>
          <a:noFill/>
        </p:spPr>
        <p:txBody>
          <a:bodyPr wrap="none" lIns="91440" tIns="45720" rIns="91440" bIns="45720">
            <a:spAutoFit/>
          </a:bodyPr>
          <a:lstStyle/>
          <a:p>
            <a:pPr algn="ctr"/>
            <a:r>
              <a:rPr lang="en-US" sz="4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LET’S GO FURTHER</a:t>
            </a:r>
          </a:p>
        </p:txBody>
      </p:sp>
    </p:spTree>
    <p:extLst>
      <p:ext uri="{BB962C8B-B14F-4D97-AF65-F5344CB8AC3E}">
        <p14:creationId xmlns:p14="http://schemas.microsoft.com/office/powerpoint/2010/main" val="222204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FC97AD-9F2B-49B9-A398-9986EBAFAEB6}"/>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285750" y="428625"/>
            <a:ext cx="11620500" cy="6000750"/>
          </a:xfrm>
          <a:prstGeom prst="rect">
            <a:avLst/>
          </a:prstGeom>
        </p:spPr>
      </p:pic>
      <p:grpSp>
        <p:nvGrpSpPr>
          <p:cNvPr id="37" name="Group 36">
            <a:extLst>
              <a:ext uri="{FF2B5EF4-FFF2-40B4-BE49-F238E27FC236}">
                <a16:creationId xmlns:a16="http://schemas.microsoft.com/office/drawing/2014/main" id="{58CB6136-2E27-4F1B-9660-392C4E34E137}"/>
              </a:ext>
            </a:extLst>
          </p:cNvPr>
          <p:cNvGrpSpPr/>
          <p:nvPr/>
        </p:nvGrpSpPr>
        <p:grpSpPr>
          <a:xfrm>
            <a:off x="2629771" y="416206"/>
            <a:ext cx="6860362" cy="5864503"/>
            <a:chOff x="2629771" y="416206"/>
            <a:chExt cx="6860362" cy="5864503"/>
          </a:xfrm>
        </p:grpSpPr>
        <p:cxnSp>
          <p:nvCxnSpPr>
            <p:cNvPr id="15" name="Straight Connector 14">
              <a:extLst>
                <a:ext uri="{FF2B5EF4-FFF2-40B4-BE49-F238E27FC236}">
                  <a16:creationId xmlns:a16="http://schemas.microsoft.com/office/drawing/2014/main" id="{D6131ADC-3DF0-4189-9FCD-ADFD20713FB8}"/>
                </a:ext>
              </a:extLst>
            </p:cNvPr>
            <p:cNvCxnSpPr>
              <a:cxnSpLocks/>
            </p:cNvCxnSpPr>
            <p:nvPr/>
          </p:nvCxnSpPr>
          <p:spPr>
            <a:xfrm>
              <a:off x="6175834" y="1780674"/>
              <a:ext cx="0" cy="329665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ED2396-C345-4AAA-A6FE-7A1912A5082B}"/>
                </a:ext>
              </a:extLst>
            </p:cNvPr>
            <p:cNvCxnSpPr>
              <a:cxnSpLocks/>
            </p:cNvCxnSpPr>
            <p:nvPr/>
          </p:nvCxnSpPr>
          <p:spPr>
            <a:xfrm flipH="1">
              <a:off x="3874168" y="3429000"/>
              <a:ext cx="439152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E3D27C-CCFE-4EB2-9566-466B2C659EB8}"/>
                </a:ext>
              </a:extLst>
            </p:cNvPr>
            <p:cNvCxnSpPr>
              <a:cxnSpLocks/>
            </p:cNvCxnSpPr>
            <p:nvPr/>
          </p:nvCxnSpPr>
          <p:spPr>
            <a:xfrm flipH="1" flipV="1">
              <a:off x="4336934" y="2261937"/>
              <a:ext cx="3717157" cy="251805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B2F46AB-77E5-43CD-98F5-D99078DEC485}"/>
                </a:ext>
              </a:extLst>
            </p:cNvPr>
            <p:cNvCxnSpPr>
              <a:cxnSpLocks/>
            </p:cNvCxnSpPr>
            <p:nvPr/>
          </p:nvCxnSpPr>
          <p:spPr>
            <a:xfrm flipV="1">
              <a:off x="4644189" y="2057875"/>
              <a:ext cx="3063291" cy="272211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10FC677-04A8-4021-9E90-1D154D7540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1042" y1="38056" x2="51042" y2="38056"/>
                          <a14:foregroundMark x1="78958" y1="24722" x2="78958" y2="24722"/>
                          <a14:foregroundMark x1="77500" y1="46667" x2="77500" y2="46667"/>
                          <a14:foregroundMark x1="31458" y1="29167" x2="31458" y2="29167"/>
                          <a14:foregroundMark x1="26458" y1="64167" x2="26458" y2="64167"/>
                        </a14:backgroundRemoval>
                      </a14:imgEffect>
                    </a14:imgLayer>
                  </a14:imgProps>
                </a:ext>
                <a:ext uri="{28A0092B-C50C-407E-A947-70E740481C1C}">
                  <a14:useLocalDpi xmlns:a14="http://schemas.microsoft.com/office/drawing/2010/main" val="0"/>
                </a:ext>
              </a:extLst>
            </a:blip>
            <a:stretch>
              <a:fillRect/>
            </a:stretch>
          </p:blipFill>
          <p:spPr>
            <a:xfrm>
              <a:off x="5444314" y="2870294"/>
              <a:ext cx="1463040" cy="1097280"/>
            </a:xfrm>
            <a:prstGeom prst="rect">
              <a:avLst/>
            </a:prstGeom>
          </p:spPr>
        </p:pic>
        <p:sp>
          <p:nvSpPr>
            <p:cNvPr id="29" name="Oval 28">
              <a:extLst>
                <a:ext uri="{FF2B5EF4-FFF2-40B4-BE49-F238E27FC236}">
                  <a16:creationId xmlns:a16="http://schemas.microsoft.com/office/drawing/2014/main" id="{CEC2CA7F-401C-4F95-98C3-660AB4E2565B}"/>
                </a:ext>
              </a:extLst>
            </p:cNvPr>
            <p:cNvSpPr/>
            <p:nvPr/>
          </p:nvSpPr>
          <p:spPr>
            <a:xfrm>
              <a:off x="3308684" y="11622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1</a:t>
              </a:r>
              <a:endParaRPr lang="en-GB" sz="2400" dirty="0">
                <a:solidFill>
                  <a:schemeClr val="tx1"/>
                </a:solidFill>
              </a:endParaRPr>
            </a:p>
          </p:txBody>
        </p:sp>
        <p:sp>
          <p:nvSpPr>
            <p:cNvPr id="30" name="Oval 29">
              <a:extLst>
                <a:ext uri="{FF2B5EF4-FFF2-40B4-BE49-F238E27FC236}">
                  <a16:creationId xmlns:a16="http://schemas.microsoft.com/office/drawing/2014/main" id="{93C4D290-B531-44DB-99F0-119408DE2C7F}"/>
                </a:ext>
              </a:extLst>
            </p:cNvPr>
            <p:cNvSpPr/>
            <p:nvPr/>
          </p:nvSpPr>
          <p:spPr>
            <a:xfrm>
              <a:off x="5610350" y="416206"/>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2</a:t>
              </a:r>
              <a:endParaRPr lang="en-GB" sz="2400" dirty="0">
                <a:solidFill>
                  <a:schemeClr val="tx1"/>
                </a:solidFill>
              </a:endParaRPr>
            </a:p>
          </p:txBody>
        </p:sp>
        <p:sp>
          <p:nvSpPr>
            <p:cNvPr id="31" name="Oval 30">
              <a:extLst>
                <a:ext uri="{FF2B5EF4-FFF2-40B4-BE49-F238E27FC236}">
                  <a16:creationId xmlns:a16="http://schemas.microsoft.com/office/drawing/2014/main" id="{C061B15D-D38F-49C6-97F6-A14B358F222A}"/>
                </a:ext>
              </a:extLst>
            </p:cNvPr>
            <p:cNvSpPr/>
            <p:nvPr/>
          </p:nvSpPr>
          <p:spPr>
            <a:xfrm>
              <a:off x="7660771" y="11664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3</a:t>
              </a:r>
              <a:endParaRPr lang="en-GB" sz="2400" dirty="0">
                <a:solidFill>
                  <a:schemeClr val="tx1"/>
                </a:solidFill>
              </a:endParaRPr>
            </a:p>
          </p:txBody>
        </p:sp>
        <p:sp>
          <p:nvSpPr>
            <p:cNvPr id="32" name="Oval 31">
              <a:extLst>
                <a:ext uri="{FF2B5EF4-FFF2-40B4-BE49-F238E27FC236}">
                  <a16:creationId xmlns:a16="http://schemas.microsoft.com/office/drawing/2014/main" id="{D09B7DF2-D9A5-40C1-B0B7-12C0D4B691FE}"/>
                </a:ext>
              </a:extLst>
            </p:cNvPr>
            <p:cNvSpPr/>
            <p:nvPr/>
          </p:nvSpPr>
          <p:spPr>
            <a:xfrm>
              <a:off x="2629771" y="2880360"/>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4</a:t>
              </a:r>
              <a:endParaRPr lang="en-GB" sz="2400" dirty="0">
                <a:solidFill>
                  <a:schemeClr val="tx1"/>
                </a:solidFill>
              </a:endParaRPr>
            </a:p>
          </p:txBody>
        </p:sp>
        <p:sp>
          <p:nvSpPr>
            <p:cNvPr id="33" name="Oval 32">
              <a:extLst>
                <a:ext uri="{FF2B5EF4-FFF2-40B4-BE49-F238E27FC236}">
                  <a16:creationId xmlns:a16="http://schemas.microsoft.com/office/drawing/2014/main" id="{2E29BEE8-304C-4B47-8332-9528AF55C9AF}"/>
                </a:ext>
              </a:extLst>
            </p:cNvPr>
            <p:cNvSpPr/>
            <p:nvPr/>
          </p:nvSpPr>
          <p:spPr>
            <a:xfrm>
              <a:off x="8359165" y="2877954"/>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5</a:t>
              </a:r>
              <a:endParaRPr lang="en-GB" sz="2400" dirty="0">
                <a:solidFill>
                  <a:schemeClr val="tx1"/>
                </a:solidFill>
              </a:endParaRPr>
            </a:p>
          </p:txBody>
        </p:sp>
        <p:sp>
          <p:nvSpPr>
            <p:cNvPr id="34" name="Oval 33">
              <a:extLst>
                <a:ext uri="{FF2B5EF4-FFF2-40B4-BE49-F238E27FC236}">
                  <a16:creationId xmlns:a16="http://schemas.microsoft.com/office/drawing/2014/main" id="{C8079F55-2956-4B96-9382-22F269E387AC}"/>
                </a:ext>
              </a:extLst>
            </p:cNvPr>
            <p:cNvSpPr/>
            <p:nvPr/>
          </p:nvSpPr>
          <p:spPr>
            <a:xfrm>
              <a:off x="8081124" y="44981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7</a:t>
              </a:r>
              <a:endParaRPr lang="en-GB" sz="2400" dirty="0">
                <a:solidFill>
                  <a:schemeClr val="tx1"/>
                </a:solidFill>
              </a:endParaRPr>
            </a:p>
          </p:txBody>
        </p:sp>
        <p:sp>
          <p:nvSpPr>
            <p:cNvPr id="35" name="Oval 34">
              <a:extLst>
                <a:ext uri="{FF2B5EF4-FFF2-40B4-BE49-F238E27FC236}">
                  <a16:creationId xmlns:a16="http://schemas.microsoft.com/office/drawing/2014/main" id="{ABC3DE8D-5116-4F83-AA96-C5681BEBBC9F}"/>
                </a:ext>
              </a:extLst>
            </p:cNvPr>
            <p:cNvSpPr/>
            <p:nvPr/>
          </p:nvSpPr>
          <p:spPr>
            <a:xfrm>
              <a:off x="3427020" y="4528686"/>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6</a:t>
              </a:r>
              <a:endParaRPr lang="en-GB" sz="2400" dirty="0">
                <a:solidFill>
                  <a:schemeClr val="tx1"/>
                </a:solidFill>
              </a:endParaRPr>
            </a:p>
          </p:txBody>
        </p:sp>
        <p:sp>
          <p:nvSpPr>
            <p:cNvPr id="36" name="Oval 35">
              <a:extLst>
                <a:ext uri="{FF2B5EF4-FFF2-40B4-BE49-F238E27FC236}">
                  <a16:creationId xmlns:a16="http://schemas.microsoft.com/office/drawing/2014/main" id="{E93D8D5B-B6F1-4174-86CB-11A99E5609A9}"/>
                </a:ext>
              </a:extLst>
            </p:cNvPr>
            <p:cNvSpPr/>
            <p:nvPr/>
          </p:nvSpPr>
          <p:spPr>
            <a:xfrm>
              <a:off x="5610350" y="5181023"/>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8</a:t>
              </a:r>
              <a:endParaRPr lang="en-GB" sz="2400" dirty="0">
                <a:solidFill>
                  <a:schemeClr val="tx1"/>
                </a:solidFill>
              </a:endParaRPr>
            </a:p>
          </p:txBody>
        </p:sp>
      </p:grpSp>
    </p:spTree>
    <p:extLst>
      <p:ext uri="{BB962C8B-B14F-4D97-AF65-F5344CB8AC3E}">
        <p14:creationId xmlns:p14="http://schemas.microsoft.com/office/powerpoint/2010/main" val="2784458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FC97AD-9F2B-49B9-A398-9986EBAFAEB6}"/>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285750" y="428625"/>
            <a:ext cx="11620500" cy="6000750"/>
          </a:xfrm>
          <a:prstGeom prst="rect">
            <a:avLst/>
          </a:prstGeom>
        </p:spPr>
      </p:pic>
      <p:grpSp>
        <p:nvGrpSpPr>
          <p:cNvPr id="37" name="Group 36">
            <a:extLst>
              <a:ext uri="{FF2B5EF4-FFF2-40B4-BE49-F238E27FC236}">
                <a16:creationId xmlns:a16="http://schemas.microsoft.com/office/drawing/2014/main" id="{58CB6136-2E27-4F1B-9660-392C4E34E137}"/>
              </a:ext>
            </a:extLst>
          </p:cNvPr>
          <p:cNvGrpSpPr/>
          <p:nvPr/>
        </p:nvGrpSpPr>
        <p:grpSpPr>
          <a:xfrm>
            <a:off x="5126099" y="368467"/>
            <a:ext cx="6860362" cy="5864503"/>
            <a:chOff x="2629771" y="416206"/>
            <a:chExt cx="6860362" cy="5864503"/>
          </a:xfrm>
        </p:grpSpPr>
        <p:cxnSp>
          <p:nvCxnSpPr>
            <p:cNvPr id="15" name="Straight Connector 14">
              <a:extLst>
                <a:ext uri="{FF2B5EF4-FFF2-40B4-BE49-F238E27FC236}">
                  <a16:creationId xmlns:a16="http://schemas.microsoft.com/office/drawing/2014/main" id="{D6131ADC-3DF0-4189-9FCD-ADFD20713FB8}"/>
                </a:ext>
              </a:extLst>
            </p:cNvPr>
            <p:cNvCxnSpPr>
              <a:cxnSpLocks/>
            </p:cNvCxnSpPr>
            <p:nvPr/>
          </p:nvCxnSpPr>
          <p:spPr>
            <a:xfrm>
              <a:off x="6175834" y="1780674"/>
              <a:ext cx="0" cy="329665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ED2396-C345-4AAA-A6FE-7A1912A5082B}"/>
                </a:ext>
              </a:extLst>
            </p:cNvPr>
            <p:cNvCxnSpPr>
              <a:cxnSpLocks/>
            </p:cNvCxnSpPr>
            <p:nvPr/>
          </p:nvCxnSpPr>
          <p:spPr>
            <a:xfrm flipH="1">
              <a:off x="3874168" y="3429000"/>
              <a:ext cx="439152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E3D27C-CCFE-4EB2-9566-466B2C659EB8}"/>
                </a:ext>
              </a:extLst>
            </p:cNvPr>
            <p:cNvCxnSpPr>
              <a:cxnSpLocks/>
            </p:cNvCxnSpPr>
            <p:nvPr/>
          </p:nvCxnSpPr>
          <p:spPr>
            <a:xfrm flipH="1" flipV="1">
              <a:off x="4336934" y="2261937"/>
              <a:ext cx="3717157" cy="251805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B2F46AB-77E5-43CD-98F5-D99078DEC485}"/>
                </a:ext>
              </a:extLst>
            </p:cNvPr>
            <p:cNvCxnSpPr>
              <a:cxnSpLocks/>
            </p:cNvCxnSpPr>
            <p:nvPr/>
          </p:nvCxnSpPr>
          <p:spPr>
            <a:xfrm flipV="1">
              <a:off x="4644189" y="2057875"/>
              <a:ext cx="3063291" cy="272211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10FC677-04A8-4021-9E90-1D154D7540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1042" y1="38056" x2="51042" y2="38056"/>
                          <a14:foregroundMark x1="78958" y1="24722" x2="78958" y2="24722"/>
                          <a14:foregroundMark x1="77500" y1="46667" x2="77500" y2="46667"/>
                          <a14:foregroundMark x1="31458" y1="29167" x2="31458" y2="29167"/>
                          <a14:foregroundMark x1="26458" y1="64167" x2="26458" y2="64167"/>
                        </a14:backgroundRemoval>
                      </a14:imgEffect>
                    </a14:imgLayer>
                  </a14:imgProps>
                </a:ext>
                <a:ext uri="{28A0092B-C50C-407E-A947-70E740481C1C}">
                  <a14:useLocalDpi xmlns:a14="http://schemas.microsoft.com/office/drawing/2010/main" val="0"/>
                </a:ext>
              </a:extLst>
            </a:blip>
            <a:stretch>
              <a:fillRect/>
            </a:stretch>
          </p:blipFill>
          <p:spPr>
            <a:xfrm>
              <a:off x="5444314" y="2870294"/>
              <a:ext cx="1463040" cy="1097280"/>
            </a:xfrm>
            <a:prstGeom prst="rect">
              <a:avLst/>
            </a:prstGeom>
          </p:spPr>
        </p:pic>
        <p:sp>
          <p:nvSpPr>
            <p:cNvPr id="29" name="Oval 28">
              <a:extLst>
                <a:ext uri="{FF2B5EF4-FFF2-40B4-BE49-F238E27FC236}">
                  <a16:creationId xmlns:a16="http://schemas.microsoft.com/office/drawing/2014/main" id="{CEC2CA7F-401C-4F95-98C3-660AB4E2565B}"/>
                </a:ext>
              </a:extLst>
            </p:cNvPr>
            <p:cNvSpPr/>
            <p:nvPr/>
          </p:nvSpPr>
          <p:spPr>
            <a:xfrm>
              <a:off x="3308684" y="11622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1</a:t>
              </a:r>
              <a:endParaRPr lang="en-GB" sz="2400" dirty="0">
                <a:solidFill>
                  <a:schemeClr val="tx1"/>
                </a:solidFill>
              </a:endParaRPr>
            </a:p>
          </p:txBody>
        </p:sp>
        <p:sp>
          <p:nvSpPr>
            <p:cNvPr id="30" name="Oval 29">
              <a:extLst>
                <a:ext uri="{FF2B5EF4-FFF2-40B4-BE49-F238E27FC236}">
                  <a16:creationId xmlns:a16="http://schemas.microsoft.com/office/drawing/2014/main" id="{93C4D290-B531-44DB-99F0-119408DE2C7F}"/>
                </a:ext>
              </a:extLst>
            </p:cNvPr>
            <p:cNvSpPr/>
            <p:nvPr/>
          </p:nvSpPr>
          <p:spPr>
            <a:xfrm>
              <a:off x="5610350" y="416206"/>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2</a:t>
              </a:r>
              <a:endParaRPr lang="en-GB" sz="2400" dirty="0">
                <a:solidFill>
                  <a:schemeClr val="tx1"/>
                </a:solidFill>
              </a:endParaRPr>
            </a:p>
          </p:txBody>
        </p:sp>
        <p:sp>
          <p:nvSpPr>
            <p:cNvPr id="31" name="Oval 30">
              <a:extLst>
                <a:ext uri="{FF2B5EF4-FFF2-40B4-BE49-F238E27FC236}">
                  <a16:creationId xmlns:a16="http://schemas.microsoft.com/office/drawing/2014/main" id="{C061B15D-D38F-49C6-97F6-A14B358F222A}"/>
                </a:ext>
              </a:extLst>
            </p:cNvPr>
            <p:cNvSpPr/>
            <p:nvPr/>
          </p:nvSpPr>
          <p:spPr>
            <a:xfrm>
              <a:off x="7660771" y="11664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3</a:t>
              </a:r>
              <a:endParaRPr lang="en-GB" sz="2400" dirty="0">
                <a:solidFill>
                  <a:schemeClr val="tx1"/>
                </a:solidFill>
              </a:endParaRPr>
            </a:p>
          </p:txBody>
        </p:sp>
        <p:sp>
          <p:nvSpPr>
            <p:cNvPr id="32" name="Oval 31">
              <a:extLst>
                <a:ext uri="{FF2B5EF4-FFF2-40B4-BE49-F238E27FC236}">
                  <a16:creationId xmlns:a16="http://schemas.microsoft.com/office/drawing/2014/main" id="{D09B7DF2-D9A5-40C1-B0B7-12C0D4B691FE}"/>
                </a:ext>
              </a:extLst>
            </p:cNvPr>
            <p:cNvSpPr/>
            <p:nvPr/>
          </p:nvSpPr>
          <p:spPr>
            <a:xfrm>
              <a:off x="2629771" y="2880360"/>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4</a:t>
              </a:r>
              <a:endParaRPr lang="en-GB" sz="2400" dirty="0">
                <a:solidFill>
                  <a:schemeClr val="tx1"/>
                </a:solidFill>
              </a:endParaRPr>
            </a:p>
          </p:txBody>
        </p:sp>
        <p:sp>
          <p:nvSpPr>
            <p:cNvPr id="33" name="Oval 32">
              <a:extLst>
                <a:ext uri="{FF2B5EF4-FFF2-40B4-BE49-F238E27FC236}">
                  <a16:creationId xmlns:a16="http://schemas.microsoft.com/office/drawing/2014/main" id="{2E29BEE8-304C-4B47-8332-9528AF55C9AF}"/>
                </a:ext>
              </a:extLst>
            </p:cNvPr>
            <p:cNvSpPr/>
            <p:nvPr/>
          </p:nvSpPr>
          <p:spPr>
            <a:xfrm>
              <a:off x="8359165" y="2877954"/>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5</a:t>
              </a:r>
              <a:endParaRPr lang="en-GB" sz="2400" dirty="0">
                <a:solidFill>
                  <a:schemeClr val="tx1"/>
                </a:solidFill>
              </a:endParaRPr>
            </a:p>
          </p:txBody>
        </p:sp>
        <p:sp>
          <p:nvSpPr>
            <p:cNvPr id="34" name="Oval 33">
              <a:extLst>
                <a:ext uri="{FF2B5EF4-FFF2-40B4-BE49-F238E27FC236}">
                  <a16:creationId xmlns:a16="http://schemas.microsoft.com/office/drawing/2014/main" id="{C8079F55-2956-4B96-9382-22F269E387AC}"/>
                </a:ext>
              </a:extLst>
            </p:cNvPr>
            <p:cNvSpPr/>
            <p:nvPr/>
          </p:nvSpPr>
          <p:spPr>
            <a:xfrm>
              <a:off x="8081124" y="44981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7</a:t>
              </a:r>
              <a:endParaRPr lang="en-GB" sz="2400" dirty="0">
                <a:solidFill>
                  <a:schemeClr val="tx1"/>
                </a:solidFill>
              </a:endParaRPr>
            </a:p>
          </p:txBody>
        </p:sp>
        <p:sp>
          <p:nvSpPr>
            <p:cNvPr id="35" name="Oval 34">
              <a:extLst>
                <a:ext uri="{FF2B5EF4-FFF2-40B4-BE49-F238E27FC236}">
                  <a16:creationId xmlns:a16="http://schemas.microsoft.com/office/drawing/2014/main" id="{ABC3DE8D-5116-4F83-AA96-C5681BEBBC9F}"/>
                </a:ext>
              </a:extLst>
            </p:cNvPr>
            <p:cNvSpPr/>
            <p:nvPr/>
          </p:nvSpPr>
          <p:spPr>
            <a:xfrm>
              <a:off x="3427020" y="4528686"/>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6</a:t>
              </a:r>
              <a:endParaRPr lang="en-GB" sz="2400" dirty="0">
                <a:solidFill>
                  <a:schemeClr val="tx1"/>
                </a:solidFill>
              </a:endParaRPr>
            </a:p>
          </p:txBody>
        </p:sp>
        <p:sp>
          <p:nvSpPr>
            <p:cNvPr id="36" name="Oval 35">
              <a:extLst>
                <a:ext uri="{FF2B5EF4-FFF2-40B4-BE49-F238E27FC236}">
                  <a16:creationId xmlns:a16="http://schemas.microsoft.com/office/drawing/2014/main" id="{E93D8D5B-B6F1-4174-86CB-11A99E5609A9}"/>
                </a:ext>
              </a:extLst>
            </p:cNvPr>
            <p:cNvSpPr/>
            <p:nvPr/>
          </p:nvSpPr>
          <p:spPr>
            <a:xfrm>
              <a:off x="5610350" y="5181023"/>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8</a:t>
              </a:r>
              <a:endParaRPr lang="en-GB" sz="2400" dirty="0">
                <a:solidFill>
                  <a:schemeClr val="tx1"/>
                </a:solidFill>
              </a:endParaRPr>
            </a:p>
          </p:txBody>
        </p:sp>
      </p:grpSp>
      <p:sp>
        <p:nvSpPr>
          <p:cNvPr id="2" name="Rectangle: Rounded Corners 1">
            <a:extLst>
              <a:ext uri="{FF2B5EF4-FFF2-40B4-BE49-F238E27FC236}">
                <a16:creationId xmlns:a16="http://schemas.microsoft.com/office/drawing/2014/main" id="{50BEA89B-DE57-41E4-B508-860F30DE2EED}"/>
              </a:ext>
            </a:extLst>
          </p:cNvPr>
          <p:cNvSpPr/>
          <p:nvPr/>
        </p:nvSpPr>
        <p:spPr>
          <a:xfrm>
            <a:off x="960563" y="2518376"/>
            <a:ext cx="3757281" cy="190969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MICROWAVE-ASSISTED EXTRACTION</a:t>
            </a:r>
          </a:p>
          <a:p>
            <a:pPr algn="ctr"/>
            <a:r>
              <a:rPr lang="it-IT" sz="2000" b="1" dirty="0">
                <a:solidFill>
                  <a:schemeClr val="tx1"/>
                </a:solidFill>
              </a:rPr>
              <a:t>SPREADLY USED FOR </a:t>
            </a:r>
          </a:p>
          <a:p>
            <a:pPr algn="ctr"/>
            <a:r>
              <a:rPr lang="it-IT" sz="2800" b="1" u="sng" dirty="0">
                <a:solidFill>
                  <a:schemeClr val="tx1"/>
                </a:solidFill>
              </a:rPr>
              <a:t>TOTAL FAT</a:t>
            </a:r>
            <a:endParaRPr lang="en-GB" sz="2800" b="1" u="sng" dirty="0">
              <a:solidFill>
                <a:schemeClr val="tx1"/>
              </a:solidFill>
            </a:endParaRPr>
          </a:p>
        </p:txBody>
      </p:sp>
    </p:spTree>
    <p:extLst>
      <p:ext uri="{BB962C8B-B14F-4D97-AF65-F5344CB8AC3E}">
        <p14:creationId xmlns:p14="http://schemas.microsoft.com/office/powerpoint/2010/main" val="1010782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FC97AD-9F2B-49B9-A398-9986EBAFAEB6}"/>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285750" y="428625"/>
            <a:ext cx="11620500" cy="6000750"/>
          </a:xfrm>
          <a:prstGeom prst="rect">
            <a:avLst/>
          </a:prstGeom>
        </p:spPr>
      </p:pic>
      <p:grpSp>
        <p:nvGrpSpPr>
          <p:cNvPr id="37" name="Group 36">
            <a:extLst>
              <a:ext uri="{FF2B5EF4-FFF2-40B4-BE49-F238E27FC236}">
                <a16:creationId xmlns:a16="http://schemas.microsoft.com/office/drawing/2014/main" id="{58CB6136-2E27-4F1B-9660-392C4E34E137}"/>
              </a:ext>
            </a:extLst>
          </p:cNvPr>
          <p:cNvGrpSpPr/>
          <p:nvPr/>
        </p:nvGrpSpPr>
        <p:grpSpPr>
          <a:xfrm>
            <a:off x="5126099" y="368467"/>
            <a:ext cx="6860362" cy="5864503"/>
            <a:chOff x="2629771" y="416206"/>
            <a:chExt cx="6860362" cy="5864503"/>
          </a:xfrm>
        </p:grpSpPr>
        <p:cxnSp>
          <p:nvCxnSpPr>
            <p:cNvPr id="15" name="Straight Connector 14">
              <a:extLst>
                <a:ext uri="{FF2B5EF4-FFF2-40B4-BE49-F238E27FC236}">
                  <a16:creationId xmlns:a16="http://schemas.microsoft.com/office/drawing/2014/main" id="{D6131ADC-3DF0-4189-9FCD-ADFD20713FB8}"/>
                </a:ext>
              </a:extLst>
            </p:cNvPr>
            <p:cNvCxnSpPr>
              <a:cxnSpLocks/>
            </p:cNvCxnSpPr>
            <p:nvPr/>
          </p:nvCxnSpPr>
          <p:spPr>
            <a:xfrm>
              <a:off x="6175834" y="1780674"/>
              <a:ext cx="0" cy="329665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ED2396-C345-4AAA-A6FE-7A1912A5082B}"/>
                </a:ext>
              </a:extLst>
            </p:cNvPr>
            <p:cNvCxnSpPr>
              <a:cxnSpLocks/>
            </p:cNvCxnSpPr>
            <p:nvPr/>
          </p:nvCxnSpPr>
          <p:spPr>
            <a:xfrm flipH="1">
              <a:off x="3874168" y="3429000"/>
              <a:ext cx="439152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E3D27C-CCFE-4EB2-9566-466B2C659EB8}"/>
                </a:ext>
              </a:extLst>
            </p:cNvPr>
            <p:cNvCxnSpPr>
              <a:cxnSpLocks/>
            </p:cNvCxnSpPr>
            <p:nvPr/>
          </p:nvCxnSpPr>
          <p:spPr>
            <a:xfrm flipH="1" flipV="1">
              <a:off x="4336934" y="2261937"/>
              <a:ext cx="3717157" cy="251805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B2F46AB-77E5-43CD-98F5-D99078DEC485}"/>
                </a:ext>
              </a:extLst>
            </p:cNvPr>
            <p:cNvCxnSpPr>
              <a:cxnSpLocks/>
            </p:cNvCxnSpPr>
            <p:nvPr/>
          </p:nvCxnSpPr>
          <p:spPr>
            <a:xfrm flipV="1">
              <a:off x="4644189" y="2057875"/>
              <a:ext cx="3063291" cy="272211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10FC677-04A8-4021-9E90-1D154D7540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1042" y1="38056" x2="51042" y2="38056"/>
                          <a14:foregroundMark x1="78958" y1="24722" x2="78958" y2="24722"/>
                          <a14:foregroundMark x1="77500" y1="46667" x2="77500" y2="46667"/>
                          <a14:foregroundMark x1="31458" y1="29167" x2="31458" y2="29167"/>
                          <a14:foregroundMark x1="26458" y1="64167" x2="26458" y2="64167"/>
                        </a14:backgroundRemoval>
                      </a14:imgEffect>
                    </a14:imgLayer>
                  </a14:imgProps>
                </a:ext>
                <a:ext uri="{28A0092B-C50C-407E-A947-70E740481C1C}">
                  <a14:useLocalDpi xmlns:a14="http://schemas.microsoft.com/office/drawing/2010/main" val="0"/>
                </a:ext>
              </a:extLst>
            </a:blip>
            <a:stretch>
              <a:fillRect/>
            </a:stretch>
          </p:blipFill>
          <p:spPr>
            <a:xfrm>
              <a:off x="5444314" y="2870294"/>
              <a:ext cx="1463040" cy="1097280"/>
            </a:xfrm>
            <a:prstGeom prst="rect">
              <a:avLst/>
            </a:prstGeom>
          </p:spPr>
        </p:pic>
        <p:sp>
          <p:nvSpPr>
            <p:cNvPr id="29" name="Oval 28">
              <a:extLst>
                <a:ext uri="{FF2B5EF4-FFF2-40B4-BE49-F238E27FC236}">
                  <a16:creationId xmlns:a16="http://schemas.microsoft.com/office/drawing/2014/main" id="{CEC2CA7F-401C-4F95-98C3-660AB4E2565B}"/>
                </a:ext>
              </a:extLst>
            </p:cNvPr>
            <p:cNvSpPr/>
            <p:nvPr/>
          </p:nvSpPr>
          <p:spPr>
            <a:xfrm>
              <a:off x="3308684" y="11622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1</a:t>
              </a:r>
              <a:endParaRPr lang="en-GB" sz="2400" dirty="0">
                <a:solidFill>
                  <a:schemeClr val="tx1"/>
                </a:solidFill>
              </a:endParaRPr>
            </a:p>
          </p:txBody>
        </p:sp>
        <p:sp>
          <p:nvSpPr>
            <p:cNvPr id="30" name="Oval 29">
              <a:extLst>
                <a:ext uri="{FF2B5EF4-FFF2-40B4-BE49-F238E27FC236}">
                  <a16:creationId xmlns:a16="http://schemas.microsoft.com/office/drawing/2014/main" id="{93C4D290-B531-44DB-99F0-119408DE2C7F}"/>
                </a:ext>
              </a:extLst>
            </p:cNvPr>
            <p:cNvSpPr/>
            <p:nvPr/>
          </p:nvSpPr>
          <p:spPr>
            <a:xfrm>
              <a:off x="5610350" y="416206"/>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2</a:t>
              </a:r>
              <a:endParaRPr lang="en-GB" sz="2400" dirty="0">
                <a:solidFill>
                  <a:schemeClr val="tx1"/>
                </a:solidFill>
              </a:endParaRPr>
            </a:p>
          </p:txBody>
        </p:sp>
        <p:sp>
          <p:nvSpPr>
            <p:cNvPr id="31" name="Oval 30">
              <a:extLst>
                <a:ext uri="{FF2B5EF4-FFF2-40B4-BE49-F238E27FC236}">
                  <a16:creationId xmlns:a16="http://schemas.microsoft.com/office/drawing/2014/main" id="{C061B15D-D38F-49C6-97F6-A14B358F222A}"/>
                </a:ext>
              </a:extLst>
            </p:cNvPr>
            <p:cNvSpPr/>
            <p:nvPr/>
          </p:nvSpPr>
          <p:spPr>
            <a:xfrm>
              <a:off x="7660771" y="11664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3</a:t>
              </a:r>
              <a:endParaRPr lang="en-GB" sz="2400" dirty="0">
                <a:solidFill>
                  <a:schemeClr val="tx1"/>
                </a:solidFill>
              </a:endParaRPr>
            </a:p>
          </p:txBody>
        </p:sp>
        <p:sp>
          <p:nvSpPr>
            <p:cNvPr id="32" name="Oval 31">
              <a:extLst>
                <a:ext uri="{FF2B5EF4-FFF2-40B4-BE49-F238E27FC236}">
                  <a16:creationId xmlns:a16="http://schemas.microsoft.com/office/drawing/2014/main" id="{D09B7DF2-D9A5-40C1-B0B7-12C0D4B691FE}"/>
                </a:ext>
              </a:extLst>
            </p:cNvPr>
            <p:cNvSpPr/>
            <p:nvPr/>
          </p:nvSpPr>
          <p:spPr>
            <a:xfrm>
              <a:off x="2629771" y="2880360"/>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4</a:t>
              </a:r>
              <a:endParaRPr lang="en-GB" sz="2400" dirty="0">
                <a:solidFill>
                  <a:schemeClr val="tx1"/>
                </a:solidFill>
              </a:endParaRPr>
            </a:p>
          </p:txBody>
        </p:sp>
        <p:sp>
          <p:nvSpPr>
            <p:cNvPr id="33" name="Oval 32">
              <a:extLst>
                <a:ext uri="{FF2B5EF4-FFF2-40B4-BE49-F238E27FC236}">
                  <a16:creationId xmlns:a16="http://schemas.microsoft.com/office/drawing/2014/main" id="{2E29BEE8-304C-4B47-8332-9528AF55C9AF}"/>
                </a:ext>
              </a:extLst>
            </p:cNvPr>
            <p:cNvSpPr/>
            <p:nvPr/>
          </p:nvSpPr>
          <p:spPr>
            <a:xfrm>
              <a:off x="8359165" y="2877954"/>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5</a:t>
              </a:r>
              <a:endParaRPr lang="en-GB" sz="2400" dirty="0">
                <a:solidFill>
                  <a:schemeClr val="tx1"/>
                </a:solidFill>
              </a:endParaRPr>
            </a:p>
          </p:txBody>
        </p:sp>
        <p:sp>
          <p:nvSpPr>
            <p:cNvPr id="34" name="Oval 33">
              <a:extLst>
                <a:ext uri="{FF2B5EF4-FFF2-40B4-BE49-F238E27FC236}">
                  <a16:creationId xmlns:a16="http://schemas.microsoft.com/office/drawing/2014/main" id="{C8079F55-2956-4B96-9382-22F269E387AC}"/>
                </a:ext>
              </a:extLst>
            </p:cNvPr>
            <p:cNvSpPr/>
            <p:nvPr/>
          </p:nvSpPr>
          <p:spPr>
            <a:xfrm>
              <a:off x="8081124" y="44981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7</a:t>
              </a:r>
              <a:endParaRPr lang="en-GB" sz="2400" dirty="0">
                <a:solidFill>
                  <a:schemeClr val="tx1"/>
                </a:solidFill>
              </a:endParaRPr>
            </a:p>
          </p:txBody>
        </p:sp>
        <p:sp>
          <p:nvSpPr>
            <p:cNvPr id="35" name="Oval 34">
              <a:extLst>
                <a:ext uri="{FF2B5EF4-FFF2-40B4-BE49-F238E27FC236}">
                  <a16:creationId xmlns:a16="http://schemas.microsoft.com/office/drawing/2014/main" id="{ABC3DE8D-5116-4F83-AA96-C5681BEBBC9F}"/>
                </a:ext>
              </a:extLst>
            </p:cNvPr>
            <p:cNvSpPr/>
            <p:nvPr/>
          </p:nvSpPr>
          <p:spPr>
            <a:xfrm>
              <a:off x="3427020" y="4528686"/>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6</a:t>
              </a:r>
              <a:endParaRPr lang="en-GB" sz="2400" dirty="0">
                <a:solidFill>
                  <a:schemeClr val="tx1"/>
                </a:solidFill>
              </a:endParaRPr>
            </a:p>
          </p:txBody>
        </p:sp>
        <p:sp>
          <p:nvSpPr>
            <p:cNvPr id="36" name="Oval 35">
              <a:extLst>
                <a:ext uri="{FF2B5EF4-FFF2-40B4-BE49-F238E27FC236}">
                  <a16:creationId xmlns:a16="http://schemas.microsoft.com/office/drawing/2014/main" id="{E93D8D5B-B6F1-4174-86CB-11A99E5609A9}"/>
                </a:ext>
              </a:extLst>
            </p:cNvPr>
            <p:cNvSpPr/>
            <p:nvPr/>
          </p:nvSpPr>
          <p:spPr>
            <a:xfrm>
              <a:off x="5610350" y="5181023"/>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LAB </a:t>
              </a:r>
            </a:p>
            <a:p>
              <a:pPr algn="ctr"/>
              <a:r>
                <a:rPr lang="it-IT" sz="2400" dirty="0">
                  <a:solidFill>
                    <a:schemeClr val="tx1"/>
                  </a:solidFill>
                </a:rPr>
                <a:t>8</a:t>
              </a:r>
              <a:endParaRPr lang="en-GB" sz="2400" dirty="0">
                <a:solidFill>
                  <a:schemeClr val="tx1"/>
                </a:solidFill>
              </a:endParaRPr>
            </a:p>
          </p:txBody>
        </p:sp>
      </p:grpSp>
      <p:sp>
        <p:nvSpPr>
          <p:cNvPr id="2" name="Rectangle: Rounded Corners 1">
            <a:extLst>
              <a:ext uri="{FF2B5EF4-FFF2-40B4-BE49-F238E27FC236}">
                <a16:creationId xmlns:a16="http://schemas.microsoft.com/office/drawing/2014/main" id="{50BEA89B-DE57-41E4-B508-860F30DE2EED}"/>
              </a:ext>
            </a:extLst>
          </p:cNvPr>
          <p:cNvSpPr/>
          <p:nvPr/>
        </p:nvSpPr>
        <p:spPr>
          <a:xfrm>
            <a:off x="919247" y="709505"/>
            <a:ext cx="3757281" cy="190969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MICROWAVE-ASSISTED EXTRACTION</a:t>
            </a:r>
          </a:p>
          <a:p>
            <a:pPr algn="ctr"/>
            <a:r>
              <a:rPr lang="it-IT" sz="2000" b="1" dirty="0">
                <a:solidFill>
                  <a:schemeClr val="tx1"/>
                </a:solidFill>
              </a:rPr>
              <a:t>SPREADLY USED FOR </a:t>
            </a:r>
          </a:p>
          <a:p>
            <a:pPr algn="ctr"/>
            <a:r>
              <a:rPr lang="it-IT" sz="2800" b="1" u="sng" dirty="0">
                <a:solidFill>
                  <a:schemeClr val="tx1"/>
                </a:solidFill>
              </a:rPr>
              <a:t>TOTAL FAT</a:t>
            </a:r>
            <a:endParaRPr lang="en-GB" sz="2800" b="1" u="sng" dirty="0">
              <a:solidFill>
                <a:schemeClr val="tx1"/>
              </a:solidFill>
            </a:endParaRPr>
          </a:p>
        </p:txBody>
      </p:sp>
      <p:sp>
        <p:nvSpPr>
          <p:cNvPr id="18" name="Rectangle: Rounded Corners 17">
            <a:extLst>
              <a:ext uri="{FF2B5EF4-FFF2-40B4-BE49-F238E27FC236}">
                <a16:creationId xmlns:a16="http://schemas.microsoft.com/office/drawing/2014/main" id="{0AEB0DB1-167F-416C-8D6F-F6471DC4639F}"/>
              </a:ext>
            </a:extLst>
          </p:cNvPr>
          <p:cNvSpPr/>
          <p:nvPr/>
        </p:nvSpPr>
        <p:spPr>
          <a:xfrm>
            <a:off x="898068" y="4074737"/>
            <a:ext cx="3757281" cy="190969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DERIVATIZATION WITH BF</a:t>
            </a:r>
            <a:r>
              <a:rPr lang="it-IT" sz="2400" b="1" baseline="-25000" dirty="0">
                <a:solidFill>
                  <a:schemeClr val="tx1"/>
                </a:solidFill>
              </a:rPr>
              <a:t>3</a:t>
            </a:r>
            <a:endParaRPr lang="en-GB" sz="3200" b="1" u="sng" baseline="-25000" dirty="0">
              <a:solidFill>
                <a:schemeClr val="tx1"/>
              </a:solidFill>
            </a:endParaRPr>
          </a:p>
        </p:txBody>
      </p:sp>
      <p:sp>
        <p:nvSpPr>
          <p:cNvPr id="3" name="Plus Sign 2">
            <a:extLst>
              <a:ext uri="{FF2B5EF4-FFF2-40B4-BE49-F238E27FC236}">
                <a16:creationId xmlns:a16="http://schemas.microsoft.com/office/drawing/2014/main" id="{236CD2F0-4AEB-4186-A313-824425824FCA}"/>
              </a:ext>
            </a:extLst>
          </p:cNvPr>
          <p:cNvSpPr/>
          <p:nvPr/>
        </p:nvSpPr>
        <p:spPr>
          <a:xfrm>
            <a:off x="2459789" y="2906149"/>
            <a:ext cx="680810" cy="780301"/>
          </a:xfrm>
          <a:prstGeom prst="mathPlus">
            <a:avLst/>
          </a:prstGeom>
          <a:solidFill>
            <a:srgbClr val="C5E0B4"/>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8272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FC97AD-9F2B-49B9-A398-9986EBAFAEB6}"/>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285750" y="428625"/>
            <a:ext cx="11620500" cy="6000750"/>
          </a:xfrm>
          <a:prstGeom prst="rect">
            <a:avLst/>
          </a:prstGeom>
        </p:spPr>
      </p:pic>
      <p:grpSp>
        <p:nvGrpSpPr>
          <p:cNvPr id="37" name="Group 36">
            <a:extLst>
              <a:ext uri="{FF2B5EF4-FFF2-40B4-BE49-F238E27FC236}">
                <a16:creationId xmlns:a16="http://schemas.microsoft.com/office/drawing/2014/main" id="{58CB6136-2E27-4F1B-9660-392C4E34E137}"/>
              </a:ext>
            </a:extLst>
          </p:cNvPr>
          <p:cNvGrpSpPr/>
          <p:nvPr/>
        </p:nvGrpSpPr>
        <p:grpSpPr>
          <a:xfrm>
            <a:off x="7308642" y="1318355"/>
            <a:ext cx="4597608" cy="4221290"/>
            <a:chOff x="2629771" y="416206"/>
            <a:chExt cx="6860362" cy="5864503"/>
          </a:xfrm>
        </p:grpSpPr>
        <p:cxnSp>
          <p:nvCxnSpPr>
            <p:cNvPr id="15" name="Straight Connector 14">
              <a:extLst>
                <a:ext uri="{FF2B5EF4-FFF2-40B4-BE49-F238E27FC236}">
                  <a16:creationId xmlns:a16="http://schemas.microsoft.com/office/drawing/2014/main" id="{D6131ADC-3DF0-4189-9FCD-ADFD20713FB8}"/>
                </a:ext>
              </a:extLst>
            </p:cNvPr>
            <p:cNvCxnSpPr>
              <a:cxnSpLocks/>
            </p:cNvCxnSpPr>
            <p:nvPr/>
          </p:nvCxnSpPr>
          <p:spPr>
            <a:xfrm>
              <a:off x="6175834" y="1780674"/>
              <a:ext cx="0" cy="329665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ED2396-C345-4AAA-A6FE-7A1912A5082B}"/>
                </a:ext>
              </a:extLst>
            </p:cNvPr>
            <p:cNvCxnSpPr>
              <a:cxnSpLocks/>
            </p:cNvCxnSpPr>
            <p:nvPr/>
          </p:nvCxnSpPr>
          <p:spPr>
            <a:xfrm flipH="1">
              <a:off x="3874168" y="3429000"/>
              <a:ext cx="439152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E3D27C-CCFE-4EB2-9566-466B2C659EB8}"/>
                </a:ext>
              </a:extLst>
            </p:cNvPr>
            <p:cNvCxnSpPr>
              <a:cxnSpLocks/>
            </p:cNvCxnSpPr>
            <p:nvPr/>
          </p:nvCxnSpPr>
          <p:spPr>
            <a:xfrm flipH="1" flipV="1">
              <a:off x="4336934" y="2261937"/>
              <a:ext cx="3717157" cy="251805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B2F46AB-77E5-43CD-98F5-D99078DEC485}"/>
                </a:ext>
              </a:extLst>
            </p:cNvPr>
            <p:cNvCxnSpPr>
              <a:cxnSpLocks/>
            </p:cNvCxnSpPr>
            <p:nvPr/>
          </p:nvCxnSpPr>
          <p:spPr>
            <a:xfrm flipV="1">
              <a:off x="4644189" y="2057875"/>
              <a:ext cx="3063291" cy="272211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10FC677-04A8-4021-9E90-1D154D7540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1042" y1="38056" x2="51042" y2="38056"/>
                          <a14:foregroundMark x1="78958" y1="24722" x2="78958" y2="24722"/>
                          <a14:foregroundMark x1="77500" y1="46667" x2="77500" y2="46667"/>
                          <a14:foregroundMark x1="31458" y1="29167" x2="31458" y2="29167"/>
                          <a14:foregroundMark x1="26458" y1="64167" x2="26458" y2="64167"/>
                        </a14:backgroundRemoval>
                      </a14:imgEffect>
                    </a14:imgLayer>
                  </a14:imgProps>
                </a:ext>
                <a:ext uri="{28A0092B-C50C-407E-A947-70E740481C1C}">
                  <a14:useLocalDpi xmlns:a14="http://schemas.microsoft.com/office/drawing/2010/main" val="0"/>
                </a:ext>
              </a:extLst>
            </a:blip>
            <a:stretch>
              <a:fillRect/>
            </a:stretch>
          </p:blipFill>
          <p:spPr>
            <a:xfrm>
              <a:off x="5444314" y="2870294"/>
              <a:ext cx="1463040" cy="1097280"/>
            </a:xfrm>
            <a:prstGeom prst="rect">
              <a:avLst/>
            </a:prstGeom>
          </p:spPr>
        </p:pic>
        <p:sp>
          <p:nvSpPr>
            <p:cNvPr id="29" name="Oval 28">
              <a:extLst>
                <a:ext uri="{FF2B5EF4-FFF2-40B4-BE49-F238E27FC236}">
                  <a16:creationId xmlns:a16="http://schemas.microsoft.com/office/drawing/2014/main" id="{CEC2CA7F-401C-4F95-98C3-660AB4E2565B}"/>
                </a:ext>
              </a:extLst>
            </p:cNvPr>
            <p:cNvSpPr/>
            <p:nvPr/>
          </p:nvSpPr>
          <p:spPr>
            <a:xfrm>
              <a:off x="3308684" y="11622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1</a:t>
              </a:r>
              <a:endParaRPr lang="en-GB" dirty="0">
                <a:solidFill>
                  <a:schemeClr val="tx1"/>
                </a:solidFill>
              </a:endParaRPr>
            </a:p>
          </p:txBody>
        </p:sp>
        <p:sp>
          <p:nvSpPr>
            <p:cNvPr id="30" name="Oval 29">
              <a:extLst>
                <a:ext uri="{FF2B5EF4-FFF2-40B4-BE49-F238E27FC236}">
                  <a16:creationId xmlns:a16="http://schemas.microsoft.com/office/drawing/2014/main" id="{93C4D290-B531-44DB-99F0-119408DE2C7F}"/>
                </a:ext>
              </a:extLst>
            </p:cNvPr>
            <p:cNvSpPr/>
            <p:nvPr/>
          </p:nvSpPr>
          <p:spPr>
            <a:xfrm>
              <a:off x="5610350" y="416206"/>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2</a:t>
              </a:r>
              <a:endParaRPr lang="en-GB" dirty="0">
                <a:solidFill>
                  <a:schemeClr val="tx1"/>
                </a:solidFill>
              </a:endParaRPr>
            </a:p>
          </p:txBody>
        </p:sp>
        <p:sp>
          <p:nvSpPr>
            <p:cNvPr id="31" name="Oval 30">
              <a:extLst>
                <a:ext uri="{FF2B5EF4-FFF2-40B4-BE49-F238E27FC236}">
                  <a16:creationId xmlns:a16="http://schemas.microsoft.com/office/drawing/2014/main" id="{C061B15D-D38F-49C6-97F6-A14B358F222A}"/>
                </a:ext>
              </a:extLst>
            </p:cNvPr>
            <p:cNvSpPr/>
            <p:nvPr/>
          </p:nvSpPr>
          <p:spPr>
            <a:xfrm>
              <a:off x="7660771" y="11664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3</a:t>
              </a:r>
              <a:endParaRPr lang="en-GB" dirty="0">
                <a:solidFill>
                  <a:schemeClr val="tx1"/>
                </a:solidFill>
              </a:endParaRPr>
            </a:p>
          </p:txBody>
        </p:sp>
        <p:sp>
          <p:nvSpPr>
            <p:cNvPr id="32" name="Oval 31">
              <a:extLst>
                <a:ext uri="{FF2B5EF4-FFF2-40B4-BE49-F238E27FC236}">
                  <a16:creationId xmlns:a16="http://schemas.microsoft.com/office/drawing/2014/main" id="{D09B7DF2-D9A5-40C1-B0B7-12C0D4B691FE}"/>
                </a:ext>
              </a:extLst>
            </p:cNvPr>
            <p:cNvSpPr/>
            <p:nvPr/>
          </p:nvSpPr>
          <p:spPr>
            <a:xfrm>
              <a:off x="2629771" y="2880360"/>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4</a:t>
              </a:r>
              <a:endParaRPr lang="en-GB" dirty="0">
                <a:solidFill>
                  <a:schemeClr val="tx1"/>
                </a:solidFill>
              </a:endParaRPr>
            </a:p>
          </p:txBody>
        </p:sp>
        <p:sp>
          <p:nvSpPr>
            <p:cNvPr id="33" name="Oval 32">
              <a:extLst>
                <a:ext uri="{FF2B5EF4-FFF2-40B4-BE49-F238E27FC236}">
                  <a16:creationId xmlns:a16="http://schemas.microsoft.com/office/drawing/2014/main" id="{2E29BEE8-304C-4B47-8332-9528AF55C9AF}"/>
                </a:ext>
              </a:extLst>
            </p:cNvPr>
            <p:cNvSpPr/>
            <p:nvPr/>
          </p:nvSpPr>
          <p:spPr>
            <a:xfrm>
              <a:off x="8359165" y="2877954"/>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5</a:t>
              </a:r>
              <a:endParaRPr lang="en-GB" dirty="0">
                <a:solidFill>
                  <a:schemeClr val="tx1"/>
                </a:solidFill>
              </a:endParaRPr>
            </a:p>
          </p:txBody>
        </p:sp>
        <p:sp>
          <p:nvSpPr>
            <p:cNvPr id="34" name="Oval 33">
              <a:extLst>
                <a:ext uri="{FF2B5EF4-FFF2-40B4-BE49-F238E27FC236}">
                  <a16:creationId xmlns:a16="http://schemas.microsoft.com/office/drawing/2014/main" id="{C8079F55-2956-4B96-9382-22F269E387AC}"/>
                </a:ext>
              </a:extLst>
            </p:cNvPr>
            <p:cNvSpPr/>
            <p:nvPr/>
          </p:nvSpPr>
          <p:spPr>
            <a:xfrm>
              <a:off x="8081124" y="44981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7</a:t>
              </a:r>
              <a:endParaRPr lang="en-GB" dirty="0">
                <a:solidFill>
                  <a:schemeClr val="tx1"/>
                </a:solidFill>
              </a:endParaRPr>
            </a:p>
          </p:txBody>
        </p:sp>
        <p:sp>
          <p:nvSpPr>
            <p:cNvPr id="35" name="Oval 34">
              <a:extLst>
                <a:ext uri="{FF2B5EF4-FFF2-40B4-BE49-F238E27FC236}">
                  <a16:creationId xmlns:a16="http://schemas.microsoft.com/office/drawing/2014/main" id="{ABC3DE8D-5116-4F83-AA96-C5681BEBBC9F}"/>
                </a:ext>
              </a:extLst>
            </p:cNvPr>
            <p:cNvSpPr/>
            <p:nvPr/>
          </p:nvSpPr>
          <p:spPr>
            <a:xfrm>
              <a:off x="3427020" y="4528686"/>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6</a:t>
              </a:r>
              <a:endParaRPr lang="en-GB" dirty="0">
                <a:solidFill>
                  <a:schemeClr val="tx1"/>
                </a:solidFill>
              </a:endParaRPr>
            </a:p>
          </p:txBody>
        </p:sp>
        <p:sp>
          <p:nvSpPr>
            <p:cNvPr id="36" name="Oval 35">
              <a:extLst>
                <a:ext uri="{FF2B5EF4-FFF2-40B4-BE49-F238E27FC236}">
                  <a16:creationId xmlns:a16="http://schemas.microsoft.com/office/drawing/2014/main" id="{E93D8D5B-B6F1-4174-86CB-11A99E5609A9}"/>
                </a:ext>
              </a:extLst>
            </p:cNvPr>
            <p:cNvSpPr/>
            <p:nvPr/>
          </p:nvSpPr>
          <p:spPr>
            <a:xfrm>
              <a:off x="5610350" y="5181023"/>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8</a:t>
              </a:r>
              <a:endParaRPr lang="en-GB" dirty="0">
                <a:solidFill>
                  <a:schemeClr val="tx1"/>
                </a:solidFill>
              </a:endParaRPr>
            </a:p>
          </p:txBody>
        </p:sp>
      </p:grpSp>
      <p:grpSp>
        <p:nvGrpSpPr>
          <p:cNvPr id="6" name="Group 5">
            <a:extLst>
              <a:ext uri="{FF2B5EF4-FFF2-40B4-BE49-F238E27FC236}">
                <a16:creationId xmlns:a16="http://schemas.microsoft.com/office/drawing/2014/main" id="{B9DD91F6-FAFC-4BD9-B0F6-721DDC6EDBF4}"/>
              </a:ext>
            </a:extLst>
          </p:cNvPr>
          <p:cNvGrpSpPr/>
          <p:nvPr/>
        </p:nvGrpSpPr>
        <p:grpSpPr>
          <a:xfrm>
            <a:off x="747321" y="1080780"/>
            <a:ext cx="2835337" cy="4696439"/>
            <a:chOff x="745545" y="1855361"/>
            <a:chExt cx="2835337" cy="4696439"/>
          </a:xfrm>
        </p:grpSpPr>
        <p:sp>
          <p:nvSpPr>
            <p:cNvPr id="18" name="Rectangle: Rounded Corners 17">
              <a:extLst>
                <a:ext uri="{FF2B5EF4-FFF2-40B4-BE49-F238E27FC236}">
                  <a16:creationId xmlns:a16="http://schemas.microsoft.com/office/drawing/2014/main" id="{A7FA8496-BE66-43A7-85F2-8F7AAB16FEA7}"/>
                </a:ext>
              </a:extLst>
            </p:cNvPr>
            <p:cNvSpPr/>
            <p:nvPr/>
          </p:nvSpPr>
          <p:spPr>
            <a:xfrm>
              <a:off x="745545" y="1855361"/>
              <a:ext cx="2835337" cy="469643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pic>
          <p:nvPicPr>
            <p:cNvPr id="4" name="Picture 3">
              <a:extLst>
                <a:ext uri="{FF2B5EF4-FFF2-40B4-BE49-F238E27FC236}">
                  <a16:creationId xmlns:a16="http://schemas.microsoft.com/office/drawing/2014/main" id="{F012C2BF-08F3-42EC-89AD-D44525CF7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410" y="2231212"/>
              <a:ext cx="1145240" cy="1145240"/>
            </a:xfrm>
            <a:prstGeom prst="rect">
              <a:avLst/>
            </a:prstGeom>
          </p:spPr>
        </p:pic>
        <p:sp>
          <p:nvSpPr>
            <p:cNvPr id="5" name="TextBox 4">
              <a:extLst>
                <a:ext uri="{FF2B5EF4-FFF2-40B4-BE49-F238E27FC236}">
                  <a16:creationId xmlns:a16="http://schemas.microsoft.com/office/drawing/2014/main" id="{08436CA8-D85A-4A6E-84F9-40E71DEF9E09}"/>
                </a:ext>
              </a:extLst>
            </p:cNvPr>
            <p:cNvSpPr txBox="1"/>
            <p:nvPr/>
          </p:nvSpPr>
          <p:spPr>
            <a:xfrm>
              <a:off x="1084369" y="3545067"/>
              <a:ext cx="2243235" cy="2677656"/>
            </a:xfrm>
            <a:prstGeom prst="rect">
              <a:avLst/>
            </a:prstGeom>
            <a:noFill/>
          </p:spPr>
          <p:txBody>
            <a:bodyPr wrap="square" rtlCol="0">
              <a:spAutoFit/>
            </a:bodyPr>
            <a:lstStyle/>
            <a:p>
              <a:pPr algn="ctr"/>
              <a:r>
                <a:rPr lang="it-IT" sz="2400" dirty="0"/>
                <a:t>COMPARISON OF MAED AND OFFICIAL METHODS</a:t>
              </a:r>
            </a:p>
            <a:p>
              <a:pPr algn="ctr"/>
              <a:r>
                <a:rPr lang="it-IT" sz="2400" b="1" dirty="0"/>
                <a:t>AOCS Ce 2b-11</a:t>
              </a:r>
              <a:endParaRPr lang="en-GB" sz="2400" b="1" dirty="0"/>
            </a:p>
            <a:p>
              <a:pPr algn="ctr"/>
              <a:r>
                <a:rPr lang="it-IT" sz="2400" b="1" dirty="0"/>
                <a:t>AOCS Ce 2c-11</a:t>
              </a:r>
              <a:endParaRPr lang="en-GB" sz="2400" b="1" dirty="0"/>
            </a:p>
            <a:p>
              <a:pPr algn="ctr"/>
              <a:endParaRPr lang="en-GB" sz="2400" dirty="0"/>
            </a:p>
          </p:txBody>
        </p:sp>
        <p:sp>
          <p:nvSpPr>
            <p:cNvPr id="27" name="TextBox 26">
              <a:extLst>
                <a:ext uri="{FF2B5EF4-FFF2-40B4-BE49-F238E27FC236}">
                  <a16:creationId xmlns:a16="http://schemas.microsoft.com/office/drawing/2014/main" id="{794E7760-D6B6-4173-859A-C4E3CA4CAEF1}"/>
                </a:ext>
              </a:extLst>
            </p:cNvPr>
            <p:cNvSpPr txBox="1"/>
            <p:nvPr/>
          </p:nvSpPr>
          <p:spPr>
            <a:xfrm>
              <a:off x="1905800" y="2509596"/>
              <a:ext cx="1403457" cy="713205"/>
            </a:xfrm>
            <a:prstGeom prst="rect">
              <a:avLst/>
            </a:prstGeom>
            <a:noFill/>
          </p:spPr>
          <p:txBody>
            <a:bodyPr wrap="square" rtlCol="0">
              <a:spAutoFit/>
            </a:bodyPr>
            <a:lstStyle/>
            <a:p>
              <a:pPr algn="ctr"/>
              <a:r>
                <a:rPr lang="it-IT" sz="4000" b="1" dirty="0"/>
                <a:t>01</a:t>
              </a:r>
              <a:endParaRPr lang="en-GB" sz="2400" b="1" dirty="0"/>
            </a:p>
          </p:txBody>
        </p:sp>
      </p:grpSp>
      <p:grpSp>
        <p:nvGrpSpPr>
          <p:cNvPr id="3" name="Group 2">
            <a:extLst>
              <a:ext uri="{FF2B5EF4-FFF2-40B4-BE49-F238E27FC236}">
                <a16:creationId xmlns:a16="http://schemas.microsoft.com/office/drawing/2014/main" id="{DDCA687C-2388-4125-85B8-FCF98F3D5B2F}"/>
              </a:ext>
            </a:extLst>
          </p:cNvPr>
          <p:cNvGrpSpPr/>
          <p:nvPr/>
        </p:nvGrpSpPr>
        <p:grpSpPr>
          <a:xfrm>
            <a:off x="3950455" y="1080780"/>
            <a:ext cx="2869111" cy="4696439"/>
            <a:chOff x="3919054" y="1855360"/>
            <a:chExt cx="2869111" cy="4696439"/>
          </a:xfrm>
        </p:grpSpPr>
        <p:grpSp>
          <p:nvGrpSpPr>
            <p:cNvPr id="39" name="Group 38">
              <a:extLst>
                <a:ext uri="{FF2B5EF4-FFF2-40B4-BE49-F238E27FC236}">
                  <a16:creationId xmlns:a16="http://schemas.microsoft.com/office/drawing/2014/main" id="{16F5C9C2-437C-4598-AF3B-E5A85A654D96}"/>
                </a:ext>
              </a:extLst>
            </p:cNvPr>
            <p:cNvGrpSpPr/>
            <p:nvPr/>
          </p:nvGrpSpPr>
          <p:grpSpPr>
            <a:xfrm>
              <a:off x="3919054" y="1855360"/>
              <a:ext cx="2869111" cy="4696439"/>
              <a:chOff x="3717956" y="1855361"/>
              <a:chExt cx="3410447" cy="4696439"/>
            </a:xfrm>
          </p:grpSpPr>
          <p:sp>
            <p:nvSpPr>
              <p:cNvPr id="40" name="Rectangle: Rounded Corners 39">
                <a:extLst>
                  <a:ext uri="{FF2B5EF4-FFF2-40B4-BE49-F238E27FC236}">
                    <a16:creationId xmlns:a16="http://schemas.microsoft.com/office/drawing/2014/main" id="{77A785E8-BB39-40B9-83BD-3821A5D7B836}"/>
                  </a:ext>
                </a:extLst>
              </p:cNvPr>
              <p:cNvSpPr/>
              <p:nvPr/>
            </p:nvSpPr>
            <p:spPr>
              <a:xfrm>
                <a:off x="3717956" y="1855361"/>
                <a:ext cx="3410447" cy="469643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41" name="TextBox 40">
                <a:extLst>
                  <a:ext uri="{FF2B5EF4-FFF2-40B4-BE49-F238E27FC236}">
                    <a16:creationId xmlns:a16="http://schemas.microsoft.com/office/drawing/2014/main" id="{1323BAA2-9769-4BBF-A896-BE9F23E844CF}"/>
                  </a:ext>
                </a:extLst>
              </p:cNvPr>
              <p:cNvSpPr txBox="1"/>
              <p:nvPr/>
            </p:nvSpPr>
            <p:spPr>
              <a:xfrm>
                <a:off x="3891014" y="4008840"/>
                <a:ext cx="3048187" cy="1569660"/>
              </a:xfrm>
              <a:prstGeom prst="rect">
                <a:avLst/>
              </a:prstGeom>
              <a:noFill/>
            </p:spPr>
            <p:txBody>
              <a:bodyPr wrap="square" rtlCol="0">
                <a:spAutoFit/>
              </a:bodyPr>
              <a:lstStyle/>
              <a:p>
                <a:pPr algn="ctr"/>
                <a:r>
                  <a:rPr lang="it-IT" sz="2400" dirty="0"/>
                  <a:t>EXPLORE THE USE OF MICROWAVE TO PERFORM THE DERIVATIZATION</a:t>
                </a:r>
                <a:endParaRPr lang="en-GB" sz="2400" dirty="0"/>
              </a:p>
            </p:txBody>
          </p:sp>
          <p:sp>
            <p:nvSpPr>
              <p:cNvPr id="43" name="TextBox 42">
                <a:extLst>
                  <a:ext uri="{FF2B5EF4-FFF2-40B4-BE49-F238E27FC236}">
                    <a16:creationId xmlns:a16="http://schemas.microsoft.com/office/drawing/2014/main" id="{C6829B2B-9D1C-449E-8142-25778263987C}"/>
                  </a:ext>
                </a:extLst>
              </p:cNvPr>
              <p:cNvSpPr txBox="1"/>
              <p:nvPr/>
            </p:nvSpPr>
            <p:spPr>
              <a:xfrm>
                <a:off x="5294610" y="2489836"/>
                <a:ext cx="1289528" cy="707886"/>
              </a:xfrm>
              <a:prstGeom prst="rect">
                <a:avLst/>
              </a:prstGeom>
              <a:noFill/>
            </p:spPr>
            <p:txBody>
              <a:bodyPr wrap="square" rtlCol="0">
                <a:spAutoFit/>
              </a:bodyPr>
              <a:lstStyle/>
              <a:p>
                <a:pPr algn="ctr"/>
                <a:r>
                  <a:rPr lang="it-IT" sz="4000" b="1" dirty="0"/>
                  <a:t>02</a:t>
                </a:r>
                <a:endParaRPr lang="en-GB" sz="2400" b="1" dirty="0"/>
              </a:p>
            </p:txBody>
          </p:sp>
        </p:grpSp>
        <p:pic>
          <p:nvPicPr>
            <p:cNvPr id="44" name="Picture 43">
              <a:extLst>
                <a:ext uri="{FF2B5EF4-FFF2-40B4-BE49-F238E27FC236}">
                  <a16:creationId xmlns:a16="http://schemas.microsoft.com/office/drawing/2014/main" id="{21D00BE1-EB99-4F40-BDF1-336945454B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4721" y="2231212"/>
              <a:ext cx="1145240" cy="1145240"/>
            </a:xfrm>
            <a:prstGeom prst="rect">
              <a:avLst/>
            </a:prstGeom>
          </p:spPr>
        </p:pic>
      </p:grpSp>
      <p:sp>
        <p:nvSpPr>
          <p:cNvPr id="2" name="Rectangle: Rounded Corners 1">
            <a:extLst>
              <a:ext uri="{FF2B5EF4-FFF2-40B4-BE49-F238E27FC236}">
                <a16:creationId xmlns:a16="http://schemas.microsoft.com/office/drawing/2014/main" id="{7423C3FD-9673-4CA6-8D53-69C1DB03248E}"/>
              </a:ext>
            </a:extLst>
          </p:cNvPr>
          <p:cNvSpPr/>
          <p:nvPr/>
        </p:nvSpPr>
        <p:spPr>
          <a:xfrm>
            <a:off x="722006" y="1080779"/>
            <a:ext cx="2869111" cy="4696439"/>
          </a:xfrm>
          <a:prstGeom prst="roundRect">
            <a:avLst/>
          </a:prstGeom>
          <a:solidFill>
            <a:schemeClr val="bg1">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84406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FC97AD-9F2B-49B9-A398-9986EBAFAEB6}"/>
              </a:ext>
            </a:extLst>
          </p:cNvPr>
          <p:cNvPicPr>
            <a:picLocks noChangeAspect="1"/>
          </p:cNvPicPr>
          <p:nvPr/>
        </p:nvPicPr>
        <p:blipFill>
          <a:blip r:embed="rId3">
            <a:duotone>
              <a:schemeClr val="accent6">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285750" y="428625"/>
            <a:ext cx="11620500" cy="6000750"/>
          </a:xfrm>
          <a:prstGeom prst="rect">
            <a:avLst/>
          </a:prstGeom>
        </p:spPr>
      </p:pic>
      <p:grpSp>
        <p:nvGrpSpPr>
          <p:cNvPr id="37" name="Group 36">
            <a:extLst>
              <a:ext uri="{FF2B5EF4-FFF2-40B4-BE49-F238E27FC236}">
                <a16:creationId xmlns:a16="http://schemas.microsoft.com/office/drawing/2014/main" id="{58CB6136-2E27-4F1B-9660-392C4E34E137}"/>
              </a:ext>
            </a:extLst>
          </p:cNvPr>
          <p:cNvGrpSpPr/>
          <p:nvPr/>
        </p:nvGrpSpPr>
        <p:grpSpPr>
          <a:xfrm>
            <a:off x="7308642" y="1318355"/>
            <a:ext cx="4597608" cy="4221290"/>
            <a:chOff x="2629771" y="416206"/>
            <a:chExt cx="6860362" cy="5864503"/>
          </a:xfrm>
        </p:grpSpPr>
        <p:cxnSp>
          <p:nvCxnSpPr>
            <p:cNvPr id="15" name="Straight Connector 14">
              <a:extLst>
                <a:ext uri="{FF2B5EF4-FFF2-40B4-BE49-F238E27FC236}">
                  <a16:creationId xmlns:a16="http://schemas.microsoft.com/office/drawing/2014/main" id="{D6131ADC-3DF0-4189-9FCD-ADFD20713FB8}"/>
                </a:ext>
              </a:extLst>
            </p:cNvPr>
            <p:cNvCxnSpPr>
              <a:cxnSpLocks/>
            </p:cNvCxnSpPr>
            <p:nvPr/>
          </p:nvCxnSpPr>
          <p:spPr>
            <a:xfrm>
              <a:off x="6175834" y="1780674"/>
              <a:ext cx="0" cy="329665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ED2396-C345-4AAA-A6FE-7A1912A5082B}"/>
                </a:ext>
              </a:extLst>
            </p:cNvPr>
            <p:cNvCxnSpPr>
              <a:cxnSpLocks/>
            </p:cNvCxnSpPr>
            <p:nvPr/>
          </p:nvCxnSpPr>
          <p:spPr>
            <a:xfrm flipH="1">
              <a:off x="3874168" y="3429000"/>
              <a:ext cx="439152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E3D27C-CCFE-4EB2-9566-466B2C659EB8}"/>
                </a:ext>
              </a:extLst>
            </p:cNvPr>
            <p:cNvCxnSpPr>
              <a:cxnSpLocks/>
            </p:cNvCxnSpPr>
            <p:nvPr/>
          </p:nvCxnSpPr>
          <p:spPr>
            <a:xfrm flipH="1" flipV="1">
              <a:off x="4336934" y="2261937"/>
              <a:ext cx="3717157" cy="251805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B2F46AB-77E5-43CD-98F5-D99078DEC485}"/>
                </a:ext>
              </a:extLst>
            </p:cNvPr>
            <p:cNvCxnSpPr>
              <a:cxnSpLocks/>
            </p:cNvCxnSpPr>
            <p:nvPr/>
          </p:nvCxnSpPr>
          <p:spPr>
            <a:xfrm flipV="1">
              <a:off x="4644189" y="2057875"/>
              <a:ext cx="3063291" cy="272211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10FC677-04A8-4021-9E90-1D154D7540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1042" y1="38056" x2="51042" y2="38056"/>
                          <a14:foregroundMark x1="78958" y1="24722" x2="78958" y2="24722"/>
                          <a14:foregroundMark x1="77500" y1="46667" x2="77500" y2="46667"/>
                          <a14:foregroundMark x1="31458" y1="29167" x2="31458" y2="29167"/>
                          <a14:foregroundMark x1="26458" y1="64167" x2="26458" y2="64167"/>
                        </a14:backgroundRemoval>
                      </a14:imgEffect>
                    </a14:imgLayer>
                  </a14:imgProps>
                </a:ext>
                <a:ext uri="{28A0092B-C50C-407E-A947-70E740481C1C}">
                  <a14:useLocalDpi xmlns:a14="http://schemas.microsoft.com/office/drawing/2010/main" val="0"/>
                </a:ext>
              </a:extLst>
            </a:blip>
            <a:stretch>
              <a:fillRect/>
            </a:stretch>
          </p:blipFill>
          <p:spPr>
            <a:xfrm>
              <a:off x="5444314" y="2870294"/>
              <a:ext cx="1463040" cy="1097280"/>
            </a:xfrm>
            <a:prstGeom prst="rect">
              <a:avLst/>
            </a:prstGeom>
          </p:spPr>
        </p:pic>
        <p:sp>
          <p:nvSpPr>
            <p:cNvPr id="29" name="Oval 28">
              <a:extLst>
                <a:ext uri="{FF2B5EF4-FFF2-40B4-BE49-F238E27FC236}">
                  <a16:creationId xmlns:a16="http://schemas.microsoft.com/office/drawing/2014/main" id="{CEC2CA7F-401C-4F95-98C3-660AB4E2565B}"/>
                </a:ext>
              </a:extLst>
            </p:cNvPr>
            <p:cNvSpPr/>
            <p:nvPr/>
          </p:nvSpPr>
          <p:spPr>
            <a:xfrm>
              <a:off x="3308684" y="11622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1</a:t>
              </a:r>
              <a:endParaRPr lang="en-GB" dirty="0">
                <a:solidFill>
                  <a:schemeClr val="tx1"/>
                </a:solidFill>
              </a:endParaRPr>
            </a:p>
          </p:txBody>
        </p:sp>
        <p:sp>
          <p:nvSpPr>
            <p:cNvPr id="30" name="Oval 29">
              <a:extLst>
                <a:ext uri="{FF2B5EF4-FFF2-40B4-BE49-F238E27FC236}">
                  <a16:creationId xmlns:a16="http://schemas.microsoft.com/office/drawing/2014/main" id="{93C4D290-B531-44DB-99F0-119408DE2C7F}"/>
                </a:ext>
              </a:extLst>
            </p:cNvPr>
            <p:cNvSpPr/>
            <p:nvPr/>
          </p:nvSpPr>
          <p:spPr>
            <a:xfrm>
              <a:off x="5610350" y="416206"/>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2</a:t>
              </a:r>
              <a:endParaRPr lang="en-GB" dirty="0">
                <a:solidFill>
                  <a:schemeClr val="tx1"/>
                </a:solidFill>
              </a:endParaRPr>
            </a:p>
          </p:txBody>
        </p:sp>
        <p:sp>
          <p:nvSpPr>
            <p:cNvPr id="31" name="Oval 30">
              <a:extLst>
                <a:ext uri="{FF2B5EF4-FFF2-40B4-BE49-F238E27FC236}">
                  <a16:creationId xmlns:a16="http://schemas.microsoft.com/office/drawing/2014/main" id="{C061B15D-D38F-49C6-97F6-A14B358F222A}"/>
                </a:ext>
              </a:extLst>
            </p:cNvPr>
            <p:cNvSpPr/>
            <p:nvPr/>
          </p:nvSpPr>
          <p:spPr>
            <a:xfrm>
              <a:off x="7660771" y="11664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3</a:t>
              </a:r>
              <a:endParaRPr lang="en-GB" dirty="0">
                <a:solidFill>
                  <a:schemeClr val="tx1"/>
                </a:solidFill>
              </a:endParaRPr>
            </a:p>
          </p:txBody>
        </p:sp>
        <p:sp>
          <p:nvSpPr>
            <p:cNvPr id="32" name="Oval 31">
              <a:extLst>
                <a:ext uri="{FF2B5EF4-FFF2-40B4-BE49-F238E27FC236}">
                  <a16:creationId xmlns:a16="http://schemas.microsoft.com/office/drawing/2014/main" id="{D09B7DF2-D9A5-40C1-B0B7-12C0D4B691FE}"/>
                </a:ext>
              </a:extLst>
            </p:cNvPr>
            <p:cNvSpPr/>
            <p:nvPr/>
          </p:nvSpPr>
          <p:spPr>
            <a:xfrm>
              <a:off x="2629771" y="2880360"/>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4</a:t>
              </a:r>
              <a:endParaRPr lang="en-GB" dirty="0">
                <a:solidFill>
                  <a:schemeClr val="tx1"/>
                </a:solidFill>
              </a:endParaRPr>
            </a:p>
          </p:txBody>
        </p:sp>
        <p:sp>
          <p:nvSpPr>
            <p:cNvPr id="33" name="Oval 32">
              <a:extLst>
                <a:ext uri="{FF2B5EF4-FFF2-40B4-BE49-F238E27FC236}">
                  <a16:creationId xmlns:a16="http://schemas.microsoft.com/office/drawing/2014/main" id="{2E29BEE8-304C-4B47-8332-9528AF55C9AF}"/>
                </a:ext>
              </a:extLst>
            </p:cNvPr>
            <p:cNvSpPr/>
            <p:nvPr/>
          </p:nvSpPr>
          <p:spPr>
            <a:xfrm>
              <a:off x="8359165" y="2877954"/>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5</a:t>
              </a:r>
              <a:endParaRPr lang="en-GB" dirty="0">
                <a:solidFill>
                  <a:schemeClr val="tx1"/>
                </a:solidFill>
              </a:endParaRPr>
            </a:p>
          </p:txBody>
        </p:sp>
        <p:sp>
          <p:nvSpPr>
            <p:cNvPr id="34" name="Oval 33">
              <a:extLst>
                <a:ext uri="{FF2B5EF4-FFF2-40B4-BE49-F238E27FC236}">
                  <a16:creationId xmlns:a16="http://schemas.microsoft.com/office/drawing/2014/main" id="{C8079F55-2956-4B96-9382-22F269E387AC}"/>
                </a:ext>
              </a:extLst>
            </p:cNvPr>
            <p:cNvSpPr/>
            <p:nvPr/>
          </p:nvSpPr>
          <p:spPr>
            <a:xfrm>
              <a:off x="8081124" y="4498151"/>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7</a:t>
              </a:r>
              <a:endParaRPr lang="en-GB" dirty="0">
                <a:solidFill>
                  <a:schemeClr val="tx1"/>
                </a:solidFill>
              </a:endParaRPr>
            </a:p>
          </p:txBody>
        </p:sp>
        <p:sp>
          <p:nvSpPr>
            <p:cNvPr id="35" name="Oval 34">
              <a:extLst>
                <a:ext uri="{FF2B5EF4-FFF2-40B4-BE49-F238E27FC236}">
                  <a16:creationId xmlns:a16="http://schemas.microsoft.com/office/drawing/2014/main" id="{ABC3DE8D-5116-4F83-AA96-C5681BEBBC9F}"/>
                </a:ext>
              </a:extLst>
            </p:cNvPr>
            <p:cNvSpPr/>
            <p:nvPr/>
          </p:nvSpPr>
          <p:spPr>
            <a:xfrm>
              <a:off x="3427020" y="4528686"/>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6</a:t>
              </a:r>
              <a:endParaRPr lang="en-GB" dirty="0">
                <a:solidFill>
                  <a:schemeClr val="tx1"/>
                </a:solidFill>
              </a:endParaRPr>
            </a:p>
          </p:txBody>
        </p:sp>
        <p:sp>
          <p:nvSpPr>
            <p:cNvPr id="36" name="Oval 35">
              <a:extLst>
                <a:ext uri="{FF2B5EF4-FFF2-40B4-BE49-F238E27FC236}">
                  <a16:creationId xmlns:a16="http://schemas.microsoft.com/office/drawing/2014/main" id="{E93D8D5B-B6F1-4174-86CB-11A99E5609A9}"/>
                </a:ext>
              </a:extLst>
            </p:cNvPr>
            <p:cNvSpPr/>
            <p:nvPr/>
          </p:nvSpPr>
          <p:spPr>
            <a:xfrm>
              <a:off x="5610350" y="5181023"/>
              <a:ext cx="1130968" cy="1099686"/>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LAB </a:t>
              </a:r>
            </a:p>
            <a:p>
              <a:pPr algn="ctr"/>
              <a:r>
                <a:rPr lang="it-IT" dirty="0">
                  <a:solidFill>
                    <a:schemeClr val="tx1"/>
                  </a:solidFill>
                </a:rPr>
                <a:t>8</a:t>
              </a:r>
              <a:endParaRPr lang="en-GB" dirty="0">
                <a:solidFill>
                  <a:schemeClr val="tx1"/>
                </a:solidFill>
              </a:endParaRPr>
            </a:p>
          </p:txBody>
        </p:sp>
      </p:grpSp>
      <p:grpSp>
        <p:nvGrpSpPr>
          <p:cNvPr id="6" name="Group 5">
            <a:extLst>
              <a:ext uri="{FF2B5EF4-FFF2-40B4-BE49-F238E27FC236}">
                <a16:creationId xmlns:a16="http://schemas.microsoft.com/office/drawing/2014/main" id="{B9DD91F6-FAFC-4BD9-B0F6-721DDC6EDBF4}"/>
              </a:ext>
            </a:extLst>
          </p:cNvPr>
          <p:cNvGrpSpPr/>
          <p:nvPr/>
        </p:nvGrpSpPr>
        <p:grpSpPr>
          <a:xfrm>
            <a:off x="747321" y="1080780"/>
            <a:ext cx="2835337" cy="4696439"/>
            <a:chOff x="745545" y="1855361"/>
            <a:chExt cx="2835337" cy="4696439"/>
          </a:xfrm>
        </p:grpSpPr>
        <p:sp>
          <p:nvSpPr>
            <p:cNvPr id="18" name="Rectangle: Rounded Corners 17">
              <a:extLst>
                <a:ext uri="{FF2B5EF4-FFF2-40B4-BE49-F238E27FC236}">
                  <a16:creationId xmlns:a16="http://schemas.microsoft.com/office/drawing/2014/main" id="{A7FA8496-BE66-43A7-85F2-8F7AAB16FEA7}"/>
                </a:ext>
              </a:extLst>
            </p:cNvPr>
            <p:cNvSpPr/>
            <p:nvPr/>
          </p:nvSpPr>
          <p:spPr>
            <a:xfrm>
              <a:off x="745545" y="1855361"/>
              <a:ext cx="2835337" cy="469643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pic>
          <p:nvPicPr>
            <p:cNvPr id="4" name="Picture 3">
              <a:extLst>
                <a:ext uri="{FF2B5EF4-FFF2-40B4-BE49-F238E27FC236}">
                  <a16:creationId xmlns:a16="http://schemas.microsoft.com/office/drawing/2014/main" id="{F012C2BF-08F3-42EC-89AD-D44525CF75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410" y="2231212"/>
              <a:ext cx="1145240" cy="1145240"/>
            </a:xfrm>
            <a:prstGeom prst="rect">
              <a:avLst/>
            </a:prstGeom>
          </p:spPr>
        </p:pic>
        <p:sp>
          <p:nvSpPr>
            <p:cNvPr id="5" name="TextBox 4">
              <a:extLst>
                <a:ext uri="{FF2B5EF4-FFF2-40B4-BE49-F238E27FC236}">
                  <a16:creationId xmlns:a16="http://schemas.microsoft.com/office/drawing/2014/main" id="{08436CA8-D85A-4A6E-84F9-40E71DEF9E09}"/>
                </a:ext>
              </a:extLst>
            </p:cNvPr>
            <p:cNvSpPr txBox="1"/>
            <p:nvPr/>
          </p:nvSpPr>
          <p:spPr>
            <a:xfrm>
              <a:off x="1084369" y="3545067"/>
              <a:ext cx="2243235" cy="2308324"/>
            </a:xfrm>
            <a:prstGeom prst="rect">
              <a:avLst/>
            </a:prstGeom>
            <a:noFill/>
          </p:spPr>
          <p:txBody>
            <a:bodyPr wrap="square" rtlCol="0">
              <a:spAutoFit/>
            </a:bodyPr>
            <a:lstStyle/>
            <a:p>
              <a:pPr algn="ctr"/>
              <a:r>
                <a:rPr lang="it-IT" sz="2400" dirty="0"/>
                <a:t>COMPARISON OF MAED AND OFFICIAL METHODS</a:t>
              </a:r>
            </a:p>
            <a:p>
              <a:pPr algn="ctr"/>
              <a:r>
                <a:rPr lang="it-IT" sz="2400" b="1" dirty="0"/>
                <a:t>AOCS Ce 2b-11</a:t>
              </a:r>
              <a:endParaRPr lang="en-GB" sz="2400" b="1" dirty="0"/>
            </a:p>
            <a:p>
              <a:pPr algn="ctr"/>
              <a:r>
                <a:rPr lang="it-IT" sz="2400" b="1" dirty="0"/>
                <a:t>AOCS Ce 2c-11</a:t>
              </a:r>
              <a:endParaRPr lang="en-GB" sz="2400" b="1" dirty="0"/>
            </a:p>
          </p:txBody>
        </p:sp>
        <p:sp>
          <p:nvSpPr>
            <p:cNvPr id="27" name="TextBox 26">
              <a:extLst>
                <a:ext uri="{FF2B5EF4-FFF2-40B4-BE49-F238E27FC236}">
                  <a16:creationId xmlns:a16="http://schemas.microsoft.com/office/drawing/2014/main" id="{794E7760-D6B6-4173-859A-C4E3CA4CAEF1}"/>
                </a:ext>
              </a:extLst>
            </p:cNvPr>
            <p:cNvSpPr txBox="1"/>
            <p:nvPr/>
          </p:nvSpPr>
          <p:spPr>
            <a:xfrm>
              <a:off x="1905800" y="2509596"/>
              <a:ext cx="1403457" cy="713205"/>
            </a:xfrm>
            <a:prstGeom prst="rect">
              <a:avLst/>
            </a:prstGeom>
            <a:noFill/>
          </p:spPr>
          <p:txBody>
            <a:bodyPr wrap="square" rtlCol="0">
              <a:spAutoFit/>
            </a:bodyPr>
            <a:lstStyle/>
            <a:p>
              <a:pPr algn="ctr"/>
              <a:r>
                <a:rPr lang="it-IT" sz="4000" b="1" dirty="0"/>
                <a:t>01</a:t>
              </a:r>
              <a:endParaRPr lang="en-GB" sz="2400" b="1" dirty="0"/>
            </a:p>
          </p:txBody>
        </p:sp>
      </p:grpSp>
      <p:grpSp>
        <p:nvGrpSpPr>
          <p:cNvPr id="3" name="Group 2">
            <a:extLst>
              <a:ext uri="{FF2B5EF4-FFF2-40B4-BE49-F238E27FC236}">
                <a16:creationId xmlns:a16="http://schemas.microsoft.com/office/drawing/2014/main" id="{DDCA687C-2388-4125-85B8-FCF98F3D5B2F}"/>
              </a:ext>
            </a:extLst>
          </p:cNvPr>
          <p:cNvGrpSpPr/>
          <p:nvPr/>
        </p:nvGrpSpPr>
        <p:grpSpPr>
          <a:xfrm>
            <a:off x="3950455" y="1080780"/>
            <a:ext cx="2869111" cy="4696439"/>
            <a:chOff x="3919054" y="1855360"/>
            <a:chExt cx="2869111" cy="4696439"/>
          </a:xfrm>
        </p:grpSpPr>
        <p:grpSp>
          <p:nvGrpSpPr>
            <p:cNvPr id="39" name="Group 38">
              <a:extLst>
                <a:ext uri="{FF2B5EF4-FFF2-40B4-BE49-F238E27FC236}">
                  <a16:creationId xmlns:a16="http://schemas.microsoft.com/office/drawing/2014/main" id="{16F5C9C2-437C-4598-AF3B-E5A85A654D96}"/>
                </a:ext>
              </a:extLst>
            </p:cNvPr>
            <p:cNvGrpSpPr/>
            <p:nvPr/>
          </p:nvGrpSpPr>
          <p:grpSpPr>
            <a:xfrm>
              <a:off x="3919054" y="1855360"/>
              <a:ext cx="2869111" cy="4696439"/>
              <a:chOff x="3717956" y="1855361"/>
              <a:chExt cx="3410447" cy="4696439"/>
            </a:xfrm>
          </p:grpSpPr>
          <p:sp>
            <p:nvSpPr>
              <p:cNvPr id="40" name="Rectangle: Rounded Corners 39">
                <a:extLst>
                  <a:ext uri="{FF2B5EF4-FFF2-40B4-BE49-F238E27FC236}">
                    <a16:creationId xmlns:a16="http://schemas.microsoft.com/office/drawing/2014/main" id="{77A785E8-BB39-40B9-83BD-3821A5D7B836}"/>
                  </a:ext>
                </a:extLst>
              </p:cNvPr>
              <p:cNvSpPr/>
              <p:nvPr/>
            </p:nvSpPr>
            <p:spPr>
              <a:xfrm>
                <a:off x="3717956" y="1855361"/>
                <a:ext cx="3410447" cy="469643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41" name="TextBox 40">
                <a:extLst>
                  <a:ext uri="{FF2B5EF4-FFF2-40B4-BE49-F238E27FC236}">
                    <a16:creationId xmlns:a16="http://schemas.microsoft.com/office/drawing/2014/main" id="{1323BAA2-9769-4BBF-A896-BE9F23E844CF}"/>
                  </a:ext>
                </a:extLst>
              </p:cNvPr>
              <p:cNvSpPr txBox="1"/>
              <p:nvPr/>
            </p:nvSpPr>
            <p:spPr>
              <a:xfrm>
                <a:off x="3891014" y="4008840"/>
                <a:ext cx="3048187" cy="1569660"/>
              </a:xfrm>
              <a:prstGeom prst="rect">
                <a:avLst/>
              </a:prstGeom>
              <a:noFill/>
            </p:spPr>
            <p:txBody>
              <a:bodyPr wrap="square" rtlCol="0">
                <a:spAutoFit/>
              </a:bodyPr>
              <a:lstStyle/>
              <a:p>
                <a:pPr algn="ctr"/>
                <a:r>
                  <a:rPr lang="it-IT" sz="2400" dirty="0"/>
                  <a:t>EXPLORE THE USE OF MICROWAVE TO PERFORM THE DERIVATIZATION</a:t>
                </a:r>
                <a:endParaRPr lang="en-GB" sz="2400" dirty="0"/>
              </a:p>
            </p:txBody>
          </p:sp>
          <p:sp>
            <p:nvSpPr>
              <p:cNvPr id="43" name="TextBox 42">
                <a:extLst>
                  <a:ext uri="{FF2B5EF4-FFF2-40B4-BE49-F238E27FC236}">
                    <a16:creationId xmlns:a16="http://schemas.microsoft.com/office/drawing/2014/main" id="{C6829B2B-9D1C-449E-8142-25778263987C}"/>
                  </a:ext>
                </a:extLst>
              </p:cNvPr>
              <p:cNvSpPr txBox="1"/>
              <p:nvPr/>
            </p:nvSpPr>
            <p:spPr>
              <a:xfrm>
                <a:off x="5294610" y="2489836"/>
                <a:ext cx="1289528" cy="707886"/>
              </a:xfrm>
              <a:prstGeom prst="rect">
                <a:avLst/>
              </a:prstGeom>
              <a:noFill/>
            </p:spPr>
            <p:txBody>
              <a:bodyPr wrap="square" rtlCol="0">
                <a:spAutoFit/>
              </a:bodyPr>
              <a:lstStyle/>
              <a:p>
                <a:pPr algn="ctr"/>
                <a:r>
                  <a:rPr lang="it-IT" sz="4000" b="1" dirty="0"/>
                  <a:t>02</a:t>
                </a:r>
                <a:endParaRPr lang="en-GB" sz="2400" b="1" dirty="0"/>
              </a:p>
            </p:txBody>
          </p:sp>
        </p:grpSp>
        <p:pic>
          <p:nvPicPr>
            <p:cNvPr id="44" name="Picture 43">
              <a:extLst>
                <a:ext uri="{FF2B5EF4-FFF2-40B4-BE49-F238E27FC236}">
                  <a16:creationId xmlns:a16="http://schemas.microsoft.com/office/drawing/2014/main" id="{21D00BE1-EB99-4F40-BDF1-336945454B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4721" y="2231212"/>
              <a:ext cx="1145240" cy="1145240"/>
            </a:xfrm>
            <a:prstGeom prst="rect">
              <a:avLst/>
            </a:prstGeom>
          </p:spPr>
        </p:pic>
      </p:grpSp>
    </p:spTree>
    <p:extLst>
      <p:ext uri="{BB962C8B-B14F-4D97-AF65-F5344CB8AC3E}">
        <p14:creationId xmlns:p14="http://schemas.microsoft.com/office/powerpoint/2010/main" val="2781327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2C660F-2B1C-49E3-A3FA-0D0D0C292E1F}"/>
              </a:ext>
            </a:extLst>
          </p:cNvPr>
          <p:cNvSpPr>
            <a:spLocks noGrp="1"/>
          </p:cNvSpPr>
          <p:nvPr>
            <p:ph type="title"/>
          </p:nvPr>
        </p:nvSpPr>
        <p:spPr>
          <a:xfrm>
            <a:off x="2095500" y="-190091"/>
            <a:ext cx="10515600" cy="1325563"/>
          </a:xfrm>
        </p:spPr>
        <p:txBody>
          <a:bodyPr>
            <a:normAutofit/>
          </a:bodyPr>
          <a:lstStyle/>
          <a:p>
            <a:r>
              <a:rPr lang="it-IT" sz="4000" b="1" dirty="0" err="1">
                <a:latin typeface="Corbel Light" panose="020B0303020204020204" pitchFamily="34" charset="0"/>
              </a:rPr>
              <a:t>Why</a:t>
            </a:r>
            <a:r>
              <a:rPr lang="it-IT" sz="4000" b="1" dirty="0">
                <a:latin typeface="Corbel Light" panose="020B0303020204020204" pitchFamily="34" charset="0"/>
              </a:rPr>
              <a:t> </a:t>
            </a:r>
            <a:r>
              <a:rPr lang="it-IT" sz="4000" b="1" dirty="0" err="1">
                <a:latin typeface="Corbel Light" panose="020B0303020204020204" pitchFamily="34" charset="0"/>
              </a:rPr>
              <a:t>fatty</a:t>
            </a:r>
            <a:r>
              <a:rPr lang="it-IT" sz="4000" b="1" dirty="0">
                <a:latin typeface="Corbel Light" panose="020B0303020204020204" pitchFamily="34" charset="0"/>
              </a:rPr>
              <a:t> acid </a:t>
            </a:r>
            <a:r>
              <a:rPr lang="it-IT" sz="4000" b="1" dirty="0" err="1">
                <a:latin typeface="Corbel Light" panose="020B0303020204020204" pitchFamily="34" charset="0"/>
              </a:rPr>
              <a:t>analysis</a:t>
            </a:r>
            <a:r>
              <a:rPr lang="it-IT" sz="4000" b="1" dirty="0">
                <a:latin typeface="Corbel Light" panose="020B0303020204020204" pitchFamily="34" charset="0"/>
              </a:rPr>
              <a:t> </a:t>
            </a:r>
            <a:r>
              <a:rPr lang="it-IT" sz="4000" b="1" dirty="0" err="1">
                <a:latin typeface="Corbel Light" panose="020B0303020204020204" pitchFamily="34" charset="0"/>
              </a:rPr>
              <a:t>is</a:t>
            </a:r>
            <a:r>
              <a:rPr lang="it-IT" sz="4000" b="1" dirty="0">
                <a:latin typeface="Corbel Light" panose="020B0303020204020204" pitchFamily="34" charset="0"/>
              </a:rPr>
              <a:t> </a:t>
            </a:r>
            <a:r>
              <a:rPr lang="it-IT" sz="4000" b="1" dirty="0" err="1">
                <a:latin typeface="Corbel Light" panose="020B0303020204020204" pitchFamily="34" charset="0"/>
              </a:rPr>
              <a:t>important</a:t>
            </a:r>
            <a:r>
              <a:rPr lang="it-IT" sz="4000" b="1" dirty="0">
                <a:latin typeface="Corbel Light" panose="020B0303020204020204" pitchFamily="34" charset="0"/>
              </a:rPr>
              <a:t>?</a:t>
            </a:r>
          </a:p>
        </p:txBody>
      </p:sp>
      <p:sp>
        <p:nvSpPr>
          <p:cNvPr id="4" name="TextBox 2">
            <a:extLst>
              <a:ext uri="{FF2B5EF4-FFF2-40B4-BE49-F238E27FC236}">
                <a16:creationId xmlns:a16="http://schemas.microsoft.com/office/drawing/2014/main" id="{CE29B387-F49B-4D8B-AAD3-3BE9930A49C5}"/>
              </a:ext>
            </a:extLst>
          </p:cNvPr>
          <p:cNvSpPr txBox="1">
            <a:spLocks noGrp="1"/>
          </p:cNvSpPr>
          <p:nvPr>
            <p:ph idx="1"/>
          </p:nvPr>
        </p:nvSpPr>
        <p:spPr>
          <a:xfrm>
            <a:off x="686023" y="3087937"/>
            <a:ext cx="3255676" cy="1421928"/>
          </a:xfrm>
          <a:prstGeom prst="rect">
            <a:avLst/>
          </a:prstGeom>
          <a:noFill/>
        </p:spPr>
        <p:txBody>
          <a:bodyPr wrap="square" rtlCol="0">
            <a:spAutoFit/>
          </a:bodyPr>
          <a:lstStyle/>
          <a:p>
            <a:pPr marL="0" indent="0" algn="ctr">
              <a:buNone/>
            </a:pPr>
            <a:r>
              <a:rPr lang="en-GB" sz="2400" b="1" dirty="0">
                <a:latin typeface="Corbel Light" panose="020B0303020204020204" pitchFamily="34" charset="0"/>
                <a:ea typeface="Calibri" panose="020F0502020204030204" pitchFamily="34" charset="0"/>
                <a:cs typeface="Helvetica" panose="020B0604020202020204" pitchFamily="34" charset="0"/>
              </a:rPr>
              <a:t>CHARACTERIZATION AND DETERMINATION OF TOTAL FAT CONTENT IN FOODS</a:t>
            </a:r>
            <a:endParaRPr lang="it-IT" sz="2400" b="1" dirty="0">
              <a:latin typeface="Corbel Light" panose="020B0303020204020204" pitchFamily="34" charset="0"/>
              <a:cs typeface="Helvetica" panose="020B0604020202020204" pitchFamily="34" charset="0"/>
            </a:endParaRPr>
          </a:p>
        </p:txBody>
      </p:sp>
      <p:sp>
        <p:nvSpPr>
          <p:cNvPr id="5" name="TextBox 5">
            <a:extLst>
              <a:ext uri="{FF2B5EF4-FFF2-40B4-BE49-F238E27FC236}">
                <a16:creationId xmlns:a16="http://schemas.microsoft.com/office/drawing/2014/main" id="{C63639F0-AD0A-4181-A8AA-812C82ACBC14}"/>
              </a:ext>
            </a:extLst>
          </p:cNvPr>
          <p:cNvSpPr txBox="1"/>
          <p:nvPr/>
        </p:nvSpPr>
        <p:spPr>
          <a:xfrm>
            <a:off x="4321154" y="3122946"/>
            <a:ext cx="3255677" cy="1569660"/>
          </a:xfrm>
          <a:prstGeom prst="rect">
            <a:avLst/>
          </a:prstGeom>
          <a:noFill/>
        </p:spPr>
        <p:txBody>
          <a:bodyPr wrap="square" rtlCol="0">
            <a:spAutoFit/>
          </a:bodyPr>
          <a:lstStyle/>
          <a:p>
            <a:pPr algn="ctr"/>
            <a:r>
              <a:rPr lang="en-US" sz="2400" b="1" dirty="0">
                <a:effectLst/>
                <a:latin typeface="Corbel Light" panose="020B0303020204020204" pitchFamily="34" charset="0"/>
                <a:ea typeface="Calibri" panose="020F0502020204030204" pitchFamily="34" charset="0"/>
                <a:cs typeface="Helvetica" panose="020B0604020202020204" pitchFamily="34" charset="0"/>
              </a:rPr>
              <a:t>FOR NUTRITIONAL LABELING AND TO UNDERSTAND THE AVAILABILITY OF FAT</a:t>
            </a:r>
            <a:endParaRPr lang="it-IT" sz="2400" dirty="0">
              <a:latin typeface="Corbel Light" panose="020B0303020204020204" pitchFamily="34" charset="0"/>
              <a:cs typeface="Helvetica" panose="020B0604020202020204" pitchFamily="34" charset="0"/>
            </a:endParaRPr>
          </a:p>
        </p:txBody>
      </p:sp>
      <p:sp>
        <p:nvSpPr>
          <p:cNvPr id="6" name="TextBox 6">
            <a:extLst>
              <a:ext uri="{FF2B5EF4-FFF2-40B4-BE49-F238E27FC236}">
                <a16:creationId xmlns:a16="http://schemas.microsoft.com/office/drawing/2014/main" id="{50A287C9-0624-41A5-B03A-19CD5914469E}"/>
              </a:ext>
            </a:extLst>
          </p:cNvPr>
          <p:cNvSpPr txBox="1"/>
          <p:nvPr/>
        </p:nvSpPr>
        <p:spPr>
          <a:xfrm>
            <a:off x="8282241" y="3162704"/>
            <a:ext cx="3255677" cy="1200329"/>
          </a:xfrm>
          <a:prstGeom prst="rect">
            <a:avLst/>
          </a:prstGeom>
          <a:noFill/>
        </p:spPr>
        <p:txBody>
          <a:bodyPr wrap="square" rtlCol="0">
            <a:spAutoFit/>
          </a:bodyPr>
          <a:lstStyle/>
          <a:p>
            <a:pPr algn="ctr"/>
            <a:r>
              <a:rPr lang="it-IT" sz="2400" b="1" dirty="0">
                <a:latin typeface="Corbel Light" panose="020B0303020204020204" pitchFamily="34" charset="0"/>
                <a:cs typeface="Helvetica" panose="020B0604020202020204" pitchFamily="34" charset="0"/>
              </a:rPr>
              <a:t>HEALTH IMPACT </a:t>
            </a:r>
            <a:r>
              <a:rPr lang="en-US" sz="2400" b="1" dirty="0">
                <a:latin typeface="Corbel Light" panose="020B0303020204020204" pitchFamily="34" charset="0"/>
                <a:cs typeface="Helvetica" panose="020B0604020202020204" pitchFamily="34" charset="0"/>
              </a:rPr>
              <a:t>AND CORRELATION WITH SOME DISEASES</a:t>
            </a:r>
            <a:endParaRPr lang="it-IT" sz="2400" b="1" dirty="0">
              <a:latin typeface="Corbel Light" panose="020B0303020204020204" pitchFamily="34" charset="0"/>
              <a:cs typeface="Helvetica" panose="020B0604020202020204" pitchFamily="34" charset="0"/>
            </a:endParaRPr>
          </a:p>
        </p:txBody>
      </p:sp>
      <p:pic>
        <p:nvPicPr>
          <p:cNvPr id="13" name="Immagine 12">
            <a:extLst>
              <a:ext uri="{FF2B5EF4-FFF2-40B4-BE49-F238E27FC236}">
                <a16:creationId xmlns:a16="http://schemas.microsoft.com/office/drawing/2014/main" id="{C1E0298B-E1BC-4941-95D7-6FB317486AAE}"/>
              </a:ext>
            </a:extLst>
          </p:cNvPr>
          <p:cNvPicPr>
            <a:picLocks noChangeAspect="1"/>
          </p:cNvPicPr>
          <p:nvPr/>
        </p:nvPicPr>
        <p:blipFill rotWithShape="1">
          <a:blip r:embed="rId3">
            <a:extLst>
              <a:ext uri="{28A0092B-C50C-407E-A947-70E740481C1C}">
                <a14:useLocalDpi xmlns:a14="http://schemas.microsoft.com/office/drawing/2010/main" val="0"/>
              </a:ext>
            </a:extLst>
          </a:blip>
          <a:srcRect l="21368" r="11570"/>
          <a:stretch/>
        </p:blipFill>
        <p:spPr>
          <a:xfrm>
            <a:off x="983537" y="1041544"/>
            <a:ext cx="2660649" cy="1983692"/>
          </a:xfrm>
          <a:prstGeom prst="rect">
            <a:avLst/>
          </a:prstGeom>
        </p:spPr>
      </p:pic>
      <p:pic>
        <p:nvPicPr>
          <p:cNvPr id="15" name="Immagine 14">
            <a:extLst>
              <a:ext uri="{FF2B5EF4-FFF2-40B4-BE49-F238E27FC236}">
                <a16:creationId xmlns:a16="http://schemas.microsoft.com/office/drawing/2014/main" id="{9F7DBAAA-9FA1-4CF4-BCB8-D7B405B909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6337" y="1044041"/>
            <a:ext cx="2987487" cy="1991658"/>
          </a:xfrm>
          <a:prstGeom prst="rect">
            <a:avLst/>
          </a:prstGeom>
        </p:spPr>
      </p:pic>
      <p:pic>
        <p:nvPicPr>
          <p:cNvPr id="17" name="Immagine 16">
            <a:extLst>
              <a:ext uri="{FF2B5EF4-FFF2-40B4-BE49-F238E27FC236}">
                <a16:creationId xmlns:a16="http://schemas.microsoft.com/office/drawing/2014/main" id="{EFC8E278-4559-4E9D-8B55-F533DE7DF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985" y="1041544"/>
            <a:ext cx="2987488" cy="1983692"/>
          </a:xfrm>
          <a:prstGeom prst="rect">
            <a:avLst/>
          </a:prstGeom>
        </p:spPr>
      </p:pic>
      <p:sp>
        <p:nvSpPr>
          <p:cNvPr id="18" name="Rettangolo 17">
            <a:extLst>
              <a:ext uri="{FF2B5EF4-FFF2-40B4-BE49-F238E27FC236}">
                <a16:creationId xmlns:a16="http://schemas.microsoft.com/office/drawing/2014/main" id="{30D321C3-3317-47E0-82DE-F5009FEE1BBF}"/>
              </a:ext>
            </a:extLst>
          </p:cNvPr>
          <p:cNvSpPr/>
          <p:nvPr/>
        </p:nvSpPr>
        <p:spPr>
          <a:xfrm>
            <a:off x="8006320" y="650094"/>
            <a:ext cx="3952992" cy="5274773"/>
          </a:xfrm>
          <a:prstGeom prst="rect">
            <a:avLst/>
          </a:prstGeom>
          <a:solidFill>
            <a:srgbClr val="FFFFFF">
              <a:alpha val="67059"/>
            </a:srgb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19" name="Rettangolo 18">
            <a:extLst>
              <a:ext uri="{FF2B5EF4-FFF2-40B4-BE49-F238E27FC236}">
                <a16:creationId xmlns:a16="http://schemas.microsoft.com/office/drawing/2014/main" id="{633E8BFB-D262-4D83-8ED5-5C05A9A197AD}"/>
              </a:ext>
            </a:extLst>
          </p:cNvPr>
          <p:cNvSpPr/>
          <p:nvPr/>
        </p:nvSpPr>
        <p:spPr>
          <a:xfrm>
            <a:off x="4030580" y="791613"/>
            <a:ext cx="3952992" cy="5274773"/>
          </a:xfrm>
          <a:prstGeom prst="rect">
            <a:avLst/>
          </a:prstGeom>
          <a:solidFill>
            <a:srgbClr val="FFFFFF">
              <a:alpha val="67059"/>
            </a:srgb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12" name="Freeform: Shape 11">
            <a:extLst>
              <a:ext uri="{FF2B5EF4-FFF2-40B4-BE49-F238E27FC236}">
                <a16:creationId xmlns:a16="http://schemas.microsoft.com/office/drawing/2014/main" id="{9F9A188B-FCED-4D98-948E-8F5D12ED1AA7}"/>
              </a:ext>
            </a:extLst>
          </p:cNvPr>
          <p:cNvSpPr/>
          <p:nvPr/>
        </p:nvSpPr>
        <p:spPr>
          <a:xfrm>
            <a:off x="-7868654" y="5293895"/>
            <a:ext cx="20060654" cy="1564104"/>
          </a:xfrm>
          <a:custGeom>
            <a:avLst/>
            <a:gdLst>
              <a:gd name="connsiteX0" fmla="*/ 0 w 19892212"/>
              <a:gd name="connsiteY0" fmla="*/ 0 h 1564104"/>
              <a:gd name="connsiteX1" fmla="*/ 10954592 w 19892212"/>
              <a:gd name="connsiteY1" fmla="*/ 0 h 1564104"/>
              <a:gd name="connsiteX2" fmla="*/ 10961918 w 19892212"/>
              <a:gd name="connsiteY2" fmla="*/ 75952 h 1564104"/>
              <a:gd name="connsiteX3" fmla="*/ 11790946 w 19892212"/>
              <a:gd name="connsiteY3" fmla="*/ 782051 h 1564104"/>
              <a:gd name="connsiteX4" fmla="*/ 12619974 w 19892212"/>
              <a:gd name="connsiteY4" fmla="*/ 75952 h 1564104"/>
              <a:gd name="connsiteX5" fmla="*/ 12627301 w 19892212"/>
              <a:gd name="connsiteY5" fmla="*/ 0 h 1564104"/>
              <a:gd name="connsiteX6" fmla="*/ 19892212 w 19892212"/>
              <a:gd name="connsiteY6" fmla="*/ 0 h 1564104"/>
              <a:gd name="connsiteX7" fmla="*/ 19892212 w 19892212"/>
              <a:gd name="connsiteY7" fmla="*/ 1564104 h 1564104"/>
              <a:gd name="connsiteX8" fmla="*/ 0 w 19892212"/>
              <a:gd name="connsiteY8" fmla="*/ 1564104 h 156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2212" h="1564104">
                <a:moveTo>
                  <a:pt x="0" y="0"/>
                </a:moveTo>
                <a:lnTo>
                  <a:pt x="10954592" y="0"/>
                </a:lnTo>
                <a:lnTo>
                  <a:pt x="10961918" y="75952"/>
                </a:lnTo>
                <a:cubicBezTo>
                  <a:pt x="11040825" y="478922"/>
                  <a:pt x="11382011" y="782051"/>
                  <a:pt x="11790946" y="782051"/>
                </a:cubicBezTo>
                <a:cubicBezTo>
                  <a:pt x="12199881" y="782051"/>
                  <a:pt x="12541067" y="478922"/>
                  <a:pt x="12619974" y="75952"/>
                </a:cubicBezTo>
                <a:lnTo>
                  <a:pt x="12627301" y="0"/>
                </a:lnTo>
                <a:lnTo>
                  <a:pt x="19892212" y="0"/>
                </a:lnTo>
                <a:lnTo>
                  <a:pt x="19892212" y="1564104"/>
                </a:lnTo>
                <a:lnTo>
                  <a:pt x="0" y="1564104"/>
                </a:ln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4" name="Group 13">
            <a:extLst>
              <a:ext uri="{FF2B5EF4-FFF2-40B4-BE49-F238E27FC236}">
                <a16:creationId xmlns:a16="http://schemas.microsoft.com/office/drawing/2014/main" id="{8725EED6-7A5F-4719-935D-1ABB3DDB5144}"/>
              </a:ext>
            </a:extLst>
          </p:cNvPr>
          <p:cNvGrpSpPr/>
          <p:nvPr/>
        </p:nvGrpSpPr>
        <p:grpSpPr>
          <a:xfrm>
            <a:off x="3380875" y="4572567"/>
            <a:ext cx="1299412" cy="1323474"/>
            <a:chOff x="3392904" y="5534526"/>
            <a:chExt cx="1058779" cy="1082841"/>
          </a:xfrm>
        </p:grpSpPr>
        <p:sp>
          <p:nvSpPr>
            <p:cNvPr id="16" name="Oval 15">
              <a:extLst>
                <a:ext uri="{FF2B5EF4-FFF2-40B4-BE49-F238E27FC236}">
                  <a16:creationId xmlns:a16="http://schemas.microsoft.com/office/drawing/2014/main" id="{735979D1-D8D6-468A-AA80-AA7AC264411F}"/>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DEA4A4AD-E6EE-4888-91D6-EE4E78208E7D}"/>
                </a:ext>
              </a:extLst>
            </p:cNvPr>
            <p:cNvSpPr txBox="1"/>
            <p:nvPr/>
          </p:nvSpPr>
          <p:spPr>
            <a:xfrm>
              <a:off x="3477125" y="5777662"/>
              <a:ext cx="890336" cy="646331"/>
            </a:xfrm>
            <a:prstGeom prst="rect">
              <a:avLst/>
            </a:prstGeom>
            <a:noFill/>
          </p:spPr>
          <p:txBody>
            <a:bodyPr wrap="square" rtlCol="0">
              <a:spAutoFit/>
            </a:bodyPr>
            <a:lstStyle/>
            <a:p>
              <a:pPr algn="ctr"/>
              <a:r>
                <a:rPr lang="it-IT" dirty="0">
                  <a:latin typeface="+mj-lt"/>
                </a:rPr>
                <a:t>FATTY</a:t>
              </a:r>
            </a:p>
            <a:p>
              <a:pPr algn="ctr"/>
              <a:r>
                <a:rPr lang="it-IT" dirty="0">
                  <a:latin typeface="+mj-lt"/>
                </a:rPr>
                <a:t> ACIDS</a:t>
              </a:r>
              <a:endParaRPr lang="en-GB" dirty="0">
                <a:latin typeface="+mj-lt"/>
              </a:endParaRPr>
            </a:p>
          </p:txBody>
        </p:sp>
      </p:grpSp>
      <p:grpSp>
        <p:nvGrpSpPr>
          <p:cNvPr id="22" name="Group 21">
            <a:extLst>
              <a:ext uri="{FF2B5EF4-FFF2-40B4-BE49-F238E27FC236}">
                <a16:creationId xmlns:a16="http://schemas.microsoft.com/office/drawing/2014/main" id="{618C4A3F-C84B-4EEC-BD81-8CF1072297EC}"/>
              </a:ext>
            </a:extLst>
          </p:cNvPr>
          <p:cNvGrpSpPr/>
          <p:nvPr/>
        </p:nvGrpSpPr>
        <p:grpSpPr>
          <a:xfrm>
            <a:off x="6679531" y="5414208"/>
            <a:ext cx="1532022" cy="1323474"/>
            <a:chOff x="6679531" y="5414208"/>
            <a:chExt cx="1532022" cy="1323474"/>
          </a:xfrm>
        </p:grpSpPr>
        <p:grpSp>
          <p:nvGrpSpPr>
            <p:cNvPr id="23" name="Group 22">
              <a:extLst>
                <a:ext uri="{FF2B5EF4-FFF2-40B4-BE49-F238E27FC236}">
                  <a16:creationId xmlns:a16="http://schemas.microsoft.com/office/drawing/2014/main" id="{D78F917D-AD8B-484B-AB2A-CA87BAFC08D2}"/>
                </a:ext>
              </a:extLst>
            </p:cNvPr>
            <p:cNvGrpSpPr/>
            <p:nvPr/>
          </p:nvGrpSpPr>
          <p:grpSpPr>
            <a:xfrm>
              <a:off x="6679531" y="5414208"/>
              <a:ext cx="1299412" cy="1323474"/>
              <a:chOff x="3392904" y="5534526"/>
              <a:chExt cx="1058779" cy="1082841"/>
            </a:xfrm>
          </p:grpSpPr>
          <p:sp>
            <p:nvSpPr>
              <p:cNvPr id="25" name="Oval 24">
                <a:extLst>
                  <a:ext uri="{FF2B5EF4-FFF2-40B4-BE49-F238E27FC236}">
                    <a16:creationId xmlns:a16="http://schemas.microsoft.com/office/drawing/2014/main" id="{837781F0-BF97-4829-A2DC-1D59B2BF6059}"/>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5A91FF3E-AECB-4AE3-857E-19960E94D521}"/>
                  </a:ext>
                </a:extLst>
              </p:cNvPr>
              <p:cNvSpPr txBox="1"/>
              <p:nvPr/>
            </p:nvSpPr>
            <p:spPr>
              <a:xfrm>
                <a:off x="3477125" y="5777662"/>
                <a:ext cx="890336" cy="302180"/>
              </a:xfrm>
              <a:prstGeom prst="rect">
                <a:avLst/>
              </a:prstGeom>
              <a:noFill/>
            </p:spPr>
            <p:txBody>
              <a:bodyPr wrap="square" rtlCol="0">
                <a:spAutoFit/>
              </a:bodyPr>
              <a:lstStyle/>
              <a:p>
                <a:pPr algn="ctr"/>
                <a:endParaRPr lang="it-IT" dirty="0">
                  <a:latin typeface="+mj-lt"/>
                </a:endParaRPr>
              </a:p>
            </p:txBody>
          </p:sp>
        </p:grpSp>
        <p:sp>
          <p:nvSpPr>
            <p:cNvPr id="24" name="TextBox 23">
              <a:extLst>
                <a:ext uri="{FF2B5EF4-FFF2-40B4-BE49-F238E27FC236}">
                  <a16:creationId xmlns:a16="http://schemas.microsoft.com/office/drawing/2014/main" id="{CEC5A944-4D2E-4419-856C-30932B8D0730}"/>
                </a:ext>
              </a:extLst>
            </p:cNvPr>
            <p:cNvSpPr txBox="1"/>
            <p:nvPr/>
          </p:nvSpPr>
          <p:spPr>
            <a:xfrm>
              <a:off x="6679531" y="5924867"/>
              <a:ext cx="1532022" cy="369332"/>
            </a:xfrm>
            <a:prstGeom prst="rect">
              <a:avLst/>
            </a:prstGeom>
            <a:noFill/>
          </p:spPr>
          <p:txBody>
            <a:bodyPr wrap="square" rtlCol="0">
              <a:spAutoFit/>
            </a:bodyPr>
            <a:lstStyle/>
            <a:p>
              <a:r>
                <a:rPr lang="it-IT" dirty="0">
                  <a:latin typeface="+mj-lt"/>
                </a:rPr>
                <a:t>MICROWAVE</a:t>
              </a:r>
              <a:endParaRPr lang="en-GB" dirty="0">
                <a:latin typeface="+mj-lt"/>
              </a:endParaRPr>
            </a:p>
          </p:txBody>
        </p:sp>
      </p:grpSp>
    </p:spTree>
    <p:extLst>
      <p:ext uri="{BB962C8B-B14F-4D97-AF65-F5344CB8AC3E}">
        <p14:creationId xmlns:p14="http://schemas.microsoft.com/office/powerpoint/2010/main" val="203928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6CD053-14A4-4D0A-9C57-6BB0266F7B70}"/>
              </a:ext>
            </a:extLst>
          </p:cNvPr>
          <p:cNvGrpSpPr/>
          <p:nvPr/>
        </p:nvGrpSpPr>
        <p:grpSpPr>
          <a:xfrm>
            <a:off x="241288" y="1092674"/>
            <a:ext cx="2835337" cy="4696439"/>
            <a:chOff x="745545" y="1855361"/>
            <a:chExt cx="2835337" cy="4696439"/>
          </a:xfrm>
        </p:grpSpPr>
        <p:sp>
          <p:nvSpPr>
            <p:cNvPr id="18" name="Rectangle: Rounded Corners 17">
              <a:extLst>
                <a:ext uri="{FF2B5EF4-FFF2-40B4-BE49-F238E27FC236}">
                  <a16:creationId xmlns:a16="http://schemas.microsoft.com/office/drawing/2014/main" id="{A7FA8496-BE66-43A7-85F2-8F7AAB16FEA7}"/>
                </a:ext>
              </a:extLst>
            </p:cNvPr>
            <p:cNvSpPr/>
            <p:nvPr/>
          </p:nvSpPr>
          <p:spPr>
            <a:xfrm>
              <a:off x="745545" y="1855361"/>
              <a:ext cx="2835337" cy="469643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pic>
          <p:nvPicPr>
            <p:cNvPr id="4" name="Picture 3">
              <a:extLst>
                <a:ext uri="{FF2B5EF4-FFF2-40B4-BE49-F238E27FC236}">
                  <a16:creationId xmlns:a16="http://schemas.microsoft.com/office/drawing/2014/main" id="{F012C2BF-08F3-42EC-89AD-D44525CF7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410" y="2231212"/>
              <a:ext cx="1145240" cy="1145240"/>
            </a:xfrm>
            <a:prstGeom prst="rect">
              <a:avLst/>
            </a:prstGeom>
          </p:spPr>
        </p:pic>
        <p:sp>
          <p:nvSpPr>
            <p:cNvPr id="5" name="TextBox 4">
              <a:extLst>
                <a:ext uri="{FF2B5EF4-FFF2-40B4-BE49-F238E27FC236}">
                  <a16:creationId xmlns:a16="http://schemas.microsoft.com/office/drawing/2014/main" id="{08436CA8-D85A-4A6E-84F9-40E71DEF9E09}"/>
                </a:ext>
              </a:extLst>
            </p:cNvPr>
            <p:cNvSpPr txBox="1"/>
            <p:nvPr/>
          </p:nvSpPr>
          <p:spPr>
            <a:xfrm>
              <a:off x="1106134" y="3474506"/>
              <a:ext cx="2243235" cy="2308324"/>
            </a:xfrm>
            <a:prstGeom prst="rect">
              <a:avLst/>
            </a:prstGeom>
            <a:noFill/>
          </p:spPr>
          <p:txBody>
            <a:bodyPr wrap="square" rtlCol="0">
              <a:spAutoFit/>
            </a:bodyPr>
            <a:lstStyle/>
            <a:p>
              <a:pPr algn="ctr"/>
              <a:r>
                <a:rPr lang="it-IT" sz="2400" dirty="0"/>
                <a:t>COMPARISON OF MAED AND OFFICIAL METHODS</a:t>
              </a:r>
            </a:p>
            <a:p>
              <a:pPr algn="ctr"/>
              <a:r>
                <a:rPr lang="it-IT" sz="2400" b="1" dirty="0"/>
                <a:t>AOCS Ce 2b-11</a:t>
              </a:r>
              <a:endParaRPr lang="en-GB" sz="2400" b="1" dirty="0"/>
            </a:p>
            <a:p>
              <a:pPr algn="ctr"/>
              <a:r>
                <a:rPr lang="it-IT" sz="2400" b="1" dirty="0"/>
                <a:t>AOCS Ce 2c-11</a:t>
              </a:r>
              <a:endParaRPr lang="en-GB" sz="2400" b="1" dirty="0"/>
            </a:p>
          </p:txBody>
        </p:sp>
        <p:sp>
          <p:nvSpPr>
            <p:cNvPr id="27" name="TextBox 26">
              <a:extLst>
                <a:ext uri="{FF2B5EF4-FFF2-40B4-BE49-F238E27FC236}">
                  <a16:creationId xmlns:a16="http://schemas.microsoft.com/office/drawing/2014/main" id="{794E7760-D6B6-4173-859A-C4E3CA4CAEF1}"/>
                </a:ext>
              </a:extLst>
            </p:cNvPr>
            <p:cNvSpPr txBox="1"/>
            <p:nvPr/>
          </p:nvSpPr>
          <p:spPr>
            <a:xfrm>
              <a:off x="1905800" y="2509596"/>
              <a:ext cx="1403457" cy="713205"/>
            </a:xfrm>
            <a:prstGeom prst="rect">
              <a:avLst/>
            </a:prstGeom>
            <a:noFill/>
          </p:spPr>
          <p:txBody>
            <a:bodyPr wrap="square" rtlCol="0">
              <a:spAutoFit/>
            </a:bodyPr>
            <a:lstStyle/>
            <a:p>
              <a:pPr algn="ctr"/>
              <a:r>
                <a:rPr lang="it-IT" sz="4000" b="1" dirty="0"/>
                <a:t>01</a:t>
              </a:r>
              <a:endParaRPr lang="en-GB" sz="2400" b="1" dirty="0"/>
            </a:p>
          </p:txBody>
        </p:sp>
      </p:grpSp>
      <p:grpSp>
        <p:nvGrpSpPr>
          <p:cNvPr id="28" name="Group 27">
            <a:extLst>
              <a:ext uri="{FF2B5EF4-FFF2-40B4-BE49-F238E27FC236}">
                <a16:creationId xmlns:a16="http://schemas.microsoft.com/office/drawing/2014/main" id="{86320FEC-CC90-4101-9782-71F7561DD035}"/>
              </a:ext>
            </a:extLst>
          </p:cNvPr>
          <p:cNvGrpSpPr/>
          <p:nvPr/>
        </p:nvGrpSpPr>
        <p:grpSpPr>
          <a:xfrm>
            <a:off x="3646658" y="4514886"/>
            <a:ext cx="7345052" cy="1274227"/>
            <a:chOff x="2044257" y="4119327"/>
            <a:chExt cx="8129233" cy="1618936"/>
          </a:xfrm>
        </p:grpSpPr>
        <p:pic>
          <p:nvPicPr>
            <p:cNvPr id="39" name="Immagine 2">
              <a:extLst>
                <a:ext uri="{FF2B5EF4-FFF2-40B4-BE49-F238E27FC236}">
                  <a16:creationId xmlns:a16="http://schemas.microsoft.com/office/drawing/2014/main" id="{61B7E11B-A739-4B40-81F4-0F306F20F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362" y="4447781"/>
              <a:ext cx="962027" cy="962027"/>
            </a:xfrm>
            <a:prstGeom prst="rect">
              <a:avLst/>
            </a:prstGeom>
          </p:spPr>
        </p:pic>
        <p:pic>
          <p:nvPicPr>
            <p:cNvPr id="40" name="Picture 39">
              <a:extLst>
                <a:ext uri="{FF2B5EF4-FFF2-40B4-BE49-F238E27FC236}">
                  <a16:creationId xmlns:a16="http://schemas.microsoft.com/office/drawing/2014/main" id="{049537A5-A237-40BE-B412-E259A112F1F0}"/>
                </a:ext>
              </a:extLst>
            </p:cNvPr>
            <p:cNvPicPr>
              <a:picLocks noChangeAspect="1"/>
            </p:cNvPicPr>
            <p:nvPr/>
          </p:nvPicPr>
          <p:blipFill rotWithShape="1">
            <a:blip r:embed="rId5">
              <a:extLst>
                <a:ext uri="{28A0092B-C50C-407E-A947-70E740481C1C}">
                  <a14:useLocalDpi xmlns:a14="http://schemas.microsoft.com/office/drawing/2010/main" val="0"/>
                </a:ext>
              </a:extLst>
            </a:blip>
            <a:srcRect t="18067" b="21818"/>
            <a:stretch/>
          </p:blipFill>
          <p:spPr>
            <a:xfrm>
              <a:off x="7808349" y="4513270"/>
              <a:ext cx="1109436" cy="666944"/>
            </a:xfrm>
            <a:prstGeom prst="rect">
              <a:avLst/>
            </a:prstGeom>
          </p:spPr>
        </p:pic>
        <p:pic>
          <p:nvPicPr>
            <p:cNvPr id="41" name="Immagine 4">
              <a:extLst>
                <a:ext uri="{FF2B5EF4-FFF2-40B4-BE49-F238E27FC236}">
                  <a16:creationId xmlns:a16="http://schemas.microsoft.com/office/drawing/2014/main" id="{10258D88-5FCA-4D86-8ED9-9BF555A228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0299" y="4401934"/>
              <a:ext cx="1053719" cy="1053719"/>
            </a:xfrm>
            <a:prstGeom prst="rect">
              <a:avLst/>
            </a:prstGeom>
          </p:spPr>
        </p:pic>
        <p:pic>
          <p:nvPicPr>
            <p:cNvPr id="42" name="Picture 41">
              <a:extLst>
                <a:ext uri="{FF2B5EF4-FFF2-40B4-BE49-F238E27FC236}">
                  <a16:creationId xmlns:a16="http://schemas.microsoft.com/office/drawing/2014/main" id="{6BC7B5C7-A7E0-455B-A214-FDB30434D7A8}"/>
                </a:ext>
              </a:extLst>
            </p:cNvPr>
            <p:cNvPicPr>
              <a:picLocks noChangeAspect="1"/>
            </p:cNvPicPr>
            <p:nvPr/>
          </p:nvPicPr>
          <p:blipFill rotWithShape="1">
            <a:blip r:embed="rId7">
              <a:extLst>
                <a:ext uri="{28A0092B-C50C-407E-A947-70E740481C1C}">
                  <a14:useLocalDpi xmlns:a14="http://schemas.microsoft.com/office/drawing/2010/main" val="0"/>
                </a:ext>
              </a:extLst>
            </a:blip>
            <a:srcRect t="6120" b="11694"/>
            <a:stretch/>
          </p:blipFill>
          <p:spPr>
            <a:xfrm>
              <a:off x="2044257" y="4119327"/>
              <a:ext cx="1495626" cy="1618936"/>
            </a:xfrm>
            <a:prstGeom prst="rect">
              <a:avLst/>
            </a:prstGeom>
          </p:spPr>
        </p:pic>
        <p:pic>
          <p:nvPicPr>
            <p:cNvPr id="43" name="Immagine 2">
              <a:extLst>
                <a:ext uri="{FF2B5EF4-FFF2-40B4-BE49-F238E27FC236}">
                  <a16:creationId xmlns:a16="http://schemas.microsoft.com/office/drawing/2014/main" id="{E73270B0-26D8-4502-9644-81AB98A472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1462" y="4447781"/>
              <a:ext cx="962028" cy="962028"/>
            </a:xfrm>
            <a:prstGeom prst="rect">
              <a:avLst/>
            </a:prstGeom>
          </p:spPr>
        </p:pic>
        <p:pic>
          <p:nvPicPr>
            <p:cNvPr id="44" name="Picture 43">
              <a:extLst>
                <a:ext uri="{FF2B5EF4-FFF2-40B4-BE49-F238E27FC236}">
                  <a16:creationId xmlns:a16="http://schemas.microsoft.com/office/drawing/2014/main" id="{EEEA2310-5FDE-4AB8-9110-20717335DF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3650" y="4283676"/>
              <a:ext cx="1126132" cy="1126132"/>
            </a:xfrm>
            <a:prstGeom prst="rect">
              <a:avLst/>
            </a:prstGeom>
          </p:spPr>
        </p:pic>
      </p:grpSp>
      <p:grpSp>
        <p:nvGrpSpPr>
          <p:cNvPr id="45" name="Group 44">
            <a:extLst>
              <a:ext uri="{FF2B5EF4-FFF2-40B4-BE49-F238E27FC236}">
                <a16:creationId xmlns:a16="http://schemas.microsoft.com/office/drawing/2014/main" id="{E49C9011-F8BD-4AA3-BD03-C1C0B6253CB7}"/>
              </a:ext>
            </a:extLst>
          </p:cNvPr>
          <p:cNvGrpSpPr/>
          <p:nvPr/>
        </p:nvGrpSpPr>
        <p:grpSpPr>
          <a:xfrm>
            <a:off x="3233977" y="1854294"/>
            <a:ext cx="8780806" cy="1127420"/>
            <a:chOff x="961453" y="1971603"/>
            <a:chExt cx="10238830" cy="1455056"/>
          </a:xfrm>
        </p:grpSpPr>
        <p:pic>
          <p:nvPicPr>
            <p:cNvPr id="46" name="Picture 45">
              <a:extLst>
                <a:ext uri="{FF2B5EF4-FFF2-40B4-BE49-F238E27FC236}">
                  <a16:creationId xmlns:a16="http://schemas.microsoft.com/office/drawing/2014/main" id="{34A24BE4-EBE5-4384-8F4E-39A3E15102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1453" y="2279320"/>
              <a:ext cx="690829" cy="690829"/>
            </a:xfrm>
            <a:prstGeom prst="rect">
              <a:avLst/>
            </a:prstGeom>
          </p:spPr>
        </p:pic>
        <p:pic>
          <p:nvPicPr>
            <p:cNvPr id="47" name="Picture 46">
              <a:extLst>
                <a:ext uri="{FF2B5EF4-FFF2-40B4-BE49-F238E27FC236}">
                  <a16:creationId xmlns:a16="http://schemas.microsoft.com/office/drawing/2014/main" id="{F685D941-E0D8-49B1-BCD0-6C8C13712A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82920" y="2067929"/>
              <a:ext cx="1166676" cy="1166676"/>
            </a:xfrm>
            <a:prstGeom prst="rect">
              <a:avLst/>
            </a:prstGeom>
          </p:spPr>
        </p:pic>
        <p:pic>
          <p:nvPicPr>
            <p:cNvPr id="48" name="Picture 47">
              <a:extLst>
                <a:ext uri="{FF2B5EF4-FFF2-40B4-BE49-F238E27FC236}">
                  <a16:creationId xmlns:a16="http://schemas.microsoft.com/office/drawing/2014/main" id="{FDE6934B-39CC-4B18-87B9-0B6839F2188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2292" b="73828" l="66471" r="87994">
                          <a14:foregroundMark x1="77233" y1="32292" x2="78697" y2="32292"/>
                          <a14:foregroundMark x1="79502" y1="33854" x2="82650" y2="34505"/>
                          <a14:foregroundMark x1="76867" y1="34115" x2="78258" y2="35807"/>
                          <a14:foregroundMark x1="82870" y1="38542" x2="80893" y2="46745"/>
                          <a14:foregroundMark x1="80893" y1="46745" x2="79502" y2="45833"/>
                          <a14:foregroundMark x1="79136" y1="42188" x2="79209" y2="60547"/>
                          <a14:foregroundMark x1="79209" y1="60547" x2="79209" y2="60547"/>
                          <a14:foregroundMark x1="78331" y1="65885" x2="77013" y2="70573"/>
                          <a14:foregroundMark x1="67570" y1="63281" x2="70205" y2="70182"/>
                          <a14:foregroundMark x1="70205" y1="70182" x2="73719" y2="73828"/>
                          <a14:foregroundMark x1="73719" y1="73828" x2="75037" y2="73438"/>
                          <a14:foregroundMark x1="77818" y1="64844" x2="77745" y2="66667"/>
                          <a14:foregroundMark x1="76647" y1="65234" x2="77452" y2="67057"/>
                          <a14:foregroundMark x1="80893" y1="51172" x2="81479" y2="57682"/>
                          <a14:foregroundMark x1="82430" y1="41016" x2="83089" y2="47656"/>
                          <a14:foregroundMark x1="80893" y1="40365" x2="80454" y2="45182"/>
                          <a14:foregroundMark x1="80673" y1="50521" x2="82064" y2="51302"/>
                          <a14:foregroundMark x1="77160" y1="35547" x2="77965" y2="37891"/>
                          <a14:foregroundMark x1="68448" y1="62500" x2="69766" y2="67057"/>
                          <a14:foregroundMark x1="72914" y1="72396" x2="71376" y2="61849"/>
                          <a14:foregroundMark x1="71376" y1="61849" x2="68668" y2="60677"/>
                        </a14:backgroundRemoval>
                      </a14:imgEffect>
                    </a14:imgLayer>
                  </a14:imgProps>
                </a:ext>
              </a:extLst>
            </a:blip>
            <a:srcRect l="63807" t="27348" r="9300" b="21959"/>
            <a:stretch/>
          </p:blipFill>
          <p:spPr>
            <a:xfrm>
              <a:off x="2792070" y="2122052"/>
              <a:ext cx="994297" cy="1053719"/>
            </a:xfrm>
            <a:prstGeom prst="rect">
              <a:avLst/>
            </a:prstGeom>
          </p:spPr>
        </p:pic>
        <p:pic>
          <p:nvPicPr>
            <p:cNvPr id="49" name="Picture 48">
              <a:extLst>
                <a:ext uri="{FF2B5EF4-FFF2-40B4-BE49-F238E27FC236}">
                  <a16:creationId xmlns:a16="http://schemas.microsoft.com/office/drawing/2014/main" id="{410D9011-33CB-404C-B381-690BDA70872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4917" y="1971603"/>
              <a:ext cx="1455056" cy="1455056"/>
            </a:xfrm>
            <a:prstGeom prst="rect">
              <a:avLst/>
            </a:prstGeom>
          </p:spPr>
        </p:pic>
        <p:pic>
          <p:nvPicPr>
            <p:cNvPr id="50" name="Picture 49">
              <a:extLst>
                <a:ext uri="{FF2B5EF4-FFF2-40B4-BE49-F238E27FC236}">
                  <a16:creationId xmlns:a16="http://schemas.microsoft.com/office/drawing/2014/main" id="{6351ED03-FBBD-434B-8740-EDC967F2201D}"/>
                </a:ext>
              </a:extLst>
            </p:cNvPr>
            <p:cNvPicPr>
              <a:picLocks noChangeAspect="1"/>
            </p:cNvPicPr>
            <p:nvPr/>
          </p:nvPicPr>
          <p:blipFill rotWithShape="1">
            <a:blip r:embed="rId15">
              <a:extLst>
                <a:ext uri="{28A0092B-C50C-407E-A947-70E740481C1C}">
                  <a14:useLocalDpi xmlns:a14="http://schemas.microsoft.com/office/drawing/2010/main" val="0"/>
                </a:ext>
              </a:extLst>
            </a:blip>
            <a:srcRect l="21380" t="23078" r="16769" b="24905"/>
            <a:stretch/>
          </p:blipFill>
          <p:spPr>
            <a:xfrm>
              <a:off x="3614430" y="2213084"/>
              <a:ext cx="1144701" cy="962687"/>
            </a:xfrm>
            <a:prstGeom prst="rect">
              <a:avLst/>
            </a:prstGeom>
          </p:spPr>
        </p:pic>
        <p:pic>
          <p:nvPicPr>
            <p:cNvPr id="51" name="Picture 50">
              <a:extLst>
                <a:ext uri="{FF2B5EF4-FFF2-40B4-BE49-F238E27FC236}">
                  <a16:creationId xmlns:a16="http://schemas.microsoft.com/office/drawing/2014/main" id="{E0DAA33C-651E-45C8-8577-63A7CED3AA66}"/>
                </a:ext>
              </a:extLst>
            </p:cNvPr>
            <p:cNvPicPr>
              <a:picLocks noChangeAspect="1"/>
            </p:cNvPicPr>
            <p:nvPr/>
          </p:nvPicPr>
          <p:blipFill rotWithShape="1">
            <a:blip r:embed="rId16">
              <a:extLst>
                <a:ext uri="{28A0092B-C50C-407E-A947-70E740481C1C}">
                  <a14:useLocalDpi xmlns:a14="http://schemas.microsoft.com/office/drawing/2010/main" val="0"/>
                </a:ext>
              </a:extLst>
            </a:blip>
            <a:srcRect l="12128" t="4103" r="8183" b="21436"/>
            <a:stretch/>
          </p:blipFill>
          <p:spPr>
            <a:xfrm>
              <a:off x="6575894" y="2279320"/>
              <a:ext cx="962027" cy="898915"/>
            </a:xfrm>
            <a:prstGeom prst="rect">
              <a:avLst/>
            </a:prstGeom>
          </p:spPr>
        </p:pic>
        <p:pic>
          <p:nvPicPr>
            <p:cNvPr id="52" name="Picture 51">
              <a:extLst>
                <a:ext uri="{FF2B5EF4-FFF2-40B4-BE49-F238E27FC236}">
                  <a16:creationId xmlns:a16="http://schemas.microsoft.com/office/drawing/2014/main" id="{72D75933-43AA-46CC-A0EA-56C236594AB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05312" y="2279320"/>
              <a:ext cx="771195" cy="771195"/>
            </a:xfrm>
            <a:prstGeom prst="rect">
              <a:avLst/>
            </a:prstGeom>
          </p:spPr>
        </p:pic>
        <p:pic>
          <p:nvPicPr>
            <p:cNvPr id="53" name="Picture 52">
              <a:extLst>
                <a:ext uri="{FF2B5EF4-FFF2-40B4-BE49-F238E27FC236}">
                  <a16:creationId xmlns:a16="http://schemas.microsoft.com/office/drawing/2014/main" id="{CC033012-8956-4BF6-BA61-5ADB9590393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49492" y="2254541"/>
              <a:ext cx="939254" cy="939254"/>
            </a:xfrm>
            <a:prstGeom prst="rect">
              <a:avLst/>
            </a:prstGeom>
          </p:spPr>
        </p:pic>
        <p:pic>
          <p:nvPicPr>
            <p:cNvPr id="54" name="Picture 53">
              <a:extLst>
                <a:ext uri="{FF2B5EF4-FFF2-40B4-BE49-F238E27FC236}">
                  <a16:creationId xmlns:a16="http://schemas.microsoft.com/office/drawing/2014/main" id="{2EFDE625-3CBD-44D1-B534-C2C4DD818795}"/>
                </a:ext>
              </a:extLst>
            </p:cNvPr>
            <p:cNvPicPr>
              <a:picLocks noChangeAspect="1"/>
            </p:cNvPicPr>
            <p:nvPr/>
          </p:nvPicPr>
          <p:blipFill rotWithShape="1">
            <a:blip r:embed="rId19">
              <a:extLst>
                <a:ext uri="{28A0092B-C50C-407E-A947-70E740481C1C}">
                  <a14:useLocalDpi xmlns:a14="http://schemas.microsoft.com/office/drawing/2010/main" val="0"/>
                </a:ext>
              </a:extLst>
            </a:blip>
            <a:srcRect r="1439" b="7747"/>
            <a:stretch/>
          </p:blipFill>
          <p:spPr>
            <a:xfrm>
              <a:off x="9692476" y="2159485"/>
              <a:ext cx="543365" cy="1079293"/>
            </a:xfrm>
            <a:prstGeom prst="rect">
              <a:avLst/>
            </a:prstGeom>
          </p:spPr>
        </p:pic>
        <p:pic>
          <p:nvPicPr>
            <p:cNvPr id="55" name="Picture 54">
              <a:extLst>
                <a:ext uri="{FF2B5EF4-FFF2-40B4-BE49-F238E27FC236}">
                  <a16:creationId xmlns:a16="http://schemas.microsoft.com/office/drawing/2014/main" id="{C7B5CE8C-3740-49DE-840B-E6A7A411C9C4}"/>
                </a:ext>
              </a:extLst>
            </p:cNvPr>
            <p:cNvPicPr>
              <a:picLocks noChangeAspect="1"/>
            </p:cNvPicPr>
            <p:nvPr/>
          </p:nvPicPr>
          <p:blipFill rotWithShape="1">
            <a:blip r:embed="rId20">
              <a:extLst>
                <a:ext uri="{28A0092B-C50C-407E-A947-70E740481C1C}">
                  <a14:useLocalDpi xmlns:a14="http://schemas.microsoft.com/office/drawing/2010/main" val="0"/>
                </a:ext>
              </a:extLst>
            </a:blip>
            <a:srcRect r="-52" b="6791"/>
            <a:stretch/>
          </p:blipFill>
          <p:spPr>
            <a:xfrm>
              <a:off x="10395236" y="2313910"/>
              <a:ext cx="805047" cy="799996"/>
            </a:xfrm>
            <a:prstGeom prst="rect">
              <a:avLst/>
            </a:prstGeom>
          </p:spPr>
        </p:pic>
        <p:pic>
          <p:nvPicPr>
            <p:cNvPr id="56" name="Picture 55">
              <a:extLst>
                <a:ext uri="{FF2B5EF4-FFF2-40B4-BE49-F238E27FC236}">
                  <a16:creationId xmlns:a16="http://schemas.microsoft.com/office/drawing/2014/main" id="{3D8C94A9-501B-44BF-BAB7-8A189638E89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79115" y="2403101"/>
              <a:ext cx="696415" cy="696415"/>
            </a:xfrm>
            <a:prstGeom prst="rect">
              <a:avLst/>
            </a:prstGeom>
          </p:spPr>
        </p:pic>
      </p:grpSp>
      <p:sp>
        <p:nvSpPr>
          <p:cNvPr id="57" name="TextBox 56">
            <a:extLst>
              <a:ext uri="{FF2B5EF4-FFF2-40B4-BE49-F238E27FC236}">
                <a16:creationId xmlns:a16="http://schemas.microsoft.com/office/drawing/2014/main" id="{CB53D611-7E25-460A-960A-78440C063E96}"/>
              </a:ext>
            </a:extLst>
          </p:cNvPr>
          <p:cNvSpPr txBox="1"/>
          <p:nvPr/>
        </p:nvSpPr>
        <p:spPr>
          <a:xfrm>
            <a:off x="5896157" y="1108394"/>
            <a:ext cx="3459771" cy="584775"/>
          </a:xfrm>
          <a:prstGeom prst="rect">
            <a:avLst/>
          </a:prstGeom>
          <a:noFill/>
        </p:spPr>
        <p:txBody>
          <a:bodyPr wrap="square" rtlCol="0">
            <a:spAutoFit/>
          </a:bodyPr>
          <a:lstStyle/>
          <a:p>
            <a:r>
              <a:rPr lang="it-IT" sz="3200" dirty="0">
                <a:latin typeface="+mj-lt"/>
              </a:rPr>
              <a:t>PREVIOUS STUDY</a:t>
            </a:r>
            <a:endParaRPr lang="en-GB" sz="3200" dirty="0">
              <a:latin typeface="+mj-lt"/>
            </a:endParaRPr>
          </a:p>
        </p:txBody>
      </p:sp>
      <p:sp>
        <p:nvSpPr>
          <p:cNvPr id="58" name="TextBox 57">
            <a:extLst>
              <a:ext uri="{FF2B5EF4-FFF2-40B4-BE49-F238E27FC236}">
                <a16:creationId xmlns:a16="http://schemas.microsoft.com/office/drawing/2014/main" id="{91E0FC6E-6823-4397-AFF4-C52466D81A97}"/>
              </a:ext>
            </a:extLst>
          </p:cNvPr>
          <p:cNvSpPr txBox="1"/>
          <p:nvPr/>
        </p:nvSpPr>
        <p:spPr>
          <a:xfrm>
            <a:off x="5994570" y="3727118"/>
            <a:ext cx="3038689" cy="584775"/>
          </a:xfrm>
          <a:prstGeom prst="rect">
            <a:avLst/>
          </a:prstGeom>
          <a:noFill/>
        </p:spPr>
        <p:txBody>
          <a:bodyPr wrap="square" rtlCol="0">
            <a:spAutoFit/>
          </a:bodyPr>
          <a:lstStyle/>
          <a:p>
            <a:r>
              <a:rPr lang="it-IT" sz="3200" dirty="0">
                <a:latin typeface="+mj-lt"/>
              </a:rPr>
              <a:t>CURRENT STUDY</a:t>
            </a:r>
            <a:endParaRPr lang="en-GB" sz="3200" dirty="0">
              <a:latin typeface="+mj-lt"/>
            </a:endParaRPr>
          </a:p>
        </p:txBody>
      </p:sp>
      <p:sp>
        <p:nvSpPr>
          <p:cNvPr id="3" name="Rectangle: Rounded Corners 2">
            <a:extLst>
              <a:ext uri="{FF2B5EF4-FFF2-40B4-BE49-F238E27FC236}">
                <a16:creationId xmlns:a16="http://schemas.microsoft.com/office/drawing/2014/main" id="{14937C7F-71FA-4C4F-8940-E3D646FEA90C}"/>
              </a:ext>
            </a:extLst>
          </p:cNvPr>
          <p:cNvSpPr/>
          <p:nvPr/>
        </p:nvSpPr>
        <p:spPr>
          <a:xfrm>
            <a:off x="6240359" y="4521832"/>
            <a:ext cx="1215037" cy="126727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C84C5380-E9C3-48D5-83C2-8D1C75056463}"/>
              </a:ext>
            </a:extLst>
          </p:cNvPr>
          <p:cNvGrpSpPr/>
          <p:nvPr/>
        </p:nvGrpSpPr>
        <p:grpSpPr>
          <a:xfrm>
            <a:off x="3276358" y="320693"/>
            <a:ext cx="8699368" cy="3358354"/>
            <a:chOff x="3251344" y="311727"/>
            <a:chExt cx="8699368" cy="3358354"/>
          </a:xfrm>
        </p:grpSpPr>
        <p:grpSp>
          <p:nvGrpSpPr>
            <p:cNvPr id="11" name="Group 10">
              <a:extLst>
                <a:ext uri="{FF2B5EF4-FFF2-40B4-BE49-F238E27FC236}">
                  <a16:creationId xmlns:a16="http://schemas.microsoft.com/office/drawing/2014/main" id="{1936D222-3E91-4095-B656-A4AFEF07877B}"/>
                </a:ext>
              </a:extLst>
            </p:cNvPr>
            <p:cNvGrpSpPr/>
            <p:nvPr/>
          </p:nvGrpSpPr>
          <p:grpSpPr>
            <a:xfrm>
              <a:off x="3251344" y="311727"/>
              <a:ext cx="8699368" cy="3358354"/>
              <a:chOff x="5300272" y="2553469"/>
              <a:chExt cx="5520885" cy="2324591"/>
            </a:xfrm>
          </p:grpSpPr>
          <p:pic>
            <p:nvPicPr>
              <p:cNvPr id="8" name="Picture 7">
                <a:extLst>
                  <a:ext uri="{FF2B5EF4-FFF2-40B4-BE49-F238E27FC236}">
                    <a16:creationId xmlns:a16="http://schemas.microsoft.com/office/drawing/2014/main" id="{954BFCE4-099E-4349-8F2F-7F2F6AE40EFD}"/>
                  </a:ext>
                </a:extLst>
              </p:cNvPr>
              <p:cNvPicPr>
                <a:picLocks noChangeAspect="1"/>
              </p:cNvPicPr>
              <p:nvPr/>
            </p:nvPicPr>
            <p:blipFill rotWithShape="1">
              <a:blip r:embed="rId22"/>
              <a:srcRect l="23007" t="19857" r="26424" b="59643"/>
              <a:stretch/>
            </p:blipFill>
            <p:spPr>
              <a:xfrm>
                <a:off x="6449001" y="2553469"/>
                <a:ext cx="3396713" cy="774194"/>
              </a:xfrm>
              <a:prstGeom prst="rect">
                <a:avLst/>
              </a:prstGeom>
            </p:spPr>
          </p:pic>
          <p:pic>
            <p:nvPicPr>
              <p:cNvPr id="10" name="Picture 9">
                <a:extLst>
                  <a:ext uri="{FF2B5EF4-FFF2-40B4-BE49-F238E27FC236}">
                    <a16:creationId xmlns:a16="http://schemas.microsoft.com/office/drawing/2014/main" id="{DAB04815-8561-49B0-91B3-C838DFB4ED4F}"/>
                  </a:ext>
                </a:extLst>
              </p:cNvPr>
              <p:cNvPicPr>
                <a:picLocks noChangeAspect="1"/>
              </p:cNvPicPr>
              <p:nvPr/>
            </p:nvPicPr>
            <p:blipFill rotWithShape="1">
              <a:blip r:embed="rId22"/>
              <a:srcRect l="27097" t="53163" r="27620" b="24179"/>
              <a:stretch/>
            </p:blipFill>
            <p:spPr>
              <a:xfrm>
                <a:off x="5300272" y="3324906"/>
                <a:ext cx="5520885" cy="1553154"/>
              </a:xfrm>
              <a:prstGeom prst="rect">
                <a:avLst/>
              </a:prstGeom>
            </p:spPr>
          </p:pic>
        </p:grpSp>
        <p:cxnSp>
          <p:nvCxnSpPr>
            <p:cNvPr id="14" name="Straight Connector 13">
              <a:extLst>
                <a:ext uri="{FF2B5EF4-FFF2-40B4-BE49-F238E27FC236}">
                  <a16:creationId xmlns:a16="http://schemas.microsoft.com/office/drawing/2014/main" id="{58BB84F3-3831-42D6-9309-981F8C1AAA34}"/>
                </a:ext>
              </a:extLst>
            </p:cNvPr>
            <p:cNvCxnSpPr/>
            <p:nvPr/>
          </p:nvCxnSpPr>
          <p:spPr>
            <a:xfrm>
              <a:off x="6779420" y="1880891"/>
              <a:ext cx="5090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814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1B06365-73F1-44B1-A225-C27F4A1035E6}"/>
              </a:ext>
            </a:extLst>
          </p:cNvPr>
          <p:cNvGrpSpPr/>
          <p:nvPr/>
        </p:nvGrpSpPr>
        <p:grpSpPr>
          <a:xfrm>
            <a:off x="549321" y="1080780"/>
            <a:ext cx="2869111" cy="4696439"/>
            <a:chOff x="3717956" y="1855361"/>
            <a:chExt cx="3410447" cy="4696439"/>
          </a:xfrm>
        </p:grpSpPr>
        <p:sp>
          <p:nvSpPr>
            <p:cNvPr id="39" name="Rectangle: Rounded Corners 38">
              <a:extLst>
                <a:ext uri="{FF2B5EF4-FFF2-40B4-BE49-F238E27FC236}">
                  <a16:creationId xmlns:a16="http://schemas.microsoft.com/office/drawing/2014/main" id="{ECF3C929-0C26-4280-BE1B-1B7B42C91781}"/>
                </a:ext>
              </a:extLst>
            </p:cNvPr>
            <p:cNvSpPr/>
            <p:nvPr/>
          </p:nvSpPr>
          <p:spPr>
            <a:xfrm>
              <a:off x="3717956" y="1855361"/>
              <a:ext cx="3410447" cy="469643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40" name="TextBox 39">
              <a:extLst>
                <a:ext uri="{FF2B5EF4-FFF2-40B4-BE49-F238E27FC236}">
                  <a16:creationId xmlns:a16="http://schemas.microsoft.com/office/drawing/2014/main" id="{1D7B9ED2-AD36-4770-9C0D-C928FE267365}"/>
                </a:ext>
              </a:extLst>
            </p:cNvPr>
            <p:cNvSpPr txBox="1"/>
            <p:nvPr/>
          </p:nvSpPr>
          <p:spPr>
            <a:xfrm>
              <a:off x="3891014" y="4008840"/>
              <a:ext cx="3048187" cy="1569660"/>
            </a:xfrm>
            <a:prstGeom prst="rect">
              <a:avLst/>
            </a:prstGeom>
            <a:noFill/>
          </p:spPr>
          <p:txBody>
            <a:bodyPr wrap="square" rtlCol="0">
              <a:spAutoFit/>
            </a:bodyPr>
            <a:lstStyle/>
            <a:p>
              <a:pPr algn="ctr"/>
              <a:r>
                <a:rPr lang="it-IT" sz="2400" dirty="0"/>
                <a:t>EXPLORE THE USE OF MICROWAVE TO PERFORM THE DERIVATIZATION</a:t>
              </a:r>
              <a:endParaRPr lang="en-GB" sz="2400" dirty="0"/>
            </a:p>
          </p:txBody>
        </p:sp>
        <p:pic>
          <p:nvPicPr>
            <p:cNvPr id="41" name="Picture 40">
              <a:extLst>
                <a:ext uri="{FF2B5EF4-FFF2-40B4-BE49-F238E27FC236}">
                  <a16:creationId xmlns:a16="http://schemas.microsoft.com/office/drawing/2014/main" id="{57DAAC79-2E5F-4A16-8098-1846E7FDB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2758" y="2667919"/>
              <a:ext cx="1145239" cy="1145240"/>
            </a:xfrm>
            <a:prstGeom prst="rect">
              <a:avLst/>
            </a:prstGeom>
          </p:spPr>
        </p:pic>
        <p:sp>
          <p:nvSpPr>
            <p:cNvPr id="42" name="TextBox 41">
              <a:extLst>
                <a:ext uri="{FF2B5EF4-FFF2-40B4-BE49-F238E27FC236}">
                  <a16:creationId xmlns:a16="http://schemas.microsoft.com/office/drawing/2014/main" id="{47499F36-B43F-4D74-963A-30454D65CEBF}"/>
                </a:ext>
              </a:extLst>
            </p:cNvPr>
            <p:cNvSpPr txBox="1"/>
            <p:nvPr/>
          </p:nvSpPr>
          <p:spPr>
            <a:xfrm>
              <a:off x="5214735" y="2909591"/>
              <a:ext cx="1289528" cy="707886"/>
            </a:xfrm>
            <a:prstGeom prst="rect">
              <a:avLst/>
            </a:prstGeom>
            <a:noFill/>
          </p:spPr>
          <p:txBody>
            <a:bodyPr wrap="square" rtlCol="0">
              <a:spAutoFit/>
            </a:bodyPr>
            <a:lstStyle/>
            <a:p>
              <a:pPr algn="ctr"/>
              <a:r>
                <a:rPr lang="it-IT" sz="4000" b="1" dirty="0"/>
                <a:t>02</a:t>
              </a:r>
              <a:endParaRPr lang="en-GB" sz="2400" b="1" dirty="0"/>
            </a:p>
          </p:txBody>
        </p:sp>
      </p:grpSp>
      <p:sp>
        <p:nvSpPr>
          <p:cNvPr id="43" name="Rectangle: Rounded Corners 42">
            <a:extLst>
              <a:ext uri="{FF2B5EF4-FFF2-40B4-BE49-F238E27FC236}">
                <a16:creationId xmlns:a16="http://schemas.microsoft.com/office/drawing/2014/main" id="{C7CA4A87-5486-4088-8D23-490409D862F3}"/>
              </a:ext>
            </a:extLst>
          </p:cNvPr>
          <p:cNvSpPr/>
          <p:nvPr/>
        </p:nvSpPr>
        <p:spPr>
          <a:xfrm>
            <a:off x="7885398" y="606001"/>
            <a:ext cx="3757281" cy="949558"/>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DERIVATIZATION WITH BF</a:t>
            </a:r>
            <a:r>
              <a:rPr lang="it-IT" sz="2400" b="1" baseline="-25000" dirty="0">
                <a:solidFill>
                  <a:schemeClr val="tx1"/>
                </a:solidFill>
              </a:rPr>
              <a:t>3</a:t>
            </a:r>
            <a:endParaRPr lang="en-GB" sz="3200" b="1" u="sng" baseline="-25000" dirty="0">
              <a:solidFill>
                <a:schemeClr val="tx1"/>
              </a:solidFill>
            </a:endParaRPr>
          </a:p>
        </p:txBody>
      </p:sp>
      <p:pic>
        <p:nvPicPr>
          <p:cNvPr id="44" name="Picture 43">
            <a:extLst>
              <a:ext uri="{FF2B5EF4-FFF2-40B4-BE49-F238E27FC236}">
                <a16:creationId xmlns:a16="http://schemas.microsoft.com/office/drawing/2014/main" id="{62EB0B29-5859-43C1-BAC8-C0C217DA3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113" y="457817"/>
            <a:ext cx="2083469" cy="1677193"/>
          </a:xfrm>
          <a:prstGeom prst="rect">
            <a:avLst/>
          </a:prstGeom>
        </p:spPr>
      </p:pic>
      <p:sp>
        <p:nvSpPr>
          <p:cNvPr id="45" name="Plus Sign 44">
            <a:extLst>
              <a:ext uri="{FF2B5EF4-FFF2-40B4-BE49-F238E27FC236}">
                <a16:creationId xmlns:a16="http://schemas.microsoft.com/office/drawing/2014/main" id="{DB7ACDBE-BB7E-4312-8434-120F3DCAD846}"/>
              </a:ext>
            </a:extLst>
          </p:cNvPr>
          <p:cNvSpPr/>
          <p:nvPr/>
        </p:nvSpPr>
        <p:spPr>
          <a:xfrm>
            <a:off x="6793010" y="690629"/>
            <a:ext cx="680810" cy="780301"/>
          </a:xfrm>
          <a:prstGeom prst="mathPlus">
            <a:avLst/>
          </a:prstGeom>
          <a:solidFill>
            <a:srgbClr val="C5E0B4"/>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B7A3748-F000-422B-B059-4862989C5F0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0" b="89813" l="4267" r="98267">
                        <a14:foregroundMark x1="75733" y1="6188" x2="17400" y2="16688"/>
                        <a14:foregroundMark x1="17400" y1="16688" x2="7067" y2="25813"/>
                        <a14:foregroundMark x1="7067" y1="25813" x2="12533" y2="53813"/>
                        <a14:foregroundMark x1="31267" y1="41563" x2="56667" y2="65688"/>
                        <a14:foregroundMark x1="61733" y1="29688" x2="58600" y2="50250"/>
                        <a14:foregroundMark x1="71267" y1="24063" x2="77667" y2="45750"/>
                        <a14:foregroundMark x1="77667" y1="45750" x2="82667" y2="52875"/>
                        <a14:foregroundMark x1="79533" y1="48750" x2="79867" y2="55875"/>
                        <a14:foregroundMark x1="14467" y1="55563" x2="18867" y2="74313"/>
                        <a14:foregroundMark x1="18867" y1="74313" x2="28200" y2="87063"/>
                        <a14:foregroundMark x1="28200" y1="87063" x2="47800" y2="86438"/>
                        <a14:foregroundMark x1="47800" y1="86438" x2="86067" y2="71750"/>
                        <a14:foregroundMark x1="86067" y1="71750" x2="89800" y2="61000"/>
                        <a14:foregroundMark x1="89800" y1="61000" x2="80067" y2="14125"/>
                        <a14:foregroundMark x1="80067" y1="14125" x2="68933" y2="6750"/>
                        <a14:foregroundMark x1="68933" y1="6750" x2="57933" y2="7375"/>
                        <a14:foregroundMark x1="92867" y1="58250" x2="93000" y2="77250"/>
                        <a14:foregroundMark x1="93000" y1="77250" x2="88400" y2="77875"/>
                        <a14:foregroundMark x1="95400" y1="69563" x2="98267" y2="67188"/>
                        <a14:foregroundMark x1="24600" y1="88938" x2="33200" y2="89813"/>
                        <a14:foregroundMark x1="5267" y1="21375" x2="4267" y2="29375"/>
                      </a14:backgroundRemoval>
                    </a14:imgEffect>
                  </a14:imgLayer>
                </a14:imgProps>
              </a:ext>
              <a:ext uri="{28A0092B-C50C-407E-A947-70E740481C1C}">
                <a14:useLocalDpi xmlns:a14="http://schemas.microsoft.com/office/drawing/2010/main" val="0"/>
              </a:ext>
            </a:extLst>
          </a:blip>
          <a:srcRect b="6622"/>
          <a:stretch/>
        </p:blipFill>
        <p:spPr>
          <a:xfrm>
            <a:off x="8512181" y="49523"/>
            <a:ext cx="2503714" cy="2493779"/>
          </a:xfrm>
          <a:prstGeom prst="rect">
            <a:avLst/>
          </a:prstGeom>
        </p:spPr>
      </p:pic>
      <p:grpSp>
        <p:nvGrpSpPr>
          <p:cNvPr id="12" name="Group 11">
            <a:extLst>
              <a:ext uri="{FF2B5EF4-FFF2-40B4-BE49-F238E27FC236}">
                <a16:creationId xmlns:a16="http://schemas.microsoft.com/office/drawing/2014/main" id="{F23D2072-02F8-4BE1-81BE-601805D15760}"/>
              </a:ext>
            </a:extLst>
          </p:cNvPr>
          <p:cNvGrpSpPr/>
          <p:nvPr/>
        </p:nvGrpSpPr>
        <p:grpSpPr>
          <a:xfrm>
            <a:off x="4040174" y="3255136"/>
            <a:ext cx="7849477" cy="2776417"/>
            <a:chOff x="4040174" y="3255136"/>
            <a:chExt cx="7849477" cy="2776417"/>
          </a:xfrm>
        </p:grpSpPr>
        <p:grpSp>
          <p:nvGrpSpPr>
            <p:cNvPr id="2" name="Group 1">
              <a:extLst>
                <a:ext uri="{FF2B5EF4-FFF2-40B4-BE49-F238E27FC236}">
                  <a16:creationId xmlns:a16="http://schemas.microsoft.com/office/drawing/2014/main" id="{B1C15F86-2958-4751-A88C-1274E9BE448F}"/>
                </a:ext>
              </a:extLst>
            </p:cNvPr>
            <p:cNvGrpSpPr/>
            <p:nvPr/>
          </p:nvGrpSpPr>
          <p:grpSpPr>
            <a:xfrm>
              <a:off x="5060932" y="3255136"/>
              <a:ext cx="596627" cy="1783052"/>
              <a:chOff x="10428978" y="1723004"/>
              <a:chExt cx="1288529" cy="4419209"/>
            </a:xfrm>
          </p:grpSpPr>
          <p:pic>
            <p:nvPicPr>
              <p:cNvPr id="14" name="Immagine 20">
                <a:extLst>
                  <a:ext uri="{FF2B5EF4-FFF2-40B4-BE49-F238E27FC236}">
                    <a16:creationId xmlns:a16="http://schemas.microsoft.com/office/drawing/2014/main" id="{73F15EB6-A868-4DF9-9D57-BE27F6421D80}"/>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7500" b="91094" l="10000" r="90000">
                            <a14:foregroundMark x1="56406" y1="7500" x2="56406" y2="7500"/>
                            <a14:foregroundMark x1="54063" y1="29531" x2="54063" y2="29531"/>
                            <a14:foregroundMark x1="39219" y1="91094" x2="39219" y2="91094"/>
                          </a14:backgroundRemoval>
                        </a14:imgEffect>
                      </a14:imgLayer>
                    </a14:imgProps>
                  </a:ext>
                  <a:ext uri="{28A0092B-C50C-407E-A947-70E740481C1C}">
                    <a14:useLocalDpi xmlns:a14="http://schemas.microsoft.com/office/drawing/2010/main" val="0"/>
                  </a:ext>
                </a:extLst>
              </a:blip>
              <a:stretch>
                <a:fillRect/>
              </a:stretch>
            </p:blipFill>
            <p:spPr>
              <a:xfrm>
                <a:off x="10439244" y="3965639"/>
                <a:ext cx="1157755" cy="1157755"/>
              </a:xfrm>
              <a:prstGeom prst="rect">
                <a:avLst/>
              </a:prstGeom>
            </p:spPr>
          </p:pic>
          <p:pic>
            <p:nvPicPr>
              <p:cNvPr id="15" name="Immagine 21">
                <a:extLst>
                  <a:ext uri="{FF2B5EF4-FFF2-40B4-BE49-F238E27FC236}">
                    <a16:creationId xmlns:a16="http://schemas.microsoft.com/office/drawing/2014/main" id="{0B515D24-EA80-4FE7-9221-9BCDB38BCC9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500" b="99167" l="8772" r="95322">
                            <a14:foregroundMark x1="18129" y1="5833" x2="18129" y2="5833"/>
                            <a14:foregroundMark x1="78947" y1="23056" x2="78947" y2="23056"/>
                            <a14:foregroundMark x1="92982" y1="21389" x2="92982" y2="21389"/>
                            <a14:foregroundMark x1="97076" y1="71389" x2="97076" y2="71389"/>
                            <a14:foregroundMark x1="8772" y1="6389" x2="8772" y2="6389"/>
                            <a14:foregroundMark x1="74854" y1="2500" x2="74854" y2="2500"/>
                            <a14:foregroundMark x1="43860" y1="65000" x2="43860" y2="65000"/>
                            <a14:foregroundMark x1="60819" y1="66944" x2="60819" y2="66944"/>
                            <a14:foregroundMark x1="47368" y1="94444" x2="47368" y2="94444"/>
                            <a14:foregroundMark x1="32749" y1="99167" x2="32749" y2="99167"/>
                          </a14:backgroundRemoval>
                        </a14:imgEffect>
                      </a14:imgLayer>
                    </a14:imgProps>
                  </a:ext>
                  <a:ext uri="{28A0092B-C50C-407E-A947-70E740481C1C}">
                    <a14:useLocalDpi xmlns:a14="http://schemas.microsoft.com/office/drawing/2010/main" val="0"/>
                  </a:ext>
                </a:extLst>
              </a:blip>
              <a:stretch>
                <a:fillRect/>
              </a:stretch>
            </p:blipFill>
            <p:spPr>
              <a:xfrm>
                <a:off x="10606618" y="1723004"/>
                <a:ext cx="1110889" cy="2338714"/>
              </a:xfrm>
              <a:prstGeom prst="rect">
                <a:avLst/>
              </a:prstGeom>
            </p:spPr>
          </p:pic>
          <p:pic>
            <p:nvPicPr>
              <p:cNvPr id="16" name="Immagine 22">
                <a:extLst>
                  <a:ext uri="{FF2B5EF4-FFF2-40B4-BE49-F238E27FC236}">
                    <a16:creationId xmlns:a16="http://schemas.microsoft.com/office/drawing/2014/main" id="{A894E5F7-C31B-47C1-B39D-553F682FD302}"/>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90000" l="10000" r="90000">
                            <a14:foregroundMark x1="32000" y1="74889" x2="29444" y2="63444"/>
                            <a14:foregroundMark x1="29444" y1="63444" x2="37889" y2="46222"/>
                            <a14:foregroundMark x1="37889" y1="46222" x2="52111" y2="29889"/>
                            <a14:foregroundMark x1="52111" y1="29889" x2="71667" y2="54667"/>
                            <a14:foregroundMark x1="71667" y1="54667" x2="71333" y2="66111"/>
                            <a14:foregroundMark x1="71333" y1="66111" x2="70778" y2="66889"/>
                          </a14:backgroundRemoval>
                        </a14:imgEffect>
                      </a14:imgLayer>
                    </a14:imgProps>
                  </a:ext>
                  <a:ext uri="{28A0092B-C50C-407E-A947-70E740481C1C}">
                    <a14:useLocalDpi xmlns:a14="http://schemas.microsoft.com/office/drawing/2010/main" val="0"/>
                  </a:ext>
                </a:extLst>
              </a:blip>
              <a:stretch>
                <a:fillRect/>
              </a:stretch>
            </p:blipFill>
            <p:spPr>
              <a:xfrm flipH="1">
                <a:off x="10428978" y="5036442"/>
                <a:ext cx="1105771" cy="1105771"/>
              </a:xfrm>
              <a:prstGeom prst="rect">
                <a:avLst/>
              </a:prstGeom>
            </p:spPr>
          </p:pic>
        </p:grpSp>
        <p:sp>
          <p:nvSpPr>
            <p:cNvPr id="3" name="TextBox 2">
              <a:extLst>
                <a:ext uri="{FF2B5EF4-FFF2-40B4-BE49-F238E27FC236}">
                  <a16:creationId xmlns:a16="http://schemas.microsoft.com/office/drawing/2014/main" id="{2A85BE3C-C24B-4698-AA00-92221EA4894D}"/>
                </a:ext>
              </a:extLst>
            </p:cNvPr>
            <p:cNvSpPr txBox="1"/>
            <p:nvPr/>
          </p:nvSpPr>
          <p:spPr>
            <a:xfrm>
              <a:off x="4040174" y="5108223"/>
              <a:ext cx="2553519" cy="923330"/>
            </a:xfrm>
            <a:prstGeom prst="rect">
              <a:avLst/>
            </a:prstGeom>
            <a:noFill/>
          </p:spPr>
          <p:txBody>
            <a:bodyPr wrap="square" rtlCol="0">
              <a:spAutoFit/>
            </a:bodyPr>
            <a:lstStyle/>
            <a:p>
              <a:pPr algn="ctr"/>
              <a:r>
                <a:rPr lang="it-IT" dirty="0"/>
                <a:t>Sample </a:t>
              </a:r>
            </a:p>
            <a:p>
              <a:pPr algn="ctr"/>
              <a:r>
                <a:rPr lang="it-IT" dirty="0"/>
                <a:t>+</a:t>
              </a:r>
            </a:p>
            <a:p>
              <a:pPr algn="ctr"/>
              <a:r>
                <a:rPr lang="it-IT" dirty="0"/>
                <a:t> </a:t>
              </a:r>
              <a:r>
                <a:rPr lang="it-IT" dirty="0" err="1"/>
                <a:t>NaOH</a:t>
              </a:r>
              <a:r>
                <a:rPr lang="it-IT" dirty="0"/>
                <a:t>/</a:t>
              </a:r>
              <a:r>
                <a:rPr lang="it-IT" dirty="0" err="1"/>
                <a:t>MeOH</a:t>
              </a:r>
              <a:endParaRPr lang="en-GB" dirty="0"/>
            </a:p>
          </p:txBody>
        </p:sp>
        <p:grpSp>
          <p:nvGrpSpPr>
            <p:cNvPr id="19" name="Group 18">
              <a:extLst>
                <a:ext uri="{FF2B5EF4-FFF2-40B4-BE49-F238E27FC236}">
                  <a16:creationId xmlns:a16="http://schemas.microsoft.com/office/drawing/2014/main" id="{93A5F05C-3727-4096-9EC3-11957012DCF4}"/>
                </a:ext>
              </a:extLst>
            </p:cNvPr>
            <p:cNvGrpSpPr/>
            <p:nvPr/>
          </p:nvGrpSpPr>
          <p:grpSpPr>
            <a:xfrm>
              <a:off x="7468896" y="3275347"/>
              <a:ext cx="596627" cy="1783052"/>
              <a:chOff x="10428978" y="1723004"/>
              <a:chExt cx="1288529" cy="4419209"/>
            </a:xfrm>
          </p:grpSpPr>
          <p:pic>
            <p:nvPicPr>
              <p:cNvPr id="20" name="Immagine 20">
                <a:extLst>
                  <a:ext uri="{FF2B5EF4-FFF2-40B4-BE49-F238E27FC236}">
                    <a16:creationId xmlns:a16="http://schemas.microsoft.com/office/drawing/2014/main" id="{756C91F1-EB1A-40E9-B4C5-B520753A0FEB}"/>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7500" b="91094" l="10000" r="90000">
                            <a14:foregroundMark x1="56406" y1="7500" x2="56406" y2="7500"/>
                            <a14:foregroundMark x1="54063" y1="29531" x2="54063" y2="29531"/>
                            <a14:foregroundMark x1="39219" y1="91094" x2="39219" y2="91094"/>
                          </a14:backgroundRemoval>
                        </a14:imgEffect>
                      </a14:imgLayer>
                    </a14:imgProps>
                  </a:ext>
                  <a:ext uri="{28A0092B-C50C-407E-A947-70E740481C1C}">
                    <a14:useLocalDpi xmlns:a14="http://schemas.microsoft.com/office/drawing/2010/main" val="0"/>
                  </a:ext>
                </a:extLst>
              </a:blip>
              <a:stretch>
                <a:fillRect/>
              </a:stretch>
            </p:blipFill>
            <p:spPr>
              <a:xfrm>
                <a:off x="10439244" y="3965639"/>
                <a:ext cx="1157755" cy="1157755"/>
              </a:xfrm>
              <a:prstGeom prst="rect">
                <a:avLst/>
              </a:prstGeom>
            </p:spPr>
          </p:pic>
          <p:pic>
            <p:nvPicPr>
              <p:cNvPr id="21" name="Immagine 21">
                <a:extLst>
                  <a:ext uri="{FF2B5EF4-FFF2-40B4-BE49-F238E27FC236}">
                    <a16:creationId xmlns:a16="http://schemas.microsoft.com/office/drawing/2014/main" id="{F6FA3182-A804-4533-9CBC-5FD67B01991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500" b="99167" l="8772" r="95322">
                            <a14:foregroundMark x1="18129" y1="5833" x2="18129" y2="5833"/>
                            <a14:foregroundMark x1="78947" y1="23056" x2="78947" y2="23056"/>
                            <a14:foregroundMark x1="92982" y1="21389" x2="92982" y2="21389"/>
                            <a14:foregroundMark x1="97076" y1="71389" x2="97076" y2="71389"/>
                            <a14:foregroundMark x1="8772" y1="6389" x2="8772" y2="6389"/>
                            <a14:foregroundMark x1="74854" y1="2500" x2="74854" y2="2500"/>
                            <a14:foregroundMark x1="43860" y1="65000" x2="43860" y2="65000"/>
                            <a14:foregroundMark x1="60819" y1="66944" x2="60819" y2="66944"/>
                            <a14:foregroundMark x1="47368" y1="94444" x2="47368" y2="94444"/>
                            <a14:foregroundMark x1="32749" y1="99167" x2="32749" y2="99167"/>
                          </a14:backgroundRemoval>
                        </a14:imgEffect>
                      </a14:imgLayer>
                    </a14:imgProps>
                  </a:ext>
                  <a:ext uri="{28A0092B-C50C-407E-A947-70E740481C1C}">
                    <a14:useLocalDpi xmlns:a14="http://schemas.microsoft.com/office/drawing/2010/main" val="0"/>
                  </a:ext>
                </a:extLst>
              </a:blip>
              <a:stretch>
                <a:fillRect/>
              </a:stretch>
            </p:blipFill>
            <p:spPr>
              <a:xfrm>
                <a:off x="10606618" y="1723004"/>
                <a:ext cx="1110889" cy="2338714"/>
              </a:xfrm>
              <a:prstGeom prst="rect">
                <a:avLst/>
              </a:prstGeom>
            </p:spPr>
          </p:pic>
          <p:pic>
            <p:nvPicPr>
              <p:cNvPr id="22" name="Immagine 22">
                <a:extLst>
                  <a:ext uri="{FF2B5EF4-FFF2-40B4-BE49-F238E27FC236}">
                    <a16:creationId xmlns:a16="http://schemas.microsoft.com/office/drawing/2014/main" id="{7A582070-0624-4FF9-BC5E-E1C48156B5D7}"/>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90000" l="10000" r="90000">
                            <a14:foregroundMark x1="32000" y1="74889" x2="29444" y2="63444"/>
                            <a14:foregroundMark x1="29444" y1="63444" x2="37889" y2="46222"/>
                            <a14:foregroundMark x1="37889" y1="46222" x2="52111" y2="29889"/>
                            <a14:foregroundMark x1="52111" y1="29889" x2="71667" y2="54667"/>
                            <a14:foregroundMark x1="71667" y1="54667" x2="71333" y2="66111"/>
                            <a14:foregroundMark x1="71333" y1="66111" x2="70778" y2="66889"/>
                          </a14:backgroundRemoval>
                        </a14:imgEffect>
                      </a14:imgLayer>
                    </a14:imgProps>
                  </a:ext>
                  <a:ext uri="{28A0092B-C50C-407E-A947-70E740481C1C}">
                    <a14:useLocalDpi xmlns:a14="http://schemas.microsoft.com/office/drawing/2010/main" val="0"/>
                  </a:ext>
                </a:extLst>
              </a:blip>
              <a:stretch>
                <a:fillRect/>
              </a:stretch>
            </p:blipFill>
            <p:spPr>
              <a:xfrm flipH="1">
                <a:off x="10428978" y="5036442"/>
                <a:ext cx="1105771" cy="1105771"/>
              </a:xfrm>
              <a:prstGeom prst="rect">
                <a:avLst/>
              </a:prstGeom>
            </p:spPr>
          </p:pic>
        </p:grpSp>
        <p:cxnSp>
          <p:nvCxnSpPr>
            <p:cNvPr id="5" name="Straight Arrow Connector 4">
              <a:extLst>
                <a:ext uri="{FF2B5EF4-FFF2-40B4-BE49-F238E27FC236}">
                  <a16:creationId xmlns:a16="http://schemas.microsoft.com/office/drawing/2014/main" id="{556DE328-3F3F-4F5F-BC1F-9D9C83D20917}"/>
                </a:ext>
              </a:extLst>
            </p:cNvPr>
            <p:cNvCxnSpPr>
              <a:cxnSpLocks/>
            </p:cNvCxnSpPr>
            <p:nvPr/>
          </p:nvCxnSpPr>
          <p:spPr>
            <a:xfrm flipV="1">
              <a:off x="5911198" y="4155285"/>
              <a:ext cx="1265508" cy="47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226D240-A213-40AD-89F5-E17B394B8A19}"/>
                </a:ext>
              </a:extLst>
            </p:cNvPr>
            <p:cNvSpPr txBox="1"/>
            <p:nvPr/>
          </p:nvSpPr>
          <p:spPr>
            <a:xfrm>
              <a:off x="6502201" y="5305778"/>
              <a:ext cx="2553519" cy="369332"/>
            </a:xfrm>
            <a:prstGeom prst="rect">
              <a:avLst/>
            </a:prstGeom>
            <a:noFill/>
          </p:spPr>
          <p:txBody>
            <a:bodyPr wrap="square" rtlCol="0">
              <a:spAutoFit/>
            </a:bodyPr>
            <a:lstStyle/>
            <a:p>
              <a:pPr algn="ctr"/>
              <a:r>
                <a:rPr lang="it-IT" dirty="0" err="1"/>
                <a:t>Add</a:t>
              </a:r>
              <a:r>
                <a:rPr lang="it-IT" dirty="0"/>
                <a:t> BF</a:t>
              </a:r>
              <a:r>
                <a:rPr lang="it-IT" baseline="-25000" dirty="0"/>
                <a:t>3</a:t>
              </a:r>
              <a:endParaRPr lang="en-GB" baseline="-25000" dirty="0"/>
            </a:p>
          </p:txBody>
        </p:sp>
        <p:sp>
          <p:nvSpPr>
            <p:cNvPr id="7" name="TextBox 6">
              <a:extLst>
                <a:ext uri="{FF2B5EF4-FFF2-40B4-BE49-F238E27FC236}">
                  <a16:creationId xmlns:a16="http://schemas.microsoft.com/office/drawing/2014/main" id="{90586432-B9EC-4B6E-9C3B-CABCF78C808E}"/>
                </a:ext>
              </a:extLst>
            </p:cNvPr>
            <p:cNvSpPr txBox="1"/>
            <p:nvPr/>
          </p:nvSpPr>
          <p:spPr>
            <a:xfrm>
              <a:off x="5875001" y="3305735"/>
              <a:ext cx="1377820" cy="646331"/>
            </a:xfrm>
            <a:prstGeom prst="rect">
              <a:avLst/>
            </a:prstGeom>
            <a:noFill/>
          </p:spPr>
          <p:txBody>
            <a:bodyPr wrap="square" rtlCol="0">
              <a:spAutoFit/>
            </a:bodyPr>
            <a:lstStyle/>
            <a:p>
              <a:pPr algn="ctr"/>
              <a:r>
                <a:rPr lang="it-IT" dirty="0" err="1"/>
                <a:t>Waiting</a:t>
              </a:r>
              <a:r>
                <a:rPr lang="it-IT" dirty="0"/>
                <a:t> for </a:t>
              </a:r>
              <a:r>
                <a:rPr lang="it-IT" dirty="0" err="1"/>
                <a:t>boiling</a:t>
              </a:r>
              <a:endParaRPr lang="en-GB" dirty="0"/>
            </a:p>
          </p:txBody>
        </p:sp>
        <p:cxnSp>
          <p:nvCxnSpPr>
            <p:cNvPr id="30" name="Straight Arrow Connector 29">
              <a:extLst>
                <a:ext uri="{FF2B5EF4-FFF2-40B4-BE49-F238E27FC236}">
                  <a16:creationId xmlns:a16="http://schemas.microsoft.com/office/drawing/2014/main" id="{5BBD59B0-B9E9-43B9-9E22-0825557B802E}"/>
                </a:ext>
              </a:extLst>
            </p:cNvPr>
            <p:cNvCxnSpPr>
              <a:cxnSpLocks/>
            </p:cNvCxnSpPr>
            <p:nvPr/>
          </p:nvCxnSpPr>
          <p:spPr>
            <a:xfrm flipV="1">
              <a:off x="8711742" y="4180200"/>
              <a:ext cx="1265508" cy="47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6061DCE-1981-4716-9506-3F1AFC6159B9}"/>
                </a:ext>
              </a:extLst>
            </p:cNvPr>
            <p:cNvSpPr txBox="1"/>
            <p:nvPr/>
          </p:nvSpPr>
          <p:spPr>
            <a:xfrm>
              <a:off x="8655586" y="3614622"/>
              <a:ext cx="1377820" cy="369332"/>
            </a:xfrm>
            <a:prstGeom prst="rect">
              <a:avLst/>
            </a:prstGeom>
            <a:noFill/>
          </p:spPr>
          <p:txBody>
            <a:bodyPr wrap="square" rtlCol="0">
              <a:spAutoFit/>
            </a:bodyPr>
            <a:lstStyle/>
            <a:p>
              <a:pPr algn="ctr"/>
              <a:r>
                <a:rPr lang="it-IT" dirty="0" err="1"/>
                <a:t>Waiting</a:t>
              </a:r>
              <a:endParaRPr lang="en-GB" dirty="0"/>
            </a:p>
          </p:txBody>
        </p:sp>
        <p:grpSp>
          <p:nvGrpSpPr>
            <p:cNvPr id="32" name="Group 31">
              <a:extLst>
                <a:ext uri="{FF2B5EF4-FFF2-40B4-BE49-F238E27FC236}">
                  <a16:creationId xmlns:a16="http://schemas.microsoft.com/office/drawing/2014/main" id="{A41123F8-6AB0-4D8E-A6B1-E59A1271F5F2}"/>
                </a:ext>
              </a:extLst>
            </p:cNvPr>
            <p:cNvGrpSpPr/>
            <p:nvPr/>
          </p:nvGrpSpPr>
          <p:grpSpPr>
            <a:xfrm>
              <a:off x="10419268" y="3339642"/>
              <a:ext cx="596627" cy="1783052"/>
              <a:chOff x="10428978" y="1723004"/>
              <a:chExt cx="1288529" cy="4419209"/>
            </a:xfrm>
          </p:grpSpPr>
          <p:pic>
            <p:nvPicPr>
              <p:cNvPr id="33" name="Immagine 20">
                <a:extLst>
                  <a:ext uri="{FF2B5EF4-FFF2-40B4-BE49-F238E27FC236}">
                    <a16:creationId xmlns:a16="http://schemas.microsoft.com/office/drawing/2014/main" id="{864D4524-F847-448E-A068-D415D058EA4A}"/>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7500" b="91094" l="10000" r="90000">
                            <a14:foregroundMark x1="56406" y1="7500" x2="56406" y2="7500"/>
                            <a14:foregroundMark x1="54063" y1="29531" x2="54063" y2="29531"/>
                            <a14:foregroundMark x1="39219" y1="91094" x2="39219" y2="91094"/>
                          </a14:backgroundRemoval>
                        </a14:imgEffect>
                      </a14:imgLayer>
                    </a14:imgProps>
                  </a:ext>
                  <a:ext uri="{28A0092B-C50C-407E-A947-70E740481C1C}">
                    <a14:useLocalDpi xmlns:a14="http://schemas.microsoft.com/office/drawing/2010/main" val="0"/>
                  </a:ext>
                </a:extLst>
              </a:blip>
              <a:stretch>
                <a:fillRect/>
              </a:stretch>
            </p:blipFill>
            <p:spPr>
              <a:xfrm>
                <a:off x="10439244" y="3965639"/>
                <a:ext cx="1157755" cy="1157755"/>
              </a:xfrm>
              <a:prstGeom prst="rect">
                <a:avLst/>
              </a:prstGeom>
            </p:spPr>
          </p:pic>
          <p:pic>
            <p:nvPicPr>
              <p:cNvPr id="34" name="Immagine 21">
                <a:extLst>
                  <a:ext uri="{FF2B5EF4-FFF2-40B4-BE49-F238E27FC236}">
                    <a16:creationId xmlns:a16="http://schemas.microsoft.com/office/drawing/2014/main" id="{D24E2C03-EC5B-4BCD-B52F-B660CFAA7FF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500" b="99167" l="8772" r="95322">
                            <a14:foregroundMark x1="18129" y1="5833" x2="18129" y2="5833"/>
                            <a14:foregroundMark x1="78947" y1="23056" x2="78947" y2="23056"/>
                            <a14:foregroundMark x1="92982" y1="21389" x2="92982" y2="21389"/>
                            <a14:foregroundMark x1="97076" y1="71389" x2="97076" y2="71389"/>
                            <a14:foregroundMark x1="8772" y1="6389" x2="8772" y2="6389"/>
                            <a14:foregroundMark x1="74854" y1="2500" x2="74854" y2="2500"/>
                            <a14:foregroundMark x1="43860" y1="65000" x2="43860" y2="65000"/>
                            <a14:foregroundMark x1="60819" y1="66944" x2="60819" y2="66944"/>
                            <a14:foregroundMark x1="47368" y1="94444" x2="47368" y2="94444"/>
                            <a14:foregroundMark x1="32749" y1="99167" x2="32749" y2="99167"/>
                          </a14:backgroundRemoval>
                        </a14:imgEffect>
                      </a14:imgLayer>
                    </a14:imgProps>
                  </a:ext>
                  <a:ext uri="{28A0092B-C50C-407E-A947-70E740481C1C}">
                    <a14:useLocalDpi xmlns:a14="http://schemas.microsoft.com/office/drawing/2010/main" val="0"/>
                  </a:ext>
                </a:extLst>
              </a:blip>
              <a:stretch>
                <a:fillRect/>
              </a:stretch>
            </p:blipFill>
            <p:spPr>
              <a:xfrm>
                <a:off x="10606618" y="1723004"/>
                <a:ext cx="1110889" cy="2338714"/>
              </a:xfrm>
              <a:prstGeom prst="rect">
                <a:avLst/>
              </a:prstGeom>
            </p:spPr>
          </p:pic>
          <p:pic>
            <p:nvPicPr>
              <p:cNvPr id="35" name="Immagine 22">
                <a:extLst>
                  <a:ext uri="{FF2B5EF4-FFF2-40B4-BE49-F238E27FC236}">
                    <a16:creationId xmlns:a16="http://schemas.microsoft.com/office/drawing/2014/main" id="{991EB37D-CB28-40E2-BB8B-B7CFDE09E401}"/>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90000" l="10000" r="90000">
                            <a14:foregroundMark x1="32000" y1="74889" x2="29444" y2="63444"/>
                            <a14:foregroundMark x1="29444" y1="63444" x2="37889" y2="46222"/>
                            <a14:foregroundMark x1="37889" y1="46222" x2="52111" y2="29889"/>
                            <a14:foregroundMark x1="52111" y1="29889" x2="71667" y2="54667"/>
                            <a14:foregroundMark x1="71667" y1="54667" x2="71333" y2="66111"/>
                            <a14:foregroundMark x1="71333" y1="66111" x2="70778" y2="66889"/>
                          </a14:backgroundRemoval>
                        </a14:imgEffect>
                      </a14:imgLayer>
                    </a14:imgProps>
                  </a:ext>
                  <a:ext uri="{28A0092B-C50C-407E-A947-70E740481C1C}">
                    <a14:useLocalDpi xmlns:a14="http://schemas.microsoft.com/office/drawing/2010/main" val="0"/>
                  </a:ext>
                </a:extLst>
              </a:blip>
              <a:stretch>
                <a:fillRect/>
              </a:stretch>
            </p:blipFill>
            <p:spPr>
              <a:xfrm flipH="1">
                <a:off x="10428978" y="5036442"/>
                <a:ext cx="1105771" cy="1105771"/>
              </a:xfrm>
              <a:prstGeom prst="rect">
                <a:avLst/>
              </a:prstGeom>
            </p:spPr>
          </p:pic>
        </p:grpSp>
        <p:sp>
          <p:nvSpPr>
            <p:cNvPr id="36" name="TextBox 35">
              <a:extLst>
                <a:ext uri="{FF2B5EF4-FFF2-40B4-BE49-F238E27FC236}">
                  <a16:creationId xmlns:a16="http://schemas.microsoft.com/office/drawing/2014/main" id="{05C3F4D9-5FBB-4C64-80E4-620CD30B28A8}"/>
                </a:ext>
              </a:extLst>
            </p:cNvPr>
            <p:cNvSpPr txBox="1"/>
            <p:nvPr/>
          </p:nvSpPr>
          <p:spPr>
            <a:xfrm>
              <a:off x="9336132" y="5420079"/>
              <a:ext cx="2553519" cy="369332"/>
            </a:xfrm>
            <a:prstGeom prst="rect">
              <a:avLst/>
            </a:prstGeom>
            <a:noFill/>
          </p:spPr>
          <p:txBody>
            <a:bodyPr wrap="square" rtlCol="0">
              <a:spAutoFit/>
            </a:bodyPr>
            <a:lstStyle/>
            <a:p>
              <a:pPr algn="ctr"/>
              <a:r>
                <a:rPr lang="it-IT" dirty="0" err="1"/>
                <a:t>Add</a:t>
              </a:r>
              <a:r>
                <a:rPr lang="it-IT" dirty="0"/>
                <a:t> </a:t>
              </a:r>
              <a:r>
                <a:rPr lang="it-IT" dirty="0" err="1"/>
                <a:t>Hexane</a:t>
              </a:r>
              <a:endParaRPr lang="en-GB" baseline="-25000" dirty="0"/>
            </a:p>
          </p:txBody>
        </p:sp>
      </p:grpSp>
      <p:grpSp>
        <p:nvGrpSpPr>
          <p:cNvPr id="23" name="Group 22">
            <a:extLst>
              <a:ext uri="{FF2B5EF4-FFF2-40B4-BE49-F238E27FC236}">
                <a16:creationId xmlns:a16="http://schemas.microsoft.com/office/drawing/2014/main" id="{1099BA53-F1D7-4DBA-AEB7-869CA23581B9}"/>
              </a:ext>
            </a:extLst>
          </p:cNvPr>
          <p:cNvGrpSpPr/>
          <p:nvPr/>
        </p:nvGrpSpPr>
        <p:grpSpPr>
          <a:xfrm>
            <a:off x="3792879" y="3152311"/>
            <a:ext cx="8057332" cy="2797294"/>
            <a:chOff x="3792879" y="3152311"/>
            <a:chExt cx="8057332" cy="2797294"/>
          </a:xfrm>
        </p:grpSpPr>
        <p:sp>
          <p:nvSpPr>
            <p:cNvPr id="13" name="Rectangle: Rounded Corners 12">
              <a:extLst>
                <a:ext uri="{FF2B5EF4-FFF2-40B4-BE49-F238E27FC236}">
                  <a16:creationId xmlns:a16="http://schemas.microsoft.com/office/drawing/2014/main" id="{BAA12999-9135-4018-BBD8-1D6F414D1AA5}"/>
                </a:ext>
              </a:extLst>
            </p:cNvPr>
            <p:cNvSpPr/>
            <p:nvPr/>
          </p:nvSpPr>
          <p:spPr>
            <a:xfrm>
              <a:off x="3792879" y="3152311"/>
              <a:ext cx="7881170" cy="279729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B7B98885-A213-46B1-843F-4552524C3826}"/>
                </a:ext>
              </a:extLst>
            </p:cNvPr>
            <p:cNvSpPr txBox="1"/>
            <p:nvPr/>
          </p:nvSpPr>
          <p:spPr>
            <a:xfrm>
              <a:off x="6429985" y="4678544"/>
              <a:ext cx="5420226" cy="707886"/>
            </a:xfrm>
            <a:prstGeom prst="rect">
              <a:avLst/>
            </a:prstGeom>
            <a:noFill/>
          </p:spPr>
          <p:txBody>
            <a:bodyPr wrap="square" rtlCol="0">
              <a:spAutoFit/>
            </a:bodyPr>
            <a:lstStyle/>
            <a:p>
              <a:pPr marL="285750" indent="-285750">
                <a:buFont typeface="Arial" panose="020B0604020202020204" pitchFamily="34" charset="0"/>
                <a:buChar char="•"/>
              </a:pPr>
              <a:r>
                <a:rPr lang="it-IT" sz="2000" dirty="0">
                  <a:latin typeface="+mj-lt"/>
                </a:rPr>
                <a:t>10 </a:t>
              </a:r>
              <a:r>
                <a:rPr lang="it-IT" sz="2000" dirty="0" err="1">
                  <a:latin typeface="+mj-lt"/>
                </a:rPr>
                <a:t>mL</a:t>
              </a:r>
              <a:r>
                <a:rPr lang="it-IT" sz="2000" dirty="0">
                  <a:latin typeface="+mj-lt"/>
                </a:rPr>
                <a:t> </a:t>
              </a:r>
              <a:r>
                <a:rPr lang="it-IT" sz="2000" dirty="0" err="1">
                  <a:latin typeface="+mj-lt"/>
                </a:rPr>
                <a:t>AcMeOH</a:t>
              </a:r>
              <a:r>
                <a:rPr lang="it-IT" sz="2000" dirty="0">
                  <a:latin typeface="+mj-lt"/>
                </a:rPr>
                <a:t> +25 </a:t>
              </a:r>
              <a:r>
                <a:rPr lang="it-IT" sz="2000" dirty="0" err="1">
                  <a:latin typeface="+mj-lt"/>
                </a:rPr>
                <a:t>mL</a:t>
              </a:r>
              <a:r>
                <a:rPr lang="it-IT" sz="2000" dirty="0">
                  <a:latin typeface="+mj-lt"/>
                </a:rPr>
                <a:t> </a:t>
              </a:r>
              <a:r>
                <a:rPr lang="it-IT" sz="2000" dirty="0" err="1">
                  <a:latin typeface="+mj-lt"/>
                </a:rPr>
                <a:t>Cyclohexane</a:t>
              </a:r>
              <a:r>
                <a:rPr lang="it-IT" sz="2000" dirty="0">
                  <a:latin typeface="+mj-lt"/>
                </a:rPr>
                <a:t> </a:t>
              </a:r>
            </a:p>
            <a:p>
              <a:pPr marL="285750" indent="-285750">
                <a:buFont typeface="Arial" panose="020B0604020202020204" pitchFamily="34" charset="0"/>
                <a:buChar char="•"/>
              </a:pPr>
              <a:r>
                <a:rPr lang="it-IT" sz="2000" dirty="0">
                  <a:latin typeface="+mj-lt"/>
                </a:rPr>
                <a:t>15 minutes </a:t>
              </a:r>
              <a:r>
                <a:rPr lang="it-IT" sz="2000" dirty="0" err="1">
                  <a:latin typeface="+mj-lt"/>
                </a:rPr>
                <a:t>at</a:t>
              </a:r>
              <a:r>
                <a:rPr lang="it-IT" sz="2000" dirty="0">
                  <a:latin typeface="+mj-lt"/>
                </a:rPr>
                <a:t> 120 °C</a:t>
              </a:r>
            </a:p>
          </p:txBody>
        </p:sp>
        <p:pic>
          <p:nvPicPr>
            <p:cNvPr id="50" name="Picture 49">
              <a:extLst>
                <a:ext uri="{FF2B5EF4-FFF2-40B4-BE49-F238E27FC236}">
                  <a16:creationId xmlns:a16="http://schemas.microsoft.com/office/drawing/2014/main" id="{84B05983-32EF-4913-BF03-2E3EBFEB9C5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43750" y1="16149" x2="51167" y2="15839"/>
                        </a14:backgroundRemoval>
                      </a14:imgEffect>
                    </a14:imgLayer>
                  </a14:imgProps>
                </a:ext>
                <a:ext uri="{28A0092B-C50C-407E-A947-70E740481C1C}">
                  <a14:useLocalDpi xmlns:a14="http://schemas.microsoft.com/office/drawing/2010/main" val="0"/>
                </a:ext>
              </a:extLst>
            </a:blip>
            <a:stretch>
              <a:fillRect/>
            </a:stretch>
          </p:blipFill>
          <p:spPr>
            <a:xfrm>
              <a:off x="3991565" y="3952066"/>
              <a:ext cx="2699229" cy="1828314"/>
            </a:xfrm>
            <a:prstGeom prst="rect">
              <a:avLst/>
            </a:prstGeom>
          </p:spPr>
        </p:pic>
        <p:sp>
          <p:nvSpPr>
            <p:cNvPr id="51" name="TextBox 50">
              <a:extLst>
                <a:ext uri="{FF2B5EF4-FFF2-40B4-BE49-F238E27FC236}">
                  <a16:creationId xmlns:a16="http://schemas.microsoft.com/office/drawing/2014/main" id="{63A4DAC1-1979-4F7F-B688-3B70EBD0789C}"/>
                </a:ext>
              </a:extLst>
            </p:cNvPr>
            <p:cNvSpPr txBox="1"/>
            <p:nvPr/>
          </p:nvSpPr>
          <p:spPr>
            <a:xfrm>
              <a:off x="5400372" y="3324288"/>
              <a:ext cx="4928211" cy="830997"/>
            </a:xfrm>
            <a:prstGeom prst="rect">
              <a:avLst/>
            </a:prstGeom>
            <a:noFill/>
          </p:spPr>
          <p:txBody>
            <a:bodyPr wrap="square" rtlCol="0">
              <a:spAutoFit/>
            </a:bodyPr>
            <a:lstStyle/>
            <a:p>
              <a:pPr algn="ctr"/>
              <a:r>
                <a:rPr lang="it-IT" sz="2400" dirty="0"/>
                <a:t>MICROWAVE ASSISTED DERIVATIZATION</a:t>
              </a:r>
              <a:endParaRPr lang="en-GB" sz="2400" dirty="0"/>
            </a:p>
          </p:txBody>
        </p:sp>
      </p:grpSp>
    </p:spTree>
    <p:extLst>
      <p:ext uri="{BB962C8B-B14F-4D97-AF65-F5344CB8AC3E}">
        <p14:creationId xmlns:p14="http://schemas.microsoft.com/office/powerpoint/2010/main" val="3715395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722B70A9-5CC6-4CA9-BA74-C08F266F023E}"/>
              </a:ext>
            </a:extLst>
          </p:cNvPr>
          <p:cNvCxnSpPr>
            <a:cxnSpLocks/>
            <a:stCxn id="7" idx="0"/>
          </p:cNvCxnSpPr>
          <p:nvPr/>
        </p:nvCxnSpPr>
        <p:spPr>
          <a:xfrm flipV="1">
            <a:off x="1881266" y="4228663"/>
            <a:ext cx="1245180"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FDB01D-F9FC-4F14-9E39-0210451204F8}"/>
              </a:ext>
            </a:extLst>
          </p:cNvPr>
          <p:cNvCxnSpPr>
            <a:cxnSpLocks/>
            <a:endCxn id="8" idx="0"/>
          </p:cNvCxnSpPr>
          <p:nvPr/>
        </p:nvCxnSpPr>
        <p:spPr>
          <a:xfrm>
            <a:off x="4252728" y="4228663"/>
            <a:ext cx="1136236"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FEE782-020B-44B5-9BA7-39FC9678F090}"/>
              </a:ext>
            </a:extLst>
          </p:cNvPr>
          <p:cNvCxnSpPr>
            <a:cxnSpLocks/>
          </p:cNvCxnSpPr>
          <p:nvPr/>
        </p:nvCxnSpPr>
        <p:spPr>
          <a:xfrm flipH="1">
            <a:off x="4191328" y="2507286"/>
            <a:ext cx="1191509" cy="680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1AE0EA-163B-44DC-8B66-27AC57E74BB7}"/>
              </a:ext>
            </a:extLst>
          </p:cNvPr>
          <p:cNvCxnSpPr>
            <a:cxnSpLocks/>
          </p:cNvCxnSpPr>
          <p:nvPr/>
        </p:nvCxnSpPr>
        <p:spPr>
          <a:xfrm>
            <a:off x="1732869" y="2425581"/>
            <a:ext cx="1321875" cy="7319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827419-B264-40AD-AD94-49BB58BFF2D5}"/>
              </a:ext>
            </a:extLst>
          </p:cNvPr>
          <p:cNvCxnSpPr>
            <a:cxnSpLocks/>
          </p:cNvCxnSpPr>
          <p:nvPr/>
        </p:nvCxnSpPr>
        <p:spPr>
          <a:xfrm>
            <a:off x="5408698" y="1060373"/>
            <a:ext cx="0" cy="513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241B0B-74B6-4009-92EE-51C166FEBBE2}"/>
              </a:ext>
            </a:extLst>
          </p:cNvPr>
          <p:cNvCxnSpPr>
            <a:cxnSpLocks/>
          </p:cNvCxnSpPr>
          <p:nvPr/>
        </p:nvCxnSpPr>
        <p:spPr>
          <a:xfrm>
            <a:off x="1828799" y="1023622"/>
            <a:ext cx="0" cy="513594"/>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6CE4C60-CBDB-4EDF-8301-FEB474A7A5C6}"/>
              </a:ext>
            </a:extLst>
          </p:cNvPr>
          <p:cNvSpPr/>
          <p:nvPr/>
        </p:nvSpPr>
        <p:spPr>
          <a:xfrm>
            <a:off x="599607" y="374755"/>
            <a:ext cx="6071016" cy="689547"/>
          </a:xfrm>
          <a:prstGeom prst="round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0A62C762-8116-4C3A-BB2B-22D98402841E}"/>
              </a:ext>
            </a:extLst>
          </p:cNvPr>
          <p:cNvSpPr/>
          <p:nvPr/>
        </p:nvSpPr>
        <p:spPr>
          <a:xfrm>
            <a:off x="4064284" y="1521502"/>
            <a:ext cx="2563318" cy="944380"/>
          </a:xfrm>
          <a:prstGeom prst="roundRect">
            <a:avLst/>
          </a:prstGeom>
          <a:solidFill>
            <a:srgbClr val="F67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D1B5A043-BF1F-4106-AFC2-57FA579E3295}"/>
              </a:ext>
            </a:extLst>
          </p:cNvPr>
          <p:cNvSpPr/>
          <p:nvPr/>
        </p:nvSpPr>
        <p:spPr>
          <a:xfrm>
            <a:off x="624857" y="1505535"/>
            <a:ext cx="2563318" cy="94438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07457E-3F09-4B02-90F8-E6C392AABAE2}"/>
              </a:ext>
            </a:extLst>
          </p:cNvPr>
          <p:cNvSpPr/>
          <p:nvPr/>
        </p:nvSpPr>
        <p:spPr>
          <a:xfrm>
            <a:off x="2803161" y="2923082"/>
            <a:ext cx="1663908" cy="16639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7C3B2588-099F-4238-BF88-5C6EE28839FA}"/>
              </a:ext>
            </a:extLst>
          </p:cNvPr>
          <p:cNvSpPr/>
          <p:nvPr/>
        </p:nvSpPr>
        <p:spPr>
          <a:xfrm>
            <a:off x="599607" y="5111646"/>
            <a:ext cx="2563318" cy="94438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2333B46-7EBE-4818-812F-03B7FC6DB5E8}"/>
              </a:ext>
            </a:extLst>
          </p:cNvPr>
          <p:cNvSpPr/>
          <p:nvPr/>
        </p:nvSpPr>
        <p:spPr>
          <a:xfrm>
            <a:off x="4107305" y="5111646"/>
            <a:ext cx="2563318" cy="94438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EF5B3710-0E80-4F87-98E7-C94A063BC995}"/>
              </a:ext>
            </a:extLst>
          </p:cNvPr>
          <p:cNvCxnSpPr/>
          <p:nvPr/>
        </p:nvCxnSpPr>
        <p:spPr>
          <a:xfrm>
            <a:off x="7528960"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BA1D6B5B-9BD3-4A2C-9164-CDBFF8235B5C}"/>
              </a:ext>
            </a:extLst>
          </p:cNvPr>
          <p:cNvSpPr/>
          <p:nvPr/>
        </p:nvSpPr>
        <p:spPr>
          <a:xfrm>
            <a:off x="8461949" y="705183"/>
            <a:ext cx="2563318" cy="1601379"/>
          </a:xfrm>
          <a:prstGeom prst="roundRect">
            <a:avLst/>
          </a:prstGeom>
          <a:solidFill>
            <a:srgbClr val="49B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sz="2000" kern="1200" dirty="0">
                <a:solidFill>
                  <a:schemeClr val="tx1"/>
                </a:solidFill>
              </a:rPr>
              <a:t>Direct Methylation by Acid- Alkaly hydrolysis</a:t>
            </a:r>
          </a:p>
          <a:p>
            <a:pPr marL="0" lvl="0" indent="0" algn="ctr" defTabSz="800100">
              <a:lnSpc>
                <a:spcPct val="90000"/>
              </a:lnSpc>
              <a:spcBef>
                <a:spcPct val="0"/>
              </a:spcBef>
              <a:spcAft>
                <a:spcPct val="35000"/>
              </a:spcAft>
              <a:buNone/>
            </a:pPr>
            <a:r>
              <a:rPr lang="it-IT" sz="2000" kern="1200" dirty="0" err="1">
                <a:solidFill>
                  <a:schemeClr val="tx1"/>
                </a:solidFill>
              </a:rPr>
              <a:t>AcMeOH</a:t>
            </a:r>
            <a:r>
              <a:rPr lang="it-IT" sz="2000" kern="1200" dirty="0">
                <a:solidFill>
                  <a:schemeClr val="tx1"/>
                </a:solidFill>
              </a:rPr>
              <a:t> + </a:t>
            </a:r>
            <a:r>
              <a:rPr lang="it-IT" sz="2000" dirty="0" err="1">
                <a:solidFill>
                  <a:schemeClr val="tx1"/>
                </a:solidFill>
              </a:rPr>
              <a:t>NaOH</a:t>
            </a:r>
            <a:r>
              <a:rPr lang="it-IT" sz="2000" dirty="0">
                <a:solidFill>
                  <a:schemeClr val="tx1"/>
                </a:solidFill>
              </a:rPr>
              <a:t> + </a:t>
            </a:r>
            <a:r>
              <a:rPr lang="it-IT" sz="2000" b="1" dirty="0">
                <a:solidFill>
                  <a:schemeClr val="tx1"/>
                </a:solidFill>
              </a:rPr>
              <a:t>BF</a:t>
            </a:r>
            <a:r>
              <a:rPr lang="it-IT" sz="2000" b="1" baseline="-25000" dirty="0">
                <a:solidFill>
                  <a:schemeClr val="tx1"/>
                </a:solidFill>
              </a:rPr>
              <a:t>3</a:t>
            </a:r>
            <a:r>
              <a:rPr lang="it-IT" sz="2000" dirty="0">
                <a:solidFill>
                  <a:schemeClr val="tx1"/>
                </a:solidFill>
              </a:rPr>
              <a:t> + Hexane</a:t>
            </a:r>
            <a:endParaRPr lang="it-IT" sz="2000" kern="1200" dirty="0">
              <a:solidFill>
                <a:schemeClr val="tx1"/>
              </a:solidFill>
            </a:endParaRPr>
          </a:p>
        </p:txBody>
      </p:sp>
      <p:sp>
        <p:nvSpPr>
          <p:cNvPr id="25" name="Rectangle: Rounded Corners 24">
            <a:extLst>
              <a:ext uri="{FF2B5EF4-FFF2-40B4-BE49-F238E27FC236}">
                <a16:creationId xmlns:a16="http://schemas.microsoft.com/office/drawing/2014/main" id="{1F039BFD-A4B1-4353-B9C2-8531DB134A28}"/>
              </a:ext>
            </a:extLst>
          </p:cNvPr>
          <p:cNvSpPr/>
          <p:nvPr/>
        </p:nvSpPr>
        <p:spPr>
          <a:xfrm>
            <a:off x="8468076" y="2847389"/>
            <a:ext cx="2563318" cy="1443292"/>
          </a:xfrm>
          <a:prstGeom prst="roundRect">
            <a:avLst/>
          </a:prstGeom>
          <a:solidFill>
            <a:srgbClr val="A63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sz="2000" kern="1200" dirty="0">
                <a:solidFill>
                  <a:schemeClr val="tx1"/>
                </a:solidFill>
              </a:rPr>
              <a:t>Direct Methylation by Alkaly hydrolysis</a:t>
            </a:r>
          </a:p>
          <a:p>
            <a:pPr marL="0" lvl="0" indent="0" algn="ctr" defTabSz="800100">
              <a:lnSpc>
                <a:spcPct val="90000"/>
              </a:lnSpc>
              <a:spcBef>
                <a:spcPct val="0"/>
              </a:spcBef>
              <a:spcAft>
                <a:spcPct val="35000"/>
              </a:spcAft>
              <a:buNone/>
            </a:pPr>
            <a:r>
              <a:rPr lang="it-IT" sz="2000" kern="1200" dirty="0" err="1">
                <a:solidFill>
                  <a:schemeClr val="tx1"/>
                </a:solidFill>
              </a:rPr>
              <a:t>NaO</a:t>
            </a:r>
            <a:r>
              <a:rPr lang="it-IT" sz="2000" dirty="0" err="1">
                <a:solidFill>
                  <a:schemeClr val="tx1"/>
                </a:solidFill>
              </a:rPr>
              <a:t>H</a:t>
            </a:r>
            <a:r>
              <a:rPr lang="it-IT" sz="2000" dirty="0">
                <a:solidFill>
                  <a:schemeClr val="tx1"/>
                </a:solidFill>
              </a:rPr>
              <a:t> +</a:t>
            </a:r>
            <a:r>
              <a:rPr lang="it-IT" sz="2000" b="1" dirty="0">
                <a:solidFill>
                  <a:schemeClr val="tx1"/>
                </a:solidFill>
              </a:rPr>
              <a:t> BF</a:t>
            </a:r>
            <a:r>
              <a:rPr lang="it-IT" sz="2000" b="1" baseline="-25000" dirty="0">
                <a:solidFill>
                  <a:schemeClr val="tx1"/>
                </a:solidFill>
              </a:rPr>
              <a:t>3</a:t>
            </a:r>
            <a:r>
              <a:rPr lang="it-IT" sz="2000" b="1" dirty="0">
                <a:solidFill>
                  <a:schemeClr val="tx1"/>
                </a:solidFill>
              </a:rPr>
              <a:t> </a:t>
            </a:r>
            <a:r>
              <a:rPr lang="it-IT" sz="2000" dirty="0">
                <a:solidFill>
                  <a:schemeClr val="tx1"/>
                </a:solidFill>
              </a:rPr>
              <a:t>+ Hexane</a:t>
            </a:r>
            <a:endParaRPr lang="it-IT" sz="2000" kern="1200" dirty="0">
              <a:solidFill>
                <a:schemeClr val="tx1"/>
              </a:solidFill>
            </a:endParaRPr>
          </a:p>
        </p:txBody>
      </p:sp>
      <p:sp>
        <p:nvSpPr>
          <p:cNvPr id="26" name="Rectangle: Rounded Corners 25">
            <a:extLst>
              <a:ext uri="{FF2B5EF4-FFF2-40B4-BE49-F238E27FC236}">
                <a16:creationId xmlns:a16="http://schemas.microsoft.com/office/drawing/2014/main" id="{3CB44226-F8E5-4B88-97EB-51132F0E79F6}"/>
              </a:ext>
            </a:extLst>
          </p:cNvPr>
          <p:cNvSpPr/>
          <p:nvPr/>
        </p:nvSpPr>
        <p:spPr>
          <a:xfrm>
            <a:off x="8461949" y="4831508"/>
            <a:ext cx="2563318" cy="137704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7" name="Rectangle 26">
            <a:extLst>
              <a:ext uri="{FF2B5EF4-FFF2-40B4-BE49-F238E27FC236}">
                <a16:creationId xmlns:a16="http://schemas.microsoft.com/office/drawing/2014/main" id="{57C025D9-58A2-4EAE-A50F-22521ECBEA10}"/>
              </a:ext>
            </a:extLst>
          </p:cNvPr>
          <p:cNvSpPr/>
          <p:nvPr/>
        </p:nvSpPr>
        <p:spPr>
          <a:xfrm>
            <a:off x="2575300" y="3119061"/>
            <a:ext cx="2119630" cy="1323439"/>
          </a:xfrm>
          <a:prstGeom prst="rect">
            <a:avLst/>
          </a:prstGeom>
          <a:noFill/>
        </p:spPr>
        <p:txBody>
          <a:bodyPr wrap="square" lIns="91440" tIns="45720" rIns="91440" bIns="45720">
            <a:spAutoFit/>
          </a:bodyPr>
          <a:lstStyle/>
          <a:p>
            <a:pPr algn="ctr"/>
            <a:r>
              <a:rPr lang="en-US" sz="4000" b="0" cap="none" spc="0" dirty="0">
                <a:ln w="0"/>
                <a:solidFill>
                  <a:srgbClr val="002060"/>
                </a:solidFill>
                <a:effectLst>
                  <a:reflection blurRad="6350" stA="53000" endA="300" endPos="35500" dir="5400000" sy="-90000" algn="bl" rotWithShape="0"/>
                </a:effectLst>
              </a:rPr>
              <a:t>TOTAL </a:t>
            </a:r>
          </a:p>
          <a:p>
            <a:pPr algn="ctr"/>
            <a:r>
              <a:rPr lang="en-US" sz="4000" b="0" cap="none" spc="0" dirty="0">
                <a:ln w="0"/>
                <a:solidFill>
                  <a:srgbClr val="002060"/>
                </a:solidFill>
                <a:effectLst>
                  <a:reflection blurRad="6350" stA="53000" endA="300" endPos="35500" dir="5400000" sy="-90000" algn="bl" rotWithShape="0"/>
                </a:effectLst>
              </a:rPr>
              <a:t>FAT</a:t>
            </a:r>
          </a:p>
        </p:txBody>
      </p:sp>
      <p:sp>
        <p:nvSpPr>
          <p:cNvPr id="28" name="TextBox 27">
            <a:extLst>
              <a:ext uri="{FF2B5EF4-FFF2-40B4-BE49-F238E27FC236}">
                <a16:creationId xmlns:a16="http://schemas.microsoft.com/office/drawing/2014/main" id="{D8C41B1D-F2F6-4300-9CB9-57EA47CF0C68}"/>
              </a:ext>
            </a:extLst>
          </p:cNvPr>
          <p:cNvSpPr txBox="1"/>
          <p:nvPr/>
        </p:nvSpPr>
        <p:spPr>
          <a:xfrm>
            <a:off x="8430050" y="4828955"/>
            <a:ext cx="2745524" cy="1323439"/>
          </a:xfrm>
          <a:prstGeom prst="rect">
            <a:avLst/>
          </a:prstGeom>
          <a:noFill/>
          <a:ln>
            <a:noFill/>
          </a:ln>
        </p:spPr>
        <p:txBody>
          <a:bodyPr wrap="square" rtlCol="0">
            <a:spAutoFit/>
          </a:bodyPr>
          <a:lstStyle/>
          <a:p>
            <a:pPr algn="ctr"/>
            <a:r>
              <a:rPr lang="it-IT" sz="2000" dirty="0">
                <a:solidFill>
                  <a:schemeClr val="tx1"/>
                </a:solidFill>
              </a:rPr>
              <a:t>One-Step Microwave-assisted extraction and derivatization</a:t>
            </a:r>
          </a:p>
          <a:p>
            <a:pPr algn="ctr"/>
            <a:r>
              <a:rPr lang="it-IT" sz="2000" b="1" dirty="0"/>
              <a:t>AcMeOH</a:t>
            </a:r>
            <a:r>
              <a:rPr lang="it-IT" sz="2000" dirty="0"/>
              <a:t> + Cyclohexane</a:t>
            </a:r>
            <a:endParaRPr lang="it-IT" sz="2000" dirty="0">
              <a:solidFill>
                <a:schemeClr val="tx1"/>
              </a:solidFill>
            </a:endParaRPr>
          </a:p>
        </p:txBody>
      </p:sp>
      <p:sp>
        <p:nvSpPr>
          <p:cNvPr id="29" name="TextBox 28">
            <a:extLst>
              <a:ext uri="{FF2B5EF4-FFF2-40B4-BE49-F238E27FC236}">
                <a16:creationId xmlns:a16="http://schemas.microsoft.com/office/drawing/2014/main" id="{C09D9E11-F85D-4D5C-A8FA-BDF06917D9F8}"/>
              </a:ext>
            </a:extLst>
          </p:cNvPr>
          <p:cNvSpPr txBox="1"/>
          <p:nvPr/>
        </p:nvSpPr>
        <p:spPr>
          <a:xfrm>
            <a:off x="8956075" y="286244"/>
            <a:ext cx="1540969" cy="369332"/>
          </a:xfrm>
          <a:prstGeom prst="rect">
            <a:avLst/>
          </a:prstGeom>
          <a:noFill/>
        </p:spPr>
        <p:txBody>
          <a:bodyPr wrap="square" rtlCol="0">
            <a:spAutoFit/>
          </a:bodyPr>
          <a:lstStyle/>
          <a:p>
            <a:r>
              <a:rPr lang="it-IT" sz="1800" b="1" dirty="0">
                <a:solidFill>
                  <a:schemeClr val="tx1"/>
                </a:solidFill>
              </a:rPr>
              <a:t>AOCS Ce2c-11</a:t>
            </a:r>
            <a:endParaRPr lang="en-GB" b="1" dirty="0"/>
          </a:p>
        </p:txBody>
      </p:sp>
      <p:sp>
        <p:nvSpPr>
          <p:cNvPr id="30" name="TextBox 29">
            <a:extLst>
              <a:ext uri="{FF2B5EF4-FFF2-40B4-BE49-F238E27FC236}">
                <a16:creationId xmlns:a16="http://schemas.microsoft.com/office/drawing/2014/main" id="{362FA2D3-0C45-46A4-941B-E259707D660C}"/>
              </a:ext>
            </a:extLst>
          </p:cNvPr>
          <p:cNvSpPr txBox="1"/>
          <p:nvPr/>
        </p:nvSpPr>
        <p:spPr>
          <a:xfrm>
            <a:off x="8956074" y="2400053"/>
            <a:ext cx="1540969" cy="341632"/>
          </a:xfrm>
          <a:prstGeom prst="rect">
            <a:avLst/>
          </a:prstGeom>
          <a:noFill/>
        </p:spPr>
        <p:txBody>
          <a:bodyPr wrap="square" rtlCol="0">
            <a:spAutoFit/>
          </a:bodyPr>
          <a:lstStyle/>
          <a:p>
            <a:pPr algn="ctr" defTabSz="800100">
              <a:lnSpc>
                <a:spcPct val="90000"/>
              </a:lnSpc>
              <a:spcBef>
                <a:spcPct val="0"/>
              </a:spcBef>
              <a:spcAft>
                <a:spcPct val="35000"/>
              </a:spcAft>
            </a:pPr>
            <a:r>
              <a:rPr lang="it-IT" sz="1800" b="1" dirty="0">
                <a:solidFill>
                  <a:schemeClr val="tx1"/>
                </a:solidFill>
              </a:rPr>
              <a:t>AOCS Ce2b-11</a:t>
            </a:r>
            <a:endParaRPr lang="it-IT" sz="1800" b="1" kern="1200" dirty="0">
              <a:solidFill>
                <a:schemeClr val="tx1"/>
              </a:solidFill>
            </a:endParaRPr>
          </a:p>
        </p:txBody>
      </p:sp>
      <p:sp>
        <p:nvSpPr>
          <p:cNvPr id="31" name="TextBox 30">
            <a:extLst>
              <a:ext uri="{FF2B5EF4-FFF2-40B4-BE49-F238E27FC236}">
                <a16:creationId xmlns:a16="http://schemas.microsoft.com/office/drawing/2014/main" id="{3DAB389E-CB59-4387-8D97-7ABF4C212C54}"/>
              </a:ext>
            </a:extLst>
          </p:cNvPr>
          <p:cNvSpPr txBox="1"/>
          <p:nvPr/>
        </p:nvSpPr>
        <p:spPr>
          <a:xfrm>
            <a:off x="9388839" y="4356512"/>
            <a:ext cx="1436048" cy="369332"/>
          </a:xfrm>
          <a:prstGeom prst="rect">
            <a:avLst/>
          </a:prstGeom>
          <a:noFill/>
        </p:spPr>
        <p:txBody>
          <a:bodyPr wrap="square" rtlCol="0">
            <a:spAutoFit/>
          </a:bodyPr>
          <a:lstStyle/>
          <a:p>
            <a:r>
              <a:rPr lang="it-IT" b="1" dirty="0"/>
              <a:t>MAED</a:t>
            </a:r>
            <a:endParaRPr lang="en-GB" b="1" dirty="0"/>
          </a:p>
        </p:txBody>
      </p:sp>
      <p:sp>
        <p:nvSpPr>
          <p:cNvPr id="32" name="TextBox 31">
            <a:extLst>
              <a:ext uri="{FF2B5EF4-FFF2-40B4-BE49-F238E27FC236}">
                <a16:creationId xmlns:a16="http://schemas.microsoft.com/office/drawing/2014/main" id="{638D321E-93FB-4A2C-B76F-75527BAB50A5}"/>
              </a:ext>
            </a:extLst>
          </p:cNvPr>
          <p:cNvSpPr txBox="1"/>
          <p:nvPr/>
        </p:nvSpPr>
        <p:spPr>
          <a:xfrm>
            <a:off x="4379077" y="1668773"/>
            <a:ext cx="1888761" cy="646331"/>
          </a:xfrm>
          <a:prstGeom prst="rect">
            <a:avLst/>
          </a:prstGeom>
          <a:noFill/>
        </p:spPr>
        <p:txBody>
          <a:bodyPr wrap="square" rtlCol="0">
            <a:spAutoFit/>
          </a:bodyPr>
          <a:lstStyle/>
          <a:p>
            <a:pPr algn="ctr"/>
            <a:r>
              <a:rPr lang="it-IT" dirty="0"/>
              <a:t>HEXANE EXTRACTION</a:t>
            </a:r>
            <a:endParaRPr lang="en-GB" dirty="0"/>
          </a:p>
        </p:txBody>
      </p:sp>
      <p:sp>
        <p:nvSpPr>
          <p:cNvPr id="33" name="TextBox 32">
            <a:extLst>
              <a:ext uri="{FF2B5EF4-FFF2-40B4-BE49-F238E27FC236}">
                <a16:creationId xmlns:a16="http://schemas.microsoft.com/office/drawing/2014/main" id="{1EF73C88-683F-40C2-B655-98BE2308B0E3}"/>
              </a:ext>
            </a:extLst>
          </p:cNvPr>
          <p:cNvSpPr txBox="1"/>
          <p:nvPr/>
        </p:nvSpPr>
        <p:spPr>
          <a:xfrm>
            <a:off x="526751" y="1597332"/>
            <a:ext cx="2798999" cy="646331"/>
          </a:xfrm>
          <a:prstGeom prst="rect">
            <a:avLst/>
          </a:prstGeom>
          <a:noFill/>
        </p:spPr>
        <p:txBody>
          <a:bodyPr wrap="square" rtlCol="0">
            <a:spAutoFit/>
          </a:bodyPr>
          <a:lstStyle/>
          <a:p>
            <a:pPr algn="ctr"/>
            <a:r>
              <a:rPr lang="it-IT" dirty="0"/>
              <a:t>EXTRACTION + HYDROLYSIS</a:t>
            </a:r>
          </a:p>
          <a:p>
            <a:pPr algn="ctr"/>
            <a:r>
              <a:rPr lang="it-IT" dirty="0"/>
              <a:t>H</a:t>
            </a:r>
            <a:r>
              <a:rPr lang="it-IT" baseline="-25000" dirty="0"/>
              <a:t>2</a:t>
            </a:r>
            <a:r>
              <a:rPr lang="it-IT" dirty="0"/>
              <a:t>SO</a:t>
            </a:r>
            <a:r>
              <a:rPr lang="it-IT" baseline="-25000" dirty="0"/>
              <a:t>4  </a:t>
            </a:r>
            <a:r>
              <a:rPr lang="it-IT" dirty="0"/>
              <a:t> + Cyclohexane</a:t>
            </a:r>
            <a:endParaRPr lang="en-GB" dirty="0"/>
          </a:p>
        </p:txBody>
      </p:sp>
      <p:sp>
        <p:nvSpPr>
          <p:cNvPr id="18" name="TextBox 17">
            <a:extLst>
              <a:ext uri="{FF2B5EF4-FFF2-40B4-BE49-F238E27FC236}">
                <a16:creationId xmlns:a16="http://schemas.microsoft.com/office/drawing/2014/main" id="{A09A62CB-10AF-4A24-B396-8C14A3F8EA6E}"/>
              </a:ext>
            </a:extLst>
          </p:cNvPr>
          <p:cNvSpPr txBox="1"/>
          <p:nvPr/>
        </p:nvSpPr>
        <p:spPr>
          <a:xfrm>
            <a:off x="1500336" y="439760"/>
            <a:ext cx="4767502" cy="461665"/>
          </a:xfrm>
          <a:prstGeom prst="rect">
            <a:avLst/>
          </a:prstGeom>
          <a:noFill/>
        </p:spPr>
        <p:txBody>
          <a:bodyPr wrap="square" rtlCol="0">
            <a:spAutoFit/>
          </a:bodyPr>
          <a:lstStyle/>
          <a:p>
            <a:pPr algn="ctr"/>
            <a:r>
              <a:rPr lang="it-IT" sz="2400" dirty="0"/>
              <a:t>Microwave-</a:t>
            </a:r>
            <a:r>
              <a:rPr lang="it-IT" sz="2400" dirty="0" err="1"/>
              <a:t>assisted</a:t>
            </a:r>
            <a:r>
              <a:rPr lang="it-IT" sz="2400" dirty="0"/>
              <a:t> </a:t>
            </a:r>
            <a:r>
              <a:rPr lang="it-IT" sz="2400" dirty="0" err="1"/>
              <a:t>Extraction</a:t>
            </a:r>
            <a:endParaRPr lang="en-GB" sz="1600" dirty="0"/>
          </a:p>
        </p:txBody>
      </p:sp>
      <p:sp>
        <p:nvSpPr>
          <p:cNvPr id="47" name="TextBox 46">
            <a:extLst>
              <a:ext uri="{FF2B5EF4-FFF2-40B4-BE49-F238E27FC236}">
                <a16:creationId xmlns:a16="http://schemas.microsoft.com/office/drawing/2014/main" id="{DA188CD6-E2A7-4B6D-8EF3-C440D720994D}"/>
              </a:ext>
            </a:extLst>
          </p:cNvPr>
          <p:cNvSpPr txBox="1"/>
          <p:nvPr/>
        </p:nvSpPr>
        <p:spPr>
          <a:xfrm>
            <a:off x="884418" y="5228936"/>
            <a:ext cx="1888761" cy="707886"/>
          </a:xfrm>
          <a:prstGeom prst="rect">
            <a:avLst/>
          </a:prstGeom>
          <a:noFill/>
        </p:spPr>
        <p:txBody>
          <a:bodyPr wrap="square" rtlCol="0">
            <a:spAutoFit/>
          </a:bodyPr>
          <a:lstStyle/>
          <a:p>
            <a:pPr algn="ctr"/>
            <a:r>
              <a:rPr lang="it-IT" sz="2000" dirty="0"/>
              <a:t>Derivatization with </a:t>
            </a:r>
            <a:r>
              <a:rPr lang="it-IT" sz="2000" b="1" dirty="0"/>
              <a:t>BF</a:t>
            </a:r>
            <a:r>
              <a:rPr lang="it-IT" sz="2000" b="1" baseline="-25000" dirty="0"/>
              <a:t>3</a:t>
            </a:r>
            <a:endParaRPr lang="en-GB" sz="2000" b="1" baseline="-25000" dirty="0"/>
          </a:p>
        </p:txBody>
      </p:sp>
      <p:sp>
        <p:nvSpPr>
          <p:cNvPr id="48" name="TextBox 47">
            <a:extLst>
              <a:ext uri="{FF2B5EF4-FFF2-40B4-BE49-F238E27FC236}">
                <a16:creationId xmlns:a16="http://schemas.microsoft.com/office/drawing/2014/main" id="{61FF43F1-B327-4995-AE3A-C42FE2D53D40}"/>
              </a:ext>
            </a:extLst>
          </p:cNvPr>
          <p:cNvSpPr txBox="1"/>
          <p:nvPr/>
        </p:nvSpPr>
        <p:spPr>
          <a:xfrm>
            <a:off x="4456053" y="5217685"/>
            <a:ext cx="1888761" cy="707886"/>
          </a:xfrm>
          <a:prstGeom prst="rect">
            <a:avLst/>
          </a:prstGeom>
          <a:noFill/>
        </p:spPr>
        <p:txBody>
          <a:bodyPr wrap="square" rtlCol="0">
            <a:spAutoFit/>
          </a:bodyPr>
          <a:lstStyle/>
          <a:p>
            <a:pPr algn="ctr"/>
            <a:r>
              <a:rPr lang="it-IT" sz="2000" dirty="0"/>
              <a:t>Derivatization with </a:t>
            </a:r>
            <a:r>
              <a:rPr lang="it-IT" sz="2000" b="1" dirty="0"/>
              <a:t>AcMeOH</a:t>
            </a:r>
            <a:endParaRPr lang="en-GB" sz="2000" b="1" dirty="0"/>
          </a:p>
        </p:txBody>
      </p:sp>
      <p:pic>
        <p:nvPicPr>
          <p:cNvPr id="38" name="Picture 37">
            <a:extLst>
              <a:ext uri="{FF2B5EF4-FFF2-40B4-BE49-F238E27FC236}">
                <a16:creationId xmlns:a16="http://schemas.microsoft.com/office/drawing/2014/main" id="{4F5C52B5-1816-4FA0-9EFF-8DF42321ED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456505" y="2178877"/>
            <a:ext cx="562808" cy="562808"/>
          </a:xfrm>
          <a:prstGeom prst="rect">
            <a:avLst/>
          </a:prstGeom>
        </p:spPr>
      </p:pic>
      <p:pic>
        <p:nvPicPr>
          <p:cNvPr id="39" name="Picture 38">
            <a:extLst>
              <a:ext uri="{FF2B5EF4-FFF2-40B4-BE49-F238E27FC236}">
                <a16:creationId xmlns:a16="http://schemas.microsoft.com/office/drawing/2014/main" id="{C5515F6F-8A3E-4DBF-A405-BE03E797EC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956102" y="2155886"/>
            <a:ext cx="576103" cy="576103"/>
          </a:xfrm>
          <a:prstGeom prst="rect">
            <a:avLst/>
          </a:prstGeom>
        </p:spPr>
      </p:pic>
      <p:pic>
        <p:nvPicPr>
          <p:cNvPr id="40" name="Picture 39">
            <a:extLst>
              <a:ext uri="{FF2B5EF4-FFF2-40B4-BE49-F238E27FC236}">
                <a16:creationId xmlns:a16="http://schemas.microsoft.com/office/drawing/2014/main" id="{8AA33629-B47E-4C2A-873B-BD64945D86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987760" y="5749049"/>
            <a:ext cx="551973" cy="551973"/>
          </a:xfrm>
          <a:prstGeom prst="rect">
            <a:avLst/>
          </a:prstGeom>
        </p:spPr>
      </p:pic>
      <p:pic>
        <p:nvPicPr>
          <p:cNvPr id="42" name="Picture 41">
            <a:extLst>
              <a:ext uri="{FF2B5EF4-FFF2-40B4-BE49-F238E27FC236}">
                <a16:creationId xmlns:a16="http://schemas.microsoft.com/office/drawing/2014/main" id="{D726DAD5-1C5C-4B6A-8460-E3E924D2C4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10525716" y="5359328"/>
            <a:ext cx="497984" cy="497984"/>
          </a:xfrm>
          <a:prstGeom prst="rect">
            <a:avLst/>
          </a:prstGeom>
        </p:spPr>
      </p:pic>
      <p:sp>
        <p:nvSpPr>
          <p:cNvPr id="2" name="Rectangle 1">
            <a:extLst>
              <a:ext uri="{FF2B5EF4-FFF2-40B4-BE49-F238E27FC236}">
                <a16:creationId xmlns:a16="http://schemas.microsoft.com/office/drawing/2014/main" id="{72D9168B-F0C1-47B1-81FB-0366E4C05BAA}"/>
              </a:ext>
            </a:extLst>
          </p:cNvPr>
          <p:cNvSpPr/>
          <p:nvPr/>
        </p:nvSpPr>
        <p:spPr>
          <a:xfrm>
            <a:off x="0" y="0"/>
            <a:ext cx="7527393" cy="6858000"/>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0" name="Group 49">
            <a:extLst>
              <a:ext uri="{FF2B5EF4-FFF2-40B4-BE49-F238E27FC236}">
                <a16:creationId xmlns:a16="http://schemas.microsoft.com/office/drawing/2014/main" id="{81FE6FA4-26D2-40CF-910A-5173EE3FF155}"/>
              </a:ext>
            </a:extLst>
          </p:cNvPr>
          <p:cNvGrpSpPr/>
          <p:nvPr/>
        </p:nvGrpSpPr>
        <p:grpSpPr>
          <a:xfrm>
            <a:off x="2271705" y="959916"/>
            <a:ext cx="2835337" cy="4696439"/>
            <a:chOff x="745545" y="1855361"/>
            <a:chExt cx="2835337" cy="4696439"/>
          </a:xfrm>
        </p:grpSpPr>
        <p:sp>
          <p:nvSpPr>
            <p:cNvPr id="51" name="Rectangle: Rounded Corners 50">
              <a:extLst>
                <a:ext uri="{FF2B5EF4-FFF2-40B4-BE49-F238E27FC236}">
                  <a16:creationId xmlns:a16="http://schemas.microsoft.com/office/drawing/2014/main" id="{0573AC2D-D16F-4B10-8D1F-6837F8868812}"/>
                </a:ext>
              </a:extLst>
            </p:cNvPr>
            <p:cNvSpPr/>
            <p:nvPr/>
          </p:nvSpPr>
          <p:spPr>
            <a:xfrm>
              <a:off x="745545" y="1855361"/>
              <a:ext cx="2835337" cy="469643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pic>
          <p:nvPicPr>
            <p:cNvPr id="52" name="Picture 51">
              <a:extLst>
                <a:ext uri="{FF2B5EF4-FFF2-40B4-BE49-F238E27FC236}">
                  <a16:creationId xmlns:a16="http://schemas.microsoft.com/office/drawing/2014/main" id="{C36C5B00-4765-42C9-897C-DEBE16CFCA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410" y="2231212"/>
              <a:ext cx="1145240" cy="1145240"/>
            </a:xfrm>
            <a:prstGeom prst="rect">
              <a:avLst/>
            </a:prstGeom>
          </p:spPr>
        </p:pic>
        <p:sp>
          <p:nvSpPr>
            <p:cNvPr id="53" name="TextBox 52">
              <a:extLst>
                <a:ext uri="{FF2B5EF4-FFF2-40B4-BE49-F238E27FC236}">
                  <a16:creationId xmlns:a16="http://schemas.microsoft.com/office/drawing/2014/main" id="{C5ECE813-57F6-4B5F-8740-D03284A12E2B}"/>
                </a:ext>
              </a:extLst>
            </p:cNvPr>
            <p:cNvSpPr txBox="1"/>
            <p:nvPr/>
          </p:nvSpPr>
          <p:spPr>
            <a:xfrm>
              <a:off x="1106134" y="3474506"/>
              <a:ext cx="2243235" cy="2677656"/>
            </a:xfrm>
            <a:prstGeom prst="rect">
              <a:avLst/>
            </a:prstGeom>
            <a:noFill/>
          </p:spPr>
          <p:txBody>
            <a:bodyPr wrap="square" rtlCol="0">
              <a:spAutoFit/>
            </a:bodyPr>
            <a:lstStyle/>
            <a:p>
              <a:pPr algn="ctr"/>
              <a:r>
                <a:rPr lang="it-IT" sz="2400" dirty="0"/>
                <a:t>COMPARISON OF MAED AND OFFICIAL METHODS</a:t>
              </a:r>
            </a:p>
            <a:p>
              <a:pPr algn="ctr"/>
              <a:r>
                <a:rPr lang="it-IT" sz="2400" b="1" dirty="0"/>
                <a:t>AOCS Ce 2b-11</a:t>
              </a:r>
              <a:endParaRPr lang="en-GB" sz="2400" b="1" dirty="0"/>
            </a:p>
            <a:p>
              <a:pPr algn="ctr"/>
              <a:r>
                <a:rPr lang="it-IT" sz="2400" b="1" dirty="0"/>
                <a:t>AOCS Ce 2c-11</a:t>
              </a:r>
              <a:endParaRPr lang="en-GB" sz="2400" b="1" dirty="0"/>
            </a:p>
            <a:p>
              <a:pPr algn="ctr"/>
              <a:endParaRPr lang="en-GB" sz="2400" b="1" dirty="0"/>
            </a:p>
          </p:txBody>
        </p:sp>
        <p:sp>
          <p:nvSpPr>
            <p:cNvPr id="54" name="TextBox 53">
              <a:extLst>
                <a:ext uri="{FF2B5EF4-FFF2-40B4-BE49-F238E27FC236}">
                  <a16:creationId xmlns:a16="http://schemas.microsoft.com/office/drawing/2014/main" id="{BE0B5DC4-98E3-4AE9-AC0C-046F3CA2B113}"/>
                </a:ext>
              </a:extLst>
            </p:cNvPr>
            <p:cNvSpPr txBox="1"/>
            <p:nvPr/>
          </p:nvSpPr>
          <p:spPr>
            <a:xfrm>
              <a:off x="1905800" y="2509596"/>
              <a:ext cx="1403457" cy="713205"/>
            </a:xfrm>
            <a:prstGeom prst="rect">
              <a:avLst/>
            </a:prstGeom>
            <a:noFill/>
          </p:spPr>
          <p:txBody>
            <a:bodyPr wrap="square" rtlCol="0">
              <a:spAutoFit/>
            </a:bodyPr>
            <a:lstStyle/>
            <a:p>
              <a:pPr algn="ctr"/>
              <a:r>
                <a:rPr lang="it-IT" sz="4000" b="1" dirty="0"/>
                <a:t>01</a:t>
              </a:r>
              <a:endParaRPr lang="en-GB" sz="2400" b="1" dirty="0"/>
            </a:p>
          </p:txBody>
        </p:sp>
      </p:grpSp>
    </p:spTree>
    <p:extLst>
      <p:ext uri="{BB962C8B-B14F-4D97-AF65-F5344CB8AC3E}">
        <p14:creationId xmlns:p14="http://schemas.microsoft.com/office/powerpoint/2010/main" val="819199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BA1D6B5B-9BD3-4A2C-9164-CDBFF8235B5C}"/>
              </a:ext>
            </a:extLst>
          </p:cNvPr>
          <p:cNvSpPr/>
          <p:nvPr/>
        </p:nvSpPr>
        <p:spPr>
          <a:xfrm>
            <a:off x="9222169" y="565148"/>
            <a:ext cx="2563318" cy="1601379"/>
          </a:xfrm>
          <a:prstGeom prst="roundRect">
            <a:avLst/>
          </a:prstGeom>
          <a:solidFill>
            <a:srgbClr val="49B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sz="2000" kern="1200" dirty="0">
                <a:solidFill>
                  <a:schemeClr val="tx1"/>
                </a:solidFill>
              </a:rPr>
              <a:t>Direct Methylation by Acid- Alkaly hydrolysis</a:t>
            </a:r>
          </a:p>
          <a:p>
            <a:pPr marL="0" lvl="0" indent="0" algn="ctr" defTabSz="800100">
              <a:lnSpc>
                <a:spcPct val="90000"/>
              </a:lnSpc>
              <a:spcBef>
                <a:spcPct val="0"/>
              </a:spcBef>
              <a:spcAft>
                <a:spcPct val="35000"/>
              </a:spcAft>
              <a:buNone/>
            </a:pPr>
            <a:r>
              <a:rPr lang="it-IT" sz="2000" kern="1200" dirty="0" err="1">
                <a:solidFill>
                  <a:schemeClr val="tx1"/>
                </a:solidFill>
              </a:rPr>
              <a:t>AcMeOH</a:t>
            </a:r>
            <a:r>
              <a:rPr lang="it-IT" sz="2000" kern="1200" dirty="0">
                <a:solidFill>
                  <a:schemeClr val="tx1"/>
                </a:solidFill>
              </a:rPr>
              <a:t> + </a:t>
            </a:r>
            <a:r>
              <a:rPr lang="it-IT" sz="2000" dirty="0" err="1">
                <a:solidFill>
                  <a:schemeClr val="tx1"/>
                </a:solidFill>
              </a:rPr>
              <a:t>NaOH</a:t>
            </a:r>
            <a:r>
              <a:rPr lang="it-IT" sz="2000" dirty="0">
                <a:solidFill>
                  <a:schemeClr val="tx1"/>
                </a:solidFill>
              </a:rPr>
              <a:t> + </a:t>
            </a:r>
            <a:r>
              <a:rPr lang="it-IT" sz="2000" b="1" dirty="0">
                <a:solidFill>
                  <a:schemeClr val="tx1"/>
                </a:solidFill>
              </a:rPr>
              <a:t>BF</a:t>
            </a:r>
            <a:r>
              <a:rPr lang="it-IT" sz="2000" b="1" baseline="-25000" dirty="0">
                <a:solidFill>
                  <a:schemeClr val="tx1"/>
                </a:solidFill>
              </a:rPr>
              <a:t>3</a:t>
            </a:r>
            <a:r>
              <a:rPr lang="it-IT" sz="2000" dirty="0">
                <a:solidFill>
                  <a:schemeClr val="tx1"/>
                </a:solidFill>
              </a:rPr>
              <a:t> + Hexane</a:t>
            </a:r>
            <a:endParaRPr lang="it-IT" sz="2000" kern="1200" dirty="0">
              <a:solidFill>
                <a:schemeClr val="tx1"/>
              </a:solidFill>
            </a:endParaRPr>
          </a:p>
        </p:txBody>
      </p:sp>
      <p:sp>
        <p:nvSpPr>
          <p:cNvPr id="25" name="Rectangle: Rounded Corners 24">
            <a:extLst>
              <a:ext uri="{FF2B5EF4-FFF2-40B4-BE49-F238E27FC236}">
                <a16:creationId xmlns:a16="http://schemas.microsoft.com/office/drawing/2014/main" id="{1F039BFD-A4B1-4353-B9C2-8531DB134A28}"/>
              </a:ext>
            </a:extLst>
          </p:cNvPr>
          <p:cNvSpPr/>
          <p:nvPr/>
        </p:nvSpPr>
        <p:spPr>
          <a:xfrm>
            <a:off x="9228296" y="2707354"/>
            <a:ext cx="2563318" cy="1443292"/>
          </a:xfrm>
          <a:prstGeom prst="roundRect">
            <a:avLst/>
          </a:prstGeom>
          <a:solidFill>
            <a:srgbClr val="A63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sz="2000" kern="1200" dirty="0">
                <a:solidFill>
                  <a:schemeClr val="tx1"/>
                </a:solidFill>
              </a:rPr>
              <a:t>Direct Methylation by Alkaly hydrolysis</a:t>
            </a:r>
          </a:p>
          <a:p>
            <a:pPr marL="0" lvl="0" indent="0" algn="ctr" defTabSz="800100">
              <a:lnSpc>
                <a:spcPct val="90000"/>
              </a:lnSpc>
              <a:spcBef>
                <a:spcPct val="0"/>
              </a:spcBef>
              <a:spcAft>
                <a:spcPct val="35000"/>
              </a:spcAft>
              <a:buNone/>
            </a:pPr>
            <a:r>
              <a:rPr lang="it-IT" sz="2000" kern="1200" dirty="0" err="1">
                <a:solidFill>
                  <a:schemeClr val="tx1"/>
                </a:solidFill>
              </a:rPr>
              <a:t>NaO</a:t>
            </a:r>
            <a:r>
              <a:rPr lang="it-IT" sz="2000" dirty="0" err="1">
                <a:solidFill>
                  <a:schemeClr val="tx1"/>
                </a:solidFill>
              </a:rPr>
              <a:t>H</a:t>
            </a:r>
            <a:r>
              <a:rPr lang="it-IT" sz="2000" dirty="0">
                <a:solidFill>
                  <a:schemeClr val="tx1"/>
                </a:solidFill>
              </a:rPr>
              <a:t> +</a:t>
            </a:r>
            <a:r>
              <a:rPr lang="it-IT" sz="2000" b="1" dirty="0">
                <a:solidFill>
                  <a:schemeClr val="tx1"/>
                </a:solidFill>
              </a:rPr>
              <a:t> BF</a:t>
            </a:r>
            <a:r>
              <a:rPr lang="it-IT" sz="2000" b="1" baseline="-25000" dirty="0">
                <a:solidFill>
                  <a:schemeClr val="tx1"/>
                </a:solidFill>
              </a:rPr>
              <a:t>3</a:t>
            </a:r>
            <a:r>
              <a:rPr lang="it-IT" sz="2000" b="1" dirty="0">
                <a:solidFill>
                  <a:schemeClr val="tx1"/>
                </a:solidFill>
              </a:rPr>
              <a:t> </a:t>
            </a:r>
            <a:r>
              <a:rPr lang="it-IT" sz="2000" dirty="0">
                <a:solidFill>
                  <a:schemeClr val="tx1"/>
                </a:solidFill>
              </a:rPr>
              <a:t>+ Hexane</a:t>
            </a:r>
            <a:endParaRPr lang="it-IT" sz="2000" kern="1200" dirty="0">
              <a:solidFill>
                <a:schemeClr val="tx1"/>
              </a:solidFill>
            </a:endParaRPr>
          </a:p>
        </p:txBody>
      </p:sp>
      <p:sp>
        <p:nvSpPr>
          <p:cNvPr id="26" name="Rectangle: Rounded Corners 25">
            <a:extLst>
              <a:ext uri="{FF2B5EF4-FFF2-40B4-BE49-F238E27FC236}">
                <a16:creationId xmlns:a16="http://schemas.microsoft.com/office/drawing/2014/main" id="{3CB44226-F8E5-4B88-97EB-51132F0E79F6}"/>
              </a:ext>
            </a:extLst>
          </p:cNvPr>
          <p:cNvSpPr/>
          <p:nvPr/>
        </p:nvSpPr>
        <p:spPr>
          <a:xfrm>
            <a:off x="9114016" y="4691473"/>
            <a:ext cx="2671471" cy="144329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8" name="TextBox 27">
            <a:extLst>
              <a:ext uri="{FF2B5EF4-FFF2-40B4-BE49-F238E27FC236}">
                <a16:creationId xmlns:a16="http://schemas.microsoft.com/office/drawing/2014/main" id="{D8C41B1D-F2F6-4300-9CB9-57EA47CF0C68}"/>
              </a:ext>
            </a:extLst>
          </p:cNvPr>
          <p:cNvSpPr txBox="1"/>
          <p:nvPr/>
        </p:nvSpPr>
        <p:spPr>
          <a:xfrm>
            <a:off x="9114016" y="4716925"/>
            <a:ext cx="2745524" cy="1323439"/>
          </a:xfrm>
          <a:prstGeom prst="rect">
            <a:avLst/>
          </a:prstGeom>
          <a:noFill/>
          <a:ln>
            <a:noFill/>
          </a:ln>
        </p:spPr>
        <p:txBody>
          <a:bodyPr wrap="square" rtlCol="0">
            <a:spAutoFit/>
          </a:bodyPr>
          <a:lstStyle/>
          <a:p>
            <a:pPr algn="ctr"/>
            <a:r>
              <a:rPr lang="it-IT" sz="2000" dirty="0">
                <a:solidFill>
                  <a:schemeClr val="tx1"/>
                </a:solidFill>
              </a:rPr>
              <a:t>One-Step Microwave-assisted extraction and derivatization</a:t>
            </a:r>
          </a:p>
          <a:p>
            <a:pPr algn="ctr"/>
            <a:r>
              <a:rPr lang="it-IT" sz="2000" b="1" dirty="0"/>
              <a:t>AcMeOH</a:t>
            </a:r>
            <a:r>
              <a:rPr lang="it-IT" sz="2000" dirty="0"/>
              <a:t> + Cyclohexane</a:t>
            </a:r>
            <a:endParaRPr lang="it-IT" sz="2000" dirty="0">
              <a:solidFill>
                <a:schemeClr val="tx1"/>
              </a:solidFill>
            </a:endParaRPr>
          </a:p>
        </p:txBody>
      </p:sp>
      <p:sp>
        <p:nvSpPr>
          <p:cNvPr id="29" name="TextBox 28">
            <a:extLst>
              <a:ext uri="{FF2B5EF4-FFF2-40B4-BE49-F238E27FC236}">
                <a16:creationId xmlns:a16="http://schemas.microsoft.com/office/drawing/2014/main" id="{C09D9E11-F85D-4D5C-A8FA-BDF06917D9F8}"/>
              </a:ext>
            </a:extLst>
          </p:cNvPr>
          <p:cNvSpPr txBox="1"/>
          <p:nvPr/>
        </p:nvSpPr>
        <p:spPr>
          <a:xfrm>
            <a:off x="9716295" y="146209"/>
            <a:ext cx="1540969" cy="369332"/>
          </a:xfrm>
          <a:prstGeom prst="rect">
            <a:avLst/>
          </a:prstGeom>
          <a:noFill/>
        </p:spPr>
        <p:txBody>
          <a:bodyPr wrap="square" rtlCol="0">
            <a:spAutoFit/>
          </a:bodyPr>
          <a:lstStyle/>
          <a:p>
            <a:r>
              <a:rPr lang="it-IT" sz="1800" b="1" dirty="0">
                <a:solidFill>
                  <a:schemeClr val="tx1"/>
                </a:solidFill>
              </a:rPr>
              <a:t>AOCS Ce2c-11</a:t>
            </a:r>
            <a:endParaRPr lang="en-GB" b="1" dirty="0"/>
          </a:p>
        </p:txBody>
      </p:sp>
      <p:sp>
        <p:nvSpPr>
          <p:cNvPr id="30" name="TextBox 29">
            <a:extLst>
              <a:ext uri="{FF2B5EF4-FFF2-40B4-BE49-F238E27FC236}">
                <a16:creationId xmlns:a16="http://schemas.microsoft.com/office/drawing/2014/main" id="{362FA2D3-0C45-46A4-941B-E259707D660C}"/>
              </a:ext>
            </a:extLst>
          </p:cNvPr>
          <p:cNvSpPr txBox="1"/>
          <p:nvPr/>
        </p:nvSpPr>
        <p:spPr>
          <a:xfrm>
            <a:off x="9716294" y="2260018"/>
            <a:ext cx="1540969" cy="341632"/>
          </a:xfrm>
          <a:prstGeom prst="rect">
            <a:avLst/>
          </a:prstGeom>
          <a:noFill/>
        </p:spPr>
        <p:txBody>
          <a:bodyPr wrap="square" rtlCol="0">
            <a:spAutoFit/>
          </a:bodyPr>
          <a:lstStyle/>
          <a:p>
            <a:pPr algn="ctr" defTabSz="800100">
              <a:lnSpc>
                <a:spcPct val="90000"/>
              </a:lnSpc>
              <a:spcBef>
                <a:spcPct val="0"/>
              </a:spcBef>
              <a:spcAft>
                <a:spcPct val="35000"/>
              </a:spcAft>
            </a:pPr>
            <a:r>
              <a:rPr lang="it-IT" sz="1800" b="1" dirty="0">
                <a:solidFill>
                  <a:schemeClr val="tx1"/>
                </a:solidFill>
              </a:rPr>
              <a:t>AOCS Ce2b-11</a:t>
            </a:r>
            <a:endParaRPr lang="it-IT" sz="1800" b="1" kern="1200" dirty="0">
              <a:solidFill>
                <a:schemeClr val="tx1"/>
              </a:solidFill>
            </a:endParaRPr>
          </a:p>
        </p:txBody>
      </p:sp>
      <p:sp>
        <p:nvSpPr>
          <p:cNvPr id="31" name="TextBox 30">
            <a:extLst>
              <a:ext uri="{FF2B5EF4-FFF2-40B4-BE49-F238E27FC236}">
                <a16:creationId xmlns:a16="http://schemas.microsoft.com/office/drawing/2014/main" id="{3DAB389E-CB59-4387-8D97-7ABF4C212C54}"/>
              </a:ext>
            </a:extLst>
          </p:cNvPr>
          <p:cNvSpPr txBox="1"/>
          <p:nvPr/>
        </p:nvSpPr>
        <p:spPr>
          <a:xfrm>
            <a:off x="10149059" y="4216477"/>
            <a:ext cx="1436048" cy="369332"/>
          </a:xfrm>
          <a:prstGeom prst="rect">
            <a:avLst/>
          </a:prstGeom>
          <a:noFill/>
        </p:spPr>
        <p:txBody>
          <a:bodyPr wrap="square" rtlCol="0">
            <a:spAutoFit/>
          </a:bodyPr>
          <a:lstStyle/>
          <a:p>
            <a:r>
              <a:rPr lang="it-IT" b="1" dirty="0"/>
              <a:t>MAED</a:t>
            </a:r>
            <a:endParaRPr lang="en-GB" b="1" dirty="0"/>
          </a:p>
        </p:txBody>
      </p:sp>
      <p:pic>
        <p:nvPicPr>
          <p:cNvPr id="42" name="Picture 41">
            <a:extLst>
              <a:ext uri="{FF2B5EF4-FFF2-40B4-BE49-F238E27FC236}">
                <a16:creationId xmlns:a16="http://schemas.microsoft.com/office/drawing/2014/main" id="{D726DAD5-1C5C-4B6A-8460-E3E924D2C4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11231512" y="5274313"/>
            <a:ext cx="542168" cy="542168"/>
          </a:xfrm>
          <a:prstGeom prst="rect">
            <a:avLst/>
          </a:prstGeom>
        </p:spPr>
      </p:pic>
      <p:grpSp>
        <p:nvGrpSpPr>
          <p:cNvPr id="34" name="Group 33">
            <a:extLst>
              <a:ext uri="{FF2B5EF4-FFF2-40B4-BE49-F238E27FC236}">
                <a16:creationId xmlns:a16="http://schemas.microsoft.com/office/drawing/2014/main" id="{EA22620A-6B69-44BE-83AB-DB97FF1F69D0}"/>
              </a:ext>
            </a:extLst>
          </p:cNvPr>
          <p:cNvGrpSpPr/>
          <p:nvPr/>
        </p:nvGrpSpPr>
        <p:grpSpPr>
          <a:xfrm>
            <a:off x="0" y="177903"/>
            <a:ext cx="8854453" cy="6114949"/>
            <a:chOff x="0" y="-289772"/>
            <a:chExt cx="12030040" cy="6766772"/>
          </a:xfrm>
        </p:grpSpPr>
        <p:graphicFrame>
          <p:nvGraphicFramePr>
            <p:cNvPr id="43" name="Chart 42">
              <a:extLst>
                <a:ext uri="{FF2B5EF4-FFF2-40B4-BE49-F238E27FC236}">
                  <a16:creationId xmlns:a16="http://schemas.microsoft.com/office/drawing/2014/main" id="{E6D721CD-96E2-4C1F-908C-FC3277922973}"/>
                </a:ext>
              </a:extLst>
            </p:cNvPr>
            <p:cNvGraphicFramePr>
              <a:graphicFrameLocks/>
            </p:cNvGraphicFramePr>
            <p:nvPr>
              <p:extLst>
                <p:ext uri="{D42A27DB-BD31-4B8C-83A1-F6EECF244321}">
                  <p14:modId xmlns:p14="http://schemas.microsoft.com/office/powerpoint/2010/main" val="1249350811"/>
                </p:ext>
              </p:extLst>
            </p:nvPr>
          </p:nvGraphicFramePr>
          <p:xfrm>
            <a:off x="0" y="-119921"/>
            <a:ext cx="11928890" cy="42834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Chart 44">
              <a:extLst>
                <a:ext uri="{FF2B5EF4-FFF2-40B4-BE49-F238E27FC236}">
                  <a16:creationId xmlns:a16="http://schemas.microsoft.com/office/drawing/2014/main" id="{D2C38108-738B-46A5-BDD4-25DE0739AB09}"/>
                </a:ext>
              </a:extLst>
            </p:cNvPr>
            <p:cNvGraphicFramePr>
              <a:graphicFrameLocks/>
            </p:cNvGraphicFramePr>
            <p:nvPr>
              <p:extLst>
                <p:ext uri="{D42A27DB-BD31-4B8C-83A1-F6EECF244321}">
                  <p14:modId xmlns:p14="http://schemas.microsoft.com/office/powerpoint/2010/main" val="4137384659"/>
                </p:ext>
              </p:extLst>
            </p:nvPr>
          </p:nvGraphicFramePr>
          <p:xfrm>
            <a:off x="263110" y="3733800"/>
            <a:ext cx="3514412"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6" name="Chart 45">
              <a:extLst>
                <a:ext uri="{FF2B5EF4-FFF2-40B4-BE49-F238E27FC236}">
                  <a16:creationId xmlns:a16="http://schemas.microsoft.com/office/drawing/2014/main" id="{1D04A359-4169-4A39-B0EF-78E6B64AB58C}"/>
                </a:ext>
              </a:extLst>
            </p:cNvPr>
            <p:cNvGraphicFramePr>
              <a:graphicFrameLocks/>
            </p:cNvGraphicFramePr>
            <p:nvPr>
              <p:extLst>
                <p:ext uri="{D42A27DB-BD31-4B8C-83A1-F6EECF244321}">
                  <p14:modId xmlns:p14="http://schemas.microsoft.com/office/powerpoint/2010/main" val="2530423975"/>
                </p:ext>
              </p:extLst>
            </p:nvPr>
          </p:nvGraphicFramePr>
          <p:xfrm>
            <a:off x="3938687" y="3733800"/>
            <a:ext cx="3930171" cy="274319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9" name="Chart 48">
              <a:extLst>
                <a:ext uri="{FF2B5EF4-FFF2-40B4-BE49-F238E27FC236}">
                  <a16:creationId xmlns:a16="http://schemas.microsoft.com/office/drawing/2014/main" id="{260470CD-8A54-426C-8B94-AB270B96B069}"/>
                </a:ext>
              </a:extLst>
            </p:cNvPr>
            <p:cNvGraphicFramePr>
              <a:graphicFrameLocks/>
            </p:cNvGraphicFramePr>
            <p:nvPr>
              <p:extLst>
                <p:ext uri="{D42A27DB-BD31-4B8C-83A1-F6EECF244321}">
                  <p14:modId xmlns:p14="http://schemas.microsoft.com/office/powerpoint/2010/main" val="262128442"/>
                </p:ext>
              </p:extLst>
            </p:nvPr>
          </p:nvGraphicFramePr>
          <p:xfrm>
            <a:off x="7948238" y="3733800"/>
            <a:ext cx="3727242" cy="274319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0" name="Chart 49">
              <a:extLst>
                <a:ext uri="{FF2B5EF4-FFF2-40B4-BE49-F238E27FC236}">
                  <a16:creationId xmlns:a16="http://schemas.microsoft.com/office/drawing/2014/main" id="{63900A3E-C8E4-4DE6-9DC9-89BC85E1925A}"/>
                </a:ext>
              </a:extLst>
            </p:cNvPr>
            <p:cNvGraphicFramePr>
              <a:graphicFrameLocks/>
            </p:cNvGraphicFramePr>
            <p:nvPr>
              <p:extLst>
                <p:ext uri="{D42A27DB-BD31-4B8C-83A1-F6EECF244321}">
                  <p14:modId xmlns:p14="http://schemas.microsoft.com/office/powerpoint/2010/main" val="2967059921"/>
                </p:ext>
              </p:extLst>
            </p:nvPr>
          </p:nvGraphicFramePr>
          <p:xfrm>
            <a:off x="4213867" y="723862"/>
            <a:ext cx="4200613" cy="300993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1" name="Chart 50">
              <a:extLst>
                <a:ext uri="{FF2B5EF4-FFF2-40B4-BE49-F238E27FC236}">
                  <a16:creationId xmlns:a16="http://schemas.microsoft.com/office/drawing/2014/main" id="{B4F0EE5D-E500-4A13-9BA8-446EF5AF21F2}"/>
                </a:ext>
              </a:extLst>
            </p:cNvPr>
            <p:cNvGraphicFramePr>
              <a:graphicFrameLocks/>
            </p:cNvGraphicFramePr>
            <p:nvPr>
              <p:extLst>
                <p:ext uri="{D42A27DB-BD31-4B8C-83A1-F6EECF244321}">
                  <p14:modId xmlns:p14="http://schemas.microsoft.com/office/powerpoint/2010/main" val="935080732"/>
                </p:ext>
              </p:extLst>
            </p:nvPr>
          </p:nvGraphicFramePr>
          <p:xfrm>
            <a:off x="8302798" y="685801"/>
            <a:ext cx="3727242" cy="3047999"/>
          </p:xfrm>
          <a:graphic>
            <a:graphicData uri="http://schemas.openxmlformats.org/drawingml/2006/chart">
              <c:chart xmlns:c="http://schemas.openxmlformats.org/drawingml/2006/chart" xmlns:r="http://schemas.openxmlformats.org/officeDocument/2006/relationships" r:id="rId10"/>
            </a:graphicData>
          </a:graphic>
        </p:graphicFrame>
        <p:pic>
          <p:nvPicPr>
            <p:cNvPr id="52" name="Picture 51">
              <a:extLst>
                <a:ext uri="{FF2B5EF4-FFF2-40B4-BE49-F238E27FC236}">
                  <a16:creationId xmlns:a16="http://schemas.microsoft.com/office/drawing/2014/main" id="{1288F7CE-27D5-4D12-967A-1CB00ADD05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1282" y="951615"/>
              <a:ext cx="937405" cy="937405"/>
            </a:xfrm>
            <a:prstGeom prst="rect">
              <a:avLst/>
            </a:prstGeom>
          </p:spPr>
        </p:pic>
        <p:pic>
          <p:nvPicPr>
            <p:cNvPr id="53" name="Picture 52">
              <a:extLst>
                <a:ext uri="{FF2B5EF4-FFF2-40B4-BE49-F238E27FC236}">
                  <a16:creationId xmlns:a16="http://schemas.microsoft.com/office/drawing/2014/main" id="{F310431C-0E7A-4DFB-808B-7EF9866E70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22768" y="945372"/>
              <a:ext cx="824459" cy="824459"/>
            </a:xfrm>
            <a:prstGeom prst="rect">
              <a:avLst/>
            </a:prstGeom>
          </p:spPr>
        </p:pic>
        <p:pic>
          <p:nvPicPr>
            <p:cNvPr id="54" name="Picture 53">
              <a:extLst>
                <a:ext uri="{FF2B5EF4-FFF2-40B4-BE49-F238E27FC236}">
                  <a16:creationId xmlns:a16="http://schemas.microsoft.com/office/drawing/2014/main" id="{B410FBBE-A63E-40AA-8083-61E6AA7B5A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67316" y="3991342"/>
              <a:ext cx="806570" cy="806570"/>
            </a:xfrm>
            <a:prstGeom prst="rect">
              <a:avLst/>
            </a:prstGeom>
          </p:spPr>
        </p:pic>
        <p:pic>
          <p:nvPicPr>
            <p:cNvPr id="55" name="Picture 54">
              <a:extLst>
                <a:ext uri="{FF2B5EF4-FFF2-40B4-BE49-F238E27FC236}">
                  <a16:creationId xmlns:a16="http://schemas.microsoft.com/office/drawing/2014/main" id="{98A15B4D-2260-44AC-8AC8-51EF3C23FBD4}"/>
                </a:ext>
              </a:extLst>
            </p:cNvPr>
            <p:cNvPicPr>
              <a:picLocks noChangeAspect="1"/>
            </p:cNvPicPr>
            <p:nvPr/>
          </p:nvPicPr>
          <p:blipFill rotWithShape="1">
            <a:blip r:embed="rId14">
              <a:extLst>
                <a:ext uri="{28A0092B-C50C-407E-A947-70E740481C1C}">
                  <a14:useLocalDpi xmlns:a14="http://schemas.microsoft.com/office/drawing/2010/main" val="0"/>
                </a:ext>
              </a:extLst>
            </a:blip>
            <a:srcRect l="6998" t="3278" b="10001"/>
            <a:stretch/>
          </p:blipFill>
          <p:spPr>
            <a:xfrm>
              <a:off x="4637145" y="3909344"/>
              <a:ext cx="798033" cy="980089"/>
            </a:xfrm>
            <a:prstGeom prst="rect">
              <a:avLst/>
            </a:prstGeom>
          </p:spPr>
        </p:pic>
        <p:pic>
          <p:nvPicPr>
            <p:cNvPr id="56" name="Picture 55">
              <a:extLst>
                <a:ext uri="{FF2B5EF4-FFF2-40B4-BE49-F238E27FC236}">
                  <a16:creationId xmlns:a16="http://schemas.microsoft.com/office/drawing/2014/main" id="{454C7760-562E-4ABA-A9C0-F0A7F128A30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8337" y="3827087"/>
              <a:ext cx="955929" cy="806569"/>
            </a:xfrm>
            <a:prstGeom prst="rect">
              <a:avLst/>
            </a:prstGeom>
          </p:spPr>
        </p:pic>
        <p:pic>
          <p:nvPicPr>
            <p:cNvPr id="57" name="Picture 56">
              <a:extLst>
                <a:ext uri="{FF2B5EF4-FFF2-40B4-BE49-F238E27FC236}">
                  <a16:creationId xmlns:a16="http://schemas.microsoft.com/office/drawing/2014/main" id="{302B43D6-C80A-4C3A-BC09-DA817BB334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3012" y="879672"/>
              <a:ext cx="819542" cy="819542"/>
            </a:xfrm>
            <a:prstGeom prst="rect">
              <a:avLst/>
            </a:prstGeom>
          </p:spPr>
        </p:pic>
        <p:grpSp>
          <p:nvGrpSpPr>
            <p:cNvPr id="58" name="Group 57">
              <a:extLst>
                <a:ext uri="{FF2B5EF4-FFF2-40B4-BE49-F238E27FC236}">
                  <a16:creationId xmlns:a16="http://schemas.microsoft.com/office/drawing/2014/main" id="{4F8AC82D-5AC1-4C44-A066-5594EE8C2C61}"/>
                </a:ext>
              </a:extLst>
            </p:cNvPr>
            <p:cNvGrpSpPr/>
            <p:nvPr/>
          </p:nvGrpSpPr>
          <p:grpSpPr>
            <a:xfrm>
              <a:off x="720665" y="-289772"/>
              <a:ext cx="7554373" cy="374643"/>
              <a:chOff x="351183" y="3658139"/>
              <a:chExt cx="7554373" cy="374643"/>
            </a:xfrm>
          </p:grpSpPr>
          <p:sp>
            <p:nvSpPr>
              <p:cNvPr id="64" name="TextBox 63">
                <a:extLst>
                  <a:ext uri="{FF2B5EF4-FFF2-40B4-BE49-F238E27FC236}">
                    <a16:creationId xmlns:a16="http://schemas.microsoft.com/office/drawing/2014/main" id="{72F6F217-7B87-41AB-AE53-7504C0F00F6F}"/>
                  </a:ext>
                </a:extLst>
              </p:cNvPr>
              <p:cNvSpPr txBox="1"/>
              <p:nvPr/>
            </p:nvSpPr>
            <p:spPr>
              <a:xfrm>
                <a:off x="5803662" y="3658139"/>
                <a:ext cx="2101894" cy="338554"/>
              </a:xfrm>
              <a:prstGeom prst="rect">
                <a:avLst/>
              </a:prstGeom>
              <a:noFill/>
            </p:spPr>
            <p:txBody>
              <a:bodyPr wrap="square" rtlCol="0">
                <a:spAutoFit/>
              </a:bodyPr>
              <a:lstStyle/>
              <a:p>
                <a:r>
                  <a:rPr lang="it-IT" sz="1600" dirty="0"/>
                  <a:t>MAED</a:t>
                </a:r>
                <a:endParaRPr lang="en-GB" sz="1600" baseline="-25000" dirty="0"/>
              </a:p>
            </p:txBody>
          </p:sp>
          <p:sp>
            <p:nvSpPr>
              <p:cNvPr id="65" name="Rectangle 64">
                <a:extLst>
                  <a:ext uri="{FF2B5EF4-FFF2-40B4-BE49-F238E27FC236}">
                    <a16:creationId xmlns:a16="http://schemas.microsoft.com/office/drawing/2014/main" id="{82DEA341-F6A7-4BFE-B768-83B2C4DE5A34}"/>
                  </a:ext>
                </a:extLst>
              </p:cNvPr>
              <p:cNvSpPr/>
              <p:nvPr/>
            </p:nvSpPr>
            <p:spPr>
              <a:xfrm>
                <a:off x="5537846" y="3749692"/>
                <a:ext cx="144000" cy="144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6" name="Rectangle 65">
                <a:extLst>
                  <a:ext uri="{FF2B5EF4-FFF2-40B4-BE49-F238E27FC236}">
                    <a16:creationId xmlns:a16="http://schemas.microsoft.com/office/drawing/2014/main" id="{7C82D43A-F1F1-4882-BB4C-009F78F67101}"/>
                  </a:ext>
                </a:extLst>
              </p:cNvPr>
              <p:cNvSpPr/>
              <p:nvPr/>
            </p:nvSpPr>
            <p:spPr>
              <a:xfrm>
                <a:off x="351183" y="3755416"/>
                <a:ext cx="144000" cy="144000"/>
              </a:xfrm>
              <a:prstGeom prst="rect">
                <a:avLst/>
              </a:prstGeom>
              <a:solidFill>
                <a:srgbClr val="49BFA9"/>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7" name="Rectangle 66">
                <a:extLst>
                  <a:ext uri="{FF2B5EF4-FFF2-40B4-BE49-F238E27FC236}">
                    <a16:creationId xmlns:a16="http://schemas.microsoft.com/office/drawing/2014/main" id="{45E5D939-5909-4415-A402-34AD955EA9AD}"/>
                  </a:ext>
                </a:extLst>
              </p:cNvPr>
              <p:cNvSpPr/>
              <p:nvPr/>
            </p:nvSpPr>
            <p:spPr>
              <a:xfrm>
                <a:off x="3302331" y="3761136"/>
                <a:ext cx="144000" cy="144000"/>
              </a:xfrm>
              <a:prstGeom prst="rect">
                <a:avLst/>
              </a:prstGeom>
              <a:solidFill>
                <a:srgbClr val="A63DC3"/>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8" name="TextBox 67">
                <a:extLst>
                  <a:ext uri="{FF2B5EF4-FFF2-40B4-BE49-F238E27FC236}">
                    <a16:creationId xmlns:a16="http://schemas.microsoft.com/office/drawing/2014/main" id="{3A0BA538-FB70-4269-885B-A92EBD651F34}"/>
                  </a:ext>
                </a:extLst>
              </p:cNvPr>
              <p:cNvSpPr txBox="1"/>
              <p:nvPr/>
            </p:nvSpPr>
            <p:spPr>
              <a:xfrm>
                <a:off x="539541" y="3658140"/>
                <a:ext cx="2618791" cy="373628"/>
              </a:xfrm>
              <a:prstGeom prst="rect">
                <a:avLst/>
              </a:prstGeom>
              <a:noFill/>
            </p:spPr>
            <p:txBody>
              <a:bodyPr wrap="square" rtlCol="0">
                <a:spAutoFit/>
              </a:bodyPr>
              <a:lstStyle/>
              <a:p>
                <a:r>
                  <a:rPr lang="it-IT" sz="1600" dirty="0"/>
                  <a:t>AOCS Acid-Alk-BF</a:t>
                </a:r>
                <a:r>
                  <a:rPr lang="it-IT" sz="1600" baseline="-25000" dirty="0"/>
                  <a:t>3</a:t>
                </a:r>
                <a:endParaRPr lang="en-GB" sz="1600" baseline="-25000" dirty="0"/>
              </a:p>
            </p:txBody>
          </p:sp>
          <p:sp>
            <p:nvSpPr>
              <p:cNvPr id="69" name="TextBox 68">
                <a:extLst>
                  <a:ext uri="{FF2B5EF4-FFF2-40B4-BE49-F238E27FC236}">
                    <a16:creationId xmlns:a16="http://schemas.microsoft.com/office/drawing/2014/main" id="{E08EBF3B-04DD-4EF8-AA05-D5DD0C9B8CE3}"/>
                  </a:ext>
                </a:extLst>
              </p:cNvPr>
              <p:cNvSpPr txBox="1"/>
              <p:nvPr/>
            </p:nvSpPr>
            <p:spPr>
              <a:xfrm>
                <a:off x="3569205" y="3658140"/>
                <a:ext cx="1955901" cy="374642"/>
              </a:xfrm>
              <a:prstGeom prst="rect">
                <a:avLst/>
              </a:prstGeom>
              <a:noFill/>
            </p:spPr>
            <p:txBody>
              <a:bodyPr wrap="square" rtlCol="0">
                <a:spAutoFit/>
              </a:bodyPr>
              <a:lstStyle/>
              <a:p>
                <a:r>
                  <a:rPr lang="it-IT" sz="1600" dirty="0"/>
                  <a:t>AOCS Alk-BF</a:t>
                </a:r>
                <a:r>
                  <a:rPr lang="it-IT" sz="1600" baseline="-25000" dirty="0"/>
                  <a:t>3</a:t>
                </a:r>
                <a:endParaRPr lang="en-GB" sz="1600" baseline="-25000" dirty="0"/>
              </a:p>
            </p:txBody>
          </p:sp>
        </p:grpSp>
        <p:sp>
          <p:nvSpPr>
            <p:cNvPr id="59" name="TextBox 58">
              <a:extLst>
                <a:ext uri="{FF2B5EF4-FFF2-40B4-BE49-F238E27FC236}">
                  <a16:creationId xmlns:a16="http://schemas.microsoft.com/office/drawing/2014/main" id="{F1A8C515-BC45-47AA-AF45-6767EDE3D581}"/>
                </a:ext>
              </a:extLst>
            </p:cNvPr>
            <p:cNvSpPr txBox="1"/>
            <p:nvPr/>
          </p:nvSpPr>
          <p:spPr>
            <a:xfrm>
              <a:off x="89181" y="663093"/>
              <a:ext cx="129884" cy="307777"/>
            </a:xfrm>
            <a:prstGeom prst="rect">
              <a:avLst/>
            </a:prstGeom>
            <a:noFill/>
          </p:spPr>
          <p:txBody>
            <a:bodyPr wrap="square" rtlCol="0">
              <a:spAutoFit/>
            </a:bodyPr>
            <a:lstStyle/>
            <a:p>
              <a:r>
                <a:rPr lang="it-IT" sz="1400" dirty="0"/>
                <a:t>%</a:t>
              </a:r>
              <a:endParaRPr lang="en-GB" sz="1400" dirty="0"/>
            </a:p>
          </p:txBody>
        </p:sp>
        <p:sp>
          <p:nvSpPr>
            <p:cNvPr id="60" name="TextBox 59">
              <a:extLst>
                <a:ext uri="{FF2B5EF4-FFF2-40B4-BE49-F238E27FC236}">
                  <a16:creationId xmlns:a16="http://schemas.microsoft.com/office/drawing/2014/main" id="{C988FE4A-7F62-435A-980C-432668DB9842}"/>
                </a:ext>
              </a:extLst>
            </p:cNvPr>
            <p:cNvSpPr txBox="1"/>
            <p:nvPr/>
          </p:nvSpPr>
          <p:spPr>
            <a:xfrm>
              <a:off x="4526415" y="542185"/>
              <a:ext cx="129884" cy="307777"/>
            </a:xfrm>
            <a:prstGeom prst="rect">
              <a:avLst/>
            </a:prstGeom>
            <a:noFill/>
          </p:spPr>
          <p:txBody>
            <a:bodyPr wrap="square" rtlCol="0">
              <a:spAutoFit/>
            </a:bodyPr>
            <a:lstStyle/>
            <a:p>
              <a:r>
                <a:rPr lang="it-IT" sz="1400" dirty="0"/>
                <a:t>%</a:t>
              </a:r>
              <a:endParaRPr lang="en-GB" sz="1400" dirty="0"/>
            </a:p>
          </p:txBody>
        </p:sp>
        <p:sp>
          <p:nvSpPr>
            <p:cNvPr id="61" name="TextBox 60">
              <a:extLst>
                <a:ext uri="{FF2B5EF4-FFF2-40B4-BE49-F238E27FC236}">
                  <a16:creationId xmlns:a16="http://schemas.microsoft.com/office/drawing/2014/main" id="{5F187C7C-F4A3-4641-9853-64B98468E7A6}"/>
                </a:ext>
              </a:extLst>
            </p:cNvPr>
            <p:cNvSpPr txBox="1"/>
            <p:nvPr/>
          </p:nvSpPr>
          <p:spPr>
            <a:xfrm>
              <a:off x="8617257" y="546327"/>
              <a:ext cx="129884" cy="307777"/>
            </a:xfrm>
            <a:prstGeom prst="rect">
              <a:avLst/>
            </a:prstGeom>
            <a:noFill/>
          </p:spPr>
          <p:txBody>
            <a:bodyPr wrap="square" rtlCol="0">
              <a:spAutoFit/>
            </a:bodyPr>
            <a:lstStyle/>
            <a:p>
              <a:r>
                <a:rPr lang="it-IT" sz="1400" dirty="0"/>
                <a:t>%</a:t>
              </a:r>
              <a:endParaRPr lang="en-GB" sz="1400" dirty="0"/>
            </a:p>
          </p:txBody>
        </p:sp>
        <p:sp>
          <p:nvSpPr>
            <p:cNvPr id="62" name="TextBox 61">
              <a:extLst>
                <a:ext uri="{FF2B5EF4-FFF2-40B4-BE49-F238E27FC236}">
                  <a16:creationId xmlns:a16="http://schemas.microsoft.com/office/drawing/2014/main" id="{1F0704D8-423D-4A4C-8622-ADF1B75FF1FC}"/>
                </a:ext>
              </a:extLst>
            </p:cNvPr>
            <p:cNvSpPr txBox="1"/>
            <p:nvPr/>
          </p:nvSpPr>
          <p:spPr>
            <a:xfrm>
              <a:off x="590782" y="3579911"/>
              <a:ext cx="129884" cy="307777"/>
            </a:xfrm>
            <a:prstGeom prst="rect">
              <a:avLst/>
            </a:prstGeom>
            <a:noFill/>
          </p:spPr>
          <p:txBody>
            <a:bodyPr wrap="square" rtlCol="0">
              <a:spAutoFit/>
            </a:bodyPr>
            <a:lstStyle/>
            <a:p>
              <a:r>
                <a:rPr lang="it-IT" sz="1400" dirty="0"/>
                <a:t>%</a:t>
              </a:r>
              <a:endParaRPr lang="en-GB" sz="1400" dirty="0"/>
            </a:p>
          </p:txBody>
        </p:sp>
        <p:sp>
          <p:nvSpPr>
            <p:cNvPr id="63" name="TextBox 62">
              <a:extLst>
                <a:ext uri="{FF2B5EF4-FFF2-40B4-BE49-F238E27FC236}">
                  <a16:creationId xmlns:a16="http://schemas.microsoft.com/office/drawing/2014/main" id="{9782A8CB-3622-4577-BA00-7AAC4FADD552}"/>
                </a:ext>
              </a:extLst>
            </p:cNvPr>
            <p:cNvSpPr txBox="1"/>
            <p:nvPr/>
          </p:nvSpPr>
          <p:spPr>
            <a:xfrm>
              <a:off x="4253851" y="3632364"/>
              <a:ext cx="129884" cy="307777"/>
            </a:xfrm>
            <a:prstGeom prst="rect">
              <a:avLst/>
            </a:prstGeom>
            <a:noFill/>
          </p:spPr>
          <p:txBody>
            <a:bodyPr wrap="square" rtlCol="0">
              <a:spAutoFit/>
            </a:bodyPr>
            <a:lstStyle/>
            <a:p>
              <a:r>
                <a:rPr lang="it-IT" sz="1400" dirty="0"/>
                <a:t>%</a:t>
              </a:r>
              <a:endParaRPr lang="en-GB" sz="1400" dirty="0"/>
            </a:p>
          </p:txBody>
        </p:sp>
      </p:grpSp>
      <p:sp>
        <p:nvSpPr>
          <p:cNvPr id="35" name="TextBox 34">
            <a:extLst>
              <a:ext uri="{FF2B5EF4-FFF2-40B4-BE49-F238E27FC236}">
                <a16:creationId xmlns:a16="http://schemas.microsoft.com/office/drawing/2014/main" id="{E4E77CA7-5610-49EB-8512-14A4DACBFB82}"/>
              </a:ext>
            </a:extLst>
          </p:cNvPr>
          <p:cNvSpPr txBox="1"/>
          <p:nvPr/>
        </p:nvSpPr>
        <p:spPr>
          <a:xfrm>
            <a:off x="5720652" y="3748192"/>
            <a:ext cx="95598" cy="278130"/>
          </a:xfrm>
          <a:prstGeom prst="rect">
            <a:avLst/>
          </a:prstGeom>
          <a:noFill/>
        </p:spPr>
        <p:txBody>
          <a:bodyPr wrap="square" rtlCol="0">
            <a:spAutoFit/>
          </a:bodyPr>
          <a:lstStyle/>
          <a:p>
            <a:r>
              <a:rPr lang="it-IT" sz="1400" dirty="0"/>
              <a:t>%</a:t>
            </a:r>
            <a:endParaRPr lang="en-GB" sz="1400" dirty="0"/>
          </a:p>
        </p:txBody>
      </p:sp>
      <p:sp>
        <p:nvSpPr>
          <p:cNvPr id="2" name="Rectangle: Rounded Corners 1">
            <a:extLst>
              <a:ext uri="{FF2B5EF4-FFF2-40B4-BE49-F238E27FC236}">
                <a16:creationId xmlns:a16="http://schemas.microsoft.com/office/drawing/2014/main" id="{541CE5AC-D248-4736-99AC-03B150A92F7E}"/>
              </a:ext>
            </a:extLst>
          </p:cNvPr>
          <p:cNvSpPr/>
          <p:nvPr/>
        </p:nvSpPr>
        <p:spPr>
          <a:xfrm>
            <a:off x="65640" y="3748192"/>
            <a:ext cx="2799466" cy="25446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6855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BA1D6B5B-9BD3-4A2C-9164-CDBFF8235B5C}"/>
              </a:ext>
            </a:extLst>
          </p:cNvPr>
          <p:cNvSpPr/>
          <p:nvPr/>
        </p:nvSpPr>
        <p:spPr>
          <a:xfrm>
            <a:off x="9222169" y="565148"/>
            <a:ext cx="2563318" cy="1601379"/>
          </a:xfrm>
          <a:prstGeom prst="roundRect">
            <a:avLst/>
          </a:prstGeom>
          <a:solidFill>
            <a:srgbClr val="49B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sz="2000" kern="1200" dirty="0">
                <a:solidFill>
                  <a:schemeClr val="tx1"/>
                </a:solidFill>
              </a:rPr>
              <a:t>Direct Methylation by Acid- Alkaly hydrolysis</a:t>
            </a:r>
          </a:p>
          <a:p>
            <a:pPr marL="0" lvl="0" indent="0" algn="ctr" defTabSz="800100">
              <a:lnSpc>
                <a:spcPct val="90000"/>
              </a:lnSpc>
              <a:spcBef>
                <a:spcPct val="0"/>
              </a:spcBef>
              <a:spcAft>
                <a:spcPct val="35000"/>
              </a:spcAft>
              <a:buNone/>
            </a:pPr>
            <a:r>
              <a:rPr lang="it-IT" sz="2000" kern="1200" dirty="0" err="1">
                <a:solidFill>
                  <a:schemeClr val="tx1"/>
                </a:solidFill>
              </a:rPr>
              <a:t>AcMeOH</a:t>
            </a:r>
            <a:r>
              <a:rPr lang="it-IT" sz="2000" kern="1200" dirty="0">
                <a:solidFill>
                  <a:schemeClr val="tx1"/>
                </a:solidFill>
              </a:rPr>
              <a:t> + </a:t>
            </a:r>
            <a:r>
              <a:rPr lang="it-IT" sz="2000" dirty="0" err="1">
                <a:solidFill>
                  <a:schemeClr val="tx1"/>
                </a:solidFill>
              </a:rPr>
              <a:t>NaOH</a:t>
            </a:r>
            <a:r>
              <a:rPr lang="it-IT" sz="2000" dirty="0">
                <a:solidFill>
                  <a:schemeClr val="tx1"/>
                </a:solidFill>
              </a:rPr>
              <a:t> + </a:t>
            </a:r>
            <a:r>
              <a:rPr lang="it-IT" sz="2000" b="1" dirty="0">
                <a:solidFill>
                  <a:schemeClr val="tx1"/>
                </a:solidFill>
              </a:rPr>
              <a:t>BF</a:t>
            </a:r>
            <a:r>
              <a:rPr lang="it-IT" sz="2000" b="1" baseline="-25000" dirty="0">
                <a:solidFill>
                  <a:schemeClr val="tx1"/>
                </a:solidFill>
              </a:rPr>
              <a:t>3</a:t>
            </a:r>
            <a:r>
              <a:rPr lang="it-IT" sz="2000" dirty="0">
                <a:solidFill>
                  <a:schemeClr val="tx1"/>
                </a:solidFill>
              </a:rPr>
              <a:t> + Hexane</a:t>
            </a:r>
            <a:endParaRPr lang="it-IT" sz="2000" kern="1200" dirty="0">
              <a:solidFill>
                <a:schemeClr val="tx1"/>
              </a:solidFill>
            </a:endParaRPr>
          </a:p>
        </p:txBody>
      </p:sp>
      <p:sp>
        <p:nvSpPr>
          <p:cNvPr id="25" name="Rectangle: Rounded Corners 24">
            <a:extLst>
              <a:ext uri="{FF2B5EF4-FFF2-40B4-BE49-F238E27FC236}">
                <a16:creationId xmlns:a16="http://schemas.microsoft.com/office/drawing/2014/main" id="{1F039BFD-A4B1-4353-B9C2-8531DB134A28}"/>
              </a:ext>
            </a:extLst>
          </p:cNvPr>
          <p:cNvSpPr/>
          <p:nvPr/>
        </p:nvSpPr>
        <p:spPr>
          <a:xfrm>
            <a:off x="9228296" y="2707354"/>
            <a:ext cx="2563318" cy="1443292"/>
          </a:xfrm>
          <a:prstGeom prst="roundRect">
            <a:avLst/>
          </a:prstGeom>
          <a:solidFill>
            <a:srgbClr val="A63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sz="2000" kern="1200" dirty="0">
                <a:solidFill>
                  <a:schemeClr val="tx1"/>
                </a:solidFill>
              </a:rPr>
              <a:t>Direct Methylation by Alkaly hydrolysis</a:t>
            </a:r>
          </a:p>
          <a:p>
            <a:pPr marL="0" lvl="0" indent="0" algn="ctr" defTabSz="800100">
              <a:lnSpc>
                <a:spcPct val="90000"/>
              </a:lnSpc>
              <a:spcBef>
                <a:spcPct val="0"/>
              </a:spcBef>
              <a:spcAft>
                <a:spcPct val="35000"/>
              </a:spcAft>
              <a:buNone/>
            </a:pPr>
            <a:r>
              <a:rPr lang="it-IT" sz="2000" kern="1200" dirty="0" err="1">
                <a:solidFill>
                  <a:schemeClr val="tx1"/>
                </a:solidFill>
              </a:rPr>
              <a:t>NaO</a:t>
            </a:r>
            <a:r>
              <a:rPr lang="it-IT" sz="2000" dirty="0" err="1">
                <a:solidFill>
                  <a:schemeClr val="tx1"/>
                </a:solidFill>
              </a:rPr>
              <a:t>H</a:t>
            </a:r>
            <a:r>
              <a:rPr lang="it-IT" sz="2000" dirty="0">
                <a:solidFill>
                  <a:schemeClr val="tx1"/>
                </a:solidFill>
              </a:rPr>
              <a:t> +</a:t>
            </a:r>
            <a:r>
              <a:rPr lang="it-IT" sz="2000" b="1" dirty="0">
                <a:solidFill>
                  <a:schemeClr val="tx1"/>
                </a:solidFill>
              </a:rPr>
              <a:t> BF</a:t>
            </a:r>
            <a:r>
              <a:rPr lang="it-IT" sz="2000" b="1" baseline="-25000" dirty="0">
                <a:solidFill>
                  <a:schemeClr val="tx1"/>
                </a:solidFill>
              </a:rPr>
              <a:t>3</a:t>
            </a:r>
            <a:r>
              <a:rPr lang="it-IT" sz="2000" b="1" dirty="0">
                <a:solidFill>
                  <a:schemeClr val="tx1"/>
                </a:solidFill>
              </a:rPr>
              <a:t> </a:t>
            </a:r>
            <a:r>
              <a:rPr lang="it-IT" sz="2000" dirty="0">
                <a:solidFill>
                  <a:schemeClr val="tx1"/>
                </a:solidFill>
              </a:rPr>
              <a:t>+ Hexane</a:t>
            </a:r>
            <a:endParaRPr lang="it-IT" sz="2000" kern="1200" dirty="0">
              <a:solidFill>
                <a:schemeClr val="tx1"/>
              </a:solidFill>
            </a:endParaRPr>
          </a:p>
        </p:txBody>
      </p:sp>
      <p:sp>
        <p:nvSpPr>
          <p:cNvPr id="26" name="Rectangle: Rounded Corners 25">
            <a:extLst>
              <a:ext uri="{FF2B5EF4-FFF2-40B4-BE49-F238E27FC236}">
                <a16:creationId xmlns:a16="http://schemas.microsoft.com/office/drawing/2014/main" id="{3CB44226-F8E5-4B88-97EB-51132F0E79F6}"/>
              </a:ext>
            </a:extLst>
          </p:cNvPr>
          <p:cNvSpPr/>
          <p:nvPr/>
        </p:nvSpPr>
        <p:spPr>
          <a:xfrm>
            <a:off x="9114016" y="4691473"/>
            <a:ext cx="2671471" cy="144329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8" name="TextBox 27">
            <a:extLst>
              <a:ext uri="{FF2B5EF4-FFF2-40B4-BE49-F238E27FC236}">
                <a16:creationId xmlns:a16="http://schemas.microsoft.com/office/drawing/2014/main" id="{D8C41B1D-F2F6-4300-9CB9-57EA47CF0C68}"/>
              </a:ext>
            </a:extLst>
          </p:cNvPr>
          <p:cNvSpPr txBox="1"/>
          <p:nvPr/>
        </p:nvSpPr>
        <p:spPr>
          <a:xfrm>
            <a:off x="9114016" y="4716925"/>
            <a:ext cx="2745524" cy="1323439"/>
          </a:xfrm>
          <a:prstGeom prst="rect">
            <a:avLst/>
          </a:prstGeom>
          <a:noFill/>
          <a:ln>
            <a:noFill/>
          </a:ln>
        </p:spPr>
        <p:txBody>
          <a:bodyPr wrap="square" rtlCol="0">
            <a:spAutoFit/>
          </a:bodyPr>
          <a:lstStyle/>
          <a:p>
            <a:pPr algn="ctr"/>
            <a:r>
              <a:rPr lang="it-IT" sz="2000" dirty="0">
                <a:solidFill>
                  <a:schemeClr val="tx1"/>
                </a:solidFill>
              </a:rPr>
              <a:t>One-Step Microwave-assisted extraction and derivatization</a:t>
            </a:r>
          </a:p>
          <a:p>
            <a:pPr algn="ctr"/>
            <a:r>
              <a:rPr lang="it-IT" sz="2000" b="1" dirty="0"/>
              <a:t>AcMeOH</a:t>
            </a:r>
            <a:r>
              <a:rPr lang="it-IT" sz="2000" dirty="0"/>
              <a:t> + Cyclohexane</a:t>
            </a:r>
            <a:endParaRPr lang="it-IT" sz="2000" dirty="0">
              <a:solidFill>
                <a:schemeClr val="tx1"/>
              </a:solidFill>
            </a:endParaRPr>
          </a:p>
        </p:txBody>
      </p:sp>
      <p:sp>
        <p:nvSpPr>
          <p:cNvPr id="29" name="TextBox 28">
            <a:extLst>
              <a:ext uri="{FF2B5EF4-FFF2-40B4-BE49-F238E27FC236}">
                <a16:creationId xmlns:a16="http://schemas.microsoft.com/office/drawing/2014/main" id="{C09D9E11-F85D-4D5C-A8FA-BDF06917D9F8}"/>
              </a:ext>
            </a:extLst>
          </p:cNvPr>
          <p:cNvSpPr txBox="1"/>
          <p:nvPr/>
        </p:nvSpPr>
        <p:spPr>
          <a:xfrm>
            <a:off x="9716295" y="146209"/>
            <a:ext cx="1540969" cy="369332"/>
          </a:xfrm>
          <a:prstGeom prst="rect">
            <a:avLst/>
          </a:prstGeom>
          <a:noFill/>
        </p:spPr>
        <p:txBody>
          <a:bodyPr wrap="square" rtlCol="0">
            <a:spAutoFit/>
          </a:bodyPr>
          <a:lstStyle/>
          <a:p>
            <a:r>
              <a:rPr lang="it-IT" sz="1800" b="1" dirty="0">
                <a:solidFill>
                  <a:schemeClr val="tx1"/>
                </a:solidFill>
              </a:rPr>
              <a:t>AOCS Ce2c-11</a:t>
            </a:r>
            <a:endParaRPr lang="en-GB" b="1" dirty="0"/>
          </a:p>
        </p:txBody>
      </p:sp>
      <p:sp>
        <p:nvSpPr>
          <p:cNvPr id="30" name="TextBox 29">
            <a:extLst>
              <a:ext uri="{FF2B5EF4-FFF2-40B4-BE49-F238E27FC236}">
                <a16:creationId xmlns:a16="http://schemas.microsoft.com/office/drawing/2014/main" id="{362FA2D3-0C45-46A4-941B-E259707D660C}"/>
              </a:ext>
            </a:extLst>
          </p:cNvPr>
          <p:cNvSpPr txBox="1"/>
          <p:nvPr/>
        </p:nvSpPr>
        <p:spPr>
          <a:xfrm>
            <a:off x="9716294" y="2260018"/>
            <a:ext cx="1540969" cy="341632"/>
          </a:xfrm>
          <a:prstGeom prst="rect">
            <a:avLst/>
          </a:prstGeom>
          <a:noFill/>
        </p:spPr>
        <p:txBody>
          <a:bodyPr wrap="square" rtlCol="0">
            <a:spAutoFit/>
          </a:bodyPr>
          <a:lstStyle/>
          <a:p>
            <a:pPr algn="ctr" defTabSz="800100">
              <a:lnSpc>
                <a:spcPct val="90000"/>
              </a:lnSpc>
              <a:spcBef>
                <a:spcPct val="0"/>
              </a:spcBef>
              <a:spcAft>
                <a:spcPct val="35000"/>
              </a:spcAft>
            </a:pPr>
            <a:r>
              <a:rPr lang="it-IT" sz="1800" b="1" dirty="0">
                <a:solidFill>
                  <a:schemeClr val="tx1"/>
                </a:solidFill>
              </a:rPr>
              <a:t>AOCS Ce2b-11</a:t>
            </a:r>
            <a:endParaRPr lang="it-IT" sz="1800" b="1" kern="1200" dirty="0">
              <a:solidFill>
                <a:schemeClr val="tx1"/>
              </a:solidFill>
            </a:endParaRPr>
          </a:p>
        </p:txBody>
      </p:sp>
      <p:sp>
        <p:nvSpPr>
          <p:cNvPr id="31" name="TextBox 30">
            <a:extLst>
              <a:ext uri="{FF2B5EF4-FFF2-40B4-BE49-F238E27FC236}">
                <a16:creationId xmlns:a16="http://schemas.microsoft.com/office/drawing/2014/main" id="{3DAB389E-CB59-4387-8D97-7ABF4C212C54}"/>
              </a:ext>
            </a:extLst>
          </p:cNvPr>
          <p:cNvSpPr txBox="1"/>
          <p:nvPr/>
        </p:nvSpPr>
        <p:spPr>
          <a:xfrm>
            <a:off x="10149059" y="4216477"/>
            <a:ext cx="1436048" cy="369332"/>
          </a:xfrm>
          <a:prstGeom prst="rect">
            <a:avLst/>
          </a:prstGeom>
          <a:noFill/>
        </p:spPr>
        <p:txBody>
          <a:bodyPr wrap="square" rtlCol="0">
            <a:spAutoFit/>
          </a:bodyPr>
          <a:lstStyle/>
          <a:p>
            <a:r>
              <a:rPr lang="it-IT" b="1" dirty="0"/>
              <a:t>MAED</a:t>
            </a:r>
            <a:endParaRPr lang="en-GB" b="1" dirty="0"/>
          </a:p>
        </p:txBody>
      </p:sp>
      <p:grpSp>
        <p:nvGrpSpPr>
          <p:cNvPr id="35" name="Group 34">
            <a:extLst>
              <a:ext uri="{FF2B5EF4-FFF2-40B4-BE49-F238E27FC236}">
                <a16:creationId xmlns:a16="http://schemas.microsoft.com/office/drawing/2014/main" id="{E4344877-A4A7-4005-A7A1-68849B4F77FC}"/>
              </a:ext>
            </a:extLst>
          </p:cNvPr>
          <p:cNvGrpSpPr/>
          <p:nvPr/>
        </p:nvGrpSpPr>
        <p:grpSpPr>
          <a:xfrm>
            <a:off x="-197523" y="-79778"/>
            <a:ext cx="9484454" cy="6891024"/>
            <a:chOff x="-212498" y="-173702"/>
            <a:chExt cx="12582726" cy="6985066"/>
          </a:xfrm>
        </p:grpSpPr>
        <p:graphicFrame>
          <p:nvGraphicFramePr>
            <p:cNvPr id="70" name="Chart 69">
              <a:extLst>
                <a:ext uri="{FF2B5EF4-FFF2-40B4-BE49-F238E27FC236}">
                  <a16:creationId xmlns:a16="http://schemas.microsoft.com/office/drawing/2014/main" id="{E74555AC-1787-47FD-ACD4-B9DB799D80BF}"/>
                </a:ext>
              </a:extLst>
            </p:cNvPr>
            <p:cNvGraphicFramePr>
              <a:graphicFrameLocks/>
            </p:cNvGraphicFramePr>
            <p:nvPr>
              <p:extLst>
                <p:ext uri="{D42A27DB-BD31-4B8C-83A1-F6EECF244321}">
                  <p14:modId xmlns:p14="http://schemas.microsoft.com/office/powerpoint/2010/main" val="2871372174"/>
                </p:ext>
              </p:extLst>
            </p:nvPr>
          </p:nvGraphicFramePr>
          <p:xfrm>
            <a:off x="-212498" y="327360"/>
            <a:ext cx="5089610" cy="27250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7" name="Chart 46">
              <a:extLst>
                <a:ext uri="{FF2B5EF4-FFF2-40B4-BE49-F238E27FC236}">
                  <a16:creationId xmlns:a16="http://schemas.microsoft.com/office/drawing/2014/main" id="{69E084BF-75F4-46B5-B1CE-30C69BB98393}"/>
                </a:ext>
              </a:extLst>
            </p:cNvPr>
            <p:cNvGraphicFramePr>
              <a:graphicFrameLocks/>
            </p:cNvGraphicFramePr>
            <p:nvPr>
              <p:extLst>
                <p:ext uri="{D42A27DB-BD31-4B8C-83A1-F6EECF244321}">
                  <p14:modId xmlns:p14="http://schemas.microsoft.com/office/powerpoint/2010/main" val="163705507"/>
                </p:ext>
              </p:extLst>
            </p:nvPr>
          </p:nvGraphicFramePr>
          <p:xfrm>
            <a:off x="8160638" y="-173702"/>
            <a:ext cx="4209590" cy="37446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Chart 36">
              <a:extLst>
                <a:ext uri="{FF2B5EF4-FFF2-40B4-BE49-F238E27FC236}">
                  <a16:creationId xmlns:a16="http://schemas.microsoft.com/office/drawing/2014/main" id="{10770C5A-D183-48BB-9FE7-F57681AA1C2C}"/>
                </a:ext>
              </a:extLst>
            </p:cNvPr>
            <p:cNvGraphicFramePr>
              <a:graphicFrameLocks/>
            </p:cNvGraphicFramePr>
            <p:nvPr>
              <p:extLst>
                <p:ext uri="{D42A27DB-BD31-4B8C-83A1-F6EECF244321}">
                  <p14:modId xmlns:p14="http://schemas.microsoft.com/office/powerpoint/2010/main" val="2584326758"/>
                </p:ext>
              </p:extLst>
            </p:nvPr>
          </p:nvGraphicFramePr>
          <p:xfrm>
            <a:off x="7982799" y="3587242"/>
            <a:ext cx="4248076" cy="24585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8" name="Chart 37">
              <a:extLst>
                <a:ext uri="{FF2B5EF4-FFF2-40B4-BE49-F238E27FC236}">
                  <a16:creationId xmlns:a16="http://schemas.microsoft.com/office/drawing/2014/main" id="{9C6B6AA9-9C76-46A5-B21E-672BC5E2BF02}"/>
                </a:ext>
              </a:extLst>
            </p:cNvPr>
            <p:cNvGraphicFramePr>
              <a:graphicFrameLocks/>
            </p:cNvGraphicFramePr>
            <p:nvPr>
              <p:extLst>
                <p:ext uri="{D42A27DB-BD31-4B8C-83A1-F6EECF244321}">
                  <p14:modId xmlns:p14="http://schemas.microsoft.com/office/powerpoint/2010/main" val="3363298461"/>
                </p:ext>
              </p:extLst>
            </p:nvPr>
          </p:nvGraphicFramePr>
          <p:xfrm>
            <a:off x="3801109" y="3341025"/>
            <a:ext cx="4818128" cy="2965788"/>
          </p:xfrm>
          <a:graphic>
            <a:graphicData uri="http://schemas.openxmlformats.org/drawingml/2006/chart">
              <c:chart xmlns:c="http://schemas.openxmlformats.org/drawingml/2006/chart" xmlns:r="http://schemas.openxmlformats.org/officeDocument/2006/relationships" r:id="rId6"/>
            </a:graphicData>
          </a:graphic>
        </p:graphicFrame>
        <p:pic>
          <p:nvPicPr>
            <p:cNvPr id="39" name="Picture 38">
              <a:extLst>
                <a:ext uri="{FF2B5EF4-FFF2-40B4-BE49-F238E27FC236}">
                  <a16:creationId xmlns:a16="http://schemas.microsoft.com/office/drawing/2014/main" id="{FF1B2644-A586-4D63-96AA-27037712BC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516" y="-53721"/>
              <a:ext cx="937405" cy="937404"/>
            </a:xfrm>
            <a:prstGeom prst="rect">
              <a:avLst/>
            </a:prstGeom>
          </p:spPr>
        </p:pic>
        <p:graphicFrame>
          <p:nvGraphicFramePr>
            <p:cNvPr id="40" name="Chart 39">
              <a:extLst>
                <a:ext uri="{FF2B5EF4-FFF2-40B4-BE49-F238E27FC236}">
                  <a16:creationId xmlns:a16="http://schemas.microsoft.com/office/drawing/2014/main" id="{D9ED0027-C318-4349-B033-2691B5C3DDC4}"/>
                </a:ext>
              </a:extLst>
            </p:cNvPr>
            <p:cNvGraphicFramePr>
              <a:graphicFrameLocks/>
            </p:cNvGraphicFramePr>
            <p:nvPr>
              <p:extLst>
                <p:ext uri="{D42A27DB-BD31-4B8C-83A1-F6EECF244321}">
                  <p14:modId xmlns:p14="http://schemas.microsoft.com/office/powerpoint/2010/main" val="389693805"/>
                </p:ext>
              </p:extLst>
            </p:nvPr>
          </p:nvGraphicFramePr>
          <p:xfrm>
            <a:off x="4227102" y="181488"/>
            <a:ext cx="4742453" cy="3002469"/>
          </p:xfrm>
          <a:graphic>
            <a:graphicData uri="http://schemas.openxmlformats.org/drawingml/2006/chart">
              <c:chart xmlns:c="http://schemas.openxmlformats.org/drawingml/2006/chart" xmlns:r="http://schemas.openxmlformats.org/officeDocument/2006/relationships" r:id="rId8"/>
            </a:graphicData>
          </a:graphic>
        </p:graphicFrame>
        <p:pic>
          <p:nvPicPr>
            <p:cNvPr id="41" name="Picture 40">
              <a:extLst>
                <a:ext uri="{FF2B5EF4-FFF2-40B4-BE49-F238E27FC236}">
                  <a16:creationId xmlns:a16="http://schemas.microsoft.com/office/drawing/2014/main" id="{9E3D2B29-3259-41D7-8934-6CEED7BF30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3509" y="-97529"/>
              <a:ext cx="819542" cy="819542"/>
            </a:xfrm>
            <a:prstGeom prst="rect">
              <a:avLst/>
            </a:prstGeom>
          </p:spPr>
        </p:pic>
        <p:pic>
          <p:nvPicPr>
            <p:cNvPr id="44" name="Picture 43">
              <a:extLst>
                <a:ext uri="{FF2B5EF4-FFF2-40B4-BE49-F238E27FC236}">
                  <a16:creationId xmlns:a16="http://schemas.microsoft.com/office/drawing/2014/main" id="{C7C6FEA6-2AB6-452D-BF46-8042136731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6326" y="67795"/>
              <a:ext cx="824459" cy="824459"/>
            </a:xfrm>
            <a:prstGeom prst="rect">
              <a:avLst/>
            </a:prstGeom>
          </p:spPr>
        </p:pic>
        <p:pic>
          <p:nvPicPr>
            <p:cNvPr id="48" name="Picture 47">
              <a:extLst>
                <a:ext uri="{FF2B5EF4-FFF2-40B4-BE49-F238E27FC236}">
                  <a16:creationId xmlns:a16="http://schemas.microsoft.com/office/drawing/2014/main" id="{597D3D65-C897-4E52-A729-A090270CC6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320" y="3208575"/>
              <a:ext cx="1058725" cy="955929"/>
            </a:xfrm>
            <a:prstGeom prst="rect">
              <a:avLst/>
            </a:prstGeom>
          </p:spPr>
        </p:pic>
        <p:pic>
          <p:nvPicPr>
            <p:cNvPr id="71" name="Picture 70">
              <a:extLst>
                <a:ext uri="{FF2B5EF4-FFF2-40B4-BE49-F238E27FC236}">
                  <a16:creationId xmlns:a16="http://schemas.microsoft.com/office/drawing/2014/main" id="{CF45A729-1FFC-4956-9930-1E2930063C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47927" y="3183957"/>
              <a:ext cx="806570" cy="806570"/>
            </a:xfrm>
            <a:prstGeom prst="rect">
              <a:avLst/>
            </a:prstGeom>
          </p:spPr>
        </p:pic>
        <p:grpSp>
          <p:nvGrpSpPr>
            <p:cNvPr id="72" name="Group 71">
              <a:extLst>
                <a:ext uri="{FF2B5EF4-FFF2-40B4-BE49-F238E27FC236}">
                  <a16:creationId xmlns:a16="http://schemas.microsoft.com/office/drawing/2014/main" id="{43C2D978-0CD2-47EE-89E1-02BB4B8F3ACF}"/>
                </a:ext>
              </a:extLst>
            </p:cNvPr>
            <p:cNvGrpSpPr/>
            <p:nvPr/>
          </p:nvGrpSpPr>
          <p:grpSpPr>
            <a:xfrm>
              <a:off x="865045" y="6442516"/>
              <a:ext cx="6940364" cy="368848"/>
              <a:chOff x="351184" y="4132973"/>
              <a:chExt cx="6940364" cy="368848"/>
            </a:xfrm>
          </p:grpSpPr>
          <p:sp>
            <p:nvSpPr>
              <p:cNvPr id="73" name="TextBox 72">
                <a:extLst>
                  <a:ext uri="{FF2B5EF4-FFF2-40B4-BE49-F238E27FC236}">
                    <a16:creationId xmlns:a16="http://schemas.microsoft.com/office/drawing/2014/main" id="{23BF0B68-158E-4AB7-A84A-BB100177710F}"/>
                  </a:ext>
                </a:extLst>
              </p:cNvPr>
              <p:cNvSpPr txBox="1"/>
              <p:nvPr/>
            </p:nvSpPr>
            <p:spPr>
              <a:xfrm>
                <a:off x="5189654" y="4132973"/>
                <a:ext cx="2101894" cy="338554"/>
              </a:xfrm>
              <a:prstGeom prst="rect">
                <a:avLst/>
              </a:prstGeom>
              <a:noFill/>
            </p:spPr>
            <p:txBody>
              <a:bodyPr wrap="square" rtlCol="0">
                <a:spAutoFit/>
              </a:bodyPr>
              <a:lstStyle/>
              <a:p>
                <a:r>
                  <a:rPr lang="it-IT" sz="1600" dirty="0"/>
                  <a:t>MAED</a:t>
                </a:r>
                <a:endParaRPr lang="en-GB" sz="1600" baseline="-25000" dirty="0"/>
              </a:p>
            </p:txBody>
          </p:sp>
          <p:sp>
            <p:nvSpPr>
              <p:cNvPr id="74" name="Rectangle 73">
                <a:extLst>
                  <a:ext uri="{FF2B5EF4-FFF2-40B4-BE49-F238E27FC236}">
                    <a16:creationId xmlns:a16="http://schemas.microsoft.com/office/drawing/2014/main" id="{4AC5F17E-591C-438F-95F0-636C08A339EE}"/>
                  </a:ext>
                </a:extLst>
              </p:cNvPr>
              <p:cNvSpPr/>
              <p:nvPr/>
            </p:nvSpPr>
            <p:spPr>
              <a:xfrm>
                <a:off x="4934986" y="4230250"/>
                <a:ext cx="144001" cy="144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5" name="Rectangle 74">
                <a:extLst>
                  <a:ext uri="{FF2B5EF4-FFF2-40B4-BE49-F238E27FC236}">
                    <a16:creationId xmlns:a16="http://schemas.microsoft.com/office/drawing/2014/main" id="{51FF01B5-2780-4DD7-9828-6AEE4BAF615B}"/>
                  </a:ext>
                </a:extLst>
              </p:cNvPr>
              <p:cNvSpPr/>
              <p:nvPr/>
            </p:nvSpPr>
            <p:spPr>
              <a:xfrm>
                <a:off x="351184" y="4249490"/>
                <a:ext cx="144000" cy="144000"/>
              </a:xfrm>
              <a:prstGeom prst="rect">
                <a:avLst/>
              </a:prstGeom>
              <a:solidFill>
                <a:srgbClr val="49BFA9"/>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6" name="Rectangle 75">
                <a:extLst>
                  <a:ext uri="{FF2B5EF4-FFF2-40B4-BE49-F238E27FC236}">
                    <a16:creationId xmlns:a16="http://schemas.microsoft.com/office/drawing/2014/main" id="{D9FB862C-7BD2-47DA-8F1A-924EA93DAA1D}"/>
                  </a:ext>
                </a:extLst>
              </p:cNvPr>
              <p:cNvSpPr/>
              <p:nvPr/>
            </p:nvSpPr>
            <p:spPr>
              <a:xfrm>
                <a:off x="2872836" y="4235590"/>
                <a:ext cx="144001" cy="144000"/>
              </a:xfrm>
              <a:prstGeom prst="rect">
                <a:avLst/>
              </a:prstGeom>
              <a:solidFill>
                <a:srgbClr val="A63DC3"/>
              </a:solidFill>
              <a:ln>
                <a:solidFill>
                  <a:srgbClr val="A63D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7" name="TextBox 76">
                <a:extLst>
                  <a:ext uri="{FF2B5EF4-FFF2-40B4-BE49-F238E27FC236}">
                    <a16:creationId xmlns:a16="http://schemas.microsoft.com/office/drawing/2014/main" id="{04A2AD24-2260-4F9D-B036-A5873B4FEC89}"/>
                  </a:ext>
                </a:extLst>
              </p:cNvPr>
              <p:cNvSpPr txBox="1"/>
              <p:nvPr/>
            </p:nvSpPr>
            <p:spPr>
              <a:xfrm>
                <a:off x="495185" y="4158647"/>
                <a:ext cx="2336942" cy="343174"/>
              </a:xfrm>
              <a:prstGeom prst="rect">
                <a:avLst/>
              </a:prstGeom>
              <a:noFill/>
            </p:spPr>
            <p:txBody>
              <a:bodyPr wrap="square" rtlCol="0">
                <a:spAutoFit/>
              </a:bodyPr>
              <a:lstStyle/>
              <a:p>
                <a:r>
                  <a:rPr lang="it-IT" sz="1600" dirty="0"/>
                  <a:t>AOCS Acid-Alk-BF</a:t>
                </a:r>
                <a:r>
                  <a:rPr lang="it-IT" sz="1600" baseline="-25000" dirty="0"/>
                  <a:t>3</a:t>
                </a:r>
                <a:endParaRPr lang="en-GB" sz="1600" baseline="-25000" dirty="0"/>
              </a:p>
            </p:txBody>
          </p:sp>
          <p:sp>
            <p:nvSpPr>
              <p:cNvPr id="78" name="TextBox 77">
                <a:extLst>
                  <a:ext uri="{FF2B5EF4-FFF2-40B4-BE49-F238E27FC236}">
                    <a16:creationId xmlns:a16="http://schemas.microsoft.com/office/drawing/2014/main" id="{07949347-BDBC-41B8-B5B2-59F8C7D708B3}"/>
                  </a:ext>
                </a:extLst>
              </p:cNvPr>
              <p:cNvSpPr txBox="1"/>
              <p:nvPr/>
            </p:nvSpPr>
            <p:spPr>
              <a:xfrm>
                <a:off x="3114786" y="4147827"/>
                <a:ext cx="1865129" cy="343175"/>
              </a:xfrm>
              <a:prstGeom prst="rect">
                <a:avLst/>
              </a:prstGeom>
              <a:noFill/>
            </p:spPr>
            <p:txBody>
              <a:bodyPr wrap="square" rtlCol="0">
                <a:spAutoFit/>
              </a:bodyPr>
              <a:lstStyle/>
              <a:p>
                <a:r>
                  <a:rPr lang="it-IT" sz="1600" dirty="0"/>
                  <a:t>AOCS Alk-BF</a:t>
                </a:r>
                <a:r>
                  <a:rPr lang="it-IT" sz="1600" baseline="-25000" dirty="0"/>
                  <a:t>3</a:t>
                </a:r>
                <a:endParaRPr lang="en-GB" sz="1600" baseline="-25000" dirty="0"/>
              </a:p>
            </p:txBody>
          </p:sp>
        </p:grpSp>
      </p:grpSp>
      <p:pic>
        <p:nvPicPr>
          <p:cNvPr id="87" name="Picture 86">
            <a:extLst>
              <a:ext uri="{FF2B5EF4-FFF2-40B4-BE49-F238E27FC236}">
                <a16:creationId xmlns:a16="http://schemas.microsoft.com/office/drawing/2014/main" id="{5E2924AA-1193-4027-9D75-1D9A90B129A4}"/>
              </a:ext>
            </a:extLst>
          </p:cNvPr>
          <p:cNvPicPr>
            <a:picLocks noChangeAspect="1"/>
          </p:cNvPicPr>
          <p:nvPr/>
        </p:nvPicPr>
        <p:blipFill rotWithShape="1">
          <a:blip r:embed="rId13">
            <a:extLst>
              <a:ext uri="{28A0092B-C50C-407E-A947-70E740481C1C}">
                <a14:useLocalDpi xmlns:a14="http://schemas.microsoft.com/office/drawing/2010/main" val="0"/>
              </a:ext>
            </a:extLst>
          </a:blip>
          <a:srcRect l="6998" t="3278" b="10001"/>
          <a:stretch/>
        </p:blipFill>
        <p:spPr>
          <a:xfrm>
            <a:off x="2922946" y="3013506"/>
            <a:ext cx="798033" cy="980089"/>
          </a:xfrm>
          <a:prstGeom prst="rect">
            <a:avLst/>
          </a:prstGeom>
        </p:spPr>
      </p:pic>
      <p:graphicFrame>
        <p:nvGraphicFramePr>
          <p:cNvPr id="46" name="Chart 45">
            <a:extLst>
              <a:ext uri="{FF2B5EF4-FFF2-40B4-BE49-F238E27FC236}">
                <a16:creationId xmlns:a16="http://schemas.microsoft.com/office/drawing/2014/main" id="{AED90E4A-8586-4190-BFF4-D8DA12933604}"/>
              </a:ext>
            </a:extLst>
          </p:cNvPr>
          <p:cNvGraphicFramePr>
            <a:graphicFrameLocks/>
          </p:cNvGraphicFramePr>
          <p:nvPr>
            <p:extLst>
              <p:ext uri="{D42A27DB-BD31-4B8C-83A1-F6EECF244321}">
                <p14:modId xmlns:p14="http://schemas.microsoft.com/office/powerpoint/2010/main" val="2955373251"/>
              </p:ext>
            </p:extLst>
          </p:nvPr>
        </p:nvGraphicFramePr>
        <p:xfrm>
          <a:off x="14821" y="3422408"/>
          <a:ext cx="3259872" cy="2829532"/>
        </p:xfrm>
        <a:graphic>
          <a:graphicData uri="http://schemas.openxmlformats.org/drawingml/2006/chart">
            <c:chart xmlns:c="http://schemas.openxmlformats.org/drawingml/2006/chart" xmlns:r="http://schemas.openxmlformats.org/officeDocument/2006/relationships" r:id="rId14"/>
          </a:graphicData>
        </a:graphic>
      </p:graphicFrame>
      <p:pic>
        <p:nvPicPr>
          <p:cNvPr id="49" name="Picture 48">
            <a:extLst>
              <a:ext uri="{FF2B5EF4-FFF2-40B4-BE49-F238E27FC236}">
                <a16:creationId xmlns:a16="http://schemas.microsoft.com/office/drawing/2014/main" id="{224E2296-1765-405F-A9F1-ABCB6D80013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11231512" y="5274313"/>
            <a:ext cx="542168" cy="542168"/>
          </a:xfrm>
          <a:prstGeom prst="rect">
            <a:avLst/>
          </a:prstGeom>
        </p:spPr>
      </p:pic>
    </p:spTree>
    <p:extLst>
      <p:ext uri="{BB962C8B-B14F-4D97-AF65-F5344CB8AC3E}">
        <p14:creationId xmlns:p14="http://schemas.microsoft.com/office/powerpoint/2010/main" val="443257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722B70A9-5CC6-4CA9-BA74-C08F266F023E}"/>
              </a:ext>
            </a:extLst>
          </p:cNvPr>
          <p:cNvCxnSpPr>
            <a:cxnSpLocks/>
          </p:cNvCxnSpPr>
          <p:nvPr/>
        </p:nvCxnSpPr>
        <p:spPr>
          <a:xfrm flipH="1" flipV="1">
            <a:off x="3553270" y="4345739"/>
            <a:ext cx="13638" cy="10257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FEE782-020B-44B5-9BA7-39FC9678F090}"/>
              </a:ext>
            </a:extLst>
          </p:cNvPr>
          <p:cNvCxnSpPr>
            <a:cxnSpLocks/>
          </p:cNvCxnSpPr>
          <p:nvPr/>
        </p:nvCxnSpPr>
        <p:spPr>
          <a:xfrm flipH="1">
            <a:off x="4191328" y="2507286"/>
            <a:ext cx="1191509" cy="680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1AE0EA-163B-44DC-8B66-27AC57E74BB7}"/>
              </a:ext>
            </a:extLst>
          </p:cNvPr>
          <p:cNvCxnSpPr>
            <a:cxnSpLocks/>
          </p:cNvCxnSpPr>
          <p:nvPr/>
        </p:nvCxnSpPr>
        <p:spPr>
          <a:xfrm>
            <a:off x="1732869" y="2425581"/>
            <a:ext cx="1321875" cy="7319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827419-B264-40AD-AD94-49BB58BFF2D5}"/>
              </a:ext>
            </a:extLst>
          </p:cNvPr>
          <p:cNvCxnSpPr>
            <a:cxnSpLocks/>
          </p:cNvCxnSpPr>
          <p:nvPr/>
        </p:nvCxnSpPr>
        <p:spPr>
          <a:xfrm>
            <a:off x="5408698" y="1060373"/>
            <a:ext cx="0" cy="513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241B0B-74B6-4009-92EE-51C166FEBBE2}"/>
              </a:ext>
            </a:extLst>
          </p:cNvPr>
          <p:cNvCxnSpPr>
            <a:cxnSpLocks/>
          </p:cNvCxnSpPr>
          <p:nvPr/>
        </p:nvCxnSpPr>
        <p:spPr>
          <a:xfrm>
            <a:off x="1828799" y="1023622"/>
            <a:ext cx="0" cy="513594"/>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6CE4C60-CBDB-4EDF-8301-FEB474A7A5C6}"/>
              </a:ext>
            </a:extLst>
          </p:cNvPr>
          <p:cNvSpPr/>
          <p:nvPr/>
        </p:nvSpPr>
        <p:spPr>
          <a:xfrm>
            <a:off x="599607" y="374755"/>
            <a:ext cx="6071016" cy="689547"/>
          </a:xfrm>
          <a:prstGeom prst="round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0A62C762-8116-4C3A-BB2B-22D98402841E}"/>
              </a:ext>
            </a:extLst>
          </p:cNvPr>
          <p:cNvSpPr/>
          <p:nvPr/>
        </p:nvSpPr>
        <p:spPr>
          <a:xfrm>
            <a:off x="4064284" y="1521502"/>
            <a:ext cx="2563318" cy="944380"/>
          </a:xfrm>
          <a:prstGeom prst="roundRect">
            <a:avLst/>
          </a:prstGeom>
          <a:solidFill>
            <a:srgbClr val="F67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D1B5A043-BF1F-4106-AFC2-57FA579E3295}"/>
              </a:ext>
            </a:extLst>
          </p:cNvPr>
          <p:cNvSpPr/>
          <p:nvPr/>
        </p:nvSpPr>
        <p:spPr>
          <a:xfrm>
            <a:off x="624857" y="1505535"/>
            <a:ext cx="2563318" cy="94438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07457E-3F09-4B02-90F8-E6C392AABAE2}"/>
              </a:ext>
            </a:extLst>
          </p:cNvPr>
          <p:cNvSpPr/>
          <p:nvPr/>
        </p:nvSpPr>
        <p:spPr>
          <a:xfrm>
            <a:off x="2803161" y="2923082"/>
            <a:ext cx="1663908" cy="16639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7C3B2588-099F-4238-BF88-5C6EE28839FA}"/>
              </a:ext>
            </a:extLst>
          </p:cNvPr>
          <p:cNvSpPr/>
          <p:nvPr/>
        </p:nvSpPr>
        <p:spPr>
          <a:xfrm>
            <a:off x="2424508" y="5312481"/>
            <a:ext cx="2563318" cy="94438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EF5B3710-0E80-4F87-98E7-C94A063BC995}"/>
              </a:ext>
            </a:extLst>
          </p:cNvPr>
          <p:cNvCxnSpPr/>
          <p:nvPr/>
        </p:nvCxnSpPr>
        <p:spPr>
          <a:xfrm>
            <a:off x="7528960"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BA1D6B5B-9BD3-4A2C-9164-CDBFF8235B5C}"/>
              </a:ext>
            </a:extLst>
          </p:cNvPr>
          <p:cNvSpPr/>
          <p:nvPr/>
        </p:nvSpPr>
        <p:spPr>
          <a:xfrm>
            <a:off x="8461949" y="705183"/>
            <a:ext cx="2563318" cy="1601379"/>
          </a:xfrm>
          <a:prstGeom prst="roundRect">
            <a:avLst/>
          </a:prstGeom>
          <a:solidFill>
            <a:srgbClr val="49B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sz="2000" kern="1200" dirty="0">
                <a:solidFill>
                  <a:schemeClr val="tx1"/>
                </a:solidFill>
              </a:rPr>
              <a:t>Direct Methylation by Acid- Alkaly hydrolysis</a:t>
            </a:r>
          </a:p>
          <a:p>
            <a:pPr marL="0" lvl="0" indent="0" algn="ctr" defTabSz="800100">
              <a:lnSpc>
                <a:spcPct val="90000"/>
              </a:lnSpc>
              <a:spcBef>
                <a:spcPct val="0"/>
              </a:spcBef>
              <a:spcAft>
                <a:spcPct val="35000"/>
              </a:spcAft>
              <a:buNone/>
            </a:pPr>
            <a:r>
              <a:rPr lang="it-IT" sz="2000" kern="1200" dirty="0" err="1">
                <a:solidFill>
                  <a:schemeClr val="tx1"/>
                </a:solidFill>
              </a:rPr>
              <a:t>AcMeOH</a:t>
            </a:r>
            <a:r>
              <a:rPr lang="it-IT" sz="2000" kern="1200" dirty="0">
                <a:solidFill>
                  <a:schemeClr val="tx1"/>
                </a:solidFill>
              </a:rPr>
              <a:t> + </a:t>
            </a:r>
            <a:r>
              <a:rPr lang="it-IT" sz="2000" dirty="0" err="1">
                <a:solidFill>
                  <a:schemeClr val="tx1"/>
                </a:solidFill>
              </a:rPr>
              <a:t>NaOH</a:t>
            </a:r>
            <a:r>
              <a:rPr lang="it-IT" sz="2000" dirty="0">
                <a:solidFill>
                  <a:schemeClr val="tx1"/>
                </a:solidFill>
              </a:rPr>
              <a:t> + </a:t>
            </a:r>
            <a:r>
              <a:rPr lang="it-IT" sz="2000" b="1" dirty="0">
                <a:solidFill>
                  <a:schemeClr val="tx1"/>
                </a:solidFill>
              </a:rPr>
              <a:t>BF</a:t>
            </a:r>
            <a:r>
              <a:rPr lang="it-IT" sz="2000" b="1" baseline="-25000" dirty="0">
                <a:solidFill>
                  <a:schemeClr val="tx1"/>
                </a:solidFill>
              </a:rPr>
              <a:t>3</a:t>
            </a:r>
            <a:r>
              <a:rPr lang="it-IT" sz="2000" dirty="0">
                <a:solidFill>
                  <a:schemeClr val="tx1"/>
                </a:solidFill>
              </a:rPr>
              <a:t> + Hexane</a:t>
            </a:r>
            <a:endParaRPr lang="it-IT" sz="2000" kern="1200" dirty="0">
              <a:solidFill>
                <a:schemeClr val="tx1"/>
              </a:solidFill>
            </a:endParaRPr>
          </a:p>
        </p:txBody>
      </p:sp>
      <p:sp>
        <p:nvSpPr>
          <p:cNvPr id="25" name="Rectangle: Rounded Corners 24">
            <a:extLst>
              <a:ext uri="{FF2B5EF4-FFF2-40B4-BE49-F238E27FC236}">
                <a16:creationId xmlns:a16="http://schemas.microsoft.com/office/drawing/2014/main" id="{1F039BFD-A4B1-4353-B9C2-8531DB134A28}"/>
              </a:ext>
            </a:extLst>
          </p:cNvPr>
          <p:cNvSpPr/>
          <p:nvPr/>
        </p:nvSpPr>
        <p:spPr>
          <a:xfrm>
            <a:off x="8468076" y="2847389"/>
            <a:ext cx="2563318" cy="1443292"/>
          </a:xfrm>
          <a:prstGeom prst="roundRect">
            <a:avLst/>
          </a:prstGeom>
          <a:solidFill>
            <a:srgbClr val="A63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sz="2000" kern="1200" dirty="0">
                <a:solidFill>
                  <a:schemeClr val="tx1"/>
                </a:solidFill>
              </a:rPr>
              <a:t>Direct Methylation by Alkaly hydrolysis</a:t>
            </a:r>
          </a:p>
          <a:p>
            <a:pPr marL="0" lvl="0" indent="0" algn="ctr" defTabSz="800100">
              <a:lnSpc>
                <a:spcPct val="90000"/>
              </a:lnSpc>
              <a:spcBef>
                <a:spcPct val="0"/>
              </a:spcBef>
              <a:spcAft>
                <a:spcPct val="35000"/>
              </a:spcAft>
              <a:buNone/>
            </a:pPr>
            <a:r>
              <a:rPr lang="it-IT" sz="2000" kern="1200" dirty="0" err="1">
                <a:solidFill>
                  <a:schemeClr val="tx1"/>
                </a:solidFill>
              </a:rPr>
              <a:t>NaO</a:t>
            </a:r>
            <a:r>
              <a:rPr lang="it-IT" sz="2000" dirty="0" err="1">
                <a:solidFill>
                  <a:schemeClr val="tx1"/>
                </a:solidFill>
              </a:rPr>
              <a:t>H</a:t>
            </a:r>
            <a:r>
              <a:rPr lang="it-IT" sz="2000" dirty="0">
                <a:solidFill>
                  <a:schemeClr val="tx1"/>
                </a:solidFill>
              </a:rPr>
              <a:t> +</a:t>
            </a:r>
            <a:r>
              <a:rPr lang="it-IT" sz="2000" b="1" dirty="0">
                <a:solidFill>
                  <a:schemeClr val="tx1"/>
                </a:solidFill>
              </a:rPr>
              <a:t> BF</a:t>
            </a:r>
            <a:r>
              <a:rPr lang="it-IT" sz="2000" b="1" baseline="-25000" dirty="0">
                <a:solidFill>
                  <a:schemeClr val="tx1"/>
                </a:solidFill>
              </a:rPr>
              <a:t>3</a:t>
            </a:r>
            <a:r>
              <a:rPr lang="it-IT" sz="2000" b="1" dirty="0">
                <a:solidFill>
                  <a:schemeClr val="tx1"/>
                </a:solidFill>
              </a:rPr>
              <a:t> </a:t>
            </a:r>
            <a:r>
              <a:rPr lang="it-IT" sz="2000" dirty="0">
                <a:solidFill>
                  <a:schemeClr val="tx1"/>
                </a:solidFill>
              </a:rPr>
              <a:t>+ Hexane</a:t>
            </a:r>
            <a:endParaRPr lang="it-IT" sz="2000" kern="1200" dirty="0">
              <a:solidFill>
                <a:schemeClr val="tx1"/>
              </a:solidFill>
            </a:endParaRPr>
          </a:p>
        </p:txBody>
      </p:sp>
      <p:sp>
        <p:nvSpPr>
          <p:cNvPr id="26" name="Rectangle: Rounded Corners 25">
            <a:extLst>
              <a:ext uri="{FF2B5EF4-FFF2-40B4-BE49-F238E27FC236}">
                <a16:creationId xmlns:a16="http://schemas.microsoft.com/office/drawing/2014/main" id="{3CB44226-F8E5-4B88-97EB-51132F0E79F6}"/>
              </a:ext>
            </a:extLst>
          </p:cNvPr>
          <p:cNvSpPr/>
          <p:nvPr/>
        </p:nvSpPr>
        <p:spPr>
          <a:xfrm>
            <a:off x="8461949" y="4831508"/>
            <a:ext cx="2563318" cy="137704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7" name="Rectangle 26">
            <a:extLst>
              <a:ext uri="{FF2B5EF4-FFF2-40B4-BE49-F238E27FC236}">
                <a16:creationId xmlns:a16="http://schemas.microsoft.com/office/drawing/2014/main" id="{57C025D9-58A2-4EAE-A50F-22521ECBEA10}"/>
              </a:ext>
            </a:extLst>
          </p:cNvPr>
          <p:cNvSpPr/>
          <p:nvPr/>
        </p:nvSpPr>
        <p:spPr>
          <a:xfrm>
            <a:off x="2575300" y="3119061"/>
            <a:ext cx="2119630" cy="1323439"/>
          </a:xfrm>
          <a:prstGeom prst="rect">
            <a:avLst/>
          </a:prstGeom>
          <a:noFill/>
        </p:spPr>
        <p:txBody>
          <a:bodyPr wrap="square" lIns="91440" tIns="45720" rIns="91440" bIns="45720">
            <a:spAutoFit/>
          </a:bodyPr>
          <a:lstStyle/>
          <a:p>
            <a:pPr algn="ctr"/>
            <a:r>
              <a:rPr lang="en-US" sz="4000" b="0" cap="none" spc="0" dirty="0">
                <a:ln w="0"/>
                <a:solidFill>
                  <a:srgbClr val="002060"/>
                </a:solidFill>
                <a:effectLst>
                  <a:reflection blurRad="6350" stA="53000" endA="300" endPos="35500" dir="5400000" sy="-90000" algn="bl" rotWithShape="0"/>
                </a:effectLst>
              </a:rPr>
              <a:t>TOTAL </a:t>
            </a:r>
          </a:p>
          <a:p>
            <a:pPr algn="ctr"/>
            <a:r>
              <a:rPr lang="en-US" sz="4000" b="0" cap="none" spc="0" dirty="0">
                <a:ln w="0"/>
                <a:solidFill>
                  <a:srgbClr val="002060"/>
                </a:solidFill>
                <a:effectLst>
                  <a:reflection blurRad="6350" stA="53000" endA="300" endPos="35500" dir="5400000" sy="-90000" algn="bl" rotWithShape="0"/>
                </a:effectLst>
              </a:rPr>
              <a:t>FAT</a:t>
            </a:r>
          </a:p>
        </p:txBody>
      </p:sp>
      <p:sp>
        <p:nvSpPr>
          <p:cNvPr id="28" name="TextBox 27">
            <a:extLst>
              <a:ext uri="{FF2B5EF4-FFF2-40B4-BE49-F238E27FC236}">
                <a16:creationId xmlns:a16="http://schemas.microsoft.com/office/drawing/2014/main" id="{D8C41B1D-F2F6-4300-9CB9-57EA47CF0C68}"/>
              </a:ext>
            </a:extLst>
          </p:cNvPr>
          <p:cNvSpPr txBox="1"/>
          <p:nvPr/>
        </p:nvSpPr>
        <p:spPr>
          <a:xfrm>
            <a:off x="8430050" y="4828955"/>
            <a:ext cx="2745524" cy="1323439"/>
          </a:xfrm>
          <a:prstGeom prst="rect">
            <a:avLst/>
          </a:prstGeom>
          <a:noFill/>
          <a:ln>
            <a:noFill/>
          </a:ln>
        </p:spPr>
        <p:txBody>
          <a:bodyPr wrap="square" rtlCol="0">
            <a:spAutoFit/>
          </a:bodyPr>
          <a:lstStyle/>
          <a:p>
            <a:pPr algn="ctr"/>
            <a:r>
              <a:rPr lang="it-IT" sz="2000" dirty="0">
                <a:solidFill>
                  <a:schemeClr val="tx1"/>
                </a:solidFill>
              </a:rPr>
              <a:t>One-Step Microwave-assisted extraction and derivatization</a:t>
            </a:r>
          </a:p>
          <a:p>
            <a:pPr algn="ctr"/>
            <a:r>
              <a:rPr lang="it-IT" sz="2000" b="1" dirty="0"/>
              <a:t>AcMeOH</a:t>
            </a:r>
            <a:r>
              <a:rPr lang="it-IT" sz="2000" dirty="0"/>
              <a:t> + Cyclohexane</a:t>
            </a:r>
            <a:endParaRPr lang="it-IT" sz="2000" dirty="0">
              <a:solidFill>
                <a:schemeClr val="tx1"/>
              </a:solidFill>
            </a:endParaRPr>
          </a:p>
        </p:txBody>
      </p:sp>
      <p:sp>
        <p:nvSpPr>
          <p:cNvPr id="29" name="TextBox 28">
            <a:extLst>
              <a:ext uri="{FF2B5EF4-FFF2-40B4-BE49-F238E27FC236}">
                <a16:creationId xmlns:a16="http://schemas.microsoft.com/office/drawing/2014/main" id="{C09D9E11-F85D-4D5C-A8FA-BDF06917D9F8}"/>
              </a:ext>
            </a:extLst>
          </p:cNvPr>
          <p:cNvSpPr txBox="1"/>
          <p:nvPr/>
        </p:nvSpPr>
        <p:spPr>
          <a:xfrm>
            <a:off x="8956075" y="286244"/>
            <a:ext cx="1540969" cy="369332"/>
          </a:xfrm>
          <a:prstGeom prst="rect">
            <a:avLst/>
          </a:prstGeom>
          <a:noFill/>
        </p:spPr>
        <p:txBody>
          <a:bodyPr wrap="square" rtlCol="0">
            <a:spAutoFit/>
          </a:bodyPr>
          <a:lstStyle/>
          <a:p>
            <a:r>
              <a:rPr lang="it-IT" sz="1800" b="1" dirty="0">
                <a:solidFill>
                  <a:schemeClr val="tx1"/>
                </a:solidFill>
              </a:rPr>
              <a:t>AOCS Ce2c-11</a:t>
            </a:r>
            <a:endParaRPr lang="en-GB" b="1" dirty="0"/>
          </a:p>
        </p:txBody>
      </p:sp>
      <p:sp>
        <p:nvSpPr>
          <p:cNvPr id="30" name="TextBox 29">
            <a:extLst>
              <a:ext uri="{FF2B5EF4-FFF2-40B4-BE49-F238E27FC236}">
                <a16:creationId xmlns:a16="http://schemas.microsoft.com/office/drawing/2014/main" id="{362FA2D3-0C45-46A4-941B-E259707D660C}"/>
              </a:ext>
            </a:extLst>
          </p:cNvPr>
          <p:cNvSpPr txBox="1"/>
          <p:nvPr/>
        </p:nvSpPr>
        <p:spPr>
          <a:xfrm>
            <a:off x="8956074" y="2400053"/>
            <a:ext cx="1540969" cy="341632"/>
          </a:xfrm>
          <a:prstGeom prst="rect">
            <a:avLst/>
          </a:prstGeom>
          <a:noFill/>
        </p:spPr>
        <p:txBody>
          <a:bodyPr wrap="square" rtlCol="0">
            <a:spAutoFit/>
          </a:bodyPr>
          <a:lstStyle/>
          <a:p>
            <a:pPr algn="ctr" defTabSz="800100">
              <a:lnSpc>
                <a:spcPct val="90000"/>
              </a:lnSpc>
              <a:spcBef>
                <a:spcPct val="0"/>
              </a:spcBef>
              <a:spcAft>
                <a:spcPct val="35000"/>
              </a:spcAft>
            </a:pPr>
            <a:r>
              <a:rPr lang="it-IT" sz="1800" b="1" dirty="0">
                <a:solidFill>
                  <a:schemeClr val="tx1"/>
                </a:solidFill>
              </a:rPr>
              <a:t>AOCS Ce2b-11</a:t>
            </a:r>
            <a:endParaRPr lang="it-IT" sz="1800" b="1" kern="1200" dirty="0">
              <a:solidFill>
                <a:schemeClr val="tx1"/>
              </a:solidFill>
            </a:endParaRPr>
          </a:p>
        </p:txBody>
      </p:sp>
      <p:sp>
        <p:nvSpPr>
          <p:cNvPr id="31" name="TextBox 30">
            <a:extLst>
              <a:ext uri="{FF2B5EF4-FFF2-40B4-BE49-F238E27FC236}">
                <a16:creationId xmlns:a16="http://schemas.microsoft.com/office/drawing/2014/main" id="{3DAB389E-CB59-4387-8D97-7ABF4C212C54}"/>
              </a:ext>
            </a:extLst>
          </p:cNvPr>
          <p:cNvSpPr txBox="1"/>
          <p:nvPr/>
        </p:nvSpPr>
        <p:spPr>
          <a:xfrm>
            <a:off x="9388839" y="4356512"/>
            <a:ext cx="1436048" cy="369332"/>
          </a:xfrm>
          <a:prstGeom prst="rect">
            <a:avLst/>
          </a:prstGeom>
          <a:noFill/>
        </p:spPr>
        <p:txBody>
          <a:bodyPr wrap="square" rtlCol="0">
            <a:spAutoFit/>
          </a:bodyPr>
          <a:lstStyle/>
          <a:p>
            <a:r>
              <a:rPr lang="it-IT" b="1" dirty="0"/>
              <a:t>MAED</a:t>
            </a:r>
            <a:endParaRPr lang="en-GB" b="1" dirty="0"/>
          </a:p>
        </p:txBody>
      </p:sp>
      <p:sp>
        <p:nvSpPr>
          <p:cNvPr id="32" name="TextBox 31">
            <a:extLst>
              <a:ext uri="{FF2B5EF4-FFF2-40B4-BE49-F238E27FC236}">
                <a16:creationId xmlns:a16="http://schemas.microsoft.com/office/drawing/2014/main" id="{638D321E-93FB-4A2C-B76F-75527BAB50A5}"/>
              </a:ext>
            </a:extLst>
          </p:cNvPr>
          <p:cNvSpPr txBox="1"/>
          <p:nvPr/>
        </p:nvSpPr>
        <p:spPr>
          <a:xfrm>
            <a:off x="4379077" y="1668773"/>
            <a:ext cx="1888761" cy="646331"/>
          </a:xfrm>
          <a:prstGeom prst="rect">
            <a:avLst/>
          </a:prstGeom>
          <a:noFill/>
        </p:spPr>
        <p:txBody>
          <a:bodyPr wrap="square" rtlCol="0">
            <a:spAutoFit/>
          </a:bodyPr>
          <a:lstStyle/>
          <a:p>
            <a:pPr algn="ctr"/>
            <a:r>
              <a:rPr lang="it-IT" dirty="0"/>
              <a:t>HEXANE EXTRACTION</a:t>
            </a:r>
            <a:endParaRPr lang="en-GB" dirty="0"/>
          </a:p>
        </p:txBody>
      </p:sp>
      <p:sp>
        <p:nvSpPr>
          <p:cNvPr id="33" name="TextBox 32">
            <a:extLst>
              <a:ext uri="{FF2B5EF4-FFF2-40B4-BE49-F238E27FC236}">
                <a16:creationId xmlns:a16="http://schemas.microsoft.com/office/drawing/2014/main" id="{1EF73C88-683F-40C2-B655-98BE2308B0E3}"/>
              </a:ext>
            </a:extLst>
          </p:cNvPr>
          <p:cNvSpPr txBox="1"/>
          <p:nvPr/>
        </p:nvSpPr>
        <p:spPr>
          <a:xfrm>
            <a:off x="526751" y="1597332"/>
            <a:ext cx="2798999" cy="646331"/>
          </a:xfrm>
          <a:prstGeom prst="rect">
            <a:avLst/>
          </a:prstGeom>
          <a:noFill/>
        </p:spPr>
        <p:txBody>
          <a:bodyPr wrap="square" rtlCol="0">
            <a:spAutoFit/>
          </a:bodyPr>
          <a:lstStyle/>
          <a:p>
            <a:pPr algn="ctr"/>
            <a:r>
              <a:rPr lang="it-IT" dirty="0"/>
              <a:t>EXTRACTION + HYDROLYSIS</a:t>
            </a:r>
          </a:p>
          <a:p>
            <a:pPr algn="ctr"/>
            <a:r>
              <a:rPr lang="it-IT" dirty="0"/>
              <a:t>H</a:t>
            </a:r>
            <a:r>
              <a:rPr lang="it-IT" baseline="-25000" dirty="0"/>
              <a:t>2</a:t>
            </a:r>
            <a:r>
              <a:rPr lang="it-IT" dirty="0"/>
              <a:t>SO</a:t>
            </a:r>
            <a:r>
              <a:rPr lang="it-IT" baseline="-25000" dirty="0"/>
              <a:t>4  </a:t>
            </a:r>
            <a:r>
              <a:rPr lang="it-IT" dirty="0"/>
              <a:t> + Cyclohexane</a:t>
            </a:r>
            <a:endParaRPr lang="en-GB" dirty="0"/>
          </a:p>
        </p:txBody>
      </p:sp>
      <p:sp>
        <p:nvSpPr>
          <p:cNvPr id="18" name="TextBox 17">
            <a:extLst>
              <a:ext uri="{FF2B5EF4-FFF2-40B4-BE49-F238E27FC236}">
                <a16:creationId xmlns:a16="http://schemas.microsoft.com/office/drawing/2014/main" id="{A09A62CB-10AF-4A24-B396-8C14A3F8EA6E}"/>
              </a:ext>
            </a:extLst>
          </p:cNvPr>
          <p:cNvSpPr txBox="1"/>
          <p:nvPr/>
        </p:nvSpPr>
        <p:spPr>
          <a:xfrm>
            <a:off x="1500336" y="439760"/>
            <a:ext cx="4767502" cy="461665"/>
          </a:xfrm>
          <a:prstGeom prst="rect">
            <a:avLst/>
          </a:prstGeom>
          <a:noFill/>
        </p:spPr>
        <p:txBody>
          <a:bodyPr wrap="square" rtlCol="0">
            <a:spAutoFit/>
          </a:bodyPr>
          <a:lstStyle/>
          <a:p>
            <a:pPr algn="ctr"/>
            <a:r>
              <a:rPr lang="it-IT" sz="2400" dirty="0"/>
              <a:t>Microwave-</a:t>
            </a:r>
            <a:r>
              <a:rPr lang="it-IT" sz="2400" dirty="0" err="1"/>
              <a:t>assisted</a:t>
            </a:r>
            <a:r>
              <a:rPr lang="it-IT" sz="2400" dirty="0"/>
              <a:t> </a:t>
            </a:r>
            <a:r>
              <a:rPr lang="it-IT" sz="2400" dirty="0" err="1"/>
              <a:t>Extraction</a:t>
            </a:r>
            <a:endParaRPr lang="en-GB" sz="1600" dirty="0"/>
          </a:p>
        </p:txBody>
      </p:sp>
      <p:sp>
        <p:nvSpPr>
          <p:cNvPr id="47" name="TextBox 46">
            <a:extLst>
              <a:ext uri="{FF2B5EF4-FFF2-40B4-BE49-F238E27FC236}">
                <a16:creationId xmlns:a16="http://schemas.microsoft.com/office/drawing/2014/main" id="{DA188CD6-E2A7-4B6D-8EF3-C440D720994D}"/>
              </a:ext>
            </a:extLst>
          </p:cNvPr>
          <p:cNvSpPr txBox="1"/>
          <p:nvPr/>
        </p:nvSpPr>
        <p:spPr>
          <a:xfrm>
            <a:off x="2761786" y="5416697"/>
            <a:ext cx="1888761" cy="707886"/>
          </a:xfrm>
          <a:prstGeom prst="rect">
            <a:avLst/>
          </a:prstGeom>
          <a:noFill/>
        </p:spPr>
        <p:txBody>
          <a:bodyPr wrap="square" rtlCol="0">
            <a:spAutoFit/>
          </a:bodyPr>
          <a:lstStyle/>
          <a:p>
            <a:pPr algn="ctr"/>
            <a:r>
              <a:rPr lang="it-IT" sz="2000" dirty="0"/>
              <a:t>Derivatization with </a:t>
            </a:r>
            <a:r>
              <a:rPr lang="it-IT" sz="2000" b="1" dirty="0"/>
              <a:t>BF</a:t>
            </a:r>
            <a:r>
              <a:rPr lang="it-IT" sz="2000" b="1" baseline="-25000" dirty="0"/>
              <a:t>3</a:t>
            </a:r>
            <a:endParaRPr lang="en-GB" sz="2000" b="1" baseline="-25000" dirty="0"/>
          </a:p>
        </p:txBody>
      </p:sp>
      <p:pic>
        <p:nvPicPr>
          <p:cNvPr id="38" name="Picture 37">
            <a:extLst>
              <a:ext uri="{FF2B5EF4-FFF2-40B4-BE49-F238E27FC236}">
                <a16:creationId xmlns:a16="http://schemas.microsoft.com/office/drawing/2014/main" id="{4F5C52B5-1816-4FA0-9EFF-8DF42321ED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456505" y="2178877"/>
            <a:ext cx="562808" cy="562808"/>
          </a:xfrm>
          <a:prstGeom prst="rect">
            <a:avLst/>
          </a:prstGeom>
        </p:spPr>
      </p:pic>
      <p:pic>
        <p:nvPicPr>
          <p:cNvPr id="39" name="Picture 38">
            <a:extLst>
              <a:ext uri="{FF2B5EF4-FFF2-40B4-BE49-F238E27FC236}">
                <a16:creationId xmlns:a16="http://schemas.microsoft.com/office/drawing/2014/main" id="{C5515F6F-8A3E-4DBF-A405-BE03E797EC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956102" y="2155886"/>
            <a:ext cx="576103" cy="576103"/>
          </a:xfrm>
          <a:prstGeom prst="rect">
            <a:avLst/>
          </a:prstGeom>
        </p:spPr>
      </p:pic>
      <p:pic>
        <p:nvPicPr>
          <p:cNvPr id="42" name="Picture 41">
            <a:extLst>
              <a:ext uri="{FF2B5EF4-FFF2-40B4-BE49-F238E27FC236}">
                <a16:creationId xmlns:a16="http://schemas.microsoft.com/office/drawing/2014/main" id="{D726DAD5-1C5C-4B6A-8460-E3E924D2C4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10559182" y="5427587"/>
            <a:ext cx="497984" cy="497984"/>
          </a:xfrm>
          <a:prstGeom prst="rect">
            <a:avLst/>
          </a:prstGeom>
        </p:spPr>
      </p:pic>
      <p:sp>
        <p:nvSpPr>
          <p:cNvPr id="2" name="Rectangle 1">
            <a:extLst>
              <a:ext uri="{FF2B5EF4-FFF2-40B4-BE49-F238E27FC236}">
                <a16:creationId xmlns:a16="http://schemas.microsoft.com/office/drawing/2014/main" id="{974C5FFF-954B-4F56-A0B2-40F11F0D90B1}"/>
              </a:ext>
            </a:extLst>
          </p:cNvPr>
          <p:cNvSpPr/>
          <p:nvPr/>
        </p:nvSpPr>
        <p:spPr>
          <a:xfrm>
            <a:off x="7399867" y="0"/>
            <a:ext cx="4944530" cy="6858000"/>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78D2668E-C045-4163-8DCF-FE47C640CA43}"/>
              </a:ext>
            </a:extLst>
          </p:cNvPr>
          <p:cNvGrpSpPr/>
          <p:nvPr/>
        </p:nvGrpSpPr>
        <p:grpSpPr>
          <a:xfrm>
            <a:off x="8309052" y="1021332"/>
            <a:ext cx="2869111" cy="4696439"/>
            <a:chOff x="3717956" y="1855361"/>
            <a:chExt cx="3410447" cy="4696439"/>
          </a:xfrm>
        </p:grpSpPr>
        <p:sp>
          <p:nvSpPr>
            <p:cNvPr id="43" name="Rectangle: Rounded Corners 42">
              <a:extLst>
                <a:ext uri="{FF2B5EF4-FFF2-40B4-BE49-F238E27FC236}">
                  <a16:creationId xmlns:a16="http://schemas.microsoft.com/office/drawing/2014/main" id="{5D236B47-C4B7-4942-B262-934D3A2B49C3}"/>
                </a:ext>
              </a:extLst>
            </p:cNvPr>
            <p:cNvSpPr/>
            <p:nvPr/>
          </p:nvSpPr>
          <p:spPr>
            <a:xfrm>
              <a:off x="3717956" y="1855361"/>
              <a:ext cx="3410447" cy="469643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45" name="TextBox 44">
              <a:extLst>
                <a:ext uri="{FF2B5EF4-FFF2-40B4-BE49-F238E27FC236}">
                  <a16:creationId xmlns:a16="http://schemas.microsoft.com/office/drawing/2014/main" id="{6303E798-ACA4-437C-B51C-57163F0AE029}"/>
                </a:ext>
              </a:extLst>
            </p:cNvPr>
            <p:cNvSpPr txBox="1"/>
            <p:nvPr/>
          </p:nvSpPr>
          <p:spPr>
            <a:xfrm>
              <a:off x="3891014" y="4008840"/>
              <a:ext cx="3048187" cy="1569660"/>
            </a:xfrm>
            <a:prstGeom prst="rect">
              <a:avLst/>
            </a:prstGeom>
            <a:noFill/>
          </p:spPr>
          <p:txBody>
            <a:bodyPr wrap="square" rtlCol="0">
              <a:spAutoFit/>
            </a:bodyPr>
            <a:lstStyle/>
            <a:p>
              <a:pPr algn="ctr"/>
              <a:r>
                <a:rPr lang="it-IT" sz="2400" dirty="0"/>
                <a:t>EXPLORE THE USE OF MICROWAVE TO PERFORM THE DERIVATIZATION</a:t>
              </a:r>
              <a:endParaRPr lang="en-GB" sz="2400" dirty="0"/>
            </a:p>
          </p:txBody>
        </p:sp>
        <p:pic>
          <p:nvPicPr>
            <p:cNvPr id="46" name="Picture 45">
              <a:extLst>
                <a:ext uri="{FF2B5EF4-FFF2-40B4-BE49-F238E27FC236}">
                  <a16:creationId xmlns:a16="http://schemas.microsoft.com/office/drawing/2014/main" id="{A1CA6E98-0D6F-4CE4-A5BE-5CEC84F7D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2758" y="2667919"/>
              <a:ext cx="1145239" cy="1145240"/>
            </a:xfrm>
            <a:prstGeom prst="rect">
              <a:avLst/>
            </a:prstGeom>
          </p:spPr>
        </p:pic>
        <p:sp>
          <p:nvSpPr>
            <p:cNvPr id="49" name="TextBox 48">
              <a:extLst>
                <a:ext uri="{FF2B5EF4-FFF2-40B4-BE49-F238E27FC236}">
                  <a16:creationId xmlns:a16="http://schemas.microsoft.com/office/drawing/2014/main" id="{8F5510F2-F28C-46E2-A8E9-793DE7A1C352}"/>
                </a:ext>
              </a:extLst>
            </p:cNvPr>
            <p:cNvSpPr txBox="1"/>
            <p:nvPr/>
          </p:nvSpPr>
          <p:spPr>
            <a:xfrm>
              <a:off x="5214735" y="2909591"/>
              <a:ext cx="1289528" cy="707886"/>
            </a:xfrm>
            <a:prstGeom prst="rect">
              <a:avLst/>
            </a:prstGeom>
            <a:noFill/>
          </p:spPr>
          <p:txBody>
            <a:bodyPr wrap="square" rtlCol="0">
              <a:spAutoFit/>
            </a:bodyPr>
            <a:lstStyle/>
            <a:p>
              <a:pPr algn="ctr"/>
              <a:r>
                <a:rPr lang="it-IT" sz="4000" b="1" dirty="0"/>
                <a:t>02</a:t>
              </a:r>
              <a:endParaRPr lang="en-GB" sz="2400" b="1" dirty="0"/>
            </a:p>
          </p:txBody>
        </p:sp>
      </p:grpSp>
    </p:spTree>
    <p:extLst>
      <p:ext uri="{BB962C8B-B14F-4D97-AF65-F5344CB8AC3E}">
        <p14:creationId xmlns:p14="http://schemas.microsoft.com/office/powerpoint/2010/main" val="228486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722B70A9-5CC6-4CA9-BA74-C08F266F023E}"/>
              </a:ext>
            </a:extLst>
          </p:cNvPr>
          <p:cNvCxnSpPr>
            <a:cxnSpLocks/>
            <a:stCxn id="7" idx="0"/>
          </p:cNvCxnSpPr>
          <p:nvPr/>
        </p:nvCxnSpPr>
        <p:spPr>
          <a:xfrm flipV="1">
            <a:off x="1881266" y="4228663"/>
            <a:ext cx="1245180"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FDB01D-F9FC-4F14-9E39-0210451204F8}"/>
              </a:ext>
            </a:extLst>
          </p:cNvPr>
          <p:cNvCxnSpPr>
            <a:cxnSpLocks/>
            <a:endCxn id="8" idx="0"/>
          </p:cNvCxnSpPr>
          <p:nvPr/>
        </p:nvCxnSpPr>
        <p:spPr>
          <a:xfrm>
            <a:off x="4252728" y="4228663"/>
            <a:ext cx="1136236"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FEE782-020B-44B5-9BA7-39FC9678F090}"/>
              </a:ext>
            </a:extLst>
          </p:cNvPr>
          <p:cNvCxnSpPr>
            <a:cxnSpLocks/>
          </p:cNvCxnSpPr>
          <p:nvPr/>
        </p:nvCxnSpPr>
        <p:spPr>
          <a:xfrm flipH="1">
            <a:off x="4191328" y="2507286"/>
            <a:ext cx="1191509" cy="680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1AE0EA-163B-44DC-8B66-27AC57E74BB7}"/>
              </a:ext>
            </a:extLst>
          </p:cNvPr>
          <p:cNvCxnSpPr>
            <a:cxnSpLocks/>
          </p:cNvCxnSpPr>
          <p:nvPr/>
        </p:nvCxnSpPr>
        <p:spPr>
          <a:xfrm>
            <a:off x="1732869" y="2425581"/>
            <a:ext cx="1321875" cy="7319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827419-B264-40AD-AD94-49BB58BFF2D5}"/>
              </a:ext>
            </a:extLst>
          </p:cNvPr>
          <p:cNvCxnSpPr>
            <a:cxnSpLocks/>
          </p:cNvCxnSpPr>
          <p:nvPr/>
        </p:nvCxnSpPr>
        <p:spPr>
          <a:xfrm>
            <a:off x="5408698" y="1060373"/>
            <a:ext cx="0" cy="513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241B0B-74B6-4009-92EE-51C166FEBBE2}"/>
              </a:ext>
            </a:extLst>
          </p:cNvPr>
          <p:cNvCxnSpPr>
            <a:cxnSpLocks/>
          </p:cNvCxnSpPr>
          <p:nvPr/>
        </p:nvCxnSpPr>
        <p:spPr>
          <a:xfrm>
            <a:off x="1828799" y="1023622"/>
            <a:ext cx="0" cy="513594"/>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6CE4C60-CBDB-4EDF-8301-FEB474A7A5C6}"/>
              </a:ext>
            </a:extLst>
          </p:cNvPr>
          <p:cNvSpPr/>
          <p:nvPr/>
        </p:nvSpPr>
        <p:spPr>
          <a:xfrm>
            <a:off x="599607" y="374755"/>
            <a:ext cx="6071016" cy="689547"/>
          </a:xfrm>
          <a:prstGeom prst="round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0A62C762-8116-4C3A-BB2B-22D98402841E}"/>
              </a:ext>
            </a:extLst>
          </p:cNvPr>
          <p:cNvSpPr/>
          <p:nvPr/>
        </p:nvSpPr>
        <p:spPr>
          <a:xfrm>
            <a:off x="4064284" y="1521502"/>
            <a:ext cx="2563318" cy="944380"/>
          </a:xfrm>
          <a:prstGeom prst="roundRect">
            <a:avLst/>
          </a:prstGeom>
          <a:solidFill>
            <a:srgbClr val="F67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D1B5A043-BF1F-4106-AFC2-57FA579E3295}"/>
              </a:ext>
            </a:extLst>
          </p:cNvPr>
          <p:cNvSpPr/>
          <p:nvPr/>
        </p:nvSpPr>
        <p:spPr>
          <a:xfrm>
            <a:off x="624857" y="1505535"/>
            <a:ext cx="2563318" cy="94438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07457E-3F09-4B02-90F8-E6C392AABAE2}"/>
              </a:ext>
            </a:extLst>
          </p:cNvPr>
          <p:cNvSpPr/>
          <p:nvPr/>
        </p:nvSpPr>
        <p:spPr>
          <a:xfrm>
            <a:off x="2803161" y="2923082"/>
            <a:ext cx="1663908" cy="16639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7C3B2588-099F-4238-BF88-5C6EE28839FA}"/>
              </a:ext>
            </a:extLst>
          </p:cNvPr>
          <p:cNvSpPr/>
          <p:nvPr/>
        </p:nvSpPr>
        <p:spPr>
          <a:xfrm>
            <a:off x="599607" y="5111646"/>
            <a:ext cx="2563318" cy="94438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2333B46-7EBE-4818-812F-03B7FC6DB5E8}"/>
              </a:ext>
            </a:extLst>
          </p:cNvPr>
          <p:cNvSpPr/>
          <p:nvPr/>
        </p:nvSpPr>
        <p:spPr>
          <a:xfrm>
            <a:off x="4107305" y="5111646"/>
            <a:ext cx="2563318" cy="94438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EF5B3710-0E80-4F87-98E7-C94A063BC995}"/>
              </a:ext>
            </a:extLst>
          </p:cNvPr>
          <p:cNvCxnSpPr/>
          <p:nvPr/>
        </p:nvCxnSpPr>
        <p:spPr>
          <a:xfrm>
            <a:off x="7528960"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BA1D6B5B-9BD3-4A2C-9164-CDBFF8235B5C}"/>
              </a:ext>
            </a:extLst>
          </p:cNvPr>
          <p:cNvSpPr/>
          <p:nvPr/>
        </p:nvSpPr>
        <p:spPr>
          <a:xfrm>
            <a:off x="8461949" y="705183"/>
            <a:ext cx="2563318" cy="1601379"/>
          </a:xfrm>
          <a:prstGeom prst="roundRect">
            <a:avLst/>
          </a:prstGeom>
          <a:solidFill>
            <a:srgbClr val="49B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sz="2000" kern="1200" dirty="0">
                <a:solidFill>
                  <a:schemeClr val="tx1"/>
                </a:solidFill>
              </a:rPr>
              <a:t>Direct Methylation by Acid- Alkaly hydrolysis</a:t>
            </a:r>
          </a:p>
          <a:p>
            <a:pPr marL="0" lvl="0" indent="0" algn="ctr" defTabSz="800100">
              <a:lnSpc>
                <a:spcPct val="90000"/>
              </a:lnSpc>
              <a:spcBef>
                <a:spcPct val="0"/>
              </a:spcBef>
              <a:spcAft>
                <a:spcPct val="35000"/>
              </a:spcAft>
              <a:buNone/>
            </a:pPr>
            <a:r>
              <a:rPr lang="it-IT" sz="2000" kern="1200" dirty="0" err="1">
                <a:solidFill>
                  <a:schemeClr val="tx1"/>
                </a:solidFill>
              </a:rPr>
              <a:t>AcMeOH</a:t>
            </a:r>
            <a:r>
              <a:rPr lang="it-IT" sz="2000" kern="1200" dirty="0">
                <a:solidFill>
                  <a:schemeClr val="tx1"/>
                </a:solidFill>
              </a:rPr>
              <a:t> + </a:t>
            </a:r>
            <a:r>
              <a:rPr lang="it-IT" sz="2000" dirty="0" err="1">
                <a:solidFill>
                  <a:schemeClr val="tx1"/>
                </a:solidFill>
              </a:rPr>
              <a:t>NaOH</a:t>
            </a:r>
            <a:r>
              <a:rPr lang="it-IT" sz="2000" dirty="0">
                <a:solidFill>
                  <a:schemeClr val="tx1"/>
                </a:solidFill>
              </a:rPr>
              <a:t> + </a:t>
            </a:r>
            <a:r>
              <a:rPr lang="it-IT" sz="2000" b="1" dirty="0">
                <a:solidFill>
                  <a:schemeClr val="tx1"/>
                </a:solidFill>
              </a:rPr>
              <a:t>BF</a:t>
            </a:r>
            <a:r>
              <a:rPr lang="it-IT" sz="2000" b="1" baseline="-25000" dirty="0">
                <a:solidFill>
                  <a:schemeClr val="tx1"/>
                </a:solidFill>
              </a:rPr>
              <a:t>3</a:t>
            </a:r>
            <a:r>
              <a:rPr lang="it-IT" sz="2000" dirty="0">
                <a:solidFill>
                  <a:schemeClr val="tx1"/>
                </a:solidFill>
              </a:rPr>
              <a:t> + Hexane</a:t>
            </a:r>
            <a:endParaRPr lang="it-IT" sz="2000" kern="1200" dirty="0">
              <a:solidFill>
                <a:schemeClr val="tx1"/>
              </a:solidFill>
            </a:endParaRPr>
          </a:p>
        </p:txBody>
      </p:sp>
      <p:sp>
        <p:nvSpPr>
          <p:cNvPr id="25" name="Rectangle: Rounded Corners 24">
            <a:extLst>
              <a:ext uri="{FF2B5EF4-FFF2-40B4-BE49-F238E27FC236}">
                <a16:creationId xmlns:a16="http://schemas.microsoft.com/office/drawing/2014/main" id="{1F039BFD-A4B1-4353-B9C2-8531DB134A28}"/>
              </a:ext>
            </a:extLst>
          </p:cNvPr>
          <p:cNvSpPr/>
          <p:nvPr/>
        </p:nvSpPr>
        <p:spPr>
          <a:xfrm>
            <a:off x="8468076" y="2847389"/>
            <a:ext cx="2563318" cy="1443292"/>
          </a:xfrm>
          <a:prstGeom prst="roundRect">
            <a:avLst/>
          </a:prstGeom>
          <a:solidFill>
            <a:srgbClr val="A63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sz="2000" kern="1200" dirty="0">
                <a:solidFill>
                  <a:schemeClr val="tx1"/>
                </a:solidFill>
              </a:rPr>
              <a:t>Direct Methylation by Alkaly hydrolysis</a:t>
            </a:r>
          </a:p>
          <a:p>
            <a:pPr marL="0" lvl="0" indent="0" algn="ctr" defTabSz="800100">
              <a:lnSpc>
                <a:spcPct val="90000"/>
              </a:lnSpc>
              <a:spcBef>
                <a:spcPct val="0"/>
              </a:spcBef>
              <a:spcAft>
                <a:spcPct val="35000"/>
              </a:spcAft>
              <a:buNone/>
            </a:pPr>
            <a:r>
              <a:rPr lang="it-IT" sz="2000" kern="1200" dirty="0" err="1">
                <a:solidFill>
                  <a:schemeClr val="tx1"/>
                </a:solidFill>
              </a:rPr>
              <a:t>NaO</a:t>
            </a:r>
            <a:r>
              <a:rPr lang="it-IT" sz="2000" dirty="0" err="1">
                <a:solidFill>
                  <a:schemeClr val="tx1"/>
                </a:solidFill>
              </a:rPr>
              <a:t>H</a:t>
            </a:r>
            <a:r>
              <a:rPr lang="it-IT" sz="2000" dirty="0">
                <a:solidFill>
                  <a:schemeClr val="tx1"/>
                </a:solidFill>
              </a:rPr>
              <a:t> +</a:t>
            </a:r>
            <a:r>
              <a:rPr lang="it-IT" sz="2000" b="1" dirty="0">
                <a:solidFill>
                  <a:schemeClr val="tx1"/>
                </a:solidFill>
              </a:rPr>
              <a:t> BF</a:t>
            </a:r>
            <a:r>
              <a:rPr lang="it-IT" sz="2000" b="1" baseline="-25000" dirty="0">
                <a:solidFill>
                  <a:schemeClr val="tx1"/>
                </a:solidFill>
              </a:rPr>
              <a:t>3</a:t>
            </a:r>
            <a:r>
              <a:rPr lang="it-IT" sz="2000" b="1" dirty="0">
                <a:solidFill>
                  <a:schemeClr val="tx1"/>
                </a:solidFill>
              </a:rPr>
              <a:t> </a:t>
            </a:r>
            <a:r>
              <a:rPr lang="it-IT" sz="2000" dirty="0">
                <a:solidFill>
                  <a:schemeClr val="tx1"/>
                </a:solidFill>
              </a:rPr>
              <a:t>+ Hexane</a:t>
            </a:r>
            <a:endParaRPr lang="it-IT" sz="2000" kern="1200" dirty="0">
              <a:solidFill>
                <a:schemeClr val="tx1"/>
              </a:solidFill>
            </a:endParaRPr>
          </a:p>
        </p:txBody>
      </p:sp>
      <p:sp>
        <p:nvSpPr>
          <p:cNvPr id="26" name="Rectangle: Rounded Corners 25">
            <a:extLst>
              <a:ext uri="{FF2B5EF4-FFF2-40B4-BE49-F238E27FC236}">
                <a16:creationId xmlns:a16="http://schemas.microsoft.com/office/drawing/2014/main" id="{3CB44226-F8E5-4B88-97EB-51132F0E79F6}"/>
              </a:ext>
            </a:extLst>
          </p:cNvPr>
          <p:cNvSpPr/>
          <p:nvPr/>
        </p:nvSpPr>
        <p:spPr>
          <a:xfrm>
            <a:off x="8461949" y="4831508"/>
            <a:ext cx="2563318" cy="137704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7" name="Rectangle 26">
            <a:extLst>
              <a:ext uri="{FF2B5EF4-FFF2-40B4-BE49-F238E27FC236}">
                <a16:creationId xmlns:a16="http://schemas.microsoft.com/office/drawing/2014/main" id="{57C025D9-58A2-4EAE-A50F-22521ECBEA10}"/>
              </a:ext>
            </a:extLst>
          </p:cNvPr>
          <p:cNvSpPr/>
          <p:nvPr/>
        </p:nvSpPr>
        <p:spPr>
          <a:xfrm>
            <a:off x="2575300" y="3119061"/>
            <a:ext cx="2119630" cy="1323439"/>
          </a:xfrm>
          <a:prstGeom prst="rect">
            <a:avLst/>
          </a:prstGeom>
          <a:noFill/>
        </p:spPr>
        <p:txBody>
          <a:bodyPr wrap="square" lIns="91440" tIns="45720" rIns="91440" bIns="45720">
            <a:spAutoFit/>
          </a:bodyPr>
          <a:lstStyle/>
          <a:p>
            <a:pPr algn="ctr"/>
            <a:r>
              <a:rPr lang="en-US" sz="4000" b="0" cap="none" spc="0" dirty="0">
                <a:ln w="0"/>
                <a:solidFill>
                  <a:srgbClr val="002060"/>
                </a:solidFill>
                <a:effectLst>
                  <a:reflection blurRad="6350" stA="53000" endA="300" endPos="35500" dir="5400000" sy="-90000" algn="bl" rotWithShape="0"/>
                </a:effectLst>
              </a:rPr>
              <a:t>TOTAL </a:t>
            </a:r>
          </a:p>
          <a:p>
            <a:pPr algn="ctr"/>
            <a:r>
              <a:rPr lang="en-US" sz="4000" b="0" cap="none" spc="0" dirty="0">
                <a:ln w="0"/>
                <a:solidFill>
                  <a:srgbClr val="002060"/>
                </a:solidFill>
                <a:effectLst>
                  <a:reflection blurRad="6350" stA="53000" endA="300" endPos="35500" dir="5400000" sy="-90000" algn="bl" rotWithShape="0"/>
                </a:effectLst>
              </a:rPr>
              <a:t>FAT</a:t>
            </a:r>
          </a:p>
        </p:txBody>
      </p:sp>
      <p:sp>
        <p:nvSpPr>
          <p:cNvPr id="28" name="TextBox 27">
            <a:extLst>
              <a:ext uri="{FF2B5EF4-FFF2-40B4-BE49-F238E27FC236}">
                <a16:creationId xmlns:a16="http://schemas.microsoft.com/office/drawing/2014/main" id="{D8C41B1D-F2F6-4300-9CB9-57EA47CF0C68}"/>
              </a:ext>
            </a:extLst>
          </p:cNvPr>
          <p:cNvSpPr txBox="1"/>
          <p:nvPr/>
        </p:nvSpPr>
        <p:spPr>
          <a:xfrm>
            <a:off x="8430050" y="4828955"/>
            <a:ext cx="2745524" cy="1323439"/>
          </a:xfrm>
          <a:prstGeom prst="rect">
            <a:avLst/>
          </a:prstGeom>
          <a:noFill/>
          <a:ln>
            <a:noFill/>
          </a:ln>
        </p:spPr>
        <p:txBody>
          <a:bodyPr wrap="square" rtlCol="0">
            <a:spAutoFit/>
          </a:bodyPr>
          <a:lstStyle/>
          <a:p>
            <a:pPr algn="ctr"/>
            <a:r>
              <a:rPr lang="it-IT" sz="2000" dirty="0">
                <a:solidFill>
                  <a:schemeClr val="tx1"/>
                </a:solidFill>
              </a:rPr>
              <a:t>One-Step Microwave-assisted extraction and derivatization</a:t>
            </a:r>
          </a:p>
          <a:p>
            <a:pPr algn="ctr"/>
            <a:r>
              <a:rPr lang="it-IT" sz="2000" b="1" dirty="0"/>
              <a:t>AcMeOH</a:t>
            </a:r>
            <a:r>
              <a:rPr lang="it-IT" sz="2000" dirty="0"/>
              <a:t> + Cyclohexane</a:t>
            </a:r>
            <a:endParaRPr lang="it-IT" sz="2000" dirty="0">
              <a:solidFill>
                <a:schemeClr val="tx1"/>
              </a:solidFill>
            </a:endParaRPr>
          </a:p>
        </p:txBody>
      </p:sp>
      <p:sp>
        <p:nvSpPr>
          <p:cNvPr id="29" name="TextBox 28">
            <a:extLst>
              <a:ext uri="{FF2B5EF4-FFF2-40B4-BE49-F238E27FC236}">
                <a16:creationId xmlns:a16="http://schemas.microsoft.com/office/drawing/2014/main" id="{C09D9E11-F85D-4D5C-A8FA-BDF06917D9F8}"/>
              </a:ext>
            </a:extLst>
          </p:cNvPr>
          <p:cNvSpPr txBox="1"/>
          <p:nvPr/>
        </p:nvSpPr>
        <p:spPr>
          <a:xfrm>
            <a:off x="8956075" y="286244"/>
            <a:ext cx="1540969" cy="369332"/>
          </a:xfrm>
          <a:prstGeom prst="rect">
            <a:avLst/>
          </a:prstGeom>
          <a:noFill/>
        </p:spPr>
        <p:txBody>
          <a:bodyPr wrap="square" rtlCol="0">
            <a:spAutoFit/>
          </a:bodyPr>
          <a:lstStyle/>
          <a:p>
            <a:r>
              <a:rPr lang="it-IT" sz="1800" b="1" dirty="0">
                <a:solidFill>
                  <a:schemeClr val="tx1"/>
                </a:solidFill>
              </a:rPr>
              <a:t>AOCS Ce2c-11</a:t>
            </a:r>
            <a:endParaRPr lang="en-GB" b="1" dirty="0"/>
          </a:p>
        </p:txBody>
      </p:sp>
      <p:sp>
        <p:nvSpPr>
          <p:cNvPr id="30" name="TextBox 29">
            <a:extLst>
              <a:ext uri="{FF2B5EF4-FFF2-40B4-BE49-F238E27FC236}">
                <a16:creationId xmlns:a16="http://schemas.microsoft.com/office/drawing/2014/main" id="{362FA2D3-0C45-46A4-941B-E259707D660C}"/>
              </a:ext>
            </a:extLst>
          </p:cNvPr>
          <p:cNvSpPr txBox="1"/>
          <p:nvPr/>
        </p:nvSpPr>
        <p:spPr>
          <a:xfrm>
            <a:off x="8956074" y="2400053"/>
            <a:ext cx="1540969" cy="341632"/>
          </a:xfrm>
          <a:prstGeom prst="rect">
            <a:avLst/>
          </a:prstGeom>
          <a:noFill/>
        </p:spPr>
        <p:txBody>
          <a:bodyPr wrap="square" rtlCol="0">
            <a:spAutoFit/>
          </a:bodyPr>
          <a:lstStyle/>
          <a:p>
            <a:pPr algn="ctr" defTabSz="800100">
              <a:lnSpc>
                <a:spcPct val="90000"/>
              </a:lnSpc>
              <a:spcBef>
                <a:spcPct val="0"/>
              </a:spcBef>
              <a:spcAft>
                <a:spcPct val="35000"/>
              </a:spcAft>
            </a:pPr>
            <a:r>
              <a:rPr lang="it-IT" sz="1800" b="1" dirty="0">
                <a:solidFill>
                  <a:schemeClr val="tx1"/>
                </a:solidFill>
              </a:rPr>
              <a:t>AOCS Ce2b-11</a:t>
            </a:r>
            <a:endParaRPr lang="it-IT" sz="1800" b="1" kern="1200" dirty="0">
              <a:solidFill>
                <a:schemeClr val="tx1"/>
              </a:solidFill>
            </a:endParaRPr>
          </a:p>
        </p:txBody>
      </p:sp>
      <p:sp>
        <p:nvSpPr>
          <p:cNvPr id="31" name="TextBox 30">
            <a:extLst>
              <a:ext uri="{FF2B5EF4-FFF2-40B4-BE49-F238E27FC236}">
                <a16:creationId xmlns:a16="http://schemas.microsoft.com/office/drawing/2014/main" id="{3DAB389E-CB59-4387-8D97-7ABF4C212C54}"/>
              </a:ext>
            </a:extLst>
          </p:cNvPr>
          <p:cNvSpPr txBox="1"/>
          <p:nvPr/>
        </p:nvSpPr>
        <p:spPr>
          <a:xfrm>
            <a:off x="9388839" y="4356512"/>
            <a:ext cx="1436048" cy="369332"/>
          </a:xfrm>
          <a:prstGeom prst="rect">
            <a:avLst/>
          </a:prstGeom>
          <a:noFill/>
        </p:spPr>
        <p:txBody>
          <a:bodyPr wrap="square" rtlCol="0">
            <a:spAutoFit/>
          </a:bodyPr>
          <a:lstStyle/>
          <a:p>
            <a:r>
              <a:rPr lang="it-IT" b="1" dirty="0"/>
              <a:t>MAED</a:t>
            </a:r>
            <a:endParaRPr lang="en-GB" b="1" dirty="0"/>
          </a:p>
        </p:txBody>
      </p:sp>
      <p:sp>
        <p:nvSpPr>
          <p:cNvPr id="32" name="TextBox 31">
            <a:extLst>
              <a:ext uri="{FF2B5EF4-FFF2-40B4-BE49-F238E27FC236}">
                <a16:creationId xmlns:a16="http://schemas.microsoft.com/office/drawing/2014/main" id="{638D321E-93FB-4A2C-B76F-75527BAB50A5}"/>
              </a:ext>
            </a:extLst>
          </p:cNvPr>
          <p:cNvSpPr txBox="1"/>
          <p:nvPr/>
        </p:nvSpPr>
        <p:spPr>
          <a:xfrm>
            <a:off x="4379077" y="1668773"/>
            <a:ext cx="1888761" cy="646331"/>
          </a:xfrm>
          <a:prstGeom prst="rect">
            <a:avLst/>
          </a:prstGeom>
          <a:noFill/>
        </p:spPr>
        <p:txBody>
          <a:bodyPr wrap="square" rtlCol="0">
            <a:spAutoFit/>
          </a:bodyPr>
          <a:lstStyle/>
          <a:p>
            <a:pPr algn="ctr"/>
            <a:r>
              <a:rPr lang="it-IT" dirty="0"/>
              <a:t>HEXANE EXTRACTION</a:t>
            </a:r>
            <a:endParaRPr lang="en-GB" dirty="0"/>
          </a:p>
        </p:txBody>
      </p:sp>
      <p:sp>
        <p:nvSpPr>
          <p:cNvPr id="33" name="TextBox 32">
            <a:extLst>
              <a:ext uri="{FF2B5EF4-FFF2-40B4-BE49-F238E27FC236}">
                <a16:creationId xmlns:a16="http://schemas.microsoft.com/office/drawing/2014/main" id="{1EF73C88-683F-40C2-B655-98BE2308B0E3}"/>
              </a:ext>
            </a:extLst>
          </p:cNvPr>
          <p:cNvSpPr txBox="1"/>
          <p:nvPr/>
        </p:nvSpPr>
        <p:spPr>
          <a:xfrm>
            <a:off x="526751" y="1597332"/>
            <a:ext cx="2798999" cy="646331"/>
          </a:xfrm>
          <a:prstGeom prst="rect">
            <a:avLst/>
          </a:prstGeom>
          <a:noFill/>
        </p:spPr>
        <p:txBody>
          <a:bodyPr wrap="square" rtlCol="0">
            <a:spAutoFit/>
          </a:bodyPr>
          <a:lstStyle/>
          <a:p>
            <a:pPr algn="ctr"/>
            <a:r>
              <a:rPr lang="it-IT" dirty="0"/>
              <a:t>EXTRACTION + HYDROLYSIS</a:t>
            </a:r>
          </a:p>
          <a:p>
            <a:pPr algn="ctr"/>
            <a:r>
              <a:rPr lang="it-IT" dirty="0"/>
              <a:t>H</a:t>
            </a:r>
            <a:r>
              <a:rPr lang="it-IT" baseline="-25000" dirty="0"/>
              <a:t>2</a:t>
            </a:r>
            <a:r>
              <a:rPr lang="it-IT" dirty="0"/>
              <a:t>SO</a:t>
            </a:r>
            <a:r>
              <a:rPr lang="it-IT" baseline="-25000" dirty="0"/>
              <a:t>4  </a:t>
            </a:r>
            <a:r>
              <a:rPr lang="it-IT" dirty="0"/>
              <a:t> + Cyclohexane</a:t>
            </a:r>
            <a:endParaRPr lang="en-GB" dirty="0"/>
          </a:p>
        </p:txBody>
      </p:sp>
      <p:sp>
        <p:nvSpPr>
          <p:cNvPr id="18" name="TextBox 17">
            <a:extLst>
              <a:ext uri="{FF2B5EF4-FFF2-40B4-BE49-F238E27FC236}">
                <a16:creationId xmlns:a16="http://schemas.microsoft.com/office/drawing/2014/main" id="{A09A62CB-10AF-4A24-B396-8C14A3F8EA6E}"/>
              </a:ext>
            </a:extLst>
          </p:cNvPr>
          <p:cNvSpPr txBox="1"/>
          <p:nvPr/>
        </p:nvSpPr>
        <p:spPr>
          <a:xfrm>
            <a:off x="1500336" y="439760"/>
            <a:ext cx="4767502" cy="461665"/>
          </a:xfrm>
          <a:prstGeom prst="rect">
            <a:avLst/>
          </a:prstGeom>
          <a:noFill/>
        </p:spPr>
        <p:txBody>
          <a:bodyPr wrap="square" rtlCol="0">
            <a:spAutoFit/>
          </a:bodyPr>
          <a:lstStyle/>
          <a:p>
            <a:pPr algn="ctr"/>
            <a:r>
              <a:rPr lang="it-IT" sz="2400" dirty="0"/>
              <a:t>Microwave-</a:t>
            </a:r>
            <a:r>
              <a:rPr lang="it-IT" sz="2400" dirty="0" err="1"/>
              <a:t>assisted</a:t>
            </a:r>
            <a:r>
              <a:rPr lang="it-IT" sz="2400" dirty="0"/>
              <a:t> </a:t>
            </a:r>
            <a:r>
              <a:rPr lang="it-IT" sz="2400" dirty="0" err="1"/>
              <a:t>Extraction</a:t>
            </a:r>
            <a:endParaRPr lang="en-GB" sz="1600" dirty="0"/>
          </a:p>
        </p:txBody>
      </p:sp>
      <p:sp>
        <p:nvSpPr>
          <p:cNvPr id="47" name="TextBox 46">
            <a:extLst>
              <a:ext uri="{FF2B5EF4-FFF2-40B4-BE49-F238E27FC236}">
                <a16:creationId xmlns:a16="http://schemas.microsoft.com/office/drawing/2014/main" id="{DA188CD6-E2A7-4B6D-8EF3-C440D720994D}"/>
              </a:ext>
            </a:extLst>
          </p:cNvPr>
          <p:cNvSpPr txBox="1"/>
          <p:nvPr/>
        </p:nvSpPr>
        <p:spPr>
          <a:xfrm>
            <a:off x="884418" y="5228936"/>
            <a:ext cx="1888761" cy="707886"/>
          </a:xfrm>
          <a:prstGeom prst="rect">
            <a:avLst/>
          </a:prstGeom>
          <a:noFill/>
        </p:spPr>
        <p:txBody>
          <a:bodyPr wrap="square" rtlCol="0">
            <a:spAutoFit/>
          </a:bodyPr>
          <a:lstStyle/>
          <a:p>
            <a:pPr algn="ctr"/>
            <a:r>
              <a:rPr lang="it-IT" sz="2000" dirty="0"/>
              <a:t>Derivatization with </a:t>
            </a:r>
            <a:r>
              <a:rPr lang="it-IT" sz="2000" b="1" dirty="0"/>
              <a:t>BF</a:t>
            </a:r>
            <a:r>
              <a:rPr lang="it-IT" sz="2000" b="1" baseline="-25000" dirty="0"/>
              <a:t>3</a:t>
            </a:r>
            <a:endParaRPr lang="en-GB" sz="2000" b="1" baseline="-25000" dirty="0"/>
          </a:p>
        </p:txBody>
      </p:sp>
      <p:sp>
        <p:nvSpPr>
          <p:cNvPr id="48" name="TextBox 47">
            <a:extLst>
              <a:ext uri="{FF2B5EF4-FFF2-40B4-BE49-F238E27FC236}">
                <a16:creationId xmlns:a16="http://schemas.microsoft.com/office/drawing/2014/main" id="{61FF43F1-B327-4995-AE3A-C42FE2D53D40}"/>
              </a:ext>
            </a:extLst>
          </p:cNvPr>
          <p:cNvSpPr txBox="1"/>
          <p:nvPr/>
        </p:nvSpPr>
        <p:spPr>
          <a:xfrm>
            <a:off x="4456053" y="5217685"/>
            <a:ext cx="1888761" cy="707886"/>
          </a:xfrm>
          <a:prstGeom prst="rect">
            <a:avLst/>
          </a:prstGeom>
          <a:noFill/>
        </p:spPr>
        <p:txBody>
          <a:bodyPr wrap="square" rtlCol="0">
            <a:spAutoFit/>
          </a:bodyPr>
          <a:lstStyle/>
          <a:p>
            <a:pPr algn="ctr"/>
            <a:r>
              <a:rPr lang="it-IT" sz="2000" dirty="0"/>
              <a:t>Derivatization with </a:t>
            </a:r>
            <a:r>
              <a:rPr lang="it-IT" sz="2000" b="1" dirty="0"/>
              <a:t>AcMeOH</a:t>
            </a:r>
            <a:endParaRPr lang="en-GB" sz="2000" b="1" dirty="0"/>
          </a:p>
        </p:txBody>
      </p:sp>
      <p:pic>
        <p:nvPicPr>
          <p:cNvPr id="38" name="Picture 37">
            <a:extLst>
              <a:ext uri="{FF2B5EF4-FFF2-40B4-BE49-F238E27FC236}">
                <a16:creationId xmlns:a16="http://schemas.microsoft.com/office/drawing/2014/main" id="{4F5C52B5-1816-4FA0-9EFF-8DF42321ED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456505" y="2178877"/>
            <a:ext cx="562808" cy="562808"/>
          </a:xfrm>
          <a:prstGeom prst="rect">
            <a:avLst/>
          </a:prstGeom>
        </p:spPr>
      </p:pic>
      <p:pic>
        <p:nvPicPr>
          <p:cNvPr id="39" name="Picture 38">
            <a:extLst>
              <a:ext uri="{FF2B5EF4-FFF2-40B4-BE49-F238E27FC236}">
                <a16:creationId xmlns:a16="http://schemas.microsoft.com/office/drawing/2014/main" id="{C5515F6F-8A3E-4DBF-A405-BE03E797EC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956102" y="2155886"/>
            <a:ext cx="576103" cy="576103"/>
          </a:xfrm>
          <a:prstGeom prst="rect">
            <a:avLst/>
          </a:prstGeom>
        </p:spPr>
      </p:pic>
      <p:pic>
        <p:nvPicPr>
          <p:cNvPr id="40" name="Picture 39">
            <a:extLst>
              <a:ext uri="{FF2B5EF4-FFF2-40B4-BE49-F238E27FC236}">
                <a16:creationId xmlns:a16="http://schemas.microsoft.com/office/drawing/2014/main" id="{8AA33629-B47E-4C2A-873B-BD64945D86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987760" y="5749049"/>
            <a:ext cx="551973" cy="551973"/>
          </a:xfrm>
          <a:prstGeom prst="rect">
            <a:avLst/>
          </a:prstGeom>
        </p:spPr>
      </p:pic>
      <p:pic>
        <p:nvPicPr>
          <p:cNvPr id="42" name="Picture 41">
            <a:extLst>
              <a:ext uri="{FF2B5EF4-FFF2-40B4-BE49-F238E27FC236}">
                <a16:creationId xmlns:a16="http://schemas.microsoft.com/office/drawing/2014/main" id="{D726DAD5-1C5C-4B6A-8460-E3E924D2C4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10559182" y="5427587"/>
            <a:ext cx="497984" cy="497984"/>
          </a:xfrm>
          <a:prstGeom prst="rect">
            <a:avLst/>
          </a:prstGeom>
        </p:spPr>
      </p:pic>
      <p:sp>
        <p:nvSpPr>
          <p:cNvPr id="2" name="Rectangle 1">
            <a:extLst>
              <a:ext uri="{FF2B5EF4-FFF2-40B4-BE49-F238E27FC236}">
                <a16:creationId xmlns:a16="http://schemas.microsoft.com/office/drawing/2014/main" id="{974C5FFF-954B-4F56-A0B2-40F11F0D90B1}"/>
              </a:ext>
            </a:extLst>
          </p:cNvPr>
          <p:cNvSpPr/>
          <p:nvPr/>
        </p:nvSpPr>
        <p:spPr>
          <a:xfrm>
            <a:off x="7399867" y="0"/>
            <a:ext cx="4944530" cy="6858000"/>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78D2668E-C045-4163-8DCF-FE47C640CA43}"/>
              </a:ext>
            </a:extLst>
          </p:cNvPr>
          <p:cNvGrpSpPr/>
          <p:nvPr/>
        </p:nvGrpSpPr>
        <p:grpSpPr>
          <a:xfrm>
            <a:off x="8309052" y="1021332"/>
            <a:ext cx="2869111" cy="4696439"/>
            <a:chOff x="3717956" y="1855361"/>
            <a:chExt cx="3410447" cy="4696439"/>
          </a:xfrm>
        </p:grpSpPr>
        <p:sp>
          <p:nvSpPr>
            <p:cNvPr id="43" name="Rectangle: Rounded Corners 42">
              <a:extLst>
                <a:ext uri="{FF2B5EF4-FFF2-40B4-BE49-F238E27FC236}">
                  <a16:creationId xmlns:a16="http://schemas.microsoft.com/office/drawing/2014/main" id="{5D236B47-C4B7-4942-B262-934D3A2B49C3}"/>
                </a:ext>
              </a:extLst>
            </p:cNvPr>
            <p:cNvSpPr/>
            <p:nvPr/>
          </p:nvSpPr>
          <p:spPr>
            <a:xfrm>
              <a:off x="3717956" y="1855361"/>
              <a:ext cx="3410447" cy="469643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45" name="TextBox 44">
              <a:extLst>
                <a:ext uri="{FF2B5EF4-FFF2-40B4-BE49-F238E27FC236}">
                  <a16:creationId xmlns:a16="http://schemas.microsoft.com/office/drawing/2014/main" id="{6303E798-ACA4-437C-B51C-57163F0AE029}"/>
                </a:ext>
              </a:extLst>
            </p:cNvPr>
            <p:cNvSpPr txBox="1"/>
            <p:nvPr/>
          </p:nvSpPr>
          <p:spPr>
            <a:xfrm>
              <a:off x="3891014" y="4008840"/>
              <a:ext cx="3048187" cy="1569660"/>
            </a:xfrm>
            <a:prstGeom prst="rect">
              <a:avLst/>
            </a:prstGeom>
            <a:noFill/>
          </p:spPr>
          <p:txBody>
            <a:bodyPr wrap="square" rtlCol="0">
              <a:spAutoFit/>
            </a:bodyPr>
            <a:lstStyle/>
            <a:p>
              <a:pPr algn="ctr"/>
              <a:r>
                <a:rPr lang="it-IT" sz="2400" dirty="0"/>
                <a:t>EXPLORE THE USE OF MICROWAVE TO PERFORM THE DERIVATIZATION</a:t>
              </a:r>
              <a:endParaRPr lang="en-GB" sz="2400" dirty="0"/>
            </a:p>
          </p:txBody>
        </p:sp>
        <p:pic>
          <p:nvPicPr>
            <p:cNvPr id="46" name="Picture 45">
              <a:extLst>
                <a:ext uri="{FF2B5EF4-FFF2-40B4-BE49-F238E27FC236}">
                  <a16:creationId xmlns:a16="http://schemas.microsoft.com/office/drawing/2014/main" id="{A1CA6E98-0D6F-4CE4-A5BE-5CEC84F7D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2758" y="2667919"/>
              <a:ext cx="1145239" cy="1145240"/>
            </a:xfrm>
            <a:prstGeom prst="rect">
              <a:avLst/>
            </a:prstGeom>
          </p:spPr>
        </p:pic>
        <p:sp>
          <p:nvSpPr>
            <p:cNvPr id="49" name="TextBox 48">
              <a:extLst>
                <a:ext uri="{FF2B5EF4-FFF2-40B4-BE49-F238E27FC236}">
                  <a16:creationId xmlns:a16="http://schemas.microsoft.com/office/drawing/2014/main" id="{8F5510F2-F28C-46E2-A8E9-793DE7A1C352}"/>
                </a:ext>
              </a:extLst>
            </p:cNvPr>
            <p:cNvSpPr txBox="1"/>
            <p:nvPr/>
          </p:nvSpPr>
          <p:spPr>
            <a:xfrm>
              <a:off x="5214735" y="2909591"/>
              <a:ext cx="1289528" cy="707886"/>
            </a:xfrm>
            <a:prstGeom prst="rect">
              <a:avLst/>
            </a:prstGeom>
            <a:noFill/>
          </p:spPr>
          <p:txBody>
            <a:bodyPr wrap="square" rtlCol="0">
              <a:spAutoFit/>
            </a:bodyPr>
            <a:lstStyle/>
            <a:p>
              <a:pPr algn="ctr"/>
              <a:r>
                <a:rPr lang="it-IT" sz="4000" b="1" dirty="0"/>
                <a:t>02</a:t>
              </a:r>
              <a:endParaRPr lang="en-GB" sz="2400" b="1" dirty="0"/>
            </a:p>
          </p:txBody>
        </p:sp>
      </p:grpSp>
    </p:spTree>
    <p:extLst>
      <p:ext uri="{BB962C8B-B14F-4D97-AF65-F5344CB8AC3E}">
        <p14:creationId xmlns:p14="http://schemas.microsoft.com/office/powerpoint/2010/main" val="190976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722B70A9-5CC6-4CA9-BA74-C08F266F023E}"/>
              </a:ext>
            </a:extLst>
          </p:cNvPr>
          <p:cNvCxnSpPr>
            <a:cxnSpLocks/>
            <a:stCxn id="7" idx="0"/>
          </p:cNvCxnSpPr>
          <p:nvPr/>
        </p:nvCxnSpPr>
        <p:spPr>
          <a:xfrm flipV="1">
            <a:off x="1881266" y="4228663"/>
            <a:ext cx="1245180"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FDB01D-F9FC-4F14-9E39-0210451204F8}"/>
              </a:ext>
            </a:extLst>
          </p:cNvPr>
          <p:cNvCxnSpPr>
            <a:cxnSpLocks/>
            <a:endCxn id="8" idx="0"/>
          </p:cNvCxnSpPr>
          <p:nvPr/>
        </p:nvCxnSpPr>
        <p:spPr>
          <a:xfrm>
            <a:off x="4252728" y="4228663"/>
            <a:ext cx="1136236"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FEE782-020B-44B5-9BA7-39FC9678F090}"/>
              </a:ext>
            </a:extLst>
          </p:cNvPr>
          <p:cNvCxnSpPr>
            <a:cxnSpLocks/>
          </p:cNvCxnSpPr>
          <p:nvPr/>
        </p:nvCxnSpPr>
        <p:spPr>
          <a:xfrm flipH="1">
            <a:off x="4191328" y="2507286"/>
            <a:ext cx="1191509" cy="680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1AE0EA-163B-44DC-8B66-27AC57E74BB7}"/>
              </a:ext>
            </a:extLst>
          </p:cNvPr>
          <p:cNvCxnSpPr>
            <a:cxnSpLocks/>
          </p:cNvCxnSpPr>
          <p:nvPr/>
        </p:nvCxnSpPr>
        <p:spPr>
          <a:xfrm>
            <a:off x="1732869" y="2425581"/>
            <a:ext cx="1321875" cy="7319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827419-B264-40AD-AD94-49BB58BFF2D5}"/>
              </a:ext>
            </a:extLst>
          </p:cNvPr>
          <p:cNvCxnSpPr>
            <a:cxnSpLocks/>
          </p:cNvCxnSpPr>
          <p:nvPr/>
        </p:nvCxnSpPr>
        <p:spPr>
          <a:xfrm>
            <a:off x="5408698" y="1060373"/>
            <a:ext cx="0" cy="513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241B0B-74B6-4009-92EE-51C166FEBBE2}"/>
              </a:ext>
            </a:extLst>
          </p:cNvPr>
          <p:cNvCxnSpPr>
            <a:cxnSpLocks/>
          </p:cNvCxnSpPr>
          <p:nvPr/>
        </p:nvCxnSpPr>
        <p:spPr>
          <a:xfrm>
            <a:off x="1828799" y="1023622"/>
            <a:ext cx="0" cy="513594"/>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6CE4C60-CBDB-4EDF-8301-FEB474A7A5C6}"/>
              </a:ext>
            </a:extLst>
          </p:cNvPr>
          <p:cNvSpPr/>
          <p:nvPr/>
        </p:nvSpPr>
        <p:spPr>
          <a:xfrm>
            <a:off x="599607" y="374755"/>
            <a:ext cx="6071016" cy="689547"/>
          </a:xfrm>
          <a:prstGeom prst="round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0A62C762-8116-4C3A-BB2B-22D98402841E}"/>
              </a:ext>
            </a:extLst>
          </p:cNvPr>
          <p:cNvSpPr/>
          <p:nvPr/>
        </p:nvSpPr>
        <p:spPr>
          <a:xfrm>
            <a:off x="4064284" y="1521502"/>
            <a:ext cx="2563318" cy="944380"/>
          </a:xfrm>
          <a:prstGeom prst="roundRect">
            <a:avLst/>
          </a:prstGeom>
          <a:solidFill>
            <a:srgbClr val="F67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D1B5A043-BF1F-4106-AFC2-57FA579E3295}"/>
              </a:ext>
            </a:extLst>
          </p:cNvPr>
          <p:cNvSpPr/>
          <p:nvPr/>
        </p:nvSpPr>
        <p:spPr>
          <a:xfrm>
            <a:off x="624857" y="1505535"/>
            <a:ext cx="2563318" cy="94438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07457E-3F09-4B02-90F8-E6C392AABAE2}"/>
              </a:ext>
            </a:extLst>
          </p:cNvPr>
          <p:cNvSpPr/>
          <p:nvPr/>
        </p:nvSpPr>
        <p:spPr>
          <a:xfrm>
            <a:off x="2803161" y="2923082"/>
            <a:ext cx="1663908" cy="166390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7C3B2588-099F-4238-BF88-5C6EE28839FA}"/>
              </a:ext>
            </a:extLst>
          </p:cNvPr>
          <p:cNvSpPr/>
          <p:nvPr/>
        </p:nvSpPr>
        <p:spPr>
          <a:xfrm>
            <a:off x="599607" y="5111646"/>
            <a:ext cx="2563318" cy="94438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2333B46-7EBE-4818-812F-03B7FC6DB5E8}"/>
              </a:ext>
            </a:extLst>
          </p:cNvPr>
          <p:cNvSpPr/>
          <p:nvPr/>
        </p:nvSpPr>
        <p:spPr>
          <a:xfrm>
            <a:off x="4107305" y="5111646"/>
            <a:ext cx="2563318" cy="94438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EF5B3710-0E80-4F87-98E7-C94A063BC995}"/>
              </a:ext>
            </a:extLst>
          </p:cNvPr>
          <p:cNvCxnSpPr/>
          <p:nvPr/>
        </p:nvCxnSpPr>
        <p:spPr>
          <a:xfrm>
            <a:off x="7528960"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BA1D6B5B-9BD3-4A2C-9164-CDBFF8235B5C}"/>
              </a:ext>
            </a:extLst>
          </p:cNvPr>
          <p:cNvSpPr/>
          <p:nvPr/>
        </p:nvSpPr>
        <p:spPr>
          <a:xfrm>
            <a:off x="8461949" y="705183"/>
            <a:ext cx="2563318" cy="1601379"/>
          </a:xfrm>
          <a:prstGeom prst="roundRect">
            <a:avLst/>
          </a:prstGeom>
          <a:solidFill>
            <a:srgbClr val="49B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sz="2000" kern="1200" dirty="0">
                <a:solidFill>
                  <a:schemeClr val="tx1"/>
                </a:solidFill>
              </a:rPr>
              <a:t>Direct Methylation by Acid- Alkaly hydrolysis</a:t>
            </a:r>
          </a:p>
          <a:p>
            <a:pPr marL="0" lvl="0" indent="0" algn="ctr" defTabSz="800100">
              <a:lnSpc>
                <a:spcPct val="90000"/>
              </a:lnSpc>
              <a:spcBef>
                <a:spcPct val="0"/>
              </a:spcBef>
              <a:spcAft>
                <a:spcPct val="35000"/>
              </a:spcAft>
              <a:buNone/>
            </a:pPr>
            <a:r>
              <a:rPr lang="it-IT" sz="2000" kern="1200" dirty="0" err="1">
                <a:solidFill>
                  <a:schemeClr val="tx1"/>
                </a:solidFill>
              </a:rPr>
              <a:t>AcMeOH</a:t>
            </a:r>
            <a:r>
              <a:rPr lang="it-IT" sz="2000" kern="1200" dirty="0">
                <a:solidFill>
                  <a:schemeClr val="tx1"/>
                </a:solidFill>
              </a:rPr>
              <a:t> + </a:t>
            </a:r>
            <a:r>
              <a:rPr lang="it-IT" sz="2000" dirty="0" err="1">
                <a:solidFill>
                  <a:schemeClr val="tx1"/>
                </a:solidFill>
              </a:rPr>
              <a:t>NaOH</a:t>
            </a:r>
            <a:r>
              <a:rPr lang="it-IT" sz="2000" dirty="0">
                <a:solidFill>
                  <a:schemeClr val="tx1"/>
                </a:solidFill>
              </a:rPr>
              <a:t> + </a:t>
            </a:r>
            <a:r>
              <a:rPr lang="it-IT" sz="2000" b="1" dirty="0">
                <a:solidFill>
                  <a:schemeClr val="tx1"/>
                </a:solidFill>
              </a:rPr>
              <a:t>BF</a:t>
            </a:r>
            <a:r>
              <a:rPr lang="it-IT" sz="2000" b="1" baseline="-25000" dirty="0">
                <a:solidFill>
                  <a:schemeClr val="tx1"/>
                </a:solidFill>
              </a:rPr>
              <a:t>3</a:t>
            </a:r>
            <a:r>
              <a:rPr lang="it-IT" sz="2000" dirty="0">
                <a:solidFill>
                  <a:schemeClr val="tx1"/>
                </a:solidFill>
              </a:rPr>
              <a:t> + Hexane</a:t>
            </a:r>
            <a:endParaRPr lang="it-IT" sz="2000" kern="1200" dirty="0">
              <a:solidFill>
                <a:schemeClr val="tx1"/>
              </a:solidFill>
            </a:endParaRPr>
          </a:p>
        </p:txBody>
      </p:sp>
      <p:sp>
        <p:nvSpPr>
          <p:cNvPr id="25" name="Rectangle: Rounded Corners 24">
            <a:extLst>
              <a:ext uri="{FF2B5EF4-FFF2-40B4-BE49-F238E27FC236}">
                <a16:creationId xmlns:a16="http://schemas.microsoft.com/office/drawing/2014/main" id="{1F039BFD-A4B1-4353-B9C2-8531DB134A28}"/>
              </a:ext>
            </a:extLst>
          </p:cNvPr>
          <p:cNvSpPr/>
          <p:nvPr/>
        </p:nvSpPr>
        <p:spPr>
          <a:xfrm>
            <a:off x="8468076" y="2847389"/>
            <a:ext cx="2563318" cy="1443292"/>
          </a:xfrm>
          <a:prstGeom prst="roundRect">
            <a:avLst/>
          </a:prstGeom>
          <a:solidFill>
            <a:srgbClr val="A63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sz="2000" kern="1200" dirty="0">
                <a:solidFill>
                  <a:schemeClr val="tx1"/>
                </a:solidFill>
              </a:rPr>
              <a:t>Direct Methylation by Alkaly hydrolysis</a:t>
            </a:r>
          </a:p>
          <a:p>
            <a:pPr marL="0" lvl="0" indent="0" algn="ctr" defTabSz="800100">
              <a:lnSpc>
                <a:spcPct val="90000"/>
              </a:lnSpc>
              <a:spcBef>
                <a:spcPct val="0"/>
              </a:spcBef>
              <a:spcAft>
                <a:spcPct val="35000"/>
              </a:spcAft>
              <a:buNone/>
            </a:pPr>
            <a:r>
              <a:rPr lang="it-IT" sz="2000" kern="1200" dirty="0" err="1">
                <a:solidFill>
                  <a:schemeClr val="tx1"/>
                </a:solidFill>
              </a:rPr>
              <a:t>NaO</a:t>
            </a:r>
            <a:r>
              <a:rPr lang="it-IT" sz="2000" dirty="0" err="1">
                <a:solidFill>
                  <a:schemeClr val="tx1"/>
                </a:solidFill>
              </a:rPr>
              <a:t>H</a:t>
            </a:r>
            <a:r>
              <a:rPr lang="it-IT" sz="2000" dirty="0">
                <a:solidFill>
                  <a:schemeClr val="tx1"/>
                </a:solidFill>
              </a:rPr>
              <a:t> +</a:t>
            </a:r>
            <a:r>
              <a:rPr lang="it-IT" sz="2000" b="1" dirty="0">
                <a:solidFill>
                  <a:schemeClr val="tx1"/>
                </a:solidFill>
              </a:rPr>
              <a:t> BF</a:t>
            </a:r>
            <a:r>
              <a:rPr lang="it-IT" sz="2000" b="1" baseline="-25000" dirty="0">
                <a:solidFill>
                  <a:schemeClr val="tx1"/>
                </a:solidFill>
              </a:rPr>
              <a:t>3</a:t>
            </a:r>
            <a:r>
              <a:rPr lang="it-IT" sz="2000" b="1" dirty="0">
                <a:solidFill>
                  <a:schemeClr val="tx1"/>
                </a:solidFill>
              </a:rPr>
              <a:t> </a:t>
            </a:r>
            <a:r>
              <a:rPr lang="it-IT" sz="2000" dirty="0">
                <a:solidFill>
                  <a:schemeClr val="tx1"/>
                </a:solidFill>
              </a:rPr>
              <a:t>+ Hexane</a:t>
            </a:r>
            <a:endParaRPr lang="it-IT" sz="2000" kern="1200" dirty="0">
              <a:solidFill>
                <a:schemeClr val="tx1"/>
              </a:solidFill>
            </a:endParaRPr>
          </a:p>
        </p:txBody>
      </p:sp>
      <p:sp>
        <p:nvSpPr>
          <p:cNvPr id="26" name="Rectangle: Rounded Corners 25">
            <a:extLst>
              <a:ext uri="{FF2B5EF4-FFF2-40B4-BE49-F238E27FC236}">
                <a16:creationId xmlns:a16="http://schemas.microsoft.com/office/drawing/2014/main" id="{3CB44226-F8E5-4B88-97EB-51132F0E79F6}"/>
              </a:ext>
            </a:extLst>
          </p:cNvPr>
          <p:cNvSpPr/>
          <p:nvPr/>
        </p:nvSpPr>
        <p:spPr>
          <a:xfrm>
            <a:off x="8461949" y="4831508"/>
            <a:ext cx="2563318" cy="137704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7" name="Rectangle 26">
            <a:extLst>
              <a:ext uri="{FF2B5EF4-FFF2-40B4-BE49-F238E27FC236}">
                <a16:creationId xmlns:a16="http://schemas.microsoft.com/office/drawing/2014/main" id="{57C025D9-58A2-4EAE-A50F-22521ECBEA10}"/>
              </a:ext>
            </a:extLst>
          </p:cNvPr>
          <p:cNvSpPr/>
          <p:nvPr/>
        </p:nvSpPr>
        <p:spPr>
          <a:xfrm>
            <a:off x="2575300" y="3119061"/>
            <a:ext cx="2119630" cy="1323439"/>
          </a:xfrm>
          <a:prstGeom prst="rect">
            <a:avLst/>
          </a:prstGeom>
          <a:noFill/>
        </p:spPr>
        <p:txBody>
          <a:bodyPr wrap="square" lIns="91440" tIns="45720" rIns="91440" bIns="45720">
            <a:spAutoFit/>
          </a:bodyPr>
          <a:lstStyle/>
          <a:p>
            <a:pPr algn="ctr"/>
            <a:r>
              <a:rPr lang="en-US" sz="4000" b="0" cap="none" spc="0" dirty="0">
                <a:ln w="0"/>
                <a:solidFill>
                  <a:srgbClr val="002060"/>
                </a:solidFill>
                <a:effectLst>
                  <a:reflection blurRad="6350" stA="53000" endA="300" endPos="35500" dir="5400000" sy="-90000" algn="bl" rotWithShape="0"/>
                </a:effectLst>
              </a:rPr>
              <a:t>TOTAL </a:t>
            </a:r>
          </a:p>
          <a:p>
            <a:pPr algn="ctr"/>
            <a:r>
              <a:rPr lang="en-US" sz="4000" b="0" cap="none" spc="0" dirty="0">
                <a:ln w="0"/>
                <a:solidFill>
                  <a:srgbClr val="002060"/>
                </a:solidFill>
                <a:effectLst>
                  <a:reflection blurRad="6350" stA="53000" endA="300" endPos="35500" dir="5400000" sy="-90000" algn="bl" rotWithShape="0"/>
                </a:effectLst>
              </a:rPr>
              <a:t>FAT</a:t>
            </a:r>
          </a:p>
        </p:txBody>
      </p:sp>
      <p:sp>
        <p:nvSpPr>
          <p:cNvPr id="28" name="TextBox 27">
            <a:extLst>
              <a:ext uri="{FF2B5EF4-FFF2-40B4-BE49-F238E27FC236}">
                <a16:creationId xmlns:a16="http://schemas.microsoft.com/office/drawing/2014/main" id="{D8C41B1D-F2F6-4300-9CB9-57EA47CF0C68}"/>
              </a:ext>
            </a:extLst>
          </p:cNvPr>
          <p:cNvSpPr txBox="1"/>
          <p:nvPr/>
        </p:nvSpPr>
        <p:spPr>
          <a:xfrm>
            <a:off x="8430050" y="4828955"/>
            <a:ext cx="2745524" cy="1323439"/>
          </a:xfrm>
          <a:prstGeom prst="rect">
            <a:avLst/>
          </a:prstGeom>
          <a:noFill/>
          <a:ln>
            <a:noFill/>
          </a:ln>
        </p:spPr>
        <p:txBody>
          <a:bodyPr wrap="square" rtlCol="0">
            <a:spAutoFit/>
          </a:bodyPr>
          <a:lstStyle/>
          <a:p>
            <a:pPr algn="ctr"/>
            <a:r>
              <a:rPr lang="it-IT" sz="2000" dirty="0">
                <a:solidFill>
                  <a:schemeClr val="tx1"/>
                </a:solidFill>
              </a:rPr>
              <a:t>One-Step Microwave-assisted extraction and derivatization</a:t>
            </a:r>
          </a:p>
          <a:p>
            <a:pPr algn="ctr"/>
            <a:r>
              <a:rPr lang="it-IT" sz="2000" b="1" dirty="0"/>
              <a:t>AcMeOH</a:t>
            </a:r>
            <a:r>
              <a:rPr lang="it-IT" sz="2000" dirty="0"/>
              <a:t> + Cyclohexane</a:t>
            </a:r>
            <a:endParaRPr lang="it-IT" sz="2000" dirty="0">
              <a:solidFill>
                <a:schemeClr val="tx1"/>
              </a:solidFill>
            </a:endParaRPr>
          </a:p>
        </p:txBody>
      </p:sp>
      <p:sp>
        <p:nvSpPr>
          <p:cNvPr id="29" name="TextBox 28">
            <a:extLst>
              <a:ext uri="{FF2B5EF4-FFF2-40B4-BE49-F238E27FC236}">
                <a16:creationId xmlns:a16="http://schemas.microsoft.com/office/drawing/2014/main" id="{C09D9E11-F85D-4D5C-A8FA-BDF06917D9F8}"/>
              </a:ext>
            </a:extLst>
          </p:cNvPr>
          <p:cNvSpPr txBox="1"/>
          <p:nvPr/>
        </p:nvSpPr>
        <p:spPr>
          <a:xfrm>
            <a:off x="8956075" y="286244"/>
            <a:ext cx="1540969" cy="369332"/>
          </a:xfrm>
          <a:prstGeom prst="rect">
            <a:avLst/>
          </a:prstGeom>
          <a:noFill/>
        </p:spPr>
        <p:txBody>
          <a:bodyPr wrap="square" rtlCol="0">
            <a:spAutoFit/>
          </a:bodyPr>
          <a:lstStyle/>
          <a:p>
            <a:r>
              <a:rPr lang="it-IT" sz="1800" b="1" dirty="0">
                <a:solidFill>
                  <a:schemeClr val="tx1"/>
                </a:solidFill>
              </a:rPr>
              <a:t>AOCS Ce2c-11</a:t>
            </a:r>
            <a:endParaRPr lang="en-GB" b="1" dirty="0"/>
          </a:p>
        </p:txBody>
      </p:sp>
      <p:sp>
        <p:nvSpPr>
          <p:cNvPr id="30" name="TextBox 29">
            <a:extLst>
              <a:ext uri="{FF2B5EF4-FFF2-40B4-BE49-F238E27FC236}">
                <a16:creationId xmlns:a16="http://schemas.microsoft.com/office/drawing/2014/main" id="{362FA2D3-0C45-46A4-941B-E259707D660C}"/>
              </a:ext>
            </a:extLst>
          </p:cNvPr>
          <p:cNvSpPr txBox="1"/>
          <p:nvPr/>
        </p:nvSpPr>
        <p:spPr>
          <a:xfrm>
            <a:off x="8956074" y="2400053"/>
            <a:ext cx="1540969" cy="341632"/>
          </a:xfrm>
          <a:prstGeom prst="rect">
            <a:avLst/>
          </a:prstGeom>
          <a:noFill/>
        </p:spPr>
        <p:txBody>
          <a:bodyPr wrap="square" rtlCol="0">
            <a:spAutoFit/>
          </a:bodyPr>
          <a:lstStyle/>
          <a:p>
            <a:pPr algn="ctr" defTabSz="800100">
              <a:lnSpc>
                <a:spcPct val="90000"/>
              </a:lnSpc>
              <a:spcBef>
                <a:spcPct val="0"/>
              </a:spcBef>
              <a:spcAft>
                <a:spcPct val="35000"/>
              </a:spcAft>
            </a:pPr>
            <a:r>
              <a:rPr lang="it-IT" sz="1800" b="1" dirty="0">
                <a:solidFill>
                  <a:schemeClr val="tx1"/>
                </a:solidFill>
              </a:rPr>
              <a:t>AOCS Ce2b-11</a:t>
            </a:r>
            <a:endParaRPr lang="it-IT" sz="1800" b="1" kern="1200" dirty="0">
              <a:solidFill>
                <a:schemeClr val="tx1"/>
              </a:solidFill>
            </a:endParaRPr>
          </a:p>
        </p:txBody>
      </p:sp>
      <p:sp>
        <p:nvSpPr>
          <p:cNvPr id="31" name="TextBox 30">
            <a:extLst>
              <a:ext uri="{FF2B5EF4-FFF2-40B4-BE49-F238E27FC236}">
                <a16:creationId xmlns:a16="http://schemas.microsoft.com/office/drawing/2014/main" id="{3DAB389E-CB59-4387-8D97-7ABF4C212C54}"/>
              </a:ext>
            </a:extLst>
          </p:cNvPr>
          <p:cNvSpPr txBox="1"/>
          <p:nvPr/>
        </p:nvSpPr>
        <p:spPr>
          <a:xfrm>
            <a:off x="9388839" y="4356512"/>
            <a:ext cx="1436048" cy="369332"/>
          </a:xfrm>
          <a:prstGeom prst="rect">
            <a:avLst/>
          </a:prstGeom>
          <a:noFill/>
        </p:spPr>
        <p:txBody>
          <a:bodyPr wrap="square" rtlCol="0">
            <a:spAutoFit/>
          </a:bodyPr>
          <a:lstStyle/>
          <a:p>
            <a:r>
              <a:rPr lang="it-IT" b="1" dirty="0"/>
              <a:t>MAED</a:t>
            </a:r>
            <a:endParaRPr lang="en-GB" b="1" dirty="0"/>
          </a:p>
        </p:txBody>
      </p:sp>
      <p:sp>
        <p:nvSpPr>
          <p:cNvPr id="32" name="TextBox 31">
            <a:extLst>
              <a:ext uri="{FF2B5EF4-FFF2-40B4-BE49-F238E27FC236}">
                <a16:creationId xmlns:a16="http://schemas.microsoft.com/office/drawing/2014/main" id="{638D321E-93FB-4A2C-B76F-75527BAB50A5}"/>
              </a:ext>
            </a:extLst>
          </p:cNvPr>
          <p:cNvSpPr txBox="1"/>
          <p:nvPr/>
        </p:nvSpPr>
        <p:spPr>
          <a:xfrm>
            <a:off x="4379077" y="1668773"/>
            <a:ext cx="1888761" cy="646331"/>
          </a:xfrm>
          <a:prstGeom prst="rect">
            <a:avLst/>
          </a:prstGeom>
          <a:noFill/>
        </p:spPr>
        <p:txBody>
          <a:bodyPr wrap="square" rtlCol="0">
            <a:spAutoFit/>
          </a:bodyPr>
          <a:lstStyle/>
          <a:p>
            <a:pPr algn="ctr"/>
            <a:r>
              <a:rPr lang="it-IT" dirty="0"/>
              <a:t>HEXANE EXTRACTION</a:t>
            </a:r>
            <a:endParaRPr lang="en-GB" dirty="0"/>
          </a:p>
        </p:txBody>
      </p:sp>
      <p:sp>
        <p:nvSpPr>
          <p:cNvPr id="33" name="TextBox 32">
            <a:extLst>
              <a:ext uri="{FF2B5EF4-FFF2-40B4-BE49-F238E27FC236}">
                <a16:creationId xmlns:a16="http://schemas.microsoft.com/office/drawing/2014/main" id="{1EF73C88-683F-40C2-B655-98BE2308B0E3}"/>
              </a:ext>
            </a:extLst>
          </p:cNvPr>
          <p:cNvSpPr txBox="1"/>
          <p:nvPr/>
        </p:nvSpPr>
        <p:spPr>
          <a:xfrm>
            <a:off x="526751" y="1597332"/>
            <a:ext cx="2798999" cy="646331"/>
          </a:xfrm>
          <a:prstGeom prst="rect">
            <a:avLst/>
          </a:prstGeom>
          <a:noFill/>
        </p:spPr>
        <p:txBody>
          <a:bodyPr wrap="square" rtlCol="0">
            <a:spAutoFit/>
          </a:bodyPr>
          <a:lstStyle/>
          <a:p>
            <a:pPr algn="ctr"/>
            <a:r>
              <a:rPr lang="it-IT" dirty="0"/>
              <a:t>EXTRACTION + HYDROLYSIS</a:t>
            </a:r>
          </a:p>
          <a:p>
            <a:pPr algn="ctr"/>
            <a:r>
              <a:rPr lang="it-IT" dirty="0"/>
              <a:t>H</a:t>
            </a:r>
            <a:r>
              <a:rPr lang="it-IT" baseline="-25000" dirty="0"/>
              <a:t>2</a:t>
            </a:r>
            <a:r>
              <a:rPr lang="it-IT" dirty="0"/>
              <a:t>SO</a:t>
            </a:r>
            <a:r>
              <a:rPr lang="it-IT" baseline="-25000" dirty="0"/>
              <a:t>4  </a:t>
            </a:r>
            <a:r>
              <a:rPr lang="it-IT" dirty="0"/>
              <a:t> + Cyclohexane</a:t>
            </a:r>
            <a:endParaRPr lang="en-GB" dirty="0"/>
          </a:p>
        </p:txBody>
      </p:sp>
      <p:sp>
        <p:nvSpPr>
          <p:cNvPr id="18" name="TextBox 17">
            <a:extLst>
              <a:ext uri="{FF2B5EF4-FFF2-40B4-BE49-F238E27FC236}">
                <a16:creationId xmlns:a16="http://schemas.microsoft.com/office/drawing/2014/main" id="{A09A62CB-10AF-4A24-B396-8C14A3F8EA6E}"/>
              </a:ext>
            </a:extLst>
          </p:cNvPr>
          <p:cNvSpPr txBox="1"/>
          <p:nvPr/>
        </p:nvSpPr>
        <p:spPr>
          <a:xfrm>
            <a:off x="1500336" y="439760"/>
            <a:ext cx="4767502" cy="461665"/>
          </a:xfrm>
          <a:prstGeom prst="rect">
            <a:avLst/>
          </a:prstGeom>
          <a:noFill/>
        </p:spPr>
        <p:txBody>
          <a:bodyPr wrap="square" rtlCol="0">
            <a:spAutoFit/>
          </a:bodyPr>
          <a:lstStyle/>
          <a:p>
            <a:pPr algn="ctr"/>
            <a:r>
              <a:rPr lang="it-IT" sz="2400" dirty="0"/>
              <a:t>Microwave-</a:t>
            </a:r>
            <a:r>
              <a:rPr lang="it-IT" sz="2400" dirty="0" err="1"/>
              <a:t>assisted</a:t>
            </a:r>
            <a:r>
              <a:rPr lang="it-IT" sz="2400" dirty="0"/>
              <a:t> </a:t>
            </a:r>
            <a:r>
              <a:rPr lang="it-IT" sz="2400" dirty="0" err="1"/>
              <a:t>Extraction</a:t>
            </a:r>
            <a:endParaRPr lang="en-GB" sz="1600" dirty="0"/>
          </a:p>
        </p:txBody>
      </p:sp>
      <p:sp>
        <p:nvSpPr>
          <p:cNvPr id="47" name="TextBox 46">
            <a:extLst>
              <a:ext uri="{FF2B5EF4-FFF2-40B4-BE49-F238E27FC236}">
                <a16:creationId xmlns:a16="http://schemas.microsoft.com/office/drawing/2014/main" id="{DA188CD6-E2A7-4B6D-8EF3-C440D720994D}"/>
              </a:ext>
            </a:extLst>
          </p:cNvPr>
          <p:cNvSpPr txBox="1"/>
          <p:nvPr/>
        </p:nvSpPr>
        <p:spPr>
          <a:xfrm>
            <a:off x="884418" y="5228936"/>
            <a:ext cx="1888761" cy="707886"/>
          </a:xfrm>
          <a:prstGeom prst="rect">
            <a:avLst/>
          </a:prstGeom>
          <a:noFill/>
        </p:spPr>
        <p:txBody>
          <a:bodyPr wrap="square" rtlCol="0">
            <a:spAutoFit/>
          </a:bodyPr>
          <a:lstStyle/>
          <a:p>
            <a:pPr algn="ctr"/>
            <a:r>
              <a:rPr lang="it-IT" sz="2000" dirty="0"/>
              <a:t>Derivatization with </a:t>
            </a:r>
            <a:r>
              <a:rPr lang="it-IT" sz="2000" b="1" dirty="0"/>
              <a:t>BF</a:t>
            </a:r>
            <a:r>
              <a:rPr lang="it-IT" sz="2000" b="1" baseline="-25000" dirty="0"/>
              <a:t>3</a:t>
            </a:r>
            <a:endParaRPr lang="en-GB" sz="2000" b="1" baseline="-25000" dirty="0"/>
          </a:p>
        </p:txBody>
      </p:sp>
      <p:sp>
        <p:nvSpPr>
          <p:cNvPr id="48" name="TextBox 47">
            <a:extLst>
              <a:ext uri="{FF2B5EF4-FFF2-40B4-BE49-F238E27FC236}">
                <a16:creationId xmlns:a16="http://schemas.microsoft.com/office/drawing/2014/main" id="{61FF43F1-B327-4995-AE3A-C42FE2D53D40}"/>
              </a:ext>
            </a:extLst>
          </p:cNvPr>
          <p:cNvSpPr txBox="1"/>
          <p:nvPr/>
        </p:nvSpPr>
        <p:spPr>
          <a:xfrm>
            <a:off x="4456053" y="5217685"/>
            <a:ext cx="1888761" cy="707886"/>
          </a:xfrm>
          <a:prstGeom prst="rect">
            <a:avLst/>
          </a:prstGeom>
          <a:noFill/>
        </p:spPr>
        <p:txBody>
          <a:bodyPr wrap="square" rtlCol="0">
            <a:spAutoFit/>
          </a:bodyPr>
          <a:lstStyle/>
          <a:p>
            <a:pPr algn="ctr"/>
            <a:r>
              <a:rPr lang="it-IT" sz="2000" dirty="0"/>
              <a:t>Derivatization with </a:t>
            </a:r>
            <a:r>
              <a:rPr lang="it-IT" sz="2000" b="1" dirty="0"/>
              <a:t>AcMeOH</a:t>
            </a:r>
            <a:endParaRPr lang="en-GB" sz="2000" b="1" dirty="0"/>
          </a:p>
        </p:txBody>
      </p:sp>
      <p:pic>
        <p:nvPicPr>
          <p:cNvPr id="38" name="Picture 37">
            <a:extLst>
              <a:ext uri="{FF2B5EF4-FFF2-40B4-BE49-F238E27FC236}">
                <a16:creationId xmlns:a16="http://schemas.microsoft.com/office/drawing/2014/main" id="{4F5C52B5-1816-4FA0-9EFF-8DF42321ED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456505" y="2178877"/>
            <a:ext cx="562808" cy="562808"/>
          </a:xfrm>
          <a:prstGeom prst="rect">
            <a:avLst/>
          </a:prstGeom>
        </p:spPr>
      </p:pic>
      <p:pic>
        <p:nvPicPr>
          <p:cNvPr id="39" name="Picture 38">
            <a:extLst>
              <a:ext uri="{FF2B5EF4-FFF2-40B4-BE49-F238E27FC236}">
                <a16:creationId xmlns:a16="http://schemas.microsoft.com/office/drawing/2014/main" id="{C5515F6F-8A3E-4DBF-A405-BE03E797EC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956102" y="2155886"/>
            <a:ext cx="576103" cy="576103"/>
          </a:xfrm>
          <a:prstGeom prst="rect">
            <a:avLst/>
          </a:prstGeom>
        </p:spPr>
      </p:pic>
      <p:pic>
        <p:nvPicPr>
          <p:cNvPr id="40" name="Picture 39">
            <a:extLst>
              <a:ext uri="{FF2B5EF4-FFF2-40B4-BE49-F238E27FC236}">
                <a16:creationId xmlns:a16="http://schemas.microsoft.com/office/drawing/2014/main" id="{8AA33629-B47E-4C2A-873B-BD64945D86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987760" y="5749049"/>
            <a:ext cx="551973" cy="551973"/>
          </a:xfrm>
          <a:prstGeom prst="rect">
            <a:avLst/>
          </a:prstGeom>
        </p:spPr>
      </p:pic>
      <p:pic>
        <p:nvPicPr>
          <p:cNvPr id="42" name="Picture 41">
            <a:extLst>
              <a:ext uri="{FF2B5EF4-FFF2-40B4-BE49-F238E27FC236}">
                <a16:creationId xmlns:a16="http://schemas.microsoft.com/office/drawing/2014/main" id="{D726DAD5-1C5C-4B6A-8460-E3E924D2C4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10559182" y="5427587"/>
            <a:ext cx="497984" cy="497984"/>
          </a:xfrm>
          <a:prstGeom prst="rect">
            <a:avLst/>
          </a:prstGeom>
        </p:spPr>
      </p:pic>
      <p:sp>
        <p:nvSpPr>
          <p:cNvPr id="2" name="Rectangle: Rounded Corners 1">
            <a:extLst>
              <a:ext uri="{FF2B5EF4-FFF2-40B4-BE49-F238E27FC236}">
                <a16:creationId xmlns:a16="http://schemas.microsoft.com/office/drawing/2014/main" id="{101D4E0D-08CF-409F-BFDD-1921A3D7D430}"/>
              </a:ext>
            </a:extLst>
          </p:cNvPr>
          <p:cNvSpPr/>
          <p:nvPr/>
        </p:nvSpPr>
        <p:spPr>
          <a:xfrm>
            <a:off x="3750590" y="1505535"/>
            <a:ext cx="3192650" cy="1001751"/>
          </a:xfrm>
          <a:prstGeom prst="roundRect">
            <a:avLst/>
          </a:prstGeom>
          <a:solidFill>
            <a:schemeClr val="lt1">
              <a:alpha val="78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73D46AF9-8AD6-4BB8-B78E-660923C00DB4}"/>
              </a:ext>
            </a:extLst>
          </p:cNvPr>
          <p:cNvSpPr/>
          <p:nvPr/>
        </p:nvSpPr>
        <p:spPr>
          <a:xfrm>
            <a:off x="7399867" y="0"/>
            <a:ext cx="4944530" cy="6858000"/>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A68F5961-B4F0-4622-9D1B-272CB8A3C4C3}"/>
              </a:ext>
            </a:extLst>
          </p:cNvPr>
          <p:cNvGrpSpPr/>
          <p:nvPr/>
        </p:nvGrpSpPr>
        <p:grpSpPr>
          <a:xfrm>
            <a:off x="8309052" y="1021332"/>
            <a:ext cx="2869111" cy="4696439"/>
            <a:chOff x="3717956" y="1855361"/>
            <a:chExt cx="3410447" cy="4696439"/>
          </a:xfrm>
        </p:grpSpPr>
        <p:sp>
          <p:nvSpPr>
            <p:cNvPr id="45" name="Rectangle: Rounded Corners 44">
              <a:extLst>
                <a:ext uri="{FF2B5EF4-FFF2-40B4-BE49-F238E27FC236}">
                  <a16:creationId xmlns:a16="http://schemas.microsoft.com/office/drawing/2014/main" id="{7FD05815-13D7-421D-83CB-6B92FE693161}"/>
                </a:ext>
              </a:extLst>
            </p:cNvPr>
            <p:cNvSpPr/>
            <p:nvPr/>
          </p:nvSpPr>
          <p:spPr>
            <a:xfrm>
              <a:off x="3717956" y="1855361"/>
              <a:ext cx="3410447" cy="469643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sp>
          <p:nvSpPr>
            <p:cNvPr id="46" name="TextBox 45">
              <a:extLst>
                <a:ext uri="{FF2B5EF4-FFF2-40B4-BE49-F238E27FC236}">
                  <a16:creationId xmlns:a16="http://schemas.microsoft.com/office/drawing/2014/main" id="{575D9184-4DC3-4196-90EB-9E99DC484429}"/>
                </a:ext>
              </a:extLst>
            </p:cNvPr>
            <p:cNvSpPr txBox="1"/>
            <p:nvPr/>
          </p:nvSpPr>
          <p:spPr>
            <a:xfrm>
              <a:off x="3891014" y="4008840"/>
              <a:ext cx="3048187" cy="1569660"/>
            </a:xfrm>
            <a:prstGeom prst="rect">
              <a:avLst/>
            </a:prstGeom>
            <a:noFill/>
          </p:spPr>
          <p:txBody>
            <a:bodyPr wrap="square" rtlCol="0">
              <a:spAutoFit/>
            </a:bodyPr>
            <a:lstStyle/>
            <a:p>
              <a:pPr algn="ctr"/>
              <a:r>
                <a:rPr lang="it-IT" sz="2400" dirty="0"/>
                <a:t>EXPLORE THE USE OF MICROWAVE TO PERFORM THE DERIVATIZATION</a:t>
              </a:r>
              <a:endParaRPr lang="en-GB" sz="2400" dirty="0"/>
            </a:p>
          </p:txBody>
        </p:sp>
        <p:pic>
          <p:nvPicPr>
            <p:cNvPr id="49" name="Picture 48">
              <a:extLst>
                <a:ext uri="{FF2B5EF4-FFF2-40B4-BE49-F238E27FC236}">
                  <a16:creationId xmlns:a16="http://schemas.microsoft.com/office/drawing/2014/main" id="{D9659225-FB7C-40DE-9287-2189DBE42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2758" y="2667919"/>
              <a:ext cx="1145239" cy="1145240"/>
            </a:xfrm>
            <a:prstGeom prst="rect">
              <a:avLst/>
            </a:prstGeom>
          </p:spPr>
        </p:pic>
        <p:sp>
          <p:nvSpPr>
            <p:cNvPr id="50" name="TextBox 49">
              <a:extLst>
                <a:ext uri="{FF2B5EF4-FFF2-40B4-BE49-F238E27FC236}">
                  <a16:creationId xmlns:a16="http://schemas.microsoft.com/office/drawing/2014/main" id="{B621D98B-B95F-4590-92C7-B6FC72175B84}"/>
                </a:ext>
              </a:extLst>
            </p:cNvPr>
            <p:cNvSpPr txBox="1"/>
            <p:nvPr/>
          </p:nvSpPr>
          <p:spPr>
            <a:xfrm>
              <a:off x="5214735" y="2909591"/>
              <a:ext cx="1289528" cy="707886"/>
            </a:xfrm>
            <a:prstGeom prst="rect">
              <a:avLst/>
            </a:prstGeom>
            <a:noFill/>
          </p:spPr>
          <p:txBody>
            <a:bodyPr wrap="square" rtlCol="0">
              <a:spAutoFit/>
            </a:bodyPr>
            <a:lstStyle/>
            <a:p>
              <a:pPr algn="ctr"/>
              <a:r>
                <a:rPr lang="it-IT" sz="4000" b="1" dirty="0"/>
                <a:t>02</a:t>
              </a:r>
              <a:endParaRPr lang="en-GB" sz="2400" b="1" dirty="0"/>
            </a:p>
          </p:txBody>
        </p:sp>
      </p:grpSp>
    </p:spTree>
    <p:extLst>
      <p:ext uri="{BB962C8B-B14F-4D97-AF65-F5344CB8AC3E}">
        <p14:creationId xmlns:p14="http://schemas.microsoft.com/office/powerpoint/2010/main" val="2703684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9207EFE-65BF-4170-ABF7-47BCB6AB999D}"/>
              </a:ext>
            </a:extLst>
          </p:cNvPr>
          <p:cNvSpPr/>
          <p:nvPr/>
        </p:nvSpPr>
        <p:spPr>
          <a:xfrm>
            <a:off x="142631" y="5765823"/>
            <a:ext cx="3911273" cy="870108"/>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4F5C52B5-1816-4FA0-9EFF-8DF42321ED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732307" y="2178877"/>
            <a:ext cx="287005" cy="287005"/>
          </a:xfrm>
          <a:prstGeom prst="rect">
            <a:avLst/>
          </a:prstGeom>
        </p:spPr>
      </p:pic>
      <p:grpSp>
        <p:nvGrpSpPr>
          <p:cNvPr id="2" name="Group 1">
            <a:extLst>
              <a:ext uri="{FF2B5EF4-FFF2-40B4-BE49-F238E27FC236}">
                <a16:creationId xmlns:a16="http://schemas.microsoft.com/office/drawing/2014/main" id="{5B449EE2-0E83-485B-A043-92052E250DA9}"/>
              </a:ext>
            </a:extLst>
          </p:cNvPr>
          <p:cNvGrpSpPr/>
          <p:nvPr/>
        </p:nvGrpSpPr>
        <p:grpSpPr>
          <a:xfrm>
            <a:off x="129791" y="302594"/>
            <a:ext cx="3629044" cy="5191853"/>
            <a:chOff x="435924" y="355797"/>
            <a:chExt cx="6234699" cy="5268674"/>
          </a:xfrm>
        </p:grpSpPr>
        <p:cxnSp>
          <p:nvCxnSpPr>
            <p:cNvPr id="41" name="Straight Connector 40">
              <a:extLst>
                <a:ext uri="{FF2B5EF4-FFF2-40B4-BE49-F238E27FC236}">
                  <a16:creationId xmlns:a16="http://schemas.microsoft.com/office/drawing/2014/main" id="{722B70A9-5CC6-4CA9-BA74-C08F266F023E}"/>
                </a:ext>
              </a:extLst>
            </p:cNvPr>
            <p:cNvCxnSpPr>
              <a:cxnSpLocks/>
            </p:cNvCxnSpPr>
            <p:nvPr/>
          </p:nvCxnSpPr>
          <p:spPr>
            <a:xfrm flipV="1">
              <a:off x="1931625" y="3849306"/>
              <a:ext cx="1245179"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FDB01D-F9FC-4F14-9E39-0210451204F8}"/>
                </a:ext>
              </a:extLst>
            </p:cNvPr>
            <p:cNvCxnSpPr>
              <a:cxnSpLocks/>
            </p:cNvCxnSpPr>
            <p:nvPr/>
          </p:nvCxnSpPr>
          <p:spPr>
            <a:xfrm>
              <a:off x="4084821" y="3837421"/>
              <a:ext cx="1136236"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FEE782-020B-44B5-9BA7-39FC9678F090}"/>
                </a:ext>
              </a:extLst>
            </p:cNvPr>
            <p:cNvCxnSpPr>
              <a:cxnSpLocks/>
            </p:cNvCxnSpPr>
            <p:nvPr/>
          </p:nvCxnSpPr>
          <p:spPr>
            <a:xfrm flipH="1">
              <a:off x="4191328" y="2507286"/>
              <a:ext cx="1191509" cy="680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1AE0EA-163B-44DC-8B66-27AC57E74BB7}"/>
                </a:ext>
              </a:extLst>
            </p:cNvPr>
            <p:cNvCxnSpPr>
              <a:cxnSpLocks/>
            </p:cNvCxnSpPr>
            <p:nvPr/>
          </p:nvCxnSpPr>
          <p:spPr>
            <a:xfrm>
              <a:off x="1732869" y="2425581"/>
              <a:ext cx="1321875" cy="7319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827419-B264-40AD-AD94-49BB58BFF2D5}"/>
                </a:ext>
              </a:extLst>
            </p:cNvPr>
            <p:cNvCxnSpPr>
              <a:cxnSpLocks/>
            </p:cNvCxnSpPr>
            <p:nvPr/>
          </p:nvCxnSpPr>
          <p:spPr>
            <a:xfrm>
              <a:off x="5408698" y="1060373"/>
              <a:ext cx="0" cy="513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241B0B-74B6-4009-92EE-51C166FEBBE2}"/>
                </a:ext>
              </a:extLst>
            </p:cNvPr>
            <p:cNvCxnSpPr>
              <a:cxnSpLocks/>
            </p:cNvCxnSpPr>
            <p:nvPr/>
          </p:nvCxnSpPr>
          <p:spPr>
            <a:xfrm>
              <a:off x="1828799" y="1023622"/>
              <a:ext cx="0" cy="513594"/>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6CE4C60-CBDB-4EDF-8301-FEB474A7A5C6}"/>
                </a:ext>
              </a:extLst>
            </p:cNvPr>
            <p:cNvSpPr/>
            <p:nvPr/>
          </p:nvSpPr>
          <p:spPr>
            <a:xfrm>
              <a:off x="599607" y="374755"/>
              <a:ext cx="6071016" cy="689547"/>
            </a:xfrm>
            <a:prstGeom prst="round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0A62C762-8116-4C3A-BB2B-22D98402841E}"/>
                </a:ext>
              </a:extLst>
            </p:cNvPr>
            <p:cNvSpPr/>
            <p:nvPr/>
          </p:nvSpPr>
          <p:spPr>
            <a:xfrm>
              <a:off x="4064284" y="1521502"/>
              <a:ext cx="2563318" cy="944380"/>
            </a:xfrm>
            <a:prstGeom prst="roundRect">
              <a:avLst/>
            </a:prstGeom>
            <a:solidFill>
              <a:srgbClr val="F67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D1B5A043-BF1F-4106-AFC2-57FA579E3295}"/>
                </a:ext>
              </a:extLst>
            </p:cNvPr>
            <p:cNvSpPr/>
            <p:nvPr/>
          </p:nvSpPr>
          <p:spPr>
            <a:xfrm>
              <a:off x="624856" y="1505535"/>
              <a:ext cx="2907010" cy="104555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07457E-3F09-4B02-90F8-E6C392AABAE2}"/>
                </a:ext>
              </a:extLst>
            </p:cNvPr>
            <p:cNvSpPr/>
            <p:nvPr/>
          </p:nvSpPr>
          <p:spPr>
            <a:xfrm>
              <a:off x="2803162" y="2923082"/>
              <a:ext cx="1663907" cy="10524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7C3B2588-099F-4238-BF88-5C6EE28839FA}"/>
                </a:ext>
              </a:extLst>
            </p:cNvPr>
            <p:cNvSpPr/>
            <p:nvPr/>
          </p:nvSpPr>
          <p:spPr>
            <a:xfrm>
              <a:off x="435924" y="4666715"/>
              <a:ext cx="2563318" cy="94438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2333B46-7EBE-4818-812F-03B7FC6DB5E8}"/>
                </a:ext>
              </a:extLst>
            </p:cNvPr>
            <p:cNvSpPr/>
            <p:nvPr/>
          </p:nvSpPr>
          <p:spPr>
            <a:xfrm>
              <a:off x="4064284" y="4680091"/>
              <a:ext cx="2563318" cy="94438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7C025D9-58A2-4EAE-A50F-22521ECBEA10}"/>
                </a:ext>
              </a:extLst>
            </p:cNvPr>
            <p:cNvSpPr/>
            <p:nvPr/>
          </p:nvSpPr>
          <p:spPr>
            <a:xfrm>
              <a:off x="2575300" y="3119061"/>
              <a:ext cx="2119629" cy="718360"/>
            </a:xfrm>
            <a:prstGeom prst="rect">
              <a:avLst/>
            </a:prstGeom>
            <a:noFill/>
          </p:spPr>
          <p:txBody>
            <a:bodyPr wrap="square" lIns="91440" tIns="45720" rIns="91440" bIns="45720">
              <a:spAutoFit/>
            </a:bodyPr>
            <a:lstStyle/>
            <a:p>
              <a:pPr algn="ctr"/>
              <a:r>
                <a:rPr lang="en-US" sz="2000" b="0" cap="none" spc="0" dirty="0">
                  <a:ln w="0"/>
                  <a:solidFill>
                    <a:srgbClr val="002060"/>
                  </a:solidFill>
                  <a:effectLst>
                    <a:reflection blurRad="6350" stA="53000" endA="300" endPos="35500" dir="5400000" sy="-90000" algn="bl" rotWithShape="0"/>
                  </a:effectLst>
                </a:rPr>
                <a:t>TOTAL </a:t>
              </a:r>
            </a:p>
            <a:p>
              <a:pPr algn="ctr"/>
              <a:r>
                <a:rPr lang="en-US" sz="2000" b="0" cap="none" spc="0" dirty="0">
                  <a:ln w="0"/>
                  <a:solidFill>
                    <a:srgbClr val="002060"/>
                  </a:solidFill>
                  <a:effectLst>
                    <a:reflection blurRad="6350" stA="53000" endA="300" endPos="35500" dir="5400000" sy="-90000" algn="bl" rotWithShape="0"/>
                  </a:effectLst>
                </a:rPr>
                <a:t>FAT</a:t>
              </a:r>
            </a:p>
          </p:txBody>
        </p:sp>
        <p:sp>
          <p:nvSpPr>
            <p:cNvPr id="32" name="TextBox 31">
              <a:extLst>
                <a:ext uri="{FF2B5EF4-FFF2-40B4-BE49-F238E27FC236}">
                  <a16:creationId xmlns:a16="http://schemas.microsoft.com/office/drawing/2014/main" id="{638D321E-93FB-4A2C-B76F-75527BAB50A5}"/>
                </a:ext>
              </a:extLst>
            </p:cNvPr>
            <p:cNvSpPr txBox="1"/>
            <p:nvPr/>
          </p:nvSpPr>
          <p:spPr>
            <a:xfrm>
              <a:off x="4019721" y="1668142"/>
              <a:ext cx="2534807" cy="593428"/>
            </a:xfrm>
            <a:prstGeom prst="rect">
              <a:avLst/>
            </a:prstGeom>
            <a:noFill/>
          </p:spPr>
          <p:txBody>
            <a:bodyPr wrap="square" rtlCol="0">
              <a:spAutoFit/>
            </a:bodyPr>
            <a:lstStyle/>
            <a:p>
              <a:pPr algn="ctr"/>
              <a:r>
                <a:rPr lang="it-IT" sz="1600" dirty="0"/>
                <a:t>HEXANE EXTRACTION</a:t>
              </a:r>
              <a:endParaRPr lang="en-GB" sz="1600" dirty="0"/>
            </a:p>
          </p:txBody>
        </p:sp>
        <p:sp>
          <p:nvSpPr>
            <p:cNvPr id="33" name="TextBox 32">
              <a:extLst>
                <a:ext uri="{FF2B5EF4-FFF2-40B4-BE49-F238E27FC236}">
                  <a16:creationId xmlns:a16="http://schemas.microsoft.com/office/drawing/2014/main" id="{1EF73C88-683F-40C2-B655-98BE2308B0E3}"/>
                </a:ext>
              </a:extLst>
            </p:cNvPr>
            <p:cNvSpPr txBox="1"/>
            <p:nvPr/>
          </p:nvSpPr>
          <p:spPr>
            <a:xfrm>
              <a:off x="457983" y="1628043"/>
              <a:ext cx="3200930" cy="749594"/>
            </a:xfrm>
            <a:prstGeom prst="rect">
              <a:avLst/>
            </a:prstGeom>
            <a:noFill/>
          </p:spPr>
          <p:txBody>
            <a:bodyPr wrap="square" rtlCol="0">
              <a:spAutoFit/>
            </a:bodyPr>
            <a:lstStyle/>
            <a:p>
              <a:pPr algn="ctr"/>
              <a:r>
                <a:rPr lang="it-IT" sz="1400" dirty="0"/>
                <a:t>EXTRACTION + HYDROLYSIS</a:t>
              </a:r>
            </a:p>
            <a:p>
              <a:pPr algn="ctr"/>
              <a:r>
                <a:rPr lang="it-IT" sz="1400" dirty="0"/>
                <a:t>H</a:t>
              </a:r>
              <a:r>
                <a:rPr lang="it-IT" sz="1400" baseline="-25000" dirty="0"/>
                <a:t>2</a:t>
              </a:r>
              <a:r>
                <a:rPr lang="it-IT" sz="1400" dirty="0"/>
                <a:t>SO</a:t>
              </a:r>
              <a:r>
                <a:rPr lang="it-IT" sz="1400" baseline="-25000" dirty="0"/>
                <a:t>4  </a:t>
              </a:r>
              <a:r>
                <a:rPr lang="it-IT" sz="1400" dirty="0"/>
                <a:t> + Cyclohexane</a:t>
              </a:r>
              <a:endParaRPr lang="en-GB" sz="1400" dirty="0"/>
            </a:p>
          </p:txBody>
        </p:sp>
        <p:sp>
          <p:nvSpPr>
            <p:cNvPr id="18" name="TextBox 17">
              <a:extLst>
                <a:ext uri="{FF2B5EF4-FFF2-40B4-BE49-F238E27FC236}">
                  <a16:creationId xmlns:a16="http://schemas.microsoft.com/office/drawing/2014/main" id="{A09A62CB-10AF-4A24-B396-8C14A3F8EA6E}"/>
                </a:ext>
              </a:extLst>
            </p:cNvPr>
            <p:cNvSpPr txBox="1"/>
            <p:nvPr/>
          </p:nvSpPr>
          <p:spPr>
            <a:xfrm>
              <a:off x="883257" y="355797"/>
              <a:ext cx="5383418" cy="718360"/>
            </a:xfrm>
            <a:prstGeom prst="rect">
              <a:avLst/>
            </a:prstGeom>
            <a:noFill/>
          </p:spPr>
          <p:txBody>
            <a:bodyPr wrap="square" rtlCol="0">
              <a:spAutoFit/>
            </a:bodyPr>
            <a:lstStyle/>
            <a:p>
              <a:pPr algn="ctr"/>
              <a:r>
                <a:rPr lang="it-IT" sz="2000" dirty="0"/>
                <a:t>Microwave-</a:t>
              </a:r>
              <a:r>
                <a:rPr lang="it-IT" sz="2000" dirty="0" err="1"/>
                <a:t>assisted</a:t>
              </a:r>
              <a:r>
                <a:rPr lang="it-IT" sz="2000" dirty="0"/>
                <a:t> </a:t>
              </a:r>
              <a:r>
                <a:rPr lang="it-IT" sz="2000" dirty="0" err="1"/>
                <a:t>Extraction</a:t>
              </a:r>
              <a:endParaRPr lang="en-GB" sz="2000" dirty="0"/>
            </a:p>
          </p:txBody>
        </p:sp>
        <p:sp>
          <p:nvSpPr>
            <p:cNvPr id="47" name="TextBox 46">
              <a:extLst>
                <a:ext uri="{FF2B5EF4-FFF2-40B4-BE49-F238E27FC236}">
                  <a16:creationId xmlns:a16="http://schemas.microsoft.com/office/drawing/2014/main" id="{DA188CD6-E2A7-4B6D-8EF3-C440D720994D}"/>
                </a:ext>
              </a:extLst>
            </p:cNvPr>
            <p:cNvSpPr txBox="1"/>
            <p:nvPr/>
          </p:nvSpPr>
          <p:spPr>
            <a:xfrm>
              <a:off x="523891" y="4840172"/>
              <a:ext cx="2563318" cy="655894"/>
            </a:xfrm>
            <a:prstGeom prst="rect">
              <a:avLst/>
            </a:prstGeom>
            <a:noFill/>
          </p:spPr>
          <p:txBody>
            <a:bodyPr wrap="square" rtlCol="0">
              <a:spAutoFit/>
            </a:bodyPr>
            <a:lstStyle/>
            <a:p>
              <a:pPr algn="ctr"/>
              <a:r>
                <a:rPr lang="it-IT" dirty="0"/>
                <a:t>Derivatization with </a:t>
              </a:r>
              <a:r>
                <a:rPr lang="it-IT" b="1" dirty="0"/>
                <a:t>BF</a:t>
              </a:r>
              <a:r>
                <a:rPr lang="it-IT" b="1" baseline="-25000" dirty="0"/>
                <a:t>3</a:t>
              </a:r>
              <a:endParaRPr lang="en-GB" b="1" baseline="-25000" dirty="0"/>
            </a:p>
          </p:txBody>
        </p:sp>
        <p:sp>
          <p:nvSpPr>
            <p:cNvPr id="48" name="TextBox 47">
              <a:extLst>
                <a:ext uri="{FF2B5EF4-FFF2-40B4-BE49-F238E27FC236}">
                  <a16:creationId xmlns:a16="http://schemas.microsoft.com/office/drawing/2014/main" id="{61FF43F1-B327-4995-AE3A-C42FE2D53D40}"/>
                </a:ext>
              </a:extLst>
            </p:cNvPr>
            <p:cNvSpPr txBox="1"/>
            <p:nvPr/>
          </p:nvSpPr>
          <p:spPr>
            <a:xfrm>
              <a:off x="4064284" y="4845336"/>
              <a:ext cx="2563318" cy="593428"/>
            </a:xfrm>
            <a:prstGeom prst="rect">
              <a:avLst/>
            </a:prstGeom>
            <a:noFill/>
          </p:spPr>
          <p:txBody>
            <a:bodyPr wrap="square" rtlCol="0">
              <a:spAutoFit/>
            </a:bodyPr>
            <a:lstStyle/>
            <a:p>
              <a:pPr algn="ctr"/>
              <a:r>
                <a:rPr lang="it-IT" sz="1600" dirty="0"/>
                <a:t>Derivatization with </a:t>
              </a:r>
              <a:r>
                <a:rPr lang="it-IT" sz="1600" b="1" dirty="0"/>
                <a:t>AcMeOH</a:t>
              </a:r>
              <a:endParaRPr lang="en-GB" sz="1600" b="1" dirty="0"/>
            </a:p>
          </p:txBody>
        </p:sp>
      </p:grpSp>
      <p:pic>
        <p:nvPicPr>
          <p:cNvPr id="34" name="Picture 33">
            <a:extLst>
              <a:ext uri="{FF2B5EF4-FFF2-40B4-BE49-F238E27FC236}">
                <a16:creationId xmlns:a16="http://schemas.microsoft.com/office/drawing/2014/main" id="{72D2C909-3539-4FDF-B44E-673648AA6A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43543" y="2361056"/>
            <a:ext cx="530380" cy="530380"/>
          </a:xfrm>
          <a:prstGeom prst="rect">
            <a:avLst/>
          </a:prstGeom>
        </p:spPr>
      </p:pic>
      <p:sp>
        <p:nvSpPr>
          <p:cNvPr id="45" name="Rectangle: Rounded Corners 44">
            <a:extLst>
              <a:ext uri="{FF2B5EF4-FFF2-40B4-BE49-F238E27FC236}">
                <a16:creationId xmlns:a16="http://schemas.microsoft.com/office/drawing/2014/main" id="{DE5F07F7-865D-42D3-9897-FEA6E40802C4}"/>
              </a:ext>
            </a:extLst>
          </p:cNvPr>
          <p:cNvSpPr/>
          <p:nvPr/>
        </p:nvSpPr>
        <p:spPr>
          <a:xfrm>
            <a:off x="2061396" y="1402279"/>
            <a:ext cx="1972571" cy="1030621"/>
          </a:xfrm>
          <a:prstGeom prst="round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 name="Group 45">
            <a:extLst>
              <a:ext uri="{FF2B5EF4-FFF2-40B4-BE49-F238E27FC236}">
                <a16:creationId xmlns:a16="http://schemas.microsoft.com/office/drawing/2014/main" id="{AF64CD2B-5838-40BF-BE0A-AAF294ACE8FF}"/>
              </a:ext>
            </a:extLst>
          </p:cNvPr>
          <p:cNvGrpSpPr/>
          <p:nvPr/>
        </p:nvGrpSpPr>
        <p:grpSpPr>
          <a:xfrm>
            <a:off x="3966665" y="588365"/>
            <a:ext cx="7877516" cy="5331346"/>
            <a:chOff x="0" y="-119921"/>
            <a:chExt cx="12030040" cy="6596921"/>
          </a:xfrm>
        </p:grpSpPr>
        <p:graphicFrame>
          <p:nvGraphicFramePr>
            <p:cNvPr id="49" name="Chart 48">
              <a:extLst>
                <a:ext uri="{FF2B5EF4-FFF2-40B4-BE49-F238E27FC236}">
                  <a16:creationId xmlns:a16="http://schemas.microsoft.com/office/drawing/2014/main" id="{AB2C3F94-2EE3-4E0C-8546-78B3FFC6402F}"/>
                </a:ext>
              </a:extLst>
            </p:cNvPr>
            <p:cNvGraphicFramePr>
              <a:graphicFrameLocks/>
            </p:cNvGraphicFramePr>
            <p:nvPr>
              <p:extLst>
                <p:ext uri="{D42A27DB-BD31-4B8C-83A1-F6EECF244321}">
                  <p14:modId xmlns:p14="http://schemas.microsoft.com/office/powerpoint/2010/main" val="3113446808"/>
                </p:ext>
              </p:extLst>
            </p:nvPr>
          </p:nvGraphicFramePr>
          <p:xfrm>
            <a:off x="0" y="-119921"/>
            <a:ext cx="11928890" cy="42834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0" name="Chart 49">
              <a:extLst>
                <a:ext uri="{FF2B5EF4-FFF2-40B4-BE49-F238E27FC236}">
                  <a16:creationId xmlns:a16="http://schemas.microsoft.com/office/drawing/2014/main" id="{62909490-3205-449A-874F-52B0094FD620}"/>
                </a:ext>
              </a:extLst>
            </p:cNvPr>
            <p:cNvGraphicFramePr>
              <a:graphicFrameLocks/>
            </p:cNvGraphicFramePr>
            <p:nvPr/>
          </p:nvGraphicFramePr>
          <p:xfrm>
            <a:off x="263110" y="3733800"/>
            <a:ext cx="3514412"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1" name="Chart 50">
              <a:extLst>
                <a:ext uri="{FF2B5EF4-FFF2-40B4-BE49-F238E27FC236}">
                  <a16:creationId xmlns:a16="http://schemas.microsoft.com/office/drawing/2014/main" id="{1289B602-43C6-46AF-BE0D-05DED920A848}"/>
                </a:ext>
              </a:extLst>
            </p:cNvPr>
            <p:cNvGraphicFramePr>
              <a:graphicFrameLocks/>
            </p:cNvGraphicFramePr>
            <p:nvPr/>
          </p:nvGraphicFramePr>
          <p:xfrm>
            <a:off x="3938687" y="3733800"/>
            <a:ext cx="3930171" cy="274319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2" name="Chart 51">
              <a:extLst>
                <a:ext uri="{FF2B5EF4-FFF2-40B4-BE49-F238E27FC236}">
                  <a16:creationId xmlns:a16="http://schemas.microsoft.com/office/drawing/2014/main" id="{C7A12373-6DF2-4C7B-B7BD-9E1F3AEB6361}"/>
                </a:ext>
              </a:extLst>
            </p:cNvPr>
            <p:cNvGraphicFramePr>
              <a:graphicFrameLocks/>
            </p:cNvGraphicFramePr>
            <p:nvPr/>
          </p:nvGraphicFramePr>
          <p:xfrm>
            <a:off x="7948238" y="3733800"/>
            <a:ext cx="3727242" cy="274319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3" name="Chart 52">
              <a:extLst>
                <a:ext uri="{FF2B5EF4-FFF2-40B4-BE49-F238E27FC236}">
                  <a16:creationId xmlns:a16="http://schemas.microsoft.com/office/drawing/2014/main" id="{2F72A0A3-2BF0-4C5B-8283-606C134E6BDE}"/>
                </a:ext>
              </a:extLst>
            </p:cNvPr>
            <p:cNvGraphicFramePr>
              <a:graphicFrameLocks/>
            </p:cNvGraphicFramePr>
            <p:nvPr/>
          </p:nvGraphicFramePr>
          <p:xfrm>
            <a:off x="4213867" y="723862"/>
            <a:ext cx="4200613" cy="300993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4" name="Chart 53">
              <a:extLst>
                <a:ext uri="{FF2B5EF4-FFF2-40B4-BE49-F238E27FC236}">
                  <a16:creationId xmlns:a16="http://schemas.microsoft.com/office/drawing/2014/main" id="{56FA1358-022E-42D7-9C03-1214101CDF12}"/>
                </a:ext>
              </a:extLst>
            </p:cNvPr>
            <p:cNvGraphicFramePr>
              <a:graphicFrameLocks/>
            </p:cNvGraphicFramePr>
            <p:nvPr/>
          </p:nvGraphicFramePr>
          <p:xfrm>
            <a:off x="8302798" y="685801"/>
            <a:ext cx="3727242" cy="3047999"/>
          </p:xfrm>
          <a:graphic>
            <a:graphicData uri="http://schemas.openxmlformats.org/drawingml/2006/chart">
              <c:chart xmlns:c="http://schemas.openxmlformats.org/drawingml/2006/chart" xmlns:r="http://schemas.openxmlformats.org/officeDocument/2006/relationships" r:id="rId10"/>
            </a:graphicData>
          </a:graphic>
        </p:graphicFrame>
        <p:pic>
          <p:nvPicPr>
            <p:cNvPr id="55" name="Picture 54">
              <a:extLst>
                <a:ext uri="{FF2B5EF4-FFF2-40B4-BE49-F238E27FC236}">
                  <a16:creationId xmlns:a16="http://schemas.microsoft.com/office/drawing/2014/main" id="{371BDA4E-444F-4B96-BF93-979E6C0655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1282" y="1149700"/>
              <a:ext cx="739320" cy="739319"/>
            </a:xfrm>
            <a:prstGeom prst="rect">
              <a:avLst/>
            </a:prstGeom>
          </p:spPr>
        </p:pic>
        <p:pic>
          <p:nvPicPr>
            <p:cNvPr id="56" name="Picture 55">
              <a:extLst>
                <a:ext uri="{FF2B5EF4-FFF2-40B4-BE49-F238E27FC236}">
                  <a16:creationId xmlns:a16="http://schemas.microsoft.com/office/drawing/2014/main" id="{E0B9919F-CF4D-4157-9D57-22B68A0D4B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07089" y="951615"/>
              <a:ext cx="652712" cy="652711"/>
            </a:xfrm>
            <a:prstGeom prst="rect">
              <a:avLst/>
            </a:prstGeom>
          </p:spPr>
        </p:pic>
        <p:pic>
          <p:nvPicPr>
            <p:cNvPr id="57" name="Picture 56">
              <a:extLst>
                <a:ext uri="{FF2B5EF4-FFF2-40B4-BE49-F238E27FC236}">
                  <a16:creationId xmlns:a16="http://schemas.microsoft.com/office/drawing/2014/main" id="{ACF7C725-4C8B-4E14-A2DF-1D54AF9F130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43206" y="4187833"/>
              <a:ext cx="629999" cy="629998"/>
            </a:xfrm>
            <a:prstGeom prst="rect">
              <a:avLst/>
            </a:prstGeom>
          </p:spPr>
        </p:pic>
        <p:pic>
          <p:nvPicPr>
            <p:cNvPr id="58" name="Picture 57">
              <a:extLst>
                <a:ext uri="{FF2B5EF4-FFF2-40B4-BE49-F238E27FC236}">
                  <a16:creationId xmlns:a16="http://schemas.microsoft.com/office/drawing/2014/main" id="{6553B82C-F1F8-4E64-B5C6-EBA11B6B5C7E}"/>
                </a:ext>
              </a:extLst>
            </p:cNvPr>
            <p:cNvPicPr>
              <a:picLocks noChangeAspect="1"/>
            </p:cNvPicPr>
            <p:nvPr/>
          </p:nvPicPr>
          <p:blipFill rotWithShape="1">
            <a:blip r:embed="rId14">
              <a:extLst>
                <a:ext uri="{28A0092B-C50C-407E-A947-70E740481C1C}">
                  <a14:useLocalDpi xmlns:a14="http://schemas.microsoft.com/office/drawing/2010/main" val="0"/>
                </a:ext>
              </a:extLst>
            </a:blip>
            <a:srcRect l="6998" t="3278" b="10001"/>
            <a:stretch/>
          </p:blipFill>
          <p:spPr>
            <a:xfrm>
              <a:off x="4861754" y="3912485"/>
              <a:ext cx="611326" cy="750790"/>
            </a:xfrm>
            <a:prstGeom prst="rect">
              <a:avLst/>
            </a:prstGeom>
          </p:spPr>
        </p:pic>
        <p:pic>
          <p:nvPicPr>
            <p:cNvPr id="59" name="Picture 58">
              <a:extLst>
                <a:ext uri="{FF2B5EF4-FFF2-40B4-BE49-F238E27FC236}">
                  <a16:creationId xmlns:a16="http://schemas.microsoft.com/office/drawing/2014/main" id="{740C2652-5713-4858-AF3B-C63017CB151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7613" y="3916078"/>
              <a:ext cx="763895" cy="692558"/>
            </a:xfrm>
            <a:prstGeom prst="rect">
              <a:avLst/>
            </a:prstGeom>
          </p:spPr>
        </p:pic>
        <p:pic>
          <p:nvPicPr>
            <p:cNvPr id="60" name="Picture 59">
              <a:extLst>
                <a:ext uri="{FF2B5EF4-FFF2-40B4-BE49-F238E27FC236}">
                  <a16:creationId xmlns:a16="http://schemas.microsoft.com/office/drawing/2014/main" id="{55A459EC-0873-4335-9435-02F48ECE4E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3012" y="932204"/>
              <a:ext cx="767009" cy="767008"/>
            </a:xfrm>
            <a:prstGeom prst="rect">
              <a:avLst/>
            </a:prstGeom>
          </p:spPr>
        </p:pic>
        <p:grpSp>
          <p:nvGrpSpPr>
            <p:cNvPr id="61" name="Group 60">
              <a:extLst>
                <a:ext uri="{FF2B5EF4-FFF2-40B4-BE49-F238E27FC236}">
                  <a16:creationId xmlns:a16="http://schemas.microsoft.com/office/drawing/2014/main" id="{A60A4254-9024-41B7-9678-0833E560E7A9}"/>
                </a:ext>
              </a:extLst>
            </p:cNvPr>
            <p:cNvGrpSpPr/>
            <p:nvPr/>
          </p:nvGrpSpPr>
          <p:grpSpPr>
            <a:xfrm>
              <a:off x="1042208" y="50303"/>
              <a:ext cx="6481834" cy="418921"/>
              <a:chOff x="672726" y="3998214"/>
              <a:chExt cx="6481834" cy="418921"/>
            </a:xfrm>
          </p:grpSpPr>
          <p:sp>
            <p:nvSpPr>
              <p:cNvPr id="67" name="TextBox 66">
                <a:extLst>
                  <a:ext uri="{FF2B5EF4-FFF2-40B4-BE49-F238E27FC236}">
                    <a16:creationId xmlns:a16="http://schemas.microsoft.com/office/drawing/2014/main" id="{806B2578-AC75-4830-9FF4-5380FF94C929}"/>
                  </a:ext>
                </a:extLst>
              </p:cNvPr>
              <p:cNvSpPr txBox="1"/>
              <p:nvPr/>
            </p:nvSpPr>
            <p:spPr>
              <a:xfrm>
                <a:off x="5052666" y="4018897"/>
                <a:ext cx="2101894" cy="338554"/>
              </a:xfrm>
              <a:prstGeom prst="rect">
                <a:avLst/>
              </a:prstGeom>
              <a:noFill/>
            </p:spPr>
            <p:txBody>
              <a:bodyPr wrap="square" rtlCol="0">
                <a:spAutoFit/>
              </a:bodyPr>
              <a:lstStyle/>
              <a:p>
                <a:r>
                  <a:rPr lang="it-IT" sz="1600" dirty="0"/>
                  <a:t>MAED</a:t>
                </a:r>
                <a:endParaRPr lang="en-GB" sz="1600" baseline="-25000" dirty="0"/>
              </a:p>
            </p:txBody>
          </p:sp>
          <p:sp>
            <p:nvSpPr>
              <p:cNvPr id="68" name="Rectangle 67">
                <a:extLst>
                  <a:ext uri="{FF2B5EF4-FFF2-40B4-BE49-F238E27FC236}">
                    <a16:creationId xmlns:a16="http://schemas.microsoft.com/office/drawing/2014/main" id="{71582982-FCC9-4A8D-8E48-C538498BDAA5}"/>
                  </a:ext>
                </a:extLst>
              </p:cNvPr>
              <p:cNvSpPr/>
              <p:nvPr/>
            </p:nvSpPr>
            <p:spPr>
              <a:xfrm>
                <a:off x="4922115" y="4135086"/>
                <a:ext cx="144000" cy="144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9" name="Rectangle 68">
                <a:extLst>
                  <a:ext uri="{FF2B5EF4-FFF2-40B4-BE49-F238E27FC236}">
                    <a16:creationId xmlns:a16="http://schemas.microsoft.com/office/drawing/2014/main" id="{AD374B24-FFB5-4F9B-A677-CBEB45203771}"/>
                  </a:ext>
                </a:extLst>
              </p:cNvPr>
              <p:cNvSpPr/>
              <p:nvPr/>
            </p:nvSpPr>
            <p:spPr>
              <a:xfrm>
                <a:off x="672726" y="4113622"/>
                <a:ext cx="144000" cy="144000"/>
              </a:xfrm>
              <a:prstGeom prst="rect">
                <a:avLst/>
              </a:prstGeom>
              <a:gradFill flip="none" rotWithShape="1">
                <a:gsLst>
                  <a:gs pos="32000">
                    <a:srgbClr val="4472C4"/>
                  </a:gs>
                  <a:gs pos="100000">
                    <a:schemeClr val="accent4">
                      <a:lumMod val="95000"/>
                      <a:lumOff val="5000"/>
                    </a:schemeClr>
                  </a:gs>
                  <a:gs pos="100000">
                    <a:schemeClr val="accent4">
                      <a:lumMod val="60000"/>
                      <a:lumOff val="40000"/>
                    </a:schemeClr>
                  </a:gs>
                </a:gsLst>
                <a:path path="circle">
                  <a:fillToRect l="50000" t="130000" r="50000" b="-30000"/>
                </a:path>
                <a:tileRect/>
              </a:gradFill>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70" name="TextBox 69">
                <a:extLst>
                  <a:ext uri="{FF2B5EF4-FFF2-40B4-BE49-F238E27FC236}">
                    <a16:creationId xmlns:a16="http://schemas.microsoft.com/office/drawing/2014/main" id="{1183518B-FA8E-45A8-9395-FA4C8149DDD3}"/>
                  </a:ext>
                </a:extLst>
              </p:cNvPr>
              <p:cNvSpPr txBox="1"/>
              <p:nvPr/>
            </p:nvSpPr>
            <p:spPr>
              <a:xfrm>
                <a:off x="798415" y="3998214"/>
                <a:ext cx="2770789" cy="418921"/>
              </a:xfrm>
              <a:prstGeom prst="rect">
                <a:avLst/>
              </a:prstGeom>
              <a:noFill/>
            </p:spPr>
            <p:txBody>
              <a:bodyPr wrap="square" rtlCol="0">
                <a:spAutoFit/>
              </a:bodyPr>
              <a:lstStyle/>
              <a:p>
                <a:r>
                  <a:rPr lang="it-IT" sz="1600" dirty="0"/>
                  <a:t>MAEH-</a:t>
                </a:r>
                <a:r>
                  <a:rPr lang="it-IT" sz="1600" dirty="0" err="1"/>
                  <a:t>AcMeOH</a:t>
                </a:r>
                <a:endParaRPr lang="en-GB" sz="1600" baseline="-25000" dirty="0"/>
              </a:p>
            </p:txBody>
          </p:sp>
          <p:sp>
            <p:nvSpPr>
              <p:cNvPr id="71" name="Rectangle 70">
                <a:extLst>
                  <a:ext uri="{FF2B5EF4-FFF2-40B4-BE49-F238E27FC236}">
                    <a16:creationId xmlns:a16="http://schemas.microsoft.com/office/drawing/2014/main" id="{1D55E6FB-445E-473D-9F08-5E7F15F9EE59}"/>
                  </a:ext>
                </a:extLst>
              </p:cNvPr>
              <p:cNvSpPr/>
              <p:nvPr/>
            </p:nvSpPr>
            <p:spPr>
              <a:xfrm>
                <a:off x="3127104" y="4112548"/>
                <a:ext cx="144000" cy="144000"/>
              </a:xfrm>
              <a:prstGeom prst="rect">
                <a:avLst/>
              </a:prstGeom>
              <a:gradFill>
                <a:gsLst>
                  <a:gs pos="45000">
                    <a:srgbClr val="00B050"/>
                  </a:gs>
                  <a:gs pos="100000">
                    <a:schemeClr val="accent4">
                      <a:lumMod val="95000"/>
                      <a:lumOff val="5000"/>
                    </a:schemeClr>
                  </a:gs>
                  <a:gs pos="100000">
                    <a:schemeClr val="accent4">
                      <a:lumMod val="60000"/>
                      <a:lumOff val="40000"/>
                    </a:schemeClr>
                  </a:gs>
                </a:gsLst>
                <a:path path="circle">
                  <a:fillToRect l="50000" t="130000" r="50000" b="-30000"/>
                </a:path>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2" name="TextBox 71">
                <a:extLst>
                  <a:ext uri="{FF2B5EF4-FFF2-40B4-BE49-F238E27FC236}">
                    <a16:creationId xmlns:a16="http://schemas.microsoft.com/office/drawing/2014/main" id="{13AB5746-08CC-473F-865F-D1A430F68B85}"/>
                  </a:ext>
                </a:extLst>
              </p:cNvPr>
              <p:cNvSpPr txBox="1"/>
              <p:nvPr/>
            </p:nvSpPr>
            <p:spPr>
              <a:xfrm>
                <a:off x="3289159" y="4016855"/>
                <a:ext cx="1669700" cy="338554"/>
              </a:xfrm>
              <a:prstGeom prst="rect">
                <a:avLst/>
              </a:prstGeom>
              <a:noFill/>
            </p:spPr>
            <p:txBody>
              <a:bodyPr wrap="square" rtlCol="0">
                <a:spAutoFit/>
              </a:bodyPr>
              <a:lstStyle/>
              <a:p>
                <a:r>
                  <a:rPr lang="it-IT" sz="1600" dirty="0"/>
                  <a:t>MAEH-BF</a:t>
                </a:r>
                <a:r>
                  <a:rPr lang="it-IT" sz="1600" baseline="-25000" dirty="0"/>
                  <a:t>3</a:t>
                </a:r>
                <a:endParaRPr lang="en-GB" sz="1600" baseline="-25000" dirty="0"/>
              </a:p>
            </p:txBody>
          </p:sp>
        </p:grpSp>
        <p:sp>
          <p:nvSpPr>
            <p:cNvPr id="62" name="TextBox 61">
              <a:extLst>
                <a:ext uri="{FF2B5EF4-FFF2-40B4-BE49-F238E27FC236}">
                  <a16:creationId xmlns:a16="http://schemas.microsoft.com/office/drawing/2014/main" id="{E8FC66C3-20B9-47B8-9484-D7FBC3FD0C44}"/>
                </a:ext>
              </a:extLst>
            </p:cNvPr>
            <p:cNvSpPr txBox="1"/>
            <p:nvPr/>
          </p:nvSpPr>
          <p:spPr>
            <a:xfrm>
              <a:off x="59877" y="487677"/>
              <a:ext cx="129884" cy="307777"/>
            </a:xfrm>
            <a:prstGeom prst="rect">
              <a:avLst/>
            </a:prstGeom>
            <a:noFill/>
          </p:spPr>
          <p:txBody>
            <a:bodyPr wrap="square" rtlCol="0">
              <a:spAutoFit/>
            </a:bodyPr>
            <a:lstStyle/>
            <a:p>
              <a:r>
                <a:rPr lang="it-IT" sz="1400" dirty="0"/>
                <a:t>%</a:t>
              </a:r>
              <a:endParaRPr lang="en-GB" sz="1400" dirty="0"/>
            </a:p>
          </p:txBody>
        </p:sp>
        <p:sp>
          <p:nvSpPr>
            <p:cNvPr id="63" name="TextBox 62">
              <a:extLst>
                <a:ext uri="{FF2B5EF4-FFF2-40B4-BE49-F238E27FC236}">
                  <a16:creationId xmlns:a16="http://schemas.microsoft.com/office/drawing/2014/main" id="{8397807C-D5AB-4773-AC61-B2ABDA006834}"/>
                </a:ext>
              </a:extLst>
            </p:cNvPr>
            <p:cNvSpPr txBox="1"/>
            <p:nvPr/>
          </p:nvSpPr>
          <p:spPr>
            <a:xfrm>
              <a:off x="4526415" y="542185"/>
              <a:ext cx="129884" cy="307777"/>
            </a:xfrm>
            <a:prstGeom prst="rect">
              <a:avLst/>
            </a:prstGeom>
            <a:noFill/>
          </p:spPr>
          <p:txBody>
            <a:bodyPr wrap="square" rtlCol="0">
              <a:spAutoFit/>
            </a:bodyPr>
            <a:lstStyle/>
            <a:p>
              <a:r>
                <a:rPr lang="it-IT" sz="1400" dirty="0"/>
                <a:t>%</a:t>
              </a:r>
              <a:endParaRPr lang="en-GB" sz="1400" dirty="0"/>
            </a:p>
          </p:txBody>
        </p:sp>
        <p:sp>
          <p:nvSpPr>
            <p:cNvPr id="64" name="TextBox 63">
              <a:extLst>
                <a:ext uri="{FF2B5EF4-FFF2-40B4-BE49-F238E27FC236}">
                  <a16:creationId xmlns:a16="http://schemas.microsoft.com/office/drawing/2014/main" id="{D41FA0EB-9CAB-42C8-800D-F7F487C45D23}"/>
                </a:ext>
              </a:extLst>
            </p:cNvPr>
            <p:cNvSpPr txBox="1"/>
            <p:nvPr/>
          </p:nvSpPr>
          <p:spPr>
            <a:xfrm>
              <a:off x="8617257" y="546327"/>
              <a:ext cx="129884" cy="307777"/>
            </a:xfrm>
            <a:prstGeom prst="rect">
              <a:avLst/>
            </a:prstGeom>
            <a:noFill/>
          </p:spPr>
          <p:txBody>
            <a:bodyPr wrap="square" rtlCol="0">
              <a:spAutoFit/>
            </a:bodyPr>
            <a:lstStyle/>
            <a:p>
              <a:r>
                <a:rPr lang="it-IT" sz="1400" dirty="0"/>
                <a:t>%</a:t>
              </a:r>
              <a:endParaRPr lang="en-GB" sz="1400" dirty="0"/>
            </a:p>
          </p:txBody>
        </p:sp>
        <p:sp>
          <p:nvSpPr>
            <p:cNvPr id="65" name="TextBox 64">
              <a:extLst>
                <a:ext uri="{FF2B5EF4-FFF2-40B4-BE49-F238E27FC236}">
                  <a16:creationId xmlns:a16="http://schemas.microsoft.com/office/drawing/2014/main" id="{434B73ED-A5F1-4C67-BAD5-F301D36C9BBE}"/>
                </a:ext>
              </a:extLst>
            </p:cNvPr>
            <p:cNvSpPr txBox="1"/>
            <p:nvPr/>
          </p:nvSpPr>
          <p:spPr>
            <a:xfrm>
              <a:off x="590782" y="3579911"/>
              <a:ext cx="129884" cy="307777"/>
            </a:xfrm>
            <a:prstGeom prst="rect">
              <a:avLst/>
            </a:prstGeom>
            <a:noFill/>
          </p:spPr>
          <p:txBody>
            <a:bodyPr wrap="square" rtlCol="0">
              <a:spAutoFit/>
            </a:bodyPr>
            <a:lstStyle/>
            <a:p>
              <a:r>
                <a:rPr lang="it-IT" sz="1400" dirty="0"/>
                <a:t>%</a:t>
              </a:r>
              <a:endParaRPr lang="en-GB" sz="1400" dirty="0"/>
            </a:p>
          </p:txBody>
        </p:sp>
        <p:sp>
          <p:nvSpPr>
            <p:cNvPr id="66" name="TextBox 65">
              <a:extLst>
                <a:ext uri="{FF2B5EF4-FFF2-40B4-BE49-F238E27FC236}">
                  <a16:creationId xmlns:a16="http://schemas.microsoft.com/office/drawing/2014/main" id="{B1FE6823-3B23-4BDD-A8B4-D0FC336912B8}"/>
                </a:ext>
              </a:extLst>
            </p:cNvPr>
            <p:cNvSpPr txBox="1"/>
            <p:nvPr/>
          </p:nvSpPr>
          <p:spPr>
            <a:xfrm>
              <a:off x="4383182" y="3571698"/>
              <a:ext cx="129884" cy="307777"/>
            </a:xfrm>
            <a:prstGeom prst="rect">
              <a:avLst/>
            </a:prstGeom>
            <a:noFill/>
          </p:spPr>
          <p:txBody>
            <a:bodyPr wrap="square" rtlCol="0">
              <a:spAutoFit/>
            </a:bodyPr>
            <a:lstStyle/>
            <a:p>
              <a:r>
                <a:rPr lang="it-IT" sz="1400" dirty="0"/>
                <a:t>%</a:t>
              </a:r>
              <a:endParaRPr lang="en-GB" sz="1400" dirty="0"/>
            </a:p>
          </p:txBody>
        </p:sp>
      </p:grpSp>
      <p:pic>
        <p:nvPicPr>
          <p:cNvPr id="73" name="Picture 72">
            <a:extLst>
              <a:ext uri="{FF2B5EF4-FFF2-40B4-BE49-F238E27FC236}">
                <a16:creationId xmlns:a16="http://schemas.microsoft.com/office/drawing/2014/main" id="{35ABFC9E-5F4C-4595-840D-D723B8F1EF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169389" y="2345190"/>
            <a:ext cx="530380" cy="530380"/>
          </a:xfrm>
          <a:prstGeom prst="rect">
            <a:avLst/>
          </a:prstGeom>
        </p:spPr>
      </p:pic>
      <p:sp>
        <p:nvSpPr>
          <p:cNvPr id="74" name="TextBox 73">
            <a:extLst>
              <a:ext uri="{FF2B5EF4-FFF2-40B4-BE49-F238E27FC236}">
                <a16:creationId xmlns:a16="http://schemas.microsoft.com/office/drawing/2014/main" id="{D6E29EF6-8433-43DC-ACD6-FDEDC17A293E}"/>
              </a:ext>
            </a:extLst>
          </p:cNvPr>
          <p:cNvSpPr txBox="1"/>
          <p:nvPr/>
        </p:nvSpPr>
        <p:spPr>
          <a:xfrm>
            <a:off x="-371026" y="5765823"/>
            <a:ext cx="4864844" cy="861774"/>
          </a:xfrm>
          <a:prstGeom prst="rect">
            <a:avLst/>
          </a:prstGeom>
          <a:noFill/>
          <a:ln>
            <a:noFill/>
          </a:ln>
        </p:spPr>
        <p:txBody>
          <a:bodyPr wrap="square" rtlCol="0">
            <a:spAutoFit/>
          </a:bodyPr>
          <a:lstStyle/>
          <a:p>
            <a:pPr algn="ctr"/>
            <a:r>
              <a:rPr lang="it-IT" sz="1600" dirty="0">
                <a:solidFill>
                  <a:schemeClr val="tx1"/>
                </a:solidFill>
              </a:rPr>
              <a:t>One-Step Microwave-assisted extraction and derivatization</a:t>
            </a:r>
          </a:p>
          <a:p>
            <a:pPr algn="ctr"/>
            <a:r>
              <a:rPr lang="it-IT" sz="1600" b="1" dirty="0"/>
              <a:t>AcMeOH</a:t>
            </a:r>
            <a:r>
              <a:rPr lang="it-IT" sz="1600" dirty="0"/>
              <a:t> + Cyclohexane</a:t>
            </a:r>
            <a:endParaRPr lang="it-IT" sz="1600" dirty="0">
              <a:solidFill>
                <a:schemeClr val="tx1"/>
              </a:solidFill>
            </a:endParaRPr>
          </a:p>
        </p:txBody>
      </p:sp>
      <p:pic>
        <p:nvPicPr>
          <p:cNvPr id="76" name="Picture 75">
            <a:extLst>
              <a:ext uri="{FF2B5EF4-FFF2-40B4-BE49-F238E27FC236}">
                <a16:creationId xmlns:a16="http://schemas.microsoft.com/office/drawing/2014/main" id="{4F5C21B8-6297-4501-89D6-32FDF80E42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169389" y="5184032"/>
            <a:ext cx="530380" cy="530380"/>
          </a:xfrm>
          <a:prstGeom prst="rect">
            <a:avLst/>
          </a:prstGeom>
        </p:spPr>
      </p:pic>
      <p:pic>
        <p:nvPicPr>
          <p:cNvPr id="77" name="Picture 76">
            <a:extLst>
              <a:ext uri="{FF2B5EF4-FFF2-40B4-BE49-F238E27FC236}">
                <a16:creationId xmlns:a16="http://schemas.microsoft.com/office/drawing/2014/main" id="{DDC396F0-CCB4-4D35-986D-3158C63DA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426069" y="6179699"/>
            <a:ext cx="530380" cy="530380"/>
          </a:xfrm>
          <a:prstGeom prst="rect">
            <a:avLst/>
          </a:prstGeom>
        </p:spPr>
      </p:pic>
      <p:sp>
        <p:nvSpPr>
          <p:cNvPr id="75" name="TextBox 74">
            <a:extLst>
              <a:ext uri="{FF2B5EF4-FFF2-40B4-BE49-F238E27FC236}">
                <a16:creationId xmlns:a16="http://schemas.microsoft.com/office/drawing/2014/main" id="{AC60D1DE-E420-4990-AB23-EA7CB4913360}"/>
              </a:ext>
            </a:extLst>
          </p:cNvPr>
          <p:cNvSpPr txBox="1"/>
          <p:nvPr/>
        </p:nvSpPr>
        <p:spPr>
          <a:xfrm>
            <a:off x="9477374" y="3571772"/>
            <a:ext cx="85051" cy="248732"/>
          </a:xfrm>
          <a:prstGeom prst="rect">
            <a:avLst/>
          </a:prstGeom>
          <a:noFill/>
        </p:spPr>
        <p:txBody>
          <a:bodyPr wrap="square" rtlCol="0">
            <a:spAutoFit/>
          </a:bodyPr>
          <a:lstStyle/>
          <a:p>
            <a:r>
              <a:rPr lang="it-IT" sz="1400" dirty="0"/>
              <a:t>%</a:t>
            </a:r>
            <a:endParaRPr lang="en-GB" sz="1400" dirty="0"/>
          </a:p>
        </p:txBody>
      </p:sp>
    </p:spTree>
    <p:extLst>
      <p:ext uri="{BB962C8B-B14F-4D97-AF65-F5344CB8AC3E}">
        <p14:creationId xmlns:p14="http://schemas.microsoft.com/office/powerpoint/2010/main" val="3360696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9207EFE-65BF-4170-ABF7-47BCB6AB999D}"/>
              </a:ext>
            </a:extLst>
          </p:cNvPr>
          <p:cNvSpPr/>
          <p:nvPr/>
        </p:nvSpPr>
        <p:spPr>
          <a:xfrm>
            <a:off x="142631" y="5765823"/>
            <a:ext cx="3911273" cy="870108"/>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4F5C52B5-1816-4FA0-9EFF-8DF42321ED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732307" y="2178877"/>
            <a:ext cx="287005" cy="287005"/>
          </a:xfrm>
          <a:prstGeom prst="rect">
            <a:avLst/>
          </a:prstGeom>
        </p:spPr>
      </p:pic>
      <p:grpSp>
        <p:nvGrpSpPr>
          <p:cNvPr id="2" name="Group 1">
            <a:extLst>
              <a:ext uri="{FF2B5EF4-FFF2-40B4-BE49-F238E27FC236}">
                <a16:creationId xmlns:a16="http://schemas.microsoft.com/office/drawing/2014/main" id="{5B449EE2-0E83-485B-A043-92052E250DA9}"/>
              </a:ext>
            </a:extLst>
          </p:cNvPr>
          <p:cNvGrpSpPr/>
          <p:nvPr/>
        </p:nvGrpSpPr>
        <p:grpSpPr>
          <a:xfrm>
            <a:off x="129791" y="302594"/>
            <a:ext cx="3629044" cy="5191853"/>
            <a:chOff x="435924" y="355797"/>
            <a:chExt cx="6234699" cy="5268674"/>
          </a:xfrm>
        </p:grpSpPr>
        <p:cxnSp>
          <p:nvCxnSpPr>
            <p:cNvPr id="41" name="Straight Connector 40">
              <a:extLst>
                <a:ext uri="{FF2B5EF4-FFF2-40B4-BE49-F238E27FC236}">
                  <a16:creationId xmlns:a16="http://schemas.microsoft.com/office/drawing/2014/main" id="{722B70A9-5CC6-4CA9-BA74-C08F266F023E}"/>
                </a:ext>
              </a:extLst>
            </p:cNvPr>
            <p:cNvCxnSpPr>
              <a:cxnSpLocks/>
            </p:cNvCxnSpPr>
            <p:nvPr/>
          </p:nvCxnSpPr>
          <p:spPr>
            <a:xfrm flipV="1">
              <a:off x="1931625" y="3849306"/>
              <a:ext cx="1245179"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FDB01D-F9FC-4F14-9E39-0210451204F8}"/>
                </a:ext>
              </a:extLst>
            </p:cNvPr>
            <p:cNvCxnSpPr>
              <a:cxnSpLocks/>
            </p:cNvCxnSpPr>
            <p:nvPr/>
          </p:nvCxnSpPr>
          <p:spPr>
            <a:xfrm>
              <a:off x="4084821" y="3837421"/>
              <a:ext cx="1136236"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FEE782-020B-44B5-9BA7-39FC9678F090}"/>
                </a:ext>
              </a:extLst>
            </p:cNvPr>
            <p:cNvCxnSpPr>
              <a:cxnSpLocks/>
            </p:cNvCxnSpPr>
            <p:nvPr/>
          </p:nvCxnSpPr>
          <p:spPr>
            <a:xfrm flipH="1">
              <a:off x="4191328" y="2507286"/>
              <a:ext cx="1191509" cy="680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1AE0EA-163B-44DC-8B66-27AC57E74BB7}"/>
                </a:ext>
              </a:extLst>
            </p:cNvPr>
            <p:cNvCxnSpPr>
              <a:cxnSpLocks/>
            </p:cNvCxnSpPr>
            <p:nvPr/>
          </p:nvCxnSpPr>
          <p:spPr>
            <a:xfrm>
              <a:off x="1732869" y="2425581"/>
              <a:ext cx="1321875" cy="7319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827419-B264-40AD-AD94-49BB58BFF2D5}"/>
                </a:ext>
              </a:extLst>
            </p:cNvPr>
            <p:cNvCxnSpPr>
              <a:cxnSpLocks/>
            </p:cNvCxnSpPr>
            <p:nvPr/>
          </p:nvCxnSpPr>
          <p:spPr>
            <a:xfrm>
              <a:off x="5408698" y="1060373"/>
              <a:ext cx="0" cy="513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241B0B-74B6-4009-92EE-51C166FEBBE2}"/>
                </a:ext>
              </a:extLst>
            </p:cNvPr>
            <p:cNvCxnSpPr>
              <a:cxnSpLocks/>
            </p:cNvCxnSpPr>
            <p:nvPr/>
          </p:nvCxnSpPr>
          <p:spPr>
            <a:xfrm>
              <a:off x="1828799" y="1023622"/>
              <a:ext cx="0" cy="513594"/>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6CE4C60-CBDB-4EDF-8301-FEB474A7A5C6}"/>
                </a:ext>
              </a:extLst>
            </p:cNvPr>
            <p:cNvSpPr/>
            <p:nvPr/>
          </p:nvSpPr>
          <p:spPr>
            <a:xfrm>
              <a:off x="599607" y="374755"/>
              <a:ext cx="6071016" cy="689547"/>
            </a:xfrm>
            <a:prstGeom prst="round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0A62C762-8116-4C3A-BB2B-22D98402841E}"/>
                </a:ext>
              </a:extLst>
            </p:cNvPr>
            <p:cNvSpPr/>
            <p:nvPr/>
          </p:nvSpPr>
          <p:spPr>
            <a:xfrm>
              <a:off x="4064284" y="1521502"/>
              <a:ext cx="2563318" cy="944380"/>
            </a:xfrm>
            <a:prstGeom prst="roundRect">
              <a:avLst/>
            </a:prstGeom>
            <a:solidFill>
              <a:srgbClr val="F67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D1B5A043-BF1F-4106-AFC2-57FA579E3295}"/>
                </a:ext>
              </a:extLst>
            </p:cNvPr>
            <p:cNvSpPr/>
            <p:nvPr/>
          </p:nvSpPr>
          <p:spPr>
            <a:xfrm>
              <a:off x="624856" y="1505535"/>
              <a:ext cx="2907010" cy="104555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07457E-3F09-4B02-90F8-E6C392AABAE2}"/>
                </a:ext>
              </a:extLst>
            </p:cNvPr>
            <p:cNvSpPr/>
            <p:nvPr/>
          </p:nvSpPr>
          <p:spPr>
            <a:xfrm>
              <a:off x="2803162" y="2923082"/>
              <a:ext cx="1663907" cy="10524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7C3B2588-099F-4238-BF88-5C6EE28839FA}"/>
                </a:ext>
              </a:extLst>
            </p:cNvPr>
            <p:cNvSpPr/>
            <p:nvPr/>
          </p:nvSpPr>
          <p:spPr>
            <a:xfrm>
              <a:off x="435924" y="4666715"/>
              <a:ext cx="2563318" cy="94438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2333B46-7EBE-4818-812F-03B7FC6DB5E8}"/>
                </a:ext>
              </a:extLst>
            </p:cNvPr>
            <p:cNvSpPr/>
            <p:nvPr/>
          </p:nvSpPr>
          <p:spPr>
            <a:xfrm>
              <a:off x="4064284" y="4680091"/>
              <a:ext cx="2563318" cy="94438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7C025D9-58A2-4EAE-A50F-22521ECBEA10}"/>
                </a:ext>
              </a:extLst>
            </p:cNvPr>
            <p:cNvSpPr/>
            <p:nvPr/>
          </p:nvSpPr>
          <p:spPr>
            <a:xfrm>
              <a:off x="2575300" y="3119061"/>
              <a:ext cx="2119629" cy="718360"/>
            </a:xfrm>
            <a:prstGeom prst="rect">
              <a:avLst/>
            </a:prstGeom>
            <a:noFill/>
          </p:spPr>
          <p:txBody>
            <a:bodyPr wrap="square" lIns="91440" tIns="45720" rIns="91440" bIns="45720">
              <a:spAutoFit/>
            </a:bodyPr>
            <a:lstStyle/>
            <a:p>
              <a:pPr algn="ctr"/>
              <a:r>
                <a:rPr lang="en-US" sz="2000" b="0" cap="none" spc="0" dirty="0">
                  <a:ln w="0"/>
                  <a:solidFill>
                    <a:srgbClr val="002060"/>
                  </a:solidFill>
                  <a:effectLst>
                    <a:reflection blurRad="6350" stA="53000" endA="300" endPos="35500" dir="5400000" sy="-90000" algn="bl" rotWithShape="0"/>
                  </a:effectLst>
                </a:rPr>
                <a:t>TOTAL </a:t>
              </a:r>
            </a:p>
            <a:p>
              <a:pPr algn="ctr"/>
              <a:r>
                <a:rPr lang="en-US" sz="2000" b="0" cap="none" spc="0" dirty="0">
                  <a:ln w="0"/>
                  <a:solidFill>
                    <a:srgbClr val="002060"/>
                  </a:solidFill>
                  <a:effectLst>
                    <a:reflection blurRad="6350" stA="53000" endA="300" endPos="35500" dir="5400000" sy="-90000" algn="bl" rotWithShape="0"/>
                  </a:effectLst>
                </a:rPr>
                <a:t>FAT</a:t>
              </a:r>
            </a:p>
          </p:txBody>
        </p:sp>
        <p:sp>
          <p:nvSpPr>
            <p:cNvPr id="32" name="TextBox 31">
              <a:extLst>
                <a:ext uri="{FF2B5EF4-FFF2-40B4-BE49-F238E27FC236}">
                  <a16:creationId xmlns:a16="http://schemas.microsoft.com/office/drawing/2014/main" id="{638D321E-93FB-4A2C-B76F-75527BAB50A5}"/>
                </a:ext>
              </a:extLst>
            </p:cNvPr>
            <p:cNvSpPr txBox="1"/>
            <p:nvPr/>
          </p:nvSpPr>
          <p:spPr>
            <a:xfrm>
              <a:off x="4019721" y="1668142"/>
              <a:ext cx="2534807" cy="593428"/>
            </a:xfrm>
            <a:prstGeom prst="rect">
              <a:avLst/>
            </a:prstGeom>
            <a:noFill/>
          </p:spPr>
          <p:txBody>
            <a:bodyPr wrap="square" rtlCol="0">
              <a:spAutoFit/>
            </a:bodyPr>
            <a:lstStyle/>
            <a:p>
              <a:pPr algn="ctr"/>
              <a:r>
                <a:rPr lang="it-IT" sz="1600" dirty="0"/>
                <a:t>HEXANE EXTRACTION</a:t>
              </a:r>
              <a:endParaRPr lang="en-GB" sz="1600" dirty="0"/>
            </a:p>
          </p:txBody>
        </p:sp>
        <p:sp>
          <p:nvSpPr>
            <p:cNvPr id="33" name="TextBox 32">
              <a:extLst>
                <a:ext uri="{FF2B5EF4-FFF2-40B4-BE49-F238E27FC236}">
                  <a16:creationId xmlns:a16="http://schemas.microsoft.com/office/drawing/2014/main" id="{1EF73C88-683F-40C2-B655-98BE2308B0E3}"/>
                </a:ext>
              </a:extLst>
            </p:cNvPr>
            <p:cNvSpPr txBox="1"/>
            <p:nvPr/>
          </p:nvSpPr>
          <p:spPr>
            <a:xfrm>
              <a:off x="457983" y="1628043"/>
              <a:ext cx="3200930" cy="749594"/>
            </a:xfrm>
            <a:prstGeom prst="rect">
              <a:avLst/>
            </a:prstGeom>
            <a:noFill/>
          </p:spPr>
          <p:txBody>
            <a:bodyPr wrap="square" rtlCol="0">
              <a:spAutoFit/>
            </a:bodyPr>
            <a:lstStyle/>
            <a:p>
              <a:pPr algn="ctr"/>
              <a:r>
                <a:rPr lang="it-IT" sz="1400" dirty="0"/>
                <a:t>EXTRACTION + HYDROLYSIS</a:t>
              </a:r>
            </a:p>
            <a:p>
              <a:pPr algn="ctr"/>
              <a:r>
                <a:rPr lang="it-IT" sz="1400" dirty="0"/>
                <a:t>H</a:t>
              </a:r>
              <a:r>
                <a:rPr lang="it-IT" sz="1400" baseline="-25000" dirty="0"/>
                <a:t>2</a:t>
              </a:r>
              <a:r>
                <a:rPr lang="it-IT" sz="1400" dirty="0"/>
                <a:t>SO</a:t>
              </a:r>
              <a:r>
                <a:rPr lang="it-IT" sz="1400" baseline="-25000" dirty="0"/>
                <a:t>4  </a:t>
              </a:r>
              <a:r>
                <a:rPr lang="it-IT" sz="1400" dirty="0"/>
                <a:t> + Cyclohexane</a:t>
              </a:r>
              <a:endParaRPr lang="en-GB" sz="1400" dirty="0"/>
            </a:p>
          </p:txBody>
        </p:sp>
        <p:sp>
          <p:nvSpPr>
            <p:cNvPr id="18" name="TextBox 17">
              <a:extLst>
                <a:ext uri="{FF2B5EF4-FFF2-40B4-BE49-F238E27FC236}">
                  <a16:creationId xmlns:a16="http://schemas.microsoft.com/office/drawing/2014/main" id="{A09A62CB-10AF-4A24-B396-8C14A3F8EA6E}"/>
                </a:ext>
              </a:extLst>
            </p:cNvPr>
            <p:cNvSpPr txBox="1"/>
            <p:nvPr/>
          </p:nvSpPr>
          <p:spPr>
            <a:xfrm>
              <a:off x="943404" y="355797"/>
              <a:ext cx="5383418" cy="718360"/>
            </a:xfrm>
            <a:prstGeom prst="rect">
              <a:avLst/>
            </a:prstGeom>
            <a:noFill/>
          </p:spPr>
          <p:txBody>
            <a:bodyPr wrap="square" rtlCol="0">
              <a:spAutoFit/>
            </a:bodyPr>
            <a:lstStyle/>
            <a:p>
              <a:pPr algn="ctr"/>
              <a:r>
                <a:rPr lang="it-IT" sz="2000" dirty="0"/>
                <a:t>Microwave-</a:t>
              </a:r>
              <a:r>
                <a:rPr lang="it-IT" sz="2000" dirty="0" err="1"/>
                <a:t>assisted</a:t>
              </a:r>
              <a:r>
                <a:rPr lang="it-IT" sz="2000" dirty="0"/>
                <a:t> </a:t>
              </a:r>
              <a:r>
                <a:rPr lang="it-IT" sz="2000" dirty="0" err="1"/>
                <a:t>Extraction</a:t>
              </a:r>
              <a:endParaRPr lang="en-GB" sz="2000" dirty="0"/>
            </a:p>
          </p:txBody>
        </p:sp>
        <p:sp>
          <p:nvSpPr>
            <p:cNvPr id="47" name="TextBox 46">
              <a:extLst>
                <a:ext uri="{FF2B5EF4-FFF2-40B4-BE49-F238E27FC236}">
                  <a16:creationId xmlns:a16="http://schemas.microsoft.com/office/drawing/2014/main" id="{DA188CD6-E2A7-4B6D-8EF3-C440D720994D}"/>
                </a:ext>
              </a:extLst>
            </p:cNvPr>
            <p:cNvSpPr txBox="1"/>
            <p:nvPr/>
          </p:nvSpPr>
          <p:spPr>
            <a:xfrm>
              <a:off x="523891" y="4840172"/>
              <a:ext cx="2563318" cy="655894"/>
            </a:xfrm>
            <a:prstGeom prst="rect">
              <a:avLst/>
            </a:prstGeom>
            <a:noFill/>
          </p:spPr>
          <p:txBody>
            <a:bodyPr wrap="square" rtlCol="0">
              <a:spAutoFit/>
            </a:bodyPr>
            <a:lstStyle/>
            <a:p>
              <a:pPr algn="ctr"/>
              <a:r>
                <a:rPr lang="it-IT" dirty="0"/>
                <a:t>Derivatization with </a:t>
              </a:r>
              <a:r>
                <a:rPr lang="it-IT" b="1" dirty="0"/>
                <a:t>BF</a:t>
              </a:r>
              <a:r>
                <a:rPr lang="it-IT" b="1" baseline="-25000" dirty="0"/>
                <a:t>3</a:t>
              </a:r>
              <a:endParaRPr lang="en-GB" b="1" baseline="-25000" dirty="0"/>
            </a:p>
          </p:txBody>
        </p:sp>
        <p:sp>
          <p:nvSpPr>
            <p:cNvPr id="48" name="TextBox 47">
              <a:extLst>
                <a:ext uri="{FF2B5EF4-FFF2-40B4-BE49-F238E27FC236}">
                  <a16:creationId xmlns:a16="http://schemas.microsoft.com/office/drawing/2014/main" id="{61FF43F1-B327-4995-AE3A-C42FE2D53D40}"/>
                </a:ext>
              </a:extLst>
            </p:cNvPr>
            <p:cNvSpPr txBox="1"/>
            <p:nvPr/>
          </p:nvSpPr>
          <p:spPr>
            <a:xfrm>
              <a:off x="4064284" y="4845336"/>
              <a:ext cx="2563318" cy="593428"/>
            </a:xfrm>
            <a:prstGeom prst="rect">
              <a:avLst/>
            </a:prstGeom>
            <a:noFill/>
          </p:spPr>
          <p:txBody>
            <a:bodyPr wrap="square" rtlCol="0">
              <a:spAutoFit/>
            </a:bodyPr>
            <a:lstStyle/>
            <a:p>
              <a:pPr algn="ctr"/>
              <a:r>
                <a:rPr lang="it-IT" sz="1600" dirty="0"/>
                <a:t>Derivatization with </a:t>
              </a:r>
              <a:r>
                <a:rPr lang="it-IT" sz="1600" b="1" dirty="0"/>
                <a:t>AcMeOH</a:t>
              </a:r>
              <a:endParaRPr lang="en-GB" sz="1600" b="1" dirty="0"/>
            </a:p>
          </p:txBody>
        </p:sp>
      </p:grpSp>
      <p:pic>
        <p:nvPicPr>
          <p:cNvPr id="34" name="Picture 33">
            <a:extLst>
              <a:ext uri="{FF2B5EF4-FFF2-40B4-BE49-F238E27FC236}">
                <a16:creationId xmlns:a16="http://schemas.microsoft.com/office/drawing/2014/main" id="{72D2C909-3539-4FDF-B44E-673648AA6A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43543" y="2361056"/>
            <a:ext cx="530380" cy="530380"/>
          </a:xfrm>
          <a:prstGeom prst="rect">
            <a:avLst/>
          </a:prstGeom>
        </p:spPr>
      </p:pic>
      <p:sp>
        <p:nvSpPr>
          <p:cNvPr id="45" name="Rectangle: Rounded Corners 44">
            <a:extLst>
              <a:ext uri="{FF2B5EF4-FFF2-40B4-BE49-F238E27FC236}">
                <a16:creationId xmlns:a16="http://schemas.microsoft.com/office/drawing/2014/main" id="{DE5F07F7-865D-42D3-9897-FEA6E40802C4}"/>
              </a:ext>
            </a:extLst>
          </p:cNvPr>
          <p:cNvSpPr/>
          <p:nvPr/>
        </p:nvSpPr>
        <p:spPr>
          <a:xfrm>
            <a:off x="2061396" y="1402279"/>
            <a:ext cx="1972571" cy="1030621"/>
          </a:xfrm>
          <a:prstGeom prst="round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2">
            <a:extLst>
              <a:ext uri="{FF2B5EF4-FFF2-40B4-BE49-F238E27FC236}">
                <a16:creationId xmlns:a16="http://schemas.microsoft.com/office/drawing/2014/main" id="{35ABFC9E-5F4C-4595-840D-D723B8F1EF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169389" y="2345190"/>
            <a:ext cx="530380" cy="530380"/>
          </a:xfrm>
          <a:prstGeom prst="rect">
            <a:avLst/>
          </a:prstGeom>
        </p:spPr>
      </p:pic>
      <p:sp>
        <p:nvSpPr>
          <p:cNvPr id="74" name="TextBox 73">
            <a:extLst>
              <a:ext uri="{FF2B5EF4-FFF2-40B4-BE49-F238E27FC236}">
                <a16:creationId xmlns:a16="http://schemas.microsoft.com/office/drawing/2014/main" id="{D6E29EF6-8433-43DC-ACD6-FDEDC17A293E}"/>
              </a:ext>
            </a:extLst>
          </p:cNvPr>
          <p:cNvSpPr txBox="1"/>
          <p:nvPr/>
        </p:nvSpPr>
        <p:spPr>
          <a:xfrm>
            <a:off x="-371026" y="5765823"/>
            <a:ext cx="4864844" cy="861774"/>
          </a:xfrm>
          <a:prstGeom prst="rect">
            <a:avLst/>
          </a:prstGeom>
          <a:noFill/>
          <a:ln>
            <a:noFill/>
          </a:ln>
        </p:spPr>
        <p:txBody>
          <a:bodyPr wrap="square" rtlCol="0">
            <a:spAutoFit/>
          </a:bodyPr>
          <a:lstStyle/>
          <a:p>
            <a:pPr algn="ctr"/>
            <a:r>
              <a:rPr lang="it-IT" sz="1600" dirty="0">
                <a:solidFill>
                  <a:schemeClr val="tx1"/>
                </a:solidFill>
              </a:rPr>
              <a:t>One-Step Microwave-assisted extraction and derivatization</a:t>
            </a:r>
          </a:p>
          <a:p>
            <a:pPr algn="ctr"/>
            <a:r>
              <a:rPr lang="it-IT" sz="1600" b="1" dirty="0"/>
              <a:t>AcMeOH</a:t>
            </a:r>
            <a:r>
              <a:rPr lang="it-IT" sz="1600" dirty="0"/>
              <a:t> + Cyclohexane</a:t>
            </a:r>
            <a:endParaRPr lang="it-IT" sz="1600" dirty="0">
              <a:solidFill>
                <a:schemeClr val="tx1"/>
              </a:solidFill>
            </a:endParaRPr>
          </a:p>
        </p:txBody>
      </p:sp>
      <p:pic>
        <p:nvPicPr>
          <p:cNvPr id="76" name="Picture 75">
            <a:extLst>
              <a:ext uri="{FF2B5EF4-FFF2-40B4-BE49-F238E27FC236}">
                <a16:creationId xmlns:a16="http://schemas.microsoft.com/office/drawing/2014/main" id="{4F5C21B8-6297-4501-89D6-32FDF80E42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169389" y="5184032"/>
            <a:ext cx="530380" cy="530380"/>
          </a:xfrm>
          <a:prstGeom prst="rect">
            <a:avLst/>
          </a:prstGeom>
        </p:spPr>
      </p:pic>
      <p:pic>
        <p:nvPicPr>
          <p:cNvPr id="77" name="Picture 76">
            <a:extLst>
              <a:ext uri="{FF2B5EF4-FFF2-40B4-BE49-F238E27FC236}">
                <a16:creationId xmlns:a16="http://schemas.microsoft.com/office/drawing/2014/main" id="{DDC396F0-CCB4-4D35-986D-3158C63DA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426069" y="6179699"/>
            <a:ext cx="530380" cy="530380"/>
          </a:xfrm>
          <a:prstGeom prst="rect">
            <a:avLst/>
          </a:prstGeom>
        </p:spPr>
      </p:pic>
      <p:graphicFrame>
        <p:nvGraphicFramePr>
          <p:cNvPr id="75" name="Chart 74">
            <a:extLst>
              <a:ext uri="{FF2B5EF4-FFF2-40B4-BE49-F238E27FC236}">
                <a16:creationId xmlns:a16="http://schemas.microsoft.com/office/drawing/2014/main" id="{9917B445-F48B-4B94-BBAA-ACA4EA5C019C}"/>
              </a:ext>
            </a:extLst>
          </p:cNvPr>
          <p:cNvGraphicFramePr>
            <a:graphicFrameLocks/>
          </p:cNvGraphicFramePr>
          <p:nvPr>
            <p:extLst>
              <p:ext uri="{D42A27DB-BD31-4B8C-83A1-F6EECF244321}">
                <p14:modId xmlns:p14="http://schemas.microsoft.com/office/powerpoint/2010/main" val="1121625570"/>
              </p:ext>
            </p:extLst>
          </p:nvPr>
        </p:nvGraphicFramePr>
        <p:xfrm>
          <a:off x="8457578" y="4750912"/>
          <a:ext cx="3340977" cy="21642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8" name="Chart 77">
            <a:extLst>
              <a:ext uri="{FF2B5EF4-FFF2-40B4-BE49-F238E27FC236}">
                <a16:creationId xmlns:a16="http://schemas.microsoft.com/office/drawing/2014/main" id="{4E63ECE0-32EF-4146-855C-EE5749F8896C}"/>
              </a:ext>
            </a:extLst>
          </p:cNvPr>
          <p:cNvGraphicFramePr>
            <a:graphicFrameLocks/>
          </p:cNvGraphicFramePr>
          <p:nvPr>
            <p:extLst>
              <p:ext uri="{D42A27DB-BD31-4B8C-83A1-F6EECF244321}">
                <p14:modId xmlns:p14="http://schemas.microsoft.com/office/powerpoint/2010/main" val="1342706587"/>
              </p:ext>
            </p:extLst>
          </p:nvPr>
        </p:nvGraphicFramePr>
        <p:xfrm>
          <a:off x="8372318" y="2511075"/>
          <a:ext cx="3430322" cy="236971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9" name="Chart 78">
            <a:extLst>
              <a:ext uri="{FF2B5EF4-FFF2-40B4-BE49-F238E27FC236}">
                <a16:creationId xmlns:a16="http://schemas.microsoft.com/office/drawing/2014/main" id="{66AF365F-BD4C-4FFB-B609-3293AFFFF32C}"/>
              </a:ext>
            </a:extLst>
          </p:cNvPr>
          <p:cNvGraphicFramePr>
            <a:graphicFrameLocks/>
          </p:cNvGraphicFramePr>
          <p:nvPr>
            <p:extLst>
              <p:ext uri="{D42A27DB-BD31-4B8C-83A1-F6EECF244321}">
                <p14:modId xmlns:p14="http://schemas.microsoft.com/office/powerpoint/2010/main" val="2303597295"/>
              </p:ext>
            </p:extLst>
          </p:nvPr>
        </p:nvGraphicFramePr>
        <p:xfrm>
          <a:off x="8198669" y="64566"/>
          <a:ext cx="3340978" cy="274853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0" name="Chart 79">
            <a:extLst>
              <a:ext uri="{FF2B5EF4-FFF2-40B4-BE49-F238E27FC236}">
                <a16:creationId xmlns:a16="http://schemas.microsoft.com/office/drawing/2014/main" id="{7B9280A8-2BC3-48EF-8CCD-BE5F7D9793E7}"/>
              </a:ext>
            </a:extLst>
          </p:cNvPr>
          <p:cNvGraphicFramePr>
            <a:graphicFrameLocks/>
          </p:cNvGraphicFramePr>
          <p:nvPr>
            <p:extLst>
              <p:ext uri="{D42A27DB-BD31-4B8C-83A1-F6EECF244321}">
                <p14:modId xmlns:p14="http://schemas.microsoft.com/office/powerpoint/2010/main" val="1898780470"/>
              </p:ext>
            </p:extLst>
          </p:nvPr>
        </p:nvGraphicFramePr>
        <p:xfrm>
          <a:off x="5442282" y="4390220"/>
          <a:ext cx="2622520" cy="275120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81" name="Chart 80">
            <a:extLst>
              <a:ext uri="{FF2B5EF4-FFF2-40B4-BE49-F238E27FC236}">
                <a16:creationId xmlns:a16="http://schemas.microsoft.com/office/drawing/2014/main" id="{9A45CDA2-672E-42AD-A66A-C1A32DB6D6B6}"/>
              </a:ext>
            </a:extLst>
          </p:cNvPr>
          <p:cNvGraphicFramePr>
            <a:graphicFrameLocks/>
          </p:cNvGraphicFramePr>
          <p:nvPr>
            <p:extLst>
              <p:ext uri="{D42A27DB-BD31-4B8C-83A1-F6EECF244321}">
                <p14:modId xmlns:p14="http://schemas.microsoft.com/office/powerpoint/2010/main" val="1680102097"/>
              </p:ext>
            </p:extLst>
          </p:nvPr>
        </p:nvGraphicFramePr>
        <p:xfrm>
          <a:off x="5359722" y="2622640"/>
          <a:ext cx="3242109" cy="258027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82" name="Chart 81">
            <a:extLst>
              <a:ext uri="{FF2B5EF4-FFF2-40B4-BE49-F238E27FC236}">
                <a16:creationId xmlns:a16="http://schemas.microsoft.com/office/drawing/2014/main" id="{CB90B2FC-760F-439B-B307-E9C1A6148F82}"/>
              </a:ext>
            </a:extLst>
          </p:cNvPr>
          <p:cNvGraphicFramePr>
            <a:graphicFrameLocks/>
          </p:cNvGraphicFramePr>
          <p:nvPr>
            <p:extLst>
              <p:ext uri="{D42A27DB-BD31-4B8C-83A1-F6EECF244321}">
                <p14:modId xmlns:p14="http://schemas.microsoft.com/office/powerpoint/2010/main" val="3663774504"/>
              </p:ext>
            </p:extLst>
          </p:nvPr>
        </p:nvGraphicFramePr>
        <p:xfrm>
          <a:off x="4871714" y="302594"/>
          <a:ext cx="3499037" cy="2208481"/>
        </p:xfrm>
        <a:graphic>
          <a:graphicData uri="http://schemas.openxmlformats.org/drawingml/2006/chart">
            <c:chart xmlns:c="http://schemas.openxmlformats.org/drawingml/2006/chart" xmlns:r="http://schemas.openxmlformats.org/officeDocument/2006/relationships" r:id="rId10"/>
          </a:graphicData>
        </a:graphic>
      </p:graphicFrame>
      <p:pic>
        <p:nvPicPr>
          <p:cNvPr id="83" name="Picture 82">
            <a:extLst>
              <a:ext uri="{FF2B5EF4-FFF2-40B4-BE49-F238E27FC236}">
                <a16:creationId xmlns:a16="http://schemas.microsoft.com/office/drawing/2014/main" id="{C148DAF1-75C6-4246-9C62-F650B84ABE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1714" y="146913"/>
            <a:ext cx="623841" cy="653588"/>
          </a:xfrm>
          <a:prstGeom prst="rect">
            <a:avLst/>
          </a:prstGeom>
        </p:spPr>
      </p:pic>
      <p:pic>
        <p:nvPicPr>
          <p:cNvPr id="84" name="Picture 83">
            <a:extLst>
              <a:ext uri="{FF2B5EF4-FFF2-40B4-BE49-F238E27FC236}">
                <a16:creationId xmlns:a16="http://schemas.microsoft.com/office/drawing/2014/main" id="{039535D0-0497-44B0-AFEB-A9B9C54762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65817" y="271822"/>
            <a:ext cx="545404" cy="571410"/>
          </a:xfrm>
          <a:prstGeom prst="rect">
            <a:avLst/>
          </a:prstGeom>
        </p:spPr>
      </p:pic>
      <p:pic>
        <p:nvPicPr>
          <p:cNvPr id="85" name="Picture 84">
            <a:extLst>
              <a:ext uri="{FF2B5EF4-FFF2-40B4-BE49-F238E27FC236}">
                <a16:creationId xmlns:a16="http://schemas.microsoft.com/office/drawing/2014/main" id="{035648F8-6F27-4B81-8121-DCAB722E41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72332" y="4705179"/>
            <a:ext cx="548676" cy="574838"/>
          </a:xfrm>
          <a:prstGeom prst="rect">
            <a:avLst/>
          </a:prstGeom>
        </p:spPr>
      </p:pic>
      <p:pic>
        <p:nvPicPr>
          <p:cNvPr id="86" name="Picture 85">
            <a:extLst>
              <a:ext uri="{FF2B5EF4-FFF2-40B4-BE49-F238E27FC236}">
                <a16:creationId xmlns:a16="http://schemas.microsoft.com/office/drawing/2014/main" id="{2206D5E9-0C91-4652-A32C-8649A406AB8B}"/>
              </a:ext>
            </a:extLst>
          </p:cNvPr>
          <p:cNvPicPr>
            <a:picLocks noChangeAspect="1"/>
          </p:cNvPicPr>
          <p:nvPr/>
        </p:nvPicPr>
        <p:blipFill rotWithShape="1">
          <a:blip r:embed="rId14">
            <a:extLst>
              <a:ext uri="{28A0092B-C50C-407E-A947-70E740481C1C}">
                <a14:useLocalDpi xmlns:a14="http://schemas.microsoft.com/office/drawing/2010/main" val="0"/>
              </a:ext>
            </a:extLst>
          </a:blip>
          <a:srcRect l="6998" t="3278" b="10001"/>
          <a:stretch/>
        </p:blipFill>
        <p:spPr>
          <a:xfrm>
            <a:off x="11342460" y="2394558"/>
            <a:ext cx="531089" cy="683348"/>
          </a:xfrm>
          <a:prstGeom prst="rect">
            <a:avLst/>
          </a:prstGeom>
        </p:spPr>
      </p:pic>
      <p:pic>
        <p:nvPicPr>
          <p:cNvPr id="87" name="Picture 86">
            <a:extLst>
              <a:ext uri="{FF2B5EF4-FFF2-40B4-BE49-F238E27FC236}">
                <a16:creationId xmlns:a16="http://schemas.microsoft.com/office/drawing/2014/main" id="{E4673C07-4087-4156-91D5-F962537313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47044" y="4934002"/>
            <a:ext cx="536771" cy="562365"/>
          </a:xfrm>
          <a:prstGeom prst="rect">
            <a:avLst/>
          </a:prstGeom>
        </p:spPr>
      </p:pic>
      <p:pic>
        <p:nvPicPr>
          <p:cNvPr id="88" name="Picture 87">
            <a:extLst>
              <a:ext uri="{FF2B5EF4-FFF2-40B4-BE49-F238E27FC236}">
                <a16:creationId xmlns:a16="http://schemas.microsoft.com/office/drawing/2014/main" id="{A3FE4D38-DEEF-41FF-9162-FAAEFCEB09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46443" y="2666756"/>
            <a:ext cx="665922" cy="665922"/>
          </a:xfrm>
          <a:prstGeom prst="rect">
            <a:avLst/>
          </a:prstGeom>
        </p:spPr>
      </p:pic>
      <p:sp>
        <p:nvSpPr>
          <p:cNvPr id="89" name="TextBox 88">
            <a:extLst>
              <a:ext uri="{FF2B5EF4-FFF2-40B4-BE49-F238E27FC236}">
                <a16:creationId xmlns:a16="http://schemas.microsoft.com/office/drawing/2014/main" id="{F406E757-52D1-42A8-9730-6FD3557F678E}"/>
              </a:ext>
            </a:extLst>
          </p:cNvPr>
          <p:cNvSpPr txBox="1"/>
          <p:nvPr/>
        </p:nvSpPr>
        <p:spPr>
          <a:xfrm>
            <a:off x="9411811" y="11904"/>
            <a:ext cx="1376363" cy="273605"/>
          </a:xfrm>
          <a:prstGeom prst="rect">
            <a:avLst/>
          </a:prstGeom>
          <a:noFill/>
        </p:spPr>
        <p:txBody>
          <a:bodyPr wrap="square" rtlCol="0">
            <a:spAutoFit/>
          </a:bodyPr>
          <a:lstStyle/>
          <a:p>
            <a:r>
              <a:rPr lang="it-IT" sz="1600" dirty="0"/>
              <a:t>MAED</a:t>
            </a:r>
            <a:endParaRPr lang="en-GB" sz="1600" baseline="-25000" dirty="0"/>
          </a:p>
        </p:txBody>
      </p:sp>
      <p:sp>
        <p:nvSpPr>
          <p:cNvPr id="90" name="Rectangle 89">
            <a:extLst>
              <a:ext uri="{FF2B5EF4-FFF2-40B4-BE49-F238E27FC236}">
                <a16:creationId xmlns:a16="http://schemas.microsoft.com/office/drawing/2014/main" id="{56FADDBC-740E-40BE-9FB2-C81352779451}"/>
              </a:ext>
            </a:extLst>
          </p:cNvPr>
          <p:cNvSpPr/>
          <p:nvPr/>
        </p:nvSpPr>
        <p:spPr>
          <a:xfrm>
            <a:off x="9326324" y="105803"/>
            <a:ext cx="94294" cy="11637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1" name="Rectangle 90">
            <a:extLst>
              <a:ext uri="{FF2B5EF4-FFF2-40B4-BE49-F238E27FC236}">
                <a16:creationId xmlns:a16="http://schemas.microsoft.com/office/drawing/2014/main" id="{74851FA7-64F2-4C0A-A1D5-9F54AC27DF59}"/>
              </a:ext>
            </a:extLst>
          </p:cNvPr>
          <p:cNvSpPr/>
          <p:nvPr/>
        </p:nvSpPr>
        <p:spPr>
          <a:xfrm>
            <a:off x="6543737" y="88457"/>
            <a:ext cx="94294" cy="116375"/>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92" name="TextBox 91">
            <a:extLst>
              <a:ext uri="{FF2B5EF4-FFF2-40B4-BE49-F238E27FC236}">
                <a16:creationId xmlns:a16="http://schemas.microsoft.com/office/drawing/2014/main" id="{87AA3A5B-82B8-4774-A9E9-880983B0F022}"/>
              </a:ext>
            </a:extLst>
          </p:cNvPr>
          <p:cNvSpPr txBox="1"/>
          <p:nvPr/>
        </p:nvSpPr>
        <p:spPr>
          <a:xfrm>
            <a:off x="6626041" y="-4811"/>
            <a:ext cx="1814369" cy="338554"/>
          </a:xfrm>
          <a:prstGeom prst="rect">
            <a:avLst/>
          </a:prstGeom>
          <a:noFill/>
        </p:spPr>
        <p:txBody>
          <a:bodyPr wrap="square" rtlCol="0">
            <a:spAutoFit/>
          </a:bodyPr>
          <a:lstStyle/>
          <a:p>
            <a:r>
              <a:rPr lang="it-IT" sz="1600" dirty="0"/>
              <a:t>MAEH-</a:t>
            </a:r>
            <a:r>
              <a:rPr lang="it-IT" sz="1600" dirty="0" err="1"/>
              <a:t>AcMeOH</a:t>
            </a:r>
            <a:endParaRPr lang="en-GB" sz="1600" baseline="-25000" dirty="0"/>
          </a:p>
        </p:txBody>
      </p:sp>
      <p:sp>
        <p:nvSpPr>
          <p:cNvPr id="93" name="Rectangle 92">
            <a:extLst>
              <a:ext uri="{FF2B5EF4-FFF2-40B4-BE49-F238E27FC236}">
                <a16:creationId xmlns:a16="http://schemas.microsoft.com/office/drawing/2014/main" id="{10CA9962-188E-4528-AF23-008E9E03E900}"/>
              </a:ext>
            </a:extLst>
          </p:cNvPr>
          <p:cNvSpPr/>
          <p:nvPr/>
        </p:nvSpPr>
        <p:spPr>
          <a:xfrm>
            <a:off x="8150914" y="87589"/>
            <a:ext cx="94294" cy="116375"/>
          </a:xfrm>
          <a:prstGeom prst="rect">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4" name="TextBox 93">
            <a:extLst>
              <a:ext uri="{FF2B5EF4-FFF2-40B4-BE49-F238E27FC236}">
                <a16:creationId xmlns:a16="http://schemas.microsoft.com/office/drawing/2014/main" id="{B77DDCB8-7AA4-4CFC-9FDE-01CA3F12FF76}"/>
              </a:ext>
            </a:extLst>
          </p:cNvPr>
          <p:cNvSpPr txBox="1"/>
          <p:nvPr/>
        </p:nvSpPr>
        <p:spPr>
          <a:xfrm>
            <a:off x="8257031" y="10254"/>
            <a:ext cx="1093354" cy="273605"/>
          </a:xfrm>
          <a:prstGeom prst="rect">
            <a:avLst/>
          </a:prstGeom>
          <a:noFill/>
        </p:spPr>
        <p:txBody>
          <a:bodyPr wrap="square" rtlCol="0">
            <a:spAutoFit/>
          </a:bodyPr>
          <a:lstStyle/>
          <a:p>
            <a:r>
              <a:rPr lang="it-IT" sz="1600" dirty="0"/>
              <a:t>MAEH-BF</a:t>
            </a:r>
            <a:r>
              <a:rPr lang="it-IT" sz="1600" baseline="-25000" dirty="0"/>
              <a:t>3</a:t>
            </a:r>
            <a:endParaRPr lang="en-GB" sz="1600" baseline="-25000" dirty="0"/>
          </a:p>
        </p:txBody>
      </p:sp>
    </p:spTree>
    <p:extLst>
      <p:ext uri="{BB962C8B-B14F-4D97-AF65-F5344CB8AC3E}">
        <p14:creationId xmlns:p14="http://schemas.microsoft.com/office/powerpoint/2010/main" val="2964326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2C660F-2B1C-49E3-A3FA-0D0D0C292E1F}"/>
              </a:ext>
            </a:extLst>
          </p:cNvPr>
          <p:cNvSpPr>
            <a:spLocks noGrp="1"/>
          </p:cNvSpPr>
          <p:nvPr>
            <p:ph type="title"/>
          </p:nvPr>
        </p:nvSpPr>
        <p:spPr>
          <a:xfrm>
            <a:off x="2095500" y="-190091"/>
            <a:ext cx="10515600" cy="1325563"/>
          </a:xfrm>
        </p:spPr>
        <p:txBody>
          <a:bodyPr>
            <a:normAutofit/>
          </a:bodyPr>
          <a:lstStyle/>
          <a:p>
            <a:r>
              <a:rPr lang="it-IT" sz="4000" b="1" dirty="0" err="1">
                <a:latin typeface="Corbel Light" panose="020B0303020204020204" pitchFamily="34" charset="0"/>
              </a:rPr>
              <a:t>Why</a:t>
            </a:r>
            <a:r>
              <a:rPr lang="it-IT" sz="4000" b="1" dirty="0">
                <a:latin typeface="Corbel Light" panose="020B0303020204020204" pitchFamily="34" charset="0"/>
              </a:rPr>
              <a:t> </a:t>
            </a:r>
            <a:r>
              <a:rPr lang="it-IT" sz="4000" b="1" dirty="0" err="1">
                <a:latin typeface="Corbel Light" panose="020B0303020204020204" pitchFamily="34" charset="0"/>
              </a:rPr>
              <a:t>fatty</a:t>
            </a:r>
            <a:r>
              <a:rPr lang="it-IT" sz="4000" b="1" dirty="0">
                <a:latin typeface="Corbel Light" panose="020B0303020204020204" pitchFamily="34" charset="0"/>
              </a:rPr>
              <a:t> acid </a:t>
            </a:r>
            <a:r>
              <a:rPr lang="it-IT" sz="4000" b="1" dirty="0" err="1">
                <a:latin typeface="Corbel Light" panose="020B0303020204020204" pitchFamily="34" charset="0"/>
              </a:rPr>
              <a:t>analysis</a:t>
            </a:r>
            <a:r>
              <a:rPr lang="it-IT" sz="4000" b="1" dirty="0">
                <a:latin typeface="Corbel Light" panose="020B0303020204020204" pitchFamily="34" charset="0"/>
              </a:rPr>
              <a:t> </a:t>
            </a:r>
            <a:r>
              <a:rPr lang="it-IT" sz="4000" b="1" dirty="0" err="1">
                <a:latin typeface="Corbel Light" panose="020B0303020204020204" pitchFamily="34" charset="0"/>
              </a:rPr>
              <a:t>is</a:t>
            </a:r>
            <a:r>
              <a:rPr lang="it-IT" sz="4000" b="1" dirty="0">
                <a:latin typeface="Corbel Light" panose="020B0303020204020204" pitchFamily="34" charset="0"/>
              </a:rPr>
              <a:t> </a:t>
            </a:r>
            <a:r>
              <a:rPr lang="it-IT" sz="4000" b="1" dirty="0" err="1">
                <a:latin typeface="Corbel Light" panose="020B0303020204020204" pitchFamily="34" charset="0"/>
              </a:rPr>
              <a:t>important</a:t>
            </a:r>
            <a:r>
              <a:rPr lang="it-IT" sz="4000" b="1" dirty="0">
                <a:latin typeface="Corbel Light" panose="020B0303020204020204" pitchFamily="34" charset="0"/>
              </a:rPr>
              <a:t>?</a:t>
            </a:r>
          </a:p>
        </p:txBody>
      </p:sp>
      <p:sp>
        <p:nvSpPr>
          <p:cNvPr id="4" name="TextBox 2">
            <a:extLst>
              <a:ext uri="{FF2B5EF4-FFF2-40B4-BE49-F238E27FC236}">
                <a16:creationId xmlns:a16="http://schemas.microsoft.com/office/drawing/2014/main" id="{CE29B387-F49B-4D8B-AAD3-3BE9930A49C5}"/>
              </a:ext>
            </a:extLst>
          </p:cNvPr>
          <p:cNvSpPr txBox="1">
            <a:spLocks noGrp="1"/>
          </p:cNvSpPr>
          <p:nvPr>
            <p:ph idx="1"/>
          </p:nvPr>
        </p:nvSpPr>
        <p:spPr>
          <a:xfrm>
            <a:off x="686023" y="3087937"/>
            <a:ext cx="3255676" cy="1421928"/>
          </a:xfrm>
          <a:prstGeom prst="rect">
            <a:avLst/>
          </a:prstGeom>
          <a:noFill/>
        </p:spPr>
        <p:txBody>
          <a:bodyPr wrap="square" rtlCol="0">
            <a:spAutoFit/>
          </a:bodyPr>
          <a:lstStyle/>
          <a:p>
            <a:pPr marL="0" indent="0" algn="ctr">
              <a:buNone/>
            </a:pPr>
            <a:r>
              <a:rPr lang="en-GB" sz="2400" b="1" dirty="0">
                <a:latin typeface="Corbel Light" panose="020B0303020204020204" pitchFamily="34" charset="0"/>
                <a:ea typeface="Calibri" panose="020F0502020204030204" pitchFamily="34" charset="0"/>
                <a:cs typeface="Helvetica" panose="020B0604020202020204" pitchFamily="34" charset="0"/>
              </a:rPr>
              <a:t>CHARACTERIZATION AND DETERMINATION OF TOTAL FAT CONTENT IN FOODS</a:t>
            </a:r>
            <a:endParaRPr lang="it-IT" sz="2400" b="1" dirty="0">
              <a:latin typeface="Corbel Light" panose="020B0303020204020204" pitchFamily="34" charset="0"/>
              <a:cs typeface="Helvetica" panose="020B0604020202020204" pitchFamily="34" charset="0"/>
            </a:endParaRPr>
          </a:p>
        </p:txBody>
      </p:sp>
      <p:sp>
        <p:nvSpPr>
          <p:cNvPr id="5" name="TextBox 5">
            <a:extLst>
              <a:ext uri="{FF2B5EF4-FFF2-40B4-BE49-F238E27FC236}">
                <a16:creationId xmlns:a16="http://schemas.microsoft.com/office/drawing/2014/main" id="{C63639F0-AD0A-4181-A8AA-812C82ACBC14}"/>
              </a:ext>
            </a:extLst>
          </p:cNvPr>
          <p:cNvSpPr txBox="1"/>
          <p:nvPr/>
        </p:nvSpPr>
        <p:spPr>
          <a:xfrm>
            <a:off x="4321154" y="3122946"/>
            <a:ext cx="3255677" cy="1569660"/>
          </a:xfrm>
          <a:prstGeom prst="rect">
            <a:avLst/>
          </a:prstGeom>
          <a:noFill/>
        </p:spPr>
        <p:txBody>
          <a:bodyPr wrap="square" rtlCol="0">
            <a:spAutoFit/>
          </a:bodyPr>
          <a:lstStyle/>
          <a:p>
            <a:pPr algn="ctr"/>
            <a:r>
              <a:rPr lang="en-US" sz="2400" b="1" dirty="0">
                <a:effectLst/>
                <a:latin typeface="Corbel Light" panose="020B0303020204020204" pitchFamily="34" charset="0"/>
                <a:ea typeface="Calibri" panose="020F0502020204030204" pitchFamily="34" charset="0"/>
                <a:cs typeface="Helvetica" panose="020B0604020202020204" pitchFamily="34" charset="0"/>
              </a:rPr>
              <a:t>FOR NUTRITIONAL LABELING AND TO UNDERSTAND THE AVAILABILITY OF FAT</a:t>
            </a:r>
            <a:endParaRPr lang="it-IT" sz="2400" dirty="0">
              <a:latin typeface="Corbel Light" panose="020B0303020204020204" pitchFamily="34" charset="0"/>
              <a:cs typeface="Helvetica" panose="020B0604020202020204" pitchFamily="34" charset="0"/>
            </a:endParaRPr>
          </a:p>
        </p:txBody>
      </p:sp>
      <p:sp>
        <p:nvSpPr>
          <p:cNvPr id="6" name="TextBox 6">
            <a:extLst>
              <a:ext uri="{FF2B5EF4-FFF2-40B4-BE49-F238E27FC236}">
                <a16:creationId xmlns:a16="http://schemas.microsoft.com/office/drawing/2014/main" id="{50A287C9-0624-41A5-B03A-19CD5914469E}"/>
              </a:ext>
            </a:extLst>
          </p:cNvPr>
          <p:cNvSpPr txBox="1"/>
          <p:nvPr/>
        </p:nvSpPr>
        <p:spPr>
          <a:xfrm>
            <a:off x="8282241" y="3162704"/>
            <a:ext cx="3255677" cy="1200329"/>
          </a:xfrm>
          <a:prstGeom prst="rect">
            <a:avLst/>
          </a:prstGeom>
          <a:noFill/>
        </p:spPr>
        <p:txBody>
          <a:bodyPr wrap="square" rtlCol="0">
            <a:spAutoFit/>
          </a:bodyPr>
          <a:lstStyle/>
          <a:p>
            <a:pPr algn="ctr"/>
            <a:r>
              <a:rPr lang="it-IT" sz="2400" b="1" dirty="0">
                <a:latin typeface="Corbel Light" panose="020B0303020204020204" pitchFamily="34" charset="0"/>
                <a:cs typeface="Helvetica" panose="020B0604020202020204" pitchFamily="34" charset="0"/>
              </a:rPr>
              <a:t>HEALTH IMPACT </a:t>
            </a:r>
            <a:r>
              <a:rPr lang="en-US" sz="2400" b="1" dirty="0">
                <a:latin typeface="Corbel Light" panose="020B0303020204020204" pitchFamily="34" charset="0"/>
                <a:cs typeface="Helvetica" panose="020B0604020202020204" pitchFamily="34" charset="0"/>
              </a:rPr>
              <a:t>AND CORRELATION WITH SOME DISEASES</a:t>
            </a:r>
            <a:endParaRPr lang="it-IT" sz="2400" b="1" dirty="0">
              <a:latin typeface="Corbel Light" panose="020B0303020204020204" pitchFamily="34" charset="0"/>
              <a:cs typeface="Helvetica" panose="020B0604020202020204" pitchFamily="34" charset="0"/>
            </a:endParaRPr>
          </a:p>
        </p:txBody>
      </p:sp>
      <p:pic>
        <p:nvPicPr>
          <p:cNvPr id="13" name="Immagine 12">
            <a:extLst>
              <a:ext uri="{FF2B5EF4-FFF2-40B4-BE49-F238E27FC236}">
                <a16:creationId xmlns:a16="http://schemas.microsoft.com/office/drawing/2014/main" id="{C1E0298B-E1BC-4941-95D7-6FB317486AAE}"/>
              </a:ext>
            </a:extLst>
          </p:cNvPr>
          <p:cNvPicPr>
            <a:picLocks noChangeAspect="1"/>
          </p:cNvPicPr>
          <p:nvPr/>
        </p:nvPicPr>
        <p:blipFill rotWithShape="1">
          <a:blip r:embed="rId3">
            <a:extLst>
              <a:ext uri="{28A0092B-C50C-407E-A947-70E740481C1C}">
                <a14:useLocalDpi xmlns:a14="http://schemas.microsoft.com/office/drawing/2010/main" val="0"/>
              </a:ext>
            </a:extLst>
          </a:blip>
          <a:srcRect l="21368" r="11570"/>
          <a:stretch/>
        </p:blipFill>
        <p:spPr>
          <a:xfrm>
            <a:off x="983537" y="1041544"/>
            <a:ext cx="2660649" cy="1983692"/>
          </a:xfrm>
          <a:prstGeom prst="rect">
            <a:avLst/>
          </a:prstGeom>
        </p:spPr>
      </p:pic>
      <p:pic>
        <p:nvPicPr>
          <p:cNvPr id="15" name="Immagine 14">
            <a:extLst>
              <a:ext uri="{FF2B5EF4-FFF2-40B4-BE49-F238E27FC236}">
                <a16:creationId xmlns:a16="http://schemas.microsoft.com/office/drawing/2014/main" id="{9F7DBAAA-9FA1-4CF4-BCB8-D7B405B909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6337" y="1044041"/>
            <a:ext cx="2987487" cy="1991658"/>
          </a:xfrm>
          <a:prstGeom prst="rect">
            <a:avLst/>
          </a:prstGeom>
        </p:spPr>
      </p:pic>
      <p:pic>
        <p:nvPicPr>
          <p:cNvPr id="17" name="Immagine 16">
            <a:extLst>
              <a:ext uri="{FF2B5EF4-FFF2-40B4-BE49-F238E27FC236}">
                <a16:creationId xmlns:a16="http://schemas.microsoft.com/office/drawing/2014/main" id="{EFC8E278-4559-4E9D-8B55-F533DE7DF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985" y="1041544"/>
            <a:ext cx="2987488" cy="1983692"/>
          </a:xfrm>
          <a:prstGeom prst="rect">
            <a:avLst/>
          </a:prstGeom>
        </p:spPr>
      </p:pic>
      <p:sp>
        <p:nvSpPr>
          <p:cNvPr id="18" name="Rettangolo 17">
            <a:extLst>
              <a:ext uri="{FF2B5EF4-FFF2-40B4-BE49-F238E27FC236}">
                <a16:creationId xmlns:a16="http://schemas.microsoft.com/office/drawing/2014/main" id="{30D321C3-3317-47E0-82DE-F5009FEE1BBF}"/>
              </a:ext>
            </a:extLst>
          </p:cNvPr>
          <p:cNvSpPr/>
          <p:nvPr/>
        </p:nvSpPr>
        <p:spPr>
          <a:xfrm>
            <a:off x="8006320" y="650094"/>
            <a:ext cx="3952992" cy="5274773"/>
          </a:xfrm>
          <a:prstGeom prst="rect">
            <a:avLst/>
          </a:prstGeom>
          <a:solidFill>
            <a:srgbClr val="FFFFFF">
              <a:alpha val="67059"/>
            </a:srgb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19" name="Rettangolo 18">
            <a:extLst>
              <a:ext uri="{FF2B5EF4-FFF2-40B4-BE49-F238E27FC236}">
                <a16:creationId xmlns:a16="http://schemas.microsoft.com/office/drawing/2014/main" id="{633E8BFB-D262-4D83-8ED5-5C05A9A197AD}"/>
              </a:ext>
            </a:extLst>
          </p:cNvPr>
          <p:cNvSpPr/>
          <p:nvPr/>
        </p:nvSpPr>
        <p:spPr>
          <a:xfrm>
            <a:off x="77588" y="791613"/>
            <a:ext cx="3952992" cy="5274773"/>
          </a:xfrm>
          <a:prstGeom prst="rect">
            <a:avLst/>
          </a:prstGeom>
          <a:solidFill>
            <a:srgbClr val="FFFFFF">
              <a:alpha val="67059"/>
            </a:srgb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12" name="Freeform: Shape 11">
            <a:extLst>
              <a:ext uri="{FF2B5EF4-FFF2-40B4-BE49-F238E27FC236}">
                <a16:creationId xmlns:a16="http://schemas.microsoft.com/office/drawing/2014/main" id="{9F9A188B-FCED-4D98-948E-8F5D12ED1AA7}"/>
              </a:ext>
            </a:extLst>
          </p:cNvPr>
          <p:cNvSpPr/>
          <p:nvPr/>
        </p:nvSpPr>
        <p:spPr>
          <a:xfrm>
            <a:off x="-7868654" y="5293895"/>
            <a:ext cx="20060654" cy="1564104"/>
          </a:xfrm>
          <a:custGeom>
            <a:avLst/>
            <a:gdLst>
              <a:gd name="connsiteX0" fmla="*/ 0 w 19892212"/>
              <a:gd name="connsiteY0" fmla="*/ 0 h 1564104"/>
              <a:gd name="connsiteX1" fmla="*/ 10954592 w 19892212"/>
              <a:gd name="connsiteY1" fmla="*/ 0 h 1564104"/>
              <a:gd name="connsiteX2" fmla="*/ 10961918 w 19892212"/>
              <a:gd name="connsiteY2" fmla="*/ 75952 h 1564104"/>
              <a:gd name="connsiteX3" fmla="*/ 11790946 w 19892212"/>
              <a:gd name="connsiteY3" fmla="*/ 782051 h 1564104"/>
              <a:gd name="connsiteX4" fmla="*/ 12619974 w 19892212"/>
              <a:gd name="connsiteY4" fmla="*/ 75952 h 1564104"/>
              <a:gd name="connsiteX5" fmla="*/ 12627301 w 19892212"/>
              <a:gd name="connsiteY5" fmla="*/ 0 h 1564104"/>
              <a:gd name="connsiteX6" fmla="*/ 19892212 w 19892212"/>
              <a:gd name="connsiteY6" fmla="*/ 0 h 1564104"/>
              <a:gd name="connsiteX7" fmla="*/ 19892212 w 19892212"/>
              <a:gd name="connsiteY7" fmla="*/ 1564104 h 1564104"/>
              <a:gd name="connsiteX8" fmla="*/ 0 w 19892212"/>
              <a:gd name="connsiteY8" fmla="*/ 1564104 h 156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2212" h="1564104">
                <a:moveTo>
                  <a:pt x="0" y="0"/>
                </a:moveTo>
                <a:lnTo>
                  <a:pt x="10954592" y="0"/>
                </a:lnTo>
                <a:lnTo>
                  <a:pt x="10961918" y="75952"/>
                </a:lnTo>
                <a:cubicBezTo>
                  <a:pt x="11040825" y="478922"/>
                  <a:pt x="11382011" y="782051"/>
                  <a:pt x="11790946" y="782051"/>
                </a:cubicBezTo>
                <a:cubicBezTo>
                  <a:pt x="12199881" y="782051"/>
                  <a:pt x="12541067" y="478922"/>
                  <a:pt x="12619974" y="75952"/>
                </a:cubicBezTo>
                <a:lnTo>
                  <a:pt x="12627301" y="0"/>
                </a:lnTo>
                <a:lnTo>
                  <a:pt x="19892212" y="0"/>
                </a:lnTo>
                <a:lnTo>
                  <a:pt x="19892212" y="1564104"/>
                </a:lnTo>
                <a:lnTo>
                  <a:pt x="0" y="1564104"/>
                </a:ln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4" name="Group 13">
            <a:extLst>
              <a:ext uri="{FF2B5EF4-FFF2-40B4-BE49-F238E27FC236}">
                <a16:creationId xmlns:a16="http://schemas.microsoft.com/office/drawing/2014/main" id="{8725EED6-7A5F-4719-935D-1ABB3DDB5144}"/>
              </a:ext>
            </a:extLst>
          </p:cNvPr>
          <p:cNvGrpSpPr/>
          <p:nvPr/>
        </p:nvGrpSpPr>
        <p:grpSpPr>
          <a:xfrm>
            <a:off x="3380875" y="4572567"/>
            <a:ext cx="1299412" cy="1323474"/>
            <a:chOff x="3392904" y="5534526"/>
            <a:chExt cx="1058779" cy="1082841"/>
          </a:xfrm>
        </p:grpSpPr>
        <p:sp>
          <p:nvSpPr>
            <p:cNvPr id="16" name="Oval 15">
              <a:extLst>
                <a:ext uri="{FF2B5EF4-FFF2-40B4-BE49-F238E27FC236}">
                  <a16:creationId xmlns:a16="http://schemas.microsoft.com/office/drawing/2014/main" id="{735979D1-D8D6-468A-AA80-AA7AC264411F}"/>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DEA4A4AD-E6EE-4888-91D6-EE4E78208E7D}"/>
                </a:ext>
              </a:extLst>
            </p:cNvPr>
            <p:cNvSpPr txBox="1"/>
            <p:nvPr/>
          </p:nvSpPr>
          <p:spPr>
            <a:xfrm>
              <a:off x="3477125" y="5777662"/>
              <a:ext cx="890336" cy="646331"/>
            </a:xfrm>
            <a:prstGeom prst="rect">
              <a:avLst/>
            </a:prstGeom>
            <a:noFill/>
          </p:spPr>
          <p:txBody>
            <a:bodyPr wrap="square" rtlCol="0">
              <a:spAutoFit/>
            </a:bodyPr>
            <a:lstStyle/>
            <a:p>
              <a:pPr algn="ctr"/>
              <a:r>
                <a:rPr lang="it-IT" dirty="0">
                  <a:latin typeface="+mj-lt"/>
                </a:rPr>
                <a:t>FATTY</a:t>
              </a:r>
            </a:p>
            <a:p>
              <a:pPr algn="ctr"/>
              <a:r>
                <a:rPr lang="it-IT" dirty="0">
                  <a:latin typeface="+mj-lt"/>
                </a:rPr>
                <a:t> ACIDS</a:t>
              </a:r>
              <a:endParaRPr lang="en-GB" dirty="0">
                <a:latin typeface="+mj-lt"/>
              </a:endParaRPr>
            </a:p>
          </p:txBody>
        </p:sp>
      </p:grpSp>
      <p:grpSp>
        <p:nvGrpSpPr>
          <p:cNvPr id="22" name="Group 21">
            <a:extLst>
              <a:ext uri="{FF2B5EF4-FFF2-40B4-BE49-F238E27FC236}">
                <a16:creationId xmlns:a16="http://schemas.microsoft.com/office/drawing/2014/main" id="{618C4A3F-C84B-4EEC-BD81-8CF1072297EC}"/>
              </a:ext>
            </a:extLst>
          </p:cNvPr>
          <p:cNvGrpSpPr/>
          <p:nvPr/>
        </p:nvGrpSpPr>
        <p:grpSpPr>
          <a:xfrm>
            <a:off x="6679531" y="5414208"/>
            <a:ext cx="1532022" cy="1323474"/>
            <a:chOff x="6679531" y="5414208"/>
            <a:chExt cx="1532022" cy="1323474"/>
          </a:xfrm>
        </p:grpSpPr>
        <p:grpSp>
          <p:nvGrpSpPr>
            <p:cNvPr id="23" name="Group 22">
              <a:extLst>
                <a:ext uri="{FF2B5EF4-FFF2-40B4-BE49-F238E27FC236}">
                  <a16:creationId xmlns:a16="http://schemas.microsoft.com/office/drawing/2014/main" id="{D78F917D-AD8B-484B-AB2A-CA87BAFC08D2}"/>
                </a:ext>
              </a:extLst>
            </p:cNvPr>
            <p:cNvGrpSpPr/>
            <p:nvPr/>
          </p:nvGrpSpPr>
          <p:grpSpPr>
            <a:xfrm>
              <a:off x="6679531" y="5414208"/>
              <a:ext cx="1299412" cy="1323474"/>
              <a:chOff x="3392904" y="5534526"/>
              <a:chExt cx="1058779" cy="1082841"/>
            </a:xfrm>
          </p:grpSpPr>
          <p:sp>
            <p:nvSpPr>
              <p:cNvPr id="25" name="Oval 24">
                <a:extLst>
                  <a:ext uri="{FF2B5EF4-FFF2-40B4-BE49-F238E27FC236}">
                    <a16:creationId xmlns:a16="http://schemas.microsoft.com/office/drawing/2014/main" id="{837781F0-BF97-4829-A2DC-1D59B2BF6059}"/>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5A91FF3E-AECB-4AE3-857E-19960E94D521}"/>
                  </a:ext>
                </a:extLst>
              </p:cNvPr>
              <p:cNvSpPr txBox="1"/>
              <p:nvPr/>
            </p:nvSpPr>
            <p:spPr>
              <a:xfrm>
                <a:off x="3477125" y="5777662"/>
                <a:ext cx="890336" cy="302180"/>
              </a:xfrm>
              <a:prstGeom prst="rect">
                <a:avLst/>
              </a:prstGeom>
              <a:noFill/>
            </p:spPr>
            <p:txBody>
              <a:bodyPr wrap="square" rtlCol="0">
                <a:spAutoFit/>
              </a:bodyPr>
              <a:lstStyle/>
              <a:p>
                <a:pPr algn="ctr"/>
                <a:endParaRPr lang="it-IT" dirty="0">
                  <a:latin typeface="+mj-lt"/>
                </a:endParaRPr>
              </a:p>
            </p:txBody>
          </p:sp>
        </p:grpSp>
        <p:sp>
          <p:nvSpPr>
            <p:cNvPr id="24" name="TextBox 23">
              <a:extLst>
                <a:ext uri="{FF2B5EF4-FFF2-40B4-BE49-F238E27FC236}">
                  <a16:creationId xmlns:a16="http://schemas.microsoft.com/office/drawing/2014/main" id="{CEC5A944-4D2E-4419-856C-30932B8D0730}"/>
                </a:ext>
              </a:extLst>
            </p:cNvPr>
            <p:cNvSpPr txBox="1"/>
            <p:nvPr/>
          </p:nvSpPr>
          <p:spPr>
            <a:xfrm>
              <a:off x="6679531" y="5924867"/>
              <a:ext cx="1532022" cy="369332"/>
            </a:xfrm>
            <a:prstGeom prst="rect">
              <a:avLst/>
            </a:prstGeom>
            <a:noFill/>
          </p:spPr>
          <p:txBody>
            <a:bodyPr wrap="square" rtlCol="0">
              <a:spAutoFit/>
            </a:bodyPr>
            <a:lstStyle/>
            <a:p>
              <a:r>
                <a:rPr lang="it-IT" dirty="0">
                  <a:latin typeface="+mj-lt"/>
                </a:rPr>
                <a:t>MICROWAVE</a:t>
              </a:r>
              <a:endParaRPr lang="en-GB" dirty="0">
                <a:latin typeface="+mj-lt"/>
              </a:endParaRPr>
            </a:p>
          </p:txBody>
        </p:sp>
      </p:grpSp>
    </p:spTree>
    <p:extLst>
      <p:ext uri="{BB962C8B-B14F-4D97-AF65-F5344CB8AC3E}">
        <p14:creationId xmlns:p14="http://schemas.microsoft.com/office/powerpoint/2010/main" val="214380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9207EFE-65BF-4170-ABF7-47BCB6AB999D}"/>
              </a:ext>
            </a:extLst>
          </p:cNvPr>
          <p:cNvSpPr/>
          <p:nvPr/>
        </p:nvSpPr>
        <p:spPr>
          <a:xfrm>
            <a:off x="142631" y="5765823"/>
            <a:ext cx="3911273" cy="870108"/>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4F5C52B5-1816-4FA0-9EFF-8DF42321ED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732307" y="2178877"/>
            <a:ext cx="287005" cy="287005"/>
          </a:xfrm>
          <a:prstGeom prst="rect">
            <a:avLst/>
          </a:prstGeom>
        </p:spPr>
      </p:pic>
      <p:grpSp>
        <p:nvGrpSpPr>
          <p:cNvPr id="2" name="Group 1">
            <a:extLst>
              <a:ext uri="{FF2B5EF4-FFF2-40B4-BE49-F238E27FC236}">
                <a16:creationId xmlns:a16="http://schemas.microsoft.com/office/drawing/2014/main" id="{5B449EE2-0E83-485B-A043-92052E250DA9}"/>
              </a:ext>
            </a:extLst>
          </p:cNvPr>
          <p:cNvGrpSpPr/>
          <p:nvPr/>
        </p:nvGrpSpPr>
        <p:grpSpPr>
          <a:xfrm>
            <a:off x="129791" y="302594"/>
            <a:ext cx="3629044" cy="5191853"/>
            <a:chOff x="435924" y="355797"/>
            <a:chExt cx="6234699" cy="5268674"/>
          </a:xfrm>
        </p:grpSpPr>
        <p:cxnSp>
          <p:nvCxnSpPr>
            <p:cNvPr id="41" name="Straight Connector 40">
              <a:extLst>
                <a:ext uri="{FF2B5EF4-FFF2-40B4-BE49-F238E27FC236}">
                  <a16:creationId xmlns:a16="http://schemas.microsoft.com/office/drawing/2014/main" id="{722B70A9-5CC6-4CA9-BA74-C08F266F023E}"/>
                </a:ext>
              </a:extLst>
            </p:cNvPr>
            <p:cNvCxnSpPr>
              <a:cxnSpLocks/>
            </p:cNvCxnSpPr>
            <p:nvPr/>
          </p:nvCxnSpPr>
          <p:spPr>
            <a:xfrm flipV="1">
              <a:off x="1931625" y="3849306"/>
              <a:ext cx="1245179"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FDB01D-F9FC-4F14-9E39-0210451204F8}"/>
                </a:ext>
              </a:extLst>
            </p:cNvPr>
            <p:cNvCxnSpPr>
              <a:cxnSpLocks/>
            </p:cNvCxnSpPr>
            <p:nvPr/>
          </p:nvCxnSpPr>
          <p:spPr>
            <a:xfrm>
              <a:off x="4084821" y="3837421"/>
              <a:ext cx="1136236"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FEE782-020B-44B5-9BA7-39FC9678F090}"/>
                </a:ext>
              </a:extLst>
            </p:cNvPr>
            <p:cNvCxnSpPr>
              <a:cxnSpLocks/>
            </p:cNvCxnSpPr>
            <p:nvPr/>
          </p:nvCxnSpPr>
          <p:spPr>
            <a:xfrm flipH="1">
              <a:off x="4191328" y="2507286"/>
              <a:ext cx="1191509" cy="680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1AE0EA-163B-44DC-8B66-27AC57E74BB7}"/>
                </a:ext>
              </a:extLst>
            </p:cNvPr>
            <p:cNvCxnSpPr>
              <a:cxnSpLocks/>
            </p:cNvCxnSpPr>
            <p:nvPr/>
          </p:nvCxnSpPr>
          <p:spPr>
            <a:xfrm>
              <a:off x="1732869" y="2425581"/>
              <a:ext cx="1321875" cy="7319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827419-B264-40AD-AD94-49BB58BFF2D5}"/>
                </a:ext>
              </a:extLst>
            </p:cNvPr>
            <p:cNvCxnSpPr>
              <a:cxnSpLocks/>
            </p:cNvCxnSpPr>
            <p:nvPr/>
          </p:nvCxnSpPr>
          <p:spPr>
            <a:xfrm>
              <a:off x="5408698" y="1060373"/>
              <a:ext cx="0" cy="513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241B0B-74B6-4009-92EE-51C166FEBBE2}"/>
                </a:ext>
              </a:extLst>
            </p:cNvPr>
            <p:cNvCxnSpPr>
              <a:cxnSpLocks/>
            </p:cNvCxnSpPr>
            <p:nvPr/>
          </p:nvCxnSpPr>
          <p:spPr>
            <a:xfrm>
              <a:off x="1828799" y="1023622"/>
              <a:ext cx="0" cy="513594"/>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6CE4C60-CBDB-4EDF-8301-FEB474A7A5C6}"/>
                </a:ext>
              </a:extLst>
            </p:cNvPr>
            <p:cNvSpPr/>
            <p:nvPr/>
          </p:nvSpPr>
          <p:spPr>
            <a:xfrm>
              <a:off x="599607" y="374755"/>
              <a:ext cx="6071016" cy="689547"/>
            </a:xfrm>
            <a:prstGeom prst="round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0A62C762-8116-4C3A-BB2B-22D98402841E}"/>
                </a:ext>
              </a:extLst>
            </p:cNvPr>
            <p:cNvSpPr/>
            <p:nvPr/>
          </p:nvSpPr>
          <p:spPr>
            <a:xfrm>
              <a:off x="4064284" y="1521502"/>
              <a:ext cx="2563318" cy="944380"/>
            </a:xfrm>
            <a:prstGeom prst="roundRect">
              <a:avLst/>
            </a:prstGeom>
            <a:solidFill>
              <a:srgbClr val="F67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D1B5A043-BF1F-4106-AFC2-57FA579E3295}"/>
                </a:ext>
              </a:extLst>
            </p:cNvPr>
            <p:cNvSpPr/>
            <p:nvPr/>
          </p:nvSpPr>
          <p:spPr>
            <a:xfrm>
              <a:off x="624856" y="1505535"/>
              <a:ext cx="2907010" cy="104555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07457E-3F09-4B02-90F8-E6C392AABAE2}"/>
                </a:ext>
              </a:extLst>
            </p:cNvPr>
            <p:cNvSpPr/>
            <p:nvPr/>
          </p:nvSpPr>
          <p:spPr>
            <a:xfrm>
              <a:off x="2803162" y="2923082"/>
              <a:ext cx="1663907" cy="10524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7C3B2588-099F-4238-BF88-5C6EE28839FA}"/>
                </a:ext>
              </a:extLst>
            </p:cNvPr>
            <p:cNvSpPr/>
            <p:nvPr/>
          </p:nvSpPr>
          <p:spPr>
            <a:xfrm>
              <a:off x="435924" y="4666715"/>
              <a:ext cx="2563318" cy="94438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2333B46-7EBE-4818-812F-03B7FC6DB5E8}"/>
                </a:ext>
              </a:extLst>
            </p:cNvPr>
            <p:cNvSpPr/>
            <p:nvPr/>
          </p:nvSpPr>
          <p:spPr>
            <a:xfrm>
              <a:off x="4064284" y="4680091"/>
              <a:ext cx="2563318" cy="94438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7C025D9-58A2-4EAE-A50F-22521ECBEA10}"/>
                </a:ext>
              </a:extLst>
            </p:cNvPr>
            <p:cNvSpPr/>
            <p:nvPr/>
          </p:nvSpPr>
          <p:spPr>
            <a:xfrm>
              <a:off x="2575300" y="3119061"/>
              <a:ext cx="2119629" cy="718360"/>
            </a:xfrm>
            <a:prstGeom prst="rect">
              <a:avLst/>
            </a:prstGeom>
            <a:noFill/>
          </p:spPr>
          <p:txBody>
            <a:bodyPr wrap="square" lIns="91440" tIns="45720" rIns="91440" bIns="45720">
              <a:spAutoFit/>
            </a:bodyPr>
            <a:lstStyle/>
            <a:p>
              <a:pPr algn="ctr"/>
              <a:r>
                <a:rPr lang="en-US" sz="2000" b="0" cap="none" spc="0" dirty="0">
                  <a:ln w="0"/>
                  <a:solidFill>
                    <a:srgbClr val="002060"/>
                  </a:solidFill>
                  <a:effectLst>
                    <a:reflection blurRad="6350" stA="53000" endA="300" endPos="35500" dir="5400000" sy="-90000" algn="bl" rotWithShape="0"/>
                  </a:effectLst>
                </a:rPr>
                <a:t>TOTAL </a:t>
              </a:r>
            </a:p>
            <a:p>
              <a:pPr algn="ctr"/>
              <a:r>
                <a:rPr lang="en-US" sz="2000" b="0" cap="none" spc="0" dirty="0">
                  <a:ln w="0"/>
                  <a:solidFill>
                    <a:srgbClr val="002060"/>
                  </a:solidFill>
                  <a:effectLst>
                    <a:reflection blurRad="6350" stA="53000" endA="300" endPos="35500" dir="5400000" sy="-90000" algn="bl" rotWithShape="0"/>
                  </a:effectLst>
                </a:rPr>
                <a:t>FAT</a:t>
              </a:r>
            </a:p>
          </p:txBody>
        </p:sp>
        <p:sp>
          <p:nvSpPr>
            <p:cNvPr id="32" name="TextBox 31">
              <a:extLst>
                <a:ext uri="{FF2B5EF4-FFF2-40B4-BE49-F238E27FC236}">
                  <a16:creationId xmlns:a16="http://schemas.microsoft.com/office/drawing/2014/main" id="{638D321E-93FB-4A2C-B76F-75527BAB50A5}"/>
                </a:ext>
              </a:extLst>
            </p:cNvPr>
            <p:cNvSpPr txBox="1"/>
            <p:nvPr/>
          </p:nvSpPr>
          <p:spPr>
            <a:xfrm>
              <a:off x="4019721" y="1668142"/>
              <a:ext cx="2534807" cy="593428"/>
            </a:xfrm>
            <a:prstGeom prst="rect">
              <a:avLst/>
            </a:prstGeom>
            <a:noFill/>
          </p:spPr>
          <p:txBody>
            <a:bodyPr wrap="square" rtlCol="0">
              <a:spAutoFit/>
            </a:bodyPr>
            <a:lstStyle/>
            <a:p>
              <a:pPr algn="ctr"/>
              <a:r>
                <a:rPr lang="it-IT" sz="1600" dirty="0"/>
                <a:t>HEXANE EXTRACTION</a:t>
              </a:r>
              <a:endParaRPr lang="en-GB" sz="1600" dirty="0"/>
            </a:p>
          </p:txBody>
        </p:sp>
        <p:sp>
          <p:nvSpPr>
            <p:cNvPr id="33" name="TextBox 32">
              <a:extLst>
                <a:ext uri="{FF2B5EF4-FFF2-40B4-BE49-F238E27FC236}">
                  <a16:creationId xmlns:a16="http://schemas.microsoft.com/office/drawing/2014/main" id="{1EF73C88-683F-40C2-B655-98BE2308B0E3}"/>
                </a:ext>
              </a:extLst>
            </p:cNvPr>
            <p:cNvSpPr txBox="1"/>
            <p:nvPr/>
          </p:nvSpPr>
          <p:spPr>
            <a:xfrm>
              <a:off x="457983" y="1628043"/>
              <a:ext cx="3200930" cy="749594"/>
            </a:xfrm>
            <a:prstGeom prst="rect">
              <a:avLst/>
            </a:prstGeom>
            <a:noFill/>
          </p:spPr>
          <p:txBody>
            <a:bodyPr wrap="square" rtlCol="0">
              <a:spAutoFit/>
            </a:bodyPr>
            <a:lstStyle/>
            <a:p>
              <a:pPr algn="ctr"/>
              <a:r>
                <a:rPr lang="it-IT" sz="1400" dirty="0"/>
                <a:t>EXTRACTION + HYDROLYSIS</a:t>
              </a:r>
            </a:p>
            <a:p>
              <a:pPr algn="ctr"/>
              <a:r>
                <a:rPr lang="it-IT" sz="1400" dirty="0"/>
                <a:t>H</a:t>
              </a:r>
              <a:r>
                <a:rPr lang="it-IT" sz="1400" baseline="-25000" dirty="0"/>
                <a:t>2</a:t>
              </a:r>
              <a:r>
                <a:rPr lang="it-IT" sz="1400" dirty="0"/>
                <a:t>SO</a:t>
              </a:r>
              <a:r>
                <a:rPr lang="it-IT" sz="1400" baseline="-25000" dirty="0"/>
                <a:t>4  </a:t>
              </a:r>
              <a:r>
                <a:rPr lang="it-IT" sz="1400" dirty="0"/>
                <a:t> + Cyclohexane</a:t>
              </a:r>
              <a:endParaRPr lang="en-GB" sz="1400" dirty="0"/>
            </a:p>
          </p:txBody>
        </p:sp>
        <p:sp>
          <p:nvSpPr>
            <p:cNvPr id="18" name="TextBox 17">
              <a:extLst>
                <a:ext uri="{FF2B5EF4-FFF2-40B4-BE49-F238E27FC236}">
                  <a16:creationId xmlns:a16="http://schemas.microsoft.com/office/drawing/2014/main" id="{A09A62CB-10AF-4A24-B396-8C14A3F8EA6E}"/>
                </a:ext>
              </a:extLst>
            </p:cNvPr>
            <p:cNvSpPr txBox="1"/>
            <p:nvPr/>
          </p:nvSpPr>
          <p:spPr>
            <a:xfrm>
              <a:off x="883257" y="355797"/>
              <a:ext cx="5383418" cy="718360"/>
            </a:xfrm>
            <a:prstGeom prst="rect">
              <a:avLst/>
            </a:prstGeom>
            <a:noFill/>
          </p:spPr>
          <p:txBody>
            <a:bodyPr wrap="square" rtlCol="0">
              <a:spAutoFit/>
            </a:bodyPr>
            <a:lstStyle/>
            <a:p>
              <a:pPr algn="ctr"/>
              <a:r>
                <a:rPr lang="it-IT" sz="2000" dirty="0"/>
                <a:t>Microwave-</a:t>
              </a:r>
              <a:r>
                <a:rPr lang="it-IT" sz="2000" dirty="0" err="1"/>
                <a:t>assisted</a:t>
              </a:r>
              <a:r>
                <a:rPr lang="it-IT" sz="2000" dirty="0"/>
                <a:t> </a:t>
              </a:r>
              <a:r>
                <a:rPr lang="it-IT" sz="2000" dirty="0" err="1"/>
                <a:t>Extraction</a:t>
              </a:r>
              <a:endParaRPr lang="en-GB" sz="2000" dirty="0"/>
            </a:p>
          </p:txBody>
        </p:sp>
        <p:sp>
          <p:nvSpPr>
            <p:cNvPr id="47" name="TextBox 46">
              <a:extLst>
                <a:ext uri="{FF2B5EF4-FFF2-40B4-BE49-F238E27FC236}">
                  <a16:creationId xmlns:a16="http://schemas.microsoft.com/office/drawing/2014/main" id="{DA188CD6-E2A7-4B6D-8EF3-C440D720994D}"/>
                </a:ext>
              </a:extLst>
            </p:cNvPr>
            <p:cNvSpPr txBox="1"/>
            <p:nvPr/>
          </p:nvSpPr>
          <p:spPr>
            <a:xfrm>
              <a:off x="523891" y="4840172"/>
              <a:ext cx="2563318" cy="655894"/>
            </a:xfrm>
            <a:prstGeom prst="rect">
              <a:avLst/>
            </a:prstGeom>
            <a:noFill/>
          </p:spPr>
          <p:txBody>
            <a:bodyPr wrap="square" rtlCol="0">
              <a:spAutoFit/>
            </a:bodyPr>
            <a:lstStyle/>
            <a:p>
              <a:pPr algn="ctr"/>
              <a:r>
                <a:rPr lang="it-IT" dirty="0"/>
                <a:t>Derivatization with </a:t>
              </a:r>
              <a:r>
                <a:rPr lang="it-IT" b="1" dirty="0"/>
                <a:t>BF</a:t>
              </a:r>
              <a:r>
                <a:rPr lang="it-IT" b="1" baseline="-25000" dirty="0"/>
                <a:t>3</a:t>
              </a:r>
              <a:endParaRPr lang="en-GB" b="1" baseline="-25000" dirty="0"/>
            </a:p>
          </p:txBody>
        </p:sp>
        <p:sp>
          <p:nvSpPr>
            <p:cNvPr id="48" name="TextBox 47">
              <a:extLst>
                <a:ext uri="{FF2B5EF4-FFF2-40B4-BE49-F238E27FC236}">
                  <a16:creationId xmlns:a16="http://schemas.microsoft.com/office/drawing/2014/main" id="{61FF43F1-B327-4995-AE3A-C42FE2D53D40}"/>
                </a:ext>
              </a:extLst>
            </p:cNvPr>
            <p:cNvSpPr txBox="1"/>
            <p:nvPr/>
          </p:nvSpPr>
          <p:spPr>
            <a:xfrm>
              <a:off x="4064284" y="4845336"/>
              <a:ext cx="2563318" cy="593428"/>
            </a:xfrm>
            <a:prstGeom prst="rect">
              <a:avLst/>
            </a:prstGeom>
            <a:noFill/>
          </p:spPr>
          <p:txBody>
            <a:bodyPr wrap="square" rtlCol="0">
              <a:spAutoFit/>
            </a:bodyPr>
            <a:lstStyle/>
            <a:p>
              <a:pPr algn="ctr"/>
              <a:r>
                <a:rPr lang="it-IT" sz="1600" dirty="0"/>
                <a:t>Derivatization with </a:t>
              </a:r>
              <a:r>
                <a:rPr lang="it-IT" sz="1600" b="1" dirty="0"/>
                <a:t>AcMeOH</a:t>
              </a:r>
              <a:endParaRPr lang="en-GB" sz="1600" b="1" dirty="0"/>
            </a:p>
          </p:txBody>
        </p:sp>
      </p:grpSp>
      <p:pic>
        <p:nvPicPr>
          <p:cNvPr id="34" name="Picture 33">
            <a:extLst>
              <a:ext uri="{FF2B5EF4-FFF2-40B4-BE49-F238E27FC236}">
                <a16:creationId xmlns:a16="http://schemas.microsoft.com/office/drawing/2014/main" id="{72D2C909-3539-4FDF-B44E-673648AA6A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43543" y="2361056"/>
            <a:ext cx="530380" cy="530380"/>
          </a:xfrm>
          <a:prstGeom prst="rect">
            <a:avLst/>
          </a:prstGeom>
        </p:spPr>
      </p:pic>
      <p:sp>
        <p:nvSpPr>
          <p:cNvPr id="45" name="Rectangle: Rounded Corners 44">
            <a:extLst>
              <a:ext uri="{FF2B5EF4-FFF2-40B4-BE49-F238E27FC236}">
                <a16:creationId xmlns:a16="http://schemas.microsoft.com/office/drawing/2014/main" id="{DE5F07F7-865D-42D3-9897-FEA6E40802C4}"/>
              </a:ext>
            </a:extLst>
          </p:cNvPr>
          <p:cNvSpPr/>
          <p:nvPr/>
        </p:nvSpPr>
        <p:spPr>
          <a:xfrm>
            <a:off x="168688" y="1429068"/>
            <a:ext cx="1972571" cy="1030621"/>
          </a:xfrm>
          <a:prstGeom prst="round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2">
            <a:extLst>
              <a:ext uri="{FF2B5EF4-FFF2-40B4-BE49-F238E27FC236}">
                <a16:creationId xmlns:a16="http://schemas.microsoft.com/office/drawing/2014/main" id="{35ABFC9E-5F4C-4595-840D-D723B8F1EF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169389" y="2345190"/>
            <a:ext cx="530380" cy="530380"/>
          </a:xfrm>
          <a:prstGeom prst="rect">
            <a:avLst/>
          </a:prstGeom>
        </p:spPr>
      </p:pic>
      <p:sp>
        <p:nvSpPr>
          <p:cNvPr id="74" name="TextBox 73">
            <a:extLst>
              <a:ext uri="{FF2B5EF4-FFF2-40B4-BE49-F238E27FC236}">
                <a16:creationId xmlns:a16="http://schemas.microsoft.com/office/drawing/2014/main" id="{D6E29EF6-8433-43DC-ACD6-FDEDC17A293E}"/>
              </a:ext>
            </a:extLst>
          </p:cNvPr>
          <p:cNvSpPr txBox="1"/>
          <p:nvPr/>
        </p:nvSpPr>
        <p:spPr>
          <a:xfrm>
            <a:off x="-371026" y="5765823"/>
            <a:ext cx="4864844" cy="861774"/>
          </a:xfrm>
          <a:prstGeom prst="rect">
            <a:avLst/>
          </a:prstGeom>
          <a:noFill/>
          <a:ln>
            <a:noFill/>
          </a:ln>
        </p:spPr>
        <p:txBody>
          <a:bodyPr wrap="square" rtlCol="0">
            <a:spAutoFit/>
          </a:bodyPr>
          <a:lstStyle/>
          <a:p>
            <a:pPr algn="ctr"/>
            <a:r>
              <a:rPr lang="it-IT" sz="1600" dirty="0">
                <a:solidFill>
                  <a:schemeClr val="tx1"/>
                </a:solidFill>
              </a:rPr>
              <a:t>One-Step Microwave-assisted extraction and derivatization</a:t>
            </a:r>
          </a:p>
          <a:p>
            <a:pPr algn="ctr"/>
            <a:r>
              <a:rPr lang="it-IT" sz="1600" b="1" dirty="0"/>
              <a:t>AcMeOH</a:t>
            </a:r>
            <a:r>
              <a:rPr lang="it-IT" sz="1600" dirty="0"/>
              <a:t> + Cyclohexane</a:t>
            </a:r>
            <a:endParaRPr lang="it-IT" sz="1600" dirty="0">
              <a:solidFill>
                <a:schemeClr val="tx1"/>
              </a:solidFill>
            </a:endParaRPr>
          </a:p>
        </p:txBody>
      </p:sp>
      <p:pic>
        <p:nvPicPr>
          <p:cNvPr id="76" name="Picture 75">
            <a:extLst>
              <a:ext uri="{FF2B5EF4-FFF2-40B4-BE49-F238E27FC236}">
                <a16:creationId xmlns:a16="http://schemas.microsoft.com/office/drawing/2014/main" id="{4F5C21B8-6297-4501-89D6-32FDF80E42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169389" y="5184032"/>
            <a:ext cx="530380" cy="530380"/>
          </a:xfrm>
          <a:prstGeom prst="rect">
            <a:avLst/>
          </a:prstGeom>
        </p:spPr>
      </p:pic>
      <p:pic>
        <p:nvPicPr>
          <p:cNvPr id="77" name="Picture 76">
            <a:extLst>
              <a:ext uri="{FF2B5EF4-FFF2-40B4-BE49-F238E27FC236}">
                <a16:creationId xmlns:a16="http://schemas.microsoft.com/office/drawing/2014/main" id="{DDC396F0-CCB4-4D35-986D-3158C63DA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426069" y="6179699"/>
            <a:ext cx="530380" cy="530380"/>
          </a:xfrm>
          <a:prstGeom prst="rect">
            <a:avLst/>
          </a:prstGeom>
        </p:spPr>
      </p:pic>
      <p:grpSp>
        <p:nvGrpSpPr>
          <p:cNvPr id="143" name="Group 142">
            <a:extLst>
              <a:ext uri="{FF2B5EF4-FFF2-40B4-BE49-F238E27FC236}">
                <a16:creationId xmlns:a16="http://schemas.microsoft.com/office/drawing/2014/main" id="{AA831866-96F5-4649-85B7-91762578A471}"/>
              </a:ext>
            </a:extLst>
          </p:cNvPr>
          <p:cNvGrpSpPr/>
          <p:nvPr/>
        </p:nvGrpSpPr>
        <p:grpSpPr>
          <a:xfrm>
            <a:off x="4014064" y="138286"/>
            <a:ext cx="8046950" cy="5812571"/>
            <a:chOff x="0" y="-216401"/>
            <a:chExt cx="12030040" cy="6693401"/>
          </a:xfrm>
        </p:grpSpPr>
        <p:graphicFrame>
          <p:nvGraphicFramePr>
            <p:cNvPr id="144" name="Chart 143">
              <a:extLst>
                <a:ext uri="{FF2B5EF4-FFF2-40B4-BE49-F238E27FC236}">
                  <a16:creationId xmlns:a16="http://schemas.microsoft.com/office/drawing/2014/main" id="{D195CAB4-9D0C-46AC-B191-777B3F5A4C48}"/>
                </a:ext>
              </a:extLst>
            </p:cNvPr>
            <p:cNvGraphicFramePr>
              <a:graphicFrameLocks/>
            </p:cNvGraphicFramePr>
            <p:nvPr>
              <p:extLst>
                <p:ext uri="{D42A27DB-BD31-4B8C-83A1-F6EECF244321}">
                  <p14:modId xmlns:p14="http://schemas.microsoft.com/office/powerpoint/2010/main" val="2527927052"/>
                </p:ext>
              </p:extLst>
            </p:nvPr>
          </p:nvGraphicFramePr>
          <p:xfrm>
            <a:off x="0" y="-119921"/>
            <a:ext cx="11928890" cy="42834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5" name="Chart 144">
              <a:extLst>
                <a:ext uri="{FF2B5EF4-FFF2-40B4-BE49-F238E27FC236}">
                  <a16:creationId xmlns:a16="http://schemas.microsoft.com/office/drawing/2014/main" id="{D21A7FB8-5373-41B3-95CE-54B8A217AB0F}"/>
                </a:ext>
              </a:extLst>
            </p:cNvPr>
            <p:cNvGraphicFramePr>
              <a:graphicFrameLocks/>
            </p:cNvGraphicFramePr>
            <p:nvPr>
              <p:extLst>
                <p:ext uri="{D42A27DB-BD31-4B8C-83A1-F6EECF244321}">
                  <p14:modId xmlns:p14="http://schemas.microsoft.com/office/powerpoint/2010/main" val="1661985849"/>
                </p:ext>
              </p:extLst>
            </p:nvPr>
          </p:nvGraphicFramePr>
          <p:xfrm>
            <a:off x="263110" y="3733800"/>
            <a:ext cx="3514412"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6" name="Chart 145">
              <a:extLst>
                <a:ext uri="{FF2B5EF4-FFF2-40B4-BE49-F238E27FC236}">
                  <a16:creationId xmlns:a16="http://schemas.microsoft.com/office/drawing/2014/main" id="{A579A0A8-32CF-417F-B13D-C9BF16627DD3}"/>
                </a:ext>
              </a:extLst>
            </p:cNvPr>
            <p:cNvGraphicFramePr>
              <a:graphicFrameLocks/>
            </p:cNvGraphicFramePr>
            <p:nvPr>
              <p:extLst>
                <p:ext uri="{D42A27DB-BD31-4B8C-83A1-F6EECF244321}">
                  <p14:modId xmlns:p14="http://schemas.microsoft.com/office/powerpoint/2010/main" val="2889683497"/>
                </p:ext>
              </p:extLst>
            </p:nvPr>
          </p:nvGraphicFramePr>
          <p:xfrm>
            <a:off x="3938687" y="3733800"/>
            <a:ext cx="3930171" cy="274319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7" name="Chart 146">
              <a:extLst>
                <a:ext uri="{FF2B5EF4-FFF2-40B4-BE49-F238E27FC236}">
                  <a16:creationId xmlns:a16="http://schemas.microsoft.com/office/drawing/2014/main" id="{1850322E-B648-42DD-A5BF-DE078DD6442B}"/>
                </a:ext>
              </a:extLst>
            </p:cNvPr>
            <p:cNvGraphicFramePr>
              <a:graphicFrameLocks/>
            </p:cNvGraphicFramePr>
            <p:nvPr>
              <p:extLst>
                <p:ext uri="{D42A27DB-BD31-4B8C-83A1-F6EECF244321}">
                  <p14:modId xmlns:p14="http://schemas.microsoft.com/office/powerpoint/2010/main" val="3135491560"/>
                </p:ext>
              </p:extLst>
            </p:nvPr>
          </p:nvGraphicFramePr>
          <p:xfrm>
            <a:off x="7948238" y="3733800"/>
            <a:ext cx="3727242" cy="274319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48" name="Chart 147">
              <a:extLst>
                <a:ext uri="{FF2B5EF4-FFF2-40B4-BE49-F238E27FC236}">
                  <a16:creationId xmlns:a16="http://schemas.microsoft.com/office/drawing/2014/main" id="{0307858C-5155-4835-AAAA-C36406EB7E80}"/>
                </a:ext>
              </a:extLst>
            </p:cNvPr>
            <p:cNvGraphicFramePr>
              <a:graphicFrameLocks/>
            </p:cNvGraphicFramePr>
            <p:nvPr>
              <p:extLst>
                <p:ext uri="{D42A27DB-BD31-4B8C-83A1-F6EECF244321}">
                  <p14:modId xmlns:p14="http://schemas.microsoft.com/office/powerpoint/2010/main" val="4092096785"/>
                </p:ext>
              </p:extLst>
            </p:nvPr>
          </p:nvGraphicFramePr>
          <p:xfrm>
            <a:off x="4213867" y="723862"/>
            <a:ext cx="4200613" cy="300993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49" name="Chart 148">
              <a:extLst>
                <a:ext uri="{FF2B5EF4-FFF2-40B4-BE49-F238E27FC236}">
                  <a16:creationId xmlns:a16="http://schemas.microsoft.com/office/drawing/2014/main" id="{FB870D9D-16AB-4BDD-AE9F-A9BCCB0EEA69}"/>
                </a:ext>
              </a:extLst>
            </p:cNvPr>
            <p:cNvGraphicFramePr>
              <a:graphicFrameLocks/>
            </p:cNvGraphicFramePr>
            <p:nvPr>
              <p:extLst>
                <p:ext uri="{D42A27DB-BD31-4B8C-83A1-F6EECF244321}">
                  <p14:modId xmlns:p14="http://schemas.microsoft.com/office/powerpoint/2010/main" val="4241054332"/>
                </p:ext>
              </p:extLst>
            </p:nvPr>
          </p:nvGraphicFramePr>
          <p:xfrm>
            <a:off x="8302798" y="685801"/>
            <a:ext cx="3727242" cy="3047999"/>
          </p:xfrm>
          <a:graphic>
            <a:graphicData uri="http://schemas.openxmlformats.org/drawingml/2006/chart">
              <c:chart xmlns:c="http://schemas.openxmlformats.org/drawingml/2006/chart" xmlns:r="http://schemas.openxmlformats.org/officeDocument/2006/relationships" r:id="rId10"/>
            </a:graphicData>
          </a:graphic>
        </p:graphicFrame>
        <p:pic>
          <p:nvPicPr>
            <p:cNvPr id="151" name="Picture 150">
              <a:extLst>
                <a:ext uri="{FF2B5EF4-FFF2-40B4-BE49-F238E27FC236}">
                  <a16:creationId xmlns:a16="http://schemas.microsoft.com/office/drawing/2014/main" id="{2D06A802-11AF-464F-A2CC-58AF5CF43A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22768" y="945372"/>
              <a:ext cx="824459" cy="824459"/>
            </a:xfrm>
            <a:prstGeom prst="rect">
              <a:avLst/>
            </a:prstGeom>
          </p:spPr>
        </p:pic>
        <p:pic>
          <p:nvPicPr>
            <p:cNvPr id="152" name="Picture 151">
              <a:extLst>
                <a:ext uri="{FF2B5EF4-FFF2-40B4-BE49-F238E27FC236}">
                  <a16:creationId xmlns:a16="http://schemas.microsoft.com/office/drawing/2014/main" id="{5D098B8C-F0D3-446D-AF77-D61251D752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67316" y="3991342"/>
              <a:ext cx="806570" cy="806570"/>
            </a:xfrm>
            <a:prstGeom prst="rect">
              <a:avLst/>
            </a:prstGeom>
          </p:spPr>
        </p:pic>
        <p:pic>
          <p:nvPicPr>
            <p:cNvPr id="153" name="Picture 152">
              <a:extLst>
                <a:ext uri="{FF2B5EF4-FFF2-40B4-BE49-F238E27FC236}">
                  <a16:creationId xmlns:a16="http://schemas.microsoft.com/office/drawing/2014/main" id="{7D72E925-19BB-4AF1-873A-3F899B912C1D}"/>
                </a:ext>
              </a:extLst>
            </p:cNvPr>
            <p:cNvPicPr>
              <a:picLocks noChangeAspect="1"/>
            </p:cNvPicPr>
            <p:nvPr/>
          </p:nvPicPr>
          <p:blipFill rotWithShape="1">
            <a:blip r:embed="rId13">
              <a:extLst>
                <a:ext uri="{28A0092B-C50C-407E-A947-70E740481C1C}">
                  <a14:useLocalDpi xmlns:a14="http://schemas.microsoft.com/office/drawing/2010/main" val="0"/>
                </a:ext>
              </a:extLst>
            </a:blip>
            <a:srcRect l="6998" t="3278" b="10001"/>
            <a:stretch/>
          </p:blipFill>
          <p:spPr>
            <a:xfrm>
              <a:off x="4637145" y="3909344"/>
              <a:ext cx="798033" cy="980089"/>
            </a:xfrm>
            <a:prstGeom prst="rect">
              <a:avLst/>
            </a:prstGeom>
          </p:spPr>
        </p:pic>
        <p:pic>
          <p:nvPicPr>
            <p:cNvPr id="154" name="Picture 153">
              <a:extLst>
                <a:ext uri="{FF2B5EF4-FFF2-40B4-BE49-F238E27FC236}">
                  <a16:creationId xmlns:a16="http://schemas.microsoft.com/office/drawing/2014/main" id="{900A5806-B760-40C4-808E-953F14B754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0666" y="3841983"/>
              <a:ext cx="955929" cy="955929"/>
            </a:xfrm>
            <a:prstGeom prst="rect">
              <a:avLst/>
            </a:prstGeom>
          </p:spPr>
        </p:pic>
        <p:pic>
          <p:nvPicPr>
            <p:cNvPr id="155" name="Picture 154">
              <a:extLst>
                <a:ext uri="{FF2B5EF4-FFF2-40B4-BE49-F238E27FC236}">
                  <a16:creationId xmlns:a16="http://schemas.microsoft.com/office/drawing/2014/main" id="{B445B660-6EE6-4A29-92E1-B9D6C5A07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33012" y="879672"/>
              <a:ext cx="819542" cy="819542"/>
            </a:xfrm>
            <a:prstGeom prst="rect">
              <a:avLst/>
            </a:prstGeom>
          </p:spPr>
        </p:pic>
        <p:grpSp>
          <p:nvGrpSpPr>
            <p:cNvPr id="156" name="Group 155">
              <a:extLst>
                <a:ext uri="{FF2B5EF4-FFF2-40B4-BE49-F238E27FC236}">
                  <a16:creationId xmlns:a16="http://schemas.microsoft.com/office/drawing/2014/main" id="{F5BC2CE2-4E2F-4903-A514-AEBBB1B4EC1F}"/>
                </a:ext>
              </a:extLst>
            </p:cNvPr>
            <p:cNvGrpSpPr/>
            <p:nvPr/>
          </p:nvGrpSpPr>
          <p:grpSpPr>
            <a:xfrm>
              <a:off x="446782" y="-216401"/>
              <a:ext cx="7531595" cy="409932"/>
              <a:chOff x="77300" y="3731510"/>
              <a:chExt cx="7531595" cy="409932"/>
            </a:xfrm>
          </p:grpSpPr>
          <p:sp>
            <p:nvSpPr>
              <p:cNvPr id="162" name="TextBox 161">
                <a:extLst>
                  <a:ext uri="{FF2B5EF4-FFF2-40B4-BE49-F238E27FC236}">
                    <a16:creationId xmlns:a16="http://schemas.microsoft.com/office/drawing/2014/main" id="{E810B938-06B1-4D7D-82E9-1B746E6D9676}"/>
                  </a:ext>
                </a:extLst>
              </p:cNvPr>
              <p:cNvSpPr txBox="1"/>
              <p:nvPr/>
            </p:nvSpPr>
            <p:spPr>
              <a:xfrm>
                <a:off x="5507000" y="3772953"/>
                <a:ext cx="2101895" cy="338554"/>
              </a:xfrm>
              <a:prstGeom prst="rect">
                <a:avLst/>
              </a:prstGeom>
              <a:noFill/>
            </p:spPr>
            <p:txBody>
              <a:bodyPr wrap="square" rtlCol="0">
                <a:spAutoFit/>
              </a:bodyPr>
              <a:lstStyle/>
              <a:p>
                <a:r>
                  <a:rPr lang="it-IT" sz="1600" dirty="0"/>
                  <a:t>MAED</a:t>
                </a:r>
                <a:endParaRPr lang="en-GB" sz="1600" baseline="-25000" dirty="0"/>
              </a:p>
            </p:txBody>
          </p:sp>
          <p:sp>
            <p:nvSpPr>
              <p:cNvPr id="163" name="Rectangle 162">
                <a:extLst>
                  <a:ext uri="{FF2B5EF4-FFF2-40B4-BE49-F238E27FC236}">
                    <a16:creationId xmlns:a16="http://schemas.microsoft.com/office/drawing/2014/main" id="{8E6D743E-B0CE-4067-A324-391F318B2285}"/>
                  </a:ext>
                </a:extLst>
              </p:cNvPr>
              <p:cNvSpPr/>
              <p:nvPr/>
            </p:nvSpPr>
            <p:spPr>
              <a:xfrm>
                <a:off x="5295092" y="3870230"/>
                <a:ext cx="144000" cy="144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72" name="Rectangle 171">
                <a:extLst>
                  <a:ext uri="{FF2B5EF4-FFF2-40B4-BE49-F238E27FC236}">
                    <a16:creationId xmlns:a16="http://schemas.microsoft.com/office/drawing/2014/main" id="{C27BED34-BECF-4496-B829-591119407EF1}"/>
                  </a:ext>
                </a:extLst>
              </p:cNvPr>
              <p:cNvSpPr/>
              <p:nvPr/>
            </p:nvSpPr>
            <p:spPr>
              <a:xfrm>
                <a:off x="77300" y="3872558"/>
                <a:ext cx="144000" cy="144000"/>
              </a:xfrm>
              <a:prstGeom prst="rect">
                <a:avLst/>
              </a:prstGeom>
              <a:gradFill flip="none" rotWithShape="1">
                <a:gsLst>
                  <a:gs pos="0">
                    <a:srgbClr val="4472C4"/>
                  </a:gs>
                  <a:gs pos="22000">
                    <a:srgbClr val="4472C4"/>
                  </a:gs>
                  <a:gs pos="100000">
                    <a:srgbClr val="F6750A"/>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73" name="TextBox 172">
                <a:extLst>
                  <a:ext uri="{FF2B5EF4-FFF2-40B4-BE49-F238E27FC236}">
                    <a16:creationId xmlns:a16="http://schemas.microsoft.com/office/drawing/2014/main" id="{6EB88F33-9317-4A2C-AEC2-FA4FEB2A3329}"/>
                  </a:ext>
                </a:extLst>
              </p:cNvPr>
              <p:cNvSpPr txBox="1"/>
              <p:nvPr/>
            </p:nvSpPr>
            <p:spPr>
              <a:xfrm>
                <a:off x="209655" y="3751584"/>
                <a:ext cx="2202803" cy="389858"/>
              </a:xfrm>
              <a:prstGeom prst="rect">
                <a:avLst/>
              </a:prstGeom>
              <a:noFill/>
            </p:spPr>
            <p:txBody>
              <a:bodyPr wrap="square" rtlCol="0">
                <a:spAutoFit/>
              </a:bodyPr>
              <a:lstStyle/>
              <a:p>
                <a:r>
                  <a:rPr lang="it-IT" sz="1600" dirty="0"/>
                  <a:t>MAE-</a:t>
                </a:r>
                <a:r>
                  <a:rPr lang="it-IT" sz="1600" dirty="0" err="1"/>
                  <a:t>AcMeOH</a:t>
                </a:r>
                <a:endParaRPr lang="en-GB" sz="1600" baseline="-25000" dirty="0"/>
              </a:p>
            </p:txBody>
          </p:sp>
          <p:sp>
            <p:nvSpPr>
              <p:cNvPr id="174" name="Rectangle 173">
                <a:extLst>
                  <a:ext uri="{FF2B5EF4-FFF2-40B4-BE49-F238E27FC236}">
                    <a16:creationId xmlns:a16="http://schemas.microsoft.com/office/drawing/2014/main" id="{D2E0A225-ED4E-4C28-BA98-338A8AD639B7}"/>
                  </a:ext>
                </a:extLst>
              </p:cNvPr>
              <p:cNvSpPr/>
              <p:nvPr/>
            </p:nvSpPr>
            <p:spPr>
              <a:xfrm>
                <a:off x="3145531" y="3818406"/>
                <a:ext cx="144000" cy="144000"/>
              </a:xfrm>
              <a:prstGeom prst="rect">
                <a:avLst/>
              </a:prstGeom>
              <a:gradFill>
                <a:gsLst>
                  <a:gs pos="0">
                    <a:srgbClr val="70AD47"/>
                  </a:gs>
                  <a:gs pos="22000">
                    <a:srgbClr val="70AD47"/>
                  </a:gs>
                  <a:gs pos="100000">
                    <a:srgbClr val="F6750A"/>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75" name="TextBox 174">
                <a:extLst>
                  <a:ext uri="{FF2B5EF4-FFF2-40B4-BE49-F238E27FC236}">
                    <a16:creationId xmlns:a16="http://schemas.microsoft.com/office/drawing/2014/main" id="{0C74F4B4-B253-4CF1-A3BE-F1BE58C7980F}"/>
                  </a:ext>
                </a:extLst>
              </p:cNvPr>
              <p:cNvSpPr txBox="1"/>
              <p:nvPr/>
            </p:nvSpPr>
            <p:spPr>
              <a:xfrm>
                <a:off x="3430085" y="3731510"/>
                <a:ext cx="1708635" cy="389273"/>
              </a:xfrm>
              <a:prstGeom prst="rect">
                <a:avLst/>
              </a:prstGeom>
              <a:noFill/>
            </p:spPr>
            <p:txBody>
              <a:bodyPr wrap="square" rtlCol="0">
                <a:spAutoFit/>
              </a:bodyPr>
              <a:lstStyle/>
              <a:p>
                <a:r>
                  <a:rPr lang="it-IT" sz="1600" dirty="0"/>
                  <a:t>MAE-BF</a:t>
                </a:r>
                <a:r>
                  <a:rPr lang="it-IT" sz="1600" baseline="-25000" dirty="0"/>
                  <a:t>3</a:t>
                </a:r>
                <a:endParaRPr lang="en-GB" sz="1600" baseline="-25000" dirty="0"/>
              </a:p>
            </p:txBody>
          </p:sp>
        </p:grpSp>
        <p:sp>
          <p:nvSpPr>
            <p:cNvPr id="157" name="TextBox 156">
              <a:extLst>
                <a:ext uri="{FF2B5EF4-FFF2-40B4-BE49-F238E27FC236}">
                  <a16:creationId xmlns:a16="http://schemas.microsoft.com/office/drawing/2014/main" id="{0C99296D-6D79-4447-8953-98E8D14865C5}"/>
                </a:ext>
              </a:extLst>
            </p:cNvPr>
            <p:cNvSpPr txBox="1"/>
            <p:nvPr/>
          </p:nvSpPr>
          <p:spPr>
            <a:xfrm>
              <a:off x="133226" y="1203712"/>
              <a:ext cx="129884" cy="307777"/>
            </a:xfrm>
            <a:prstGeom prst="rect">
              <a:avLst/>
            </a:prstGeom>
            <a:noFill/>
          </p:spPr>
          <p:txBody>
            <a:bodyPr wrap="square" rtlCol="0">
              <a:spAutoFit/>
            </a:bodyPr>
            <a:lstStyle/>
            <a:p>
              <a:r>
                <a:rPr lang="it-IT" sz="1400" dirty="0"/>
                <a:t>%</a:t>
              </a:r>
              <a:endParaRPr lang="en-GB" sz="1400" dirty="0"/>
            </a:p>
          </p:txBody>
        </p:sp>
        <p:sp>
          <p:nvSpPr>
            <p:cNvPr id="158" name="TextBox 157">
              <a:extLst>
                <a:ext uri="{FF2B5EF4-FFF2-40B4-BE49-F238E27FC236}">
                  <a16:creationId xmlns:a16="http://schemas.microsoft.com/office/drawing/2014/main" id="{BAF574C7-04E9-413A-B43C-D2FB848C6840}"/>
                </a:ext>
              </a:extLst>
            </p:cNvPr>
            <p:cNvSpPr txBox="1"/>
            <p:nvPr/>
          </p:nvSpPr>
          <p:spPr>
            <a:xfrm>
              <a:off x="4526415" y="542185"/>
              <a:ext cx="129884" cy="307777"/>
            </a:xfrm>
            <a:prstGeom prst="rect">
              <a:avLst/>
            </a:prstGeom>
            <a:noFill/>
          </p:spPr>
          <p:txBody>
            <a:bodyPr wrap="square" rtlCol="0">
              <a:spAutoFit/>
            </a:bodyPr>
            <a:lstStyle/>
            <a:p>
              <a:r>
                <a:rPr lang="it-IT" sz="1400" dirty="0"/>
                <a:t>%</a:t>
              </a:r>
              <a:endParaRPr lang="en-GB" sz="1400" dirty="0"/>
            </a:p>
          </p:txBody>
        </p:sp>
        <p:sp>
          <p:nvSpPr>
            <p:cNvPr id="159" name="TextBox 158">
              <a:extLst>
                <a:ext uri="{FF2B5EF4-FFF2-40B4-BE49-F238E27FC236}">
                  <a16:creationId xmlns:a16="http://schemas.microsoft.com/office/drawing/2014/main" id="{5D8C3994-513E-4FC0-B680-4A3F6E78B1A3}"/>
                </a:ext>
              </a:extLst>
            </p:cNvPr>
            <p:cNvSpPr txBox="1"/>
            <p:nvPr/>
          </p:nvSpPr>
          <p:spPr>
            <a:xfrm>
              <a:off x="8617257" y="546327"/>
              <a:ext cx="129884" cy="307777"/>
            </a:xfrm>
            <a:prstGeom prst="rect">
              <a:avLst/>
            </a:prstGeom>
            <a:noFill/>
          </p:spPr>
          <p:txBody>
            <a:bodyPr wrap="square" rtlCol="0">
              <a:spAutoFit/>
            </a:bodyPr>
            <a:lstStyle/>
            <a:p>
              <a:r>
                <a:rPr lang="it-IT" sz="1400" dirty="0"/>
                <a:t>%</a:t>
              </a:r>
              <a:endParaRPr lang="en-GB" sz="1400" dirty="0"/>
            </a:p>
          </p:txBody>
        </p:sp>
        <p:sp>
          <p:nvSpPr>
            <p:cNvPr id="160" name="TextBox 159">
              <a:extLst>
                <a:ext uri="{FF2B5EF4-FFF2-40B4-BE49-F238E27FC236}">
                  <a16:creationId xmlns:a16="http://schemas.microsoft.com/office/drawing/2014/main" id="{D22A671E-3F95-4F6D-8B2B-20AB17DA0080}"/>
                </a:ext>
              </a:extLst>
            </p:cNvPr>
            <p:cNvSpPr txBox="1"/>
            <p:nvPr/>
          </p:nvSpPr>
          <p:spPr>
            <a:xfrm>
              <a:off x="590782" y="3579911"/>
              <a:ext cx="129884" cy="307777"/>
            </a:xfrm>
            <a:prstGeom prst="rect">
              <a:avLst/>
            </a:prstGeom>
            <a:noFill/>
          </p:spPr>
          <p:txBody>
            <a:bodyPr wrap="square" rtlCol="0">
              <a:spAutoFit/>
            </a:bodyPr>
            <a:lstStyle/>
            <a:p>
              <a:r>
                <a:rPr lang="it-IT" sz="1400" dirty="0"/>
                <a:t>%</a:t>
              </a:r>
              <a:endParaRPr lang="en-GB" sz="1400" dirty="0"/>
            </a:p>
          </p:txBody>
        </p:sp>
        <p:sp>
          <p:nvSpPr>
            <p:cNvPr id="161" name="TextBox 160">
              <a:extLst>
                <a:ext uri="{FF2B5EF4-FFF2-40B4-BE49-F238E27FC236}">
                  <a16:creationId xmlns:a16="http://schemas.microsoft.com/office/drawing/2014/main" id="{FC5343D3-6B91-4DC9-A5C9-6716AE19773F}"/>
                </a:ext>
              </a:extLst>
            </p:cNvPr>
            <p:cNvSpPr txBox="1"/>
            <p:nvPr/>
          </p:nvSpPr>
          <p:spPr>
            <a:xfrm>
              <a:off x="4253851" y="3632364"/>
              <a:ext cx="129884" cy="307777"/>
            </a:xfrm>
            <a:prstGeom prst="rect">
              <a:avLst/>
            </a:prstGeom>
            <a:noFill/>
          </p:spPr>
          <p:txBody>
            <a:bodyPr wrap="square" rtlCol="0">
              <a:spAutoFit/>
            </a:bodyPr>
            <a:lstStyle/>
            <a:p>
              <a:r>
                <a:rPr lang="it-IT" sz="1400" dirty="0"/>
                <a:t>%</a:t>
              </a:r>
              <a:endParaRPr lang="en-GB" sz="1400" dirty="0"/>
            </a:p>
          </p:txBody>
        </p:sp>
        <p:pic>
          <p:nvPicPr>
            <p:cNvPr id="150" name="Picture 149">
              <a:extLst>
                <a:ext uri="{FF2B5EF4-FFF2-40B4-BE49-F238E27FC236}">
                  <a16:creationId xmlns:a16="http://schemas.microsoft.com/office/drawing/2014/main" id="{7BF57E3A-2847-409A-AE39-0481C66BE2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78898" y="884651"/>
              <a:ext cx="937406" cy="937405"/>
            </a:xfrm>
            <a:prstGeom prst="rect">
              <a:avLst/>
            </a:prstGeom>
          </p:spPr>
        </p:pic>
      </p:grpSp>
      <p:grpSp>
        <p:nvGrpSpPr>
          <p:cNvPr id="12" name="Group 11">
            <a:extLst>
              <a:ext uri="{FF2B5EF4-FFF2-40B4-BE49-F238E27FC236}">
                <a16:creationId xmlns:a16="http://schemas.microsoft.com/office/drawing/2014/main" id="{344A74EB-16A2-4EF9-BA9E-CF7A38083909}"/>
              </a:ext>
            </a:extLst>
          </p:cNvPr>
          <p:cNvGrpSpPr/>
          <p:nvPr/>
        </p:nvGrpSpPr>
        <p:grpSpPr>
          <a:xfrm>
            <a:off x="4499356" y="1132718"/>
            <a:ext cx="7278020" cy="4399055"/>
            <a:chOff x="4499356" y="1132718"/>
            <a:chExt cx="7278020" cy="4399055"/>
          </a:xfrm>
        </p:grpSpPr>
        <p:sp>
          <p:nvSpPr>
            <p:cNvPr id="10" name="Rectangle 9">
              <a:extLst>
                <a:ext uri="{FF2B5EF4-FFF2-40B4-BE49-F238E27FC236}">
                  <a16:creationId xmlns:a16="http://schemas.microsoft.com/office/drawing/2014/main" id="{16E22719-A0C1-4F0F-A8B6-1A500B3CC204}"/>
                </a:ext>
              </a:extLst>
            </p:cNvPr>
            <p:cNvSpPr/>
            <p:nvPr/>
          </p:nvSpPr>
          <p:spPr>
            <a:xfrm>
              <a:off x="4499356" y="1525780"/>
              <a:ext cx="127925" cy="165539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6" name="Rectangle 175">
              <a:extLst>
                <a:ext uri="{FF2B5EF4-FFF2-40B4-BE49-F238E27FC236}">
                  <a16:creationId xmlns:a16="http://schemas.microsoft.com/office/drawing/2014/main" id="{79DB6F71-E34E-46DC-A2D4-A852C5562B43}"/>
                </a:ext>
              </a:extLst>
            </p:cNvPr>
            <p:cNvSpPr/>
            <p:nvPr/>
          </p:nvSpPr>
          <p:spPr>
            <a:xfrm>
              <a:off x="5335079" y="1525317"/>
              <a:ext cx="119598" cy="165539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7" name="Rectangle 176">
              <a:extLst>
                <a:ext uri="{FF2B5EF4-FFF2-40B4-BE49-F238E27FC236}">
                  <a16:creationId xmlns:a16="http://schemas.microsoft.com/office/drawing/2014/main" id="{2C3234AA-9CCA-4F39-ACD6-DE2CF36A2285}"/>
                </a:ext>
              </a:extLst>
            </p:cNvPr>
            <p:cNvSpPr/>
            <p:nvPr/>
          </p:nvSpPr>
          <p:spPr>
            <a:xfrm>
              <a:off x="6148824" y="1508719"/>
              <a:ext cx="140980" cy="1671993"/>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8" name="Rectangle 177">
              <a:extLst>
                <a:ext uri="{FF2B5EF4-FFF2-40B4-BE49-F238E27FC236}">
                  <a16:creationId xmlns:a16="http://schemas.microsoft.com/office/drawing/2014/main" id="{6BE4297C-D844-46EA-9222-9C360A9A0AE3}"/>
                </a:ext>
              </a:extLst>
            </p:cNvPr>
            <p:cNvSpPr/>
            <p:nvPr/>
          </p:nvSpPr>
          <p:spPr>
            <a:xfrm>
              <a:off x="7376282" y="1486071"/>
              <a:ext cx="119598" cy="165539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9" name="Rectangle 178">
              <a:extLst>
                <a:ext uri="{FF2B5EF4-FFF2-40B4-BE49-F238E27FC236}">
                  <a16:creationId xmlns:a16="http://schemas.microsoft.com/office/drawing/2014/main" id="{FE37E4A6-F527-4134-A6AB-910FF067F265}"/>
                </a:ext>
              </a:extLst>
            </p:cNvPr>
            <p:cNvSpPr/>
            <p:nvPr/>
          </p:nvSpPr>
          <p:spPr>
            <a:xfrm>
              <a:off x="8122264" y="1193723"/>
              <a:ext cx="119598" cy="1948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0" name="Rectangle 179">
              <a:extLst>
                <a:ext uri="{FF2B5EF4-FFF2-40B4-BE49-F238E27FC236}">
                  <a16:creationId xmlns:a16="http://schemas.microsoft.com/office/drawing/2014/main" id="{0B9B7176-B28F-4CAF-AC8D-3E1B4F75D409}"/>
                </a:ext>
              </a:extLst>
            </p:cNvPr>
            <p:cNvSpPr/>
            <p:nvPr/>
          </p:nvSpPr>
          <p:spPr>
            <a:xfrm>
              <a:off x="8871678" y="1197911"/>
              <a:ext cx="104349" cy="1948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1" name="Rectangle 180">
              <a:extLst>
                <a:ext uri="{FF2B5EF4-FFF2-40B4-BE49-F238E27FC236}">
                  <a16:creationId xmlns:a16="http://schemas.microsoft.com/office/drawing/2014/main" id="{7813C41A-D8FE-4C51-AD09-5F99815FB54A}"/>
                </a:ext>
              </a:extLst>
            </p:cNvPr>
            <p:cNvSpPr/>
            <p:nvPr/>
          </p:nvSpPr>
          <p:spPr>
            <a:xfrm>
              <a:off x="10028050" y="1133644"/>
              <a:ext cx="94273" cy="1948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2" name="Rectangle 181">
              <a:extLst>
                <a:ext uri="{FF2B5EF4-FFF2-40B4-BE49-F238E27FC236}">
                  <a16:creationId xmlns:a16="http://schemas.microsoft.com/office/drawing/2014/main" id="{3E8A603F-6882-4C17-A245-3DA4C0E332FA}"/>
                </a:ext>
              </a:extLst>
            </p:cNvPr>
            <p:cNvSpPr/>
            <p:nvPr/>
          </p:nvSpPr>
          <p:spPr>
            <a:xfrm>
              <a:off x="10673619" y="1132718"/>
              <a:ext cx="94273" cy="1948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3" name="Rectangle 182">
              <a:extLst>
                <a:ext uri="{FF2B5EF4-FFF2-40B4-BE49-F238E27FC236}">
                  <a16:creationId xmlns:a16="http://schemas.microsoft.com/office/drawing/2014/main" id="{AC9A3F31-6FFF-4950-AFCA-5F7F4E20C972}"/>
                </a:ext>
              </a:extLst>
            </p:cNvPr>
            <p:cNvSpPr/>
            <p:nvPr/>
          </p:nvSpPr>
          <p:spPr>
            <a:xfrm>
              <a:off x="11310267" y="1134924"/>
              <a:ext cx="94273" cy="1948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4" name="Rectangle 183">
              <a:extLst>
                <a:ext uri="{FF2B5EF4-FFF2-40B4-BE49-F238E27FC236}">
                  <a16:creationId xmlns:a16="http://schemas.microsoft.com/office/drawing/2014/main" id="{0A50E907-F1EE-4041-BDBF-D20C750C35D0}"/>
                </a:ext>
              </a:extLst>
            </p:cNvPr>
            <p:cNvSpPr/>
            <p:nvPr/>
          </p:nvSpPr>
          <p:spPr>
            <a:xfrm>
              <a:off x="5289330" y="3577092"/>
              <a:ext cx="94273" cy="1948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5" name="Rectangle 184">
              <a:extLst>
                <a:ext uri="{FF2B5EF4-FFF2-40B4-BE49-F238E27FC236}">
                  <a16:creationId xmlns:a16="http://schemas.microsoft.com/office/drawing/2014/main" id="{334BF1A2-B228-408B-A587-107408F5617D}"/>
                </a:ext>
              </a:extLst>
            </p:cNvPr>
            <p:cNvSpPr/>
            <p:nvPr/>
          </p:nvSpPr>
          <p:spPr>
            <a:xfrm>
              <a:off x="5876966" y="3578785"/>
              <a:ext cx="119478" cy="1948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6" name="Rectangle 185">
              <a:extLst>
                <a:ext uri="{FF2B5EF4-FFF2-40B4-BE49-F238E27FC236}">
                  <a16:creationId xmlns:a16="http://schemas.microsoft.com/office/drawing/2014/main" id="{978D7AD9-70E4-4F6E-9C17-A9C4DEC12FC9}"/>
                </a:ext>
              </a:extLst>
            </p:cNvPr>
            <p:cNvSpPr/>
            <p:nvPr/>
          </p:nvSpPr>
          <p:spPr>
            <a:xfrm>
              <a:off x="7872286" y="3582213"/>
              <a:ext cx="94273" cy="1948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7" name="Rectangle 186">
              <a:extLst>
                <a:ext uri="{FF2B5EF4-FFF2-40B4-BE49-F238E27FC236}">
                  <a16:creationId xmlns:a16="http://schemas.microsoft.com/office/drawing/2014/main" id="{D199D9E9-5537-4948-AC0E-CA8220FA4E88}"/>
                </a:ext>
              </a:extLst>
            </p:cNvPr>
            <p:cNvSpPr/>
            <p:nvPr/>
          </p:nvSpPr>
          <p:spPr>
            <a:xfrm>
              <a:off x="8530520" y="3579102"/>
              <a:ext cx="124503" cy="1948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8" name="Rectangle 187">
              <a:extLst>
                <a:ext uri="{FF2B5EF4-FFF2-40B4-BE49-F238E27FC236}">
                  <a16:creationId xmlns:a16="http://schemas.microsoft.com/office/drawing/2014/main" id="{25FCD589-A1AE-4260-85C3-2E1A15A5A542}"/>
                </a:ext>
              </a:extLst>
            </p:cNvPr>
            <p:cNvSpPr/>
            <p:nvPr/>
          </p:nvSpPr>
          <p:spPr>
            <a:xfrm>
              <a:off x="11683103" y="3463786"/>
              <a:ext cx="94273" cy="1948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9" name="Rectangle 188">
              <a:extLst>
                <a:ext uri="{FF2B5EF4-FFF2-40B4-BE49-F238E27FC236}">
                  <a16:creationId xmlns:a16="http://schemas.microsoft.com/office/drawing/2014/main" id="{D3BD5F1D-D6E0-493C-8B1D-0D901804BDBB}"/>
                </a:ext>
              </a:extLst>
            </p:cNvPr>
            <p:cNvSpPr/>
            <p:nvPr/>
          </p:nvSpPr>
          <p:spPr>
            <a:xfrm>
              <a:off x="11140757" y="3583757"/>
              <a:ext cx="94273" cy="1948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0" name="Rectangle 189">
              <a:extLst>
                <a:ext uri="{FF2B5EF4-FFF2-40B4-BE49-F238E27FC236}">
                  <a16:creationId xmlns:a16="http://schemas.microsoft.com/office/drawing/2014/main" id="{44AF6F3B-09E9-41D7-804A-9B3852ACBB7A}"/>
                </a:ext>
              </a:extLst>
            </p:cNvPr>
            <p:cNvSpPr/>
            <p:nvPr/>
          </p:nvSpPr>
          <p:spPr>
            <a:xfrm>
              <a:off x="9834628" y="4737062"/>
              <a:ext cx="115614" cy="7895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1" name="Rectangle 190">
              <a:extLst>
                <a:ext uri="{FF2B5EF4-FFF2-40B4-BE49-F238E27FC236}">
                  <a16:creationId xmlns:a16="http://schemas.microsoft.com/office/drawing/2014/main" id="{5E306162-CFDB-4A92-86ED-6AD8BE393AB0}"/>
                </a:ext>
              </a:extLst>
            </p:cNvPr>
            <p:cNvSpPr/>
            <p:nvPr/>
          </p:nvSpPr>
          <p:spPr>
            <a:xfrm>
              <a:off x="7156665" y="4684956"/>
              <a:ext cx="124504" cy="84162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2" name="Rectangle 191">
              <a:extLst>
                <a:ext uri="{FF2B5EF4-FFF2-40B4-BE49-F238E27FC236}">
                  <a16:creationId xmlns:a16="http://schemas.microsoft.com/office/drawing/2014/main" id="{2D4C0BA2-B5F8-41A6-8E9E-D2BD78796105}"/>
                </a:ext>
              </a:extLst>
            </p:cNvPr>
            <p:cNvSpPr/>
            <p:nvPr/>
          </p:nvSpPr>
          <p:spPr>
            <a:xfrm>
              <a:off x="4681425" y="4685179"/>
              <a:ext cx="124504" cy="84162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3" name="Rectangle 192">
              <a:extLst>
                <a:ext uri="{FF2B5EF4-FFF2-40B4-BE49-F238E27FC236}">
                  <a16:creationId xmlns:a16="http://schemas.microsoft.com/office/drawing/2014/main" id="{3DAA5D0A-3056-4CD3-8C69-20A9BAF50D9B}"/>
                </a:ext>
              </a:extLst>
            </p:cNvPr>
            <p:cNvSpPr/>
            <p:nvPr/>
          </p:nvSpPr>
          <p:spPr>
            <a:xfrm>
              <a:off x="10492391" y="3577719"/>
              <a:ext cx="94273" cy="1948016"/>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1094661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9207EFE-65BF-4170-ABF7-47BCB6AB999D}"/>
              </a:ext>
            </a:extLst>
          </p:cNvPr>
          <p:cNvSpPr/>
          <p:nvPr/>
        </p:nvSpPr>
        <p:spPr>
          <a:xfrm>
            <a:off x="142631" y="5765823"/>
            <a:ext cx="3911273" cy="870108"/>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4F5C52B5-1816-4FA0-9EFF-8DF42321ED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732307" y="2178877"/>
            <a:ext cx="287005" cy="287005"/>
          </a:xfrm>
          <a:prstGeom prst="rect">
            <a:avLst/>
          </a:prstGeom>
        </p:spPr>
      </p:pic>
      <p:grpSp>
        <p:nvGrpSpPr>
          <p:cNvPr id="2" name="Group 1">
            <a:extLst>
              <a:ext uri="{FF2B5EF4-FFF2-40B4-BE49-F238E27FC236}">
                <a16:creationId xmlns:a16="http://schemas.microsoft.com/office/drawing/2014/main" id="{5B449EE2-0E83-485B-A043-92052E250DA9}"/>
              </a:ext>
            </a:extLst>
          </p:cNvPr>
          <p:cNvGrpSpPr/>
          <p:nvPr/>
        </p:nvGrpSpPr>
        <p:grpSpPr>
          <a:xfrm>
            <a:off x="129791" y="302594"/>
            <a:ext cx="3629044" cy="5191853"/>
            <a:chOff x="435924" y="355797"/>
            <a:chExt cx="6234699" cy="5268674"/>
          </a:xfrm>
        </p:grpSpPr>
        <p:cxnSp>
          <p:nvCxnSpPr>
            <p:cNvPr id="41" name="Straight Connector 40">
              <a:extLst>
                <a:ext uri="{FF2B5EF4-FFF2-40B4-BE49-F238E27FC236}">
                  <a16:creationId xmlns:a16="http://schemas.microsoft.com/office/drawing/2014/main" id="{722B70A9-5CC6-4CA9-BA74-C08F266F023E}"/>
                </a:ext>
              </a:extLst>
            </p:cNvPr>
            <p:cNvCxnSpPr>
              <a:cxnSpLocks/>
            </p:cNvCxnSpPr>
            <p:nvPr/>
          </p:nvCxnSpPr>
          <p:spPr>
            <a:xfrm flipV="1">
              <a:off x="1931625" y="3849306"/>
              <a:ext cx="1245179"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FDB01D-F9FC-4F14-9E39-0210451204F8}"/>
                </a:ext>
              </a:extLst>
            </p:cNvPr>
            <p:cNvCxnSpPr>
              <a:cxnSpLocks/>
            </p:cNvCxnSpPr>
            <p:nvPr/>
          </p:nvCxnSpPr>
          <p:spPr>
            <a:xfrm>
              <a:off x="4084821" y="3837421"/>
              <a:ext cx="1136236"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FEE782-020B-44B5-9BA7-39FC9678F090}"/>
                </a:ext>
              </a:extLst>
            </p:cNvPr>
            <p:cNvCxnSpPr>
              <a:cxnSpLocks/>
            </p:cNvCxnSpPr>
            <p:nvPr/>
          </p:nvCxnSpPr>
          <p:spPr>
            <a:xfrm flipH="1">
              <a:off x="4191328" y="2507286"/>
              <a:ext cx="1191509" cy="680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1AE0EA-163B-44DC-8B66-27AC57E74BB7}"/>
                </a:ext>
              </a:extLst>
            </p:cNvPr>
            <p:cNvCxnSpPr>
              <a:cxnSpLocks/>
            </p:cNvCxnSpPr>
            <p:nvPr/>
          </p:nvCxnSpPr>
          <p:spPr>
            <a:xfrm>
              <a:off x="1732869" y="2425581"/>
              <a:ext cx="1321875" cy="7319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827419-B264-40AD-AD94-49BB58BFF2D5}"/>
                </a:ext>
              </a:extLst>
            </p:cNvPr>
            <p:cNvCxnSpPr>
              <a:cxnSpLocks/>
            </p:cNvCxnSpPr>
            <p:nvPr/>
          </p:nvCxnSpPr>
          <p:spPr>
            <a:xfrm>
              <a:off x="5408698" y="1060373"/>
              <a:ext cx="0" cy="513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241B0B-74B6-4009-92EE-51C166FEBBE2}"/>
                </a:ext>
              </a:extLst>
            </p:cNvPr>
            <p:cNvCxnSpPr>
              <a:cxnSpLocks/>
            </p:cNvCxnSpPr>
            <p:nvPr/>
          </p:nvCxnSpPr>
          <p:spPr>
            <a:xfrm>
              <a:off x="1828799" y="1023622"/>
              <a:ext cx="0" cy="513594"/>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6CE4C60-CBDB-4EDF-8301-FEB474A7A5C6}"/>
                </a:ext>
              </a:extLst>
            </p:cNvPr>
            <p:cNvSpPr/>
            <p:nvPr/>
          </p:nvSpPr>
          <p:spPr>
            <a:xfrm>
              <a:off x="599607" y="374755"/>
              <a:ext cx="6071016" cy="689547"/>
            </a:xfrm>
            <a:prstGeom prst="round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0A62C762-8116-4C3A-BB2B-22D98402841E}"/>
                </a:ext>
              </a:extLst>
            </p:cNvPr>
            <p:cNvSpPr/>
            <p:nvPr/>
          </p:nvSpPr>
          <p:spPr>
            <a:xfrm>
              <a:off x="4064284" y="1521502"/>
              <a:ext cx="2563318" cy="944380"/>
            </a:xfrm>
            <a:prstGeom prst="roundRect">
              <a:avLst/>
            </a:prstGeom>
            <a:solidFill>
              <a:srgbClr val="F67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D1B5A043-BF1F-4106-AFC2-57FA579E3295}"/>
                </a:ext>
              </a:extLst>
            </p:cNvPr>
            <p:cNvSpPr/>
            <p:nvPr/>
          </p:nvSpPr>
          <p:spPr>
            <a:xfrm>
              <a:off x="624856" y="1505535"/>
              <a:ext cx="2907010" cy="104555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07457E-3F09-4B02-90F8-E6C392AABAE2}"/>
                </a:ext>
              </a:extLst>
            </p:cNvPr>
            <p:cNvSpPr/>
            <p:nvPr/>
          </p:nvSpPr>
          <p:spPr>
            <a:xfrm>
              <a:off x="2803162" y="2923082"/>
              <a:ext cx="1663907" cy="10524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7C3B2588-099F-4238-BF88-5C6EE28839FA}"/>
                </a:ext>
              </a:extLst>
            </p:cNvPr>
            <p:cNvSpPr/>
            <p:nvPr/>
          </p:nvSpPr>
          <p:spPr>
            <a:xfrm>
              <a:off x="435924" y="4666715"/>
              <a:ext cx="2563318" cy="94438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2333B46-7EBE-4818-812F-03B7FC6DB5E8}"/>
                </a:ext>
              </a:extLst>
            </p:cNvPr>
            <p:cNvSpPr/>
            <p:nvPr/>
          </p:nvSpPr>
          <p:spPr>
            <a:xfrm>
              <a:off x="4064284" y="4680091"/>
              <a:ext cx="2563318" cy="94438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7C025D9-58A2-4EAE-A50F-22521ECBEA10}"/>
                </a:ext>
              </a:extLst>
            </p:cNvPr>
            <p:cNvSpPr/>
            <p:nvPr/>
          </p:nvSpPr>
          <p:spPr>
            <a:xfrm>
              <a:off x="2575300" y="3119061"/>
              <a:ext cx="2119629" cy="718360"/>
            </a:xfrm>
            <a:prstGeom prst="rect">
              <a:avLst/>
            </a:prstGeom>
            <a:noFill/>
          </p:spPr>
          <p:txBody>
            <a:bodyPr wrap="square" lIns="91440" tIns="45720" rIns="91440" bIns="45720">
              <a:spAutoFit/>
            </a:bodyPr>
            <a:lstStyle/>
            <a:p>
              <a:pPr algn="ctr"/>
              <a:r>
                <a:rPr lang="en-US" sz="2000" b="0" cap="none" spc="0" dirty="0">
                  <a:ln w="0"/>
                  <a:solidFill>
                    <a:srgbClr val="002060"/>
                  </a:solidFill>
                  <a:effectLst>
                    <a:reflection blurRad="6350" stA="53000" endA="300" endPos="35500" dir="5400000" sy="-90000" algn="bl" rotWithShape="0"/>
                  </a:effectLst>
                </a:rPr>
                <a:t>TOTAL </a:t>
              </a:r>
            </a:p>
            <a:p>
              <a:pPr algn="ctr"/>
              <a:r>
                <a:rPr lang="en-US" sz="2000" b="0" cap="none" spc="0" dirty="0">
                  <a:ln w="0"/>
                  <a:solidFill>
                    <a:srgbClr val="002060"/>
                  </a:solidFill>
                  <a:effectLst>
                    <a:reflection blurRad="6350" stA="53000" endA="300" endPos="35500" dir="5400000" sy="-90000" algn="bl" rotWithShape="0"/>
                  </a:effectLst>
                </a:rPr>
                <a:t>FAT</a:t>
              </a:r>
            </a:p>
          </p:txBody>
        </p:sp>
        <p:sp>
          <p:nvSpPr>
            <p:cNvPr id="32" name="TextBox 31">
              <a:extLst>
                <a:ext uri="{FF2B5EF4-FFF2-40B4-BE49-F238E27FC236}">
                  <a16:creationId xmlns:a16="http://schemas.microsoft.com/office/drawing/2014/main" id="{638D321E-93FB-4A2C-B76F-75527BAB50A5}"/>
                </a:ext>
              </a:extLst>
            </p:cNvPr>
            <p:cNvSpPr txBox="1"/>
            <p:nvPr/>
          </p:nvSpPr>
          <p:spPr>
            <a:xfrm>
              <a:off x="4019721" y="1668142"/>
              <a:ext cx="2534807" cy="593428"/>
            </a:xfrm>
            <a:prstGeom prst="rect">
              <a:avLst/>
            </a:prstGeom>
            <a:noFill/>
          </p:spPr>
          <p:txBody>
            <a:bodyPr wrap="square" rtlCol="0">
              <a:spAutoFit/>
            </a:bodyPr>
            <a:lstStyle/>
            <a:p>
              <a:pPr algn="ctr"/>
              <a:r>
                <a:rPr lang="it-IT" sz="1600" dirty="0"/>
                <a:t>HEXANE EXTRACTION</a:t>
              </a:r>
              <a:endParaRPr lang="en-GB" sz="1600" dirty="0"/>
            </a:p>
          </p:txBody>
        </p:sp>
        <p:sp>
          <p:nvSpPr>
            <p:cNvPr id="33" name="TextBox 32">
              <a:extLst>
                <a:ext uri="{FF2B5EF4-FFF2-40B4-BE49-F238E27FC236}">
                  <a16:creationId xmlns:a16="http://schemas.microsoft.com/office/drawing/2014/main" id="{1EF73C88-683F-40C2-B655-98BE2308B0E3}"/>
                </a:ext>
              </a:extLst>
            </p:cNvPr>
            <p:cNvSpPr txBox="1"/>
            <p:nvPr/>
          </p:nvSpPr>
          <p:spPr>
            <a:xfrm>
              <a:off x="457983" y="1628043"/>
              <a:ext cx="3200930" cy="749594"/>
            </a:xfrm>
            <a:prstGeom prst="rect">
              <a:avLst/>
            </a:prstGeom>
            <a:noFill/>
          </p:spPr>
          <p:txBody>
            <a:bodyPr wrap="square" rtlCol="0">
              <a:spAutoFit/>
            </a:bodyPr>
            <a:lstStyle/>
            <a:p>
              <a:pPr algn="ctr"/>
              <a:r>
                <a:rPr lang="it-IT" sz="1400" dirty="0"/>
                <a:t>EXTRACTION + HYDROLYSIS</a:t>
              </a:r>
            </a:p>
            <a:p>
              <a:pPr algn="ctr"/>
              <a:r>
                <a:rPr lang="it-IT" sz="1400" dirty="0"/>
                <a:t>H</a:t>
              </a:r>
              <a:r>
                <a:rPr lang="it-IT" sz="1400" baseline="-25000" dirty="0"/>
                <a:t>2</a:t>
              </a:r>
              <a:r>
                <a:rPr lang="it-IT" sz="1400" dirty="0"/>
                <a:t>SO</a:t>
              </a:r>
              <a:r>
                <a:rPr lang="it-IT" sz="1400" baseline="-25000" dirty="0"/>
                <a:t>4  </a:t>
              </a:r>
              <a:r>
                <a:rPr lang="it-IT" sz="1400" dirty="0"/>
                <a:t> + Cyclohexane</a:t>
              </a:r>
              <a:endParaRPr lang="en-GB" sz="1400" dirty="0"/>
            </a:p>
          </p:txBody>
        </p:sp>
        <p:sp>
          <p:nvSpPr>
            <p:cNvPr id="18" name="TextBox 17">
              <a:extLst>
                <a:ext uri="{FF2B5EF4-FFF2-40B4-BE49-F238E27FC236}">
                  <a16:creationId xmlns:a16="http://schemas.microsoft.com/office/drawing/2014/main" id="{A09A62CB-10AF-4A24-B396-8C14A3F8EA6E}"/>
                </a:ext>
              </a:extLst>
            </p:cNvPr>
            <p:cNvSpPr txBox="1"/>
            <p:nvPr/>
          </p:nvSpPr>
          <p:spPr>
            <a:xfrm>
              <a:off x="943404" y="355797"/>
              <a:ext cx="5383418" cy="718360"/>
            </a:xfrm>
            <a:prstGeom prst="rect">
              <a:avLst/>
            </a:prstGeom>
            <a:noFill/>
          </p:spPr>
          <p:txBody>
            <a:bodyPr wrap="square" rtlCol="0">
              <a:spAutoFit/>
            </a:bodyPr>
            <a:lstStyle/>
            <a:p>
              <a:pPr algn="ctr"/>
              <a:r>
                <a:rPr lang="it-IT" sz="2000" dirty="0"/>
                <a:t>Microwave-</a:t>
              </a:r>
              <a:r>
                <a:rPr lang="it-IT" sz="2000" dirty="0" err="1"/>
                <a:t>assisted</a:t>
              </a:r>
              <a:r>
                <a:rPr lang="it-IT" sz="2000" dirty="0"/>
                <a:t> </a:t>
              </a:r>
              <a:r>
                <a:rPr lang="it-IT" sz="2000" dirty="0" err="1"/>
                <a:t>Extraction</a:t>
              </a:r>
              <a:endParaRPr lang="en-GB" sz="2000" dirty="0"/>
            </a:p>
          </p:txBody>
        </p:sp>
        <p:sp>
          <p:nvSpPr>
            <p:cNvPr id="47" name="TextBox 46">
              <a:extLst>
                <a:ext uri="{FF2B5EF4-FFF2-40B4-BE49-F238E27FC236}">
                  <a16:creationId xmlns:a16="http://schemas.microsoft.com/office/drawing/2014/main" id="{DA188CD6-E2A7-4B6D-8EF3-C440D720994D}"/>
                </a:ext>
              </a:extLst>
            </p:cNvPr>
            <p:cNvSpPr txBox="1"/>
            <p:nvPr/>
          </p:nvSpPr>
          <p:spPr>
            <a:xfrm>
              <a:off x="523891" y="4840172"/>
              <a:ext cx="2563318" cy="655894"/>
            </a:xfrm>
            <a:prstGeom prst="rect">
              <a:avLst/>
            </a:prstGeom>
            <a:noFill/>
          </p:spPr>
          <p:txBody>
            <a:bodyPr wrap="square" rtlCol="0">
              <a:spAutoFit/>
            </a:bodyPr>
            <a:lstStyle/>
            <a:p>
              <a:pPr algn="ctr"/>
              <a:r>
                <a:rPr lang="it-IT" dirty="0"/>
                <a:t>Derivatization with </a:t>
              </a:r>
              <a:r>
                <a:rPr lang="it-IT" b="1" dirty="0"/>
                <a:t>BF</a:t>
              </a:r>
              <a:r>
                <a:rPr lang="it-IT" b="1" baseline="-25000" dirty="0"/>
                <a:t>3</a:t>
              </a:r>
              <a:endParaRPr lang="en-GB" b="1" baseline="-25000" dirty="0"/>
            </a:p>
          </p:txBody>
        </p:sp>
        <p:sp>
          <p:nvSpPr>
            <p:cNvPr id="48" name="TextBox 47">
              <a:extLst>
                <a:ext uri="{FF2B5EF4-FFF2-40B4-BE49-F238E27FC236}">
                  <a16:creationId xmlns:a16="http://schemas.microsoft.com/office/drawing/2014/main" id="{61FF43F1-B327-4995-AE3A-C42FE2D53D40}"/>
                </a:ext>
              </a:extLst>
            </p:cNvPr>
            <p:cNvSpPr txBox="1"/>
            <p:nvPr/>
          </p:nvSpPr>
          <p:spPr>
            <a:xfrm>
              <a:off x="4064284" y="4845336"/>
              <a:ext cx="2563318" cy="593428"/>
            </a:xfrm>
            <a:prstGeom prst="rect">
              <a:avLst/>
            </a:prstGeom>
            <a:noFill/>
          </p:spPr>
          <p:txBody>
            <a:bodyPr wrap="square" rtlCol="0">
              <a:spAutoFit/>
            </a:bodyPr>
            <a:lstStyle/>
            <a:p>
              <a:pPr algn="ctr"/>
              <a:r>
                <a:rPr lang="it-IT" sz="1600" dirty="0"/>
                <a:t>Derivatization with </a:t>
              </a:r>
              <a:r>
                <a:rPr lang="it-IT" sz="1600" b="1" dirty="0"/>
                <a:t>AcMeOH</a:t>
              </a:r>
              <a:endParaRPr lang="en-GB" sz="1600" b="1" dirty="0"/>
            </a:p>
          </p:txBody>
        </p:sp>
      </p:grpSp>
      <p:pic>
        <p:nvPicPr>
          <p:cNvPr id="34" name="Picture 33">
            <a:extLst>
              <a:ext uri="{FF2B5EF4-FFF2-40B4-BE49-F238E27FC236}">
                <a16:creationId xmlns:a16="http://schemas.microsoft.com/office/drawing/2014/main" id="{72D2C909-3539-4FDF-B44E-673648AA6A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43543" y="2361056"/>
            <a:ext cx="530380" cy="530380"/>
          </a:xfrm>
          <a:prstGeom prst="rect">
            <a:avLst/>
          </a:prstGeom>
        </p:spPr>
      </p:pic>
      <p:sp>
        <p:nvSpPr>
          <p:cNvPr id="45" name="Rectangle: Rounded Corners 44">
            <a:extLst>
              <a:ext uri="{FF2B5EF4-FFF2-40B4-BE49-F238E27FC236}">
                <a16:creationId xmlns:a16="http://schemas.microsoft.com/office/drawing/2014/main" id="{DE5F07F7-865D-42D3-9897-FEA6E40802C4}"/>
              </a:ext>
            </a:extLst>
          </p:cNvPr>
          <p:cNvSpPr/>
          <p:nvPr/>
        </p:nvSpPr>
        <p:spPr>
          <a:xfrm>
            <a:off x="147045" y="1400763"/>
            <a:ext cx="1972571" cy="1065119"/>
          </a:xfrm>
          <a:prstGeom prst="round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2">
            <a:extLst>
              <a:ext uri="{FF2B5EF4-FFF2-40B4-BE49-F238E27FC236}">
                <a16:creationId xmlns:a16="http://schemas.microsoft.com/office/drawing/2014/main" id="{35ABFC9E-5F4C-4595-840D-D723B8F1EF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169389" y="2345190"/>
            <a:ext cx="530380" cy="530380"/>
          </a:xfrm>
          <a:prstGeom prst="rect">
            <a:avLst/>
          </a:prstGeom>
        </p:spPr>
      </p:pic>
      <p:sp>
        <p:nvSpPr>
          <p:cNvPr id="74" name="TextBox 73">
            <a:extLst>
              <a:ext uri="{FF2B5EF4-FFF2-40B4-BE49-F238E27FC236}">
                <a16:creationId xmlns:a16="http://schemas.microsoft.com/office/drawing/2014/main" id="{D6E29EF6-8433-43DC-ACD6-FDEDC17A293E}"/>
              </a:ext>
            </a:extLst>
          </p:cNvPr>
          <p:cNvSpPr txBox="1"/>
          <p:nvPr/>
        </p:nvSpPr>
        <p:spPr>
          <a:xfrm>
            <a:off x="-371026" y="5765823"/>
            <a:ext cx="4864844" cy="861774"/>
          </a:xfrm>
          <a:prstGeom prst="rect">
            <a:avLst/>
          </a:prstGeom>
          <a:noFill/>
          <a:ln>
            <a:noFill/>
          </a:ln>
        </p:spPr>
        <p:txBody>
          <a:bodyPr wrap="square" rtlCol="0">
            <a:spAutoFit/>
          </a:bodyPr>
          <a:lstStyle/>
          <a:p>
            <a:pPr algn="ctr"/>
            <a:r>
              <a:rPr lang="it-IT" sz="1600" dirty="0">
                <a:solidFill>
                  <a:schemeClr val="tx1"/>
                </a:solidFill>
              </a:rPr>
              <a:t>One-Step Microwave-assisted extraction and derivatization</a:t>
            </a:r>
          </a:p>
          <a:p>
            <a:pPr algn="ctr"/>
            <a:r>
              <a:rPr lang="it-IT" sz="1600" b="1" dirty="0"/>
              <a:t>AcMeOH</a:t>
            </a:r>
            <a:r>
              <a:rPr lang="it-IT" sz="1600" dirty="0"/>
              <a:t> + Cyclohexane</a:t>
            </a:r>
            <a:endParaRPr lang="it-IT" sz="1600" dirty="0">
              <a:solidFill>
                <a:schemeClr val="tx1"/>
              </a:solidFill>
            </a:endParaRPr>
          </a:p>
        </p:txBody>
      </p:sp>
      <p:pic>
        <p:nvPicPr>
          <p:cNvPr id="76" name="Picture 75">
            <a:extLst>
              <a:ext uri="{FF2B5EF4-FFF2-40B4-BE49-F238E27FC236}">
                <a16:creationId xmlns:a16="http://schemas.microsoft.com/office/drawing/2014/main" id="{4F5C21B8-6297-4501-89D6-32FDF80E42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169389" y="5184032"/>
            <a:ext cx="530380" cy="530380"/>
          </a:xfrm>
          <a:prstGeom prst="rect">
            <a:avLst/>
          </a:prstGeom>
        </p:spPr>
      </p:pic>
      <p:pic>
        <p:nvPicPr>
          <p:cNvPr id="77" name="Picture 76">
            <a:extLst>
              <a:ext uri="{FF2B5EF4-FFF2-40B4-BE49-F238E27FC236}">
                <a16:creationId xmlns:a16="http://schemas.microsoft.com/office/drawing/2014/main" id="{DDC396F0-CCB4-4D35-986D-3158C63DA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426069" y="6179699"/>
            <a:ext cx="530380" cy="530380"/>
          </a:xfrm>
          <a:prstGeom prst="rect">
            <a:avLst/>
          </a:prstGeom>
        </p:spPr>
      </p:pic>
      <p:graphicFrame>
        <p:nvGraphicFramePr>
          <p:cNvPr id="75" name="Chart 74">
            <a:extLst>
              <a:ext uri="{FF2B5EF4-FFF2-40B4-BE49-F238E27FC236}">
                <a16:creationId xmlns:a16="http://schemas.microsoft.com/office/drawing/2014/main" id="{9917B445-F48B-4B94-BBAA-ACA4EA5C019C}"/>
              </a:ext>
            </a:extLst>
          </p:cNvPr>
          <p:cNvGraphicFramePr>
            <a:graphicFrameLocks/>
          </p:cNvGraphicFramePr>
          <p:nvPr/>
        </p:nvGraphicFramePr>
        <p:xfrm>
          <a:off x="8457578" y="4750912"/>
          <a:ext cx="3340977" cy="21642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8" name="Chart 77">
            <a:extLst>
              <a:ext uri="{FF2B5EF4-FFF2-40B4-BE49-F238E27FC236}">
                <a16:creationId xmlns:a16="http://schemas.microsoft.com/office/drawing/2014/main" id="{4E63ECE0-32EF-4146-855C-EE5749F8896C}"/>
              </a:ext>
            </a:extLst>
          </p:cNvPr>
          <p:cNvGraphicFramePr>
            <a:graphicFrameLocks/>
          </p:cNvGraphicFramePr>
          <p:nvPr/>
        </p:nvGraphicFramePr>
        <p:xfrm>
          <a:off x="8372318" y="2511075"/>
          <a:ext cx="3430322" cy="236971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9" name="Chart 78">
            <a:extLst>
              <a:ext uri="{FF2B5EF4-FFF2-40B4-BE49-F238E27FC236}">
                <a16:creationId xmlns:a16="http://schemas.microsoft.com/office/drawing/2014/main" id="{66AF365F-BD4C-4FFB-B609-3293AFFFF32C}"/>
              </a:ext>
            </a:extLst>
          </p:cNvPr>
          <p:cNvGraphicFramePr>
            <a:graphicFrameLocks/>
          </p:cNvGraphicFramePr>
          <p:nvPr/>
        </p:nvGraphicFramePr>
        <p:xfrm>
          <a:off x="8198669" y="64566"/>
          <a:ext cx="3340978" cy="274853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0" name="Chart 79">
            <a:extLst>
              <a:ext uri="{FF2B5EF4-FFF2-40B4-BE49-F238E27FC236}">
                <a16:creationId xmlns:a16="http://schemas.microsoft.com/office/drawing/2014/main" id="{7B9280A8-2BC3-48EF-8CCD-BE5F7D9793E7}"/>
              </a:ext>
            </a:extLst>
          </p:cNvPr>
          <p:cNvGraphicFramePr>
            <a:graphicFrameLocks/>
          </p:cNvGraphicFramePr>
          <p:nvPr/>
        </p:nvGraphicFramePr>
        <p:xfrm>
          <a:off x="5442282" y="4390220"/>
          <a:ext cx="2622520" cy="275120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81" name="Chart 80">
            <a:extLst>
              <a:ext uri="{FF2B5EF4-FFF2-40B4-BE49-F238E27FC236}">
                <a16:creationId xmlns:a16="http://schemas.microsoft.com/office/drawing/2014/main" id="{9A45CDA2-672E-42AD-A66A-C1A32DB6D6B6}"/>
              </a:ext>
            </a:extLst>
          </p:cNvPr>
          <p:cNvGraphicFramePr>
            <a:graphicFrameLocks/>
          </p:cNvGraphicFramePr>
          <p:nvPr/>
        </p:nvGraphicFramePr>
        <p:xfrm>
          <a:off x="5121601" y="2604167"/>
          <a:ext cx="3167803" cy="243449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82" name="Chart 81">
            <a:extLst>
              <a:ext uri="{FF2B5EF4-FFF2-40B4-BE49-F238E27FC236}">
                <a16:creationId xmlns:a16="http://schemas.microsoft.com/office/drawing/2014/main" id="{CB90B2FC-760F-439B-B307-E9C1A6148F82}"/>
              </a:ext>
            </a:extLst>
          </p:cNvPr>
          <p:cNvGraphicFramePr>
            <a:graphicFrameLocks/>
          </p:cNvGraphicFramePr>
          <p:nvPr/>
        </p:nvGraphicFramePr>
        <p:xfrm>
          <a:off x="4871714" y="302594"/>
          <a:ext cx="3499037" cy="2208481"/>
        </p:xfrm>
        <a:graphic>
          <a:graphicData uri="http://schemas.openxmlformats.org/drawingml/2006/chart">
            <c:chart xmlns:c="http://schemas.openxmlformats.org/drawingml/2006/chart" xmlns:r="http://schemas.openxmlformats.org/officeDocument/2006/relationships" r:id="rId10"/>
          </a:graphicData>
        </a:graphic>
      </p:graphicFrame>
      <p:pic>
        <p:nvPicPr>
          <p:cNvPr id="83" name="Picture 82">
            <a:extLst>
              <a:ext uri="{FF2B5EF4-FFF2-40B4-BE49-F238E27FC236}">
                <a16:creationId xmlns:a16="http://schemas.microsoft.com/office/drawing/2014/main" id="{C148DAF1-75C6-4246-9C62-F650B84ABE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1714" y="146913"/>
            <a:ext cx="623841" cy="653588"/>
          </a:xfrm>
          <a:prstGeom prst="rect">
            <a:avLst/>
          </a:prstGeom>
        </p:spPr>
      </p:pic>
      <p:pic>
        <p:nvPicPr>
          <p:cNvPr id="84" name="Picture 83">
            <a:extLst>
              <a:ext uri="{FF2B5EF4-FFF2-40B4-BE49-F238E27FC236}">
                <a16:creationId xmlns:a16="http://schemas.microsoft.com/office/drawing/2014/main" id="{039535D0-0497-44B0-AFEB-A9B9C54762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65817" y="271822"/>
            <a:ext cx="545404" cy="571410"/>
          </a:xfrm>
          <a:prstGeom prst="rect">
            <a:avLst/>
          </a:prstGeom>
        </p:spPr>
      </p:pic>
      <p:pic>
        <p:nvPicPr>
          <p:cNvPr id="85" name="Picture 84">
            <a:extLst>
              <a:ext uri="{FF2B5EF4-FFF2-40B4-BE49-F238E27FC236}">
                <a16:creationId xmlns:a16="http://schemas.microsoft.com/office/drawing/2014/main" id="{035648F8-6F27-4B81-8121-DCAB722E41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72332" y="4705179"/>
            <a:ext cx="548676" cy="574838"/>
          </a:xfrm>
          <a:prstGeom prst="rect">
            <a:avLst/>
          </a:prstGeom>
        </p:spPr>
      </p:pic>
      <p:pic>
        <p:nvPicPr>
          <p:cNvPr id="86" name="Picture 85">
            <a:extLst>
              <a:ext uri="{FF2B5EF4-FFF2-40B4-BE49-F238E27FC236}">
                <a16:creationId xmlns:a16="http://schemas.microsoft.com/office/drawing/2014/main" id="{2206D5E9-0C91-4652-A32C-8649A406AB8B}"/>
              </a:ext>
            </a:extLst>
          </p:cNvPr>
          <p:cNvPicPr>
            <a:picLocks noChangeAspect="1"/>
          </p:cNvPicPr>
          <p:nvPr/>
        </p:nvPicPr>
        <p:blipFill rotWithShape="1">
          <a:blip r:embed="rId14">
            <a:extLst>
              <a:ext uri="{28A0092B-C50C-407E-A947-70E740481C1C}">
                <a14:useLocalDpi xmlns:a14="http://schemas.microsoft.com/office/drawing/2010/main" val="0"/>
              </a:ext>
            </a:extLst>
          </a:blip>
          <a:srcRect l="6998" t="3278" b="10001"/>
          <a:stretch/>
        </p:blipFill>
        <p:spPr>
          <a:xfrm>
            <a:off x="11342460" y="2394558"/>
            <a:ext cx="531089" cy="683348"/>
          </a:xfrm>
          <a:prstGeom prst="rect">
            <a:avLst/>
          </a:prstGeom>
        </p:spPr>
      </p:pic>
      <p:pic>
        <p:nvPicPr>
          <p:cNvPr id="87" name="Picture 86">
            <a:extLst>
              <a:ext uri="{FF2B5EF4-FFF2-40B4-BE49-F238E27FC236}">
                <a16:creationId xmlns:a16="http://schemas.microsoft.com/office/drawing/2014/main" id="{E4673C07-4087-4156-91D5-F962537313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47044" y="4934002"/>
            <a:ext cx="536771" cy="562365"/>
          </a:xfrm>
          <a:prstGeom prst="rect">
            <a:avLst/>
          </a:prstGeom>
        </p:spPr>
      </p:pic>
      <p:pic>
        <p:nvPicPr>
          <p:cNvPr id="88" name="Picture 87">
            <a:extLst>
              <a:ext uri="{FF2B5EF4-FFF2-40B4-BE49-F238E27FC236}">
                <a16:creationId xmlns:a16="http://schemas.microsoft.com/office/drawing/2014/main" id="{A3FE4D38-DEEF-41FF-9162-FAAEFCEB09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46443" y="2666756"/>
            <a:ext cx="665922" cy="665922"/>
          </a:xfrm>
          <a:prstGeom prst="rect">
            <a:avLst/>
          </a:prstGeom>
        </p:spPr>
      </p:pic>
      <p:sp>
        <p:nvSpPr>
          <p:cNvPr id="42" name="TextBox 41">
            <a:extLst>
              <a:ext uri="{FF2B5EF4-FFF2-40B4-BE49-F238E27FC236}">
                <a16:creationId xmlns:a16="http://schemas.microsoft.com/office/drawing/2014/main" id="{6F6E97CB-FD3D-4A33-A89A-8BD5853A06CD}"/>
              </a:ext>
            </a:extLst>
          </p:cNvPr>
          <p:cNvSpPr txBox="1"/>
          <p:nvPr/>
        </p:nvSpPr>
        <p:spPr>
          <a:xfrm>
            <a:off x="9615240" y="8593"/>
            <a:ext cx="1405967" cy="294001"/>
          </a:xfrm>
          <a:prstGeom prst="rect">
            <a:avLst/>
          </a:prstGeom>
          <a:noFill/>
        </p:spPr>
        <p:txBody>
          <a:bodyPr wrap="square" rtlCol="0">
            <a:spAutoFit/>
          </a:bodyPr>
          <a:lstStyle/>
          <a:p>
            <a:r>
              <a:rPr lang="it-IT" sz="1600" dirty="0"/>
              <a:t>MAED</a:t>
            </a:r>
            <a:endParaRPr lang="en-GB" sz="1600" baseline="-25000" dirty="0"/>
          </a:p>
        </p:txBody>
      </p:sp>
      <p:sp>
        <p:nvSpPr>
          <p:cNvPr id="43" name="Rectangle 42">
            <a:extLst>
              <a:ext uri="{FF2B5EF4-FFF2-40B4-BE49-F238E27FC236}">
                <a16:creationId xmlns:a16="http://schemas.microsoft.com/office/drawing/2014/main" id="{C4A862C4-871A-40A5-ADDC-B1FD3E26A2C1}"/>
              </a:ext>
            </a:extLst>
          </p:cNvPr>
          <p:cNvSpPr/>
          <p:nvPr/>
        </p:nvSpPr>
        <p:spPr>
          <a:xfrm>
            <a:off x="9473493" y="93069"/>
            <a:ext cx="96322" cy="12505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6" name="Rectangle 45">
            <a:extLst>
              <a:ext uri="{FF2B5EF4-FFF2-40B4-BE49-F238E27FC236}">
                <a16:creationId xmlns:a16="http://schemas.microsoft.com/office/drawing/2014/main" id="{98B36125-2F0C-4C95-A360-445071881560}"/>
              </a:ext>
            </a:extLst>
          </p:cNvPr>
          <p:cNvSpPr/>
          <p:nvPr/>
        </p:nvSpPr>
        <p:spPr>
          <a:xfrm>
            <a:off x="5983288" y="95090"/>
            <a:ext cx="96322" cy="125050"/>
          </a:xfrm>
          <a:prstGeom prst="rect">
            <a:avLst/>
          </a:prstGeom>
          <a:gradFill flip="none" rotWithShape="1">
            <a:gsLst>
              <a:gs pos="0">
                <a:srgbClr val="4472C4"/>
              </a:gs>
              <a:gs pos="22000">
                <a:srgbClr val="4472C4"/>
              </a:gs>
              <a:gs pos="100000">
                <a:srgbClr val="F6750A"/>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9" name="TextBox 48">
            <a:extLst>
              <a:ext uri="{FF2B5EF4-FFF2-40B4-BE49-F238E27FC236}">
                <a16:creationId xmlns:a16="http://schemas.microsoft.com/office/drawing/2014/main" id="{0AB958D9-3C2E-4461-AEE7-4F6FAD8909CC}"/>
              </a:ext>
            </a:extLst>
          </p:cNvPr>
          <p:cNvSpPr txBox="1"/>
          <p:nvPr/>
        </p:nvSpPr>
        <p:spPr>
          <a:xfrm>
            <a:off x="6071821" y="-9964"/>
            <a:ext cx="1473465" cy="338554"/>
          </a:xfrm>
          <a:prstGeom prst="rect">
            <a:avLst/>
          </a:prstGeom>
          <a:noFill/>
        </p:spPr>
        <p:txBody>
          <a:bodyPr wrap="square" rtlCol="0">
            <a:spAutoFit/>
          </a:bodyPr>
          <a:lstStyle/>
          <a:p>
            <a:r>
              <a:rPr lang="it-IT" sz="1600" dirty="0"/>
              <a:t>MAE-</a:t>
            </a:r>
            <a:r>
              <a:rPr lang="it-IT" sz="1600" dirty="0" err="1"/>
              <a:t>AcMeOH</a:t>
            </a:r>
            <a:endParaRPr lang="en-GB" sz="1600" baseline="-25000" dirty="0"/>
          </a:p>
        </p:txBody>
      </p:sp>
      <p:sp>
        <p:nvSpPr>
          <p:cNvPr id="50" name="Rectangle 49">
            <a:extLst>
              <a:ext uri="{FF2B5EF4-FFF2-40B4-BE49-F238E27FC236}">
                <a16:creationId xmlns:a16="http://schemas.microsoft.com/office/drawing/2014/main" id="{3B90CA87-27F5-47B7-B03A-E4957DE228C1}"/>
              </a:ext>
            </a:extLst>
          </p:cNvPr>
          <p:cNvSpPr/>
          <p:nvPr/>
        </p:nvSpPr>
        <p:spPr>
          <a:xfrm>
            <a:off x="8035642" y="48065"/>
            <a:ext cx="96322" cy="125050"/>
          </a:xfrm>
          <a:prstGeom prst="rect">
            <a:avLst/>
          </a:prstGeom>
          <a:gradFill>
            <a:gsLst>
              <a:gs pos="0">
                <a:srgbClr val="70AD47"/>
              </a:gs>
              <a:gs pos="22000">
                <a:srgbClr val="70AD47"/>
              </a:gs>
              <a:gs pos="100000">
                <a:srgbClr val="F6750A"/>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1" name="TextBox 50">
            <a:extLst>
              <a:ext uri="{FF2B5EF4-FFF2-40B4-BE49-F238E27FC236}">
                <a16:creationId xmlns:a16="http://schemas.microsoft.com/office/drawing/2014/main" id="{F96C8551-4D2B-4496-BC8F-26FE440CE1B6}"/>
              </a:ext>
            </a:extLst>
          </p:cNvPr>
          <p:cNvSpPr txBox="1"/>
          <p:nvPr/>
        </p:nvSpPr>
        <p:spPr>
          <a:xfrm>
            <a:off x="8225982" y="-27396"/>
            <a:ext cx="1142914" cy="338046"/>
          </a:xfrm>
          <a:prstGeom prst="rect">
            <a:avLst/>
          </a:prstGeom>
          <a:noFill/>
        </p:spPr>
        <p:txBody>
          <a:bodyPr wrap="square" rtlCol="0">
            <a:spAutoFit/>
          </a:bodyPr>
          <a:lstStyle/>
          <a:p>
            <a:r>
              <a:rPr lang="it-IT" sz="1600" dirty="0"/>
              <a:t>MAE-BF</a:t>
            </a:r>
            <a:r>
              <a:rPr lang="it-IT" sz="1600" baseline="-25000" dirty="0"/>
              <a:t>3</a:t>
            </a:r>
            <a:endParaRPr lang="en-GB" sz="1600" baseline="-25000" dirty="0"/>
          </a:p>
        </p:txBody>
      </p:sp>
    </p:spTree>
    <p:extLst>
      <p:ext uri="{BB962C8B-B14F-4D97-AF65-F5344CB8AC3E}">
        <p14:creationId xmlns:p14="http://schemas.microsoft.com/office/powerpoint/2010/main" val="3165364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9207EFE-65BF-4170-ABF7-47BCB6AB999D}"/>
              </a:ext>
            </a:extLst>
          </p:cNvPr>
          <p:cNvSpPr/>
          <p:nvPr/>
        </p:nvSpPr>
        <p:spPr>
          <a:xfrm>
            <a:off x="142631" y="5765823"/>
            <a:ext cx="3911273" cy="870108"/>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4F5C52B5-1816-4FA0-9EFF-8DF42321ED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732307" y="2178877"/>
            <a:ext cx="287005" cy="287005"/>
          </a:xfrm>
          <a:prstGeom prst="rect">
            <a:avLst/>
          </a:prstGeom>
        </p:spPr>
      </p:pic>
      <p:grpSp>
        <p:nvGrpSpPr>
          <p:cNvPr id="2" name="Group 1">
            <a:extLst>
              <a:ext uri="{FF2B5EF4-FFF2-40B4-BE49-F238E27FC236}">
                <a16:creationId xmlns:a16="http://schemas.microsoft.com/office/drawing/2014/main" id="{5B449EE2-0E83-485B-A043-92052E250DA9}"/>
              </a:ext>
            </a:extLst>
          </p:cNvPr>
          <p:cNvGrpSpPr/>
          <p:nvPr/>
        </p:nvGrpSpPr>
        <p:grpSpPr>
          <a:xfrm>
            <a:off x="129791" y="302594"/>
            <a:ext cx="3629044" cy="5191853"/>
            <a:chOff x="435924" y="355797"/>
            <a:chExt cx="6234699" cy="5268674"/>
          </a:xfrm>
        </p:grpSpPr>
        <p:cxnSp>
          <p:nvCxnSpPr>
            <p:cNvPr id="41" name="Straight Connector 40">
              <a:extLst>
                <a:ext uri="{FF2B5EF4-FFF2-40B4-BE49-F238E27FC236}">
                  <a16:creationId xmlns:a16="http://schemas.microsoft.com/office/drawing/2014/main" id="{722B70A9-5CC6-4CA9-BA74-C08F266F023E}"/>
                </a:ext>
              </a:extLst>
            </p:cNvPr>
            <p:cNvCxnSpPr>
              <a:cxnSpLocks/>
            </p:cNvCxnSpPr>
            <p:nvPr/>
          </p:nvCxnSpPr>
          <p:spPr>
            <a:xfrm flipV="1">
              <a:off x="1931625" y="3849306"/>
              <a:ext cx="1245179"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FDB01D-F9FC-4F14-9E39-0210451204F8}"/>
                </a:ext>
              </a:extLst>
            </p:cNvPr>
            <p:cNvCxnSpPr>
              <a:cxnSpLocks/>
            </p:cNvCxnSpPr>
            <p:nvPr/>
          </p:nvCxnSpPr>
          <p:spPr>
            <a:xfrm>
              <a:off x="4084821" y="3837421"/>
              <a:ext cx="1136236"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FEE782-020B-44B5-9BA7-39FC9678F090}"/>
                </a:ext>
              </a:extLst>
            </p:cNvPr>
            <p:cNvCxnSpPr>
              <a:cxnSpLocks/>
            </p:cNvCxnSpPr>
            <p:nvPr/>
          </p:nvCxnSpPr>
          <p:spPr>
            <a:xfrm flipH="1">
              <a:off x="4191328" y="2507286"/>
              <a:ext cx="1191509" cy="680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1AE0EA-163B-44DC-8B66-27AC57E74BB7}"/>
                </a:ext>
              </a:extLst>
            </p:cNvPr>
            <p:cNvCxnSpPr>
              <a:cxnSpLocks/>
            </p:cNvCxnSpPr>
            <p:nvPr/>
          </p:nvCxnSpPr>
          <p:spPr>
            <a:xfrm>
              <a:off x="1732869" y="2425581"/>
              <a:ext cx="1321875" cy="7319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827419-B264-40AD-AD94-49BB58BFF2D5}"/>
                </a:ext>
              </a:extLst>
            </p:cNvPr>
            <p:cNvCxnSpPr>
              <a:cxnSpLocks/>
            </p:cNvCxnSpPr>
            <p:nvPr/>
          </p:nvCxnSpPr>
          <p:spPr>
            <a:xfrm>
              <a:off x="5408698" y="1060373"/>
              <a:ext cx="0" cy="513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241B0B-74B6-4009-92EE-51C166FEBBE2}"/>
                </a:ext>
              </a:extLst>
            </p:cNvPr>
            <p:cNvCxnSpPr>
              <a:cxnSpLocks/>
            </p:cNvCxnSpPr>
            <p:nvPr/>
          </p:nvCxnSpPr>
          <p:spPr>
            <a:xfrm>
              <a:off x="1828799" y="1023622"/>
              <a:ext cx="0" cy="513594"/>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6CE4C60-CBDB-4EDF-8301-FEB474A7A5C6}"/>
                </a:ext>
              </a:extLst>
            </p:cNvPr>
            <p:cNvSpPr/>
            <p:nvPr/>
          </p:nvSpPr>
          <p:spPr>
            <a:xfrm>
              <a:off x="599607" y="374755"/>
              <a:ext cx="6071016" cy="689547"/>
            </a:xfrm>
            <a:prstGeom prst="round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0A62C762-8116-4C3A-BB2B-22D98402841E}"/>
                </a:ext>
              </a:extLst>
            </p:cNvPr>
            <p:cNvSpPr/>
            <p:nvPr/>
          </p:nvSpPr>
          <p:spPr>
            <a:xfrm>
              <a:off x="4064284" y="1521502"/>
              <a:ext cx="2563318" cy="944380"/>
            </a:xfrm>
            <a:prstGeom prst="roundRect">
              <a:avLst/>
            </a:prstGeom>
            <a:solidFill>
              <a:srgbClr val="F67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D1B5A043-BF1F-4106-AFC2-57FA579E3295}"/>
                </a:ext>
              </a:extLst>
            </p:cNvPr>
            <p:cNvSpPr/>
            <p:nvPr/>
          </p:nvSpPr>
          <p:spPr>
            <a:xfrm>
              <a:off x="624856" y="1505535"/>
              <a:ext cx="2907010" cy="104555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07457E-3F09-4B02-90F8-E6C392AABAE2}"/>
                </a:ext>
              </a:extLst>
            </p:cNvPr>
            <p:cNvSpPr/>
            <p:nvPr/>
          </p:nvSpPr>
          <p:spPr>
            <a:xfrm>
              <a:off x="2803162" y="2923082"/>
              <a:ext cx="1663907" cy="10524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7C3B2588-099F-4238-BF88-5C6EE28839FA}"/>
                </a:ext>
              </a:extLst>
            </p:cNvPr>
            <p:cNvSpPr/>
            <p:nvPr/>
          </p:nvSpPr>
          <p:spPr>
            <a:xfrm>
              <a:off x="435924" y="4666715"/>
              <a:ext cx="2563318" cy="94438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2333B46-7EBE-4818-812F-03B7FC6DB5E8}"/>
                </a:ext>
              </a:extLst>
            </p:cNvPr>
            <p:cNvSpPr/>
            <p:nvPr/>
          </p:nvSpPr>
          <p:spPr>
            <a:xfrm>
              <a:off x="4064284" y="4680091"/>
              <a:ext cx="2563318" cy="94438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7C025D9-58A2-4EAE-A50F-22521ECBEA10}"/>
                </a:ext>
              </a:extLst>
            </p:cNvPr>
            <p:cNvSpPr/>
            <p:nvPr/>
          </p:nvSpPr>
          <p:spPr>
            <a:xfrm>
              <a:off x="2575300" y="3119061"/>
              <a:ext cx="2119629" cy="718360"/>
            </a:xfrm>
            <a:prstGeom prst="rect">
              <a:avLst/>
            </a:prstGeom>
            <a:noFill/>
          </p:spPr>
          <p:txBody>
            <a:bodyPr wrap="square" lIns="91440" tIns="45720" rIns="91440" bIns="45720">
              <a:spAutoFit/>
            </a:bodyPr>
            <a:lstStyle/>
            <a:p>
              <a:pPr algn="ctr"/>
              <a:r>
                <a:rPr lang="en-US" sz="2000" b="0" cap="none" spc="0" dirty="0">
                  <a:ln w="0"/>
                  <a:solidFill>
                    <a:srgbClr val="002060"/>
                  </a:solidFill>
                  <a:effectLst>
                    <a:reflection blurRad="6350" stA="53000" endA="300" endPos="35500" dir="5400000" sy="-90000" algn="bl" rotWithShape="0"/>
                  </a:effectLst>
                </a:rPr>
                <a:t>TOTAL </a:t>
              </a:r>
            </a:p>
            <a:p>
              <a:pPr algn="ctr"/>
              <a:r>
                <a:rPr lang="en-US" sz="2000" b="0" cap="none" spc="0" dirty="0">
                  <a:ln w="0"/>
                  <a:solidFill>
                    <a:srgbClr val="002060"/>
                  </a:solidFill>
                  <a:effectLst>
                    <a:reflection blurRad="6350" stA="53000" endA="300" endPos="35500" dir="5400000" sy="-90000" algn="bl" rotWithShape="0"/>
                  </a:effectLst>
                </a:rPr>
                <a:t>FAT</a:t>
              </a:r>
            </a:p>
          </p:txBody>
        </p:sp>
        <p:sp>
          <p:nvSpPr>
            <p:cNvPr id="32" name="TextBox 31">
              <a:extLst>
                <a:ext uri="{FF2B5EF4-FFF2-40B4-BE49-F238E27FC236}">
                  <a16:creationId xmlns:a16="http://schemas.microsoft.com/office/drawing/2014/main" id="{638D321E-93FB-4A2C-B76F-75527BAB50A5}"/>
                </a:ext>
              </a:extLst>
            </p:cNvPr>
            <p:cNvSpPr txBox="1"/>
            <p:nvPr/>
          </p:nvSpPr>
          <p:spPr>
            <a:xfrm>
              <a:off x="4019721" y="1668142"/>
              <a:ext cx="2534807" cy="593428"/>
            </a:xfrm>
            <a:prstGeom prst="rect">
              <a:avLst/>
            </a:prstGeom>
            <a:noFill/>
          </p:spPr>
          <p:txBody>
            <a:bodyPr wrap="square" rtlCol="0">
              <a:spAutoFit/>
            </a:bodyPr>
            <a:lstStyle/>
            <a:p>
              <a:pPr algn="ctr"/>
              <a:r>
                <a:rPr lang="it-IT" sz="1600" dirty="0"/>
                <a:t>HEXANE EXTRACTION</a:t>
              </a:r>
              <a:endParaRPr lang="en-GB" sz="1600" dirty="0"/>
            </a:p>
          </p:txBody>
        </p:sp>
        <p:sp>
          <p:nvSpPr>
            <p:cNvPr id="33" name="TextBox 32">
              <a:extLst>
                <a:ext uri="{FF2B5EF4-FFF2-40B4-BE49-F238E27FC236}">
                  <a16:creationId xmlns:a16="http://schemas.microsoft.com/office/drawing/2014/main" id="{1EF73C88-683F-40C2-B655-98BE2308B0E3}"/>
                </a:ext>
              </a:extLst>
            </p:cNvPr>
            <p:cNvSpPr txBox="1"/>
            <p:nvPr/>
          </p:nvSpPr>
          <p:spPr>
            <a:xfrm>
              <a:off x="457983" y="1628043"/>
              <a:ext cx="3200930" cy="749594"/>
            </a:xfrm>
            <a:prstGeom prst="rect">
              <a:avLst/>
            </a:prstGeom>
            <a:noFill/>
          </p:spPr>
          <p:txBody>
            <a:bodyPr wrap="square" rtlCol="0">
              <a:spAutoFit/>
            </a:bodyPr>
            <a:lstStyle/>
            <a:p>
              <a:pPr algn="ctr"/>
              <a:r>
                <a:rPr lang="it-IT" sz="1400" dirty="0"/>
                <a:t>EXTRACTION + HYDROLYSIS</a:t>
              </a:r>
            </a:p>
            <a:p>
              <a:pPr algn="ctr"/>
              <a:r>
                <a:rPr lang="it-IT" sz="1400" dirty="0"/>
                <a:t>H</a:t>
              </a:r>
              <a:r>
                <a:rPr lang="it-IT" sz="1400" baseline="-25000" dirty="0"/>
                <a:t>2</a:t>
              </a:r>
              <a:r>
                <a:rPr lang="it-IT" sz="1400" dirty="0"/>
                <a:t>SO</a:t>
              </a:r>
              <a:r>
                <a:rPr lang="it-IT" sz="1400" baseline="-25000" dirty="0"/>
                <a:t>4  </a:t>
              </a:r>
              <a:r>
                <a:rPr lang="it-IT" sz="1400" dirty="0"/>
                <a:t> + Cyclohexane</a:t>
              </a:r>
              <a:endParaRPr lang="en-GB" sz="1400" dirty="0"/>
            </a:p>
          </p:txBody>
        </p:sp>
        <p:sp>
          <p:nvSpPr>
            <p:cNvPr id="18" name="TextBox 17">
              <a:extLst>
                <a:ext uri="{FF2B5EF4-FFF2-40B4-BE49-F238E27FC236}">
                  <a16:creationId xmlns:a16="http://schemas.microsoft.com/office/drawing/2014/main" id="{A09A62CB-10AF-4A24-B396-8C14A3F8EA6E}"/>
                </a:ext>
              </a:extLst>
            </p:cNvPr>
            <p:cNvSpPr txBox="1"/>
            <p:nvPr/>
          </p:nvSpPr>
          <p:spPr>
            <a:xfrm>
              <a:off x="943404" y="355797"/>
              <a:ext cx="5383418" cy="718360"/>
            </a:xfrm>
            <a:prstGeom prst="rect">
              <a:avLst/>
            </a:prstGeom>
            <a:noFill/>
          </p:spPr>
          <p:txBody>
            <a:bodyPr wrap="square" rtlCol="0">
              <a:spAutoFit/>
            </a:bodyPr>
            <a:lstStyle/>
            <a:p>
              <a:pPr algn="ctr"/>
              <a:r>
                <a:rPr lang="it-IT" sz="2000" dirty="0"/>
                <a:t>Microwave-</a:t>
              </a:r>
              <a:r>
                <a:rPr lang="it-IT" sz="2000" dirty="0" err="1"/>
                <a:t>assisted</a:t>
              </a:r>
              <a:r>
                <a:rPr lang="it-IT" sz="2000" dirty="0"/>
                <a:t> </a:t>
              </a:r>
              <a:r>
                <a:rPr lang="it-IT" sz="2000" dirty="0" err="1"/>
                <a:t>Extraction</a:t>
              </a:r>
              <a:endParaRPr lang="en-GB" sz="2000" dirty="0"/>
            </a:p>
          </p:txBody>
        </p:sp>
        <p:sp>
          <p:nvSpPr>
            <p:cNvPr id="47" name="TextBox 46">
              <a:extLst>
                <a:ext uri="{FF2B5EF4-FFF2-40B4-BE49-F238E27FC236}">
                  <a16:creationId xmlns:a16="http://schemas.microsoft.com/office/drawing/2014/main" id="{DA188CD6-E2A7-4B6D-8EF3-C440D720994D}"/>
                </a:ext>
              </a:extLst>
            </p:cNvPr>
            <p:cNvSpPr txBox="1"/>
            <p:nvPr/>
          </p:nvSpPr>
          <p:spPr>
            <a:xfrm>
              <a:off x="523891" y="4840172"/>
              <a:ext cx="2563318" cy="655894"/>
            </a:xfrm>
            <a:prstGeom prst="rect">
              <a:avLst/>
            </a:prstGeom>
            <a:noFill/>
          </p:spPr>
          <p:txBody>
            <a:bodyPr wrap="square" rtlCol="0">
              <a:spAutoFit/>
            </a:bodyPr>
            <a:lstStyle/>
            <a:p>
              <a:pPr algn="ctr"/>
              <a:r>
                <a:rPr lang="it-IT" dirty="0"/>
                <a:t>Derivatization with </a:t>
              </a:r>
              <a:r>
                <a:rPr lang="it-IT" b="1" dirty="0"/>
                <a:t>BF</a:t>
              </a:r>
              <a:r>
                <a:rPr lang="it-IT" b="1" baseline="-25000" dirty="0"/>
                <a:t>3</a:t>
              </a:r>
              <a:endParaRPr lang="en-GB" b="1" baseline="-25000" dirty="0"/>
            </a:p>
          </p:txBody>
        </p:sp>
        <p:sp>
          <p:nvSpPr>
            <p:cNvPr id="48" name="TextBox 47">
              <a:extLst>
                <a:ext uri="{FF2B5EF4-FFF2-40B4-BE49-F238E27FC236}">
                  <a16:creationId xmlns:a16="http://schemas.microsoft.com/office/drawing/2014/main" id="{61FF43F1-B327-4995-AE3A-C42FE2D53D40}"/>
                </a:ext>
              </a:extLst>
            </p:cNvPr>
            <p:cNvSpPr txBox="1"/>
            <p:nvPr/>
          </p:nvSpPr>
          <p:spPr>
            <a:xfrm>
              <a:off x="4064284" y="4845336"/>
              <a:ext cx="2563318" cy="593428"/>
            </a:xfrm>
            <a:prstGeom prst="rect">
              <a:avLst/>
            </a:prstGeom>
            <a:noFill/>
          </p:spPr>
          <p:txBody>
            <a:bodyPr wrap="square" rtlCol="0">
              <a:spAutoFit/>
            </a:bodyPr>
            <a:lstStyle/>
            <a:p>
              <a:pPr algn="ctr"/>
              <a:r>
                <a:rPr lang="it-IT" sz="1600" dirty="0"/>
                <a:t>Derivatization with </a:t>
              </a:r>
              <a:r>
                <a:rPr lang="it-IT" sz="1600" b="1" dirty="0"/>
                <a:t>AcMeOH</a:t>
              </a:r>
              <a:endParaRPr lang="en-GB" sz="1600" b="1" dirty="0"/>
            </a:p>
          </p:txBody>
        </p:sp>
      </p:grpSp>
      <p:pic>
        <p:nvPicPr>
          <p:cNvPr id="34" name="Picture 33">
            <a:extLst>
              <a:ext uri="{FF2B5EF4-FFF2-40B4-BE49-F238E27FC236}">
                <a16:creationId xmlns:a16="http://schemas.microsoft.com/office/drawing/2014/main" id="{72D2C909-3539-4FDF-B44E-673648AA6A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43543" y="2361056"/>
            <a:ext cx="530380" cy="530380"/>
          </a:xfrm>
          <a:prstGeom prst="rect">
            <a:avLst/>
          </a:prstGeom>
        </p:spPr>
      </p:pic>
      <p:sp>
        <p:nvSpPr>
          <p:cNvPr id="45" name="Rectangle: Rounded Corners 44">
            <a:extLst>
              <a:ext uri="{FF2B5EF4-FFF2-40B4-BE49-F238E27FC236}">
                <a16:creationId xmlns:a16="http://schemas.microsoft.com/office/drawing/2014/main" id="{DE5F07F7-865D-42D3-9897-FEA6E40802C4}"/>
              </a:ext>
            </a:extLst>
          </p:cNvPr>
          <p:cNvSpPr/>
          <p:nvPr/>
        </p:nvSpPr>
        <p:spPr>
          <a:xfrm>
            <a:off x="-146786" y="4496582"/>
            <a:ext cx="1972571" cy="1065119"/>
          </a:xfrm>
          <a:prstGeom prst="round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2">
            <a:extLst>
              <a:ext uri="{FF2B5EF4-FFF2-40B4-BE49-F238E27FC236}">
                <a16:creationId xmlns:a16="http://schemas.microsoft.com/office/drawing/2014/main" id="{35ABFC9E-5F4C-4595-840D-D723B8F1EF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169389" y="2345190"/>
            <a:ext cx="530380" cy="530380"/>
          </a:xfrm>
          <a:prstGeom prst="rect">
            <a:avLst/>
          </a:prstGeom>
        </p:spPr>
      </p:pic>
      <p:sp>
        <p:nvSpPr>
          <p:cNvPr id="74" name="TextBox 73">
            <a:extLst>
              <a:ext uri="{FF2B5EF4-FFF2-40B4-BE49-F238E27FC236}">
                <a16:creationId xmlns:a16="http://schemas.microsoft.com/office/drawing/2014/main" id="{D6E29EF6-8433-43DC-ACD6-FDEDC17A293E}"/>
              </a:ext>
            </a:extLst>
          </p:cNvPr>
          <p:cNvSpPr txBox="1"/>
          <p:nvPr/>
        </p:nvSpPr>
        <p:spPr>
          <a:xfrm>
            <a:off x="-371026" y="5765823"/>
            <a:ext cx="4864844" cy="861774"/>
          </a:xfrm>
          <a:prstGeom prst="rect">
            <a:avLst/>
          </a:prstGeom>
          <a:noFill/>
          <a:ln>
            <a:noFill/>
          </a:ln>
        </p:spPr>
        <p:txBody>
          <a:bodyPr wrap="square" rtlCol="0">
            <a:spAutoFit/>
          </a:bodyPr>
          <a:lstStyle/>
          <a:p>
            <a:pPr algn="ctr"/>
            <a:r>
              <a:rPr lang="it-IT" sz="1600" dirty="0">
                <a:solidFill>
                  <a:schemeClr val="tx1"/>
                </a:solidFill>
              </a:rPr>
              <a:t>One-Step Microwave-assisted extraction and derivatization</a:t>
            </a:r>
          </a:p>
          <a:p>
            <a:pPr algn="ctr"/>
            <a:r>
              <a:rPr lang="it-IT" sz="1600" b="1" dirty="0"/>
              <a:t>AcMeOH</a:t>
            </a:r>
            <a:r>
              <a:rPr lang="it-IT" sz="1600" dirty="0"/>
              <a:t> + Cyclohexane</a:t>
            </a:r>
            <a:endParaRPr lang="it-IT" sz="1600" dirty="0">
              <a:solidFill>
                <a:schemeClr val="tx1"/>
              </a:solidFill>
            </a:endParaRPr>
          </a:p>
        </p:txBody>
      </p:sp>
      <p:pic>
        <p:nvPicPr>
          <p:cNvPr id="76" name="Picture 75">
            <a:extLst>
              <a:ext uri="{FF2B5EF4-FFF2-40B4-BE49-F238E27FC236}">
                <a16:creationId xmlns:a16="http://schemas.microsoft.com/office/drawing/2014/main" id="{4F5C21B8-6297-4501-89D6-32FDF80E42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169389" y="5184032"/>
            <a:ext cx="530380" cy="530380"/>
          </a:xfrm>
          <a:prstGeom prst="rect">
            <a:avLst/>
          </a:prstGeom>
        </p:spPr>
      </p:pic>
      <p:pic>
        <p:nvPicPr>
          <p:cNvPr id="77" name="Picture 76">
            <a:extLst>
              <a:ext uri="{FF2B5EF4-FFF2-40B4-BE49-F238E27FC236}">
                <a16:creationId xmlns:a16="http://schemas.microsoft.com/office/drawing/2014/main" id="{DDC396F0-CCB4-4D35-986D-3158C63DA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426069" y="6179699"/>
            <a:ext cx="530380" cy="530380"/>
          </a:xfrm>
          <a:prstGeom prst="rect">
            <a:avLst/>
          </a:prstGeom>
        </p:spPr>
      </p:pic>
      <p:grpSp>
        <p:nvGrpSpPr>
          <p:cNvPr id="10" name="Group 9">
            <a:extLst>
              <a:ext uri="{FF2B5EF4-FFF2-40B4-BE49-F238E27FC236}">
                <a16:creationId xmlns:a16="http://schemas.microsoft.com/office/drawing/2014/main" id="{537F2B2B-832D-40F6-B3D9-8501F3114280}"/>
              </a:ext>
            </a:extLst>
          </p:cNvPr>
          <p:cNvGrpSpPr/>
          <p:nvPr/>
        </p:nvGrpSpPr>
        <p:grpSpPr>
          <a:xfrm>
            <a:off x="4023362" y="89762"/>
            <a:ext cx="7942791" cy="6033239"/>
            <a:chOff x="4087249" y="443761"/>
            <a:chExt cx="7942791" cy="6033239"/>
          </a:xfrm>
        </p:grpSpPr>
        <p:graphicFrame>
          <p:nvGraphicFramePr>
            <p:cNvPr id="53" name="Chart 52">
              <a:extLst>
                <a:ext uri="{FF2B5EF4-FFF2-40B4-BE49-F238E27FC236}">
                  <a16:creationId xmlns:a16="http://schemas.microsoft.com/office/drawing/2014/main" id="{8265A62B-389D-4ED8-B2AA-10E54FE2F6EE}"/>
                </a:ext>
              </a:extLst>
            </p:cNvPr>
            <p:cNvGraphicFramePr>
              <a:graphicFrameLocks/>
            </p:cNvGraphicFramePr>
            <p:nvPr>
              <p:extLst>
                <p:ext uri="{D42A27DB-BD31-4B8C-83A1-F6EECF244321}">
                  <p14:modId xmlns:p14="http://schemas.microsoft.com/office/powerpoint/2010/main" val="2359294699"/>
                </p:ext>
              </p:extLst>
            </p:nvPr>
          </p:nvGraphicFramePr>
          <p:xfrm>
            <a:off x="4087249" y="443761"/>
            <a:ext cx="7802161" cy="39197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4" name="Chart 53">
              <a:extLst>
                <a:ext uri="{FF2B5EF4-FFF2-40B4-BE49-F238E27FC236}">
                  <a16:creationId xmlns:a16="http://schemas.microsoft.com/office/drawing/2014/main" id="{32882A56-5F37-49F9-886C-D8209FA4564E}"/>
                </a:ext>
              </a:extLst>
            </p:cNvPr>
            <p:cNvGraphicFramePr>
              <a:graphicFrameLocks/>
            </p:cNvGraphicFramePr>
            <p:nvPr>
              <p:extLst>
                <p:ext uri="{D42A27DB-BD31-4B8C-83A1-F6EECF244321}">
                  <p14:modId xmlns:p14="http://schemas.microsoft.com/office/powerpoint/2010/main" val="243775355"/>
                </p:ext>
              </p:extLst>
            </p:nvPr>
          </p:nvGraphicFramePr>
          <p:xfrm>
            <a:off x="4333810" y="3966743"/>
            <a:ext cx="2298622" cy="251025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5" name="Chart 54">
              <a:extLst>
                <a:ext uri="{FF2B5EF4-FFF2-40B4-BE49-F238E27FC236}">
                  <a16:creationId xmlns:a16="http://schemas.microsoft.com/office/drawing/2014/main" id="{4842903B-FAF7-408C-B4FB-5566E326EBD3}"/>
                </a:ext>
              </a:extLst>
            </p:cNvPr>
            <p:cNvGraphicFramePr>
              <a:graphicFrameLocks/>
            </p:cNvGraphicFramePr>
            <p:nvPr>
              <p:extLst>
                <p:ext uri="{D42A27DB-BD31-4B8C-83A1-F6EECF244321}">
                  <p14:modId xmlns:p14="http://schemas.microsoft.com/office/powerpoint/2010/main" val="1095057238"/>
                </p:ext>
              </p:extLst>
            </p:nvPr>
          </p:nvGraphicFramePr>
          <p:xfrm>
            <a:off x="6737843" y="3966743"/>
            <a:ext cx="2570552" cy="251025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6" name="Chart 55">
              <a:extLst>
                <a:ext uri="{FF2B5EF4-FFF2-40B4-BE49-F238E27FC236}">
                  <a16:creationId xmlns:a16="http://schemas.microsoft.com/office/drawing/2014/main" id="{902DB776-E130-4D8E-B02C-306C0AA5355B}"/>
                </a:ext>
              </a:extLst>
            </p:cNvPr>
            <p:cNvGraphicFramePr>
              <a:graphicFrameLocks/>
            </p:cNvGraphicFramePr>
            <p:nvPr>
              <p:extLst>
                <p:ext uri="{D42A27DB-BD31-4B8C-83A1-F6EECF244321}">
                  <p14:modId xmlns:p14="http://schemas.microsoft.com/office/powerpoint/2010/main" val="3690856202"/>
                </p:ext>
              </p:extLst>
            </p:nvPr>
          </p:nvGraphicFramePr>
          <p:xfrm>
            <a:off x="9360313" y="3966743"/>
            <a:ext cx="2634508" cy="251025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7" name="Chart 56">
              <a:extLst>
                <a:ext uri="{FF2B5EF4-FFF2-40B4-BE49-F238E27FC236}">
                  <a16:creationId xmlns:a16="http://schemas.microsoft.com/office/drawing/2014/main" id="{2B196DF1-F2D1-401C-B87D-A4C9A605A4D2}"/>
                </a:ext>
              </a:extLst>
            </p:cNvPr>
            <p:cNvGraphicFramePr>
              <a:graphicFrameLocks/>
            </p:cNvGraphicFramePr>
            <p:nvPr>
              <p:extLst>
                <p:ext uri="{D42A27DB-BD31-4B8C-83A1-F6EECF244321}">
                  <p14:modId xmlns:p14="http://schemas.microsoft.com/office/powerpoint/2010/main" val="2933450550"/>
                </p:ext>
              </p:extLst>
            </p:nvPr>
          </p:nvGraphicFramePr>
          <p:xfrm>
            <a:off x="6917826" y="1212398"/>
            <a:ext cx="2747436" cy="275434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8" name="Chart 57">
              <a:extLst>
                <a:ext uri="{FF2B5EF4-FFF2-40B4-BE49-F238E27FC236}">
                  <a16:creationId xmlns:a16="http://schemas.microsoft.com/office/drawing/2014/main" id="{F5172E67-F177-4048-8B2D-DC3AEB46BC19}"/>
                </a:ext>
              </a:extLst>
            </p:cNvPr>
            <p:cNvGraphicFramePr>
              <a:graphicFrameLocks/>
            </p:cNvGraphicFramePr>
            <p:nvPr>
              <p:extLst>
                <p:ext uri="{D42A27DB-BD31-4B8C-83A1-F6EECF244321}">
                  <p14:modId xmlns:p14="http://schemas.microsoft.com/office/powerpoint/2010/main" val="2484955697"/>
                </p:ext>
              </p:extLst>
            </p:nvPr>
          </p:nvGraphicFramePr>
          <p:xfrm>
            <a:off x="9592215" y="1177569"/>
            <a:ext cx="2437825" cy="2789174"/>
          </p:xfrm>
          <a:graphic>
            <a:graphicData uri="http://schemas.openxmlformats.org/drawingml/2006/chart">
              <c:chart xmlns:c="http://schemas.openxmlformats.org/drawingml/2006/chart" xmlns:r="http://schemas.openxmlformats.org/officeDocument/2006/relationships" r:id="rId10"/>
            </a:graphicData>
          </a:graphic>
        </p:graphicFrame>
        <p:pic>
          <p:nvPicPr>
            <p:cNvPr id="59" name="Picture 58">
              <a:extLst>
                <a:ext uri="{FF2B5EF4-FFF2-40B4-BE49-F238E27FC236}">
                  <a16:creationId xmlns:a16="http://schemas.microsoft.com/office/drawing/2014/main" id="{E7196502-7FD9-415A-8730-0636CE40E2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24727" y="1420811"/>
              <a:ext cx="613115" cy="857804"/>
            </a:xfrm>
            <a:prstGeom prst="rect">
              <a:avLst/>
            </a:prstGeom>
          </p:spPr>
        </p:pic>
        <p:pic>
          <p:nvPicPr>
            <p:cNvPr id="60" name="Picture 59">
              <a:extLst>
                <a:ext uri="{FF2B5EF4-FFF2-40B4-BE49-F238E27FC236}">
                  <a16:creationId xmlns:a16="http://schemas.microsoft.com/office/drawing/2014/main" id="{22326D0A-8236-4490-917C-3D5FA026C6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71228" y="1415098"/>
              <a:ext cx="539242" cy="754449"/>
            </a:xfrm>
            <a:prstGeom prst="rect">
              <a:avLst/>
            </a:prstGeom>
          </p:spPr>
        </p:pic>
        <p:pic>
          <p:nvPicPr>
            <p:cNvPr id="61" name="Picture 60">
              <a:extLst>
                <a:ext uri="{FF2B5EF4-FFF2-40B4-BE49-F238E27FC236}">
                  <a16:creationId xmlns:a16="http://schemas.microsoft.com/office/drawing/2014/main" id="{9FAEE0D8-5E34-45DC-9C46-7D9E17343A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13399" y="4183115"/>
              <a:ext cx="527542" cy="738079"/>
            </a:xfrm>
            <a:prstGeom prst="rect">
              <a:avLst/>
            </a:prstGeom>
          </p:spPr>
        </p:pic>
        <p:pic>
          <p:nvPicPr>
            <p:cNvPr id="62" name="Picture 61">
              <a:extLst>
                <a:ext uri="{FF2B5EF4-FFF2-40B4-BE49-F238E27FC236}">
                  <a16:creationId xmlns:a16="http://schemas.microsoft.com/office/drawing/2014/main" id="{E9858B6F-AFE9-4091-91DD-C9843021FB64}"/>
                </a:ext>
              </a:extLst>
            </p:cNvPr>
            <p:cNvPicPr>
              <a:picLocks noChangeAspect="1"/>
            </p:cNvPicPr>
            <p:nvPr/>
          </p:nvPicPr>
          <p:blipFill rotWithShape="1">
            <a:blip r:embed="rId14">
              <a:extLst>
                <a:ext uri="{28A0092B-C50C-407E-A947-70E740481C1C}">
                  <a14:useLocalDpi xmlns:a14="http://schemas.microsoft.com/office/drawing/2010/main" val="0"/>
                </a:ext>
              </a:extLst>
            </a:blip>
            <a:srcRect l="6998" t="3278" b="10001"/>
            <a:stretch/>
          </p:blipFill>
          <p:spPr>
            <a:xfrm>
              <a:off x="7194673" y="4127380"/>
              <a:ext cx="521958" cy="896863"/>
            </a:xfrm>
            <a:prstGeom prst="rect">
              <a:avLst/>
            </a:prstGeom>
          </p:spPr>
        </p:pic>
        <p:pic>
          <p:nvPicPr>
            <p:cNvPr id="63" name="Picture 62">
              <a:extLst>
                <a:ext uri="{FF2B5EF4-FFF2-40B4-BE49-F238E27FC236}">
                  <a16:creationId xmlns:a16="http://schemas.microsoft.com/office/drawing/2014/main" id="{B49FC053-A96A-4BED-996D-D32FE86C4F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33077" y="4065739"/>
              <a:ext cx="625231" cy="874755"/>
            </a:xfrm>
            <a:prstGeom prst="rect">
              <a:avLst/>
            </a:prstGeom>
          </p:spPr>
        </p:pic>
        <p:pic>
          <p:nvPicPr>
            <p:cNvPr id="64" name="Picture 63">
              <a:extLst>
                <a:ext uri="{FF2B5EF4-FFF2-40B4-BE49-F238E27FC236}">
                  <a16:creationId xmlns:a16="http://schemas.microsoft.com/office/drawing/2014/main" id="{CCE369D5-EC7E-4878-B722-BF614FEB192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57921" y="1354977"/>
              <a:ext cx="536026" cy="749949"/>
            </a:xfrm>
            <a:prstGeom prst="rect">
              <a:avLst/>
            </a:prstGeom>
          </p:spPr>
        </p:pic>
      </p:grpSp>
      <p:sp>
        <p:nvSpPr>
          <p:cNvPr id="65" name="TextBox 64">
            <a:extLst>
              <a:ext uri="{FF2B5EF4-FFF2-40B4-BE49-F238E27FC236}">
                <a16:creationId xmlns:a16="http://schemas.microsoft.com/office/drawing/2014/main" id="{F5799C27-C490-4A08-86F5-557D109ABB48}"/>
              </a:ext>
            </a:extLst>
          </p:cNvPr>
          <p:cNvSpPr txBox="1"/>
          <p:nvPr/>
        </p:nvSpPr>
        <p:spPr>
          <a:xfrm>
            <a:off x="9389451" y="202450"/>
            <a:ext cx="1434154" cy="288332"/>
          </a:xfrm>
          <a:prstGeom prst="rect">
            <a:avLst/>
          </a:prstGeom>
          <a:noFill/>
        </p:spPr>
        <p:txBody>
          <a:bodyPr wrap="square" rtlCol="0">
            <a:spAutoFit/>
          </a:bodyPr>
          <a:lstStyle/>
          <a:p>
            <a:r>
              <a:rPr lang="it-IT" sz="1600" dirty="0"/>
              <a:t>MAED</a:t>
            </a:r>
            <a:endParaRPr lang="en-GB" sz="1600" baseline="-25000" dirty="0"/>
          </a:p>
        </p:txBody>
      </p:sp>
      <p:sp>
        <p:nvSpPr>
          <p:cNvPr id="66" name="Rectangle 65">
            <a:extLst>
              <a:ext uri="{FF2B5EF4-FFF2-40B4-BE49-F238E27FC236}">
                <a16:creationId xmlns:a16="http://schemas.microsoft.com/office/drawing/2014/main" id="{F5D7DA77-447F-47A2-8C3E-88951D14AFD2}"/>
              </a:ext>
            </a:extLst>
          </p:cNvPr>
          <p:cNvSpPr/>
          <p:nvPr/>
        </p:nvSpPr>
        <p:spPr>
          <a:xfrm>
            <a:off x="9234345" y="294501"/>
            <a:ext cx="98253" cy="12263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7" name="Rectangle 66">
            <a:extLst>
              <a:ext uri="{FF2B5EF4-FFF2-40B4-BE49-F238E27FC236}">
                <a16:creationId xmlns:a16="http://schemas.microsoft.com/office/drawing/2014/main" id="{F780BBFD-ED9E-447F-9460-B4AD833E6F0B}"/>
              </a:ext>
            </a:extLst>
          </p:cNvPr>
          <p:cNvSpPr/>
          <p:nvPr/>
        </p:nvSpPr>
        <p:spPr>
          <a:xfrm>
            <a:off x="5923369" y="285657"/>
            <a:ext cx="98253" cy="122639"/>
          </a:xfrm>
          <a:prstGeom prst="rect">
            <a:avLst/>
          </a:prstGeom>
          <a:gradFill>
            <a:gsLst>
              <a:gs pos="0">
                <a:srgbClr val="4472C4"/>
              </a:gs>
              <a:gs pos="12000">
                <a:srgbClr val="4472C4"/>
              </a:gs>
              <a:gs pos="100000">
                <a:schemeClr val="accent4">
                  <a:lumMod val="60000"/>
                  <a:lumOff val="40000"/>
                </a:schemeClr>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8" name="TextBox 67">
            <a:extLst>
              <a:ext uri="{FF2B5EF4-FFF2-40B4-BE49-F238E27FC236}">
                <a16:creationId xmlns:a16="http://schemas.microsoft.com/office/drawing/2014/main" id="{6D01D5D2-C652-4763-B9A7-5E5E9D9ADF36}"/>
              </a:ext>
            </a:extLst>
          </p:cNvPr>
          <p:cNvSpPr txBox="1"/>
          <p:nvPr/>
        </p:nvSpPr>
        <p:spPr>
          <a:xfrm>
            <a:off x="6032037" y="181008"/>
            <a:ext cx="1632793" cy="338554"/>
          </a:xfrm>
          <a:prstGeom prst="rect">
            <a:avLst/>
          </a:prstGeom>
          <a:noFill/>
        </p:spPr>
        <p:txBody>
          <a:bodyPr wrap="square" rtlCol="0">
            <a:spAutoFit/>
          </a:bodyPr>
          <a:lstStyle/>
          <a:p>
            <a:r>
              <a:rPr lang="it-IT" sz="1600" dirty="0"/>
              <a:t>MAEH-</a:t>
            </a:r>
            <a:r>
              <a:rPr lang="it-IT" sz="1600" dirty="0" err="1"/>
              <a:t>AcMeOH</a:t>
            </a:r>
            <a:endParaRPr lang="en-GB" sz="1600" baseline="-25000" dirty="0"/>
          </a:p>
        </p:txBody>
      </p:sp>
      <p:sp>
        <p:nvSpPr>
          <p:cNvPr id="69" name="Rectangle 68">
            <a:extLst>
              <a:ext uri="{FF2B5EF4-FFF2-40B4-BE49-F238E27FC236}">
                <a16:creationId xmlns:a16="http://schemas.microsoft.com/office/drawing/2014/main" id="{1290519A-A8FC-4FA2-B04E-84D2818191D2}"/>
              </a:ext>
            </a:extLst>
          </p:cNvPr>
          <p:cNvSpPr/>
          <p:nvPr/>
        </p:nvSpPr>
        <p:spPr>
          <a:xfrm>
            <a:off x="7652744" y="281970"/>
            <a:ext cx="98253" cy="122639"/>
          </a:xfrm>
          <a:prstGeom prst="rect">
            <a:avLst/>
          </a:prstGeom>
          <a:gradFill>
            <a:gsLst>
              <a:gs pos="0">
                <a:srgbClr val="4472C4"/>
              </a:gs>
              <a:gs pos="12000">
                <a:srgbClr val="4472C4"/>
              </a:gs>
              <a:gs pos="100000">
                <a:srgbClr val="F6750A"/>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0" name="TextBox 69">
            <a:extLst>
              <a:ext uri="{FF2B5EF4-FFF2-40B4-BE49-F238E27FC236}">
                <a16:creationId xmlns:a16="http://schemas.microsoft.com/office/drawing/2014/main" id="{B0F6A96B-28B3-4310-96E8-1CBA4E2CE61A}"/>
              </a:ext>
            </a:extLst>
          </p:cNvPr>
          <p:cNvSpPr txBox="1"/>
          <p:nvPr/>
        </p:nvSpPr>
        <p:spPr>
          <a:xfrm>
            <a:off x="7782809" y="172205"/>
            <a:ext cx="1394683" cy="338554"/>
          </a:xfrm>
          <a:prstGeom prst="rect">
            <a:avLst/>
          </a:prstGeom>
          <a:noFill/>
        </p:spPr>
        <p:txBody>
          <a:bodyPr wrap="square" rtlCol="0">
            <a:spAutoFit/>
          </a:bodyPr>
          <a:lstStyle/>
          <a:p>
            <a:r>
              <a:rPr lang="it-IT" sz="1600" dirty="0"/>
              <a:t>MAE-</a:t>
            </a:r>
            <a:r>
              <a:rPr lang="it-IT" sz="1600" dirty="0" err="1"/>
              <a:t>AcMeOH</a:t>
            </a:r>
            <a:endParaRPr lang="en-GB" sz="1600" baseline="-25000" dirty="0"/>
          </a:p>
        </p:txBody>
      </p:sp>
      <p:sp>
        <p:nvSpPr>
          <p:cNvPr id="12" name="Rectangle: Rounded Corners 11">
            <a:extLst>
              <a:ext uri="{FF2B5EF4-FFF2-40B4-BE49-F238E27FC236}">
                <a16:creationId xmlns:a16="http://schemas.microsoft.com/office/drawing/2014/main" id="{F1A37E96-80BC-49E0-99FC-5D9F43B74D17}"/>
              </a:ext>
            </a:extLst>
          </p:cNvPr>
          <p:cNvSpPr/>
          <p:nvPr/>
        </p:nvSpPr>
        <p:spPr>
          <a:xfrm>
            <a:off x="4218004" y="3612744"/>
            <a:ext cx="2315321" cy="256695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5030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9207EFE-65BF-4170-ABF7-47BCB6AB999D}"/>
              </a:ext>
            </a:extLst>
          </p:cNvPr>
          <p:cNvSpPr/>
          <p:nvPr/>
        </p:nvSpPr>
        <p:spPr>
          <a:xfrm>
            <a:off x="142631" y="5765823"/>
            <a:ext cx="3911273" cy="870108"/>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B449EE2-0E83-485B-A043-92052E250DA9}"/>
              </a:ext>
            </a:extLst>
          </p:cNvPr>
          <p:cNvGrpSpPr/>
          <p:nvPr/>
        </p:nvGrpSpPr>
        <p:grpSpPr>
          <a:xfrm>
            <a:off x="140166" y="295509"/>
            <a:ext cx="3954083" cy="3438555"/>
            <a:chOff x="435924" y="355797"/>
            <a:chExt cx="6234699" cy="5268674"/>
          </a:xfrm>
        </p:grpSpPr>
        <p:cxnSp>
          <p:nvCxnSpPr>
            <p:cNvPr id="41" name="Straight Connector 40">
              <a:extLst>
                <a:ext uri="{FF2B5EF4-FFF2-40B4-BE49-F238E27FC236}">
                  <a16:creationId xmlns:a16="http://schemas.microsoft.com/office/drawing/2014/main" id="{722B70A9-5CC6-4CA9-BA74-C08F266F023E}"/>
                </a:ext>
              </a:extLst>
            </p:cNvPr>
            <p:cNvCxnSpPr>
              <a:cxnSpLocks/>
            </p:cNvCxnSpPr>
            <p:nvPr/>
          </p:nvCxnSpPr>
          <p:spPr>
            <a:xfrm flipV="1">
              <a:off x="1931625" y="3849306"/>
              <a:ext cx="1245179"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FDB01D-F9FC-4F14-9E39-0210451204F8}"/>
                </a:ext>
              </a:extLst>
            </p:cNvPr>
            <p:cNvCxnSpPr>
              <a:cxnSpLocks/>
            </p:cNvCxnSpPr>
            <p:nvPr/>
          </p:nvCxnSpPr>
          <p:spPr>
            <a:xfrm>
              <a:off x="4084821" y="3837421"/>
              <a:ext cx="1136236"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FEE782-020B-44B5-9BA7-39FC9678F090}"/>
                </a:ext>
              </a:extLst>
            </p:cNvPr>
            <p:cNvCxnSpPr>
              <a:cxnSpLocks/>
            </p:cNvCxnSpPr>
            <p:nvPr/>
          </p:nvCxnSpPr>
          <p:spPr>
            <a:xfrm flipH="1">
              <a:off x="4191328" y="2507286"/>
              <a:ext cx="1191509" cy="680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1AE0EA-163B-44DC-8B66-27AC57E74BB7}"/>
                </a:ext>
              </a:extLst>
            </p:cNvPr>
            <p:cNvCxnSpPr>
              <a:cxnSpLocks/>
            </p:cNvCxnSpPr>
            <p:nvPr/>
          </p:nvCxnSpPr>
          <p:spPr>
            <a:xfrm>
              <a:off x="1732869" y="2425581"/>
              <a:ext cx="1321875" cy="7319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827419-B264-40AD-AD94-49BB58BFF2D5}"/>
                </a:ext>
              </a:extLst>
            </p:cNvPr>
            <p:cNvCxnSpPr>
              <a:cxnSpLocks/>
            </p:cNvCxnSpPr>
            <p:nvPr/>
          </p:nvCxnSpPr>
          <p:spPr>
            <a:xfrm>
              <a:off x="5408698" y="1060373"/>
              <a:ext cx="0" cy="513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241B0B-74B6-4009-92EE-51C166FEBBE2}"/>
                </a:ext>
              </a:extLst>
            </p:cNvPr>
            <p:cNvCxnSpPr>
              <a:cxnSpLocks/>
            </p:cNvCxnSpPr>
            <p:nvPr/>
          </p:nvCxnSpPr>
          <p:spPr>
            <a:xfrm>
              <a:off x="1828799" y="1023622"/>
              <a:ext cx="0" cy="513594"/>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6CE4C60-CBDB-4EDF-8301-FEB474A7A5C6}"/>
                </a:ext>
              </a:extLst>
            </p:cNvPr>
            <p:cNvSpPr/>
            <p:nvPr/>
          </p:nvSpPr>
          <p:spPr>
            <a:xfrm>
              <a:off x="599607" y="374755"/>
              <a:ext cx="6071016" cy="689547"/>
            </a:xfrm>
            <a:prstGeom prst="round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0A62C762-8116-4C3A-BB2B-22D98402841E}"/>
                </a:ext>
              </a:extLst>
            </p:cNvPr>
            <p:cNvSpPr/>
            <p:nvPr/>
          </p:nvSpPr>
          <p:spPr>
            <a:xfrm>
              <a:off x="4064284" y="1521502"/>
              <a:ext cx="2508614" cy="985783"/>
            </a:xfrm>
            <a:prstGeom prst="roundRect">
              <a:avLst/>
            </a:prstGeom>
            <a:solidFill>
              <a:srgbClr val="F67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D1B5A043-BF1F-4106-AFC2-57FA579E3295}"/>
                </a:ext>
              </a:extLst>
            </p:cNvPr>
            <p:cNvSpPr/>
            <p:nvPr/>
          </p:nvSpPr>
          <p:spPr>
            <a:xfrm>
              <a:off x="624856" y="1505536"/>
              <a:ext cx="2907010" cy="127419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07457E-3F09-4B02-90F8-E6C392AABAE2}"/>
                </a:ext>
              </a:extLst>
            </p:cNvPr>
            <p:cNvSpPr/>
            <p:nvPr/>
          </p:nvSpPr>
          <p:spPr>
            <a:xfrm>
              <a:off x="2803162" y="2923082"/>
              <a:ext cx="1663907" cy="10524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7C3B2588-099F-4238-BF88-5C6EE28839FA}"/>
                </a:ext>
              </a:extLst>
            </p:cNvPr>
            <p:cNvSpPr/>
            <p:nvPr/>
          </p:nvSpPr>
          <p:spPr>
            <a:xfrm>
              <a:off x="435924" y="4666715"/>
              <a:ext cx="2563318" cy="94438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2333B46-7EBE-4818-812F-03B7FC6DB5E8}"/>
                </a:ext>
              </a:extLst>
            </p:cNvPr>
            <p:cNvSpPr/>
            <p:nvPr/>
          </p:nvSpPr>
          <p:spPr>
            <a:xfrm>
              <a:off x="4064284" y="4680091"/>
              <a:ext cx="2563318" cy="94438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7C025D9-58A2-4EAE-A50F-22521ECBEA10}"/>
                </a:ext>
              </a:extLst>
            </p:cNvPr>
            <p:cNvSpPr/>
            <p:nvPr/>
          </p:nvSpPr>
          <p:spPr>
            <a:xfrm>
              <a:off x="2575300" y="3119061"/>
              <a:ext cx="2119629" cy="718360"/>
            </a:xfrm>
            <a:prstGeom prst="rect">
              <a:avLst/>
            </a:prstGeom>
            <a:noFill/>
          </p:spPr>
          <p:txBody>
            <a:bodyPr wrap="square" lIns="91440" tIns="45720" rIns="91440" bIns="45720">
              <a:spAutoFit/>
            </a:bodyPr>
            <a:lstStyle/>
            <a:p>
              <a:pPr algn="ctr"/>
              <a:r>
                <a:rPr lang="en-US" sz="2000" b="0" cap="none" spc="0" dirty="0">
                  <a:ln w="0"/>
                  <a:solidFill>
                    <a:srgbClr val="002060"/>
                  </a:solidFill>
                  <a:effectLst>
                    <a:reflection blurRad="6350" stA="53000" endA="300" endPos="35500" dir="5400000" sy="-90000" algn="bl" rotWithShape="0"/>
                  </a:effectLst>
                </a:rPr>
                <a:t>TOTAL </a:t>
              </a:r>
            </a:p>
            <a:p>
              <a:pPr algn="ctr"/>
              <a:r>
                <a:rPr lang="en-US" sz="2000" b="0" cap="none" spc="0" dirty="0">
                  <a:ln w="0"/>
                  <a:solidFill>
                    <a:srgbClr val="002060"/>
                  </a:solidFill>
                  <a:effectLst>
                    <a:reflection blurRad="6350" stA="53000" endA="300" endPos="35500" dir="5400000" sy="-90000" algn="bl" rotWithShape="0"/>
                  </a:effectLst>
                </a:rPr>
                <a:t>FAT</a:t>
              </a:r>
            </a:p>
          </p:txBody>
        </p:sp>
        <p:sp>
          <p:nvSpPr>
            <p:cNvPr id="32" name="TextBox 31">
              <a:extLst>
                <a:ext uri="{FF2B5EF4-FFF2-40B4-BE49-F238E27FC236}">
                  <a16:creationId xmlns:a16="http://schemas.microsoft.com/office/drawing/2014/main" id="{638D321E-93FB-4A2C-B76F-75527BAB50A5}"/>
                </a:ext>
              </a:extLst>
            </p:cNvPr>
            <p:cNvSpPr txBox="1"/>
            <p:nvPr/>
          </p:nvSpPr>
          <p:spPr>
            <a:xfrm>
              <a:off x="4019721" y="1668142"/>
              <a:ext cx="2534807" cy="593428"/>
            </a:xfrm>
            <a:prstGeom prst="rect">
              <a:avLst/>
            </a:prstGeom>
            <a:noFill/>
          </p:spPr>
          <p:txBody>
            <a:bodyPr wrap="square" rtlCol="0">
              <a:spAutoFit/>
            </a:bodyPr>
            <a:lstStyle/>
            <a:p>
              <a:pPr algn="ctr"/>
              <a:r>
                <a:rPr lang="it-IT" sz="1600" dirty="0"/>
                <a:t>HEXANE EXTRACTION</a:t>
              </a:r>
              <a:endParaRPr lang="en-GB" sz="1600" dirty="0"/>
            </a:p>
          </p:txBody>
        </p:sp>
        <p:sp>
          <p:nvSpPr>
            <p:cNvPr id="33" name="TextBox 32">
              <a:extLst>
                <a:ext uri="{FF2B5EF4-FFF2-40B4-BE49-F238E27FC236}">
                  <a16:creationId xmlns:a16="http://schemas.microsoft.com/office/drawing/2014/main" id="{1EF73C88-683F-40C2-B655-98BE2308B0E3}"/>
                </a:ext>
              </a:extLst>
            </p:cNvPr>
            <p:cNvSpPr txBox="1"/>
            <p:nvPr/>
          </p:nvSpPr>
          <p:spPr>
            <a:xfrm>
              <a:off x="457983" y="1628043"/>
              <a:ext cx="3200930" cy="749594"/>
            </a:xfrm>
            <a:prstGeom prst="rect">
              <a:avLst/>
            </a:prstGeom>
            <a:noFill/>
          </p:spPr>
          <p:txBody>
            <a:bodyPr wrap="square" rtlCol="0">
              <a:spAutoFit/>
            </a:bodyPr>
            <a:lstStyle/>
            <a:p>
              <a:pPr algn="ctr"/>
              <a:r>
                <a:rPr lang="it-IT" sz="1400" dirty="0"/>
                <a:t>EXTRACTION + HYDROLYSIS</a:t>
              </a:r>
            </a:p>
            <a:p>
              <a:pPr algn="ctr"/>
              <a:r>
                <a:rPr lang="it-IT" sz="1400" dirty="0"/>
                <a:t>H</a:t>
              </a:r>
              <a:r>
                <a:rPr lang="it-IT" sz="1400" baseline="-25000" dirty="0"/>
                <a:t>2</a:t>
              </a:r>
              <a:r>
                <a:rPr lang="it-IT" sz="1400" dirty="0"/>
                <a:t>SO</a:t>
              </a:r>
              <a:r>
                <a:rPr lang="it-IT" sz="1400" baseline="-25000" dirty="0"/>
                <a:t>4  </a:t>
              </a:r>
              <a:r>
                <a:rPr lang="it-IT" sz="1400" dirty="0"/>
                <a:t> + Cyclohexane</a:t>
              </a:r>
              <a:endParaRPr lang="en-GB" sz="1400" dirty="0"/>
            </a:p>
          </p:txBody>
        </p:sp>
        <p:sp>
          <p:nvSpPr>
            <p:cNvPr id="18" name="TextBox 17">
              <a:extLst>
                <a:ext uri="{FF2B5EF4-FFF2-40B4-BE49-F238E27FC236}">
                  <a16:creationId xmlns:a16="http://schemas.microsoft.com/office/drawing/2014/main" id="{A09A62CB-10AF-4A24-B396-8C14A3F8EA6E}"/>
                </a:ext>
              </a:extLst>
            </p:cNvPr>
            <p:cNvSpPr txBox="1"/>
            <p:nvPr/>
          </p:nvSpPr>
          <p:spPr>
            <a:xfrm>
              <a:off x="883257" y="355797"/>
              <a:ext cx="5383418" cy="718360"/>
            </a:xfrm>
            <a:prstGeom prst="rect">
              <a:avLst/>
            </a:prstGeom>
            <a:noFill/>
          </p:spPr>
          <p:txBody>
            <a:bodyPr wrap="square" rtlCol="0">
              <a:spAutoFit/>
            </a:bodyPr>
            <a:lstStyle/>
            <a:p>
              <a:pPr algn="ctr"/>
              <a:r>
                <a:rPr lang="it-IT" sz="2000" dirty="0"/>
                <a:t>Microwave-</a:t>
              </a:r>
              <a:r>
                <a:rPr lang="it-IT" sz="2000" dirty="0" err="1"/>
                <a:t>assisted</a:t>
              </a:r>
              <a:r>
                <a:rPr lang="it-IT" sz="2000" dirty="0"/>
                <a:t> </a:t>
              </a:r>
              <a:r>
                <a:rPr lang="it-IT" sz="2000" dirty="0" err="1"/>
                <a:t>Extraction</a:t>
              </a:r>
              <a:endParaRPr lang="en-GB" sz="2000" dirty="0"/>
            </a:p>
          </p:txBody>
        </p:sp>
        <p:sp>
          <p:nvSpPr>
            <p:cNvPr id="47" name="TextBox 46">
              <a:extLst>
                <a:ext uri="{FF2B5EF4-FFF2-40B4-BE49-F238E27FC236}">
                  <a16:creationId xmlns:a16="http://schemas.microsoft.com/office/drawing/2014/main" id="{DA188CD6-E2A7-4B6D-8EF3-C440D720994D}"/>
                </a:ext>
              </a:extLst>
            </p:cNvPr>
            <p:cNvSpPr txBox="1"/>
            <p:nvPr/>
          </p:nvSpPr>
          <p:spPr>
            <a:xfrm>
              <a:off x="547140" y="4641145"/>
              <a:ext cx="2563317" cy="655895"/>
            </a:xfrm>
            <a:prstGeom prst="rect">
              <a:avLst/>
            </a:prstGeom>
            <a:noFill/>
          </p:spPr>
          <p:txBody>
            <a:bodyPr wrap="square" rtlCol="0">
              <a:spAutoFit/>
            </a:bodyPr>
            <a:lstStyle/>
            <a:p>
              <a:pPr algn="ctr"/>
              <a:r>
                <a:rPr lang="it-IT" dirty="0"/>
                <a:t>Derivatization with </a:t>
              </a:r>
              <a:r>
                <a:rPr lang="it-IT" b="1" dirty="0"/>
                <a:t>BF</a:t>
              </a:r>
              <a:r>
                <a:rPr lang="it-IT" b="1" baseline="-25000" dirty="0"/>
                <a:t>3</a:t>
              </a:r>
              <a:endParaRPr lang="en-GB" b="1" baseline="-25000" dirty="0"/>
            </a:p>
          </p:txBody>
        </p:sp>
        <p:sp>
          <p:nvSpPr>
            <p:cNvPr id="48" name="TextBox 47">
              <a:extLst>
                <a:ext uri="{FF2B5EF4-FFF2-40B4-BE49-F238E27FC236}">
                  <a16:creationId xmlns:a16="http://schemas.microsoft.com/office/drawing/2014/main" id="{61FF43F1-B327-4995-AE3A-C42FE2D53D40}"/>
                </a:ext>
              </a:extLst>
            </p:cNvPr>
            <p:cNvSpPr txBox="1"/>
            <p:nvPr/>
          </p:nvSpPr>
          <p:spPr>
            <a:xfrm>
              <a:off x="4043691" y="4680378"/>
              <a:ext cx="2563317" cy="593428"/>
            </a:xfrm>
            <a:prstGeom prst="rect">
              <a:avLst/>
            </a:prstGeom>
            <a:noFill/>
          </p:spPr>
          <p:txBody>
            <a:bodyPr wrap="square" rtlCol="0">
              <a:spAutoFit/>
            </a:bodyPr>
            <a:lstStyle/>
            <a:p>
              <a:pPr algn="ctr"/>
              <a:r>
                <a:rPr lang="it-IT" sz="1600" dirty="0"/>
                <a:t>Derivatization with </a:t>
              </a:r>
              <a:r>
                <a:rPr lang="it-IT" sz="1600" b="1" dirty="0"/>
                <a:t>AcMeOH</a:t>
              </a:r>
              <a:endParaRPr lang="en-GB" sz="1600" b="1" dirty="0"/>
            </a:p>
          </p:txBody>
        </p:sp>
      </p:grpSp>
      <p:pic>
        <p:nvPicPr>
          <p:cNvPr id="34" name="Picture 33">
            <a:extLst>
              <a:ext uri="{FF2B5EF4-FFF2-40B4-BE49-F238E27FC236}">
                <a16:creationId xmlns:a16="http://schemas.microsoft.com/office/drawing/2014/main" id="{72D2C909-3539-4FDF-B44E-673648AA6A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57315" y="1767101"/>
            <a:ext cx="530380" cy="530380"/>
          </a:xfrm>
          <a:prstGeom prst="rect">
            <a:avLst/>
          </a:prstGeom>
        </p:spPr>
      </p:pic>
      <p:sp>
        <p:nvSpPr>
          <p:cNvPr id="45" name="Rectangle: Rounded Corners 44">
            <a:extLst>
              <a:ext uri="{FF2B5EF4-FFF2-40B4-BE49-F238E27FC236}">
                <a16:creationId xmlns:a16="http://schemas.microsoft.com/office/drawing/2014/main" id="{DE5F07F7-865D-42D3-9897-FEA6E40802C4}"/>
              </a:ext>
            </a:extLst>
          </p:cNvPr>
          <p:cNvSpPr/>
          <p:nvPr/>
        </p:nvSpPr>
        <p:spPr>
          <a:xfrm>
            <a:off x="35475" y="3083971"/>
            <a:ext cx="1972571" cy="825253"/>
          </a:xfrm>
          <a:prstGeom prst="round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2">
            <a:extLst>
              <a:ext uri="{FF2B5EF4-FFF2-40B4-BE49-F238E27FC236}">
                <a16:creationId xmlns:a16="http://schemas.microsoft.com/office/drawing/2014/main" id="{35ABFC9E-5F4C-4595-840D-D723B8F1EF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545060" y="1628042"/>
            <a:ext cx="530380" cy="530380"/>
          </a:xfrm>
          <a:prstGeom prst="rect">
            <a:avLst/>
          </a:prstGeom>
        </p:spPr>
      </p:pic>
      <p:sp>
        <p:nvSpPr>
          <p:cNvPr id="74" name="TextBox 73">
            <a:extLst>
              <a:ext uri="{FF2B5EF4-FFF2-40B4-BE49-F238E27FC236}">
                <a16:creationId xmlns:a16="http://schemas.microsoft.com/office/drawing/2014/main" id="{D6E29EF6-8433-43DC-ACD6-FDEDC17A293E}"/>
              </a:ext>
            </a:extLst>
          </p:cNvPr>
          <p:cNvSpPr txBox="1"/>
          <p:nvPr/>
        </p:nvSpPr>
        <p:spPr>
          <a:xfrm>
            <a:off x="-371026" y="5765823"/>
            <a:ext cx="4864844" cy="861774"/>
          </a:xfrm>
          <a:prstGeom prst="rect">
            <a:avLst/>
          </a:prstGeom>
          <a:noFill/>
          <a:ln>
            <a:noFill/>
          </a:ln>
        </p:spPr>
        <p:txBody>
          <a:bodyPr wrap="square" rtlCol="0">
            <a:spAutoFit/>
          </a:bodyPr>
          <a:lstStyle/>
          <a:p>
            <a:pPr algn="ctr"/>
            <a:r>
              <a:rPr lang="it-IT" sz="1600" dirty="0">
                <a:solidFill>
                  <a:schemeClr val="tx1"/>
                </a:solidFill>
              </a:rPr>
              <a:t>One-Step Microwave-assisted extraction and derivatization</a:t>
            </a:r>
          </a:p>
          <a:p>
            <a:pPr algn="ctr"/>
            <a:r>
              <a:rPr lang="it-IT" sz="1600" b="1" dirty="0"/>
              <a:t>AcMeOH</a:t>
            </a:r>
            <a:r>
              <a:rPr lang="it-IT" sz="1600" dirty="0"/>
              <a:t> + Cyclohexane</a:t>
            </a:r>
            <a:endParaRPr lang="it-IT" sz="1600" dirty="0">
              <a:solidFill>
                <a:schemeClr val="tx1"/>
              </a:solidFill>
            </a:endParaRPr>
          </a:p>
        </p:txBody>
      </p:sp>
      <p:pic>
        <p:nvPicPr>
          <p:cNvPr id="76" name="Picture 75">
            <a:extLst>
              <a:ext uri="{FF2B5EF4-FFF2-40B4-BE49-F238E27FC236}">
                <a16:creationId xmlns:a16="http://schemas.microsoft.com/office/drawing/2014/main" id="{4F5C21B8-6297-4501-89D6-32FDF80E42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767081" y="3378943"/>
            <a:ext cx="530380" cy="530380"/>
          </a:xfrm>
          <a:prstGeom prst="rect">
            <a:avLst/>
          </a:prstGeom>
        </p:spPr>
      </p:pic>
      <p:pic>
        <p:nvPicPr>
          <p:cNvPr id="77" name="Picture 76">
            <a:extLst>
              <a:ext uri="{FF2B5EF4-FFF2-40B4-BE49-F238E27FC236}">
                <a16:creationId xmlns:a16="http://schemas.microsoft.com/office/drawing/2014/main" id="{DDC396F0-CCB4-4D35-986D-3158C63DA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426069" y="6179699"/>
            <a:ext cx="530380" cy="530380"/>
          </a:xfrm>
          <a:prstGeom prst="rect">
            <a:avLst/>
          </a:prstGeom>
        </p:spPr>
      </p:pic>
      <p:grpSp>
        <p:nvGrpSpPr>
          <p:cNvPr id="54" name="Group 53">
            <a:extLst>
              <a:ext uri="{FF2B5EF4-FFF2-40B4-BE49-F238E27FC236}">
                <a16:creationId xmlns:a16="http://schemas.microsoft.com/office/drawing/2014/main" id="{FD61C71D-85F2-4C2F-A636-6298B51ECC53}"/>
              </a:ext>
            </a:extLst>
          </p:cNvPr>
          <p:cNvGrpSpPr/>
          <p:nvPr/>
        </p:nvGrpSpPr>
        <p:grpSpPr>
          <a:xfrm>
            <a:off x="4126584" y="39327"/>
            <a:ext cx="8107834" cy="3561716"/>
            <a:chOff x="263110" y="-607740"/>
            <a:chExt cx="11882831" cy="4182102"/>
          </a:xfrm>
        </p:grpSpPr>
        <p:graphicFrame>
          <p:nvGraphicFramePr>
            <p:cNvPr id="56" name="Chart 55">
              <a:extLst>
                <a:ext uri="{FF2B5EF4-FFF2-40B4-BE49-F238E27FC236}">
                  <a16:creationId xmlns:a16="http://schemas.microsoft.com/office/drawing/2014/main" id="{D4D5CA50-F1CD-4BC6-841D-5805F7D093D7}"/>
                </a:ext>
              </a:extLst>
            </p:cNvPr>
            <p:cNvGraphicFramePr>
              <a:graphicFrameLocks/>
            </p:cNvGraphicFramePr>
            <p:nvPr>
              <p:extLst>
                <p:ext uri="{D42A27DB-BD31-4B8C-83A1-F6EECF244321}">
                  <p14:modId xmlns:p14="http://schemas.microsoft.com/office/powerpoint/2010/main" val="427025849"/>
                </p:ext>
              </p:extLst>
            </p:nvPr>
          </p:nvGraphicFramePr>
          <p:xfrm>
            <a:off x="1445663" y="155098"/>
            <a:ext cx="5381668" cy="3419264"/>
          </p:xfrm>
          <a:graphic>
            <a:graphicData uri="http://schemas.openxmlformats.org/drawingml/2006/chart">
              <c:chart xmlns:c="http://schemas.openxmlformats.org/drawingml/2006/chart" xmlns:r="http://schemas.openxmlformats.org/officeDocument/2006/relationships" r:id="rId5"/>
            </a:graphicData>
          </a:graphic>
        </p:graphicFrame>
        <p:pic>
          <p:nvPicPr>
            <p:cNvPr id="65" name="Picture 64">
              <a:extLst>
                <a:ext uri="{FF2B5EF4-FFF2-40B4-BE49-F238E27FC236}">
                  <a16:creationId xmlns:a16="http://schemas.microsoft.com/office/drawing/2014/main" id="{A4FD9529-9BBB-4B92-9E6B-6CBD02A76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045" y="-189722"/>
              <a:ext cx="955929" cy="748679"/>
            </a:xfrm>
            <a:prstGeom prst="rect">
              <a:avLst/>
            </a:prstGeom>
          </p:spPr>
        </p:pic>
        <p:grpSp>
          <p:nvGrpSpPr>
            <p:cNvPr id="67" name="Group 66">
              <a:extLst>
                <a:ext uri="{FF2B5EF4-FFF2-40B4-BE49-F238E27FC236}">
                  <a16:creationId xmlns:a16="http://schemas.microsoft.com/office/drawing/2014/main" id="{E049597F-A1C6-4BCC-9B87-E2B330C8F821}"/>
                </a:ext>
              </a:extLst>
            </p:cNvPr>
            <p:cNvGrpSpPr/>
            <p:nvPr/>
          </p:nvGrpSpPr>
          <p:grpSpPr>
            <a:xfrm>
              <a:off x="263110" y="-607740"/>
              <a:ext cx="11882831" cy="432208"/>
              <a:chOff x="-106372" y="3340171"/>
              <a:chExt cx="11882831" cy="432208"/>
            </a:xfrm>
          </p:grpSpPr>
          <p:sp>
            <p:nvSpPr>
              <p:cNvPr id="98" name="TextBox 97">
                <a:extLst>
                  <a:ext uri="{FF2B5EF4-FFF2-40B4-BE49-F238E27FC236}">
                    <a16:creationId xmlns:a16="http://schemas.microsoft.com/office/drawing/2014/main" id="{6455E572-6FDD-4ABC-AEDF-BC78DD1AAFB4}"/>
                  </a:ext>
                </a:extLst>
              </p:cNvPr>
              <p:cNvSpPr txBox="1"/>
              <p:nvPr/>
            </p:nvSpPr>
            <p:spPr>
              <a:xfrm>
                <a:off x="9674565" y="3396178"/>
                <a:ext cx="2101894" cy="338554"/>
              </a:xfrm>
              <a:prstGeom prst="rect">
                <a:avLst/>
              </a:prstGeom>
              <a:noFill/>
            </p:spPr>
            <p:txBody>
              <a:bodyPr wrap="square" rtlCol="0">
                <a:spAutoFit/>
              </a:bodyPr>
              <a:lstStyle/>
              <a:p>
                <a:r>
                  <a:rPr lang="it-IT" sz="1600" dirty="0"/>
                  <a:t>MAED</a:t>
                </a:r>
                <a:endParaRPr lang="en-GB" sz="1600" baseline="-25000" dirty="0"/>
              </a:p>
            </p:txBody>
          </p:sp>
          <p:sp>
            <p:nvSpPr>
              <p:cNvPr id="99" name="Rectangle 98">
                <a:extLst>
                  <a:ext uri="{FF2B5EF4-FFF2-40B4-BE49-F238E27FC236}">
                    <a16:creationId xmlns:a16="http://schemas.microsoft.com/office/drawing/2014/main" id="{22A2EB0F-031C-4656-8873-F87DCCCEA6D2}"/>
                  </a:ext>
                </a:extLst>
              </p:cNvPr>
              <p:cNvSpPr/>
              <p:nvPr/>
            </p:nvSpPr>
            <p:spPr>
              <a:xfrm>
                <a:off x="9447242" y="3504263"/>
                <a:ext cx="143999" cy="144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0" name="Rectangle 99">
                <a:extLst>
                  <a:ext uri="{FF2B5EF4-FFF2-40B4-BE49-F238E27FC236}">
                    <a16:creationId xmlns:a16="http://schemas.microsoft.com/office/drawing/2014/main" id="{5FE583E2-D765-46C2-86F0-D60837E95C18}"/>
                  </a:ext>
                </a:extLst>
              </p:cNvPr>
              <p:cNvSpPr/>
              <p:nvPr/>
            </p:nvSpPr>
            <p:spPr>
              <a:xfrm>
                <a:off x="-106372" y="3484998"/>
                <a:ext cx="143999" cy="144000"/>
              </a:xfrm>
              <a:prstGeom prst="rect">
                <a:avLst/>
              </a:prstGeom>
              <a:solidFill>
                <a:srgbClr val="49B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1" name="Rectangle 100">
                <a:extLst>
                  <a:ext uri="{FF2B5EF4-FFF2-40B4-BE49-F238E27FC236}">
                    <a16:creationId xmlns:a16="http://schemas.microsoft.com/office/drawing/2014/main" id="{EBD83357-60A2-4342-BF96-A2A0B3ADF407}"/>
                  </a:ext>
                </a:extLst>
              </p:cNvPr>
              <p:cNvSpPr/>
              <p:nvPr/>
            </p:nvSpPr>
            <p:spPr>
              <a:xfrm>
                <a:off x="2590658" y="3489549"/>
                <a:ext cx="143999" cy="144000"/>
              </a:xfrm>
              <a:prstGeom prst="rect">
                <a:avLst/>
              </a:prstGeom>
              <a:solidFill>
                <a:srgbClr val="A63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2" name="TextBox 101">
                <a:extLst>
                  <a:ext uri="{FF2B5EF4-FFF2-40B4-BE49-F238E27FC236}">
                    <a16:creationId xmlns:a16="http://schemas.microsoft.com/office/drawing/2014/main" id="{70A3AAE3-EDEA-48E2-998C-72D3535E1522}"/>
                  </a:ext>
                </a:extLst>
              </p:cNvPr>
              <p:cNvSpPr txBox="1"/>
              <p:nvPr/>
            </p:nvSpPr>
            <p:spPr>
              <a:xfrm>
                <a:off x="32797" y="3340171"/>
                <a:ext cx="2511239" cy="394561"/>
              </a:xfrm>
              <a:prstGeom prst="rect">
                <a:avLst/>
              </a:prstGeom>
              <a:noFill/>
            </p:spPr>
            <p:txBody>
              <a:bodyPr wrap="square" rtlCol="0">
                <a:spAutoFit/>
              </a:bodyPr>
              <a:lstStyle/>
              <a:p>
                <a:r>
                  <a:rPr lang="it-IT" sz="1600" dirty="0"/>
                  <a:t>AOCS Acid-Alk-BF</a:t>
                </a:r>
                <a:r>
                  <a:rPr lang="it-IT" sz="1600" baseline="-25000" dirty="0"/>
                  <a:t>3</a:t>
                </a:r>
                <a:endParaRPr lang="en-GB" sz="1600" baseline="-25000" dirty="0"/>
              </a:p>
            </p:txBody>
          </p:sp>
          <p:sp>
            <p:nvSpPr>
              <p:cNvPr id="103" name="TextBox 102">
                <a:extLst>
                  <a:ext uri="{FF2B5EF4-FFF2-40B4-BE49-F238E27FC236}">
                    <a16:creationId xmlns:a16="http://schemas.microsoft.com/office/drawing/2014/main" id="{62DEEE7C-D315-4366-A004-C9F734207C72}"/>
                  </a:ext>
                </a:extLst>
              </p:cNvPr>
              <p:cNvSpPr txBox="1"/>
              <p:nvPr/>
            </p:nvSpPr>
            <p:spPr>
              <a:xfrm>
                <a:off x="2687754" y="3374855"/>
                <a:ext cx="1875568" cy="397524"/>
              </a:xfrm>
              <a:prstGeom prst="rect">
                <a:avLst/>
              </a:prstGeom>
              <a:noFill/>
            </p:spPr>
            <p:txBody>
              <a:bodyPr wrap="square" rtlCol="0">
                <a:spAutoFit/>
              </a:bodyPr>
              <a:lstStyle/>
              <a:p>
                <a:r>
                  <a:rPr lang="it-IT" sz="1600" dirty="0"/>
                  <a:t>AOCS Alk-BF</a:t>
                </a:r>
                <a:r>
                  <a:rPr lang="it-IT" sz="1600" baseline="-25000" dirty="0"/>
                  <a:t>3</a:t>
                </a:r>
                <a:endParaRPr lang="en-GB" sz="1600" baseline="-25000" dirty="0"/>
              </a:p>
            </p:txBody>
          </p:sp>
          <p:sp>
            <p:nvSpPr>
              <p:cNvPr id="104" name="Rectangle 103">
                <a:extLst>
                  <a:ext uri="{FF2B5EF4-FFF2-40B4-BE49-F238E27FC236}">
                    <a16:creationId xmlns:a16="http://schemas.microsoft.com/office/drawing/2014/main" id="{F30F285E-A920-43A1-B786-4ED38B472BDC}"/>
                  </a:ext>
                </a:extLst>
              </p:cNvPr>
              <p:cNvSpPr/>
              <p:nvPr/>
            </p:nvSpPr>
            <p:spPr>
              <a:xfrm>
                <a:off x="4594680" y="3493878"/>
                <a:ext cx="143999" cy="144001"/>
              </a:xfrm>
              <a:prstGeom prst="rect">
                <a:avLst/>
              </a:prstGeom>
              <a:gradFill>
                <a:gsLst>
                  <a:gs pos="0">
                    <a:srgbClr val="4472C4"/>
                  </a:gs>
                  <a:gs pos="12000">
                    <a:srgbClr val="4472C4"/>
                  </a:gs>
                  <a:gs pos="100000">
                    <a:schemeClr val="accent4">
                      <a:lumMod val="60000"/>
                      <a:lumOff val="40000"/>
                    </a:schemeClr>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5" name="TextBox 104">
                <a:extLst>
                  <a:ext uri="{FF2B5EF4-FFF2-40B4-BE49-F238E27FC236}">
                    <a16:creationId xmlns:a16="http://schemas.microsoft.com/office/drawing/2014/main" id="{660FD644-B079-48DD-A306-6DF446971CDA}"/>
                  </a:ext>
                </a:extLst>
              </p:cNvPr>
              <p:cNvSpPr txBox="1"/>
              <p:nvPr/>
            </p:nvSpPr>
            <p:spPr>
              <a:xfrm>
                <a:off x="4753943" y="3371001"/>
                <a:ext cx="2393019" cy="397524"/>
              </a:xfrm>
              <a:prstGeom prst="rect">
                <a:avLst/>
              </a:prstGeom>
              <a:noFill/>
            </p:spPr>
            <p:txBody>
              <a:bodyPr wrap="square" rtlCol="0">
                <a:spAutoFit/>
              </a:bodyPr>
              <a:lstStyle/>
              <a:p>
                <a:r>
                  <a:rPr lang="it-IT" sz="1600" dirty="0"/>
                  <a:t>MAEH-</a:t>
                </a:r>
                <a:r>
                  <a:rPr lang="it-IT" sz="1600" dirty="0" err="1"/>
                  <a:t>AcMeOH</a:t>
                </a:r>
                <a:endParaRPr lang="en-GB" sz="1600" baseline="-25000" dirty="0"/>
              </a:p>
            </p:txBody>
          </p:sp>
          <p:sp>
            <p:nvSpPr>
              <p:cNvPr id="112" name="Rectangle 111">
                <a:extLst>
                  <a:ext uri="{FF2B5EF4-FFF2-40B4-BE49-F238E27FC236}">
                    <a16:creationId xmlns:a16="http://schemas.microsoft.com/office/drawing/2014/main" id="{5E1F12AF-4507-4F85-B1F8-AE6CB7BB9734}"/>
                  </a:ext>
                </a:extLst>
              </p:cNvPr>
              <p:cNvSpPr/>
              <p:nvPr/>
            </p:nvSpPr>
            <p:spPr>
              <a:xfrm>
                <a:off x="7129249" y="3489549"/>
                <a:ext cx="143999" cy="144000"/>
              </a:xfrm>
              <a:prstGeom prst="rect">
                <a:avLst/>
              </a:prstGeom>
              <a:gradFill>
                <a:gsLst>
                  <a:gs pos="0">
                    <a:srgbClr val="4472C4"/>
                  </a:gs>
                  <a:gs pos="12000">
                    <a:srgbClr val="4472C4"/>
                  </a:gs>
                  <a:gs pos="100000">
                    <a:srgbClr val="F6750A"/>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13" name="TextBox 112">
                <a:extLst>
                  <a:ext uri="{FF2B5EF4-FFF2-40B4-BE49-F238E27FC236}">
                    <a16:creationId xmlns:a16="http://schemas.microsoft.com/office/drawing/2014/main" id="{78DB4343-0BF8-4E83-B883-9A0D79C190EC}"/>
                  </a:ext>
                </a:extLst>
              </p:cNvPr>
              <p:cNvSpPr txBox="1"/>
              <p:nvPr/>
            </p:nvSpPr>
            <p:spPr>
              <a:xfrm>
                <a:off x="7319872" y="3360665"/>
                <a:ext cx="2044046" cy="397524"/>
              </a:xfrm>
              <a:prstGeom prst="rect">
                <a:avLst/>
              </a:prstGeom>
              <a:noFill/>
            </p:spPr>
            <p:txBody>
              <a:bodyPr wrap="square" rtlCol="0">
                <a:spAutoFit/>
              </a:bodyPr>
              <a:lstStyle/>
              <a:p>
                <a:r>
                  <a:rPr lang="it-IT" sz="1600" dirty="0"/>
                  <a:t>MAE-</a:t>
                </a:r>
                <a:r>
                  <a:rPr lang="it-IT" sz="1600" dirty="0" err="1"/>
                  <a:t>AcMeOH</a:t>
                </a:r>
                <a:endParaRPr lang="en-GB" sz="1600" baseline="-25000" dirty="0"/>
              </a:p>
            </p:txBody>
          </p:sp>
        </p:grpSp>
        <p:sp>
          <p:nvSpPr>
            <p:cNvPr id="71" name="TextBox 70">
              <a:extLst>
                <a:ext uri="{FF2B5EF4-FFF2-40B4-BE49-F238E27FC236}">
                  <a16:creationId xmlns:a16="http://schemas.microsoft.com/office/drawing/2014/main" id="{2C69383E-ED1F-43FD-8A9C-B4922EF1360F}"/>
                </a:ext>
              </a:extLst>
            </p:cNvPr>
            <p:cNvSpPr txBox="1"/>
            <p:nvPr/>
          </p:nvSpPr>
          <p:spPr>
            <a:xfrm>
              <a:off x="1555133" y="-45227"/>
              <a:ext cx="129884" cy="307777"/>
            </a:xfrm>
            <a:prstGeom prst="rect">
              <a:avLst/>
            </a:prstGeom>
            <a:noFill/>
          </p:spPr>
          <p:txBody>
            <a:bodyPr wrap="square" rtlCol="0">
              <a:spAutoFit/>
            </a:bodyPr>
            <a:lstStyle/>
            <a:p>
              <a:r>
                <a:rPr lang="it-IT" sz="1400" dirty="0"/>
                <a:t>%</a:t>
              </a:r>
              <a:endParaRPr lang="en-GB" sz="1400" dirty="0"/>
            </a:p>
          </p:txBody>
        </p:sp>
      </p:grpSp>
      <p:graphicFrame>
        <p:nvGraphicFramePr>
          <p:cNvPr id="119" name="Chart 118">
            <a:extLst>
              <a:ext uri="{FF2B5EF4-FFF2-40B4-BE49-F238E27FC236}">
                <a16:creationId xmlns:a16="http://schemas.microsoft.com/office/drawing/2014/main" id="{90B6197C-CED2-4C1A-BED4-8FEE4C17CD19}"/>
              </a:ext>
            </a:extLst>
          </p:cNvPr>
          <p:cNvGraphicFramePr>
            <a:graphicFrameLocks/>
          </p:cNvGraphicFramePr>
          <p:nvPr>
            <p:extLst>
              <p:ext uri="{D42A27DB-BD31-4B8C-83A1-F6EECF244321}">
                <p14:modId xmlns:p14="http://schemas.microsoft.com/office/powerpoint/2010/main" val="3234840296"/>
              </p:ext>
            </p:extLst>
          </p:nvPr>
        </p:nvGraphicFramePr>
        <p:xfrm>
          <a:off x="4582435" y="3348329"/>
          <a:ext cx="7364749" cy="27529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6" name="Chart 45">
            <a:extLst>
              <a:ext uri="{FF2B5EF4-FFF2-40B4-BE49-F238E27FC236}">
                <a16:creationId xmlns:a16="http://schemas.microsoft.com/office/drawing/2014/main" id="{2EA6BA94-825B-4B44-8DA1-4BA75AC47F2E}"/>
              </a:ext>
            </a:extLst>
          </p:cNvPr>
          <p:cNvGraphicFramePr>
            <a:graphicFrameLocks/>
          </p:cNvGraphicFramePr>
          <p:nvPr>
            <p:extLst>
              <p:ext uri="{D42A27DB-BD31-4B8C-83A1-F6EECF244321}">
                <p14:modId xmlns:p14="http://schemas.microsoft.com/office/powerpoint/2010/main" val="1819186194"/>
              </p:ext>
            </p:extLst>
          </p:nvPr>
        </p:nvGraphicFramePr>
        <p:xfrm>
          <a:off x="7628529" y="795600"/>
          <a:ext cx="5772150" cy="2938464"/>
        </p:xfrm>
        <a:graphic>
          <a:graphicData uri="http://schemas.openxmlformats.org/drawingml/2006/chart">
            <c:chart xmlns:c="http://schemas.openxmlformats.org/drawingml/2006/chart" xmlns:r="http://schemas.openxmlformats.org/officeDocument/2006/relationships" r:id="rId8"/>
          </a:graphicData>
        </a:graphic>
      </p:graphicFrame>
      <p:sp>
        <p:nvSpPr>
          <p:cNvPr id="51" name="Rectangle: Rounded Corners 50">
            <a:extLst>
              <a:ext uri="{FF2B5EF4-FFF2-40B4-BE49-F238E27FC236}">
                <a16:creationId xmlns:a16="http://schemas.microsoft.com/office/drawing/2014/main" id="{FD0B4E42-59E9-40DB-8135-D8DB0B6D4506}"/>
              </a:ext>
            </a:extLst>
          </p:cNvPr>
          <p:cNvSpPr/>
          <p:nvPr/>
        </p:nvSpPr>
        <p:spPr>
          <a:xfrm>
            <a:off x="92489" y="3921443"/>
            <a:ext cx="1972571" cy="1613920"/>
          </a:xfrm>
          <a:prstGeom prst="roundRect">
            <a:avLst/>
          </a:prstGeom>
          <a:solidFill>
            <a:srgbClr val="49B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kern="1200" dirty="0">
                <a:solidFill>
                  <a:schemeClr val="tx1"/>
                </a:solidFill>
              </a:rPr>
              <a:t>Direct Methylation by Acid- Alkaly hydrolysis</a:t>
            </a:r>
          </a:p>
          <a:p>
            <a:pPr marL="0" lvl="0" indent="0" algn="ctr" defTabSz="800100">
              <a:lnSpc>
                <a:spcPct val="90000"/>
              </a:lnSpc>
              <a:spcBef>
                <a:spcPct val="0"/>
              </a:spcBef>
              <a:spcAft>
                <a:spcPct val="35000"/>
              </a:spcAft>
              <a:buNone/>
            </a:pPr>
            <a:r>
              <a:rPr lang="it-IT" kern="1200" dirty="0" err="1">
                <a:solidFill>
                  <a:schemeClr val="tx1"/>
                </a:solidFill>
              </a:rPr>
              <a:t>AcMeOH</a:t>
            </a:r>
            <a:r>
              <a:rPr lang="it-IT" kern="1200" dirty="0">
                <a:solidFill>
                  <a:schemeClr val="tx1"/>
                </a:solidFill>
              </a:rPr>
              <a:t> + </a:t>
            </a:r>
            <a:r>
              <a:rPr lang="it-IT" dirty="0" err="1">
                <a:solidFill>
                  <a:schemeClr val="tx1"/>
                </a:solidFill>
              </a:rPr>
              <a:t>NaOH</a:t>
            </a:r>
            <a:r>
              <a:rPr lang="it-IT" dirty="0">
                <a:solidFill>
                  <a:schemeClr val="tx1"/>
                </a:solidFill>
              </a:rPr>
              <a:t> + </a:t>
            </a:r>
            <a:r>
              <a:rPr lang="it-IT" b="1" dirty="0">
                <a:solidFill>
                  <a:schemeClr val="tx1"/>
                </a:solidFill>
              </a:rPr>
              <a:t>BF</a:t>
            </a:r>
            <a:r>
              <a:rPr lang="it-IT" b="1" baseline="-25000" dirty="0">
                <a:solidFill>
                  <a:schemeClr val="tx1"/>
                </a:solidFill>
              </a:rPr>
              <a:t>3</a:t>
            </a:r>
            <a:r>
              <a:rPr lang="it-IT" dirty="0">
                <a:solidFill>
                  <a:schemeClr val="tx1"/>
                </a:solidFill>
              </a:rPr>
              <a:t> + Hexane</a:t>
            </a:r>
            <a:endParaRPr lang="it-IT" kern="1200" dirty="0">
              <a:solidFill>
                <a:schemeClr val="tx1"/>
              </a:solidFill>
            </a:endParaRPr>
          </a:p>
        </p:txBody>
      </p:sp>
      <p:sp>
        <p:nvSpPr>
          <p:cNvPr id="52" name="Rectangle: Rounded Corners 51">
            <a:extLst>
              <a:ext uri="{FF2B5EF4-FFF2-40B4-BE49-F238E27FC236}">
                <a16:creationId xmlns:a16="http://schemas.microsoft.com/office/drawing/2014/main" id="{7B7A6AB2-1717-4C40-92D4-C139631B13DE}"/>
              </a:ext>
            </a:extLst>
          </p:cNvPr>
          <p:cNvSpPr/>
          <p:nvPr/>
        </p:nvSpPr>
        <p:spPr>
          <a:xfrm>
            <a:off x="2103630" y="3979033"/>
            <a:ext cx="2072079" cy="1564907"/>
          </a:xfrm>
          <a:prstGeom prst="roundRect">
            <a:avLst/>
          </a:prstGeom>
          <a:solidFill>
            <a:srgbClr val="A63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sz="2000" kern="1200" dirty="0">
                <a:solidFill>
                  <a:schemeClr val="tx1"/>
                </a:solidFill>
              </a:rPr>
              <a:t>Direct Methylation by Alkaly hydrolysis</a:t>
            </a:r>
          </a:p>
          <a:p>
            <a:pPr marL="0" lvl="0" indent="0" algn="ctr" defTabSz="800100">
              <a:lnSpc>
                <a:spcPct val="90000"/>
              </a:lnSpc>
              <a:spcBef>
                <a:spcPct val="0"/>
              </a:spcBef>
              <a:spcAft>
                <a:spcPct val="35000"/>
              </a:spcAft>
              <a:buNone/>
            </a:pPr>
            <a:r>
              <a:rPr lang="it-IT" sz="2000" kern="1200" dirty="0" err="1">
                <a:solidFill>
                  <a:schemeClr val="tx1"/>
                </a:solidFill>
              </a:rPr>
              <a:t>NaO</a:t>
            </a:r>
            <a:r>
              <a:rPr lang="it-IT" sz="2000" dirty="0" err="1">
                <a:solidFill>
                  <a:schemeClr val="tx1"/>
                </a:solidFill>
              </a:rPr>
              <a:t>H</a:t>
            </a:r>
            <a:r>
              <a:rPr lang="it-IT" sz="2000" dirty="0">
                <a:solidFill>
                  <a:schemeClr val="tx1"/>
                </a:solidFill>
              </a:rPr>
              <a:t> +</a:t>
            </a:r>
            <a:r>
              <a:rPr lang="it-IT" sz="2000" b="1" dirty="0">
                <a:solidFill>
                  <a:schemeClr val="tx1"/>
                </a:solidFill>
              </a:rPr>
              <a:t> BF</a:t>
            </a:r>
            <a:r>
              <a:rPr lang="it-IT" sz="2000" b="1" baseline="-25000" dirty="0">
                <a:solidFill>
                  <a:schemeClr val="tx1"/>
                </a:solidFill>
              </a:rPr>
              <a:t>3</a:t>
            </a:r>
            <a:r>
              <a:rPr lang="it-IT" sz="2000" b="1" dirty="0">
                <a:solidFill>
                  <a:schemeClr val="tx1"/>
                </a:solidFill>
              </a:rPr>
              <a:t> </a:t>
            </a:r>
            <a:r>
              <a:rPr lang="it-IT" sz="2000" dirty="0">
                <a:solidFill>
                  <a:schemeClr val="tx1"/>
                </a:solidFill>
              </a:rPr>
              <a:t>+ Hexane</a:t>
            </a:r>
            <a:endParaRPr lang="it-IT" sz="2000" kern="1200" dirty="0">
              <a:solidFill>
                <a:schemeClr val="tx1"/>
              </a:solidFill>
            </a:endParaRPr>
          </a:p>
        </p:txBody>
      </p:sp>
      <p:sp>
        <p:nvSpPr>
          <p:cNvPr id="49" name="TextBox 48">
            <a:extLst>
              <a:ext uri="{FF2B5EF4-FFF2-40B4-BE49-F238E27FC236}">
                <a16:creationId xmlns:a16="http://schemas.microsoft.com/office/drawing/2014/main" id="{88B7B1E9-B574-4924-BF48-D49616767436}"/>
              </a:ext>
            </a:extLst>
          </p:cNvPr>
          <p:cNvSpPr txBox="1"/>
          <p:nvPr/>
        </p:nvSpPr>
        <p:spPr>
          <a:xfrm>
            <a:off x="4857079" y="3378943"/>
            <a:ext cx="88622" cy="262120"/>
          </a:xfrm>
          <a:prstGeom prst="rect">
            <a:avLst/>
          </a:prstGeom>
          <a:noFill/>
        </p:spPr>
        <p:txBody>
          <a:bodyPr wrap="square" rtlCol="0">
            <a:spAutoFit/>
          </a:bodyPr>
          <a:lstStyle/>
          <a:p>
            <a:r>
              <a:rPr lang="it-IT" sz="1400" dirty="0"/>
              <a:t>%</a:t>
            </a:r>
            <a:endParaRPr lang="en-GB" sz="1400" dirty="0"/>
          </a:p>
        </p:txBody>
      </p:sp>
    </p:spTree>
    <p:extLst>
      <p:ext uri="{BB962C8B-B14F-4D97-AF65-F5344CB8AC3E}">
        <p14:creationId xmlns:p14="http://schemas.microsoft.com/office/powerpoint/2010/main" val="2618198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9207EFE-65BF-4170-ABF7-47BCB6AB999D}"/>
              </a:ext>
            </a:extLst>
          </p:cNvPr>
          <p:cNvSpPr/>
          <p:nvPr/>
        </p:nvSpPr>
        <p:spPr>
          <a:xfrm>
            <a:off x="142631" y="5765823"/>
            <a:ext cx="3911273" cy="870108"/>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B449EE2-0E83-485B-A043-92052E250DA9}"/>
              </a:ext>
            </a:extLst>
          </p:cNvPr>
          <p:cNvGrpSpPr/>
          <p:nvPr/>
        </p:nvGrpSpPr>
        <p:grpSpPr>
          <a:xfrm>
            <a:off x="140166" y="295509"/>
            <a:ext cx="3954083" cy="3438555"/>
            <a:chOff x="435924" y="355797"/>
            <a:chExt cx="6234699" cy="5268674"/>
          </a:xfrm>
        </p:grpSpPr>
        <p:cxnSp>
          <p:nvCxnSpPr>
            <p:cNvPr id="41" name="Straight Connector 40">
              <a:extLst>
                <a:ext uri="{FF2B5EF4-FFF2-40B4-BE49-F238E27FC236}">
                  <a16:creationId xmlns:a16="http://schemas.microsoft.com/office/drawing/2014/main" id="{722B70A9-5CC6-4CA9-BA74-C08F266F023E}"/>
                </a:ext>
              </a:extLst>
            </p:cNvPr>
            <p:cNvCxnSpPr>
              <a:cxnSpLocks/>
            </p:cNvCxnSpPr>
            <p:nvPr/>
          </p:nvCxnSpPr>
          <p:spPr>
            <a:xfrm flipV="1">
              <a:off x="1931625" y="3849306"/>
              <a:ext cx="1245179"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FDB01D-F9FC-4F14-9E39-0210451204F8}"/>
                </a:ext>
              </a:extLst>
            </p:cNvPr>
            <p:cNvCxnSpPr>
              <a:cxnSpLocks/>
            </p:cNvCxnSpPr>
            <p:nvPr/>
          </p:nvCxnSpPr>
          <p:spPr>
            <a:xfrm>
              <a:off x="4084821" y="3837421"/>
              <a:ext cx="1136236" cy="882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FEE782-020B-44B5-9BA7-39FC9678F090}"/>
                </a:ext>
              </a:extLst>
            </p:cNvPr>
            <p:cNvCxnSpPr>
              <a:cxnSpLocks/>
            </p:cNvCxnSpPr>
            <p:nvPr/>
          </p:nvCxnSpPr>
          <p:spPr>
            <a:xfrm flipH="1">
              <a:off x="4191328" y="2507286"/>
              <a:ext cx="1191509" cy="680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1AE0EA-163B-44DC-8B66-27AC57E74BB7}"/>
                </a:ext>
              </a:extLst>
            </p:cNvPr>
            <p:cNvCxnSpPr>
              <a:cxnSpLocks/>
            </p:cNvCxnSpPr>
            <p:nvPr/>
          </p:nvCxnSpPr>
          <p:spPr>
            <a:xfrm>
              <a:off x="1732869" y="2425581"/>
              <a:ext cx="1321875" cy="7319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827419-B264-40AD-AD94-49BB58BFF2D5}"/>
                </a:ext>
              </a:extLst>
            </p:cNvPr>
            <p:cNvCxnSpPr>
              <a:cxnSpLocks/>
            </p:cNvCxnSpPr>
            <p:nvPr/>
          </p:nvCxnSpPr>
          <p:spPr>
            <a:xfrm>
              <a:off x="5408698" y="1060373"/>
              <a:ext cx="0" cy="513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241B0B-74B6-4009-92EE-51C166FEBBE2}"/>
                </a:ext>
              </a:extLst>
            </p:cNvPr>
            <p:cNvCxnSpPr>
              <a:cxnSpLocks/>
            </p:cNvCxnSpPr>
            <p:nvPr/>
          </p:nvCxnSpPr>
          <p:spPr>
            <a:xfrm>
              <a:off x="1828799" y="1023622"/>
              <a:ext cx="0" cy="513594"/>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6CE4C60-CBDB-4EDF-8301-FEB474A7A5C6}"/>
                </a:ext>
              </a:extLst>
            </p:cNvPr>
            <p:cNvSpPr/>
            <p:nvPr/>
          </p:nvSpPr>
          <p:spPr>
            <a:xfrm>
              <a:off x="599607" y="374755"/>
              <a:ext cx="6071016" cy="689547"/>
            </a:xfrm>
            <a:prstGeom prst="round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0A62C762-8116-4C3A-BB2B-22D98402841E}"/>
                </a:ext>
              </a:extLst>
            </p:cNvPr>
            <p:cNvSpPr/>
            <p:nvPr/>
          </p:nvSpPr>
          <p:spPr>
            <a:xfrm>
              <a:off x="4064284" y="1521502"/>
              <a:ext cx="2508614" cy="985783"/>
            </a:xfrm>
            <a:prstGeom prst="roundRect">
              <a:avLst/>
            </a:prstGeom>
            <a:solidFill>
              <a:srgbClr val="F67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D1B5A043-BF1F-4106-AFC2-57FA579E3295}"/>
                </a:ext>
              </a:extLst>
            </p:cNvPr>
            <p:cNvSpPr/>
            <p:nvPr/>
          </p:nvSpPr>
          <p:spPr>
            <a:xfrm>
              <a:off x="624856" y="1505536"/>
              <a:ext cx="2907010" cy="127419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07457E-3F09-4B02-90F8-E6C392AABAE2}"/>
                </a:ext>
              </a:extLst>
            </p:cNvPr>
            <p:cNvSpPr/>
            <p:nvPr/>
          </p:nvSpPr>
          <p:spPr>
            <a:xfrm>
              <a:off x="2803162" y="2923082"/>
              <a:ext cx="1663907" cy="10524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7C3B2588-099F-4238-BF88-5C6EE28839FA}"/>
                </a:ext>
              </a:extLst>
            </p:cNvPr>
            <p:cNvSpPr/>
            <p:nvPr/>
          </p:nvSpPr>
          <p:spPr>
            <a:xfrm>
              <a:off x="435924" y="4666715"/>
              <a:ext cx="2563318" cy="94438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2333B46-7EBE-4818-812F-03B7FC6DB5E8}"/>
                </a:ext>
              </a:extLst>
            </p:cNvPr>
            <p:cNvSpPr/>
            <p:nvPr/>
          </p:nvSpPr>
          <p:spPr>
            <a:xfrm>
              <a:off x="4064284" y="4680091"/>
              <a:ext cx="2563318" cy="94438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7C025D9-58A2-4EAE-A50F-22521ECBEA10}"/>
                </a:ext>
              </a:extLst>
            </p:cNvPr>
            <p:cNvSpPr/>
            <p:nvPr/>
          </p:nvSpPr>
          <p:spPr>
            <a:xfrm>
              <a:off x="2575300" y="3119061"/>
              <a:ext cx="2119629" cy="718360"/>
            </a:xfrm>
            <a:prstGeom prst="rect">
              <a:avLst/>
            </a:prstGeom>
            <a:noFill/>
          </p:spPr>
          <p:txBody>
            <a:bodyPr wrap="square" lIns="91440" tIns="45720" rIns="91440" bIns="45720">
              <a:spAutoFit/>
            </a:bodyPr>
            <a:lstStyle/>
            <a:p>
              <a:pPr algn="ctr"/>
              <a:r>
                <a:rPr lang="en-US" sz="2000" b="0" cap="none" spc="0" dirty="0">
                  <a:ln w="0"/>
                  <a:solidFill>
                    <a:srgbClr val="002060"/>
                  </a:solidFill>
                  <a:effectLst>
                    <a:reflection blurRad="6350" stA="53000" endA="300" endPos="35500" dir="5400000" sy="-90000" algn="bl" rotWithShape="0"/>
                  </a:effectLst>
                </a:rPr>
                <a:t>TOTAL </a:t>
              </a:r>
            </a:p>
            <a:p>
              <a:pPr algn="ctr"/>
              <a:r>
                <a:rPr lang="en-US" sz="2000" b="0" cap="none" spc="0" dirty="0">
                  <a:ln w="0"/>
                  <a:solidFill>
                    <a:srgbClr val="002060"/>
                  </a:solidFill>
                  <a:effectLst>
                    <a:reflection blurRad="6350" stA="53000" endA="300" endPos="35500" dir="5400000" sy="-90000" algn="bl" rotWithShape="0"/>
                  </a:effectLst>
                </a:rPr>
                <a:t>FAT</a:t>
              </a:r>
            </a:p>
          </p:txBody>
        </p:sp>
        <p:sp>
          <p:nvSpPr>
            <p:cNvPr id="32" name="TextBox 31">
              <a:extLst>
                <a:ext uri="{FF2B5EF4-FFF2-40B4-BE49-F238E27FC236}">
                  <a16:creationId xmlns:a16="http://schemas.microsoft.com/office/drawing/2014/main" id="{638D321E-93FB-4A2C-B76F-75527BAB50A5}"/>
                </a:ext>
              </a:extLst>
            </p:cNvPr>
            <p:cNvSpPr txBox="1"/>
            <p:nvPr/>
          </p:nvSpPr>
          <p:spPr>
            <a:xfrm>
              <a:off x="4019721" y="1668142"/>
              <a:ext cx="2534807" cy="593428"/>
            </a:xfrm>
            <a:prstGeom prst="rect">
              <a:avLst/>
            </a:prstGeom>
            <a:noFill/>
          </p:spPr>
          <p:txBody>
            <a:bodyPr wrap="square" rtlCol="0">
              <a:spAutoFit/>
            </a:bodyPr>
            <a:lstStyle/>
            <a:p>
              <a:pPr algn="ctr"/>
              <a:r>
                <a:rPr lang="it-IT" sz="1600" dirty="0"/>
                <a:t>HEXANE EXTRACTION</a:t>
              </a:r>
              <a:endParaRPr lang="en-GB" sz="1600" dirty="0"/>
            </a:p>
          </p:txBody>
        </p:sp>
        <p:sp>
          <p:nvSpPr>
            <p:cNvPr id="33" name="TextBox 32">
              <a:extLst>
                <a:ext uri="{FF2B5EF4-FFF2-40B4-BE49-F238E27FC236}">
                  <a16:creationId xmlns:a16="http://schemas.microsoft.com/office/drawing/2014/main" id="{1EF73C88-683F-40C2-B655-98BE2308B0E3}"/>
                </a:ext>
              </a:extLst>
            </p:cNvPr>
            <p:cNvSpPr txBox="1"/>
            <p:nvPr/>
          </p:nvSpPr>
          <p:spPr>
            <a:xfrm>
              <a:off x="457983" y="1628043"/>
              <a:ext cx="3200930" cy="749594"/>
            </a:xfrm>
            <a:prstGeom prst="rect">
              <a:avLst/>
            </a:prstGeom>
            <a:noFill/>
          </p:spPr>
          <p:txBody>
            <a:bodyPr wrap="square" rtlCol="0">
              <a:spAutoFit/>
            </a:bodyPr>
            <a:lstStyle/>
            <a:p>
              <a:pPr algn="ctr"/>
              <a:r>
                <a:rPr lang="it-IT" sz="1400" dirty="0"/>
                <a:t>EXTRACTION + HYDROLYSIS</a:t>
              </a:r>
            </a:p>
            <a:p>
              <a:pPr algn="ctr"/>
              <a:r>
                <a:rPr lang="it-IT" sz="1400" dirty="0"/>
                <a:t>H</a:t>
              </a:r>
              <a:r>
                <a:rPr lang="it-IT" sz="1400" baseline="-25000" dirty="0"/>
                <a:t>2</a:t>
              </a:r>
              <a:r>
                <a:rPr lang="it-IT" sz="1400" dirty="0"/>
                <a:t>SO</a:t>
              </a:r>
              <a:r>
                <a:rPr lang="it-IT" sz="1400" baseline="-25000" dirty="0"/>
                <a:t>4  </a:t>
              </a:r>
              <a:r>
                <a:rPr lang="it-IT" sz="1400" dirty="0"/>
                <a:t> + Cyclohexane</a:t>
              </a:r>
              <a:endParaRPr lang="en-GB" sz="1400" dirty="0"/>
            </a:p>
          </p:txBody>
        </p:sp>
        <p:sp>
          <p:nvSpPr>
            <p:cNvPr id="18" name="TextBox 17">
              <a:extLst>
                <a:ext uri="{FF2B5EF4-FFF2-40B4-BE49-F238E27FC236}">
                  <a16:creationId xmlns:a16="http://schemas.microsoft.com/office/drawing/2014/main" id="{A09A62CB-10AF-4A24-B396-8C14A3F8EA6E}"/>
                </a:ext>
              </a:extLst>
            </p:cNvPr>
            <p:cNvSpPr txBox="1"/>
            <p:nvPr/>
          </p:nvSpPr>
          <p:spPr>
            <a:xfrm>
              <a:off x="883257" y="355797"/>
              <a:ext cx="5383418" cy="718360"/>
            </a:xfrm>
            <a:prstGeom prst="rect">
              <a:avLst/>
            </a:prstGeom>
            <a:noFill/>
          </p:spPr>
          <p:txBody>
            <a:bodyPr wrap="square" rtlCol="0">
              <a:spAutoFit/>
            </a:bodyPr>
            <a:lstStyle/>
            <a:p>
              <a:pPr algn="ctr"/>
              <a:r>
                <a:rPr lang="it-IT" sz="2000" dirty="0"/>
                <a:t>Microwave-</a:t>
              </a:r>
              <a:r>
                <a:rPr lang="it-IT" sz="2000" dirty="0" err="1"/>
                <a:t>assisted</a:t>
              </a:r>
              <a:r>
                <a:rPr lang="it-IT" sz="2000" dirty="0"/>
                <a:t> </a:t>
              </a:r>
              <a:r>
                <a:rPr lang="it-IT" sz="2000" dirty="0" err="1"/>
                <a:t>Extraction</a:t>
              </a:r>
              <a:endParaRPr lang="en-GB" sz="2000" dirty="0"/>
            </a:p>
          </p:txBody>
        </p:sp>
        <p:sp>
          <p:nvSpPr>
            <p:cNvPr id="47" name="TextBox 46">
              <a:extLst>
                <a:ext uri="{FF2B5EF4-FFF2-40B4-BE49-F238E27FC236}">
                  <a16:creationId xmlns:a16="http://schemas.microsoft.com/office/drawing/2014/main" id="{DA188CD6-E2A7-4B6D-8EF3-C440D720994D}"/>
                </a:ext>
              </a:extLst>
            </p:cNvPr>
            <p:cNvSpPr txBox="1"/>
            <p:nvPr/>
          </p:nvSpPr>
          <p:spPr>
            <a:xfrm>
              <a:off x="547140" y="4641145"/>
              <a:ext cx="2563317" cy="655895"/>
            </a:xfrm>
            <a:prstGeom prst="rect">
              <a:avLst/>
            </a:prstGeom>
            <a:noFill/>
          </p:spPr>
          <p:txBody>
            <a:bodyPr wrap="square" rtlCol="0">
              <a:spAutoFit/>
            </a:bodyPr>
            <a:lstStyle/>
            <a:p>
              <a:pPr algn="ctr"/>
              <a:r>
                <a:rPr lang="it-IT" dirty="0"/>
                <a:t>Derivatization with </a:t>
              </a:r>
              <a:r>
                <a:rPr lang="it-IT" b="1" dirty="0"/>
                <a:t>BF</a:t>
              </a:r>
              <a:r>
                <a:rPr lang="it-IT" b="1" baseline="-25000" dirty="0"/>
                <a:t>3</a:t>
              </a:r>
              <a:endParaRPr lang="en-GB" b="1" baseline="-25000" dirty="0"/>
            </a:p>
          </p:txBody>
        </p:sp>
        <p:sp>
          <p:nvSpPr>
            <p:cNvPr id="48" name="TextBox 47">
              <a:extLst>
                <a:ext uri="{FF2B5EF4-FFF2-40B4-BE49-F238E27FC236}">
                  <a16:creationId xmlns:a16="http://schemas.microsoft.com/office/drawing/2014/main" id="{61FF43F1-B327-4995-AE3A-C42FE2D53D40}"/>
                </a:ext>
              </a:extLst>
            </p:cNvPr>
            <p:cNvSpPr txBox="1"/>
            <p:nvPr/>
          </p:nvSpPr>
          <p:spPr>
            <a:xfrm>
              <a:off x="4043691" y="4680378"/>
              <a:ext cx="2563317" cy="593428"/>
            </a:xfrm>
            <a:prstGeom prst="rect">
              <a:avLst/>
            </a:prstGeom>
            <a:noFill/>
          </p:spPr>
          <p:txBody>
            <a:bodyPr wrap="square" rtlCol="0">
              <a:spAutoFit/>
            </a:bodyPr>
            <a:lstStyle/>
            <a:p>
              <a:pPr algn="ctr"/>
              <a:r>
                <a:rPr lang="it-IT" sz="1600" dirty="0"/>
                <a:t>Derivatization with </a:t>
              </a:r>
              <a:r>
                <a:rPr lang="it-IT" sz="1600" b="1" dirty="0"/>
                <a:t>AcMeOH</a:t>
              </a:r>
              <a:endParaRPr lang="en-GB" sz="1600" b="1" dirty="0"/>
            </a:p>
          </p:txBody>
        </p:sp>
      </p:grpSp>
      <p:pic>
        <p:nvPicPr>
          <p:cNvPr id="34" name="Picture 33">
            <a:extLst>
              <a:ext uri="{FF2B5EF4-FFF2-40B4-BE49-F238E27FC236}">
                <a16:creationId xmlns:a16="http://schemas.microsoft.com/office/drawing/2014/main" id="{72D2C909-3539-4FDF-B44E-673648AA6A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257315" y="1767101"/>
            <a:ext cx="530380" cy="530380"/>
          </a:xfrm>
          <a:prstGeom prst="rect">
            <a:avLst/>
          </a:prstGeom>
        </p:spPr>
      </p:pic>
      <p:sp>
        <p:nvSpPr>
          <p:cNvPr id="45" name="Rectangle: Rounded Corners 44">
            <a:extLst>
              <a:ext uri="{FF2B5EF4-FFF2-40B4-BE49-F238E27FC236}">
                <a16:creationId xmlns:a16="http://schemas.microsoft.com/office/drawing/2014/main" id="{DE5F07F7-865D-42D3-9897-FEA6E40802C4}"/>
              </a:ext>
            </a:extLst>
          </p:cNvPr>
          <p:cNvSpPr/>
          <p:nvPr/>
        </p:nvSpPr>
        <p:spPr>
          <a:xfrm>
            <a:off x="35475" y="3083971"/>
            <a:ext cx="1972571" cy="825253"/>
          </a:xfrm>
          <a:prstGeom prst="round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2">
            <a:extLst>
              <a:ext uri="{FF2B5EF4-FFF2-40B4-BE49-F238E27FC236}">
                <a16:creationId xmlns:a16="http://schemas.microsoft.com/office/drawing/2014/main" id="{35ABFC9E-5F4C-4595-840D-D723B8F1EF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545060" y="1628042"/>
            <a:ext cx="530380" cy="530380"/>
          </a:xfrm>
          <a:prstGeom prst="rect">
            <a:avLst/>
          </a:prstGeom>
        </p:spPr>
      </p:pic>
      <p:sp>
        <p:nvSpPr>
          <p:cNvPr id="74" name="TextBox 73">
            <a:extLst>
              <a:ext uri="{FF2B5EF4-FFF2-40B4-BE49-F238E27FC236}">
                <a16:creationId xmlns:a16="http://schemas.microsoft.com/office/drawing/2014/main" id="{D6E29EF6-8433-43DC-ACD6-FDEDC17A293E}"/>
              </a:ext>
            </a:extLst>
          </p:cNvPr>
          <p:cNvSpPr txBox="1"/>
          <p:nvPr/>
        </p:nvSpPr>
        <p:spPr>
          <a:xfrm>
            <a:off x="-371026" y="5765823"/>
            <a:ext cx="4864844" cy="861774"/>
          </a:xfrm>
          <a:prstGeom prst="rect">
            <a:avLst/>
          </a:prstGeom>
          <a:noFill/>
          <a:ln>
            <a:noFill/>
          </a:ln>
        </p:spPr>
        <p:txBody>
          <a:bodyPr wrap="square" rtlCol="0">
            <a:spAutoFit/>
          </a:bodyPr>
          <a:lstStyle/>
          <a:p>
            <a:pPr algn="ctr"/>
            <a:r>
              <a:rPr lang="it-IT" sz="1600" dirty="0">
                <a:solidFill>
                  <a:schemeClr val="tx1"/>
                </a:solidFill>
              </a:rPr>
              <a:t>One-Step Microwave-assisted extraction and derivatization</a:t>
            </a:r>
          </a:p>
          <a:p>
            <a:pPr algn="ctr"/>
            <a:r>
              <a:rPr lang="it-IT" sz="1600" b="1" dirty="0"/>
              <a:t>AcMeOH</a:t>
            </a:r>
            <a:r>
              <a:rPr lang="it-IT" sz="1600" dirty="0"/>
              <a:t> + Cyclohexane</a:t>
            </a:r>
            <a:endParaRPr lang="it-IT" sz="1600" dirty="0">
              <a:solidFill>
                <a:schemeClr val="tx1"/>
              </a:solidFill>
            </a:endParaRPr>
          </a:p>
        </p:txBody>
      </p:sp>
      <p:pic>
        <p:nvPicPr>
          <p:cNvPr id="76" name="Picture 75">
            <a:extLst>
              <a:ext uri="{FF2B5EF4-FFF2-40B4-BE49-F238E27FC236}">
                <a16:creationId xmlns:a16="http://schemas.microsoft.com/office/drawing/2014/main" id="{4F5C21B8-6297-4501-89D6-32FDF80E42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767081" y="3378943"/>
            <a:ext cx="530380" cy="530380"/>
          </a:xfrm>
          <a:prstGeom prst="rect">
            <a:avLst/>
          </a:prstGeom>
        </p:spPr>
      </p:pic>
      <p:pic>
        <p:nvPicPr>
          <p:cNvPr id="77" name="Picture 76">
            <a:extLst>
              <a:ext uri="{FF2B5EF4-FFF2-40B4-BE49-F238E27FC236}">
                <a16:creationId xmlns:a16="http://schemas.microsoft.com/office/drawing/2014/main" id="{DDC396F0-CCB4-4D35-986D-3158C63DA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9961" r="90625">
                        <a14:foregroundMark x1="39453" y1="16016" x2="39453" y2="16016"/>
                        <a14:foregroundMark x1="38477" y1="19336" x2="38477" y2="19336"/>
                        <a14:foregroundMark x1="38477" y1="17969" x2="38477" y2="17969"/>
                        <a14:foregroundMark x1="45508" y1="12305" x2="47070" y2="30664"/>
                        <a14:foregroundMark x1="35156" y1="10938" x2="35547" y2="25586"/>
                        <a14:foregroundMark x1="45117" y1="9961" x2="45117" y2="9961"/>
                        <a14:foregroundMark x1="13477" y1="34961" x2="20117" y2="75781"/>
                        <a14:foregroundMark x1="31836" y1="15039" x2="33203" y2="26953"/>
                        <a14:foregroundMark x1="88086" y1="36914" x2="90625" y2="53516"/>
                      </a14:backgroundRemoval>
                    </a14:imgEffect>
                  </a14:imgLayer>
                </a14:imgProps>
              </a:ext>
              <a:ext uri="{28A0092B-C50C-407E-A947-70E740481C1C}">
                <a14:useLocalDpi xmlns:a14="http://schemas.microsoft.com/office/drawing/2010/main" val="0"/>
              </a:ext>
            </a:extLst>
          </a:blip>
          <a:stretch>
            <a:fillRect/>
          </a:stretch>
        </p:blipFill>
        <p:spPr>
          <a:xfrm>
            <a:off x="3426069" y="6179699"/>
            <a:ext cx="530380" cy="530380"/>
          </a:xfrm>
          <a:prstGeom prst="rect">
            <a:avLst/>
          </a:prstGeom>
        </p:spPr>
      </p:pic>
      <p:grpSp>
        <p:nvGrpSpPr>
          <p:cNvPr id="54" name="Group 53">
            <a:extLst>
              <a:ext uri="{FF2B5EF4-FFF2-40B4-BE49-F238E27FC236}">
                <a16:creationId xmlns:a16="http://schemas.microsoft.com/office/drawing/2014/main" id="{FD61C71D-85F2-4C2F-A636-6298B51ECC53}"/>
              </a:ext>
            </a:extLst>
          </p:cNvPr>
          <p:cNvGrpSpPr/>
          <p:nvPr/>
        </p:nvGrpSpPr>
        <p:grpSpPr>
          <a:xfrm>
            <a:off x="4151103" y="65584"/>
            <a:ext cx="6469495" cy="3535459"/>
            <a:chOff x="299045" y="-576910"/>
            <a:chExt cx="9481683" cy="4151272"/>
          </a:xfrm>
        </p:grpSpPr>
        <p:graphicFrame>
          <p:nvGraphicFramePr>
            <p:cNvPr id="56" name="Chart 55">
              <a:extLst>
                <a:ext uri="{FF2B5EF4-FFF2-40B4-BE49-F238E27FC236}">
                  <a16:creationId xmlns:a16="http://schemas.microsoft.com/office/drawing/2014/main" id="{D4D5CA50-F1CD-4BC6-841D-5805F7D093D7}"/>
                </a:ext>
              </a:extLst>
            </p:cNvPr>
            <p:cNvGraphicFramePr>
              <a:graphicFrameLocks/>
            </p:cNvGraphicFramePr>
            <p:nvPr/>
          </p:nvGraphicFramePr>
          <p:xfrm>
            <a:off x="1445663" y="155098"/>
            <a:ext cx="5381668" cy="3419264"/>
          </p:xfrm>
          <a:graphic>
            <a:graphicData uri="http://schemas.openxmlformats.org/drawingml/2006/chart">
              <c:chart xmlns:c="http://schemas.openxmlformats.org/drawingml/2006/chart" xmlns:r="http://schemas.openxmlformats.org/officeDocument/2006/relationships" r:id="rId5"/>
            </a:graphicData>
          </a:graphic>
        </p:graphicFrame>
        <p:pic>
          <p:nvPicPr>
            <p:cNvPr id="65" name="Picture 64">
              <a:extLst>
                <a:ext uri="{FF2B5EF4-FFF2-40B4-BE49-F238E27FC236}">
                  <a16:creationId xmlns:a16="http://schemas.microsoft.com/office/drawing/2014/main" id="{A4FD9529-9BBB-4B92-9E6B-6CBD02A76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045" y="-189722"/>
              <a:ext cx="955929" cy="748679"/>
            </a:xfrm>
            <a:prstGeom prst="rect">
              <a:avLst/>
            </a:prstGeom>
          </p:spPr>
        </p:pic>
        <p:grpSp>
          <p:nvGrpSpPr>
            <p:cNvPr id="67" name="Group 66">
              <a:extLst>
                <a:ext uri="{FF2B5EF4-FFF2-40B4-BE49-F238E27FC236}">
                  <a16:creationId xmlns:a16="http://schemas.microsoft.com/office/drawing/2014/main" id="{E049597F-A1C6-4BCC-9B87-E2B330C8F821}"/>
                </a:ext>
              </a:extLst>
            </p:cNvPr>
            <p:cNvGrpSpPr/>
            <p:nvPr/>
          </p:nvGrpSpPr>
          <p:grpSpPr>
            <a:xfrm>
              <a:off x="2156680" y="-576910"/>
              <a:ext cx="7624048" cy="397524"/>
              <a:chOff x="1787198" y="3371001"/>
              <a:chExt cx="7624048" cy="397524"/>
            </a:xfrm>
          </p:grpSpPr>
          <p:sp>
            <p:nvSpPr>
              <p:cNvPr id="98" name="TextBox 97">
                <a:extLst>
                  <a:ext uri="{FF2B5EF4-FFF2-40B4-BE49-F238E27FC236}">
                    <a16:creationId xmlns:a16="http://schemas.microsoft.com/office/drawing/2014/main" id="{6455E572-6FDD-4ABC-AEDF-BC78DD1AAFB4}"/>
                  </a:ext>
                </a:extLst>
              </p:cNvPr>
              <p:cNvSpPr txBox="1"/>
              <p:nvPr/>
            </p:nvSpPr>
            <p:spPr>
              <a:xfrm>
                <a:off x="7309352" y="3406984"/>
                <a:ext cx="2101894" cy="338554"/>
              </a:xfrm>
              <a:prstGeom prst="rect">
                <a:avLst/>
              </a:prstGeom>
              <a:noFill/>
            </p:spPr>
            <p:txBody>
              <a:bodyPr wrap="square" rtlCol="0">
                <a:spAutoFit/>
              </a:bodyPr>
              <a:lstStyle/>
              <a:p>
                <a:r>
                  <a:rPr lang="it-IT" sz="1600" dirty="0"/>
                  <a:t>MAED</a:t>
                </a:r>
                <a:endParaRPr lang="en-GB" sz="1600" baseline="-25000" dirty="0"/>
              </a:p>
            </p:txBody>
          </p:sp>
          <p:sp>
            <p:nvSpPr>
              <p:cNvPr id="99" name="Rectangle 98">
                <a:extLst>
                  <a:ext uri="{FF2B5EF4-FFF2-40B4-BE49-F238E27FC236}">
                    <a16:creationId xmlns:a16="http://schemas.microsoft.com/office/drawing/2014/main" id="{22A2EB0F-031C-4656-8873-F87DCCCEA6D2}"/>
                  </a:ext>
                </a:extLst>
              </p:cNvPr>
              <p:cNvSpPr/>
              <p:nvPr/>
            </p:nvSpPr>
            <p:spPr>
              <a:xfrm>
                <a:off x="7018227" y="3492785"/>
                <a:ext cx="143999" cy="14400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0" name="Rectangle 99">
                <a:extLst>
                  <a:ext uri="{FF2B5EF4-FFF2-40B4-BE49-F238E27FC236}">
                    <a16:creationId xmlns:a16="http://schemas.microsoft.com/office/drawing/2014/main" id="{5FE583E2-D765-46C2-86F0-D60837E95C18}"/>
                  </a:ext>
                </a:extLst>
              </p:cNvPr>
              <p:cNvSpPr/>
              <p:nvPr/>
            </p:nvSpPr>
            <p:spPr>
              <a:xfrm>
                <a:off x="1787198" y="3504261"/>
                <a:ext cx="143999" cy="144001"/>
              </a:xfrm>
              <a:prstGeom prst="rect">
                <a:avLst/>
              </a:prstGeom>
              <a:solidFill>
                <a:srgbClr val="49B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2" name="TextBox 101">
                <a:extLst>
                  <a:ext uri="{FF2B5EF4-FFF2-40B4-BE49-F238E27FC236}">
                    <a16:creationId xmlns:a16="http://schemas.microsoft.com/office/drawing/2014/main" id="{70A3AAE3-EDEA-48E2-998C-72D3535E1522}"/>
                  </a:ext>
                </a:extLst>
              </p:cNvPr>
              <p:cNvSpPr txBox="1"/>
              <p:nvPr/>
            </p:nvSpPr>
            <p:spPr>
              <a:xfrm>
                <a:off x="2051315" y="3373964"/>
                <a:ext cx="2511239" cy="394561"/>
              </a:xfrm>
              <a:prstGeom prst="rect">
                <a:avLst/>
              </a:prstGeom>
              <a:noFill/>
            </p:spPr>
            <p:txBody>
              <a:bodyPr wrap="square" rtlCol="0">
                <a:spAutoFit/>
              </a:bodyPr>
              <a:lstStyle/>
              <a:p>
                <a:r>
                  <a:rPr lang="it-IT" sz="1600" dirty="0"/>
                  <a:t>AOCS Acid-Alk-BF</a:t>
                </a:r>
                <a:r>
                  <a:rPr lang="it-IT" sz="1600" baseline="-25000" dirty="0"/>
                  <a:t>3</a:t>
                </a:r>
                <a:endParaRPr lang="en-GB" sz="1600" baseline="-25000" dirty="0"/>
              </a:p>
            </p:txBody>
          </p:sp>
          <p:sp>
            <p:nvSpPr>
              <p:cNvPr id="104" name="Rectangle 103">
                <a:extLst>
                  <a:ext uri="{FF2B5EF4-FFF2-40B4-BE49-F238E27FC236}">
                    <a16:creationId xmlns:a16="http://schemas.microsoft.com/office/drawing/2014/main" id="{F30F285E-A920-43A1-B786-4ED38B472BDC}"/>
                  </a:ext>
                </a:extLst>
              </p:cNvPr>
              <p:cNvSpPr/>
              <p:nvPr/>
            </p:nvSpPr>
            <p:spPr>
              <a:xfrm>
                <a:off x="4594680" y="3493878"/>
                <a:ext cx="143999" cy="144001"/>
              </a:xfrm>
              <a:prstGeom prst="rect">
                <a:avLst/>
              </a:prstGeom>
              <a:gradFill>
                <a:gsLst>
                  <a:gs pos="0">
                    <a:srgbClr val="4472C4"/>
                  </a:gs>
                  <a:gs pos="12000">
                    <a:srgbClr val="4472C4"/>
                  </a:gs>
                  <a:gs pos="100000">
                    <a:schemeClr val="accent4">
                      <a:lumMod val="60000"/>
                      <a:lumOff val="40000"/>
                    </a:schemeClr>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5" name="TextBox 104">
                <a:extLst>
                  <a:ext uri="{FF2B5EF4-FFF2-40B4-BE49-F238E27FC236}">
                    <a16:creationId xmlns:a16="http://schemas.microsoft.com/office/drawing/2014/main" id="{660FD644-B079-48DD-A306-6DF446971CDA}"/>
                  </a:ext>
                </a:extLst>
              </p:cNvPr>
              <p:cNvSpPr txBox="1"/>
              <p:nvPr/>
            </p:nvSpPr>
            <p:spPr>
              <a:xfrm>
                <a:off x="4753943" y="3371001"/>
                <a:ext cx="2393019" cy="397524"/>
              </a:xfrm>
              <a:prstGeom prst="rect">
                <a:avLst/>
              </a:prstGeom>
              <a:noFill/>
            </p:spPr>
            <p:txBody>
              <a:bodyPr wrap="square" rtlCol="0">
                <a:spAutoFit/>
              </a:bodyPr>
              <a:lstStyle/>
              <a:p>
                <a:r>
                  <a:rPr lang="it-IT" sz="1600" dirty="0"/>
                  <a:t>MAEH-</a:t>
                </a:r>
                <a:r>
                  <a:rPr lang="it-IT" sz="1600" dirty="0" err="1"/>
                  <a:t>AcMeOH</a:t>
                </a:r>
                <a:endParaRPr lang="en-GB" sz="1600" baseline="-25000" dirty="0"/>
              </a:p>
            </p:txBody>
          </p:sp>
        </p:grpSp>
        <p:sp>
          <p:nvSpPr>
            <p:cNvPr id="71" name="TextBox 70">
              <a:extLst>
                <a:ext uri="{FF2B5EF4-FFF2-40B4-BE49-F238E27FC236}">
                  <a16:creationId xmlns:a16="http://schemas.microsoft.com/office/drawing/2014/main" id="{2C69383E-ED1F-43FD-8A9C-B4922EF1360F}"/>
                </a:ext>
              </a:extLst>
            </p:cNvPr>
            <p:cNvSpPr txBox="1"/>
            <p:nvPr/>
          </p:nvSpPr>
          <p:spPr>
            <a:xfrm>
              <a:off x="1555133" y="-45227"/>
              <a:ext cx="129884" cy="307777"/>
            </a:xfrm>
            <a:prstGeom prst="rect">
              <a:avLst/>
            </a:prstGeom>
            <a:noFill/>
          </p:spPr>
          <p:txBody>
            <a:bodyPr wrap="square" rtlCol="0">
              <a:spAutoFit/>
            </a:bodyPr>
            <a:lstStyle/>
            <a:p>
              <a:r>
                <a:rPr lang="it-IT" sz="1400" dirty="0"/>
                <a:t>%</a:t>
              </a:r>
              <a:endParaRPr lang="en-GB" sz="1400" dirty="0"/>
            </a:p>
          </p:txBody>
        </p:sp>
      </p:grpSp>
      <p:graphicFrame>
        <p:nvGraphicFramePr>
          <p:cNvPr id="119" name="Chart 118">
            <a:extLst>
              <a:ext uri="{FF2B5EF4-FFF2-40B4-BE49-F238E27FC236}">
                <a16:creationId xmlns:a16="http://schemas.microsoft.com/office/drawing/2014/main" id="{90B6197C-CED2-4C1A-BED4-8FEE4C17CD19}"/>
              </a:ext>
            </a:extLst>
          </p:cNvPr>
          <p:cNvGraphicFramePr>
            <a:graphicFrameLocks/>
          </p:cNvGraphicFramePr>
          <p:nvPr>
            <p:extLst>
              <p:ext uri="{D42A27DB-BD31-4B8C-83A1-F6EECF244321}">
                <p14:modId xmlns:p14="http://schemas.microsoft.com/office/powerpoint/2010/main" val="3462261738"/>
              </p:ext>
            </p:extLst>
          </p:nvPr>
        </p:nvGraphicFramePr>
        <p:xfrm>
          <a:off x="4582435" y="3333815"/>
          <a:ext cx="7364749" cy="27529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6" name="Chart 45">
            <a:extLst>
              <a:ext uri="{FF2B5EF4-FFF2-40B4-BE49-F238E27FC236}">
                <a16:creationId xmlns:a16="http://schemas.microsoft.com/office/drawing/2014/main" id="{2EA6BA94-825B-4B44-8DA1-4BA75AC47F2E}"/>
              </a:ext>
            </a:extLst>
          </p:cNvPr>
          <p:cNvGraphicFramePr>
            <a:graphicFrameLocks/>
          </p:cNvGraphicFramePr>
          <p:nvPr/>
        </p:nvGraphicFramePr>
        <p:xfrm>
          <a:off x="7628529" y="795600"/>
          <a:ext cx="5772150" cy="2938464"/>
        </p:xfrm>
        <a:graphic>
          <a:graphicData uri="http://schemas.openxmlformats.org/drawingml/2006/chart">
            <c:chart xmlns:c="http://schemas.openxmlformats.org/drawingml/2006/chart" xmlns:r="http://schemas.openxmlformats.org/officeDocument/2006/relationships" r:id="rId8"/>
          </a:graphicData>
        </a:graphic>
      </p:graphicFrame>
      <p:sp>
        <p:nvSpPr>
          <p:cNvPr id="51" name="Rectangle: Rounded Corners 50">
            <a:extLst>
              <a:ext uri="{FF2B5EF4-FFF2-40B4-BE49-F238E27FC236}">
                <a16:creationId xmlns:a16="http://schemas.microsoft.com/office/drawing/2014/main" id="{FD0B4E42-59E9-40DB-8135-D8DB0B6D4506}"/>
              </a:ext>
            </a:extLst>
          </p:cNvPr>
          <p:cNvSpPr/>
          <p:nvPr/>
        </p:nvSpPr>
        <p:spPr>
          <a:xfrm>
            <a:off x="92489" y="3921443"/>
            <a:ext cx="1972571" cy="1613920"/>
          </a:xfrm>
          <a:prstGeom prst="roundRect">
            <a:avLst/>
          </a:prstGeom>
          <a:solidFill>
            <a:srgbClr val="49B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kern="1200" dirty="0">
                <a:solidFill>
                  <a:schemeClr val="tx1"/>
                </a:solidFill>
              </a:rPr>
              <a:t>Direct Methylation by Acid- Alkaly hydrolysis</a:t>
            </a:r>
          </a:p>
          <a:p>
            <a:pPr marL="0" lvl="0" indent="0" algn="ctr" defTabSz="800100">
              <a:lnSpc>
                <a:spcPct val="90000"/>
              </a:lnSpc>
              <a:spcBef>
                <a:spcPct val="0"/>
              </a:spcBef>
              <a:spcAft>
                <a:spcPct val="35000"/>
              </a:spcAft>
              <a:buNone/>
            </a:pPr>
            <a:r>
              <a:rPr lang="it-IT" kern="1200" dirty="0" err="1">
                <a:solidFill>
                  <a:schemeClr val="tx1"/>
                </a:solidFill>
              </a:rPr>
              <a:t>AcMeOH</a:t>
            </a:r>
            <a:r>
              <a:rPr lang="it-IT" kern="1200" dirty="0">
                <a:solidFill>
                  <a:schemeClr val="tx1"/>
                </a:solidFill>
              </a:rPr>
              <a:t> + </a:t>
            </a:r>
            <a:r>
              <a:rPr lang="it-IT" dirty="0" err="1">
                <a:solidFill>
                  <a:schemeClr val="tx1"/>
                </a:solidFill>
              </a:rPr>
              <a:t>NaOH</a:t>
            </a:r>
            <a:r>
              <a:rPr lang="it-IT" dirty="0">
                <a:solidFill>
                  <a:schemeClr val="tx1"/>
                </a:solidFill>
              </a:rPr>
              <a:t> + </a:t>
            </a:r>
            <a:r>
              <a:rPr lang="it-IT" b="1" dirty="0">
                <a:solidFill>
                  <a:schemeClr val="tx1"/>
                </a:solidFill>
              </a:rPr>
              <a:t>BF</a:t>
            </a:r>
            <a:r>
              <a:rPr lang="it-IT" b="1" baseline="-25000" dirty="0">
                <a:solidFill>
                  <a:schemeClr val="tx1"/>
                </a:solidFill>
              </a:rPr>
              <a:t>3</a:t>
            </a:r>
            <a:r>
              <a:rPr lang="it-IT" dirty="0">
                <a:solidFill>
                  <a:schemeClr val="tx1"/>
                </a:solidFill>
              </a:rPr>
              <a:t> + Hexane</a:t>
            </a:r>
            <a:endParaRPr lang="it-IT" kern="1200" dirty="0">
              <a:solidFill>
                <a:schemeClr val="tx1"/>
              </a:solidFill>
            </a:endParaRPr>
          </a:p>
        </p:txBody>
      </p:sp>
      <p:sp>
        <p:nvSpPr>
          <p:cNvPr id="52" name="Rectangle: Rounded Corners 51">
            <a:extLst>
              <a:ext uri="{FF2B5EF4-FFF2-40B4-BE49-F238E27FC236}">
                <a16:creationId xmlns:a16="http://schemas.microsoft.com/office/drawing/2014/main" id="{7B7A6AB2-1717-4C40-92D4-C139631B13DE}"/>
              </a:ext>
            </a:extLst>
          </p:cNvPr>
          <p:cNvSpPr/>
          <p:nvPr/>
        </p:nvSpPr>
        <p:spPr>
          <a:xfrm>
            <a:off x="2103630" y="3979033"/>
            <a:ext cx="2072079" cy="1564907"/>
          </a:xfrm>
          <a:prstGeom prst="roundRect">
            <a:avLst/>
          </a:prstGeom>
          <a:solidFill>
            <a:srgbClr val="A63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800100">
              <a:lnSpc>
                <a:spcPct val="90000"/>
              </a:lnSpc>
              <a:spcBef>
                <a:spcPct val="0"/>
              </a:spcBef>
              <a:spcAft>
                <a:spcPct val="35000"/>
              </a:spcAft>
              <a:buNone/>
            </a:pPr>
            <a:r>
              <a:rPr lang="it-IT" sz="2000" kern="1200" dirty="0">
                <a:solidFill>
                  <a:schemeClr val="tx1"/>
                </a:solidFill>
              </a:rPr>
              <a:t>Direct Methylation by Alkaly hydrolysis</a:t>
            </a:r>
          </a:p>
          <a:p>
            <a:pPr marL="0" lvl="0" indent="0" algn="ctr" defTabSz="800100">
              <a:lnSpc>
                <a:spcPct val="90000"/>
              </a:lnSpc>
              <a:spcBef>
                <a:spcPct val="0"/>
              </a:spcBef>
              <a:spcAft>
                <a:spcPct val="35000"/>
              </a:spcAft>
              <a:buNone/>
            </a:pPr>
            <a:r>
              <a:rPr lang="it-IT" sz="2000" kern="1200" dirty="0" err="1">
                <a:solidFill>
                  <a:schemeClr val="tx1"/>
                </a:solidFill>
              </a:rPr>
              <a:t>NaO</a:t>
            </a:r>
            <a:r>
              <a:rPr lang="it-IT" sz="2000" dirty="0" err="1">
                <a:solidFill>
                  <a:schemeClr val="tx1"/>
                </a:solidFill>
              </a:rPr>
              <a:t>H</a:t>
            </a:r>
            <a:r>
              <a:rPr lang="it-IT" sz="2000" dirty="0">
                <a:solidFill>
                  <a:schemeClr val="tx1"/>
                </a:solidFill>
              </a:rPr>
              <a:t> +</a:t>
            </a:r>
            <a:r>
              <a:rPr lang="it-IT" sz="2000" b="1" dirty="0">
                <a:solidFill>
                  <a:schemeClr val="tx1"/>
                </a:solidFill>
              </a:rPr>
              <a:t> BF</a:t>
            </a:r>
            <a:r>
              <a:rPr lang="it-IT" sz="2000" b="1" baseline="-25000" dirty="0">
                <a:solidFill>
                  <a:schemeClr val="tx1"/>
                </a:solidFill>
              </a:rPr>
              <a:t>3</a:t>
            </a:r>
            <a:r>
              <a:rPr lang="it-IT" sz="2000" b="1" dirty="0">
                <a:solidFill>
                  <a:schemeClr val="tx1"/>
                </a:solidFill>
              </a:rPr>
              <a:t> </a:t>
            </a:r>
            <a:r>
              <a:rPr lang="it-IT" sz="2000" dirty="0">
                <a:solidFill>
                  <a:schemeClr val="tx1"/>
                </a:solidFill>
              </a:rPr>
              <a:t>+ Hexane</a:t>
            </a:r>
            <a:endParaRPr lang="it-IT" sz="2000" kern="1200" dirty="0">
              <a:solidFill>
                <a:schemeClr val="tx1"/>
              </a:solidFill>
            </a:endParaRPr>
          </a:p>
        </p:txBody>
      </p:sp>
      <p:sp>
        <p:nvSpPr>
          <p:cNvPr id="49" name="TextBox 48">
            <a:extLst>
              <a:ext uri="{FF2B5EF4-FFF2-40B4-BE49-F238E27FC236}">
                <a16:creationId xmlns:a16="http://schemas.microsoft.com/office/drawing/2014/main" id="{88B7B1E9-B574-4924-BF48-D49616767436}"/>
              </a:ext>
            </a:extLst>
          </p:cNvPr>
          <p:cNvSpPr txBox="1"/>
          <p:nvPr/>
        </p:nvSpPr>
        <p:spPr>
          <a:xfrm>
            <a:off x="4857079" y="3378943"/>
            <a:ext cx="88622" cy="262120"/>
          </a:xfrm>
          <a:prstGeom prst="rect">
            <a:avLst/>
          </a:prstGeom>
          <a:noFill/>
        </p:spPr>
        <p:txBody>
          <a:bodyPr wrap="square" rtlCol="0">
            <a:spAutoFit/>
          </a:bodyPr>
          <a:lstStyle/>
          <a:p>
            <a:r>
              <a:rPr lang="it-IT" sz="1400" dirty="0"/>
              <a:t>%</a:t>
            </a:r>
            <a:endParaRPr lang="en-GB" sz="1400" dirty="0"/>
          </a:p>
        </p:txBody>
      </p:sp>
      <p:sp>
        <p:nvSpPr>
          <p:cNvPr id="50" name="Rectangle: Rounded Corners 49">
            <a:extLst>
              <a:ext uri="{FF2B5EF4-FFF2-40B4-BE49-F238E27FC236}">
                <a16:creationId xmlns:a16="http://schemas.microsoft.com/office/drawing/2014/main" id="{4BC479A1-0BDD-4844-86A7-A91ADA80248D}"/>
              </a:ext>
            </a:extLst>
          </p:cNvPr>
          <p:cNvSpPr/>
          <p:nvPr/>
        </p:nvSpPr>
        <p:spPr>
          <a:xfrm>
            <a:off x="2205951" y="929543"/>
            <a:ext cx="1972571" cy="825253"/>
          </a:xfrm>
          <a:prstGeom prst="round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8966AF74-05D1-4566-9DD0-3CB4F602E4A4}"/>
              </a:ext>
            </a:extLst>
          </p:cNvPr>
          <p:cNvSpPr/>
          <p:nvPr/>
        </p:nvSpPr>
        <p:spPr>
          <a:xfrm>
            <a:off x="2062865" y="3897730"/>
            <a:ext cx="2112844" cy="1692834"/>
          </a:xfrm>
          <a:prstGeom prst="round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1568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A4D40FB-C950-84AC-7E30-4CFE9478D5ED}"/>
              </a:ext>
            </a:extLst>
          </p:cNvPr>
          <p:cNvSpPr txBox="1"/>
          <p:nvPr/>
        </p:nvSpPr>
        <p:spPr>
          <a:xfrm>
            <a:off x="207780" y="2747624"/>
            <a:ext cx="11284856" cy="3785652"/>
          </a:xfrm>
          <a:prstGeom prst="rect">
            <a:avLst/>
          </a:prstGeom>
          <a:noFill/>
        </p:spPr>
        <p:txBody>
          <a:bodyPr wrap="square">
            <a:spAutoFit/>
          </a:bodyPr>
          <a:lstStyle/>
          <a:p>
            <a:pPr marL="514350" indent="-514350">
              <a:buFont typeface="+mj-lt"/>
              <a:buAutoNum type="arabicPeriod"/>
            </a:pPr>
            <a:r>
              <a:rPr lang="en-BE" sz="2400" dirty="0">
                <a:latin typeface="+mj-lt"/>
              </a:rPr>
              <a:t>Favor in situ sample preparation</a:t>
            </a:r>
            <a:endParaRPr lang="en-US" sz="2400" dirty="0">
              <a:latin typeface="+mj-lt"/>
            </a:endParaRPr>
          </a:p>
          <a:p>
            <a:pPr marL="514350" indent="-514350">
              <a:buFont typeface="+mj-lt"/>
              <a:buAutoNum type="arabicPeriod"/>
            </a:pPr>
            <a:r>
              <a:rPr lang="en-BE" sz="2400" dirty="0">
                <a:latin typeface="+mj-lt"/>
              </a:rPr>
              <a:t>Use safer solvents and reagents</a:t>
            </a:r>
            <a:endParaRPr lang="en-US" sz="2400" b="1" dirty="0">
              <a:latin typeface="+mj-lt"/>
            </a:endParaRPr>
          </a:p>
          <a:p>
            <a:pPr marL="514350" indent="-514350">
              <a:buFont typeface="+mj-lt"/>
              <a:buAutoNum type="arabicPeriod"/>
            </a:pPr>
            <a:r>
              <a:rPr lang="en-BE" sz="2400" dirty="0">
                <a:latin typeface="+mj-lt"/>
              </a:rPr>
              <a:t>Target sustainable, reusable, and renewable materials</a:t>
            </a:r>
            <a:endParaRPr lang="en-US" sz="2400" dirty="0">
              <a:latin typeface="+mj-lt"/>
            </a:endParaRPr>
          </a:p>
          <a:p>
            <a:pPr marL="514350" indent="-514350">
              <a:buFont typeface="+mj-lt"/>
              <a:buAutoNum type="arabicPeriod"/>
            </a:pPr>
            <a:r>
              <a:rPr lang="en-BE" sz="2400" dirty="0">
                <a:latin typeface="+mj-lt"/>
              </a:rPr>
              <a:t>Minimize waste</a:t>
            </a:r>
            <a:endParaRPr lang="en-US" sz="2400" dirty="0">
              <a:latin typeface="+mj-lt"/>
            </a:endParaRPr>
          </a:p>
          <a:p>
            <a:pPr marL="514350" indent="-514350">
              <a:buFont typeface="+mj-lt"/>
              <a:buAutoNum type="arabicPeriod"/>
            </a:pPr>
            <a:r>
              <a:rPr lang="en-BE" sz="2400" dirty="0">
                <a:latin typeface="+mj-lt"/>
              </a:rPr>
              <a:t>Minimize sample, chemical</a:t>
            </a:r>
            <a:r>
              <a:rPr lang="it-IT" sz="2400" dirty="0">
                <a:latin typeface="+mj-lt"/>
              </a:rPr>
              <a:t>,</a:t>
            </a:r>
            <a:r>
              <a:rPr lang="en-BE" sz="2400" dirty="0">
                <a:latin typeface="+mj-lt"/>
              </a:rPr>
              <a:t> and material amounts</a:t>
            </a:r>
            <a:endParaRPr lang="en-US" sz="2400" dirty="0">
              <a:latin typeface="+mj-lt"/>
            </a:endParaRPr>
          </a:p>
          <a:p>
            <a:pPr marL="514350" indent="-514350">
              <a:buFont typeface="+mj-lt"/>
              <a:buAutoNum type="arabicPeriod"/>
            </a:pPr>
            <a:r>
              <a:rPr lang="en-BE" sz="2400" dirty="0">
                <a:latin typeface="+mj-lt"/>
              </a:rPr>
              <a:t>Maximize sample throughput</a:t>
            </a:r>
            <a:r>
              <a:rPr lang="en-US" sz="2400" dirty="0">
                <a:latin typeface="+mj-lt"/>
              </a:rPr>
              <a:t> </a:t>
            </a:r>
          </a:p>
          <a:p>
            <a:pPr marL="514350" indent="-514350">
              <a:buFont typeface="+mj-lt"/>
              <a:buAutoNum type="arabicPeriod"/>
            </a:pPr>
            <a:r>
              <a:rPr lang="en-US" sz="2400" dirty="0">
                <a:latin typeface="+mj-lt"/>
              </a:rPr>
              <a:t>Integrate steps and promote automation</a:t>
            </a:r>
            <a:endParaRPr lang="en-US" sz="2400" b="1" dirty="0">
              <a:latin typeface="+mj-lt"/>
            </a:endParaRPr>
          </a:p>
          <a:p>
            <a:pPr marL="514350" indent="-514350">
              <a:buFont typeface="+mj-lt"/>
              <a:buAutoNum type="arabicPeriod"/>
            </a:pPr>
            <a:r>
              <a:rPr lang="en-US" sz="2400" dirty="0">
                <a:latin typeface="+mj-lt"/>
              </a:rPr>
              <a:t>Minimize energy consumption</a:t>
            </a:r>
          </a:p>
          <a:p>
            <a:pPr marL="514350" indent="-514350">
              <a:buFont typeface="+mj-lt"/>
              <a:buAutoNum type="arabicPeriod"/>
            </a:pPr>
            <a:r>
              <a:rPr lang="en-US" sz="2400" dirty="0">
                <a:latin typeface="+mj-lt"/>
              </a:rPr>
              <a:t>Choose the greenest possible post-sample preparation configuration for analysis</a:t>
            </a:r>
          </a:p>
          <a:p>
            <a:pPr marL="514350" indent="-514350">
              <a:buFont typeface="+mj-lt"/>
              <a:buAutoNum type="arabicPeriod"/>
            </a:pPr>
            <a:r>
              <a:rPr lang="en-US" sz="2400" dirty="0">
                <a:latin typeface="+mj-lt"/>
              </a:rPr>
              <a:t>Ensure safe procedures for the operator</a:t>
            </a:r>
          </a:p>
        </p:txBody>
      </p:sp>
      <p:sp>
        <p:nvSpPr>
          <p:cNvPr id="5" name="Rectangle 4">
            <a:extLst>
              <a:ext uri="{FF2B5EF4-FFF2-40B4-BE49-F238E27FC236}">
                <a16:creationId xmlns:a16="http://schemas.microsoft.com/office/drawing/2014/main" id="{ED5D9F98-47EB-4AE3-AEFD-14E180308ABE}"/>
              </a:ext>
            </a:extLst>
          </p:cNvPr>
          <p:cNvSpPr/>
          <p:nvPr/>
        </p:nvSpPr>
        <p:spPr>
          <a:xfrm>
            <a:off x="0" y="-60682"/>
            <a:ext cx="12192000" cy="824459"/>
          </a:xfrm>
          <a:prstGeom prst="rect">
            <a:avLst/>
          </a:prstGeom>
          <a:solidFill>
            <a:srgbClr val="00B050"/>
          </a:solidFill>
          <a:ln>
            <a:solidFill>
              <a:srgbClr val="4B6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D7D9E4D4-ED6E-4860-9D0E-19EF3B023554}"/>
              </a:ext>
            </a:extLst>
          </p:cNvPr>
          <p:cNvSpPr txBox="1"/>
          <p:nvPr/>
        </p:nvSpPr>
        <p:spPr>
          <a:xfrm>
            <a:off x="207780" y="55891"/>
            <a:ext cx="11776440" cy="707886"/>
          </a:xfrm>
          <a:prstGeom prst="rect">
            <a:avLst/>
          </a:prstGeom>
          <a:noFill/>
        </p:spPr>
        <p:txBody>
          <a:bodyPr wrap="square" rtlCol="0">
            <a:spAutoFit/>
          </a:bodyPr>
          <a:lstStyle/>
          <a:p>
            <a:r>
              <a:rPr lang="it-IT" sz="4000" dirty="0">
                <a:solidFill>
                  <a:schemeClr val="bg1"/>
                </a:solidFill>
                <a:latin typeface="Bahnschrift" panose="020B0502040204020203" pitchFamily="34" charset="0"/>
              </a:rPr>
              <a:t>  </a:t>
            </a:r>
            <a:r>
              <a:rPr lang="it-IT" sz="4000" dirty="0">
                <a:solidFill>
                  <a:schemeClr val="bg1"/>
                </a:solidFill>
                <a:latin typeface="+mj-lt"/>
              </a:rPr>
              <a:t>EVALUATION OF THE GREENNESS OF THE METHODS</a:t>
            </a:r>
            <a:endParaRPr lang="en-GB" sz="2800" dirty="0">
              <a:solidFill>
                <a:schemeClr val="bg1"/>
              </a:solidFill>
              <a:latin typeface="Bahnschrift" panose="020B0502040204020203" pitchFamily="34" charset="0"/>
            </a:endParaRPr>
          </a:p>
        </p:txBody>
      </p:sp>
      <p:pic>
        <p:nvPicPr>
          <p:cNvPr id="10" name="Picture 9">
            <a:extLst>
              <a:ext uri="{FF2B5EF4-FFF2-40B4-BE49-F238E27FC236}">
                <a16:creationId xmlns:a16="http://schemas.microsoft.com/office/drawing/2014/main" id="{D266EF51-0644-4F3E-A8ED-01373AAC8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66729">
            <a:off x="7987281" y="1493521"/>
            <a:ext cx="3383768" cy="3383768"/>
          </a:xfrm>
          <a:prstGeom prst="rect">
            <a:avLst/>
          </a:prstGeom>
        </p:spPr>
      </p:pic>
      <p:sp>
        <p:nvSpPr>
          <p:cNvPr id="2" name="TextBox 1">
            <a:extLst>
              <a:ext uri="{FF2B5EF4-FFF2-40B4-BE49-F238E27FC236}">
                <a16:creationId xmlns:a16="http://schemas.microsoft.com/office/drawing/2014/main" id="{93C67456-37CA-4B4C-B929-C2292B99B59C}"/>
              </a:ext>
            </a:extLst>
          </p:cNvPr>
          <p:cNvSpPr txBox="1"/>
          <p:nvPr/>
        </p:nvSpPr>
        <p:spPr>
          <a:xfrm>
            <a:off x="207780" y="1152268"/>
            <a:ext cx="7787358" cy="1200329"/>
          </a:xfrm>
          <a:prstGeom prst="rect">
            <a:avLst/>
          </a:prstGeom>
          <a:noFill/>
        </p:spPr>
        <p:txBody>
          <a:bodyPr wrap="square" rtlCol="0">
            <a:spAutoFit/>
          </a:bodyPr>
          <a:lstStyle/>
          <a:p>
            <a:r>
              <a:rPr lang="it-IT" sz="3600" b="1" dirty="0" err="1">
                <a:latin typeface="+mj-lt"/>
              </a:rPr>
              <a:t>AGREEprep</a:t>
            </a:r>
            <a:r>
              <a:rPr lang="it-IT" sz="3600" dirty="0" err="1">
                <a:latin typeface="+mj-lt"/>
              </a:rPr>
              <a:t>-Analytical</a:t>
            </a:r>
            <a:r>
              <a:rPr lang="it-IT" sz="3600" dirty="0">
                <a:latin typeface="+mj-lt"/>
              </a:rPr>
              <a:t> </a:t>
            </a:r>
            <a:r>
              <a:rPr lang="it-IT" sz="3600" dirty="0" err="1">
                <a:latin typeface="+mj-lt"/>
              </a:rPr>
              <a:t>greenness</a:t>
            </a:r>
            <a:r>
              <a:rPr lang="it-IT" sz="3600" dirty="0">
                <a:latin typeface="+mj-lt"/>
              </a:rPr>
              <a:t> </a:t>
            </a:r>
            <a:r>
              <a:rPr lang="it-IT" sz="3600" dirty="0" err="1">
                <a:latin typeface="+mj-lt"/>
              </a:rPr>
              <a:t>metric</a:t>
            </a:r>
            <a:r>
              <a:rPr lang="it-IT" sz="3600" dirty="0">
                <a:latin typeface="+mj-lt"/>
              </a:rPr>
              <a:t> for sample </a:t>
            </a:r>
            <a:r>
              <a:rPr lang="it-IT" sz="3600" dirty="0" err="1">
                <a:latin typeface="+mj-lt"/>
              </a:rPr>
              <a:t>preparation</a:t>
            </a:r>
            <a:r>
              <a:rPr lang="it-IT" sz="3600" dirty="0">
                <a:latin typeface="+mj-lt"/>
              </a:rPr>
              <a:t> </a:t>
            </a:r>
            <a:endParaRPr lang="en-GB" sz="3600" dirty="0">
              <a:latin typeface="+mj-lt"/>
            </a:endParaRPr>
          </a:p>
        </p:txBody>
      </p:sp>
    </p:spTree>
    <p:extLst>
      <p:ext uri="{BB962C8B-B14F-4D97-AF65-F5344CB8AC3E}">
        <p14:creationId xmlns:p14="http://schemas.microsoft.com/office/powerpoint/2010/main" val="3953656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95CEEC3-56DF-4389-808D-7F2AA64DD8CA}"/>
              </a:ext>
            </a:extLst>
          </p:cNvPr>
          <p:cNvSpPr/>
          <p:nvPr/>
        </p:nvSpPr>
        <p:spPr>
          <a:xfrm>
            <a:off x="0" y="-1"/>
            <a:ext cx="12192000" cy="824459"/>
          </a:xfrm>
          <a:prstGeom prst="rect">
            <a:avLst/>
          </a:prstGeom>
          <a:solidFill>
            <a:srgbClr val="00B050"/>
          </a:solidFill>
          <a:ln>
            <a:solidFill>
              <a:srgbClr val="4B6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TextBox 47">
            <a:extLst>
              <a:ext uri="{FF2B5EF4-FFF2-40B4-BE49-F238E27FC236}">
                <a16:creationId xmlns:a16="http://schemas.microsoft.com/office/drawing/2014/main" id="{B56B3A67-2E2A-4D9F-88AB-1DBE98EA746F}"/>
              </a:ext>
            </a:extLst>
          </p:cNvPr>
          <p:cNvSpPr txBox="1"/>
          <p:nvPr/>
        </p:nvSpPr>
        <p:spPr>
          <a:xfrm>
            <a:off x="207780" y="55891"/>
            <a:ext cx="11869076" cy="707886"/>
          </a:xfrm>
          <a:prstGeom prst="rect">
            <a:avLst/>
          </a:prstGeom>
          <a:noFill/>
        </p:spPr>
        <p:txBody>
          <a:bodyPr wrap="square" rtlCol="0">
            <a:spAutoFit/>
          </a:bodyPr>
          <a:lstStyle/>
          <a:p>
            <a:r>
              <a:rPr lang="it-IT" sz="4000" dirty="0">
                <a:solidFill>
                  <a:schemeClr val="bg1"/>
                </a:solidFill>
                <a:latin typeface="Bahnschrift" panose="020B0502040204020203" pitchFamily="34" charset="0"/>
              </a:rPr>
              <a:t>  </a:t>
            </a:r>
            <a:r>
              <a:rPr lang="it-IT" sz="4000" dirty="0">
                <a:solidFill>
                  <a:schemeClr val="bg1"/>
                </a:solidFill>
                <a:latin typeface="+mj-lt"/>
              </a:rPr>
              <a:t>EVALUATION OF THE GREENNESS OF THE METHODS</a:t>
            </a:r>
            <a:endParaRPr lang="en-GB" sz="2800" dirty="0">
              <a:solidFill>
                <a:schemeClr val="bg1"/>
              </a:solidFill>
              <a:latin typeface="Bahnschrift" panose="020B0502040204020203" pitchFamily="34" charset="0"/>
            </a:endParaRPr>
          </a:p>
        </p:txBody>
      </p:sp>
      <p:pic>
        <p:nvPicPr>
          <p:cNvPr id="5" name="Picture 4">
            <a:extLst>
              <a:ext uri="{FF2B5EF4-FFF2-40B4-BE49-F238E27FC236}">
                <a16:creationId xmlns:a16="http://schemas.microsoft.com/office/drawing/2014/main" id="{4651CE34-5935-4DD0-8E5D-522405B01BF3}"/>
              </a:ext>
            </a:extLst>
          </p:cNvPr>
          <p:cNvPicPr>
            <a:picLocks noChangeAspect="1"/>
          </p:cNvPicPr>
          <p:nvPr/>
        </p:nvPicPr>
        <p:blipFill rotWithShape="1">
          <a:blip r:embed="rId3">
            <a:extLst>
              <a:ext uri="{28A0092B-C50C-407E-A947-70E740481C1C}">
                <a14:useLocalDpi xmlns:a14="http://schemas.microsoft.com/office/drawing/2010/main" val="0"/>
              </a:ext>
            </a:extLst>
          </a:blip>
          <a:srcRect r="5300"/>
          <a:stretch/>
        </p:blipFill>
        <p:spPr>
          <a:xfrm>
            <a:off x="7257337" y="3444878"/>
            <a:ext cx="4819519" cy="3390552"/>
          </a:xfrm>
          <a:prstGeom prst="rect">
            <a:avLst/>
          </a:prstGeom>
        </p:spPr>
      </p:pic>
      <p:sp>
        <p:nvSpPr>
          <p:cNvPr id="4" name="TextBox 3">
            <a:extLst>
              <a:ext uri="{FF2B5EF4-FFF2-40B4-BE49-F238E27FC236}">
                <a16:creationId xmlns:a16="http://schemas.microsoft.com/office/drawing/2014/main" id="{927C3D79-4293-478F-9EEF-3F842D45DF15}"/>
              </a:ext>
            </a:extLst>
          </p:cNvPr>
          <p:cNvSpPr txBox="1"/>
          <p:nvPr/>
        </p:nvSpPr>
        <p:spPr>
          <a:xfrm>
            <a:off x="687173" y="4888590"/>
            <a:ext cx="9368072" cy="954107"/>
          </a:xfrm>
          <a:prstGeom prst="rect">
            <a:avLst/>
          </a:prstGeom>
          <a:noFill/>
        </p:spPr>
        <p:txBody>
          <a:bodyPr wrap="square" rtlCol="0">
            <a:spAutoFit/>
          </a:bodyPr>
          <a:lstStyle/>
          <a:p>
            <a:pPr algn="ctr"/>
            <a:r>
              <a:rPr lang="it-IT" sz="2800" dirty="0"/>
              <a:t>IMPROVEMENT OF THE GRENNESS OF THE SAMPLE PREPARATION METHOD </a:t>
            </a:r>
            <a:endParaRPr lang="en-GB" sz="2800" dirty="0"/>
          </a:p>
        </p:txBody>
      </p:sp>
      <p:pic>
        <p:nvPicPr>
          <p:cNvPr id="6" name="Picture 5">
            <a:extLst>
              <a:ext uri="{FF2B5EF4-FFF2-40B4-BE49-F238E27FC236}">
                <a16:creationId xmlns:a16="http://schemas.microsoft.com/office/drawing/2014/main" id="{A7D2A8D9-88B3-4109-B809-FC7E755CC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73" y="1115546"/>
            <a:ext cx="1707728" cy="1707728"/>
          </a:xfrm>
          <a:prstGeom prst="rect">
            <a:avLst/>
          </a:prstGeom>
        </p:spPr>
      </p:pic>
      <p:pic>
        <p:nvPicPr>
          <p:cNvPr id="7" name="Picture 6">
            <a:extLst>
              <a:ext uri="{FF2B5EF4-FFF2-40B4-BE49-F238E27FC236}">
                <a16:creationId xmlns:a16="http://schemas.microsoft.com/office/drawing/2014/main" id="{B70E9C2E-5D63-447C-B1E2-14148FC6C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7401" y="1148796"/>
            <a:ext cx="1707728" cy="1707728"/>
          </a:xfrm>
          <a:prstGeom prst="rect">
            <a:avLst/>
          </a:prstGeom>
        </p:spPr>
      </p:pic>
      <p:pic>
        <p:nvPicPr>
          <p:cNvPr id="8" name="Picture 7">
            <a:extLst>
              <a:ext uri="{FF2B5EF4-FFF2-40B4-BE49-F238E27FC236}">
                <a16:creationId xmlns:a16="http://schemas.microsoft.com/office/drawing/2014/main" id="{E27011A2-F33C-412A-9BA7-4861095B12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903" y="1165877"/>
            <a:ext cx="1707728" cy="1707728"/>
          </a:xfrm>
          <a:prstGeom prst="rect">
            <a:avLst/>
          </a:prstGeom>
        </p:spPr>
      </p:pic>
      <p:pic>
        <p:nvPicPr>
          <p:cNvPr id="9" name="Picture 8">
            <a:extLst>
              <a:ext uri="{FF2B5EF4-FFF2-40B4-BE49-F238E27FC236}">
                <a16:creationId xmlns:a16="http://schemas.microsoft.com/office/drawing/2014/main" id="{EA4D1885-D7D2-45F5-89FC-1E1D8834D6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6068" y="1220927"/>
            <a:ext cx="1707728" cy="1707728"/>
          </a:xfrm>
          <a:prstGeom prst="rect">
            <a:avLst/>
          </a:prstGeom>
        </p:spPr>
      </p:pic>
      <p:pic>
        <p:nvPicPr>
          <p:cNvPr id="10" name="Picture 9">
            <a:extLst>
              <a:ext uri="{FF2B5EF4-FFF2-40B4-BE49-F238E27FC236}">
                <a16:creationId xmlns:a16="http://schemas.microsoft.com/office/drawing/2014/main" id="{5CA1DF80-8B0B-44C8-ADF9-7E66B5B81B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3233" y="1182046"/>
            <a:ext cx="1707728" cy="1707728"/>
          </a:xfrm>
          <a:prstGeom prst="rect">
            <a:avLst/>
          </a:prstGeom>
        </p:spPr>
      </p:pic>
      <p:sp>
        <p:nvSpPr>
          <p:cNvPr id="11" name="TextBox 10">
            <a:extLst>
              <a:ext uri="{FF2B5EF4-FFF2-40B4-BE49-F238E27FC236}">
                <a16:creationId xmlns:a16="http://schemas.microsoft.com/office/drawing/2014/main" id="{7965D961-7480-4257-A16E-D0F618EA5448}"/>
              </a:ext>
            </a:extLst>
          </p:cNvPr>
          <p:cNvSpPr txBox="1"/>
          <p:nvPr/>
        </p:nvSpPr>
        <p:spPr>
          <a:xfrm>
            <a:off x="207780" y="2930967"/>
            <a:ext cx="2286331" cy="369332"/>
          </a:xfrm>
          <a:prstGeom prst="rect">
            <a:avLst/>
          </a:prstGeom>
          <a:noFill/>
        </p:spPr>
        <p:txBody>
          <a:bodyPr wrap="square" rtlCol="0">
            <a:spAutoFit/>
          </a:bodyPr>
          <a:lstStyle/>
          <a:p>
            <a:r>
              <a:rPr lang="it-IT" dirty="0"/>
              <a:t>AOCS Acid-Alk-BF</a:t>
            </a:r>
            <a:r>
              <a:rPr lang="it-IT" baseline="-25000" dirty="0"/>
              <a:t>3</a:t>
            </a:r>
            <a:endParaRPr lang="en-GB" baseline="-25000" dirty="0"/>
          </a:p>
        </p:txBody>
      </p:sp>
      <p:sp>
        <p:nvSpPr>
          <p:cNvPr id="12" name="TextBox 11">
            <a:extLst>
              <a:ext uri="{FF2B5EF4-FFF2-40B4-BE49-F238E27FC236}">
                <a16:creationId xmlns:a16="http://schemas.microsoft.com/office/drawing/2014/main" id="{EA6454C7-3978-4CCE-8798-C8FBD962A499}"/>
              </a:ext>
            </a:extLst>
          </p:cNvPr>
          <p:cNvSpPr txBox="1"/>
          <p:nvPr/>
        </p:nvSpPr>
        <p:spPr>
          <a:xfrm>
            <a:off x="2381588" y="2956274"/>
            <a:ext cx="1733450" cy="369332"/>
          </a:xfrm>
          <a:prstGeom prst="rect">
            <a:avLst/>
          </a:prstGeom>
          <a:noFill/>
        </p:spPr>
        <p:txBody>
          <a:bodyPr wrap="square" rtlCol="0">
            <a:spAutoFit/>
          </a:bodyPr>
          <a:lstStyle/>
          <a:p>
            <a:r>
              <a:rPr lang="it-IT" dirty="0"/>
              <a:t>AOCS Alk-BF</a:t>
            </a:r>
            <a:r>
              <a:rPr lang="it-IT" baseline="-25000" dirty="0"/>
              <a:t>3</a:t>
            </a:r>
            <a:endParaRPr lang="en-GB" dirty="0"/>
          </a:p>
        </p:txBody>
      </p:sp>
      <p:sp>
        <p:nvSpPr>
          <p:cNvPr id="15" name="TextBox 14">
            <a:extLst>
              <a:ext uri="{FF2B5EF4-FFF2-40B4-BE49-F238E27FC236}">
                <a16:creationId xmlns:a16="http://schemas.microsoft.com/office/drawing/2014/main" id="{2E14B369-54BF-49F9-9377-BC545E25D0D7}"/>
              </a:ext>
            </a:extLst>
          </p:cNvPr>
          <p:cNvSpPr txBox="1"/>
          <p:nvPr/>
        </p:nvSpPr>
        <p:spPr>
          <a:xfrm>
            <a:off x="4555506" y="2956274"/>
            <a:ext cx="2643442" cy="369332"/>
          </a:xfrm>
          <a:prstGeom prst="rect">
            <a:avLst/>
          </a:prstGeom>
          <a:noFill/>
        </p:spPr>
        <p:txBody>
          <a:bodyPr wrap="square" rtlCol="0">
            <a:spAutoFit/>
          </a:bodyPr>
          <a:lstStyle/>
          <a:p>
            <a:r>
              <a:rPr lang="it-IT" dirty="0"/>
              <a:t>MAEH-</a:t>
            </a:r>
            <a:r>
              <a:rPr lang="it-IT" dirty="0" err="1"/>
              <a:t>AcMeOH</a:t>
            </a:r>
            <a:endParaRPr lang="it-IT" dirty="0"/>
          </a:p>
        </p:txBody>
      </p:sp>
      <p:sp>
        <p:nvSpPr>
          <p:cNvPr id="18" name="TextBox 17">
            <a:extLst>
              <a:ext uri="{FF2B5EF4-FFF2-40B4-BE49-F238E27FC236}">
                <a16:creationId xmlns:a16="http://schemas.microsoft.com/office/drawing/2014/main" id="{FC5FC1AE-BC1A-45FC-9CC2-50EC388EE202}"/>
              </a:ext>
            </a:extLst>
          </p:cNvPr>
          <p:cNvSpPr txBox="1"/>
          <p:nvPr/>
        </p:nvSpPr>
        <p:spPr>
          <a:xfrm>
            <a:off x="9301190" y="3009046"/>
            <a:ext cx="1079618" cy="316560"/>
          </a:xfrm>
          <a:prstGeom prst="rect">
            <a:avLst/>
          </a:prstGeom>
          <a:noFill/>
        </p:spPr>
        <p:txBody>
          <a:bodyPr wrap="square" rtlCol="0">
            <a:spAutoFit/>
          </a:bodyPr>
          <a:lstStyle/>
          <a:p>
            <a:r>
              <a:rPr lang="it-IT" dirty="0"/>
              <a:t>MAED</a:t>
            </a:r>
            <a:endParaRPr lang="en-GB" dirty="0"/>
          </a:p>
        </p:txBody>
      </p:sp>
      <p:sp>
        <p:nvSpPr>
          <p:cNvPr id="19" name="TextBox 18">
            <a:extLst>
              <a:ext uri="{FF2B5EF4-FFF2-40B4-BE49-F238E27FC236}">
                <a16:creationId xmlns:a16="http://schemas.microsoft.com/office/drawing/2014/main" id="{25594A65-9A23-48CF-A861-EEC935694837}"/>
              </a:ext>
            </a:extLst>
          </p:cNvPr>
          <p:cNvSpPr txBox="1"/>
          <p:nvPr/>
        </p:nvSpPr>
        <p:spPr>
          <a:xfrm>
            <a:off x="4555506" y="3203731"/>
            <a:ext cx="2643442" cy="369332"/>
          </a:xfrm>
          <a:prstGeom prst="rect">
            <a:avLst/>
          </a:prstGeom>
          <a:noFill/>
        </p:spPr>
        <p:txBody>
          <a:bodyPr wrap="square" rtlCol="0">
            <a:spAutoFit/>
          </a:bodyPr>
          <a:lstStyle/>
          <a:p>
            <a:r>
              <a:rPr lang="it-IT" dirty="0"/>
              <a:t>MAE-</a:t>
            </a:r>
            <a:r>
              <a:rPr lang="it-IT" dirty="0" err="1"/>
              <a:t>AcMeOH</a:t>
            </a:r>
            <a:endParaRPr lang="it-IT" dirty="0"/>
          </a:p>
        </p:txBody>
      </p:sp>
      <p:sp>
        <p:nvSpPr>
          <p:cNvPr id="20" name="TextBox 19">
            <a:extLst>
              <a:ext uri="{FF2B5EF4-FFF2-40B4-BE49-F238E27FC236}">
                <a16:creationId xmlns:a16="http://schemas.microsoft.com/office/drawing/2014/main" id="{87ABA44D-E24D-4636-BC76-87463CB160AA}"/>
              </a:ext>
            </a:extLst>
          </p:cNvPr>
          <p:cNvSpPr txBox="1"/>
          <p:nvPr/>
        </p:nvSpPr>
        <p:spPr>
          <a:xfrm>
            <a:off x="6957928" y="2964905"/>
            <a:ext cx="2643442" cy="369332"/>
          </a:xfrm>
          <a:prstGeom prst="rect">
            <a:avLst/>
          </a:prstGeom>
          <a:noFill/>
        </p:spPr>
        <p:txBody>
          <a:bodyPr wrap="square" rtlCol="0">
            <a:spAutoFit/>
          </a:bodyPr>
          <a:lstStyle/>
          <a:p>
            <a:r>
              <a:rPr lang="it-IT" dirty="0"/>
              <a:t>MAEH-BF</a:t>
            </a:r>
            <a:r>
              <a:rPr lang="it-IT" baseline="-25000" dirty="0"/>
              <a:t>3</a:t>
            </a:r>
          </a:p>
        </p:txBody>
      </p:sp>
      <p:sp>
        <p:nvSpPr>
          <p:cNvPr id="21" name="TextBox 20">
            <a:extLst>
              <a:ext uri="{FF2B5EF4-FFF2-40B4-BE49-F238E27FC236}">
                <a16:creationId xmlns:a16="http://schemas.microsoft.com/office/drawing/2014/main" id="{B561637C-97D8-4B5B-B1B0-93A5EEF6E76D}"/>
              </a:ext>
            </a:extLst>
          </p:cNvPr>
          <p:cNvSpPr txBox="1"/>
          <p:nvPr/>
        </p:nvSpPr>
        <p:spPr>
          <a:xfrm>
            <a:off x="7002075" y="3261000"/>
            <a:ext cx="2643442" cy="369332"/>
          </a:xfrm>
          <a:prstGeom prst="rect">
            <a:avLst/>
          </a:prstGeom>
          <a:noFill/>
        </p:spPr>
        <p:txBody>
          <a:bodyPr wrap="square" rtlCol="0">
            <a:spAutoFit/>
          </a:bodyPr>
          <a:lstStyle/>
          <a:p>
            <a:r>
              <a:rPr lang="it-IT" dirty="0"/>
              <a:t>MAE-BF</a:t>
            </a:r>
            <a:r>
              <a:rPr lang="it-IT" baseline="-25000" dirty="0"/>
              <a:t>3</a:t>
            </a:r>
          </a:p>
        </p:txBody>
      </p:sp>
      <p:sp>
        <p:nvSpPr>
          <p:cNvPr id="2" name="Rectangle: Rounded Corners 1">
            <a:extLst>
              <a:ext uri="{FF2B5EF4-FFF2-40B4-BE49-F238E27FC236}">
                <a16:creationId xmlns:a16="http://schemas.microsoft.com/office/drawing/2014/main" id="{4CD309BA-E8D6-4B8A-9F4B-521F5B5BBE0B}"/>
              </a:ext>
            </a:extLst>
          </p:cNvPr>
          <p:cNvSpPr/>
          <p:nvPr/>
        </p:nvSpPr>
        <p:spPr>
          <a:xfrm>
            <a:off x="207780" y="1112958"/>
            <a:ext cx="3907258" cy="2548968"/>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98EEEA4E-B95D-4810-9C97-FD59EADE2F3D}"/>
              </a:ext>
            </a:extLst>
          </p:cNvPr>
          <p:cNvSpPr/>
          <p:nvPr/>
        </p:nvSpPr>
        <p:spPr>
          <a:xfrm>
            <a:off x="6217280" y="1112958"/>
            <a:ext cx="2355920" cy="2548968"/>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4804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9513-DA4C-4326-A139-243EBA00536F}"/>
              </a:ext>
            </a:extLst>
          </p:cNvPr>
          <p:cNvSpPr>
            <a:spLocks noGrp="1"/>
          </p:cNvSpPr>
          <p:nvPr>
            <p:ph type="title"/>
          </p:nvPr>
        </p:nvSpPr>
        <p:spPr>
          <a:xfrm>
            <a:off x="320842" y="280738"/>
            <a:ext cx="10515600" cy="978568"/>
          </a:xfrm>
        </p:spPr>
        <p:txBody>
          <a:bodyPr/>
          <a:lstStyle/>
          <a:p>
            <a:r>
              <a:rPr lang="it-IT" sz="3600" b="1" dirty="0"/>
              <a:t>GREEN CONSIDERATIONS OF MAED-GC×GC-FID</a:t>
            </a:r>
            <a:endParaRPr lang="en-GB" b="1" dirty="0"/>
          </a:p>
        </p:txBody>
      </p:sp>
      <p:pic>
        <p:nvPicPr>
          <p:cNvPr id="5" name="Picture 4">
            <a:extLst>
              <a:ext uri="{FF2B5EF4-FFF2-40B4-BE49-F238E27FC236}">
                <a16:creationId xmlns:a16="http://schemas.microsoft.com/office/drawing/2014/main" id="{83D5A913-833B-4D26-B664-EE64846F1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0406">
            <a:off x="-685202" y="1895953"/>
            <a:ext cx="4387515" cy="4387515"/>
          </a:xfrm>
          <a:prstGeom prst="rect">
            <a:avLst/>
          </a:prstGeom>
        </p:spPr>
      </p:pic>
      <p:sp>
        <p:nvSpPr>
          <p:cNvPr id="6" name="TextBox 5">
            <a:extLst>
              <a:ext uri="{FF2B5EF4-FFF2-40B4-BE49-F238E27FC236}">
                <a16:creationId xmlns:a16="http://schemas.microsoft.com/office/drawing/2014/main" id="{EB0ABC59-AF1B-4126-91F2-58B83160EFFA}"/>
              </a:ext>
            </a:extLst>
          </p:cNvPr>
          <p:cNvSpPr txBox="1"/>
          <p:nvPr/>
        </p:nvSpPr>
        <p:spPr>
          <a:xfrm>
            <a:off x="3994484" y="4490378"/>
            <a:ext cx="8197516" cy="646331"/>
          </a:xfrm>
          <a:prstGeom prst="rect">
            <a:avLst/>
          </a:prstGeom>
          <a:noFill/>
        </p:spPr>
        <p:txBody>
          <a:bodyPr wrap="square" rtlCol="0">
            <a:spAutoFit/>
          </a:bodyPr>
          <a:lstStyle/>
          <a:p>
            <a:pPr marL="285750" indent="-285750">
              <a:buFont typeface="Arial" panose="020B0604020202020204" pitchFamily="34" charset="0"/>
              <a:buChar char="•"/>
            </a:pPr>
            <a:r>
              <a:rPr lang="it-IT" dirty="0"/>
              <a:t>The use of a flow modulator </a:t>
            </a:r>
            <a:r>
              <a:rPr lang="it-IT" dirty="0" err="1"/>
              <a:t>which</a:t>
            </a:r>
            <a:r>
              <a:rPr lang="it-IT" dirty="0"/>
              <a:t> </a:t>
            </a:r>
            <a:r>
              <a:rPr lang="it-IT" dirty="0" err="1"/>
              <a:t>is</a:t>
            </a:r>
            <a:r>
              <a:rPr lang="it-IT" dirty="0"/>
              <a:t> more </a:t>
            </a:r>
            <a:r>
              <a:rPr lang="it-IT" dirty="0" err="1"/>
              <a:t>energetically</a:t>
            </a:r>
            <a:r>
              <a:rPr lang="it-IT" dirty="0"/>
              <a:t> </a:t>
            </a:r>
            <a:r>
              <a:rPr lang="it-IT" dirty="0" err="1"/>
              <a:t>sustainable</a:t>
            </a:r>
            <a:r>
              <a:rPr lang="it-IT" dirty="0"/>
              <a:t> </a:t>
            </a:r>
            <a:r>
              <a:rPr lang="it-IT" dirty="0" err="1"/>
              <a:t>than</a:t>
            </a:r>
            <a:r>
              <a:rPr lang="it-IT" dirty="0"/>
              <a:t> the </a:t>
            </a:r>
            <a:r>
              <a:rPr lang="it-IT" dirty="0" err="1"/>
              <a:t>cryogenic</a:t>
            </a:r>
            <a:r>
              <a:rPr lang="it-IT" dirty="0"/>
              <a:t> modulator </a:t>
            </a:r>
            <a:endParaRPr lang="en-GB" dirty="0"/>
          </a:p>
        </p:txBody>
      </p:sp>
      <p:sp>
        <p:nvSpPr>
          <p:cNvPr id="7" name="TextBox 6">
            <a:extLst>
              <a:ext uri="{FF2B5EF4-FFF2-40B4-BE49-F238E27FC236}">
                <a16:creationId xmlns:a16="http://schemas.microsoft.com/office/drawing/2014/main" id="{6C6EC504-1B8F-4701-AC4B-9FB0DF989995}"/>
              </a:ext>
            </a:extLst>
          </p:cNvPr>
          <p:cNvSpPr txBox="1"/>
          <p:nvPr/>
        </p:nvSpPr>
        <p:spPr>
          <a:xfrm>
            <a:off x="3011476" y="5603616"/>
            <a:ext cx="7335682" cy="646331"/>
          </a:xfrm>
          <a:prstGeom prst="rect">
            <a:avLst/>
          </a:prstGeom>
          <a:noFill/>
        </p:spPr>
        <p:txBody>
          <a:bodyPr wrap="square" rtlCol="0">
            <a:spAutoFit/>
          </a:bodyPr>
          <a:lstStyle/>
          <a:p>
            <a:pPr marL="285750" indent="-285750">
              <a:buFont typeface="Arial" panose="020B0604020202020204" pitchFamily="34" charset="0"/>
              <a:buChar char="•"/>
            </a:pPr>
            <a:r>
              <a:rPr lang="it-IT" dirty="0"/>
              <a:t>The use of FID </a:t>
            </a:r>
            <a:r>
              <a:rPr lang="it-IT" dirty="0" err="1"/>
              <a:t>rather</a:t>
            </a:r>
            <a:r>
              <a:rPr lang="it-IT" dirty="0"/>
              <a:t> </a:t>
            </a:r>
            <a:r>
              <a:rPr lang="it-IT" dirty="0" err="1"/>
              <a:t>than</a:t>
            </a:r>
            <a:r>
              <a:rPr lang="it-IT" dirty="0"/>
              <a:t> MS, thanks to the </a:t>
            </a:r>
            <a:r>
              <a:rPr lang="it-IT" dirty="0" err="1"/>
              <a:t>structured</a:t>
            </a:r>
            <a:r>
              <a:rPr lang="it-IT" dirty="0"/>
              <a:t> </a:t>
            </a:r>
            <a:r>
              <a:rPr lang="it-IT" dirty="0" err="1"/>
              <a:t>chromatogram</a:t>
            </a:r>
            <a:r>
              <a:rPr lang="it-IT" dirty="0"/>
              <a:t> </a:t>
            </a:r>
            <a:r>
              <a:rPr lang="it-IT" dirty="0" err="1"/>
              <a:t>obtained</a:t>
            </a:r>
            <a:r>
              <a:rPr lang="it-IT" dirty="0"/>
              <a:t> in GC×GC</a:t>
            </a:r>
            <a:endParaRPr lang="en-GB" dirty="0"/>
          </a:p>
        </p:txBody>
      </p:sp>
      <p:sp>
        <p:nvSpPr>
          <p:cNvPr id="8" name="TextBox 7">
            <a:extLst>
              <a:ext uri="{FF2B5EF4-FFF2-40B4-BE49-F238E27FC236}">
                <a16:creationId xmlns:a16="http://schemas.microsoft.com/office/drawing/2014/main" id="{D43189AF-501B-4CBF-8AB3-339DDF5B4495}"/>
              </a:ext>
            </a:extLst>
          </p:cNvPr>
          <p:cNvSpPr txBox="1"/>
          <p:nvPr/>
        </p:nvSpPr>
        <p:spPr>
          <a:xfrm>
            <a:off x="4260970" y="2526773"/>
            <a:ext cx="8197516" cy="369332"/>
          </a:xfrm>
          <a:prstGeom prst="rect">
            <a:avLst/>
          </a:prstGeom>
          <a:noFill/>
        </p:spPr>
        <p:txBody>
          <a:bodyPr wrap="square" rtlCol="0">
            <a:spAutoFit/>
          </a:bodyPr>
          <a:lstStyle/>
          <a:p>
            <a:pPr marL="285750" indent="-285750">
              <a:buFont typeface="Arial" panose="020B0604020202020204" pitchFamily="34" charset="0"/>
              <a:buChar char="•"/>
            </a:pPr>
            <a:r>
              <a:rPr lang="it-IT" dirty="0"/>
              <a:t>SUITABLE FOR A WIDE RANG OF SAMPLES</a:t>
            </a:r>
            <a:endParaRPr lang="en-GB" dirty="0"/>
          </a:p>
        </p:txBody>
      </p:sp>
      <p:sp>
        <p:nvSpPr>
          <p:cNvPr id="9" name="TextBox 8">
            <a:extLst>
              <a:ext uri="{FF2B5EF4-FFF2-40B4-BE49-F238E27FC236}">
                <a16:creationId xmlns:a16="http://schemas.microsoft.com/office/drawing/2014/main" id="{C3AB4CB0-3916-435C-8CE7-999051E32F5A}"/>
              </a:ext>
            </a:extLst>
          </p:cNvPr>
          <p:cNvSpPr txBox="1"/>
          <p:nvPr/>
        </p:nvSpPr>
        <p:spPr>
          <a:xfrm>
            <a:off x="3386675" y="1736700"/>
            <a:ext cx="8197516" cy="646331"/>
          </a:xfrm>
          <a:prstGeom prst="rect">
            <a:avLst/>
          </a:prstGeom>
          <a:noFill/>
        </p:spPr>
        <p:txBody>
          <a:bodyPr wrap="square" rtlCol="0">
            <a:spAutoFit/>
          </a:bodyPr>
          <a:lstStyle/>
          <a:p>
            <a:pPr marL="285750" indent="-285750">
              <a:buFont typeface="Arial" panose="020B0604020202020204" pitchFamily="34" charset="0"/>
              <a:buChar char="•"/>
            </a:pPr>
            <a:r>
              <a:rPr lang="it-IT" dirty="0"/>
              <a:t>HIGHER THROUGHPUT: 12 samples </a:t>
            </a:r>
            <a:r>
              <a:rPr lang="it-IT" dirty="0" err="1"/>
              <a:t>every</a:t>
            </a:r>
            <a:r>
              <a:rPr lang="it-IT" dirty="0"/>
              <a:t> 15 min so 48 per h (or </a:t>
            </a:r>
            <a:r>
              <a:rPr lang="it-IT" dirty="0" err="1"/>
              <a:t>even</a:t>
            </a:r>
            <a:r>
              <a:rPr lang="it-IT" dirty="0"/>
              <a:t> more </a:t>
            </a:r>
            <a:r>
              <a:rPr lang="it-IT" dirty="0" err="1"/>
              <a:t>if</a:t>
            </a:r>
            <a:r>
              <a:rPr lang="it-IT" dirty="0"/>
              <a:t> the </a:t>
            </a:r>
            <a:r>
              <a:rPr lang="it-IT" dirty="0" err="1"/>
              <a:t>rotor</a:t>
            </a:r>
            <a:r>
              <a:rPr lang="it-IT" dirty="0"/>
              <a:t> with 44 position </a:t>
            </a:r>
            <a:r>
              <a:rPr lang="it-IT" dirty="0" err="1"/>
              <a:t>is</a:t>
            </a:r>
            <a:r>
              <a:rPr lang="it-IT" dirty="0"/>
              <a:t> </a:t>
            </a:r>
            <a:r>
              <a:rPr lang="it-IT" dirty="0" err="1"/>
              <a:t>used</a:t>
            </a:r>
            <a:r>
              <a:rPr lang="it-IT" dirty="0"/>
              <a:t>) </a:t>
            </a:r>
            <a:endParaRPr lang="en-GB" dirty="0"/>
          </a:p>
        </p:txBody>
      </p:sp>
      <p:sp>
        <p:nvSpPr>
          <p:cNvPr id="10" name="TextBox 9">
            <a:extLst>
              <a:ext uri="{FF2B5EF4-FFF2-40B4-BE49-F238E27FC236}">
                <a16:creationId xmlns:a16="http://schemas.microsoft.com/office/drawing/2014/main" id="{756AFFF9-5F01-4F63-952C-060A721C29AA}"/>
              </a:ext>
            </a:extLst>
          </p:cNvPr>
          <p:cNvSpPr txBox="1"/>
          <p:nvPr/>
        </p:nvSpPr>
        <p:spPr>
          <a:xfrm>
            <a:off x="4607665" y="3515992"/>
            <a:ext cx="8197516" cy="369332"/>
          </a:xfrm>
          <a:prstGeom prst="rect">
            <a:avLst/>
          </a:prstGeom>
          <a:noFill/>
        </p:spPr>
        <p:txBody>
          <a:bodyPr wrap="square" rtlCol="0">
            <a:spAutoFit/>
          </a:bodyPr>
          <a:lstStyle/>
          <a:p>
            <a:pPr marL="285750" indent="-285750">
              <a:buFont typeface="Arial" panose="020B0604020202020204" pitchFamily="34" charset="0"/>
              <a:buChar char="•"/>
            </a:pPr>
            <a:r>
              <a:rPr lang="it-IT" b="1" dirty="0"/>
              <a:t>AUTOMATION, </a:t>
            </a:r>
            <a:r>
              <a:rPr lang="it-IT" dirty="0" err="1"/>
              <a:t>minimizing</a:t>
            </a:r>
            <a:r>
              <a:rPr lang="it-IT" dirty="0"/>
              <a:t> energy </a:t>
            </a:r>
            <a:r>
              <a:rPr lang="it-IT" dirty="0" err="1"/>
              <a:t>consumption</a:t>
            </a:r>
            <a:r>
              <a:rPr lang="it-IT" dirty="0"/>
              <a:t>, </a:t>
            </a:r>
            <a:r>
              <a:rPr lang="it-IT" dirty="0" err="1"/>
              <a:t>less</a:t>
            </a:r>
            <a:r>
              <a:rPr lang="it-IT" dirty="0"/>
              <a:t> </a:t>
            </a:r>
            <a:r>
              <a:rPr lang="it-IT" dirty="0" err="1"/>
              <a:t>toxic</a:t>
            </a:r>
            <a:r>
              <a:rPr lang="it-IT" dirty="0"/>
              <a:t> </a:t>
            </a:r>
            <a:r>
              <a:rPr lang="it-IT" dirty="0" err="1"/>
              <a:t>solvents</a:t>
            </a:r>
            <a:endParaRPr lang="en-GB" b="1" dirty="0"/>
          </a:p>
        </p:txBody>
      </p:sp>
      <p:pic>
        <p:nvPicPr>
          <p:cNvPr id="11" name="Picture 10">
            <a:extLst>
              <a:ext uri="{FF2B5EF4-FFF2-40B4-BE49-F238E27FC236}">
                <a16:creationId xmlns:a16="http://schemas.microsoft.com/office/drawing/2014/main" id="{BAC09164-BBE5-4421-A849-A02DD6829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8401" y="-155034"/>
            <a:ext cx="1681363" cy="1681363"/>
          </a:xfrm>
          <a:prstGeom prst="rect">
            <a:avLst/>
          </a:prstGeom>
        </p:spPr>
      </p:pic>
    </p:spTree>
    <p:extLst>
      <p:ext uri="{BB962C8B-B14F-4D97-AF65-F5344CB8AC3E}">
        <p14:creationId xmlns:p14="http://schemas.microsoft.com/office/powerpoint/2010/main" val="1027451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0C13A1-F5DF-449E-B7A5-B4B2B534E634}"/>
              </a:ext>
            </a:extLst>
          </p:cNvPr>
          <p:cNvSpPr/>
          <p:nvPr/>
        </p:nvSpPr>
        <p:spPr>
          <a:xfrm>
            <a:off x="0" y="-1"/>
            <a:ext cx="12192000" cy="824459"/>
          </a:xfrm>
          <a:prstGeom prst="rect">
            <a:avLst/>
          </a:prstGeom>
          <a:solidFill>
            <a:srgbClr val="00B050"/>
          </a:solidFill>
          <a:ln>
            <a:solidFill>
              <a:srgbClr val="4B6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FE69D6B6-5316-402D-B763-61F9539608CB}"/>
              </a:ext>
            </a:extLst>
          </p:cNvPr>
          <p:cNvSpPr txBox="1"/>
          <p:nvPr/>
        </p:nvSpPr>
        <p:spPr>
          <a:xfrm>
            <a:off x="207780" y="55891"/>
            <a:ext cx="11869076" cy="707886"/>
          </a:xfrm>
          <a:prstGeom prst="rect">
            <a:avLst/>
          </a:prstGeom>
          <a:noFill/>
        </p:spPr>
        <p:txBody>
          <a:bodyPr wrap="square" rtlCol="0">
            <a:spAutoFit/>
          </a:bodyPr>
          <a:lstStyle/>
          <a:p>
            <a:r>
              <a:rPr lang="it-IT" sz="4000" dirty="0">
                <a:solidFill>
                  <a:schemeClr val="bg1"/>
                </a:solidFill>
                <a:latin typeface="+mj-lt"/>
              </a:rPr>
              <a:t>CONCLUSION</a:t>
            </a:r>
            <a:endParaRPr lang="en-GB" sz="2800" dirty="0">
              <a:solidFill>
                <a:schemeClr val="bg1"/>
              </a:solidFill>
              <a:latin typeface="+mj-lt"/>
            </a:endParaRPr>
          </a:p>
        </p:txBody>
      </p:sp>
      <p:grpSp>
        <p:nvGrpSpPr>
          <p:cNvPr id="2" name="Group 1">
            <a:extLst>
              <a:ext uri="{FF2B5EF4-FFF2-40B4-BE49-F238E27FC236}">
                <a16:creationId xmlns:a16="http://schemas.microsoft.com/office/drawing/2014/main" id="{48547195-6AE3-40FC-A2E6-B4C92EDB2DEA}"/>
              </a:ext>
            </a:extLst>
          </p:cNvPr>
          <p:cNvGrpSpPr/>
          <p:nvPr/>
        </p:nvGrpSpPr>
        <p:grpSpPr>
          <a:xfrm>
            <a:off x="6430434" y="1359409"/>
            <a:ext cx="3801504" cy="4696439"/>
            <a:chOff x="1943101" y="1417210"/>
            <a:chExt cx="3801504" cy="4696439"/>
          </a:xfrm>
        </p:grpSpPr>
        <p:sp>
          <p:nvSpPr>
            <p:cNvPr id="7" name="Rectangle: Rounded Corners 6">
              <a:extLst>
                <a:ext uri="{FF2B5EF4-FFF2-40B4-BE49-F238E27FC236}">
                  <a16:creationId xmlns:a16="http://schemas.microsoft.com/office/drawing/2014/main" id="{92478D10-9BC3-4437-AAAA-5DF13E9045F1}"/>
                </a:ext>
              </a:extLst>
            </p:cNvPr>
            <p:cNvSpPr/>
            <p:nvPr/>
          </p:nvSpPr>
          <p:spPr>
            <a:xfrm>
              <a:off x="1943101" y="1417210"/>
              <a:ext cx="3801504" cy="469643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pic>
          <p:nvPicPr>
            <p:cNvPr id="13" name="Picture 12">
              <a:extLst>
                <a:ext uri="{FF2B5EF4-FFF2-40B4-BE49-F238E27FC236}">
                  <a16:creationId xmlns:a16="http://schemas.microsoft.com/office/drawing/2014/main" id="{48C94CF3-591D-4B58-99C0-FCE63039D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338" y="1598828"/>
              <a:ext cx="1597705" cy="1597705"/>
            </a:xfrm>
            <a:prstGeom prst="rect">
              <a:avLst/>
            </a:prstGeom>
          </p:spPr>
        </p:pic>
        <p:sp>
          <p:nvSpPr>
            <p:cNvPr id="15" name="TextBox 14">
              <a:extLst>
                <a:ext uri="{FF2B5EF4-FFF2-40B4-BE49-F238E27FC236}">
                  <a16:creationId xmlns:a16="http://schemas.microsoft.com/office/drawing/2014/main" id="{CA43F64D-C227-454C-92FB-7D88A1969574}"/>
                </a:ext>
              </a:extLst>
            </p:cNvPr>
            <p:cNvSpPr txBox="1"/>
            <p:nvPr/>
          </p:nvSpPr>
          <p:spPr>
            <a:xfrm>
              <a:off x="2275698" y="3429000"/>
              <a:ext cx="3136309" cy="1938992"/>
            </a:xfrm>
            <a:prstGeom prst="rect">
              <a:avLst/>
            </a:prstGeom>
            <a:noFill/>
          </p:spPr>
          <p:txBody>
            <a:bodyPr wrap="square" rtlCol="0">
              <a:spAutoFit/>
            </a:bodyPr>
            <a:lstStyle/>
            <a:p>
              <a:pPr algn="ctr"/>
              <a:r>
                <a:rPr lang="it-IT" sz="2400" dirty="0">
                  <a:latin typeface="+mj-lt"/>
                </a:rPr>
                <a:t>THE DERIVATIZATION STEP ASSISTED BY MICROWAVE CAN REPLACE THE USE OF BF</a:t>
              </a:r>
              <a:r>
                <a:rPr lang="it-IT" sz="2400" baseline="-25000" dirty="0">
                  <a:latin typeface="+mj-lt"/>
                </a:rPr>
                <a:t>3</a:t>
              </a:r>
              <a:endParaRPr lang="en-GB" sz="2400" baseline="-25000" dirty="0">
                <a:latin typeface="+mj-lt"/>
              </a:endParaRPr>
            </a:p>
          </p:txBody>
        </p:sp>
      </p:grpSp>
      <p:grpSp>
        <p:nvGrpSpPr>
          <p:cNvPr id="3" name="Group 2">
            <a:extLst>
              <a:ext uri="{FF2B5EF4-FFF2-40B4-BE49-F238E27FC236}">
                <a16:creationId xmlns:a16="http://schemas.microsoft.com/office/drawing/2014/main" id="{E126EA00-8FF0-4CA3-94BE-DDC841365E23}"/>
              </a:ext>
            </a:extLst>
          </p:cNvPr>
          <p:cNvGrpSpPr/>
          <p:nvPr/>
        </p:nvGrpSpPr>
        <p:grpSpPr>
          <a:xfrm>
            <a:off x="1677570" y="1359408"/>
            <a:ext cx="4152899" cy="4696439"/>
            <a:chOff x="6096000" y="1417211"/>
            <a:chExt cx="4152899" cy="4696439"/>
          </a:xfrm>
        </p:grpSpPr>
        <p:sp>
          <p:nvSpPr>
            <p:cNvPr id="9" name="Rectangle: Rounded Corners 8">
              <a:extLst>
                <a:ext uri="{FF2B5EF4-FFF2-40B4-BE49-F238E27FC236}">
                  <a16:creationId xmlns:a16="http://schemas.microsoft.com/office/drawing/2014/main" id="{5750A0F2-EBE9-43F3-BCBF-A8246F127D7E}"/>
                </a:ext>
              </a:extLst>
            </p:cNvPr>
            <p:cNvSpPr/>
            <p:nvPr/>
          </p:nvSpPr>
          <p:spPr>
            <a:xfrm>
              <a:off x="6096000" y="1417211"/>
              <a:ext cx="4152899" cy="4696439"/>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endParaRPr>
            </a:p>
          </p:txBody>
        </p:sp>
        <p:pic>
          <p:nvPicPr>
            <p:cNvPr id="14" name="Picture 13">
              <a:extLst>
                <a:ext uri="{FF2B5EF4-FFF2-40B4-BE49-F238E27FC236}">
                  <a16:creationId xmlns:a16="http://schemas.microsoft.com/office/drawing/2014/main" id="{3B272F4E-FB65-4C71-8806-5A37AB061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3667" y="1476314"/>
              <a:ext cx="1597705" cy="1597705"/>
            </a:xfrm>
            <a:prstGeom prst="rect">
              <a:avLst/>
            </a:prstGeom>
          </p:spPr>
        </p:pic>
        <p:sp>
          <p:nvSpPr>
            <p:cNvPr id="16" name="TextBox 15">
              <a:extLst>
                <a:ext uri="{FF2B5EF4-FFF2-40B4-BE49-F238E27FC236}">
                  <a16:creationId xmlns:a16="http://schemas.microsoft.com/office/drawing/2014/main" id="{24F5C7F8-F1CA-4C8C-9263-C0889EF7FCB0}"/>
                </a:ext>
              </a:extLst>
            </p:cNvPr>
            <p:cNvSpPr txBox="1"/>
            <p:nvPr/>
          </p:nvSpPr>
          <p:spPr>
            <a:xfrm>
              <a:off x="6380192" y="3133121"/>
              <a:ext cx="3678208" cy="2677656"/>
            </a:xfrm>
            <a:prstGeom prst="rect">
              <a:avLst/>
            </a:prstGeom>
            <a:noFill/>
          </p:spPr>
          <p:txBody>
            <a:bodyPr wrap="square" rtlCol="0">
              <a:spAutoFit/>
            </a:bodyPr>
            <a:lstStyle/>
            <a:p>
              <a:pPr algn="ctr"/>
              <a:r>
                <a:rPr lang="it-IT" sz="2400" dirty="0">
                  <a:latin typeface="+mj-lt"/>
                </a:rPr>
                <a:t>THE ONE STEP MICROWAVE-ASSISTED EXTRACTION AND DERIVATIZATION IS COMPARABLE TO OFFICIAL METHODS AND MORE GREENER </a:t>
              </a:r>
              <a:endParaRPr lang="en-GB" sz="2400" baseline="-25000" dirty="0">
                <a:latin typeface="+mj-lt"/>
              </a:endParaRPr>
            </a:p>
          </p:txBody>
        </p:sp>
      </p:grpSp>
    </p:spTree>
    <p:extLst>
      <p:ext uri="{BB962C8B-B14F-4D97-AF65-F5344CB8AC3E}">
        <p14:creationId xmlns:p14="http://schemas.microsoft.com/office/powerpoint/2010/main" val="728247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D8F99906-A510-4797-8B85-E51FFD91332D}"/>
              </a:ext>
            </a:extLst>
          </p:cNvPr>
          <p:cNvSpPr txBox="1"/>
          <p:nvPr/>
        </p:nvSpPr>
        <p:spPr>
          <a:xfrm>
            <a:off x="2325063" y="122929"/>
            <a:ext cx="7067550" cy="461665"/>
          </a:xfrm>
          <a:prstGeom prst="rect">
            <a:avLst/>
          </a:prstGeom>
          <a:noFill/>
        </p:spPr>
        <p:txBody>
          <a:bodyPr wrap="square" rtlCol="0">
            <a:spAutoFit/>
          </a:bodyPr>
          <a:lstStyle/>
          <a:p>
            <a:pPr algn="ctr"/>
            <a:r>
              <a:rPr lang="it-IT" sz="2400" b="1" dirty="0">
                <a:latin typeface="Corbel Light" panose="020B0303020204020204" pitchFamily="34" charset="0"/>
              </a:rPr>
              <a:t>A SPECIAL THANKS TO MY RESEARCH GROUP</a:t>
            </a:r>
            <a:endParaRPr lang="it-IT" b="1" dirty="0">
              <a:latin typeface="Corbel Light" panose="020B0303020204020204" pitchFamily="34" charset="0"/>
            </a:endParaRPr>
          </a:p>
        </p:txBody>
      </p:sp>
      <p:sp>
        <p:nvSpPr>
          <p:cNvPr id="8" name="CasellaDiTesto 7">
            <a:extLst>
              <a:ext uri="{FF2B5EF4-FFF2-40B4-BE49-F238E27FC236}">
                <a16:creationId xmlns:a16="http://schemas.microsoft.com/office/drawing/2014/main" id="{2575DB74-A42B-4470-9754-79DC16D261A8}"/>
              </a:ext>
            </a:extLst>
          </p:cNvPr>
          <p:cNvSpPr txBox="1"/>
          <p:nvPr/>
        </p:nvSpPr>
        <p:spPr>
          <a:xfrm>
            <a:off x="272040" y="1422068"/>
            <a:ext cx="3295134" cy="2308324"/>
          </a:xfrm>
          <a:prstGeom prst="rect">
            <a:avLst/>
          </a:prstGeom>
          <a:noFill/>
        </p:spPr>
        <p:txBody>
          <a:bodyPr wrap="square" rtlCol="0">
            <a:spAutoFit/>
          </a:bodyPr>
          <a:lstStyle/>
          <a:p>
            <a:pPr algn="ctr"/>
            <a:r>
              <a:rPr lang="it-IT" b="1" dirty="0">
                <a:latin typeface="Corbel Light" panose="020B0303020204020204" pitchFamily="34" charset="0"/>
              </a:rPr>
              <a:t>Giorgia </a:t>
            </a:r>
            <a:r>
              <a:rPr lang="it-IT" b="1" dirty="0" err="1">
                <a:latin typeface="Corbel Light" panose="020B0303020204020204" pitchFamily="34" charset="0"/>
              </a:rPr>
              <a:t>Purcaro</a:t>
            </a:r>
            <a:endParaRPr lang="it-IT" b="1" dirty="0">
              <a:latin typeface="Corbel Light" panose="020B0303020204020204" pitchFamily="34" charset="0"/>
            </a:endParaRPr>
          </a:p>
          <a:p>
            <a:pPr algn="ctr"/>
            <a:r>
              <a:rPr lang="it-IT" dirty="0">
                <a:latin typeface="Corbel Light" panose="020B0303020204020204" pitchFamily="34" charset="0"/>
              </a:rPr>
              <a:t>Sophie </a:t>
            </a:r>
            <a:r>
              <a:rPr lang="it-IT" dirty="0" err="1">
                <a:latin typeface="Corbel Light" panose="020B0303020204020204" pitchFamily="34" charset="0"/>
              </a:rPr>
              <a:t>Vancraenenbroeck</a:t>
            </a:r>
            <a:endParaRPr lang="it-IT" dirty="0">
              <a:latin typeface="Corbel Light" panose="020B0303020204020204" pitchFamily="34" charset="0"/>
            </a:endParaRPr>
          </a:p>
          <a:p>
            <a:pPr algn="ctr"/>
            <a:r>
              <a:rPr lang="it-IT" dirty="0">
                <a:latin typeface="Corbel Light" panose="020B0303020204020204" pitchFamily="34" charset="0"/>
              </a:rPr>
              <a:t>Steven </a:t>
            </a:r>
            <a:r>
              <a:rPr lang="it-IT" dirty="0" err="1">
                <a:latin typeface="Corbel Light" panose="020B0303020204020204" pitchFamily="34" charset="0"/>
              </a:rPr>
              <a:t>Mascrez</a:t>
            </a:r>
            <a:endParaRPr lang="it-IT" dirty="0">
              <a:latin typeface="Corbel Light" panose="020B0303020204020204" pitchFamily="34" charset="0"/>
            </a:endParaRPr>
          </a:p>
          <a:p>
            <a:pPr algn="ctr"/>
            <a:r>
              <a:rPr lang="it-IT" dirty="0">
                <a:latin typeface="Corbel Light" panose="020B0303020204020204" pitchFamily="34" charset="0"/>
              </a:rPr>
              <a:t>Paula </a:t>
            </a:r>
            <a:r>
              <a:rPr lang="it-IT" dirty="0" err="1">
                <a:latin typeface="Corbel Light" panose="020B0303020204020204" pitchFamily="34" charset="0"/>
              </a:rPr>
              <a:t>Albendea</a:t>
            </a:r>
            <a:endParaRPr lang="it-IT" dirty="0">
              <a:latin typeface="Corbel Light" panose="020B0303020204020204" pitchFamily="34" charset="0"/>
            </a:endParaRPr>
          </a:p>
          <a:p>
            <a:pPr algn="ctr"/>
            <a:r>
              <a:rPr lang="it-IT" dirty="0" err="1">
                <a:latin typeface="Corbel Light" panose="020B0303020204020204" pitchFamily="34" charset="0"/>
              </a:rPr>
              <a:t>Damian</a:t>
            </a:r>
            <a:r>
              <a:rPr lang="it-IT" dirty="0">
                <a:latin typeface="Corbel Light" panose="020B0303020204020204" pitchFamily="34" charset="0"/>
              </a:rPr>
              <a:t> </a:t>
            </a:r>
            <a:r>
              <a:rPr lang="it-IT" dirty="0" err="1">
                <a:latin typeface="Corbel Light" panose="020B0303020204020204" pitchFamily="34" charset="0"/>
              </a:rPr>
              <a:t>Eggermont</a:t>
            </a:r>
            <a:endParaRPr lang="it-IT" dirty="0">
              <a:latin typeface="Corbel Light" panose="020B0303020204020204" pitchFamily="34" charset="0"/>
            </a:endParaRPr>
          </a:p>
          <a:p>
            <a:pPr algn="ctr"/>
            <a:r>
              <a:rPr lang="it-IT" dirty="0">
                <a:latin typeface="Corbel Light" panose="020B0303020204020204" pitchFamily="34" charset="0"/>
              </a:rPr>
              <a:t>Aleksandra </a:t>
            </a:r>
            <a:r>
              <a:rPr lang="it-IT" dirty="0" err="1">
                <a:latin typeface="Corbel Light" panose="020B0303020204020204" pitchFamily="34" charset="0"/>
              </a:rPr>
              <a:t>Gorska</a:t>
            </a:r>
            <a:endParaRPr lang="it-IT" dirty="0">
              <a:latin typeface="Corbel Light" panose="020B0303020204020204" pitchFamily="34" charset="0"/>
            </a:endParaRPr>
          </a:p>
          <a:p>
            <a:pPr algn="ctr"/>
            <a:r>
              <a:rPr lang="it-IT" dirty="0">
                <a:latin typeface="Corbel Light" panose="020B0303020204020204" pitchFamily="34" charset="0"/>
              </a:rPr>
              <a:t>Damien </a:t>
            </a:r>
            <a:r>
              <a:rPr lang="it-IT" dirty="0" err="1">
                <a:latin typeface="Corbel Light" panose="020B0303020204020204" pitchFamily="34" charset="0"/>
              </a:rPr>
              <a:t>Pierret</a:t>
            </a:r>
            <a:endParaRPr lang="it-IT" dirty="0">
              <a:latin typeface="Corbel Light" panose="020B0303020204020204" pitchFamily="34" charset="0"/>
            </a:endParaRPr>
          </a:p>
          <a:p>
            <a:pPr algn="ctr"/>
            <a:r>
              <a:rPr lang="it-IT" dirty="0">
                <a:latin typeface="Corbel Light" panose="020B0303020204020204" pitchFamily="34" charset="0"/>
              </a:rPr>
              <a:t>Andrea Schincaglia</a:t>
            </a:r>
          </a:p>
        </p:txBody>
      </p:sp>
      <p:pic>
        <p:nvPicPr>
          <p:cNvPr id="9" name="Immagine 8">
            <a:extLst>
              <a:ext uri="{FF2B5EF4-FFF2-40B4-BE49-F238E27FC236}">
                <a16:creationId xmlns:a16="http://schemas.microsoft.com/office/drawing/2014/main" id="{DB2FB74A-09D1-41E7-BC20-B3C88F4664B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0413" y="403153"/>
            <a:ext cx="2457687" cy="1193298"/>
          </a:xfrm>
          <a:prstGeom prst="rect">
            <a:avLst/>
          </a:prstGeom>
        </p:spPr>
      </p:pic>
      <p:pic>
        <p:nvPicPr>
          <p:cNvPr id="10" name="Immagine 9">
            <a:extLst>
              <a:ext uri="{FF2B5EF4-FFF2-40B4-BE49-F238E27FC236}">
                <a16:creationId xmlns:a16="http://schemas.microsoft.com/office/drawing/2014/main" id="{FF40165E-37AF-43C4-803E-812ACC1DC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06" y="3338367"/>
            <a:ext cx="3295135" cy="1905000"/>
          </a:xfrm>
          <a:prstGeom prst="rect">
            <a:avLst/>
          </a:prstGeom>
        </p:spPr>
      </p:pic>
      <p:sp>
        <p:nvSpPr>
          <p:cNvPr id="11" name="CasellaDiTesto 10">
            <a:extLst>
              <a:ext uri="{FF2B5EF4-FFF2-40B4-BE49-F238E27FC236}">
                <a16:creationId xmlns:a16="http://schemas.microsoft.com/office/drawing/2014/main" id="{12683774-6AEF-4B20-A85D-C3946DD57383}"/>
              </a:ext>
            </a:extLst>
          </p:cNvPr>
          <p:cNvSpPr txBox="1"/>
          <p:nvPr/>
        </p:nvSpPr>
        <p:spPr>
          <a:xfrm>
            <a:off x="400413" y="5055600"/>
            <a:ext cx="2971800" cy="1477328"/>
          </a:xfrm>
          <a:prstGeom prst="rect">
            <a:avLst/>
          </a:prstGeom>
          <a:noFill/>
        </p:spPr>
        <p:txBody>
          <a:bodyPr wrap="square" rtlCol="0">
            <a:spAutoFit/>
          </a:bodyPr>
          <a:lstStyle/>
          <a:p>
            <a:pPr algn="ctr"/>
            <a:r>
              <a:rPr lang="it-IT" b="1" dirty="0">
                <a:latin typeface="Corbel Light" panose="020B0303020204020204" pitchFamily="34" charset="0"/>
              </a:rPr>
              <a:t>Chiara Emilia Cordero</a:t>
            </a:r>
          </a:p>
          <a:p>
            <a:pPr algn="ctr"/>
            <a:r>
              <a:rPr lang="it-IT" dirty="0">
                <a:latin typeface="Corbel Light" panose="020B0303020204020204" pitchFamily="34" charset="0"/>
              </a:rPr>
              <a:t>Andrea Caratti</a:t>
            </a:r>
          </a:p>
          <a:p>
            <a:pPr algn="ctr"/>
            <a:r>
              <a:rPr lang="it-IT" dirty="0">
                <a:latin typeface="Corbel Light" panose="020B0303020204020204" pitchFamily="34" charset="0"/>
              </a:rPr>
              <a:t>Angelica Fina</a:t>
            </a:r>
          </a:p>
          <a:p>
            <a:pPr algn="ctr"/>
            <a:r>
              <a:rPr lang="it-IT" dirty="0">
                <a:latin typeface="Corbel Light" panose="020B0303020204020204" pitchFamily="34" charset="0"/>
              </a:rPr>
              <a:t>Fulvia Trapani</a:t>
            </a:r>
          </a:p>
          <a:p>
            <a:endParaRPr lang="it-IT" dirty="0"/>
          </a:p>
        </p:txBody>
      </p:sp>
      <p:pic>
        <p:nvPicPr>
          <p:cNvPr id="13" name="Immagine 12">
            <a:extLst>
              <a:ext uri="{FF2B5EF4-FFF2-40B4-BE49-F238E27FC236}">
                <a16:creationId xmlns:a16="http://schemas.microsoft.com/office/drawing/2014/main" id="{31C946CB-38B7-42F0-8931-4026D4F6E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776" y="4061577"/>
            <a:ext cx="3295135" cy="2471351"/>
          </a:xfrm>
          <a:prstGeom prst="roundRect">
            <a:avLst/>
          </a:prstGeom>
        </p:spPr>
      </p:pic>
      <p:pic>
        <p:nvPicPr>
          <p:cNvPr id="16" name="Immagine 15">
            <a:extLst>
              <a:ext uri="{FF2B5EF4-FFF2-40B4-BE49-F238E27FC236}">
                <a16:creationId xmlns:a16="http://schemas.microsoft.com/office/drawing/2014/main" id="{1FF57E4D-B7DC-47E6-9B7B-71BFCD75C0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5045" y="4061577"/>
            <a:ext cx="3295135" cy="2471351"/>
          </a:xfrm>
          <a:prstGeom prst="roundRect">
            <a:avLst/>
          </a:prstGeom>
        </p:spPr>
      </p:pic>
      <p:pic>
        <p:nvPicPr>
          <p:cNvPr id="3" name="Picture 2">
            <a:extLst>
              <a:ext uri="{FF2B5EF4-FFF2-40B4-BE49-F238E27FC236}">
                <a16:creationId xmlns:a16="http://schemas.microsoft.com/office/drawing/2014/main" id="{E4E45EEF-D198-40E8-BD6F-9F1B95EC4F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0723" y="1068703"/>
            <a:ext cx="3295135" cy="2471352"/>
          </a:xfrm>
          <a:prstGeom prst="roundRect">
            <a:avLst/>
          </a:prstGeom>
        </p:spPr>
      </p:pic>
      <p:pic>
        <p:nvPicPr>
          <p:cNvPr id="5" name="Picture 4">
            <a:extLst>
              <a:ext uri="{FF2B5EF4-FFF2-40B4-BE49-F238E27FC236}">
                <a16:creationId xmlns:a16="http://schemas.microsoft.com/office/drawing/2014/main" id="{F8C79E00-E56E-4E19-825C-143960F657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6513" y="1068703"/>
            <a:ext cx="3295136" cy="2471352"/>
          </a:xfrm>
          <a:prstGeom prst="roundRect">
            <a:avLst/>
          </a:prstGeom>
        </p:spPr>
      </p:pic>
    </p:spTree>
    <p:extLst>
      <p:ext uri="{BB962C8B-B14F-4D97-AF65-F5344CB8AC3E}">
        <p14:creationId xmlns:p14="http://schemas.microsoft.com/office/powerpoint/2010/main" val="1947571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CE29B387-F49B-4D8B-AAD3-3BE9930A49C5}"/>
              </a:ext>
            </a:extLst>
          </p:cNvPr>
          <p:cNvSpPr txBox="1">
            <a:spLocks noGrp="1"/>
          </p:cNvSpPr>
          <p:nvPr>
            <p:ph idx="1"/>
          </p:nvPr>
        </p:nvSpPr>
        <p:spPr>
          <a:xfrm>
            <a:off x="686023" y="3087937"/>
            <a:ext cx="3255676" cy="1421928"/>
          </a:xfrm>
          <a:prstGeom prst="rect">
            <a:avLst/>
          </a:prstGeom>
          <a:noFill/>
        </p:spPr>
        <p:txBody>
          <a:bodyPr wrap="square" rtlCol="0">
            <a:spAutoFit/>
          </a:bodyPr>
          <a:lstStyle/>
          <a:p>
            <a:pPr marL="0" indent="0" algn="ctr">
              <a:buNone/>
            </a:pPr>
            <a:r>
              <a:rPr lang="en-GB" sz="2400" b="1" dirty="0">
                <a:latin typeface="Corbel Light" panose="020B0303020204020204" pitchFamily="34" charset="0"/>
                <a:ea typeface="Calibri" panose="020F0502020204030204" pitchFamily="34" charset="0"/>
                <a:cs typeface="Helvetica" panose="020B0604020202020204" pitchFamily="34" charset="0"/>
              </a:rPr>
              <a:t>CHARACTERIZATION AND DETERMINATION OF TOTAL FAT CONTENT IN FOODS</a:t>
            </a:r>
            <a:endParaRPr lang="it-IT" sz="2400" b="1" dirty="0">
              <a:latin typeface="Corbel Light" panose="020B0303020204020204" pitchFamily="34" charset="0"/>
              <a:cs typeface="Helvetica" panose="020B0604020202020204" pitchFamily="34" charset="0"/>
            </a:endParaRPr>
          </a:p>
        </p:txBody>
      </p:sp>
      <p:sp>
        <p:nvSpPr>
          <p:cNvPr id="5" name="TextBox 5">
            <a:extLst>
              <a:ext uri="{FF2B5EF4-FFF2-40B4-BE49-F238E27FC236}">
                <a16:creationId xmlns:a16="http://schemas.microsoft.com/office/drawing/2014/main" id="{C63639F0-AD0A-4181-A8AA-812C82ACBC14}"/>
              </a:ext>
            </a:extLst>
          </p:cNvPr>
          <p:cNvSpPr txBox="1"/>
          <p:nvPr/>
        </p:nvSpPr>
        <p:spPr>
          <a:xfrm>
            <a:off x="4321154" y="3122946"/>
            <a:ext cx="3255677" cy="1569660"/>
          </a:xfrm>
          <a:prstGeom prst="rect">
            <a:avLst/>
          </a:prstGeom>
          <a:noFill/>
        </p:spPr>
        <p:txBody>
          <a:bodyPr wrap="square" rtlCol="0">
            <a:spAutoFit/>
          </a:bodyPr>
          <a:lstStyle/>
          <a:p>
            <a:pPr algn="ctr"/>
            <a:r>
              <a:rPr lang="en-US" sz="2400" b="1" dirty="0">
                <a:effectLst/>
                <a:latin typeface="Corbel Light" panose="020B0303020204020204" pitchFamily="34" charset="0"/>
                <a:ea typeface="Calibri" panose="020F0502020204030204" pitchFamily="34" charset="0"/>
                <a:cs typeface="Helvetica" panose="020B0604020202020204" pitchFamily="34" charset="0"/>
              </a:rPr>
              <a:t>FOR NUTRITIONAL LABELING AND TO UNDERSTAND THE AVAILABILITY OF FAT</a:t>
            </a:r>
            <a:endParaRPr lang="it-IT" sz="2400" dirty="0">
              <a:latin typeface="Corbel Light" panose="020B0303020204020204" pitchFamily="34" charset="0"/>
              <a:cs typeface="Helvetica" panose="020B0604020202020204" pitchFamily="34" charset="0"/>
            </a:endParaRPr>
          </a:p>
        </p:txBody>
      </p:sp>
      <p:sp>
        <p:nvSpPr>
          <p:cNvPr id="6" name="TextBox 6">
            <a:extLst>
              <a:ext uri="{FF2B5EF4-FFF2-40B4-BE49-F238E27FC236}">
                <a16:creationId xmlns:a16="http://schemas.microsoft.com/office/drawing/2014/main" id="{50A287C9-0624-41A5-B03A-19CD5914469E}"/>
              </a:ext>
            </a:extLst>
          </p:cNvPr>
          <p:cNvSpPr txBox="1"/>
          <p:nvPr/>
        </p:nvSpPr>
        <p:spPr>
          <a:xfrm>
            <a:off x="8282241" y="3162704"/>
            <a:ext cx="3255677" cy="1200329"/>
          </a:xfrm>
          <a:prstGeom prst="rect">
            <a:avLst/>
          </a:prstGeom>
          <a:noFill/>
        </p:spPr>
        <p:txBody>
          <a:bodyPr wrap="square" rtlCol="0">
            <a:spAutoFit/>
          </a:bodyPr>
          <a:lstStyle/>
          <a:p>
            <a:pPr algn="ctr"/>
            <a:r>
              <a:rPr lang="it-IT" sz="2400" b="1" dirty="0">
                <a:latin typeface="Corbel Light" panose="020B0303020204020204" pitchFamily="34" charset="0"/>
                <a:cs typeface="Helvetica" panose="020B0604020202020204" pitchFamily="34" charset="0"/>
              </a:rPr>
              <a:t>HEALTH IMPACT </a:t>
            </a:r>
            <a:r>
              <a:rPr lang="en-US" sz="2400" b="1" dirty="0">
                <a:latin typeface="Corbel Light" panose="020B0303020204020204" pitchFamily="34" charset="0"/>
                <a:cs typeface="Helvetica" panose="020B0604020202020204" pitchFamily="34" charset="0"/>
              </a:rPr>
              <a:t>AND CORRELATION WITH SOME DISEASES</a:t>
            </a:r>
            <a:endParaRPr lang="it-IT" sz="2400" b="1" dirty="0">
              <a:latin typeface="Corbel Light" panose="020B0303020204020204" pitchFamily="34" charset="0"/>
              <a:cs typeface="Helvetica" panose="020B0604020202020204" pitchFamily="34" charset="0"/>
            </a:endParaRPr>
          </a:p>
        </p:txBody>
      </p:sp>
      <p:pic>
        <p:nvPicPr>
          <p:cNvPr id="13" name="Immagine 12">
            <a:extLst>
              <a:ext uri="{FF2B5EF4-FFF2-40B4-BE49-F238E27FC236}">
                <a16:creationId xmlns:a16="http://schemas.microsoft.com/office/drawing/2014/main" id="{C1E0298B-E1BC-4941-95D7-6FB317486AAE}"/>
              </a:ext>
            </a:extLst>
          </p:cNvPr>
          <p:cNvPicPr>
            <a:picLocks noChangeAspect="1"/>
          </p:cNvPicPr>
          <p:nvPr/>
        </p:nvPicPr>
        <p:blipFill rotWithShape="1">
          <a:blip r:embed="rId3">
            <a:extLst>
              <a:ext uri="{28A0092B-C50C-407E-A947-70E740481C1C}">
                <a14:useLocalDpi xmlns:a14="http://schemas.microsoft.com/office/drawing/2010/main" val="0"/>
              </a:ext>
            </a:extLst>
          </a:blip>
          <a:srcRect l="21368" r="11570"/>
          <a:stretch/>
        </p:blipFill>
        <p:spPr>
          <a:xfrm>
            <a:off x="983537" y="1041544"/>
            <a:ext cx="2660649" cy="1983692"/>
          </a:xfrm>
          <a:prstGeom prst="rect">
            <a:avLst/>
          </a:prstGeom>
        </p:spPr>
      </p:pic>
      <p:pic>
        <p:nvPicPr>
          <p:cNvPr id="15" name="Immagine 14">
            <a:extLst>
              <a:ext uri="{FF2B5EF4-FFF2-40B4-BE49-F238E27FC236}">
                <a16:creationId xmlns:a16="http://schemas.microsoft.com/office/drawing/2014/main" id="{9F7DBAAA-9FA1-4CF4-BCB8-D7B405B909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16337" y="1044041"/>
            <a:ext cx="2987487" cy="1991658"/>
          </a:xfrm>
          <a:prstGeom prst="rect">
            <a:avLst/>
          </a:prstGeom>
        </p:spPr>
      </p:pic>
      <p:pic>
        <p:nvPicPr>
          <p:cNvPr id="17" name="Immagine 16">
            <a:extLst>
              <a:ext uri="{FF2B5EF4-FFF2-40B4-BE49-F238E27FC236}">
                <a16:creationId xmlns:a16="http://schemas.microsoft.com/office/drawing/2014/main" id="{EFC8E278-4559-4E9D-8B55-F533DE7DF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985" y="1041544"/>
            <a:ext cx="2987488" cy="1983692"/>
          </a:xfrm>
          <a:prstGeom prst="rect">
            <a:avLst/>
          </a:prstGeom>
        </p:spPr>
      </p:pic>
      <p:sp>
        <p:nvSpPr>
          <p:cNvPr id="18" name="Rettangolo 17">
            <a:extLst>
              <a:ext uri="{FF2B5EF4-FFF2-40B4-BE49-F238E27FC236}">
                <a16:creationId xmlns:a16="http://schemas.microsoft.com/office/drawing/2014/main" id="{30D321C3-3317-47E0-82DE-F5009FEE1BBF}"/>
              </a:ext>
            </a:extLst>
          </p:cNvPr>
          <p:cNvSpPr/>
          <p:nvPr/>
        </p:nvSpPr>
        <p:spPr>
          <a:xfrm>
            <a:off x="3941699" y="961959"/>
            <a:ext cx="3952992" cy="5274773"/>
          </a:xfrm>
          <a:prstGeom prst="rect">
            <a:avLst/>
          </a:prstGeom>
          <a:solidFill>
            <a:srgbClr val="FFFFFF">
              <a:alpha val="67059"/>
            </a:srgb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19" name="Rettangolo 18">
            <a:extLst>
              <a:ext uri="{FF2B5EF4-FFF2-40B4-BE49-F238E27FC236}">
                <a16:creationId xmlns:a16="http://schemas.microsoft.com/office/drawing/2014/main" id="{633E8BFB-D262-4D83-8ED5-5C05A9A197AD}"/>
              </a:ext>
            </a:extLst>
          </p:cNvPr>
          <p:cNvSpPr/>
          <p:nvPr/>
        </p:nvSpPr>
        <p:spPr>
          <a:xfrm>
            <a:off x="77588" y="791613"/>
            <a:ext cx="3952992" cy="5274773"/>
          </a:xfrm>
          <a:prstGeom prst="rect">
            <a:avLst/>
          </a:prstGeom>
          <a:solidFill>
            <a:srgbClr val="FFFFFF">
              <a:alpha val="67059"/>
            </a:srgb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12" name="Freeform: Shape 11">
            <a:extLst>
              <a:ext uri="{FF2B5EF4-FFF2-40B4-BE49-F238E27FC236}">
                <a16:creationId xmlns:a16="http://schemas.microsoft.com/office/drawing/2014/main" id="{9F9A188B-FCED-4D98-948E-8F5D12ED1AA7}"/>
              </a:ext>
            </a:extLst>
          </p:cNvPr>
          <p:cNvSpPr/>
          <p:nvPr/>
        </p:nvSpPr>
        <p:spPr>
          <a:xfrm>
            <a:off x="-7868654" y="5293895"/>
            <a:ext cx="20060654" cy="1564104"/>
          </a:xfrm>
          <a:custGeom>
            <a:avLst/>
            <a:gdLst>
              <a:gd name="connsiteX0" fmla="*/ 0 w 19892212"/>
              <a:gd name="connsiteY0" fmla="*/ 0 h 1564104"/>
              <a:gd name="connsiteX1" fmla="*/ 10954592 w 19892212"/>
              <a:gd name="connsiteY1" fmla="*/ 0 h 1564104"/>
              <a:gd name="connsiteX2" fmla="*/ 10961918 w 19892212"/>
              <a:gd name="connsiteY2" fmla="*/ 75952 h 1564104"/>
              <a:gd name="connsiteX3" fmla="*/ 11790946 w 19892212"/>
              <a:gd name="connsiteY3" fmla="*/ 782051 h 1564104"/>
              <a:gd name="connsiteX4" fmla="*/ 12619974 w 19892212"/>
              <a:gd name="connsiteY4" fmla="*/ 75952 h 1564104"/>
              <a:gd name="connsiteX5" fmla="*/ 12627301 w 19892212"/>
              <a:gd name="connsiteY5" fmla="*/ 0 h 1564104"/>
              <a:gd name="connsiteX6" fmla="*/ 19892212 w 19892212"/>
              <a:gd name="connsiteY6" fmla="*/ 0 h 1564104"/>
              <a:gd name="connsiteX7" fmla="*/ 19892212 w 19892212"/>
              <a:gd name="connsiteY7" fmla="*/ 1564104 h 1564104"/>
              <a:gd name="connsiteX8" fmla="*/ 0 w 19892212"/>
              <a:gd name="connsiteY8" fmla="*/ 1564104 h 156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2212" h="1564104">
                <a:moveTo>
                  <a:pt x="0" y="0"/>
                </a:moveTo>
                <a:lnTo>
                  <a:pt x="10954592" y="0"/>
                </a:lnTo>
                <a:lnTo>
                  <a:pt x="10961918" y="75952"/>
                </a:lnTo>
                <a:cubicBezTo>
                  <a:pt x="11040825" y="478922"/>
                  <a:pt x="11382011" y="782051"/>
                  <a:pt x="11790946" y="782051"/>
                </a:cubicBezTo>
                <a:cubicBezTo>
                  <a:pt x="12199881" y="782051"/>
                  <a:pt x="12541067" y="478922"/>
                  <a:pt x="12619974" y="75952"/>
                </a:cubicBezTo>
                <a:lnTo>
                  <a:pt x="12627301" y="0"/>
                </a:lnTo>
                <a:lnTo>
                  <a:pt x="19892212" y="0"/>
                </a:lnTo>
                <a:lnTo>
                  <a:pt x="19892212" y="1564104"/>
                </a:lnTo>
                <a:lnTo>
                  <a:pt x="0" y="1564104"/>
                </a:ln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4" name="Group 13">
            <a:extLst>
              <a:ext uri="{FF2B5EF4-FFF2-40B4-BE49-F238E27FC236}">
                <a16:creationId xmlns:a16="http://schemas.microsoft.com/office/drawing/2014/main" id="{8725EED6-7A5F-4719-935D-1ABB3DDB5144}"/>
              </a:ext>
            </a:extLst>
          </p:cNvPr>
          <p:cNvGrpSpPr/>
          <p:nvPr/>
        </p:nvGrpSpPr>
        <p:grpSpPr>
          <a:xfrm>
            <a:off x="3380875" y="4572567"/>
            <a:ext cx="1299412" cy="1323474"/>
            <a:chOff x="3392904" y="5534526"/>
            <a:chExt cx="1058779" cy="1082841"/>
          </a:xfrm>
        </p:grpSpPr>
        <p:sp>
          <p:nvSpPr>
            <p:cNvPr id="16" name="Oval 15">
              <a:extLst>
                <a:ext uri="{FF2B5EF4-FFF2-40B4-BE49-F238E27FC236}">
                  <a16:creationId xmlns:a16="http://schemas.microsoft.com/office/drawing/2014/main" id="{735979D1-D8D6-468A-AA80-AA7AC264411F}"/>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DEA4A4AD-E6EE-4888-91D6-EE4E78208E7D}"/>
                </a:ext>
              </a:extLst>
            </p:cNvPr>
            <p:cNvSpPr txBox="1"/>
            <p:nvPr/>
          </p:nvSpPr>
          <p:spPr>
            <a:xfrm>
              <a:off x="3477125" y="5777662"/>
              <a:ext cx="890336" cy="646331"/>
            </a:xfrm>
            <a:prstGeom prst="rect">
              <a:avLst/>
            </a:prstGeom>
            <a:noFill/>
          </p:spPr>
          <p:txBody>
            <a:bodyPr wrap="square" rtlCol="0">
              <a:spAutoFit/>
            </a:bodyPr>
            <a:lstStyle/>
            <a:p>
              <a:pPr algn="ctr"/>
              <a:r>
                <a:rPr lang="it-IT" dirty="0">
                  <a:latin typeface="+mj-lt"/>
                </a:rPr>
                <a:t>FATTY</a:t>
              </a:r>
            </a:p>
            <a:p>
              <a:pPr algn="ctr"/>
              <a:r>
                <a:rPr lang="it-IT" dirty="0">
                  <a:latin typeface="+mj-lt"/>
                </a:rPr>
                <a:t> ACIDS</a:t>
              </a:r>
              <a:endParaRPr lang="en-GB" dirty="0">
                <a:latin typeface="+mj-lt"/>
              </a:endParaRPr>
            </a:p>
          </p:txBody>
        </p:sp>
      </p:grpSp>
      <p:grpSp>
        <p:nvGrpSpPr>
          <p:cNvPr id="22" name="Group 21">
            <a:extLst>
              <a:ext uri="{FF2B5EF4-FFF2-40B4-BE49-F238E27FC236}">
                <a16:creationId xmlns:a16="http://schemas.microsoft.com/office/drawing/2014/main" id="{618C4A3F-C84B-4EEC-BD81-8CF1072297EC}"/>
              </a:ext>
            </a:extLst>
          </p:cNvPr>
          <p:cNvGrpSpPr/>
          <p:nvPr/>
        </p:nvGrpSpPr>
        <p:grpSpPr>
          <a:xfrm>
            <a:off x="6679531" y="5414208"/>
            <a:ext cx="1532022" cy="1323474"/>
            <a:chOff x="6679531" y="5414208"/>
            <a:chExt cx="1532022" cy="1323474"/>
          </a:xfrm>
        </p:grpSpPr>
        <p:grpSp>
          <p:nvGrpSpPr>
            <p:cNvPr id="23" name="Group 22">
              <a:extLst>
                <a:ext uri="{FF2B5EF4-FFF2-40B4-BE49-F238E27FC236}">
                  <a16:creationId xmlns:a16="http://schemas.microsoft.com/office/drawing/2014/main" id="{D78F917D-AD8B-484B-AB2A-CA87BAFC08D2}"/>
                </a:ext>
              </a:extLst>
            </p:cNvPr>
            <p:cNvGrpSpPr/>
            <p:nvPr/>
          </p:nvGrpSpPr>
          <p:grpSpPr>
            <a:xfrm>
              <a:off x="6679531" y="5414208"/>
              <a:ext cx="1299412" cy="1323474"/>
              <a:chOff x="3392904" y="5534526"/>
              <a:chExt cx="1058779" cy="1082841"/>
            </a:xfrm>
          </p:grpSpPr>
          <p:sp>
            <p:nvSpPr>
              <p:cNvPr id="25" name="Oval 24">
                <a:extLst>
                  <a:ext uri="{FF2B5EF4-FFF2-40B4-BE49-F238E27FC236}">
                    <a16:creationId xmlns:a16="http://schemas.microsoft.com/office/drawing/2014/main" id="{837781F0-BF97-4829-A2DC-1D59B2BF6059}"/>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5A91FF3E-AECB-4AE3-857E-19960E94D521}"/>
                  </a:ext>
                </a:extLst>
              </p:cNvPr>
              <p:cNvSpPr txBox="1"/>
              <p:nvPr/>
            </p:nvSpPr>
            <p:spPr>
              <a:xfrm>
                <a:off x="3477125" y="5777662"/>
                <a:ext cx="890336" cy="302180"/>
              </a:xfrm>
              <a:prstGeom prst="rect">
                <a:avLst/>
              </a:prstGeom>
              <a:noFill/>
            </p:spPr>
            <p:txBody>
              <a:bodyPr wrap="square" rtlCol="0">
                <a:spAutoFit/>
              </a:bodyPr>
              <a:lstStyle/>
              <a:p>
                <a:pPr algn="ctr"/>
                <a:endParaRPr lang="it-IT" dirty="0">
                  <a:latin typeface="+mj-lt"/>
                </a:endParaRPr>
              </a:p>
            </p:txBody>
          </p:sp>
        </p:grpSp>
        <p:sp>
          <p:nvSpPr>
            <p:cNvPr id="24" name="TextBox 23">
              <a:extLst>
                <a:ext uri="{FF2B5EF4-FFF2-40B4-BE49-F238E27FC236}">
                  <a16:creationId xmlns:a16="http://schemas.microsoft.com/office/drawing/2014/main" id="{CEC5A944-4D2E-4419-856C-30932B8D0730}"/>
                </a:ext>
              </a:extLst>
            </p:cNvPr>
            <p:cNvSpPr txBox="1"/>
            <p:nvPr/>
          </p:nvSpPr>
          <p:spPr>
            <a:xfrm>
              <a:off x="6679531" y="5924867"/>
              <a:ext cx="1532022" cy="369332"/>
            </a:xfrm>
            <a:prstGeom prst="rect">
              <a:avLst/>
            </a:prstGeom>
            <a:noFill/>
          </p:spPr>
          <p:txBody>
            <a:bodyPr wrap="square" rtlCol="0">
              <a:spAutoFit/>
            </a:bodyPr>
            <a:lstStyle/>
            <a:p>
              <a:r>
                <a:rPr lang="it-IT" dirty="0">
                  <a:latin typeface="+mj-lt"/>
                </a:rPr>
                <a:t>MICROWAVE</a:t>
              </a:r>
              <a:endParaRPr lang="en-GB" dirty="0">
                <a:latin typeface="+mj-lt"/>
              </a:endParaRPr>
            </a:p>
          </p:txBody>
        </p:sp>
      </p:grpSp>
      <p:sp>
        <p:nvSpPr>
          <p:cNvPr id="27" name="Titolo 1">
            <a:extLst>
              <a:ext uri="{FF2B5EF4-FFF2-40B4-BE49-F238E27FC236}">
                <a16:creationId xmlns:a16="http://schemas.microsoft.com/office/drawing/2014/main" id="{5675754A-2A8D-432D-B431-98C0A6264FDC}"/>
              </a:ext>
            </a:extLst>
          </p:cNvPr>
          <p:cNvSpPr txBox="1">
            <a:spLocks/>
          </p:cNvSpPr>
          <p:nvPr/>
        </p:nvSpPr>
        <p:spPr>
          <a:xfrm>
            <a:off x="2095500" y="-1900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b="1">
                <a:latin typeface="Corbel Light" panose="020B0303020204020204" pitchFamily="34" charset="0"/>
              </a:rPr>
              <a:t>Why fatty acid analysis is important?</a:t>
            </a:r>
            <a:endParaRPr lang="it-IT" sz="4000" b="1" dirty="0">
              <a:latin typeface="Corbel Light" panose="020B0303020204020204" pitchFamily="34" charset="0"/>
            </a:endParaRPr>
          </a:p>
        </p:txBody>
      </p:sp>
    </p:spTree>
    <p:extLst>
      <p:ext uri="{BB962C8B-B14F-4D97-AF65-F5344CB8AC3E}">
        <p14:creationId xmlns:p14="http://schemas.microsoft.com/office/powerpoint/2010/main" val="50244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FDECE4E7-CD80-41A3-B9ED-F1894BB19393}"/>
              </a:ext>
            </a:extLst>
          </p:cNvPr>
          <p:cNvSpPr/>
          <p:nvPr/>
        </p:nvSpPr>
        <p:spPr>
          <a:xfrm>
            <a:off x="-7868654" y="5293895"/>
            <a:ext cx="20060654" cy="1564104"/>
          </a:xfrm>
          <a:custGeom>
            <a:avLst/>
            <a:gdLst>
              <a:gd name="connsiteX0" fmla="*/ 0 w 19892212"/>
              <a:gd name="connsiteY0" fmla="*/ 0 h 1564104"/>
              <a:gd name="connsiteX1" fmla="*/ 10954592 w 19892212"/>
              <a:gd name="connsiteY1" fmla="*/ 0 h 1564104"/>
              <a:gd name="connsiteX2" fmla="*/ 10961918 w 19892212"/>
              <a:gd name="connsiteY2" fmla="*/ 75952 h 1564104"/>
              <a:gd name="connsiteX3" fmla="*/ 11790946 w 19892212"/>
              <a:gd name="connsiteY3" fmla="*/ 782051 h 1564104"/>
              <a:gd name="connsiteX4" fmla="*/ 12619974 w 19892212"/>
              <a:gd name="connsiteY4" fmla="*/ 75952 h 1564104"/>
              <a:gd name="connsiteX5" fmla="*/ 12627301 w 19892212"/>
              <a:gd name="connsiteY5" fmla="*/ 0 h 1564104"/>
              <a:gd name="connsiteX6" fmla="*/ 19892212 w 19892212"/>
              <a:gd name="connsiteY6" fmla="*/ 0 h 1564104"/>
              <a:gd name="connsiteX7" fmla="*/ 19892212 w 19892212"/>
              <a:gd name="connsiteY7" fmla="*/ 1564104 h 1564104"/>
              <a:gd name="connsiteX8" fmla="*/ 0 w 19892212"/>
              <a:gd name="connsiteY8" fmla="*/ 1564104 h 156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2212" h="1564104">
                <a:moveTo>
                  <a:pt x="0" y="0"/>
                </a:moveTo>
                <a:lnTo>
                  <a:pt x="10954592" y="0"/>
                </a:lnTo>
                <a:lnTo>
                  <a:pt x="10961918" y="75952"/>
                </a:lnTo>
                <a:cubicBezTo>
                  <a:pt x="11040825" y="478922"/>
                  <a:pt x="11382011" y="782051"/>
                  <a:pt x="11790946" y="782051"/>
                </a:cubicBezTo>
                <a:cubicBezTo>
                  <a:pt x="12199881" y="782051"/>
                  <a:pt x="12541067" y="478922"/>
                  <a:pt x="12619974" y="75952"/>
                </a:cubicBezTo>
                <a:lnTo>
                  <a:pt x="12627301" y="0"/>
                </a:lnTo>
                <a:lnTo>
                  <a:pt x="19892212" y="0"/>
                </a:lnTo>
                <a:lnTo>
                  <a:pt x="19892212" y="1564104"/>
                </a:lnTo>
                <a:lnTo>
                  <a:pt x="0" y="1564104"/>
                </a:ln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0" name="Group 19">
            <a:extLst>
              <a:ext uri="{FF2B5EF4-FFF2-40B4-BE49-F238E27FC236}">
                <a16:creationId xmlns:a16="http://schemas.microsoft.com/office/drawing/2014/main" id="{94228BBF-B4BD-4616-9514-145DAD48AB3C}"/>
              </a:ext>
            </a:extLst>
          </p:cNvPr>
          <p:cNvGrpSpPr/>
          <p:nvPr/>
        </p:nvGrpSpPr>
        <p:grpSpPr>
          <a:xfrm>
            <a:off x="3380875" y="4572567"/>
            <a:ext cx="1299412" cy="1323474"/>
            <a:chOff x="3392904" y="5534526"/>
            <a:chExt cx="1058779" cy="1082841"/>
          </a:xfrm>
        </p:grpSpPr>
        <p:sp>
          <p:nvSpPr>
            <p:cNvPr id="6" name="Oval 5">
              <a:extLst>
                <a:ext uri="{FF2B5EF4-FFF2-40B4-BE49-F238E27FC236}">
                  <a16:creationId xmlns:a16="http://schemas.microsoft.com/office/drawing/2014/main" id="{21FD31D7-2B4C-4876-AFE3-8565F4B443AB}"/>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0325C73-47DC-4B6F-8AD2-ED8BD7813675}"/>
                </a:ext>
              </a:extLst>
            </p:cNvPr>
            <p:cNvSpPr txBox="1"/>
            <p:nvPr/>
          </p:nvSpPr>
          <p:spPr>
            <a:xfrm>
              <a:off x="3477125" y="5777662"/>
              <a:ext cx="890336" cy="646331"/>
            </a:xfrm>
            <a:prstGeom prst="rect">
              <a:avLst/>
            </a:prstGeom>
            <a:noFill/>
          </p:spPr>
          <p:txBody>
            <a:bodyPr wrap="square" rtlCol="0">
              <a:spAutoFit/>
            </a:bodyPr>
            <a:lstStyle/>
            <a:p>
              <a:pPr algn="ctr"/>
              <a:r>
                <a:rPr lang="it-IT" dirty="0">
                  <a:latin typeface="+mj-lt"/>
                </a:rPr>
                <a:t>FATTY</a:t>
              </a:r>
            </a:p>
            <a:p>
              <a:pPr algn="ctr"/>
              <a:r>
                <a:rPr lang="it-IT" dirty="0">
                  <a:latin typeface="+mj-lt"/>
                </a:rPr>
                <a:t> ACIDS</a:t>
              </a:r>
              <a:endParaRPr lang="en-GB" dirty="0">
                <a:latin typeface="+mj-lt"/>
              </a:endParaRPr>
            </a:p>
          </p:txBody>
        </p:sp>
      </p:grpSp>
      <p:grpSp>
        <p:nvGrpSpPr>
          <p:cNvPr id="25" name="Group 24">
            <a:extLst>
              <a:ext uri="{FF2B5EF4-FFF2-40B4-BE49-F238E27FC236}">
                <a16:creationId xmlns:a16="http://schemas.microsoft.com/office/drawing/2014/main" id="{CA7E36FC-1F26-4103-BAC5-832EBD2A945C}"/>
              </a:ext>
            </a:extLst>
          </p:cNvPr>
          <p:cNvGrpSpPr/>
          <p:nvPr/>
        </p:nvGrpSpPr>
        <p:grpSpPr>
          <a:xfrm>
            <a:off x="6679531" y="5414208"/>
            <a:ext cx="1532022" cy="1323474"/>
            <a:chOff x="6679531" y="5414208"/>
            <a:chExt cx="1532022" cy="1323474"/>
          </a:xfrm>
        </p:grpSpPr>
        <p:grpSp>
          <p:nvGrpSpPr>
            <p:cNvPr id="22" name="Group 21">
              <a:extLst>
                <a:ext uri="{FF2B5EF4-FFF2-40B4-BE49-F238E27FC236}">
                  <a16:creationId xmlns:a16="http://schemas.microsoft.com/office/drawing/2014/main" id="{8494411A-C941-4593-8521-17A0937EE71F}"/>
                </a:ext>
              </a:extLst>
            </p:cNvPr>
            <p:cNvGrpSpPr/>
            <p:nvPr/>
          </p:nvGrpSpPr>
          <p:grpSpPr>
            <a:xfrm>
              <a:off x="6679531" y="5414208"/>
              <a:ext cx="1299412" cy="1323474"/>
              <a:chOff x="3392904" y="5534526"/>
              <a:chExt cx="1058779" cy="1082841"/>
            </a:xfrm>
          </p:grpSpPr>
          <p:sp>
            <p:nvSpPr>
              <p:cNvPr id="23" name="Oval 22">
                <a:extLst>
                  <a:ext uri="{FF2B5EF4-FFF2-40B4-BE49-F238E27FC236}">
                    <a16:creationId xmlns:a16="http://schemas.microsoft.com/office/drawing/2014/main" id="{C21DD740-6B4F-40FE-AC98-3EFBB609CDFF}"/>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CA2F2DBC-E64A-460D-92E2-3B85BF280FD5}"/>
                  </a:ext>
                </a:extLst>
              </p:cNvPr>
              <p:cNvSpPr txBox="1"/>
              <p:nvPr/>
            </p:nvSpPr>
            <p:spPr>
              <a:xfrm>
                <a:off x="3477125" y="5777662"/>
                <a:ext cx="890336" cy="302180"/>
              </a:xfrm>
              <a:prstGeom prst="rect">
                <a:avLst/>
              </a:prstGeom>
              <a:noFill/>
            </p:spPr>
            <p:txBody>
              <a:bodyPr wrap="square" rtlCol="0">
                <a:spAutoFit/>
              </a:bodyPr>
              <a:lstStyle/>
              <a:p>
                <a:pPr algn="ctr"/>
                <a:endParaRPr lang="it-IT" dirty="0">
                  <a:latin typeface="+mj-lt"/>
                </a:endParaRPr>
              </a:p>
            </p:txBody>
          </p:sp>
        </p:grpSp>
        <p:sp>
          <p:nvSpPr>
            <p:cNvPr id="21" name="TextBox 20">
              <a:extLst>
                <a:ext uri="{FF2B5EF4-FFF2-40B4-BE49-F238E27FC236}">
                  <a16:creationId xmlns:a16="http://schemas.microsoft.com/office/drawing/2014/main" id="{31B01737-D4AB-4999-ADCA-C66F75D1D28D}"/>
                </a:ext>
              </a:extLst>
            </p:cNvPr>
            <p:cNvSpPr txBox="1"/>
            <p:nvPr/>
          </p:nvSpPr>
          <p:spPr>
            <a:xfrm>
              <a:off x="6679531" y="5924867"/>
              <a:ext cx="1532022" cy="369332"/>
            </a:xfrm>
            <a:prstGeom prst="rect">
              <a:avLst/>
            </a:prstGeom>
            <a:noFill/>
          </p:spPr>
          <p:txBody>
            <a:bodyPr wrap="square" rtlCol="0">
              <a:spAutoFit/>
            </a:bodyPr>
            <a:lstStyle/>
            <a:p>
              <a:r>
                <a:rPr lang="it-IT" dirty="0">
                  <a:latin typeface="+mj-lt"/>
                </a:rPr>
                <a:t>MICROWAVE</a:t>
              </a:r>
              <a:endParaRPr lang="en-GB" dirty="0">
                <a:latin typeface="+mj-lt"/>
              </a:endParaRPr>
            </a:p>
          </p:txBody>
        </p:sp>
      </p:grpSp>
      <p:sp>
        <p:nvSpPr>
          <p:cNvPr id="2" name="TextBox 1">
            <a:extLst>
              <a:ext uri="{FF2B5EF4-FFF2-40B4-BE49-F238E27FC236}">
                <a16:creationId xmlns:a16="http://schemas.microsoft.com/office/drawing/2014/main" id="{82D74722-8A5A-4534-8285-49817525CD18}"/>
              </a:ext>
            </a:extLst>
          </p:cNvPr>
          <p:cNvSpPr txBox="1"/>
          <p:nvPr/>
        </p:nvSpPr>
        <p:spPr>
          <a:xfrm>
            <a:off x="217391" y="195310"/>
            <a:ext cx="10724147" cy="646331"/>
          </a:xfrm>
          <a:prstGeom prst="rect">
            <a:avLst/>
          </a:prstGeom>
          <a:noFill/>
        </p:spPr>
        <p:txBody>
          <a:bodyPr wrap="square" rtlCol="0">
            <a:spAutoFit/>
          </a:bodyPr>
          <a:lstStyle/>
          <a:p>
            <a:r>
              <a:rPr lang="it-IT" sz="3600" b="1" dirty="0">
                <a:latin typeface="+mj-lt"/>
              </a:rPr>
              <a:t>GENERAL PROCEDURE FOR FATTY ACIDS ANALYSIS</a:t>
            </a:r>
            <a:endParaRPr lang="en-GB" sz="3600" b="1" dirty="0">
              <a:latin typeface="+mj-lt"/>
            </a:endParaRPr>
          </a:p>
        </p:txBody>
      </p:sp>
      <p:grpSp>
        <p:nvGrpSpPr>
          <p:cNvPr id="31" name="Group 30">
            <a:extLst>
              <a:ext uri="{FF2B5EF4-FFF2-40B4-BE49-F238E27FC236}">
                <a16:creationId xmlns:a16="http://schemas.microsoft.com/office/drawing/2014/main" id="{E2D9438A-617F-4CF7-94CF-10460A044703}"/>
              </a:ext>
            </a:extLst>
          </p:cNvPr>
          <p:cNvGrpSpPr/>
          <p:nvPr/>
        </p:nvGrpSpPr>
        <p:grpSpPr>
          <a:xfrm>
            <a:off x="670259" y="1161420"/>
            <a:ext cx="10851481" cy="3227198"/>
            <a:chOff x="1010653" y="961959"/>
            <a:chExt cx="10851481" cy="3227198"/>
          </a:xfrm>
        </p:grpSpPr>
        <p:grpSp>
          <p:nvGrpSpPr>
            <p:cNvPr id="35" name="Group 34">
              <a:extLst>
                <a:ext uri="{FF2B5EF4-FFF2-40B4-BE49-F238E27FC236}">
                  <a16:creationId xmlns:a16="http://schemas.microsoft.com/office/drawing/2014/main" id="{432D41C7-698C-44CD-BFE7-92E3D2EBC953}"/>
                </a:ext>
              </a:extLst>
            </p:cNvPr>
            <p:cNvGrpSpPr/>
            <p:nvPr/>
          </p:nvGrpSpPr>
          <p:grpSpPr>
            <a:xfrm>
              <a:off x="1010653" y="961959"/>
              <a:ext cx="3320715" cy="3152841"/>
              <a:chOff x="1010653" y="961959"/>
              <a:chExt cx="3320715" cy="3152841"/>
            </a:xfrm>
          </p:grpSpPr>
          <p:sp>
            <p:nvSpPr>
              <p:cNvPr id="52" name="Rectangle: Rounded Corners 51">
                <a:extLst>
                  <a:ext uri="{FF2B5EF4-FFF2-40B4-BE49-F238E27FC236}">
                    <a16:creationId xmlns:a16="http://schemas.microsoft.com/office/drawing/2014/main" id="{6F56563B-7518-46D8-BEA2-8D0671A57164}"/>
                  </a:ext>
                </a:extLst>
              </p:cNvPr>
              <p:cNvSpPr/>
              <p:nvPr/>
            </p:nvSpPr>
            <p:spPr>
              <a:xfrm>
                <a:off x="1010653" y="961959"/>
                <a:ext cx="3320715" cy="3152841"/>
              </a:xfrm>
              <a:prstGeom prst="roundRect">
                <a:avLst/>
              </a:prstGeom>
              <a:no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3" name="TextBox 52">
                <a:extLst>
                  <a:ext uri="{FF2B5EF4-FFF2-40B4-BE49-F238E27FC236}">
                    <a16:creationId xmlns:a16="http://schemas.microsoft.com/office/drawing/2014/main" id="{4A370344-7EE1-4BD3-8B01-1AD1DECE3EE7}"/>
                  </a:ext>
                </a:extLst>
              </p:cNvPr>
              <p:cNvSpPr txBox="1"/>
              <p:nvPr/>
            </p:nvSpPr>
            <p:spPr>
              <a:xfrm>
                <a:off x="2032837" y="1100508"/>
                <a:ext cx="1491915" cy="1077218"/>
              </a:xfrm>
              <a:prstGeom prst="rect">
                <a:avLst/>
              </a:prstGeom>
              <a:noFill/>
            </p:spPr>
            <p:txBody>
              <a:bodyPr wrap="square" rtlCol="0">
                <a:spAutoFit/>
              </a:bodyPr>
              <a:lstStyle/>
              <a:p>
                <a:r>
                  <a:rPr lang="it-IT" sz="3200" dirty="0">
                    <a:latin typeface="+mj-lt"/>
                  </a:rPr>
                  <a:t>STEP 1</a:t>
                </a:r>
              </a:p>
              <a:p>
                <a:pPr algn="just"/>
                <a:endParaRPr lang="en-GB" sz="3200" dirty="0">
                  <a:latin typeface="+mj-lt"/>
                </a:endParaRPr>
              </a:p>
            </p:txBody>
          </p:sp>
          <p:sp>
            <p:nvSpPr>
              <p:cNvPr id="54" name="TextBox 53">
                <a:extLst>
                  <a:ext uri="{FF2B5EF4-FFF2-40B4-BE49-F238E27FC236}">
                    <a16:creationId xmlns:a16="http://schemas.microsoft.com/office/drawing/2014/main" id="{E881D864-29FC-4B41-943F-C8F9D09EA76D}"/>
                  </a:ext>
                </a:extLst>
              </p:cNvPr>
              <p:cNvSpPr txBox="1"/>
              <p:nvPr/>
            </p:nvSpPr>
            <p:spPr>
              <a:xfrm>
                <a:off x="1467352" y="1581432"/>
                <a:ext cx="2622883" cy="584775"/>
              </a:xfrm>
              <a:prstGeom prst="rect">
                <a:avLst/>
              </a:prstGeom>
              <a:noFill/>
            </p:spPr>
            <p:txBody>
              <a:bodyPr wrap="square" rtlCol="0">
                <a:spAutoFit/>
              </a:bodyPr>
              <a:lstStyle/>
              <a:p>
                <a:r>
                  <a:rPr lang="it-IT" sz="3200" dirty="0">
                    <a:latin typeface="+mj-lt"/>
                  </a:rPr>
                  <a:t>EXTRACTION</a:t>
                </a:r>
                <a:endParaRPr lang="en-GB" dirty="0">
                  <a:latin typeface="+mj-lt"/>
                </a:endParaRPr>
              </a:p>
            </p:txBody>
          </p:sp>
          <p:pic>
            <p:nvPicPr>
              <p:cNvPr id="55" name="Picture 54">
                <a:extLst>
                  <a:ext uri="{FF2B5EF4-FFF2-40B4-BE49-F238E27FC236}">
                    <a16:creationId xmlns:a16="http://schemas.microsoft.com/office/drawing/2014/main" id="{3EF34396-8C22-404F-822B-5F56B2510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635" y="2147895"/>
                <a:ext cx="1939787" cy="1939787"/>
              </a:xfrm>
              <a:prstGeom prst="rect">
                <a:avLst/>
              </a:prstGeom>
            </p:spPr>
          </p:pic>
        </p:grpSp>
        <p:grpSp>
          <p:nvGrpSpPr>
            <p:cNvPr id="36" name="Group 35">
              <a:extLst>
                <a:ext uri="{FF2B5EF4-FFF2-40B4-BE49-F238E27FC236}">
                  <a16:creationId xmlns:a16="http://schemas.microsoft.com/office/drawing/2014/main" id="{A74FB4FA-72B0-4917-8062-292A16584784}"/>
                </a:ext>
              </a:extLst>
            </p:cNvPr>
            <p:cNvGrpSpPr/>
            <p:nvPr/>
          </p:nvGrpSpPr>
          <p:grpSpPr>
            <a:xfrm>
              <a:off x="8541419" y="998054"/>
              <a:ext cx="3320715" cy="3191103"/>
              <a:chOff x="8541419" y="998054"/>
              <a:chExt cx="3320715" cy="3191103"/>
            </a:xfrm>
          </p:grpSpPr>
          <p:sp>
            <p:nvSpPr>
              <p:cNvPr id="45" name="Rectangle: Rounded Corners 44">
                <a:extLst>
                  <a:ext uri="{FF2B5EF4-FFF2-40B4-BE49-F238E27FC236}">
                    <a16:creationId xmlns:a16="http://schemas.microsoft.com/office/drawing/2014/main" id="{90F7C558-DC25-4983-83A1-2E950BD89678}"/>
                  </a:ext>
                </a:extLst>
              </p:cNvPr>
              <p:cNvSpPr/>
              <p:nvPr/>
            </p:nvSpPr>
            <p:spPr>
              <a:xfrm>
                <a:off x="8541419" y="998054"/>
                <a:ext cx="3320715" cy="3152841"/>
              </a:xfrm>
              <a:prstGeom prst="roundRect">
                <a:avLst/>
              </a:prstGeom>
              <a:no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6" name="TextBox 45">
                <a:extLst>
                  <a:ext uri="{FF2B5EF4-FFF2-40B4-BE49-F238E27FC236}">
                    <a16:creationId xmlns:a16="http://schemas.microsoft.com/office/drawing/2014/main" id="{73F6E2E2-F80B-451A-B258-F321B322EB1B}"/>
                  </a:ext>
                </a:extLst>
              </p:cNvPr>
              <p:cNvSpPr txBox="1"/>
              <p:nvPr/>
            </p:nvSpPr>
            <p:spPr>
              <a:xfrm>
                <a:off x="9449623" y="1142529"/>
                <a:ext cx="1491915" cy="1077218"/>
              </a:xfrm>
              <a:prstGeom prst="rect">
                <a:avLst/>
              </a:prstGeom>
              <a:noFill/>
            </p:spPr>
            <p:txBody>
              <a:bodyPr wrap="square" rtlCol="0">
                <a:spAutoFit/>
              </a:bodyPr>
              <a:lstStyle/>
              <a:p>
                <a:r>
                  <a:rPr lang="it-IT" sz="3200" dirty="0">
                    <a:latin typeface="+mj-lt"/>
                  </a:rPr>
                  <a:t>STEP</a:t>
                </a:r>
                <a:r>
                  <a:rPr lang="it-IT" sz="3200" dirty="0"/>
                  <a:t> </a:t>
                </a:r>
                <a:r>
                  <a:rPr lang="it-IT" sz="3200" dirty="0">
                    <a:latin typeface="+mj-lt"/>
                  </a:rPr>
                  <a:t>3</a:t>
                </a:r>
              </a:p>
              <a:p>
                <a:pPr algn="just"/>
                <a:endParaRPr lang="en-GB" sz="3200" dirty="0"/>
              </a:p>
            </p:txBody>
          </p:sp>
          <p:sp>
            <p:nvSpPr>
              <p:cNvPr id="47" name="TextBox 46">
                <a:extLst>
                  <a:ext uri="{FF2B5EF4-FFF2-40B4-BE49-F238E27FC236}">
                    <a16:creationId xmlns:a16="http://schemas.microsoft.com/office/drawing/2014/main" id="{FD90E303-CF05-4739-AE33-25E0E259E50E}"/>
                  </a:ext>
                </a:extLst>
              </p:cNvPr>
              <p:cNvSpPr txBox="1"/>
              <p:nvPr/>
            </p:nvSpPr>
            <p:spPr>
              <a:xfrm>
                <a:off x="8765828" y="1623453"/>
                <a:ext cx="3096306" cy="584775"/>
              </a:xfrm>
              <a:prstGeom prst="rect">
                <a:avLst/>
              </a:prstGeom>
              <a:noFill/>
            </p:spPr>
            <p:txBody>
              <a:bodyPr wrap="square" rtlCol="0">
                <a:spAutoFit/>
              </a:bodyPr>
              <a:lstStyle/>
              <a:p>
                <a:r>
                  <a:rPr lang="it-IT" sz="3200" dirty="0">
                    <a:latin typeface="+mj-lt"/>
                  </a:rPr>
                  <a:t>GC-FID ANALYSIS</a:t>
                </a:r>
                <a:endParaRPr lang="en-GB" dirty="0">
                  <a:latin typeface="+mj-lt"/>
                </a:endParaRPr>
              </a:p>
            </p:txBody>
          </p:sp>
          <p:pic>
            <p:nvPicPr>
              <p:cNvPr id="48" name="Picture 47">
                <a:extLst>
                  <a:ext uri="{FF2B5EF4-FFF2-40B4-BE49-F238E27FC236}">
                    <a16:creationId xmlns:a16="http://schemas.microsoft.com/office/drawing/2014/main" id="{489A6470-33A6-4FE3-A339-EB7A50BB630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222" b="82099" l="20833" r="49679">
                            <a14:foregroundMark x1="45833" y1="25309" x2="29487" y2="24691"/>
                            <a14:foregroundMark x1="29487" y1="24691" x2="19872" y2="52469"/>
                            <a14:foregroundMark x1="19872" y1="52469" x2="28846" y2="80864"/>
                            <a14:foregroundMark x1="28846" y1="80864" x2="48077" y2="82099"/>
                            <a14:foregroundMark x1="48077" y1="82099" x2="47436" y2="22222"/>
                          </a14:backgroundRemoval>
                        </a14:imgEffect>
                      </a14:imgLayer>
                    </a14:imgProps>
                  </a:ext>
                  <a:ext uri="{28A0092B-C50C-407E-A947-70E740481C1C}">
                    <a14:useLocalDpi xmlns:a14="http://schemas.microsoft.com/office/drawing/2010/main" val="0"/>
                  </a:ext>
                </a:extLst>
              </a:blip>
              <a:srcRect l="17308" t="17633" r="46474" b="14230"/>
              <a:stretch/>
            </p:blipFill>
            <p:spPr>
              <a:xfrm>
                <a:off x="9119255" y="2303558"/>
                <a:ext cx="1360110" cy="1328604"/>
              </a:xfrm>
              <a:prstGeom prst="rect">
                <a:avLst/>
              </a:prstGeom>
            </p:spPr>
          </p:pic>
          <p:sp>
            <p:nvSpPr>
              <p:cNvPr id="49" name="TextBox 48">
                <a:extLst>
                  <a:ext uri="{FF2B5EF4-FFF2-40B4-BE49-F238E27FC236}">
                    <a16:creationId xmlns:a16="http://schemas.microsoft.com/office/drawing/2014/main" id="{292570C5-ECB3-4697-9685-3F4F23385451}"/>
                  </a:ext>
                </a:extLst>
              </p:cNvPr>
              <p:cNvSpPr txBox="1"/>
              <p:nvPr/>
            </p:nvSpPr>
            <p:spPr>
              <a:xfrm>
                <a:off x="9514704" y="3727492"/>
                <a:ext cx="799277" cy="461665"/>
              </a:xfrm>
              <a:prstGeom prst="rect">
                <a:avLst/>
              </a:prstGeom>
              <a:noFill/>
            </p:spPr>
            <p:txBody>
              <a:bodyPr wrap="square" rtlCol="0">
                <a:spAutoFit/>
              </a:bodyPr>
              <a:lstStyle/>
              <a:p>
                <a:r>
                  <a:rPr lang="it-IT" sz="2400" dirty="0"/>
                  <a:t>GC</a:t>
                </a:r>
                <a:endParaRPr lang="en-GB" dirty="0"/>
              </a:p>
            </p:txBody>
          </p:sp>
          <p:sp>
            <p:nvSpPr>
              <p:cNvPr id="50" name="TextBox 49">
                <a:extLst>
                  <a:ext uri="{FF2B5EF4-FFF2-40B4-BE49-F238E27FC236}">
                    <a16:creationId xmlns:a16="http://schemas.microsoft.com/office/drawing/2014/main" id="{A84338A2-BBEC-4AB8-B61A-A72092C8AD9E}"/>
                  </a:ext>
                </a:extLst>
              </p:cNvPr>
              <p:cNvSpPr txBox="1"/>
              <p:nvPr/>
            </p:nvSpPr>
            <p:spPr>
              <a:xfrm>
                <a:off x="10453713" y="3727492"/>
                <a:ext cx="799277" cy="461665"/>
              </a:xfrm>
              <a:prstGeom prst="rect">
                <a:avLst/>
              </a:prstGeom>
              <a:noFill/>
            </p:spPr>
            <p:txBody>
              <a:bodyPr wrap="square" rtlCol="0">
                <a:spAutoFit/>
              </a:bodyPr>
              <a:lstStyle/>
              <a:p>
                <a:r>
                  <a:rPr lang="it-IT" sz="2400" dirty="0"/>
                  <a:t>FID</a:t>
                </a:r>
                <a:endParaRPr lang="en-GB" dirty="0"/>
              </a:p>
            </p:txBody>
          </p:sp>
          <p:pic>
            <p:nvPicPr>
              <p:cNvPr id="51" name="Picture 50">
                <a:extLst>
                  <a:ext uri="{FF2B5EF4-FFF2-40B4-BE49-F238E27FC236}">
                    <a16:creationId xmlns:a16="http://schemas.microsoft.com/office/drawing/2014/main" id="{27082A7C-70D2-46C5-8631-BD5625DA3BF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93456" y="2574474"/>
                <a:ext cx="777293" cy="777293"/>
              </a:xfrm>
              <a:prstGeom prst="rect">
                <a:avLst/>
              </a:prstGeom>
            </p:spPr>
          </p:pic>
        </p:grpSp>
        <p:grpSp>
          <p:nvGrpSpPr>
            <p:cNvPr id="37" name="Group 36">
              <a:extLst>
                <a:ext uri="{FF2B5EF4-FFF2-40B4-BE49-F238E27FC236}">
                  <a16:creationId xmlns:a16="http://schemas.microsoft.com/office/drawing/2014/main" id="{9F51A2F1-3552-4636-AFED-34E2935D587E}"/>
                </a:ext>
              </a:extLst>
            </p:cNvPr>
            <p:cNvGrpSpPr/>
            <p:nvPr/>
          </p:nvGrpSpPr>
          <p:grpSpPr>
            <a:xfrm>
              <a:off x="4674498" y="961959"/>
              <a:ext cx="3604688" cy="3152841"/>
              <a:chOff x="4674498" y="961959"/>
              <a:chExt cx="3604688" cy="3152841"/>
            </a:xfrm>
          </p:grpSpPr>
          <p:sp>
            <p:nvSpPr>
              <p:cNvPr id="38" name="Rectangle: Rounded Corners 37">
                <a:extLst>
                  <a:ext uri="{FF2B5EF4-FFF2-40B4-BE49-F238E27FC236}">
                    <a16:creationId xmlns:a16="http://schemas.microsoft.com/office/drawing/2014/main" id="{79108D73-E655-4EA3-8D59-BADA2B778C07}"/>
                  </a:ext>
                </a:extLst>
              </p:cNvPr>
              <p:cNvSpPr/>
              <p:nvPr/>
            </p:nvSpPr>
            <p:spPr>
              <a:xfrm>
                <a:off x="4776539" y="961959"/>
                <a:ext cx="3320715" cy="3152841"/>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28811444-FE48-40CA-B29C-870F5759384C}"/>
                  </a:ext>
                </a:extLst>
              </p:cNvPr>
              <p:cNvGrpSpPr/>
              <p:nvPr/>
            </p:nvGrpSpPr>
            <p:grpSpPr>
              <a:xfrm>
                <a:off x="4674498" y="1005042"/>
                <a:ext cx="3604688" cy="2852010"/>
                <a:chOff x="4647813" y="1131010"/>
                <a:chExt cx="3604688" cy="2852010"/>
              </a:xfrm>
            </p:grpSpPr>
            <p:sp>
              <p:nvSpPr>
                <p:cNvPr id="40" name="TextBox 39">
                  <a:extLst>
                    <a:ext uri="{FF2B5EF4-FFF2-40B4-BE49-F238E27FC236}">
                      <a16:creationId xmlns:a16="http://schemas.microsoft.com/office/drawing/2014/main" id="{0921FE42-84E6-4AC1-8181-1BE10D5FB71C}"/>
                    </a:ext>
                  </a:extLst>
                </p:cNvPr>
                <p:cNvSpPr txBox="1"/>
                <p:nvPr/>
              </p:nvSpPr>
              <p:spPr>
                <a:xfrm>
                  <a:off x="5802641" y="1131010"/>
                  <a:ext cx="1491915" cy="1077218"/>
                </a:xfrm>
                <a:prstGeom prst="rect">
                  <a:avLst/>
                </a:prstGeom>
                <a:noFill/>
              </p:spPr>
              <p:txBody>
                <a:bodyPr wrap="square" rtlCol="0">
                  <a:spAutoFit/>
                </a:bodyPr>
                <a:lstStyle/>
                <a:p>
                  <a:r>
                    <a:rPr lang="it-IT" sz="3200" dirty="0">
                      <a:latin typeface="+mj-lt"/>
                    </a:rPr>
                    <a:t>STEP 2</a:t>
                  </a:r>
                </a:p>
                <a:p>
                  <a:pPr algn="just"/>
                  <a:endParaRPr lang="en-GB" sz="3200" dirty="0">
                    <a:latin typeface="+mj-lt"/>
                  </a:endParaRPr>
                </a:p>
              </p:txBody>
            </p:sp>
            <p:sp>
              <p:nvSpPr>
                <p:cNvPr id="41" name="TextBox 40">
                  <a:extLst>
                    <a:ext uri="{FF2B5EF4-FFF2-40B4-BE49-F238E27FC236}">
                      <a16:creationId xmlns:a16="http://schemas.microsoft.com/office/drawing/2014/main" id="{974778FF-F9A7-494D-BF23-D25642964A54}"/>
                    </a:ext>
                  </a:extLst>
                </p:cNvPr>
                <p:cNvSpPr txBox="1"/>
                <p:nvPr/>
              </p:nvSpPr>
              <p:spPr>
                <a:xfrm>
                  <a:off x="5015757" y="1612966"/>
                  <a:ext cx="2963186" cy="584775"/>
                </a:xfrm>
                <a:prstGeom prst="rect">
                  <a:avLst/>
                </a:prstGeom>
                <a:noFill/>
              </p:spPr>
              <p:txBody>
                <a:bodyPr wrap="square" rtlCol="0">
                  <a:spAutoFit/>
                </a:bodyPr>
                <a:lstStyle/>
                <a:p>
                  <a:r>
                    <a:rPr lang="it-IT" sz="3200" dirty="0">
                      <a:latin typeface="+mj-lt"/>
                    </a:rPr>
                    <a:t>DERIVATIZATION</a:t>
                  </a:r>
                  <a:endParaRPr lang="en-GB" dirty="0">
                    <a:latin typeface="+mj-lt"/>
                  </a:endParaRPr>
                </a:p>
              </p:txBody>
            </p:sp>
            <p:grpSp>
              <p:nvGrpSpPr>
                <p:cNvPr id="42" name="Group 41">
                  <a:extLst>
                    <a:ext uri="{FF2B5EF4-FFF2-40B4-BE49-F238E27FC236}">
                      <a16:creationId xmlns:a16="http://schemas.microsoft.com/office/drawing/2014/main" id="{E559C3E6-EA33-4783-BD3A-D6D20BAF5936}"/>
                    </a:ext>
                  </a:extLst>
                </p:cNvPr>
                <p:cNvGrpSpPr/>
                <p:nvPr/>
              </p:nvGrpSpPr>
              <p:grpSpPr>
                <a:xfrm>
                  <a:off x="4647813" y="2180676"/>
                  <a:ext cx="3604688" cy="1802344"/>
                  <a:chOff x="4647813" y="2180676"/>
                  <a:chExt cx="3604688" cy="1802344"/>
                </a:xfrm>
              </p:grpSpPr>
              <p:pic>
                <p:nvPicPr>
                  <p:cNvPr id="43" name="Picture 42">
                    <a:extLst>
                      <a:ext uri="{FF2B5EF4-FFF2-40B4-BE49-F238E27FC236}">
                        <a16:creationId xmlns:a16="http://schemas.microsoft.com/office/drawing/2014/main" id="{D9A680A6-3CAB-4784-B1F2-744B70EA16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7813" y="2180676"/>
                    <a:ext cx="3604688" cy="1802344"/>
                  </a:xfrm>
                  <a:prstGeom prst="rect">
                    <a:avLst/>
                  </a:prstGeom>
                </p:spPr>
              </p:pic>
              <p:sp>
                <p:nvSpPr>
                  <p:cNvPr id="44" name="Rectangle 43">
                    <a:extLst>
                      <a:ext uri="{FF2B5EF4-FFF2-40B4-BE49-F238E27FC236}">
                        <a16:creationId xmlns:a16="http://schemas.microsoft.com/office/drawing/2014/main" id="{0C700FD0-3EFF-415F-ABF9-A73BE01C8978}"/>
                      </a:ext>
                    </a:extLst>
                  </p:cNvPr>
                  <p:cNvSpPr/>
                  <p:nvPr/>
                </p:nvSpPr>
                <p:spPr>
                  <a:xfrm>
                    <a:off x="5802641" y="2303558"/>
                    <a:ext cx="1207759" cy="415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spTree>
    <p:extLst>
      <p:ext uri="{BB962C8B-B14F-4D97-AF65-F5344CB8AC3E}">
        <p14:creationId xmlns:p14="http://schemas.microsoft.com/office/powerpoint/2010/main" val="85359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FDECE4E7-CD80-41A3-B9ED-F1894BB19393}"/>
              </a:ext>
            </a:extLst>
          </p:cNvPr>
          <p:cNvSpPr/>
          <p:nvPr/>
        </p:nvSpPr>
        <p:spPr>
          <a:xfrm>
            <a:off x="-7868654" y="5293895"/>
            <a:ext cx="20060654" cy="1564104"/>
          </a:xfrm>
          <a:custGeom>
            <a:avLst/>
            <a:gdLst>
              <a:gd name="connsiteX0" fmla="*/ 0 w 19892212"/>
              <a:gd name="connsiteY0" fmla="*/ 0 h 1564104"/>
              <a:gd name="connsiteX1" fmla="*/ 10954592 w 19892212"/>
              <a:gd name="connsiteY1" fmla="*/ 0 h 1564104"/>
              <a:gd name="connsiteX2" fmla="*/ 10961918 w 19892212"/>
              <a:gd name="connsiteY2" fmla="*/ 75952 h 1564104"/>
              <a:gd name="connsiteX3" fmla="*/ 11790946 w 19892212"/>
              <a:gd name="connsiteY3" fmla="*/ 782051 h 1564104"/>
              <a:gd name="connsiteX4" fmla="*/ 12619974 w 19892212"/>
              <a:gd name="connsiteY4" fmla="*/ 75952 h 1564104"/>
              <a:gd name="connsiteX5" fmla="*/ 12627301 w 19892212"/>
              <a:gd name="connsiteY5" fmla="*/ 0 h 1564104"/>
              <a:gd name="connsiteX6" fmla="*/ 19892212 w 19892212"/>
              <a:gd name="connsiteY6" fmla="*/ 0 h 1564104"/>
              <a:gd name="connsiteX7" fmla="*/ 19892212 w 19892212"/>
              <a:gd name="connsiteY7" fmla="*/ 1564104 h 1564104"/>
              <a:gd name="connsiteX8" fmla="*/ 0 w 19892212"/>
              <a:gd name="connsiteY8" fmla="*/ 1564104 h 156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2212" h="1564104">
                <a:moveTo>
                  <a:pt x="0" y="0"/>
                </a:moveTo>
                <a:lnTo>
                  <a:pt x="10954592" y="0"/>
                </a:lnTo>
                <a:lnTo>
                  <a:pt x="10961918" y="75952"/>
                </a:lnTo>
                <a:cubicBezTo>
                  <a:pt x="11040825" y="478922"/>
                  <a:pt x="11382011" y="782051"/>
                  <a:pt x="11790946" y="782051"/>
                </a:cubicBezTo>
                <a:cubicBezTo>
                  <a:pt x="12199881" y="782051"/>
                  <a:pt x="12541067" y="478922"/>
                  <a:pt x="12619974" y="75952"/>
                </a:cubicBezTo>
                <a:lnTo>
                  <a:pt x="12627301" y="0"/>
                </a:lnTo>
                <a:lnTo>
                  <a:pt x="19892212" y="0"/>
                </a:lnTo>
                <a:lnTo>
                  <a:pt x="19892212" y="1564104"/>
                </a:lnTo>
                <a:lnTo>
                  <a:pt x="0" y="1564104"/>
                </a:ln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0" name="Group 19">
            <a:extLst>
              <a:ext uri="{FF2B5EF4-FFF2-40B4-BE49-F238E27FC236}">
                <a16:creationId xmlns:a16="http://schemas.microsoft.com/office/drawing/2014/main" id="{94228BBF-B4BD-4616-9514-145DAD48AB3C}"/>
              </a:ext>
            </a:extLst>
          </p:cNvPr>
          <p:cNvGrpSpPr/>
          <p:nvPr/>
        </p:nvGrpSpPr>
        <p:grpSpPr>
          <a:xfrm>
            <a:off x="3380875" y="4572567"/>
            <a:ext cx="1299412" cy="1323474"/>
            <a:chOff x="3392904" y="5534526"/>
            <a:chExt cx="1058779" cy="1082841"/>
          </a:xfrm>
        </p:grpSpPr>
        <p:sp>
          <p:nvSpPr>
            <p:cNvPr id="6" name="Oval 5">
              <a:extLst>
                <a:ext uri="{FF2B5EF4-FFF2-40B4-BE49-F238E27FC236}">
                  <a16:creationId xmlns:a16="http://schemas.microsoft.com/office/drawing/2014/main" id="{21FD31D7-2B4C-4876-AFE3-8565F4B443AB}"/>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0325C73-47DC-4B6F-8AD2-ED8BD7813675}"/>
                </a:ext>
              </a:extLst>
            </p:cNvPr>
            <p:cNvSpPr txBox="1"/>
            <p:nvPr/>
          </p:nvSpPr>
          <p:spPr>
            <a:xfrm>
              <a:off x="3477125" y="5777662"/>
              <a:ext cx="890336" cy="646331"/>
            </a:xfrm>
            <a:prstGeom prst="rect">
              <a:avLst/>
            </a:prstGeom>
            <a:noFill/>
          </p:spPr>
          <p:txBody>
            <a:bodyPr wrap="square" rtlCol="0">
              <a:spAutoFit/>
            </a:bodyPr>
            <a:lstStyle/>
            <a:p>
              <a:pPr algn="ctr"/>
              <a:r>
                <a:rPr lang="it-IT" dirty="0">
                  <a:latin typeface="+mj-lt"/>
                </a:rPr>
                <a:t>FATTY</a:t>
              </a:r>
            </a:p>
            <a:p>
              <a:pPr algn="ctr"/>
              <a:r>
                <a:rPr lang="it-IT" dirty="0">
                  <a:latin typeface="+mj-lt"/>
                </a:rPr>
                <a:t> ACIDS</a:t>
              </a:r>
              <a:endParaRPr lang="en-GB" dirty="0">
                <a:latin typeface="+mj-lt"/>
              </a:endParaRPr>
            </a:p>
          </p:txBody>
        </p:sp>
      </p:grpSp>
      <p:grpSp>
        <p:nvGrpSpPr>
          <p:cNvPr id="25" name="Group 24">
            <a:extLst>
              <a:ext uri="{FF2B5EF4-FFF2-40B4-BE49-F238E27FC236}">
                <a16:creationId xmlns:a16="http://schemas.microsoft.com/office/drawing/2014/main" id="{CA7E36FC-1F26-4103-BAC5-832EBD2A945C}"/>
              </a:ext>
            </a:extLst>
          </p:cNvPr>
          <p:cNvGrpSpPr/>
          <p:nvPr/>
        </p:nvGrpSpPr>
        <p:grpSpPr>
          <a:xfrm>
            <a:off x="6679531" y="5414208"/>
            <a:ext cx="1532022" cy="1323474"/>
            <a:chOff x="6679531" y="5414208"/>
            <a:chExt cx="1532022" cy="1323474"/>
          </a:xfrm>
        </p:grpSpPr>
        <p:grpSp>
          <p:nvGrpSpPr>
            <p:cNvPr id="22" name="Group 21">
              <a:extLst>
                <a:ext uri="{FF2B5EF4-FFF2-40B4-BE49-F238E27FC236}">
                  <a16:creationId xmlns:a16="http://schemas.microsoft.com/office/drawing/2014/main" id="{8494411A-C941-4593-8521-17A0937EE71F}"/>
                </a:ext>
              </a:extLst>
            </p:cNvPr>
            <p:cNvGrpSpPr/>
            <p:nvPr/>
          </p:nvGrpSpPr>
          <p:grpSpPr>
            <a:xfrm>
              <a:off x="6679531" y="5414208"/>
              <a:ext cx="1299412" cy="1323474"/>
              <a:chOff x="3392904" y="5534526"/>
              <a:chExt cx="1058779" cy="1082841"/>
            </a:xfrm>
          </p:grpSpPr>
          <p:sp>
            <p:nvSpPr>
              <p:cNvPr id="23" name="Oval 22">
                <a:extLst>
                  <a:ext uri="{FF2B5EF4-FFF2-40B4-BE49-F238E27FC236}">
                    <a16:creationId xmlns:a16="http://schemas.microsoft.com/office/drawing/2014/main" id="{C21DD740-6B4F-40FE-AC98-3EFBB609CDFF}"/>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CA2F2DBC-E64A-460D-92E2-3B85BF280FD5}"/>
                  </a:ext>
                </a:extLst>
              </p:cNvPr>
              <p:cNvSpPr txBox="1"/>
              <p:nvPr/>
            </p:nvSpPr>
            <p:spPr>
              <a:xfrm>
                <a:off x="3477125" y="5777662"/>
                <a:ext cx="890336" cy="302180"/>
              </a:xfrm>
              <a:prstGeom prst="rect">
                <a:avLst/>
              </a:prstGeom>
              <a:noFill/>
            </p:spPr>
            <p:txBody>
              <a:bodyPr wrap="square" rtlCol="0">
                <a:spAutoFit/>
              </a:bodyPr>
              <a:lstStyle/>
              <a:p>
                <a:pPr algn="ctr"/>
                <a:endParaRPr lang="it-IT" dirty="0">
                  <a:latin typeface="+mj-lt"/>
                </a:endParaRPr>
              </a:p>
            </p:txBody>
          </p:sp>
        </p:grpSp>
        <p:sp>
          <p:nvSpPr>
            <p:cNvPr id="21" name="TextBox 20">
              <a:extLst>
                <a:ext uri="{FF2B5EF4-FFF2-40B4-BE49-F238E27FC236}">
                  <a16:creationId xmlns:a16="http://schemas.microsoft.com/office/drawing/2014/main" id="{31B01737-D4AB-4999-ADCA-C66F75D1D28D}"/>
                </a:ext>
              </a:extLst>
            </p:cNvPr>
            <p:cNvSpPr txBox="1"/>
            <p:nvPr/>
          </p:nvSpPr>
          <p:spPr>
            <a:xfrm>
              <a:off x="6679531" y="5924867"/>
              <a:ext cx="1532022" cy="369332"/>
            </a:xfrm>
            <a:prstGeom prst="rect">
              <a:avLst/>
            </a:prstGeom>
            <a:noFill/>
          </p:spPr>
          <p:txBody>
            <a:bodyPr wrap="square" rtlCol="0">
              <a:spAutoFit/>
            </a:bodyPr>
            <a:lstStyle/>
            <a:p>
              <a:r>
                <a:rPr lang="it-IT" dirty="0">
                  <a:latin typeface="+mj-lt"/>
                </a:rPr>
                <a:t>MICROWAVE</a:t>
              </a:r>
              <a:endParaRPr lang="en-GB" dirty="0">
                <a:latin typeface="+mj-lt"/>
              </a:endParaRPr>
            </a:p>
          </p:txBody>
        </p:sp>
      </p:grpSp>
      <p:sp>
        <p:nvSpPr>
          <p:cNvPr id="2" name="TextBox 1">
            <a:extLst>
              <a:ext uri="{FF2B5EF4-FFF2-40B4-BE49-F238E27FC236}">
                <a16:creationId xmlns:a16="http://schemas.microsoft.com/office/drawing/2014/main" id="{82D74722-8A5A-4534-8285-49817525CD18}"/>
              </a:ext>
            </a:extLst>
          </p:cNvPr>
          <p:cNvSpPr txBox="1"/>
          <p:nvPr/>
        </p:nvSpPr>
        <p:spPr>
          <a:xfrm>
            <a:off x="217391" y="195310"/>
            <a:ext cx="10724147" cy="646331"/>
          </a:xfrm>
          <a:prstGeom prst="rect">
            <a:avLst/>
          </a:prstGeom>
          <a:noFill/>
        </p:spPr>
        <p:txBody>
          <a:bodyPr wrap="square" rtlCol="0">
            <a:spAutoFit/>
          </a:bodyPr>
          <a:lstStyle/>
          <a:p>
            <a:r>
              <a:rPr lang="it-IT" sz="3600" b="1" dirty="0">
                <a:latin typeface="+mj-lt"/>
              </a:rPr>
              <a:t>GENERAL PROCEDURE FOR FATTY ACIDS ANALYSIS</a:t>
            </a:r>
            <a:endParaRPr lang="en-GB" sz="3600" b="1" dirty="0">
              <a:latin typeface="+mj-lt"/>
            </a:endParaRPr>
          </a:p>
        </p:txBody>
      </p:sp>
      <p:grpSp>
        <p:nvGrpSpPr>
          <p:cNvPr id="31" name="Group 30">
            <a:extLst>
              <a:ext uri="{FF2B5EF4-FFF2-40B4-BE49-F238E27FC236}">
                <a16:creationId xmlns:a16="http://schemas.microsoft.com/office/drawing/2014/main" id="{3C065A1D-E1EA-41BC-B3E7-737C261878D3}"/>
              </a:ext>
            </a:extLst>
          </p:cNvPr>
          <p:cNvGrpSpPr/>
          <p:nvPr/>
        </p:nvGrpSpPr>
        <p:grpSpPr>
          <a:xfrm>
            <a:off x="-11574378" y="1053947"/>
            <a:ext cx="10851481" cy="3227198"/>
            <a:chOff x="1010653" y="961959"/>
            <a:chExt cx="10851481" cy="3227198"/>
          </a:xfrm>
        </p:grpSpPr>
        <p:grpSp>
          <p:nvGrpSpPr>
            <p:cNvPr id="8" name="Group 7">
              <a:extLst>
                <a:ext uri="{FF2B5EF4-FFF2-40B4-BE49-F238E27FC236}">
                  <a16:creationId xmlns:a16="http://schemas.microsoft.com/office/drawing/2014/main" id="{025E87DD-8CE2-41EE-8366-32736159CA42}"/>
                </a:ext>
              </a:extLst>
            </p:cNvPr>
            <p:cNvGrpSpPr/>
            <p:nvPr/>
          </p:nvGrpSpPr>
          <p:grpSpPr>
            <a:xfrm>
              <a:off x="1010653" y="961959"/>
              <a:ext cx="3320715" cy="3152841"/>
              <a:chOff x="1010653" y="961959"/>
              <a:chExt cx="3320715" cy="3152841"/>
            </a:xfrm>
          </p:grpSpPr>
          <p:sp>
            <p:nvSpPr>
              <p:cNvPr id="3" name="Rectangle: Rounded Corners 2">
                <a:extLst>
                  <a:ext uri="{FF2B5EF4-FFF2-40B4-BE49-F238E27FC236}">
                    <a16:creationId xmlns:a16="http://schemas.microsoft.com/office/drawing/2014/main" id="{FF9944C5-5A7B-490F-8ACB-A60B562FD587}"/>
                  </a:ext>
                </a:extLst>
              </p:cNvPr>
              <p:cNvSpPr/>
              <p:nvPr/>
            </p:nvSpPr>
            <p:spPr>
              <a:xfrm>
                <a:off x="1010653" y="961959"/>
                <a:ext cx="3320715" cy="3152841"/>
              </a:xfrm>
              <a:prstGeom prst="roundRect">
                <a:avLst/>
              </a:prstGeom>
              <a:no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 name="TextBox 4">
                <a:extLst>
                  <a:ext uri="{FF2B5EF4-FFF2-40B4-BE49-F238E27FC236}">
                    <a16:creationId xmlns:a16="http://schemas.microsoft.com/office/drawing/2014/main" id="{CBD92240-EE24-409C-9A51-786E1BA0D9DE}"/>
                  </a:ext>
                </a:extLst>
              </p:cNvPr>
              <p:cNvSpPr txBox="1"/>
              <p:nvPr/>
            </p:nvSpPr>
            <p:spPr>
              <a:xfrm>
                <a:off x="2032837" y="1100508"/>
                <a:ext cx="1491915" cy="1077218"/>
              </a:xfrm>
              <a:prstGeom prst="rect">
                <a:avLst/>
              </a:prstGeom>
              <a:noFill/>
            </p:spPr>
            <p:txBody>
              <a:bodyPr wrap="square" rtlCol="0">
                <a:spAutoFit/>
              </a:bodyPr>
              <a:lstStyle/>
              <a:p>
                <a:r>
                  <a:rPr lang="it-IT" sz="3200" dirty="0">
                    <a:latin typeface="+mj-lt"/>
                  </a:rPr>
                  <a:t>STEP 1</a:t>
                </a:r>
              </a:p>
              <a:p>
                <a:pPr algn="just"/>
                <a:endParaRPr lang="en-GB" sz="3200" dirty="0">
                  <a:latin typeface="+mj-lt"/>
                </a:endParaRPr>
              </a:p>
            </p:txBody>
          </p:sp>
          <p:sp>
            <p:nvSpPr>
              <p:cNvPr id="7" name="TextBox 6">
                <a:extLst>
                  <a:ext uri="{FF2B5EF4-FFF2-40B4-BE49-F238E27FC236}">
                    <a16:creationId xmlns:a16="http://schemas.microsoft.com/office/drawing/2014/main" id="{6B7300C1-6384-4F36-9096-3BB1CCA3D433}"/>
                  </a:ext>
                </a:extLst>
              </p:cNvPr>
              <p:cNvSpPr txBox="1"/>
              <p:nvPr/>
            </p:nvSpPr>
            <p:spPr>
              <a:xfrm>
                <a:off x="1467352" y="1581432"/>
                <a:ext cx="2622883" cy="584775"/>
              </a:xfrm>
              <a:prstGeom prst="rect">
                <a:avLst/>
              </a:prstGeom>
              <a:noFill/>
            </p:spPr>
            <p:txBody>
              <a:bodyPr wrap="square" rtlCol="0">
                <a:spAutoFit/>
              </a:bodyPr>
              <a:lstStyle/>
              <a:p>
                <a:r>
                  <a:rPr lang="it-IT" sz="3200" dirty="0">
                    <a:latin typeface="+mj-lt"/>
                  </a:rPr>
                  <a:t>EXTRACTION</a:t>
                </a:r>
                <a:endParaRPr lang="en-GB" dirty="0">
                  <a:latin typeface="+mj-lt"/>
                </a:endParaRPr>
              </a:p>
            </p:txBody>
          </p:sp>
          <p:pic>
            <p:nvPicPr>
              <p:cNvPr id="9" name="Picture 8">
                <a:extLst>
                  <a:ext uri="{FF2B5EF4-FFF2-40B4-BE49-F238E27FC236}">
                    <a16:creationId xmlns:a16="http://schemas.microsoft.com/office/drawing/2014/main" id="{95AD73D1-F804-40BF-BAE4-6401FC7BB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635" y="2147895"/>
                <a:ext cx="1939787" cy="1939787"/>
              </a:xfrm>
              <a:prstGeom prst="rect">
                <a:avLst/>
              </a:prstGeom>
            </p:spPr>
          </p:pic>
        </p:grpSp>
        <p:grpSp>
          <p:nvGrpSpPr>
            <p:cNvPr id="14" name="Group 13">
              <a:extLst>
                <a:ext uri="{FF2B5EF4-FFF2-40B4-BE49-F238E27FC236}">
                  <a16:creationId xmlns:a16="http://schemas.microsoft.com/office/drawing/2014/main" id="{160AAED9-FF40-45C2-8F2E-9A17122B0576}"/>
                </a:ext>
              </a:extLst>
            </p:cNvPr>
            <p:cNvGrpSpPr/>
            <p:nvPr/>
          </p:nvGrpSpPr>
          <p:grpSpPr>
            <a:xfrm>
              <a:off x="8541419" y="998054"/>
              <a:ext cx="3320715" cy="3191103"/>
              <a:chOff x="8541419" y="998054"/>
              <a:chExt cx="3320715" cy="3191103"/>
            </a:xfrm>
          </p:grpSpPr>
          <p:sp>
            <p:nvSpPr>
              <p:cNvPr id="17" name="Rectangle: Rounded Corners 16">
                <a:extLst>
                  <a:ext uri="{FF2B5EF4-FFF2-40B4-BE49-F238E27FC236}">
                    <a16:creationId xmlns:a16="http://schemas.microsoft.com/office/drawing/2014/main" id="{80E4D154-417D-4D1D-BBB4-7D65380CB075}"/>
                  </a:ext>
                </a:extLst>
              </p:cNvPr>
              <p:cNvSpPr/>
              <p:nvPr/>
            </p:nvSpPr>
            <p:spPr>
              <a:xfrm>
                <a:off x="8541419" y="998054"/>
                <a:ext cx="3320715" cy="3152841"/>
              </a:xfrm>
              <a:prstGeom prst="roundRect">
                <a:avLst/>
              </a:prstGeom>
              <a:no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8" name="TextBox 27">
                <a:extLst>
                  <a:ext uri="{FF2B5EF4-FFF2-40B4-BE49-F238E27FC236}">
                    <a16:creationId xmlns:a16="http://schemas.microsoft.com/office/drawing/2014/main" id="{43117D90-0CFA-4CC1-AB51-BBE6E08F10FE}"/>
                  </a:ext>
                </a:extLst>
              </p:cNvPr>
              <p:cNvSpPr txBox="1"/>
              <p:nvPr/>
            </p:nvSpPr>
            <p:spPr>
              <a:xfrm>
                <a:off x="9449623" y="1142529"/>
                <a:ext cx="1491915" cy="1077218"/>
              </a:xfrm>
              <a:prstGeom prst="rect">
                <a:avLst/>
              </a:prstGeom>
              <a:noFill/>
            </p:spPr>
            <p:txBody>
              <a:bodyPr wrap="square" rtlCol="0">
                <a:spAutoFit/>
              </a:bodyPr>
              <a:lstStyle/>
              <a:p>
                <a:r>
                  <a:rPr lang="it-IT" sz="3200" dirty="0">
                    <a:latin typeface="+mj-lt"/>
                  </a:rPr>
                  <a:t>STEP</a:t>
                </a:r>
                <a:r>
                  <a:rPr lang="it-IT" sz="3200" dirty="0"/>
                  <a:t> 3</a:t>
                </a:r>
              </a:p>
              <a:p>
                <a:pPr algn="just"/>
                <a:endParaRPr lang="en-GB" sz="3200" dirty="0"/>
              </a:p>
            </p:txBody>
          </p:sp>
          <p:sp>
            <p:nvSpPr>
              <p:cNvPr id="29" name="TextBox 28">
                <a:extLst>
                  <a:ext uri="{FF2B5EF4-FFF2-40B4-BE49-F238E27FC236}">
                    <a16:creationId xmlns:a16="http://schemas.microsoft.com/office/drawing/2014/main" id="{7BE7EFFA-1098-4AB2-91A4-86658A979698}"/>
                  </a:ext>
                </a:extLst>
              </p:cNvPr>
              <p:cNvSpPr txBox="1"/>
              <p:nvPr/>
            </p:nvSpPr>
            <p:spPr>
              <a:xfrm>
                <a:off x="8765828" y="1623453"/>
                <a:ext cx="3096306" cy="584775"/>
              </a:xfrm>
              <a:prstGeom prst="rect">
                <a:avLst/>
              </a:prstGeom>
              <a:noFill/>
            </p:spPr>
            <p:txBody>
              <a:bodyPr wrap="square" rtlCol="0">
                <a:spAutoFit/>
              </a:bodyPr>
              <a:lstStyle/>
              <a:p>
                <a:r>
                  <a:rPr lang="it-IT" sz="3200" dirty="0">
                    <a:latin typeface="+mj-lt"/>
                  </a:rPr>
                  <a:t>GC-FID ANALYSIS</a:t>
                </a:r>
                <a:endParaRPr lang="en-GB" dirty="0">
                  <a:latin typeface="+mj-lt"/>
                </a:endParaRPr>
              </a:p>
            </p:txBody>
          </p:sp>
          <p:pic>
            <p:nvPicPr>
              <p:cNvPr id="11" name="Picture 10">
                <a:extLst>
                  <a:ext uri="{FF2B5EF4-FFF2-40B4-BE49-F238E27FC236}">
                    <a16:creationId xmlns:a16="http://schemas.microsoft.com/office/drawing/2014/main" id="{CED1D4DE-FF8F-4902-909D-A5A23FA2E6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222" b="82099" l="20833" r="49679">
                            <a14:foregroundMark x1="45833" y1="25309" x2="29487" y2="24691"/>
                            <a14:foregroundMark x1="29487" y1="24691" x2="19872" y2="52469"/>
                            <a14:foregroundMark x1="19872" y1="52469" x2="28846" y2="80864"/>
                            <a14:foregroundMark x1="28846" y1="80864" x2="48077" y2="82099"/>
                            <a14:foregroundMark x1="48077" y1="82099" x2="47436" y2="22222"/>
                          </a14:backgroundRemoval>
                        </a14:imgEffect>
                      </a14:imgLayer>
                    </a14:imgProps>
                  </a:ext>
                  <a:ext uri="{28A0092B-C50C-407E-A947-70E740481C1C}">
                    <a14:useLocalDpi xmlns:a14="http://schemas.microsoft.com/office/drawing/2010/main" val="0"/>
                  </a:ext>
                </a:extLst>
              </a:blip>
              <a:srcRect l="17308" t="17633" r="46474" b="14230"/>
              <a:stretch/>
            </p:blipFill>
            <p:spPr>
              <a:xfrm>
                <a:off x="9119255" y="2303558"/>
                <a:ext cx="1360110" cy="1328604"/>
              </a:xfrm>
              <a:prstGeom prst="rect">
                <a:avLst/>
              </a:prstGeom>
            </p:spPr>
          </p:pic>
          <p:sp>
            <p:nvSpPr>
              <p:cNvPr id="12" name="TextBox 11">
                <a:extLst>
                  <a:ext uri="{FF2B5EF4-FFF2-40B4-BE49-F238E27FC236}">
                    <a16:creationId xmlns:a16="http://schemas.microsoft.com/office/drawing/2014/main" id="{6BD25D86-A27C-42B2-93D7-157C4DF5989E}"/>
                  </a:ext>
                </a:extLst>
              </p:cNvPr>
              <p:cNvSpPr txBox="1"/>
              <p:nvPr/>
            </p:nvSpPr>
            <p:spPr>
              <a:xfrm>
                <a:off x="9514704" y="3727492"/>
                <a:ext cx="799277" cy="461665"/>
              </a:xfrm>
              <a:prstGeom prst="rect">
                <a:avLst/>
              </a:prstGeom>
              <a:noFill/>
            </p:spPr>
            <p:txBody>
              <a:bodyPr wrap="square" rtlCol="0">
                <a:spAutoFit/>
              </a:bodyPr>
              <a:lstStyle/>
              <a:p>
                <a:r>
                  <a:rPr lang="it-IT" sz="2400" dirty="0"/>
                  <a:t>GC</a:t>
                </a:r>
                <a:endParaRPr lang="en-GB" dirty="0"/>
              </a:p>
            </p:txBody>
          </p:sp>
          <p:sp>
            <p:nvSpPr>
              <p:cNvPr id="30" name="TextBox 29">
                <a:extLst>
                  <a:ext uri="{FF2B5EF4-FFF2-40B4-BE49-F238E27FC236}">
                    <a16:creationId xmlns:a16="http://schemas.microsoft.com/office/drawing/2014/main" id="{698F6899-3539-4471-9E7F-AB479AEE637B}"/>
                  </a:ext>
                </a:extLst>
              </p:cNvPr>
              <p:cNvSpPr txBox="1"/>
              <p:nvPr/>
            </p:nvSpPr>
            <p:spPr>
              <a:xfrm>
                <a:off x="10453713" y="3727492"/>
                <a:ext cx="799277" cy="461665"/>
              </a:xfrm>
              <a:prstGeom prst="rect">
                <a:avLst/>
              </a:prstGeom>
              <a:noFill/>
            </p:spPr>
            <p:txBody>
              <a:bodyPr wrap="square" rtlCol="0">
                <a:spAutoFit/>
              </a:bodyPr>
              <a:lstStyle/>
              <a:p>
                <a:r>
                  <a:rPr lang="it-IT" sz="2400" dirty="0"/>
                  <a:t>FID</a:t>
                </a:r>
                <a:endParaRPr lang="en-GB" dirty="0"/>
              </a:p>
            </p:txBody>
          </p:sp>
          <p:pic>
            <p:nvPicPr>
              <p:cNvPr id="18" name="Picture 17">
                <a:extLst>
                  <a:ext uri="{FF2B5EF4-FFF2-40B4-BE49-F238E27FC236}">
                    <a16:creationId xmlns:a16="http://schemas.microsoft.com/office/drawing/2014/main" id="{88439287-4F54-433D-BFDD-A3D400835B1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93456" y="2574474"/>
                <a:ext cx="777293" cy="777293"/>
              </a:xfrm>
              <a:prstGeom prst="rect">
                <a:avLst/>
              </a:prstGeom>
            </p:spPr>
          </p:pic>
        </p:grpSp>
        <p:grpSp>
          <p:nvGrpSpPr>
            <p:cNvPr id="13" name="Group 12">
              <a:extLst>
                <a:ext uri="{FF2B5EF4-FFF2-40B4-BE49-F238E27FC236}">
                  <a16:creationId xmlns:a16="http://schemas.microsoft.com/office/drawing/2014/main" id="{84FBF611-09E0-42D4-8060-C6E7BA0E864F}"/>
                </a:ext>
              </a:extLst>
            </p:cNvPr>
            <p:cNvGrpSpPr/>
            <p:nvPr/>
          </p:nvGrpSpPr>
          <p:grpSpPr>
            <a:xfrm>
              <a:off x="4674498" y="961959"/>
              <a:ext cx="3604688" cy="3152841"/>
              <a:chOff x="4674498" y="961959"/>
              <a:chExt cx="3604688" cy="3152841"/>
            </a:xfrm>
          </p:grpSpPr>
          <p:sp>
            <p:nvSpPr>
              <p:cNvPr id="16" name="Rectangle: Rounded Corners 15">
                <a:extLst>
                  <a:ext uri="{FF2B5EF4-FFF2-40B4-BE49-F238E27FC236}">
                    <a16:creationId xmlns:a16="http://schemas.microsoft.com/office/drawing/2014/main" id="{78C71A10-4BFF-4CAD-8339-E12A3E5EEF3D}"/>
                  </a:ext>
                </a:extLst>
              </p:cNvPr>
              <p:cNvSpPr/>
              <p:nvPr/>
            </p:nvSpPr>
            <p:spPr>
              <a:xfrm>
                <a:off x="4776539" y="961959"/>
                <a:ext cx="3320715" cy="3152841"/>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44029258-BB7B-4A53-A7A6-E16E204434CA}"/>
                  </a:ext>
                </a:extLst>
              </p:cNvPr>
              <p:cNvGrpSpPr/>
              <p:nvPr/>
            </p:nvGrpSpPr>
            <p:grpSpPr>
              <a:xfrm>
                <a:off x="4674498" y="1005042"/>
                <a:ext cx="3604688" cy="2852010"/>
                <a:chOff x="4647813" y="1131010"/>
                <a:chExt cx="3604688" cy="2852010"/>
              </a:xfrm>
            </p:grpSpPr>
            <p:sp>
              <p:nvSpPr>
                <p:cNvPr id="26" name="TextBox 25">
                  <a:extLst>
                    <a:ext uri="{FF2B5EF4-FFF2-40B4-BE49-F238E27FC236}">
                      <a16:creationId xmlns:a16="http://schemas.microsoft.com/office/drawing/2014/main" id="{25B28C3A-046F-4EC7-813F-6ED3CFDA5AEA}"/>
                    </a:ext>
                  </a:extLst>
                </p:cNvPr>
                <p:cNvSpPr txBox="1"/>
                <p:nvPr/>
              </p:nvSpPr>
              <p:spPr>
                <a:xfrm>
                  <a:off x="5802641" y="1131010"/>
                  <a:ext cx="1491915" cy="1077218"/>
                </a:xfrm>
                <a:prstGeom prst="rect">
                  <a:avLst/>
                </a:prstGeom>
                <a:noFill/>
              </p:spPr>
              <p:txBody>
                <a:bodyPr wrap="square" rtlCol="0">
                  <a:spAutoFit/>
                </a:bodyPr>
                <a:lstStyle/>
                <a:p>
                  <a:r>
                    <a:rPr lang="it-IT" sz="3200" dirty="0">
                      <a:latin typeface="+mj-lt"/>
                    </a:rPr>
                    <a:t>STEP 2</a:t>
                  </a:r>
                </a:p>
                <a:p>
                  <a:pPr algn="just"/>
                  <a:endParaRPr lang="en-GB" sz="3200" dirty="0">
                    <a:latin typeface="+mj-lt"/>
                  </a:endParaRPr>
                </a:p>
              </p:txBody>
            </p:sp>
            <p:sp>
              <p:nvSpPr>
                <p:cNvPr id="27" name="TextBox 26">
                  <a:extLst>
                    <a:ext uri="{FF2B5EF4-FFF2-40B4-BE49-F238E27FC236}">
                      <a16:creationId xmlns:a16="http://schemas.microsoft.com/office/drawing/2014/main" id="{D3DE4471-1FF7-471E-9118-9ADD11B241AB}"/>
                    </a:ext>
                  </a:extLst>
                </p:cNvPr>
                <p:cNvSpPr txBox="1"/>
                <p:nvPr/>
              </p:nvSpPr>
              <p:spPr>
                <a:xfrm>
                  <a:off x="5015757" y="1612966"/>
                  <a:ext cx="2963186" cy="584775"/>
                </a:xfrm>
                <a:prstGeom prst="rect">
                  <a:avLst/>
                </a:prstGeom>
                <a:noFill/>
              </p:spPr>
              <p:txBody>
                <a:bodyPr wrap="square" rtlCol="0">
                  <a:spAutoFit/>
                </a:bodyPr>
                <a:lstStyle/>
                <a:p>
                  <a:r>
                    <a:rPr lang="it-IT" sz="3200" dirty="0">
                      <a:latin typeface="+mj-lt"/>
                    </a:rPr>
                    <a:t>DERIVATIZATION</a:t>
                  </a:r>
                  <a:endParaRPr lang="en-GB" dirty="0">
                    <a:latin typeface="+mj-lt"/>
                  </a:endParaRPr>
                </a:p>
              </p:txBody>
            </p:sp>
            <p:grpSp>
              <p:nvGrpSpPr>
                <p:cNvPr id="34" name="Group 33">
                  <a:extLst>
                    <a:ext uri="{FF2B5EF4-FFF2-40B4-BE49-F238E27FC236}">
                      <a16:creationId xmlns:a16="http://schemas.microsoft.com/office/drawing/2014/main" id="{EF7E7428-27F3-4445-97C3-787A68906805}"/>
                    </a:ext>
                  </a:extLst>
                </p:cNvPr>
                <p:cNvGrpSpPr/>
                <p:nvPr/>
              </p:nvGrpSpPr>
              <p:grpSpPr>
                <a:xfrm>
                  <a:off x="4647813" y="2180676"/>
                  <a:ext cx="3604688" cy="1802344"/>
                  <a:chOff x="4647813" y="2180676"/>
                  <a:chExt cx="3604688" cy="1802344"/>
                </a:xfrm>
              </p:grpSpPr>
              <p:pic>
                <p:nvPicPr>
                  <p:cNvPr id="32" name="Picture 31">
                    <a:extLst>
                      <a:ext uri="{FF2B5EF4-FFF2-40B4-BE49-F238E27FC236}">
                        <a16:creationId xmlns:a16="http://schemas.microsoft.com/office/drawing/2014/main" id="{3F16686A-76E5-4297-9A98-994063B625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7813" y="2180676"/>
                    <a:ext cx="3604688" cy="1802344"/>
                  </a:xfrm>
                  <a:prstGeom prst="rect">
                    <a:avLst/>
                  </a:prstGeom>
                </p:spPr>
              </p:pic>
              <p:sp>
                <p:nvSpPr>
                  <p:cNvPr id="33" name="Rectangle 32">
                    <a:extLst>
                      <a:ext uri="{FF2B5EF4-FFF2-40B4-BE49-F238E27FC236}">
                        <a16:creationId xmlns:a16="http://schemas.microsoft.com/office/drawing/2014/main" id="{E2588331-010B-492C-BE45-B082F6B25120}"/>
                      </a:ext>
                    </a:extLst>
                  </p:cNvPr>
                  <p:cNvSpPr/>
                  <p:nvPr/>
                </p:nvSpPr>
                <p:spPr>
                  <a:xfrm>
                    <a:off x="5802641" y="2303558"/>
                    <a:ext cx="1207759" cy="415329"/>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sp>
        <p:nvSpPr>
          <p:cNvPr id="35" name="TextBox 34">
            <a:extLst>
              <a:ext uri="{FF2B5EF4-FFF2-40B4-BE49-F238E27FC236}">
                <a16:creationId xmlns:a16="http://schemas.microsoft.com/office/drawing/2014/main" id="{34F387C7-414F-43C5-83C8-5784824E173F}"/>
              </a:ext>
            </a:extLst>
          </p:cNvPr>
          <p:cNvSpPr txBox="1"/>
          <p:nvPr/>
        </p:nvSpPr>
        <p:spPr>
          <a:xfrm>
            <a:off x="609144" y="2099646"/>
            <a:ext cx="3104147" cy="1200329"/>
          </a:xfrm>
          <a:prstGeom prst="rect">
            <a:avLst/>
          </a:prstGeom>
          <a:noFill/>
        </p:spPr>
        <p:txBody>
          <a:bodyPr wrap="square" rtlCol="0">
            <a:spAutoFit/>
          </a:bodyPr>
          <a:lstStyle/>
          <a:p>
            <a:r>
              <a:rPr lang="it-IT" sz="7200" dirty="0"/>
              <a:t>OR</a:t>
            </a:r>
            <a:endParaRPr lang="en-GB" sz="7200" dirty="0"/>
          </a:p>
        </p:txBody>
      </p:sp>
      <p:sp>
        <p:nvSpPr>
          <p:cNvPr id="36" name="Rectangle: Rounded Corners 35">
            <a:extLst>
              <a:ext uri="{FF2B5EF4-FFF2-40B4-BE49-F238E27FC236}">
                <a16:creationId xmlns:a16="http://schemas.microsoft.com/office/drawing/2014/main" id="{7FC6A8B5-C655-429D-A2BC-52236186CAC6}"/>
              </a:ext>
            </a:extLst>
          </p:cNvPr>
          <p:cNvSpPr/>
          <p:nvPr/>
        </p:nvSpPr>
        <p:spPr>
          <a:xfrm>
            <a:off x="2604364" y="1215549"/>
            <a:ext cx="8657194" cy="3152841"/>
          </a:xfrm>
          <a:prstGeom prst="roundRect">
            <a:avLst/>
          </a:prstGeom>
          <a:no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7" name="TextBox 36">
            <a:extLst>
              <a:ext uri="{FF2B5EF4-FFF2-40B4-BE49-F238E27FC236}">
                <a16:creationId xmlns:a16="http://schemas.microsoft.com/office/drawing/2014/main" id="{793EFE53-5EDD-4ADF-B9FB-41D1E25EE4CB}"/>
              </a:ext>
            </a:extLst>
          </p:cNvPr>
          <p:cNvSpPr txBox="1"/>
          <p:nvPr/>
        </p:nvSpPr>
        <p:spPr>
          <a:xfrm>
            <a:off x="5708511" y="1354044"/>
            <a:ext cx="2503042" cy="1077218"/>
          </a:xfrm>
          <a:prstGeom prst="rect">
            <a:avLst/>
          </a:prstGeom>
          <a:noFill/>
        </p:spPr>
        <p:txBody>
          <a:bodyPr wrap="square" rtlCol="0">
            <a:spAutoFit/>
          </a:bodyPr>
          <a:lstStyle/>
          <a:p>
            <a:r>
              <a:rPr lang="it-IT" sz="3200" dirty="0">
                <a:latin typeface="+mj-lt"/>
              </a:rPr>
              <a:t>ONE STEP</a:t>
            </a:r>
          </a:p>
          <a:p>
            <a:pPr algn="just"/>
            <a:endParaRPr lang="en-GB" sz="3200" dirty="0">
              <a:latin typeface="+mj-lt"/>
            </a:endParaRPr>
          </a:p>
        </p:txBody>
      </p:sp>
      <p:sp>
        <p:nvSpPr>
          <p:cNvPr id="38" name="TextBox 37">
            <a:extLst>
              <a:ext uri="{FF2B5EF4-FFF2-40B4-BE49-F238E27FC236}">
                <a16:creationId xmlns:a16="http://schemas.microsoft.com/office/drawing/2014/main" id="{63455507-3257-4457-B306-AAB7DBFE33E6}"/>
              </a:ext>
            </a:extLst>
          </p:cNvPr>
          <p:cNvSpPr txBox="1"/>
          <p:nvPr/>
        </p:nvSpPr>
        <p:spPr>
          <a:xfrm>
            <a:off x="4322435" y="1894108"/>
            <a:ext cx="5641823" cy="584775"/>
          </a:xfrm>
          <a:prstGeom prst="rect">
            <a:avLst/>
          </a:prstGeom>
          <a:noFill/>
        </p:spPr>
        <p:txBody>
          <a:bodyPr wrap="square" rtlCol="0">
            <a:spAutoFit/>
          </a:bodyPr>
          <a:lstStyle/>
          <a:p>
            <a:r>
              <a:rPr lang="it-IT" sz="3200" dirty="0">
                <a:latin typeface="+mj-lt"/>
              </a:rPr>
              <a:t>EXTRACTION + DERIVATIZATION</a:t>
            </a:r>
            <a:endParaRPr lang="en-GB" dirty="0">
              <a:latin typeface="+mj-lt"/>
            </a:endParaRPr>
          </a:p>
        </p:txBody>
      </p:sp>
      <p:pic>
        <p:nvPicPr>
          <p:cNvPr id="39" name="Picture 38">
            <a:extLst>
              <a:ext uri="{FF2B5EF4-FFF2-40B4-BE49-F238E27FC236}">
                <a16:creationId xmlns:a16="http://schemas.microsoft.com/office/drawing/2014/main" id="{545A9BD9-C731-4CE1-8975-E3FA7323A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085" y="2395546"/>
            <a:ext cx="1939787" cy="1939787"/>
          </a:xfrm>
          <a:prstGeom prst="rect">
            <a:avLst/>
          </a:prstGeom>
        </p:spPr>
      </p:pic>
      <p:pic>
        <p:nvPicPr>
          <p:cNvPr id="40" name="Picture 39">
            <a:extLst>
              <a:ext uri="{FF2B5EF4-FFF2-40B4-BE49-F238E27FC236}">
                <a16:creationId xmlns:a16="http://schemas.microsoft.com/office/drawing/2014/main" id="{413B883B-707C-46C8-80B4-09BED06D80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2237" y="2464267"/>
            <a:ext cx="3604688" cy="1802344"/>
          </a:xfrm>
          <a:prstGeom prst="rect">
            <a:avLst/>
          </a:prstGeom>
        </p:spPr>
      </p:pic>
      <p:sp>
        <p:nvSpPr>
          <p:cNvPr id="41" name="TextBox 40">
            <a:extLst>
              <a:ext uri="{FF2B5EF4-FFF2-40B4-BE49-F238E27FC236}">
                <a16:creationId xmlns:a16="http://schemas.microsoft.com/office/drawing/2014/main" id="{4FF720BB-A2D1-4EAC-9ADE-1DF4C3DF2D67}"/>
              </a:ext>
            </a:extLst>
          </p:cNvPr>
          <p:cNvSpPr txBox="1"/>
          <p:nvPr/>
        </p:nvSpPr>
        <p:spPr>
          <a:xfrm>
            <a:off x="6402819" y="2733377"/>
            <a:ext cx="686893" cy="1015663"/>
          </a:xfrm>
          <a:prstGeom prst="rect">
            <a:avLst/>
          </a:prstGeom>
          <a:noFill/>
        </p:spPr>
        <p:txBody>
          <a:bodyPr wrap="square" rtlCol="0">
            <a:spAutoFit/>
          </a:bodyPr>
          <a:lstStyle/>
          <a:p>
            <a:r>
              <a:rPr lang="it-IT" sz="6000" dirty="0"/>
              <a:t>+</a:t>
            </a:r>
            <a:endParaRPr lang="en-GB" dirty="0"/>
          </a:p>
        </p:txBody>
      </p:sp>
    </p:spTree>
    <p:extLst>
      <p:ext uri="{BB962C8B-B14F-4D97-AF65-F5344CB8AC3E}">
        <p14:creationId xmlns:p14="http://schemas.microsoft.com/office/powerpoint/2010/main" val="2906618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0D4B515-0969-49AA-BDF6-E5E7078D1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748" y="37428"/>
            <a:ext cx="2083469" cy="1677193"/>
          </a:xfrm>
          <a:prstGeom prst="rect">
            <a:avLst/>
          </a:prstGeom>
        </p:spPr>
      </p:pic>
      <p:cxnSp>
        <p:nvCxnSpPr>
          <p:cNvPr id="17" name="Straight Connector 16">
            <a:extLst>
              <a:ext uri="{FF2B5EF4-FFF2-40B4-BE49-F238E27FC236}">
                <a16:creationId xmlns:a16="http://schemas.microsoft.com/office/drawing/2014/main" id="{65D1CF92-5655-4703-BDB2-90D4ECC7107A}"/>
              </a:ext>
            </a:extLst>
          </p:cNvPr>
          <p:cNvCxnSpPr/>
          <p:nvPr/>
        </p:nvCxnSpPr>
        <p:spPr>
          <a:xfrm flipV="1">
            <a:off x="2485387" y="1049705"/>
            <a:ext cx="2515694" cy="1331495"/>
          </a:xfrm>
          <a:prstGeom prst="line">
            <a:avLst/>
          </a:prstGeom>
          <a:ln w="28575">
            <a:solidFill>
              <a:srgbClr val="022640"/>
            </a:solidFill>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FDECE4E7-CD80-41A3-B9ED-F1894BB19393}"/>
              </a:ext>
            </a:extLst>
          </p:cNvPr>
          <p:cNvSpPr/>
          <p:nvPr/>
        </p:nvSpPr>
        <p:spPr>
          <a:xfrm>
            <a:off x="-4572002" y="5354052"/>
            <a:ext cx="19892212" cy="1564104"/>
          </a:xfrm>
          <a:custGeom>
            <a:avLst/>
            <a:gdLst>
              <a:gd name="connsiteX0" fmla="*/ 0 w 19892212"/>
              <a:gd name="connsiteY0" fmla="*/ 0 h 1564104"/>
              <a:gd name="connsiteX1" fmla="*/ 10954592 w 19892212"/>
              <a:gd name="connsiteY1" fmla="*/ 0 h 1564104"/>
              <a:gd name="connsiteX2" fmla="*/ 10961918 w 19892212"/>
              <a:gd name="connsiteY2" fmla="*/ 75952 h 1564104"/>
              <a:gd name="connsiteX3" fmla="*/ 11790946 w 19892212"/>
              <a:gd name="connsiteY3" fmla="*/ 782051 h 1564104"/>
              <a:gd name="connsiteX4" fmla="*/ 12619974 w 19892212"/>
              <a:gd name="connsiteY4" fmla="*/ 75952 h 1564104"/>
              <a:gd name="connsiteX5" fmla="*/ 12627301 w 19892212"/>
              <a:gd name="connsiteY5" fmla="*/ 0 h 1564104"/>
              <a:gd name="connsiteX6" fmla="*/ 19892212 w 19892212"/>
              <a:gd name="connsiteY6" fmla="*/ 0 h 1564104"/>
              <a:gd name="connsiteX7" fmla="*/ 19892212 w 19892212"/>
              <a:gd name="connsiteY7" fmla="*/ 1564104 h 1564104"/>
              <a:gd name="connsiteX8" fmla="*/ 0 w 19892212"/>
              <a:gd name="connsiteY8" fmla="*/ 1564104 h 156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2212" h="1564104">
                <a:moveTo>
                  <a:pt x="0" y="0"/>
                </a:moveTo>
                <a:lnTo>
                  <a:pt x="10954592" y="0"/>
                </a:lnTo>
                <a:lnTo>
                  <a:pt x="10961918" y="75952"/>
                </a:lnTo>
                <a:cubicBezTo>
                  <a:pt x="11040825" y="478922"/>
                  <a:pt x="11382011" y="782051"/>
                  <a:pt x="11790946" y="782051"/>
                </a:cubicBezTo>
                <a:cubicBezTo>
                  <a:pt x="12199881" y="782051"/>
                  <a:pt x="12541067" y="478922"/>
                  <a:pt x="12619974" y="75952"/>
                </a:cubicBezTo>
                <a:lnTo>
                  <a:pt x="12627301" y="0"/>
                </a:lnTo>
                <a:lnTo>
                  <a:pt x="19892212" y="0"/>
                </a:lnTo>
                <a:lnTo>
                  <a:pt x="19892212" y="1564104"/>
                </a:lnTo>
                <a:lnTo>
                  <a:pt x="0" y="1564104"/>
                </a:ln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0" name="Group 19">
            <a:extLst>
              <a:ext uri="{FF2B5EF4-FFF2-40B4-BE49-F238E27FC236}">
                <a16:creationId xmlns:a16="http://schemas.microsoft.com/office/drawing/2014/main" id="{94228BBF-B4BD-4616-9514-145DAD48AB3C}"/>
              </a:ext>
            </a:extLst>
          </p:cNvPr>
          <p:cNvGrpSpPr/>
          <p:nvPr/>
        </p:nvGrpSpPr>
        <p:grpSpPr>
          <a:xfrm>
            <a:off x="3260559" y="5414208"/>
            <a:ext cx="1299412" cy="1323474"/>
            <a:chOff x="3392904" y="5534526"/>
            <a:chExt cx="1058779" cy="1082841"/>
          </a:xfrm>
        </p:grpSpPr>
        <p:sp>
          <p:nvSpPr>
            <p:cNvPr id="6" name="Oval 5">
              <a:extLst>
                <a:ext uri="{FF2B5EF4-FFF2-40B4-BE49-F238E27FC236}">
                  <a16:creationId xmlns:a16="http://schemas.microsoft.com/office/drawing/2014/main" id="{21FD31D7-2B4C-4876-AFE3-8565F4B443AB}"/>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0325C73-47DC-4B6F-8AD2-ED8BD7813675}"/>
                </a:ext>
              </a:extLst>
            </p:cNvPr>
            <p:cNvSpPr txBox="1"/>
            <p:nvPr/>
          </p:nvSpPr>
          <p:spPr>
            <a:xfrm>
              <a:off x="3477125" y="5777662"/>
              <a:ext cx="890336" cy="646331"/>
            </a:xfrm>
            <a:prstGeom prst="rect">
              <a:avLst/>
            </a:prstGeom>
            <a:noFill/>
          </p:spPr>
          <p:txBody>
            <a:bodyPr wrap="square" rtlCol="0">
              <a:spAutoFit/>
            </a:bodyPr>
            <a:lstStyle/>
            <a:p>
              <a:pPr algn="ctr"/>
              <a:r>
                <a:rPr lang="it-IT" dirty="0">
                  <a:latin typeface="+mj-lt"/>
                </a:rPr>
                <a:t>FATTY</a:t>
              </a:r>
            </a:p>
            <a:p>
              <a:pPr algn="ctr"/>
              <a:r>
                <a:rPr lang="it-IT" dirty="0">
                  <a:latin typeface="+mj-lt"/>
                </a:rPr>
                <a:t> ACIDS</a:t>
              </a:r>
              <a:endParaRPr lang="en-GB" dirty="0">
                <a:latin typeface="+mj-lt"/>
              </a:endParaRPr>
            </a:p>
          </p:txBody>
        </p:sp>
      </p:grpSp>
      <p:grpSp>
        <p:nvGrpSpPr>
          <p:cNvPr id="25" name="Group 24">
            <a:extLst>
              <a:ext uri="{FF2B5EF4-FFF2-40B4-BE49-F238E27FC236}">
                <a16:creationId xmlns:a16="http://schemas.microsoft.com/office/drawing/2014/main" id="{CA7E36FC-1F26-4103-BAC5-832EBD2A945C}"/>
              </a:ext>
            </a:extLst>
          </p:cNvPr>
          <p:cNvGrpSpPr/>
          <p:nvPr/>
        </p:nvGrpSpPr>
        <p:grpSpPr>
          <a:xfrm>
            <a:off x="6583279" y="4684565"/>
            <a:ext cx="1532022" cy="1323474"/>
            <a:chOff x="6679531" y="5414208"/>
            <a:chExt cx="1532022" cy="1323474"/>
          </a:xfrm>
        </p:grpSpPr>
        <p:grpSp>
          <p:nvGrpSpPr>
            <p:cNvPr id="22" name="Group 21">
              <a:extLst>
                <a:ext uri="{FF2B5EF4-FFF2-40B4-BE49-F238E27FC236}">
                  <a16:creationId xmlns:a16="http://schemas.microsoft.com/office/drawing/2014/main" id="{8494411A-C941-4593-8521-17A0937EE71F}"/>
                </a:ext>
              </a:extLst>
            </p:cNvPr>
            <p:cNvGrpSpPr/>
            <p:nvPr/>
          </p:nvGrpSpPr>
          <p:grpSpPr>
            <a:xfrm>
              <a:off x="6679531" y="5414208"/>
              <a:ext cx="1299412" cy="1323474"/>
              <a:chOff x="3392904" y="5534526"/>
              <a:chExt cx="1058779" cy="1082841"/>
            </a:xfrm>
          </p:grpSpPr>
          <p:sp>
            <p:nvSpPr>
              <p:cNvPr id="23" name="Oval 22">
                <a:extLst>
                  <a:ext uri="{FF2B5EF4-FFF2-40B4-BE49-F238E27FC236}">
                    <a16:creationId xmlns:a16="http://schemas.microsoft.com/office/drawing/2014/main" id="{C21DD740-6B4F-40FE-AC98-3EFBB609CDFF}"/>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CA2F2DBC-E64A-460D-92E2-3B85BF280FD5}"/>
                  </a:ext>
                </a:extLst>
              </p:cNvPr>
              <p:cNvSpPr txBox="1"/>
              <p:nvPr/>
            </p:nvSpPr>
            <p:spPr>
              <a:xfrm>
                <a:off x="3477125" y="5777662"/>
                <a:ext cx="890336" cy="302180"/>
              </a:xfrm>
              <a:prstGeom prst="rect">
                <a:avLst/>
              </a:prstGeom>
              <a:noFill/>
            </p:spPr>
            <p:txBody>
              <a:bodyPr wrap="square" rtlCol="0">
                <a:spAutoFit/>
              </a:bodyPr>
              <a:lstStyle/>
              <a:p>
                <a:pPr algn="ctr"/>
                <a:endParaRPr lang="it-IT" dirty="0">
                  <a:latin typeface="+mj-lt"/>
                </a:endParaRPr>
              </a:p>
            </p:txBody>
          </p:sp>
        </p:grpSp>
        <p:sp>
          <p:nvSpPr>
            <p:cNvPr id="21" name="TextBox 20">
              <a:extLst>
                <a:ext uri="{FF2B5EF4-FFF2-40B4-BE49-F238E27FC236}">
                  <a16:creationId xmlns:a16="http://schemas.microsoft.com/office/drawing/2014/main" id="{31B01737-D4AB-4999-ADCA-C66F75D1D28D}"/>
                </a:ext>
              </a:extLst>
            </p:cNvPr>
            <p:cNvSpPr txBox="1"/>
            <p:nvPr/>
          </p:nvSpPr>
          <p:spPr>
            <a:xfrm>
              <a:off x="6679531" y="5924867"/>
              <a:ext cx="1532022" cy="369332"/>
            </a:xfrm>
            <a:prstGeom prst="rect">
              <a:avLst/>
            </a:prstGeom>
            <a:noFill/>
          </p:spPr>
          <p:txBody>
            <a:bodyPr wrap="square" rtlCol="0">
              <a:spAutoFit/>
            </a:bodyPr>
            <a:lstStyle/>
            <a:p>
              <a:r>
                <a:rPr lang="it-IT" dirty="0">
                  <a:latin typeface="+mj-lt"/>
                </a:rPr>
                <a:t>MICROWAVE</a:t>
              </a:r>
              <a:endParaRPr lang="en-GB" dirty="0">
                <a:latin typeface="+mj-lt"/>
              </a:endParaRPr>
            </a:p>
          </p:txBody>
        </p:sp>
      </p:grpSp>
      <p:grpSp>
        <p:nvGrpSpPr>
          <p:cNvPr id="31" name="Group 30">
            <a:extLst>
              <a:ext uri="{FF2B5EF4-FFF2-40B4-BE49-F238E27FC236}">
                <a16:creationId xmlns:a16="http://schemas.microsoft.com/office/drawing/2014/main" id="{EAACB309-F9FE-4C3F-9994-44B63C0A6CB7}"/>
              </a:ext>
            </a:extLst>
          </p:cNvPr>
          <p:cNvGrpSpPr/>
          <p:nvPr/>
        </p:nvGrpSpPr>
        <p:grpSpPr>
          <a:xfrm>
            <a:off x="-1497117" y="-585836"/>
            <a:ext cx="6057088" cy="6858000"/>
            <a:chOff x="-1483896" y="-529200"/>
            <a:chExt cx="6057088" cy="6858000"/>
          </a:xfrm>
        </p:grpSpPr>
        <p:pic>
          <p:nvPicPr>
            <p:cNvPr id="7" name="Picture 6">
              <a:extLst>
                <a:ext uri="{FF2B5EF4-FFF2-40B4-BE49-F238E27FC236}">
                  <a16:creationId xmlns:a16="http://schemas.microsoft.com/office/drawing/2014/main" id="{5EE6E8A6-C3A6-43AB-9860-8200E30C21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6621" y1="17578" x2="36621" y2="17578"/>
                          <a14:foregroundMark x1="27246" y1="19043" x2="27246" y2="19043"/>
                          <a14:foregroundMark x1="32129" y1="18555" x2="32129" y2="18555"/>
                          <a14:foregroundMark x1="17871" y1="25098" x2="17871" y2="25098"/>
                          <a14:foregroundMark x1="17871" y1="75586" x2="17871" y2="75586"/>
                          <a14:foregroundMark x1="24414" y1="80273" x2="24414" y2="80273"/>
                          <a14:foregroundMark x1="75000" y1="21875" x2="75000" y2="21875"/>
                          <a14:foregroundMark x1="76855" y1="21875" x2="76855" y2="21875"/>
                          <a14:foregroundMark x1="72656" y1="21875" x2="72656" y2="21875"/>
                          <a14:foregroundMark x1="28418" y1="83301" x2="28418" y2="83301"/>
                          <a14:foregroundMark x1="26270" y1="83105" x2="26270" y2="83105"/>
                          <a14:foregroundMark x1="23730" y1="83301" x2="23730" y2="83301"/>
                          <a14:foregroundMark x1="22070" y1="82617" x2="22070" y2="82617"/>
                          <a14:foregroundMark x1="17188" y1="77246" x2="17188" y2="77246"/>
                          <a14:foregroundMark x1="17188" y1="74414" x2="16992" y2="77246"/>
                        </a14:backgroundRemoval>
                      </a14:imgEffect>
                    </a14:imgLayer>
                  </a14:imgProps>
                </a:ext>
                <a:ext uri="{28A0092B-C50C-407E-A947-70E740481C1C}">
                  <a14:useLocalDpi xmlns:a14="http://schemas.microsoft.com/office/drawing/2010/main" val="0"/>
                </a:ext>
              </a:extLst>
            </a:blip>
            <a:srcRect r="11678"/>
            <a:stretch/>
          </p:blipFill>
          <p:spPr>
            <a:xfrm>
              <a:off x="-1483896" y="-529200"/>
              <a:ext cx="6057088" cy="6858000"/>
            </a:xfrm>
            <a:prstGeom prst="rect">
              <a:avLst/>
            </a:prstGeom>
          </p:spPr>
        </p:pic>
        <p:sp>
          <p:nvSpPr>
            <p:cNvPr id="14" name="Rectangle 13">
              <a:extLst>
                <a:ext uri="{FF2B5EF4-FFF2-40B4-BE49-F238E27FC236}">
                  <a16:creationId xmlns:a16="http://schemas.microsoft.com/office/drawing/2014/main" id="{C8A90FFA-0EC8-4123-B667-1304E00B5ECE}"/>
                </a:ext>
              </a:extLst>
            </p:cNvPr>
            <p:cNvSpPr/>
            <p:nvPr/>
          </p:nvSpPr>
          <p:spPr>
            <a:xfrm>
              <a:off x="1171074" y="3995273"/>
              <a:ext cx="729917" cy="144379"/>
            </a:xfrm>
            <a:prstGeom prst="rect">
              <a:avLst/>
            </a:prstGeom>
            <a:solidFill>
              <a:srgbClr val="022640"/>
            </a:solidFill>
            <a:ln>
              <a:solidFill>
                <a:srgbClr val="022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TextBox 33">
            <a:extLst>
              <a:ext uri="{FF2B5EF4-FFF2-40B4-BE49-F238E27FC236}">
                <a16:creationId xmlns:a16="http://schemas.microsoft.com/office/drawing/2014/main" id="{0C2AE2C9-559E-4E1C-BBA4-9F95DF7CC429}"/>
              </a:ext>
            </a:extLst>
          </p:cNvPr>
          <p:cNvSpPr txBox="1"/>
          <p:nvPr/>
        </p:nvSpPr>
        <p:spPr>
          <a:xfrm>
            <a:off x="6686641" y="342129"/>
            <a:ext cx="5420226" cy="707886"/>
          </a:xfrm>
          <a:prstGeom prst="rect">
            <a:avLst/>
          </a:prstGeom>
          <a:noFill/>
        </p:spPr>
        <p:txBody>
          <a:bodyPr wrap="square" rtlCol="0">
            <a:spAutoFit/>
          </a:bodyPr>
          <a:lstStyle/>
          <a:p>
            <a:pPr marL="285750" indent="-285750">
              <a:buFont typeface="Arial" panose="020B0604020202020204" pitchFamily="34" charset="0"/>
              <a:buChar char="•"/>
            </a:pPr>
            <a:r>
              <a:rPr lang="it-IT" sz="2000" dirty="0">
                <a:latin typeface="+mj-lt"/>
              </a:rPr>
              <a:t>0.5 g + 10 </a:t>
            </a:r>
            <a:r>
              <a:rPr lang="it-IT" sz="2000" dirty="0" err="1">
                <a:latin typeface="+mj-lt"/>
              </a:rPr>
              <a:t>mL</a:t>
            </a:r>
            <a:r>
              <a:rPr lang="it-IT" sz="2000" dirty="0">
                <a:latin typeface="+mj-lt"/>
              </a:rPr>
              <a:t> </a:t>
            </a:r>
            <a:r>
              <a:rPr lang="it-IT" sz="2000" dirty="0" err="1">
                <a:latin typeface="+mj-lt"/>
              </a:rPr>
              <a:t>AcMeOH</a:t>
            </a:r>
            <a:r>
              <a:rPr lang="it-IT" sz="2000" dirty="0">
                <a:latin typeface="+mj-lt"/>
              </a:rPr>
              <a:t> +25 </a:t>
            </a:r>
            <a:r>
              <a:rPr lang="it-IT" sz="2000" dirty="0" err="1">
                <a:latin typeface="+mj-lt"/>
              </a:rPr>
              <a:t>mL</a:t>
            </a:r>
            <a:r>
              <a:rPr lang="it-IT" sz="2000" dirty="0">
                <a:latin typeface="+mj-lt"/>
              </a:rPr>
              <a:t> </a:t>
            </a:r>
            <a:r>
              <a:rPr lang="it-IT" sz="2000" dirty="0" err="1">
                <a:latin typeface="+mj-lt"/>
              </a:rPr>
              <a:t>Cyclohexane</a:t>
            </a:r>
            <a:r>
              <a:rPr lang="it-IT" sz="2000" dirty="0">
                <a:latin typeface="+mj-lt"/>
              </a:rPr>
              <a:t> </a:t>
            </a:r>
          </a:p>
          <a:p>
            <a:pPr marL="285750" indent="-285750">
              <a:buFont typeface="Arial" panose="020B0604020202020204" pitchFamily="34" charset="0"/>
              <a:buChar char="•"/>
            </a:pPr>
            <a:r>
              <a:rPr lang="it-IT" sz="2000" dirty="0">
                <a:latin typeface="+mj-lt"/>
              </a:rPr>
              <a:t>15 minutes </a:t>
            </a:r>
            <a:r>
              <a:rPr lang="it-IT" sz="2000" dirty="0" err="1">
                <a:latin typeface="+mj-lt"/>
              </a:rPr>
              <a:t>at</a:t>
            </a:r>
            <a:r>
              <a:rPr lang="it-IT" sz="2000" dirty="0">
                <a:latin typeface="+mj-lt"/>
              </a:rPr>
              <a:t> 120 °C</a:t>
            </a:r>
          </a:p>
        </p:txBody>
      </p:sp>
      <p:sp>
        <p:nvSpPr>
          <p:cNvPr id="39" name="TextBox 38">
            <a:extLst>
              <a:ext uri="{FF2B5EF4-FFF2-40B4-BE49-F238E27FC236}">
                <a16:creationId xmlns:a16="http://schemas.microsoft.com/office/drawing/2014/main" id="{3F10A7B7-1FE6-4794-9F14-AFFCABE8EA91}"/>
              </a:ext>
            </a:extLst>
          </p:cNvPr>
          <p:cNvSpPr txBox="1"/>
          <p:nvPr/>
        </p:nvSpPr>
        <p:spPr>
          <a:xfrm>
            <a:off x="7216942" y="1023631"/>
            <a:ext cx="4090737" cy="646331"/>
          </a:xfrm>
          <a:prstGeom prst="rect">
            <a:avLst/>
          </a:prstGeom>
          <a:noFill/>
        </p:spPr>
        <p:txBody>
          <a:bodyPr wrap="square" rtlCol="0">
            <a:spAutoFit/>
          </a:bodyPr>
          <a:lstStyle/>
          <a:p>
            <a:pPr algn="ctr"/>
            <a:r>
              <a:rPr lang="it-IT" sz="1800" b="1" dirty="0"/>
              <a:t>ONE STEP MICROWAVE-ASSISTED EXTRACTION AND DERIVATIZATION</a:t>
            </a:r>
            <a:endParaRPr lang="en-GB" dirty="0"/>
          </a:p>
        </p:txBody>
      </p:sp>
      <p:grpSp>
        <p:nvGrpSpPr>
          <p:cNvPr id="44" name="Gruppo 26">
            <a:extLst>
              <a:ext uri="{FF2B5EF4-FFF2-40B4-BE49-F238E27FC236}">
                <a16:creationId xmlns:a16="http://schemas.microsoft.com/office/drawing/2014/main" id="{C4CBD0D4-59E7-4946-A021-FEBCEC3F0E05}"/>
              </a:ext>
            </a:extLst>
          </p:cNvPr>
          <p:cNvGrpSpPr/>
          <p:nvPr/>
        </p:nvGrpSpPr>
        <p:grpSpPr>
          <a:xfrm>
            <a:off x="5175467" y="2447082"/>
            <a:ext cx="970399" cy="1732252"/>
            <a:chOff x="2144062" y="2119075"/>
            <a:chExt cx="1969478" cy="3350914"/>
          </a:xfrm>
        </p:grpSpPr>
        <p:grpSp>
          <p:nvGrpSpPr>
            <p:cNvPr id="45" name="Gruppo 27">
              <a:extLst>
                <a:ext uri="{FF2B5EF4-FFF2-40B4-BE49-F238E27FC236}">
                  <a16:creationId xmlns:a16="http://schemas.microsoft.com/office/drawing/2014/main" id="{7000F4E9-428B-418A-9189-041249BE6BBE}"/>
                </a:ext>
              </a:extLst>
            </p:cNvPr>
            <p:cNvGrpSpPr/>
            <p:nvPr/>
          </p:nvGrpSpPr>
          <p:grpSpPr>
            <a:xfrm>
              <a:off x="2144062" y="2119075"/>
              <a:ext cx="1969478" cy="2658793"/>
              <a:chOff x="1649173" y="1773772"/>
              <a:chExt cx="1969478" cy="2658793"/>
            </a:xfrm>
          </p:grpSpPr>
          <p:sp>
            <p:nvSpPr>
              <p:cNvPr id="51" name="Cilindro 34">
                <a:extLst>
                  <a:ext uri="{FF2B5EF4-FFF2-40B4-BE49-F238E27FC236}">
                    <a16:creationId xmlns:a16="http://schemas.microsoft.com/office/drawing/2014/main" id="{B5DB429C-2CDD-4DA6-970E-23084B65E526}"/>
                  </a:ext>
                </a:extLst>
              </p:cNvPr>
              <p:cNvSpPr/>
              <p:nvPr/>
            </p:nvSpPr>
            <p:spPr>
              <a:xfrm>
                <a:off x="1649174" y="1773772"/>
                <a:ext cx="1969477" cy="2658793"/>
              </a:xfrm>
              <a:prstGeom prst="can">
                <a:avLst/>
              </a:prstGeom>
              <a:ln>
                <a:solidFill>
                  <a:schemeClr val="tx1"/>
                </a:solidFill>
              </a:ln>
              <a:effectLst>
                <a:outerShdw blurRad="177800" dist="50800" dir="5400000" sx="107000" sy="107000" algn="ctr" rotWithShape="0">
                  <a:srgbClr val="FF0000">
                    <a:alpha val="70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52" name="Cilindro 35">
                <a:extLst>
                  <a:ext uri="{FF2B5EF4-FFF2-40B4-BE49-F238E27FC236}">
                    <a16:creationId xmlns:a16="http://schemas.microsoft.com/office/drawing/2014/main" id="{278448A7-C206-41EB-B382-192B26271085}"/>
                  </a:ext>
                </a:extLst>
              </p:cNvPr>
              <p:cNvSpPr/>
              <p:nvPr/>
            </p:nvSpPr>
            <p:spPr>
              <a:xfrm>
                <a:off x="1649173" y="3117226"/>
                <a:ext cx="1969477" cy="1294600"/>
              </a:xfrm>
              <a:prstGeom prst="can">
                <a:avLst/>
              </a:prstGeom>
              <a:solidFill>
                <a:schemeClr val="accent1">
                  <a:lumMod val="40000"/>
                  <a:lumOff val="60000"/>
                </a:schemeClr>
              </a:solidFill>
              <a:ln>
                <a:solidFill>
                  <a:schemeClr val="tx1"/>
                </a:solidFill>
              </a:ln>
              <a:effectLst>
                <a:outerShdw blurRad="177800" dist="50800" dir="5400000" sx="107000" sy="107000" algn="ctr" rotWithShape="0">
                  <a:srgbClr val="FF0000">
                    <a:alpha val="70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grpSp>
        <p:grpSp>
          <p:nvGrpSpPr>
            <p:cNvPr id="46" name="Gruppo 28">
              <a:extLst>
                <a:ext uri="{FF2B5EF4-FFF2-40B4-BE49-F238E27FC236}">
                  <a16:creationId xmlns:a16="http://schemas.microsoft.com/office/drawing/2014/main" id="{6B3AB002-D4E3-4B30-9628-FD9375FA0F5D}"/>
                </a:ext>
              </a:extLst>
            </p:cNvPr>
            <p:cNvGrpSpPr/>
            <p:nvPr/>
          </p:nvGrpSpPr>
          <p:grpSpPr>
            <a:xfrm>
              <a:off x="2372658" y="5002867"/>
              <a:ext cx="1512284" cy="467122"/>
              <a:chOff x="2270668" y="5115409"/>
              <a:chExt cx="1512284" cy="467122"/>
            </a:xfrm>
          </p:grpSpPr>
          <p:sp>
            <p:nvSpPr>
              <p:cNvPr id="47" name="Freccia a destra 30">
                <a:extLst>
                  <a:ext uri="{FF2B5EF4-FFF2-40B4-BE49-F238E27FC236}">
                    <a16:creationId xmlns:a16="http://schemas.microsoft.com/office/drawing/2014/main" id="{63822E53-F1ED-4B8A-8520-47B856464D0C}"/>
                  </a:ext>
                </a:extLst>
              </p:cNvPr>
              <p:cNvSpPr/>
              <p:nvPr/>
            </p:nvSpPr>
            <p:spPr>
              <a:xfrm rot="16200000">
                <a:off x="2149651" y="5236426"/>
                <a:ext cx="467120" cy="2250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Freccia a destra 31">
                <a:extLst>
                  <a:ext uri="{FF2B5EF4-FFF2-40B4-BE49-F238E27FC236}">
                    <a16:creationId xmlns:a16="http://schemas.microsoft.com/office/drawing/2014/main" id="{FB151EDA-3FC2-4652-A9A6-6F6FE53FEFF2}"/>
                  </a:ext>
                </a:extLst>
              </p:cNvPr>
              <p:cNvSpPr/>
              <p:nvPr/>
            </p:nvSpPr>
            <p:spPr>
              <a:xfrm rot="16200000">
                <a:off x="2578717" y="5236428"/>
                <a:ext cx="467120" cy="2250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Freccia a destra 32">
                <a:extLst>
                  <a:ext uri="{FF2B5EF4-FFF2-40B4-BE49-F238E27FC236}">
                    <a16:creationId xmlns:a16="http://schemas.microsoft.com/office/drawing/2014/main" id="{B5E53FFD-B334-4F28-B9EA-79608BC681B0}"/>
                  </a:ext>
                </a:extLst>
              </p:cNvPr>
              <p:cNvSpPr/>
              <p:nvPr/>
            </p:nvSpPr>
            <p:spPr>
              <a:xfrm rot="16200000">
                <a:off x="3007783" y="5236426"/>
                <a:ext cx="467120" cy="2250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Freccia a destra 33">
                <a:extLst>
                  <a:ext uri="{FF2B5EF4-FFF2-40B4-BE49-F238E27FC236}">
                    <a16:creationId xmlns:a16="http://schemas.microsoft.com/office/drawing/2014/main" id="{6D58A0A3-3BEE-4CE1-9391-0872D65C0301}"/>
                  </a:ext>
                </a:extLst>
              </p:cNvPr>
              <p:cNvSpPr/>
              <p:nvPr/>
            </p:nvSpPr>
            <p:spPr>
              <a:xfrm rot="16200000">
                <a:off x="3436850" y="5236426"/>
                <a:ext cx="467120" cy="2250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53" name="Gruppo 7">
            <a:extLst>
              <a:ext uri="{FF2B5EF4-FFF2-40B4-BE49-F238E27FC236}">
                <a16:creationId xmlns:a16="http://schemas.microsoft.com/office/drawing/2014/main" id="{797CDC48-E703-4C0E-870E-ABBC88841A1B}"/>
              </a:ext>
            </a:extLst>
          </p:cNvPr>
          <p:cNvGrpSpPr/>
          <p:nvPr/>
        </p:nvGrpSpPr>
        <p:grpSpPr>
          <a:xfrm>
            <a:off x="6453369" y="2503814"/>
            <a:ext cx="2357323" cy="1430574"/>
            <a:chOff x="7324545" y="3616014"/>
            <a:chExt cx="4900307" cy="2658794"/>
          </a:xfrm>
        </p:grpSpPr>
        <p:grpSp>
          <p:nvGrpSpPr>
            <p:cNvPr id="54" name="Gruppo 8">
              <a:extLst>
                <a:ext uri="{FF2B5EF4-FFF2-40B4-BE49-F238E27FC236}">
                  <a16:creationId xmlns:a16="http://schemas.microsoft.com/office/drawing/2014/main" id="{8E0088B0-2A38-4EFE-96DC-998390B17731}"/>
                </a:ext>
              </a:extLst>
            </p:cNvPr>
            <p:cNvGrpSpPr/>
            <p:nvPr/>
          </p:nvGrpSpPr>
          <p:grpSpPr>
            <a:xfrm>
              <a:off x="7324545" y="3616014"/>
              <a:ext cx="4900307" cy="2658794"/>
              <a:chOff x="4563955" y="1848791"/>
              <a:chExt cx="4900307" cy="2658794"/>
            </a:xfrm>
          </p:grpSpPr>
          <p:grpSp>
            <p:nvGrpSpPr>
              <p:cNvPr id="56" name="Gruppo 11">
                <a:extLst>
                  <a:ext uri="{FF2B5EF4-FFF2-40B4-BE49-F238E27FC236}">
                    <a16:creationId xmlns:a16="http://schemas.microsoft.com/office/drawing/2014/main" id="{C087A792-EDA8-49D9-9FE1-56FF1BCE05E9}"/>
                  </a:ext>
                </a:extLst>
              </p:cNvPr>
              <p:cNvGrpSpPr/>
              <p:nvPr/>
            </p:nvGrpSpPr>
            <p:grpSpPr>
              <a:xfrm>
                <a:off x="4563955" y="1848791"/>
                <a:ext cx="4900307" cy="2658794"/>
                <a:chOff x="4563955" y="1848791"/>
                <a:chExt cx="4900307" cy="2658794"/>
              </a:xfrm>
            </p:grpSpPr>
            <p:grpSp>
              <p:nvGrpSpPr>
                <p:cNvPr id="62" name="Gruppo 17">
                  <a:extLst>
                    <a:ext uri="{FF2B5EF4-FFF2-40B4-BE49-F238E27FC236}">
                      <a16:creationId xmlns:a16="http://schemas.microsoft.com/office/drawing/2014/main" id="{2DE40832-0DE9-4C97-960C-5FDAD6408F06}"/>
                    </a:ext>
                  </a:extLst>
                </p:cNvPr>
                <p:cNvGrpSpPr/>
                <p:nvPr/>
              </p:nvGrpSpPr>
              <p:grpSpPr>
                <a:xfrm>
                  <a:off x="6048792" y="1848791"/>
                  <a:ext cx="1981218" cy="2658794"/>
                  <a:chOff x="6048792" y="1848791"/>
                  <a:chExt cx="1981218" cy="2658794"/>
                </a:xfrm>
              </p:grpSpPr>
              <p:sp>
                <p:nvSpPr>
                  <p:cNvPr id="69" name="Cilindro 24">
                    <a:extLst>
                      <a:ext uri="{FF2B5EF4-FFF2-40B4-BE49-F238E27FC236}">
                        <a16:creationId xmlns:a16="http://schemas.microsoft.com/office/drawing/2014/main" id="{16C0B14B-5FDC-42C5-85B6-E0A2C0BADF81}"/>
                      </a:ext>
                    </a:extLst>
                  </p:cNvPr>
                  <p:cNvSpPr/>
                  <p:nvPr/>
                </p:nvSpPr>
                <p:spPr>
                  <a:xfrm>
                    <a:off x="6060533" y="1848791"/>
                    <a:ext cx="1969477" cy="2658794"/>
                  </a:xfrm>
                  <a:prstGeom prst="ca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70" name="Cilindro 25">
                    <a:extLst>
                      <a:ext uri="{FF2B5EF4-FFF2-40B4-BE49-F238E27FC236}">
                        <a16:creationId xmlns:a16="http://schemas.microsoft.com/office/drawing/2014/main" id="{76E47073-8D0A-4FEF-A831-52343556C0A5}"/>
                      </a:ext>
                    </a:extLst>
                  </p:cNvPr>
                  <p:cNvSpPr/>
                  <p:nvPr/>
                </p:nvSpPr>
                <p:spPr>
                  <a:xfrm>
                    <a:off x="6048792" y="3197660"/>
                    <a:ext cx="1969477" cy="1294600"/>
                  </a:xfrm>
                  <a:prstGeom prst="can">
                    <a:avLst/>
                  </a:prstGeom>
                  <a:solidFill>
                    <a:schemeClr val="accent1">
                      <a:lumMod val="40000"/>
                      <a:lumOff val="60000"/>
                    </a:schemeClr>
                  </a:solidFill>
                  <a:ln>
                    <a:solidFill>
                      <a:schemeClr val="tx1"/>
                    </a:solidFill>
                  </a:ln>
                  <a:effectLst>
                    <a:outerShdw blurRad="177800" dist="50800" dir="5400000" sx="107000" sy="107000" algn="ctr" rotWithShape="0">
                      <a:schemeClr val="bg1">
                        <a:alpha val="70000"/>
                      </a:scheme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grpSp>
            <p:sp>
              <p:nvSpPr>
                <p:cNvPr id="63" name="Connettore 18">
                  <a:extLst>
                    <a:ext uri="{FF2B5EF4-FFF2-40B4-BE49-F238E27FC236}">
                      <a16:creationId xmlns:a16="http://schemas.microsoft.com/office/drawing/2014/main" id="{ABC55CF9-D2A7-48DA-B4C5-541032FEA08E}"/>
                    </a:ext>
                  </a:extLst>
                </p:cNvPr>
                <p:cNvSpPr/>
                <p:nvPr/>
              </p:nvSpPr>
              <p:spPr>
                <a:xfrm>
                  <a:off x="6291366" y="3591938"/>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4" name="Immagine 19">
                  <a:extLst>
                    <a:ext uri="{FF2B5EF4-FFF2-40B4-BE49-F238E27FC236}">
                      <a16:creationId xmlns:a16="http://schemas.microsoft.com/office/drawing/2014/main" id="{CA259533-42A6-4224-9360-C47ACFA219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7177553" y="3534191"/>
                  <a:ext cx="1785185" cy="253776"/>
                </a:xfrm>
                <a:prstGeom prst="rect">
                  <a:avLst/>
                </a:prstGeom>
              </p:spPr>
            </p:pic>
            <p:pic>
              <p:nvPicPr>
                <p:cNvPr id="65" name="Immagine 20">
                  <a:extLst>
                    <a:ext uri="{FF2B5EF4-FFF2-40B4-BE49-F238E27FC236}">
                      <a16:creationId xmlns:a16="http://schemas.microsoft.com/office/drawing/2014/main" id="{D598731D-6797-4269-BF11-610ACA04C2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7679077" y="3786548"/>
                  <a:ext cx="1785185" cy="253776"/>
                </a:xfrm>
                <a:prstGeom prst="rect">
                  <a:avLst/>
                </a:prstGeom>
              </p:spPr>
            </p:pic>
            <p:pic>
              <p:nvPicPr>
                <p:cNvPr id="66" name="Immagine 21">
                  <a:extLst>
                    <a:ext uri="{FF2B5EF4-FFF2-40B4-BE49-F238E27FC236}">
                      <a16:creationId xmlns:a16="http://schemas.microsoft.com/office/drawing/2014/main" id="{4BE68A61-68A8-4B40-901D-9313C09D10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821670" y="4096684"/>
                  <a:ext cx="1785185" cy="253776"/>
                </a:xfrm>
                <a:prstGeom prst="rect">
                  <a:avLst/>
                </a:prstGeom>
              </p:spPr>
            </p:pic>
            <p:pic>
              <p:nvPicPr>
                <p:cNvPr id="67" name="Immagine 22">
                  <a:extLst>
                    <a:ext uri="{FF2B5EF4-FFF2-40B4-BE49-F238E27FC236}">
                      <a16:creationId xmlns:a16="http://schemas.microsoft.com/office/drawing/2014/main" id="{D6B7AF47-EB1B-4B7D-942B-3BDA687E42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563955" y="3485815"/>
                  <a:ext cx="1785185" cy="253776"/>
                </a:xfrm>
                <a:prstGeom prst="rect">
                  <a:avLst/>
                </a:prstGeom>
              </p:spPr>
            </p:pic>
            <p:pic>
              <p:nvPicPr>
                <p:cNvPr id="68" name="Immagine 23">
                  <a:extLst>
                    <a:ext uri="{FF2B5EF4-FFF2-40B4-BE49-F238E27FC236}">
                      <a16:creationId xmlns:a16="http://schemas.microsoft.com/office/drawing/2014/main" id="{FD329532-74D9-4939-81F5-64CF1521C7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5260086" y="3814782"/>
                  <a:ext cx="1785185" cy="253776"/>
                </a:xfrm>
                <a:prstGeom prst="rect">
                  <a:avLst/>
                </a:prstGeom>
              </p:spPr>
            </p:pic>
          </p:grpSp>
          <p:sp>
            <p:nvSpPr>
              <p:cNvPr id="57" name="Connettore 12">
                <a:extLst>
                  <a:ext uri="{FF2B5EF4-FFF2-40B4-BE49-F238E27FC236}">
                    <a16:creationId xmlns:a16="http://schemas.microsoft.com/office/drawing/2014/main" id="{59CB14FB-2E9C-4502-B9ED-91ECD76A7FE9}"/>
                  </a:ext>
                </a:extLst>
              </p:cNvPr>
              <p:cNvSpPr/>
              <p:nvPr/>
            </p:nvSpPr>
            <p:spPr>
              <a:xfrm>
                <a:off x="6935721" y="3926841"/>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Connettore 13">
                <a:extLst>
                  <a:ext uri="{FF2B5EF4-FFF2-40B4-BE49-F238E27FC236}">
                    <a16:creationId xmlns:a16="http://schemas.microsoft.com/office/drawing/2014/main" id="{4733532A-B83F-402E-BC27-D9FAD01BD455}"/>
                  </a:ext>
                </a:extLst>
              </p:cNvPr>
              <p:cNvSpPr/>
              <p:nvPr/>
            </p:nvSpPr>
            <p:spPr>
              <a:xfrm>
                <a:off x="6561181" y="4236882"/>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Connettore 14">
                <a:extLst>
                  <a:ext uri="{FF2B5EF4-FFF2-40B4-BE49-F238E27FC236}">
                    <a16:creationId xmlns:a16="http://schemas.microsoft.com/office/drawing/2014/main" id="{EC32C46C-F6E8-4A47-967A-34CF701C464E}"/>
                  </a:ext>
                </a:extLst>
              </p:cNvPr>
              <p:cNvSpPr/>
              <p:nvPr/>
            </p:nvSpPr>
            <p:spPr>
              <a:xfrm>
                <a:off x="7119040" y="3648209"/>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onnettore 15">
                <a:extLst>
                  <a:ext uri="{FF2B5EF4-FFF2-40B4-BE49-F238E27FC236}">
                    <a16:creationId xmlns:a16="http://schemas.microsoft.com/office/drawing/2014/main" id="{7C7D8D59-6594-4284-A833-5B07B37BE611}"/>
                  </a:ext>
                </a:extLst>
              </p:cNvPr>
              <p:cNvSpPr/>
              <p:nvPr/>
            </p:nvSpPr>
            <p:spPr>
              <a:xfrm>
                <a:off x="7653785" y="3941670"/>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Connettore 16">
                <a:extLst>
                  <a:ext uri="{FF2B5EF4-FFF2-40B4-BE49-F238E27FC236}">
                    <a16:creationId xmlns:a16="http://schemas.microsoft.com/office/drawing/2014/main" id="{46A2AE5F-F116-4099-A983-B6FC7C183DF5}"/>
                  </a:ext>
                </a:extLst>
              </p:cNvPr>
              <p:cNvSpPr/>
              <p:nvPr/>
            </p:nvSpPr>
            <p:spPr>
              <a:xfrm>
                <a:off x="7134266" y="4264696"/>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5" name="Immagine 10">
              <a:extLst>
                <a:ext uri="{FF2B5EF4-FFF2-40B4-BE49-F238E27FC236}">
                  <a16:creationId xmlns:a16="http://schemas.microsoft.com/office/drawing/2014/main" id="{04103A91-15DD-4261-9CAB-8B16576D49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9821345" y="5910695"/>
              <a:ext cx="1785185" cy="253776"/>
            </a:xfrm>
            <a:prstGeom prst="rect">
              <a:avLst/>
            </a:prstGeom>
          </p:spPr>
        </p:pic>
      </p:grpSp>
      <p:sp>
        <p:nvSpPr>
          <p:cNvPr id="71" name="TextBox 70">
            <a:extLst>
              <a:ext uri="{FF2B5EF4-FFF2-40B4-BE49-F238E27FC236}">
                <a16:creationId xmlns:a16="http://schemas.microsoft.com/office/drawing/2014/main" id="{1A4F4EFD-7390-447E-8269-663A716005A6}"/>
              </a:ext>
            </a:extLst>
          </p:cNvPr>
          <p:cNvSpPr txBox="1"/>
          <p:nvPr/>
        </p:nvSpPr>
        <p:spPr>
          <a:xfrm>
            <a:off x="4217681" y="1797919"/>
            <a:ext cx="2871536" cy="584775"/>
          </a:xfrm>
          <a:prstGeom prst="rect">
            <a:avLst/>
          </a:prstGeom>
          <a:noFill/>
        </p:spPr>
        <p:txBody>
          <a:bodyPr wrap="square" rtlCol="0">
            <a:spAutoFit/>
          </a:bodyPr>
          <a:lstStyle/>
          <a:p>
            <a:pPr algn="ctr"/>
            <a:r>
              <a:rPr lang="it-IT" sz="1600" dirty="0">
                <a:latin typeface="+mj-lt"/>
              </a:rPr>
              <a:t>CONVENTIONAL</a:t>
            </a:r>
          </a:p>
          <a:p>
            <a:pPr algn="ctr"/>
            <a:r>
              <a:rPr lang="it-IT" sz="1600" dirty="0">
                <a:latin typeface="+mj-lt"/>
              </a:rPr>
              <a:t> HEATING</a:t>
            </a:r>
            <a:endParaRPr lang="en-GB" sz="1600" dirty="0">
              <a:latin typeface="+mj-lt"/>
            </a:endParaRPr>
          </a:p>
        </p:txBody>
      </p:sp>
      <p:sp>
        <p:nvSpPr>
          <p:cNvPr id="72" name="TextBox 71">
            <a:extLst>
              <a:ext uri="{FF2B5EF4-FFF2-40B4-BE49-F238E27FC236}">
                <a16:creationId xmlns:a16="http://schemas.microsoft.com/office/drawing/2014/main" id="{D93977C3-ABCC-481F-BB1C-6BA96D2D8420}"/>
              </a:ext>
            </a:extLst>
          </p:cNvPr>
          <p:cNvSpPr txBox="1"/>
          <p:nvPr/>
        </p:nvSpPr>
        <p:spPr>
          <a:xfrm>
            <a:off x="6686641" y="1863211"/>
            <a:ext cx="1952124" cy="584775"/>
          </a:xfrm>
          <a:prstGeom prst="rect">
            <a:avLst/>
          </a:prstGeom>
          <a:noFill/>
        </p:spPr>
        <p:txBody>
          <a:bodyPr wrap="square" rtlCol="0">
            <a:spAutoFit/>
          </a:bodyPr>
          <a:lstStyle/>
          <a:p>
            <a:pPr algn="ctr"/>
            <a:r>
              <a:rPr lang="it-IT" sz="1600" dirty="0">
                <a:latin typeface="+mj-lt"/>
              </a:rPr>
              <a:t>MICROWAVE </a:t>
            </a:r>
          </a:p>
          <a:p>
            <a:pPr algn="ctr"/>
            <a:r>
              <a:rPr lang="it-IT" sz="1600" dirty="0">
                <a:latin typeface="+mj-lt"/>
              </a:rPr>
              <a:t>HEATING</a:t>
            </a:r>
            <a:endParaRPr lang="en-GB" sz="1600" dirty="0">
              <a:latin typeface="+mj-lt"/>
            </a:endParaRPr>
          </a:p>
        </p:txBody>
      </p:sp>
    </p:spTree>
    <p:extLst>
      <p:ext uri="{BB962C8B-B14F-4D97-AF65-F5344CB8AC3E}">
        <p14:creationId xmlns:p14="http://schemas.microsoft.com/office/powerpoint/2010/main" val="3610735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 grpId="0"/>
      <p:bldP spid="71" grpId="0"/>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0D4B515-0969-49AA-BDF6-E5E7078D1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748" y="37428"/>
            <a:ext cx="2083469" cy="1677193"/>
          </a:xfrm>
          <a:prstGeom prst="rect">
            <a:avLst/>
          </a:prstGeom>
        </p:spPr>
      </p:pic>
      <p:cxnSp>
        <p:nvCxnSpPr>
          <p:cNvPr id="17" name="Straight Connector 16">
            <a:extLst>
              <a:ext uri="{FF2B5EF4-FFF2-40B4-BE49-F238E27FC236}">
                <a16:creationId xmlns:a16="http://schemas.microsoft.com/office/drawing/2014/main" id="{65D1CF92-5655-4703-BDB2-90D4ECC7107A}"/>
              </a:ext>
            </a:extLst>
          </p:cNvPr>
          <p:cNvCxnSpPr/>
          <p:nvPr/>
        </p:nvCxnSpPr>
        <p:spPr>
          <a:xfrm flipV="1">
            <a:off x="2485387" y="1049705"/>
            <a:ext cx="2515694" cy="1331495"/>
          </a:xfrm>
          <a:prstGeom prst="line">
            <a:avLst/>
          </a:prstGeom>
          <a:ln w="28575">
            <a:solidFill>
              <a:srgbClr val="022640"/>
            </a:solidFill>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FDECE4E7-CD80-41A3-B9ED-F1894BB19393}"/>
              </a:ext>
            </a:extLst>
          </p:cNvPr>
          <p:cNvSpPr/>
          <p:nvPr/>
        </p:nvSpPr>
        <p:spPr>
          <a:xfrm>
            <a:off x="-4572002" y="5354052"/>
            <a:ext cx="19892212" cy="1564104"/>
          </a:xfrm>
          <a:custGeom>
            <a:avLst/>
            <a:gdLst>
              <a:gd name="connsiteX0" fmla="*/ 0 w 19892212"/>
              <a:gd name="connsiteY0" fmla="*/ 0 h 1564104"/>
              <a:gd name="connsiteX1" fmla="*/ 10954592 w 19892212"/>
              <a:gd name="connsiteY1" fmla="*/ 0 h 1564104"/>
              <a:gd name="connsiteX2" fmla="*/ 10961918 w 19892212"/>
              <a:gd name="connsiteY2" fmla="*/ 75952 h 1564104"/>
              <a:gd name="connsiteX3" fmla="*/ 11790946 w 19892212"/>
              <a:gd name="connsiteY3" fmla="*/ 782051 h 1564104"/>
              <a:gd name="connsiteX4" fmla="*/ 12619974 w 19892212"/>
              <a:gd name="connsiteY4" fmla="*/ 75952 h 1564104"/>
              <a:gd name="connsiteX5" fmla="*/ 12627301 w 19892212"/>
              <a:gd name="connsiteY5" fmla="*/ 0 h 1564104"/>
              <a:gd name="connsiteX6" fmla="*/ 19892212 w 19892212"/>
              <a:gd name="connsiteY6" fmla="*/ 0 h 1564104"/>
              <a:gd name="connsiteX7" fmla="*/ 19892212 w 19892212"/>
              <a:gd name="connsiteY7" fmla="*/ 1564104 h 1564104"/>
              <a:gd name="connsiteX8" fmla="*/ 0 w 19892212"/>
              <a:gd name="connsiteY8" fmla="*/ 1564104 h 156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2212" h="1564104">
                <a:moveTo>
                  <a:pt x="0" y="0"/>
                </a:moveTo>
                <a:lnTo>
                  <a:pt x="10954592" y="0"/>
                </a:lnTo>
                <a:lnTo>
                  <a:pt x="10961918" y="75952"/>
                </a:lnTo>
                <a:cubicBezTo>
                  <a:pt x="11040825" y="478922"/>
                  <a:pt x="11382011" y="782051"/>
                  <a:pt x="11790946" y="782051"/>
                </a:cubicBezTo>
                <a:cubicBezTo>
                  <a:pt x="12199881" y="782051"/>
                  <a:pt x="12541067" y="478922"/>
                  <a:pt x="12619974" y="75952"/>
                </a:cubicBezTo>
                <a:lnTo>
                  <a:pt x="12627301" y="0"/>
                </a:lnTo>
                <a:lnTo>
                  <a:pt x="19892212" y="0"/>
                </a:lnTo>
                <a:lnTo>
                  <a:pt x="19892212" y="1564104"/>
                </a:lnTo>
                <a:lnTo>
                  <a:pt x="0" y="1564104"/>
                </a:ln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0" name="Group 19">
            <a:extLst>
              <a:ext uri="{FF2B5EF4-FFF2-40B4-BE49-F238E27FC236}">
                <a16:creationId xmlns:a16="http://schemas.microsoft.com/office/drawing/2014/main" id="{94228BBF-B4BD-4616-9514-145DAD48AB3C}"/>
              </a:ext>
            </a:extLst>
          </p:cNvPr>
          <p:cNvGrpSpPr/>
          <p:nvPr/>
        </p:nvGrpSpPr>
        <p:grpSpPr>
          <a:xfrm>
            <a:off x="3260559" y="5414208"/>
            <a:ext cx="1299412" cy="1323474"/>
            <a:chOff x="3392904" y="5534526"/>
            <a:chExt cx="1058779" cy="1082841"/>
          </a:xfrm>
        </p:grpSpPr>
        <p:sp>
          <p:nvSpPr>
            <p:cNvPr id="6" name="Oval 5">
              <a:extLst>
                <a:ext uri="{FF2B5EF4-FFF2-40B4-BE49-F238E27FC236}">
                  <a16:creationId xmlns:a16="http://schemas.microsoft.com/office/drawing/2014/main" id="{21FD31D7-2B4C-4876-AFE3-8565F4B443AB}"/>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0325C73-47DC-4B6F-8AD2-ED8BD7813675}"/>
                </a:ext>
              </a:extLst>
            </p:cNvPr>
            <p:cNvSpPr txBox="1"/>
            <p:nvPr/>
          </p:nvSpPr>
          <p:spPr>
            <a:xfrm>
              <a:off x="3477125" y="5777662"/>
              <a:ext cx="890336" cy="646331"/>
            </a:xfrm>
            <a:prstGeom prst="rect">
              <a:avLst/>
            </a:prstGeom>
            <a:noFill/>
          </p:spPr>
          <p:txBody>
            <a:bodyPr wrap="square" rtlCol="0">
              <a:spAutoFit/>
            </a:bodyPr>
            <a:lstStyle/>
            <a:p>
              <a:pPr algn="ctr"/>
              <a:r>
                <a:rPr lang="it-IT" dirty="0">
                  <a:latin typeface="+mj-lt"/>
                </a:rPr>
                <a:t>FATTY</a:t>
              </a:r>
            </a:p>
            <a:p>
              <a:pPr algn="ctr"/>
              <a:r>
                <a:rPr lang="it-IT" dirty="0">
                  <a:latin typeface="+mj-lt"/>
                </a:rPr>
                <a:t> ACIDS</a:t>
              </a:r>
              <a:endParaRPr lang="en-GB" dirty="0">
                <a:latin typeface="+mj-lt"/>
              </a:endParaRPr>
            </a:p>
          </p:txBody>
        </p:sp>
      </p:grpSp>
      <p:grpSp>
        <p:nvGrpSpPr>
          <p:cNvPr id="25" name="Group 24">
            <a:extLst>
              <a:ext uri="{FF2B5EF4-FFF2-40B4-BE49-F238E27FC236}">
                <a16:creationId xmlns:a16="http://schemas.microsoft.com/office/drawing/2014/main" id="{CA7E36FC-1F26-4103-BAC5-832EBD2A945C}"/>
              </a:ext>
            </a:extLst>
          </p:cNvPr>
          <p:cNvGrpSpPr/>
          <p:nvPr/>
        </p:nvGrpSpPr>
        <p:grpSpPr>
          <a:xfrm>
            <a:off x="6583279" y="4684565"/>
            <a:ext cx="1532022" cy="1323474"/>
            <a:chOff x="6679531" y="5414208"/>
            <a:chExt cx="1532022" cy="1323474"/>
          </a:xfrm>
        </p:grpSpPr>
        <p:grpSp>
          <p:nvGrpSpPr>
            <p:cNvPr id="22" name="Group 21">
              <a:extLst>
                <a:ext uri="{FF2B5EF4-FFF2-40B4-BE49-F238E27FC236}">
                  <a16:creationId xmlns:a16="http://schemas.microsoft.com/office/drawing/2014/main" id="{8494411A-C941-4593-8521-17A0937EE71F}"/>
                </a:ext>
              </a:extLst>
            </p:cNvPr>
            <p:cNvGrpSpPr/>
            <p:nvPr/>
          </p:nvGrpSpPr>
          <p:grpSpPr>
            <a:xfrm>
              <a:off x="6679531" y="5414208"/>
              <a:ext cx="1299412" cy="1323474"/>
              <a:chOff x="3392904" y="5534526"/>
              <a:chExt cx="1058779" cy="1082841"/>
            </a:xfrm>
          </p:grpSpPr>
          <p:sp>
            <p:nvSpPr>
              <p:cNvPr id="23" name="Oval 22">
                <a:extLst>
                  <a:ext uri="{FF2B5EF4-FFF2-40B4-BE49-F238E27FC236}">
                    <a16:creationId xmlns:a16="http://schemas.microsoft.com/office/drawing/2014/main" id="{C21DD740-6B4F-40FE-AC98-3EFBB609CDFF}"/>
                  </a:ext>
                </a:extLst>
              </p:cNvPr>
              <p:cNvSpPr/>
              <p:nvPr/>
            </p:nvSpPr>
            <p:spPr>
              <a:xfrm>
                <a:off x="3392904" y="5534526"/>
                <a:ext cx="1058779" cy="1082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CA2F2DBC-E64A-460D-92E2-3B85BF280FD5}"/>
                  </a:ext>
                </a:extLst>
              </p:cNvPr>
              <p:cNvSpPr txBox="1"/>
              <p:nvPr/>
            </p:nvSpPr>
            <p:spPr>
              <a:xfrm>
                <a:off x="3477125" y="5777662"/>
                <a:ext cx="890336" cy="302180"/>
              </a:xfrm>
              <a:prstGeom prst="rect">
                <a:avLst/>
              </a:prstGeom>
              <a:noFill/>
            </p:spPr>
            <p:txBody>
              <a:bodyPr wrap="square" rtlCol="0">
                <a:spAutoFit/>
              </a:bodyPr>
              <a:lstStyle/>
              <a:p>
                <a:pPr algn="ctr"/>
                <a:endParaRPr lang="it-IT" dirty="0">
                  <a:latin typeface="+mj-lt"/>
                </a:endParaRPr>
              </a:p>
            </p:txBody>
          </p:sp>
        </p:grpSp>
        <p:sp>
          <p:nvSpPr>
            <p:cNvPr id="21" name="TextBox 20">
              <a:extLst>
                <a:ext uri="{FF2B5EF4-FFF2-40B4-BE49-F238E27FC236}">
                  <a16:creationId xmlns:a16="http://schemas.microsoft.com/office/drawing/2014/main" id="{31B01737-D4AB-4999-ADCA-C66F75D1D28D}"/>
                </a:ext>
              </a:extLst>
            </p:cNvPr>
            <p:cNvSpPr txBox="1"/>
            <p:nvPr/>
          </p:nvSpPr>
          <p:spPr>
            <a:xfrm>
              <a:off x="6679531" y="5924867"/>
              <a:ext cx="1532022" cy="369332"/>
            </a:xfrm>
            <a:prstGeom prst="rect">
              <a:avLst/>
            </a:prstGeom>
            <a:noFill/>
          </p:spPr>
          <p:txBody>
            <a:bodyPr wrap="square" rtlCol="0">
              <a:spAutoFit/>
            </a:bodyPr>
            <a:lstStyle/>
            <a:p>
              <a:r>
                <a:rPr lang="it-IT" dirty="0">
                  <a:latin typeface="+mj-lt"/>
                </a:rPr>
                <a:t>MICROWAVE</a:t>
              </a:r>
              <a:endParaRPr lang="en-GB" dirty="0">
                <a:latin typeface="+mj-lt"/>
              </a:endParaRPr>
            </a:p>
          </p:txBody>
        </p:sp>
      </p:grpSp>
      <p:grpSp>
        <p:nvGrpSpPr>
          <p:cNvPr id="31" name="Group 30">
            <a:extLst>
              <a:ext uri="{FF2B5EF4-FFF2-40B4-BE49-F238E27FC236}">
                <a16:creationId xmlns:a16="http://schemas.microsoft.com/office/drawing/2014/main" id="{EAACB309-F9FE-4C3F-9994-44B63C0A6CB7}"/>
              </a:ext>
            </a:extLst>
          </p:cNvPr>
          <p:cNvGrpSpPr/>
          <p:nvPr/>
        </p:nvGrpSpPr>
        <p:grpSpPr>
          <a:xfrm>
            <a:off x="-1497117" y="-585836"/>
            <a:ext cx="6057088" cy="6858000"/>
            <a:chOff x="-1483896" y="-529200"/>
            <a:chExt cx="6057088" cy="6858000"/>
          </a:xfrm>
        </p:grpSpPr>
        <p:pic>
          <p:nvPicPr>
            <p:cNvPr id="7" name="Picture 6">
              <a:extLst>
                <a:ext uri="{FF2B5EF4-FFF2-40B4-BE49-F238E27FC236}">
                  <a16:creationId xmlns:a16="http://schemas.microsoft.com/office/drawing/2014/main" id="{5EE6E8A6-C3A6-43AB-9860-8200E30C21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6621" y1="17578" x2="36621" y2="17578"/>
                          <a14:foregroundMark x1="27246" y1="19043" x2="27246" y2="19043"/>
                          <a14:foregroundMark x1="32129" y1="18555" x2="32129" y2="18555"/>
                          <a14:foregroundMark x1="17871" y1="25098" x2="17871" y2="25098"/>
                          <a14:foregroundMark x1="17871" y1="75586" x2="17871" y2="75586"/>
                          <a14:foregroundMark x1="24414" y1="80273" x2="24414" y2="80273"/>
                          <a14:foregroundMark x1="75000" y1="21875" x2="75000" y2="21875"/>
                          <a14:foregroundMark x1="76855" y1="21875" x2="76855" y2="21875"/>
                          <a14:foregroundMark x1="72656" y1="21875" x2="72656" y2="21875"/>
                          <a14:foregroundMark x1="28418" y1="83301" x2="28418" y2="83301"/>
                          <a14:foregroundMark x1="26270" y1="83105" x2="26270" y2="83105"/>
                          <a14:foregroundMark x1="23730" y1="83301" x2="23730" y2="83301"/>
                          <a14:foregroundMark x1="22070" y1="82617" x2="22070" y2="82617"/>
                          <a14:foregroundMark x1="17188" y1="77246" x2="17188" y2="77246"/>
                          <a14:foregroundMark x1="17188" y1="74414" x2="16992" y2="77246"/>
                        </a14:backgroundRemoval>
                      </a14:imgEffect>
                    </a14:imgLayer>
                  </a14:imgProps>
                </a:ext>
                <a:ext uri="{28A0092B-C50C-407E-A947-70E740481C1C}">
                  <a14:useLocalDpi xmlns:a14="http://schemas.microsoft.com/office/drawing/2010/main" val="0"/>
                </a:ext>
              </a:extLst>
            </a:blip>
            <a:srcRect r="11678"/>
            <a:stretch/>
          </p:blipFill>
          <p:spPr>
            <a:xfrm>
              <a:off x="-1483896" y="-529200"/>
              <a:ext cx="6057088" cy="6858000"/>
            </a:xfrm>
            <a:prstGeom prst="rect">
              <a:avLst/>
            </a:prstGeom>
          </p:spPr>
        </p:pic>
        <p:sp>
          <p:nvSpPr>
            <p:cNvPr id="14" name="Rectangle 13">
              <a:extLst>
                <a:ext uri="{FF2B5EF4-FFF2-40B4-BE49-F238E27FC236}">
                  <a16:creationId xmlns:a16="http://schemas.microsoft.com/office/drawing/2014/main" id="{C8A90FFA-0EC8-4123-B667-1304E00B5ECE}"/>
                </a:ext>
              </a:extLst>
            </p:cNvPr>
            <p:cNvSpPr/>
            <p:nvPr/>
          </p:nvSpPr>
          <p:spPr>
            <a:xfrm>
              <a:off x="1171074" y="3995273"/>
              <a:ext cx="729917" cy="144379"/>
            </a:xfrm>
            <a:prstGeom prst="rect">
              <a:avLst/>
            </a:prstGeom>
            <a:solidFill>
              <a:srgbClr val="022640"/>
            </a:solidFill>
            <a:ln>
              <a:solidFill>
                <a:srgbClr val="022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TextBox 33">
            <a:extLst>
              <a:ext uri="{FF2B5EF4-FFF2-40B4-BE49-F238E27FC236}">
                <a16:creationId xmlns:a16="http://schemas.microsoft.com/office/drawing/2014/main" id="{0C2AE2C9-559E-4E1C-BBA4-9F95DF7CC429}"/>
              </a:ext>
            </a:extLst>
          </p:cNvPr>
          <p:cNvSpPr txBox="1"/>
          <p:nvPr/>
        </p:nvSpPr>
        <p:spPr>
          <a:xfrm>
            <a:off x="6686641" y="342129"/>
            <a:ext cx="5420226" cy="707886"/>
          </a:xfrm>
          <a:prstGeom prst="rect">
            <a:avLst/>
          </a:prstGeom>
          <a:noFill/>
        </p:spPr>
        <p:txBody>
          <a:bodyPr wrap="square" rtlCol="0">
            <a:spAutoFit/>
          </a:bodyPr>
          <a:lstStyle/>
          <a:p>
            <a:pPr marL="285750" indent="-285750">
              <a:buFont typeface="Arial" panose="020B0604020202020204" pitchFamily="34" charset="0"/>
              <a:buChar char="•"/>
            </a:pPr>
            <a:r>
              <a:rPr lang="it-IT" sz="2000" dirty="0">
                <a:latin typeface="+mj-lt"/>
              </a:rPr>
              <a:t>0.5 g + 10 </a:t>
            </a:r>
            <a:r>
              <a:rPr lang="it-IT" sz="2000" dirty="0" err="1">
                <a:latin typeface="+mj-lt"/>
              </a:rPr>
              <a:t>mL</a:t>
            </a:r>
            <a:r>
              <a:rPr lang="it-IT" sz="2000" dirty="0">
                <a:latin typeface="+mj-lt"/>
              </a:rPr>
              <a:t> </a:t>
            </a:r>
            <a:r>
              <a:rPr lang="it-IT" sz="2000" dirty="0" err="1">
                <a:latin typeface="+mj-lt"/>
              </a:rPr>
              <a:t>AcMeOH</a:t>
            </a:r>
            <a:r>
              <a:rPr lang="it-IT" sz="2000" dirty="0">
                <a:latin typeface="+mj-lt"/>
              </a:rPr>
              <a:t> +25 </a:t>
            </a:r>
            <a:r>
              <a:rPr lang="it-IT" sz="2000" dirty="0" err="1">
                <a:latin typeface="+mj-lt"/>
              </a:rPr>
              <a:t>mL</a:t>
            </a:r>
            <a:r>
              <a:rPr lang="it-IT" sz="2000" dirty="0">
                <a:latin typeface="+mj-lt"/>
              </a:rPr>
              <a:t> </a:t>
            </a:r>
            <a:r>
              <a:rPr lang="it-IT" sz="2000" dirty="0" err="1">
                <a:latin typeface="+mj-lt"/>
              </a:rPr>
              <a:t>Cyclohexane</a:t>
            </a:r>
            <a:r>
              <a:rPr lang="it-IT" sz="2000" dirty="0">
                <a:latin typeface="+mj-lt"/>
              </a:rPr>
              <a:t> </a:t>
            </a:r>
          </a:p>
          <a:p>
            <a:pPr marL="285750" indent="-285750">
              <a:buFont typeface="Arial" panose="020B0604020202020204" pitchFamily="34" charset="0"/>
              <a:buChar char="•"/>
            </a:pPr>
            <a:r>
              <a:rPr lang="it-IT" sz="2000" dirty="0">
                <a:latin typeface="+mj-lt"/>
              </a:rPr>
              <a:t>15 minutes </a:t>
            </a:r>
            <a:r>
              <a:rPr lang="it-IT" sz="2000" dirty="0" err="1">
                <a:latin typeface="+mj-lt"/>
              </a:rPr>
              <a:t>at</a:t>
            </a:r>
            <a:r>
              <a:rPr lang="it-IT" sz="2000" dirty="0">
                <a:latin typeface="+mj-lt"/>
              </a:rPr>
              <a:t> 120 °C</a:t>
            </a:r>
          </a:p>
        </p:txBody>
      </p:sp>
      <p:sp>
        <p:nvSpPr>
          <p:cNvPr id="39" name="TextBox 38">
            <a:extLst>
              <a:ext uri="{FF2B5EF4-FFF2-40B4-BE49-F238E27FC236}">
                <a16:creationId xmlns:a16="http://schemas.microsoft.com/office/drawing/2014/main" id="{3F10A7B7-1FE6-4794-9F14-AFFCABE8EA91}"/>
              </a:ext>
            </a:extLst>
          </p:cNvPr>
          <p:cNvSpPr txBox="1"/>
          <p:nvPr/>
        </p:nvSpPr>
        <p:spPr>
          <a:xfrm>
            <a:off x="7216942" y="1023631"/>
            <a:ext cx="4090737" cy="646331"/>
          </a:xfrm>
          <a:prstGeom prst="rect">
            <a:avLst/>
          </a:prstGeom>
          <a:noFill/>
        </p:spPr>
        <p:txBody>
          <a:bodyPr wrap="square" rtlCol="0">
            <a:spAutoFit/>
          </a:bodyPr>
          <a:lstStyle/>
          <a:p>
            <a:pPr algn="ctr"/>
            <a:r>
              <a:rPr lang="it-IT" sz="1800" b="1" dirty="0"/>
              <a:t>ONE STEP MICROWAVE-ASSISTED EXTRACTION AND DERIVATIZATION</a:t>
            </a:r>
            <a:endParaRPr lang="en-GB" dirty="0"/>
          </a:p>
        </p:txBody>
      </p:sp>
      <p:grpSp>
        <p:nvGrpSpPr>
          <p:cNvPr id="44" name="Gruppo 26">
            <a:extLst>
              <a:ext uri="{FF2B5EF4-FFF2-40B4-BE49-F238E27FC236}">
                <a16:creationId xmlns:a16="http://schemas.microsoft.com/office/drawing/2014/main" id="{C4CBD0D4-59E7-4946-A021-FEBCEC3F0E05}"/>
              </a:ext>
            </a:extLst>
          </p:cNvPr>
          <p:cNvGrpSpPr/>
          <p:nvPr/>
        </p:nvGrpSpPr>
        <p:grpSpPr>
          <a:xfrm>
            <a:off x="5175467" y="2447082"/>
            <a:ext cx="970399" cy="1732252"/>
            <a:chOff x="2144062" y="2119075"/>
            <a:chExt cx="1969478" cy="3350914"/>
          </a:xfrm>
        </p:grpSpPr>
        <p:grpSp>
          <p:nvGrpSpPr>
            <p:cNvPr id="45" name="Gruppo 27">
              <a:extLst>
                <a:ext uri="{FF2B5EF4-FFF2-40B4-BE49-F238E27FC236}">
                  <a16:creationId xmlns:a16="http://schemas.microsoft.com/office/drawing/2014/main" id="{7000F4E9-428B-418A-9189-041249BE6BBE}"/>
                </a:ext>
              </a:extLst>
            </p:cNvPr>
            <p:cNvGrpSpPr/>
            <p:nvPr/>
          </p:nvGrpSpPr>
          <p:grpSpPr>
            <a:xfrm>
              <a:off x="2144062" y="2119075"/>
              <a:ext cx="1969478" cy="2658793"/>
              <a:chOff x="1649173" y="1773772"/>
              <a:chExt cx="1969478" cy="2658793"/>
            </a:xfrm>
          </p:grpSpPr>
          <p:sp>
            <p:nvSpPr>
              <p:cNvPr id="51" name="Cilindro 34">
                <a:extLst>
                  <a:ext uri="{FF2B5EF4-FFF2-40B4-BE49-F238E27FC236}">
                    <a16:creationId xmlns:a16="http://schemas.microsoft.com/office/drawing/2014/main" id="{B5DB429C-2CDD-4DA6-970E-23084B65E526}"/>
                  </a:ext>
                </a:extLst>
              </p:cNvPr>
              <p:cNvSpPr/>
              <p:nvPr/>
            </p:nvSpPr>
            <p:spPr>
              <a:xfrm>
                <a:off x="1649174" y="1773772"/>
                <a:ext cx="1969477" cy="2658793"/>
              </a:xfrm>
              <a:prstGeom prst="can">
                <a:avLst/>
              </a:prstGeom>
              <a:ln>
                <a:solidFill>
                  <a:schemeClr val="tx1"/>
                </a:solidFill>
              </a:ln>
              <a:effectLst>
                <a:outerShdw blurRad="177800" dist="50800" dir="5400000" sx="107000" sy="107000" algn="ctr" rotWithShape="0">
                  <a:srgbClr val="FF0000">
                    <a:alpha val="70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52" name="Cilindro 35">
                <a:extLst>
                  <a:ext uri="{FF2B5EF4-FFF2-40B4-BE49-F238E27FC236}">
                    <a16:creationId xmlns:a16="http://schemas.microsoft.com/office/drawing/2014/main" id="{278448A7-C206-41EB-B382-192B26271085}"/>
                  </a:ext>
                </a:extLst>
              </p:cNvPr>
              <p:cNvSpPr/>
              <p:nvPr/>
            </p:nvSpPr>
            <p:spPr>
              <a:xfrm>
                <a:off x="1649173" y="3117226"/>
                <a:ext cx="1969477" cy="1294600"/>
              </a:xfrm>
              <a:prstGeom prst="can">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solidFill>
                  <a:schemeClr val="tx1"/>
                </a:solidFill>
              </a:ln>
              <a:effectLst>
                <a:outerShdw blurRad="177800" dist="50800" dir="5400000" sx="107000" sy="107000" algn="ctr" rotWithShape="0">
                  <a:srgbClr val="FF0000">
                    <a:alpha val="70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grpSp>
        <p:grpSp>
          <p:nvGrpSpPr>
            <p:cNvPr id="46" name="Gruppo 28">
              <a:extLst>
                <a:ext uri="{FF2B5EF4-FFF2-40B4-BE49-F238E27FC236}">
                  <a16:creationId xmlns:a16="http://schemas.microsoft.com/office/drawing/2014/main" id="{6B3AB002-D4E3-4B30-9628-FD9375FA0F5D}"/>
                </a:ext>
              </a:extLst>
            </p:cNvPr>
            <p:cNvGrpSpPr/>
            <p:nvPr/>
          </p:nvGrpSpPr>
          <p:grpSpPr>
            <a:xfrm>
              <a:off x="2372658" y="5002867"/>
              <a:ext cx="1512284" cy="467122"/>
              <a:chOff x="2270668" y="5115409"/>
              <a:chExt cx="1512284" cy="467122"/>
            </a:xfrm>
          </p:grpSpPr>
          <p:sp>
            <p:nvSpPr>
              <p:cNvPr id="47" name="Freccia a destra 30">
                <a:extLst>
                  <a:ext uri="{FF2B5EF4-FFF2-40B4-BE49-F238E27FC236}">
                    <a16:creationId xmlns:a16="http://schemas.microsoft.com/office/drawing/2014/main" id="{63822E53-F1ED-4B8A-8520-47B856464D0C}"/>
                  </a:ext>
                </a:extLst>
              </p:cNvPr>
              <p:cNvSpPr/>
              <p:nvPr/>
            </p:nvSpPr>
            <p:spPr>
              <a:xfrm rot="16200000">
                <a:off x="2149651" y="5236426"/>
                <a:ext cx="467120" cy="2250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Freccia a destra 31">
                <a:extLst>
                  <a:ext uri="{FF2B5EF4-FFF2-40B4-BE49-F238E27FC236}">
                    <a16:creationId xmlns:a16="http://schemas.microsoft.com/office/drawing/2014/main" id="{FB151EDA-3FC2-4652-A9A6-6F6FE53FEFF2}"/>
                  </a:ext>
                </a:extLst>
              </p:cNvPr>
              <p:cNvSpPr/>
              <p:nvPr/>
            </p:nvSpPr>
            <p:spPr>
              <a:xfrm rot="16200000">
                <a:off x="2578717" y="5236428"/>
                <a:ext cx="467120" cy="2250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Freccia a destra 32">
                <a:extLst>
                  <a:ext uri="{FF2B5EF4-FFF2-40B4-BE49-F238E27FC236}">
                    <a16:creationId xmlns:a16="http://schemas.microsoft.com/office/drawing/2014/main" id="{B5E53FFD-B334-4F28-B9EA-79608BC681B0}"/>
                  </a:ext>
                </a:extLst>
              </p:cNvPr>
              <p:cNvSpPr/>
              <p:nvPr/>
            </p:nvSpPr>
            <p:spPr>
              <a:xfrm rot="16200000">
                <a:off x="3007783" y="5236426"/>
                <a:ext cx="467120" cy="2250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Freccia a destra 33">
                <a:extLst>
                  <a:ext uri="{FF2B5EF4-FFF2-40B4-BE49-F238E27FC236}">
                    <a16:creationId xmlns:a16="http://schemas.microsoft.com/office/drawing/2014/main" id="{6D58A0A3-3BEE-4CE1-9391-0872D65C0301}"/>
                  </a:ext>
                </a:extLst>
              </p:cNvPr>
              <p:cNvSpPr/>
              <p:nvPr/>
            </p:nvSpPr>
            <p:spPr>
              <a:xfrm rot="16200000">
                <a:off x="3436850" y="5236426"/>
                <a:ext cx="467120" cy="2250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53" name="Gruppo 7">
            <a:extLst>
              <a:ext uri="{FF2B5EF4-FFF2-40B4-BE49-F238E27FC236}">
                <a16:creationId xmlns:a16="http://schemas.microsoft.com/office/drawing/2014/main" id="{797CDC48-E703-4C0E-870E-ABBC88841A1B}"/>
              </a:ext>
            </a:extLst>
          </p:cNvPr>
          <p:cNvGrpSpPr/>
          <p:nvPr/>
        </p:nvGrpSpPr>
        <p:grpSpPr>
          <a:xfrm>
            <a:off x="6453369" y="2503814"/>
            <a:ext cx="2357323" cy="1430574"/>
            <a:chOff x="7324545" y="3616014"/>
            <a:chExt cx="4900307" cy="2658794"/>
          </a:xfrm>
        </p:grpSpPr>
        <p:grpSp>
          <p:nvGrpSpPr>
            <p:cNvPr id="54" name="Gruppo 8">
              <a:extLst>
                <a:ext uri="{FF2B5EF4-FFF2-40B4-BE49-F238E27FC236}">
                  <a16:creationId xmlns:a16="http://schemas.microsoft.com/office/drawing/2014/main" id="{8E0088B0-2A38-4EFE-96DC-998390B17731}"/>
                </a:ext>
              </a:extLst>
            </p:cNvPr>
            <p:cNvGrpSpPr/>
            <p:nvPr/>
          </p:nvGrpSpPr>
          <p:grpSpPr>
            <a:xfrm>
              <a:off x="7324545" y="3616014"/>
              <a:ext cx="4900307" cy="2658794"/>
              <a:chOff x="4563955" y="1848791"/>
              <a:chExt cx="4900307" cy="2658794"/>
            </a:xfrm>
          </p:grpSpPr>
          <p:grpSp>
            <p:nvGrpSpPr>
              <p:cNvPr id="56" name="Gruppo 11">
                <a:extLst>
                  <a:ext uri="{FF2B5EF4-FFF2-40B4-BE49-F238E27FC236}">
                    <a16:creationId xmlns:a16="http://schemas.microsoft.com/office/drawing/2014/main" id="{C087A792-EDA8-49D9-9FE1-56FF1BCE05E9}"/>
                  </a:ext>
                </a:extLst>
              </p:cNvPr>
              <p:cNvGrpSpPr/>
              <p:nvPr/>
            </p:nvGrpSpPr>
            <p:grpSpPr>
              <a:xfrm>
                <a:off x="4563955" y="1848791"/>
                <a:ext cx="4900307" cy="2658794"/>
                <a:chOff x="4563955" y="1848791"/>
                <a:chExt cx="4900307" cy="2658794"/>
              </a:xfrm>
            </p:grpSpPr>
            <p:grpSp>
              <p:nvGrpSpPr>
                <p:cNvPr id="62" name="Gruppo 17">
                  <a:extLst>
                    <a:ext uri="{FF2B5EF4-FFF2-40B4-BE49-F238E27FC236}">
                      <a16:creationId xmlns:a16="http://schemas.microsoft.com/office/drawing/2014/main" id="{2DE40832-0DE9-4C97-960C-5FDAD6408F06}"/>
                    </a:ext>
                  </a:extLst>
                </p:cNvPr>
                <p:cNvGrpSpPr/>
                <p:nvPr/>
              </p:nvGrpSpPr>
              <p:grpSpPr>
                <a:xfrm>
                  <a:off x="6048792" y="1848791"/>
                  <a:ext cx="1981218" cy="2658794"/>
                  <a:chOff x="6048792" y="1848791"/>
                  <a:chExt cx="1981218" cy="2658794"/>
                </a:xfrm>
              </p:grpSpPr>
              <p:sp>
                <p:nvSpPr>
                  <p:cNvPr id="69" name="Cilindro 24">
                    <a:extLst>
                      <a:ext uri="{FF2B5EF4-FFF2-40B4-BE49-F238E27FC236}">
                        <a16:creationId xmlns:a16="http://schemas.microsoft.com/office/drawing/2014/main" id="{16C0B14B-5FDC-42C5-85B6-E0A2C0BADF81}"/>
                      </a:ext>
                    </a:extLst>
                  </p:cNvPr>
                  <p:cNvSpPr/>
                  <p:nvPr/>
                </p:nvSpPr>
                <p:spPr>
                  <a:xfrm>
                    <a:off x="6060533" y="1848791"/>
                    <a:ext cx="1969477" cy="2658794"/>
                  </a:xfrm>
                  <a:prstGeom prst="ca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70" name="Cilindro 25">
                    <a:extLst>
                      <a:ext uri="{FF2B5EF4-FFF2-40B4-BE49-F238E27FC236}">
                        <a16:creationId xmlns:a16="http://schemas.microsoft.com/office/drawing/2014/main" id="{76E47073-8D0A-4FEF-A831-52343556C0A5}"/>
                      </a:ext>
                    </a:extLst>
                  </p:cNvPr>
                  <p:cNvSpPr/>
                  <p:nvPr/>
                </p:nvSpPr>
                <p:spPr>
                  <a:xfrm>
                    <a:off x="6048792" y="3197660"/>
                    <a:ext cx="1969477" cy="1294600"/>
                  </a:xfrm>
                  <a:prstGeom prst="can">
                    <a:avLst/>
                  </a:prstGeom>
                  <a:solidFill>
                    <a:schemeClr val="accent1">
                      <a:lumMod val="40000"/>
                      <a:lumOff val="60000"/>
                    </a:schemeClr>
                  </a:solidFill>
                  <a:ln>
                    <a:solidFill>
                      <a:schemeClr val="tx1"/>
                    </a:solidFill>
                  </a:ln>
                  <a:effectLst>
                    <a:outerShdw blurRad="177800" dist="50800" dir="5400000" sx="107000" sy="107000" algn="ctr" rotWithShape="0">
                      <a:schemeClr val="bg1">
                        <a:alpha val="70000"/>
                      </a:scheme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grpSp>
            <p:sp>
              <p:nvSpPr>
                <p:cNvPr id="63" name="Connettore 18">
                  <a:extLst>
                    <a:ext uri="{FF2B5EF4-FFF2-40B4-BE49-F238E27FC236}">
                      <a16:creationId xmlns:a16="http://schemas.microsoft.com/office/drawing/2014/main" id="{ABC55CF9-D2A7-48DA-B4C5-541032FEA08E}"/>
                    </a:ext>
                  </a:extLst>
                </p:cNvPr>
                <p:cNvSpPr/>
                <p:nvPr/>
              </p:nvSpPr>
              <p:spPr>
                <a:xfrm>
                  <a:off x="6291366" y="3591938"/>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4" name="Immagine 19">
                  <a:extLst>
                    <a:ext uri="{FF2B5EF4-FFF2-40B4-BE49-F238E27FC236}">
                      <a16:creationId xmlns:a16="http://schemas.microsoft.com/office/drawing/2014/main" id="{CA259533-42A6-4224-9360-C47ACFA219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7177553" y="3534191"/>
                  <a:ext cx="1785185" cy="253776"/>
                </a:xfrm>
                <a:prstGeom prst="rect">
                  <a:avLst/>
                </a:prstGeom>
              </p:spPr>
            </p:pic>
            <p:pic>
              <p:nvPicPr>
                <p:cNvPr id="65" name="Immagine 20">
                  <a:extLst>
                    <a:ext uri="{FF2B5EF4-FFF2-40B4-BE49-F238E27FC236}">
                      <a16:creationId xmlns:a16="http://schemas.microsoft.com/office/drawing/2014/main" id="{D598731D-6797-4269-BF11-610ACA04C2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7679077" y="3786548"/>
                  <a:ext cx="1785185" cy="253776"/>
                </a:xfrm>
                <a:prstGeom prst="rect">
                  <a:avLst/>
                </a:prstGeom>
              </p:spPr>
            </p:pic>
            <p:pic>
              <p:nvPicPr>
                <p:cNvPr id="66" name="Immagine 21">
                  <a:extLst>
                    <a:ext uri="{FF2B5EF4-FFF2-40B4-BE49-F238E27FC236}">
                      <a16:creationId xmlns:a16="http://schemas.microsoft.com/office/drawing/2014/main" id="{4BE68A61-68A8-4B40-901D-9313C09D10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821670" y="4096684"/>
                  <a:ext cx="1785185" cy="253776"/>
                </a:xfrm>
                <a:prstGeom prst="rect">
                  <a:avLst/>
                </a:prstGeom>
              </p:spPr>
            </p:pic>
            <p:pic>
              <p:nvPicPr>
                <p:cNvPr id="67" name="Immagine 22">
                  <a:extLst>
                    <a:ext uri="{FF2B5EF4-FFF2-40B4-BE49-F238E27FC236}">
                      <a16:creationId xmlns:a16="http://schemas.microsoft.com/office/drawing/2014/main" id="{D6B7AF47-EB1B-4B7D-942B-3BDA687E42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563955" y="3485815"/>
                  <a:ext cx="1785185" cy="253776"/>
                </a:xfrm>
                <a:prstGeom prst="rect">
                  <a:avLst/>
                </a:prstGeom>
              </p:spPr>
            </p:pic>
            <p:pic>
              <p:nvPicPr>
                <p:cNvPr id="68" name="Immagine 23">
                  <a:extLst>
                    <a:ext uri="{FF2B5EF4-FFF2-40B4-BE49-F238E27FC236}">
                      <a16:creationId xmlns:a16="http://schemas.microsoft.com/office/drawing/2014/main" id="{FD329532-74D9-4939-81F5-64CF1521C7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5260086" y="3814782"/>
                  <a:ext cx="1785185" cy="253776"/>
                </a:xfrm>
                <a:prstGeom prst="rect">
                  <a:avLst/>
                </a:prstGeom>
              </p:spPr>
            </p:pic>
          </p:grpSp>
          <p:sp>
            <p:nvSpPr>
              <p:cNvPr id="57" name="Connettore 12">
                <a:extLst>
                  <a:ext uri="{FF2B5EF4-FFF2-40B4-BE49-F238E27FC236}">
                    <a16:creationId xmlns:a16="http://schemas.microsoft.com/office/drawing/2014/main" id="{59CB14FB-2E9C-4502-B9ED-91ECD76A7FE9}"/>
                  </a:ext>
                </a:extLst>
              </p:cNvPr>
              <p:cNvSpPr/>
              <p:nvPr/>
            </p:nvSpPr>
            <p:spPr>
              <a:xfrm>
                <a:off x="6935721" y="3926841"/>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Connettore 13">
                <a:extLst>
                  <a:ext uri="{FF2B5EF4-FFF2-40B4-BE49-F238E27FC236}">
                    <a16:creationId xmlns:a16="http://schemas.microsoft.com/office/drawing/2014/main" id="{4733532A-B83F-402E-BC27-D9FAD01BD455}"/>
                  </a:ext>
                </a:extLst>
              </p:cNvPr>
              <p:cNvSpPr/>
              <p:nvPr/>
            </p:nvSpPr>
            <p:spPr>
              <a:xfrm>
                <a:off x="6561181" y="4236882"/>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Connettore 14">
                <a:extLst>
                  <a:ext uri="{FF2B5EF4-FFF2-40B4-BE49-F238E27FC236}">
                    <a16:creationId xmlns:a16="http://schemas.microsoft.com/office/drawing/2014/main" id="{EC32C46C-F6E8-4A47-967A-34CF701C464E}"/>
                  </a:ext>
                </a:extLst>
              </p:cNvPr>
              <p:cNvSpPr/>
              <p:nvPr/>
            </p:nvSpPr>
            <p:spPr>
              <a:xfrm>
                <a:off x="7119040" y="3648209"/>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onnettore 15">
                <a:extLst>
                  <a:ext uri="{FF2B5EF4-FFF2-40B4-BE49-F238E27FC236}">
                    <a16:creationId xmlns:a16="http://schemas.microsoft.com/office/drawing/2014/main" id="{7C7D8D59-6594-4284-A833-5B07B37BE611}"/>
                  </a:ext>
                </a:extLst>
              </p:cNvPr>
              <p:cNvSpPr/>
              <p:nvPr/>
            </p:nvSpPr>
            <p:spPr>
              <a:xfrm>
                <a:off x="7653785" y="3941670"/>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Connettore 16">
                <a:extLst>
                  <a:ext uri="{FF2B5EF4-FFF2-40B4-BE49-F238E27FC236}">
                    <a16:creationId xmlns:a16="http://schemas.microsoft.com/office/drawing/2014/main" id="{46A2AE5F-F116-4099-A983-B6FC7C183DF5}"/>
                  </a:ext>
                </a:extLst>
              </p:cNvPr>
              <p:cNvSpPr/>
              <p:nvPr/>
            </p:nvSpPr>
            <p:spPr>
              <a:xfrm>
                <a:off x="7134266" y="4264696"/>
                <a:ext cx="116287" cy="112542"/>
              </a:xfrm>
              <a:prstGeom prst="flowChartConnector">
                <a:avLst/>
              </a:prstGeom>
              <a:solidFill>
                <a:srgbClr val="FF0000"/>
              </a:solidFill>
              <a:ln>
                <a:solidFill>
                  <a:srgbClr val="FF0000"/>
                </a:solidFill>
              </a:ln>
              <a:effectLst>
                <a:outerShdw blurRad="63500" sx="136000" sy="136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5" name="Immagine 10">
              <a:extLst>
                <a:ext uri="{FF2B5EF4-FFF2-40B4-BE49-F238E27FC236}">
                  <a16:creationId xmlns:a16="http://schemas.microsoft.com/office/drawing/2014/main" id="{04103A91-15DD-4261-9CAB-8B16576D49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9821345" y="5910695"/>
              <a:ext cx="1785185" cy="253776"/>
            </a:xfrm>
            <a:prstGeom prst="rect">
              <a:avLst/>
            </a:prstGeom>
          </p:spPr>
        </p:pic>
      </p:grpSp>
      <p:sp>
        <p:nvSpPr>
          <p:cNvPr id="71" name="TextBox 70">
            <a:extLst>
              <a:ext uri="{FF2B5EF4-FFF2-40B4-BE49-F238E27FC236}">
                <a16:creationId xmlns:a16="http://schemas.microsoft.com/office/drawing/2014/main" id="{1A4F4EFD-7390-447E-8269-663A716005A6}"/>
              </a:ext>
            </a:extLst>
          </p:cNvPr>
          <p:cNvSpPr txBox="1"/>
          <p:nvPr/>
        </p:nvSpPr>
        <p:spPr>
          <a:xfrm>
            <a:off x="4217681" y="1797919"/>
            <a:ext cx="2871536" cy="584775"/>
          </a:xfrm>
          <a:prstGeom prst="rect">
            <a:avLst/>
          </a:prstGeom>
          <a:noFill/>
        </p:spPr>
        <p:txBody>
          <a:bodyPr wrap="square" rtlCol="0">
            <a:spAutoFit/>
          </a:bodyPr>
          <a:lstStyle/>
          <a:p>
            <a:pPr algn="ctr"/>
            <a:r>
              <a:rPr lang="it-IT" sz="1600" dirty="0">
                <a:latin typeface="+mj-lt"/>
              </a:rPr>
              <a:t>CONVENTIONAL</a:t>
            </a:r>
          </a:p>
          <a:p>
            <a:pPr algn="ctr"/>
            <a:r>
              <a:rPr lang="it-IT" sz="1600" dirty="0">
                <a:latin typeface="+mj-lt"/>
              </a:rPr>
              <a:t> HEATING</a:t>
            </a:r>
            <a:endParaRPr lang="en-GB" sz="1600" dirty="0">
              <a:latin typeface="+mj-lt"/>
            </a:endParaRPr>
          </a:p>
        </p:txBody>
      </p:sp>
      <p:sp>
        <p:nvSpPr>
          <p:cNvPr id="72" name="TextBox 71">
            <a:extLst>
              <a:ext uri="{FF2B5EF4-FFF2-40B4-BE49-F238E27FC236}">
                <a16:creationId xmlns:a16="http://schemas.microsoft.com/office/drawing/2014/main" id="{D93977C3-ABCC-481F-BB1C-6BA96D2D8420}"/>
              </a:ext>
            </a:extLst>
          </p:cNvPr>
          <p:cNvSpPr txBox="1"/>
          <p:nvPr/>
        </p:nvSpPr>
        <p:spPr>
          <a:xfrm>
            <a:off x="6686641" y="1863211"/>
            <a:ext cx="1952124" cy="584775"/>
          </a:xfrm>
          <a:prstGeom prst="rect">
            <a:avLst/>
          </a:prstGeom>
          <a:noFill/>
        </p:spPr>
        <p:txBody>
          <a:bodyPr wrap="square" rtlCol="0">
            <a:spAutoFit/>
          </a:bodyPr>
          <a:lstStyle/>
          <a:p>
            <a:pPr algn="ctr"/>
            <a:r>
              <a:rPr lang="it-IT" sz="1600" dirty="0">
                <a:latin typeface="+mj-lt"/>
              </a:rPr>
              <a:t>MICROWAVE </a:t>
            </a:r>
          </a:p>
          <a:p>
            <a:pPr algn="ctr"/>
            <a:r>
              <a:rPr lang="it-IT" sz="1600" dirty="0">
                <a:latin typeface="+mj-lt"/>
              </a:rPr>
              <a:t>HEATING</a:t>
            </a:r>
            <a:endParaRPr lang="en-GB" sz="1600" dirty="0">
              <a:latin typeface="+mj-lt"/>
            </a:endParaRPr>
          </a:p>
        </p:txBody>
      </p:sp>
    </p:spTree>
    <p:extLst>
      <p:ext uri="{BB962C8B-B14F-4D97-AF65-F5344CB8AC3E}">
        <p14:creationId xmlns:p14="http://schemas.microsoft.com/office/powerpoint/2010/main" val="2752492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3693</TotalTime>
  <Words>3613</Words>
  <Application>Microsoft Office PowerPoint</Application>
  <PresentationFormat>Widescreen</PresentationFormat>
  <Paragraphs>691</Paragraphs>
  <Slides>49</Slides>
  <Notes>47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Bahnschrift</vt:lpstr>
      <vt:lpstr>Calibri</vt:lpstr>
      <vt:lpstr>Calibri Light</vt:lpstr>
      <vt:lpstr>Corbel Light</vt:lpstr>
      <vt:lpstr>NexusSerif</vt:lpstr>
      <vt:lpstr>Wingdings</vt:lpstr>
      <vt:lpstr>Office Theme</vt:lpstr>
      <vt:lpstr>PowerPoint Presentation</vt:lpstr>
      <vt:lpstr>Why fatty acid analysis is important?</vt:lpstr>
      <vt:lpstr>Why fatty acid analysis is important?</vt:lpstr>
      <vt:lpstr>Why fatty acid analysis is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 CONSIDERATIONS OF MAED-GC×GC-FID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Donatella Ferrara</dc:creator>
  <cp:lastModifiedBy>Donatella Ferrara</cp:lastModifiedBy>
  <cp:revision>254</cp:revision>
  <dcterms:created xsi:type="dcterms:W3CDTF">2024-04-10T09:13:34Z</dcterms:created>
  <dcterms:modified xsi:type="dcterms:W3CDTF">2024-04-30T16:48:17Z</dcterms:modified>
</cp:coreProperties>
</file>